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6"/>
  </p:sldMasterIdLst>
  <p:notesMasterIdLst>
    <p:notesMasterId r:id="rId352"/>
  </p:notesMasterIdLst>
  <p:handoutMasterIdLst>
    <p:handoutMasterId r:id="rId353"/>
  </p:handoutMasterIdLst>
  <p:sldIdLst>
    <p:sldId id="453" r:id="rId7"/>
    <p:sldId id="838" r:id="rId8"/>
    <p:sldId id="257" r:id="rId9"/>
    <p:sldId id="258" r:id="rId10"/>
    <p:sldId id="853" r:id="rId11"/>
    <p:sldId id="852" r:id="rId12"/>
    <p:sldId id="259" r:id="rId13"/>
    <p:sldId id="260" r:id="rId14"/>
    <p:sldId id="623" r:id="rId15"/>
    <p:sldId id="624" r:id="rId16"/>
    <p:sldId id="612" r:id="rId17"/>
    <p:sldId id="613" r:id="rId18"/>
    <p:sldId id="595" r:id="rId19"/>
    <p:sldId id="456" r:id="rId20"/>
    <p:sldId id="263" r:id="rId21"/>
    <p:sldId id="614" r:id="rId22"/>
    <p:sldId id="610" r:id="rId23"/>
    <p:sldId id="615" r:id="rId24"/>
    <p:sldId id="264" r:id="rId25"/>
    <p:sldId id="265" r:id="rId26"/>
    <p:sldId id="851" r:id="rId27"/>
    <p:sldId id="266" r:id="rId28"/>
    <p:sldId id="268" r:id="rId29"/>
    <p:sldId id="272" r:id="rId30"/>
    <p:sldId id="273" r:id="rId31"/>
    <p:sldId id="277" r:id="rId32"/>
    <p:sldId id="278" r:id="rId33"/>
    <p:sldId id="279" r:id="rId34"/>
    <p:sldId id="280" r:id="rId35"/>
    <p:sldId id="873" r:id="rId36"/>
    <p:sldId id="283" r:id="rId37"/>
    <p:sldId id="282" r:id="rId38"/>
    <p:sldId id="517" r:id="rId39"/>
    <p:sldId id="506" r:id="rId40"/>
    <p:sldId id="541" r:id="rId41"/>
    <p:sldId id="514" r:id="rId42"/>
    <p:sldId id="519" r:id="rId43"/>
    <p:sldId id="515" r:id="rId44"/>
    <p:sldId id="520" r:id="rId45"/>
    <p:sldId id="518" r:id="rId46"/>
    <p:sldId id="510" r:id="rId47"/>
    <p:sldId id="509" r:id="rId48"/>
    <p:sldId id="508" r:id="rId49"/>
    <p:sldId id="507" r:id="rId50"/>
    <p:sldId id="516" r:id="rId51"/>
    <p:sldId id="641" r:id="rId52"/>
    <p:sldId id="640" r:id="rId53"/>
    <p:sldId id="639" r:id="rId54"/>
    <p:sldId id="638" r:id="rId55"/>
    <p:sldId id="637" r:id="rId56"/>
    <p:sldId id="474" r:id="rId57"/>
    <p:sldId id="475" r:id="rId58"/>
    <p:sldId id="476" r:id="rId59"/>
    <p:sldId id="477" r:id="rId60"/>
    <p:sldId id="478" r:id="rId61"/>
    <p:sldId id="513" r:id="rId62"/>
    <p:sldId id="496" r:id="rId63"/>
    <p:sldId id="479" r:id="rId64"/>
    <p:sldId id="482" r:id="rId65"/>
    <p:sldId id="847" r:id="rId66"/>
    <p:sldId id="497" r:id="rId67"/>
    <p:sldId id="498" r:id="rId68"/>
    <p:sldId id="483" r:id="rId69"/>
    <p:sldId id="500" r:id="rId70"/>
    <p:sldId id="849" r:id="rId71"/>
    <p:sldId id="499" r:id="rId72"/>
    <p:sldId id="495" r:id="rId73"/>
    <p:sldId id="511" r:id="rId74"/>
    <p:sldId id="512" r:id="rId75"/>
    <p:sldId id="494" r:id="rId76"/>
    <p:sldId id="493" r:id="rId77"/>
    <p:sldId id="492" r:id="rId78"/>
    <p:sldId id="491" r:id="rId79"/>
    <p:sldId id="490" r:id="rId80"/>
    <p:sldId id="489" r:id="rId81"/>
    <p:sldId id="870" r:id="rId82"/>
    <p:sldId id="487" r:id="rId83"/>
    <p:sldId id="486" r:id="rId84"/>
    <p:sldId id="485" r:id="rId85"/>
    <p:sldId id="866" r:id="rId86"/>
    <p:sldId id="865" r:id="rId87"/>
    <p:sldId id="867" r:id="rId88"/>
    <p:sldId id="868" r:id="rId89"/>
    <p:sldId id="560" r:id="rId90"/>
    <p:sldId id="869" r:id="rId91"/>
    <p:sldId id="567" r:id="rId92"/>
    <p:sldId id="863" r:id="rId93"/>
    <p:sldId id="864" r:id="rId94"/>
    <p:sldId id="570" r:id="rId95"/>
    <p:sldId id="571" r:id="rId96"/>
    <p:sldId id="572" r:id="rId97"/>
    <p:sldId id="871" r:id="rId98"/>
    <p:sldId id="854" r:id="rId99"/>
    <p:sldId id="574" r:id="rId100"/>
    <p:sldId id="576" r:id="rId101"/>
    <p:sldId id="846" r:id="rId102"/>
    <p:sldId id="577" r:id="rId103"/>
    <p:sldId id="582" r:id="rId104"/>
    <p:sldId id="580" r:id="rId105"/>
    <p:sldId id="581" r:id="rId106"/>
    <p:sldId id="583" r:id="rId107"/>
    <p:sldId id="585" r:id="rId108"/>
    <p:sldId id="858" r:id="rId109"/>
    <p:sldId id="642" r:id="rId110"/>
    <p:sldId id="848" r:id="rId111"/>
    <p:sldId id="310" r:id="rId112"/>
    <p:sldId id="311" r:id="rId113"/>
    <p:sldId id="521" r:id="rId114"/>
    <p:sldId id="556" r:id="rId115"/>
    <p:sldId id="523" r:id="rId116"/>
    <p:sldId id="524" r:id="rId117"/>
    <p:sldId id="525" r:id="rId118"/>
    <p:sldId id="627" r:id="rId119"/>
    <p:sldId id="526" r:id="rId120"/>
    <p:sldId id="527" r:id="rId121"/>
    <p:sldId id="528" r:id="rId122"/>
    <p:sldId id="529" r:id="rId123"/>
    <p:sldId id="530" r:id="rId124"/>
    <p:sldId id="531" r:id="rId125"/>
    <p:sldId id="532" r:id="rId126"/>
    <p:sldId id="533" r:id="rId127"/>
    <p:sldId id="534" r:id="rId128"/>
    <p:sldId id="535" r:id="rId129"/>
    <p:sldId id="536" r:id="rId130"/>
    <p:sldId id="537" r:id="rId131"/>
    <p:sldId id="538" r:id="rId132"/>
    <p:sldId id="539" r:id="rId133"/>
    <p:sldId id="540" r:id="rId134"/>
    <p:sldId id="557" r:id="rId135"/>
    <p:sldId id="463" r:id="rId136"/>
    <p:sldId id="469" r:id="rId137"/>
    <p:sldId id="471" r:id="rId138"/>
    <p:sldId id="649" r:id="rId139"/>
    <p:sldId id="472" r:id="rId140"/>
    <p:sldId id="473" r:id="rId141"/>
    <p:sldId id="622" r:id="rId142"/>
    <p:sldId id="651" r:id="rId143"/>
    <p:sldId id="653" r:id="rId144"/>
    <p:sldId id="688" r:id="rId145"/>
    <p:sldId id="689" r:id="rId146"/>
    <p:sldId id="616" r:id="rId147"/>
    <p:sldId id="619" r:id="rId148"/>
    <p:sldId id="621" r:id="rId149"/>
    <p:sldId id="617" r:id="rId150"/>
    <p:sldId id="695" r:id="rId151"/>
    <p:sldId id="650" r:id="rId152"/>
    <p:sldId id="696" r:id="rId153"/>
    <p:sldId id="618" r:id="rId154"/>
    <p:sldId id="620" r:id="rId155"/>
    <p:sldId id="468" r:id="rId156"/>
    <p:sldId id="465" r:id="rId157"/>
    <p:sldId id="464" r:id="rId158"/>
    <p:sldId id="467" r:id="rId159"/>
    <p:sldId id="462" r:id="rId160"/>
    <p:sldId id="843" r:id="rId161"/>
    <p:sldId id="602" r:id="rId162"/>
    <p:sldId id="601" r:id="rId163"/>
    <p:sldId id="600" r:id="rId164"/>
    <p:sldId id="598" r:id="rId165"/>
    <p:sldId id="597" r:id="rId166"/>
    <p:sldId id="547" r:id="rId167"/>
    <p:sldId id="548" r:id="rId168"/>
    <p:sldId id="550" r:id="rId169"/>
    <p:sldId id="551" r:id="rId170"/>
    <p:sldId id="549" r:id="rId171"/>
    <p:sldId id="604" r:id="rId172"/>
    <p:sldId id="608" r:id="rId173"/>
    <p:sldId id="609" r:id="rId174"/>
    <p:sldId id="554" r:id="rId175"/>
    <p:sldId id="553" r:id="rId176"/>
    <p:sldId id="355" r:id="rId177"/>
    <p:sldId id="860" r:id="rId178"/>
    <p:sldId id="874" r:id="rId179"/>
    <p:sldId id="373" r:id="rId180"/>
    <p:sldId id="644" r:id="rId181"/>
    <p:sldId id="861" r:id="rId182"/>
    <p:sldId id="862" r:id="rId183"/>
    <p:sldId id="759" r:id="rId184"/>
    <p:sldId id="750" r:id="rId185"/>
    <p:sldId id="745" r:id="rId186"/>
    <p:sldId id="763" r:id="rId187"/>
    <p:sldId id="747" r:id="rId188"/>
    <p:sldId id="748" r:id="rId189"/>
    <p:sldId id="746" r:id="rId190"/>
    <p:sldId id="744" r:id="rId191"/>
    <p:sldId id="751" r:id="rId192"/>
    <p:sldId id="752" r:id="rId193"/>
    <p:sldId id="753" r:id="rId194"/>
    <p:sldId id="754" r:id="rId195"/>
    <p:sldId id="756" r:id="rId196"/>
    <p:sldId id="757" r:id="rId197"/>
    <p:sldId id="749" r:id="rId198"/>
    <p:sldId id="646" r:id="rId199"/>
    <p:sldId id="647" r:id="rId200"/>
    <p:sldId id="645" r:id="rId201"/>
    <p:sldId id="648" r:id="rId202"/>
    <p:sldId id="633" r:id="rId203"/>
    <p:sldId id="632" r:id="rId204"/>
    <p:sldId id="631" r:id="rId205"/>
    <p:sldId id="630" r:id="rId206"/>
    <p:sldId id="629" r:id="rId207"/>
    <p:sldId id="628" r:id="rId208"/>
    <p:sldId id="655" r:id="rId209"/>
    <p:sldId id="656" r:id="rId210"/>
    <p:sldId id="635" r:id="rId211"/>
    <p:sldId id="657" r:id="rId212"/>
    <p:sldId id="658" r:id="rId213"/>
    <p:sldId id="659" r:id="rId214"/>
    <p:sldId id="660" r:id="rId215"/>
    <p:sldId id="837" r:id="rId216"/>
    <p:sldId id="806" r:id="rId217"/>
    <p:sldId id="661" r:id="rId218"/>
    <p:sldId id="662" r:id="rId219"/>
    <p:sldId id="807" r:id="rId220"/>
    <p:sldId id="643" r:id="rId221"/>
    <p:sldId id="663" r:id="rId222"/>
    <p:sldId id="664" r:id="rId223"/>
    <p:sldId id="665" r:id="rId224"/>
    <p:sldId id="666" r:id="rId225"/>
    <p:sldId id="667" r:id="rId226"/>
    <p:sldId id="668" r:id="rId227"/>
    <p:sldId id="669" r:id="rId228"/>
    <p:sldId id="670" r:id="rId229"/>
    <p:sldId id="671" r:id="rId230"/>
    <p:sldId id="672" r:id="rId231"/>
    <p:sldId id="673" r:id="rId232"/>
    <p:sldId id="674" r:id="rId233"/>
    <p:sldId id="675" r:id="rId234"/>
    <p:sldId id="676" r:id="rId235"/>
    <p:sldId id="677" r:id="rId236"/>
    <p:sldId id="678" r:id="rId237"/>
    <p:sldId id="679" r:id="rId238"/>
    <p:sldId id="680" r:id="rId239"/>
    <p:sldId id="681" r:id="rId240"/>
    <p:sldId id="682" r:id="rId241"/>
    <p:sldId id="683" r:id="rId242"/>
    <p:sldId id="703" r:id="rId243"/>
    <p:sldId id="684" r:id="rId244"/>
    <p:sldId id="769" r:id="rId245"/>
    <p:sldId id="770" r:id="rId246"/>
    <p:sldId id="772" r:id="rId247"/>
    <p:sldId id="771" r:id="rId248"/>
    <p:sldId id="774" r:id="rId249"/>
    <p:sldId id="775" r:id="rId250"/>
    <p:sldId id="776" r:id="rId251"/>
    <p:sldId id="777" r:id="rId252"/>
    <p:sldId id="778" r:id="rId253"/>
    <p:sldId id="779" r:id="rId254"/>
    <p:sldId id="780" r:id="rId255"/>
    <p:sldId id="781" r:id="rId256"/>
    <p:sldId id="685" r:id="rId257"/>
    <p:sldId id="686" r:id="rId258"/>
    <p:sldId id="730" r:id="rId259"/>
    <p:sldId id="687" r:id="rId260"/>
    <p:sldId id="690" r:id="rId261"/>
    <p:sldId id="691" r:id="rId262"/>
    <p:sldId id="692" r:id="rId263"/>
    <p:sldId id="693" r:id="rId264"/>
    <p:sldId id="731" r:id="rId265"/>
    <p:sldId id="694" r:id="rId266"/>
    <p:sldId id="732" r:id="rId267"/>
    <p:sldId id="698" r:id="rId268"/>
    <p:sldId id="699" r:id="rId269"/>
    <p:sldId id="733" r:id="rId270"/>
    <p:sldId id="872" r:id="rId271"/>
    <p:sldId id="700" r:id="rId272"/>
    <p:sldId id="701" r:id="rId273"/>
    <p:sldId id="734" r:id="rId274"/>
    <p:sldId id="702" r:id="rId275"/>
    <p:sldId id="859" r:id="rId276"/>
    <p:sldId id="704" r:id="rId277"/>
    <p:sldId id="705" r:id="rId278"/>
    <p:sldId id="706" r:id="rId279"/>
    <p:sldId id="707" r:id="rId280"/>
    <p:sldId id="709" r:id="rId281"/>
    <p:sldId id="708" r:id="rId282"/>
    <p:sldId id="812" r:id="rId283"/>
    <p:sldId id="710" r:id="rId284"/>
    <p:sldId id="711" r:id="rId285"/>
    <p:sldId id="712" r:id="rId286"/>
    <p:sldId id="841" r:id="rId287"/>
    <p:sldId id="713" r:id="rId288"/>
    <p:sldId id="855" r:id="rId289"/>
    <p:sldId id="840" r:id="rId290"/>
    <p:sldId id="735" r:id="rId291"/>
    <p:sldId id="715" r:id="rId292"/>
    <p:sldId id="716" r:id="rId293"/>
    <p:sldId id="717" r:id="rId294"/>
    <p:sldId id="718" r:id="rId295"/>
    <p:sldId id="719" r:id="rId296"/>
    <p:sldId id="720" r:id="rId297"/>
    <p:sldId id="721" r:id="rId298"/>
    <p:sldId id="722" r:id="rId299"/>
    <p:sldId id="723" r:id="rId300"/>
    <p:sldId id="724" r:id="rId301"/>
    <p:sldId id="725" r:id="rId302"/>
    <p:sldId id="726" r:id="rId303"/>
    <p:sldId id="727" r:id="rId304"/>
    <p:sldId id="728" r:id="rId305"/>
    <p:sldId id="729" r:id="rId306"/>
    <p:sldId id="736" r:id="rId307"/>
    <p:sldId id="737" r:id="rId308"/>
    <p:sldId id="766" r:id="rId309"/>
    <p:sldId id="768" r:id="rId310"/>
    <p:sldId id="767" r:id="rId311"/>
    <p:sldId id="741" r:id="rId312"/>
    <p:sldId id="738" r:id="rId313"/>
    <p:sldId id="740" r:id="rId314"/>
    <p:sldId id="739" r:id="rId315"/>
    <p:sldId id="782" r:id="rId316"/>
    <p:sldId id="805" r:id="rId317"/>
    <p:sldId id="783" r:id="rId318"/>
    <p:sldId id="804" r:id="rId319"/>
    <p:sldId id="850" r:id="rId320"/>
    <p:sldId id="832" r:id="rId321"/>
    <p:sldId id="819" r:id="rId322"/>
    <p:sldId id="835" r:id="rId323"/>
    <p:sldId id="836" r:id="rId324"/>
    <p:sldId id="831" r:id="rId325"/>
    <p:sldId id="822" r:id="rId326"/>
    <p:sldId id="820" r:id="rId327"/>
    <p:sldId id="821" r:id="rId328"/>
    <p:sldId id="825" r:id="rId329"/>
    <p:sldId id="826" r:id="rId330"/>
    <p:sldId id="827" r:id="rId331"/>
    <p:sldId id="828" r:id="rId332"/>
    <p:sldId id="829" r:id="rId333"/>
    <p:sldId id="830" r:id="rId334"/>
    <p:sldId id="788" r:id="rId335"/>
    <p:sldId id="813" r:id="rId336"/>
    <p:sldId id="842" r:id="rId337"/>
    <p:sldId id="791" r:id="rId338"/>
    <p:sldId id="792" r:id="rId339"/>
    <p:sldId id="793" r:id="rId340"/>
    <p:sldId id="794" r:id="rId341"/>
    <p:sldId id="795" r:id="rId342"/>
    <p:sldId id="796" r:id="rId343"/>
    <p:sldId id="797" r:id="rId344"/>
    <p:sldId id="798" r:id="rId345"/>
    <p:sldId id="799" r:id="rId346"/>
    <p:sldId id="800" r:id="rId347"/>
    <p:sldId id="801" r:id="rId348"/>
    <p:sldId id="802" r:id="rId349"/>
    <p:sldId id="803" r:id="rId350"/>
    <p:sldId id="833" r:id="rId351"/>
  </p:sldIdLst>
  <p:sldSz cx="12192000" cy="6858000"/>
  <p:notesSz cx="6858000" cy="9144000"/>
  <p:embeddedFontLst>
    <p:embeddedFont>
      <p:font typeface="Arial Unicode MS" panose="020B0604020202020204" charset="-128"/>
      <p:regular r:id="rId354"/>
    </p:embeddedFont>
    <p:embeddedFont>
      <p:font typeface="Book Antiqua" panose="02040602050305030304" pitchFamily="18" charset="0"/>
      <p:regular r:id="rId355"/>
      <p:bold r:id="rId356"/>
      <p:italic r:id="rId357"/>
      <p:boldItalic r:id="rId358"/>
    </p:embeddedFont>
    <p:embeddedFont>
      <p:font typeface="Segoe UI" panose="020B0502040204020203" pitchFamily="34" charset="0"/>
      <p:regular r:id="rId359"/>
      <p:bold r:id="rId360"/>
      <p:italic r:id="rId361"/>
      <p:boldItalic r:id="rId362"/>
    </p:embeddedFont>
    <p:embeddedFont>
      <p:font typeface="Segoe UI Symbol" panose="020B0502040204020203" pitchFamily="34" charset="0"/>
      <p:regular r:id="rId3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D07844DA-F410-49F0-ABE5-751023A1B917}">
          <p14:sldIdLst>
            <p14:sldId id="453"/>
            <p14:sldId id="838"/>
            <p14:sldId id="257"/>
            <p14:sldId id="258"/>
            <p14:sldId id="853"/>
            <p14:sldId id="852"/>
            <p14:sldId id="259"/>
            <p14:sldId id="260"/>
            <p14:sldId id="623"/>
            <p14:sldId id="624"/>
            <p14:sldId id="612"/>
            <p14:sldId id="613"/>
            <p14:sldId id="595"/>
            <p14:sldId id="456"/>
            <p14:sldId id="263"/>
            <p14:sldId id="614"/>
            <p14:sldId id="610"/>
            <p14:sldId id="615"/>
            <p14:sldId id="264"/>
            <p14:sldId id="265"/>
            <p14:sldId id="851"/>
            <p14:sldId id="266"/>
            <p14:sldId id="268"/>
            <p14:sldId id="272"/>
            <p14:sldId id="273"/>
            <p14:sldId id="277"/>
            <p14:sldId id="278"/>
            <p14:sldId id="279"/>
            <p14:sldId id="280"/>
            <p14:sldId id="873"/>
            <p14:sldId id="283"/>
            <p14:sldId id="282"/>
            <p14:sldId id="517"/>
            <p14:sldId id="506"/>
            <p14:sldId id="541"/>
            <p14:sldId id="514"/>
            <p14:sldId id="519"/>
            <p14:sldId id="515"/>
            <p14:sldId id="520"/>
            <p14:sldId id="518"/>
            <p14:sldId id="510"/>
            <p14:sldId id="509"/>
            <p14:sldId id="508"/>
            <p14:sldId id="507"/>
            <p14:sldId id="516"/>
            <p14:sldId id="641"/>
            <p14:sldId id="640"/>
            <p14:sldId id="639"/>
            <p14:sldId id="638"/>
            <p14:sldId id="637"/>
            <p14:sldId id="474"/>
            <p14:sldId id="475"/>
            <p14:sldId id="476"/>
            <p14:sldId id="477"/>
            <p14:sldId id="478"/>
            <p14:sldId id="513"/>
            <p14:sldId id="496"/>
            <p14:sldId id="479"/>
            <p14:sldId id="482"/>
            <p14:sldId id="847"/>
            <p14:sldId id="497"/>
            <p14:sldId id="498"/>
            <p14:sldId id="483"/>
            <p14:sldId id="500"/>
            <p14:sldId id="849"/>
            <p14:sldId id="499"/>
            <p14:sldId id="495"/>
            <p14:sldId id="511"/>
            <p14:sldId id="512"/>
            <p14:sldId id="494"/>
            <p14:sldId id="493"/>
            <p14:sldId id="492"/>
            <p14:sldId id="491"/>
            <p14:sldId id="490"/>
            <p14:sldId id="489"/>
            <p14:sldId id="870"/>
            <p14:sldId id="487"/>
            <p14:sldId id="486"/>
            <p14:sldId id="485"/>
            <p14:sldId id="866"/>
            <p14:sldId id="865"/>
            <p14:sldId id="867"/>
            <p14:sldId id="868"/>
            <p14:sldId id="560"/>
            <p14:sldId id="869"/>
            <p14:sldId id="567"/>
            <p14:sldId id="863"/>
            <p14:sldId id="864"/>
            <p14:sldId id="570"/>
            <p14:sldId id="571"/>
            <p14:sldId id="572"/>
            <p14:sldId id="871"/>
            <p14:sldId id="854"/>
            <p14:sldId id="574"/>
            <p14:sldId id="576"/>
            <p14:sldId id="846"/>
            <p14:sldId id="577"/>
            <p14:sldId id="582"/>
            <p14:sldId id="580"/>
            <p14:sldId id="581"/>
            <p14:sldId id="583"/>
            <p14:sldId id="585"/>
            <p14:sldId id="858"/>
            <p14:sldId id="642"/>
            <p14:sldId id="848"/>
            <p14:sldId id="310"/>
            <p14:sldId id="311"/>
            <p14:sldId id="521"/>
            <p14:sldId id="556"/>
            <p14:sldId id="523"/>
            <p14:sldId id="524"/>
            <p14:sldId id="525"/>
            <p14:sldId id="627"/>
            <p14:sldId id="526"/>
            <p14:sldId id="527"/>
            <p14:sldId id="528"/>
            <p14:sldId id="529"/>
            <p14:sldId id="530"/>
            <p14:sldId id="531"/>
            <p14:sldId id="532"/>
            <p14:sldId id="533"/>
            <p14:sldId id="534"/>
            <p14:sldId id="535"/>
            <p14:sldId id="536"/>
            <p14:sldId id="537"/>
            <p14:sldId id="538"/>
            <p14:sldId id="539"/>
            <p14:sldId id="540"/>
            <p14:sldId id="557"/>
            <p14:sldId id="463"/>
            <p14:sldId id="469"/>
            <p14:sldId id="471"/>
            <p14:sldId id="649"/>
            <p14:sldId id="472"/>
            <p14:sldId id="473"/>
            <p14:sldId id="622"/>
            <p14:sldId id="651"/>
            <p14:sldId id="653"/>
            <p14:sldId id="688"/>
            <p14:sldId id="689"/>
            <p14:sldId id="616"/>
            <p14:sldId id="619"/>
            <p14:sldId id="621"/>
            <p14:sldId id="617"/>
            <p14:sldId id="695"/>
            <p14:sldId id="650"/>
            <p14:sldId id="696"/>
            <p14:sldId id="618"/>
            <p14:sldId id="620"/>
            <p14:sldId id="468"/>
            <p14:sldId id="465"/>
            <p14:sldId id="464"/>
            <p14:sldId id="467"/>
            <p14:sldId id="462"/>
            <p14:sldId id="843"/>
            <p14:sldId id="602"/>
            <p14:sldId id="601"/>
            <p14:sldId id="600"/>
            <p14:sldId id="598"/>
            <p14:sldId id="597"/>
            <p14:sldId id="547"/>
            <p14:sldId id="548"/>
            <p14:sldId id="550"/>
            <p14:sldId id="551"/>
            <p14:sldId id="549"/>
            <p14:sldId id="604"/>
            <p14:sldId id="608"/>
            <p14:sldId id="609"/>
            <p14:sldId id="554"/>
            <p14:sldId id="553"/>
            <p14:sldId id="355"/>
            <p14:sldId id="860"/>
            <p14:sldId id="874"/>
            <p14:sldId id="373"/>
            <p14:sldId id="644"/>
            <p14:sldId id="861"/>
            <p14:sldId id="862"/>
            <p14:sldId id="759"/>
            <p14:sldId id="750"/>
            <p14:sldId id="745"/>
            <p14:sldId id="763"/>
            <p14:sldId id="747"/>
            <p14:sldId id="748"/>
            <p14:sldId id="746"/>
            <p14:sldId id="744"/>
            <p14:sldId id="751"/>
            <p14:sldId id="752"/>
            <p14:sldId id="753"/>
            <p14:sldId id="754"/>
            <p14:sldId id="756"/>
            <p14:sldId id="757"/>
            <p14:sldId id="749"/>
            <p14:sldId id="646"/>
            <p14:sldId id="647"/>
            <p14:sldId id="645"/>
            <p14:sldId id="648"/>
            <p14:sldId id="633"/>
            <p14:sldId id="632"/>
            <p14:sldId id="631"/>
            <p14:sldId id="630"/>
            <p14:sldId id="629"/>
            <p14:sldId id="628"/>
            <p14:sldId id="655"/>
            <p14:sldId id="656"/>
            <p14:sldId id="635"/>
            <p14:sldId id="657"/>
            <p14:sldId id="658"/>
            <p14:sldId id="659"/>
            <p14:sldId id="660"/>
            <p14:sldId id="837"/>
            <p14:sldId id="806"/>
            <p14:sldId id="661"/>
            <p14:sldId id="662"/>
            <p14:sldId id="807"/>
            <p14:sldId id="643"/>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703"/>
            <p14:sldId id="684"/>
            <p14:sldId id="769"/>
            <p14:sldId id="770"/>
            <p14:sldId id="772"/>
            <p14:sldId id="771"/>
            <p14:sldId id="774"/>
            <p14:sldId id="775"/>
            <p14:sldId id="776"/>
            <p14:sldId id="777"/>
            <p14:sldId id="778"/>
            <p14:sldId id="779"/>
            <p14:sldId id="780"/>
            <p14:sldId id="781"/>
            <p14:sldId id="685"/>
            <p14:sldId id="686"/>
            <p14:sldId id="730"/>
            <p14:sldId id="687"/>
            <p14:sldId id="690"/>
            <p14:sldId id="691"/>
            <p14:sldId id="692"/>
            <p14:sldId id="693"/>
            <p14:sldId id="731"/>
            <p14:sldId id="694"/>
            <p14:sldId id="732"/>
            <p14:sldId id="698"/>
            <p14:sldId id="699"/>
            <p14:sldId id="733"/>
            <p14:sldId id="872"/>
            <p14:sldId id="700"/>
            <p14:sldId id="701"/>
            <p14:sldId id="734"/>
            <p14:sldId id="702"/>
            <p14:sldId id="859"/>
            <p14:sldId id="704"/>
            <p14:sldId id="705"/>
            <p14:sldId id="706"/>
            <p14:sldId id="707"/>
            <p14:sldId id="709"/>
            <p14:sldId id="708"/>
            <p14:sldId id="812"/>
            <p14:sldId id="710"/>
            <p14:sldId id="711"/>
            <p14:sldId id="712"/>
            <p14:sldId id="841"/>
            <p14:sldId id="713"/>
            <p14:sldId id="855"/>
            <p14:sldId id="840"/>
            <p14:sldId id="735"/>
            <p14:sldId id="715"/>
            <p14:sldId id="716"/>
            <p14:sldId id="717"/>
            <p14:sldId id="718"/>
            <p14:sldId id="719"/>
            <p14:sldId id="720"/>
            <p14:sldId id="721"/>
            <p14:sldId id="722"/>
            <p14:sldId id="723"/>
            <p14:sldId id="724"/>
            <p14:sldId id="725"/>
            <p14:sldId id="726"/>
            <p14:sldId id="727"/>
            <p14:sldId id="728"/>
            <p14:sldId id="729"/>
            <p14:sldId id="736"/>
            <p14:sldId id="737"/>
            <p14:sldId id="766"/>
            <p14:sldId id="768"/>
            <p14:sldId id="767"/>
            <p14:sldId id="741"/>
            <p14:sldId id="738"/>
            <p14:sldId id="740"/>
            <p14:sldId id="739"/>
            <p14:sldId id="782"/>
            <p14:sldId id="805"/>
            <p14:sldId id="783"/>
            <p14:sldId id="804"/>
            <p14:sldId id="850"/>
            <p14:sldId id="832"/>
            <p14:sldId id="819"/>
            <p14:sldId id="835"/>
            <p14:sldId id="836"/>
            <p14:sldId id="831"/>
            <p14:sldId id="822"/>
            <p14:sldId id="820"/>
            <p14:sldId id="821"/>
            <p14:sldId id="825"/>
            <p14:sldId id="826"/>
            <p14:sldId id="827"/>
            <p14:sldId id="828"/>
            <p14:sldId id="829"/>
            <p14:sldId id="830"/>
            <p14:sldId id="788"/>
            <p14:sldId id="813"/>
            <p14:sldId id="842"/>
            <p14:sldId id="791"/>
            <p14:sldId id="792"/>
            <p14:sldId id="793"/>
            <p14:sldId id="794"/>
            <p14:sldId id="795"/>
            <p14:sldId id="796"/>
            <p14:sldId id="797"/>
            <p14:sldId id="798"/>
            <p14:sldId id="799"/>
            <p14:sldId id="800"/>
            <p14:sldId id="801"/>
            <p14:sldId id="802"/>
            <p14:sldId id="803"/>
            <p14:sldId id="83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361C60-565D-CD18-E2BF-87F15D49E203}" name="Lina Picard" initials="LP" userId="S::lina.picard@umontreal.ca::4990dd51-9d14-4e38-8c25-1cadf73ac47b" providerId="AD"/>
  <p188:author id="{907FB9AA-9A8E-0D14-1F7D-46BE5392CC64}" name="guillaume.lizotte" initials="gu" userId="S::guillaume.lizotte_bibl.ulaval.ca#ext#@udemontreal.onmicrosoft.com::62f338a8-3414-4634-8b0f-06fe6f246217" providerId="AD"/>
  <p188:author id="{9369C5B8-4FEF-AC04-E223-9EF44A6182CB}" name="rachel.gagnon2@bac-lac.gc.ca" initials="ra" userId="S::urn:spo:guest#rachel.gagnon2@bac-lac.gc.ca::" providerId="AD"/>
  <p188:author id="{FFD28ED2-6B15-DA21-C8A7-AB815A7265CB}" name="Paradis, Daniel" initials="PD" userId="S::daniel.paradis_banq.qc.ca#ext#@udemontreal.onmicrosoft.com::1cf5ad20-c297-42e6-8afe-f1ec927e57c3" providerId="AD"/>
  <p188:author id="{18DC45DF-6E64-EDB8-B477-86DB70958B71}" name="Guillaume Lizotte" initials="GL" userId="S::GULIZ3@ulaval.ca::6bd9eb71-5938-44d4-a10c-31d0c12d483d" providerId="AD"/>
  <p188:author id="{6A047BFA-F4E4-5746-7DB9-EDCFE65615A4}" name="Gagnon, Rachel" initials="GR" userId="S::rachel.gagnon2_bac-lac.gc.ca#ext#@udemontreal.onmicrosoft.com::4569611f-6bb4-446b-9eff-4a60c0301b17" providerId="AD"/>
  <p188:author id="{B726C2FB-411C-72E2-BACD-08CB856C72C5}" name="Paradis, Daniel" initials="DP" userId="S::Daniel.Paradis@banq.qc.ca::f1ef57ec-3df0-467f-9c1a-edbf3df45a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irnatiu Izidor" initials="CI" lastIdx="54" clrIdx="0"/>
  <p:cmAuthor id="1" name="Bernard Bérubé" initials="BB" lastIdx="29" clrIdx="1"/>
  <p:cmAuthor id="2" name="Julie Gauthier" initials="JG" lastIdx="13" clrIdx="2"/>
  <p:cmAuthor id="3" name="Daniel Paradis" initials="DP" lastIdx="18" clrIdx="3"/>
  <p:cmAuthor id="4" name="Utilisateur invité" initials="Ui"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E400A4-8983-4E13-9D4A-F12AF4D60070}">
  <a:tblStyle styleId="{07E400A4-8983-4E13-9D4A-F12AF4D6007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99" Type="http://schemas.openxmlformats.org/officeDocument/2006/relationships/slide" Target="slides/slide293.xml"/><Relationship Id="rId21" Type="http://schemas.openxmlformats.org/officeDocument/2006/relationships/slide" Target="slides/slide15.xml"/><Relationship Id="rId63" Type="http://schemas.openxmlformats.org/officeDocument/2006/relationships/slide" Target="slides/slide57.xml"/><Relationship Id="rId159" Type="http://schemas.openxmlformats.org/officeDocument/2006/relationships/slide" Target="slides/slide153.xml"/><Relationship Id="rId324" Type="http://schemas.openxmlformats.org/officeDocument/2006/relationships/slide" Target="slides/slide318.xml"/><Relationship Id="rId366" Type="http://schemas.openxmlformats.org/officeDocument/2006/relationships/viewProps" Target="viewProps.xml"/><Relationship Id="rId170" Type="http://schemas.openxmlformats.org/officeDocument/2006/relationships/slide" Target="slides/slide164.xml"/><Relationship Id="rId226" Type="http://schemas.openxmlformats.org/officeDocument/2006/relationships/slide" Target="slides/slide220.xml"/><Relationship Id="rId268" Type="http://schemas.openxmlformats.org/officeDocument/2006/relationships/slide" Target="slides/slide262.xml"/><Relationship Id="rId32" Type="http://schemas.openxmlformats.org/officeDocument/2006/relationships/slide" Target="slides/slide26.xml"/><Relationship Id="rId74" Type="http://schemas.openxmlformats.org/officeDocument/2006/relationships/slide" Target="slides/slide68.xml"/><Relationship Id="rId128" Type="http://schemas.openxmlformats.org/officeDocument/2006/relationships/slide" Target="slides/slide122.xml"/><Relationship Id="rId335" Type="http://schemas.openxmlformats.org/officeDocument/2006/relationships/slide" Target="slides/slide329.xml"/><Relationship Id="rId5" Type="http://schemas.openxmlformats.org/officeDocument/2006/relationships/customXml" Target="../customXml/item5.xml"/><Relationship Id="rId181" Type="http://schemas.openxmlformats.org/officeDocument/2006/relationships/slide" Target="slides/slide175.xml"/><Relationship Id="rId237" Type="http://schemas.openxmlformats.org/officeDocument/2006/relationships/slide" Target="slides/slide231.xml"/><Relationship Id="rId279" Type="http://schemas.openxmlformats.org/officeDocument/2006/relationships/slide" Target="slides/slide273.xml"/><Relationship Id="rId43" Type="http://schemas.openxmlformats.org/officeDocument/2006/relationships/slide" Target="slides/slide37.xml"/><Relationship Id="rId139" Type="http://schemas.openxmlformats.org/officeDocument/2006/relationships/slide" Target="slides/slide133.xml"/><Relationship Id="rId290" Type="http://schemas.openxmlformats.org/officeDocument/2006/relationships/slide" Target="slides/slide284.xml"/><Relationship Id="rId304" Type="http://schemas.openxmlformats.org/officeDocument/2006/relationships/slide" Target="slides/slide298.xml"/><Relationship Id="rId346" Type="http://schemas.openxmlformats.org/officeDocument/2006/relationships/slide" Target="slides/slide340.xml"/><Relationship Id="rId85" Type="http://schemas.openxmlformats.org/officeDocument/2006/relationships/slide" Target="slides/slide79.xml"/><Relationship Id="rId150" Type="http://schemas.openxmlformats.org/officeDocument/2006/relationships/slide" Target="slides/slide144.xml"/><Relationship Id="rId192" Type="http://schemas.openxmlformats.org/officeDocument/2006/relationships/slide" Target="slides/slide186.xml"/><Relationship Id="rId206" Type="http://schemas.openxmlformats.org/officeDocument/2006/relationships/slide" Target="slides/slide200.xml"/><Relationship Id="rId248" Type="http://schemas.openxmlformats.org/officeDocument/2006/relationships/slide" Target="slides/slide242.xml"/><Relationship Id="rId12" Type="http://schemas.openxmlformats.org/officeDocument/2006/relationships/slide" Target="slides/slide6.xml"/><Relationship Id="rId108" Type="http://schemas.openxmlformats.org/officeDocument/2006/relationships/slide" Target="slides/slide102.xml"/><Relationship Id="rId315" Type="http://schemas.openxmlformats.org/officeDocument/2006/relationships/slide" Target="slides/slide309.xml"/><Relationship Id="rId357" Type="http://schemas.openxmlformats.org/officeDocument/2006/relationships/font" Target="fonts/font4.fntdata"/><Relationship Id="rId54" Type="http://schemas.openxmlformats.org/officeDocument/2006/relationships/slide" Target="slides/slide48.xml"/><Relationship Id="rId96" Type="http://schemas.openxmlformats.org/officeDocument/2006/relationships/slide" Target="slides/slide90.xml"/><Relationship Id="rId161" Type="http://schemas.openxmlformats.org/officeDocument/2006/relationships/slide" Target="slides/slide155.xml"/><Relationship Id="rId217" Type="http://schemas.openxmlformats.org/officeDocument/2006/relationships/slide" Target="slides/slide211.xml"/><Relationship Id="rId259" Type="http://schemas.openxmlformats.org/officeDocument/2006/relationships/slide" Target="slides/slide253.xml"/><Relationship Id="rId23" Type="http://schemas.openxmlformats.org/officeDocument/2006/relationships/slide" Target="slides/slide17.xml"/><Relationship Id="rId119" Type="http://schemas.openxmlformats.org/officeDocument/2006/relationships/slide" Target="slides/slide113.xml"/><Relationship Id="rId270" Type="http://schemas.openxmlformats.org/officeDocument/2006/relationships/slide" Target="slides/slide264.xml"/><Relationship Id="rId326" Type="http://schemas.openxmlformats.org/officeDocument/2006/relationships/slide" Target="slides/slide320.xml"/><Relationship Id="rId65" Type="http://schemas.openxmlformats.org/officeDocument/2006/relationships/slide" Target="slides/slide59.xml"/><Relationship Id="rId130" Type="http://schemas.openxmlformats.org/officeDocument/2006/relationships/slide" Target="slides/slide124.xml"/><Relationship Id="rId368" Type="http://schemas.openxmlformats.org/officeDocument/2006/relationships/tableStyles" Target="tableStyles.xml"/><Relationship Id="rId172" Type="http://schemas.openxmlformats.org/officeDocument/2006/relationships/slide" Target="slides/slide166.xml"/><Relationship Id="rId228" Type="http://schemas.openxmlformats.org/officeDocument/2006/relationships/slide" Target="slides/slide222.xml"/><Relationship Id="rId281" Type="http://schemas.openxmlformats.org/officeDocument/2006/relationships/slide" Target="slides/slide275.xml"/><Relationship Id="rId337" Type="http://schemas.openxmlformats.org/officeDocument/2006/relationships/slide" Target="slides/slide331.xml"/><Relationship Id="rId34" Type="http://schemas.openxmlformats.org/officeDocument/2006/relationships/slide" Target="slides/slide28.xml"/><Relationship Id="rId76" Type="http://schemas.openxmlformats.org/officeDocument/2006/relationships/slide" Target="slides/slide70.xml"/><Relationship Id="rId141" Type="http://schemas.openxmlformats.org/officeDocument/2006/relationships/slide" Target="slides/slide135.xml"/><Relationship Id="rId7" Type="http://schemas.openxmlformats.org/officeDocument/2006/relationships/slide" Target="slides/slide1.xml"/><Relationship Id="rId183" Type="http://schemas.openxmlformats.org/officeDocument/2006/relationships/slide" Target="slides/slide177.xml"/><Relationship Id="rId239" Type="http://schemas.openxmlformats.org/officeDocument/2006/relationships/slide" Target="slides/slide233.xml"/><Relationship Id="rId250" Type="http://schemas.openxmlformats.org/officeDocument/2006/relationships/slide" Target="slides/slide244.xml"/><Relationship Id="rId292" Type="http://schemas.openxmlformats.org/officeDocument/2006/relationships/slide" Target="slides/slide286.xml"/><Relationship Id="rId306" Type="http://schemas.openxmlformats.org/officeDocument/2006/relationships/slide" Target="slides/slide300.xml"/><Relationship Id="rId45" Type="http://schemas.openxmlformats.org/officeDocument/2006/relationships/slide" Target="slides/slide39.xml"/><Relationship Id="rId87" Type="http://schemas.openxmlformats.org/officeDocument/2006/relationships/slide" Target="slides/slide81.xml"/><Relationship Id="rId110" Type="http://schemas.openxmlformats.org/officeDocument/2006/relationships/slide" Target="slides/slide104.xml"/><Relationship Id="rId348" Type="http://schemas.openxmlformats.org/officeDocument/2006/relationships/slide" Target="slides/slide342.xml"/><Relationship Id="rId152" Type="http://schemas.openxmlformats.org/officeDocument/2006/relationships/slide" Target="slides/slide146.xml"/><Relationship Id="rId194" Type="http://schemas.openxmlformats.org/officeDocument/2006/relationships/slide" Target="slides/slide188.xml"/><Relationship Id="rId208" Type="http://schemas.openxmlformats.org/officeDocument/2006/relationships/slide" Target="slides/slide202.xml"/><Relationship Id="rId261" Type="http://schemas.openxmlformats.org/officeDocument/2006/relationships/slide" Target="slides/slide255.xml"/><Relationship Id="rId14" Type="http://schemas.openxmlformats.org/officeDocument/2006/relationships/slide" Target="slides/slide8.xml"/><Relationship Id="rId56" Type="http://schemas.openxmlformats.org/officeDocument/2006/relationships/slide" Target="slides/slide50.xml"/><Relationship Id="rId317" Type="http://schemas.openxmlformats.org/officeDocument/2006/relationships/slide" Target="slides/slide311.xml"/><Relationship Id="rId359" Type="http://schemas.openxmlformats.org/officeDocument/2006/relationships/font" Target="fonts/font6.fntdata"/><Relationship Id="rId98" Type="http://schemas.openxmlformats.org/officeDocument/2006/relationships/slide" Target="slides/slide92.xml"/><Relationship Id="rId121" Type="http://schemas.openxmlformats.org/officeDocument/2006/relationships/slide" Target="slides/slide115.xml"/><Relationship Id="rId163" Type="http://schemas.openxmlformats.org/officeDocument/2006/relationships/slide" Target="slides/slide157.xml"/><Relationship Id="rId219" Type="http://schemas.openxmlformats.org/officeDocument/2006/relationships/slide" Target="slides/slide213.xml"/><Relationship Id="rId230" Type="http://schemas.openxmlformats.org/officeDocument/2006/relationships/slide" Target="slides/slide224.xml"/><Relationship Id="rId25" Type="http://schemas.openxmlformats.org/officeDocument/2006/relationships/slide" Target="slides/slide19.xml"/><Relationship Id="rId67" Type="http://schemas.openxmlformats.org/officeDocument/2006/relationships/slide" Target="slides/slide61.xml"/><Relationship Id="rId272" Type="http://schemas.openxmlformats.org/officeDocument/2006/relationships/slide" Target="slides/slide266.xml"/><Relationship Id="rId328" Type="http://schemas.openxmlformats.org/officeDocument/2006/relationships/slide" Target="slides/slide322.xml"/><Relationship Id="rId132" Type="http://schemas.openxmlformats.org/officeDocument/2006/relationships/slide" Target="slides/slide126.xml"/><Relationship Id="rId174" Type="http://schemas.openxmlformats.org/officeDocument/2006/relationships/slide" Target="slides/slide168.xml"/><Relationship Id="rId241" Type="http://schemas.openxmlformats.org/officeDocument/2006/relationships/slide" Target="slides/slide23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262" Type="http://schemas.openxmlformats.org/officeDocument/2006/relationships/slide" Target="slides/slide256.xml"/><Relationship Id="rId283" Type="http://schemas.openxmlformats.org/officeDocument/2006/relationships/slide" Target="slides/slide277.xml"/><Relationship Id="rId318" Type="http://schemas.openxmlformats.org/officeDocument/2006/relationships/slide" Target="slides/slide312.xml"/><Relationship Id="rId339" Type="http://schemas.openxmlformats.org/officeDocument/2006/relationships/slide" Target="slides/slide333.xml"/><Relationship Id="rId78" Type="http://schemas.openxmlformats.org/officeDocument/2006/relationships/slide" Target="slides/slide72.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64" Type="http://schemas.openxmlformats.org/officeDocument/2006/relationships/slide" Target="slides/slide158.xml"/><Relationship Id="rId185" Type="http://schemas.openxmlformats.org/officeDocument/2006/relationships/slide" Target="slides/slide179.xml"/><Relationship Id="rId350" Type="http://schemas.openxmlformats.org/officeDocument/2006/relationships/slide" Target="slides/slide344.xml"/><Relationship Id="rId9" Type="http://schemas.openxmlformats.org/officeDocument/2006/relationships/slide" Target="slides/slide3.xml"/><Relationship Id="rId210" Type="http://schemas.openxmlformats.org/officeDocument/2006/relationships/slide" Target="slides/slide204.xml"/><Relationship Id="rId26" Type="http://schemas.openxmlformats.org/officeDocument/2006/relationships/slide" Target="slides/slide20.xml"/><Relationship Id="rId231" Type="http://schemas.openxmlformats.org/officeDocument/2006/relationships/slide" Target="slides/slide225.xml"/><Relationship Id="rId252" Type="http://schemas.openxmlformats.org/officeDocument/2006/relationships/slide" Target="slides/slide246.xml"/><Relationship Id="rId273" Type="http://schemas.openxmlformats.org/officeDocument/2006/relationships/slide" Target="slides/slide267.xml"/><Relationship Id="rId294" Type="http://schemas.openxmlformats.org/officeDocument/2006/relationships/slide" Target="slides/slide288.xml"/><Relationship Id="rId308" Type="http://schemas.openxmlformats.org/officeDocument/2006/relationships/slide" Target="slides/slide302.xml"/><Relationship Id="rId329" Type="http://schemas.openxmlformats.org/officeDocument/2006/relationships/slide" Target="slides/slide323.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340" Type="http://schemas.openxmlformats.org/officeDocument/2006/relationships/slide" Target="slides/slide334.xml"/><Relationship Id="rId361" Type="http://schemas.openxmlformats.org/officeDocument/2006/relationships/font" Target="fonts/font8.fntdata"/><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242" Type="http://schemas.openxmlformats.org/officeDocument/2006/relationships/slide" Target="slides/slide236.xml"/><Relationship Id="rId263" Type="http://schemas.openxmlformats.org/officeDocument/2006/relationships/slide" Target="slides/slide257.xml"/><Relationship Id="rId284" Type="http://schemas.openxmlformats.org/officeDocument/2006/relationships/slide" Target="slides/slide278.xml"/><Relationship Id="rId319" Type="http://schemas.openxmlformats.org/officeDocument/2006/relationships/slide" Target="slides/slide313.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330" Type="http://schemas.openxmlformats.org/officeDocument/2006/relationships/slide" Target="slides/slide324.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351" Type="http://schemas.openxmlformats.org/officeDocument/2006/relationships/slide" Target="slides/slide345.xml"/><Relationship Id="rId211" Type="http://schemas.openxmlformats.org/officeDocument/2006/relationships/slide" Target="slides/slide205.xml"/><Relationship Id="rId232" Type="http://schemas.openxmlformats.org/officeDocument/2006/relationships/slide" Target="slides/slide226.xml"/><Relationship Id="rId253" Type="http://schemas.openxmlformats.org/officeDocument/2006/relationships/slide" Target="slides/slide247.xml"/><Relationship Id="rId274" Type="http://schemas.openxmlformats.org/officeDocument/2006/relationships/slide" Target="slides/slide268.xml"/><Relationship Id="rId295" Type="http://schemas.openxmlformats.org/officeDocument/2006/relationships/slide" Target="slides/slide289.xml"/><Relationship Id="rId309" Type="http://schemas.openxmlformats.org/officeDocument/2006/relationships/slide" Target="slides/slide303.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320" Type="http://schemas.openxmlformats.org/officeDocument/2006/relationships/slide" Target="slides/slide314.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341" Type="http://schemas.openxmlformats.org/officeDocument/2006/relationships/slide" Target="slides/slide335.xml"/><Relationship Id="rId362" Type="http://schemas.openxmlformats.org/officeDocument/2006/relationships/font" Target="fonts/font9.fntdata"/><Relationship Id="rId201" Type="http://schemas.openxmlformats.org/officeDocument/2006/relationships/slide" Target="slides/slide195.xml"/><Relationship Id="rId222" Type="http://schemas.openxmlformats.org/officeDocument/2006/relationships/slide" Target="slides/slide216.xml"/><Relationship Id="rId243" Type="http://schemas.openxmlformats.org/officeDocument/2006/relationships/slide" Target="slides/slide237.xml"/><Relationship Id="rId264" Type="http://schemas.openxmlformats.org/officeDocument/2006/relationships/slide" Target="slides/slide258.xml"/><Relationship Id="rId285" Type="http://schemas.openxmlformats.org/officeDocument/2006/relationships/slide" Target="slides/slide279.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310" Type="http://schemas.openxmlformats.org/officeDocument/2006/relationships/slide" Target="slides/slide304.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331" Type="http://schemas.openxmlformats.org/officeDocument/2006/relationships/slide" Target="slides/slide325.xml"/><Relationship Id="rId352" Type="http://schemas.openxmlformats.org/officeDocument/2006/relationships/notesMaster" Target="notesMasters/notesMaster1.xml"/><Relationship Id="rId1" Type="http://schemas.openxmlformats.org/officeDocument/2006/relationships/customXml" Target="../customXml/item1.xml"/><Relationship Id="rId212" Type="http://schemas.openxmlformats.org/officeDocument/2006/relationships/slide" Target="slides/slide206.xml"/><Relationship Id="rId233" Type="http://schemas.openxmlformats.org/officeDocument/2006/relationships/slide" Target="slides/slide227.xml"/><Relationship Id="rId254" Type="http://schemas.openxmlformats.org/officeDocument/2006/relationships/slide" Target="slides/slide248.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275" Type="http://schemas.openxmlformats.org/officeDocument/2006/relationships/slide" Target="slides/slide269.xml"/><Relationship Id="rId296" Type="http://schemas.openxmlformats.org/officeDocument/2006/relationships/slide" Target="slides/slide290.xml"/><Relationship Id="rId300" Type="http://schemas.openxmlformats.org/officeDocument/2006/relationships/slide" Target="slides/slide294.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321" Type="http://schemas.openxmlformats.org/officeDocument/2006/relationships/slide" Target="slides/slide315.xml"/><Relationship Id="rId342" Type="http://schemas.openxmlformats.org/officeDocument/2006/relationships/slide" Target="slides/slide336.xml"/><Relationship Id="rId363" Type="http://schemas.openxmlformats.org/officeDocument/2006/relationships/font" Target="fonts/font10.fntdata"/><Relationship Id="rId202" Type="http://schemas.openxmlformats.org/officeDocument/2006/relationships/slide" Target="slides/slide196.xml"/><Relationship Id="rId223" Type="http://schemas.openxmlformats.org/officeDocument/2006/relationships/slide" Target="slides/slide217.xml"/><Relationship Id="rId244" Type="http://schemas.openxmlformats.org/officeDocument/2006/relationships/slide" Target="slides/slide238.xml"/><Relationship Id="rId18" Type="http://schemas.openxmlformats.org/officeDocument/2006/relationships/slide" Target="slides/slide12.xml"/><Relationship Id="rId39" Type="http://schemas.openxmlformats.org/officeDocument/2006/relationships/slide" Target="slides/slide33.xml"/><Relationship Id="rId265" Type="http://schemas.openxmlformats.org/officeDocument/2006/relationships/slide" Target="slides/slide259.xml"/><Relationship Id="rId286" Type="http://schemas.openxmlformats.org/officeDocument/2006/relationships/slide" Target="slides/slide280.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311" Type="http://schemas.openxmlformats.org/officeDocument/2006/relationships/slide" Target="slides/slide305.xml"/><Relationship Id="rId332" Type="http://schemas.openxmlformats.org/officeDocument/2006/relationships/slide" Target="slides/slide326.xml"/><Relationship Id="rId353" Type="http://schemas.openxmlformats.org/officeDocument/2006/relationships/handoutMaster" Target="handoutMasters/handoutMaster1.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34" Type="http://schemas.openxmlformats.org/officeDocument/2006/relationships/slide" Target="slides/slide228.xml"/><Relationship Id="rId2" Type="http://schemas.openxmlformats.org/officeDocument/2006/relationships/customXml" Target="../customXml/item2.xml"/><Relationship Id="rId29" Type="http://schemas.openxmlformats.org/officeDocument/2006/relationships/slide" Target="slides/slide23.xml"/><Relationship Id="rId255" Type="http://schemas.openxmlformats.org/officeDocument/2006/relationships/slide" Target="slides/slide249.xml"/><Relationship Id="rId276" Type="http://schemas.openxmlformats.org/officeDocument/2006/relationships/slide" Target="slides/slide270.xml"/><Relationship Id="rId297" Type="http://schemas.openxmlformats.org/officeDocument/2006/relationships/slide" Target="slides/slide291.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301" Type="http://schemas.openxmlformats.org/officeDocument/2006/relationships/slide" Target="slides/slide295.xml"/><Relationship Id="rId322" Type="http://schemas.openxmlformats.org/officeDocument/2006/relationships/slide" Target="slides/slide316.xml"/><Relationship Id="rId343" Type="http://schemas.openxmlformats.org/officeDocument/2006/relationships/slide" Target="slides/slide337.xml"/><Relationship Id="rId364"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 Id="rId224" Type="http://schemas.openxmlformats.org/officeDocument/2006/relationships/slide" Target="slides/slide218.xml"/><Relationship Id="rId245" Type="http://schemas.openxmlformats.org/officeDocument/2006/relationships/slide" Target="slides/slide239.xml"/><Relationship Id="rId266" Type="http://schemas.openxmlformats.org/officeDocument/2006/relationships/slide" Target="slides/slide260.xml"/><Relationship Id="rId287" Type="http://schemas.openxmlformats.org/officeDocument/2006/relationships/slide" Target="slides/slide281.xml"/><Relationship Id="rId30" Type="http://schemas.openxmlformats.org/officeDocument/2006/relationships/slide" Target="slides/slide2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312" Type="http://schemas.openxmlformats.org/officeDocument/2006/relationships/slide" Target="slides/slide306.xml"/><Relationship Id="rId333" Type="http://schemas.openxmlformats.org/officeDocument/2006/relationships/slide" Target="slides/slide327.xml"/><Relationship Id="rId354" Type="http://schemas.openxmlformats.org/officeDocument/2006/relationships/font" Target="fonts/font1.fntdata"/><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189" Type="http://schemas.openxmlformats.org/officeDocument/2006/relationships/slide" Target="slides/slide183.xml"/><Relationship Id="rId3" Type="http://schemas.openxmlformats.org/officeDocument/2006/relationships/customXml" Target="../customXml/item3.xml"/><Relationship Id="rId214" Type="http://schemas.openxmlformats.org/officeDocument/2006/relationships/slide" Target="slides/slide208.xml"/><Relationship Id="rId235" Type="http://schemas.openxmlformats.org/officeDocument/2006/relationships/slide" Target="slides/slide229.xml"/><Relationship Id="rId256" Type="http://schemas.openxmlformats.org/officeDocument/2006/relationships/slide" Target="slides/slide250.xml"/><Relationship Id="rId277" Type="http://schemas.openxmlformats.org/officeDocument/2006/relationships/slide" Target="slides/slide271.xml"/><Relationship Id="rId298" Type="http://schemas.openxmlformats.org/officeDocument/2006/relationships/slide" Target="slides/slide292.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302" Type="http://schemas.openxmlformats.org/officeDocument/2006/relationships/slide" Target="slides/slide296.xml"/><Relationship Id="rId323" Type="http://schemas.openxmlformats.org/officeDocument/2006/relationships/slide" Target="slides/slide317.xml"/><Relationship Id="rId344" Type="http://schemas.openxmlformats.org/officeDocument/2006/relationships/slide" Target="slides/slide338.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179" Type="http://schemas.openxmlformats.org/officeDocument/2006/relationships/slide" Target="slides/slide173.xml"/><Relationship Id="rId365" Type="http://schemas.openxmlformats.org/officeDocument/2006/relationships/presProps" Target="presProps.xml"/><Relationship Id="rId190" Type="http://schemas.openxmlformats.org/officeDocument/2006/relationships/slide" Target="slides/slide184.xml"/><Relationship Id="rId204" Type="http://schemas.openxmlformats.org/officeDocument/2006/relationships/slide" Target="slides/slide198.xml"/><Relationship Id="rId225" Type="http://schemas.openxmlformats.org/officeDocument/2006/relationships/slide" Target="slides/slide219.xml"/><Relationship Id="rId246" Type="http://schemas.openxmlformats.org/officeDocument/2006/relationships/slide" Target="slides/slide240.xml"/><Relationship Id="rId267" Type="http://schemas.openxmlformats.org/officeDocument/2006/relationships/slide" Target="slides/slide261.xml"/><Relationship Id="rId288" Type="http://schemas.openxmlformats.org/officeDocument/2006/relationships/slide" Target="slides/slide282.xml"/><Relationship Id="rId106" Type="http://schemas.openxmlformats.org/officeDocument/2006/relationships/slide" Target="slides/slide100.xml"/><Relationship Id="rId127" Type="http://schemas.openxmlformats.org/officeDocument/2006/relationships/slide" Target="slides/slide121.xml"/><Relationship Id="rId313" Type="http://schemas.openxmlformats.org/officeDocument/2006/relationships/slide" Target="slides/slide307.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94" Type="http://schemas.openxmlformats.org/officeDocument/2006/relationships/slide" Target="slides/slide88.xml"/><Relationship Id="rId148" Type="http://schemas.openxmlformats.org/officeDocument/2006/relationships/slide" Target="slides/slide142.xml"/><Relationship Id="rId169" Type="http://schemas.openxmlformats.org/officeDocument/2006/relationships/slide" Target="slides/slide163.xml"/><Relationship Id="rId334" Type="http://schemas.openxmlformats.org/officeDocument/2006/relationships/slide" Target="slides/slide328.xml"/><Relationship Id="rId355" Type="http://schemas.openxmlformats.org/officeDocument/2006/relationships/font" Target="fonts/font2.fntdata"/><Relationship Id="rId4" Type="http://schemas.openxmlformats.org/officeDocument/2006/relationships/customXml" Target="../customXml/item4.xml"/><Relationship Id="rId180" Type="http://schemas.openxmlformats.org/officeDocument/2006/relationships/slide" Target="slides/slide174.xml"/><Relationship Id="rId215" Type="http://schemas.openxmlformats.org/officeDocument/2006/relationships/slide" Target="slides/slide209.xml"/><Relationship Id="rId236" Type="http://schemas.openxmlformats.org/officeDocument/2006/relationships/slide" Target="slides/slide230.xml"/><Relationship Id="rId257" Type="http://schemas.openxmlformats.org/officeDocument/2006/relationships/slide" Target="slides/slide251.xml"/><Relationship Id="rId278" Type="http://schemas.openxmlformats.org/officeDocument/2006/relationships/slide" Target="slides/slide272.xml"/><Relationship Id="rId303" Type="http://schemas.openxmlformats.org/officeDocument/2006/relationships/slide" Target="slides/slide297.xml"/><Relationship Id="rId42" Type="http://schemas.openxmlformats.org/officeDocument/2006/relationships/slide" Target="slides/slide36.xml"/><Relationship Id="rId84" Type="http://schemas.openxmlformats.org/officeDocument/2006/relationships/slide" Target="slides/slide78.xml"/><Relationship Id="rId138" Type="http://schemas.openxmlformats.org/officeDocument/2006/relationships/slide" Target="slides/slide132.xml"/><Relationship Id="rId345" Type="http://schemas.openxmlformats.org/officeDocument/2006/relationships/slide" Target="slides/slide339.xml"/><Relationship Id="rId191" Type="http://schemas.openxmlformats.org/officeDocument/2006/relationships/slide" Target="slides/slide185.xml"/><Relationship Id="rId205" Type="http://schemas.openxmlformats.org/officeDocument/2006/relationships/slide" Target="slides/slide199.xml"/><Relationship Id="rId247" Type="http://schemas.openxmlformats.org/officeDocument/2006/relationships/slide" Target="slides/slide241.xml"/><Relationship Id="rId107" Type="http://schemas.openxmlformats.org/officeDocument/2006/relationships/slide" Target="slides/slide101.xml"/><Relationship Id="rId289" Type="http://schemas.openxmlformats.org/officeDocument/2006/relationships/slide" Target="slides/slide283.xml"/><Relationship Id="rId11" Type="http://schemas.openxmlformats.org/officeDocument/2006/relationships/slide" Target="slides/slide5.xml"/><Relationship Id="rId53" Type="http://schemas.openxmlformats.org/officeDocument/2006/relationships/slide" Target="slides/slide47.xml"/><Relationship Id="rId149" Type="http://schemas.openxmlformats.org/officeDocument/2006/relationships/slide" Target="slides/slide143.xml"/><Relationship Id="rId314" Type="http://schemas.openxmlformats.org/officeDocument/2006/relationships/slide" Target="slides/slide308.xml"/><Relationship Id="rId356" Type="http://schemas.openxmlformats.org/officeDocument/2006/relationships/font" Target="fonts/font3.fntdata"/><Relationship Id="rId95" Type="http://schemas.openxmlformats.org/officeDocument/2006/relationships/slide" Target="slides/slide89.xml"/><Relationship Id="rId160" Type="http://schemas.openxmlformats.org/officeDocument/2006/relationships/slide" Target="slides/slide154.xml"/><Relationship Id="rId216" Type="http://schemas.openxmlformats.org/officeDocument/2006/relationships/slide" Target="slides/slide210.xml"/><Relationship Id="rId258" Type="http://schemas.openxmlformats.org/officeDocument/2006/relationships/slide" Target="slides/slide252.xml"/><Relationship Id="rId22" Type="http://schemas.openxmlformats.org/officeDocument/2006/relationships/slide" Target="slides/slide16.xml"/><Relationship Id="rId64" Type="http://schemas.openxmlformats.org/officeDocument/2006/relationships/slide" Target="slides/slide58.xml"/><Relationship Id="rId118" Type="http://schemas.openxmlformats.org/officeDocument/2006/relationships/slide" Target="slides/slide112.xml"/><Relationship Id="rId325" Type="http://schemas.openxmlformats.org/officeDocument/2006/relationships/slide" Target="slides/slide319.xml"/><Relationship Id="rId367" Type="http://schemas.openxmlformats.org/officeDocument/2006/relationships/theme" Target="theme/theme1.xml"/><Relationship Id="rId171" Type="http://schemas.openxmlformats.org/officeDocument/2006/relationships/slide" Target="slides/slide165.xml"/><Relationship Id="rId227" Type="http://schemas.openxmlformats.org/officeDocument/2006/relationships/slide" Target="slides/slide221.xml"/><Relationship Id="rId269" Type="http://schemas.openxmlformats.org/officeDocument/2006/relationships/slide" Target="slides/slide263.xml"/><Relationship Id="rId33" Type="http://schemas.openxmlformats.org/officeDocument/2006/relationships/slide" Target="slides/slide27.xml"/><Relationship Id="rId129" Type="http://schemas.openxmlformats.org/officeDocument/2006/relationships/slide" Target="slides/slide123.xml"/><Relationship Id="rId280" Type="http://schemas.openxmlformats.org/officeDocument/2006/relationships/slide" Target="slides/slide274.xml"/><Relationship Id="rId336" Type="http://schemas.openxmlformats.org/officeDocument/2006/relationships/slide" Target="slides/slide330.xml"/><Relationship Id="rId75" Type="http://schemas.openxmlformats.org/officeDocument/2006/relationships/slide" Target="slides/slide69.xml"/><Relationship Id="rId140" Type="http://schemas.openxmlformats.org/officeDocument/2006/relationships/slide" Target="slides/slide134.xml"/><Relationship Id="rId182" Type="http://schemas.openxmlformats.org/officeDocument/2006/relationships/slide" Target="slides/slide176.xml"/><Relationship Id="rId6" Type="http://schemas.openxmlformats.org/officeDocument/2006/relationships/slideMaster" Target="slideMasters/slideMaster1.xml"/><Relationship Id="rId238" Type="http://schemas.openxmlformats.org/officeDocument/2006/relationships/slide" Target="slides/slide232.xml"/><Relationship Id="rId291" Type="http://schemas.openxmlformats.org/officeDocument/2006/relationships/slide" Target="slides/slide285.xml"/><Relationship Id="rId305" Type="http://schemas.openxmlformats.org/officeDocument/2006/relationships/slide" Target="slides/slide299.xml"/><Relationship Id="rId347" Type="http://schemas.openxmlformats.org/officeDocument/2006/relationships/slide" Target="slides/slide341.xml"/><Relationship Id="rId44" Type="http://schemas.openxmlformats.org/officeDocument/2006/relationships/slide" Target="slides/slide38.xml"/><Relationship Id="rId86" Type="http://schemas.openxmlformats.org/officeDocument/2006/relationships/slide" Target="slides/slide80.xml"/><Relationship Id="rId151" Type="http://schemas.openxmlformats.org/officeDocument/2006/relationships/slide" Target="slides/slide145.xml"/><Relationship Id="rId193" Type="http://schemas.openxmlformats.org/officeDocument/2006/relationships/slide" Target="slides/slide187.xml"/><Relationship Id="rId207" Type="http://schemas.openxmlformats.org/officeDocument/2006/relationships/slide" Target="slides/slide201.xml"/><Relationship Id="rId249" Type="http://schemas.openxmlformats.org/officeDocument/2006/relationships/slide" Target="slides/slide243.xml"/><Relationship Id="rId13" Type="http://schemas.openxmlformats.org/officeDocument/2006/relationships/slide" Target="slides/slide7.xml"/><Relationship Id="rId109" Type="http://schemas.openxmlformats.org/officeDocument/2006/relationships/slide" Target="slides/slide103.xml"/><Relationship Id="rId260" Type="http://schemas.openxmlformats.org/officeDocument/2006/relationships/slide" Target="slides/slide254.xml"/><Relationship Id="rId316" Type="http://schemas.openxmlformats.org/officeDocument/2006/relationships/slide" Target="slides/slide310.xml"/><Relationship Id="rId55" Type="http://schemas.openxmlformats.org/officeDocument/2006/relationships/slide" Target="slides/slide49.xml"/><Relationship Id="rId97" Type="http://schemas.openxmlformats.org/officeDocument/2006/relationships/slide" Target="slides/slide91.xml"/><Relationship Id="rId120" Type="http://schemas.openxmlformats.org/officeDocument/2006/relationships/slide" Target="slides/slide114.xml"/><Relationship Id="rId358" Type="http://schemas.openxmlformats.org/officeDocument/2006/relationships/font" Target="fonts/font5.fntdata"/><Relationship Id="rId162" Type="http://schemas.openxmlformats.org/officeDocument/2006/relationships/slide" Target="slides/slide156.xml"/><Relationship Id="rId218" Type="http://schemas.openxmlformats.org/officeDocument/2006/relationships/slide" Target="slides/slide212.xml"/><Relationship Id="rId271" Type="http://schemas.openxmlformats.org/officeDocument/2006/relationships/slide" Target="slides/slide265.xml"/><Relationship Id="rId24" Type="http://schemas.openxmlformats.org/officeDocument/2006/relationships/slide" Target="slides/slide18.xml"/><Relationship Id="rId66" Type="http://schemas.openxmlformats.org/officeDocument/2006/relationships/slide" Target="slides/slide60.xml"/><Relationship Id="rId131" Type="http://schemas.openxmlformats.org/officeDocument/2006/relationships/slide" Target="slides/slide125.xml"/><Relationship Id="rId327" Type="http://schemas.openxmlformats.org/officeDocument/2006/relationships/slide" Target="slides/slide321.xml"/><Relationship Id="rId369" Type="http://schemas.microsoft.com/office/2018/10/relationships/authors" Target="authors.xml"/><Relationship Id="rId173" Type="http://schemas.openxmlformats.org/officeDocument/2006/relationships/slide" Target="slides/slide167.xml"/><Relationship Id="rId229" Type="http://schemas.openxmlformats.org/officeDocument/2006/relationships/slide" Target="slides/slide223.xml"/><Relationship Id="rId240" Type="http://schemas.openxmlformats.org/officeDocument/2006/relationships/slide" Target="slides/slide234.xml"/><Relationship Id="rId35" Type="http://schemas.openxmlformats.org/officeDocument/2006/relationships/slide" Target="slides/slide29.xml"/><Relationship Id="rId77" Type="http://schemas.openxmlformats.org/officeDocument/2006/relationships/slide" Target="slides/slide71.xml"/><Relationship Id="rId100" Type="http://schemas.openxmlformats.org/officeDocument/2006/relationships/slide" Target="slides/slide94.xml"/><Relationship Id="rId282" Type="http://schemas.openxmlformats.org/officeDocument/2006/relationships/slide" Target="slides/slide276.xml"/><Relationship Id="rId338" Type="http://schemas.openxmlformats.org/officeDocument/2006/relationships/slide" Target="slides/slide332.xml"/><Relationship Id="rId8" Type="http://schemas.openxmlformats.org/officeDocument/2006/relationships/slide" Target="slides/slide2.xml"/><Relationship Id="rId142" Type="http://schemas.openxmlformats.org/officeDocument/2006/relationships/slide" Target="slides/slide136.xml"/><Relationship Id="rId184" Type="http://schemas.openxmlformats.org/officeDocument/2006/relationships/slide" Target="slides/slide178.xml"/><Relationship Id="rId251" Type="http://schemas.openxmlformats.org/officeDocument/2006/relationships/slide" Target="slides/slide245.xml"/><Relationship Id="rId46" Type="http://schemas.openxmlformats.org/officeDocument/2006/relationships/slide" Target="slides/slide40.xml"/><Relationship Id="rId293" Type="http://schemas.openxmlformats.org/officeDocument/2006/relationships/slide" Target="slides/slide287.xml"/><Relationship Id="rId307" Type="http://schemas.openxmlformats.org/officeDocument/2006/relationships/slide" Target="slides/slide301.xml"/><Relationship Id="rId349" Type="http://schemas.openxmlformats.org/officeDocument/2006/relationships/slide" Target="slides/slide343.xml"/><Relationship Id="rId88" Type="http://schemas.openxmlformats.org/officeDocument/2006/relationships/slide" Target="slides/slide82.xml"/><Relationship Id="rId111" Type="http://schemas.openxmlformats.org/officeDocument/2006/relationships/slide" Target="slides/slide105.xml"/><Relationship Id="rId153" Type="http://schemas.openxmlformats.org/officeDocument/2006/relationships/slide" Target="slides/slide147.xml"/><Relationship Id="rId195" Type="http://schemas.openxmlformats.org/officeDocument/2006/relationships/slide" Target="slides/slide189.xml"/><Relationship Id="rId209" Type="http://schemas.openxmlformats.org/officeDocument/2006/relationships/slide" Target="slides/slide203.xml"/><Relationship Id="rId360" Type="http://schemas.openxmlformats.org/officeDocument/2006/relationships/font" Target="fonts/font7.fntdata"/><Relationship Id="rId220" Type="http://schemas.openxmlformats.org/officeDocument/2006/relationships/slide" Target="slides/slide2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ED4624-60AC-4094-9A4E-8F92179591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46BC6B10-E602-4399-8E56-0449847817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A0D3AE-CC97-48B2-89F8-1F2A9401BA01}" type="datetimeFigureOut">
              <a:rPr lang="fr-CA" smtClean="0"/>
              <a:t>2025-03-17</a:t>
            </a:fld>
            <a:endParaRPr lang="fr-CA"/>
          </a:p>
        </p:txBody>
      </p:sp>
      <p:sp>
        <p:nvSpPr>
          <p:cNvPr id="4" name="Espace réservé du pied de page 3">
            <a:extLst>
              <a:ext uri="{FF2B5EF4-FFF2-40B4-BE49-F238E27FC236}">
                <a16:creationId xmlns:a16="http://schemas.microsoft.com/office/drawing/2014/main" id="{4EB05418-2C6F-4C9E-B8B4-4616E2900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722D43C8-83B3-4910-8C44-6745F82E0F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D7EC1-D004-4EAC-BC73-C39152955026}" type="slidenum">
              <a:rPr lang="fr-CA" smtClean="0"/>
              <a:t>‹N°›</a:t>
            </a:fld>
            <a:endParaRPr lang="fr-CA"/>
          </a:p>
        </p:txBody>
      </p:sp>
    </p:spTree>
    <p:extLst>
      <p:ext uri="{BB962C8B-B14F-4D97-AF65-F5344CB8AC3E}">
        <p14:creationId xmlns:p14="http://schemas.microsoft.com/office/powerpoint/2010/main" val="18602358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6"/>
    </inkml:context>
    <inkml:brush xml:id="br0">
      <inkml:brushProperty name="width" value="0.1" units="cm"/>
      <inkml:brushProperty name="height" value="0.1" units="cm"/>
      <inkml:brushProperty name="color" value="#E71224"/>
    </inkml:brush>
  </inkml:definitions>
  <inkml:trace contextRef="#ctx0" brushRef="#br0">15481 5644 16383 0 0,'-2'-3'0'0'0,"1"3"0"0"0,4 2 0 0 0,3 4 0 0 0,9 9 0 0 0,6 6 0 0 0,4 5 0 0 0,9 7 0 0 0,7 9 0 0 0,5 4 0 0 0,0-1 0 0 0,-2 0 0 0 0,-5-6 0 0 0,-6-7 0 0 0,-5-4 0 0 0,3 4 0 0 0,6 5 0 0 0,10 9 0 0 0,8 10 0 0 0,3 1 0 0 0,1 2 0 0 0,-7-7 0 0 0,3 3 0 0 0,-6-6 0 0 0,3 4 0 0 0,-1-3 0 0 0,-3-2 0 0 0,5 6 0 0 0,-3-4 0 0 0,-6-6 0 0 0,-5-5 0 0 0,-2-2 0 0 0,1 0 0 0 0,-3-1 0 0 0,-1-2 0 0 0,6 6 0 0 0,1 0 0 0 0,3 4 0 0 0,9 9 0 0 0,3 3 0 0 0,2 2 0 0 0,-2-2 0 0 0,0 0 0 0 0,5 5 0 0 0,6 7 0 0 0,-4-6 0 0 0,-10-8 0 0 0,-5-6 0 0 0,-1-2 0 0 0,-2 0 0 0 0,-3-4 0 0 0,-4-4 0 0 0,-3-3 0 0 0,2 1 0 0 0,1 3 0 0 0,8 7 0 0 0,-2-2 0 0 0,-4-3 0 0 0,4 3 0 0 0,2 2 0 0 0,-4-5 0 0 0,2 4 0 0 0,-3-5 0 0 0,-4-2 0 0 0,2 0 0 0 0,-1 0 0 0 0,3 3 0 0 0,9 9 0 0 0,1 2 0 0 0,5 3 0 0 0,9 10 0 0 0,16 17 0 0 0,5 3 0 0 0,1 3 0 0 0,5 3 0 0 0,7 9 0 0 0,5 4 0 0 0,0-1 0 0 0,-4-2 0 0 0,-6-7 0 0 0,-9-10 0 0 0,-9-8 0 0 0,-8-8 0 0 0,-8-8 0 0 0,-12-12 0 0 0,-4-4 0 0 0,0 1 0 0 0,-2-3 0 0 0,-3-4 0 0 0,-4-3 0 0 0,5 5 0 0 0,0 0 0 0 0,6 6 0 0 0,7 7 0 0 0,0 0 0 0 0,1 0 0 0 0,5 7 0 0 0,1 0 0 0 0,10 9 0 0 0,2 4 0 0 0,2 0 0 0 0,8 9 0 0 0,-1 0 0 0 0,2 0 0 0 0,-9-8 0 0 0,2 3 0 0 0,-1-2 0 0 0,-4-4 0 0 0,1 1 0 0 0,-2-2 0 0 0,7 7 0 0 0,-2-3 0 0 0,-2-1 0 0 0,-3-3 0 0 0,-7-6 0 0 0,2 0 0 0 0,6 8 0 0 0,6 5 0 0 0,13 12 0 0 0,0 1 0 0 0,-3-2 0 0 0,4 3 0 0 0,1 1 0 0 0,5 4 0 0 0,-1 2 0 0 0,5 3 0 0 0,9 9 0 0 0,13 13 0 0 0,16 15 0 0 0,13 14 0 0 0,5 6 0 0 0,4 2 0 0 0,3 5 0 0 0,-23-24 0 0 0,-16-16 0 0 0,-24-25 0 0 0,-20-19 0 0 0,-11-11 0 0 0,-13-12 0 0 0,-5-7 0 0 0,-5-4 0 0 0,-3-3 0 0 0,-2-1 0 0 0,-2-4 0 0 0,-2 0 0 0 0,4 2 0 0 0,-1 0 0 0 0,-3-2 0 0 0,-5-6 0 0 0,0-1 0 0 0,-2 0 0 0 0,-5-7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7"/>
    </inkml:context>
    <inkml:brush xml:id="br0">
      <inkml:brushProperty name="width" value="0.1" units="cm"/>
      <inkml:brushProperty name="height" value="0.1" units="cm"/>
      <inkml:brushProperty name="color" value="#E71224"/>
    </inkml:brush>
  </inkml:definitions>
  <inkml:trace contextRef="#ctx0" brushRef="#br0">11462 12386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8"/>
    </inkml:context>
    <inkml:brush xml:id="br0">
      <inkml:brushProperty name="width" value="0.1" units="cm"/>
      <inkml:brushProperty name="height" value="0.1" units="cm"/>
      <inkml:brushProperty name="color" value="#E71224"/>
    </inkml:brush>
  </inkml:definitions>
  <inkml:trace contextRef="#ctx0" brushRef="#br0">24608 5469 16383 0 0,'3'-3'0'0'0,"-2"3"0"0"0,-9 7 0 0 0,-17 18 0 0 0,-22 22 0 0 0,-15 16 0 0 0,-10 8 0 0 0,-7 8 0 0 0,-7 8 0 0 0,8-10 0 0 0,3-1 0 0 0,4-5 0 0 0,4-5 0 0 0,4-3 0 0 0,8-7 0 0 0,3-4 0 0 0,5-6 0 0 0,2 0 0 0 0,-3 1 0 0 0,1 0 0 0 0,2-2 0 0 0,5-5 0 0 0,-4 4 0 0 0,4-4 0 0 0,-2 2 0 0 0,-8 8 0 0 0,-1 1 0 0 0,-3 4 0 0 0,-9 7 0 0 0,-7 8 0 0 0,-4 4 0 0 0,5-5 0 0 0,4-4 0 0 0,5-4 0 0 0,3-5 0 0 0,6-4 0 0 0,-7 6 0 0 0,-6 5 0 0 0,1 0 0 0 0,4-4 0 0 0,-1 1 0 0 0,0 0 0 0 0,4-3 0 0 0,2-4 0 0 0,2-1 0 0 0,0 1 0 0 0,-7 6 0 0 0,0 0 0 0 0,-15 15 0 0 0,0-1 0 0 0,0 1 0 0 0,-8 9 0 0 0,0-2 0 0 0,-11 12 0 0 0,-3 3 0 0 0,-7 7 0 0 0,1-1 0 0 0,4-4 0 0 0,-2 2 0 0 0,5-5 0 0 0,3-2 0 0 0,7-9 0 0 0,1 0 0 0 0,3-2 0 0 0,2-4 0 0 0,3-1 0 0 0,1-3 0 0 0,-3 4 0 0 0,4-4 0 0 0,-3 3 0 0 0,-5 5 0 0 0,-4 4 0 0 0,-4 4 0 0 0,1 0 0 0 0,-7 6 0 0 0,-10 9 0 0 0,-3 4 0 0 0,-1 1 0 0 0,9-9 0 0 0,4-4 0 0 0,14-13 0 0 0,3-5 0 0 0,6-5 0 0 0,8-7 0 0 0,-5 3 0 0 0,-2 3 0 0 0,6-6 0 0 0,2-2 0 0 0,5-5 0 0 0,-2 2 0 0 0,-8 8 0 0 0,-7 7 0 0 0,-2 3 0 0 0,-8 7 0 0 0,1-1 0 0 0,-2 1 0 0 0,1 0 0 0 0,2-2 0 0 0,2-1 0 0 0,3-4 0 0 0,10-11 0 0 0,2-1 0 0 0,4-3 0 0 0,6-8 0 0 0,9-8 0 0 0,1 0 0 0 0,0-2 0 0 0,-1 2 0 0 0,3-3 0 0 0,2-2 0 0 0,-2 2 0 0 0,3-2 0 0 0,2-4 0 0 0,5-4 0 0 0,5-5 0 0 0,3-3 0 0 0,-5 6 0 0 0,-3 2 0 0 0,-5 4 0 0 0,-3 4 0 0 0,1-1 0 0 0,-1 2 0 0 0,-4 3 0 0 0,-1 1 0 0 0,-2 1 0 0 0,-7 8 0 0 0,-4 4 0 0 0,2-2 0 0 0,3-3 0 0 0,2-2 0 0 0,-2 3 0 0 0,3-5 0 0 0,1 0 0 0 0,3-3 0 0 0,7-6 0 0 0,6-7 0 0 0,1-2 0 0 0,3-2 0 0 0,4-4 0 0 0,-5 6 0 0 0,0-2 0 0 0,1 0 0 0 0,0 1 0 0 0,2-3 0 0 0,1-2 0 0 0,2 0 0 0 0,2-4 0 0 0,4-2 0 0 0,0-1 0 0 0,-1 0 0 0 0,1 0 0 0 0,-3 3 0 0 0,-2 3 0 0 0,-9 8 0 0 0,-1 1 0 0 0,1-1 0 0 0,2-2 0 0 0,1-2 0 0 0,4-3 0 0 0,3-2 0 0 0,5-6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9"/>
    </inkml:context>
    <inkml:brush xml:id="br0">
      <inkml:brushProperty name="width" value="0.1" units="cm"/>
      <inkml:brushProperty name="height" value="0.1" units="cm"/>
      <inkml:brushProperty name="color" value="#E71224"/>
    </inkml:brush>
  </inkml:definitions>
  <inkml:trace contextRef="#ctx0" brushRef="#br0">14902 4623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0" tIns="91425" rIns="0"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lang="fr-CA" noProof="0"/>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66196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marR="0" lvl="0" indent="-45720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3" Type="http://schemas.openxmlformats.org/officeDocument/2006/relationships/hyperlink" Target="https://wiki.gccollab.ca/PFAN_-_Programme_francophone_des_autorit%C3%A9s_de_noms" TargetMode="External"/><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CA" sz="1800" noProof="0" dirty="0">
                <a:latin typeface="Aptos"/>
              </a:rPr>
              <a:t>PFAN : </a:t>
            </a:r>
            <a:r>
              <a:rPr lang="fr-CA" sz="1800" noProof="0">
                <a:latin typeface="Aptos"/>
              </a:rPr>
              <a:t>version du 2024-06-05; corrections mineures : 2025-02-13.</a:t>
            </a:r>
            <a:endParaRPr lang="fr-CA" sz="1800" noProof="0" dirty="0">
              <a:latin typeface="Aptos"/>
            </a:endParaRPr>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Exemple : un arrangement constitue une expression d’une œuvre musicale.</a:t>
            </a:r>
            <a:endParaRPr lang="fr-CA" sz="1200" b="0" i="0" u="none" strike="noStrike" cap="none" noProof="0">
              <a:solidFill>
                <a:schemeClr val="dk1"/>
              </a:solidFill>
              <a:latin typeface="Calibri"/>
              <a:ea typeface="Calibri"/>
              <a:cs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5595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82629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33279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CA" noProof="0"/>
              <a:t>Guide : L’ordre dans lequel les voix ou les instruments sont enregistrés dans la zone 382 n’a pas d’importance. Il est cependant préférable d’enregistrer les solistes avant les ensembles accompagnateurs. Pour plus de clarté, si les descripteurs sont enregistrés manuellement, suivre l’ordre de présentation donné dans la ressource ou sur la partition lorsque c’est possible. En général, utiliser le jugement du catalogueur.</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668420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46593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51839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472825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166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479716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681681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4144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Attention! Pour RDA, un vidéo représente une œuvre différente. On ne considérera donc pas un enregistrement vidéo comme une expression d’une œuvre, mais bien comme une œuvre différente. </a:t>
            </a: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0722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51724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56386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309393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685745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Attention de ne pas confondre le numéro d’ordre (RDA 6.16.1.3.1) avec le numéro d’une partie (RDA 6.14.2.7).</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47074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41944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sz="1200" b="0" i="0" u="none" strike="noStrike" cap="none">
                <a:solidFill>
                  <a:schemeClr val="dk1"/>
                </a:solidFill>
                <a:latin typeface="Calibri"/>
                <a:ea typeface="Calibri"/>
                <a:cs typeface="Calibri"/>
              </a:rPr>
              <a:t>  </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27330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La zone 383 est facultative.</a:t>
            </a:r>
          </a:p>
          <a:p>
            <a:pPr>
              <a:spcBef>
                <a:spcPct val="0"/>
              </a:spcBef>
            </a:pPr>
            <a:r>
              <a:rPr lang="fr-CA" noProof="0"/>
              <a:t>Exemple 1 : Dans la source, le numéro est précédé de l’abréviation anglaise « no. ». Comme il s’agit de l’équivalent du mot français « numéro » dans une autre langue, on fait précéder le numéro de l’abréviation française « no ».</a:t>
            </a:r>
          </a:p>
          <a:p>
            <a:pPr>
              <a:spcBef>
                <a:spcPct val="0"/>
              </a:spcBef>
            </a:pPr>
            <a:r>
              <a:rPr lang="fr-CA" noProof="0"/>
              <a:t>Exemple 2 : Dans la source, aucun terme ne figure avec le numéro. On fait donc précéder le numéro de l’abréviation française « no ». On enregistre le numéro comme un chiffre arabe.</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33179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Exemple 3 : Dans la source, le numéro d’ordre est précédé d’un terme italien qui ne signifie pas « numéro ». Comme le titre privilégié est en français en raison de l’application de</a:t>
            </a:r>
            <a:r>
              <a:rPr lang="fr-CA" b="1" noProof="0"/>
              <a:t> </a:t>
            </a:r>
            <a:r>
              <a:rPr lang="fr-CA" noProof="0"/>
              <a:t>6.14.2.5.2.1</a:t>
            </a:r>
            <a:r>
              <a:rPr lang="fr-CA"/>
              <a:t> (omissions),</a:t>
            </a:r>
            <a:r>
              <a:rPr lang="fr-CA" noProof="0"/>
              <a:t> on remplace le terme par son équivalent en français. Le terme « livre » ne se trouve pas dans l’annexe B. On n’abrège donc pas le terme. On enregistre le numéro comme un chiffre arabe cardinal. </a:t>
            </a:r>
          </a:p>
          <a:p>
            <a:pPr>
              <a:spcBef>
                <a:spcPct val="0"/>
              </a:spcBef>
            </a:pPr>
            <a:r>
              <a:rPr lang="fr-CA" noProof="0"/>
              <a:t>Exemple 4 : Dans la source, le numéro d’ordre est précédé d’un terme italien qui ne signifie pas « numéro ». On conserve le terme tel quel, car le titre résultant de l’application de RDA 6.14.2.5.1 (omissions) n’est pas constitué uniquement du nom d’un type de composition. Le terme « libro » ne se trouve pas dans l’annexe B. On n’abrège donc pas le terme. On enregistre le numéro comme un chiffre arabe cardinal. </a:t>
            </a:r>
          </a:p>
          <a:p>
            <a:pPr>
              <a:spcBef>
                <a:spcPct val="0"/>
              </a:spcBef>
            </a:pPr>
            <a:r>
              <a:rPr lang="fr-CA" noProof="0"/>
              <a:t>Exemple 5 : Dans la source, le numéro d’ordre est précédé d’un terme anglais qui ne signifie pas « numéro ». On conserve le terme tel quel, car le titre résultant de l’application de RDA 6.1.4.2.5.1 (omissions) n’est pas constitué uniquement du nom d’un type de composition. Dans l’annexe B, le terme « book » s’abrège « </a:t>
            </a:r>
            <a:r>
              <a:rPr lang="fr-CA" noProof="0" err="1"/>
              <a:t>bk</a:t>
            </a:r>
            <a:r>
              <a:rPr lang="fr-CA" noProof="0"/>
              <a:t>. ». On enregistre le numéro comme un chiffre arabe. </a:t>
            </a:r>
          </a:p>
          <a:p>
            <a:pPr>
              <a:spcBef>
                <a:spcPct val="0"/>
              </a:spcBef>
            </a:pPr>
            <a:r>
              <a:rPr lang="fr-CA" noProof="0"/>
              <a:t>Les autorités existantes ne suivent pas toujours les instructions que nous venons de voir. Plus loin dans la formation, nous allons discuter des mises à jour des autorités d’œuvres et d’expressions musicales dans Canadiana. </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20935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en-US"/>
              <a:t> </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369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Expressions: Der </a:t>
            </a:r>
            <a:r>
              <a:rPr lang="fr-CA" noProof="0" err="1"/>
              <a:t>Zauberflöte</a:t>
            </a:r>
            <a:r>
              <a:rPr lang="fr-CA" noProof="0"/>
              <a:t>, enregistrements sonores </a:t>
            </a:r>
            <a:r>
              <a:rPr lang="fr-CA"/>
              <a:t>où l'opéra est chanté en</a:t>
            </a:r>
            <a:r>
              <a:rPr lang="fr-CA" noProof="0"/>
              <a:t> français et en anglais.</a:t>
            </a:r>
          </a:p>
          <a:p>
            <a:pPr marL="0" lvl="0" indent="0">
              <a:spcBef>
                <a:spcPts val="0"/>
              </a:spcBef>
              <a:spcAft>
                <a:spcPts val="0"/>
              </a:spcAft>
              <a:buNone/>
            </a:pPr>
            <a:endParaRPr lang="fr-CA" noProof="0"/>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137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Exercice 1 : Dans la source, aucun terme ne figure avec le numéro. On fait donc précéder le numéro de l’abréviation française « no ». On enregistre le numéro comme un chiffre arabe cardinal.</a:t>
            </a:r>
          </a:p>
          <a:p>
            <a:pPr>
              <a:spcBef>
                <a:spcPct val="0"/>
              </a:spcBef>
            </a:pPr>
            <a:r>
              <a:rPr lang="fr-CA" noProof="0"/>
              <a:t>Exercice 2 : Dans la source, le numéro d’ordre est suivi d’un terme français. Le terme « livre » ne se trouve pas dans l’annexe B. On n’abrège donc pas le terme. On enregistre le numéro comme un chiffre arabe cardinal à la suite du terme « livre ».</a:t>
            </a:r>
          </a:p>
          <a:p>
            <a:pPr>
              <a:spcBef>
                <a:spcPct val="0"/>
              </a:spcBef>
            </a:pPr>
            <a:endParaRPr lang="fr-CA" noProof="0"/>
          </a:p>
          <a:p>
            <a:pPr>
              <a:spcBef>
                <a:spcPct val="0"/>
              </a:spcBef>
            </a:pPr>
            <a:endParaRPr lang="fr-CA" noProof="0"/>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559714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lang="en-US"/>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1050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CA" noProof="0"/>
              <a:t>Exercice 3 : On enregistre le numéro d’ordre même si les œuvres de </a:t>
            </a:r>
            <a:r>
              <a:rPr lang="fr-CA" noProof="0" err="1"/>
              <a:t>Persichetti</a:t>
            </a:r>
            <a:r>
              <a:rPr lang="fr-CA" noProof="0"/>
              <a:t> qui portent ce titre n’ont pas la même distribution d’exécution, car elles sont numérotées consécutivement dans les sources de référence musicales. Dans la source, le numéro est précédé de l’abréviation anglaise « no. ». Comme il s’agit de l’équivalent du mot français « numéro » dans une autre langue, on fait précéder le numéro de l’abréviation française « no ».</a:t>
            </a:r>
          </a:p>
          <a:p>
            <a:pPr marL="0" indent="0">
              <a:lnSpc>
                <a:spcPct val="90000"/>
              </a:lnSpc>
            </a:pPr>
            <a:r>
              <a:rPr lang="fr-CA" noProof="0"/>
              <a:t>Distribution d’exécution omise : nous allons en parler dans la section sur la construction des points d’accès (voir plus précisément RDA 6.28.1.9.1)</a:t>
            </a:r>
          </a:p>
          <a:p>
            <a:pPr marL="0" indent="0">
              <a:lnSpc>
                <a:spcPct val="90000"/>
              </a:lnSpc>
              <a:buNone/>
            </a:pPr>
            <a:endParaRPr lang="fr-CA" noProof="0"/>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64333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983690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84124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69381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a:t>Définition de « catalogue</a:t>
            </a:r>
            <a:r>
              <a:rPr lang="fr-CA" noProof="0"/>
              <a:t> thématique</a:t>
            </a:r>
            <a:r>
              <a:rPr lang="fr-CA"/>
              <a:t> »</a:t>
            </a:r>
            <a:r>
              <a:rPr lang="fr-CA" i="1"/>
              <a:t> </a:t>
            </a:r>
            <a:r>
              <a:rPr lang="fr-CA"/>
              <a:t>dans le glossaire de RDA </a:t>
            </a:r>
            <a:r>
              <a:rPr lang="fr-CA" noProof="0"/>
              <a:t>: Liste des œuvres d’un compositeur, ordinairement classées par ordre chronologique ou par catégories, avec le thème de chaque composition ou de chaque section d’une composition dans le cas des compositions d’envergure</a:t>
            </a:r>
            <a:r>
              <a:rPr lang="fr-CA"/>
              <a:t>.</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32485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4872779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indent="0">
              <a:lnSpc>
                <a:spcPct val="90000"/>
              </a:lnSpc>
              <a:spcBef>
                <a:spcPts val="1000"/>
              </a:spcBef>
            </a:pPr>
            <a:r>
              <a:rPr lang="fr-CA" noProof="0"/>
              <a:t>Dans ce catalogue thématique, les groupes d’œuvres sont identifiés par des chiffres romains. Le groupe III correspond aux quatuors à cordes. À l’intérieur de chaque groupe, les œuvres sont identifiées par des chiffres arabes. Comme on doit enregistrer le numéro attribué à une œuvre tel que trouvé dans le catalogue thématique, on conserve les chiffres romains. Pour la ponctuation, voir la notice d’autorité du compositeur.</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084263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667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Traductions de L.V. Durdilly (1er), Nuitter et Beaumont (2e), André Van Hasseltet Jean-Baptiste Rongé (3e)</a:t>
            </a: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0874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Sur cette diapositive, le catalogue thématique de Rinaldi est omis à cause du manque d’espace.</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609965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26850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294135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RCAA2, règle 25.30D2 : Dans le cas des œuvres postérieures au dix-neuvième siècle, on indiquera la tonalité seulement si elle figure en évidence dans le document à cataloguer. Si le mode est sans équivoque majeur ou mineur, on ajoutera le terme approprié. </a:t>
            </a:r>
          </a:p>
          <a:p>
            <a:pPr>
              <a:spcBef>
                <a:spcPct val="0"/>
              </a:spcBef>
            </a:pPr>
            <a:r>
              <a:rPr lang="fr-CA" noProof="0"/>
              <a:t>En RDA, il n’y a plus de restriction liée à la date de l’œuvre.</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19549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Attention : En anglais, on emploie plutôt les symboles ♯ et ♭.</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394364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464839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Shape 6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Shape 6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83428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Shape 6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Shape 6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665223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8" name="Shape 10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Shape 10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087" name="Shape 10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CA" noProof="0"/>
              <a:t>Ce diagramme pourrait aider à clarifier ces concepts.</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9C217-3E3E-4BD9-966A-AAF039AA1B54}" type="slidenum">
              <a:rPr lang="en-US" smtClean="0">
                <a:latin typeface="Arial" charset="0"/>
                <a:cs typeface="Arial" charset="0"/>
              </a:rPr>
              <a:pPr fontAlgn="base">
                <a:spcBef>
                  <a:spcPct val="0"/>
                </a:spcBef>
                <a:spcAft>
                  <a:spcPct val="0"/>
                </a:spcAft>
              </a:pPr>
              <a:t>14</a:t>
            </a:fld>
            <a:endParaRPr lang="en-US">
              <a:latin typeface="Arial" charset="0"/>
              <a:cs typeface="Arial" charset="0"/>
            </a:endParaRPr>
          </a:p>
        </p:txBody>
      </p:sp>
    </p:spTree>
    <p:extLst>
      <p:ext uri="{BB962C8B-B14F-4D97-AF65-F5344CB8AC3E}">
        <p14:creationId xmlns:p14="http://schemas.microsoft.com/office/powerpoint/2010/main" val="2894329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eaLnBrk="1" hangingPunct="1">
              <a:spcBef>
                <a:spcPct val="0"/>
              </a:spcBef>
            </a:pPr>
            <a:endParaRPr lang="en-US"/>
          </a:p>
          <a:p>
            <a:pPr marL="0" lvl="0" indent="0">
              <a:spcBef>
                <a:spcPts val="0"/>
              </a:spcBef>
              <a:spcAft>
                <a:spcPts val="0"/>
              </a:spcAft>
              <a:buNone/>
            </a:pPr>
            <a:endParaRPr/>
          </a:p>
        </p:txBody>
      </p:sp>
      <p:sp>
        <p:nvSpPr>
          <p:cNvPr id="1097" name="Shape 10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Shape 1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eaLnBrk="1" hangingPunct="1">
              <a:spcBef>
                <a:spcPct val="0"/>
              </a:spcBef>
            </a:pPr>
            <a:endParaRPr lang="en-US"/>
          </a:p>
          <a:p>
            <a:pPr marL="0" lvl="0" indent="0">
              <a:spcBef>
                <a:spcPts val="0"/>
              </a:spcBef>
              <a:spcAft>
                <a:spcPts val="0"/>
              </a:spcAft>
              <a:buNone/>
            </a:pPr>
            <a:endParaRPr/>
          </a:p>
        </p:txBody>
      </p:sp>
      <p:sp>
        <p:nvSpPr>
          <p:cNvPr id="1117" name="Shape 1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127" name="Shape 1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742686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10391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760460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147646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088915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952177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Une œuvre composée avant 1800 pour des instruments de la période baroque qui est interprétée sur des instruments modernes (la tonalité n’a pas été changée et la notation n’a pas été modifiée de façon significative).</a:t>
            </a:r>
          </a:p>
          <a:p>
            <a:pPr>
              <a:spcBef>
                <a:spcPct val="0"/>
              </a:spcBef>
            </a:pPr>
            <a:r>
              <a:rPr lang="fr-CA" noProof="0"/>
              <a:t>Remarquer que le PAA ne contient pas de sous-zone $o arrangé.</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40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a:spcBef>
                <a:spcPct val="0"/>
              </a:spcBef>
            </a:pPr>
            <a:endParaRPr lang="en-US"/>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Une œuvre pour un instrument mélodique qui est éditée pour instrument alternatif spécifié par le compositeur dans la ou les premières éditions.</a:t>
            </a:r>
          </a:p>
          <a:p>
            <a:pPr>
              <a:spcBef>
                <a:spcPct val="0"/>
              </a:spcBef>
            </a:pPr>
            <a:r>
              <a:rPr lang="fr-CA" noProof="0"/>
              <a:t>Remarquer que le PAA ne contient pas de sous-zone $o arrangé.</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47408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7947689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La ponctuation prescrite, les sous-zones MARC utilisées et des exemples seront présentés dans la section sur la construction du point d’accès autorisé.</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55860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Shape 11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1137" name="Shape 1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950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94563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Shape 131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a:p>
        </p:txBody>
      </p:sp>
      <p:sp>
        <p:nvSpPr>
          <p:cNvPr id="1320" name="Shape 1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Nous abordons maintenant la construction des points d’accès autorisés des œuvres musicales; mais tout d’abord nous allons mentionner divers cas particuliers pour lesquels des instructions particulières, ou des énoncés de politiques particuliers, ont été prévus. </a:t>
            </a:r>
          </a:p>
          <a:p>
            <a:endParaRPr lang="fr-CA" noProof="0"/>
          </a:p>
          <a:p>
            <a:r>
              <a:rPr lang="fr-CA" noProof="0"/>
              <a:t>Autre exemple: la partie de hautbois d’une cantate de Bach, publiée séparément. Le point d’accès autorisé employé serait tout simplement le même que celui pour la cantate au complet avec toutes les parties instrumentales.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175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655579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Omettre la distribution d’exécution : c’est-à-dire ne rien enregistrer du tout dans le point d’accès autorisé – ni la voix, ni l’instrument accompagnateur.</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176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05230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178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288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Il n’est pas requis de créer une notice d’autorité pour </a:t>
            </a:r>
          </a:p>
          <a:p>
            <a:pPr>
              <a:spcBef>
                <a:spcPct val="0"/>
              </a:spcBef>
            </a:pPr>
            <a:r>
              <a:rPr lang="fr-CA" noProof="0"/>
              <a:t>Ibert, Jacques, $d 1890-1962. $t Escales.</a:t>
            </a:r>
          </a:p>
          <a:p>
            <a:pPr>
              <a:spcBef>
                <a:spcPct val="0"/>
              </a:spcBef>
            </a:pPr>
            <a:r>
              <a:rPr lang="fr-CA" noProof="0"/>
              <a:t>Ni pour </a:t>
            </a:r>
          </a:p>
          <a:p>
            <a:pPr>
              <a:spcBef>
                <a:spcPct val="0"/>
              </a:spcBef>
            </a:pPr>
            <a:r>
              <a:rPr lang="fr-CA" noProof="0"/>
              <a:t>Ibert, Jacques, $d 1890-1962. $t Escales. $p Tunis-Nefta</a:t>
            </a: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87525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On en reparle sous : Éléments additionnels dans les points d’accès autorisés représentant des œuvres musicales (RDA 6.28.1.9)</a:t>
            </a:r>
          </a:p>
          <a:p>
            <a:endParaRPr lang="fr-CA"/>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400972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Par exemple, si on doit cataloguer le livret, qui est publié séparément.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97172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Un pastiche (ou </a:t>
            </a:r>
            <a:r>
              <a:rPr lang="fr-CA" i="1" noProof="0"/>
              <a:t>pasticcio</a:t>
            </a:r>
            <a:r>
              <a:rPr lang="fr-CA" noProof="0"/>
              <a:t>) est un opéra composite.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709572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187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490243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Traiter l’extrait ainsi est très pratique pour le catalogueur: il n’a pas besoin de faire des recherches plus poussées.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732678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Parce que le compositeur est inconnu...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06398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190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05651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Attention! On pourra employer ce PAA pour une partition, ou un enregistrement sonore – mais pas pour un enregistrement vidéo. Un DVD d’un opéra ou d’un ballet sera entré au titre, parce qu’il s’agit d’une œuvre d’images animées. Voir RDA 6.27.1.3. Voir l’exemple de Zauberflöte au tout début de cette formation: Pour RDA, un vidéo représente une œuvre différente. On ne considérera donc pas un enregistrement vidéo comme une expression d’une œuvre, mais bien comme une œuvre différente.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191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81637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Il s’agit d’un type d’œuvre musicale rencontré rarement.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195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415063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Dans cet exemple, un nouveau livret est substitué au texte original. Remarque : le titre alternatif de l'adaptation n'est pas enregistré.</a:t>
            </a:r>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196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179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5076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a:t>Cadence : œuvre musicale qui consiste en un passage ornemental pour soliste, ajouté à une œuvre musicale telle qu’un concerto, soit par le même compositeur, soit par un compositeur différent (glossaire de RDA).</a:t>
            </a:r>
            <a:endParaRPr lang="fr-F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278933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it-IT" sz="1200" i="0">
                <a:solidFill>
                  <a:schemeClr val="tx1"/>
                </a:solidFill>
              </a:rPr>
              <a:t>Enregistrement de l’œuvre en relation :</a:t>
            </a:r>
          </a:p>
          <a:p>
            <a:pPr marL="0" lvl="0" indent="0">
              <a:spcBef>
                <a:spcPts val="0"/>
              </a:spcBef>
              <a:buNone/>
            </a:pPr>
            <a:endParaRPr lang="it-IT" sz="1200" i="0">
              <a:solidFill>
                <a:srgbClr val="0070C1"/>
              </a:solidFill>
            </a:endParaRPr>
          </a:p>
          <a:p>
            <a:pPr marL="0" lvl="0" indent="0">
              <a:spcBef>
                <a:spcPts val="0"/>
              </a:spcBef>
              <a:buNone/>
            </a:pPr>
            <a:r>
              <a:rPr lang="it-IT" sz="1200" i="0">
                <a:solidFill>
                  <a:schemeClr val="tx1"/>
                </a:solidFill>
              </a:rPr>
              <a:t>500 1_ $w r $ i Cadence composée pour (œuvre) : $a Mozart, Wolfgang Amadeus, $d 1756-1791. $t Concertos, $m piano, orchestre, $n K. 491, $r do mineur. $p Allegro</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095262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CA" i="0" noProof="0"/>
              <a:t>Enregistrement des œuvres en relation :</a:t>
            </a:r>
          </a:p>
          <a:p>
            <a:pPr marL="0" indent="0">
              <a:lnSpc>
                <a:spcPct val="90000"/>
              </a:lnSpc>
            </a:pPr>
            <a:endParaRPr lang="fr-CA" i="0" noProof="0"/>
          </a:p>
          <a:p>
            <a:pPr marL="0" indent="0">
              <a:lnSpc>
                <a:spcPct val="90000"/>
              </a:lnSpc>
            </a:pPr>
            <a:r>
              <a:rPr lang="fr-CA" i="0" noProof="0"/>
              <a:t>500 1_ $w r $i Cadence composée pour (œuvre) : $a Beethoven, Ludwig van, $d 1770-1827. $t Concertos, $m piano, orchestre, $n no 3, op. 37, $r do mineur.</a:t>
            </a:r>
          </a:p>
          <a:p>
            <a:pPr marL="0" indent="0">
              <a:lnSpc>
                <a:spcPct val="90000"/>
              </a:lnSpc>
            </a:pPr>
            <a:endParaRPr lang="fr-CA" i="0" noProof="0"/>
          </a:p>
          <a:p>
            <a:pPr marL="0" indent="0">
              <a:lnSpc>
                <a:spcPct val="90000"/>
              </a:lnSpc>
            </a:pPr>
            <a:r>
              <a:rPr lang="fr-CA" i="0" noProof="0"/>
              <a:t>500 1_ $w r $i Cadence composée pour (œuvre) : $a Beethoven, Ludwig van, $d 1770-1827. $t Concertos, $m piano, orchestre, $n no 4, op. 58, $r sol majeur.</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501790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975659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FR" i="0"/>
              <a:t>Enregistrement de l’œuvre en relation (voir diapo 260-263 sur les relations) :</a:t>
            </a:r>
          </a:p>
          <a:p>
            <a:pPr marL="0" indent="0">
              <a:lnSpc>
                <a:spcPct val="90000"/>
              </a:lnSpc>
            </a:pPr>
            <a:endParaRPr lang="fr-FR" i="0"/>
          </a:p>
          <a:p>
            <a:pPr marL="0" indent="0">
              <a:lnSpc>
                <a:spcPct val="90000"/>
              </a:lnSpc>
            </a:pPr>
            <a:r>
              <a:rPr lang="fr-FR" i="0"/>
              <a:t>500 1_ $w r $i Musique de scène pour (œuvre) : $a Goethe, Johann Wolfgang von, $d 1749-1832. $t Egmont</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085727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FR" i="0"/>
              <a:t>Enregistrement de l’œuvre en relation :</a:t>
            </a:r>
          </a:p>
          <a:p>
            <a:pPr marL="0" indent="0">
              <a:lnSpc>
                <a:spcPct val="90000"/>
              </a:lnSpc>
            </a:pPr>
            <a:endParaRPr lang="fr-FR" i="0"/>
          </a:p>
          <a:p>
            <a:pPr marL="0" indent="0">
              <a:lnSpc>
                <a:spcPct val="90000"/>
              </a:lnSpc>
            </a:pPr>
            <a:r>
              <a:rPr lang="fr-FR" i="0"/>
              <a:t>530 _0 $w r $i Musique pour le film (œuvre) : $a King Kong (Film : 1933)</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8439950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0142297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1797725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520360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873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1512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sz="1200" b="0" i="0" u="none" strike="noStrike" cap="none">
                <a:solidFill>
                  <a:schemeClr val="dk1"/>
                </a:solidFill>
                <a:latin typeface="Calibri"/>
                <a:ea typeface="Calibri"/>
                <a:cs typeface="Calibri"/>
                <a:sym typeface="Calibri"/>
              </a:rPr>
              <a:t>L’ajout d’un élément additionnel dans le point d’accès existant </a:t>
            </a:r>
            <a:r>
              <a:rPr lang="fr-CA" sz="1200" i="0"/>
              <a:t>représentant l’autobiographie n’est pas requis, ce qui évite d’avoir à ajouter un titre privilégié </a:t>
            </a:r>
            <a:r>
              <a:rPr lang="fr-CA"/>
              <a:t>(zone 240) dans</a:t>
            </a:r>
            <a:r>
              <a:rPr lang="fr-CA" sz="1200" i="0"/>
              <a:t> les notices bibliographiques pour l’autobiographie.</a:t>
            </a:r>
            <a:endParaRPr lang="fr-CA"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568552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283000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994713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0507008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53856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238642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2080892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776868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Voir exemple plus loin. 6.28.1.9.1 exception a) ii) : l’œuvre consiste dans un ensemble de compositions pour différentes distributions ou elle fait partie d’une série d’œuvres ayant le même titre mais des distributions différentes.</a:t>
            </a:r>
            <a:endParaRPr lang="fr-CA" sz="1200" b="0" i="0" u="none" strike="noStrike" cap="none" noProof="0">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54569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defRPr/>
            </a:pPr>
            <a:r>
              <a:rPr lang="fr-CA" sz="1800">
                <a:effectLst/>
                <a:latin typeface="Segoe UI"/>
                <a:cs typeface="Segoe UI"/>
              </a:rPr>
              <a:t>Dans le cas de la 14e sonate, il existe également un </a:t>
            </a:r>
            <a:r>
              <a:rPr lang="fr-CA" sz="1800">
                <a:latin typeface="Segoe UI"/>
                <a:cs typeface="Segoe UI"/>
              </a:rPr>
              <a:t>numéro à</a:t>
            </a:r>
            <a:r>
              <a:rPr lang="fr-CA" sz="1800">
                <a:effectLst/>
                <a:latin typeface="Segoe UI"/>
                <a:cs typeface="Segoe UI"/>
              </a:rPr>
              <a:t> l’intérieur</a:t>
            </a:r>
            <a:r>
              <a:rPr lang="fr-CA" sz="1800">
                <a:latin typeface="Segoe UI"/>
                <a:cs typeface="Segoe UI"/>
              </a:rPr>
              <a:t> de l’opus</a:t>
            </a:r>
            <a:r>
              <a:rPr lang="fr-CA" sz="1800">
                <a:effectLst/>
                <a:latin typeface="Segoe UI"/>
                <a:cs typeface="Segoe UI"/>
              </a:rPr>
              <a:t>. Noter que parce que le numéro </a:t>
            </a:r>
            <a:r>
              <a:rPr lang="fr-CA" sz="1800">
                <a:latin typeface="Segoe UI"/>
                <a:cs typeface="Segoe UI"/>
              </a:rPr>
              <a:t>d’ordre</a:t>
            </a:r>
            <a:r>
              <a:rPr lang="fr-CA" sz="1800">
                <a:effectLst/>
                <a:latin typeface="Segoe UI"/>
                <a:cs typeface="Segoe UI"/>
              </a:rPr>
              <a:t> </a:t>
            </a:r>
            <a:r>
              <a:rPr lang="fr-CA" sz="1800">
                <a:latin typeface="Segoe UI"/>
                <a:cs typeface="Segoe UI"/>
              </a:rPr>
              <a:t>(no 14) est</a:t>
            </a:r>
            <a:r>
              <a:rPr lang="fr-CA" sz="1800">
                <a:effectLst/>
                <a:latin typeface="Segoe UI"/>
                <a:cs typeface="Segoe UI"/>
              </a:rPr>
              <a:t> inclus</a:t>
            </a:r>
            <a:r>
              <a:rPr lang="fr-CA" sz="1800">
                <a:latin typeface="Segoe UI"/>
                <a:cs typeface="Segoe UI"/>
              </a:rPr>
              <a:t> dans le point d’accès,</a:t>
            </a:r>
            <a:r>
              <a:rPr lang="fr-CA" sz="1800">
                <a:effectLst/>
                <a:latin typeface="Segoe UI"/>
                <a:cs typeface="Segoe UI"/>
              </a:rPr>
              <a:t> le numéro à l’intérieur de l’opus ne peut pas être traité comme un titre </a:t>
            </a:r>
            <a:r>
              <a:rPr lang="fr-CA" sz="1800">
                <a:latin typeface="Segoe UI"/>
                <a:cs typeface="Segoe UI"/>
              </a:rPr>
              <a:t>privilégié de</a:t>
            </a:r>
            <a:r>
              <a:rPr lang="fr-CA" sz="1800">
                <a:effectLst/>
                <a:latin typeface="Segoe UI"/>
                <a:cs typeface="Segoe UI"/>
              </a:rPr>
              <a:t> partie.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2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8992353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Comme on a déjà vu plus tôt.</a:t>
            </a:r>
            <a:endParaRPr lang="fr-CA" sz="1200" b="0" i="0" u="none" strike="noStrike" cap="none" noProof="0">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477522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06868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613689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6062395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02415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7875897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1987671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935080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634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fr-CA" noProof="0"/>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38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Éléments fondamentaux à inclure dans une notice d’autorité (et non nécessairement dans un point d’accès autorisé).</a:t>
            </a:r>
          </a:p>
        </p:txBody>
      </p:sp>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1386150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680646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25768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906283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5235783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i="1" noProof="0"/>
              <a:t>Magnificat</a:t>
            </a:r>
            <a:r>
              <a:rPr lang="fr-CA" noProof="0"/>
              <a:t> est un type de composition. </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426090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3342690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indent="0"/>
            <a:endParaRPr lang="en-US" sz="1200" b="0" i="0" u="none" strike="noStrike" cap="none">
              <a:solidFill>
                <a:schemeClr val="dk1"/>
              </a:solidFill>
              <a:latin typeface="Calibri"/>
              <a:ea typeface="Calibri"/>
              <a:cs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6641780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indent="0"/>
            <a:r>
              <a:rPr lang="fr-CA" noProof="0"/>
              <a:t>L’ajout de la distribution d’exécution est un choix pour résoudre le conflit en vertu de 6.28.1.9. On aurait pu choisir un autre élément.</a:t>
            </a:r>
            <a:endParaRPr lang="fr-CA" sz="1200" b="0" i="0" u="none" strike="noStrike" cap="none" noProof="0">
              <a:solidFill>
                <a:schemeClr val="dk1"/>
              </a:solidFill>
              <a:latin typeface="Calibri"/>
              <a:ea typeface="Calibri"/>
              <a:cs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652685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446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Note : on </a:t>
            </a:r>
            <a:r>
              <a:rPr lang="fr-CA" noProof="0" err="1"/>
              <a:t>dit</a:t>
            </a:r>
            <a:r>
              <a:rPr lang="fr-CA" noProof="0"/>
              <a:t> bien </a:t>
            </a:r>
            <a:r>
              <a:rPr lang="fr-CA" noProof="0" err="1"/>
              <a:t>d'enregistrer</a:t>
            </a:r>
            <a:r>
              <a:rPr lang="fr-CA" noProof="0"/>
              <a:t> les </a:t>
            </a:r>
            <a:r>
              <a:rPr lang="fr-CA" noProof="0" err="1"/>
              <a:t>éléments</a:t>
            </a:r>
            <a:r>
              <a:rPr lang="fr-CA" noProof="0"/>
              <a:t> </a:t>
            </a:r>
            <a:r>
              <a:rPr lang="fr-CA" noProof="0" err="1"/>
              <a:t>applicables</a:t>
            </a:r>
            <a:r>
              <a:rPr lang="fr-CA" noProof="0"/>
              <a:t> – pas </a:t>
            </a:r>
            <a:r>
              <a:rPr lang="fr-CA" noProof="0" err="1"/>
              <a:t>nécessairement</a:t>
            </a:r>
            <a:r>
              <a:rPr lang="fr-CA" noProof="0"/>
              <a:t> </a:t>
            </a:r>
            <a:r>
              <a:rPr lang="fr-CA" noProof="0" err="1"/>
              <a:t>tous</a:t>
            </a:r>
            <a:r>
              <a:rPr lang="fr-CA" noProof="0"/>
              <a:t> les </a:t>
            </a:r>
            <a:r>
              <a:rPr lang="fr-CA" noProof="0" err="1"/>
              <a:t>éléments</a:t>
            </a:r>
            <a:r>
              <a:rPr lang="fr-CA" noProof="0"/>
              <a:t>.</a:t>
            </a:r>
          </a:p>
        </p:txBody>
      </p:sp>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97882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232237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0746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Ce ne sont que des exercices. Dans la vie réelle, on pourrait consulter d’autres sources. Pour tous les exercices, il s’agit de la distribution d’exécution originale.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239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98411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La distribution d’exécution implicite pour une symphonie est un orchestre, et non un orchestre à cordes.</a:t>
            </a:r>
          </a:p>
          <a:p>
            <a:r>
              <a:rPr lang="fr-CA" noProof="0"/>
              <a:t>Dans la source, aucun terme ne figure avec le numéro. On fait donc précéder le numéro de l’abréviation française </a:t>
            </a:r>
            <a:r>
              <a:rPr lang="fr-CA" i="1" noProof="0"/>
              <a:t>no</a:t>
            </a:r>
            <a:r>
              <a:rPr lang="fr-CA" noProof="0"/>
              <a:t>. On enregistre le numéro comme un chiffre arabe (RDA 6.16.1.3.1).</a:t>
            </a:r>
          </a:p>
          <a:p>
            <a:r>
              <a:rPr lang="fr-CA" noProof="0"/>
              <a:t>Dans le PAA, on ne transcrit pas les symboles ♭ et #, mais on indique plutôt les termes </a:t>
            </a:r>
            <a:r>
              <a:rPr lang="fr-CA" i="1" noProof="0"/>
              <a:t>bémol</a:t>
            </a:r>
            <a:r>
              <a:rPr lang="fr-CA" noProof="0"/>
              <a:t> et </a:t>
            </a:r>
            <a:r>
              <a:rPr lang="fr-CA" i="1" noProof="0"/>
              <a:t>dièse</a:t>
            </a:r>
            <a:r>
              <a:rPr lang="fr-CA" noProof="0"/>
              <a:t> au long.</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122898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5128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Même si le descripteur </a:t>
            </a:r>
            <a:r>
              <a:rPr lang="fr-CA" b="0" i="1" noProof="0"/>
              <a:t>flûte à bec ténor </a:t>
            </a:r>
            <a:r>
              <a:rPr lang="fr-CA" noProof="0"/>
              <a:t>existe dans le RVMMEM, on omet le registre de la flûte à bec lorsqu’on construit le PAA. Toutefois, on pourrait enregistrer le descripteur </a:t>
            </a:r>
            <a:r>
              <a:rPr lang="fr-CA" b="0" i="1" noProof="0"/>
              <a:t>flûte à bec ténor </a:t>
            </a:r>
            <a:r>
              <a:rPr lang="fr-CA" noProof="0"/>
              <a:t>dans une zone 382.</a:t>
            </a:r>
          </a:p>
          <a:p>
            <a:r>
              <a:rPr lang="fr-CA" noProof="0"/>
              <a:t>La date de composition est incluse dans le PAA seulement lorsqu’il y a un conflit à résoudre.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56995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44231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i="1" noProof="0"/>
              <a:t>Quatuors </a:t>
            </a:r>
            <a:r>
              <a:rPr lang="fr-CA" noProof="0"/>
              <a:t>est au pluriel parce que le compositeur a écrit plusieurs œuvres portant ce titre (RDA 6.14.2.5.2.2).</a:t>
            </a:r>
          </a:p>
          <a:p>
            <a:r>
              <a:rPr lang="fr-CA" noProof="0"/>
              <a:t>La désignation numérique est enregistrée avant la tonalité.</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465650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519220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premier moyen d’exécution indiqué dans la sous-zone $m est le piano parce qu’il y a plus d’un instrument d’un autre genre.</a:t>
            </a:r>
          </a:p>
          <a:p>
            <a:r>
              <a:rPr lang="fr-CA" noProof="0"/>
              <a:t>On indique le nombre de violoncelles même s’il peut être déduit.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0134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04965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Quand un ensemble accompagnateur comprend un seul exécutant par partie, on enregistre un terme approprié désignant l’ensemble plutôt que les instruments individuels. Comme l’ensemble est constitué d’instruments de différentes familles, on utilise le descripteur du RVMMEM </a:t>
            </a:r>
            <a:r>
              <a:rPr lang="fr-CA" b="0" i="1" noProof="0"/>
              <a:t>ensemble instrumental. </a:t>
            </a:r>
            <a:r>
              <a:rPr lang="fr-CA" noProof="0"/>
              <a:t>Les instruments individuels pourraient être enregistrés dans une zone 382.</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223499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35317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On ne traduit pas </a:t>
            </a:r>
            <a:r>
              <a:rPr lang="fr-CA" i="1" noProof="0" err="1"/>
              <a:t>Songs</a:t>
            </a:r>
            <a:r>
              <a:rPr lang="fr-CA" i="1" noProof="0"/>
              <a:t> </a:t>
            </a:r>
            <a:r>
              <a:rPr lang="fr-CA" noProof="0"/>
              <a:t>parce que le nom de ce type de composition n’a pas de forme apparentée en français (RDA 6.14.2.5.2.1).</a:t>
            </a:r>
          </a:p>
          <a:p>
            <a:r>
              <a:rPr lang="fr-CA" noProof="0"/>
              <a:t>On n’inclut pas la voix dans le PAA parce que </a:t>
            </a:r>
            <a:r>
              <a:rPr lang="fr-CA" i="1" noProof="0" err="1"/>
              <a:t>Songs</a:t>
            </a:r>
            <a:r>
              <a:rPr lang="fr-CA" noProof="0"/>
              <a:t> est un type de composition dont la distribution d’exécution implicite est une ou plusieurs voix solos avec accompagnement d’instrument à clavier et à cordes (ex. : piano).</a:t>
            </a:r>
          </a:p>
          <a:p>
            <a:r>
              <a:rPr lang="fr-CA" noProof="0"/>
              <a:t>Comme la voix solo n’est pas accompagnée d’un instrument à clavier et à cordes seul, on ajoute l’accompagnement dans le PAA.</a:t>
            </a:r>
          </a:p>
          <a:p>
            <a:r>
              <a:rPr lang="fr-CA" noProof="0"/>
              <a:t>On omet les instruments alternatifs, mais ceux-ci pourraient être enregistrés dans des variantes de point d’accès.</a:t>
            </a:r>
          </a:p>
          <a:p>
            <a:r>
              <a:rPr lang="fr-CA" noProof="0"/>
              <a:t>Lorsqu’on enregistre le numéro d’opus dans le PAA, on utilise toujours l’abréviation </a:t>
            </a:r>
            <a:r>
              <a:rPr lang="fr-CA" i="1" noProof="0"/>
              <a:t>op</a:t>
            </a:r>
            <a:r>
              <a:rPr lang="fr-CA" i="0" noProof="0"/>
              <a:t>.</a:t>
            </a:r>
            <a:endParaRPr lang="fr-CA" i="1"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267867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04682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Attention : une partie constituée d'une désignation numérique doit être enregistrée dans une sous-zone $n et non dans une sous-zone $p.</a:t>
            </a:r>
          </a:p>
          <a:p>
            <a:r>
              <a:rPr lang="fr-CA" noProof="0"/>
              <a:t>Exemple 3 : Cas où chaque partie est identifiée par un numéro et certaines parties sont identifiées également par un titre ou une autre désignation verbale (RDA 6.14.2.7.1.4). Puisque </a:t>
            </a:r>
            <a:r>
              <a:rPr lang="fr-CA" i="1" noProof="0" err="1"/>
              <a:t>Soldatenmarsch</a:t>
            </a:r>
            <a:r>
              <a:rPr lang="fr-CA" noProof="0"/>
              <a:t> est le titre de la partie </a:t>
            </a:r>
            <a:r>
              <a:rPr lang="fr-CA" i="1" noProof="0"/>
              <a:t>Nr. 2</a:t>
            </a:r>
            <a:r>
              <a:rPr lang="fr-CA" noProof="0"/>
              <a:t>, la sous-zone $p est précédée d'une virgule.</a:t>
            </a:r>
          </a:p>
          <a:p>
            <a:r>
              <a:rPr lang="fr-CA" noProof="0"/>
              <a:t>Exemple 4 : Partie d'une partie plus vaste. La sous-zone $p est précédée d'un point.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499522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PFAN ne fait pas de recommandation, car cette pratique concerne la description bibliographique.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54869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Éléments énumérés sous RDA 6.28.1.9 : distribution d’exécution, désignation numérique, tonalité, forme, date, lieu d’origine, autre caractéristique distinctive.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16639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noProof="0"/>
              <a:t>Noter que, comme on l’a vu durant la partie 1, un titre de partie </a:t>
            </a:r>
            <a:r>
              <a:rPr lang="fr-CA"/>
              <a:t>constitué</a:t>
            </a:r>
            <a:r>
              <a:rPr lang="fr-CA">
                <a:solidFill>
                  <a:srgbClr val="000000"/>
                </a:solidFill>
                <a:ea typeface="Arial Unicode MS"/>
              </a:rPr>
              <a:t> uniquement du nom d'un type de composition n'est ni traduit, ni mis au pluriel.</a:t>
            </a:r>
            <a:endParaRPr lang="fr-CA">
              <a:latin typeface="Arial Unicode MS"/>
              <a:ea typeface="Arial Unicode MS"/>
              <a:cs typeface="Arial Unicode MS"/>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258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731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Source</a:t>
            </a:r>
            <a:r>
              <a:rPr lang="fr-CA" baseline="0"/>
              <a:t> : IMSLP</a:t>
            </a:r>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261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5266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Rappel de la formation générale. Pour les expressions, on y revient plus loin. </a:t>
            </a:r>
          </a:p>
          <a:p>
            <a:pPr>
              <a:spcBef>
                <a:spcPct val="0"/>
              </a:spcBef>
            </a:pPr>
            <a:endParaRPr lang="fr-CA"/>
          </a:p>
          <a:p>
            <a:pPr>
              <a:spcBef>
                <a:spcPct val="0"/>
              </a:spcBef>
            </a:pPr>
            <a:r>
              <a:rPr lang="fr-CA"/>
              <a:t>Éléments fondamentaux qui sont applicables à cette expression.</a:t>
            </a:r>
          </a:p>
        </p:txBody>
      </p:sp>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265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706034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Il n’est pas requis d’identifier ces expressions, mais un catalogueur pourrait souhaiter le faire. Par exemple, s’il catalogue une ressource qui traite d’une expression particulière d’une œuvre musicale et qu’il veut enregistrer le point d’accès autorisé de cette expression dans une zone 6XX.</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266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42624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90842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ATTENTION : la partie Nom, dans les variantes, correspond TOUJOURS au PAA pour cette personne, famille ou collectivité.</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273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1781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277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9707473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pPr>
            <a:r>
              <a:rPr lang="fr-CA" i="1"/>
              <a:t>La ressource </a:t>
            </a:r>
            <a:r>
              <a:rPr lang="fr-CA" err="1"/>
              <a:t>Thematic</a:t>
            </a:r>
            <a:r>
              <a:rPr lang="fr-CA"/>
              <a:t> Indexes </a:t>
            </a:r>
            <a:r>
              <a:rPr lang="fr-CA" err="1"/>
              <a:t>Used</a:t>
            </a:r>
            <a:r>
              <a:rPr lang="fr-CA"/>
              <a:t> in the Library of </a:t>
            </a:r>
            <a:r>
              <a:rPr lang="fr-CA" err="1"/>
              <a:t>Congress</a:t>
            </a:r>
            <a:r>
              <a:rPr lang="fr-CA"/>
              <a:t>/NACO </a:t>
            </a:r>
            <a:r>
              <a:rPr lang="fr-CA" err="1"/>
              <a:t>Authority</a:t>
            </a:r>
            <a:r>
              <a:rPr lang="fr-CA"/>
              <a:t> File </a:t>
            </a:r>
            <a:r>
              <a:rPr lang="fr-CA" i="1"/>
              <a:t>comporte une entrée spécifique à F. Liszt indiquant que les numéros des catalogues Searle et Raabe ne peuvent être utilisés que dans les variantes de points d’accès seulement.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278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98239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Correction d’une erreur dans RDA.</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279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54262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On peut enregistrer la variante de titre "Album pour la jeunesse" dans l’autorité de l’œuvre "Album für die Jugend" (voir diapo 252, exemple de Grieg).</a:t>
            </a:r>
          </a:p>
          <a:p>
            <a:r>
              <a:rPr lang="fr-CA" noProof="0"/>
              <a:t>Noter que l’article initial a été omis dans la variante de point d’accès pour La marche des soldats.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284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01032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285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595223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300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183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16702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Si la notice pour l’entité enregistrée dans la zone 5XX est codée RDA ou est « acceptable RDA » (c’est-à-dire codée RCAA2, mais dont le point d’accès autorisé serait construit de la même façon selon RDA et les énoncés de politique applicables), il n’est pas nécessaire de réviser la notice pour ce PAA, même si celle-ci est une notice migrée qui n’a pas été réévaluée.</a:t>
            </a:r>
          </a:p>
          <a:p>
            <a:r>
              <a:rPr lang="fr-CA" noProof="0"/>
              <a:t>Si la notice pour l’entité enregistrée dans la zone 5XX n’est ni RDA ni « acceptable RDA », il faut réviser le PAA et la notice dans son entièreté et recoder la notice RDA.</a:t>
            </a:r>
          </a:p>
          <a:p>
            <a:endParaRPr lang="fr-CA"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17802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compositeur pourrait aussi être enregistré comme entité en relation.</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72656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Le manuscrit porte la mention : « In </a:t>
            </a:r>
            <a:r>
              <a:rPr lang="fr-CA" noProof="0" err="1"/>
              <a:t>Erwartung</a:t>
            </a:r>
            <a:r>
              <a:rPr lang="fr-CA" noProof="0"/>
              <a:t> der </a:t>
            </a:r>
            <a:r>
              <a:rPr lang="fr-CA" noProof="0" err="1"/>
              <a:t>Ankunft</a:t>
            </a:r>
            <a:r>
              <a:rPr lang="fr-CA" noProof="0"/>
              <a:t> des </a:t>
            </a:r>
            <a:r>
              <a:rPr lang="fr-CA" noProof="0" err="1"/>
              <a:t>verehrten</a:t>
            </a:r>
            <a:r>
              <a:rPr lang="fr-CA" noProof="0"/>
              <a:t> </a:t>
            </a:r>
            <a:r>
              <a:rPr lang="fr-CA" noProof="0" err="1"/>
              <a:t>und</a:t>
            </a:r>
            <a:r>
              <a:rPr lang="fr-CA" noProof="0"/>
              <a:t> </a:t>
            </a:r>
            <a:r>
              <a:rPr lang="fr-CA" noProof="0" err="1"/>
              <a:t>geliebten</a:t>
            </a:r>
            <a:r>
              <a:rPr lang="fr-CA" noProof="0"/>
              <a:t> </a:t>
            </a:r>
            <a:r>
              <a:rPr lang="fr-CA" noProof="0" err="1"/>
              <a:t>Freundes</a:t>
            </a:r>
            <a:r>
              <a:rPr lang="fr-CA" noProof="0"/>
              <a:t> Joseph Joachim </a:t>
            </a:r>
            <a:r>
              <a:rPr lang="fr-CA" noProof="0" err="1"/>
              <a:t>schrieben</a:t>
            </a:r>
            <a:r>
              <a:rPr lang="fr-CA" noProof="0"/>
              <a:t> </a:t>
            </a:r>
            <a:r>
              <a:rPr lang="fr-CA" noProof="0" err="1"/>
              <a:t>diese</a:t>
            </a:r>
            <a:r>
              <a:rPr lang="fr-CA" noProof="0"/>
              <a:t> Sonate </a:t>
            </a:r>
            <a:r>
              <a:rPr lang="fr-CA" b="1" noProof="0"/>
              <a:t>Robert Schumann</a:t>
            </a:r>
            <a:r>
              <a:rPr lang="fr-CA" noProof="0"/>
              <a:t>, Albert Dietrich </a:t>
            </a:r>
            <a:r>
              <a:rPr lang="fr-CA" noProof="0" err="1"/>
              <a:t>und</a:t>
            </a:r>
            <a:r>
              <a:rPr lang="fr-CA" noProof="0"/>
              <a:t> Johannes Brahms » (traduction : « </a:t>
            </a:r>
            <a:r>
              <a:rPr lang="fr-CA" b="1" noProof="0"/>
              <a:t>Robert Schumann</a:t>
            </a:r>
            <a:r>
              <a:rPr lang="fr-CA" noProof="0"/>
              <a:t>, Albert Dietrich et Johannes Brahms ont écrit cette sonate en prévision de l’arrivée de leur ami vénéré et bien-aimé Joseph Joachim »). </a:t>
            </a:r>
          </a:p>
          <a:p>
            <a:pPr marL="0" indent="0"/>
            <a:r>
              <a:rPr lang="fr-CA" noProof="0"/>
              <a:t>On pourrait aussi ajouter des variantes avec les noms des autres compositeurs.</a:t>
            </a:r>
          </a:p>
          <a:p>
            <a:pPr marL="0" indent="0"/>
            <a:endParaRPr lang="fr-CA"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352404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Librettiste : Auteur des paroles d’un opéra ou d’une autre œuvre musicale scénique ou d’un oratorio. Le fait d’être l’auteur uniquement des paroles des chansons d’une comédie musicale est exclu. (RDA I.2.1)</a:t>
            </a:r>
          </a:p>
          <a:p>
            <a:pPr marL="0" indent="0"/>
            <a:r>
              <a:rPr lang="fr-CA" noProof="0"/>
              <a:t>Parolier : Auteur des paroles d’une chanson populaire, y compris une ou plusieurs chansons d’une comédie musicale. Le fait d’être l’auteur uniquement des dialogues d’une comédie musicale est exclu. (RDA I.2.1)</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962152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point d’accès du créateur et le point d’accès de l’extrait d’opéra doivent être établis dans Canadiana.</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168843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26025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752601"/>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22309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Si on n’a pas le catalogue thématique, on peut consulter nos collègues sur la liste de discussion </a:t>
            </a:r>
            <a:r>
              <a:rPr lang="fr-CA" noProof="0">
                <a:hlinkClick r:id="rId3"/>
              </a:rPr>
              <a:t>PFAN-MUSIQUE-L</a:t>
            </a:r>
            <a:r>
              <a:rPr lang="fr-CA" noProof="0"/>
              <a: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171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6.14.2.2 : Déterminer le titre privilégié d’une œuvre musicale à partir des manifestations matérialisant l’œuvre ou à partir des sources de référence.</a:t>
            </a:r>
          </a:p>
          <a:p>
            <a:pPr>
              <a:spcBef>
                <a:spcPct val="0"/>
              </a:spcBef>
            </a:pPr>
            <a:r>
              <a:rPr lang="fr-CA" noProof="0"/>
              <a:t>On traitera de la création du PAA dans la seconde partie de cette formation.</a:t>
            </a:r>
          </a:p>
          <a:p>
            <a:pPr eaLnBrk="1" hangingPunct="1">
              <a:spcBef>
                <a:spcPct val="0"/>
              </a:spcBef>
            </a:pPr>
            <a:endParaRPr lang="fr-CA" noProof="0"/>
          </a:p>
          <a:p>
            <a:pPr lvl="0">
              <a:spcBef>
                <a:spcPct val="0"/>
              </a:spcBef>
              <a:spcAft>
                <a:spcPts val="0"/>
              </a:spcAft>
              <a:buNone/>
            </a:pPr>
            <a:endParaRPr lang="fr-CA" noProof="0"/>
          </a:p>
          <a:p>
            <a:pPr marL="0" indent="0"/>
            <a:endParaRPr lang="fr-CA" noProof="0"/>
          </a:p>
        </p:txBody>
      </p:sp>
      <p:sp>
        <p:nvSpPr>
          <p:cNvPr id="263" name="Shape 2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Il existe plusieurs éditions du catalogue thématique compilé par </a:t>
            </a:r>
            <a:r>
              <a:rPr lang="fr-CA" noProof="0" err="1"/>
              <a:t>Köchel</a:t>
            </a:r>
            <a:r>
              <a:rPr lang="fr-CA" noProof="0"/>
              <a:t>. On doit bien lire les instructions sur l'utilisation des numéros dans les points d'accès autorisés et dans les variantes ainsi que les notes. Voici ce qu'il est important de savoir pour l'exercice :</a:t>
            </a:r>
          </a:p>
          <a:p>
            <a:pPr>
              <a:buChar char="•"/>
            </a:pPr>
            <a:r>
              <a:rPr lang="fr-CA" noProof="0"/>
              <a:t>S'il y a deux numéros associés à une œuvre, le premier doit être codé </a:t>
            </a:r>
            <a:r>
              <a:rPr lang="fr-CA" b="1" noProof="0"/>
              <a:t>Köchel6</a:t>
            </a:r>
            <a:r>
              <a:rPr lang="fr-CA" noProof="0"/>
              <a:t> et le deuxième, </a:t>
            </a:r>
            <a:r>
              <a:rPr lang="fr-CA" b="1" noProof="0" err="1"/>
              <a:t>Köchel</a:t>
            </a:r>
            <a:r>
              <a:rPr lang="fr-CA" b="1" noProof="0"/>
              <a:t> </a:t>
            </a:r>
            <a:r>
              <a:rPr lang="fr-CA" noProof="0"/>
              <a:t>(dans la zone 383).</a:t>
            </a:r>
          </a:p>
          <a:p>
            <a:pPr>
              <a:buChar char="•"/>
            </a:pPr>
            <a:r>
              <a:rPr lang="fr-CA" noProof="0"/>
              <a:t>Dans le point d'accès autorisé, on utilise les numéros donnés en gras lorsqu'ils sont présents.</a:t>
            </a:r>
          </a:p>
          <a:p>
            <a:pPr>
              <a:buChar char="•"/>
            </a:pPr>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695089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Ne pas oublier d’ajouter les indicateurs.</a:t>
            </a:r>
            <a:r>
              <a:rPr lang="fr-CA"/>
              <a:t> La plupart des zones sont répétables.</a:t>
            </a:r>
            <a:endParaRPr lang="fr-CA" noProof="0"/>
          </a:p>
          <a:p>
            <a:r>
              <a:rPr lang="fr-CA" noProof="0"/>
              <a:t>Dans le catalogue thématique : 300 a = </a:t>
            </a:r>
            <a:r>
              <a:rPr lang="fr-CA" b="1" noProof="0"/>
              <a:t>297</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65816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Ce qui est fondamental apparaît en gras. </a:t>
            </a:r>
          </a:p>
          <a:p>
            <a:r>
              <a:rPr lang="fr-CA" noProof="0"/>
              <a:t>Enregistrer des variantes et des attributs peut être utile si on a le temps et facilement accès à l’information.</a:t>
            </a:r>
          </a:p>
          <a:p>
            <a:r>
              <a:rPr lang="fr-CA" noProof="0"/>
              <a:t>Ne pas confondre une date de composition avec une date de première publication.</a:t>
            </a:r>
          </a:p>
          <a:p>
            <a:pPr>
              <a:buChar char="•"/>
            </a:pPr>
            <a:r>
              <a:rPr lang="fr-CA" noProof="0"/>
              <a:t>MARC 046 $k Pour une œuvre : Cette sous-zone renferme la première date, en principe l’année, associée à une œuvre. Cette date peut correspondre à la date à laquelle l’œuvre a été créée, publiée ou parue pour la première fois. </a:t>
            </a:r>
          </a:p>
          <a:p>
            <a:pPr>
              <a:buChar char="•"/>
            </a:pPr>
            <a:r>
              <a:rPr lang="fr-CA" noProof="0"/>
              <a:t>RDA 6.4.1.1 : Date d’une œuvre : Date la plus ancienne associée à une œuvre. Si aucune date précise ne peut être identifiée comme étant la date de création de l’œuvre, traiter la date de la plus ancienne manifestation connue matérialisant l’œuvre comme la date de l’œuvre.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87517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17755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55687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325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36720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Truc : chercher avec des termes très génériques. Par exemple : 1906 1975 forêts</a:t>
            </a:r>
          </a:p>
          <a:p>
            <a:endParaRPr lang="fr-CA" noProof="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333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58920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344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84201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Des exercices facultatifs avec corrigés seront envoyés aux participants.</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345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556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Attention en révisant des PAA puisque la règle RCAA2 mettait davantage l’accent sur le titre original.</a:t>
            </a:r>
          </a:p>
        </p:txBody>
      </p:sp>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33450" eaLnBrk="1" hangingPunct="1">
              <a:spcBef>
                <a:spcPct val="0"/>
              </a:spcBef>
            </a:pPr>
            <a:endParaRPr lang="en-US"/>
          </a:p>
        </p:txBody>
      </p:sp>
      <p:sp>
        <p:nvSpPr>
          <p:cNvPr id="325" name="Shape 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334" name="Shape 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Chapitre 5 de RDA : Lignes directrices générales sur l’enregistrement des attributs des manifestations et des items; </a:t>
            </a:r>
          </a:p>
          <a:p>
            <a:pPr marL="0" indent="0"/>
            <a:r>
              <a:rPr lang="fr-CA" noProof="0"/>
              <a:t>Chapitre 6 de RDA : Identification des œuvres et des expressions.</a:t>
            </a:r>
          </a:p>
          <a:p>
            <a:pPr marL="0" indent="0"/>
            <a:r>
              <a:rPr lang="fr-CA" noProof="0"/>
              <a:t>Chapitre 9 de RDA : identification des personnes</a:t>
            </a:r>
          </a:p>
        </p:txBody>
      </p:sp>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Attention! L’écriture privilégiée par le PFAN est l’écriture latine. Si le titre choisi est trouvé dans une écriture non latine, on doit le translittérer - et non pas choisir un titre traduit en français. </a:t>
            </a:r>
          </a:p>
          <a:p>
            <a:pPr marL="0" indent="0"/>
            <a:r>
              <a:rPr lang="fr-CA" noProof="0"/>
              <a:t>Par exemple, on choisira Vsenoŝnoe bdenie, et non les Vêpres (pour l’œuvre de Rachmaninov). </a:t>
            </a:r>
          </a:p>
          <a:p>
            <a:pPr marL="0" lvl="0" indent="0">
              <a:spcBef>
                <a:spcPts val="0"/>
              </a:spcBef>
              <a:spcAft>
                <a:spcPts val="0"/>
              </a:spcAft>
              <a:buNone/>
            </a:pPr>
            <a:endParaRPr/>
          </a:p>
        </p:txBody>
      </p:sp>
      <p:sp>
        <p:nvSpPr>
          <p:cNvPr id="334" name="Shape 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897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Il faudra consulter les sources de référence pour connaître la forme par laquelle l’œuvre est couramment identifiée</a:t>
            </a:r>
          </a:p>
          <a:p>
            <a:pPr marL="0" indent="0"/>
            <a:endParaRPr lang="fr-CA" noProof="0"/>
          </a:p>
        </p:txBody>
      </p:sp>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775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r>
              <a:rPr lang="en-US"/>
              <a:t> </a:t>
            </a:r>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524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Pour d’autres types de compositions, voir la liste </a:t>
            </a:r>
            <a:r>
              <a:rPr lang="fr-CA" i="1" noProof="0"/>
              <a:t>Types of Composition for Use in </a:t>
            </a:r>
            <a:r>
              <a:rPr lang="fr-CA" i="1" noProof="0" err="1"/>
              <a:t>Authorized</a:t>
            </a:r>
            <a:r>
              <a:rPr lang="fr-CA" i="1" noProof="0"/>
              <a:t> Access Points for Music</a:t>
            </a:r>
            <a:r>
              <a:rPr lang="fr-CA" noProof="0"/>
              <a:t> (MLA), présentée un peu plus loin. </a:t>
            </a:r>
          </a:p>
          <a:p>
            <a:endParaRPr lang="fr-CA" noProof="0">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7471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534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0025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392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Source : le manuel qui accompagne la liste </a:t>
            </a:r>
            <a:r>
              <a:rPr lang="fr-CA" i="1" noProof="0"/>
              <a:t>Types of Composition for Use in </a:t>
            </a:r>
            <a:r>
              <a:rPr lang="fr-CA" i="1" noProof="0" err="1"/>
              <a:t>Authorized</a:t>
            </a:r>
            <a:r>
              <a:rPr lang="fr-CA" i="1" noProof="0"/>
              <a:t> Access Points for Music</a:t>
            </a:r>
            <a:r>
              <a:rPr lang="fr-CA" noProof="0"/>
              <a:t> (MLA), présentée deux diapositives plus loin.</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777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en-US"/>
              <a:t> </a:t>
            </a: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9393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Saisie d'écran tirée de </a:t>
            </a:r>
            <a:r>
              <a:rPr lang="en-US"/>
              <a:t>: </a:t>
            </a:r>
            <a:r>
              <a:rPr lang="fr-FR">
                <a:hlinkClick r:id="rId3"/>
              </a:rPr>
              <a:t>Types of Composition for Use in </a:t>
            </a:r>
            <a:r>
              <a:rPr lang="fr-FR" err="1">
                <a:hlinkClick r:id="rId3"/>
              </a:rPr>
              <a:t>Authorized</a:t>
            </a:r>
            <a:r>
              <a:rPr lang="fr-FR">
                <a:hlinkClick r:id="rId3"/>
              </a:rPr>
              <a:t> Access Points for Music</a:t>
            </a:r>
            <a:r>
              <a:rPr lang="fr-FR"/>
              <a:t> (Music Library Association).</a:t>
            </a:r>
          </a:p>
          <a:p>
            <a:r>
              <a:rPr lang="fr-FR"/>
              <a:t>Les noms « </a:t>
            </a:r>
            <a:r>
              <a:rPr lang="fr-FR" err="1"/>
              <a:t>galliard</a:t>
            </a:r>
            <a:r>
              <a:rPr lang="fr-FR"/>
              <a:t> », « </a:t>
            </a:r>
            <a:r>
              <a:rPr lang="fr-FR" err="1"/>
              <a:t>gagliarda</a:t>
            </a:r>
            <a:r>
              <a:rPr lang="fr-FR"/>
              <a:t> », « gaillarde », « gal</a:t>
            </a:r>
            <a:r>
              <a:rPr lang="fr-CA"/>
              <a:t>ʹ</a:t>
            </a:r>
            <a:r>
              <a:rPr lang="fr-CA" err="1"/>
              <a:t>iarda</a:t>
            </a:r>
            <a:r>
              <a:rPr lang="fr-CA"/>
              <a:t> » et « </a:t>
            </a:r>
            <a:r>
              <a:rPr lang="fr-CA" err="1"/>
              <a:t>gallarda</a:t>
            </a:r>
            <a:r>
              <a:rPr lang="fr-CA"/>
              <a:t> » ont une forme apparentée (une origine commune).</a:t>
            </a:r>
            <a:endParaRPr lang="fr-F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6041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Remarque : le pluriel français, madrig</a:t>
            </a:r>
            <a:r>
              <a:rPr lang="fr-CA" b="1" noProof="0"/>
              <a:t>aux</a:t>
            </a:r>
            <a:r>
              <a:rPr lang="fr-CA" noProof="0"/>
              <a:t>, n’est pas indiqué ici.</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228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877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120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682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572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900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2893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742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endParaRPr lang="en-US"/>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7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RDA 6.14.2.5.2 ne </a:t>
            </a:r>
            <a:r>
              <a:rPr lang="fr-CA" noProof="0"/>
              <a:t>s’applique </a:t>
            </a:r>
            <a:r>
              <a:rPr lang="fr-CA"/>
              <a:t>pas lorsque le titre privilégié</a:t>
            </a:r>
            <a:r>
              <a:rPr lang="fr-CA" noProof="0"/>
              <a:t> </a:t>
            </a:r>
            <a:r>
              <a:rPr lang="fr-CA"/>
              <a:t>est constitué des noms de</a:t>
            </a:r>
            <a:r>
              <a:rPr lang="fr-CA" noProof="0"/>
              <a:t> deux ou plusieurs types de compositions</a:t>
            </a:r>
            <a:r>
              <a:rPr lang="fr-CA"/>
              <a:t> (par exemple, </a:t>
            </a:r>
            <a:r>
              <a:rPr lang="fr-CA" i="1" err="1"/>
              <a:t>Praeludium</a:t>
            </a:r>
            <a:r>
              <a:rPr lang="fr-CA" i="1"/>
              <a:t> </a:t>
            </a:r>
            <a:r>
              <a:rPr lang="fr-CA" i="1" err="1"/>
              <a:t>und</a:t>
            </a:r>
            <a:r>
              <a:rPr lang="fr-CA" i="1"/>
              <a:t> </a:t>
            </a:r>
            <a:r>
              <a:rPr lang="fr-CA" i="1" err="1"/>
              <a:t>Fuge</a:t>
            </a:r>
            <a:r>
              <a:rPr lang="fr-CA"/>
              <a:t>).</a:t>
            </a:r>
            <a:r>
              <a:rPr lang="fr-CA" noProof="0"/>
              <a:t> </a:t>
            </a:r>
            <a:endParaRPr lang="fr-F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78328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Forme apparentée = </a:t>
            </a:r>
            <a:r>
              <a:rPr lang="fr-CA" noProof="0" err="1"/>
              <a:t>cognate</a:t>
            </a:r>
            <a:r>
              <a:rPr lang="fr-CA" noProof="0"/>
              <a:t> </a:t>
            </a:r>
            <a:r>
              <a:rPr lang="fr-CA" noProof="0" err="1"/>
              <a:t>form</a:t>
            </a:r>
            <a:endParaRPr lang="fr-CA" noProof="0"/>
          </a:p>
          <a:p>
            <a:r>
              <a:rPr lang="fr-CA" noProof="0" err="1"/>
              <a:t>Cognate</a:t>
            </a:r>
            <a:r>
              <a:rPr lang="fr-CA" noProof="0"/>
              <a:t> : "</a:t>
            </a:r>
            <a:r>
              <a:rPr lang="fr-CA" noProof="0" err="1"/>
              <a:t>Coming</a:t>
            </a:r>
            <a:r>
              <a:rPr lang="fr-CA" noProof="0"/>
              <a:t> </a:t>
            </a:r>
            <a:r>
              <a:rPr lang="fr-CA" noProof="0" err="1"/>
              <a:t>naturally</a:t>
            </a:r>
            <a:r>
              <a:rPr lang="fr-CA" noProof="0"/>
              <a:t> </a:t>
            </a:r>
            <a:r>
              <a:rPr lang="fr-CA" noProof="0" err="1"/>
              <a:t>from</a:t>
            </a:r>
            <a:r>
              <a:rPr lang="fr-CA" noProof="0"/>
              <a:t> the </a:t>
            </a:r>
            <a:r>
              <a:rPr lang="fr-CA" noProof="0" err="1"/>
              <a:t>same</a:t>
            </a:r>
            <a:r>
              <a:rPr lang="fr-CA" noProof="0"/>
              <a:t> </a:t>
            </a:r>
            <a:r>
              <a:rPr lang="fr-CA" noProof="0" err="1"/>
              <a:t>root</a:t>
            </a:r>
            <a:r>
              <a:rPr lang="fr-CA" noProof="0"/>
              <a:t>, or </a:t>
            </a:r>
            <a:r>
              <a:rPr lang="fr-CA" noProof="0" err="1"/>
              <a:t>representing</a:t>
            </a:r>
            <a:r>
              <a:rPr lang="fr-CA" noProof="0"/>
              <a:t> the </a:t>
            </a:r>
            <a:r>
              <a:rPr lang="fr-CA" noProof="0" err="1"/>
              <a:t>same</a:t>
            </a:r>
            <a:r>
              <a:rPr lang="fr-CA" noProof="0"/>
              <a:t> original </a:t>
            </a:r>
            <a:r>
              <a:rPr lang="fr-CA" noProof="0" err="1"/>
              <a:t>word</a:t>
            </a:r>
            <a:r>
              <a:rPr lang="fr-CA" noProof="0"/>
              <a:t>, </a:t>
            </a:r>
            <a:r>
              <a:rPr lang="fr-CA" noProof="0" err="1"/>
              <a:t>with</a:t>
            </a:r>
            <a:r>
              <a:rPr lang="fr-CA" noProof="0"/>
              <a:t> </a:t>
            </a:r>
            <a:r>
              <a:rPr lang="fr-CA" noProof="0" err="1"/>
              <a:t>differences</a:t>
            </a:r>
            <a:r>
              <a:rPr lang="fr-CA" noProof="0"/>
              <a:t> due to the </a:t>
            </a:r>
            <a:r>
              <a:rPr lang="fr-CA" noProof="0" err="1"/>
              <a:t>subsequent</a:t>
            </a:r>
            <a:r>
              <a:rPr lang="fr-CA" noProof="0"/>
              <a:t> </a:t>
            </a:r>
            <a:r>
              <a:rPr lang="fr-CA" noProof="0" err="1"/>
              <a:t>separate</a:t>
            </a:r>
            <a:r>
              <a:rPr lang="fr-CA" noProof="0"/>
              <a:t> </a:t>
            </a:r>
            <a:r>
              <a:rPr lang="fr-CA" noProof="0" err="1"/>
              <a:t>phonetic</a:t>
            </a:r>
            <a:r>
              <a:rPr lang="fr-CA" noProof="0"/>
              <a:t> </a:t>
            </a:r>
            <a:r>
              <a:rPr lang="fr-CA" noProof="0" err="1"/>
              <a:t>development</a:t>
            </a:r>
            <a:r>
              <a:rPr lang="fr-CA" noProof="0"/>
              <a:t>." (</a:t>
            </a:r>
            <a:r>
              <a:rPr lang="fr-CA" i="1" noProof="0"/>
              <a:t>Oxford English </a:t>
            </a:r>
            <a:r>
              <a:rPr lang="fr-CA" i="1" noProof="0" err="1"/>
              <a:t>Dictionary</a:t>
            </a:r>
            <a:r>
              <a:rPr lang="fr-CA" noProof="0"/>
              <a:t>)</a:t>
            </a:r>
          </a:p>
          <a:p>
            <a:r>
              <a:rPr lang="fr-CA" noProof="0"/>
              <a:t>« Les </a:t>
            </a:r>
            <a:r>
              <a:rPr lang="fr-CA" b="1" noProof="0"/>
              <a:t>mots apparentés </a:t>
            </a:r>
            <a:r>
              <a:rPr lang="fr-CA" noProof="0"/>
              <a:t>sont des mots qui ont une origine, une étymologie commune. » (</a:t>
            </a:r>
            <a:r>
              <a:rPr lang="fr-CA" i="1" noProof="0"/>
              <a:t>Wikipédia</a:t>
            </a:r>
            <a:r>
              <a:rPr lang="fr-CA" noProof="0"/>
              <a:t>)</a:t>
            </a:r>
          </a:p>
          <a:p>
            <a:endParaRPr lang="fr-CA" noProof="0"/>
          </a:p>
          <a:p>
            <a:r>
              <a:rPr lang="fr-CA" noProof="0"/>
              <a:t>Dans les RCAA2, on utilisait la forme française du nom s’il existait une forme apparentée à ce nom en français, en anglais, en allemand </a:t>
            </a:r>
            <a:r>
              <a:rPr lang="fr-CA" u="sng" noProof="0"/>
              <a:t>et</a:t>
            </a:r>
            <a:r>
              <a:rPr lang="fr-CA" noProof="0"/>
              <a:t> en italien, ou si le même nom était utilisé dans </a:t>
            </a:r>
            <a:r>
              <a:rPr lang="fr-CA" u="sng" noProof="0"/>
              <a:t>toutes</a:t>
            </a:r>
            <a:r>
              <a:rPr lang="fr-CA" noProof="0"/>
              <a:t> ces langues (25.29A1). </a:t>
            </a:r>
          </a:p>
          <a:p>
            <a:r>
              <a:rPr lang="fr-CA" noProof="0"/>
              <a:t>Par exemple, si le titre privilégié était </a:t>
            </a:r>
            <a:r>
              <a:rPr lang="fr-CA" i="1" noProof="0" err="1"/>
              <a:t>Piece</a:t>
            </a:r>
            <a:r>
              <a:rPr lang="fr-CA" noProof="0"/>
              <a:t> (en anglais), on ne pouvait pas enregistrer </a:t>
            </a:r>
            <a:r>
              <a:rPr lang="fr-CA" i="1" noProof="0"/>
              <a:t>Pièce </a:t>
            </a:r>
            <a:r>
              <a:rPr lang="fr-CA" noProof="0"/>
              <a:t>(en français), car il existe une forme apparentée en italien (</a:t>
            </a:r>
            <a:r>
              <a:rPr lang="fr-CA" noProof="0" err="1"/>
              <a:t>pezzo</a:t>
            </a:r>
            <a:r>
              <a:rPr lang="fr-CA" noProof="0"/>
              <a:t>), mais pas en allemand (</a:t>
            </a:r>
            <a:r>
              <a:rPr lang="fr-CA" noProof="0" err="1"/>
              <a:t>Stück</a:t>
            </a:r>
            <a:r>
              <a:rPr lang="fr-CA" noProof="0"/>
              <a:t>). En RDA, on peut enregistrer </a:t>
            </a:r>
            <a:r>
              <a:rPr lang="fr-CA" i="1" noProof="0"/>
              <a:t>Pièce </a:t>
            </a:r>
            <a:r>
              <a:rPr lang="fr-CA" noProof="0"/>
              <a:t>(en français).</a:t>
            </a:r>
          </a:p>
          <a:p>
            <a:endParaRPr lang="fr-CA" noProof="0"/>
          </a:p>
          <a:p>
            <a:endParaRPr lang="fr-CA"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2892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a:p>
            <a:endParaRPr lang="en-US"/>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60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606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lang="en-US"/>
          </a:p>
          <a:p>
            <a:pPr marL="0" indent="0"/>
            <a:r>
              <a:rPr lang="fr-CA" noProof="0"/>
              <a:t>MLA BP : « Best practices » (meilleures pratiques) de la Music Library Association </a:t>
            </a:r>
            <a:endParaRPr lang="fr-CA" sz="1200" b="0" i="0" u="none" strike="noStrike" cap="none" noProof="0">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Attention : expliquer Annexe B.3</a:t>
            </a:r>
          </a:p>
          <a:p>
            <a:pPr>
              <a:spcBef>
                <a:spcPct val="0"/>
              </a:spcBef>
            </a:pPr>
            <a:endParaRPr lang="fr-CA" noProof="0"/>
          </a:p>
          <a:p>
            <a:pPr>
              <a:spcBef>
                <a:spcPct val="0"/>
              </a:spcBef>
            </a:pPr>
            <a:endParaRPr lang="fr-CA" noProof="0"/>
          </a:p>
          <a:p>
            <a:pPr marL="0" marR="0" lvl="0" indent="0" algn="l" rtl="0">
              <a:spcBef>
                <a:spcPts val="0"/>
              </a:spcBef>
              <a:spcAft>
                <a:spcPts val="0"/>
              </a:spcAft>
              <a:buNone/>
            </a:pPr>
            <a:endParaRPr lang="fr-CA"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4823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Les abréviations de </a:t>
            </a:r>
            <a:r>
              <a:rPr lang="fr-CA" i="1" noProof="0"/>
              <a:t>numéro</a:t>
            </a:r>
            <a:r>
              <a:rPr lang="fr-CA" noProof="0"/>
              <a:t> qui précèdent les numéros des parties sont ici enregistrées respectivement en allemand, en français et en anglais, conformément à la langue des titres privilégiés.</a:t>
            </a:r>
          </a:p>
          <a:p>
            <a:pPr marL="0" marR="0" lvl="0" indent="0" algn="l" rtl="0">
              <a:spcBef>
                <a:spcPts val="0"/>
              </a:spcBef>
              <a:spcAft>
                <a:spcPts val="0"/>
              </a:spcAft>
              <a:buNone/>
            </a:pPr>
            <a:endParaRPr lang="fr-CA" sz="1200" b="0" i="0" u="none" strike="noStrike" cap="none" noProof="0">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1055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03241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ct val="0"/>
              </a:spcBef>
              <a:spcAft>
                <a:spcPts val="0"/>
              </a:spcAft>
              <a:buClr>
                <a:srgbClr val="000000"/>
              </a:buClr>
              <a:buSzPts val="1400"/>
              <a:buFont typeface="Arial"/>
              <a:buNone/>
              <a:tabLst/>
              <a:defRPr/>
            </a:pPr>
            <a:r>
              <a:rPr lang="fr-CA"/>
              <a:t>Dans le premier exemple, l’article initial a été omis parce que 6.14.2.4 dit d’appliquer l</a:t>
            </a:r>
            <a:r>
              <a:rPr lang="fr-FR"/>
              <a:t>es instructions de base sous 6.2.1 et que le PFAN applique l’alternative sous 6.2.1.7 d’omettre un article initial.</a:t>
            </a:r>
          </a:p>
          <a:p>
            <a:pPr>
              <a:spcBef>
                <a:spcPct val="0"/>
              </a:spcBef>
              <a:defRPr/>
            </a:pPr>
            <a:r>
              <a:rPr lang="fr-CA"/>
              <a:t>Il est important de noter que 6.14.2.5.2 ne s’applique pas aux titres de parties. Par conséquent, comme l’illustre le dernier exemple, un titre de partie constitué</a:t>
            </a:r>
            <a:r>
              <a:rPr lang="fr-FR"/>
              <a:t> uniquement du nom d’un type de composition n’est ni traduit, ni mis au pluriel. </a:t>
            </a:r>
            <a:endParaRPr lang="fr-CA"/>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3852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754417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384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5139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5955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891552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6822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95507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eaLnBrk="1" hangingPunct="1"/>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98736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Appliquer l’alternative dans les cas où la ressource consiste uniquement en des extraits d’une seule œuvre</a:t>
            </a:r>
            <a:r>
              <a:rPr lang="fr-CA"/>
              <a:t>; le fait d’enregistrer les parties séparément permet d’être plus granulaire</a:t>
            </a:r>
            <a:r>
              <a:rPr lang="fr-CA" noProof="0"/>
              <a:t>.</a:t>
            </a:r>
            <a:endParaRPr lang="en-US"/>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63660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fr-CA" noProof="0"/>
              <a:t>Attention! Bien que l’instruction sous 6.14.2.8 semble générale (Si une compilation d’œuvres musicales est couramment identifiée par un titre...), en réalité, elle ne s’applique qu’aux compilations INCOMPLÈTES. </a:t>
            </a:r>
          </a:p>
          <a:p>
            <a:pPr>
              <a:spcBef>
                <a:spcPct val="0"/>
              </a:spcBef>
            </a:pPr>
            <a:endParaRPr lang="en-US"/>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noProof="0"/>
              <a:t>Attention aux différentes situations : il n’y a pas de titre dans la langue originale, ou plus d’une langue est présente, ou le titre n’est pas en écriture latine, les œuvres pré-datent 1501, etc. </a:t>
            </a:r>
          </a:p>
          <a:p>
            <a:pPr marL="0" indent="0"/>
            <a:r>
              <a:rPr lang="fr-CA" noProof="0"/>
              <a:t>Donc: pour les œuvres antérieures à 1501, choisir comme titre privilégié le titre ou la forme de titre dans la langue originale par laquelle l’œuvre est couramment identifiée dans les sources de référence modernes. Si les preuves présentées dans les sources de référence modernes ne sont pas concluantes, suivre les instructions sous 6.2.2.5. </a:t>
            </a:r>
          </a:p>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84727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noProof="0"/>
              <a:t>Nous allons nous pencher sur chacune de ces situations.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noProof="0"/>
          </a:p>
          <a:p>
            <a:pPr marL="0" indent="0"/>
            <a:endParaRPr lang="fr-CA" noProof="0"/>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86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3995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defRPr/>
            </a:pPr>
            <a:r>
              <a:rPr lang="fr-CA" noProof="0"/>
              <a:t>Assurez-vous d’employer le digramme: Œ collés, et tous les deux en majuscule : ALT-0140 (Voir Vitrine linguistique de l’OQLF)</a:t>
            </a:r>
            <a:r>
              <a:rPr lang="fr-CA"/>
              <a:t> ou employez la fonction "Insérer diacritique" dans OCLC WMS (sous "Zone" dans l'onglet "Modifier").</a:t>
            </a:r>
            <a:endParaRPr lang="fr-CA" noProof="0"/>
          </a:p>
          <a:p>
            <a:pPr marL="0" indent="0"/>
            <a:endParaRPr lang="fr-CA"/>
          </a:p>
          <a:p>
            <a:pPr marL="0" indent="0"/>
            <a:r>
              <a:rPr lang="fr-CA" noProof="0"/>
              <a:t>Il peut arriver qu’on découvre plus tard d’autres œuvres de compositeurs morts...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27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2800" b="0" i="0" u="none" strike="noStrike" cap="none">
                <a:solidFill>
                  <a:schemeClr val="dk1"/>
                </a:solidFill>
                <a:latin typeface="Arial"/>
                <a:cs typeface="Arial"/>
                <a:sym typeface="Arial"/>
              </a:rPr>
              <a:t>Note : Dans les RCAA2, la LCRI 25.8 spécifiait que lorsqu’une personne a écrit des œuvres littéraires et des œuvres musicales, il fallait d’abord établir si cette personne était principalement un compositeur ou un écrivain. Le TU "Œuvre" était employé pour l’ensemble de l’œuvre (des deux genres), et pour les œuvres musicales complètes d’un compositeur, ou les œuvres littéraires complètes d’un écrivain, mais "Literary works" pour une compilation des œuvres littéraires d’un musicien, et "Musical works" pour une compilation des œuvres musicales d’un homme de lettres.</a:t>
            </a:r>
          </a:p>
          <a:p>
            <a:pPr marL="0" indent="0">
              <a:defRPr/>
            </a:pPr>
            <a:r>
              <a:rPr lang="fr-CA" sz="2800" b="0" i="0" u="none" strike="noStrike" cap="none">
                <a:solidFill>
                  <a:schemeClr val="dk1"/>
                </a:solidFill>
                <a:latin typeface="Arial"/>
                <a:cs typeface="Arial"/>
                <a:sym typeface="Arial"/>
              </a:rPr>
              <a:t>Cette instruction ne se retrouve pas dans RDA</a:t>
            </a:r>
            <a:r>
              <a:rPr lang="fr-CA" sz="2800">
                <a:latin typeface="Arial"/>
                <a:cs typeface="Arial"/>
                <a:sym typeface="Arial"/>
              </a:rPr>
              <a:t>, mais la pratique s’est maintenue. </a:t>
            </a:r>
            <a:endParaRPr lang="fr-CA" sz="2800" b="0" i="0" u="none" strike="noStrike" cap="none">
              <a:solidFill>
                <a:schemeClr val="dk1"/>
              </a:solidFill>
              <a:latin typeface="Arial"/>
              <a:cs typeface="Arial"/>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2766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Par exemple : toutes les œuvres pour piano d’un compositeur (mais il ne s’agit pas seulement de sonates, disons) : Musique pour piano. </a:t>
            </a: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89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195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Note : Utiliser RVMMEM; si le terme souhaité ne s’y trouve pas, employer un terme du RVM.</a:t>
            </a:r>
          </a:p>
          <a:p>
            <a:pPr marL="0" indent="0"/>
            <a:endParaRPr lang="fr-CA" noProof="0"/>
          </a:p>
          <a:p>
            <a:pPr marL="0" indent="0"/>
            <a:r>
              <a:rPr lang="fr-CA" noProof="0"/>
              <a:t>Exemple : dans RVMMEM, le terme accepté est thérémine, alors qu’au RVM le terme accepté est théréminovox. C’est une incongruité qu’on devrait sans doute corriger... mais en attendant l’instruction est claire : on doit préférer le terme du RVMMEM.</a:t>
            </a:r>
          </a:p>
          <a:p>
            <a:pPr marL="0" indent="0"/>
            <a:endParaRPr lang="en-US"/>
          </a:p>
          <a:p>
            <a:pPr marL="0" indent="0"/>
            <a:endParaRPr lang="en-US"/>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2930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Par exemple : toutes les sonates d’un compositeur.</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8691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Pour choisir entre </a:t>
            </a:r>
            <a:r>
              <a:rPr lang="fr-CA" i="1" noProof="0"/>
              <a:t>Mélodies</a:t>
            </a:r>
            <a:r>
              <a:rPr lang="fr-CA" noProof="0"/>
              <a:t>, </a:t>
            </a:r>
            <a:r>
              <a:rPr lang="fr-CA" i="1" noProof="0"/>
              <a:t>Chants</a:t>
            </a:r>
            <a:r>
              <a:rPr lang="fr-CA" noProof="0"/>
              <a:t> ou </a:t>
            </a:r>
            <a:r>
              <a:rPr lang="fr-CA" i="1" noProof="0"/>
              <a:t>Chansons</a:t>
            </a:r>
            <a:r>
              <a:rPr lang="fr-CA" noProof="0"/>
              <a:t>, bien lire les notes d’application dans le RVMGF.</a:t>
            </a:r>
          </a:p>
          <a:p>
            <a:pPr marL="0" indent="0"/>
            <a:endParaRPr lang="fr-CA" noProof="0"/>
          </a:p>
          <a:p>
            <a:pPr marL="0" indent="0"/>
            <a:r>
              <a:rPr lang="fr-CA" noProof="0"/>
              <a:t>Tango : L’énoncé de politique de BAnQ à 6.14.2.8.3 explique que, lors de l’enregistrement du titre privilégié, on doit omettre tout qualificatif figurant entre parenthèses.</a:t>
            </a:r>
          </a:p>
          <a:p>
            <a:pPr marL="0" indent="0"/>
            <a:endParaRPr lang="fr-CA" noProof="0"/>
          </a:p>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9471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noProof="0"/>
              <a:t>On enregistre le PAA le plus précis possible.</a:t>
            </a:r>
          </a:p>
          <a:p>
            <a:endParaRPr lang="fr-CA" noProof="0"/>
          </a:p>
          <a:p>
            <a:endParaRPr lang="en-US"/>
          </a:p>
          <a:p>
            <a:endParaRPr lang="en-US"/>
          </a:p>
          <a:p>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93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15666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sz="1200" b="0" i="0" u="none" strike="noStrike" cap="none" noProof="0">
                <a:solidFill>
                  <a:schemeClr val="dk1"/>
                </a:solidFill>
                <a:latin typeface="Calibri"/>
                <a:ea typeface="Calibri"/>
                <a:cs typeface="Calibri"/>
                <a:sym typeface="Calibri"/>
              </a:rPr>
              <a:t>Il n’est pas obligatoire </a:t>
            </a:r>
            <a:r>
              <a:rPr lang="fr-CA" noProof="0"/>
              <a:t>de créer une notice autorité </a:t>
            </a:r>
            <a:r>
              <a:rPr lang="fr-CA" sz="1200" b="0" i="0" u="none" strike="noStrike" cap="none" noProof="0">
                <a:solidFill>
                  <a:schemeClr val="dk1"/>
                </a:solidFill>
                <a:latin typeface="Calibri"/>
                <a:ea typeface="Calibri"/>
                <a:cs typeface="Calibri"/>
                <a:sym typeface="Calibri"/>
              </a:rPr>
              <a:t>si on n’a pas à s’en servir.</a:t>
            </a:r>
            <a:r>
              <a:rPr lang="fr-CA" noProof="0"/>
              <a:t> </a:t>
            </a:r>
          </a:p>
          <a:p>
            <a:pPr marL="0" indent="0"/>
            <a:r>
              <a:rPr lang="fr-CA" noProof="0"/>
              <a:t>Ainsi, si on a en main une compilation incomplète d’opéras de Mozart, on doit établir le titre collectif conventionnel "Opéras. $k Extraits", mais il n’est pas requis de créer aussi une autorité pour le titre collectif conventionnel "Opéras", puisqu’on n’a pas à s’en servir</a:t>
            </a:r>
          </a:p>
          <a:p>
            <a:pPr marL="0" marR="0" lvl="0" indent="0" algn="l" rtl="0">
              <a:spcBef>
                <a:spcPts val="0"/>
              </a:spcBef>
              <a:spcAft>
                <a:spcPts val="0"/>
              </a:spcAft>
              <a:buNone/>
            </a:pPr>
            <a:endParaRPr lang="fr-CA" sz="1200" b="0" i="0" u="none" strike="noStrike" cap="none" noProof="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0228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1815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Note : ce choix dépasse le cadre du PFAN.</a:t>
            </a:r>
          </a:p>
          <a:p>
            <a:pPr>
              <a:spcBef>
                <a:spcPct val="0"/>
              </a:spcBef>
            </a:pPr>
            <a:r>
              <a:rPr lang="fr-CA" noProof="0"/>
              <a:t>On souhaite ici expliquer comment établir le titre collectif conventionnel avec </a:t>
            </a:r>
            <a:r>
              <a:rPr lang="fr-CA" i="1" noProof="0"/>
              <a:t>Extraits</a:t>
            </a:r>
            <a:r>
              <a:rPr lang="fr-CA"/>
              <a:t>,</a:t>
            </a:r>
            <a:r>
              <a:rPr lang="fr-CA" noProof="0"/>
              <a:t> mais ce titre collectif conventionnel n’est pas obligatoire dans les </a:t>
            </a:r>
            <a:r>
              <a:rPr lang="fr-CA"/>
              <a:t>notices  bibliographiques</a:t>
            </a:r>
            <a:r>
              <a:rPr lang="fr-CA" noProof="0"/>
              <a:t>, puisqu’il peut être remplacé par un certain nombre de points d’accès analytiques.</a:t>
            </a: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38663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Les énoncés de politique de LC-PCC et de BAnQ recommandent d’employer l’alternative, de façon générale, et de fournir également un point d’accès pour la première œuvre (ou expression), ou pour l’œuvre (ou expression) prédominante. </a:t>
            </a:r>
          </a:p>
          <a:p>
            <a:pPr eaLnBrk="1" hangingPunct="1">
              <a:spcBef>
                <a:spcPct val="0"/>
              </a:spcBef>
            </a:pPr>
            <a:endParaRPr lang="fr-CA" noProof="0"/>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356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68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Note : </a:t>
            </a:r>
            <a:r>
              <a:rPr lang="fr-CA" noProof="0" err="1"/>
              <a:t>Glick</a:t>
            </a:r>
            <a:r>
              <a:rPr lang="fr-CA" noProof="0"/>
              <a:t> a composé beaucoup d’autres œuvres; ceci est donc une compilation incomplète.</a:t>
            </a:r>
          </a:p>
          <a:p>
            <a:pPr marL="0" indent="0"/>
            <a:r>
              <a:rPr lang="fr-CA" noProof="0"/>
              <a:t>On constate ici que le catalogueur n’a pas employé le titre collectif conventionnel </a:t>
            </a:r>
            <a:r>
              <a:rPr lang="fr-CA" b="1" noProof="0"/>
              <a:t>Œuvre. $k Extraits</a:t>
            </a:r>
            <a:r>
              <a:rPr lang="fr-CA" noProof="0"/>
              <a:t>.</a:t>
            </a: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11865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406400">
              <a:lnSpc>
                <a:spcPct val="90000"/>
              </a:lnSpc>
              <a:spcBef>
                <a:spcPts val="1000"/>
              </a:spcBef>
            </a:pPr>
            <a:r>
              <a:rPr lang="fr-CA" noProof="0"/>
              <a:t>Note : </a:t>
            </a:r>
            <a:r>
              <a:rPr lang="fr-CA"/>
              <a:t>Pour</a:t>
            </a:r>
            <a:r>
              <a:rPr lang="fr-CA" noProof="0"/>
              <a:t> le premier exemple, la notice bibliographique </a:t>
            </a:r>
            <a:r>
              <a:rPr lang="fr-CA"/>
              <a:t>pourrait</a:t>
            </a:r>
            <a:r>
              <a:rPr lang="fr-CA" noProof="0"/>
              <a:t> </a:t>
            </a:r>
            <a:r>
              <a:rPr lang="fr-CA"/>
              <a:t>aussi comprendre les</a:t>
            </a:r>
            <a:r>
              <a:rPr lang="fr-CA" noProof="0"/>
              <a:t> trois points d’accès suivants: </a:t>
            </a:r>
          </a:p>
          <a:p>
            <a:pPr indent="-406400">
              <a:lnSpc>
                <a:spcPct val="90000"/>
              </a:lnSpc>
              <a:spcBef>
                <a:spcPts val="1000"/>
              </a:spcBef>
            </a:pPr>
            <a:r>
              <a:rPr lang="fr-CA" noProof="0"/>
              <a:t>Mozart, Wolfgang Amadeus, 1756-1791. $t Concertos, $m violon, orchestre, $n K. 207, $r si bémol majeur </a:t>
            </a:r>
          </a:p>
          <a:p>
            <a:pPr indent="-406400">
              <a:lnSpc>
                <a:spcPct val="90000"/>
              </a:lnSpc>
              <a:spcBef>
                <a:spcPts val="1000"/>
              </a:spcBef>
            </a:pPr>
            <a:r>
              <a:rPr lang="fr-CA" noProof="0"/>
              <a:t>Mozart, Wolfgang Amadeus, 1756-1791. $t Concertos, $m violon, orchestre, $k </a:t>
            </a:r>
            <a:r>
              <a:rPr lang="fr-CA" noProof="0" err="1"/>
              <a:t>K</a:t>
            </a:r>
            <a:r>
              <a:rPr lang="fr-CA" noProof="0"/>
              <a:t>. 211, $r ré majeur </a:t>
            </a:r>
          </a:p>
          <a:p>
            <a:pPr indent="-406400">
              <a:lnSpc>
                <a:spcPct val="90000"/>
              </a:lnSpc>
              <a:spcBef>
                <a:spcPts val="1000"/>
              </a:spcBef>
            </a:pPr>
            <a:r>
              <a:rPr lang="fr-CA" noProof="0"/>
              <a:t>Mozart, Wolfgang Amadeus, 1756-1791. $t Concertos, $m violon, orchestre, $k </a:t>
            </a:r>
            <a:r>
              <a:rPr lang="fr-CA" noProof="0" err="1"/>
              <a:t>K</a:t>
            </a:r>
            <a:r>
              <a:rPr lang="fr-CA" noProof="0"/>
              <a:t>. 216, $r sol majeur </a:t>
            </a:r>
          </a:p>
          <a:p>
            <a:pPr eaLnBrk="1" hangingPunct="1">
              <a:spcBef>
                <a:spcPct val="0"/>
              </a:spcBef>
            </a:pPr>
            <a:endParaRPr lang="fr-CA"/>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100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26149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101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9259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Shape 14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Shape 14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1" name="Shape 14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66132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RDA 6.14.3.4 : Si le titre enregistré </a:t>
            </a:r>
            <a:r>
              <a:rPr lang="fr-CA" noProof="0"/>
              <a:t>comme</a:t>
            </a:r>
            <a:r>
              <a:rPr lang="fr-CA"/>
              <a:t> titre privilégié d’une œuvre musicale a une ou plusieurs formes linguistiques alternatives, les enregistrer comme variantes de titre de l’œuvre.</a:t>
            </a:r>
          </a:p>
          <a:p>
            <a:r>
              <a:rPr lang="fr-CA"/>
              <a:t>RDA 6.14.3.5 : Enregistrer les autres variantes de titre et les variantes de forme du titre non traitées sous 6.14.3.4.</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104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292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Nous traiterons plus loin de la variante de point d’accès représentant une œuvre ou une expression musicale (RDA 6.28.4).</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105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3609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Shape 6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61" name="Shape 6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Shape 6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Shape 6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Les catalogueurs sont tous familiers avec les expressions de langues différentes. </a:t>
            </a:r>
          </a:p>
          <a:p>
            <a:pPr>
              <a:spcBef>
                <a:spcPct val="0"/>
              </a:spcBef>
            </a:pPr>
            <a:r>
              <a:rPr lang="fr-CA" noProof="0"/>
              <a:t>La publication (manifestation) à gauche représente un exemple d’une expression : la première expression anglaise de cette œuvre. </a:t>
            </a:r>
          </a:p>
          <a:p>
            <a:pPr>
              <a:spcBef>
                <a:spcPct val="0"/>
              </a:spcBef>
            </a:pPr>
            <a:r>
              <a:rPr lang="fr-CA" noProof="0"/>
              <a:t>Les deux autres publications (manifestations) représentent des traductions (en allemand au milieu, en français à droite). </a:t>
            </a: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5640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443554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923129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253358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768925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20613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709434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06572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67645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16592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46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Shape 22"/>
          <p:cNvSpPr txBox="1">
            <a:spLocks noGrp="1"/>
          </p:cNvSpPr>
          <p:nvPr>
            <p:ph type="title" hasCustomPrompt="1"/>
          </p:nvPr>
        </p:nvSpPr>
        <p:spPr>
          <a:xfrm>
            <a:off x="838200" y="614148"/>
            <a:ext cx="10515600" cy="1076539"/>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fr-CA"/>
              <a:t>/</a:t>
            </a:r>
            <a:endParaRPr/>
          </a:p>
        </p:txBody>
      </p:sp>
      <p:sp>
        <p:nvSpPr>
          <p:cNvPr id="23" name="Shape 23"/>
          <p:cNvSpPr txBox="1">
            <a:spLocks noGrp="1"/>
          </p:cNvSpPr>
          <p:nvPr>
            <p:ph type="body" idx="1"/>
          </p:nvPr>
        </p:nvSpPr>
        <p:spPr>
          <a:xfrm>
            <a:off x="838200" y="1937981"/>
            <a:ext cx="10515600" cy="4238981"/>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332316"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 name="Espace réservé de la date 1">
            <a:extLst>
              <a:ext uri="{FF2B5EF4-FFF2-40B4-BE49-F238E27FC236}">
                <a16:creationId xmlns:a16="http://schemas.microsoft.com/office/drawing/2014/main" id="{09886215-ACFC-BCC8-1D5A-582833637830}"/>
              </a:ext>
            </a:extLst>
          </p:cNvPr>
          <p:cNvSpPr>
            <a:spLocks noGrp="1"/>
          </p:cNvSpPr>
          <p:nvPr>
            <p:ph type="dt" idx="10"/>
          </p:nvPr>
        </p:nvSpPr>
        <p:spPr/>
        <p:txBody>
          <a:bodyPr/>
          <a:lstStyle/>
          <a:p>
            <a:endParaRPr lang="en-CA"/>
          </a:p>
        </p:txBody>
      </p:sp>
      <p:sp>
        <p:nvSpPr>
          <p:cNvPr id="3" name="Espace réservé du pied de page 2">
            <a:extLst>
              <a:ext uri="{FF2B5EF4-FFF2-40B4-BE49-F238E27FC236}">
                <a16:creationId xmlns:a16="http://schemas.microsoft.com/office/drawing/2014/main" id="{002F378A-1066-AFA5-1654-FD7F6E10447D}"/>
              </a:ext>
            </a:extLst>
          </p:cNvPr>
          <p:cNvSpPr>
            <a:spLocks noGrp="1"/>
          </p:cNvSpPr>
          <p:nvPr>
            <p:ph type="ftr" idx="11"/>
          </p:nvPr>
        </p:nvSpPr>
        <p:spPr>
          <a:xfrm>
            <a:off x="3832167" y="6356350"/>
            <a:ext cx="4321233" cy="365125"/>
          </a:xfrm>
        </p:spPr>
        <p:txBody>
          <a:bodyPr/>
          <a:lstStyle/>
          <a:p>
            <a:r>
              <a:rPr lang="fr-FR"/>
              <a:t>Module 6a : Description des œuvres et des expressions musicales</a:t>
            </a:r>
          </a:p>
        </p:txBody>
      </p:sp>
      <p:sp>
        <p:nvSpPr>
          <p:cNvPr id="4" name="Espace réservé du numéro de diapositive 3">
            <a:extLst>
              <a:ext uri="{FF2B5EF4-FFF2-40B4-BE49-F238E27FC236}">
                <a16:creationId xmlns:a16="http://schemas.microsoft.com/office/drawing/2014/main" id="{FAB004B7-9A88-7DEB-741C-2CA86F59614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26305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28244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rvmweb.bibl.ulaval.ca/rvmweb/contenu/contenu.do?chemin=/guide-pratique/rvmmem"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10.png"/><Relationship Id="rId5" Type="http://schemas.openxmlformats.org/officeDocument/2006/relationships/image" Target="../media/image7.jpeg"/><Relationship Id="rId10" Type="http://schemas.openxmlformats.org/officeDocument/2006/relationships/customXml" Target="../ink/ink3.xml"/><Relationship Id="rId4" Type="http://schemas.openxmlformats.org/officeDocument/2006/relationships/image" Target="../media/image6.jpeg"/><Relationship Id="rId9"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5.xml.rels><?xml version="1.0" encoding="UTF-8" standalone="yes"?>
<Relationships xmlns="http://schemas.openxmlformats.org/package/2006/relationships"><Relationship Id="rId3" Type="http://schemas.openxmlformats.org/officeDocument/2006/relationships/hyperlink" Target="https://cmc.wp.musiclibraryassoc.org/thematic-indexes-used-in-library-of-congress-naco-authority-files/" TargetMode="External"/><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slide" Target="slide174.xml"/><Relationship Id="rId7" Type="http://schemas.openxmlformats.org/officeDocument/2006/relationships/slide" Target="slide314.xml"/><Relationship Id="rId2" Type="http://schemas.openxmlformats.org/officeDocument/2006/relationships/notesSlide" Target="../notesSlides/notesSlide155.xml"/><Relationship Id="rId1" Type="http://schemas.openxmlformats.org/officeDocument/2006/relationships/slideLayout" Target="../slideLayouts/slideLayout1.xml"/><Relationship Id="rId6" Type="http://schemas.openxmlformats.org/officeDocument/2006/relationships/slide" Target="slide310.xml"/><Relationship Id="rId5" Type="http://schemas.openxmlformats.org/officeDocument/2006/relationships/slide" Target="slide301.xml"/><Relationship Id="rId4" Type="http://schemas.openxmlformats.org/officeDocument/2006/relationships/slide" Target="slide23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hyperlink" Target="https://cmc.wp.musiclibraryassoc.org/thematic-indexes-used-in-library-of-congress-naco-authority-files/" TargetMode="External"/><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hyperlink" Target="https://cmc.wp.musiclibraryassoc.org/thematic-index/beethoven-ludwig-van-1770-1827/" TargetMode="External"/><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cmc.wp.musiclibraryassoc.org/thematic-index/schubert-franz-1797-1828/" TargetMode="External"/><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3" Type="http://schemas.openxmlformats.org/officeDocument/2006/relationships/hyperlink" Target="https://www.baerenreiter.com/en/shop/product/details/BA4727/" TargetMode="External"/><Relationship Id="rId2" Type="http://schemas.openxmlformats.org/officeDocument/2006/relationships/notesSlide" Target="../notesSlides/notesSlide24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1.xml.rels><?xml version="1.0" encoding="UTF-8" standalone="yes"?>
<Relationships xmlns="http://schemas.openxmlformats.org/package/2006/relationships"><Relationship Id="rId3" Type="http://schemas.openxmlformats.org/officeDocument/2006/relationships/hyperlink" Target="https://cmc.wp.musiclibraryassoc.org/thematic-index/mozart-wolfgang-amadeus-1756-1791/"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3" Type="http://schemas.openxmlformats.org/officeDocument/2006/relationships/hyperlink" Target="https://wiki.gccollab.ca/PFAN_-_Autre_documentation#Proc.C3.A9dure_sur_les_doublons" TargetMode="External"/><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3" Type="http://schemas.openxmlformats.org/officeDocument/2006/relationships/hyperlink" Target="https://wiki.gccollab.ca/PFAN_-_Autre_documentation#Proc.C3.A9dure_sur_la_modification_partielle_des_notices_d.27.C5.93uvres_et_d.27expressions" TargetMode="External"/><Relationship Id="rId2" Type="http://schemas.openxmlformats.org/officeDocument/2006/relationships/notesSlide" Target="../notesSlides/notesSlide25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5.xml.rels><?xml version="1.0" encoding="UTF-8" standalone="yes"?>
<Relationships xmlns="http://schemas.openxmlformats.org/package/2006/relationships"><Relationship Id="rId3" Type="http://schemas.openxmlformats.org/officeDocument/2006/relationships/hyperlink" Target="https://wiki.gccollab.ca/PFAN_-_Programme_francophone_des_autorit%C3%A9s_de_noms" TargetMode="External"/><Relationship Id="rId2" Type="http://schemas.openxmlformats.org/officeDocument/2006/relationships/notesSlide" Target="../notesSlides/notesSlide258.xml"/><Relationship Id="rId1" Type="http://schemas.openxmlformats.org/officeDocument/2006/relationships/slideLayout" Target="../slideLayouts/slideLayout4.xml"/><Relationship Id="rId6" Type="http://schemas.openxmlformats.org/officeDocument/2006/relationships/hyperlink" Target="mailto:lina.picard@umontreal.ca?subject=Question%20sur%20les%20autorit&#233;s%20en%20musique" TargetMode="External"/><Relationship Id="rId5" Type="http://schemas.openxmlformats.org/officeDocument/2006/relationships/hyperlink" Target="mailto:Guillaume.Lizotte@bibl.ulaval.ca?subject=Question%20sur%20les%20autorit&#233;s%20en%20musique" TargetMode="External"/><Relationship Id="rId4" Type="http://schemas.openxmlformats.org/officeDocument/2006/relationships/hyperlink" Target="mailto:rachel.gagnon2@bac-lac.gc.ca?subject=Questions%20sur%20les%20autorit&#233;s%20en%20musiqu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cmc.wp.musiclibraryassoc.org/types-of-composition-for-use-in-authorized-access-points-for-music-a-manual-for-use-with-rda/"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slide" Target="slide7.xml"/><Relationship Id="rId7" Type="http://schemas.openxmlformats.org/officeDocument/2006/relationships/slide" Target="slide13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slide" Target="slide45.xml"/><Relationship Id="rId10" Type="http://schemas.openxmlformats.org/officeDocument/2006/relationships/slide" Target="slide161.xml"/><Relationship Id="rId4" Type="http://schemas.openxmlformats.org/officeDocument/2006/relationships/slide" Target="slide25.xml"/><Relationship Id="rId9" Type="http://schemas.openxmlformats.org/officeDocument/2006/relationships/slide" Target="slide1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74.xml"/><Relationship Id="rId7" Type="http://schemas.openxmlformats.org/officeDocument/2006/relationships/slide" Target="slide31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310.xml"/><Relationship Id="rId5" Type="http://schemas.openxmlformats.org/officeDocument/2006/relationships/slide" Target="slide301.xml"/><Relationship Id="rId4" Type="http://schemas.openxmlformats.org/officeDocument/2006/relationships/slide" Target="slide23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itre 3">
            <a:extLst>
              <a:ext uri="{FF2B5EF4-FFF2-40B4-BE49-F238E27FC236}">
                <a16:creationId xmlns:a16="http://schemas.microsoft.com/office/drawing/2014/main" id="{D7C637E4-52BB-4A9E-B994-5D0E772C1F37}"/>
              </a:ext>
            </a:extLst>
          </p:cNvPr>
          <p:cNvSpPr>
            <a:spLocks noGrp="1"/>
          </p:cNvSpPr>
          <p:nvPr>
            <p:ph type="ctrTitle"/>
          </p:nvPr>
        </p:nvSpPr>
        <p:spPr>
          <a:xfrm>
            <a:off x="412651" y="631881"/>
            <a:ext cx="11366696" cy="2025717"/>
          </a:xfrm>
        </p:spPr>
        <p:txBody>
          <a:bodyPr/>
          <a:lstStyle/>
          <a:p>
            <a:r>
              <a:rPr lang="en-US" sz="4800" b="1" dirty="0">
                <a:latin typeface="Arial" panose="020B0604020202020204" pitchFamily="34" charset="0"/>
                <a:cs typeface="Arial" panose="020B0604020202020204" pitchFamily="34" charset="0"/>
              </a:rPr>
              <a:t>PFAN</a:t>
            </a:r>
            <a:br>
              <a:rPr lang="en-US" sz="4800" b="1" dirty="0">
                <a:latin typeface="Arial" panose="020B0604020202020204" pitchFamily="34" charset="0"/>
                <a:cs typeface="Arial" panose="020B0604020202020204" pitchFamily="34" charset="0"/>
              </a:rPr>
            </a:br>
            <a:r>
              <a:rPr lang="en-US" sz="4800" b="1" dirty="0"/>
              <a:t> </a:t>
            </a:r>
            <a:r>
              <a:rPr lang="fr-FR" sz="3600" b="1" dirty="0">
                <a:solidFill>
                  <a:srgbClr val="757070"/>
                </a:solidFill>
                <a:latin typeface="Book Antiqua"/>
                <a:ea typeface="Arial"/>
                <a:cs typeface="Arial"/>
                <a:sym typeface="Book Antiqua"/>
              </a:rPr>
              <a:t>Programme</a:t>
            </a:r>
            <a:r>
              <a:rPr lang="fr-FR" sz="3600" b="1" dirty="0">
                <a:solidFill>
                  <a:srgbClr val="757070"/>
                </a:solidFill>
                <a:latin typeface="Book Antiqua"/>
                <a:ea typeface="Book Antiqua"/>
                <a:cs typeface="Book Antiqua"/>
                <a:sym typeface="Book Antiqua"/>
              </a:rPr>
              <a:t> francophone des autorités de noms</a:t>
            </a:r>
            <a:endParaRPr lang="fr-CA" sz="3600" dirty="0"/>
          </a:p>
        </p:txBody>
      </p:sp>
      <p:sp>
        <p:nvSpPr>
          <p:cNvPr id="91" name="Shape 91"/>
          <p:cNvSpPr txBox="1">
            <a:spLocks noGrp="1"/>
          </p:cNvSpPr>
          <p:nvPr>
            <p:ph type="subTitle" idx="1"/>
          </p:nvPr>
        </p:nvSpPr>
        <p:spPr>
          <a:xfrm>
            <a:off x="1542814" y="4315299"/>
            <a:ext cx="9144000" cy="9217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200"/>
              <a:buFont typeface="Arial"/>
              <a:buNone/>
            </a:pPr>
            <a:r>
              <a:rPr lang="fr-FR" sz="3200" b="0" i="0" u="none" strike="noStrike" cap="none">
                <a:solidFill>
                  <a:srgbClr val="757070"/>
                </a:solidFill>
                <a:latin typeface="Calibri"/>
                <a:ea typeface="Calibri"/>
                <a:cs typeface="Calibri"/>
                <a:sym typeface="Calibri"/>
              </a:rPr>
              <a:t>Module </a:t>
            </a:r>
            <a:r>
              <a:rPr lang="fr-FR" sz="3200">
                <a:solidFill>
                  <a:srgbClr val="757070"/>
                </a:solidFill>
              </a:rPr>
              <a:t>6a</a:t>
            </a:r>
            <a:endParaRPr lang="fr-FR" sz="3200" b="0" i="0" u="none" strike="noStrike" cap="none">
              <a:solidFill>
                <a:srgbClr val="757070"/>
              </a:solidFill>
              <a:latin typeface="Calibri"/>
              <a:ea typeface="Calibri"/>
              <a:cs typeface="Calibri"/>
              <a:sym typeface="Calibri"/>
            </a:endParaRPr>
          </a:p>
        </p:txBody>
      </p:sp>
      <p:sp>
        <p:nvSpPr>
          <p:cNvPr id="95" name="Shape 95"/>
          <p:cNvSpPr txBox="1"/>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algn="ctr">
              <a:buSzPts val="4000"/>
            </a:pPr>
            <a:r>
              <a:rPr lang="fr-CA" sz="4000" b="0" i="0" u="none" strike="noStrike" cap="none">
                <a:solidFill>
                  <a:srgbClr val="000000"/>
                </a:solidFill>
                <a:latin typeface="Arial Unicode MS"/>
                <a:ea typeface="Arial"/>
                <a:cs typeface="Arial"/>
                <a:sym typeface="Arial"/>
              </a:rPr>
              <a:t>Description des </a:t>
            </a:r>
            <a:r>
              <a:rPr lang="fr-CA" sz="4000">
                <a:latin typeface="Arial Unicode MS"/>
              </a:rPr>
              <a:t>œuvres et des expressions musicales</a:t>
            </a:r>
            <a:endParaRPr lang="fr-CA">
              <a:latin typeface="Arial Unicode MS"/>
            </a:endParaRPr>
          </a:p>
          <a:p>
            <a:pPr marL="0" marR="0" lvl="0" indent="0" algn="ctr" rtl="0">
              <a:lnSpc>
                <a:spcPct val="100000"/>
              </a:lnSpc>
              <a:spcBef>
                <a:spcPts val="0"/>
              </a:spcBef>
              <a:spcAft>
                <a:spcPts val="0"/>
              </a:spcAft>
              <a:buClr>
                <a:schemeClr val="dk1"/>
              </a:buClr>
              <a:buSzPts val="4000"/>
              <a:buFont typeface="Calibri"/>
              <a:buNone/>
            </a:pPr>
            <a:endParaRPr lang="fr-CA" sz="4000" b="0" i="0" u="none" strike="noStrike" cap="none">
              <a:solidFill>
                <a:srgbClr val="000000"/>
              </a:solidFill>
              <a:latin typeface="Arial Unicode MS"/>
              <a:ea typeface="Arial"/>
              <a:cs typeface="Arial"/>
            </a:endParaRPr>
          </a:p>
        </p:txBody>
      </p:sp>
      <p:sp>
        <p:nvSpPr>
          <p:cNvPr id="2" name="Espace réservé du pied de page 1">
            <a:extLst>
              <a:ext uri="{FF2B5EF4-FFF2-40B4-BE49-F238E27FC236}">
                <a16:creationId xmlns:a16="http://schemas.microsoft.com/office/drawing/2014/main" id="{CBE2BB27-34B6-41F5-0643-9520E8841354}"/>
              </a:ext>
            </a:extLst>
          </p:cNvPr>
          <p:cNvSpPr>
            <a:spLocks noGrp="1"/>
          </p:cNvSpPr>
          <p:nvPr>
            <p:ph type="ftr" idx="11"/>
          </p:nvPr>
        </p:nvSpPr>
        <p:spPr/>
        <p:txBody>
          <a:bodyPr/>
          <a:lstStyle/>
          <a:p>
            <a:r>
              <a:rPr lang="fr-FR" dirty="0"/>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Œuvres et expressions</a:t>
            </a:r>
            <a:endParaRPr lang="en-US"/>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lnSpc>
                <a:spcPct val="100000"/>
              </a:lnSpc>
              <a:spcBef>
                <a:spcPts val="0"/>
              </a:spcBef>
            </a:pPr>
            <a:r>
              <a:rPr lang="fr-FR"/>
              <a:t>Dans le cadre de ce module, nous allons également voir d’autres types d’expressions, dont certains propres aux </a:t>
            </a:r>
            <a:r>
              <a:rPr lang="fr-FR" sz="2800" b="0" i="0" u="none" strike="noStrike" cap="none">
                <a:latin typeface="Arial"/>
                <a:ea typeface="Arial"/>
                <a:cs typeface="Arial"/>
                <a:sym typeface="Arial"/>
              </a:rPr>
              <a:t>œuvres </a:t>
            </a:r>
            <a:r>
              <a:rPr lang="fr-FR"/>
              <a:t>musicales</a:t>
            </a:r>
          </a:p>
          <a:p>
            <a:pPr marL="228600" lvl="0" indent="-228600">
              <a:lnSpc>
                <a:spcPct val="100000"/>
              </a:lnSpc>
            </a:pPr>
            <a:endParaRPr lang="fr-FR" sz="2800"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9A99F054-02CD-2189-BE13-5F33EDC5AEE8}"/>
              </a:ext>
            </a:extLst>
          </p:cNvPr>
          <p:cNvSpPr>
            <a:spLocks noGrp="1"/>
          </p:cNvSpPr>
          <p:nvPr>
            <p:ph type="ftr" idx="11"/>
          </p:nvPr>
        </p:nvSpPr>
        <p:spPr>
          <a:xfrm>
            <a:off x="3773558" y="6356350"/>
            <a:ext cx="437984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a:t>
            </a:fld>
            <a:endParaRPr lang="fr-FR"/>
          </a:p>
        </p:txBody>
      </p:sp>
    </p:spTree>
    <p:extLst>
      <p:ext uri="{BB962C8B-B14F-4D97-AF65-F5344CB8AC3E}">
        <p14:creationId xmlns:p14="http://schemas.microsoft.com/office/powerpoint/2010/main" val="1282114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r>
              <a:rPr lang="fr" sz="2000"/>
              <a:t>Exemples : </a:t>
            </a:r>
            <a:endParaRPr lang="en-US" sz="2000"/>
          </a:p>
          <a:p>
            <a:pPr marL="541338" indent="-490538">
              <a:buNone/>
            </a:pPr>
            <a:r>
              <a:rPr lang="fr" sz="2000">
                <a:solidFill>
                  <a:schemeClr val="accent5"/>
                </a:solidFill>
              </a:rPr>
              <a:t>100 1_ Mozart, Wolfgang Amadeus, $d1756-1791. $t Concertos, $m violon, orchestre. $k Extraits </a:t>
            </a:r>
            <a:endParaRPr lang="en-US" sz="2000">
              <a:solidFill>
                <a:schemeClr val="accent5"/>
              </a:solidFill>
            </a:endParaRPr>
          </a:p>
          <a:p>
            <a:pPr>
              <a:buNone/>
            </a:pPr>
            <a:r>
              <a:rPr lang="fr" sz="2000">
                <a:solidFill>
                  <a:schemeClr val="accent5"/>
                </a:solidFill>
              </a:rPr>
              <a:t>670 __ Violin concertos nos. 1, 2 &amp; 3, 2020.</a:t>
            </a:r>
          </a:p>
          <a:p>
            <a:pPr>
              <a:buNone/>
            </a:pPr>
            <a:r>
              <a:rPr lang="fr" sz="2000"/>
              <a:t>[Note : Mozart a composé 5 concertos pour violon; il s’agit donc d’une compilation incomplète]</a:t>
            </a:r>
          </a:p>
          <a:p>
            <a:pPr>
              <a:buNone/>
            </a:pPr>
            <a:r>
              <a:rPr lang="fr" sz="2000"/>
              <a:t>  </a:t>
            </a:r>
          </a:p>
          <a:p>
            <a:pPr>
              <a:buNone/>
            </a:pPr>
            <a:r>
              <a:rPr lang="fr" sz="2000">
                <a:solidFill>
                  <a:schemeClr val="accent5"/>
                </a:solidFill>
              </a:rPr>
              <a:t>100 1_ Chopin, Frédéric, $d 1810-1849. $t Musique pour piano. $k Extraits </a:t>
            </a:r>
          </a:p>
          <a:p>
            <a:pPr>
              <a:buNone/>
            </a:pPr>
            <a:r>
              <a:rPr lang="fr" sz="2000">
                <a:solidFill>
                  <a:schemeClr val="accent5"/>
                </a:solidFill>
              </a:rPr>
              <a:t>670 __ Minor works for piano, 2020</a:t>
            </a:r>
          </a:p>
          <a:p>
            <a:pPr>
              <a:buNone/>
            </a:pPr>
            <a:r>
              <a:rPr lang="fr" sz="2000"/>
              <a:t>[Note : la compilation comprend 14 œuvres]</a:t>
            </a:r>
          </a:p>
        </p:txBody>
      </p:sp>
      <p:sp>
        <p:nvSpPr>
          <p:cNvPr id="2" name="Espace réservé du pied de page 1">
            <a:extLst>
              <a:ext uri="{FF2B5EF4-FFF2-40B4-BE49-F238E27FC236}">
                <a16:creationId xmlns:a16="http://schemas.microsoft.com/office/drawing/2014/main" id="{27D51E9C-432E-0BE3-C33E-233C2658E16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100</a:t>
            </a:fld>
            <a:endParaRPr lang="fr-FR"/>
          </a:p>
        </p:txBody>
      </p:sp>
    </p:spTree>
    <p:extLst>
      <p:ext uri="{BB962C8B-B14F-4D97-AF65-F5344CB8AC3E}">
        <p14:creationId xmlns:p14="http://schemas.microsoft.com/office/powerpoint/2010/main" val="21086775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endParaRPr lang="fr" sz="1600"/>
          </a:p>
          <a:p>
            <a:pPr>
              <a:buNone/>
            </a:pPr>
            <a:r>
              <a:rPr lang="fr" sz="3600"/>
              <a:t>RAPPEL : </a:t>
            </a:r>
            <a:r>
              <a:rPr lang="fr" sz="3600" i="1"/>
              <a:t>Extraits</a:t>
            </a:r>
            <a:r>
              <a:rPr lang="fr" sz="3600"/>
              <a:t> ne peut désormais plus être utilisé seul</a:t>
            </a:r>
          </a:p>
          <a:p>
            <a:pPr>
              <a:buNone/>
            </a:pPr>
            <a:endParaRPr lang="fr" sz="3600"/>
          </a:p>
          <a:p>
            <a:pPr>
              <a:buNone/>
            </a:pPr>
            <a:r>
              <a:rPr lang="fr" sz="3600" strike="sngStrike">
                <a:solidFill>
                  <a:srgbClr val="FF0000"/>
                </a:solidFill>
              </a:rPr>
              <a:t>Tremblay, Gilles, 1932-2017. $t Extraits </a:t>
            </a:r>
          </a:p>
          <a:p>
            <a:pPr>
              <a:buNone/>
            </a:pPr>
            <a:endParaRPr lang="fr" sz="3600"/>
          </a:p>
        </p:txBody>
      </p:sp>
      <p:sp>
        <p:nvSpPr>
          <p:cNvPr id="2" name="Espace réservé du pied de page 1">
            <a:extLst>
              <a:ext uri="{FF2B5EF4-FFF2-40B4-BE49-F238E27FC236}">
                <a16:creationId xmlns:a16="http://schemas.microsoft.com/office/drawing/2014/main" id="{91E016F2-3D8A-B631-A37C-32D73A2309D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101</a:t>
            </a:fld>
            <a:endParaRPr lang="fr-FR"/>
          </a:p>
        </p:txBody>
      </p:sp>
    </p:spTree>
    <p:extLst>
      <p:ext uri="{BB962C8B-B14F-4D97-AF65-F5344CB8AC3E}">
        <p14:creationId xmlns:p14="http://schemas.microsoft.com/office/powerpoint/2010/main" val="17303571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Shape 14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latin typeface="Arial"/>
                <a:ea typeface="Arial"/>
                <a:cs typeface="Arial"/>
                <a:sym typeface="Arial"/>
              </a:rPr>
              <a:t>Ajouts aux points d’accès autorisés pour les </a:t>
            </a:r>
            <a:r>
              <a:rPr lang="fr-FR"/>
              <a:t>compilations</a:t>
            </a:r>
            <a:endParaRPr sz="4400" b="0" i="0" u="none" strike="noStrike" cap="none">
              <a:latin typeface="Arial"/>
              <a:ea typeface="Arial"/>
              <a:cs typeface="Arial"/>
              <a:sym typeface="Arial"/>
            </a:endParaRPr>
          </a:p>
        </p:txBody>
      </p:sp>
      <p:sp>
        <p:nvSpPr>
          <p:cNvPr id="1454" name="Shape 14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indent="-228600">
              <a:spcBef>
                <a:spcPts val="0"/>
              </a:spcBef>
            </a:pPr>
            <a:endParaRPr lang="fr-FR"/>
          </a:p>
          <a:p>
            <a:pPr marL="449263" indent="-449263">
              <a:spcBef>
                <a:spcPts val="0"/>
              </a:spcBef>
            </a:pPr>
            <a:r>
              <a:rPr lang="fr-FR" sz="2800" b="0" i="0" u="none" strike="noStrike" cap="none">
                <a:latin typeface="Arial"/>
                <a:ea typeface="Arial"/>
                <a:cs typeface="Arial"/>
                <a:sym typeface="Arial"/>
              </a:rPr>
              <a:t>Quand faire des ajouts</a:t>
            </a:r>
            <a:r>
              <a:rPr lang="fr-FR"/>
              <a:t> </a:t>
            </a:r>
            <a:endParaRPr lang="en-US" sz="2400"/>
          </a:p>
          <a:p>
            <a:pPr marL="800100" lvl="1" indent="-342900">
              <a:spcBef>
                <a:spcPts val="0"/>
              </a:spcBef>
            </a:pPr>
            <a:r>
              <a:rPr lang="fr-FR" b="0" i="0" u="none" strike="noStrike" cap="none">
                <a:sym typeface="Arial"/>
              </a:rPr>
              <a:t>Si le point d’accès est le même ou s’il est semblable au point d’accès d’une </a:t>
            </a:r>
            <a:r>
              <a:rPr lang="fr-FR"/>
              <a:t>compilation différente</a:t>
            </a:r>
          </a:p>
          <a:p>
            <a:pPr marL="0" indent="0">
              <a:spcBef>
                <a:spcPts val="0"/>
              </a:spcBef>
              <a:buNone/>
            </a:pPr>
            <a:endParaRPr lang="fr-FR" sz="2400"/>
          </a:p>
          <a:p>
            <a:pPr marL="0" indent="0">
              <a:spcBef>
                <a:spcPts val="0"/>
              </a:spcBef>
              <a:buNone/>
            </a:pPr>
            <a:endParaRPr lang="fr-FR" sz="2400"/>
          </a:p>
          <a:p>
            <a:pPr marL="0" indent="0">
              <a:spcBef>
                <a:spcPts val="0"/>
              </a:spcBef>
              <a:buNone/>
            </a:pPr>
            <a:r>
              <a:rPr lang="fr-FR" sz="2400"/>
              <a:t>Voir plus bas dans la section sur la construction des PAA</a:t>
            </a:r>
          </a:p>
        </p:txBody>
      </p:sp>
      <p:sp>
        <p:nvSpPr>
          <p:cNvPr id="2" name="Espace réservé du pied de page 1">
            <a:extLst>
              <a:ext uri="{FF2B5EF4-FFF2-40B4-BE49-F238E27FC236}">
                <a16:creationId xmlns:a16="http://schemas.microsoft.com/office/drawing/2014/main" id="{4F526B5C-4BB8-AE54-6BE0-C8B4D918599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102</a:t>
            </a:fld>
            <a:endParaRPr lang="fr-FR"/>
          </a:p>
        </p:txBody>
      </p:sp>
    </p:spTree>
    <p:extLst>
      <p:ext uri="{BB962C8B-B14F-4D97-AF65-F5344CB8AC3E}">
        <p14:creationId xmlns:p14="http://schemas.microsoft.com/office/powerpoint/2010/main" val="389436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1524000" y="1122363"/>
            <a:ext cx="9144000" cy="2387600"/>
          </a:xfrm>
        </p:spPr>
        <p:txBody>
          <a:bodyPr spcFirstLastPara="1" wrap="square" lIns="91425" tIns="45700" rIns="91425" bIns="45700" anchor="b" anchorCtr="0">
            <a:normAutofit/>
          </a:bodyPr>
          <a:lstStyle/>
          <a:p>
            <a:pPr>
              <a:buSzPts val="3959"/>
            </a:pPr>
            <a:br>
              <a:rPr lang="fr-FR" b="0" i="0" u="none" strike="noStrike" cap="none"/>
            </a:br>
            <a:r>
              <a:rPr lang="fr-FR">
                <a:latin typeface="+mn-lt"/>
              </a:rPr>
              <a:t>Pause</a:t>
            </a:r>
            <a:endParaRPr lang="fr-FR" b="0" i="0" u="none" strike="noStrike" cap="none">
              <a:latin typeface="+mn-lt"/>
            </a:endParaRPr>
          </a:p>
        </p:txBody>
      </p:sp>
      <p:sp>
        <p:nvSpPr>
          <p:cNvPr id="261" name="Subtitle 2">
            <a:extLst>
              <a:ext uri="{FF2B5EF4-FFF2-40B4-BE49-F238E27FC236}">
                <a16:creationId xmlns:a16="http://schemas.microsoft.com/office/drawing/2014/main" id="{FCF86930-F72D-BA80-ACB5-33A797BC56AA}"/>
              </a:ext>
            </a:extLst>
          </p:cNvPr>
          <p:cNvSpPr>
            <a:spLocks noGrp="1"/>
          </p:cNvSpPr>
          <p:nvPr>
            <p:ph type="subTitle" idx="1"/>
          </p:nvPr>
        </p:nvSpPr>
        <p:spPr>
          <a:xfrm>
            <a:off x="1524000" y="3602038"/>
            <a:ext cx="9144000" cy="1655762"/>
          </a:xfrm>
        </p:spPr>
        <p:txBody>
          <a:bodyPr/>
          <a:lstStyle/>
          <a:p>
            <a:endParaRPr lang="en-US"/>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a:xfrm>
            <a:off x="3832167" y="6356350"/>
            <a:ext cx="4321233" cy="365125"/>
          </a:xfrm>
        </p:spPr>
        <p:txBody>
          <a:bodyPr wrap="square" anchor="ctr">
            <a:normAutofit/>
          </a:bodyPr>
          <a:lstStyle/>
          <a:p>
            <a:pPr>
              <a:lnSpc>
                <a:spcPct val="90000"/>
              </a:lnSpc>
              <a:spcAft>
                <a:spcPts val="600"/>
              </a:spcAft>
            </a:pPr>
            <a:r>
              <a:rPr lang="fr-CA" sz="700"/>
              <a:t>Module 6a : Description des œuvres et des expressions musicales</a:t>
            </a:r>
          </a:p>
        </p:txBody>
      </p:sp>
      <p:sp>
        <p:nvSpPr>
          <p:cNvPr id="3" name="Espace réservé du numéro de diapositive 2"/>
          <p:cNvSpPr>
            <a:spLocks noGrp="1"/>
          </p:cNvSpPr>
          <p:nvPr>
            <p:ph type="sldNum" idx="12"/>
          </p:nvPr>
        </p:nvSpPr>
        <p:spPr>
          <a:xfrm>
            <a:off x="8610600" y="6356350"/>
            <a:ext cx="2743200" cy="365125"/>
          </a:xfrm>
        </p:spPr>
        <p:txBody>
          <a:bodyPr wrap="square" anchor="ctr">
            <a:normAutofit/>
          </a:bodyPr>
          <a:lstStyle/>
          <a:p>
            <a:pPr marL="0" lvl="0" indent="0">
              <a:spcBef>
                <a:spcPts val="0"/>
              </a:spcBef>
              <a:spcAft>
                <a:spcPts val="600"/>
              </a:spcAft>
              <a:buNone/>
            </a:pPr>
            <a:fld id="{00000000-1234-1234-1234-123412341234}" type="slidenum">
              <a:rPr lang="fr-FR" smtClean="0"/>
              <a:pPr marL="0" lvl="0" indent="0">
                <a:spcBef>
                  <a:spcPts val="0"/>
                </a:spcBef>
                <a:spcAft>
                  <a:spcPts val="600"/>
                </a:spcAft>
                <a:buNone/>
              </a:pPr>
              <a:t>103</a:t>
            </a:fld>
            <a:endParaRPr lang="fr-FR"/>
          </a:p>
        </p:txBody>
      </p:sp>
    </p:spTree>
    <p:extLst>
      <p:ext uri="{BB962C8B-B14F-4D97-AF65-F5344CB8AC3E}">
        <p14:creationId xmlns:p14="http://schemas.microsoft.com/office/powerpoint/2010/main" val="2654754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Variante de titre d’une œuvre musicale (RDA 6.14.3)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Enregistrer une variante de titre d’une œuvre musicale qui est jugée importante pour l’identification ou l’accès en appliquant les instructions de base sous RDA 6.2.1</a:t>
            </a:r>
          </a:p>
          <a:p>
            <a:pPr marL="50800" indent="0">
              <a:buNone/>
            </a:pPr>
            <a:r>
              <a:rPr lang="fr-CA">
                <a:solidFill>
                  <a:srgbClr val="000000"/>
                </a:solidFill>
              </a:rPr>
              <a:t>Appliquer les instructions spécifiques sous RDA 6.14.3.4 et 6.14.3.5. Appliquer également les instructions données dans les sections précédentes de ce chapitre, lorsqu’elles s’appliquent</a:t>
            </a:r>
          </a:p>
          <a:p>
            <a:pPr marL="50800" indent="0">
              <a:buNone/>
            </a:pPr>
            <a:endParaRPr lang="fr-CA" sz="2200">
              <a:solidFill>
                <a:srgbClr val="4472C4"/>
              </a:solidFill>
            </a:endParaRPr>
          </a:p>
          <a:p>
            <a:pPr marL="50800" indent="0">
              <a:buNone/>
            </a:pPr>
            <a:endParaRPr lang="fr-CA"/>
          </a:p>
          <a:p>
            <a:pPr marL="50800" indent="0">
              <a:buNone/>
            </a:pPr>
            <a:endParaRPr lang="fr-CA" b="1"/>
          </a:p>
          <a:p>
            <a:pPr marL="50800" indent="0">
              <a:buNone/>
            </a:pPr>
            <a:endParaRPr lang="fr-CA"/>
          </a:p>
        </p:txBody>
      </p:sp>
      <p:sp>
        <p:nvSpPr>
          <p:cNvPr id="5" name="Espace réservé du pied de page 4">
            <a:extLst>
              <a:ext uri="{FF2B5EF4-FFF2-40B4-BE49-F238E27FC236}">
                <a16:creationId xmlns:a16="http://schemas.microsoft.com/office/drawing/2014/main" id="{87D2D5DD-FD19-A2A0-DE34-3E339277770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104</a:t>
            </a:fld>
            <a:endParaRPr lang="fr-FR"/>
          </a:p>
        </p:txBody>
      </p:sp>
    </p:spTree>
    <p:extLst>
      <p:ext uri="{BB962C8B-B14F-4D97-AF65-F5344CB8AC3E}">
        <p14:creationId xmlns:p14="http://schemas.microsoft.com/office/powerpoint/2010/main" val="38845743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Variante de titre d’une œuvre musicale (RDA 6.14.3)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t>Exemple :</a:t>
            </a:r>
          </a:p>
          <a:p>
            <a:pPr marL="50800" indent="0">
              <a:buNone/>
            </a:pPr>
            <a:r>
              <a:rPr lang="fr-CA" sz="2200">
                <a:solidFill>
                  <a:schemeClr val="accent5"/>
                </a:solidFill>
              </a:rPr>
              <a:t>100 1_ Ravel, Maurice, $d 1875-1937. $t Mélodies populaires grecques</a:t>
            </a:r>
          </a:p>
          <a:p>
            <a:pPr marL="50800" indent="0">
              <a:buNone/>
            </a:pPr>
            <a:r>
              <a:rPr lang="fr-CA" sz="2200">
                <a:solidFill>
                  <a:schemeClr val="accent5"/>
                </a:solidFill>
              </a:rPr>
              <a:t>400 1_ Ravel, Maurice, $d 1875-1937. $t </a:t>
            </a:r>
            <a:r>
              <a:rPr lang="fr-CA" sz="2200" b="1">
                <a:solidFill>
                  <a:schemeClr val="accent5"/>
                </a:solidFill>
              </a:rPr>
              <a:t>Cinq mélodies populaires grecques</a:t>
            </a:r>
          </a:p>
          <a:p>
            <a:pPr marL="50800" indent="0">
              <a:buNone/>
            </a:pPr>
            <a:r>
              <a:rPr lang="fr-CA" sz="2200">
                <a:solidFill>
                  <a:schemeClr val="accent5"/>
                </a:solidFill>
              </a:rPr>
              <a:t>400 1_ Ravel, Maurice, $d 1875-1937. $t </a:t>
            </a:r>
            <a:r>
              <a:rPr lang="fr-CA" sz="2200" b="1">
                <a:solidFill>
                  <a:schemeClr val="accent5"/>
                </a:solidFill>
              </a:rPr>
              <a:t>5 mélodies populaires grecques</a:t>
            </a:r>
          </a:p>
          <a:p>
            <a:pPr marL="50800" indent="0">
              <a:buNone/>
            </a:pPr>
            <a:r>
              <a:rPr lang="fr-CA" sz="2200">
                <a:solidFill>
                  <a:schemeClr val="accent5"/>
                </a:solidFill>
              </a:rPr>
              <a:t>400 1_ Ravel, Maurice, $d 1875-1937. $t </a:t>
            </a:r>
            <a:r>
              <a:rPr lang="fr-CA" sz="2200" b="1">
                <a:solidFill>
                  <a:schemeClr val="accent5"/>
                </a:solidFill>
              </a:rPr>
              <a:t>5 popular Greek melodies</a:t>
            </a:r>
          </a:p>
          <a:p>
            <a:pPr marL="50800" indent="0">
              <a:buNone/>
            </a:pPr>
            <a:r>
              <a:rPr lang="fr-CA" sz="2200">
                <a:solidFill>
                  <a:schemeClr val="accent5"/>
                </a:solidFill>
              </a:rPr>
              <a:t>400 1_ Ravel, Maurice, $d 1875-1937. $t </a:t>
            </a:r>
            <a:r>
              <a:rPr lang="fr-CA" sz="2200" b="1">
                <a:solidFill>
                  <a:schemeClr val="accent5"/>
                </a:solidFill>
              </a:rPr>
              <a:t>Five popular Greek melodies</a:t>
            </a:r>
          </a:p>
          <a:p>
            <a:pPr marL="50800" indent="0">
              <a:buNone/>
            </a:pPr>
            <a:r>
              <a:rPr lang="fr-CA" sz="2200">
                <a:solidFill>
                  <a:schemeClr val="accent5"/>
                </a:solidFill>
              </a:rPr>
              <a:t>400 1_ Ravel, Maurice, $d 1875-1937. $t </a:t>
            </a:r>
            <a:r>
              <a:rPr lang="fr-CA" sz="2200" b="1">
                <a:solidFill>
                  <a:schemeClr val="accent5"/>
                </a:solidFill>
              </a:rPr>
              <a:t>Popular Greek melodies</a:t>
            </a:r>
          </a:p>
          <a:p>
            <a:pPr marL="50800" indent="0">
              <a:buNone/>
            </a:pPr>
            <a:r>
              <a:rPr lang="fr-CA" sz="2200">
                <a:solidFill>
                  <a:schemeClr val="accent5"/>
                </a:solidFill>
              </a:rPr>
              <a:t>670 __ Ravel, Maurice. Cinq mélodies populaires grecques, 1909</a:t>
            </a:r>
          </a:p>
          <a:p>
            <a:pPr marL="50800" indent="0">
              <a:buNone/>
            </a:pPr>
            <a:r>
              <a:rPr lang="fr-CA" sz="2200">
                <a:solidFill>
                  <a:schemeClr val="accent5"/>
                </a:solidFill>
              </a:rPr>
              <a:t>670 __ Ravel, Maurice. 5 popular Greek melodies, 1977</a:t>
            </a:r>
          </a:p>
          <a:p>
            <a:pPr marL="50800" indent="0">
              <a:buNone/>
            </a:pPr>
            <a:endParaRPr lang="fr-CA"/>
          </a:p>
          <a:p>
            <a:pPr marL="50800" indent="0">
              <a:buNone/>
            </a:pPr>
            <a:endParaRPr lang="fr-CA" b="1"/>
          </a:p>
          <a:p>
            <a:pPr marL="50800" indent="0">
              <a:buNone/>
            </a:pPr>
            <a:endParaRPr lang="fr-CA"/>
          </a:p>
        </p:txBody>
      </p:sp>
      <p:sp>
        <p:nvSpPr>
          <p:cNvPr id="5" name="Espace réservé du pied de page 4">
            <a:extLst>
              <a:ext uri="{FF2B5EF4-FFF2-40B4-BE49-F238E27FC236}">
                <a16:creationId xmlns:a16="http://schemas.microsoft.com/office/drawing/2014/main" id="{87D2D5DD-FD19-A2A0-DE34-3E339277770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105</a:t>
            </a:fld>
            <a:endParaRPr lang="fr-FR"/>
          </a:p>
        </p:txBody>
      </p:sp>
    </p:spTree>
    <p:extLst>
      <p:ext uri="{BB962C8B-B14F-4D97-AF65-F5344CB8AC3E}">
        <p14:creationId xmlns:p14="http://schemas.microsoft.com/office/powerpoint/2010/main" val="25218701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3959"/>
              <a:buFont typeface="Arial"/>
              <a:buNone/>
            </a:pPr>
            <a:r>
              <a:rPr lang="fr-FR" sz="4000" b="0" i="0" u="none" strike="noStrike" cap="none">
                <a:solidFill>
                  <a:schemeClr val="dk1"/>
                </a:solidFill>
                <a:latin typeface="Arial"/>
                <a:ea typeface="Arial"/>
                <a:cs typeface="Arial"/>
                <a:sym typeface="Arial"/>
              </a:rPr>
              <a:t> Autres attributs d’identification des œuvres </a:t>
            </a:r>
            <a:endParaRPr lang="fr-FR" sz="4000" b="0" i="0" u="none" strike="noStrike" cap="none">
              <a:solidFill>
                <a:schemeClr val="dk1"/>
              </a:solidFill>
              <a:latin typeface="Arial"/>
              <a:ea typeface="Arial"/>
              <a:cs typeface="Arial"/>
            </a:endParaRPr>
          </a:p>
        </p:txBody>
      </p:sp>
      <p:sp>
        <p:nvSpPr>
          <p:cNvPr id="664" name="Shape 66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800"/>
              <a:buFont typeface="Arial"/>
              <a:buChar char="•"/>
            </a:pPr>
            <a:r>
              <a:rPr lang="fr-FR" sz="2800" b="0" i="0" u="none" strike="noStrike" cap="none">
                <a:latin typeface="Arial"/>
                <a:ea typeface="Arial"/>
                <a:cs typeface="Arial"/>
                <a:sym typeface="Arial"/>
              </a:rPr>
              <a:t>Il existe de nombreux attributs des œuvres autres que le titre</a:t>
            </a:r>
          </a:p>
          <a:p>
            <a:pPr marL="449263" marR="0" lvl="0" indent="-449263" algn="l" rtl="0">
              <a:lnSpc>
                <a:spcPct val="90000"/>
              </a:lnSpc>
              <a:spcBef>
                <a:spcPts val="1200"/>
              </a:spcBef>
              <a:spcAft>
                <a:spcPts val="0"/>
              </a:spcAft>
              <a:buClr>
                <a:schemeClr val="dk1"/>
              </a:buClr>
              <a:buSzPts val="2800"/>
              <a:buFont typeface="Arial"/>
              <a:buChar char="•"/>
            </a:pPr>
            <a:r>
              <a:rPr lang="fr-FR" sz="2800" b="0" i="0" u="none" strike="noStrike" cap="none">
                <a:latin typeface="Arial"/>
                <a:ea typeface="Arial"/>
                <a:cs typeface="Arial"/>
                <a:sym typeface="Arial"/>
              </a:rPr>
              <a:t>Tous peuvent être enregistrés comme des éléments séparés</a:t>
            </a:r>
          </a:p>
          <a:p>
            <a:pPr marL="449263" marR="0" lvl="0" indent="-449263" algn="l" rtl="0">
              <a:lnSpc>
                <a:spcPct val="90000"/>
              </a:lnSpc>
              <a:spcBef>
                <a:spcPts val="1200"/>
              </a:spcBef>
              <a:spcAft>
                <a:spcPts val="0"/>
              </a:spcAft>
              <a:buClr>
                <a:schemeClr val="dk1"/>
              </a:buClr>
              <a:buSzPts val="2800"/>
              <a:buFont typeface="Arial"/>
              <a:buChar char="•"/>
            </a:pPr>
            <a:r>
              <a:rPr lang="fr-FR" sz="2800" b="0" i="0" u="none" strike="noStrike" cap="none">
                <a:latin typeface="Arial"/>
                <a:ea typeface="Arial"/>
                <a:cs typeface="Arial"/>
                <a:sym typeface="Arial"/>
              </a:rPr>
              <a:t>Certains peuvent également faire partie du point d’accès autorisé</a:t>
            </a:r>
            <a:endParaRPr lang="fr-CA"/>
          </a:p>
          <a:p>
            <a:pPr marL="449263" indent="-449263">
              <a:spcBef>
                <a:spcPts val="1200"/>
              </a:spcBef>
            </a:pPr>
            <a:r>
              <a:rPr lang="fr-FR" sz="2800" b="0" i="0" u="none" strike="noStrike" cap="none">
                <a:latin typeface="Arial"/>
                <a:ea typeface="Arial"/>
                <a:cs typeface="Arial"/>
                <a:sym typeface="Arial"/>
              </a:rPr>
              <a:t>Des ÉP </a:t>
            </a:r>
            <a:r>
              <a:rPr lang="fr-FR"/>
              <a:t>du PFAN </a:t>
            </a:r>
            <a:r>
              <a:rPr lang="fr-FR" sz="2800" b="0" i="0" u="none" strike="noStrike" cap="none">
                <a:latin typeface="Arial"/>
                <a:ea typeface="Arial"/>
                <a:cs typeface="Arial"/>
                <a:sym typeface="Arial"/>
              </a:rPr>
              <a:t>peuvent s’appliquer à certains attributs</a:t>
            </a:r>
            <a:endParaRPr lang="fr-CA" sz="22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FDBFA713-1654-3466-AAD4-328A67C785C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106</a:t>
            </a:fld>
            <a:endParaRPr lang="fr-F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b="0" i="0" u="none" strike="noStrike" cap="none">
                <a:latin typeface="Arial"/>
                <a:ea typeface="Arial"/>
                <a:cs typeface="Arial"/>
                <a:sym typeface="Arial"/>
              </a:rPr>
              <a:t>Autres attributs d’identification </a:t>
            </a:r>
            <a:r>
              <a:rPr lang="fr-FR"/>
              <a:t>spécifiques aux œuvres musicales</a:t>
            </a:r>
            <a:endParaRPr lang="fr-FR" b="0" i="0" u="none" strike="noStrike" cap="none">
              <a:latin typeface="Arial"/>
              <a:ea typeface="Arial"/>
              <a:cs typeface="Arial"/>
            </a:endParaRPr>
          </a:p>
        </p:txBody>
      </p:sp>
      <p:sp>
        <p:nvSpPr>
          <p:cNvPr id="675" name="Shape 67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1200"/>
              </a:spcBef>
            </a:pPr>
            <a:r>
              <a:rPr lang="fr-FR" sz="3200"/>
              <a:t>Distribution d’exécution</a:t>
            </a:r>
            <a:r>
              <a:rPr lang="fr-FR" sz="3200" b="0" i="0" u="none" strike="noStrike" cap="none">
                <a:latin typeface="Arial"/>
                <a:ea typeface="Arial"/>
                <a:cs typeface="Arial"/>
                <a:sym typeface="Arial"/>
              </a:rPr>
              <a:t> (RDA </a:t>
            </a:r>
            <a:r>
              <a:rPr lang="fr-FR" sz="3200"/>
              <a:t>6.15</a:t>
            </a:r>
            <a:r>
              <a:rPr lang="fr-FR" sz="3200" b="0" i="0" u="none" strike="noStrike" cap="none">
                <a:latin typeface="Arial"/>
                <a:ea typeface="Arial"/>
                <a:cs typeface="Arial"/>
                <a:sym typeface="Arial"/>
              </a:rPr>
              <a:t>)</a:t>
            </a:r>
            <a:endParaRPr lang="fr-CA"/>
          </a:p>
          <a:p>
            <a:pPr indent="-457200">
              <a:spcBef>
                <a:spcPts val="800"/>
              </a:spcBef>
            </a:pPr>
            <a:r>
              <a:rPr lang="fr-FR" sz="3200"/>
              <a:t>Désignation numérique </a:t>
            </a:r>
            <a:r>
              <a:rPr lang="fr-FR" sz="3200" i="0" u="none" strike="noStrike" cap="none">
                <a:latin typeface="Arial"/>
                <a:ea typeface="Arial"/>
                <a:cs typeface="Arial"/>
                <a:sym typeface="Arial"/>
              </a:rPr>
              <a:t>d’une œuvre </a:t>
            </a:r>
            <a:r>
              <a:rPr lang="fr-FR" sz="3200"/>
              <a:t>musicale </a:t>
            </a:r>
            <a:r>
              <a:rPr lang="fr-FR" sz="3200" b="0" i="0" u="none" strike="noStrike" cap="none">
                <a:latin typeface="Arial"/>
                <a:ea typeface="Arial"/>
                <a:cs typeface="Arial"/>
                <a:sym typeface="Arial"/>
              </a:rPr>
              <a:t>(RDA </a:t>
            </a:r>
            <a:r>
              <a:rPr lang="fr-FR" sz="3200"/>
              <a:t>6.16</a:t>
            </a:r>
            <a:r>
              <a:rPr lang="fr-FR" sz="3200" b="0" i="0" u="none" strike="noStrike" cap="none">
                <a:latin typeface="Arial"/>
                <a:ea typeface="Arial"/>
                <a:cs typeface="Arial"/>
                <a:sym typeface="Arial"/>
              </a:rPr>
              <a:t>)</a:t>
            </a:r>
            <a:endParaRPr lang="fr-CA"/>
          </a:p>
          <a:p>
            <a:pPr indent="-457200">
              <a:spcBef>
                <a:spcPts val="800"/>
              </a:spcBef>
            </a:pPr>
            <a:r>
              <a:rPr lang="fr-FR" sz="3200"/>
              <a:t>Tonalité</a:t>
            </a:r>
            <a:r>
              <a:rPr lang="fr-FR" sz="3200" b="0" i="0" u="none" strike="noStrike" cap="none">
                <a:latin typeface="Arial"/>
                <a:ea typeface="Arial"/>
                <a:cs typeface="Arial"/>
                <a:sym typeface="Arial"/>
              </a:rPr>
              <a:t> (RDA </a:t>
            </a:r>
            <a:r>
              <a:rPr lang="fr-FR" sz="3200"/>
              <a:t>6.17</a:t>
            </a:r>
            <a:r>
              <a:rPr lang="fr-FR" sz="3200" b="0" i="0" u="none" strike="noStrike" cap="none">
                <a:latin typeface="Arial"/>
                <a:ea typeface="Arial"/>
                <a:cs typeface="Arial"/>
                <a:sym typeface="Arial"/>
              </a:rPr>
              <a:t>)</a:t>
            </a:r>
            <a:endParaRPr lang="fr-CA"/>
          </a:p>
          <a:p>
            <a:pPr marL="457200" marR="0" lvl="1" indent="0" algn="l">
              <a:lnSpc>
                <a:spcPct val="90000"/>
              </a:lnSpc>
              <a:spcBef>
                <a:spcPts val="800"/>
              </a:spcBef>
              <a:spcAft>
                <a:spcPts val="0"/>
              </a:spcAft>
              <a:buSzPts val="2800"/>
              <a:buFont typeface="Arial"/>
              <a:buNone/>
            </a:pPr>
            <a:endParaRPr lang="fr-FR" sz="2800" b="0" i="0" u="none" strike="noStrike" cap="none">
              <a:latin typeface="Arial"/>
              <a:ea typeface="Arial"/>
              <a:cs typeface="Arial"/>
            </a:endParaRPr>
          </a:p>
          <a:p>
            <a:pPr marL="457200" lvl="1" indent="0">
              <a:spcBef>
                <a:spcPts val="800"/>
              </a:spcBef>
              <a:buSzPts val="2800"/>
              <a:buNone/>
            </a:pPr>
            <a:endParaRPr lang="fr-FR" sz="2800"/>
          </a:p>
        </p:txBody>
      </p:sp>
      <p:sp>
        <p:nvSpPr>
          <p:cNvPr id="2" name="Espace réservé du pied de page 1">
            <a:extLst>
              <a:ext uri="{FF2B5EF4-FFF2-40B4-BE49-F238E27FC236}">
                <a16:creationId xmlns:a16="http://schemas.microsoft.com/office/drawing/2014/main" id="{179378EC-E503-CD87-7B69-EEA40F2462B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107</a:t>
            </a:fld>
            <a:endParaRPr lang="fr-F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Distribution d’exécution (RDA 6.15)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buSzPct val="100000"/>
            </a:pPr>
            <a:r>
              <a:rPr lang="fr-CA" sz="2000"/>
              <a:t>Élément fondamental lorsqu’il est nécessaire de différencier une œuvre musicale d’une autre œuvre portant le même titre. Il peut aussi être fondamental lors de l’identification d’une œuvre musicale dont le titre n’est pas distinctif. Lorsqu’il est fondamental, l’élément est nécessairement enregistré dans le point d’accès autorisé. Il p</a:t>
            </a:r>
            <a:r>
              <a:rPr lang="fr-FR" sz="2000"/>
              <a:t>eut être enregistré comme élément, qu’il soit fondamental ou non.</a:t>
            </a:r>
            <a:endParaRPr lang="fr-CA" sz="2000"/>
          </a:p>
          <a:p>
            <a:pPr marL="449263" indent="-449263">
              <a:spcBef>
                <a:spcPts val="0"/>
              </a:spcBef>
              <a:buSzPct val="100000"/>
            </a:pPr>
            <a:endParaRPr lang="fr-CA" sz="2000"/>
          </a:p>
          <a:p>
            <a:pPr marL="449263" indent="-449263">
              <a:spcBef>
                <a:spcPts val="0"/>
              </a:spcBef>
              <a:buSzPct val="100000"/>
            </a:pPr>
            <a:r>
              <a:rPr lang="fr-CA" sz="2000"/>
              <a:t>Définition : Instrument, voix et/ou ensemble utilisé ou destiné à être utilisé dans une exécution d’un contenu musical.</a:t>
            </a:r>
          </a:p>
          <a:p>
            <a:pPr marL="449263" indent="-449263">
              <a:spcBef>
                <a:spcPts val="0"/>
              </a:spcBef>
              <a:buSzPct val="100000"/>
            </a:pPr>
            <a:endParaRPr lang="fr-CA" sz="2000"/>
          </a:p>
          <a:p>
            <a:pPr marL="449263" indent="-449263">
              <a:spcBef>
                <a:spcPts val="0"/>
              </a:spcBef>
              <a:buSzPct val="100000"/>
            </a:pPr>
            <a:r>
              <a:rPr lang="fr-CA" sz="2000"/>
              <a:t>Prendre l’information de n’importe quelle source (RDA 6.15.1.2)</a:t>
            </a:r>
          </a:p>
          <a:p>
            <a:pPr marL="449263" indent="-449263">
              <a:spcBef>
                <a:spcPts val="0"/>
              </a:spcBef>
              <a:buSzPct val="100000"/>
            </a:pPr>
            <a:endParaRPr lang="fr-CA" sz="2000"/>
          </a:p>
          <a:p>
            <a:pPr marL="449263" indent="-449263">
              <a:spcBef>
                <a:spcPts val="0"/>
              </a:spcBef>
              <a:buSzPct val="100000"/>
            </a:pPr>
            <a:r>
              <a:rPr lang="fr-CA" sz="2000">
                <a:hlinkClick r:id="rId3"/>
              </a:rPr>
              <a:t>Suivre les directives du guide du RVMMEM</a:t>
            </a:r>
          </a:p>
          <a:p>
            <a:pPr marL="449263" indent="-449263">
              <a:spcBef>
                <a:spcPts val="0"/>
              </a:spcBef>
              <a:buSzPct val="100000"/>
            </a:pPr>
            <a:endParaRPr lang="fr-CA" sz="2000"/>
          </a:p>
          <a:p>
            <a:pPr marL="449263" indent="-449263">
              <a:spcBef>
                <a:spcPts val="0"/>
              </a:spcBef>
              <a:buSzPct val="100000"/>
            </a:pPr>
            <a:r>
              <a:rPr lang="fr-CA" sz="2000"/>
              <a:t>Élément enregistré dans la zone MARC 382</a:t>
            </a:r>
          </a:p>
          <a:p>
            <a:pPr marL="228600" indent="-228600">
              <a:spcBef>
                <a:spcPts val="0"/>
              </a:spcBef>
            </a:pPr>
            <a:endParaRPr lang="fr-CA" sz="2000"/>
          </a:p>
          <a:p>
            <a:pPr marL="228600" indent="-228600">
              <a:spcBef>
                <a:spcPts val="0"/>
              </a:spcBef>
            </a:pPr>
            <a:endParaRPr lang="fr-CA" sz="2000"/>
          </a:p>
          <a:p>
            <a:pPr marL="228600" indent="-228600">
              <a:spcBef>
                <a:spcPts val="0"/>
              </a:spcBef>
            </a:pPr>
            <a:endParaRPr lang="fr-CA"/>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026FC29B-C59D-C729-69CF-D62016FD7F4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108</a:t>
            </a:fld>
            <a:endParaRPr lang="fr-FR"/>
          </a:p>
        </p:txBody>
      </p:sp>
    </p:spTree>
    <p:extLst>
      <p:ext uri="{BB962C8B-B14F-4D97-AF65-F5344CB8AC3E}">
        <p14:creationId xmlns:p14="http://schemas.microsoft.com/office/powerpoint/2010/main" val="24205673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Distribution d’exécution (RDA 6.15)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buNone/>
            </a:pPr>
            <a:r>
              <a:rPr lang="fr-FR" sz="2000"/>
              <a:t>Principales sous-zones MARC utilisées dans la zone 382</a:t>
            </a:r>
          </a:p>
          <a:p>
            <a:pPr marL="0" indent="0">
              <a:spcBef>
                <a:spcPts val="0"/>
              </a:spcBef>
              <a:buNone/>
            </a:pPr>
            <a:endParaRPr lang="fr-FR" sz="2000"/>
          </a:p>
          <a:p>
            <a:pPr marL="449263" indent="-449263">
              <a:buSzPct val="100000"/>
            </a:pPr>
            <a:r>
              <a:rPr lang="fr-CA" sz="1800"/>
              <a:t>$a : Distribution d’exécution d’une œuvre (R)</a:t>
            </a:r>
            <a:endParaRPr lang="fr-FR" sz="1800"/>
          </a:p>
          <a:p>
            <a:pPr marL="449263" indent="-449263">
              <a:buSzPct val="100000"/>
            </a:pPr>
            <a:r>
              <a:rPr lang="fr-CA" sz="1800"/>
              <a:t>$b : Soliste (R)</a:t>
            </a:r>
            <a:endParaRPr lang="fr-FR" sz="1800"/>
          </a:p>
          <a:p>
            <a:pPr marL="449263" indent="-449263">
              <a:buSzPct val="100000"/>
            </a:pPr>
            <a:r>
              <a:rPr lang="fr-CA" sz="1800"/>
              <a:t>$d : Instrument supplémentaire (R)</a:t>
            </a:r>
            <a:endParaRPr lang="fr-FR" sz="1800"/>
          </a:p>
          <a:p>
            <a:pPr marL="449263" indent="-449263">
              <a:buSzPct val="100000"/>
            </a:pPr>
            <a:r>
              <a:rPr lang="fr-CA" sz="1800"/>
              <a:t>$e : Nombre d’ensembles du même type (R)</a:t>
            </a:r>
            <a:endParaRPr lang="fr-FR" sz="1800"/>
          </a:p>
          <a:p>
            <a:pPr marL="449263" indent="-449263">
              <a:buSzPct val="100000"/>
            </a:pPr>
            <a:r>
              <a:rPr lang="fr-CA" sz="1800"/>
              <a:t>$n : Nombre d’interprètes du même moyen d’exécution (R)</a:t>
            </a:r>
            <a:endParaRPr lang="fr-FR" sz="1800"/>
          </a:p>
          <a:p>
            <a:pPr marL="449263" indent="-449263">
              <a:buSzPct val="100000"/>
            </a:pPr>
            <a:r>
              <a:rPr lang="fr-CA" sz="1800"/>
              <a:t>$p : Substitution du moyen d’exécution</a:t>
            </a:r>
            <a:endParaRPr lang="fr-FR" sz="1800"/>
          </a:p>
          <a:p>
            <a:pPr marL="449263" indent="-449263">
              <a:buSzPct val="100000"/>
            </a:pPr>
            <a:r>
              <a:rPr lang="fr-CA" sz="1800"/>
              <a:t>$r : Nombre total d’individus s’exécutant conjointement avec des ensembles (NR)</a:t>
            </a:r>
            <a:endParaRPr lang="fr-FR" sz="1800"/>
          </a:p>
          <a:p>
            <a:pPr marL="449263" indent="-449263">
              <a:buSzPct val="100000"/>
            </a:pPr>
            <a:r>
              <a:rPr lang="fr-CA" sz="1800"/>
              <a:t>$s : Nombre total d’interprètes (NR)</a:t>
            </a:r>
            <a:endParaRPr lang="fr-FR" sz="1800"/>
          </a:p>
          <a:p>
            <a:pPr marL="449263" indent="-449263">
              <a:buSzPct val="100000"/>
            </a:pPr>
            <a:r>
              <a:rPr lang="fr-CA" sz="1800"/>
              <a:t>$t : Nombre total d’ensembles (NR)</a:t>
            </a:r>
            <a:endParaRPr lang="fr-FR" sz="1800"/>
          </a:p>
          <a:p>
            <a:pPr marL="449263" indent="-449263">
              <a:buSzPct val="100000"/>
            </a:pPr>
            <a:r>
              <a:rPr lang="fr-CA" sz="1800"/>
              <a:t>$v : Note (R)</a:t>
            </a:r>
            <a:endParaRPr lang="fr-FR" sz="1800"/>
          </a:p>
          <a:p>
            <a:pPr marL="449263" indent="-449263">
              <a:buSzPct val="100000"/>
            </a:pPr>
            <a:r>
              <a:rPr lang="fr-CA" sz="1800"/>
              <a:t>$2 : Source du terme (NR)</a:t>
            </a:r>
            <a:endParaRPr lang="fr-FR" sz="1800"/>
          </a:p>
          <a:p>
            <a:pPr marL="285750" indent="-285750"/>
            <a:endParaRPr lang="fr-CA" sz="2000"/>
          </a:p>
          <a:p>
            <a:pPr marL="0" indent="0">
              <a:spcBef>
                <a:spcPts val="0"/>
              </a:spcBef>
              <a:buNone/>
            </a:pPr>
            <a:endParaRPr lang="fr-FR" sz="2000"/>
          </a:p>
          <a:p>
            <a:pPr marL="228600" indent="-228600">
              <a:spcBef>
                <a:spcPts val="0"/>
              </a:spcBef>
            </a:pPr>
            <a:endParaRPr lang="fr-CA" sz="2000"/>
          </a:p>
          <a:p>
            <a:pPr marL="228600" indent="-228600">
              <a:spcBef>
                <a:spcPts val="0"/>
              </a:spcBef>
            </a:pPr>
            <a:endParaRPr lang="fr-CA"/>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8824BCAE-CBAE-9931-7462-D827F218575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109</a:t>
            </a:fld>
            <a:endParaRPr lang="fr-FR"/>
          </a:p>
        </p:txBody>
      </p:sp>
    </p:spTree>
    <p:extLst>
      <p:ext uri="{BB962C8B-B14F-4D97-AF65-F5344CB8AC3E}">
        <p14:creationId xmlns:p14="http://schemas.microsoft.com/office/powerpoint/2010/main" val="98593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CC8574E9-3767-05FF-3282-4C91BFCEDAD6}"/>
              </a:ext>
            </a:extLst>
          </p:cNvPr>
          <p:cNvSpPr>
            <a:spLocks noGrp="1"/>
          </p:cNvSpPr>
          <p:nvPr>
            <p:ph type="ftr" idx="11"/>
          </p:nvPr>
        </p:nvSpPr>
        <p:spPr>
          <a:xfrm>
            <a:off x="3883992" y="6356350"/>
            <a:ext cx="4302538" cy="365125"/>
          </a:xfrm>
        </p:spPr>
        <p:txBody>
          <a:bodyPr/>
          <a:lstStyle/>
          <a:p>
            <a:r>
              <a:rPr lang="fr-CA"/>
              <a:t>Module 6a : Description des œuvres et des expressions musicales</a:t>
            </a:r>
          </a:p>
        </p:txBody>
      </p:sp>
      <p:pic>
        <p:nvPicPr>
          <p:cNvPr id="6" name="Picture 6" descr="A picture containing text, book&#10;&#10;Description automatically generated">
            <a:extLst>
              <a:ext uri="{FF2B5EF4-FFF2-40B4-BE49-F238E27FC236}">
                <a16:creationId xmlns:a16="http://schemas.microsoft.com/office/drawing/2014/main" id="{2B97F89D-EE9A-8CE1-CD54-51A41F52FEA9}"/>
              </a:ext>
            </a:extLst>
          </p:cNvPr>
          <p:cNvPicPr>
            <a:picLocks noChangeAspect="1"/>
          </p:cNvPicPr>
          <p:nvPr/>
        </p:nvPicPr>
        <p:blipFill>
          <a:blip r:embed="rId3"/>
          <a:stretch>
            <a:fillRect/>
          </a:stretch>
        </p:blipFill>
        <p:spPr>
          <a:xfrm>
            <a:off x="4638137" y="2215552"/>
            <a:ext cx="3117011" cy="3131388"/>
          </a:xfrm>
          <a:prstGeom prst="rect">
            <a:avLst/>
          </a:prstGeom>
        </p:spPr>
      </p:pic>
      <p:pic>
        <p:nvPicPr>
          <p:cNvPr id="7" name="Picture 7">
            <a:extLst>
              <a:ext uri="{FF2B5EF4-FFF2-40B4-BE49-F238E27FC236}">
                <a16:creationId xmlns:a16="http://schemas.microsoft.com/office/drawing/2014/main" id="{DB31D630-3C3F-6684-740D-1F5023926C35}"/>
              </a:ext>
            </a:extLst>
          </p:cNvPr>
          <p:cNvPicPr>
            <a:picLocks noChangeAspect="1"/>
          </p:cNvPicPr>
          <p:nvPr/>
        </p:nvPicPr>
        <p:blipFill>
          <a:blip r:embed="rId4"/>
          <a:stretch>
            <a:fillRect/>
          </a:stretch>
        </p:blipFill>
        <p:spPr>
          <a:xfrm>
            <a:off x="8476891" y="2563426"/>
            <a:ext cx="2743200" cy="3456432"/>
          </a:xfrm>
          <a:prstGeom prst="rect">
            <a:avLst/>
          </a:prstGeom>
        </p:spPr>
      </p:pic>
      <p:pic>
        <p:nvPicPr>
          <p:cNvPr id="8" name="Picture 8">
            <a:extLst>
              <a:ext uri="{FF2B5EF4-FFF2-40B4-BE49-F238E27FC236}">
                <a16:creationId xmlns:a16="http://schemas.microsoft.com/office/drawing/2014/main" id="{A3E6691C-170B-FDEE-1696-C2AA9CB969EB}"/>
              </a:ext>
            </a:extLst>
          </p:cNvPr>
          <p:cNvPicPr>
            <a:picLocks noChangeAspect="1"/>
          </p:cNvPicPr>
          <p:nvPr/>
        </p:nvPicPr>
        <p:blipFill>
          <a:blip r:embed="rId5"/>
          <a:stretch>
            <a:fillRect/>
          </a:stretch>
        </p:blipFill>
        <p:spPr>
          <a:xfrm>
            <a:off x="1130060" y="1535065"/>
            <a:ext cx="2743200" cy="3586588"/>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3810931-E273-4B52-F0B5-68828438FD6F}"/>
                  </a:ext>
                </a:extLst>
              </p14:cNvPr>
              <p14:cNvContentPartPr/>
              <p14:nvPr/>
            </p14:nvContentPartPr>
            <p14:xfrm>
              <a:off x="8361080" y="2868230"/>
              <a:ext cx="3277617" cy="3277617"/>
            </p14:xfrm>
          </p:contentPart>
        </mc:Choice>
        <mc:Fallback xmlns="">
          <p:pic>
            <p:nvPicPr>
              <p:cNvPr id="4" name="Ink 3">
                <a:extLst>
                  <a:ext uri="{FF2B5EF4-FFF2-40B4-BE49-F238E27FC236}">
                    <a16:creationId xmlns:a16="http://schemas.microsoft.com/office/drawing/2014/main" id="{03810931-E273-4B52-F0B5-68828438FD6F}"/>
                  </a:ext>
                </a:extLst>
              </p:cNvPr>
              <p:cNvPicPr/>
              <p:nvPr/>
            </p:nvPicPr>
            <p:blipFill>
              <a:blip r:embed="rId7"/>
              <a:stretch>
                <a:fillRect/>
              </a:stretch>
            </p:blipFill>
            <p:spPr>
              <a:xfrm>
                <a:off x="8343079" y="2850229"/>
                <a:ext cx="3313259" cy="331325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2517FDB-9CEE-5B97-43FB-FDC34605F5B2}"/>
                  </a:ext>
                </a:extLst>
              </p14:cNvPr>
              <p14:cNvContentPartPr/>
              <p14:nvPr/>
            </p14:nvContentPartPr>
            <p14:xfrm>
              <a:off x="6247355" y="6038589"/>
              <a:ext cx="15657" cy="15657"/>
            </p14:xfrm>
          </p:contentPart>
        </mc:Choice>
        <mc:Fallback xmlns="">
          <p:pic>
            <p:nvPicPr>
              <p:cNvPr id="9" name="Ink 8">
                <a:extLst>
                  <a:ext uri="{FF2B5EF4-FFF2-40B4-BE49-F238E27FC236}">
                    <a16:creationId xmlns:a16="http://schemas.microsoft.com/office/drawing/2014/main" id="{72517FDB-9CEE-5B97-43FB-FDC34605F5B2}"/>
                  </a:ext>
                </a:extLst>
              </p:cNvPr>
              <p:cNvPicPr/>
              <p:nvPr/>
            </p:nvPicPr>
            <p:blipFill>
              <a:blip r:embed="rId9"/>
              <a:stretch>
                <a:fillRect/>
              </a:stretch>
            </p:blipFill>
            <p:spPr>
              <a:xfrm>
                <a:off x="5464505" y="5255739"/>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D72AE2B-D693-012C-074D-20F17AE3DE31}"/>
                  </a:ext>
                </a:extLst>
              </p14:cNvPr>
              <p14:cNvContentPartPr/>
              <p14:nvPr/>
            </p14:nvContentPartPr>
            <p14:xfrm>
              <a:off x="8176711" y="2764665"/>
              <a:ext cx="3400287" cy="3400287"/>
            </p14:xfrm>
          </p:contentPart>
        </mc:Choice>
        <mc:Fallback xmlns="">
          <p:pic>
            <p:nvPicPr>
              <p:cNvPr id="10" name="Ink 9">
                <a:extLst>
                  <a:ext uri="{FF2B5EF4-FFF2-40B4-BE49-F238E27FC236}">
                    <a16:creationId xmlns:a16="http://schemas.microsoft.com/office/drawing/2014/main" id="{5D72AE2B-D693-012C-074D-20F17AE3DE31}"/>
                  </a:ext>
                </a:extLst>
              </p:cNvPr>
              <p:cNvPicPr/>
              <p:nvPr/>
            </p:nvPicPr>
            <p:blipFill>
              <a:blip r:embed="rId11"/>
              <a:stretch>
                <a:fillRect/>
              </a:stretch>
            </p:blipFill>
            <p:spPr>
              <a:xfrm>
                <a:off x="8158712" y="2746666"/>
                <a:ext cx="3435924" cy="343592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DBC7446-2EF2-7B36-A33D-68BE89FF36D1}"/>
                  </a:ext>
                </a:extLst>
              </p14:cNvPr>
              <p14:cNvContentPartPr/>
              <p14:nvPr/>
            </p14:nvContentPartPr>
            <p14:xfrm>
              <a:off x="8794315" y="3282863"/>
              <a:ext cx="15657" cy="15657"/>
            </p14:xfrm>
          </p:contentPart>
        </mc:Choice>
        <mc:Fallback xmlns="">
          <p:pic>
            <p:nvPicPr>
              <p:cNvPr id="11" name="Ink 10">
                <a:extLst>
                  <a:ext uri="{FF2B5EF4-FFF2-40B4-BE49-F238E27FC236}">
                    <a16:creationId xmlns:a16="http://schemas.microsoft.com/office/drawing/2014/main" id="{FDBC7446-2EF2-7B36-A33D-68BE89FF36D1}"/>
                  </a:ext>
                </a:extLst>
              </p:cNvPr>
              <p:cNvPicPr/>
              <p:nvPr/>
            </p:nvPicPr>
            <p:blipFill>
              <a:blip r:embed="rId9"/>
              <a:stretch>
                <a:fillRect/>
              </a:stretch>
            </p:blipFill>
            <p:spPr>
              <a:xfrm>
                <a:off x="8011465" y="2500013"/>
                <a:ext cx="1565700" cy="1565700"/>
              </a:xfrm>
              <a:prstGeom prst="rect">
                <a:avLst/>
              </a:prstGeom>
            </p:spPr>
          </p:pic>
        </mc:Fallback>
      </mc:AlternateContent>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a:t>
            </a:fld>
            <a:endParaRPr lang="fr-FR"/>
          </a:p>
        </p:txBody>
      </p:sp>
    </p:spTree>
    <p:extLst>
      <p:ext uri="{BB962C8B-B14F-4D97-AF65-F5344CB8AC3E}">
        <p14:creationId xmlns:p14="http://schemas.microsoft.com/office/powerpoint/2010/main" val="20918975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ÉP du PFAN :</a:t>
            </a:r>
          </a:p>
          <a:p>
            <a:pPr marL="0" indent="0">
              <a:spcBef>
                <a:spcPts val="0"/>
              </a:spcBef>
              <a:buNone/>
            </a:pPr>
            <a:endParaRPr lang="fr-CA" sz="2400"/>
          </a:p>
          <a:p>
            <a:pPr marL="0" indent="0">
              <a:spcBef>
                <a:spcPts val="0"/>
              </a:spcBef>
              <a:buNone/>
            </a:pPr>
            <a:r>
              <a:rPr lang="fr-CA" sz="2400"/>
              <a:t>Employer des termes du RVMMEM dans la mesure du possible. </a:t>
            </a:r>
            <a:r>
              <a:rPr lang="fr-CA" sz="2400" b="1" i="1"/>
              <a:t>Exception :</a:t>
            </a:r>
            <a:r>
              <a:rPr lang="fr-CA" sz="2400"/>
              <a:t> employer </a:t>
            </a:r>
            <a:r>
              <a:rPr lang="fr-CA" sz="2400" i="1"/>
              <a:t>orchestre à cordes</a:t>
            </a:r>
            <a:r>
              <a:rPr lang="fr-CA" sz="2400"/>
              <a:t> pour un orchestre constitué principalement d’instruments à cordes s’il ne comprend pas d’instruments à vent (même s’il peut aussi comprendre une basse continue, des instruments à clavier, des instruments à cordes pincées ou des instruments à percussion). Enregistrer </a:t>
            </a:r>
            <a:r>
              <a:rPr lang="fr-CA" sz="2400" i="1"/>
              <a:t>orchestre</a:t>
            </a:r>
            <a:r>
              <a:rPr lang="fr-CA" sz="2400"/>
              <a:t> pour un orchestre comprenant des instruments à cordes ainsi que des instruments à vent. </a:t>
            </a:r>
          </a:p>
          <a:p>
            <a:pPr marL="0" indent="0">
              <a:spcBef>
                <a:spcPts val="0"/>
              </a:spcBef>
              <a:buNone/>
            </a:pPr>
            <a:endParaRPr lang="fr-CA" sz="2000"/>
          </a:p>
          <a:p>
            <a:pPr marL="0" indent="0">
              <a:spcBef>
                <a:spcPts val="0"/>
              </a:spcBef>
              <a:buNone/>
            </a:pPr>
            <a:endParaRPr lang="fr-CA" sz="2000"/>
          </a:p>
          <a:p>
            <a:pPr marL="0" indent="0">
              <a:spcBef>
                <a:spcPts val="0"/>
              </a:spcBef>
              <a:buNone/>
            </a:pPr>
            <a:endParaRPr lang="fr-CA" sz="24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A091D4A0-0663-A88E-8B3C-7E5D1244302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110</a:t>
            </a:fld>
            <a:endParaRPr lang="fr-FR"/>
          </a:p>
        </p:txBody>
      </p:sp>
    </p:spTree>
    <p:extLst>
      <p:ext uri="{BB962C8B-B14F-4D97-AF65-F5344CB8AC3E}">
        <p14:creationId xmlns:p14="http://schemas.microsoft.com/office/powerpoint/2010/main" val="27992351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Enregistrer tous les termes qui s’appliquent à la ressource décrite.</a:t>
            </a:r>
            <a:r>
              <a:rPr lang="fr-CA" sz="2400">
                <a:solidFill>
                  <a:srgbClr val="FF0000"/>
                </a:solidFill>
              </a:rPr>
              <a:t> </a:t>
            </a:r>
            <a:r>
              <a:rPr lang="fr-CA" sz="2400">
                <a:solidFill>
                  <a:schemeClr val="tx1"/>
                </a:solidFill>
              </a:rPr>
              <a:t>P</a:t>
            </a:r>
            <a:r>
              <a:rPr lang="fr-CA" sz="2400"/>
              <a:t>ar exemple :</a:t>
            </a:r>
          </a:p>
          <a:p>
            <a:pPr marL="0" indent="0">
              <a:spcBef>
                <a:spcPts val="0"/>
              </a:spcBef>
              <a:buNone/>
            </a:pPr>
            <a:endParaRPr lang="fr-CA" sz="2400"/>
          </a:p>
          <a:p>
            <a:pPr marL="342900" indent="-342900">
              <a:spcBef>
                <a:spcPts val="0"/>
              </a:spcBef>
              <a:buSzPct val="100000"/>
            </a:pPr>
            <a:r>
              <a:rPr lang="fr-CA" sz="1800"/>
              <a:t>Un terme désignant un instrument, une voix ou un ensemble particulier</a:t>
            </a:r>
          </a:p>
          <a:p>
            <a:pPr marL="342900" indent="-342900">
              <a:spcBef>
                <a:spcPts val="0"/>
              </a:spcBef>
              <a:buSzPct val="100000"/>
            </a:pPr>
            <a:endParaRPr lang="fr-CA" sz="1800"/>
          </a:p>
          <a:p>
            <a:pPr marL="342900" indent="-342900">
              <a:spcBef>
                <a:spcPts val="0"/>
              </a:spcBef>
              <a:buSzPct val="100000"/>
            </a:pPr>
            <a:r>
              <a:rPr lang="fr-CA" sz="1800"/>
              <a:t>Un terme désignant un instrument, une voix ou un ensemble non précisé</a:t>
            </a:r>
          </a:p>
          <a:p>
            <a:pPr marL="342900" indent="-342900">
              <a:spcBef>
                <a:spcPts val="0"/>
              </a:spcBef>
              <a:buSzPct val="100000"/>
            </a:pPr>
            <a:endParaRPr lang="fr-CA" sz="1800"/>
          </a:p>
          <a:p>
            <a:pPr marL="342900" indent="-342900">
              <a:spcBef>
                <a:spcPts val="0"/>
              </a:spcBef>
              <a:buSzPct val="100000"/>
            </a:pPr>
            <a:r>
              <a:rPr lang="fr-CA" sz="1800"/>
              <a:t>Un terme désignant un instrument ou une voix dont seule la famille est connue</a:t>
            </a:r>
          </a:p>
          <a:p>
            <a:pPr marL="342900" indent="-342900">
              <a:spcBef>
                <a:spcPts val="0"/>
              </a:spcBef>
              <a:buSzPct val="100000"/>
            </a:pPr>
            <a:endParaRPr lang="fr-CA" sz="1800"/>
          </a:p>
          <a:p>
            <a:pPr marL="342900" indent="-342900">
              <a:spcBef>
                <a:spcPts val="0"/>
              </a:spcBef>
              <a:buSzPct val="100000"/>
            </a:pPr>
            <a:r>
              <a:rPr lang="fr-CA" sz="1800"/>
              <a:t>Un terme désignant un ensemble constitué d’instruments ou de voix de la même famille</a:t>
            </a:r>
          </a:p>
          <a:p>
            <a:pPr marL="342900" indent="-342900">
              <a:spcBef>
                <a:spcPts val="0"/>
              </a:spcBef>
              <a:buSzPct val="100000"/>
            </a:pPr>
            <a:endParaRPr lang="fr-CA" sz="1800"/>
          </a:p>
          <a:p>
            <a:pPr marL="342900" indent="-342900">
              <a:spcBef>
                <a:spcPts val="0"/>
              </a:spcBef>
              <a:buSzPct val="100000"/>
            </a:pPr>
            <a:r>
              <a:rPr lang="fr-CA" sz="1800"/>
              <a:t>Un terme désignant le registre ou le type général d’instrument ou de voix</a:t>
            </a:r>
          </a:p>
          <a:p>
            <a:pPr marL="0" indent="0">
              <a:spcBef>
                <a:spcPts val="0"/>
              </a:spcBef>
              <a:buNone/>
            </a:pPr>
            <a:endParaRPr lang="fr-CA" sz="1800"/>
          </a:p>
          <a:p>
            <a:pPr marL="0" indent="0">
              <a:spcBef>
                <a:spcPts val="0"/>
              </a:spcBef>
              <a:buNone/>
            </a:pPr>
            <a:r>
              <a:rPr lang="fr-CA" sz="1800"/>
              <a:t>Et/ou</a:t>
            </a:r>
          </a:p>
          <a:p>
            <a:pPr marL="342900" indent="-342900">
              <a:spcBef>
                <a:spcPts val="0"/>
              </a:spcBef>
            </a:pPr>
            <a:endParaRPr lang="fr-CA" sz="1800"/>
          </a:p>
          <a:p>
            <a:pPr marL="342900" indent="-342900">
              <a:spcBef>
                <a:spcPts val="0"/>
              </a:spcBef>
              <a:buSzPct val="100000"/>
            </a:pPr>
            <a:r>
              <a:rPr lang="fr-CA" sz="1800"/>
              <a:t>Un terme collectif désignant une autre distribution, etc.</a:t>
            </a:r>
          </a:p>
          <a:p>
            <a:pPr marL="342900" indent="-342900">
              <a:spcBef>
                <a:spcPts val="0"/>
              </a:spcBef>
            </a:pPr>
            <a:endParaRPr lang="fr-CA" sz="1800"/>
          </a:p>
          <a:p>
            <a:pPr marL="342900" indent="-342900">
              <a:spcBef>
                <a:spcPts val="0"/>
              </a:spcBef>
            </a:pPr>
            <a:endParaRPr lang="fr-CA" sz="18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75B22FFC-1BD0-6AA8-E000-56162235A23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111</a:t>
            </a:fld>
            <a:endParaRPr lang="fr-FR"/>
          </a:p>
        </p:txBody>
      </p:sp>
    </p:spTree>
    <p:extLst>
      <p:ext uri="{BB962C8B-B14F-4D97-AF65-F5344CB8AC3E}">
        <p14:creationId xmlns:p14="http://schemas.microsoft.com/office/powerpoint/2010/main" val="23345133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instrument, une voix ou un ensemble particulier.</a:t>
            </a:r>
          </a:p>
          <a:p>
            <a:pPr marL="0" indent="0">
              <a:spcBef>
                <a:spcPts val="0"/>
              </a:spcBef>
              <a:buNone/>
            </a:pPr>
            <a:endParaRPr lang="fr-CA" sz="2400"/>
          </a:p>
          <a:p>
            <a:pPr marL="0" indent="0">
              <a:spcBef>
                <a:spcPts val="0"/>
              </a:spcBef>
              <a:buNone/>
            </a:pPr>
            <a:r>
              <a:rPr lang="fr-CA" sz="2000"/>
              <a:t>Ex. une œuvre dont la distribution d’exécution comprend un piano</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piano </a:t>
            </a:r>
            <a:r>
              <a:rPr lang="fr-CA" sz="2000">
                <a:solidFill>
                  <a:schemeClr val="accent5"/>
                </a:solidFill>
              </a:rPr>
              <a:t>$2 rvmmem</a:t>
            </a:r>
          </a:p>
          <a:p>
            <a:pPr marL="0" indent="0">
              <a:spcBef>
                <a:spcPts val="0"/>
              </a:spcBef>
              <a:buNone/>
            </a:pPr>
            <a:endParaRPr lang="fr-CA" sz="2000">
              <a:solidFill>
                <a:srgbClr val="0070C1"/>
              </a:solidFill>
            </a:endParaRPr>
          </a:p>
          <a:p>
            <a:pPr marL="0" indent="0">
              <a:spcBef>
                <a:spcPts val="0"/>
              </a:spcBef>
              <a:buNone/>
            </a:pPr>
            <a:r>
              <a:rPr lang="fr-CA" sz="2000"/>
              <a:t>Ex. une œuvre dont la distribution d’exécution comprend une voix de soprano</a:t>
            </a:r>
          </a:p>
          <a:p>
            <a:pPr marL="0" indent="0">
              <a:spcBef>
                <a:spcPts val="0"/>
              </a:spcBef>
              <a:buNone/>
            </a:pPr>
            <a:endParaRPr lang="fr-CA" sz="2000"/>
          </a:p>
          <a:p>
            <a:pPr marL="0" indent="0">
              <a:spcBef>
                <a:spcPts val="0"/>
              </a:spcBef>
              <a:buNone/>
            </a:pPr>
            <a:r>
              <a:rPr lang="fr-CA" sz="2000"/>
              <a:t>	</a:t>
            </a:r>
            <a:r>
              <a:rPr lang="fr-CA" sz="2000">
                <a:solidFill>
                  <a:schemeClr val="accent5"/>
                </a:solidFill>
              </a:rPr>
              <a:t>382 0_</a:t>
            </a:r>
            <a:r>
              <a:rPr lang="fr-CA" sz="2000" b="1">
                <a:solidFill>
                  <a:schemeClr val="accent5"/>
                </a:solidFill>
              </a:rPr>
              <a:t> soprano</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t>Ex. une œuvre pour ensemble de boîtes de conserve</a:t>
            </a:r>
          </a:p>
          <a:p>
            <a:pPr marL="0" indent="0">
              <a:spcBef>
                <a:spcPts val="0"/>
              </a:spcBef>
              <a:buNone/>
            </a:pPr>
            <a:endParaRPr lang="fr-CA" sz="2000"/>
          </a:p>
          <a:p>
            <a:pPr marL="0" indent="0">
              <a:spcBef>
                <a:spcPts val="0"/>
              </a:spcBef>
              <a:buNone/>
            </a:pPr>
            <a:r>
              <a:rPr lang="fr-CA" sz="2000"/>
              <a:t>	</a:t>
            </a:r>
            <a:r>
              <a:rPr lang="fr-CA" sz="2000">
                <a:solidFill>
                  <a:schemeClr val="accent5"/>
                </a:solidFill>
              </a:rPr>
              <a:t>382 0_ </a:t>
            </a:r>
            <a:r>
              <a:rPr lang="fr-CA" sz="2000" b="1">
                <a:solidFill>
                  <a:schemeClr val="accent5"/>
                </a:solidFill>
              </a:rPr>
              <a:t>ensemble de boîtes de conserve</a:t>
            </a:r>
            <a:r>
              <a:rPr lang="fr-CA" sz="2000">
                <a:solidFill>
                  <a:srgbClr val="0070C1"/>
                </a:solidFill>
              </a:rPr>
              <a:t> </a:t>
            </a:r>
            <a:r>
              <a:rPr lang="fr-CA" sz="2000">
                <a:solidFill>
                  <a:schemeClr val="tx1"/>
                </a:solidFill>
              </a:rPr>
              <a:t>[terme en vocabulaire libre]</a:t>
            </a: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1D031600-6856-620E-1789-9C39F56F8BD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112</a:t>
            </a:fld>
            <a:endParaRPr lang="fr-FR"/>
          </a:p>
        </p:txBody>
      </p:sp>
    </p:spTree>
    <p:extLst>
      <p:ext uri="{BB962C8B-B14F-4D97-AF65-F5344CB8AC3E}">
        <p14:creationId xmlns:p14="http://schemas.microsoft.com/office/powerpoint/2010/main" val="27510604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MARC permet également de préciser les solistes (voix ou instrument vedette accompagné d’un ensemble) en sous-zone $b</a:t>
            </a:r>
          </a:p>
          <a:p>
            <a:pPr marL="0" indent="0">
              <a:spcBef>
                <a:spcPts val="0"/>
              </a:spcBef>
              <a:buNone/>
            </a:pPr>
            <a:endParaRPr lang="fr-CA" sz="2400"/>
          </a:p>
          <a:p>
            <a:pPr marL="0" indent="0">
              <a:spcBef>
                <a:spcPts val="0"/>
              </a:spcBef>
              <a:buNone/>
            </a:pPr>
            <a:r>
              <a:rPr lang="fr-CA" sz="2000"/>
              <a:t>Ex. Une œuvre pour alto solo accompagné d’un quatuor à cordes conventionnel et d’un piano</a:t>
            </a:r>
            <a:endParaRPr lang="en-US" sz="2000"/>
          </a:p>
          <a:p>
            <a:pPr marL="0" indent="0">
              <a:spcBef>
                <a:spcPts val="0"/>
              </a:spcBef>
              <a:buNone/>
            </a:pPr>
            <a:endParaRPr lang="fr-CA" sz="2000">
              <a:solidFill>
                <a:schemeClr val="accent5"/>
              </a:solidFill>
            </a:endParaRPr>
          </a:p>
          <a:p>
            <a:pPr marL="444500" indent="-444500">
              <a:spcBef>
                <a:spcPts val="0"/>
              </a:spcBef>
              <a:buNone/>
            </a:pPr>
            <a:r>
              <a:rPr lang="fr-CA" sz="2000">
                <a:solidFill>
                  <a:schemeClr val="accent5"/>
                </a:solidFill>
              </a:rPr>
              <a:t>382 0_ </a:t>
            </a:r>
            <a:r>
              <a:rPr lang="fr-CA" sz="2000" b="1">
                <a:solidFill>
                  <a:schemeClr val="accent5"/>
                </a:solidFill>
              </a:rPr>
              <a:t>$b alto</a:t>
            </a:r>
            <a:r>
              <a:rPr lang="fr-CA" sz="2000">
                <a:solidFill>
                  <a:schemeClr val="accent5"/>
                </a:solidFill>
              </a:rPr>
              <a:t> $n 1 $a violon $n 2 $a alto $n 1 $a violoncelle $n 1 $a piano $n 1 $s 6 $2 rvmmem</a:t>
            </a:r>
            <a:endParaRPr lang="fr-CA">
              <a:solidFill>
                <a:schemeClr val="accent5"/>
              </a:solidFill>
            </a:endParaRPr>
          </a:p>
          <a:p>
            <a:pPr marL="342900" indent="-342900">
              <a:spcBef>
                <a:spcPts val="0"/>
              </a:spcBef>
            </a:pPr>
            <a:endParaRPr lang="fr-CA" sz="2000">
              <a:solidFill>
                <a:srgbClr val="000000"/>
              </a:solidFill>
            </a:endParaRPr>
          </a:p>
          <a:p>
            <a:pPr marL="0" indent="0">
              <a:spcBef>
                <a:spcPts val="0"/>
              </a:spcBef>
              <a:buNone/>
            </a:pPr>
            <a:r>
              <a:rPr lang="fr-CA" sz="1800"/>
              <a:t>ATTENTION : La sous-zone $b ne devrait pas être utilisée si l’accompagnement consiste en un seul instrument. (Exemples : Chansons accompagnées de piano, concertos avec accompagnement réduit pour piano). Utiliser la sous-zone $b lorsque l’ensemble accompagnateur est identifié par un terme provenant de la hiérarchie des ensembles. Pour les œuvres de musique de chambre dont le moyen d’exécution est exprimé par des voix et/ou instruments individuels, utiliser la sous-zone $b seulement si le rôle de soliste est clairement indiqué sur la ressource ou dans les sources de référence.</a:t>
            </a:r>
            <a:endParaRPr lang="en-US" sz="1800"/>
          </a:p>
          <a:p>
            <a:pPr marL="0" indent="0">
              <a:spcBef>
                <a:spcPts val="0"/>
              </a:spcBef>
              <a:buNone/>
            </a:pPr>
            <a:endParaRPr lang="en-CA" sz="2000" i="1">
              <a:solidFill>
                <a:srgbClr val="0070C1"/>
              </a:solidFill>
            </a:endParaRPr>
          </a:p>
          <a:p>
            <a:pPr marL="0" indent="0">
              <a:spcBef>
                <a:spcPts val="0"/>
              </a:spcBef>
              <a:buNone/>
            </a:pPr>
            <a:endParaRPr lang="en-CA" sz="2000" i="1">
              <a:solidFill>
                <a:srgbClr val="0070C1"/>
              </a:solidFill>
            </a:endParaRPr>
          </a:p>
          <a:p>
            <a:pPr marL="0" indent="0">
              <a:spcBef>
                <a:spcPts val="0"/>
              </a:spcBef>
              <a:buNone/>
            </a:pPr>
            <a:endParaRPr lang="fr-CA" sz="2400">
              <a:solidFill>
                <a:srgbClr val="000000"/>
              </a:solidFill>
            </a:endParaRPr>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E6ED3875-F30D-A5F4-981B-E15CB469BFF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113</a:t>
            </a:fld>
            <a:endParaRPr lang="fr-FR"/>
          </a:p>
        </p:txBody>
      </p:sp>
    </p:spTree>
    <p:extLst>
      <p:ext uri="{BB962C8B-B14F-4D97-AF65-F5344CB8AC3E}">
        <p14:creationId xmlns:p14="http://schemas.microsoft.com/office/powerpoint/2010/main" val="21522944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instrument, une voix ou un ensemble non précisé</a:t>
            </a:r>
          </a:p>
          <a:p>
            <a:pPr marL="0" indent="0">
              <a:spcBef>
                <a:spcPts val="0"/>
              </a:spcBef>
              <a:buNone/>
            </a:pPr>
            <a:endParaRPr lang="fr-CA" sz="2400"/>
          </a:p>
          <a:p>
            <a:pPr marL="0" indent="0">
              <a:spcBef>
                <a:spcPts val="0"/>
              </a:spcBef>
              <a:buNone/>
            </a:pPr>
            <a:r>
              <a:rPr lang="fr-CA" sz="2000"/>
              <a:t>Ex. une œuvre pour instrument non précisé</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a:t>
            </a:r>
            <a:r>
              <a:rPr lang="fr-CA" sz="2000">
                <a:solidFill>
                  <a:schemeClr val="accent5"/>
                </a:solidFill>
              </a:rPr>
              <a:t> $2 rvmmem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5F07E896-E0F1-F2FB-8EB3-7B977838A4F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114</a:t>
            </a:fld>
            <a:endParaRPr lang="fr-FR"/>
          </a:p>
        </p:txBody>
      </p:sp>
    </p:spTree>
    <p:extLst>
      <p:ext uri="{BB962C8B-B14F-4D97-AF65-F5344CB8AC3E}">
        <p14:creationId xmlns:p14="http://schemas.microsoft.com/office/powerpoint/2010/main" val="807156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instrument ou une voix dont seule la famille est connue</a:t>
            </a:r>
          </a:p>
          <a:p>
            <a:pPr marL="0" indent="0">
              <a:spcBef>
                <a:spcPts val="0"/>
              </a:spcBef>
              <a:buNone/>
            </a:pPr>
            <a:endParaRPr lang="fr-CA" sz="2400"/>
          </a:p>
          <a:p>
            <a:pPr marL="0" indent="0">
              <a:spcBef>
                <a:spcPts val="0"/>
              </a:spcBef>
              <a:buNone/>
            </a:pPr>
            <a:r>
              <a:rPr lang="fr-CA" sz="2000"/>
              <a:t>Ex. une œuvre pour instrument à cordes pincées, non précisé</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 à cordes pincées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t>Ex. une œuvre dont la distribution d’exécution comprend une voix solo de femme, dont le registre n’est pas précisé</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	382 0_ </a:t>
            </a:r>
            <a:r>
              <a:rPr lang="fr-CA" sz="2000" b="1">
                <a:solidFill>
                  <a:schemeClr val="accent5"/>
                </a:solidFill>
              </a:rPr>
              <a:t>voix de femme</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C6563D35-72C1-7237-4938-EE4525EA2E3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115</a:t>
            </a:fld>
            <a:endParaRPr lang="fr-FR"/>
          </a:p>
        </p:txBody>
      </p:sp>
    </p:spTree>
    <p:extLst>
      <p:ext uri="{BB962C8B-B14F-4D97-AF65-F5344CB8AC3E}">
        <p14:creationId xmlns:p14="http://schemas.microsoft.com/office/powerpoint/2010/main" val="30813847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ensemble constitué d’instruments ou de voix de la même famille</a:t>
            </a:r>
          </a:p>
          <a:p>
            <a:pPr marL="0" indent="0">
              <a:spcBef>
                <a:spcPts val="0"/>
              </a:spcBef>
              <a:buNone/>
            </a:pPr>
            <a:endParaRPr lang="fr-CA" sz="2400"/>
          </a:p>
          <a:p>
            <a:pPr marL="0" indent="0">
              <a:spcBef>
                <a:spcPts val="0"/>
              </a:spcBef>
              <a:buNone/>
            </a:pPr>
            <a:r>
              <a:rPr lang="fr-CA" sz="2000"/>
              <a:t>Ex. une œuvre pour un ensemble d’instruments à cordes (un exécutant par partie)</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ensemble à cordes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t>Ex. une œuvre dont la distribution d’exécution comprend un chœur de femmes</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chœur de femmes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7A0EB682-6D8F-1767-1EC1-2C09D213596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116</a:t>
            </a:fld>
            <a:endParaRPr lang="fr-FR"/>
          </a:p>
        </p:txBody>
      </p:sp>
    </p:spTree>
    <p:extLst>
      <p:ext uri="{BB962C8B-B14F-4D97-AF65-F5344CB8AC3E}">
        <p14:creationId xmlns:p14="http://schemas.microsoft.com/office/powerpoint/2010/main" val="9095909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le registre ou le type général d’instrument ou de voix</a:t>
            </a:r>
          </a:p>
          <a:p>
            <a:pPr marL="0" indent="0">
              <a:spcBef>
                <a:spcPts val="0"/>
              </a:spcBef>
              <a:buNone/>
            </a:pPr>
            <a:endParaRPr lang="fr-CA" sz="2400"/>
          </a:p>
          <a:p>
            <a:pPr marL="0" indent="0">
              <a:spcBef>
                <a:spcPts val="0"/>
              </a:spcBef>
              <a:buNone/>
            </a:pPr>
            <a:r>
              <a:rPr lang="fr-CA" sz="2000"/>
              <a:t>Ex. une œuvre dont la distribution d’exécution comprend un instrument de basse</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 de basse</a:t>
            </a:r>
            <a:r>
              <a:rPr lang="fr-CA" sz="2000">
                <a:solidFill>
                  <a:schemeClr val="accent5"/>
                </a:solidFill>
              </a:rPr>
              <a:t> [terme en vocabulaire libre]</a:t>
            </a:r>
          </a:p>
          <a:p>
            <a:pPr marL="0" indent="0">
              <a:spcBef>
                <a:spcPts val="0"/>
              </a:spcBef>
              <a:buNone/>
            </a:pPr>
            <a:endParaRPr lang="fr-CA" sz="2000">
              <a:solidFill>
                <a:srgbClr val="0070C1"/>
              </a:solidFill>
            </a:endParaRPr>
          </a:p>
          <a:p>
            <a:pPr marL="0" indent="0">
              <a:spcBef>
                <a:spcPts val="0"/>
              </a:spcBef>
              <a:buNone/>
            </a:pPr>
            <a:r>
              <a:rPr lang="fr-CA" sz="2000"/>
              <a:t>Ex. une œuvre pour instrument mécanique</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 mécanique</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E6B97805-8486-1F4E-E112-3734EA78E78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117</a:t>
            </a:fld>
            <a:endParaRPr lang="fr-FR"/>
          </a:p>
        </p:txBody>
      </p:sp>
    </p:spTree>
    <p:extLst>
      <p:ext uri="{BB962C8B-B14F-4D97-AF65-F5344CB8AC3E}">
        <p14:creationId xmlns:p14="http://schemas.microsoft.com/office/powerpoint/2010/main" val="24892999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collectif désignant une autre distribution, etc.</a:t>
            </a:r>
          </a:p>
          <a:p>
            <a:pPr marL="0" indent="0">
              <a:spcBef>
                <a:spcPts val="0"/>
              </a:spcBef>
              <a:buNone/>
            </a:pPr>
            <a:endParaRPr lang="fr-CA" sz="2400"/>
          </a:p>
          <a:p>
            <a:pPr marL="0" indent="0">
              <a:spcBef>
                <a:spcPts val="0"/>
              </a:spcBef>
              <a:buNone/>
            </a:pPr>
            <a:r>
              <a:rPr lang="fr-CA" sz="2000"/>
              <a:t>Ex. une œuvre dont la distribution d’exécution comprend des sons électroniques</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sons électroniques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B9D1FC09-AE14-95AB-2485-735C171AAE9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118</a:t>
            </a:fld>
            <a:endParaRPr lang="fr-FR"/>
          </a:p>
        </p:txBody>
      </p:sp>
    </p:spTree>
    <p:extLst>
      <p:ext uri="{BB962C8B-B14F-4D97-AF65-F5344CB8AC3E}">
        <p14:creationId xmlns:p14="http://schemas.microsoft.com/office/powerpoint/2010/main" val="26264910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Voix et instruments alternatifs (RDA 6.15.1.4)</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les termes désignant les voix et instruments alternatifs dans la zone 382, sous-zone $p.</a:t>
            </a:r>
          </a:p>
          <a:p>
            <a:pPr marL="342900" indent="-342900">
              <a:spcBef>
                <a:spcPts val="0"/>
              </a:spcBef>
            </a:pPr>
            <a:endParaRPr lang="fr-CA" sz="2400"/>
          </a:p>
          <a:p>
            <a:pPr marL="0" indent="0">
              <a:spcBef>
                <a:spcPts val="0"/>
              </a:spcBef>
              <a:buNone/>
            </a:pPr>
            <a:r>
              <a:rPr lang="fr-CA" sz="2400"/>
              <a:t>Ex. une œuvre pour clarinette (ou alto) et piano</a:t>
            </a:r>
          </a:p>
          <a:p>
            <a:pPr marL="0" indent="0">
              <a:spcBef>
                <a:spcPts val="0"/>
              </a:spcBef>
              <a:buNone/>
            </a:pPr>
            <a:endParaRPr lang="fr-CA" sz="2400"/>
          </a:p>
          <a:p>
            <a:pPr marL="0" indent="0">
              <a:spcBef>
                <a:spcPts val="0"/>
              </a:spcBef>
              <a:buNone/>
            </a:pPr>
            <a:endParaRPr lang="fr-CA" sz="2000" i="1">
              <a:solidFill>
                <a:srgbClr val="0070C1"/>
              </a:solidFill>
            </a:endParaRPr>
          </a:p>
          <a:p>
            <a:pPr marL="0" indent="0">
              <a:spcBef>
                <a:spcPts val="0"/>
              </a:spcBef>
              <a:buNone/>
            </a:pPr>
            <a:r>
              <a:rPr lang="fr-CA" sz="2000" i="1">
                <a:solidFill>
                  <a:srgbClr val="0070C1"/>
                </a:solidFill>
              </a:rPr>
              <a:t>	</a:t>
            </a:r>
            <a:r>
              <a:rPr lang="fr-CA" sz="2000">
                <a:solidFill>
                  <a:schemeClr val="accent5"/>
                </a:solidFill>
              </a:rPr>
              <a:t>382 0_  clarinette </a:t>
            </a:r>
            <a:r>
              <a:rPr lang="fr-CA" sz="2000" b="1">
                <a:solidFill>
                  <a:schemeClr val="accent5"/>
                </a:solidFill>
              </a:rPr>
              <a:t>$p alto </a:t>
            </a:r>
            <a:r>
              <a:rPr lang="fr-CA" sz="2000">
                <a:solidFill>
                  <a:schemeClr val="accent5"/>
                </a:solidFill>
              </a:rPr>
              <a:t>$a piano $2 rvmmem</a:t>
            </a:r>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98123579-13B5-1F29-0315-BFF633DEFDB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119</a:t>
            </a:fld>
            <a:endParaRPr lang="fr-FR"/>
          </a:p>
        </p:txBody>
      </p:sp>
    </p:spTree>
    <p:extLst>
      <p:ext uri="{BB962C8B-B14F-4D97-AF65-F5344CB8AC3E}">
        <p14:creationId xmlns:p14="http://schemas.microsoft.com/office/powerpoint/2010/main" val="288955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DEDF35EC-D8A3-29BC-2373-3A6BFF5AE6E9}"/>
              </a:ext>
            </a:extLst>
          </p:cNvPr>
          <p:cNvSpPr>
            <a:spLocks noGrp="1"/>
          </p:cNvSpPr>
          <p:nvPr>
            <p:ph type="ftr" idx="11"/>
          </p:nvPr>
        </p:nvSpPr>
        <p:spPr>
          <a:xfrm>
            <a:off x="3906079" y="6356350"/>
            <a:ext cx="4247321" cy="365125"/>
          </a:xfrm>
        </p:spPr>
        <p:txBody>
          <a:bodyPr/>
          <a:lstStyle/>
          <a:p>
            <a:r>
              <a:rPr lang="fr-CA"/>
              <a:t>Module 6a : Description des œuvres et des expressions musicales</a:t>
            </a:r>
          </a:p>
        </p:txBody>
      </p:sp>
      <p:pic>
        <p:nvPicPr>
          <p:cNvPr id="5" name="Picture 5" descr="Diagram&#10;&#10;Description automatically generated">
            <a:extLst>
              <a:ext uri="{FF2B5EF4-FFF2-40B4-BE49-F238E27FC236}">
                <a16:creationId xmlns:a16="http://schemas.microsoft.com/office/drawing/2014/main" id="{4AA904EF-06EE-D858-B20A-05D58EA73F9D}"/>
              </a:ext>
            </a:extLst>
          </p:cNvPr>
          <p:cNvPicPr>
            <a:picLocks noChangeAspect="1"/>
          </p:cNvPicPr>
          <p:nvPr/>
        </p:nvPicPr>
        <p:blipFill>
          <a:blip r:embed="rId3"/>
          <a:stretch>
            <a:fillRect/>
          </a:stretch>
        </p:blipFill>
        <p:spPr>
          <a:xfrm>
            <a:off x="986287" y="1582947"/>
            <a:ext cx="4813539" cy="4842293"/>
          </a:xfrm>
          <a:prstGeom prst="rect">
            <a:avLst/>
          </a:prstGeom>
        </p:spPr>
      </p:pic>
      <p:pic>
        <p:nvPicPr>
          <p:cNvPr id="2" name="Picture 2" descr="A picture containing text, book&#10;&#10;Description automatically generated">
            <a:extLst>
              <a:ext uri="{FF2B5EF4-FFF2-40B4-BE49-F238E27FC236}">
                <a16:creationId xmlns:a16="http://schemas.microsoft.com/office/drawing/2014/main" id="{5877B8F0-8046-8AB0-4D44-1BB26C11F3BA}"/>
              </a:ext>
            </a:extLst>
          </p:cNvPr>
          <p:cNvPicPr>
            <a:picLocks noChangeAspect="1"/>
          </p:cNvPicPr>
          <p:nvPr/>
        </p:nvPicPr>
        <p:blipFill>
          <a:blip r:embed="rId4"/>
          <a:stretch>
            <a:fillRect/>
          </a:stretch>
        </p:blipFill>
        <p:spPr>
          <a:xfrm>
            <a:off x="6262778" y="1582947"/>
            <a:ext cx="4727274" cy="4770406"/>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a:t>
            </a:fld>
            <a:endParaRPr lang="fr-FR"/>
          </a:p>
        </p:txBody>
      </p:sp>
    </p:spTree>
    <p:extLst>
      <p:ext uri="{BB962C8B-B14F-4D97-AF65-F5344CB8AC3E}">
        <p14:creationId xmlns:p14="http://schemas.microsoft.com/office/powerpoint/2010/main" val="26138814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Voix et instruments supplémentaires (RDA 6.15.1.5)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les termes désignant les voix et instruments supplémentaires confiés à un même exécutant dans la zone 382, sous-zone $d. </a:t>
            </a:r>
          </a:p>
          <a:p>
            <a:pPr marL="342900" indent="-342900">
              <a:spcBef>
                <a:spcPts val="0"/>
              </a:spcBef>
            </a:pPr>
            <a:endParaRPr lang="fr-CA" sz="2400"/>
          </a:p>
          <a:p>
            <a:pPr marL="0" indent="0">
              <a:spcBef>
                <a:spcPts val="0"/>
              </a:spcBef>
              <a:buNone/>
            </a:pPr>
            <a:r>
              <a:rPr lang="fr-CA" sz="2400"/>
              <a:t>ÉP du PFAN : ne pas appliquer l’omission facultative (ne pas omettre les voix et instruments supplémentaires.)</a:t>
            </a:r>
          </a:p>
          <a:p>
            <a:pPr marL="0" indent="0">
              <a:spcBef>
                <a:spcPts val="0"/>
              </a:spcBef>
              <a:buNone/>
            </a:pPr>
            <a:endParaRPr lang="fr-CA" sz="2400"/>
          </a:p>
          <a:p>
            <a:pPr marL="0" indent="0">
              <a:spcBef>
                <a:spcPts val="0"/>
              </a:spcBef>
              <a:buNone/>
            </a:pPr>
            <a:r>
              <a:rPr lang="fr-CA"/>
              <a:t>Ex. Un quintette pour flûte, hautbois (jouant aussi du cor anglais), clarinette, cor et basson</a:t>
            </a:r>
          </a:p>
          <a:p>
            <a:pPr marL="0" indent="0">
              <a:spcBef>
                <a:spcPts val="0"/>
              </a:spcBef>
              <a:buNone/>
            </a:pPr>
            <a:endParaRPr lang="fr-CA" sz="2400">
              <a:solidFill>
                <a:schemeClr val="accent5"/>
              </a:solidFill>
            </a:endParaRPr>
          </a:p>
          <a:p>
            <a:pPr marL="0" indent="0">
              <a:spcBef>
                <a:spcPts val="0"/>
              </a:spcBef>
              <a:buNone/>
            </a:pPr>
            <a:r>
              <a:rPr lang="fr-CA" sz="2000" i="1">
                <a:solidFill>
                  <a:schemeClr val="accent5"/>
                </a:solidFill>
              </a:rPr>
              <a:t>	</a:t>
            </a:r>
            <a:r>
              <a:rPr lang="fr-CA" sz="2000">
                <a:solidFill>
                  <a:schemeClr val="accent5"/>
                </a:solidFill>
              </a:rPr>
              <a:t>382 0_ flûte $a hautbois </a:t>
            </a:r>
            <a:r>
              <a:rPr lang="fr-CA" sz="2000" b="1">
                <a:solidFill>
                  <a:schemeClr val="accent5"/>
                </a:solidFill>
              </a:rPr>
              <a:t>$d cor anglais </a:t>
            </a:r>
            <a:r>
              <a:rPr lang="fr-CA" sz="2000">
                <a:solidFill>
                  <a:schemeClr val="accent5"/>
                </a:solidFill>
              </a:rPr>
              <a:t>$a clarinette $a cor $a basson $2 rvmmem</a:t>
            </a:r>
            <a:endParaRPr lang="fr-CA" sz="2400">
              <a:solidFill>
                <a:schemeClr val="accent5"/>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419B4BBF-D00F-D070-9801-88263D03215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120</a:t>
            </a:fld>
            <a:endParaRPr lang="fr-FR"/>
          </a:p>
        </p:txBody>
      </p:sp>
    </p:spTree>
    <p:extLst>
      <p:ext uri="{BB962C8B-B14F-4D97-AF65-F5344CB8AC3E}">
        <p14:creationId xmlns:p14="http://schemas.microsoft.com/office/powerpoint/2010/main" val="20752131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Nombre de parties, d’exécutants, etc. (RDA 6.15.1.6)</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endParaRPr lang="fr-CA" sz="2000">
              <a:solidFill>
                <a:srgbClr val="0070C1"/>
              </a:solidFill>
            </a:endParaRPr>
          </a:p>
          <a:p>
            <a:pPr marL="0" indent="0">
              <a:spcBef>
                <a:spcPts val="0"/>
              </a:spcBef>
              <a:buNone/>
            </a:pPr>
            <a:r>
              <a:rPr lang="fr-CA" sz="2400"/>
              <a:t>Enregistrer le nombre de parties, d’exécutants, de mains et d’ensembles en appliquant les instructions suivantes, lorsqu’elles s’appliquent :</a:t>
            </a:r>
          </a:p>
          <a:p>
            <a:pPr marL="0" indent="0">
              <a:spcBef>
                <a:spcPts val="0"/>
              </a:spcBef>
              <a:buNone/>
            </a:pPr>
            <a:endParaRPr lang="fr-CA" sz="2400"/>
          </a:p>
          <a:p>
            <a:pPr marL="342900" indent="-342900">
              <a:spcBef>
                <a:spcPts val="0"/>
              </a:spcBef>
            </a:pPr>
            <a:r>
              <a:rPr lang="fr-CA" sz="2400"/>
              <a:t>Nombre de parties ou d’exécutants pour chaque instrument ou voix</a:t>
            </a:r>
          </a:p>
          <a:p>
            <a:pPr marL="342900" indent="-342900">
              <a:spcBef>
                <a:spcPts val="0"/>
              </a:spcBef>
            </a:pPr>
            <a:endParaRPr lang="fr-CA" sz="2400"/>
          </a:p>
          <a:p>
            <a:pPr marL="342900" indent="-342900">
              <a:spcBef>
                <a:spcPts val="0"/>
              </a:spcBef>
            </a:pPr>
            <a:r>
              <a:rPr lang="fr-CA" sz="2400"/>
              <a:t>Nombre de mains pour chaque instrument</a:t>
            </a:r>
          </a:p>
          <a:p>
            <a:pPr marL="342900" indent="-342900">
              <a:spcBef>
                <a:spcPts val="0"/>
              </a:spcBef>
            </a:pPr>
            <a:endParaRPr lang="fr-CA" sz="2400"/>
          </a:p>
          <a:p>
            <a:pPr marL="342900" indent="-342900">
              <a:spcBef>
                <a:spcPts val="0"/>
              </a:spcBef>
            </a:pPr>
            <a:r>
              <a:rPr lang="fr-CA" sz="2400"/>
              <a:t>Nombre d’ensembles</a:t>
            </a:r>
          </a:p>
          <a:p>
            <a:pPr marL="342900" indent="-342900">
              <a:spcBef>
                <a:spcPts val="0"/>
              </a:spcBef>
            </a:pPr>
            <a:endParaRPr lang="fr-CA" sz="2400"/>
          </a:p>
          <a:p>
            <a:pPr marL="342900" indent="-342900">
              <a:spcBef>
                <a:spcPts val="0"/>
              </a:spcBef>
            </a:pPr>
            <a:r>
              <a:rPr lang="fr-CA" sz="2400"/>
              <a:t>Nombre total de parties ou d’exécutants</a:t>
            </a:r>
          </a:p>
          <a:p>
            <a:pPr marL="342900" indent="-342900">
              <a:spcBef>
                <a:spcPts val="0"/>
              </a:spcBef>
            </a:pPr>
            <a:endParaRPr lang="fr-CA" sz="2400"/>
          </a:p>
          <a:p>
            <a:pPr marL="342900" indent="-342900">
              <a:spcBef>
                <a:spcPts val="0"/>
              </a:spcBef>
            </a:pPr>
            <a:r>
              <a:rPr lang="fr-CA" sz="2400"/>
              <a:t>Nombre total d’ensembles</a:t>
            </a:r>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8B23FE5B-C06C-9590-E24D-3F9A9BA671A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121</a:t>
            </a:fld>
            <a:endParaRPr lang="fr-FR"/>
          </a:p>
        </p:txBody>
      </p:sp>
    </p:spTree>
    <p:extLst>
      <p:ext uri="{BB962C8B-B14F-4D97-AF65-F5344CB8AC3E}">
        <p14:creationId xmlns:p14="http://schemas.microsoft.com/office/powerpoint/2010/main" val="36793799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parties ou d’exécutants pour chaque instrument ou voix </a:t>
            </a:r>
            <a:r>
              <a:rPr lang="fr-FR" sz="4000"/>
              <a:t>(RDA 6.15.1.6.1)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000"/>
              <a:t>Enregistrer le nombre de parties ou d’exécutants pour chaque instrument ou voix, si ce nombre peut être facilement établi. Le nombre est enregistré dans la zone 382, sous-zone $n, à la suite du terme désignant un instrument ou une voix particulière.</a:t>
            </a:r>
          </a:p>
          <a:p>
            <a:pPr marL="342900" indent="-342900">
              <a:spcBef>
                <a:spcPts val="0"/>
              </a:spcBef>
            </a:pPr>
            <a:endParaRPr lang="fr-CA" sz="2000"/>
          </a:p>
          <a:p>
            <a:pPr marL="0" indent="0">
              <a:spcBef>
                <a:spcPts val="0"/>
              </a:spcBef>
              <a:buNone/>
            </a:pPr>
            <a:r>
              <a:rPr lang="fr-CA" sz="2000"/>
              <a:t>ÉP du PFAN : Ne pas appliquer l’omission facultative (ne pas omettre le nombre de parties ou d’interprètes pour un instrument ou une voix, même s’il n’y en a qu’un seul pour cet instrument ou cette voix.)</a:t>
            </a:r>
          </a:p>
          <a:p>
            <a:pPr marL="342900" indent="-342900">
              <a:spcBef>
                <a:spcPts val="0"/>
              </a:spcBef>
            </a:pPr>
            <a:endParaRPr lang="fr-CA" sz="2400"/>
          </a:p>
          <a:p>
            <a:pPr marL="0" indent="0">
              <a:spcBef>
                <a:spcPts val="0"/>
              </a:spcBef>
              <a:buNone/>
            </a:pPr>
            <a:r>
              <a:rPr lang="fr-CA" sz="2000"/>
              <a:t>Ex. Une œuvre pour clarinette</a:t>
            </a:r>
          </a:p>
          <a:p>
            <a:pPr marL="0" indent="0">
              <a:spcBef>
                <a:spcPts val="0"/>
              </a:spcBef>
              <a:buNone/>
            </a:pPr>
            <a:endParaRPr lang="fr-CA" sz="2000" i="1">
              <a:solidFill>
                <a:srgbClr val="0070C1"/>
              </a:solidFill>
            </a:endParaRPr>
          </a:p>
          <a:p>
            <a:pPr marL="0" indent="0">
              <a:spcBef>
                <a:spcPts val="0"/>
              </a:spcBef>
              <a:buNone/>
            </a:pPr>
            <a:r>
              <a:rPr lang="fr-CA" sz="2000" i="1">
                <a:solidFill>
                  <a:srgbClr val="0070C1"/>
                </a:solidFill>
              </a:rPr>
              <a:t>               </a:t>
            </a:r>
            <a:r>
              <a:rPr lang="fr-CA" sz="2000">
                <a:solidFill>
                  <a:schemeClr val="accent5"/>
                </a:solidFill>
              </a:rPr>
              <a:t>382 0_ clarinette </a:t>
            </a:r>
            <a:r>
              <a:rPr lang="fr-CA" sz="2000" b="1">
                <a:solidFill>
                  <a:schemeClr val="accent5"/>
                </a:solidFill>
              </a:rPr>
              <a:t>$n 1</a:t>
            </a:r>
            <a:r>
              <a:rPr lang="fr-CA" sz="2000">
                <a:solidFill>
                  <a:schemeClr val="accent5"/>
                </a:solidFill>
              </a:rPr>
              <a:t> $2 rvmmem</a:t>
            </a:r>
          </a:p>
          <a:p>
            <a:pPr marL="0" indent="0">
              <a:spcBef>
                <a:spcPts val="0"/>
              </a:spcBef>
              <a:buNone/>
            </a:pPr>
            <a:endParaRPr lang="fr-CA" sz="2000" i="1">
              <a:solidFill>
                <a:srgbClr val="0070C1"/>
              </a:solidFill>
            </a:endParaRPr>
          </a:p>
          <a:p>
            <a:pPr marL="0" indent="0">
              <a:spcBef>
                <a:spcPts val="0"/>
              </a:spcBef>
              <a:buNone/>
            </a:pPr>
            <a:r>
              <a:rPr lang="fr-CA" sz="2000"/>
              <a:t>Ex. Une œuvre dont la distribution d’exécution comprend cinq instruments à cordes pincées</a:t>
            </a:r>
          </a:p>
          <a:p>
            <a:pPr marL="0" indent="0">
              <a:spcBef>
                <a:spcPts val="0"/>
              </a:spcBef>
              <a:buNone/>
            </a:pPr>
            <a:endParaRPr lang="fr-CA" sz="2000" i="1">
              <a:solidFill>
                <a:srgbClr val="0070C1"/>
              </a:solidFill>
            </a:endParaRPr>
          </a:p>
          <a:p>
            <a:pPr marL="0" indent="0">
              <a:spcBef>
                <a:spcPts val="0"/>
              </a:spcBef>
              <a:buNone/>
            </a:pPr>
            <a:r>
              <a:rPr lang="fr-CA" sz="2000" i="1">
                <a:solidFill>
                  <a:srgbClr val="0070C1"/>
                </a:solidFill>
              </a:rPr>
              <a:t>               </a:t>
            </a:r>
            <a:r>
              <a:rPr lang="fr-CA" sz="2000">
                <a:solidFill>
                  <a:schemeClr val="accent5"/>
                </a:solidFill>
              </a:rPr>
              <a:t>382 0_ instrument à cordes pincées </a:t>
            </a:r>
            <a:r>
              <a:rPr lang="fr-CA" sz="2000" b="1">
                <a:solidFill>
                  <a:schemeClr val="accent5"/>
                </a:solidFill>
              </a:rPr>
              <a:t>$n 5</a:t>
            </a:r>
            <a:r>
              <a:rPr lang="fr-CA" sz="2000">
                <a:solidFill>
                  <a:schemeClr val="accent5"/>
                </a:solidFill>
              </a:rPr>
              <a:t> $2rvmmem</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CC8789C8-7F35-6354-731B-EEA2322B609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122</a:t>
            </a:fld>
            <a:endParaRPr lang="fr-FR"/>
          </a:p>
        </p:txBody>
      </p:sp>
    </p:spTree>
    <p:extLst>
      <p:ext uri="{BB962C8B-B14F-4D97-AF65-F5344CB8AC3E}">
        <p14:creationId xmlns:p14="http://schemas.microsoft.com/office/powerpoint/2010/main" val="39454997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parties ou d’exécutants pour chaque instrument ou voix </a:t>
            </a:r>
            <a:r>
              <a:rPr lang="fr-FR" sz="4000"/>
              <a:t>(RDA 6.15.1.6.1)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Exception : enregistrer le nombre d’exécutants pour un groupe d’instruments de percussion, si ce nombre peut être facilement établi</a:t>
            </a:r>
          </a:p>
          <a:p>
            <a:pPr marL="0" indent="0">
              <a:spcBef>
                <a:spcPts val="0"/>
              </a:spcBef>
              <a:buNone/>
            </a:pPr>
            <a:endParaRPr lang="fr-CA" sz="2400"/>
          </a:p>
          <a:p>
            <a:pPr marL="0" indent="0">
              <a:spcBef>
                <a:spcPts val="0"/>
              </a:spcBef>
              <a:buNone/>
            </a:pPr>
            <a:r>
              <a:rPr lang="fr-CA" sz="2400"/>
              <a:t>Ex. Une œuvre comprenant trois exécutants jouant des instruments à percussion variés</a:t>
            </a:r>
          </a:p>
          <a:p>
            <a:pPr marL="0" indent="0">
              <a:spcBef>
                <a:spcPts val="0"/>
              </a:spcBef>
              <a:buNone/>
            </a:pPr>
            <a:endParaRPr lang="fr-CA" sz="2400"/>
          </a:p>
          <a:p>
            <a:pPr marL="0" indent="0">
              <a:spcBef>
                <a:spcPts val="0"/>
              </a:spcBef>
              <a:buNone/>
            </a:pPr>
            <a:r>
              <a:rPr lang="fr-CA" sz="2400"/>
              <a:t>	</a:t>
            </a:r>
            <a:r>
              <a:rPr lang="fr-CA" sz="2400">
                <a:solidFill>
                  <a:schemeClr val="accent5"/>
                </a:solidFill>
              </a:rPr>
              <a:t> 382 0_ percussion </a:t>
            </a:r>
            <a:r>
              <a:rPr lang="fr-CA" sz="2400" b="1">
                <a:solidFill>
                  <a:schemeClr val="accent5"/>
                </a:solidFill>
              </a:rPr>
              <a:t>$n 3</a:t>
            </a:r>
            <a:r>
              <a:rPr lang="fr-CA" sz="2400">
                <a:solidFill>
                  <a:schemeClr val="accent5"/>
                </a:solidFill>
              </a:rPr>
              <a:t> $2 rvmmem</a:t>
            </a:r>
          </a:p>
          <a:p>
            <a:pPr marL="0" indent="0">
              <a:spcBef>
                <a:spcPts val="0"/>
              </a:spcBef>
              <a:buNone/>
            </a:pPr>
            <a:endParaRPr lang="fr-CA" sz="2400"/>
          </a:p>
        </p:txBody>
      </p:sp>
      <p:sp>
        <p:nvSpPr>
          <p:cNvPr id="2" name="Espace réservé du pied de page 1">
            <a:extLst>
              <a:ext uri="{FF2B5EF4-FFF2-40B4-BE49-F238E27FC236}">
                <a16:creationId xmlns:a16="http://schemas.microsoft.com/office/drawing/2014/main" id="{394AF0E2-9CFD-2179-8181-09E4A10D727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123</a:t>
            </a:fld>
            <a:endParaRPr lang="fr-FR"/>
          </a:p>
        </p:txBody>
      </p:sp>
    </p:spTree>
    <p:extLst>
      <p:ext uri="{BB962C8B-B14F-4D97-AF65-F5344CB8AC3E}">
        <p14:creationId xmlns:p14="http://schemas.microsoft.com/office/powerpoint/2010/main" val="27637550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mains pour chaque instrument </a:t>
            </a:r>
            <a:r>
              <a:rPr lang="fr-FR" sz="4000"/>
              <a:t>(RDA 6.15.1.6.2)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de mains pour chaque instrument si autre que deux, dans la zone 382, sous-zone $v, à la suite du terme désignant un instrument. Enregistre la sous-zone $v à la suite du nombre de parties ou d’exécutants</a:t>
            </a:r>
          </a:p>
          <a:p>
            <a:pPr marL="0" indent="0">
              <a:spcBef>
                <a:spcPts val="0"/>
              </a:spcBef>
              <a:buNone/>
            </a:pPr>
            <a:endParaRPr lang="fr-CA" sz="2400"/>
          </a:p>
          <a:p>
            <a:pPr marL="0" indent="0">
              <a:spcBef>
                <a:spcPts val="0"/>
              </a:spcBef>
              <a:buNone/>
            </a:pPr>
            <a:r>
              <a:rPr lang="fr-CA" sz="2400"/>
              <a:t>Ex. Une œuvre pour piano, 4 mains</a:t>
            </a:r>
          </a:p>
          <a:p>
            <a:pPr marL="0" indent="0">
              <a:spcBef>
                <a:spcPts val="0"/>
              </a:spcBef>
              <a:buNone/>
            </a:pPr>
            <a:endParaRPr lang="fr-CA" sz="2400"/>
          </a:p>
          <a:p>
            <a:pPr marL="0" indent="0">
              <a:spcBef>
                <a:spcPts val="0"/>
              </a:spcBef>
              <a:buNone/>
            </a:pPr>
            <a:r>
              <a:rPr lang="fr-CA" sz="2400"/>
              <a:t>	</a:t>
            </a:r>
            <a:r>
              <a:rPr lang="fr-CA" sz="2400">
                <a:solidFill>
                  <a:schemeClr val="accent5"/>
                </a:solidFill>
              </a:rPr>
              <a:t>382 0_ piano $n 2 </a:t>
            </a:r>
            <a:r>
              <a:rPr lang="fr-CA" sz="2400" b="1">
                <a:solidFill>
                  <a:schemeClr val="accent5"/>
                </a:solidFill>
              </a:rPr>
              <a:t>$v piano, 4 mains</a:t>
            </a:r>
            <a:r>
              <a:rPr lang="fr-CA" sz="2400">
                <a:solidFill>
                  <a:schemeClr val="accent5"/>
                </a:solidFill>
              </a:rPr>
              <a:t> $2 rvmmem</a:t>
            </a:r>
          </a:p>
        </p:txBody>
      </p:sp>
      <p:sp>
        <p:nvSpPr>
          <p:cNvPr id="2" name="Espace réservé du pied de page 1">
            <a:extLst>
              <a:ext uri="{FF2B5EF4-FFF2-40B4-BE49-F238E27FC236}">
                <a16:creationId xmlns:a16="http://schemas.microsoft.com/office/drawing/2014/main" id="{09D7620F-C4F4-8062-E7F5-5B2FC13D2F5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124</a:t>
            </a:fld>
            <a:endParaRPr lang="fr-FR"/>
          </a:p>
        </p:txBody>
      </p:sp>
    </p:spTree>
    <p:extLst>
      <p:ext uri="{BB962C8B-B14F-4D97-AF65-F5344CB8AC3E}">
        <p14:creationId xmlns:p14="http://schemas.microsoft.com/office/powerpoint/2010/main" val="19625581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mains pour chaque instrument </a:t>
            </a:r>
            <a:r>
              <a:rPr lang="fr-FR" sz="4000"/>
              <a:t>(RDA 6.15.1.6.2)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Pour deux ou plusieurs instruments à clavier ou à percussion et à clavier (marimba, vibraphone, xylophone, etc.), préciser le nombre de mains si autre que deux par instrument, dans la zone 382, sous-zone $v, à la suite du terme désignant un instrument particulier. Enregistrer la sous-zone $v à la suite du nombre de parties ou d’exécutants.</a:t>
            </a:r>
          </a:p>
          <a:p>
            <a:pPr marL="342900" indent="-342900">
              <a:spcBef>
                <a:spcPts val="0"/>
              </a:spcBef>
            </a:pPr>
            <a:endParaRPr lang="fr-CA" sz="2400"/>
          </a:p>
          <a:p>
            <a:pPr marL="0" indent="0">
              <a:spcBef>
                <a:spcPts val="0"/>
              </a:spcBef>
              <a:buNone/>
            </a:pPr>
            <a:r>
              <a:rPr lang="fr-CA" sz="2400"/>
              <a:t>Ex. Une œuvre pour deux marimbas nécessitant quatre exécutants</a:t>
            </a:r>
          </a:p>
          <a:p>
            <a:pPr marL="0" indent="0">
              <a:spcBef>
                <a:spcPts val="0"/>
              </a:spcBef>
              <a:buNone/>
            </a:pPr>
            <a:endParaRPr lang="fr-CA" sz="2400"/>
          </a:p>
          <a:p>
            <a:pPr marL="0" indent="0">
              <a:spcBef>
                <a:spcPts val="0"/>
              </a:spcBef>
              <a:buNone/>
            </a:pPr>
            <a:r>
              <a:rPr lang="fr-CA" sz="2400"/>
              <a:t>	</a:t>
            </a:r>
            <a:r>
              <a:rPr lang="fr-CA" sz="2400">
                <a:solidFill>
                  <a:schemeClr val="accent5"/>
                </a:solidFill>
              </a:rPr>
              <a:t>382 0_ marimba $n 4 </a:t>
            </a:r>
            <a:r>
              <a:rPr lang="fr-CA" sz="2400" b="1">
                <a:solidFill>
                  <a:schemeClr val="accent5"/>
                </a:solidFill>
              </a:rPr>
              <a:t>$v 2 marimbas, 8 mains</a:t>
            </a:r>
            <a:r>
              <a:rPr lang="fr-CA" sz="2400">
                <a:solidFill>
                  <a:schemeClr val="accent5"/>
                </a:solidFill>
              </a:rPr>
              <a:t> $2 rvmmem</a:t>
            </a:r>
          </a:p>
        </p:txBody>
      </p:sp>
      <p:sp>
        <p:nvSpPr>
          <p:cNvPr id="2" name="Espace réservé du pied de page 1">
            <a:extLst>
              <a:ext uri="{FF2B5EF4-FFF2-40B4-BE49-F238E27FC236}">
                <a16:creationId xmlns:a16="http://schemas.microsoft.com/office/drawing/2014/main" id="{AE082D9B-5808-ECA4-5783-8920EA756C7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125</a:t>
            </a:fld>
            <a:endParaRPr lang="fr-FR"/>
          </a:p>
        </p:txBody>
      </p:sp>
    </p:spTree>
    <p:extLst>
      <p:ext uri="{BB962C8B-B14F-4D97-AF65-F5344CB8AC3E}">
        <p14:creationId xmlns:p14="http://schemas.microsoft.com/office/powerpoint/2010/main" val="35992164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d’ensembles </a:t>
            </a:r>
            <a:r>
              <a:rPr lang="fr-FR" sz="4000"/>
              <a:t>(RDA 6.15.1.6.3)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000"/>
              <a:t>Enregistrer le nombre d’ensembles pour chaque type d’ensemble, si ce nombre peut être facilement établi. Le nombre est enregistré dans la zone 382, sous-zone $e, à la suite du terme désignant un ensemble particulier.</a:t>
            </a:r>
          </a:p>
          <a:p>
            <a:pPr marL="342900" indent="-342900">
              <a:spcBef>
                <a:spcPts val="0"/>
              </a:spcBef>
            </a:pPr>
            <a:endParaRPr lang="fr-CA" sz="2000"/>
          </a:p>
          <a:p>
            <a:pPr marL="0" indent="0">
              <a:spcBef>
                <a:spcPts val="0"/>
              </a:spcBef>
              <a:buNone/>
            </a:pPr>
            <a:r>
              <a:rPr lang="fr-CA" sz="2000"/>
              <a:t>ÉP du PFAN : Ne pas appliquer l’omission facultative (ne pas omettre le nombre d’ensembles pour chaque type d’ensemble, même s’il y a seulement un ensemble de ce type.)</a:t>
            </a:r>
          </a:p>
          <a:p>
            <a:pPr marL="0" indent="0">
              <a:spcBef>
                <a:spcPts val="0"/>
              </a:spcBef>
              <a:buNone/>
            </a:pPr>
            <a:endParaRPr lang="fr-CA" sz="2000"/>
          </a:p>
          <a:p>
            <a:pPr marL="0" indent="0">
              <a:spcBef>
                <a:spcPts val="0"/>
              </a:spcBef>
              <a:buNone/>
            </a:pPr>
            <a:r>
              <a:rPr lang="fr-CA" sz="2000"/>
              <a:t>Ex. Une œuvre pour orchestre</a:t>
            </a:r>
          </a:p>
          <a:p>
            <a:pPr marL="0" indent="0">
              <a:spcBef>
                <a:spcPts val="0"/>
              </a:spcBef>
              <a:buNone/>
            </a:pPr>
            <a:endParaRPr lang="fr-CA" sz="2000">
              <a:solidFill>
                <a:srgbClr val="000000"/>
              </a:solidFill>
            </a:endParaRPr>
          </a:p>
          <a:p>
            <a:pPr marL="0" indent="0">
              <a:spcBef>
                <a:spcPts val="0"/>
              </a:spcBef>
              <a:buNone/>
            </a:pPr>
            <a:r>
              <a:rPr lang="fr-CA" sz="2000" i="1">
                <a:solidFill>
                  <a:srgbClr val="0070C1"/>
                </a:solidFill>
              </a:rPr>
              <a:t>             </a:t>
            </a:r>
            <a:r>
              <a:rPr lang="fr-CA" sz="2000">
                <a:solidFill>
                  <a:schemeClr val="accent5"/>
                </a:solidFill>
              </a:rPr>
              <a:t>382 0_ orchestre </a:t>
            </a:r>
            <a:r>
              <a:rPr lang="fr-CA" sz="2000" b="1">
                <a:solidFill>
                  <a:schemeClr val="accent5"/>
                </a:solidFill>
              </a:rPr>
              <a:t>$e 1</a:t>
            </a:r>
            <a:r>
              <a:rPr lang="fr-CA" sz="2000">
                <a:solidFill>
                  <a:schemeClr val="accent5"/>
                </a:solidFill>
              </a:rPr>
              <a:t> $2 rvmmem</a:t>
            </a:r>
          </a:p>
          <a:p>
            <a:pPr marL="342900" indent="-342900">
              <a:spcBef>
                <a:spcPts val="0"/>
              </a:spcBef>
            </a:pPr>
            <a:endParaRPr lang="fr-CA" sz="2000"/>
          </a:p>
          <a:p>
            <a:pPr marL="0" indent="0">
              <a:spcBef>
                <a:spcPts val="0"/>
              </a:spcBef>
              <a:buNone/>
            </a:pPr>
            <a:r>
              <a:rPr lang="fr-CA" sz="2000"/>
              <a:t>Ex. Une œuvre dont la distribution d’exécution comprend deux chœurs mixtes</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	382 0_ chœur mixte </a:t>
            </a:r>
            <a:r>
              <a:rPr lang="fr-CA" sz="2000" b="1">
                <a:solidFill>
                  <a:schemeClr val="accent5"/>
                </a:solidFill>
              </a:rPr>
              <a:t>$e 2</a:t>
            </a:r>
            <a:r>
              <a:rPr lang="fr-CA" sz="2000">
                <a:solidFill>
                  <a:schemeClr val="accent5"/>
                </a:solidFill>
              </a:rPr>
              <a:t> $2 rvmmem</a:t>
            </a:r>
          </a:p>
          <a:p>
            <a:pPr marL="0" indent="0">
              <a:spcBef>
                <a:spcPts val="0"/>
              </a:spcBef>
              <a:buNone/>
            </a:pPr>
            <a:endParaRPr lang="fr-CA" sz="2000" i="1">
              <a:solidFill>
                <a:srgbClr val="0070C1"/>
              </a:solidFill>
            </a:endParaRPr>
          </a:p>
          <a:p>
            <a:pPr marL="0" indent="0">
              <a:spcBef>
                <a:spcPts val="0"/>
              </a:spcBef>
              <a:buNone/>
            </a:pPr>
            <a:endParaRPr lang="fr-CA" sz="2000" i="1">
              <a:solidFill>
                <a:srgbClr val="0070C1"/>
              </a:solidFill>
            </a:endParaRPr>
          </a:p>
          <a:p>
            <a:pPr marL="0" indent="0">
              <a:spcBef>
                <a:spcPts val="0"/>
              </a:spcBef>
              <a:buNone/>
            </a:pPr>
            <a:endParaRPr lang="fr-CA" sz="20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6A1AF4E8-5408-FDD6-CA7D-C5E239C938E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126</a:t>
            </a:fld>
            <a:endParaRPr lang="fr-FR"/>
          </a:p>
        </p:txBody>
      </p:sp>
    </p:spTree>
    <p:extLst>
      <p:ext uri="{BB962C8B-B14F-4D97-AF65-F5344CB8AC3E}">
        <p14:creationId xmlns:p14="http://schemas.microsoft.com/office/powerpoint/2010/main" val="14037464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total de parties ou d’exécutants </a:t>
            </a:r>
            <a:r>
              <a:rPr lang="fr-FR" sz="4000"/>
              <a:t>(RDA 6.15.1.6.4)</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total de parties ou d’exécutants, si ce nombre peut être facilement établi, dans la zone 382, sous-zone $s. Enregistrer le nombre à la suite des termes désignant des instruments, des voix ou des ensembles particuliers ainsi que de du nombre de parties, d’exécutants ou d’ensembles.</a:t>
            </a:r>
          </a:p>
          <a:p>
            <a:pPr marL="342900" indent="-342900">
              <a:spcBef>
                <a:spcPts val="0"/>
              </a:spcBef>
            </a:pPr>
            <a:endParaRPr lang="fr-CA" sz="2400"/>
          </a:p>
          <a:p>
            <a:pPr marL="0" indent="0">
              <a:spcBef>
                <a:spcPts val="0"/>
              </a:spcBef>
              <a:buNone/>
            </a:pPr>
            <a:r>
              <a:rPr lang="fr-CA" sz="2400"/>
              <a:t>Ex. Une œuvre dont la distribution d’exécution comprend deux violons, un alto et un violoncelle</a:t>
            </a:r>
          </a:p>
          <a:p>
            <a:pPr marL="0" indent="0">
              <a:spcBef>
                <a:spcPts val="0"/>
              </a:spcBef>
              <a:buNone/>
            </a:pPr>
            <a:endParaRPr lang="fr-CA" sz="2400"/>
          </a:p>
          <a:p>
            <a:pPr marL="0" indent="0">
              <a:spcBef>
                <a:spcPts val="0"/>
              </a:spcBef>
              <a:buNone/>
            </a:pPr>
            <a:r>
              <a:rPr lang="fr-CA" sz="2400"/>
              <a:t>	</a:t>
            </a:r>
            <a:r>
              <a:rPr lang="fr-CA" sz="2400">
                <a:solidFill>
                  <a:schemeClr val="accent5"/>
                </a:solidFill>
              </a:rPr>
              <a:t>382 0_ violon $n 2 $a alto $n 1 $a violoncelle $n 1 </a:t>
            </a:r>
            <a:r>
              <a:rPr lang="fr-CA" sz="2400" b="1">
                <a:solidFill>
                  <a:schemeClr val="accent5"/>
                </a:solidFill>
              </a:rPr>
              <a:t>$s 4</a:t>
            </a:r>
            <a:r>
              <a:rPr lang="fr-CA" sz="2400">
                <a:solidFill>
                  <a:schemeClr val="accent5"/>
                </a:solidFill>
              </a:rPr>
              <a:t> $2 rvmmem</a:t>
            </a:r>
          </a:p>
        </p:txBody>
      </p:sp>
      <p:sp>
        <p:nvSpPr>
          <p:cNvPr id="2" name="Espace réservé du pied de page 1">
            <a:extLst>
              <a:ext uri="{FF2B5EF4-FFF2-40B4-BE49-F238E27FC236}">
                <a16:creationId xmlns:a16="http://schemas.microsoft.com/office/drawing/2014/main" id="{B8AB6FFC-3FDB-7318-2EAE-6C73B08480D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127</a:t>
            </a:fld>
            <a:endParaRPr lang="fr-FR"/>
          </a:p>
        </p:txBody>
      </p:sp>
    </p:spTree>
    <p:extLst>
      <p:ext uri="{BB962C8B-B14F-4D97-AF65-F5344CB8AC3E}">
        <p14:creationId xmlns:p14="http://schemas.microsoft.com/office/powerpoint/2010/main" val="958765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total d’ensembles </a:t>
            </a:r>
            <a:r>
              <a:rPr lang="fr-FR" sz="4000"/>
              <a:t>(RDA 6.15.1.6.5)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total d’ensembles, si ce nombre peut être facilement établi, dans la zone 382, sous-zone $t. Enregistrer le nombre à la suite des termes désignant des instruments, des voix ou des ensembles particuliers ainsi que du nombre de parties, d’exécutants ou d’ensembles.</a:t>
            </a:r>
          </a:p>
          <a:p>
            <a:pPr marL="342900" indent="-342900">
              <a:spcBef>
                <a:spcPts val="0"/>
              </a:spcBef>
            </a:pPr>
            <a:endParaRPr lang="fr-CA" sz="2400"/>
          </a:p>
          <a:p>
            <a:pPr marL="0" indent="0">
              <a:spcBef>
                <a:spcPts val="0"/>
              </a:spcBef>
              <a:buNone/>
            </a:pPr>
            <a:r>
              <a:rPr lang="fr-CA" sz="2400"/>
              <a:t>Ex. Une œuvre dont la distribution d’exécution comprend un chœur mixte et un orchestre</a:t>
            </a:r>
          </a:p>
          <a:p>
            <a:pPr marL="0" indent="0">
              <a:spcBef>
                <a:spcPts val="0"/>
              </a:spcBef>
              <a:buNone/>
            </a:pPr>
            <a:r>
              <a:rPr lang="fr-CA" sz="2400"/>
              <a:t>	Terme enregistré : 2</a:t>
            </a:r>
          </a:p>
          <a:p>
            <a:pPr marL="0" indent="0">
              <a:spcBef>
                <a:spcPts val="0"/>
              </a:spcBef>
              <a:buNone/>
            </a:pPr>
            <a:endParaRPr lang="fr-CA" sz="2400"/>
          </a:p>
          <a:p>
            <a:pPr marL="0" indent="0">
              <a:spcBef>
                <a:spcPts val="0"/>
              </a:spcBef>
              <a:buNone/>
            </a:pPr>
            <a:r>
              <a:rPr lang="fr-CA" sz="2400">
                <a:solidFill>
                  <a:schemeClr val="accent5"/>
                </a:solidFill>
              </a:rPr>
              <a:t>	382 0_ chœur mixte $e 1 $a orchestre $e 1 </a:t>
            </a:r>
            <a:r>
              <a:rPr lang="fr-CA" sz="2400" b="1">
                <a:solidFill>
                  <a:schemeClr val="accent5"/>
                </a:solidFill>
              </a:rPr>
              <a:t>$t 2</a:t>
            </a:r>
            <a:r>
              <a:rPr lang="fr-CA" sz="2400">
                <a:solidFill>
                  <a:schemeClr val="accent5"/>
                </a:solidFill>
              </a:rPr>
              <a:t> $2 rvmmem</a:t>
            </a:r>
            <a:endParaRPr lang="fr-CA" sz="3200"/>
          </a:p>
        </p:txBody>
      </p:sp>
      <p:sp>
        <p:nvSpPr>
          <p:cNvPr id="2" name="Espace réservé du pied de page 1">
            <a:extLst>
              <a:ext uri="{FF2B5EF4-FFF2-40B4-BE49-F238E27FC236}">
                <a16:creationId xmlns:a16="http://schemas.microsoft.com/office/drawing/2014/main" id="{805FBFDD-7517-525C-873B-DDED7391AC5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128</a:t>
            </a:fld>
            <a:endParaRPr lang="fr-FR"/>
          </a:p>
        </p:txBody>
      </p:sp>
    </p:spTree>
    <p:extLst>
      <p:ext uri="{BB962C8B-B14F-4D97-AF65-F5344CB8AC3E}">
        <p14:creationId xmlns:p14="http://schemas.microsoft.com/office/powerpoint/2010/main" val="5941457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950"/>
              <a:t>Nombre total d’individus s’exécutant conjointement avec des ensemble (MARC</a:t>
            </a:r>
            <a:r>
              <a:rPr lang="fr-FR" sz="3950"/>
              <a:t> </a:t>
            </a:r>
            <a:r>
              <a:rPr lang="fr-CA" sz="3950"/>
              <a:t>21)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total d’individus s’exécutant conjointement avec des ensembles, si ce nombre peut être facilement établi, dans la zone 382, sous-zone $r. Enregistrer le nombre à la suite des termes désignant des instruments, des voix ou des ensembles particuliers ainsi que du nombre de parties, d’exécutants ou d’ensembles, mais avant le nombre total d’ensembles.</a:t>
            </a:r>
          </a:p>
          <a:p>
            <a:pPr marL="342900" indent="-342900">
              <a:spcBef>
                <a:spcPts val="0"/>
              </a:spcBef>
            </a:pPr>
            <a:endParaRPr lang="fr-CA" sz="2400"/>
          </a:p>
          <a:p>
            <a:pPr marL="0" indent="0">
              <a:spcBef>
                <a:spcPts val="0"/>
              </a:spcBef>
              <a:buNone/>
            </a:pPr>
            <a:r>
              <a:rPr lang="fr-CA" sz="2400"/>
              <a:t>Ex. Une œuvre pour soprano solo, chœur mixte et orgue</a:t>
            </a:r>
          </a:p>
          <a:p>
            <a:pPr marL="0" indent="0">
              <a:spcBef>
                <a:spcPts val="0"/>
              </a:spcBef>
              <a:buNone/>
            </a:pPr>
            <a:r>
              <a:rPr lang="fr-CA" sz="2400"/>
              <a:t>	Terme enregistré : 2</a:t>
            </a:r>
          </a:p>
          <a:p>
            <a:pPr marL="0" indent="0">
              <a:spcBef>
                <a:spcPts val="0"/>
              </a:spcBef>
              <a:buNone/>
            </a:pPr>
            <a:endParaRPr lang="fr-CA" sz="2400">
              <a:solidFill>
                <a:schemeClr val="accent5"/>
              </a:solidFill>
            </a:endParaRPr>
          </a:p>
          <a:p>
            <a:pPr marL="1530350" indent="-635000">
              <a:spcBef>
                <a:spcPts val="0"/>
              </a:spcBef>
              <a:buNone/>
            </a:pPr>
            <a:r>
              <a:rPr lang="fr-CA" sz="2400">
                <a:solidFill>
                  <a:schemeClr val="accent5"/>
                </a:solidFill>
              </a:rPr>
              <a:t>382 0_ $b soprano $n 1 $a chœur mixte $e 1 $a orgue $ n 1 </a:t>
            </a:r>
            <a:r>
              <a:rPr lang="fr-CA" sz="2400" b="1">
                <a:solidFill>
                  <a:schemeClr val="accent5"/>
                </a:solidFill>
              </a:rPr>
              <a:t>$r 2</a:t>
            </a:r>
            <a:r>
              <a:rPr lang="fr-CA" sz="2400">
                <a:solidFill>
                  <a:schemeClr val="accent5"/>
                </a:solidFill>
              </a:rPr>
              <a:t> $t 1 $2 rvmmem</a:t>
            </a:r>
          </a:p>
        </p:txBody>
      </p:sp>
      <p:sp>
        <p:nvSpPr>
          <p:cNvPr id="2" name="Espace réservé du pied de page 1">
            <a:extLst>
              <a:ext uri="{FF2B5EF4-FFF2-40B4-BE49-F238E27FC236}">
                <a16:creationId xmlns:a16="http://schemas.microsoft.com/office/drawing/2014/main" id="{EFE2DE9E-0DF8-2D02-1B51-AE276F39B5C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129</a:t>
            </a:fld>
            <a:endParaRPr lang="fr-FR"/>
          </a:p>
        </p:txBody>
      </p:sp>
    </p:spTree>
    <p:extLst>
      <p:ext uri="{BB962C8B-B14F-4D97-AF65-F5344CB8AC3E}">
        <p14:creationId xmlns:p14="http://schemas.microsoft.com/office/powerpoint/2010/main" val="410221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D7EDE5B7-CEFD-C034-9B50-B6F5353E747C}"/>
              </a:ext>
            </a:extLst>
          </p:cNvPr>
          <p:cNvSpPr>
            <a:spLocks noGrp="1"/>
          </p:cNvSpPr>
          <p:nvPr>
            <p:ph type="ftr" idx="11"/>
          </p:nvPr>
        </p:nvSpPr>
        <p:spPr>
          <a:xfrm>
            <a:off x="3895035" y="6356350"/>
            <a:ext cx="4258365" cy="365125"/>
          </a:xfrm>
        </p:spPr>
        <p:txBody>
          <a:bodyPr/>
          <a:lstStyle/>
          <a:p>
            <a:r>
              <a:rPr lang="fr-CA"/>
              <a:t>Module 6a : Description des œuvres et des expressions musicales</a:t>
            </a:r>
          </a:p>
        </p:txBody>
      </p:sp>
      <p:pic>
        <p:nvPicPr>
          <p:cNvPr id="7" name="Picture 7" descr="Text, letter&#10;&#10;Description automatically generated">
            <a:extLst>
              <a:ext uri="{FF2B5EF4-FFF2-40B4-BE49-F238E27FC236}">
                <a16:creationId xmlns:a16="http://schemas.microsoft.com/office/drawing/2014/main" id="{9C9215DA-0339-6AC9-4FB6-A4BBAD49722D}"/>
              </a:ext>
            </a:extLst>
          </p:cNvPr>
          <p:cNvPicPr>
            <a:picLocks noChangeAspect="1"/>
          </p:cNvPicPr>
          <p:nvPr/>
        </p:nvPicPr>
        <p:blipFill>
          <a:blip r:embed="rId3"/>
          <a:stretch>
            <a:fillRect/>
          </a:stretch>
        </p:blipFill>
        <p:spPr>
          <a:xfrm>
            <a:off x="7166664" y="1710457"/>
            <a:ext cx="3854030" cy="3839653"/>
          </a:xfrm>
          <a:prstGeom prst="rect">
            <a:avLst/>
          </a:prstGeom>
        </p:spPr>
      </p:pic>
      <p:pic>
        <p:nvPicPr>
          <p:cNvPr id="8" name="Picture 8" descr="Text, letter&#10;&#10;Description automatically generated">
            <a:extLst>
              <a:ext uri="{FF2B5EF4-FFF2-40B4-BE49-F238E27FC236}">
                <a16:creationId xmlns:a16="http://schemas.microsoft.com/office/drawing/2014/main" id="{4E977F9A-8505-9FDB-CCC4-170D9EBFDA25}"/>
              </a:ext>
            </a:extLst>
          </p:cNvPr>
          <p:cNvPicPr>
            <a:picLocks noChangeAspect="1"/>
          </p:cNvPicPr>
          <p:nvPr/>
        </p:nvPicPr>
        <p:blipFill>
          <a:blip r:embed="rId4"/>
          <a:stretch>
            <a:fillRect/>
          </a:stretch>
        </p:blipFill>
        <p:spPr>
          <a:xfrm>
            <a:off x="4278702" y="1801483"/>
            <a:ext cx="2743200" cy="3657600"/>
          </a:xfrm>
          <a:prstGeom prst="rect">
            <a:avLst/>
          </a:prstGeom>
        </p:spPr>
      </p:pic>
      <p:pic>
        <p:nvPicPr>
          <p:cNvPr id="9" name="Picture 9" descr="Text, letter&#10;&#10;Description automatically generated">
            <a:extLst>
              <a:ext uri="{FF2B5EF4-FFF2-40B4-BE49-F238E27FC236}">
                <a16:creationId xmlns:a16="http://schemas.microsoft.com/office/drawing/2014/main" id="{F386446F-8583-5347-936A-B66D88EBB610}"/>
              </a:ext>
            </a:extLst>
          </p:cNvPr>
          <p:cNvPicPr>
            <a:picLocks noChangeAspect="1"/>
          </p:cNvPicPr>
          <p:nvPr/>
        </p:nvPicPr>
        <p:blipFill rotWithShape="1">
          <a:blip r:embed="rId5"/>
          <a:srcRect l="15183" t="-486" r="523" b="-408"/>
          <a:stretch/>
        </p:blipFill>
        <p:spPr>
          <a:xfrm>
            <a:off x="1310069" y="1801483"/>
            <a:ext cx="2308851" cy="3567553"/>
          </a:xfrm>
          <a:prstGeom prst="rect">
            <a:avLst/>
          </a:prstGeom>
          <a:ln>
            <a:solidFill>
              <a:schemeClr val="tx1"/>
            </a:solidFill>
          </a:ln>
        </p:spPr>
      </p:pic>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a:t>
            </a:fld>
            <a:endParaRPr lang="fr-FR"/>
          </a:p>
        </p:txBody>
      </p:sp>
    </p:spTree>
    <p:extLst>
      <p:ext uri="{BB962C8B-B14F-4D97-AF65-F5344CB8AC3E}">
        <p14:creationId xmlns:p14="http://schemas.microsoft.com/office/powerpoint/2010/main" val="33935404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Désignation numérique d’une œuvre musicale (RDA 6.16)</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398463">
              <a:spcBef>
                <a:spcPts val="0"/>
              </a:spcBef>
            </a:pPr>
            <a:r>
              <a:rPr lang="fr-FR" sz="2400">
                <a:solidFill>
                  <a:schemeClr val="tx1"/>
                </a:solidFill>
                <a:cs typeface="Segoe UI"/>
              </a:rPr>
              <a:t>Élément fondamental lorsqu’il est </a:t>
            </a:r>
            <a:r>
              <a:rPr lang="fr-FR" sz="2400" b="0" i="0" u="none" strike="noStrike" cap="none">
                <a:solidFill>
                  <a:schemeClr val="tx1"/>
                </a:solidFill>
                <a:cs typeface="Segoe UI"/>
                <a:sym typeface="Arial"/>
              </a:rPr>
              <a:t>nécessaire </a:t>
            </a:r>
            <a:r>
              <a:rPr lang="fr-FR" sz="2400">
                <a:solidFill>
                  <a:schemeClr val="tx1"/>
                </a:solidFill>
                <a:cs typeface="Segoe UI"/>
              </a:rPr>
              <a:t>de </a:t>
            </a:r>
            <a:r>
              <a:rPr lang="fr-FR" sz="2400" b="0" i="0" u="none" strike="noStrike" cap="none">
                <a:solidFill>
                  <a:schemeClr val="tx1"/>
                </a:solidFill>
                <a:cs typeface="Segoe UI"/>
                <a:sym typeface="Arial"/>
              </a:rPr>
              <a:t>différencier une œuvre musicale d’une</a:t>
            </a:r>
            <a:r>
              <a:rPr lang="fr-FR" sz="2400">
                <a:solidFill>
                  <a:schemeClr val="tx1"/>
                </a:solidFill>
                <a:cs typeface="Segoe UI"/>
              </a:rPr>
              <a:t> </a:t>
            </a:r>
            <a:r>
              <a:rPr lang="fr-FR" sz="2400" b="0" i="0" u="none" strike="noStrike" cap="none">
                <a:solidFill>
                  <a:schemeClr val="tx1"/>
                </a:solidFill>
                <a:cs typeface="Segoe UI"/>
                <a:sym typeface="Arial"/>
              </a:rPr>
              <a:t>autre œuvre </a:t>
            </a:r>
            <a:r>
              <a:rPr lang="fr-FR" sz="2400">
                <a:solidFill>
                  <a:schemeClr val="tx1"/>
                </a:solidFill>
                <a:cs typeface="Segoe UI"/>
              </a:rPr>
              <a:t>portant le même titre. Il peut aussi être fondamental lors de l’identification d’une œuvre </a:t>
            </a:r>
            <a:r>
              <a:rPr lang="fr-FR" sz="2400" b="0" i="0" u="none" strike="noStrike" cap="none">
                <a:solidFill>
                  <a:schemeClr val="tx1"/>
                </a:solidFill>
                <a:cs typeface="Segoe UI"/>
                <a:sym typeface="Arial"/>
              </a:rPr>
              <a:t>musicale dont le titre n’est pas distinctif</a:t>
            </a:r>
            <a:r>
              <a:rPr lang="fr-FR" sz="2400">
                <a:solidFill>
                  <a:schemeClr val="tx1"/>
                </a:solidFill>
                <a:cs typeface="Segoe UI"/>
              </a:rPr>
              <a:t>. Lorsqu’il est fondamental</a:t>
            </a:r>
            <a:r>
              <a:rPr lang="fr-FR" sz="2400" b="0" i="0" u="none" strike="noStrike" cap="none">
                <a:solidFill>
                  <a:schemeClr val="tx1"/>
                </a:solidFill>
                <a:cs typeface="Segoe UI"/>
                <a:sym typeface="Arial"/>
              </a:rPr>
              <a:t>, </a:t>
            </a:r>
            <a:r>
              <a:rPr lang="fr-FR" sz="2400">
                <a:solidFill>
                  <a:schemeClr val="tx1"/>
                </a:solidFill>
                <a:cs typeface="Segoe UI"/>
              </a:rPr>
              <a:t>l’élément est nécessairement enregistré dans le point d’accès autorisé. Il </a:t>
            </a:r>
            <a:r>
              <a:rPr lang="fr-FR" sz="2400" b="0" i="0" u="none" strike="noStrike" cap="none">
                <a:solidFill>
                  <a:schemeClr val="tx1"/>
                </a:solidFill>
                <a:cs typeface="Segoe UI"/>
                <a:sym typeface="Arial"/>
              </a:rPr>
              <a:t>peut être </a:t>
            </a:r>
            <a:r>
              <a:rPr lang="fr-FR" sz="2400">
                <a:solidFill>
                  <a:schemeClr val="tx1"/>
                </a:solidFill>
                <a:cs typeface="Segoe UI"/>
              </a:rPr>
              <a:t>enregistré comme élément</a:t>
            </a:r>
            <a:r>
              <a:rPr lang="fr-FR" sz="2400" b="0" i="0" u="none" strike="noStrike" cap="none">
                <a:solidFill>
                  <a:schemeClr val="tx1"/>
                </a:solidFill>
                <a:cs typeface="Segoe UI"/>
                <a:sym typeface="Arial"/>
              </a:rPr>
              <a:t>, </a:t>
            </a:r>
            <a:r>
              <a:rPr lang="fr-FR" sz="2400">
                <a:solidFill>
                  <a:schemeClr val="tx1"/>
                </a:solidFill>
                <a:cs typeface="Segoe UI"/>
              </a:rPr>
              <a:t>qu’il </a:t>
            </a:r>
            <a:r>
              <a:rPr lang="fr-FR" sz="2400" b="0" i="0" u="none" strike="noStrike" cap="none">
                <a:solidFill>
                  <a:schemeClr val="tx1"/>
                </a:solidFill>
                <a:cs typeface="Segoe UI"/>
                <a:sym typeface="Arial"/>
              </a:rPr>
              <a:t>soit</a:t>
            </a:r>
            <a:r>
              <a:rPr lang="fr-FR" sz="2400">
                <a:solidFill>
                  <a:schemeClr val="tx1"/>
                </a:solidFill>
                <a:cs typeface="Segoe UI"/>
              </a:rPr>
              <a:t> fondamental </a:t>
            </a:r>
            <a:r>
              <a:rPr lang="fr-FR" sz="2400" b="0" i="0" u="none" strike="noStrike" cap="none">
                <a:solidFill>
                  <a:schemeClr val="tx1"/>
                </a:solidFill>
                <a:cs typeface="Segoe UI"/>
                <a:sym typeface="Arial"/>
              </a:rPr>
              <a:t>ou </a:t>
            </a:r>
            <a:r>
              <a:rPr lang="fr-FR" sz="2400">
                <a:solidFill>
                  <a:schemeClr val="tx1"/>
                </a:solidFill>
                <a:cs typeface="Segoe UI"/>
              </a:rPr>
              <a:t>non.</a:t>
            </a:r>
            <a:endParaRPr lang="fr-FR" sz="2400">
              <a:solidFill>
                <a:schemeClr val="tx1"/>
              </a:solidFill>
            </a:endParaRPr>
          </a:p>
          <a:p>
            <a:pPr marL="449263" indent="-398463"/>
            <a:r>
              <a:rPr lang="fr-FR" sz="2400"/>
              <a:t>Définition : Numéro d’ordre, numéro d’opus ou numéro de catalogue thématique attribué à une œuvre musicale par un compositeur, un éditeur ou un musicologue</a:t>
            </a:r>
          </a:p>
          <a:p>
            <a:pPr marL="449263" indent="-398463"/>
            <a:r>
              <a:rPr lang="fr-FR" sz="2400"/>
              <a:t>Une désignation numérique d’une œuvre musicale comprend une appellation telle que no, op. et BWV, par exemple, et elle peut inclure un chiffre, une lettre, un mot, tout autre caractère ou la combinaison de ces éléments</a:t>
            </a:r>
          </a:p>
        </p:txBody>
      </p:sp>
      <p:sp>
        <p:nvSpPr>
          <p:cNvPr id="2" name="Espace réservé du pied de page 1">
            <a:extLst>
              <a:ext uri="{FF2B5EF4-FFF2-40B4-BE49-F238E27FC236}">
                <a16:creationId xmlns:a16="http://schemas.microsoft.com/office/drawing/2014/main" id="{3BCCB55A-8B2C-7038-E8DF-66B3DDE880E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130</a:t>
            </a:fld>
            <a:endParaRPr lang="fr-FR"/>
          </a:p>
        </p:txBody>
      </p:sp>
    </p:spTree>
    <p:extLst>
      <p:ext uri="{BB962C8B-B14F-4D97-AF65-F5344CB8AC3E}">
        <p14:creationId xmlns:p14="http://schemas.microsoft.com/office/powerpoint/2010/main" val="2924971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Désignation numérique d’une œuvre musicale (RDA 6.16)</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b="0" i="0">
                <a:solidFill>
                  <a:srgbClr val="000000"/>
                </a:solidFill>
                <a:effectLst/>
                <a:latin typeface="Arial Unicode MS" panose="020B0604020202020204" charset="-128"/>
                <a:ea typeface="Arial Unicode MS" panose="020B0604020202020204" charset="-128"/>
              </a:rPr>
              <a:t>Enregistrer autant de désignations qu’il est facile d’en établir parmi les suivantes :</a:t>
            </a:r>
          </a:p>
          <a:p>
            <a:pPr marL="906463" lvl="2" indent="-449263">
              <a:spcBef>
                <a:spcPts val="0"/>
              </a:spcBef>
            </a:pPr>
            <a:r>
              <a:rPr lang="fr-FR" sz="2400">
                <a:solidFill>
                  <a:srgbClr val="000000"/>
                </a:solidFill>
                <a:latin typeface="Arial Unicode MS" panose="020B0604020202020204" charset="-128"/>
                <a:ea typeface="Arial Unicode MS" panose="020B0604020202020204" charset="-128"/>
              </a:rPr>
              <a:t>numéro d’ordre</a:t>
            </a:r>
          </a:p>
          <a:p>
            <a:pPr marL="906463" lvl="2" indent="-449263">
              <a:spcBef>
                <a:spcPts val="0"/>
              </a:spcBef>
            </a:pPr>
            <a:r>
              <a:rPr lang="fr-FR" sz="2400">
                <a:solidFill>
                  <a:srgbClr val="000000"/>
                </a:solidFill>
                <a:latin typeface="Arial Unicode MS" panose="020B0604020202020204" charset="-128"/>
                <a:ea typeface="Arial Unicode MS" panose="020B0604020202020204" charset="-128"/>
              </a:rPr>
              <a:t>numéro d’opus</a:t>
            </a:r>
          </a:p>
          <a:p>
            <a:pPr marL="906463" lvl="2" indent="-449263">
              <a:spcBef>
                <a:spcPts val="0"/>
              </a:spcBef>
            </a:pPr>
            <a:r>
              <a:rPr lang="fr-CA" sz="2400" b="0" i="0">
                <a:solidFill>
                  <a:srgbClr val="000000"/>
                </a:solidFill>
                <a:effectLst/>
                <a:latin typeface="Arial Unicode MS" panose="020B0604020202020204" charset="-128"/>
                <a:ea typeface="Arial Unicode MS" panose="020B0604020202020204" charset="-128"/>
              </a:rPr>
              <a:t>numéro de catalogue thématique</a:t>
            </a:r>
          </a:p>
          <a:p>
            <a:pPr marL="449263" indent="-449263">
              <a:spcBef>
                <a:spcPts val="0"/>
              </a:spcBef>
            </a:pPr>
            <a:r>
              <a:rPr lang="fr-FR"/>
              <a:t>Enregistrer dans une zone 383 du MARC</a:t>
            </a:r>
          </a:p>
          <a:p>
            <a:pPr marL="457200" lvl="1" indent="0">
              <a:spcBef>
                <a:spcPts val="0"/>
              </a:spcBef>
              <a:buNone/>
            </a:pPr>
            <a:r>
              <a:rPr lang="fr-FR"/>
              <a:t>$a Numéro de série</a:t>
            </a:r>
          </a:p>
          <a:p>
            <a:pPr marL="457200" lvl="1" indent="0">
              <a:spcBef>
                <a:spcPts val="0"/>
              </a:spcBef>
              <a:buNone/>
            </a:pPr>
            <a:r>
              <a:rPr lang="fr-FR"/>
              <a:t>$b Numéro d’opus</a:t>
            </a:r>
          </a:p>
          <a:p>
            <a:pPr marL="457200" lvl="1" indent="0">
              <a:spcBef>
                <a:spcPts val="0"/>
              </a:spcBef>
              <a:buNone/>
            </a:pPr>
            <a:r>
              <a:rPr lang="fr-FR"/>
              <a:t>$c Numéro d’index thématique</a:t>
            </a:r>
          </a:p>
          <a:p>
            <a:pPr marL="457200" lvl="1" indent="0">
              <a:spcBef>
                <a:spcPts val="0"/>
              </a:spcBef>
              <a:buNone/>
            </a:pPr>
            <a:r>
              <a:rPr lang="fr-FR"/>
              <a:t>$d Code d’index thématique</a:t>
            </a:r>
          </a:p>
          <a:p>
            <a:pPr marL="457200" lvl="1" indent="0">
              <a:spcBef>
                <a:spcPts val="0"/>
              </a:spcBef>
              <a:buNone/>
            </a:pPr>
            <a:r>
              <a:rPr lang="fr-FR"/>
              <a:t>$e Éditeur associé à un numéro de série ou à un numéro d’opus</a:t>
            </a:r>
          </a:p>
          <a:p>
            <a:pPr marL="457200" lvl="1" indent="0">
              <a:spcBef>
                <a:spcPts val="0"/>
              </a:spcBef>
              <a:buNone/>
            </a:pPr>
            <a:r>
              <a:rPr lang="fr-FR"/>
              <a:t>$2 Source</a:t>
            </a:r>
          </a:p>
          <a:p>
            <a:pPr marL="228600" indent="-228600">
              <a:spcBef>
                <a:spcPts val="0"/>
              </a:spcBef>
            </a:pPr>
            <a:endParaRPr lang="fr-FR" sz="3200"/>
          </a:p>
        </p:txBody>
      </p:sp>
      <p:sp>
        <p:nvSpPr>
          <p:cNvPr id="2" name="Espace réservé du pied de page 1">
            <a:extLst>
              <a:ext uri="{FF2B5EF4-FFF2-40B4-BE49-F238E27FC236}">
                <a16:creationId xmlns:a16="http://schemas.microsoft.com/office/drawing/2014/main" id="{EB7CFDF4-5E84-29F9-73FA-C3BBDF3B8B9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131</a:t>
            </a:fld>
            <a:endParaRPr lang="fr-FR"/>
          </a:p>
        </p:txBody>
      </p:sp>
    </p:spTree>
    <p:extLst>
      <p:ext uri="{BB962C8B-B14F-4D97-AF65-F5344CB8AC3E}">
        <p14:creationId xmlns:p14="http://schemas.microsoft.com/office/powerpoint/2010/main" val="10492236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t>Enregistrer le numéro d’ordre comme un chiffre cardinal</a:t>
            </a:r>
          </a:p>
          <a:p>
            <a:pPr marL="0" indent="0">
              <a:spcBef>
                <a:spcPts val="0"/>
              </a:spcBef>
              <a:buNone/>
            </a:pPr>
            <a:endParaRPr lang="fr-FR"/>
          </a:p>
          <a:p>
            <a:pPr marL="0" indent="0">
              <a:spcBef>
                <a:spcPts val="0"/>
              </a:spcBef>
              <a:buNone/>
            </a:pPr>
            <a:r>
              <a:rPr lang="fr-FR"/>
              <a:t>ÉP du PFAN :</a:t>
            </a:r>
          </a:p>
          <a:p>
            <a:pPr marL="228600" indent="-228600">
              <a:spcBef>
                <a:spcPts val="0"/>
              </a:spcBef>
            </a:pPr>
            <a:endParaRPr lang="fr-FR"/>
          </a:p>
          <a:p>
            <a:pPr marL="449263" indent="-449263">
              <a:spcBef>
                <a:spcPts val="0"/>
              </a:spcBef>
            </a:pPr>
            <a:r>
              <a:rPr lang="fr-FR" b="0" i="0">
                <a:solidFill>
                  <a:srgbClr val="000000"/>
                </a:solidFill>
                <a:effectLst/>
                <a:latin typeface="Arial Unicode MS"/>
                <a:ea typeface="Arial Unicode MS"/>
              </a:rPr>
              <a:t>Enregistrer un numéro d’ordre même si les œuvres portant le même titre n’ont pas la même distribution d’exécution, si ces œuvres sont numérotées consécutivement dans les sources de référence musicales</a:t>
            </a:r>
            <a:r>
              <a:rPr lang="fr-FR">
                <a:solidFill>
                  <a:srgbClr val="000000"/>
                </a:solidFill>
                <a:latin typeface="Arial Unicode MS"/>
                <a:ea typeface="Arial Unicode MS"/>
              </a:rPr>
              <a:t>.</a:t>
            </a:r>
            <a:endParaRPr lang="fr-FR" b="0" i="0">
              <a:solidFill>
                <a:srgbClr val="000000"/>
              </a:solidFill>
              <a:effectLst/>
              <a:latin typeface="Arial Unicode MS"/>
              <a:ea typeface="Arial Unicode MS"/>
            </a:endParaRP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DFA2B73D-4512-18AE-75CB-419796607CD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132</a:t>
            </a:fld>
            <a:endParaRPr lang="fr-FR"/>
          </a:p>
        </p:txBody>
      </p:sp>
    </p:spTree>
    <p:extLst>
      <p:ext uri="{BB962C8B-B14F-4D97-AF65-F5344CB8AC3E}">
        <p14:creationId xmlns:p14="http://schemas.microsoft.com/office/powerpoint/2010/main" val="34572062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1" indent="0">
              <a:spcBef>
                <a:spcPts val="0"/>
              </a:spcBef>
              <a:buNone/>
            </a:pPr>
            <a:r>
              <a:rPr lang="fr-FR" sz="2800">
                <a:solidFill>
                  <a:srgbClr val="000000"/>
                </a:solidFill>
                <a:ea typeface="Arial Unicode MS"/>
              </a:rPr>
              <a:t>ÉP du PFAN (suite) :</a:t>
            </a:r>
            <a:endParaRPr lang="fr-FR" sz="1800">
              <a:solidFill>
                <a:srgbClr val="000000"/>
              </a:solidFill>
              <a:ea typeface="Arial Unicode MS"/>
            </a:endParaRPr>
          </a:p>
          <a:p>
            <a:pPr marL="449263" indent="-449263">
              <a:spcBef>
                <a:spcPts val="0"/>
              </a:spcBef>
            </a:pPr>
            <a:r>
              <a:rPr lang="fr-FR">
                <a:solidFill>
                  <a:srgbClr val="000000"/>
                </a:solidFill>
                <a:ea typeface="Arial Unicode MS"/>
              </a:rPr>
              <a:t>Lors de l’enregistrement d’un numéro d’ordre accompagné dans la source par un terme tel que « numéro », « livre », « collection », etc., appliquer ce suit :</a:t>
            </a:r>
          </a:p>
          <a:p>
            <a:pPr marL="804863" lvl="1" indent="-347663">
              <a:spcBef>
                <a:spcPts val="0"/>
              </a:spcBef>
              <a:buSzPct val="100000"/>
            </a:pPr>
            <a:r>
              <a:rPr lang="fr-FR" sz="2000">
                <a:solidFill>
                  <a:srgbClr val="000000"/>
                </a:solidFill>
                <a:ea typeface="Arial Unicode MS"/>
              </a:rPr>
              <a:t>Si le terme est le mot français « numéro » ou son abréviation, ou bien un mot équivalent ou une abréviation équivalente dans une autre langue, faire précéder le nombre dans le PAA par l’abréviation française « no ».</a:t>
            </a:r>
            <a:endParaRPr lang="en-US" sz="2000">
              <a:solidFill>
                <a:srgbClr val="000000"/>
              </a:solidFill>
              <a:ea typeface="Arial Unicode MS"/>
            </a:endParaRPr>
          </a:p>
          <a:p>
            <a:pPr marL="804863" lvl="1" indent="-347663">
              <a:spcBef>
                <a:spcPts val="0"/>
              </a:spcBef>
              <a:buSzPct val="100000"/>
            </a:pPr>
            <a:r>
              <a:rPr lang="fr-FR" sz="2000" b="0" i="0">
                <a:solidFill>
                  <a:srgbClr val="000000"/>
                </a:solidFill>
                <a:effectLst/>
                <a:ea typeface="Arial Unicode MS"/>
              </a:rPr>
              <a:t>Si le terme n’est pas français </a:t>
            </a:r>
            <a:r>
              <a:rPr lang="fr-FR" sz="2000">
                <a:solidFill>
                  <a:srgbClr val="000000"/>
                </a:solidFill>
                <a:ea typeface="Arial Unicode MS"/>
              </a:rPr>
              <a:t>et </a:t>
            </a:r>
            <a:r>
              <a:rPr lang="fr-FR" sz="2000" b="0" i="0">
                <a:solidFill>
                  <a:srgbClr val="000000"/>
                </a:solidFill>
                <a:effectLst/>
                <a:ea typeface="Arial Unicode MS"/>
              </a:rPr>
              <a:t>ne signifie pas « numéro » et que le titre privilégié est en français en raison de l’application de </a:t>
            </a:r>
            <a:r>
              <a:rPr lang="fr-FR" sz="2000">
                <a:solidFill>
                  <a:srgbClr val="000000"/>
                </a:solidFill>
                <a:ea typeface="Arial Unicode MS"/>
              </a:rPr>
              <a:t>6.14.2.5.2.1</a:t>
            </a:r>
            <a:r>
              <a:rPr lang="fr-FR" sz="2000" b="0" i="0">
                <a:solidFill>
                  <a:srgbClr val="000000"/>
                </a:solidFill>
                <a:effectLst/>
                <a:ea typeface="Arial Unicode MS"/>
              </a:rPr>
              <a:t>, </a:t>
            </a:r>
            <a:r>
              <a:rPr lang="fr-FR" sz="2000">
                <a:solidFill>
                  <a:srgbClr val="000000"/>
                </a:solidFill>
                <a:ea typeface="Arial Unicode MS"/>
              </a:rPr>
              <a:t>le remplacer</a:t>
            </a:r>
            <a:r>
              <a:rPr lang="fr-FR" sz="2000" b="0" i="0">
                <a:solidFill>
                  <a:srgbClr val="000000"/>
                </a:solidFill>
                <a:effectLst/>
                <a:ea typeface="Arial Unicode MS"/>
              </a:rPr>
              <a:t> par son équivalent</a:t>
            </a:r>
            <a:r>
              <a:rPr lang="fr-FR" sz="2000">
                <a:solidFill>
                  <a:srgbClr val="000000"/>
                </a:solidFill>
                <a:ea typeface="Arial Unicode MS"/>
              </a:rPr>
              <a:t> </a:t>
            </a:r>
            <a:r>
              <a:rPr lang="fr-FR" sz="2000" b="0" i="0">
                <a:solidFill>
                  <a:srgbClr val="000000"/>
                </a:solidFill>
                <a:effectLst/>
                <a:ea typeface="Arial Unicode MS"/>
              </a:rPr>
              <a:t>français, en utilisant une abréviation française selon les instructions de l’annexe B (B.5.4</a:t>
            </a:r>
            <a:r>
              <a:rPr lang="fr-FR" sz="2000">
                <a:solidFill>
                  <a:srgbClr val="000000"/>
                </a:solidFill>
                <a:ea typeface="Arial Unicode MS"/>
              </a:rPr>
              <a:t>).</a:t>
            </a:r>
            <a:endParaRPr lang="fr-FR" sz="2000">
              <a:ea typeface="Arial Unicode MS"/>
            </a:endParaRPr>
          </a:p>
          <a:p>
            <a:pPr marL="804863" lvl="1" indent="-347663">
              <a:spcBef>
                <a:spcPts val="0"/>
              </a:spcBef>
              <a:buSzPct val="100000"/>
            </a:pPr>
            <a:r>
              <a:rPr lang="fr-FR" sz="2000">
                <a:solidFill>
                  <a:srgbClr val="000000"/>
                </a:solidFill>
                <a:ea typeface="Arial Unicode MS"/>
              </a:rPr>
              <a:t>Dans tous les autres cas, enregistrer le terme tel qu’il figure dans la source en utilisant sa forme abrégée telle qu’elle figure dans l’annexe B (B.5.4). Si le terme ne se trouve pas à l’annexe B, enregistrer le terme tel qu’il figure dans la source.</a:t>
            </a:r>
          </a:p>
          <a:p>
            <a:pPr marL="228600" indent="-228600">
              <a:spcBef>
                <a:spcPts val="0"/>
              </a:spcBef>
            </a:pPr>
            <a:endParaRPr lang="fr-FR">
              <a:solidFill>
                <a:srgbClr val="000000"/>
              </a:solidFill>
              <a:latin typeface="Arial Unicode MS" panose="020B0604020202020204" charset="-128"/>
              <a:ea typeface="Arial Unicode MS" panose="020B0604020202020204" charset="-128"/>
            </a:endParaRP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E003D417-4F25-8DDD-BB93-18CF49A5DA1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133</a:t>
            </a:fld>
            <a:endParaRPr lang="fr-FR"/>
          </a:p>
        </p:txBody>
      </p:sp>
    </p:spTree>
    <p:extLst>
      <p:ext uri="{BB962C8B-B14F-4D97-AF65-F5344CB8AC3E}">
        <p14:creationId xmlns:p14="http://schemas.microsoft.com/office/powerpoint/2010/main" val="20208764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1" indent="0">
              <a:spcBef>
                <a:spcPts val="0"/>
              </a:spcBef>
              <a:buNone/>
            </a:pPr>
            <a:r>
              <a:rPr lang="fr-FR" sz="2800">
                <a:solidFill>
                  <a:srgbClr val="000000"/>
                </a:solidFill>
                <a:ea typeface="Arial Unicode MS"/>
              </a:rPr>
              <a:t>ÉP du PFAN (suite) :</a:t>
            </a:r>
            <a:endParaRPr lang="fr-FR"/>
          </a:p>
          <a:p>
            <a:pPr marL="0" lvl="1" indent="0">
              <a:spcBef>
                <a:spcPts val="0"/>
              </a:spcBef>
              <a:buNone/>
            </a:pPr>
            <a:endParaRPr lang="fr-FR" sz="2800">
              <a:solidFill>
                <a:srgbClr val="000000"/>
              </a:solidFill>
              <a:ea typeface="Arial Unicode MS"/>
            </a:endParaRPr>
          </a:p>
          <a:p>
            <a:pPr marL="449263" indent="-449263">
              <a:spcBef>
                <a:spcPts val="0"/>
              </a:spcBef>
            </a:pPr>
            <a:r>
              <a:rPr lang="fr-FR">
                <a:solidFill>
                  <a:srgbClr val="000000"/>
                </a:solidFill>
                <a:latin typeface="Arial Unicode MS"/>
                <a:ea typeface="Arial Unicode MS"/>
              </a:rPr>
              <a:t>Si aucun terme n’apparaît avec le nombre, enregistrer le nombre comme un nombre cardinal et le faire</a:t>
            </a:r>
            <a:r>
              <a:rPr lang="fr-FR" b="0" i="0">
                <a:solidFill>
                  <a:srgbClr val="000000"/>
                </a:solidFill>
                <a:effectLst/>
                <a:latin typeface="Arial Unicode MS"/>
                <a:ea typeface="Arial Unicode MS"/>
              </a:rPr>
              <a:t> précéder </a:t>
            </a:r>
            <a:r>
              <a:rPr lang="fr-FR">
                <a:solidFill>
                  <a:srgbClr val="000000"/>
                </a:solidFill>
                <a:latin typeface="Arial Unicode MS"/>
                <a:ea typeface="Arial Unicode MS"/>
              </a:rPr>
              <a:t>de</a:t>
            </a:r>
            <a:r>
              <a:rPr lang="fr-FR" b="0" i="0">
                <a:solidFill>
                  <a:srgbClr val="000000"/>
                </a:solidFill>
                <a:effectLst/>
                <a:latin typeface="Arial Unicode MS"/>
                <a:ea typeface="Arial Unicode MS"/>
              </a:rPr>
              <a:t> l’abréviation française « no </a:t>
            </a:r>
            <a:r>
              <a:rPr lang="fr-FR">
                <a:solidFill>
                  <a:srgbClr val="000000"/>
                </a:solidFill>
                <a:latin typeface="Arial Unicode MS"/>
                <a:ea typeface="Arial Unicode MS"/>
              </a:rPr>
              <a:t>».</a:t>
            </a:r>
          </a:p>
          <a:p>
            <a:pPr marL="449263" indent="-449263">
              <a:spcBef>
                <a:spcPts val="0"/>
              </a:spcBef>
            </a:pPr>
            <a:r>
              <a:rPr lang="fr-FR">
                <a:solidFill>
                  <a:srgbClr val="000000"/>
                </a:solidFill>
                <a:ea typeface="Arial Unicode MS"/>
              </a:rPr>
              <a:t>Utiliser des chiffres arabes.</a:t>
            </a:r>
          </a:p>
          <a:p>
            <a:pPr marL="0" indent="0">
              <a:spcBef>
                <a:spcPts val="0"/>
              </a:spcBef>
              <a:buNone/>
            </a:pPr>
            <a:endParaRPr lang="fr-FR">
              <a:solidFill>
                <a:srgbClr val="000000"/>
              </a:solidFill>
              <a:latin typeface="Arial Unicode MS"/>
              <a:ea typeface="Arial Unicode MS"/>
            </a:endParaRPr>
          </a:p>
          <a:p>
            <a:pPr marL="0" indent="0">
              <a:spcBef>
                <a:spcPts val="0"/>
              </a:spcBef>
              <a:buNone/>
            </a:pPr>
            <a:r>
              <a:rPr lang="fr-FR" b="0" i="0">
                <a:solidFill>
                  <a:srgbClr val="000000"/>
                </a:solidFill>
                <a:effectLst/>
                <a:latin typeface="Arial Unicode MS"/>
                <a:ea typeface="Arial Unicode MS"/>
              </a:rPr>
              <a:t>Si les sources pour une série d’œuvres numérotées consécutivement utilisent différentes appellations, choisir une seule appellation et utiliser cette dernière pour toutes les œuvres de la série</a:t>
            </a:r>
            <a:endParaRPr lang="fr-FR"/>
          </a:p>
          <a:p>
            <a:pPr marL="228600" indent="-228600">
              <a:spcBef>
                <a:spcPts val="0"/>
              </a:spcBef>
            </a:pPr>
            <a:endParaRPr lang="fr-FR">
              <a:solidFill>
                <a:srgbClr val="000000"/>
              </a:solidFill>
              <a:latin typeface="Arial Unicode MS" panose="020B0604020202020204" charset="-128"/>
              <a:ea typeface="Arial Unicode MS" panose="020B0604020202020204" charset="-128"/>
            </a:endParaRP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D64452F4-FCFC-D13E-48FF-98C7E04A8E4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134</a:t>
            </a:fld>
            <a:endParaRPr lang="fr-FR"/>
          </a:p>
        </p:txBody>
      </p:sp>
    </p:spTree>
    <p:extLst>
      <p:ext uri="{BB962C8B-B14F-4D97-AF65-F5344CB8AC3E}">
        <p14:creationId xmlns:p14="http://schemas.microsoft.com/office/powerpoint/2010/main" val="24330863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solidFill>
                  <a:srgbClr val="000000"/>
                </a:solidFill>
                <a:latin typeface="Arial Unicode MS"/>
                <a:ea typeface="Arial Unicode MS"/>
              </a:rPr>
              <a:t>Exemples :</a:t>
            </a:r>
            <a:endParaRPr lang="fr-FR" b="0" i="0">
              <a:solidFill>
                <a:srgbClr val="000000"/>
              </a:solidFill>
              <a:effectLst/>
              <a:latin typeface="Arial Unicode MS"/>
              <a:ea typeface="Arial Unicode MS"/>
            </a:endParaRPr>
          </a:p>
          <a:p>
            <a:pPr marL="228600" indent="-228600">
              <a:spcBef>
                <a:spcPts val="0"/>
              </a:spcBef>
            </a:pPr>
            <a:endParaRPr lang="fr-FR">
              <a:solidFill>
                <a:srgbClr val="000000"/>
              </a:solidFill>
              <a:latin typeface="Arial Unicode MS" panose="020B0604020202020204" charset="-128"/>
              <a:ea typeface="Arial Unicode MS" panose="020B0604020202020204" charset="-128"/>
            </a:endParaRPr>
          </a:p>
          <a:p>
            <a:pPr marL="709613" indent="-709613">
              <a:spcBef>
                <a:spcPts val="0"/>
              </a:spcBef>
              <a:buNone/>
            </a:pPr>
            <a:r>
              <a:rPr lang="fr-FR">
                <a:solidFill>
                  <a:schemeClr val="accent5"/>
                </a:solidFill>
                <a:ea typeface="Arial Unicode MS"/>
              </a:rPr>
              <a:t>100 1_ Cory, Eleanor, $d 1943- $t Quatuors, $m violons (2), alto, violoncelle, $n </a:t>
            </a:r>
            <a:r>
              <a:rPr lang="fr-FR" b="1">
                <a:solidFill>
                  <a:schemeClr val="accent5"/>
                </a:solidFill>
                <a:ea typeface="Arial Unicode MS"/>
              </a:rPr>
              <a:t>no 2</a:t>
            </a:r>
          </a:p>
          <a:p>
            <a:pPr marL="0" indent="0">
              <a:spcBef>
                <a:spcPts val="0"/>
              </a:spcBef>
              <a:buNone/>
            </a:pPr>
            <a:r>
              <a:rPr lang="fr-FR">
                <a:solidFill>
                  <a:schemeClr val="accent5"/>
                </a:solidFill>
                <a:ea typeface="Arial Unicode MS"/>
              </a:rPr>
              <a:t>383 __ no 2</a:t>
            </a:r>
          </a:p>
          <a:p>
            <a:pPr marL="0" indent="0">
              <a:spcBef>
                <a:spcPts val="0"/>
              </a:spcBef>
              <a:buNone/>
            </a:pPr>
            <a:r>
              <a:rPr lang="fr-FR" sz="2400">
                <a:ea typeface="Arial Unicode MS"/>
              </a:rPr>
              <a:t>Dans la source : no</a:t>
            </a:r>
            <a:r>
              <a:rPr lang="fr-FR" sz="2400" b="1">
                <a:ea typeface="Arial Unicode MS"/>
              </a:rPr>
              <a:t>.</a:t>
            </a:r>
            <a:r>
              <a:rPr lang="fr-FR" sz="2400">
                <a:ea typeface="Arial Unicode MS"/>
              </a:rPr>
              <a:t> 2 (abréviation en anglais)</a:t>
            </a:r>
          </a:p>
          <a:p>
            <a:pPr marL="0" indent="0">
              <a:spcBef>
                <a:spcPts val="0"/>
              </a:spcBef>
              <a:buNone/>
            </a:pPr>
            <a:endParaRPr lang="fr-FR" sz="2400">
              <a:ea typeface="Arial Unicode MS"/>
            </a:endParaRPr>
          </a:p>
          <a:p>
            <a:pPr marL="0" indent="0">
              <a:spcBef>
                <a:spcPts val="0"/>
              </a:spcBef>
              <a:buNone/>
            </a:pPr>
            <a:r>
              <a:rPr lang="fr-FR">
                <a:solidFill>
                  <a:schemeClr val="accent5"/>
                </a:solidFill>
                <a:ea typeface="Arial Unicode MS"/>
              </a:rPr>
              <a:t>100 1_ Zender, Hans. $t Hölderlin lesen, $n </a:t>
            </a:r>
            <a:r>
              <a:rPr lang="fr-FR" b="1">
                <a:solidFill>
                  <a:schemeClr val="accent5"/>
                </a:solidFill>
                <a:ea typeface="Arial Unicode MS"/>
              </a:rPr>
              <a:t>no 2</a:t>
            </a:r>
          </a:p>
          <a:p>
            <a:pPr marL="0" indent="0">
              <a:spcBef>
                <a:spcPts val="0"/>
              </a:spcBef>
              <a:buNone/>
            </a:pPr>
            <a:r>
              <a:rPr lang="fr-FR">
                <a:solidFill>
                  <a:schemeClr val="accent5"/>
                </a:solidFill>
                <a:ea typeface="Arial Unicode MS"/>
              </a:rPr>
              <a:t>383 __ no 2</a:t>
            </a:r>
          </a:p>
          <a:p>
            <a:pPr marL="0" indent="0">
              <a:spcBef>
                <a:spcPts val="0"/>
              </a:spcBef>
              <a:buNone/>
            </a:pPr>
            <a:r>
              <a:rPr lang="fr-FR" sz="2400">
                <a:ea typeface="Arial Unicode MS"/>
              </a:rPr>
              <a:t>Dans la source : II (aucun terme ne figure avec le numéro)</a:t>
            </a:r>
          </a:p>
        </p:txBody>
      </p:sp>
      <p:sp>
        <p:nvSpPr>
          <p:cNvPr id="2" name="Espace réservé du pied de page 1">
            <a:extLst>
              <a:ext uri="{FF2B5EF4-FFF2-40B4-BE49-F238E27FC236}">
                <a16:creationId xmlns:a16="http://schemas.microsoft.com/office/drawing/2014/main" id="{3808BBCA-60FE-A671-06DC-F018DF3AFFB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135</a:t>
            </a:fld>
            <a:endParaRPr lang="fr-FR"/>
          </a:p>
        </p:txBody>
      </p:sp>
    </p:spTree>
    <p:extLst>
      <p:ext uri="{BB962C8B-B14F-4D97-AF65-F5344CB8AC3E}">
        <p14:creationId xmlns:p14="http://schemas.microsoft.com/office/powerpoint/2010/main" val="35041508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latin typeface="Arial Unicode MS"/>
                <a:ea typeface="Arial Unicode MS"/>
              </a:rPr>
              <a:t>Exemples (suite) :</a:t>
            </a:r>
            <a:endParaRPr lang="fr-FR" sz="2400" b="0" i="0">
              <a:solidFill>
                <a:srgbClr val="000000"/>
              </a:solidFill>
              <a:effectLst/>
              <a:latin typeface="Arial Unicode MS"/>
              <a:ea typeface="Arial Unicode MS"/>
            </a:endParaRPr>
          </a:p>
          <a:p>
            <a:pPr marL="228600" indent="-228600">
              <a:spcBef>
                <a:spcPts val="0"/>
              </a:spcBef>
            </a:pPr>
            <a:endParaRPr lang="fr-FR" sz="2400">
              <a:solidFill>
                <a:srgbClr val="000000"/>
              </a:solidFill>
              <a:latin typeface="Arial Unicode MS" panose="020B0604020202020204" charset="-128"/>
              <a:ea typeface="Arial Unicode MS" panose="020B0604020202020204" charset="-128"/>
            </a:endParaRPr>
          </a:p>
          <a:p>
            <a:pPr marL="0" indent="0">
              <a:spcBef>
                <a:spcPts val="0"/>
              </a:spcBef>
              <a:buNone/>
            </a:pPr>
            <a:r>
              <a:rPr lang="fr-FR" sz="2400">
                <a:solidFill>
                  <a:schemeClr val="accent5"/>
                </a:solidFill>
                <a:ea typeface="Arial Unicode MS"/>
              </a:rPr>
              <a:t>100 1_ Monteverdi, Claudio, $d 1567-1643. $t Madrigaux, $n </a:t>
            </a:r>
            <a:r>
              <a:rPr lang="fr-FR" sz="2400" b="1">
                <a:solidFill>
                  <a:schemeClr val="accent5"/>
                </a:solidFill>
                <a:ea typeface="Arial Unicode MS"/>
              </a:rPr>
              <a:t>livre 1</a:t>
            </a:r>
            <a:endParaRPr lang="fr-FR" sz="2400" b="1">
              <a:solidFill>
                <a:schemeClr val="accent5"/>
              </a:solidFill>
            </a:endParaRPr>
          </a:p>
          <a:p>
            <a:pPr marL="0" indent="0">
              <a:spcBef>
                <a:spcPts val="0"/>
              </a:spcBef>
              <a:buNone/>
            </a:pPr>
            <a:r>
              <a:rPr lang="fr-FR" sz="2400">
                <a:solidFill>
                  <a:schemeClr val="accent5"/>
                </a:solidFill>
                <a:ea typeface="Arial Unicode MS"/>
              </a:rPr>
              <a:t>383 __ livre 1</a:t>
            </a:r>
            <a:endParaRPr lang="en-US" sz="2400">
              <a:solidFill>
                <a:schemeClr val="accent5"/>
              </a:solidFill>
              <a:ea typeface="Arial Unicode MS"/>
            </a:endParaRPr>
          </a:p>
          <a:p>
            <a:pPr marL="0" indent="0">
              <a:spcBef>
                <a:spcPts val="0"/>
              </a:spcBef>
              <a:buNone/>
            </a:pPr>
            <a:r>
              <a:rPr lang="fr-FR" sz="2000">
                <a:ea typeface="Arial Unicode MS"/>
              </a:rPr>
              <a:t>Dans la source : libro primo</a:t>
            </a:r>
          </a:p>
          <a:p>
            <a:pPr marL="0" indent="0">
              <a:spcBef>
                <a:spcPts val="0"/>
              </a:spcBef>
              <a:buNone/>
            </a:pPr>
            <a:endParaRPr lang="fr-FR" sz="2400">
              <a:ea typeface="Arial Unicode MS"/>
            </a:endParaRPr>
          </a:p>
          <a:p>
            <a:pPr marL="0" indent="0">
              <a:spcBef>
                <a:spcPts val="0"/>
              </a:spcBef>
              <a:buNone/>
            </a:pPr>
            <a:r>
              <a:rPr lang="fr-FR" sz="2400">
                <a:solidFill>
                  <a:schemeClr val="accent5"/>
                </a:solidFill>
                <a:ea typeface="Arial Unicode MS"/>
              </a:rPr>
              <a:t>100 1_ Merulo, Claudio, $d 1533-1604. $t Ricercari da cantare, $n </a:t>
            </a:r>
            <a:r>
              <a:rPr lang="fr-FR" sz="2400" b="1">
                <a:solidFill>
                  <a:schemeClr val="accent5"/>
                </a:solidFill>
                <a:ea typeface="Arial Unicode MS"/>
              </a:rPr>
              <a:t>libro 3</a:t>
            </a:r>
            <a:endParaRPr lang="en-US" sz="2400" b="1">
              <a:solidFill>
                <a:schemeClr val="accent5"/>
              </a:solidFill>
              <a:ea typeface="Arial Unicode MS"/>
            </a:endParaRPr>
          </a:p>
          <a:p>
            <a:pPr marL="0" indent="0">
              <a:spcBef>
                <a:spcPts val="0"/>
              </a:spcBef>
              <a:buNone/>
            </a:pPr>
            <a:r>
              <a:rPr lang="fr-FR" sz="2400">
                <a:solidFill>
                  <a:schemeClr val="accent5"/>
                </a:solidFill>
                <a:ea typeface="Arial Unicode MS"/>
              </a:rPr>
              <a:t>383 __ libro 3</a:t>
            </a:r>
            <a:endParaRPr lang="en-US" sz="2400">
              <a:solidFill>
                <a:schemeClr val="accent5"/>
              </a:solidFill>
              <a:ea typeface="Arial Unicode MS"/>
            </a:endParaRPr>
          </a:p>
          <a:p>
            <a:pPr marL="0" indent="0">
              <a:spcBef>
                <a:spcPts val="0"/>
              </a:spcBef>
              <a:buNone/>
            </a:pPr>
            <a:r>
              <a:rPr lang="fr-FR" sz="2000">
                <a:ea typeface="Arial Unicode MS"/>
              </a:rPr>
              <a:t>Dans la source : libro terzo</a:t>
            </a:r>
          </a:p>
          <a:p>
            <a:pPr marL="0" indent="0">
              <a:spcBef>
                <a:spcPts val="0"/>
              </a:spcBef>
              <a:buNone/>
            </a:pPr>
            <a:endParaRPr lang="fr-FR" sz="2400">
              <a:ea typeface="Arial Unicode MS"/>
            </a:endParaRPr>
          </a:p>
          <a:p>
            <a:pPr marL="0" indent="0">
              <a:spcBef>
                <a:spcPts val="0"/>
              </a:spcBef>
              <a:buNone/>
            </a:pPr>
            <a:r>
              <a:rPr lang="fr-FR" sz="2400">
                <a:solidFill>
                  <a:schemeClr val="accent5"/>
                </a:solidFill>
                <a:ea typeface="Arial Unicode MS"/>
              </a:rPr>
              <a:t>100 1_ Crumb, George. $t Metamorphoses, $n </a:t>
            </a:r>
            <a:r>
              <a:rPr lang="fr-FR" sz="2400" b="1">
                <a:solidFill>
                  <a:schemeClr val="accent5"/>
                </a:solidFill>
                <a:ea typeface="Arial Unicode MS"/>
              </a:rPr>
              <a:t>bk. 1</a:t>
            </a:r>
          </a:p>
          <a:p>
            <a:pPr marL="0" indent="0">
              <a:spcBef>
                <a:spcPts val="0"/>
              </a:spcBef>
              <a:buNone/>
            </a:pPr>
            <a:r>
              <a:rPr lang="fr-FR" sz="2400">
                <a:solidFill>
                  <a:schemeClr val="accent5"/>
                </a:solidFill>
                <a:ea typeface="Arial Unicode MS"/>
              </a:rPr>
              <a:t>383 __ bk. 1</a:t>
            </a:r>
          </a:p>
          <a:p>
            <a:pPr marL="0" indent="0">
              <a:spcBef>
                <a:spcPts val="0"/>
              </a:spcBef>
              <a:buNone/>
            </a:pPr>
            <a:r>
              <a:rPr lang="fr-FR" sz="2000">
                <a:ea typeface="Arial Unicode MS"/>
              </a:rPr>
              <a:t>Dans la source : book I</a:t>
            </a:r>
          </a:p>
        </p:txBody>
      </p:sp>
      <p:sp>
        <p:nvSpPr>
          <p:cNvPr id="2" name="Espace réservé du pied de page 1">
            <a:extLst>
              <a:ext uri="{FF2B5EF4-FFF2-40B4-BE49-F238E27FC236}">
                <a16:creationId xmlns:a16="http://schemas.microsoft.com/office/drawing/2014/main" id="{241B44AA-59C7-53BF-094B-85F14E03F8B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136</a:t>
            </a:fld>
            <a:endParaRPr lang="fr-FR"/>
          </a:p>
        </p:txBody>
      </p:sp>
    </p:spTree>
    <p:extLst>
      <p:ext uri="{BB962C8B-B14F-4D97-AF65-F5344CB8AC3E}">
        <p14:creationId xmlns:p14="http://schemas.microsoft.com/office/powerpoint/2010/main" val="20843741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1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2e symphonie pour orchestre, op. 25</a:t>
            </a:r>
            <a:endParaRPr lang="en-US" sz="2000">
              <a:solidFill>
                <a:srgbClr val="000000"/>
              </a:solidFill>
              <a:ea typeface="Arial Unicode MS"/>
            </a:endParaRPr>
          </a:p>
          <a:p>
            <a:pPr marL="0" indent="0">
              <a:spcBef>
                <a:spcPts val="0"/>
              </a:spcBef>
              <a:buNone/>
            </a:pPr>
            <a:endParaRPr lang="fr-FR" sz="2000">
              <a:solidFill>
                <a:srgbClr val="000000"/>
              </a:solidFill>
              <a:ea typeface="Arial Unicode MS"/>
            </a:endParaRPr>
          </a:p>
          <a:p>
            <a:pPr marL="0" indent="0">
              <a:spcBef>
                <a:spcPts val="0"/>
              </a:spcBef>
              <a:buNone/>
            </a:pPr>
            <a:r>
              <a:rPr lang="fr-FR" sz="2400">
                <a:solidFill>
                  <a:srgbClr val="000000"/>
                </a:solidFill>
                <a:ea typeface="Arial Unicode MS"/>
              </a:rPr>
              <a:t>100 1_ Absil, Jean, $d 1893-1974. $t Symphonies, $n _______, op. 25</a:t>
            </a:r>
            <a:endParaRPr lang="en-US" sz="2400">
              <a:solidFill>
                <a:srgbClr val="000000"/>
              </a:solidFill>
              <a:ea typeface="Arial Unicode MS"/>
            </a:endParaRPr>
          </a:p>
          <a:p>
            <a:pPr marL="0" indent="0">
              <a:spcBef>
                <a:spcPts val="0"/>
              </a:spcBef>
              <a:buNone/>
            </a:pPr>
            <a:r>
              <a:rPr lang="fr-FR" sz="2400">
                <a:solidFill>
                  <a:srgbClr val="000000"/>
                </a:solidFill>
                <a:ea typeface="Arial Unicode MS"/>
              </a:rPr>
              <a:t>383 __ </a:t>
            </a:r>
            <a:endParaRPr lang="fr-FR"/>
          </a:p>
          <a:p>
            <a:pPr marL="0" indent="0">
              <a:spcBef>
                <a:spcPts val="0"/>
              </a:spcBef>
              <a:buNone/>
            </a:pPr>
            <a:endParaRPr lang="fr-FR" sz="2400">
              <a:solidFill>
                <a:srgbClr val="000000"/>
              </a:solidFill>
              <a:latin typeface="Arial Unicode MS"/>
              <a:ea typeface="Arial Unicode MS"/>
            </a:endParaRPr>
          </a:p>
          <a:p>
            <a:pPr marL="0" indent="0">
              <a:spcBef>
                <a:spcPts val="0"/>
              </a:spcBef>
              <a:buNone/>
            </a:pPr>
            <a:r>
              <a:rPr lang="fr-FR" sz="2400">
                <a:solidFill>
                  <a:srgbClr val="000000"/>
                </a:solidFill>
                <a:latin typeface="Arial Unicode MS"/>
                <a:ea typeface="Arial Unicode MS"/>
              </a:rPr>
              <a:t>Exercice 2 :</a:t>
            </a:r>
            <a:endParaRPr lang="fr-FR"/>
          </a:p>
          <a:p>
            <a:pPr marL="0" indent="0">
              <a:spcBef>
                <a:spcPts val="0"/>
              </a:spcBef>
              <a:buNone/>
            </a:pPr>
            <a:endParaRPr lang="fr-FR" sz="2000">
              <a:solidFill>
                <a:srgbClr val="000000"/>
              </a:solidFill>
              <a:latin typeface="Arial Unicode MS"/>
              <a:ea typeface="Arial Unicode MS"/>
            </a:endParaRPr>
          </a:p>
          <a:p>
            <a:pPr marL="0" indent="0">
              <a:spcBef>
                <a:spcPts val="0"/>
              </a:spcBef>
              <a:buNone/>
            </a:pPr>
            <a:r>
              <a:rPr lang="fr-FR" sz="2000">
                <a:ea typeface="Arial Unicode MS"/>
              </a:rPr>
              <a:t>Dans la source : Premier livre de pièces pour la flûte traversière avec la basse continue</a:t>
            </a:r>
            <a:endParaRPr lang="fr-FR"/>
          </a:p>
          <a:p>
            <a:pPr marL="0" indent="0">
              <a:spcBef>
                <a:spcPts val="0"/>
              </a:spcBef>
              <a:buNone/>
            </a:pPr>
            <a:endParaRPr lang="fr-FR" sz="2000">
              <a:ea typeface="Arial Unicode MS"/>
            </a:endParaRPr>
          </a:p>
          <a:p>
            <a:pPr marL="635000" indent="-635000">
              <a:spcBef>
                <a:spcPts val="0"/>
              </a:spcBef>
              <a:buNone/>
            </a:pPr>
            <a:r>
              <a:rPr lang="fr-FR" sz="2400">
                <a:ea typeface="Arial Unicode MS"/>
              </a:rPr>
              <a:t>100 1_ La Barre, Michel de, $d environ 1670-environ 1744. $t Pièces, $m flûte, basse continue, $n _______</a:t>
            </a:r>
            <a:endParaRPr lang="fr-FR" sz="2400" b="1">
              <a:ea typeface="Arial Unicode MS"/>
            </a:endParaRPr>
          </a:p>
          <a:p>
            <a:pPr marL="0" indent="0">
              <a:spcBef>
                <a:spcPts val="0"/>
              </a:spcBef>
              <a:buNone/>
            </a:pPr>
            <a:r>
              <a:rPr lang="fr-FR" sz="2400">
                <a:ea typeface="Arial Unicode MS"/>
              </a:rPr>
              <a:t>383 __ </a:t>
            </a: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4D0E57EE-D252-25D5-EADE-E8D19E8D68E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137</a:t>
            </a:fld>
            <a:endParaRPr lang="fr-FR"/>
          </a:p>
        </p:txBody>
      </p:sp>
    </p:spTree>
    <p:extLst>
      <p:ext uri="{BB962C8B-B14F-4D97-AF65-F5344CB8AC3E}">
        <p14:creationId xmlns:p14="http://schemas.microsoft.com/office/powerpoint/2010/main" val="12710874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1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2e symphonie pour orchestre, op. 25</a:t>
            </a:r>
            <a:endParaRPr lang="en-US" sz="2000">
              <a:solidFill>
                <a:srgbClr val="000000"/>
              </a:solidFill>
              <a:ea typeface="Arial Unicode MS"/>
            </a:endParaRPr>
          </a:p>
          <a:p>
            <a:pPr marL="0" indent="0">
              <a:spcBef>
                <a:spcPts val="0"/>
              </a:spcBef>
              <a:buNone/>
            </a:pPr>
            <a:endParaRPr lang="fr-FR" sz="2000">
              <a:solidFill>
                <a:srgbClr val="000000"/>
              </a:solidFill>
              <a:ea typeface="Arial Unicode MS"/>
            </a:endParaRPr>
          </a:p>
          <a:p>
            <a:pPr marL="0" indent="0">
              <a:spcBef>
                <a:spcPts val="0"/>
              </a:spcBef>
              <a:buNone/>
            </a:pPr>
            <a:r>
              <a:rPr lang="fr-FR" sz="2400">
                <a:solidFill>
                  <a:srgbClr val="000000"/>
                </a:solidFill>
                <a:ea typeface="Arial Unicode MS"/>
              </a:rPr>
              <a:t>100 1_ Absil, Jean, $d 1893-1974. $t Symphonies, $n </a:t>
            </a:r>
            <a:r>
              <a:rPr lang="fr-FR" sz="2400">
                <a:solidFill>
                  <a:schemeClr val="accent5"/>
                </a:solidFill>
                <a:ea typeface="Arial Unicode MS"/>
              </a:rPr>
              <a:t>no 2</a:t>
            </a:r>
            <a:r>
              <a:rPr lang="fr-FR" sz="2400">
                <a:solidFill>
                  <a:srgbClr val="000000"/>
                </a:solidFill>
                <a:ea typeface="Arial Unicode MS"/>
              </a:rPr>
              <a:t>, op. 25</a:t>
            </a:r>
            <a:endParaRPr lang="en-US" sz="2400">
              <a:solidFill>
                <a:srgbClr val="000000"/>
              </a:solidFill>
              <a:ea typeface="Arial Unicode MS"/>
            </a:endParaRPr>
          </a:p>
          <a:p>
            <a:pPr marL="0" indent="0">
              <a:spcBef>
                <a:spcPts val="0"/>
              </a:spcBef>
              <a:buNone/>
            </a:pPr>
            <a:r>
              <a:rPr lang="fr-FR" sz="2400">
                <a:solidFill>
                  <a:srgbClr val="000000"/>
                </a:solidFill>
                <a:ea typeface="Arial Unicode MS"/>
              </a:rPr>
              <a:t>383 __ </a:t>
            </a:r>
            <a:r>
              <a:rPr lang="fr-FR" sz="2400">
                <a:solidFill>
                  <a:schemeClr val="accent5"/>
                </a:solidFill>
                <a:ea typeface="Arial Unicode MS"/>
              </a:rPr>
              <a:t>no 2</a:t>
            </a:r>
            <a:endParaRPr lang="fr-FR">
              <a:solidFill>
                <a:schemeClr val="accent5"/>
              </a:solidFill>
            </a:endParaRPr>
          </a:p>
          <a:p>
            <a:pPr marL="0" indent="0">
              <a:spcBef>
                <a:spcPts val="0"/>
              </a:spcBef>
              <a:buNone/>
            </a:pPr>
            <a:endParaRPr lang="fr-FR" sz="2400">
              <a:solidFill>
                <a:srgbClr val="000000"/>
              </a:solidFill>
              <a:latin typeface="Arial Unicode MS"/>
              <a:ea typeface="Arial Unicode MS"/>
            </a:endParaRPr>
          </a:p>
          <a:p>
            <a:pPr marL="0" indent="0">
              <a:spcBef>
                <a:spcPts val="0"/>
              </a:spcBef>
              <a:buNone/>
            </a:pPr>
            <a:r>
              <a:rPr lang="fr-FR" sz="2400">
                <a:solidFill>
                  <a:srgbClr val="000000"/>
                </a:solidFill>
                <a:latin typeface="Arial Unicode MS"/>
                <a:ea typeface="Arial Unicode MS"/>
              </a:rPr>
              <a:t>Exercice 2 :</a:t>
            </a:r>
            <a:endParaRPr lang="fr-FR"/>
          </a:p>
          <a:p>
            <a:pPr marL="0" indent="0">
              <a:spcBef>
                <a:spcPts val="0"/>
              </a:spcBef>
              <a:buNone/>
            </a:pPr>
            <a:endParaRPr lang="fr-FR" sz="2000">
              <a:solidFill>
                <a:srgbClr val="000000"/>
              </a:solidFill>
              <a:latin typeface="Arial Unicode MS"/>
              <a:ea typeface="Arial Unicode MS"/>
            </a:endParaRPr>
          </a:p>
          <a:p>
            <a:pPr marL="0" indent="0">
              <a:spcBef>
                <a:spcPts val="0"/>
              </a:spcBef>
              <a:buNone/>
            </a:pPr>
            <a:r>
              <a:rPr lang="fr-FR" sz="2000">
                <a:ea typeface="Arial Unicode MS"/>
              </a:rPr>
              <a:t>Dans la source : Premier livre de pièces pour la flûte traversière avec la basse continue</a:t>
            </a:r>
            <a:endParaRPr lang="fr-FR"/>
          </a:p>
          <a:p>
            <a:pPr marL="0" indent="0">
              <a:spcBef>
                <a:spcPts val="0"/>
              </a:spcBef>
              <a:buNone/>
            </a:pPr>
            <a:endParaRPr lang="fr-FR" sz="2000">
              <a:ea typeface="Arial Unicode MS"/>
            </a:endParaRPr>
          </a:p>
          <a:p>
            <a:pPr marL="541338" indent="-541338">
              <a:spcBef>
                <a:spcPts val="0"/>
              </a:spcBef>
              <a:buNone/>
            </a:pPr>
            <a:r>
              <a:rPr lang="fr-FR" sz="2400">
                <a:ea typeface="Arial Unicode MS"/>
              </a:rPr>
              <a:t>100 1_ La Barre, Michel de, $d environ 1670-environ 1744. $t Pièces, $m flûte, basse continue, $n </a:t>
            </a:r>
            <a:r>
              <a:rPr lang="fr-FR" sz="2400">
                <a:solidFill>
                  <a:schemeClr val="accent5"/>
                </a:solidFill>
                <a:ea typeface="Arial Unicode MS"/>
              </a:rPr>
              <a:t>livre 1</a:t>
            </a:r>
            <a:endParaRPr lang="fr-FR" sz="2400" b="1">
              <a:solidFill>
                <a:schemeClr val="accent5"/>
              </a:solidFill>
              <a:ea typeface="Arial Unicode MS"/>
            </a:endParaRPr>
          </a:p>
          <a:p>
            <a:pPr marL="0" indent="0">
              <a:spcBef>
                <a:spcPts val="0"/>
              </a:spcBef>
              <a:buNone/>
            </a:pPr>
            <a:r>
              <a:rPr lang="fr-FR" sz="2400">
                <a:ea typeface="Arial Unicode MS"/>
              </a:rPr>
              <a:t>383 __ </a:t>
            </a:r>
            <a:r>
              <a:rPr lang="fr-FR" sz="2400">
                <a:solidFill>
                  <a:schemeClr val="accent5"/>
                </a:solidFill>
                <a:ea typeface="Arial Unicode MS"/>
              </a:rPr>
              <a:t>livre 1</a:t>
            </a: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C75CC247-9629-D7D8-FCFB-DFB37CC8088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138</a:t>
            </a:fld>
            <a:endParaRPr lang="fr-FR"/>
          </a:p>
        </p:txBody>
      </p:sp>
    </p:spTree>
    <p:extLst>
      <p:ext uri="{BB962C8B-B14F-4D97-AF65-F5344CB8AC3E}">
        <p14:creationId xmlns:p14="http://schemas.microsoft.com/office/powerpoint/2010/main" val="796743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3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Serenade no. 6 for trombone, viola and cello, op. 44</a:t>
            </a:r>
            <a:endParaRPr lang="en-US" sz="2000">
              <a:solidFill>
                <a:srgbClr val="000000"/>
              </a:solidFill>
              <a:ea typeface="Arial Unicode MS"/>
            </a:endParaRPr>
          </a:p>
          <a:p>
            <a:pPr marL="0" indent="0">
              <a:spcBef>
                <a:spcPts val="0"/>
              </a:spcBef>
              <a:buNone/>
            </a:pPr>
            <a:endParaRPr lang="en-US" sz="1200">
              <a:solidFill>
                <a:srgbClr val="000000"/>
              </a:solidFill>
              <a:ea typeface="Arial Unicode MS"/>
            </a:endParaRPr>
          </a:p>
          <a:p>
            <a:pPr marL="0" indent="0">
              <a:spcBef>
                <a:spcPts val="0"/>
              </a:spcBef>
              <a:buNone/>
            </a:pPr>
            <a:r>
              <a:rPr lang="fr-FR" sz="2000">
                <a:solidFill>
                  <a:srgbClr val="000000"/>
                </a:solidFill>
                <a:ea typeface="Arial Unicode MS"/>
              </a:rPr>
              <a:t>Le compositeur a écrit quinze sérénades pour différentes distributions d’exécution, mais numérotées consécutivement.</a:t>
            </a:r>
            <a:endParaRPr lang="fr-FR"/>
          </a:p>
          <a:p>
            <a:pPr marL="0" indent="0">
              <a:spcBef>
                <a:spcPts val="0"/>
              </a:spcBef>
              <a:buNone/>
            </a:pPr>
            <a:endParaRPr lang="fr-FR" sz="2000">
              <a:ea typeface="Arial Unicode MS"/>
            </a:endParaRPr>
          </a:p>
          <a:p>
            <a:pPr marL="0" indent="0">
              <a:spcBef>
                <a:spcPts val="0"/>
              </a:spcBef>
              <a:buNone/>
            </a:pPr>
            <a:r>
              <a:rPr lang="fr-FR" sz="2400">
                <a:solidFill>
                  <a:srgbClr val="000000"/>
                </a:solidFill>
                <a:ea typeface="Arial Unicode MS"/>
              </a:rPr>
              <a:t>100 1_ Persichetti, Vincent, $d 1915-1987. $t Sérénades, $n </a:t>
            </a:r>
            <a:r>
              <a:rPr lang="fr-FR" sz="2400">
                <a:solidFill>
                  <a:schemeClr val="tx1"/>
                </a:solidFill>
                <a:ea typeface="Arial Unicode MS"/>
              </a:rPr>
              <a:t>______</a:t>
            </a:r>
            <a:r>
              <a:rPr lang="fr-FR" sz="2400">
                <a:solidFill>
                  <a:srgbClr val="000000"/>
                </a:solidFill>
                <a:ea typeface="Arial Unicode MS"/>
              </a:rPr>
              <a:t>, op. 44</a:t>
            </a:r>
            <a:endParaRPr lang="en-US" sz="2400">
              <a:solidFill>
                <a:srgbClr val="000000"/>
              </a:solidFill>
              <a:ea typeface="Arial Unicode MS"/>
            </a:endParaRPr>
          </a:p>
          <a:p>
            <a:pPr marL="0" indent="0">
              <a:spcBef>
                <a:spcPts val="0"/>
              </a:spcBef>
              <a:buNone/>
            </a:pPr>
            <a:r>
              <a:rPr lang="fr-FR" sz="2400">
                <a:solidFill>
                  <a:srgbClr val="000000"/>
                </a:solidFill>
                <a:ea typeface="Arial Unicode MS"/>
              </a:rPr>
              <a:t>383 __ </a:t>
            </a:r>
            <a:endParaRPr lang="fr-FR" sz="2400">
              <a:solidFill>
                <a:schemeClr val="accent5"/>
              </a:solidFill>
              <a:ea typeface="Arial Unicode MS"/>
            </a:endParaRPr>
          </a:p>
          <a:p>
            <a:pPr marL="0" indent="0">
              <a:spcBef>
                <a:spcPts val="0"/>
              </a:spcBef>
              <a:buNone/>
            </a:pPr>
            <a:endParaRPr lang="fr-FR" sz="2400">
              <a:solidFill>
                <a:srgbClr val="000000"/>
              </a:solidFill>
              <a:latin typeface="Arial Unicode MS"/>
              <a:ea typeface="Arial Unicode MS"/>
            </a:endParaRPr>
          </a:p>
          <a:p>
            <a:pPr marL="0" indent="0">
              <a:spcBef>
                <a:spcPts val="0"/>
              </a:spcBef>
              <a:buNone/>
            </a:pPr>
            <a:endParaRPr lang="fr-FR" sz="2400">
              <a:latin typeface="Arial Unicode MS"/>
              <a:ea typeface="Arial Unicode MS"/>
            </a:endParaRP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E7AEC90D-D7E2-BE25-29ED-AB8B814B246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139</a:t>
            </a:fld>
            <a:endParaRPr lang="fr-FR"/>
          </a:p>
        </p:txBody>
      </p:sp>
    </p:spTree>
    <p:extLst>
      <p:ext uri="{BB962C8B-B14F-4D97-AF65-F5344CB8AC3E}">
        <p14:creationId xmlns:p14="http://schemas.microsoft.com/office/powerpoint/2010/main" val="45737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381000"/>
            <a:ext cx="8229600" cy="1143000"/>
          </a:xfrm>
          <a:prstGeom prst="rect">
            <a:avLst/>
          </a:prstGeom>
        </p:spPr>
        <p:txBody>
          <a:bodyPr/>
          <a:lstStyle/>
          <a:p>
            <a:pPr algn="ctr">
              <a:defRPr/>
            </a:pPr>
            <a:r>
              <a:rPr lang="fr-CA" sz="4400">
                <a:latin typeface="Arial Unicode MS" panose="020B0604020202020204" pitchFamily="34" charset="-128"/>
                <a:ea typeface="Arial Unicode MS" panose="020B0604020202020204" pitchFamily="34" charset="-128"/>
                <a:cs typeface="Arial Unicode MS" panose="020B0604020202020204" pitchFamily="34" charset="-128"/>
              </a:rPr>
              <a:t>Œ</a:t>
            </a:r>
            <a:r>
              <a:rPr lang="fr-CA" sz="4400">
                <a:latin typeface="+mn-lt"/>
                <a:cs typeface="+mn-cs"/>
              </a:rPr>
              <a:t>uvres et expressions</a:t>
            </a:r>
            <a:endParaRPr lang="fr-CA" sz="4400">
              <a:latin typeface="+mj-lt"/>
              <a:ea typeface="+mj-ea"/>
              <a:cs typeface="+mj-cs"/>
            </a:endParaRPr>
          </a:p>
        </p:txBody>
      </p:sp>
      <p:sp>
        <p:nvSpPr>
          <p:cNvPr id="5" name="TextBox 4"/>
          <p:cNvSpPr txBox="1"/>
          <p:nvPr/>
        </p:nvSpPr>
        <p:spPr>
          <a:xfrm>
            <a:off x="2482969" y="1686602"/>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Arial Unicode MS"/>
                <a:ea typeface="Arial Unicode MS"/>
                <a:cs typeface="Arial Unicode MS"/>
              </a:rPr>
              <a:t>Œ</a:t>
            </a:r>
            <a:r>
              <a:rPr lang="fr-CA"/>
              <a:t>uvre </a:t>
            </a:r>
            <a:r>
              <a:rPr lang="fr-CA">
                <a:latin typeface="+mn-lt"/>
                <a:cs typeface="+mn-cs"/>
              </a:rPr>
              <a:t>: </a:t>
            </a:r>
            <a:r>
              <a:rPr lang="fr-CA" i="1">
                <a:latin typeface="+mn-lt"/>
                <a:cs typeface="+mn-cs"/>
              </a:rPr>
              <a:t>Messiah</a:t>
            </a:r>
            <a:endParaRPr lang="fr-CA">
              <a:latin typeface="+mn-lt"/>
              <a:cs typeface="+mn-cs"/>
            </a:endParaRPr>
          </a:p>
        </p:txBody>
      </p:sp>
      <p:sp>
        <p:nvSpPr>
          <p:cNvPr id="6" name="TextBox 5"/>
          <p:cNvSpPr txBox="1"/>
          <p:nvPr/>
        </p:nvSpPr>
        <p:spPr>
          <a:xfrm>
            <a:off x="6854825" y="5558867"/>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Personne : </a:t>
            </a:r>
            <a:r>
              <a:rPr lang="fr-CA" i="1">
                <a:latin typeface="+mn-lt"/>
                <a:cs typeface="+mn-cs"/>
              </a:rPr>
              <a:t>Ferdinand Gasse</a:t>
            </a:r>
            <a:endParaRPr lang="fr-CA" i="1">
              <a:latin typeface="+mn-lt"/>
            </a:endParaRPr>
          </a:p>
        </p:txBody>
      </p:sp>
      <p:sp>
        <p:nvSpPr>
          <p:cNvPr id="8" name="TextBox 7"/>
          <p:cNvSpPr txBox="1"/>
          <p:nvPr/>
        </p:nvSpPr>
        <p:spPr>
          <a:xfrm>
            <a:off x="7816969" y="1683555"/>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Personne : </a:t>
            </a:r>
            <a:r>
              <a:rPr lang="fr-CA" i="1">
                <a:latin typeface="+mn-lt"/>
                <a:cs typeface="+mn-cs"/>
              </a:rPr>
              <a:t>Händel</a:t>
            </a:r>
            <a:endParaRPr lang="fr-CA" i="1">
              <a:latin typeface="+mn-lt"/>
            </a:endParaRPr>
          </a:p>
        </p:txBody>
      </p:sp>
      <p:sp>
        <p:nvSpPr>
          <p:cNvPr id="9" name="TextBox 8"/>
          <p:cNvSpPr txBox="1"/>
          <p:nvPr/>
        </p:nvSpPr>
        <p:spPr>
          <a:xfrm>
            <a:off x="6854825" y="3833814"/>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Expression : </a:t>
            </a:r>
            <a:r>
              <a:rPr lang="fr-CA" i="1">
                <a:latin typeface="+mn-lt"/>
                <a:cs typeface="+mn-cs"/>
              </a:rPr>
              <a:t>français</a:t>
            </a:r>
            <a:endParaRPr lang="fr-CA" i="1">
              <a:latin typeface="+mn-lt"/>
            </a:endParaRPr>
          </a:p>
        </p:txBody>
      </p:sp>
      <p:sp>
        <p:nvSpPr>
          <p:cNvPr id="10" name="TextBox 9"/>
          <p:cNvSpPr txBox="1"/>
          <p:nvPr/>
        </p:nvSpPr>
        <p:spPr>
          <a:xfrm>
            <a:off x="2493550" y="3833814"/>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Expression : </a:t>
            </a:r>
            <a:r>
              <a:rPr lang="fr-CA" i="1">
                <a:latin typeface="+mn-lt"/>
                <a:cs typeface="+mn-cs"/>
              </a:rPr>
              <a:t>anglais</a:t>
            </a:r>
            <a:endParaRPr lang="fr-CA" i="1">
              <a:latin typeface="+mn-lt"/>
            </a:endParaRPr>
          </a:p>
        </p:txBody>
      </p:sp>
      <p:cxnSp>
        <p:nvCxnSpPr>
          <p:cNvPr id="33" name="Straight Connector 32"/>
          <p:cNvCxnSpPr>
            <a:stCxn id="75790" idx="3"/>
            <a:endCxn id="8" idx="1"/>
          </p:cNvCxnSpPr>
          <p:nvPr/>
        </p:nvCxnSpPr>
        <p:spPr>
          <a:xfrm flipV="1">
            <a:off x="7435969" y="1837444"/>
            <a:ext cx="381000" cy="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84" name="AutoShape 36"/>
          <p:cNvSpPr>
            <a:spLocks noChangeArrowheads="1"/>
          </p:cNvSpPr>
          <p:nvPr/>
        </p:nvSpPr>
        <p:spPr bwMode="auto">
          <a:xfrm>
            <a:off x="2559169" y="2521341"/>
            <a:ext cx="2590800" cy="528637"/>
          </a:xfrm>
          <a:prstGeom prst="flowChartDecision">
            <a:avLst/>
          </a:prstGeom>
          <a:solidFill>
            <a:srgbClr val="FF99CC"/>
          </a:solidFill>
          <a:ln w="9525">
            <a:solidFill>
              <a:srgbClr val="000000"/>
            </a:solidFill>
            <a:miter lim="800000"/>
            <a:headEnd/>
            <a:tailEnd/>
          </a:ln>
        </p:spPr>
        <p:txBody>
          <a:bodyPr/>
          <a:lstStyle/>
          <a:p>
            <a:pPr algn="ctr"/>
            <a:r>
              <a:rPr lang="fr-CA">
                <a:latin typeface="Calibri" pitchFamily="34" charset="0"/>
              </a:rPr>
              <a:t>réalisée par</a:t>
            </a:r>
          </a:p>
        </p:txBody>
      </p:sp>
      <p:cxnSp>
        <p:nvCxnSpPr>
          <p:cNvPr id="40" name="Straight Connector 39"/>
          <p:cNvCxnSpPr>
            <a:stCxn id="5" idx="2"/>
            <a:endCxn id="75784" idx="0"/>
          </p:cNvCxnSpPr>
          <p:nvPr/>
        </p:nvCxnSpPr>
        <p:spPr>
          <a:xfrm>
            <a:off x="3854569" y="1994379"/>
            <a:ext cx="0" cy="526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5784" idx="2"/>
            <a:endCxn id="10" idx="0"/>
          </p:cNvCxnSpPr>
          <p:nvPr/>
        </p:nvCxnSpPr>
        <p:spPr>
          <a:xfrm>
            <a:off x="3854569" y="3049978"/>
            <a:ext cx="10581" cy="783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87" name="AutoShape 47"/>
          <p:cNvSpPr>
            <a:spLocks noChangeArrowheads="1"/>
          </p:cNvSpPr>
          <p:nvPr/>
        </p:nvSpPr>
        <p:spPr bwMode="auto">
          <a:xfrm>
            <a:off x="6988175" y="4594498"/>
            <a:ext cx="2476500" cy="474663"/>
          </a:xfrm>
          <a:prstGeom prst="flowChartDecision">
            <a:avLst/>
          </a:prstGeom>
          <a:solidFill>
            <a:srgbClr val="FF99CC"/>
          </a:solidFill>
          <a:ln w="9525">
            <a:solidFill>
              <a:srgbClr val="000000"/>
            </a:solidFill>
            <a:miter lim="800000"/>
            <a:headEnd/>
            <a:tailEnd/>
          </a:ln>
        </p:spPr>
        <p:txBody>
          <a:bodyPr/>
          <a:lstStyle/>
          <a:p>
            <a:pPr algn="ctr"/>
            <a:r>
              <a:rPr lang="fr-CA">
                <a:latin typeface="Calibri" pitchFamily="34" charset="0"/>
              </a:rPr>
              <a:t>traduite par</a:t>
            </a:r>
          </a:p>
        </p:txBody>
      </p:sp>
      <p:cxnSp>
        <p:nvCxnSpPr>
          <p:cNvPr id="52" name="Straight Connector 51"/>
          <p:cNvCxnSpPr>
            <a:stCxn id="9" idx="2"/>
            <a:endCxn id="75787" idx="0"/>
          </p:cNvCxnSpPr>
          <p:nvPr/>
        </p:nvCxnSpPr>
        <p:spPr>
          <a:xfrm>
            <a:off x="8226425" y="4141591"/>
            <a:ext cx="0" cy="452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5787" idx="2"/>
            <a:endCxn id="6" idx="0"/>
          </p:cNvCxnSpPr>
          <p:nvPr/>
        </p:nvCxnSpPr>
        <p:spPr>
          <a:xfrm>
            <a:off x="8226425" y="5069161"/>
            <a:ext cx="0" cy="489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90" name="AutoShape 47"/>
          <p:cNvSpPr>
            <a:spLocks noChangeArrowheads="1"/>
          </p:cNvSpPr>
          <p:nvPr/>
        </p:nvSpPr>
        <p:spPr bwMode="auto">
          <a:xfrm>
            <a:off x="5607169" y="1459491"/>
            <a:ext cx="1828800" cy="762000"/>
          </a:xfrm>
          <a:prstGeom prst="flowChartDecision">
            <a:avLst/>
          </a:prstGeom>
          <a:solidFill>
            <a:srgbClr val="FF99CC"/>
          </a:solidFill>
          <a:ln w="9525">
            <a:solidFill>
              <a:srgbClr val="000000"/>
            </a:solidFill>
            <a:miter lim="800000"/>
            <a:headEnd/>
            <a:tailEnd/>
          </a:ln>
        </p:spPr>
        <p:txBody>
          <a:bodyPr/>
          <a:lstStyle/>
          <a:p>
            <a:pPr algn="ctr"/>
            <a:r>
              <a:rPr lang="fr-CA">
                <a:latin typeface="Calibri" pitchFamily="34" charset="0"/>
              </a:rPr>
              <a:t>créée par</a:t>
            </a:r>
            <a:endParaRPr lang="fr-CA">
              <a:solidFill>
                <a:srgbClr val="FF0000"/>
              </a:solidFill>
              <a:latin typeface="Calibri" pitchFamily="34" charset="0"/>
            </a:endParaRPr>
          </a:p>
        </p:txBody>
      </p:sp>
      <p:cxnSp>
        <p:nvCxnSpPr>
          <p:cNvPr id="75791" name="Straight Connector 38"/>
          <p:cNvCxnSpPr>
            <a:cxnSpLocks noChangeShapeType="1"/>
            <a:stCxn id="75790" idx="1"/>
            <a:endCxn id="5" idx="3"/>
          </p:cNvCxnSpPr>
          <p:nvPr/>
        </p:nvCxnSpPr>
        <p:spPr bwMode="auto">
          <a:xfrm flipH="1">
            <a:off x="5226169" y="1840491"/>
            <a:ext cx="381000" cy="0"/>
          </a:xfrm>
          <a:prstGeom prst="line">
            <a:avLst/>
          </a:prstGeom>
          <a:noFill/>
          <a:ln w="9525" algn="ctr">
            <a:solidFill>
              <a:schemeClr val="tx1"/>
            </a:solidFill>
            <a:round/>
            <a:headEnd/>
            <a:tailEnd/>
          </a:ln>
        </p:spPr>
      </p:cxnSp>
      <p:cxnSp>
        <p:nvCxnSpPr>
          <p:cNvPr id="75792" name="Straight Connector 43"/>
          <p:cNvCxnSpPr>
            <a:cxnSpLocks noChangeShapeType="1"/>
            <a:stCxn id="75784" idx="2"/>
            <a:endCxn id="9" idx="0"/>
          </p:cNvCxnSpPr>
          <p:nvPr/>
        </p:nvCxnSpPr>
        <p:spPr bwMode="auto">
          <a:xfrm>
            <a:off x="3854569" y="3049978"/>
            <a:ext cx="4371856" cy="783836"/>
          </a:xfrm>
          <a:prstGeom prst="line">
            <a:avLst/>
          </a:prstGeom>
          <a:noFill/>
          <a:ln w="9525" algn="ctr">
            <a:solidFill>
              <a:schemeClr val="tx1"/>
            </a:solidFill>
            <a:round/>
            <a:headEnd/>
            <a:tailEnd/>
          </a:ln>
        </p:spPr>
      </p:cxnSp>
      <p:sp>
        <p:nvSpPr>
          <p:cNvPr id="23" name="Shape 154">
            <a:extLst>
              <a:ext uri="{FF2B5EF4-FFF2-40B4-BE49-F238E27FC236}">
                <a16:creationId xmlns:a16="http://schemas.microsoft.com/office/drawing/2014/main" id="{C4C03DC6-7F44-4EB2-ABC6-10FE8CCF438A}"/>
              </a:ext>
            </a:extLst>
          </p:cNvPr>
          <p:cNvSpPr txBox="1">
            <a:spLocks noGrp="1"/>
          </p:cNvSpPr>
          <p:nvPr>
            <p:ph type="ftr" idx="11"/>
          </p:nvPr>
        </p:nvSpPr>
        <p:spPr>
          <a:xfrm>
            <a:off x="4038600" y="6356350"/>
            <a:ext cx="4297532"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a:solidFill>
                  <a:srgbClr val="888888"/>
                </a:solidFill>
                <a:latin typeface="Calibri"/>
                <a:ea typeface="Calibri"/>
                <a:cs typeface="Calibri"/>
                <a:sym typeface="Calibri"/>
              </a:rPr>
              <a:t>Module 6a : Description des œuvres et des expressions musicales</a:t>
            </a:r>
            <a:endParaRPr sz="1200">
              <a:solidFill>
                <a:srgbClr val="888888"/>
              </a:solidFill>
              <a:latin typeface="Calibri"/>
              <a:ea typeface="Calibri"/>
              <a:cs typeface="Calibri"/>
              <a:sym typeface="Calibri"/>
            </a:endParaRPr>
          </a:p>
        </p:txBody>
      </p:sp>
      <p:pic>
        <p:nvPicPr>
          <p:cNvPr id="3" name="Picture 3" descr="Diagram&#10;&#10;Description automatically generated">
            <a:extLst>
              <a:ext uri="{FF2B5EF4-FFF2-40B4-BE49-F238E27FC236}">
                <a16:creationId xmlns:a16="http://schemas.microsoft.com/office/drawing/2014/main" id="{2C11E49F-2806-3C1C-F28A-3A3F0E0B9E10}"/>
              </a:ext>
            </a:extLst>
          </p:cNvPr>
          <p:cNvPicPr>
            <a:picLocks noChangeAspect="1"/>
          </p:cNvPicPr>
          <p:nvPr/>
        </p:nvPicPr>
        <p:blipFill>
          <a:blip r:embed="rId3"/>
          <a:stretch>
            <a:fillRect/>
          </a:stretch>
        </p:blipFill>
        <p:spPr>
          <a:xfrm>
            <a:off x="10383052" y="3441896"/>
            <a:ext cx="1319841" cy="1988649"/>
          </a:xfrm>
          <a:prstGeom prst="rect">
            <a:avLst/>
          </a:prstGeom>
        </p:spPr>
      </p:pic>
      <p:pic>
        <p:nvPicPr>
          <p:cNvPr id="11" name="Picture 4">
            <a:extLst>
              <a:ext uri="{FF2B5EF4-FFF2-40B4-BE49-F238E27FC236}">
                <a16:creationId xmlns:a16="http://schemas.microsoft.com/office/drawing/2014/main" id="{3B1A3963-A19D-1AE4-8768-25151F7FA298}"/>
              </a:ext>
            </a:extLst>
          </p:cNvPr>
          <p:cNvPicPr>
            <a:picLocks noChangeAspect="1"/>
          </p:cNvPicPr>
          <p:nvPr/>
        </p:nvPicPr>
        <p:blipFill>
          <a:blip r:embed="rId4"/>
          <a:stretch>
            <a:fillRect/>
          </a:stretch>
        </p:blipFill>
        <p:spPr>
          <a:xfrm>
            <a:off x="650792" y="3429000"/>
            <a:ext cx="1407184" cy="1991803"/>
          </a:xfrm>
          <a:prstGeom prst="rect">
            <a:avLst/>
          </a:prstGeom>
        </p:spPr>
      </p:pic>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a:t>
            </a:fld>
            <a:endParaRPr lang="fr-FR"/>
          </a:p>
        </p:txBody>
      </p:sp>
    </p:spTree>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3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Serenade no. 6 for trombone, viola and cello, op. 44</a:t>
            </a:r>
            <a:endParaRPr lang="en-US" sz="2000">
              <a:solidFill>
                <a:srgbClr val="000000"/>
              </a:solidFill>
              <a:ea typeface="Arial Unicode MS"/>
            </a:endParaRPr>
          </a:p>
          <a:p>
            <a:pPr marL="0" indent="0">
              <a:spcBef>
                <a:spcPts val="0"/>
              </a:spcBef>
              <a:buNone/>
            </a:pPr>
            <a:endParaRPr lang="en-US" sz="1200">
              <a:solidFill>
                <a:srgbClr val="000000"/>
              </a:solidFill>
              <a:ea typeface="Arial Unicode MS"/>
            </a:endParaRPr>
          </a:p>
          <a:p>
            <a:pPr marL="0" indent="0">
              <a:spcBef>
                <a:spcPts val="0"/>
              </a:spcBef>
              <a:buNone/>
            </a:pPr>
            <a:r>
              <a:rPr lang="fr-FR" sz="2000">
                <a:solidFill>
                  <a:srgbClr val="000000"/>
                </a:solidFill>
                <a:ea typeface="Arial Unicode MS"/>
              </a:rPr>
              <a:t>Le compositeur a écrit quinze sérénades pour différentes distributions d’exécution, mais numérotées consécutivement.</a:t>
            </a:r>
          </a:p>
          <a:p>
            <a:pPr marL="0" indent="0">
              <a:spcBef>
                <a:spcPts val="0"/>
              </a:spcBef>
              <a:buNone/>
            </a:pPr>
            <a:endParaRPr lang="fr-FR" sz="2000">
              <a:ea typeface="Arial Unicode MS"/>
            </a:endParaRPr>
          </a:p>
          <a:p>
            <a:pPr marL="0" indent="0">
              <a:spcBef>
                <a:spcPts val="0"/>
              </a:spcBef>
              <a:buNone/>
            </a:pPr>
            <a:r>
              <a:rPr lang="fr-FR" sz="2400">
                <a:solidFill>
                  <a:srgbClr val="000000"/>
                </a:solidFill>
                <a:ea typeface="Arial Unicode MS"/>
              </a:rPr>
              <a:t>100 1_ Persichetti, Vincent, $d 1915-1987. $t Sérénades, $n </a:t>
            </a:r>
            <a:r>
              <a:rPr lang="fr-FR" sz="2400">
                <a:solidFill>
                  <a:schemeClr val="accent5"/>
                </a:solidFill>
                <a:ea typeface="Arial Unicode MS"/>
              </a:rPr>
              <a:t>no 6</a:t>
            </a:r>
            <a:r>
              <a:rPr lang="fr-FR" sz="2400">
                <a:solidFill>
                  <a:srgbClr val="000000"/>
                </a:solidFill>
                <a:ea typeface="Arial Unicode MS"/>
              </a:rPr>
              <a:t>, op. 44</a:t>
            </a:r>
            <a:endParaRPr lang="en-US" sz="2400">
              <a:solidFill>
                <a:schemeClr val="accent5"/>
              </a:solidFill>
              <a:ea typeface="Arial Unicode MS"/>
            </a:endParaRPr>
          </a:p>
          <a:p>
            <a:pPr marL="0" indent="0">
              <a:spcBef>
                <a:spcPts val="0"/>
              </a:spcBef>
              <a:buNone/>
            </a:pPr>
            <a:r>
              <a:rPr lang="fr-FR" sz="2400">
                <a:solidFill>
                  <a:srgbClr val="000000"/>
                </a:solidFill>
                <a:ea typeface="Arial Unicode MS"/>
              </a:rPr>
              <a:t>383 __ </a:t>
            </a:r>
            <a:r>
              <a:rPr lang="fr-FR" sz="2400">
                <a:solidFill>
                  <a:schemeClr val="accent5"/>
                </a:solidFill>
                <a:ea typeface="Arial Unicode MS"/>
              </a:rPr>
              <a:t>no 6</a:t>
            </a:r>
            <a:endParaRPr lang="fr-FR">
              <a:solidFill>
                <a:schemeClr val="accent5"/>
              </a:solidFill>
            </a:endParaRPr>
          </a:p>
          <a:p>
            <a:pPr marL="0" indent="0">
              <a:spcBef>
                <a:spcPts val="0"/>
              </a:spcBef>
              <a:buNone/>
            </a:pPr>
            <a:endParaRPr lang="fr-FR" sz="2400">
              <a:solidFill>
                <a:srgbClr val="000000"/>
              </a:solidFill>
              <a:latin typeface="Arial Unicode MS"/>
              <a:ea typeface="Arial Unicode MS"/>
            </a:endParaRPr>
          </a:p>
          <a:p>
            <a:pPr marL="0" indent="0">
              <a:spcBef>
                <a:spcPts val="0"/>
              </a:spcBef>
              <a:buNone/>
            </a:pPr>
            <a:endParaRPr lang="fr-FR" sz="2400">
              <a:latin typeface="Arial Unicode MS"/>
              <a:ea typeface="Arial Unicode MS"/>
            </a:endParaRP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E6B6E6AA-95FE-C970-D70E-200A755D78D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140</a:t>
            </a:fld>
            <a:endParaRPr lang="fr-FR"/>
          </a:p>
        </p:txBody>
      </p:sp>
    </p:spTree>
    <p:extLst>
      <p:ext uri="{BB962C8B-B14F-4D97-AF65-F5344CB8AC3E}">
        <p14:creationId xmlns:p14="http://schemas.microsoft.com/office/powerpoint/2010/main" val="21149001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d’opus (RDA 6.16.1.3.2)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200">
                <a:solidFill>
                  <a:srgbClr val="000000"/>
                </a:solidFill>
                <a:latin typeface="Arial Unicode MS"/>
                <a:ea typeface="Arial Unicode MS"/>
              </a:rPr>
              <a:t>Enregistrer le numéro comme un chiffre cardinal et le faire précéder de l’abréviation </a:t>
            </a:r>
            <a:r>
              <a:rPr lang="fr-FR" sz="2200" i="1">
                <a:solidFill>
                  <a:srgbClr val="000000"/>
                </a:solidFill>
                <a:latin typeface="Arial Unicode MS"/>
                <a:ea typeface="Arial Unicode MS"/>
              </a:rPr>
              <a:t>op.</a:t>
            </a:r>
            <a:endParaRPr lang="fr-FR" sz="2200" b="0" i="1">
              <a:solidFill>
                <a:srgbClr val="000000"/>
              </a:solidFill>
              <a:effectLst/>
              <a:latin typeface="Arial Unicode MS" panose="020B0604020202020204" charset="-128"/>
              <a:ea typeface="Arial Unicode MS" panose="020B0604020202020204" charset="-128"/>
            </a:endParaRPr>
          </a:p>
          <a:p>
            <a:pPr marL="449263" indent="-449263">
              <a:spcBef>
                <a:spcPts val="0"/>
              </a:spcBef>
            </a:pPr>
            <a:r>
              <a:rPr lang="fr-FR" sz="2200">
                <a:solidFill>
                  <a:srgbClr val="000000"/>
                </a:solidFill>
                <a:latin typeface="Arial Unicode MS"/>
                <a:ea typeface="Arial Unicode MS"/>
              </a:rPr>
              <a:t>Enregistrer le numéro à l’intérieur de l’opus, s’il y en a un, en appliquant les instructions sous RDA 6.16.1.3.1</a:t>
            </a:r>
          </a:p>
          <a:p>
            <a:pPr marL="449263" indent="-449263">
              <a:spcBef>
                <a:spcPts val="0"/>
              </a:spcBef>
            </a:pPr>
            <a:r>
              <a:rPr lang="fr-FR" sz="2200" i="1">
                <a:solidFill>
                  <a:srgbClr val="000000"/>
                </a:solidFill>
                <a:ea typeface="Arial Unicode MS"/>
              </a:rPr>
              <a:t>Si :</a:t>
            </a:r>
          </a:p>
          <a:p>
            <a:pPr marL="804863" lvl="1" indent="-347663">
              <a:spcBef>
                <a:spcPts val="0"/>
              </a:spcBef>
            </a:pPr>
            <a:r>
              <a:rPr lang="fr-FR" sz="2200">
                <a:solidFill>
                  <a:srgbClr val="000000"/>
                </a:solidFill>
                <a:ea typeface="Arial Unicode MS"/>
              </a:rPr>
              <a:t>il </a:t>
            </a:r>
            <a:r>
              <a:rPr lang="fr-FR" sz="2200">
                <a:ea typeface="Arial Unicode MS"/>
              </a:rPr>
              <a:t>existe des contradictions dans la numérotation des opus des œuvres ayant le même titre et la même distribution d’exécution </a:t>
            </a:r>
            <a:endParaRPr lang="fr-FR" sz="2200"/>
          </a:p>
          <a:p>
            <a:pPr marL="804863" lvl="1" indent="-347663">
              <a:spcBef>
                <a:spcPts val="0"/>
              </a:spcBef>
              <a:buNone/>
            </a:pPr>
            <a:r>
              <a:rPr lang="fr-FR" sz="2200" i="1">
                <a:ea typeface="Arial Unicode MS"/>
              </a:rPr>
              <a:t>ou que</a:t>
            </a:r>
          </a:p>
          <a:p>
            <a:pPr marL="804863" lvl="1" indent="-347663">
              <a:spcBef>
                <a:spcPts val="0"/>
              </a:spcBef>
            </a:pPr>
            <a:r>
              <a:rPr lang="fr-FR" sz="2200">
                <a:ea typeface="Arial Unicode MS"/>
              </a:rPr>
              <a:t>dans son ensemble, la numérotation des opus des œuvres d’un compositeur est confuse et contradictoire</a:t>
            </a:r>
          </a:p>
          <a:p>
            <a:pPr marL="804863" lvl="1" indent="-347663">
              <a:spcBef>
                <a:spcPts val="0"/>
              </a:spcBef>
              <a:buNone/>
            </a:pPr>
            <a:r>
              <a:rPr lang="fr-FR" sz="2200" i="1">
                <a:ea typeface="Arial Unicode MS"/>
              </a:rPr>
              <a:t>alors :</a:t>
            </a:r>
          </a:p>
          <a:p>
            <a:pPr marL="804863" lvl="1" indent="-347663">
              <a:spcBef>
                <a:spcPts val="0"/>
              </a:spcBef>
            </a:pPr>
            <a:r>
              <a:rPr lang="fr-FR" sz="2200">
                <a:ea typeface="Arial Unicode MS"/>
              </a:rPr>
              <a:t>ajouter au numéro d’opus le nom de l’éditeur ayant utilisé à l’origine le numéro choisi. Ajouter le nom de l’éditeur entre parenthèses.</a:t>
            </a:r>
            <a:endParaRPr lang="fr-FR" sz="2200"/>
          </a:p>
          <a:p>
            <a:pPr marL="685800" lvl="1" indent="-228600">
              <a:spcBef>
                <a:spcPts val="0"/>
              </a:spcBef>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2AEE835A-3FC7-3A70-2AA7-1DCF9FA5403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141</a:t>
            </a:fld>
            <a:endParaRPr lang="fr-FR"/>
          </a:p>
        </p:txBody>
      </p:sp>
    </p:spTree>
    <p:extLst>
      <p:ext uri="{BB962C8B-B14F-4D97-AF65-F5344CB8AC3E}">
        <p14:creationId xmlns:p14="http://schemas.microsoft.com/office/powerpoint/2010/main" val="1610538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d’opus (RDA 6.16.1.3.2)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latin typeface="Arial Unicode MS"/>
                <a:ea typeface="Arial Unicode MS"/>
              </a:rPr>
              <a:t>Exemples :</a:t>
            </a:r>
            <a:endParaRPr lang="fr-FR" i="1">
              <a:latin typeface="Arial Unicode MS"/>
              <a:ea typeface="Arial Unicode MS"/>
            </a:endParaRPr>
          </a:p>
          <a:p>
            <a:pPr marL="228600" indent="-228600">
              <a:spcBef>
                <a:spcPts val="0"/>
              </a:spcBef>
            </a:pPr>
            <a:endParaRPr lang="fr-FR">
              <a:solidFill>
                <a:srgbClr val="000000"/>
              </a:solidFill>
              <a:latin typeface="Arial Unicode MS"/>
              <a:ea typeface="Arial Unicode MS" panose="020B0604020202020204" charset="-128"/>
            </a:endParaRPr>
          </a:p>
          <a:p>
            <a:pPr marL="709613" indent="-709613">
              <a:spcBef>
                <a:spcPts val="0"/>
              </a:spcBef>
              <a:buNone/>
            </a:pPr>
            <a:r>
              <a:rPr lang="fr-FR">
                <a:solidFill>
                  <a:schemeClr val="accent5"/>
                </a:solidFill>
                <a:ea typeface="Arial Unicode MS"/>
              </a:rPr>
              <a:t>100 1_ Schumann, Clara, $d 1819-1896. $t Caprices en forme de valse</a:t>
            </a:r>
          </a:p>
          <a:p>
            <a:pPr marL="0" indent="0">
              <a:spcBef>
                <a:spcPts val="0"/>
              </a:spcBef>
              <a:buNone/>
            </a:pPr>
            <a:r>
              <a:rPr lang="fr-FR">
                <a:solidFill>
                  <a:schemeClr val="accent5"/>
                </a:solidFill>
                <a:ea typeface="Arial Unicode MS"/>
              </a:rPr>
              <a:t>383 __ $b </a:t>
            </a:r>
            <a:r>
              <a:rPr lang="fr-FR" b="1">
                <a:solidFill>
                  <a:schemeClr val="accent5"/>
                </a:solidFill>
                <a:ea typeface="Arial Unicode MS"/>
              </a:rPr>
              <a:t>op. 2</a:t>
            </a:r>
            <a:endParaRPr lang="fr-FR" b="1">
              <a:solidFill>
                <a:schemeClr val="accent5"/>
              </a:solidFill>
            </a:endParaRPr>
          </a:p>
          <a:p>
            <a:pPr marL="0" indent="0">
              <a:spcBef>
                <a:spcPts val="0"/>
              </a:spcBef>
              <a:buNone/>
            </a:pPr>
            <a:endParaRPr lang="fr-FR">
              <a:solidFill>
                <a:schemeClr val="accent5"/>
              </a:solidFill>
              <a:latin typeface="Arial Unicode MS"/>
              <a:ea typeface="Arial Unicode MS"/>
            </a:endParaRPr>
          </a:p>
          <a:p>
            <a:pPr marL="709613" indent="-658813">
              <a:buNone/>
            </a:pPr>
            <a:r>
              <a:rPr lang="fr-FR">
                <a:solidFill>
                  <a:schemeClr val="accent5"/>
                </a:solidFill>
              </a:rPr>
              <a:t>100 1_ Beethoven, Ludwig van, $d 1770-1827. $t Quatuors, $m violons (2), alto, violoncelle, $n no 8, </a:t>
            </a:r>
            <a:r>
              <a:rPr lang="fr-FR" b="1">
                <a:solidFill>
                  <a:schemeClr val="accent5"/>
                </a:solidFill>
              </a:rPr>
              <a:t>op. 59, no 2</a:t>
            </a:r>
            <a:r>
              <a:rPr lang="fr-FR">
                <a:solidFill>
                  <a:schemeClr val="accent5"/>
                </a:solidFill>
              </a:rPr>
              <a:t>, $r mi mineur</a:t>
            </a:r>
            <a:endParaRPr lang="fr-FR">
              <a:solidFill>
                <a:schemeClr val="accent5"/>
              </a:solidFill>
              <a:latin typeface="Arial Unicode MS" panose="020B0604020202020204" charset="-128"/>
              <a:ea typeface="Arial Unicode MS" panose="020B0604020202020204" charset="-128"/>
            </a:endParaRPr>
          </a:p>
          <a:p>
            <a:pPr marL="50800" indent="0">
              <a:buNone/>
            </a:pPr>
            <a:r>
              <a:rPr lang="fr-FR">
                <a:solidFill>
                  <a:schemeClr val="accent5"/>
                </a:solidFill>
              </a:rPr>
              <a:t>383 __ no 8 $b </a:t>
            </a:r>
            <a:r>
              <a:rPr lang="fr-FR" b="1">
                <a:solidFill>
                  <a:schemeClr val="accent5"/>
                </a:solidFill>
              </a:rPr>
              <a:t>op. 59, no 2</a:t>
            </a:r>
          </a:p>
          <a:p>
            <a:pPr marL="228600" indent="-228600">
              <a:spcBef>
                <a:spcPts val="0"/>
              </a:spcBef>
            </a:pPr>
            <a:endParaRPr lang="fr-FR">
              <a:solidFill>
                <a:srgbClr val="000000"/>
              </a:solidFill>
              <a:latin typeface="Arial Unicode MS"/>
              <a:ea typeface="Arial Unicode MS" panose="020B0604020202020204" charset="-128"/>
            </a:endParaRPr>
          </a:p>
          <a:p>
            <a:pPr marL="685800" lvl="1" indent="-228600">
              <a:spcBef>
                <a:spcPts val="0"/>
              </a:spcBef>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94C5B681-E920-53F0-2B66-6FE99AA7BBD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142</a:t>
            </a:fld>
            <a:endParaRPr lang="fr-FR"/>
          </a:p>
        </p:txBody>
      </p:sp>
    </p:spTree>
    <p:extLst>
      <p:ext uri="{BB962C8B-B14F-4D97-AF65-F5344CB8AC3E}">
        <p14:creationId xmlns:p14="http://schemas.microsoft.com/office/powerpoint/2010/main" val="33337721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d’opus (RDA 6.16.1.3.2)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latin typeface="Arial Unicode MS"/>
                <a:ea typeface="Arial Unicode MS"/>
              </a:rPr>
              <a:t>Exemples (suite) :</a:t>
            </a:r>
            <a:endParaRPr lang="fr-FR" i="1">
              <a:latin typeface="Arial Unicode MS"/>
              <a:ea typeface="Arial Unicode MS"/>
            </a:endParaRPr>
          </a:p>
          <a:p>
            <a:pPr marL="228600" indent="-228600">
              <a:spcBef>
                <a:spcPts val="0"/>
              </a:spcBef>
            </a:pPr>
            <a:endParaRPr lang="fr-FR">
              <a:solidFill>
                <a:srgbClr val="000000"/>
              </a:solidFill>
              <a:latin typeface="Arial Unicode MS"/>
              <a:ea typeface="Arial Unicode MS" panose="020B0604020202020204" charset="-128"/>
            </a:endParaRPr>
          </a:p>
          <a:p>
            <a:pPr marL="709613" indent="-709613">
              <a:spcBef>
                <a:spcPts val="0"/>
              </a:spcBef>
              <a:buNone/>
            </a:pPr>
            <a:r>
              <a:rPr lang="fr-FR">
                <a:solidFill>
                  <a:schemeClr val="accent5"/>
                </a:solidFill>
                <a:ea typeface="Arial Unicode MS"/>
              </a:rPr>
              <a:t>100 1_ Valentine, Robert, $d 1674-environ 1735. $t Sonates, $m flûte à bec, basse continue, $n </a:t>
            </a:r>
            <a:r>
              <a:rPr lang="fr-FR" b="1">
                <a:solidFill>
                  <a:schemeClr val="accent5"/>
                </a:solidFill>
                <a:ea typeface="Arial Unicode MS"/>
              </a:rPr>
              <a:t>op. 6 </a:t>
            </a:r>
            <a:r>
              <a:rPr lang="fr-FR">
                <a:solidFill>
                  <a:schemeClr val="accent5"/>
                </a:solidFill>
                <a:ea typeface="Arial Unicode MS"/>
              </a:rPr>
              <a:t>(Roger)</a:t>
            </a:r>
          </a:p>
          <a:p>
            <a:pPr marL="709613" indent="-709613">
              <a:spcBef>
                <a:spcPts val="0"/>
              </a:spcBef>
              <a:buNone/>
            </a:pPr>
            <a:r>
              <a:rPr lang="fr-FR">
                <a:solidFill>
                  <a:schemeClr val="accent5"/>
                </a:solidFill>
                <a:ea typeface="Arial Unicode MS"/>
              </a:rPr>
              <a:t>383 __ $b </a:t>
            </a:r>
            <a:r>
              <a:rPr lang="fr-FR" b="1">
                <a:solidFill>
                  <a:schemeClr val="accent5"/>
                </a:solidFill>
                <a:ea typeface="Arial Unicode MS"/>
              </a:rPr>
              <a:t>op. 6</a:t>
            </a:r>
            <a:r>
              <a:rPr lang="fr-FR">
                <a:solidFill>
                  <a:schemeClr val="accent5"/>
                </a:solidFill>
                <a:ea typeface="Arial Unicode MS"/>
              </a:rPr>
              <a:t> $e Roger</a:t>
            </a:r>
            <a:endParaRPr lang="fr-FR">
              <a:solidFill>
                <a:schemeClr val="accent5"/>
              </a:solidFill>
              <a:ea typeface="Arial Unicode MS" panose="020B0604020202020204" charset="-128"/>
            </a:endParaRPr>
          </a:p>
          <a:p>
            <a:pPr marL="709613" indent="-709613">
              <a:spcBef>
                <a:spcPts val="0"/>
              </a:spcBef>
              <a:buNone/>
            </a:pPr>
            <a:r>
              <a:rPr lang="fr-FR">
                <a:solidFill>
                  <a:schemeClr val="accent5"/>
                </a:solidFill>
                <a:ea typeface="Arial Unicode MS"/>
              </a:rPr>
              <a:t>383 __ $b </a:t>
            </a:r>
            <a:r>
              <a:rPr lang="fr-FR" b="1">
                <a:solidFill>
                  <a:schemeClr val="accent5"/>
                </a:solidFill>
                <a:ea typeface="Arial Unicode MS"/>
              </a:rPr>
              <a:t>op. 5</a:t>
            </a:r>
            <a:r>
              <a:rPr lang="fr-FR">
                <a:solidFill>
                  <a:schemeClr val="accent5"/>
                </a:solidFill>
                <a:ea typeface="Arial Unicode MS"/>
              </a:rPr>
              <a:t> $e Walsh</a:t>
            </a:r>
          </a:p>
          <a:p>
            <a:pPr marL="709613" indent="-709613">
              <a:spcBef>
                <a:spcPts val="0"/>
              </a:spcBef>
              <a:buNone/>
            </a:pPr>
            <a:r>
              <a:rPr lang="fr-FR">
                <a:solidFill>
                  <a:schemeClr val="accent5"/>
                </a:solidFill>
                <a:ea typeface="Arial Unicode MS"/>
              </a:rPr>
              <a:t>400 1_ Valentine, Robert, $d 1674-environ 1735. $t Sonates, $m flûte à bec, basse continue, $n </a:t>
            </a:r>
            <a:r>
              <a:rPr lang="fr-FR" b="1">
                <a:solidFill>
                  <a:schemeClr val="accent5"/>
                </a:solidFill>
                <a:ea typeface="Arial Unicode MS"/>
              </a:rPr>
              <a:t>op. 5 </a:t>
            </a:r>
            <a:r>
              <a:rPr lang="fr-FR">
                <a:solidFill>
                  <a:schemeClr val="accent5"/>
                </a:solidFill>
                <a:ea typeface="Arial Unicode MS"/>
              </a:rPr>
              <a:t>(Walsh)</a:t>
            </a:r>
            <a:endParaRPr lang="fr-FR">
              <a:solidFill>
                <a:schemeClr val="accent5"/>
              </a:solidFill>
              <a:ea typeface="Arial Unicode MS" panose="020B0604020202020204" charset="-128"/>
            </a:endParaRPr>
          </a:p>
          <a:p>
            <a:pPr marL="0" indent="0">
              <a:spcBef>
                <a:spcPts val="0"/>
              </a:spcBef>
              <a:buNone/>
            </a:pPr>
            <a:endParaRPr lang="fr-FR">
              <a:ea typeface="Arial Unicode MS" panose="020B0604020202020204" charset="-128"/>
            </a:endParaRPr>
          </a:p>
          <a:p>
            <a:pPr marL="0" indent="0">
              <a:spcBef>
                <a:spcPts val="0"/>
              </a:spcBef>
              <a:buNone/>
            </a:pPr>
            <a:r>
              <a:rPr lang="fr-FR" sz="2400">
                <a:ea typeface="Arial Unicode MS"/>
              </a:rPr>
              <a:t>L’œuvre a été publiée à l’origine par Roger comme op. 6; elle a ensuite été publiée comme op. 5 par Walsh.</a:t>
            </a:r>
          </a:p>
          <a:p>
            <a:pPr marL="228600" indent="-228600">
              <a:spcBef>
                <a:spcPts val="0"/>
              </a:spcBef>
            </a:pPr>
            <a:endParaRPr lang="fr-FR">
              <a:solidFill>
                <a:srgbClr val="000000"/>
              </a:solidFill>
              <a:latin typeface="Arial Unicode MS"/>
              <a:ea typeface="Arial Unicode MS" panose="020B0604020202020204" charset="-128"/>
            </a:endParaRPr>
          </a:p>
          <a:p>
            <a:pPr marL="685800" lvl="1" indent="-228600">
              <a:spcBef>
                <a:spcPts val="0"/>
              </a:spcBef>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463B24E4-AAD8-D6C0-0DBC-5B78F9DADE7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143</a:t>
            </a:fld>
            <a:endParaRPr lang="fr-FR"/>
          </a:p>
        </p:txBody>
      </p:sp>
    </p:spTree>
    <p:extLst>
      <p:ext uri="{BB962C8B-B14F-4D97-AF65-F5344CB8AC3E}">
        <p14:creationId xmlns:p14="http://schemas.microsoft.com/office/powerpoint/2010/main" val="2731790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0" indent="-457200"/>
            <a:r>
              <a:rPr lang="fr-FR" sz="2600">
                <a:ea typeface="Arial Unicode MS"/>
              </a:rPr>
              <a:t>Enregistrer le ou les numéros attribués à une œuvre tels que trouvés dans un catalogue thématique des œuvres du compositeur</a:t>
            </a:r>
            <a:endParaRPr lang="fr-FR" sz="2600">
              <a:latin typeface="Arial Unicode MS"/>
              <a:ea typeface="Arial Unicode MS"/>
            </a:endParaRPr>
          </a:p>
          <a:p>
            <a:pPr marL="508000" indent="-457200"/>
            <a:r>
              <a:rPr lang="fr-FR" sz="2600">
                <a:ea typeface="Arial Unicode MS"/>
              </a:rPr>
              <a:t>Si aucune appellation n’est associée au numéro de catalogue thématique, faire précéder le numéro : </a:t>
            </a:r>
          </a:p>
          <a:p>
            <a:pPr lvl="1"/>
            <a:r>
              <a:rPr lang="fr-FR">
                <a:ea typeface="Arial Unicode MS"/>
              </a:rPr>
              <a:t>de la ou des lettres initiales du nom du musicologue (ex. : </a:t>
            </a:r>
            <a:r>
              <a:rPr lang="fr-FR" i="1">
                <a:ea typeface="Arial Unicode MS"/>
              </a:rPr>
              <a:t>K. 453)</a:t>
            </a:r>
            <a:endParaRPr lang="fr-FR">
              <a:ea typeface="Arial Unicode MS"/>
            </a:endParaRPr>
          </a:p>
          <a:p>
            <a:pPr marL="533400" lvl="1" indent="0">
              <a:buNone/>
            </a:pPr>
            <a:endParaRPr lang="fr-FR">
              <a:ea typeface="Arial Unicode MS"/>
            </a:endParaRPr>
          </a:p>
          <a:p>
            <a:pPr marL="533400" lvl="1" indent="0">
              <a:buNone/>
            </a:pPr>
            <a:endParaRPr lang="fr-FR">
              <a:ea typeface="Arial Unicode MS"/>
            </a:endParaRPr>
          </a:p>
          <a:p>
            <a:pPr marL="533400" lvl="1" indent="0">
              <a:buNone/>
            </a:pPr>
            <a:endParaRPr lang="fr-FR">
              <a:ea typeface="Arial Unicode MS"/>
            </a:endParaRPr>
          </a:p>
          <a:p>
            <a:pPr lvl="1"/>
            <a:r>
              <a:rPr lang="fr-FR">
                <a:ea typeface="Arial Unicode MS"/>
              </a:rPr>
              <a:t>ou d’une abréviation généralement admise (ex. : </a:t>
            </a:r>
            <a:r>
              <a:rPr lang="fr-FR" i="1">
                <a:ea typeface="Arial Unicode MS"/>
              </a:rPr>
              <a:t>BWV 232</a:t>
            </a:r>
            <a:r>
              <a:rPr lang="fr-FR">
                <a:ea typeface="Arial Unicode MS"/>
              </a:rPr>
              <a:t>)</a:t>
            </a:r>
            <a:endParaRPr lang="fr-FR">
              <a:solidFill>
                <a:srgbClr val="000000"/>
              </a:solidFill>
              <a:latin typeface="Arial Unicode MS"/>
              <a:ea typeface="Arial Unicode MS"/>
            </a:endParaRPr>
          </a:p>
          <a:p>
            <a:pPr indent="-457200"/>
            <a:endParaRPr lang="fr-FR" sz="2600" i="1">
              <a:ea typeface="Arial Unicode MS"/>
            </a:endParaRPr>
          </a:p>
        </p:txBody>
      </p:sp>
      <p:sp>
        <p:nvSpPr>
          <p:cNvPr id="2" name="Espace réservé du pied de page 1">
            <a:extLst>
              <a:ext uri="{FF2B5EF4-FFF2-40B4-BE49-F238E27FC236}">
                <a16:creationId xmlns:a16="http://schemas.microsoft.com/office/drawing/2014/main" id="{BB91D86A-9FEB-6BD1-0732-A55E899E67F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144</a:t>
            </a:fld>
            <a:endParaRPr lang="fr-FR"/>
          </a:p>
        </p:txBody>
      </p:sp>
      <p:pic>
        <p:nvPicPr>
          <p:cNvPr id="5" name="Image 5">
            <a:extLst>
              <a:ext uri="{FF2B5EF4-FFF2-40B4-BE49-F238E27FC236}">
                <a16:creationId xmlns:a16="http://schemas.microsoft.com/office/drawing/2014/main" id="{34BC0416-DCA0-598C-B4E4-B5CA7E12C126}"/>
              </a:ext>
            </a:extLst>
          </p:cNvPr>
          <p:cNvPicPr>
            <a:picLocks noChangeAspect="1"/>
          </p:cNvPicPr>
          <p:nvPr/>
        </p:nvPicPr>
        <p:blipFill>
          <a:blip r:embed="rId3"/>
          <a:stretch>
            <a:fillRect/>
          </a:stretch>
        </p:blipFill>
        <p:spPr>
          <a:xfrm>
            <a:off x="1874539" y="5598916"/>
            <a:ext cx="2257425" cy="419100"/>
          </a:xfrm>
          <a:prstGeom prst="rect">
            <a:avLst/>
          </a:prstGeom>
        </p:spPr>
      </p:pic>
      <p:pic>
        <p:nvPicPr>
          <p:cNvPr id="6" name="Image 6">
            <a:extLst>
              <a:ext uri="{FF2B5EF4-FFF2-40B4-BE49-F238E27FC236}">
                <a16:creationId xmlns:a16="http://schemas.microsoft.com/office/drawing/2014/main" id="{0FE88CC4-993D-CD02-5006-8A65AE8816BC}"/>
              </a:ext>
            </a:extLst>
          </p:cNvPr>
          <p:cNvPicPr>
            <a:picLocks noChangeAspect="1"/>
          </p:cNvPicPr>
          <p:nvPr/>
        </p:nvPicPr>
        <p:blipFill>
          <a:blip r:embed="rId4"/>
          <a:stretch>
            <a:fillRect/>
          </a:stretch>
        </p:blipFill>
        <p:spPr>
          <a:xfrm>
            <a:off x="1873670" y="4106486"/>
            <a:ext cx="2480813" cy="1030497"/>
          </a:xfrm>
          <a:prstGeom prst="rect">
            <a:avLst/>
          </a:prstGeom>
        </p:spPr>
      </p:pic>
    </p:spTree>
    <p:extLst>
      <p:ext uri="{BB962C8B-B14F-4D97-AF65-F5344CB8AC3E}">
        <p14:creationId xmlns:p14="http://schemas.microsoft.com/office/powerpoint/2010/main" val="24257378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FR" sz="2400">
                <a:solidFill>
                  <a:srgbClr val="000000"/>
                </a:solidFill>
                <a:ea typeface="Arial Unicode MS"/>
              </a:rPr>
              <a:t>ÉP du PFAN : </a:t>
            </a:r>
          </a:p>
          <a:p>
            <a:pPr marL="0" indent="0">
              <a:buNone/>
            </a:pPr>
            <a:r>
              <a:rPr lang="fr-FR" sz="2400">
                <a:solidFill>
                  <a:srgbClr val="000000"/>
                </a:solidFill>
                <a:ea typeface="Arial Unicode MS"/>
              </a:rPr>
              <a:t>Pour</a:t>
            </a:r>
            <a:r>
              <a:rPr lang="fr-FR" sz="2400">
                <a:ea typeface="Arial Unicode MS"/>
              </a:rPr>
              <a:t> les abréviations de catalogues thématiques, consulter la bibliographie </a:t>
            </a:r>
            <a:r>
              <a:rPr lang="fr-FR" sz="2400" i="1">
                <a:ea typeface="Arial Unicode MS"/>
                <a:hlinkClick r:id="rId3"/>
              </a:rPr>
              <a:t>Thematic Indexes Used in the Library of Congress/NACO Authority File</a:t>
            </a:r>
            <a:endParaRPr lang="fr-FR" sz="2400">
              <a:ea typeface="Arial Unicode MS"/>
            </a:endParaRPr>
          </a:p>
          <a:p>
            <a:pPr indent="-457200"/>
            <a:r>
              <a:rPr lang="fr-FR" sz="2400"/>
              <a:t>Compilée par la MLA</a:t>
            </a:r>
          </a:p>
          <a:p>
            <a:pPr indent="-457200"/>
            <a:r>
              <a:rPr lang="fr-FR" sz="2400">
                <a:ea typeface="Arial Unicode MS"/>
              </a:rPr>
              <a:t>Comprend aussi pour chaque catalogue thématique :</a:t>
            </a:r>
          </a:p>
          <a:p>
            <a:pPr lvl="1"/>
            <a:r>
              <a:rPr lang="fr-FR" sz="2000">
                <a:ea typeface="Arial Unicode MS"/>
              </a:rPr>
              <a:t>Le code d’index thématique à enregistrer dans la zone 383 $d</a:t>
            </a:r>
          </a:p>
          <a:p>
            <a:pPr lvl="1"/>
            <a:r>
              <a:rPr lang="fr-FR" sz="2000">
                <a:ea typeface="Arial Unicode MS"/>
              </a:rPr>
              <a:t>La référence bibliographique complète</a:t>
            </a:r>
          </a:p>
          <a:p>
            <a:pPr lvl="1"/>
            <a:r>
              <a:rPr lang="fr-FR" sz="2000">
                <a:ea typeface="Arial Unicode MS"/>
              </a:rPr>
              <a:t>Des instructions pour l’utilisation du numéro de catalogue thématique dans les points d’accès autorisés ou dans les variantes de points d’accès</a:t>
            </a:r>
            <a:endParaRPr lang="fr-FR" sz="2000"/>
          </a:p>
          <a:p>
            <a:pPr lvl="1"/>
            <a:r>
              <a:rPr lang="fr-FR" sz="2000">
                <a:ea typeface="Arial Unicode MS"/>
              </a:rPr>
              <a:t>D’autres informations pertinentes, s’il y a lieu</a:t>
            </a:r>
          </a:p>
          <a:p>
            <a:pPr indent="-457200"/>
            <a:r>
              <a:rPr lang="fr-FR" sz="2400">
                <a:ea typeface="Arial Unicode MS"/>
              </a:rPr>
              <a:t>Enregistrer le code de la source dans la zone 383 $2 mlati</a:t>
            </a:r>
          </a:p>
        </p:txBody>
      </p:sp>
      <p:sp>
        <p:nvSpPr>
          <p:cNvPr id="2" name="Espace réservé du pied de page 1">
            <a:extLst>
              <a:ext uri="{FF2B5EF4-FFF2-40B4-BE49-F238E27FC236}">
                <a16:creationId xmlns:a16="http://schemas.microsoft.com/office/drawing/2014/main" id="{CF09EF50-E36E-91D2-6E76-AC8746A8962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145</a:t>
            </a:fld>
            <a:endParaRPr lang="fr-FR"/>
          </a:p>
        </p:txBody>
      </p:sp>
    </p:spTree>
    <p:extLst>
      <p:ext uri="{BB962C8B-B14F-4D97-AF65-F5344CB8AC3E}">
        <p14:creationId xmlns:p14="http://schemas.microsoft.com/office/powerpoint/2010/main" val="28904129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solidFill>
                  <a:srgbClr val="000000"/>
                </a:solidFill>
                <a:ea typeface="Arial Unicode MS"/>
              </a:rPr>
              <a:t>Exemple :</a:t>
            </a:r>
          </a:p>
          <a:p>
            <a:pPr marL="50800" indent="0">
              <a:buNone/>
            </a:pPr>
            <a:endParaRPr lang="fr-FR"/>
          </a:p>
          <a:p>
            <a:pPr marL="50800" indent="0">
              <a:buNone/>
            </a:pPr>
            <a:endParaRPr lang="fr-FR"/>
          </a:p>
          <a:p>
            <a:pPr marL="50800" indent="0">
              <a:buNone/>
            </a:pPr>
            <a:endParaRPr lang="fr-FR"/>
          </a:p>
          <a:p>
            <a:pPr marL="50800" indent="0">
              <a:buNone/>
            </a:pPr>
            <a:endParaRPr lang="fr-FR"/>
          </a:p>
          <a:p>
            <a:pPr marL="50800" indent="0">
              <a:buNone/>
            </a:pPr>
            <a:endParaRPr lang="fr-FR"/>
          </a:p>
          <a:p>
            <a:pPr marL="801688" indent="-750888">
              <a:buNone/>
            </a:pPr>
            <a:r>
              <a:rPr lang="fr-FR">
                <a:solidFill>
                  <a:schemeClr val="accent5"/>
                </a:solidFill>
              </a:rPr>
              <a:t>100 1_ Haydn, Joseph, $d 1732-1809. $t Quatuors, $m violons (2), alto, violoncelle, $n </a:t>
            </a:r>
            <a:r>
              <a:rPr lang="fr-FR" b="1">
                <a:solidFill>
                  <a:schemeClr val="accent5"/>
                </a:solidFill>
              </a:rPr>
              <a:t>H. III, 39</a:t>
            </a:r>
            <a:r>
              <a:rPr lang="fr-FR">
                <a:solidFill>
                  <a:schemeClr val="accent5"/>
                </a:solidFill>
              </a:rPr>
              <a:t>, $r do majeur</a:t>
            </a:r>
            <a:endParaRPr lang="fr-FR">
              <a:solidFill>
                <a:schemeClr val="accent5"/>
              </a:solidFill>
              <a:ea typeface="Arial Unicode MS" panose="020B0604020202020204" charset="-128"/>
            </a:endParaRPr>
          </a:p>
          <a:p>
            <a:pPr>
              <a:buNone/>
            </a:pPr>
            <a:r>
              <a:rPr lang="fr-FR">
                <a:solidFill>
                  <a:schemeClr val="accent5"/>
                </a:solidFill>
              </a:rPr>
              <a:t>383 __ $c </a:t>
            </a:r>
            <a:r>
              <a:rPr lang="fr-FR" b="1">
                <a:solidFill>
                  <a:schemeClr val="accent5"/>
                </a:solidFill>
              </a:rPr>
              <a:t>H. III, 39</a:t>
            </a:r>
            <a:r>
              <a:rPr lang="fr-FR">
                <a:solidFill>
                  <a:schemeClr val="accent5"/>
                </a:solidFill>
              </a:rPr>
              <a:t> $d Hoboken $2 mlati</a:t>
            </a:r>
          </a:p>
          <a:p>
            <a:pPr>
              <a:buNone/>
            </a:pPr>
            <a:endParaRPr lang="fr-FR"/>
          </a:p>
          <a:p>
            <a:pPr marL="50800" indent="0">
              <a:buNone/>
            </a:pPr>
            <a:endParaRPr lang="fr-FR">
              <a:solidFill>
                <a:srgbClr val="000000"/>
              </a:solidFill>
              <a:ea typeface="Arial Unicode MS" panose="020B0604020202020204" charset="-128"/>
            </a:endParaRPr>
          </a:p>
        </p:txBody>
      </p:sp>
      <p:sp>
        <p:nvSpPr>
          <p:cNvPr id="3" name="Espace réservé du pied de page 2">
            <a:extLst>
              <a:ext uri="{FF2B5EF4-FFF2-40B4-BE49-F238E27FC236}">
                <a16:creationId xmlns:a16="http://schemas.microsoft.com/office/drawing/2014/main" id="{29C55E5B-5BC9-4518-29F8-FD91697E1CD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146</a:t>
            </a:fld>
            <a:endParaRPr lang="fr-FR"/>
          </a:p>
        </p:txBody>
      </p:sp>
      <p:pic>
        <p:nvPicPr>
          <p:cNvPr id="2" name="Image 2">
            <a:extLst>
              <a:ext uri="{FF2B5EF4-FFF2-40B4-BE49-F238E27FC236}">
                <a16:creationId xmlns:a16="http://schemas.microsoft.com/office/drawing/2014/main" id="{8B1CC3C6-1033-FB71-F68D-0C61874F7095}"/>
              </a:ext>
            </a:extLst>
          </p:cNvPr>
          <p:cNvPicPr>
            <a:picLocks noChangeAspect="1"/>
          </p:cNvPicPr>
          <p:nvPr/>
        </p:nvPicPr>
        <p:blipFill>
          <a:blip r:embed="rId3"/>
          <a:stretch>
            <a:fillRect/>
          </a:stretch>
        </p:blipFill>
        <p:spPr>
          <a:xfrm>
            <a:off x="855406" y="2830982"/>
            <a:ext cx="10498394" cy="1868744"/>
          </a:xfrm>
          <a:prstGeom prst="rect">
            <a:avLst/>
          </a:prstGeom>
        </p:spPr>
      </p:pic>
    </p:spTree>
    <p:extLst>
      <p:ext uri="{BB962C8B-B14F-4D97-AF65-F5344CB8AC3E}">
        <p14:creationId xmlns:p14="http://schemas.microsoft.com/office/powerpoint/2010/main" val="27589462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r>
              <a:rPr lang="fr-CA" dirty="0">
                <a:solidFill>
                  <a:srgbClr val="000000"/>
                </a:solidFill>
                <a:ea typeface="Arial Unicode MS"/>
              </a:rPr>
              <a:t>Pour plus d’informations sur l’enregistrement du numéro de catalogue thématique (ex. : ponctuation utilisée), consulter la zone 667 de la notice d’autorité du compositeur. </a:t>
            </a:r>
          </a:p>
          <a:p>
            <a:pPr indent="-457200"/>
            <a:r>
              <a:rPr lang="fr-CA" dirty="0">
                <a:ea typeface="Arial Unicode MS"/>
              </a:rPr>
              <a:t>Exemple :</a:t>
            </a:r>
          </a:p>
          <a:p>
            <a:pPr marL="457200" lvl="1" indent="0">
              <a:buNone/>
            </a:pPr>
            <a:r>
              <a:rPr lang="fr-CA" sz="2800" dirty="0">
                <a:solidFill>
                  <a:schemeClr val="accent5"/>
                </a:solidFill>
                <a:ea typeface="Arial Unicode MS"/>
              </a:rPr>
              <a:t>100 1_ Haydn, Joseph, $d 1732-1809</a:t>
            </a:r>
          </a:p>
          <a:p>
            <a:pPr marL="457200" lvl="1" indent="0">
              <a:buNone/>
            </a:pPr>
            <a:r>
              <a:rPr lang="fr-CA" sz="2800" dirty="0">
                <a:solidFill>
                  <a:schemeClr val="accent5"/>
                </a:solidFill>
                <a:ea typeface="Arial Unicode MS"/>
              </a:rPr>
              <a:t>667 __ Les numéros de catalogue thématique employés sont tirés de : Hoboken, A. van. Joseph Haydn : </a:t>
            </a:r>
            <a:r>
              <a:rPr lang="fr-CA" sz="2800" dirty="0" err="1">
                <a:solidFill>
                  <a:schemeClr val="accent5"/>
                </a:solidFill>
                <a:ea typeface="Arial Unicode MS"/>
              </a:rPr>
              <a:t>thematisch-bibliographisches</a:t>
            </a:r>
            <a:r>
              <a:rPr lang="fr-CA" sz="2800" dirty="0">
                <a:solidFill>
                  <a:schemeClr val="accent5"/>
                </a:solidFill>
                <a:ea typeface="Arial Unicode MS"/>
              </a:rPr>
              <a:t> </a:t>
            </a:r>
            <a:r>
              <a:rPr lang="fr-CA" sz="2800" dirty="0" err="1">
                <a:solidFill>
                  <a:schemeClr val="accent5"/>
                </a:solidFill>
                <a:ea typeface="Arial Unicode MS"/>
              </a:rPr>
              <a:t>Werkverzeichnis</a:t>
            </a:r>
            <a:r>
              <a:rPr lang="fr-CA" sz="2800" dirty="0">
                <a:solidFill>
                  <a:schemeClr val="accent5"/>
                </a:solidFill>
                <a:ea typeface="Arial Unicode MS"/>
              </a:rPr>
              <a:t>; p. ex., [Quatuors, violons (2), alto, violoncelle, </a:t>
            </a:r>
            <a:r>
              <a:rPr lang="fr-CA" sz="2800" b="1" dirty="0">
                <a:solidFill>
                  <a:schemeClr val="accent5"/>
                </a:solidFill>
                <a:ea typeface="Arial Unicode MS"/>
              </a:rPr>
              <a:t>H. III, 39</a:t>
            </a:r>
            <a:r>
              <a:rPr lang="fr-CA" sz="2800" dirty="0">
                <a:solidFill>
                  <a:schemeClr val="accent5"/>
                </a:solidFill>
                <a:ea typeface="Arial Unicode MS"/>
              </a:rPr>
              <a:t>, do majeur]</a:t>
            </a:r>
          </a:p>
          <a:p>
            <a:pPr marL="457200" lvl="1" indent="0">
              <a:buNone/>
            </a:pPr>
            <a:endParaRPr lang="fr-CA" sz="2800" dirty="0">
              <a:solidFill>
                <a:schemeClr val="accent5"/>
              </a:solidFill>
              <a:ea typeface="Arial Unicode MS"/>
            </a:endParaRPr>
          </a:p>
        </p:txBody>
      </p:sp>
      <p:sp>
        <p:nvSpPr>
          <p:cNvPr id="2" name="Espace réservé du pied de page 1">
            <a:extLst>
              <a:ext uri="{FF2B5EF4-FFF2-40B4-BE49-F238E27FC236}">
                <a16:creationId xmlns:a16="http://schemas.microsoft.com/office/drawing/2014/main" id="{B853E1E0-4BB2-AC02-07DF-B6B7EEE55C3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147</a:t>
            </a:fld>
            <a:endParaRPr lang="fr-FR"/>
          </a:p>
        </p:txBody>
      </p:sp>
    </p:spTree>
    <p:extLst>
      <p:ext uri="{BB962C8B-B14F-4D97-AF65-F5344CB8AC3E}">
        <p14:creationId xmlns:p14="http://schemas.microsoft.com/office/powerpoint/2010/main" val="23945613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838200" y="695200"/>
            <a:ext cx="10515600" cy="589500"/>
          </a:xfrm>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xfrm>
            <a:off x="604686" y="1508636"/>
            <a:ext cx="10749115" cy="4613867"/>
          </a:xfrm>
          <a:prstGeom prst="rect">
            <a:avLst/>
          </a:prstGeom>
          <a:noFill/>
          <a:ln>
            <a:noFill/>
          </a:ln>
        </p:spPr>
        <p:txBody>
          <a:bodyPr spcFirstLastPara="1" wrap="square" lIns="91425" tIns="45700" rIns="91425" bIns="45700" anchor="t" anchorCtr="0">
            <a:noAutofit/>
          </a:bodyPr>
          <a:lstStyle/>
          <a:p>
            <a:pPr marL="50800" indent="0">
              <a:buNone/>
            </a:pPr>
            <a:r>
              <a:rPr lang="fr-FR" sz="2000">
                <a:solidFill>
                  <a:srgbClr val="000000"/>
                </a:solidFill>
                <a:ea typeface="Arial Unicode MS"/>
              </a:rPr>
              <a:t>Ex. :</a:t>
            </a: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4FF9AAAB-D463-5919-1917-34192CB25D6F}"/>
              </a:ext>
            </a:extLst>
          </p:cNvPr>
          <p:cNvSpPr>
            <a:spLocks noGrp="1"/>
          </p:cNvSpPr>
          <p:nvPr>
            <p:ph type="ftr" idx="11"/>
          </p:nvPr>
        </p:nvSpPr>
        <p:spPr/>
        <p:txBody>
          <a:bodyPr/>
          <a:lstStyle/>
          <a:p>
            <a:r>
              <a:rPr lang="fr-CA"/>
              <a:t>Module 6a : Description des œuvres et des expressions musicales</a:t>
            </a:r>
          </a:p>
        </p:txBody>
      </p:sp>
      <p:pic>
        <p:nvPicPr>
          <p:cNvPr id="4" name="Image 4">
            <a:extLst>
              <a:ext uri="{FF2B5EF4-FFF2-40B4-BE49-F238E27FC236}">
                <a16:creationId xmlns:a16="http://schemas.microsoft.com/office/drawing/2014/main" id="{5E54D74A-0DA8-F6AD-DF21-557C0AD233E0}"/>
              </a:ext>
            </a:extLst>
          </p:cNvPr>
          <p:cNvPicPr>
            <a:picLocks noChangeAspect="1"/>
          </p:cNvPicPr>
          <p:nvPr/>
        </p:nvPicPr>
        <p:blipFill>
          <a:blip r:embed="rId3"/>
          <a:stretch>
            <a:fillRect/>
          </a:stretch>
        </p:blipFill>
        <p:spPr>
          <a:xfrm>
            <a:off x="1381433" y="1507522"/>
            <a:ext cx="9416844" cy="4777020"/>
          </a:xfrm>
          <a:prstGeom prst="rect">
            <a:avLst/>
          </a:prstGeom>
        </p:spPr>
      </p:pic>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148</a:t>
            </a:fld>
            <a:endParaRPr lang="fr-FR"/>
          </a:p>
        </p:txBody>
      </p:sp>
    </p:spTree>
    <p:extLst>
      <p:ext uri="{BB962C8B-B14F-4D97-AF65-F5344CB8AC3E}">
        <p14:creationId xmlns:p14="http://schemas.microsoft.com/office/powerpoint/2010/main" val="16468709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solidFill>
                  <a:srgbClr val="000000"/>
                </a:solidFill>
                <a:ea typeface="Arial Unicode MS"/>
              </a:rPr>
              <a:t>Exemple :</a:t>
            </a:r>
          </a:p>
          <a:p>
            <a:pPr marL="50800" indent="0">
              <a:buNone/>
            </a:pPr>
            <a:endParaRPr lang="fr-FR"/>
          </a:p>
          <a:p>
            <a:pPr marL="709613" indent="-658813">
              <a:buNone/>
            </a:pPr>
            <a:r>
              <a:rPr lang="fr-FR">
                <a:solidFill>
                  <a:schemeClr val="accent5"/>
                </a:solidFill>
              </a:rPr>
              <a:t>100 1_ Vivaldi, Antonio, $d 1678-1741. $t Concertos, $m hautbois (2), cors (2), basson, violon, orchestre à cordes, $n </a:t>
            </a:r>
            <a:r>
              <a:rPr lang="fr-FR" b="1">
                <a:solidFill>
                  <a:schemeClr val="accent5"/>
                </a:solidFill>
              </a:rPr>
              <a:t>RV 569</a:t>
            </a:r>
            <a:r>
              <a:rPr lang="fr-FR">
                <a:solidFill>
                  <a:schemeClr val="accent5"/>
                </a:solidFill>
              </a:rPr>
              <a:t>, $r fa majeur</a:t>
            </a:r>
            <a:endParaRPr lang="fr-FR">
              <a:solidFill>
                <a:schemeClr val="accent5"/>
              </a:solidFill>
              <a:ea typeface="Arial Unicode MS" panose="020B0604020202020204" charset="-128"/>
            </a:endParaRPr>
          </a:p>
          <a:p>
            <a:pPr marL="709613" indent="-658813">
              <a:buNone/>
            </a:pPr>
            <a:r>
              <a:rPr lang="fr-FR">
                <a:solidFill>
                  <a:schemeClr val="accent5"/>
                </a:solidFill>
              </a:rPr>
              <a:t>383 __ $c </a:t>
            </a:r>
            <a:r>
              <a:rPr lang="fr-FR" b="1">
                <a:solidFill>
                  <a:schemeClr val="accent5"/>
                </a:solidFill>
              </a:rPr>
              <a:t>RV 569</a:t>
            </a:r>
            <a:r>
              <a:rPr lang="fr-FR">
                <a:solidFill>
                  <a:schemeClr val="accent5"/>
                </a:solidFill>
              </a:rPr>
              <a:t> $d Ryom $2 mlati</a:t>
            </a:r>
          </a:p>
          <a:p>
            <a:pPr marL="709613" indent="-658813">
              <a:buNone/>
            </a:pPr>
            <a:r>
              <a:rPr lang="fr-FR">
                <a:solidFill>
                  <a:schemeClr val="accent5"/>
                </a:solidFill>
              </a:rPr>
              <a:t>383 __ $c </a:t>
            </a:r>
            <a:r>
              <a:rPr lang="fr-FR" b="1">
                <a:solidFill>
                  <a:schemeClr val="accent5"/>
                </a:solidFill>
              </a:rPr>
              <a:t>F. XII, 10</a:t>
            </a:r>
            <a:r>
              <a:rPr lang="fr-FR">
                <a:solidFill>
                  <a:schemeClr val="accent5"/>
                </a:solidFill>
              </a:rPr>
              <a:t> $d Fanna $2 mlati</a:t>
            </a:r>
          </a:p>
          <a:p>
            <a:pPr marL="709613" indent="-658813">
              <a:buNone/>
            </a:pPr>
            <a:r>
              <a:rPr lang="fr-FR">
                <a:solidFill>
                  <a:schemeClr val="accent5"/>
                </a:solidFill>
              </a:rPr>
              <a:t>383 __ $c </a:t>
            </a:r>
            <a:r>
              <a:rPr lang="fr-FR" b="1">
                <a:solidFill>
                  <a:schemeClr val="accent5"/>
                </a:solidFill>
              </a:rPr>
              <a:t>P. 273</a:t>
            </a:r>
            <a:r>
              <a:rPr lang="fr-FR">
                <a:solidFill>
                  <a:schemeClr val="accent5"/>
                </a:solidFill>
              </a:rPr>
              <a:t> $d Pincherle $2 mlati</a:t>
            </a:r>
          </a:p>
          <a:p>
            <a:pPr marL="50800" indent="0">
              <a:buNone/>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655A4D34-A471-E12C-E9FF-7BD9F9090B9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149</a:t>
            </a:fld>
            <a:endParaRPr lang="fr-FR"/>
          </a:p>
        </p:txBody>
      </p:sp>
    </p:spTree>
    <p:extLst>
      <p:ext uri="{BB962C8B-B14F-4D97-AF65-F5344CB8AC3E}">
        <p14:creationId xmlns:p14="http://schemas.microsoft.com/office/powerpoint/2010/main" val="15588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800"/>
              <a:buFont typeface="Arial"/>
              <a:buChar char="•"/>
            </a:pPr>
            <a:endParaRPr lang="fr-FR" sz="2400" b="0" i="0" u="none" strike="noStrike" cap="none">
              <a:latin typeface="Arial"/>
              <a:ea typeface="Arial"/>
              <a:cs typeface="Arial"/>
            </a:endParaRPr>
          </a:p>
          <a:p>
            <a:pPr marL="449263" indent="-449263">
              <a:lnSpc>
                <a:spcPct val="100000"/>
              </a:lnSpc>
              <a:spcBef>
                <a:spcPts val="0"/>
              </a:spcBef>
            </a:pPr>
            <a:r>
              <a:rPr lang="fr-FR" sz="2400" b="0" i="0" u="none" strike="noStrike" cap="none">
                <a:latin typeface="Arial"/>
                <a:ea typeface="Arial"/>
                <a:cs typeface="Arial"/>
                <a:sym typeface="Arial"/>
              </a:rPr>
              <a:t>Pratique du PFAN : Créer selon les besoins du catalogage</a:t>
            </a:r>
            <a:endParaRPr lang="fr-FR" sz="2400" b="0" i="0" u="none" strike="noStrike" cap="none">
              <a:latin typeface="Arial"/>
              <a:ea typeface="Arial"/>
              <a:cs typeface="Arial"/>
            </a:endParaRPr>
          </a:p>
          <a:p>
            <a:pPr marL="228600" indent="-228600">
              <a:lnSpc>
                <a:spcPct val="100000"/>
              </a:lnSpc>
              <a:spcBef>
                <a:spcPts val="0"/>
              </a:spcBef>
            </a:pPr>
            <a:endParaRPr lang="fr-FR" sz="2400"/>
          </a:p>
          <a:p>
            <a:pPr marL="0" indent="0">
              <a:lnSpc>
                <a:spcPct val="100000"/>
              </a:lnSpc>
              <a:spcBef>
                <a:spcPts val="0"/>
              </a:spcBef>
              <a:buNone/>
            </a:pPr>
            <a:r>
              <a:rPr lang="fr-FR" sz="2400"/>
              <a:t>En musique :</a:t>
            </a:r>
          </a:p>
          <a:p>
            <a:pPr indent="-457200">
              <a:lnSpc>
                <a:spcPct val="100000"/>
              </a:lnSpc>
              <a:spcBef>
                <a:spcPts val="0"/>
              </a:spcBef>
            </a:pPr>
            <a:r>
              <a:rPr lang="fr-FR" sz="2400"/>
              <a:t>Si on doit créer une autorité pour une œuvre, on doit d’abord créer une autorité pour le créateur</a:t>
            </a:r>
          </a:p>
          <a:p>
            <a:pPr indent="-457200">
              <a:lnSpc>
                <a:spcPct val="100000"/>
              </a:lnSpc>
              <a:spcBef>
                <a:spcPts val="0"/>
              </a:spcBef>
            </a:pPr>
            <a:r>
              <a:rPr lang="fr-FR" sz="2400" i="1"/>
              <a:t>Si on doit créer une autorité pour une partie d’œuvre, le catalogueur PEUT décider de créer une autorité pour l’œuvre au complet.</a:t>
            </a:r>
          </a:p>
          <a:p>
            <a:pPr indent="-457200">
              <a:lnSpc>
                <a:spcPct val="100000"/>
              </a:lnSpc>
              <a:spcBef>
                <a:spcPts val="0"/>
              </a:spcBef>
            </a:pPr>
            <a:r>
              <a:rPr lang="fr-FR" sz="2400" i="1"/>
              <a:t>Si des renvois sont requis, ils seront ajoutés à la notice d’autorité appropriée</a:t>
            </a:r>
          </a:p>
          <a:p>
            <a:pPr indent="-457200">
              <a:lnSpc>
                <a:spcPct val="100000"/>
              </a:lnSpc>
              <a:spcBef>
                <a:spcPts val="0"/>
              </a:spcBef>
            </a:pPr>
            <a:endParaRPr lang="fr-FR" sz="2400" i="1"/>
          </a:p>
          <a:p>
            <a:pPr indent="-457200">
              <a:lnSpc>
                <a:spcPct val="100000"/>
              </a:lnSpc>
              <a:spcBef>
                <a:spcPts val="0"/>
              </a:spcBef>
            </a:pPr>
            <a:endParaRPr lang="fr-FR"/>
          </a:p>
        </p:txBody>
      </p:sp>
      <p:sp>
        <p:nvSpPr>
          <p:cNvPr id="2" name="Espace réservé du pied de page 1">
            <a:extLst>
              <a:ext uri="{FF2B5EF4-FFF2-40B4-BE49-F238E27FC236}">
                <a16:creationId xmlns:a16="http://schemas.microsoft.com/office/drawing/2014/main" id="{091E1593-89DE-E7E0-3A16-7AD65D23FA66}"/>
              </a:ext>
            </a:extLst>
          </p:cNvPr>
          <p:cNvSpPr>
            <a:spLocks noGrp="1"/>
          </p:cNvSpPr>
          <p:nvPr>
            <p:ph type="ftr" idx="11"/>
          </p:nvPr>
        </p:nvSpPr>
        <p:spPr>
          <a:xfrm>
            <a:off x="4038599" y="6356350"/>
            <a:ext cx="4270899"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a:t>
            </a:fld>
            <a:endParaRPr lang="fr-F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600">
                <a:solidFill>
                  <a:schemeClr val="tx1"/>
                </a:solidFill>
                <a:cs typeface="Segoe UI"/>
              </a:rPr>
              <a:t>Élément fondamental lorsqu’il est </a:t>
            </a:r>
            <a:r>
              <a:rPr lang="fr-FR" sz="2600" b="0" i="0" u="none" strike="noStrike" cap="none">
                <a:solidFill>
                  <a:schemeClr val="tx1"/>
                </a:solidFill>
                <a:cs typeface="Segoe UI"/>
                <a:sym typeface="Arial"/>
              </a:rPr>
              <a:t>nécessaire </a:t>
            </a:r>
            <a:r>
              <a:rPr lang="fr-FR" sz="2600">
                <a:solidFill>
                  <a:schemeClr val="tx1"/>
                </a:solidFill>
                <a:cs typeface="Segoe UI"/>
              </a:rPr>
              <a:t>de </a:t>
            </a:r>
            <a:r>
              <a:rPr lang="fr-FR" sz="2600" b="0" i="0" u="none" strike="noStrike" cap="none">
                <a:solidFill>
                  <a:schemeClr val="tx1"/>
                </a:solidFill>
                <a:cs typeface="Segoe UI"/>
                <a:sym typeface="Arial"/>
              </a:rPr>
              <a:t>différencier une œuvre musicale d’une</a:t>
            </a:r>
            <a:r>
              <a:rPr lang="fr-FR" sz="2600">
                <a:solidFill>
                  <a:schemeClr val="tx1"/>
                </a:solidFill>
                <a:cs typeface="Segoe UI"/>
              </a:rPr>
              <a:t> </a:t>
            </a:r>
            <a:r>
              <a:rPr lang="fr-FR" sz="2600" b="0" i="0" u="none" strike="noStrike" cap="none">
                <a:solidFill>
                  <a:schemeClr val="tx1"/>
                </a:solidFill>
                <a:cs typeface="Segoe UI"/>
                <a:sym typeface="Arial"/>
              </a:rPr>
              <a:t>autre œuvre </a:t>
            </a:r>
            <a:r>
              <a:rPr lang="fr-FR" sz="2600">
                <a:solidFill>
                  <a:schemeClr val="tx1"/>
                </a:solidFill>
                <a:cs typeface="Segoe UI"/>
              </a:rPr>
              <a:t>portant le même titre. Il peut aussi être fondamental lors de l’identification d’une œuvre </a:t>
            </a:r>
            <a:r>
              <a:rPr lang="fr-FR" sz="2600" b="0" i="0" u="none" strike="noStrike" cap="none">
                <a:solidFill>
                  <a:schemeClr val="tx1"/>
                </a:solidFill>
                <a:cs typeface="Segoe UI"/>
                <a:sym typeface="Arial"/>
              </a:rPr>
              <a:t>musicale dont le titre n’est pas distinctif</a:t>
            </a:r>
            <a:r>
              <a:rPr lang="fr-FR" sz="2600">
                <a:solidFill>
                  <a:schemeClr val="tx1"/>
                </a:solidFill>
                <a:cs typeface="Segoe UI"/>
              </a:rPr>
              <a:t>. Lorsqu’il est fondamental</a:t>
            </a:r>
            <a:r>
              <a:rPr lang="fr-FR" sz="2600" b="0" i="0" u="none" strike="noStrike" cap="none">
                <a:solidFill>
                  <a:schemeClr val="tx1"/>
                </a:solidFill>
                <a:cs typeface="Segoe UI"/>
                <a:sym typeface="Arial"/>
              </a:rPr>
              <a:t>, </a:t>
            </a:r>
            <a:r>
              <a:rPr lang="fr-FR" sz="2600">
                <a:solidFill>
                  <a:schemeClr val="tx1"/>
                </a:solidFill>
                <a:cs typeface="Segoe UI"/>
              </a:rPr>
              <a:t>l’élément est nécessairement enregistré dans le point d’accès autorisé. Il </a:t>
            </a:r>
            <a:r>
              <a:rPr lang="fr-FR" sz="2600" b="0" i="0" u="none" strike="noStrike" cap="none">
                <a:solidFill>
                  <a:schemeClr val="tx1"/>
                </a:solidFill>
                <a:cs typeface="Segoe UI"/>
                <a:sym typeface="Arial"/>
              </a:rPr>
              <a:t>peut être </a:t>
            </a:r>
            <a:r>
              <a:rPr lang="fr-FR" sz="2600">
                <a:solidFill>
                  <a:schemeClr val="tx1"/>
                </a:solidFill>
                <a:cs typeface="Segoe UI"/>
              </a:rPr>
              <a:t>enregistré comme élément</a:t>
            </a:r>
            <a:r>
              <a:rPr lang="fr-FR" sz="2600" b="0" i="0" u="none" strike="noStrike" cap="none">
                <a:solidFill>
                  <a:schemeClr val="tx1"/>
                </a:solidFill>
                <a:cs typeface="Segoe UI"/>
                <a:sym typeface="Arial"/>
              </a:rPr>
              <a:t>, </a:t>
            </a:r>
            <a:r>
              <a:rPr lang="fr-FR" sz="2600">
                <a:solidFill>
                  <a:schemeClr val="tx1"/>
                </a:solidFill>
                <a:cs typeface="Segoe UI"/>
              </a:rPr>
              <a:t>qu’il </a:t>
            </a:r>
            <a:r>
              <a:rPr lang="fr-FR" sz="2600" b="0" i="0" u="none" strike="noStrike" cap="none">
                <a:solidFill>
                  <a:schemeClr val="tx1"/>
                </a:solidFill>
                <a:cs typeface="Segoe UI"/>
                <a:sym typeface="Arial"/>
              </a:rPr>
              <a:t>soit</a:t>
            </a:r>
            <a:r>
              <a:rPr lang="fr-FR" sz="2600">
                <a:solidFill>
                  <a:schemeClr val="tx1"/>
                </a:solidFill>
                <a:cs typeface="Segoe UI"/>
              </a:rPr>
              <a:t> fondamental </a:t>
            </a:r>
            <a:r>
              <a:rPr lang="fr-FR" sz="2600" b="0" i="0" u="none" strike="noStrike" cap="none">
                <a:solidFill>
                  <a:schemeClr val="tx1"/>
                </a:solidFill>
                <a:cs typeface="Segoe UI"/>
                <a:sym typeface="Arial"/>
              </a:rPr>
              <a:t>ou </a:t>
            </a:r>
            <a:r>
              <a:rPr lang="fr-FR" sz="2600">
                <a:solidFill>
                  <a:schemeClr val="tx1"/>
                </a:solidFill>
                <a:cs typeface="Segoe UI"/>
              </a:rPr>
              <a:t>non.</a:t>
            </a:r>
            <a:endParaRPr lang="fr-FR" sz="2600">
              <a:solidFill>
                <a:schemeClr val="tx1"/>
              </a:solidFill>
            </a:endParaRPr>
          </a:p>
          <a:p>
            <a:pPr marL="449263" indent="-449263"/>
            <a:r>
              <a:rPr lang="fr-FR" sz="2600"/>
              <a:t>Définition : Ensemble des rapports entre les hauteurs de sons qui détermine le centre tonal ou le principal centre tonal d’une œuvre musicale</a:t>
            </a:r>
          </a:p>
          <a:p>
            <a:pPr marL="449263" indent="-449263"/>
            <a:r>
              <a:rPr lang="fr-FR" sz="2600"/>
              <a:t>La tonalité est indiquée par son nom de hauteur et son mode, lorsqu’il est majeur ou mineur</a:t>
            </a:r>
          </a:p>
        </p:txBody>
      </p:sp>
      <p:sp>
        <p:nvSpPr>
          <p:cNvPr id="2" name="Espace réservé du pied de page 1">
            <a:extLst>
              <a:ext uri="{FF2B5EF4-FFF2-40B4-BE49-F238E27FC236}">
                <a16:creationId xmlns:a16="http://schemas.microsoft.com/office/drawing/2014/main" id="{EC840978-FD5D-0DDA-7548-AC78F46AC03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150</a:t>
            </a:fld>
            <a:endParaRPr lang="fr-FR"/>
          </a:p>
        </p:txBody>
      </p:sp>
    </p:spTree>
    <p:extLst>
      <p:ext uri="{BB962C8B-B14F-4D97-AF65-F5344CB8AC3E}">
        <p14:creationId xmlns:p14="http://schemas.microsoft.com/office/powerpoint/2010/main" val="6220306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lgn="l"/>
            <a:r>
              <a:rPr lang="fr-FR" b="0" i="0">
                <a:solidFill>
                  <a:srgbClr val="000000"/>
                </a:solidFill>
                <a:effectLst/>
                <a:latin typeface="Arial Unicode MS"/>
                <a:ea typeface="Arial Unicode MS"/>
              </a:rPr>
              <a:t>Enregistrer une tonalité si une ou plusieurs des conditions suivantes s’appliquent :</a:t>
            </a:r>
          </a:p>
          <a:p>
            <a:pPr lvl="1"/>
            <a:r>
              <a:rPr lang="fr-FR" sz="2800" b="0" i="0">
                <a:solidFill>
                  <a:srgbClr val="000000"/>
                </a:solidFill>
                <a:effectLst/>
                <a:latin typeface="Arial Unicode MS"/>
                <a:ea typeface="Arial Unicode MS"/>
              </a:rPr>
              <a:t>elle est couramment identifiée dans les sources de référence</a:t>
            </a:r>
          </a:p>
          <a:p>
            <a:pPr lvl="1"/>
            <a:r>
              <a:rPr lang="fr-FR" sz="2800" b="0" i="0">
                <a:solidFill>
                  <a:srgbClr val="000000"/>
                </a:solidFill>
                <a:effectLst/>
                <a:latin typeface="Arial Unicode MS"/>
                <a:ea typeface="Arial Unicode MS"/>
              </a:rPr>
              <a:t>elle figure dans le titre original du compositeur ou dans le titre propre de la première manifestation</a:t>
            </a:r>
          </a:p>
          <a:p>
            <a:pPr lvl="1"/>
            <a:r>
              <a:rPr lang="fr-FR" sz="2800" b="0" i="0">
                <a:solidFill>
                  <a:srgbClr val="000000"/>
                </a:solidFill>
                <a:effectLst/>
                <a:latin typeface="Arial Unicode MS"/>
                <a:ea typeface="Arial Unicode MS"/>
              </a:rPr>
              <a:t>elle peut être identifiée à partir de la ressource décrite (sauf s’il s’avère qu’elle a été transposée dans la ressource)</a:t>
            </a:r>
          </a:p>
          <a:p>
            <a:r>
              <a:rPr lang="fr-FR">
                <a:ea typeface="Arial Unicode MS"/>
              </a:rPr>
              <a:t>Enregistrer dans une zone 384 du MARC</a:t>
            </a:r>
            <a:endParaRPr lang="fr-FR">
              <a:latin typeface="Arial Unicode MS"/>
              <a:ea typeface="Arial Unicode MS"/>
            </a:endParaRPr>
          </a:p>
          <a:p>
            <a:r>
              <a:rPr lang="fr-FR">
                <a:ea typeface="Arial Unicode MS"/>
              </a:rPr>
              <a:t>Ne pas mettre de majuscule au premier mot</a:t>
            </a:r>
            <a:endParaRPr lang="fr-FR" b="0" i="0">
              <a:solidFill>
                <a:srgbClr val="000000"/>
              </a:solidFill>
              <a:effectLst/>
              <a:latin typeface="Arial Unicode MS"/>
              <a:ea typeface="Arial Unicode MS"/>
            </a:endParaRPr>
          </a:p>
        </p:txBody>
      </p:sp>
      <p:sp>
        <p:nvSpPr>
          <p:cNvPr id="2" name="Espace réservé du pied de page 1">
            <a:extLst>
              <a:ext uri="{FF2B5EF4-FFF2-40B4-BE49-F238E27FC236}">
                <a16:creationId xmlns:a16="http://schemas.microsoft.com/office/drawing/2014/main" id="{40A422C7-5FDB-6344-63DC-2805D7D0708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151</a:t>
            </a:fld>
            <a:endParaRPr lang="fr-FR"/>
          </a:p>
        </p:txBody>
      </p:sp>
    </p:spTree>
    <p:extLst>
      <p:ext uri="{BB962C8B-B14F-4D97-AF65-F5344CB8AC3E}">
        <p14:creationId xmlns:p14="http://schemas.microsoft.com/office/powerpoint/2010/main" val="38531576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FR"/>
              <a:t>ÉP du PFAN pour 6.17.1.3 :</a:t>
            </a:r>
          </a:p>
          <a:p>
            <a:pPr marL="0" indent="0">
              <a:buNone/>
            </a:pPr>
            <a:r>
              <a:rPr lang="fr-FR"/>
              <a:t>Suivre les mêmes critères pour enregistrer le mode (« majeur » ou « mineur ») que pour enregistrer le centre tonal, c’est-à-dire que si le centre tonal est indiqué ou évident, mais que le mode ne l’est pas, enregistrer uniquement le centre tonal. Suivre </a:t>
            </a:r>
            <a:r>
              <a:rPr lang="fr-FR" sz="2800" b="0" i="0" u="none" strike="noStrike" cap="none">
                <a:latin typeface="Arial"/>
                <a:ea typeface="Arial"/>
                <a:cs typeface="Arial"/>
                <a:sym typeface="Arial"/>
              </a:rPr>
              <a:t>les </a:t>
            </a:r>
            <a:r>
              <a:rPr lang="fr-FR"/>
              <a:t>exemples de RDA et employer les termes « dièse » et « bémol » plutôt que les</a:t>
            </a:r>
            <a:r>
              <a:rPr lang="fr-FR" i="1"/>
              <a:t> </a:t>
            </a:r>
            <a:r>
              <a:rPr lang="fr-FR"/>
              <a:t>symboles ♯ et ♭.</a:t>
            </a:r>
          </a:p>
          <a:p>
            <a:pPr marL="228600" indent="-228600"/>
            <a:endParaRPr lang="fr-FR"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4E236C70-4D3B-279F-AAFF-56D854CA453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152</a:t>
            </a:fld>
            <a:endParaRPr lang="fr-FR"/>
          </a:p>
        </p:txBody>
      </p:sp>
    </p:spTree>
    <p:extLst>
      <p:ext uri="{BB962C8B-B14F-4D97-AF65-F5344CB8AC3E}">
        <p14:creationId xmlns:p14="http://schemas.microsoft.com/office/powerpoint/2010/main" val="3594180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040</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CaQMBN $b fre $e rda $c CaQMBN</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100</a:t>
            </a:r>
            <a:r>
              <a:rPr lang="fr-CA" sz="2000">
                <a:solidFill>
                  <a:schemeClr val="accent5"/>
                </a:solidFill>
              </a:rPr>
              <a:t> </a:t>
            </a:r>
            <a:r>
              <a:rPr kumimoji="0" lang="fr-CA" sz="2000" b="0" i="0" u="none" strike="noStrike" kern="0" cap="none" spc="0" normalizeH="0" baseline="0" noProof="0">
                <a:ln>
                  <a:noFill/>
                </a:ln>
                <a:solidFill>
                  <a:schemeClr val="accent5"/>
                </a:solidFill>
                <a:effectLst/>
                <a:uLnTx/>
                <a:uFillTx/>
                <a:latin typeface="Arial"/>
                <a:cs typeface="Arial"/>
                <a:sym typeface="Arial"/>
              </a:rPr>
              <a:t>1</a:t>
            </a:r>
            <a:r>
              <a:rPr lang="fr-CA" sz="2000">
                <a:solidFill>
                  <a:schemeClr val="accent5"/>
                </a:solidFill>
              </a:rPr>
              <a:t>_</a:t>
            </a:r>
            <a:r>
              <a:rPr kumimoji="0" lang="fr-CA" sz="2000" b="0" i="0" u="none" strike="noStrike" kern="0" cap="none" spc="0" normalizeH="0" baseline="0" noProof="0">
                <a:ln>
                  <a:noFill/>
                </a:ln>
                <a:solidFill>
                  <a:schemeClr val="accent5"/>
                </a:solidFill>
                <a:effectLst/>
                <a:uLnTx/>
                <a:uFillTx/>
                <a:latin typeface="Arial"/>
                <a:cs typeface="Arial"/>
                <a:sym typeface="Arial"/>
              </a:rPr>
              <a:t> Beethoven, Ludwig van, $d 1770-1827. $t Sonates, $m piano, $n no 6, op. 10, no 2, $r </a:t>
            </a:r>
            <a:r>
              <a:rPr kumimoji="0" lang="fr-CA" sz="2000" b="1" i="0" u="none" strike="noStrike" kern="0" cap="none" spc="0" normalizeH="0" baseline="0" noProof="0">
                <a:ln>
                  <a:noFill/>
                </a:ln>
                <a:solidFill>
                  <a:schemeClr val="accent5"/>
                </a:solidFill>
                <a:effectLst/>
                <a:uLnTx/>
                <a:uFillTx/>
                <a:latin typeface="Arial"/>
                <a:cs typeface="Arial"/>
                <a:sym typeface="Arial"/>
              </a:rPr>
              <a:t>fa majeur</a:t>
            </a:r>
            <a:endParaRPr lang="fr-CA" sz="2000" b="1"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380</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Sonates $2 rvmgf</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382 0</a:t>
            </a:r>
            <a:r>
              <a:rPr lang="fr-CA" sz="2000">
                <a:solidFill>
                  <a:schemeClr val="accent5"/>
                </a:solidFill>
              </a:rPr>
              <a:t>_ </a:t>
            </a:r>
            <a:r>
              <a:rPr kumimoji="0" lang="pt-BR" sz="2000" b="0" i="0" u="none" strike="noStrike" kern="0" cap="none" spc="0" normalizeH="0" baseline="0" noProof="0">
                <a:ln>
                  <a:noFill/>
                </a:ln>
                <a:solidFill>
                  <a:schemeClr val="accent5"/>
                </a:solidFill>
                <a:effectLst/>
                <a:uLnTx/>
                <a:uFillTx/>
                <a:latin typeface="Arial"/>
                <a:cs typeface="Arial"/>
                <a:sym typeface="Arial"/>
              </a:rPr>
              <a:t>piano $n 1 $s 1 $2 rvmmem</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383</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no 6 $b op. 10, no 2</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384</a:t>
            </a:r>
            <a:r>
              <a:rPr lang="fr-CA" sz="2000">
                <a:solidFill>
                  <a:schemeClr val="accent5"/>
                </a:solidFill>
              </a:rPr>
              <a:t> 0_ </a:t>
            </a:r>
            <a:r>
              <a:rPr kumimoji="0" lang="fr-CA" sz="2000" b="1" i="0" u="none" strike="noStrike" kern="0" cap="none" spc="0" normalizeH="0" baseline="0" noProof="0">
                <a:ln>
                  <a:noFill/>
                </a:ln>
                <a:solidFill>
                  <a:schemeClr val="accent5"/>
                </a:solidFill>
                <a:effectLst/>
                <a:uLnTx/>
                <a:uFillTx/>
                <a:latin typeface="Arial"/>
                <a:cs typeface="Arial"/>
                <a:sym typeface="Arial"/>
              </a:rPr>
              <a:t>fa majeur</a:t>
            </a:r>
            <a:endParaRPr lang="fr-CA" sz="2000" b="1"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670</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Beethoven, L.v. Piano sonatas, 2009 </a:t>
            </a:r>
            <a:r>
              <a:rPr lang="fr-CA" sz="2000">
                <a:solidFill>
                  <a:schemeClr val="accent5"/>
                </a:solidFill>
              </a:rPr>
              <a:t>: </a:t>
            </a:r>
            <a:r>
              <a:rPr kumimoji="0" lang="fr-CA" sz="2000" b="0" i="0" u="none" strike="noStrike" kern="0" cap="none" spc="0" normalizeH="0" baseline="0" noProof="0">
                <a:ln>
                  <a:noFill/>
                </a:ln>
                <a:solidFill>
                  <a:schemeClr val="accent5"/>
                </a:solidFill>
                <a:effectLst/>
                <a:uLnTx/>
                <a:uFillTx/>
                <a:latin typeface="Arial"/>
                <a:cs typeface="Arial"/>
                <a:sym typeface="Arial"/>
              </a:rPr>
              <a:t>$b verso du conteneur (Piano sonata in F major, op. 10, no. 2)</a:t>
            </a:r>
            <a:endParaRPr lang="fr-CA" sz="1800" b="0" i="0" u="none" strike="noStrike" kern="0" cap="none" spc="0" normalizeH="0" baseline="0" noProof="0">
              <a:ln>
                <a:noFill/>
              </a:ln>
              <a:solidFill>
                <a:schemeClr val="accent5"/>
              </a:solidFill>
              <a:effectLst/>
              <a:uLnTx/>
              <a:uFillTx/>
              <a:latin typeface="Arial"/>
              <a:cs typeface="Arial"/>
            </a:endParaRPr>
          </a:p>
        </p:txBody>
      </p:sp>
      <p:sp>
        <p:nvSpPr>
          <p:cNvPr id="2" name="Espace réservé du pied de page 1">
            <a:extLst>
              <a:ext uri="{FF2B5EF4-FFF2-40B4-BE49-F238E27FC236}">
                <a16:creationId xmlns:a16="http://schemas.microsoft.com/office/drawing/2014/main" id="{2AAE0E59-F52D-0729-E5DE-F3D9610A866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153</a:t>
            </a:fld>
            <a:endParaRPr lang="fr-FR"/>
          </a:p>
        </p:txBody>
      </p:sp>
    </p:spTree>
    <p:extLst>
      <p:ext uri="{BB962C8B-B14F-4D97-AF65-F5344CB8AC3E}">
        <p14:creationId xmlns:p14="http://schemas.microsoft.com/office/powerpoint/2010/main" val="33721545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fr-CA" sz="4000" b="0" i="0" u="none" strike="noStrike" cap="none">
                <a:solidFill>
                  <a:schemeClr val="dk1"/>
                </a:solidFill>
                <a:latin typeface="Arial"/>
                <a:ea typeface="Arial"/>
                <a:cs typeface="Arial"/>
                <a:sym typeface="Arial"/>
              </a:rPr>
              <a:t> Autres attributs d’identification des œuvres </a:t>
            </a:r>
          </a:p>
        </p:txBody>
      </p:sp>
      <p:sp>
        <p:nvSpPr>
          <p:cNvPr id="675" name="Shape 67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endParaRPr lang="fr-FR" sz="2800" b="0" i="0" u="none" strike="noStrike" cap="none">
              <a:latin typeface="Arial"/>
              <a:ea typeface="Arial"/>
              <a:cs typeface="Arial"/>
            </a:endParaRPr>
          </a:p>
          <a:p>
            <a:pPr marR="0" lvl="1" indent="-457200" algn="l" rtl="0">
              <a:lnSpc>
                <a:spcPct val="90000"/>
              </a:lnSpc>
              <a:spcBef>
                <a:spcPts val="1200"/>
              </a:spcBef>
              <a:spcAft>
                <a:spcPts val="0"/>
              </a:spcAft>
              <a:buClr>
                <a:schemeClr val="dk1"/>
              </a:buClr>
              <a:buSzPts val="2800"/>
              <a:buFont typeface="Arial"/>
              <a:buChar char="•"/>
            </a:pPr>
            <a:r>
              <a:rPr lang="fr-FR" sz="2800" b="0" i="0" u="none" strike="noStrike" cap="none">
                <a:latin typeface="Arial"/>
                <a:ea typeface="Arial"/>
                <a:cs typeface="Arial"/>
                <a:sym typeface="Arial"/>
              </a:rPr>
              <a:t>Forme d’une œuvre (RDA 6.3)</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Date d’une œuvre (RDA 6.4)</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Lieu d’origine d’une œuvre (RDA 6.5)</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Autre caractéristique distinctive d’une œuvre (RDA 6.6)</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Historique d’une œuvre (RDA 6.7)</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Identifiant d’œuvre (RDA 6.8)</a:t>
            </a:r>
            <a:endParaRPr sz="2000"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267B1E66-5DCB-7CF8-0059-46E03B2F8A1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154</a:t>
            </a:fld>
            <a:endParaRPr lang="fr-FR"/>
          </a:p>
        </p:txBody>
      </p:sp>
    </p:spTree>
    <p:extLst>
      <p:ext uri="{BB962C8B-B14F-4D97-AF65-F5344CB8AC3E}">
        <p14:creationId xmlns:p14="http://schemas.microsoft.com/office/powerpoint/2010/main" val="28657795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838200" y="904688"/>
            <a:ext cx="10515600" cy="5896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fr-CA" sz="4000" b="0" i="0" u="none" strike="noStrike" cap="none">
                <a:solidFill>
                  <a:schemeClr val="dk1"/>
                </a:solidFill>
                <a:latin typeface="Arial"/>
                <a:ea typeface="Arial"/>
                <a:cs typeface="Arial"/>
                <a:sym typeface="Arial"/>
              </a:rPr>
              <a:t> Autres attributs d’identification des œuvres </a:t>
            </a:r>
          </a:p>
        </p:txBody>
      </p:sp>
      <p:sp>
        <p:nvSpPr>
          <p:cNvPr id="2" name="Espace réservé du pied de page 1">
            <a:extLst>
              <a:ext uri="{FF2B5EF4-FFF2-40B4-BE49-F238E27FC236}">
                <a16:creationId xmlns:a16="http://schemas.microsoft.com/office/drawing/2014/main" id="{267B1E66-5DCB-7CF8-0059-46E03B2F8A1A}"/>
              </a:ext>
            </a:extLst>
          </p:cNvPr>
          <p:cNvSpPr>
            <a:spLocks noGrp="1"/>
          </p:cNvSpPr>
          <p:nvPr>
            <p:ph type="ftr" idx="11"/>
          </p:nvPr>
        </p:nvSpPr>
        <p:spPr/>
        <p:txBody>
          <a:bodyPr/>
          <a:lstStyle/>
          <a:p>
            <a:r>
              <a:rPr lang="fr-CA"/>
              <a:t>Module 6a : Description des œuvres et des expressions musicales</a:t>
            </a:r>
          </a:p>
        </p:txBody>
      </p:sp>
      <p:pic>
        <p:nvPicPr>
          <p:cNvPr id="3" name="Picture 2">
            <a:extLst>
              <a:ext uri="{FF2B5EF4-FFF2-40B4-BE49-F238E27FC236}">
                <a16:creationId xmlns:a16="http://schemas.microsoft.com/office/drawing/2014/main" id="{DB893823-0697-B2EA-BC50-7BB9AD4164AA}"/>
              </a:ext>
            </a:extLst>
          </p:cNvPr>
          <p:cNvPicPr>
            <a:picLocks noChangeAspect="1"/>
          </p:cNvPicPr>
          <p:nvPr/>
        </p:nvPicPr>
        <p:blipFill>
          <a:blip r:embed="rId3"/>
          <a:stretch>
            <a:fillRect/>
          </a:stretch>
        </p:blipFill>
        <p:spPr>
          <a:xfrm>
            <a:off x="882297" y="1662994"/>
            <a:ext cx="10540295" cy="4703234"/>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155</a:t>
            </a:fld>
            <a:endParaRPr lang="fr-FR"/>
          </a:p>
        </p:txBody>
      </p:sp>
    </p:spTree>
    <p:extLst>
      <p:ext uri="{BB962C8B-B14F-4D97-AF65-F5344CB8AC3E}">
        <p14:creationId xmlns:p14="http://schemas.microsoft.com/office/powerpoint/2010/main" val="1184302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Shape 10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Attribu</a:t>
            </a:r>
            <a:r>
              <a:rPr lang="fr-FR" b="0" i="0" u="none" strike="noStrike" cap="none">
                <a:solidFill>
                  <a:srgbClr val="000000"/>
                </a:solidFill>
                <a:latin typeface="Arial"/>
                <a:ea typeface="Arial"/>
                <a:cs typeface="Arial"/>
                <a:sym typeface="Arial"/>
              </a:rPr>
              <a:t>ts des expressions</a:t>
            </a:r>
            <a:endParaRPr lang="fr-CA" b="0" i="0" u="none" strike="noStrike" cap="none">
              <a:solidFill>
                <a:schemeClr val="dk1"/>
              </a:solidFill>
              <a:latin typeface="Arial"/>
              <a:ea typeface="Arial"/>
              <a:cs typeface="Arial"/>
              <a:sym typeface="Arial"/>
            </a:endParaRPr>
          </a:p>
        </p:txBody>
      </p:sp>
      <p:sp>
        <p:nvSpPr>
          <p:cNvPr id="7" name="Espace réservé du texte 6">
            <a:extLst>
              <a:ext uri="{FF2B5EF4-FFF2-40B4-BE49-F238E27FC236}">
                <a16:creationId xmlns:a16="http://schemas.microsoft.com/office/drawing/2014/main" id="{7DDF33D1-0FAE-4FBE-A724-3458FE705DD4}"/>
              </a:ext>
            </a:extLst>
          </p:cNvPr>
          <p:cNvSpPr>
            <a:spLocks noGrp="1"/>
          </p:cNvSpPr>
          <p:nvPr>
            <p:ph type="body" idx="1"/>
          </p:nvPr>
        </p:nvSpPr>
        <p:spPr/>
        <p:txBody>
          <a:bodyPr/>
          <a:lstStyle/>
          <a:p>
            <a:endParaRPr lang="fr-CA"/>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156</a:t>
            </a:fld>
            <a:endParaRPr lang="fr-FR"/>
          </a:p>
        </p:txBody>
      </p:sp>
      <p:sp>
        <p:nvSpPr>
          <p:cNvPr id="10" name="Espace réservé du pied de page 1">
            <a:extLst>
              <a:ext uri="{FF2B5EF4-FFF2-40B4-BE49-F238E27FC236}">
                <a16:creationId xmlns:a16="http://schemas.microsoft.com/office/drawing/2014/main" id="{ACB850F0-2D19-4650-9E04-65950523490C}"/>
              </a:ext>
            </a:extLst>
          </p:cNvPr>
          <p:cNvSpPr>
            <a:spLocks noGrp="1"/>
          </p:cNvSpPr>
          <p:nvPr>
            <p:ph type="ftr" idx="11"/>
          </p:nvPr>
        </p:nvSpPr>
        <p:spPr>
          <a:xfrm>
            <a:off x="4038600" y="6356350"/>
            <a:ext cx="4332316" cy="365125"/>
          </a:xfrm>
        </p:spPr>
        <p:txBody>
          <a:bodyPr/>
          <a:lstStyle/>
          <a:p>
            <a:r>
              <a:rPr lang="fr-CA"/>
              <a:t>Module 6a : Description des œuvres et des expressions musicales</a:t>
            </a:r>
          </a:p>
        </p:txBody>
      </p:sp>
    </p:spTree>
    <p:extLst>
      <p:ext uri="{BB962C8B-B14F-4D97-AF65-F5344CB8AC3E}">
        <p14:creationId xmlns:p14="http://schemas.microsoft.com/office/powerpoint/2010/main" val="312329375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Shape 10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CA" b="0" i="0" u="none" strike="noStrike" cap="none">
                <a:latin typeface="Arial"/>
                <a:ea typeface="Arial"/>
                <a:cs typeface="Arial"/>
                <a:sym typeface="Arial"/>
              </a:rPr>
              <a:t>RDA et pratique de </a:t>
            </a:r>
            <a:r>
              <a:rPr lang="fr-CA"/>
              <a:t>BAC-BAnQ</a:t>
            </a:r>
            <a:endParaRPr lang="fr-CA" b="0" i="0" u="none" strike="noStrike" cap="none">
              <a:latin typeface="Arial"/>
              <a:ea typeface="Arial"/>
              <a:cs typeface="Arial"/>
              <a:sym typeface="Arial"/>
            </a:endParaRPr>
          </a:p>
        </p:txBody>
      </p:sp>
      <p:sp>
        <p:nvSpPr>
          <p:cNvPr id="1090" name="Shape 109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200"/>
              <a:buFont typeface="Arial"/>
              <a:buChar char="•"/>
            </a:pPr>
            <a:r>
              <a:rPr lang="fr-FR" sz="2200" b="0" i="0" u="none" strike="noStrike" cap="none">
                <a:latin typeface="Arial"/>
                <a:ea typeface="Arial"/>
                <a:cs typeface="Arial"/>
                <a:sym typeface="Arial"/>
              </a:rPr>
              <a:t>RDA (</a:t>
            </a:r>
            <a:r>
              <a:rPr lang="fr-FR" sz="2200"/>
              <a:t>comme</a:t>
            </a:r>
            <a:r>
              <a:rPr lang="fr-FR" sz="2200" b="0" i="0" u="none" strike="noStrike" cap="none">
                <a:latin typeface="Arial"/>
                <a:ea typeface="Arial"/>
                <a:cs typeface="Arial"/>
                <a:sym typeface="Arial"/>
              </a:rPr>
              <a:t> FRBR) </a:t>
            </a:r>
            <a:r>
              <a:rPr lang="fr-FR" sz="2200"/>
              <a:t>prévoit</a:t>
            </a:r>
            <a:r>
              <a:rPr lang="fr-FR" sz="2200" b="0" i="0" u="none" strike="noStrike" cap="none">
                <a:latin typeface="Arial"/>
                <a:ea typeface="Arial"/>
                <a:cs typeface="Arial"/>
                <a:sym typeface="Arial"/>
              </a:rPr>
              <a:t> que les descriptions d’expression sont distinctes les unes </a:t>
            </a:r>
            <a:r>
              <a:rPr lang="fr-FR" sz="2200"/>
              <a:t>des</a:t>
            </a:r>
            <a:r>
              <a:rPr lang="fr-FR" sz="2200" b="0" i="0" u="none" strike="noStrike" cap="none">
                <a:latin typeface="Arial"/>
                <a:ea typeface="Arial"/>
                <a:cs typeface="Arial"/>
                <a:sym typeface="Arial"/>
              </a:rPr>
              <a:t> autres, de même que toute autre description d’entité est distincte des autres</a:t>
            </a:r>
          </a:p>
          <a:p>
            <a:pPr marL="449263" indent="-449263">
              <a:spcBef>
                <a:spcPts val="0"/>
              </a:spcBef>
              <a:buSzPts val="2200"/>
            </a:pPr>
            <a:r>
              <a:rPr lang="fr-FR" sz="2200" b="0" i="0" u="none" strike="noStrike" cap="none">
                <a:latin typeface="Arial"/>
                <a:ea typeface="Arial"/>
                <a:cs typeface="Arial"/>
                <a:sym typeface="Arial"/>
              </a:rPr>
              <a:t>Éléments fondamentaux de base pour les descriptions des expressions (RDA 0.6.6) :</a:t>
            </a:r>
            <a:endParaRPr lang="fr-FR" sz="2200" b="0" i="0" u="none" strike="noStrike" cap="none">
              <a:latin typeface="Arial"/>
              <a:ea typeface="Arial"/>
              <a:cs typeface="Arial"/>
            </a:endParaRPr>
          </a:p>
          <a:p>
            <a:pPr marL="696595" lvl="1" indent="-342900">
              <a:spcBef>
                <a:spcPts val="600"/>
              </a:spcBef>
              <a:buSzPct val="100000"/>
            </a:pPr>
            <a:r>
              <a:rPr lang="fr-FR" sz="2100" b="0" i="0" u="none" strike="noStrike" cap="none">
                <a:latin typeface="Arial"/>
                <a:ea typeface="Arial"/>
                <a:cs typeface="Arial"/>
                <a:sym typeface="Arial"/>
              </a:rPr>
              <a:t>Identifiant d’expression</a:t>
            </a:r>
            <a:endParaRPr lang="fr-CA" sz="2100" b="0" i="0" u="none" strike="noStrike" cap="none">
              <a:latin typeface="Arial"/>
              <a:ea typeface="Arial"/>
              <a:cs typeface="Arial"/>
            </a:endParaRPr>
          </a:p>
          <a:p>
            <a:pPr marL="696595" lvl="1" indent="-342900">
              <a:spcBef>
                <a:spcPts val="600"/>
              </a:spcBef>
              <a:buSzPct val="100000"/>
            </a:pPr>
            <a:r>
              <a:rPr lang="fr-FR" sz="2100" b="0" i="0" u="none" strike="noStrike" cap="none">
                <a:latin typeface="Arial"/>
                <a:ea typeface="Arial"/>
                <a:cs typeface="Arial"/>
                <a:sym typeface="Arial"/>
              </a:rPr>
              <a:t>Type de contenu</a:t>
            </a:r>
            <a:endParaRPr lang="fr-CA" sz="2100" b="0" i="0" u="none" strike="noStrike" cap="none">
              <a:latin typeface="Arial"/>
              <a:ea typeface="Arial"/>
              <a:cs typeface="Arial"/>
            </a:endParaRPr>
          </a:p>
          <a:p>
            <a:pPr marL="696595" lvl="1" indent="-342900">
              <a:spcBef>
                <a:spcPts val="600"/>
              </a:spcBef>
              <a:buSzPct val="100000"/>
            </a:pPr>
            <a:r>
              <a:rPr lang="fr-FR" sz="2100" b="0" i="0" u="none" strike="noStrike" cap="none">
                <a:latin typeface="Arial"/>
                <a:ea typeface="Arial"/>
                <a:cs typeface="Arial"/>
                <a:sym typeface="Arial"/>
              </a:rPr>
              <a:t>Langue d’une expression</a:t>
            </a:r>
          </a:p>
          <a:p>
            <a:pPr marL="449263" indent="-449263">
              <a:spcBef>
                <a:spcPts val="600"/>
              </a:spcBef>
              <a:buClr>
                <a:srgbClr val="000000"/>
              </a:buClr>
              <a:buSzPts val="2100"/>
              <a:defRPr/>
            </a:pPr>
            <a:r>
              <a:rPr kumimoji="0" lang="fr-FR" sz="2100" b="0" i="0" u="none" strike="noStrike" kern="0" cap="none" spc="0" normalizeH="0" baseline="0" noProof="0">
                <a:ln>
                  <a:noFill/>
                </a:ln>
                <a:solidFill>
                  <a:srgbClr val="000000"/>
                </a:solidFill>
                <a:effectLst/>
                <a:uLnTx/>
                <a:uFillTx/>
                <a:latin typeface="Arial"/>
                <a:ea typeface="Arial"/>
                <a:cs typeface="Arial"/>
                <a:sym typeface="Arial"/>
              </a:rPr>
              <a:t>Fondamental </a:t>
            </a:r>
            <a:r>
              <a:rPr kumimoji="0" lang="fr-FR" sz="2100" b="0" i="1" u="none" strike="noStrike" kern="0" cap="none" spc="0" normalizeH="0" baseline="0" noProof="0">
                <a:ln>
                  <a:noFill/>
                </a:ln>
                <a:solidFill>
                  <a:srgbClr val="000000"/>
                </a:solidFill>
                <a:effectLst/>
                <a:uLnTx/>
                <a:uFillTx/>
                <a:latin typeface="Arial"/>
                <a:ea typeface="Arial"/>
                <a:cs typeface="Arial"/>
                <a:sym typeface="Arial"/>
              </a:rPr>
              <a:t>si nécessaire d’établir une distinction </a:t>
            </a:r>
            <a:r>
              <a:rPr kumimoji="0" lang="fr-FR" sz="2100" b="0" i="0" u="none" strike="noStrike" kern="0" cap="none" spc="0" normalizeH="0" baseline="0" noProof="0">
                <a:ln>
                  <a:noFill/>
                </a:ln>
                <a:solidFill>
                  <a:srgbClr val="000000"/>
                </a:solidFill>
                <a:effectLst/>
                <a:uLnTx/>
                <a:uFillTx/>
                <a:latin typeface="Arial"/>
                <a:ea typeface="Arial"/>
                <a:cs typeface="Arial"/>
                <a:sym typeface="Arial"/>
              </a:rPr>
              <a:t>(RDA 0.6.6) :</a:t>
            </a:r>
          </a:p>
          <a:p>
            <a:pPr marL="697230" lvl="1" indent="-342900">
              <a:spcBef>
                <a:spcPts val="600"/>
              </a:spcBef>
              <a:buSzPct val="100000"/>
            </a:pPr>
            <a:r>
              <a:rPr lang="fr-FR" sz="2100" b="0" i="0" u="none" strike="noStrike" cap="none">
                <a:latin typeface="Arial"/>
                <a:ea typeface="Arial"/>
                <a:cs typeface="Arial"/>
                <a:sym typeface="Arial"/>
              </a:rPr>
              <a:t>Date d’une expression</a:t>
            </a:r>
            <a:endParaRPr lang="fr-CA" sz="2100" b="0" i="0" u="none" strike="noStrike" cap="none">
              <a:latin typeface="Arial"/>
              <a:ea typeface="Arial"/>
              <a:cs typeface="Arial"/>
            </a:endParaRPr>
          </a:p>
          <a:p>
            <a:pPr marL="697230" lvl="1" indent="-342900">
              <a:spcBef>
                <a:spcPts val="600"/>
              </a:spcBef>
              <a:buSzPct val="100000"/>
            </a:pPr>
            <a:r>
              <a:rPr lang="fr-FR" sz="2100" b="0" i="0" u="none" strike="noStrike" cap="none">
                <a:latin typeface="Arial"/>
                <a:ea typeface="Arial"/>
                <a:cs typeface="Arial"/>
                <a:sym typeface="Arial"/>
              </a:rPr>
              <a:t>Autre caractéristique distinctive d’une expression</a:t>
            </a:r>
          </a:p>
          <a:p>
            <a:pPr marL="228600" marR="0" lvl="0" indent="-228600" algn="l" defTabSz="914400" rtl="0" eaLnBrk="1" fontAlgn="auto" latinLnBrk="0" hangingPunct="1">
              <a:lnSpc>
                <a:spcPct val="90000"/>
              </a:lnSpc>
              <a:spcBef>
                <a:spcPts val="600"/>
              </a:spcBef>
              <a:spcAft>
                <a:spcPts val="0"/>
              </a:spcAft>
              <a:buClr>
                <a:srgbClr val="000000"/>
              </a:buClr>
              <a:buSzPts val="2100"/>
              <a:buFont typeface="Arial"/>
              <a:buChar char="•"/>
              <a:tabLst/>
              <a:defRPr/>
            </a:pPr>
            <a:r>
              <a:rPr kumimoji="0" lang="fr-FR" sz="2100" b="0" i="0" u="none" strike="noStrike" kern="0" cap="none" spc="0" normalizeH="0" baseline="0" noProof="0">
                <a:ln>
                  <a:noFill/>
                </a:ln>
                <a:solidFill>
                  <a:srgbClr val="000000"/>
                </a:solidFill>
                <a:effectLst/>
                <a:uLnTx/>
                <a:uFillTx/>
                <a:latin typeface="Arial"/>
                <a:cs typeface="Arial"/>
                <a:sym typeface="Arial"/>
              </a:rPr>
              <a:t>BAC</a:t>
            </a:r>
            <a:r>
              <a:rPr kumimoji="0" lang="fr-FR" sz="2100" b="0" i="0" u="none" strike="noStrike" kern="0" cap="none" spc="0" normalizeH="0" baseline="0" noProof="0">
                <a:ln>
                  <a:noFill/>
                </a:ln>
                <a:solidFill>
                  <a:srgbClr val="000000"/>
                </a:solidFill>
                <a:effectLst/>
                <a:uLnTx/>
                <a:uFillTx/>
                <a:latin typeface="Arial"/>
                <a:ea typeface="Arial"/>
                <a:cs typeface="Arial"/>
                <a:sym typeface="Arial"/>
              </a:rPr>
              <a:t> et BAnQ</a:t>
            </a:r>
            <a:r>
              <a:rPr kumimoji="0" lang="fr-FR" sz="2100" b="0" i="0" u="none" strike="noStrike" kern="0" cap="none" spc="0" normalizeH="0" baseline="0" noProof="0">
                <a:ln>
                  <a:noFill/>
                </a:ln>
                <a:solidFill>
                  <a:srgbClr val="000000"/>
                </a:solidFill>
                <a:effectLst/>
                <a:uLnTx/>
                <a:uFillTx/>
                <a:latin typeface="Arial"/>
                <a:cs typeface="Arial"/>
                <a:sym typeface="Arial"/>
              </a:rPr>
              <a:t> ne différencient pas les expressions les unes des autres </a:t>
            </a:r>
            <a:endParaRPr kumimoji="0" lang="fr-FR" sz="2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5E48AC03-8677-6BA8-589E-D86EDDBA046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157</a:t>
            </a:fld>
            <a:endParaRPr lang="fr-FR"/>
          </a:p>
        </p:txBody>
      </p:sp>
    </p:spTree>
    <p:extLst>
      <p:ext uri="{BB962C8B-B14F-4D97-AF65-F5344CB8AC3E}">
        <p14:creationId xmlns:p14="http://schemas.microsoft.com/office/powerpoint/2010/main" val="5143214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Shape 10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RDA et pratique de BAC-BAnQ</a:t>
            </a:r>
            <a:endParaRPr sz="4400" b="0" i="0" u="none" strike="noStrike" cap="none">
              <a:solidFill>
                <a:schemeClr val="dk1"/>
              </a:solidFill>
              <a:latin typeface="Arial"/>
              <a:ea typeface="Arial"/>
              <a:cs typeface="Arial"/>
              <a:sym typeface="Arial"/>
            </a:endParaRPr>
          </a:p>
        </p:txBody>
      </p:sp>
      <p:sp>
        <p:nvSpPr>
          <p:cNvPr id="1100" name="Shape 110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buClr>
                <a:srgbClr val="000000"/>
              </a:buClr>
              <a:buSzPts val="2400"/>
            </a:pPr>
            <a:r>
              <a:rPr lang="fr-FR" sz="2400" b="0" i="0" u="none" strike="noStrike" cap="none">
                <a:solidFill>
                  <a:srgbClr val="000000"/>
                </a:solidFill>
                <a:latin typeface="Arial"/>
                <a:ea typeface="Arial"/>
                <a:cs typeface="Arial"/>
                <a:sym typeface="Arial"/>
              </a:rPr>
              <a:t>Pratique de BAC-BAnQ pour les </a:t>
            </a:r>
            <a:r>
              <a:rPr lang="fr-FR" sz="2400" i="1">
                <a:solidFill>
                  <a:srgbClr val="000000"/>
                </a:solidFill>
              </a:rPr>
              <a:t>expressions</a:t>
            </a:r>
            <a:r>
              <a:rPr lang="fr-FR" sz="2400" b="0" i="1" u="none" strike="noStrike" cap="none">
                <a:solidFill>
                  <a:srgbClr val="000000"/>
                </a:solidFill>
                <a:latin typeface="Arial"/>
                <a:ea typeface="Arial"/>
                <a:cs typeface="Arial"/>
                <a:sym typeface="Arial"/>
              </a:rPr>
              <a:t> </a:t>
            </a:r>
            <a:r>
              <a:rPr lang="fr-FR" sz="2400">
                <a:solidFill>
                  <a:srgbClr val="000000"/>
                </a:solidFill>
              </a:rPr>
              <a:t>: </a:t>
            </a:r>
            <a:r>
              <a:rPr lang="fr-FR" sz="2400" b="0" i="0" u="none" strike="noStrike" cap="none">
                <a:solidFill>
                  <a:srgbClr val="000000"/>
                </a:solidFill>
                <a:latin typeface="Arial"/>
                <a:ea typeface="Arial"/>
                <a:cs typeface="Arial"/>
                <a:sym typeface="Arial"/>
              </a:rPr>
              <a:t>ÉP </a:t>
            </a:r>
            <a:r>
              <a:rPr lang="fr-FR" sz="2400">
                <a:solidFill>
                  <a:srgbClr val="000000"/>
                </a:solidFill>
              </a:rPr>
              <a:t>de BAC-BAnQ</a:t>
            </a:r>
            <a:r>
              <a:rPr lang="fr-FR" sz="2400" b="0" i="0" u="none" strike="noStrike" cap="none">
                <a:solidFill>
                  <a:srgbClr val="000000"/>
                </a:solidFill>
                <a:latin typeface="Arial"/>
                <a:ea typeface="Arial"/>
                <a:cs typeface="Arial"/>
                <a:sym typeface="Arial"/>
              </a:rPr>
              <a:t> pour 0.6.6</a:t>
            </a:r>
            <a:r>
              <a:rPr lang="fr-FR" sz="2400">
                <a:solidFill>
                  <a:srgbClr val="000000"/>
                </a:solidFill>
              </a:rPr>
              <a:t> et </a:t>
            </a:r>
            <a:r>
              <a:rPr lang="fr-FR" sz="2400" b="0" i="0" u="none" strike="noStrike" cap="none">
                <a:solidFill>
                  <a:srgbClr val="000000"/>
                </a:solidFill>
                <a:latin typeface="Arial"/>
                <a:ea typeface="Arial"/>
                <a:cs typeface="Arial"/>
                <a:sym typeface="Arial"/>
              </a:rPr>
              <a:t>6.27.3</a:t>
            </a:r>
            <a:endParaRPr lang="fr-CA"/>
          </a:p>
          <a:p>
            <a:pPr marL="449263" indent="-449263">
              <a:buClr>
                <a:srgbClr val="000000"/>
              </a:buClr>
              <a:buSzPts val="2400"/>
            </a:pPr>
            <a:r>
              <a:rPr lang="fr-FR" sz="2400" b="0" i="0" u="none" strike="noStrike" cap="none">
                <a:solidFill>
                  <a:srgbClr val="000000"/>
                </a:solidFill>
                <a:latin typeface="Arial"/>
                <a:ea typeface="Arial"/>
                <a:cs typeface="Arial"/>
                <a:sym typeface="Arial"/>
              </a:rPr>
              <a:t>Les catalogueurs de </a:t>
            </a:r>
            <a:r>
              <a:rPr lang="fr-FR" sz="2400">
                <a:solidFill>
                  <a:srgbClr val="000000"/>
                </a:solidFill>
              </a:rPr>
              <a:t>BAC-BAnQ n’enregistrent </a:t>
            </a:r>
            <a:r>
              <a:rPr lang="fr-FR" sz="2400" b="0" i="0" u="none" strike="noStrike" cap="none">
                <a:solidFill>
                  <a:srgbClr val="000000"/>
                </a:solidFill>
                <a:latin typeface="Arial"/>
                <a:ea typeface="Arial"/>
                <a:cs typeface="Arial"/>
                <a:sym typeface="Arial"/>
              </a:rPr>
              <a:t>pas </a:t>
            </a:r>
            <a:r>
              <a:rPr lang="fr-FR" sz="2400">
                <a:solidFill>
                  <a:srgbClr val="000000"/>
                </a:solidFill>
              </a:rPr>
              <a:t>d’éléments</a:t>
            </a:r>
            <a:r>
              <a:rPr lang="fr-FR" sz="2400" b="0" i="0" u="none" strike="noStrike" cap="none">
                <a:solidFill>
                  <a:srgbClr val="000000"/>
                </a:solidFill>
                <a:latin typeface="Arial"/>
                <a:ea typeface="Arial"/>
                <a:cs typeface="Arial"/>
                <a:sym typeface="Arial"/>
              </a:rPr>
              <a:t> dans les notices d’autorité ou n’ajoutent pas </a:t>
            </a:r>
            <a:r>
              <a:rPr lang="fr-FR" sz="2400">
                <a:solidFill>
                  <a:srgbClr val="000000"/>
                </a:solidFill>
              </a:rPr>
              <a:t>d’éléments</a:t>
            </a:r>
            <a:r>
              <a:rPr lang="fr-FR" sz="2400" b="0" i="0" u="none" strike="noStrike" cap="none">
                <a:solidFill>
                  <a:srgbClr val="000000"/>
                </a:solidFill>
                <a:latin typeface="Arial"/>
                <a:ea typeface="Arial"/>
                <a:cs typeface="Arial"/>
                <a:sym typeface="Arial"/>
              </a:rPr>
              <a:t> aux points d’accès autorisés afin de différencier des expressions distinctes dans la même langue</a:t>
            </a:r>
            <a:r>
              <a:rPr lang="fr-FR" sz="2400">
                <a:solidFill>
                  <a:srgbClr val="000000"/>
                </a:solidFill>
              </a:rPr>
              <a:t> ou des arrangements distincts d’une même œuvre musicale</a:t>
            </a:r>
            <a:endParaRPr lang="fr-CA" sz="2400" b="0" i="0" u="none" strike="noStrike" cap="none">
              <a:solidFill>
                <a:srgbClr val="000000"/>
              </a:solidFill>
              <a:latin typeface="Arial"/>
              <a:ea typeface="Arial"/>
              <a:cs typeface="Arial"/>
              <a:sym typeface="Arial"/>
            </a:endParaRPr>
          </a:p>
          <a:p>
            <a:pPr marL="449263" indent="-449263">
              <a:buClr>
                <a:srgbClr val="000000"/>
              </a:buClr>
              <a:buSzPts val="2400"/>
            </a:pPr>
            <a:r>
              <a:rPr lang="fr-FR" sz="2400" b="0" i="0" u="none" strike="noStrike" cap="none">
                <a:solidFill>
                  <a:srgbClr val="000000"/>
                </a:solidFill>
                <a:latin typeface="Arial"/>
                <a:ea typeface="Arial"/>
                <a:cs typeface="Arial"/>
                <a:sym typeface="Arial"/>
              </a:rPr>
              <a:t>Par exemple, pour </a:t>
            </a:r>
            <a:r>
              <a:rPr lang="fr-FR" sz="2400">
                <a:solidFill>
                  <a:srgbClr val="000000"/>
                </a:solidFill>
              </a:rPr>
              <a:t>BAC-BAnQ</a:t>
            </a:r>
            <a:r>
              <a:rPr lang="fr-FR" sz="2400" b="0" i="0" u="none" strike="noStrike" cap="none">
                <a:solidFill>
                  <a:srgbClr val="000000"/>
                </a:solidFill>
                <a:latin typeface="Arial"/>
                <a:ea typeface="Arial"/>
                <a:cs typeface="Arial"/>
                <a:sym typeface="Arial"/>
              </a:rPr>
              <a:t>,</a:t>
            </a:r>
            <a:r>
              <a:rPr lang="fr-FR" sz="2400">
                <a:solidFill>
                  <a:srgbClr val="000000"/>
                </a:solidFill>
              </a:rPr>
              <a:t> les arrangements de la </a:t>
            </a:r>
            <a:r>
              <a:rPr lang="fr-FR" sz="2400" i="1">
                <a:solidFill>
                  <a:srgbClr val="000000"/>
                </a:solidFill>
              </a:rPr>
              <a:t>Pavane pour une infante défunte</a:t>
            </a:r>
            <a:r>
              <a:rPr lang="fr-FR" sz="2400" b="0" i="0" u="none" strike="noStrike" cap="none">
                <a:solidFill>
                  <a:srgbClr val="000000"/>
                </a:solidFill>
                <a:latin typeface="Arial"/>
                <a:ea typeface="Arial"/>
                <a:cs typeface="Arial"/>
                <a:sym typeface="Arial"/>
              </a:rPr>
              <a:t> de </a:t>
            </a:r>
            <a:r>
              <a:rPr lang="fr-FR" sz="2400">
                <a:solidFill>
                  <a:srgbClr val="000000"/>
                </a:solidFill>
              </a:rPr>
              <a:t>Ravel</a:t>
            </a:r>
            <a:r>
              <a:rPr lang="fr-FR" sz="2400" b="0" i="0" u="none" strike="noStrike" cap="none">
                <a:solidFill>
                  <a:srgbClr val="000000"/>
                </a:solidFill>
                <a:latin typeface="Arial"/>
                <a:ea typeface="Arial"/>
                <a:cs typeface="Arial"/>
                <a:sym typeface="Arial"/>
              </a:rPr>
              <a:t> </a:t>
            </a:r>
            <a:r>
              <a:rPr lang="fr-FR" sz="2400">
                <a:solidFill>
                  <a:srgbClr val="000000"/>
                </a:solidFill>
              </a:rPr>
              <a:t>seraient</a:t>
            </a:r>
            <a:r>
              <a:rPr lang="fr-FR" sz="2400" b="0" i="0" u="none" strike="noStrike" cap="none">
                <a:solidFill>
                  <a:srgbClr val="000000"/>
                </a:solidFill>
                <a:latin typeface="Arial"/>
                <a:ea typeface="Arial"/>
                <a:cs typeface="Arial"/>
                <a:sym typeface="Arial"/>
              </a:rPr>
              <a:t> </a:t>
            </a:r>
            <a:r>
              <a:rPr lang="fr-FR" sz="2400">
                <a:solidFill>
                  <a:srgbClr val="000000"/>
                </a:solidFill>
              </a:rPr>
              <a:t>représentés</a:t>
            </a:r>
            <a:r>
              <a:rPr lang="fr-FR" sz="2400" b="0" i="0" u="none" strike="noStrike" cap="none">
                <a:solidFill>
                  <a:srgbClr val="000000"/>
                </a:solidFill>
                <a:latin typeface="Arial"/>
                <a:ea typeface="Arial"/>
                <a:cs typeface="Arial"/>
                <a:sym typeface="Arial"/>
              </a:rPr>
              <a:t> par une seule notice d’autorité et un seul point d’accès autorisé, et ce, même s’il existe plus </a:t>
            </a:r>
            <a:r>
              <a:rPr lang="fr-FR" sz="2400">
                <a:solidFill>
                  <a:srgbClr val="000000"/>
                </a:solidFill>
              </a:rPr>
              <a:t>d’un arrangement</a:t>
            </a:r>
            <a:endParaRPr lang="fr-CA" sz="2400" b="0" i="0" u="none" strike="noStrike" cap="none">
              <a:solidFill>
                <a:srgbClr val="000000"/>
              </a:solidFill>
              <a:latin typeface="Arial"/>
              <a:ea typeface="Arial"/>
              <a:cs typeface="Arial"/>
              <a:sym typeface="Arial"/>
            </a:endParaRPr>
          </a:p>
          <a:p>
            <a:pPr marL="0" indent="0">
              <a:buClr>
                <a:srgbClr val="0070C1"/>
              </a:buClr>
              <a:buSzPts val="2000"/>
              <a:buNone/>
            </a:pPr>
            <a:r>
              <a:rPr lang="fr-FR" sz="2000" b="0" i="0" u="none" strike="noStrike" cap="none">
                <a:solidFill>
                  <a:srgbClr val="0070C1"/>
                </a:solidFill>
                <a:latin typeface="Arial"/>
                <a:ea typeface="Arial"/>
                <a:cs typeface="Arial"/>
                <a:sym typeface="Arial"/>
              </a:rPr>
              <a:t>	</a:t>
            </a:r>
            <a:r>
              <a:rPr lang="fr-FR" sz="1900" b="0" i="0" u="none" strike="noStrike" cap="none">
                <a:solidFill>
                  <a:schemeClr val="accent5"/>
                </a:solidFill>
                <a:latin typeface="Arial"/>
                <a:ea typeface="Arial"/>
                <a:cs typeface="Arial"/>
                <a:sym typeface="Arial"/>
              </a:rPr>
              <a:t>100 1_ </a:t>
            </a:r>
            <a:r>
              <a:rPr lang="fr-FR" sz="1900">
                <a:solidFill>
                  <a:schemeClr val="accent5"/>
                </a:solidFill>
              </a:rPr>
              <a:t>Ravel</a:t>
            </a:r>
            <a:r>
              <a:rPr lang="fr-FR" sz="1900" b="0" i="0" u="none" strike="noStrike" cap="none">
                <a:solidFill>
                  <a:schemeClr val="accent5"/>
                </a:solidFill>
                <a:latin typeface="Arial"/>
                <a:ea typeface="Arial"/>
                <a:cs typeface="Arial"/>
                <a:sym typeface="Arial"/>
              </a:rPr>
              <a:t>,</a:t>
            </a:r>
            <a:r>
              <a:rPr lang="fr-FR" sz="1900">
                <a:solidFill>
                  <a:schemeClr val="accent5"/>
                </a:solidFill>
              </a:rPr>
              <a:t> Maurice</a:t>
            </a:r>
            <a:r>
              <a:rPr lang="fr-FR" sz="1900" b="0" i="0" u="none" strike="noStrike" cap="none">
                <a:solidFill>
                  <a:schemeClr val="accent5"/>
                </a:solidFill>
                <a:latin typeface="Arial"/>
                <a:ea typeface="Arial"/>
                <a:cs typeface="Arial"/>
                <a:sym typeface="Arial"/>
              </a:rPr>
              <a:t> $d </a:t>
            </a:r>
            <a:r>
              <a:rPr lang="fr-FR" sz="1900">
                <a:solidFill>
                  <a:schemeClr val="accent5"/>
                </a:solidFill>
              </a:rPr>
              <a:t>1875-1937</a:t>
            </a:r>
            <a:r>
              <a:rPr lang="fr-FR" sz="1900" b="0" i="0" u="none" strike="noStrike" cap="none">
                <a:solidFill>
                  <a:schemeClr val="accent5"/>
                </a:solidFill>
                <a:latin typeface="Arial"/>
                <a:ea typeface="Arial"/>
                <a:cs typeface="Arial"/>
                <a:sym typeface="Arial"/>
              </a:rPr>
              <a:t>. $t </a:t>
            </a:r>
            <a:r>
              <a:rPr lang="fr-FR" sz="1900">
                <a:solidFill>
                  <a:schemeClr val="accent5"/>
                </a:solidFill>
              </a:rPr>
              <a:t>Pavane pour une infante défunte;</a:t>
            </a:r>
            <a:r>
              <a:rPr lang="fr-FR" sz="1900" b="0" i="0" u="none" strike="noStrike" cap="none">
                <a:solidFill>
                  <a:schemeClr val="accent5"/>
                </a:solidFill>
                <a:latin typeface="Arial"/>
                <a:ea typeface="Arial"/>
                <a:cs typeface="Arial"/>
                <a:sym typeface="Arial"/>
              </a:rPr>
              <a:t> $</a:t>
            </a:r>
            <a:r>
              <a:rPr lang="fr-FR" sz="1900">
                <a:solidFill>
                  <a:schemeClr val="accent5"/>
                </a:solidFill>
              </a:rPr>
              <a:t>o</a:t>
            </a:r>
            <a:r>
              <a:rPr lang="fr-FR" sz="1900" b="0" i="0" u="none" strike="noStrike" cap="none">
                <a:solidFill>
                  <a:schemeClr val="accent5"/>
                </a:solidFill>
                <a:latin typeface="Arial"/>
                <a:ea typeface="Arial"/>
                <a:cs typeface="Arial"/>
                <a:sym typeface="Arial"/>
              </a:rPr>
              <a:t> </a:t>
            </a:r>
            <a:r>
              <a:rPr lang="fr-CA" sz="1900">
                <a:solidFill>
                  <a:schemeClr val="accent5"/>
                </a:solidFill>
              </a:rPr>
              <a:t>arrangé</a:t>
            </a:r>
            <a:endParaRPr sz="1900">
              <a:solidFill>
                <a:schemeClr val="accent5"/>
              </a:solidFill>
            </a:endParaRPr>
          </a:p>
          <a:p>
            <a:pPr marL="1828800" lvl="4" indent="0">
              <a:buClr>
                <a:srgbClr val="000000"/>
              </a:buClr>
              <a:buSzPts val="2000"/>
              <a:buNone/>
            </a:pPr>
            <a:r>
              <a:rPr lang="fr-FR" sz="1900" b="0" i="0" u="none" strike="noStrike" cap="none">
                <a:solidFill>
                  <a:srgbClr val="000000"/>
                </a:solidFill>
                <a:latin typeface="Arial"/>
                <a:ea typeface="Arial"/>
                <a:cs typeface="Arial"/>
                <a:sym typeface="Arial"/>
              </a:rPr>
              <a:t>= </a:t>
            </a:r>
            <a:r>
              <a:rPr lang="fr-FR" sz="1900" i="1">
                <a:solidFill>
                  <a:srgbClr val="000000"/>
                </a:solidFill>
              </a:rPr>
              <a:t>tous</a:t>
            </a:r>
            <a:r>
              <a:rPr lang="fr-FR" sz="1900" b="0" i="1" u="none" strike="noStrike" cap="none">
                <a:solidFill>
                  <a:srgbClr val="000000"/>
                </a:solidFill>
                <a:latin typeface="Arial"/>
                <a:ea typeface="Arial"/>
                <a:cs typeface="Arial"/>
                <a:sym typeface="Arial"/>
              </a:rPr>
              <a:t> </a:t>
            </a:r>
            <a:r>
              <a:rPr lang="fr-FR" sz="1900" b="0" i="0" u="none" strike="noStrike" cap="none">
                <a:solidFill>
                  <a:srgbClr val="000000"/>
                </a:solidFill>
                <a:latin typeface="Arial"/>
                <a:ea typeface="Arial"/>
                <a:cs typeface="Arial"/>
                <a:sym typeface="Arial"/>
              </a:rPr>
              <a:t>les </a:t>
            </a:r>
            <a:r>
              <a:rPr lang="fr-FR" sz="1900">
                <a:solidFill>
                  <a:srgbClr val="000000"/>
                </a:solidFill>
              </a:rPr>
              <a:t>arrangements</a:t>
            </a:r>
            <a:r>
              <a:rPr lang="fr-FR" sz="1900" b="0" i="0" u="none" strike="noStrike" cap="none">
                <a:solidFill>
                  <a:srgbClr val="000000"/>
                </a:solidFill>
                <a:latin typeface="Arial"/>
                <a:ea typeface="Arial"/>
                <a:cs typeface="Arial"/>
                <a:sym typeface="Arial"/>
              </a:rPr>
              <a:t> </a:t>
            </a:r>
            <a:r>
              <a:rPr lang="fr-FR" sz="1900">
                <a:solidFill>
                  <a:srgbClr val="000000"/>
                </a:solidFill>
              </a:rPr>
              <a:t>de la </a:t>
            </a:r>
            <a:r>
              <a:rPr lang="fr-FR" sz="1900" i="1">
                <a:solidFill>
                  <a:srgbClr val="000000"/>
                </a:solidFill>
              </a:rPr>
              <a:t>Pavane</a:t>
            </a:r>
            <a:r>
              <a:rPr lang="fr-FR" sz="1900" b="0" i="0" u="none" strike="noStrike" cap="none">
                <a:solidFill>
                  <a:srgbClr val="000000"/>
                </a:solidFill>
                <a:latin typeface="Arial"/>
                <a:ea typeface="Arial"/>
                <a:cs typeface="Arial"/>
                <a:sym typeface="Arial"/>
              </a:rPr>
              <a:t>.</a:t>
            </a:r>
            <a:endParaRPr sz="19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B5085B1F-08AB-5212-D869-131BC27FA35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158</a:t>
            </a:fld>
            <a:endParaRPr lang="fr-FR"/>
          </a:p>
        </p:txBody>
      </p:sp>
    </p:spTree>
    <p:extLst>
      <p:ext uri="{BB962C8B-B14F-4D97-AF65-F5344CB8AC3E}">
        <p14:creationId xmlns:p14="http://schemas.microsoft.com/office/powerpoint/2010/main" val="41106401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Shape 11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sz="4400" b="0" i="0" u="none" strike="noStrike" cap="none">
                <a:solidFill>
                  <a:schemeClr val="dk1"/>
                </a:solidFill>
                <a:latin typeface="Arial"/>
                <a:ea typeface="Arial"/>
                <a:cs typeface="Arial"/>
                <a:sym typeface="Arial"/>
              </a:rPr>
              <a:t>RDA et pratique de </a:t>
            </a:r>
            <a:r>
              <a:rPr lang="fr-FR"/>
              <a:t>BAC-BAnQ</a:t>
            </a:r>
            <a:endParaRPr sz="4400" b="0" i="0" u="none" strike="noStrike" cap="none">
              <a:solidFill>
                <a:schemeClr val="dk1"/>
              </a:solidFill>
              <a:latin typeface="Arial"/>
              <a:ea typeface="Arial"/>
              <a:cs typeface="Arial"/>
              <a:sym typeface="Arial"/>
            </a:endParaRPr>
          </a:p>
        </p:txBody>
      </p:sp>
      <p:sp>
        <p:nvSpPr>
          <p:cNvPr id="1120" name="Shape 11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lvl="0" indent="-449263">
              <a:lnSpc>
                <a:spcPct val="100000"/>
              </a:lnSpc>
              <a:spcBef>
                <a:spcPts val="0"/>
              </a:spcBef>
              <a:buSzPts val="2700"/>
            </a:pPr>
            <a:r>
              <a:rPr lang="fr-FR" sz="2700" b="0" i="0" u="none" strike="noStrike" cap="none">
                <a:solidFill>
                  <a:schemeClr val="dk1"/>
                </a:solidFill>
                <a:latin typeface="Arial"/>
                <a:ea typeface="Arial"/>
                <a:cs typeface="Arial"/>
                <a:sym typeface="Arial"/>
              </a:rPr>
              <a:t>Il y a une exception à la pratique de </a:t>
            </a:r>
            <a:r>
              <a:rPr lang="fr-FR"/>
              <a:t>BAC-BAnQ</a:t>
            </a:r>
            <a:r>
              <a:rPr lang="fr-FR" sz="2700" b="0" i="0" u="none" strike="noStrike" cap="none">
                <a:solidFill>
                  <a:schemeClr val="dk1"/>
                </a:solidFill>
                <a:latin typeface="Arial"/>
                <a:ea typeface="Arial"/>
                <a:cs typeface="Arial"/>
                <a:sym typeface="Arial"/>
              </a:rPr>
              <a:t> : s’il existe une notice d’autorité de nom avec un point d’accès autorisé pour une expression comprenant</a:t>
            </a:r>
            <a:r>
              <a:rPr lang="fr-FR" sz="2700"/>
              <a:t> </a:t>
            </a:r>
            <a:r>
              <a:rPr lang="fr-FR" sz="2700" b="0" i="0" u="none" strike="noStrike" cap="none">
                <a:solidFill>
                  <a:schemeClr val="dk1"/>
                </a:solidFill>
                <a:latin typeface="Arial"/>
                <a:ea typeface="Arial"/>
                <a:cs typeface="Arial"/>
                <a:sym typeface="Arial"/>
              </a:rPr>
              <a:t>une caractéristique supplémentaire que </a:t>
            </a:r>
            <a:r>
              <a:rPr lang="fr-FR"/>
              <a:t>BAC ou BAnQ</a:t>
            </a:r>
            <a:r>
              <a:rPr lang="fr-FR" sz="2700" b="0" i="0" u="none" strike="noStrike" cap="none">
                <a:solidFill>
                  <a:schemeClr val="dk1"/>
                </a:solidFill>
                <a:latin typeface="Arial"/>
                <a:ea typeface="Arial"/>
                <a:cs typeface="Arial"/>
                <a:sym typeface="Arial"/>
              </a:rPr>
              <a:t> n’auraient pas précisée, </a:t>
            </a:r>
            <a:r>
              <a:rPr lang="fr-FR" sz="2700" b="0" i="0" u="none" strike="noStrike" cap="none">
                <a:solidFill>
                  <a:srgbClr val="000000"/>
                </a:solidFill>
                <a:latin typeface="Arial"/>
                <a:ea typeface="Arial"/>
                <a:cs typeface="Arial"/>
                <a:sym typeface="Arial"/>
              </a:rPr>
              <a:t>les catalogueurs de </a:t>
            </a:r>
            <a:r>
              <a:rPr lang="fr-FR"/>
              <a:t>BAC-BAnQ</a:t>
            </a:r>
            <a:r>
              <a:rPr lang="fr-FR" sz="2700" b="0" i="0" u="none" strike="noStrike" cap="none">
                <a:solidFill>
                  <a:srgbClr val="000000"/>
                </a:solidFill>
                <a:latin typeface="Arial"/>
                <a:ea typeface="Arial"/>
                <a:cs typeface="Arial"/>
                <a:sym typeface="Arial"/>
              </a:rPr>
              <a:t> </a:t>
            </a:r>
            <a:r>
              <a:rPr lang="fr-FR" sz="2700" b="0" i="0" u="none" strike="noStrike" cap="none">
                <a:solidFill>
                  <a:schemeClr val="dk1"/>
                </a:solidFill>
                <a:latin typeface="Arial"/>
                <a:ea typeface="Arial"/>
                <a:cs typeface="Arial"/>
                <a:sym typeface="Arial"/>
              </a:rPr>
              <a:t>utiliseront ce point d’accès autorisé établi po</a:t>
            </a:r>
            <a:r>
              <a:rPr lang="fr-FR" sz="2700"/>
              <a:t>ur</a:t>
            </a:r>
            <a:r>
              <a:rPr lang="fr-FR" sz="2700" b="0" i="0" u="none" strike="noStrike" cap="none">
                <a:solidFill>
                  <a:schemeClr val="dk1"/>
                </a:solidFill>
                <a:latin typeface="Arial"/>
                <a:ea typeface="Arial"/>
                <a:cs typeface="Arial"/>
                <a:sym typeface="Arial"/>
              </a:rPr>
              <a:t> cette expression spécifique</a:t>
            </a:r>
            <a:endParaRPr lang="fr-CA" sz="27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E531CF6E-51B3-CCF3-2F9A-1B6B920ED31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159</a:t>
            </a:fld>
            <a:endParaRPr lang="fr-FR"/>
          </a:p>
        </p:txBody>
      </p:sp>
    </p:spTree>
    <p:extLst>
      <p:ext uri="{BB962C8B-B14F-4D97-AF65-F5344CB8AC3E}">
        <p14:creationId xmlns:p14="http://schemas.microsoft.com/office/powerpoint/2010/main" val="213843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xfrm>
            <a:off x="838200" y="1937981"/>
            <a:ext cx="10515600" cy="449777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FR" sz="2400"/>
              <a:t>Exemple :  </a:t>
            </a:r>
            <a:endParaRPr lang="en-US"/>
          </a:p>
          <a:p>
            <a:pPr marL="447675" indent="-447675">
              <a:lnSpc>
                <a:spcPct val="100000"/>
              </a:lnSpc>
              <a:spcBef>
                <a:spcPts val="0"/>
              </a:spcBef>
              <a:buNone/>
            </a:pPr>
            <a:r>
              <a:rPr lang="fr-FR" sz="2400">
                <a:solidFill>
                  <a:schemeClr val="accent5"/>
                </a:solidFill>
              </a:rPr>
              <a:t>245 10  Escales. $n II, $p Tunis-Nefta / $c Jacques Ibert ; arr. Jacques Larocque. </a:t>
            </a:r>
            <a:endParaRPr lang="fr-FR">
              <a:solidFill>
                <a:schemeClr val="accent5"/>
              </a:solidFill>
            </a:endParaRPr>
          </a:p>
          <a:p>
            <a:pPr marL="0" indent="0">
              <a:lnSpc>
                <a:spcPct val="100000"/>
              </a:lnSpc>
              <a:spcBef>
                <a:spcPts val="0"/>
              </a:spcBef>
              <a:buNone/>
            </a:pPr>
            <a:r>
              <a:rPr lang="fr-FR" sz="2400"/>
              <a:t>(Arrangement pour saxophone et piano d’une PARTIE d'une œuvre écrite à l’origine pour orchestre)</a:t>
            </a:r>
          </a:p>
          <a:p>
            <a:pPr marL="0" indent="0">
              <a:lnSpc>
                <a:spcPct val="100000"/>
              </a:lnSpc>
              <a:spcBef>
                <a:spcPts val="0"/>
              </a:spcBef>
              <a:buNone/>
            </a:pPr>
            <a:endParaRPr lang="fr-FR" sz="2400"/>
          </a:p>
          <a:p>
            <a:pPr marL="0" indent="0">
              <a:lnSpc>
                <a:spcPct val="100000"/>
              </a:lnSpc>
              <a:spcBef>
                <a:spcPts val="0"/>
              </a:spcBef>
              <a:buNone/>
            </a:pPr>
            <a:r>
              <a:rPr lang="fr-FR" sz="2400"/>
              <a:t>On créera les notices d’autorité suivantes :</a:t>
            </a:r>
          </a:p>
          <a:p>
            <a:pPr marL="446088" indent="-446088">
              <a:lnSpc>
                <a:spcPct val="100000"/>
              </a:lnSpc>
              <a:spcBef>
                <a:spcPts val="0"/>
              </a:spcBef>
            </a:pPr>
            <a:r>
              <a:rPr lang="fr-FR" sz="2400">
                <a:solidFill>
                  <a:schemeClr val="accent5"/>
                </a:solidFill>
              </a:rPr>
              <a:t>Ibert, Jacques, $d 1890-1962. </a:t>
            </a:r>
          </a:p>
          <a:p>
            <a:pPr marL="446088" indent="-446088">
              <a:lnSpc>
                <a:spcPct val="100000"/>
              </a:lnSpc>
              <a:spcBef>
                <a:spcPts val="0"/>
              </a:spcBef>
            </a:pPr>
            <a:r>
              <a:rPr lang="fr-FR" sz="2400">
                <a:solidFill>
                  <a:schemeClr val="accent5"/>
                </a:solidFill>
              </a:rPr>
              <a:t>Ibert, Jacques, $d 1890-1962. $t Escales. $p Tunis-Nefta; $o arrangé</a:t>
            </a:r>
          </a:p>
          <a:p>
            <a:pPr marL="342900" indent="-342900">
              <a:lnSpc>
                <a:spcPct val="100000"/>
              </a:lnSpc>
              <a:spcBef>
                <a:spcPts val="0"/>
              </a:spcBef>
              <a:buFont typeface="Calibri"/>
              <a:buChar char="-"/>
            </a:pPr>
            <a:endParaRPr lang="fr-FR" sz="2400"/>
          </a:p>
          <a:p>
            <a:pPr marL="0" indent="0">
              <a:lnSpc>
                <a:spcPct val="100000"/>
              </a:lnSpc>
              <a:spcBef>
                <a:spcPts val="0"/>
              </a:spcBef>
              <a:buNone/>
            </a:pPr>
            <a:r>
              <a:rPr lang="fr-FR" sz="2400"/>
              <a:t>Il n’est pas requis de créer une notice d’autorité pour </a:t>
            </a:r>
            <a:r>
              <a:rPr lang="fr-FR" sz="2400" i="1"/>
              <a:t>Escales</a:t>
            </a:r>
            <a:r>
              <a:rPr lang="fr-FR" sz="2400"/>
              <a:t> ni pour la partie d’œuvre sans </a:t>
            </a:r>
            <a:r>
              <a:rPr lang="fr-FR" sz="2400" i="1"/>
              <a:t>arrangé</a:t>
            </a:r>
            <a:endParaRPr lang="fr-FR" sz="2400"/>
          </a:p>
          <a:p>
            <a:pPr marL="0" indent="0">
              <a:lnSpc>
                <a:spcPct val="100000"/>
              </a:lnSpc>
              <a:spcBef>
                <a:spcPts val="0"/>
              </a:spcBef>
              <a:buNone/>
            </a:pPr>
            <a:endParaRPr lang="fr-FR" sz="2400"/>
          </a:p>
          <a:p>
            <a:pPr marL="0" indent="0">
              <a:lnSpc>
                <a:spcPct val="100000"/>
              </a:lnSpc>
              <a:spcBef>
                <a:spcPts val="0"/>
              </a:spcBef>
              <a:buNone/>
            </a:pPr>
            <a:endParaRPr lang="fr-FR" sz="2400"/>
          </a:p>
          <a:p>
            <a:pPr marL="0" indent="0">
              <a:lnSpc>
                <a:spcPct val="100000"/>
              </a:lnSpc>
              <a:spcBef>
                <a:spcPts val="0"/>
              </a:spcBef>
              <a:buNone/>
            </a:pPr>
            <a:endParaRPr lang="fr-FR" sz="2400"/>
          </a:p>
          <a:p>
            <a:pPr marL="0" indent="0">
              <a:lnSpc>
                <a:spcPct val="100000"/>
              </a:lnSpc>
              <a:spcBef>
                <a:spcPts val="0"/>
              </a:spcBef>
              <a:buNone/>
            </a:pPr>
            <a:endParaRPr lang="fr-FR" sz="2400"/>
          </a:p>
          <a:p>
            <a:pPr marL="0" indent="0">
              <a:lnSpc>
                <a:spcPct val="100000"/>
              </a:lnSpc>
              <a:spcBef>
                <a:spcPts val="0"/>
              </a:spcBef>
              <a:buNone/>
            </a:pPr>
            <a:r>
              <a:rPr lang="fr-FR" sz="2400"/>
              <a:t>  </a:t>
            </a:r>
            <a:endParaRPr lang="fr-FR"/>
          </a:p>
        </p:txBody>
      </p:sp>
      <p:sp>
        <p:nvSpPr>
          <p:cNvPr id="2" name="Espace réservé du pied de page 1">
            <a:extLst>
              <a:ext uri="{FF2B5EF4-FFF2-40B4-BE49-F238E27FC236}">
                <a16:creationId xmlns:a16="http://schemas.microsoft.com/office/drawing/2014/main" id="{B09A6550-F695-60A4-F031-5E81391AF464}"/>
              </a:ext>
            </a:extLst>
          </p:cNvPr>
          <p:cNvSpPr>
            <a:spLocks noGrp="1"/>
          </p:cNvSpPr>
          <p:nvPr>
            <p:ph type="ftr" idx="11"/>
          </p:nvPr>
        </p:nvSpPr>
        <p:spPr>
          <a:xfrm>
            <a:off x="4038599" y="6356350"/>
            <a:ext cx="4262021"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a:t>
            </a:fld>
            <a:endParaRPr lang="fr-FR"/>
          </a:p>
        </p:txBody>
      </p:sp>
    </p:spTree>
    <p:extLst>
      <p:ext uri="{BB962C8B-B14F-4D97-AF65-F5344CB8AC3E}">
        <p14:creationId xmlns:p14="http://schemas.microsoft.com/office/powerpoint/2010/main" val="12731838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sz="4400" b="0" i="0" u="none" strike="noStrike" cap="none">
                <a:solidFill>
                  <a:schemeClr val="dk1"/>
                </a:solidFill>
                <a:latin typeface="Arial"/>
                <a:ea typeface="Arial"/>
                <a:cs typeface="Arial"/>
                <a:sym typeface="Arial"/>
              </a:rPr>
              <a:t>RDA et pratique de </a:t>
            </a:r>
            <a:r>
              <a:rPr lang="fr-FR"/>
              <a:t>BAC-BAnQ</a:t>
            </a:r>
            <a:endParaRPr sz="4400" b="0" i="0" u="none" strike="noStrike" cap="none">
              <a:solidFill>
                <a:schemeClr val="dk1"/>
              </a:solidFill>
              <a:latin typeface="Arial"/>
              <a:ea typeface="Arial"/>
              <a:cs typeface="Arial"/>
              <a:sym typeface="Arial"/>
            </a:endParaRPr>
          </a:p>
        </p:txBody>
      </p:sp>
      <p:sp>
        <p:nvSpPr>
          <p:cNvPr id="1130" name="Shape 11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lvl="0" indent="-449263">
              <a:spcBef>
                <a:spcPts val="0"/>
              </a:spcBef>
            </a:pPr>
            <a:r>
              <a:rPr lang="fr-FR" sz="2800" b="0" i="0" u="none" strike="noStrike" cap="none">
                <a:solidFill>
                  <a:schemeClr val="dk1"/>
                </a:solidFill>
                <a:latin typeface="Arial"/>
                <a:ea typeface="Arial"/>
                <a:cs typeface="Arial"/>
                <a:sym typeface="Arial"/>
              </a:rPr>
              <a:t>Les catalogueurs du PFAN peuvent suivre cette pratique de</a:t>
            </a:r>
            <a:r>
              <a:rPr lang="fr-FR"/>
              <a:t> BAC-BAnQ</a:t>
            </a:r>
            <a:r>
              <a:rPr lang="fr-FR" sz="2800" b="0" i="0" u="none" strike="noStrike" cap="none">
                <a:solidFill>
                  <a:schemeClr val="dk1"/>
                </a:solidFill>
                <a:latin typeface="Arial"/>
                <a:ea typeface="Arial"/>
                <a:cs typeface="Arial"/>
                <a:sym typeface="Arial"/>
              </a:rPr>
              <a:t> ou ils peuvent appliquer RDA et décrire des expressions distinctes dans des notices d’autorité et leur attribuer des points d’accès autorisés selon les besoins de leurs utilisateurs</a:t>
            </a:r>
            <a:endParaRPr lang="fr-CA" sz="26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9C84C1A1-183D-AAA4-7749-F780E012B7E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160</a:t>
            </a:fld>
            <a:endParaRPr lang="fr-FR"/>
          </a:p>
        </p:txBody>
      </p:sp>
    </p:spTree>
    <p:extLst>
      <p:ext uri="{BB962C8B-B14F-4D97-AF65-F5344CB8AC3E}">
        <p14:creationId xmlns:p14="http://schemas.microsoft.com/office/powerpoint/2010/main" val="37787068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 Autre caractéristique distinctive d’une expression d’une œuvre musicale </a:t>
            </a:r>
            <a:r>
              <a:rPr lang="fr-CA" sz="4000" b="0" i="0" u="none" strike="noStrike" cap="none">
                <a:latin typeface="Arial"/>
                <a:ea typeface="Arial"/>
                <a:cs typeface="Arial"/>
                <a:sym typeface="Arial"/>
              </a:rPr>
              <a:t>(RDA </a:t>
            </a:r>
            <a:r>
              <a:rPr lang="fr-CA" sz="4000"/>
              <a:t>6.18</a:t>
            </a:r>
            <a:r>
              <a:rPr lang="fr-CA" sz="4000"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0"/>
              </a:spcBef>
            </a:pPr>
            <a:r>
              <a:rPr lang="fr-FR"/>
              <a:t>Élément fondamental lorsqu’il est nécessaire de différencier une expression d’une œuvre d’une autre expression de la même œuvre. Lorsqu’il est fondamental, l’élément est nécessairement enregistré dans le point d’accès autorisé. Il peut être enregistré comme élément, qu’il soit fondamental ou non.</a:t>
            </a:r>
          </a:p>
          <a:p>
            <a:pPr indent="-457200">
              <a:spcBef>
                <a:spcPts val="0"/>
              </a:spcBef>
            </a:pPr>
            <a:r>
              <a:rPr lang="fr-FR"/>
              <a:t>Définition : Caractéristique autre qu’un type de contenu, une langue d’une expression ou une date d’une expression.</a:t>
            </a:r>
          </a:p>
          <a:p>
            <a:pPr indent="-457200">
              <a:spcBef>
                <a:spcPts val="0"/>
              </a:spcBef>
            </a:pPr>
            <a:r>
              <a:rPr lang="fr-FR"/>
              <a:t>Enregistrer dans une zone 381 $a du MARC.</a:t>
            </a:r>
          </a:p>
          <a:p>
            <a:pPr indent="-457200">
              <a:spcBef>
                <a:spcPts val="0"/>
              </a:spcBef>
            </a:pPr>
            <a:endParaRPr lang="fr-FR"/>
          </a:p>
        </p:txBody>
      </p:sp>
      <p:sp>
        <p:nvSpPr>
          <p:cNvPr id="2" name="Espace réservé du pied de page 1">
            <a:extLst>
              <a:ext uri="{FF2B5EF4-FFF2-40B4-BE49-F238E27FC236}">
                <a16:creationId xmlns:a16="http://schemas.microsoft.com/office/drawing/2014/main" id="{186E58FF-1865-1258-53E7-3B46F85D4EF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161</a:t>
            </a:fld>
            <a:endParaRPr lang="fr-FR"/>
          </a:p>
        </p:txBody>
      </p:sp>
    </p:spTree>
    <p:extLst>
      <p:ext uri="{BB962C8B-B14F-4D97-AF65-F5344CB8AC3E}">
        <p14:creationId xmlns:p14="http://schemas.microsoft.com/office/powerpoint/2010/main" val="27975741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sz="2400" i="1"/>
              <a:t>Si :</a:t>
            </a:r>
          </a:p>
          <a:p>
            <a:pPr marL="895350" lvl="1" indent="-387350"/>
            <a:r>
              <a:rPr lang="fr-FR"/>
              <a:t>l’expression résulte d’un changement dans la distribution d’exécution </a:t>
            </a:r>
          </a:p>
          <a:p>
            <a:pPr marL="895350" indent="-387350">
              <a:buNone/>
            </a:pPr>
            <a:r>
              <a:rPr lang="fr-FR" sz="2400" i="1"/>
              <a:t>ou </a:t>
            </a:r>
          </a:p>
          <a:p>
            <a:pPr marL="895350" lvl="1" indent="-387350"/>
            <a:r>
              <a:rPr lang="fr-FR"/>
              <a:t>d’une simplification ou d’une autre modification de l’œuvre, avec ou sans changement dans la distribution d’exécution</a:t>
            </a:r>
          </a:p>
          <a:p>
            <a:pPr marL="895350" indent="-387350">
              <a:buNone/>
            </a:pPr>
            <a:r>
              <a:rPr lang="fr-FR" sz="2400" i="1"/>
              <a:t>alors :</a:t>
            </a:r>
          </a:p>
          <a:p>
            <a:pPr marL="895350" lvl="1" indent="-387350"/>
            <a:r>
              <a:rPr lang="fr-FR"/>
              <a:t>enregistrer </a:t>
            </a:r>
            <a:r>
              <a:rPr lang="fr-FR" i="1"/>
              <a:t>arrangé</a:t>
            </a:r>
            <a:r>
              <a:rPr lang="fr-FR"/>
              <a:t>.</a:t>
            </a:r>
          </a:p>
          <a:p>
            <a:pPr marL="0" indent="0">
              <a:spcBef>
                <a:spcPts val="0"/>
              </a:spcBef>
              <a:buNone/>
            </a:pPr>
            <a:endParaRPr lang="fr-FR" sz="2400"/>
          </a:p>
          <a:p>
            <a:pPr marL="0" indent="0">
              <a:spcBef>
                <a:spcPts val="0"/>
              </a:spcBef>
              <a:buNone/>
            </a:pPr>
            <a:r>
              <a:rPr lang="fr-FR" sz="2400"/>
              <a:t>Appliquer cette instruction également dans le cas d’une transcription par le compositeur de l’œuvre originale.</a:t>
            </a:r>
          </a:p>
          <a:p>
            <a:pPr indent="-457200">
              <a:spcBef>
                <a:spcPts val="0"/>
              </a:spcBef>
            </a:pPr>
            <a:endParaRPr lang="fr-FR"/>
          </a:p>
          <a:p>
            <a:pPr marL="0" indent="0">
              <a:spcBef>
                <a:spcPts val="0"/>
              </a:spcBef>
              <a:buNone/>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AA8F76D4-8BF4-A1D4-189F-2290C004060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162</a:t>
            </a:fld>
            <a:endParaRPr lang="fr-FR"/>
          </a:p>
        </p:txBody>
      </p:sp>
    </p:spTree>
    <p:extLst>
      <p:ext uri="{BB962C8B-B14F-4D97-AF65-F5344CB8AC3E}">
        <p14:creationId xmlns:p14="http://schemas.microsoft.com/office/powerpoint/2010/main" val="9223054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t>Exceptions :</a:t>
            </a:r>
          </a:p>
          <a:p>
            <a:r>
              <a:rPr lang="fr-FR"/>
              <a:t>Arrangements de musique dite populaire : S’il s’agit d’un arrangement, d’une transcription, etc. d’une œuvre ou d’une ou plusieurs parties d’une œuvre appartenant, d’une manière générale, à la catégorie de la musique dite populaire (par exemple le rock, le jazz), enregistrer </a:t>
            </a:r>
            <a:r>
              <a:rPr lang="fr-FR" i="1"/>
              <a:t>arrangé</a:t>
            </a:r>
            <a:r>
              <a:rPr lang="fr-FR"/>
              <a:t> uniquement si l’expression est </a:t>
            </a:r>
          </a:p>
          <a:p>
            <a:pPr lvl="1">
              <a:buSzPct val="100000"/>
            </a:pPr>
            <a:r>
              <a:rPr lang="fr-FR"/>
              <a:t>une œuvre instrumentale arrangée pour une exécution vocale ou chorale </a:t>
            </a:r>
          </a:p>
          <a:p>
            <a:pPr marL="533400" lvl="1" indent="0">
              <a:buSzPts val="2800"/>
              <a:buNone/>
            </a:pPr>
            <a:r>
              <a:rPr lang="fr-FR"/>
              <a:t>ou</a:t>
            </a:r>
          </a:p>
          <a:p>
            <a:pPr lvl="1"/>
            <a:r>
              <a:rPr lang="fr-FR"/>
              <a:t>une œuvre vocale arrangée pour une exécution instrumentale.</a:t>
            </a:r>
          </a:p>
          <a:p>
            <a:pPr marL="50800" indent="0">
              <a:buNone/>
            </a:pPr>
            <a:endParaRPr lang="fr-FR"/>
          </a:p>
          <a:p>
            <a:pPr indent="-457200">
              <a:spcBef>
                <a:spcPts val="0"/>
              </a:spcBef>
            </a:pPr>
            <a:endParaRPr lang="fr-FR"/>
          </a:p>
          <a:p>
            <a:pPr marL="0" indent="0">
              <a:spcBef>
                <a:spcPts val="0"/>
              </a:spcBef>
              <a:buNone/>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218EC090-6ABA-D10C-9C0C-681F09CD539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163</a:t>
            </a:fld>
            <a:endParaRPr lang="fr-FR"/>
          </a:p>
        </p:txBody>
      </p:sp>
    </p:spTree>
    <p:extLst>
      <p:ext uri="{BB962C8B-B14F-4D97-AF65-F5344CB8AC3E}">
        <p14:creationId xmlns:p14="http://schemas.microsoft.com/office/powerpoint/2010/main" val="5174726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t>Exceptions (suite) :</a:t>
            </a:r>
          </a:p>
          <a:p>
            <a:r>
              <a:rPr lang="fr-FR"/>
              <a:t>Accompagnements, etc. ajoutés : Si un accompagnement instrumental ou des parties supplémentaires ont été ajoutés à une œuvre ou à une ou plusieurs parties d’une œuvre sans modification de l’œuvre originale, ne pas enregistrer </a:t>
            </a:r>
            <a:r>
              <a:rPr lang="fr-FR" i="1"/>
              <a:t>arrangé</a:t>
            </a:r>
            <a:r>
              <a:rPr lang="fr-FR"/>
              <a:t>.</a:t>
            </a:r>
          </a:p>
          <a:p>
            <a:pPr marL="50800" indent="0">
              <a:buNone/>
            </a:pPr>
            <a:endParaRPr lang="fr-FR"/>
          </a:p>
          <a:p>
            <a:pPr indent="-457200">
              <a:spcBef>
                <a:spcPts val="0"/>
              </a:spcBef>
            </a:pPr>
            <a:endParaRPr lang="fr-FR"/>
          </a:p>
          <a:p>
            <a:pPr marL="0" indent="0">
              <a:spcBef>
                <a:spcPts val="0"/>
              </a:spcBef>
              <a:buNone/>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BB4BAAA4-8248-1D4A-80CA-8B09E52091B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164</a:t>
            </a:fld>
            <a:endParaRPr lang="fr-FR"/>
          </a:p>
        </p:txBody>
      </p:sp>
    </p:spTree>
    <p:extLst>
      <p:ext uri="{BB962C8B-B14F-4D97-AF65-F5344CB8AC3E}">
        <p14:creationId xmlns:p14="http://schemas.microsoft.com/office/powerpoint/2010/main" val="14809810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a:t>
            </a:r>
            <a:r>
              <a:rPr lang="fr-FR"/>
              <a:t> :</a:t>
            </a:r>
            <a:endParaRPr lang="fr-FR" i="1"/>
          </a:p>
          <a:p>
            <a:pPr marL="508000" indent="-457200"/>
            <a:r>
              <a:rPr lang="fr-FR" b="1"/>
              <a:t>Révisions par le compositeur original :</a:t>
            </a:r>
            <a:r>
              <a:rPr lang="fr-FR"/>
              <a:t> Si un compositeur révise une œuvre en conservant le titre original et le numéro d’opus et que la révision consiste en une instrumentation différente à l’intérieur d’une même distribution générale (par ex., orchestre, ensemble instrumental, harmonie), ne pas considérer la révision comme un arrangement. Utiliser le même point d’accès autorisé pour l’œuvre originale et la révision.</a:t>
            </a:r>
            <a:endParaRPr lang="fr-FR" i="1"/>
          </a:p>
          <a:p>
            <a:pPr indent="-457200">
              <a:spcBef>
                <a:spcPts val="0"/>
              </a:spcBef>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97FB5E1E-49C8-8149-E338-0C8FF27B405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165</a:t>
            </a:fld>
            <a:endParaRPr lang="fr-FR"/>
          </a:p>
        </p:txBody>
      </p:sp>
    </p:spTree>
    <p:extLst>
      <p:ext uri="{BB962C8B-B14F-4D97-AF65-F5344CB8AC3E}">
        <p14:creationId xmlns:p14="http://schemas.microsoft.com/office/powerpoint/2010/main" val="14786556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Instruments alternatifs :</a:t>
            </a:r>
            <a:r>
              <a:rPr lang="fr-FR"/>
              <a:t> Dans les cas suivants, ne pas considérer l’utilisation d’instruments alternatifs comme un arrangement :</a:t>
            </a:r>
          </a:p>
          <a:p>
            <a:pPr marL="965200" lvl="1" indent="-457200"/>
            <a:r>
              <a:rPr lang="fr-FR" sz="2200"/>
              <a:t>Une œuvre composée avant 1800 pour un instrument du Moyen Âge, de la Renaissance ou de la période baroque (viole de gambe, flûte à bec, etc.), ou pour voix, qui est éditée pour ou interprétée sur un instrument moderne ou par une voix alternative, à condition que la tonalité soit inchangée et que la notation n’ait pas été modifiée de façon significative.</a:t>
            </a:r>
          </a:p>
          <a:p>
            <a:pPr marL="965200" lvl="1" indent="-457200"/>
            <a:r>
              <a:rPr lang="fr-FR" sz="2200"/>
              <a:t>Une œuvre pour un instrument mélodique qui est éditée pour ou interprétée sur un instrument alternatif spécifié par le compositeur dans la ou les premières éditions.</a:t>
            </a:r>
          </a:p>
          <a:p>
            <a:pPr marL="965200" lvl="1" indent="-457200"/>
            <a:endParaRPr lang="fr-FR"/>
          </a:p>
        </p:txBody>
      </p:sp>
      <p:sp>
        <p:nvSpPr>
          <p:cNvPr id="2" name="Espace réservé du pied de page 1">
            <a:extLst>
              <a:ext uri="{FF2B5EF4-FFF2-40B4-BE49-F238E27FC236}">
                <a16:creationId xmlns:a16="http://schemas.microsoft.com/office/drawing/2014/main" id="{DB2612B5-AC3B-E28A-F70B-204FEE593CB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166</a:t>
            </a:fld>
            <a:endParaRPr lang="fr-FR"/>
          </a:p>
        </p:txBody>
      </p:sp>
    </p:spTree>
    <p:extLst>
      <p:ext uri="{BB962C8B-B14F-4D97-AF65-F5344CB8AC3E}">
        <p14:creationId xmlns:p14="http://schemas.microsoft.com/office/powerpoint/2010/main" val="26864367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Instruments alternatifs </a:t>
            </a:r>
            <a:r>
              <a:rPr lang="fr-FR"/>
              <a:t>(exemple 1) : </a:t>
            </a:r>
          </a:p>
          <a:p>
            <a:pPr marL="508000" lvl="1" indent="0">
              <a:spcBef>
                <a:spcPts val="1200"/>
              </a:spcBef>
              <a:buNone/>
            </a:pPr>
            <a:r>
              <a:rPr lang="fr-FR" sz="1900" u="sng"/>
              <a:t>Notice bibliographique</a:t>
            </a:r>
            <a:r>
              <a:rPr lang="fr-FR" sz="1900"/>
              <a:t> :</a:t>
            </a:r>
          </a:p>
          <a:p>
            <a:pPr marL="508000" lvl="1" indent="0">
              <a:buNone/>
            </a:pPr>
            <a:r>
              <a:rPr lang="fr-FR" sz="1900">
                <a:solidFill>
                  <a:schemeClr val="accent5"/>
                </a:solidFill>
              </a:rPr>
              <a:t>100 1_ Bach, Johann Sebastian, $d 1685-1750.</a:t>
            </a:r>
            <a:endParaRPr lang="en-US" sz="1900">
              <a:solidFill>
                <a:schemeClr val="accent5"/>
              </a:solidFill>
            </a:endParaRPr>
          </a:p>
          <a:p>
            <a:pPr marL="508000" lvl="1" indent="0">
              <a:buNone/>
            </a:pPr>
            <a:r>
              <a:rPr lang="fr-FR" sz="1900">
                <a:solidFill>
                  <a:schemeClr val="accent5"/>
                </a:solidFill>
              </a:rPr>
              <a:t>240 10 Sonates, $m viole de gambe, clavecin</a:t>
            </a:r>
            <a:endParaRPr lang="en-US" sz="1900">
              <a:solidFill>
                <a:schemeClr val="accent5"/>
              </a:solidFill>
            </a:endParaRPr>
          </a:p>
          <a:p>
            <a:pPr marL="508000" lvl="1" indent="0">
              <a:buNone/>
            </a:pPr>
            <a:r>
              <a:rPr lang="fr-FR" sz="1900">
                <a:solidFill>
                  <a:schemeClr val="accent5"/>
                </a:solidFill>
              </a:rPr>
              <a:t>245 10 Drei Sonaten für Violoncello und Klavier …</a:t>
            </a:r>
            <a:endParaRPr lang="fr-CA" sz="1900">
              <a:solidFill>
                <a:schemeClr val="accent5"/>
              </a:solidFill>
            </a:endParaRPr>
          </a:p>
          <a:p>
            <a:pPr marL="508000" lvl="1" indent="0">
              <a:buNone/>
            </a:pPr>
            <a:r>
              <a:rPr lang="fr-FR" sz="1900">
                <a:solidFill>
                  <a:schemeClr val="accent5"/>
                </a:solidFill>
              </a:rPr>
              <a:t>650 _6 Sonates (Violoncelle et piano)</a:t>
            </a:r>
            <a:endParaRPr lang="fr-CA" sz="1900">
              <a:solidFill>
                <a:schemeClr val="accent5"/>
              </a:solidFill>
            </a:endParaRPr>
          </a:p>
          <a:p>
            <a:pPr marL="508000" lvl="1" indent="0">
              <a:spcBef>
                <a:spcPts val="1200"/>
              </a:spcBef>
              <a:buNone/>
            </a:pPr>
            <a:r>
              <a:rPr lang="fr-FR" sz="1900" u="sng"/>
              <a:t>Notice d’autorité</a:t>
            </a:r>
            <a:r>
              <a:rPr lang="fr-FR" sz="1900"/>
              <a:t> :</a:t>
            </a:r>
            <a:endParaRPr lang="fr-CA" sz="1900"/>
          </a:p>
          <a:p>
            <a:pPr marL="508000" lvl="1" indent="0">
              <a:buNone/>
            </a:pPr>
            <a:r>
              <a:rPr lang="fr-CA" sz="1900">
                <a:solidFill>
                  <a:schemeClr val="accent5"/>
                </a:solidFill>
              </a:rPr>
              <a:t>100 1_ </a:t>
            </a:r>
            <a:r>
              <a:rPr lang="fr-FR" sz="1900">
                <a:solidFill>
                  <a:schemeClr val="accent5"/>
                </a:solidFill>
              </a:rPr>
              <a:t>Bach, Johann Sebastian, $d 1685-1750. $t Sonates, $m viole de gambe, clavecin</a:t>
            </a:r>
          </a:p>
          <a:p>
            <a:pPr marL="508000" lvl="1" indent="0">
              <a:buNone/>
            </a:pPr>
            <a:r>
              <a:rPr lang="fr-FR" sz="1900">
                <a:solidFill>
                  <a:schemeClr val="accent5"/>
                </a:solidFill>
              </a:rPr>
              <a:t>382 0_ viole de gambe $n 1 $a clavecin $n 1 $s 2 $2 rvmmem</a:t>
            </a:r>
          </a:p>
          <a:p>
            <a:pPr marL="508000" lvl="1" indent="0">
              <a:buNone/>
            </a:pPr>
            <a:r>
              <a:rPr lang="fr-FR" sz="1900">
                <a:solidFill>
                  <a:schemeClr val="accent5"/>
                </a:solidFill>
              </a:rPr>
              <a:t>382 0_ violoncelle $n 1 $a piano $n 1 $s 2 $2 rvmmem</a:t>
            </a:r>
          </a:p>
          <a:p>
            <a:pPr marL="508000" lvl="1" indent="0">
              <a:buNone/>
            </a:pPr>
            <a:r>
              <a:rPr lang="fr-FR" sz="1900">
                <a:solidFill>
                  <a:schemeClr val="accent5"/>
                </a:solidFill>
              </a:rPr>
              <a:t>400 1_ Bach, Johann Sebastian, $d 1685-1750. $t Sonates, $m violoncelle, piano</a:t>
            </a:r>
            <a:endParaRPr lang="fr-CA" sz="1900">
              <a:solidFill>
                <a:schemeClr val="accent5"/>
              </a:solidFill>
            </a:endParaRPr>
          </a:p>
        </p:txBody>
      </p:sp>
      <p:sp>
        <p:nvSpPr>
          <p:cNvPr id="2" name="Espace réservé du pied de page 1">
            <a:extLst>
              <a:ext uri="{FF2B5EF4-FFF2-40B4-BE49-F238E27FC236}">
                <a16:creationId xmlns:a16="http://schemas.microsoft.com/office/drawing/2014/main" id="{38F471DE-C51B-AF59-D007-F22777BCB10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167</a:t>
            </a:fld>
            <a:endParaRPr lang="fr-FR"/>
          </a:p>
        </p:txBody>
      </p:sp>
    </p:spTree>
    <p:extLst>
      <p:ext uri="{BB962C8B-B14F-4D97-AF65-F5344CB8AC3E}">
        <p14:creationId xmlns:p14="http://schemas.microsoft.com/office/powerpoint/2010/main" val="32380205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Instruments alternatifs </a:t>
            </a:r>
            <a:r>
              <a:rPr lang="fr-FR"/>
              <a:t>(exemple 2) : </a:t>
            </a:r>
          </a:p>
          <a:p>
            <a:pPr marL="508000" lvl="1" indent="0">
              <a:spcBef>
                <a:spcPts val="1200"/>
              </a:spcBef>
              <a:buNone/>
            </a:pPr>
            <a:r>
              <a:rPr lang="fr-FR" sz="1900" u="sng"/>
              <a:t>Notice bibliographique</a:t>
            </a:r>
            <a:r>
              <a:rPr lang="fr-FR" sz="1900"/>
              <a:t> :</a:t>
            </a:r>
          </a:p>
          <a:p>
            <a:pPr marL="508000" lvl="1" indent="0">
              <a:buNone/>
            </a:pPr>
            <a:r>
              <a:rPr lang="fr-FR" sz="1900">
                <a:solidFill>
                  <a:schemeClr val="accent5"/>
                </a:solidFill>
              </a:rPr>
              <a:t>100 1_ Brahms, Johannes, $d 1833-1897.</a:t>
            </a:r>
          </a:p>
          <a:p>
            <a:pPr marL="508000" lvl="1" indent="0">
              <a:buNone/>
            </a:pPr>
            <a:r>
              <a:rPr lang="fr-FR" sz="1900">
                <a:solidFill>
                  <a:schemeClr val="accent5"/>
                </a:solidFill>
              </a:rPr>
              <a:t>240 10 Sonates, $m clarinette, piano, $n op. 120</a:t>
            </a:r>
          </a:p>
          <a:p>
            <a:pPr marL="508000" lvl="1" indent="0">
              <a:buNone/>
            </a:pPr>
            <a:r>
              <a:rPr lang="fr-FR" sz="1900">
                <a:solidFill>
                  <a:schemeClr val="accent5"/>
                </a:solidFill>
              </a:rPr>
              <a:t>245 10 Sonatas opus 120, for viola and piano …</a:t>
            </a:r>
          </a:p>
          <a:p>
            <a:pPr marL="508000" lvl="1" indent="0">
              <a:buNone/>
            </a:pPr>
            <a:r>
              <a:rPr lang="fr-FR" sz="1900">
                <a:solidFill>
                  <a:schemeClr val="accent5"/>
                </a:solidFill>
              </a:rPr>
              <a:t>500 __ À l’origine pour clarinette ou alto et piano.</a:t>
            </a:r>
          </a:p>
          <a:p>
            <a:pPr marL="508000" lvl="1" indent="0">
              <a:buNone/>
            </a:pPr>
            <a:r>
              <a:rPr lang="fr-FR" sz="1900">
                <a:solidFill>
                  <a:schemeClr val="accent5"/>
                </a:solidFill>
              </a:rPr>
              <a:t>650 _6 Sonates (Alto et piano) $v Partitions et parties.</a:t>
            </a:r>
          </a:p>
          <a:p>
            <a:pPr marL="508000" lvl="1" indent="0">
              <a:spcBef>
                <a:spcPts val="1200"/>
              </a:spcBef>
              <a:buNone/>
            </a:pPr>
            <a:r>
              <a:rPr lang="fr-FR" sz="1900" u="sng"/>
              <a:t>Notice d’autorité</a:t>
            </a:r>
            <a:r>
              <a:rPr lang="fr-FR" sz="1900"/>
              <a:t> :</a:t>
            </a:r>
            <a:endParaRPr lang="fr-CA" sz="1900"/>
          </a:p>
          <a:p>
            <a:pPr marL="508000" lvl="1" indent="0">
              <a:buNone/>
            </a:pPr>
            <a:r>
              <a:rPr lang="fr-CA" sz="1900">
                <a:solidFill>
                  <a:schemeClr val="accent5"/>
                </a:solidFill>
              </a:rPr>
              <a:t>100 1_ </a:t>
            </a:r>
            <a:r>
              <a:rPr lang="fr-FR" sz="1900">
                <a:solidFill>
                  <a:schemeClr val="accent5"/>
                </a:solidFill>
              </a:rPr>
              <a:t>Brahms, Johannes, $d 1833-1897. $t Sonates, $m clarinette, piano, $n op. 120</a:t>
            </a:r>
          </a:p>
          <a:p>
            <a:pPr marL="508000" lvl="1" indent="0">
              <a:buNone/>
            </a:pPr>
            <a:r>
              <a:rPr lang="fr-FR" sz="1900">
                <a:solidFill>
                  <a:schemeClr val="accent5"/>
                </a:solidFill>
              </a:rPr>
              <a:t>382 0_ clarinette $n 1 $p alto $n 1 $a piano $n 1 $s 2 $2 rvmmem</a:t>
            </a:r>
          </a:p>
          <a:p>
            <a:pPr marL="508000" lvl="1" indent="0">
              <a:buNone/>
            </a:pPr>
            <a:r>
              <a:rPr lang="fr-FR" sz="1900">
                <a:solidFill>
                  <a:schemeClr val="accent5"/>
                </a:solidFill>
              </a:rPr>
              <a:t>400 1_ Brahms, Johannes, $d 1833-1897. $t Sonates, $m alto, piano, $n op. 120</a:t>
            </a:r>
          </a:p>
          <a:p>
            <a:pPr marL="508000" lvl="1" indent="0">
              <a:buNone/>
            </a:pPr>
            <a:endParaRPr lang="fr-FR" sz="2000"/>
          </a:p>
        </p:txBody>
      </p:sp>
      <p:sp>
        <p:nvSpPr>
          <p:cNvPr id="2" name="Espace réservé du pied de page 1">
            <a:extLst>
              <a:ext uri="{FF2B5EF4-FFF2-40B4-BE49-F238E27FC236}">
                <a16:creationId xmlns:a16="http://schemas.microsoft.com/office/drawing/2014/main" id="{5413B4A4-0E8E-B19C-4E5C-4D71AEA38CA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168</a:t>
            </a:fld>
            <a:endParaRPr lang="fr-FR"/>
          </a:p>
        </p:txBody>
      </p:sp>
    </p:spTree>
    <p:extLst>
      <p:ext uri="{BB962C8B-B14F-4D97-AF65-F5344CB8AC3E}">
        <p14:creationId xmlns:p14="http://schemas.microsoft.com/office/powerpoint/2010/main" val="27891162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Transpositions de chants : </a:t>
            </a:r>
            <a:r>
              <a:rPr lang="fr-FR"/>
              <a:t>Dans le cas d’une ressource contenant un ou plusieurs chants transposés pour une tessiture vocale différente de l’originale, ne pas considérer la transposition comme un arrangement.</a:t>
            </a:r>
          </a:p>
          <a:p>
            <a:pPr marL="508000" indent="-457200"/>
            <a:endParaRPr lang="fr-FR"/>
          </a:p>
        </p:txBody>
      </p:sp>
      <p:sp>
        <p:nvSpPr>
          <p:cNvPr id="2" name="Espace réservé du pied de page 1">
            <a:extLst>
              <a:ext uri="{FF2B5EF4-FFF2-40B4-BE49-F238E27FC236}">
                <a16:creationId xmlns:a16="http://schemas.microsoft.com/office/drawing/2014/main" id="{07F1078A-D1A0-BA91-7695-A212FC87336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169</a:t>
            </a:fld>
            <a:endParaRPr lang="fr-FR"/>
          </a:p>
        </p:txBody>
      </p:sp>
    </p:spTree>
    <p:extLst>
      <p:ext uri="{BB962C8B-B14F-4D97-AF65-F5344CB8AC3E}">
        <p14:creationId xmlns:p14="http://schemas.microsoft.com/office/powerpoint/2010/main" val="298828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xfrm>
            <a:off x="838200" y="1937981"/>
            <a:ext cx="10515600" cy="449777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FR" sz="2000"/>
              <a:t>Exemple :</a:t>
            </a:r>
            <a:endParaRPr lang="fr-FR"/>
          </a:p>
          <a:p>
            <a:pPr marL="0" indent="0">
              <a:lnSpc>
                <a:spcPct val="100000"/>
              </a:lnSpc>
              <a:spcBef>
                <a:spcPts val="0"/>
              </a:spcBef>
              <a:buNone/>
            </a:pPr>
            <a:endParaRPr lang="fr-FR" sz="2000"/>
          </a:p>
          <a:p>
            <a:pPr marL="447675" indent="-447675">
              <a:lnSpc>
                <a:spcPct val="100000"/>
              </a:lnSpc>
              <a:spcBef>
                <a:spcPts val="0"/>
              </a:spcBef>
              <a:buNone/>
            </a:pPr>
            <a:r>
              <a:rPr lang="fr-FR" sz="2000">
                <a:solidFill>
                  <a:schemeClr val="accent5"/>
                </a:solidFill>
              </a:rPr>
              <a:t>245 10 Clair de lune, extrait de la suite bergamasque / $c Debussy ; arrangé par Jacques Larocque pour saxophone et piano. </a:t>
            </a:r>
            <a:endParaRPr lang="fr-FR">
              <a:solidFill>
                <a:schemeClr val="accent5"/>
              </a:solidFill>
            </a:endParaRPr>
          </a:p>
          <a:p>
            <a:pPr marL="228600" indent="-228600">
              <a:lnSpc>
                <a:spcPct val="100000"/>
              </a:lnSpc>
              <a:spcBef>
                <a:spcPts val="0"/>
              </a:spcBef>
            </a:pPr>
            <a:endParaRPr lang="fr-FR" sz="2000"/>
          </a:p>
          <a:p>
            <a:pPr marL="0" indent="0">
              <a:lnSpc>
                <a:spcPct val="100000"/>
              </a:lnSpc>
              <a:spcBef>
                <a:spcPts val="0"/>
              </a:spcBef>
              <a:buNone/>
            </a:pPr>
            <a:r>
              <a:rPr lang="fr-FR" sz="2000"/>
              <a:t>On doit créer l’autorité pour la partie d’œuvre (Clair de lune) avec $o arrangé : </a:t>
            </a:r>
          </a:p>
          <a:p>
            <a:pPr marL="0" indent="0">
              <a:lnSpc>
                <a:spcPct val="100000"/>
              </a:lnSpc>
              <a:spcBef>
                <a:spcPts val="0"/>
              </a:spcBef>
              <a:buNone/>
            </a:pPr>
            <a:endParaRPr lang="fr-FR" sz="2000">
              <a:solidFill>
                <a:schemeClr val="accent5"/>
              </a:solidFill>
            </a:endParaRPr>
          </a:p>
          <a:p>
            <a:pPr marL="447675" indent="-447675">
              <a:lnSpc>
                <a:spcPct val="100000"/>
              </a:lnSpc>
              <a:spcBef>
                <a:spcPts val="0"/>
              </a:spcBef>
              <a:buNone/>
            </a:pPr>
            <a:r>
              <a:rPr lang="fr-FR" sz="2000">
                <a:solidFill>
                  <a:schemeClr val="accent5"/>
                </a:solidFill>
              </a:rPr>
              <a:t>100 1_ Debussy, Claude, $d 1862-1918. $t Suite bergamasque. $p Clair de lune; $o arrangé</a:t>
            </a:r>
          </a:p>
          <a:p>
            <a:pPr marL="0" indent="0">
              <a:lnSpc>
                <a:spcPct val="100000"/>
              </a:lnSpc>
              <a:spcBef>
                <a:spcPts val="0"/>
              </a:spcBef>
              <a:buNone/>
            </a:pPr>
            <a:endParaRPr lang="fr-FR" sz="2000" u="sng"/>
          </a:p>
          <a:p>
            <a:pPr marL="0" indent="0">
              <a:lnSpc>
                <a:spcPct val="100000"/>
              </a:lnSpc>
              <a:spcBef>
                <a:spcPts val="0"/>
              </a:spcBef>
              <a:buNone/>
            </a:pPr>
            <a:r>
              <a:rPr lang="fr-FR" sz="2000" u="sng"/>
              <a:t>Si</a:t>
            </a:r>
            <a:r>
              <a:rPr lang="fr-FR" sz="2000"/>
              <a:t> on veut fournir un renvoi nom-titre directement à partir du titre de la partie, on doit le faire sur une autorité distincte :</a:t>
            </a:r>
          </a:p>
          <a:p>
            <a:pPr marL="0" indent="0">
              <a:lnSpc>
                <a:spcPct val="100000"/>
              </a:lnSpc>
              <a:spcBef>
                <a:spcPts val="0"/>
              </a:spcBef>
              <a:buNone/>
            </a:pPr>
            <a:r>
              <a:rPr lang="fr-FR" sz="2000">
                <a:solidFill>
                  <a:schemeClr val="accent5"/>
                </a:solidFill>
              </a:rPr>
              <a:t>100 1_ Debussy, Claude, $d 1862-1918. $t Suite bergamasque. $p Clair de lune</a:t>
            </a:r>
            <a:endParaRPr lang="en-US" sz="2000">
              <a:solidFill>
                <a:schemeClr val="accent5"/>
              </a:solidFill>
            </a:endParaRPr>
          </a:p>
          <a:p>
            <a:pPr marL="0" indent="0">
              <a:lnSpc>
                <a:spcPct val="100000"/>
              </a:lnSpc>
              <a:spcBef>
                <a:spcPts val="0"/>
              </a:spcBef>
              <a:buNone/>
            </a:pPr>
            <a:r>
              <a:rPr lang="fr-FR" sz="2000">
                <a:solidFill>
                  <a:schemeClr val="accent5"/>
                </a:solidFill>
              </a:rPr>
              <a:t>400 1_ Debussy, Claude, $d 1862-1918. $t Clair de lune </a:t>
            </a:r>
          </a:p>
          <a:p>
            <a:pPr marL="0" indent="0">
              <a:lnSpc>
                <a:spcPct val="100000"/>
              </a:lnSpc>
              <a:spcBef>
                <a:spcPts val="0"/>
              </a:spcBef>
              <a:buNone/>
            </a:pPr>
            <a:r>
              <a:rPr lang="fr-FR" sz="2400"/>
              <a:t>  </a:t>
            </a:r>
            <a:endParaRPr lang="fr-FR"/>
          </a:p>
        </p:txBody>
      </p:sp>
      <p:sp>
        <p:nvSpPr>
          <p:cNvPr id="2" name="Espace réservé du pied de page 1">
            <a:extLst>
              <a:ext uri="{FF2B5EF4-FFF2-40B4-BE49-F238E27FC236}">
                <a16:creationId xmlns:a16="http://schemas.microsoft.com/office/drawing/2014/main" id="{F51560A6-1B64-2282-ABE8-8B8D64CFCE0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a:t>
            </a:fld>
            <a:endParaRPr lang="fr-FR"/>
          </a:p>
        </p:txBody>
      </p:sp>
    </p:spTree>
    <p:extLst>
      <p:ext uri="{BB962C8B-B14F-4D97-AF65-F5344CB8AC3E}">
        <p14:creationId xmlns:p14="http://schemas.microsoft.com/office/powerpoint/2010/main" val="36971626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 Autre caractéristique distinctive d’une expression d’une œuvre musicale </a:t>
            </a:r>
            <a:r>
              <a:rPr lang="fr-CA" sz="4000" b="0" i="0" u="none" strike="noStrike" cap="none">
                <a:latin typeface="Arial"/>
                <a:ea typeface="Arial"/>
                <a:cs typeface="Arial"/>
                <a:sym typeface="Arial"/>
              </a:rPr>
              <a:t>(RDA </a:t>
            </a:r>
            <a:r>
              <a:rPr lang="fr-CA" sz="4000"/>
              <a:t>6.18</a:t>
            </a:r>
            <a:r>
              <a:rPr lang="fr-CA" sz="4000"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0"/>
              </a:spcBef>
            </a:pPr>
            <a:r>
              <a:rPr lang="fr-FR"/>
              <a:t>Si une expression est constituée des esquisses d’une ou plusieurs compositions d’un compositeur, enregistrer </a:t>
            </a:r>
            <a:r>
              <a:rPr lang="fr-FR" i="1"/>
              <a:t>Esquisses </a:t>
            </a:r>
            <a:r>
              <a:rPr lang="fr-FR"/>
              <a:t>(RDA 6.18.1.5).</a:t>
            </a:r>
          </a:p>
          <a:p>
            <a:pPr indent="-457200">
              <a:spcBef>
                <a:spcPts val="0"/>
              </a:spcBef>
            </a:pPr>
            <a:r>
              <a:rPr lang="fr-FR"/>
              <a:t>Si l’expression est une partition de chant ou une partition de chœur, enregistrer </a:t>
            </a:r>
          </a:p>
          <a:p>
            <a:pPr lvl="1" indent="-457200">
              <a:spcBef>
                <a:spcPts val="0"/>
              </a:spcBef>
            </a:pPr>
            <a:r>
              <a:rPr lang="fr-FR" i="1"/>
              <a:t>Partition de chant,</a:t>
            </a:r>
          </a:p>
          <a:p>
            <a:pPr lvl="1" indent="-457200">
              <a:spcBef>
                <a:spcPts val="0"/>
              </a:spcBef>
            </a:pPr>
            <a:r>
              <a:rPr lang="fr-FR" i="1"/>
              <a:t>Partitions de chant,</a:t>
            </a:r>
            <a:endParaRPr lang="fr-FR"/>
          </a:p>
          <a:p>
            <a:pPr lvl="1" indent="-457200">
              <a:spcBef>
                <a:spcPts val="0"/>
              </a:spcBef>
            </a:pPr>
            <a:r>
              <a:rPr lang="fr-FR" i="1"/>
              <a:t>Partition de chœur</a:t>
            </a:r>
            <a:r>
              <a:rPr lang="fr-FR"/>
              <a:t> ou </a:t>
            </a:r>
          </a:p>
          <a:p>
            <a:pPr lvl="1" indent="-457200">
              <a:spcBef>
                <a:spcPts val="0"/>
              </a:spcBef>
            </a:pPr>
            <a:r>
              <a:rPr lang="fr-FR" i="1"/>
              <a:t>Partitions de chœur</a:t>
            </a:r>
            <a:r>
              <a:rPr lang="fr-FR"/>
              <a:t>,</a:t>
            </a:r>
          </a:p>
          <a:p>
            <a:pPr marL="457200" lvl="1" indent="0">
              <a:spcBef>
                <a:spcPts val="0"/>
              </a:spcBef>
              <a:buNone/>
            </a:pPr>
            <a:r>
              <a:rPr lang="fr-FR" sz="2800"/>
              <a:t>selon le cas (RDA 6.18.1.6).</a:t>
            </a: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F099478C-EB80-8A7E-AB03-041638D6A17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170</a:t>
            </a:fld>
            <a:endParaRPr lang="fr-FR"/>
          </a:p>
        </p:txBody>
      </p:sp>
    </p:spTree>
    <p:extLst>
      <p:ext uri="{BB962C8B-B14F-4D97-AF65-F5344CB8AC3E}">
        <p14:creationId xmlns:p14="http://schemas.microsoft.com/office/powerpoint/2010/main" val="29610433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Shape 11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Autres attributs d’identification des expressions</a:t>
            </a:r>
            <a:endParaRPr lang="en-US" sz="4800"/>
          </a:p>
        </p:txBody>
      </p:sp>
      <p:sp>
        <p:nvSpPr>
          <p:cNvPr id="1140" name="Shape 114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lvl="1" indent="-457200">
              <a:spcBef>
                <a:spcPts val="1100"/>
              </a:spcBef>
              <a:buSzPts val="2800"/>
            </a:pPr>
            <a:r>
              <a:rPr lang="fr-FR" sz="2800" b="0" i="0" u="none" strike="noStrike" cap="none">
                <a:latin typeface="Arial"/>
                <a:ea typeface="Arial"/>
                <a:cs typeface="Arial"/>
                <a:sym typeface="Arial"/>
              </a:rPr>
              <a:t>Type de contenu (RDA 6.9)</a:t>
            </a:r>
            <a:endParaRPr lang="fr-FR"/>
          </a:p>
          <a:p>
            <a:pPr lvl="1" indent="-457200">
              <a:spcBef>
                <a:spcPts val="1100"/>
              </a:spcBef>
              <a:buSzPts val="2800"/>
            </a:pPr>
            <a:r>
              <a:rPr lang="fr-FR" sz="2800" b="0" i="0" u="none" strike="noStrike" cap="none">
                <a:latin typeface="Arial"/>
                <a:ea typeface="Arial"/>
                <a:cs typeface="Arial"/>
                <a:sym typeface="Arial"/>
              </a:rPr>
              <a:t>Date d’une expression (RDA 6.10)</a:t>
            </a:r>
            <a:endParaRPr lang="fr-FR"/>
          </a:p>
          <a:p>
            <a:pPr lvl="1" indent="-457200">
              <a:spcBef>
                <a:spcPts val="1100"/>
              </a:spcBef>
              <a:buSzPts val="2800"/>
            </a:pPr>
            <a:r>
              <a:rPr lang="fr-FR" sz="2800" b="0" i="0" u="none" strike="noStrike" cap="none">
                <a:latin typeface="Arial"/>
                <a:ea typeface="Arial"/>
                <a:cs typeface="Arial"/>
                <a:sym typeface="Arial"/>
              </a:rPr>
              <a:t>Langue d’une expression (RDA 6.11)</a:t>
            </a:r>
            <a:endParaRPr lang="fr-CA" sz="2800"/>
          </a:p>
          <a:p>
            <a:pPr lvl="1" indent="-457200">
              <a:spcBef>
                <a:spcPts val="1100"/>
              </a:spcBef>
              <a:buSzPts val="2800"/>
            </a:pPr>
            <a:r>
              <a:rPr lang="fr-FR" sz="2800" b="0" i="0" u="none" strike="noStrike" cap="none">
                <a:latin typeface="Arial"/>
                <a:ea typeface="Arial"/>
                <a:cs typeface="Arial"/>
                <a:sym typeface="Arial"/>
              </a:rPr>
              <a:t>Autre caractéristique distinctive d’une expression</a:t>
            </a:r>
            <a:r>
              <a:rPr lang="fr-FR" sz="2800"/>
              <a:t> </a:t>
            </a:r>
            <a:endParaRPr lang="fr-CA" sz="2800"/>
          </a:p>
          <a:p>
            <a:pPr marL="457200" lvl="1" indent="0">
              <a:spcBef>
                <a:spcPts val="1100"/>
              </a:spcBef>
              <a:buSzPts val="2800"/>
              <a:buNone/>
            </a:pPr>
            <a:r>
              <a:rPr lang="fr-CA" sz="2800"/>
              <a:t>  </a:t>
            </a:r>
            <a:r>
              <a:rPr lang="fr-CA" sz="2800" b="0" i="0" u="none" strike="noStrike" cap="none">
                <a:latin typeface="Arial"/>
                <a:ea typeface="Arial"/>
                <a:cs typeface="Arial"/>
                <a:sym typeface="Arial"/>
              </a:rPr>
              <a:t> (RDA 6.12)</a:t>
            </a:r>
            <a:r>
              <a:rPr lang="fr-CA" sz="2800"/>
              <a:t> </a:t>
            </a:r>
            <a:endParaRPr lang="fr-FR"/>
          </a:p>
          <a:p>
            <a:pPr lvl="1" indent="-457200">
              <a:spcBef>
                <a:spcPts val="1100"/>
              </a:spcBef>
              <a:buSzPts val="2800"/>
            </a:pPr>
            <a:r>
              <a:rPr lang="fr-FR" sz="2800"/>
              <a:t>Identifiant</a:t>
            </a:r>
            <a:r>
              <a:rPr lang="fr-FR" sz="2800" b="0" i="0" u="none" strike="noStrike" cap="none">
                <a:latin typeface="Arial"/>
                <a:ea typeface="Arial"/>
                <a:cs typeface="Arial"/>
                <a:sym typeface="Arial"/>
              </a:rPr>
              <a:t> d’expression (RDA 6.13)</a:t>
            </a:r>
            <a:endParaRPr/>
          </a:p>
          <a:p>
            <a:pPr marL="457200" lvl="1" indent="0">
              <a:spcBef>
                <a:spcPts val="1100"/>
              </a:spcBef>
              <a:buSzPts val="2300"/>
              <a:buNone/>
            </a:pPr>
            <a:r>
              <a:rPr lang="fr-FR" sz="2300"/>
              <a:t>   </a:t>
            </a:r>
            <a:endParaRPr sz="23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61F09AB1-2453-37CB-A235-11154E29E4F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171</a:t>
            </a:fld>
            <a:endParaRPr lang="fr-F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br>
              <a:rPr lang="fr-FR" sz="3950" b="0" i="0" u="none" strike="noStrike" cap="none">
                <a:latin typeface="Arial"/>
                <a:ea typeface="Arial"/>
                <a:cs typeface="Arial"/>
              </a:rPr>
            </a:br>
            <a:r>
              <a:rPr lang="fr-FR">
                <a:latin typeface="+mn-lt"/>
              </a:rPr>
              <a:t>Fin de la partie 1</a:t>
            </a:r>
            <a:endParaRPr lang="fr-FR" b="0" i="0" u="none" strike="noStrike" cap="none">
              <a:solidFill>
                <a:schemeClr val="dk1"/>
              </a:solidFill>
              <a:latin typeface="+mn-lt"/>
              <a:ea typeface="Arial"/>
              <a:cs typeface="Arial"/>
            </a:endParaRPr>
          </a:p>
        </p:txBody>
      </p:sp>
      <p:sp>
        <p:nvSpPr>
          <p:cNvPr id="4" name="Espace réservé du texte 3">
            <a:extLst>
              <a:ext uri="{FF2B5EF4-FFF2-40B4-BE49-F238E27FC236}">
                <a16:creationId xmlns:a16="http://schemas.microsoft.com/office/drawing/2014/main" id="{45D9056B-700A-4611-9257-AA1A90EC4095}"/>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172</a:t>
            </a:fld>
            <a:endParaRPr lang="fr-FR"/>
          </a:p>
        </p:txBody>
      </p:sp>
    </p:spTree>
    <p:extLst>
      <p:ext uri="{BB962C8B-B14F-4D97-AF65-F5344CB8AC3E}">
        <p14:creationId xmlns:p14="http://schemas.microsoft.com/office/powerpoint/2010/main" val="19770797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Plan de la formation – partie 2</a:t>
            </a: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fr-CA">
                <a:hlinkClick r:id="rId3" action="ppaction://hlinksldjump"/>
              </a:rPr>
              <a:t>Construction des points d’accès représentant des œuvres </a:t>
            </a:r>
            <a:r>
              <a:rPr lang="fr-CA" sz="2800" b="0" i="0" u="none" strike="noStrike" cap="none">
                <a:sym typeface="Arial"/>
                <a:hlinkClick r:id="rId3" action="ppaction://hlinksldjump"/>
              </a:rPr>
              <a:t>et</a:t>
            </a:r>
            <a:r>
              <a:rPr lang="fr-CA">
                <a:hlinkClick r:id="rId3" action="ppaction://hlinksldjump"/>
              </a:rPr>
              <a:t> des expressions musicales</a:t>
            </a:r>
            <a:endParaRPr lang="fr-CA"/>
          </a:p>
          <a:p>
            <a:pPr lvl="1"/>
            <a:r>
              <a:rPr lang="fr-CA">
                <a:hlinkClick r:id="rId4" action="ppaction://hlinksldjump"/>
              </a:rPr>
              <a:t>Exercices : construire le PAA</a:t>
            </a:r>
            <a:endParaRPr lang="fr-CA"/>
          </a:p>
          <a:p>
            <a:r>
              <a:rPr lang="fr-CA">
                <a:hlinkClick r:id="rId5" action="ppaction://hlinksldjump"/>
              </a:rPr>
              <a:t>Entités en relation</a:t>
            </a:r>
            <a:endParaRPr lang="fr-CA"/>
          </a:p>
          <a:p>
            <a:r>
              <a:rPr lang="fr-CA">
                <a:hlinkClick r:id="rId6" action="ppaction://hlinksldjump"/>
              </a:rPr>
              <a:t>Exercice : créer une notice</a:t>
            </a:r>
            <a:endParaRPr lang="fr-CA" b="0" i="0" u="none" strike="noStrike" cap="none">
              <a:latin typeface="Arial"/>
              <a:ea typeface="Arial"/>
              <a:cs typeface="Arial"/>
            </a:endParaRPr>
          </a:p>
          <a:p>
            <a:pPr>
              <a:buSzPts val="2800"/>
            </a:pPr>
            <a:r>
              <a:rPr lang="fr-CA">
                <a:hlinkClick r:id="rId7" action="ppaction://hlinksldjump"/>
              </a:rPr>
              <a:t>Maintenance de Canadiana</a:t>
            </a:r>
            <a:endParaRPr lang="fr-CA"/>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173</a:t>
            </a:fld>
            <a:endParaRPr lang="fr-FR"/>
          </a:p>
        </p:txBody>
      </p:sp>
    </p:spTree>
    <p:extLst>
      <p:ext uri="{BB962C8B-B14F-4D97-AF65-F5344CB8AC3E}">
        <p14:creationId xmlns:p14="http://schemas.microsoft.com/office/powerpoint/2010/main" val="27045817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Shape 13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fr-FR" sz="4800">
                <a:latin typeface="+mn-lt"/>
              </a:rPr>
              <a:t>Construction des points </a:t>
            </a:r>
            <a:r>
              <a:rPr lang="fr-FR" sz="4800" b="0" i="0" u="none" strike="noStrike" cap="none">
                <a:latin typeface="+mn-lt"/>
                <a:ea typeface="Arial"/>
                <a:cs typeface="Arial"/>
                <a:sym typeface="Arial"/>
              </a:rPr>
              <a:t>d’accès </a:t>
            </a:r>
            <a:r>
              <a:rPr lang="fr-FR" sz="4800">
                <a:latin typeface="+mn-lt"/>
              </a:rPr>
              <a:t>représentant des œuvres et des expressions musicales (RDA 6.28)</a:t>
            </a:r>
            <a:endParaRPr lang="en-US" sz="7200">
              <a:latin typeface="+mn-lt"/>
            </a:endParaRPr>
          </a:p>
        </p:txBody>
      </p:sp>
      <p:sp>
        <p:nvSpPr>
          <p:cNvPr id="4" name="Espace réservé du texte 3">
            <a:extLst>
              <a:ext uri="{FF2B5EF4-FFF2-40B4-BE49-F238E27FC236}">
                <a16:creationId xmlns:a16="http://schemas.microsoft.com/office/drawing/2014/main" id="{319E1200-5B24-4A12-8A24-470E68F3366F}"/>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B1186799-1CD8-9260-89D2-40594596B18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174</a:t>
            </a:fld>
            <a:endParaRPr lang="fr-F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PAA représentant une œuvre musicale (RDA 6.28.1)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cs typeface="Times New Roman"/>
              </a:rPr>
              <a:t>Suivre l’ÉP du PFAN pour 6.28.1 : </a:t>
            </a:r>
            <a:r>
              <a:rPr lang="fr-CA" sz="2000" b="1"/>
              <a:t>Ajouts aux points d’accès autorisés : </a:t>
            </a:r>
            <a:endParaRPr lang="en-US" sz="2000" b="1"/>
          </a:p>
          <a:p>
            <a:pPr marL="50800" indent="0">
              <a:buNone/>
            </a:pPr>
            <a:r>
              <a:rPr lang="fr-CA" sz="2000">
                <a:solidFill>
                  <a:srgbClr val="202122"/>
                </a:solidFill>
              </a:rPr>
              <a:t>Ne pas faire d’ajout au point d’accès autorisé lorsqu’une ou plusieurs parties instrumentales d’une œuvre ou d’une compilation d’œuvres d’un compositeur sont publiées séparément. Utiliser le même point d’accès autorisé que celui qui serait utilisé pour une partition ou un ensemble complet de parties.</a:t>
            </a:r>
          </a:p>
          <a:p>
            <a:pPr marL="50800" indent="0">
              <a:buNone/>
            </a:pPr>
            <a:r>
              <a:rPr lang="fr-CA" sz="2000"/>
              <a:t>(La même règle s’applique dans les cas où quelques parties destinées à quelques instruments seulement sont publiées séparément).</a:t>
            </a:r>
            <a:endParaRPr lang="fr-CA" sz="2000">
              <a:solidFill>
                <a:srgbClr val="000000"/>
              </a:solidFill>
            </a:endParaRPr>
          </a:p>
          <a:p>
            <a:pPr marL="50800" indent="0">
              <a:buNone/>
            </a:pPr>
            <a:r>
              <a:rPr lang="fr-FR" sz="2000" u="sng">
                <a:solidFill>
                  <a:srgbClr val="000000"/>
                </a:solidFill>
              </a:rPr>
              <a:t>Notice bibliographique</a:t>
            </a:r>
            <a:r>
              <a:rPr lang="fr-FR" sz="2000">
                <a:solidFill>
                  <a:srgbClr val="000000"/>
                </a:solidFill>
              </a:rPr>
              <a:t> :</a:t>
            </a:r>
            <a:endParaRPr lang="fr-FR" sz="3200"/>
          </a:p>
          <a:p>
            <a:pPr marL="508000" lvl="1" indent="0">
              <a:buNone/>
            </a:pPr>
            <a:r>
              <a:rPr lang="fr-FR" sz="2000">
                <a:solidFill>
                  <a:schemeClr val="accent5"/>
                </a:solidFill>
              </a:rPr>
              <a:t>100 1_ Strauss, Richard, $d 1864-1949.</a:t>
            </a:r>
          </a:p>
          <a:p>
            <a:pPr marL="508000" lvl="1" indent="0">
              <a:buNone/>
            </a:pPr>
            <a:r>
              <a:rPr lang="fr-FR" sz="2000">
                <a:solidFill>
                  <a:schemeClr val="accent5"/>
                </a:solidFill>
              </a:rPr>
              <a:t>240 10 Musique pour orchestre. $k Extraits</a:t>
            </a:r>
          </a:p>
          <a:p>
            <a:pPr marL="508000" lvl="1" indent="0">
              <a:buNone/>
            </a:pPr>
            <a:r>
              <a:rPr lang="fr-FR" sz="2000">
                <a:solidFill>
                  <a:schemeClr val="accent5"/>
                </a:solidFill>
              </a:rPr>
              <a:t>245 10 Orchesterstudien aus Richard Strauss’ symphonischen Werken : $b für Flöte... </a:t>
            </a:r>
          </a:p>
          <a:p>
            <a:pPr marL="50800" indent="0">
              <a:buNone/>
            </a:pPr>
            <a:r>
              <a:rPr lang="fr-CA" sz="1600" i="1">
                <a:solidFill>
                  <a:srgbClr val="202122"/>
                </a:solidFill>
              </a:rPr>
              <a:t>Le terme « Extraits » fait référence au fait que les solos de flûte contenus dans la ressource ne proviennent pas de toutes les œuvres pour orchestre de Strauss. Il ne s’agit pas non plus de l’intégralité de la partie de flûte de chacune des œuvres incluses</a:t>
            </a:r>
            <a:endParaRPr lang="fr-CA" sz="1600"/>
          </a:p>
        </p:txBody>
      </p:sp>
      <p:sp>
        <p:nvSpPr>
          <p:cNvPr id="5" name="Espace réservé du pied de page 4">
            <a:extLst>
              <a:ext uri="{FF2B5EF4-FFF2-40B4-BE49-F238E27FC236}">
                <a16:creationId xmlns:a16="http://schemas.microsoft.com/office/drawing/2014/main" id="{AA8A0B1A-F11F-7F55-310F-028963799C1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175</a:t>
            </a:fld>
            <a:endParaRPr lang="fr-FR"/>
          </a:p>
        </p:txBody>
      </p:sp>
    </p:spTree>
    <p:extLst>
      <p:ext uri="{BB962C8B-B14F-4D97-AF65-F5344CB8AC3E}">
        <p14:creationId xmlns:p14="http://schemas.microsoft.com/office/powerpoint/2010/main" val="34408056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PAA représentant une œuvre musicale (RDA 6.28.1)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cs typeface="Times New Roman"/>
              </a:rPr>
              <a:t>Suite de l’ÉP du PFAN pour 6.28.1 : </a:t>
            </a:r>
            <a:r>
              <a:rPr lang="fr-CA" sz="2000" b="1">
                <a:solidFill>
                  <a:srgbClr val="202122"/>
                </a:solidFill>
              </a:rPr>
              <a:t>Mélodie/Mélodies : </a:t>
            </a:r>
            <a:endParaRPr lang="fr-CA" sz="2000"/>
          </a:p>
          <a:p>
            <a:pPr>
              <a:buSzPct val="100000"/>
            </a:pPr>
            <a:r>
              <a:rPr lang="fr-CA" sz="2000">
                <a:solidFill>
                  <a:srgbClr val="202122"/>
                </a:solidFill>
              </a:rPr>
              <a:t>Lorsque le mot français « Mélodie » ou « Mélodies » est le titre d’une œuvre pour voix soliste avec accompagnement d’instrument à clavier et à cordes, considérer que la distribution d’exécution est implicite dans le titre (voir RDA 6.28.1.9) et omettre la distribution d’exécution dans le point d’accès autorisé.</a:t>
            </a:r>
            <a:endParaRPr lang="fr-CA" sz="2000"/>
          </a:p>
          <a:p>
            <a:pPr>
              <a:buSzPct val="100000"/>
            </a:pPr>
            <a:r>
              <a:rPr lang="fr-CA" sz="2000">
                <a:solidFill>
                  <a:srgbClr val="202122"/>
                </a:solidFill>
              </a:rPr>
              <a:t>Lorsque le mot français « Mélodie » ou « Mélodies » est le titre d’une œuvre pour voix soliste avec accompagnement autre qu’un instrument à clavier et à cordes seul ou sans accompagnement, appliquer RDA 6.28.1.9 et ajouter la distribution d’exécution de l’accompagnement, ou « sans accompagnement », dans le point d’accès autorisé.</a:t>
            </a:r>
            <a:endParaRPr lang="fr-CA" sz="2000"/>
          </a:p>
          <a:p>
            <a:pPr>
              <a:buSzPct val="100000"/>
            </a:pPr>
            <a:r>
              <a:rPr lang="fr-CA" sz="2000">
                <a:solidFill>
                  <a:srgbClr val="202122"/>
                </a:solidFill>
              </a:rPr>
              <a:t>Lorsque le mot français « Mélodie » ou « Mélodies », ou leurs équivalents dans une autre langue, est le titre d’une œuvre qui n’est pas pour voix soliste et instrument à clavier et à cordes, considérer qu’il s’agit d’un type de composition. Utiliser la forme française comme titre privilégié et ajouter la distribution d’exécution conformément à RDA 6.28.1.9. </a:t>
            </a:r>
            <a:endParaRPr lang="fr-CA" sz="2000"/>
          </a:p>
          <a:p>
            <a:endParaRPr lang="fr-CA"/>
          </a:p>
        </p:txBody>
      </p:sp>
      <p:sp>
        <p:nvSpPr>
          <p:cNvPr id="5" name="Espace réservé du pied de page 4">
            <a:extLst>
              <a:ext uri="{FF2B5EF4-FFF2-40B4-BE49-F238E27FC236}">
                <a16:creationId xmlns:a16="http://schemas.microsoft.com/office/drawing/2014/main" id="{AA8A0B1A-F11F-7F55-310F-028963799C1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176</a:t>
            </a:fld>
            <a:endParaRPr lang="fr-FR"/>
          </a:p>
        </p:txBody>
      </p:sp>
    </p:spTree>
    <p:extLst>
      <p:ext uri="{BB962C8B-B14F-4D97-AF65-F5344CB8AC3E}">
        <p14:creationId xmlns:p14="http://schemas.microsoft.com/office/powerpoint/2010/main" val="5840526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PAA représentant une œuvre musicale (RDA 6.28.1)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400">
                <a:cs typeface="Times New Roman"/>
              </a:rPr>
              <a:t>Suite de l’ÉP du PFAN pour 6.28.1 : </a:t>
            </a:r>
            <a:r>
              <a:rPr lang="fr-CA" sz="2400" b="1">
                <a:solidFill>
                  <a:srgbClr val="202122"/>
                </a:solidFill>
              </a:rPr>
              <a:t>Mots ou locutions liturgiques : </a:t>
            </a:r>
            <a:endParaRPr lang="fr-CA" sz="2400"/>
          </a:p>
          <a:p>
            <a:pPr marL="50800" indent="0">
              <a:buNone/>
            </a:pPr>
            <a:endParaRPr lang="fr-CA" sz="2400" b="1">
              <a:solidFill>
                <a:srgbClr val="202122"/>
              </a:solidFill>
            </a:endParaRPr>
          </a:p>
          <a:p>
            <a:pPr marL="50800" indent="0">
              <a:buNone/>
            </a:pPr>
            <a:r>
              <a:rPr lang="fr-CA" sz="2400">
                <a:solidFill>
                  <a:srgbClr val="202122"/>
                </a:solidFill>
              </a:rPr>
              <a:t>Tel que déjà mentionné dans l’ÉP 6.14.2.5.2.2, lorsque le titre privilégié est un mot ou une locution liturgiques en latin, enregistrer le titre au singulier lorsque le mot ou la locution sont invariables (par exemple, « Gloria », « Magnificat », « Requiem », « Salve Regina », « Te Deum »). Utiliser la forme au pluriel lorsque cela est approprié (par exemple, « Introïts »). </a:t>
            </a:r>
            <a:r>
              <a:rPr lang="fr-CA" sz="2400" b="1">
                <a:solidFill>
                  <a:srgbClr val="202122"/>
                </a:solidFill>
              </a:rPr>
              <a:t>En règle générale, ne pas ajouter la distribution d’exécution dans le point d’accès autorisé.</a:t>
            </a:r>
            <a:endParaRPr lang="fr-CA" sz="2400" b="1"/>
          </a:p>
          <a:p>
            <a:endParaRPr lang="fr-CA" sz="2400"/>
          </a:p>
        </p:txBody>
      </p:sp>
      <p:sp>
        <p:nvSpPr>
          <p:cNvPr id="5" name="Espace réservé du pied de page 4">
            <a:extLst>
              <a:ext uri="{FF2B5EF4-FFF2-40B4-BE49-F238E27FC236}">
                <a16:creationId xmlns:a16="http://schemas.microsoft.com/office/drawing/2014/main" id="{AA8A0B1A-F11F-7F55-310F-028963799C1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177</a:t>
            </a:fld>
            <a:endParaRPr lang="fr-FR"/>
          </a:p>
        </p:txBody>
      </p:sp>
    </p:spTree>
    <p:extLst>
      <p:ext uri="{BB962C8B-B14F-4D97-AF65-F5344CB8AC3E}">
        <p14:creationId xmlns:p14="http://schemas.microsoft.com/office/powerpoint/2010/main" val="4710964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cs typeface="Times New Roman"/>
              </a:rPr>
              <a:t>Pour une œuvre musicale comportant des mots sous la forme de paroles, d’un livret, etc. (par exemple une mélodie, un opéra, une comédie musicale), construire le point d’accès autorisé représentant l’œuvre en combinant :</a:t>
            </a:r>
            <a:endParaRPr lang="fr-FR"/>
          </a:p>
          <a:p>
            <a:pPr marL="896938" lvl="1" indent="-388938">
              <a:buNone/>
            </a:pPr>
            <a:r>
              <a:rPr lang="fr-CA" sz="2800">
                <a:cs typeface="Times New Roman"/>
              </a:rPr>
              <a:t>a) le point d’accès autorisé représentant le compositeur de la musique (</a:t>
            </a:r>
            <a:r>
              <a:rPr lang="fr-FR" sz="2800">
                <a:cs typeface="Times New Roman"/>
              </a:rPr>
              <a:t>voir 9.19.1 pour les personnes, 10.11.1 pour les familles ou 11.13.1 pour les collectivités, selon le cas)</a:t>
            </a:r>
            <a:endParaRPr lang="fr-CA" sz="2800"/>
          </a:p>
          <a:p>
            <a:pPr marL="508000" lvl="1" indent="0">
              <a:buNone/>
            </a:pPr>
            <a:r>
              <a:rPr lang="fr-CA" sz="2800">
                <a:cs typeface="Times New Roman"/>
              </a:rPr>
              <a:t>b) le titre privilégié de l’œuvre (voir 6.14.2).</a:t>
            </a:r>
          </a:p>
          <a:p>
            <a:endParaRPr lang="fr-CA"/>
          </a:p>
          <a:p>
            <a:endParaRPr lang="fr-CA"/>
          </a:p>
        </p:txBody>
      </p:sp>
      <p:sp>
        <p:nvSpPr>
          <p:cNvPr id="5" name="Espace réservé du pied de page 4">
            <a:extLst>
              <a:ext uri="{FF2B5EF4-FFF2-40B4-BE49-F238E27FC236}">
                <a16:creationId xmlns:a16="http://schemas.microsoft.com/office/drawing/2014/main" id="{2359A8D3-FE14-E306-2965-DB50857B5B5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178</a:t>
            </a:fld>
            <a:endParaRPr lang="fr-FR"/>
          </a:p>
        </p:txBody>
      </p:sp>
    </p:spTree>
    <p:extLst>
      <p:ext uri="{BB962C8B-B14F-4D97-AF65-F5344CB8AC3E}">
        <p14:creationId xmlns:p14="http://schemas.microsoft.com/office/powerpoint/2010/main" val="24445455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cs typeface="Times New Roman"/>
              </a:rPr>
              <a:t>Exemples : </a:t>
            </a:r>
            <a:endParaRPr lang="fr-FR"/>
          </a:p>
          <a:p>
            <a:endParaRPr lang="fr-CA">
              <a:solidFill>
                <a:schemeClr val="accent1"/>
              </a:solidFill>
              <a:cs typeface="Times New Roman"/>
            </a:endParaRPr>
          </a:p>
          <a:p>
            <a:r>
              <a:rPr lang="fr-CA">
                <a:solidFill>
                  <a:schemeClr val="accent5"/>
                </a:solidFill>
              </a:rPr>
              <a:t>100 1_ Quesnel, Joseph. $t Colas et Colinette</a:t>
            </a:r>
            <a:endParaRPr lang="fr-CA">
              <a:solidFill>
                <a:schemeClr val="accent5"/>
              </a:solidFill>
              <a:cs typeface="Times New Roman"/>
            </a:endParaRPr>
          </a:p>
          <a:p>
            <a:r>
              <a:rPr lang="fr-CA">
                <a:solidFill>
                  <a:schemeClr val="accent5"/>
                </a:solidFill>
              </a:rPr>
              <a:t>100 1_ Gougeon, Denis, $d 1951-  $t Hermione et le temps </a:t>
            </a:r>
          </a:p>
          <a:p>
            <a:r>
              <a:rPr lang="fr-CA">
                <a:solidFill>
                  <a:schemeClr val="accent5"/>
                </a:solidFill>
              </a:rPr>
              <a:t>100 1_ Mozart, Wolfgang Amadeus, $d 1756-1791. 	$t Zauberflöte</a:t>
            </a:r>
          </a:p>
          <a:p>
            <a:endParaRPr lang="fr-CA"/>
          </a:p>
          <a:p>
            <a:endParaRPr lang="fr-CA"/>
          </a:p>
        </p:txBody>
      </p:sp>
      <p:sp>
        <p:nvSpPr>
          <p:cNvPr id="5" name="Espace réservé du pied de page 4">
            <a:extLst>
              <a:ext uri="{FF2B5EF4-FFF2-40B4-BE49-F238E27FC236}">
                <a16:creationId xmlns:a16="http://schemas.microsoft.com/office/drawing/2014/main" id="{DE6D9264-26C4-3587-727A-D419429712F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179</a:t>
            </a:fld>
            <a:endParaRPr lang="fr-FR"/>
          </a:p>
        </p:txBody>
      </p:sp>
    </p:spTree>
    <p:extLst>
      <p:ext uri="{BB962C8B-B14F-4D97-AF65-F5344CB8AC3E}">
        <p14:creationId xmlns:p14="http://schemas.microsoft.com/office/powerpoint/2010/main" val="173372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xfrm>
            <a:off x="838200" y="1937981"/>
            <a:ext cx="10515600" cy="4497773"/>
          </a:xfrm>
          <a:prstGeom prst="rect">
            <a:avLst/>
          </a:prstGeom>
          <a:noFill/>
          <a:ln>
            <a:noFill/>
          </a:ln>
        </p:spPr>
        <p:txBody>
          <a:bodyPr spcFirstLastPara="1" wrap="square" lIns="91425" tIns="45700" rIns="91425" bIns="45700" anchor="t" anchorCtr="0">
            <a:noAutofit/>
          </a:bodyPr>
          <a:lstStyle/>
          <a:p>
            <a:pPr marL="449263" indent="-449263">
              <a:lnSpc>
                <a:spcPct val="100000"/>
              </a:lnSpc>
              <a:spcBef>
                <a:spcPts val="0"/>
              </a:spcBef>
            </a:pPr>
            <a:r>
              <a:rPr lang="fr-FR" sz="2400"/>
              <a:t>Ne PAS faire : </a:t>
            </a:r>
            <a:endParaRPr lang="fr-FR" sz="2400" b="0" i="0" u="none" strike="noStrike" cap="none">
              <a:latin typeface="Arial"/>
              <a:ea typeface="Arial"/>
              <a:cs typeface="Arial"/>
            </a:endParaRPr>
          </a:p>
          <a:p>
            <a:pPr marL="0" indent="0">
              <a:lnSpc>
                <a:spcPct val="100000"/>
              </a:lnSpc>
              <a:spcBef>
                <a:spcPts val="0"/>
              </a:spcBef>
              <a:buNone/>
            </a:pPr>
            <a:endParaRPr lang="fr-FR" sz="2400"/>
          </a:p>
          <a:p>
            <a:pPr marL="446088" indent="0">
              <a:lnSpc>
                <a:spcPct val="100000"/>
              </a:lnSpc>
              <a:spcBef>
                <a:spcPts val="0"/>
              </a:spcBef>
              <a:buNone/>
            </a:pPr>
            <a:r>
              <a:rPr lang="fr-FR" sz="2400">
                <a:solidFill>
                  <a:schemeClr val="accent5"/>
                </a:solidFill>
              </a:rPr>
              <a:t>100 1_ Debussy, Claude, $d 1862-1918. $t Suite bergamasque. $p Clair de lune; $o arrangé </a:t>
            </a:r>
          </a:p>
          <a:p>
            <a:pPr marL="446088" indent="0">
              <a:lnSpc>
                <a:spcPct val="100000"/>
              </a:lnSpc>
              <a:spcBef>
                <a:spcPts val="0"/>
              </a:spcBef>
              <a:buNone/>
            </a:pPr>
            <a:r>
              <a:rPr lang="fr-FR" sz="2400" strike="sngStrike">
                <a:solidFill>
                  <a:srgbClr val="FF0000"/>
                </a:solidFill>
              </a:rPr>
              <a:t>400 Debussy, Claude, $d 1862-1918. $t Clair de lune</a:t>
            </a:r>
          </a:p>
          <a:p>
            <a:pPr marL="446088" indent="0">
              <a:lnSpc>
                <a:spcPct val="100000"/>
              </a:lnSpc>
              <a:spcBef>
                <a:spcPts val="0"/>
              </a:spcBef>
              <a:buNone/>
            </a:pPr>
            <a:r>
              <a:rPr lang="fr-FR" sz="2400"/>
              <a:t>Ni </a:t>
            </a:r>
          </a:p>
          <a:p>
            <a:pPr marL="446088" indent="0">
              <a:lnSpc>
                <a:spcPct val="100000"/>
              </a:lnSpc>
              <a:spcBef>
                <a:spcPts val="0"/>
              </a:spcBef>
              <a:buNone/>
            </a:pPr>
            <a:r>
              <a:rPr lang="fr-FR" sz="2400" strike="sngStrike">
                <a:solidFill>
                  <a:srgbClr val="FF0000"/>
                </a:solidFill>
              </a:rPr>
              <a:t>400 Debussy, Claude, $d 1862-1918. $t Clair de lune; $o arrangé</a:t>
            </a:r>
            <a:endParaRPr lang="fr-FR" sz="2400">
              <a:solidFill>
                <a:srgbClr val="000000"/>
              </a:solidFill>
            </a:endParaRPr>
          </a:p>
          <a:p>
            <a:pPr marL="0" indent="0">
              <a:lnSpc>
                <a:spcPct val="100000"/>
              </a:lnSpc>
              <a:spcBef>
                <a:spcPts val="0"/>
              </a:spcBef>
              <a:buNone/>
            </a:pPr>
            <a:endParaRPr lang="fr-FR" sz="2400"/>
          </a:p>
          <a:p>
            <a:pPr marL="446088" indent="-446088">
              <a:lnSpc>
                <a:spcPct val="100000"/>
              </a:lnSpc>
              <a:spcBef>
                <a:spcPts val="0"/>
              </a:spcBef>
            </a:pPr>
            <a:r>
              <a:rPr lang="fr-FR" sz="2400"/>
              <a:t>Si on tient à faire ces renvois, une autre autorité est nécessaire (autre niveau/autre entité).</a:t>
            </a:r>
          </a:p>
          <a:p>
            <a:pPr marL="446088" indent="-446088">
              <a:lnSpc>
                <a:spcPct val="100000"/>
              </a:lnSpc>
              <a:spcBef>
                <a:spcPts val="0"/>
              </a:spcBef>
            </a:pPr>
            <a:r>
              <a:rPr lang="fr-FR" sz="2400"/>
              <a:t>Plus d’information dans la section sur les variantes de points d’accès. </a:t>
            </a:r>
          </a:p>
        </p:txBody>
      </p:sp>
      <p:sp>
        <p:nvSpPr>
          <p:cNvPr id="2" name="Espace réservé du pied de page 1">
            <a:extLst>
              <a:ext uri="{FF2B5EF4-FFF2-40B4-BE49-F238E27FC236}">
                <a16:creationId xmlns:a16="http://schemas.microsoft.com/office/drawing/2014/main" id="{FB819D97-A4CC-F225-C825-1F7B68E6C31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a:t>
            </a:fld>
            <a:endParaRPr lang="fr-FR"/>
          </a:p>
        </p:txBody>
      </p:sp>
    </p:spTree>
    <p:extLst>
      <p:ext uri="{BB962C8B-B14F-4D97-AF65-F5344CB8AC3E}">
        <p14:creationId xmlns:p14="http://schemas.microsoft.com/office/powerpoint/2010/main" val="112384524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ÉP du PFAN : </a:t>
            </a:r>
            <a:endParaRPr lang="en-US"/>
          </a:p>
          <a:p>
            <a:pPr marL="50800" indent="0">
              <a:buNone/>
            </a:pPr>
            <a:r>
              <a:rPr lang="fr-CA"/>
              <a:t>Si un compositeur a également créé le livret d’une œuvre musicale dramatique et que le livret est manifesté séparément en tant qu’œuvre littéraire, distinguer l’œuvre littéraire de l’œuvre musicale avec </a:t>
            </a:r>
            <a:r>
              <a:rPr lang="fr-CA" i="1"/>
              <a:t>(Livret)</a:t>
            </a:r>
            <a:r>
              <a:rPr lang="fr-CA"/>
              <a:t>, mais ne pas faire d’ajout au point d’accès pour l’œuvre musicale (voir l’énoncé de politique 6.27.1.9).</a:t>
            </a:r>
            <a:endParaRPr lang="en-US"/>
          </a:p>
          <a:p>
            <a:endParaRPr lang="fr-CA"/>
          </a:p>
          <a:p>
            <a:pPr marL="990600" lvl="1" indent="-457200">
              <a:buAutoNum type="alphaLcParenR"/>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D142B54E-105B-F88F-1271-B21BC4E4C78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180</a:t>
            </a:fld>
            <a:endParaRPr lang="fr-FR"/>
          </a:p>
        </p:txBody>
      </p:sp>
    </p:spTree>
    <p:extLst>
      <p:ext uri="{BB962C8B-B14F-4D97-AF65-F5344CB8AC3E}">
        <p14:creationId xmlns:p14="http://schemas.microsoft.com/office/powerpoint/2010/main" val="300139444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spcBef>
                <a:spcPts val="0"/>
              </a:spcBef>
              <a:buNone/>
            </a:pPr>
            <a:r>
              <a:rPr lang="fr-CA" sz="2400">
                <a:solidFill>
                  <a:schemeClr val="tx1"/>
                </a:solidFill>
              </a:rPr>
              <a:t>Exemple :</a:t>
            </a:r>
          </a:p>
          <a:p>
            <a:pPr>
              <a:spcBef>
                <a:spcPts val="0"/>
              </a:spcBef>
            </a:pPr>
            <a:endParaRPr lang="fr-CA" sz="2400"/>
          </a:p>
          <a:p>
            <a:pPr marL="50800" indent="0">
              <a:spcBef>
                <a:spcPts val="0"/>
              </a:spcBef>
              <a:buNone/>
            </a:pPr>
            <a:r>
              <a:rPr lang="fr-CA" sz="2400">
                <a:solidFill>
                  <a:schemeClr val="tx1"/>
                </a:solidFill>
              </a:rPr>
              <a:t>Wagner a écrit la musique et est également l’auteur du livret de l’opéra </a:t>
            </a:r>
            <a:r>
              <a:rPr lang="fr-CA" sz="2400" i="1">
                <a:solidFill>
                  <a:schemeClr val="tx1"/>
                </a:solidFill>
              </a:rPr>
              <a:t>Parsifal</a:t>
            </a:r>
            <a:r>
              <a:rPr lang="fr-CA" sz="2400">
                <a:solidFill>
                  <a:schemeClr val="tx1"/>
                </a:solidFill>
              </a:rPr>
              <a:t>.</a:t>
            </a:r>
          </a:p>
          <a:p>
            <a:pPr>
              <a:spcBef>
                <a:spcPts val="0"/>
              </a:spcBef>
            </a:pPr>
            <a:endParaRPr lang="fr-CA" sz="2400"/>
          </a:p>
          <a:p>
            <a:pPr marL="50800" indent="0">
              <a:spcBef>
                <a:spcPts val="0"/>
              </a:spcBef>
              <a:buNone/>
            </a:pPr>
            <a:r>
              <a:rPr lang="fr-CA" sz="2400">
                <a:solidFill>
                  <a:schemeClr val="tx1"/>
                </a:solidFill>
              </a:rPr>
              <a:t>Point d’accès pour l’opéra en tant qu’œuvre musicale :</a:t>
            </a:r>
          </a:p>
          <a:p>
            <a:pPr>
              <a:spcBef>
                <a:spcPts val="0"/>
              </a:spcBef>
            </a:pPr>
            <a:endParaRPr lang="fr-CA" sz="2400"/>
          </a:p>
          <a:p>
            <a:pPr marL="50800" indent="0">
              <a:spcBef>
                <a:spcPts val="0"/>
              </a:spcBef>
              <a:buNone/>
            </a:pPr>
            <a:r>
              <a:rPr lang="fr-CA" sz="2400">
                <a:solidFill>
                  <a:schemeClr val="accent5"/>
                </a:solidFill>
              </a:rPr>
              <a:t> 100 1_ Wagner, Richard, $d 1813-1883. $t Parsifal</a:t>
            </a:r>
          </a:p>
          <a:p>
            <a:pPr>
              <a:spcBef>
                <a:spcPts val="0"/>
              </a:spcBef>
            </a:pPr>
            <a:endParaRPr lang="fr-CA" sz="2400"/>
          </a:p>
          <a:p>
            <a:pPr marL="50800" indent="0">
              <a:spcBef>
                <a:spcPts val="0"/>
              </a:spcBef>
              <a:buNone/>
            </a:pPr>
            <a:r>
              <a:rPr lang="fr-CA" sz="2400">
                <a:solidFill>
                  <a:schemeClr val="tx1"/>
                </a:solidFill>
              </a:rPr>
              <a:t>Point d’accès pour le livret en tant qu’œuvre littéraire :</a:t>
            </a:r>
          </a:p>
          <a:p>
            <a:pPr>
              <a:spcBef>
                <a:spcPts val="0"/>
              </a:spcBef>
            </a:pPr>
            <a:endParaRPr lang="fr-CA" sz="2400">
              <a:solidFill>
                <a:schemeClr val="accent5"/>
              </a:solidFill>
            </a:endParaRPr>
          </a:p>
          <a:p>
            <a:pPr marL="50800" indent="0">
              <a:spcBef>
                <a:spcPts val="0"/>
              </a:spcBef>
              <a:buNone/>
            </a:pPr>
            <a:r>
              <a:rPr lang="fr-CA" sz="2400">
                <a:solidFill>
                  <a:schemeClr val="accent5"/>
                </a:solidFill>
              </a:rPr>
              <a:t> 100 1_ Wagner, Richard, $d 1813-1883. $t Parsifal </a:t>
            </a:r>
            <a:r>
              <a:rPr lang="fr-CA" sz="2400" b="1">
                <a:solidFill>
                  <a:schemeClr val="accent5"/>
                </a:solidFill>
              </a:rPr>
              <a:t>(Livret)</a:t>
            </a:r>
          </a:p>
          <a:p>
            <a:endParaRPr lang="fr-CA">
              <a:cs typeface="Times New Roman"/>
            </a:endParaRPr>
          </a:p>
          <a:p>
            <a:endParaRPr lang="fr-CA"/>
          </a:p>
          <a:p>
            <a:endParaRPr lang="fr-CA"/>
          </a:p>
        </p:txBody>
      </p:sp>
      <p:sp>
        <p:nvSpPr>
          <p:cNvPr id="5" name="Espace réservé du pied de page 4">
            <a:extLst>
              <a:ext uri="{FF2B5EF4-FFF2-40B4-BE49-F238E27FC236}">
                <a16:creationId xmlns:a16="http://schemas.microsoft.com/office/drawing/2014/main" id="{F619D476-35DA-D376-8E3C-A6EA8DF7D90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181</a:t>
            </a:fld>
            <a:endParaRPr lang="fr-FR"/>
          </a:p>
        </p:txBody>
      </p:sp>
    </p:spTree>
    <p:extLst>
      <p:ext uri="{BB962C8B-B14F-4D97-AF65-F5344CB8AC3E}">
        <p14:creationId xmlns:p14="http://schemas.microsoft.com/office/powerpoint/2010/main" val="14386454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opéras-ballades, etc. (RDA 6.28.1.3)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2211150"/>
            <a:ext cx="10515600" cy="3965812"/>
          </a:xfrm>
        </p:spPr>
        <p:txBody>
          <a:bodyPr>
            <a:normAutofit fontScale="92500" lnSpcReduction="10000"/>
          </a:bodyPr>
          <a:lstStyle/>
          <a:p>
            <a:pPr>
              <a:buNone/>
            </a:pPr>
            <a:r>
              <a:rPr lang="fr-CA" b="1"/>
              <a:t>RDA 6.28.1.3.1 : Composition originale : </a:t>
            </a:r>
            <a:endParaRPr lang="en-US"/>
          </a:p>
          <a:p>
            <a:pPr marL="93663" indent="0">
              <a:buNone/>
            </a:pPr>
            <a:r>
              <a:rPr lang="fr-CA"/>
              <a:t>Si la musique d’un pastiche a été spécialement composée pour celui-ci, construire le point d’accès autorisé représentant l’œuvre en combinant :</a:t>
            </a:r>
          </a:p>
          <a:p>
            <a:pPr marL="565150" indent="-514350">
              <a:buAutoNum type="alphaLcParenR"/>
            </a:pPr>
            <a:r>
              <a:rPr lang="fr-CA"/>
              <a:t>le point d’accès autorisé représentant le compositeur nommé en premier soit dans les manifestations matérialisant l’œuvre, soit dans les sources de référence </a:t>
            </a:r>
            <a:r>
              <a:rPr lang="fr-FR"/>
              <a:t>(voir 9.19.1 pour les personnes, 10.11.1 pour les familles ou 11.13.1 pour les collectivités, selon le cas)</a:t>
            </a:r>
            <a:endParaRPr lang="fr-CA"/>
          </a:p>
          <a:p>
            <a:pPr marL="565150" indent="-514350">
              <a:buAutoNum type="alphaLcParenR"/>
            </a:pPr>
            <a:r>
              <a:rPr lang="fr-CA"/>
              <a:t>le titre privilégié de l’œuvre (voir 6.14.2).</a:t>
            </a:r>
          </a:p>
          <a:p>
            <a:pPr marL="990600" lvl="1" indent="-457200">
              <a:buAutoNum type="alphaLcParenR"/>
            </a:pPr>
            <a:endParaRPr lang="fr-CA" sz="2200"/>
          </a:p>
        </p:txBody>
      </p:sp>
      <p:sp>
        <p:nvSpPr>
          <p:cNvPr id="5" name="Espace réservé du pied de page 4">
            <a:extLst>
              <a:ext uri="{FF2B5EF4-FFF2-40B4-BE49-F238E27FC236}">
                <a16:creationId xmlns:a16="http://schemas.microsoft.com/office/drawing/2014/main" id="{201E3700-3D48-064A-C0CD-4CA6C57F676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182</a:t>
            </a:fld>
            <a:endParaRPr lang="fr-FR"/>
          </a:p>
        </p:txBody>
      </p:sp>
    </p:spTree>
    <p:extLst>
      <p:ext uri="{BB962C8B-B14F-4D97-AF65-F5344CB8AC3E}">
        <p14:creationId xmlns:p14="http://schemas.microsoft.com/office/powerpoint/2010/main" val="347789939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opéras-ballades, etc. (RDA 6.28.1.3)</a:t>
            </a:r>
            <a:endParaRPr lang="en-US"/>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CA"/>
              <a:t>Exemple : </a:t>
            </a:r>
          </a:p>
          <a:p>
            <a:pPr>
              <a:buNone/>
            </a:pPr>
            <a:r>
              <a:rPr lang="fr-CA">
                <a:solidFill>
                  <a:schemeClr val="accent5"/>
                </a:solidFill>
              </a:rPr>
              <a:t>100 1_ Amadei, Filippo, $d activité 1690-1730. $t Muzio Scevola </a:t>
            </a:r>
          </a:p>
          <a:p>
            <a:pPr>
              <a:buNone/>
            </a:pPr>
            <a:endParaRPr lang="fr-CA"/>
          </a:p>
          <a:p>
            <a:pPr>
              <a:buNone/>
            </a:pPr>
            <a:r>
              <a:rPr lang="fr-CA"/>
              <a:t>Point d’accès autorisé pour : The most favourite songs in the opera of Muzio Scaevola / composed by three famous masters. </a:t>
            </a:r>
          </a:p>
          <a:p>
            <a:pPr>
              <a:buNone/>
            </a:pPr>
            <a:r>
              <a:rPr lang="fr-CA"/>
              <a:t>(Les sources de référence indiquent que les compositeurs de l’opéra sont Amadei pour le 1er acte, Bononcini pour le 2e acte et Handel pour le 3e acte). </a:t>
            </a:r>
          </a:p>
          <a:p>
            <a:pPr>
              <a:buNone/>
            </a:pPr>
            <a:endParaRPr lang="fr-CA"/>
          </a:p>
          <a:p>
            <a:pPr marL="990600" lvl="1" indent="-457200">
              <a:buAutoNum type="alphaLcParenR"/>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57319F37-2D02-A225-C121-8E0AB74C31E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183</a:t>
            </a:fld>
            <a:endParaRPr lang="fr-FR"/>
          </a:p>
        </p:txBody>
      </p:sp>
    </p:spTree>
    <p:extLst>
      <p:ext uri="{BB962C8B-B14F-4D97-AF65-F5344CB8AC3E}">
        <p14:creationId xmlns:p14="http://schemas.microsoft.com/office/powerpoint/2010/main" val="11181595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opéras-ballades, etc. (RDA 6.28.1.3)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a:p>
          <a:p>
            <a:endParaRPr lang="fr-CA"/>
          </a:p>
          <a:p>
            <a:pPr marL="990600" lvl="1" indent="-457200">
              <a:buAutoNum type="alphaLcParenR"/>
            </a:pPr>
            <a:endParaRPr lang="fr-CA" sz="2200"/>
          </a:p>
          <a:p>
            <a:endParaRPr lang="fr-CA"/>
          </a:p>
          <a:p>
            <a:endParaRPr lang="fr-CA"/>
          </a:p>
        </p:txBody>
      </p:sp>
      <p:sp>
        <p:nvSpPr>
          <p:cNvPr id="6" name="Espace réservé du pied de page 5">
            <a:extLst>
              <a:ext uri="{FF2B5EF4-FFF2-40B4-BE49-F238E27FC236}">
                <a16:creationId xmlns:a16="http://schemas.microsoft.com/office/drawing/2014/main" id="{153782BF-C583-3881-AEFD-E163B7304D62}"/>
              </a:ext>
            </a:extLst>
          </p:cNvPr>
          <p:cNvSpPr>
            <a:spLocks noGrp="1"/>
          </p:cNvSpPr>
          <p:nvPr>
            <p:ph type="ftr" idx="11"/>
          </p:nvPr>
        </p:nvSpPr>
        <p:spPr/>
        <p:txBody>
          <a:bodyPr/>
          <a:lstStyle/>
          <a:p>
            <a:r>
              <a:rPr lang="fr-CA"/>
              <a:t>Module 6a : Description des œuvres et des expressions musicales</a:t>
            </a:r>
          </a:p>
        </p:txBody>
      </p:sp>
      <p:pic>
        <p:nvPicPr>
          <p:cNvPr id="5" name="Picture 4" descr="A close-up of a paper&#10;&#10;Description automatically generated">
            <a:extLst>
              <a:ext uri="{FF2B5EF4-FFF2-40B4-BE49-F238E27FC236}">
                <a16:creationId xmlns:a16="http://schemas.microsoft.com/office/drawing/2014/main" id="{B67D9A45-CA6A-DD56-B9D9-7EBBAA19DC41}"/>
              </a:ext>
            </a:extLst>
          </p:cNvPr>
          <p:cNvPicPr>
            <a:picLocks noChangeAspect="1"/>
          </p:cNvPicPr>
          <p:nvPr/>
        </p:nvPicPr>
        <p:blipFill>
          <a:blip r:embed="rId2"/>
          <a:stretch>
            <a:fillRect/>
          </a:stretch>
        </p:blipFill>
        <p:spPr>
          <a:xfrm>
            <a:off x="4085303" y="1872690"/>
            <a:ext cx="4008407" cy="4476614"/>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184</a:t>
            </a:fld>
            <a:endParaRPr lang="fr-FR"/>
          </a:p>
        </p:txBody>
      </p:sp>
    </p:spTree>
    <p:extLst>
      <p:ext uri="{BB962C8B-B14F-4D97-AF65-F5344CB8AC3E}">
        <p14:creationId xmlns:p14="http://schemas.microsoft.com/office/powerpoint/2010/main" val="106254040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opéra-ballades, etc. (RDA 6.28.1.3)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b="1"/>
              <a:t>6.28.1.3.2 : Compositions préexistantes : </a:t>
            </a:r>
            <a:endParaRPr lang="en-US"/>
          </a:p>
          <a:p>
            <a:r>
              <a:rPr lang="fr-CA"/>
              <a:t>Si la musique d’un pastiche, d’un opéra-ballade, etc. est constituée de ballades, de chansons, d’airs, etc. </a:t>
            </a:r>
            <a:r>
              <a:rPr lang="fr-CA" b="1"/>
              <a:t>préexistants</a:t>
            </a:r>
            <a:r>
              <a:rPr lang="fr-CA"/>
              <a:t> de divers compositeurs, construire le point d’accès autorisé en utilisant uniquement un titre privilégié d’une œuvre.</a:t>
            </a:r>
            <a:endParaRPr lang="en-US"/>
          </a:p>
          <a:p>
            <a:endParaRPr lang="fr-CA"/>
          </a:p>
          <a:p>
            <a:pPr marL="50800" indent="0">
              <a:buNone/>
            </a:pPr>
            <a:r>
              <a:rPr lang="fr-CA"/>
              <a:t>Exemple : </a:t>
            </a:r>
          </a:p>
          <a:p>
            <a:pPr marL="50800" indent="0">
              <a:buNone/>
            </a:pPr>
            <a:r>
              <a:rPr lang="fr-CA">
                <a:solidFill>
                  <a:schemeClr val="accent5"/>
                </a:solidFill>
              </a:rPr>
              <a:t>130 _0  Beggar’s opera</a:t>
            </a:r>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6E81D992-2DD4-9E90-9F8E-4E45A264843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185</a:t>
            </a:fld>
            <a:endParaRPr lang="fr-FR"/>
          </a:p>
        </p:txBody>
      </p:sp>
    </p:spTree>
    <p:extLst>
      <p:ext uri="{BB962C8B-B14F-4D97-AF65-F5344CB8AC3E}">
        <p14:creationId xmlns:p14="http://schemas.microsoft.com/office/powerpoint/2010/main" val="285970416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Compilation d’extraits (RDA 6.28.1.3.3) </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492283"/>
            <a:ext cx="10515600" cy="5130377"/>
          </a:xfrm>
        </p:spPr>
        <p:txBody>
          <a:bodyPr/>
          <a:lstStyle/>
          <a:p>
            <a:pPr marL="50800" indent="0">
              <a:buNone/>
            </a:pPr>
            <a:r>
              <a:rPr lang="fr-CA"/>
              <a:t>Si l’œuvre est une compilation d’extraits d’un pastiche, d’un opéra-ballade, etc., utiliser le point d’accès autorisé représentant l’œuvre d’où proviennent les extraits.</a:t>
            </a:r>
            <a:endParaRPr lang="en-US"/>
          </a:p>
          <a:p>
            <a:pPr marL="50800" indent="0">
              <a:buNone/>
            </a:pPr>
            <a:r>
              <a:rPr lang="fr-CA"/>
              <a:t>Exemple : </a:t>
            </a:r>
          </a:p>
          <a:p>
            <a:pPr marL="50800" indent="0">
              <a:buNone/>
            </a:pPr>
            <a:r>
              <a:rPr lang="fr-CA">
                <a:solidFill>
                  <a:schemeClr val="accent5"/>
                </a:solidFill>
              </a:rPr>
              <a:t>130 _0 Beggar’s opera </a:t>
            </a:r>
          </a:p>
          <a:p>
            <a:pPr marL="50800" indent="0">
              <a:buNone/>
            </a:pPr>
            <a:r>
              <a:rPr lang="fr-CA" i="1"/>
              <a:t>(PAA pour une compilation de chansons extraites de l’œuvre du même titre)</a:t>
            </a:r>
          </a:p>
          <a:p>
            <a:pPr marL="50800" indent="0">
              <a:buNone/>
            </a:pPr>
            <a:r>
              <a:rPr lang="fr-CA">
                <a:solidFill>
                  <a:schemeClr val="accent5"/>
                </a:solidFill>
              </a:rPr>
              <a:t>100 1_ Amadei, Filippo, $d activité 1690-1730. $t Muzio Scevola</a:t>
            </a:r>
          </a:p>
          <a:p>
            <a:pPr marL="50800" indent="0">
              <a:buNone/>
            </a:pPr>
            <a:endParaRPr lang="fr-CA">
              <a:solidFill>
                <a:schemeClr val="accent5"/>
              </a:solidFill>
            </a:endParaRPr>
          </a:p>
          <a:p>
            <a:pPr marL="50800" indent="0">
              <a:buNone/>
            </a:pPr>
            <a:r>
              <a:rPr lang="fr-CA"/>
              <a:t>Autrement dit : </a:t>
            </a:r>
            <a:r>
              <a:rPr lang="fr-CA" b="1"/>
              <a:t>Attention</a:t>
            </a:r>
            <a:r>
              <a:rPr lang="fr-CA"/>
              <a:t>, on n’ajoute PAS </a:t>
            </a:r>
            <a:r>
              <a:rPr lang="fr-CA" i="1"/>
              <a:t>Extraits</a:t>
            </a:r>
            <a:r>
              <a:rPr lang="fr-CA"/>
              <a:t>! </a:t>
            </a:r>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45996653-8B58-CEF4-5429-A3D79C6A1B7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186</a:t>
            </a:fld>
            <a:endParaRPr lang="fr-FR"/>
          </a:p>
        </p:txBody>
      </p:sp>
    </p:spTree>
    <p:extLst>
      <p:ext uri="{BB962C8B-B14F-4D97-AF65-F5344CB8AC3E}">
        <p14:creationId xmlns:p14="http://schemas.microsoft.com/office/powerpoint/2010/main" val="34827390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Extrait isolé d’un pastiche (RDA 6.28.1.3.4)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Si l’œuvre est un extrait isolé d’un pastiche, etc., construire le point d’accès autorisé représentant l’œuvre en combinant :</a:t>
            </a:r>
          </a:p>
          <a:p>
            <a:pPr marL="565150" indent="-514350">
              <a:buFont typeface="+mj-lt"/>
              <a:buAutoNum type="alphaLcParenR"/>
            </a:pPr>
            <a:r>
              <a:rPr lang="fr-CA"/>
              <a:t>le point d’accès autorisé représentant le compositeur de l’extrait </a:t>
            </a:r>
            <a:r>
              <a:rPr lang="fr-FR"/>
              <a:t>(voir 9.19.1 pour les personnes, 10.11.1 pour les familles ou 11.13.1 pour les collectivités, selon le cas)</a:t>
            </a:r>
          </a:p>
          <a:p>
            <a:pPr marL="565150" indent="-514350">
              <a:buFont typeface="+mj-lt"/>
              <a:buAutoNum type="alphaLcParenR"/>
            </a:pPr>
            <a:r>
              <a:rPr lang="fr-CA"/>
              <a:t>le titre privilégié de l’extrait </a:t>
            </a:r>
            <a:r>
              <a:rPr lang="fr-CA" b="0" i="0">
                <a:solidFill>
                  <a:srgbClr val="000000"/>
                </a:solidFill>
                <a:effectLst/>
                <a:latin typeface="Arial Unicode MS" panose="020B0604020202020204" charset="-128"/>
                <a:ea typeface="Arial Unicode MS" panose="020B0604020202020204" charset="-128"/>
              </a:rPr>
              <a:t>(voir </a:t>
            </a:r>
            <a:r>
              <a:rPr lang="fr-CA"/>
              <a:t>6.14.2</a:t>
            </a:r>
            <a:r>
              <a:rPr lang="fr-CA" b="0" i="0">
                <a:solidFill>
                  <a:srgbClr val="000000"/>
                </a:solidFill>
                <a:effectLst/>
                <a:latin typeface="Arial Unicode MS" panose="020B0604020202020204" charset="-128"/>
                <a:ea typeface="Arial Unicode MS" panose="020B0604020202020204" charset="-128"/>
              </a:rPr>
              <a:t>).</a:t>
            </a:r>
            <a:endParaRPr lang="fr-CA"/>
          </a:p>
          <a:p>
            <a:pPr marL="50800" indent="0">
              <a:buNone/>
            </a:pPr>
            <a:endParaRPr lang="fr-CA"/>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D9253051-4C37-BFBE-07D7-F385E7C89D2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187</a:t>
            </a:fld>
            <a:endParaRPr lang="fr-FR"/>
          </a:p>
        </p:txBody>
      </p:sp>
    </p:spTree>
    <p:extLst>
      <p:ext uri="{BB962C8B-B14F-4D97-AF65-F5344CB8AC3E}">
        <p14:creationId xmlns:p14="http://schemas.microsoft.com/office/powerpoint/2010/main" val="424386987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Extrait isolé d’un pastiche (RDA 6.28.1.3.4)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937981"/>
            <a:ext cx="10515600" cy="4670301"/>
          </a:xfrm>
        </p:spPr>
        <p:txBody>
          <a:bodyPr/>
          <a:lstStyle/>
          <a:p>
            <a:pPr marL="50800" indent="0">
              <a:buNone/>
            </a:pPr>
            <a:r>
              <a:rPr lang="fr-CA"/>
              <a:t>Exemple : </a:t>
            </a:r>
            <a:endParaRPr lang="en-US"/>
          </a:p>
          <a:p>
            <a:pPr marL="717550" indent="-666750">
              <a:buNone/>
            </a:pPr>
            <a:r>
              <a:rPr lang="fr-CA">
                <a:solidFill>
                  <a:schemeClr val="accent5"/>
                </a:solidFill>
              </a:rPr>
              <a:t>100 1_ Handel, George Frideric, $d 1685-1759. $t Ma come amar? </a:t>
            </a:r>
          </a:p>
          <a:p>
            <a:pPr marL="50800" indent="0">
              <a:buNone/>
            </a:pPr>
            <a:endParaRPr lang="fr-CA"/>
          </a:p>
          <a:p>
            <a:pPr marL="50800" indent="0">
              <a:buNone/>
            </a:pPr>
            <a:r>
              <a:rPr lang="fr-CA"/>
              <a:t>Point d’accès autorisé pour Ma come amar? duetto nel Muzio Scaevola del sigr Handel. </a:t>
            </a:r>
            <a:endParaRPr lang="fr-CA" sz="1200">
              <a:latin typeface="Times New Roman"/>
              <a:cs typeface="Times New Roman"/>
            </a:endParaRPr>
          </a:p>
          <a:p>
            <a:pPr marL="50800" indent="0">
              <a:buNone/>
            </a:pPr>
            <a:r>
              <a:rPr lang="fr-CA"/>
              <a:t>Ce duo, qui fait partie du 3e acte, a été composé par Handel. </a:t>
            </a:r>
          </a:p>
          <a:p>
            <a:pPr marL="93663" indent="-42863">
              <a:buNone/>
            </a:pPr>
            <a:r>
              <a:rPr lang="fr-CA"/>
              <a:t>Comparer avec l’exemple sous 6.28.1.3.1, pour l’œuvre au complet, qui est entrée à Amadei (compositeur du 1er acte) et non Handel. </a:t>
            </a:r>
          </a:p>
          <a:p>
            <a:pPr marL="50800" indent="0">
              <a:buNone/>
            </a:pPr>
            <a:endParaRPr lang="fr-CA"/>
          </a:p>
          <a:p>
            <a:pPr marL="50800" indent="0">
              <a:buNone/>
            </a:pPr>
            <a:endParaRPr lang="fr-CA"/>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594BEE83-97CF-15F2-C8F6-73A40E75427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r>
              <a:rPr lang="fr-FR"/>
              <a:t>188</a:t>
            </a:r>
            <a:endParaRPr lang="en-US"/>
          </a:p>
        </p:txBody>
      </p:sp>
    </p:spTree>
    <p:extLst>
      <p:ext uri="{BB962C8B-B14F-4D97-AF65-F5344CB8AC3E}">
        <p14:creationId xmlns:p14="http://schemas.microsoft.com/office/powerpoint/2010/main" val="35449399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Extrait isolé d’un pastiche (RDA 6.28.1.3.4)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937981"/>
            <a:ext cx="10515600" cy="4670301"/>
          </a:xfrm>
        </p:spPr>
        <p:txBody>
          <a:bodyPr/>
          <a:lstStyle/>
          <a:p>
            <a:pPr marL="93663" indent="-42863">
              <a:buNone/>
            </a:pPr>
            <a:r>
              <a:rPr lang="fr-CA"/>
              <a:t>Si le compositeur est inconnu, utiliser titre de l’extrait comme PAA</a:t>
            </a:r>
            <a:endParaRPr lang="en-US"/>
          </a:p>
          <a:p>
            <a:pPr>
              <a:buNone/>
            </a:pPr>
            <a:r>
              <a:rPr lang="fr-CA"/>
              <a:t>Exemple : </a:t>
            </a:r>
          </a:p>
          <a:p>
            <a:pPr>
              <a:buNone/>
            </a:pPr>
            <a:r>
              <a:rPr lang="fr-CA">
                <a:solidFill>
                  <a:schemeClr val="accent5"/>
                </a:solidFill>
              </a:rPr>
              <a:t>130 _0  O what pain it is to part </a:t>
            </a:r>
          </a:p>
          <a:p>
            <a:pPr>
              <a:buNone/>
            </a:pPr>
            <a:r>
              <a:rPr lang="fr-CA" i="1"/>
              <a:t>(Pour une chanson extraite de </a:t>
            </a:r>
            <a:r>
              <a:rPr lang="fr-CA"/>
              <a:t>The beggar’s opera</a:t>
            </a:r>
            <a:r>
              <a:rPr lang="fr-CA" i="1"/>
              <a:t>; </a:t>
            </a:r>
          </a:p>
          <a:p>
            <a:pPr>
              <a:buNone/>
            </a:pPr>
            <a:r>
              <a:rPr lang="fr-CA" i="1"/>
              <a:t>l’auteur de cette chanson est inconnu)</a:t>
            </a:r>
          </a:p>
          <a:p>
            <a:pPr>
              <a:buNone/>
            </a:pPr>
            <a:endParaRPr lang="fr-CA"/>
          </a:p>
          <a:p>
            <a:pPr>
              <a:buNone/>
            </a:pPr>
            <a:r>
              <a:rPr lang="fr-CA"/>
              <a:t>Note : attention, le PAA ne sera donc PAS : </a:t>
            </a:r>
          </a:p>
          <a:p>
            <a:pPr>
              <a:buNone/>
            </a:pPr>
            <a:r>
              <a:rPr lang="fr-CA" strike="sngStrike">
                <a:solidFill>
                  <a:srgbClr val="FF0000"/>
                </a:solidFill>
              </a:rPr>
              <a:t>The beggar’s opera. $p O what pain it is to part. </a:t>
            </a:r>
          </a:p>
          <a:p>
            <a:pPr marL="50800" indent="0">
              <a:buNone/>
            </a:pPr>
            <a:endParaRPr lang="fr-CA"/>
          </a:p>
          <a:p>
            <a:pPr marL="50800" indent="0">
              <a:buNone/>
            </a:pPr>
            <a:endParaRPr lang="fr-CA"/>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0AE9879C-140B-1803-3DFB-1560630FEF7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r>
              <a:rPr lang="fr-FR"/>
              <a:t>189</a:t>
            </a:r>
            <a:endParaRPr lang="en-US"/>
          </a:p>
        </p:txBody>
      </p:sp>
    </p:spTree>
    <p:extLst>
      <p:ext uri="{BB962C8B-B14F-4D97-AF65-F5344CB8AC3E}">
        <p14:creationId xmlns:p14="http://schemas.microsoft.com/office/powerpoint/2010/main" val="411049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Codage MARC</a:t>
            </a:r>
            <a:endParaRPr sz="4400" b="0" i="0" u="none" strike="noStrike" cap="none">
              <a:solidFill>
                <a:schemeClr val="dk1"/>
              </a:solidFill>
              <a:latin typeface="Arial"/>
              <a:ea typeface="Arial"/>
              <a:cs typeface="Arial"/>
              <a:sym typeface="Arial"/>
            </a:endParaRPr>
          </a:p>
        </p:txBody>
      </p:sp>
      <p:sp>
        <p:nvSpPr>
          <p:cNvPr id="174" name="Shape 17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80000"/>
              </a:lnSpc>
              <a:spcBef>
                <a:spcPts val="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Les œuvres et les expressions sont codées dans les zones X00, X10, X11 et X30</a:t>
            </a:r>
            <a:endParaRPr lang="fr-CA"/>
          </a:p>
          <a:p>
            <a:pPr marL="449263" marR="0" lvl="0" indent="-449263" algn="l" rtl="0">
              <a:lnSpc>
                <a:spcPct val="80000"/>
              </a:lnSpc>
              <a:spcBef>
                <a:spcPts val="10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Si le point d’accès autorisé commence par le point d’accès autorisé pour le créateur, utiliser la même étiquette de zone que celle utilisée pour le créateur (X00, X10 ou X11)</a:t>
            </a:r>
            <a:endParaRPr lang="fr-CA"/>
          </a:p>
          <a:p>
            <a:pPr marL="449263" marR="0" lvl="0" indent="-449263" algn="l" rtl="0">
              <a:lnSpc>
                <a:spcPct val="80000"/>
              </a:lnSpc>
              <a:spcBef>
                <a:spcPts val="10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Si l’œuvre/expression ne possède pas de créateur explicite, utiliser une zone X30</a:t>
            </a:r>
            <a:endParaRPr lang="fr-CA"/>
          </a:p>
          <a:p>
            <a:pPr marL="449263" indent="-449263">
              <a:lnSpc>
                <a:spcPct val="80000"/>
              </a:lnSpc>
              <a:buSzPts val="2590"/>
            </a:pPr>
            <a:r>
              <a:rPr lang="fr-FR" sz="2550" b="0" i="0" u="none" strike="noStrike" cap="none">
                <a:latin typeface="Arial"/>
                <a:ea typeface="Arial"/>
                <a:cs typeface="Arial"/>
                <a:sym typeface="Arial"/>
              </a:rPr>
              <a:t>Les notices RDA pour les œuvres et les expressions sont codées </a:t>
            </a:r>
            <a:r>
              <a:rPr lang="fr-FR" sz="2550"/>
              <a:t>«</a:t>
            </a:r>
            <a:r>
              <a:rPr lang="fr-FR" sz="2550">
                <a:latin typeface="Calibri" panose="020F0502020204030204" pitchFamily="34" charset="0"/>
                <a:cs typeface="Calibri" panose="020F0502020204030204" pitchFamily="34" charset="0"/>
              </a:rPr>
              <a:t> </a:t>
            </a:r>
            <a:r>
              <a:rPr lang="fr-FR" sz="2550"/>
              <a:t>z</a:t>
            </a:r>
            <a:r>
              <a:rPr lang="fr-FR" sz="2550">
                <a:latin typeface="Calibri" panose="020F0502020204030204" pitchFamily="34" charset="0"/>
                <a:cs typeface="Calibri" panose="020F0502020204030204" pitchFamily="34" charset="0"/>
              </a:rPr>
              <a:t> </a:t>
            </a:r>
            <a:r>
              <a:rPr lang="fr-FR" sz="2550"/>
              <a:t>»</a:t>
            </a:r>
            <a:r>
              <a:rPr lang="fr-FR" sz="2550" b="0" i="0" u="none" strike="noStrike" cap="none">
                <a:latin typeface="Arial"/>
                <a:ea typeface="Arial"/>
                <a:cs typeface="Arial"/>
                <a:sym typeface="Arial"/>
              </a:rPr>
              <a:t> en 008/10 (Règles de catalogage descriptif) et «</a:t>
            </a:r>
            <a:r>
              <a:rPr lang="fr-FR" sz="2550">
                <a:latin typeface="Calibri" panose="020F0502020204030204" pitchFamily="34" charset="0"/>
                <a:cs typeface="Calibri" panose="020F0502020204030204" pitchFamily="34" charset="0"/>
              </a:rPr>
              <a:t> </a:t>
            </a:r>
            <a:r>
              <a:rPr lang="fr-FR" sz="2550" b="0" i="0" u="none" strike="noStrike" cap="none">
                <a:latin typeface="Arial"/>
                <a:ea typeface="Arial"/>
                <a:cs typeface="Arial"/>
                <a:sym typeface="Arial"/>
              </a:rPr>
              <a:t>rda » dans la sous-zone $e de la 040</a:t>
            </a:r>
            <a:endParaRPr lang="fr-CA" sz="255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CED4BA8F-FADD-5C84-8C47-0E051AC700E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a:t>
            </a:fld>
            <a:endParaRPr lang="fr-F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Œuvres musicales composées pour le mouvement chorégraphique (RDA 6.28.1.4) </a:t>
            </a:r>
            <a:endParaRPr lang="en-US"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7938" indent="-7938">
              <a:buNone/>
            </a:pPr>
            <a:r>
              <a:rPr lang="fr-CA"/>
              <a:t>Pour une œuvre musicale composée pour le mouvement chorégraphique, telle qu’un ballet ou une pantomime, construire le point d’accès autorisé représentant l’œuvre en combinant :</a:t>
            </a:r>
          </a:p>
          <a:p>
            <a:pPr marL="565150" indent="-514350">
              <a:buFont typeface="+mj-lt"/>
              <a:buAutoNum type="alphaLcParenR"/>
            </a:pPr>
            <a:r>
              <a:rPr lang="fr-CA">
                <a:cs typeface="Times New Roman"/>
              </a:rPr>
              <a:t>le point d’accès autorisé représentant le compositeur de la musique </a:t>
            </a:r>
            <a:r>
              <a:rPr lang="fr-FR">
                <a:cs typeface="Times New Roman"/>
              </a:rPr>
              <a:t>(voir 9.19.1 pour les personnes, 10.11.1 pour les familles ou 11.13.1 pour les collectivités, selon le cas)</a:t>
            </a:r>
            <a:endParaRPr lang="fr-CA">
              <a:cs typeface="Times New Roman"/>
            </a:endParaRPr>
          </a:p>
          <a:p>
            <a:pPr marL="565150" indent="-514350">
              <a:buFont typeface="+mj-lt"/>
              <a:buAutoNum type="alphaLcParenR"/>
            </a:pPr>
            <a:r>
              <a:rPr lang="fr-CA">
                <a:cs typeface="Times New Roman"/>
              </a:rPr>
              <a:t>le titre privilégié de l’œuvre (voir 6.14.2).</a:t>
            </a:r>
          </a:p>
        </p:txBody>
      </p:sp>
      <p:sp>
        <p:nvSpPr>
          <p:cNvPr id="5" name="Espace réservé du pied de page 4">
            <a:extLst>
              <a:ext uri="{FF2B5EF4-FFF2-40B4-BE49-F238E27FC236}">
                <a16:creationId xmlns:a16="http://schemas.microsoft.com/office/drawing/2014/main" id="{D114FA5B-C6AE-C455-C590-98E6B09E7B8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190</a:t>
            </a:fld>
            <a:endParaRPr lang="fr-FR"/>
          </a:p>
        </p:txBody>
      </p:sp>
    </p:spTree>
    <p:extLst>
      <p:ext uri="{BB962C8B-B14F-4D97-AF65-F5344CB8AC3E}">
        <p14:creationId xmlns:p14="http://schemas.microsoft.com/office/powerpoint/2010/main" val="10582665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Œuvres musicales composées pour le mouvement chorégraphique (RDA 6.28.1.4) </a:t>
            </a:r>
            <a:endParaRPr lang="en-US"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CA">
                <a:cs typeface="Times New Roman"/>
              </a:rPr>
              <a:t>Exemple : </a:t>
            </a:r>
            <a:endParaRPr lang="fr-CA">
              <a:solidFill>
                <a:schemeClr val="accent1"/>
              </a:solidFill>
            </a:endParaRPr>
          </a:p>
          <a:p>
            <a:pPr>
              <a:buNone/>
            </a:pPr>
            <a:r>
              <a:rPr lang="fr-CA">
                <a:solidFill>
                  <a:schemeClr val="accent5"/>
                </a:solidFill>
                <a:cs typeface="Times New Roman"/>
              </a:rPr>
              <a:t>100 1_ Delibes, Léo, $d 1836–1891. $t Coppélia</a:t>
            </a:r>
            <a:endParaRPr lang="fr-CA">
              <a:solidFill>
                <a:schemeClr val="accent5"/>
              </a:solidFill>
            </a:endParaRPr>
          </a:p>
          <a:p>
            <a:pPr>
              <a:buNone/>
            </a:pPr>
            <a:endParaRPr lang="fr-CA">
              <a:cs typeface="Times New Roman"/>
            </a:endParaRPr>
          </a:p>
          <a:p>
            <a:pPr>
              <a:buNone/>
            </a:pPr>
            <a:r>
              <a:rPr lang="fr-CA">
                <a:cs typeface="Times New Roman"/>
              </a:rPr>
              <a:t>Point d’accès autorisé pour : </a:t>
            </a:r>
          </a:p>
          <a:p>
            <a:pPr marL="93663" indent="-42863">
              <a:buNone/>
            </a:pPr>
            <a:r>
              <a:rPr lang="fr-CA">
                <a:cs typeface="Times New Roman"/>
              </a:rPr>
              <a:t>Coppélia ou La fille aux yeux d’émail : ballet en 2 actes et 3 tableaux / de Ch. Nuitter et Saint-Léon ; musique de Léo Delibes</a:t>
            </a:r>
            <a:endParaRPr lang="fr-CA"/>
          </a:p>
          <a:p>
            <a:pPr>
              <a:buNone/>
            </a:pPr>
            <a:endParaRPr lang="fr-CA"/>
          </a:p>
        </p:txBody>
      </p:sp>
      <p:sp>
        <p:nvSpPr>
          <p:cNvPr id="5" name="Espace réservé du pied de page 4">
            <a:extLst>
              <a:ext uri="{FF2B5EF4-FFF2-40B4-BE49-F238E27FC236}">
                <a16:creationId xmlns:a16="http://schemas.microsoft.com/office/drawing/2014/main" id="{DD0419D4-A443-D365-7D10-3EEC5CCA38D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191</a:t>
            </a:fld>
            <a:endParaRPr lang="fr-FR"/>
          </a:p>
        </p:txBody>
      </p:sp>
    </p:spTree>
    <p:extLst>
      <p:ext uri="{BB962C8B-B14F-4D97-AF65-F5344CB8AC3E}">
        <p14:creationId xmlns:p14="http://schemas.microsoft.com/office/powerpoint/2010/main" val="31804402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Adaptations d’œuvres musicales (RDA 6.28.1.5)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t>Dans le cas d’une adaptation qui appartient à une ou plusieurs des catégories suivantes :</a:t>
            </a:r>
            <a:endParaRPr lang="fr-FR"/>
          </a:p>
          <a:p>
            <a:pPr marL="990600" lvl="1" indent="-457200">
              <a:buAutoNum type="alphaLcParenR"/>
            </a:pPr>
            <a:r>
              <a:rPr lang="fr-CA" sz="2200"/>
              <a:t>les arrangements qualifiés de librement transcrits, basés sur, etc. et les autres arrangements incorporant un nouveau matériau</a:t>
            </a:r>
          </a:p>
          <a:p>
            <a:pPr marL="990600" lvl="1" indent="-457200">
              <a:buAutoNum type="alphaLcParenR"/>
            </a:pPr>
            <a:r>
              <a:rPr lang="fr-CA" sz="2200"/>
              <a:t>les paraphrases d’œuvres diverses ou dans le style général d’un autre compositeur</a:t>
            </a:r>
          </a:p>
          <a:p>
            <a:pPr marL="990600" lvl="1" indent="-457200">
              <a:buAutoNum type="alphaLcParenR"/>
            </a:pPr>
            <a:r>
              <a:rPr lang="fr-CA" sz="2200"/>
              <a:t>les arrangements dans lesquels l’harmonie ou le style musical de l’original a été modifié</a:t>
            </a:r>
          </a:p>
          <a:p>
            <a:pPr marL="990600" lvl="1" indent="-457200">
              <a:buAutoNum type="alphaLcParenR"/>
            </a:pPr>
            <a:r>
              <a:rPr lang="fr-CA" sz="2200"/>
              <a:t>les prestations d’œuvres musicales impliquant de la part du ou des interprètes une importante responsabilité de création en matière d’adaptation, d’improvisation, etc.</a:t>
            </a:r>
          </a:p>
          <a:p>
            <a:pPr marL="990600" lvl="1" indent="-457200">
              <a:buAutoNum type="alphaLcParenR"/>
            </a:pPr>
            <a:r>
              <a:rPr lang="fr-CA" sz="2200"/>
              <a:t>toute autre modification notable d’une autre œuvre</a:t>
            </a:r>
          </a:p>
          <a:p>
            <a:endParaRPr lang="fr-CA"/>
          </a:p>
          <a:p>
            <a:endParaRPr lang="fr-CA"/>
          </a:p>
        </p:txBody>
      </p:sp>
      <p:sp>
        <p:nvSpPr>
          <p:cNvPr id="5" name="Espace réservé du pied de page 4">
            <a:extLst>
              <a:ext uri="{FF2B5EF4-FFF2-40B4-BE49-F238E27FC236}">
                <a16:creationId xmlns:a16="http://schemas.microsoft.com/office/drawing/2014/main" id="{D61F4E28-1938-B6B0-534D-9039CDADF3D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192</a:t>
            </a:fld>
            <a:endParaRPr lang="fr-FR"/>
          </a:p>
        </p:txBody>
      </p:sp>
    </p:spTree>
    <p:extLst>
      <p:ext uri="{BB962C8B-B14F-4D97-AF65-F5344CB8AC3E}">
        <p14:creationId xmlns:p14="http://schemas.microsoft.com/office/powerpoint/2010/main" val="325657901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Adaptations d’œuvres musicales (RDA 6.28.1.5)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t>Construire le point d’accès autorisé représentant l’adaptation en combinant :</a:t>
            </a:r>
            <a:endParaRPr lang="fr-FR"/>
          </a:p>
          <a:p>
            <a:pPr marL="990600" lvl="1" indent="-457200">
              <a:buSzPct val="100000"/>
              <a:buFont typeface="Arial"/>
              <a:buAutoNum type="alphaLcParenR"/>
            </a:pPr>
            <a:r>
              <a:rPr lang="fr-CA" sz="2800"/>
              <a:t>le point d’accès autorisé représentant </a:t>
            </a:r>
            <a:r>
              <a:rPr lang="fr-CA" sz="2800" b="1"/>
              <a:t>l’adaptateur de la musique </a:t>
            </a:r>
            <a:r>
              <a:rPr lang="fr-FR" sz="2800"/>
              <a:t>(voir 9.19.1 pour les personnes, 10.11.1 pour les familles ou 11.13.1 pour les collectivités, selon le cas)</a:t>
            </a:r>
            <a:endParaRPr lang="fr-CA" sz="2800" b="1"/>
          </a:p>
          <a:p>
            <a:pPr marL="990600" lvl="1" indent="-457200">
              <a:buSzPct val="100000"/>
              <a:buFont typeface="Arial"/>
              <a:buAutoNum type="alphaLcParenR"/>
            </a:pPr>
            <a:r>
              <a:rPr lang="fr-CA" sz="2800"/>
              <a:t>le titre privilégié de l’adaptation (voir 6.14.2).</a:t>
            </a:r>
          </a:p>
          <a:p>
            <a:r>
              <a:rPr lang="fr-CA"/>
              <a:t>En cas de doute sur le fait qu’une œuvre soit un arrangement, etc. ou une adaptation, la traiter comme un arrangement, etc. </a:t>
            </a:r>
          </a:p>
          <a:p>
            <a:pPr marL="533400" lvl="1" indent="0">
              <a:buNone/>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ABF6FE77-B15B-D287-CABC-EB42498BD64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193</a:t>
            </a:fld>
            <a:endParaRPr lang="fr-FR"/>
          </a:p>
        </p:txBody>
      </p:sp>
    </p:spTree>
    <p:extLst>
      <p:ext uri="{BB962C8B-B14F-4D97-AF65-F5344CB8AC3E}">
        <p14:creationId xmlns:p14="http://schemas.microsoft.com/office/powerpoint/2010/main" val="35760435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Adaptations d’œuvres musicales (RDA 6.28.1.5)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ln>
            <a:noFill/>
          </a:ln>
        </p:spPr>
        <p:txBody>
          <a:bodyPr/>
          <a:lstStyle/>
          <a:p>
            <a:pPr marL="50800" indent="0">
              <a:buNone/>
            </a:pPr>
            <a:r>
              <a:rPr lang="fr-FR" sz="2600"/>
              <a:t>Exemples :</a:t>
            </a:r>
          </a:p>
          <a:p>
            <a:pPr marL="50800" indent="0">
              <a:buNone/>
            </a:pPr>
            <a:endParaRPr lang="fr-FR" sz="1800">
              <a:solidFill>
                <a:srgbClr val="000000"/>
              </a:solidFill>
            </a:endParaRPr>
          </a:p>
          <a:p>
            <a:pPr marL="50800" indent="0">
              <a:buNone/>
            </a:pPr>
            <a:r>
              <a:rPr lang="fr-FR" sz="2600">
                <a:solidFill>
                  <a:srgbClr val="000000"/>
                </a:solidFill>
              </a:rPr>
              <a:t>Nouvelles soirées de Vienne : valses-caprices d’après J. Strauss / Ch. Tausig</a:t>
            </a:r>
            <a:endParaRPr lang="fr-FR" sz="2600"/>
          </a:p>
          <a:p>
            <a:pPr marL="50800" indent="0">
              <a:buNone/>
            </a:pPr>
            <a:r>
              <a:rPr lang="fr-FR" sz="2600">
                <a:solidFill>
                  <a:schemeClr val="accent5"/>
                </a:solidFill>
              </a:rPr>
              <a:t>100 1_ Tausig, Carl, $d 1841–1871. $t Nouvelles soirées de Vienne</a:t>
            </a:r>
          </a:p>
          <a:p>
            <a:pPr marL="50800" indent="0">
              <a:buNone/>
            </a:pPr>
            <a:endParaRPr lang="fr-FR" sz="1800"/>
          </a:p>
          <a:p>
            <a:pPr marL="50800" indent="0">
              <a:buNone/>
            </a:pPr>
            <a:r>
              <a:rPr lang="fr-FR" sz="2600"/>
              <a:t>Didn’t my Lord deliver Daniel? / traditional spiritual arranged for SATB div. a cappella by Moses Hogan. </a:t>
            </a:r>
            <a:endParaRPr lang="en-US" sz="2600"/>
          </a:p>
          <a:p>
            <a:pPr marL="50800" indent="0">
              <a:buNone/>
            </a:pPr>
            <a:r>
              <a:rPr lang="fr-FR" sz="1800" i="1"/>
              <a:t>(L’arrangement incorpore un nouveau matériau, ce qui entraîne la création d’une nouvelle œuvre)</a:t>
            </a:r>
            <a:endParaRPr lang="en-US" sz="1800" i="1"/>
          </a:p>
          <a:p>
            <a:pPr marL="50800" indent="0">
              <a:buNone/>
            </a:pPr>
            <a:r>
              <a:rPr lang="fr-FR" sz="2600">
                <a:solidFill>
                  <a:schemeClr val="accent5"/>
                </a:solidFill>
              </a:rPr>
              <a:t>100 1_ Hogan, Moses. $t Didn’t my Lord deliver Daniel?</a:t>
            </a:r>
          </a:p>
          <a:p>
            <a:pPr marL="50800" indent="0">
              <a:buNone/>
            </a:pPr>
            <a:endParaRPr lang="fr-FR"/>
          </a:p>
          <a:p>
            <a:pPr marL="50800" indent="0">
              <a:buNone/>
            </a:pPr>
            <a:endParaRPr lang="fr-FR"/>
          </a:p>
          <a:p>
            <a:endParaRPr lang="fr-CA"/>
          </a:p>
          <a:p>
            <a:endParaRPr lang="fr-CA"/>
          </a:p>
        </p:txBody>
      </p:sp>
      <p:sp>
        <p:nvSpPr>
          <p:cNvPr id="5" name="Espace réservé du pied de page 4">
            <a:extLst>
              <a:ext uri="{FF2B5EF4-FFF2-40B4-BE49-F238E27FC236}">
                <a16:creationId xmlns:a16="http://schemas.microsoft.com/office/drawing/2014/main" id="{FB1B576D-46B9-D013-0417-328B6F76E25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194</a:t>
            </a:fld>
            <a:endParaRPr lang="fr-FR"/>
          </a:p>
        </p:txBody>
      </p:sp>
    </p:spTree>
    <p:extLst>
      <p:ext uri="{BB962C8B-B14F-4D97-AF65-F5344CB8AC3E}">
        <p14:creationId xmlns:p14="http://schemas.microsoft.com/office/powerpoint/2010/main" val="30165693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Opéras et autres œuvres dramatiques avec un nouveau texte et un nouveau titre (RDA 6.28.1.6)</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400" i="1"/>
              <a:t>Si :</a:t>
            </a:r>
          </a:p>
          <a:p>
            <a:pPr lvl="1"/>
            <a:r>
              <a:rPr lang="fr-CA"/>
              <a:t>le texte, l’intrigue, le cadre ou un autre élément verbal de l’œuvre musicale est adapté ou si un nouveau texte est substitué au texte original</a:t>
            </a:r>
            <a:endParaRPr lang="fr-FR"/>
          </a:p>
          <a:p>
            <a:pPr marL="533400" lvl="1" indent="0">
              <a:buNone/>
            </a:pPr>
            <a:r>
              <a:rPr lang="fr-CA" i="1"/>
              <a:t>et que</a:t>
            </a:r>
          </a:p>
          <a:p>
            <a:pPr lvl="1"/>
            <a:r>
              <a:rPr lang="fr-CA"/>
              <a:t>le titre a changé</a:t>
            </a:r>
          </a:p>
          <a:p>
            <a:pPr marL="539750" indent="0">
              <a:buNone/>
            </a:pPr>
            <a:r>
              <a:rPr lang="fr-CA" sz="2400" i="1"/>
              <a:t>alors :</a:t>
            </a:r>
            <a:r>
              <a:rPr lang="fr-CA" sz="2400"/>
              <a:t> </a:t>
            </a:r>
          </a:p>
          <a:p>
            <a:pPr lvl="1"/>
            <a:r>
              <a:rPr lang="fr-CA"/>
              <a:t>construire le point d’accès autorisé représentant l’œuvre en combinant :</a:t>
            </a:r>
          </a:p>
          <a:p>
            <a:pPr marL="1439863" lvl="1" indent="-457200">
              <a:buAutoNum type="alphaLcParenR"/>
            </a:pPr>
            <a:r>
              <a:rPr lang="fr-CA"/>
              <a:t>le point d’accès autorisé représentant l’œuvre originale</a:t>
            </a:r>
          </a:p>
          <a:p>
            <a:pPr marL="1439863" lvl="1" indent="-457200">
              <a:buAutoNum type="alphaLcParenR"/>
            </a:pPr>
            <a:r>
              <a:rPr lang="fr-CA"/>
              <a:t>le titre de l’adaptation entre parenthèses.</a:t>
            </a:r>
          </a:p>
          <a:p>
            <a:endParaRPr lang="fr-CA"/>
          </a:p>
          <a:p>
            <a:endParaRPr lang="fr-CA"/>
          </a:p>
        </p:txBody>
      </p:sp>
      <p:sp>
        <p:nvSpPr>
          <p:cNvPr id="5" name="Espace réservé du pied de page 4">
            <a:extLst>
              <a:ext uri="{FF2B5EF4-FFF2-40B4-BE49-F238E27FC236}">
                <a16:creationId xmlns:a16="http://schemas.microsoft.com/office/drawing/2014/main" id="{64333EAA-CD8F-2930-46B1-5FC2F4C95F2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195</a:t>
            </a:fld>
            <a:endParaRPr lang="fr-FR"/>
          </a:p>
        </p:txBody>
      </p:sp>
    </p:spTree>
    <p:extLst>
      <p:ext uri="{BB962C8B-B14F-4D97-AF65-F5344CB8AC3E}">
        <p14:creationId xmlns:p14="http://schemas.microsoft.com/office/powerpoint/2010/main" val="2763890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Opéras et autres œuvres dramatiques avec un nouveau texte et un nouveau titre (RDA 6.28.1.6)</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600"/>
              <a:t>Exemple :</a:t>
            </a:r>
          </a:p>
          <a:p>
            <a:pPr marL="50800" indent="0">
              <a:buNone/>
            </a:pPr>
            <a:r>
              <a:rPr lang="fr-CA" sz="2600">
                <a:solidFill>
                  <a:srgbClr val="000000"/>
                </a:solidFill>
              </a:rPr>
              <a:t>Point d’accès autorisé représentant l’œuvre originale : </a:t>
            </a:r>
            <a:endParaRPr lang="fr-CA" sz="2600"/>
          </a:p>
          <a:p>
            <a:pPr marL="50800" indent="0">
              <a:buNone/>
            </a:pPr>
            <a:r>
              <a:rPr lang="fr-CA" sz="2600">
                <a:solidFill>
                  <a:schemeClr val="accent5"/>
                </a:solidFill>
              </a:rPr>
              <a:t>100 1_ Strauss, Johann, $d 1825-1899. $t Fledermaus</a:t>
            </a:r>
          </a:p>
          <a:p>
            <a:pPr marL="50800" indent="0">
              <a:buNone/>
            </a:pPr>
            <a:endParaRPr lang="fr-CA" sz="1800"/>
          </a:p>
          <a:p>
            <a:pPr marL="50800" indent="0">
              <a:buNone/>
            </a:pPr>
            <a:r>
              <a:rPr lang="fr-CA" sz="2600"/>
              <a:t>Point d’accès autorisé pour : </a:t>
            </a:r>
            <a:endParaRPr lang="en-US" sz="2600"/>
          </a:p>
          <a:p>
            <a:pPr marL="50800" indent="0">
              <a:buNone/>
            </a:pPr>
            <a:r>
              <a:rPr lang="fr-CA" sz="2600"/>
              <a:t>Come to the ball, or, Harlequin / a new libretto by A.P. Herbert and Reginald Arkell for the music of Die Fledermaus by Johann Strauss. </a:t>
            </a:r>
            <a:endParaRPr lang="en-US" sz="2600"/>
          </a:p>
          <a:p>
            <a:pPr marL="50800" indent="0">
              <a:buNone/>
            </a:pPr>
            <a:r>
              <a:rPr lang="fr-CA" sz="2600">
                <a:solidFill>
                  <a:schemeClr val="accent5"/>
                </a:solidFill>
              </a:rPr>
              <a:t>100 1_ Strauss, Johann, $d 1825-1899. $t Fledermaus (Come to the ball)</a:t>
            </a:r>
          </a:p>
          <a:p>
            <a:pPr marL="50800" indent="0">
              <a:buNone/>
            </a:pPr>
            <a:endParaRPr lang="fr-CA"/>
          </a:p>
          <a:p>
            <a:endParaRPr lang="fr-CA"/>
          </a:p>
        </p:txBody>
      </p:sp>
      <p:sp>
        <p:nvSpPr>
          <p:cNvPr id="5" name="Espace réservé du pied de page 4">
            <a:extLst>
              <a:ext uri="{FF2B5EF4-FFF2-40B4-BE49-F238E27FC236}">
                <a16:creationId xmlns:a16="http://schemas.microsoft.com/office/drawing/2014/main" id="{2D9F04AC-48EB-5DB6-9915-F3A31D5EEEC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196</a:t>
            </a:fld>
            <a:endParaRPr lang="fr-FR"/>
          </a:p>
        </p:txBody>
      </p:sp>
    </p:spTree>
    <p:extLst>
      <p:ext uri="{BB962C8B-B14F-4D97-AF65-F5344CB8AC3E}">
        <p14:creationId xmlns:p14="http://schemas.microsoft.com/office/powerpoint/2010/main" val="153759260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a:t>Cadences</a:t>
            </a:r>
            <a:r>
              <a:rPr lang="fr-FR" b="0" i="0" u="none" strike="noStrike" cap="none">
                <a:latin typeface="Arial"/>
                <a:ea typeface="Arial"/>
                <a:cs typeface="Arial"/>
                <a:sym typeface="Arial"/>
              </a:rPr>
              <a:t> (RDA </a:t>
            </a:r>
            <a:r>
              <a:rPr lang="fr-FR"/>
              <a:t>6.28.1.7)</a:t>
            </a:r>
            <a:endParaRPr lang="fr-FR"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fr-FR" b="0" i="0" u="none" strike="noStrike" cap="none">
                <a:latin typeface="Arial"/>
                <a:ea typeface="Arial"/>
                <a:cs typeface="Arial"/>
                <a:sym typeface="Arial"/>
              </a:rPr>
              <a:t>Pour une cadence, construire le point d’accès autorisé représentant l’œuvre en combinant :</a:t>
            </a:r>
            <a:endParaRPr lang="fr-FR" sz="3200" b="0" i="0" u="none" strike="noStrike" cap="none">
              <a:latin typeface="Arial"/>
              <a:ea typeface="Arial"/>
              <a:cs typeface="Arial"/>
            </a:endParaRPr>
          </a:p>
          <a:p>
            <a:pPr marL="804863" marR="0" lvl="0" indent="-449263" algn="l" rtl="0">
              <a:lnSpc>
                <a:spcPct val="90000"/>
              </a:lnSpc>
              <a:spcBef>
                <a:spcPts val="1000"/>
              </a:spcBef>
              <a:spcAft>
                <a:spcPts val="0"/>
              </a:spcAft>
              <a:buClr>
                <a:schemeClr val="dk1"/>
              </a:buClr>
              <a:buSzPts val="2800"/>
              <a:buFont typeface="Arial"/>
              <a:buNone/>
            </a:pPr>
            <a:r>
              <a:rPr lang="fr-FR"/>
              <a:t>a) le point d’accès autorisé représentant le </a:t>
            </a:r>
            <a:r>
              <a:rPr lang="fr-FR" b="1"/>
              <a:t>compositeur de la cadence </a:t>
            </a:r>
            <a:r>
              <a:rPr lang="fr-FR"/>
              <a:t>(voir 9.19.1 pour les personnes, 10.11.1 pour les familles ou 11.13.1 pour les collectivités, selon le cas)</a:t>
            </a:r>
            <a:endParaRPr lang="fr-FR" sz="3200"/>
          </a:p>
          <a:p>
            <a:pPr marL="804863" marR="0" lvl="0" indent="-449263" algn="l" rtl="0">
              <a:lnSpc>
                <a:spcPct val="90000"/>
              </a:lnSpc>
              <a:spcBef>
                <a:spcPts val="1000"/>
              </a:spcBef>
              <a:spcAft>
                <a:spcPts val="0"/>
              </a:spcAft>
              <a:buClr>
                <a:schemeClr val="dk1"/>
              </a:buClr>
              <a:buSzPts val="2800"/>
              <a:buFont typeface="Arial"/>
              <a:buNone/>
            </a:pPr>
            <a:r>
              <a:rPr lang="fr-FR"/>
              <a:t>b) le titre privilégié de la cadence (voir 6.14.2).</a:t>
            </a:r>
          </a:p>
          <a:p>
            <a:pPr marL="264795" marR="0" lvl="0" indent="-264795" algn="l" rtl="0">
              <a:lnSpc>
                <a:spcPct val="90000"/>
              </a:lnSpc>
              <a:spcBef>
                <a:spcPts val="1000"/>
              </a:spcBef>
              <a:spcAft>
                <a:spcPts val="0"/>
              </a:spcAft>
              <a:buClr>
                <a:schemeClr val="dk1"/>
              </a:buClr>
              <a:buSzPts val="2800"/>
              <a:buFont typeface="Arial"/>
              <a:buNone/>
            </a:pPr>
            <a:endParaRPr lang="fr-FR"/>
          </a:p>
          <a:p>
            <a:pPr marL="342900" marR="0" lvl="0" indent="-342900" algn="l" rtl="0">
              <a:lnSpc>
                <a:spcPct val="90000"/>
              </a:lnSpc>
              <a:spcBef>
                <a:spcPts val="1000"/>
              </a:spcBef>
              <a:spcAft>
                <a:spcPts val="0"/>
              </a:spcAft>
              <a:buClr>
                <a:schemeClr val="dk1"/>
              </a:buClr>
              <a:buSzPts val="2800"/>
              <a:buFont typeface="Arial"/>
              <a:buChar char="•"/>
            </a:pPr>
            <a:r>
              <a:rPr lang="fr-FR"/>
              <a:t>Si la cadence n’a pas de titre qui lui soit propre, forger un titre en appliquant les instructions sous RDA 2.3.2.11</a:t>
            </a:r>
          </a:p>
        </p:txBody>
      </p:sp>
      <p:sp>
        <p:nvSpPr>
          <p:cNvPr id="2" name="Espace réservé du pied de page 1">
            <a:extLst>
              <a:ext uri="{FF2B5EF4-FFF2-40B4-BE49-F238E27FC236}">
                <a16:creationId xmlns:a16="http://schemas.microsoft.com/office/drawing/2014/main" id="{8902BEE3-20BD-6240-FD6B-E086450FC5D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197</a:t>
            </a:fld>
            <a:endParaRPr lang="fr-FR"/>
          </a:p>
        </p:txBody>
      </p:sp>
    </p:spTree>
    <p:extLst>
      <p:ext uri="{BB962C8B-B14F-4D97-AF65-F5344CB8AC3E}">
        <p14:creationId xmlns:p14="http://schemas.microsoft.com/office/powerpoint/2010/main" val="24247800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a:t>Cadences</a:t>
            </a:r>
            <a:r>
              <a:rPr lang="fr-FR" b="0" i="0" u="none" strike="noStrike" cap="none">
                <a:latin typeface="Arial"/>
                <a:ea typeface="Arial"/>
                <a:cs typeface="Arial"/>
                <a:sym typeface="Arial"/>
              </a:rPr>
              <a:t> (RDA </a:t>
            </a:r>
            <a:r>
              <a:rPr lang="fr-FR"/>
              <a:t>6.28.1.7)</a:t>
            </a:r>
            <a:endParaRPr lang="fr-FR"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marR="0" lvl="0" indent="0" algn="l" rtl="0">
              <a:lnSpc>
                <a:spcPct val="90000"/>
              </a:lnSpc>
              <a:spcBef>
                <a:spcPts val="0"/>
              </a:spcBef>
              <a:spcAft>
                <a:spcPts val="0"/>
              </a:spcAft>
              <a:buClr>
                <a:schemeClr val="dk1"/>
              </a:buClr>
              <a:buSzPts val="2800"/>
              <a:buNone/>
            </a:pPr>
            <a:r>
              <a:rPr lang="fr-CA" sz="2400">
                <a:solidFill>
                  <a:schemeClr val="tx1"/>
                </a:solidFill>
              </a:rPr>
              <a:t>Cadence écrite par André Previn pour le 1er mouvement du concerto pour piano en do mineur KV. 491 de W.A. Mozart. Le titre et la mention de responsabilité de la seule manifestation connue matérialisant l’œuvre apparaissent comme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it-IT" sz="2400">
                <a:solidFill>
                  <a:schemeClr val="tx1"/>
                </a:solidFill>
              </a:rPr>
              <a:t>Cadenza to Mozart’s Piano concerto in C minor, KV. 491, 1st movement / André Previn</a:t>
            </a:r>
          </a:p>
          <a:p>
            <a:pPr marL="0" marR="0" lvl="0" indent="0" algn="l" rtl="0">
              <a:lnSpc>
                <a:spcPct val="90000"/>
              </a:lnSpc>
              <a:spcBef>
                <a:spcPts val="0"/>
              </a:spcBef>
              <a:spcAft>
                <a:spcPts val="0"/>
              </a:spcAft>
              <a:buClr>
                <a:schemeClr val="dk1"/>
              </a:buClr>
              <a:buSzPts val="2800"/>
              <a:buNone/>
            </a:pPr>
            <a:endParaRPr lang="it-IT" sz="2400"/>
          </a:p>
          <a:p>
            <a:pPr marL="0" marR="0" lvl="0" indent="0" algn="l" rtl="0">
              <a:lnSpc>
                <a:spcPct val="90000"/>
              </a:lnSpc>
              <a:spcBef>
                <a:spcPts val="0"/>
              </a:spcBef>
              <a:spcAft>
                <a:spcPts val="0"/>
              </a:spcAft>
              <a:buClr>
                <a:schemeClr val="dk1"/>
              </a:buClr>
              <a:buSzPts val="2800"/>
              <a:buNone/>
            </a:pPr>
            <a:r>
              <a:rPr lang="it-IT" sz="2400"/>
              <a:t>Point d’accès autorisé représentant la cadence :</a:t>
            </a:r>
            <a:endParaRPr lang="it-IT" sz="2400">
              <a:solidFill>
                <a:schemeClr val="accent5"/>
              </a:solidFill>
            </a:endParaRPr>
          </a:p>
          <a:p>
            <a:pPr marL="0" indent="0">
              <a:spcBef>
                <a:spcPts val="0"/>
              </a:spcBef>
              <a:buNone/>
            </a:pPr>
            <a:r>
              <a:rPr lang="it-IT" sz="2400">
                <a:solidFill>
                  <a:schemeClr val="accent5"/>
                </a:solidFill>
              </a:rPr>
              <a:t>100 1_ Previn, André, $d 1929- $t Cadenza to Mozart’s Piano concerto in C minor, KV. 491, 1st movement </a:t>
            </a:r>
          </a:p>
          <a:p>
            <a:pPr marL="0" lvl="0" indent="0">
              <a:spcBef>
                <a:spcPts val="0"/>
              </a:spcBef>
              <a:buNone/>
            </a:pPr>
            <a:endParaRPr lang="it-IT" sz="2400">
              <a:solidFill>
                <a:srgbClr val="0070C1"/>
              </a:solidFill>
            </a:endParaRPr>
          </a:p>
        </p:txBody>
      </p:sp>
      <p:sp>
        <p:nvSpPr>
          <p:cNvPr id="2" name="Espace réservé du pied de page 1">
            <a:extLst>
              <a:ext uri="{FF2B5EF4-FFF2-40B4-BE49-F238E27FC236}">
                <a16:creationId xmlns:a16="http://schemas.microsoft.com/office/drawing/2014/main" id="{F9CBC871-8B30-10B1-91DE-37E5C01C4AB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198</a:t>
            </a:fld>
            <a:endParaRPr lang="fr-FR"/>
          </a:p>
        </p:txBody>
      </p:sp>
    </p:spTree>
    <p:extLst>
      <p:ext uri="{BB962C8B-B14F-4D97-AF65-F5344CB8AC3E}">
        <p14:creationId xmlns:p14="http://schemas.microsoft.com/office/powerpoint/2010/main" val="40691432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a:t>Cadences</a:t>
            </a:r>
            <a:r>
              <a:rPr lang="fr-FR" b="0" i="0" u="none" strike="noStrike" cap="none">
                <a:latin typeface="Arial"/>
                <a:ea typeface="Arial"/>
                <a:cs typeface="Arial"/>
                <a:sym typeface="Arial"/>
              </a:rPr>
              <a:t> (RDA </a:t>
            </a:r>
            <a:r>
              <a:rPr lang="fr-FR"/>
              <a:t>6.28.1.7)</a:t>
            </a:r>
            <a:endParaRPr lang="fr-FR"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fr-CA" sz="2400">
                <a:solidFill>
                  <a:schemeClr val="tx1"/>
                </a:solidFill>
              </a:rPr>
              <a:t>Cadences écrites par Clara Schumann pour les concertos op. 37 et op. 58 de L. v. Beethoven. Le titre et la mention de responsabilité de la seule manifestation connue matérialisant les cadences apparaissent comme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it-IT" sz="2400">
                <a:solidFill>
                  <a:schemeClr val="tx1"/>
                </a:solidFill>
              </a:rPr>
              <a:t>Cadenzen zu Beethoven’s Clavier-Concerten / componirt von Clara Schumann</a:t>
            </a:r>
          </a:p>
          <a:p>
            <a:pPr marL="0" indent="0">
              <a:spcBef>
                <a:spcPts val="0"/>
              </a:spcBef>
              <a:buNone/>
            </a:pPr>
            <a:endParaRPr lang="it-IT" sz="2400"/>
          </a:p>
          <a:p>
            <a:pPr marL="0" marR="0" lvl="0" indent="0" algn="l" rtl="0">
              <a:lnSpc>
                <a:spcPct val="90000"/>
              </a:lnSpc>
              <a:spcBef>
                <a:spcPts val="0"/>
              </a:spcBef>
              <a:spcAft>
                <a:spcPts val="0"/>
              </a:spcAft>
              <a:buClr>
                <a:schemeClr val="dk1"/>
              </a:buClr>
              <a:buSzPts val="2800"/>
              <a:buNone/>
            </a:pPr>
            <a:r>
              <a:rPr lang="it-IT" sz="2400"/>
              <a:t>Point d’accès autorisé représentant l’ensemble de cadences :</a:t>
            </a:r>
          </a:p>
          <a:p>
            <a:pPr marL="0" marR="0" lvl="0" indent="0" algn="l" rtl="0">
              <a:lnSpc>
                <a:spcPct val="90000"/>
              </a:lnSpc>
              <a:spcBef>
                <a:spcPts val="0"/>
              </a:spcBef>
              <a:spcAft>
                <a:spcPts val="0"/>
              </a:spcAft>
              <a:buClr>
                <a:schemeClr val="dk1"/>
              </a:buClr>
              <a:buSzPts val="2800"/>
              <a:buNone/>
            </a:pPr>
            <a:endParaRPr lang="it-IT" sz="2400"/>
          </a:p>
          <a:p>
            <a:pPr marL="0" indent="0">
              <a:spcBef>
                <a:spcPts val="0"/>
              </a:spcBef>
              <a:buNone/>
            </a:pPr>
            <a:r>
              <a:rPr lang="it-IT" sz="2400">
                <a:solidFill>
                  <a:schemeClr val="accent5"/>
                </a:solidFill>
              </a:rPr>
              <a:t>100 1_ Schumann, Clara, $d 1819-1896. $t Cadenzen zu Beethoven’s Clavier-Concerten </a:t>
            </a:r>
            <a:endParaRPr lang="it-IT" sz="2400" i="1">
              <a:solidFill>
                <a:schemeClr val="tx1"/>
              </a:solidFill>
            </a:endParaRPr>
          </a:p>
          <a:p>
            <a:pPr marL="0" lvl="0" indent="0">
              <a:spcBef>
                <a:spcPts val="0"/>
              </a:spcBef>
              <a:buNone/>
            </a:pPr>
            <a:endParaRPr sz="2000">
              <a:solidFill>
                <a:srgbClr val="0070C1"/>
              </a:solidFill>
            </a:endParaRPr>
          </a:p>
        </p:txBody>
      </p:sp>
      <p:sp>
        <p:nvSpPr>
          <p:cNvPr id="2" name="Espace réservé du pied de page 1">
            <a:extLst>
              <a:ext uri="{FF2B5EF4-FFF2-40B4-BE49-F238E27FC236}">
                <a16:creationId xmlns:a16="http://schemas.microsoft.com/office/drawing/2014/main" id="{D2512E34-5775-5566-375E-8D8D5288DE5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199</a:t>
            </a:fld>
            <a:endParaRPr lang="fr-FR"/>
          </a:p>
        </p:txBody>
      </p:sp>
    </p:spTree>
    <p:extLst>
      <p:ext uri="{BB962C8B-B14F-4D97-AF65-F5344CB8AC3E}">
        <p14:creationId xmlns:p14="http://schemas.microsoft.com/office/powerpoint/2010/main" val="172434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itre 3">
            <a:extLst>
              <a:ext uri="{FF2B5EF4-FFF2-40B4-BE49-F238E27FC236}">
                <a16:creationId xmlns:a16="http://schemas.microsoft.com/office/drawing/2014/main" id="{D7C637E4-52BB-4A9E-B994-5D0E772C1F37}"/>
              </a:ext>
            </a:extLst>
          </p:cNvPr>
          <p:cNvSpPr>
            <a:spLocks noGrp="1"/>
          </p:cNvSpPr>
          <p:nvPr>
            <p:ph type="ctrTitle"/>
          </p:nvPr>
        </p:nvSpPr>
        <p:spPr>
          <a:xfrm>
            <a:off x="412651" y="631881"/>
            <a:ext cx="11366696" cy="2025717"/>
          </a:xfrm>
        </p:spPr>
        <p:txBody>
          <a:bodyPr/>
          <a:lstStyle/>
          <a:p>
            <a:r>
              <a:rPr lang="en-US" sz="4800" b="1">
                <a:latin typeface="Arial" panose="020B0604020202020204" pitchFamily="34" charset="0"/>
                <a:cs typeface="Arial" panose="020B0604020202020204" pitchFamily="34" charset="0"/>
              </a:rPr>
              <a:t>PFAN</a:t>
            </a:r>
            <a:br>
              <a:rPr lang="en-US" sz="4800" b="1">
                <a:latin typeface="Arial" panose="020B0604020202020204" pitchFamily="34" charset="0"/>
                <a:cs typeface="Arial" panose="020B0604020202020204" pitchFamily="34" charset="0"/>
              </a:rPr>
            </a:br>
            <a:r>
              <a:rPr lang="en-US" sz="4800" b="1"/>
              <a:t> </a:t>
            </a:r>
            <a:r>
              <a:rPr lang="fr-FR" sz="3600" b="1">
                <a:solidFill>
                  <a:srgbClr val="757070"/>
                </a:solidFill>
                <a:latin typeface="Book Antiqua"/>
                <a:ea typeface="Arial"/>
                <a:cs typeface="Arial"/>
                <a:sym typeface="Book Antiqua"/>
              </a:rPr>
              <a:t>Programme</a:t>
            </a:r>
            <a:r>
              <a:rPr lang="fr-FR" sz="3600" b="1">
                <a:solidFill>
                  <a:srgbClr val="757070"/>
                </a:solidFill>
                <a:latin typeface="Book Antiqua"/>
                <a:ea typeface="Book Antiqua"/>
                <a:cs typeface="Book Antiqua"/>
                <a:sym typeface="Book Antiqua"/>
              </a:rPr>
              <a:t> francophone des autorités de noms</a:t>
            </a:r>
            <a:endParaRPr lang="fr-CA" sz="3600"/>
          </a:p>
        </p:txBody>
      </p:sp>
      <p:sp>
        <p:nvSpPr>
          <p:cNvPr id="91" name="Shape 91"/>
          <p:cNvSpPr txBox="1">
            <a:spLocks noGrp="1"/>
          </p:cNvSpPr>
          <p:nvPr>
            <p:ph type="subTitle" idx="1"/>
          </p:nvPr>
        </p:nvSpPr>
        <p:spPr>
          <a:xfrm>
            <a:off x="2118348" y="3882978"/>
            <a:ext cx="9144000" cy="14636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7070"/>
              </a:buClr>
              <a:buSzPts val="3200"/>
              <a:buFont typeface="Arial"/>
              <a:buNone/>
            </a:pPr>
            <a:r>
              <a:rPr lang="fr-FR" b="0" i="0" u="none" strike="noStrike" cap="none">
                <a:solidFill>
                  <a:schemeClr val="tx1"/>
                </a:solidFill>
                <a:latin typeface="Calibri"/>
                <a:ea typeface="Calibri"/>
                <a:cs typeface="Calibri"/>
                <a:sym typeface="Calibri"/>
              </a:rPr>
              <a:t>Rachel Gagnon (Bibliothèque et Archives Canada)</a:t>
            </a:r>
          </a:p>
          <a:p>
            <a:pPr marL="0" marR="0" lvl="0" indent="0" algn="l" rtl="0">
              <a:lnSpc>
                <a:spcPct val="90000"/>
              </a:lnSpc>
              <a:spcBef>
                <a:spcPts val="0"/>
              </a:spcBef>
              <a:spcAft>
                <a:spcPts val="0"/>
              </a:spcAft>
              <a:buClr>
                <a:srgbClr val="757070"/>
              </a:buClr>
              <a:buSzPts val="3200"/>
              <a:buFont typeface="Arial"/>
              <a:buNone/>
            </a:pPr>
            <a:r>
              <a:rPr lang="fr-FR">
                <a:solidFill>
                  <a:schemeClr val="tx1"/>
                </a:solidFill>
              </a:rPr>
              <a:t>Guillaume Lizotte (Université Laval)</a:t>
            </a:r>
          </a:p>
          <a:p>
            <a:pPr marL="0" marR="0" lvl="0" indent="0" algn="l" rtl="0">
              <a:lnSpc>
                <a:spcPct val="90000"/>
              </a:lnSpc>
              <a:spcBef>
                <a:spcPts val="0"/>
              </a:spcBef>
              <a:spcAft>
                <a:spcPts val="0"/>
              </a:spcAft>
              <a:buClr>
                <a:srgbClr val="757070"/>
              </a:buClr>
              <a:buSzPts val="3200"/>
              <a:buFont typeface="Arial"/>
              <a:buNone/>
            </a:pPr>
            <a:r>
              <a:rPr lang="fr-FR">
                <a:solidFill>
                  <a:schemeClr val="tx1"/>
                </a:solidFill>
              </a:rPr>
              <a:t>Daniel Paradis (</a:t>
            </a:r>
            <a:r>
              <a:rPr lang="fr-CA">
                <a:solidFill>
                  <a:schemeClr val="tx1"/>
                </a:solidFill>
              </a:rPr>
              <a:t>Bibliothèque et Archives nationales du Québec)</a:t>
            </a:r>
          </a:p>
          <a:p>
            <a:pPr marL="0" marR="0" lvl="0" indent="0" algn="l" rtl="0">
              <a:lnSpc>
                <a:spcPct val="90000"/>
              </a:lnSpc>
              <a:spcBef>
                <a:spcPts val="0"/>
              </a:spcBef>
              <a:spcAft>
                <a:spcPts val="0"/>
              </a:spcAft>
              <a:buClr>
                <a:srgbClr val="757070"/>
              </a:buClr>
              <a:buSzPts val="3200"/>
              <a:buFont typeface="Arial"/>
              <a:buNone/>
            </a:pPr>
            <a:r>
              <a:rPr lang="fr-CA">
                <a:solidFill>
                  <a:schemeClr val="tx1"/>
                </a:solidFill>
              </a:rPr>
              <a:t>Lina Picard (Université de Montréal)</a:t>
            </a:r>
          </a:p>
          <a:p>
            <a:pPr marL="0" marR="0" lvl="0" indent="0" algn="ctr" rtl="0">
              <a:lnSpc>
                <a:spcPct val="90000"/>
              </a:lnSpc>
              <a:spcBef>
                <a:spcPts val="0"/>
              </a:spcBef>
              <a:spcAft>
                <a:spcPts val="0"/>
              </a:spcAft>
              <a:buClr>
                <a:srgbClr val="757070"/>
              </a:buClr>
              <a:buSzPts val="3200"/>
              <a:buFont typeface="Arial"/>
              <a:buNone/>
            </a:pPr>
            <a:endParaRPr lang="fr-FR" sz="3200">
              <a:solidFill>
                <a:srgbClr val="757070"/>
              </a:solidFill>
            </a:endParaRPr>
          </a:p>
          <a:p>
            <a:pPr marL="0" marR="0" lvl="0" indent="0" algn="ctr" rtl="0">
              <a:lnSpc>
                <a:spcPct val="90000"/>
              </a:lnSpc>
              <a:spcBef>
                <a:spcPts val="0"/>
              </a:spcBef>
              <a:spcAft>
                <a:spcPts val="0"/>
              </a:spcAft>
              <a:buClr>
                <a:srgbClr val="757070"/>
              </a:buClr>
              <a:buSzPts val="3200"/>
              <a:buFont typeface="Arial"/>
              <a:buNone/>
            </a:pPr>
            <a:endParaRPr lang="fr-FR" sz="3200" b="0" i="0" u="none" strike="noStrike" cap="none">
              <a:solidFill>
                <a:srgbClr val="757070"/>
              </a:solidFill>
              <a:latin typeface="Calibri"/>
              <a:ea typeface="Calibri"/>
              <a:cs typeface="Calibri"/>
              <a:sym typeface="Calibri"/>
            </a:endParaRPr>
          </a:p>
        </p:txBody>
      </p:sp>
      <p:sp>
        <p:nvSpPr>
          <p:cNvPr id="93" name="Shape 93"/>
          <p:cNvSpPr txBox="1">
            <a:spLocks noGrp="1"/>
          </p:cNvSpPr>
          <p:nvPr>
            <p:ph type="ftr" idx="11"/>
          </p:nvPr>
        </p:nvSpPr>
        <p:spPr>
          <a:xfrm>
            <a:off x="3610355" y="6252208"/>
            <a:ext cx="4971287" cy="365125"/>
          </a:xfrm>
          <a:prstGeom prst="rect">
            <a:avLst/>
          </a:prstGeom>
          <a:noFill/>
          <a:ln>
            <a:noFill/>
          </a:ln>
        </p:spPr>
        <p:txBody>
          <a:bodyPr spcFirstLastPara="1" wrap="square" lIns="91425" tIns="45700" rIns="91425" bIns="45700" anchor="ctr" anchorCtr="0">
            <a:noAutofit/>
          </a:bodyPr>
          <a:lstStyle/>
          <a:p>
            <a:pPr lvl="0">
              <a:buClr>
                <a:srgbClr val="888888"/>
              </a:buClr>
            </a:pPr>
            <a:r>
              <a:rPr lang="fr-CA" sz="1400" b="0" i="0" u="none" strike="noStrike" cap="none">
                <a:solidFill>
                  <a:srgbClr val="888888"/>
                </a:solidFill>
                <a:latin typeface="Calibri"/>
                <a:ea typeface="Calibri"/>
                <a:cs typeface="Calibri"/>
                <a:sym typeface="Calibri"/>
              </a:rPr>
              <a:t>Module 6a : Description des œuvres et des expressions musicales</a:t>
            </a:r>
            <a:endParaRPr sz="1400" b="0" i="0" u="none" strike="noStrike" cap="none">
              <a:solidFill>
                <a:srgbClr val="888888"/>
              </a:solidFill>
              <a:latin typeface="Calibri"/>
              <a:ea typeface="Calibri"/>
              <a:cs typeface="Calibri"/>
              <a:sym typeface="Calibri"/>
            </a:endParaRPr>
          </a:p>
        </p:txBody>
      </p:sp>
      <p:sp>
        <p:nvSpPr>
          <p:cNvPr id="95" name="Shape 95"/>
          <p:cNvSpPr txBox="1"/>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algn="ctr">
              <a:buSzPts val="4000"/>
            </a:pPr>
            <a:r>
              <a:rPr lang="fr-FR" sz="4000"/>
              <a:t>Préparé par :</a:t>
            </a:r>
          </a:p>
          <a:p>
            <a:pPr marL="0" marR="0" lvl="0" indent="0" algn="ctr" rtl="0">
              <a:lnSpc>
                <a:spcPct val="100000"/>
              </a:lnSpc>
              <a:spcBef>
                <a:spcPts val="0"/>
              </a:spcBef>
              <a:spcAft>
                <a:spcPts val="0"/>
              </a:spcAft>
              <a:buClr>
                <a:schemeClr val="dk1"/>
              </a:buClr>
              <a:buSzPts val="4000"/>
              <a:buFont typeface="Calibri"/>
              <a:buNone/>
            </a:pPr>
            <a:endParaRPr sz="4000" b="0" i="0" u="none" strike="noStrike" cap="none">
              <a:solidFill>
                <a:srgbClr val="000000"/>
              </a:solidFill>
              <a:latin typeface="Arial"/>
              <a:ea typeface="Arial"/>
              <a:cs typeface="Arial"/>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419070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FR" b="0" i="0" u="none" strike="noStrike" cap="none">
                <a:solidFill>
                  <a:schemeClr val="dk1"/>
                </a:solidFill>
                <a:latin typeface="Arial"/>
                <a:ea typeface="Arial"/>
                <a:cs typeface="Arial"/>
                <a:sym typeface="Arial"/>
              </a:rPr>
              <a:t>Identification des œuvres : </a:t>
            </a:r>
            <a:br>
              <a:rPr lang="fr-FR" b="0" i="0" u="none" strike="noStrike" cap="none">
                <a:solidFill>
                  <a:schemeClr val="dk1"/>
                </a:solidFill>
                <a:latin typeface="Arial"/>
                <a:ea typeface="Arial"/>
                <a:cs typeface="Arial"/>
                <a:sym typeface="Arial"/>
              </a:rPr>
            </a:br>
            <a:r>
              <a:rPr lang="fr-FR" b="0" i="0" u="none" strike="noStrike" cap="none">
                <a:solidFill>
                  <a:schemeClr val="dk1"/>
                </a:solidFill>
                <a:latin typeface="Arial"/>
                <a:ea typeface="Arial"/>
                <a:cs typeface="Arial"/>
                <a:sym typeface="Arial"/>
              </a:rPr>
              <a:t>Éléments fondamentaux (RDA 0.6.6)</a:t>
            </a:r>
            <a:endParaRPr b="0" i="0" u="none" strike="noStrike" cap="none">
              <a:solidFill>
                <a:schemeClr val="dk1"/>
              </a:solidFill>
              <a:latin typeface="Arial"/>
              <a:ea typeface="Arial"/>
              <a:cs typeface="Arial"/>
              <a:sym typeface="Arial"/>
            </a:endParaRPr>
          </a:p>
        </p:txBody>
      </p:sp>
      <p:sp>
        <p:nvSpPr>
          <p:cNvPr id="184" name="Shape 18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Titre privilégié d’une œuvre </a:t>
            </a:r>
            <a:endParaRPr lang="fr-CA"/>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Identifiant d’œuvre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musicales ayant un titre non distinctif</a:t>
            </a:r>
            <a:endParaRPr lang="fr-CA" sz="2800" b="0" i="0" u="none" strike="noStrike" cap="none">
              <a:solidFill>
                <a:schemeClr val="dk1"/>
              </a:solidFill>
              <a:latin typeface="Arial"/>
              <a:ea typeface="Arial"/>
              <a:cs typeface="Arial"/>
              <a:sym typeface="Arial"/>
            </a:endParaRPr>
          </a:p>
          <a:p>
            <a:pPr marL="800100" lvl="1" indent="-342900">
              <a:lnSpc>
                <a:spcPct val="100000"/>
              </a:lnSpc>
              <a:spcBef>
                <a:spcPts val="1700"/>
              </a:spcBef>
            </a:pPr>
            <a:r>
              <a:rPr lang="fr-FR" sz="2400" b="0" i="0" u="none" strike="noStrike" cap="none">
                <a:solidFill>
                  <a:schemeClr val="dk1"/>
                </a:solidFill>
                <a:latin typeface="Arial"/>
                <a:ea typeface="Arial"/>
                <a:cs typeface="Arial"/>
                <a:sym typeface="Arial"/>
              </a:rPr>
              <a:t>Distribution d’exécution</a:t>
            </a:r>
            <a:endParaRPr sz="2400" b="0" i="0" u="none" strike="noStrike" cap="none">
              <a:solidFill>
                <a:schemeClr val="dk1"/>
              </a:solidFill>
              <a:latin typeface="Arial"/>
              <a:ea typeface="Arial"/>
              <a:cs typeface="Arial"/>
              <a:sym typeface="Arial"/>
            </a:endParaRPr>
          </a:p>
          <a:p>
            <a:pPr marL="800100" lvl="1" indent="-342900">
              <a:lnSpc>
                <a:spcPct val="100000"/>
              </a:lnSpc>
              <a:spcBef>
                <a:spcPts val="1100"/>
              </a:spcBef>
            </a:pPr>
            <a:r>
              <a:rPr lang="fr-FR" sz="2400" b="0" i="0" u="none" strike="noStrike" cap="none">
                <a:solidFill>
                  <a:schemeClr val="dk1"/>
                </a:solidFill>
                <a:latin typeface="Arial"/>
                <a:ea typeface="Arial"/>
                <a:cs typeface="Arial"/>
                <a:sym typeface="Arial"/>
              </a:rPr>
              <a:t>Désignation numérique d’une œuvre musicale</a:t>
            </a:r>
            <a:endParaRPr sz="2400" b="0" i="0" u="none" strike="noStrike" cap="none">
              <a:solidFill>
                <a:schemeClr val="dk1"/>
              </a:solidFill>
              <a:latin typeface="Arial"/>
              <a:ea typeface="Arial"/>
              <a:cs typeface="Arial"/>
              <a:sym typeface="Arial"/>
            </a:endParaRPr>
          </a:p>
          <a:p>
            <a:pPr marL="800100" lvl="1" indent="-342900">
              <a:lnSpc>
                <a:spcPct val="100000"/>
              </a:lnSpc>
              <a:spcBef>
                <a:spcPts val="1100"/>
              </a:spcBef>
            </a:pPr>
            <a:r>
              <a:rPr lang="fr-FR" sz="2400" b="0" i="0" u="none" strike="noStrike" cap="none">
                <a:solidFill>
                  <a:schemeClr val="dk1"/>
                </a:solidFill>
                <a:latin typeface="Arial"/>
                <a:ea typeface="Arial"/>
                <a:cs typeface="Arial"/>
                <a:sym typeface="Arial"/>
              </a:rPr>
              <a:t>Tonalité</a:t>
            </a:r>
            <a:endParaRPr sz="24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6E8C99CB-B110-6EB4-9D9F-F51F3A04509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a:t>
            </a:fld>
            <a:endParaRPr lang="fr-F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FR" sz="3600"/>
              <a:t>Musique et musique</a:t>
            </a:r>
            <a:r>
              <a:rPr lang="fr-FR" sz="3600" b="0" i="0" u="none" strike="noStrike" cap="none">
                <a:latin typeface="Arial"/>
                <a:ea typeface="Arial"/>
                <a:cs typeface="Arial"/>
                <a:sym typeface="Arial"/>
              </a:rPr>
              <a:t> </a:t>
            </a:r>
            <a:r>
              <a:rPr lang="fr-FR" sz="3600"/>
              <a:t>de scène pour les œuvres dramatiques, etc. </a:t>
            </a:r>
            <a:r>
              <a:rPr lang="fr-FR" sz="3600" b="0" i="0" u="none" strike="noStrike" cap="none">
                <a:latin typeface="Arial"/>
                <a:ea typeface="Arial"/>
                <a:cs typeface="Arial"/>
                <a:sym typeface="Arial"/>
              </a:rPr>
              <a:t>(RDA </a:t>
            </a:r>
            <a:r>
              <a:rPr lang="fr-FR" sz="3600"/>
              <a:t>6.28.1.8)</a:t>
            </a:r>
            <a:endParaRPr sz="3600"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pPr>
            <a:r>
              <a:rPr lang="fr-CA" b="0" i="0" u="none" strike="noStrike" cap="none">
                <a:latin typeface="Arial"/>
                <a:ea typeface="Arial"/>
                <a:cs typeface="Arial"/>
                <a:sym typeface="Arial"/>
              </a:rPr>
              <a:t>Pour une musique ou une musique de scène composée pour une œuvre dramatique, un film, etc., construire le point d’accès autorisé représentant l’œuvre en combinant :</a:t>
            </a:r>
            <a:endParaRPr lang="fr-CA"/>
          </a:p>
          <a:p>
            <a:pPr marL="804863" marR="0" lvl="0" indent="-449263" algn="l" rtl="0">
              <a:lnSpc>
                <a:spcPct val="90000"/>
              </a:lnSpc>
              <a:spcBef>
                <a:spcPts val="1000"/>
              </a:spcBef>
              <a:spcAft>
                <a:spcPts val="0"/>
              </a:spcAft>
              <a:buClr>
                <a:schemeClr val="dk1"/>
              </a:buClr>
              <a:buSzPts val="2800"/>
              <a:buFont typeface="Arial"/>
              <a:buNone/>
            </a:pPr>
            <a:r>
              <a:rPr lang="fr-CA"/>
              <a:t>a) le point d’accès autorisé représentant le </a:t>
            </a:r>
            <a:r>
              <a:rPr lang="fr-CA" b="1"/>
              <a:t>compositeur de la musique </a:t>
            </a:r>
            <a:r>
              <a:rPr lang="fr-FR"/>
              <a:t>(voir 9.19.1 pour les personnes, 10.11.1 pour les familles ou 11.13.1 pour les collectivités, selon le cas)</a:t>
            </a:r>
            <a:endParaRPr lang="fr-CA"/>
          </a:p>
          <a:p>
            <a:pPr marL="804863" marR="0" lvl="0" indent="-449263" algn="l" rtl="0">
              <a:lnSpc>
                <a:spcPct val="90000"/>
              </a:lnSpc>
              <a:spcBef>
                <a:spcPts val="1000"/>
              </a:spcBef>
              <a:spcAft>
                <a:spcPts val="0"/>
              </a:spcAft>
              <a:buClr>
                <a:schemeClr val="dk1"/>
              </a:buClr>
              <a:buSzPts val="2800"/>
              <a:buFont typeface="Arial"/>
              <a:buNone/>
            </a:pPr>
            <a:r>
              <a:rPr lang="fr-CA"/>
              <a:t>b) un titre privilégié d’une œuvre (voir 6.14.2).</a:t>
            </a:r>
          </a:p>
        </p:txBody>
      </p:sp>
      <p:sp>
        <p:nvSpPr>
          <p:cNvPr id="2" name="Espace réservé du pied de page 1">
            <a:extLst>
              <a:ext uri="{FF2B5EF4-FFF2-40B4-BE49-F238E27FC236}">
                <a16:creationId xmlns:a16="http://schemas.microsoft.com/office/drawing/2014/main" id="{2A5A0EF6-D092-1E98-0881-E91FF6E7739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200</a:t>
            </a:fld>
            <a:endParaRPr lang="fr-FR"/>
          </a:p>
        </p:txBody>
      </p:sp>
    </p:spTree>
    <p:extLst>
      <p:ext uri="{BB962C8B-B14F-4D97-AF65-F5344CB8AC3E}">
        <p14:creationId xmlns:p14="http://schemas.microsoft.com/office/powerpoint/2010/main" val="1540796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sz="3600"/>
              <a:t>Musique et musique de scène pour les œuvres dramatiques, etc. </a:t>
            </a:r>
            <a:r>
              <a:rPr lang="fr-FR" sz="3600" b="0" i="0" u="none" strike="noStrike" cap="none">
                <a:latin typeface="Arial"/>
                <a:ea typeface="Arial"/>
                <a:cs typeface="Arial"/>
                <a:sym typeface="Arial"/>
              </a:rPr>
              <a:t>(RDA </a:t>
            </a:r>
            <a:r>
              <a:rPr lang="fr-FR" sz="3600"/>
              <a:t>6.28.1.8</a:t>
            </a:r>
            <a:r>
              <a:rPr lang="fr-FR" sz="3600" b="0" i="0" u="none" strike="noStrike" cap="none">
                <a:latin typeface="Arial"/>
                <a:ea typeface="Arial"/>
                <a:cs typeface="Arial"/>
                <a:sym typeface="Arial"/>
              </a:rPr>
              <a:t>)</a:t>
            </a:r>
            <a:endParaRPr lang="en-US"/>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fr-CA" sz="2400">
                <a:solidFill>
                  <a:schemeClr val="tx1"/>
                </a:solidFill>
              </a:rPr>
              <a:t>Une partition comprenant l’œuvre de L. v. Beethoven destinée à accompagner la pièce de théâtre </a:t>
            </a:r>
            <a:r>
              <a:rPr lang="fr-CA" sz="2400" i="1">
                <a:solidFill>
                  <a:schemeClr val="tx1"/>
                </a:solidFill>
              </a:rPr>
              <a:t>Egmont</a:t>
            </a:r>
            <a:r>
              <a:rPr lang="fr-CA" sz="2400">
                <a:solidFill>
                  <a:schemeClr val="tx1"/>
                </a:solidFill>
              </a:rPr>
              <a:t> de Goethe. Le titre et la mention de responsabilité apparaissent comme :</a:t>
            </a: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245 10 Musik zu Goethes Trauerspiel Egmont : $b op. 84 / $c Ludwig van Beethoven.</a:t>
            </a:r>
            <a:endParaRPr lang="it-IT" sz="2400">
              <a:solidFill>
                <a:schemeClr val="tx1"/>
              </a:solidFill>
            </a:endParaRP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Point d’accès autorisé pour l’œuvre musicale :</a:t>
            </a:r>
          </a:p>
          <a:p>
            <a:pPr marL="0" marR="0" lvl="0" indent="0" algn="l" rtl="0">
              <a:lnSpc>
                <a:spcPct val="90000"/>
              </a:lnSpc>
              <a:spcBef>
                <a:spcPts val="0"/>
              </a:spcBef>
              <a:spcAft>
                <a:spcPts val="0"/>
              </a:spcAft>
              <a:buClr>
                <a:schemeClr val="dk1"/>
              </a:buClr>
              <a:buSzPts val="2800"/>
              <a:buNone/>
            </a:pPr>
            <a:endParaRPr lang="it-IT" sz="2400"/>
          </a:p>
          <a:p>
            <a:pPr marL="0" lvl="0" indent="0">
              <a:spcBef>
                <a:spcPts val="0"/>
              </a:spcBef>
              <a:buNone/>
            </a:pPr>
            <a:r>
              <a:rPr lang="it-IT" sz="2400">
                <a:solidFill>
                  <a:schemeClr val="accent5"/>
                </a:solidFill>
              </a:rPr>
              <a:t>100 1_ Beethoven, Ludwig van, 1770-1827. $t Egmont</a:t>
            </a:r>
          </a:p>
        </p:txBody>
      </p:sp>
      <p:sp>
        <p:nvSpPr>
          <p:cNvPr id="2" name="Espace réservé du pied de page 1">
            <a:extLst>
              <a:ext uri="{FF2B5EF4-FFF2-40B4-BE49-F238E27FC236}">
                <a16:creationId xmlns:a16="http://schemas.microsoft.com/office/drawing/2014/main" id="{B4AF4643-3C9B-2B89-5F67-6ECC13312EE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201</a:t>
            </a:fld>
            <a:endParaRPr lang="fr-FR"/>
          </a:p>
        </p:txBody>
      </p:sp>
    </p:spTree>
    <p:extLst>
      <p:ext uri="{BB962C8B-B14F-4D97-AF65-F5344CB8AC3E}">
        <p14:creationId xmlns:p14="http://schemas.microsoft.com/office/powerpoint/2010/main" val="4151089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sz="3600"/>
              <a:t>Musique et musique de scène pour les œuvres dramatiques, etc. </a:t>
            </a:r>
            <a:r>
              <a:rPr lang="fr-FR" sz="3600" b="0" i="0" u="none" strike="noStrike" cap="none">
                <a:latin typeface="Arial"/>
                <a:ea typeface="Arial"/>
                <a:cs typeface="Arial"/>
                <a:sym typeface="Arial"/>
              </a:rPr>
              <a:t>(RDA </a:t>
            </a:r>
            <a:r>
              <a:rPr lang="fr-FR" sz="3600"/>
              <a:t>6.28.1.8</a:t>
            </a:r>
            <a:r>
              <a:rPr lang="fr-FR" sz="3600" b="0" i="0" u="none" strike="noStrike" cap="none">
                <a:latin typeface="Arial"/>
                <a:ea typeface="Arial"/>
                <a:cs typeface="Arial"/>
                <a:sym typeface="Arial"/>
              </a:rPr>
              <a:t>)</a:t>
            </a:r>
            <a:endParaRPr lang="en-US"/>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fr-CA" sz="2400">
                <a:solidFill>
                  <a:schemeClr val="tx1"/>
                </a:solidFill>
              </a:rPr>
              <a:t>Un enregistrement sonore contenant l’intégrale de la musique composée par Max Steiner pour le film </a:t>
            </a:r>
            <a:r>
              <a:rPr lang="fr-CA" sz="2400" i="1">
                <a:solidFill>
                  <a:schemeClr val="tx1"/>
                </a:solidFill>
              </a:rPr>
              <a:t>King Kong </a:t>
            </a:r>
            <a:r>
              <a:rPr lang="fr-CA" sz="2400">
                <a:solidFill>
                  <a:schemeClr val="tx1"/>
                </a:solidFill>
              </a:rPr>
              <a:t>de 1933. Le titre et la mention de responsabilité de la manifestation apparaissent comme : </a:t>
            </a: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245 10 King Kong : $b the complete 1933 film score / $c Steiner.</a:t>
            </a: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Point d’accès autorisé pour l’œuvre musicale :</a:t>
            </a:r>
          </a:p>
          <a:p>
            <a:pPr marL="0" indent="0">
              <a:spcBef>
                <a:spcPts val="0"/>
              </a:spcBef>
              <a:buNone/>
            </a:pPr>
            <a:endParaRPr lang="fr-CA" sz="2400">
              <a:solidFill>
                <a:schemeClr val="tx1"/>
              </a:solidFill>
            </a:endParaRPr>
          </a:p>
          <a:p>
            <a:pPr marL="0" indent="0">
              <a:spcBef>
                <a:spcPts val="0"/>
              </a:spcBef>
              <a:buNone/>
            </a:pPr>
            <a:r>
              <a:rPr lang="fr-CA" sz="2400">
                <a:solidFill>
                  <a:schemeClr val="accent5"/>
                </a:solidFill>
              </a:rPr>
              <a:t>100 1_ Steiner, Max, 1888-1971. $t King Kong</a:t>
            </a:r>
          </a:p>
          <a:p>
            <a:pPr marL="0" indent="0">
              <a:spcBef>
                <a:spcPts val="0"/>
              </a:spcBef>
              <a:buNone/>
            </a:pPr>
            <a:endParaRPr lang="fr-CA" sz="2000">
              <a:solidFill>
                <a:schemeClr val="tx1"/>
              </a:solidFill>
            </a:endParaRPr>
          </a:p>
          <a:p>
            <a:pPr marL="0" indent="0">
              <a:spcBef>
                <a:spcPts val="0"/>
              </a:spcBef>
              <a:buNone/>
            </a:pPr>
            <a:endParaRPr lang="fr-CA" sz="2000" i="1">
              <a:solidFill>
                <a:schemeClr val="tx1"/>
              </a:solidFill>
            </a:endParaRPr>
          </a:p>
        </p:txBody>
      </p:sp>
      <p:sp>
        <p:nvSpPr>
          <p:cNvPr id="2" name="Espace réservé du pied de page 1">
            <a:extLst>
              <a:ext uri="{FF2B5EF4-FFF2-40B4-BE49-F238E27FC236}">
                <a16:creationId xmlns:a16="http://schemas.microsoft.com/office/drawing/2014/main" id="{D0E7806F-45A1-DB05-7F71-A9DA9B82E38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202</a:t>
            </a:fld>
            <a:endParaRPr lang="fr-FR"/>
          </a:p>
        </p:txBody>
      </p:sp>
      <p:pic>
        <p:nvPicPr>
          <p:cNvPr id="4" name="Picture 3" descr="A cover of a movie&#10;&#10;Description automatically generated">
            <a:extLst>
              <a:ext uri="{FF2B5EF4-FFF2-40B4-BE49-F238E27FC236}">
                <a16:creationId xmlns:a16="http://schemas.microsoft.com/office/drawing/2014/main" id="{260268EB-D229-D873-08E8-131DAEA7248D}"/>
              </a:ext>
            </a:extLst>
          </p:cNvPr>
          <p:cNvPicPr>
            <a:picLocks noChangeAspect="1"/>
          </p:cNvPicPr>
          <p:nvPr/>
        </p:nvPicPr>
        <p:blipFill>
          <a:blip r:embed="rId3"/>
          <a:stretch>
            <a:fillRect/>
          </a:stretch>
        </p:blipFill>
        <p:spPr>
          <a:xfrm>
            <a:off x="8483721" y="4246030"/>
            <a:ext cx="2254370" cy="2325664"/>
          </a:xfrm>
          <a:prstGeom prst="rect">
            <a:avLst/>
          </a:prstGeom>
        </p:spPr>
      </p:pic>
    </p:spTree>
    <p:extLst>
      <p:ext uri="{BB962C8B-B14F-4D97-AF65-F5344CB8AC3E}">
        <p14:creationId xmlns:p14="http://schemas.microsoft.com/office/powerpoint/2010/main" val="88744530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8945" marR="0" lvl="0" indent="-448945" algn="l" rtl="0">
              <a:lnSpc>
                <a:spcPct val="90000"/>
              </a:lnSpc>
              <a:spcBef>
                <a:spcPts val="0"/>
              </a:spcBef>
              <a:spcAft>
                <a:spcPts val="0"/>
              </a:spcAft>
              <a:buClr>
                <a:schemeClr val="dk1"/>
              </a:buClr>
              <a:buSzPts val="2800"/>
              <a:buFont typeface="Arial"/>
              <a:buChar char="•"/>
            </a:pPr>
            <a:r>
              <a:rPr lang="fr-CA" sz="2800" b="0" i="0" u="none" strike="noStrike" cap="none">
                <a:latin typeface="Arial"/>
                <a:ea typeface="Arial"/>
                <a:cs typeface="Arial"/>
                <a:sym typeface="Arial"/>
              </a:rPr>
              <a:t>Inclure des éléments additionnels dans les points d’accès autorisés d’une œuvre musicale si :</a:t>
            </a:r>
            <a:endParaRPr lang="fr-FR"/>
          </a:p>
          <a:p>
            <a:pPr marL="685800" lvl="1" indent="-228600">
              <a:spcBef>
                <a:spcPts val="0"/>
              </a:spcBef>
              <a:buSzPts val="2800"/>
            </a:pPr>
            <a:endParaRPr lang="fr-CA"/>
          </a:p>
          <a:p>
            <a:pPr marL="896620" lvl="1" indent="-439420">
              <a:spcBef>
                <a:spcPts val="0"/>
              </a:spcBef>
              <a:buSzPct val="100000"/>
            </a:pPr>
            <a:r>
              <a:rPr lang="fr-CA"/>
              <a:t>u</a:t>
            </a:r>
            <a:r>
              <a:rPr lang="fr-CA" b="0" i="0" u="none" strike="noStrike" cap="none">
                <a:latin typeface="Arial"/>
                <a:ea typeface="Arial"/>
                <a:cs typeface="Arial"/>
                <a:sym typeface="Arial"/>
              </a:rPr>
              <a:t>n titre privilégié d’une œuvre est constitué uniquement du nom d’un type ou des noms de deux ou plusieurs </a:t>
            </a:r>
            <a:r>
              <a:rPr lang="fr-CA"/>
              <a:t>types</a:t>
            </a:r>
            <a:r>
              <a:rPr lang="fr-CA" b="0" i="0" u="none" strike="noStrike" cap="none">
                <a:latin typeface="Arial"/>
                <a:ea typeface="Arial"/>
                <a:cs typeface="Arial"/>
                <a:sym typeface="Arial"/>
              </a:rPr>
              <a:t> de compositions</a:t>
            </a:r>
            <a:endParaRPr lang="fr-CA" b="0" i="0" u="none" strike="noStrike" cap="none">
              <a:latin typeface="Arial"/>
              <a:ea typeface="Arial"/>
              <a:cs typeface="Arial"/>
            </a:endParaRPr>
          </a:p>
          <a:p>
            <a:pPr marL="896620" lvl="1" indent="-439420">
              <a:spcBef>
                <a:spcPts val="0"/>
              </a:spcBef>
              <a:buSzPts val="2800"/>
              <a:buNone/>
            </a:pPr>
            <a:r>
              <a:rPr lang="fr-CA" b="1" i="1" u="none" strike="noStrike" cap="none">
                <a:latin typeface="Arial"/>
                <a:ea typeface="Arial"/>
                <a:cs typeface="Arial"/>
                <a:sym typeface="Arial"/>
              </a:rPr>
              <a:t>ou que</a:t>
            </a:r>
            <a:endParaRPr lang="fr-CA" b="1" i="1"/>
          </a:p>
          <a:p>
            <a:pPr marL="896620" lvl="1" indent="-439420">
              <a:spcBef>
                <a:spcPts val="0"/>
              </a:spcBef>
              <a:buSzPct val="100000"/>
            </a:pPr>
            <a:r>
              <a:rPr lang="fr-CA"/>
              <a:t>les éléments sont nécessaires pour établir une distinction entre le point d’accès et un point d’accès qui est identique ou semblable mais représente une œuvre différente</a:t>
            </a:r>
          </a:p>
          <a:p>
            <a:pPr marL="896620" lvl="1" indent="-439420">
              <a:spcBef>
                <a:spcPts val="0"/>
              </a:spcBef>
              <a:buSzPts val="2800"/>
              <a:buNone/>
            </a:pPr>
            <a:r>
              <a:rPr lang="fr-CA" b="1" i="1"/>
              <a:t>ou que</a:t>
            </a:r>
          </a:p>
          <a:p>
            <a:pPr marL="896620" lvl="1" indent="-439420">
              <a:spcBef>
                <a:spcPts val="0"/>
              </a:spcBef>
              <a:buSzPct val="100000"/>
            </a:pPr>
            <a:r>
              <a:rPr lang="fr-CA"/>
              <a:t>les éléments sont nécessaires pour établir une distinction entre le point d’accès et un point d’accès qui représente un agent ou un lieu</a:t>
            </a: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322B6134-C29C-1C96-A750-01E31A6A6A9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203</a:t>
            </a:fld>
            <a:endParaRPr lang="fr-FR"/>
          </a:p>
        </p:txBody>
      </p:sp>
    </p:spTree>
    <p:extLst>
      <p:ext uri="{BB962C8B-B14F-4D97-AF65-F5344CB8AC3E}">
        <p14:creationId xmlns:p14="http://schemas.microsoft.com/office/powerpoint/2010/main" val="249753765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buSzPct val="100000"/>
            </a:pPr>
            <a:r>
              <a:rPr lang="fr-CA" sz="2200">
                <a:solidFill>
                  <a:schemeClr val="tx1"/>
                </a:solidFill>
              </a:rPr>
              <a:t>Inclure un ou plusieurs éléments suivants, comme il convient :</a:t>
            </a:r>
          </a:p>
          <a:p>
            <a:pPr marL="285750" indent="-285750">
              <a:spcBef>
                <a:spcPts val="0"/>
              </a:spcBef>
            </a:pPr>
            <a:endParaRPr lang="fr-CA" sz="2200">
              <a:solidFill>
                <a:schemeClr val="tx1"/>
              </a:solidFill>
            </a:endParaRPr>
          </a:p>
          <a:p>
            <a:pPr marL="800100" lvl="1" indent="-342900">
              <a:lnSpc>
                <a:spcPct val="100000"/>
              </a:lnSpc>
              <a:spcBef>
                <a:spcPts val="0"/>
              </a:spcBef>
              <a:buSzPct val="100000"/>
              <a:buAutoNum type="alphaLcParenR"/>
            </a:pPr>
            <a:r>
              <a:rPr lang="fr-CA" sz="2000">
                <a:solidFill>
                  <a:schemeClr val="tx1"/>
                </a:solidFill>
              </a:rPr>
              <a:t>Distribution d’exécution</a:t>
            </a:r>
          </a:p>
          <a:p>
            <a:pPr marL="800100" lvl="1" indent="-342900">
              <a:lnSpc>
                <a:spcPct val="100000"/>
              </a:lnSpc>
              <a:spcBef>
                <a:spcPts val="0"/>
              </a:spcBef>
              <a:buSzPct val="100000"/>
              <a:buAutoNum type="alphaLcParenR"/>
            </a:pPr>
            <a:r>
              <a:rPr lang="fr-CA" sz="2000">
                <a:solidFill>
                  <a:schemeClr val="tx1"/>
                </a:solidFill>
              </a:rPr>
              <a:t>Désignation numérique d’une œuvre musicale</a:t>
            </a:r>
          </a:p>
          <a:p>
            <a:pPr marL="800100" lvl="1" indent="-342900">
              <a:lnSpc>
                <a:spcPct val="100000"/>
              </a:lnSpc>
              <a:spcBef>
                <a:spcPts val="0"/>
              </a:spcBef>
              <a:buSzPct val="100000"/>
              <a:buAutoNum type="alphaLcParenR"/>
            </a:pPr>
            <a:r>
              <a:rPr lang="fr-CA" sz="2000">
                <a:solidFill>
                  <a:schemeClr val="tx1"/>
                </a:solidFill>
              </a:rPr>
              <a:t>Tonalité</a:t>
            </a:r>
          </a:p>
          <a:p>
            <a:pPr marL="800100" lvl="1" indent="-342900">
              <a:lnSpc>
                <a:spcPct val="100000"/>
              </a:lnSpc>
              <a:spcBef>
                <a:spcPts val="0"/>
              </a:spcBef>
              <a:buSzPct val="100000"/>
              <a:buAutoNum type="alphaLcParenR"/>
            </a:pPr>
            <a:r>
              <a:rPr lang="fr-CA" sz="2000">
                <a:solidFill>
                  <a:schemeClr val="tx1"/>
                </a:solidFill>
              </a:rPr>
              <a:t>Forme d’une œuvre</a:t>
            </a:r>
          </a:p>
          <a:p>
            <a:pPr marL="800100" lvl="1" indent="-342900">
              <a:lnSpc>
                <a:spcPct val="100000"/>
              </a:lnSpc>
              <a:spcBef>
                <a:spcPts val="0"/>
              </a:spcBef>
              <a:buSzPct val="100000"/>
              <a:buAutoNum type="alphaLcParenR"/>
            </a:pPr>
            <a:r>
              <a:rPr lang="fr-CA" sz="2000">
                <a:solidFill>
                  <a:schemeClr val="tx1"/>
                </a:solidFill>
              </a:rPr>
              <a:t>Date d’une œuvre </a:t>
            </a:r>
          </a:p>
          <a:p>
            <a:pPr marL="800100" lvl="1" indent="-342900">
              <a:lnSpc>
                <a:spcPct val="100000"/>
              </a:lnSpc>
              <a:spcBef>
                <a:spcPts val="0"/>
              </a:spcBef>
              <a:buSzPct val="100000"/>
              <a:buFont typeface="Arial"/>
              <a:buAutoNum type="alphaLcParenR"/>
            </a:pPr>
            <a:r>
              <a:rPr lang="fr-CA" sz="2000">
                <a:solidFill>
                  <a:schemeClr val="tx1"/>
                </a:solidFill>
              </a:rPr>
              <a:t>Lieu d’origine d’une œuvre</a:t>
            </a:r>
          </a:p>
          <a:p>
            <a:pPr marL="800100" lvl="1" indent="-342900">
              <a:lnSpc>
                <a:spcPct val="100000"/>
              </a:lnSpc>
              <a:spcBef>
                <a:spcPts val="0"/>
              </a:spcBef>
              <a:buSzPct val="100000"/>
              <a:buFont typeface="Arial"/>
              <a:buAutoNum type="alphaLcParenR"/>
            </a:pPr>
            <a:r>
              <a:rPr lang="fr-CA" sz="2000">
                <a:solidFill>
                  <a:schemeClr val="tx1"/>
                </a:solidFill>
              </a:rPr>
              <a:t>Autre caractéristique d’une œuvre</a:t>
            </a:r>
          </a:p>
          <a:p>
            <a:pPr marL="0" indent="0">
              <a:lnSpc>
                <a:spcPct val="100000"/>
              </a:lnSpc>
              <a:spcBef>
                <a:spcPts val="0"/>
              </a:spcBef>
              <a:buNone/>
            </a:pPr>
            <a:endParaRPr lang="fr-CA" sz="2200">
              <a:solidFill>
                <a:schemeClr val="tx1"/>
              </a:solidFill>
            </a:endParaRPr>
          </a:p>
          <a:p>
            <a:pPr marL="0" indent="0">
              <a:spcBef>
                <a:spcPts val="0"/>
              </a:spcBef>
              <a:buNone/>
            </a:pPr>
            <a:r>
              <a:rPr lang="fr-CA" sz="2200">
                <a:solidFill>
                  <a:schemeClr val="tx1"/>
                </a:solidFill>
              </a:rPr>
              <a:t>ÉP du PFAN pour 6.28.1.9 :</a:t>
            </a:r>
          </a:p>
          <a:p>
            <a:pPr marL="0" indent="0">
              <a:spcBef>
                <a:spcPts val="0"/>
              </a:spcBef>
              <a:buNone/>
            </a:pPr>
            <a:r>
              <a:rPr lang="fr-CA" sz="2200">
                <a:solidFill>
                  <a:schemeClr val="tx1"/>
                </a:solidFill>
              </a:rPr>
              <a:t>S’en remettre au jugement du catalogueur pour le choix du ou des éléments les plus appropriés, parmi ceux listés, à inclure dans le point d’accès autorisé d’une œuvre musicale, sauf si d’autres instructions dans cet énoncé de politique s’appliquent.</a:t>
            </a:r>
          </a:p>
          <a:p>
            <a:pPr marL="342900" indent="-342900">
              <a:lnSpc>
                <a:spcPct val="100000"/>
              </a:lnSpc>
              <a:spcBef>
                <a:spcPts val="0"/>
              </a:spcBef>
              <a:buAutoNum type="alphaLcParenR"/>
            </a:pPr>
            <a:endParaRPr lang="fr-CA" sz="2400">
              <a:solidFill>
                <a:schemeClr val="tx1"/>
              </a:solidFill>
            </a:endParaRPr>
          </a:p>
          <a:p>
            <a:pPr marL="342900" indent="-342900">
              <a:lnSpc>
                <a:spcPct val="100000"/>
              </a:lnSpc>
              <a:spcBef>
                <a:spcPts val="0"/>
              </a:spcBef>
              <a:buAutoNum type="alphaLcParenR"/>
            </a:pPr>
            <a:endParaRPr lang="fr-CA" sz="2400">
              <a:solidFill>
                <a:schemeClr val="tx1"/>
              </a:solidFill>
            </a:endParaRPr>
          </a:p>
          <a:p>
            <a:pPr marL="342900" indent="-342900">
              <a:lnSpc>
                <a:spcPct val="100000"/>
              </a:lnSpc>
              <a:spcBef>
                <a:spcPts val="0"/>
              </a:spcBef>
              <a:buAutoNum type="alphaLcParenR"/>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D1D14120-7807-61D4-AEA1-FF186D680D6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204</a:t>
            </a:fld>
            <a:endParaRPr lang="fr-FR"/>
          </a:p>
        </p:txBody>
      </p:sp>
    </p:spTree>
    <p:extLst>
      <p:ext uri="{BB962C8B-B14F-4D97-AF65-F5344CB8AC3E}">
        <p14:creationId xmlns:p14="http://schemas.microsoft.com/office/powerpoint/2010/main" val="5198575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CA" sz="2400">
                <a:solidFill>
                  <a:schemeClr val="tx1"/>
                </a:solidFill>
              </a:rPr>
              <a:t>Ponctuation prescrite qui précède ou encadre chacun des éléments (RDA Annexe E) et sous-zones MARC utilisées</a:t>
            </a:r>
            <a:endParaRPr lang="fr-FR">
              <a:solidFill>
                <a:schemeClr val="tx1"/>
              </a:solidFill>
            </a:endParaRPr>
          </a:p>
          <a:p>
            <a:pPr marL="342900" indent="-342900">
              <a:lnSpc>
                <a:spcPct val="100000"/>
              </a:lnSpc>
              <a:spcBef>
                <a:spcPts val="0"/>
              </a:spcBef>
            </a:pPr>
            <a:endParaRPr lang="fr-CA" sz="2400">
              <a:solidFill>
                <a:schemeClr val="tx1"/>
              </a:solidFill>
            </a:endParaRPr>
          </a:p>
          <a:p>
            <a:pPr marL="342900" indent="-342900">
              <a:lnSpc>
                <a:spcPct val="100000"/>
              </a:lnSpc>
              <a:spcBef>
                <a:spcPts val="0"/>
              </a:spcBef>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E6BACF07-8CD3-43FE-CB3B-7D420C93F5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205</a:t>
            </a:fld>
            <a:endParaRPr lang="fr-FR"/>
          </a:p>
        </p:txBody>
      </p:sp>
      <p:graphicFrame>
        <p:nvGraphicFramePr>
          <p:cNvPr id="3" name="Tableau 3">
            <a:extLst>
              <a:ext uri="{FF2B5EF4-FFF2-40B4-BE49-F238E27FC236}">
                <a16:creationId xmlns:a16="http://schemas.microsoft.com/office/drawing/2014/main" id="{9BF3B40B-E7D8-F445-7A83-2B213F8CBCB5}"/>
              </a:ext>
            </a:extLst>
          </p:cNvPr>
          <p:cNvGraphicFramePr>
            <a:graphicFrameLocks noGrp="1"/>
          </p:cNvGraphicFramePr>
          <p:nvPr>
            <p:extLst>
              <p:ext uri="{D42A27DB-BD31-4B8C-83A1-F6EECF244321}">
                <p14:modId xmlns:p14="http://schemas.microsoft.com/office/powerpoint/2010/main" val="2693044862"/>
              </p:ext>
            </p:extLst>
          </p:nvPr>
        </p:nvGraphicFramePr>
        <p:xfrm>
          <a:off x="2843953" y="2715458"/>
          <a:ext cx="6017665" cy="3640892"/>
        </p:xfrm>
        <a:graphic>
          <a:graphicData uri="http://schemas.openxmlformats.org/drawingml/2006/table">
            <a:tbl>
              <a:tblPr firstRow="1" bandRow="1">
                <a:tableStyleId>{07E400A4-8983-4E13-9D4A-F12AF4D60070}</a:tableStyleId>
              </a:tblPr>
              <a:tblGrid>
                <a:gridCol w="2675556">
                  <a:extLst>
                    <a:ext uri="{9D8B030D-6E8A-4147-A177-3AD203B41FA5}">
                      <a16:colId xmlns:a16="http://schemas.microsoft.com/office/drawing/2014/main" val="4079217182"/>
                    </a:ext>
                  </a:extLst>
                </a:gridCol>
                <a:gridCol w="1734373">
                  <a:extLst>
                    <a:ext uri="{9D8B030D-6E8A-4147-A177-3AD203B41FA5}">
                      <a16:colId xmlns:a16="http://schemas.microsoft.com/office/drawing/2014/main" val="821235203"/>
                    </a:ext>
                  </a:extLst>
                </a:gridCol>
                <a:gridCol w="1607736">
                  <a:extLst>
                    <a:ext uri="{9D8B030D-6E8A-4147-A177-3AD203B41FA5}">
                      <a16:colId xmlns:a16="http://schemas.microsoft.com/office/drawing/2014/main" val="2986328562"/>
                    </a:ext>
                  </a:extLst>
                </a:gridCol>
              </a:tblGrid>
              <a:tr h="497989">
                <a:tc>
                  <a:txBody>
                    <a:bodyPr/>
                    <a:lstStyle/>
                    <a:p>
                      <a:pPr algn="ctr"/>
                      <a:r>
                        <a:rPr lang="fr-CA" b="1"/>
                        <a:t>Élément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Ponctuation prescrite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Sous-zone MARC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843396"/>
                  </a:ext>
                </a:extLst>
              </a:tr>
              <a:tr h="325816">
                <a:tc>
                  <a:txBody>
                    <a:bodyPr/>
                    <a:lstStyle/>
                    <a:p>
                      <a:pPr algn="ctr"/>
                      <a:r>
                        <a:rPr lang="fr-CA"/>
                        <a:t>Distribution d’exécution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7738696"/>
                  </a:ext>
                </a:extLst>
              </a:tr>
              <a:tr h="497989">
                <a:tc>
                  <a:txBody>
                    <a:bodyPr/>
                    <a:lstStyle/>
                    <a:p>
                      <a:pPr algn="ctr"/>
                      <a:r>
                        <a:rPr lang="fr-CA"/>
                        <a:t>Désignation numérique d’une œuvre musicale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009321"/>
                  </a:ext>
                </a:extLst>
              </a:tr>
              <a:tr h="440149">
                <a:tc>
                  <a:txBody>
                    <a:bodyPr/>
                    <a:lstStyle/>
                    <a:p>
                      <a:pPr algn="ctr"/>
                      <a:r>
                        <a:rPr lang="fr-CA"/>
                        <a:t>Tonalité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818557"/>
                  </a:ext>
                </a:extLst>
              </a:tr>
              <a:tr h="440149">
                <a:tc>
                  <a:txBody>
                    <a:bodyPr/>
                    <a:lstStyle/>
                    <a:p>
                      <a:pPr algn="ctr"/>
                      <a:r>
                        <a:rPr lang="fr-CA"/>
                        <a:t>Forme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13916"/>
                  </a:ext>
                </a:extLst>
              </a:tr>
              <a:tr h="440149">
                <a:tc>
                  <a:txBody>
                    <a:bodyPr/>
                    <a:lstStyle/>
                    <a:p>
                      <a:pPr algn="ctr"/>
                      <a:r>
                        <a:rPr lang="fr-CA"/>
                        <a:t>Date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12113"/>
                  </a:ext>
                </a:extLst>
              </a:tr>
              <a:tr h="440149">
                <a:tc>
                  <a:txBody>
                    <a:bodyPr/>
                    <a:lstStyle/>
                    <a:p>
                      <a:pPr algn="ctr"/>
                      <a:r>
                        <a:rPr lang="fr-CA"/>
                        <a:t>Lieu d’origine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6498924"/>
                  </a:ext>
                </a:extLst>
              </a:tr>
              <a:tr h="497989">
                <a:tc>
                  <a:txBody>
                    <a:bodyPr/>
                    <a:lstStyle/>
                    <a:p>
                      <a:pPr algn="ctr"/>
                      <a:r>
                        <a:rPr lang="fr-CA"/>
                        <a:t>Autres caractéristiques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950533"/>
                  </a:ext>
                </a:extLst>
              </a:tr>
            </a:tbl>
          </a:graphicData>
        </a:graphic>
      </p:graphicFrame>
    </p:spTree>
    <p:extLst>
      <p:ext uri="{BB962C8B-B14F-4D97-AF65-F5344CB8AC3E}">
        <p14:creationId xmlns:p14="http://schemas.microsoft.com/office/powerpoint/2010/main" val="12351833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en-US" sz="2000"/>
          </a:p>
          <a:p>
            <a:pPr marL="0" indent="0">
              <a:spcBef>
                <a:spcPts val="0"/>
              </a:spcBef>
              <a:buNone/>
            </a:pPr>
            <a:r>
              <a:rPr lang="fr-CA" sz="2000" i="1"/>
              <a:t>Franz Schubert a réalisé six mises en musique pour chœur mixte et orchestre du </a:t>
            </a:r>
            <a:r>
              <a:rPr lang="fr-CA" sz="2000"/>
              <a:t>Tantum ergo</a:t>
            </a:r>
            <a:r>
              <a:rPr lang="fr-CA" sz="2000" i="1"/>
              <a:t>, portant toutes le titre privilégié </a:t>
            </a:r>
            <a:r>
              <a:rPr lang="fr-CA" sz="2000"/>
              <a:t>Tantum ergo</a:t>
            </a:r>
            <a:r>
              <a:rPr lang="fr-CA" sz="2000" i="1"/>
              <a:t>. Puisque les titres sont identiques mais que les œuvres sont différentes, des éléments additionnels doivent être ajoutés afin de distinguer les points d’accès. Les œuvres possèdent toutes des désignations numériques différentes dans le catalogue thématique Deutsch. L’ajout de ces numéros est donc une option :</a:t>
            </a:r>
            <a:endParaRPr lang="fr-CA" sz="2000"/>
          </a:p>
          <a:p>
            <a:pPr marL="0" indent="0">
              <a:spcBef>
                <a:spcPts val="0"/>
              </a:spcBef>
              <a:buNone/>
            </a:pPr>
            <a:endParaRPr lang="fr-CA" sz="2000"/>
          </a:p>
          <a:p>
            <a:pPr marL="0" indent="0">
              <a:spcBef>
                <a:spcPts val="0"/>
              </a:spcBef>
              <a:buNone/>
            </a:pPr>
            <a:r>
              <a:rPr lang="de-DE" sz="2000">
                <a:solidFill>
                  <a:schemeClr val="accent5"/>
                </a:solidFill>
              </a:rPr>
              <a:t>100 1_ Schubert, Franz, $d 1797-1828. $t Tantum ergo, $n </a:t>
            </a:r>
            <a:r>
              <a:rPr lang="de-DE" sz="2000" b="1">
                <a:solidFill>
                  <a:schemeClr val="accent5"/>
                </a:solidFill>
              </a:rPr>
              <a:t>D. 739</a:t>
            </a:r>
          </a:p>
          <a:p>
            <a:pPr marL="0" indent="0">
              <a:spcBef>
                <a:spcPts val="0"/>
              </a:spcBef>
              <a:buNone/>
            </a:pPr>
            <a:r>
              <a:rPr lang="de-DE" sz="2000">
                <a:solidFill>
                  <a:schemeClr val="accent5"/>
                </a:solidFill>
              </a:rPr>
              <a:t>100 1_ Schubert, Franz, $d 1797-1828. $t Tantum ergo, $n </a:t>
            </a:r>
            <a:r>
              <a:rPr lang="de-DE" sz="2000" b="1">
                <a:solidFill>
                  <a:schemeClr val="accent5"/>
                </a:solidFill>
              </a:rPr>
              <a:t>D. 730</a:t>
            </a:r>
            <a:endParaRPr lang="de-DE" sz="2000">
              <a:solidFill>
                <a:schemeClr val="accent5"/>
              </a:solidFill>
            </a:endParaRPr>
          </a:p>
          <a:p>
            <a:pPr marL="0" indent="0">
              <a:spcBef>
                <a:spcPts val="0"/>
              </a:spcBef>
              <a:buNone/>
            </a:pPr>
            <a:endParaRPr lang="de-DE" sz="2000"/>
          </a:p>
          <a:p>
            <a:pPr marL="0" indent="0">
              <a:spcBef>
                <a:spcPts val="0"/>
              </a:spcBef>
              <a:buNone/>
            </a:pPr>
            <a:r>
              <a:rPr lang="fr-CA" sz="2000"/>
              <a:t>On aurait pu également choisir de distinguer les points d’accès avec la date des œuvres :</a:t>
            </a:r>
          </a:p>
          <a:p>
            <a:pPr marL="0" indent="0">
              <a:spcBef>
                <a:spcPts val="0"/>
              </a:spcBef>
              <a:buNone/>
            </a:pPr>
            <a:endParaRPr lang="de-DE" sz="2000"/>
          </a:p>
          <a:p>
            <a:pPr marL="0" indent="0">
              <a:spcBef>
                <a:spcPts val="0"/>
              </a:spcBef>
              <a:buNone/>
            </a:pPr>
            <a:r>
              <a:rPr lang="de-DE" sz="2000">
                <a:solidFill>
                  <a:schemeClr val="accent5"/>
                </a:solidFill>
              </a:rPr>
              <a:t>100 1_ Schubert, Franz, $d 1797-1828. $t Tantum ergo $n </a:t>
            </a:r>
            <a:r>
              <a:rPr lang="de-DE" sz="2000" b="1">
                <a:solidFill>
                  <a:schemeClr val="accent5"/>
                </a:solidFill>
              </a:rPr>
              <a:t>(1814)</a:t>
            </a:r>
            <a:endParaRPr lang="de-DE" sz="2000">
              <a:solidFill>
                <a:schemeClr val="accent5"/>
              </a:solidFill>
            </a:endParaRPr>
          </a:p>
          <a:p>
            <a:pPr marL="0" indent="0">
              <a:spcBef>
                <a:spcPts val="0"/>
              </a:spcBef>
              <a:buNone/>
            </a:pPr>
            <a:r>
              <a:rPr lang="de-DE" sz="2000">
                <a:solidFill>
                  <a:schemeClr val="accent5"/>
                </a:solidFill>
              </a:rPr>
              <a:t>100 1_ Schubert, Franz, $d 1797-1828. $t Tantum ergo $n </a:t>
            </a:r>
            <a:r>
              <a:rPr lang="de-DE" sz="2000" b="1">
                <a:solidFill>
                  <a:schemeClr val="accent5"/>
                </a:solidFill>
              </a:rPr>
              <a:t>(1821)</a:t>
            </a:r>
            <a:endParaRPr lang="de-DE" sz="2000">
              <a:solidFill>
                <a:schemeClr val="accent5"/>
              </a:solidFill>
            </a:endParaRPr>
          </a:p>
          <a:p>
            <a:pPr marL="0" indent="0">
              <a:spcBef>
                <a:spcPts val="0"/>
              </a:spcBef>
              <a:buNone/>
            </a:pPr>
            <a:endParaRPr lang="de-DE"/>
          </a:p>
          <a:p>
            <a:pPr marL="0" indent="0">
              <a:spcBef>
                <a:spcPts val="0"/>
              </a:spcBef>
              <a:buNone/>
            </a:pPr>
            <a:endParaRPr lang="de-DE"/>
          </a:p>
          <a:p>
            <a:pPr marL="0" indent="0">
              <a:spcBef>
                <a:spcPts val="0"/>
              </a:spcBef>
              <a:buNone/>
            </a:pPr>
            <a:endParaRPr lang="fr-CA"/>
          </a:p>
          <a:p>
            <a:pPr marL="0" indent="0">
              <a:spcBef>
                <a:spcPts val="0"/>
              </a:spcBef>
              <a:buNone/>
            </a:pPr>
            <a:endParaRPr lang="fr-CA"/>
          </a:p>
          <a:p>
            <a:pPr marL="0" indent="0">
              <a:spcBef>
                <a:spcPts val="0"/>
              </a:spcBef>
              <a:buNone/>
            </a:pPr>
            <a:endParaRPr lang="fr-CA"/>
          </a:p>
          <a:p>
            <a:pPr marL="0" indent="0">
              <a:spcBef>
                <a:spcPts val="0"/>
              </a:spcBef>
              <a:buNone/>
            </a:pPr>
            <a:endParaRPr lang="fr-CA"/>
          </a:p>
          <a:p>
            <a:pPr marL="0" indent="0">
              <a:spcBef>
                <a:spcPts val="0"/>
              </a:spcBef>
              <a:buNone/>
            </a:pPr>
            <a:endParaRPr lang="fr-CA"/>
          </a:p>
          <a:p>
            <a:pPr marL="0" indent="0">
              <a:spcBef>
                <a:spcPts val="0"/>
              </a:spcBef>
              <a:buNone/>
            </a:pPr>
            <a:endParaRPr lang="fr-CA"/>
          </a:p>
        </p:txBody>
      </p:sp>
      <p:sp>
        <p:nvSpPr>
          <p:cNvPr id="2" name="Espace réservé du pied de page 1">
            <a:extLst>
              <a:ext uri="{FF2B5EF4-FFF2-40B4-BE49-F238E27FC236}">
                <a16:creationId xmlns:a16="http://schemas.microsoft.com/office/drawing/2014/main" id="{65423186-6299-D0C7-3438-F7775F552E8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206</a:t>
            </a:fld>
            <a:endParaRPr lang="fr-FR"/>
          </a:p>
        </p:txBody>
      </p:sp>
    </p:spTree>
    <p:extLst>
      <p:ext uri="{BB962C8B-B14F-4D97-AF65-F5344CB8AC3E}">
        <p14:creationId xmlns:p14="http://schemas.microsoft.com/office/powerpoint/2010/main" val="18756732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fr-CA" sz="2000">
              <a:solidFill>
                <a:schemeClr val="tx1"/>
              </a:solidFill>
            </a:endParaRPr>
          </a:p>
          <a:p>
            <a:pPr marL="0" indent="0">
              <a:spcBef>
                <a:spcPts val="0"/>
              </a:spcBef>
              <a:buNone/>
            </a:pPr>
            <a:r>
              <a:rPr lang="fr-CA" sz="2000" i="1"/>
              <a:t>Johnny Cash a écrit deux œuvres portant le titre privilégié </a:t>
            </a:r>
            <a:r>
              <a:rPr lang="fr-CA" sz="2000"/>
              <a:t>Man in black</a:t>
            </a:r>
            <a:r>
              <a:rPr lang="fr-CA" sz="2000" i="1"/>
              <a:t>. L’une est une chanson et l’autre est une autobiographie. Des éléments additionnels sont donc requis afin de distinguer le point d’accès de l’œuvre musicale du point d’accès déjà existant représentant l’autobiographie. L’ajout de la forme de l’œuvre est donc une option :</a:t>
            </a:r>
          </a:p>
          <a:p>
            <a:pPr marL="342900" indent="-342900">
              <a:spcBef>
                <a:spcPts val="0"/>
              </a:spcBef>
              <a:buFontTx/>
              <a:buChar char="-"/>
            </a:pPr>
            <a:endParaRPr lang="fr-CA" sz="2000" i="1"/>
          </a:p>
          <a:p>
            <a:pPr marL="0" indent="0">
              <a:spcBef>
                <a:spcPts val="0"/>
              </a:spcBef>
              <a:buNone/>
            </a:pPr>
            <a:r>
              <a:rPr lang="fr-CA" sz="2000">
                <a:solidFill>
                  <a:schemeClr val="accent5"/>
                </a:solidFill>
              </a:rPr>
              <a:t>100 1_ Cash, Johnny. $t Man in black </a:t>
            </a:r>
            <a:r>
              <a:rPr lang="fr-CA" sz="2000" b="1">
                <a:solidFill>
                  <a:schemeClr val="accent5"/>
                </a:solidFill>
              </a:rPr>
              <a:t>(Chanson)</a:t>
            </a:r>
          </a:p>
          <a:p>
            <a:pPr marL="0" indent="0">
              <a:spcBef>
                <a:spcPts val="0"/>
              </a:spcBef>
              <a:buNone/>
            </a:pPr>
            <a:endParaRPr lang="fr-CA" sz="2000" b="1">
              <a:solidFill>
                <a:schemeClr val="accent5"/>
              </a:solidFill>
            </a:endParaRPr>
          </a:p>
          <a:p>
            <a:pPr marL="0" indent="0">
              <a:spcBef>
                <a:spcPts val="0"/>
              </a:spcBef>
              <a:buNone/>
            </a:pPr>
            <a:r>
              <a:rPr lang="fr-CA" sz="2000">
                <a:solidFill>
                  <a:schemeClr val="accent5"/>
                </a:solidFill>
              </a:rPr>
              <a:t>100 1_ Cash, Johnny, $e auteur.</a:t>
            </a:r>
          </a:p>
          <a:p>
            <a:pPr marL="0" indent="0">
              <a:spcBef>
                <a:spcPts val="0"/>
              </a:spcBef>
              <a:buNone/>
            </a:pPr>
            <a:r>
              <a:rPr lang="fr-CA" sz="2000">
                <a:solidFill>
                  <a:schemeClr val="accent5"/>
                </a:solidFill>
              </a:rPr>
              <a:t>245 10 Man in black / $c Johnny Cash.</a:t>
            </a:r>
          </a:p>
          <a:p>
            <a:pPr marL="0" indent="0">
              <a:spcBef>
                <a:spcPts val="0"/>
              </a:spcBef>
              <a:buNone/>
            </a:pPr>
            <a:r>
              <a:rPr lang="fr-CA" sz="2000">
                <a:solidFill>
                  <a:schemeClr val="accent5"/>
                </a:solidFill>
              </a:rPr>
              <a:t>264 _1 Grand Rapids : $b Zondervan Pub. House, $c [1975]</a:t>
            </a:r>
          </a:p>
          <a:p>
            <a:pPr marL="0" indent="0">
              <a:spcBef>
                <a:spcPts val="0"/>
              </a:spcBef>
              <a:buNone/>
            </a:pPr>
            <a:r>
              <a:rPr lang="fr-CA" sz="2000">
                <a:solidFill>
                  <a:schemeClr val="accent5"/>
                </a:solidFill>
              </a:rPr>
              <a:t>655 _7 Autobiographies. $2 rvmgf</a:t>
            </a:r>
          </a:p>
          <a:p>
            <a:pPr marL="0" indent="0">
              <a:spcBef>
                <a:spcPts val="0"/>
              </a:spcBef>
              <a:buNone/>
            </a:pPr>
            <a:endParaRPr lang="fr-CA" sz="1800">
              <a:solidFill>
                <a:srgbClr val="000000"/>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BAAB9D89-A580-EDC9-B599-48EC0366AD9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207</a:t>
            </a:fld>
            <a:endParaRPr lang="fr-FR"/>
          </a:p>
        </p:txBody>
      </p:sp>
    </p:spTree>
    <p:extLst>
      <p:ext uri="{BB962C8B-B14F-4D97-AF65-F5344CB8AC3E}">
        <p14:creationId xmlns:p14="http://schemas.microsoft.com/office/powerpoint/2010/main" val="313991470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Exemples :</a:t>
            </a:r>
          </a:p>
          <a:p>
            <a:pPr marL="0" indent="0">
              <a:spcBef>
                <a:spcPts val="0"/>
              </a:spcBef>
              <a:buNone/>
            </a:pPr>
            <a:endParaRPr lang="fr-CA" sz="2000">
              <a:solidFill>
                <a:schemeClr val="tx1"/>
              </a:solidFill>
            </a:endParaRPr>
          </a:p>
          <a:p>
            <a:pPr marL="0" indent="0">
              <a:spcBef>
                <a:spcPts val="0"/>
              </a:spcBef>
              <a:buNone/>
            </a:pPr>
            <a:r>
              <a:rPr lang="fr-CA" sz="2000" i="1"/>
              <a:t>Il existe un hymne anonyme intitulé </a:t>
            </a:r>
            <a:r>
              <a:rPr lang="fr-CA" sz="2000"/>
              <a:t>Amazing grace </a:t>
            </a:r>
            <a:r>
              <a:rPr lang="fr-CA" sz="2000" i="1"/>
              <a:t>ainsi que deux films portant le même titre, parus en 2006. Il existe aussi plusieurs compilations portant le même titre dans WorldCat. Des éléments additionnels sont donc requis afin de distinguer le point d’accès de l’œuvre musicale des points d’accès déjà existants représentant les films et les compilations. L’ajout de la forme de l’œuvre est donc une option :</a:t>
            </a:r>
          </a:p>
          <a:p>
            <a:pPr marL="0" indent="0">
              <a:spcBef>
                <a:spcPts val="0"/>
              </a:spcBef>
              <a:buNone/>
            </a:pPr>
            <a:endParaRPr lang="fr-CA" sz="2000" i="1">
              <a:solidFill>
                <a:schemeClr val="accent5"/>
              </a:solidFill>
            </a:endParaRPr>
          </a:p>
          <a:p>
            <a:pPr marL="447675" indent="-447675">
              <a:spcBef>
                <a:spcPts val="0"/>
              </a:spcBef>
              <a:buNone/>
            </a:pPr>
            <a:r>
              <a:rPr lang="fr-CA" sz="2000">
                <a:solidFill>
                  <a:schemeClr val="accent5"/>
                </a:solidFill>
              </a:rPr>
              <a:t>130 _0 Amazing grace </a:t>
            </a:r>
            <a:r>
              <a:rPr lang="fr-CA" sz="2000" b="1">
                <a:solidFill>
                  <a:schemeClr val="accent5"/>
                </a:solidFill>
              </a:rPr>
              <a:t>(Hymne)</a:t>
            </a:r>
          </a:p>
          <a:p>
            <a:pPr marL="447675" indent="-447675">
              <a:spcBef>
                <a:spcPts val="0"/>
              </a:spcBef>
              <a:buNone/>
            </a:pPr>
            <a:r>
              <a:rPr lang="fr-CA" sz="2000">
                <a:solidFill>
                  <a:schemeClr val="accent5"/>
                </a:solidFill>
              </a:rPr>
              <a:t>130 _0 Amazing grace (Film : 2006) [point d’accès pour le film réalisé en 2006 par M. Apted]</a:t>
            </a:r>
          </a:p>
          <a:p>
            <a:pPr marL="447675" indent="-447675">
              <a:spcBef>
                <a:spcPts val="0"/>
              </a:spcBef>
              <a:buNone/>
            </a:pPr>
            <a:r>
              <a:rPr lang="fr-CA" sz="2000">
                <a:solidFill>
                  <a:schemeClr val="accent5"/>
                </a:solidFill>
              </a:rPr>
              <a:t>130 _0 Amazing grace (Film : 2006 : Amata) [point d’accès pour le film réalisé en 2006 par J. Amata]</a:t>
            </a: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31AA3E0A-451B-5C50-4893-EFF39C1612B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208</a:t>
            </a:fld>
            <a:endParaRPr lang="fr-FR"/>
          </a:p>
        </p:txBody>
      </p:sp>
    </p:spTree>
    <p:extLst>
      <p:ext uri="{BB962C8B-B14F-4D97-AF65-F5344CB8AC3E}">
        <p14:creationId xmlns:p14="http://schemas.microsoft.com/office/powerpoint/2010/main" val="110674480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(RDA 6.28.1.9)</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Si un titre privilégié d’une œuvre est constitué uniquement du nom </a:t>
            </a:r>
            <a:r>
              <a:rPr lang="fr-CA" sz="2200" b="1">
                <a:solidFill>
                  <a:schemeClr val="tx1"/>
                </a:solidFill>
              </a:rPr>
              <a:t>d’un type ou des noms de deux ou plusieurs types de compositions</a:t>
            </a:r>
            <a:r>
              <a:rPr lang="fr-CA" sz="2200">
                <a:solidFill>
                  <a:schemeClr val="tx1"/>
                </a:solidFill>
              </a:rPr>
              <a:t>, inclure une distribution d’exécution, une désignation numérique [ou plusieurs désignations numériques] d’une œuvre musicale et une tonalité, lorsque cela s’applique.</a:t>
            </a:r>
          </a:p>
          <a:p>
            <a:pPr marL="342900" indent="-342900">
              <a:spcBef>
                <a:spcPts val="0"/>
              </a:spcBef>
              <a:buAutoNum type="arabicPeriod"/>
            </a:pPr>
            <a:endParaRPr lang="fr-CA" sz="2200">
              <a:solidFill>
                <a:schemeClr val="tx1"/>
              </a:solidFill>
            </a:endParaRPr>
          </a:p>
          <a:p>
            <a:pPr marL="0" indent="0">
              <a:spcBef>
                <a:spcPts val="0"/>
              </a:spcBef>
              <a:buNone/>
            </a:pPr>
            <a:r>
              <a:rPr lang="fr-CA" sz="2200">
                <a:solidFill>
                  <a:schemeClr val="tx1"/>
                </a:solidFill>
              </a:rPr>
              <a:t>ÉP du PFAN :</a:t>
            </a:r>
          </a:p>
          <a:p>
            <a:pPr marL="0" indent="0">
              <a:spcBef>
                <a:spcPts val="0"/>
              </a:spcBef>
              <a:buNone/>
            </a:pPr>
            <a:endParaRPr lang="fr-CA" sz="2200">
              <a:solidFill>
                <a:schemeClr val="tx1"/>
              </a:solidFill>
            </a:endParaRPr>
          </a:p>
          <a:p>
            <a:pPr marL="0" indent="0">
              <a:spcBef>
                <a:spcPts val="0"/>
              </a:spcBef>
              <a:buNone/>
            </a:pPr>
            <a:r>
              <a:rPr lang="fr-CA" sz="2200">
                <a:solidFill>
                  <a:schemeClr val="tx1"/>
                </a:solidFill>
              </a:rPr>
              <a:t>Pour préserver l’intégrité du fichier, ajouter les éléments suivants dans le point d’accès autorisé </a:t>
            </a:r>
            <a:r>
              <a:rPr lang="fr-CA" sz="2200" b="1">
                <a:solidFill>
                  <a:schemeClr val="tx1"/>
                </a:solidFill>
              </a:rPr>
              <a:t>dans cet ordre</a:t>
            </a:r>
            <a:r>
              <a:rPr lang="fr-CA" sz="2200">
                <a:solidFill>
                  <a:schemeClr val="tx1"/>
                </a:solidFill>
              </a:rPr>
              <a:t>, selon le cas : </a:t>
            </a:r>
          </a:p>
          <a:p>
            <a:pPr marL="0" indent="0">
              <a:spcBef>
                <a:spcPts val="0"/>
              </a:spcBef>
              <a:buNone/>
            </a:pPr>
            <a:endParaRPr lang="fr-CA" sz="2200">
              <a:solidFill>
                <a:schemeClr val="tx1"/>
              </a:solidFill>
            </a:endParaRPr>
          </a:p>
          <a:p>
            <a:pPr indent="-457200">
              <a:spcBef>
                <a:spcPts val="0"/>
              </a:spcBef>
              <a:buSzPct val="100000"/>
              <a:buAutoNum type="arabicPeriod"/>
            </a:pPr>
            <a:r>
              <a:rPr lang="fr-CA" sz="2200">
                <a:solidFill>
                  <a:schemeClr val="tx1"/>
                </a:solidFill>
              </a:rPr>
              <a:t>distribution d'exécution (voir 6.28.1.9.1)</a:t>
            </a:r>
            <a:endParaRPr lang="fr-CA">
              <a:solidFill>
                <a:schemeClr val="tx1"/>
              </a:solidFill>
            </a:endParaRPr>
          </a:p>
          <a:p>
            <a:pPr indent="-457200">
              <a:spcBef>
                <a:spcPts val="0"/>
              </a:spcBef>
              <a:buSzPct val="100000"/>
              <a:buAutoNum type="arabicPeriod"/>
            </a:pPr>
            <a:r>
              <a:rPr lang="fr-CA" sz="2200">
                <a:solidFill>
                  <a:schemeClr val="tx1"/>
                </a:solidFill>
              </a:rPr>
              <a:t>désignation numérique d’une œuvre musicale (voir 6.16)</a:t>
            </a:r>
            <a:endParaRPr lang="fr-CA">
              <a:solidFill>
                <a:schemeClr val="tx1"/>
              </a:solidFill>
            </a:endParaRPr>
          </a:p>
          <a:p>
            <a:pPr indent="-457200">
              <a:spcBef>
                <a:spcPts val="0"/>
              </a:spcBef>
              <a:buSzPct val="100000"/>
              <a:buAutoNum type="arabicPeriod"/>
            </a:pPr>
            <a:r>
              <a:rPr lang="fr-CA" sz="2200">
                <a:solidFill>
                  <a:schemeClr val="tx1"/>
                </a:solidFill>
              </a:rPr>
              <a:t>tonalité (voir 6.17).</a:t>
            </a:r>
            <a:endParaRPr lang="fr-CA">
              <a:solidFill>
                <a:schemeClr val="tx1"/>
              </a:solidFill>
            </a:endParaRPr>
          </a:p>
          <a:p>
            <a:pPr marL="0" indent="0">
              <a:spcBef>
                <a:spcPts val="0"/>
              </a:spcBef>
              <a:buNone/>
            </a:pPr>
            <a:endParaRPr lang="fr-CA" sz="2400">
              <a:solidFill>
                <a:schemeClr val="tx1"/>
              </a:solidFill>
            </a:endParaRPr>
          </a:p>
          <a:p>
            <a:pPr marL="0" indent="0">
              <a:spcBef>
                <a:spcPts val="0"/>
              </a:spcBef>
              <a:buNone/>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C84068EE-913D-B546-5387-233E681D406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209</a:t>
            </a:fld>
            <a:endParaRPr lang="fr-FR"/>
          </a:p>
        </p:txBody>
      </p:sp>
    </p:spTree>
    <p:extLst>
      <p:ext uri="{BB962C8B-B14F-4D97-AF65-F5344CB8AC3E}">
        <p14:creationId xmlns:p14="http://schemas.microsoft.com/office/powerpoint/2010/main" val="85403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780"/>
            </a:pPr>
            <a:r>
              <a:rPr lang="fr-CA" b="0" i="0" u="none" strike="noStrike" cap="none">
                <a:latin typeface="Arial"/>
                <a:ea typeface="Arial"/>
                <a:cs typeface="Arial"/>
                <a:sym typeface="Arial"/>
              </a:rPr>
              <a:t>Identification des </a:t>
            </a:r>
            <a:r>
              <a:rPr lang="fr-CA"/>
              <a:t>œuvres </a:t>
            </a:r>
            <a:r>
              <a:rPr lang="fr-CA" b="0" i="0" u="none" strike="noStrike" cap="none">
                <a:latin typeface="Arial"/>
                <a:ea typeface="Arial"/>
                <a:cs typeface="Arial"/>
                <a:sym typeface="Arial"/>
              </a:rPr>
              <a:t>: </a:t>
            </a:r>
            <a:br>
              <a:rPr lang="fr-CA" b="0" i="0" u="none" strike="noStrike" cap="none">
                <a:latin typeface="Arial"/>
                <a:ea typeface="Arial"/>
                <a:cs typeface="Arial"/>
                <a:sym typeface="Arial"/>
              </a:rPr>
            </a:br>
            <a:r>
              <a:rPr lang="fr-CA" b="0" i="0" u="none" strike="noStrike" cap="none">
                <a:latin typeface="Arial"/>
                <a:ea typeface="Arial"/>
                <a:cs typeface="Arial"/>
                <a:sym typeface="Arial"/>
              </a:rPr>
              <a:t>Éléments fondamentaux (RDA 0.6.6)</a:t>
            </a:r>
          </a:p>
        </p:txBody>
      </p:sp>
      <p:sp>
        <p:nvSpPr>
          <p:cNvPr id="214" name="Shape 2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200"/>
              <a:t>ÉP du PFAN : </a:t>
            </a:r>
            <a:endParaRPr lang="en-US"/>
          </a:p>
          <a:p>
            <a:pPr marL="0" indent="0">
              <a:spcBef>
                <a:spcPts val="0"/>
              </a:spcBef>
              <a:buNone/>
            </a:pPr>
            <a:endParaRPr lang="fr-FR" sz="2200"/>
          </a:p>
          <a:p>
            <a:pPr marL="0" indent="0">
              <a:spcBef>
                <a:spcPts val="0"/>
              </a:spcBef>
              <a:buNone/>
            </a:pPr>
            <a:r>
              <a:rPr lang="fr-FR" sz="2200"/>
              <a:t>Pour une œuvre musicale ayant un titre non distinctif, toujours enregistrer les éléments applicables en tant qu’ajouts au point d’accès autorisé. </a:t>
            </a:r>
            <a:endParaRPr lang="fr-FR"/>
          </a:p>
          <a:p>
            <a:pPr marL="0" indent="0">
              <a:spcBef>
                <a:spcPts val="0"/>
              </a:spcBef>
              <a:buNone/>
            </a:pPr>
            <a:endParaRPr lang="fr-FR" sz="2200"/>
          </a:p>
          <a:p>
            <a:pPr marL="0" indent="0">
              <a:spcBef>
                <a:spcPts val="0"/>
              </a:spcBef>
              <a:buNone/>
            </a:pPr>
            <a:r>
              <a:rPr lang="fr-FR" sz="2200"/>
              <a:t>Lors de l’enregistrement d’éléments afin de différencier le point d’accès autorisé représentant une œuvre du point d’accès autorisé représentant une autre œuvre, personne, famille ou collectivité, toujours effectuer l’ajout d’un ou plusieurs éléments différenciateurs au point d’accès. </a:t>
            </a:r>
            <a:endParaRPr lang="fr-FR"/>
          </a:p>
          <a:p>
            <a:pPr marL="0" indent="0">
              <a:spcBef>
                <a:spcPts val="0"/>
              </a:spcBef>
              <a:buNone/>
            </a:pPr>
            <a:endParaRPr lang="fr-FR" sz="2200"/>
          </a:p>
          <a:p>
            <a:pPr marL="0" indent="0">
              <a:spcBef>
                <a:spcPts val="0"/>
              </a:spcBef>
              <a:buNone/>
            </a:pPr>
            <a:r>
              <a:rPr lang="fr-FR" sz="2200"/>
              <a:t>S’en remettre au jugement afin de décider s’il convient d’enregistrer également ces éléments en tant qu’éléments séparés et s’il convient d’enregistrer les éléments d’identification additionnels (ceux qui ne sont pas nécessaires pour la différenciation) comme des éléments séparés. </a:t>
            </a:r>
            <a:endParaRPr lang="fr-FR"/>
          </a:p>
        </p:txBody>
      </p:sp>
      <p:sp>
        <p:nvSpPr>
          <p:cNvPr id="2" name="Espace réservé du pied de page 1">
            <a:extLst>
              <a:ext uri="{FF2B5EF4-FFF2-40B4-BE49-F238E27FC236}">
                <a16:creationId xmlns:a16="http://schemas.microsoft.com/office/drawing/2014/main" id="{267A33C1-1255-F31B-A754-D76B070F5BC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a:t>
            </a:fld>
            <a:endParaRPr lang="fr-FR"/>
          </a:p>
        </p:txBody>
      </p:sp>
    </p:spTree>
    <p:extLst>
      <p:ext uri="{BB962C8B-B14F-4D97-AF65-F5344CB8AC3E}">
        <p14:creationId xmlns:p14="http://schemas.microsoft.com/office/powerpoint/2010/main" val="373722026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(RDA 6.28.1.9)</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ÉP du PFAN :</a:t>
            </a:r>
          </a:p>
          <a:p>
            <a:pPr marL="0" indent="0">
              <a:spcBef>
                <a:spcPts val="0"/>
              </a:spcBef>
              <a:buNone/>
            </a:pPr>
            <a:endParaRPr lang="fr-CA" sz="2200">
              <a:solidFill>
                <a:schemeClr val="tx1"/>
              </a:solidFill>
            </a:endParaRPr>
          </a:p>
          <a:p>
            <a:pPr marL="0" indent="0">
              <a:spcBef>
                <a:spcPts val="0"/>
              </a:spcBef>
              <a:buNone/>
            </a:pPr>
            <a:r>
              <a:rPr lang="fr-CA" sz="2200">
                <a:solidFill>
                  <a:schemeClr val="tx1"/>
                </a:solidFill>
              </a:rPr>
              <a:t>Lorsqu’on ajoute plusieurs désignations numériques, les ajouter dans cet ordre : </a:t>
            </a:r>
          </a:p>
          <a:p>
            <a:pPr marL="0" indent="0">
              <a:spcBef>
                <a:spcPts val="0"/>
              </a:spcBef>
              <a:buNone/>
            </a:pPr>
            <a:endParaRPr lang="fr-CA" sz="2200">
              <a:solidFill>
                <a:schemeClr val="tx1"/>
              </a:solidFill>
            </a:endParaRPr>
          </a:p>
          <a:p>
            <a:pPr indent="-457200">
              <a:spcBef>
                <a:spcPts val="0"/>
              </a:spcBef>
              <a:buSzPct val="100000"/>
              <a:buFont typeface="+mj-lt"/>
              <a:buAutoNum type="arabicPeriod"/>
            </a:pPr>
            <a:r>
              <a:rPr lang="fr-CA" sz="2200">
                <a:solidFill>
                  <a:schemeClr val="tx1"/>
                </a:solidFill>
              </a:rPr>
              <a:t>numéro d’ordre</a:t>
            </a:r>
          </a:p>
          <a:p>
            <a:pPr indent="-457200">
              <a:spcBef>
                <a:spcPts val="0"/>
              </a:spcBef>
              <a:buSzPct val="100000"/>
              <a:buFont typeface="+mj-lt"/>
              <a:buAutoNum type="arabicPeriod"/>
            </a:pPr>
            <a:r>
              <a:rPr lang="fr-CA" sz="2200">
                <a:solidFill>
                  <a:schemeClr val="tx1"/>
                </a:solidFill>
              </a:rPr>
              <a:t>numéro d’opus</a:t>
            </a:r>
          </a:p>
          <a:p>
            <a:pPr indent="-457200">
              <a:spcBef>
                <a:spcPts val="0"/>
              </a:spcBef>
              <a:buSzPct val="100000"/>
              <a:buFont typeface="+mj-lt"/>
              <a:buAutoNum type="arabicPeriod"/>
            </a:pPr>
            <a:r>
              <a:rPr lang="fr-CA" sz="2200">
                <a:solidFill>
                  <a:schemeClr val="tx1"/>
                </a:solidFill>
              </a:rPr>
              <a:t>numéro à l’intérieur de l’opus, s’il y en a un.</a:t>
            </a:r>
          </a:p>
          <a:p>
            <a:pPr indent="-457200">
              <a:spcBef>
                <a:spcPts val="0"/>
              </a:spcBef>
              <a:buAutoNum type="arabicPeriod"/>
            </a:pPr>
            <a:endParaRPr lang="fr-CA" sz="2400">
              <a:solidFill>
                <a:schemeClr val="tx1"/>
              </a:solidFill>
            </a:endParaRPr>
          </a:p>
          <a:p>
            <a:pPr marL="0" indent="0">
              <a:spcBef>
                <a:spcPts val="0"/>
              </a:spcBef>
              <a:buNone/>
            </a:pPr>
            <a:r>
              <a:rPr lang="fr-CA" sz="2200">
                <a:solidFill>
                  <a:schemeClr val="tx1"/>
                </a:solidFill>
              </a:rPr>
              <a:t>Ne pas ajouter de numéro d’ordre ni de numéro d’opus si un numéro de catalogue thématique est ajouté.</a:t>
            </a:r>
            <a:endParaRPr lang="fr-CA">
              <a:solidFill>
                <a:schemeClr val="tx1"/>
              </a:solidFill>
            </a:endParaRPr>
          </a:p>
          <a:p>
            <a:pPr marL="0" indent="0">
              <a:spcBef>
                <a:spcPts val="0"/>
              </a:spcBef>
              <a:buNone/>
            </a:pPr>
            <a:endParaRPr lang="fr-CA" sz="2200">
              <a:solidFill>
                <a:schemeClr val="tx1"/>
              </a:solidFill>
            </a:endParaRPr>
          </a:p>
          <a:p>
            <a:pPr marL="0" indent="0">
              <a:spcBef>
                <a:spcPts val="0"/>
              </a:spcBef>
              <a:buNone/>
            </a:pPr>
            <a:r>
              <a:rPr lang="fr-CA" sz="2200">
                <a:solidFill>
                  <a:schemeClr val="tx1"/>
                </a:solidFill>
              </a:rPr>
              <a:t>Ajouter d’autres éléments au point d’accès autorisé si celui-ci doit être différencié d’un autre point d’accès autorisé (voir 6.27.1.9).</a:t>
            </a:r>
            <a:endParaRPr lang="fr-CA">
              <a:solidFill>
                <a:schemeClr val="tx1"/>
              </a:solidFill>
            </a:endParaRPr>
          </a:p>
          <a:p>
            <a:pPr indent="-457200">
              <a:spcBef>
                <a:spcPts val="0"/>
              </a:spcBef>
              <a:buAutoNum type="alphaLcPeriod"/>
            </a:pPr>
            <a:endParaRPr lang="fr-CA" sz="2400">
              <a:solidFill>
                <a:schemeClr val="tx1"/>
              </a:solidFill>
            </a:endParaRPr>
          </a:p>
          <a:p>
            <a:pPr marL="0" indent="0">
              <a:spcBef>
                <a:spcPts val="0"/>
              </a:spcBef>
              <a:buNone/>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93FFDB27-220D-E6A1-78A5-84E6542DDC4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210</a:t>
            </a:fld>
            <a:endParaRPr lang="fr-FR"/>
          </a:p>
        </p:txBody>
      </p:sp>
    </p:spTree>
    <p:extLst>
      <p:ext uri="{BB962C8B-B14F-4D97-AF65-F5344CB8AC3E}">
        <p14:creationId xmlns:p14="http://schemas.microsoft.com/office/powerpoint/2010/main" val="5817095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(RDA 6.28.1.9)</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sz="2200">
                <a:solidFill>
                  <a:schemeClr val="tx1"/>
                </a:solidFill>
              </a:rPr>
              <a:t>MLA BP pour RDA 6.28.1.9.2 concernant l’enregistrement de la désignation numérique d’une œuvre musicale :</a:t>
            </a:r>
            <a:endParaRPr lang="en-US">
              <a:solidFill>
                <a:schemeClr val="tx1"/>
              </a:solidFill>
            </a:endParaRPr>
          </a:p>
          <a:p>
            <a:pPr marL="50800" indent="0">
              <a:buNone/>
            </a:pPr>
            <a:r>
              <a:rPr lang="fr-CA" sz="2000">
                <a:solidFill>
                  <a:schemeClr val="tx1"/>
                </a:solidFill>
              </a:rPr>
              <a:t>Consulter le </a:t>
            </a:r>
            <a:r>
              <a:rPr lang="fr-CA" sz="2000" i="1">
                <a:solidFill>
                  <a:schemeClr val="tx1"/>
                </a:solidFill>
                <a:hlinkClick r:id="rId3">
                  <a:extLst>
                    <a:ext uri="{A12FA001-AC4F-418D-AE19-62706E023703}">
                      <ahyp:hlinkClr xmlns:ahyp="http://schemas.microsoft.com/office/drawing/2018/hyperlinkcolor" val="tx"/>
                    </a:ext>
                  </a:extLst>
                </a:hlinkClick>
              </a:rPr>
              <a:t>Thematic Indexes Used in the Library of Congress/NACO Authority</a:t>
            </a:r>
            <a:r>
              <a:rPr lang="fr-CA" sz="2000">
                <a:solidFill>
                  <a:schemeClr val="tx1"/>
                </a:solidFill>
              </a:rPr>
              <a:t> ou la notice d’autorité Canadiana du compositeur afin de déterminer quel modèle de numérotation est à privilégier dans les points d’accès autorisés. (En cas de doute ou de conflit, les informations présentes dans la notice d’autorité du compositeur sont à privilégier). Préférer les numéros de catalogues thématiques aux numéros d’opus et d’ordre si cette liste indique, pour un compositeur donné, qu’un numéro de catalogue thématique peut être utilisé dans les points d’accès autorisés. Si ni cette liste, ni la notice d’autorité du compositeur ne donnent d’indications suffisantes, consulter Canadiana et le fichier bibliographique (dans cet ordre de préférence) afin de déterminer s’il existe un modèle pour les points d’accès autorisés des œuvres de ce compositeur. Si aucune indication ou modèle n’est disponible, utiliser la désignation numérique la plus facilement identifiable. </a:t>
            </a:r>
            <a:endParaRPr lang="fr-CA" sz="2000" b="1">
              <a:solidFill>
                <a:schemeClr val="tx1"/>
              </a:solidFill>
            </a:endParaRPr>
          </a:p>
          <a:p>
            <a:pPr marL="0" indent="0">
              <a:spcBef>
                <a:spcPts val="0"/>
              </a:spcBef>
              <a:buNone/>
            </a:pPr>
            <a:endParaRPr lang="fr-CA" sz="2400">
              <a:solidFill>
                <a:schemeClr val="tx1"/>
              </a:solidFill>
            </a:endParaRPr>
          </a:p>
          <a:p>
            <a:pPr marL="0" indent="0">
              <a:spcBef>
                <a:spcPts val="0"/>
              </a:spcBef>
              <a:buNone/>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06B4CB91-61C2-3008-6CEF-ED91F0D5335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211</a:t>
            </a:fld>
            <a:endParaRPr lang="fr-FR"/>
          </a:p>
        </p:txBody>
      </p:sp>
    </p:spTree>
    <p:extLst>
      <p:ext uri="{BB962C8B-B14F-4D97-AF65-F5344CB8AC3E}">
        <p14:creationId xmlns:p14="http://schemas.microsoft.com/office/powerpoint/2010/main" val="233003915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solidFill>
                  <a:schemeClr val="tx1"/>
                </a:solidFill>
              </a:rPr>
              <a:t>Exemple :</a:t>
            </a:r>
          </a:p>
          <a:p>
            <a:pPr marL="0" indent="0">
              <a:spcBef>
                <a:spcPts val="0"/>
              </a:spcBef>
              <a:buNone/>
            </a:pPr>
            <a:endParaRPr lang="fr-CA" sz="2400">
              <a:solidFill>
                <a:schemeClr val="tx1"/>
              </a:solidFill>
            </a:endParaRPr>
          </a:p>
          <a:p>
            <a:pPr marL="0" indent="0">
              <a:spcBef>
                <a:spcPts val="0"/>
              </a:spcBef>
              <a:buNone/>
            </a:pPr>
            <a:r>
              <a:rPr lang="fr-CA" sz="2400" i="1"/>
              <a:t>Le titre privilégié du </a:t>
            </a:r>
            <a:r>
              <a:rPr lang="fr-CA" sz="2400"/>
              <a:t>Concerto</a:t>
            </a:r>
            <a:r>
              <a:rPr lang="fr-CA" sz="2400" i="1"/>
              <a:t> </a:t>
            </a:r>
            <a:r>
              <a:rPr lang="fr-CA" sz="2400"/>
              <a:t>pour violon et orchestre en ré majeur</a:t>
            </a:r>
            <a:r>
              <a:rPr lang="fr-CA" sz="2400" i="1"/>
              <a:t>, op. 77, de Johannes Brahms est </a:t>
            </a:r>
            <a:r>
              <a:rPr lang="fr-CA" sz="2400"/>
              <a:t>Concertos</a:t>
            </a:r>
            <a:r>
              <a:rPr lang="fr-CA" sz="2400" i="1"/>
              <a:t>. Puisque ce titre correspond à un type de composition musicale et que la distribution d’exécution, la désignation numérique et la tonalité sont connues, tous ces éléments doivent être présents dans le point d’accès autorisé et dans l’ordre :</a:t>
            </a:r>
          </a:p>
          <a:p>
            <a:pPr marL="0" indent="0">
              <a:spcBef>
                <a:spcPts val="0"/>
              </a:spcBef>
              <a:buNone/>
            </a:pPr>
            <a:endParaRPr lang="fr-CA" sz="2400">
              <a:solidFill>
                <a:schemeClr val="accent5"/>
              </a:solidFill>
            </a:endParaRPr>
          </a:p>
          <a:p>
            <a:pPr marL="625475" indent="-625475">
              <a:spcBef>
                <a:spcPts val="0"/>
              </a:spcBef>
              <a:buNone/>
            </a:pPr>
            <a:r>
              <a:rPr lang="fr-CA" sz="2400">
                <a:solidFill>
                  <a:schemeClr val="accent5"/>
                </a:solidFill>
              </a:rPr>
              <a:t>100 1_ Brahms, Johannes, $d 1833-1897. $t Concertos, $m violon, orchestre, $n op. 77, $r ré majeur</a:t>
            </a:r>
          </a:p>
          <a:p>
            <a:pPr marL="0" indent="0">
              <a:spcBef>
                <a:spcPts val="0"/>
              </a:spcBef>
              <a:buNone/>
            </a:pPr>
            <a:endParaRPr lang="fr-CA" sz="1800"/>
          </a:p>
          <a:p>
            <a:pPr marL="0" indent="0">
              <a:spcBef>
                <a:spcPts val="0"/>
              </a:spcBef>
              <a:buNone/>
            </a:pPr>
            <a:endParaRPr lang="fr-CA" sz="1800"/>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BB9E6A01-DDDC-800C-DED0-8869AA2FA04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212</a:t>
            </a:fld>
            <a:endParaRPr lang="fr-FR"/>
          </a:p>
        </p:txBody>
      </p:sp>
    </p:spTree>
    <p:extLst>
      <p:ext uri="{BB962C8B-B14F-4D97-AF65-F5344CB8AC3E}">
        <p14:creationId xmlns:p14="http://schemas.microsoft.com/office/powerpoint/2010/main" val="68430395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Exemple :</a:t>
            </a:r>
          </a:p>
          <a:p>
            <a:pPr marL="0" indent="0">
              <a:spcBef>
                <a:spcPts val="0"/>
              </a:spcBef>
              <a:buNone/>
            </a:pPr>
            <a:endParaRPr lang="fr-CA" sz="2200">
              <a:solidFill>
                <a:schemeClr val="tx1"/>
              </a:solidFill>
            </a:endParaRPr>
          </a:p>
          <a:p>
            <a:pPr marL="0" indent="0">
              <a:spcBef>
                <a:spcPts val="0"/>
              </a:spcBef>
              <a:buNone/>
            </a:pPr>
            <a:r>
              <a:rPr lang="fr-CA" sz="2200" i="1"/>
              <a:t>Le titre privilégié du </a:t>
            </a:r>
            <a:r>
              <a:rPr lang="fr-CA" sz="2200"/>
              <a:t>Prélude et fugue</a:t>
            </a:r>
            <a:r>
              <a:rPr lang="fr-CA" sz="2200" i="1"/>
              <a:t> </a:t>
            </a:r>
            <a:r>
              <a:rPr lang="fr-CA" sz="2200"/>
              <a:t>pour quatuor à cordes en do majeur, </a:t>
            </a:r>
            <a:r>
              <a:rPr lang="fr-CA" sz="2200" i="1"/>
              <a:t>H. 31 de L.v. Beethoven est </a:t>
            </a:r>
            <a:r>
              <a:rPr lang="fr-CA" sz="2200"/>
              <a:t>Praeludium und Fuge</a:t>
            </a:r>
            <a:r>
              <a:rPr lang="fr-CA" sz="2200" i="1"/>
              <a:t>. Puisque ce titre comprend les noms de deux types de compositions musicales et que la distribution d’exécution, la désignation numérique et la tonalité sont connues, tous ces éléments doivent être présents dans le point d’accès autorisé et dans l’ordre :</a:t>
            </a:r>
          </a:p>
          <a:p>
            <a:pPr marL="0" indent="0">
              <a:spcBef>
                <a:spcPts val="0"/>
              </a:spcBef>
              <a:buNone/>
            </a:pPr>
            <a:endParaRPr lang="fr-CA" sz="2200"/>
          </a:p>
          <a:p>
            <a:pPr marL="539750" indent="-539750">
              <a:spcBef>
                <a:spcPts val="0"/>
              </a:spcBef>
              <a:buNone/>
            </a:pPr>
            <a:r>
              <a:rPr lang="fr-CA" sz="2200">
                <a:solidFill>
                  <a:schemeClr val="accent5"/>
                </a:solidFill>
              </a:rPr>
              <a:t>100 1_ Beethoven, Ludwig van, $d 1770-1827. $t Praeludium und Fuge, $m violons (2), alto, violoncelle, $n H. 31, $r do majeur</a:t>
            </a:r>
            <a:endParaRPr lang="fr-CA" sz="1800">
              <a:solidFill>
                <a:schemeClr val="accent5"/>
              </a:solidFill>
            </a:endParaRPr>
          </a:p>
          <a:p>
            <a:pPr marL="0" indent="0">
              <a:spcBef>
                <a:spcPts val="0"/>
              </a:spcBef>
              <a:buNone/>
            </a:pPr>
            <a:endParaRPr lang="fr-CA" sz="2200">
              <a:solidFill>
                <a:schemeClr val="accent1"/>
              </a:solidFill>
            </a:endParaRPr>
          </a:p>
          <a:p>
            <a:pPr marL="0" indent="0">
              <a:spcBef>
                <a:spcPts val="0"/>
              </a:spcBef>
              <a:buNone/>
            </a:pPr>
            <a:r>
              <a:rPr lang="fr-CA" sz="1800" i="1">
                <a:solidFill>
                  <a:srgbClr val="000000"/>
                </a:solidFill>
              </a:rPr>
              <a:t>La ressource </a:t>
            </a:r>
            <a:r>
              <a:rPr lang="fr-CA" sz="1800">
                <a:solidFill>
                  <a:srgbClr val="000000"/>
                </a:solidFill>
              </a:rPr>
              <a:t>Thematic Indexes Used in the Library of Congress/NACO Authority File </a:t>
            </a:r>
            <a:r>
              <a:rPr lang="fr-CA" sz="1800" i="1">
                <a:solidFill>
                  <a:srgbClr val="000000"/>
                </a:solidFill>
              </a:rPr>
              <a:t>comporte </a:t>
            </a:r>
            <a:r>
              <a:rPr lang="fr-CA" sz="1800" i="1">
                <a:solidFill>
                  <a:schemeClr val="accent1"/>
                </a:solidFill>
                <a:hlinkClick r:id="rId3">
                  <a:extLst>
                    <a:ext uri="{A12FA001-AC4F-418D-AE19-62706E023703}">
                      <ahyp:hlinkClr xmlns:ahyp="http://schemas.microsoft.com/office/drawing/2018/hyperlinkcolor" val="tx"/>
                    </a:ext>
                  </a:extLst>
                </a:hlinkClick>
              </a:rPr>
              <a:t>une entrée spécifique à Beethove</a:t>
            </a:r>
            <a:r>
              <a:rPr lang="fr-CA" sz="1800" i="1">
                <a:solidFill>
                  <a:schemeClr val="accent1"/>
                </a:solidFill>
              </a:rPr>
              <a:t>n</a:t>
            </a:r>
            <a:r>
              <a:rPr lang="fr-CA" sz="1800" i="1">
                <a:solidFill>
                  <a:srgbClr val="000000"/>
                </a:solidFill>
              </a:rPr>
              <a:t> indiquant que les numéros du catalogue Hess peuvent être utilisés dans les points d’accès autorisés lorsqu’il n’y a ni numéro d’opus, ni de numéro de catalogue Kinsky reliés à l’œuvre.</a:t>
            </a:r>
          </a:p>
          <a:p>
            <a:pPr marL="0" indent="0">
              <a:spcBef>
                <a:spcPts val="0"/>
              </a:spcBef>
              <a:buNone/>
            </a:pPr>
            <a:endParaRPr lang="fr-CA" sz="2200">
              <a:solidFill>
                <a:schemeClr val="accent1"/>
              </a:solidFill>
            </a:endParaRPr>
          </a:p>
          <a:p>
            <a:pPr marL="0" indent="0">
              <a:spcBef>
                <a:spcPts val="0"/>
              </a:spcBef>
              <a:buNone/>
            </a:pPr>
            <a:endParaRPr lang="fr-CA" sz="2200">
              <a:solidFill>
                <a:srgbClr val="5B9BD5"/>
              </a:solidFill>
            </a:endParaRPr>
          </a:p>
          <a:p>
            <a:pPr marL="0" indent="0">
              <a:spcBef>
                <a:spcPts val="0"/>
              </a:spcBef>
              <a:buNone/>
            </a:pPr>
            <a:endParaRPr lang="fr-CA" sz="2200">
              <a:solidFill>
                <a:srgbClr val="5B9BD5"/>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6F3BDCC3-4409-68B7-F647-CDC1A9E4569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213</a:t>
            </a:fld>
            <a:endParaRPr lang="fr-FR"/>
          </a:p>
        </p:txBody>
      </p:sp>
    </p:spTree>
    <p:extLst>
      <p:ext uri="{BB962C8B-B14F-4D97-AF65-F5344CB8AC3E}">
        <p14:creationId xmlns:p14="http://schemas.microsoft.com/office/powerpoint/2010/main" val="415629381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Exemple :</a:t>
            </a:r>
          </a:p>
          <a:p>
            <a:pPr marL="0" indent="0">
              <a:spcBef>
                <a:spcPts val="0"/>
              </a:spcBef>
              <a:buNone/>
            </a:pPr>
            <a:endParaRPr lang="fr-CA" sz="2200">
              <a:solidFill>
                <a:schemeClr val="tx1"/>
              </a:solidFill>
            </a:endParaRPr>
          </a:p>
          <a:p>
            <a:pPr marL="0" indent="0">
              <a:spcBef>
                <a:spcPts val="0"/>
              </a:spcBef>
              <a:buNone/>
            </a:pPr>
            <a:r>
              <a:rPr lang="fr-CA" sz="2200" i="1"/>
              <a:t>Le </a:t>
            </a:r>
            <a:r>
              <a:rPr lang="fr-CA" sz="2200"/>
              <a:t>Trio</a:t>
            </a:r>
            <a:r>
              <a:rPr lang="fr-CA" sz="2200" i="1"/>
              <a:t> </a:t>
            </a:r>
            <a:r>
              <a:rPr lang="fr-CA" sz="2200"/>
              <a:t>en mi bémol majeur no 2</a:t>
            </a:r>
            <a:r>
              <a:rPr lang="fr-CA" sz="2200" i="1"/>
              <a:t>,</a:t>
            </a:r>
            <a:r>
              <a:rPr lang="fr-CA" sz="2200"/>
              <a:t> </a:t>
            </a:r>
            <a:r>
              <a:rPr lang="fr-CA" sz="2200" i="1"/>
              <a:t>op. 100, de Schubert porte le numéro de catalogue thématique D. 929. </a:t>
            </a:r>
          </a:p>
          <a:p>
            <a:pPr marL="0" indent="0">
              <a:spcBef>
                <a:spcPts val="0"/>
              </a:spcBef>
              <a:buNone/>
            </a:pPr>
            <a:endParaRPr lang="fr-CA" sz="2200" i="1">
              <a:solidFill>
                <a:srgbClr val="000000"/>
              </a:solidFill>
            </a:endParaRPr>
          </a:p>
          <a:p>
            <a:pPr marL="539750" indent="-539750">
              <a:spcBef>
                <a:spcPts val="0"/>
              </a:spcBef>
              <a:buNone/>
            </a:pPr>
            <a:r>
              <a:rPr lang="fr-CA" sz="2200">
                <a:solidFill>
                  <a:schemeClr val="accent5"/>
                </a:solidFill>
              </a:rPr>
              <a:t>100 1_ Schubert, Franz, $d 1797-1828 $t Trios, $m piano, violon, violoncelle, $n D. 929, $r mi bémol majeur</a:t>
            </a:r>
            <a:endParaRPr lang="fr-CA" sz="1800">
              <a:solidFill>
                <a:schemeClr val="accent5"/>
              </a:solidFill>
            </a:endParaRPr>
          </a:p>
          <a:p>
            <a:pPr marL="539750" indent="-539750">
              <a:spcBef>
                <a:spcPts val="0"/>
              </a:spcBef>
              <a:buNone/>
            </a:pPr>
            <a:endParaRPr lang="fr-CA" sz="2200">
              <a:solidFill>
                <a:schemeClr val="accent1"/>
              </a:solidFill>
            </a:endParaRPr>
          </a:p>
          <a:p>
            <a:pPr marL="539750" indent="-539750">
              <a:spcBef>
                <a:spcPts val="0"/>
              </a:spcBef>
              <a:buNone/>
            </a:pPr>
            <a:r>
              <a:rPr lang="fr-CA" sz="2200">
                <a:solidFill>
                  <a:schemeClr val="tx1"/>
                </a:solidFill>
              </a:rPr>
              <a:t>Et non :</a:t>
            </a:r>
          </a:p>
          <a:p>
            <a:pPr marL="539750" indent="-539750">
              <a:spcBef>
                <a:spcPts val="0"/>
              </a:spcBef>
              <a:buNone/>
            </a:pPr>
            <a:endParaRPr lang="fr-CA" sz="2200">
              <a:solidFill>
                <a:schemeClr val="tx1"/>
              </a:solidFill>
            </a:endParaRPr>
          </a:p>
          <a:p>
            <a:pPr marL="539750" indent="-539750">
              <a:spcBef>
                <a:spcPts val="0"/>
              </a:spcBef>
              <a:buNone/>
            </a:pPr>
            <a:r>
              <a:rPr lang="fr-CA" sz="2200">
                <a:solidFill>
                  <a:schemeClr val="accent5"/>
                </a:solidFill>
              </a:rPr>
              <a:t>100 1_ Schubert, Franz, $d 1797-1828 $t Trios, $m piano, violon, violoncelle, $n no 2, op. 100, D. 929, $r mi bémol majeur</a:t>
            </a:r>
            <a:endParaRPr lang="fr-CA">
              <a:solidFill>
                <a:schemeClr val="accent5"/>
              </a:solidFill>
            </a:endParaRPr>
          </a:p>
          <a:p>
            <a:pPr marL="0" indent="0">
              <a:spcBef>
                <a:spcPts val="0"/>
              </a:spcBef>
              <a:buNone/>
            </a:pPr>
            <a:endParaRPr lang="fr-CA" sz="1800">
              <a:solidFill>
                <a:schemeClr val="accent1"/>
              </a:solidFill>
            </a:endParaRPr>
          </a:p>
          <a:p>
            <a:pPr marL="0" indent="0">
              <a:spcBef>
                <a:spcPts val="0"/>
              </a:spcBef>
              <a:buNone/>
            </a:pPr>
            <a:r>
              <a:rPr lang="fr-CA" sz="1800" i="1">
                <a:solidFill>
                  <a:schemeClr val="tx1"/>
                </a:solidFill>
              </a:rPr>
              <a:t>Puisque la ressource </a:t>
            </a:r>
            <a:r>
              <a:rPr lang="fr-CA" sz="1800">
                <a:solidFill>
                  <a:schemeClr val="tx1"/>
                </a:solidFill>
              </a:rPr>
              <a:t>Thematic Indexes Used in the Library of Congress/NACO Authority File </a:t>
            </a:r>
            <a:r>
              <a:rPr lang="fr-CA" sz="1800" i="1">
                <a:solidFill>
                  <a:schemeClr val="tx1"/>
                </a:solidFill>
              </a:rPr>
              <a:t>comporte </a:t>
            </a:r>
            <a:r>
              <a:rPr lang="fr-CA" sz="1800" i="1">
                <a:solidFill>
                  <a:schemeClr val="accent1"/>
                </a:solidFill>
                <a:hlinkClick r:id="rId3">
                  <a:extLst>
                    <a:ext uri="{A12FA001-AC4F-418D-AE19-62706E023703}">
                      <ahyp:hlinkClr xmlns:ahyp="http://schemas.microsoft.com/office/drawing/2018/hyperlinkcolor" val="tx"/>
                    </a:ext>
                  </a:extLst>
                </a:hlinkClick>
              </a:rPr>
              <a:t>une entrée spécifique à Schubert</a:t>
            </a:r>
            <a:r>
              <a:rPr lang="fr-CA" sz="1800" i="1">
                <a:solidFill>
                  <a:schemeClr val="tx1"/>
                </a:solidFill>
              </a:rPr>
              <a:t> indiquant que les numéros du catalogue Deutsch peuvent être utilisés dans les points d’accès autorisés, seule cette désignation numérique est enregistrée.</a:t>
            </a:r>
            <a:endParaRPr lang="en-US" sz="1800">
              <a:solidFill>
                <a:schemeClr val="tx1"/>
              </a:solidFill>
            </a:endParaRPr>
          </a:p>
          <a:p>
            <a:pPr marL="0" indent="0">
              <a:spcBef>
                <a:spcPts val="0"/>
              </a:spcBef>
              <a:buNone/>
            </a:pPr>
            <a:endParaRPr lang="fr-CA" sz="2200">
              <a:solidFill>
                <a:schemeClr val="accent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018E0848-B832-4323-64A9-06E5EDD144A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214</a:t>
            </a:fld>
            <a:endParaRPr lang="fr-FR"/>
          </a:p>
        </p:txBody>
      </p:sp>
    </p:spTree>
    <p:extLst>
      <p:ext uri="{BB962C8B-B14F-4D97-AF65-F5344CB8AC3E}">
        <p14:creationId xmlns:p14="http://schemas.microsoft.com/office/powerpoint/2010/main" val="323925958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ÉP du PFAN (Numéro d’ordre) :</a:t>
            </a:r>
          </a:p>
          <a:p>
            <a:pPr marL="0" indent="0">
              <a:spcBef>
                <a:spcPts val="0"/>
              </a:spcBef>
              <a:buNone/>
            </a:pPr>
            <a:endParaRPr lang="fr-CA" sz="2200">
              <a:solidFill>
                <a:schemeClr val="tx1"/>
              </a:solidFill>
            </a:endParaRPr>
          </a:p>
          <a:p>
            <a:pPr marL="0" indent="0">
              <a:spcBef>
                <a:spcPts val="0"/>
              </a:spcBef>
              <a:buNone/>
            </a:pPr>
            <a:r>
              <a:rPr lang="fr-CA" sz="2200"/>
              <a:t>Enregistrer un numéro d’ordre dans un point d’accès autorisé si des œuvres ayant le même titre et la même distribution d’exécution sont numérotées consécutivement dans les sources de référence musicales. Enregistrer un numéro d’ordre si des œuvres ayant le même titre mais des distributions différentes sont numérotées consécutivement dans les sources de référence musicales et que la distribution est omise du point d’accès autorisé en vertu de 6.28.1.9.1 exception a) ii). Pour des directives supplémentaires sur l’enregistrement des numéros d’ordre, voir l’ÉP du PFAN pour 6.16.1.3.1.</a:t>
            </a:r>
            <a:endParaRPr lang="fr-CA" sz="1800"/>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5EC81A27-1E58-09C4-8803-7B3C3A45097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215</a:t>
            </a:fld>
            <a:endParaRPr lang="fr-FR"/>
          </a:p>
        </p:txBody>
      </p:sp>
    </p:spTree>
    <p:extLst>
      <p:ext uri="{BB962C8B-B14F-4D97-AF65-F5344CB8AC3E}">
        <p14:creationId xmlns:p14="http://schemas.microsoft.com/office/powerpoint/2010/main" val="313805450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fr-CA" sz="2000">
              <a:solidFill>
                <a:schemeClr val="tx1"/>
              </a:solidFill>
            </a:endParaRPr>
          </a:p>
          <a:p>
            <a:pPr marL="0" indent="0">
              <a:spcBef>
                <a:spcPts val="0"/>
              </a:spcBef>
              <a:buNone/>
            </a:pPr>
            <a:r>
              <a:rPr lang="fr-CA" sz="2000" i="1"/>
              <a:t>Les 32 sonates pour piano de Beethoven comportent deux désignations numériques : un numéro d’opus et un numéro d’ordre provenant des sources de référence. Les deux désignations doivent être enregistrées :</a:t>
            </a:r>
          </a:p>
          <a:p>
            <a:pPr marL="0" indent="0">
              <a:spcBef>
                <a:spcPts val="0"/>
              </a:spcBef>
              <a:buNone/>
            </a:pPr>
            <a:endParaRPr lang="fr-CA" sz="2000" i="1"/>
          </a:p>
          <a:p>
            <a:pPr marL="0" indent="0">
              <a:spcBef>
                <a:spcPts val="0"/>
              </a:spcBef>
              <a:buNone/>
            </a:pPr>
            <a:r>
              <a:rPr lang="fr-CA" sz="2000"/>
              <a:t>Point d’accès représentant la 14</a:t>
            </a:r>
            <a:r>
              <a:rPr lang="fr-CA" sz="2000" baseline="30000"/>
              <a:t>e</a:t>
            </a:r>
            <a:r>
              <a:rPr lang="fr-CA" sz="2000"/>
              <a:t> sonate pour piano :</a:t>
            </a:r>
          </a:p>
          <a:p>
            <a:pPr marL="0" indent="0">
              <a:spcBef>
                <a:spcPts val="0"/>
              </a:spcBef>
              <a:buNone/>
            </a:pPr>
            <a:endParaRPr lang="fr-CA" sz="2000" i="1"/>
          </a:p>
          <a:p>
            <a:pPr marL="446088" indent="-446088">
              <a:spcBef>
                <a:spcPts val="0"/>
              </a:spcBef>
              <a:buNone/>
            </a:pPr>
            <a:r>
              <a:rPr lang="fr-CA" sz="2000">
                <a:solidFill>
                  <a:schemeClr val="accent5"/>
                </a:solidFill>
              </a:rPr>
              <a:t>100 1_ Beethoven, Ludwig van, $d 1770-1827. $t Sonates, $m piano, $n </a:t>
            </a:r>
            <a:r>
              <a:rPr lang="fr-CA" sz="2000" b="1">
                <a:solidFill>
                  <a:schemeClr val="accent5"/>
                </a:solidFill>
              </a:rPr>
              <a:t>no 14</a:t>
            </a:r>
            <a:r>
              <a:rPr lang="fr-CA" sz="2000">
                <a:solidFill>
                  <a:schemeClr val="accent5"/>
                </a:solidFill>
              </a:rPr>
              <a:t>, op. 27, </a:t>
            </a:r>
            <a:r>
              <a:rPr lang="fr-CA" sz="2000" b="1">
                <a:solidFill>
                  <a:schemeClr val="accent5"/>
                </a:solidFill>
              </a:rPr>
              <a:t>no 2</a:t>
            </a:r>
            <a:r>
              <a:rPr lang="fr-CA" sz="2000">
                <a:solidFill>
                  <a:schemeClr val="accent5"/>
                </a:solidFill>
              </a:rPr>
              <a:t>, $r do dièse mineur</a:t>
            </a:r>
          </a:p>
          <a:p>
            <a:pPr marL="446088" indent="-446088">
              <a:spcBef>
                <a:spcPts val="0"/>
              </a:spcBef>
              <a:buNone/>
            </a:pPr>
            <a:r>
              <a:rPr lang="fr-CA" sz="2000" i="1">
                <a:solidFill>
                  <a:schemeClr val="tx1"/>
                </a:solidFill>
              </a:rPr>
              <a:t>(Pour ce cas particulier, il existe également un numéro d’ordre à l’intérieur du numéro d’opus)</a:t>
            </a:r>
          </a:p>
          <a:p>
            <a:pPr marL="446088" indent="-446088">
              <a:spcBef>
                <a:spcPts val="0"/>
              </a:spcBef>
              <a:buNone/>
            </a:pPr>
            <a:endParaRPr lang="fr-CA" sz="2000"/>
          </a:p>
          <a:p>
            <a:pPr marL="446088" indent="-446088">
              <a:spcBef>
                <a:spcPts val="0"/>
              </a:spcBef>
              <a:buNone/>
            </a:pPr>
            <a:r>
              <a:rPr lang="fr-CA" sz="2000"/>
              <a:t>Point d’accès représentant la 32</a:t>
            </a:r>
            <a:r>
              <a:rPr lang="fr-CA" sz="2000" baseline="30000"/>
              <a:t>e</a:t>
            </a:r>
            <a:r>
              <a:rPr lang="fr-CA" sz="2000"/>
              <a:t> sonate pour piano :</a:t>
            </a:r>
          </a:p>
          <a:p>
            <a:pPr marL="446088" indent="-446088">
              <a:spcBef>
                <a:spcPts val="0"/>
              </a:spcBef>
              <a:buNone/>
            </a:pPr>
            <a:endParaRPr lang="fr-CA" sz="2000"/>
          </a:p>
          <a:p>
            <a:pPr marL="446088" indent="-446088">
              <a:spcBef>
                <a:spcPts val="0"/>
              </a:spcBef>
              <a:buNone/>
            </a:pPr>
            <a:r>
              <a:rPr lang="fr-CA" sz="2000">
                <a:solidFill>
                  <a:schemeClr val="accent5"/>
                </a:solidFill>
              </a:rPr>
              <a:t>100 1_ Beethoven, Ludwig van, $d 1770-1827. $t Sonates, $m piano, $n </a:t>
            </a:r>
            <a:r>
              <a:rPr lang="fr-CA" sz="2000" b="1">
                <a:solidFill>
                  <a:schemeClr val="accent5"/>
                </a:solidFill>
              </a:rPr>
              <a:t>no 32</a:t>
            </a:r>
            <a:r>
              <a:rPr lang="fr-CA" sz="2000">
                <a:solidFill>
                  <a:schemeClr val="accent5"/>
                </a:solidFill>
              </a:rPr>
              <a:t>, op. 111, $r</a:t>
            </a:r>
            <a:r>
              <a:rPr lang="fr-CA" sz="2000" b="1">
                <a:solidFill>
                  <a:schemeClr val="accent5"/>
                </a:solidFill>
              </a:rPr>
              <a:t> </a:t>
            </a:r>
            <a:r>
              <a:rPr lang="fr-CA" sz="2000">
                <a:solidFill>
                  <a:schemeClr val="accent5"/>
                </a:solidFill>
              </a:rPr>
              <a:t>do mineur</a:t>
            </a:r>
            <a:endParaRPr lang="fr-CA" sz="1800">
              <a:solidFill>
                <a:schemeClr val="tx1"/>
              </a:solidFill>
            </a:endParaRPr>
          </a:p>
        </p:txBody>
      </p:sp>
      <p:sp>
        <p:nvSpPr>
          <p:cNvPr id="2" name="Espace réservé du pied de page 1">
            <a:extLst>
              <a:ext uri="{FF2B5EF4-FFF2-40B4-BE49-F238E27FC236}">
                <a16:creationId xmlns:a16="http://schemas.microsoft.com/office/drawing/2014/main" id="{42BE100C-795A-92ED-8874-7A8E770BE47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216</a:t>
            </a:fld>
            <a:endParaRPr lang="fr-FR"/>
          </a:p>
        </p:txBody>
      </p:sp>
    </p:spTree>
    <p:extLst>
      <p:ext uri="{BB962C8B-B14F-4D97-AF65-F5344CB8AC3E}">
        <p14:creationId xmlns:p14="http://schemas.microsoft.com/office/powerpoint/2010/main" val="56621525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fr-CA" sz="2000">
              <a:solidFill>
                <a:schemeClr val="tx1"/>
              </a:solidFill>
            </a:endParaRPr>
          </a:p>
          <a:p>
            <a:pPr marL="0" indent="0">
              <a:spcBef>
                <a:spcPts val="0"/>
              </a:spcBef>
              <a:buNone/>
            </a:pPr>
            <a:r>
              <a:rPr lang="fr-CA" sz="2000" i="1"/>
              <a:t>Vincent Persichetti a écrit plusieurs sérénades pour diverses distributions d’exécution et portant des numéros d’opus différents. Elles sont cependant numérotées consécutivement dans les sources de référence</a:t>
            </a:r>
          </a:p>
          <a:p>
            <a:pPr marL="0" indent="0">
              <a:spcBef>
                <a:spcPts val="0"/>
              </a:spcBef>
              <a:buNone/>
            </a:pPr>
            <a:endParaRPr lang="fr-CA" sz="2000" i="1"/>
          </a:p>
          <a:p>
            <a:pPr marL="0" indent="0">
              <a:spcBef>
                <a:spcPts val="0"/>
              </a:spcBef>
              <a:buNone/>
            </a:pPr>
            <a:r>
              <a:rPr lang="fr-CA" sz="2000"/>
              <a:t>Point d’accès représentant la </a:t>
            </a:r>
            <a:r>
              <a:rPr lang="fr-CA" sz="2000" i="1"/>
              <a:t>Sérénade pour flûte et harpe</a:t>
            </a:r>
            <a:r>
              <a:rPr lang="fr-CA" sz="2000"/>
              <a:t>, op. 79, identifiée comme étant la 10</a:t>
            </a:r>
            <a:r>
              <a:rPr lang="fr-CA" sz="2000" baseline="30000"/>
              <a:t>e</a:t>
            </a:r>
            <a:r>
              <a:rPr lang="fr-CA" sz="2000"/>
              <a:t> des sérénades dans les sources de référence :</a:t>
            </a:r>
          </a:p>
          <a:p>
            <a:pPr marL="0" indent="0">
              <a:spcBef>
                <a:spcPts val="0"/>
              </a:spcBef>
              <a:buNone/>
            </a:pPr>
            <a:endParaRPr lang="fr-CA" sz="2000" i="1"/>
          </a:p>
          <a:p>
            <a:pPr marL="0" indent="0">
              <a:spcBef>
                <a:spcPts val="0"/>
              </a:spcBef>
              <a:buNone/>
            </a:pPr>
            <a:r>
              <a:rPr lang="fr-CA" sz="2000">
                <a:solidFill>
                  <a:schemeClr val="accent5"/>
                </a:solidFill>
              </a:rPr>
              <a:t>100 1_ </a:t>
            </a:r>
            <a:r>
              <a:rPr lang="it-IT" sz="2000">
                <a:solidFill>
                  <a:schemeClr val="accent5"/>
                </a:solidFill>
              </a:rPr>
              <a:t>Persichetti, Vincent, $d 1915-1987. $t Sérénades, $n </a:t>
            </a:r>
            <a:r>
              <a:rPr lang="it-IT" sz="2000" b="1">
                <a:solidFill>
                  <a:schemeClr val="accent5"/>
                </a:solidFill>
              </a:rPr>
              <a:t>no 10</a:t>
            </a:r>
            <a:r>
              <a:rPr lang="it-IT" sz="2000">
                <a:solidFill>
                  <a:schemeClr val="accent5"/>
                </a:solidFill>
              </a:rPr>
              <a:t>, op. 79</a:t>
            </a:r>
          </a:p>
          <a:p>
            <a:pPr marL="0" indent="0">
              <a:spcBef>
                <a:spcPts val="0"/>
              </a:spcBef>
              <a:buNone/>
            </a:pPr>
            <a:endParaRPr lang="fr-CA" sz="2000"/>
          </a:p>
          <a:p>
            <a:pPr marL="0" indent="0">
              <a:spcBef>
                <a:spcPts val="0"/>
              </a:spcBef>
              <a:buNone/>
            </a:pPr>
            <a:r>
              <a:rPr lang="fr-CA" sz="2000"/>
              <a:t>Point d’accès représentant la </a:t>
            </a:r>
            <a:r>
              <a:rPr lang="fr-CA" sz="2000" i="1"/>
              <a:t>Sérénade pour tuba solo</a:t>
            </a:r>
            <a:r>
              <a:rPr lang="fr-CA" sz="2000"/>
              <a:t>, op. 88, identifiée comme étant la 12</a:t>
            </a:r>
            <a:r>
              <a:rPr lang="fr-CA" sz="2000" baseline="30000"/>
              <a:t>e</a:t>
            </a:r>
            <a:r>
              <a:rPr lang="fr-CA" sz="2000"/>
              <a:t> des sérénades dans les sources de référence :</a:t>
            </a:r>
          </a:p>
          <a:p>
            <a:pPr marL="0" indent="0">
              <a:spcBef>
                <a:spcPts val="0"/>
              </a:spcBef>
              <a:buNone/>
            </a:pPr>
            <a:endParaRPr lang="fr-CA" sz="2000"/>
          </a:p>
          <a:p>
            <a:pPr marL="0" indent="0">
              <a:spcBef>
                <a:spcPts val="0"/>
              </a:spcBef>
              <a:buNone/>
            </a:pPr>
            <a:r>
              <a:rPr lang="pt-BR" sz="2000">
                <a:solidFill>
                  <a:schemeClr val="accent5"/>
                </a:solidFill>
              </a:rPr>
              <a:t>100 1_ </a:t>
            </a:r>
            <a:r>
              <a:rPr lang="it-IT" sz="2000">
                <a:solidFill>
                  <a:schemeClr val="accent5"/>
                </a:solidFill>
              </a:rPr>
              <a:t>Persichetti, Vincent, $d 1915-1987. $t Sérénades, $</a:t>
            </a:r>
            <a:r>
              <a:rPr lang="it-IT" sz="2000" b="1">
                <a:solidFill>
                  <a:schemeClr val="accent5"/>
                </a:solidFill>
              </a:rPr>
              <a:t>n no 12</a:t>
            </a:r>
            <a:r>
              <a:rPr lang="it-IT" sz="2000">
                <a:solidFill>
                  <a:schemeClr val="accent5"/>
                </a:solidFill>
              </a:rPr>
              <a:t>, op. 88</a:t>
            </a:r>
            <a:endParaRPr lang="pt-BR" sz="2000">
              <a:solidFill>
                <a:schemeClr val="accent5"/>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E8A08538-3CE7-69F0-8A1E-EF7807737F6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217</a:t>
            </a:fld>
            <a:endParaRPr lang="fr-FR"/>
          </a:p>
        </p:txBody>
      </p:sp>
    </p:spTree>
    <p:extLst>
      <p:ext uri="{BB962C8B-B14F-4D97-AF65-F5344CB8AC3E}">
        <p14:creationId xmlns:p14="http://schemas.microsoft.com/office/powerpoint/2010/main" val="310179898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ÉP du PFAN (Livrets et œuvres musicales dramatiques) :</a:t>
            </a:r>
          </a:p>
          <a:p>
            <a:pPr marL="0" indent="0">
              <a:spcBef>
                <a:spcPts val="0"/>
              </a:spcBef>
              <a:buNone/>
            </a:pPr>
            <a:endParaRPr lang="fr-CA" sz="1800">
              <a:solidFill>
                <a:schemeClr val="tx1"/>
              </a:solidFill>
            </a:endParaRPr>
          </a:p>
          <a:p>
            <a:pPr marL="342900" indent="-342900">
              <a:spcBef>
                <a:spcPts val="0"/>
              </a:spcBef>
              <a:buSzPct val="100000"/>
            </a:pPr>
            <a:r>
              <a:rPr lang="fr-CA" sz="1800"/>
              <a:t>Voir l’énoncé de politique de 6.28.1.2 pour établir une distinction entre les points d’accès représentant les livrets et les œuvres musicales dramatiques écrites par la même personne. </a:t>
            </a:r>
          </a:p>
          <a:p>
            <a:pPr marL="342900" indent="-342900">
              <a:spcBef>
                <a:spcPts val="0"/>
              </a:spcBef>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r>
              <a:rPr lang="fr-CA" sz="1800" i="1">
                <a:solidFill>
                  <a:schemeClr val="tx1"/>
                </a:solidFill>
              </a:rPr>
              <a:t>Wagner a écrit la musique et est également l’auteur du livret de l’opéra </a:t>
            </a:r>
            <a:r>
              <a:rPr lang="fr-CA" sz="1800">
                <a:solidFill>
                  <a:schemeClr val="tx1"/>
                </a:solidFill>
              </a:rPr>
              <a:t>Meistersinger von Nürnberg.</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Point d’accès pour l’opéra en tant qu’œuvre musicale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Wagner, Richard, $d 1813-1883. $t Meistersinger von Nürnberg</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Point d’accès pour le livret en tant qu’œuvre littéraire :</a:t>
            </a: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Wagner, Richard, $d 1813-1883. $t Meistersinger von Nürnberg </a:t>
            </a:r>
            <a:r>
              <a:rPr lang="fr-CA" sz="1800" b="1">
                <a:solidFill>
                  <a:schemeClr val="accent5"/>
                </a:solidFill>
              </a:rPr>
              <a:t>(Livret)</a:t>
            </a: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4F0F1EB6-DA66-7842-7201-A190ABFDBB8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218</a:t>
            </a:fld>
            <a:endParaRPr lang="fr-FR"/>
          </a:p>
        </p:txBody>
      </p:sp>
    </p:spTree>
    <p:extLst>
      <p:ext uri="{BB962C8B-B14F-4D97-AF65-F5344CB8AC3E}">
        <p14:creationId xmlns:p14="http://schemas.microsoft.com/office/powerpoint/2010/main" val="180868661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Si le point d’accès autorisé d’une compilation d’œuvres musicales inclut un titre collectif conventionnel utilisant le nom d’un type de composition suivi de </a:t>
            </a:r>
            <a:r>
              <a:rPr lang="fr-CA" sz="1800" i="1">
                <a:solidFill>
                  <a:schemeClr val="tx1"/>
                </a:solidFill>
              </a:rPr>
              <a:t>Extraits</a:t>
            </a:r>
            <a:r>
              <a:rPr lang="fr-CA" sz="1800">
                <a:solidFill>
                  <a:schemeClr val="tx1"/>
                </a:solidFill>
              </a:rPr>
              <a:t>, inclure un ou plusieurs des éléments suivants, comme il convient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a) distribution d’exécution</a:t>
            </a:r>
          </a:p>
          <a:p>
            <a:pPr marL="0" indent="0">
              <a:spcBef>
                <a:spcPts val="0"/>
              </a:spcBef>
              <a:buNone/>
            </a:pPr>
            <a:r>
              <a:rPr lang="fr-CA" sz="1800">
                <a:solidFill>
                  <a:schemeClr val="tx1"/>
                </a:solidFill>
              </a:rPr>
              <a:t>b) date d’une œuvre</a:t>
            </a:r>
          </a:p>
          <a:p>
            <a:pPr marL="0" indent="0">
              <a:spcBef>
                <a:spcPts val="0"/>
              </a:spcBef>
              <a:buNone/>
            </a:pPr>
            <a:r>
              <a:rPr lang="fr-CA" sz="1800">
                <a:solidFill>
                  <a:schemeClr val="tx1"/>
                </a:solidFill>
              </a:rPr>
              <a:t>c) lieu d’origine d’une œuvre</a:t>
            </a:r>
          </a:p>
          <a:p>
            <a:pPr marL="0" indent="0">
              <a:spcBef>
                <a:spcPts val="0"/>
              </a:spcBef>
              <a:buNone/>
            </a:pPr>
            <a:r>
              <a:rPr lang="fr-CA" sz="1800">
                <a:solidFill>
                  <a:schemeClr val="tx1"/>
                </a:solidFill>
              </a:rPr>
              <a:t>d) autre caractéristique distinctive d’une œuvre</a:t>
            </a:r>
          </a:p>
          <a:p>
            <a:pPr indent="-457200">
              <a:spcBef>
                <a:spcPts val="0"/>
              </a:spcBef>
              <a:buAutoNum type="alphaLcParenR"/>
            </a:pPr>
            <a:endParaRPr lang="fr-CA" sz="1800">
              <a:solidFill>
                <a:schemeClr val="tx1"/>
              </a:solidFill>
            </a:endParaRPr>
          </a:p>
          <a:p>
            <a:pPr marL="0" indent="0">
              <a:spcBef>
                <a:spcPts val="0"/>
              </a:spcBef>
              <a:buNone/>
            </a:pPr>
            <a:r>
              <a:rPr lang="fr-CA" sz="1800">
                <a:solidFill>
                  <a:schemeClr val="tx1"/>
                </a:solidFill>
              </a:rPr>
              <a:t>Enregistrer une distribution d’exécution </a:t>
            </a:r>
            <a:r>
              <a:rPr lang="fr-CA" sz="1800" b="1">
                <a:solidFill>
                  <a:schemeClr val="tx1"/>
                </a:solidFill>
              </a:rPr>
              <a:t>avant </a:t>
            </a:r>
            <a:r>
              <a:rPr lang="fr-CA" sz="1800">
                <a:solidFill>
                  <a:schemeClr val="tx1"/>
                </a:solidFill>
              </a:rPr>
              <a:t>le terme </a:t>
            </a:r>
            <a:r>
              <a:rPr lang="fr-CA" sz="1800" i="1">
                <a:solidFill>
                  <a:schemeClr val="tx1"/>
                </a:solidFill>
              </a:rPr>
              <a:t>Extraits</a:t>
            </a:r>
          </a:p>
          <a:p>
            <a:pPr marL="0" indent="0">
              <a:spcBef>
                <a:spcPts val="0"/>
              </a:spcBef>
              <a:buNone/>
            </a:pPr>
            <a:r>
              <a:rPr lang="fr-CA" sz="1800">
                <a:solidFill>
                  <a:schemeClr val="tx1"/>
                </a:solidFill>
              </a:rPr>
              <a:t>Enregistrer les autres éléments </a:t>
            </a:r>
            <a:r>
              <a:rPr lang="fr-CA" sz="1800" b="1">
                <a:solidFill>
                  <a:schemeClr val="tx1"/>
                </a:solidFill>
              </a:rPr>
              <a:t>après </a:t>
            </a:r>
            <a:r>
              <a:rPr lang="fr-CA" sz="1800">
                <a:solidFill>
                  <a:schemeClr val="tx1"/>
                </a:solidFill>
              </a:rPr>
              <a:t>le terme </a:t>
            </a:r>
            <a:r>
              <a:rPr lang="fr-CA" sz="1800" i="1">
                <a:solidFill>
                  <a:schemeClr val="tx1"/>
                </a:solidFill>
              </a:rPr>
              <a:t>Extraits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Beethoven, Ludwig van, $d 1770-1827. $t Sonates, $m piano. $k Extraits (Analekta (Firme))</a:t>
            </a:r>
          </a:p>
        </p:txBody>
      </p:sp>
      <p:sp>
        <p:nvSpPr>
          <p:cNvPr id="2" name="Espace réservé du pied de page 1">
            <a:extLst>
              <a:ext uri="{FF2B5EF4-FFF2-40B4-BE49-F238E27FC236}">
                <a16:creationId xmlns:a16="http://schemas.microsoft.com/office/drawing/2014/main" id="{63D2A0BB-0730-545F-70C9-3B8C547D7BD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219</a:t>
            </a:fld>
            <a:endParaRPr lang="fr-FR"/>
          </a:p>
        </p:txBody>
      </p:sp>
    </p:spTree>
    <p:extLst>
      <p:ext uri="{BB962C8B-B14F-4D97-AF65-F5344CB8AC3E}">
        <p14:creationId xmlns:p14="http://schemas.microsoft.com/office/powerpoint/2010/main" val="65096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780"/>
            </a:pPr>
            <a:r>
              <a:rPr lang="fr-CA" sz="3200" b="0" i="0" u="none" strike="noStrike" cap="none">
                <a:latin typeface="Arial"/>
                <a:ea typeface="Arial"/>
                <a:cs typeface="Arial"/>
                <a:sym typeface="Arial"/>
              </a:rPr>
              <a:t>Identification des œuvres : </a:t>
            </a:r>
            <a:br>
              <a:rPr lang="fr-CA" sz="3200" b="0" i="0" u="none" strike="noStrike" cap="none">
                <a:latin typeface="Arial"/>
                <a:ea typeface="Arial"/>
                <a:cs typeface="Arial"/>
              </a:rPr>
            </a:br>
            <a:r>
              <a:rPr lang="fr-CA" sz="3200"/>
              <a:t>Éléments fondamentaux</a:t>
            </a:r>
            <a:r>
              <a:rPr lang="fr-CA" sz="3200" b="0" i="0" u="none" strike="noStrike" cap="none">
                <a:latin typeface="Arial"/>
                <a:ea typeface="Arial"/>
                <a:cs typeface="Arial"/>
                <a:sym typeface="Arial"/>
              </a:rPr>
              <a:t> si nécessaire d’établir une distinction (RDA 0.6.6)</a:t>
            </a:r>
          </a:p>
        </p:txBody>
      </p:sp>
      <p:sp>
        <p:nvSpPr>
          <p:cNvPr id="194" name="Shape 19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Forme d’une 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Date d’une 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Lieu d’origine d’une 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Autre caractéristique distinctive d’une œuvre</a:t>
            </a:r>
            <a:endParaRPr lang="fr-CA"/>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musicales ayant des titres distinctifs </a:t>
            </a:r>
            <a:endParaRPr lang="fr-CA" sz="2800" b="0" i="0" u="none" strike="noStrike" cap="none">
              <a:solidFill>
                <a:schemeClr val="dk1"/>
              </a:solidFill>
              <a:latin typeface="Arial"/>
              <a:ea typeface="Arial"/>
              <a:cs typeface="Arial"/>
              <a:sym typeface="Arial"/>
            </a:endParaRPr>
          </a:p>
          <a:p>
            <a:pPr marL="800100" lvl="1" indent="-342900">
              <a:spcBef>
                <a:spcPts val="1700"/>
              </a:spcBef>
            </a:pPr>
            <a:r>
              <a:rPr lang="fr-FR" sz="2400" b="0" i="0" u="none" strike="noStrike" cap="none">
                <a:solidFill>
                  <a:schemeClr val="dk1"/>
                </a:solidFill>
                <a:latin typeface="Arial"/>
                <a:ea typeface="Arial"/>
                <a:cs typeface="Arial"/>
                <a:sym typeface="Arial"/>
              </a:rPr>
              <a:t>Distribution d’exécution</a:t>
            </a:r>
            <a:endParaRPr/>
          </a:p>
          <a:p>
            <a:pPr marL="800100" lvl="1" indent="-342900">
              <a:spcBef>
                <a:spcPts val="1100"/>
              </a:spcBef>
            </a:pPr>
            <a:r>
              <a:rPr lang="fr-FR" sz="2400" b="0" i="0" u="none" strike="noStrike" cap="none">
                <a:solidFill>
                  <a:schemeClr val="dk1"/>
                </a:solidFill>
                <a:latin typeface="Arial"/>
                <a:ea typeface="Arial"/>
                <a:cs typeface="Arial"/>
                <a:sym typeface="Arial"/>
              </a:rPr>
              <a:t>Désignation numérique d’une œuvre musicale</a:t>
            </a:r>
            <a:endParaRPr/>
          </a:p>
          <a:p>
            <a:pPr marL="800100" lvl="1" indent="-342900">
              <a:spcBef>
                <a:spcPts val="1100"/>
              </a:spcBef>
            </a:pPr>
            <a:r>
              <a:rPr lang="fr-FR" sz="2400" b="0" i="0" u="none" strike="noStrike" cap="none">
                <a:solidFill>
                  <a:schemeClr val="dk1"/>
                </a:solidFill>
                <a:latin typeface="Arial"/>
                <a:ea typeface="Arial"/>
                <a:cs typeface="Arial"/>
                <a:sym typeface="Arial"/>
              </a:rPr>
              <a:t>Tonalité</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A78DDDC5-2867-EC89-C286-F63785144FD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a:t>
            </a:fld>
            <a:endParaRPr lang="fr-F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000">
                <a:solidFill>
                  <a:schemeClr val="tx1"/>
                </a:solidFill>
              </a:rPr>
              <a:t>Ajouter la distribution d’exécution (voir RDA 6.15) lorsque cela s’applique, dans un ordre privilégié par l’agence créant les données.</a:t>
            </a:r>
          </a:p>
          <a:p>
            <a:pPr marL="342900" indent="-342900">
              <a:spcBef>
                <a:spcPts val="0"/>
              </a:spcBef>
            </a:pPr>
            <a:endParaRPr lang="fr-CA" sz="2000">
              <a:solidFill>
                <a:schemeClr val="tx1"/>
              </a:solidFill>
            </a:endParaRPr>
          </a:p>
          <a:p>
            <a:pPr marL="0" indent="0">
              <a:spcBef>
                <a:spcPts val="0"/>
              </a:spcBef>
              <a:buNone/>
            </a:pPr>
            <a:r>
              <a:rPr lang="fr-CA" sz="2000">
                <a:solidFill>
                  <a:schemeClr val="tx1"/>
                </a:solidFill>
              </a:rPr>
              <a:t>ÉP du PFAN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Employer des termes du RVMMEM dans le point d’accès autorisé en donnant le terme au pluriel si nécessaire conformément à 6.28.1.9.1 exception d). Enregistrer les termes dans cet ordre :</a:t>
            </a:r>
          </a:p>
          <a:p>
            <a:pPr marL="0" indent="0">
              <a:spcBef>
                <a:spcPts val="0"/>
              </a:spcBef>
              <a:buNone/>
            </a:pPr>
            <a:endParaRPr lang="fr-CA" sz="1800">
              <a:solidFill>
                <a:schemeClr val="tx1"/>
              </a:solidFill>
            </a:endParaRPr>
          </a:p>
          <a:p>
            <a:pPr marL="342900" indent="-342900">
              <a:spcBef>
                <a:spcPts val="0"/>
              </a:spcBef>
              <a:buSzPct val="100000"/>
              <a:buFont typeface="+mj-lt"/>
              <a:buAutoNum type="alphaLcParenR"/>
            </a:pPr>
            <a:r>
              <a:rPr lang="fr-CA" sz="1800">
                <a:solidFill>
                  <a:schemeClr val="tx1"/>
                </a:solidFill>
              </a:rPr>
              <a:t>les voix</a:t>
            </a:r>
          </a:p>
          <a:p>
            <a:pPr marL="342900" indent="-342900">
              <a:spcBef>
                <a:spcPts val="0"/>
              </a:spcBef>
              <a:buSzPct val="100000"/>
              <a:buFont typeface="+mj-lt"/>
              <a:buAutoNum type="alphaLcParenR"/>
            </a:pPr>
            <a:r>
              <a:rPr lang="fr-CA" sz="1800">
                <a:solidFill>
                  <a:schemeClr val="tx1"/>
                </a:solidFill>
              </a:rPr>
              <a:t>l’instrument à clavier s’il y a plus d’un instrument d’un autre genre</a:t>
            </a:r>
          </a:p>
          <a:p>
            <a:pPr marL="342900" indent="-342900">
              <a:spcBef>
                <a:spcPts val="0"/>
              </a:spcBef>
              <a:buSzPct val="100000"/>
              <a:buFont typeface="+mj-lt"/>
              <a:buAutoNum type="alphaLcParenR"/>
            </a:pPr>
            <a:r>
              <a:rPr lang="fr-CA" sz="1800">
                <a:solidFill>
                  <a:schemeClr val="tx1"/>
                </a:solidFill>
              </a:rPr>
              <a:t>les autres instruments dans l’ordre de la partition</a:t>
            </a:r>
          </a:p>
          <a:p>
            <a:pPr marL="342900" indent="-342900">
              <a:spcBef>
                <a:spcPts val="0"/>
              </a:spcBef>
              <a:buSzPct val="100000"/>
              <a:buFont typeface="+mj-lt"/>
              <a:buAutoNum type="alphaLcParenR"/>
            </a:pPr>
            <a:r>
              <a:rPr lang="fr-CA" sz="1800">
                <a:solidFill>
                  <a:schemeClr val="tx1"/>
                </a:solidFill>
              </a:rPr>
              <a:t>la basse continue.</a:t>
            </a:r>
          </a:p>
          <a:p>
            <a:pPr marL="342900" indent="-342900">
              <a:spcBef>
                <a:spcPts val="0"/>
              </a:spcBef>
              <a:buAutoNum type="alphaLcParenR"/>
            </a:pPr>
            <a:endParaRPr lang="fr-CA" sz="1800">
              <a:solidFill>
                <a:schemeClr val="tx1"/>
              </a:solidFill>
            </a:endParaRPr>
          </a:p>
          <a:p>
            <a:pPr marL="0" indent="0">
              <a:spcBef>
                <a:spcPts val="0"/>
              </a:spcBef>
              <a:buNone/>
            </a:pPr>
            <a:r>
              <a:rPr lang="fr-CA" sz="1800">
                <a:solidFill>
                  <a:schemeClr val="tx1"/>
                </a:solidFill>
              </a:rPr>
              <a:t>Pour une œuvre pour un ou plusieurs instruments solistes et un ou plusieurs ensembles accompagnateurs, ajouter le ou les termes désignant le ou les instruments solistes suivis du terme désignant le ou les ensembles accompagnateurs.</a:t>
            </a: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10BC69F6-510A-3406-4EFB-629545E89EE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220</a:t>
            </a:fld>
            <a:endParaRPr lang="fr-FR"/>
          </a:p>
        </p:txBody>
      </p:sp>
    </p:spTree>
    <p:extLst>
      <p:ext uri="{BB962C8B-B14F-4D97-AF65-F5344CB8AC3E}">
        <p14:creationId xmlns:p14="http://schemas.microsoft.com/office/powerpoint/2010/main" val="260526873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Le </a:t>
            </a:r>
            <a:r>
              <a:rPr lang="fr-CA" sz="1800" i="1">
                <a:solidFill>
                  <a:schemeClr val="tx1"/>
                </a:solidFill>
              </a:rPr>
              <a:t>Nocturne pour soprano, piano, flûte, clarinette, percussion, guitare, violon et violoncelle</a:t>
            </a:r>
            <a:r>
              <a:rPr lang="fr-CA" sz="1800">
                <a:solidFill>
                  <a:schemeClr val="tx1"/>
                </a:solidFill>
              </a:rPr>
              <a:t>, op. 14, de Nicolas Bacri :</a:t>
            </a:r>
          </a:p>
          <a:p>
            <a:pPr marL="0" indent="0">
              <a:spcBef>
                <a:spcPts val="0"/>
              </a:spcBef>
              <a:buNone/>
            </a:pPr>
            <a:endParaRPr lang="fr-CA" sz="1800">
              <a:solidFill>
                <a:schemeClr val="tx1"/>
              </a:solidFill>
            </a:endParaRPr>
          </a:p>
          <a:p>
            <a:pPr marL="447675" indent="-447675">
              <a:spcBef>
                <a:spcPts val="0"/>
              </a:spcBef>
              <a:buNone/>
            </a:pPr>
            <a:r>
              <a:rPr lang="it-IT" sz="1800">
                <a:solidFill>
                  <a:schemeClr val="accent5"/>
                </a:solidFill>
              </a:rPr>
              <a:t>100 1_ Bacri, Nicolas. $t Nocturnes, $m soprano, piano, flûte, clarinette, percussion, guitare, violon, violoncelle, $n op. 14</a:t>
            </a:r>
          </a:p>
          <a:p>
            <a:pPr marL="447675" indent="-447675">
              <a:spcBef>
                <a:spcPts val="0"/>
              </a:spcBef>
              <a:buNone/>
            </a:pPr>
            <a:endParaRPr lang="it-IT" sz="1800">
              <a:solidFill>
                <a:schemeClr val="accent1"/>
              </a:solidFill>
            </a:endParaRPr>
          </a:p>
          <a:p>
            <a:pPr marL="447675" indent="-447675">
              <a:spcBef>
                <a:spcPts val="0"/>
              </a:spcBef>
              <a:buNone/>
            </a:pPr>
            <a:endParaRPr lang="it-IT" sz="1800">
              <a:solidFill>
                <a:schemeClr val="accent1"/>
              </a:solidFill>
            </a:endParaRPr>
          </a:p>
          <a:p>
            <a:pPr marL="447675" indent="-447675">
              <a:spcBef>
                <a:spcPts val="0"/>
              </a:spcBef>
              <a:buNone/>
            </a:pPr>
            <a:r>
              <a:rPr lang="it-IT" sz="1800">
                <a:solidFill>
                  <a:schemeClr val="tx1"/>
                </a:solidFill>
              </a:rPr>
              <a:t>Le </a:t>
            </a:r>
            <a:r>
              <a:rPr lang="it-IT" sz="1800" i="1">
                <a:solidFill>
                  <a:schemeClr val="tx1"/>
                </a:solidFill>
              </a:rPr>
              <a:t>3e concerto pour violon et orchestre</a:t>
            </a:r>
            <a:r>
              <a:rPr lang="it-IT" sz="1800">
                <a:solidFill>
                  <a:schemeClr val="tx1"/>
                </a:solidFill>
              </a:rPr>
              <a:t>,</a:t>
            </a:r>
            <a:r>
              <a:rPr lang="it-IT" sz="1800" i="1">
                <a:solidFill>
                  <a:schemeClr val="tx1"/>
                </a:solidFill>
              </a:rPr>
              <a:t> </a:t>
            </a:r>
            <a:r>
              <a:rPr lang="it-IT" sz="1800">
                <a:solidFill>
                  <a:schemeClr val="tx1"/>
                </a:solidFill>
              </a:rPr>
              <a:t>op. 83, du même compositeur : </a:t>
            </a:r>
          </a:p>
          <a:p>
            <a:pPr marL="447675" indent="-447675">
              <a:spcBef>
                <a:spcPts val="0"/>
              </a:spcBef>
              <a:buNone/>
            </a:pPr>
            <a:endParaRPr lang="it-IT" sz="1800">
              <a:solidFill>
                <a:schemeClr val="accent1"/>
              </a:solidFill>
            </a:endParaRPr>
          </a:p>
          <a:p>
            <a:pPr marL="447675" indent="-447675">
              <a:spcBef>
                <a:spcPts val="0"/>
              </a:spcBef>
              <a:buNone/>
            </a:pPr>
            <a:r>
              <a:rPr lang="it-IT" sz="1800">
                <a:solidFill>
                  <a:schemeClr val="accent5"/>
                </a:solidFill>
              </a:rPr>
              <a:t>100 1_ Bacri, Nicolas. $t Concertos, $m violon, orchestre, $n no 3, op. 83</a:t>
            </a:r>
          </a:p>
          <a:p>
            <a:pPr marL="447675" indent="-447675">
              <a:spcBef>
                <a:spcPts val="0"/>
              </a:spcBef>
              <a:buNone/>
            </a:pPr>
            <a:endParaRPr lang="it-IT" sz="1800">
              <a:solidFill>
                <a:schemeClr val="accent1"/>
              </a:solidFill>
            </a:endParaRPr>
          </a:p>
          <a:p>
            <a:pPr marL="447675" indent="-447675">
              <a:spcBef>
                <a:spcPts val="0"/>
              </a:spcBef>
              <a:buNone/>
            </a:pPr>
            <a:endParaRPr lang="it-IT" sz="1800">
              <a:solidFill>
                <a:schemeClr val="accent1"/>
              </a:solidFill>
            </a:endParaRPr>
          </a:p>
          <a:p>
            <a:pPr marL="447675" indent="-447675">
              <a:spcBef>
                <a:spcPts val="0"/>
              </a:spcBef>
              <a:buNone/>
            </a:pPr>
            <a:r>
              <a:rPr lang="it-IT" sz="1800">
                <a:solidFill>
                  <a:schemeClr val="tx1"/>
                </a:solidFill>
              </a:rPr>
              <a:t>Les </a:t>
            </a:r>
            <a:r>
              <a:rPr lang="it-IT" sz="1800" i="1">
                <a:solidFill>
                  <a:schemeClr val="tx1"/>
                </a:solidFill>
              </a:rPr>
              <a:t>Motets pour soprano, 2 violons et basse continue</a:t>
            </a:r>
            <a:r>
              <a:rPr lang="it-IT" sz="1800">
                <a:solidFill>
                  <a:schemeClr val="tx1"/>
                </a:solidFill>
              </a:rPr>
              <a:t>, op. 3 de Francesco Antonio Bonporti :</a:t>
            </a:r>
          </a:p>
          <a:p>
            <a:pPr marL="447675" indent="-447675">
              <a:spcBef>
                <a:spcPts val="0"/>
              </a:spcBef>
              <a:buNone/>
            </a:pPr>
            <a:endParaRPr lang="it-IT" sz="1800">
              <a:solidFill>
                <a:schemeClr val="accent5"/>
              </a:solidFill>
            </a:endParaRPr>
          </a:p>
          <a:p>
            <a:pPr marL="447675" indent="-447675">
              <a:spcBef>
                <a:spcPts val="0"/>
              </a:spcBef>
              <a:buNone/>
            </a:pPr>
            <a:r>
              <a:rPr lang="it-IT" sz="1800">
                <a:solidFill>
                  <a:schemeClr val="accent5"/>
                </a:solidFill>
              </a:rPr>
              <a:t>100 1_ Bonporti, Francesco Antonio, $d 1672-1749. $t Motets, $m soprano, violons (2), basse continue, $n op. 3</a:t>
            </a:r>
          </a:p>
          <a:p>
            <a:pPr marL="0" indent="0">
              <a:spcBef>
                <a:spcPts val="0"/>
              </a:spcBef>
              <a:buNone/>
            </a:pPr>
            <a:endParaRPr lang="fr-CA" sz="1800">
              <a:solidFill>
                <a:schemeClr val="accent1"/>
              </a:solidFill>
            </a:endParaRPr>
          </a:p>
        </p:txBody>
      </p:sp>
      <p:sp>
        <p:nvSpPr>
          <p:cNvPr id="2" name="Espace réservé du pied de page 1">
            <a:extLst>
              <a:ext uri="{FF2B5EF4-FFF2-40B4-BE49-F238E27FC236}">
                <a16:creationId xmlns:a16="http://schemas.microsoft.com/office/drawing/2014/main" id="{071B4C1A-9A7B-55D1-4B44-A3458CAD7D3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221</a:t>
            </a:fld>
            <a:endParaRPr lang="fr-FR"/>
          </a:p>
        </p:txBody>
      </p:sp>
    </p:spTree>
    <p:extLst>
      <p:ext uri="{BB962C8B-B14F-4D97-AF65-F5344CB8AC3E}">
        <p14:creationId xmlns:p14="http://schemas.microsoft.com/office/powerpoint/2010/main" val="111859401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a) Ne pas ajouter une distribution si une ou plusieurs des conditions suivantes d’appliquent :</a:t>
            </a:r>
          </a:p>
          <a:p>
            <a:pPr marL="285750" indent="-285750">
              <a:spcBef>
                <a:spcPts val="0"/>
              </a:spcBef>
            </a:pPr>
            <a:endParaRPr lang="fr-CA" sz="1800">
              <a:solidFill>
                <a:schemeClr val="tx1"/>
              </a:solidFill>
            </a:endParaRPr>
          </a:p>
          <a:p>
            <a:pPr marL="0" indent="0">
              <a:spcBef>
                <a:spcPts val="0"/>
              </a:spcBef>
              <a:buNone/>
            </a:pPr>
            <a:r>
              <a:rPr lang="fr-CA" sz="1800">
                <a:solidFill>
                  <a:schemeClr val="tx1"/>
                </a:solidFill>
              </a:rPr>
              <a:t>	i) la distribution est implicite dans le titre; toutefois, si une distribution d’exécution n’est pas celle que laisse supposer le titre, ajouter la distribution</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	ii) l’œuvre consiste dans un ensemble de compositions pour différentes distributions ou elle fait partie d’une série d’œuvres ayant le même titre mais des distributions différentes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	iii) la distribution n’a pas été indiquée par le compositeur</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	iv) une distribution d’exécution ne peut être enregistrée de façon succincte et d’autres éléments sont jugés plus utiles pour identifier l’œuvre (par exemple, un numéro de catalogue thématique ou un numéro d’opus, voir 6.16).</a:t>
            </a:r>
          </a:p>
        </p:txBody>
      </p:sp>
      <p:sp>
        <p:nvSpPr>
          <p:cNvPr id="2" name="Espace réservé du pied de page 1">
            <a:extLst>
              <a:ext uri="{FF2B5EF4-FFF2-40B4-BE49-F238E27FC236}">
                <a16:creationId xmlns:a16="http://schemas.microsoft.com/office/drawing/2014/main" id="{86A43A63-931B-9BE0-61E2-A392FCEC0BE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222</a:t>
            </a:fld>
            <a:endParaRPr lang="fr-FR"/>
          </a:p>
        </p:txBody>
      </p:sp>
    </p:spTree>
    <p:extLst>
      <p:ext uri="{BB962C8B-B14F-4D97-AF65-F5344CB8AC3E}">
        <p14:creationId xmlns:p14="http://schemas.microsoft.com/office/powerpoint/2010/main" val="37757021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a) i) - 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distribution d’exécution des </a:t>
            </a:r>
            <a:r>
              <a:rPr lang="fr-CA" sz="1800">
                <a:solidFill>
                  <a:schemeClr val="tx1"/>
                </a:solidFill>
              </a:rPr>
              <a:t>Préludes de chorals</a:t>
            </a:r>
            <a:r>
              <a:rPr lang="fr-CA" sz="1800" i="1">
                <a:solidFill>
                  <a:schemeClr val="tx1"/>
                </a:solidFill>
              </a:rPr>
              <a:t>, op. 69, de Flor Peeters est l’orgue. Il s’agit de l’instrumentation implicite pour ce type d’œuvre. La distribution d’exécution est donc omise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Peeters, Flor, $d 1903-1986. $t Préludes de chorals, $n op. 69</a:t>
            </a:r>
          </a:p>
          <a:p>
            <a:pPr marL="0" indent="0">
              <a:spcBef>
                <a:spcPts val="0"/>
              </a:spcBef>
              <a:buNone/>
            </a:pPr>
            <a:endParaRPr lang="fr-CA" sz="1800">
              <a:solidFill>
                <a:schemeClr val="accent1"/>
              </a:solidFill>
            </a:endParaRPr>
          </a:p>
          <a:p>
            <a:pPr marL="0" indent="0">
              <a:spcBef>
                <a:spcPts val="0"/>
              </a:spcBef>
              <a:buNone/>
            </a:pPr>
            <a:r>
              <a:rPr lang="fr-CA" sz="1800" i="1">
                <a:solidFill>
                  <a:schemeClr val="tx1"/>
                </a:solidFill>
              </a:rPr>
              <a:t>Zoltán Kodály a écrit une seule symphonie pour orchestre. Il s’agit de l’instrumentation implicite pour ce type d’œuvre. La distribution d’exécution est donc omise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Kodály, Zoltán, $d 1882-1967. $t Symphonie</a:t>
            </a:r>
          </a:p>
          <a:p>
            <a:pPr marL="0" indent="0">
              <a:spcBef>
                <a:spcPts val="0"/>
              </a:spcBef>
              <a:buNone/>
            </a:pPr>
            <a:endParaRPr lang="fr-CA" sz="1800" i="1">
              <a:solidFill>
                <a:schemeClr val="accent1"/>
              </a:solidFill>
            </a:endParaRPr>
          </a:p>
          <a:p>
            <a:pPr marL="0" indent="0">
              <a:spcBef>
                <a:spcPts val="0"/>
              </a:spcBef>
              <a:buNone/>
            </a:pPr>
            <a:r>
              <a:rPr lang="fr-CA" sz="1800" b="1">
                <a:solidFill>
                  <a:schemeClr val="tx1"/>
                </a:solidFill>
              </a:rPr>
              <a:t>MAIS :</a:t>
            </a:r>
            <a:endParaRPr lang="fr-CA" sz="1800">
              <a:solidFill>
                <a:schemeClr val="tx1"/>
              </a:solidFill>
            </a:endParaRPr>
          </a:p>
          <a:p>
            <a:pPr marL="0" indent="0">
              <a:spcBef>
                <a:spcPts val="0"/>
              </a:spcBef>
              <a:buNone/>
            </a:pPr>
            <a:r>
              <a:rPr lang="fr-CA" sz="1800" i="1">
                <a:solidFill>
                  <a:schemeClr val="tx1"/>
                </a:solidFill>
              </a:rPr>
              <a:t>Siegfried Steinkogler a écrit une symphonie pour deux guitares. On ajoute la distribution d’exécution puisque ce n’est pas celle que laisse supposer le titre (orchestre) </a:t>
            </a:r>
            <a:r>
              <a:rPr lang="fr-CA" sz="1800">
                <a:solidFill>
                  <a:schemeClr val="tx1"/>
                </a:solidFill>
              </a:rPr>
              <a:t>:</a:t>
            </a: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Steinkogler, Siegfried. $t Symphonie, $m guitares (2)</a:t>
            </a:r>
          </a:p>
        </p:txBody>
      </p:sp>
      <p:sp>
        <p:nvSpPr>
          <p:cNvPr id="2" name="Espace réservé du pied de page 1">
            <a:extLst>
              <a:ext uri="{FF2B5EF4-FFF2-40B4-BE49-F238E27FC236}">
                <a16:creationId xmlns:a16="http://schemas.microsoft.com/office/drawing/2014/main" id="{B3B6EB5E-968B-5A17-EA18-7D350E0CA20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223</a:t>
            </a:fld>
            <a:endParaRPr lang="fr-FR"/>
          </a:p>
        </p:txBody>
      </p:sp>
    </p:spTree>
    <p:extLst>
      <p:ext uri="{BB962C8B-B14F-4D97-AF65-F5344CB8AC3E}">
        <p14:creationId xmlns:p14="http://schemas.microsoft.com/office/powerpoint/2010/main" val="216482126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a) ii) - 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L’opus 16 d’Isabella Leonarda comprend douze sonates : onze pour 2 violons et basse continue et une pour violon et basse continue. Puisque les sonates ont des distributions différentes, la distribution d’exécution n’est pas enregistrée :</a:t>
            </a: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Leonarda, Isabella, $d 1620-1704. $t Sonates, $n op. 16</a:t>
            </a:r>
          </a:p>
          <a:p>
            <a:pPr marL="0" indent="0">
              <a:spcBef>
                <a:spcPts val="0"/>
              </a:spcBef>
              <a:buNone/>
            </a:pPr>
            <a:endParaRPr lang="fr-CA" sz="1800">
              <a:solidFill>
                <a:schemeClr val="accent1"/>
              </a:solidFill>
            </a:endParaRPr>
          </a:p>
          <a:p>
            <a:pPr marL="0" indent="0">
              <a:spcBef>
                <a:spcPts val="0"/>
              </a:spcBef>
              <a:buNone/>
            </a:pPr>
            <a:r>
              <a:rPr lang="fr-CA" sz="1800">
                <a:solidFill>
                  <a:schemeClr val="tx1"/>
                </a:solidFill>
              </a:rPr>
              <a:t>Exception a) iv) - Exemple :</a:t>
            </a:r>
            <a:endParaRPr lang="fr-CA">
              <a:solidFill>
                <a:schemeClr val="tx1"/>
              </a:solidFill>
            </a:endParaRPr>
          </a:p>
          <a:p>
            <a:pPr marL="0" indent="0">
              <a:spcBef>
                <a:spcPts val="0"/>
              </a:spcBef>
              <a:buNone/>
            </a:pPr>
            <a:endParaRPr lang="fr-CA" sz="1800">
              <a:solidFill>
                <a:srgbClr val="5B9BD5"/>
              </a:solidFill>
            </a:endParaRPr>
          </a:p>
          <a:p>
            <a:pPr marL="0" indent="0">
              <a:spcBef>
                <a:spcPts val="0"/>
              </a:spcBef>
              <a:buNone/>
            </a:pPr>
            <a:r>
              <a:rPr lang="fr-CA" sz="1800" i="1">
                <a:solidFill>
                  <a:schemeClr val="tx1"/>
                </a:solidFill>
              </a:rPr>
              <a:t>W.A. Mozart a composé de nombreux </a:t>
            </a:r>
            <a:r>
              <a:rPr lang="fr-CA" sz="1800">
                <a:solidFill>
                  <a:schemeClr val="tx1"/>
                </a:solidFill>
              </a:rPr>
              <a:t>Divertimentos </a:t>
            </a:r>
            <a:r>
              <a:rPr lang="fr-CA" sz="1800" i="1">
                <a:solidFill>
                  <a:schemeClr val="tx1"/>
                </a:solidFill>
              </a:rPr>
              <a:t>pour des distributions d’exécution variées, dont un pour hautbois, 2 cors, 2 violons, alto et violoncelle en ré majeur et portant le numéro de catalogue thématique K. 251. Puisque l’ajout de la distribution d’exécution rendrait le classement de celui-ci parmi les autres </a:t>
            </a:r>
            <a:r>
              <a:rPr lang="fr-CA" sz="1800">
                <a:solidFill>
                  <a:schemeClr val="tx1"/>
                </a:solidFill>
              </a:rPr>
              <a:t>Divertimentos</a:t>
            </a:r>
            <a:r>
              <a:rPr lang="fr-CA" sz="1800" i="1">
                <a:solidFill>
                  <a:schemeClr val="tx1"/>
                </a:solidFill>
              </a:rPr>
              <a:t> trop complexe et que le numéro de catalogue thématique et la tonalité sont jugés plus utiles pour identifier l’œuvre, seuls ces éléments sont enregistrés :</a:t>
            </a:r>
          </a:p>
          <a:p>
            <a:pPr marL="0" indent="0">
              <a:spcBef>
                <a:spcPts val="0"/>
              </a:spcBef>
              <a:buNone/>
            </a:pPr>
            <a:endParaRPr lang="fr-CA" sz="1800" i="1">
              <a:solidFill>
                <a:schemeClr val="accent5"/>
              </a:solidFill>
            </a:endParaRPr>
          </a:p>
          <a:p>
            <a:pPr marL="0" indent="0">
              <a:spcBef>
                <a:spcPts val="0"/>
              </a:spcBef>
              <a:buNone/>
            </a:pPr>
            <a:r>
              <a:rPr lang="fr-CA" sz="1800">
                <a:solidFill>
                  <a:schemeClr val="accent5"/>
                </a:solidFill>
              </a:rPr>
              <a:t>100 1_ Mozart, Wolfgang Amadeus, $d 1756-1791. $t Divertimentos, $n K. 251, $r ré majeur</a:t>
            </a:r>
          </a:p>
          <a:p>
            <a:pPr marL="0" indent="0">
              <a:spcBef>
                <a:spcPts val="0"/>
              </a:spcBef>
              <a:buNone/>
            </a:pPr>
            <a:endParaRPr lang="fr-CA" sz="1800">
              <a:solidFill>
                <a:schemeClr val="accent1"/>
              </a:solidFill>
            </a:endParaRPr>
          </a:p>
          <a:p>
            <a:pPr marL="0" indent="0">
              <a:spcBef>
                <a:spcPts val="0"/>
              </a:spcBef>
              <a:buNone/>
            </a:pPr>
            <a:endParaRPr lang="fr-CA" sz="1800" i="1">
              <a:solidFill>
                <a:schemeClr val="accent1"/>
              </a:solidFill>
            </a:endParaRPr>
          </a:p>
        </p:txBody>
      </p:sp>
      <p:sp>
        <p:nvSpPr>
          <p:cNvPr id="2" name="Espace réservé du pied de page 1">
            <a:extLst>
              <a:ext uri="{FF2B5EF4-FFF2-40B4-BE49-F238E27FC236}">
                <a16:creationId xmlns:a16="http://schemas.microsoft.com/office/drawing/2014/main" id="{08D23C31-9FFD-FBC7-A51C-57BF433E7A7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224</a:t>
            </a:fld>
            <a:endParaRPr lang="fr-FR"/>
          </a:p>
        </p:txBody>
      </p:sp>
    </p:spTree>
    <p:extLst>
      <p:ext uri="{BB962C8B-B14F-4D97-AF65-F5344CB8AC3E}">
        <p14:creationId xmlns:p14="http://schemas.microsoft.com/office/powerpoint/2010/main" val="19141981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b) Omettre les voix et instruments alternatifs ou les voix et instruments supplémentaires confiés à un même exécutant.</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a:t>
            </a:r>
            <a:r>
              <a:rPr lang="fr-CA" sz="1800">
                <a:solidFill>
                  <a:schemeClr val="tx1"/>
                </a:solidFill>
              </a:rPr>
              <a:t>Sonate pour violon </a:t>
            </a:r>
            <a:r>
              <a:rPr lang="fr-CA" sz="1800" b="1">
                <a:solidFill>
                  <a:schemeClr val="tx1"/>
                </a:solidFill>
              </a:rPr>
              <a:t>(ou flûte) </a:t>
            </a:r>
            <a:r>
              <a:rPr lang="fr-CA" sz="1800">
                <a:solidFill>
                  <a:schemeClr val="tx1"/>
                </a:solidFill>
              </a:rPr>
              <a:t>et piano en ré majeur</a:t>
            </a:r>
            <a:r>
              <a:rPr lang="fr-CA" sz="1800" i="1">
                <a:solidFill>
                  <a:schemeClr val="tx1"/>
                </a:solidFill>
              </a:rPr>
              <a:t>, op. 50, de Johann Nepomuk Hummel :</a:t>
            </a:r>
          </a:p>
          <a:p>
            <a:pPr marL="0" indent="0">
              <a:spcBef>
                <a:spcPts val="0"/>
              </a:spcBef>
              <a:buNone/>
            </a:pPr>
            <a:endParaRPr lang="fr-CA" sz="1800">
              <a:solidFill>
                <a:schemeClr val="tx1"/>
              </a:solidFill>
            </a:endParaRPr>
          </a:p>
          <a:p>
            <a:pPr marL="452438" indent="-452438">
              <a:spcBef>
                <a:spcPts val="0"/>
              </a:spcBef>
              <a:buNone/>
            </a:pPr>
            <a:r>
              <a:rPr lang="fr-CA" sz="1800">
                <a:solidFill>
                  <a:schemeClr val="accent5"/>
                </a:solidFill>
              </a:rPr>
              <a:t>100 1_ Hummel, Johann Nepomuk, $d 1778-1837. $t Sonates, $m violon, piano, $n op. 50, $r ré majeur</a:t>
            </a:r>
          </a:p>
          <a:p>
            <a:pPr marL="0" indent="0">
              <a:spcBef>
                <a:spcPts val="0"/>
              </a:spcBef>
              <a:buNone/>
            </a:pPr>
            <a:endParaRPr lang="fr-CA" sz="1800">
              <a:solidFill>
                <a:schemeClr val="tx1"/>
              </a:solidFill>
            </a:endParaRPr>
          </a:p>
          <a:p>
            <a:pPr marL="285750" indent="-285750">
              <a:spcBef>
                <a:spcPts val="0"/>
              </a:spcBef>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Concerto pour trompette et orchestre </a:t>
            </a:r>
            <a:r>
              <a:rPr lang="fr-CA" sz="1800" i="1">
                <a:solidFill>
                  <a:schemeClr val="tx1"/>
                </a:solidFill>
              </a:rPr>
              <a:t>de John McCabe; la partition indique que le soliste doit parfois jouer du bugle à la place de la trompette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McCabe, John, $d 1939-2015. $t Concertos, $m trompette, orchestre</a:t>
            </a:r>
          </a:p>
        </p:txBody>
      </p:sp>
      <p:sp>
        <p:nvSpPr>
          <p:cNvPr id="2" name="Espace réservé du pied de page 1">
            <a:extLst>
              <a:ext uri="{FF2B5EF4-FFF2-40B4-BE49-F238E27FC236}">
                <a16:creationId xmlns:a16="http://schemas.microsoft.com/office/drawing/2014/main" id="{E0468C20-7595-ECEB-DE60-982ECC7358C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225</a:t>
            </a:fld>
            <a:endParaRPr lang="fr-FR"/>
          </a:p>
        </p:txBody>
      </p:sp>
    </p:spTree>
    <p:extLst>
      <p:ext uri="{BB962C8B-B14F-4D97-AF65-F5344CB8AC3E}">
        <p14:creationId xmlns:p14="http://schemas.microsoft.com/office/powerpoint/2010/main" val="181451443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c) S’il y a seulement une partie ou un exécutant pour un instrument particulier ou une voix particulière, ou seulement un ensemble, enregistrer le terme désignant l’instrument, la voix ou l’ensemble au singulier. Ne pas ajouter le nombre de parties ou d’exécutants.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a:t>
            </a:r>
            <a:r>
              <a:rPr lang="fr-CA" sz="1800">
                <a:solidFill>
                  <a:schemeClr val="tx1"/>
                </a:solidFill>
              </a:rPr>
              <a:t>Bossa nova pour guitare seule </a:t>
            </a:r>
            <a:r>
              <a:rPr lang="fr-CA" sz="1800" i="1">
                <a:solidFill>
                  <a:schemeClr val="tx1"/>
                </a:solidFill>
              </a:rPr>
              <a:t>de Miguel Ablóniz</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Ablóniz, Miguel. $t Bossa nova, $m </a:t>
            </a:r>
            <a:r>
              <a:rPr lang="fr-CA" sz="1800" b="1">
                <a:solidFill>
                  <a:schemeClr val="accent5"/>
                </a:solidFill>
              </a:rPr>
              <a:t>guitare</a:t>
            </a:r>
          </a:p>
          <a:p>
            <a:pPr marL="0" indent="0">
              <a:spcBef>
                <a:spcPts val="0"/>
              </a:spcBef>
              <a:buNone/>
            </a:pPr>
            <a:endParaRPr lang="fr-CA" sz="1800">
              <a:solidFill>
                <a:schemeClr val="accent1"/>
              </a:solidFill>
            </a:endParaRPr>
          </a:p>
          <a:p>
            <a:pPr marL="0" indent="0">
              <a:spcBef>
                <a:spcPts val="0"/>
              </a:spcBef>
              <a:buNone/>
            </a:pPr>
            <a:r>
              <a:rPr lang="fr-CA" sz="1800" i="1">
                <a:solidFill>
                  <a:schemeClr val="tx1"/>
                </a:solidFill>
              </a:rPr>
              <a:t>Le </a:t>
            </a:r>
            <a:r>
              <a:rPr lang="fr-CA" sz="1800">
                <a:solidFill>
                  <a:schemeClr val="tx1"/>
                </a:solidFill>
              </a:rPr>
              <a:t>Concerto pour trombone solo et ensemble à vent </a:t>
            </a:r>
            <a:r>
              <a:rPr lang="fr-CA" sz="1800" i="1">
                <a:solidFill>
                  <a:schemeClr val="tx1"/>
                </a:solidFill>
              </a:rPr>
              <a:t>de Jean Françaix</a:t>
            </a:r>
          </a:p>
          <a:p>
            <a:pPr marL="0" indent="0">
              <a:spcBef>
                <a:spcPts val="0"/>
              </a:spcBef>
              <a:buNone/>
            </a:pPr>
            <a:endParaRPr lang="fr-CA" sz="1800">
              <a:solidFill>
                <a:schemeClr val="accent1"/>
              </a:solidFill>
            </a:endParaRPr>
          </a:p>
          <a:p>
            <a:pPr marL="0" indent="0">
              <a:spcBef>
                <a:spcPts val="0"/>
              </a:spcBef>
              <a:buNone/>
            </a:pPr>
            <a:r>
              <a:rPr lang="fr-CA" sz="1800">
                <a:solidFill>
                  <a:schemeClr val="accent5"/>
                </a:solidFill>
              </a:rPr>
              <a:t>100 1_ Françaix, Jean, $d 1912-1997. $t Concertos, $m </a:t>
            </a:r>
            <a:r>
              <a:rPr lang="fr-CA" sz="1800" b="1">
                <a:solidFill>
                  <a:schemeClr val="accent5"/>
                </a:solidFill>
              </a:rPr>
              <a:t>trombone</a:t>
            </a:r>
            <a:r>
              <a:rPr lang="fr-CA" sz="1800">
                <a:solidFill>
                  <a:schemeClr val="accent5"/>
                </a:solidFill>
              </a:rPr>
              <a:t>, </a:t>
            </a:r>
            <a:r>
              <a:rPr lang="fr-CA" sz="1800" b="1">
                <a:solidFill>
                  <a:schemeClr val="accent5"/>
                </a:solidFill>
              </a:rPr>
              <a:t>ensemble à vent</a:t>
            </a:r>
          </a:p>
        </p:txBody>
      </p:sp>
      <p:sp>
        <p:nvSpPr>
          <p:cNvPr id="2" name="Espace réservé du pied de page 1">
            <a:extLst>
              <a:ext uri="{FF2B5EF4-FFF2-40B4-BE49-F238E27FC236}">
                <a16:creationId xmlns:a16="http://schemas.microsoft.com/office/drawing/2014/main" id="{639C40DC-0C77-0A33-726B-85414060594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226</a:t>
            </a:fld>
            <a:endParaRPr lang="fr-FR"/>
          </a:p>
        </p:txBody>
      </p:sp>
    </p:spTree>
    <p:extLst>
      <p:ext uri="{BB962C8B-B14F-4D97-AF65-F5344CB8AC3E}">
        <p14:creationId xmlns:p14="http://schemas.microsoft.com/office/powerpoint/2010/main" val="66504170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d) S’il y a plus d’une partie ou plus d’un exécutant pour un instrument particulier ou une voix particulière, enregistrer le terme désignant l’instrument ou la voix au pluriel. Ne pas ajouter le nombre de parties ou d’exécutants si le nombre est implicite dans le titre privilégié.</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ÉP du PFAN :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Ne pas appliquer la deuxième phrase de l’exception d). </a:t>
            </a:r>
            <a:r>
              <a:rPr lang="fr-CA" sz="1800" b="1">
                <a:solidFill>
                  <a:schemeClr val="tx1"/>
                </a:solidFill>
              </a:rPr>
              <a:t>Toujours fournir le nombre de parties s’il y en a plus d’une pour un instrument particulier ou une voix particulière, même si le nombre de parties est implicite dans le titre privilégié.</a:t>
            </a:r>
          </a:p>
          <a:p>
            <a:pPr marL="0" indent="0">
              <a:spcBef>
                <a:spcPts val="0"/>
              </a:spcBef>
              <a:buNone/>
            </a:pPr>
            <a:endParaRPr lang="fr-CA" sz="1800" b="1">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b="1">
              <a:solidFill>
                <a:schemeClr val="tx1"/>
              </a:solidFill>
            </a:endParaRPr>
          </a:p>
          <a:p>
            <a:pPr marL="0" indent="0">
              <a:spcBef>
                <a:spcPts val="0"/>
              </a:spcBef>
              <a:buNone/>
            </a:pPr>
            <a:r>
              <a:rPr lang="fr-CA" sz="1800" i="1">
                <a:solidFill>
                  <a:schemeClr val="tx1"/>
                </a:solidFill>
              </a:rPr>
              <a:t>Le </a:t>
            </a:r>
            <a:r>
              <a:rPr lang="fr-CA" sz="1800">
                <a:solidFill>
                  <a:schemeClr val="tx1"/>
                </a:solidFill>
              </a:rPr>
              <a:t>3</a:t>
            </a:r>
            <a:r>
              <a:rPr lang="fr-CA" sz="1800" baseline="30000">
                <a:solidFill>
                  <a:schemeClr val="tx1"/>
                </a:solidFill>
              </a:rPr>
              <a:t>e</a:t>
            </a:r>
            <a:r>
              <a:rPr lang="fr-CA" sz="1800">
                <a:solidFill>
                  <a:schemeClr val="tx1"/>
                </a:solidFill>
              </a:rPr>
              <a:t> quatuor à cordes en fa majeur</a:t>
            </a:r>
            <a:r>
              <a:rPr lang="fr-CA" sz="1800" i="1">
                <a:solidFill>
                  <a:schemeClr val="tx1"/>
                </a:solidFill>
              </a:rPr>
              <a:t>, op. 73, de Chostakovitch :</a:t>
            </a:r>
          </a:p>
          <a:p>
            <a:pPr marL="0" indent="0">
              <a:spcBef>
                <a:spcPts val="0"/>
              </a:spcBef>
              <a:buNone/>
            </a:pPr>
            <a:endParaRPr lang="fr-CA" sz="1800">
              <a:solidFill>
                <a:schemeClr val="accent5"/>
              </a:solidFill>
            </a:endParaRPr>
          </a:p>
          <a:p>
            <a:pPr marL="447675" indent="-447675">
              <a:spcBef>
                <a:spcPts val="0"/>
              </a:spcBef>
              <a:buNone/>
            </a:pPr>
            <a:r>
              <a:rPr lang="fr-CA" sz="1800">
                <a:solidFill>
                  <a:schemeClr val="accent5"/>
                </a:solidFill>
              </a:rPr>
              <a:t>100 1_ Chostakovitch, Dmitri Dmitrievitch, $d 1906-1975. $t Quatuors, $m </a:t>
            </a:r>
            <a:r>
              <a:rPr lang="fr-CA" sz="1800" b="1">
                <a:solidFill>
                  <a:schemeClr val="accent5"/>
                </a:solidFill>
              </a:rPr>
              <a:t>violons (2)</a:t>
            </a:r>
            <a:r>
              <a:rPr lang="fr-CA" sz="1800">
                <a:solidFill>
                  <a:schemeClr val="accent5"/>
                </a:solidFill>
              </a:rPr>
              <a:t>, alto, violoncelle, $n no 3, op. 73, $r fa majeur</a:t>
            </a:r>
          </a:p>
        </p:txBody>
      </p:sp>
      <p:sp>
        <p:nvSpPr>
          <p:cNvPr id="2" name="Espace réservé du pied de page 1">
            <a:extLst>
              <a:ext uri="{FF2B5EF4-FFF2-40B4-BE49-F238E27FC236}">
                <a16:creationId xmlns:a16="http://schemas.microsoft.com/office/drawing/2014/main" id="{573572E5-BCB6-63D5-7CDD-DE9EF3FE7F3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227</a:t>
            </a:fld>
            <a:endParaRPr lang="fr-FR"/>
          </a:p>
        </p:txBody>
      </p:sp>
    </p:spTree>
    <p:extLst>
      <p:ext uri="{BB962C8B-B14F-4D97-AF65-F5344CB8AC3E}">
        <p14:creationId xmlns:p14="http://schemas.microsoft.com/office/powerpoint/2010/main" val="8651470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 Ne pas ajouter le nombre d’exécutants pour un groupe d’instruments à percussion.</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Concerto pour deux pianos et percussion </a:t>
            </a:r>
            <a:r>
              <a:rPr lang="fr-CA" sz="1800" i="1">
                <a:solidFill>
                  <a:schemeClr val="tx1"/>
                </a:solidFill>
              </a:rPr>
              <a:t>(deux percussionnistes jouant de sept instruments différents) de Béla Bartók :</a:t>
            </a:r>
          </a:p>
          <a:p>
            <a:pPr marL="0" indent="0">
              <a:spcBef>
                <a:spcPts val="0"/>
              </a:spcBef>
              <a:buNone/>
            </a:pPr>
            <a:endParaRPr lang="fr-CA" sz="1800" i="1">
              <a:solidFill>
                <a:schemeClr val="accent5"/>
              </a:solidFill>
            </a:endParaRPr>
          </a:p>
          <a:p>
            <a:pPr marL="0" indent="0">
              <a:spcBef>
                <a:spcPts val="0"/>
              </a:spcBef>
              <a:buNone/>
            </a:pPr>
            <a:r>
              <a:rPr lang="fr-CA" sz="1800">
                <a:solidFill>
                  <a:schemeClr val="accent5"/>
                </a:solidFill>
              </a:rPr>
              <a:t>100 1_ Bartók, Béla, $d 1881-1945. $t Concertos, $m pianos (2), </a:t>
            </a:r>
            <a:r>
              <a:rPr lang="fr-CA" sz="1800" b="1">
                <a:solidFill>
                  <a:schemeClr val="accent5"/>
                </a:solidFill>
              </a:rPr>
              <a:t>percussion</a:t>
            </a:r>
            <a:r>
              <a:rPr lang="fr-CA" sz="1800">
                <a:solidFill>
                  <a:schemeClr val="accent5"/>
                </a:solidFill>
              </a:rPr>
              <a:t>, orchestre</a:t>
            </a:r>
          </a:p>
        </p:txBody>
      </p:sp>
      <p:sp>
        <p:nvSpPr>
          <p:cNvPr id="2" name="Espace réservé du pied de page 1">
            <a:extLst>
              <a:ext uri="{FF2B5EF4-FFF2-40B4-BE49-F238E27FC236}">
                <a16:creationId xmlns:a16="http://schemas.microsoft.com/office/drawing/2014/main" id="{28A7D8CB-4327-9E2F-90C1-C4300788A4C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228</a:t>
            </a:fld>
            <a:endParaRPr lang="fr-FR"/>
          </a:p>
        </p:txBody>
      </p:sp>
    </p:spTree>
    <p:extLst>
      <p:ext uri="{BB962C8B-B14F-4D97-AF65-F5344CB8AC3E}">
        <p14:creationId xmlns:p14="http://schemas.microsoft.com/office/powerpoint/2010/main" val="12103849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f) Ne pas ajouter le nombre </a:t>
            </a:r>
            <a:r>
              <a:rPr lang="fr-CA" sz="1800" b="1">
                <a:solidFill>
                  <a:schemeClr val="tx1"/>
                </a:solidFill>
              </a:rPr>
              <a:t>total</a:t>
            </a:r>
            <a:r>
              <a:rPr lang="fr-CA" sz="1800">
                <a:solidFill>
                  <a:schemeClr val="tx1"/>
                </a:solidFill>
              </a:rPr>
              <a:t> de parties, d’exécutants ou d’ensembles.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Quatuor à cordes no 1 en la majeur</a:t>
            </a:r>
            <a:r>
              <a:rPr lang="fr-CA" sz="1800" i="1">
                <a:solidFill>
                  <a:schemeClr val="tx1"/>
                </a:solidFill>
              </a:rPr>
              <a:t>, op. 16, d’Erich Wolfgang Korngold :</a:t>
            </a:r>
          </a:p>
          <a:p>
            <a:pPr marL="0" indent="0">
              <a:spcBef>
                <a:spcPts val="0"/>
              </a:spcBef>
              <a:buNone/>
            </a:pPr>
            <a:endParaRPr lang="fr-CA" sz="1800">
              <a:solidFill>
                <a:schemeClr val="accent5"/>
              </a:solidFill>
            </a:endParaRPr>
          </a:p>
          <a:p>
            <a:pPr marL="447675" indent="-447675">
              <a:spcBef>
                <a:spcPts val="0"/>
              </a:spcBef>
              <a:buNone/>
            </a:pPr>
            <a:r>
              <a:rPr lang="fr-CA" sz="1800">
                <a:solidFill>
                  <a:schemeClr val="accent5"/>
                </a:solidFill>
              </a:rPr>
              <a:t>100 1_ Korngold, Erich Wolfgang, $d 1897-1957. $t Quatuors, $m violons (2), alto, violoncelle, $n no 1, op. 16, $r la majeur</a:t>
            </a:r>
            <a:endParaRPr lang="fr-CA" sz="1800" strike="sngStrike">
              <a:solidFill>
                <a:schemeClr val="accent5"/>
              </a:solidFill>
            </a:endParaRP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nombre total d’exécutants (4) n’apparaît nulle part dans le point d’accès autorisé.</a:t>
            </a:r>
          </a:p>
        </p:txBody>
      </p:sp>
      <p:sp>
        <p:nvSpPr>
          <p:cNvPr id="2" name="Espace réservé du pied de page 1">
            <a:extLst>
              <a:ext uri="{FF2B5EF4-FFF2-40B4-BE49-F238E27FC236}">
                <a16:creationId xmlns:a16="http://schemas.microsoft.com/office/drawing/2014/main" id="{DB591D04-6B52-58BD-A942-6E48FA35C00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229</a:t>
            </a:fld>
            <a:endParaRPr lang="fr-FR"/>
          </a:p>
        </p:txBody>
      </p:sp>
    </p:spTree>
    <p:extLst>
      <p:ext uri="{BB962C8B-B14F-4D97-AF65-F5344CB8AC3E}">
        <p14:creationId xmlns:p14="http://schemas.microsoft.com/office/powerpoint/2010/main" val="381760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CA" b="0" i="0" u="none" strike="noStrike" cap="none">
                <a:solidFill>
                  <a:schemeClr val="dk1"/>
                </a:solidFill>
                <a:latin typeface="Arial"/>
                <a:ea typeface="Arial"/>
                <a:cs typeface="Arial"/>
                <a:sym typeface="Arial"/>
              </a:rPr>
              <a:t>Identification des expressions : </a:t>
            </a:r>
            <a:br>
              <a:rPr lang="fr-CA" b="0" i="0" u="none" strike="noStrike" cap="none">
                <a:solidFill>
                  <a:schemeClr val="dk1"/>
                </a:solidFill>
                <a:latin typeface="Arial"/>
                <a:ea typeface="Arial"/>
                <a:cs typeface="Arial"/>
                <a:sym typeface="Arial"/>
              </a:rPr>
            </a:br>
            <a:r>
              <a:rPr lang="fr-CA" b="0" i="0" u="none" strike="noStrike" cap="none">
                <a:solidFill>
                  <a:schemeClr val="dk1"/>
                </a:solidFill>
                <a:latin typeface="Arial"/>
                <a:ea typeface="Arial"/>
                <a:cs typeface="Arial"/>
                <a:sym typeface="Arial"/>
              </a:rPr>
              <a:t>Éléments fondamentaux (RDA 0.6.6)</a:t>
            </a:r>
          </a:p>
        </p:txBody>
      </p:sp>
      <p:sp>
        <p:nvSpPr>
          <p:cNvPr id="214" name="Shape 2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200"/>
              <a:buFont typeface="Arial"/>
              <a:buNone/>
            </a:pPr>
            <a:r>
              <a:rPr lang="fr-FR" sz="2400" b="0" i="1" u="none" strike="noStrike" cap="none">
                <a:latin typeface="Arial"/>
                <a:ea typeface="Arial"/>
                <a:cs typeface="Arial"/>
                <a:sym typeface="Arial"/>
              </a:rPr>
              <a:t>Fondamental dans tous les cas</a:t>
            </a:r>
            <a:endParaRPr lang="fr-CA" sz="2400" b="0" i="1"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Identifiant d’expression</a:t>
            </a:r>
            <a:endParaRPr lang="fr-CA" sz="2400" b="0" i="0"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Type de contenu</a:t>
            </a:r>
            <a:endParaRPr lang="fr-CA" sz="2400" b="0" i="0"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Langue d’une expression</a:t>
            </a:r>
            <a:endParaRPr lang="fr-CA" sz="2400"/>
          </a:p>
          <a:p>
            <a:pPr marL="449263" marR="0" lvl="0" indent="-449263" algn="l" rtl="0">
              <a:lnSpc>
                <a:spcPct val="90000"/>
              </a:lnSpc>
              <a:spcBef>
                <a:spcPts val="1000"/>
              </a:spcBef>
              <a:spcAft>
                <a:spcPts val="0"/>
              </a:spcAft>
              <a:buClr>
                <a:schemeClr val="dk1"/>
              </a:buClr>
              <a:buSzPts val="2200"/>
              <a:buFont typeface="Arial"/>
              <a:buNone/>
            </a:pPr>
            <a:endParaRPr lang="fr-CA" sz="2400" b="0" i="1"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200"/>
              <a:buFont typeface="Arial"/>
              <a:buNone/>
            </a:pPr>
            <a:r>
              <a:rPr lang="fr-FR" sz="2400" b="0" i="1" u="none" strike="noStrike" cap="none">
                <a:latin typeface="Arial"/>
                <a:ea typeface="Arial"/>
                <a:cs typeface="Arial"/>
                <a:sym typeface="Arial"/>
              </a:rPr>
              <a:t>Fondamental si nécessaire d’établir une distinction</a:t>
            </a:r>
            <a:endParaRPr lang="fr-CA" sz="2400" b="0" i="1"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Date d’une expression</a:t>
            </a:r>
            <a:endParaRPr lang="fr-CA" sz="2400"/>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Autre caractéristique distinctive</a:t>
            </a:r>
            <a:endParaRPr lang="fr-CA" sz="24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267A33C1-1255-F31B-A754-D76B070F5BC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a:t>
            </a:fld>
            <a:endParaRPr lang="fr-F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g) Omettre l’indication de la tonalité d’un instrument ou les termes indiquant le registre (par exemple, alto, ténor, basse).</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Les </a:t>
            </a:r>
            <a:r>
              <a:rPr lang="fr-CA" sz="1800">
                <a:solidFill>
                  <a:schemeClr val="tx1"/>
                </a:solidFill>
              </a:rPr>
              <a:t>Fantasias pour clarinette </a:t>
            </a:r>
            <a:r>
              <a:rPr lang="fr-CA" sz="1800" b="1">
                <a:solidFill>
                  <a:schemeClr val="tx1"/>
                </a:solidFill>
              </a:rPr>
              <a:t>en la </a:t>
            </a:r>
            <a:r>
              <a:rPr lang="fr-CA" sz="1800">
                <a:solidFill>
                  <a:schemeClr val="tx1"/>
                </a:solidFill>
              </a:rPr>
              <a:t>et piano</a:t>
            </a:r>
            <a:r>
              <a:rPr lang="fr-CA" sz="1800" i="1">
                <a:solidFill>
                  <a:schemeClr val="tx1"/>
                </a:solidFill>
              </a:rPr>
              <a:t>, op. 3, d’Alexander Goehr :</a:t>
            </a: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Goehr, Alexander, $d 1932- $t Fantasias, $m </a:t>
            </a:r>
            <a:r>
              <a:rPr lang="fr-CA" sz="1800" b="1">
                <a:solidFill>
                  <a:schemeClr val="accent5"/>
                </a:solidFill>
              </a:rPr>
              <a:t>clarinette</a:t>
            </a:r>
            <a:r>
              <a:rPr lang="fr-CA" sz="1800">
                <a:solidFill>
                  <a:schemeClr val="accent5"/>
                </a:solidFill>
              </a:rPr>
              <a:t>, piano, $n op. 3</a:t>
            </a:r>
          </a:p>
          <a:p>
            <a:pPr marL="0" indent="0">
              <a:spcBef>
                <a:spcPts val="0"/>
              </a:spcBef>
              <a:buNone/>
            </a:pPr>
            <a:endParaRPr lang="fr-CA" sz="1800">
              <a:solidFill>
                <a:schemeClr val="accent5"/>
              </a:solidFill>
            </a:endParaRP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a:t>
            </a:r>
            <a:r>
              <a:rPr lang="fr-CA" sz="1800">
                <a:solidFill>
                  <a:schemeClr val="tx1"/>
                </a:solidFill>
              </a:rPr>
              <a:t>Rhapsodie pour saxophone </a:t>
            </a:r>
            <a:r>
              <a:rPr lang="fr-CA" sz="1800" b="1">
                <a:solidFill>
                  <a:schemeClr val="tx1"/>
                </a:solidFill>
              </a:rPr>
              <a:t>alto</a:t>
            </a:r>
            <a:r>
              <a:rPr lang="fr-CA" sz="1800">
                <a:solidFill>
                  <a:schemeClr val="tx1"/>
                </a:solidFill>
              </a:rPr>
              <a:t> et orchestre </a:t>
            </a:r>
            <a:r>
              <a:rPr lang="fr-CA" sz="1800" i="1">
                <a:solidFill>
                  <a:schemeClr val="tx1"/>
                </a:solidFill>
              </a:rPr>
              <a:t>de Claude Debussy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Debussy, Claude, $d 1862-1918. $t Rhapsodies, $m </a:t>
            </a:r>
            <a:r>
              <a:rPr lang="fr-CA" sz="1800" b="1">
                <a:solidFill>
                  <a:schemeClr val="accent5"/>
                </a:solidFill>
              </a:rPr>
              <a:t>saxophone</a:t>
            </a:r>
            <a:r>
              <a:rPr lang="fr-CA" sz="1800">
                <a:solidFill>
                  <a:schemeClr val="accent5"/>
                </a:solidFill>
              </a:rPr>
              <a:t>, orchestre</a:t>
            </a:r>
          </a:p>
          <a:p>
            <a:pPr marL="0" indent="0">
              <a:spcBef>
                <a:spcPts val="0"/>
              </a:spcBef>
              <a:buNone/>
            </a:pPr>
            <a:r>
              <a:rPr lang="fr-CA" sz="1800">
                <a:solidFill>
                  <a:schemeClr val="tx1"/>
                </a:solidFill>
              </a:rPr>
              <a:t>(</a:t>
            </a:r>
            <a:r>
              <a:rPr lang="fr-CA" sz="1800" i="1">
                <a:solidFill>
                  <a:schemeClr val="tx1"/>
                </a:solidFill>
              </a:rPr>
              <a:t>Le registre est omis dans le point d’accès et ce, même si </a:t>
            </a:r>
            <a:r>
              <a:rPr lang="fr-CA" sz="1800">
                <a:solidFill>
                  <a:schemeClr val="tx1"/>
                </a:solidFill>
              </a:rPr>
              <a:t>saxophone alto </a:t>
            </a:r>
            <a:r>
              <a:rPr lang="fr-CA" sz="1800" i="1">
                <a:solidFill>
                  <a:schemeClr val="tx1"/>
                </a:solidFill>
              </a:rPr>
              <a:t>est un terme valide du RVMMEM)</a:t>
            </a:r>
          </a:p>
          <a:p>
            <a:pPr marL="0" indent="0">
              <a:spcBef>
                <a:spcPts val="0"/>
              </a:spcBef>
              <a:buNone/>
            </a:pPr>
            <a:endParaRPr lang="fr-CA" sz="1800" i="1">
              <a:solidFill>
                <a:schemeClr val="tx1"/>
              </a:solidFill>
            </a:endParaRPr>
          </a:p>
          <a:p>
            <a:pPr marL="0" indent="0">
              <a:spcBef>
                <a:spcPts val="0"/>
              </a:spcBef>
              <a:buNone/>
            </a:pPr>
            <a:endParaRPr lang="fr-CA" sz="1800" i="1">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7CAEA6AC-C82C-6A08-FF8B-D784D2B2B0E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230</a:t>
            </a:fld>
            <a:endParaRPr lang="fr-FR"/>
          </a:p>
        </p:txBody>
      </p:sp>
    </p:spTree>
    <p:extLst>
      <p:ext uri="{BB962C8B-B14F-4D97-AF65-F5344CB8AC3E}">
        <p14:creationId xmlns:p14="http://schemas.microsoft.com/office/powerpoint/2010/main" val="77575289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h) Pour un ensemble accompagnateur comprenant un seul exécutant par partie, enregistrer un terme approprié désignant l’ensemble plutôt que les instruments individuels.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Concertino pour basson solo</a:t>
            </a:r>
            <a:r>
              <a:rPr lang="fr-CA" sz="1800" i="1">
                <a:solidFill>
                  <a:schemeClr val="tx1"/>
                </a:solidFill>
              </a:rPr>
              <a:t> d’Augusta Read Thomas; l’ensemble accompagnateur comprend : flûte, clarinette, piano, harpe, deux percussionnistes, violon, alto et violoncelle; la harpe ou les percussions sont facultatifs.</a:t>
            </a:r>
          </a:p>
          <a:p>
            <a:pPr marL="0" indent="0">
              <a:spcBef>
                <a:spcPts val="0"/>
              </a:spcBef>
              <a:buNone/>
            </a:pPr>
            <a:endParaRPr lang="fr-CA" sz="1800" i="1">
              <a:solidFill>
                <a:schemeClr val="tx1"/>
              </a:solidFill>
            </a:endParaRPr>
          </a:p>
          <a:p>
            <a:pPr marL="0" indent="0">
              <a:spcBef>
                <a:spcPts val="0"/>
              </a:spcBef>
              <a:buNone/>
            </a:pPr>
            <a:r>
              <a:rPr lang="fr-CA" sz="1800">
                <a:solidFill>
                  <a:schemeClr val="accent5"/>
                </a:solidFill>
              </a:rPr>
              <a:t>100 1_ Thomas, Augusta Read. $t Concertinos, $m basson, </a:t>
            </a:r>
            <a:r>
              <a:rPr lang="fr-CA" sz="1800" b="1">
                <a:solidFill>
                  <a:schemeClr val="accent5"/>
                </a:solidFill>
              </a:rPr>
              <a:t>ensemble instrumental</a:t>
            </a:r>
          </a:p>
          <a:p>
            <a:pPr marL="0" indent="0">
              <a:spcBef>
                <a:spcPts val="0"/>
              </a:spcBef>
              <a:buNone/>
            </a:pPr>
            <a:endParaRPr lang="fr-CA" sz="1800" i="1">
              <a:solidFill>
                <a:schemeClr val="accent1"/>
              </a:solidFill>
            </a:endParaRPr>
          </a:p>
          <a:p>
            <a:pPr marL="0" indent="0">
              <a:spcBef>
                <a:spcPts val="0"/>
              </a:spcBef>
              <a:buNone/>
            </a:pPr>
            <a:endParaRPr lang="fr-CA" sz="1800" i="1">
              <a:solidFill>
                <a:schemeClr val="accent1"/>
              </a:solidFill>
            </a:endParaRPr>
          </a:p>
          <a:p>
            <a:pPr marL="0" indent="0">
              <a:spcBef>
                <a:spcPts val="0"/>
              </a:spcBef>
              <a:buNone/>
            </a:pPr>
            <a:r>
              <a:rPr lang="fr-CA" sz="1800" i="1">
                <a:solidFill>
                  <a:schemeClr val="tx1"/>
                </a:solidFill>
              </a:rPr>
              <a:t>La </a:t>
            </a:r>
            <a:r>
              <a:rPr lang="fr-CA" sz="1800">
                <a:solidFill>
                  <a:schemeClr val="tx1"/>
                </a:solidFill>
              </a:rPr>
              <a:t>Sérénade pour hautbois avec accompagnement de cordes </a:t>
            </a:r>
            <a:r>
              <a:rPr lang="fr-CA" sz="1800" i="1">
                <a:solidFill>
                  <a:schemeClr val="tx1"/>
                </a:solidFill>
              </a:rPr>
              <a:t>(deux violons, alto, violoncelle et contrebasse) d’Elaine Fine :</a:t>
            </a:r>
          </a:p>
          <a:p>
            <a:pPr marL="0" indent="0">
              <a:spcBef>
                <a:spcPts val="0"/>
              </a:spcBef>
              <a:buNone/>
            </a:pPr>
            <a:endParaRPr lang="fr-CA" sz="1800" i="1">
              <a:solidFill>
                <a:schemeClr val="accent1"/>
              </a:solidFill>
            </a:endParaRPr>
          </a:p>
          <a:p>
            <a:pPr marL="0" indent="0">
              <a:spcBef>
                <a:spcPts val="0"/>
              </a:spcBef>
              <a:buNone/>
            </a:pPr>
            <a:r>
              <a:rPr lang="fr-CA" sz="1800">
                <a:solidFill>
                  <a:schemeClr val="accent5"/>
                </a:solidFill>
              </a:rPr>
              <a:t>100 1_ Fine, Elaine. $t Sérénade, $m hautbois, </a:t>
            </a:r>
            <a:r>
              <a:rPr lang="fr-CA" sz="1800" b="1">
                <a:solidFill>
                  <a:schemeClr val="accent5"/>
                </a:solidFill>
              </a:rPr>
              <a:t>ensemble à cordes frottées</a:t>
            </a:r>
          </a:p>
          <a:p>
            <a:pPr marL="0" indent="0">
              <a:spcBef>
                <a:spcPts val="0"/>
              </a:spcBef>
              <a:buNone/>
            </a:pPr>
            <a:endParaRPr lang="fr-CA" sz="1800">
              <a:solidFill>
                <a:schemeClr val="accent5"/>
              </a:solidFill>
            </a:endParaRPr>
          </a:p>
        </p:txBody>
      </p:sp>
      <p:sp>
        <p:nvSpPr>
          <p:cNvPr id="2" name="Espace réservé du pied de page 1">
            <a:extLst>
              <a:ext uri="{FF2B5EF4-FFF2-40B4-BE49-F238E27FC236}">
                <a16:creationId xmlns:a16="http://schemas.microsoft.com/office/drawing/2014/main" id="{925FA2A4-8A0A-5E59-58E6-C15A7C06DB6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231</a:t>
            </a:fld>
            <a:endParaRPr lang="fr-FR"/>
          </a:p>
        </p:txBody>
      </p:sp>
    </p:spTree>
    <p:extLst>
      <p:ext uri="{BB962C8B-B14F-4D97-AF65-F5344CB8AC3E}">
        <p14:creationId xmlns:p14="http://schemas.microsoft.com/office/powerpoint/2010/main" val="31880761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700" b="1">
                <a:solidFill>
                  <a:schemeClr val="tx1"/>
                </a:solidFill>
              </a:rPr>
              <a:t>Exceptions :</a:t>
            </a:r>
          </a:p>
          <a:p>
            <a:pPr marL="0" indent="0">
              <a:spcBef>
                <a:spcPts val="0"/>
              </a:spcBef>
              <a:buNone/>
            </a:pPr>
            <a:endParaRPr lang="fr-CA" sz="1700">
              <a:solidFill>
                <a:schemeClr val="tx1"/>
              </a:solidFill>
            </a:endParaRPr>
          </a:p>
          <a:p>
            <a:pPr marL="0" indent="0">
              <a:spcBef>
                <a:spcPts val="0"/>
              </a:spcBef>
              <a:buNone/>
            </a:pPr>
            <a:r>
              <a:rPr lang="fr-CA" sz="1700">
                <a:solidFill>
                  <a:schemeClr val="tx1"/>
                </a:solidFill>
              </a:rPr>
              <a:t>i) Omettre les voix solistes si la distribution comprend un chœur.</a:t>
            </a:r>
          </a:p>
          <a:p>
            <a:pPr marL="0" indent="0">
              <a:spcBef>
                <a:spcPts val="0"/>
              </a:spcBef>
              <a:buNone/>
            </a:pPr>
            <a:endParaRPr lang="fr-CA" sz="1700">
              <a:solidFill>
                <a:schemeClr val="tx1"/>
              </a:solidFill>
            </a:endParaRPr>
          </a:p>
          <a:p>
            <a:pPr marL="0" indent="0">
              <a:spcBef>
                <a:spcPts val="0"/>
              </a:spcBef>
              <a:buNone/>
            </a:pPr>
            <a:r>
              <a:rPr lang="fr-CA" sz="1700">
                <a:solidFill>
                  <a:schemeClr val="tx1"/>
                </a:solidFill>
              </a:rPr>
              <a:t>Exemple :</a:t>
            </a:r>
          </a:p>
          <a:p>
            <a:pPr marL="0" indent="0">
              <a:spcBef>
                <a:spcPts val="0"/>
              </a:spcBef>
              <a:buNone/>
            </a:pPr>
            <a:endParaRPr lang="fr-CA" sz="1700">
              <a:solidFill>
                <a:schemeClr val="tx1"/>
              </a:solidFill>
            </a:endParaRPr>
          </a:p>
          <a:p>
            <a:pPr marL="0" indent="0">
              <a:spcBef>
                <a:spcPts val="0"/>
              </a:spcBef>
              <a:buNone/>
            </a:pPr>
            <a:r>
              <a:rPr lang="fr-CA" sz="1700" i="1">
                <a:solidFill>
                  <a:schemeClr val="tx1"/>
                </a:solidFill>
              </a:rPr>
              <a:t>Le </a:t>
            </a:r>
            <a:r>
              <a:rPr lang="fr-CA" sz="1700">
                <a:solidFill>
                  <a:schemeClr val="tx1"/>
                </a:solidFill>
              </a:rPr>
              <a:t>Magnificat en ré majeur </a:t>
            </a:r>
            <a:r>
              <a:rPr lang="fr-CA" sz="1700" i="1">
                <a:solidFill>
                  <a:schemeClr val="tx1"/>
                </a:solidFill>
              </a:rPr>
              <a:t>de Francesco Antonio Vallotti </a:t>
            </a:r>
            <a:r>
              <a:rPr lang="fr-CA" sz="1700" b="1" i="1">
                <a:solidFill>
                  <a:schemeClr val="tx1"/>
                </a:solidFill>
              </a:rPr>
              <a:t>pour solistes SATB</a:t>
            </a:r>
            <a:r>
              <a:rPr lang="fr-CA" sz="1700" i="1">
                <a:solidFill>
                  <a:schemeClr val="tx1"/>
                </a:solidFill>
              </a:rPr>
              <a:t>, chœur mixte SATB, orchestre à cordes et basse continue :</a:t>
            </a:r>
          </a:p>
          <a:p>
            <a:pPr marL="0" indent="0">
              <a:spcBef>
                <a:spcPts val="0"/>
              </a:spcBef>
              <a:buNone/>
            </a:pPr>
            <a:endParaRPr lang="fr-CA" sz="1700">
              <a:solidFill>
                <a:schemeClr val="tx1"/>
              </a:solidFill>
            </a:endParaRPr>
          </a:p>
          <a:p>
            <a:pPr marL="447675" indent="-447675">
              <a:spcBef>
                <a:spcPts val="0"/>
              </a:spcBef>
              <a:buNone/>
            </a:pPr>
            <a:r>
              <a:rPr lang="it-IT" sz="1700">
                <a:solidFill>
                  <a:schemeClr val="accent5"/>
                </a:solidFill>
              </a:rPr>
              <a:t>100 1_ Vallotti, Francesco Antonio, $d 1697-1780. $t Magnificat, $m chœur mixte, orchestre à cordes, $r </a:t>
            </a:r>
            <a:r>
              <a:rPr lang="fr-CA" sz="1700">
                <a:solidFill>
                  <a:schemeClr val="accent5"/>
                </a:solidFill>
              </a:rPr>
              <a:t>ré majeur</a:t>
            </a: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r>
              <a:rPr lang="fr-CA" sz="1700" i="1">
                <a:solidFill>
                  <a:schemeClr val="tx1"/>
                </a:solidFill>
              </a:rPr>
              <a:t>Question quiz : pourquoi la basse continue n’est pas enregistrée dans le point d’accès?</a:t>
            </a:r>
          </a:p>
          <a:p>
            <a:pPr marL="0" indent="0">
              <a:spcBef>
                <a:spcPts val="0"/>
              </a:spcBef>
              <a:buNone/>
            </a:pPr>
            <a:r>
              <a:rPr lang="fr-CA" sz="1700" i="1">
                <a:solidFill>
                  <a:schemeClr val="tx1"/>
                </a:solidFill>
              </a:rPr>
              <a:t>Voir ÉP du PFAN pour 6.15.1.3</a:t>
            </a:r>
          </a:p>
        </p:txBody>
      </p:sp>
      <p:sp>
        <p:nvSpPr>
          <p:cNvPr id="2" name="Espace réservé du pied de page 1">
            <a:extLst>
              <a:ext uri="{FF2B5EF4-FFF2-40B4-BE49-F238E27FC236}">
                <a16:creationId xmlns:a16="http://schemas.microsoft.com/office/drawing/2014/main" id="{6FF0E11C-D758-F40F-6D6B-D4F03B4B80D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232</a:t>
            </a:fld>
            <a:endParaRPr lang="fr-FR"/>
          </a:p>
        </p:txBody>
      </p:sp>
    </p:spTree>
    <p:extLst>
      <p:ext uri="{BB962C8B-B14F-4D97-AF65-F5344CB8AC3E}">
        <p14:creationId xmlns:p14="http://schemas.microsoft.com/office/powerpoint/2010/main" val="145808583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j) </a:t>
            </a:r>
            <a:r>
              <a:rPr lang="fr-CA" sz="1800" i="1">
                <a:solidFill>
                  <a:schemeClr val="tx1"/>
                </a:solidFill>
              </a:rPr>
              <a:t>Si :</a:t>
            </a:r>
            <a:endParaRPr lang="fr-CA" sz="1800">
              <a:solidFill>
                <a:schemeClr val="tx1"/>
              </a:solidFill>
            </a:endParaRPr>
          </a:p>
          <a:p>
            <a:pPr marL="742950" lvl="1" indent="-285750">
              <a:spcBef>
                <a:spcPts val="0"/>
              </a:spcBef>
              <a:buSzPct val="100000"/>
            </a:pPr>
            <a:r>
              <a:rPr lang="fr-CA" sz="1800">
                <a:solidFill>
                  <a:schemeClr val="tx1"/>
                </a:solidFill>
              </a:rPr>
              <a:t>l’œuvre n’est pas dans un genre dit populaire</a:t>
            </a:r>
          </a:p>
          <a:p>
            <a:pPr marL="452438" indent="0">
              <a:spcBef>
                <a:spcPts val="0"/>
              </a:spcBef>
              <a:buNone/>
            </a:pPr>
            <a:r>
              <a:rPr lang="fr-CA" sz="1800" i="1">
                <a:solidFill>
                  <a:schemeClr val="tx1"/>
                </a:solidFill>
              </a:rPr>
              <a:t>et que</a:t>
            </a:r>
          </a:p>
          <a:p>
            <a:pPr marL="738188" indent="-285750">
              <a:spcBef>
                <a:spcPts val="0"/>
              </a:spcBef>
              <a:buSzPct val="100000"/>
            </a:pPr>
            <a:r>
              <a:rPr lang="fr-CA" sz="1800">
                <a:solidFill>
                  <a:schemeClr val="tx1"/>
                </a:solidFill>
              </a:rPr>
              <a:t>le titre privilégié d’une œuvre est constitué uniquement du nom d’un type ou des noms de deux ou plusieurs types de compositions pour voix soliste (par exemple, </a:t>
            </a:r>
            <a:r>
              <a:rPr lang="fr-CA" sz="1800" i="1">
                <a:solidFill>
                  <a:schemeClr val="tx1"/>
                </a:solidFill>
              </a:rPr>
              <a:t>Lieder, Mélodies, Chansons</a:t>
            </a:r>
            <a:r>
              <a:rPr lang="fr-CA" sz="1800">
                <a:solidFill>
                  <a:schemeClr val="tx1"/>
                </a:solidFill>
              </a:rPr>
              <a:t>)</a:t>
            </a:r>
          </a:p>
          <a:p>
            <a:pPr marL="452438" indent="0">
              <a:spcBef>
                <a:spcPts val="0"/>
              </a:spcBef>
              <a:buNone/>
            </a:pPr>
            <a:r>
              <a:rPr lang="fr-CA" sz="1800" i="1">
                <a:solidFill>
                  <a:schemeClr val="tx1"/>
                </a:solidFill>
              </a:rPr>
              <a:t>et que</a:t>
            </a:r>
          </a:p>
          <a:p>
            <a:pPr marL="738188" indent="-285750">
              <a:spcBef>
                <a:spcPts val="0"/>
              </a:spcBef>
              <a:buSzPct val="100000"/>
            </a:pPr>
            <a:r>
              <a:rPr lang="fr-CA" sz="1800">
                <a:solidFill>
                  <a:schemeClr val="tx1"/>
                </a:solidFill>
              </a:rPr>
              <a:t>la voix est accompagnée par quoi que ce soit d’autre qu’un instrument à clavier et à cordes seul</a:t>
            </a:r>
          </a:p>
          <a:p>
            <a:pPr marL="452438" indent="0">
              <a:spcBef>
                <a:spcPts val="0"/>
              </a:spcBef>
              <a:buNone/>
            </a:pPr>
            <a:r>
              <a:rPr lang="fr-CA" sz="1800" i="1">
                <a:solidFill>
                  <a:schemeClr val="tx1"/>
                </a:solidFill>
              </a:rPr>
              <a:t>alors :</a:t>
            </a:r>
          </a:p>
          <a:p>
            <a:pPr marL="738188" indent="-285750">
              <a:spcBef>
                <a:spcPts val="0"/>
              </a:spcBef>
              <a:buSzPct val="100000"/>
            </a:pPr>
            <a:r>
              <a:rPr lang="fr-CA" sz="1800">
                <a:solidFill>
                  <a:schemeClr val="tx1"/>
                </a:solidFill>
              </a:rPr>
              <a:t>ajouter une distribution d’exécution en utilisant les mots </a:t>
            </a:r>
            <a:r>
              <a:rPr lang="fr-CA" sz="1800" i="1">
                <a:solidFill>
                  <a:schemeClr val="tx1"/>
                </a:solidFill>
              </a:rPr>
              <a:t>accompagnement de</a:t>
            </a:r>
            <a:r>
              <a:rPr lang="fr-CA" sz="1800">
                <a:solidFill>
                  <a:schemeClr val="tx1"/>
                </a:solidFill>
              </a:rPr>
              <a:t>, suivis du nom du ou des instruments ou ensembles accompagnateurs.</a:t>
            </a:r>
          </a:p>
          <a:p>
            <a:pPr marL="0" indent="0">
              <a:spcBef>
                <a:spcPts val="0"/>
              </a:spcBef>
              <a:buNone/>
            </a:pPr>
            <a:endParaRPr lang="fr-CA" sz="1800">
              <a:solidFill>
                <a:schemeClr val="tx1"/>
              </a:solidFill>
            </a:endParaRPr>
          </a:p>
          <a:p>
            <a:pPr marL="452438" indent="0">
              <a:spcBef>
                <a:spcPts val="0"/>
              </a:spcBef>
              <a:buNone/>
            </a:pPr>
            <a:r>
              <a:rPr lang="fr-CA" sz="1800">
                <a:solidFill>
                  <a:schemeClr val="tx1"/>
                </a:solidFill>
              </a:rPr>
              <a:t>Si une œuvre de ce type est sans accompagnement, utiliser </a:t>
            </a:r>
            <a:r>
              <a:rPr lang="fr-CA" sz="1800" i="1">
                <a:solidFill>
                  <a:schemeClr val="tx1"/>
                </a:solidFill>
              </a:rPr>
              <a:t>sans accompagnement.</a:t>
            </a:r>
          </a:p>
        </p:txBody>
      </p:sp>
      <p:sp>
        <p:nvSpPr>
          <p:cNvPr id="2" name="Espace réservé du pied de page 1">
            <a:extLst>
              <a:ext uri="{FF2B5EF4-FFF2-40B4-BE49-F238E27FC236}">
                <a16:creationId xmlns:a16="http://schemas.microsoft.com/office/drawing/2014/main" id="{5F857783-126A-B931-E497-50FE355BE3C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233</a:t>
            </a:fld>
            <a:endParaRPr lang="fr-FR"/>
          </a:p>
        </p:txBody>
      </p:sp>
    </p:spTree>
    <p:extLst>
      <p:ext uri="{BB962C8B-B14F-4D97-AF65-F5344CB8AC3E}">
        <p14:creationId xmlns:p14="http://schemas.microsoft.com/office/powerpoint/2010/main" val="140291722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j) - 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Les </a:t>
            </a:r>
            <a:r>
              <a:rPr lang="fr-CA" sz="1800">
                <a:solidFill>
                  <a:schemeClr val="tx1"/>
                </a:solidFill>
              </a:rPr>
              <a:t>Gesänge pour voix solo, accompagnée d’alto et de piano, </a:t>
            </a:r>
            <a:r>
              <a:rPr lang="fr-CA" sz="1800" i="1">
                <a:solidFill>
                  <a:schemeClr val="tx1"/>
                </a:solidFill>
              </a:rPr>
              <a:t>op. 91, de Johannes Brahms :</a:t>
            </a:r>
            <a:endParaRPr lang="fr-CA" sz="1800">
              <a:solidFill>
                <a:schemeClr val="tx1"/>
              </a:solidFill>
            </a:endParaRP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Brahms, Johannes, $d 1833-1897. $t Gesänge, $m accompagnement d’alto, piano, $n op. 91</a:t>
            </a:r>
          </a:p>
          <a:p>
            <a:pPr marL="0" indent="0">
              <a:spcBef>
                <a:spcPts val="0"/>
              </a:spcBef>
              <a:buNone/>
            </a:pPr>
            <a:endParaRPr lang="fr-CA" sz="1800" i="1">
              <a:solidFill>
                <a:schemeClr val="accent1"/>
              </a:solidFill>
            </a:endParaRPr>
          </a:p>
          <a:p>
            <a:pPr marL="0" indent="0">
              <a:spcBef>
                <a:spcPts val="0"/>
              </a:spcBef>
              <a:buNone/>
            </a:pPr>
            <a:endParaRPr lang="fr-CA" sz="1800" i="1">
              <a:solidFill>
                <a:schemeClr val="accent1"/>
              </a:solidFill>
            </a:endParaRPr>
          </a:p>
          <a:p>
            <a:pPr marL="0" indent="0">
              <a:spcBef>
                <a:spcPts val="0"/>
              </a:spcBef>
              <a:buNone/>
            </a:pPr>
            <a:r>
              <a:rPr lang="fr-CA" sz="1800" i="1">
                <a:solidFill>
                  <a:schemeClr val="tx1"/>
                </a:solidFill>
              </a:rPr>
              <a:t>Les </a:t>
            </a:r>
            <a:r>
              <a:rPr lang="fr-CA" sz="1800">
                <a:solidFill>
                  <a:schemeClr val="tx1"/>
                </a:solidFill>
              </a:rPr>
              <a:t>Huit mélodies pour voix avec accompagnement de guitare </a:t>
            </a:r>
            <a:r>
              <a:rPr lang="fr-CA" sz="1800" i="1">
                <a:solidFill>
                  <a:schemeClr val="tx1"/>
                </a:solidFill>
              </a:rPr>
              <a:t>d’Andrian Andrei :</a:t>
            </a:r>
          </a:p>
          <a:p>
            <a:pPr marL="0" indent="0">
              <a:spcBef>
                <a:spcPts val="0"/>
              </a:spcBef>
              <a:buNone/>
            </a:pPr>
            <a:endParaRPr lang="fr-CA" sz="1800" i="1">
              <a:solidFill>
                <a:schemeClr val="accent5"/>
              </a:solidFill>
            </a:endParaRPr>
          </a:p>
          <a:p>
            <a:pPr marL="0" indent="0">
              <a:spcBef>
                <a:spcPts val="0"/>
              </a:spcBef>
              <a:buNone/>
            </a:pPr>
            <a:r>
              <a:rPr lang="fr-CA" sz="1800">
                <a:solidFill>
                  <a:schemeClr val="accent5"/>
                </a:solidFill>
              </a:rPr>
              <a:t>100 1_ Andrei, Adrian, $d 1977- $t Mélodies, $m accompagnement de guitare</a:t>
            </a:r>
          </a:p>
          <a:p>
            <a:pPr marL="0" indent="0">
              <a:spcBef>
                <a:spcPts val="0"/>
              </a:spcBef>
              <a:buNone/>
            </a:pPr>
            <a:endParaRPr lang="fr-CA" sz="1800">
              <a:solidFill>
                <a:schemeClr val="accent1"/>
              </a:solidFill>
            </a:endParaRPr>
          </a:p>
          <a:p>
            <a:pPr marL="0" indent="0">
              <a:spcBef>
                <a:spcPts val="0"/>
              </a:spcBef>
              <a:buNone/>
            </a:pPr>
            <a:endParaRPr lang="fr-CA" sz="1800" i="1">
              <a:solidFill>
                <a:schemeClr val="tx1"/>
              </a:solidFill>
            </a:endParaRPr>
          </a:p>
          <a:p>
            <a:pPr marL="0" indent="0">
              <a:spcBef>
                <a:spcPts val="0"/>
              </a:spcBef>
              <a:buNone/>
            </a:pPr>
            <a:r>
              <a:rPr lang="fr-CA" sz="1800" i="1">
                <a:solidFill>
                  <a:schemeClr val="tx1"/>
                </a:solidFill>
              </a:rPr>
              <a:t>Question quiz : pourquoi la voix n’est-elle pas indiquée dans les points d’accès autorisés des deux exemples précédents ?</a:t>
            </a:r>
          </a:p>
          <a:p>
            <a:pPr marL="0" indent="0">
              <a:spcBef>
                <a:spcPts val="0"/>
              </a:spcBef>
              <a:buNone/>
            </a:pPr>
            <a:endParaRPr lang="fr-CA" sz="1800" i="1">
              <a:solidFill>
                <a:schemeClr val="tx1"/>
              </a:solidFill>
            </a:endParaRPr>
          </a:p>
          <a:p>
            <a:pPr marL="0" indent="0">
              <a:spcBef>
                <a:spcPts val="0"/>
              </a:spcBef>
              <a:buNone/>
            </a:pPr>
            <a:r>
              <a:rPr lang="fr-CA" sz="1800" i="1">
                <a:solidFill>
                  <a:schemeClr val="tx1"/>
                </a:solidFill>
              </a:rPr>
              <a:t>Parce que selon l’exception a) de 6.28.9.1, elle est omise puisqu’implicite dans ces titres représentant des types de compositions musicales.</a:t>
            </a:r>
          </a:p>
        </p:txBody>
      </p:sp>
      <p:sp>
        <p:nvSpPr>
          <p:cNvPr id="2" name="Espace réservé du pied de page 1">
            <a:extLst>
              <a:ext uri="{FF2B5EF4-FFF2-40B4-BE49-F238E27FC236}">
                <a16:creationId xmlns:a16="http://schemas.microsoft.com/office/drawing/2014/main" id="{7CC2EC52-6F96-53DE-A223-CBA2EC5E9B2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234</a:t>
            </a:fld>
            <a:endParaRPr lang="fr-FR"/>
          </a:p>
        </p:txBody>
      </p:sp>
    </p:spTree>
    <p:extLst>
      <p:ext uri="{BB962C8B-B14F-4D97-AF65-F5344CB8AC3E}">
        <p14:creationId xmlns:p14="http://schemas.microsoft.com/office/powerpoint/2010/main" val="15635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br>
              <a:rPr lang="fr-CA" sz="3200" b="0" i="0" u="none" strike="noStrike" cap="none">
                <a:latin typeface="Arial"/>
                <a:ea typeface="Arial"/>
                <a:cs typeface="Arial"/>
                <a:sym typeface="Arial"/>
              </a:rPr>
            </a:br>
            <a:br>
              <a:rPr lang="fr-CA" sz="3200" b="0" i="0" u="none" strike="noStrike" cap="none">
                <a:latin typeface="Arial"/>
                <a:ea typeface="Arial"/>
                <a:cs typeface="Arial"/>
                <a:sym typeface="Arial"/>
              </a:rPr>
            </a:br>
            <a:r>
              <a:rPr lang="fr-CA" sz="3200" b="0" i="0" u="none" strike="noStrike" cap="none">
                <a:latin typeface="Arial"/>
                <a:ea typeface="Arial"/>
                <a:cs typeface="Arial"/>
                <a:sym typeface="Arial"/>
              </a:rPr>
              <a:t>Distribution d’exécution </a:t>
            </a:r>
            <a:r>
              <a:rPr lang="fr-FR" sz="3200" b="0" i="0" u="none" strike="noStrike" cap="none">
                <a:latin typeface="Arial"/>
                <a:ea typeface="Arial"/>
                <a:cs typeface="Arial"/>
                <a:sym typeface="Arial"/>
              </a:rPr>
              <a:t>(RDA 6.28.1.9.1)</a:t>
            </a:r>
            <a:br>
              <a:rPr lang="fr-FR" sz="3200" b="0" i="0" u="none" strike="noStrike" cap="none">
                <a:latin typeface="Arial"/>
                <a:ea typeface="Arial"/>
                <a:cs typeface="Arial"/>
              </a:rPr>
            </a:br>
            <a:r>
              <a:rPr lang="fr-CA" sz="3200">
                <a:solidFill>
                  <a:schemeClr val="tx1"/>
                </a:solidFill>
              </a:rPr>
              <a:t>ÉP du PFAN </a:t>
            </a:r>
            <a:r>
              <a:rPr lang="fr-CA" sz="3200" b="1">
                <a:solidFill>
                  <a:schemeClr val="tx1"/>
                </a:solidFill>
              </a:rPr>
              <a:t>pour les nouvelles notices d’autorité</a:t>
            </a:r>
            <a:br>
              <a:rPr lang="fr-CA" sz="3200"/>
            </a:br>
            <a:br>
              <a:rPr lang="fr-FR" sz="3200" b="0" i="0" u="none" strike="noStrike" cap="none">
                <a:latin typeface="Arial"/>
                <a:ea typeface="Arial"/>
                <a:cs typeface="Arial"/>
              </a:rPr>
            </a:b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85750" indent="-285750">
              <a:spcBef>
                <a:spcPts val="0"/>
              </a:spcBef>
              <a:buSzPct val="100000"/>
            </a:pPr>
            <a:r>
              <a:rPr lang="fr-CA" sz="2200">
                <a:solidFill>
                  <a:schemeClr val="tx1"/>
                </a:solidFill>
              </a:rPr>
              <a:t>Titre privilégié identique et distribution d’exécution inconnue</a:t>
            </a:r>
          </a:p>
          <a:p>
            <a:pPr marL="0" indent="0">
              <a:spcBef>
                <a:spcPts val="0"/>
              </a:spcBef>
              <a:buNone/>
            </a:pPr>
            <a:endParaRPr lang="fr-CA" sz="1800">
              <a:solidFill>
                <a:schemeClr val="tx1"/>
              </a:solidFill>
            </a:endParaRPr>
          </a:p>
          <a:p>
            <a:pPr marL="0" indent="0">
              <a:spcBef>
                <a:spcPts val="0"/>
              </a:spcBef>
              <a:buNone/>
            </a:pPr>
            <a:r>
              <a:rPr lang="fr-CA" sz="2000"/>
              <a:t>S’il existe deux ou plusieurs œuvres du même compositeur ayant le même titre privilégié et si la distribution d’exécution est inconnue mais que le nombre de parties est connu, enregistrer le nombre de parties après le terme </a:t>
            </a:r>
            <a:r>
              <a:rPr lang="fr-CA" sz="2000" i="1"/>
              <a:t>interprètes</a:t>
            </a:r>
            <a:r>
              <a:rPr lang="fr-CA" sz="2000"/>
              <a:t> dans le point d’accès autorisé.</a:t>
            </a:r>
          </a:p>
          <a:p>
            <a:pPr marL="0" indent="0">
              <a:spcBef>
                <a:spcPts val="0"/>
              </a:spcBef>
              <a:buNone/>
            </a:pPr>
            <a:endParaRPr lang="fr-CA" sz="2000">
              <a:solidFill>
                <a:schemeClr val="tx1"/>
              </a:solidFill>
            </a:endParaRPr>
          </a:p>
          <a:p>
            <a:pPr marL="0" indent="0">
              <a:spcBef>
                <a:spcPts val="0"/>
              </a:spcBef>
              <a:buNone/>
            </a:pPr>
            <a:r>
              <a:rPr lang="fr-CA" sz="1800">
                <a:solidFill>
                  <a:schemeClr val="tx1"/>
                </a:solidFill>
              </a:rPr>
              <a:t>Exemple fictif :</a:t>
            </a:r>
          </a:p>
          <a:p>
            <a:pPr marL="0" indent="0">
              <a:spcBef>
                <a:spcPts val="0"/>
              </a:spcBef>
              <a:buNone/>
            </a:pPr>
            <a:endParaRPr lang="fr-CA" sz="1800" i="1">
              <a:solidFill>
                <a:schemeClr val="tx1"/>
              </a:solidFill>
            </a:endParaRPr>
          </a:p>
          <a:p>
            <a:pPr marL="0" indent="0">
              <a:spcBef>
                <a:spcPts val="0"/>
              </a:spcBef>
              <a:buNone/>
            </a:pPr>
            <a:r>
              <a:rPr lang="fr-CA" sz="1800" i="1">
                <a:solidFill>
                  <a:schemeClr val="tx1"/>
                </a:solidFill>
              </a:rPr>
              <a:t>Cassandra Proulx a écrit deux pièces différentes, toutes deux intitulées </a:t>
            </a:r>
            <a:r>
              <a:rPr lang="fr-CA" sz="1800">
                <a:solidFill>
                  <a:schemeClr val="tx1"/>
                </a:solidFill>
              </a:rPr>
              <a:t>Pièce fictive</a:t>
            </a:r>
            <a:r>
              <a:rPr lang="fr-CA" sz="1800" i="1">
                <a:solidFill>
                  <a:schemeClr val="tx1"/>
                </a:solidFill>
              </a:rPr>
              <a:t>. L’une est pour deux interprètes non précisés (instruments, voix, acteurs, chanteurs, etc.), l’autre pour quatre interprètes non précisés :</a:t>
            </a:r>
          </a:p>
          <a:p>
            <a:pPr marL="0" indent="0">
              <a:spcBef>
                <a:spcPts val="0"/>
              </a:spcBef>
              <a:buNone/>
            </a:pPr>
            <a:endParaRPr lang="fr-CA" sz="2000">
              <a:solidFill>
                <a:schemeClr val="tx1"/>
              </a:solidFill>
            </a:endParaRPr>
          </a:p>
          <a:p>
            <a:pPr marL="0" indent="0">
              <a:spcBef>
                <a:spcPts val="0"/>
              </a:spcBef>
              <a:buNone/>
            </a:pPr>
            <a:r>
              <a:rPr lang="fr-CA" sz="1800">
                <a:solidFill>
                  <a:schemeClr val="tx1"/>
                </a:solidFill>
              </a:rPr>
              <a:t>Point d’accès autorisé de la 1</a:t>
            </a:r>
            <a:r>
              <a:rPr lang="fr-CA" sz="1800" baseline="30000">
                <a:solidFill>
                  <a:schemeClr val="tx1"/>
                </a:solidFill>
              </a:rPr>
              <a:t>re</a:t>
            </a:r>
            <a:r>
              <a:rPr lang="fr-CA" sz="1800">
                <a:solidFill>
                  <a:schemeClr val="tx1"/>
                </a:solidFill>
              </a:rPr>
              <a:t> œuvre, pour deux interprètes :</a:t>
            </a:r>
          </a:p>
          <a:p>
            <a:pPr marL="0" indent="0">
              <a:spcBef>
                <a:spcPts val="0"/>
              </a:spcBef>
              <a:buNone/>
            </a:pPr>
            <a:r>
              <a:rPr lang="fr-CA" sz="1800">
                <a:solidFill>
                  <a:schemeClr val="accent5"/>
                </a:solidFill>
              </a:rPr>
              <a:t>100 1_ Proulx, Cassandra. $t Pièce fictive, $m interprètes (2)</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Point d’accès autorisé de la 2e œuvre, pour quatre interprètes :</a:t>
            </a:r>
          </a:p>
          <a:p>
            <a:pPr marL="0" indent="0">
              <a:spcBef>
                <a:spcPts val="0"/>
              </a:spcBef>
              <a:buNone/>
            </a:pPr>
            <a:r>
              <a:rPr lang="fr-CA" sz="1800">
                <a:solidFill>
                  <a:schemeClr val="accent5"/>
                </a:solidFill>
              </a:rPr>
              <a:t>100 1_ Proulx, Cassandra. $t Pièce fictive, $m interprètes (4)</a:t>
            </a: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9230BAC7-E64A-6DC5-488B-8526F8F76A0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235</a:t>
            </a:fld>
            <a:endParaRPr lang="fr-FR"/>
          </a:p>
        </p:txBody>
      </p:sp>
    </p:spTree>
    <p:extLst>
      <p:ext uri="{BB962C8B-B14F-4D97-AF65-F5344CB8AC3E}">
        <p14:creationId xmlns:p14="http://schemas.microsoft.com/office/powerpoint/2010/main" val="9690523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CA" sz="3200" b="0" i="0" u="none" strike="noStrike" cap="none">
                <a:solidFill>
                  <a:schemeClr val="dk1"/>
                </a:solidFill>
                <a:latin typeface="Arial"/>
                <a:ea typeface="Arial"/>
                <a:cs typeface="Arial"/>
                <a:sym typeface="Arial"/>
              </a:rPr>
              <a:t>Distribution d’exécution </a:t>
            </a:r>
            <a:r>
              <a:rPr lang="fr-FR" sz="3200" b="0" i="0" u="none" strike="noStrike" cap="none">
                <a:solidFill>
                  <a:schemeClr val="dk1"/>
                </a:solidFill>
                <a:latin typeface="Arial"/>
                <a:ea typeface="Arial"/>
                <a:cs typeface="Arial"/>
                <a:sym typeface="Arial"/>
              </a:rPr>
              <a:t>(RDA 6.28.1.9.1)</a:t>
            </a:r>
            <a:br>
              <a:rPr lang="fr-FR" sz="3200" b="0" i="0" u="none" strike="noStrike" cap="none">
                <a:solidFill>
                  <a:schemeClr val="dk1"/>
                </a:solidFill>
                <a:latin typeface="Arial"/>
                <a:ea typeface="Arial"/>
                <a:cs typeface="Arial"/>
                <a:sym typeface="Arial"/>
              </a:rPr>
            </a:br>
            <a:r>
              <a:rPr lang="fr-CA" sz="3200">
                <a:solidFill>
                  <a:schemeClr val="tx1"/>
                </a:solidFill>
              </a:rPr>
              <a:t>ÉP du PFAN </a:t>
            </a:r>
            <a:r>
              <a:rPr lang="fr-CA" sz="3200" b="1">
                <a:solidFill>
                  <a:schemeClr val="tx1"/>
                </a:solidFill>
              </a:rPr>
              <a:t>pour les nouvelles notices d’autorité</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200">
                <a:solidFill>
                  <a:schemeClr val="tx1"/>
                </a:solidFill>
              </a:rPr>
              <a:t>Œuvres pour instruments à clavier</a:t>
            </a:r>
          </a:p>
          <a:p>
            <a:pPr marL="342900" indent="-342900">
              <a:spcBef>
                <a:spcPts val="0"/>
              </a:spcBef>
            </a:pPr>
            <a:endParaRPr lang="fr-CA" sz="2200">
              <a:solidFill>
                <a:schemeClr val="tx1"/>
              </a:solidFill>
            </a:endParaRPr>
          </a:p>
          <a:p>
            <a:pPr marL="0" indent="0">
              <a:spcBef>
                <a:spcPts val="0"/>
              </a:spcBef>
              <a:buNone/>
            </a:pPr>
            <a:r>
              <a:rPr lang="fr-CA" sz="2000"/>
              <a:t>Si un compositeur a écrit plus d’une œuvre d’un type de composition particulier destinée à ou incluant différents instruments à cordes et à clavier, utiliser celui qui prédomine dans les œuvres de ce type lors de l’ajout de la distribution d’exécution. S’il n’est pas clair qu’un instrument prédomine, utiliser le terme </a:t>
            </a:r>
            <a:r>
              <a:rPr lang="fr-CA" sz="2000" i="1"/>
              <a:t>instrument à clavier</a:t>
            </a:r>
            <a:r>
              <a:rPr lang="fr-CA" sz="2000"/>
              <a:t>.</a:t>
            </a:r>
          </a:p>
          <a:p>
            <a:pPr marL="0" indent="0">
              <a:spcBef>
                <a:spcPts val="0"/>
              </a:spcBef>
              <a:buNone/>
            </a:pPr>
            <a:endParaRPr lang="fr-CA" sz="1600">
              <a:solidFill>
                <a:schemeClr val="tx1"/>
              </a:solidFill>
            </a:endParaRPr>
          </a:p>
          <a:p>
            <a:pPr marL="0" indent="0">
              <a:spcBef>
                <a:spcPts val="0"/>
              </a:spcBef>
              <a:buNone/>
            </a:pPr>
            <a:r>
              <a:rPr lang="fr-CA" sz="1600">
                <a:solidFill>
                  <a:schemeClr val="tx1"/>
                </a:solidFill>
              </a:rPr>
              <a:t>Exemple : </a:t>
            </a:r>
          </a:p>
          <a:p>
            <a:pPr marL="0" indent="0">
              <a:spcBef>
                <a:spcPts val="0"/>
              </a:spcBef>
              <a:buNone/>
            </a:pPr>
            <a:endParaRPr lang="fr-CA" sz="1600">
              <a:solidFill>
                <a:schemeClr val="tx1"/>
              </a:solidFill>
            </a:endParaRPr>
          </a:p>
          <a:p>
            <a:pPr marL="0" indent="0">
              <a:spcBef>
                <a:spcPts val="0"/>
              </a:spcBef>
              <a:buNone/>
            </a:pPr>
            <a:r>
              <a:rPr lang="fr-CA" sz="1600" i="1">
                <a:solidFill>
                  <a:schemeClr val="tx1"/>
                </a:solidFill>
              </a:rPr>
              <a:t>Carl Philipp Emanuel Bach a écrit plusieurs sonates pour instrument à clavier. Certaines de celles-ci sont spécifiquement écrites pour clavecin, par exemple, la </a:t>
            </a:r>
            <a:r>
              <a:rPr lang="fr-CA" sz="1600">
                <a:solidFill>
                  <a:schemeClr val="tx1"/>
                </a:solidFill>
              </a:rPr>
              <a:t>Sonate en ré mineur, </a:t>
            </a:r>
            <a:r>
              <a:rPr lang="fr-CA" sz="1600" i="1">
                <a:solidFill>
                  <a:schemeClr val="tx1"/>
                </a:solidFill>
              </a:rPr>
              <a:t>H. 53 :</a:t>
            </a:r>
          </a:p>
          <a:p>
            <a:pPr marL="0" indent="0">
              <a:spcBef>
                <a:spcPts val="0"/>
              </a:spcBef>
              <a:buNone/>
            </a:pPr>
            <a:endParaRPr lang="fr-CA" sz="1600">
              <a:solidFill>
                <a:schemeClr val="tx1"/>
              </a:solidFill>
            </a:endParaRPr>
          </a:p>
          <a:p>
            <a:pPr marL="0" indent="0">
              <a:spcBef>
                <a:spcPts val="0"/>
              </a:spcBef>
              <a:buNone/>
            </a:pPr>
            <a:r>
              <a:rPr lang="fr-CA" sz="1600">
                <a:solidFill>
                  <a:schemeClr val="accent5"/>
                </a:solidFill>
              </a:rPr>
              <a:t>100 1_ Bach, Carl Philipp Emanuel, $d 1714-1788. $t Sonates, $m </a:t>
            </a:r>
            <a:r>
              <a:rPr lang="fr-CA" sz="1600" b="1">
                <a:solidFill>
                  <a:schemeClr val="accent5"/>
                </a:solidFill>
              </a:rPr>
              <a:t>instrument à clavier</a:t>
            </a:r>
            <a:r>
              <a:rPr lang="fr-CA" sz="1600">
                <a:solidFill>
                  <a:schemeClr val="accent5"/>
                </a:solidFill>
              </a:rPr>
              <a:t>, $n H. 53, $r ré mineur</a:t>
            </a:r>
          </a:p>
          <a:p>
            <a:pPr marL="0" indent="0">
              <a:spcBef>
                <a:spcPts val="0"/>
              </a:spcBef>
              <a:buNone/>
            </a:pPr>
            <a:endParaRPr lang="fr-CA" sz="1600">
              <a:solidFill>
                <a:schemeClr val="accent1"/>
              </a:solidFill>
            </a:endParaRPr>
          </a:p>
          <a:p>
            <a:pPr marL="0" indent="0">
              <a:spcBef>
                <a:spcPts val="0"/>
              </a:spcBef>
              <a:buNone/>
            </a:pPr>
            <a:r>
              <a:rPr lang="fr-CA" sz="1600" b="1">
                <a:solidFill>
                  <a:schemeClr val="tx1"/>
                </a:solidFill>
              </a:rPr>
              <a:t>Mais :</a:t>
            </a:r>
          </a:p>
          <a:p>
            <a:pPr marL="0" indent="0">
              <a:spcBef>
                <a:spcPts val="0"/>
              </a:spcBef>
              <a:buNone/>
            </a:pPr>
            <a:endParaRPr lang="fr-CA" sz="1600">
              <a:solidFill>
                <a:schemeClr val="accent1"/>
              </a:solidFill>
            </a:endParaRPr>
          </a:p>
          <a:p>
            <a:pPr marL="0" indent="0">
              <a:spcBef>
                <a:spcPts val="0"/>
              </a:spcBef>
              <a:buNone/>
            </a:pPr>
            <a:r>
              <a:rPr lang="fr-CA" sz="1600">
                <a:solidFill>
                  <a:schemeClr val="accent5"/>
                </a:solidFill>
              </a:rPr>
              <a:t>382 0_ $a clavecin $n 1 $s 1 $2 rvmmem</a:t>
            </a:r>
          </a:p>
          <a:p>
            <a:pPr marL="0" indent="0">
              <a:spcBef>
                <a:spcPts val="0"/>
              </a:spcBef>
              <a:buNone/>
            </a:pPr>
            <a:endParaRPr lang="fr-CA" sz="2000">
              <a:solidFill>
                <a:schemeClr val="tx1"/>
              </a:solidFill>
            </a:endParaRP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58D85CFD-4B42-CD2C-EE6D-7B71A22AD81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236</a:t>
            </a:fld>
            <a:endParaRPr lang="fr-FR"/>
          </a:p>
        </p:txBody>
      </p:sp>
    </p:spTree>
    <p:extLst>
      <p:ext uri="{BB962C8B-B14F-4D97-AF65-F5344CB8AC3E}">
        <p14:creationId xmlns:p14="http://schemas.microsoft.com/office/powerpoint/2010/main" val="141776673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CA" sz="3200" b="0" i="0" u="none" strike="noStrike" cap="none">
                <a:solidFill>
                  <a:schemeClr val="dk1"/>
                </a:solidFill>
                <a:latin typeface="Arial"/>
                <a:ea typeface="Arial"/>
                <a:cs typeface="Arial"/>
                <a:sym typeface="Arial"/>
              </a:rPr>
              <a:t>Distribution d’exécution </a:t>
            </a:r>
            <a:r>
              <a:rPr lang="fr-FR" sz="3200" b="0" i="0" u="none" strike="noStrike" cap="none">
                <a:solidFill>
                  <a:schemeClr val="dk1"/>
                </a:solidFill>
                <a:latin typeface="Arial"/>
                <a:ea typeface="Arial"/>
                <a:cs typeface="Arial"/>
                <a:sym typeface="Arial"/>
              </a:rPr>
              <a:t>(RDA 6.28.1.9.1)</a:t>
            </a:r>
            <a:br>
              <a:rPr lang="fr-FR" sz="3200" b="0" i="0" u="none" strike="noStrike" cap="none">
                <a:solidFill>
                  <a:schemeClr val="dk1"/>
                </a:solidFill>
                <a:latin typeface="Arial"/>
                <a:ea typeface="Arial"/>
                <a:cs typeface="Arial"/>
                <a:sym typeface="Arial"/>
              </a:rPr>
            </a:br>
            <a:r>
              <a:rPr lang="fr-CA" sz="3200">
                <a:solidFill>
                  <a:schemeClr val="tx1"/>
                </a:solidFill>
              </a:rPr>
              <a:t>ÉP du PFAN </a:t>
            </a:r>
            <a:r>
              <a:rPr lang="fr-CA" sz="3200" b="1">
                <a:solidFill>
                  <a:schemeClr val="tx1"/>
                </a:solidFill>
              </a:rPr>
              <a:t>pour les notices d’autorité existantes</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a:solidFill>
                  <a:schemeClr val="tx1"/>
                </a:solidFill>
              </a:rPr>
              <a:t>Il est possible qu’un terme désignant la distribution d’exécution et employé dans la zone 1XX d’une notice d’autorité existante diffère d’un terme du RVMMEM pour cette voix ou cet instrument. Ne pas modifier le terme désignant la distribution d’exécution dans un point d’accès autorisé RCAA2 ou RDA existant pour qu’il corresponde au terme du RVMMEM, sauf si</a:t>
            </a:r>
            <a:r>
              <a:rPr lang="fr-CA" b="1">
                <a:solidFill>
                  <a:schemeClr val="tx1"/>
                </a:solidFill>
              </a:rPr>
              <a:t> ce terme est « continuo » ou si le point d’accès autorisé a besoin d’être modifié pour une autre raison</a:t>
            </a:r>
            <a:r>
              <a:rPr lang="fr-CA">
                <a:solidFill>
                  <a:schemeClr val="tx1"/>
                </a:solidFill>
              </a:rPr>
              <a:t>. </a:t>
            </a: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44E16C84-3912-A3AB-D079-07943B4C9BB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237</a:t>
            </a:fld>
            <a:endParaRPr lang="fr-FR"/>
          </a:p>
        </p:txBody>
      </p:sp>
    </p:spTree>
    <p:extLst>
      <p:ext uri="{BB962C8B-B14F-4D97-AF65-F5344CB8AC3E}">
        <p14:creationId xmlns:p14="http://schemas.microsoft.com/office/powerpoint/2010/main" val="177702051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CA" sz="3200" b="0" i="0" u="none" strike="noStrike" cap="none">
                <a:solidFill>
                  <a:schemeClr val="dk1"/>
                </a:solidFill>
                <a:latin typeface="Arial"/>
                <a:ea typeface="Arial"/>
                <a:cs typeface="Arial"/>
                <a:sym typeface="Arial"/>
              </a:rPr>
              <a:t>Distribution d’exécution </a:t>
            </a:r>
            <a:r>
              <a:rPr lang="fr-FR" sz="3200" b="0" i="0" u="none" strike="noStrike" cap="none">
                <a:solidFill>
                  <a:schemeClr val="dk1"/>
                </a:solidFill>
                <a:latin typeface="Arial"/>
                <a:ea typeface="Arial"/>
                <a:cs typeface="Arial"/>
                <a:sym typeface="Arial"/>
              </a:rPr>
              <a:t>(RDA 6.28.1.9.1)</a:t>
            </a:r>
            <a:br>
              <a:rPr lang="fr-FR" sz="3200" b="0" i="0" u="none" strike="noStrike" cap="none">
                <a:solidFill>
                  <a:schemeClr val="dk1"/>
                </a:solidFill>
                <a:latin typeface="Arial"/>
                <a:ea typeface="Arial"/>
                <a:cs typeface="Arial"/>
                <a:sym typeface="Arial"/>
              </a:rPr>
            </a:br>
            <a:r>
              <a:rPr lang="fr-CA" sz="3200">
                <a:solidFill>
                  <a:schemeClr val="tx1"/>
                </a:solidFill>
              </a:rPr>
              <a:t>ÉP du PFAN </a:t>
            </a:r>
            <a:r>
              <a:rPr lang="fr-CA" sz="3200" b="1">
                <a:solidFill>
                  <a:schemeClr val="tx1"/>
                </a:solidFill>
              </a:rPr>
              <a:t>pour les notices d’autorité existantes</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endParaRPr lang="fr-CA" sz="1600">
              <a:solidFill>
                <a:schemeClr val="tx1"/>
              </a:solidFill>
            </a:endParaRPr>
          </a:p>
          <a:p>
            <a:pPr marL="0" indent="0">
              <a:spcBef>
                <a:spcPts val="0"/>
              </a:spcBef>
              <a:buNone/>
            </a:pPr>
            <a:r>
              <a:rPr lang="fr-CA" sz="1600">
                <a:solidFill>
                  <a:schemeClr val="tx1"/>
                </a:solidFill>
              </a:rPr>
              <a:t>Exemple : </a:t>
            </a:r>
            <a:endParaRPr lang="fr-CA" sz="1600" b="1">
              <a:solidFill>
                <a:schemeClr val="tx1"/>
              </a:solidFill>
            </a:endParaRPr>
          </a:p>
          <a:p>
            <a:pPr marL="0" indent="0">
              <a:spcBef>
                <a:spcPts val="0"/>
              </a:spcBef>
              <a:buNone/>
            </a:pPr>
            <a:endParaRPr lang="fr-CA" sz="1600">
              <a:solidFill>
                <a:schemeClr val="tx1"/>
              </a:solidFill>
            </a:endParaRPr>
          </a:p>
          <a:p>
            <a:pPr marL="0" indent="0">
              <a:spcBef>
                <a:spcPts val="0"/>
              </a:spcBef>
              <a:buNone/>
            </a:pPr>
            <a:r>
              <a:rPr lang="fr-CA" sz="1600" i="1">
                <a:solidFill>
                  <a:schemeClr val="tx1"/>
                </a:solidFill>
              </a:rPr>
              <a:t>Même si le terme du RVMMEM correspondant à </a:t>
            </a:r>
            <a:r>
              <a:rPr lang="fr-CA" sz="1600">
                <a:solidFill>
                  <a:schemeClr val="tx1"/>
                </a:solidFill>
              </a:rPr>
              <a:t>voix mixtes </a:t>
            </a:r>
            <a:r>
              <a:rPr lang="fr-CA" sz="1600" i="1">
                <a:solidFill>
                  <a:schemeClr val="tx1"/>
                </a:solidFill>
              </a:rPr>
              <a:t>est </a:t>
            </a:r>
            <a:r>
              <a:rPr lang="fr-CA" sz="1600">
                <a:solidFill>
                  <a:schemeClr val="tx1"/>
                </a:solidFill>
              </a:rPr>
              <a:t>chœur mixte</a:t>
            </a:r>
            <a:r>
              <a:rPr lang="fr-CA" sz="1600" i="1">
                <a:solidFill>
                  <a:schemeClr val="tx1"/>
                </a:solidFill>
              </a:rPr>
              <a:t>,</a:t>
            </a:r>
            <a:r>
              <a:rPr lang="fr-CA" sz="1600">
                <a:solidFill>
                  <a:schemeClr val="tx1"/>
                </a:solidFill>
              </a:rPr>
              <a:t> </a:t>
            </a:r>
            <a:r>
              <a:rPr lang="fr-CA" sz="1600" i="1">
                <a:solidFill>
                  <a:schemeClr val="tx1"/>
                </a:solidFill>
              </a:rPr>
              <a:t>ce point d’accès répond tout de même aux normes du PFAN car il n’a pas besoin d’être modifié pour une autre raison :</a:t>
            </a:r>
          </a:p>
          <a:p>
            <a:pPr marL="0" indent="0">
              <a:spcBef>
                <a:spcPts val="0"/>
              </a:spcBef>
              <a:buNone/>
            </a:pPr>
            <a:endParaRPr lang="fr-CA" sz="1600">
              <a:solidFill>
                <a:schemeClr val="tx1"/>
              </a:solidFill>
            </a:endParaRPr>
          </a:p>
          <a:p>
            <a:pPr marL="0" indent="0">
              <a:spcBef>
                <a:spcPts val="0"/>
              </a:spcBef>
              <a:buNone/>
            </a:pPr>
            <a:r>
              <a:rPr lang="fr-CA" sz="1600">
                <a:solidFill>
                  <a:schemeClr val="accent5"/>
                </a:solidFill>
              </a:rPr>
              <a:t>100 1_ Durante, Francesco, $d 1684-1755. $t Magnificat, $m voix mixtes, orchestre à cordes, $r si bémol majeur</a:t>
            </a:r>
          </a:p>
          <a:p>
            <a:pPr marL="0" indent="0">
              <a:spcBef>
                <a:spcPts val="0"/>
              </a:spcBef>
              <a:buNone/>
            </a:pPr>
            <a:endParaRPr lang="fr-CA" sz="1600">
              <a:solidFill>
                <a:schemeClr val="accent1"/>
              </a:solidFill>
            </a:endParaRPr>
          </a:p>
          <a:p>
            <a:pPr marL="0" indent="0">
              <a:spcBef>
                <a:spcPts val="0"/>
              </a:spcBef>
              <a:buNone/>
            </a:pPr>
            <a:r>
              <a:rPr lang="fr-CA" sz="1600">
                <a:solidFill>
                  <a:schemeClr val="tx1"/>
                </a:solidFill>
              </a:rPr>
              <a:t>MAIS</a:t>
            </a:r>
          </a:p>
          <a:p>
            <a:pPr marL="0" indent="0">
              <a:spcBef>
                <a:spcPts val="0"/>
              </a:spcBef>
              <a:buNone/>
            </a:pPr>
            <a:endParaRPr lang="fr-CA" sz="1600">
              <a:solidFill>
                <a:schemeClr val="accent1"/>
              </a:solidFill>
            </a:endParaRPr>
          </a:p>
          <a:p>
            <a:pPr marL="0" indent="0">
              <a:spcBef>
                <a:spcPts val="0"/>
              </a:spcBef>
              <a:buNone/>
            </a:pPr>
            <a:r>
              <a:rPr lang="fr-CA" sz="1600" i="1">
                <a:solidFill>
                  <a:schemeClr val="tx1"/>
                </a:solidFill>
              </a:rPr>
              <a:t>Le point d’accès suivant :</a:t>
            </a:r>
          </a:p>
          <a:p>
            <a:pPr marL="0" indent="0">
              <a:spcBef>
                <a:spcPts val="0"/>
              </a:spcBef>
              <a:buNone/>
            </a:pPr>
            <a:endParaRPr lang="fr-CA" sz="1600" i="1">
              <a:solidFill>
                <a:schemeClr val="tx1"/>
              </a:solidFill>
            </a:endParaRPr>
          </a:p>
          <a:p>
            <a:pPr marL="0" indent="0">
              <a:spcBef>
                <a:spcPts val="0"/>
              </a:spcBef>
              <a:buNone/>
            </a:pPr>
            <a:r>
              <a:rPr lang="fr-CA" sz="1600">
                <a:solidFill>
                  <a:schemeClr val="accent5"/>
                </a:solidFill>
              </a:rPr>
              <a:t>100 1_ Bach, Johann Sebastian, $d 1685-1750. $t Credo, $m voix mixtes, continuo, $n BWV 1081, $r fa majeur</a:t>
            </a:r>
          </a:p>
          <a:p>
            <a:pPr marL="0" indent="0">
              <a:spcBef>
                <a:spcPts val="0"/>
              </a:spcBef>
              <a:buNone/>
            </a:pPr>
            <a:endParaRPr lang="fr-CA" sz="1600">
              <a:solidFill>
                <a:schemeClr val="tx1"/>
              </a:solidFill>
            </a:endParaRPr>
          </a:p>
          <a:p>
            <a:pPr marL="0" indent="0">
              <a:spcBef>
                <a:spcPts val="0"/>
              </a:spcBef>
              <a:buNone/>
            </a:pPr>
            <a:r>
              <a:rPr lang="fr-CA" sz="1600" i="1">
                <a:solidFill>
                  <a:schemeClr val="tx1"/>
                </a:solidFill>
              </a:rPr>
              <a:t>ne correspond pas aux normes du PFAN, puisque le terme </a:t>
            </a:r>
            <a:r>
              <a:rPr lang="fr-CA" sz="1600">
                <a:solidFill>
                  <a:schemeClr val="tx1"/>
                </a:solidFill>
              </a:rPr>
              <a:t>continuo</a:t>
            </a:r>
            <a:r>
              <a:rPr lang="fr-CA" sz="1600" i="1">
                <a:solidFill>
                  <a:schemeClr val="tx1"/>
                </a:solidFill>
              </a:rPr>
              <a:t> doit être remplacé par le terme RVMMEM </a:t>
            </a:r>
            <a:r>
              <a:rPr lang="fr-CA" sz="1600">
                <a:solidFill>
                  <a:schemeClr val="tx1"/>
                </a:solidFill>
              </a:rPr>
              <a:t>basse continue</a:t>
            </a:r>
            <a:r>
              <a:rPr lang="fr-CA" sz="1600" i="1">
                <a:solidFill>
                  <a:schemeClr val="tx1"/>
                </a:solidFill>
              </a:rPr>
              <a:t>. On en profite donc pour modifier également le terme </a:t>
            </a:r>
            <a:r>
              <a:rPr lang="fr-CA" sz="1600">
                <a:solidFill>
                  <a:schemeClr val="tx1"/>
                </a:solidFill>
              </a:rPr>
              <a:t>voix mixtes</a:t>
            </a:r>
            <a:r>
              <a:rPr lang="fr-CA" sz="1600" i="1">
                <a:solidFill>
                  <a:schemeClr val="tx1"/>
                </a:solidFill>
              </a:rPr>
              <a:t>.</a:t>
            </a:r>
          </a:p>
          <a:p>
            <a:pPr marL="0" indent="0">
              <a:spcBef>
                <a:spcPts val="0"/>
              </a:spcBef>
              <a:buNone/>
            </a:pPr>
            <a:endParaRPr lang="fr-CA" sz="1600" i="1">
              <a:solidFill>
                <a:schemeClr val="tx1"/>
              </a:solidFill>
            </a:endParaRPr>
          </a:p>
          <a:p>
            <a:pPr marL="361950" indent="-361950">
              <a:spcBef>
                <a:spcPts val="0"/>
              </a:spcBef>
              <a:buNone/>
            </a:pPr>
            <a:r>
              <a:rPr lang="fr-CA" sz="1600">
                <a:solidFill>
                  <a:schemeClr val="accent5"/>
                </a:solidFill>
              </a:rPr>
              <a:t>100 1_ Bach, Johann Sebastian, $d 1685-1750. $t Credo, $m chœur mixte, basse continue, $n BWV 1081, $r fa majeur</a:t>
            </a:r>
          </a:p>
          <a:p>
            <a:pPr marL="0" indent="0">
              <a:spcBef>
                <a:spcPts val="0"/>
              </a:spcBef>
              <a:buNone/>
            </a:pPr>
            <a:endParaRPr lang="fr-CA" sz="1600">
              <a:solidFill>
                <a:schemeClr val="accent1"/>
              </a:solidFill>
            </a:endParaRP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F0EBE8F2-E821-F8E1-C40F-89655DB8A1B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238</a:t>
            </a:fld>
            <a:endParaRPr lang="fr-FR"/>
          </a:p>
        </p:txBody>
      </p:sp>
    </p:spTree>
    <p:extLst>
      <p:ext uri="{BB962C8B-B14F-4D97-AF65-F5344CB8AC3E}">
        <p14:creationId xmlns:p14="http://schemas.microsoft.com/office/powerpoint/2010/main" val="289659860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t>Exercice 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Sinfonia VI, E</a:t>
            </a:r>
            <a:r>
              <a:rPr lang="fr-CA">
                <a:solidFill>
                  <a:schemeClr val="tx1"/>
                </a:solidFill>
                <a:latin typeface="Segoe UI Symbol"/>
                <a:ea typeface="Segoe UI Symbol"/>
              </a:rPr>
              <a:t>♭</a:t>
            </a:r>
            <a:r>
              <a:rPr lang="fr-CA">
                <a:solidFill>
                  <a:schemeClr val="tx1"/>
                </a:solidFill>
              </a:rPr>
              <a:t> major = Es-Dur = mi</a:t>
            </a:r>
            <a:r>
              <a:rPr lang="fr-CA">
                <a:solidFill>
                  <a:schemeClr val="tx1"/>
                </a:solidFill>
                <a:latin typeface="Segoe UI Symbol"/>
                <a:ea typeface="Segoe UI Symbol"/>
              </a:rPr>
              <a:t>♭</a:t>
            </a:r>
            <a:r>
              <a:rPr lang="fr-CA">
                <a:solidFill>
                  <a:schemeClr val="tx1"/>
                </a:solidFill>
                <a:ea typeface="Segoe UI Symbol"/>
              </a:rPr>
              <a:t> </a:t>
            </a:r>
            <a:r>
              <a:rPr lang="fr-CA">
                <a:solidFill>
                  <a:schemeClr val="tx1"/>
                </a:solidFill>
              </a:rPr>
              <a:t>majeur / Mendelssohn</a:t>
            </a:r>
          </a:p>
          <a:p>
            <a:pPr marL="50800" indent="0">
              <a:buNone/>
            </a:pPr>
            <a:r>
              <a:rPr lang="fr-CA" sz="2400" i="1">
                <a:solidFill>
                  <a:schemeClr val="tx1"/>
                </a:solidFill>
              </a:rPr>
              <a:t>Pour orchestre à cordes </a:t>
            </a:r>
          </a:p>
          <a:p>
            <a:pPr marL="50800" indent="0">
              <a:buNone/>
            </a:pPr>
            <a:endParaRPr lang="fr-CA">
              <a:solidFill>
                <a:schemeClr val="tx1"/>
              </a:solidFill>
            </a:endParaRPr>
          </a:p>
          <a:p>
            <a:pPr marL="50800" indent="0">
              <a:buNone/>
            </a:pPr>
            <a:r>
              <a:rPr lang="fr-CA">
                <a:solidFill>
                  <a:schemeClr val="accent5"/>
                </a:solidFill>
              </a:rPr>
              <a:t>100 1_ Mendelssohn-Bartholdy, Felix, $d 1809-1847.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09C7C39B-DD74-CC00-BF7C-E55E6436603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239</a:t>
            </a:fld>
            <a:endParaRPr lang="fr-FR"/>
          </a:p>
        </p:txBody>
      </p:sp>
    </p:spTree>
    <p:extLst>
      <p:ext uri="{BB962C8B-B14F-4D97-AF65-F5344CB8AC3E}">
        <p14:creationId xmlns:p14="http://schemas.microsoft.com/office/powerpoint/2010/main" val="370054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br>
              <a:rPr lang="fr-FR" sz="3950" b="0" i="0" u="none" strike="noStrike" cap="none">
                <a:latin typeface="Arial"/>
                <a:ea typeface="Arial"/>
                <a:cs typeface="Arial"/>
              </a:rPr>
            </a:br>
            <a:r>
              <a:rPr lang="fr-FR">
                <a:latin typeface="+mn-lt"/>
              </a:rPr>
              <a:t>Attributs des </a:t>
            </a:r>
            <a:r>
              <a:rPr lang="fr-FR" b="0" i="0" u="none" strike="noStrike" cap="none">
                <a:solidFill>
                  <a:srgbClr val="000000"/>
                </a:solidFill>
                <a:latin typeface="+mn-lt"/>
                <a:ea typeface="Arial"/>
                <a:cs typeface="Arial"/>
                <a:sym typeface="Arial"/>
              </a:rPr>
              <a:t>œuvres</a:t>
            </a:r>
            <a:endParaRPr lang="en-CA" b="0" i="0" u="none" strike="noStrike" cap="none">
              <a:solidFill>
                <a:schemeClr val="dk1"/>
              </a:solidFill>
              <a:latin typeface="+mn-lt"/>
              <a:ea typeface="Arial"/>
              <a:cs typeface="Arial"/>
              <a:sym typeface="Arial"/>
            </a:endParaRPr>
          </a:p>
        </p:txBody>
      </p:sp>
      <p:sp>
        <p:nvSpPr>
          <p:cNvPr id="5" name="Espace réservé du texte 4">
            <a:extLst>
              <a:ext uri="{FF2B5EF4-FFF2-40B4-BE49-F238E27FC236}">
                <a16:creationId xmlns:a16="http://schemas.microsoft.com/office/drawing/2014/main" id="{4E2C0FA5-BB54-4384-AC16-02744B661260}"/>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a:t>
            </a:fld>
            <a:endParaRPr lang="fr-F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1</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Sinfonia VI, E</a:t>
            </a:r>
            <a:r>
              <a:rPr lang="fr-CA">
                <a:solidFill>
                  <a:schemeClr val="tx1"/>
                </a:solidFill>
                <a:latin typeface="Segoe UI Symbol"/>
                <a:ea typeface="Segoe UI Symbol"/>
              </a:rPr>
              <a:t>♭</a:t>
            </a:r>
            <a:r>
              <a:rPr lang="fr-CA">
                <a:solidFill>
                  <a:schemeClr val="tx1"/>
                </a:solidFill>
              </a:rPr>
              <a:t> major = Es-Dur = mi</a:t>
            </a:r>
            <a:r>
              <a:rPr lang="fr-CA">
                <a:solidFill>
                  <a:schemeClr val="tx1"/>
                </a:solidFill>
                <a:latin typeface="Segoe UI Symbol"/>
                <a:ea typeface="Segoe UI Symbol"/>
              </a:rPr>
              <a:t>♭</a:t>
            </a:r>
            <a:r>
              <a:rPr lang="fr-CA">
                <a:solidFill>
                  <a:schemeClr val="tx1"/>
                </a:solidFill>
                <a:ea typeface="Segoe UI Symbol"/>
              </a:rPr>
              <a:t> </a:t>
            </a:r>
            <a:r>
              <a:rPr lang="fr-CA">
                <a:solidFill>
                  <a:schemeClr val="tx1"/>
                </a:solidFill>
              </a:rPr>
              <a:t>majeur / Mendelssohn</a:t>
            </a:r>
          </a:p>
          <a:p>
            <a:pPr marL="50800" indent="0">
              <a:buNone/>
            </a:pPr>
            <a:r>
              <a:rPr lang="fr-CA" sz="2400" i="1">
                <a:solidFill>
                  <a:schemeClr val="tx1"/>
                </a:solidFill>
              </a:rPr>
              <a:t>Pour orchestre à cordes</a:t>
            </a:r>
          </a:p>
          <a:p>
            <a:pPr marL="50800" indent="0">
              <a:buNone/>
            </a:pPr>
            <a:endParaRPr lang="fr-CA">
              <a:solidFill>
                <a:schemeClr val="tx1"/>
              </a:solidFill>
            </a:endParaRPr>
          </a:p>
          <a:p>
            <a:pPr marL="804863" indent="-754063">
              <a:buNone/>
            </a:pPr>
            <a:r>
              <a:rPr lang="fr-CA">
                <a:solidFill>
                  <a:schemeClr val="accent5"/>
                </a:solidFill>
              </a:rPr>
              <a:t>100 1_ Mendelssohn-Bartholdy, Felix, $d 1809-1847. $t Symphonies, $m orchestre à cordes, $n no 6, $r mi bémol majeur</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784621DD-4E3A-F76A-04E3-E59421223F0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240</a:t>
            </a:fld>
            <a:endParaRPr lang="fr-FR"/>
          </a:p>
        </p:txBody>
      </p:sp>
    </p:spTree>
    <p:extLst>
      <p:ext uri="{BB962C8B-B14F-4D97-AF65-F5344CB8AC3E}">
        <p14:creationId xmlns:p14="http://schemas.microsoft.com/office/powerpoint/2010/main" val="270600528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2</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Bagatelle, Tenorblockflöte und Klavier / Willem Jeths</a:t>
            </a:r>
          </a:p>
          <a:p>
            <a:pPr marL="50800" indent="0">
              <a:buNone/>
            </a:pPr>
            <a:r>
              <a:rPr lang="fr-CA" sz="2400" i="1">
                <a:solidFill>
                  <a:schemeClr val="tx1"/>
                </a:solidFill>
              </a:rPr>
              <a:t>Pour flûte à bec ténor et piano</a:t>
            </a:r>
          </a:p>
          <a:p>
            <a:pPr marL="50800" indent="0">
              <a:buNone/>
            </a:pPr>
            <a:r>
              <a:rPr lang="fr-CA" sz="2400" i="1">
                <a:solidFill>
                  <a:schemeClr val="tx1"/>
                </a:solidFill>
              </a:rPr>
              <a:t>Le compositeur n’a écrit qu’une seule bagatelle</a:t>
            </a:r>
          </a:p>
          <a:p>
            <a:pPr marL="50800" indent="0">
              <a:buNone/>
            </a:pPr>
            <a:r>
              <a:rPr lang="fr-CA" sz="2400" i="1">
                <a:solidFill>
                  <a:schemeClr val="tx1"/>
                </a:solidFill>
              </a:rPr>
              <a:t>Œuvre composée en 1974</a:t>
            </a:r>
          </a:p>
          <a:p>
            <a:pPr marL="50800" indent="0">
              <a:buNone/>
            </a:pPr>
            <a:endParaRPr lang="fr-CA">
              <a:solidFill>
                <a:schemeClr val="accent5"/>
              </a:solidFill>
            </a:endParaRPr>
          </a:p>
          <a:p>
            <a:pPr marL="50800" indent="0">
              <a:buNone/>
            </a:pPr>
            <a:r>
              <a:rPr lang="fr-CA">
                <a:solidFill>
                  <a:schemeClr val="accent5"/>
                </a:solidFill>
              </a:rPr>
              <a:t>100 1_ Jeths, Willem, $d 1959-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D02FBE97-DA9E-2187-7189-BDE6E559DDB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241</a:t>
            </a:fld>
            <a:endParaRPr lang="fr-FR"/>
          </a:p>
        </p:txBody>
      </p:sp>
    </p:spTree>
    <p:extLst>
      <p:ext uri="{BB962C8B-B14F-4D97-AF65-F5344CB8AC3E}">
        <p14:creationId xmlns:p14="http://schemas.microsoft.com/office/powerpoint/2010/main" val="125677748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2</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Bagatelle, Tenorblockflöte und Klavier / Willem Jeths</a:t>
            </a:r>
          </a:p>
          <a:p>
            <a:pPr marL="50800" indent="0">
              <a:buNone/>
            </a:pPr>
            <a:r>
              <a:rPr lang="fr-CA" sz="2400" i="1">
                <a:solidFill>
                  <a:schemeClr val="tx1"/>
                </a:solidFill>
              </a:rPr>
              <a:t>Pour flûte à bec ténor et piano</a:t>
            </a:r>
          </a:p>
          <a:p>
            <a:pPr marL="50800" indent="0">
              <a:buNone/>
            </a:pPr>
            <a:r>
              <a:rPr lang="fr-CA" sz="2400" i="1">
                <a:solidFill>
                  <a:schemeClr val="tx1"/>
                </a:solidFill>
              </a:rPr>
              <a:t>Le compositeur n’a écrit qu’une seule bagatelle</a:t>
            </a:r>
          </a:p>
          <a:p>
            <a:pPr marL="50800" indent="0">
              <a:buNone/>
            </a:pPr>
            <a:r>
              <a:rPr lang="fr-CA" sz="2400" i="1">
                <a:solidFill>
                  <a:schemeClr val="tx1"/>
                </a:solidFill>
              </a:rPr>
              <a:t>Œuvre composée en 1974</a:t>
            </a:r>
          </a:p>
          <a:p>
            <a:pPr marL="50800" indent="0">
              <a:buNone/>
            </a:pPr>
            <a:endParaRPr lang="fr-CA">
              <a:solidFill>
                <a:schemeClr val="accent5"/>
              </a:solidFill>
            </a:endParaRPr>
          </a:p>
          <a:p>
            <a:pPr marL="804863" indent="-754063">
              <a:buNone/>
            </a:pPr>
            <a:r>
              <a:rPr lang="fr-CA">
                <a:solidFill>
                  <a:schemeClr val="accent5"/>
                </a:solidFill>
              </a:rPr>
              <a:t>100 1_ Jeths, Willem, $d 1959- $t Bagatelle, $m flûte à bec, piano</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3BAB2C4A-28A7-FB40-8406-3ADD14FB875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242</a:t>
            </a:fld>
            <a:endParaRPr lang="fr-FR"/>
          </a:p>
        </p:txBody>
      </p:sp>
    </p:spTree>
    <p:extLst>
      <p:ext uri="{BB962C8B-B14F-4D97-AF65-F5344CB8AC3E}">
        <p14:creationId xmlns:p14="http://schemas.microsoft.com/office/powerpoint/2010/main" val="243377086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3</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Oboe quartet in F major K. 370 / W.A. Mozart</a:t>
            </a:r>
          </a:p>
          <a:p>
            <a:pPr marL="50800" indent="0">
              <a:buNone/>
            </a:pPr>
            <a:r>
              <a:rPr lang="fr-CA" sz="2400" i="1">
                <a:solidFill>
                  <a:schemeClr val="tx1"/>
                </a:solidFill>
              </a:rPr>
              <a:t>Dans la partition : </a:t>
            </a:r>
            <a:r>
              <a:rPr lang="fr-CA" sz="2400">
                <a:solidFill>
                  <a:schemeClr val="tx1"/>
                </a:solidFill>
              </a:rPr>
              <a:t>hautbois, violon, alto, violoncelle</a:t>
            </a:r>
          </a:p>
          <a:p>
            <a:pPr marL="50800" indent="0">
              <a:buNone/>
            </a:pPr>
            <a:r>
              <a:rPr lang="fr-CA" sz="2400" i="1">
                <a:solidFill>
                  <a:schemeClr val="tx1"/>
                </a:solidFill>
              </a:rPr>
              <a:t>Le compositeur n’a écrit qu’un seul quatuor pour cette distribution d’exécution, mais il a écrit des quatuors pour d’autres distributions</a:t>
            </a:r>
            <a:endParaRPr lang="fr-CA" i="1">
              <a:solidFill>
                <a:schemeClr val="tx1"/>
              </a:solidFill>
            </a:endParaRPr>
          </a:p>
          <a:p>
            <a:pPr marL="50800" indent="0">
              <a:buNone/>
            </a:pPr>
            <a:endParaRPr lang="fr-CA">
              <a:solidFill>
                <a:srgbClr val="4472C4"/>
              </a:solidFill>
            </a:endParaRPr>
          </a:p>
          <a:p>
            <a:pPr marL="50800" indent="0">
              <a:buNone/>
            </a:pPr>
            <a:r>
              <a:rPr lang="fr-CA">
                <a:solidFill>
                  <a:schemeClr val="accent5"/>
                </a:solidFill>
              </a:rPr>
              <a:t>100 1_ Mozart, Wolfgang Amadeus, $d 1756-1791.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FDA51156-D699-9733-7BC7-4415D6D268B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243</a:t>
            </a:fld>
            <a:endParaRPr lang="fr-FR"/>
          </a:p>
        </p:txBody>
      </p:sp>
    </p:spTree>
    <p:extLst>
      <p:ext uri="{BB962C8B-B14F-4D97-AF65-F5344CB8AC3E}">
        <p14:creationId xmlns:p14="http://schemas.microsoft.com/office/powerpoint/2010/main" val="386828112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3</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Oboe quartet in F major K. 370 / W.A. Mozart</a:t>
            </a:r>
          </a:p>
          <a:p>
            <a:pPr marL="50800" indent="0">
              <a:buNone/>
            </a:pPr>
            <a:r>
              <a:rPr lang="fr-CA" sz="2400" i="1">
                <a:solidFill>
                  <a:schemeClr val="tx1"/>
                </a:solidFill>
              </a:rPr>
              <a:t>Dans la partition : </a:t>
            </a:r>
            <a:r>
              <a:rPr lang="fr-CA" sz="2400">
                <a:solidFill>
                  <a:schemeClr val="tx1"/>
                </a:solidFill>
              </a:rPr>
              <a:t>hautbois, violon, alto, violoncelle</a:t>
            </a:r>
          </a:p>
          <a:p>
            <a:pPr marL="50800" indent="0">
              <a:buNone/>
            </a:pPr>
            <a:r>
              <a:rPr lang="fr-CA" sz="2400" i="1">
                <a:solidFill>
                  <a:schemeClr val="tx1"/>
                </a:solidFill>
              </a:rPr>
              <a:t>Le compositeur n’a écrit qu’un seul quatuor pour cette distribution d’exécution, mais il a écrit des quatuors pour d’autres distributions</a:t>
            </a:r>
            <a:endParaRPr lang="fr-CA" i="1">
              <a:solidFill>
                <a:schemeClr val="tx1"/>
              </a:solidFill>
            </a:endParaRPr>
          </a:p>
          <a:p>
            <a:pPr marL="50800" indent="0">
              <a:buNone/>
            </a:pPr>
            <a:endParaRPr lang="fr-CA">
              <a:solidFill>
                <a:schemeClr val="accent5"/>
              </a:solidFill>
            </a:endParaRPr>
          </a:p>
          <a:p>
            <a:pPr marL="804863" indent="-754063">
              <a:buNone/>
            </a:pPr>
            <a:r>
              <a:rPr lang="fr-CA">
                <a:solidFill>
                  <a:schemeClr val="accent5"/>
                </a:solidFill>
              </a:rPr>
              <a:t>100 1_ Mozart, Wolfgang Amadeus, $d 1756-1791. $t Quatuors, $m hautbois, violon, alto, violoncelle, $n K. 370, $r fa majeur</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6397F758-9BA5-83C5-7F7F-B4FB828E05A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244</a:t>
            </a:fld>
            <a:endParaRPr lang="fr-FR"/>
          </a:p>
        </p:txBody>
      </p:sp>
    </p:spTree>
    <p:extLst>
      <p:ext uri="{BB962C8B-B14F-4D97-AF65-F5344CB8AC3E}">
        <p14:creationId xmlns:p14="http://schemas.microsoft.com/office/powerpoint/2010/main" val="100577489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4</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Trio pour 2 violoncelles et piano = for 2 cellos and piano / Jérôme Ducros</a:t>
            </a:r>
          </a:p>
          <a:p>
            <a:pPr marL="50800" indent="0">
              <a:buNone/>
            </a:pPr>
            <a:r>
              <a:rPr lang="fr-CA" sz="2400" i="1">
                <a:solidFill>
                  <a:schemeClr val="tx1"/>
                </a:solidFill>
              </a:rPr>
              <a:t>Dans la partition : </a:t>
            </a:r>
            <a:r>
              <a:rPr lang="fr-CA" sz="2400">
                <a:solidFill>
                  <a:schemeClr val="tx1"/>
                </a:solidFill>
              </a:rPr>
              <a:t>violoncelle 1, violoncelle 2, piano</a:t>
            </a:r>
          </a:p>
          <a:p>
            <a:pPr marL="50800" indent="0">
              <a:buNone/>
            </a:pPr>
            <a:r>
              <a:rPr lang="fr-CA" sz="2400" i="1">
                <a:solidFill>
                  <a:schemeClr val="tx1"/>
                </a:solidFill>
              </a:rPr>
              <a:t>Une seule œuvre intitulée </a:t>
            </a:r>
            <a:r>
              <a:rPr lang="fr-CA" sz="2400">
                <a:solidFill>
                  <a:schemeClr val="tx1"/>
                </a:solidFill>
              </a:rPr>
              <a:t>Trio</a:t>
            </a:r>
            <a:endParaRPr lang="fr-CA">
              <a:solidFill>
                <a:schemeClr val="tx1"/>
              </a:solidFill>
            </a:endParaRPr>
          </a:p>
          <a:p>
            <a:pPr marL="50800" indent="0">
              <a:buNone/>
            </a:pPr>
            <a:endParaRPr lang="fr-CA">
              <a:solidFill>
                <a:schemeClr val="accent5"/>
              </a:solidFill>
            </a:endParaRPr>
          </a:p>
          <a:p>
            <a:pPr marL="50800" indent="0">
              <a:buNone/>
            </a:pPr>
            <a:r>
              <a:rPr lang="fr-CA">
                <a:solidFill>
                  <a:schemeClr val="accent5"/>
                </a:solidFill>
              </a:rPr>
              <a:t>100 1_ Ducros, Jérôme, $d 1974-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919B3F62-DFF1-E79E-E16E-C907C06951F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245</a:t>
            </a:fld>
            <a:endParaRPr lang="fr-FR"/>
          </a:p>
        </p:txBody>
      </p:sp>
    </p:spTree>
    <p:extLst>
      <p:ext uri="{BB962C8B-B14F-4D97-AF65-F5344CB8AC3E}">
        <p14:creationId xmlns:p14="http://schemas.microsoft.com/office/powerpoint/2010/main" val="6412692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4</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Trio pour 2 violoncelles et piano = for 2 cellos and piano / Jérôme Ducros</a:t>
            </a:r>
          </a:p>
          <a:p>
            <a:pPr marL="50800" indent="0">
              <a:buNone/>
            </a:pPr>
            <a:r>
              <a:rPr lang="fr-CA" sz="2400" i="1">
                <a:solidFill>
                  <a:schemeClr val="tx1"/>
                </a:solidFill>
              </a:rPr>
              <a:t>Dans la partition : </a:t>
            </a:r>
            <a:r>
              <a:rPr lang="fr-CA" sz="2400">
                <a:solidFill>
                  <a:schemeClr val="tx1"/>
                </a:solidFill>
              </a:rPr>
              <a:t>violoncelle 1, violoncelle 2, piano</a:t>
            </a:r>
          </a:p>
          <a:p>
            <a:pPr marL="50800" indent="0">
              <a:buNone/>
            </a:pPr>
            <a:r>
              <a:rPr lang="fr-CA" sz="2400" i="1">
                <a:solidFill>
                  <a:schemeClr val="tx1"/>
                </a:solidFill>
              </a:rPr>
              <a:t>Une seule œuvre intitulée </a:t>
            </a:r>
            <a:r>
              <a:rPr lang="fr-CA" sz="2400">
                <a:solidFill>
                  <a:schemeClr val="tx1"/>
                </a:solidFill>
              </a:rPr>
              <a:t>Trio</a:t>
            </a:r>
            <a:endParaRPr lang="fr-CA">
              <a:solidFill>
                <a:schemeClr val="tx1"/>
              </a:solidFill>
            </a:endParaRPr>
          </a:p>
          <a:p>
            <a:pPr marL="50800" indent="0">
              <a:buNone/>
            </a:pPr>
            <a:endParaRPr lang="fr-CA">
              <a:solidFill>
                <a:schemeClr val="accent5"/>
              </a:solidFill>
            </a:endParaRPr>
          </a:p>
          <a:p>
            <a:pPr marL="804863" indent="-754063">
              <a:buNone/>
            </a:pPr>
            <a:r>
              <a:rPr lang="fr-CA">
                <a:solidFill>
                  <a:schemeClr val="accent5"/>
                </a:solidFill>
              </a:rPr>
              <a:t>100 1_ Ducros, Jérôme, $d 1974- $t Trio, $m piano, violoncelles</a:t>
            </a:r>
            <a:r>
              <a:rPr lang="en-CA">
                <a:solidFill>
                  <a:schemeClr val="accent5"/>
                </a:solidFill>
              </a:rPr>
              <a:t> </a:t>
            </a:r>
            <a:r>
              <a:rPr lang="fr-CA">
                <a:solidFill>
                  <a:schemeClr val="accent5"/>
                </a:solidFill>
              </a:rPr>
              <a:t>(2)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A4C70C72-8E4C-C6C2-ED01-C73C0A8E9BA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246</a:t>
            </a:fld>
            <a:endParaRPr lang="fr-FR"/>
          </a:p>
        </p:txBody>
      </p:sp>
    </p:spTree>
    <p:extLst>
      <p:ext uri="{BB962C8B-B14F-4D97-AF65-F5344CB8AC3E}">
        <p14:creationId xmlns:p14="http://schemas.microsoft.com/office/powerpoint/2010/main" val="256323437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5</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Concerto for percussion and chamber ensemble (1993) / $c William Kraft</a:t>
            </a:r>
          </a:p>
          <a:p>
            <a:pPr marL="50800" indent="0">
              <a:buNone/>
            </a:pPr>
            <a:r>
              <a:rPr lang="fr-CA" sz="2400" i="1">
                <a:solidFill>
                  <a:schemeClr val="tx1"/>
                </a:solidFill>
              </a:rPr>
              <a:t>Pour percussion avec flûte (et piccolo), clarinette (et clarinette basse), violon, violoncelle et piano</a:t>
            </a:r>
          </a:p>
          <a:p>
            <a:pPr marL="50800" indent="0">
              <a:buNone/>
            </a:pPr>
            <a:r>
              <a:rPr lang="fr-CA" sz="2400" i="1">
                <a:solidFill>
                  <a:schemeClr val="tx1"/>
                </a:solidFill>
              </a:rPr>
              <a:t>Le compositeur a écrit plusieurs concertos</a:t>
            </a:r>
          </a:p>
          <a:p>
            <a:pPr marL="50800" indent="0">
              <a:buNone/>
            </a:pPr>
            <a:endParaRPr lang="fr-CA">
              <a:solidFill>
                <a:schemeClr val="accent5"/>
              </a:solidFill>
            </a:endParaRPr>
          </a:p>
          <a:p>
            <a:pPr marL="50800" indent="0">
              <a:buNone/>
            </a:pPr>
            <a:r>
              <a:rPr lang="fr-CA">
                <a:solidFill>
                  <a:schemeClr val="accent5"/>
                </a:solidFill>
              </a:rPr>
              <a:t>100 1_ Kraft, William.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47B8C8A4-ED30-CC0C-7A23-DA208CE1548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247</a:t>
            </a:fld>
            <a:endParaRPr lang="fr-FR"/>
          </a:p>
        </p:txBody>
      </p:sp>
    </p:spTree>
    <p:extLst>
      <p:ext uri="{BB962C8B-B14F-4D97-AF65-F5344CB8AC3E}">
        <p14:creationId xmlns:p14="http://schemas.microsoft.com/office/powerpoint/2010/main" val="11821524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5</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Concerto for percussion and chamber ensemble (1993) / $c William Kraft</a:t>
            </a:r>
          </a:p>
          <a:p>
            <a:pPr marL="50800" indent="0">
              <a:buNone/>
            </a:pPr>
            <a:r>
              <a:rPr lang="fr-CA" sz="2400" i="1">
                <a:solidFill>
                  <a:schemeClr val="tx1"/>
                </a:solidFill>
              </a:rPr>
              <a:t>Pour percussion avec flûte (et piccolo), clarinette (et clarinette basse), violon, violoncelle et piano</a:t>
            </a:r>
          </a:p>
          <a:p>
            <a:pPr marL="50800" indent="0">
              <a:buNone/>
            </a:pPr>
            <a:r>
              <a:rPr lang="fr-CA" sz="2400" i="1">
                <a:solidFill>
                  <a:schemeClr val="tx1"/>
                </a:solidFill>
              </a:rPr>
              <a:t>Le compositeur a écrit plusieurs concertos</a:t>
            </a:r>
          </a:p>
          <a:p>
            <a:pPr marL="50800" indent="0">
              <a:buNone/>
            </a:pPr>
            <a:endParaRPr lang="fr-CA">
              <a:solidFill>
                <a:schemeClr val="accent5"/>
              </a:solidFill>
            </a:endParaRPr>
          </a:p>
          <a:p>
            <a:pPr marL="719138" indent="-668338">
              <a:buNone/>
            </a:pPr>
            <a:r>
              <a:rPr lang="fr-CA">
                <a:solidFill>
                  <a:schemeClr val="accent5"/>
                </a:solidFill>
              </a:rPr>
              <a:t>100 1_ Kraft, William. $t Concertos, $m percussion, ensemble instrumental</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05A25C9C-4F6D-412D-6031-2EF4A29043B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248</a:t>
            </a:fld>
            <a:endParaRPr lang="fr-FR"/>
          </a:p>
        </p:txBody>
      </p:sp>
    </p:spTree>
    <p:extLst>
      <p:ext uri="{BB962C8B-B14F-4D97-AF65-F5344CB8AC3E}">
        <p14:creationId xmlns:p14="http://schemas.microsoft.com/office/powerpoint/2010/main" val="330433015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6</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Two songs for soprano, French horn (or English horn or clarinet) &amp; piano, opus 21 / by Michael Cave</a:t>
            </a:r>
          </a:p>
          <a:p>
            <a:pPr marL="50800" indent="0">
              <a:buNone/>
            </a:pPr>
            <a:r>
              <a:rPr lang="fr-CA" sz="2400" i="1">
                <a:solidFill>
                  <a:schemeClr val="tx1"/>
                </a:solidFill>
              </a:rPr>
              <a:t>Musique savante</a:t>
            </a:r>
            <a:endParaRPr lang="fr-CA" i="1">
              <a:solidFill>
                <a:schemeClr val="tx1"/>
              </a:solidFill>
            </a:endParaRPr>
          </a:p>
          <a:p>
            <a:pPr marL="50800" indent="0">
              <a:buNone/>
            </a:pPr>
            <a:endParaRPr lang="fr-CA">
              <a:solidFill>
                <a:schemeClr val="accent5"/>
              </a:solidFill>
            </a:endParaRPr>
          </a:p>
          <a:p>
            <a:pPr marL="50800" indent="0">
              <a:buNone/>
            </a:pPr>
            <a:r>
              <a:rPr lang="fr-CA">
                <a:solidFill>
                  <a:schemeClr val="accent5"/>
                </a:solidFill>
              </a:rPr>
              <a:t>100 1_ Cave, Michael, $d 1944-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B0C889C9-5F3F-49B6-B508-2FE8608B399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249</a:t>
            </a:fld>
            <a:endParaRPr lang="fr-FR"/>
          </a:p>
        </p:txBody>
      </p:sp>
    </p:spTree>
    <p:extLst>
      <p:ext uri="{BB962C8B-B14F-4D97-AF65-F5344CB8AC3E}">
        <p14:creationId xmlns:p14="http://schemas.microsoft.com/office/powerpoint/2010/main" val="397526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38200" y="614148"/>
            <a:ext cx="10702505" cy="1090916"/>
          </a:xfrm>
          <a:prstGeom prst="rect">
            <a:avLst/>
          </a:prstGeom>
          <a:noFill/>
          <a:ln>
            <a:noFill/>
          </a:ln>
        </p:spPr>
        <p:txBody>
          <a:bodyPr spcFirstLastPara="1" wrap="square" lIns="91425" tIns="45700" rIns="91425" bIns="45700" anchor="ctr" anchorCtr="0">
            <a:noAutofit/>
          </a:bodyPr>
          <a:lstStyle/>
          <a:p>
            <a:r>
              <a:rPr lang="fr-FR"/>
              <a:t>Titres d’œuvres musicales </a:t>
            </a:r>
            <a:r>
              <a:rPr lang="fr-FR" sz="4400" b="0" i="0" u="none" strike="noStrike" cap="none">
                <a:latin typeface="Arial"/>
                <a:ea typeface="Arial"/>
                <a:cs typeface="Arial"/>
                <a:sym typeface="Arial"/>
              </a:rPr>
              <a:t>(RDA </a:t>
            </a:r>
            <a:r>
              <a:rPr lang="fr-FR"/>
              <a:t>6.14.1)</a:t>
            </a:r>
            <a:endParaRPr sz="4400" b="0" i="0" u="none" strike="noStrike" cap="none">
              <a:latin typeface="Arial"/>
              <a:ea typeface="Arial"/>
              <a:cs typeface="Arial"/>
              <a:sym typeface="Arial"/>
            </a:endParaRPr>
          </a:p>
        </p:txBody>
      </p:sp>
      <p:sp>
        <p:nvSpPr>
          <p:cNvPr id="266" name="Shape 26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a:t>L’information</a:t>
            </a:r>
            <a:r>
              <a:rPr lang="fr-FR" sz="2800" b="0" i="0" u="none" strike="noStrike" cap="none">
                <a:latin typeface="Arial"/>
                <a:ea typeface="Arial"/>
                <a:cs typeface="Arial"/>
                <a:sym typeface="Arial"/>
              </a:rPr>
              <a:t> sur </a:t>
            </a:r>
            <a:r>
              <a:rPr lang="fr-FR"/>
              <a:t>le ou les titres</a:t>
            </a:r>
            <a:r>
              <a:rPr lang="fr-FR" sz="2800" b="0" i="0" u="none" strike="noStrike" cap="none">
                <a:latin typeface="Arial"/>
                <a:ea typeface="Arial"/>
                <a:cs typeface="Arial"/>
                <a:sym typeface="Arial"/>
              </a:rPr>
              <a:t> d’une œuvre</a:t>
            </a:r>
            <a:r>
              <a:rPr lang="fr-FR"/>
              <a:t> musicale</a:t>
            </a:r>
            <a:r>
              <a:rPr lang="fr-FR" sz="2800" b="0" i="0" u="none" strike="noStrike" cap="none">
                <a:latin typeface="Arial"/>
                <a:ea typeface="Arial"/>
                <a:cs typeface="Arial"/>
                <a:sym typeface="Arial"/>
              </a:rPr>
              <a:t> peut être prise de n’importe quelle source (RDA </a:t>
            </a:r>
            <a:r>
              <a:rPr lang="fr-FR"/>
              <a:t>6.14.1.2</a:t>
            </a:r>
            <a:r>
              <a:rPr lang="fr-FR" sz="2800" b="0" i="0" u="none" strike="noStrike" cap="none">
                <a:latin typeface="Arial"/>
                <a:ea typeface="Arial"/>
                <a:cs typeface="Arial"/>
                <a:sym typeface="Arial"/>
              </a:rPr>
              <a:t>)</a:t>
            </a:r>
            <a:endParaRPr lang="fr-CA"/>
          </a:p>
          <a:p>
            <a:pPr marL="449263" indent="-449263">
              <a:spcBef>
                <a:spcPts val="2200"/>
              </a:spcBef>
            </a:pPr>
            <a:r>
              <a:rPr lang="fr-FR" sz="2800" b="0" i="0" u="none" strike="noStrike" cap="none">
                <a:latin typeface="Arial"/>
                <a:ea typeface="Arial"/>
                <a:cs typeface="Arial"/>
                <a:sym typeface="Arial"/>
              </a:rPr>
              <a:t>Pour les sources d’information pour </a:t>
            </a:r>
            <a:r>
              <a:rPr lang="fr-FR"/>
              <a:t>le</a:t>
            </a:r>
            <a:r>
              <a:rPr lang="fr-FR" sz="2800" b="0" i="0" u="none" strike="noStrike" cap="none">
                <a:latin typeface="Arial"/>
                <a:ea typeface="Arial"/>
                <a:cs typeface="Arial"/>
                <a:sym typeface="Arial"/>
              </a:rPr>
              <a:t> titre privilégié</a:t>
            </a:r>
            <a:r>
              <a:rPr lang="fr-FR"/>
              <a:t> d’une œuvre musicale, voir RDA 6.14.2.2</a:t>
            </a:r>
            <a:endParaRPr lang="fr-CA"/>
          </a:p>
          <a:p>
            <a:pPr marL="449263" marR="0" lvl="0" indent="-449263" algn="l" rtl="0">
              <a:lnSpc>
                <a:spcPct val="90000"/>
              </a:lnSpc>
              <a:spcBef>
                <a:spcPts val="2200"/>
              </a:spcBef>
              <a:spcAft>
                <a:spcPts val="0"/>
              </a:spcAft>
              <a:buClr>
                <a:schemeClr val="dk1"/>
              </a:buClr>
              <a:buSzPts val="2800"/>
              <a:buFont typeface="Arial"/>
              <a:buChar char="•"/>
            </a:pPr>
            <a:r>
              <a:rPr lang="fr-FR" sz="2800" b="0" i="0" u="none" strike="noStrike" cap="none">
                <a:latin typeface="Arial"/>
                <a:ea typeface="Arial"/>
                <a:cs typeface="Arial"/>
                <a:sym typeface="Arial"/>
              </a:rPr>
              <a:t>La création du point d’accès autorisé est une étape supplémentaire (RDA </a:t>
            </a:r>
            <a:r>
              <a:rPr lang="fr-FR"/>
              <a:t>6.28</a:t>
            </a:r>
            <a:r>
              <a:rPr lang="fr-FR" sz="2800" b="0" i="0" u="none" strike="noStrike" cap="none">
                <a:latin typeface="Arial"/>
                <a:ea typeface="Arial"/>
                <a:cs typeface="Arial"/>
                <a:sym typeface="Arial"/>
              </a:rPr>
              <a:t>)</a:t>
            </a:r>
            <a:endParaRPr lang="fr-CA" sz="22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DE74CA08-7A34-A86A-56A6-912C4F35313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a:t>
            </a:fld>
            <a:endParaRPr lang="fr-F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6</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Two songs for soprano, French horn (or English horn or clarinet) &amp; piano, opus 21 / by Michael Cave</a:t>
            </a:r>
          </a:p>
          <a:p>
            <a:pPr marL="50800" indent="0">
              <a:buNone/>
            </a:pPr>
            <a:r>
              <a:rPr lang="fr-CA" sz="2400" i="1">
                <a:solidFill>
                  <a:schemeClr val="tx1"/>
                </a:solidFill>
              </a:rPr>
              <a:t>Musique savante</a:t>
            </a:r>
          </a:p>
          <a:p>
            <a:pPr marL="50800" indent="0">
              <a:buNone/>
            </a:pPr>
            <a:endParaRPr lang="fr-CA">
              <a:solidFill>
                <a:schemeClr val="accent5"/>
              </a:solidFill>
            </a:endParaRPr>
          </a:p>
          <a:p>
            <a:pPr marL="719138" indent="-668338">
              <a:buNone/>
            </a:pPr>
            <a:r>
              <a:rPr lang="fr-CA">
                <a:solidFill>
                  <a:schemeClr val="accent5"/>
                </a:solidFill>
              </a:rPr>
              <a:t>100 1_ Cave, Michael, $d 1944- $t Songs, $m accompagnement de cor, piano, $n op. 21</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06261879-A4A3-FB3D-F969-92BAC518A31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250</a:t>
            </a:fld>
            <a:endParaRPr lang="fr-FR"/>
          </a:p>
        </p:txBody>
      </p:sp>
    </p:spTree>
    <p:extLst>
      <p:ext uri="{BB962C8B-B14F-4D97-AF65-F5344CB8AC3E}">
        <p14:creationId xmlns:p14="http://schemas.microsoft.com/office/powerpoint/2010/main" val="48538050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Point d’accès autorisé représentant une ou plusieurs parties d’une œuvre musicale (RDA 6.28.2)</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Construire le point d’accès autorisé représentant une ou plusieurs parties d’une œuvre musicale en appliquant les instructions sous RDA 6.28.2.2–RDA 6.28.2.4, lorsqu’elles s’appliquent.</a:t>
            </a:r>
            <a:endParaRPr lang="fr-FR"/>
          </a:p>
          <a:p>
            <a:endParaRPr lang="fr-CA">
              <a:solidFill>
                <a:srgbClr val="000000"/>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0F04CC54-C9FD-8CBD-3FD1-19DE99DA20D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251</a:t>
            </a:fld>
            <a:endParaRPr lang="fr-FR"/>
          </a:p>
        </p:txBody>
      </p:sp>
    </p:spTree>
    <p:extLst>
      <p:ext uri="{BB962C8B-B14F-4D97-AF65-F5344CB8AC3E}">
        <p14:creationId xmlns:p14="http://schemas.microsoft.com/office/powerpoint/2010/main" val="4148352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Une partie (RDA 6.28.2.2)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Construire le point d’accès autorisé représentant une partie d’une œuvre musicale en combinant :</a:t>
            </a:r>
            <a:endParaRPr lang="fr-FR"/>
          </a:p>
          <a:p>
            <a:pPr marL="457200" lvl="1" indent="-457200">
              <a:buAutoNum type="alphaLcParenR"/>
            </a:pPr>
            <a:r>
              <a:rPr lang="fr-CA" sz="2800"/>
              <a:t>le point d’accès autorisé représentant l’œuvre dans son intégralité (voir RDA 6.28.1)</a:t>
            </a:r>
          </a:p>
          <a:p>
            <a:pPr marL="457200" lvl="1" indent="-457200">
              <a:buAutoNum type="alphaLcParenR"/>
            </a:pPr>
            <a:r>
              <a:rPr lang="fr-CA" sz="2800"/>
              <a:t>le titre privilégié de la partie (voir RDA 6.14.2.7.1).</a:t>
            </a:r>
          </a:p>
          <a:p>
            <a:pPr marL="50800" indent="0">
              <a:buNone/>
            </a:pPr>
            <a:endParaRPr lang="en-US">
              <a:solidFill>
                <a:srgbClr val="000000"/>
              </a:solidFill>
              <a:cs typeface="Calibri"/>
            </a:endParaRPr>
          </a:p>
          <a:p>
            <a:pPr marL="50800" indent="0">
              <a:buNone/>
            </a:pPr>
            <a:r>
              <a:rPr lang="fr-CA" sz="2400">
                <a:solidFill>
                  <a:srgbClr val="000000"/>
                </a:solidFill>
                <a:cs typeface="Calibri"/>
              </a:rPr>
              <a:t>Lorsqu’une partie est désignée par un terme général, il est important de vérifier si d’autres parties de cette </a:t>
            </a:r>
            <a:r>
              <a:rPr lang="fr-CA" sz="2400">
                <a:solidFill>
                  <a:srgbClr val="000000"/>
                </a:solidFill>
              </a:rPr>
              <a:t>œ</a:t>
            </a:r>
            <a:r>
              <a:rPr lang="fr-CA" sz="2400">
                <a:solidFill>
                  <a:srgbClr val="000000"/>
                </a:solidFill>
                <a:cs typeface="Calibri"/>
              </a:rPr>
              <a:t>uvre sont désignées par le même terme général. Nous verrons comment les distinguer si c’est le cas un peu plus loin (RDA 6.28.2.4).</a:t>
            </a:r>
            <a:endParaRPr lang="fr-CA" sz="2400"/>
          </a:p>
          <a:p>
            <a:pPr marL="50800" indent="0">
              <a:buNone/>
            </a:pPr>
            <a:endParaRPr lang="fr-CA" sz="2400" b="1">
              <a:solidFill>
                <a:schemeClr val="accent5"/>
              </a:solidFill>
            </a:endParaRP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D772016B-7E71-C086-7F58-71E6DB733D8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252</a:t>
            </a:fld>
            <a:endParaRPr lang="fr-FR"/>
          </a:p>
        </p:txBody>
      </p:sp>
    </p:spTree>
    <p:extLst>
      <p:ext uri="{BB962C8B-B14F-4D97-AF65-F5344CB8AC3E}">
        <p14:creationId xmlns:p14="http://schemas.microsoft.com/office/powerpoint/2010/main" val="243724792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Une partie (RDA 6.28.2.2)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Exemples :</a:t>
            </a:r>
          </a:p>
          <a:p>
            <a:pPr marL="719138" indent="-668338">
              <a:buNone/>
            </a:pPr>
            <a:r>
              <a:rPr lang="fr-CA">
                <a:solidFill>
                  <a:schemeClr val="accent5"/>
                </a:solidFill>
              </a:rPr>
              <a:t>100 1_ Vivaldi, Antonio, $d 1678-1741. $t Estro armonico. $n </a:t>
            </a:r>
            <a:r>
              <a:rPr lang="fr-CA" b="1">
                <a:solidFill>
                  <a:schemeClr val="accent5"/>
                </a:solidFill>
              </a:rPr>
              <a:t>N. 8</a:t>
            </a:r>
          </a:p>
          <a:p>
            <a:pPr marL="719138" indent="-668338">
              <a:buNone/>
            </a:pPr>
            <a:r>
              <a:rPr lang="fr-CA">
                <a:solidFill>
                  <a:schemeClr val="accent5"/>
                </a:solidFill>
              </a:rPr>
              <a:t>100 1_ Mozart, Wolfgang Amadeus, $d 1756–1791. $t Così fan tutte. $p </a:t>
            </a:r>
            <a:r>
              <a:rPr lang="fr-CA" b="1">
                <a:solidFill>
                  <a:schemeClr val="accent5"/>
                </a:solidFill>
              </a:rPr>
              <a:t>Come scoglio</a:t>
            </a:r>
          </a:p>
          <a:p>
            <a:pPr marL="719138" indent="-668338">
              <a:buNone/>
            </a:pPr>
            <a:r>
              <a:rPr lang="fr-CA">
                <a:solidFill>
                  <a:schemeClr val="accent5"/>
                </a:solidFill>
              </a:rPr>
              <a:t>100 1_ Schumann, Robert, $d 1810–1856. $t Album für die Jugend. $n </a:t>
            </a:r>
            <a:r>
              <a:rPr lang="fr-CA" b="1">
                <a:solidFill>
                  <a:schemeClr val="accent5"/>
                </a:solidFill>
              </a:rPr>
              <a:t>Nr. 2</a:t>
            </a:r>
            <a:r>
              <a:rPr lang="fr-CA">
                <a:solidFill>
                  <a:schemeClr val="accent5"/>
                </a:solidFill>
              </a:rPr>
              <a:t>, $p </a:t>
            </a:r>
            <a:r>
              <a:rPr lang="fr-CA" b="1">
                <a:solidFill>
                  <a:schemeClr val="accent5"/>
                </a:solidFill>
              </a:rPr>
              <a:t>Soldatenmarsch</a:t>
            </a:r>
            <a:endParaRPr lang="fr-CA">
              <a:solidFill>
                <a:schemeClr val="accent5"/>
              </a:solidFill>
            </a:endParaRPr>
          </a:p>
          <a:p>
            <a:pPr marL="719138" indent="-668338">
              <a:buNone/>
            </a:pPr>
            <a:r>
              <a:rPr lang="fr-CA">
                <a:solidFill>
                  <a:schemeClr val="accent5"/>
                </a:solidFill>
              </a:rPr>
              <a:t>100 1_ Verdi, Giuseppe, $d 1813-1901. $t Traviata. $n </a:t>
            </a:r>
            <a:r>
              <a:rPr lang="fr-CA" b="1">
                <a:solidFill>
                  <a:schemeClr val="accent5"/>
                </a:solidFill>
              </a:rPr>
              <a:t>Atto 3o</a:t>
            </a:r>
            <a:r>
              <a:rPr lang="fr-CA">
                <a:solidFill>
                  <a:schemeClr val="accent5"/>
                </a:solidFill>
              </a:rPr>
              <a:t>. $p </a:t>
            </a:r>
            <a:r>
              <a:rPr lang="fr-CA" b="1">
                <a:solidFill>
                  <a:schemeClr val="accent5"/>
                </a:solidFill>
              </a:rPr>
              <a:t>Preludio</a:t>
            </a: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D0F170FE-98A6-2632-817C-1EDA4B1A517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253</a:t>
            </a:fld>
            <a:endParaRPr lang="fr-FR"/>
          </a:p>
        </p:txBody>
      </p:sp>
    </p:spTree>
    <p:extLst>
      <p:ext uri="{BB962C8B-B14F-4D97-AF65-F5344CB8AC3E}">
        <p14:creationId xmlns:p14="http://schemas.microsoft.com/office/powerpoint/2010/main" val="14927325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Deux ou plusieurs parties (RDA 6.28.2.3)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0" indent="-457200">
              <a:buSzPct val="100000"/>
            </a:pPr>
            <a:r>
              <a:rPr lang="fr-CA" sz="2400"/>
              <a:t>Lors de l’identification de deux ou plusieurs parties d’une œuvre musicale, construire un point d’accès autorisé pour chacune des parties. Appliquer les instructions sous RDA 6.28.2.2</a:t>
            </a:r>
            <a:endParaRPr lang="fr-FR" sz="2400"/>
          </a:p>
          <a:p>
            <a:pPr>
              <a:buSzPct val="100000"/>
            </a:pPr>
            <a:r>
              <a:rPr lang="fr-CA" sz="2400"/>
              <a:t>Exception :</a:t>
            </a:r>
          </a:p>
          <a:p>
            <a:pPr marL="452438" indent="0">
              <a:buNone/>
            </a:pPr>
            <a:r>
              <a:rPr lang="fr-CA" sz="2400"/>
              <a:t>Si les parties forment un ensemble intitulé </a:t>
            </a:r>
            <a:r>
              <a:rPr lang="fr-CA" sz="2400" i="1"/>
              <a:t>suite</a:t>
            </a:r>
            <a:r>
              <a:rPr lang="fr-CA" sz="2400"/>
              <a:t> par le compositeur, construire le point d’accès autorisé représentant la suite en combinant :</a:t>
            </a:r>
          </a:p>
          <a:p>
            <a:pPr marL="1022350" lvl="1">
              <a:buAutoNum type="alphaLcParenR"/>
            </a:pPr>
            <a:r>
              <a:rPr lang="fr-CA"/>
              <a:t>le point d’accès autorisé représentant l’œuvre dans son intégralité (voir RDA 6.28.1)</a:t>
            </a:r>
          </a:p>
          <a:p>
            <a:pPr marL="1022350" lvl="1">
              <a:buAutoNum type="alphaLcParenR"/>
            </a:pPr>
            <a:r>
              <a:rPr lang="fr-CA"/>
              <a:t>le terme </a:t>
            </a:r>
            <a:r>
              <a:rPr lang="fr-CA" i="1"/>
              <a:t>Suite</a:t>
            </a:r>
            <a:r>
              <a:rPr lang="fr-CA"/>
              <a:t> (voir RDA 6.14.2.7.2)</a:t>
            </a:r>
          </a:p>
          <a:p>
            <a:pPr marL="641350" lvl="1" indent="0">
              <a:buNone/>
            </a:pPr>
            <a:endParaRPr lang="fr-CA"/>
          </a:p>
          <a:p>
            <a:pPr marL="508000" lvl="1" indent="0">
              <a:buNone/>
            </a:pPr>
            <a:r>
              <a:rPr lang="fr-CA"/>
              <a:t>Ex. : </a:t>
            </a:r>
            <a:r>
              <a:rPr lang="fr-CA">
                <a:solidFill>
                  <a:schemeClr val="accent5"/>
                </a:solidFill>
              </a:rPr>
              <a:t>100 1_ Sibelius, Jean, $d 1865-1957. $t Karelia. $p </a:t>
            </a:r>
            <a:r>
              <a:rPr lang="fr-CA" b="1">
                <a:solidFill>
                  <a:schemeClr val="accent5"/>
                </a:solidFill>
              </a:rPr>
              <a:t>Suite</a:t>
            </a:r>
          </a:p>
          <a:p>
            <a:endParaRPr lang="fr-CA"/>
          </a:p>
        </p:txBody>
      </p:sp>
      <p:sp>
        <p:nvSpPr>
          <p:cNvPr id="5" name="Espace réservé du pied de page 4">
            <a:extLst>
              <a:ext uri="{FF2B5EF4-FFF2-40B4-BE49-F238E27FC236}">
                <a16:creationId xmlns:a16="http://schemas.microsoft.com/office/drawing/2014/main" id="{C007E8B5-8249-29CB-54CE-95A5972B4B6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254</a:t>
            </a:fld>
            <a:endParaRPr lang="fr-FR"/>
          </a:p>
        </p:txBody>
      </p:sp>
    </p:spTree>
    <p:extLst>
      <p:ext uri="{BB962C8B-B14F-4D97-AF65-F5344CB8AC3E}">
        <p14:creationId xmlns:p14="http://schemas.microsoft.com/office/powerpoint/2010/main" val="348662660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Deux ou plusieurs parties (RDA 6.28.2.3)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812589"/>
            <a:ext cx="10515600" cy="4364373"/>
          </a:xfrm>
        </p:spPr>
        <p:txBody>
          <a:bodyPr/>
          <a:lstStyle/>
          <a:p>
            <a:pPr marL="50800" indent="0">
              <a:buNone/>
            </a:pPr>
            <a:r>
              <a:rPr lang="fr-CA" sz="2400"/>
              <a:t>Alternative : </a:t>
            </a:r>
            <a:endParaRPr lang="fr-FR" sz="2400"/>
          </a:p>
          <a:p>
            <a:pPr marL="508000" indent="-457200">
              <a:buSzPct val="100000"/>
            </a:pPr>
            <a:r>
              <a:rPr lang="fr-CA" sz="2400"/>
              <a:t>Lors de l’identification de deux ou plusieurs parties d’une œuvre musicale, identifier les parties de façon collective. Construire le point d’accès autorisé représentant les parties en combinant :</a:t>
            </a:r>
          </a:p>
          <a:p>
            <a:pPr marL="982663" lvl="1" indent="-457200">
              <a:buFont typeface="+mj-lt"/>
              <a:buAutoNum type="alphaLcParenR"/>
            </a:pPr>
            <a:r>
              <a:rPr lang="fr-CA"/>
              <a:t>le point d’accès autorisé représentant l’œuvre dans son intégralité (voir RDA 6.28.1) </a:t>
            </a:r>
          </a:p>
          <a:p>
            <a:pPr marL="982663" lvl="1" indent="-457200">
              <a:buFont typeface="+mj-lt"/>
              <a:buAutoNum type="alphaLcParenR"/>
            </a:pPr>
            <a:r>
              <a:rPr lang="fr-CA"/>
              <a:t>le titre collectif conventionnel </a:t>
            </a:r>
            <a:r>
              <a:rPr lang="fr-CA" i="1"/>
              <a:t>Extraits</a:t>
            </a:r>
            <a:r>
              <a:rPr lang="fr-CA"/>
              <a:t> (voir RDA 6.14.2.7.2 alternative).</a:t>
            </a:r>
          </a:p>
          <a:p>
            <a:pPr marL="508000" indent="-457200">
              <a:buSzPct val="100000"/>
            </a:pPr>
            <a:r>
              <a:rPr lang="fr-CA" sz="2400"/>
              <a:t>Appliquer cette instruction au lieu ou en plus de construire un point d’accès autorisé pour chacune des parties.</a:t>
            </a:r>
          </a:p>
          <a:p>
            <a:pPr marL="508000" indent="-457200">
              <a:buSzPct val="100000"/>
            </a:pPr>
            <a:r>
              <a:rPr lang="fr-CA" sz="2400"/>
              <a:t>Ne pas appliquer aux parties qui forment un ensemble intitulé </a:t>
            </a:r>
            <a:r>
              <a:rPr lang="fr-CA" sz="2400" i="1"/>
              <a:t>suite </a:t>
            </a:r>
            <a:r>
              <a:rPr lang="fr-CA" sz="2400"/>
              <a:t>par le compositeur.</a:t>
            </a:r>
          </a:p>
          <a:p>
            <a:pPr marL="50800" indent="0">
              <a:buNone/>
            </a:pPr>
            <a:endParaRPr lang="fr-CA"/>
          </a:p>
          <a:p>
            <a:endParaRPr lang="fr-CA"/>
          </a:p>
        </p:txBody>
      </p:sp>
      <p:sp>
        <p:nvSpPr>
          <p:cNvPr id="5" name="Espace réservé du pied de page 4">
            <a:extLst>
              <a:ext uri="{FF2B5EF4-FFF2-40B4-BE49-F238E27FC236}">
                <a16:creationId xmlns:a16="http://schemas.microsoft.com/office/drawing/2014/main" id="{AAD9D922-F265-4F14-1367-72030626399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255</a:t>
            </a:fld>
            <a:endParaRPr lang="fr-FR"/>
          </a:p>
        </p:txBody>
      </p:sp>
    </p:spTree>
    <p:extLst>
      <p:ext uri="{BB962C8B-B14F-4D97-AF65-F5344CB8AC3E}">
        <p14:creationId xmlns:p14="http://schemas.microsoft.com/office/powerpoint/2010/main" val="125253390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Deux ou plusieurs parties (RDA 6.28.2.3)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600"/>
              <a:t>Exemple :</a:t>
            </a:r>
            <a:endParaRPr lang="fr-CA" sz="2600">
              <a:solidFill>
                <a:srgbClr val="000000"/>
              </a:solidFill>
            </a:endParaRPr>
          </a:p>
          <a:p>
            <a:pPr marL="50800" indent="0">
              <a:buNone/>
            </a:pPr>
            <a:r>
              <a:rPr lang="fr-CA" sz="2600">
                <a:solidFill>
                  <a:schemeClr val="accent5"/>
                </a:solidFill>
              </a:rPr>
              <a:t>100 1_ Wagner, Richard, $d 1813-1883. $t Lohengrin. $k </a:t>
            </a:r>
            <a:r>
              <a:rPr lang="fr-CA" sz="2600" b="1">
                <a:solidFill>
                  <a:schemeClr val="accent5"/>
                </a:solidFill>
              </a:rPr>
              <a:t>Extraits</a:t>
            </a:r>
            <a:endParaRPr lang="fr-CA" b="1">
              <a:solidFill>
                <a:schemeClr val="accent5"/>
              </a:solidFill>
            </a:endParaRPr>
          </a:p>
          <a:p>
            <a:pPr marL="50800" indent="0">
              <a:buNone/>
            </a:pPr>
            <a:r>
              <a:rPr lang="fr-CA" sz="2000">
                <a:solidFill>
                  <a:srgbClr val="000000"/>
                </a:solidFill>
              </a:rPr>
              <a:t>Point d’accès pour un enregistrement</a:t>
            </a:r>
            <a:r>
              <a:rPr lang="fr-CA" sz="2000"/>
              <a:t> audio d’extraits de l’opéra de Wagner</a:t>
            </a:r>
          </a:p>
          <a:p>
            <a:pPr marL="50800" indent="0">
              <a:buNone/>
            </a:pPr>
            <a:endParaRPr lang="fr-CA" sz="2000">
              <a:solidFill>
                <a:srgbClr val="000000"/>
              </a:solidFill>
            </a:endParaRPr>
          </a:p>
          <a:p>
            <a:pPr marL="50800" indent="0">
              <a:buNone/>
            </a:pPr>
            <a:r>
              <a:rPr lang="fr-CA" sz="2600">
                <a:solidFill>
                  <a:srgbClr val="000000"/>
                </a:solidFill>
              </a:rPr>
              <a:t>Pratiques pour l’alternative :</a:t>
            </a:r>
          </a:p>
          <a:p>
            <a:pPr marL="508000" indent="-457200"/>
            <a:r>
              <a:rPr lang="fr-CA" sz="2600">
                <a:solidFill>
                  <a:srgbClr val="000000"/>
                </a:solidFill>
              </a:rPr>
              <a:t>BAC : Appliquer l’alternative.</a:t>
            </a:r>
            <a:endParaRPr lang="fr-FR" sz="2600">
              <a:solidFill>
                <a:srgbClr val="000000"/>
              </a:solidFill>
            </a:endParaRPr>
          </a:p>
          <a:p>
            <a:pPr marL="508000" indent="-457200"/>
            <a:r>
              <a:rPr lang="fr-CA" sz="2600">
                <a:solidFill>
                  <a:srgbClr val="000000"/>
                </a:solidFill>
              </a:rPr>
              <a:t>BAnQ : Ajouter </a:t>
            </a:r>
            <a:r>
              <a:rPr lang="fr-CA" sz="2600" i="1">
                <a:solidFill>
                  <a:srgbClr val="000000"/>
                </a:solidFill>
              </a:rPr>
              <a:t>Extraits</a:t>
            </a:r>
            <a:r>
              <a:rPr lang="fr-CA" sz="2600">
                <a:solidFill>
                  <a:srgbClr val="000000"/>
                </a:solidFill>
              </a:rPr>
              <a:t> au point d’accès autorisé représentant l’œuvre dans son intégralité. Si une ou plusieurs parties sont particulièrement importantes, construire également un ou plusieurs points d’accès autorisés pour la ou les parties.</a:t>
            </a:r>
            <a:endParaRPr lang="fr-CA"/>
          </a:p>
        </p:txBody>
      </p:sp>
      <p:sp>
        <p:nvSpPr>
          <p:cNvPr id="5" name="Espace réservé du pied de page 4">
            <a:extLst>
              <a:ext uri="{FF2B5EF4-FFF2-40B4-BE49-F238E27FC236}">
                <a16:creationId xmlns:a16="http://schemas.microsoft.com/office/drawing/2014/main" id="{10098249-4D47-95AA-E583-4FF1BDDFFE4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256</a:t>
            </a:fld>
            <a:endParaRPr lang="fr-FR"/>
          </a:p>
        </p:txBody>
      </p:sp>
    </p:spTree>
    <p:extLst>
      <p:ext uri="{BB962C8B-B14F-4D97-AF65-F5344CB8AC3E}">
        <p14:creationId xmlns:p14="http://schemas.microsoft.com/office/powerpoint/2010/main" val="329423133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i="1"/>
              <a:t>Si :</a:t>
            </a:r>
          </a:p>
          <a:p>
            <a:pPr marL="895350" lvl="1" indent="-387350">
              <a:buSzPct val="100000"/>
            </a:pPr>
            <a:r>
              <a:rPr lang="fr-CA" sz="2000"/>
              <a:t>une partie d’une œuvre musicale est désignée par le même terme général que d’autres parties</a:t>
            </a:r>
            <a:endParaRPr lang="fr-FR" sz="2000"/>
          </a:p>
          <a:p>
            <a:pPr marL="895350" lvl="1" indent="-387350">
              <a:buNone/>
            </a:pPr>
            <a:r>
              <a:rPr lang="fr-CA" sz="2000" i="1"/>
              <a:t>et que</a:t>
            </a:r>
          </a:p>
          <a:p>
            <a:pPr marL="895350" lvl="1" indent="-387350">
              <a:buSzPct val="100000"/>
            </a:pPr>
            <a:r>
              <a:rPr lang="fr-CA" sz="2000"/>
              <a:t>la partie n’est pas numérotée</a:t>
            </a:r>
          </a:p>
          <a:p>
            <a:pPr marL="895350" lvl="1" indent="-387350">
              <a:buNone/>
            </a:pPr>
            <a:r>
              <a:rPr lang="fr-CA" sz="2000" i="1"/>
              <a:t>alors :</a:t>
            </a:r>
          </a:p>
          <a:p>
            <a:pPr marL="895350" lvl="1" indent="-387350">
              <a:buSzPct val="100000"/>
            </a:pPr>
            <a:r>
              <a:rPr lang="fr-CA" sz="2000"/>
              <a:t>inclure dans le point d’accès représentant la partie un ou plusieurs des éléments d’identification traités dans les instructions sous RDA 6.28.1.9. Inclure autant d’éléments qu’il est nécessaire pour distinguer la partie.</a:t>
            </a:r>
          </a:p>
          <a:p>
            <a:pPr marL="508000" indent="-457200"/>
            <a:endParaRPr lang="fr-CA" sz="2000">
              <a:solidFill>
                <a:srgbClr val="000000"/>
              </a:solidFill>
            </a:endParaRPr>
          </a:p>
          <a:p>
            <a:pPr marL="50800" indent="0">
              <a:buNone/>
            </a:pPr>
            <a:r>
              <a:rPr lang="fr-CA" sz="2000">
                <a:solidFill>
                  <a:srgbClr val="000000"/>
                </a:solidFill>
              </a:rPr>
              <a:t>Remarque : on applique cette instruction indépendamment du nombre de parties dans la ressource.</a:t>
            </a:r>
          </a:p>
          <a:p>
            <a:pPr marL="508000" indent="-457200"/>
            <a:endParaRPr lang="fr-CA" sz="2000" b="1">
              <a:solidFill>
                <a:schemeClr val="accent5"/>
              </a:solidFill>
            </a:endParaRPr>
          </a:p>
        </p:txBody>
      </p:sp>
      <p:sp>
        <p:nvSpPr>
          <p:cNvPr id="5" name="Espace réservé du pied de page 4">
            <a:extLst>
              <a:ext uri="{FF2B5EF4-FFF2-40B4-BE49-F238E27FC236}">
                <a16:creationId xmlns:a16="http://schemas.microsoft.com/office/drawing/2014/main" id="{7BEB0354-D16C-EC0F-0672-2CC65B0C419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257</a:t>
            </a:fld>
            <a:endParaRPr lang="fr-FR"/>
          </a:p>
        </p:txBody>
      </p:sp>
    </p:spTree>
    <p:extLst>
      <p:ext uri="{BB962C8B-B14F-4D97-AF65-F5344CB8AC3E}">
        <p14:creationId xmlns:p14="http://schemas.microsoft.com/office/powerpoint/2010/main" val="273242439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 :</a:t>
            </a:r>
          </a:p>
          <a:p>
            <a:pPr marL="719138" indent="-668338">
              <a:buNone/>
            </a:pPr>
            <a:r>
              <a:rPr lang="fr-CA">
                <a:solidFill>
                  <a:schemeClr val="accent5"/>
                </a:solidFill>
              </a:rPr>
              <a:t>100 1_ Cima, Giovanni Paolo, $d environ 1570-1630. $t Concerti ecclesiastici. $p Sonata, $m </a:t>
            </a:r>
            <a:r>
              <a:rPr lang="fr-CA" b="1">
                <a:solidFill>
                  <a:schemeClr val="accent5"/>
                </a:solidFill>
              </a:rPr>
              <a:t>cornet à bouquin, basse continue</a:t>
            </a:r>
          </a:p>
          <a:p>
            <a:pPr marL="719138" indent="-668338">
              <a:buNone/>
            </a:pPr>
            <a:r>
              <a:rPr lang="fr-CA">
                <a:solidFill>
                  <a:schemeClr val="accent5"/>
                </a:solidFill>
              </a:rPr>
              <a:t>100 1_ Cima, Giovanni Paolo, $d environ 1570-1630. $t Concerti ecclesiastici. $p Sonata, $m </a:t>
            </a:r>
            <a:r>
              <a:rPr lang="fr-CA" b="1">
                <a:solidFill>
                  <a:schemeClr val="accent5"/>
                </a:solidFill>
              </a:rPr>
              <a:t>violon, basse continue</a:t>
            </a:r>
          </a:p>
          <a:p>
            <a:pPr marL="50800" indent="0">
              <a:buNone/>
            </a:pPr>
            <a:r>
              <a:rPr lang="fr-CA" sz="2400"/>
              <a:t>La distribution d’exécution permet de distinguer ces deux parties qui sont désignées par le même terme général (</a:t>
            </a:r>
            <a:r>
              <a:rPr lang="fr-CA" sz="2400" i="1"/>
              <a:t>Sonata</a:t>
            </a:r>
            <a:r>
              <a:rPr lang="fr-CA" sz="2400"/>
              <a:t>) et ne sont pas numérotées.</a:t>
            </a:r>
          </a:p>
        </p:txBody>
      </p:sp>
      <p:sp>
        <p:nvSpPr>
          <p:cNvPr id="5" name="Espace réservé du pied de page 4">
            <a:extLst>
              <a:ext uri="{FF2B5EF4-FFF2-40B4-BE49-F238E27FC236}">
                <a16:creationId xmlns:a16="http://schemas.microsoft.com/office/drawing/2014/main" id="{16D9123A-B780-D70F-61EC-696A43F486A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258</a:t>
            </a:fld>
            <a:endParaRPr lang="fr-FR"/>
          </a:p>
        </p:txBody>
      </p:sp>
    </p:spTree>
    <p:extLst>
      <p:ext uri="{BB962C8B-B14F-4D97-AF65-F5344CB8AC3E}">
        <p14:creationId xmlns:p14="http://schemas.microsoft.com/office/powerpoint/2010/main" val="7148096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 :</a:t>
            </a:r>
          </a:p>
          <a:p>
            <a:pPr marL="719138" indent="-668338">
              <a:buNone/>
            </a:pPr>
            <a:r>
              <a:rPr lang="fr-CA">
                <a:solidFill>
                  <a:schemeClr val="accent5"/>
                </a:solidFill>
              </a:rPr>
              <a:t>100 1_ Beethoven, Ludwig van, $d 1770-1827. $t Symphonies, $n no. 5, op. 67, $r do mineur. $p Allegro (</a:t>
            </a:r>
            <a:r>
              <a:rPr lang="fr-CA" b="1">
                <a:solidFill>
                  <a:schemeClr val="accent5"/>
                </a:solidFill>
              </a:rPr>
              <a:t>4e mouvement</a:t>
            </a:r>
            <a:r>
              <a:rPr lang="fr-CA">
                <a:solidFill>
                  <a:schemeClr val="accent5"/>
                </a:solidFill>
              </a:rPr>
              <a:t>)</a:t>
            </a:r>
          </a:p>
          <a:p>
            <a:pPr marL="50800" indent="0">
              <a:buNone/>
            </a:pPr>
            <a:r>
              <a:rPr lang="fr-CA" sz="2200">
                <a:solidFill>
                  <a:srgbClr val="000000"/>
                </a:solidFill>
              </a:rPr>
              <a:t>Le 3</a:t>
            </a:r>
            <a:r>
              <a:rPr lang="fr-CA" sz="2200" baseline="30000">
                <a:solidFill>
                  <a:srgbClr val="000000"/>
                </a:solidFill>
              </a:rPr>
              <a:t>e</a:t>
            </a:r>
            <a:r>
              <a:rPr lang="fr-CA" sz="2200">
                <a:solidFill>
                  <a:srgbClr val="000000"/>
                </a:solidFill>
              </a:rPr>
              <a:t> mouvement de cette symphonie est également désigné par le terme général </a:t>
            </a:r>
            <a:r>
              <a:rPr lang="fr-CA" sz="2200" i="1">
                <a:solidFill>
                  <a:srgbClr val="000000"/>
                </a:solidFill>
              </a:rPr>
              <a:t>Allegro</a:t>
            </a:r>
            <a:r>
              <a:rPr lang="fr-CA" sz="2200">
                <a:solidFill>
                  <a:srgbClr val="000000"/>
                </a:solidFill>
              </a:rPr>
              <a:t>. </a:t>
            </a:r>
            <a:endParaRPr lang="fr-CA" b="1">
              <a:solidFill>
                <a:srgbClr val="4472C4"/>
              </a:solidFill>
            </a:endParaRPr>
          </a:p>
          <a:p>
            <a:pPr marL="50800" indent="0">
              <a:buNone/>
            </a:pPr>
            <a:r>
              <a:rPr lang="fr-CA" sz="2200">
                <a:solidFill>
                  <a:srgbClr val="000000"/>
                </a:solidFill>
              </a:rPr>
              <a:t>Il est important de distinguer la partie même si la ressource comprend uniquement ce mouvement.</a:t>
            </a:r>
          </a:p>
        </p:txBody>
      </p:sp>
      <p:sp>
        <p:nvSpPr>
          <p:cNvPr id="5" name="Espace réservé du pied de page 4">
            <a:extLst>
              <a:ext uri="{FF2B5EF4-FFF2-40B4-BE49-F238E27FC236}">
                <a16:creationId xmlns:a16="http://schemas.microsoft.com/office/drawing/2014/main" id="{0E2A9E1B-A661-EA19-5740-FDA5B7D0453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259</a:t>
            </a:fld>
            <a:endParaRPr lang="fr-FR"/>
          </a:p>
        </p:txBody>
      </p:sp>
    </p:spTree>
    <p:extLst>
      <p:ext uri="{BB962C8B-B14F-4D97-AF65-F5344CB8AC3E}">
        <p14:creationId xmlns:p14="http://schemas.microsoft.com/office/powerpoint/2010/main" val="157892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a:t>
            </a:r>
            <a:endParaRPr b="0" i="0" u="none" strike="noStrike" cap="none">
              <a:solidFill>
                <a:schemeClr val="dk1"/>
              </a:solidFill>
              <a:latin typeface="Arial"/>
              <a:ea typeface="Arial"/>
              <a:cs typeface="Arial"/>
              <a:sym typeface="Arial"/>
            </a:endParaRPr>
          </a:p>
        </p:txBody>
      </p:sp>
      <p:sp>
        <p:nvSpPr>
          <p:cNvPr id="308" name="Shape 30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a:t>Pour les œuvres musicales : suivre RDA 6.14.2.3. Le titre choisi servira de base pour enregistrer le titre privilégié</a:t>
            </a:r>
            <a:endParaRPr lang="fr-CA"/>
          </a:p>
          <a:p>
            <a:pPr marL="449263" indent="-449263">
              <a:spcBef>
                <a:spcPts val="0"/>
              </a:spcBef>
              <a:buNone/>
            </a:pPr>
            <a:endParaRPr lang="fr-CA"/>
          </a:p>
          <a:p>
            <a:pPr marL="449263" indent="-449263">
              <a:spcBef>
                <a:spcPts val="0"/>
              </a:spcBef>
            </a:pPr>
            <a:r>
              <a:rPr lang="fr-FR"/>
              <a:t>Se référer aussi aux instructions générales (RDA 6.2.2.4–RDA 6.2.2.7)</a:t>
            </a:r>
          </a:p>
          <a:p>
            <a:pPr marL="449263" indent="-449263">
              <a:spcBef>
                <a:spcPts val="0"/>
              </a:spcBef>
              <a:buNone/>
            </a:pPr>
            <a:endParaRPr lang="fr-F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latin typeface="Arial"/>
                <a:ea typeface="Arial"/>
                <a:cs typeface="Arial"/>
                <a:sym typeface="Arial"/>
              </a:rPr>
              <a:t>Deux instructions :</a:t>
            </a:r>
            <a:endParaRPr lang="fr-FR" sz="2800" b="0" i="0" u="none" strike="noStrike" cap="none">
              <a:latin typeface="Arial"/>
              <a:ea typeface="Arial"/>
              <a:cs typeface="Arial"/>
            </a:endParaRPr>
          </a:p>
          <a:p>
            <a:pPr lvl="1" indent="-457200">
              <a:spcBef>
                <a:spcPts val="1100"/>
              </a:spcBef>
              <a:buSzPts val="2600"/>
              <a:tabLst>
                <a:tab pos="990600" algn="l"/>
              </a:tabLst>
            </a:pPr>
            <a:r>
              <a:rPr lang="fr-FR" sz="2600" b="0" i="0" u="none" strike="noStrike" cap="none">
                <a:latin typeface="Arial"/>
                <a:ea typeface="Arial"/>
                <a:cs typeface="Arial"/>
                <a:sym typeface="Arial"/>
              </a:rPr>
              <a:t>Les œuvres créées après 1500 et les œuvres créées avant 1501</a:t>
            </a:r>
            <a:endParaRPr/>
          </a:p>
          <a:p>
            <a:pPr lvl="1" indent="-457200">
              <a:spcBef>
                <a:spcPts val="1100"/>
              </a:spcBef>
              <a:buSzPts val="2600"/>
              <a:tabLst>
                <a:tab pos="990600" algn="l"/>
              </a:tabLst>
            </a:pPr>
            <a:r>
              <a:rPr lang="fr-FR" sz="2600" b="0" i="0" u="none" strike="noStrike" cap="none">
                <a:latin typeface="Arial"/>
                <a:ea typeface="Arial"/>
                <a:cs typeface="Arial"/>
                <a:sym typeface="Arial"/>
              </a:rPr>
              <a:t>Basé sur la date de création et non de publication</a:t>
            </a:r>
            <a:endParaRPr sz="2600" b="0" i="0" u="none" strike="noStrike" cap="none">
              <a:latin typeface="Arial"/>
              <a:ea typeface="Arial"/>
              <a:cs typeface="Arial"/>
              <a:sym typeface="Arial"/>
            </a:endParaRPr>
          </a:p>
          <a:p>
            <a:pPr marL="457200" marR="0" lvl="1" indent="0" algn="l">
              <a:lnSpc>
                <a:spcPct val="90000"/>
              </a:lnSpc>
              <a:spcBef>
                <a:spcPts val="1100"/>
              </a:spcBef>
              <a:spcAft>
                <a:spcPts val="0"/>
              </a:spcAft>
              <a:buSzPts val="2600"/>
              <a:buFont typeface="Arial"/>
              <a:buNone/>
            </a:pPr>
            <a:endParaRPr lang="fr-FR" sz="2600" b="0" i="0" u="none" strike="noStrike" cap="none">
              <a:latin typeface="Arial"/>
              <a:ea typeface="Arial"/>
              <a:cs typeface="Arial"/>
            </a:endParaRPr>
          </a:p>
          <a:p>
            <a:pPr marL="457200" marR="0" lvl="1" indent="0" algn="l">
              <a:lnSpc>
                <a:spcPct val="90000"/>
              </a:lnSpc>
              <a:spcBef>
                <a:spcPts val="1100"/>
              </a:spcBef>
              <a:spcAft>
                <a:spcPts val="0"/>
              </a:spcAft>
              <a:buSzPts val="2600"/>
              <a:buFont typeface="Arial"/>
              <a:buNone/>
            </a:pPr>
            <a:endParaRPr lang="fr-FR" sz="2600" b="0" i="0" u="none" strike="noStrike" cap="none">
              <a:solidFill>
                <a:schemeClr val="dk1"/>
              </a:solidFill>
              <a:latin typeface="Arial"/>
              <a:ea typeface="Arial"/>
              <a:cs typeface="Arial"/>
            </a:endParaRPr>
          </a:p>
          <a:p>
            <a:pPr marL="457200" lvl="1" indent="0">
              <a:spcBef>
                <a:spcPts val="1100"/>
              </a:spcBef>
              <a:buSzPts val="2600"/>
              <a:buNone/>
            </a:pPr>
            <a:endParaRPr lang="fr-FR" sz="2600"/>
          </a:p>
          <a:p>
            <a:pPr marL="228600" indent="-63500">
              <a:spcBef>
                <a:spcPts val="1600"/>
              </a:spcBef>
              <a:buSzPts val="2600"/>
              <a:buNone/>
            </a:pPr>
            <a:endParaRPr lang="en-US" sz="2600"/>
          </a:p>
          <a:p>
            <a:pPr marL="0" indent="0">
              <a:buSzPts val="2600"/>
              <a:buNone/>
            </a:pPr>
            <a:endParaRPr lang="en-US" sz="2600"/>
          </a:p>
        </p:txBody>
      </p:sp>
      <p:sp>
        <p:nvSpPr>
          <p:cNvPr id="2" name="Espace réservé du pied de page 1">
            <a:extLst>
              <a:ext uri="{FF2B5EF4-FFF2-40B4-BE49-F238E27FC236}">
                <a16:creationId xmlns:a16="http://schemas.microsoft.com/office/drawing/2014/main" id="{12C07EFB-ACE4-FD76-886A-D1CFE1FFFA6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a:t>
            </a:fld>
            <a:endParaRPr lang="fr-F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a:xfrm>
            <a:off x="838200" y="681038"/>
            <a:ext cx="10515600" cy="1076539"/>
          </a:xfrm>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Si aucun élément d’identification traité dans les instructions sous RDA 6.28.1.9 n’est approprié, déterminer le numéro de la partie dans la série et inclure ce numéro.</a:t>
            </a:r>
            <a:endParaRPr lang="fr-FR"/>
          </a:p>
          <a:p>
            <a:pPr marL="50800" indent="0">
              <a:buNone/>
            </a:pPr>
            <a:r>
              <a:rPr lang="fr-CA">
                <a:solidFill>
                  <a:srgbClr val="000000"/>
                </a:solidFill>
              </a:rPr>
              <a:t>Exemple :</a:t>
            </a:r>
          </a:p>
          <a:p>
            <a:pPr marL="719138" indent="-668338">
              <a:buNone/>
            </a:pPr>
            <a:r>
              <a:rPr lang="fr-CA" sz="2700">
                <a:solidFill>
                  <a:schemeClr val="accent5"/>
                </a:solidFill>
              </a:rPr>
              <a:t>100 1_ Mudarra, Alonso, $d environ 1506-1580. $t Libros de musica en cifras. $p Pavana (</a:t>
            </a:r>
            <a:r>
              <a:rPr lang="fr-CA" sz="2700" b="1">
                <a:solidFill>
                  <a:schemeClr val="accent5"/>
                </a:solidFill>
              </a:rPr>
              <a:t>No 21</a:t>
            </a:r>
            <a:r>
              <a:rPr lang="fr-CA" sz="2700">
                <a:solidFill>
                  <a:schemeClr val="accent5"/>
                </a:solidFill>
              </a:rPr>
              <a:t>)</a:t>
            </a:r>
          </a:p>
          <a:p>
            <a:pPr marL="50800" indent="0">
              <a:buNone/>
            </a:pPr>
            <a:r>
              <a:rPr lang="fr-CA" sz="2200">
                <a:solidFill>
                  <a:srgbClr val="000000"/>
                </a:solidFill>
              </a:rPr>
              <a:t>Cette œuvre comprend deux parties désignées par le terme général </a:t>
            </a:r>
            <a:r>
              <a:rPr lang="fr-CA" sz="2200" i="1">
                <a:solidFill>
                  <a:srgbClr val="000000"/>
                </a:solidFill>
              </a:rPr>
              <a:t>Pavana</a:t>
            </a:r>
            <a:r>
              <a:rPr lang="fr-CA" sz="2200">
                <a:solidFill>
                  <a:srgbClr val="000000"/>
                </a:solidFill>
              </a:rPr>
              <a:t>. En consultant une numérisation de l’édition de 1546, il est possible de déterminer qu’il s’agit du numéro 21.</a:t>
            </a:r>
          </a:p>
        </p:txBody>
      </p:sp>
      <p:sp>
        <p:nvSpPr>
          <p:cNvPr id="5" name="Espace réservé du pied de page 4">
            <a:extLst>
              <a:ext uri="{FF2B5EF4-FFF2-40B4-BE49-F238E27FC236}">
                <a16:creationId xmlns:a16="http://schemas.microsoft.com/office/drawing/2014/main" id="{4157C6DC-4EF0-9AC7-F84D-9FAE7F1EE69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260</a:t>
            </a:fld>
            <a:endParaRPr lang="fr-FR"/>
          </a:p>
        </p:txBody>
      </p:sp>
    </p:spTree>
    <p:extLst>
      <p:ext uri="{BB962C8B-B14F-4D97-AF65-F5344CB8AC3E}">
        <p14:creationId xmlns:p14="http://schemas.microsoft.com/office/powerpoint/2010/main" val="411766489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a:solidFill>
                <a:srgbClr val="000000"/>
              </a:solidFill>
            </a:endParaRPr>
          </a:p>
          <a:p>
            <a:pPr marL="50800" indent="0">
              <a:buNone/>
            </a:pPr>
            <a:endParaRPr lang="fr-CA" sz="2200">
              <a:solidFill>
                <a:srgbClr val="000000"/>
              </a:solidFill>
            </a:endParaRPr>
          </a:p>
        </p:txBody>
      </p:sp>
      <p:sp>
        <p:nvSpPr>
          <p:cNvPr id="5" name="Espace réservé du pied de page 4">
            <a:extLst>
              <a:ext uri="{FF2B5EF4-FFF2-40B4-BE49-F238E27FC236}">
                <a16:creationId xmlns:a16="http://schemas.microsoft.com/office/drawing/2014/main" id="{783D3677-CB32-6702-77BD-34DEFD70A24E}"/>
              </a:ext>
            </a:extLst>
          </p:cNvPr>
          <p:cNvSpPr>
            <a:spLocks noGrp="1"/>
          </p:cNvSpPr>
          <p:nvPr>
            <p:ph type="ftr" idx="11"/>
          </p:nvPr>
        </p:nvSpPr>
        <p:spPr/>
        <p:txBody>
          <a:bodyPr/>
          <a:lstStyle/>
          <a:p>
            <a:r>
              <a:rPr lang="fr-CA"/>
              <a:t>Module 6a : Description des œuvres et des expressions musicales</a:t>
            </a:r>
          </a:p>
        </p:txBody>
      </p:sp>
      <p:pic>
        <p:nvPicPr>
          <p:cNvPr id="8" name="Image 7">
            <a:extLst>
              <a:ext uri="{FF2B5EF4-FFF2-40B4-BE49-F238E27FC236}">
                <a16:creationId xmlns:a16="http://schemas.microsoft.com/office/drawing/2014/main" id="{6884CC77-05A3-E65D-DB04-BC79976FA761}"/>
              </a:ext>
            </a:extLst>
          </p:cNvPr>
          <p:cNvPicPr>
            <a:picLocks noChangeAspect="1"/>
          </p:cNvPicPr>
          <p:nvPr/>
        </p:nvPicPr>
        <p:blipFill>
          <a:blip r:embed="rId3"/>
          <a:stretch>
            <a:fillRect/>
          </a:stretch>
        </p:blipFill>
        <p:spPr>
          <a:xfrm>
            <a:off x="1547250" y="1615629"/>
            <a:ext cx="9020011" cy="4840776"/>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261</a:t>
            </a:fld>
            <a:endParaRPr lang="fr-FR"/>
          </a:p>
        </p:txBody>
      </p:sp>
    </p:spTree>
    <p:extLst>
      <p:ext uri="{BB962C8B-B14F-4D97-AF65-F5344CB8AC3E}">
        <p14:creationId xmlns:p14="http://schemas.microsoft.com/office/powerpoint/2010/main" val="379454816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Construire un point d’accès autorisé représentant une expression particulière d’une œuvre musicale ou d’une ou plusieurs parties d’une œuvre musicale en combinant :</a:t>
            </a:r>
            <a:endParaRPr lang="fr-CA">
              <a:solidFill>
                <a:srgbClr val="000000"/>
              </a:solidFill>
            </a:endParaRPr>
          </a:p>
          <a:p>
            <a:pPr marL="541338" lvl="1" indent="-457200">
              <a:buAutoNum type="alphaLcParenR"/>
            </a:pPr>
            <a:r>
              <a:rPr lang="fr-CA">
                <a:solidFill>
                  <a:srgbClr val="000000"/>
                </a:solidFill>
              </a:rPr>
              <a:t>le point d’accès autorisé représentant l’œuvre (voir 6.28.1) ou la ou les parties d’une œuvre (voir 6.28.2)</a:t>
            </a:r>
          </a:p>
          <a:p>
            <a:pPr marL="541338" lvl="1" indent="-457200">
              <a:buAutoNum type="alphaLcParenR"/>
            </a:pPr>
            <a:r>
              <a:rPr lang="fr-CA">
                <a:solidFill>
                  <a:srgbClr val="000000"/>
                </a:solidFill>
              </a:rPr>
              <a:t>un ou plusieurs des éléments suivants :</a:t>
            </a:r>
          </a:p>
          <a:p>
            <a:pPr marL="1422400" lvl="2" indent="-457200">
              <a:buAutoNum type="romanLcPeriod"/>
            </a:pPr>
            <a:r>
              <a:rPr lang="fr-CA">
                <a:solidFill>
                  <a:srgbClr val="000000"/>
                </a:solidFill>
              </a:rPr>
              <a:t>type de contenu (voir 6.9)</a:t>
            </a:r>
          </a:p>
          <a:p>
            <a:pPr marL="1422400" lvl="2" indent="-457200">
              <a:buAutoNum type="romanLcPeriod"/>
            </a:pPr>
            <a:r>
              <a:rPr lang="fr-CA">
                <a:solidFill>
                  <a:srgbClr val="000000"/>
                </a:solidFill>
              </a:rPr>
              <a:t>date d’une expression (voir 6.10)</a:t>
            </a:r>
          </a:p>
          <a:p>
            <a:pPr marL="1422400" lvl="2" indent="-457200">
              <a:buAutoNum type="romanLcPeriod"/>
            </a:pPr>
            <a:r>
              <a:rPr lang="fr-CA">
                <a:solidFill>
                  <a:srgbClr val="000000"/>
                </a:solidFill>
              </a:rPr>
              <a:t>langue d’une expression (voir 6.11)</a:t>
            </a:r>
          </a:p>
          <a:p>
            <a:pPr marL="1422400" lvl="2" indent="-457200">
              <a:buAutoNum type="romanLcPeriod"/>
            </a:pPr>
            <a:r>
              <a:rPr lang="fr-CA">
                <a:solidFill>
                  <a:srgbClr val="000000"/>
                </a:solidFill>
              </a:rPr>
              <a:t>une autre caractéristique distinctive d’une expression d’une œuvre musicale (voir 6.18).</a:t>
            </a:r>
            <a:endParaRPr lang="fr-CA"/>
          </a:p>
          <a:p>
            <a:pPr marL="50800" indent="0">
              <a:buNone/>
            </a:pPr>
            <a:endParaRPr lang="fr-CA">
              <a:solidFill>
                <a:srgbClr val="000000"/>
              </a:solidFill>
            </a:endParaRP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D3A1D6B4-11C1-0AF9-CBEB-386C495BB8E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262</a:t>
            </a:fld>
            <a:endParaRPr lang="fr-FR"/>
          </a:p>
        </p:txBody>
      </p:sp>
    </p:spTree>
    <p:extLst>
      <p:ext uri="{BB962C8B-B14F-4D97-AF65-F5344CB8AC3E}">
        <p14:creationId xmlns:p14="http://schemas.microsoft.com/office/powerpoint/2010/main" val="179474584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400"/>
              <a:t>ÉP du PFAN :</a:t>
            </a:r>
          </a:p>
          <a:p>
            <a:pPr marL="50800" indent="0">
              <a:buNone/>
            </a:pPr>
            <a:r>
              <a:rPr lang="fr-CA" sz="2000"/>
              <a:t>Afin de maintenir l’intégrité actuelle du fichier, lors de la construction d’un point d’accès autorisé pour une expression d’une œuvre musicale, utiliser l’ordre de priorité suivant si plus d’une des caractéristiques d’une expression énumérées ci-dessous doit être enregistrée, en omettant celles qui ne sont pas applicables :</a:t>
            </a:r>
          </a:p>
          <a:p>
            <a:pPr marL="50800" indent="0">
              <a:buNone/>
            </a:pPr>
            <a:endParaRPr lang="fr-CA" sz="2000">
              <a:solidFill>
                <a:srgbClr val="000000"/>
              </a:solidFill>
            </a:endParaRPr>
          </a:p>
          <a:p>
            <a:pPr marL="1022350" lvl="1" indent="-514350">
              <a:buSzPct val="100000"/>
              <a:buAutoNum type="alphaLcPeriod"/>
            </a:pPr>
            <a:r>
              <a:rPr lang="fr-CA" sz="2000">
                <a:solidFill>
                  <a:srgbClr val="000000"/>
                </a:solidFill>
              </a:rPr>
              <a:t>Arrangements, transcriptions, etc. (utiliser le terme </a:t>
            </a:r>
            <a:r>
              <a:rPr lang="fr-CA" sz="2000" i="1">
                <a:solidFill>
                  <a:srgbClr val="000000"/>
                </a:solidFill>
              </a:rPr>
              <a:t>arrangé</a:t>
            </a:r>
            <a:r>
              <a:rPr lang="fr-CA" sz="2000">
                <a:solidFill>
                  <a:srgbClr val="000000"/>
                </a:solidFill>
              </a:rPr>
              <a:t>)</a:t>
            </a:r>
            <a:endParaRPr lang="fr-CA" sz="2000"/>
          </a:p>
          <a:p>
            <a:pPr marL="1022350" lvl="1" indent="-514350">
              <a:buSzPct val="100000"/>
              <a:buAutoNum type="alphaLcPeriod"/>
            </a:pPr>
            <a:r>
              <a:rPr lang="fr-CA" sz="2000">
                <a:solidFill>
                  <a:srgbClr val="000000"/>
                </a:solidFill>
              </a:rPr>
              <a:t>Esquisses</a:t>
            </a:r>
            <a:endParaRPr lang="fr-CA" sz="2000"/>
          </a:p>
          <a:p>
            <a:pPr marL="1022350" lvl="1" indent="-514350">
              <a:buSzPct val="100000"/>
              <a:buAutoNum type="alphaLcPeriod"/>
            </a:pPr>
            <a:r>
              <a:rPr lang="fr-CA" sz="2000">
                <a:solidFill>
                  <a:srgbClr val="000000"/>
                </a:solidFill>
              </a:rPr>
              <a:t>Partition de chant</a:t>
            </a:r>
            <a:endParaRPr lang="fr-CA" sz="2000"/>
          </a:p>
          <a:p>
            <a:pPr marL="1022350" lvl="1" indent="-514350">
              <a:buSzPct val="100000"/>
              <a:buAutoNum type="alphaLcPeriod"/>
            </a:pPr>
            <a:r>
              <a:rPr lang="fr-CA" sz="2000">
                <a:solidFill>
                  <a:srgbClr val="000000"/>
                </a:solidFill>
              </a:rPr>
              <a:t>Partitions de chant</a:t>
            </a:r>
          </a:p>
          <a:p>
            <a:pPr marL="1022350" lvl="1" indent="-514350">
              <a:buSzPct val="100000"/>
              <a:buAutoNum type="alphaLcPeriod"/>
            </a:pPr>
            <a:r>
              <a:rPr lang="fr-CA" sz="2000">
                <a:solidFill>
                  <a:srgbClr val="000000"/>
                </a:solidFill>
              </a:rPr>
              <a:t>Partition de ch</a:t>
            </a:r>
            <a:r>
              <a:rPr lang="fr-CA" sz="2000"/>
              <a:t>œ</a:t>
            </a:r>
            <a:r>
              <a:rPr lang="fr-CA" sz="2000">
                <a:solidFill>
                  <a:srgbClr val="000000"/>
                </a:solidFill>
              </a:rPr>
              <a:t>ur</a:t>
            </a:r>
            <a:endParaRPr lang="fr-CA" sz="2000"/>
          </a:p>
          <a:p>
            <a:pPr marL="1022350" lvl="1" indent="-514350">
              <a:buSzPct val="100000"/>
              <a:buAutoNum type="alphaLcPeriod"/>
            </a:pPr>
            <a:r>
              <a:rPr lang="fr-CA" sz="2000"/>
              <a:t>Partitions de chœur</a:t>
            </a:r>
          </a:p>
          <a:p>
            <a:pPr marL="1022350" lvl="1" indent="-514350">
              <a:buSzPct val="100000"/>
              <a:buAutoNum type="alphaLcPeriod"/>
            </a:pPr>
            <a:r>
              <a:rPr lang="fr-CA" sz="2000">
                <a:solidFill>
                  <a:srgbClr val="000000"/>
                </a:solidFill>
              </a:rPr>
              <a:t>Traductions.</a:t>
            </a:r>
            <a:endParaRPr lang="fr-CA" sz="2000"/>
          </a:p>
          <a:p>
            <a:pPr marL="50800" indent="0">
              <a:buNone/>
            </a:pPr>
            <a:endParaRPr lang="fr-CA">
              <a:solidFill>
                <a:srgbClr val="000000"/>
              </a:solidFill>
            </a:endParaRP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B0B7C5E9-C476-33DD-9286-8BB5D88AB20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263</a:t>
            </a:fld>
            <a:endParaRPr lang="fr-FR"/>
          </a:p>
        </p:txBody>
      </p:sp>
    </p:spTree>
    <p:extLst>
      <p:ext uri="{BB962C8B-B14F-4D97-AF65-F5344CB8AC3E}">
        <p14:creationId xmlns:p14="http://schemas.microsoft.com/office/powerpoint/2010/main" val="388238298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Pratique de BAC-BAnQ : </a:t>
            </a:r>
            <a:endParaRPr lang="fr-FR">
              <a:solidFill>
                <a:srgbClr val="000000"/>
              </a:solidFill>
            </a:endParaRPr>
          </a:p>
          <a:p>
            <a:pPr marL="50800" indent="0">
              <a:buNone/>
            </a:pPr>
            <a:r>
              <a:rPr lang="fr-CA">
                <a:solidFill>
                  <a:srgbClr val="000000"/>
                </a:solidFill>
              </a:rPr>
              <a:t>Ajouter seulement les éléments listés dans l’ÉP du PFAN pour 6.28.3.</a:t>
            </a:r>
            <a:endParaRPr lang="fr-FR">
              <a:solidFill>
                <a:srgbClr val="000000"/>
              </a:solidFill>
            </a:endParaRPr>
          </a:p>
          <a:p>
            <a:pPr marL="50800" indent="0">
              <a:buNone/>
            </a:pPr>
            <a:r>
              <a:rPr lang="fr-CA">
                <a:solidFill>
                  <a:srgbClr val="000000"/>
                </a:solidFill>
              </a:rPr>
              <a:t>Cela signifie que les catalogueurs de ces institutions n’identifient généralement pas, par exemple, le type de contenu (par exemple, </a:t>
            </a:r>
            <a:r>
              <a:rPr lang="fr-CA" i="1">
                <a:solidFill>
                  <a:srgbClr val="000000"/>
                </a:solidFill>
              </a:rPr>
              <a:t>musique exécutée</a:t>
            </a:r>
            <a:r>
              <a:rPr lang="fr-CA">
                <a:solidFill>
                  <a:srgbClr val="000000"/>
                </a:solidFill>
              </a:rPr>
              <a:t>) ni la date de l’expression lorsqu’ils construisent un point d’accès autorisé représentant une expression d’une œuvre musicale.</a:t>
            </a:r>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5D12B3FC-5328-EEA2-F08A-805D021F85F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264</a:t>
            </a:fld>
            <a:endParaRPr lang="fr-FR"/>
          </a:p>
        </p:txBody>
      </p:sp>
    </p:spTree>
    <p:extLst>
      <p:ext uri="{BB962C8B-B14F-4D97-AF65-F5344CB8AC3E}">
        <p14:creationId xmlns:p14="http://schemas.microsoft.com/office/powerpoint/2010/main" val="103744663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600"/>
              <a:t>Point d’accès autorisé représentant une expression d’une œuvre musicale (RDA 6.28.3)</a:t>
            </a:r>
            <a:endParaRPr lang="fr-FR" sz="3600"/>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CA" sz="2400">
                <a:solidFill>
                  <a:schemeClr val="tx1"/>
                </a:solidFill>
              </a:rPr>
              <a:t>Ponctuation prescrite qui précède ou encadre chacun des éléments (RDA Annexe E) et sous-zones MARC utilisées</a:t>
            </a:r>
            <a:endParaRPr lang="fr-FR">
              <a:solidFill>
                <a:schemeClr val="tx1"/>
              </a:solidFill>
            </a:endParaRPr>
          </a:p>
          <a:p>
            <a:pPr marL="0" indent="0">
              <a:lnSpc>
                <a:spcPct val="100000"/>
              </a:lnSpc>
              <a:spcBef>
                <a:spcPts val="0"/>
              </a:spcBef>
              <a:buNone/>
            </a:pPr>
            <a:endParaRPr lang="fr-CA" sz="2400">
              <a:solidFill>
                <a:schemeClr val="tx1"/>
              </a:solidFill>
            </a:endParaRPr>
          </a:p>
          <a:p>
            <a:pPr marL="342900" indent="-342900">
              <a:lnSpc>
                <a:spcPct val="100000"/>
              </a:lnSpc>
              <a:spcBef>
                <a:spcPts val="0"/>
              </a:spcBef>
            </a:pPr>
            <a:endParaRPr lang="fr-CA" sz="2400">
              <a:solidFill>
                <a:schemeClr val="tx1"/>
              </a:solidFill>
            </a:endParaRPr>
          </a:p>
          <a:p>
            <a:pPr marL="342900" indent="-342900">
              <a:lnSpc>
                <a:spcPct val="100000"/>
              </a:lnSpc>
              <a:spcBef>
                <a:spcPts val="0"/>
              </a:spcBef>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E6BACF07-8CD3-43FE-CB3B-7D420C93F5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265</a:t>
            </a:fld>
            <a:endParaRPr lang="fr-FR"/>
          </a:p>
        </p:txBody>
      </p:sp>
      <p:graphicFrame>
        <p:nvGraphicFramePr>
          <p:cNvPr id="3" name="Tableau 3">
            <a:extLst>
              <a:ext uri="{FF2B5EF4-FFF2-40B4-BE49-F238E27FC236}">
                <a16:creationId xmlns:a16="http://schemas.microsoft.com/office/drawing/2014/main" id="{9BF3B40B-E7D8-F445-7A83-2B213F8CBCB5}"/>
              </a:ext>
            </a:extLst>
          </p:cNvPr>
          <p:cNvGraphicFramePr>
            <a:graphicFrameLocks noGrp="1"/>
          </p:cNvGraphicFramePr>
          <p:nvPr>
            <p:extLst>
              <p:ext uri="{D42A27DB-BD31-4B8C-83A1-F6EECF244321}">
                <p14:modId xmlns:p14="http://schemas.microsoft.com/office/powerpoint/2010/main" val="2641044826"/>
              </p:ext>
            </p:extLst>
          </p:nvPr>
        </p:nvGraphicFramePr>
        <p:xfrm>
          <a:off x="2755726" y="2912301"/>
          <a:ext cx="6685747" cy="3433590"/>
        </p:xfrm>
        <a:graphic>
          <a:graphicData uri="http://schemas.openxmlformats.org/drawingml/2006/table">
            <a:tbl>
              <a:tblPr firstRow="1" bandRow="1">
                <a:tableStyleId>{07E400A4-8983-4E13-9D4A-F12AF4D60070}</a:tableStyleId>
              </a:tblPr>
              <a:tblGrid>
                <a:gridCol w="2972597">
                  <a:extLst>
                    <a:ext uri="{9D8B030D-6E8A-4147-A177-3AD203B41FA5}">
                      <a16:colId xmlns:a16="http://schemas.microsoft.com/office/drawing/2014/main" val="4079217182"/>
                    </a:ext>
                  </a:extLst>
                </a:gridCol>
                <a:gridCol w="1926923">
                  <a:extLst>
                    <a:ext uri="{9D8B030D-6E8A-4147-A177-3AD203B41FA5}">
                      <a16:colId xmlns:a16="http://schemas.microsoft.com/office/drawing/2014/main" val="821235203"/>
                    </a:ext>
                  </a:extLst>
                </a:gridCol>
                <a:gridCol w="1786227">
                  <a:extLst>
                    <a:ext uri="{9D8B030D-6E8A-4147-A177-3AD203B41FA5}">
                      <a16:colId xmlns:a16="http://schemas.microsoft.com/office/drawing/2014/main" val="2986328562"/>
                    </a:ext>
                  </a:extLst>
                </a:gridCol>
              </a:tblGrid>
              <a:tr h="580894">
                <a:tc>
                  <a:txBody>
                    <a:bodyPr/>
                    <a:lstStyle/>
                    <a:p>
                      <a:pPr algn="ctr"/>
                      <a:r>
                        <a:rPr lang="fr-CA" b="1"/>
                        <a:t>Élément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Ponctuation prescrite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Sous-zone MARC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843396"/>
                  </a:ext>
                </a:extLst>
              </a:tr>
              <a:tr h="361689">
                <a:tc>
                  <a:txBody>
                    <a:bodyPr/>
                    <a:lstStyle/>
                    <a:p>
                      <a:pPr algn="ctr"/>
                      <a:r>
                        <a:rPr lang="fr-CA"/>
                        <a:t>Type de contenu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7738696"/>
                  </a:ext>
                </a:extLst>
              </a:tr>
              <a:tr h="350728">
                <a:tc>
                  <a:txBody>
                    <a:bodyPr/>
                    <a:lstStyle/>
                    <a:p>
                      <a:pPr algn="ctr"/>
                      <a:r>
                        <a:rPr lang="fr-CA"/>
                        <a:t>Date d’une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009321"/>
                  </a:ext>
                </a:extLst>
              </a:tr>
              <a:tr h="580894">
                <a:tc>
                  <a:txBody>
                    <a:bodyPr/>
                    <a:lstStyle/>
                    <a:p>
                      <a:pPr algn="ctr"/>
                      <a:r>
                        <a:rPr lang="fr-CA"/>
                        <a:t>Autre caractéristique distinctive d’une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818557"/>
                  </a:ext>
                </a:extLst>
              </a:tr>
              <a:tr h="339768">
                <a:tc>
                  <a:txBody>
                    <a:bodyPr/>
                    <a:lstStyle/>
                    <a:p>
                      <a:pPr algn="ctr"/>
                      <a:r>
                        <a:rPr lang="fr-CA"/>
                        <a:t>Arrangements, transcriptions,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13916"/>
                  </a:ext>
                </a:extLst>
              </a:tr>
              <a:tr h="339768">
                <a:tc>
                  <a:txBody>
                    <a:bodyPr/>
                    <a:lstStyle/>
                    <a:p>
                      <a:pPr algn="ctr"/>
                      <a:r>
                        <a:rPr lang="fr-CA"/>
                        <a:t>Esquisses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12113"/>
                  </a:ext>
                </a:extLst>
              </a:tr>
              <a:tr h="350728">
                <a:tc>
                  <a:txBody>
                    <a:bodyPr/>
                    <a:lstStyle/>
                    <a:p>
                      <a:pPr algn="ctr"/>
                      <a:r>
                        <a:rPr lang="fr-CA"/>
                        <a:t>Partitions de chant et partitions de chœur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6498924"/>
                  </a:ext>
                </a:extLst>
              </a:tr>
              <a:tr h="361689">
                <a:tc>
                  <a:txBody>
                    <a:bodyPr/>
                    <a:lstStyle/>
                    <a:p>
                      <a:pPr algn="ctr"/>
                      <a:r>
                        <a:rPr lang="fr-CA"/>
                        <a:t>Langue d’une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950533"/>
                  </a:ext>
                </a:extLst>
              </a:tr>
            </a:tbl>
          </a:graphicData>
        </a:graphic>
      </p:graphicFrame>
    </p:spTree>
    <p:extLst>
      <p:ext uri="{BB962C8B-B14F-4D97-AF65-F5344CB8AC3E}">
        <p14:creationId xmlns:p14="http://schemas.microsoft.com/office/powerpoint/2010/main" val="106634578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Exemples</a:t>
            </a:r>
            <a:r>
              <a:rPr lang="fr-CA">
                <a:solidFill>
                  <a:srgbClr val="000000"/>
                </a:solidFill>
              </a:rPr>
              <a:t> :</a:t>
            </a:r>
            <a:endParaRPr lang="fr-FR"/>
          </a:p>
          <a:p>
            <a:pPr marL="50800" indent="0">
              <a:buNone/>
            </a:pPr>
            <a:r>
              <a:rPr lang="fr-CA"/>
              <a:t>Type de contenu :</a:t>
            </a:r>
          </a:p>
          <a:p>
            <a:pPr marL="719138" indent="-668338">
              <a:buNone/>
            </a:pPr>
            <a:r>
              <a:rPr lang="fr-CA">
                <a:solidFill>
                  <a:schemeClr val="accent5"/>
                </a:solidFill>
              </a:rPr>
              <a:t>100 1_ Bach, Johann Sebastian, $d 1685–1750. $t Suites, $m luth, $n BWV 996, $r mi mineur. $h </a:t>
            </a:r>
            <a:r>
              <a:rPr lang="fr-CA" b="1">
                <a:solidFill>
                  <a:schemeClr val="accent5"/>
                </a:solidFill>
              </a:rPr>
              <a:t>Musique notée tactile</a:t>
            </a:r>
          </a:p>
          <a:p>
            <a:pPr marL="50800" indent="0">
              <a:buNone/>
            </a:pPr>
            <a:r>
              <a:rPr lang="fr-CA" sz="2000"/>
              <a:t>Point d’accès autorisé pour une partition en braille musical</a:t>
            </a:r>
          </a:p>
          <a:p>
            <a:pPr marL="50800" indent="0">
              <a:buNone/>
            </a:pPr>
            <a:r>
              <a:rPr lang="fr-CA"/>
              <a:t>Date d’une expression :</a:t>
            </a:r>
          </a:p>
          <a:p>
            <a:pPr marL="50800" indent="0">
              <a:buNone/>
            </a:pPr>
            <a:r>
              <a:rPr lang="fr-CA">
                <a:solidFill>
                  <a:schemeClr val="accent5"/>
                </a:solidFill>
              </a:rPr>
              <a:t>100 1_ Saegusa, Shigeaki, $d 1942- $t Chūshingura. $f </a:t>
            </a:r>
            <a:r>
              <a:rPr lang="fr-CA" b="1">
                <a:solidFill>
                  <a:schemeClr val="accent5"/>
                </a:solidFill>
              </a:rPr>
              <a:t>2002</a:t>
            </a:r>
          </a:p>
          <a:p>
            <a:pPr marL="50800" indent="0">
              <a:buNone/>
            </a:pPr>
            <a:r>
              <a:rPr lang="fr-CA" sz="2000"/>
              <a:t>Point d’accès autorisé pour une prestation de l’opéra </a:t>
            </a:r>
            <a:r>
              <a:rPr lang="fr-CA" sz="2000" i="1"/>
              <a:t>Chūshingura</a:t>
            </a:r>
            <a:r>
              <a:rPr lang="fr-CA" sz="2000"/>
              <a:t> datant de 2002; l’œuvre a été représentée pour la première fois en 1997</a:t>
            </a:r>
          </a:p>
          <a:p>
            <a:pPr marL="50800" indent="0">
              <a:buNone/>
            </a:pPr>
            <a:endParaRPr lang="fr-CA"/>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846FE851-D35E-2904-F30E-1B7F23CC83C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266</a:t>
            </a:fld>
            <a:endParaRPr lang="fr-FR"/>
          </a:p>
        </p:txBody>
      </p:sp>
    </p:spTree>
    <p:extLst>
      <p:ext uri="{BB962C8B-B14F-4D97-AF65-F5344CB8AC3E}">
        <p14:creationId xmlns:p14="http://schemas.microsoft.com/office/powerpoint/2010/main" val="196583335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Exemples</a:t>
            </a:r>
            <a:r>
              <a:rPr lang="fr-CA">
                <a:solidFill>
                  <a:srgbClr val="000000"/>
                </a:solidFill>
              </a:rPr>
              <a:t> :</a:t>
            </a:r>
            <a:endParaRPr lang="fr-FR"/>
          </a:p>
          <a:p>
            <a:pPr marL="50800" indent="0">
              <a:buNone/>
            </a:pPr>
            <a:r>
              <a:rPr lang="fr-CA"/>
              <a:t>Langue d’une expression :</a:t>
            </a:r>
          </a:p>
          <a:p>
            <a:pPr marL="50800" indent="0">
              <a:buNone/>
            </a:pPr>
            <a:r>
              <a:rPr lang="fr-CA">
                <a:solidFill>
                  <a:schemeClr val="accent5"/>
                </a:solidFill>
              </a:rPr>
              <a:t>100 1_ Bizet, Georges, $d 1838–1875. $t Carmen. $l </a:t>
            </a:r>
            <a:r>
              <a:rPr lang="fr-CA" b="1">
                <a:solidFill>
                  <a:schemeClr val="accent5"/>
                </a:solidFill>
              </a:rPr>
              <a:t>Allemand</a:t>
            </a:r>
          </a:p>
          <a:p>
            <a:pPr marL="50800" indent="0">
              <a:buNone/>
            </a:pPr>
            <a:r>
              <a:rPr lang="fr-CA" sz="2000"/>
              <a:t>Ressource décrite : Carmen : Oper in 4 Akten / Bizet ; deutsche Übersetzung, D. Louis</a:t>
            </a:r>
          </a:p>
          <a:p>
            <a:pPr marL="50800" indent="0">
              <a:buNone/>
            </a:pPr>
            <a:r>
              <a:rPr lang="fr-CA"/>
              <a:t>Autre caractéristique distinctive d’une expression d’une œuvre musicale :</a:t>
            </a:r>
          </a:p>
          <a:p>
            <a:pPr marL="719138" indent="-668338">
              <a:buNone/>
            </a:pPr>
            <a:r>
              <a:rPr lang="fr-CA">
                <a:solidFill>
                  <a:schemeClr val="accent5"/>
                </a:solidFill>
              </a:rPr>
              <a:t>100 1_ Bernstein, Leonard, $d 1918–1990. $t Songfest. $p To what you said (</a:t>
            </a:r>
            <a:r>
              <a:rPr lang="fr-CA" b="1">
                <a:solidFill>
                  <a:schemeClr val="accent5"/>
                </a:solidFill>
              </a:rPr>
              <a:t>Esquisses</a:t>
            </a:r>
            <a:r>
              <a:rPr lang="fr-CA">
                <a:solidFill>
                  <a:schemeClr val="accent5"/>
                </a:solidFill>
              </a:rPr>
              <a:t>)</a:t>
            </a:r>
          </a:p>
          <a:p>
            <a:pPr marL="50800" indent="0">
              <a:buNone/>
            </a:pPr>
            <a:endParaRPr lang="fr-CA"/>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27976959-8546-7017-8B19-DC9E788EB54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267</a:t>
            </a:fld>
            <a:endParaRPr lang="fr-FR"/>
          </a:p>
        </p:txBody>
      </p:sp>
    </p:spTree>
    <p:extLst>
      <p:ext uri="{BB962C8B-B14F-4D97-AF65-F5344CB8AC3E}">
        <p14:creationId xmlns:p14="http://schemas.microsoft.com/office/powerpoint/2010/main" val="270778453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a:t>
            </a:r>
            <a:r>
              <a:rPr lang="fr-CA">
                <a:solidFill>
                  <a:srgbClr val="000000"/>
                </a:solidFill>
              </a:rPr>
              <a:t> :</a:t>
            </a:r>
            <a:endParaRPr lang="fr-FR"/>
          </a:p>
          <a:p>
            <a:pPr marL="50800" indent="0">
              <a:buNone/>
            </a:pPr>
            <a:r>
              <a:rPr lang="fr-CA"/>
              <a:t>Autre caractéristique distinctive d’une expression d’une œuvre musicale :</a:t>
            </a:r>
          </a:p>
          <a:p>
            <a:pPr marL="719138" indent="-668338">
              <a:buNone/>
            </a:pPr>
            <a:r>
              <a:rPr lang="fr-CA">
                <a:solidFill>
                  <a:schemeClr val="accent5"/>
                </a:solidFill>
              </a:rPr>
              <a:t>100 1_ Donizetti, Gaetano, $d 1797-1848. $t Opéras. $k Extraits. $s </a:t>
            </a:r>
            <a:r>
              <a:rPr lang="fr-CA" b="1">
                <a:solidFill>
                  <a:schemeClr val="accent5"/>
                </a:solidFill>
              </a:rPr>
              <a:t>Partitions de chant</a:t>
            </a:r>
          </a:p>
          <a:p>
            <a:pPr marL="50800" indent="0">
              <a:buNone/>
            </a:pPr>
            <a:r>
              <a:rPr lang="fr-CA" sz="2000">
                <a:solidFill>
                  <a:srgbClr val="000000"/>
                </a:solidFill>
              </a:rPr>
              <a:t>Les éléments qui se rapportent à l’œuvre sont enregistrés avant les éléments qui se rapportent à l’expression.</a:t>
            </a:r>
          </a:p>
          <a:p>
            <a:pPr marL="50800" indent="0">
              <a:buNone/>
            </a:pPr>
            <a:r>
              <a:rPr lang="fr-CA" sz="2000"/>
              <a:t>Le terme </a:t>
            </a:r>
            <a:r>
              <a:rPr lang="fr-CA" sz="2000" i="1"/>
              <a:t>Partitions</a:t>
            </a:r>
            <a:r>
              <a:rPr lang="fr-CA" sz="2000"/>
              <a:t> est enregistré ici au pluriel, car il s’agit d’une compilation.</a:t>
            </a:r>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3CFA0891-C675-681E-7DC3-0FC29FF997F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268</a:t>
            </a:fld>
            <a:endParaRPr lang="fr-FR"/>
          </a:p>
        </p:txBody>
      </p:sp>
    </p:spTree>
    <p:extLst>
      <p:ext uri="{BB962C8B-B14F-4D97-AF65-F5344CB8AC3E}">
        <p14:creationId xmlns:p14="http://schemas.microsoft.com/office/powerpoint/2010/main" val="218333551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a:t>
            </a:r>
            <a:r>
              <a:rPr lang="fr-CA">
                <a:solidFill>
                  <a:srgbClr val="000000"/>
                </a:solidFill>
              </a:rPr>
              <a:t> :</a:t>
            </a:r>
            <a:endParaRPr lang="fr-FR"/>
          </a:p>
          <a:p>
            <a:pPr marL="50800" indent="0">
              <a:buNone/>
            </a:pPr>
            <a:r>
              <a:rPr lang="fr-CA">
                <a:solidFill>
                  <a:srgbClr val="000000"/>
                </a:solidFill>
              </a:rPr>
              <a:t>Plus d’une caractéristique d’une expression :</a:t>
            </a:r>
          </a:p>
          <a:p>
            <a:pPr marL="719138" indent="-668338">
              <a:buNone/>
            </a:pPr>
            <a:r>
              <a:rPr lang="fr-CA">
                <a:solidFill>
                  <a:schemeClr val="accent5"/>
                </a:solidFill>
              </a:rPr>
              <a:t>100 1_ Hindalong, Steve, $d 1959- $t Sing alleluia; $o </a:t>
            </a:r>
            <a:r>
              <a:rPr lang="fr-CA" b="1">
                <a:solidFill>
                  <a:schemeClr val="accent5"/>
                </a:solidFill>
              </a:rPr>
              <a:t>arrangé</a:t>
            </a:r>
            <a:r>
              <a:rPr lang="fr-CA">
                <a:solidFill>
                  <a:schemeClr val="accent5"/>
                </a:solidFill>
              </a:rPr>
              <a:t>. $s </a:t>
            </a:r>
            <a:r>
              <a:rPr lang="fr-CA" b="1">
                <a:solidFill>
                  <a:schemeClr val="accent5"/>
                </a:solidFill>
              </a:rPr>
              <a:t>Partition de chant</a:t>
            </a:r>
          </a:p>
          <a:p>
            <a:pPr marL="50800" indent="0">
              <a:buNone/>
            </a:pPr>
            <a:r>
              <a:rPr lang="fr-CA" sz="2000"/>
              <a:t>Ressource décrite : Sing alleluia [...] / $c written by Steve Hindalong and Marc Byrd ; arranged and orchestrated by Richard Kingsmore. </a:t>
            </a:r>
          </a:p>
          <a:p>
            <a:pPr marL="50800" indent="0">
              <a:buNone/>
            </a:pPr>
            <a:r>
              <a:rPr lang="fr-CA" sz="2000"/>
              <a:t>Partition de chant de l’arrangement de Kingsmore</a:t>
            </a:r>
          </a:p>
          <a:p>
            <a:pPr marL="50800" indent="0">
              <a:buNone/>
            </a:pPr>
            <a:r>
              <a:rPr lang="fr-CA" sz="2000"/>
              <a:t>Caractéristiques enregistrées en respectant l’ordre de priorité de l’ÉP du PFAN</a:t>
            </a: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EB4D0A93-50AF-0BC9-0FD4-42AC369A2AD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269</a:t>
            </a:fld>
            <a:endParaRPr lang="fr-FR"/>
          </a:p>
        </p:txBody>
      </p:sp>
    </p:spTree>
    <p:extLst>
      <p:ext uri="{BB962C8B-B14F-4D97-AF65-F5344CB8AC3E}">
        <p14:creationId xmlns:p14="http://schemas.microsoft.com/office/powerpoint/2010/main" val="340190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b="0" i="0" u="none" strike="noStrike" cap="none">
                <a:latin typeface="Arial"/>
                <a:ea typeface="Arial"/>
                <a:cs typeface="Arial"/>
                <a:sym typeface="Arial"/>
              </a:rPr>
              <a:t>Choix du titre privilégié :</a:t>
            </a:r>
            <a:br>
              <a:rPr lang="fr-FR" b="0" i="0" u="none" strike="noStrike" cap="none">
                <a:latin typeface="Arial"/>
                <a:ea typeface="Arial"/>
                <a:cs typeface="Arial"/>
                <a:sym typeface="Arial"/>
              </a:rPr>
            </a:br>
            <a:r>
              <a:rPr lang="fr-FR" b="0" i="0" u="none" strike="noStrike" cap="none">
                <a:latin typeface="Arial"/>
                <a:ea typeface="Arial"/>
                <a:cs typeface="Arial"/>
                <a:sym typeface="Arial"/>
              </a:rPr>
              <a:t>Œuvres créées après 1500</a:t>
            </a:r>
            <a:endParaRPr lang="fr-FR" sz="4000" b="0" i="0" u="none" strike="noStrike" cap="none">
              <a:latin typeface="Arial"/>
              <a:ea typeface="Arial"/>
              <a:cs typeface="Arial"/>
            </a:endParaRPr>
          </a:p>
        </p:txBody>
      </p:sp>
      <p:sp>
        <p:nvSpPr>
          <p:cNvPr id="318" name="Shape 3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latin typeface="Arial"/>
                <a:ea typeface="Arial"/>
                <a:cs typeface="Arial"/>
                <a:sym typeface="Arial"/>
              </a:rPr>
              <a:t>Conditions (</a:t>
            </a:r>
            <a:r>
              <a:rPr lang="fr-FR" sz="2800"/>
              <a:t>RDA 6.14.2.3.1) </a:t>
            </a:r>
            <a:r>
              <a:rPr lang="fr-FR" sz="2800" b="0" i="0" u="none" strike="noStrike" cap="none">
                <a:latin typeface="Arial"/>
                <a:ea typeface="Arial"/>
                <a:cs typeface="Arial"/>
                <a:sym typeface="Arial"/>
              </a:rPr>
              <a:t>:</a:t>
            </a:r>
            <a:endParaRPr sz="2800" b="0" i="0" u="none" strike="noStrike" cap="none">
              <a:latin typeface="Arial"/>
              <a:ea typeface="Arial"/>
              <a:cs typeface="Arial"/>
              <a:sym typeface="Arial"/>
            </a:endParaRPr>
          </a:p>
          <a:p>
            <a:pPr lvl="1" indent="-457200">
              <a:spcBef>
                <a:spcPts val="1100"/>
              </a:spcBef>
              <a:buSzPts val="2600"/>
            </a:pPr>
            <a:r>
              <a:rPr lang="fr-FR" sz="2600" b="0" i="0" u="none" strike="noStrike" cap="none">
                <a:latin typeface="Arial"/>
                <a:ea typeface="Arial"/>
                <a:cs typeface="Arial"/>
                <a:sym typeface="Arial"/>
              </a:rPr>
              <a:t>Choisir le titre </a:t>
            </a:r>
            <a:r>
              <a:rPr lang="fr-FR" sz="2600" i="1"/>
              <a:t>dans</a:t>
            </a:r>
            <a:r>
              <a:rPr lang="fr-FR" sz="2600" b="0" i="1" u="none" strike="noStrike" cap="none">
                <a:latin typeface="Arial"/>
                <a:ea typeface="Arial"/>
                <a:cs typeface="Arial"/>
                <a:sym typeface="Arial"/>
              </a:rPr>
              <a:t> la langue originale</a:t>
            </a:r>
            <a:r>
              <a:rPr lang="fr-FR" sz="2600" i="1"/>
              <a:t> </a:t>
            </a:r>
            <a:r>
              <a:rPr lang="fr-FR" sz="2600"/>
              <a:t>par lequel l’œuvre est </a:t>
            </a:r>
            <a:r>
              <a:rPr lang="fr-FR" sz="2600" b="1"/>
              <a:t>couramment identifiée</a:t>
            </a:r>
            <a:endParaRPr lang="en-CA" sz="2600" b="1" i="0" u="none" strike="noStrike" cap="none">
              <a:latin typeface="Arial"/>
              <a:ea typeface="Arial"/>
              <a:cs typeface="Arial"/>
            </a:endParaRPr>
          </a:p>
          <a:p>
            <a:pPr lvl="1" indent="-457200">
              <a:spcBef>
                <a:spcPts val="1100"/>
              </a:spcBef>
              <a:buSzPts val="2600"/>
            </a:pPr>
            <a:r>
              <a:rPr lang="fr-FR" sz="2600" b="0" i="0" u="none" strike="noStrike" cap="none">
                <a:latin typeface="Arial"/>
                <a:ea typeface="Arial"/>
                <a:cs typeface="Arial"/>
                <a:sym typeface="Arial"/>
              </a:rPr>
              <a:t>Le titre peut être trouvé dans les manifestations matérialisant l’œuvre OU dans les sources de référence</a:t>
            </a:r>
            <a:endParaRPr lang="fr-FR" sz="2400" b="0" i="0" u="none" strike="noStrike" cap="none">
              <a:latin typeface="Arial"/>
              <a:ea typeface="Arial"/>
              <a:cs typeface="Arial"/>
            </a:endParaRPr>
          </a:p>
          <a:p>
            <a:pPr marL="715645" lvl="1" indent="-258445">
              <a:spcBef>
                <a:spcPts val="1100"/>
              </a:spcBef>
              <a:buSzPts val="2600"/>
              <a:buNone/>
            </a:pPr>
            <a:endParaRPr lang="fr-FR"/>
          </a:p>
          <a:p>
            <a:pPr lvl="1">
              <a:buNone/>
            </a:pPr>
            <a:r>
              <a:rPr lang="fr-FR"/>
              <a:t>Exemple : </a:t>
            </a:r>
            <a:r>
              <a:rPr lang="fr-FR" i="1"/>
              <a:t>Il dissoluto punito ossia il Don Giovanni</a:t>
            </a:r>
            <a:r>
              <a:rPr lang="fr-FR"/>
              <a:t>, de Mozart</a:t>
            </a:r>
          </a:p>
          <a:p>
            <a:pPr lvl="1">
              <a:buNone/>
            </a:pPr>
            <a:r>
              <a:rPr lang="fr-FR"/>
              <a:t>L’œuvre connue en italien (la langue originale) sous le titre </a:t>
            </a:r>
            <a:r>
              <a:rPr lang="fr-FR" i="1"/>
              <a:t>Don Giovanni</a:t>
            </a:r>
            <a:endParaRPr lang="fr-FR"/>
          </a:p>
          <a:p>
            <a:pPr lvl="1">
              <a:buNone/>
            </a:pPr>
            <a:endParaRPr lang="fr-FR"/>
          </a:p>
          <a:p>
            <a:pPr marL="715645" lvl="1" indent="-258445">
              <a:spcBef>
                <a:spcPts val="1100"/>
              </a:spcBef>
              <a:buSzPts val="2600"/>
              <a:buNone/>
            </a:pPr>
            <a:endParaRPr lang="fr-FR"/>
          </a:p>
        </p:txBody>
      </p:sp>
      <p:sp>
        <p:nvSpPr>
          <p:cNvPr id="2" name="Espace réservé du pied de page 1">
            <a:extLst>
              <a:ext uri="{FF2B5EF4-FFF2-40B4-BE49-F238E27FC236}">
                <a16:creationId xmlns:a16="http://schemas.microsoft.com/office/drawing/2014/main" id="{6AA7D07E-68E5-2DAF-D294-86144539DD7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a:t>
            </a:fld>
            <a:endParaRPr lang="fr-F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1524000" y="1122363"/>
            <a:ext cx="9144000" cy="2387600"/>
          </a:xfrm>
        </p:spPr>
        <p:txBody>
          <a:bodyPr spcFirstLastPara="1" wrap="square" lIns="91425" tIns="45700" rIns="91425" bIns="45700" anchor="b" anchorCtr="0">
            <a:normAutofit/>
          </a:bodyPr>
          <a:lstStyle/>
          <a:p>
            <a:pPr>
              <a:buSzPts val="3959"/>
            </a:pPr>
            <a:br>
              <a:rPr lang="fr-FR" b="0" i="0" u="none" strike="noStrike" cap="none"/>
            </a:br>
            <a:r>
              <a:rPr lang="fr-FR">
                <a:latin typeface="+mn-lt"/>
              </a:rPr>
              <a:t>Pause</a:t>
            </a:r>
            <a:endParaRPr lang="fr-FR" b="0" i="0" u="none" strike="noStrike" cap="none">
              <a:latin typeface="+mn-lt"/>
            </a:endParaRPr>
          </a:p>
        </p:txBody>
      </p:sp>
      <p:sp>
        <p:nvSpPr>
          <p:cNvPr id="261" name="Subtitle 2">
            <a:extLst>
              <a:ext uri="{FF2B5EF4-FFF2-40B4-BE49-F238E27FC236}">
                <a16:creationId xmlns:a16="http://schemas.microsoft.com/office/drawing/2014/main" id="{B05A42A5-695B-7FE8-38BA-D8FBB8E40A4E}"/>
              </a:ext>
            </a:extLst>
          </p:cNvPr>
          <p:cNvSpPr>
            <a:spLocks noGrp="1"/>
          </p:cNvSpPr>
          <p:nvPr>
            <p:ph type="subTitle" idx="1"/>
          </p:nvPr>
        </p:nvSpPr>
        <p:spPr>
          <a:xfrm>
            <a:off x="1524000" y="3602038"/>
            <a:ext cx="9144000" cy="1655762"/>
          </a:xfrm>
        </p:spPr>
        <p:txBody>
          <a:bodyPr/>
          <a:lstStyle/>
          <a:p>
            <a:endParaRPr lang="en-US"/>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a:xfrm>
            <a:off x="3832167" y="6356350"/>
            <a:ext cx="4321233" cy="365125"/>
          </a:xfrm>
        </p:spPr>
        <p:txBody>
          <a:bodyPr wrap="square" anchor="ctr">
            <a:normAutofit/>
          </a:bodyPr>
          <a:lstStyle/>
          <a:p>
            <a:pPr>
              <a:lnSpc>
                <a:spcPct val="90000"/>
              </a:lnSpc>
              <a:spcAft>
                <a:spcPts val="600"/>
              </a:spcAft>
            </a:pPr>
            <a:r>
              <a:rPr lang="fr-CA" sz="700"/>
              <a:t>Module 6a : Description des œuvres et des expressions musicales</a:t>
            </a:r>
          </a:p>
        </p:txBody>
      </p:sp>
      <p:sp>
        <p:nvSpPr>
          <p:cNvPr id="3" name="Espace réservé du numéro de diapositive 2"/>
          <p:cNvSpPr>
            <a:spLocks noGrp="1"/>
          </p:cNvSpPr>
          <p:nvPr>
            <p:ph type="sldNum" idx="12"/>
          </p:nvPr>
        </p:nvSpPr>
        <p:spPr>
          <a:xfrm>
            <a:off x="8610600" y="6356350"/>
            <a:ext cx="2743200" cy="365125"/>
          </a:xfrm>
        </p:spPr>
        <p:txBody>
          <a:bodyPr wrap="square" anchor="ctr">
            <a:normAutofit/>
          </a:bodyPr>
          <a:lstStyle/>
          <a:p>
            <a:pPr marL="0" lvl="0" indent="0">
              <a:spcBef>
                <a:spcPts val="0"/>
              </a:spcBef>
              <a:spcAft>
                <a:spcPts val="600"/>
              </a:spcAft>
              <a:buNone/>
            </a:pPr>
            <a:fld id="{00000000-1234-1234-1234-123412341234}" type="slidenum">
              <a:rPr lang="fr-FR" smtClean="0"/>
              <a:pPr marL="0" lvl="0" indent="0">
                <a:spcBef>
                  <a:spcPts val="0"/>
                </a:spcBef>
                <a:spcAft>
                  <a:spcPts val="600"/>
                </a:spcAft>
                <a:buNone/>
              </a:pPr>
              <a:t>270</a:t>
            </a:fld>
            <a:endParaRPr lang="fr-FR"/>
          </a:p>
        </p:txBody>
      </p:sp>
    </p:spTree>
    <p:extLst>
      <p:ext uri="{BB962C8B-B14F-4D97-AF65-F5344CB8AC3E}">
        <p14:creationId xmlns:p14="http://schemas.microsoft.com/office/powerpoint/2010/main" val="366351813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œuvre ou une expression musicale (RDA 6.28.4)</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SzPct val="100000"/>
            </a:pPr>
            <a:r>
              <a:rPr lang="fr-CA" sz="2000"/>
              <a:t>Lignes directrices générales sur la construction des variantes de point d’accès représentant des œuvres musicales (RDA 6.28.4.1)</a:t>
            </a:r>
          </a:p>
          <a:p>
            <a:pPr>
              <a:buSzPct val="100000"/>
            </a:pPr>
            <a:r>
              <a:rPr lang="fr-CA" sz="2000"/>
              <a:t>Variante de point d’accès représentant une ou plusieurs cadences (RDA 6.28.4.2)</a:t>
            </a:r>
          </a:p>
          <a:p>
            <a:pPr>
              <a:buSzPct val="100000"/>
            </a:pPr>
            <a:r>
              <a:rPr lang="fr-CA" sz="2000"/>
              <a:t>Variante de point d’accès représentant une partie d’une œuvre musicale (RDA 6.28.4.3)</a:t>
            </a:r>
          </a:p>
          <a:p>
            <a:pPr>
              <a:buSzPct val="100000"/>
            </a:pPr>
            <a:r>
              <a:rPr lang="fr-CA" sz="2000"/>
              <a:t>Variante de point d’accès représentant une compilation d’œuvres musicales (RDA 6.28.4.4)</a:t>
            </a:r>
          </a:p>
          <a:p>
            <a:pPr>
              <a:buSzPct val="100000"/>
            </a:pPr>
            <a:r>
              <a:rPr lang="fr-CA" sz="2000"/>
              <a:t>Variante de point d’accès représentant une expression musicale (RDA 6.28.4.5)</a:t>
            </a:r>
          </a:p>
          <a:p>
            <a:pPr>
              <a:buSzPct val="100000"/>
            </a:pPr>
            <a:endParaRPr lang="fr-CA" sz="2000">
              <a:solidFill>
                <a:srgbClr val="000000"/>
              </a:solidFill>
            </a:endParaRPr>
          </a:p>
          <a:p>
            <a:pPr>
              <a:buSzPct val="100000"/>
            </a:pPr>
            <a:r>
              <a:rPr lang="fr-CA" sz="2000">
                <a:solidFill>
                  <a:srgbClr val="000000"/>
                </a:solidFill>
              </a:rPr>
              <a:t>Les variantes de points d’accès sont enregistrées dans les zones MARC 4XX</a:t>
            </a:r>
          </a:p>
          <a:p>
            <a:pPr>
              <a:buSzPct val="100000"/>
            </a:pPr>
            <a:r>
              <a:rPr lang="fr-CA" sz="2000">
                <a:solidFill>
                  <a:srgbClr val="000000"/>
                </a:solidFill>
              </a:rPr>
              <a:t>Les variantes de points d’accès </a:t>
            </a:r>
            <a:r>
              <a:rPr lang="fr-CA" sz="2000" b="1">
                <a:solidFill>
                  <a:srgbClr val="000000"/>
                </a:solidFill>
              </a:rPr>
              <a:t>ne sont pas </a:t>
            </a:r>
            <a:r>
              <a:rPr lang="fr-CA" sz="2000">
                <a:solidFill>
                  <a:srgbClr val="000000"/>
                </a:solidFill>
              </a:rPr>
              <a:t>des éléments fondamentaux</a:t>
            </a: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338B852C-8A78-9A0A-D287-FDCE2CBCC80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271</a:t>
            </a:fld>
            <a:endParaRPr lang="fr-FR"/>
          </a:p>
        </p:txBody>
      </p:sp>
    </p:spTree>
    <p:extLst>
      <p:ext uri="{BB962C8B-B14F-4D97-AF65-F5344CB8AC3E}">
        <p14:creationId xmlns:p14="http://schemas.microsoft.com/office/powerpoint/2010/main" val="192946139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t>Utiliser un titre d’œuvre (voir 6.2.1) comme élément de base d’une variante de point d’accès.</a:t>
            </a:r>
          </a:p>
          <a:p>
            <a:endParaRPr lang="fr-CA" sz="2000"/>
          </a:p>
          <a:p>
            <a:pPr marL="50800" indent="0">
              <a:buNone/>
            </a:pPr>
            <a:r>
              <a:rPr lang="fr-CA" sz="2000"/>
              <a:t>Exemple :</a:t>
            </a:r>
          </a:p>
          <a:p>
            <a:pPr marL="50800" indent="0">
              <a:buNone/>
            </a:pPr>
            <a:r>
              <a:rPr lang="fr-CA" sz="2000" i="1"/>
              <a:t>L’hymne national du Royaume-Uni a pour titre privilégié </a:t>
            </a:r>
            <a:r>
              <a:rPr lang="fr-CA" sz="2000"/>
              <a:t>God save the King</a:t>
            </a:r>
            <a:r>
              <a:rPr lang="fr-CA" sz="2000" i="1"/>
              <a:t>. La même œuvre apparaît également dans certaines manifestations sous les titres </a:t>
            </a:r>
            <a:r>
              <a:rPr lang="fr-CA" sz="2000"/>
              <a:t>God save the Queen</a:t>
            </a:r>
            <a:r>
              <a:rPr lang="fr-CA" sz="2000" i="1"/>
              <a:t> ou </a:t>
            </a:r>
            <a:r>
              <a:rPr lang="fr-CA" sz="2000"/>
              <a:t>My country, ’tis of thee</a:t>
            </a:r>
            <a:r>
              <a:rPr lang="fr-CA" sz="2000" i="1"/>
              <a:t> :</a:t>
            </a:r>
          </a:p>
          <a:p>
            <a:pPr marL="50800" indent="0">
              <a:buNone/>
            </a:pPr>
            <a:endParaRPr lang="fr-CA" sz="2000"/>
          </a:p>
          <a:p>
            <a:pPr marL="50800" indent="0">
              <a:buNone/>
            </a:pPr>
            <a:r>
              <a:rPr lang="fr-CA" sz="2000">
                <a:solidFill>
                  <a:schemeClr val="accent5"/>
                </a:solidFill>
              </a:rPr>
              <a:t>130 _0 God save the King</a:t>
            </a:r>
          </a:p>
          <a:p>
            <a:pPr marL="50800" indent="0">
              <a:buNone/>
            </a:pPr>
            <a:r>
              <a:rPr lang="fr-CA" sz="2000">
                <a:solidFill>
                  <a:schemeClr val="accent5"/>
                </a:solidFill>
              </a:rPr>
              <a:t>430 _0 God save the Queen</a:t>
            </a:r>
          </a:p>
          <a:p>
            <a:pPr marL="50800" indent="0">
              <a:buNone/>
            </a:pPr>
            <a:r>
              <a:rPr lang="fr-CA" sz="2000">
                <a:solidFill>
                  <a:schemeClr val="accent5"/>
                </a:solidFill>
              </a:rPr>
              <a:t>430 _0 </a:t>
            </a:r>
            <a:r>
              <a:rPr lang="en-CA" sz="2000">
                <a:solidFill>
                  <a:schemeClr val="accent5"/>
                </a:solidFill>
              </a:rPr>
              <a:t>My country, ’tis of thee</a:t>
            </a:r>
            <a:endParaRPr lang="fr-CA" sz="2000">
              <a:solidFill>
                <a:schemeClr val="accent5"/>
              </a:solidFill>
            </a:endParaRPr>
          </a:p>
          <a:p>
            <a:pPr marL="50800" indent="0">
              <a:buNone/>
            </a:pPr>
            <a:endParaRPr lang="fr-CA"/>
          </a:p>
          <a:p>
            <a:endParaRPr lang="fr-CA"/>
          </a:p>
          <a:p>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405431A3-B2A0-8EE2-358A-FA1732BCFA6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272</a:t>
            </a:fld>
            <a:endParaRPr lang="fr-FR"/>
          </a:p>
        </p:txBody>
      </p:sp>
    </p:spTree>
    <p:extLst>
      <p:ext uri="{BB962C8B-B14F-4D97-AF65-F5344CB8AC3E}">
        <p14:creationId xmlns:p14="http://schemas.microsoft.com/office/powerpoint/2010/main" val="396286887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t>Si le point d’accès autorisé de l’œuvre a été construit à l’aide du point d’accès autorisé représentant un agent suivi d’un titre privilégié d’une œuvre (voir RDA 6.28.1.1–RDA 6.28.1.8), construire une variante de point d’accès en combinant :</a:t>
            </a:r>
          </a:p>
          <a:p>
            <a:pPr marL="449263" indent="-398463">
              <a:buSzPct val="100000"/>
              <a:buAutoNum type="alphaLcParenR"/>
            </a:pPr>
            <a:r>
              <a:rPr lang="fr-CA" sz="1800"/>
              <a:t>le point d’accès autorisé représentant cette personne </a:t>
            </a:r>
            <a:r>
              <a:rPr lang="fr-FR" sz="1800"/>
              <a:t> (voir 9.19.1), famille (voir 10.11.1) ou collectivité (voir 11.13.1)</a:t>
            </a:r>
          </a:p>
          <a:p>
            <a:pPr marL="449263" indent="-398463">
              <a:buSzPct val="100000"/>
              <a:buAutoNum type="alphaLcParenR"/>
            </a:pPr>
            <a:r>
              <a:rPr lang="fr-CA" sz="1800"/>
              <a:t>un titre d’œuvre.</a:t>
            </a:r>
          </a:p>
          <a:p>
            <a:pPr marL="50800" indent="0">
              <a:buSzPct val="100000"/>
              <a:buNone/>
            </a:pPr>
            <a:endParaRPr lang="fr-CA" sz="1800"/>
          </a:p>
          <a:p>
            <a:pPr marL="50800" indent="0">
              <a:buNone/>
            </a:pPr>
            <a:r>
              <a:rPr lang="fr-CA" sz="1800"/>
              <a:t>S’il y a lieu, inclure des éléments additionnels dans la variante de point d’accès. Appliquer les instructions sous RDA 6.28.1.9 lorsqu’elles s’appliquent.</a:t>
            </a:r>
          </a:p>
          <a:p>
            <a:pPr marL="50800" indent="0">
              <a:buNone/>
            </a:pPr>
            <a:endParaRPr lang="fr-CA"/>
          </a:p>
          <a:p>
            <a:pPr marL="5080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000000"/>
                </a:solidFill>
                <a:effectLst/>
                <a:uLnTx/>
                <a:uFillTx/>
                <a:latin typeface="Arial"/>
                <a:cs typeface="Arial"/>
                <a:sym typeface="Arial"/>
              </a:rPr>
              <a:t>ÉP du PFAN pour 6.28.4 :</a:t>
            </a:r>
          </a:p>
          <a:p>
            <a:pPr marL="5080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000000"/>
                </a:solidFill>
                <a:effectLst/>
                <a:uLnTx/>
                <a:uFillTx/>
                <a:latin typeface="Arial"/>
                <a:cs typeface="Arial"/>
                <a:sym typeface="Arial"/>
              </a:rPr>
              <a:t>Pour une œuvre musicale ou une expression d’une œuvre musicale dont l’attribution est erronée, fournir les points d’accès supplémentaires appropriés pour identifier l’œuvre.</a:t>
            </a: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13890DDC-C855-BE15-D501-C993D1F99CC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273</a:t>
            </a:fld>
            <a:endParaRPr lang="fr-FR"/>
          </a:p>
        </p:txBody>
      </p:sp>
    </p:spTree>
    <p:extLst>
      <p:ext uri="{BB962C8B-B14F-4D97-AF65-F5344CB8AC3E}">
        <p14:creationId xmlns:p14="http://schemas.microsoft.com/office/powerpoint/2010/main" val="80923484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t>Exemples : </a:t>
            </a:r>
          </a:p>
          <a:p>
            <a:pPr marL="50800" indent="0">
              <a:buNone/>
            </a:pPr>
            <a:r>
              <a:rPr lang="fr-CA" sz="1600" i="1"/>
              <a:t>Le cycle de mélodies d’Edward Grieg portant le titre privilégié </a:t>
            </a:r>
            <a:r>
              <a:rPr lang="fr-CA" sz="1600"/>
              <a:t>Haugtussa</a:t>
            </a:r>
            <a:r>
              <a:rPr lang="fr-CA" sz="1600" i="1"/>
              <a:t> apparaît également dans certaines manifestations sous les titres </a:t>
            </a:r>
            <a:r>
              <a:rPr lang="fr-CA" sz="1600"/>
              <a:t>The mountain maid</a:t>
            </a:r>
            <a:r>
              <a:rPr lang="fr-CA" sz="1600" i="1"/>
              <a:t>, </a:t>
            </a:r>
            <a:r>
              <a:rPr lang="fr-CA" sz="1600"/>
              <a:t>La fille de la montagne</a:t>
            </a:r>
            <a:r>
              <a:rPr lang="fr-CA" sz="1600" i="1"/>
              <a:t> ou </a:t>
            </a:r>
            <a:r>
              <a:rPr lang="fr-CA" sz="1600"/>
              <a:t>Das Kind der Berge</a:t>
            </a:r>
            <a:r>
              <a:rPr lang="fr-CA" sz="1600" i="1"/>
              <a:t> : </a:t>
            </a:r>
          </a:p>
          <a:p>
            <a:pPr marL="50800" indent="0">
              <a:buNone/>
            </a:pPr>
            <a:r>
              <a:rPr lang="fr-CA" sz="1600">
                <a:solidFill>
                  <a:schemeClr val="accent5"/>
                </a:solidFill>
              </a:rPr>
              <a:t>100 1_ Grieg, Edvard, $d 1843-1907. $t Haugtussa</a:t>
            </a:r>
          </a:p>
          <a:p>
            <a:pPr marL="50800" indent="0">
              <a:buNone/>
            </a:pPr>
            <a:r>
              <a:rPr lang="fr-CA" sz="1600">
                <a:solidFill>
                  <a:schemeClr val="accent5"/>
                </a:solidFill>
              </a:rPr>
              <a:t>400 1_ Grieg, Edvard, $d 1843-1907. $t Mountain maid</a:t>
            </a:r>
          </a:p>
          <a:p>
            <a:pPr marL="50800" indent="0">
              <a:buNone/>
            </a:pPr>
            <a:r>
              <a:rPr lang="fr-CA" sz="1600">
                <a:solidFill>
                  <a:schemeClr val="accent5"/>
                </a:solidFill>
              </a:rPr>
              <a:t>400 1_ Grieg, Edvard, $d 1843-1907. $t Fille de la montagne</a:t>
            </a:r>
          </a:p>
          <a:p>
            <a:pPr marL="50800" indent="0">
              <a:buNone/>
            </a:pPr>
            <a:r>
              <a:rPr lang="fr-CA" sz="1600">
                <a:solidFill>
                  <a:schemeClr val="accent5"/>
                </a:solidFill>
              </a:rPr>
              <a:t>400 1_ Grieg, Edvard, $d 1843-1907. $t Kind der Berge</a:t>
            </a:r>
          </a:p>
          <a:p>
            <a:pPr marL="50800" indent="0">
              <a:buNone/>
            </a:pPr>
            <a:endParaRPr lang="fr-CA" sz="1600">
              <a:solidFill>
                <a:schemeClr val="accent5"/>
              </a:solidFill>
            </a:endParaRPr>
          </a:p>
          <a:p>
            <a:pPr marL="50800" indent="0">
              <a:buNone/>
            </a:pPr>
            <a:r>
              <a:rPr lang="fr-CA" sz="1600" i="1">
                <a:solidFill>
                  <a:schemeClr val="tx1"/>
                </a:solidFill>
              </a:rPr>
              <a:t>L’</a:t>
            </a:r>
            <a:r>
              <a:rPr lang="fr-CA" sz="1600">
                <a:solidFill>
                  <a:schemeClr val="tx1"/>
                </a:solidFill>
              </a:rPr>
              <a:t>Adagio pour orchestre à cordes en sol mineur </a:t>
            </a:r>
            <a:r>
              <a:rPr lang="fr-CA" sz="1600" i="1">
                <a:solidFill>
                  <a:schemeClr val="tx1"/>
                </a:solidFill>
              </a:rPr>
              <a:t>du compositeur Remo Giazotto est souvent attribué, à tort, au compositeur baroque Tomaso Albinoni :</a:t>
            </a:r>
          </a:p>
          <a:p>
            <a:pPr marL="50800" indent="0">
              <a:buNone/>
            </a:pPr>
            <a:r>
              <a:rPr lang="fr-CA" sz="1600">
                <a:solidFill>
                  <a:schemeClr val="accent5"/>
                </a:solidFill>
              </a:rPr>
              <a:t>100 1_ Giazotto, Remo. $t Adagio, $m orchestre à cordes, $r sol mineur</a:t>
            </a:r>
          </a:p>
          <a:p>
            <a:pPr marL="50800" indent="0">
              <a:buNone/>
            </a:pPr>
            <a:r>
              <a:rPr lang="fr-CA" sz="1600">
                <a:solidFill>
                  <a:schemeClr val="accent5"/>
                </a:solidFill>
              </a:rPr>
              <a:t>400 1_ Albinoni, Tomaso, $d 1671-1750. $t Adagios, $m orchestre à cordes, $r sol mineur</a:t>
            </a:r>
          </a:p>
          <a:p>
            <a:pPr marL="50800" indent="0">
              <a:buNone/>
            </a:pPr>
            <a:r>
              <a:rPr lang="fr-CA" sz="1600" i="1">
                <a:solidFill>
                  <a:schemeClr val="tx1"/>
                </a:solidFill>
              </a:rPr>
              <a:t>(Application de l’ÉP du PFAN pour 6.28.4 concernant une </a:t>
            </a:r>
            <a:r>
              <a:rPr lang="fr-CA" sz="1600" i="1"/>
              <a:t>œuvre musicale dont l’attribution est erronée</a:t>
            </a:r>
            <a:r>
              <a:rPr lang="fr-CA" sz="1600" i="1">
                <a:solidFill>
                  <a:schemeClr val="tx1"/>
                </a:solidFill>
              </a:rPr>
              <a:t>)</a:t>
            </a:r>
          </a:p>
        </p:txBody>
      </p:sp>
      <p:sp>
        <p:nvSpPr>
          <p:cNvPr id="5" name="Espace réservé du pied de page 4">
            <a:extLst>
              <a:ext uri="{FF2B5EF4-FFF2-40B4-BE49-F238E27FC236}">
                <a16:creationId xmlns:a16="http://schemas.microsoft.com/office/drawing/2014/main" id="{EC5E0D49-648B-F245-C3F2-F5B50FE9EB7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274</a:t>
            </a:fld>
            <a:endParaRPr lang="fr-FR"/>
          </a:p>
        </p:txBody>
      </p:sp>
    </p:spTree>
    <p:extLst>
      <p:ext uri="{BB962C8B-B14F-4D97-AF65-F5344CB8AC3E}">
        <p14:creationId xmlns:p14="http://schemas.microsoft.com/office/powerpoint/2010/main" val="354918655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6" name="Text Placeholder 5">
            <a:extLst>
              <a:ext uri="{FF2B5EF4-FFF2-40B4-BE49-F238E27FC236}">
                <a16:creationId xmlns:a16="http://schemas.microsoft.com/office/drawing/2014/main" id="{4C0682B1-B223-6043-80A5-CB14870DA636}"/>
              </a:ext>
            </a:extLst>
          </p:cNvPr>
          <p:cNvSpPr>
            <a:spLocks noGrp="1"/>
          </p:cNvSpPr>
          <p:nvPr>
            <p:ph type="body" idx="1"/>
          </p:nvPr>
        </p:nvSpPr>
        <p:spPr/>
        <p:txBody>
          <a:bodyPr/>
          <a:lstStyle/>
          <a:p>
            <a:pPr>
              <a:buSzPct val="100000"/>
            </a:pPr>
            <a:r>
              <a:rPr lang="fr-CA" sz="1800"/>
              <a:t>Appliquer les instructions supplémentaires suivantes lorsqu’elles d’appliquent : </a:t>
            </a:r>
          </a:p>
          <a:p>
            <a:pPr marL="50800" indent="0">
              <a:buNone/>
            </a:pPr>
            <a:r>
              <a:rPr lang="fr-CA" sz="1800" i="1"/>
              <a:t>	cadences (voir 6.28.4.2)</a:t>
            </a:r>
          </a:p>
          <a:p>
            <a:pPr marL="50800" indent="0">
              <a:buNone/>
            </a:pPr>
            <a:r>
              <a:rPr lang="fr-CA" sz="1800" i="1"/>
              <a:t>	partie d’une œuvre musicale (voir 6.28.4.3)</a:t>
            </a:r>
          </a:p>
          <a:p>
            <a:pPr marL="50800" indent="0">
              <a:buNone/>
            </a:pPr>
            <a:r>
              <a:rPr lang="fr-CA" sz="1800" i="1"/>
              <a:t>	compilation d’œuvres musicales (voir 6.28.4.4)</a:t>
            </a:r>
          </a:p>
          <a:p>
            <a:pPr>
              <a:buSzPct val="100000"/>
            </a:pPr>
            <a:r>
              <a:rPr lang="fr-CA" sz="1800"/>
              <a:t>Construire des variantes de point d’accès supplémentaires si c’est jugé important pour l’accès.</a:t>
            </a:r>
          </a:p>
          <a:p>
            <a:pPr marL="50800" indent="0">
              <a:buNone/>
            </a:pPr>
            <a:r>
              <a:rPr lang="fr-CA" sz="1800"/>
              <a:t>Exemple : </a:t>
            </a:r>
          </a:p>
          <a:p>
            <a:pPr marL="50800" indent="0">
              <a:buNone/>
            </a:pPr>
            <a:r>
              <a:rPr lang="fr-CA" sz="1800" i="1">
                <a:solidFill>
                  <a:schemeClr val="tx1"/>
                </a:solidFill>
              </a:rPr>
              <a:t>La chanson </a:t>
            </a:r>
            <a:r>
              <a:rPr lang="fr-CA" sz="1800">
                <a:solidFill>
                  <a:schemeClr val="tx1"/>
                </a:solidFill>
              </a:rPr>
              <a:t>She loves you</a:t>
            </a:r>
            <a:r>
              <a:rPr lang="fr-CA" sz="1800" i="1">
                <a:solidFill>
                  <a:schemeClr val="tx1"/>
                </a:solidFill>
              </a:rPr>
              <a:t> a été écrite en collaboration par John Lennon et Paul McCartney :</a:t>
            </a:r>
          </a:p>
          <a:p>
            <a:pPr marL="50800" indent="0">
              <a:buNone/>
            </a:pPr>
            <a:r>
              <a:rPr lang="fr-CA" sz="1800">
                <a:solidFill>
                  <a:schemeClr val="tx1"/>
                </a:solidFill>
              </a:rPr>
              <a:t>Point d’accès autorisé pour l’œuvre :</a:t>
            </a:r>
          </a:p>
          <a:p>
            <a:pPr marL="50800" indent="0">
              <a:buNone/>
            </a:pPr>
            <a:r>
              <a:rPr lang="fr-CA" sz="1800">
                <a:solidFill>
                  <a:schemeClr val="accent5"/>
                </a:solidFill>
              </a:rPr>
              <a:t>100 1_ </a:t>
            </a:r>
            <a:r>
              <a:rPr lang="en-CA" sz="1800">
                <a:solidFill>
                  <a:schemeClr val="accent5"/>
                </a:solidFill>
              </a:rPr>
              <a:t>Lennon, John, 1940-1980. $t She loves you</a:t>
            </a:r>
          </a:p>
          <a:p>
            <a:pPr marL="50800" indent="0">
              <a:buNone/>
            </a:pPr>
            <a:r>
              <a:rPr lang="fr-CA" sz="1800">
                <a:solidFill>
                  <a:schemeClr val="tx1"/>
                </a:solidFill>
              </a:rPr>
              <a:t>Variante de point d’accès pouvant être jugée utile :</a:t>
            </a:r>
          </a:p>
          <a:p>
            <a:pPr marL="50800" indent="0">
              <a:buNone/>
            </a:pPr>
            <a:r>
              <a:rPr lang="fr-CA" sz="1800">
                <a:solidFill>
                  <a:schemeClr val="accent5"/>
                </a:solidFill>
              </a:rPr>
              <a:t>400 1_ McCartney, Paul. $t She loves you</a:t>
            </a:r>
          </a:p>
          <a:p>
            <a:pPr marL="50800" indent="0">
              <a:buNone/>
            </a:pPr>
            <a:endParaRPr lang="fr-CA" sz="1800"/>
          </a:p>
        </p:txBody>
      </p:sp>
      <p:sp>
        <p:nvSpPr>
          <p:cNvPr id="3" name="Espace réservé du pied de page 2">
            <a:extLst>
              <a:ext uri="{FF2B5EF4-FFF2-40B4-BE49-F238E27FC236}">
                <a16:creationId xmlns:a16="http://schemas.microsoft.com/office/drawing/2014/main" id="{6E249DFF-F0A0-D95C-88AF-915E5F15D33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275</a:t>
            </a:fld>
            <a:endParaRPr lang="fr-FR"/>
          </a:p>
        </p:txBody>
      </p:sp>
    </p:spTree>
    <p:extLst>
      <p:ext uri="{BB962C8B-B14F-4D97-AF65-F5344CB8AC3E}">
        <p14:creationId xmlns:p14="http://schemas.microsoft.com/office/powerpoint/2010/main" val="244458188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t>Exemples : </a:t>
            </a:r>
          </a:p>
          <a:p>
            <a:pPr marL="50800" indent="0">
              <a:buNone/>
            </a:pPr>
            <a:r>
              <a:rPr lang="fr-CA" sz="1600" i="1"/>
              <a:t>Les </a:t>
            </a:r>
            <a:r>
              <a:rPr lang="fr-CA" sz="1600"/>
              <a:t>Études</a:t>
            </a:r>
            <a:r>
              <a:rPr lang="fr-CA" sz="1600" i="1"/>
              <a:t> </a:t>
            </a:r>
            <a:r>
              <a:rPr lang="fr-CA" sz="1600"/>
              <a:t>pour piano</a:t>
            </a:r>
            <a:r>
              <a:rPr lang="fr-CA" sz="1600" i="1"/>
              <a:t>,</a:t>
            </a:r>
            <a:r>
              <a:rPr lang="fr-CA" sz="1600"/>
              <a:t> </a:t>
            </a:r>
            <a:r>
              <a:rPr lang="fr-CA" sz="1600" i="1"/>
              <a:t>op. 23, d’Anton Rubinstein portent également, dans certaines manifestations, les variantes de titres </a:t>
            </a:r>
            <a:r>
              <a:rPr lang="fr-CA" sz="1600"/>
              <a:t>Etüden</a:t>
            </a:r>
            <a:r>
              <a:rPr lang="fr-CA" sz="1600" i="1"/>
              <a:t> et </a:t>
            </a:r>
            <a:r>
              <a:rPr lang="fr-CA" sz="1600"/>
              <a:t>Studies</a:t>
            </a:r>
            <a:r>
              <a:rPr lang="fr-CA" sz="1600" i="1"/>
              <a:t>. </a:t>
            </a:r>
            <a:r>
              <a:rPr lang="fr-CA" sz="1600" i="1">
                <a:solidFill>
                  <a:schemeClr val="tx1"/>
                </a:solidFill>
              </a:rPr>
              <a:t>Les ajouts spécifiés par 6.28.1.9 pour le point d’accès autorisé sont donc également applicables aux variantes :</a:t>
            </a:r>
          </a:p>
          <a:p>
            <a:pPr marL="50800" indent="0">
              <a:buNone/>
            </a:pPr>
            <a:r>
              <a:rPr lang="fr-CA" sz="1600">
                <a:solidFill>
                  <a:schemeClr val="accent5"/>
                </a:solidFill>
              </a:rPr>
              <a:t>100 1_ Rubinstein, Anton, $d 1829-1894. $t Études, $m piano, $n op. 23</a:t>
            </a:r>
          </a:p>
          <a:p>
            <a:pPr marL="50800" indent="0">
              <a:buNone/>
            </a:pPr>
            <a:r>
              <a:rPr lang="de-DE" sz="1600">
                <a:solidFill>
                  <a:schemeClr val="accent5"/>
                </a:solidFill>
              </a:rPr>
              <a:t>400 1_ Rubinstein, Anton, $d 1829-1894. $t Etüden, $m piano, $n op. 23</a:t>
            </a:r>
          </a:p>
          <a:p>
            <a:pPr marL="50800" indent="0">
              <a:buNone/>
            </a:pPr>
            <a:r>
              <a:rPr lang="fr-CA" sz="1600">
                <a:solidFill>
                  <a:schemeClr val="accent5"/>
                </a:solidFill>
              </a:rPr>
              <a:t>400 1_ Rubinstein, Anton, $d 1829-1894. $t Studies, $m piano, $n op. 23</a:t>
            </a:r>
          </a:p>
          <a:p>
            <a:pPr marL="50800" indent="0">
              <a:buNone/>
            </a:pPr>
            <a:endParaRPr lang="fr-CA" sz="1600">
              <a:solidFill>
                <a:schemeClr val="accent5"/>
              </a:solidFill>
            </a:endParaRPr>
          </a:p>
          <a:p>
            <a:pPr marL="50800" indent="0">
              <a:buNone/>
            </a:pPr>
            <a:r>
              <a:rPr lang="fr-CA" sz="1600" i="1">
                <a:solidFill>
                  <a:schemeClr val="tx1"/>
                </a:solidFill>
              </a:rPr>
              <a:t>L’opus 5 de Frédéric Chopin est une œuvre pour piano en fa majeur portant le titre privilégié </a:t>
            </a:r>
            <a:r>
              <a:rPr lang="fr-CA" sz="1600">
                <a:solidFill>
                  <a:schemeClr val="tx1"/>
                </a:solidFill>
              </a:rPr>
              <a:t>Rondo à la mazur</a:t>
            </a:r>
            <a:r>
              <a:rPr lang="fr-CA" sz="1600" i="1">
                <a:solidFill>
                  <a:schemeClr val="tx1"/>
                </a:solidFill>
              </a:rPr>
              <a:t>. Bien que des ajouts au point d’accès autorisé comprenant un titre distinctif sans conflit ne soient pas requis, les ajouts spécifiés par RDA 6.28.1.9 sont applicables si on désire enregistrer la variante de titre </a:t>
            </a:r>
            <a:r>
              <a:rPr lang="fr-CA" sz="1600">
                <a:solidFill>
                  <a:schemeClr val="tx1"/>
                </a:solidFill>
              </a:rPr>
              <a:t>Rondos</a:t>
            </a:r>
            <a:r>
              <a:rPr lang="fr-CA" sz="1600" i="1">
                <a:solidFill>
                  <a:schemeClr val="tx1"/>
                </a:solidFill>
              </a:rPr>
              <a:t>, qui représente un type de composition musicale :</a:t>
            </a:r>
          </a:p>
          <a:p>
            <a:pPr marL="50800" indent="0">
              <a:buNone/>
            </a:pPr>
            <a:r>
              <a:rPr lang="fr-CA" sz="1600">
                <a:solidFill>
                  <a:schemeClr val="accent5"/>
                </a:solidFill>
              </a:rPr>
              <a:t>100 1_ Chopin, Frédéric, $d 1810-1849. $t Rondo à la mazur</a:t>
            </a:r>
          </a:p>
          <a:p>
            <a:pPr marL="50800" indent="0">
              <a:buNone/>
            </a:pPr>
            <a:r>
              <a:rPr lang="fr-CA" sz="1600">
                <a:solidFill>
                  <a:schemeClr val="accent5"/>
                </a:solidFill>
              </a:rPr>
              <a:t>400 1_ Chopin, Frédéric, $d 1810-1849. $t Rondos, $m piano, $n op. 5, $r fa majeur</a:t>
            </a: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B962C993-3BD3-BCBD-EE9A-0CDBB9F90D1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276</a:t>
            </a:fld>
            <a:endParaRPr lang="fr-FR"/>
          </a:p>
        </p:txBody>
      </p:sp>
    </p:spTree>
    <p:extLst>
      <p:ext uri="{BB962C8B-B14F-4D97-AF65-F5344CB8AC3E}">
        <p14:creationId xmlns:p14="http://schemas.microsoft.com/office/powerpoint/2010/main" val="178432672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200"/>
              <a:t>Lignes directrices générales sur la construction des variantes de point </a:t>
            </a:r>
            <a:r>
              <a:rPr lang="fr-CA" sz="3200" b="0" i="0" u="none" strike="noStrike" cap="none">
                <a:latin typeface="Arial"/>
                <a:ea typeface="Arial"/>
                <a:cs typeface="Arial"/>
                <a:sym typeface="Arial"/>
              </a:rPr>
              <a:t>d’accès représentant des œuvres musicales</a:t>
            </a:r>
            <a:r>
              <a:rPr lang="fr-CA" sz="3200"/>
              <a:t> </a:t>
            </a:r>
            <a:r>
              <a:rPr lang="fr-CA" sz="3200" b="0" i="0" u="none" strike="noStrike" cap="none">
                <a:latin typeface="Arial"/>
                <a:ea typeface="Arial"/>
                <a:cs typeface="Arial"/>
                <a:sym typeface="Arial"/>
              </a:rPr>
              <a:t>(</a:t>
            </a:r>
            <a:r>
              <a:rPr lang="fr-CA" sz="3200"/>
              <a:t>RDA 6.28.4.1</a:t>
            </a:r>
            <a:r>
              <a:rPr lang="fr-CA" sz="3200" b="0" i="0" u="none" strike="noStrike" cap="none">
                <a:latin typeface="Arial"/>
                <a:ea typeface="Arial"/>
                <a:cs typeface="Arial"/>
                <a:sym typeface="Arial"/>
              </a:rPr>
              <a:t>)</a:t>
            </a:r>
            <a:endParaRPr lang="fr-CA" sz="3200"/>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Exemple :</a:t>
            </a:r>
          </a:p>
          <a:p>
            <a:pPr marL="0" indent="0">
              <a:spcBef>
                <a:spcPts val="0"/>
              </a:spcBef>
              <a:buNone/>
            </a:pPr>
            <a:endParaRPr lang="fr-CA" sz="2200">
              <a:solidFill>
                <a:schemeClr val="tx1"/>
              </a:solidFill>
            </a:endParaRPr>
          </a:p>
          <a:p>
            <a:pPr marL="0" indent="0">
              <a:spcBef>
                <a:spcPts val="0"/>
              </a:spcBef>
              <a:buNone/>
            </a:pPr>
            <a:r>
              <a:rPr lang="fr-CA" sz="2200" i="1"/>
              <a:t>Le </a:t>
            </a:r>
            <a:r>
              <a:rPr lang="fr-CA" sz="2200"/>
              <a:t>Trio</a:t>
            </a:r>
            <a:r>
              <a:rPr lang="fr-CA" sz="2200" i="1"/>
              <a:t> </a:t>
            </a:r>
            <a:r>
              <a:rPr lang="fr-CA" sz="2200"/>
              <a:t>no 2 en mi bémol majeur, </a:t>
            </a:r>
            <a:r>
              <a:rPr lang="fr-CA" sz="2200" i="1"/>
              <a:t>op. 100, de Schubert, portant le numéro de catalogue thématique D. 929. </a:t>
            </a:r>
          </a:p>
          <a:p>
            <a:pPr marL="0" indent="0">
              <a:spcBef>
                <a:spcPts val="0"/>
              </a:spcBef>
              <a:buNone/>
            </a:pPr>
            <a:endParaRPr lang="fr-CA" sz="2200" i="1">
              <a:solidFill>
                <a:srgbClr val="000000"/>
              </a:solidFill>
            </a:endParaRPr>
          </a:p>
          <a:p>
            <a:pPr marL="0" indent="0">
              <a:spcBef>
                <a:spcPts val="0"/>
              </a:spcBef>
              <a:buNone/>
            </a:pPr>
            <a:r>
              <a:rPr lang="fr-CA" sz="2200">
                <a:solidFill>
                  <a:schemeClr val="accent5"/>
                </a:solidFill>
              </a:rPr>
              <a:t>100 1_ Schubert, Franz, $d 1797-1828 $t Trios, $m piano, violon, violoncelle, $n D. 929, $r mi bémol majeur</a:t>
            </a:r>
            <a:endParaRPr lang="fr-CA" sz="1800">
              <a:solidFill>
                <a:schemeClr val="accent5"/>
              </a:solidFill>
            </a:endParaRPr>
          </a:p>
          <a:p>
            <a:pPr marL="0" indent="0">
              <a:spcBef>
                <a:spcPts val="0"/>
              </a:spcBef>
              <a:buNone/>
            </a:pPr>
            <a:endParaRPr lang="fr-CA" sz="2200">
              <a:solidFill>
                <a:schemeClr val="accent5"/>
              </a:solidFill>
            </a:endParaRPr>
          </a:p>
          <a:p>
            <a:pPr marL="0" indent="0">
              <a:spcBef>
                <a:spcPts val="0"/>
              </a:spcBef>
              <a:buNone/>
            </a:pPr>
            <a:r>
              <a:rPr lang="fr-CA" sz="2200">
                <a:solidFill>
                  <a:schemeClr val="accent5"/>
                </a:solidFill>
              </a:rPr>
              <a:t>400 1_ Schubert, Franz, $d 1797-1828 $t Trios, $m piano, violon, violoncelle, $n no 2, op. 100, $r mi bémol majeur</a:t>
            </a:r>
          </a:p>
          <a:p>
            <a:pPr marL="0" indent="0">
              <a:spcBef>
                <a:spcPts val="0"/>
              </a:spcBef>
              <a:buNone/>
            </a:pPr>
            <a:endParaRPr lang="fr-CA" sz="2200">
              <a:solidFill>
                <a:schemeClr val="accent1"/>
              </a:solidFill>
            </a:endParaRPr>
          </a:p>
          <a:p>
            <a:pPr marL="0" indent="0">
              <a:spcBef>
                <a:spcPts val="0"/>
              </a:spcBef>
              <a:buNone/>
            </a:pPr>
            <a:r>
              <a:rPr lang="fr-CA" sz="1800" i="1">
                <a:solidFill>
                  <a:schemeClr val="tx1"/>
                </a:solidFill>
              </a:rPr>
              <a:t>En vertu de l’ÉP du PFAN pour 6.28.1.9, le numéro de catalogue thématique Deutsch est enregistré seul dans le point d’accès autorisé. On peut cependant créer une variante en utilisant le numéro d’ordre et le numéro d’opus.</a:t>
            </a:r>
          </a:p>
          <a:p>
            <a:pPr marL="0" indent="0">
              <a:spcBef>
                <a:spcPts val="0"/>
              </a:spcBef>
              <a:buNone/>
            </a:pPr>
            <a:endParaRPr lang="fr-CA" sz="2200">
              <a:solidFill>
                <a:schemeClr val="accent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A1F5F576-A010-6ED6-1908-285A72E6BAE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277</a:t>
            </a:fld>
            <a:endParaRPr lang="fr-FR"/>
          </a:p>
        </p:txBody>
      </p:sp>
    </p:spTree>
    <p:extLst>
      <p:ext uri="{BB962C8B-B14F-4D97-AF65-F5344CB8AC3E}">
        <p14:creationId xmlns:p14="http://schemas.microsoft.com/office/powerpoint/2010/main" val="105742572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t>Exemple : </a:t>
            </a:r>
          </a:p>
          <a:p>
            <a:pPr marL="50800" indent="0">
              <a:buNone/>
            </a:pPr>
            <a:r>
              <a:rPr lang="fr-CA" sz="1800" i="1"/>
              <a:t>Le </a:t>
            </a:r>
            <a:r>
              <a:rPr lang="fr-CA" sz="1800"/>
              <a:t>Concerto pour piano no 1 en mi bémol majeur </a:t>
            </a:r>
            <a:r>
              <a:rPr lang="fr-CA" sz="1800" i="1"/>
              <a:t>de Franz Liszt porte plusieurs désignations numériques, dont S. 124, R. 455 :</a:t>
            </a:r>
          </a:p>
          <a:p>
            <a:pPr marL="50800" indent="0">
              <a:buNone/>
            </a:pPr>
            <a:r>
              <a:rPr lang="fr-CA" sz="1800">
                <a:solidFill>
                  <a:schemeClr val="tx1"/>
                </a:solidFill>
              </a:rPr>
              <a:t>Point d’accès autorisé pour l’œuvre :</a:t>
            </a:r>
          </a:p>
          <a:p>
            <a:pPr marL="50800" indent="0">
              <a:buNone/>
            </a:pPr>
            <a:r>
              <a:rPr lang="fr-CA" sz="1800">
                <a:solidFill>
                  <a:schemeClr val="accent5"/>
                </a:solidFill>
              </a:rPr>
              <a:t>100 1_ Liszt, Franz, $d 1811-1886. $t Concertos, $m piano, orchestre, $n no 1, $r mi bémol majeur</a:t>
            </a:r>
          </a:p>
          <a:p>
            <a:pPr marL="50800" indent="0">
              <a:buNone/>
            </a:pPr>
            <a:r>
              <a:rPr lang="fr-CA" sz="1800">
                <a:solidFill>
                  <a:schemeClr val="tx1"/>
                </a:solidFill>
              </a:rPr>
              <a:t>Variantes de point d’accès pouvant être jugées utiles :</a:t>
            </a:r>
          </a:p>
          <a:p>
            <a:pPr marL="50800" indent="0">
              <a:buNone/>
            </a:pPr>
            <a:r>
              <a:rPr lang="fr-CA" sz="1800">
                <a:solidFill>
                  <a:schemeClr val="accent5"/>
                </a:solidFill>
              </a:rPr>
              <a:t>400 1_ Liszt, Franz, $d 1811-1886. $t Concertos, $m piano, orchestre, $n S. 124, $r mi bémol majeur</a:t>
            </a:r>
          </a:p>
          <a:p>
            <a:pPr marL="50800" indent="0">
              <a:buNone/>
            </a:pPr>
            <a:r>
              <a:rPr lang="fr-CA" sz="1800">
                <a:solidFill>
                  <a:schemeClr val="accent5"/>
                </a:solidFill>
              </a:rPr>
              <a:t>400 1_ Liszt, Franz, $d 1811-1886. $t Concertos, $m piano, orchestre, $n R. 455, $r mi bémol majeur</a:t>
            </a:r>
          </a:p>
          <a:p>
            <a:pPr marL="50800" indent="0">
              <a:buNone/>
            </a:pPr>
            <a:endParaRPr lang="fr-CA" sz="1400">
              <a:solidFill>
                <a:schemeClr val="accent5"/>
              </a:solidFill>
            </a:endParaRPr>
          </a:p>
          <a:p>
            <a:pPr marL="50800" indent="0">
              <a:buNone/>
            </a:pPr>
            <a:endParaRPr lang="fr-CA" sz="1400">
              <a:solidFill>
                <a:schemeClr val="accent5"/>
              </a:solidFill>
            </a:endParaRPr>
          </a:p>
          <a:p>
            <a:pPr marL="457200" marR="0" lvl="0" indent="-4064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fr-CA" sz="2000" b="0" i="0" u="none" strike="noStrike" kern="0" cap="none" spc="0" normalizeH="0" baseline="0" noProof="0">
                <a:ln>
                  <a:noFill/>
                </a:ln>
                <a:solidFill>
                  <a:srgbClr val="000000"/>
                </a:solidFill>
                <a:effectLst/>
                <a:uLnTx/>
                <a:uFillTx/>
                <a:latin typeface="Arial"/>
                <a:cs typeface="Arial"/>
                <a:sym typeface="Arial"/>
              </a:rPr>
              <a:t>Pour les variantes de point d’accès des expressions d’œuvres musicales, appliquer les instructions supplémentaires sous RDA 6.28.4.5</a:t>
            </a:r>
            <a:endParaRPr lang="fr-CA" sz="2000" b="0" i="0" u="none" strike="noStrike" kern="0" cap="none" spc="0" normalizeH="0" baseline="0" noProof="0">
              <a:ln>
                <a:noFill/>
              </a:ln>
              <a:solidFill>
                <a:srgbClr val="000000"/>
              </a:solidFill>
              <a:effectLst/>
              <a:uLnTx/>
              <a:uFillTx/>
              <a:latin typeface="Arial"/>
              <a:cs typeface="Arial"/>
            </a:endParaRPr>
          </a:p>
        </p:txBody>
      </p:sp>
      <p:sp>
        <p:nvSpPr>
          <p:cNvPr id="5" name="Espace réservé du pied de page 4">
            <a:extLst>
              <a:ext uri="{FF2B5EF4-FFF2-40B4-BE49-F238E27FC236}">
                <a16:creationId xmlns:a16="http://schemas.microsoft.com/office/drawing/2014/main" id="{3E259F03-87DB-1A22-CA56-551B76C0CBD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278</a:t>
            </a:fld>
            <a:endParaRPr lang="fr-FR"/>
          </a:p>
        </p:txBody>
      </p:sp>
    </p:spTree>
    <p:extLst>
      <p:ext uri="{BB962C8B-B14F-4D97-AF65-F5344CB8AC3E}">
        <p14:creationId xmlns:p14="http://schemas.microsoft.com/office/powerpoint/2010/main" val="295941504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ou plusieurs cadences (RDA 6.28.4.2)</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Clr>
                <a:srgbClr val="000000"/>
              </a:buClr>
              <a:buNone/>
              <a:defRPr/>
            </a:pPr>
            <a:r>
              <a:rPr kumimoji="0" lang="fr-CA" sz="2000" b="0" i="0" u="none" strike="noStrike" kern="0" cap="none" spc="0" normalizeH="0" baseline="0" noProof="0">
                <a:ln>
                  <a:noFill/>
                </a:ln>
                <a:solidFill>
                  <a:srgbClr val="000000"/>
                </a:solidFill>
                <a:effectLst/>
                <a:uLnTx/>
                <a:uFillTx/>
                <a:latin typeface="Arial"/>
                <a:cs typeface="Arial"/>
                <a:sym typeface="Arial"/>
              </a:rPr>
              <a:t>Construire </a:t>
            </a:r>
            <a:r>
              <a:rPr lang="fr-CA" sz="2000">
                <a:solidFill>
                  <a:srgbClr val="000000"/>
                </a:solidFill>
              </a:rPr>
              <a:t>[une</a:t>
            </a:r>
            <a:r>
              <a:rPr kumimoji="0" lang="fr-CA" sz="2000" b="0" i="0" u="none" strike="noStrike" kern="0" cap="none" spc="0" normalizeH="0" baseline="0" noProof="0">
                <a:ln>
                  <a:noFill/>
                </a:ln>
                <a:solidFill>
                  <a:srgbClr val="000000"/>
                </a:solidFill>
                <a:effectLst/>
                <a:uLnTx/>
                <a:uFillTx/>
                <a:latin typeface="Arial"/>
                <a:cs typeface="Arial"/>
                <a:sym typeface="Arial"/>
              </a:rPr>
              <a:t> </a:t>
            </a:r>
            <a:r>
              <a:rPr lang="fr-CA" sz="2000">
                <a:solidFill>
                  <a:srgbClr val="000000"/>
                </a:solidFill>
              </a:rPr>
              <a:t>variante de] </a:t>
            </a:r>
            <a:r>
              <a:rPr kumimoji="0" lang="fr-CA" sz="2000" b="0" i="0" u="none" strike="noStrike" kern="0" cap="none" spc="0" normalizeH="0" baseline="0" noProof="0">
                <a:ln>
                  <a:noFill/>
                </a:ln>
                <a:solidFill>
                  <a:srgbClr val="000000"/>
                </a:solidFill>
                <a:effectLst/>
                <a:uLnTx/>
                <a:uFillTx/>
                <a:latin typeface="Arial"/>
                <a:cs typeface="Arial"/>
                <a:sym typeface="Arial"/>
              </a:rPr>
              <a:t>point d’accès représentant une ou plusieurs cadences écrites pour être exécutées en tant que parties d’une ou plusieurs œuvres musicales spécifiques, en combinant :</a:t>
            </a:r>
          </a:p>
          <a:p>
            <a:pPr marL="355600" marR="0" lvl="0" indent="-30480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a) le point d’accès autorisé représentant la ou les œuvres musicales pour lesquelles la ou les cadences ont été écrites (voir 6.27.1.ou 6.28.1, selon le cas)</a:t>
            </a:r>
          </a:p>
          <a:p>
            <a:pPr marL="355600" marR="0" lvl="0" indent="-30480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b) le titre privilégié du mouvement de l’œuvre musicale pour lequel la ou les cadences ont été écrites, s’il y a lieu (voir 6.14.2.7)</a:t>
            </a:r>
          </a:p>
          <a:p>
            <a:pPr marL="50800" marR="0" lvl="0" indent="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c) le terme </a:t>
            </a:r>
            <a:r>
              <a:rPr lang="fr-CA" sz="2000" i="1">
                <a:solidFill>
                  <a:srgbClr val="000000"/>
                </a:solidFill>
              </a:rPr>
              <a:t>Cadence</a:t>
            </a:r>
            <a:r>
              <a:rPr lang="fr-CA" sz="2000">
                <a:solidFill>
                  <a:srgbClr val="000000"/>
                </a:solidFill>
              </a:rPr>
              <a:t> ou </a:t>
            </a:r>
            <a:r>
              <a:rPr lang="fr-CA" sz="2000" i="1">
                <a:solidFill>
                  <a:srgbClr val="000000"/>
                </a:solidFill>
              </a:rPr>
              <a:t>Cadences</a:t>
            </a:r>
          </a:p>
          <a:p>
            <a:pPr marL="50800" marR="0" lvl="0" indent="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d) un autre terme distinctif, si nécessaire.</a:t>
            </a:r>
            <a:endParaRPr lang="fr-CA" sz="2000">
              <a:solidFill>
                <a:schemeClr val="accent5"/>
              </a:solidFill>
            </a:endParaRPr>
          </a:p>
          <a:p>
            <a:pPr marL="50800" indent="0">
              <a:buNone/>
            </a:pPr>
            <a:endParaRPr lang="fr-CA" sz="1400">
              <a:solidFill>
                <a:schemeClr val="accent5"/>
              </a:solidFill>
            </a:endParaRPr>
          </a:p>
          <a:p>
            <a:pPr marL="50800" indent="0">
              <a:buNone/>
            </a:pPr>
            <a:endParaRPr lang="fr-CA" sz="1400">
              <a:solidFill>
                <a:schemeClr val="tx1"/>
              </a:solidFill>
            </a:endParaRPr>
          </a:p>
          <a:p>
            <a:pPr marL="50800" indent="0">
              <a:buNone/>
            </a:pPr>
            <a:endParaRPr lang="fr-CA" sz="1400" i="1"/>
          </a:p>
          <a:p>
            <a:endParaRPr lang="fr-CA"/>
          </a:p>
          <a:p>
            <a:endParaRPr lang="fr-CA"/>
          </a:p>
          <a:p>
            <a:endParaRPr lang="fr-CA"/>
          </a:p>
        </p:txBody>
      </p:sp>
      <p:sp>
        <p:nvSpPr>
          <p:cNvPr id="5" name="Espace réservé du pied de page 4">
            <a:extLst>
              <a:ext uri="{FF2B5EF4-FFF2-40B4-BE49-F238E27FC236}">
                <a16:creationId xmlns:a16="http://schemas.microsoft.com/office/drawing/2014/main" id="{E89935F9-F5E7-1F78-F0C1-DEC8E3F57CA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279</a:t>
            </a:fld>
            <a:endParaRPr lang="fr-FR"/>
          </a:p>
        </p:txBody>
      </p:sp>
    </p:spTree>
    <p:extLst>
      <p:ext uri="{BB962C8B-B14F-4D97-AF65-F5344CB8AC3E}">
        <p14:creationId xmlns:p14="http://schemas.microsoft.com/office/powerpoint/2010/main" val="361956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 name="Picture 2" descr="CoverImage BA4550 90">
            <a:extLst>
              <a:ext uri="{FF2B5EF4-FFF2-40B4-BE49-F238E27FC236}">
                <a16:creationId xmlns:a16="http://schemas.microsoft.com/office/drawing/2014/main" id="{8D2D9CB2-7AF3-BCCC-E566-9356BE525BEA}"/>
              </a:ext>
            </a:extLst>
          </p:cNvPr>
          <p:cNvPicPr>
            <a:picLocks noChangeAspect="1"/>
          </p:cNvPicPr>
          <p:nvPr/>
        </p:nvPicPr>
        <p:blipFill>
          <a:blip r:embed="rId3"/>
          <a:stretch>
            <a:fillRect/>
          </a:stretch>
        </p:blipFill>
        <p:spPr>
          <a:xfrm>
            <a:off x="4040038" y="751487"/>
            <a:ext cx="4226943" cy="5498799"/>
          </a:xfrm>
          <a:prstGeom prst="rect">
            <a:avLst/>
          </a:prstGeom>
        </p:spPr>
      </p:pic>
      <p:sp>
        <p:nvSpPr>
          <p:cNvPr id="2" name="Espace réservé du pied de page 1">
            <a:extLst>
              <a:ext uri="{FF2B5EF4-FFF2-40B4-BE49-F238E27FC236}">
                <a16:creationId xmlns:a16="http://schemas.microsoft.com/office/drawing/2014/main" id="{3440541A-D090-941A-6550-15C8A3CC410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a:t>
            </a:fld>
            <a:endParaRPr lang="fr-F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ou plusieurs cadences (RDA 6.28.4.2)</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t>Exemple : </a:t>
            </a:r>
          </a:p>
          <a:p>
            <a:pPr marL="50800" indent="0">
              <a:buNone/>
            </a:pPr>
            <a:r>
              <a:rPr lang="fr-CA" sz="2200" i="1"/>
              <a:t>Cadences écrites par Jascha Heifetz  portant le titre privilégié </a:t>
            </a:r>
            <a:r>
              <a:rPr lang="fr-CA" sz="2200"/>
              <a:t>Cadenzas to the Beethoven concerto for violin and orchestra in D major, op. 61</a:t>
            </a:r>
          </a:p>
          <a:p>
            <a:pPr marL="50800" indent="0">
              <a:buNone/>
            </a:pPr>
            <a:endParaRPr lang="fr-CA" sz="2200"/>
          </a:p>
          <a:p>
            <a:pPr marL="50800" lvl="0" indent="0">
              <a:buNone/>
            </a:pPr>
            <a:r>
              <a:rPr lang="fr-CA" sz="2200"/>
              <a:t>Point d’accès autorisé représentant la cadence :</a:t>
            </a:r>
          </a:p>
          <a:p>
            <a:pPr marL="627063" indent="-576263">
              <a:buNone/>
            </a:pPr>
            <a:r>
              <a:rPr lang="fr-CA" sz="2200">
                <a:solidFill>
                  <a:schemeClr val="accent5"/>
                </a:solidFill>
              </a:rPr>
              <a:t>100 1_ Heifetz, Jascha, $d 1901-1987. $t Cadenzas to the Beethoven concerto for violin and orchestra in D major, op. 61</a:t>
            </a:r>
          </a:p>
          <a:p>
            <a:pPr marL="627063" indent="-576263">
              <a:buNone/>
            </a:pPr>
            <a:endParaRPr lang="fr-CA" sz="2200">
              <a:solidFill>
                <a:schemeClr val="accent5"/>
              </a:solidFill>
            </a:endParaRPr>
          </a:p>
          <a:p>
            <a:pPr marL="627063" indent="-576263">
              <a:buNone/>
            </a:pPr>
            <a:r>
              <a:rPr lang="fr-CA" sz="2200"/>
              <a:t>Variante de point d’accès : </a:t>
            </a:r>
          </a:p>
          <a:p>
            <a:pPr marL="627063" indent="-576263">
              <a:buNone/>
            </a:pPr>
            <a:r>
              <a:rPr lang="fr-CA" sz="2200">
                <a:solidFill>
                  <a:schemeClr val="accent5"/>
                </a:solidFill>
              </a:rPr>
              <a:t>400 1_ Beethoven, Ludwig van, $d 1770-1827. $t Concertos, $m violon, orchestre, $n op. 61, $r ré majeur. $p Cadences (Heifetz)</a:t>
            </a:r>
          </a:p>
        </p:txBody>
      </p:sp>
      <p:sp>
        <p:nvSpPr>
          <p:cNvPr id="5" name="Espace réservé du pied de page 4">
            <a:extLst>
              <a:ext uri="{FF2B5EF4-FFF2-40B4-BE49-F238E27FC236}">
                <a16:creationId xmlns:a16="http://schemas.microsoft.com/office/drawing/2014/main" id="{9C1441C9-4A5A-81B8-21B1-7AF8827196C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280</a:t>
            </a:fld>
            <a:endParaRPr lang="fr-FR"/>
          </a:p>
        </p:txBody>
      </p:sp>
    </p:spTree>
    <p:extLst>
      <p:ext uri="{BB962C8B-B14F-4D97-AF65-F5344CB8AC3E}">
        <p14:creationId xmlns:p14="http://schemas.microsoft.com/office/powerpoint/2010/main" val="267629968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ou plusieurs cadences (RDA 6.28.4.2)</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t>Exemple : </a:t>
            </a:r>
          </a:p>
          <a:p>
            <a:pPr marL="50800" lvl="0" indent="0">
              <a:buNone/>
            </a:pPr>
            <a:r>
              <a:rPr lang="fr-CA" sz="2200" i="1"/>
              <a:t>Cadence écrite par André </a:t>
            </a:r>
            <a:r>
              <a:rPr lang="fr-CA" sz="2200" i="1" err="1"/>
              <a:t>Previn</a:t>
            </a:r>
            <a:r>
              <a:rPr lang="fr-CA" sz="2200" i="1"/>
              <a:t> portant le titre privilégié </a:t>
            </a:r>
            <a:r>
              <a:rPr lang="it-IT" sz="2200"/>
              <a:t>Cadenza to </a:t>
            </a:r>
            <a:r>
              <a:rPr lang="it-IT" sz="2200" err="1"/>
              <a:t>Mozart’s</a:t>
            </a:r>
            <a:r>
              <a:rPr lang="it-IT" sz="2200"/>
              <a:t> Piano concerto in C minor, KV. 491, 1st </a:t>
            </a:r>
            <a:r>
              <a:rPr lang="it-IT" sz="2200" err="1"/>
              <a:t>movement</a:t>
            </a:r>
          </a:p>
          <a:p>
            <a:pPr marL="50800" indent="0">
              <a:buNone/>
            </a:pPr>
            <a:endParaRPr lang="it-IT" sz="2200"/>
          </a:p>
          <a:p>
            <a:pPr marL="50800" lvl="0" indent="0">
              <a:buNone/>
            </a:pPr>
            <a:r>
              <a:rPr lang="it-IT" sz="2200"/>
              <a:t>Point d’</a:t>
            </a:r>
            <a:r>
              <a:rPr lang="it-IT" sz="2200" err="1"/>
              <a:t>accès</a:t>
            </a:r>
            <a:r>
              <a:rPr lang="it-IT" sz="2200"/>
              <a:t> </a:t>
            </a:r>
            <a:r>
              <a:rPr lang="it-IT" sz="2200" err="1"/>
              <a:t>autorisé</a:t>
            </a:r>
            <a:r>
              <a:rPr lang="it-IT" sz="2200"/>
              <a:t> </a:t>
            </a:r>
            <a:r>
              <a:rPr lang="it-IT" sz="2200" err="1"/>
              <a:t>représentant</a:t>
            </a:r>
            <a:r>
              <a:rPr lang="it-IT" sz="2200"/>
              <a:t> la </a:t>
            </a:r>
            <a:r>
              <a:rPr lang="it-IT" sz="2200" err="1"/>
              <a:t>cadence</a:t>
            </a:r>
            <a:r>
              <a:rPr lang="it-IT" sz="2200"/>
              <a:t> :</a:t>
            </a:r>
          </a:p>
          <a:p>
            <a:pPr marL="626745" lvl="0" indent="-575945">
              <a:buNone/>
            </a:pPr>
            <a:r>
              <a:rPr lang="it-IT" sz="2200">
                <a:solidFill>
                  <a:schemeClr val="accent5"/>
                </a:solidFill>
              </a:rPr>
              <a:t>100 1_ Previn, André, $d 1929- $t Cadenza to </a:t>
            </a:r>
            <a:r>
              <a:rPr lang="it-IT" sz="2200" err="1">
                <a:solidFill>
                  <a:schemeClr val="accent5"/>
                </a:solidFill>
              </a:rPr>
              <a:t>Mozart’s</a:t>
            </a:r>
            <a:r>
              <a:rPr lang="it-IT" sz="2200">
                <a:solidFill>
                  <a:schemeClr val="accent5"/>
                </a:solidFill>
              </a:rPr>
              <a:t> Piano concerto in C minor, KV. 491, 1st </a:t>
            </a:r>
            <a:r>
              <a:rPr lang="it-IT" sz="2200" err="1">
                <a:solidFill>
                  <a:schemeClr val="accent5"/>
                </a:solidFill>
              </a:rPr>
              <a:t>movement</a:t>
            </a:r>
            <a:r>
              <a:rPr lang="it-IT" sz="2200">
                <a:solidFill>
                  <a:schemeClr val="accent5"/>
                </a:solidFill>
              </a:rPr>
              <a:t> </a:t>
            </a:r>
          </a:p>
          <a:p>
            <a:pPr marL="626745" indent="-575945">
              <a:buNone/>
            </a:pPr>
            <a:endParaRPr lang="it-IT" sz="2200"/>
          </a:p>
          <a:p>
            <a:pPr marL="626745" indent="-575945">
              <a:buNone/>
            </a:pPr>
            <a:r>
              <a:rPr lang="it-IT" sz="2200"/>
              <a:t>Variante de point d’</a:t>
            </a:r>
            <a:r>
              <a:rPr lang="it-IT" sz="2200" err="1"/>
              <a:t>accès</a:t>
            </a:r>
            <a:r>
              <a:rPr lang="it-IT" sz="2200"/>
              <a:t>:</a:t>
            </a:r>
            <a:endParaRPr lang="it-IT"/>
          </a:p>
          <a:p>
            <a:pPr marL="626745" indent="-575945">
              <a:buNone/>
            </a:pPr>
            <a:r>
              <a:rPr lang="it-IT" sz="2200">
                <a:solidFill>
                  <a:schemeClr val="accent5"/>
                </a:solidFill>
              </a:rPr>
              <a:t>400 1_ Mozart, Wolfgang Amadeus, $d 1756–1791. $t </a:t>
            </a:r>
            <a:r>
              <a:rPr lang="it-IT" sz="2200" err="1">
                <a:solidFill>
                  <a:schemeClr val="accent5"/>
                </a:solidFill>
              </a:rPr>
              <a:t>Concertos</a:t>
            </a:r>
            <a:r>
              <a:rPr lang="it-IT" sz="2200">
                <a:solidFill>
                  <a:schemeClr val="accent5"/>
                </a:solidFill>
              </a:rPr>
              <a:t>, $m piano, orchestre, $n K. 491, $r do </a:t>
            </a:r>
            <a:r>
              <a:rPr lang="it-IT" sz="2200" err="1">
                <a:solidFill>
                  <a:schemeClr val="accent5"/>
                </a:solidFill>
              </a:rPr>
              <a:t>mineur</a:t>
            </a:r>
            <a:r>
              <a:rPr lang="it-IT" sz="2200">
                <a:solidFill>
                  <a:schemeClr val="accent5"/>
                </a:solidFill>
              </a:rPr>
              <a:t>. $p Allegro. $p </a:t>
            </a:r>
            <a:r>
              <a:rPr lang="it-IT" sz="2200" err="1">
                <a:solidFill>
                  <a:schemeClr val="accent5"/>
                </a:solidFill>
              </a:rPr>
              <a:t>Cadence</a:t>
            </a:r>
            <a:r>
              <a:rPr lang="it-IT" sz="2200">
                <a:solidFill>
                  <a:schemeClr val="accent5"/>
                </a:solidFill>
              </a:rPr>
              <a:t> (Previn)</a:t>
            </a:r>
          </a:p>
          <a:p>
            <a:pPr marL="0" marR="0" lvl="0" indent="0" algn="l" rtl="0">
              <a:lnSpc>
                <a:spcPct val="90000"/>
              </a:lnSpc>
              <a:spcBef>
                <a:spcPts val="0"/>
              </a:spcBef>
              <a:spcAft>
                <a:spcPts val="0"/>
              </a:spcAft>
              <a:buClr>
                <a:schemeClr val="dk1"/>
              </a:buClr>
              <a:buSzPts val="2800"/>
              <a:buNone/>
            </a:pPr>
            <a:endParaRPr lang="it-IT" sz="1400"/>
          </a:p>
          <a:p>
            <a:pPr marL="0" marR="0" lvl="0" indent="0" algn="l" rtl="0">
              <a:lnSpc>
                <a:spcPct val="90000"/>
              </a:lnSpc>
              <a:spcBef>
                <a:spcPts val="0"/>
              </a:spcBef>
              <a:spcAft>
                <a:spcPts val="0"/>
              </a:spcAft>
              <a:buClr>
                <a:schemeClr val="dk1"/>
              </a:buClr>
              <a:buSzPts val="2800"/>
              <a:buNone/>
            </a:pPr>
            <a:endParaRPr lang="it-IT" sz="1400"/>
          </a:p>
          <a:p>
            <a:pPr marL="50800" indent="0">
              <a:buNone/>
            </a:pPr>
            <a:endParaRPr lang="pt-BR" sz="1400">
              <a:solidFill>
                <a:schemeClr val="accent5"/>
              </a:solidFill>
            </a:endParaRPr>
          </a:p>
          <a:p>
            <a:pPr marL="50800" indent="0">
              <a:buNone/>
            </a:pPr>
            <a:endParaRPr lang="pt-BR" sz="1400">
              <a:solidFill>
                <a:schemeClr val="accent5"/>
              </a:solidFill>
            </a:endParaRPr>
          </a:p>
          <a:p>
            <a:pPr marL="50800" indent="0">
              <a:buNone/>
            </a:pPr>
            <a:endParaRPr lang="it-IT" sz="1400">
              <a:solidFill>
                <a:srgbClr val="0070C1"/>
              </a:solidFill>
            </a:endParaRPr>
          </a:p>
          <a:p>
            <a:pPr marL="50800" indent="0">
              <a:buNone/>
            </a:pPr>
            <a:endParaRPr lang="fr-CA" sz="1400">
              <a:solidFill>
                <a:schemeClr val="accent5"/>
              </a:solidFill>
            </a:endParaRPr>
          </a:p>
          <a:p>
            <a:pPr marL="50800" indent="0">
              <a:buNone/>
            </a:pPr>
            <a:endParaRPr lang="fr-CA" sz="1400">
              <a:solidFill>
                <a:schemeClr val="tx1"/>
              </a:solidFill>
            </a:endParaRPr>
          </a:p>
          <a:p>
            <a:pPr marL="50800" indent="0">
              <a:buNone/>
            </a:pPr>
            <a:endParaRPr lang="fr-CA" sz="1400" i="1"/>
          </a:p>
          <a:p>
            <a:endParaRPr lang="fr-CA"/>
          </a:p>
          <a:p>
            <a:endParaRPr lang="fr-CA"/>
          </a:p>
          <a:p>
            <a:endParaRPr lang="fr-CA"/>
          </a:p>
        </p:txBody>
      </p:sp>
      <p:sp>
        <p:nvSpPr>
          <p:cNvPr id="5" name="Espace réservé du pied de page 4">
            <a:extLst>
              <a:ext uri="{FF2B5EF4-FFF2-40B4-BE49-F238E27FC236}">
                <a16:creationId xmlns:a16="http://schemas.microsoft.com/office/drawing/2014/main" id="{9C1441C9-4A5A-81B8-21B1-7AF8827196C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281</a:t>
            </a:fld>
            <a:endParaRPr lang="fr-FR"/>
          </a:p>
        </p:txBody>
      </p:sp>
    </p:spTree>
    <p:extLst>
      <p:ext uri="{BB962C8B-B14F-4D97-AF65-F5344CB8AC3E}">
        <p14:creationId xmlns:p14="http://schemas.microsoft.com/office/powerpoint/2010/main" val="4404324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 sz="2200" i="1"/>
              <a:t>Si</a:t>
            </a:r>
            <a:r>
              <a:rPr lang="fr" sz="2200"/>
              <a:t> : </a:t>
            </a:r>
          </a:p>
          <a:p>
            <a:pPr lvl="1">
              <a:buSzPct val="100000"/>
            </a:pPr>
            <a:r>
              <a:rPr lang="fr-CA" sz="2200"/>
              <a:t>le titre de la partie d’une œuvre musicale est distinctif</a:t>
            </a:r>
            <a:endParaRPr lang="fr" sz="2200"/>
          </a:p>
          <a:p>
            <a:pPr marL="533400" lvl="1" indent="0">
              <a:buNone/>
            </a:pPr>
            <a:r>
              <a:rPr lang="fr" sz="2200" i="1"/>
              <a:t>et que</a:t>
            </a:r>
            <a:r>
              <a:rPr lang="fr" sz="2200"/>
              <a:t> </a:t>
            </a:r>
          </a:p>
          <a:p>
            <a:pPr lvl="1">
              <a:buSzPct val="100000"/>
            </a:pPr>
            <a:r>
              <a:rPr lang="fr-CA" sz="2200"/>
              <a:t>le point d’accès autorisé représentant la partie a été construit à l’aide du point d’accès autorisé représentant un agent suivi d’un titre privilégié d’une œuvre considérée dans son intégralité, suivi à son tour du titre privilégié de la partie</a:t>
            </a:r>
            <a:endParaRPr lang="fr" sz="2200"/>
          </a:p>
          <a:p>
            <a:pPr marL="533400" lvl="1" indent="0">
              <a:buNone/>
            </a:pPr>
            <a:r>
              <a:rPr lang="fr" sz="2200" i="1"/>
              <a:t>alors :</a:t>
            </a:r>
            <a:r>
              <a:rPr lang="fr" sz="2200"/>
              <a:t> </a:t>
            </a:r>
          </a:p>
          <a:p>
            <a:pPr lvl="1">
              <a:buSzPct val="100000"/>
            </a:pPr>
            <a:r>
              <a:rPr lang="fr-CA" sz="2200"/>
              <a:t>construire une variante de point d’accès représentant la partie en combinant :</a:t>
            </a:r>
          </a:p>
          <a:p>
            <a:pPr marL="1346200" lvl="1" indent="-457200">
              <a:buSzPct val="100000"/>
              <a:buAutoNum type="alphaLcParenR"/>
            </a:pPr>
            <a:r>
              <a:rPr lang="fr-CA" sz="2200"/>
              <a:t>le point d’accès autorisé représentant cet agent</a:t>
            </a:r>
          </a:p>
          <a:p>
            <a:pPr marL="1346200" lvl="1" indent="-457200">
              <a:buSzPct val="100000"/>
              <a:buAutoNum type="alphaLcParenR"/>
            </a:pPr>
            <a:r>
              <a:rPr lang="fr-CA" sz="2200"/>
              <a:t>le titre privilégié de la partie.</a:t>
            </a:r>
          </a:p>
        </p:txBody>
      </p:sp>
      <p:sp>
        <p:nvSpPr>
          <p:cNvPr id="5" name="Espace réservé du pied de page 4">
            <a:extLst>
              <a:ext uri="{FF2B5EF4-FFF2-40B4-BE49-F238E27FC236}">
                <a16:creationId xmlns:a16="http://schemas.microsoft.com/office/drawing/2014/main" id="{3BFB9602-963D-CC78-9F70-99CC0F93723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282</a:t>
            </a:fld>
            <a:endParaRPr lang="fr-FR"/>
          </a:p>
        </p:txBody>
      </p:sp>
    </p:spTree>
    <p:extLst>
      <p:ext uri="{BB962C8B-B14F-4D97-AF65-F5344CB8AC3E}">
        <p14:creationId xmlns:p14="http://schemas.microsoft.com/office/powerpoint/2010/main" val="316238571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77B05-5001-F4E7-7BB2-DFD7C2B526D1}"/>
              </a:ext>
            </a:extLst>
          </p:cNvPr>
          <p:cNvSpPr>
            <a:spLocks noGrp="1"/>
          </p:cNvSpPr>
          <p:nvPr>
            <p:ph type="title"/>
          </p:nvPr>
        </p:nvSpPr>
        <p:spPr/>
        <p:txBody>
          <a:bodyPr/>
          <a:lstStyle/>
          <a:p>
            <a:r>
              <a:rPr lang="fr-FR" sz="3600"/>
              <a:t>Variante de point d’accès représentant une partie d’une œuvre musicale (RDA 6.28.4.3)</a:t>
            </a:r>
            <a:endParaRPr lang="fr-CA" sz="3600"/>
          </a:p>
        </p:txBody>
      </p:sp>
      <p:sp>
        <p:nvSpPr>
          <p:cNvPr id="3" name="Espace réservé du texte 2">
            <a:extLst>
              <a:ext uri="{FF2B5EF4-FFF2-40B4-BE49-F238E27FC236}">
                <a16:creationId xmlns:a16="http://schemas.microsoft.com/office/drawing/2014/main" id="{79B22BB2-A7D7-3899-0D23-F03AD348690F}"/>
              </a:ext>
            </a:extLst>
          </p:cNvPr>
          <p:cNvSpPr>
            <a:spLocks noGrp="1"/>
          </p:cNvSpPr>
          <p:nvPr>
            <p:ph type="body" idx="1"/>
          </p:nvPr>
        </p:nvSpPr>
        <p:spPr/>
        <p:txBody>
          <a:bodyPr>
            <a:normAutofit fontScale="92500" lnSpcReduction="10000"/>
          </a:bodyPr>
          <a:lstStyle/>
          <a:p>
            <a:pPr>
              <a:buNone/>
            </a:pPr>
            <a:r>
              <a:rPr lang="fr-CA" sz="2800"/>
              <a:t>Exemple :</a:t>
            </a:r>
          </a:p>
          <a:p>
            <a:pPr marL="93663" indent="0">
              <a:buNone/>
            </a:pPr>
            <a:r>
              <a:rPr lang="fr-CA" sz="2800"/>
              <a:t>Season of love</a:t>
            </a:r>
            <a:r>
              <a:rPr lang="fr-CA" sz="2800" i="1"/>
              <a:t>, tiré de la comédie musicale </a:t>
            </a:r>
            <a:r>
              <a:rPr lang="fr-CA" sz="2800"/>
              <a:t>Rent</a:t>
            </a:r>
            <a:r>
              <a:rPr lang="fr-CA" sz="2800" i="1"/>
              <a:t> de Jonathan Larson :</a:t>
            </a:r>
          </a:p>
          <a:p>
            <a:pPr>
              <a:buNone/>
            </a:pPr>
            <a:endParaRPr lang="fr-CA" sz="2800" i="1"/>
          </a:p>
          <a:p>
            <a:pPr>
              <a:buNone/>
            </a:pPr>
            <a:r>
              <a:rPr lang="fr-CA" sz="2800"/>
              <a:t>Point d’accès autorisé représentant la partie de l’œuvre :</a:t>
            </a:r>
          </a:p>
          <a:p>
            <a:pPr>
              <a:buNone/>
            </a:pPr>
            <a:r>
              <a:rPr lang="fr-CA" sz="2800">
                <a:solidFill>
                  <a:schemeClr val="accent5"/>
                </a:solidFill>
              </a:rPr>
              <a:t>100 1_ Larson, Jonathan. $t Rent. $p Seasons of love</a:t>
            </a:r>
          </a:p>
          <a:p>
            <a:pPr>
              <a:buNone/>
            </a:pPr>
            <a:endParaRPr lang="fr-CA" sz="2800">
              <a:solidFill>
                <a:schemeClr val="tx1"/>
              </a:solidFill>
            </a:endParaRPr>
          </a:p>
          <a:p>
            <a:pPr>
              <a:buNone/>
            </a:pPr>
            <a:r>
              <a:rPr lang="fr-CA" sz="2800">
                <a:solidFill>
                  <a:schemeClr val="tx1"/>
                </a:solidFill>
              </a:rPr>
              <a:t>Variante de point d’accès :</a:t>
            </a:r>
            <a:endParaRPr lang="fr-CA">
              <a:solidFill>
                <a:schemeClr val="tx1"/>
              </a:solidFill>
            </a:endParaRPr>
          </a:p>
          <a:p>
            <a:pPr>
              <a:buNone/>
            </a:pPr>
            <a:r>
              <a:rPr lang="fr-CA" sz="2800">
                <a:solidFill>
                  <a:schemeClr val="accent5"/>
                </a:solidFill>
              </a:rPr>
              <a:t>400 1_ Larson, Jonathan. $t Seasons of love</a:t>
            </a:r>
          </a:p>
          <a:p>
            <a:pPr marL="50800" indent="0">
              <a:buNone/>
            </a:pPr>
            <a:endParaRPr lang="fr-CA"/>
          </a:p>
        </p:txBody>
      </p:sp>
      <p:sp>
        <p:nvSpPr>
          <p:cNvPr id="4" name="Espace réservé du pied de page 3">
            <a:extLst>
              <a:ext uri="{FF2B5EF4-FFF2-40B4-BE49-F238E27FC236}">
                <a16:creationId xmlns:a16="http://schemas.microsoft.com/office/drawing/2014/main" id="{C6C56182-9D58-7F34-9936-EE64147DE87D}"/>
              </a:ext>
            </a:extLst>
          </p:cNvPr>
          <p:cNvSpPr>
            <a:spLocks noGrp="1"/>
          </p:cNvSpPr>
          <p:nvPr>
            <p:ph type="ftr" idx="11"/>
          </p:nvPr>
        </p:nvSpPr>
        <p:spPr/>
        <p:txBody>
          <a:bodyPr/>
          <a:lstStyle/>
          <a:p>
            <a:r>
              <a:rPr lang="fr-FR"/>
              <a:t>Module 6a : Description des œuvres et des expressions musicales</a:t>
            </a:r>
          </a:p>
        </p:txBody>
      </p:sp>
      <p:sp>
        <p:nvSpPr>
          <p:cNvPr id="5" name="Espace réservé du numéro de diapositive 4">
            <a:extLst>
              <a:ext uri="{FF2B5EF4-FFF2-40B4-BE49-F238E27FC236}">
                <a16:creationId xmlns:a16="http://schemas.microsoft.com/office/drawing/2014/main" id="{B2943F7A-0FB6-CD40-F6CE-EFC58D74073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283</a:t>
            </a:fld>
            <a:endParaRPr lang="fr-FR"/>
          </a:p>
        </p:txBody>
      </p:sp>
    </p:spTree>
    <p:extLst>
      <p:ext uri="{BB962C8B-B14F-4D97-AF65-F5344CB8AC3E}">
        <p14:creationId xmlns:p14="http://schemas.microsoft.com/office/powerpoint/2010/main" val="383563328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fontScale="92500" lnSpcReduction="10000"/>
          </a:bodyPr>
          <a:lstStyle/>
          <a:p>
            <a:pPr marL="0" indent="0">
              <a:buNone/>
            </a:pPr>
            <a:r>
              <a:rPr lang="fr-CA" sz="1800"/>
              <a:t>Exemple :</a:t>
            </a:r>
          </a:p>
          <a:p>
            <a:pPr marL="0" indent="0">
              <a:buNone/>
            </a:pPr>
            <a:r>
              <a:rPr lang="fr-CA" sz="1800">
                <a:solidFill>
                  <a:schemeClr val="tx1"/>
                </a:solidFill>
              </a:rPr>
              <a:t>Soldatenmarsch</a:t>
            </a:r>
            <a:r>
              <a:rPr lang="fr-CA" sz="1800" i="1">
                <a:solidFill>
                  <a:schemeClr val="tx1"/>
                </a:solidFill>
              </a:rPr>
              <a:t>, 2e pièce de l’opus 68 de Robert Schuman, intitulé </a:t>
            </a:r>
            <a:r>
              <a:rPr lang="fr-CA" sz="1800">
                <a:solidFill>
                  <a:schemeClr val="tx1"/>
                </a:solidFill>
              </a:rPr>
              <a:t>Album für die Jugend. </a:t>
            </a:r>
            <a:r>
              <a:rPr lang="fr-CA" sz="1800" i="1">
                <a:solidFill>
                  <a:schemeClr val="tx1"/>
                </a:solidFill>
              </a:rPr>
              <a:t>Sur certaines manifestations, la partie apparait également sous le titre</a:t>
            </a:r>
            <a:r>
              <a:rPr lang="fr-CA" sz="1800">
                <a:solidFill>
                  <a:schemeClr val="tx1"/>
                </a:solidFill>
              </a:rPr>
              <a:t> La marche des soldats :</a:t>
            </a:r>
          </a:p>
          <a:p>
            <a:pPr marL="0" indent="0">
              <a:buNone/>
            </a:pPr>
            <a:r>
              <a:rPr lang="fr-CA" sz="1800"/>
              <a:t>Point d’accès autorisé représentant la partie de l’œuvre :</a:t>
            </a:r>
          </a:p>
          <a:p>
            <a:pPr marL="0" indent="0">
              <a:buNone/>
            </a:pPr>
            <a:r>
              <a:rPr lang="fr-CA" sz="1800">
                <a:solidFill>
                  <a:schemeClr val="accent5"/>
                </a:solidFill>
              </a:rPr>
              <a:t>100 1_ Schumann, Robert, 1810–1856. $t Album für die Jugend. $n Nr. 2, $p Soldatenmarsch</a:t>
            </a:r>
          </a:p>
          <a:p>
            <a:pPr marL="0" indent="0">
              <a:buNone/>
            </a:pPr>
            <a:r>
              <a:rPr lang="fr-CA" sz="1800">
                <a:solidFill>
                  <a:schemeClr val="tx1"/>
                </a:solidFill>
              </a:rPr>
              <a:t>Variantes de point d’accès :</a:t>
            </a:r>
          </a:p>
          <a:p>
            <a:pPr marL="0" indent="0">
              <a:buNone/>
            </a:pPr>
            <a:r>
              <a:rPr lang="fr-CA" sz="1800">
                <a:solidFill>
                  <a:schemeClr val="accent5"/>
                </a:solidFill>
              </a:rPr>
              <a:t>400 1_ Schumann, Robert, 1810–1856. $t Soldatenmarsch</a:t>
            </a:r>
          </a:p>
          <a:p>
            <a:pPr marL="0" indent="0">
              <a:buNone/>
            </a:pPr>
            <a:r>
              <a:rPr lang="fr-CA" sz="1800">
                <a:solidFill>
                  <a:schemeClr val="accent5"/>
                </a:solidFill>
              </a:rPr>
              <a:t>400 1_ Schumann, Robert, 1810–1856. $t Marche des soldats</a:t>
            </a:r>
          </a:p>
          <a:p>
            <a:pPr marL="0" indent="0">
              <a:buNone/>
            </a:pPr>
            <a:endParaRPr lang="fr-CA" sz="1800" i="1">
              <a:solidFill>
                <a:schemeClr val="tx1"/>
              </a:solidFill>
            </a:endParaRPr>
          </a:p>
          <a:p>
            <a:pPr marL="0" indent="0">
              <a:buNone/>
            </a:pPr>
            <a:r>
              <a:rPr lang="fr-CA" sz="1800" i="1">
                <a:solidFill>
                  <a:schemeClr val="tx1"/>
                </a:solidFill>
              </a:rPr>
              <a:t>ATTENTION ! Les variantes de titres représentant l’œuvre considérée dans son intégralité doivent seulement être enregistrées dans le PAA de cette œuvre et non dans les PAA représentant les parties de celle-ci. Ainsi, ne pas enregistrer :</a:t>
            </a:r>
          </a:p>
          <a:p>
            <a:pPr marL="0" indent="0">
              <a:buNone/>
            </a:pPr>
            <a:r>
              <a:rPr lang="fr-CA" sz="1800" strike="sngStrike">
                <a:solidFill>
                  <a:schemeClr val="accent5"/>
                </a:solidFill>
              </a:rPr>
              <a:t>400 1_ Schumann, Robert, 1810–1856. $t Album pour la jeunesse. $n No 2, $p Marche des soldats</a:t>
            </a:r>
          </a:p>
        </p:txBody>
      </p:sp>
      <p:sp>
        <p:nvSpPr>
          <p:cNvPr id="5" name="Espace réservé du pied de page 4">
            <a:extLst>
              <a:ext uri="{FF2B5EF4-FFF2-40B4-BE49-F238E27FC236}">
                <a16:creationId xmlns:a16="http://schemas.microsoft.com/office/drawing/2014/main" id="{63CD05FC-43B3-F89E-FA31-6F33B4AD43A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284</a:t>
            </a:fld>
            <a:endParaRPr lang="fr-FR"/>
          </a:p>
        </p:txBody>
      </p:sp>
    </p:spTree>
    <p:extLst>
      <p:ext uri="{BB962C8B-B14F-4D97-AF65-F5344CB8AC3E}">
        <p14:creationId xmlns:p14="http://schemas.microsoft.com/office/powerpoint/2010/main" val="331864158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7938" indent="-7938">
              <a:buNone/>
            </a:pPr>
            <a:r>
              <a:rPr lang="fr-CA" sz="1600"/>
              <a:t>Exemple (cas spécial) :</a:t>
            </a:r>
            <a:endParaRPr lang="en-US" sz="1600"/>
          </a:p>
          <a:p>
            <a:pPr marL="7938" indent="-7938">
              <a:buNone/>
            </a:pPr>
            <a:r>
              <a:rPr lang="fr-CA" sz="1600"/>
              <a:t>Les mariés de la tour Eiffel</a:t>
            </a:r>
            <a:r>
              <a:rPr lang="fr-CA" sz="1600" i="1"/>
              <a:t> est un ballet collectif de Georges Auric, Arthur Honegger, Darius Milhaud, Francis Poulenc et Germaine Taillefer. Il comporte 10 scènes, toutes écrites par un compositeur différent. La 4e scène, écrite par Francis Poulenc est intitulée </a:t>
            </a:r>
            <a:r>
              <a:rPr lang="fr-CA" sz="1600"/>
              <a:t>La baigneuse de Trouville</a:t>
            </a:r>
            <a:r>
              <a:rPr lang="fr-CA" sz="1600" i="1"/>
              <a:t> :</a:t>
            </a:r>
            <a:endParaRPr lang="fr-CA" sz="1600"/>
          </a:p>
          <a:p>
            <a:pPr marL="7938" indent="-7938">
              <a:buNone/>
            </a:pPr>
            <a:endParaRPr lang="fr-CA" sz="1600" i="1"/>
          </a:p>
          <a:p>
            <a:pPr marL="7938" indent="-7938">
              <a:buNone/>
            </a:pPr>
            <a:r>
              <a:rPr lang="fr-CA" sz="1600"/>
              <a:t>Point d’accès autorisé représentant la partie de l’œuvre :</a:t>
            </a:r>
          </a:p>
          <a:p>
            <a:pPr marL="7938" indent="-7938">
              <a:buNone/>
            </a:pPr>
            <a:r>
              <a:rPr lang="fr-CA" sz="1600">
                <a:solidFill>
                  <a:schemeClr val="accent5"/>
                </a:solidFill>
              </a:rPr>
              <a:t>100 1_ Auric, Georges, $d 1899-1983. $t Mariés de la tour Eiffel. $p Baigneuse de Trouville</a:t>
            </a:r>
          </a:p>
          <a:p>
            <a:pPr marL="7938" indent="-7938">
              <a:buNone/>
            </a:pPr>
            <a:endParaRPr lang="fr-CA" sz="1600">
              <a:solidFill>
                <a:schemeClr val="accent5"/>
              </a:solidFill>
            </a:endParaRPr>
          </a:p>
          <a:p>
            <a:pPr marL="7938" indent="-7938">
              <a:buNone/>
            </a:pPr>
            <a:r>
              <a:rPr lang="fr-CA" sz="1600"/>
              <a:t>Variante de point d’accès : </a:t>
            </a:r>
          </a:p>
          <a:p>
            <a:pPr marL="7938" indent="-7938">
              <a:buNone/>
            </a:pPr>
            <a:r>
              <a:rPr lang="fr-CA" sz="1600">
                <a:solidFill>
                  <a:schemeClr val="accent5"/>
                </a:solidFill>
              </a:rPr>
              <a:t>400 1_ Poulenc, Francis, $d 1899-1963. $t Baigneuse de Trouville</a:t>
            </a:r>
          </a:p>
          <a:p>
            <a:pPr marL="7938" indent="-7938">
              <a:buNone/>
            </a:pPr>
            <a:r>
              <a:rPr lang="fr-CA" sz="1600" i="1">
                <a:solidFill>
                  <a:schemeClr val="tx1"/>
                </a:solidFill>
              </a:rPr>
              <a:t>(Puisque deux ou plusieurs agents sont présentés comme ayant la responsabilité principale de cette œuvre collaborative, le point d’accès autorisé représentant l’œuvre dans son intégralité ainsi que ses parties utilisent le premier agent nommé, soit Georges Auric (RDA 6.27.1.3). La variante, qui n’utilise que le titre de la partie, peut être construite à partir du point d’accès représentant le véritable créateur de la partie.)</a:t>
            </a:r>
            <a:endParaRPr lang="en-US" sz="1600" i="1">
              <a:solidFill>
                <a:schemeClr val="tx1"/>
              </a:solidFill>
            </a:endParaRPr>
          </a:p>
        </p:txBody>
      </p:sp>
      <p:sp>
        <p:nvSpPr>
          <p:cNvPr id="5" name="Espace réservé du pied de page 4">
            <a:extLst>
              <a:ext uri="{FF2B5EF4-FFF2-40B4-BE49-F238E27FC236}">
                <a16:creationId xmlns:a16="http://schemas.microsoft.com/office/drawing/2014/main" id="{9667D746-5896-52D1-FE47-14BBA5B4D42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285</a:t>
            </a:fld>
            <a:endParaRPr lang="fr-FR"/>
          </a:p>
        </p:txBody>
      </p:sp>
    </p:spTree>
    <p:extLst>
      <p:ext uri="{BB962C8B-B14F-4D97-AF65-F5344CB8AC3E}">
        <p14:creationId xmlns:p14="http://schemas.microsoft.com/office/powerpoint/2010/main" val="235339746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 sz="2400" i="1"/>
              <a:t>Si :</a:t>
            </a:r>
            <a:r>
              <a:rPr lang="fr" sz="2400"/>
              <a:t> </a:t>
            </a:r>
          </a:p>
          <a:p>
            <a:pPr lvl="1"/>
            <a:r>
              <a:rPr lang="fr-CA"/>
              <a:t>le titre de la partie d’une œuvre est distinctif</a:t>
            </a:r>
            <a:endParaRPr lang="fr"/>
          </a:p>
          <a:p>
            <a:pPr marL="533400" lvl="1" indent="0">
              <a:buNone/>
            </a:pPr>
            <a:r>
              <a:rPr lang="fr" i="1"/>
              <a:t>et que </a:t>
            </a:r>
          </a:p>
          <a:p>
            <a:pPr lvl="1"/>
            <a:r>
              <a:rPr lang="fr-CA"/>
              <a:t>le point d’accès autorisé représentant la partie a été construit à l’aide d’un titre privilégié d’une œuvre considérée dans son intégralité suivi du titre privilégié de la partie</a:t>
            </a:r>
            <a:endParaRPr lang="fr"/>
          </a:p>
          <a:p>
            <a:pPr marL="533400" lvl="1" indent="0">
              <a:buNone/>
            </a:pPr>
            <a:r>
              <a:rPr lang="fr" i="1"/>
              <a:t>alors : </a:t>
            </a:r>
          </a:p>
          <a:p>
            <a:pPr lvl="1"/>
            <a:r>
              <a:rPr lang="fr-CA"/>
              <a:t>construire une variante de point d’accès en utilisant uniquement le titre privilégié de la partie.</a:t>
            </a:r>
          </a:p>
        </p:txBody>
      </p:sp>
      <p:sp>
        <p:nvSpPr>
          <p:cNvPr id="5" name="Espace réservé du pied de page 4">
            <a:extLst>
              <a:ext uri="{FF2B5EF4-FFF2-40B4-BE49-F238E27FC236}">
                <a16:creationId xmlns:a16="http://schemas.microsoft.com/office/drawing/2014/main" id="{830335B6-E547-49D0-F352-1C9A0623F4F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286</a:t>
            </a:fld>
            <a:endParaRPr lang="fr-FR"/>
          </a:p>
        </p:txBody>
      </p:sp>
    </p:spTree>
    <p:extLst>
      <p:ext uri="{BB962C8B-B14F-4D97-AF65-F5344CB8AC3E}">
        <p14:creationId xmlns:p14="http://schemas.microsoft.com/office/powerpoint/2010/main" val="10375881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CA" sz="2400"/>
              <a:t>Exemple :</a:t>
            </a:r>
          </a:p>
          <a:p>
            <a:pPr>
              <a:buNone/>
            </a:pPr>
            <a:r>
              <a:rPr lang="fr-CA" sz="2400"/>
              <a:t>Ecce Rex Darius</a:t>
            </a:r>
            <a:r>
              <a:rPr lang="fr-CA" sz="2400" i="1"/>
              <a:t> tiré du drame liturgique médiéval </a:t>
            </a:r>
            <a:r>
              <a:rPr lang="fr-CA" sz="2400"/>
              <a:t>Ludus Danielis</a:t>
            </a:r>
          </a:p>
          <a:p>
            <a:pPr>
              <a:buNone/>
            </a:pPr>
            <a:endParaRPr lang="fr-CA" sz="2400" i="1"/>
          </a:p>
          <a:p>
            <a:pPr>
              <a:buNone/>
            </a:pPr>
            <a:r>
              <a:rPr lang="fr-CA" sz="2400"/>
              <a:t>Point d’accès autorisé représentant la partie de l’œuvre</a:t>
            </a:r>
          </a:p>
          <a:p>
            <a:pPr>
              <a:buNone/>
            </a:pPr>
            <a:r>
              <a:rPr lang="fr-CA" sz="2400">
                <a:solidFill>
                  <a:schemeClr val="accent5"/>
                </a:solidFill>
              </a:rPr>
              <a:t>130 _0 </a:t>
            </a:r>
            <a:r>
              <a:rPr lang="en-CA" sz="2400">
                <a:solidFill>
                  <a:schemeClr val="accent5"/>
                </a:solidFill>
              </a:rPr>
              <a:t>Ludus Danielis. $p Ecce Rex Darius </a:t>
            </a:r>
          </a:p>
          <a:p>
            <a:pPr>
              <a:buNone/>
            </a:pPr>
            <a:endParaRPr lang="en-CA" sz="2400">
              <a:solidFill>
                <a:schemeClr val="tx1"/>
              </a:solidFill>
            </a:endParaRPr>
          </a:p>
          <a:p>
            <a:pPr>
              <a:buNone/>
            </a:pPr>
            <a:r>
              <a:rPr lang="fr-CA" sz="2400">
                <a:solidFill>
                  <a:schemeClr val="tx1"/>
                </a:solidFill>
              </a:rPr>
              <a:t>Variante de point d’accès :</a:t>
            </a:r>
          </a:p>
          <a:p>
            <a:pPr>
              <a:buNone/>
            </a:pPr>
            <a:r>
              <a:rPr lang="en-CA" sz="2400">
                <a:solidFill>
                  <a:schemeClr val="accent5"/>
                </a:solidFill>
              </a:rPr>
              <a:t>430 _0 Ecce Rex Darius </a:t>
            </a:r>
            <a:endParaRPr lang="fr-CA" sz="2400">
              <a:solidFill>
                <a:schemeClr val="accent5"/>
              </a:solidFill>
            </a:endParaRPr>
          </a:p>
          <a:p>
            <a:pPr>
              <a:buNone/>
            </a:pPr>
            <a:endParaRPr lang="fr-CA" sz="2000"/>
          </a:p>
        </p:txBody>
      </p:sp>
      <p:sp>
        <p:nvSpPr>
          <p:cNvPr id="5" name="Espace réservé du pied de page 4">
            <a:extLst>
              <a:ext uri="{FF2B5EF4-FFF2-40B4-BE49-F238E27FC236}">
                <a16:creationId xmlns:a16="http://schemas.microsoft.com/office/drawing/2014/main" id="{CFF2564A-7971-58D0-BC45-BD5B99C75EC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287</a:t>
            </a:fld>
            <a:endParaRPr lang="fr-FR"/>
          </a:p>
        </p:txBody>
      </p:sp>
    </p:spTree>
    <p:extLst>
      <p:ext uri="{BB962C8B-B14F-4D97-AF65-F5344CB8AC3E}">
        <p14:creationId xmlns:p14="http://schemas.microsoft.com/office/powerpoint/2010/main" val="103718518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sz="2400"/>
              <a:t>S’il y a lieu, inclure des éléments additionnels dans la variante de point d’accès Appliquer les instructions sous RDA 6.28.1.9, lorsqu’elles s’appliquent.</a:t>
            </a:r>
          </a:p>
          <a:p>
            <a:pPr marL="50800" indent="0">
              <a:buNone/>
            </a:pPr>
            <a:endParaRPr lang="fr-CA" sz="2400"/>
          </a:p>
          <a:p>
            <a:r>
              <a:rPr lang="fr-CA" sz="2400"/>
              <a:t>Construire des variantes de point d’accès supplémentaires si c’est jugé important pour l’accès.</a:t>
            </a:r>
          </a:p>
        </p:txBody>
      </p:sp>
      <p:sp>
        <p:nvSpPr>
          <p:cNvPr id="5" name="Espace réservé du pied de page 4">
            <a:extLst>
              <a:ext uri="{FF2B5EF4-FFF2-40B4-BE49-F238E27FC236}">
                <a16:creationId xmlns:a16="http://schemas.microsoft.com/office/drawing/2014/main" id="{9E35D523-FF30-CE13-9567-8A0EBF85AE4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288</a:t>
            </a:fld>
            <a:endParaRPr lang="fr-FR"/>
          </a:p>
        </p:txBody>
      </p:sp>
    </p:spTree>
    <p:extLst>
      <p:ext uri="{BB962C8B-B14F-4D97-AF65-F5344CB8AC3E}">
        <p14:creationId xmlns:p14="http://schemas.microsoft.com/office/powerpoint/2010/main" val="345554793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a:t>Exemples :</a:t>
            </a:r>
          </a:p>
          <a:p>
            <a:pPr marL="50800" indent="0">
              <a:buNone/>
            </a:pPr>
            <a:r>
              <a:rPr lang="fr-CA" sz="1400"/>
              <a:t>Adagio</a:t>
            </a:r>
            <a:r>
              <a:rPr lang="fr-CA" sz="1400" i="1"/>
              <a:t>, tiré du </a:t>
            </a:r>
            <a:r>
              <a:rPr lang="fr-CA" sz="1400"/>
              <a:t>Quatuor no 1</a:t>
            </a:r>
            <a:r>
              <a:rPr lang="fr-CA" sz="1400" i="1"/>
              <a:t>, op. 11, de Samuel Barber</a:t>
            </a:r>
          </a:p>
          <a:p>
            <a:pPr marL="50800" indent="0">
              <a:buNone/>
            </a:pPr>
            <a:r>
              <a:rPr lang="fr-CA" sz="1400"/>
              <a:t>Point d’accès autorisé représentant la partie de l’œuvre :</a:t>
            </a:r>
          </a:p>
          <a:p>
            <a:pPr marL="50800" indent="0">
              <a:buNone/>
            </a:pPr>
            <a:r>
              <a:rPr lang="fr-CA" sz="1400">
                <a:solidFill>
                  <a:schemeClr val="accent5"/>
                </a:solidFill>
              </a:rPr>
              <a:t>100 1_ Barber, Samuel, $d 1910-1981. $t Quatuors, $m violons (2), alto, violoncelle, $n no 1, op. 11, $r si mineur. $p Adagio</a:t>
            </a:r>
          </a:p>
          <a:p>
            <a:pPr marL="50800" indent="0">
              <a:buNone/>
            </a:pPr>
            <a:r>
              <a:rPr lang="fr-CA" sz="1400"/>
              <a:t>Variante de point d’accès, comprenant des ajouts spécifiés par RDA 6.28.1.9 (distribution d’exécution) puisque </a:t>
            </a:r>
            <a:r>
              <a:rPr lang="fr-CA" sz="1400" i="1"/>
              <a:t>Adagios</a:t>
            </a:r>
            <a:r>
              <a:rPr lang="fr-CA" sz="1400"/>
              <a:t> représente un type de composition musicale :</a:t>
            </a:r>
          </a:p>
          <a:p>
            <a:pPr marL="50800" indent="0">
              <a:buNone/>
            </a:pPr>
            <a:r>
              <a:rPr lang="fr-CA" sz="1400">
                <a:solidFill>
                  <a:schemeClr val="accent5"/>
                </a:solidFill>
              </a:rPr>
              <a:t>400 1_ Barber, Samuel, $d 1910-1981. $t Adagios, $m violons (2) alto, violoncelle</a:t>
            </a:r>
          </a:p>
          <a:p>
            <a:pPr marL="50800" indent="0">
              <a:buNone/>
            </a:pPr>
            <a:endParaRPr lang="fr-CA" sz="1400">
              <a:solidFill>
                <a:schemeClr val="accent5"/>
              </a:solidFill>
            </a:endParaRPr>
          </a:p>
          <a:p>
            <a:pPr marL="50800" indent="0">
              <a:buNone/>
            </a:pPr>
            <a:r>
              <a:rPr lang="fr-CA" sz="1400">
                <a:solidFill>
                  <a:schemeClr val="tx1"/>
                </a:solidFill>
              </a:rPr>
              <a:t>Sanctus</a:t>
            </a:r>
            <a:r>
              <a:rPr lang="fr-CA" sz="1400" i="1">
                <a:solidFill>
                  <a:schemeClr val="tx1"/>
                </a:solidFill>
              </a:rPr>
              <a:t>, tiré de la </a:t>
            </a:r>
            <a:r>
              <a:rPr lang="fr-CA" sz="1400">
                <a:solidFill>
                  <a:schemeClr val="tx1"/>
                </a:solidFill>
              </a:rPr>
              <a:t>Messe de Tournai</a:t>
            </a:r>
            <a:r>
              <a:rPr lang="fr-CA" sz="1400" i="1">
                <a:solidFill>
                  <a:schemeClr val="tx1"/>
                </a:solidFill>
              </a:rPr>
              <a:t>, dont le ou les auteurs ne sont pas identifiés :</a:t>
            </a:r>
          </a:p>
          <a:p>
            <a:pPr marL="50800" indent="0">
              <a:buNone/>
            </a:pPr>
            <a:r>
              <a:rPr lang="fr-CA" sz="1400">
                <a:solidFill>
                  <a:schemeClr val="tx1"/>
                </a:solidFill>
              </a:rPr>
              <a:t>Point d’accès autorisé représentant la partie de l’œuvre :</a:t>
            </a:r>
          </a:p>
          <a:p>
            <a:pPr marL="50800" indent="0">
              <a:buNone/>
            </a:pPr>
            <a:r>
              <a:rPr lang="fr-CA" sz="1400">
                <a:solidFill>
                  <a:schemeClr val="accent5"/>
                </a:solidFill>
              </a:rPr>
              <a:t>130 _0 Messe de Tournai. $p Sanctus</a:t>
            </a:r>
          </a:p>
          <a:p>
            <a:pPr marL="50800" indent="0">
              <a:buNone/>
            </a:pPr>
            <a:r>
              <a:rPr lang="fr-CA" sz="1400">
                <a:solidFill>
                  <a:schemeClr val="tx1"/>
                </a:solidFill>
              </a:rPr>
              <a:t>Variante de point d’accès, comprenant des ajouts spécifiés par RDA 6.28.1.9 (autre caractéristique distinctive d’une œuvre) puisque la variante entre en conflit avec une autre œuvre dont le titre privilégié est </a:t>
            </a:r>
            <a:r>
              <a:rPr lang="fr-CA" sz="1400" i="1">
                <a:solidFill>
                  <a:schemeClr val="tx1"/>
                </a:solidFill>
              </a:rPr>
              <a:t>Sanctus</a:t>
            </a:r>
            <a:r>
              <a:rPr lang="fr-CA" sz="1400">
                <a:solidFill>
                  <a:schemeClr val="tx1"/>
                </a:solidFill>
              </a:rPr>
              <a:t> :</a:t>
            </a:r>
          </a:p>
          <a:p>
            <a:pPr marL="50800" indent="0">
              <a:buNone/>
            </a:pPr>
            <a:r>
              <a:rPr lang="fr-CA" sz="1400">
                <a:solidFill>
                  <a:schemeClr val="accent5"/>
                </a:solidFill>
              </a:rPr>
              <a:t>430 _0 Sanctus (Messe de Tournai)</a:t>
            </a:r>
          </a:p>
          <a:p>
            <a:pPr marL="50800" indent="0">
              <a:buNone/>
            </a:pPr>
            <a:endParaRPr lang="fr-CA" sz="2000">
              <a:solidFill>
                <a:schemeClr val="accent5"/>
              </a:solidFill>
            </a:endParaRPr>
          </a:p>
          <a:p>
            <a:pPr>
              <a:buNone/>
            </a:pPr>
            <a:endParaRPr lang="fr-CA" sz="2000"/>
          </a:p>
        </p:txBody>
      </p:sp>
      <p:sp>
        <p:nvSpPr>
          <p:cNvPr id="5" name="Espace réservé du pied de page 4">
            <a:extLst>
              <a:ext uri="{FF2B5EF4-FFF2-40B4-BE49-F238E27FC236}">
                <a16:creationId xmlns:a16="http://schemas.microsoft.com/office/drawing/2014/main" id="{78D09762-5E31-38CD-86E7-2F48B8028A9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289</a:t>
            </a:fld>
            <a:endParaRPr lang="fr-FR"/>
          </a:p>
        </p:txBody>
      </p:sp>
    </p:spTree>
    <p:extLst>
      <p:ext uri="{BB962C8B-B14F-4D97-AF65-F5344CB8AC3E}">
        <p14:creationId xmlns:p14="http://schemas.microsoft.com/office/powerpoint/2010/main" val="114339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b="0" i="0" u="none" strike="noStrike" cap="none">
                <a:latin typeface="Arial"/>
                <a:ea typeface="Arial"/>
                <a:cs typeface="Arial"/>
                <a:sym typeface="Arial"/>
              </a:rPr>
              <a:t>Choix du titre privilégié </a:t>
            </a:r>
            <a:r>
              <a:rPr lang="fr-FR"/>
              <a:t>:</a:t>
            </a:r>
            <a:br>
              <a:rPr lang="fr-FR"/>
            </a:br>
            <a:r>
              <a:rPr lang="fr-FR" b="0" i="0" u="none" strike="noStrike" cap="none">
                <a:latin typeface="Arial"/>
                <a:ea typeface="Arial"/>
                <a:cs typeface="Arial"/>
                <a:sym typeface="Arial"/>
              </a:rPr>
              <a:t>Œuvres créées après 1500</a:t>
            </a:r>
          </a:p>
        </p:txBody>
      </p:sp>
      <p:sp>
        <p:nvSpPr>
          <p:cNvPr id="337" name="Shape 3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800" b="0" i="0" u="none" strike="noStrike" cap="none">
                <a:latin typeface="Arial"/>
                <a:ea typeface="Arial"/>
                <a:cs typeface="Arial"/>
                <a:sym typeface="Arial"/>
              </a:rPr>
              <a:t>S’il n’y a pas de titre couramment identifié dans la langue originale, ou </a:t>
            </a:r>
            <a:r>
              <a:rPr lang="fr-FR"/>
              <a:t>que la langue du titre utilisée à l’origine par le compositeur ne peut être établie, OU en</a:t>
            </a:r>
            <a:r>
              <a:rPr lang="fr-FR" sz="2800" b="0" i="0" u="none" strike="noStrike" cap="none">
                <a:latin typeface="Arial"/>
                <a:ea typeface="Arial"/>
                <a:cs typeface="Arial"/>
                <a:sym typeface="Arial"/>
              </a:rPr>
              <a:t> cas de doute, choisir</a:t>
            </a:r>
            <a:r>
              <a:rPr lang="fr-FR"/>
              <a:t> comme titre privilégié le titre original du compositeur, OU le</a:t>
            </a:r>
            <a:r>
              <a:rPr lang="fr-FR" sz="2800" b="0" i="0" u="none" strike="noStrike" cap="none">
                <a:latin typeface="Arial"/>
                <a:ea typeface="Arial"/>
                <a:cs typeface="Arial"/>
                <a:sym typeface="Arial"/>
              </a:rPr>
              <a:t> titre propre de l’édition originale</a:t>
            </a:r>
            <a:r>
              <a:rPr lang="fr-FR"/>
              <a:t>, </a:t>
            </a:r>
            <a:r>
              <a:rPr lang="fr-FR" i="1"/>
              <a:t>dans cet ordre de préférence. </a:t>
            </a:r>
            <a:endParaRPr lang="en-US" sz="2800" b="0" i="1" u="none" strike="noStrike" cap="none">
              <a:latin typeface="Arial"/>
              <a:ea typeface="Arial"/>
              <a:cs typeface="Arial"/>
            </a:endParaRPr>
          </a:p>
          <a:p>
            <a:pPr marL="449263" indent="-449263">
              <a:spcBef>
                <a:spcPts val="0"/>
              </a:spcBef>
              <a:buNone/>
            </a:pPr>
            <a:endParaRPr lang="fr-FR" i="1"/>
          </a:p>
          <a:p>
            <a:pPr marL="449263" indent="-449263"/>
            <a:r>
              <a:rPr lang="fr-CA"/>
              <a:t>Note : un</a:t>
            </a:r>
            <a:r>
              <a:rPr lang="fr-CA" sz="2800" b="0" i="0" u="none" strike="noStrike" cap="none">
                <a:latin typeface="Arial"/>
                <a:ea typeface="Arial"/>
                <a:cs typeface="Arial"/>
                <a:sym typeface="Arial"/>
              </a:rPr>
              <a:t> titre alternatif n’est pas inclus dans le titre privilégié</a:t>
            </a:r>
            <a:endParaRPr lang="fr-CA" sz="2800" b="0" i="0" u="none" strike="noStrike" cap="none">
              <a:latin typeface="Arial"/>
              <a:ea typeface="Arial"/>
              <a:cs typeface="Arial"/>
            </a:endParaRPr>
          </a:p>
          <a:p>
            <a:pPr marL="1314450" lvl="3" indent="0">
              <a:buNone/>
            </a:pPr>
            <a:r>
              <a:rPr lang="fr-CA"/>
              <a:t>	</a:t>
            </a:r>
            <a:r>
              <a:rPr lang="fr-CA" sz="2400"/>
              <a:t>Titre propre : Lélio ou Le retour à la vie </a:t>
            </a:r>
          </a:p>
          <a:p>
            <a:pPr marL="1314450" lvl="3" indent="0" eaLnBrk="1" hangingPunct="1">
              <a:buNone/>
            </a:pPr>
            <a:r>
              <a:rPr lang="fr-CA" sz="2400"/>
              <a:t>	Titre privilégié : Lélio</a:t>
            </a:r>
          </a:p>
          <a:p>
            <a:pPr marL="1314450" lvl="3" indent="0">
              <a:buNone/>
            </a:pPr>
            <a:r>
              <a:rPr lang="fr-CA" sz="2400"/>
              <a:t>	PAA : </a:t>
            </a:r>
            <a:r>
              <a:rPr lang="fr-CA" sz="2400">
                <a:solidFill>
                  <a:schemeClr val="accent5"/>
                </a:solidFill>
              </a:rPr>
              <a:t>Berlioz, Hector, $d 1803-1869. $t Lélio</a:t>
            </a:r>
          </a:p>
          <a:p>
            <a:pPr marL="271145" marR="0" indent="-271145" algn="l">
              <a:lnSpc>
                <a:spcPct val="90000"/>
              </a:lnSpc>
              <a:spcAft>
                <a:spcPts val="0"/>
              </a:spcAft>
              <a:buFont typeface="Arial"/>
              <a:buNone/>
            </a:pPr>
            <a:endParaRPr lang="en-US" sz="2600" b="0" i="0" u="none" strike="noStrike" cap="none">
              <a:solidFill>
                <a:schemeClr val="dk1"/>
              </a:solidFill>
              <a:latin typeface="Arial"/>
              <a:ea typeface="Arial"/>
              <a:cs typeface="Arial"/>
            </a:endParaRPr>
          </a:p>
        </p:txBody>
      </p:sp>
      <p:sp>
        <p:nvSpPr>
          <p:cNvPr id="2" name="Espace réservé du pied de page 1">
            <a:extLst>
              <a:ext uri="{FF2B5EF4-FFF2-40B4-BE49-F238E27FC236}">
                <a16:creationId xmlns:a16="http://schemas.microsoft.com/office/drawing/2014/main" id="{4BC82AB6-8006-1103-4B7F-05AD2E189BE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a:t>
            </a:fld>
            <a:endParaRPr lang="fr-F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t>Exemple :</a:t>
            </a:r>
          </a:p>
          <a:p>
            <a:pPr marL="50800" indent="0">
              <a:buNone/>
            </a:pPr>
            <a:r>
              <a:rPr lang="fr-CA" sz="1800">
                <a:solidFill>
                  <a:schemeClr val="tx1"/>
                </a:solidFill>
              </a:rPr>
              <a:t>Tao</a:t>
            </a:r>
            <a:r>
              <a:rPr lang="fr-CA" sz="1800" i="1">
                <a:solidFill>
                  <a:schemeClr val="tx1"/>
                </a:solidFill>
              </a:rPr>
              <a:t>, 2</a:t>
            </a:r>
            <a:r>
              <a:rPr lang="fr-CA" sz="1800" i="1" baseline="30000">
                <a:solidFill>
                  <a:schemeClr val="tx1"/>
                </a:solidFill>
              </a:rPr>
              <a:t>e</a:t>
            </a:r>
            <a:r>
              <a:rPr lang="fr-CA" sz="1800" i="1">
                <a:solidFill>
                  <a:schemeClr val="tx1"/>
                </a:solidFill>
              </a:rPr>
              <a:t> mouvement de la </a:t>
            </a:r>
            <a:r>
              <a:rPr lang="fr-CA" sz="1800">
                <a:solidFill>
                  <a:schemeClr val="tx1"/>
                </a:solidFill>
              </a:rPr>
              <a:t>Trilogie van de laatste dag</a:t>
            </a:r>
            <a:r>
              <a:rPr lang="fr-CA" sz="1800" i="1">
                <a:solidFill>
                  <a:schemeClr val="tx1"/>
                </a:solidFill>
              </a:rPr>
              <a:t> du compositeur Louis Adriessen. Le titre de la partie possède également les formes linguistiques alternatives </a:t>
            </a:r>
            <a:r>
              <a:rPr lang="fr-CA" sz="1800">
                <a:solidFill>
                  <a:schemeClr val="tx1"/>
                </a:solidFill>
              </a:rPr>
              <a:t>De Weg</a:t>
            </a:r>
            <a:r>
              <a:rPr lang="fr-CA" sz="1800" i="1">
                <a:solidFill>
                  <a:schemeClr val="tx1"/>
                </a:solidFill>
              </a:rPr>
              <a:t> et </a:t>
            </a:r>
            <a:r>
              <a:rPr lang="fr-CA" sz="1800">
                <a:solidFill>
                  <a:schemeClr val="tx1"/>
                </a:solidFill>
              </a:rPr>
              <a:t>The Way</a:t>
            </a:r>
            <a:endParaRPr lang="fr-CA" sz="1800" i="1">
              <a:solidFill>
                <a:schemeClr val="tx1"/>
              </a:solidFill>
            </a:endParaRPr>
          </a:p>
          <a:p>
            <a:pPr marL="50800" indent="0">
              <a:buNone/>
            </a:pPr>
            <a:endParaRPr lang="fr-CA" sz="1800" i="1">
              <a:solidFill>
                <a:schemeClr val="tx1"/>
              </a:solidFill>
            </a:endParaRPr>
          </a:p>
          <a:p>
            <a:pPr marL="50800" indent="0">
              <a:buNone/>
            </a:pPr>
            <a:r>
              <a:rPr lang="fr-CA" sz="1800">
                <a:solidFill>
                  <a:schemeClr val="tx1"/>
                </a:solidFill>
              </a:rPr>
              <a:t>Point d’accès autorisé représentant la partie de l’œuvre :</a:t>
            </a:r>
          </a:p>
          <a:p>
            <a:pPr marL="50800" indent="0">
              <a:buNone/>
            </a:pPr>
            <a:r>
              <a:rPr lang="fr-CA" sz="1800">
                <a:solidFill>
                  <a:schemeClr val="accent5"/>
                </a:solidFill>
              </a:rPr>
              <a:t>100 1_ </a:t>
            </a:r>
            <a:r>
              <a:rPr lang="nl-NL" sz="1800">
                <a:solidFill>
                  <a:schemeClr val="accent5"/>
                </a:solidFill>
              </a:rPr>
              <a:t>Andriessen, Louis, $d 1939-2021. $t Trilogie van de laatste dag. $p Tao</a:t>
            </a:r>
          </a:p>
          <a:p>
            <a:pPr marL="50800" indent="0">
              <a:buNone/>
            </a:pPr>
            <a:r>
              <a:rPr lang="fr-CA" sz="1800">
                <a:solidFill>
                  <a:schemeClr val="tx1"/>
                </a:solidFill>
              </a:rPr>
              <a:t>Variantes de point d’accès utilisant les formes linguistiques alternatives puisqu’elles sont jugées importantes pour l’identification ou l’accès :</a:t>
            </a:r>
            <a:endParaRPr lang="nl-NL" sz="1800">
              <a:solidFill>
                <a:schemeClr val="tx1"/>
              </a:solidFill>
            </a:endParaRPr>
          </a:p>
          <a:p>
            <a:pPr marL="50800" indent="0">
              <a:buNone/>
            </a:pPr>
            <a:r>
              <a:rPr lang="fr-CA" sz="1800">
                <a:solidFill>
                  <a:schemeClr val="accent5"/>
                </a:solidFill>
              </a:rPr>
              <a:t>400 1_ </a:t>
            </a:r>
            <a:r>
              <a:rPr lang="nl-NL" sz="1800">
                <a:solidFill>
                  <a:schemeClr val="accent5"/>
                </a:solidFill>
              </a:rPr>
              <a:t>Andriessen, Louis, $d 1939-2021. $t Tao</a:t>
            </a:r>
          </a:p>
          <a:p>
            <a:pPr marL="50800" indent="0">
              <a:buNone/>
            </a:pPr>
            <a:r>
              <a:rPr lang="fr-CA" sz="1800">
                <a:solidFill>
                  <a:schemeClr val="accent5"/>
                </a:solidFill>
              </a:rPr>
              <a:t>400 1_ </a:t>
            </a:r>
            <a:r>
              <a:rPr lang="nl-NL" sz="1800">
                <a:solidFill>
                  <a:schemeClr val="accent5"/>
                </a:solidFill>
              </a:rPr>
              <a:t>Andriessen, Louis, $d 1939-2021. $t Weg</a:t>
            </a:r>
          </a:p>
          <a:p>
            <a:pPr marL="50800" indent="0">
              <a:buNone/>
            </a:pPr>
            <a:r>
              <a:rPr lang="fr-CA" sz="1800">
                <a:solidFill>
                  <a:schemeClr val="accent5"/>
                </a:solidFill>
              </a:rPr>
              <a:t>400 1_ </a:t>
            </a:r>
            <a:r>
              <a:rPr lang="nl-NL" sz="1800">
                <a:solidFill>
                  <a:schemeClr val="accent5"/>
                </a:solidFill>
              </a:rPr>
              <a:t>Andriessen, Louis, $d 1939-2021. $t Way</a:t>
            </a:r>
            <a:endParaRPr lang="fr-CA" sz="1600"/>
          </a:p>
        </p:txBody>
      </p:sp>
      <p:sp>
        <p:nvSpPr>
          <p:cNvPr id="5" name="Espace réservé du pied de page 4">
            <a:extLst>
              <a:ext uri="{FF2B5EF4-FFF2-40B4-BE49-F238E27FC236}">
                <a16:creationId xmlns:a16="http://schemas.microsoft.com/office/drawing/2014/main" id="{E3C20B97-C18D-4692-6784-7EAD4E0DD9D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290</a:t>
            </a:fld>
            <a:endParaRPr lang="fr-FR"/>
          </a:p>
        </p:txBody>
      </p:sp>
    </p:spTree>
    <p:extLst>
      <p:ext uri="{BB962C8B-B14F-4D97-AF65-F5344CB8AC3E}">
        <p14:creationId xmlns:p14="http://schemas.microsoft.com/office/powerpoint/2010/main" val="19665296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lnSpcReduction="10000"/>
          </a:bodyPr>
          <a:lstStyle/>
          <a:p>
            <a:pPr>
              <a:buNone/>
            </a:pPr>
            <a:r>
              <a:rPr lang="fr" sz="2000" i="1"/>
              <a:t>Si :</a:t>
            </a:r>
            <a:r>
              <a:rPr lang="fr" sz="2000"/>
              <a:t> </a:t>
            </a:r>
          </a:p>
          <a:p>
            <a:pPr lvl="1">
              <a:buSzPct val="100000"/>
            </a:pPr>
            <a:r>
              <a:rPr lang="fr-CA" sz="2000"/>
              <a:t>le point d’accès autorisé représentant une compilation d’œuvres musicales d’un même agent a été construit à l’aide du point d’accès autorisé représentant cet agent suivi d’un titre collectif conventionnel (voir 6.14.2.8)</a:t>
            </a:r>
            <a:endParaRPr lang="fr" sz="2000"/>
          </a:p>
          <a:p>
            <a:pPr marL="533400" lvl="1" indent="0">
              <a:buNone/>
            </a:pPr>
            <a:r>
              <a:rPr lang="fr" sz="2000" i="1"/>
              <a:t>et que</a:t>
            </a:r>
            <a:r>
              <a:rPr lang="fr" sz="2000"/>
              <a:t> </a:t>
            </a:r>
          </a:p>
          <a:p>
            <a:pPr lvl="1">
              <a:buSzPct val="100000"/>
            </a:pPr>
            <a:r>
              <a:rPr lang="fr-CA" sz="2000"/>
              <a:t>le titre propre (à l’exclusion de tout titre alternatif) de la manifestation décrite ou le titre trouvé dans une source de référence n’est pas identique ni très semblable au titre collectif conventionnel</a:t>
            </a:r>
            <a:endParaRPr lang="fr" sz="2000"/>
          </a:p>
          <a:p>
            <a:pPr marL="533400" lvl="1" indent="0">
              <a:buNone/>
            </a:pPr>
            <a:r>
              <a:rPr lang="fr" sz="2000" i="1"/>
              <a:t>alors :</a:t>
            </a:r>
            <a:r>
              <a:rPr lang="fr" sz="2000"/>
              <a:t> </a:t>
            </a:r>
          </a:p>
          <a:p>
            <a:pPr lvl="1">
              <a:buSzPct val="100000"/>
            </a:pPr>
            <a:r>
              <a:rPr lang="fr-CA" sz="2000"/>
              <a:t>construire une variante de point d’accès représentant la compilation en combinant :</a:t>
            </a:r>
          </a:p>
          <a:p>
            <a:pPr marL="1346200" lvl="1" indent="-457200">
              <a:buSzPct val="100000"/>
              <a:buAutoNum type="alphaLcParenR"/>
            </a:pPr>
            <a:r>
              <a:rPr lang="fr-CA" sz="2000"/>
              <a:t>le point d’accès autorisé représentant la personne (voir 9.19.1), famille (voir 10.11.10) ou collectivité (voir 11.13.1)</a:t>
            </a:r>
          </a:p>
          <a:p>
            <a:pPr marL="1346200" lvl="1" indent="-457200">
              <a:buSzPct val="100000"/>
              <a:buAutoNum type="alphaLcParenR"/>
            </a:pPr>
            <a:r>
              <a:rPr lang="fr-CA" sz="2000"/>
              <a:t>le titre propre de la manifestation décrite ou le titre trouvé dans une source de référence.</a:t>
            </a:r>
          </a:p>
        </p:txBody>
      </p:sp>
      <p:sp>
        <p:nvSpPr>
          <p:cNvPr id="5" name="Espace réservé du pied de page 4">
            <a:extLst>
              <a:ext uri="{FF2B5EF4-FFF2-40B4-BE49-F238E27FC236}">
                <a16:creationId xmlns:a16="http://schemas.microsoft.com/office/drawing/2014/main" id="{FF423EB3-4CC5-E846-E8B3-7A51809B963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291</a:t>
            </a:fld>
            <a:endParaRPr lang="fr-FR"/>
          </a:p>
        </p:txBody>
      </p:sp>
    </p:spTree>
    <p:extLst>
      <p:ext uri="{BB962C8B-B14F-4D97-AF65-F5344CB8AC3E}">
        <p14:creationId xmlns:p14="http://schemas.microsoft.com/office/powerpoint/2010/main" val="76086620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fontScale="92500" lnSpcReduction="20000"/>
          </a:bodyPr>
          <a:lstStyle/>
          <a:p>
            <a:pPr marL="50800" indent="0">
              <a:buNone/>
            </a:pPr>
            <a:r>
              <a:rPr lang="fr-CA" sz="1600"/>
              <a:t>Exemples :</a:t>
            </a:r>
          </a:p>
          <a:p>
            <a:pPr marL="50800" indent="0">
              <a:buNone/>
            </a:pPr>
            <a:r>
              <a:rPr lang="fr-CA" sz="1600" i="1">
                <a:solidFill>
                  <a:schemeClr val="tx1"/>
                </a:solidFill>
              </a:rPr>
              <a:t>Une manifestation dont la zone de titre et de mention de responsabilité est la suivante :</a:t>
            </a:r>
          </a:p>
          <a:p>
            <a:pPr marL="50800" indent="0">
              <a:buNone/>
            </a:pPr>
            <a:r>
              <a:rPr lang="fr-CA" sz="1600" i="1">
                <a:solidFill>
                  <a:schemeClr val="tx1"/>
                </a:solidFill>
              </a:rPr>
              <a:t>245 10 Œuvre complète pour orgue = $b Sämtliche Orgelwerke / $c Louis Vierne</a:t>
            </a:r>
          </a:p>
          <a:p>
            <a:pPr marL="50800" indent="0">
              <a:buNone/>
            </a:pPr>
            <a:r>
              <a:rPr lang="fr-CA" sz="1600">
                <a:solidFill>
                  <a:schemeClr val="tx1"/>
                </a:solidFill>
              </a:rPr>
              <a:t>Point d’accès autorisé représentant la compilation :</a:t>
            </a:r>
          </a:p>
          <a:p>
            <a:pPr marL="50800" indent="0">
              <a:buNone/>
            </a:pPr>
            <a:r>
              <a:rPr lang="fr-CA" sz="1600">
                <a:solidFill>
                  <a:schemeClr val="accent5"/>
                </a:solidFill>
              </a:rPr>
              <a:t>100 1_ Vierne, Louis, $d 1870-1937. $t Musique pour orgue</a:t>
            </a:r>
          </a:p>
          <a:p>
            <a:pPr marL="50800" indent="0">
              <a:buNone/>
            </a:pPr>
            <a:r>
              <a:rPr lang="fr-CA" sz="1600">
                <a:solidFill>
                  <a:schemeClr val="tx1"/>
                </a:solidFill>
              </a:rPr>
              <a:t>Variantes de point d’accès :</a:t>
            </a:r>
          </a:p>
          <a:p>
            <a:pPr marL="50800" indent="0">
              <a:buNone/>
            </a:pPr>
            <a:r>
              <a:rPr lang="fr-CA" sz="1600">
                <a:solidFill>
                  <a:schemeClr val="accent5"/>
                </a:solidFill>
              </a:rPr>
              <a:t>400 1_ Vierne, Louis, $d 1870-1937. $t Œuvre complète pour orgue</a:t>
            </a:r>
          </a:p>
          <a:p>
            <a:pPr marL="50800" indent="0">
              <a:buNone/>
            </a:pPr>
            <a:r>
              <a:rPr lang="fr-CA" sz="1600">
                <a:solidFill>
                  <a:schemeClr val="accent5"/>
                </a:solidFill>
              </a:rPr>
              <a:t>400 1_ Vierne, Louis, $d 1870-1937. $t Sämtliche Orgelwerke</a:t>
            </a:r>
          </a:p>
          <a:p>
            <a:pPr marL="50800" indent="0">
              <a:buNone/>
            </a:pPr>
            <a:endParaRPr lang="fr-CA" sz="1600">
              <a:solidFill>
                <a:schemeClr val="accent5"/>
              </a:solidFill>
            </a:endParaRPr>
          </a:p>
          <a:p>
            <a:pPr marL="50800" indent="0">
              <a:buNone/>
            </a:pPr>
            <a:r>
              <a:rPr lang="fr-CA" sz="1600" i="1">
                <a:solidFill>
                  <a:schemeClr val="tx1"/>
                </a:solidFill>
              </a:rPr>
              <a:t>Un enregistrement sonore portant le titre </a:t>
            </a:r>
            <a:r>
              <a:rPr lang="fr-CA" sz="1600">
                <a:solidFill>
                  <a:schemeClr val="tx1"/>
                </a:solidFill>
              </a:rPr>
              <a:t>Best of Bach</a:t>
            </a:r>
          </a:p>
          <a:p>
            <a:pPr marL="50800" indent="0">
              <a:buNone/>
            </a:pPr>
            <a:r>
              <a:rPr lang="fr-CA" sz="1600">
                <a:solidFill>
                  <a:schemeClr val="tx1"/>
                </a:solidFill>
              </a:rPr>
              <a:t>Point d’accès autorisé représentant la compilation :</a:t>
            </a:r>
          </a:p>
          <a:p>
            <a:pPr marL="50800" indent="0">
              <a:buNone/>
            </a:pPr>
            <a:r>
              <a:rPr lang="fr-CA" sz="1600">
                <a:solidFill>
                  <a:schemeClr val="accent5"/>
                </a:solidFill>
              </a:rPr>
              <a:t>100 1_ Bach, Johann Sebastian, $d 1685-1750. $t Œuvre. $k Extraits</a:t>
            </a:r>
          </a:p>
          <a:p>
            <a:pPr marL="50800" indent="0">
              <a:buNone/>
            </a:pPr>
            <a:r>
              <a:rPr lang="fr-CA" sz="1600">
                <a:solidFill>
                  <a:schemeClr val="tx1"/>
                </a:solidFill>
              </a:rPr>
              <a:t>Variante de point d’accès :</a:t>
            </a:r>
          </a:p>
          <a:p>
            <a:pPr marL="50800" indent="0">
              <a:buNone/>
            </a:pPr>
            <a:r>
              <a:rPr lang="fr-CA" sz="1600">
                <a:solidFill>
                  <a:schemeClr val="accent5"/>
                </a:solidFill>
              </a:rPr>
              <a:t>400 1_ Bach, Johann Sebastian, $d 1685-1750. $t Best of Bach</a:t>
            </a:r>
            <a:endParaRPr lang="fr-CA" sz="2000"/>
          </a:p>
        </p:txBody>
      </p:sp>
      <p:sp>
        <p:nvSpPr>
          <p:cNvPr id="5" name="Espace réservé du pied de page 4">
            <a:extLst>
              <a:ext uri="{FF2B5EF4-FFF2-40B4-BE49-F238E27FC236}">
                <a16:creationId xmlns:a16="http://schemas.microsoft.com/office/drawing/2014/main" id="{D97BDE9B-749D-2376-86C3-D6D932DF2FB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292</a:t>
            </a:fld>
            <a:endParaRPr lang="fr-FR"/>
          </a:p>
        </p:txBody>
      </p:sp>
    </p:spTree>
    <p:extLst>
      <p:ext uri="{BB962C8B-B14F-4D97-AF65-F5344CB8AC3E}">
        <p14:creationId xmlns:p14="http://schemas.microsoft.com/office/powerpoint/2010/main" val="121320012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sz="2400"/>
              <a:t>S’il y a lieu, inclure des éléments additionnels dans la variante de point d’accès Appliquer les instructions sous RDA 6.28.1.9, lorsqu’elles s’appliquent.</a:t>
            </a:r>
          </a:p>
          <a:p>
            <a:pPr marL="50800" indent="0">
              <a:buNone/>
            </a:pPr>
            <a:endParaRPr lang="fr-CA" sz="2400"/>
          </a:p>
          <a:p>
            <a:r>
              <a:rPr lang="fr-CA" sz="2400"/>
              <a:t>Construire des variantes de point d’accès supplémentaires si c’est jugé important pour l’accès.</a:t>
            </a:r>
          </a:p>
        </p:txBody>
      </p:sp>
      <p:sp>
        <p:nvSpPr>
          <p:cNvPr id="5" name="Espace réservé du pied de page 4">
            <a:extLst>
              <a:ext uri="{FF2B5EF4-FFF2-40B4-BE49-F238E27FC236}">
                <a16:creationId xmlns:a16="http://schemas.microsoft.com/office/drawing/2014/main" id="{EB777FE6-9549-A72B-3077-1BAEB4617B3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293</a:t>
            </a:fld>
            <a:endParaRPr lang="fr-FR"/>
          </a:p>
        </p:txBody>
      </p:sp>
    </p:spTree>
    <p:extLst>
      <p:ext uri="{BB962C8B-B14F-4D97-AF65-F5344CB8AC3E}">
        <p14:creationId xmlns:p14="http://schemas.microsoft.com/office/powerpoint/2010/main" val="16814491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300"/>
              <a:t>Exemples :</a:t>
            </a:r>
          </a:p>
          <a:p>
            <a:pPr marL="50800" indent="0">
              <a:buNone/>
            </a:pPr>
            <a:r>
              <a:rPr lang="fr-CA" sz="1300" i="1">
                <a:solidFill>
                  <a:schemeClr val="tx1"/>
                </a:solidFill>
              </a:rPr>
              <a:t>Une compilation d’œuvres pour piano de Rodolphe Bruneau-Boulmier dont le titre est </a:t>
            </a:r>
            <a:r>
              <a:rPr lang="fr-CA" sz="1300">
                <a:solidFill>
                  <a:schemeClr val="tx1"/>
                </a:solidFill>
              </a:rPr>
              <a:t>L’obscur est un chemin</a:t>
            </a:r>
            <a:r>
              <a:rPr lang="fr-CA" sz="1300" i="1">
                <a:solidFill>
                  <a:schemeClr val="tx1"/>
                </a:solidFill>
              </a:rPr>
              <a:t>. Sur cette même compilation, une des œuvres s’intitule également </a:t>
            </a:r>
            <a:r>
              <a:rPr lang="fr-CA" sz="1300">
                <a:solidFill>
                  <a:schemeClr val="tx1"/>
                </a:solidFill>
              </a:rPr>
              <a:t>L’obscur est un chemin</a:t>
            </a:r>
            <a:r>
              <a:rPr lang="fr-CA" sz="1300" i="1">
                <a:solidFill>
                  <a:schemeClr val="tx1"/>
                </a:solidFill>
              </a:rPr>
              <a:t> et est déjà représentée par une autorité dans Canadiana.</a:t>
            </a:r>
            <a:endParaRPr lang="fr-CA" sz="1300">
              <a:solidFill>
                <a:schemeClr val="tx1"/>
              </a:solidFill>
            </a:endParaRPr>
          </a:p>
          <a:p>
            <a:pPr marL="50800" indent="0">
              <a:buNone/>
            </a:pPr>
            <a:r>
              <a:rPr lang="fr-CA" sz="1300">
                <a:solidFill>
                  <a:schemeClr val="tx1"/>
                </a:solidFill>
              </a:rPr>
              <a:t>Point d’accès autorisé représentant la compilation :</a:t>
            </a:r>
          </a:p>
          <a:p>
            <a:pPr marL="50800" indent="0">
              <a:buNone/>
            </a:pPr>
            <a:r>
              <a:rPr lang="fr-CA" sz="1300">
                <a:solidFill>
                  <a:schemeClr val="accent5"/>
                </a:solidFill>
              </a:rPr>
              <a:t>100 1_ Bruneau-Boulmier, Rodolphe, $d 1982- $t Musique pour piano. $k Extraits</a:t>
            </a:r>
          </a:p>
          <a:p>
            <a:pPr marL="50800" indent="0">
              <a:buNone/>
            </a:pPr>
            <a:r>
              <a:rPr lang="fr-CA" sz="1300">
                <a:solidFill>
                  <a:schemeClr val="tx1"/>
                </a:solidFill>
              </a:rPr>
              <a:t>Variante de point d’accès</a:t>
            </a:r>
            <a:r>
              <a:rPr lang="fr-CA" sz="1300"/>
              <a:t>, comprenant un ajout spécifié par RDA 6.28.1.9 (forme d’une œuvre) afin de résoudre un conflit avec un point d’accès autorisé déjà existant</a:t>
            </a:r>
            <a:r>
              <a:rPr lang="fr-CA" sz="1300">
                <a:solidFill>
                  <a:schemeClr val="tx1"/>
                </a:solidFill>
              </a:rPr>
              <a:t> :</a:t>
            </a:r>
          </a:p>
          <a:p>
            <a:pPr marL="50800" indent="0">
              <a:buNone/>
            </a:pPr>
            <a:r>
              <a:rPr lang="fr-CA" sz="1300">
                <a:solidFill>
                  <a:schemeClr val="accent5"/>
                </a:solidFill>
              </a:rPr>
              <a:t>400 1_ Bruneau-Boulmier, Rodolphe, $d 1982- $t Obscur est un chemin (Compilation)</a:t>
            </a:r>
            <a:endParaRPr lang="fr-CA" sz="1300" i="1">
              <a:solidFill>
                <a:schemeClr val="accent5"/>
              </a:solidFill>
            </a:endParaRPr>
          </a:p>
          <a:p>
            <a:pPr marL="50800" indent="0">
              <a:buNone/>
            </a:pPr>
            <a:endParaRPr lang="fr-CA" sz="1300" i="1">
              <a:solidFill>
                <a:schemeClr val="tx1"/>
              </a:solidFill>
            </a:endParaRPr>
          </a:p>
          <a:p>
            <a:pPr marL="50800" indent="0">
              <a:buNone/>
            </a:pPr>
            <a:r>
              <a:rPr lang="fr-CA" sz="1300" i="1">
                <a:solidFill>
                  <a:schemeClr val="tx1"/>
                </a:solidFill>
              </a:rPr>
              <a:t>Une manifestation comprenant l’ensemble des sonates pour instrument à clavier de Carl Philip Emanuel Bach :</a:t>
            </a:r>
          </a:p>
          <a:p>
            <a:pPr marL="50800" indent="0">
              <a:buNone/>
            </a:pPr>
            <a:r>
              <a:rPr lang="fr-CA" sz="1300">
                <a:solidFill>
                  <a:schemeClr val="tx1"/>
                </a:solidFill>
              </a:rPr>
              <a:t>Point d’accès autorisé représentant la compilation :</a:t>
            </a:r>
          </a:p>
          <a:p>
            <a:pPr marL="50800" indent="0">
              <a:buNone/>
            </a:pPr>
            <a:r>
              <a:rPr lang="fr-CA" sz="1300">
                <a:solidFill>
                  <a:schemeClr val="accent5"/>
                </a:solidFill>
              </a:rPr>
              <a:t>100 1_ Bach, Carl Philipp Emanuel, $d 1714-1788. $t Sonates, $m instrument à clavier</a:t>
            </a:r>
          </a:p>
          <a:p>
            <a:pPr marL="50800" indent="0">
              <a:buNone/>
            </a:pPr>
            <a:r>
              <a:rPr lang="fr-CA" sz="1300">
                <a:solidFill>
                  <a:schemeClr val="tx1"/>
                </a:solidFill>
              </a:rPr>
              <a:t>Variantes de point d’accès pouvant être </a:t>
            </a:r>
            <a:r>
              <a:rPr lang="fr-CA" sz="1300"/>
              <a:t>jugées importantes pour l’accès</a:t>
            </a:r>
            <a:r>
              <a:rPr lang="fr-CA" sz="1300">
                <a:solidFill>
                  <a:schemeClr val="tx1"/>
                </a:solidFill>
              </a:rPr>
              <a:t> :</a:t>
            </a:r>
          </a:p>
          <a:p>
            <a:pPr marL="50800" indent="0">
              <a:buNone/>
            </a:pPr>
            <a:r>
              <a:rPr lang="fr-CA" sz="1300">
                <a:solidFill>
                  <a:schemeClr val="accent5"/>
                </a:solidFill>
              </a:rPr>
              <a:t>400 1_ Bach, Carl Philipp Emanuel, $d 1714-1788. $t Sonates, $m piano</a:t>
            </a:r>
          </a:p>
          <a:p>
            <a:pPr marL="50800" indent="0">
              <a:buNone/>
            </a:pPr>
            <a:r>
              <a:rPr lang="fr-CA" sz="1300">
                <a:solidFill>
                  <a:schemeClr val="accent5"/>
                </a:solidFill>
              </a:rPr>
              <a:t>400 1_ Bach, Carl Philipp Emanuel, $d 1714-1788. $t Sonates, $m clavecin</a:t>
            </a:r>
            <a:endParaRPr lang="fr-CA" sz="1300"/>
          </a:p>
        </p:txBody>
      </p:sp>
      <p:sp>
        <p:nvSpPr>
          <p:cNvPr id="5" name="Espace réservé du pied de page 4">
            <a:extLst>
              <a:ext uri="{FF2B5EF4-FFF2-40B4-BE49-F238E27FC236}">
                <a16:creationId xmlns:a16="http://schemas.microsoft.com/office/drawing/2014/main" id="{5B76934E-4D68-F110-8EBB-FE382266086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294</a:t>
            </a:fld>
            <a:endParaRPr lang="fr-FR"/>
          </a:p>
        </p:txBody>
      </p:sp>
    </p:spTree>
    <p:extLst>
      <p:ext uri="{BB962C8B-B14F-4D97-AF65-F5344CB8AC3E}">
        <p14:creationId xmlns:p14="http://schemas.microsoft.com/office/powerpoint/2010/main" val="414299178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t>Si une variante de titre d’une œuvre musicale est associée à une expression particulière de l’œuvre, utiliser cette variante de titre pour construire une variante de point d’accès représentant cette expression.</a:t>
            </a:r>
          </a:p>
          <a:p>
            <a:endParaRPr lang="fr-CA" sz="2000"/>
          </a:p>
          <a:p>
            <a:pPr marL="50800" indent="0">
              <a:buNone/>
            </a:pPr>
            <a:r>
              <a:rPr lang="fr-CA" sz="2000"/>
              <a:t>Exemple : </a:t>
            </a:r>
          </a:p>
          <a:p>
            <a:pPr marL="50800" indent="0">
              <a:buNone/>
            </a:pPr>
            <a:r>
              <a:rPr lang="fr-CA" sz="2000" i="1"/>
              <a:t>Une partition intitulé </a:t>
            </a:r>
            <a:r>
              <a:rPr lang="fr-CA" sz="2000"/>
              <a:t>La bannière étoilée</a:t>
            </a:r>
            <a:r>
              <a:rPr lang="fr-CA" sz="2000" i="1"/>
              <a:t>. Il s’agit d’une version française de l’hymne national américain </a:t>
            </a:r>
            <a:r>
              <a:rPr lang="fr-CA" sz="2000"/>
              <a:t>Star-spangled banner</a:t>
            </a:r>
            <a:r>
              <a:rPr lang="fr-CA" sz="2000" i="1"/>
              <a:t> :</a:t>
            </a:r>
          </a:p>
          <a:p>
            <a:pPr marL="50800" indent="0">
              <a:buNone/>
            </a:pPr>
            <a:r>
              <a:rPr lang="fr-CA" sz="2000"/>
              <a:t>Point d’accès autorisé représentant l’expression :</a:t>
            </a:r>
          </a:p>
          <a:p>
            <a:pPr marL="50800" indent="0">
              <a:buNone/>
            </a:pPr>
            <a:r>
              <a:rPr lang="fr-CA" sz="2000">
                <a:solidFill>
                  <a:schemeClr val="accent5"/>
                </a:solidFill>
              </a:rPr>
              <a:t>130 _0 Star-spangled banner (Chanson). $l Français</a:t>
            </a:r>
          </a:p>
          <a:p>
            <a:pPr marL="50800" indent="0">
              <a:buNone/>
            </a:pPr>
            <a:r>
              <a:rPr lang="fr-CA" sz="2000"/>
              <a:t>Variante de point d’accès : </a:t>
            </a:r>
          </a:p>
          <a:p>
            <a:pPr marL="50800" indent="0">
              <a:buNone/>
            </a:pPr>
            <a:r>
              <a:rPr lang="fr-CA" sz="2000">
                <a:solidFill>
                  <a:schemeClr val="accent5"/>
                </a:solidFill>
              </a:rPr>
              <a:t>430 _0 Bannière étoilée </a:t>
            </a:r>
          </a:p>
          <a:p>
            <a:pPr marL="50800" indent="0">
              <a:buNone/>
            </a:pPr>
            <a:endParaRPr lang="fr-CA" sz="2000"/>
          </a:p>
          <a:p>
            <a:pPr marL="50800" indent="0">
              <a:buNone/>
            </a:pPr>
            <a:endParaRPr lang="fr" sz="2000"/>
          </a:p>
          <a:p>
            <a:pPr>
              <a:buNone/>
            </a:pPr>
            <a:endParaRPr lang="fr" sz="1800"/>
          </a:p>
        </p:txBody>
      </p:sp>
      <p:sp>
        <p:nvSpPr>
          <p:cNvPr id="5" name="Espace réservé du pied de page 4">
            <a:extLst>
              <a:ext uri="{FF2B5EF4-FFF2-40B4-BE49-F238E27FC236}">
                <a16:creationId xmlns:a16="http://schemas.microsoft.com/office/drawing/2014/main" id="{A125CC72-DE90-8C26-A7C1-78700F41E23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295</a:t>
            </a:fld>
            <a:endParaRPr lang="fr-FR"/>
          </a:p>
        </p:txBody>
      </p:sp>
    </p:spTree>
    <p:extLst>
      <p:ext uri="{BB962C8B-B14F-4D97-AF65-F5344CB8AC3E}">
        <p14:creationId xmlns:p14="http://schemas.microsoft.com/office/powerpoint/2010/main" val="118673920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fontScale="92500" lnSpcReduction="10000"/>
          </a:bodyPr>
          <a:lstStyle/>
          <a:p>
            <a:pPr>
              <a:buNone/>
            </a:pPr>
            <a:r>
              <a:rPr lang="fr" sz="2400" i="1"/>
              <a:t>Si :</a:t>
            </a:r>
            <a:r>
              <a:rPr lang="fr" sz="2400"/>
              <a:t> </a:t>
            </a:r>
          </a:p>
          <a:p>
            <a:pPr lvl="1"/>
            <a:r>
              <a:rPr lang="fr-CA"/>
              <a:t>une variante de titre d’une œuvre musicale est associée à une expression particulière de l’œuvre</a:t>
            </a:r>
            <a:endParaRPr lang="fr"/>
          </a:p>
          <a:p>
            <a:pPr marL="533400" lvl="1" indent="0">
              <a:buNone/>
            </a:pPr>
            <a:r>
              <a:rPr lang="fr" i="1"/>
              <a:t>et que </a:t>
            </a:r>
          </a:p>
          <a:p>
            <a:pPr lvl="1"/>
            <a:r>
              <a:rPr lang="fr-CA"/>
              <a:t>le point d’accès autorisé représentant l’expression a été construit à l’aide du point d’accès autorisé représentant un agent suivi d’un titre privilégié d’une œuvre et d’un ou plusieurs ajouts identifiant l’expression</a:t>
            </a:r>
            <a:endParaRPr lang="fr"/>
          </a:p>
          <a:p>
            <a:pPr marL="533400" lvl="1" indent="0">
              <a:buNone/>
            </a:pPr>
            <a:r>
              <a:rPr lang="fr" i="1"/>
              <a:t>alors :</a:t>
            </a:r>
            <a:r>
              <a:rPr lang="fr"/>
              <a:t> </a:t>
            </a:r>
          </a:p>
          <a:p>
            <a:pPr lvl="1"/>
            <a:r>
              <a:rPr lang="fr-CA"/>
              <a:t>construire une variante de point d’accès représentant l’expression en combinant :</a:t>
            </a:r>
          </a:p>
          <a:p>
            <a:pPr marL="1439863" lvl="1" indent="-457200">
              <a:buSzPct val="100000"/>
              <a:buAutoNum type="alphaLcParenR"/>
            </a:pPr>
            <a:r>
              <a:rPr lang="fr-CA"/>
              <a:t>le point d’accès autorisé représentant l’agent</a:t>
            </a:r>
          </a:p>
          <a:p>
            <a:pPr marL="1439863" lvl="1" indent="-457200">
              <a:buSzPct val="100000"/>
              <a:buAutoNum type="alphaLcParenR"/>
            </a:pPr>
            <a:r>
              <a:rPr lang="fr-CA"/>
              <a:t>la variante de titre associée à cette expression.</a:t>
            </a:r>
          </a:p>
        </p:txBody>
      </p:sp>
      <p:sp>
        <p:nvSpPr>
          <p:cNvPr id="5" name="Espace réservé du pied de page 4">
            <a:extLst>
              <a:ext uri="{FF2B5EF4-FFF2-40B4-BE49-F238E27FC236}">
                <a16:creationId xmlns:a16="http://schemas.microsoft.com/office/drawing/2014/main" id="{D6893C57-7E46-5D60-B376-A26AD530B63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296</a:t>
            </a:fld>
            <a:endParaRPr lang="fr-FR"/>
          </a:p>
        </p:txBody>
      </p:sp>
    </p:spTree>
    <p:extLst>
      <p:ext uri="{BB962C8B-B14F-4D97-AF65-F5344CB8AC3E}">
        <p14:creationId xmlns:p14="http://schemas.microsoft.com/office/powerpoint/2010/main" val="19240371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solidFill>
                  <a:schemeClr val="tx1"/>
                </a:solidFill>
              </a:rPr>
              <a:t>Exemple :</a:t>
            </a:r>
          </a:p>
          <a:p>
            <a:pPr marL="50800" indent="0">
              <a:buNone/>
            </a:pPr>
            <a:r>
              <a:rPr lang="fr-CA" sz="2200" i="1">
                <a:solidFill>
                  <a:schemeClr val="tx1"/>
                </a:solidFill>
              </a:rPr>
              <a:t>Une compilation d’extraits de musique de film de François Dompierre arrangés pour piano et portant le titre </a:t>
            </a:r>
            <a:r>
              <a:rPr lang="fr-CA" sz="2200">
                <a:solidFill>
                  <a:schemeClr val="tx1"/>
                </a:solidFill>
              </a:rPr>
              <a:t>Musique de film arrangée au piano :</a:t>
            </a:r>
            <a:endParaRPr lang="fr-CA" sz="2200" i="1">
              <a:solidFill>
                <a:schemeClr val="tx1"/>
              </a:solidFill>
            </a:endParaRPr>
          </a:p>
          <a:p>
            <a:pPr marL="50800" indent="0">
              <a:buNone/>
            </a:pPr>
            <a:endParaRPr lang="fr-CA" sz="2200">
              <a:solidFill>
                <a:schemeClr val="tx1"/>
              </a:solidFill>
            </a:endParaRPr>
          </a:p>
          <a:p>
            <a:pPr marL="50800" indent="0">
              <a:buNone/>
            </a:pPr>
            <a:r>
              <a:rPr lang="fr-CA" sz="2200">
                <a:solidFill>
                  <a:schemeClr val="tx1"/>
                </a:solidFill>
              </a:rPr>
              <a:t>Point d’accès autorisé représentant l’expression de l’œuvre :</a:t>
            </a:r>
          </a:p>
          <a:p>
            <a:pPr marL="50800" indent="0">
              <a:buNone/>
            </a:pPr>
            <a:r>
              <a:rPr lang="fr-CA" sz="2200">
                <a:solidFill>
                  <a:schemeClr val="accent5"/>
                </a:solidFill>
              </a:rPr>
              <a:t>100 1_ Dompierre, François, $d 1943- $t Musique de film. $k Extraits; $o arrangé</a:t>
            </a:r>
          </a:p>
          <a:p>
            <a:pPr marL="50800" indent="0">
              <a:buNone/>
            </a:pPr>
            <a:endParaRPr lang="fr-CA" sz="2200">
              <a:solidFill>
                <a:schemeClr val="accent5"/>
              </a:solidFill>
            </a:endParaRPr>
          </a:p>
          <a:p>
            <a:pPr marL="50800" indent="0">
              <a:buNone/>
            </a:pPr>
            <a:r>
              <a:rPr lang="fr-CA" sz="2200">
                <a:solidFill>
                  <a:schemeClr val="tx1"/>
                </a:solidFill>
              </a:rPr>
              <a:t>Variante de point d’accès : </a:t>
            </a:r>
          </a:p>
          <a:p>
            <a:pPr marL="50800" indent="0">
              <a:buNone/>
            </a:pPr>
            <a:r>
              <a:rPr lang="fr-CA" sz="2200">
                <a:solidFill>
                  <a:schemeClr val="accent5"/>
                </a:solidFill>
              </a:rPr>
              <a:t>400 1_ Dompierre, François, $d 1943- $t Musique de film arrangée au piano</a:t>
            </a:r>
          </a:p>
        </p:txBody>
      </p:sp>
      <p:sp>
        <p:nvSpPr>
          <p:cNvPr id="5" name="Espace réservé du pied de page 4">
            <a:extLst>
              <a:ext uri="{FF2B5EF4-FFF2-40B4-BE49-F238E27FC236}">
                <a16:creationId xmlns:a16="http://schemas.microsoft.com/office/drawing/2014/main" id="{1236503A-09B1-8A37-4CDC-AB57FB7816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297</a:t>
            </a:fld>
            <a:endParaRPr lang="fr-FR"/>
          </a:p>
        </p:txBody>
      </p:sp>
    </p:spTree>
    <p:extLst>
      <p:ext uri="{BB962C8B-B14F-4D97-AF65-F5344CB8AC3E}">
        <p14:creationId xmlns:p14="http://schemas.microsoft.com/office/powerpoint/2010/main" val="136201315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sz="2400"/>
              <a:t>S’il y a lieu, inclure des éléments additionnels dans la variante de point d’accès. Appliquer les instructions sous RDA 6.28.1.9, lorsqu’elles s’appliquent.</a:t>
            </a:r>
          </a:p>
          <a:p>
            <a:pPr marL="50800" indent="0">
              <a:buNone/>
            </a:pPr>
            <a:endParaRPr lang="fr-CA" sz="2400"/>
          </a:p>
          <a:p>
            <a:r>
              <a:rPr lang="fr-CA" sz="2400"/>
              <a:t>Construire des variantes de point d’accès supplémentaires si c’est jugé important pour l’accès.</a:t>
            </a:r>
          </a:p>
        </p:txBody>
      </p:sp>
      <p:sp>
        <p:nvSpPr>
          <p:cNvPr id="5" name="Espace réservé du pied de page 4">
            <a:extLst>
              <a:ext uri="{FF2B5EF4-FFF2-40B4-BE49-F238E27FC236}">
                <a16:creationId xmlns:a16="http://schemas.microsoft.com/office/drawing/2014/main" id="{2E1E7686-69BE-1C29-E787-A2D4392003F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298</a:t>
            </a:fld>
            <a:endParaRPr lang="fr-FR"/>
          </a:p>
        </p:txBody>
      </p:sp>
    </p:spTree>
    <p:extLst>
      <p:ext uri="{BB962C8B-B14F-4D97-AF65-F5344CB8AC3E}">
        <p14:creationId xmlns:p14="http://schemas.microsoft.com/office/powerpoint/2010/main" val="93739742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a:solidFill>
                  <a:schemeClr val="tx1"/>
                </a:solidFill>
              </a:rPr>
              <a:t>Exemples :</a:t>
            </a:r>
          </a:p>
          <a:p>
            <a:pPr marL="50800" indent="0">
              <a:buNone/>
            </a:pPr>
            <a:r>
              <a:rPr lang="fr-CA" sz="1400" i="1">
                <a:solidFill>
                  <a:schemeClr val="tx1"/>
                </a:solidFill>
              </a:rPr>
              <a:t>Un arrangement pour flûte et piano d’une partie intitulée </a:t>
            </a:r>
            <a:r>
              <a:rPr lang="fr-CA" sz="1400">
                <a:solidFill>
                  <a:schemeClr val="tx1"/>
                </a:solidFill>
              </a:rPr>
              <a:t>Air de ballet</a:t>
            </a:r>
            <a:r>
              <a:rPr lang="fr-CA" sz="1400" i="1">
                <a:solidFill>
                  <a:schemeClr val="tx1"/>
                </a:solidFill>
              </a:rPr>
              <a:t> tirée de l’opéra </a:t>
            </a:r>
            <a:r>
              <a:rPr lang="fr-CA" sz="1400">
                <a:solidFill>
                  <a:schemeClr val="tx1"/>
                </a:solidFill>
              </a:rPr>
              <a:t>Ascanio</a:t>
            </a:r>
            <a:r>
              <a:rPr lang="fr-CA" sz="1400" i="1">
                <a:solidFill>
                  <a:schemeClr val="tx1"/>
                </a:solidFill>
              </a:rPr>
              <a:t> de Camille Saint-Saëns. Sur la manifestation, l’arrangement porte le complément de titre </a:t>
            </a:r>
            <a:r>
              <a:rPr lang="fr-CA" sz="1400">
                <a:solidFill>
                  <a:schemeClr val="tx1"/>
                </a:solidFill>
              </a:rPr>
              <a:t>Adagio et variation pour flûte et piano</a:t>
            </a:r>
            <a:r>
              <a:rPr lang="fr-CA" sz="1400" i="1">
                <a:solidFill>
                  <a:schemeClr val="tx1"/>
                </a:solidFill>
              </a:rPr>
              <a:t> :</a:t>
            </a:r>
          </a:p>
          <a:p>
            <a:pPr marL="50800" indent="0">
              <a:buNone/>
            </a:pPr>
            <a:r>
              <a:rPr lang="fr-CA" sz="1400">
                <a:solidFill>
                  <a:schemeClr val="tx1"/>
                </a:solidFill>
              </a:rPr>
              <a:t>Point d’accès autorisé représentant l’expression de l’œuvre :</a:t>
            </a:r>
          </a:p>
          <a:p>
            <a:pPr marL="50800" indent="0">
              <a:buNone/>
            </a:pPr>
            <a:r>
              <a:rPr lang="fr-CA" sz="1400">
                <a:solidFill>
                  <a:schemeClr val="accent5"/>
                </a:solidFill>
              </a:rPr>
              <a:t>100 1_ Saint-Saëns, Camille, $d 1835-1921. $t Ascanio. $p Air de ballet; $o arrangé</a:t>
            </a:r>
          </a:p>
          <a:p>
            <a:pPr marL="50800" indent="0">
              <a:buNone/>
            </a:pPr>
            <a:r>
              <a:rPr lang="fr-CA" sz="1400"/>
              <a:t>Variante de point d’accès, comprenant des ajouts spécifiés par RDA 6.28.1.9 (distribution d’exécution) puisque </a:t>
            </a:r>
            <a:r>
              <a:rPr lang="fr-CA" sz="1400" i="1"/>
              <a:t>Adagio et variation </a:t>
            </a:r>
            <a:r>
              <a:rPr lang="fr-CA" sz="1400"/>
              <a:t>représente deux types de compositions musicales :</a:t>
            </a:r>
          </a:p>
          <a:p>
            <a:pPr marL="50800" indent="0">
              <a:buNone/>
            </a:pPr>
            <a:r>
              <a:rPr lang="fr-CA" sz="1400">
                <a:solidFill>
                  <a:schemeClr val="accent5"/>
                </a:solidFill>
              </a:rPr>
              <a:t>400 1_ Saint-Saëns, Camille, $d 1835-1921. $t Adagio et variation, $m flûte, piano</a:t>
            </a:r>
          </a:p>
          <a:p>
            <a:pPr marL="50800" indent="0">
              <a:buNone/>
            </a:pPr>
            <a:endParaRPr lang="fr-CA" sz="1400"/>
          </a:p>
          <a:p>
            <a:pPr marL="50800" indent="0">
              <a:buNone/>
            </a:pPr>
            <a:r>
              <a:rPr lang="fr-CA" sz="1400" i="1">
                <a:solidFill>
                  <a:schemeClr val="tx1"/>
                </a:solidFill>
              </a:rPr>
              <a:t>Une manifestation comprenant le </a:t>
            </a:r>
            <a:r>
              <a:rPr lang="fr-CA" sz="1400">
                <a:solidFill>
                  <a:schemeClr val="tx1"/>
                </a:solidFill>
              </a:rPr>
              <a:t>Concerto pour flûte et orchestre</a:t>
            </a:r>
            <a:r>
              <a:rPr lang="fr-CA" sz="1400" i="1">
                <a:solidFill>
                  <a:schemeClr val="tx1"/>
                </a:solidFill>
              </a:rPr>
              <a:t>, op. 51, de Jacques Hétu. Sur l’enregistrement, la partie solo est interprétée au violon :</a:t>
            </a:r>
          </a:p>
          <a:p>
            <a:pPr marL="50800" indent="0">
              <a:buNone/>
            </a:pPr>
            <a:r>
              <a:rPr lang="fr-CA" sz="1400">
                <a:solidFill>
                  <a:schemeClr val="tx1"/>
                </a:solidFill>
              </a:rPr>
              <a:t>Point d’accès autorisé représentant l’expression de l’œuvre :</a:t>
            </a:r>
          </a:p>
          <a:p>
            <a:pPr marL="50800" indent="0">
              <a:buNone/>
            </a:pPr>
            <a:r>
              <a:rPr lang="fr-CA" sz="1400">
                <a:solidFill>
                  <a:schemeClr val="accent5"/>
                </a:solidFill>
              </a:rPr>
              <a:t>100 1_ Hétu, Jacques, $d 1938-2010. $t Concertos, $m flûte, orchestre, $n op. 51; $o arrangé</a:t>
            </a:r>
          </a:p>
          <a:p>
            <a:pPr marL="50800" indent="0">
              <a:buNone/>
            </a:pPr>
            <a:r>
              <a:rPr lang="fr-CA" sz="1400">
                <a:solidFill>
                  <a:schemeClr val="tx1"/>
                </a:solidFill>
              </a:rPr>
              <a:t>Variante de point d’accès possible, si jugée importante : </a:t>
            </a:r>
          </a:p>
          <a:p>
            <a:pPr marL="50800" indent="0">
              <a:buNone/>
            </a:pPr>
            <a:r>
              <a:rPr lang="fr-CA" sz="1400">
                <a:solidFill>
                  <a:schemeClr val="accent5"/>
                </a:solidFill>
              </a:rPr>
              <a:t>400 1_ Hétu, Jacques, $d 1938-2010. $t Concertos, $m violon, orchestre, $n op. 51</a:t>
            </a:r>
            <a:endParaRPr lang="fr-CA" sz="2000"/>
          </a:p>
        </p:txBody>
      </p:sp>
      <p:sp>
        <p:nvSpPr>
          <p:cNvPr id="5" name="Espace réservé du pied de page 4">
            <a:extLst>
              <a:ext uri="{FF2B5EF4-FFF2-40B4-BE49-F238E27FC236}">
                <a16:creationId xmlns:a16="http://schemas.microsoft.com/office/drawing/2014/main" id="{185AFA85-CF03-6698-1FF3-7F78F1FE6AB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299</a:t>
            </a:fld>
            <a:endParaRPr lang="fr-FR"/>
          </a:p>
        </p:txBody>
      </p:sp>
    </p:spTree>
    <p:extLst>
      <p:ext uri="{BB962C8B-B14F-4D97-AF65-F5344CB8AC3E}">
        <p14:creationId xmlns:p14="http://schemas.microsoft.com/office/powerpoint/2010/main" val="277901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995447" y="365126"/>
            <a:ext cx="8358351" cy="1106315"/>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Instructions pertinentes</a:t>
            </a:r>
            <a:endParaRPr sz="2430" b="0" i="0" u="none" strike="noStrike" cap="none">
              <a:solidFill>
                <a:schemeClr val="dk1"/>
              </a:solidFill>
              <a:latin typeface="Arial"/>
              <a:ea typeface="Arial"/>
              <a:cs typeface="Arial"/>
              <a:sym typeface="Arial"/>
            </a:endParaRPr>
          </a:p>
        </p:txBody>
      </p:sp>
      <p:sp>
        <p:nvSpPr>
          <p:cNvPr id="100" name="Shape 100"/>
          <p:cNvSpPr txBox="1">
            <a:spLocks noGrp="1"/>
          </p:cNvSpPr>
          <p:nvPr>
            <p:ph type="ftr" idx="11"/>
          </p:nvPr>
        </p:nvSpPr>
        <p:spPr>
          <a:xfrm>
            <a:off x="3966434" y="6416505"/>
            <a:ext cx="4259132"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b="0" i="0" u="none" strike="noStrike" cap="none">
                <a:solidFill>
                  <a:srgbClr val="888888"/>
                </a:solidFill>
                <a:latin typeface="Calibri"/>
                <a:ea typeface="Calibri"/>
                <a:cs typeface="Calibri"/>
                <a:sym typeface="Calibri"/>
              </a:rPr>
              <a:t>Module 6a : Description des œuvres et des expressions musicales</a:t>
            </a:r>
            <a:endParaRPr sz="1200" b="0" i="0" u="none" strike="noStrike" cap="none">
              <a:solidFill>
                <a:srgbClr val="888888"/>
              </a:solidFill>
              <a:latin typeface="Calibri"/>
              <a:ea typeface="Calibri"/>
              <a:cs typeface="Calibri"/>
              <a:sym typeface="Calibri"/>
            </a:endParaRPr>
          </a:p>
        </p:txBody>
      </p:sp>
      <p:sp>
        <p:nvSpPr>
          <p:cNvPr id="105" name="Shape 105"/>
          <p:cNvSpPr txBox="1">
            <a:spLocks noGrp="1"/>
          </p:cNvSpPr>
          <p:nvPr>
            <p:ph type="body" idx="4294967295"/>
          </p:nvPr>
        </p:nvSpPr>
        <p:spPr>
          <a:xfrm>
            <a:off x="5927727" y="1579842"/>
            <a:ext cx="4451350" cy="4392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Chapitres 5 et 6 de RDA</a:t>
            </a:r>
            <a:endParaRPr sz="2400" b="0" i="0" u="none" strike="noStrike" cap="none">
              <a:solidFill>
                <a:schemeClr val="dk1"/>
              </a:solidFill>
              <a:latin typeface="Arial"/>
              <a:ea typeface="Arial"/>
              <a:cs typeface="Arial"/>
              <a:sym typeface="Arial"/>
            </a:endParaRPr>
          </a:p>
          <a:p>
            <a:pPr marL="265113" marR="0" lvl="0" indent="-265113" algn="l" rtl="0">
              <a:lnSpc>
                <a:spcPct val="90000"/>
              </a:lnSpc>
              <a:spcBef>
                <a:spcPts val="1000"/>
              </a:spcBef>
              <a:spcAft>
                <a:spcPts val="0"/>
              </a:spcAft>
              <a:buClr>
                <a:schemeClr val="dk1"/>
              </a:buClr>
              <a:buSzPts val="2400"/>
              <a:buFont typeface="Arial"/>
              <a:buNone/>
              <a:tabLst>
                <a:tab pos="268288" algn="l"/>
              </a:tabLst>
            </a:pPr>
            <a:r>
              <a:rPr lang="fr-FR" sz="2400" b="0" i="0" u="none" strike="noStrike" cap="none">
                <a:solidFill>
                  <a:schemeClr val="dk1"/>
                </a:solidFill>
                <a:latin typeface="Arial"/>
                <a:ea typeface="Arial"/>
                <a:cs typeface="Arial"/>
                <a:sym typeface="Arial"/>
              </a:rPr>
              <a:t>•  D’autres chapitres de RDA pour la construction des points d’accès comprenant le nom d’une personne, le nom d’une collectivité ou le nom d’une famille considérés	comme créateurs (chapitres 	8 à 11)</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8" name="Image 7">
            <a:extLst>
              <a:ext uri="{FF2B5EF4-FFF2-40B4-BE49-F238E27FC236}">
                <a16:creationId xmlns:a16="http://schemas.microsoft.com/office/drawing/2014/main" id="{4D228397-C03C-4535-AF67-81817B7E4F6E}"/>
              </a:ext>
            </a:extLst>
          </p:cNvPr>
          <p:cNvPicPr>
            <a:picLocks noChangeAspect="1"/>
          </p:cNvPicPr>
          <p:nvPr/>
        </p:nvPicPr>
        <p:blipFill>
          <a:blip r:embed="rId3"/>
          <a:stretch>
            <a:fillRect/>
          </a:stretch>
        </p:blipFill>
        <p:spPr>
          <a:xfrm>
            <a:off x="418595" y="136525"/>
            <a:ext cx="3620005" cy="6716062"/>
          </a:xfrm>
          <a:prstGeom prst="rect">
            <a:avLst/>
          </a:prstGeom>
        </p:spPr>
      </p:pic>
      <p:sp>
        <p:nvSpPr>
          <p:cNvPr id="3" name="Ellipse 2"/>
          <p:cNvSpPr/>
          <p:nvPr/>
        </p:nvSpPr>
        <p:spPr>
          <a:xfrm>
            <a:off x="418595" y="4193136"/>
            <a:ext cx="3691784" cy="10865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b="0" i="0" u="none" strike="noStrike" cap="none">
                <a:latin typeface="Arial"/>
                <a:ea typeface="Arial"/>
                <a:cs typeface="Arial"/>
                <a:sym typeface="Arial"/>
              </a:rPr>
              <a:t>Choix du titre privilégié </a:t>
            </a:r>
            <a:r>
              <a:rPr lang="fr-FR"/>
              <a:t>:</a:t>
            </a:r>
            <a:br>
              <a:rPr lang="fr-FR"/>
            </a:br>
            <a:r>
              <a:rPr lang="fr-FR" b="0" i="0" u="none" strike="noStrike" cap="none">
                <a:latin typeface="Arial"/>
                <a:ea typeface="Arial"/>
                <a:cs typeface="Arial"/>
                <a:sym typeface="Arial"/>
              </a:rPr>
              <a:t>Œuvres créées après 1500</a:t>
            </a:r>
          </a:p>
        </p:txBody>
      </p:sp>
      <p:sp>
        <p:nvSpPr>
          <p:cNvPr id="337" name="Shape 3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800" b="0" i="0" u="none" strike="noStrike" cap="none">
                <a:latin typeface="Arial"/>
                <a:ea typeface="Arial"/>
                <a:cs typeface="Arial"/>
                <a:sym typeface="Arial"/>
              </a:rPr>
              <a:t>Si le titre ou la forme de titre choisie est trouvée dans une écriture qui diffère d’une écriture privilégiée par l’agence créant les données, appliquer les instructions sous RDA 6.2.2.7, c’est-à-dire translittérer selon les tables du PFAN</a:t>
            </a:r>
          </a:p>
          <a:p>
            <a:pPr marL="449263" indent="-449263">
              <a:spcBef>
                <a:spcPts val="0"/>
              </a:spcBef>
              <a:buNone/>
            </a:pPr>
            <a:endParaRPr lang="fr-FR" i="1"/>
          </a:p>
          <a:p>
            <a:pPr marL="449263" indent="-449263"/>
            <a:r>
              <a:rPr lang="fr-FR"/>
              <a:t>Si ni le titre original du compositeur, ni le titre de la première édition ne sont disponibles OU que l’œuvre n’a pas de titre, appliquer les instructions générales sous RDA 6.2.2.6</a:t>
            </a:r>
          </a:p>
        </p:txBody>
      </p:sp>
      <p:sp>
        <p:nvSpPr>
          <p:cNvPr id="2" name="Espace réservé du pied de page 1">
            <a:extLst>
              <a:ext uri="{FF2B5EF4-FFF2-40B4-BE49-F238E27FC236}">
                <a16:creationId xmlns:a16="http://schemas.microsoft.com/office/drawing/2014/main" id="{4BC82AB6-8006-1103-4B7F-05AD2E189BE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a:t>
            </a:fld>
            <a:endParaRPr lang="fr-FR"/>
          </a:p>
        </p:txBody>
      </p:sp>
    </p:spTree>
    <p:extLst>
      <p:ext uri="{BB962C8B-B14F-4D97-AF65-F5344CB8AC3E}">
        <p14:creationId xmlns:p14="http://schemas.microsoft.com/office/powerpoint/2010/main" val="364183509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MLA BP :</a:t>
            </a:r>
          </a:p>
          <a:p>
            <a:pPr marL="50800" indent="0">
              <a:buNone/>
            </a:pPr>
            <a:r>
              <a:rPr lang="fr-CA" sz="1800">
                <a:solidFill>
                  <a:schemeClr val="tx1"/>
                </a:solidFill>
              </a:rPr>
              <a:t>Enregistrer les points d’accès contenant des variantes de titres dans des langues autres que la langue du titre privilégié dans la notice d’autorité </a:t>
            </a:r>
            <a:r>
              <a:rPr lang="fr-CA" sz="1800" b="1">
                <a:solidFill>
                  <a:schemeClr val="tx1"/>
                </a:solidFill>
              </a:rPr>
              <a:t>de l’œuvre</a:t>
            </a:r>
            <a:r>
              <a:rPr lang="fr-CA" sz="1800">
                <a:solidFill>
                  <a:schemeClr val="tx1"/>
                </a:solidFill>
              </a:rPr>
              <a:t>.</a:t>
            </a:r>
          </a:p>
          <a:p>
            <a:endParaRPr lang="fr-CA" sz="1600">
              <a:solidFill>
                <a:schemeClr val="tx1"/>
              </a:solidFill>
            </a:endParaRPr>
          </a:p>
          <a:p>
            <a:pPr marL="50800" indent="0">
              <a:buNone/>
            </a:pPr>
            <a:r>
              <a:rPr lang="fr-CA" sz="1400">
                <a:solidFill>
                  <a:schemeClr val="tx1"/>
                </a:solidFill>
              </a:rPr>
              <a:t>Exemple : </a:t>
            </a:r>
          </a:p>
          <a:p>
            <a:pPr marL="50800" indent="0">
              <a:buNone/>
            </a:pPr>
            <a:r>
              <a:rPr lang="fr-CA" sz="1400">
                <a:solidFill>
                  <a:schemeClr val="accent5"/>
                </a:solidFill>
              </a:rPr>
              <a:t>100 1_	Mozart, Wolfgang Amadeus, $d 1756-1791. $t Zauberflöte</a:t>
            </a:r>
          </a:p>
          <a:p>
            <a:pPr marL="50800" indent="0">
              <a:buNone/>
            </a:pPr>
            <a:r>
              <a:rPr lang="fr-CA" sz="1400">
                <a:solidFill>
                  <a:schemeClr val="accent5"/>
                </a:solidFill>
              </a:rPr>
              <a:t>400 1_	Mozart, Wolfgang Amadeus, $d 1756-1791. $t Magic flute</a:t>
            </a:r>
          </a:p>
          <a:p>
            <a:pPr marL="50800" indent="0">
              <a:buNone/>
            </a:pPr>
            <a:r>
              <a:rPr lang="fr-CA" sz="1400">
                <a:solidFill>
                  <a:schemeClr val="accent5"/>
                </a:solidFill>
              </a:rPr>
              <a:t>400 1_	Mozart, Wolfgang Amadeus, $d 1756-1791. $t Flûte enchantée</a:t>
            </a:r>
          </a:p>
          <a:p>
            <a:pPr marL="50800" indent="0">
              <a:buNone/>
            </a:pPr>
            <a:r>
              <a:rPr lang="fr-CA" sz="1400">
                <a:solidFill>
                  <a:schemeClr val="accent5"/>
                </a:solidFill>
              </a:rPr>
              <a:t>400 1_	Mozart, Wolfgang Amadeus, $d 1756-1791. $t Flauta mágica</a:t>
            </a:r>
          </a:p>
          <a:p>
            <a:pPr marL="50800" indent="0">
              <a:buNone/>
            </a:pPr>
            <a:r>
              <a:rPr lang="fr-CA" sz="1400">
                <a:solidFill>
                  <a:schemeClr val="tx1"/>
                </a:solidFill>
              </a:rPr>
              <a:t>ET NON</a:t>
            </a:r>
          </a:p>
          <a:p>
            <a:pPr marL="50800" indent="0">
              <a:buNone/>
            </a:pPr>
            <a:r>
              <a:rPr lang="fr-CA" sz="1400">
                <a:solidFill>
                  <a:schemeClr val="accent5"/>
                </a:solidFill>
              </a:rPr>
              <a:t>100 1_	Mozart, Wolfgang Amadeus, $d 1756-1791. $t Zauberflöte. $l Français</a:t>
            </a:r>
          </a:p>
          <a:p>
            <a:pPr marL="50800" indent="0">
              <a:buNone/>
            </a:pPr>
            <a:r>
              <a:rPr lang="fr-CA" sz="1400">
                <a:solidFill>
                  <a:schemeClr val="accent5"/>
                </a:solidFill>
              </a:rPr>
              <a:t>400 1_	Mozart, Wolfgang Amadeus, $d 1756-1791. $t Flûte enchantée</a:t>
            </a:r>
            <a:endParaRPr lang="fr-CA" sz="2000"/>
          </a:p>
        </p:txBody>
      </p:sp>
      <p:sp>
        <p:nvSpPr>
          <p:cNvPr id="5" name="Espace réservé du pied de page 4">
            <a:extLst>
              <a:ext uri="{FF2B5EF4-FFF2-40B4-BE49-F238E27FC236}">
                <a16:creationId xmlns:a16="http://schemas.microsoft.com/office/drawing/2014/main" id="{31554BC9-9CB9-B0B4-76E3-6C529202564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300</a:t>
            </a:fld>
            <a:endParaRPr lang="fr-FR"/>
          </a:p>
        </p:txBody>
      </p:sp>
    </p:spTree>
    <p:extLst>
      <p:ext uri="{BB962C8B-B14F-4D97-AF65-F5344CB8AC3E}">
        <p14:creationId xmlns:p14="http://schemas.microsoft.com/office/powerpoint/2010/main" val="418726720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r>
              <a:rPr lang="fr-FR">
                <a:latin typeface="+mn-lt"/>
              </a:rPr>
              <a:t>Entités en relation (5XX)</a:t>
            </a:r>
            <a:endParaRPr lang="fr-CA" b="0" i="0" u="none" strike="noStrike" cap="none">
              <a:solidFill>
                <a:schemeClr val="dk1"/>
              </a:solidFill>
              <a:latin typeface="+mn-lt"/>
              <a:ea typeface="Arial"/>
              <a:cs typeface="Arial"/>
              <a:sym typeface="Arial"/>
            </a:endParaRPr>
          </a:p>
        </p:txBody>
      </p:sp>
      <p:sp>
        <p:nvSpPr>
          <p:cNvPr id="4" name="Espace réservé du texte 3">
            <a:extLst>
              <a:ext uri="{FF2B5EF4-FFF2-40B4-BE49-F238E27FC236}">
                <a16:creationId xmlns:a16="http://schemas.microsoft.com/office/drawing/2014/main" id="{CFE25672-FC19-4D97-96BA-D26B21C88C19}"/>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0F96D9C9-35F3-1CF4-7AF8-A1F217E83BA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301</a:t>
            </a:fld>
            <a:endParaRPr lang="fr-FR"/>
          </a:p>
        </p:txBody>
      </p:sp>
    </p:spTree>
    <p:extLst>
      <p:ext uri="{BB962C8B-B14F-4D97-AF65-F5344CB8AC3E}">
        <p14:creationId xmlns:p14="http://schemas.microsoft.com/office/powerpoint/2010/main" val="426290925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Dans les notices d’autorité d’œuvres et d’expressions musicales, il n’est pas requis de créer des points d’accès pour des entités en relation (5XX).</a:t>
            </a:r>
          </a:p>
          <a:p>
            <a:pPr marL="50800" indent="0">
              <a:buNone/>
            </a:pPr>
            <a:r>
              <a:rPr lang="fr-CA">
                <a:solidFill>
                  <a:srgbClr val="000000"/>
                </a:solidFill>
              </a:rPr>
              <a:t>Toutefois, un catalogueur peut juger utile d’enregistrer certaines relations.</a:t>
            </a:r>
          </a:p>
          <a:p>
            <a:pPr marL="50800" indent="0">
              <a:buNone/>
            </a:pPr>
            <a:endParaRPr lang="fr-CA" sz="2400">
              <a:solidFill>
                <a:srgbClr val="000000"/>
              </a:solidFill>
              <a:ea typeface="Calibri"/>
              <a:cs typeface="Calibri"/>
            </a:endParaRPr>
          </a:p>
          <a:p>
            <a:pPr marL="50800" indent="0">
              <a:buNone/>
            </a:pPr>
            <a:r>
              <a:rPr lang="fr-CA" sz="2400">
                <a:solidFill>
                  <a:srgbClr val="000000"/>
                </a:solidFill>
                <a:ea typeface="Calibri"/>
                <a:cs typeface="Calibri"/>
              </a:rPr>
              <a:t>Rappel : Chaque entité dans une zone 5XX doit être établie dans Canadiana</a:t>
            </a:r>
            <a:endParaRPr lang="fr-CA"/>
          </a:p>
        </p:txBody>
      </p:sp>
      <p:sp>
        <p:nvSpPr>
          <p:cNvPr id="5" name="Espace réservé du pied de page 4">
            <a:extLst>
              <a:ext uri="{FF2B5EF4-FFF2-40B4-BE49-F238E27FC236}">
                <a16:creationId xmlns:a16="http://schemas.microsoft.com/office/drawing/2014/main" id="{BCADF934-F6C4-0309-729E-6EFF5598792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302</a:t>
            </a:fld>
            <a:endParaRPr lang="fr-FR"/>
          </a:p>
        </p:txBody>
      </p:sp>
    </p:spTree>
    <p:extLst>
      <p:ext uri="{BB962C8B-B14F-4D97-AF65-F5344CB8AC3E}">
        <p14:creationId xmlns:p14="http://schemas.microsoft.com/office/powerpoint/2010/main" val="121869026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50800" indent="0">
              <a:buNone/>
            </a:pPr>
            <a:r>
              <a:rPr lang="fr-CA">
                <a:solidFill>
                  <a:schemeClr val="accent5"/>
                </a:solidFill>
              </a:rPr>
              <a:t>100 1_ Roy, Louis Dominique. $t Poèmes d’Émile Nelligan</a:t>
            </a:r>
          </a:p>
          <a:p>
            <a:pPr marL="719138" indent="-668338">
              <a:buNone/>
            </a:pPr>
            <a:r>
              <a:rPr lang="fr-CA">
                <a:solidFill>
                  <a:schemeClr val="accent5"/>
                </a:solidFill>
              </a:rPr>
              <a:t>500 1_ $w r $i </a:t>
            </a:r>
            <a:r>
              <a:rPr lang="fr-CA" b="1">
                <a:solidFill>
                  <a:schemeClr val="accent5"/>
                </a:solidFill>
              </a:rPr>
              <a:t>Auteur</a:t>
            </a:r>
            <a:r>
              <a:rPr lang="fr-CA">
                <a:solidFill>
                  <a:schemeClr val="accent5"/>
                </a:solidFill>
              </a:rPr>
              <a:t> : $a Nelligan, Émile, $d 1879-1941 $0 (CaOONL)ncf10037158</a:t>
            </a:r>
          </a:p>
          <a:p>
            <a:pPr marL="719138" indent="-668338">
              <a:buNone/>
            </a:pPr>
            <a:r>
              <a:rPr lang="fr-CA" sz="2200" i="1">
                <a:solidFill>
                  <a:schemeClr val="accent5"/>
                </a:solidFill>
              </a:rPr>
              <a:t>et/ou</a:t>
            </a:r>
          </a:p>
          <a:p>
            <a:pPr marL="719138" indent="-668338">
              <a:buNone/>
            </a:pPr>
            <a:r>
              <a:rPr lang="fr-CA">
                <a:solidFill>
                  <a:schemeClr val="accent5"/>
                </a:solidFill>
              </a:rPr>
              <a:t>500 1_ $w r $i </a:t>
            </a:r>
            <a:r>
              <a:rPr lang="fr-CA" b="1">
                <a:solidFill>
                  <a:schemeClr val="accent5"/>
                </a:solidFill>
              </a:rPr>
              <a:t>Mise en musique de (œuvre)</a:t>
            </a:r>
            <a:r>
              <a:rPr lang="fr-CA">
                <a:solidFill>
                  <a:schemeClr val="accent5"/>
                </a:solidFill>
              </a:rPr>
              <a:t> : $a Nelligan, Émile, $d 1879-1941. $t Poèmes. $k Extraits $0 (CaOONL)ncf11777478</a:t>
            </a:r>
          </a:p>
          <a:p>
            <a:pPr marL="0" indent="0">
              <a:spcBef>
                <a:spcPts val="0"/>
              </a:spcBef>
              <a:buNone/>
            </a:pPr>
            <a:endParaRPr lang="fr-CA" sz="1400">
              <a:solidFill>
                <a:srgbClr val="4472C4"/>
              </a:solidFill>
            </a:endParaRPr>
          </a:p>
          <a:p>
            <a:pPr marL="50800" indent="0">
              <a:buNone/>
            </a:pPr>
            <a:r>
              <a:rPr lang="fr-CA" sz="2200"/>
              <a:t>Mélodies sur des poèmes d’Émile Nelligan</a:t>
            </a:r>
            <a:endParaRPr lang="fr-CA"/>
          </a:p>
        </p:txBody>
      </p:sp>
      <p:sp>
        <p:nvSpPr>
          <p:cNvPr id="5" name="Espace réservé du pied de page 4">
            <a:extLst>
              <a:ext uri="{FF2B5EF4-FFF2-40B4-BE49-F238E27FC236}">
                <a16:creationId xmlns:a16="http://schemas.microsoft.com/office/drawing/2014/main" id="{46FCE7B5-41DB-DEC3-6D7C-267FE107551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303</a:t>
            </a:fld>
            <a:endParaRPr lang="fr-FR"/>
          </a:p>
        </p:txBody>
      </p:sp>
    </p:spTree>
    <p:extLst>
      <p:ext uri="{BB962C8B-B14F-4D97-AF65-F5344CB8AC3E}">
        <p14:creationId xmlns:p14="http://schemas.microsoft.com/office/powerpoint/2010/main" val="181472465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solidFill>
                  <a:srgbClr val="000000"/>
                </a:solidFill>
              </a:rPr>
              <a:t>Exemple :</a:t>
            </a:r>
          </a:p>
          <a:p>
            <a:pPr marL="627063" indent="-576263">
              <a:buNone/>
            </a:pPr>
            <a:r>
              <a:rPr lang="fr-CA" sz="2200">
                <a:solidFill>
                  <a:schemeClr val="accent5"/>
                </a:solidFill>
              </a:rPr>
              <a:t>100 1_ Schumann, Robert, $d 1810-1856. $t F.A.E.</a:t>
            </a:r>
          </a:p>
          <a:p>
            <a:pPr marL="627063" indent="-576263">
              <a:buNone/>
            </a:pPr>
            <a:r>
              <a:rPr lang="fr-CA" sz="2200">
                <a:solidFill>
                  <a:schemeClr val="accent5"/>
                </a:solidFill>
              </a:rPr>
              <a:t>500 1_ $w r $i </a:t>
            </a:r>
            <a:r>
              <a:rPr lang="fr-CA" sz="2200" b="1">
                <a:solidFill>
                  <a:schemeClr val="accent5"/>
                </a:solidFill>
              </a:rPr>
              <a:t>Compositeur</a:t>
            </a:r>
            <a:r>
              <a:rPr lang="fr-CA" sz="2200">
                <a:solidFill>
                  <a:schemeClr val="accent5"/>
                </a:solidFill>
              </a:rPr>
              <a:t> : $a Schumann, Robert, $d 1810-1856 $0 (CaOONL)ncf10004107</a:t>
            </a:r>
          </a:p>
          <a:p>
            <a:pPr marL="627063" indent="-576263">
              <a:buNone/>
            </a:pPr>
            <a:r>
              <a:rPr lang="fr-CA" sz="2200">
                <a:solidFill>
                  <a:schemeClr val="accent5"/>
                </a:solidFill>
              </a:rPr>
              <a:t>500 1_ $w r $i </a:t>
            </a:r>
            <a:r>
              <a:rPr lang="fr-CA" sz="2200" b="1">
                <a:solidFill>
                  <a:schemeClr val="accent5"/>
                </a:solidFill>
              </a:rPr>
              <a:t>Compositeur</a:t>
            </a:r>
            <a:r>
              <a:rPr lang="fr-CA" sz="2200">
                <a:solidFill>
                  <a:schemeClr val="accent5"/>
                </a:solidFill>
              </a:rPr>
              <a:t> : $a Dietrich, Albert Hermann, $d 1829-1908 $0 (CaOONL)ncf11303881</a:t>
            </a:r>
          </a:p>
          <a:p>
            <a:pPr marL="627063" indent="-576263">
              <a:buNone/>
            </a:pPr>
            <a:r>
              <a:rPr lang="fr-CA" sz="2200">
                <a:solidFill>
                  <a:schemeClr val="accent5"/>
                </a:solidFill>
              </a:rPr>
              <a:t>500 1_ $w r $i </a:t>
            </a:r>
            <a:r>
              <a:rPr lang="fr-CA" sz="2200" b="1">
                <a:solidFill>
                  <a:schemeClr val="accent5"/>
                </a:solidFill>
              </a:rPr>
              <a:t>Compositeur</a:t>
            </a:r>
            <a:r>
              <a:rPr lang="fr-CA" sz="2200">
                <a:solidFill>
                  <a:schemeClr val="accent5"/>
                </a:solidFill>
              </a:rPr>
              <a:t> : $a Brahms, Johannes, $d 1833-1897 $0 (CaOONL)ncf10105416</a:t>
            </a:r>
          </a:p>
          <a:p>
            <a:pPr marL="0" indent="0">
              <a:spcBef>
                <a:spcPts val="0"/>
              </a:spcBef>
              <a:buNone/>
            </a:pPr>
            <a:endParaRPr lang="it-IT" sz="2400">
              <a:solidFill>
                <a:srgbClr val="4472C4"/>
              </a:solidFill>
            </a:endParaRPr>
          </a:p>
          <a:p>
            <a:pPr marL="50800" indent="0">
              <a:buNone/>
            </a:pPr>
            <a:r>
              <a:rPr lang="fr-CA" sz="2000"/>
              <a:t>Sonate dont le 1</a:t>
            </a:r>
            <a:r>
              <a:rPr lang="fr-CA" sz="2000" baseline="30000"/>
              <a:t>er</a:t>
            </a:r>
            <a:r>
              <a:rPr lang="fr-CA" sz="2000"/>
              <a:t> mouvement a été composé par Albert Hermann Dietrich, les 2</a:t>
            </a:r>
            <a:r>
              <a:rPr lang="fr-CA" sz="2000" baseline="30000"/>
              <a:t>e</a:t>
            </a:r>
            <a:r>
              <a:rPr lang="fr-CA" sz="2000"/>
              <a:t> et 4</a:t>
            </a:r>
            <a:r>
              <a:rPr lang="fr-CA" sz="2000" baseline="30000"/>
              <a:t>e</a:t>
            </a:r>
            <a:r>
              <a:rPr lang="fr-CA" sz="2000"/>
              <a:t> mouvements par Robert Schumann et le 3e mouvement par Johannes Brahms</a:t>
            </a:r>
          </a:p>
          <a:p>
            <a:pPr marL="50800" indent="0">
              <a:buNone/>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1F25BDF9-851B-8548-6FB3-0D5E5FA77F1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304</a:t>
            </a:fld>
            <a:endParaRPr lang="fr-FR"/>
          </a:p>
        </p:txBody>
      </p:sp>
      <p:pic>
        <p:nvPicPr>
          <p:cNvPr id="6" name="Picture 5" descr="A document with handwriting on it&#10;&#10;Description automatically generated">
            <a:extLst>
              <a:ext uri="{FF2B5EF4-FFF2-40B4-BE49-F238E27FC236}">
                <a16:creationId xmlns:a16="http://schemas.microsoft.com/office/drawing/2014/main" id="{D2298C6D-6A93-E415-1C88-943B10687392}"/>
              </a:ext>
            </a:extLst>
          </p:cNvPr>
          <p:cNvPicPr>
            <a:picLocks noChangeAspect="1"/>
          </p:cNvPicPr>
          <p:nvPr/>
        </p:nvPicPr>
        <p:blipFill>
          <a:blip r:embed="rId3"/>
          <a:stretch>
            <a:fillRect/>
          </a:stretch>
        </p:blipFill>
        <p:spPr>
          <a:xfrm>
            <a:off x="9550567" y="1870075"/>
            <a:ext cx="2518913" cy="2869580"/>
          </a:xfrm>
          <a:prstGeom prst="rect">
            <a:avLst/>
          </a:prstGeom>
        </p:spPr>
      </p:pic>
    </p:spTree>
    <p:extLst>
      <p:ext uri="{BB962C8B-B14F-4D97-AF65-F5344CB8AC3E}">
        <p14:creationId xmlns:p14="http://schemas.microsoft.com/office/powerpoint/2010/main" val="25381812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668338">
              <a:buNone/>
            </a:pPr>
            <a:r>
              <a:rPr lang="fr-CA">
                <a:solidFill>
                  <a:schemeClr val="accent5"/>
                </a:solidFill>
              </a:rPr>
              <a:t>100 1_ Bock, Jerry. $t Fiddler on the roof</a:t>
            </a:r>
          </a:p>
          <a:p>
            <a:pPr marL="719138" indent="-668338">
              <a:buNone/>
            </a:pPr>
            <a:r>
              <a:rPr lang="fr-CA">
                <a:solidFill>
                  <a:schemeClr val="accent5"/>
                </a:solidFill>
              </a:rPr>
              <a:t>500 1_ $w r $i </a:t>
            </a:r>
            <a:r>
              <a:rPr lang="fr-CA" b="1">
                <a:solidFill>
                  <a:schemeClr val="accent5"/>
                </a:solidFill>
              </a:rPr>
              <a:t>Librettiste</a:t>
            </a:r>
            <a:r>
              <a:rPr lang="fr-CA">
                <a:solidFill>
                  <a:schemeClr val="accent5"/>
                </a:solidFill>
              </a:rPr>
              <a:t> : $a Stein, Joseph $0 (CaOONL)ncf10937484</a:t>
            </a:r>
          </a:p>
          <a:p>
            <a:pPr marL="719138" indent="-668338">
              <a:buNone/>
            </a:pPr>
            <a:r>
              <a:rPr lang="fr-CA">
                <a:solidFill>
                  <a:schemeClr val="accent5"/>
                </a:solidFill>
              </a:rPr>
              <a:t>500 1_ $w r $i </a:t>
            </a:r>
            <a:r>
              <a:rPr lang="fr-CA" b="1">
                <a:solidFill>
                  <a:schemeClr val="accent5"/>
                </a:solidFill>
              </a:rPr>
              <a:t>Parolier</a:t>
            </a:r>
            <a:r>
              <a:rPr lang="fr-CA">
                <a:solidFill>
                  <a:schemeClr val="accent5"/>
                </a:solidFill>
              </a:rPr>
              <a:t> : $a Harnick, Sheldon $0 (CaOONL)ncf10862851</a:t>
            </a:r>
          </a:p>
          <a:p>
            <a:pPr marL="0" indent="0">
              <a:spcBef>
                <a:spcPts val="0"/>
              </a:spcBef>
              <a:buNone/>
            </a:pPr>
            <a:endParaRPr lang="it-IT" sz="2400">
              <a:solidFill>
                <a:srgbClr val="4472C4"/>
              </a:solidFill>
            </a:endParaRPr>
          </a:p>
          <a:p>
            <a:pPr marL="50800" indent="0">
              <a:buNone/>
            </a:pPr>
            <a:r>
              <a:rPr lang="fr-CA" sz="2200"/>
              <a:t>Comédie musicale</a:t>
            </a:r>
          </a:p>
          <a:p>
            <a:pPr marL="50800" indent="0">
              <a:buNone/>
            </a:pPr>
            <a:r>
              <a:rPr lang="fr-CA" sz="2200"/>
              <a:t>Musique de Jerry Bock, livret de Joseph Stein et paroles de Sheldon Harnick</a:t>
            </a:r>
          </a:p>
          <a:p>
            <a:endParaRPr lang="fr-CA"/>
          </a:p>
          <a:p>
            <a:endParaRPr lang="fr-CA"/>
          </a:p>
        </p:txBody>
      </p:sp>
      <p:sp>
        <p:nvSpPr>
          <p:cNvPr id="5" name="Espace réservé du pied de page 4">
            <a:extLst>
              <a:ext uri="{FF2B5EF4-FFF2-40B4-BE49-F238E27FC236}">
                <a16:creationId xmlns:a16="http://schemas.microsoft.com/office/drawing/2014/main" id="{732E3910-51FC-A602-B530-70B00E334FD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305</a:t>
            </a:fld>
            <a:endParaRPr lang="fr-FR"/>
          </a:p>
        </p:txBody>
      </p:sp>
    </p:spTree>
    <p:extLst>
      <p:ext uri="{BB962C8B-B14F-4D97-AF65-F5344CB8AC3E}">
        <p14:creationId xmlns:p14="http://schemas.microsoft.com/office/powerpoint/2010/main" val="94088985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668338">
              <a:buNone/>
            </a:pPr>
            <a:r>
              <a:rPr lang="fr-CA">
                <a:solidFill>
                  <a:schemeClr val="accent5"/>
                </a:solidFill>
              </a:rPr>
              <a:t>100 1_ Beethoven, Ludwig van, $d 1770-1827. $t Variationen über Là ci darem la mano</a:t>
            </a:r>
          </a:p>
          <a:p>
            <a:pPr marL="719138" indent="-668338">
              <a:buNone/>
            </a:pPr>
            <a:r>
              <a:rPr lang="fr-CA">
                <a:solidFill>
                  <a:schemeClr val="accent5"/>
                </a:solidFill>
              </a:rPr>
              <a:t>500 1_ $w r $i </a:t>
            </a:r>
            <a:r>
              <a:rPr lang="fr-CA" b="1">
                <a:solidFill>
                  <a:schemeClr val="accent5"/>
                </a:solidFill>
              </a:rPr>
              <a:t>Variations basées sur (œuvre)</a:t>
            </a:r>
            <a:r>
              <a:rPr lang="fr-CA">
                <a:solidFill>
                  <a:schemeClr val="accent5"/>
                </a:solidFill>
              </a:rPr>
              <a:t> : $a Mozart, Wolfgang Amadeus, $d 1756-1791. $t Don Giovanni. $p Là ci darem la mano $0 (CaOONL)ncf12121549</a:t>
            </a:r>
          </a:p>
          <a:p>
            <a:pPr marL="0" indent="0">
              <a:spcBef>
                <a:spcPts val="0"/>
              </a:spcBef>
              <a:buNone/>
            </a:pPr>
            <a:endParaRPr lang="it-IT" sz="2400">
              <a:solidFill>
                <a:schemeClr val="accent5"/>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A542EF5F-1362-E857-0317-9C24557E2D3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306</a:t>
            </a:fld>
            <a:endParaRPr lang="fr-FR"/>
          </a:p>
        </p:txBody>
      </p:sp>
    </p:spTree>
    <p:extLst>
      <p:ext uri="{BB962C8B-B14F-4D97-AF65-F5344CB8AC3E}">
        <p14:creationId xmlns:p14="http://schemas.microsoft.com/office/powerpoint/2010/main" val="339193979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668338">
              <a:buNone/>
            </a:pPr>
            <a:r>
              <a:rPr lang="fr-CA">
                <a:solidFill>
                  <a:schemeClr val="accent5"/>
                </a:solidFill>
              </a:rPr>
              <a:t>100 1_ Servais, Adrien-François, $d 1807-1866. $t Grande fantaisie sur des motifs de l’opéra Le barbier de Séville de Rossini</a:t>
            </a:r>
          </a:p>
          <a:p>
            <a:pPr marL="719138" indent="-668338">
              <a:buNone/>
            </a:pPr>
            <a:r>
              <a:rPr lang="fr-CA">
                <a:solidFill>
                  <a:schemeClr val="accent5"/>
                </a:solidFill>
              </a:rPr>
              <a:t>500 1_ $w r $i </a:t>
            </a:r>
            <a:r>
              <a:rPr lang="fr-CA" b="1">
                <a:solidFill>
                  <a:schemeClr val="accent5"/>
                </a:solidFill>
              </a:rPr>
              <a:t>Basé sur (œuvre)</a:t>
            </a:r>
            <a:r>
              <a:rPr lang="fr-CA">
                <a:solidFill>
                  <a:schemeClr val="accent5"/>
                </a:solidFill>
              </a:rPr>
              <a:t> : $a Rossini, Gioacchino, $d 1792-1868. $t Barbiere di Siviglia $0 (CaOONL)ncf10080993</a:t>
            </a:r>
          </a:p>
          <a:p>
            <a:pPr marL="0" indent="0">
              <a:spcBef>
                <a:spcPts val="0"/>
              </a:spcBef>
              <a:buNone/>
            </a:pPr>
            <a:endParaRPr lang="it-IT" sz="2400">
              <a:solidFill>
                <a:srgbClr val="4472C4"/>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65B84C97-8AAF-A666-2FDC-8F0A4CAA5A5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307</a:t>
            </a:fld>
            <a:endParaRPr lang="fr-FR"/>
          </a:p>
        </p:txBody>
      </p:sp>
    </p:spTree>
    <p:extLst>
      <p:ext uri="{BB962C8B-B14F-4D97-AF65-F5344CB8AC3E}">
        <p14:creationId xmlns:p14="http://schemas.microsoft.com/office/powerpoint/2010/main" val="42522400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719138">
              <a:buNone/>
            </a:pPr>
            <a:r>
              <a:rPr lang="fr-CA">
                <a:solidFill>
                  <a:schemeClr val="accent5"/>
                </a:solidFill>
              </a:rPr>
              <a:t>100 1_ Previn, André, $d 1929- $t Cadenza to Mozart’s Piano concerto in C minor, KV. 491, 1st movement</a:t>
            </a:r>
          </a:p>
          <a:p>
            <a:pPr marL="719138" indent="-719138">
              <a:buNone/>
            </a:pPr>
            <a:r>
              <a:rPr lang="fr-CA">
                <a:solidFill>
                  <a:schemeClr val="accent5"/>
                </a:solidFill>
              </a:rPr>
              <a:t>500 1_ $w r $ i </a:t>
            </a:r>
            <a:r>
              <a:rPr lang="fr-CA" b="1">
                <a:solidFill>
                  <a:schemeClr val="accent5"/>
                </a:solidFill>
              </a:rPr>
              <a:t>Cadence composée pour (œuvre)</a:t>
            </a:r>
            <a:r>
              <a:rPr lang="fr-CA">
                <a:solidFill>
                  <a:schemeClr val="accent5"/>
                </a:solidFill>
              </a:rPr>
              <a:t> : $a Mozart, Wolfgang Amadeus, $d 1756-1791. $t Concertos,  $m piano, orchestre, $n K. 491, $r do mineur. $p Allegro $0 (CaOONL)ncf10695001</a:t>
            </a:r>
          </a:p>
        </p:txBody>
      </p:sp>
      <p:sp>
        <p:nvSpPr>
          <p:cNvPr id="5" name="Espace réservé du pied de page 4">
            <a:extLst>
              <a:ext uri="{FF2B5EF4-FFF2-40B4-BE49-F238E27FC236}">
                <a16:creationId xmlns:a16="http://schemas.microsoft.com/office/drawing/2014/main" id="{4C8FC717-73BC-213B-5CEF-380F35D7C33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308</a:t>
            </a:fld>
            <a:endParaRPr lang="fr-FR"/>
          </a:p>
        </p:txBody>
      </p:sp>
    </p:spTree>
    <p:extLst>
      <p:ext uri="{BB962C8B-B14F-4D97-AF65-F5344CB8AC3E}">
        <p14:creationId xmlns:p14="http://schemas.microsoft.com/office/powerpoint/2010/main" val="155555205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Exemples :</a:t>
            </a:r>
          </a:p>
          <a:p>
            <a:pPr marL="719138" indent="-668338">
              <a:buNone/>
            </a:pPr>
            <a:r>
              <a:rPr lang="fr-CA">
                <a:solidFill>
                  <a:schemeClr val="accent5"/>
                </a:solidFill>
              </a:rPr>
              <a:t>100 1_ Beethoven, Ludwig van, 1770-1827. $t Egmont</a:t>
            </a:r>
          </a:p>
          <a:p>
            <a:pPr marL="719138" indent="-668338">
              <a:buNone/>
            </a:pPr>
            <a:r>
              <a:rPr lang="fr-CA">
                <a:solidFill>
                  <a:schemeClr val="accent5"/>
                </a:solidFill>
              </a:rPr>
              <a:t>500 1_ $w r $i </a:t>
            </a:r>
            <a:r>
              <a:rPr lang="fr-CA" b="1">
                <a:solidFill>
                  <a:schemeClr val="accent5"/>
                </a:solidFill>
              </a:rPr>
              <a:t>Musique de scène pour (œuvre)</a:t>
            </a:r>
            <a:r>
              <a:rPr lang="fr-CA">
                <a:solidFill>
                  <a:schemeClr val="accent5"/>
                </a:solidFill>
              </a:rPr>
              <a:t> : $a Goethe, Johann Wolfgang von, $d 1749-1832. $t Egmont $0 (CaOONL)ncf10435762</a:t>
            </a:r>
          </a:p>
          <a:p>
            <a:pPr marL="719138" indent="-668338">
              <a:spcBef>
                <a:spcPts val="0"/>
              </a:spcBef>
              <a:buNone/>
            </a:pPr>
            <a:endParaRPr lang="it-IT">
              <a:solidFill>
                <a:schemeClr val="accent5"/>
              </a:solidFill>
            </a:endParaRPr>
          </a:p>
          <a:p>
            <a:pPr marL="719138" indent="-668338">
              <a:buNone/>
            </a:pPr>
            <a:r>
              <a:rPr lang="it-IT">
                <a:solidFill>
                  <a:schemeClr val="accent5"/>
                </a:solidFill>
              </a:rPr>
              <a:t>100 1_ Steiner, Max, 1888-1971. $t King Kong</a:t>
            </a:r>
          </a:p>
          <a:p>
            <a:pPr marL="719138" indent="-668338">
              <a:buNone/>
            </a:pPr>
            <a:r>
              <a:rPr lang="it-IT">
                <a:solidFill>
                  <a:schemeClr val="accent5"/>
                </a:solidFill>
              </a:rPr>
              <a:t>530 _0 $w r $i </a:t>
            </a:r>
            <a:r>
              <a:rPr lang="it-IT" b="1">
                <a:solidFill>
                  <a:schemeClr val="accent5"/>
                </a:solidFill>
              </a:rPr>
              <a:t>Musique pour le film (œuvre)</a:t>
            </a:r>
            <a:r>
              <a:rPr lang="it-IT">
                <a:solidFill>
                  <a:schemeClr val="accent5"/>
                </a:solidFill>
              </a:rPr>
              <a:t> : $a King Kong (Film : 1933) $0 (CaOONL)ncf11837123</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6F0270B7-827C-A042-C240-6E81BCB80A1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309</a:t>
            </a:fld>
            <a:endParaRPr lang="fr-FR"/>
          </a:p>
        </p:txBody>
      </p:sp>
    </p:spTree>
    <p:extLst>
      <p:ext uri="{BB962C8B-B14F-4D97-AF65-F5344CB8AC3E}">
        <p14:creationId xmlns:p14="http://schemas.microsoft.com/office/powerpoint/2010/main" val="21222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 </a:t>
            </a:r>
            <a:r>
              <a:rPr lang="fr-FR"/>
              <a:t>:</a:t>
            </a:r>
            <a:br>
              <a:rPr lang="fr-FR"/>
            </a:br>
            <a:r>
              <a:rPr lang="fr-FR" sz="4400" b="0" i="0" u="none" strike="noStrike" cap="none">
                <a:latin typeface="Arial"/>
                <a:ea typeface="Arial"/>
                <a:cs typeface="Arial"/>
                <a:sym typeface="Arial"/>
              </a:rPr>
              <a:t>Œuvres</a:t>
            </a:r>
            <a:r>
              <a:rPr lang="fr-FR" b="0" i="0" u="none" strike="noStrike" cap="none">
                <a:solidFill>
                  <a:schemeClr val="dk1"/>
                </a:solidFill>
                <a:latin typeface="Arial"/>
                <a:ea typeface="Arial"/>
                <a:cs typeface="Arial"/>
                <a:sym typeface="Arial"/>
              </a:rPr>
              <a:t> créées avant 1501</a:t>
            </a:r>
            <a:endParaRPr b="0" i="0" u="none" strike="noStrike" cap="none">
              <a:solidFill>
                <a:schemeClr val="dk1"/>
              </a:solidFill>
              <a:latin typeface="Arial"/>
              <a:ea typeface="Arial"/>
              <a:cs typeface="Arial"/>
              <a:sym typeface="Arial"/>
            </a:endParaRPr>
          </a:p>
        </p:txBody>
      </p:sp>
      <p:sp>
        <p:nvSpPr>
          <p:cNvPr id="367" name="Shape 36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SzPts val="2590"/>
              <a:buNone/>
            </a:pPr>
            <a:r>
              <a:rPr lang="fr-FR" sz="2550"/>
              <a:t>RDA 6.14.2.3.2 reprend les instructions générales de RDA</a:t>
            </a:r>
            <a:r>
              <a:rPr lang="fr-FR" sz="2550" b="0" i="0" u="none" strike="noStrike" cap="none">
                <a:latin typeface="Arial"/>
                <a:ea typeface="Arial"/>
                <a:cs typeface="Arial"/>
                <a:sym typeface="Arial"/>
              </a:rPr>
              <a:t> 6.2.2.5.</a:t>
            </a:r>
            <a:r>
              <a:rPr lang="fr-FR" sz="2550"/>
              <a:t> </a:t>
            </a:r>
            <a:endParaRPr lang="en-US" sz="800"/>
          </a:p>
          <a:p>
            <a:pPr marL="228600" indent="-228600">
              <a:lnSpc>
                <a:spcPct val="80000"/>
              </a:lnSpc>
              <a:spcBef>
                <a:spcPts val="0"/>
              </a:spcBef>
              <a:buSzPts val="2590"/>
            </a:pPr>
            <a:endParaRPr lang="fr-FR" sz="800"/>
          </a:p>
          <a:p>
            <a:pPr marL="0" indent="0">
              <a:lnSpc>
                <a:spcPct val="80000"/>
              </a:lnSpc>
              <a:spcBef>
                <a:spcPts val="0"/>
              </a:spcBef>
              <a:buSzPts val="2590"/>
              <a:buNone/>
            </a:pPr>
            <a:r>
              <a:rPr lang="fr-FR" sz="2550" b="0" i="0" u="none" strike="noStrike" cap="none">
                <a:latin typeface="Arial"/>
                <a:ea typeface="Arial"/>
                <a:cs typeface="Arial"/>
                <a:sym typeface="Arial"/>
              </a:rPr>
              <a:t>Choisir le titre</a:t>
            </a:r>
            <a:endParaRPr lang="en-US" sz="2550" b="0" i="0" u="none" strike="noStrike" cap="none">
              <a:latin typeface="Arial"/>
              <a:ea typeface="Arial"/>
              <a:cs typeface="Arial"/>
            </a:endParaRPr>
          </a:p>
          <a:p>
            <a:pPr marL="800100" lvl="1" indent="-342900">
              <a:lnSpc>
                <a:spcPct val="80000"/>
              </a:lnSpc>
              <a:buSzPts val="2220"/>
            </a:pPr>
            <a:r>
              <a:rPr lang="fr-FR" sz="2200"/>
              <a:t>dans</a:t>
            </a:r>
            <a:r>
              <a:rPr lang="fr-FR" sz="2200" b="0" i="0" u="none" strike="noStrike" cap="none">
                <a:latin typeface="Arial"/>
                <a:ea typeface="Arial"/>
                <a:cs typeface="Arial"/>
                <a:sym typeface="Arial"/>
              </a:rPr>
              <a:t> la langue originale</a:t>
            </a:r>
            <a:endParaRPr lang="en-CA" sz="2200"/>
          </a:p>
          <a:p>
            <a:pPr marL="800100" lvl="1" indent="-342900">
              <a:lnSpc>
                <a:spcPct val="80000"/>
              </a:lnSpc>
              <a:buSzPts val="2220"/>
            </a:pPr>
            <a:r>
              <a:rPr lang="fr-FR" sz="2200"/>
              <a:t>par</a:t>
            </a:r>
            <a:r>
              <a:rPr lang="fr-FR" sz="2200" b="0" i="0" u="none" strike="noStrike" cap="none">
                <a:latin typeface="Arial"/>
                <a:ea typeface="Arial"/>
                <a:cs typeface="Arial"/>
                <a:sym typeface="Arial"/>
              </a:rPr>
              <a:t> </a:t>
            </a:r>
            <a:r>
              <a:rPr lang="fr-FR" sz="2200"/>
              <a:t>lequel</a:t>
            </a:r>
            <a:r>
              <a:rPr lang="fr-FR" sz="2200" b="0" i="0" u="none" strike="noStrike" cap="none">
                <a:latin typeface="Arial"/>
                <a:ea typeface="Arial"/>
                <a:cs typeface="Arial"/>
                <a:sym typeface="Arial"/>
              </a:rPr>
              <a:t> l’œuvre est couramment identifiée</a:t>
            </a:r>
            <a:endParaRPr lang="en-CA" sz="2200" b="0" i="0" u="none" strike="noStrike" cap="none">
              <a:latin typeface="Arial"/>
              <a:ea typeface="Arial"/>
              <a:cs typeface="Arial"/>
            </a:endParaRPr>
          </a:p>
          <a:p>
            <a:pPr marL="800100" lvl="1" indent="-342900">
              <a:lnSpc>
                <a:spcPct val="80000"/>
              </a:lnSpc>
              <a:buSzPts val="2220"/>
            </a:pPr>
            <a:r>
              <a:rPr lang="fr-FR" sz="2200"/>
              <a:t>tel</a:t>
            </a:r>
            <a:r>
              <a:rPr lang="fr-FR" sz="2200" b="0" i="0" u="none" strike="noStrike" cap="none">
                <a:latin typeface="Arial"/>
                <a:ea typeface="Arial"/>
                <a:cs typeface="Arial"/>
                <a:sym typeface="Arial"/>
              </a:rPr>
              <a:t> que trouvé dans les sources de référence modernes</a:t>
            </a:r>
            <a:endParaRPr lang="en-CA" sz="2200" b="0" i="0" u="none" strike="noStrike" cap="none">
              <a:latin typeface="Arial"/>
              <a:ea typeface="Arial"/>
              <a:cs typeface="Arial"/>
            </a:endParaRPr>
          </a:p>
          <a:p>
            <a:pPr marL="0" indent="0">
              <a:lnSpc>
                <a:spcPct val="80000"/>
              </a:lnSpc>
              <a:buSzPts val="2590"/>
              <a:buNone/>
            </a:pPr>
            <a:r>
              <a:rPr lang="fr-FR" sz="2550" b="0" i="0" u="none" strike="noStrike" cap="none">
                <a:latin typeface="Arial"/>
                <a:ea typeface="Arial"/>
                <a:cs typeface="Arial"/>
                <a:sym typeface="Arial"/>
              </a:rPr>
              <a:t>Si les sources de référence ne sont pas suffisantes, </a:t>
            </a:r>
            <a:r>
              <a:rPr lang="fr-FR" sz="2550"/>
              <a:t>on choisira (dans cet ordre) le titre trouvé le plus souvent dans </a:t>
            </a:r>
          </a:p>
          <a:p>
            <a:pPr marL="0" indent="0">
              <a:lnSpc>
                <a:spcPct val="80000"/>
              </a:lnSpc>
              <a:buSzPts val="2590"/>
              <a:buNone/>
            </a:pPr>
            <a:r>
              <a:rPr lang="fr-FR" sz="2200"/>
              <a:t>a) les éditions modernes, </a:t>
            </a:r>
          </a:p>
          <a:p>
            <a:pPr marL="0" indent="0">
              <a:lnSpc>
                <a:spcPct val="80000"/>
              </a:lnSpc>
              <a:buSzPts val="2590"/>
              <a:buNone/>
            </a:pPr>
            <a:r>
              <a:rPr lang="fr-FR" sz="2200"/>
              <a:t>b) les éditions anciennes ou </a:t>
            </a:r>
          </a:p>
          <a:p>
            <a:pPr marL="0" indent="0">
              <a:lnSpc>
                <a:spcPct val="80000"/>
              </a:lnSpc>
              <a:buSzPts val="2590"/>
              <a:buNone/>
            </a:pPr>
            <a:r>
              <a:rPr lang="fr-FR" sz="2200"/>
              <a:t>c) les exemplaires manuscrits</a:t>
            </a:r>
          </a:p>
          <a:p>
            <a:pPr marL="0" indent="0">
              <a:lnSpc>
                <a:spcPct val="80000"/>
              </a:lnSpc>
              <a:buSzPts val="2590"/>
              <a:buNone/>
            </a:pPr>
            <a:r>
              <a:rPr lang="fr-FR" sz="2200"/>
              <a:t>Des règles</a:t>
            </a:r>
            <a:r>
              <a:rPr lang="fr-FR" sz="2200" b="0" i="0" u="none" strike="noStrike" cap="none">
                <a:latin typeface="Arial"/>
                <a:ea typeface="Arial"/>
                <a:cs typeface="Arial"/>
                <a:sym typeface="Arial"/>
              </a:rPr>
              <a:t> spécifiques </a:t>
            </a:r>
            <a:r>
              <a:rPr lang="fr-FR" sz="2200"/>
              <a:t>touchent les</a:t>
            </a:r>
            <a:r>
              <a:rPr lang="fr-FR" sz="2200" b="0" i="0" u="none" strike="noStrike" cap="none">
                <a:latin typeface="Arial"/>
                <a:ea typeface="Arial"/>
                <a:cs typeface="Arial"/>
                <a:sym typeface="Arial"/>
              </a:rPr>
              <a:t> œuvres grecques et les œuvres anonymes</a:t>
            </a:r>
            <a:endParaRPr lang="fr-FR" sz="2200"/>
          </a:p>
        </p:txBody>
      </p:sp>
      <p:sp>
        <p:nvSpPr>
          <p:cNvPr id="2" name="Espace réservé du pied de page 1">
            <a:extLst>
              <a:ext uri="{FF2B5EF4-FFF2-40B4-BE49-F238E27FC236}">
                <a16:creationId xmlns:a16="http://schemas.microsoft.com/office/drawing/2014/main" id="{BAE5E97E-370D-6663-BBA3-765D9F28882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a:t>
            </a:fld>
            <a:endParaRPr lang="fr-F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43014"/>
            <a:ext cx="10515600" cy="4533948"/>
          </a:xfrm>
        </p:spPr>
        <p:txBody>
          <a:bodyPr/>
          <a:lstStyle/>
          <a:p>
            <a:pPr marL="50800" indent="0">
              <a:buNone/>
            </a:pPr>
            <a:r>
              <a:rPr lang="fr-CA">
                <a:solidFill>
                  <a:srgbClr val="000000"/>
                </a:solidFill>
              </a:rPr>
              <a:t>À partir des informations suivantes, créer une notice complète :</a:t>
            </a:r>
          </a:p>
          <a:p>
            <a:pPr marL="50800" indent="0">
              <a:buNone/>
            </a:pPr>
            <a:endParaRPr lang="fr-CA" sz="2100">
              <a:solidFill>
                <a:schemeClr val="accent5"/>
              </a:solidFill>
            </a:endParaRPr>
          </a:p>
          <a:p>
            <a:pPr marL="50800" indent="0">
              <a:buNone/>
            </a:pPr>
            <a:r>
              <a:rPr lang="fr-CA" sz="2100">
                <a:solidFill>
                  <a:schemeClr val="accent5"/>
                </a:solidFill>
                <a:hlinkClick r:id="rId3">
                  <a:extLst>
                    <a:ext uri="{A12FA001-AC4F-418D-AE19-62706E023703}">
                      <ahyp:hlinkClr xmlns:ahyp="http://schemas.microsoft.com/office/drawing/2018/hyperlinkcolor" val="tx"/>
                    </a:ext>
                  </a:extLst>
                </a:hlinkClick>
              </a:rPr>
              <a:t>Images de la ressource</a:t>
            </a:r>
            <a:endParaRPr lang="fr-CA">
              <a:solidFill>
                <a:schemeClr val="accent5"/>
              </a:solidFill>
            </a:endParaRPr>
          </a:p>
          <a:p>
            <a:pPr marL="50800" indent="0">
              <a:buNone/>
            </a:pPr>
            <a:r>
              <a:rPr lang="fr-CA" sz="2100">
                <a:solidFill>
                  <a:schemeClr val="tx1"/>
                </a:solidFill>
              </a:rPr>
              <a:t>Catalogue thématique :</a:t>
            </a:r>
            <a:endParaRPr lang="fr-CA">
              <a:solidFill>
                <a:schemeClr val="tx1"/>
              </a:solidFill>
            </a:endParaRPr>
          </a:p>
          <a:p>
            <a:pPr marL="50800" indent="0">
              <a:buNone/>
            </a:pPr>
            <a:endParaRPr lang="fr-CA" sz="2100">
              <a:solidFill>
                <a:srgbClr val="000000"/>
              </a:solidFill>
            </a:endParaRPr>
          </a:p>
          <a:p>
            <a:pPr marL="50800" indent="0">
              <a:buNone/>
            </a:pPr>
            <a:r>
              <a:rPr lang="fr-CA" sz="2100">
                <a:solidFill>
                  <a:schemeClr val="tx1"/>
                </a:solidFill>
              </a:rPr>
              <a:t>670 __ Mozart, W.A. Sinfonie in D Nr. 31, KV 297, 1958 : $b page de titre (Sinfonie in D Nr. 31, KV 297 : Pariser Sinfonie = Symphony in D major no. 31 : Paris symphony) page 9 (KV 297 (300a); composée à Paris, fin mai/début juin 1778)</a:t>
            </a:r>
            <a:endParaRPr lang="en-US" sz="2100">
              <a:solidFill>
                <a:schemeClr val="tx1"/>
              </a:solidFill>
            </a:endParaRPr>
          </a:p>
          <a:p>
            <a:pPr marL="50800" indent="0">
              <a:buNone/>
            </a:pPr>
            <a:r>
              <a:rPr lang="fr-CA" sz="2100">
                <a:solidFill>
                  <a:schemeClr val="tx1"/>
                </a:solidFill>
              </a:rPr>
              <a:t>670 __ Chronologisch-thematisches Verzeichnis sämtlicher Tonwerke Wolfgang Amadé Mozarts, 1983 : $b page 317 (300 a = 297, Sinfonie; 2 violons, altos, basse, 2 flûtes, 2 hautbois, 2 clarinettes, 2 bassons, 2 cors, 2 trompettes et timbales; composée avant le 12 juin 1778 à Paris) </a:t>
            </a:r>
          </a:p>
        </p:txBody>
      </p:sp>
      <p:sp>
        <p:nvSpPr>
          <p:cNvPr id="6" name="Espace réservé du pied de page 5">
            <a:extLst>
              <a:ext uri="{FF2B5EF4-FFF2-40B4-BE49-F238E27FC236}">
                <a16:creationId xmlns:a16="http://schemas.microsoft.com/office/drawing/2014/main" id="{E89E59B4-562E-CE04-1550-FD66DEC4AFF2}"/>
              </a:ext>
            </a:extLst>
          </p:cNvPr>
          <p:cNvSpPr>
            <a:spLocks noGrp="1"/>
          </p:cNvSpPr>
          <p:nvPr>
            <p:ph type="ftr" idx="11"/>
          </p:nvPr>
        </p:nvSpPr>
        <p:spPr/>
        <p:txBody>
          <a:bodyPr/>
          <a:lstStyle/>
          <a:p>
            <a:r>
              <a:rPr lang="fr-CA"/>
              <a:t>Module 6a : Description des œuvres et des expressions musicales</a:t>
            </a:r>
          </a:p>
        </p:txBody>
      </p:sp>
      <p:pic>
        <p:nvPicPr>
          <p:cNvPr id="5" name="Image 4">
            <a:extLst>
              <a:ext uri="{FF2B5EF4-FFF2-40B4-BE49-F238E27FC236}">
                <a16:creationId xmlns:a16="http://schemas.microsoft.com/office/drawing/2014/main" id="{E593642C-2193-9E39-1084-4DF28339F5D0}"/>
              </a:ext>
            </a:extLst>
          </p:cNvPr>
          <p:cNvPicPr>
            <a:picLocks noChangeAspect="1"/>
          </p:cNvPicPr>
          <p:nvPr/>
        </p:nvPicPr>
        <p:blipFill>
          <a:blip r:embed="rId4"/>
          <a:stretch>
            <a:fillRect/>
          </a:stretch>
        </p:blipFill>
        <p:spPr>
          <a:xfrm>
            <a:off x="4120375" y="2245181"/>
            <a:ext cx="6599663" cy="1614929"/>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310</a:t>
            </a:fld>
            <a:endParaRPr lang="fr-FR"/>
          </a:p>
        </p:txBody>
      </p:sp>
    </p:spTree>
    <p:extLst>
      <p:ext uri="{BB962C8B-B14F-4D97-AF65-F5344CB8AC3E}">
        <p14:creationId xmlns:p14="http://schemas.microsoft.com/office/powerpoint/2010/main" val="136116409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30723"/>
            <a:ext cx="10515600" cy="4546239"/>
          </a:xfrm>
        </p:spPr>
        <p:txBody>
          <a:bodyPr/>
          <a:lstStyle/>
          <a:p>
            <a:pPr marL="50800" indent="0">
              <a:buNone/>
            </a:pPr>
            <a:r>
              <a:rPr lang="fr-CA" sz="2400">
                <a:solidFill>
                  <a:schemeClr val="accent5"/>
                </a:solidFill>
                <a:hlinkClick r:id="rId3">
                  <a:extLst>
                    <a:ext uri="{A12FA001-AC4F-418D-AE19-62706E023703}">
                      <ahyp:hlinkClr xmlns:ahyp="http://schemas.microsoft.com/office/drawing/2018/hyperlinkcolor" val="tx"/>
                    </a:ext>
                  </a:extLst>
                </a:hlinkClick>
              </a:rPr>
              <a:t>Thematic indexes used in Library of Congress NACO authority files</a:t>
            </a:r>
            <a:r>
              <a:rPr lang="fr-CA">
                <a:solidFill>
                  <a:schemeClr val="accent5"/>
                </a:solidFill>
              </a:rPr>
              <a:t> </a:t>
            </a:r>
          </a:p>
          <a:p>
            <a:pPr marL="50800" indent="0">
              <a:buNone/>
            </a:pPr>
            <a:endParaRPr lang="fr-CA" sz="2100">
              <a:solidFill>
                <a:schemeClr val="tx1"/>
              </a:solidFill>
            </a:endParaRPr>
          </a:p>
          <a:p>
            <a:pPr marL="50800" indent="0">
              <a:buNone/>
            </a:pPr>
            <a:endParaRPr lang="fr-CA" sz="2100">
              <a:solidFill>
                <a:schemeClr val="tx1"/>
              </a:solidFill>
            </a:endParaRPr>
          </a:p>
        </p:txBody>
      </p:sp>
      <p:sp>
        <p:nvSpPr>
          <p:cNvPr id="6" name="Espace réservé du pied de page 5">
            <a:extLst>
              <a:ext uri="{FF2B5EF4-FFF2-40B4-BE49-F238E27FC236}">
                <a16:creationId xmlns:a16="http://schemas.microsoft.com/office/drawing/2014/main" id="{85DBB443-91EA-95A2-2401-5C7A2C5D372F}"/>
              </a:ext>
            </a:extLst>
          </p:cNvPr>
          <p:cNvSpPr>
            <a:spLocks noGrp="1"/>
          </p:cNvSpPr>
          <p:nvPr>
            <p:ph type="ftr" idx="11"/>
          </p:nvPr>
        </p:nvSpPr>
        <p:spPr/>
        <p:txBody>
          <a:bodyPr/>
          <a:lstStyle/>
          <a:p>
            <a:r>
              <a:rPr lang="fr-CA"/>
              <a:t>Module 6a : Description des œuvres et des expressions musicales</a:t>
            </a:r>
          </a:p>
        </p:txBody>
      </p:sp>
      <p:pic>
        <p:nvPicPr>
          <p:cNvPr id="5" name="Image 4">
            <a:extLst>
              <a:ext uri="{FF2B5EF4-FFF2-40B4-BE49-F238E27FC236}">
                <a16:creationId xmlns:a16="http://schemas.microsoft.com/office/drawing/2014/main" id="{1752D2A5-1FE3-8D63-BB18-F828D0ABDCBA}"/>
              </a:ext>
            </a:extLst>
          </p:cNvPr>
          <p:cNvPicPr>
            <a:picLocks noChangeAspect="1"/>
          </p:cNvPicPr>
          <p:nvPr/>
        </p:nvPicPr>
        <p:blipFill>
          <a:blip r:embed="rId4"/>
          <a:stretch>
            <a:fillRect/>
          </a:stretch>
        </p:blipFill>
        <p:spPr>
          <a:xfrm>
            <a:off x="1830551" y="2289845"/>
            <a:ext cx="8545063" cy="4132900"/>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311</a:t>
            </a:fld>
            <a:endParaRPr lang="fr-FR"/>
          </a:p>
        </p:txBody>
      </p:sp>
    </p:spTree>
    <p:extLst>
      <p:ext uri="{BB962C8B-B14F-4D97-AF65-F5344CB8AC3E}">
        <p14:creationId xmlns:p14="http://schemas.microsoft.com/office/powerpoint/2010/main" val="353320073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43013"/>
            <a:ext cx="10515600" cy="4533949"/>
          </a:xfrm>
        </p:spPr>
        <p:txBody>
          <a:bodyPr/>
          <a:lstStyle/>
          <a:p>
            <a:pPr marL="50800" indent="0">
              <a:buNone/>
            </a:pPr>
            <a:r>
              <a:rPr lang="fr-CA" sz="1700">
                <a:solidFill>
                  <a:schemeClr val="tx1"/>
                </a:solidFill>
              </a:rPr>
              <a:t>046</a:t>
            </a:r>
          </a:p>
          <a:p>
            <a:pPr marL="50800" indent="0">
              <a:buNone/>
            </a:pPr>
            <a:r>
              <a:rPr lang="fr-CA" sz="1700">
                <a:solidFill>
                  <a:schemeClr val="tx1"/>
                </a:solidFill>
              </a:rPr>
              <a:t>100 1_ Mozart, Wolfgang Amadeus, $d 1756-1791. $t ...</a:t>
            </a:r>
          </a:p>
          <a:p>
            <a:pPr marL="50800" indent="0">
              <a:buNone/>
            </a:pPr>
            <a:r>
              <a:rPr lang="fr-CA" sz="1700">
                <a:solidFill>
                  <a:schemeClr val="tx1"/>
                </a:solidFill>
              </a:rPr>
              <a:t>370</a:t>
            </a:r>
          </a:p>
          <a:p>
            <a:pPr marL="50800" indent="0">
              <a:buNone/>
            </a:pPr>
            <a:r>
              <a:rPr lang="fr-CA" sz="1700">
                <a:solidFill>
                  <a:schemeClr val="tx1"/>
                </a:solidFill>
              </a:rPr>
              <a:t>380</a:t>
            </a:r>
          </a:p>
          <a:p>
            <a:pPr marL="50800" indent="0">
              <a:buNone/>
            </a:pPr>
            <a:r>
              <a:rPr lang="fr-CA" sz="1700">
                <a:solidFill>
                  <a:schemeClr val="tx1"/>
                </a:solidFill>
              </a:rPr>
              <a:t>382</a:t>
            </a:r>
          </a:p>
          <a:p>
            <a:pPr marL="50800" indent="0">
              <a:buNone/>
            </a:pPr>
            <a:r>
              <a:rPr lang="fr-CA" sz="1700">
                <a:solidFill>
                  <a:schemeClr val="tx1"/>
                </a:solidFill>
              </a:rPr>
              <a:t>383</a:t>
            </a:r>
          </a:p>
          <a:p>
            <a:pPr marL="50800" indent="0">
              <a:buNone/>
            </a:pPr>
            <a:r>
              <a:rPr lang="fr-CA" sz="1700">
                <a:solidFill>
                  <a:schemeClr val="tx1"/>
                </a:solidFill>
              </a:rPr>
              <a:t>384 </a:t>
            </a:r>
          </a:p>
          <a:p>
            <a:pPr marL="50800" indent="0">
              <a:buNone/>
            </a:pPr>
            <a:r>
              <a:rPr lang="fr-CA" sz="1700">
                <a:solidFill>
                  <a:schemeClr val="tx1"/>
                </a:solidFill>
              </a:rPr>
              <a:t>400</a:t>
            </a:r>
          </a:p>
          <a:p>
            <a:pPr marL="50800" indent="0">
              <a:buNone/>
            </a:pPr>
            <a:r>
              <a:rPr lang="fr-CA" sz="1700">
                <a:solidFill>
                  <a:schemeClr val="tx1"/>
                </a:solidFill>
              </a:rPr>
              <a:t>670 __ Mozart, W.A. Sinfonie in D Nr. 31, KV 297, 1958 : $b page de titre (Sinfonie in D Nr. 31, KV 297 : Pariser Sinfonie = Symphony in D major no. 31 : Paris symphony) page 9 (KV 297 (300a); composée à Paris, fin mai/début juin 1778)</a:t>
            </a:r>
          </a:p>
          <a:p>
            <a:pPr marL="50800" indent="0">
              <a:buNone/>
            </a:pPr>
            <a:r>
              <a:rPr lang="fr-CA" sz="1700">
                <a:solidFill>
                  <a:schemeClr val="tx1"/>
                </a:solidFill>
              </a:rPr>
              <a:t>670 __ Chronologisch-thematisches Verzeichnis sämtlicher Tonwerke Wolfgang Amadé Mozarts, 1983 : $b page 317 (300 a = 297, Sinfonie; 2 violons, altos, basse, 2 flûtes, 2 hautbois, 2 clarinettes, 2 bassons, 2 cors, 2 trompettes et timbales; composée avant le 12 juin 1778 à Paris) </a:t>
            </a:r>
          </a:p>
          <a:p>
            <a:pPr marL="50800" indent="0">
              <a:buNone/>
            </a:pPr>
            <a:endParaRPr lang="fr-CA" sz="1800">
              <a:solidFill>
                <a:srgbClr val="000000"/>
              </a:solidFill>
            </a:endParaRPr>
          </a:p>
          <a:p>
            <a:pPr marL="50800" indent="0">
              <a:buNone/>
            </a:pPr>
            <a:endParaRPr lang="fr-CA">
              <a:solidFill>
                <a:srgbClr val="4472C4"/>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F912C9AF-9844-E96F-5215-6291487C3C2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312</a:t>
            </a:fld>
            <a:endParaRPr lang="fr-FR"/>
          </a:p>
        </p:txBody>
      </p:sp>
    </p:spTree>
    <p:extLst>
      <p:ext uri="{BB962C8B-B14F-4D97-AF65-F5344CB8AC3E}">
        <p14:creationId xmlns:p14="http://schemas.microsoft.com/office/powerpoint/2010/main" val="36477299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a:xfrm>
            <a:off x="838200" y="351682"/>
            <a:ext cx="10515600" cy="1076539"/>
          </a:xfrm>
        </p:spPr>
        <p:txBody>
          <a:bodyPr spcFirstLastPara="1" wrap="square" lIns="91425" tIns="91425" rIns="91425" bIns="91425" anchor="t" anchorCtr="0"/>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152859"/>
            <a:ext cx="10515600" cy="5024103"/>
          </a:xfrm>
        </p:spPr>
        <p:txBody>
          <a:bodyPr/>
          <a:lstStyle/>
          <a:p>
            <a:pPr marL="50800" indent="0">
              <a:buNone/>
            </a:pPr>
            <a:r>
              <a:rPr lang="fr-CA" sz="1300">
                <a:solidFill>
                  <a:schemeClr val="tx1"/>
                </a:solidFill>
              </a:rPr>
              <a:t>046 __ $k 1778 $2 edtf</a:t>
            </a:r>
          </a:p>
          <a:p>
            <a:pPr marL="50800" indent="0">
              <a:buNone/>
            </a:pPr>
            <a:r>
              <a:rPr lang="fr-CA" sz="1300" b="1">
                <a:solidFill>
                  <a:schemeClr val="tx1"/>
                </a:solidFill>
              </a:rPr>
              <a:t>100 1_ Mozart, Wolfgang Amadeus, $d 1756-1791. $t Symphonies, $n K. 297, $r ré majeur</a:t>
            </a:r>
          </a:p>
          <a:p>
            <a:pPr marL="50800" indent="0">
              <a:buNone/>
            </a:pPr>
            <a:r>
              <a:rPr lang="fr-CA" sz="1300">
                <a:solidFill>
                  <a:schemeClr val="tx1"/>
                </a:solidFill>
              </a:rPr>
              <a:t>370 __ $g Paris (France) $2 lacnaf</a:t>
            </a:r>
          </a:p>
          <a:p>
            <a:pPr marL="50800" indent="0">
              <a:buNone/>
            </a:pPr>
            <a:r>
              <a:rPr lang="fr-CA" sz="1300">
                <a:solidFill>
                  <a:schemeClr val="tx1"/>
                </a:solidFill>
              </a:rPr>
              <a:t>380 __ Symphonies $2 rvmgf</a:t>
            </a:r>
          </a:p>
          <a:p>
            <a:pPr marL="50800" indent="0">
              <a:buNone/>
            </a:pPr>
            <a:r>
              <a:rPr lang="fr-CA" sz="1300">
                <a:solidFill>
                  <a:schemeClr val="tx1"/>
                </a:solidFill>
              </a:rPr>
              <a:t>382 0_ orchestre $e 1 $t 1 $2 rvmmem</a:t>
            </a:r>
          </a:p>
          <a:p>
            <a:pPr marL="50800" indent="0">
              <a:buNone/>
            </a:pPr>
            <a:r>
              <a:rPr lang="fr-CA" sz="1300">
                <a:solidFill>
                  <a:schemeClr val="tx1"/>
                </a:solidFill>
              </a:rPr>
              <a:t>383 __ no 31</a:t>
            </a:r>
          </a:p>
          <a:p>
            <a:pPr marL="50800" indent="0">
              <a:buNone/>
            </a:pPr>
            <a:r>
              <a:rPr lang="fr-CA" sz="1300">
                <a:solidFill>
                  <a:schemeClr val="tx1"/>
                </a:solidFill>
              </a:rPr>
              <a:t>383 __ $c K. 297 $d Köchel $2 mlati</a:t>
            </a:r>
          </a:p>
          <a:p>
            <a:pPr marL="50800" indent="0">
              <a:buNone/>
            </a:pPr>
            <a:r>
              <a:rPr lang="fr-CA" sz="1300">
                <a:solidFill>
                  <a:schemeClr val="tx1"/>
                </a:solidFill>
              </a:rPr>
              <a:t>383 __ $c K. 300a $d Köchel6 $2 mlati</a:t>
            </a:r>
          </a:p>
          <a:p>
            <a:pPr marL="50800" indent="0">
              <a:buNone/>
            </a:pPr>
            <a:r>
              <a:rPr lang="fr-CA" sz="1300">
                <a:solidFill>
                  <a:schemeClr val="tx1"/>
                </a:solidFill>
              </a:rPr>
              <a:t>384 0_ ré majeur</a:t>
            </a:r>
          </a:p>
          <a:p>
            <a:pPr marL="50800" indent="0">
              <a:buNone/>
            </a:pPr>
            <a:r>
              <a:rPr lang="fr-CA" sz="1300">
                <a:solidFill>
                  <a:schemeClr val="tx1"/>
                </a:solidFill>
              </a:rPr>
              <a:t>400 1_ Mozart, Wolfgang Amadeus, $d 1756-1791. $t Symphonies, $n no 31, $r ré majeur</a:t>
            </a:r>
          </a:p>
          <a:p>
            <a:pPr marL="50800" indent="0">
              <a:buNone/>
            </a:pPr>
            <a:r>
              <a:rPr lang="fr-CA" sz="1300">
                <a:solidFill>
                  <a:schemeClr val="tx1"/>
                </a:solidFill>
              </a:rPr>
              <a:t>400 1_ Mozart, Wolfgang Amadeus, $d 1756-1791. $t Pariser Sinfonie</a:t>
            </a:r>
          </a:p>
          <a:p>
            <a:pPr marL="50800" indent="0">
              <a:buNone/>
            </a:pPr>
            <a:r>
              <a:rPr lang="fr-CA" sz="1300">
                <a:solidFill>
                  <a:schemeClr val="tx1"/>
                </a:solidFill>
              </a:rPr>
              <a:t>400 1_ Mozart, Wolfgang Amadeus, $d 1756-1791. $t Paris symphony</a:t>
            </a:r>
          </a:p>
          <a:p>
            <a:pPr marL="50800" indent="0">
              <a:buNone/>
            </a:pPr>
            <a:r>
              <a:rPr lang="fr-CA" sz="1300">
                <a:solidFill>
                  <a:schemeClr val="tx1"/>
                </a:solidFill>
              </a:rPr>
              <a:t>400 1_ Mozart, Wolfgang Amadeus, $d 1756-1791. $t Symphonies, $n K. 300a, $r ré majeur</a:t>
            </a:r>
          </a:p>
          <a:p>
            <a:pPr marL="50800" indent="0">
              <a:buNone/>
            </a:pPr>
            <a:r>
              <a:rPr lang="fr-CA" sz="1300" b="1">
                <a:solidFill>
                  <a:schemeClr val="tx1"/>
                </a:solidFill>
              </a:rPr>
              <a:t>670 __ Mozart, W.A. Sinfonie in D Nr. 31, KV 297, 1958 : $b page de titre (Sinfonie in D Nr. 31, KV 297 : Pariser Sinfonie = Symphony in D major no. 31 : Paris symphony) page 9 (KV 297 (300a); composée à Paris, fin mai/début juin 1778)</a:t>
            </a:r>
          </a:p>
          <a:p>
            <a:pPr marL="50800" indent="0">
              <a:buNone/>
            </a:pPr>
            <a:r>
              <a:rPr lang="fr-CA" sz="1300" b="1">
                <a:solidFill>
                  <a:schemeClr val="tx1"/>
                </a:solidFill>
              </a:rPr>
              <a:t>670 __ Chronologisch-thematisches Verzeichnis sämtlicher Tonwerke Wolfgang Amadé Mozarts, 1983 : $b page 317 (300 a = 297, Sinfonie; 2 violons, altos, basse, 2 flûtes, 2 hautbois, 2 clarinettes, 2 bassons, 2 cors, 2 trompettes et timbales; composée avant le 12 juin 1778 à Paris) </a:t>
            </a:r>
          </a:p>
          <a:p>
            <a:pPr marL="50800" indent="0">
              <a:buNone/>
            </a:pPr>
            <a:endParaRPr lang="fr-CA">
              <a:solidFill>
                <a:srgbClr val="000000"/>
              </a:solidFill>
            </a:endParaRPr>
          </a:p>
          <a:p>
            <a:pPr marL="50800" indent="0">
              <a:buNone/>
            </a:pPr>
            <a:endParaRPr lang="fr-CA">
              <a:solidFill>
                <a:srgbClr val="4472C4"/>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31960AEC-6C2A-03BF-43C8-6FC80F5A324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313</a:t>
            </a:fld>
            <a:endParaRPr lang="fr-FR"/>
          </a:p>
        </p:txBody>
      </p:sp>
    </p:spTree>
    <p:extLst>
      <p:ext uri="{BB962C8B-B14F-4D97-AF65-F5344CB8AC3E}">
        <p14:creationId xmlns:p14="http://schemas.microsoft.com/office/powerpoint/2010/main" val="52418897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r>
              <a:rPr lang="fr-FR">
                <a:latin typeface="+mn-lt"/>
              </a:rPr>
              <a:t>Maintenance de Canadiana</a:t>
            </a:r>
            <a:endParaRPr lang="fr-CA" b="0" i="0" u="none" strike="noStrike" cap="none">
              <a:solidFill>
                <a:schemeClr val="dk1"/>
              </a:solidFill>
              <a:latin typeface="+mn-lt"/>
              <a:ea typeface="Arial"/>
              <a:cs typeface="Arial"/>
              <a:sym typeface="Arial"/>
            </a:endParaRPr>
          </a:p>
        </p:txBody>
      </p:sp>
      <p:sp>
        <p:nvSpPr>
          <p:cNvPr id="4" name="Espace réservé du texte 3">
            <a:extLst>
              <a:ext uri="{FF2B5EF4-FFF2-40B4-BE49-F238E27FC236}">
                <a16:creationId xmlns:a16="http://schemas.microsoft.com/office/drawing/2014/main" id="{96D7B015-0AC4-490C-B2E5-937E6ECC724D}"/>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0F96D9C9-35F3-1CF4-7AF8-A1F217E83BA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314</a:t>
            </a:fld>
            <a:endParaRPr lang="fr-FR"/>
          </a:p>
        </p:txBody>
      </p:sp>
    </p:spTree>
    <p:extLst>
      <p:ext uri="{BB962C8B-B14F-4D97-AF65-F5344CB8AC3E}">
        <p14:creationId xmlns:p14="http://schemas.microsoft.com/office/powerpoint/2010/main" val="199680259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386AF-DDD2-8549-E078-6978767EB6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629F57-3070-719F-2C8A-0B318B2B6B7A}"/>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18AB0453-4ADE-DF56-D5BC-546804F9CBB4}"/>
              </a:ext>
            </a:extLst>
          </p:cNvPr>
          <p:cNvSpPr>
            <a:spLocks noGrp="1"/>
          </p:cNvSpPr>
          <p:nvPr>
            <p:ph type="body" idx="1"/>
          </p:nvPr>
        </p:nvSpPr>
        <p:spPr/>
        <p:txBody>
          <a:bodyPr/>
          <a:lstStyle/>
          <a:p>
            <a:pPr marL="50800" indent="0">
              <a:buSzPct val="100000"/>
              <a:buNone/>
            </a:pPr>
            <a:r>
              <a:rPr lang="fr-CA" sz="1600">
                <a:solidFill>
                  <a:schemeClr val="tx1"/>
                </a:solidFill>
              </a:rPr>
              <a:t>On retrouve dans Canadiana plusieurs autorités non révisées comportant des titres privilégiés d’œuvres ou de parties d’œuvres dont l’écriture originale est non latine. Les normes de romanisation utilisées auparavant par les différentes institutions participantes n’étaient pas nécessairement conformes aux normes actuelles du PFAN. Ce type de point d’accès doit donc être révisé.</a:t>
            </a:r>
            <a:endParaRPr lang="en-US">
              <a:solidFill>
                <a:schemeClr val="tx1"/>
              </a:solidFill>
            </a:endParaRPr>
          </a:p>
          <a:p>
            <a:pPr marL="50800" indent="0">
              <a:buNone/>
            </a:pPr>
            <a:r>
              <a:rPr lang="fr-CA" sz="1600">
                <a:solidFill>
                  <a:schemeClr val="tx1"/>
                </a:solidFill>
              </a:rPr>
              <a:t>Exemples : </a:t>
            </a:r>
            <a:endParaRPr lang="fr-CA">
              <a:solidFill>
                <a:schemeClr val="tx1"/>
              </a:solidFill>
            </a:endParaRPr>
          </a:p>
          <a:p>
            <a:pPr marL="50800" indent="0">
              <a:buNone/>
            </a:pPr>
            <a:r>
              <a:rPr lang="fr-CA" sz="1600">
                <a:solidFill>
                  <a:schemeClr val="tx1"/>
                </a:solidFill>
              </a:rPr>
              <a:t>L’opéra </a:t>
            </a:r>
            <a:r>
              <a:rPr lang="fr-CA" sz="1600" i="1">
                <a:solidFill>
                  <a:schemeClr val="tx1"/>
                </a:solidFill>
              </a:rPr>
              <a:t>Snegourotchka</a:t>
            </a:r>
            <a:r>
              <a:rPr lang="fr-CA" sz="1600">
                <a:solidFill>
                  <a:schemeClr val="tx1"/>
                </a:solidFill>
              </a:rPr>
              <a:t> ou </a:t>
            </a:r>
            <a:r>
              <a:rPr lang="fr-CA" sz="1600" i="1">
                <a:solidFill>
                  <a:schemeClr val="tx1"/>
                </a:solidFill>
              </a:rPr>
              <a:t>Flocon de neige</a:t>
            </a:r>
            <a:r>
              <a:rPr lang="fr-CA" sz="1600">
                <a:solidFill>
                  <a:schemeClr val="tx1"/>
                </a:solidFill>
              </a:rPr>
              <a:t>, </a:t>
            </a:r>
            <a:r>
              <a:rPr lang="fr-CA" sz="1600" i="1">
                <a:solidFill>
                  <a:schemeClr val="tx1"/>
                </a:solidFill>
              </a:rPr>
              <a:t>La fille de neige</a:t>
            </a:r>
            <a:r>
              <a:rPr lang="fr-CA" sz="1600">
                <a:solidFill>
                  <a:schemeClr val="tx1"/>
                </a:solidFill>
              </a:rPr>
              <a:t>, </a:t>
            </a:r>
            <a:r>
              <a:rPr lang="fr-CA" sz="1600" i="1">
                <a:solidFill>
                  <a:schemeClr val="tx1"/>
                </a:solidFill>
              </a:rPr>
              <a:t>La demoiselle des neiges</a:t>
            </a:r>
            <a:r>
              <a:rPr lang="fr-CA" sz="1600">
                <a:solidFill>
                  <a:schemeClr val="tx1"/>
                </a:solidFill>
              </a:rPr>
              <a:t>, </a:t>
            </a:r>
            <a:r>
              <a:rPr lang="fr-CA" sz="1600" i="1">
                <a:solidFill>
                  <a:schemeClr val="tx1"/>
                </a:solidFill>
              </a:rPr>
              <a:t>Conte de printemps</a:t>
            </a:r>
            <a:r>
              <a:rPr lang="fr-CA" sz="1600">
                <a:solidFill>
                  <a:schemeClr val="tx1"/>
                </a:solidFill>
              </a:rPr>
              <a:t> de Rimski-Korsakov porte le titre privilégié : </a:t>
            </a:r>
            <a:r>
              <a:rPr lang="ru" sz="1600">
                <a:solidFill>
                  <a:schemeClr val="tx1"/>
                </a:solidFill>
              </a:rPr>
              <a:t>Снегурочка.</a:t>
            </a:r>
            <a:endParaRPr lang="fr-CA">
              <a:solidFill>
                <a:schemeClr val="tx1"/>
              </a:solidFill>
            </a:endParaRPr>
          </a:p>
          <a:p>
            <a:pPr marL="50800" indent="0">
              <a:buNone/>
            </a:pPr>
            <a:r>
              <a:rPr lang="fr-CA" sz="1600">
                <a:solidFill>
                  <a:schemeClr val="tx1"/>
                </a:solidFill>
              </a:rPr>
              <a:t>On trouve actuellement dans Canadiana deux points d’accès représentant cette œuvre, avec des formes différentes :</a:t>
            </a:r>
          </a:p>
          <a:p>
            <a:pPr marL="50800" indent="0">
              <a:buNone/>
            </a:pPr>
            <a:r>
              <a:rPr lang="fr-CA" sz="1600">
                <a:solidFill>
                  <a:schemeClr val="accent5"/>
                </a:solidFill>
              </a:rPr>
              <a:t>100 1_ Rimski-Korsakov, Nikolaï, $d 1844-1908. $t Snégourotchka [transcription française du titre]</a:t>
            </a:r>
            <a:endParaRPr lang="fr-CA">
              <a:solidFill>
                <a:schemeClr val="accent5"/>
              </a:solidFill>
            </a:endParaRPr>
          </a:p>
          <a:p>
            <a:pPr marL="50800" indent="0">
              <a:buNone/>
            </a:pPr>
            <a:r>
              <a:rPr lang="fr-CA" sz="1600">
                <a:solidFill>
                  <a:schemeClr val="accent5"/>
                </a:solidFill>
              </a:rPr>
              <a:t>100 1_ Rimski-Korsakov, Nikolaï Andreïevitch, $d 1844-1908 $t Sneguročka [forme ISO 9 (1995)]</a:t>
            </a:r>
            <a:endParaRPr lang="fr-CA">
              <a:solidFill>
                <a:schemeClr val="accent5"/>
              </a:solidFill>
            </a:endParaRPr>
          </a:p>
          <a:p>
            <a:pPr marL="50800" indent="0">
              <a:buNone/>
            </a:pPr>
            <a:r>
              <a:rPr lang="fr-CA" sz="1600">
                <a:solidFill>
                  <a:schemeClr val="tx1"/>
                </a:solidFill>
              </a:rPr>
              <a:t>La forme du titre du 2</a:t>
            </a:r>
            <a:r>
              <a:rPr lang="fr-CA" sz="1600" baseline="30000">
                <a:solidFill>
                  <a:schemeClr val="tx1"/>
                </a:solidFill>
              </a:rPr>
              <a:t>e</a:t>
            </a:r>
            <a:r>
              <a:rPr lang="fr-CA" sz="1600">
                <a:solidFill>
                  <a:schemeClr val="tx1"/>
                </a:solidFill>
              </a:rPr>
              <a:t> point d’accès répond aux normes du PFAN. De plus la partie nom de ce point d’accès correspond à la forme établie et révisée du point d’accès du compositeur. En respect de la procédure sur les doublons du PFAN, on peut signaler pour suppression la 1</a:t>
            </a:r>
            <a:r>
              <a:rPr lang="fr-CA" sz="1600" baseline="30000">
                <a:solidFill>
                  <a:schemeClr val="tx1"/>
                </a:solidFill>
              </a:rPr>
              <a:t>re</a:t>
            </a:r>
            <a:r>
              <a:rPr lang="fr-CA" sz="1600">
                <a:solidFill>
                  <a:schemeClr val="tx1"/>
                </a:solidFill>
              </a:rPr>
              <a:t> autorité, versée par CaQQLA et réviser la 2</a:t>
            </a:r>
            <a:r>
              <a:rPr lang="fr-CA" sz="1600" baseline="30000">
                <a:solidFill>
                  <a:schemeClr val="tx1"/>
                </a:solidFill>
              </a:rPr>
              <a:t>e</a:t>
            </a:r>
            <a:r>
              <a:rPr lang="fr-CA" sz="1600">
                <a:solidFill>
                  <a:schemeClr val="tx1"/>
                </a:solidFill>
              </a:rPr>
              <a:t>, versée par CaOONL. Attention : Le point avant la sous-zone $t manque.</a:t>
            </a: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90081909-564E-DB9D-2708-4AF01AFF635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315</a:t>
            </a:fld>
            <a:endParaRPr lang="fr-FR"/>
          </a:p>
        </p:txBody>
      </p:sp>
    </p:spTree>
    <p:extLst>
      <p:ext uri="{BB962C8B-B14F-4D97-AF65-F5344CB8AC3E}">
        <p14:creationId xmlns:p14="http://schemas.microsoft.com/office/powerpoint/2010/main" val="47906381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Exemples : </a:t>
            </a:r>
          </a:p>
          <a:p>
            <a:pPr marL="50800" indent="0">
              <a:buNone/>
            </a:pPr>
            <a:r>
              <a:rPr lang="fr-CA" sz="1600">
                <a:solidFill>
                  <a:schemeClr val="tx1"/>
                </a:solidFill>
              </a:rPr>
              <a:t>Les </a:t>
            </a:r>
            <a:r>
              <a:rPr lang="fr-CA" sz="1600" i="1">
                <a:solidFill>
                  <a:schemeClr val="tx1"/>
                </a:solidFill>
              </a:rPr>
              <a:t>Musiques d’enfants pour piano</a:t>
            </a:r>
            <a:r>
              <a:rPr lang="fr-CA" sz="1600">
                <a:solidFill>
                  <a:schemeClr val="tx1"/>
                </a:solidFill>
              </a:rPr>
              <a:t>, op. 65, de S. Prokofiev portent le titre privilégié : </a:t>
            </a:r>
            <a:r>
              <a:rPr lang="az-Cyrl-AZ" sz="1600">
                <a:solidFill>
                  <a:schemeClr val="tx1"/>
                </a:solidFill>
              </a:rPr>
              <a:t>Детская музыка</a:t>
            </a:r>
            <a:r>
              <a:rPr lang="fr-CA" sz="1600">
                <a:solidFill>
                  <a:schemeClr val="tx1"/>
                </a:solidFill>
              </a:rPr>
              <a:t>. </a:t>
            </a:r>
          </a:p>
          <a:p>
            <a:pPr marL="50800" indent="0">
              <a:buNone/>
            </a:pPr>
            <a:r>
              <a:rPr lang="fr-CA" sz="1600">
                <a:solidFill>
                  <a:schemeClr val="tx1"/>
                </a:solidFill>
              </a:rPr>
              <a:t>On trouve actuellement dans Canadiana deux points d’accès représentant cette même œuvre, avec des formes différentes :</a:t>
            </a:r>
          </a:p>
          <a:p>
            <a:pPr marL="50800" indent="0">
              <a:buNone/>
            </a:pPr>
            <a:r>
              <a:rPr lang="fr-CA" sz="1600">
                <a:solidFill>
                  <a:schemeClr val="accent5"/>
                </a:solidFill>
              </a:rPr>
              <a:t>100 1_ Prokofiev, Serge, $d 1891-1953. $t Detskaja muzyka [forme ISO 9:1986]</a:t>
            </a:r>
          </a:p>
          <a:p>
            <a:pPr marL="50800" indent="0">
              <a:buNone/>
            </a:pPr>
            <a:r>
              <a:rPr lang="fr-CA" sz="1600">
                <a:solidFill>
                  <a:schemeClr val="accent5"/>
                </a:solidFill>
              </a:rPr>
              <a:t>100 1_ Prokofiev, Serghei, $d 1891-1953 $t Detska͡ja muzyka [forme apparentée à ALA-LC]</a:t>
            </a:r>
          </a:p>
          <a:p>
            <a:pPr marL="50800" indent="0">
              <a:buNone/>
            </a:pPr>
            <a:endParaRPr lang="fr-CA" sz="1600">
              <a:solidFill>
                <a:srgbClr val="0070C0"/>
              </a:solidFill>
            </a:endParaRPr>
          </a:p>
          <a:p>
            <a:pPr marL="50800" indent="0">
              <a:buNone/>
            </a:pPr>
            <a:r>
              <a:rPr lang="fr-CA" sz="1600">
                <a:solidFill>
                  <a:schemeClr val="tx1"/>
                </a:solidFill>
              </a:rPr>
              <a:t>En plus de signaler l’une des autorités pour suppression, on devra modifier la partie nom afin de la rendre conforme au point d’accès autorisé révisé de cet agent et translittérer le titre trouvé dans une écriture non latine selon la norme retenue par la PFAN. Il faudra également vérifier que le point avant la sous-zone $t est présent. On obtiendra donc :</a:t>
            </a:r>
          </a:p>
          <a:p>
            <a:pPr marL="50800" indent="0">
              <a:buNone/>
            </a:pPr>
            <a:r>
              <a:rPr lang="fr-CA" sz="1600">
                <a:solidFill>
                  <a:schemeClr val="accent5"/>
                </a:solidFill>
              </a:rPr>
              <a:t>100 1_ Prokofiev, Sergueï Sergueïevitch, $d 1891-1953. $t Detskaâ muzyka [forme ISO 9:1995]</a:t>
            </a: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85D170E4-0C1B-14EB-1EAC-9FB06B64931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316</a:t>
            </a:fld>
            <a:endParaRPr lang="fr-FR"/>
          </a:p>
        </p:txBody>
      </p:sp>
    </p:spTree>
    <p:extLst>
      <p:ext uri="{BB962C8B-B14F-4D97-AF65-F5344CB8AC3E}">
        <p14:creationId xmlns:p14="http://schemas.microsoft.com/office/powerpoint/2010/main" val="122327946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6298-8CB9-7CF1-BDFB-6BC9EE92DB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F3938FE-4E24-BD02-5413-EE8DF7E480EB}"/>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3F30DFC7-7535-67CC-D815-4658ABA47177}"/>
              </a:ext>
            </a:extLst>
          </p:cNvPr>
          <p:cNvSpPr>
            <a:spLocks noGrp="1"/>
          </p:cNvSpPr>
          <p:nvPr>
            <p:ph type="body" idx="1"/>
          </p:nvPr>
        </p:nvSpPr>
        <p:spPr/>
        <p:txBody>
          <a:bodyPr/>
          <a:lstStyle/>
          <a:p>
            <a:pPr marL="50800" indent="0">
              <a:buSzPct val="100000"/>
              <a:buNone/>
            </a:pPr>
            <a:r>
              <a:rPr lang="fr-CA" sz="1500">
                <a:solidFill>
                  <a:schemeClr val="tx1"/>
                </a:solidFill>
              </a:rPr>
              <a:t>Les RCAA2 permettaient de désigner des parties d’œuvres numérotées de façon consécutive en utilisant les numéros extrêmes des parties. Selon les normes du PFAN, il n’est pas possible de le faire pour les œuvres musicales. </a:t>
            </a:r>
            <a:endParaRPr lang="en-US" sz="1500">
              <a:solidFill>
                <a:schemeClr val="tx1"/>
              </a:solidFill>
            </a:endParaRPr>
          </a:p>
          <a:p>
            <a:pPr marL="50800" indent="0">
              <a:buNone/>
            </a:pPr>
            <a:r>
              <a:rPr lang="fr-CA" sz="1500">
                <a:solidFill>
                  <a:schemeClr val="tx1"/>
                </a:solidFill>
              </a:rPr>
              <a:t>Exemple :</a:t>
            </a:r>
          </a:p>
          <a:p>
            <a:pPr marL="50800" indent="0">
              <a:buNone/>
            </a:pPr>
            <a:r>
              <a:rPr lang="fr-CA" sz="1500">
                <a:solidFill>
                  <a:schemeClr val="tx1"/>
                </a:solidFill>
              </a:rPr>
              <a:t>On a besoin d’établir un point d’accès collectif pour les cinq premières S</a:t>
            </a:r>
            <a:r>
              <a:rPr lang="fr-CA" sz="1500" i="1">
                <a:solidFill>
                  <a:schemeClr val="tx1"/>
                </a:solidFill>
              </a:rPr>
              <a:t>onates pour violon, </a:t>
            </a:r>
            <a:r>
              <a:rPr lang="fr-CA" sz="1500">
                <a:solidFill>
                  <a:schemeClr val="tx1"/>
                </a:solidFill>
              </a:rPr>
              <a:t>op. 91, de Max Reger. On trouve les points d’accès non révisés suivants, dont seul celui de CaQQLA est valide :</a:t>
            </a:r>
            <a:endParaRPr lang="fr-CA" sz="1500" i="1">
              <a:solidFill>
                <a:schemeClr val="tx1"/>
              </a:solidFill>
            </a:endParaRPr>
          </a:p>
          <a:p>
            <a:pPr marL="50800" indent="0">
              <a:buNone/>
            </a:pPr>
            <a:r>
              <a:rPr lang="fr-CA" sz="1500">
                <a:solidFill>
                  <a:schemeClr val="accent5"/>
                </a:solidFill>
              </a:rPr>
              <a:t>100 1_ Reger, Max, $d 1873-1916. $t Sonates, $m violon, $n op. 91. $n No 1-4 [CaOONL]</a:t>
            </a:r>
          </a:p>
          <a:p>
            <a:pPr marL="50800" indent="0">
              <a:buNone/>
            </a:pPr>
            <a:r>
              <a:rPr lang="fr-CA" sz="1500">
                <a:solidFill>
                  <a:schemeClr val="accent5"/>
                </a:solidFill>
              </a:rPr>
              <a:t>100 1_ Reger, Max, $d 1873-1916. $t Sonates, $m violon, $n op. 91. $k Extraits [CaQQLA]</a:t>
            </a:r>
          </a:p>
          <a:p>
            <a:pPr marL="50800" indent="0">
              <a:buNone/>
            </a:pPr>
            <a:r>
              <a:rPr lang="fr-CA" sz="1500">
                <a:solidFill>
                  <a:schemeClr val="accent5"/>
                </a:solidFill>
              </a:rPr>
              <a:t>100 1_ Reger, Max, $d 1873-1916. $t Sonates, $m violon, $n op. 91. $n No 1-3 [CaQMU]</a:t>
            </a:r>
            <a:endParaRPr lang="en-US" sz="1500">
              <a:solidFill>
                <a:schemeClr val="accent5"/>
              </a:solidFill>
            </a:endParaRPr>
          </a:p>
          <a:p>
            <a:pPr marL="50800" indent="0">
              <a:buNone/>
            </a:pPr>
            <a:r>
              <a:rPr lang="fr-CA" sz="1500">
                <a:solidFill>
                  <a:schemeClr val="accent5"/>
                </a:solidFill>
              </a:rPr>
              <a:t>100 1_ Reger, Max, $d 1873-1916. $t Sonates, $m violon, $n op. 91. $n No 1-5 [CaQMBN]</a:t>
            </a:r>
          </a:p>
          <a:p>
            <a:pPr marL="50800" indent="0">
              <a:buNone/>
            </a:pPr>
            <a:r>
              <a:rPr lang="fr-CA" sz="1500">
                <a:solidFill>
                  <a:schemeClr val="tx1"/>
                </a:solidFill>
              </a:rPr>
              <a:t>Les formes de point d’accès identifiant des parties d’œuvres à l’aide d’une numérotation consécutive doivent être considérés comme étant des </a:t>
            </a:r>
            <a:r>
              <a:rPr lang="fr-CA" sz="1500" i="1">
                <a:solidFill>
                  <a:schemeClr val="tx1"/>
                </a:solidFill>
              </a:rPr>
              <a:t>Extraits</a:t>
            </a:r>
            <a:r>
              <a:rPr lang="fr-CA" sz="1500">
                <a:solidFill>
                  <a:schemeClr val="tx1"/>
                </a:solidFill>
              </a:rPr>
              <a:t> de l’œuvre. En respect de la procédure sur les doublons du PFAN, on révisera donc l’autorité de CaOONL de la façon suivante :</a:t>
            </a:r>
          </a:p>
          <a:p>
            <a:pPr marL="50800" indent="0">
              <a:buNone/>
            </a:pPr>
            <a:r>
              <a:rPr lang="fr-CA" sz="1500">
                <a:solidFill>
                  <a:schemeClr val="accent5"/>
                </a:solidFill>
              </a:rPr>
              <a:t>100 1_ Reger, Max, $d 1873-1916. $t Sonates, $m violon, $n op. 91. $k Extraits</a:t>
            </a:r>
          </a:p>
          <a:p>
            <a:pPr marL="50800" indent="0">
              <a:buNone/>
            </a:pPr>
            <a:r>
              <a:rPr lang="fr-CA" sz="1500">
                <a:solidFill>
                  <a:schemeClr val="accent5"/>
                </a:solidFill>
              </a:rPr>
              <a:t>400 1_$w nnea $a Reger, Max, $d 1873-1916. $t Sonates, $m violon, $n op. 91. $n No 1-4</a:t>
            </a:r>
            <a:endParaRPr lang="fr-CA" sz="1500">
              <a:solidFill>
                <a:srgbClr val="0070C0"/>
              </a:solidFill>
            </a:endParaRPr>
          </a:p>
        </p:txBody>
      </p:sp>
      <p:sp>
        <p:nvSpPr>
          <p:cNvPr id="5" name="Espace réservé du pied de page 4">
            <a:extLst>
              <a:ext uri="{FF2B5EF4-FFF2-40B4-BE49-F238E27FC236}">
                <a16:creationId xmlns:a16="http://schemas.microsoft.com/office/drawing/2014/main" id="{3781BF26-CED0-8E1D-AEDE-5C5C07EE31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317</a:t>
            </a:fld>
            <a:endParaRPr lang="fr-FR"/>
          </a:p>
        </p:txBody>
      </p:sp>
    </p:spTree>
    <p:extLst>
      <p:ext uri="{BB962C8B-B14F-4D97-AF65-F5344CB8AC3E}">
        <p14:creationId xmlns:p14="http://schemas.microsoft.com/office/powerpoint/2010/main" val="12109469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5379-1B66-15BE-942C-87A290F8C3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7DC16EE-F925-BA36-082C-0928C6281B34}"/>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3E551BDA-55BF-4F4B-20E7-EEB079C75508}"/>
              </a:ext>
            </a:extLst>
          </p:cNvPr>
          <p:cNvSpPr>
            <a:spLocks noGrp="1"/>
          </p:cNvSpPr>
          <p:nvPr>
            <p:ph type="body" idx="1"/>
          </p:nvPr>
        </p:nvSpPr>
        <p:spPr/>
        <p:txBody>
          <a:bodyPr/>
          <a:lstStyle/>
          <a:p>
            <a:pPr marL="50800" indent="0">
              <a:buNone/>
            </a:pPr>
            <a:r>
              <a:rPr lang="fr-CA" sz="1800">
                <a:solidFill>
                  <a:schemeClr val="tx1"/>
                </a:solidFill>
              </a:rPr>
              <a:t>Toutes les autres autorités, non révisées, peuvent alors être signalées pour suppression. Si l’une d’elles a une forme valide sous RDA qui serait jugée utile comme variante, elle peut être enregistrée en zone 400, avec codage $w. On pourrait alors signaler en zone 670 le point d’accès du fichier interne utilisé comme source de la variante. (Dans le cas présent, aucun des points d’accès n’est valide ou jugé utile).</a:t>
            </a:r>
          </a:p>
          <a:p>
            <a:pPr marL="50800" indent="0">
              <a:buNone/>
            </a:pPr>
            <a:endParaRPr lang="fr-CA" sz="1800">
              <a:solidFill>
                <a:schemeClr val="tx1"/>
              </a:solidFill>
            </a:endParaRPr>
          </a:p>
          <a:p>
            <a:pPr marL="50800" indent="0">
              <a:buNone/>
            </a:pPr>
            <a:r>
              <a:rPr lang="fr-CA" sz="1800">
                <a:solidFill>
                  <a:schemeClr val="tx1"/>
                </a:solidFill>
              </a:rPr>
              <a:t>De façon alternative, des points d’accès individuels pour les cinq parties auraient pu être créés et/ou révisés :</a:t>
            </a:r>
          </a:p>
          <a:p>
            <a:pPr marL="50800" indent="0">
              <a:buNone/>
            </a:pPr>
            <a:r>
              <a:rPr lang="fr-CA" sz="1800">
                <a:solidFill>
                  <a:schemeClr val="accent5"/>
                </a:solidFill>
              </a:rPr>
              <a:t>100 1_ Reger, Max, $d 1873-1916. $t Sonates, $m violon, $n op. 91. $n No 1</a:t>
            </a:r>
          </a:p>
          <a:p>
            <a:pPr marL="50800" indent="0">
              <a:buNone/>
            </a:pPr>
            <a:r>
              <a:rPr lang="fr-CA" sz="1800">
                <a:solidFill>
                  <a:schemeClr val="accent5"/>
                </a:solidFill>
              </a:rPr>
              <a:t>100 1_ Reger, Max, $d 1873-1916. $t Sonates, $m violon, $n op. 91. $n No 2</a:t>
            </a:r>
          </a:p>
          <a:p>
            <a:pPr marL="50800" indent="0">
              <a:buNone/>
            </a:pPr>
            <a:r>
              <a:rPr lang="fr-CA" sz="1800">
                <a:solidFill>
                  <a:schemeClr val="accent5"/>
                </a:solidFill>
              </a:rPr>
              <a:t>100 1_ Reger, Max, $d 1873-1916. $t Sonates, $m violon, $n op. 91. $n No 3</a:t>
            </a:r>
          </a:p>
          <a:p>
            <a:pPr marL="50800" indent="0">
              <a:buNone/>
            </a:pPr>
            <a:r>
              <a:rPr lang="fr-CA" sz="1800">
                <a:solidFill>
                  <a:schemeClr val="accent5"/>
                </a:solidFill>
              </a:rPr>
              <a:t>100 1_ Reger, Max, $d 1873-1916. $t Sonates, $m violon, $n op. 91. $n No 4</a:t>
            </a:r>
          </a:p>
          <a:p>
            <a:pPr marL="50800" indent="0">
              <a:buNone/>
            </a:pPr>
            <a:r>
              <a:rPr lang="fr-CA" sz="1800">
                <a:solidFill>
                  <a:schemeClr val="accent5"/>
                </a:solidFill>
              </a:rPr>
              <a:t>100 1_ Reger, Max, $d 1873-1916. $t Sonates, $m violon, $n op. 91. $n No 5</a:t>
            </a:r>
          </a:p>
        </p:txBody>
      </p:sp>
      <p:sp>
        <p:nvSpPr>
          <p:cNvPr id="5" name="Espace réservé du pied de page 4">
            <a:extLst>
              <a:ext uri="{FF2B5EF4-FFF2-40B4-BE49-F238E27FC236}">
                <a16:creationId xmlns:a16="http://schemas.microsoft.com/office/drawing/2014/main" id="{69E0E426-463E-DCD0-9A3A-9E119190956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318</a:t>
            </a:fld>
            <a:endParaRPr lang="fr-FR"/>
          </a:p>
        </p:txBody>
      </p:sp>
    </p:spTree>
    <p:extLst>
      <p:ext uri="{BB962C8B-B14F-4D97-AF65-F5344CB8AC3E}">
        <p14:creationId xmlns:p14="http://schemas.microsoft.com/office/powerpoint/2010/main" val="162592013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SzPct val="100000"/>
              <a:buNone/>
            </a:pPr>
            <a:r>
              <a:rPr lang="fr-CA" sz="1800">
                <a:solidFill>
                  <a:schemeClr val="tx1"/>
                </a:solidFill>
              </a:rPr>
              <a:t>Les titres privilégiés des œuvres ou des parties d’œuvres peuvent parfois avoir fait l’objet de pratiques locales dans les diverses institutions et les autorités qui leur sont reliées ont été versées telles quelles dans Canadiana et doivent être révisées.</a:t>
            </a:r>
          </a:p>
          <a:p>
            <a:pPr marL="50800" indent="0">
              <a:buNone/>
            </a:pPr>
            <a:endParaRPr lang="fr-CA" sz="1800">
              <a:solidFill>
                <a:schemeClr val="tx1"/>
              </a:solidFill>
            </a:endParaRPr>
          </a:p>
          <a:p>
            <a:pPr marL="50800" indent="0">
              <a:buNone/>
            </a:pPr>
            <a:r>
              <a:rPr lang="fr-CA" sz="1800">
                <a:solidFill>
                  <a:schemeClr val="tx1"/>
                </a:solidFill>
              </a:rPr>
              <a:t>Dans l’exemple suivant, le point d’accès </a:t>
            </a:r>
            <a:r>
              <a:rPr lang="fr-CA" sz="1800" b="1">
                <a:solidFill>
                  <a:schemeClr val="tx1"/>
                </a:solidFill>
              </a:rPr>
              <a:t>N’EST PAS</a:t>
            </a:r>
            <a:r>
              <a:rPr lang="fr-CA" sz="1800">
                <a:solidFill>
                  <a:schemeClr val="tx1"/>
                </a:solidFill>
              </a:rPr>
              <a:t> valide :</a:t>
            </a:r>
          </a:p>
          <a:p>
            <a:pPr marL="50800" indent="0">
              <a:buNone/>
            </a:pPr>
            <a:r>
              <a:rPr lang="fr-CA" sz="1800">
                <a:solidFill>
                  <a:schemeClr val="accent5"/>
                </a:solidFill>
              </a:rPr>
              <a:t>100 1_ Abbiate, Louis, $d 1866-1933. $t Musique </a:t>
            </a:r>
            <a:r>
              <a:rPr lang="fr-CA" sz="1800" b="1">
                <a:solidFill>
                  <a:schemeClr val="accent5"/>
                </a:solidFill>
              </a:rPr>
              <a:t>$m de piano</a:t>
            </a:r>
            <a:r>
              <a:rPr lang="fr-CA" sz="1800">
                <a:solidFill>
                  <a:schemeClr val="accent5"/>
                </a:solidFill>
              </a:rPr>
              <a:t>. $k Extraits</a:t>
            </a:r>
          </a:p>
          <a:p>
            <a:pPr marL="50800" indent="0">
              <a:buNone/>
            </a:pPr>
            <a:endParaRPr lang="fr-CA" sz="1800">
              <a:solidFill>
                <a:schemeClr val="tx1"/>
              </a:solidFill>
            </a:endParaRPr>
          </a:p>
          <a:p>
            <a:pPr marL="50800" indent="0">
              <a:buNone/>
            </a:pPr>
            <a:r>
              <a:rPr lang="fr-CA" sz="1800">
                <a:solidFill>
                  <a:schemeClr val="tx1"/>
                </a:solidFill>
              </a:rPr>
              <a:t>Le titre privilégié représentant des extraits d’œuvre complète pour une même distribution générale ou spécifique devrait être « Musique pour piano » (et non « de piano »). De plus, le titre privilégié devrait être contenu entièrement dans la sous-zone $t. L’utilisation de la sous-zone $m est donc ici erronée. Selon les normes du PFAN, il doit plutôt prendre cette forme et doit donc être révisé :</a:t>
            </a:r>
          </a:p>
          <a:p>
            <a:pPr marL="50800" indent="0">
              <a:buNone/>
            </a:pPr>
            <a:r>
              <a:rPr lang="fr-CA" sz="1800">
                <a:solidFill>
                  <a:schemeClr val="accent5"/>
                </a:solidFill>
              </a:rPr>
              <a:t>100 1_ Abbiate, Louis, $d 1866-1933. $t Musique </a:t>
            </a:r>
            <a:r>
              <a:rPr lang="fr-CA" sz="1800" b="1">
                <a:solidFill>
                  <a:schemeClr val="accent5"/>
                </a:solidFill>
              </a:rPr>
              <a:t>pour piano</a:t>
            </a:r>
            <a:r>
              <a:rPr lang="fr-CA" sz="1800">
                <a:solidFill>
                  <a:schemeClr val="accent5"/>
                </a:solidFill>
              </a:rPr>
              <a:t>. $k Extraits</a:t>
            </a:r>
            <a:endParaRPr lang="fr-CA">
              <a:solidFill>
                <a:schemeClr val="accent5"/>
              </a:solidFill>
            </a:endParaRPr>
          </a:p>
          <a:p>
            <a:pPr marL="50800" indent="0">
              <a:buNone/>
            </a:pPr>
            <a:endParaRPr lang="fr-CA" sz="1800">
              <a:solidFill>
                <a:schemeClr val="tx1"/>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400">
              <a:solidFill>
                <a:srgbClr val="000000"/>
              </a:solidFill>
            </a:endParaRPr>
          </a:p>
          <a:p>
            <a:endParaRPr lang="fr-CA" sz="1400">
              <a:solidFill>
                <a:srgbClr val="000000"/>
              </a:solidFill>
            </a:endParaRPr>
          </a:p>
          <a:p>
            <a:pPr marL="50800" indent="0">
              <a:buNone/>
            </a:pPr>
            <a:endParaRPr lang="fr-CA" sz="1400">
              <a:solidFill>
                <a:srgbClr val="0070C0"/>
              </a:solidFill>
            </a:endParaRPr>
          </a:p>
          <a:p>
            <a:pPr marL="50800" indent="0">
              <a:buNone/>
            </a:pPr>
            <a:endParaRPr lang="fr-CA" sz="1400">
              <a:solidFill>
                <a:srgbClr val="000000"/>
              </a:solidFill>
            </a:endParaRPr>
          </a:p>
          <a:p>
            <a:pPr marL="50800" indent="0">
              <a:buNone/>
            </a:pPr>
            <a:endParaRPr lang="fr-CA" sz="1400">
              <a:solidFill>
                <a:srgbClr val="000000"/>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28D99456-92A2-817C-6F53-80D4F73A608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319</a:t>
            </a:fld>
            <a:endParaRPr lang="fr-FR"/>
          </a:p>
        </p:txBody>
      </p:sp>
    </p:spTree>
    <p:extLst>
      <p:ext uri="{BB962C8B-B14F-4D97-AF65-F5344CB8AC3E}">
        <p14:creationId xmlns:p14="http://schemas.microsoft.com/office/powerpoint/2010/main" val="1821007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838200" y="631268"/>
            <a:ext cx="10515600" cy="949181"/>
          </a:xfrm>
          <a:prstGeom prst="rect">
            <a:avLst/>
          </a:prstGeom>
          <a:noFill/>
          <a:ln>
            <a:noFill/>
          </a:ln>
        </p:spPr>
        <p:txBody>
          <a:bodyPr spcFirstLastPara="1" wrap="square" lIns="91425" tIns="45700" rIns="91425" bIns="45700" anchor="ctr" anchorCtr="0">
            <a:noAutofit/>
          </a:bodyPr>
          <a:lstStyle/>
          <a:p>
            <a:pPr>
              <a:buSzPts val="3959"/>
            </a:pPr>
            <a:r>
              <a:rPr lang="fr-FR"/>
              <a:t>Exemple : Quel</a:t>
            </a:r>
            <a:r>
              <a:rPr lang="fr-FR" b="0" i="0" u="none" strike="noStrike" cap="none">
                <a:latin typeface="Arial"/>
                <a:ea typeface="Arial"/>
                <a:cs typeface="Arial"/>
                <a:sym typeface="Arial"/>
              </a:rPr>
              <a:t> est le titre privilégié?</a:t>
            </a:r>
            <a:endParaRPr lang="en-US" sz="3950" b="0" i="0" u="none" strike="noStrike" cap="none">
              <a:latin typeface="Arial"/>
              <a:ea typeface="Arial"/>
              <a:cs typeface="Arial"/>
              <a:sym typeface="Arial"/>
            </a:endParaRPr>
          </a:p>
        </p:txBody>
      </p:sp>
      <p:sp>
        <p:nvSpPr>
          <p:cNvPr id="4" name="Espace réservé du pied de page 3">
            <a:extLst>
              <a:ext uri="{FF2B5EF4-FFF2-40B4-BE49-F238E27FC236}">
                <a16:creationId xmlns:a16="http://schemas.microsoft.com/office/drawing/2014/main" id="{E69DD849-8B79-2829-1254-D202C82F7018}"/>
              </a:ext>
            </a:extLst>
          </p:cNvPr>
          <p:cNvSpPr>
            <a:spLocks noGrp="1"/>
          </p:cNvSpPr>
          <p:nvPr>
            <p:ph type="ftr" idx="11"/>
          </p:nvPr>
        </p:nvSpPr>
        <p:spPr/>
        <p:txBody>
          <a:bodyPr/>
          <a:lstStyle/>
          <a:p>
            <a:r>
              <a:rPr lang="fr-CA"/>
              <a:t>Module 6a : Description des œuvres et des expressions musicales</a:t>
            </a:r>
          </a:p>
        </p:txBody>
      </p:sp>
      <p:pic>
        <p:nvPicPr>
          <p:cNvPr id="2" name="Picture 2">
            <a:extLst>
              <a:ext uri="{FF2B5EF4-FFF2-40B4-BE49-F238E27FC236}">
                <a16:creationId xmlns:a16="http://schemas.microsoft.com/office/drawing/2014/main" id="{D5B0A8BD-FAA4-ABE4-F747-878B24D438A8}"/>
              </a:ext>
            </a:extLst>
          </p:cNvPr>
          <p:cNvPicPr>
            <a:picLocks noChangeAspect="1"/>
          </p:cNvPicPr>
          <p:nvPr/>
        </p:nvPicPr>
        <p:blipFill>
          <a:blip r:embed="rId3"/>
          <a:stretch>
            <a:fillRect/>
          </a:stretch>
        </p:blipFill>
        <p:spPr>
          <a:xfrm>
            <a:off x="1424574" y="1942380"/>
            <a:ext cx="4187849" cy="4187849"/>
          </a:xfrm>
          <a:prstGeom prst="rect">
            <a:avLst/>
          </a:prstGeom>
        </p:spPr>
      </p:pic>
      <p:pic>
        <p:nvPicPr>
          <p:cNvPr id="3" name="Picture 3" descr="A picture containing text, book, different, several&#10;&#10;Description automatically generated">
            <a:extLst>
              <a:ext uri="{FF2B5EF4-FFF2-40B4-BE49-F238E27FC236}">
                <a16:creationId xmlns:a16="http://schemas.microsoft.com/office/drawing/2014/main" id="{1ABE3CA1-A7AE-F259-5637-D30EF4B287F7}"/>
              </a:ext>
            </a:extLst>
          </p:cNvPr>
          <p:cNvPicPr>
            <a:picLocks noChangeAspect="1"/>
          </p:cNvPicPr>
          <p:nvPr/>
        </p:nvPicPr>
        <p:blipFill>
          <a:blip r:embed="rId4"/>
          <a:stretch>
            <a:fillRect/>
          </a:stretch>
        </p:blipFill>
        <p:spPr>
          <a:xfrm>
            <a:off x="6494806" y="1942381"/>
            <a:ext cx="4187848" cy="4187848"/>
          </a:xfrm>
          <a:prstGeom prst="rect">
            <a:avLst/>
          </a:prstGeom>
        </p:spPr>
      </p:pic>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a:t>
            </a:fld>
            <a:endParaRPr lang="fr-F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SzPct val="100000"/>
              <a:buNone/>
            </a:pPr>
            <a:r>
              <a:rPr lang="fr-CA" sz="1800">
                <a:solidFill>
                  <a:schemeClr val="tx1"/>
                </a:solidFill>
              </a:rPr>
              <a:t>La mention de distribution d’exécution dans les points d’accès autorisés à réviser répond parfois à d’anciennes normes. Sous les RCAA2 (et au tout début de RDA), certains ensembles classiques instrumentaux de musique de chambre faisaient l’objet d’une mention de distribution d’exécution dans les titres uniformes qui n’est pas valide selon les normes du PFAN.</a:t>
            </a:r>
            <a:endParaRPr lang="en-US" sz="1800">
              <a:solidFill>
                <a:schemeClr val="tx1"/>
              </a:solidFill>
            </a:endParaRPr>
          </a:p>
          <a:p>
            <a:pPr marL="50800" indent="0">
              <a:buNone/>
            </a:pPr>
            <a:endParaRPr lang="fr-CA" sz="1800">
              <a:solidFill>
                <a:schemeClr val="tx1"/>
              </a:solidFill>
            </a:endParaRPr>
          </a:p>
          <a:p>
            <a:pPr marL="50800" indent="0">
              <a:buNone/>
            </a:pPr>
            <a:r>
              <a:rPr lang="fr-CA" sz="1800">
                <a:solidFill>
                  <a:schemeClr val="tx1"/>
                </a:solidFill>
              </a:rPr>
              <a:t>Exemple : </a:t>
            </a:r>
          </a:p>
          <a:p>
            <a:pPr marL="50800" indent="0">
              <a:buNone/>
            </a:pPr>
            <a:r>
              <a:rPr lang="fr-CA" sz="1800">
                <a:solidFill>
                  <a:schemeClr val="tx1"/>
                </a:solidFill>
              </a:rPr>
              <a:t>Un quintette à vent est un ensemble classique de musique de chambre dont la distribution d’exécution implicite est : flûte, hautbois, clarinette, cor et basson. Ainsi, sous les RCAA2, le </a:t>
            </a:r>
            <a:r>
              <a:rPr lang="fr-CA" sz="1800" i="1">
                <a:solidFill>
                  <a:schemeClr val="tx1"/>
                </a:solidFill>
              </a:rPr>
              <a:t>Quintette à vent</a:t>
            </a:r>
            <a:r>
              <a:rPr lang="fr-CA" sz="1800">
                <a:solidFill>
                  <a:schemeClr val="tx1"/>
                </a:solidFill>
              </a:rPr>
              <a:t>, op. 2, de György Kurtág était désigné par le titre uniforme suivant :</a:t>
            </a:r>
          </a:p>
          <a:p>
            <a:pPr marL="50800" indent="0">
              <a:buNone/>
            </a:pPr>
            <a:r>
              <a:rPr lang="fr-CA" sz="1800">
                <a:solidFill>
                  <a:schemeClr val="accent5"/>
                </a:solidFill>
              </a:rPr>
              <a:t>100 1_ Kurtág, Gy</a:t>
            </a:r>
            <a:r>
              <a:rPr lang="en-CA" sz="1800">
                <a:solidFill>
                  <a:schemeClr val="accent5"/>
                </a:solidFill>
              </a:rPr>
              <a:t>ö</a:t>
            </a:r>
            <a:r>
              <a:rPr lang="fr-CA" sz="1800">
                <a:solidFill>
                  <a:schemeClr val="accent5"/>
                </a:solidFill>
              </a:rPr>
              <a:t>rgy. $t Quintette, $m </a:t>
            </a:r>
            <a:r>
              <a:rPr lang="fr-CA" sz="1800" b="1">
                <a:solidFill>
                  <a:schemeClr val="accent5"/>
                </a:solidFill>
              </a:rPr>
              <a:t>vents</a:t>
            </a:r>
            <a:r>
              <a:rPr lang="fr-CA" sz="1800">
                <a:solidFill>
                  <a:schemeClr val="accent5"/>
                </a:solidFill>
              </a:rPr>
              <a:t>, $n op. 2</a:t>
            </a:r>
          </a:p>
          <a:p>
            <a:pPr marL="50800" indent="0">
              <a:buNone/>
            </a:pPr>
            <a:endParaRPr lang="fr-CA" sz="1800">
              <a:solidFill>
                <a:srgbClr val="0070C0"/>
              </a:solidFill>
            </a:endParaRPr>
          </a:p>
          <a:p>
            <a:pPr marL="50800" indent="0">
              <a:buNone/>
            </a:pPr>
            <a:r>
              <a:rPr lang="fr-CA" sz="1800">
                <a:solidFill>
                  <a:schemeClr val="tx1"/>
                </a:solidFill>
              </a:rPr>
              <a:t>Selon les normes du PFAN, il doit plutôt prendre cette forme et doit donc être révisé :</a:t>
            </a:r>
          </a:p>
          <a:p>
            <a:pPr marL="50800" indent="0">
              <a:buNone/>
            </a:pPr>
            <a:r>
              <a:rPr lang="fr-CA" sz="1800">
                <a:solidFill>
                  <a:schemeClr val="accent5"/>
                </a:solidFill>
              </a:rPr>
              <a:t>100 1_ Kurtág, György. $t Quintette, $m flûte, hautbois, clarinette, cor, basson, $n op. 2</a:t>
            </a:r>
            <a:endParaRPr lang="fr-CA" sz="1800">
              <a:solidFill>
                <a:srgbClr val="0070C0"/>
              </a:solidFill>
            </a:endParaRPr>
          </a:p>
        </p:txBody>
      </p:sp>
      <p:sp>
        <p:nvSpPr>
          <p:cNvPr id="5" name="Espace réservé du pied de page 4">
            <a:extLst>
              <a:ext uri="{FF2B5EF4-FFF2-40B4-BE49-F238E27FC236}">
                <a16:creationId xmlns:a16="http://schemas.microsoft.com/office/drawing/2014/main" id="{F6245174-653C-E64C-63B7-8429F25E2DB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320</a:t>
            </a:fld>
            <a:endParaRPr lang="fr-FR"/>
          </a:p>
        </p:txBody>
      </p:sp>
    </p:spTree>
    <p:extLst>
      <p:ext uri="{BB962C8B-B14F-4D97-AF65-F5344CB8AC3E}">
        <p14:creationId xmlns:p14="http://schemas.microsoft.com/office/powerpoint/2010/main" val="161765277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Les RCAA2 limitaient également généralement la distribution à trois éléments. Selon les normes du PFAN, cette limite n’est plus valide.</a:t>
            </a:r>
            <a:endParaRPr lang="en-US">
              <a:solidFill>
                <a:schemeClr val="tx1"/>
              </a:solidFill>
            </a:endParaRPr>
          </a:p>
          <a:p>
            <a:pPr marL="50800" indent="0">
              <a:buNone/>
            </a:pPr>
            <a:endParaRPr lang="fr-CA" sz="1800">
              <a:solidFill>
                <a:schemeClr val="tx1"/>
              </a:solidFill>
            </a:endParaRPr>
          </a:p>
          <a:p>
            <a:pPr marL="50800" indent="0">
              <a:buNone/>
            </a:pPr>
            <a:r>
              <a:rPr lang="fr-CA" sz="1800">
                <a:solidFill>
                  <a:schemeClr val="tx1"/>
                </a:solidFill>
              </a:rPr>
              <a:t>Exemple : </a:t>
            </a:r>
          </a:p>
          <a:p>
            <a:pPr marL="50800" indent="0">
              <a:buNone/>
            </a:pPr>
            <a:r>
              <a:rPr lang="fr-CA" sz="1800">
                <a:solidFill>
                  <a:schemeClr val="tx1"/>
                </a:solidFill>
              </a:rPr>
              <a:t>Sous les RCAA2, l’</a:t>
            </a:r>
            <a:r>
              <a:rPr lang="fr-CA" sz="1800" i="1">
                <a:solidFill>
                  <a:schemeClr val="tx1"/>
                </a:solidFill>
              </a:rPr>
              <a:t>Octuor G. 470 en sol majeur</a:t>
            </a:r>
            <a:r>
              <a:rPr lang="fr-CA" sz="1800">
                <a:solidFill>
                  <a:schemeClr val="tx1"/>
                </a:solidFill>
              </a:rPr>
              <a:t> de L. Boccherini pour hautbois, basson, cor, 2 violons, alto et 2 violoncelles était désigné par le titre uniforme suivant :</a:t>
            </a:r>
          </a:p>
          <a:p>
            <a:pPr marL="541338" indent="-490538">
              <a:buNone/>
            </a:pPr>
            <a:r>
              <a:rPr lang="fr-CA" sz="1800">
                <a:solidFill>
                  <a:schemeClr val="accent5"/>
                </a:solidFill>
              </a:rPr>
              <a:t>100 1_ Boccherini, Luigi, $d 1743-1805. $t Octuors, $m </a:t>
            </a:r>
            <a:r>
              <a:rPr lang="fr-CA" sz="1800" b="1">
                <a:solidFill>
                  <a:schemeClr val="accent5"/>
                </a:solidFill>
              </a:rPr>
              <a:t>bois, cor, cordes</a:t>
            </a:r>
            <a:r>
              <a:rPr lang="fr-CA" sz="1800">
                <a:solidFill>
                  <a:schemeClr val="accent5"/>
                </a:solidFill>
              </a:rPr>
              <a:t>, $n G. 470, $r sol majeur</a:t>
            </a:r>
          </a:p>
          <a:p>
            <a:pPr marL="50800" indent="0">
              <a:buNone/>
            </a:pPr>
            <a:endParaRPr lang="fr-CA" sz="1800">
              <a:solidFill>
                <a:srgbClr val="0070C0"/>
              </a:solidFill>
            </a:endParaRPr>
          </a:p>
          <a:p>
            <a:pPr marL="50800" indent="0">
              <a:buNone/>
            </a:pPr>
            <a:r>
              <a:rPr lang="fr-CA" sz="1800">
                <a:solidFill>
                  <a:schemeClr val="tx1"/>
                </a:solidFill>
              </a:rPr>
              <a:t>Selon les normes du PFAN, il doit plutôt prendre cette forme et doit donc être révisé :</a:t>
            </a:r>
          </a:p>
          <a:p>
            <a:pPr marL="541338" indent="-490538">
              <a:buNone/>
            </a:pPr>
            <a:r>
              <a:rPr lang="fr-CA" sz="1800">
                <a:solidFill>
                  <a:schemeClr val="accent5"/>
                </a:solidFill>
              </a:rPr>
              <a:t>100 1_ Boccherini, Luigi, $d 1743-1805. $t Octuors, $m hautbois, basson, cor, violons (2), alto, violoncelles (2), $n G. 470, $r sol majeur</a:t>
            </a: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F56F09D9-21F9-6D6D-910B-3E7F8DF42A7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321</a:t>
            </a:fld>
            <a:endParaRPr lang="fr-FR"/>
          </a:p>
        </p:txBody>
      </p:sp>
    </p:spTree>
    <p:extLst>
      <p:ext uri="{BB962C8B-B14F-4D97-AF65-F5344CB8AC3E}">
        <p14:creationId xmlns:p14="http://schemas.microsoft.com/office/powerpoint/2010/main" val="423541849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Les RCAA2 (et RDA à ses débuts) prescrivaient de ne pas indiquer le nombre de parties pour un même instrument ou voix donnée si ce nombre, lorsque supérieur à 1, était implicite. Les normes du PFAN indiquent toutefois de ne pas omettre ce nombre, même si celui-ci est implicite. Ce type d’autorités doit donc être révisé.</a:t>
            </a:r>
            <a:endParaRPr lang="fr-FR" sz="1800">
              <a:solidFill>
                <a:schemeClr val="tx1"/>
              </a:solidFill>
            </a:endParaRPr>
          </a:p>
          <a:p>
            <a:pPr marL="50800" indent="0">
              <a:buNone/>
            </a:pPr>
            <a:endParaRPr lang="fr-FR"/>
          </a:p>
          <a:p>
            <a:pPr marL="50800" indent="0">
              <a:buNone/>
            </a:pPr>
            <a:r>
              <a:rPr lang="fr-CA" sz="1800">
                <a:solidFill>
                  <a:schemeClr val="tx1"/>
                </a:solidFill>
              </a:rPr>
              <a:t>Exemple : </a:t>
            </a:r>
          </a:p>
          <a:p>
            <a:pPr marL="50800" indent="0">
              <a:buNone/>
            </a:pPr>
            <a:r>
              <a:rPr lang="fr-CA" sz="1800">
                <a:solidFill>
                  <a:schemeClr val="tx1"/>
                </a:solidFill>
              </a:rPr>
              <a:t>Sous les RCAA2, le </a:t>
            </a:r>
            <a:r>
              <a:rPr lang="fr-CA" sz="1800" i="1">
                <a:solidFill>
                  <a:schemeClr val="tx1"/>
                </a:solidFill>
              </a:rPr>
              <a:t>Quintette pour 2 violons, alto, violoncelle et contrebasse</a:t>
            </a:r>
            <a:r>
              <a:rPr lang="fr-CA" sz="1800">
                <a:solidFill>
                  <a:schemeClr val="tx1"/>
                </a:solidFill>
              </a:rPr>
              <a:t> de M. Adaskin était représenté par le titre uniforme suivant :</a:t>
            </a:r>
          </a:p>
          <a:p>
            <a:pPr marL="50800" indent="0">
              <a:buNone/>
            </a:pPr>
            <a:r>
              <a:rPr lang="fr-CA" sz="1800">
                <a:solidFill>
                  <a:schemeClr val="accent5"/>
                </a:solidFill>
              </a:rPr>
              <a:t>Adaskin, Murray, $d 1906-2002. $t Quintettes, $m </a:t>
            </a:r>
            <a:r>
              <a:rPr lang="fr-CA" sz="1800" b="1">
                <a:solidFill>
                  <a:schemeClr val="accent5"/>
                </a:solidFill>
              </a:rPr>
              <a:t>violons</a:t>
            </a:r>
            <a:r>
              <a:rPr lang="fr-CA" sz="1800">
                <a:solidFill>
                  <a:schemeClr val="accent5"/>
                </a:solidFill>
              </a:rPr>
              <a:t>, alto, violoncelle, contrebasse</a:t>
            </a:r>
          </a:p>
          <a:p>
            <a:pPr marL="50800" indent="0">
              <a:buNone/>
            </a:pPr>
            <a:endParaRPr lang="fr-CA" sz="1800"/>
          </a:p>
          <a:p>
            <a:pPr marL="50800" indent="0">
              <a:buNone/>
            </a:pPr>
            <a:r>
              <a:rPr lang="fr-CA" sz="1800">
                <a:solidFill>
                  <a:schemeClr val="tx1"/>
                </a:solidFill>
              </a:rPr>
              <a:t>Selon les normes du PFAN, il doit plutôt prendre cette forme :</a:t>
            </a:r>
          </a:p>
          <a:p>
            <a:pPr marL="50800" indent="0">
              <a:buNone/>
            </a:pPr>
            <a:r>
              <a:rPr lang="fr-CA" sz="1800">
                <a:solidFill>
                  <a:schemeClr val="accent5"/>
                </a:solidFill>
              </a:rPr>
              <a:t>Adaskin, Murray, $d 1906-2002. $t Quintettes, $m </a:t>
            </a:r>
            <a:r>
              <a:rPr lang="fr-CA" sz="1800" b="1">
                <a:solidFill>
                  <a:schemeClr val="accent5"/>
                </a:solidFill>
              </a:rPr>
              <a:t>violons (2)</a:t>
            </a:r>
            <a:r>
              <a:rPr lang="fr-CA" sz="1800">
                <a:solidFill>
                  <a:schemeClr val="accent5"/>
                </a:solidFill>
              </a:rPr>
              <a:t>, alto, violoncelle, contrebasse</a:t>
            </a:r>
          </a:p>
        </p:txBody>
      </p:sp>
      <p:sp>
        <p:nvSpPr>
          <p:cNvPr id="5" name="Espace réservé du pied de page 4">
            <a:extLst>
              <a:ext uri="{FF2B5EF4-FFF2-40B4-BE49-F238E27FC236}">
                <a16:creationId xmlns:a16="http://schemas.microsoft.com/office/drawing/2014/main" id="{1A64E869-56F9-1C8B-5FC8-5B740211146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322</a:t>
            </a:fld>
            <a:endParaRPr lang="fr-FR"/>
          </a:p>
        </p:txBody>
      </p:sp>
    </p:spTree>
    <p:extLst>
      <p:ext uri="{BB962C8B-B14F-4D97-AF65-F5344CB8AC3E}">
        <p14:creationId xmlns:p14="http://schemas.microsoft.com/office/powerpoint/2010/main" val="178621887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Ne pas modifier le terme désignant la distribution d’exécution dans un point d’accès autorisé RCAA2 ou RDA existant pour qu’il corresponde au terme du RVMMEM, </a:t>
            </a:r>
            <a:r>
              <a:rPr lang="fr-CA" sz="1600" b="1">
                <a:solidFill>
                  <a:schemeClr val="tx1"/>
                </a:solidFill>
              </a:rPr>
              <a:t>sauf si le point d’accès autorisé comprend le terme « continuo » dans la distribution d’exécution ou si le point d’accès autorisé a besoin d’être modifié pour une autre raison. </a:t>
            </a:r>
            <a:r>
              <a:rPr lang="fr-CA" sz="1600">
                <a:solidFill>
                  <a:schemeClr val="tx1"/>
                </a:solidFill>
              </a:rPr>
              <a:t>(ÉP du PFAN pour 6.28.1.9.1 pour les notices d’autorité existantes)</a:t>
            </a:r>
          </a:p>
          <a:p>
            <a:pPr marL="50800" indent="0">
              <a:buNone/>
            </a:pPr>
            <a:endParaRPr lang="fr-CA" sz="1600">
              <a:solidFill>
                <a:schemeClr val="tx1"/>
              </a:solidFill>
            </a:endParaRPr>
          </a:p>
          <a:p>
            <a:pPr marL="50800" indent="0">
              <a:buNone/>
            </a:pPr>
            <a:r>
              <a:rPr lang="fr-CA" sz="1600">
                <a:solidFill>
                  <a:schemeClr val="tx1"/>
                </a:solidFill>
              </a:rPr>
              <a:t>Exemples : </a:t>
            </a:r>
          </a:p>
          <a:p>
            <a:pPr marL="50800" indent="0">
              <a:buNone/>
            </a:pPr>
            <a:r>
              <a:rPr lang="fr-CA" sz="1600">
                <a:solidFill>
                  <a:schemeClr val="tx1"/>
                </a:solidFill>
              </a:rPr>
              <a:t>Il n’est pas obligatoire de modifier ces points d’accès autorisés comprenant les expressions « voix solistes mixtes</a:t>
            </a:r>
            <a:r>
              <a:rPr lang="fr-CA" sz="1600" b="1">
                <a:solidFill>
                  <a:schemeClr val="tx1"/>
                </a:solidFill>
              </a:rPr>
              <a:t> </a:t>
            </a:r>
            <a:r>
              <a:rPr lang="fr-CA" sz="1600">
                <a:solidFill>
                  <a:schemeClr val="tx1"/>
                </a:solidFill>
              </a:rPr>
              <a:t>», « voix solistes d’hommes », voix solistes de femmes », « voix mixtes » et « voix à l’unisson », même s’ils ne se retrouvent pas au RVMMEM. Ces points d’accès demeurent donc valides et n’ont pas à être modifiés :</a:t>
            </a:r>
          </a:p>
          <a:p>
            <a:pPr marL="50800" indent="0">
              <a:buNone/>
            </a:pPr>
            <a:r>
              <a:rPr lang="fr-CA" sz="1600">
                <a:solidFill>
                  <a:schemeClr val="accent5"/>
                </a:solidFill>
              </a:rPr>
              <a:t>100 1_ Brahms, Johannes, $d 1833-1897. $t </a:t>
            </a:r>
            <a:r>
              <a:rPr lang="fr-CA" sz="1600" err="1">
                <a:solidFill>
                  <a:schemeClr val="accent5"/>
                </a:solidFill>
              </a:rPr>
              <a:t>Liebeslieder</a:t>
            </a:r>
            <a:r>
              <a:rPr lang="fr-CA" sz="1600">
                <a:solidFill>
                  <a:schemeClr val="accent5"/>
                </a:solidFill>
              </a:rPr>
              <a:t>, $m voix solistes mixtes, piano, 4 mains</a:t>
            </a:r>
          </a:p>
          <a:p>
            <a:pPr marL="50800" indent="0">
              <a:buNone/>
            </a:pPr>
            <a:r>
              <a:rPr lang="fr-CA" sz="1600">
                <a:solidFill>
                  <a:schemeClr val="accent5"/>
                </a:solidFill>
              </a:rPr>
              <a:t>100 1_ Schubert, Franz, $d 1797-1828. $t </a:t>
            </a:r>
            <a:r>
              <a:rPr lang="fr-CA" sz="1600" err="1">
                <a:solidFill>
                  <a:schemeClr val="accent5"/>
                </a:solidFill>
              </a:rPr>
              <a:t>Gondelfahrer</a:t>
            </a:r>
            <a:r>
              <a:rPr lang="fr-CA" sz="1600">
                <a:solidFill>
                  <a:schemeClr val="accent5"/>
                </a:solidFill>
              </a:rPr>
              <a:t>, $m voix solistes d’hommes, piano</a:t>
            </a:r>
          </a:p>
          <a:p>
            <a:pPr marL="50800" indent="0">
              <a:buNone/>
            </a:pPr>
            <a:r>
              <a:rPr lang="fr-CA" sz="1600">
                <a:solidFill>
                  <a:schemeClr val="accent5"/>
                </a:solidFill>
              </a:rPr>
              <a:t>100 1_ Vivier, Claude, $d 1948-1983. $t Chants, $m voix solistes de femmes, percussion</a:t>
            </a:r>
          </a:p>
          <a:p>
            <a:pPr marL="50800" indent="0">
              <a:buNone/>
            </a:pPr>
            <a:r>
              <a:rPr lang="fr-CA" sz="1600">
                <a:solidFill>
                  <a:schemeClr val="accent5"/>
                </a:solidFill>
              </a:rPr>
              <a:t>100 1_ Kagel, Mauricio. $t Burlesque, $m voix mixtes, saxophone</a:t>
            </a:r>
          </a:p>
          <a:p>
            <a:pPr marL="50800" indent="0">
              <a:buNone/>
            </a:pPr>
            <a:r>
              <a:rPr lang="fr-CA" sz="1600">
                <a:solidFill>
                  <a:schemeClr val="accent5"/>
                </a:solidFill>
              </a:rPr>
              <a:t>100 1_ Fortin, Gilles, $d 1932- $t Notre Père, $m voix à l’unisson, orgue</a:t>
            </a:r>
          </a:p>
        </p:txBody>
      </p:sp>
      <p:sp>
        <p:nvSpPr>
          <p:cNvPr id="5" name="Espace réservé du pied de page 4">
            <a:extLst>
              <a:ext uri="{FF2B5EF4-FFF2-40B4-BE49-F238E27FC236}">
                <a16:creationId xmlns:a16="http://schemas.microsoft.com/office/drawing/2014/main" id="{4A684F83-F727-6A48-E684-39FF2A20C63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323</a:t>
            </a:fld>
            <a:endParaRPr lang="fr-FR"/>
          </a:p>
        </p:txBody>
      </p:sp>
    </p:spTree>
    <p:extLst>
      <p:ext uri="{BB962C8B-B14F-4D97-AF65-F5344CB8AC3E}">
        <p14:creationId xmlns:p14="http://schemas.microsoft.com/office/powerpoint/2010/main" val="421852108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Exemples : </a:t>
            </a:r>
          </a:p>
          <a:p>
            <a:pPr marL="50800" indent="0">
              <a:buNone/>
            </a:pPr>
            <a:r>
              <a:rPr lang="fr-CA" sz="1800">
                <a:solidFill>
                  <a:schemeClr val="tx1"/>
                </a:solidFill>
              </a:rPr>
              <a:t>Dans ce point d’accès, on retrouve le terme « continuo ». Puisqu’il doit être corrigé, on doit aussi modifier le reste de la distribution d’exécution lors de la révision :</a:t>
            </a:r>
          </a:p>
          <a:p>
            <a:pPr marL="50800" indent="0">
              <a:buNone/>
            </a:pPr>
            <a:r>
              <a:rPr lang="it-IT" sz="1800">
                <a:solidFill>
                  <a:schemeClr val="accent5"/>
                </a:solidFill>
              </a:rPr>
              <a:t>100 1_ Benevoli, Orazio. $t Miserere, $m voix mixtes, continuo</a:t>
            </a:r>
          </a:p>
          <a:p>
            <a:pPr marL="50800" indent="0">
              <a:buNone/>
            </a:pPr>
            <a:r>
              <a:rPr lang="it-IT" sz="1800">
                <a:solidFill>
                  <a:schemeClr val="tx1"/>
                </a:solidFill>
              </a:rPr>
              <a:t>devient</a:t>
            </a:r>
          </a:p>
          <a:p>
            <a:pPr marL="50800" indent="0">
              <a:buNone/>
            </a:pPr>
            <a:r>
              <a:rPr lang="it-IT" sz="1800">
                <a:solidFill>
                  <a:schemeClr val="accent5"/>
                </a:solidFill>
              </a:rPr>
              <a:t>100 1_ Benevoli, Orazio. $t Miserere, $m </a:t>
            </a:r>
            <a:r>
              <a:rPr lang="it-IT" sz="1800" b="1">
                <a:solidFill>
                  <a:schemeClr val="accent5"/>
                </a:solidFill>
              </a:rPr>
              <a:t>chœur mixte</a:t>
            </a:r>
            <a:r>
              <a:rPr lang="it-IT" sz="1800">
                <a:solidFill>
                  <a:schemeClr val="accent5"/>
                </a:solidFill>
              </a:rPr>
              <a:t>, basse continue</a:t>
            </a:r>
          </a:p>
          <a:p>
            <a:pPr marL="50800" indent="0">
              <a:buNone/>
            </a:pPr>
            <a:endParaRPr lang="fr-CA" sz="1800">
              <a:solidFill>
                <a:schemeClr val="tx1"/>
              </a:solidFill>
            </a:endParaRPr>
          </a:p>
          <a:p>
            <a:pPr marL="50800" indent="0">
              <a:buNone/>
            </a:pPr>
            <a:r>
              <a:rPr lang="fr-CA" sz="1800">
                <a:solidFill>
                  <a:schemeClr val="tx1"/>
                </a:solidFill>
              </a:rPr>
              <a:t>Dans ce point d’accès, le titre privilégié est erroné. Puisqu’il doit être corrigé, on doit modifier la distribution d’exécution lors de la révision :</a:t>
            </a:r>
          </a:p>
          <a:p>
            <a:pPr marL="50800" indent="0">
              <a:buNone/>
            </a:pPr>
            <a:r>
              <a:rPr lang="fr-CA" sz="1800">
                <a:solidFill>
                  <a:schemeClr val="accent5"/>
                </a:solidFill>
              </a:rPr>
              <a:t>100 1_ Górecki, Henryk Mikołaj, $d 1933-2010. $t Berceuses, $m voix mixtes, $n op. 49</a:t>
            </a:r>
          </a:p>
          <a:p>
            <a:pPr marL="50800" indent="0">
              <a:buNone/>
            </a:pPr>
            <a:r>
              <a:rPr lang="fr-CA" sz="1800">
                <a:solidFill>
                  <a:schemeClr val="tx1"/>
                </a:solidFill>
              </a:rPr>
              <a:t>devient :</a:t>
            </a:r>
          </a:p>
          <a:p>
            <a:pPr marL="50800" indent="0">
              <a:buNone/>
            </a:pPr>
            <a:r>
              <a:rPr lang="fr-CA" sz="1800">
                <a:solidFill>
                  <a:schemeClr val="accent5"/>
                </a:solidFill>
              </a:rPr>
              <a:t>100 1_ Górecki, Henryk Mikołaj, $d 1933-2010. $t </a:t>
            </a:r>
            <a:r>
              <a:rPr lang="fr-CA" sz="1800" b="1">
                <a:solidFill>
                  <a:schemeClr val="accent5"/>
                </a:solidFill>
              </a:rPr>
              <a:t>Kołysanki</a:t>
            </a:r>
            <a:r>
              <a:rPr lang="fr-CA" sz="1800">
                <a:solidFill>
                  <a:schemeClr val="accent5"/>
                </a:solidFill>
              </a:rPr>
              <a:t>, $m </a:t>
            </a:r>
            <a:r>
              <a:rPr lang="fr-CA" sz="1800" b="1">
                <a:solidFill>
                  <a:schemeClr val="accent5"/>
                </a:solidFill>
              </a:rPr>
              <a:t>chœur mixte</a:t>
            </a:r>
            <a:r>
              <a:rPr lang="fr-CA" sz="1800">
                <a:solidFill>
                  <a:schemeClr val="accent5"/>
                </a:solidFill>
              </a:rPr>
              <a:t>, $n op. 49</a:t>
            </a:r>
            <a:endParaRPr lang="fr-CA" sz="1600">
              <a:solidFill>
                <a:schemeClr val="tx1"/>
              </a:solidFill>
            </a:endParaRPr>
          </a:p>
        </p:txBody>
      </p:sp>
      <p:sp>
        <p:nvSpPr>
          <p:cNvPr id="5" name="Espace réservé du pied de page 4">
            <a:extLst>
              <a:ext uri="{FF2B5EF4-FFF2-40B4-BE49-F238E27FC236}">
                <a16:creationId xmlns:a16="http://schemas.microsoft.com/office/drawing/2014/main" id="{37A45F5E-292E-F026-A384-11E35686930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324</a:t>
            </a:fld>
            <a:endParaRPr lang="fr-FR"/>
          </a:p>
        </p:txBody>
      </p:sp>
    </p:spTree>
    <p:extLst>
      <p:ext uri="{BB962C8B-B14F-4D97-AF65-F5344CB8AC3E}">
        <p14:creationId xmlns:p14="http://schemas.microsoft.com/office/powerpoint/2010/main" val="112368173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désignation numérique (numéro d’ordre)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RDA 6.16.1.3.1 indique d’enregistrer le ou les numéros d’ordre comme des chiffres cardinaux </a:t>
            </a:r>
          </a:p>
          <a:p>
            <a:pPr marL="50800" indent="0">
              <a:buNone/>
            </a:pPr>
            <a:r>
              <a:rPr lang="fr-CA" sz="1800">
                <a:solidFill>
                  <a:schemeClr val="tx1"/>
                </a:solidFill>
              </a:rPr>
              <a:t>Ex. </a:t>
            </a:r>
            <a:r>
              <a:rPr lang="fr-CA" sz="1800" i="1">
                <a:solidFill>
                  <a:schemeClr val="tx1"/>
                </a:solidFill>
              </a:rPr>
              <a:t>livre 2</a:t>
            </a:r>
            <a:r>
              <a:rPr lang="fr-CA" sz="1800">
                <a:solidFill>
                  <a:schemeClr val="tx1"/>
                </a:solidFill>
              </a:rPr>
              <a:t> [cardinal] et non </a:t>
            </a:r>
            <a:r>
              <a:rPr lang="fr-CA" sz="1800" i="1">
                <a:solidFill>
                  <a:schemeClr val="tx1"/>
                </a:solidFill>
              </a:rPr>
              <a:t>2e livre </a:t>
            </a:r>
            <a:r>
              <a:rPr lang="fr-CA" sz="1800">
                <a:solidFill>
                  <a:schemeClr val="tx1"/>
                </a:solidFill>
              </a:rPr>
              <a:t>[ordinal]. </a:t>
            </a:r>
          </a:p>
          <a:p>
            <a:pPr marL="50800" indent="0">
              <a:buNone/>
            </a:pPr>
            <a:r>
              <a:rPr lang="fr-CA" sz="1800">
                <a:solidFill>
                  <a:schemeClr val="tx1"/>
                </a:solidFill>
              </a:rPr>
              <a:t>Les nouvelles autorités doivent être créées selon cette instruction, mais il n’est pas requis de corriger les autorités déjà établies qui leur sont liées.</a:t>
            </a:r>
          </a:p>
          <a:p>
            <a:pPr marL="50800" indent="0">
              <a:buNone/>
            </a:pPr>
            <a:endParaRPr lang="fr-CA" sz="1800" b="1">
              <a:solidFill>
                <a:schemeClr val="tx1"/>
              </a:solidFill>
            </a:endParaRPr>
          </a:p>
          <a:p>
            <a:pPr marL="50800" indent="0">
              <a:buNone/>
            </a:pPr>
            <a:r>
              <a:rPr lang="fr-CA" sz="1800">
                <a:solidFill>
                  <a:schemeClr val="tx1"/>
                </a:solidFill>
              </a:rPr>
              <a:t>Exemple :</a:t>
            </a:r>
          </a:p>
          <a:p>
            <a:pPr marL="50800" indent="0">
              <a:buNone/>
            </a:pPr>
            <a:r>
              <a:rPr lang="fr-CA" sz="1800">
                <a:solidFill>
                  <a:schemeClr val="tx1"/>
                </a:solidFill>
              </a:rPr>
              <a:t>On doit établir un point d’accès autorisé pour des extraits du 2e livre des </a:t>
            </a:r>
            <a:r>
              <a:rPr lang="fr-CA" sz="1800" i="1">
                <a:solidFill>
                  <a:schemeClr val="tx1"/>
                </a:solidFill>
              </a:rPr>
              <a:t>Pièces de viole</a:t>
            </a:r>
            <a:r>
              <a:rPr lang="fr-CA" sz="1800">
                <a:solidFill>
                  <a:schemeClr val="tx1"/>
                </a:solidFill>
              </a:rPr>
              <a:t> de Marin Marais : </a:t>
            </a:r>
          </a:p>
          <a:p>
            <a:pPr marL="50800" indent="0">
              <a:buNone/>
            </a:pPr>
            <a:r>
              <a:rPr lang="fr-CA" sz="1800">
                <a:solidFill>
                  <a:schemeClr val="tx1"/>
                </a:solidFill>
              </a:rPr>
              <a:t>Nouveau point d’accès : </a:t>
            </a:r>
          </a:p>
          <a:p>
            <a:pPr marL="50800" indent="0">
              <a:buNone/>
            </a:pPr>
            <a:r>
              <a:rPr lang="fr-CA" sz="1800">
                <a:solidFill>
                  <a:schemeClr val="accent5"/>
                </a:solidFill>
              </a:rPr>
              <a:t>100 1_ Marais, Marin, $d 1656-1728. $t Pièces de violes, $n </a:t>
            </a:r>
            <a:r>
              <a:rPr lang="fr-CA" sz="1800" b="1">
                <a:solidFill>
                  <a:schemeClr val="accent5"/>
                </a:solidFill>
              </a:rPr>
              <a:t>livre 2</a:t>
            </a:r>
            <a:r>
              <a:rPr lang="fr-CA" sz="1800">
                <a:solidFill>
                  <a:schemeClr val="accent5"/>
                </a:solidFill>
              </a:rPr>
              <a:t>. $k Extraits</a:t>
            </a:r>
          </a:p>
          <a:p>
            <a:pPr marL="50800" indent="0">
              <a:buNone/>
            </a:pPr>
            <a:r>
              <a:rPr lang="fr-CA" sz="1800" i="1">
                <a:solidFill>
                  <a:schemeClr val="tx1"/>
                </a:solidFill>
              </a:rPr>
              <a:t>Il n’est pas requis de corriger le point d’accès </a:t>
            </a:r>
            <a:r>
              <a:rPr lang="fr-CA" sz="1800">
                <a:solidFill>
                  <a:schemeClr val="accent5"/>
                </a:solidFill>
              </a:rPr>
              <a:t>Marais, Marin, $d 1656-1728. $t Pièces de violes, $n 2e livre</a:t>
            </a:r>
            <a:r>
              <a:rPr lang="fr-CA" sz="1800">
                <a:solidFill>
                  <a:schemeClr val="tx1"/>
                </a:solidFill>
              </a:rPr>
              <a:t> </a:t>
            </a:r>
            <a:r>
              <a:rPr lang="fr-CA" sz="1800" i="1">
                <a:solidFill>
                  <a:schemeClr val="tx1"/>
                </a:solidFill>
              </a:rPr>
              <a:t>qui existe déjà.</a:t>
            </a:r>
            <a:endParaRPr lang="fr-CA" sz="1600">
              <a:solidFill>
                <a:schemeClr val="tx1"/>
              </a:solidFill>
            </a:endParaRPr>
          </a:p>
        </p:txBody>
      </p:sp>
      <p:sp>
        <p:nvSpPr>
          <p:cNvPr id="5" name="Espace réservé du pied de page 4">
            <a:extLst>
              <a:ext uri="{FF2B5EF4-FFF2-40B4-BE49-F238E27FC236}">
                <a16:creationId xmlns:a16="http://schemas.microsoft.com/office/drawing/2014/main" id="{D8B5C2B3-3E86-5AC4-4F13-C01F17AEE1A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325</a:t>
            </a:fld>
            <a:endParaRPr lang="fr-FR"/>
          </a:p>
        </p:txBody>
      </p:sp>
    </p:spTree>
    <p:extLst>
      <p:ext uri="{BB962C8B-B14F-4D97-AF65-F5344CB8AC3E}">
        <p14:creationId xmlns:p14="http://schemas.microsoft.com/office/powerpoint/2010/main" val="161606990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désignation numérique (numéro d’ordre)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Lorsque le point d’accès dont on a besoin est déjà établi avec un numéro d’ordre sous forme ordinale, il n’est pas requis de le corriger sauf si le PAA a besoin d’être révisé pour une autre raison (p. ex., pour corriger le titre privilégié ou la distribution d’exécution)</a:t>
            </a:r>
            <a:endParaRPr lang="en-US" sz="1600">
              <a:solidFill>
                <a:schemeClr val="tx1"/>
              </a:solidFill>
            </a:endParaRPr>
          </a:p>
          <a:p>
            <a:pPr marL="50800" indent="0">
              <a:buNone/>
            </a:pPr>
            <a:r>
              <a:rPr lang="fr-CA" sz="1600">
                <a:solidFill>
                  <a:schemeClr val="tx1"/>
                </a:solidFill>
              </a:rPr>
              <a:t>Exemple : un point d’accès autorisé pour le 1er livre de pièces de A.D. Philidor est requis dans une notice bibliographique. L’autorité suivante, qui présente la désignation numérique de façon ordinale, n’a pas à être modifiée :</a:t>
            </a:r>
          </a:p>
          <a:p>
            <a:pPr marL="50800" indent="0">
              <a:buNone/>
            </a:pPr>
            <a:r>
              <a:rPr lang="fr-CA" sz="1600">
                <a:solidFill>
                  <a:schemeClr val="accent5"/>
                </a:solidFill>
              </a:rPr>
              <a:t>100 1_ Philidor, Anne Danican, $d 1681-1728. $t Livre de pièces, $n 1er livre</a:t>
            </a:r>
            <a:endParaRPr lang="fr-CA">
              <a:solidFill>
                <a:schemeClr val="accent5"/>
              </a:solidFill>
            </a:endParaRPr>
          </a:p>
          <a:p>
            <a:pPr marL="50800" indent="0">
              <a:buNone/>
            </a:pPr>
            <a:endParaRPr lang="fr-CA" sz="1600">
              <a:solidFill>
                <a:srgbClr val="0070C0"/>
              </a:solidFill>
            </a:endParaRPr>
          </a:p>
          <a:p>
            <a:pPr marL="50800" indent="0">
              <a:buNone/>
            </a:pPr>
            <a:r>
              <a:rPr lang="fr-CA" sz="1600">
                <a:solidFill>
                  <a:schemeClr val="tx1"/>
                </a:solidFill>
              </a:rPr>
              <a:t>Cependant, le point d’accès suivant comprend le terme « continuo ». Puisqu’il doit être modifié pour une autre raison, on doit aussi modifier la désignation numérique :</a:t>
            </a:r>
            <a:endParaRPr lang="fr-CA">
              <a:solidFill>
                <a:schemeClr val="tx1"/>
              </a:solidFill>
            </a:endParaRPr>
          </a:p>
          <a:p>
            <a:pPr marL="446088" indent="-395288">
              <a:buNone/>
            </a:pPr>
            <a:r>
              <a:rPr lang="fr-CA" sz="1600">
                <a:solidFill>
                  <a:schemeClr val="accent5"/>
                </a:solidFill>
              </a:rPr>
              <a:t>100 1_ Philidor, Anne Danican, $d 1681-1728. $t Livre de pièces, $n 1er livre. $p Sonate, $m flûte à bec, continuo</a:t>
            </a:r>
          </a:p>
          <a:p>
            <a:pPr marL="50800" indent="0">
              <a:buNone/>
            </a:pPr>
            <a:r>
              <a:rPr lang="fr-CA" sz="1600">
                <a:solidFill>
                  <a:schemeClr val="tx1"/>
                </a:solidFill>
              </a:rPr>
              <a:t>devient </a:t>
            </a:r>
          </a:p>
          <a:p>
            <a:pPr marL="446088" indent="-395288">
              <a:buNone/>
            </a:pPr>
            <a:r>
              <a:rPr lang="fr-CA" sz="1600">
                <a:solidFill>
                  <a:schemeClr val="accent5"/>
                </a:solidFill>
              </a:rPr>
              <a:t>100 1_ Philidor, Anne Danican, $d 1681-1728. $t Livre de pièces, $n </a:t>
            </a:r>
            <a:r>
              <a:rPr lang="fr-CA" sz="1600" b="1">
                <a:solidFill>
                  <a:schemeClr val="accent5"/>
                </a:solidFill>
              </a:rPr>
              <a:t>livre 1</a:t>
            </a:r>
            <a:r>
              <a:rPr lang="fr-CA" sz="1600">
                <a:solidFill>
                  <a:schemeClr val="accent5"/>
                </a:solidFill>
              </a:rPr>
              <a:t>. $p Sonate, $m flûte à bec, </a:t>
            </a:r>
            <a:r>
              <a:rPr lang="fr-CA" sz="1600" b="1">
                <a:solidFill>
                  <a:schemeClr val="accent5"/>
                </a:solidFill>
              </a:rPr>
              <a:t>basse continue</a:t>
            </a:r>
          </a:p>
          <a:p>
            <a:pPr marL="50800" indent="0">
              <a:buNone/>
            </a:pPr>
            <a:endParaRPr lang="fr-CA" sz="1600" b="1">
              <a:solidFill>
                <a:srgbClr val="0070C0"/>
              </a:solidFill>
            </a:endParaRPr>
          </a:p>
          <a:p>
            <a:pPr marL="50800" indent="0">
              <a:buNone/>
            </a:pPr>
            <a:endParaRPr lang="fr-CA" sz="1600">
              <a:solidFill>
                <a:schemeClr val="tx1"/>
              </a:solidFill>
            </a:endParaRPr>
          </a:p>
        </p:txBody>
      </p:sp>
      <p:sp>
        <p:nvSpPr>
          <p:cNvPr id="5" name="Espace réservé du pied de page 4">
            <a:extLst>
              <a:ext uri="{FF2B5EF4-FFF2-40B4-BE49-F238E27FC236}">
                <a16:creationId xmlns:a16="http://schemas.microsoft.com/office/drawing/2014/main" id="{9478F79B-2ED2-8503-A0CD-1FFE3A6F481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326</a:t>
            </a:fld>
            <a:endParaRPr lang="fr-FR"/>
          </a:p>
        </p:txBody>
      </p:sp>
    </p:spTree>
    <p:extLst>
      <p:ext uri="{BB962C8B-B14F-4D97-AF65-F5344CB8AC3E}">
        <p14:creationId xmlns:p14="http://schemas.microsoft.com/office/powerpoint/2010/main" val="175001564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désignation numérique (numéro d’ordre)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ATTENTION : cette directive ne s’applique qu’aux </a:t>
            </a:r>
            <a:r>
              <a:rPr lang="fr-CA" sz="1800" b="1">
                <a:solidFill>
                  <a:schemeClr val="tx1"/>
                </a:solidFill>
              </a:rPr>
              <a:t>désignations numériques d’œuvres musicales</a:t>
            </a:r>
            <a:r>
              <a:rPr lang="fr-CA" sz="1800">
                <a:solidFill>
                  <a:schemeClr val="tx1"/>
                </a:solidFill>
              </a:rPr>
              <a:t>. Ne pas confondre « désignation numérique » et « titre de partie » : un titre de partie peut comprendre un nombre ordinal. </a:t>
            </a:r>
            <a:endParaRPr lang="en-US" sz="1800">
              <a:solidFill>
                <a:schemeClr val="tx1"/>
              </a:solidFill>
            </a:endParaRPr>
          </a:p>
          <a:p>
            <a:pPr marL="50800" indent="0">
              <a:buNone/>
            </a:pPr>
            <a:endParaRPr lang="fr-CA" sz="1800">
              <a:solidFill>
                <a:schemeClr val="tx1"/>
              </a:solidFill>
            </a:endParaRPr>
          </a:p>
          <a:p>
            <a:pPr marL="50800" indent="0">
              <a:buNone/>
            </a:pPr>
            <a:r>
              <a:rPr lang="fr-CA" sz="1800">
                <a:solidFill>
                  <a:schemeClr val="tx1"/>
                </a:solidFill>
              </a:rPr>
              <a:t>Dans cet exemple, </a:t>
            </a:r>
            <a:r>
              <a:rPr lang="fr-CA" sz="1800" i="1">
                <a:solidFill>
                  <a:schemeClr val="tx1"/>
                </a:solidFill>
              </a:rPr>
              <a:t>3e acte</a:t>
            </a:r>
            <a:r>
              <a:rPr lang="fr-CA" sz="1800">
                <a:solidFill>
                  <a:schemeClr val="tx1"/>
                </a:solidFill>
              </a:rPr>
              <a:t> constitue un titre de partie (précédé par un point) et non une désignation numérique de l’œuvre :</a:t>
            </a:r>
          </a:p>
          <a:p>
            <a:pPr marL="50800" indent="0">
              <a:buNone/>
            </a:pPr>
            <a:r>
              <a:rPr lang="fr-CA" sz="1800">
                <a:solidFill>
                  <a:schemeClr val="accent5"/>
                </a:solidFill>
              </a:rPr>
              <a:t>100 1_ Gluck, Christoph Willibald, $c Ritter von, $d 1714-1787. $t Iphigénie en Tauride. $n </a:t>
            </a:r>
            <a:r>
              <a:rPr lang="fr-CA" sz="1800" b="1">
                <a:solidFill>
                  <a:schemeClr val="accent5"/>
                </a:solidFill>
              </a:rPr>
              <a:t>3e acte</a:t>
            </a:r>
            <a:endParaRPr lang="fr-CA" sz="3200" b="1">
              <a:solidFill>
                <a:schemeClr val="accent5"/>
              </a:solidFill>
            </a:endParaRPr>
          </a:p>
        </p:txBody>
      </p:sp>
      <p:sp>
        <p:nvSpPr>
          <p:cNvPr id="5" name="Espace réservé du pied de page 4">
            <a:extLst>
              <a:ext uri="{FF2B5EF4-FFF2-40B4-BE49-F238E27FC236}">
                <a16:creationId xmlns:a16="http://schemas.microsoft.com/office/drawing/2014/main" id="{07C55346-C7F7-0C5D-DCCB-8C83A2623A3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327</a:t>
            </a:fld>
            <a:endParaRPr lang="fr-FR"/>
          </a:p>
        </p:txBody>
      </p:sp>
    </p:spTree>
    <p:extLst>
      <p:ext uri="{BB962C8B-B14F-4D97-AF65-F5344CB8AC3E}">
        <p14:creationId xmlns:p14="http://schemas.microsoft.com/office/powerpoint/2010/main" val="20428643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ordre des éléments</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Toujours s’assurer que l’ordre des éléments enregistrés dans les sous-zones du point d’accès respecte les normes du PFAN </a:t>
            </a:r>
            <a:r>
              <a:rPr lang="fr-CA" sz="1800" b="1">
                <a:solidFill>
                  <a:schemeClr val="tx1"/>
                </a:solidFill>
              </a:rPr>
              <a:t>et </a:t>
            </a:r>
            <a:r>
              <a:rPr lang="fr-CA" sz="1800">
                <a:solidFill>
                  <a:schemeClr val="tx1"/>
                </a:solidFill>
              </a:rPr>
              <a:t>que les éléments répondent bel et bien aux normes.</a:t>
            </a:r>
          </a:p>
          <a:p>
            <a:pPr marL="50800" indent="0">
              <a:buNone/>
            </a:pPr>
            <a:endParaRPr lang="fr-CA" sz="1800">
              <a:solidFill>
                <a:schemeClr val="tx1"/>
              </a:solidFill>
            </a:endParaRPr>
          </a:p>
          <a:p>
            <a:pPr marL="50800" indent="0">
              <a:buNone/>
            </a:pPr>
            <a:r>
              <a:rPr lang="fr-CA" sz="1800">
                <a:solidFill>
                  <a:schemeClr val="tx1"/>
                </a:solidFill>
              </a:rPr>
              <a:t>Exemples :</a:t>
            </a:r>
          </a:p>
          <a:p>
            <a:pPr marL="446088" indent="-395288">
              <a:buNone/>
            </a:pPr>
            <a:r>
              <a:rPr lang="fr-CA" sz="1800">
                <a:solidFill>
                  <a:schemeClr val="accent5"/>
                </a:solidFill>
              </a:rPr>
              <a:t>100 1_ Offenbach, Jacques, $d 1819-1880. $t Belle Hélène. $s Partition de chant. $l Anglais. $k Extraits; $o arr.</a:t>
            </a:r>
          </a:p>
          <a:p>
            <a:pPr marL="50800" indent="0">
              <a:buNone/>
            </a:pPr>
            <a:endParaRPr lang="fr-CA" sz="1800">
              <a:solidFill>
                <a:schemeClr val="tx1"/>
              </a:solidFill>
            </a:endParaRPr>
          </a:p>
          <a:p>
            <a:pPr marL="50800" indent="0">
              <a:buNone/>
            </a:pPr>
            <a:r>
              <a:rPr lang="fr-CA" sz="1800">
                <a:solidFill>
                  <a:schemeClr val="tx1"/>
                </a:solidFill>
              </a:rPr>
              <a:t>L’élément </a:t>
            </a:r>
            <a:r>
              <a:rPr lang="fr-CA" sz="1800" i="1">
                <a:solidFill>
                  <a:schemeClr val="tx1"/>
                </a:solidFill>
              </a:rPr>
              <a:t>Extraits</a:t>
            </a:r>
            <a:r>
              <a:rPr lang="fr-CA" sz="1800">
                <a:solidFill>
                  <a:schemeClr val="tx1"/>
                </a:solidFill>
              </a:rPr>
              <a:t>, se rapportant à l’œuvre, doit précéder les éléments relatifs à l’expression et les éléments d’expression doivent suivre l’ordre établi selon l’ÉP du PFAN pour 6.28.3. De plus, l’abréviation </a:t>
            </a:r>
            <a:r>
              <a:rPr lang="fr-CA" sz="1800" i="1">
                <a:solidFill>
                  <a:schemeClr val="tx1"/>
                </a:solidFill>
              </a:rPr>
              <a:t>arr. </a:t>
            </a:r>
            <a:r>
              <a:rPr lang="fr-CA" sz="1800">
                <a:solidFill>
                  <a:schemeClr val="tx1"/>
                </a:solidFill>
              </a:rPr>
              <a:t>doit être remplacée par </a:t>
            </a:r>
            <a:r>
              <a:rPr lang="fr-CA" sz="1800" i="1">
                <a:solidFill>
                  <a:schemeClr val="tx1"/>
                </a:solidFill>
              </a:rPr>
              <a:t>arrangé</a:t>
            </a:r>
            <a:r>
              <a:rPr lang="fr-CA" sz="1800">
                <a:solidFill>
                  <a:schemeClr val="tx1"/>
                </a:solidFill>
              </a:rPr>
              <a:t> :</a:t>
            </a:r>
            <a:endParaRPr lang="fr-CA" sz="1800">
              <a:solidFill>
                <a:schemeClr val="accent5"/>
              </a:solidFill>
            </a:endParaRPr>
          </a:p>
          <a:p>
            <a:pPr marL="446088" indent="-395288">
              <a:buNone/>
            </a:pPr>
            <a:r>
              <a:rPr lang="fr-CA" sz="1800">
                <a:solidFill>
                  <a:schemeClr val="accent5"/>
                </a:solidFill>
              </a:rPr>
              <a:t>100 1_ Offenbach, Jacques, $d 1819-1880. $t Belle Hélène. $k Extraits; $o arrangé. $s Partition de chant. $l Anglais</a:t>
            </a:r>
            <a:endParaRPr lang="fr-CA" sz="1800">
              <a:solidFill>
                <a:schemeClr val="tx1"/>
              </a:solidFill>
            </a:endParaRPr>
          </a:p>
        </p:txBody>
      </p:sp>
      <p:sp>
        <p:nvSpPr>
          <p:cNvPr id="5" name="Espace réservé du pied de page 4">
            <a:extLst>
              <a:ext uri="{FF2B5EF4-FFF2-40B4-BE49-F238E27FC236}">
                <a16:creationId xmlns:a16="http://schemas.microsoft.com/office/drawing/2014/main" id="{1A7031E0-322F-2CB3-3B4D-AA2FECCFA02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328</a:t>
            </a:fld>
            <a:endParaRPr lang="fr-FR"/>
          </a:p>
        </p:txBody>
      </p:sp>
    </p:spTree>
    <p:extLst>
      <p:ext uri="{BB962C8B-B14F-4D97-AF65-F5344CB8AC3E}">
        <p14:creationId xmlns:p14="http://schemas.microsoft.com/office/powerpoint/2010/main" val="101155497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attributs enregistrés comme éléments séparés</a:t>
            </a:r>
            <a:endParaRPr lang="en-US"/>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solidFill>
                  <a:schemeClr val="tx1"/>
                </a:solidFill>
              </a:rPr>
              <a:t>Toujours s’assurer que les éléments enregistrés </a:t>
            </a:r>
            <a:r>
              <a:rPr lang="fr-CA" sz="2000" b="1">
                <a:solidFill>
                  <a:schemeClr val="tx1"/>
                </a:solidFill>
              </a:rPr>
              <a:t>comme éléments séparés </a:t>
            </a:r>
            <a:r>
              <a:rPr lang="fr-CA" sz="2000">
                <a:solidFill>
                  <a:schemeClr val="tx1"/>
                </a:solidFill>
              </a:rPr>
              <a:t>répondent aux normes du PFAN et que ceux-ci sont justifiés dans les sources 670. En cas de doute sur la validité des éléments enregistrés séparément, les supprimer de la notice ou ajouter des sources afin de les valider.</a:t>
            </a:r>
            <a:endParaRPr lang="fr-CA" sz="1600">
              <a:solidFill>
                <a:schemeClr val="tx1"/>
              </a:solidFill>
            </a:endParaRPr>
          </a:p>
          <a:p>
            <a:endParaRPr lang="fr-CA" sz="1600" i="1">
              <a:solidFill>
                <a:schemeClr val="tx1"/>
              </a:solidFill>
            </a:endParaRPr>
          </a:p>
          <a:p>
            <a:endParaRPr lang="fr-CA" sz="1200" i="1">
              <a:solidFill>
                <a:schemeClr val="tx1"/>
              </a:solidFill>
            </a:endParaRPr>
          </a:p>
          <a:p>
            <a:pPr marL="50800" indent="0">
              <a:buNone/>
            </a:pPr>
            <a:endParaRPr lang="fr-CA" sz="1200">
              <a:solidFill>
                <a:srgbClr val="0070C0"/>
              </a:solidFill>
            </a:endParaRPr>
          </a:p>
          <a:p>
            <a:pPr marL="50800" indent="0">
              <a:buNone/>
            </a:pPr>
            <a:endParaRPr lang="fr-CA" sz="1200">
              <a:solidFill>
                <a:schemeClr val="tx1"/>
              </a:solidFill>
            </a:endParaRPr>
          </a:p>
          <a:p>
            <a:pPr marL="50800" indent="0">
              <a:buNone/>
            </a:pPr>
            <a:endParaRPr lang="fr-CA" sz="1200">
              <a:solidFill>
                <a:srgbClr val="0070C0"/>
              </a:solidFill>
            </a:endParaRPr>
          </a:p>
          <a:p>
            <a:pPr marL="50800" indent="0">
              <a:buNone/>
            </a:pPr>
            <a:endParaRPr lang="fr-CA" sz="1200">
              <a:solidFill>
                <a:schemeClr val="tx1"/>
              </a:solidFill>
            </a:endParaRPr>
          </a:p>
          <a:p>
            <a:pPr marL="50800" indent="0">
              <a:buNone/>
            </a:pPr>
            <a:endParaRPr lang="fr-CA" sz="1200">
              <a:solidFill>
                <a:schemeClr val="tx1"/>
              </a:solidFill>
            </a:endParaRPr>
          </a:p>
          <a:p>
            <a:pPr marL="50800" indent="0">
              <a:buNone/>
            </a:pPr>
            <a:endParaRPr lang="fr-CA" sz="12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rgbClr val="0070C0"/>
              </a:solidFill>
            </a:endParaRPr>
          </a:p>
          <a:p>
            <a:pPr marL="50800" indent="0">
              <a:buNone/>
            </a:pPr>
            <a:endParaRPr lang="fr-CA" sz="1400">
              <a:solidFill>
                <a:srgbClr val="0070C0"/>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C9B68581-E92F-4F13-BD78-E87E5A1E791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329</a:t>
            </a:fld>
            <a:endParaRPr lang="fr-FR"/>
          </a:p>
        </p:txBody>
      </p:sp>
    </p:spTree>
    <p:extLst>
      <p:ext uri="{BB962C8B-B14F-4D97-AF65-F5344CB8AC3E}">
        <p14:creationId xmlns:p14="http://schemas.microsoft.com/office/powerpoint/2010/main" val="2475916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 ou titre distinctif</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Il est important de faire la distinction entre un type de composition et un titre distinctif pour :</a:t>
            </a:r>
          </a:p>
          <a:p>
            <a:pPr marL="508000" indent="-457200"/>
            <a:r>
              <a:rPr lang="fr-CA"/>
              <a:t>Identifier les éléments à omettre lors de l’enregistrement du titre privilégié</a:t>
            </a:r>
          </a:p>
          <a:p>
            <a:pPr marL="508000" indent="-457200"/>
            <a:r>
              <a:rPr lang="fr-CA"/>
              <a:t>Choisir la langue du titre privilégié</a:t>
            </a:r>
          </a:p>
          <a:p>
            <a:pPr marL="508000" indent="-457200"/>
            <a:r>
              <a:rPr lang="fr-CA"/>
              <a:t>Choisir la forme au singulier ou au pluriel</a:t>
            </a:r>
          </a:p>
          <a:p>
            <a:pPr marL="508000" indent="-457200"/>
            <a:r>
              <a:rPr lang="fr-CA"/>
              <a:t>Appliquer les instructions appropriées lors de la construction du point d’accès </a:t>
            </a:r>
            <a:r>
              <a:rPr lang="fr-CA" sz="2000"/>
              <a:t>(par exemple, les éléments additionnels à inclure)</a:t>
            </a:r>
            <a:endParaRPr lang="fr-CA"/>
          </a:p>
        </p:txBody>
      </p:sp>
      <p:sp>
        <p:nvSpPr>
          <p:cNvPr id="5" name="Espace réservé du pied de page 4">
            <a:extLst>
              <a:ext uri="{FF2B5EF4-FFF2-40B4-BE49-F238E27FC236}">
                <a16:creationId xmlns:a16="http://schemas.microsoft.com/office/drawing/2014/main" id="{76153A6A-9FB4-E87E-7BE9-4ACFEF6903F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a:t>
            </a:fld>
            <a:endParaRPr lang="fr-FR"/>
          </a:p>
        </p:txBody>
      </p:sp>
    </p:spTree>
    <p:extLst>
      <p:ext uri="{BB962C8B-B14F-4D97-AF65-F5344CB8AC3E}">
        <p14:creationId xmlns:p14="http://schemas.microsoft.com/office/powerpoint/2010/main" val="316325349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exemples</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Dans l’exemple suivant, le point d’accès est valide. MAIS :</a:t>
            </a: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rgbClr val="000000"/>
              </a:solidFill>
            </a:endParaRPr>
          </a:p>
          <a:p>
            <a:endParaRPr lang="fr-CA" sz="1600" i="1">
              <a:solidFill>
                <a:srgbClr val="000000"/>
              </a:solidFill>
            </a:endParaRPr>
          </a:p>
          <a:p>
            <a:endParaRPr lang="fr-CA" sz="1200" i="1">
              <a:solidFill>
                <a:srgbClr val="000000"/>
              </a:solidFill>
            </a:endParaRPr>
          </a:p>
          <a:p>
            <a:pPr marL="50800" indent="0">
              <a:buNone/>
            </a:pPr>
            <a:endParaRPr lang="fr-CA" sz="1200">
              <a:solidFill>
                <a:srgbClr val="0070C0"/>
              </a:solidFill>
            </a:endParaRPr>
          </a:p>
          <a:p>
            <a:pPr marL="50800" indent="0">
              <a:buNone/>
            </a:pPr>
            <a:endParaRPr lang="fr-CA" sz="1200">
              <a:solidFill>
                <a:srgbClr val="000000"/>
              </a:solidFill>
            </a:endParaRPr>
          </a:p>
          <a:p>
            <a:pPr marL="50800" indent="0">
              <a:buNone/>
            </a:pPr>
            <a:endParaRPr lang="fr-CA" sz="1200">
              <a:solidFill>
                <a:srgbClr val="0070C0"/>
              </a:solidFill>
            </a:endParaRPr>
          </a:p>
          <a:p>
            <a:pPr marL="50800" indent="0">
              <a:buNone/>
            </a:pPr>
            <a:endParaRPr lang="fr-CA" sz="1200">
              <a:solidFill>
                <a:schemeClr val="tx1"/>
              </a:solidFill>
            </a:endParaRPr>
          </a:p>
          <a:p>
            <a:pPr marL="50800" indent="0">
              <a:buNone/>
            </a:pPr>
            <a:endParaRPr lang="fr-CA" sz="1200">
              <a:solidFill>
                <a:schemeClr val="tx1"/>
              </a:solidFill>
            </a:endParaRPr>
          </a:p>
          <a:p>
            <a:pPr marL="50800" indent="0">
              <a:buNone/>
            </a:pPr>
            <a:endParaRPr lang="fr-CA" sz="1200">
              <a:solidFill>
                <a:srgbClr val="000000"/>
              </a:solidFill>
            </a:endParaRPr>
          </a:p>
          <a:p>
            <a:pPr marL="50800" indent="0">
              <a:buNone/>
            </a:pPr>
            <a:endParaRPr lang="fr-CA" sz="1400">
              <a:solidFill>
                <a:srgbClr val="000000"/>
              </a:solidFill>
            </a:endParaRPr>
          </a:p>
          <a:p>
            <a:pPr marL="50800" indent="0">
              <a:buNone/>
            </a:pPr>
            <a:endParaRPr lang="fr-CA" sz="1400">
              <a:solidFill>
                <a:srgbClr val="000000"/>
              </a:solidFill>
            </a:endParaRPr>
          </a:p>
          <a:p>
            <a:pPr marL="50800" indent="0">
              <a:buNone/>
            </a:pPr>
            <a:endParaRPr lang="fr-CA" sz="1400">
              <a:solidFill>
                <a:srgbClr val="0070C0"/>
              </a:solidFill>
            </a:endParaRPr>
          </a:p>
          <a:p>
            <a:pPr marL="50800" indent="0">
              <a:buNone/>
            </a:pPr>
            <a:endParaRPr lang="fr-CA" sz="1400">
              <a:solidFill>
                <a:srgbClr val="0070C0"/>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491A6897-12D5-6D4F-E62D-352C10ECF0E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330</a:t>
            </a:fld>
            <a:endParaRPr lang="fr-FR"/>
          </a:p>
        </p:txBody>
      </p:sp>
      <p:pic>
        <p:nvPicPr>
          <p:cNvPr id="7" name="Picture 6">
            <a:extLst>
              <a:ext uri="{FF2B5EF4-FFF2-40B4-BE49-F238E27FC236}">
                <a16:creationId xmlns:a16="http://schemas.microsoft.com/office/drawing/2014/main" id="{0DA80BDC-6A31-CE57-3307-C4ABDD87ED8C}"/>
              </a:ext>
            </a:extLst>
          </p:cNvPr>
          <p:cNvPicPr>
            <a:picLocks noChangeAspect="1"/>
          </p:cNvPicPr>
          <p:nvPr/>
        </p:nvPicPr>
        <p:blipFill>
          <a:blip r:embed="rId2"/>
          <a:stretch>
            <a:fillRect/>
          </a:stretch>
        </p:blipFill>
        <p:spPr>
          <a:xfrm>
            <a:off x="481012" y="2457387"/>
            <a:ext cx="11229975" cy="3524250"/>
          </a:xfrm>
          <a:prstGeom prst="rect">
            <a:avLst/>
          </a:prstGeom>
        </p:spPr>
      </p:pic>
    </p:spTree>
    <p:extLst>
      <p:ext uri="{BB962C8B-B14F-4D97-AF65-F5344CB8AC3E}">
        <p14:creationId xmlns:p14="http://schemas.microsoft.com/office/powerpoint/2010/main" val="204321817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FB2C87-71C2-775A-DFCA-EF2892EB25E9}"/>
              </a:ext>
            </a:extLst>
          </p:cNvPr>
          <p:cNvSpPr>
            <a:spLocks noGrp="1"/>
          </p:cNvSpPr>
          <p:nvPr>
            <p:ph type="title"/>
          </p:nvPr>
        </p:nvSpPr>
        <p:spPr/>
        <p:txBody>
          <a:bodyPr/>
          <a:lstStyle/>
          <a:p>
            <a:r>
              <a:rPr lang="fr-CA" sz="3600"/>
              <a:t>Maintenance de Canadiana : justification</a:t>
            </a:r>
          </a:p>
        </p:txBody>
      </p:sp>
      <p:sp>
        <p:nvSpPr>
          <p:cNvPr id="3" name="Espace réservé du texte 2">
            <a:extLst>
              <a:ext uri="{FF2B5EF4-FFF2-40B4-BE49-F238E27FC236}">
                <a16:creationId xmlns:a16="http://schemas.microsoft.com/office/drawing/2014/main" id="{CFED57C1-8C46-E6EE-69B3-F6BDB9E0F154}"/>
              </a:ext>
            </a:extLst>
          </p:cNvPr>
          <p:cNvSpPr>
            <a:spLocks noGrp="1"/>
          </p:cNvSpPr>
          <p:nvPr>
            <p:ph type="body" idx="1"/>
          </p:nvPr>
        </p:nvSpPr>
        <p:spPr/>
        <p:txBody>
          <a:bodyPr/>
          <a:lstStyle/>
          <a:p>
            <a:pPr marL="50800" indent="0">
              <a:buNone/>
            </a:pPr>
            <a:r>
              <a:rPr lang="fr-CA">
                <a:solidFill>
                  <a:schemeClr val="tx1"/>
                </a:solidFill>
              </a:rPr>
              <a:t>S’assurer que tout élément enregistré dans le point d’accès ou comme élément séparé soit justifié en 670, À MOINS que celui-ci soit implicite. </a:t>
            </a:r>
          </a:p>
          <a:p>
            <a:pPr marL="50800" indent="0">
              <a:buNone/>
            </a:pPr>
            <a:r>
              <a:rPr lang="fr-CA">
                <a:solidFill>
                  <a:schemeClr val="tx1"/>
                </a:solidFill>
              </a:rPr>
              <a:t>Ex. : 	Symphonie</a:t>
            </a:r>
          </a:p>
          <a:p>
            <a:pPr marL="900113" indent="0">
              <a:buNone/>
            </a:pPr>
            <a:r>
              <a:rPr lang="fr-CA">
                <a:solidFill>
                  <a:schemeClr val="tx1"/>
                </a:solidFill>
              </a:rPr>
              <a:t>	Distribution d’exécution implicite : orchestre.</a:t>
            </a:r>
            <a:endParaRPr lang="fr-FR" sz="3600">
              <a:solidFill>
                <a:schemeClr val="tx1"/>
              </a:solidFill>
            </a:endParaRPr>
          </a:p>
        </p:txBody>
      </p:sp>
      <p:sp>
        <p:nvSpPr>
          <p:cNvPr id="4" name="Espace réservé du pied de page 3">
            <a:extLst>
              <a:ext uri="{FF2B5EF4-FFF2-40B4-BE49-F238E27FC236}">
                <a16:creationId xmlns:a16="http://schemas.microsoft.com/office/drawing/2014/main" id="{40C86F34-32E5-5B2F-B472-364146E06E5D}"/>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331</a:t>
            </a:fld>
            <a:endParaRPr lang="fr-FR"/>
          </a:p>
        </p:txBody>
      </p:sp>
    </p:spTree>
    <p:extLst>
      <p:ext uri="{BB962C8B-B14F-4D97-AF65-F5344CB8AC3E}">
        <p14:creationId xmlns:p14="http://schemas.microsoft.com/office/powerpoint/2010/main" val="371116035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a:xfrm>
            <a:off x="838200" y="338103"/>
            <a:ext cx="10515600" cy="1284723"/>
          </a:xfrm>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1065320" y="1464816"/>
            <a:ext cx="10031767" cy="4989250"/>
          </a:xfrm>
        </p:spPr>
        <p:txBody>
          <a:bodyPr/>
          <a:lstStyle/>
          <a:p>
            <a:pPr marL="50800" indent="0">
              <a:buNone/>
            </a:pPr>
            <a:endParaRPr lang="nl-NL" sz="1400">
              <a:solidFill>
                <a:schemeClr val="tx1"/>
              </a:solidFill>
            </a:endParaRPr>
          </a:p>
          <a:p>
            <a:pPr marL="50800" indent="0">
              <a:buNone/>
            </a:pPr>
            <a:endParaRPr lang="nl-NL" sz="1400">
              <a:solidFill>
                <a:schemeClr val="tx1"/>
              </a:solidFill>
            </a:endParaRPr>
          </a:p>
          <a:p>
            <a:pPr marL="50800" indent="0">
              <a:buNone/>
            </a:pPr>
            <a:endParaRPr lang="fr-CA" sz="1400">
              <a:solidFill>
                <a:schemeClr val="tx1"/>
              </a:solidFill>
            </a:endParaRPr>
          </a:p>
          <a:p>
            <a:pPr>
              <a:buNone/>
            </a:pPr>
            <a:endParaRPr lang="fr-CA" sz="2000">
              <a:solidFill>
                <a:schemeClr val="tx1"/>
              </a:solidFill>
            </a:endParaRPr>
          </a:p>
        </p:txBody>
      </p:sp>
      <p:sp>
        <p:nvSpPr>
          <p:cNvPr id="5" name="Espace réservé du pied de page 4">
            <a:extLst>
              <a:ext uri="{FF2B5EF4-FFF2-40B4-BE49-F238E27FC236}">
                <a16:creationId xmlns:a16="http://schemas.microsoft.com/office/drawing/2014/main" id="{7C58AF6C-8A73-8974-1709-73E59D5A9D6A}"/>
              </a:ext>
            </a:extLst>
          </p:cNvPr>
          <p:cNvSpPr>
            <a:spLocks noGrp="1"/>
          </p:cNvSpPr>
          <p:nvPr>
            <p:ph type="ftr" idx="11"/>
          </p:nvPr>
        </p:nvSpPr>
        <p:spPr/>
        <p:txBody>
          <a:bodyPr/>
          <a:lstStyle/>
          <a:p>
            <a:r>
              <a:rPr lang="fr-CA"/>
              <a:t>Module 6a : Description des œuvres et des expressions musicales</a:t>
            </a:r>
          </a:p>
        </p:txBody>
      </p:sp>
      <p:pic>
        <p:nvPicPr>
          <p:cNvPr id="6" name="Picture 5">
            <a:extLst>
              <a:ext uri="{FF2B5EF4-FFF2-40B4-BE49-F238E27FC236}">
                <a16:creationId xmlns:a16="http://schemas.microsoft.com/office/drawing/2014/main" id="{37D91B6A-7889-B18E-515A-3855B49CB968}"/>
              </a:ext>
            </a:extLst>
          </p:cNvPr>
          <p:cNvPicPr>
            <a:picLocks noChangeAspect="1"/>
          </p:cNvPicPr>
          <p:nvPr/>
        </p:nvPicPr>
        <p:blipFill>
          <a:blip r:embed="rId2"/>
          <a:stretch>
            <a:fillRect/>
          </a:stretch>
        </p:blipFill>
        <p:spPr>
          <a:xfrm>
            <a:off x="1326558" y="1565141"/>
            <a:ext cx="9106289" cy="4584380"/>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332</a:t>
            </a:fld>
            <a:endParaRPr lang="fr-FR"/>
          </a:p>
        </p:txBody>
      </p:sp>
    </p:spTree>
    <p:extLst>
      <p:ext uri="{BB962C8B-B14F-4D97-AF65-F5344CB8AC3E}">
        <p14:creationId xmlns:p14="http://schemas.microsoft.com/office/powerpoint/2010/main" val="276859411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1. Est-ce qu’il existe une ou d’autres autorités auteur-titre dans Canadiana représentant la même œuvre (conflit)?</a:t>
            </a:r>
          </a:p>
          <a:p>
            <a:pPr marL="50800" indent="0">
              <a:buNone/>
            </a:pPr>
            <a:r>
              <a:rPr lang="fr-CA" sz="1400">
                <a:solidFill>
                  <a:schemeClr val="tx1"/>
                </a:solidFill>
              </a:rPr>
              <a:t>Afin de s’assurer que ce n’est pas le cas, faire une recherche dans l’index Mot-clé avec plusieurs combinaisons d’éléments susceptibles de se retrouver dans le point d’accès ou les variantes. Par exemple Chostakovitch ET forêts; Chostakovitch ET lesakh; Shostakovich ET lesakh etc.</a:t>
            </a:r>
            <a:endParaRPr lang="nl-NL"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8B76E026-2CF2-E9FF-C442-0BACF699ADB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333</a:t>
            </a:fld>
            <a:endParaRPr lang="fr-FR"/>
          </a:p>
        </p:txBody>
      </p:sp>
      <p:graphicFrame>
        <p:nvGraphicFramePr>
          <p:cNvPr id="7" name="Table 6">
            <a:extLst>
              <a:ext uri="{FF2B5EF4-FFF2-40B4-BE49-F238E27FC236}">
                <a16:creationId xmlns:a16="http://schemas.microsoft.com/office/drawing/2014/main" id="{DCD63357-879C-7F84-1135-D50392993F88}"/>
              </a:ext>
            </a:extLst>
          </p:cNvPr>
          <p:cNvGraphicFramePr>
            <a:graphicFrameLocks noGrp="1"/>
          </p:cNvGraphicFramePr>
          <p:nvPr>
            <p:extLst>
              <p:ext uri="{D42A27DB-BD31-4B8C-83A1-F6EECF244321}">
                <p14:modId xmlns:p14="http://schemas.microsoft.com/office/powerpoint/2010/main" val="922414539"/>
              </p:ext>
            </p:extLst>
          </p:nvPr>
        </p:nvGraphicFramePr>
        <p:xfrm>
          <a:off x="1002181" y="3504537"/>
          <a:ext cx="9721902" cy="2672425"/>
        </p:xfrm>
        <a:graphic>
          <a:graphicData uri="http://schemas.openxmlformats.org/drawingml/2006/table">
            <a:tbl>
              <a:tblPr firstRow="1" bandRow="1">
                <a:tableStyleId>{5940675A-B579-460E-94D1-54222C63F5DA}</a:tableStyleId>
              </a:tblPr>
              <a:tblGrid>
                <a:gridCol w="4860951">
                  <a:extLst>
                    <a:ext uri="{9D8B030D-6E8A-4147-A177-3AD203B41FA5}">
                      <a16:colId xmlns:a16="http://schemas.microsoft.com/office/drawing/2014/main" val="629987646"/>
                    </a:ext>
                  </a:extLst>
                </a:gridCol>
                <a:gridCol w="4860951">
                  <a:extLst>
                    <a:ext uri="{9D8B030D-6E8A-4147-A177-3AD203B41FA5}">
                      <a16:colId xmlns:a16="http://schemas.microsoft.com/office/drawing/2014/main" val="625007315"/>
                    </a:ext>
                  </a:extLst>
                </a:gridCol>
              </a:tblGrid>
              <a:tr h="2672425">
                <a:tc>
                  <a:txBody>
                    <a:bodyPr/>
                    <a:lstStyle/>
                    <a:p>
                      <a:r>
                        <a:rPr lang="fr-CA"/>
                        <a:t>OUI :</a:t>
                      </a:r>
                    </a:p>
                    <a:p>
                      <a:endParaRPr lang="fr-CA"/>
                    </a:p>
                    <a:p>
                      <a:r>
                        <a:rPr lang="fr-CA"/>
                        <a:t>Sélectionner l’autorité à réviser selon la </a:t>
                      </a:r>
                      <a:r>
                        <a:rPr lang="fr-CA">
                          <a:hlinkClick r:id="rId3"/>
                        </a:rPr>
                        <a:t>procédure sur les doublons présente dans le wiki du PFAN</a:t>
                      </a:r>
                      <a:r>
                        <a:rPr lang="fr-CA"/>
                        <a:t>. Garder en note les numéros de contrôles des autorités qui ne seront pas conservées car celles-ci devront être signalées pour suppression après la révision. </a:t>
                      </a:r>
                    </a:p>
                    <a:p>
                      <a:endParaRPr lang="fr-CA"/>
                    </a:p>
                    <a:p>
                      <a:r>
                        <a:rPr lang="fr-CA"/>
                        <a:t>Passer ensuite à la question 2.</a:t>
                      </a:r>
                    </a:p>
                    <a:p>
                      <a:endParaRPr lang="en-CA"/>
                    </a:p>
                  </a:txBody>
                  <a:tcPr/>
                </a:tc>
                <a:tc>
                  <a:txBody>
                    <a:bodyPr/>
                    <a:lstStyle/>
                    <a:p>
                      <a:r>
                        <a:rPr lang="fr-CA"/>
                        <a:t>NON :</a:t>
                      </a:r>
                    </a:p>
                    <a:p>
                      <a:endParaRPr lang="fr-CA"/>
                    </a:p>
                    <a:p>
                      <a:r>
                        <a:rPr lang="fr-CA"/>
                        <a:t>Réviser l’autorité auteur-titre trouvée</a:t>
                      </a:r>
                    </a:p>
                    <a:p>
                      <a:endParaRPr lang="fr-CA"/>
                    </a:p>
                    <a:p>
                      <a:r>
                        <a:rPr lang="fr-CA"/>
                        <a:t>Passer à la question 2.</a:t>
                      </a:r>
                      <a:endParaRPr lang="en-CA"/>
                    </a:p>
                  </a:txBody>
                  <a:tcPr/>
                </a:tc>
                <a:extLst>
                  <a:ext uri="{0D108BD9-81ED-4DB2-BD59-A6C34878D82A}">
                    <a16:rowId xmlns:a16="http://schemas.microsoft.com/office/drawing/2014/main" val="2607792698"/>
                  </a:ext>
                </a:extLst>
              </a:tr>
            </a:tbl>
          </a:graphicData>
        </a:graphic>
      </p:graphicFrame>
    </p:spTree>
    <p:extLst>
      <p:ext uri="{BB962C8B-B14F-4D97-AF65-F5344CB8AC3E}">
        <p14:creationId xmlns:p14="http://schemas.microsoft.com/office/powerpoint/2010/main" val="114918084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2. Est-ce qu’il existe une autorité dans Canadiana pour </a:t>
            </a:r>
            <a:r>
              <a:rPr lang="fr-CA" sz="1400" b="1">
                <a:solidFill>
                  <a:schemeClr val="tx1"/>
                </a:solidFill>
              </a:rPr>
              <a:t>l’agent seul </a:t>
            </a:r>
            <a:r>
              <a:rPr lang="fr-CA" sz="1400">
                <a:solidFill>
                  <a:schemeClr val="tx1"/>
                </a:solidFill>
              </a:rPr>
              <a:t>(partie nom), déjà valide et révisée?</a:t>
            </a: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9E2C7914-45F0-3CD6-7744-3D757EB9558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334</a:t>
            </a:fld>
            <a:endParaRPr lang="fr-FR"/>
          </a:p>
        </p:txBody>
      </p:sp>
      <p:graphicFrame>
        <p:nvGraphicFramePr>
          <p:cNvPr id="7" name="Table 6">
            <a:extLst>
              <a:ext uri="{FF2B5EF4-FFF2-40B4-BE49-F238E27FC236}">
                <a16:creationId xmlns:a16="http://schemas.microsoft.com/office/drawing/2014/main" id="{DCD63357-879C-7F84-1135-D50392993F88}"/>
              </a:ext>
            </a:extLst>
          </p:cNvPr>
          <p:cNvGraphicFramePr>
            <a:graphicFrameLocks noGrp="1"/>
          </p:cNvGraphicFramePr>
          <p:nvPr>
            <p:extLst>
              <p:ext uri="{D42A27DB-BD31-4B8C-83A1-F6EECF244321}">
                <p14:modId xmlns:p14="http://schemas.microsoft.com/office/powerpoint/2010/main" val="4004141250"/>
              </p:ext>
            </p:extLst>
          </p:nvPr>
        </p:nvGraphicFramePr>
        <p:xfrm>
          <a:off x="987552" y="2834834"/>
          <a:ext cx="9721901" cy="2739347"/>
        </p:xfrm>
        <a:graphic>
          <a:graphicData uri="http://schemas.openxmlformats.org/drawingml/2006/table">
            <a:tbl>
              <a:tblPr firstRow="1" bandRow="1">
                <a:tableStyleId>{5940675A-B579-460E-94D1-54222C63F5DA}</a:tableStyleId>
              </a:tblPr>
              <a:tblGrid>
                <a:gridCol w="4747257">
                  <a:extLst>
                    <a:ext uri="{9D8B030D-6E8A-4147-A177-3AD203B41FA5}">
                      <a16:colId xmlns:a16="http://schemas.microsoft.com/office/drawing/2014/main" val="629987646"/>
                    </a:ext>
                  </a:extLst>
                </a:gridCol>
                <a:gridCol w="4974644">
                  <a:extLst>
                    <a:ext uri="{9D8B030D-6E8A-4147-A177-3AD203B41FA5}">
                      <a16:colId xmlns:a16="http://schemas.microsoft.com/office/drawing/2014/main" val="625007315"/>
                    </a:ext>
                  </a:extLst>
                </a:gridCol>
              </a:tblGrid>
              <a:tr h="2739347">
                <a:tc>
                  <a:txBody>
                    <a:bodyPr/>
                    <a:lstStyle/>
                    <a:p>
                      <a:r>
                        <a:rPr lang="fr-CA"/>
                        <a:t>OUI :</a:t>
                      </a:r>
                    </a:p>
                    <a:p>
                      <a:endParaRPr lang="fr-CA"/>
                    </a:p>
                    <a:p>
                      <a:r>
                        <a:rPr lang="fr-CA"/>
                        <a:t>La partie nom dans l’autorité auteur/titre et dans les variantes de cette même autorité doit obligatoirement être </a:t>
                      </a:r>
                      <a:r>
                        <a:rPr lang="fr-CA" b="1"/>
                        <a:t>identique</a:t>
                      </a:r>
                      <a:r>
                        <a:rPr lang="fr-CA"/>
                        <a:t> à la forme révisée de l’autorité du nom de la personne seule. Si ce n’est pas le cas, modifier la partie nom dans le point d’accès et dans toutes les variantes.</a:t>
                      </a:r>
                      <a:endParaRPr lang="en-CA"/>
                    </a:p>
                  </a:txBody>
                  <a:tcPr/>
                </a:tc>
                <a:tc>
                  <a:txBody>
                    <a:bodyPr/>
                    <a:lstStyle/>
                    <a:p>
                      <a:r>
                        <a:rPr lang="fr-CA"/>
                        <a:t>NON :</a:t>
                      </a:r>
                    </a:p>
                    <a:p>
                      <a:endParaRPr lang="fr-CA"/>
                    </a:p>
                    <a:p>
                      <a:r>
                        <a:rPr lang="fr-CA"/>
                        <a:t>On doit créer ou réviser l’autorité de l’agent seul et la rendre conforme aux normes du PFAN. Ensuite, la partie nom dans l’autorité auteur-titre et dans les variantes doit obligatoirement être identique à cette forme révisée de l’autorité du nom. Si ce n’est pas le cas, modifier la partie nom dans le point d’accès et dans toutes les variantes.</a:t>
                      </a:r>
                      <a:endParaRPr lang="en-CA"/>
                    </a:p>
                  </a:txBody>
                  <a:tcPr/>
                </a:tc>
                <a:extLst>
                  <a:ext uri="{0D108BD9-81ED-4DB2-BD59-A6C34878D82A}">
                    <a16:rowId xmlns:a16="http://schemas.microsoft.com/office/drawing/2014/main" val="2607792698"/>
                  </a:ext>
                </a:extLst>
              </a:tr>
            </a:tbl>
          </a:graphicData>
        </a:graphic>
      </p:graphicFrame>
    </p:spTree>
    <p:extLst>
      <p:ext uri="{BB962C8B-B14F-4D97-AF65-F5344CB8AC3E}">
        <p14:creationId xmlns:p14="http://schemas.microsoft.com/office/powerpoint/2010/main" val="324097242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448411"/>
            <a:ext cx="10515600" cy="4728552"/>
          </a:xfrm>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2. Est-ce qu’il existe une autorité dans Canadiana pour l’agent seul (partie nom), déjà valide et révisée?</a:t>
            </a:r>
          </a:p>
          <a:p>
            <a:pPr marL="50800" indent="0">
              <a:buNone/>
            </a:pPr>
            <a:r>
              <a:rPr lang="fr-CA" sz="1400">
                <a:solidFill>
                  <a:schemeClr val="tx1"/>
                </a:solidFill>
              </a:rPr>
              <a:t>Il existe déjà une autorité dans Canadiana pour l’agent seul (partie nom), déjà valide et révisée. Voici quelques indices permettant de confirmer ce fait pour ce nom russe :</a:t>
            </a: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6B62FF15-A23A-6F37-1BCE-ACBB8B636BD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335</a:t>
            </a:fld>
            <a:endParaRPr lang="fr-FR"/>
          </a:p>
        </p:txBody>
      </p:sp>
      <p:pic>
        <p:nvPicPr>
          <p:cNvPr id="9" name="Image 8">
            <a:extLst>
              <a:ext uri="{FF2B5EF4-FFF2-40B4-BE49-F238E27FC236}">
                <a16:creationId xmlns:a16="http://schemas.microsoft.com/office/drawing/2014/main" id="{62D592A7-8D8F-A9F0-1B94-0B62EA20A069}"/>
              </a:ext>
            </a:extLst>
          </p:cNvPr>
          <p:cNvPicPr>
            <a:picLocks noChangeAspect="1"/>
          </p:cNvPicPr>
          <p:nvPr/>
        </p:nvPicPr>
        <p:blipFill>
          <a:blip r:embed="rId2"/>
          <a:stretch>
            <a:fillRect/>
          </a:stretch>
        </p:blipFill>
        <p:spPr>
          <a:xfrm>
            <a:off x="1475750" y="2664949"/>
            <a:ext cx="9195125" cy="3754002"/>
          </a:xfrm>
          <a:prstGeom prst="rect">
            <a:avLst/>
          </a:prstGeom>
        </p:spPr>
      </p:pic>
    </p:spTree>
    <p:extLst>
      <p:ext uri="{BB962C8B-B14F-4D97-AF65-F5344CB8AC3E}">
        <p14:creationId xmlns:p14="http://schemas.microsoft.com/office/powerpoint/2010/main" val="267975761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EF255138-C488-C5CF-3A36-F7AD30259D4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336</a:t>
            </a:fld>
            <a:endParaRPr lang="fr-FR"/>
          </a:p>
        </p:txBody>
      </p:sp>
      <p:pic>
        <p:nvPicPr>
          <p:cNvPr id="15" name="Image 14">
            <a:extLst>
              <a:ext uri="{FF2B5EF4-FFF2-40B4-BE49-F238E27FC236}">
                <a16:creationId xmlns:a16="http://schemas.microsoft.com/office/drawing/2014/main" id="{EF8A352A-D809-E752-AF78-F0A1277D21BB}"/>
              </a:ext>
            </a:extLst>
          </p:cNvPr>
          <p:cNvPicPr>
            <a:picLocks noChangeAspect="1"/>
          </p:cNvPicPr>
          <p:nvPr/>
        </p:nvPicPr>
        <p:blipFill>
          <a:blip r:embed="rId2"/>
          <a:stretch>
            <a:fillRect/>
          </a:stretch>
        </p:blipFill>
        <p:spPr>
          <a:xfrm>
            <a:off x="838200" y="1754496"/>
            <a:ext cx="10863532" cy="4424794"/>
          </a:xfrm>
          <a:prstGeom prst="rect">
            <a:avLst/>
          </a:prstGeom>
        </p:spPr>
      </p:pic>
    </p:spTree>
    <p:extLst>
      <p:ext uri="{BB962C8B-B14F-4D97-AF65-F5344CB8AC3E}">
        <p14:creationId xmlns:p14="http://schemas.microsoft.com/office/powerpoint/2010/main" val="206280272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FE38C2C2-417D-FE7C-8BDB-1C5374DE60E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337</a:t>
            </a:fld>
            <a:endParaRPr lang="fr-FR"/>
          </a:p>
        </p:txBody>
      </p:sp>
      <p:pic>
        <p:nvPicPr>
          <p:cNvPr id="7" name="Picture 6">
            <a:extLst>
              <a:ext uri="{FF2B5EF4-FFF2-40B4-BE49-F238E27FC236}">
                <a16:creationId xmlns:a16="http://schemas.microsoft.com/office/drawing/2014/main" id="{E817F44E-6D8E-B9D0-E299-D59C3E171456}"/>
              </a:ext>
            </a:extLst>
          </p:cNvPr>
          <p:cNvPicPr>
            <a:picLocks noChangeAspect="1"/>
          </p:cNvPicPr>
          <p:nvPr/>
        </p:nvPicPr>
        <p:blipFill>
          <a:blip r:embed="rId2"/>
          <a:stretch>
            <a:fillRect/>
          </a:stretch>
        </p:blipFill>
        <p:spPr>
          <a:xfrm>
            <a:off x="1094913" y="1640377"/>
            <a:ext cx="9744261" cy="4814945"/>
          </a:xfrm>
          <a:prstGeom prst="rect">
            <a:avLst/>
          </a:prstGeom>
        </p:spPr>
      </p:pic>
    </p:spTree>
    <p:extLst>
      <p:ext uri="{BB962C8B-B14F-4D97-AF65-F5344CB8AC3E}">
        <p14:creationId xmlns:p14="http://schemas.microsoft.com/office/powerpoint/2010/main" val="427232272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448411"/>
            <a:ext cx="10515600" cy="4728552"/>
          </a:xfrm>
        </p:spPr>
        <p:txBody>
          <a:bodyPr/>
          <a:lstStyle/>
          <a:p>
            <a:pPr marL="50800" indent="0">
              <a:buNone/>
            </a:pPr>
            <a:r>
              <a:rPr lang="fr-CA" sz="1400">
                <a:solidFill>
                  <a:schemeClr val="tx1"/>
                </a:solidFill>
              </a:rPr>
              <a:t>Ainsi : La partie nom dans le PAA auteur-titre et dans les variantes doit donc être modifiée, si ce n’est pas déjà le cas, pour cette forme exacte. </a:t>
            </a:r>
            <a:r>
              <a:rPr lang="fr-CA" sz="1400" b="1">
                <a:solidFill>
                  <a:schemeClr val="tx1"/>
                </a:solidFill>
              </a:rPr>
              <a:t>Il est toutefois fortement suggéré de conserver l’ancienne forme du point d’accès autorisé complet avant la modification car il pourrait servir de renvoi suite à l’ensemble des modifications.</a:t>
            </a: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r>
              <a:rPr lang="fr-CA" sz="1400">
                <a:solidFill>
                  <a:schemeClr val="tx1"/>
                </a:solidFill>
              </a:rPr>
              <a:t>devient :</a:t>
            </a: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324EF82D-B92B-048D-BC1D-D3A0D7AB7D0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338</a:t>
            </a:fld>
            <a:endParaRPr lang="fr-FR"/>
          </a:p>
        </p:txBody>
      </p:sp>
      <p:pic>
        <p:nvPicPr>
          <p:cNvPr id="11" name="Picture 10">
            <a:extLst>
              <a:ext uri="{FF2B5EF4-FFF2-40B4-BE49-F238E27FC236}">
                <a16:creationId xmlns:a16="http://schemas.microsoft.com/office/drawing/2014/main" id="{B0DED284-27EA-C12F-6DC8-C741F1CA48B0}"/>
              </a:ext>
            </a:extLst>
          </p:cNvPr>
          <p:cNvPicPr>
            <a:picLocks noChangeAspect="1"/>
          </p:cNvPicPr>
          <p:nvPr/>
        </p:nvPicPr>
        <p:blipFill>
          <a:blip r:embed="rId2"/>
          <a:stretch>
            <a:fillRect/>
          </a:stretch>
        </p:blipFill>
        <p:spPr>
          <a:xfrm>
            <a:off x="1226280" y="2438446"/>
            <a:ext cx="6028571" cy="1600000"/>
          </a:xfrm>
          <a:prstGeom prst="rect">
            <a:avLst/>
          </a:prstGeom>
        </p:spPr>
      </p:pic>
      <p:pic>
        <p:nvPicPr>
          <p:cNvPr id="13" name="Picture 12">
            <a:extLst>
              <a:ext uri="{FF2B5EF4-FFF2-40B4-BE49-F238E27FC236}">
                <a16:creationId xmlns:a16="http://schemas.microsoft.com/office/drawing/2014/main" id="{F43EC390-8D4A-EA02-27D6-3DDBD5598D41}"/>
              </a:ext>
            </a:extLst>
          </p:cNvPr>
          <p:cNvPicPr>
            <a:picLocks noChangeAspect="1"/>
          </p:cNvPicPr>
          <p:nvPr/>
        </p:nvPicPr>
        <p:blipFill>
          <a:blip r:embed="rId3"/>
          <a:stretch>
            <a:fillRect/>
          </a:stretch>
        </p:blipFill>
        <p:spPr>
          <a:xfrm>
            <a:off x="1226280" y="4586487"/>
            <a:ext cx="6180952" cy="1590476"/>
          </a:xfrm>
          <a:prstGeom prst="rect">
            <a:avLst/>
          </a:prstGeom>
        </p:spPr>
      </p:pic>
    </p:spTree>
    <p:extLst>
      <p:ext uri="{BB962C8B-B14F-4D97-AF65-F5344CB8AC3E}">
        <p14:creationId xmlns:p14="http://schemas.microsoft.com/office/powerpoint/2010/main" val="261830313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3. En tenant compte du fait que le titre est distinctif et qu’il ne génère pas de conflit, celui-ci est-il tout de même conforme aux normes du PFAN?</a:t>
            </a:r>
            <a:endParaRPr lang="nl-NL"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6DB42753-ACF7-F808-482B-278DACF3707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339</a:t>
            </a:fld>
            <a:endParaRPr lang="fr-FR"/>
          </a:p>
        </p:txBody>
      </p:sp>
      <p:graphicFrame>
        <p:nvGraphicFramePr>
          <p:cNvPr id="7" name="Table 6">
            <a:extLst>
              <a:ext uri="{FF2B5EF4-FFF2-40B4-BE49-F238E27FC236}">
                <a16:creationId xmlns:a16="http://schemas.microsoft.com/office/drawing/2014/main" id="{DCD63357-879C-7F84-1135-D50392993F88}"/>
              </a:ext>
            </a:extLst>
          </p:cNvPr>
          <p:cNvGraphicFramePr>
            <a:graphicFrameLocks noGrp="1"/>
          </p:cNvGraphicFramePr>
          <p:nvPr>
            <p:extLst>
              <p:ext uri="{D42A27DB-BD31-4B8C-83A1-F6EECF244321}">
                <p14:modId xmlns:p14="http://schemas.microsoft.com/office/powerpoint/2010/main" val="379991411"/>
              </p:ext>
            </p:extLst>
          </p:nvPr>
        </p:nvGraphicFramePr>
        <p:xfrm>
          <a:off x="1031443" y="2969814"/>
          <a:ext cx="9751162" cy="2618999"/>
        </p:xfrm>
        <a:graphic>
          <a:graphicData uri="http://schemas.openxmlformats.org/drawingml/2006/table">
            <a:tbl>
              <a:tblPr firstRow="1" bandRow="1">
                <a:tableStyleId>{5940675A-B579-460E-94D1-54222C63F5DA}</a:tableStyleId>
              </a:tblPr>
              <a:tblGrid>
                <a:gridCol w="4875581">
                  <a:extLst>
                    <a:ext uri="{9D8B030D-6E8A-4147-A177-3AD203B41FA5}">
                      <a16:colId xmlns:a16="http://schemas.microsoft.com/office/drawing/2014/main" val="629987646"/>
                    </a:ext>
                  </a:extLst>
                </a:gridCol>
                <a:gridCol w="4875581">
                  <a:extLst>
                    <a:ext uri="{9D8B030D-6E8A-4147-A177-3AD203B41FA5}">
                      <a16:colId xmlns:a16="http://schemas.microsoft.com/office/drawing/2014/main" val="625007315"/>
                    </a:ext>
                  </a:extLst>
                </a:gridCol>
              </a:tblGrid>
              <a:tr h="2618999">
                <a:tc>
                  <a:txBody>
                    <a:bodyPr/>
                    <a:lstStyle/>
                    <a:p>
                      <a:r>
                        <a:rPr lang="fr-CA"/>
                        <a:t>OUI :</a:t>
                      </a:r>
                    </a:p>
                    <a:p>
                      <a:endParaRPr lang="fr-CA"/>
                    </a:p>
                    <a:p>
                      <a:r>
                        <a:rPr lang="fr-CA"/>
                        <a:t>L’autorité peut alors être considérée comme étant révisée. On peut alors s’assurer que le codage en 008 est conforme, ajouter un numéro de contrôle dans la zone 016, supprimer les notes 667 spécifiant que l’autorité doit être révisée et remplacer la notice. </a:t>
                      </a:r>
                    </a:p>
                    <a:p>
                      <a:endParaRPr lang="fr-CA"/>
                    </a:p>
                    <a:p>
                      <a:r>
                        <a:rPr lang="fr-CA"/>
                        <a:t>Une fois le ou les conflits résolus et le PAA rendu conforme, on peut envisager d'ajouter des attributs mais cela est facultatif.</a:t>
                      </a:r>
                      <a:endParaRPr lang="fr-CA" b="1"/>
                    </a:p>
                  </a:txBody>
                  <a:tcPr/>
                </a:tc>
                <a:tc>
                  <a:txBody>
                    <a:bodyPr/>
                    <a:lstStyle/>
                    <a:p>
                      <a:r>
                        <a:rPr lang="fr-CA"/>
                        <a:t>NON</a:t>
                      </a:r>
                    </a:p>
                    <a:p>
                      <a:endParaRPr lang="fr-CA"/>
                    </a:p>
                    <a:p>
                      <a:r>
                        <a:rPr lang="fr-CA"/>
                        <a:t>Réévaluer le titre. </a:t>
                      </a:r>
                      <a:endParaRPr lang="en-CA"/>
                    </a:p>
                  </a:txBody>
                  <a:tcPr/>
                </a:tc>
                <a:extLst>
                  <a:ext uri="{0D108BD9-81ED-4DB2-BD59-A6C34878D82A}">
                    <a16:rowId xmlns:a16="http://schemas.microsoft.com/office/drawing/2014/main" val="2607792698"/>
                  </a:ext>
                </a:extLst>
              </a:tr>
            </a:tbl>
          </a:graphicData>
        </a:graphic>
      </p:graphicFrame>
    </p:spTree>
    <p:extLst>
      <p:ext uri="{BB962C8B-B14F-4D97-AF65-F5344CB8AC3E}">
        <p14:creationId xmlns:p14="http://schemas.microsoft.com/office/powerpoint/2010/main" val="318358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Glossaire de RDA :</a:t>
            </a:r>
          </a:p>
          <a:p>
            <a:pPr marL="508000" lvl="1" indent="0">
              <a:buNone/>
            </a:pPr>
            <a:r>
              <a:rPr lang="fr-CA" sz="2800"/>
              <a:t>Forme ou genre, ou terme générique utilisé fréquemment par différents compositeurs. </a:t>
            </a:r>
          </a:p>
          <a:p>
            <a:pPr marL="508000" lvl="1" indent="0">
              <a:buNone/>
            </a:pPr>
            <a:r>
              <a:rPr lang="fr-CA" sz="2800"/>
              <a:t>Des exemples de formes ou de genres comprennent : capriccio, musique de chambre, concerto, Magnificat, musique de film, nocturne, opéra, musique sacrée, suite, sonate en trio.</a:t>
            </a:r>
          </a:p>
          <a:p>
            <a:pPr marL="508000" lvl="1" indent="0">
              <a:buNone/>
            </a:pPr>
            <a:r>
              <a:rPr lang="fr-CA" sz="2800"/>
              <a:t>Des exemples de termes génériques comprennent : composition, mouvement, muziek, pièce.</a:t>
            </a:r>
          </a:p>
          <a:p>
            <a:pPr lvl="1"/>
            <a:endParaRPr lang="fr-CA"/>
          </a:p>
        </p:txBody>
      </p:sp>
      <p:sp>
        <p:nvSpPr>
          <p:cNvPr id="5" name="Espace réservé du pied de page 4">
            <a:extLst>
              <a:ext uri="{FF2B5EF4-FFF2-40B4-BE49-F238E27FC236}">
                <a16:creationId xmlns:a16="http://schemas.microsoft.com/office/drawing/2014/main" id="{0EE0065D-6250-66CE-25D7-953E3AD9963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a:t>
            </a:fld>
            <a:endParaRPr lang="fr-FR"/>
          </a:p>
        </p:txBody>
      </p:sp>
    </p:spTree>
    <p:extLst>
      <p:ext uri="{BB962C8B-B14F-4D97-AF65-F5344CB8AC3E}">
        <p14:creationId xmlns:p14="http://schemas.microsoft.com/office/powerpoint/2010/main" val="1530094301"/>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dirty="0">
                <a:solidFill>
                  <a:schemeClr val="tx1"/>
                </a:solidFill>
              </a:rPr>
              <a:t>Questions à se poser :</a:t>
            </a:r>
          </a:p>
          <a:p>
            <a:pPr marL="50800" indent="0">
              <a:buNone/>
            </a:pPr>
            <a:r>
              <a:rPr lang="fr-CA" sz="1400" dirty="0">
                <a:solidFill>
                  <a:schemeClr val="tx1"/>
                </a:solidFill>
              </a:rPr>
              <a:t>3. Le titre de l’œuvre présente dans le point d’accès est-il conforme aux normes du PFAN?</a:t>
            </a:r>
          </a:p>
          <a:p>
            <a:pPr marL="50800" indent="0">
              <a:buNone/>
            </a:pPr>
            <a:r>
              <a:rPr lang="fr-CA" sz="1400" dirty="0">
                <a:solidFill>
                  <a:schemeClr val="tx1"/>
                </a:solidFill>
              </a:rPr>
              <a:t>RDA 6.14.2.3.1 indique : « Pour les œuvres musicales créées après 1500, choisir comme titre privilégié le titre ou la forme de titre dans la langue originale par laquelle l’œuvre est couramment identifiée soit du fait de son utilisation dans les manifestations matérialisant l’œuvre, soit dans les sources de référence. » </a:t>
            </a:r>
          </a:p>
          <a:p>
            <a:pPr marL="50800" indent="0">
              <a:buNone/>
            </a:pPr>
            <a:endParaRPr lang="fr-CA" sz="1400" dirty="0">
              <a:solidFill>
                <a:schemeClr val="tx1"/>
              </a:solidFill>
            </a:endParaRPr>
          </a:p>
          <a:p>
            <a:pPr marL="50800" indent="0">
              <a:buNone/>
            </a:pPr>
            <a:r>
              <a:rPr lang="fr-CA" sz="1400" dirty="0">
                <a:solidFill>
                  <a:schemeClr val="tx1"/>
                </a:solidFill>
              </a:rPr>
              <a:t>Ici, la langue originale sous laquelle l’œuvre est couramment identifiée est le russe. Le titre privilégié correspond donc à cette forme : </a:t>
            </a:r>
          </a:p>
          <a:p>
            <a:pPr marL="446088" indent="0">
              <a:buNone/>
            </a:pPr>
            <a:r>
              <a:rPr lang="az-Cyrl-AZ" sz="1400" dirty="0">
                <a:solidFill>
                  <a:schemeClr val="accent5"/>
                </a:solidFill>
              </a:rPr>
              <a:t>Песнь о лесах</a:t>
            </a:r>
            <a:endParaRPr lang="fr-CA" sz="1400" dirty="0">
              <a:solidFill>
                <a:schemeClr val="tx1"/>
              </a:solidFill>
            </a:endParaRPr>
          </a:p>
          <a:p>
            <a:pPr marL="50800" indent="0">
              <a:buNone/>
            </a:pPr>
            <a:r>
              <a:rPr lang="fr-CA" sz="1400" dirty="0">
                <a:solidFill>
                  <a:schemeClr val="tx1"/>
                </a:solidFill>
              </a:rPr>
              <a:t>Puisque ce titre est trouvé dans une écriture non privilégiée, celui-ci doit être translittéré selon la méthode de translittération adoptée par le PFAN (6.2.2.7), soit ISO 9:1995, on obtient donc : </a:t>
            </a:r>
          </a:p>
          <a:p>
            <a:pPr marL="446088" indent="0">
              <a:buNone/>
            </a:pPr>
            <a:r>
              <a:rPr lang="fr-CA" sz="1400" dirty="0" err="1">
                <a:solidFill>
                  <a:schemeClr val="accent5"/>
                </a:solidFill>
              </a:rPr>
              <a:t>Pesn</a:t>
            </a:r>
            <a:r>
              <a:rPr lang="fr-CA" sz="1400" dirty="0">
                <a:solidFill>
                  <a:schemeClr val="accent5"/>
                </a:solidFill>
              </a:rPr>
              <a:t>’ o </a:t>
            </a:r>
            <a:r>
              <a:rPr lang="fr-CA" sz="1400" dirty="0" err="1">
                <a:solidFill>
                  <a:schemeClr val="accent5"/>
                </a:solidFill>
              </a:rPr>
              <a:t>lesah</a:t>
            </a:r>
            <a:endParaRPr lang="fr-CA" sz="1400" dirty="0">
              <a:solidFill>
                <a:schemeClr val="accent5"/>
              </a:solidFill>
            </a:endParaRPr>
          </a:p>
        </p:txBody>
      </p:sp>
      <p:sp>
        <p:nvSpPr>
          <p:cNvPr id="5" name="Espace réservé du pied de page 4">
            <a:extLst>
              <a:ext uri="{FF2B5EF4-FFF2-40B4-BE49-F238E27FC236}">
                <a16:creationId xmlns:a16="http://schemas.microsoft.com/office/drawing/2014/main" id="{ED4D489F-9B8F-C4FF-1C70-1439969AC68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340</a:t>
            </a:fld>
            <a:endParaRPr lang="fr-FR"/>
          </a:p>
        </p:txBody>
      </p:sp>
    </p:spTree>
    <p:extLst>
      <p:ext uri="{BB962C8B-B14F-4D97-AF65-F5344CB8AC3E}">
        <p14:creationId xmlns:p14="http://schemas.microsoft.com/office/powerpoint/2010/main" val="354521817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90687"/>
            <a:ext cx="10515600" cy="4486275"/>
          </a:xfrm>
        </p:spPr>
        <p:txBody>
          <a:bodyPr/>
          <a:lstStyle/>
          <a:p>
            <a:pPr marL="50800" indent="0">
              <a:buNone/>
            </a:pPr>
            <a:r>
              <a:rPr lang="fr-CA" sz="1400" dirty="0">
                <a:solidFill>
                  <a:schemeClr val="tx1"/>
                </a:solidFill>
              </a:rPr>
              <a:t>Ainsi : </a:t>
            </a: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r>
              <a:rPr lang="fr-CA" sz="1400" dirty="0">
                <a:solidFill>
                  <a:schemeClr val="tx1"/>
                </a:solidFill>
              </a:rPr>
              <a:t>devient :</a:t>
            </a: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endParaRPr lang="fr-CA" sz="1400" dirty="0">
              <a:solidFill>
                <a:schemeClr val="tx1"/>
              </a:solidFill>
            </a:endParaRPr>
          </a:p>
          <a:p>
            <a:pPr marL="50800" indent="0">
              <a:buNone/>
            </a:pPr>
            <a:r>
              <a:rPr lang="fr-CA" sz="1400" dirty="0">
                <a:solidFill>
                  <a:schemeClr val="tx1"/>
                </a:solidFill>
              </a:rPr>
              <a:t>ATTENTION : l’ancien point d’accès autorisé a été mis en variante. Celui-ci est précédé du codage $w </a:t>
            </a:r>
            <a:r>
              <a:rPr lang="fr-CA" sz="1400" dirty="0" err="1">
                <a:solidFill>
                  <a:schemeClr val="tx1"/>
                </a:solidFill>
              </a:rPr>
              <a:t>nnea</a:t>
            </a:r>
            <a:r>
              <a:rPr lang="fr-CA" sz="1400" dirty="0">
                <a:solidFill>
                  <a:schemeClr val="tx1"/>
                </a:solidFill>
              </a:rPr>
              <a:t>. La présence du « a » final signale qu’on devrait supprimer l’affichage du renvoi puisque celui-ci n’est pas valide selon RDA.</a:t>
            </a:r>
            <a:endParaRPr lang="fr-CA" dirty="0">
              <a:solidFill>
                <a:schemeClr val="tx1"/>
              </a:solidFill>
            </a:endParaRPr>
          </a:p>
        </p:txBody>
      </p:sp>
      <p:sp>
        <p:nvSpPr>
          <p:cNvPr id="5" name="Espace réservé du pied de page 4">
            <a:extLst>
              <a:ext uri="{FF2B5EF4-FFF2-40B4-BE49-F238E27FC236}">
                <a16:creationId xmlns:a16="http://schemas.microsoft.com/office/drawing/2014/main" id="{13FE1566-110F-48B9-A369-6E0E29FB350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341</a:t>
            </a:fld>
            <a:endParaRPr lang="fr-FR"/>
          </a:p>
        </p:txBody>
      </p:sp>
      <p:pic>
        <p:nvPicPr>
          <p:cNvPr id="6" name="Picture 5">
            <a:extLst>
              <a:ext uri="{FF2B5EF4-FFF2-40B4-BE49-F238E27FC236}">
                <a16:creationId xmlns:a16="http://schemas.microsoft.com/office/drawing/2014/main" id="{69FB790B-55AB-13F8-12FD-E18D573D0FE8}"/>
              </a:ext>
            </a:extLst>
          </p:cNvPr>
          <p:cNvPicPr>
            <a:picLocks noChangeAspect="1"/>
          </p:cNvPicPr>
          <p:nvPr/>
        </p:nvPicPr>
        <p:blipFill>
          <a:blip r:embed="rId2"/>
          <a:stretch>
            <a:fillRect/>
          </a:stretch>
        </p:blipFill>
        <p:spPr>
          <a:xfrm>
            <a:off x="1083321" y="2144133"/>
            <a:ext cx="5910557" cy="1605831"/>
          </a:xfrm>
          <a:prstGeom prst="rect">
            <a:avLst/>
          </a:prstGeom>
        </p:spPr>
      </p:pic>
      <p:pic>
        <p:nvPicPr>
          <p:cNvPr id="9" name="Picture 8">
            <a:extLst>
              <a:ext uri="{FF2B5EF4-FFF2-40B4-BE49-F238E27FC236}">
                <a16:creationId xmlns:a16="http://schemas.microsoft.com/office/drawing/2014/main" id="{CCF6E91A-7D69-8513-8353-A7A357824B9A}"/>
              </a:ext>
            </a:extLst>
          </p:cNvPr>
          <p:cNvPicPr>
            <a:picLocks noChangeAspect="1"/>
          </p:cNvPicPr>
          <p:nvPr/>
        </p:nvPicPr>
        <p:blipFill>
          <a:blip r:embed="rId3"/>
          <a:stretch>
            <a:fillRect/>
          </a:stretch>
        </p:blipFill>
        <p:spPr>
          <a:xfrm>
            <a:off x="1155241" y="4076956"/>
            <a:ext cx="5107876" cy="1769040"/>
          </a:xfrm>
          <a:prstGeom prst="rect">
            <a:avLst/>
          </a:prstGeom>
        </p:spPr>
      </p:pic>
    </p:spTree>
    <p:extLst>
      <p:ext uri="{BB962C8B-B14F-4D97-AF65-F5344CB8AC3E}">
        <p14:creationId xmlns:p14="http://schemas.microsoft.com/office/powerpoint/2010/main" val="54908587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528877"/>
            <a:ext cx="10515600" cy="4648085"/>
          </a:xfrm>
        </p:spPr>
        <p:txBody>
          <a:bodyPr/>
          <a:lstStyle/>
          <a:p>
            <a:pPr marL="358775" indent="-307975">
              <a:buSzPct val="100000"/>
            </a:pPr>
            <a:r>
              <a:rPr lang="fr-CA" sz="1400" dirty="0">
                <a:solidFill>
                  <a:schemeClr val="tx1"/>
                </a:solidFill>
              </a:rPr>
              <a:t>On ajoute ensuite les sources consultées ayant permis de réviser le titre privilégié</a:t>
            </a:r>
          </a:p>
          <a:p>
            <a:pPr marL="358775" indent="-307975">
              <a:buSzPct val="100000"/>
            </a:pPr>
            <a:r>
              <a:rPr lang="fr-CA" sz="1400" dirty="0">
                <a:solidFill>
                  <a:schemeClr val="tx1"/>
                </a:solidFill>
              </a:rPr>
              <a:t>On supprime les notes 667, on modifie le codage 008 et on ajoute un numéro de contrôle en 016.</a:t>
            </a:r>
          </a:p>
          <a:p>
            <a:pPr marL="50800" indent="0">
              <a:buNone/>
            </a:pPr>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endParaRPr lang="fr-CA" sz="1400" dirty="0">
              <a:solidFill>
                <a:schemeClr val="tx1"/>
              </a:solidFill>
            </a:endParaRPr>
          </a:p>
          <a:p>
            <a:pPr marL="358775" indent="-307975">
              <a:buSzPct val="100000"/>
            </a:pPr>
            <a:endParaRPr lang="fr-CA" sz="1400" dirty="0">
              <a:solidFill>
                <a:schemeClr val="tx1"/>
              </a:solidFill>
            </a:endParaRPr>
          </a:p>
          <a:p>
            <a:pPr marL="358775" indent="-307975">
              <a:buSzPct val="100000"/>
            </a:pPr>
            <a:r>
              <a:rPr lang="fr-CA" sz="1400" dirty="0">
                <a:solidFill>
                  <a:schemeClr val="tx1"/>
                </a:solidFill>
              </a:rPr>
              <a:t>La notice est alors considérée comme étant révisée et peut être remplacée</a:t>
            </a:r>
          </a:p>
        </p:txBody>
      </p:sp>
      <p:sp>
        <p:nvSpPr>
          <p:cNvPr id="5" name="Espace réservé du pied de page 4">
            <a:extLst>
              <a:ext uri="{FF2B5EF4-FFF2-40B4-BE49-F238E27FC236}">
                <a16:creationId xmlns:a16="http://schemas.microsoft.com/office/drawing/2014/main" id="{DC965BE1-2D94-4542-C5AE-1BF7C6778BF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342</a:t>
            </a:fld>
            <a:endParaRPr lang="fr-FR"/>
          </a:p>
        </p:txBody>
      </p:sp>
      <p:pic>
        <p:nvPicPr>
          <p:cNvPr id="7" name="Picture 6">
            <a:extLst>
              <a:ext uri="{FF2B5EF4-FFF2-40B4-BE49-F238E27FC236}">
                <a16:creationId xmlns:a16="http://schemas.microsoft.com/office/drawing/2014/main" id="{94100902-D608-B5EB-CFDA-76BECD036211}"/>
              </a:ext>
            </a:extLst>
          </p:cNvPr>
          <p:cNvPicPr>
            <a:picLocks noChangeAspect="1"/>
          </p:cNvPicPr>
          <p:nvPr/>
        </p:nvPicPr>
        <p:blipFill>
          <a:blip r:embed="rId2"/>
          <a:stretch>
            <a:fillRect/>
          </a:stretch>
        </p:blipFill>
        <p:spPr>
          <a:xfrm>
            <a:off x="1306655" y="2335210"/>
            <a:ext cx="4789345" cy="3841752"/>
          </a:xfrm>
          <a:prstGeom prst="rect">
            <a:avLst/>
          </a:prstGeom>
        </p:spPr>
      </p:pic>
    </p:spTree>
    <p:extLst>
      <p:ext uri="{BB962C8B-B14F-4D97-AF65-F5344CB8AC3E}">
        <p14:creationId xmlns:p14="http://schemas.microsoft.com/office/powerpoint/2010/main" val="345755967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937981"/>
            <a:ext cx="5257800" cy="4238981"/>
          </a:xfrm>
        </p:spPr>
        <p:txBody>
          <a:bodyPr/>
          <a:lstStyle/>
          <a:p>
            <a:pPr marL="358775" indent="-307975">
              <a:buSzPct val="100000"/>
            </a:pPr>
            <a:r>
              <a:rPr lang="fr-CA" sz="1400">
                <a:solidFill>
                  <a:schemeClr val="tx1"/>
                </a:solidFill>
              </a:rPr>
              <a:t>Si ceux-ci sont jugés importants pour l’identification ou l’accès, on peut faire des ajouts </a:t>
            </a:r>
            <a:r>
              <a:rPr lang="fr-CA" sz="1400" b="1">
                <a:solidFill>
                  <a:schemeClr val="tx1"/>
                </a:solidFill>
              </a:rPr>
              <a:t>facultatifs</a:t>
            </a:r>
            <a:r>
              <a:rPr lang="fr-CA" sz="1400">
                <a:solidFill>
                  <a:schemeClr val="tx1"/>
                </a:solidFill>
              </a:rPr>
              <a:t> (variantes, attributs, etc.)</a:t>
            </a: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B7BC0E16-EA99-48AF-A271-613A50F9EC0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343</a:t>
            </a:fld>
            <a:endParaRPr lang="fr-FR"/>
          </a:p>
        </p:txBody>
      </p:sp>
      <p:pic>
        <p:nvPicPr>
          <p:cNvPr id="8" name="Picture 7">
            <a:extLst>
              <a:ext uri="{FF2B5EF4-FFF2-40B4-BE49-F238E27FC236}">
                <a16:creationId xmlns:a16="http://schemas.microsoft.com/office/drawing/2014/main" id="{BA3049FC-DCEF-7202-327E-D2E5E4C2D0C1}"/>
              </a:ext>
            </a:extLst>
          </p:cNvPr>
          <p:cNvPicPr>
            <a:picLocks noChangeAspect="1"/>
          </p:cNvPicPr>
          <p:nvPr/>
        </p:nvPicPr>
        <p:blipFill>
          <a:blip r:embed="rId2"/>
          <a:stretch>
            <a:fillRect/>
          </a:stretch>
        </p:blipFill>
        <p:spPr>
          <a:xfrm>
            <a:off x="5582673" y="1718683"/>
            <a:ext cx="6411566" cy="4677576"/>
          </a:xfrm>
          <a:prstGeom prst="rect">
            <a:avLst/>
          </a:prstGeom>
        </p:spPr>
      </p:pic>
    </p:spTree>
    <p:extLst>
      <p:ext uri="{BB962C8B-B14F-4D97-AF65-F5344CB8AC3E}">
        <p14:creationId xmlns:p14="http://schemas.microsoft.com/office/powerpoint/2010/main" val="389922653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358775" indent="-307975">
              <a:buSzPct val="100000"/>
            </a:pPr>
            <a:r>
              <a:rPr lang="fr-CA" sz="1600">
                <a:solidFill>
                  <a:schemeClr val="tx1"/>
                </a:solidFill>
              </a:rPr>
              <a:t>Il n’est pas obligatoire de modifier les autorités de parties ou d’expression de l’œuvre si celles-ci ne sont pas requises pour le moment :</a:t>
            </a:r>
          </a:p>
          <a:p>
            <a:endParaRPr lang="fr-CA" sz="1600">
              <a:solidFill>
                <a:schemeClr val="tx1"/>
              </a:solidFill>
            </a:endParaRPr>
          </a:p>
          <a:p>
            <a:endParaRPr lang="fr-CA" sz="1600">
              <a:solidFill>
                <a:schemeClr val="tx1"/>
              </a:solidFill>
            </a:endParaRPr>
          </a:p>
          <a:p>
            <a:endParaRPr lang="fr-CA" sz="1600">
              <a:solidFill>
                <a:schemeClr val="tx1"/>
              </a:solidFill>
            </a:endParaRPr>
          </a:p>
          <a:p>
            <a:endParaRPr lang="fr-CA" sz="1600">
              <a:solidFill>
                <a:schemeClr val="tx1"/>
              </a:solidFill>
            </a:endParaRPr>
          </a:p>
          <a:p>
            <a:endParaRPr lang="fr-CA" sz="1600">
              <a:solidFill>
                <a:schemeClr val="tx1"/>
              </a:solidFill>
            </a:endParaRPr>
          </a:p>
          <a:p>
            <a:endParaRPr lang="fr-CA" sz="1600">
              <a:solidFill>
                <a:schemeClr val="tx1"/>
              </a:solidFill>
            </a:endParaRPr>
          </a:p>
          <a:p>
            <a:pPr marL="50800" indent="0">
              <a:buNone/>
            </a:pPr>
            <a:endParaRPr lang="fr-CA" sz="1600">
              <a:solidFill>
                <a:schemeClr val="tx1"/>
              </a:solidFill>
            </a:endParaRPr>
          </a:p>
          <a:p>
            <a:endParaRPr lang="fr-CA" sz="1600">
              <a:solidFill>
                <a:schemeClr val="tx1"/>
              </a:solidFill>
            </a:endParaRPr>
          </a:p>
          <a:p>
            <a:endParaRPr lang="fr-CA" sz="1600">
              <a:solidFill>
                <a:schemeClr val="tx1"/>
              </a:solidFill>
            </a:endParaRPr>
          </a:p>
          <a:p>
            <a:pPr marL="358775" indent="-307975">
              <a:buSzPct val="100000"/>
            </a:pPr>
            <a:r>
              <a:rPr lang="fr-CA" sz="1600">
                <a:solidFill>
                  <a:schemeClr val="tx1"/>
                </a:solidFill>
              </a:rPr>
              <a:t>Ces autorités peuvent cependant faire l’objet d’une modification partielle pour la partie </a:t>
            </a:r>
            <a:r>
              <a:rPr lang="fr-CA" sz="1600" err="1">
                <a:solidFill>
                  <a:schemeClr val="tx1"/>
                </a:solidFill>
              </a:rPr>
              <a:t>nom</a:t>
            </a:r>
            <a:r>
              <a:rPr lang="fr-CA" sz="1600">
                <a:solidFill>
                  <a:schemeClr val="tx1"/>
                </a:solidFill>
              </a:rPr>
              <a:t> seulement. (Voir la </a:t>
            </a:r>
            <a:r>
              <a:rPr lang="fr-CA" sz="1600">
                <a:solidFill>
                  <a:schemeClr val="tx1"/>
                </a:solidFill>
                <a:hlinkClick r:id="rId3">
                  <a:extLst>
                    <a:ext uri="{A12FA001-AC4F-418D-AE19-62706E023703}">
                      <ahyp:hlinkClr xmlns:ahyp="http://schemas.microsoft.com/office/drawing/2018/hyperlinkcolor" val="tx"/>
                    </a:ext>
                  </a:extLst>
                </a:hlinkClick>
              </a:rPr>
              <a:t>Procédure sur la modification partielle des notices d’œuvres et d’expressions du PFAN</a:t>
            </a:r>
            <a:r>
              <a:rPr lang="fr-CA" sz="1600">
                <a:solidFill>
                  <a:schemeClr val="tx1"/>
                </a:solidFill>
              </a:rPr>
              <a:t>.)</a:t>
            </a:r>
          </a:p>
          <a:p>
            <a:endParaRPr lang="fr-CA" sz="1400">
              <a:solidFill>
                <a:schemeClr val="tx1"/>
              </a:solidFill>
            </a:endParaRPr>
          </a:p>
          <a:p>
            <a:endParaRPr lang="fr-CA" sz="1400">
              <a:solidFill>
                <a:schemeClr val="tx1"/>
              </a:solidFill>
            </a:endParaRP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C5ECD57E-41A1-CCF3-42CA-F00CF74F4F5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344</a:t>
            </a:fld>
            <a:endParaRPr lang="fr-FR"/>
          </a:p>
        </p:txBody>
      </p:sp>
      <p:pic>
        <p:nvPicPr>
          <p:cNvPr id="6" name="Picture 5">
            <a:extLst>
              <a:ext uri="{FF2B5EF4-FFF2-40B4-BE49-F238E27FC236}">
                <a16:creationId xmlns:a16="http://schemas.microsoft.com/office/drawing/2014/main" id="{E8A448E4-48E5-F55D-BD60-3B08B46FB45B}"/>
              </a:ext>
            </a:extLst>
          </p:cNvPr>
          <p:cNvPicPr>
            <a:picLocks noChangeAspect="1"/>
          </p:cNvPicPr>
          <p:nvPr/>
        </p:nvPicPr>
        <p:blipFill>
          <a:blip r:embed="rId4"/>
          <a:stretch>
            <a:fillRect/>
          </a:stretch>
        </p:blipFill>
        <p:spPr>
          <a:xfrm>
            <a:off x="2108269" y="2684099"/>
            <a:ext cx="7390003" cy="2929518"/>
          </a:xfrm>
          <a:prstGeom prst="rect">
            <a:avLst/>
          </a:prstGeom>
        </p:spPr>
      </p:pic>
    </p:spTree>
    <p:extLst>
      <p:ext uri="{BB962C8B-B14F-4D97-AF65-F5344CB8AC3E}">
        <p14:creationId xmlns:p14="http://schemas.microsoft.com/office/powerpoint/2010/main" val="26384244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C2AA1-F78C-F500-E91D-8F1AFC8F006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99285C9-82D2-FE99-ECA9-70B974DD23EF}"/>
              </a:ext>
            </a:extLst>
          </p:cNvPr>
          <p:cNvSpPr>
            <a:spLocks noGrp="1"/>
          </p:cNvSpPr>
          <p:nvPr>
            <p:ph type="title"/>
          </p:nvPr>
        </p:nvSpPr>
        <p:spPr/>
        <p:txBody>
          <a:bodyPr anchor="ctr" anchorCtr="0"/>
          <a:lstStyle/>
          <a:p>
            <a:pPr algn="ctr"/>
            <a:r>
              <a:rPr lang="fr-CA">
                <a:latin typeface="+mn-lt"/>
              </a:rPr>
              <a:t>Des questions?</a:t>
            </a:r>
          </a:p>
        </p:txBody>
      </p:sp>
      <p:sp>
        <p:nvSpPr>
          <p:cNvPr id="3" name="Espace réservé du texte 2">
            <a:extLst>
              <a:ext uri="{FF2B5EF4-FFF2-40B4-BE49-F238E27FC236}">
                <a16:creationId xmlns:a16="http://schemas.microsoft.com/office/drawing/2014/main" id="{B8661D43-7B14-B8CF-DB3E-C0F43D37A05F}"/>
              </a:ext>
            </a:extLst>
          </p:cNvPr>
          <p:cNvSpPr>
            <a:spLocks noGrp="1"/>
          </p:cNvSpPr>
          <p:nvPr>
            <p:ph type="body" idx="1"/>
          </p:nvPr>
        </p:nvSpPr>
        <p:spPr/>
        <p:txBody>
          <a:bodyPr/>
          <a:lstStyle/>
          <a:p>
            <a:r>
              <a:rPr lang="fr-CA">
                <a:solidFill>
                  <a:schemeClr val="tx1"/>
                </a:solidFill>
              </a:rPr>
              <a:t>Participants au PFAN</a:t>
            </a:r>
          </a:p>
        </p:txBody>
      </p:sp>
      <p:sp>
        <p:nvSpPr>
          <p:cNvPr id="6" name="Espace réservé du texte 5">
            <a:extLst>
              <a:ext uri="{FF2B5EF4-FFF2-40B4-BE49-F238E27FC236}">
                <a16:creationId xmlns:a16="http://schemas.microsoft.com/office/drawing/2014/main" id="{C0A52232-5E88-45EA-B123-403BE795D24D}"/>
              </a:ext>
            </a:extLst>
          </p:cNvPr>
          <p:cNvSpPr>
            <a:spLocks noGrp="1"/>
          </p:cNvSpPr>
          <p:nvPr>
            <p:ph type="body" idx="2"/>
          </p:nvPr>
        </p:nvSpPr>
        <p:spPr/>
        <p:txBody>
          <a:bodyPr/>
          <a:lstStyle/>
          <a:p>
            <a:pPr marL="50800" indent="0">
              <a:buClr>
                <a:srgbClr val="000000"/>
              </a:buClr>
              <a:buSzPts val="2400"/>
              <a:buNone/>
              <a:defRPr/>
            </a:pPr>
            <a:r>
              <a:rPr lang="fr-CA"/>
              <a:t>Liste de discussion : </a:t>
            </a:r>
          </a:p>
          <a:p>
            <a:pPr marL="93663" indent="0">
              <a:buClr>
                <a:srgbClr val="000000"/>
              </a:buClr>
              <a:buSzPts val="2400"/>
              <a:buNone/>
              <a:defRPr/>
            </a:pPr>
            <a:r>
              <a:rPr kumimoji="0" lang="fr-CA" b="1" i="0" u="none" strike="noStrike" kern="0" cap="none" spc="0" normalizeH="0" baseline="0" noProof="0">
                <a:ln>
                  <a:noFill/>
                </a:ln>
                <a:solidFill>
                  <a:srgbClr val="000000"/>
                </a:solidFill>
                <a:effectLst/>
                <a:uLnTx/>
                <a:uFillTx/>
                <a:latin typeface="Calibri"/>
                <a:cs typeface="Calibri"/>
                <a:sym typeface="Calibri"/>
                <a:hlinkClick r:id="rId3"/>
              </a:rPr>
              <a:t>PFAN-MUSIQUE-L</a:t>
            </a:r>
          </a:p>
          <a:p>
            <a:pPr marL="5080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pPr marL="5080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endParaRPr lang="fr-CA"/>
          </a:p>
        </p:txBody>
      </p:sp>
      <p:sp>
        <p:nvSpPr>
          <p:cNvPr id="7" name="Espace réservé du texte 6">
            <a:extLst>
              <a:ext uri="{FF2B5EF4-FFF2-40B4-BE49-F238E27FC236}">
                <a16:creationId xmlns:a16="http://schemas.microsoft.com/office/drawing/2014/main" id="{2DFE4349-53FD-462B-9502-DD8C64B30B19}"/>
              </a:ext>
            </a:extLst>
          </p:cNvPr>
          <p:cNvSpPr>
            <a:spLocks noGrp="1"/>
          </p:cNvSpPr>
          <p:nvPr>
            <p:ph type="body" idx="3"/>
          </p:nvPr>
        </p:nvSpPr>
        <p:spPr/>
        <p:txBody>
          <a:bodyPr/>
          <a:lstStyle/>
          <a:p>
            <a:r>
              <a:rPr lang="fr-CA"/>
              <a:t>Non-participants au PFAN</a:t>
            </a:r>
          </a:p>
        </p:txBody>
      </p:sp>
      <p:sp>
        <p:nvSpPr>
          <p:cNvPr id="8" name="Espace réservé du texte 7">
            <a:extLst>
              <a:ext uri="{FF2B5EF4-FFF2-40B4-BE49-F238E27FC236}">
                <a16:creationId xmlns:a16="http://schemas.microsoft.com/office/drawing/2014/main" id="{80672098-81F8-4648-A0EB-6E1DF220070F}"/>
              </a:ext>
            </a:extLst>
          </p:cNvPr>
          <p:cNvSpPr>
            <a:spLocks noGrp="1"/>
          </p:cNvSpPr>
          <p:nvPr>
            <p:ph type="body" idx="4"/>
          </p:nvPr>
        </p:nvSpPr>
        <p:spPr/>
        <p:txBody>
          <a:bodyPr/>
          <a:lstStyle/>
          <a:p>
            <a:pPr marL="50800" indent="0">
              <a:buNone/>
            </a:pPr>
            <a:r>
              <a:rPr lang="fr-CA"/>
              <a:t>Contacter l’un des formateurs :</a:t>
            </a:r>
          </a:p>
          <a:p>
            <a:r>
              <a:rPr lang="fr-CA">
                <a:hlinkClick r:id="rId4"/>
              </a:rPr>
              <a:t>Rachel Gagnon</a:t>
            </a:r>
            <a:endParaRPr lang="fr-CA"/>
          </a:p>
          <a:p>
            <a:r>
              <a:rPr lang="fr-CA">
                <a:hlinkClick r:id="rId5"/>
              </a:rPr>
              <a:t>Guillaume Lizotte</a:t>
            </a:r>
            <a:endParaRPr lang="fr-CA"/>
          </a:p>
          <a:p>
            <a:r>
              <a:rPr lang="fr-CA">
                <a:hlinkClick r:id="rId6"/>
              </a:rPr>
              <a:t>Lina Picard</a:t>
            </a:r>
            <a:endParaRPr lang="fr-CA"/>
          </a:p>
        </p:txBody>
      </p:sp>
      <p:sp>
        <p:nvSpPr>
          <p:cNvPr id="5" name="Espace réservé du pied de page 4">
            <a:extLst>
              <a:ext uri="{FF2B5EF4-FFF2-40B4-BE49-F238E27FC236}">
                <a16:creationId xmlns:a16="http://schemas.microsoft.com/office/drawing/2014/main" id="{07C22BA9-2F52-3ACC-FCDA-5A092876A05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345</a:t>
            </a:fld>
            <a:endParaRPr lang="fr-FR"/>
          </a:p>
        </p:txBody>
      </p:sp>
    </p:spTree>
    <p:extLst>
      <p:ext uri="{BB962C8B-B14F-4D97-AF65-F5344CB8AC3E}">
        <p14:creationId xmlns:p14="http://schemas.microsoft.com/office/powerpoint/2010/main" val="74101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0" indent="0">
              <a:lnSpc>
                <a:spcPct val="100000"/>
              </a:lnSpc>
              <a:spcBef>
                <a:spcPts val="0"/>
              </a:spcBef>
              <a:buNone/>
            </a:pPr>
            <a:r>
              <a:rPr lang="fr-CA"/>
              <a:t>Les termes génériques comprennent :</a:t>
            </a:r>
          </a:p>
          <a:p>
            <a:pPr indent="-457200">
              <a:lnSpc>
                <a:spcPct val="100000"/>
              </a:lnSpc>
              <a:spcBef>
                <a:spcPts val="0"/>
              </a:spcBef>
            </a:pPr>
            <a:r>
              <a:rPr lang="fr-CA"/>
              <a:t>Des indications de tempo (ex. : allegro)</a:t>
            </a:r>
          </a:p>
          <a:p>
            <a:pPr indent="-457200">
              <a:lnSpc>
                <a:spcPct val="100000"/>
              </a:lnSpc>
              <a:spcBef>
                <a:spcPts val="0"/>
              </a:spcBef>
            </a:pPr>
            <a:r>
              <a:rPr lang="fr-CA"/>
              <a:t>Des termes désignant un nombre d’interprètes (ex. : quatuor)</a:t>
            </a:r>
          </a:p>
          <a:p>
            <a:pPr indent="-457200">
              <a:lnSpc>
                <a:spcPct val="100000"/>
              </a:lnSpc>
              <a:spcBef>
                <a:spcPts val="0"/>
              </a:spcBef>
            </a:pPr>
            <a:r>
              <a:rPr lang="fr-CA"/>
              <a:t>Des types de textes liturgiques (ex. : Ave Maria)</a:t>
            </a:r>
          </a:p>
          <a:p>
            <a:pPr indent="-457200">
              <a:lnSpc>
                <a:spcPct val="100000"/>
              </a:lnSpc>
              <a:spcBef>
                <a:spcPts val="0"/>
              </a:spcBef>
            </a:pPr>
            <a:endParaRPr lang="fr-CA"/>
          </a:p>
          <a:p>
            <a:pPr marL="0" indent="0">
              <a:lnSpc>
                <a:spcPct val="100000"/>
              </a:lnSpc>
              <a:spcBef>
                <a:spcPts val="0"/>
              </a:spcBef>
              <a:buNone/>
            </a:pPr>
            <a:r>
              <a:rPr lang="fr-CA" sz="2000"/>
              <a:t>Source : Définition de « titre distinctif » (glossaire de RDA)</a:t>
            </a:r>
          </a:p>
          <a:p>
            <a:pPr lvl="1"/>
            <a:endParaRPr lang="fr-CA"/>
          </a:p>
        </p:txBody>
      </p:sp>
      <p:sp>
        <p:nvSpPr>
          <p:cNvPr id="5" name="Espace réservé du pied de page 4">
            <a:extLst>
              <a:ext uri="{FF2B5EF4-FFF2-40B4-BE49-F238E27FC236}">
                <a16:creationId xmlns:a16="http://schemas.microsoft.com/office/drawing/2014/main" id="{0A8BC6FD-0BE7-2781-4CFF-BFB15903952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35</a:t>
            </a:fld>
            <a:endParaRPr lang="fr-FR"/>
          </a:p>
        </p:txBody>
      </p:sp>
    </p:spTree>
    <p:extLst>
      <p:ext uri="{BB962C8B-B14F-4D97-AF65-F5344CB8AC3E}">
        <p14:creationId xmlns:p14="http://schemas.microsoft.com/office/powerpoint/2010/main" val="1654477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en-US"/>
              <a:t>ÉP du PFAN pour RDA 6.14.2.5.2 :</a:t>
            </a:r>
          </a:p>
          <a:p>
            <a:pPr marL="50800" indent="0">
              <a:buNone/>
            </a:pPr>
            <a:r>
              <a:rPr lang="fr-CA"/>
              <a:t>Ne pas considérer des titres tels que « Double concerto », « Tripelkonzert », etc. comme des noms de types de compositions.</a:t>
            </a:r>
          </a:p>
          <a:p>
            <a:pPr marL="50800" indent="0">
              <a:buNone/>
            </a:pPr>
            <a:endParaRPr lang="en-US"/>
          </a:p>
        </p:txBody>
      </p:sp>
      <p:sp>
        <p:nvSpPr>
          <p:cNvPr id="5" name="Espace réservé du pied de page 4">
            <a:extLst>
              <a:ext uri="{FF2B5EF4-FFF2-40B4-BE49-F238E27FC236}">
                <a16:creationId xmlns:a16="http://schemas.microsoft.com/office/drawing/2014/main" id="{B89B03C2-4ED0-C4C3-885B-14D5F7F417C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36</a:t>
            </a:fld>
            <a:endParaRPr lang="fr-FR"/>
          </a:p>
        </p:txBody>
      </p:sp>
    </p:spTree>
    <p:extLst>
      <p:ext uri="{BB962C8B-B14F-4D97-AF65-F5344CB8AC3E}">
        <p14:creationId xmlns:p14="http://schemas.microsoft.com/office/powerpoint/2010/main" val="3302149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en-US"/>
              <a:t>ÉP du PFAN pour 6.14.2.5.2 (suite) :</a:t>
            </a:r>
          </a:p>
          <a:p>
            <a:pPr marL="50800" indent="0">
              <a:buNone/>
            </a:pPr>
            <a:r>
              <a:rPr lang="fr-CA"/>
              <a:t>Lorsqu’un compositeur utilise un mot qui est normalement le nom d’un type de composition comme titre d’une œuvre qui n’est absolument pas une œuvre du type désigné par ce mot, ne pas considérer le titre comme le nom d’un type de composition.</a:t>
            </a:r>
          </a:p>
          <a:p>
            <a:pPr marL="50800" indent="0">
              <a:buNone/>
            </a:pPr>
            <a:r>
              <a:rPr lang="fr-CA"/>
              <a:t>Exemple : </a:t>
            </a:r>
          </a:p>
          <a:p>
            <a:pPr marL="50800" indent="0">
              <a:buNone/>
            </a:pPr>
            <a:r>
              <a:rPr lang="fr-CA" i="1"/>
              <a:t>Les préludes </a:t>
            </a:r>
            <a:r>
              <a:rPr lang="fr-CA"/>
              <a:t>de Franz Liszt ne sont pas des préludes, mais un poème symphonique. Le titre n’est donc pas considéré comme un type de composition, mais comme un titre distinctif. </a:t>
            </a:r>
          </a:p>
          <a:p>
            <a:pPr marL="50800" indent="0">
              <a:buNone/>
            </a:pPr>
            <a:endParaRPr lang="en-US"/>
          </a:p>
        </p:txBody>
      </p:sp>
      <p:sp>
        <p:nvSpPr>
          <p:cNvPr id="5" name="Espace réservé du pied de page 4">
            <a:extLst>
              <a:ext uri="{FF2B5EF4-FFF2-40B4-BE49-F238E27FC236}">
                <a16:creationId xmlns:a16="http://schemas.microsoft.com/office/drawing/2014/main" id="{3688A024-C5CE-74E6-939D-08539281855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37</a:t>
            </a:fld>
            <a:endParaRPr lang="fr-FR"/>
          </a:p>
        </p:txBody>
      </p:sp>
    </p:spTree>
    <p:extLst>
      <p:ext uri="{BB962C8B-B14F-4D97-AF65-F5344CB8AC3E}">
        <p14:creationId xmlns:p14="http://schemas.microsoft.com/office/powerpoint/2010/main" val="267998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ÉP du PFAN pour 6.14.2.5.2 (suite) :</a:t>
            </a:r>
          </a:p>
          <a:p>
            <a:pPr marL="50800" indent="0">
              <a:buNone/>
            </a:pPr>
            <a:r>
              <a:rPr lang="fr-CA"/>
              <a:t>Un titre constitué de deux mots, dont chacun pris individuellement est le nom d’un type de composition, peut, lorsque ces deux mots sont combinés, constituer un titre distinctif. Traiter généralement un tel titre composé comme un titre distinctif.</a:t>
            </a:r>
          </a:p>
          <a:p>
            <a:pPr marL="50800" indent="0">
              <a:buNone/>
            </a:pPr>
            <a:r>
              <a:rPr lang="fr-CA"/>
              <a:t>Exemple : </a:t>
            </a:r>
          </a:p>
          <a:p>
            <a:pPr marL="50800" indent="0">
              <a:buNone/>
            </a:pPr>
            <a:r>
              <a:rPr lang="fr-CA" i="1"/>
              <a:t>Humoresque</a:t>
            </a:r>
            <a:r>
              <a:rPr lang="fr-CA"/>
              <a:t> et </a:t>
            </a:r>
            <a:r>
              <a:rPr lang="fr-CA" i="1"/>
              <a:t>Bagatelle </a:t>
            </a:r>
            <a:r>
              <a:rPr lang="fr-CA"/>
              <a:t>sont des types de compositions.</a:t>
            </a:r>
          </a:p>
          <a:p>
            <a:pPr marL="50800" indent="0">
              <a:buNone/>
            </a:pPr>
            <a:r>
              <a:rPr lang="fr-CA"/>
              <a:t>Toutefois, </a:t>
            </a:r>
            <a:r>
              <a:rPr lang="fr-CA" i="1"/>
              <a:t>Humoreske-bagateller</a:t>
            </a:r>
            <a:r>
              <a:rPr lang="fr-CA"/>
              <a:t> de Carl Nielsen est un titre distinctif.</a:t>
            </a:r>
          </a:p>
        </p:txBody>
      </p:sp>
      <p:sp>
        <p:nvSpPr>
          <p:cNvPr id="5" name="Espace réservé du pied de page 4">
            <a:extLst>
              <a:ext uri="{FF2B5EF4-FFF2-40B4-BE49-F238E27FC236}">
                <a16:creationId xmlns:a16="http://schemas.microsoft.com/office/drawing/2014/main" id="{77D0895D-6656-4E98-EC48-F64F8FB4420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38</a:t>
            </a:fld>
            <a:endParaRPr lang="fr-FR"/>
          </a:p>
        </p:txBody>
      </p:sp>
    </p:spTree>
    <p:extLst>
      <p:ext uri="{BB962C8B-B14F-4D97-AF65-F5344CB8AC3E}">
        <p14:creationId xmlns:p14="http://schemas.microsoft.com/office/powerpoint/2010/main" val="3007321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Pratique historique (conforme à RDA) :</a:t>
            </a:r>
          </a:p>
          <a:p>
            <a:pPr marL="508000" indent="-457200"/>
            <a:r>
              <a:rPr lang="fr-CA"/>
              <a:t>Traiter les noms de deux ou plusieurs types de compositions, lorsque chaque type est présent individuellement dans l’œuvre, comme un titre générique. Ex. : </a:t>
            </a:r>
            <a:r>
              <a:rPr lang="fr-CA" i="1"/>
              <a:t>Praeludium und Fuge </a:t>
            </a:r>
            <a:r>
              <a:rPr lang="fr-CA" sz="2000"/>
              <a:t>(la fugue commence à la page 3)</a:t>
            </a:r>
            <a:r>
              <a:rPr lang="fr-CA"/>
              <a:t>; </a:t>
            </a:r>
            <a:r>
              <a:rPr lang="fr-CA" i="1"/>
              <a:t>Songs or ayres</a:t>
            </a:r>
            <a:r>
              <a:rPr lang="fr-CA"/>
              <a:t>, etc.</a:t>
            </a:r>
          </a:p>
          <a:p>
            <a:pPr marL="508000" indent="-457200"/>
            <a:r>
              <a:rPr lang="fr-CA"/>
              <a:t>Les sonates en trio et les préludes de chorals sont considérés comme des types de compositions </a:t>
            </a:r>
            <a:r>
              <a:rPr lang="fr-CA" sz="2000"/>
              <a:t>(LCRI 5.1B1).</a:t>
            </a:r>
          </a:p>
          <a:p>
            <a:pPr marL="50800" indent="0">
              <a:buNone/>
            </a:pPr>
            <a:r>
              <a:rPr lang="fr-CA"/>
              <a:t>Attention : les termes modificatifs autres qu’une distribution d’exécution ou un nombre rendent le titre distinctif, aussi générique qu’il puisse paraître. Ex. : </a:t>
            </a:r>
            <a:r>
              <a:rPr lang="fr-CA" i="1"/>
              <a:t>Short sonata.</a:t>
            </a:r>
            <a:endParaRPr lang="fr-CA"/>
          </a:p>
        </p:txBody>
      </p:sp>
      <p:sp>
        <p:nvSpPr>
          <p:cNvPr id="5" name="Espace réservé du pied de page 4">
            <a:extLst>
              <a:ext uri="{FF2B5EF4-FFF2-40B4-BE49-F238E27FC236}">
                <a16:creationId xmlns:a16="http://schemas.microsoft.com/office/drawing/2014/main" id="{E38F8DEC-C613-5E5B-8B82-B3C1A1FDB3C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39</a:t>
            </a:fld>
            <a:endParaRPr lang="fr-FR"/>
          </a:p>
        </p:txBody>
      </p:sp>
    </p:spTree>
    <p:extLst>
      <p:ext uri="{BB962C8B-B14F-4D97-AF65-F5344CB8AC3E}">
        <p14:creationId xmlns:p14="http://schemas.microsoft.com/office/powerpoint/2010/main" val="389456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Portée</a:t>
            </a:r>
            <a:endParaRPr sz="4400" b="0" i="0" u="none" strike="noStrike" cap="none">
              <a:solidFill>
                <a:schemeClr val="dk1"/>
              </a:solidFill>
              <a:latin typeface="Arial"/>
              <a:ea typeface="Arial"/>
              <a:cs typeface="Arial"/>
              <a:sym typeface="Arial"/>
            </a:endParaRP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6088" indent="-446088">
              <a:spcBef>
                <a:spcPts val="0"/>
              </a:spcBef>
            </a:pPr>
            <a:r>
              <a:rPr lang="fr-FR" sz="2800" b="0" i="0" u="none" strike="noStrike" cap="none">
                <a:latin typeface="Arial"/>
                <a:ea typeface="Arial"/>
                <a:cs typeface="Arial"/>
                <a:sym typeface="Arial"/>
              </a:rPr>
              <a:t>Le but de ce module est d’apprendre la description des </a:t>
            </a:r>
            <a:r>
              <a:rPr lang="fr-FR"/>
              <a:t>œuvres et</a:t>
            </a:r>
            <a:r>
              <a:rPr lang="fr-FR" sz="2800" b="0" i="0" u="none" strike="noStrike" cap="none">
                <a:latin typeface="Arial"/>
                <a:ea typeface="Arial"/>
                <a:cs typeface="Arial"/>
                <a:sym typeface="Arial"/>
              </a:rPr>
              <a:t> des expressions</a:t>
            </a:r>
            <a:r>
              <a:rPr lang="fr-FR"/>
              <a:t> musicales dans le fichier d’autorité Canadiana</a:t>
            </a:r>
            <a:endParaRPr lang="fr-CA"/>
          </a:p>
          <a:p>
            <a:pPr marL="446088" indent="-446088">
              <a:spcBef>
                <a:spcPts val="0"/>
              </a:spcBef>
            </a:pPr>
            <a:endParaRPr lang="fr-FR"/>
          </a:p>
          <a:p>
            <a:pPr marL="446088" indent="-446088">
              <a:spcBef>
                <a:spcPts val="0"/>
              </a:spcBef>
            </a:pPr>
            <a:r>
              <a:rPr lang="fr-FR"/>
              <a:t>Les éléments pertinents déjà vus dans le module de base ne sont pas répétés ici (par exemple : majuscules et ponctuation).</a:t>
            </a:r>
          </a:p>
          <a:p>
            <a:pPr marL="446088" marR="0" lvl="0" indent="-446088" algn="l" rtl="0">
              <a:lnSpc>
                <a:spcPct val="90000"/>
              </a:lnSpc>
              <a:spcBef>
                <a:spcPts val="1600"/>
              </a:spcBef>
              <a:spcAft>
                <a:spcPts val="0"/>
              </a:spcAft>
              <a:buClr>
                <a:schemeClr val="dk1"/>
              </a:buClr>
              <a:buSzPts val="2800"/>
              <a:buFont typeface="Arial"/>
              <a:buChar char="•"/>
            </a:pPr>
            <a:r>
              <a:rPr lang="fr-FR" sz="2800" b="0" i="0" u="none" strike="noStrike" cap="none">
                <a:latin typeface="Arial"/>
                <a:ea typeface="Arial"/>
                <a:cs typeface="Arial"/>
                <a:sym typeface="Arial"/>
              </a:rPr>
              <a:t>Cet atelier ne traite pas :</a:t>
            </a:r>
            <a:endParaRPr lang="fr-CA" sz="2800" b="0" i="0" u="none" strike="noStrike" cap="none">
              <a:latin typeface="Arial"/>
              <a:ea typeface="Arial"/>
              <a:cs typeface="Arial"/>
              <a:sym typeface="Arial"/>
            </a:endParaRPr>
          </a:p>
          <a:p>
            <a:pPr lvl="1" indent="-457200">
              <a:spcBef>
                <a:spcPts val="1100"/>
              </a:spcBef>
              <a:buSzPts val="2800"/>
            </a:pPr>
            <a:r>
              <a:rPr lang="fr-FR" sz="2800" b="0" i="0" u="none" strike="noStrike" cap="none">
                <a:latin typeface="Arial"/>
                <a:ea typeface="Arial"/>
                <a:cs typeface="Arial"/>
                <a:sym typeface="Arial"/>
              </a:rPr>
              <a:t>des </a:t>
            </a:r>
            <a:r>
              <a:rPr lang="fr-FR" sz="2800"/>
              <a:t>collections</a:t>
            </a:r>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a:t>
            </a:fld>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Titre distinctif</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Glossaire de RDA :</a:t>
            </a:r>
          </a:p>
          <a:p>
            <a:pPr marL="508000" lvl="1" indent="0">
              <a:buNone/>
            </a:pPr>
            <a:r>
              <a:rPr lang="fr-CA" sz="2800"/>
              <a:t>Titre d’une œuvre musicale qui n’est pas simplement une forme ou un genre musical, une indication de tempo, un nombre d’interprètes ou un type de texte liturgique.</a:t>
            </a:r>
          </a:p>
          <a:p>
            <a:pPr lvl="1"/>
            <a:endParaRPr lang="fr-CA"/>
          </a:p>
        </p:txBody>
      </p:sp>
      <p:sp>
        <p:nvSpPr>
          <p:cNvPr id="5" name="Espace réservé du pied de page 4">
            <a:extLst>
              <a:ext uri="{FF2B5EF4-FFF2-40B4-BE49-F238E27FC236}">
                <a16:creationId xmlns:a16="http://schemas.microsoft.com/office/drawing/2014/main" id="{5CE76DE6-13BF-415D-C745-362CA8B91D9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40</a:t>
            </a:fld>
            <a:endParaRPr lang="fr-FR"/>
          </a:p>
        </p:txBody>
      </p:sp>
    </p:spTree>
    <p:extLst>
      <p:ext uri="{BB962C8B-B14F-4D97-AF65-F5344CB8AC3E}">
        <p14:creationId xmlns:p14="http://schemas.microsoft.com/office/powerpoint/2010/main" val="2384170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r>
              <a:rPr lang="fr-CA"/>
              <a:t>Liste des types de compositions</a:t>
            </a: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p:txBody>
          <a:bodyPr/>
          <a:lstStyle/>
          <a:p>
            <a:pPr marL="50800" indent="0">
              <a:buNone/>
            </a:pPr>
            <a:r>
              <a:rPr lang="fr-FR">
                <a:hlinkClick r:id="rId2"/>
              </a:rPr>
              <a:t>Types of Composition for Use in Authorized Access Points for Music</a:t>
            </a:r>
            <a:r>
              <a:rPr lang="fr-FR"/>
              <a:t> (Music Library Association)</a:t>
            </a:r>
          </a:p>
          <a:p>
            <a:r>
              <a:rPr lang="fr-FR"/>
              <a:t>Pour déterminer si un titre est un type de composition </a:t>
            </a:r>
          </a:p>
          <a:p>
            <a:r>
              <a:rPr lang="fr-FR"/>
              <a:t>Pour obtenir des instructions additionnelles</a:t>
            </a:r>
          </a:p>
          <a:p>
            <a:endParaRPr lang="en-US"/>
          </a:p>
        </p:txBody>
      </p:sp>
      <p:sp>
        <p:nvSpPr>
          <p:cNvPr id="5" name="Espace réservé du pied de page 4">
            <a:extLst>
              <a:ext uri="{FF2B5EF4-FFF2-40B4-BE49-F238E27FC236}">
                <a16:creationId xmlns:a16="http://schemas.microsoft.com/office/drawing/2014/main" id="{763693FE-F663-52F0-8B02-0B860C6EE66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41</a:t>
            </a:fld>
            <a:endParaRPr lang="fr-FR"/>
          </a:p>
        </p:txBody>
      </p:sp>
    </p:spTree>
    <p:extLst>
      <p:ext uri="{BB962C8B-B14F-4D97-AF65-F5344CB8AC3E}">
        <p14:creationId xmlns:p14="http://schemas.microsoft.com/office/powerpoint/2010/main" val="171653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pPr algn="ctr"/>
            <a:r>
              <a:rPr lang="fr-CA">
                <a:latin typeface="+mn-lt"/>
              </a:rPr>
              <a:t>Liste des types de compositions</a:t>
            </a:r>
            <a:endParaRPr lang="fr-FR">
              <a:latin typeface="+mn-lt"/>
            </a:endParaRP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a:xfrm>
            <a:off x="838200" y="1937981"/>
            <a:ext cx="5257800" cy="4238981"/>
          </a:xfrm>
        </p:spPr>
        <p:txBody>
          <a:bodyPr/>
          <a:lstStyle/>
          <a:p>
            <a:pPr marL="50800" indent="0">
              <a:buNone/>
            </a:pPr>
            <a:r>
              <a:rPr lang="fr-CA">
                <a:latin typeface="+mn-lt"/>
              </a:rPr>
              <a:t>Exemple : </a:t>
            </a:r>
          </a:p>
          <a:p>
            <a:pPr marL="50800" indent="0">
              <a:buNone/>
            </a:pPr>
            <a:r>
              <a:rPr lang="fr-CA" i="1">
                <a:latin typeface="+mn-lt"/>
              </a:rPr>
              <a:t>Gagliarda</a:t>
            </a:r>
            <a:r>
              <a:rPr lang="fr-CA">
                <a:latin typeface="+mn-lt"/>
              </a:rPr>
              <a:t> est un type de composition.</a:t>
            </a:r>
          </a:p>
          <a:p>
            <a:pPr marL="50800" indent="0">
              <a:buNone/>
            </a:pPr>
            <a:endParaRPr lang="en-US" i="1"/>
          </a:p>
          <a:p>
            <a:pPr marL="50800" indent="0">
              <a:buNone/>
            </a:pPr>
            <a:endParaRPr lang="en-US"/>
          </a:p>
        </p:txBody>
      </p:sp>
      <p:sp>
        <p:nvSpPr>
          <p:cNvPr id="4" name="Espace réservé du pied de page 3">
            <a:extLst>
              <a:ext uri="{FF2B5EF4-FFF2-40B4-BE49-F238E27FC236}">
                <a16:creationId xmlns:a16="http://schemas.microsoft.com/office/drawing/2014/main" id="{B7FDEF2C-C7F2-0724-AB65-250A0BA8C6BD}"/>
              </a:ext>
            </a:extLst>
          </p:cNvPr>
          <p:cNvSpPr>
            <a:spLocks noGrp="1"/>
          </p:cNvSpPr>
          <p:nvPr>
            <p:ph type="ftr" idx="11"/>
          </p:nvPr>
        </p:nvSpPr>
        <p:spPr/>
        <p:txBody>
          <a:bodyPr/>
          <a:lstStyle/>
          <a:p>
            <a:r>
              <a:rPr lang="fr-CA"/>
              <a:t>Module 6a : Description des œuvres et des expressions musicales</a:t>
            </a:r>
            <a:endParaRPr lang="fr-F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42</a:t>
            </a:fld>
            <a:endParaRPr lang="fr-FR"/>
          </a:p>
        </p:txBody>
      </p:sp>
      <p:pic>
        <p:nvPicPr>
          <p:cNvPr id="8" name="Image 8">
            <a:extLst>
              <a:ext uri="{FF2B5EF4-FFF2-40B4-BE49-F238E27FC236}">
                <a16:creationId xmlns:a16="http://schemas.microsoft.com/office/drawing/2014/main" id="{4DEE7A2D-BF7F-93AE-B8B4-BE697207EA09}"/>
              </a:ext>
            </a:extLst>
          </p:cNvPr>
          <p:cNvPicPr>
            <a:picLocks noChangeAspect="1"/>
          </p:cNvPicPr>
          <p:nvPr/>
        </p:nvPicPr>
        <p:blipFill>
          <a:blip r:embed="rId3"/>
          <a:stretch>
            <a:fillRect/>
          </a:stretch>
        </p:blipFill>
        <p:spPr>
          <a:xfrm>
            <a:off x="6248400" y="1820244"/>
            <a:ext cx="5029200" cy="4367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686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pPr algn="ctr"/>
            <a:r>
              <a:rPr lang="fr-CA">
                <a:latin typeface="+mn-lt"/>
              </a:rPr>
              <a:t>Liste des types de compositions</a:t>
            </a:r>
            <a:endParaRPr lang="fr-FR">
              <a:latin typeface="+mn-lt"/>
            </a:endParaRP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a:xfrm>
            <a:off x="838200" y="1937981"/>
            <a:ext cx="5257800" cy="4238981"/>
          </a:xfrm>
        </p:spPr>
        <p:txBody>
          <a:bodyPr/>
          <a:lstStyle/>
          <a:p>
            <a:pPr marL="50800" indent="0">
              <a:buNone/>
            </a:pPr>
            <a:r>
              <a:rPr lang="fr-CA">
                <a:latin typeface="+mn-lt"/>
              </a:rPr>
              <a:t>Exemple : </a:t>
            </a:r>
          </a:p>
          <a:p>
            <a:pPr marL="50800" indent="0">
              <a:buNone/>
            </a:pPr>
            <a:r>
              <a:rPr lang="fr-CA" i="1">
                <a:latin typeface="+mn-lt"/>
              </a:rPr>
              <a:t>Miniatur</a:t>
            </a:r>
            <a:r>
              <a:rPr lang="fr-CA">
                <a:latin typeface="+mn-lt"/>
              </a:rPr>
              <a:t> est un titre distinctif. </a:t>
            </a:r>
          </a:p>
          <a:p>
            <a:pPr marL="50800" indent="0">
              <a:buNone/>
            </a:pPr>
            <a:endParaRPr lang="en-US" i="1">
              <a:latin typeface="+mn-lt"/>
            </a:endParaRPr>
          </a:p>
        </p:txBody>
      </p:sp>
      <p:sp>
        <p:nvSpPr>
          <p:cNvPr id="4" name="Espace réservé du pied de page 3">
            <a:extLst>
              <a:ext uri="{FF2B5EF4-FFF2-40B4-BE49-F238E27FC236}">
                <a16:creationId xmlns:a16="http://schemas.microsoft.com/office/drawing/2014/main" id="{B7FDEF2C-C7F2-0724-AB65-250A0BA8C6BD}"/>
              </a:ext>
            </a:extLst>
          </p:cNvPr>
          <p:cNvSpPr>
            <a:spLocks noGrp="1"/>
          </p:cNvSpPr>
          <p:nvPr>
            <p:ph type="ftr" idx="11"/>
          </p:nvPr>
        </p:nvSpPr>
        <p:spPr/>
        <p:txBody>
          <a:bodyPr/>
          <a:lstStyle/>
          <a:p>
            <a:r>
              <a:rPr lang="fr-CA"/>
              <a:t>Module 6a : Description des œuvres et des expressions musicales</a:t>
            </a:r>
            <a:endParaRPr lang="fr-F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43</a:t>
            </a:fld>
            <a:endParaRPr lang="fr-FR"/>
          </a:p>
        </p:txBody>
      </p:sp>
      <p:pic>
        <p:nvPicPr>
          <p:cNvPr id="9" name="Image 9">
            <a:extLst>
              <a:ext uri="{FF2B5EF4-FFF2-40B4-BE49-F238E27FC236}">
                <a16:creationId xmlns:a16="http://schemas.microsoft.com/office/drawing/2014/main" id="{D4340757-E557-4C3D-637E-813605104CA8}"/>
              </a:ext>
            </a:extLst>
          </p:cNvPr>
          <p:cNvPicPr>
            <a:picLocks noChangeAspect="1"/>
          </p:cNvPicPr>
          <p:nvPr/>
        </p:nvPicPr>
        <p:blipFill>
          <a:blip r:embed="rId2"/>
          <a:stretch>
            <a:fillRect/>
          </a:stretch>
        </p:blipFill>
        <p:spPr>
          <a:xfrm>
            <a:off x="6173449" y="1829107"/>
            <a:ext cx="5428937" cy="4336539"/>
          </a:xfrm>
          <a:prstGeom prst="rect">
            <a:avLst/>
          </a:prstGeom>
        </p:spPr>
      </p:pic>
    </p:spTree>
    <p:extLst>
      <p:ext uri="{BB962C8B-B14F-4D97-AF65-F5344CB8AC3E}">
        <p14:creationId xmlns:p14="http://schemas.microsoft.com/office/powerpoint/2010/main" val="1384587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pPr algn="ctr"/>
            <a:r>
              <a:rPr lang="fr-CA">
                <a:latin typeface="+mn-lt"/>
              </a:rPr>
              <a:t>Liste des types de compositions</a:t>
            </a:r>
            <a:endParaRPr lang="fr-FR">
              <a:latin typeface="+mn-lt"/>
            </a:endParaRP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a:xfrm>
            <a:off x="838200" y="1937981"/>
            <a:ext cx="5257800" cy="4238981"/>
          </a:xfrm>
        </p:spPr>
        <p:txBody>
          <a:bodyPr/>
          <a:lstStyle/>
          <a:p>
            <a:pPr marL="50800" indent="0">
              <a:buNone/>
            </a:pPr>
            <a:r>
              <a:rPr lang="fr-CA">
                <a:latin typeface="+mn-lt"/>
              </a:rPr>
              <a:t>Exemple : </a:t>
            </a:r>
          </a:p>
          <a:p>
            <a:pPr marL="50800" indent="0">
              <a:buNone/>
            </a:pPr>
            <a:r>
              <a:rPr lang="fr-CA">
                <a:latin typeface="+mn-lt"/>
              </a:rPr>
              <a:t>Œuvre vocale :</a:t>
            </a:r>
            <a:r>
              <a:rPr lang="fr-CA" i="1">
                <a:latin typeface="+mn-lt"/>
              </a:rPr>
              <a:t> Madrigal </a:t>
            </a:r>
            <a:r>
              <a:rPr lang="fr-CA">
                <a:latin typeface="+mn-lt"/>
              </a:rPr>
              <a:t>est un type de composition.</a:t>
            </a:r>
          </a:p>
          <a:p>
            <a:pPr marL="50800" indent="0">
              <a:buNone/>
            </a:pPr>
            <a:r>
              <a:rPr lang="fr-CA">
                <a:latin typeface="+mn-lt"/>
              </a:rPr>
              <a:t>Œuvre instrumentale : </a:t>
            </a:r>
            <a:r>
              <a:rPr lang="fr-CA" i="1">
                <a:latin typeface="+mn-lt"/>
              </a:rPr>
              <a:t>Madrigal </a:t>
            </a:r>
            <a:r>
              <a:rPr lang="fr-CA">
                <a:latin typeface="+mn-lt"/>
              </a:rPr>
              <a:t>est un titre distinctif.</a:t>
            </a:r>
          </a:p>
          <a:p>
            <a:pPr marL="50800" indent="0">
              <a:buNone/>
            </a:pPr>
            <a:endParaRPr lang="en-US" i="1">
              <a:latin typeface="+mn-lt"/>
            </a:endParaRPr>
          </a:p>
        </p:txBody>
      </p:sp>
      <p:sp>
        <p:nvSpPr>
          <p:cNvPr id="4" name="Espace réservé du pied de page 3">
            <a:extLst>
              <a:ext uri="{FF2B5EF4-FFF2-40B4-BE49-F238E27FC236}">
                <a16:creationId xmlns:a16="http://schemas.microsoft.com/office/drawing/2014/main" id="{B7FDEF2C-C7F2-0724-AB65-250A0BA8C6BD}"/>
              </a:ext>
            </a:extLst>
          </p:cNvPr>
          <p:cNvSpPr>
            <a:spLocks noGrp="1"/>
          </p:cNvSpPr>
          <p:nvPr>
            <p:ph type="ftr" idx="11"/>
          </p:nvPr>
        </p:nvSpPr>
        <p:spPr/>
        <p:txBody>
          <a:bodyPr/>
          <a:lstStyle/>
          <a:p>
            <a:r>
              <a:rPr lang="fr-CA"/>
              <a:t>Module 6a : Description des œuvres et des expressions musicales</a:t>
            </a:r>
            <a:endParaRPr lang="fr-FR"/>
          </a:p>
        </p:txBody>
      </p:sp>
      <p:sp>
        <p:nvSpPr>
          <p:cNvPr id="7" name="Espace réservé du numéro de diapositive 6"/>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44</a:t>
            </a:fld>
            <a:endParaRPr lang="fr-FR"/>
          </a:p>
        </p:txBody>
      </p:sp>
      <p:pic>
        <p:nvPicPr>
          <p:cNvPr id="5" name="Image 6">
            <a:extLst>
              <a:ext uri="{FF2B5EF4-FFF2-40B4-BE49-F238E27FC236}">
                <a16:creationId xmlns:a16="http://schemas.microsoft.com/office/drawing/2014/main" id="{CC907D4E-FADB-76CC-50F1-02B3425D6ED1}"/>
              </a:ext>
            </a:extLst>
          </p:cNvPr>
          <p:cNvPicPr>
            <a:picLocks noChangeAspect="1"/>
          </p:cNvPicPr>
          <p:nvPr/>
        </p:nvPicPr>
        <p:blipFill>
          <a:blip r:embed="rId3"/>
          <a:stretch>
            <a:fillRect/>
          </a:stretch>
        </p:blipFill>
        <p:spPr>
          <a:xfrm>
            <a:off x="6290733" y="1829585"/>
            <a:ext cx="5071533" cy="3946719"/>
          </a:xfrm>
          <a:prstGeom prst="rect">
            <a:avLst/>
          </a:prstGeom>
        </p:spPr>
      </p:pic>
    </p:spTree>
    <p:extLst>
      <p:ext uri="{BB962C8B-B14F-4D97-AF65-F5344CB8AC3E}">
        <p14:creationId xmlns:p14="http://schemas.microsoft.com/office/powerpoint/2010/main" val="33344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Survol des exercices</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p:txBody>
      </p:sp>
      <p:sp>
        <p:nvSpPr>
          <p:cNvPr id="6" name="Espace réservé du pied de page 5">
            <a:extLst>
              <a:ext uri="{FF2B5EF4-FFF2-40B4-BE49-F238E27FC236}">
                <a16:creationId xmlns:a16="http://schemas.microsoft.com/office/drawing/2014/main" id="{FEFB190F-EA92-3BF9-09B1-3132DF22B3CA}"/>
              </a:ext>
            </a:extLst>
          </p:cNvPr>
          <p:cNvSpPr>
            <a:spLocks noGrp="1"/>
          </p:cNvSpPr>
          <p:nvPr>
            <p:ph type="ftr" idx="11"/>
          </p:nvPr>
        </p:nvSpPr>
        <p:spPr/>
        <p:txBody>
          <a:bodyPr/>
          <a:lstStyle/>
          <a:p>
            <a:r>
              <a:rPr lang="fr-CA"/>
              <a:t>Module 6a : Description des œuvres et des expressions musicales</a:t>
            </a:r>
          </a:p>
        </p:txBody>
      </p:sp>
      <p:graphicFrame>
        <p:nvGraphicFramePr>
          <p:cNvPr id="5" name="Tableau 5">
            <a:extLst>
              <a:ext uri="{FF2B5EF4-FFF2-40B4-BE49-F238E27FC236}">
                <a16:creationId xmlns:a16="http://schemas.microsoft.com/office/drawing/2014/main" id="{32F6C41C-D2CB-2B39-71F2-0293FED91004}"/>
              </a:ext>
            </a:extLst>
          </p:cNvPr>
          <p:cNvGraphicFramePr>
            <a:graphicFrameLocks noGrp="1"/>
          </p:cNvGraphicFramePr>
          <p:nvPr>
            <p:extLst>
              <p:ext uri="{D42A27DB-BD31-4B8C-83A1-F6EECF244321}">
                <p14:modId xmlns:p14="http://schemas.microsoft.com/office/powerpoint/2010/main" val="1949821987"/>
              </p:ext>
            </p:extLst>
          </p:nvPr>
        </p:nvGraphicFramePr>
        <p:xfrm>
          <a:off x="992037" y="2329132"/>
          <a:ext cx="10267863" cy="4358640"/>
        </p:xfrm>
        <a:graphic>
          <a:graphicData uri="http://schemas.openxmlformats.org/drawingml/2006/table">
            <a:tbl>
              <a:tblPr firstRow="1" bandRow="1">
                <a:tableStyleId>{07E400A4-8983-4E13-9D4A-F12AF4D60070}</a:tableStyleId>
              </a:tblPr>
              <a:tblGrid>
                <a:gridCol w="3422621">
                  <a:extLst>
                    <a:ext uri="{9D8B030D-6E8A-4147-A177-3AD203B41FA5}">
                      <a16:colId xmlns:a16="http://schemas.microsoft.com/office/drawing/2014/main" val="576301605"/>
                    </a:ext>
                  </a:extLst>
                </a:gridCol>
                <a:gridCol w="3422621">
                  <a:extLst>
                    <a:ext uri="{9D8B030D-6E8A-4147-A177-3AD203B41FA5}">
                      <a16:colId xmlns:a16="http://schemas.microsoft.com/office/drawing/2014/main" val="2902533203"/>
                    </a:ext>
                  </a:extLst>
                </a:gridCol>
                <a:gridCol w="3422621">
                  <a:extLst>
                    <a:ext uri="{9D8B030D-6E8A-4147-A177-3AD203B41FA5}">
                      <a16:colId xmlns:a16="http://schemas.microsoft.com/office/drawing/2014/main" val="2537336993"/>
                    </a:ext>
                  </a:extLst>
                </a:gridCol>
              </a:tblGrid>
              <a:tr h="676529">
                <a:tc>
                  <a:txBody>
                    <a:bodyPr/>
                    <a:lstStyle/>
                    <a:p>
                      <a:r>
                        <a:rPr lang="fr-CA" sz="2400">
                          <a:latin typeface="Arial"/>
                        </a:rPr>
                        <a:t>1. Basse danse</a:t>
                      </a:r>
                    </a:p>
                  </a:txBody>
                  <a:tcPr/>
                </a:tc>
                <a:tc>
                  <a:txBody>
                    <a:bodyPr/>
                    <a:lstStyle/>
                    <a:p>
                      <a:r>
                        <a:rPr lang="fr-CA" sz="2400">
                          <a:latin typeface="Arial"/>
                        </a:rPr>
                        <a:t>2. Morceau</a:t>
                      </a:r>
                    </a:p>
                  </a:txBody>
                  <a:tcPr/>
                </a:tc>
                <a:tc>
                  <a:txBody>
                    <a:bodyPr/>
                    <a:lstStyle/>
                    <a:p>
                      <a:r>
                        <a:rPr lang="fr-CA" sz="2400">
                          <a:latin typeface="Arial"/>
                        </a:rPr>
                        <a:t>3. </a:t>
                      </a:r>
                      <a:r>
                        <a:rPr lang="fr-CA" sz="2400" b="0" i="0" u="none" strike="noStrike" noProof="0">
                          <a:latin typeface="Arial"/>
                        </a:rPr>
                        <a:t>Gesang </a:t>
                      </a:r>
                      <a:r>
                        <a:rPr lang="fr-CA" sz="2000" b="0" i="0" u="none" strike="noStrike" noProof="0">
                          <a:latin typeface="Arial"/>
                        </a:rPr>
                        <a:t>(œuvre instrumentale)</a:t>
                      </a:r>
                      <a:endParaRPr lang="fr-CA" sz="2000">
                        <a:latin typeface="Arial"/>
                      </a:endParaRPr>
                    </a:p>
                  </a:txBody>
                  <a:tcPr/>
                </a:tc>
                <a:extLst>
                  <a:ext uri="{0D108BD9-81ED-4DB2-BD59-A6C34878D82A}">
                    <a16:rowId xmlns:a16="http://schemas.microsoft.com/office/drawing/2014/main" val="4229529017"/>
                  </a:ext>
                </a:extLst>
              </a:tr>
              <a:tr h="728571">
                <a:tc>
                  <a:txBody>
                    <a:bodyPr/>
                    <a:lstStyle/>
                    <a:p>
                      <a:r>
                        <a:rPr lang="fr-CA" sz="2400">
                          <a:latin typeface="Arial"/>
                        </a:rPr>
                        <a:t>4. Larghetto</a:t>
                      </a:r>
                    </a:p>
                  </a:txBody>
                  <a:tcPr/>
                </a:tc>
                <a:tc>
                  <a:txBody>
                    <a:bodyPr/>
                    <a:lstStyle/>
                    <a:p>
                      <a:r>
                        <a:rPr lang="fr-CA" sz="2400">
                          <a:latin typeface="Arial"/>
                        </a:rPr>
                        <a:t>5. </a:t>
                      </a:r>
                      <a:r>
                        <a:rPr lang="fr-CA" sz="2400" b="0" i="0" u="none" strike="noStrike" noProof="0">
                          <a:latin typeface="Arial"/>
                        </a:rPr>
                        <a:t>Adagio ma non troppo</a:t>
                      </a:r>
                      <a:endParaRPr lang="fr-CA" sz="2400">
                        <a:latin typeface="Arial"/>
                      </a:endParaRPr>
                    </a:p>
                  </a:txBody>
                  <a:tcPr/>
                </a:tc>
                <a:tc>
                  <a:txBody>
                    <a:bodyPr/>
                    <a:lstStyle/>
                    <a:p>
                      <a:r>
                        <a:rPr lang="fr-CA" sz="2400">
                          <a:latin typeface="Arial"/>
                        </a:rPr>
                        <a:t>6. </a:t>
                      </a:r>
                      <a:r>
                        <a:rPr lang="fr-CA" sz="2400" b="0" i="0" u="none" strike="noStrike" noProof="0">
                          <a:latin typeface="Arial"/>
                        </a:rPr>
                        <a:t>Nonet</a:t>
                      </a:r>
                      <a:endParaRPr lang="fr-CA" sz="2400">
                        <a:latin typeface="Arial"/>
                      </a:endParaRPr>
                    </a:p>
                  </a:txBody>
                  <a:tcPr/>
                </a:tc>
                <a:extLst>
                  <a:ext uri="{0D108BD9-81ED-4DB2-BD59-A6C34878D82A}">
                    <a16:rowId xmlns:a16="http://schemas.microsoft.com/office/drawing/2014/main" val="1892512564"/>
                  </a:ext>
                </a:extLst>
              </a:tr>
              <a:tr h="728571">
                <a:tc>
                  <a:txBody>
                    <a:bodyPr/>
                    <a:lstStyle/>
                    <a:p>
                      <a:r>
                        <a:rPr lang="fr-CA" sz="2400">
                          <a:latin typeface="Arial"/>
                        </a:rPr>
                        <a:t>7. </a:t>
                      </a:r>
                      <a:r>
                        <a:rPr lang="fr-CA" sz="2400" b="0" i="0" u="none" strike="noStrike" noProof="0">
                          <a:latin typeface="Arial"/>
                        </a:rPr>
                        <a:t>Symphonie de chambre</a:t>
                      </a:r>
                      <a:endParaRPr lang="fr-FR"/>
                    </a:p>
                  </a:txBody>
                  <a:tcPr/>
                </a:tc>
                <a:tc>
                  <a:txBody>
                    <a:bodyPr/>
                    <a:lstStyle/>
                    <a:p>
                      <a:r>
                        <a:rPr lang="fr-CA" sz="2400">
                          <a:latin typeface="Arial"/>
                        </a:rPr>
                        <a:t>8. </a:t>
                      </a:r>
                      <a:r>
                        <a:rPr lang="fr-CA" sz="2400" b="0" i="0" u="none" strike="noStrike" noProof="0">
                          <a:latin typeface="Arial"/>
                        </a:rPr>
                        <a:t>Aubade </a:t>
                      </a:r>
                      <a:r>
                        <a:rPr lang="fr-CA" sz="2000" b="0" i="0" u="none" strike="noStrike" noProof="0">
                          <a:latin typeface="Arial"/>
                        </a:rPr>
                        <a:t>(concerto chorégraphique de Poulenc)</a:t>
                      </a:r>
                      <a:endParaRPr lang="fr-CA" sz="2000">
                        <a:latin typeface="Arial"/>
                      </a:endParaRPr>
                    </a:p>
                  </a:txBody>
                  <a:tcPr/>
                </a:tc>
                <a:tc>
                  <a:txBody>
                    <a:bodyPr/>
                    <a:lstStyle/>
                    <a:p>
                      <a:r>
                        <a:rPr lang="fr-CA" sz="2400">
                          <a:latin typeface="Arial"/>
                        </a:rPr>
                        <a:t>9. </a:t>
                      </a:r>
                      <a:r>
                        <a:rPr lang="fr-CA" sz="2400" b="0" i="0" u="none" strike="noStrike" noProof="0">
                          <a:latin typeface="Arial"/>
                        </a:rPr>
                        <a:t>Symphonic prelude </a:t>
                      </a:r>
                      <a:r>
                        <a:rPr lang="fr-CA" sz="2000" b="0" i="0" u="none" strike="noStrike" noProof="0">
                          <a:latin typeface="Arial"/>
                        </a:rPr>
                        <a:t>(œuvre en 1 mouvement)</a:t>
                      </a:r>
                    </a:p>
                  </a:txBody>
                  <a:tcPr/>
                </a:tc>
                <a:extLst>
                  <a:ext uri="{0D108BD9-81ED-4DB2-BD59-A6C34878D82A}">
                    <a16:rowId xmlns:a16="http://schemas.microsoft.com/office/drawing/2014/main" val="3207746333"/>
                  </a:ext>
                </a:extLst>
              </a:tr>
              <a:tr h="1001784">
                <a:tc>
                  <a:txBody>
                    <a:bodyPr/>
                    <a:lstStyle/>
                    <a:p>
                      <a:r>
                        <a:rPr lang="fr-CA" sz="2400">
                          <a:latin typeface="Arial"/>
                        </a:rPr>
                        <a:t>10. Scherzo, intermezzo, toccata </a:t>
                      </a:r>
                      <a:endParaRPr lang="fr-FR"/>
                    </a:p>
                    <a:p>
                      <a:pPr lvl="0">
                        <a:buNone/>
                      </a:pPr>
                      <a:r>
                        <a:rPr lang="fr-CA" sz="2000" b="0" i="0" u="none" strike="noStrike" noProof="0">
                          <a:latin typeface="Arial"/>
                        </a:rPr>
                        <a:t>(œuvre en 3 mouvements)</a:t>
                      </a:r>
                    </a:p>
                  </a:txBody>
                  <a:tcPr/>
                </a:tc>
                <a:tc>
                  <a:txBody>
                    <a:bodyPr/>
                    <a:lstStyle/>
                    <a:p>
                      <a:r>
                        <a:rPr lang="fr-CA" sz="2400">
                          <a:latin typeface="Arial"/>
                        </a:rPr>
                        <a:t>11. </a:t>
                      </a:r>
                      <a:r>
                        <a:rPr lang="fr-CA" sz="2400" b="0" i="0" u="none" strike="noStrike" noProof="0">
                          <a:latin typeface="Arial"/>
                        </a:rPr>
                        <a:t>Thème et 3 variations</a:t>
                      </a:r>
                      <a:endParaRPr lang="fr-CA" sz="2000" b="0" i="0" u="none" strike="noStrike" noProof="0">
                        <a:latin typeface="Arial"/>
                      </a:endParaRPr>
                    </a:p>
                  </a:txBody>
                  <a:tcPr/>
                </a:tc>
                <a:tc>
                  <a:txBody>
                    <a:bodyPr/>
                    <a:lstStyle/>
                    <a:p>
                      <a:r>
                        <a:rPr lang="fr-CA" sz="2400">
                          <a:latin typeface="Arial"/>
                        </a:rPr>
                        <a:t>12. </a:t>
                      </a:r>
                      <a:r>
                        <a:rPr lang="fr-CA" sz="2400" b="0" i="0" u="none" strike="noStrike" noProof="0">
                          <a:latin typeface="Arial"/>
                        </a:rPr>
                        <a:t>Rondo and miniature </a:t>
                      </a:r>
                      <a:r>
                        <a:rPr lang="fr-CA" sz="2000" b="0" i="0" u="none" strike="noStrike" noProof="0">
                          <a:latin typeface="Arial"/>
                        </a:rPr>
                        <a:t>(œuvre en 2 mouvements)</a:t>
                      </a:r>
                    </a:p>
                  </a:txBody>
                  <a:tcPr/>
                </a:tc>
                <a:extLst>
                  <a:ext uri="{0D108BD9-81ED-4DB2-BD59-A6C34878D82A}">
                    <a16:rowId xmlns:a16="http://schemas.microsoft.com/office/drawing/2014/main" val="3807843405"/>
                  </a:ext>
                </a:extLst>
              </a:tr>
              <a:tr h="819641">
                <a:tc>
                  <a:txBody>
                    <a:bodyPr/>
                    <a:lstStyle/>
                    <a:p>
                      <a:r>
                        <a:rPr lang="fr-CA" sz="2400">
                          <a:latin typeface="Arial"/>
                        </a:rPr>
                        <a:t>13. </a:t>
                      </a:r>
                      <a:r>
                        <a:rPr lang="fr-CA" sz="2400" b="0" i="0" u="none" strike="noStrike" noProof="0">
                          <a:latin typeface="Arial"/>
                        </a:rPr>
                        <a:t>Stabat Mater</a:t>
                      </a:r>
                    </a:p>
                    <a:p>
                      <a:pPr lvl="0">
                        <a:buNone/>
                      </a:pPr>
                      <a:endParaRPr lang="fr-CA" sz="2400">
                        <a:latin typeface="Arial"/>
                      </a:endParaRPr>
                    </a:p>
                  </a:txBody>
                  <a:tcPr/>
                </a:tc>
                <a:tc>
                  <a:txBody>
                    <a:bodyPr/>
                    <a:lstStyle/>
                    <a:p>
                      <a:r>
                        <a:rPr lang="fr-CA" sz="2400">
                          <a:latin typeface="Arial"/>
                        </a:rPr>
                        <a:t>14. </a:t>
                      </a:r>
                      <a:r>
                        <a:rPr lang="fr-CA" sz="2400" b="0" i="0" u="none" strike="noStrike" noProof="0">
                          <a:latin typeface="Arial"/>
                        </a:rPr>
                        <a:t>Duo concertant</a:t>
                      </a:r>
                      <a:endParaRPr lang="fr-CA" sz="2400">
                        <a:latin typeface="Arial"/>
                      </a:endParaRPr>
                    </a:p>
                  </a:txBody>
                  <a:tcPr/>
                </a:tc>
                <a:tc>
                  <a:txBody>
                    <a:bodyPr/>
                    <a:lstStyle/>
                    <a:p>
                      <a:r>
                        <a:rPr lang="fr-CA" sz="2400">
                          <a:latin typeface="Arial"/>
                        </a:rPr>
                        <a:t>15.  </a:t>
                      </a:r>
                      <a:r>
                        <a:rPr lang="fr-CA" sz="2400" b="0" i="0" u="none" strike="noStrike" noProof="0">
                          <a:latin typeface="Arial"/>
                        </a:rPr>
                        <a:t>Esquisse</a:t>
                      </a:r>
                    </a:p>
                    <a:p>
                      <a:pPr lvl="0">
                        <a:buNone/>
                      </a:pPr>
                      <a:endParaRPr lang="fr-CA" sz="2400">
                        <a:latin typeface="Arial"/>
                      </a:endParaRPr>
                    </a:p>
                  </a:txBody>
                  <a:tcPr/>
                </a:tc>
                <a:extLst>
                  <a:ext uri="{0D108BD9-81ED-4DB2-BD59-A6C34878D82A}">
                    <a16:rowId xmlns:a16="http://schemas.microsoft.com/office/drawing/2014/main" val="3451988121"/>
                  </a:ext>
                </a:extLst>
              </a:tr>
            </a:tbl>
          </a:graphicData>
        </a:graphic>
      </p:graphicFrame>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45</a:t>
            </a:fld>
            <a:endParaRPr lang="fr-FR"/>
          </a:p>
        </p:txBody>
      </p:sp>
    </p:spTree>
    <p:extLst>
      <p:ext uri="{BB962C8B-B14F-4D97-AF65-F5344CB8AC3E}">
        <p14:creationId xmlns:p14="http://schemas.microsoft.com/office/powerpoint/2010/main" val="3806201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1-3</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700"/>
          </a:p>
          <a:p>
            <a:pPr marL="50800" indent="0">
              <a:buNone/>
            </a:pPr>
            <a:r>
              <a:rPr lang="fr-CA" sz="2400"/>
              <a:t>1. Basse danse</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2. Morceau</a:t>
            </a:r>
          </a:p>
          <a:p>
            <a:pPr marL="508000" lvl="1" indent="0">
              <a:buNone/>
            </a:pPr>
            <a:r>
              <a:rPr lang="fr-CA">
                <a:solidFill>
                  <a:srgbClr val="0070C0"/>
                </a:solidFill>
              </a:rPr>
              <a:t>	</a:t>
            </a:r>
            <a:r>
              <a:rPr lang="fr-CA">
                <a:solidFill>
                  <a:schemeClr val="accent5"/>
                </a:solidFill>
              </a:rPr>
              <a:t>Type de composition</a:t>
            </a:r>
          </a:p>
          <a:p>
            <a:pPr marL="50800" indent="0">
              <a:buNone/>
            </a:pPr>
            <a:r>
              <a:rPr lang="fr-CA" sz="2400"/>
              <a:t>3. Gesang </a:t>
            </a:r>
            <a:r>
              <a:rPr lang="fr-CA" sz="2000"/>
              <a:t>(œuvre instrumentale)</a:t>
            </a:r>
          </a:p>
          <a:p>
            <a:pPr marL="508000" lvl="1" indent="0">
              <a:buNone/>
            </a:pPr>
            <a:r>
              <a:rPr lang="fr-CA">
                <a:solidFill>
                  <a:srgbClr val="0070C0"/>
                </a:solidFill>
              </a:rPr>
              <a:t>	</a:t>
            </a:r>
            <a:r>
              <a:rPr lang="fr-CA">
                <a:solidFill>
                  <a:schemeClr val="accent5"/>
                </a:solidFill>
              </a:rPr>
              <a:t>Titre distinctif </a:t>
            </a:r>
            <a:r>
              <a:rPr lang="fr-CA" sz="2000">
                <a:solidFill>
                  <a:schemeClr val="accent5"/>
                </a:solidFill>
              </a:rPr>
              <a:t>(type de composition pour les œuvres vocales seulement)</a:t>
            </a:r>
          </a:p>
        </p:txBody>
      </p:sp>
      <p:sp>
        <p:nvSpPr>
          <p:cNvPr id="5" name="Espace réservé du pied de page 4">
            <a:extLst>
              <a:ext uri="{FF2B5EF4-FFF2-40B4-BE49-F238E27FC236}">
                <a16:creationId xmlns:a16="http://schemas.microsoft.com/office/drawing/2014/main" id="{5C93D6F9-BB89-E862-9CC3-EEDADA0E466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46</a:t>
            </a:fld>
            <a:endParaRPr lang="fr-FR"/>
          </a:p>
        </p:txBody>
      </p:sp>
    </p:spTree>
    <p:extLst>
      <p:ext uri="{BB962C8B-B14F-4D97-AF65-F5344CB8AC3E}">
        <p14:creationId xmlns:p14="http://schemas.microsoft.com/office/powerpoint/2010/main" val="13673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4-6 </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4. Larghetto</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5. Adagio ma non troppo</a:t>
            </a:r>
          </a:p>
          <a:p>
            <a:pPr marL="50800" indent="0">
              <a:buNone/>
            </a:pPr>
            <a:r>
              <a:rPr lang="fr-CA" sz="2400">
                <a:solidFill>
                  <a:srgbClr val="0070C0"/>
                </a:solidFill>
              </a:rPr>
              <a:t>	</a:t>
            </a:r>
            <a:r>
              <a:rPr lang="fr-CA" sz="2400">
                <a:solidFill>
                  <a:schemeClr val="accent5"/>
                </a:solidFill>
              </a:rPr>
              <a:t>Type de composition </a:t>
            </a:r>
            <a:r>
              <a:rPr lang="fr-CA" sz="2000">
                <a:solidFill>
                  <a:schemeClr val="accent5"/>
                </a:solidFill>
              </a:rPr>
              <a:t>(indication de tempo)</a:t>
            </a:r>
          </a:p>
          <a:p>
            <a:pPr marL="50800" indent="0">
              <a:buNone/>
            </a:pPr>
            <a:r>
              <a:rPr lang="fr-CA" sz="2400"/>
              <a:t>6. Nonet</a:t>
            </a:r>
          </a:p>
          <a:p>
            <a:pPr marL="50800" indent="0">
              <a:buNone/>
            </a:pPr>
            <a:r>
              <a:rPr lang="fr-CA" sz="2400">
                <a:solidFill>
                  <a:srgbClr val="0070C0"/>
                </a:solidFill>
              </a:rPr>
              <a:t>	</a:t>
            </a:r>
            <a:r>
              <a:rPr lang="fr-CA" sz="2400">
                <a:solidFill>
                  <a:schemeClr val="accent5"/>
                </a:solidFill>
              </a:rPr>
              <a:t>Type de composition</a:t>
            </a:r>
            <a:endParaRPr lang="fr-CA" sz="2400"/>
          </a:p>
        </p:txBody>
      </p:sp>
      <p:sp>
        <p:nvSpPr>
          <p:cNvPr id="5" name="Espace réservé du pied de page 4">
            <a:extLst>
              <a:ext uri="{FF2B5EF4-FFF2-40B4-BE49-F238E27FC236}">
                <a16:creationId xmlns:a16="http://schemas.microsoft.com/office/drawing/2014/main" id="{61AA65F6-9DE2-A52B-748C-2E6D3788618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47</a:t>
            </a:fld>
            <a:endParaRPr lang="fr-FR"/>
          </a:p>
        </p:txBody>
      </p:sp>
    </p:spTree>
    <p:extLst>
      <p:ext uri="{BB962C8B-B14F-4D97-AF65-F5344CB8AC3E}">
        <p14:creationId xmlns:p14="http://schemas.microsoft.com/office/powerpoint/2010/main" val="39932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7-9</a:t>
            </a:r>
            <a:endParaRPr lang="fr-F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7. Symphonie de chambre</a:t>
            </a:r>
          </a:p>
          <a:p>
            <a:pPr marL="50800" indent="0">
              <a:buNone/>
            </a:pPr>
            <a:r>
              <a:rPr lang="fr-CA" sz="2400">
                <a:solidFill>
                  <a:srgbClr val="0070C0"/>
                </a:solidFill>
              </a:rPr>
              <a:t>	</a:t>
            </a:r>
            <a:r>
              <a:rPr lang="fr-CA" sz="2400">
                <a:solidFill>
                  <a:schemeClr val="accent5"/>
                </a:solidFill>
              </a:rPr>
              <a:t>Titre distinctif </a:t>
            </a:r>
            <a:r>
              <a:rPr lang="fr-CA" sz="2000">
                <a:solidFill>
                  <a:schemeClr val="accent5"/>
                </a:solidFill>
              </a:rPr>
              <a:t>(« de chambre » n’est pas une distribution d’exécution)</a:t>
            </a:r>
          </a:p>
          <a:p>
            <a:pPr marL="50800" indent="0">
              <a:buNone/>
            </a:pPr>
            <a:r>
              <a:rPr lang="fr-CA" sz="2400"/>
              <a:t>8. Aubade </a:t>
            </a:r>
            <a:r>
              <a:rPr lang="fr-CA" sz="2000"/>
              <a:t>(concerto chorégraphique de Poulenc)</a:t>
            </a:r>
          </a:p>
          <a:p>
            <a:pPr marL="50800" indent="0">
              <a:buNone/>
            </a:pPr>
            <a:r>
              <a:rPr lang="fr-CA" sz="2400">
                <a:solidFill>
                  <a:srgbClr val="0070C0"/>
                </a:solidFill>
              </a:rPr>
              <a:t>	</a:t>
            </a:r>
            <a:r>
              <a:rPr lang="fr-CA" sz="2400">
                <a:solidFill>
                  <a:schemeClr val="accent5"/>
                </a:solidFill>
              </a:rPr>
              <a:t>Titre distinctif </a:t>
            </a:r>
            <a:r>
              <a:rPr lang="fr-CA" sz="2000">
                <a:solidFill>
                  <a:schemeClr val="accent5"/>
                </a:solidFill>
              </a:rPr>
              <a:t>(ce n’est pas une pièce de musique du matin)</a:t>
            </a:r>
          </a:p>
          <a:p>
            <a:pPr marL="50800" indent="0">
              <a:buNone/>
            </a:pPr>
            <a:r>
              <a:rPr lang="fr-CA" sz="2400"/>
              <a:t>9. Symphonic prelude </a:t>
            </a:r>
            <a:r>
              <a:rPr lang="fr-CA" sz="2000"/>
              <a:t>(œuvre en 1 mouvement)</a:t>
            </a:r>
          </a:p>
          <a:p>
            <a:pPr marL="50800" indent="0">
              <a:buNone/>
            </a:pPr>
            <a:r>
              <a:rPr lang="fr-CA" sz="2400">
                <a:solidFill>
                  <a:srgbClr val="0070C0"/>
                </a:solidFill>
              </a:rPr>
              <a:t>	</a:t>
            </a:r>
            <a:r>
              <a:rPr lang="fr-CA" sz="2400">
                <a:solidFill>
                  <a:schemeClr val="accent5"/>
                </a:solidFill>
              </a:rPr>
              <a:t>Titre distinctif </a:t>
            </a:r>
          </a:p>
          <a:p>
            <a:pPr marL="50800" indent="0">
              <a:buNone/>
            </a:pPr>
            <a:endParaRPr lang="fr-CA" sz="2400"/>
          </a:p>
        </p:txBody>
      </p:sp>
      <p:sp>
        <p:nvSpPr>
          <p:cNvPr id="5" name="Espace réservé du pied de page 4">
            <a:extLst>
              <a:ext uri="{FF2B5EF4-FFF2-40B4-BE49-F238E27FC236}">
                <a16:creationId xmlns:a16="http://schemas.microsoft.com/office/drawing/2014/main" id="{6B864BCC-9C79-54AD-81C4-B02E8D3E792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48</a:t>
            </a:fld>
            <a:endParaRPr lang="fr-FR"/>
          </a:p>
        </p:txBody>
      </p:sp>
    </p:spTree>
    <p:extLst>
      <p:ext uri="{BB962C8B-B14F-4D97-AF65-F5344CB8AC3E}">
        <p14:creationId xmlns:p14="http://schemas.microsoft.com/office/powerpoint/2010/main" val="28876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10-12</a:t>
            </a:r>
            <a:endParaRPr lang="fr-F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10. Scherzo, intermezzo, toccata </a:t>
            </a:r>
            <a:r>
              <a:rPr lang="fr-CA" sz="2000"/>
              <a:t>(œuvre en 3 mouvements)</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11. Thème et 3 variations</a:t>
            </a:r>
          </a:p>
          <a:p>
            <a:pPr marL="50800" indent="0">
              <a:buNone/>
            </a:pPr>
            <a:r>
              <a:rPr lang="fr-CA" sz="2400">
                <a:solidFill>
                  <a:srgbClr val="0070C0"/>
                </a:solidFill>
              </a:rPr>
              <a:t>	</a:t>
            </a:r>
            <a:r>
              <a:rPr lang="fr-CA" sz="2400">
                <a:solidFill>
                  <a:schemeClr val="accent5"/>
                </a:solidFill>
              </a:rPr>
              <a:t>Type de composition </a:t>
            </a:r>
            <a:r>
              <a:rPr lang="fr-CA" sz="2000">
                <a:solidFill>
                  <a:schemeClr val="accent5"/>
                </a:solidFill>
              </a:rPr>
              <a:t>(le nombre ne rend pas le titre distinctif)</a:t>
            </a:r>
          </a:p>
          <a:p>
            <a:pPr marL="50800" indent="0">
              <a:buNone/>
            </a:pPr>
            <a:r>
              <a:rPr lang="fr-CA" sz="2400"/>
              <a:t>12. Rondo and miniature </a:t>
            </a:r>
            <a:r>
              <a:rPr lang="fr-CA" sz="2000"/>
              <a:t>(œuvre en 2 mouvements)</a:t>
            </a:r>
          </a:p>
          <a:p>
            <a:pPr marL="896938" indent="-846138">
              <a:buNone/>
            </a:pPr>
            <a:r>
              <a:rPr lang="fr-CA" sz="2400">
                <a:solidFill>
                  <a:srgbClr val="0070C0"/>
                </a:solidFill>
              </a:rPr>
              <a:t>	</a:t>
            </a:r>
            <a:r>
              <a:rPr lang="fr-CA" sz="2400">
                <a:solidFill>
                  <a:schemeClr val="accent5"/>
                </a:solidFill>
              </a:rPr>
              <a:t>Titre distinctif </a:t>
            </a:r>
            <a:r>
              <a:rPr lang="fr-CA" sz="2000">
                <a:solidFill>
                  <a:schemeClr val="accent5"/>
                </a:solidFill>
              </a:rPr>
              <a:t>(« rondo » est un type de composition, mais «miniature» est un titre distinctif)</a:t>
            </a:r>
          </a:p>
          <a:p>
            <a:pPr marL="50800" indent="0">
              <a:buNone/>
            </a:pPr>
            <a:endParaRPr lang="fr-CA" sz="2400"/>
          </a:p>
        </p:txBody>
      </p:sp>
      <p:sp>
        <p:nvSpPr>
          <p:cNvPr id="5" name="Espace réservé du pied de page 4">
            <a:extLst>
              <a:ext uri="{FF2B5EF4-FFF2-40B4-BE49-F238E27FC236}">
                <a16:creationId xmlns:a16="http://schemas.microsoft.com/office/drawing/2014/main" id="{99127A95-F534-B1A7-7D1B-71F3DD299BA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49</a:t>
            </a:fld>
            <a:endParaRPr lang="fr-FR"/>
          </a:p>
        </p:txBody>
      </p:sp>
    </p:spTree>
    <p:extLst>
      <p:ext uri="{BB962C8B-B14F-4D97-AF65-F5344CB8AC3E}">
        <p14:creationId xmlns:p14="http://schemas.microsoft.com/office/powerpoint/2010/main" val="8230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CA"/>
              <a:t>Plan de la formation – </a:t>
            </a:r>
            <a:r>
              <a:rPr lang="fr-CA"/>
              <a:t>partie</a:t>
            </a:r>
            <a:r>
              <a:rPr lang="en-CA"/>
              <a:t> 1</a:t>
            </a:r>
            <a:endParaRPr lang="fr-F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fr-CA">
                <a:hlinkClick r:id="rId3" action="ppaction://hlinksldjump"/>
              </a:rPr>
              <a:t>Introduction</a:t>
            </a:r>
            <a:endParaRPr lang="fr-CA"/>
          </a:p>
          <a:p>
            <a:r>
              <a:rPr lang="fr-CA">
                <a:hlinkClick r:id="rId4" action="ppaction://hlinksldjump"/>
              </a:rPr>
              <a:t>Titre d’une œuvre musicale</a:t>
            </a:r>
            <a:endParaRPr lang="fr-CA"/>
          </a:p>
          <a:p>
            <a:pPr lvl="1"/>
            <a:r>
              <a:rPr lang="fr-CA">
                <a:hlinkClick r:id="rId5" action="ppaction://hlinksldjump"/>
              </a:rPr>
              <a:t>Exercices : type de composition ou titre distinctif?</a:t>
            </a:r>
            <a:endParaRPr lang="fr-CA"/>
          </a:p>
          <a:p>
            <a:r>
              <a:rPr lang="fr-CA">
                <a:hlinkClick r:id="rId6" action="ppaction://hlinksldjump"/>
              </a:rPr>
              <a:t>Distribution d’exécution</a:t>
            </a:r>
            <a:endParaRPr lang="fr-CA"/>
          </a:p>
          <a:p>
            <a:r>
              <a:rPr lang="fr-CA">
                <a:hlinkClick r:id="rId7" action="ppaction://hlinksldjump"/>
              </a:rPr>
              <a:t>Désignation numérique d’une œuvre musicale</a:t>
            </a:r>
            <a:endParaRPr lang="fr-CA"/>
          </a:p>
          <a:p>
            <a:pPr lvl="1"/>
            <a:r>
              <a:rPr lang="fr-CA">
                <a:hlinkClick r:id="rId8" action="ppaction://hlinksldjump"/>
              </a:rPr>
              <a:t>Exercices </a:t>
            </a:r>
            <a:r>
              <a:rPr lang="fr-CA" b="0" i="0" u="none" strike="noStrike" cap="none">
                <a:sym typeface="Arial"/>
                <a:hlinkClick r:id="rId8" action="ppaction://hlinksldjump"/>
              </a:rPr>
              <a:t>:</a:t>
            </a:r>
            <a:r>
              <a:rPr lang="fr-CA">
                <a:hlinkClick r:id="rId8" action="ppaction://hlinksldjump"/>
              </a:rPr>
              <a:t> numéro d’ordre?</a:t>
            </a:r>
            <a:endParaRPr lang="fr-CA"/>
          </a:p>
          <a:p>
            <a:pPr marR="0" lvl="0" algn="l">
              <a:lnSpc>
                <a:spcPct val="90000"/>
              </a:lnSpc>
              <a:spcAft>
                <a:spcPts val="0"/>
              </a:spcAft>
              <a:buClr>
                <a:schemeClr val="dk1"/>
              </a:buClr>
              <a:buSzPts val="2800"/>
              <a:buFont typeface="Arial"/>
              <a:buChar char="•"/>
            </a:pPr>
            <a:r>
              <a:rPr lang="fr-CA">
                <a:hlinkClick r:id="rId9" action="ppaction://hlinksldjump"/>
              </a:rPr>
              <a:t>Tonalité</a:t>
            </a:r>
            <a:endParaRPr lang="fr-CA" sz="2800" b="0" i="0" u="none" strike="noStrike" cap="none">
              <a:latin typeface="Arial"/>
              <a:ea typeface="Arial"/>
              <a:cs typeface="Arial"/>
            </a:endParaRPr>
          </a:p>
          <a:p>
            <a:pPr>
              <a:buSzPts val="2800"/>
            </a:pPr>
            <a:r>
              <a:rPr lang="fr-CA">
                <a:hlinkClick r:id="rId10" action="ppaction://hlinksldjump"/>
              </a:rPr>
              <a:t>Autre caractéristique distinctive d’une expression d’une œuvre musicale</a:t>
            </a:r>
            <a:endParaRPr lang="fr-CA"/>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a:t>
            </a:fld>
            <a:endParaRPr lang="fr-FR"/>
          </a:p>
        </p:txBody>
      </p:sp>
    </p:spTree>
    <p:extLst>
      <p:ext uri="{BB962C8B-B14F-4D97-AF65-F5344CB8AC3E}">
        <p14:creationId xmlns:p14="http://schemas.microsoft.com/office/powerpoint/2010/main" val="3124977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13-15</a:t>
            </a:r>
            <a:endParaRPr lang="fr-F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13. Stabat Mater</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14. Duo concertant</a:t>
            </a:r>
          </a:p>
          <a:p>
            <a:pPr marL="50800" indent="0">
              <a:buNone/>
            </a:pPr>
            <a:r>
              <a:rPr lang="fr-CA" sz="2400">
                <a:solidFill>
                  <a:srgbClr val="0070C0"/>
                </a:solidFill>
              </a:rPr>
              <a:t>	</a:t>
            </a:r>
            <a:r>
              <a:rPr lang="fr-CA" sz="2400">
                <a:solidFill>
                  <a:schemeClr val="accent5"/>
                </a:solidFill>
              </a:rPr>
              <a:t>Titre distinctif </a:t>
            </a:r>
          </a:p>
          <a:p>
            <a:pPr marL="50800" indent="0">
              <a:buNone/>
            </a:pPr>
            <a:r>
              <a:rPr lang="fr-CA" sz="2400"/>
              <a:t>15.  Esquisse</a:t>
            </a:r>
          </a:p>
          <a:p>
            <a:pPr marL="50800" indent="0">
              <a:buNone/>
            </a:pPr>
            <a:r>
              <a:rPr lang="fr-CA" sz="2400">
                <a:solidFill>
                  <a:srgbClr val="0070C0"/>
                </a:solidFill>
              </a:rPr>
              <a:t>	</a:t>
            </a:r>
            <a:r>
              <a:rPr lang="fr-CA" sz="2400">
                <a:solidFill>
                  <a:schemeClr val="accent5"/>
                </a:solidFill>
              </a:rPr>
              <a:t>Titre distinctif </a:t>
            </a:r>
          </a:p>
          <a:p>
            <a:pPr marL="50800" indent="0">
              <a:buNone/>
            </a:pPr>
            <a:endParaRPr lang="fr-CA" sz="2400"/>
          </a:p>
        </p:txBody>
      </p:sp>
      <p:sp>
        <p:nvSpPr>
          <p:cNvPr id="5" name="Espace réservé du pied de page 4">
            <a:extLst>
              <a:ext uri="{FF2B5EF4-FFF2-40B4-BE49-F238E27FC236}">
                <a16:creationId xmlns:a16="http://schemas.microsoft.com/office/drawing/2014/main" id="{F9A07C56-61BF-6460-5C58-BB244298193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50</a:t>
            </a:fld>
            <a:endParaRPr lang="fr-FR"/>
          </a:p>
        </p:txBody>
      </p:sp>
    </p:spTree>
    <p:extLst>
      <p:ext uri="{BB962C8B-B14F-4D97-AF65-F5344CB8AC3E}">
        <p14:creationId xmlns:p14="http://schemas.microsoft.com/office/powerpoint/2010/main" val="600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Enregistrement du titre privilégié d’une œuvre musicale (RDA 6.14.2.4)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t>Enregistrer le titre choisi comme titre privilégié d’une œuvre musicale en appliquant les instructions de base sous RDA 6.2.1</a:t>
            </a:r>
          </a:p>
          <a:p>
            <a:r>
              <a:rPr lang="fr-CA"/>
              <a:t>Ne pas enregistrer un titre alternatif comme partie du titre privilégié</a:t>
            </a:r>
          </a:p>
        </p:txBody>
      </p:sp>
      <p:sp>
        <p:nvSpPr>
          <p:cNvPr id="5" name="Espace réservé du pied de page 4">
            <a:extLst>
              <a:ext uri="{FF2B5EF4-FFF2-40B4-BE49-F238E27FC236}">
                <a16:creationId xmlns:a16="http://schemas.microsoft.com/office/drawing/2014/main" id="{2FA0E2E0-D8C0-7F16-22E2-52A1CD531F2A}"/>
              </a:ext>
            </a:extLst>
          </p:cNvPr>
          <p:cNvSpPr>
            <a:spLocks noGrp="1"/>
          </p:cNvSpPr>
          <p:nvPr>
            <p:ph type="ftr" idx="11"/>
          </p:nvPr>
        </p:nvSpPr>
        <p:spPr>
          <a:xfrm>
            <a:off x="4038600" y="6356350"/>
            <a:ext cx="4313582" cy="365125"/>
          </a:xfrm>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51</a:t>
            </a:fld>
            <a:endParaRPr lang="fr-FR"/>
          </a:p>
        </p:txBody>
      </p:sp>
    </p:spTree>
    <p:extLst>
      <p:ext uri="{BB962C8B-B14F-4D97-AF65-F5344CB8AC3E}">
        <p14:creationId xmlns:p14="http://schemas.microsoft.com/office/powerpoint/2010/main" val="3128462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noAutofit/>
          </a:bodyPr>
          <a:lstStyle/>
          <a:p>
            <a:r>
              <a:rPr lang="fr-CA" sz="4000"/>
              <a:t>Enregistrement du titre privilégié d’une œuvre musicale isolée (RDA 6.14.2.5)</a:t>
            </a:r>
            <a:endParaRPr lang="fr-FR" sz="4000"/>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2307073"/>
            <a:ext cx="10515600" cy="3869889"/>
          </a:xfrm>
        </p:spPr>
        <p:txBody>
          <a:bodyPr/>
          <a:lstStyle/>
          <a:p>
            <a:pPr marL="50800" indent="0">
              <a:buNone/>
            </a:pPr>
            <a:r>
              <a:rPr lang="fr-CA"/>
              <a:t>Enregistrer le titre privilégié d’une œuvre musicale isolée en appliquant les instructions supplémentaires suivantes lorsqu’elles s’appliquent :</a:t>
            </a:r>
            <a:endParaRPr lang="fr-FR"/>
          </a:p>
          <a:p>
            <a:r>
              <a:rPr lang="fr-CA"/>
              <a:t>Omissions (RDA 6.14.2.5.1)</a:t>
            </a:r>
          </a:p>
          <a:p>
            <a:r>
              <a:rPr lang="fr-CA"/>
              <a:t>Titre privilégié constitué uniquement du nom d’un type de composition (RDA 6.14.2.5.2)</a:t>
            </a:r>
          </a:p>
          <a:p>
            <a:pPr lvl="1"/>
            <a:endParaRPr lang="fr-CA"/>
          </a:p>
        </p:txBody>
      </p:sp>
      <p:sp>
        <p:nvSpPr>
          <p:cNvPr id="5" name="Espace réservé du pied de page 4">
            <a:extLst>
              <a:ext uri="{FF2B5EF4-FFF2-40B4-BE49-F238E27FC236}">
                <a16:creationId xmlns:a16="http://schemas.microsoft.com/office/drawing/2014/main" id="{24898118-99E9-EC05-0B12-42C368904F7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52</a:t>
            </a:fld>
            <a:endParaRPr lang="fr-FR"/>
          </a:p>
        </p:txBody>
      </p:sp>
    </p:spTree>
    <p:extLst>
      <p:ext uri="{BB962C8B-B14F-4D97-AF65-F5344CB8AC3E}">
        <p14:creationId xmlns:p14="http://schemas.microsoft.com/office/powerpoint/2010/main" val="3183289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F0FF1-D077-DA92-026E-74D203F83CA8}"/>
              </a:ext>
            </a:extLst>
          </p:cNvPr>
          <p:cNvSpPr>
            <a:spLocks noGrp="1"/>
          </p:cNvSpPr>
          <p:nvPr>
            <p:ph type="title"/>
          </p:nvPr>
        </p:nvSpPr>
        <p:spPr/>
        <p:txBody>
          <a:bodyPr/>
          <a:lstStyle/>
          <a:p>
            <a:r>
              <a:rPr lang="fr-CA" sz="4000"/>
              <a:t>Enregistrement du titre privilégié d’une œuvre musicale isolée (RDA 6.14.2.5)</a:t>
            </a:r>
            <a:endParaRPr lang="fr-FR" sz="4000"/>
          </a:p>
        </p:txBody>
      </p:sp>
      <p:sp>
        <p:nvSpPr>
          <p:cNvPr id="3" name="Espace réservé du texte 2">
            <a:extLst>
              <a:ext uri="{FF2B5EF4-FFF2-40B4-BE49-F238E27FC236}">
                <a16:creationId xmlns:a16="http://schemas.microsoft.com/office/drawing/2014/main" id="{7479D8DA-C93E-AF6E-CB6B-374E60F43389}"/>
              </a:ext>
            </a:extLst>
          </p:cNvPr>
          <p:cNvSpPr>
            <a:spLocks noGrp="1"/>
          </p:cNvSpPr>
          <p:nvPr>
            <p:ph type="body" idx="1"/>
          </p:nvPr>
        </p:nvSpPr>
        <p:spPr>
          <a:xfrm>
            <a:off x="838200" y="2107314"/>
            <a:ext cx="10515600" cy="4069648"/>
          </a:xfrm>
        </p:spPr>
        <p:txBody>
          <a:bodyPr/>
          <a:lstStyle/>
          <a:p>
            <a:pPr marL="50800" indent="0">
              <a:buNone/>
            </a:pPr>
            <a:r>
              <a:rPr lang="fr-CA"/>
              <a:t>Exception :</a:t>
            </a:r>
            <a:endParaRPr lang="fr-FR"/>
          </a:p>
          <a:p>
            <a:pPr marL="50800" indent="0">
              <a:buNone/>
            </a:pPr>
            <a:r>
              <a:rPr lang="fr-CA"/>
              <a:t>Si le titre privilégié est distinctif, qu’il comporte le nom d’un type de composition et que toutes les œuvres de ce type du compositeur sont également citées comme faisant partie d’une série numérotée de compositions de ce type : </a:t>
            </a:r>
          </a:p>
          <a:p>
            <a:r>
              <a:rPr lang="fr-CA"/>
              <a:t>Enregistrer uniquement le nom du type de composition comme titre privilégié</a:t>
            </a:r>
          </a:p>
          <a:p>
            <a:r>
              <a:rPr lang="fr-CA"/>
              <a:t>Appliquer les instructions supplémentaires sous RDA 6.14.2.5.2, lorsqu’elles s’appliquent</a:t>
            </a:r>
          </a:p>
          <a:p>
            <a:pPr marL="50800" indent="0">
              <a:buNone/>
            </a:pPr>
            <a:endParaRPr lang="fr-CA"/>
          </a:p>
        </p:txBody>
      </p:sp>
      <p:sp>
        <p:nvSpPr>
          <p:cNvPr id="5" name="Espace réservé du pied de page 4">
            <a:extLst>
              <a:ext uri="{FF2B5EF4-FFF2-40B4-BE49-F238E27FC236}">
                <a16:creationId xmlns:a16="http://schemas.microsoft.com/office/drawing/2014/main" id="{F403D02D-1526-10BC-6019-27A0879D6F7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53</a:t>
            </a:fld>
            <a:endParaRPr lang="fr-FR"/>
          </a:p>
        </p:txBody>
      </p:sp>
    </p:spTree>
    <p:extLst>
      <p:ext uri="{BB962C8B-B14F-4D97-AF65-F5344CB8AC3E}">
        <p14:creationId xmlns:p14="http://schemas.microsoft.com/office/powerpoint/2010/main" val="3661312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865F27-2BCA-D15B-82F5-806E88DBDB72}"/>
              </a:ext>
            </a:extLst>
          </p:cNvPr>
          <p:cNvSpPr>
            <a:spLocks noGrp="1"/>
          </p:cNvSpPr>
          <p:nvPr>
            <p:ph type="title"/>
          </p:nvPr>
        </p:nvSpPr>
        <p:spPr/>
        <p:txBody>
          <a:bodyPr/>
          <a:lstStyle/>
          <a:p>
            <a:r>
              <a:rPr lang="fr-CA" sz="4000"/>
              <a:t>Enregistrement du titre privilégié d’une œuvre musicale isolée (RDA 6.14.2.5)</a:t>
            </a:r>
            <a:endParaRPr lang="fr-FR" sz="4000"/>
          </a:p>
        </p:txBody>
      </p:sp>
      <p:sp>
        <p:nvSpPr>
          <p:cNvPr id="3" name="Espace réservé du texte 2">
            <a:extLst>
              <a:ext uri="{FF2B5EF4-FFF2-40B4-BE49-F238E27FC236}">
                <a16:creationId xmlns:a16="http://schemas.microsoft.com/office/drawing/2014/main" id="{335366BC-9FDE-EFEF-EC48-0EA9C4C6D8E7}"/>
              </a:ext>
            </a:extLst>
          </p:cNvPr>
          <p:cNvSpPr>
            <a:spLocks noGrp="1"/>
          </p:cNvSpPr>
          <p:nvPr>
            <p:ph type="body" idx="1"/>
          </p:nvPr>
        </p:nvSpPr>
        <p:spPr>
          <a:xfrm>
            <a:off x="838200" y="2121425"/>
            <a:ext cx="10515600" cy="4055537"/>
          </a:xfrm>
        </p:spPr>
        <p:txBody>
          <a:bodyPr/>
          <a:lstStyle/>
          <a:p>
            <a:pPr marL="50800" indent="0">
              <a:buNone/>
            </a:pPr>
            <a:r>
              <a:rPr lang="fr-CA"/>
              <a:t>Exception :</a:t>
            </a:r>
          </a:p>
          <a:p>
            <a:pPr marL="50800" indent="0">
              <a:buNone/>
            </a:pPr>
            <a:r>
              <a:rPr lang="fr-CA">
                <a:solidFill>
                  <a:schemeClr val="tx1"/>
                </a:solidFill>
              </a:rPr>
              <a:t>Par exemple, la </a:t>
            </a:r>
            <a:r>
              <a:rPr lang="fr-CA" i="1">
                <a:solidFill>
                  <a:schemeClr val="tx1"/>
                </a:solidFill>
              </a:rPr>
              <a:t>Sinfonia eroica</a:t>
            </a:r>
            <a:r>
              <a:rPr lang="fr-CA">
                <a:solidFill>
                  <a:schemeClr val="tx1"/>
                </a:solidFill>
              </a:rPr>
              <a:t> de Beethoven, également citée dans les listes de symphonies du compositeur comme no 3</a:t>
            </a:r>
          </a:p>
          <a:p>
            <a:pPr marL="393700" indent="-342900"/>
            <a:r>
              <a:rPr lang="fr-CA">
                <a:solidFill>
                  <a:schemeClr val="tx1"/>
                </a:solidFill>
              </a:rPr>
              <a:t>Nom du type de composition : Sinfonia</a:t>
            </a:r>
          </a:p>
          <a:p>
            <a:pPr marL="393700" indent="-342900"/>
            <a:r>
              <a:rPr lang="fr-CA">
                <a:solidFill>
                  <a:schemeClr val="tx1"/>
                </a:solidFill>
              </a:rPr>
              <a:t>Forme en langue française et au pluriel enregistrée en appliquant les instructions supplémentaires sous RDA 6.14.2.5.2 : Symphonies</a:t>
            </a:r>
          </a:p>
        </p:txBody>
      </p:sp>
      <p:sp>
        <p:nvSpPr>
          <p:cNvPr id="5" name="Espace réservé du pied de page 4">
            <a:extLst>
              <a:ext uri="{FF2B5EF4-FFF2-40B4-BE49-F238E27FC236}">
                <a16:creationId xmlns:a16="http://schemas.microsoft.com/office/drawing/2014/main" id="{7FF3EFA0-EB0E-DA83-D357-C361D084E01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54</a:t>
            </a:fld>
            <a:endParaRPr lang="fr-FR"/>
          </a:p>
        </p:txBody>
      </p:sp>
    </p:spTree>
    <p:extLst>
      <p:ext uri="{BB962C8B-B14F-4D97-AF65-F5344CB8AC3E}">
        <p14:creationId xmlns:p14="http://schemas.microsoft.com/office/powerpoint/2010/main" val="1616264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A8F21-C6D0-8E24-D67D-B8419DBF7070}"/>
              </a:ext>
            </a:extLst>
          </p:cNvPr>
          <p:cNvSpPr>
            <a:spLocks noGrp="1"/>
          </p:cNvSpPr>
          <p:nvPr>
            <p:ph type="title"/>
          </p:nvPr>
        </p:nvSpPr>
        <p:spPr/>
        <p:txBody>
          <a:bodyPr/>
          <a:lstStyle/>
          <a:p>
            <a:r>
              <a:rPr lang="fr-CA"/>
              <a:t>Omissions (RDA 6.14.2.5.1)</a:t>
            </a:r>
          </a:p>
        </p:txBody>
      </p:sp>
      <p:sp>
        <p:nvSpPr>
          <p:cNvPr id="3" name="Espace réservé du texte 2">
            <a:extLst>
              <a:ext uri="{FF2B5EF4-FFF2-40B4-BE49-F238E27FC236}">
                <a16:creationId xmlns:a16="http://schemas.microsoft.com/office/drawing/2014/main" id="{AEE4A1F6-453E-5BEA-E8A0-3552038CCE54}"/>
              </a:ext>
            </a:extLst>
          </p:cNvPr>
          <p:cNvSpPr>
            <a:spLocks noGrp="1"/>
          </p:cNvSpPr>
          <p:nvPr>
            <p:ph type="body" idx="1"/>
          </p:nvPr>
        </p:nvSpPr>
        <p:spPr/>
        <p:txBody>
          <a:bodyPr/>
          <a:lstStyle/>
          <a:p>
            <a:pPr marL="50800" indent="0">
              <a:buNone/>
            </a:pPr>
            <a:r>
              <a:rPr lang="fr-CA"/>
              <a:t>Lors de l’enregistrement du titre privilégié, omettre les éléments suivants :</a:t>
            </a:r>
          </a:p>
          <a:p>
            <a:pPr marL="508000" indent="-457200"/>
            <a:r>
              <a:rPr lang="fr-CA"/>
              <a:t>Mention de distribution d’exécution </a:t>
            </a:r>
            <a:r>
              <a:rPr lang="fr-CA" sz="2000"/>
              <a:t>(même si cette mention fait partie d’un mot composé, à condition que le ou les mots qui en résultent désignent un type de composition)</a:t>
            </a:r>
          </a:p>
          <a:p>
            <a:pPr marL="508000" indent="-457200"/>
            <a:r>
              <a:rPr lang="fr-CA"/>
              <a:t>Tonalité</a:t>
            </a:r>
          </a:p>
          <a:p>
            <a:pPr marL="508000" indent="-457200"/>
            <a:r>
              <a:rPr lang="fr-CA"/>
              <a:t>Numéro d’ordre, d’opus et de catalogue thématique</a:t>
            </a:r>
          </a:p>
          <a:p>
            <a:pPr marL="508000" indent="-457200"/>
            <a:r>
              <a:rPr lang="fr-CA"/>
              <a:t>Nombres cardinaux et ordinaux </a:t>
            </a:r>
            <a:r>
              <a:rPr lang="fr-CA" sz="2000"/>
              <a:t>(sauf s’ils font partie intégrante du titre)</a:t>
            </a:r>
          </a:p>
          <a:p>
            <a:pPr marL="508000" indent="-457200"/>
            <a:r>
              <a:rPr lang="fr-CA"/>
              <a:t>Date de composition</a:t>
            </a:r>
          </a:p>
        </p:txBody>
      </p:sp>
      <p:sp>
        <p:nvSpPr>
          <p:cNvPr id="5" name="Espace réservé du pied de page 4">
            <a:extLst>
              <a:ext uri="{FF2B5EF4-FFF2-40B4-BE49-F238E27FC236}">
                <a16:creationId xmlns:a16="http://schemas.microsoft.com/office/drawing/2014/main" id="{B4BDC214-1529-A878-689E-16905730F76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55</a:t>
            </a:fld>
            <a:endParaRPr lang="fr-FR"/>
          </a:p>
        </p:txBody>
      </p:sp>
    </p:spTree>
    <p:extLst>
      <p:ext uri="{BB962C8B-B14F-4D97-AF65-F5344CB8AC3E}">
        <p14:creationId xmlns:p14="http://schemas.microsoft.com/office/powerpoint/2010/main" val="2959925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A8F21-C6D0-8E24-D67D-B8419DBF7070}"/>
              </a:ext>
            </a:extLst>
          </p:cNvPr>
          <p:cNvSpPr>
            <a:spLocks noGrp="1"/>
          </p:cNvSpPr>
          <p:nvPr>
            <p:ph type="title"/>
          </p:nvPr>
        </p:nvSpPr>
        <p:spPr/>
        <p:txBody>
          <a:bodyPr/>
          <a:lstStyle/>
          <a:p>
            <a:r>
              <a:rPr lang="fr-CA"/>
              <a:t>Omissions (RDA 6.14.2.5.1)</a:t>
            </a:r>
          </a:p>
        </p:txBody>
      </p:sp>
      <p:sp>
        <p:nvSpPr>
          <p:cNvPr id="3" name="Espace réservé du texte 2">
            <a:extLst>
              <a:ext uri="{FF2B5EF4-FFF2-40B4-BE49-F238E27FC236}">
                <a16:creationId xmlns:a16="http://schemas.microsoft.com/office/drawing/2014/main" id="{AEE4A1F6-453E-5BEA-E8A0-3552038CCE54}"/>
              </a:ext>
            </a:extLst>
          </p:cNvPr>
          <p:cNvSpPr>
            <a:spLocks noGrp="1"/>
          </p:cNvSpPr>
          <p:nvPr>
            <p:ph type="body" idx="1"/>
          </p:nvPr>
        </p:nvSpPr>
        <p:spPr/>
        <p:txBody>
          <a:bodyPr/>
          <a:lstStyle/>
          <a:p>
            <a:pPr marL="50800" indent="0">
              <a:buNone/>
            </a:pPr>
            <a:r>
              <a:rPr lang="fr-CA"/>
              <a:t>ÉP du PFAN :</a:t>
            </a:r>
          </a:p>
          <a:p>
            <a:pPr marL="50800" indent="0">
              <a:buNone/>
            </a:pPr>
            <a:r>
              <a:rPr lang="fr-CA"/>
              <a:t>Pour les œuvres antérieures au 20</a:t>
            </a:r>
            <a:r>
              <a:rPr lang="fr-CA" baseline="30000"/>
              <a:t>e</a:t>
            </a:r>
            <a:r>
              <a:rPr lang="fr-CA"/>
              <a:t> siècle, considérer généralement les locutions telles que « a due » et « a cinque » comme des mentions de distribution d’exécution et les omettre lors de l’enregistrement du titre privilégié conformément à cette instruction.</a:t>
            </a:r>
          </a:p>
          <a:p>
            <a:pPr marL="50800" indent="0">
              <a:buNone/>
            </a:pPr>
            <a:r>
              <a:rPr lang="fr-CA"/>
              <a:t>Exemple : les </a:t>
            </a:r>
            <a:r>
              <a:rPr lang="fr-CA" i="1"/>
              <a:t>Concerti a cinque, </a:t>
            </a:r>
            <a:r>
              <a:rPr lang="fr-CA"/>
              <a:t>op. 9, d’Albinoni (1671-1750)</a:t>
            </a:r>
          </a:p>
          <a:p>
            <a:pPr marL="50800" indent="0">
              <a:buNone/>
            </a:pPr>
            <a:endParaRPr lang="fr-CA"/>
          </a:p>
        </p:txBody>
      </p:sp>
      <p:sp>
        <p:nvSpPr>
          <p:cNvPr id="5" name="Espace réservé du pied de page 4">
            <a:extLst>
              <a:ext uri="{FF2B5EF4-FFF2-40B4-BE49-F238E27FC236}">
                <a16:creationId xmlns:a16="http://schemas.microsoft.com/office/drawing/2014/main" id="{C3761D66-BD5D-E04C-1FED-D71F3EDB5F2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56</a:t>
            </a:fld>
            <a:endParaRPr lang="fr-FR"/>
          </a:p>
        </p:txBody>
      </p:sp>
    </p:spTree>
    <p:extLst>
      <p:ext uri="{BB962C8B-B14F-4D97-AF65-F5344CB8AC3E}">
        <p14:creationId xmlns:p14="http://schemas.microsoft.com/office/powerpoint/2010/main" val="4274861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B5E1C-9E4E-1C3C-A1ED-17E7F4C75C81}"/>
              </a:ext>
            </a:extLst>
          </p:cNvPr>
          <p:cNvSpPr>
            <a:spLocks noGrp="1"/>
          </p:cNvSpPr>
          <p:nvPr>
            <p:ph type="title"/>
          </p:nvPr>
        </p:nvSpPr>
        <p:spPr/>
        <p:txBody>
          <a:bodyPr/>
          <a:lstStyle/>
          <a:p>
            <a:r>
              <a:rPr lang="fr-CA">
                <a:latin typeface="Arial"/>
              </a:rPr>
              <a:t>Omissions (RDA 6.14.2.5.1)</a:t>
            </a:r>
            <a:endParaRPr lang="fr-FR">
              <a:latin typeface="Arial"/>
            </a:endParaRPr>
          </a:p>
        </p:txBody>
      </p:sp>
      <p:sp>
        <p:nvSpPr>
          <p:cNvPr id="3" name="Espace réservé du pied de page 2">
            <a:extLst>
              <a:ext uri="{FF2B5EF4-FFF2-40B4-BE49-F238E27FC236}">
                <a16:creationId xmlns:a16="http://schemas.microsoft.com/office/drawing/2014/main" id="{AF7C1E3D-7AC0-E0AC-CAA2-A473CAFFD6C3}"/>
              </a:ext>
            </a:extLst>
          </p:cNvPr>
          <p:cNvSpPr>
            <a:spLocks noGrp="1"/>
          </p:cNvSpPr>
          <p:nvPr>
            <p:ph type="ftr" idx="11"/>
          </p:nvPr>
        </p:nvSpPr>
        <p:spPr>
          <a:xfrm>
            <a:off x="3879542" y="6356350"/>
            <a:ext cx="4273858" cy="365125"/>
          </a:xfrm>
        </p:spPr>
        <p:txBody>
          <a:bodyPr/>
          <a:lstStyle/>
          <a:p>
            <a:r>
              <a:rPr lang="fr-CA"/>
              <a:t>Module 6a : Description des œuvres et des expressions musicales</a:t>
            </a:r>
            <a:endParaRPr lang="fr-FR"/>
          </a:p>
        </p:txBody>
      </p:sp>
      <p:graphicFrame>
        <p:nvGraphicFramePr>
          <p:cNvPr id="4" name="Tableau 4">
            <a:extLst>
              <a:ext uri="{FF2B5EF4-FFF2-40B4-BE49-F238E27FC236}">
                <a16:creationId xmlns:a16="http://schemas.microsoft.com/office/drawing/2014/main" id="{BF97A2B1-E25C-64A6-057B-5B7DE6EEE780}"/>
              </a:ext>
            </a:extLst>
          </p:cNvPr>
          <p:cNvGraphicFramePr>
            <a:graphicFrameLocks noGrp="1"/>
          </p:cNvGraphicFramePr>
          <p:nvPr>
            <p:extLst>
              <p:ext uri="{D42A27DB-BD31-4B8C-83A1-F6EECF244321}">
                <p14:modId xmlns:p14="http://schemas.microsoft.com/office/powerpoint/2010/main" val="3562037860"/>
              </p:ext>
            </p:extLst>
          </p:nvPr>
        </p:nvGraphicFramePr>
        <p:xfrm>
          <a:off x="855945" y="2129424"/>
          <a:ext cx="10523358" cy="4300208"/>
        </p:xfrm>
        <a:graphic>
          <a:graphicData uri="http://schemas.openxmlformats.org/drawingml/2006/table">
            <a:tbl>
              <a:tblPr firstRow="1" bandRow="1">
                <a:tableStyleId>{07E400A4-8983-4E13-9D4A-F12AF4D60070}</a:tableStyleId>
              </a:tblPr>
              <a:tblGrid>
                <a:gridCol w="5261679">
                  <a:extLst>
                    <a:ext uri="{9D8B030D-6E8A-4147-A177-3AD203B41FA5}">
                      <a16:colId xmlns:a16="http://schemas.microsoft.com/office/drawing/2014/main" val="3588003021"/>
                    </a:ext>
                  </a:extLst>
                </a:gridCol>
                <a:gridCol w="5261679">
                  <a:extLst>
                    <a:ext uri="{9D8B030D-6E8A-4147-A177-3AD203B41FA5}">
                      <a16:colId xmlns:a16="http://schemas.microsoft.com/office/drawing/2014/main" val="2939670177"/>
                    </a:ext>
                  </a:extLst>
                </a:gridCol>
              </a:tblGrid>
              <a:tr h="566762">
                <a:tc>
                  <a:txBody>
                    <a:bodyPr/>
                    <a:lstStyle/>
                    <a:p>
                      <a:pPr lvl="0" algn="l">
                        <a:buNone/>
                      </a:pPr>
                      <a:r>
                        <a:rPr lang="fr-CA" sz="2800" b="0" i="0" u="sng" strike="noStrike" noProof="0">
                          <a:latin typeface="Arial"/>
                        </a:rPr>
                        <a:t>Avant les omissions</a:t>
                      </a:r>
                    </a:p>
                  </a:txBody>
                  <a:tcPr>
                    <a:lnL w="0">
                      <a:noFill/>
                    </a:lnL>
                    <a:lnR w="0">
                      <a:noFill/>
                    </a:lnR>
                    <a:lnT w="0">
                      <a:noFill/>
                    </a:lnT>
                    <a:lnB w="0">
                      <a:noFill/>
                    </a:lnB>
                  </a:tcPr>
                </a:tc>
                <a:tc>
                  <a:txBody>
                    <a:bodyPr/>
                    <a:lstStyle/>
                    <a:p>
                      <a:pPr lvl="0" algn="l">
                        <a:buNone/>
                      </a:pPr>
                      <a:r>
                        <a:rPr lang="fr-CA" sz="2800" b="0" i="0" u="sng" strike="noStrike" noProof="0">
                          <a:latin typeface="Arial"/>
                        </a:rPr>
                        <a:t>Après les omissions</a:t>
                      </a:r>
                      <a:endParaRPr lang="fr-FR" sz="2800" b="0" u="sng">
                        <a:latin typeface="Arial"/>
                      </a:endParaRPr>
                    </a:p>
                  </a:txBody>
                  <a:tcPr>
                    <a:lnL w="0">
                      <a:noFill/>
                    </a:lnL>
                    <a:lnR w="0">
                      <a:noFill/>
                    </a:lnR>
                    <a:lnT w="0">
                      <a:noFill/>
                    </a:lnT>
                    <a:lnB w="0">
                      <a:noFill/>
                    </a:lnB>
                  </a:tcPr>
                </a:tc>
                <a:extLst>
                  <a:ext uri="{0D108BD9-81ED-4DB2-BD59-A6C34878D82A}">
                    <a16:rowId xmlns:a16="http://schemas.microsoft.com/office/drawing/2014/main" val="2976029932"/>
                  </a:ext>
                </a:extLst>
              </a:tr>
              <a:tr h="566762">
                <a:tc>
                  <a:txBody>
                    <a:bodyPr/>
                    <a:lstStyle/>
                    <a:p>
                      <a:pPr marL="457200" marR="0" lvl="0" indent="-457200" algn="l">
                        <a:lnSpc>
                          <a:spcPct val="90000"/>
                        </a:lnSpc>
                        <a:spcBef>
                          <a:spcPts val="1000"/>
                        </a:spcBef>
                        <a:spcAft>
                          <a:spcPts val="0"/>
                        </a:spcAft>
                        <a:buFont typeface="Arial"/>
                        <a:buChar char="•"/>
                      </a:pPr>
                      <a:r>
                        <a:rPr lang="fr-CA" sz="2800" b="0" i="0" u="none" strike="noStrike" noProof="0">
                          <a:solidFill>
                            <a:schemeClr val="tx1"/>
                          </a:solidFill>
                          <a:latin typeface="Arial"/>
                        </a:rPr>
                        <a:t>Konzert Es-Dur</a:t>
                      </a:r>
                      <a:endParaRPr lang="en-US" sz="2800" b="0" i="0" u="none" strike="noStrike" noProof="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Konzert </a:t>
                      </a:r>
                      <a:r>
                        <a:rPr lang="fr-CA" sz="2000" b="0" i="0" u="none" strike="noStrike" noProof="0">
                          <a:latin typeface="Arial"/>
                        </a:rPr>
                        <a:t>(tonalité omise)</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4008811406"/>
                  </a:ext>
                </a:extLst>
              </a:tr>
              <a:tr h="566762">
                <a:tc>
                  <a:txBody>
                    <a:bodyPr/>
                    <a:lstStyle/>
                    <a:p>
                      <a:pPr marL="457200" lvl="0" indent="-457200">
                        <a:buFont typeface="Arial"/>
                        <a:buChar char="•"/>
                      </a:pPr>
                      <a:r>
                        <a:rPr lang="fr-CA" sz="2800" b="0" i="0" u="none" strike="noStrike" noProof="0">
                          <a:solidFill>
                            <a:schemeClr val="tx1"/>
                          </a:solidFill>
                          <a:latin typeface="Arial"/>
                        </a:rPr>
                        <a:t>4 valses venezolanos</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Valses venezolanos </a:t>
                      </a:r>
                      <a:r>
                        <a:rPr lang="fr-CA" sz="2000" b="0" i="0" u="none" strike="noStrike" noProof="0">
                          <a:latin typeface="Arial"/>
                        </a:rPr>
                        <a:t>(nombre omis)</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1410718022"/>
                  </a:ext>
                </a:extLst>
              </a:tr>
              <a:tr h="1112916">
                <a:tc>
                  <a:txBody>
                    <a:bodyPr/>
                    <a:lstStyle/>
                    <a:p>
                      <a:pPr marL="457200" lvl="0" indent="-457200">
                        <a:buFont typeface="Arial"/>
                        <a:buChar char="•"/>
                      </a:pPr>
                      <a:r>
                        <a:rPr lang="fr-CA" sz="2800" b="0" i="0" u="none" strike="noStrike" noProof="0">
                          <a:solidFill>
                            <a:schemeClr val="tx1"/>
                          </a:solidFill>
                          <a:latin typeface="Arial"/>
                        </a:rPr>
                        <a:t>Streichquartett 1995</a:t>
                      </a:r>
                      <a:r>
                        <a:rPr lang="fr-CA" sz="2800" b="0" i="0" u="none" strike="noStrike" noProof="0">
                          <a:solidFill>
                            <a:srgbClr val="0070C0"/>
                          </a:solidFill>
                          <a:latin typeface="Arial"/>
                        </a:rPr>
                        <a:t> </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solidFill>
                            <a:schemeClr val="tx1"/>
                          </a:solidFill>
                          <a:latin typeface="Arial"/>
                        </a:rPr>
                        <a:t>Quartett</a:t>
                      </a:r>
                      <a:r>
                        <a:rPr lang="fr-CA" sz="2800" b="0" i="0" u="none" strike="noStrike" noProof="0">
                          <a:solidFill>
                            <a:srgbClr val="0070C0"/>
                          </a:solidFill>
                          <a:latin typeface="Arial"/>
                        </a:rPr>
                        <a:t> </a:t>
                      </a:r>
                      <a:r>
                        <a:rPr lang="fr-CA" sz="2000" b="0" i="0" u="none" strike="noStrike" noProof="0">
                          <a:latin typeface="Arial"/>
                        </a:rPr>
                        <a:t>(distribution d’exécution faisant partie d’un mot composé et date de composition omises)</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3849614160"/>
                  </a:ext>
                </a:extLst>
              </a:tr>
              <a:tr h="1215964">
                <a:tc>
                  <a:txBody>
                    <a:bodyPr/>
                    <a:lstStyle/>
                    <a:p>
                      <a:pPr marL="457200" lvl="0" indent="-457200">
                        <a:buFont typeface="Arial"/>
                        <a:buChar char="•"/>
                      </a:pPr>
                      <a:r>
                        <a:rPr lang="fr-CA" sz="2800" b="0" i="0" u="none" strike="noStrike" noProof="0">
                          <a:solidFill>
                            <a:schemeClr val="tx1"/>
                          </a:solidFill>
                          <a:latin typeface="Arial"/>
                        </a:rPr>
                        <a:t>Divertimento for flute, oboe and clarinet (opus 37)</a:t>
                      </a:r>
                      <a:r>
                        <a:rPr lang="fr-CA" sz="2800" b="0" i="0" u="none" strike="noStrike" noProof="0">
                          <a:solidFill>
                            <a:srgbClr val="0070C0"/>
                          </a:solidFill>
                          <a:latin typeface="Arial"/>
                        </a:rPr>
                        <a:t> </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solidFill>
                            <a:schemeClr val="tx1"/>
                          </a:solidFill>
                          <a:latin typeface="Arial"/>
                        </a:rPr>
                        <a:t>Divertimento</a:t>
                      </a:r>
                      <a:r>
                        <a:rPr lang="fr-CA" sz="2800" b="0" i="0" u="none" strike="noStrike" noProof="0">
                          <a:solidFill>
                            <a:srgbClr val="0070C0"/>
                          </a:solidFill>
                          <a:latin typeface="Arial"/>
                        </a:rPr>
                        <a:t> </a:t>
                      </a:r>
                      <a:r>
                        <a:rPr lang="fr-CA" sz="2000" b="0" i="0" u="none" strike="noStrike" noProof="0">
                          <a:latin typeface="Arial"/>
                        </a:rPr>
                        <a:t>(distribution d’exécution et numéro d’opus omis)</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1835532065"/>
                  </a:ext>
                </a:extLst>
              </a:tr>
            </a:tbl>
          </a:graphicData>
        </a:graphic>
      </p:graphicFrame>
      <p:sp>
        <p:nvSpPr>
          <p:cNvPr id="5" name="ZoneTexte 4">
            <a:extLst>
              <a:ext uri="{FF2B5EF4-FFF2-40B4-BE49-F238E27FC236}">
                <a16:creationId xmlns:a16="http://schemas.microsoft.com/office/drawing/2014/main" id="{D7B0778B-1699-C4A2-DB3E-0CEED44CA3AE}"/>
              </a:ext>
            </a:extLst>
          </p:cNvPr>
          <p:cNvSpPr txBox="1"/>
          <p:nvPr/>
        </p:nvSpPr>
        <p:spPr>
          <a:xfrm>
            <a:off x="830338" y="1559718"/>
            <a:ext cx="50275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800"/>
              <a:t>Exemples :</a:t>
            </a:r>
          </a:p>
        </p:txBody>
      </p:sp>
      <p:sp>
        <p:nvSpPr>
          <p:cNvPr id="6" name="Espace réservé du numéro de diapositive 5"/>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57</a:t>
            </a:fld>
            <a:endParaRPr lang="fr-FR"/>
          </a:p>
        </p:txBody>
      </p:sp>
    </p:spTree>
    <p:extLst>
      <p:ext uri="{BB962C8B-B14F-4D97-AF65-F5344CB8AC3E}">
        <p14:creationId xmlns:p14="http://schemas.microsoft.com/office/powerpoint/2010/main" val="2340096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1106C-5059-8F30-7AC3-A7727A28AB43}"/>
              </a:ext>
            </a:extLst>
          </p:cNvPr>
          <p:cNvSpPr>
            <a:spLocks noGrp="1"/>
          </p:cNvSpPr>
          <p:nvPr>
            <p:ph type="title"/>
          </p:nvPr>
        </p:nvSpPr>
        <p:spPr/>
        <p:txBody>
          <a:bodyPr/>
          <a:lstStyle/>
          <a:p>
            <a:r>
              <a:rPr lang="fr-CA" sz="4000"/>
              <a:t>Titre privilégié constitué uniquement du nom d’un type de composition (RDA 6.14.2.5.2)</a:t>
            </a:r>
          </a:p>
        </p:txBody>
      </p:sp>
      <p:sp>
        <p:nvSpPr>
          <p:cNvPr id="3" name="Espace réservé du texte 2">
            <a:extLst>
              <a:ext uri="{FF2B5EF4-FFF2-40B4-BE49-F238E27FC236}">
                <a16:creationId xmlns:a16="http://schemas.microsoft.com/office/drawing/2014/main" id="{E819CDE8-4412-B53B-2182-B91822E51C92}"/>
              </a:ext>
            </a:extLst>
          </p:cNvPr>
          <p:cNvSpPr>
            <a:spLocks noGrp="1"/>
          </p:cNvSpPr>
          <p:nvPr>
            <p:ph type="body" idx="1"/>
          </p:nvPr>
        </p:nvSpPr>
        <p:spPr>
          <a:xfrm>
            <a:off x="838200" y="2361313"/>
            <a:ext cx="10515600" cy="3815649"/>
          </a:xfrm>
        </p:spPr>
        <p:txBody>
          <a:bodyPr/>
          <a:lstStyle/>
          <a:p>
            <a:pPr marL="50800" indent="0">
              <a:buNone/>
            </a:pPr>
            <a:r>
              <a:rPr lang="fr-CA"/>
              <a:t>Si le titre privilégié résultant de l’application de RDA 6.14.2.5.1 est constitué uniquement du nom d’</a:t>
            </a:r>
            <a:r>
              <a:rPr lang="fr-CA" b="1"/>
              <a:t>un type</a:t>
            </a:r>
            <a:r>
              <a:rPr lang="fr-CA"/>
              <a:t> de composition, appliquer les instructions suivantes, lorsqu’elles s’appliquent :</a:t>
            </a:r>
            <a:endParaRPr lang="fr-FR"/>
          </a:p>
          <a:p>
            <a:r>
              <a:rPr lang="fr-CA"/>
              <a:t>choix de la langue (RDA 6.14.2.5.2.1)</a:t>
            </a:r>
          </a:p>
          <a:p>
            <a:r>
              <a:rPr lang="fr-CA"/>
              <a:t>forme au singulier ou au pluriel (RDA 6.14.2.5.2.2)</a:t>
            </a:r>
          </a:p>
        </p:txBody>
      </p:sp>
      <p:sp>
        <p:nvSpPr>
          <p:cNvPr id="5" name="Espace réservé du pied de page 4">
            <a:extLst>
              <a:ext uri="{FF2B5EF4-FFF2-40B4-BE49-F238E27FC236}">
                <a16:creationId xmlns:a16="http://schemas.microsoft.com/office/drawing/2014/main" id="{94D49801-CCB0-E80D-1B0E-7FA50181FAE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58</a:t>
            </a:fld>
            <a:endParaRPr lang="fr-FR"/>
          </a:p>
        </p:txBody>
      </p:sp>
    </p:spTree>
    <p:extLst>
      <p:ext uri="{BB962C8B-B14F-4D97-AF65-F5344CB8AC3E}">
        <p14:creationId xmlns:p14="http://schemas.microsoft.com/office/powerpoint/2010/main" val="198287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431B9-D6ED-A6ED-74EE-A4627FCC2729}"/>
              </a:ext>
            </a:extLst>
          </p:cNvPr>
          <p:cNvSpPr>
            <a:spLocks noGrp="1"/>
          </p:cNvSpPr>
          <p:nvPr>
            <p:ph type="title"/>
          </p:nvPr>
        </p:nvSpPr>
        <p:spPr/>
        <p:txBody>
          <a:bodyPr/>
          <a:lstStyle/>
          <a:p>
            <a:pPr>
              <a:spcBef>
                <a:spcPts val="1000"/>
              </a:spcBef>
            </a:pPr>
            <a:br>
              <a:rPr lang="fr-CA"/>
            </a:br>
            <a:r>
              <a:rPr lang="fr-CA"/>
              <a:t>Choix de la langue (RDA 6.14.2.5.2.1)</a:t>
            </a:r>
            <a:endParaRPr lang="fr-FR"/>
          </a:p>
          <a:p>
            <a:endParaRPr lang="fr-CA"/>
          </a:p>
        </p:txBody>
      </p:sp>
      <p:sp>
        <p:nvSpPr>
          <p:cNvPr id="3" name="Espace réservé du texte 2">
            <a:extLst>
              <a:ext uri="{FF2B5EF4-FFF2-40B4-BE49-F238E27FC236}">
                <a16:creationId xmlns:a16="http://schemas.microsoft.com/office/drawing/2014/main" id="{247AFFEB-44CA-BC44-C502-B41C58B69FE3}"/>
              </a:ext>
            </a:extLst>
          </p:cNvPr>
          <p:cNvSpPr>
            <a:spLocks noGrp="1"/>
          </p:cNvSpPr>
          <p:nvPr>
            <p:ph type="body" idx="1"/>
          </p:nvPr>
        </p:nvSpPr>
        <p:spPr/>
        <p:txBody>
          <a:bodyPr/>
          <a:lstStyle/>
          <a:p>
            <a:pPr marL="50800" indent="0">
              <a:buNone/>
            </a:pPr>
            <a:r>
              <a:rPr lang="fr-CA"/>
              <a:t>ÉP du PFAN : Enregistrer la forme acceptée du nom en français si le nom a une forme apparentée en français ou que le même nom est utilisé en français</a:t>
            </a:r>
          </a:p>
          <a:p>
            <a:pPr marL="50800" indent="0">
              <a:buNone/>
            </a:pPr>
            <a:r>
              <a:rPr lang="fr-CA"/>
              <a:t>Sinon, enregistrer la forme du nom du type de composition dans la langue du titre privilégié</a:t>
            </a:r>
          </a:p>
        </p:txBody>
      </p:sp>
      <p:sp>
        <p:nvSpPr>
          <p:cNvPr id="5" name="Espace réservé du pied de page 4">
            <a:extLst>
              <a:ext uri="{FF2B5EF4-FFF2-40B4-BE49-F238E27FC236}">
                <a16:creationId xmlns:a16="http://schemas.microsoft.com/office/drawing/2014/main" id="{523617BE-555F-DBA0-7D8E-6064E6CB1E8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59</a:t>
            </a:fld>
            <a:endParaRPr lang="fr-FR"/>
          </a:p>
        </p:txBody>
      </p:sp>
    </p:spTree>
    <p:extLst>
      <p:ext uri="{BB962C8B-B14F-4D97-AF65-F5344CB8AC3E}">
        <p14:creationId xmlns:p14="http://schemas.microsoft.com/office/powerpoint/2010/main" val="361662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Plan de la formation – partie 2</a:t>
            </a: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fr-CA">
                <a:hlinkClick r:id="rId3" action="ppaction://hlinksldjump"/>
              </a:rPr>
              <a:t>Construction des points d’accès représentant des œuvres </a:t>
            </a:r>
            <a:r>
              <a:rPr lang="fr-CA" sz="2800" b="0" i="0" u="none" strike="noStrike" cap="none">
                <a:sym typeface="Arial"/>
                <a:hlinkClick r:id="rId3" action="ppaction://hlinksldjump"/>
              </a:rPr>
              <a:t>et</a:t>
            </a:r>
            <a:r>
              <a:rPr lang="fr-CA">
                <a:hlinkClick r:id="rId3" action="ppaction://hlinksldjump"/>
              </a:rPr>
              <a:t> des expressions musicales</a:t>
            </a:r>
            <a:endParaRPr lang="fr-CA"/>
          </a:p>
          <a:p>
            <a:pPr lvl="1"/>
            <a:r>
              <a:rPr lang="fr-CA">
                <a:hlinkClick r:id="rId4" action="ppaction://hlinksldjump"/>
              </a:rPr>
              <a:t>Exercices : construire le PAA</a:t>
            </a:r>
            <a:endParaRPr lang="fr-CA"/>
          </a:p>
          <a:p>
            <a:r>
              <a:rPr lang="fr-CA">
                <a:hlinkClick r:id="rId5" action="ppaction://hlinksldjump"/>
              </a:rPr>
              <a:t>Entités en relation</a:t>
            </a:r>
            <a:endParaRPr lang="fr-CA"/>
          </a:p>
          <a:p>
            <a:r>
              <a:rPr lang="fr-CA">
                <a:hlinkClick r:id="rId6" action="ppaction://hlinksldjump"/>
              </a:rPr>
              <a:t>Exercice : créer une notice</a:t>
            </a:r>
            <a:endParaRPr lang="fr-CA" b="0" i="0" u="none" strike="noStrike" cap="none">
              <a:latin typeface="Arial"/>
              <a:ea typeface="Arial"/>
              <a:cs typeface="Arial"/>
            </a:endParaRPr>
          </a:p>
          <a:p>
            <a:pPr>
              <a:buSzPts val="2800"/>
            </a:pPr>
            <a:r>
              <a:rPr lang="fr-CA">
                <a:hlinkClick r:id="rId7" action="ppaction://hlinksldjump"/>
              </a:rPr>
              <a:t>Maintenance de Canadiana</a:t>
            </a:r>
            <a:endParaRPr lang="fr-CA"/>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1639469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431B9-D6ED-A6ED-74EE-A4627FCC2729}"/>
              </a:ext>
            </a:extLst>
          </p:cNvPr>
          <p:cNvSpPr>
            <a:spLocks noGrp="1"/>
          </p:cNvSpPr>
          <p:nvPr>
            <p:ph type="title"/>
          </p:nvPr>
        </p:nvSpPr>
        <p:spPr/>
        <p:txBody>
          <a:bodyPr/>
          <a:lstStyle/>
          <a:p>
            <a:pPr>
              <a:spcBef>
                <a:spcPts val="1000"/>
              </a:spcBef>
            </a:pPr>
            <a:br>
              <a:rPr lang="fr-CA"/>
            </a:br>
            <a:r>
              <a:rPr lang="fr-CA"/>
              <a:t>Choix de la langue (RDA 6.14.2.5.2.1)</a:t>
            </a:r>
            <a:endParaRPr lang="fr-FR"/>
          </a:p>
          <a:p>
            <a:endParaRPr lang="fr-CA"/>
          </a:p>
        </p:txBody>
      </p:sp>
      <p:sp>
        <p:nvSpPr>
          <p:cNvPr id="3" name="Espace réservé du texte 2">
            <a:extLst>
              <a:ext uri="{FF2B5EF4-FFF2-40B4-BE49-F238E27FC236}">
                <a16:creationId xmlns:a16="http://schemas.microsoft.com/office/drawing/2014/main" id="{247AFFEB-44CA-BC44-C502-B41C58B69FE3}"/>
              </a:ext>
            </a:extLst>
          </p:cNvPr>
          <p:cNvSpPr>
            <a:spLocks noGrp="1"/>
          </p:cNvSpPr>
          <p:nvPr>
            <p:ph type="body" idx="1"/>
          </p:nvPr>
        </p:nvSpPr>
        <p:spPr/>
        <p:txBody>
          <a:bodyPr/>
          <a:lstStyle/>
          <a:p>
            <a:pPr marL="50800" indent="0">
              <a:buNone/>
            </a:pPr>
            <a:r>
              <a:rPr lang="fr-CA"/>
              <a:t>ÉP du PFAN : </a:t>
            </a:r>
            <a:endParaRPr lang="fr-FR"/>
          </a:p>
          <a:p>
            <a:pPr marL="50800" indent="0">
              <a:buNone/>
            </a:pPr>
            <a:r>
              <a:rPr lang="fr-CA"/>
              <a:t>Lorsque le mot français « Mélodie » ou « Mélodies », ou leurs équivalents dans une autre langue, est le titre d’une œuvre qui n’est pas pour voix soliste et instrument à clavier et à cordes, considérer qu’il s’agit d’un type de composition. Utiliser la forme française comme titre privilégié ...</a:t>
            </a:r>
          </a:p>
        </p:txBody>
      </p:sp>
      <p:sp>
        <p:nvSpPr>
          <p:cNvPr id="5" name="Espace réservé du pied de page 4">
            <a:extLst>
              <a:ext uri="{FF2B5EF4-FFF2-40B4-BE49-F238E27FC236}">
                <a16:creationId xmlns:a16="http://schemas.microsoft.com/office/drawing/2014/main" id="{523617BE-555F-DBA0-7D8E-6064E6CB1E8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60</a:t>
            </a:fld>
            <a:endParaRPr lang="fr-FR"/>
          </a:p>
        </p:txBody>
      </p:sp>
    </p:spTree>
    <p:extLst>
      <p:ext uri="{BB962C8B-B14F-4D97-AF65-F5344CB8AC3E}">
        <p14:creationId xmlns:p14="http://schemas.microsoft.com/office/powerpoint/2010/main" val="986770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36D3C-9243-BCCB-FA44-8DFCC328CEAB}"/>
              </a:ext>
            </a:extLst>
          </p:cNvPr>
          <p:cNvSpPr>
            <a:spLocks noGrp="1"/>
          </p:cNvSpPr>
          <p:nvPr>
            <p:ph type="title"/>
          </p:nvPr>
        </p:nvSpPr>
        <p:spPr/>
        <p:txBody>
          <a:bodyPr/>
          <a:lstStyle/>
          <a:p>
            <a:r>
              <a:rPr lang="fr-CA">
                <a:latin typeface="Arial"/>
              </a:rPr>
              <a:t>Choix de la langue (RDA 6.14.2.5.2.1) </a:t>
            </a:r>
          </a:p>
        </p:txBody>
      </p:sp>
      <p:sp>
        <p:nvSpPr>
          <p:cNvPr id="3" name="Espace réservé du pied de page 2">
            <a:extLst>
              <a:ext uri="{FF2B5EF4-FFF2-40B4-BE49-F238E27FC236}">
                <a16:creationId xmlns:a16="http://schemas.microsoft.com/office/drawing/2014/main" id="{1B81F6F9-68AA-CED1-5030-65F42F54FE71}"/>
              </a:ext>
            </a:extLst>
          </p:cNvPr>
          <p:cNvSpPr>
            <a:spLocks noGrp="1"/>
          </p:cNvSpPr>
          <p:nvPr>
            <p:ph type="ftr" idx="11"/>
          </p:nvPr>
        </p:nvSpPr>
        <p:spPr>
          <a:xfrm>
            <a:off x="3764132" y="6356350"/>
            <a:ext cx="4389268" cy="365125"/>
          </a:xfrm>
        </p:spPr>
        <p:txBody>
          <a:bodyPr/>
          <a:lstStyle/>
          <a:p>
            <a:r>
              <a:rPr lang="fr-CA"/>
              <a:t>Module 6a : Description des œuvres et des expressions musicales</a:t>
            </a:r>
            <a:endParaRPr lang="fr-FR"/>
          </a:p>
        </p:txBody>
      </p:sp>
      <p:graphicFrame>
        <p:nvGraphicFramePr>
          <p:cNvPr id="4" name="Tableau 4">
            <a:extLst>
              <a:ext uri="{FF2B5EF4-FFF2-40B4-BE49-F238E27FC236}">
                <a16:creationId xmlns:a16="http://schemas.microsoft.com/office/drawing/2014/main" id="{9D3D3303-A0BB-DEC0-DD79-7251C3899EF5}"/>
              </a:ext>
            </a:extLst>
          </p:cNvPr>
          <p:cNvGraphicFramePr>
            <a:graphicFrameLocks noGrp="1"/>
          </p:cNvGraphicFramePr>
          <p:nvPr>
            <p:extLst>
              <p:ext uri="{D42A27DB-BD31-4B8C-83A1-F6EECF244321}">
                <p14:modId xmlns:p14="http://schemas.microsoft.com/office/powerpoint/2010/main" val="2610826143"/>
              </p:ext>
            </p:extLst>
          </p:nvPr>
        </p:nvGraphicFramePr>
        <p:xfrm>
          <a:off x="824630" y="2484328"/>
          <a:ext cx="10509983" cy="3682964"/>
        </p:xfrm>
        <a:graphic>
          <a:graphicData uri="http://schemas.openxmlformats.org/drawingml/2006/table">
            <a:tbl>
              <a:tblPr firstRow="1" bandRow="1">
                <a:tableStyleId>{07E400A4-8983-4E13-9D4A-F12AF4D60070}</a:tableStyleId>
              </a:tblPr>
              <a:tblGrid>
                <a:gridCol w="4309518">
                  <a:extLst>
                    <a:ext uri="{9D8B030D-6E8A-4147-A177-3AD203B41FA5}">
                      <a16:colId xmlns:a16="http://schemas.microsoft.com/office/drawing/2014/main" val="2357414529"/>
                    </a:ext>
                  </a:extLst>
                </a:gridCol>
                <a:gridCol w="6200465">
                  <a:extLst>
                    <a:ext uri="{9D8B030D-6E8A-4147-A177-3AD203B41FA5}">
                      <a16:colId xmlns:a16="http://schemas.microsoft.com/office/drawing/2014/main" val="4235662569"/>
                    </a:ext>
                  </a:extLst>
                </a:gridCol>
              </a:tblGrid>
              <a:tr h="920741">
                <a:tc>
                  <a:txBody>
                    <a:bodyPr/>
                    <a:lstStyle/>
                    <a:p>
                      <a:pPr lvl="0" algn="l">
                        <a:buNone/>
                      </a:pPr>
                      <a:r>
                        <a:rPr lang="fr-CA" sz="2800" b="0" i="0" u="sng" strike="noStrike" noProof="0">
                          <a:latin typeface="Arial"/>
                        </a:rPr>
                        <a:t>Après les omissions</a:t>
                      </a:r>
                      <a:endParaRPr lang="fr-FR" sz="2800" b="0" u="sng">
                        <a:latin typeface="Arial"/>
                      </a:endParaRPr>
                    </a:p>
                  </a:txBody>
                  <a:tcPr>
                    <a:lnL w="0">
                      <a:noFill/>
                    </a:lnL>
                    <a:lnR w="0">
                      <a:noFill/>
                    </a:lnR>
                    <a:lnT w="0">
                      <a:noFill/>
                    </a:lnT>
                    <a:lnB w="0">
                      <a:noFill/>
                    </a:lnB>
                  </a:tcPr>
                </a:tc>
                <a:tc>
                  <a:txBody>
                    <a:bodyPr/>
                    <a:lstStyle/>
                    <a:p>
                      <a:pPr lvl="0" algn="l">
                        <a:buNone/>
                      </a:pPr>
                      <a:r>
                        <a:rPr lang="fr-CA" sz="2800" b="0" i="0" u="sng" strike="noStrike" noProof="0">
                          <a:latin typeface="Arial"/>
                        </a:rPr>
                        <a:t>En appliquant RDA 6.14.2.5.2.1</a:t>
                      </a:r>
                      <a:endParaRPr lang="fr-FR" sz="2800" u="sng">
                        <a:latin typeface="Arial"/>
                      </a:endParaRPr>
                    </a:p>
                  </a:txBody>
                  <a:tcPr>
                    <a:lnL w="0">
                      <a:noFill/>
                    </a:lnL>
                    <a:lnR w="0">
                      <a:noFill/>
                    </a:lnR>
                    <a:lnT w="0">
                      <a:noFill/>
                    </a:lnT>
                    <a:lnB w="0">
                      <a:noFill/>
                    </a:lnB>
                  </a:tcPr>
                </a:tc>
                <a:extLst>
                  <a:ext uri="{0D108BD9-81ED-4DB2-BD59-A6C34878D82A}">
                    <a16:rowId xmlns:a16="http://schemas.microsoft.com/office/drawing/2014/main" val="373457555"/>
                  </a:ext>
                </a:extLst>
              </a:tr>
              <a:tr h="920741">
                <a:tc>
                  <a:txBody>
                    <a:bodyPr/>
                    <a:lstStyle/>
                    <a:p>
                      <a:pPr marL="457200" lvl="0" indent="-457200">
                        <a:buFont typeface="Arial"/>
                        <a:buChar char="•"/>
                      </a:pPr>
                      <a:r>
                        <a:rPr lang="fr-CA" sz="2800" b="0" i="0" u="none" strike="noStrike" noProof="0">
                          <a:latin typeface="Arial"/>
                        </a:rPr>
                        <a:t>Quartet</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Quatuor </a:t>
                      </a:r>
                      <a:r>
                        <a:rPr lang="fr-CA" sz="2400" b="0" i="0" u="none" strike="noStrike" noProof="0">
                          <a:latin typeface="Arial"/>
                        </a:rPr>
                        <a:t>(forme en français apparentée au titre anglais)</a:t>
                      </a:r>
                      <a:endParaRPr lang="fr-FR" sz="2400">
                        <a:latin typeface="Arial"/>
                      </a:endParaRPr>
                    </a:p>
                  </a:txBody>
                  <a:tcPr>
                    <a:lnL w="0">
                      <a:noFill/>
                    </a:lnL>
                    <a:lnR w="0">
                      <a:noFill/>
                    </a:lnR>
                    <a:lnT w="0">
                      <a:noFill/>
                    </a:lnT>
                    <a:lnB w="0">
                      <a:noFill/>
                    </a:lnB>
                  </a:tcPr>
                </a:tc>
                <a:extLst>
                  <a:ext uri="{0D108BD9-81ED-4DB2-BD59-A6C34878D82A}">
                    <a16:rowId xmlns:a16="http://schemas.microsoft.com/office/drawing/2014/main" val="2926799979"/>
                  </a:ext>
                </a:extLst>
              </a:tr>
              <a:tr h="920741">
                <a:tc>
                  <a:txBody>
                    <a:bodyPr/>
                    <a:lstStyle/>
                    <a:p>
                      <a:pPr marL="457200" lvl="0" indent="-457200">
                        <a:buFont typeface="Arial"/>
                        <a:buChar char="•"/>
                      </a:pPr>
                      <a:r>
                        <a:rPr lang="fr-CA" sz="2800" b="0" i="0" u="none" strike="noStrike" noProof="0">
                          <a:latin typeface="Arial"/>
                        </a:rPr>
                        <a:t>Lieder</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Lieder </a:t>
                      </a:r>
                      <a:r>
                        <a:rPr lang="fr-CA" sz="2400" b="0" i="0" u="none" strike="noStrike" noProof="0">
                          <a:latin typeface="Arial"/>
                        </a:rPr>
                        <a:t>(même nom en allemand et en français)</a:t>
                      </a:r>
                      <a:endParaRPr lang="fr-FR" sz="2400">
                        <a:latin typeface="Arial"/>
                      </a:endParaRPr>
                    </a:p>
                  </a:txBody>
                  <a:tcPr>
                    <a:lnL w="0">
                      <a:noFill/>
                    </a:lnL>
                    <a:lnR w="0">
                      <a:noFill/>
                    </a:lnR>
                    <a:lnT w="0">
                      <a:noFill/>
                    </a:lnT>
                    <a:lnB w="0">
                      <a:noFill/>
                    </a:lnB>
                  </a:tcPr>
                </a:tc>
                <a:extLst>
                  <a:ext uri="{0D108BD9-81ED-4DB2-BD59-A6C34878D82A}">
                    <a16:rowId xmlns:a16="http://schemas.microsoft.com/office/drawing/2014/main" val="2537642741"/>
                  </a:ext>
                </a:extLst>
              </a:tr>
              <a:tr h="920741">
                <a:tc>
                  <a:txBody>
                    <a:bodyPr/>
                    <a:lstStyle/>
                    <a:p>
                      <a:pPr marL="457200" lvl="0" indent="-457200">
                        <a:buFont typeface="Arial"/>
                        <a:buChar char="•"/>
                      </a:pPr>
                      <a:r>
                        <a:rPr lang="fr-CA" sz="2800" b="0" i="0" u="none" strike="noStrike" noProof="0">
                          <a:latin typeface="Arial"/>
                        </a:rPr>
                        <a:t>Stücke</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Stücke </a:t>
                      </a:r>
                      <a:r>
                        <a:rPr lang="fr-CA" sz="2400" b="0" i="0" u="none" strike="noStrike" noProof="0">
                          <a:latin typeface="Arial"/>
                        </a:rPr>
                        <a:t>(aucune forme apparentée en français)</a:t>
                      </a:r>
                      <a:endParaRPr lang="fr-FR" sz="2400">
                        <a:latin typeface="Arial"/>
                      </a:endParaRPr>
                    </a:p>
                  </a:txBody>
                  <a:tcPr>
                    <a:lnL w="0">
                      <a:noFill/>
                    </a:lnL>
                    <a:lnR w="0">
                      <a:noFill/>
                    </a:lnR>
                    <a:lnT w="0">
                      <a:noFill/>
                    </a:lnT>
                    <a:lnB w="0">
                      <a:noFill/>
                    </a:lnB>
                  </a:tcPr>
                </a:tc>
                <a:extLst>
                  <a:ext uri="{0D108BD9-81ED-4DB2-BD59-A6C34878D82A}">
                    <a16:rowId xmlns:a16="http://schemas.microsoft.com/office/drawing/2014/main" val="2010431590"/>
                  </a:ext>
                </a:extLst>
              </a:tr>
            </a:tbl>
          </a:graphicData>
        </a:graphic>
      </p:graphicFrame>
      <p:sp>
        <p:nvSpPr>
          <p:cNvPr id="6" name="ZoneTexte 5">
            <a:extLst>
              <a:ext uri="{FF2B5EF4-FFF2-40B4-BE49-F238E27FC236}">
                <a16:creationId xmlns:a16="http://schemas.microsoft.com/office/drawing/2014/main" id="{BDBE5169-49A3-885F-7801-031CF34B6FDE}"/>
              </a:ext>
            </a:extLst>
          </p:cNvPr>
          <p:cNvSpPr txBox="1"/>
          <p:nvPr/>
        </p:nvSpPr>
        <p:spPr>
          <a:xfrm>
            <a:off x="830338" y="1644385"/>
            <a:ext cx="50416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800"/>
              <a:t>Exemples :</a:t>
            </a: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61</a:t>
            </a:fld>
            <a:endParaRPr lang="fr-FR"/>
          </a:p>
        </p:txBody>
      </p:sp>
    </p:spTree>
    <p:extLst>
      <p:ext uri="{BB962C8B-B14F-4D97-AF65-F5344CB8AC3E}">
        <p14:creationId xmlns:p14="http://schemas.microsoft.com/office/powerpoint/2010/main" val="860440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841F6-EA7D-22FC-D703-646217CDC6EB}"/>
              </a:ext>
            </a:extLst>
          </p:cNvPr>
          <p:cNvSpPr>
            <a:spLocks noGrp="1"/>
          </p:cNvSpPr>
          <p:nvPr>
            <p:ph type="title"/>
          </p:nvPr>
        </p:nvSpPr>
        <p:spPr/>
        <p:txBody>
          <a:bodyPr/>
          <a:lstStyle/>
          <a:p>
            <a:r>
              <a:rPr lang="fr-CA"/>
              <a:t>Choix de la langue (RDA 6.14.2.5.2.1)</a:t>
            </a:r>
            <a:endParaRPr lang="fr-FR"/>
          </a:p>
        </p:txBody>
      </p:sp>
      <p:sp>
        <p:nvSpPr>
          <p:cNvPr id="3" name="Espace réservé du texte 2">
            <a:extLst>
              <a:ext uri="{FF2B5EF4-FFF2-40B4-BE49-F238E27FC236}">
                <a16:creationId xmlns:a16="http://schemas.microsoft.com/office/drawing/2014/main" id="{D09A5D13-3445-5222-20A2-DA3C14436AD0}"/>
              </a:ext>
            </a:extLst>
          </p:cNvPr>
          <p:cNvSpPr>
            <a:spLocks noGrp="1"/>
          </p:cNvSpPr>
          <p:nvPr>
            <p:ph type="body" idx="1"/>
          </p:nvPr>
        </p:nvSpPr>
        <p:spPr/>
        <p:txBody>
          <a:bodyPr/>
          <a:lstStyle/>
          <a:p>
            <a:pPr marL="50800" indent="0">
              <a:buNone/>
            </a:pPr>
            <a:r>
              <a:rPr lang="fr-CA"/>
              <a:t>Exception : </a:t>
            </a:r>
            <a:endParaRPr lang="fr-FR"/>
          </a:p>
          <a:p>
            <a:pPr marL="50800" indent="0">
              <a:buNone/>
            </a:pPr>
            <a:r>
              <a:rPr lang="fr-CA"/>
              <a:t>Dans le cas des œuvres désignées par </a:t>
            </a:r>
            <a:r>
              <a:rPr lang="fr-CA" i="1"/>
              <a:t>étude</a:t>
            </a:r>
            <a:r>
              <a:rPr lang="fr-CA"/>
              <a:t>, </a:t>
            </a:r>
            <a:r>
              <a:rPr lang="fr-CA" i="1"/>
              <a:t>fantasia</a:t>
            </a:r>
            <a:r>
              <a:rPr lang="fr-CA"/>
              <a:t>, </a:t>
            </a:r>
            <a:r>
              <a:rPr lang="fr-CA" i="1"/>
              <a:t>sinfonia concertante </a:t>
            </a:r>
            <a:r>
              <a:rPr lang="fr-CA"/>
              <a:t>ou des termes apparentés, enregistrer la forme du nom du type de composition dans la langue du titre privilégié</a:t>
            </a:r>
          </a:p>
          <a:p>
            <a:pPr marL="50800" indent="0">
              <a:buNone/>
            </a:pPr>
            <a:endParaRPr lang="fr-CA" sz="2400"/>
          </a:p>
          <a:p>
            <a:pPr marL="50800" indent="0">
              <a:buNone/>
            </a:pPr>
            <a:r>
              <a:rPr lang="fr-CA"/>
              <a:t>Exemple :</a:t>
            </a:r>
          </a:p>
        </p:txBody>
      </p:sp>
      <p:sp>
        <p:nvSpPr>
          <p:cNvPr id="6" name="Espace réservé du pied de page 5">
            <a:extLst>
              <a:ext uri="{FF2B5EF4-FFF2-40B4-BE49-F238E27FC236}">
                <a16:creationId xmlns:a16="http://schemas.microsoft.com/office/drawing/2014/main" id="{AFADB88A-7775-7005-CEAB-C0B3E939012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62</a:t>
            </a:fld>
            <a:endParaRPr lang="fr-FR"/>
          </a:p>
        </p:txBody>
      </p:sp>
      <p:graphicFrame>
        <p:nvGraphicFramePr>
          <p:cNvPr id="5" name="Tableau 5">
            <a:extLst>
              <a:ext uri="{FF2B5EF4-FFF2-40B4-BE49-F238E27FC236}">
                <a16:creationId xmlns:a16="http://schemas.microsoft.com/office/drawing/2014/main" id="{1600BDC3-7BBE-D52B-6455-62489C8D7D68}"/>
              </a:ext>
            </a:extLst>
          </p:cNvPr>
          <p:cNvGraphicFramePr>
            <a:graphicFrameLocks noGrp="1"/>
          </p:cNvGraphicFramePr>
          <p:nvPr>
            <p:extLst>
              <p:ext uri="{D42A27DB-BD31-4B8C-83A1-F6EECF244321}">
                <p14:modId xmlns:p14="http://schemas.microsoft.com/office/powerpoint/2010/main" val="2031625490"/>
              </p:ext>
            </p:extLst>
          </p:nvPr>
        </p:nvGraphicFramePr>
        <p:xfrm>
          <a:off x="908136" y="4853835"/>
          <a:ext cx="10440370" cy="1325594"/>
        </p:xfrm>
        <a:graphic>
          <a:graphicData uri="http://schemas.openxmlformats.org/drawingml/2006/table">
            <a:tbl>
              <a:tblPr firstRow="1" bandRow="1">
                <a:tableStyleId>{07E400A4-8983-4E13-9D4A-F12AF4D60070}</a:tableStyleId>
              </a:tblPr>
              <a:tblGrid>
                <a:gridCol w="5306949">
                  <a:extLst>
                    <a:ext uri="{9D8B030D-6E8A-4147-A177-3AD203B41FA5}">
                      <a16:colId xmlns:a16="http://schemas.microsoft.com/office/drawing/2014/main" val="2668833991"/>
                    </a:ext>
                  </a:extLst>
                </a:gridCol>
                <a:gridCol w="5133421">
                  <a:extLst>
                    <a:ext uri="{9D8B030D-6E8A-4147-A177-3AD203B41FA5}">
                      <a16:colId xmlns:a16="http://schemas.microsoft.com/office/drawing/2014/main" val="3080193770"/>
                    </a:ext>
                  </a:extLst>
                </a:gridCol>
              </a:tblGrid>
              <a:tr h="553980">
                <a:tc>
                  <a:txBody>
                    <a:bodyPr/>
                    <a:lstStyle/>
                    <a:p>
                      <a:pPr lvl="0">
                        <a:buNone/>
                      </a:pPr>
                      <a:r>
                        <a:rPr lang="fr-CA" sz="2800" b="0" i="0" u="sng" strike="noStrike" noProof="0">
                          <a:latin typeface="Calibri"/>
                        </a:rPr>
                        <a:t>Après les omissions</a:t>
                      </a:r>
                      <a:endParaRPr lang="fr-FR" sz="2800" u="sng"/>
                    </a:p>
                  </a:txBody>
                  <a:tcPr>
                    <a:lnL w="0">
                      <a:noFill/>
                    </a:lnL>
                    <a:lnR w="0">
                      <a:noFill/>
                    </a:lnR>
                    <a:lnT w="0">
                      <a:noFill/>
                    </a:lnT>
                    <a:lnB w="0">
                      <a:noFill/>
                    </a:lnB>
                  </a:tcPr>
                </a:tc>
                <a:tc>
                  <a:txBody>
                    <a:bodyPr/>
                    <a:lstStyle/>
                    <a:p>
                      <a:pPr lvl="0">
                        <a:buNone/>
                      </a:pPr>
                      <a:r>
                        <a:rPr lang="fr-CA" sz="2800" b="0" i="0" u="sng" strike="noStrike" noProof="0">
                          <a:latin typeface="Calibri"/>
                        </a:rPr>
                        <a:t>En appliquant l’exception</a:t>
                      </a:r>
                    </a:p>
                  </a:txBody>
                  <a:tcPr>
                    <a:lnL w="0">
                      <a:noFill/>
                    </a:lnL>
                    <a:lnR w="0">
                      <a:noFill/>
                    </a:lnR>
                    <a:lnT w="0">
                      <a:noFill/>
                    </a:lnT>
                    <a:lnB w="0">
                      <a:noFill/>
                    </a:lnB>
                  </a:tcPr>
                </a:tc>
                <a:extLst>
                  <a:ext uri="{0D108BD9-81ED-4DB2-BD59-A6C34878D82A}">
                    <a16:rowId xmlns:a16="http://schemas.microsoft.com/office/drawing/2014/main" val="3431082899"/>
                  </a:ext>
                </a:extLst>
              </a:tr>
              <a:tr h="771614">
                <a:tc>
                  <a:txBody>
                    <a:bodyPr/>
                    <a:lstStyle/>
                    <a:p>
                      <a:pPr lvl="0">
                        <a:buNone/>
                      </a:pPr>
                      <a:r>
                        <a:rPr lang="fr-CA" sz="2800" b="0" i="0" u="none" strike="noStrike" noProof="0">
                          <a:latin typeface="Calibri"/>
                        </a:rPr>
                        <a:t>Studies</a:t>
                      </a:r>
                      <a:endParaRPr lang="fr-FR" sz="2800"/>
                    </a:p>
                  </a:txBody>
                  <a:tcPr>
                    <a:lnL w="0">
                      <a:noFill/>
                    </a:lnL>
                    <a:lnR w="0">
                      <a:noFill/>
                    </a:lnR>
                    <a:lnT w="0">
                      <a:noFill/>
                    </a:lnT>
                    <a:lnB w="0">
                      <a:noFill/>
                    </a:lnB>
                  </a:tcPr>
                </a:tc>
                <a:tc>
                  <a:txBody>
                    <a:bodyPr/>
                    <a:lstStyle/>
                    <a:p>
                      <a:pPr lvl="0">
                        <a:buNone/>
                      </a:pPr>
                      <a:r>
                        <a:rPr lang="fr-CA" sz="2800" b="0" i="0" u="none" strike="noStrike" noProof="0">
                          <a:latin typeface="Calibri"/>
                        </a:rPr>
                        <a:t>Studies </a:t>
                      </a:r>
                      <a:r>
                        <a:rPr lang="fr-CA" sz="2400" b="0" i="0" u="none" strike="noStrike" noProof="0">
                          <a:latin typeface="Calibri"/>
                        </a:rPr>
                        <a:t>(apparenté à </a:t>
                      </a:r>
                      <a:r>
                        <a:rPr lang="fr-CA" sz="2400" b="0" i="1" u="none" strike="noStrike" noProof="0">
                          <a:latin typeface="Calibri"/>
                        </a:rPr>
                        <a:t>étude</a:t>
                      </a:r>
                      <a:r>
                        <a:rPr lang="fr-CA" sz="2400" b="0" i="0" u="none" strike="noStrike" noProof="0">
                          <a:latin typeface="Calibri"/>
                        </a:rPr>
                        <a:t>)</a:t>
                      </a:r>
                      <a:endParaRPr lang="fr-FR" sz="2400"/>
                    </a:p>
                  </a:txBody>
                  <a:tcPr>
                    <a:lnL w="0">
                      <a:noFill/>
                    </a:lnL>
                    <a:lnR w="0">
                      <a:noFill/>
                    </a:lnR>
                    <a:lnT w="0">
                      <a:noFill/>
                    </a:lnT>
                    <a:lnB w="0">
                      <a:noFill/>
                    </a:lnB>
                  </a:tcPr>
                </a:tc>
                <a:extLst>
                  <a:ext uri="{0D108BD9-81ED-4DB2-BD59-A6C34878D82A}">
                    <a16:rowId xmlns:a16="http://schemas.microsoft.com/office/drawing/2014/main" val="641768069"/>
                  </a:ext>
                </a:extLst>
              </a:tr>
            </a:tbl>
          </a:graphicData>
        </a:graphic>
      </p:graphicFrame>
    </p:spTree>
    <p:extLst>
      <p:ext uri="{BB962C8B-B14F-4D97-AF65-F5344CB8AC3E}">
        <p14:creationId xmlns:p14="http://schemas.microsoft.com/office/powerpoint/2010/main" val="2963073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095E2-8429-3082-F43D-10C76A6B2891}"/>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D5FD3A93-3BE4-AAA2-2283-04772E6F441B}"/>
              </a:ext>
            </a:extLst>
          </p:cNvPr>
          <p:cNvSpPr>
            <a:spLocks noGrp="1"/>
          </p:cNvSpPr>
          <p:nvPr>
            <p:ph type="body" idx="1"/>
          </p:nvPr>
        </p:nvSpPr>
        <p:spPr/>
        <p:txBody>
          <a:bodyPr/>
          <a:lstStyle/>
          <a:p>
            <a:pPr marL="50800" indent="0">
              <a:buNone/>
            </a:pPr>
            <a:r>
              <a:rPr lang="fr-CA"/>
              <a:t>Enregistrer la forme acceptée du nom du type de composition au singulier, sauf si le compositeur a écrit plus d’une œuvre de ce type portant le même titre privilégié</a:t>
            </a:r>
            <a:endParaRPr lang="fr-FR"/>
          </a:p>
          <a:p>
            <a:pPr marL="50800" indent="0">
              <a:buNone/>
            </a:pPr>
            <a:endParaRPr lang="fr-CA"/>
          </a:p>
          <a:p>
            <a:pPr marL="50800" indent="0">
              <a:buNone/>
            </a:pPr>
            <a:endParaRPr lang="fr-CA"/>
          </a:p>
          <a:p>
            <a:endParaRPr lang="fr-CA"/>
          </a:p>
        </p:txBody>
      </p:sp>
      <p:sp>
        <p:nvSpPr>
          <p:cNvPr id="5" name="Espace réservé du pied de page 4">
            <a:extLst>
              <a:ext uri="{FF2B5EF4-FFF2-40B4-BE49-F238E27FC236}">
                <a16:creationId xmlns:a16="http://schemas.microsoft.com/office/drawing/2014/main" id="{DBF215A4-E11A-D7E9-2564-E2858448722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63</a:t>
            </a:fld>
            <a:endParaRPr lang="fr-FR"/>
          </a:p>
        </p:txBody>
      </p:sp>
    </p:spTree>
    <p:extLst>
      <p:ext uri="{BB962C8B-B14F-4D97-AF65-F5344CB8AC3E}">
        <p14:creationId xmlns:p14="http://schemas.microsoft.com/office/powerpoint/2010/main" val="343812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D0CC1-A843-B4C2-C5DD-6C0606F9220B}"/>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A1D31ACF-AACC-AB81-9BC0-E5FDDFD425D0}"/>
              </a:ext>
            </a:extLst>
          </p:cNvPr>
          <p:cNvSpPr>
            <a:spLocks noGrp="1"/>
          </p:cNvSpPr>
          <p:nvPr>
            <p:ph type="body" idx="1"/>
          </p:nvPr>
        </p:nvSpPr>
        <p:spPr/>
        <p:txBody>
          <a:bodyPr/>
          <a:lstStyle/>
          <a:p>
            <a:pPr marL="50800" indent="0">
              <a:buNone/>
            </a:pPr>
            <a:r>
              <a:rPr lang="fr-CA" sz="2300"/>
              <a:t>ÉP du PFAN :</a:t>
            </a:r>
            <a:endParaRPr lang="en-US" sz="2300"/>
          </a:p>
          <a:p>
            <a:r>
              <a:rPr lang="fr-CA" sz="2300"/>
              <a:t>Lors du catalogage de la 1</a:t>
            </a:r>
            <a:r>
              <a:rPr lang="fr-CA" sz="2300" baseline="30000"/>
              <a:t>re</a:t>
            </a:r>
            <a:r>
              <a:rPr lang="fr-CA" sz="2300"/>
              <a:t> occurrence d’une œuvre d’un type particulier de composition par un compositeur, enregistrer la forme du nom du type de composition comme suit :</a:t>
            </a:r>
          </a:p>
          <a:p>
            <a:pPr lvl="1"/>
            <a:r>
              <a:rPr lang="fr-CA" sz="2300"/>
              <a:t>Si le compositeur est décédé, consulter les sources de référence pour vérifier si le compositeur a écrit plus d’une œuvre de ce type, et choisir la forme au singulier ou au pluriel du nom du type de composition en fonction des informations trouvées.</a:t>
            </a:r>
            <a:endParaRPr lang="en-US" sz="2300"/>
          </a:p>
          <a:p>
            <a:pPr lvl="1"/>
            <a:r>
              <a:rPr lang="fr-CA" sz="2300"/>
              <a:t>Si le compositeur est vivant, choisir la forme au singulier du nom du type de composition, sauf si l’œuvre en cours de catalogage porte un numéro d’ordre (y compris 1); dans ce cas, utiliser le pluriel en supposant que le compositeur a écrit ou a l’intention d’écrire d’autres œuvres de ce type.</a:t>
            </a:r>
          </a:p>
          <a:p>
            <a:pPr marL="50800" indent="0">
              <a:buNone/>
            </a:pPr>
            <a:endParaRPr lang="fr-CA"/>
          </a:p>
        </p:txBody>
      </p:sp>
      <p:sp>
        <p:nvSpPr>
          <p:cNvPr id="5" name="Espace réservé du pied de page 4">
            <a:extLst>
              <a:ext uri="{FF2B5EF4-FFF2-40B4-BE49-F238E27FC236}">
                <a16:creationId xmlns:a16="http://schemas.microsoft.com/office/drawing/2014/main" id="{F91B1A1A-6201-515B-2FD3-BE7CBBE0497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64</a:t>
            </a:fld>
            <a:endParaRPr lang="fr-FR"/>
          </a:p>
        </p:txBody>
      </p:sp>
    </p:spTree>
    <p:extLst>
      <p:ext uri="{BB962C8B-B14F-4D97-AF65-F5344CB8AC3E}">
        <p14:creationId xmlns:p14="http://schemas.microsoft.com/office/powerpoint/2010/main" val="2850439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D0CC1-A843-B4C2-C5DD-6C0606F9220B}"/>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A1D31ACF-AACC-AB81-9BC0-E5FDDFD425D0}"/>
              </a:ext>
            </a:extLst>
          </p:cNvPr>
          <p:cNvSpPr>
            <a:spLocks noGrp="1"/>
          </p:cNvSpPr>
          <p:nvPr>
            <p:ph type="body" idx="1"/>
          </p:nvPr>
        </p:nvSpPr>
        <p:spPr/>
        <p:txBody>
          <a:bodyPr/>
          <a:lstStyle/>
          <a:p>
            <a:pPr marL="50800" indent="0">
              <a:buNone/>
            </a:pPr>
            <a:r>
              <a:rPr lang="fr-CA"/>
              <a:t>ÉP du PFAN (suite) :</a:t>
            </a:r>
            <a:endParaRPr lang="en-US"/>
          </a:p>
          <a:p>
            <a:r>
              <a:rPr lang="fr-CA"/>
              <a:t>Lors du catalogage de la 2</a:t>
            </a:r>
            <a:r>
              <a:rPr lang="fr-CA" baseline="30000"/>
              <a:t>e</a:t>
            </a:r>
            <a:r>
              <a:rPr lang="fr-CA"/>
              <a:t> occurrence d’une œuvre d’un type particulier d’un compositeur, si la forme au singulier a été utilisée dans le point d’accès autorisé pour la 1</a:t>
            </a:r>
            <a:r>
              <a:rPr lang="fr-CA" baseline="30000"/>
              <a:t>re </a:t>
            </a:r>
            <a:r>
              <a:rPr lang="fr-CA"/>
              <a:t>œuvre de ce type, réviser le titre privilégié pour le mettre au pluriel.</a:t>
            </a:r>
          </a:p>
          <a:p>
            <a:r>
              <a:rPr lang="fr-CA"/>
              <a:t>Ne pas oublier que la distribution d’exécution est un élément distinct du titre privilégié. Si le compositeur a écrit une sonate pour piano et une sonate pour violon, il a écrit deux sonates, et la forme au pluriel du nom du type de composition doit donc être utilisée comme titre privilégié.</a:t>
            </a:r>
          </a:p>
        </p:txBody>
      </p:sp>
      <p:sp>
        <p:nvSpPr>
          <p:cNvPr id="5" name="Espace réservé du pied de page 4">
            <a:extLst>
              <a:ext uri="{FF2B5EF4-FFF2-40B4-BE49-F238E27FC236}">
                <a16:creationId xmlns:a16="http://schemas.microsoft.com/office/drawing/2014/main" id="{F91B1A1A-6201-515B-2FD3-BE7CBBE0497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65</a:t>
            </a:fld>
            <a:endParaRPr lang="fr-FR"/>
          </a:p>
        </p:txBody>
      </p:sp>
    </p:spTree>
    <p:extLst>
      <p:ext uri="{BB962C8B-B14F-4D97-AF65-F5344CB8AC3E}">
        <p14:creationId xmlns:p14="http://schemas.microsoft.com/office/powerpoint/2010/main" val="3758134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E8DE3-8786-BE54-0B84-9816BC4E0763}"/>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D010B462-D4DA-FE3D-1D4D-7DF8901B0544}"/>
              </a:ext>
            </a:extLst>
          </p:cNvPr>
          <p:cNvSpPr>
            <a:spLocks noGrp="1"/>
          </p:cNvSpPr>
          <p:nvPr>
            <p:ph type="body" idx="1"/>
          </p:nvPr>
        </p:nvSpPr>
        <p:spPr/>
        <p:txBody>
          <a:bodyPr/>
          <a:lstStyle/>
          <a:p>
            <a:pPr marL="50800" indent="0">
              <a:buNone/>
            </a:pPr>
            <a:r>
              <a:rPr lang="fr-CA" sz="2700"/>
              <a:t>ÉP du PFAN (suite) :</a:t>
            </a:r>
            <a:endParaRPr lang="fr-FR" sz="2700"/>
          </a:p>
          <a:p>
            <a:r>
              <a:rPr lang="fr-CA" sz="2700"/>
              <a:t>Lorsque le titre privilégié est un mot ou une locution liturgiques en latin, enregistrer le titre au singulier lorsque le mot ou la locution sont invariables (par exemple, « Gloria », « Magnificat », « Requiem », « Salve Regina », « Te Deum »). Utiliser la forme au pluriel lorsque cela est approprié (p. ex., « Introïts ») ...</a:t>
            </a:r>
          </a:p>
          <a:p>
            <a:r>
              <a:rPr lang="fr-CA" sz="2700"/>
              <a:t>Lorsque le titre privilégié est une indication de tempo avec un ou plusieurs mots qualificatifs (p. ex., « Andante sostenuto », « Allegro con brio », « Moderato ma non tanto »), enregistrer le titre au singulier.</a:t>
            </a:r>
          </a:p>
        </p:txBody>
      </p:sp>
      <p:sp>
        <p:nvSpPr>
          <p:cNvPr id="5" name="Espace réservé du pied de page 4">
            <a:extLst>
              <a:ext uri="{FF2B5EF4-FFF2-40B4-BE49-F238E27FC236}">
                <a16:creationId xmlns:a16="http://schemas.microsoft.com/office/drawing/2014/main" id="{EDD45E8D-3BAF-4DEB-9B88-F4DFA8E11C8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66</a:t>
            </a:fld>
            <a:endParaRPr lang="fr-FR"/>
          </a:p>
        </p:txBody>
      </p:sp>
    </p:spTree>
    <p:extLst>
      <p:ext uri="{BB962C8B-B14F-4D97-AF65-F5344CB8AC3E}">
        <p14:creationId xmlns:p14="http://schemas.microsoft.com/office/powerpoint/2010/main" val="3425705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561372"/>
            <a:ext cx="10515600" cy="1130628"/>
          </a:xfrm>
          <a:prstGeom prst="rect">
            <a:avLst/>
          </a:prstGeom>
          <a:noFill/>
          <a:ln>
            <a:noFill/>
          </a:ln>
        </p:spPr>
        <p:txBody>
          <a:bodyPr spcFirstLastPara="1" wrap="square" lIns="91425" tIns="45700" rIns="91425" bIns="45700" anchor="ctr" anchorCtr="0">
            <a:noAutofit/>
          </a:bodyPr>
          <a:lstStyle/>
          <a:p>
            <a:pPr>
              <a:buSzPts val="3959"/>
            </a:pPr>
            <a:r>
              <a:rPr lang="fr-FR" sz="3200"/>
              <a:t>Enregistrement du titre privilégié d’une ou plusieurs parties d’une œuvre musicale (RDA 6.14.2.7)</a:t>
            </a:r>
            <a:endParaRPr lang="fr-FR" sz="3600"/>
          </a:p>
        </p:txBody>
      </p:sp>
      <p:sp>
        <p:nvSpPr>
          <p:cNvPr id="444" name="Shape 444"/>
          <p:cNvSpPr txBox="1">
            <a:spLocks noGrp="1"/>
          </p:cNvSpPr>
          <p:nvPr>
            <p:ph type="body" idx="1"/>
          </p:nvPr>
        </p:nvSpPr>
        <p:spPr>
          <a:xfrm>
            <a:off x="832846" y="1859496"/>
            <a:ext cx="10509911" cy="4602784"/>
          </a:xfrm>
          <a:prstGeom prst="rect">
            <a:avLst/>
          </a:prstGeom>
          <a:noFill/>
          <a:ln>
            <a:noFill/>
          </a:ln>
        </p:spPr>
        <p:txBody>
          <a:bodyPr spcFirstLastPara="1" wrap="square" lIns="91425" tIns="45700" rIns="91425" bIns="45700" anchor="t" anchorCtr="0">
            <a:noAutofit/>
          </a:bodyPr>
          <a:lstStyle/>
          <a:p>
            <a:pPr marL="449263" indent="-449263">
              <a:spcBef>
                <a:spcPts val="0"/>
              </a:spcBef>
              <a:buClr>
                <a:srgbClr val="000000"/>
              </a:buClr>
            </a:pPr>
            <a:r>
              <a:rPr lang="fr-CA">
                <a:solidFill>
                  <a:srgbClr val="000000"/>
                </a:solidFill>
              </a:rPr>
              <a:t>Une partie (RDA 6.14.2.7.1)</a:t>
            </a:r>
          </a:p>
          <a:p>
            <a:pPr marL="685800" lvl="1" indent="-170180">
              <a:lnSpc>
                <a:spcPct val="70000"/>
              </a:lnSpc>
              <a:spcBef>
                <a:spcPts val="0"/>
              </a:spcBef>
              <a:buClr>
                <a:srgbClr val="000000"/>
              </a:buClr>
              <a:buSzPts val="1900"/>
            </a:pPr>
            <a:endParaRPr lang="fr-CA" sz="1600">
              <a:solidFill>
                <a:srgbClr val="000000"/>
              </a:solidFill>
            </a:endParaRPr>
          </a:p>
          <a:p>
            <a:pPr marL="896938" lvl="1" indent="-382588">
              <a:lnSpc>
                <a:spcPct val="70000"/>
              </a:lnSpc>
              <a:spcBef>
                <a:spcPts val="0"/>
              </a:spcBef>
              <a:buClr>
                <a:srgbClr val="000000"/>
              </a:buClr>
              <a:buSzPts val="1900"/>
            </a:pPr>
            <a:r>
              <a:rPr lang="fr-CA" sz="1800">
                <a:solidFill>
                  <a:srgbClr val="000000"/>
                </a:solidFill>
              </a:rPr>
              <a:t>Partie identifiée seulement par un numéro</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Partie identifiée seulement par un titre ou une autre désignation verbale</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Partie identifiée à la fois par un numéro et par un titre ou une autre désignation verbale</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Chaque partie identifiée par un numéro et quelques parties identifiées également par un titre ou une autre désignation verbale </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Partie d’une œuvre plus vaste </a:t>
            </a:r>
            <a:endParaRPr lang="fr-CA" sz="1800"/>
          </a:p>
          <a:p>
            <a:pPr marL="228600" lvl="0" indent="-170180">
              <a:lnSpc>
                <a:spcPct val="70000"/>
              </a:lnSpc>
              <a:spcBef>
                <a:spcPts val="0"/>
              </a:spcBef>
              <a:buClr>
                <a:srgbClr val="000000"/>
              </a:buClr>
              <a:buSzPts val="1900"/>
            </a:pPr>
            <a:endParaRPr lang="fr-CA">
              <a:solidFill>
                <a:srgbClr val="000000"/>
              </a:solidFill>
            </a:endParaRPr>
          </a:p>
          <a:p>
            <a:pPr marL="449263" indent="-449263">
              <a:spcBef>
                <a:spcPts val="0"/>
              </a:spcBef>
              <a:buClr>
                <a:srgbClr val="000000"/>
              </a:buClr>
            </a:pPr>
            <a:r>
              <a:rPr lang="fr-CA">
                <a:solidFill>
                  <a:srgbClr val="000000"/>
                </a:solidFill>
              </a:rPr>
              <a:t>Deux ou plusieurs parties (RDA 6.14.2.7.2)</a:t>
            </a:r>
          </a:p>
          <a:p>
            <a:pPr marL="0" lvl="0" indent="0">
              <a:spcBef>
                <a:spcPts val="0"/>
              </a:spcBef>
              <a:buClr>
                <a:srgbClr val="000000"/>
              </a:buClr>
              <a:buNone/>
            </a:pPr>
            <a:endParaRPr lang="fr-CA">
              <a:solidFill>
                <a:srgbClr val="000000"/>
              </a:solidFill>
            </a:endParaRPr>
          </a:p>
          <a:p>
            <a:pPr marL="0" indent="0">
              <a:spcBef>
                <a:spcPts val="0"/>
              </a:spcBef>
              <a:buClr>
                <a:srgbClr val="000000"/>
              </a:buClr>
              <a:buNone/>
            </a:pPr>
            <a:r>
              <a:rPr lang="fr-CA">
                <a:solidFill>
                  <a:srgbClr val="000000"/>
                </a:solidFill>
              </a:rPr>
              <a:t>MLA BP : Pour l’enregistrement des nombres, utiliser des chiffres arabes</a:t>
            </a:r>
          </a:p>
        </p:txBody>
      </p:sp>
      <p:sp>
        <p:nvSpPr>
          <p:cNvPr id="2" name="Espace réservé du pied de page 1">
            <a:extLst>
              <a:ext uri="{FF2B5EF4-FFF2-40B4-BE49-F238E27FC236}">
                <a16:creationId xmlns:a16="http://schemas.microsoft.com/office/drawing/2014/main" id="{D821690A-1A84-040B-3B18-E211B682CD9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67</a:t>
            </a:fld>
            <a:endParaRPr lang="fr-FR"/>
          </a:p>
        </p:txBody>
      </p:sp>
    </p:spTree>
    <p:extLst>
      <p:ext uri="{BB962C8B-B14F-4D97-AF65-F5344CB8AC3E}">
        <p14:creationId xmlns:p14="http://schemas.microsoft.com/office/powerpoint/2010/main" val="3509824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Une partie (RDA 6.14.2.7.1)</a:t>
            </a:r>
            <a:endParaRPr lang="en-US"/>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fontAlgn="base">
              <a:buClr>
                <a:srgbClr val="000000"/>
              </a:buClr>
              <a:buNone/>
              <a:tabLst>
                <a:tab pos="1339850" algn="l"/>
                <a:tab pos="1530350" algn="l"/>
              </a:tabLst>
            </a:pPr>
            <a:r>
              <a:rPr lang="fr-CA" sz="2000"/>
              <a:t>Enregistrer le titre privilégié d’une partie d’une œuvre musicale en appliquant les instructions sous RDA 6.14.2.4 et RDA 6.14.2.5.1. Appliquer les instructions supplémentaires sous RDA 6.14.2.7.1.1</a:t>
            </a:r>
            <a:r>
              <a:rPr lang="fr-CA" sz="2000">
                <a:latin typeface="Calibri"/>
                <a:ea typeface="Calibri" panose="020F0502020204030204" pitchFamily="34" charset="0"/>
                <a:cs typeface="Calibri"/>
              </a:rPr>
              <a:t>–</a:t>
            </a:r>
            <a:r>
              <a:rPr lang="fr-CA" sz="2000"/>
              <a:t>RDA 6.14.2.7.1.5, lorsqu’elles s’appliquent.</a:t>
            </a:r>
            <a:endParaRPr lang="en-US" sz="2000"/>
          </a:p>
          <a:p>
            <a:pPr marL="50800" indent="0">
              <a:buClr>
                <a:srgbClr val="000000"/>
              </a:buClr>
              <a:buNone/>
              <a:tabLst>
                <a:tab pos="1339850" algn="l"/>
                <a:tab pos="1530350" algn="l"/>
              </a:tabLst>
            </a:pPr>
            <a:r>
              <a:rPr lang="fr-CA" sz="2000"/>
              <a:t>Enregistrer un numéro utilisé pour identifier la partie comme un chiffre.</a:t>
            </a:r>
          </a:p>
          <a:p>
            <a:pPr marL="50800" indent="0">
              <a:buNone/>
            </a:pPr>
            <a:endParaRPr lang="fr-CA" sz="2000"/>
          </a:p>
          <a:p>
            <a:pPr marL="50800" indent="0">
              <a:buNone/>
            </a:pPr>
            <a:r>
              <a:rPr lang="fr-CA" sz="2000" i="1"/>
              <a:t>Ex. La 1re partie de l’œuvre vocale </a:t>
            </a:r>
            <a:r>
              <a:rPr lang="fr-CA" sz="2000"/>
              <a:t>Materie</a:t>
            </a:r>
            <a:r>
              <a:rPr lang="fr-CA" sz="2000" i="1"/>
              <a:t> de Louis Andriessen identifiée par </a:t>
            </a:r>
            <a:r>
              <a:rPr lang="fr-CA" sz="2000"/>
              <a:t>Part I</a:t>
            </a:r>
          </a:p>
          <a:p>
            <a:pPr marL="50800" indent="0">
              <a:buNone/>
            </a:pPr>
            <a:r>
              <a:rPr lang="fr-CA" sz="2000">
                <a:solidFill>
                  <a:schemeClr val="accent5"/>
                </a:solidFill>
              </a:rPr>
              <a:t>	Titre privilégié de la partie : Part 1</a:t>
            </a:r>
          </a:p>
          <a:p>
            <a:pPr marL="50800" indent="0">
              <a:buNone/>
            </a:pPr>
            <a:r>
              <a:rPr lang="fr-CA" sz="2000" i="1"/>
              <a:t>Ex. La 2e des </a:t>
            </a:r>
            <a:r>
              <a:rPr lang="fr-CA" sz="2000"/>
              <a:t>Slovanské rapsodie</a:t>
            </a:r>
            <a:r>
              <a:rPr lang="fr-CA" sz="2000" i="1"/>
              <a:t> d’Antonín Dvořák, dont la partie est identifiée par </a:t>
            </a:r>
            <a:r>
              <a:rPr lang="fr-CA" sz="2000"/>
              <a:t>Číslo</a:t>
            </a:r>
            <a:r>
              <a:rPr lang="fr-CA" sz="2000" i="1"/>
              <a:t> </a:t>
            </a:r>
            <a:r>
              <a:rPr lang="fr-CA" sz="2000"/>
              <a:t>II</a:t>
            </a:r>
            <a:endParaRPr lang="en-US" sz="2000"/>
          </a:p>
          <a:p>
            <a:pPr marL="50800" indent="0">
              <a:buNone/>
            </a:pPr>
            <a:r>
              <a:rPr lang="fr-CA" sz="2000">
                <a:solidFill>
                  <a:schemeClr val="accent5"/>
                </a:solidFill>
              </a:rPr>
              <a:t>	Titre privilégié de la partie : Čís. 2 </a:t>
            </a:r>
          </a:p>
          <a:p>
            <a:pPr marL="50800" indent="0">
              <a:buNone/>
            </a:pPr>
            <a:r>
              <a:rPr lang="fr-CA" sz="2000" i="1">
                <a:solidFill>
                  <a:schemeClr val="tx1"/>
                </a:solidFill>
              </a:rPr>
              <a:t>Ex. Le 3e acte de l’opéra </a:t>
            </a:r>
            <a:r>
              <a:rPr lang="fr-CA" sz="2000">
                <a:solidFill>
                  <a:schemeClr val="tx1"/>
                </a:solidFill>
              </a:rPr>
              <a:t>Lohengrin</a:t>
            </a:r>
            <a:r>
              <a:rPr lang="fr-CA" sz="2000" i="1">
                <a:solidFill>
                  <a:schemeClr val="tx1"/>
                </a:solidFill>
              </a:rPr>
              <a:t> de Richard Wagner dont la partie est identifiée par </a:t>
            </a:r>
            <a:r>
              <a:rPr lang="fr-CA" sz="2000">
                <a:solidFill>
                  <a:schemeClr val="tx1"/>
                </a:solidFill>
              </a:rPr>
              <a:t>Dritter Akt</a:t>
            </a:r>
          </a:p>
          <a:p>
            <a:pPr marL="50800" indent="0">
              <a:buNone/>
            </a:pPr>
            <a:r>
              <a:rPr lang="fr-CA" sz="2000">
                <a:solidFill>
                  <a:schemeClr val="accent5"/>
                </a:solidFill>
              </a:rPr>
              <a:t>	Titre privilégié de la partie : 3. Akt</a:t>
            </a:r>
          </a:p>
          <a:p>
            <a:pPr marL="50800" indent="0">
              <a:buNone/>
            </a:pPr>
            <a:endParaRPr lang="fr-CA" sz="1900">
              <a:solidFill>
                <a:srgbClr val="0070C1"/>
              </a:solidFill>
            </a:endParaRPr>
          </a:p>
        </p:txBody>
      </p:sp>
      <p:sp>
        <p:nvSpPr>
          <p:cNvPr id="2" name="Espace réservé du pied de page 1">
            <a:extLst>
              <a:ext uri="{FF2B5EF4-FFF2-40B4-BE49-F238E27FC236}">
                <a16:creationId xmlns:a16="http://schemas.microsoft.com/office/drawing/2014/main" id="{C84B6385-84F0-043A-1621-4F31D7E3D5D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68</a:t>
            </a:fld>
            <a:endParaRPr lang="fr-FR"/>
          </a:p>
        </p:txBody>
      </p:sp>
    </p:spTree>
    <p:extLst>
      <p:ext uri="{BB962C8B-B14F-4D97-AF65-F5344CB8AC3E}">
        <p14:creationId xmlns:p14="http://schemas.microsoft.com/office/powerpoint/2010/main" val="2705709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Une partie (RDA 6.14.2.7.1)</a:t>
            </a:r>
            <a:endParaRPr lang="en-US"/>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fontAlgn="base">
              <a:buNone/>
              <a:tabLst>
                <a:tab pos="1339850" algn="l"/>
                <a:tab pos="1530350" algn="l"/>
              </a:tabLst>
            </a:pPr>
            <a:r>
              <a:rPr lang="fr-CA" sz="2000"/>
              <a:t>Si aucun terme général n’est associé au numéro de la partie, faire précéder ce numéro de l’abréviation de </a:t>
            </a:r>
            <a:r>
              <a:rPr lang="fr-CA" sz="2000" i="1"/>
              <a:t>Numéro</a:t>
            </a:r>
            <a:r>
              <a:rPr lang="fr-CA" sz="2000"/>
              <a:t> ou de son équivalent dans une autre langue (voir annexe B.3). Enregistrer l’abréviation dans la langue dans laquelle a été enregistré le titre privilégié de l’œuvre considérée dans son intégralité.</a:t>
            </a:r>
            <a:endParaRPr lang="fr-CA" sz="3200"/>
          </a:p>
          <a:p>
            <a:pPr marL="50800" indent="0">
              <a:buNone/>
            </a:pPr>
            <a:endParaRPr lang="fr-CA" sz="2000"/>
          </a:p>
          <a:p>
            <a:pPr marL="50800" indent="0">
              <a:buNone/>
            </a:pPr>
            <a:r>
              <a:rPr lang="fr-CA" sz="2000" i="1">
                <a:solidFill>
                  <a:srgbClr val="000000"/>
                </a:solidFill>
              </a:rPr>
              <a:t>Ex. La 5</a:t>
            </a:r>
            <a:r>
              <a:rPr lang="fr-CA" sz="2000" i="1" baseline="30000">
                <a:solidFill>
                  <a:srgbClr val="000000"/>
                </a:solidFill>
              </a:rPr>
              <a:t>e</a:t>
            </a:r>
            <a:r>
              <a:rPr lang="fr-CA" sz="2000" i="1">
                <a:solidFill>
                  <a:srgbClr val="000000"/>
                </a:solidFill>
              </a:rPr>
              <a:t> des </a:t>
            </a:r>
            <a:r>
              <a:rPr lang="fr-CA" sz="2000">
                <a:solidFill>
                  <a:srgbClr val="000000"/>
                </a:solidFill>
              </a:rPr>
              <a:t>Ländlerische Tänze</a:t>
            </a:r>
            <a:r>
              <a:rPr lang="fr-CA" sz="2000" i="1">
                <a:solidFill>
                  <a:srgbClr val="000000"/>
                </a:solidFill>
              </a:rPr>
              <a:t>, WoO 11 de L.v. Beethoven, dont la partie est identifiée par </a:t>
            </a:r>
            <a:r>
              <a:rPr lang="fr-CA" sz="2000">
                <a:solidFill>
                  <a:srgbClr val="000000"/>
                </a:solidFill>
              </a:rPr>
              <a:t>5</a:t>
            </a:r>
          </a:p>
          <a:p>
            <a:pPr marL="50800" indent="0">
              <a:buNone/>
            </a:pPr>
            <a:r>
              <a:rPr lang="fr-CA" sz="2000">
                <a:solidFill>
                  <a:schemeClr val="accent5"/>
                </a:solidFill>
              </a:rPr>
              <a:t>	Titre privilégié de la partie : Nr. 5</a:t>
            </a:r>
          </a:p>
          <a:p>
            <a:pPr marL="50800" indent="0">
              <a:buNone/>
            </a:pPr>
            <a:r>
              <a:rPr lang="fr-CA" sz="2000" i="1">
                <a:solidFill>
                  <a:srgbClr val="000000"/>
                </a:solidFill>
              </a:rPr>
              <a:t>Ex. La 2e des </a:t>
            </a:r>
            <a:r>
              <a:rPr lang="fr-CA" sz="2000">
                <a:solidFill>
                  <a:srgbClr val="000000"/>
                </a:solidFill>
              </a:rPr>
              <a:t>Trois esquisses pour orgue </a:t>
            </a:r>
            <a:r>
              <a:rPr lang="fr-CA" sz="2000" i="1">
                <a:solidFill>
                  <a:srgbClr val="000000"/>
                </a:solidFill>
              </a:rPr>
              <a:t>de Marcel Dupré, identifiée par </a:t>
            </a:r>
            <a:r>
              <a:rPr lang="fr-CA" sz="2000">
                <a:solidFill>
                  <a:srgbClr val="000000"/>
                </a:solidFill>
              </a:rPr>
              <a:t>II</a:t>
            </a:r>
          </a:p>
          <a:p>
            <a:pPr marL="50800" indent="0">
              <a:buNone/>
            </a:pPr>
            <a:r>
              <a:rPr lang="fr-CA" sz="2000">
                <a:solidFill>
                  <a:schemeClr val="accent5"/>
                </a:solidFill>
              </a:rPr>
              <a:t>	Titre privilégié de la partie : No 2</a:t>
            </a:r>
          </a:p>
          <a:p>
            <a:pPr marL="50800" indent="0">
              <a:buNone/>
            </a:pPr>
            <a:r>
              <a:rPr lang="fr-CA" sz="2000" i="1">
                <a:solidFill>
                  <a:srgbClr val="000000"/>
                </a:solidFill>
              </a:rPr>
              <a:t>Ex. Le 2e</a:t>
            </a:r>
            <a:r>
              <a:rPr lang="fr-CA" sz="2000">
                <a:solidFill>
                  <a:srgbClr val="000000"/>
                </a:solidFill>
              </a:rPr>
              <a:t> des Three sonnets for piano </a:t>
            </a:r>
            <a:r>
              <a:rPr lang="fr-CA" sz="2000" i="1">
                <a:solidFill>
                  <a:srgbClr val="000000"/>
                </a:solidFill>
              </a:rPr>
              <a:t>d’Aaron Copland, dont la partie est identifiée par </a:t>
            </a:r>
            <a:r>
              <a:rPr lang="fr-CA" sz="2000">
                <a:solidFill>
                  <a:srgbClr val="000000"/>
                </a:solidFill>
              </a:rPr>
              <a:t>II</a:t>
            </a:r>
            <a:endParaRPr lang="fr-CA" sz="2000">
              <a:solidFill>
                <a:schemeClr val="accent5"/>
              </a:solidFill>
            </a:endParaRPr>
          </a:p>
          <a:p>
            <a:pPr marL="50800" indent="0">
              <a:buNone/>
            </a:pPr>
            <a:r>
              <a:rPr lang="fr-CA" sz="2000">
                <a:solidFill>
                  <a:schemeClr val="accent5"/>
                </a:solidFill>
              </a:rPr>
              <a:t>	Titre privilégié de la partie :  No. 2 </a:t>
            </a:r>
            <a:endParaRPr lang="fr-CA" sz="3200">
              <a:solidFill>
                <a:schemeClr val="accent5"/>
              </a:solidFill>
            </a:endParaRPr>
          </a:p>
          <a:p>
            <a:pPr marL="50800" indent="0">
              <a:buNone/>
            </a:pPr>
            <a:endParaRPr lang="fr-CA" sz="2000">
              <a:solidFill>
                <a:srgbClr val="0070C1"/>
              </a:solidFill>
            </a:endParaRPr>
          </a:p>
        </p:txBody>
      </p:sp>
      <p:sp>
        <p:nvSpPr>
          <p:cNvPr id="2" name="Espace réservé du pied de page 1">
            <a:extLst>
              <a:ext uri="{FF2B5EF4-FFF2-40B4-BE49-F238E27FC236}">
                <a16:creationId xmlns:a16="http://schemas.microsoft.com/office/drawing/2014/main" id="{C7B3FCFD-B93C-8D9C-E5A0-F00E87482EC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69</a:t>
            </a:fld>
            <a:endParaRPr lang="fr-FR"/>
          </a:p>
        </p:txBody>
      </p:sp>
    </p:spTree>
    <p:extLst>
      <p:ext uri="{BB962C8B-B14F-4D97-AF65-F5344CB8AC3E}">
        <p14:creationId xmlns:p14="http://schemas.microsoft.com/office/powerpoint/2010/main" val="188656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Définitions (RDA 5.1.2)</a:t>
            </a:r>
            <a:endParaRPr sz="4400" b="0" i="0" u="none" strike="noStrike" cap="none">
              <a:solidFill>
                <a:schemeClr val="dk1"/>
              </a:solidFill>
              <a:latin typeface="Arial"/>
              <a:ea typeface="Arial"/>
              <a:cs typeface="Arial"/>
              <a:sym typeface="Arial"/>
            </a:endParaRPr>
          </a:p>
        </p:txBody>
      </p:sp>
      <p:sp>
        <p:nvSpPr>
          <p:cNvPr id="122" name="Shape 1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100000"/>
              </a:lnSpc>
              <a:spcBef>
                <a:spcPts val="0"/>
              </a:spcBef>
              <a:spcAft>
                <a:spcPts val="0"/>
              </a:spcAft>
              <a:buClr>
                <a:schemeClr val="dk1"/>
              </a:buClr>
              <a:buSzPts val="2800"/>
              <a:buFont typeface="Arial"/>
              <a:buChar char="•"/>
            </a:pPr>
            <a:r>
              <a:rPr lang="fr-FR" b="1" dirty="0"/>
              <a:t>Œ</a:t>
            </a:r>
            <a:r>
              <a:rPr lang="fr-FR" sz="2800" b="1" i="0" u="none" strike="noStrike" cap="none" dirty="0">
                <a:solidFill>
                  <a:schemeClr val="dk1"/>
                </a:solidFill>
                <a:latin typeface="Arial"/>
                <a:ea typeface="Arial"/>
                <a:cs typeface="Arial"/>
                <a:sym typeface="Arial"/>
              </a:rPr>
              <a:t>uvre </a:t>
            </a:r>
            <a:r>
              <a:rPr lang="fr-FR" sz="2800" b="0" i="0" u="none" strike="noStrike" cap="none" dirty="0">
                <a:solidFill>
                  <a:schemeClr val="dk1"/>
                </a:solidFill>
                <a:latin typeface="Arial"/>
                <a:ea typeface="Arial"/>
                <a:cs typeface="Arial"/>
                <a:sym typeface="Arial"/>
              </a:rPr>
              <a:t>= Création intellectuelle ou artistique déterminée, c’est-à-dire le contenu intellectuel ou artistique</a:t>
            </a:r>
            <a:endParaRPr lang="fr-CA" sz="2800" b="0" i="0" u="none" strike="noStrike" cap="none" dirty="0">
              <a:solidFill>
                <a:schemeClr val="dk1"/>
              </a:solidFill>
              <a:latin typeface="Arial"/>
              <a:ea typeface="Arial"/>
              <a:cs typeface="Arial"/>
              <a:sym typeface="Arial"/>
            </a:endParaRPr>
          </a:p>
          <a:p>
            <a:pPr marL="449263" marR="0" lvl="0" indent="-449263" algn="l" rtl="0">
              <a:lnSpc>
                <a:spcPct val="100000"/>
              </a:lnSpc>
              <a:spcBef>
                <a:spcPts val="1000"/>
              </a:spcBef>
              <a:spcAft>
                <a:spcPts val="0"/>
              </a:spcAft>
              <a:buClr>
                <a:schemeClr val="dk1"/>
              </a:buClr>
              <a:buSzPts val="2800"/>
              <a:buFont typeface="Arial"/>
              <a:buChar char="•"/>
            </a:pPr>
            <a:r>
              <a:rPr lang="fr-FR" sz="2800" b="1" i="0" u="none" strike="noStrike" cap="none" dirty="0">
                <a:solidFill>
                  <a:schemeClr val="dk1"/>
                </a:solidFill>
                <a:latin typeface="Arial"/>
                <a:ea typeface="Arial"/>
                <a:cs typeface="Arial"/>
                <a:sym typeface="Arial"/>
              </a:rPr>
              <a:t>Expression </a:t>
            </a:r>
            <a:r>
              <a:rPr lang="fr-FR" sz="2800" b="0" i="0" u="none" strike="noStrike" cap="none" dirty="0">
                <a:solidFill>
                  <a:schemeClr val="dk1"/>
                </a:solidFill>
                <a:latin typeface="Arial"/>
                <a:ea typeface="Arial"/>
                <a:cs typeface="Arial"/>
                <a:sym typeface="Arial"/>
              </a:rPr>
              <a:t>= Réalisation intellectuelle ou artistique d’une œuvre sous forme de notation alphanumérique, musicale ou chorégraphique, de son, d’image, d’objet, de mouvement, etc. ou de toute combinaison de ces formes</a:t>
            </a:r>
            <a:endParaRPr lang="fr-CA" sz="2800" b="0" i="0" u="none" strike="noStrike" cap="none" dirty="0">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1E51DE6E-3289-C579-0BC1-8A0CF1CE4204}"/>
              </a:ext>
            </a:extLst>
          </p:cNvPr>
          <p:cNvSpPr>
            <a:spLocks noGrp="1"/>
          </p:cNvSpPr>
          <p:nvPr>
            <p:ph type="ftr" idx="11"/>
          </p:nvPr>
        </p:nvSpPr>
        <p:spPr>
          <a:xfrm>
            <a:off x="3786691" y="6424256"/>
            <a:ext cx="4345193"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a:t>
            </a:fld>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Une partie identifiée seulement par un numéro (RDA 6.14.2.7.1.1)</a:t>
            </a:r>
            <a:endParaRPr lang="en-US"/>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8420" indent="0">
              <a:lnSpc>
                <a:spcPct val="70000"/>
              </a:lnSpc>
              <a:spcBef>
                <a:spcPts val="0"/>
              </a:spcBef>
              <a:buClr>
                <a:srgbClr val="000000"/>
              </a:buClr>
              <a:buSzPts val="1900"/>
              <a:buNone/>
              <a:tabLst>
                <a:tab pos="1339850" algn="l"/>
                <a:tab pos="1530350" algn="l"/>
              </a:tabLst>
            </a:pPr>
            <a:r>
              <a:rPr lang="fr-CA" sz="2000"/>
              <a:t>Si chacune des parties est identifiée seulement par un numéro (accompagné ou non d’un terme général), enregistrer le numéro de la partie.</a:t>
            </a:r>
          </a:p>
          <a:p>
            <a:pPr marL="58420" indent="0">
              <a:lnSpc>
                <a:spcPct val="70000"/>
              </a:lnSpc>
              <a:spcBef>
                <a:spcPts val="0"/>
              </a:spcBef>
              <a:buSzPts val="1900"/>
              <a:buNone/>
            </a:pPr>
            <a:endParaRPr lang="fr-CA" sz="2000" i="1"/>
          </a:p>
          <a:p>
            <a:pPr marL="50800" indent="0" fontAlgn="base">
              <a:buNone/>
            </a:pPr>
            <a:r>
              <a:rPr lang="fr-CA" sz="2000" i="1"/>
              <a:t>Ex. La 5e des </a:t>
            </a:r>
            <a:r>
              <a:rPr lang="fr-CA" sz="2000"/>
              <a:t>Ungarische Tänze</a:t>
            </a:r>
            <a:r>
              <a:rPr lang="fr-CA" sz="2000" i="1"/>
              <a:t> de Johannes Brahms, dont la partie est identifiée par </a:t>
            </a:r>
            <a:r>
              <a:rPr lang="fr-CA" sz="2000"/>
              <a:t>Nr. 5 </a:t>
            </a:r>
          </a:p>
          <a:p>
            <a:pPr marL="50800" indent="0" fontAlgn="base">
              <a:buNone/>
            </a:pPr>
            <a:r>
              <a:rPr lang="fr-CA" sz="2000">
                <a:solidFill>
                  <a:schemeClr val="accent5"/>
                </a:solidFill>
              </a:rPr>
              <a:t>	Titre privilégié de la partie :  Nr. 5 </a:t>
            </a:r>
          </a:p>
          <a:p>
            <a:pPr marL="50800" indent="0" fontAlgn="base">
              <a:buNone/>
            </a:pPr>
            <a:endParaRPr lang="fr-CA" sz="2000" i="1"/>
          </a:p>
          <a:p>
            <a:pPr marL="50800" indent="0" fontAlgn="base">
              <a:buNone/>
            </a:pPr>
            <a:r>
              <a:rPr lang="fr-CA" sz="2000" i="1"/>
              <a:t>Ex. Le 16e des </a:t>
            </a:r>
            <a:r>
              <a:rPr lang="fr-CA" sz="2000"/>
              <a:t>24 préludes pour piano</a:t>
            </a:r>
            <a:r>
              <a:rPr lang="fr-CA" sz="2000" i="1"/>
              <a:t>, op. 28, de Frédéric Chopin, dont la partie est identifiée par </a:t>
            </a:r>
            <a:r>
              <a:rPr lang="fr-CA" sz="2000"/>
              <a:t>XVI	</a:t>
            </a:r>
          </a:p>
          <a:p>
            <a:pPr marL="50800" indent="0" fontAlgn="base">
              <a:buNone/>
            </a:pPr>
            <a:r>
              <a:rPr lang="fr-CA" sz="2000">
                <a:solidFill>
                  <a:schemeClr val="accent5"/>
                </a:solidFill>
              </a:rPr>
              <a:t>	Titre privilégié de la partie :  No 16 </a:t>
            </a:r>
          </a:p>
          <a:p>
            <a:pPr marL="57785" indent="0">
              <a:lnSpc>
                <a:spcPct val="70000"/>
              </a:lnSpc>
              <a:spcBef>
                <a:spcPts val="0"/>
              </a:spcBef>
              <a:buSzPts val="1900"/>
              <a:buNone/>
            </a:pPr>
            <a:endParaRPr lang="fr-CA" sz="1900">
              <a:solidFill>
                <a:srgbClr val="000000"/>
              </a:solidFill>
            </a:endParaRPr>
          </a:p>
        </p:txBody>
      </p:sp>
      <p:sp>
        <p:nvSpPr>
          <p:cNvPr id="2" name="Espace réservé du pied de page 1">
            <a:extLst>
              <a:ext uri="{FF2B5EF4-FFF2-40B4-BE49-F238E27FC236}">
                <a16:creationId xmlns:a16="http://schemas.microsoft.com/office/drawing/2014/main" id="{90A1F8C8-8BFA-37CB-30F7-F75CADFC557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70</a:t>
            </a:fld>
            <a:endParaRPr lang="fr-FR"/>
          </a:p>
        </p:txBody>
      </p:sp>
    </p:spTree>
    <p:extLst>
      <p:ext uri="{BB962C8B-B14F-4D97-AF65-F5344CB8AC3E}">
        <p14:creationId xmlns:p14="http://schemas.microsoft.com/office/powerpoint/2010/main" val="8683899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600"/>
              <a:t>Une partie identifiée seulement par un titre ou une autre désignation verbale (RDA 6.14.2.7.1.2)</a:t>
            </a:r>
            <a:endParaRPr lang="en-US" sz="40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tabLst>
                <a:tab pos="1339850" algn="l"/>
                <a:tab pos="1530350" algn="l"/>
              </a:tabLst>
            </a:pPr>
            <a:r>
              <a:rPr lang="fr-CA" sz="2000">
                <a:solidFill>
                  <a:srgbClr val="000000"/>
                </a:solidFill>
              </a:rPr>
              <a:t>Enregistrer le titre ou l’autre désignation verbale de la partie</a:t>
            </a:r>
            <a:endParaRPr lang="fr-CA" sz="3200">
              <a:solidFill>
                <a:srgbClr val="000000"/>
              </a:solidFill>
            </a:endParaRPr>
          </a:p>
          <a:p>
            <a:pPr marL="546100" indent="-546100">
              <a:buClr>
                <a:srgbClr val="000000"/>
              </a:buClr>
              <a:buSzPts val="2000"/>
              <a:buNone/>
              <a:tabLst>
                <a:tab pos="1339850" algn="l"/>
                <a:tab pos="1530350" algn="l"/>
              </a:tabLst>
            </a:pPr>
            <a:endParaRPr lang="fr-CA" sz="2000">
              <a:solidFill>
                <a:srgbClr val="000000"/>
              </a:solidFill>
            </a:endParaRPr>
          </a:p>
          <a:p>
            <a:pPr marL="50800" indent="0" fontAlgn="base">
              <a:buNone/>
            </a:pPr>
            <a:r>
              <a:rPr lang="fr-CA" sz="2000" i="1"/>
              <a:t>Ex. </a:t>
            </a:r>
            <a:r>
              <a:rPr lang="fr-CA" sz="2000"/>
              <a:t>La donna è mobile </a:t>
            </a:r>
            <a:r>
              <a:rPr lang="fr-CA" sz="2000" i="1"/>
              <a:t>tiré de l’opéra </a:t>
            </a:r>
            <a:r>
              <a:rPr lang="fr-CA" sz="2000"/>
              <a:t>Rigoletto</a:t>
            </a:r>
            <a:r>
              <a:rPr lang="fr-CA" sz="2000" i="1"/>
              <a:t> de Verdi </a:t>
            </a:r>
          </a:p>
          <a:p>
            <a:pPr marL="50800" indent="0" fontAlgn="base">
              <a:buNone/>
            </a:pPr>
            <a:r>
              <a:rPr lang="fr-CA" sz="2000"/>
              <a:t>	</a:t>
            </a:r>
            <a:r>
              <a:rPr lang="fr-CA" sz="2000">
                <a:solidFill>
                  <a:schemeClr val="accent5"/>
                </a:solidFill>
              </a:rPr>
              <a:t>Titre privilégié de la partie :  Donna è mobile</a:t>
            </a:r>
          </a:p>
          <a:p>
            <a:pPr marL="50800" indent="0" fontAlgn="base">
              <a:buNone/>
            </a:pPr>
            <a:endParaRPr lang="fr-CA" sz="2000">
              <a:solidFill>
                <a:schemeClr val="accent5"/>
              </a:solidFill>
            </a:endParaRPr>
          </a:p>
          <a:p>
            <a:pPr marL="50800" indent="0" fontAlgn="base">
              <a:buNone/>
            </a:pPr>
            <a:r>
              <a:rPr lang="fr-CA" sz="2000" i="1"/>
              <a:t>Ex. </a:t>
            </a:r>
            <a:r>
              <a:rPr lang="fr-CA" sz="2000"/>
              <a:t>Seasons of love</a:t>
            </a:r>
            <a:r>
              <a:rPr lang="fr-CA" sz="2000" i="1"/>
              <a:t> tiré de la comédie musicale </a:t>
            </a:r>
            <a:r>
              <a:rPr lang="fr-CA" sz="2000"/>
              <a:t>Rent</a:t>
            </a:r>
            <a:r>
              <a:rPr lang="fr-CA" sz="2000" i="1"/>
              <a:t> de Jonathan Larson </a:t>
            </a:r>
          </a:p>
          <a:p>
            <a:pPr marL="50800" indent="0" fontAlgn="base">
              <a:buNone/>
            </a:pPr>
            <a:r>
              <a:rPr lang="fr-CA" sz="2000">
                <a:solidFill>
                  <a:srgbClr val="0070C1"/>
                </a:solidFill>
              </a:rPr>
              <a:t>	</a:t>
            </a:r>
            <a:r>
              <a:rPr lang="fr-CA" sz="2000">
                <a:solidFill>
                  <a:schemeClr val="accent5"/>
                </a:solidFill>
              </a:rPr>
              <a:t>Titre privilégié de la partie :  Seasons of love</a:t>
            </a:r>
            <a:endParaRPr lang="fr-CA" sz="2000">
              <a:solidFill>
                <a:srgbClr val="0070C1"/>
              </a:solidFill>
            </a:endParaRPr>
          </a:p>
          <a:p>
            <a:pPr marL="50800" indent="0" fontAlgn="base">
              <a:buNone/>
            </a:pPr>
            <a:endParaRPr lang="fr-CA" sz="2000">
              <a:solidFill>
                <a:srgbClr val="0070C1"/>
              </a:solidFill>
            </a:endParaRPr>
          </a:p>
          <a:p>
            <a:pPr marL="57785" lvl="0" indent="0">
              <a:lnSpc>
                <a:spcPct val="70000"/>
              </a:lnSpc>
              <a:spcBef>
                <a:spcPts val="0"/>
              </a:spcBef>
              <a:buClr>
                <a:srgbClr val="000000"/>
              </a:buClr>
              <a:buSzPts val="1900"/>
              <a:buNone/>
            </a:pPr>
            <a:endParaRPr lang="fr-CA" sz="1900">
              <a:solidFill>
                <a:srgbClr val="000000"/>
              </a:solidFill>
            </a:endParaRPr>
          </a:p>
          <a:p>
            <a:pPr marL="57785" lvl="0" indent="0">
              <a:lnSpc>
                <a:spcPct val="70000"/>
              </a:lnSpc>
              <a:spcBef>
                <a:spcPts val="0"/>
              </a:spcBef>
              <a:buClr>
                <a:srgbClr val="000000"/>
              </a:buClr>
              <a:buSzPts val="1900"/>
              <a:buNone/>
            </a:pPr>
            <a:r>
              <a:rPr lang="fr-CA" sz="1900" i="1">
                <a:solidFill>
                  <a:srgbClr val="000000"/>
                </a:solidFill>
              </a:rPr>
              <a:t>Ex. </a:t>
            </a:r>
            <a:r>
              <a:rPr lang="fr-CA" sz="1900">
                <a:solidFill>
                  <a:srgbClr val="000000"/>
                </a:solidFill>
              </a:rPr>
              <a:t>Sonata </a:t>
            </a:r>
            <a:r>
              <a:rPr lang="fr-CA" sz="1900" i="1">
                <a:solidFill>
                  <a:srgbClr val="000000"/>
                </a:solidFill>
              </a:rPr>
              <a:t>tirée de la cantate </a:t>
            </a:r>
            <a:r>
              <a:rPr lang="fr-CA" sz="1900">
                <a:solidFill>
                  <a:srgbClr val="000000"/>
                </a:solidFill>
              </a:rPr>
              <a:t>Himmelskönig, sei willkommen </a:t>
            </a:r>
            <a:r>
              <a:rPr lang="fr-CA" sz="1900" i="1">
                <a:solidFill>
                  <a:srgbClr val="000000"/>
                </a:solidFill>
              </a:rPr>
              <a:t>de Johann Sebastian Bach</a:t>
            </a:r>
          </a:p>
          <a:p>
            <a:pPr marL="50800" marR="0" lvl="0" indent="0" algn="l" defTabSz="914400" rtl="0" eaLnBrk="1" fontAlgn="base" latinLnBrk="0" hangingPunct="1">
              <a:lnSpc>
                <a:spcPct val="90000"/>
              </a:lnSpc>
              <a:spcBef>
                <a:spcPts val="1000"/>
              </a:spcBef>
              <a:spcAft>
                <a:spcPts val="0"/>
              </a:spcAft>
              <a:buClr>
                <a:srgbClr val="000000"/>
              </a:buClr>
              <a:buSzPts val="2800"/>
              <a:buFont typeface="Arial"/>
              <a:buNone/>
              <a:tabLst/>
              <a:defRPr/>
            </a:pPr>
            <a:r>
              <a:rPr kumimoji="0" lang="fr-CA" sz="2000" b="0" i="0" u="none" strike="noStrike" kern="0" cap="none" spc="0" normalizeH="0" baseline="0" noProof="0">
                <a:ln>
                  <a:noFill/>
                </a:ln>
                <a:solidFill>
                  <a:srgbClr val="0070C1"/>
                </a:solidFill>
                <a:effectLst/>
                <a:uLnTx/>
                <a:uFillTx/>
                <a:latin typeface="Arial"/>
                <a:cs typeface="Arial"/>
                <a:sym typeface="Arial"/>
              </a:rPr>
              <a:t>	</a:t>
            </a:r>
            <a:r>
              <a:rPr kumimoji="0" lang="fr-CA" sz="2000" b="0" i="0" u="none" strike="noStrike" kern="0" cap="none" spc="0" normalizeH="0" baseline="0" noProof="0">
                <a:ln>
                  <a:noFill/>
                </a:ln>
                <a:solidFill>
                  <a:srgbClr val="4472C4"/>
                </a:solidFill>
                <a:effectLst/>
                <a:uLnTx/>
                <a:uFillTx/>
                <a:latin typeface="Arial"/>
                <a:cs typeface="Arial"/>
                <a:sym typeface="Arial"/>
              </a:rPr>
              <a:t>Titre privilégié de la partie :  Sonata</a:t>
            </a:r>
            <a:endParaRPr kumimoji="0" lang="fr-CA" sz="2000" b="0" i="0" u="none" strike="noStrike" kern="0" cap="none" spc="0" normalizeH="0" baseline="0" noProof="0">
              <a:ln>
                <a:noFill/>
              </a:ln>
              <a:solidFill>
                <a:srgbClr val="0070C1"/>
              </a:solidFill>
              <a:effectLst/>
              <a:uLnTx/>
              <a:uFillTx/>
              <a:latin typeface="Arial"/>
              <a:cs typeface="Arial"/>
              <a:sym typeface="Arial"/>
            </a:endParaRPr>
          </a:p>
          <a:p>
            <a:pPr marL="57785" lvl="0" indent="0">
              <a:lnSpc>
                <a:spcPct val="70000"/>
              </a:lnSpc>
              <a:spcBef>
                <a:spcPts val="0"/>
              </a:spcBef>
              <a:buClr>
                <a:srgbClr val="000000"/>
              </a:buClr>
              <a:buSzPts val="1900"/>
              <a:buNone/>
            </a:pPr>
            <a:endParaRPr lang="fr-CA" sz="1900">
              <a:solidFill>
                <a:srgbClr val="000000"/>
              </a:solidFill>
            </a:endParaRPr>
          </a:p>
        </p:txBody>
      </p:sp>
      <p:sp>
        <p:nvSpPr>
          <p:cNvPr id="2" name="Espace réservé du pied de page 1">
            <a:extLst>
              <a:ext uri="{FF2B5EF4-FFF2-40B4-BE49-F238E27FC236}">
                <a16:creationId xmlns:a16="http://schemas.microsoft.com/office/drawing/2014/main" id="{52E8D7B4-9CA4-8D9E-323F-84AA9168032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71</a:t>
            </a:fld>
            <a:endParaRPr lang="fr-FR"/>
          </a:p>
        </p:txBody>
      </p:sp>
    </p:spTree>
    <p:extLst>
      <p:ext uri="{BB962C8B-B14F-4D97-AF65-F5344CB8AC3E}">
        <p14:creationId xmlns:p14="http://schemas.microsoft.com/office/powerpoint/2010/main" val="3083081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600"/>
              <a:t>Une partie identifiée seulement par un titre ou une autre désignation verbale (RDA 6.14.2.7.1.2)</a:t>
            </a:r>
            <a:endParaRPr lang="en-US" sz="40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None/>
            </a:pPr>
            <a:r>
              <a:rPr lang="fr-CA" sz="2000">
                <a:solidFill>
                  <a:srgbClr val="000000"/>
                </a:solidFill>
              </a:rPr>
              <a:t>Enregistrer le titre ou l’autre désignation verbale de la partie</a:t>
            </a:r>
            <a:endParaRPr lang="en-US" sz="3200"/>
          </a:p>
          <a:p>
            <a:pPr marL="546100" indent="-546100">
              <a:buClr>
                <a:srgbClr val="000000"/>
              </a:buClr>
              <a:buSzPts val="2000"/>
              <a:buNone/>
              <a:tabLst>
                <a:tab pos="1339850" algn="l"/>
                <a:tab pos="1530350" algn="l"/>
              </a:tabLst>
            </a:pPr>
            <a:endParaRPr lang="fr-CA" sz="2000">
              <a:solidFill>
                <a:srgbClr val="000000"/>
              </a:solidFill>
            </a:endParaRPr>
          </a:p>
          <a:p>
            <a:pPr marL="50800" indent="0" fontAlgn="base">
              <a:buNone/>
            </a:pPr>
            <a:r>
              <a:rPr lang="fr-CA" sz="2000" i="1"/>
              <a:t>Ex. 2e mouvement de la </a:t>
            </a:r>
            <a:r>
              <a:rPr lang="fr-CA" sz="2000"/>
              <a:t>1re symphonie </a:t>
            </a:r>
            <a:r>
              <a:rPr lang="fr-CA" sz="2000" i="1"/>
              <a:t>de Beethoven, identifié par l’indication de tempo </a:t>
            </a:r>
            <a:r>
              <a:rPr lang="fr-CA" sz="2000"/>
              <a:t>Andante cantabile con moto</a:t>
            </a:r>
          </a:p>
          <a:p>
            <a:pPr marL="50800" indent="0" fontAlgn="base">
              <a:buNone/>
            </a:pPr>
            <a:r>
              <a:rPr lang="fr-CA" sz="2000">
                <a:solidFill>
                  <a:srgbClr val="0070C1"/>
                </a:solidFill>
              </a:rPr>
              <a:t>	</a:t>
            </a:r>
            <a:r>
              <a:rPr lang="fr-CA" sz="2000">
                <a:solidFill>
                  <a:schemeClr val="accent5"/>
                </a:solidFill>
              </a:rPr>
              <a:t>Titre privilégié de la partie :  Andante cantabile con moto</a:t>
            </a:r>
            <a:r>
              <a:rPr lang="fr-CA" sz="2000">
                <a:solidFill>
                  <a:srgbClr val="0070C1"/>
                </a:solidFill>
              </a:rPr>
              <a:t> </a:t>
            </a:r>
            <a:r>
              <a:rPr lang="fr-CA" sz="2000">
                <a:solidFill>
                  <a:srgbClr val="000000"/>
                </a:solidFill>
              </a:rPr>
              <a:t> </a:t>
            </a:r>
          </a:p>
          <a:p>
            <a:pPr marL="50800" indent="0">
              <a:buNone/>
            </a:pPr>
            <a:endParaRPr lang="fr-CA" sz="2000"/>
          </a:p>
          <a:p>
            <a:pPr marL="50800" indent="0" fontAlgn="base">
              <a:buNone/>
            </a:pPr>
            <a:r>
              <a:rPr lang="fr-CA" sz="2000"/>
              <a:t>MLA BP : Si la partie est un mouvement identifié par une indication de tempo et que ce mouvement comprend un ou plusieurs changements de tempo, utiliser l’indication de tempo initiale comme titre privilégié, à moins que le mouvement de l’œuvre ne soit connu par une autre indication de tempo dans les manifestations matérialisant l’œuvre ou dans les sources de référence. </a:t>
            </a:r>
          </a:p>
        </p:txBody>
      </p:sp>
      <p:sp>
        <p:nvSpPr>
          <p:cNvPr id="2" name="Espace réservé du pied de page 1">
            <a:extLst>
              <a:ext uri="{FF2B5EF4-FFF2-40B4-BE49-F238E27FC236}">
                <a16:creationId xmlns:a16="http://schemas.microsoft.com/office/drawing/2014/main" id="{FC745A34-6306-7F08-C065-1354C9F4E73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72</a:t>
            </a:fld>
            <a:endParaRPr lang="fr-FR"/>
          </a:p>
        </p:txBody>
      </p:sp>
    </p:spTree>
    <p:extLst>
      <p:ext uri="{BB962C8B-B14F-4D97-AF65-F5344CB8AC3E}">
        <p14:creationId xmlns:p14="http://schemas.microsoft.com/office/powerpoint/2010/main" val="1012834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200"/>
              <a:t>Une partie identifiée à la fois par un numéro et par un titre ou une autre désignation verbale (RDA 6.14.2.7.1.3)</a:t>
            </a:r>
            <a:endParaRPr lang="en-US" sz="36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pPr>
            <a:r>
              <a:rPr lang="fr-CA" sz="2000"/>
              <a:t>Si chacune des parties est identifiée par un numéro et que chacune des parties est identifiée par son propre titre ou une désignation verbale, </a:t>
            </a:r>
            <a:r>
              <a:rPr lang="fr-CA" sz="2000">
                <a:solidFill>
                  <a:srgbClr val="000000"/>
                </a:solidFill>
              </a:rPr>
              <a:t>enregistrer le titre ou l’autre désignation verbale de la partie, sans le numéro.</a:t>
            </a:r>
          </a:p>
          <a:p>
            <a:pPr marL="546100" indent="-546100">
              <a:buClr>
                <a:srgbClr val="000000"/>
              </a:buClr>
              <a:buSzPts val="2000"/>
              <a:buNone/>
              <a:tabLst>
                <a:tab pos="1339850" algn="l"/>
                <a:tab pos="1530350" algn="l"/>
              </a:tabLst>
            </a:pPr>
            <a:endParaRPr lang="fr-CA" sz="2000">
              <a:solidFill>
                <a:srgbClr val="000000"/>
              </a:solidFill>
            </a:endParaRPr>
          </a:p>
          <a:p>
            <a:pPr marL="546100" indent="-546100">
              <a:buClr>
                <a:srgbClr val="000000"/>
              </a:buClr>
              <a:buSzPts val="2000"/>
              <a:buNone/>
              <a:tabLst>
                <a:tab pos="1339850" algn="l"/>
                <a:tab pos="1530350" algn="l"/>
              </a:tabLst>
            </a:pPr>
            <a:r>
              <a:rPr lang="fr-CA" sz="2000" i="1"/>
              <a:t>Ex. </a:t>
            </a:r>
            <a:r>
              <a:rPr lang="fr-CA" sz="2000"/>
              <a:t>VII. Ich grolle nicht</a:t>
            </a:r>
            <a:r>
              <a:rPr lang="fr-CA" sz="2000" i="1"/>
              <a:t> tiré des </a:t>
            </a:r>
            <a:r>
              <a:rPr lang="fr-CA" sz="2000"/>
              <a:t>Dichterliebe,</a:t>
            </a:r>
            <a:r>
              <a:rPr lang="fr-CA" sz="2000" i="1"/>
              <a:t> op. 48, de Schumann. Chacune des parties des </a:t>
            </a:r>
            <a:r>
              <a:rPr lang="fr-CA" sz="2000"/>
              <a:t>Dichterliebe</a:t>
            </a:r>
            <a:r>
              <a:rPr lang="fr-CA" sz="2000" i="1"/>
              <a:t> est identifiée par un numéro et par son propre titre.</a:t>
            </a:r>
          </a:p>
          <a:p>
            <a:pPr marL="50800" indent="0" fontAlgn="base">
              <a:buNone/>
            </a:pPr>
            <a:r>
              <a:rPr lang="fr-CA" sz="2000"/>
              <a:t>	</a:t>
            </a:r>
            <a:r>
              <a:rPr lang="fr-CA" sz="2000">
                <a:solidFill>
                  <a:schemeClr val="accent5"/>
                </a:solidFill>
              </a:rPr>
              <a:t>Titre privilégié de la partie :  Ich grolle nicht </a:t>
            </a:r>
          </a:p>
          <a:p>
            <a:pPr marL="50800" indent="0">
              <a:buNone/>
            </a:pPr>
            <a:endParaRPr lang="fr-CA" sz="2000">
              <a:solidFill>
                <a:srgbClr val="0070C1"/>
              </a:solidFill>
            </a:endParaRPr>
          </a:p>
          <a:p>
            <a:pPr marL="50800" indent="0">
              <a:buNone/>
            </a:pPr>
            <a:r>
              <a:rPr lang="fr-CA" sz="2000">
                <a:solidFill>
                  <a:schemeClr val="accent5"/>
                </a:solidFill>
              </a:rPr>
              <a:t>(Le PFAN n’applique pas l’alternative)</a:t>
            </a:r>
          </a:p>
        </p:txBody>
      </p:sp>
      <p:sp>
        <p:nvSpPr>
          <p:cNvPr id="2" name="Espace réservé du pied de page 1">
            <a:extLst>
              <a:ext uri="{FF2B5EF4-FFF2-40B4-BE49-F238E27FC236}">
                <a16:creationId xmlns:a16="http://schemas.microsoft.com/office/drawing/2014/main" id="{45D366F0-931B-56B7-2610-9074258F056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73</a:t>
            </a:fld>
            <a:endParaRPr lang="fr-FR"/>
          </a:p>
        </p:txBody>
      </p:sp>
    </p:spTree>
    <p:extLst>
      <p:ext uri="{BB962C8B-B14F-4D97-AF65-F5344CB8AC3E}">
        <p14:creationId xmlns:p14="http://schemas.microsoft.com/office/powerpoint/2010/main" val="3555311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200"/>
              <a:t>Une partie identifiée à la fois par un numéro et par un titre ou une autre désignation verbale (RDA 6.14.2.7.1.3)</a:t>
            </a:r>
            <a:endParaRPr lang="en-US" sz="32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tabLst>
                <a:tab pos="1339850" algn="l"/>
                <a:tab pos="1530350" algn="l"/>
              </a:tabLst>
            </a:pPr>
            <a:r>
              <a:rPr lang="fr-CA" sz="2000">
                <a:solidFill>
                  <a:srgbClr val="000000"/>
                </a:solidFill>
              </a:rPr>
              <a:t>Si</a:t>
            </a:r>
            <a:r>
              <a:rPr lang="fr-CA" sz="2000"/>
              <a:t> chacune des parties de l’œuvre plus vaste est identifiée par un numéro et que les parties sont toutes identifiées par le même titre ou la même désignation verbale, enregistrer seulement le numéro de la partie. </a:t>
            </a:r>
          </a:p>
          <a:p>
            <a:pPr marL="546100" indent="-546100">
              <a:buClr>
                <a:srgbClr val="000000"/>
              </a:buClr>
              <a:buSzPts val="2000"/>
              <a:buNone/>
              <a:tabLst>
                <a:tab pos="1339850" algn="l"/>
                <a:tab pos="1530350" algn="l"/>
              </a:tabLst>
            </a:pPr>
            <a:endParaRPr lang="fr-CA" sz="2000"/>
          </a:p>
          <a:p>
            <a:pPr marL="546100" indent="-546100">
              <a:buClr>
                <a:srgbClr val="000000"/>
              </a:buClr>
              <a:buSzPts val="2000"/>
              <a:buNone/>
              <a:tabLst>
                <a:tab pos="1339850" algn="l"/>
                <a:tab pos="1530350" algn="l"/>
              </a:tabLst>
            </a:pPr>
            <a:r>
              <a:rPr lang="fr-CA" sz="2000" i="1"/>
              <a:t>Ex. Le </a:t>
            </a:r>
            <a:r>
              <a:rPr lang="fr-CA" sz="2000"/>
              <a:t>Concerto VIII</a:t>
            </a:r>
            <a:r>
              <a:rPr lang="fr-CA" sz="2000" i="1"/>
              <a:t> tiré de </a:t>
            </a:r>
            <a:r>
              <a:rPr lang="fr-CA" sz="2000"/>
              <a:t>L’estro armonico</a:t>
            </a:r>
            <a:r>
              <a:rPr lang="fr-CA" sz="2000" i="1"/>
              <a:t> de Vivaldi. Chaque partie porte le titre </a:t>
            </a:r>
            <a:r>
              <a:rPr lang="fr-CA" sz="2000"/>
              <a:t>Concerto</a:t>
            </a:r>
            <a:r>
              <a:rPr lang="fr-CA" sz="2000" i="1"/>
              <a:t>, suivi d’un numéro.</a:t>
            </a:r>
          </a:p>
          <a:p>
            <a:pPr marL="546100" indent="-546100">
              <a:buClr>
                <a:srgbClr val="000000"/>
              </a:buClr>
              <a:buSzPts val="2000"/>
              <a:buNone/>
              <a:tabLst>
                <a:tab pos="1339850" algn="l"/>
                <a:tab pos="1530350" algn="l"/>
              </a:tabLst>
            </a:pPr>
            <a:r>
              <a:rPr lang="fr-CA" sz="2000"/>
              <a:t>	</a:t>
            </a:r>
            <a:r>
              <a:rPr lang="fr-CA" sz="2000">
                <a:solidFill>
                  <a:schemeClr val="accent5"/>
                </a:solidFill>
              </a:rPr>
              <a:t>Titre privilégié de la partie :  N. 8</a:t>
            </a:r>
          </a:p>
        </p:txBody>
      </p:sp>
      <p:sp>
        <p:nvSpPr>
          <p:cNvPr id="2" name="Espace réservé du pied de page 1">
            <a:extLst>
              <a:ext uri="{FF2B5EF4-FFF2-40B4-BE49-F238E27FC236}">
                <a16:creationId xmlns:a16="http://schemas.microsoft.com/office/drawing/2014/main" id="{7BDC525F-02F1-2DA9-1627-E12977E3D53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74</a:t>
            </a:fld>
            <a:endParaRPr lang="fr-FR"/>
          </a:p>
        </p:txBody>
      </p:sp>
    </p:spTree>
    <p:extLst>
      <p:ext uri="{BB962C8B-B14F-4D97-AF65-F5344CB8AC3E}">
        <p14:creationId xmlns:p14="http://schemas.microsoft.com/office/powerpoint/2010/main" val="30789116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86369" y="662360"/>
            <a:ext cx="11589744" cy="1130628"/>
          </a:xfrm>
          <a:prstGeom prst="rect">
            <a:avLst/>
          </a:prstGeom>
          <a:noFill/>
          <a:ln>
            <a:noFill/>
          </a:ln>
        </p:spPr>
        <p:txBody>
          <a:bodyPr spcFirstLastPara="1" wrap="square" lIns="91425" tIns="45700" rIns="91425" bIns="45700" anchor="ctr" anchorCtr="0">
            <a:noAutofit/>
          </a:bodyPr>
          <a:lstStyle/>
          <a:p>
            <a:r>
              <a:rPr lang="fr-CA" sz="3200"/>
              <a:t>Une partie identifiée par un numéro et quelques parties identifiées également par un titre ou une autre désignation verbale (RDA 6.14.2.7.1.4) </a:t>
            </a:r>
            <a:endParaRPr lang="en-US" sz="3600"/>
          </a:p>
        </p:txBody>
      </p:sp>
      <p:sp>
        <p:nvSpPr>
          <p:cNvPr id="444" name="Shape 444"/>
          <p:cNvSpPr txBox="1">
            <a:spLocks noGrp="1"/>
          </p:cNvSpPr>
          <p:nvPr>
            <p:ph type="body" idx="1"/>
          </p:nvPr>
        </p:nvSpPr>
        <p:spPr>
          <a:xfrm>
            <a:off x="821803" y="2157274"/>
            <a:ext cx="10531997" cy="4139354"/>
          </a:xfrm>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pPr>
            <a:r>
              <a:rPr lang="fr-CA" sz="2000">
                <a:solidFill>
                  <a:srgbClr val="000000"/>
                </a:solidFill>
              </a:rPr>
              <a:t>Enregistrer le numéro de la partie suivi d’une virgule et du titre ou de l’autre désignation, s’il en existe un ou une. </a:t>
            </a:r>
          </a:p>
          <a:p>
            <a:pPr marL="546100" indent="-546100">
              <a:buClr>
                <a:srgbClr val="000000"/>
              </a:buClr>
              <a:buSzPts val="2000"/>
              <a:buNone/>
              <a:tabLst>
                <a:tab pos="1339850" algn="l"/>
                <a:tab pos="1530350" algn="l"/>
              </a:tabLst>
            </a:pPr>
            <a:endParaRPr lang="fr-CA" sz="2000">
              <a:solidFill>
                <a:srgbClr val="000000"/>
              </a:solidFill>
            </a:endParaRPr>
          </a:p>
          <a:p>
            <a:pPr marL="546100" indent="-546100">
              <a:buClr>
                <a:srgbClr val="000000"/>
              </a:buClr>
              <a:buSzPts val="2000"/>
              <a:buNone/>
              <a:tabLst>
                <a:tab pos="1339850" algn="l"/>
                <a:tab pos="1530350" algn="l"/>
              </a:tabLst>
            </a:pPr>
            <a:r>
              <a:rPr lang="fr-CA" sz="2000" i="1"/>
              <a:t>Ex. Chacun des </a:t>
            </a:r>
            <a:r>
              <a:rPr lang="fr-CA" sz="2000"/>
              <a:t>6 Lieder ohne Worte,</a:t>
            </a:r>
            <a:r>
              <a:rPr lang="fr-CA" sz="2000" i="1"/>
              <a:t> op. 53, de Mendelssohn est identifié par un numéro de 1 à 6; le 5e est également identifié par le titre </a:t>
            </a:r>
            <a:r>
              <a:rPr lang="fr-CA" sz="2000"/>
              <a:t>Volkslied</a:t>
            </a:r>
          </a:p>
          <a:p>
            <a:pPr marL="546100" indent="-546100">
              <a:buClr>
                <a:srgbClr val="000000"/>
              </a:buClr>
              <a:buSzPts val="2000"/>
              <a:buNone/>
              <a:tabLst>
                <a:tab pos="1339850" algn="l"/>
                <a:tab pos="1530350" algn="l"/>
              </a:tabLst>
            </a:pPr>
            <a:r>
              <a:rPr lang="fr-CA" sz="2000"/>
              <a:t>	</a:t>
            </a:r>
            <a:r>
              <a:rPr lang="fr-CA" sz="2000">
                <a:solidFill>
                  <a:schemeClr val="accent5"/>
                </a:solidFill>
              </a:rPr>
              <a:t>Titre privilégié du 3e des Lieder ohne Worte :  Nr. 3 </a:t>
            </a:r>
          </a:p>
          <a:p>
            <a:pPr marL="546100" indent="-546100">
              <a:buClr>
                <a:srgbClr val="000000"/>
              </a:buClr>
              <a:buSzPts val="2000"/>
              <a:buNone/>
              <a:tabLst>
                <a:tab pos="1339850" algn="l"/>
                <a:tab pos="1530350" algn="l"/>
              </a:tabLst>
            </a:pPr>
            <a:r>
              <a:rPr lang="fr-CA" sz="2000">
                <a:solidFill>
                  <a:schemeClr val="accent5"/>
                </a:solidFill>
              </a:rPr>
              <a:t>	Titre privilégié du 5e des Lieder ohne Worte :  Nr. 5, Volkslied </a:t>
            </a:r>
          </a:p>
        </p:txBody>
      </p:sp>
      <p:sp>
        <p:nvSpPr>
          <p:cNvPr id="2" name="Espace réservé du pied de page 1">
            <a:extLst>
              <a:ext uri="{FF2B5EF4-FFF2-40B4-BE49-F238E27FC236}">
                <a16:creationId xmlns:a16="http://schemas.microsoft.com/office/drawing/2014/main" id="{89693897-E104-BA76-62D2-3603B736B4D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75</a:t>
            </a:fld>
            <a:endParaRPr lang="fr-FR"/>
          </a:p>
        </p:txBody>
      </p:sp>
    </p:spTree>
    <p:extLst>
      <p:ext uri="{BB962C8B-B14F-4D97-AF65-F5344CB8AC3E}">
        <p14:creationId xmlns:p14="http://schemas.microsoft.com/office/powerpoint/2010/main" val="2607293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86369" y="662360"/>
            <a:ext cx="11589744" cy="1130628"/>
          </a:xfrm>
          <a:prstGeom prst="rect">
            <a:avLst/>
          </a:prstGeom>
          <a:noFill/>
          <a:ln>
            <a:noFill/>
          </a:ln>
        </p:spPr>
        <p:txBody>
          <a:bodyPr spcFirstLastPara="1" wrap="square" lIns="91425" tIns="45700" rIns="91425" bIns="45700" anchor="ctr" anchorCtr="0">
            <a:noAutofit/>
          </a:bodyPr>
          <a:lstStyle/>
          <a:p>
            <a:r>
              <a:rPr lang="fr-CA" sz="3200"/>
              <a:t>Une partie identifiée par un numéro et quelques parties identifiées également par un titre ou une autre désignation verbale (RDA 6.14.2.7.1.4) </a:t>
            </a:r>
            <a:endParaRPr lang="en-US" sz="3600"/>
          </a:p>
        </p:txBody>
      </p:sp>
      <p:sp>
        <p:nvSpPr>
          <p:cNvPr id="444" name="Shape 444"/>
          <p:cNvSpPr txBox="1">
            <a:spLocks noGrp="1"/>
          </p:cNvSpPr>
          <p:nvPr>
            <p:ph type="body" idx="1"/>
          </p:nvPr>
        </p:nvSpPr>
        <p:spPr>
          <a:xfrm>
            <a:off x="821803" y="2157274"/>
            <a:ext cx="10531997" cy="4139354"/>
          </a:xfrm>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tabLst>
                <a:tab pos="1339850" algn="l"/>
                <a:tab pos="1530350" algn="l"/>
              </a:tabLst>
            </a:pPr>
            <a:r>
              <a:rPr lang="fr-CA" sz="2000">
                <a:solidFill>
                  <a:srgbClr val="000000"/>
                </a:solidFill>
              </a:rPr>
              <a:t>Enregistrer le numéro de la partie suivi d’une virgule et du titre ou de l’autre désignation, s’il en existe un ou une. </a:t>
            </a:r>
            <a:endParaRPr lang="en-US" sz="2000"/>
          </a:p>
          <a:p>
            <a:pPr marL="546100" indent="-546100">
              <a:buClr>
                <a:srgbClr val="000000"/>
              </a:buClr>
              <a:buSzPts val="2000"/>
              <a:buNone/>
              <a:tabLst>
                <a:tab pos="1339850" algn="l"/>
                <a:tab pos="1530350" algn="l"/>
              </a:tabLst>
            </a:pPr>
            <a:endParaRPr lang="fr-CA" sz="2000">
              <a:solidFill>
                <a:srgbClr val="000000"/>
              </a:solidFill>
            </a:endParaRPr>
          </a:p>
          <a:p>
            <a:pPr marL="50800" indent="0" fontAlgn="base">
              <a:buNone/>
            </a:pPr>
            <a:r>
              <a:rPr lang="fr-CA" sz="2000" i="1"/>
              <a:t>Ex. L’</a:t>
            </a:r>
            <a:r>
              <a:rPr lang="fr-CA" sz="2000"/>
              <a:t>Album für die Jugend</a:t>
            </a:r>
            <a:r>
              <a:rPr lang="fr-CA" sz="2000" i="1"/>
              <a:t>, op. 68, de Schumann comprend 43 pièces, toutes identifiées par un numéro et un titre, à l’exception de la 30e pièce, identifiée seulement par un numéro</a:t>
            </a:r>
          </a:p>
          <a:p>
            <a:pPr marL="50800" indent="0" fontAlgn="base">
              <a:buNone/>
            </a:pPr>
            <a:endParaRPr lang="fr-CA" sz="2000" i="1"/>
          </a:p>
          <a:p>
            <a:pPr marL="538163" indent="-487363" fontAlgn="base">
              <a:buNone/>
            </a:pPr>
            <a:r>
              <a:rPr lang="fr-CA" sz="2000">
                <a:solidFill>
                  <a:schemeClr val="accent5"/>
                </a:solidFill>
              </a:rPr>
              <a:t>	Titre privilégié de la 2e pièce, comportant la numérotation </a:t>
            </a:r>
            <a:r>
              <a:rPr lang="fr-CA" sz="2000" i="1">
                <a:solidFill>
                  <a:schemeClr val="accent5"/>
                </a:solidFill>
              </a:rPr>
              <a:t>2</a:t>
            </a:r>
            <a:r>
              <a:rPr lang="fr-CA" sz="2000">
                <a:solidFill>
                  <a:schemeClr val="accent5"/>
                </a:solidFill>
              </a:rPr>
              <a:t> et le titre </a:t>
            </a:r>
            <a:r>
              <a:rPr lang="fr-CA" sz="2000" i="1">
                <a:solidFill>
                  <a:schemeClr val="accent5"/>
                </a:solidFill>
              </a:rPr>
              <a:t>Soldatenmarsch </a:t>
            </a:r>
            <a:r>
              <a:rPr lang="fr-CA" sz="2000">
                <a:solidFill>
                  <a:schemeClr val="accent5"/>
                </a:solidFill>
              </a:rPr>
              <a:t>:  </a:t>
            </a:r>
          </a:p>
          <a:p>
            <a:pPr marL="538163" indent="-487363">
              <a:buNone/>
            </a:pPr>
            <a:r>
              <a:rPr lang="fr-CA" sz="2000">
                <a:solidFill>
                  <a:schemeClr val="accent5"/>
                </a:solidFill>
              </a:rPr>
              <a:t>	Nr. 2, Soldatenmarsch </a:t>
            </a:r>
          </a:p>
          <a:p>
            <a:pPr marL="50800" indent="0">
              <a:buNone/>
            </a:pPr>
            <a:endParaRPr lang="fr-CA" sz="2000">
              <a:solidFill>
                <a:schemeClr val="accent5"/>
              </a:solidFill>
            </a:endParaRPr>
          </a:p>
          <a:p>
            <a:pPr marL="995363" lvl="1" indent="-487363" fontAlgn="base">
              <a:buNone/>
            </a:pPr>
            <a:r>
              <a:rPr lang="fr-CA" sz="2000">
                <a:solidFill>
                  <a:schemeClr val="accent5"/>
                </a:solidFill>
              </a:rPr>
              <a:t>Titre privilégié de la 30e pièce qui ne comporte pas de titre :  </a:t>
            </a:r>
          </a:p>
          <a:p>
            <a:pPr marL="995363" lvl="1" indent="-487363">
              <a:buNone/>
            </a:pPr>
            <a:r>
              <a:rPr lang="fr-CA" sz="2000">
                <a:solidFill>
                  <a:schemeClr val="accent5"/>
                </a:solidFill>
              </a:rPr>
              <a:t>Nr. 30 </a:t>
            </a:r>
          </a:p>
        </p:txBody>
      </p:sp>
      <p:sp>
        <p:nvSpPr>
          <p:cNvPr id="2" name="Espace réservé du pied de page 1">
            <a:extLst>
              <a:ext uri="{FF2B5EF4-FFF2-40B4-BE49-F238E27FC236}">
                <a16:creationId xmlns:a16="http://schemas.microsoft.com/office/drawing/2014/main" id="{89693897-E104-BA76-62D2-3603B736B4D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76</a:t>
            </a:fld>
            <a:endParaRPr lang="fr-FR"/>
          </a:p>
        </p:txBody>
      </p:sp>
    </p:spTree>
    <p:extLst>
      <p:ext uri="{BB962C8B-B14F-4D97-AF65-F5344CB8AC3E}">
        <p14:creationId xmlns:p14="http://schemas.microsoft.com/office/powerpoint/2010/main" val="4133022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561372"/>
            <a:ext cx="10515600" cy="1130628"/>
          </a:xfrm>
          <a:prstGeom prst="rect">
            <a:avLst/>
          </a:prstGeom>
          <a:noFill/>
          <a:ln>
            <a:noFill/>
          </a:ln>
        </p:spPr>
        <p:txBody>
          <a:bodyPr spcFirstLastPara="1" wrap="square" lIns="91425" tIns="45700" rIns="91425" bIns="45700" anchor="ctr" anchorCtr="0">
            <a:noAutofit/>
          </a:bodyPr>
          <a:lstStyle/>
          <a:p>
            <a:r>
              <a:rPr lang="fr-CA" sz="4000"/>
              <a:t>Une partie d’une partie d’une œuvre plus vaste (RDA 6.14.2.7.1.5)</a:t>
            </a:r>
            <a:endParaRPr lang="en-US" sz="4000"/>
          </a:p>
        </p:txBody>
      </p:sp>
      <p:sp>
        <p:nvSpPr>
          <p:cNvPr id="444" name="Shape 444"/>
          <p:cNvSpPr txBox="1">
            <a:spLocks noGrp="1"/>
          </p:cNvSpPr>
          <p:nvPr>
            <p:ph type="body" idx="1"/>
          </p:nvPr>
        </p:nvSpPr>
        <p:spPr>
          <a:xfrm>
            <a:off x="840164" y="1753186"/>
            <a:ext cx="10522816" cy="4543442"/>
          </a:xfrm>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pPr>
            <a:r>
              <a:rPr lang="fr-CA" sz="2000">
                <a:solidFill>
                  <a:srgbClr val="000000"/>
                </a:solidFill>
              </a:rPr>
              <a:t>Si la partie est une composante d’une partie plus vaste d’une œuvre musicale, enregistrer le titre privilégié de la partie plus vaste suivi du titre privilégié de la partie plus petite (voir 6.14.2.7.1). Séparer par un point le titre privilégié de la partie plus vaste du titre privilégié de la partie plus petite. </a:t>
            </a:r>
            <a:endParaRPr lang="en-US" sz="2000"/>
          </a:p>
          <a:p>
            <a:pPr marL="50800" indent="0" fontAlgn="base">
              <a:buClr>
                <a:srgbClr val="000000"/>
              </a:buClr>
              <a:buNone/>
              <a:tabLst>
                <a:tab pos="1339850" algn="l"/>
                <a:tab pos="1530350" algn="l"/>
              </a:tabLst>
            </a:pPr>
            <a:r>
              <a:rPr lang="fr-CA" sz="2000" i="1">
                <a:solidFill>
                  <a:schemeClr val="tx1"/>
                </a:solidFill>
              </a:rPr>
              <a:t>Ex. L’œuvre éducative </a:t>
            </a:r>
            <a:r>
              <a:rPr lang="fr-CA" sz="2000">
                <a:solidFill>
                  <a:schemeClr val="tx1"/>
                </a:solidFill>
              </a:rPr>
              <a:t>Plöner Musiktag</a:t>
            </a:r>
            <a:r>
              <a:rPr lang="fr-CA" sz="2000" i="1">
                <a:solidFill>
                  <a:schemeClr val="tx1"/>
                </a:solidFill>
              </a:rPr>
              <a:t> de Paul Hindemith comprend 4 parties respectivement intitulées : </a:t>
            </a:r>
            <a:r>
              <a:rPr lang="fr-CA" sz="2000">
                <a:solidFill>
                  <a:schemeClr val="tx1"/>
                </a:solidFill>
              </a:rPr>
              <a:t>Morgenmusik, Tafelmusik, Kantate</a:t>
            </a:r>
            <a:r>
              <a:rPr lang="fr-CA" sz="2000" i="1">
                <a:solidFill>
                  <a:schemeClr val="tx1"/>
                </a:solidFill>
              </a:rPr>
              <a:t> et </a:t>
            </a:r>
            <a:r>
              <a:rPr lang="fr-CA" sz="2000">
                <a:solidFill>
                  <a:schemeClr val="tx1"/>
                </a:solidFill>
              </a:rPr>
              <a:t>Abendkonzert</a:t>
            </a:r>
            <a:r>
              <a:rPr lang="fr-CA" sz="2000" i="1">
                <a:solidFill>
                  <a:schemeClr val="tx1"/>
                </a:solidFill>
              </a:rPr>
              <a:t>. L’</a:t>
            </a:r>
            <a:r>
              <a:rPr lang="fr-CA" sz="2000">
                <a:solidFill>
                  <a:schemeClr val="tx1"/>
                </a:solidFill>
              </a:rPr>
              <a:t>Abendkonzert</a:t>
            </a:r>
            <a:r>
              <a:rPr lang="fr-CA" sz="2000" i="1">
                <a:solidFill>
                  <a:schemeClr val="tx1"/>
                </a:solidFill>
              </a:rPr>
              <a:t> est lui-même divisé en 6 parties, dont la 1re porte le titre </a:t>
            </a:r>
            <a:r>
              <a:rPr lang="fr-CA" sz="2000">
                <a:solidFill>
                  <a:schemeClr val="tx1"/>
                </a:solidFill>
              </a:rPr>
              <a:t>Einleitungsstück </a:t>
            </a:r>
          </a:p>
          <a:p>
            <a:pPr marL="50800" indent="0">
              <a:buNone/>
            </a:pPr>
            <a:endParaRPr lang="fr-CA" sz="2000">
              <a:solidFill>
                <a:schemeClr val="tx1"/>
              </a:solidFill>
            </a:endParaRPr>
          </a:p>
          <a:p>
            <a:pPr marL="538163" indent="-449263" fontAlgn="base">
              <a:buNone/>
            </a:pPr>
            <a:r>
              <a:rPr lang="fr-CA" sz="2000">
                <a:solidFill>
                  <a:schemeClr val="accent5"/>
                </a:solidFill>
              </a:rPr>
              <a:t>	Formulation du titre privilégié de la partie </a:t>
            </a:r>
            <a:r>
              <a:rPr lang="fr-CA" sz="2000" i="1">
                <a:solidFill>
                  <a:schemeClr val="accent5"/>
                </a:solidFill>
              </a:rPr>
              <a:t>Abendkonzert</a:t>
            </a:r>
            <a:r>
              <a:rPr lang="fr-CA" sz="2000">
                <a:solidFill>
                  <a:schemeClr val="accent5"/>
                </a:solidFill>
              </a:rPr>
              <a:t> : Plöner Musiktag. Abendkonzert </a:t>
            </a:r>
          </a:p>
          <a:p>
            <a:pPr marL="50800" indent="0">
              <a:buNone/>
            </a:pPr>
            <a:endParaRPr lang="fr-CA" sz="2000">
              <a:solidFill>
                <a:schemeClr val="accent5"/>
              </a:solidFill>
            </a:endParaRPr>
          </a:p>
          <a:p>
            <a:pPr marL="538163" indent="-487363" fontAlgn="base">
              <a:buNone/>
            </a:pPr>
            <a:r>
              <a:rPr lang="fr-CA" sz="2000">
                <a:solidFill>
                  <a:schemeClr val="accent5"/>
                </a:solidFill>
              </a:rPr>
              <a:t>	Formulation du titre privilégié de la partie </a:t>
            </a:r>
            <a:r>
              <a:rPr lang="fr-CA" sz="2000" i="1">
                <a:solidFill>
                  <a:schemeClr val="accent5"/>
                </a:solidFill>
              </a:rPr>
              <a:t>Einleitungsstück</a:t>
            </a:r>
            <a:r>
              <a:rPr lang="fr-CA" sz="2000">
                <a:solidFill>
                  <a:schemeClr val="accent5"/>
                </a:solidFill>
              </a:rPr>
              <a:t> : Plöner Musiktag. Abendkonzert. Einleitungsstück</a:t>
            </a:r>
          </a:p>
        </p:txBody>
      </p:sp>
      <p:sp>
        <p:nvSpPr>
          <p:cNvPr id="2" name="Espace réservé du pied de page 1">
            <a:extLst>
              <a:ext uri="{FF2B5EF4-FFF2-40B4-BE49-F238E27FC236}">
                <a16:creationId xmlns:a16="http://schemas.microsoft.com/office/drawing/2014/main" id="{1100E153-CE5A-413C-1EBC-0EC2944498A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77</a:t>
            </a:fld>
            <a:endParaRPr lang="fr-FR"/>
          </a:p>
        </p:txBody>
      </p:sp>
    </p:spTree>
    <p:extLst>
      <p:ext uri="{BB962C8B-B14F-4D97-AF65-F5344CB8AC3E}">
        <p14:creationId xmlns:p14="http://schemas.microsoft.com/office/powerpoint/2010/main" val="564030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561372"/>
            <a:ext cx="10515600" cy="1130628"/>
          </a:xfrm>
          <a:prstGeom prst="rect">
            <a:avLst/>
          </a:prstGeom>
          <a:noFill/>
          <a:ln>
            <a:noFill/>
          </a:ln>
        </p:spPr>
        <p:txBody>
          <a:bodyPr spcFirstLastPara="1" wrap="square" lIns="91425" tIns="45700" rIns="91425" bIns="45700" anchor="ctr" anchorCtr="0">
            <a:noAutofit/>
          </a:bodyPr>
          <a:lstStyle/>
          <a:p>
            <a:r>
              <a:rPr lang="fr-CA" sz="4000"/>
              <a:t>Une partie d’une partie d’une œuvre plus vaste (RDA 6.14.2.7.1.5)</a:t>
            </a:r>
            <a:endParaRPr lang="en-US" sz="4000"/>
          </a:p>
        </p:txBody>
      </p:sp>
      <p:sp>
        <p:nvSpPr>
          <p:cNvPr id="444" name="Shape 444"/>
          <p:cNvSpPr txBox="1">
            <a:spLocks noGrp="1"/>
          </p:cNvSpPr>
          <p:nvPr>
            <p:ph type="body" idx="1"/>
          </p:nvPr>
        </p:nvSpPr>
        <p:spPr>
          <a:xfrm>
            <a:off x="821803" y="1936800"/>
            <a:ext cx="10531997" cy="4359828"/>
          </a:xfrm>
          <a:prstGeom prst="rect">
            <a:avLst/>
          </a:prstGeom>
          <a:noFill/>
          <a:ln>
            <a:noFill/>
          </a:ln>
        </p:spPr>
        <p:txBody>
          <a:bodyPr spcFirstLastPara="1" wrap="square" lIns="91425" tIns="45700" rIns="91425" bIns="45700" anchor="t" anchorCtr="0">
            <a:noAutofit/>
          </a:bodyPr>
          <a:lstStyle/>
          <a:p>
            <a:pPr marL="0" indent="0" fontAlgn="base">
              <a:spcBef>
                <a:spcPts val="0"/>
              </a:spcBef>
              <a:buNone/>
            </a:pPr>
            <a:r>
              <a:rPr lang="fr-CA" sz="2000">
                <a:solidFill>
                  <a:schemeClr val="tx1"/>
                </a:solidFill>
              </a:rPr>
              <a:t>Exception : Si le titre privilégié de la partie plus vaste n’est pas distinctif et que le titre privilégié de la partie plus vaste n’est pas nécessaire pour identifier la partie plus petite, omettre le titre privilégié de la partie plus vaste du titre privilégié de la partie plus petite. </a:t>
            </a:r>
            <a:endParaRPr lang="en-US" sz="3200">
              <a:solidFill>
                <a:schemeClr val="tx1"/>
              </a:solidFill>
            </a:endParaRPr>
          </a:p>
          <a:p>
            <a:pPr marL="50800" indent="0" fontAlgn="base">
              <a:buNone/>
            </a:pPr>
            <a:endParaRPr lang="fr-CA" sz="2000">
              <a:solidFill>
                <a:schemeClr val="tx1"/>
              </a:solidFill>
            </a:endParaRPr>
          </a:p>
          <a:p>
            <a:pPr marL="50800" indent="0" fontAlgn="base">
              <a:buNone/>
            </a:pPr>
            <a:r>
              <a:rPr lang="fr-CA" sz="2000" i="1">
                <a:solidFill>
                  <a:schemeClr val="tx1"/>
                </a:solidFill>
              </a:rPr>
              <a:t>Ex. L’oratorio </a:t>
            </a:r>
            <a:r>
              <a:rPr lang="fr-CA" sz="2000">
                <a:solidFill>
                  <a:schemeClr val="tx1"/>
                </a:solidFill>
              </a:rPr>
              <a:t>Messiah</a:t>
            </a:r>
            <a:r>
              <a:rPr lang="fr-CA" sz="2000" i="1">
                <a:solidFill>
                  <a:schemeClr val="tx1"/>
                </a:solidFill>
              </a:rPr>
              <a:t> de Handel comporte 3 parties respectivement intitulées </a:t>
            </a:r>
            <a:r>
              <a:rPr lang="fr-CA" sz="2000">
                <a:solidFill>
                  <a:schemeClr val="tx1"/>
                </a:solidFill>
              </a:rPr>
              <a:t>Part I</a:t>
            </a:r>
            <a:r>
              <a:rPr lang="fr-CA" sz="2000" i="1">
                <a:solidFill>
                  <a:schemeClr val="tx1"/>
                </a:solidFill>
              </a:rPr>
              <a:t>, </a:t>
            </a:r>
            <a:r>
              <a:rPr lang="fr-CA" sz="2000">
                <a:solidFill>
                  <a:schemeClr val="tx1"/>
                </a:solidFill>
              </a:rPr>
              <a:t>Part II</a:t>
            </a:r>
            <a:r>
              <a:rPr lang="fr-CA" sz="2000" i="1">
                <a:solidFill>
                  <a:schemeClr val="tx1"/>
                </a:solidFill>
              </a:rPr>
              <a:t> et </a:t>
            </a:r>
            <a:r>
              <a:rPr lang="fr-CA" sz="2000">
                <a:solidFill>
                  <a:schemeClr val="tx1"/>
                </a:solidFill>
              </a:rPr>
              <a:t>Part III.</a:t>
            </a:r>
            <a:r>
              <a:rPr lang="fr-CA" sz="2000" i="1">
                <a:solidFill>
                  <a:schemeClr val="tx1"/>
                </a:solidFill>
              </a:rPr>
              <a:t> La 1re partie se subdivise elle-même en parties portant toutes des titres distinctifs. L’une d’elles porte le titre </a:t>
            </a:r>
            <a:r>
              <a:rPr lang="fr-CA" sz="2000">
                <a:solidFill>
                  <a:schemeClr val="tx1"/>
                </a:solidFill>
              </a:rPr>
              <a:t>Pifa</a:t>
            </a:r>
          </a:p>
          <a:p>
            <a:pPr marL="50800" indent="0" fontAlgn="base">
              <a:buNone/>
            </a:pPr>
            <a:r>
              <a:rPr lang="fr-CA" sz="2000">
                <a:solidFill>
                  <a:srgbClr val="0070C1"/>
                </a:solidFill>
              </a:rPr>
              <a:t>	</a:t>
            </a:r>
            <a:r>
              <a:rPr lang="fr-CA" sz="2000">
                <a:solidFill>
                  <a:schemeClr val="accent5"/>
                </a:solidFill>
              </a:rPr>
              <a:t>Titre privilégié de la partie :  Pifa</a:t>
            </a:r>
            <a:r>
              <a:rPr lang="fr-CA" sz="2000">
                <a:solidFill>
                  <a:srgbClr val="0070C1"/>
                </a:solidFill>
              </a:rPr>
              <a:t> </a:t>
            </a:r>
            <a:r>
              <a:rPr lang="fr-CA" sz="2000">
                <a:solidFill>
                  <a:schemeClr val="tx1"/>
                </a:solidFill>
              </a:rPr>
              <a:t>[et non] </a:t>
            </a:r>
            <a:r>
              <a:rPr lang="fr-CA" sz="2000">
                <a:solidFill>
                  <a:schemeClr val="accent5"/>
                </a:solidFill>
              </a:rPr>
              <a:t>Part 1. Pifa </a:t>
            </a:r>
          </a:p>
        </p:txBody>
      </p:sp>
      <p:sp>
        <p:nvSpPr>
          <p:cNvPr id="2" name="Espace réservé du pied de page 1">
            <a:extLst>
              <a:ext uri="{FF2B5EF4-FFF2-40B4-BE49-F238E27FC236}">
                <a16:creationId xmlns:a16="http://schemas.microsoft.com/office/drawing/2014/main" id="{999A0176-345C-EF9D-A045-4FEE69C5868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78</a:t>
            </a:fld>
            <a:endParaRPr lang="fr-FR"/>
          </a:p>
        </p:txBody>
      </p:sp>
    </p:spTree>
    <p:extLst>
      <p:ext uri="{BB962C8B-B14F-4D97-AF65-F5344CB8AC3E}">
        <p14:creationId xmlns:p14="http://schemas.microsoft.com/office/powerpoint/2010/main" val="4207201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217243"/>
            <a:ext cx="10515600" cy="1130628"/>
          </a:xfrm>
          <a:prstGeom prst="rect">
            <a:avLst/>
          </a:prstGeom>
          <a:noFill/>
          <a:ln>
            <a:noFill/>
          </a:ln>
        </p:spPr>
        <p:txBody>
          <a:bodyPr spcFirstLastPara="1" wrap="square" lIns="91425" tIns="45700" rIns="91425" bIns="45700" anchor="ctr" anchorCtr="0">
            <a:noAutofit/>
          </a:bodyPr>
          <a:lstStyle/>
          <a:p>
            <a:r>
              <a:rPr lang="fr-CA" sz="4000"/>
              <a:t>Deux ou plusieurs parties (RDA 6.14.2.7.2) </a:t>
            </a:r>
            <a:endParaRPr lang="en-US" sz="4000"/>
          </a:p>
        </p:txBody>
      </p:sp>
      <p:sp>
        <p:nvSpPr>
          <p:cNvPr id="444" name="Shape 444"/>
          <p:cNvSpPr txBox="1">
            <a:spLocks noGrp="1"/>
          </p:cNvSpPr>
          <p:nvPr>
            <p:ph type="body" idx="1"/>
          </p:nvPr>
        </p:nvSpPr>
        <p:spPr>
          <a:xfrm>
            <a:off x="822005" y="1146261"/>
            <a:ext cx="10365098" cy="530557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900">
                <a:solidFill>
                  <a:schemeClr val="tx1"/>
                </a:solidFill>
              </a:rPr>
              <a:t>Lors de l’identification de deux ou plusieurs parties d’une œuvre musicale, enregistrer les titres privilégiés des parties. Appliquer les instructions sous 6.14.2.7.1</a:t>
            </a:r>
            <a:endParaRPr lang="en-US">
              <a:solidFill>
                <a:schemeClr val="tx1"/>
              </a:solidFill>
            </a:endParaRP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Si un compositeur assemble un groupe d’extraits d’une œuvre plus vaste et intitule cet ensemble </a:t>
            </a:r>
            <a:r>
              <a:rPr lang="fr-CA" sz="1800" i="1">
                <a:solidFill>
                  <a:schemeClr val="tx1"/>
                </a:solidFill>
              </a:rPr>
              <a:t>suite</a:t>
            </a:r>
            <a:r>
              <a:rPr lang="fr-CA" sz="1800">
                <a:solidFill>
                  <a:schemeClr val="tx1"/>
                </a:solidFill>
              </a:rPr>
              <a:t>, enregistrer ce mot comme désignation de la partie.</a:t>
            </a:r>
            <a:endParaRPr lang="fr-CA" sz="1900">
              <a:solidFill>
                <a:schemeClr val="tx1"/>
              </a:solidFill>
            </a:endParaRPr>
          </a:p>
          <a:p>
            <a:pPr marL="50800" indent="0">
              <a:buNone/>
            </a:pPr>
            <a:r>
              <a:rPr lang="fr-CA" sz="1800">
                <a:solidFill>
                  <a:schemeClr val="accent5"/>
                </a:solidFill>
              </a:rPr>
              <a:t>Ex. Titre privilégié désignant la deuxième suite de </a:t>
            </a:r>
            <a:r>
              <a:rPr lang="fr-CA" sz="1800" i="1">
                <a:solidFill>
                  <a:schemeClr val="accent5"/>
                </a:solidFill>
              </a:rPr>
              <a:t>Peer Gynt</a:t>
            </a:r>
            <a:r>
              <a:rPr lang="fr-CA" sz="1800">
                <a:solidFill>
                  <a:schemeClr val="accent5"/>
                </a:solidFill>
              </a:rPr>
              <a:t>, compilée par Grieg de sa musique de scène éponyme : Suite, no 2</a:t>
            </a:r>
            <a:endParaRPr lang="fr-CA">
              <a:solidFill>
                <a:schemeClr val="accent5"/>
              </a:solidFill>
            </a:endParaRPr>
          </a:p>
          <a:p>
            <a:pPr marL="50800" indent="0">
              <a:buNone/>
            </a:pPr>
            <a:endParaRPr lang="fr-CA" sz="1800">
              <a:solidFill>
                <a:srgbClr val="0070C1"/>
              </a:solidFill>
            </a:endParaRPr>
          </a:p>
          <a:p>
            <a:pPr marL="50800" indent="0">
              <a:buNone/>
            </a:pPr>
            <a:r>
              <a:rPr lang="fr-CA" sz="1800">
                <a:solidFill>
                  <a:schemeClr val="tx1"/>
                </a:solidFill>
              </a:rPr>
              <a:t>ÉP du PFAN concernant l’alternative :</a:t>
            </a:r>
          </a:p>
          <a:p>
            <a:pPr marL="50800" indent="0">
              <a:buNone/>
            </a:pPr>
            <a:r>
              <a:rPr lang="fr-CA" sz="1800">
                <a:solidFill>
                  <a:schemeClr val="tx1"/>
                </a:solidFill>
              </a:rPr>
              <a:t>Si deux ou plusieurs parties d’une œuvre constituent l’unique contenu de la manifestation en cours de description, enregistrer le titre collectif conventionnel </a:t>
            </a:r>
            <a:r>
              <a:rPr lang="fr-CA" sz="1800" i="1">
                <a:solidFill>
                  <a:schemeClr val="tx1"/>
                </a:solidFill>
              </a:rPr>
              <a:t>Extraits</a:t>
            </a:r>
            <a:r>
              <a:rPr lang="fr-CA" sz="1800">
                <a:solidFill>
                  <a:schemeClr val="tx1"/>
                </a:solidFill>
              </a:rPr>
              <a:t> comme titre privilégié des parties. Si une ou plusieurs parties sont particulièrement importantes, enregistrer également le ou les titres de la ou des parties dans des points d’accès autorisés analytiques. </a:t>
            </a:r>
            <a:endParaRPr lang="fr-CA">
              <a:solidFill>
                <a:schemeClr val="tx1"/>
              </a:solidFill>
            </a:endParaRPr>
          </a:p>
          <a:p>
            <a:pPr marL="50800" indent="0">
              <a:buNone/>
            </a:pPr>
            <a:r>
              <a:rPr lang="fr-CA" sz="1800">
                <a:solidFill>
                  <a:schemeClr val="tx1"/>
                </a:solidFill>
              </a:rPr>
              <a:t>Si deux ou plusieurs parties d’une œuvre font partie d’une compilation d’œuvres ou de parties d’œuvres et que des points d’accès autorisés analytiques sont établis, enregistrer le titre collectif conventionnel </a:t>
            </a:r>
            <a:r>
              <a:rPr lang="fr-CA" sz="1800" i="1">
                <a:solidFill>
                  <a:schemeClr val="tx1"/>
                </a:solidFill>
              </a:rPr>
              <a:t>Extraits</a:t>
            </a:r>
            <a:r>
              <a:rPr lang="fr-CA" sz="1800">
                <a:solidFill>
                  <a:schemeClr val="tx1"/>
                </a:solidFill>
              </a:rPr>
              <a:t> comme titre privilégié des parties ou enregistrer le ou les titres d’une ou plusieurs parties. </a:t>
            </a:r>
            <a:endParaRPr lang="fr-CA"/>
          </a:p>
          <a:p>
            <a:pPr marL="50800" indent="0">
              <a:buNone/>
            </a:pPr>
            <a:endParaRPr lang="fr-CA" sz="1800">
              <a:solidFill>
                <a:schemeClr val="tx1"/>
              </a:solidFill>
            </a:endParaRPr>
          </a:p>
          <a:p>
            <a:pPr marL="50800" indent="0">
              <a:buNone/>
            </a:pPr>
            <a:endParaRPr lang="fr-CA" sz="1800">
              <a:solidFill>
                <a:srgbClr val="0070C1"/>
              </a:solidFill>
            </a:endParaRPr>
          </a:p>
          <a:p>
            <a:pPr marL="50800" indent="0">
              <a:buNone/>
            </a:pPr>
            <a:endParaRPr lang="fr-CA" sz="1800">
              <a:solidFill>
                <a:srgbClr val="000000"/>
              </a:solidFill>
            </a:endParaRPr>
          </a:p>
          <a:p>
            <a:pPr marL="50800" indent="0" fontAlgn="base">
              <a:buNone/>
            </a:pPr>
            <a:endParaRPr lang="fr-CA" sz="1800">
              <a:solidFill>
                <a:srgbClr val="0070C1"/>
              </a:solidFill>
            </a:endParaRPr>
          </a:p>
          <a:p>
            <a:pPr marL="50800" indent="0">
              <a:buNone/>
            </a:pPr>
            <a:endParaRPr lang="fr-CA" sz="1800">
              <a:solidFill>
                <a:srgbClr val="000000"/>
              </a:solidFill>
            </a:endParaRPr>
          </a:p>
          <a:p>
            <a:pPr marL="50800" indent="0">
              <a:buNone/>
            </a:pPr>
            <a:endParaRPr lang="fr-CA" sz="1800">
              <a:solidFill>
                <a:srgbClr val="000000"/>
              </a:solidFill>
            </a:endParaRPr>
          </a:p>
          <a:p>
            <a:pPr marL="50800" indent="0" fontAlgn="base">
              <a:buNone/>
            </a:pPr>
            <a:endParaRPr lang="fr-CA" sz="1600">
              <a:solidFill>
                <a:srgbClr val="000000"/>
              </a:solidFill>
            </a:endParaRPr>
          </a:p>
          <a:p>
            <a:pPr marL="50800" indent="0" fontAlgn="base">
              <a:buNone/>
            </a:pPr>
            <a:endParaRPr lang="fr-CA" sz="1600">
              <a:solidFill>
                <a:srgbClr val="0070C1"/>
              </a:solidFill>
            </a:endParaRPr>
          </a:p>
        </p:txBody>
      </p:sp>
      <p:sp>
        <p:nvSpPr>
          <p:cNvPr id="2" name="Espace réservé du pied de page 1">
            <a:extLst>
              <a:ext uri="{FF2B5EF4-FFF2-40B4-BE49-F238E27FC236}">
                <a16:creationId xmlns:a16="http://schemas.microsoft.com/office/drawing/2014/main" id="{CA392379-5947-3E43-00E6-E6BFD69F3F0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79</a:t>
            </a:fld>
            <a:endParaRPr lang="fr-FR"/>
          </a:p>
        </p:txBody>
      </p:sp>
    </p:spTree>
    <p:extLst>
      <p:ext uri="{BB962C8B-B14F-4D97-AF65-F5344CB8AC3E}">
        <p14:creationId xmlns:p14="http://schemas.microsoft.com/office/powerpoint/2010/main" val="57528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Définitions (RDA 5.1.2)</a:t>
            </a:r>
            <a:endParaRPr sz="4400" b="0" i="0" u="none" strike="noStrike" cap="none">
              <a:solidFill>
                <a:schemeClr val="dk1"/>
              </a:solidFill>
              <a:latin typeface="Arial"/>
              <a:ea typeface="Arial"/>
              <a:cs typeface="Arial"/>
              <a:sym typeface="Arial"/>
            </a:endParaRP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100000"/>
              </a:lnSpc>
              <a:spcBef>
                <a:spcPts val="0"/>
              </a:spcBef>
              <a:spcAft>
                <a:spcPts val="0"/>
              </a:spcAft>
              <a:buClr>
                <a:schemeClr val="dk1"/>
              </a:buClr>
              <a:buSzPts val="2800"/>
              <a:buFont typeface="Arial"/>
              <a:buChar char="•"/>
            </a:pPr>
            <a:r>
              <a:rPr lang="fr-FR" sz="2800" b="0" i="0" u="none" strike="noStrike" cap="none" dirty="0">
                <a:solidFill>
                  <a:schemeClr val="dk1"/>
                </a:solidFill>
                <a:latin typeface="Arial"/>
                <a:ea typeface="Arial"/>
                <a:cs typeface="Arial"/>
                <a:sym typeface="Arial"/>
              </a:rPr>
              <a:t>Les termes </a:t>
            </a:r>
            <a:r>
              <a:rPr lang="fr-FR" sz="2800" b="1" i="0" u="none" strike="noStrike" cap="none" dirty="0">
                <a:solidFill>
                  <a:schemeClr val="dk1"/>
                </a:solidFill>
                <a:latin typeface="Arial"/>
                <a:ea typeface="Arial"/>
                <a:cs typeface="Arial"/>
                <a:sym typeface="Arial"/>
              </a:rPr>
              <a:t>œuvre</a:t>
            </a:r>
            <a:r>
              <a:rPr lang="fr-FR" sz="2800" b="0" i="0" u="none" strike="noStrike" cap="none" dirty="0">
                <a:solidFill>
                  <a:schemeClr val="dk1"/>
                </a:solidFill>
                <a:latin typeface="Arial"/>
                <a:ea typeface="Arial"/>
                <a:cs typeface="Arial"/>
                <a:sym typeface="Arial"/>
              </a:rPr>
              <a:t> et </a:t>
            </a:r>
            <a:r>
              <a:rPr lang="fr-FR" sz="2800" b="1" i="0" u="none" strike="noStrike" cap="none" dirty="0">
                <a:solidFill>
                  <a:schemeClr val="dk1"/>
                </a:solidFill>
                <a:latin typeface="Arial"/>
                <a:ea typeface="Arial"/>
                <a:cs typeface="Arial"/>
                <a:sym typeface="Arial"/>
              </a:rPr>
              <a:t>expression</a:t>
            </a:r>
            <a:r>
              <a:rPr lang="fr-FR" sz="2800" b="0" i="0" u="none" strike="noStrike" cap="none" dirty="0">
                <a:solidFill>
                  <a:schemeClr val="dk1"/>
                </a:solidFill>
                <a:latin typeface="Arial"/>
                <a:ea typeface="Arial"/>
                <a:cs typeface="Arial"/>
                <a:sym typeface="Arial"/>
              </a:rPr>
              <a:t> peuvent désigner des entités individuelles, des agrégats ou des composantes de ces entités (p. ex., le terme œuvre peut désigner une œuvre individuelle, une œuvre agrégative ou une composante d’une œuvre)</a:t>
            </a:r>
            <a:endParaRPr lang="fr-CA" dirty="0"/>
          </a:p>
          <a:p>
            <a:pPr marL="449263" lvl="0" indent="-449263">
              <a:lnSpc>
                <a:spcPct val="100000"/>
              </a:lnSpc>
            </a:pPr>
            <a:r>
              <a:rPr lang="fr-FR" sz="2800" b="0" i="0" u="none" strike="noStrike" cap="none" dirty="0">
                <a:solidFill>
                  <a:schemeClr val="dk1"/>
                </a:solidFill>
                <a:latin typeface="Arial"/>
                <a:ea typeface="Arial"/>
                <a:cs typeface="Arial"/>
                <a:sym typeface="Arial"/>
              </a:rPr>
              <a:t>Donc, pendant cette présentation, les termes </a:t>
            </a:r>
            <a:r>
              <a:rPr lang="fr-FR" dirty="0"/>
              <a:t>« œuvre</a:t>
            </a:r>
            <a:r>
              <a:rPr lang="fr-FR" sz="2800" b="0" i="0" u="none" strike="noStrike" cap="none" dirty="0">
                <a:solidFill>
                  <a:schemeClr val="dk1"/>
                </a:solidFill>
                <a:latin typeface="Arial"/>
                <a:ea typeface="Arial"/>
                <a:cs typeface="Arial"/>
                <a:sym typeface="Arial"/>
              </a:rPr>
              <a:t> » et «</a:t>
            </a:r>
            <a:r>
              <a:rPr lang="fr-FR" sz="2800" b="0" i="0" u="none" strike="noStrike" cap="none" dirty="0">
                <a:solidFill>
                  <a:schemeClr val="dk1"/>
                </a:solidFill>
                <a:latin typeface="Calibri" panose="020F0502020204030204" pitchFamily="34" charset="0"/>
                <a:cs typeface="Calibri" panose="020F0502020204030204" pitchFamily="34" charset="0"/>
                <a:sym typeface="Arial"/>
              </a:rPr>
              <a:t> </a:t>
            </a:r>
            <a:r>
              <a:rPr lang="fr-FR" sz="2800" b="0" i="0" u="none" strike="noStrike" cap="none" dirty="0">
                <a:solidFill>
                  <a:schemeClr val="dk1"/>
                </a:solidFill>
                <a:latin typeface="Arial"/>
                <a:ea typeface="Arial"/>
                <a:cs typeface="Arial"/>
                <a:sym typeface="Arial"/>
              </a:rPr>
              <a:t>expression » peuvent désigner aussi bien les compilations et les parties que les œuvres ou les </a:t>
            </a:r>
            <a:r>
              <a:rPr lang="fr-FR" dirty="0"/>
              <a:t>expressions individuelles</a:t>
            </a:r>
            <a:endParaRPr lang="fr-CA" sz="2800" b="0" i="0" u="none" strike="noStrike" cap="none" dirty="0">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1464D82F-90BD-6E88-D536-2385DEB584C3}"/>
              </a:ext>
            </a:extLst>
          </p:cNvPr>
          <p:cNvSpPr>
            <a:spLocks noGrp="1"/>
          </p:cNvSpPr>
          <p:nvPr>
            <p:ph type="ftr" idx="11"/>
          </p:nvPr>
        </p:nvSpPr>
        <p:spPr>
          <a:xfrm>
            <a:off x="3822192" y="6356350"/>
            <a:ext cx="4331208"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a:t>
            </a:fld>
            <a:endParaRPr lang="fr-F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DCA40-49BA-4792-A373-6CE28875A446}"/>
              </a:ext>
            </a:extLst>
          </p:cNvPr>
          <p:cNvSpPr>
            <a:spLocks noGrp="1"/>
          </p:cNvSpPr>
          <p:nvPr>
            <p:ph type="title"/>
          </p:nvPr>
        </p:nvSpPr>
        <p:spPr/>
        <p:txBody>
          <a:bodyPr/>
          <a:lstStyle/>
          <a:p>
            <a:r>
              <a:rPr kumimoji="0" lang="fr-CA" sz="4000" b="0" i="0" u="none" strike="noStrike" kern="0" cap="none" spc="0" normalizeH="0" baseline="0" noProof="0">
                <a:ln>
                  <a:noFill/>
                </a:ln>
                <a:solidFill>
                  <a:srgbClr val="000000"/>
                </a:solidFill>
                <a:effectLst/>
                <a:uLnTx/>
                <a:uFillTx/>
                <a:latin typeface="Arial"/>
                <a:cs typeface="Arial"/>
                <a:sym typeface="Arial"/>
              </a:rPr>
              <a:t>Deux ou plusieurs parties (RDA 6.14.2.7.2) </a:t>
            </a:r>
            <a:endParaRPr lang="fr-CA" sz="4800"/>
          </a:p>
        </p:txBody>
      </p:sp>
      <p:sp>
        <p:nvSpPr>
          <p:cNvPr id="3" name="Espace réservé du texte 2">
            <a:extLst>
              <a:ext uri="{FF2B5EF4-FFF2-40B4-BE49-F238E27FC236}">
                <a16:creationId xmlns:a16="http://schemas.microsoft.com/office/drawing/2014/main" id="{2375724F-396F-4505-A168-7E552E6BED65}"/>
              </a:ext>
            </a:extLst>
          </p:cNvPr>
          <p:cNvSpPr>
            <a:spLocks noGrp="1"/>
          </p:cNvSpPr>
          <p:nvPr>
            <p:ph type="body" idx="1"/>
          </p:nvPr>
        </p:nvSpPr>
        <p:spPr/>
        <p:txBody>
          <a:bodyPr/>
          <a:lstStyle/>
          <a:p>
            <a:pPr marL="0" indent="0">
              <a:spcBef>
                <a:spcPts val="0"/>
              </a:spcBef>
              <a:buNone/>
            </a:pPr>
            <a:r>
              <a:rPr lang="fr-CA" sz="2000">
                <a:solidFill>
                  <a:schemeClr val="tx1"/>
                </a:solidFill>
              </a:rPr>
              <a:t>Exemples :</a:t>
            </a:r>
            <a:endParaRPr lang="en-US" sz="2000">
              <a:solidFill>
                <a:schemeClr val="tx1"/>
              </a:solidFill>
            </a:endParaRPr>
          </a:p>
          <a:p>
            <a:pPr marL="0" indent="0">
              <a:spcBef>
                <a:spcPts val="0"/>
              </a:spcBef>
              <a:buNone/>
            </a:pPr>
            <a:endParaRPr lang="fr-CA" sz="2000">
              <a:solidFill>
                <a:schemeClr val="tx1"/>
              </a:solidFill>
            </a:endParaRPr>
          </a:p>
          <a:p>
            <a:pPr marL="0" indent="0">
              <a:spcBef>
                <a:spcPts val="0"/>
              </a:spcBef>
              <a:buNone/>
            </a:pPr>
            <a:r>
              <a:rPr lang="fr-CA" sz="2000">
                <a:solidFill>
                  <a:schemeClr val="accent5"/>
                </a:solidFill>
              </a:rPr>
              <a:t>100 1_ Brahms, Johannes, $d 1833-1897.</a:t>
            </a:r>
          </a:p>
          <a:p>
            <a:pPr marL="0" indent="0">
              <a:spcBef>
                <a:spcPts val="0"/>
              </a:spcBef>
              <a:buNone/>
            </a:pPr>
            <a:r>
              <a:rPr lang="fr-CA" sz="2000">
                <a:solidFill>
                  <a:schemeClr val="accent5"/>
                </a:solidFill>
              </a:rPr>
              <a:t>240 10 Ungarische Tänze. $k Extraits [obligatoire]*</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245 10 Danses hongroises 5, 6 et 7 / $c Johannes Brahms.</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700 12 Brahms, Johannes, $d 1833-1897. $t Ungarische Tänze. $n Nr. 5. [facultatif; et/ou]</a:t>
            </a:r>
          </a:p>
          <a:p>
            <a:pPr marL="0" indent="0">
              <a:spcBef>
                <a:spcPts val="0"/>
              </a:spcBef>
              <a:buNone/>
            </a:pPr>
            <a:r>
              <a:rPr lang="fr-CA" sz="2000">
                <a:solidFill>
                  <a:schemeClr val="accent5"/>
                </a:solidFill>
              </a:rPr>
              <a:t>700 12 Brahms, Johannes, $d 1833-1897. $t Ungarische Tänze. $n Nr. 6. [facultatif; et/ou]</a:t>
            </a:r>
            <a:endParaRPr lang="en-US" sz="2000">
              <a:solidFill>
                <a:schemeClr val="accent5"/>
              </a:solidFill>
            </a:endParaRPr>
          </a:p>
          <a:p>
            <a:pPr marL="0" indent="0">
              <a:spcBef>
                <a:spcPts val="0"/>
              </a:spcBef>
              <a:buNone/>
            </a:pPr>
            <a:r>
              <a:rPr lang="fr-CA" sz="2000">
                <a:solidFill>
                  <a:schemeClr val="accent5"/>
                </a:solidFill>
              </a:rPr>
              <a:t>700 12 Brahms, Johannes, $d 1833-1897. $t Ungarische Tänze. $n Nr. 7. [facultatif]</a:t>
            </a:r>
          </a:p>
          <a:p>
            <a:pPr marL="0" indent="0">
              <a:spcBef>
                <a:spcPts val="0"/>
              </a:spcBef>
              <a:buNone/>
            </a:pPr>
            <a:endParaRPr lang="fr-CA" sz="2000">
              <a:solidFill>
                <a:srgbClr val="0070C1"/>
              </a:solidFill>
            </a:endParaRPr>
          </a:p>
          <a:p>
            <a:pPr marL="0" indent="0">
              <a:spcBef>
                <a:spcPts val="0"/>
              </a:spcBef>
              <a:buNone/>
            </a:pPr>
            <a:r>
              <a:rPr lang="fr-CA" sz="2000">
                <a:solidFill>
                  <a:schemeClr val="tx1"/>
                </a:solidFill>
              </a:rPr>
              <a:t>*Et non :</a:t>
            </a:r>
          </a:p>
          <a:p>
            <a:pPr marL="0" indent="0">
              <a:spcBef>
                <a:spcPts val="0"/>
              </a:spcBef>
              <a:buNone/>
            </a:pPr>
            <a:r>
              <a:rPr lang="fr-CA" sz="2000">
                <a:solidFill>
                  <a:schemeClr val="accent5"/>
                </a:solidFill>
              </a:rPr>
              <a:t>240 10 Ungarische Tänze. $n Nr. 5-7</a:t>
            </a:r>
            <a:endParaRPr lang="fr-CA" sz="2000">
              <a:solidFill>
                <a:srgbClr val="0070C1"/>
              </a:solidFill>
            </a:endParaRPr>
          </a:p>
          <a:p>
            <a:pPr marL="50800" indent="0">
              <a:buNone/>
            </a:pPr>
            <a:endParaRPr lang="fr-CA" sz="2000"/>
          </a:p>
        </p:txBody>
      </p:sp>
      <p:sp>
        <p:nvSpPr>
          <p:cNvPr id="4" name="Espace réservé du pied de page 3">
            <a:extLst>
              <a:ext uri="{FF2B5EF4-FFF2-40B4-BE49-F238E27FC236}">
                <a16:creationId xmlns:a16="http://schemas.microsoft.com/office/drawing/2014/main" id="{60C80849-DF0C-4EE0-890A-85651A53061B}"/>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AA0C698D-0C27-4D77-A847-6E0B8ED823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80</a:t>
            </a:fld>
            <a:endParaRPr lang="fr-FR"/>
          </a:p>
        </p:txBody>
      </p:sp>
    </p:spTree>
    <p:extLst>
      <p:ext uri="{BB962C8B-B14F-4D97-AF65-F5344CB8AC3E}">
        <p14:creationId xmlns:p14="http://schemas.microsoft.com/office/powerpoint/2010/main" val="2543374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71425-4EF6-4DAD-BEA1-48C5F2680D69}"/>
              </a:ext>
            </a:extLst>
          </p:cNvPr>
          <p:cNvSpPr>
            <a:spLocks noGrp="1"/>
          </p:cNvSpPr>
          <p:nvPr>
            <p:ph type="title"/>
          </p:nvPr>
        </p:nvSpPr>
        <p:spPr/>
        <p:txBody>
          <a:bodyPr/>
          <a:lstStyle/>
          <a:p>
            <a:r>
              <a:rPr lang="fr-CA" sz="4000"/>
              <a:t>Deux ou plusieurs parties (RDA 6.14.2.7.2) </a:t>
            </a:r>
          </a:p>
        </p:txBody>
      </p:sp>
      <p:sp>
        <p:nvSpPr>
          <p:cNvPr id="3" name="Espace réservé du texte 2">
            <a:extLst>
              <a:ext uri="{FF2B5EF4-FFF2-40B4-BE49-F238E27FC236}">
                <a16:creationId xmlns:a16="http://schemas.microsoft.com/office/drawing/2014/main" id="{5BFE46A1-592A-4E68-BF9D-8A17CCBE1857}"/>
              </a:ext>
            </a:extLst>
          </p:cNvPr>
          <p:cNvSpPr>
            <a:spLocks noGrp="1"/>
          </p:cNvSpPr>
          <p:nvPr>
            <p:ph type="body" idx="1"/>
          </p:nvPr>
        </p:nvSpPr>
        <p:spPr/>
        <p:txBody>
          <a:bodyPr>
            <a:noAutofit/>
          </a:bodyPr>
          <a:lstStyle/>
          <a:p>
            <a:pPr marL="0" indent="0">
              <a:spcBef>
                <a:spcPts val="0"/>
              </a:spcBef>
              <a:buNone/>
            </a:pPr>
            <a:r>
              <a:rPr lang="fr-CA" sz="2000">
                <a:solidFill>
                  <a:schemeClr val="tx1"/>
                </a:solidFill>
              </a:rPr>
              <a:t>Exemples :</a:t>
            </a:r>
            <a:endParaRPr lang="en-US" sz="2000">
              <a:solidFill>
                <a:schemeClr val="tx1"/>
              </a:solidFill>
            </a:endParaRPr>
          </a:p>
          <a:p>
            <a:pPr marL="0" indent="0">
              <a:spcBef>
                <a:spcPts val="0"/>
              </a:spcBef>
              <a:buNone/>
            </a:pPr>
            <a:endParaRPr lang="fr-CA" sz="1400">
              <a:solidFill>
                <a:srgbClr val="0070C1"/>
              </a:solidFill>
            </a:endParaRPr>
          </a:p>
          <a:p>
            <a:pPr marL="0" indent="0">
              <a:spcBef>
                <a:spcPts val="0"/>
              </a:spcBef>
              <a:buNone/>
            </a:pPr>
            <a:r>
              <a:rPr lang="fr-CA" sz="1800">
                <a:solidFill>
                  <a:schemeClr val="accent5"/>
                </a:solidFill>
              </a:rPr>
              <a:t>245 00 Four last songs  / $c Strauss. Tristan und Isolde, Götterdämmerung : excerpts / Wagner.</a:t>
            </a:r>
          </a:p>
          <a:p>
            <a:pPr marL="447675" indent="-447675">
              <a:buNone/>
            </a:pPr>
            <a:r>
              <a:rPr lang="fr-CA" sz="1800">
                <a:solidFill>
                  <a:schemeClr val="accent5"/>
                </a:solidFill>
              </a:rPr>
              <a:t>505 0_ Four last songs / Richard Strauss -- Tristan and Isolde. Prelude ; Mild und leise wie er lächelt : Liebestod / Richard Wagner -- Götterdämmerung. Dawn and Siegfried’s Rhine journey ; Starke Scheite schichtet mir dort... / Wagner.</a:t>
            </a:r>
          </a:p>
          <a:p>
            <a:pPr marL="0" indent="0">
              <a:buNone/>
            </a:pPr>
            <a:endParaRPr lang="fr-CA" sz="1800">
              <a:solidFill>
                <a:schemeClr val="accent5"/>
              </a:solidFill>
            </a:endParaRPr>
          </a:p>
          <a:p>
            <a:pPr marL="0" indent="0">
              <a:buNone/>
            </a:pPr>
            <a:r>
              <a:rPr lang="fr-CA" sz="1800">
                <a:solidFill>
                  <a:schemeClr val="accent5"/>
                </a:solidFill>
              </a:rPr>
              <a:t>700 12 Strauss, Richard, $d 1864-1949. $t Letzte Lieder.</a:t>
            </a:r>
          </a:p>
          <a:p>
            <a:pPr marL="0" indent="0">
              <a:buNone/>
            </a:pPr>
            <a:r>
              <a:rPr lang="fr-CA" sz="1800">
                <a:solidFill>
                  <a:schemeClr val="accent5"/>
                </a:solidFill>
              </a:rPr>
              <a:t>700 12 Wagner, Richard, $d1813-1883. $t Opéras. $k Extraits.</a:t>
            </a:r>
          </a:p>
          <a:p>
            <a:pPr marL="0" indent="0">
              <a:buNone/>
            </a:pPr>
            <a:r>
              <a:rPr lang="fr-CA" sz="1800" b="1">
                <a:solidFill>
                  <a:schemeClr val="accent5"/>
                </a:solidFill>
              </a:rPr>
              <a:t>ou</a:t>
            </a:r>
          </a:p>
          <a:p>
            <a:pPr marL="0" indent="0">
              <a:buNone/>
            </a:pPr>
            <a:r>
              <a:rPr lang="fr-CA" sz="1800">
                <a:solidFill>
                  <a:schemeClr val="accent5"/>
                </a:solidFill>
              </a:rPr>
              <a:t>700 12 Strauss, Richard, $d 1864-1949. $t Letzte Lieder.</a:t>
            </a:r>
          </a:p>
          <a:p>
            <a:pPr marL="0" indent="0">
              <a:buNone/>
            </a:pPr>
            <a:r>
              <a:rPr lang="fr-CA" sz="1800">
                <a:solidFill>
                  <a:schemeClr val="accent5"/>
                </a:solidFill>
              </a:rPr>
              <a:t>700 12 Wagner, Richard, $d1813-1883. $t Tristan und Isolde. $k Extraits.</a:t>
            </a:r>
          </a:p>
          <a:p>
            <a:pPr marL="0" indent="0">
              <a:buNone/>
            </a:pPr>
            <a:r>
              <a:rPr lang="fr-CA" sz="1800">
                <a:solidFill>
                  <a:schemeClr val="accent5"/>
                </a:solidFill>
              </a:rPr>
              <a:t>700 12 Wagner, Richard, $d1813-1883. $t Ring des Nibelungen. $p Götterdämmerung. $k Extraits.</a:t>
            </a:r>
          </a:p>
          <a:p>
            <a:pPr marL="50800" indent="0">
              <a:buNone/>
            </a:pPr>
            <a:endParaRPr lang="fr-CA"/>
          </a:p>
        </p:txBody>
      </p:sp>
      <p:sp>
        <p:nvSpPr>
          <p:cNvPr id="4" name="Espace réservé du pied de page 3">
            <a:extLst>
              <a:ext uri="{FF2B5EF4-FFF2-40B4-BE49-F238E27FC236}">
                <a16:creationId xmlns:a16="http://schemas.microsoft.com/office/drawing/2014/main" id="{D16F65C0-4DA7-4A65-B575-B1AC5819FB6C}"/>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4C634DD7-574D-4A3E-9F25-227C5DC9B2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81</a:t>
            </a:fld>
            <a:endParaRPr lang="fr-FR"/>
          </a:p>
        </p:txBody>
      </p:sp>
    </p:spTree>
    <p:extLst>
      <p:ext uri="{BB962C8B-B14F-4D97-AF65-F5344CB8AC3E}">
        <p14:creationId xmlns:p14="http://schemas.microsoft.com/office/powerpoint/2010/main" val="4148942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71425-4EF6-4DAD-BEA1-48C5F2680D69}"/>
              </a:ext>
            </a:extLst>
          </p:cNvPr>
          <p:cNvSpPr>
            <a:spLocks noGrp="1"/>
          </p:cNvSpPr>
          <p:nvPr>
            <p:ph type="title"/>
          </p:nvPr>
        </p:nvSpPr>
        <p:spPr/>
        <p:txBody>
          <a:bodyPr/>
          <a:lstStyle/>
          <a:p>
            <a:r>
              <a:rPr lang="fr-CA" sz="4000"/>
              <a:t>Deux ou plusieurs parties (RDA 6.14.2.7.2) </a:t>
            </a:r>
          </a:p>
        </p:txBody>
      </p:sp>
      <p:sp>
        <p:nvSpPr>
          <p:cNvPr id="3" name="Espace réservé du texte 2">
            <a:extLst>
              <a:ext uri="{FF2B5EF4-FFF2-40B4-BE49-F238E27FC236}">
                <a16:creationId xmlns:a16="http://schemas.microsoft.com/office/drawing/2014/main" id="{5BFE46A1-592A-4E68-BF9D-8A17CCBE1857}"/>
              </a:ext>
            </a:extLst>
          </p:cNvPr>
          <p:cNvSpPr>
            <a:spLocks noGrp="1"/>
          </p:cNvSpPr>
          <p:nvPr>
            <p:ph type="body" idx="1"/>
          </p:nvPr>
        </p:nvSpPr>
        <p:spPr/>
        <p:txBody>
          <a:bodyPr>
            <a:noAutofit/>
          </a:bodyPr>
          <a:lstStyle/>
          <a:p>
            <a:pPr marL="0" indent="0">
              <a:spcBef>
                <a:spcPts val="0"/>
              </a:spcBef>
              <a:buNone/>
            </a:pPr>
            <a:r>
              <a:rPr lang="fr-CA" sz="2000">
                <a:solidFill>
                  <a:schemeClr val="tx1"/>
                </a:solidFill>
              </a:rPr>
              <a:t>Exemples :</a:t>
            </a:r>
            <a:endParaRPr lang="en-US" sz="2000">
              <a:solidFill>
                <a:schemeClr val="tx1"/>
              </a:solidFill>
            </a:endParaRPr>
          </a:p>
          <a:p>
            <a:pPr marL="0" indent="0">
              <a:spcBef>
                <a:spcPts val="0"/>
              </a:spcBef>
              <a:buNone/>
            </a:pPr>
            <a:endParaRPr lang="fr-CA" sz="1800">
              <a:solidFill>
                <a:srgbClr val="0070C1"/>
              </a:solidFill>
            </a:endParaRPr>
          </a:p>
          <a:p>
            <a:pPr marL="0" indent="0">
              <a:spcBef>
                <a:spcPts val="0"/>
              </a:spcBef>
              <a:buNone/>
            </a:pPr>
            <a:r>
              <a:rPr lang="fr-CA" sz="1800">
                <a:solidFill>
                  <a:schemeClr val="accent5"/>
                </a:solidFill>
              </a:rPr>
              <a:t>245 00 Four last songs  / $c Strauss. Tristan und Isolde, Götterdämmerung : excerpts / Wagner.</a:t>
            </a:r>
          </a:p>
          <a:p>
            <a:pPr marL="447675" indent="-447675">
              <a:buNone/>
            </a:pPr>
            <a:r>
              <a:rPr lang="fr-CA" sz="1800">
                <a:solidFill>
                  <a:schemeClr val="accent5"/>
                </a:solidFill>
              </a:rPr>
              <a:t>505 0_ Four last songs / Richard Strauss -- Tristan and Isolde. Prelude ; Mild und leise wie er lächelt : Liebestod / Richard Wagner -- Götterdämmerung. Dawn and Siegfried’s Rhine journey ; Starke Scheite schichtet mir dort... / Wagner.</a:t>
            </a:r>
          </a:p>
          <a:p>
            <a:pPr marL="0" indent="0">
              <a:buNone/>
            </a:pPr>
            <a:r>
              <a:rPr lang="fr-CA" sz="1800" b="1">
                <a:solidFill>
                  <a:schemeClr val="accent5"/>
                </a:solidFill>
              </a:rPr>
              <a:t>ou</a:t>
            </a:r>
            <a:endParaRPr lang="fr-CA" sz="1800">
              <a:solidFill>
                <a:schemeClr val="accent5"/>
              </a:solidFill>
            </a:endParaRPr>
          </a:p>
          <a:p>
            <a:pPr marL="0" indent="0">
              <a:buNone/>
            </a:pPr>
            <a:r>
              <a:rPr lang="fr-CA" sz="1800">
                <a:solidFill>
                  <a:schemeClr val="accent5"/>
                </a:solidFill>
              </a:rPr>
              <a:t>700 12 Strauss, Richard, $d 1864-1949. $t Letzte Lieder.</a:t>
            </a:r>
          </a:p>
          <a:p>
            <a:pPr marL="0" indent="0">
              <a:buNone/>
            </a:pPr>
            <a:r>
              <a:rPr lang="fr-CA" sz="1800">
                <a:solidFill>
                  <a:schemeClr val="accent5"/>
                </a:solidFill>
              </a:rPr>
              <a:t>700 12 Wagner, Richard, $d 1813-1883. $t Tristan und Isolde. $n 1. Aufzug. $p Einleitung.</a:t>
            </a:r>
          </a:p>
          <a:p>
            <a:pPr marL="0" indent="0">
              <a:buNone/>
            </a:pPr>
            <a:r>
              <a:rPr lang="fr-CA" sz="1800">
                <a:solidFill>
                  <a:schemeClr val="accent5"/>
                </a:solidFill>
              </a:rPr>
              <a:t>700 12 Wagner, Richard, $d 1813-1883. $t Tristan und Isolde. $p Liebestod.</a:t>
            </a:r>
          </a:p>
          <a:p>
            <a:pPr marL="447675" indent="-447675">
              <a:buNone/>
            </a:pPr>
            <a:r>
              <a:rPr lang="fr-CA" sz="1800">
                <a:solidFill>
                  <a:schemeClr val="accent5"/>
                </a:solidFill>
              </a:rPr>
              <a:t>700 12 Wagner, Richard, $d 1813-1883. $t Ring des Nibelungen. $p Götterdämmerung. $p Siegfrieds Rheinfahrt.</a:t>
            </a:r>
          </a:p>
          <a:p>
            <a:pPr marL="447675" indent="-447675">
              <a:buNone/>
            </a:pPr>
            <a:r>
              <a:rPr lang="fr-CA" sz="1800">
                <a:solidFill>
                  <a:schemeClr val="accent5"/>
                </a:solidFill>
              </a:rPr>
              <a:t>700 12 Wagner, Richard, $d 1813-1883. $t Ring des Nibelungen. $p Götterdämmerung. $p Brünnhildes Schlussgesang.</a:t>
            </a:r>
          </a:p>
        </p:txBody>
      </p:sp>
      <p:sp>
        <p:nvSpPr>
          <p:cNvPr id="4" name="Espace réservé du pied de page 3">
            <a:extLst>
              <a:ext uri="{FF2B5EF4-FFF2-40B4-BE49-F238E27FC236}">
                <a16:creationId xmlns:a16="http://schemas.microsoft.com/office/drawing/2014/main" id="{D16F65C0-4DA7-4A65-B575-B1AC5819FB6C}"/>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4C634DD7-574D-4A3E-9F25-227C5DC9B2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82</a:t>
            </a:fld>
            <a:endParaRPr lang="fr-FR"/>
          </a:p>
        </p:txBody>
      </p:sp>
    </p:spTree>
    <p:extLst>
      <p:ext uri="{BB962C8B-B14F-4D97-AF65-F5344CB8AC3E}">
        <p14:creationId xmlns:p14="http://schemas.microsoft.com/office/powerpoint/2010/main" val="342093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71425-4EF6-4DAD-BEA1-48C5F2680D69}"/>
              </a:ext>
            </a:extLst>
          </p:cNvPr>
          <p:cNvSpPr>
            <a:spLocks noGrp="1"/>
          </p:cNvSpPr>
          <p:nvPr>
            <p:ph type="title"/>
          </p:nvPr>
        </p:nvSpPr>
        <p:spPr/>
        <p:txBody>
          <a:bodyPr/>
          <a:lstStyle/>
          <a:p>
            <a:r>
              <a:rPr lang="fr-CA" sz="4000"/>
              <a:t>Deux ou plusieurs parties (RDA 6.14.2.7.2) </a:t>
            </a:r>
          </a:p>
        </p:txBody>
      </p:sp>
      <p:sp>
        <p:nvSpPr>
          <p:cNvPr id="3" name="Espace réservé du texte 2">
            <a:extLst>
              <a:ext uri="{FF2B5EF4-FFF2-40B4-BE49-F238E27FC236}">
                <a16:creationId xmlns:a16="http://schemas.microsoft.com/office/drawing/2014/main" id="{5BFE46A1-592A-4E68-BF9D-8A17CCBE1857}"/>
              </a:ext>
            </a:extLst>
          </p:cNvPr>
          <p:cNvSpPr>
            <a:spLocks noGrp="1"/>
          </p:cNvSpPr>
          <p:nvPr>
            <p:ph type="body" idx="1"/>
          </p:nvPr>
        </p:nvSpPr>
        <p:spPr/>
        <p:txBody>
          <a:bodyPr>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fr-CA" sz="2000" b="0" i="0" u="none" strike="noStrike" kern="0" cap="none" spc="0" normalizeH="0" baseline="0" noProof="0">
                <a:ln>
                  <a:noFill/>
                </a:ln>
                <a:solidFill>
                  <a:srgbClr val="000000"/>
                </a:solidFill>
                <a:effectLst/>
                <a:uLnTx/>
                <a:uFillTx/>
                <a:latin typeface="Arial"/>
                <a:cs typeface="Arial"/>
                <a:sym typeface="Arial"/>
              </a:rPr>
              <a:t>Exemples :</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lang="fr-CA" sz="1800" b="0" i="0" u="none" strike="noStrike" kern="0" cap="none" spc="0" normalizeH="0" baseline="0" noProof="0">
              <a:ln>
                <a:noFill/>
              </a:ln>
              <a:solidFill>
                <a:srgbClr val="4472C4"/>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245 00 Four last songs  / $c Strauss. Tristan und Isolde, Götterdämmerung : excerpts / Wagner.</a:t>
            </a:r>
            <a:endParaRPr lang="fr-CA" sz="1800" b="0" i="0" u="none" strike="noStrike" kern="0" cap="none" spc="0" normalizeH="0" baseline="0" noProof="0">
              <a:ln>
                <a:noFill/>
              </a:ln>
              <a:solidFill>
                <a:srgbClr val="4472C4"/>
              </a:solidFill>
              <a:effectLst/>
              <a:uLnTx/>
              <a:uFillTx/>
              <a:latin typeface="Arial"/>
              <a:cs typeface="Arial"/>
            </a:endParaRPr>
          </a:p>
          <a:p>
            <a:pPr marL="447675" marR="0" lvl="0" indent="-447675"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505 0_ Four last songs / Richard Strauss -- Tristan and Isolde. Prelude ; Mild und leise wie er lächelt : Liebestod / Richard Wagner -- Götterdämmerung. Dawn and Siegfried’s Rhine journey ; Starke Scheite schichtet mir dort... / Wagner.</a:t>
            </a:r>
            <a:endParaRPr lang="fr-CA" sz="1800" b="0" i="0" u="none" strike="noStrike" kern="0" cap="none" spc="0" normalizeH="0" baseline="0" noProof="0">
              <a:ln>
                <a:noFill/>
              </a:ln>
              <a:solidFill>
                <a:srgbClr val="4472C4"/>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endParaRPr kumimoji="0" lang="fr-CA" sz="1600" b="0" i="0" u="none" strike="noStrike" kern="0" cap="none" spc="0" normalizeH="0" baseline="0" noProof="0">
              <a:ln>
                <a:noFill/>
              </a:ln>
              <a:solidFill>
                <a:srgbClr val="0070C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000000"/>
                </a:solidFill>
                <a:effectLst/>
                <a:uLnTx/>
                <a:uFillTx/>
                <a:latin typeface="Arial"/>
                <a:cs typeface="Arial"/>
                <a:sym typeface="Arial"/>
              </a:rPr>
              <a:t>NE PAS FAIRE :</a:t>
            </a:r>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700 12 Strauss, Richard, $d 1864-1949. $t Letzte Lieder.</a:t>
            </a:r>
            <a:endParaRPr kumimoji="0" lang="en-US" sz="1800" b="0" i="0" u="none" strike="noStrike" kern="0" cap="none" spc="0" normalizeH="0" baseline="0" noProof="0">
              <a:ln>
                <a:noFill/>
              </a:ln>
              <a:solidFill>
                <a:srgbClr val="4472C4"/>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700 12 Wagner, Richard, $d 1813-1883. $t Tristan und Isolde. $k Extraits.</a:t>
            </a:r>
            <a:endParaRPr kumimoji="0" lang="en-US" sz="1800" b="0" i="0" u="none" strike="noStrike" kern="0" cap="none" spc="0" normalizeH="0" baseline="0" noProof="0">
              <a:ln>
                <a:noFill/>
              </a:ln>
              <a:solidFill>
                <a:srgbClr val="4472C4"/>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sngStrike" kern="0" cap="none" spc="0" normalizeH="0" baseline="0" noProof="0">
                <a:ln>
                  <a:noFill/>
                </a:ln>
                <a:solidFill>
                  <a:srgbClr val="4472C4"/>
                </a:solidFill>
                <a:effectLst/>
                <a:uLnTx/>
                <a:uFillTx/>
                <a:latin typeface="Arial"/>
                <a:cs typeface="Arial"/>
                <a:sym typeface="Arial"/>
              </a:rPr>
              <a:t>700 12 Wagner, Richard, $d 1813-1883. $t Tristan und Isolde. $p Liebestod.</a:t>
            </a:r>
            <a:endParaRPr lang="fr-CA" sz="1800" b="0" i="0" u="none" strike="sngStrike" kern="0" cap="none" spc="0" normalizeH="0" baseline="0" noProof="0">
              <a:ln>
                <a:noFill/>
              </a:ln>
              <a:solidFill>
                <a:srgbClr val="4472C4"/>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700 12 Wagner, Richard, $d 1813-1883. $t Ring des Nibelungen. $k Extraits</a:t>
            </a:r>
            <a:r>
              <a:rPr lang="fr-CA" sz="1800">
                <a:solidFill>
                  <a:srgbClr val="4472C4"/>
                </a:solidFill>
              </a:rPr>
              <a:t>.</a:t>
            </a:r>
            <a:endParaRPr kumimoji="0" lang="en-US" sz="1800" b="0" i="0" u="none" strike="noStrike" kern="0" cap="none" spc="0" normalizeH="0" baseline="0" noProof="0">
              <a:ln>
                <a:noFill/>
              </a:ln>
              <a:solidFill>
                <a:srgbClr val="4472C4"/>
              </a:solidFill>
              <a:effectLst/>
              <a:uLnTx/>
              <a:uFillTx/>
              <a:latin typeface="Arial"/>
              <a:cs typeface="Arial"/>
              <a:sym typeface="Arial"/>
            </a:endParaRPr>
          </a:p>
          <a:p>
            <a:pPr marL="447675" marR="0" lvl="0" indent="-447675"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sngStrike" kern="0" cap="none" spc="0" normalizeH="0" baseline="0" noProof="0">
                <a:ln>
                  <a:noFill/>
                </a:ln>
                <a:solidFill>
                  <a:srgbClr val="4472C4"/>
                </a:solidFill>
                <a:effectLst/>
                <a:uLnTx/>
                <a:uFillTx/>
                <a:latin typeface="Arial"/>
                <a:cs typeface="Arial"/>
                <a:sym typeface="Arial"/>
              </a:rPr>
              <a:t>700 12 Wagner, Richard, $d 1813-1883. $t Ring des Nibelungen. $p Götterdämmerung. $p Siegfrieds Rheinfahrt.</a:t>
            </a:r>
            <a:endParaRPr lang="fr-CA" sz="1800" b="0" i="0" u="none" strike="sngStrike" kern="0" cap="none" spc="0" normalizeH="0" baseline="0" noProof="0">
              <a:ln>
                <a:noFill/>
              </a:ln>
              <a:solidFill>
                <a:srgbClr val="4472C4"/>
              </a:solidFill>
              <a:effectLst/>
              <a:uLnTx/>
              <a:uFillTx/>
              <a:latin typeface="Arial"/>
              <a:cs typeface="Arial"/>
            </a:endParaRPr>
          </a:p>
        </p:txBody>
      </p:sp>
      <p:sp>
        <p:nvSpPr>
          <p:cNvPr id="4" name="Espace réservé du pied de page 3">
            <a:extLst>
              <a:ext uri="{FF2B5EF4-FFF2-40B4-BE49-F238E27FC236}">
                <a16:creationId xmlns:a16="http://schemas.microsoft.com/office/drawing/2014/main" id="{D16F65C0-4DA7-4A65-B575-B1AC5819FB6C}"/>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4C634DD7-574D-4A3E-9F25-227C5DC9B2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83</a:t>
            </a:fld>
            <a:endParaRPr lang="fr-FR"/>
          </a:p>
        </p:txBody>
      </p:sp>
    </p:spTree>
    <p:extLst>
      <p:ext uri="{BB962C8B-B14F-4D97-AF65-F5344CB8AC3E}">
        <p14:creationId xmlns:p14="http://schemas.microsoft.com/office/powerpoint/2010/main" val="836945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Compilations </a:t>
            </a:r>
            <a:endParaRPr sz="4400" b="0" i="0" u="none" strike="noStrike" cap="none">
              <a:solidFill>
                <a:schemeClr val="dk1"/>
              </a:solidFill>
              <a:latin typeface="Arial"/>
              <a:ea typeface="Arial"/>
              <a:cs typeface="Arial"/>
              <a:sym typeface="Arial"/>
            </a:endParaRP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 sz="3200"/>
              <a:t>Compilations d’œuvres musicales d’un même agent (RDA 6.14.2.8) </a:t>
            </a:r>
            <a:endParaRPr lang="fr-CA" sz="3200"/>
          </a:p>
          <a:p>
            <a:endParaRPr lang="fr"/>
          </a:p>
          <a:p>
            <a:pPr marL="449263" indent="-449263">
              <a:spcBef>
                <a:spcPts val="0"/>
              </a:spcBef>
            </a:pPr>
            <a:r>
              <a:rPr lang="fr"/>
              <a:t>Déterminer d’abord si la compilation est couramment identifiée par un titre dans les manifestations matérialisant cette compilation, ou dans les sources de référence, ou si elle n’est pas couramment identifiée par un titre.</a:t>
            </a:r>
            <a:endParaRPr lang="fr-FR" sz="2800"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A51FD68E-810E-FD89-826C-1214020CF39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84</a:t>
            </a:fld>
            <a:endParaRPr lang="fr-FR"/>
          </a:p>
        </p:txBody>
      </p:sp>
    </p:spTree>
    <p:extLst>
      <p:ext uri="{BB962C8B-B14F-4D97-AF65-F5344CB8AC3E}">
        <p14:creationId xmlns:p14="http://schemas.microsoft.com/office/powerpoint/2010/main" val="3230483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24AC10E-3555-43E6-95BD-41B70FD5F300}"/>
              </a:ext>
            </a:extLst>
          </p:cNvPr>
          <p:cNvSpPr>
            <a:spLocks noGrp="1"/>
          </p:cNvSpPr>
          <p:nvPr>
            <p:ph type="title"/>
          </p:nvPr>
        </p:nvSpPr>
        <p:spPr/>
        <p:txBody>
          <a:bodyPr/>
          <a:lstStyle/>
          <a:p>
            <a:r>
              <a:rPr kumimoji="0" lang="fr" b="0" i="0" u="none" strike="noStrike" kern="0" cap="none" spc="0" normalizeH="0" baseline="0" noProof="0">
                <a:ln>
                  <a:noFill/>
                </a:ln>
                <a:solidFill>
                  <a:srgbClr val="000000"/>
                </a:solidFill>
                <a:effectLst/>
                <a:uLnTx/>
                <a:uFillTx/>
                <a:latin typeface="Arial"/>
                <a:cs typeface="Arial"/>
                <a:sym typeface="Arial"/>
              </a:rPr>
              <a:t>Compilations d’œuvres musicales d’un même compositeur (RDA 6.14.2.8) </a:t>
            </a:r>
            <a:endParaRPr lang="fr-CA"/>
          </a:p>
        </p:txBody>
      </p:sp>
      <p:sp>
        <p:nvSpPr>
          <p:cNvPr id="7" name="Espace réservé du texte 6">
            <a:extLst>
              <a:ext uri="{FF2B5EF4-FFF2-40B4-BE49-F238E27FC236}">
                <a16:creationId xmlns:a16="http://schemas.microsoft.com/office/drawing/2014/main" id="{EFBDBB7B-D6FE-40EB-9CCE-9D7CDD603E7C}"/>
              </a:ext>
            </a:extLst>
          </p:cNvPr>
          <p:cNvSpPr>
            <a:spLocks noGrp="1"/>
          </p:cNvSpPr>
          <p:nvPr>
            <p:ph type="body" idx="1"/>
          </p:nvPr>
        </p:nvSpPr>
        <p:spPr/>
        <p:txBody>
          <a:bodyPr/>
          <a:lstStyle/>
          <a:p>
            <a:r>
              <a:rPr lang="fr"/>
              <a:t>Si la compilation d’œuvres musicales est </a:t>
            </a:r>
            <a:r>
              <a:rPr lang="fr" b="1"/>
              <a:t>couramment identifiée par un titre </a:t>
            </a:r>
            <a:r>
              <a:rPr lang="fr"/>
              <a:t>dans les manifestations matérialisant cette compilation ou dans les sources de référence, suivre les instructions générales présentées sous RDA 6.2.2.4–6.2.2.7 pour choisir le titre privilégié, en suivant les instructions qui s’appliquent à chaque situation.</a:t>
            </a:r>
            <a:endParaRPr lang="fr-FR"/>
          </a:p>
          <a:p>
            <a:pPr marL="50800" indent="0">
              <a:buNone/>
            </a:pPr>
            <a:endParaRPr lang="fr-CA"/>
          </a:p>
        </p:txBody>
      </p:sp>
      <p:sp>
        <p:nvSpPr>
          <p:cNvPr id="4" name="Espace réservé du pied de page 3">
            <a:extLst>
              <a:ext uri="{FF2B5EF4-FFF2-40B4-BE49-F238E27FC236}">
                <a16:creationId xmlns:a16="http://schemas.microsoft.com/office/drawing/2014/main" id="{3E56A74F-2E92-416A-A1C7-9CB4186CE7F4}"/>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88903967-440F-4BF5-930F-C7009E24889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85</a:t>
            </a:fld>
            <a:endParaRPr lang="fr-FR"/>
          </a:p>
        </p:txBody>
      </p:sp>
    </p:spTree>
    <p:extLst>
      <p:ext uri="{BB962C8B-B14F-4D97-AF65-F5344CB8AC3E}">
        <p14:creationId xmlns:p14="http://schemas.microsoft.com/office/powerpoint/2010/main" val="2483527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a:t>Compilations sans titre particulier</a:t>
            </a: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
              <a:t>Pour toutes les autres compilations d’œuvres musicales (soit celles qui ne sont pas couramment identifiées par un titre) : </a:t>
            </a:r>
            <a:endParaRPr lang="fr-FR"/>
          </a:p>
          <a:p>
            <a:pPr marL="50800" indent="0">
              <a:buNone/>
            </a:pPr>
            <a:r>
              <a:rPr lang="fr"/>
              <a:t>   Identifier d’abord s’il s’agit </a:t>
            </a:r>
            <a:r>
              <a:rPr lang="fr" sz="2800"/>
              <a:t>:</a:t>
            </a:r>
            <a:r>
              <a:rPr lang="fr"/>
              <a:t> </a:t>
            </a:r>
          </a:p>
          <a:p>
            <a:pPr lvl="1"/>
            <a:r>
              <a:rPr lang="fr"/>
              <a:t>Des œuvres complètes de cet agent</a:t>
            </a:r>
          </a:p>
          <a:p>
            <a:pPr lvl="1"/>
            <a:r>
              <a:rPr lang="fr"/>
              <a:t>Des œuvres complètes pour une même distribution d’exécution (générale ou spécifique)</a:t>
            </a:r>
          </a:p>
          <a:p>
            <a:pPr lvl="1"/>
            <a:r>
              <a:rPr lang="fr"/>
              <a:t>Des œuvres complètes d’un même type de composition </a:t>
            </a:r>
          </a:p>
          <a:p>
            <a:pPr lvl="1"/>
            <a:r>
              <a:rPr lang="fr"/>
              <a:t>D’une compilation incomplète. </a:t>
            </a:r>
          </a:p>
          <a:p>
            <a:pPr marL="533400" lvl="1" indent="0">
              <a:buNone/>
            </a:pPr>
            <a:endParaRPr lang="fr" sz="1800"/>
          </a:p>
          <a:p>
            <a:pPr marL="228600" indent="-228600">
              <a:lnSpc>
                <a:spcPct val="100000"/>
              </a:lnSpc>
              <a:spcBef>
                <a:spcPts val="0"/>
              </a:spcBef>
            </a:pPr>
            <a:endParaRPr lang="fr-FR"/>
          </a:p>
        </p:txBody>
      </p:sp>
      <p:sp>
        <p:nvSpPr>
          <p:cNvPr id="2" name="Espace réservé du pied de page 1">
            <a:extLst>
              <a:ext uri="{FF2B5EF4-FFF2-40B4-BE49-F238E27FC236}">
                <a16:creationId xmlns:a16="http://schemas.microsoft.com/office/drawing/2014/main" id="{829C4E1D-A07F-B5C8-413D-DB856AE660A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86</a:t>
            </a:fld>
            <a:endParaRPr lang="fr-FR"/>
          </a:p>
        </p:txBody>
      </p:sp>
    </p:spTree>
    <p:extLst>
      <p:ext uri="{BB962C8B-B14F-4D97-AF65-F5344CB8AC3E}">
        <p14:creationId xmlns:p14="http://schemas.microsoft.com/office/powerpoint/2010/main" val="163146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9744C-7A94-47F8-8788-B1FB065C528F}"/>
              </a:ext>
            </a:extLst>
          </p:cNvPr>
          <p:cNvSpPr>
            <a:spLocks noGrp="1"/>
          </p:cNvSpPr>
          <p:nvPr>
            <p:ph type="title"/>
          </p:nvPr>
        </p:nvSpPr>
        <p:spPr/>
        <p:txBody>
          <a:bodyPr/>
          <a:lstStyle/>
          <a:p>
            <a:r>
              <a:rPr lang="fr"/>
              <a:t>Compilations :</a:t>
            </a:r>
            <a:br>
              <a:rPr lang="fr"/>
            </a:br>
            <a:r>
              <a:rPr lang="fr-FR" sz="4400" b="0" i="0" u="none" strike="noStrike" cap="none">
                <a:latin typeface="Arial"/>
                <a:ea typeface="Arial"/>
                <a:cs typeface="Arial"/>
                <a:sym typeface="Arial"/>
              </a:rPr>
              <a:t>Œuvres</a:t>
            </a:r>
            <a:r>
              <a:rPr lang="fr"/>
              <a:t> complètes (RDA 6.14.2.8.1)</a:t>
            </a:r>
            <a:endParaRPr lang="fr-CA"/>
          </a:p>
        </p:txBody>
      </p:sp>
      <p:sp>
        <p:nvSpPr>
          <p:cNvPr id="3" name="Espace réservé du texte 2">
            <a:extLst>
              <a:ext uri="{FF2B5EF4-FFF2-40B4-BE49-F238E27FC236}">
                <a16:creationId xmlns:a16="http://schemas.microsoft.com/office/drawing/2014/main" id="{A5B2122E-9753-40BF-A978-1F45FF431E98}"/>
              </a:ext>
            </a:extLst>
          </p:cNvPr>
          <p:cNvSpPr>
            <a:spLocks noGrp="1"/>
          </p:cNvSpPr>
          <p:nvPr>
            <p:ph type="body" idx="1"/>
          </p:nvPr>
        </p:nvSpPr>
        <p:spPr/>
        <p:txBody>
          <a:bodyPr/>
          <a:lstStyle/>
          <a:p>
            <a:pPr marL="50800" indent="0">
              <a:buNone/>
            </a:pPr>
            <a:r>
              <a:rPr lang="fr"/>
              <a:t>Enregistrer le titre collectif conventionnel </a:t>
            </a:r>
            <a:r>
              <a:rPr lang="fr" b="1"/>
              <a:t>Œuvre </a:t>
            </a:r>
            <a:r>
              <a:rPr lang="fr"/>
              <a:t>comme titre privilégié d’une compilation qui comprend (ou se présente comme comprenant) les œuvres musicales complètes d’un compositeur. </a:t>
            </a:r>
            <a:endParaRPr lang="en-US"/>
          </a:p>
          <a:p>
            <a:pPr marL="50800" indent="0">
              <a:buNone/>
            </a:pPr>
            <a:r>
              <a:rPr lang="fr"/>
              <a:t>Traiter les compilations qui sont complètes au moment de la publication comme des œuvres complètes. (Par exemple pour les compositeurs vivants). </a:t>
            </a:r>
          </a:p>
          <a:p>
            <a:pPr marL="50800" indent="0">
              <a:buNone/>
            </a:pPr>
            <a:endParaRPr lang="fr-CA"/>
          </a:p>
        </p:txBody>
      </p:sp>
      <p:sp>
        <p:nvSpPr>
          <p:cNvPr id="4" name="Espace réservé du pied de page 3">
            <a:extLst>
              <a:ext uri="{FF2B5EF4-FFF2-40B4-BE49-F238E27FC236}">
                <a16:creationId xmlns:a16="http://schemas.microsoft.com/office/drawing/2014/main" id="{CC5940C7-A8C2-4FD7-B7D2-50B6030B87C9}"/>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7FA5EDFD-2149-40A0-AB58-724E1A06169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87</a:t>
            </a:fld>
            <a:endParaRPr lang="fr-FR"/>
          </a:p>
        </p:txBody>
      </p:sp>
    </p:spTree>
    <p:extLst>
      <p:ext uri="{BB962C8B-B14F-4D97-AF65-F5344CB8AC3E}">
        <p14:creationId xmlns:p14="http://schemas.microsoft.com/office/powerpoint/2010/main" val="1809502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9744C-7A94-47F8-8788-B1FB065C528F}"/>
              </a:ext>
            </a:extLst>
          </p:cNvPr>
          <p:cNvSpPr>
            <a:spLocks noGrp="1"/>
          </p:cNvSpPr>
          <p:nvPr>
            <p:ph type="title"/>
          </p:nvPr>
        </p:nvSpPr>
        <p:spPr/>
        <p:txBody>
          <a:bodyPr/>
          <a:lstStyle/>
          <a:p>
            <a:r>
              <a:rPr lang="fr" sz="4400"/>
              <a:t>Compilations :</a:t>
            </a:r>
            <a:br>
              <a:rPr lang="fr" sz="4400"/>
            </a:br>
            <a:r>
              <a:rPr lang="fr-FR" sz="4400" b="0" i="0" u="none" strike="noStrike" cap="none">
                <a:latin typeface="Arial"/>
                <a:ea typeface="Arial"/>
                <a:cs typeface="Arial"/>
                <a:sym typeface="Arial"/>
              </a:rPr>
              <a:t>Œuvres</a:t>
            </a:r>
            <a:r>
              <a:rPr lang="fr" sz="4400"/>
              <a:t> complètes (RDA 6.14.2.8.1)</a:t>
            </a:r>
            <a:endParaRPr lang="fr-CA"/>
          </a:p>
        </p:txBody>
      </p:sp>
      <p:sp>
        <p:nvSpPr>
          <p:cNvPr id="3" name="Espace réservé du texte 2">
            <a:extLst>
              <a:ext uri="{FF2B5EF4-FFF2-40B4-BE49-F238E27FC236}">
                <a16:creationId xmlns:a16="http://schemas.microsoft.com/office/drawing/2014/main" id="{A5B2122E-9753-40BF-A978-1F45FF431E98}"/>
              </a:ext>
            </a:extLst>
          </p:cNvPr>
          <p:cNvSpPr>
            <a:spLocks noGrp="1"/>
          </p:cNvSpPr>
          <p:nvPr>
            <p:ph type="body" idx="1"/>
          </p:nvPr>
        </p:nvSpPr>
        <p:spPr/>
        <p:txBody>
          <a:bodyPr/>
          <a:lstStyle/>
          <a:p>
            <a:pPr>
              <a:buNone/>
            </a:pPr>
            <a:r>
              <a:rPr lang="fr" i="1"/>
              <a:t>Exemples :</a:t>
            </a:r>
          </a:p>
          <a:p>
            <a:pPr>
              <a:buNone/>
            </a:pPr>
            <a:endParaRPr lang="fr"/>
          </a:p>
          <a:p>
            <a:pPr>
              <a:buNone/>
            </a:pPr>
            <a:r>
              <a:rPr lang="fr" sz="2800">
                <a:solidFill>
                  <a:schemeClr val="accent5"/>
                </a:solidFill>
              </a:rPr>
              <a:t>Couperin, François, $d 1668-1733</a:t>
            </a:r>
            <a:r>
              <a:rPr lang="fr">
                <a:solidFill>
                  <a:schemeClr val="accent5"/>
                </a:solidFill>
              </a:rPr>
              <a:t>.</a:t>
            </a:r>
            <a:r>
              <a:rPr lang="fr" sz="2800">
                <a:solidFill>
                  <a:schemeClr val="accent5"/>
                </a:solidFill>
              </a:rPr>
              <a:t> $t </a:t>
            </a:r>
            <a:r>
              <a:rPr lang="fr">
                <a:solidFill>
                  <a:schemeClr val="accent5"/>
                </a:solidFill>
              </a:rPr>
              <a:t>Œuvre</a:t>
            </a:r>
            <a:endParaRPr lang="fr" sz="2800" i="1">
              <a:solidFill>
                <a:schemeClr val="accent5"/>
              </a:solidFill>
            </a:endParaRPr>
          </a:p>
          <a:p>
            <a:pPr marL="228600" indent="-228600">
              <a:lnSpc>
                <a:spcPct val="100000"/>
              </a:lnSpc>
              <a:spcBef>
                <a:spcPts val="0"/>
              </a:spcBef>
            </a:pPr>
            <a:endParaRPr lang="fr-FR" i="1"/>
          </a:p>
          <a:p>
            <a:pPr marL="0" indent="0">
              <a:lnSpc>
                <a:spcPct val="100000"/>
              </a:lnSpc>
              <a:spcBef>
                <a:spcPts val="0"/>
              </a:spcBef>
              <a:buNone/>
            </a:pPr>
            <a:r>
              <a:rPr lang="fr-FR">
                <a:solidFill>
                  <a:schemeClr val="accent5"/>
                </a:solidFill>
              </a:rPr>
              <a:t>Henri $b VIII, $c roi d’Angleterre, $d 1491-1547. $t </a:t>
            </a:r>
            <a:r>
              <a:rPr lang="fr-CA">
                <a:solidFill>
                  <a:schemeClr val="accent5"/>
                </a:solidFill>
              </a:rPr>
              <a:t>Œuvres </a:t>
            </a:r>
            <a:r>
              <a:rPr lang="fr-FR">
                <a:solidFill>
                  <a:schemeClr val="accent5"/>
                </a:solidFill>
              </a:rPr>
              <a:t>musicales</a:t>
            </a:r>
          </a:p>
        </p:txBody>
      </p:sp>
      <p:sp>
        <p:nvSpPr>
          <p:cNvPr id="4" name="Espace réservé du pied de page 3">
            <a:extLst>
              <a:ext uri="{FF2B5EF4-FFF2-40B4-BE49-F238E27FC236}">
                <a16:creationId xmlns:a16="http://schemas.microsoft.com/office/drawing/2014/main" id="{CC5940C7-A8C2-4FD7-B7D2-50B6030B87C9}"/>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7FA5EDFD-2149-40A0-AB58-724E1A06169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88</a:t>
            </a:fld>
            <a:endParaRPr lang="fr-FR"/>
          </a:p>
        </p:txBody>
      </p:sp>
    </p:spTree>
    <p:extLst>
      <p:ext uri="{BB962C8B-B14F-4D97-AF65-F5344CB8AC3E}">
        <p14:creationId xmlns:p14="http://schemas.microsoft.com/office/powerpoint/2010/main" val="22618907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Œuvres complètes pour une même distribution  (RDA 6.14.2.8.2)</a:t>
            </a:r>
            <a:endParaRPr lang="en-US"/>
          </a:p>
        </p:txBody>
      </p:sp>
      <p:sp>
        <p:nvSpPr>
          <p:cNvPr id="133" name="Shape 133"/>
          <p:cNvSpPr txBox="1">
            <a:spLocks noGrp="1"/>
          </p:cNvSpPr>
          <p:nvPr>
            <p:ph type="body" idx="1"/>
          </p:nvPr>
        </p:nvSpPr>
        <p:spPr>
          <a:xfrm>
            <a:off x="838200" y="1722321"/>
            <a:ext cx="10515600" cy="4799697"/>
          </a:xfrm>
          <a:prstGeom prst="rect">
            <a:avLst/>
          </a:prstGeom>
          <a:noFill/>
          <a:ln>
            <a:noFill/>
          </a:ln>
        </p:spPr>
        <p:txBody>
          <a:bodyPr spcFirstLastPara="1" wrap="square" lIns="91425" tIns="45700" rIns="91425" bIns="45700" anchor="t" anchorCtr="0">
            <a:noAutofit/>
          </a:bodyPr>
          <a:lstStyle/>
          <a:p>
            <a:pPr>
              <a:buNone/>
            </a:pPr>
            <a:r>
              <a:rPr lang="fr" sz="2200" i="1"/>
              <a:t>Si : </a:t>
            </a:r>
          </a:p>
          <a:p>
            <a:pPr lvl="1">
              <a:buSzPct val="100000"/>
            </a:pPr>
            <a:r>
              <a:rPr lang="fr" sz="2200"/>
              <a:t>une compilation d’œuvres comprend (ou se présente comme comprenant) la totalité des œuvres d’un compositeur pour</a:t>
            </a:r>
            <a:r>
              <a:rPr lang="fr" sz="2200" b="1"/>
              <a:t> une même distribution</a:t>
            </a:r>
            <a:r>
              <a:rPr lang="fr" sz="2200"/>
              <a:t> générale ou spécifique </a:t>
            </a:r>
          </a:p>
          <a:p>
            <a:pPr marL="533400" lvl="1" indent="0">
              <a:buNone/>
            </a:pPr>
            <a:r>
              <a:rPr lang="fr" sz="2200" i="1"/>
              <a:t>et que </a:t>
            </a:r>
          </a:p>
          <a:p>
            <a:pPr lvl="1">
              <a:buSzPct val="100000"/>
            </a:pPr>
            <a:r>
              <a:rPr lang="fr" sz="2200"/>
              <a:t>les œuvres ne sont pas toutes d’un même type de composition </a:t>
            </a:r>
          </a:p>
          <a:p>
            <a:pPr marL="533400" lvl="1" indent="0">
              <a:buNone/>
            </a:pPr>
            <a:r>
              <a:rPr lang="fr" sz="2200" i="1"/>
              <a:t>alors : </a:t>
            </a:r>
          </a:p>
          <a:p>
            <a:pPr lvl="1">
              <a:buSzPct val="100000"/>
            </a:pPr>
            <a:r>
              <a:rPr lang="fr" sz="2200"/>
              <a:t>enregistrer comme titre privilégié un titre collectif conventionnel décrivant la distribution originale de façon générale. Choisir les termes désignant la distribution d’exécution à partir d’une liste normalisée, s’il y en a une de disponible. </a:t>
            </a:r>
            <a:endParaRPr lang="fr"/>
          </a:p>
          <a:p>
            <a:pPr marL="87313" lvl="1" indent="0">
              <a:buNone/>
            </a:pPr>
            <a:r>
              <a:rPr lang="fr" sz="2200"/>
              <a:t>L’ÉP du PFAN pour 6.28.1.9.1 recommande d’employer des termes du RVMMEM dans les points d’accès autorisés.</a:t>
            </a:r>
            <a:endParaRPr lang="fr"/>
          </a:p>
          <a:p>
            <a:pPr marL="228600" indent="-228600">
              <a:lnSpc>
                <a:spcPct val="100000"/>
              </a:lnSpc>
              <a:spcBef>
                <a:spcPts val="0"/>
              </a:spcBef>
            </a:pPr>
            <a:endParaRPr lang="fr-FR"/>
          </a:p>
        </p:txBody>
      </p:sp>
      <p:sp>
        <p:nvSpPr>
          <p:cNvPr id="2" name="Espace réservé du pied de page 1">
            <a:extLst>
              <a:ext uri="{FF2B5EF4-FFF2-40B4-BE49-F238E27FC236}">
                <a16:creationId xmlns:a16="http://schemas.microsoft.com/office/drawing/2014/main" id="{A31EF05A-3465-4CBA-2EA9-F83DE40CAC5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89</a:t>
            </a:fld>
            <a:endParaRPr lang="fr-FR"/>
          </a:p>
        </p:txBody>
      </p:sp>
    </p:spTree>
    <p:extLst>
      <p:ext uri="{BB962C8B-B14F-4D97-AF65-F5344CB8AC3E}">
        <p14:creationId xmlns:p14="http://schemas.microsoft.com/office/powerpoint/2010/main" val="196358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5" name="Espace réservé du pied de page 4">
            <a:extLst>
              <a:ext uri="{FF2B5EF4-FFF2-40B4-BE49-F238E27FC236}">
                <a16:creationId xmlns:a16="http://schemas.microsoft.com/office/drawing/2014/main" id="{F674CE22-1411-9BC1-46FF-C4A88335EE0B}"/>
              </a:ext>
            </a:extLst>
          </p:cNvPr>
          <p:cNvSpPr>
            <a:spLocks noGrp="1"/>
          </p:cNvSpPr>
          <p:nvPr>
            <p:ph type="ftr" idx="11"/>
          </p:nvPr>
        </p:nvSpPr>
        <p:spPr>
          <a:xfrm>
            <a:off x="3906079" y="6356350"/>
            <a:ext cx="4258364" cy="365125"/>
          </a:xfrm>
        </p:spPr>
        <p:txBody>
          <a:bodyPr/>
          <a:lstStyle/>
          <a:p>
            <a:r>
              <a:rPr lang="fr-CA"/>
              <a:t>Module 6a : Description des œuvres et des expressions musicales</a:t>
            </a:r>
          </a:p>
        </p:txBody>
      </p:sp>
      <p:pic>
        <p:nvPicPr>
          <p:cNvPr id="2" name="Picture 2" descr="Text, whiteboard&#10;&#10;Description automatically generated">
            <a:extLst>
              <a:ext uri="{FF2B5EF4-FFF2-40B4-BE49-F238E27FC236}">
                <a16:creationId xmlns:a16="http://schemas.microsoft.com/office/drawing/2014/main" id="{ADCEDF96-54E9-148B-5E08-F23B63BE21F7}"/>
              </a:ext>
            </a:extLst>
          </p:cNvPr>
          <p:cNvPicPr>
            <a:picLocks noChangeAspect="1"/>
          </p:cNvPicPr>
          <p:nvPr/>
        </p:nvPicPr>
        <p:blipFill>
          <a:blip r:embed="rId3"/>
          <a:stretch>
            <a:fillRect/>
          </a:stretch>
        </p:blipFill>
        <p:spPr>
          <a:xfrm>
            <a:off x="4911305" y="1457066"/>
            <a:ext cx="3246406" cy="4720243"/>
          </a:xfrm>
          <a:prstGeom prst="rect">
            <a:avLst/>
          </a:prstGeom>
        </p:spPr>
      </p:pic>
      <p:pic>
        <p:nvPicPr>
          <p:cNvPr id="3" name="Picture 3" descr="Diagram&#10;&#10;Description automatically generated">
            <a:extLst>
              <a:ext uri="{FF2B5EF4-FFF2-40B4-BE49-F238E27FC236}">
                <a16:creationId xmlns:a16="http://schemas.microsoft.com/office/drawing/2014/main" id="{944BB6D3-A5C9-6B6D-5560-90A39DFA783B}"/>
              </a:ext>
            </a:extLst>
          </p:cNvPr>
          <p:cNvPicPr>
            <a:picLocks noChangeAspect="1"/>
          </p:cNvPicPr>
          <p:nvPr/>
        </p:nvPicPr>
        <p:blipFill>
          <a:blip r:embed="rId4"/>
          <a:stretch>
            <a:fillRect/>
          </a:stretch>
        </p:blipFill>
        <p:spPr>
          <a:xfrm>
            <a:off x="8735683" y="1572034"/>
            <a:ext cx="2901350" cy="4332158"/>
          </a:xfrm>
          <a:prstGeom prst="rect">
            <a:avLst/>
          </a:prstGeom>
        </p:spPr>
      </p:pic>
      <p:pic>
        <p:nvPicPr>
          <p:cNvPr id="4" name="Picture 4">
            <a:extLst>
              <a:ext uri="{FF2B5EF4-FFF2-40B4-BE49-F238E27FC236}">
                <a16:creationId xmlns:a16="http://schemas.microsoft.com/office/drawing/2014/main" id="{8D599FFD-AE69-B276-272D-764082E1D9E1}"/>
              </a:ext>
            </a:extLst>
          </p:cNvPr>
          <p:cNvPicPr>
            <a:picLocks noChangeAspect="1"/>
          </p:cNvPicPr>
          <p:nvPr/>
        </p:nvPicPr>
        <p:blipFill>
          <a:blip r:embed="rId5"/>
          <a:stretch>
            <a:fillRect/>
          </a:stretch>
        </p:blipFill>
        <p:spPr>
          <a:xfrm>
            <a:off x="1625540" y="1721420"/>
            <a:ext cx="2945561" cy="4205916"/>
          </a:xfrm>
          <a:prstGeom prst="rect">
            <a:avLst/>
          </a:prstGeom>
        </p:spPr>
      </p:pic>
      <p:sp>
        <p:nvSpPr>
          <p:cNvPr id="6" name="Espace réservé du numéro de diapositive 5"/>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a:t>
            </a:fld>
            <a:endParaRPr lang="fr-FR"/>
          </a:p>
        </p:txBody>
      </p:sp>
    </p:spTree>
    <p:extLst>
      <p:ext uri="{BB962C8B-B14F-4D97-AF65-F5344CB8AC3E}">
        <p14:creationId xmlns:p14="http://schemas.microsoft.com/office/powerpoint/2010/main" val="3579582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Œuvres complètes pour une même distribution  (RDA 6.14.2.8.2)</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r>
              <a:rPr lang="fr" sz="2000"/>
              <a:t>EXEMPLE </a:t>
            </a:r>
            <a:endParaRPr lang="en-US"/>
          </a:p>
          <a:p>
            <a:pPr>
              <a:buNone/>
            </a:pPr>
            <a:r>
              <a:rPr lang="fr" sz="2000"/>
              <a:t>Musique instrumentale </a:t>
            </a:r>
            <a:endParaRPr lang="fr"/>
          </a:p>
          <a:p>
            <a:pPr>
              <a:buNone/>
            </a:pPr>
            <a:r>
              <a:rPr lang="fr" sz="2000"/>
              <a:t>Musique chorale</a:t>
            </a:r>
          </a:p>
          <a:p>
            <a:pPr>
              <a:buNone/>
            </a:pPr>
            <a:r>
              <a:rPr lang="fr" sz="2000"/>
              <a:t>Musique vocale</a:t>
            </a:r>
          </a:p>
          <a:p>
            <a:pPr>
              <a:buNone/>
            </a:pPr>
            <a:r>
              <a:rPr lang="fr" sz="2000"/>
              <a:t>Musique de chambre</a:t>
            </a:r>
          </a:p>
          <a:p>
            <a:pPr>
              <a:buNone/>
            </a:pPr>
            <a:r>
              <a:rPr lang="fr" sz="2000"/>
              <a:t>Musique pour ensemble de cuivres </a:t>
            </a:r>
            <a:endParaRPr lang="fr"/>
          </a:p>
          <a:p>
            <a:pPr>
              <a:buNone/>
            </a:pPr>
            <a:r>
              <a:rPr lang="fr" sz="2000"/>
              <a:t>Musique pour orchestre [plutôt que : Musique orchestrale, ou Musique d’orchestre]</a:t>
            </a:r>
          </a:p>
          <a:p>
            <a:pPr>
              <a:buNone/>
            </a:pPr>
            <a:r>
              <a:rPr lang="fr" sz="2000"/>
              <a:t>Musique pour piano [plutôt que : Musique de piano] </a:t>
            </a:r>
            <a:endParaRPr lang="en-US" sz="2000"/>
          </a:p>
          <a:p>
            <a:pPr>
              <a:buNone/>
            </a:pPr>
            <a:r>
              <a:rPr lang="fr" sz="2000"/>
              <a:t>Musique pour piano, 4 mains </a:t>
            </a:r>
            <a:endParaRPr lang="fr"/>
          </a:p>
          <a:p>
            <a:pPr>
              <a:buNone/>
            </a:pPr>
            <a:r>
              <a:rPr lang="fr" sz="2000"/>
              <a:t>Musique pour thérémine [au RVM on trouve </a:t>
            </a:r>
            <a:r>
              <a:rPr lang="fr" sz="2000" err="1"/>
              <a:t>théréminovox</a:t>
            </a:r>
            <a:r>
              <a:rPr lang="fr" sz="2000"/>
              <a:t>]</a:t>
            </a:r>
            <a:endParaRPr lang="fr"/>
          </a:p>
          <a:p>
            <a:pPr>
              <a:buNone/>
            </a:pPr>
            <a:r>
              <a:rPr lang="fr" sz="2000"/>
              <a:t>Musique pour violons (2), alto, violoncelle</a:t>
            </a:r>
          </a:p>
          <a:p>
            <a:pPr>
              <a:buNone/>
            </a:pPr>
            <a:r>
              <a:rPr lang="fr" sz="2000"/>
              <a:t>  </a:t>
            </a:r>
            <a:endParaRPr lang="fr"/>
          </a:p>
          <a:p>
            <a:pPr marL="228600" indent="-228600">
              <a:lnSpc>
                <a:spcPct val="100000"/>
              </a:lnSpc>
              <a:spcBef>
                <a:spcPts val="0"/>
              </a:spcBef>
            </a:pPr>
            <a:endParaRPr lang="fr-FR" sz="2800"/>
          </a:p>
        </p:txBody>
      </p:sp>
      <p:sp>
        <p:nvSpPr>
          <p:cNvPr id="2" name="Espace réservé du pied de page 1">
            <a:extLst>
              <a:ext uri="{FF2B5EF4-FFF2-40B4-BE49-F238E27FC236}">
                <a16:creationId xmlns:a16="http://schemas.microsoft.com/office/drawing/2014/main" id="{32630D49-15C9-0482-290C-678310E47E0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90</a:t>
            </a:fld>
            <a:endParaRPr lang="fr-FR"/>
          </a:p>
        </p:txBody>
      </p:sp>
    </p:spTree>
    <p:extLst>
      <p:ext uri="{BB962C8B-B14F-4D97-AF65-F5344CB8AC3E}">
        <p14:creationId xmlns:p14="http://schemas.microsoft.com/office/powerpoint/2010/main" val="29994019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Œuvres complètes d’un même type de composition (RDA 6.14.2.8.3) </a:t>
            </a:r>
            <a:endParaRPr lang="en-US" sz="4000"/>
          </a:p>
        </p:txBody>
      </p:sp>
      <p:sp>
        <p:nvSpPr>
          <p:cNvPr id="133" name="Shape 133"/>
          <p:cNvSpPr txBox="1">
            <a:spLocks noGrp="1"/>
          </p:cNvSpPr>
          <p:nvPr>
            <p:ph type="body" idx="1"/>
          </p:nvPr>
        </p:nvSpPr>
        <p:spPr>
          <a:xfrm>
            <a:off x="838200" y="1664812"/>
            <a:ext cx="10515600" cy="5058489"/>
          </a:xfrm>
          <a:prstGeom prst="rect">
            <a:avLst/>
          </a:prstGeom>
          <a:noFill/>
          <a:ln>
            <a:noFill/>
          </a:ln>
        </p:spPr>
        <p:txBody>
          <a:bodyPr spcFirstLastPara="1" wrap="square" lIns="91425" tIns="45700" rIns="91425" bIns="45700" anchor="t" anchorCtr="0">
            <a:noAutofit/>
          </a:bodyPr>
          <a:lstStyle/>
          <a:p>
            <a:pPr marL="50800" indent="0">
              <a:buNone/>
            </a:pPr>
            <a:r>
              <a:rPr lang="fr-FR" sz="2000" i="1">
                <a:ea typeface="Times New Roman"/>
              </a:rPr>
              <a:t>Si :</a:t>
            </a:r>
            <a:endParaRPr lang="en-US" sz="2000" i="1"/>
          </a:p>
          <a:p>
            <a:pPr marL="895350" indent="-354013">
              <a:buSzPct val="100000"/>
            </a:pPr>
            <a:r>
              <a:rPr lang="fr-FR" sz="2000">
                <a:ea typeface="Times New Roman"/>
              </a:rPr>
              <a:t>une compilation comprend uniquement des œuvres d’un même type de composition </a:t>
            </a:r>
            <a:r>
              <a:rPr lang="fr-FR" sz="1800">
                <a:ea typeface="Times New Roman"/>
              </a:rPr>
              <a:t>(peu importe l’instrumentation, la distribution - ça peut être pour une même distribution spécifique, ou pour diverses distributions)</a:t>
            </a:r>
          </a:p>
          <a:p>
            <a:pPr marL="541338" indent="0">
              <a:buNone/>
            </a:pPr>
            <a:r>
              <a:rPr lang="fr-FR" sz="2000" i="1">
                <a:ea typeface="Times New Roman"/>
              </a:rPr>
              <a:t>et que</a:t>
            </a:r>
          </a:p>
          <a:p>
            <a:pPr marL="895350" indent="-354013">
              <a:buSzPct val="100000"/>
            </a:pPr>
            <a:r>
              <a:rPr lang="fr-FR" sz="2000">
                <a:ea typeface="Times New Roman"/>
              </a:rPr>
              <a:t>la compilation comprend (ou se présente comme comprenant) la totalité des œuvres de ce type de composition du compositeur </a:t>
            </a:r>
          </a:p>
          <a:p>
            <a:pPr marL="541338" indent="0">
              <a:buNone/>
            </a:pPr>
            <a:r>
              <a:rPr lang="fr-FR" sz="2000" i="1"/>
              <a:t>alors</a:t>
            </a:r>
            <a:r>
              <a:rPr lang="fr-FR" sz="2000" i="1">
                <a:ea typeface="Times New Roman"/>
              </a:rPr>
              <a:t> :</a:t>
            </a:r>
          </a:p>
          <a:p>
            <a:pPr marL="895350" indent="-354013">
              <a:buSzPct val="100000"/>
            </a:pPr>
            <a:r>
              <a:rPr lang="fr-FR" sz="2000">
                <a:ea typeface="Times New Roman"/>
              </a:rPr>
              <a:t>enregistrer comme titre privilégié de la compilation un titre collectif conventionnel utilisant le nom du type. Choisir les termes désignant le type de composition à partir d’une liste normalisée, s’il y en a une de disponible. </a:t>
            </a:r>
            <a:endParaRPr lang="fr-FR" sz="2000" b="1">
              <a:ea typeface="Times New Roman"/>
            </a:endParaRPr>
          </a:p>
          <a:p>
            <a:pPr marL="50800" indent="0">
              <a:buNone/>
            </a:pPr>
            <a:r>
              <a:rPr lang="fr-FR" sz="2000">
                <a:ea typeface="Times New Roman"/>
              </a:rPr>
              <a:t>ÉP du PFAN: </a:t>
            </a:r>
            <a:r>
              <a:rPr lang="fr-FR" sz="2000">
                <a:solidFill>
                  <a:srgbClr val="202122"/>
                </a:solidFill>
                <a:ea typeface="Times New Roman"/>
              </a:rPr>
              <a:t>Employer des termes du RVMGF dans la mesure du possible. Lors de l’enregistrement du titre privilégié, omettre tout qualificatif du RVMGF figurant entre parenthèses.</a:t>
            </a:r>
            <a:endParaRPr lang="fr-FR" sz="2000" b="1">
              <a:solidFill>
                <a:srgbClr val="202122"/>
              </a:solidFill>
            </a:endParaRPr>
          </a:p>
        </p:txBody>
      </p:sp>
      <p:sp>
        <p:nvSpPr>
          <p:cNvPr id="2" name="Espace réservé du pied de page 1">
            <a:extLst>
              <a:ext uri="{FF2B5EF4-FFF2-40B4-BE49-F238E27FC236}">
                <a16:creationId xmlns:a16="http://schemas.microsoft.com/office/drawing/2014/main" id="{D9650E4F-984F-351B-99CA-FFCA4E96EC5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91</a:t>
            </a:fld>
            <a:endParaRPr lang="fr-FR"/>
          </a:p>
        </p:txBody>
      </p:sp>
    </p:spTree>
    <p:extLst>
      <p:ext uri="{BB962C8B-B14F-4D97-AF65-F5344CB8AC3E}">
        <p14:creationId xmlns:p14="http://schemas.microsoft.com/office/powerpoint/2010/main" val="708304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EF70EBA-167D-B283-D695-F4A2EDE1E164}"/>
              </a:ext>
            </a:extLst>
          </p:cNvPr>
          <p:cNvSpPr>
            <a:spLocks noGrp="1"/>
          </p:cNvSpPr>
          <p:nvPr>
            <p:ph type="title"/>
          </p:nvPr>
        </p:nvSpPr>
        <p:spPr/>
        <p:txBody>
          <a:bodyPr/>
          <a:lstStyle/>
          <a:p>
            <a:pPr algn="ctr"/>
            <a:r>
              <a:rPr kumimoji="0" lang="fr" sz="4000" b="0" i="0" u="none" strike="noStrike" kern="0" cap="none" spc="0" normalizeH="0" baseline="0" noProof="0">
                <a:ln>
                  <a:noFill/>
                </a:ln>
                <a:solidFill>
                  <a:srgbClr val="000000"/>
                </a:solidFill>
                <a:effectLst/>
                <a:uLnTx/>
                <a:uFillTx/>
                <a:latin typeface="Arial"/>
                <a:cs typeface="Arial"/>
                <a:sym typeface="Arial"/>
              </a:rPr>
              <a:t>Œuvres complètes d’un même type de composition (RDA 6.14.2.8.3)</a:t>
            </a:r>
            <a:endParaRPr lang="fr-CA"/>
          </a:p>
        </p:txBody>
      </p:sp>
      <p:sp>
        <p:nvSpPr>
          <p:cNvPr id="7" name="Espace réservé du texte 6">
            <a:extLst>
              <a:ext uri="{FF2B5EF4-FFF2-40B4-BE49-F238E27FC236}">
                <a16:creationId xmlns:a16="http://schemas.microsoft.com/office/drawing/2014/main" id="{1CD6A581-01EE-94E5-73DE-B19AB4AAC98E}"/>
              </a:ext>
            </a:extLst>
          </p:cNvPr>
          <p:cNvSpPr>
            <a:spLocks noGrp="1"/>
          </p:cNvSpPr>
          <p:nvPr>
            <p:ph type="body" idx="1"/>
          </p:nvPr>
        </p:nvSpPr>
        <p:spPr/>
        <p:txBody>
          <a:bodyPr/>
          <a:lstStyle/>
          <a:p>
            <a:r>
              <a:rPr lang="fr-CA" sz="2800" b="0"/>
              <a:t>Exemples :</a:t>
            </a:r>
          </a:p>
        </p:txBody>
      </p:sp>
      <p:sp>
        <p:nvSpPr>
          <p:cNvPr id="8" name="Espace réservé du texte 7">
            <a:extLst>
              <a:ext uri="{FF2B5EF4-FFF2-40B4-BE49-F238E27FC236}">
                <a16:creationId xmlns:a16="http://schemas.microsoft.com/office/drawing/2014/main" id="{810C3D80-491A-FAA9-E0C7-06FCA01283AE}"/>
              </a:ext>
            </a:extLst>
          </p:cNvPr>
          <p:cNvSpPr>
            <a:spLocks noGrp="1"/>
          </p:cNvSpPr>
          <p:nvPr>
            <p:ph type="body" idx="2"/>
          </p:nvPr>
        </p:nvSpPr>
        <p:spPr/>
        <p:txBody>
          <a:bodyPr/>
          <a:lstStyle/>
          <a:p>
            <a:r>
              <a:rPr lang="fr" sz="2800"/>
              <a:t>Berceuses</a:t>
            </a:r>
            <a:endParaRPr lang="fr"/>
          </a:p>
          <a:p>
            <a:r>
              <a:rPr lang="fr" sz="2800"/>
              <a:t>Chants</a:t>
            </a:r>
            <a:endParaRPr lang="fr"/>
          </a:p>
          <a:p>
            <a:r>
              <a:rPr lang="fr" sz="2800"/>
              <a:t>Chansons </a:t>
            </a:r>
            <a:endParaRPr lang="fr"/>
          </a:p>
          <a:p>
            <a:r>
              <a:rPr lang="fr" sz="2800"/>
              <a:t>Mélodies</a:t>
            </a:r>
          </a:p>
          <a:p>
            <a:r>
              <a:rPr lang="fr" sz="2800"/>
              <a:t>Comédies musicales </a:t>
            </a:r>
            <a:endParaRPr lang="fr"/>
          </a:p>
          <a:p>
            <a:r>
              <a:rPr lang="fr" sz="2800"/>
              <a:t>Concertos</a:t>
            </a:r>
          </a:p>
          <a:p>
            <a:r>
              <a:rPr lang="fr" sz="2800"/>
              <a:t>Musique de film </a:t>
            </a:r>
          </a:p>
        </p:txBody>
      </p:sp>
      <p:sp>
        <p:nvSpPr>
          <p:cNvPr id="10" name="Espace réservé du texte 9">
            <a:extLst>
              <a:ext uri="{FF2B5EF4-FFF2-40B4-BE49-F238E27FC236}">
                <a16:creationId xmlns:a16="http://schemas.microsoft.com/office/drawing/2014/main" id="{9FF00FB7-014C-760B-A4B5-7910941EF984}"/>
              </a:ext>
            </a:extLst>
          </p:cNvPr>
          <p:cNvSpPr>
            <a:spLocks noGrp="1"/>
          </p:cNvSpPr>
          <p:nvPr>
            <p:ph type="body" idx="4"/>
          </p:nvPr>
        </p:nvSpPr>
        <p:spPr/>
        <p:txBody>
          <a:bodyPr/>
          <a:lstStyle/>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Opéras</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Polonaises </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Quatuors </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Sonates </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indent="-406400">
              <a:lnSpc>
                <a:spcPct val="90000"/>
              </a:lnSpc>
              <a:spcBef>
                <a:spcPts val="1000"/>
              </a:spcBef>
              <a:buSzPts val="2800"/>
              <a:buFont typeface="Arial"/>
              <a:buChar char="•"/>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Tangos [Note</a:t>
            </a:r>
            <a:r>
              <a:rPr lang="fr" sz="2800">
                <a:latin typeface="Calibri"/>
                <a:ea typeface="Calibri"/>
                <a:cs typeface="Calibri"/>
                <a:sym typeface="Calibri"/>
              </a:rPr>
              <a:t> </a:t>
            </a: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 le terme du RVMGF est</a:t>
            </a:r>
            <a:r>
              <a:rPr lang="fr" sz="2800">
                <a:latin typeface="Calibri"/>
                <a:ea typeface="Calibri"/>
                <a:cs typeface="Calibri"/>
                <a:sym typeface="Calibri"/>
              </a:rPr>
              <a:t> </a:t>
            </a: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 Tangos (Musique)]</a:t>
            </a:r>
            <a:endParaRPr lang="fr" sz="2800" b="0" i="0" u="none" strike="noStrike" kern="0" cap="none" spc="0" normalizeH="0" baseline="0" noProof="0">
              <a:ln>
                <a:noFill/>
              </a:ln>
              <a:solidFill>
                <a:srgbClr val="000000"/>
              </a:solidFill>
              <a:effectLst/>
              <a:uLnTx/>
              <a:uFillTx/>
              <a:latin typeface="Calibri"/>
              <a:ea typeface="Calibri"/>
              <a:cs typeface="Calibri"/>
            </a:endParaRPr>
          </a:p>
        </p:txBody>
      </p:sp>
      <p:sp>
        <p:nvSpPr>
          <p:cNvPr id="4" name="Espace réservé du pied de page 3">
            <a:extLst>
              <a:ext uri="{FF2B5EF4-FFF2-40B4-BE49-F238E27FC236}">
                <a16:creationId xmlns:a16="http://schemas.microsoft.com/office/drawing/2014/main" id="{18683D20-FFED-2D5C-ADBB-B2DA343B743F}"/>
              </a:ext>
            </a:extLst>
          </p:cNvPr>
          <p:cNvSpPr>
            <a:spLocks noGrp="1"/>
          </p:cNvSpPr>
          <p:nvPr>
            <p:ph type="ftr" idx="11"/>
          </p:nvPr>
        </p:nvSpPr>
        <p:spPr/>
        <p:txBody>
          <a:bodyPr/>
          <a:lstStyle/>
          <a:p>
            <a:r>
              <a:rPr lang="fr-FR"/>
              <a:t>Module 6a : Description des œuvres et des expressions musicales</a:t>
            </a:r>
          </a:p>
        </p:txBody>
      </p:sp>
      <p:sp>
        <p:nvSpPr>
          <p:cNvPr id="5" name="Espace réservé du numéro de diapositive 4">
            <a:extLst>
              <a:ext uri="{FF2B5EF4-FFF2-40B4-BE49-F238E27FC236}">
                <a16:creationId xmlns:a16="http://schemas.microsoft.com/office/drawing/2014/main" id="{2CFFAF86-A452-B0AD-04E4-4C855A80C63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92</a:t>
            </a:fld>
            <a:endParaRPr lang="fr-FR"/>
          </a:p>
        </p:txBody>
      </p:sp>
    </p:spTree>
    <p:extLst>
      <p:ext uri="{BB962C8B-B14F-4D97-AF65-F5344CB8AC3E}">
        <p14:creationId xmlns:p14="http://schemas.microsoft.com/office/powerpoint/2010/main" val="32583900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6F55-A95A-F529-5E46-D7054098E168}"/>
              </a:ext>
            </a:extLst>
          </p:cNvPr>
          <p:cNvSpPr>
            <a:spLocks noGrp="1"/>
          </p:cNvSpPr>
          <p:nvPr>
            <p:ph type="title"/>
          </p:nvPr>
        </p:nvSpPr>
        <p:spPr/>
        <p:txBody>
          <a:bodyPr/>
          <a:lstStyle/>
          <a:p>
            <a:r>
              <a:rPr lang="fr" sz="4000"/>
              <a:t>Œuvres complètes d’un même type de composition (RDA 6.14.2.8.3) </a:t>
            </a:r>
            <a:endParaRPr lang="fr-CA" sz="4000"/>
          </a:p>
        </p:txBody>
      </p:sp>
      <p:sp>
        <p:nvSpPr>
          <p:cNvPr id="3" name="Espace réservé du texte 2">
            <a:extLst>
              <a:ext uri="{FF2B5EF4-FFF2-40B4-BE49-F238E27FC236}">
                <a16:creationId xmlns:a16="http://schemas.microsoft.com/office/drawing/2014/main" id="{E386DDA7-1D23-7B8C-B024-D5ABBA99480D}"/>
              </a:ext>
            </a:extLst>
          </p:cNvPr>
          <p:cNvSpPr>
            <a:spLocks noGrp="1"/>
          </p:cNvSpPr>
          <p:nvPr>
            <p:ph type="body" idx="1"/>
          </p:nvPr>
        </p:nvSpPr>
        <p:spPr/>
        <p:txBody>
          <a:bodyPr/>
          <a:lstStyle/>
          <a:p>
            <a:pPr>
              <a:buNone/>
            </a:pPr>
            <a:r>
              <a:rPr lang="fr" sz="2800"/>
              <a:t>Exemples : </a:t>
            </a:r>
          </a:p>
          <a:p>
            <a:pPr>
              <a:buNone/>
            </a:pPr>
            <a:endParaRPr lang="fr" sz="2800"/>
          </a:p>
          <a:p>
            <a:pPr>
              <a:buNone/>
            </a:pPr>
            <a:r>
              <a:rPr lang="fr" sz="2800">
                <a:solidFill>
                  <a:schemeClr val="accent5"/>
                </a:solidFill>
              </a:rPr>
              <a:t>Bach, Johann Sebastian, $d 1685-1750. $t </a:t>
            </a:r>
            <a:r>
              <a:rPr lang="fr" sz="2800" b="1">
                <a:solidFill>
                  <a:schemeClr val="accent5"/>
                </a:solidFill>
              </a:rPr>
              <a:t>Cantates</a:t>
            </a:r>
          </a:p>
          <a:p>
            <a:pPr>
              <a:buNone/>
            </a:pPr>
            <a:endParaRPr lang="fr" sz="2800"/>
          </a:p>
          <a:p>
            <a:pPr>
              <a:buNone/>
            </a:pPr>
            <a:r>
              <a:rPr lang="fr" sz="2800">
                <a:solidFill>
                  <a:schemeClr val="accent5"/>
                </a:solidFill>
              </a:rPr>
              <a:t>Haydn, Joseph, $d 1732-1809. $t </a:t>
            </a:r>
            <a:r>
              <a:rPr lang="fr" sz="2800" b="1">
                <a:solidFill>
                  <a:schemeClr val="accent5"/>
                </a:solidFill>
              </a:rPr>
              <a:t>Quatuors</a:t>
            </a:r>
            <a:r>
              <a:rPr lang="fr" sz="2800">
                <a:solidFill>
                  <a:schemeClr val="accent5"/>
                </a:solidFill>
              </a:rPr>
              <a:t>, $m violons (2), alto, violoncelle</a:t>
            </a:r>
          </a:p>
          <a:p>
            <a:pPr marL="50800" indent="0">
              <a:buNone/>
            </a:pPr>
            <a:endParaRPr lang="fr-CA"/>
          </a:p>
        </p:txBody>
      </p:sp>
      <p:sp>
        <p:nvSpPr>
          <p:cNvPr id="4" name="Espace réservé du pied de page 3">
            <a:extLst>
              <a:ext uri="{FF2B5EF4-FFF2-40B4-BE49-F238E27FC236}">
                <a16:creationId xmlns:a16="http://schemas.microsoft.com/office/drawing/2014/main" id="{441BD4BA-B417-FAF6-E7D4-9B7F6A6120E3}"/>
              </a:ext>
            </a:extLst>
          </p:cNvPr>
          <p:cNvSpPr>
            <a:spLocks noGrp="1"/>
          </p:cNvSpPr>
          <p:nvPr>
            <p:ph type="ftr" idx="11"/>
          </p:nvPr>
        </p:nvSpPr>
        <p:spPr/>
        <p:txBody>
          <a:bodyPr/>
          <a:lstStyle/>
          <a:p>
            <a:r>
              <a:rPr lang="fr-FR"/>
              <a:t>Module 6a : Description des œuvres et des expressions musicales</a:t>
            </a:r>
          </a:p>
        </p:txBody>
      </p:sp>
      <p:sp>
        <p:nvSpPr>
          <p:cNvPr id="5" name="Espace réservé du numéro de diapositive 4">
            <a:extLst>
              <a:ext uri="{FF2B5EF4-FFF2-40B4-BE49-F238E27FC236}">
                <a16:creationId xmlns:a16="http://schemas.microsoft.com/office/drawing/2014/main" id="{AA516F52-1ACF-2221-E264-060BA99151B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93</a:t>
            </a:fld>
            <a:endParaRPr lang="fr-FR"/>
          </a:p>
        </p:txBody>
      </p:sp>
    </p:spTree>
    <p:extLst>
      <p:ext uri="{BB962C8B-B14F-4D97-AF65-F5344CB8AC3E}">
        <p14:creationId xmlns:p14="http://schemas.microsoft.com/office/powerpoint/2010/main" val="148364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 sz="2400"/>
              <a:t>Si la compilation (deux œuvres ou plus) correspond à l’une des trois catégories décrite plus haut (RDA 6.14.2.8.1, œuvres complètes, RDA 6.14.2.8.2, œuvres pour une même distribution, ou RDA 6.14.2.8.3, œuvres d’un même type de composition), mais que cette compilation est </a:t>
            </a:r>
            <a:r>
              <a:rPr lang="fr" sz="2400" b="1"/>
              <a:t>incomplète </a:t>
            </a:r>
            <a:r>
              <a:rPr lang="fr" sz="2400"/>
              <a:t>: </a:t>
            </a:r>
            <a:endParaRPr lang="en-US" sz="2400"/>
          </a:p>
          <a:p>
            <a:pPr marL="50800" indent="0">
              <a:buNone/>
            </a:pPr>
            <a:endParaRPr lang="fr" sz="2400"/>
          </a:p>
          <a:p>
            <a:pPr marL="50800" indent="0">
              <a:buNone/>
            </a:pPr>
            <a:r>
              <a:rPr lang="fr" sz="2400"/>
              <a:t>Enregistrer un titre collectif conventionnel, tel qu’indiqué sous RDA 6.14.2.8.1</a:t>
            </a:r>
            <a:r>
              <a:rPr lang="fr"/>
              <a:t>–</a:t>
            </a:r>
            <a:r>
              <a:rPr lang="fr" sz="2400"/>
              <a:t>RDA 6.14.2.8.3, lorsque ces instructions s’appliquent, suivi de </a:t>
            </a:r>
            <a:r>
              <a:rPr lang="fr" sz="2400" i="1"/>
              <a:t>Extraits</a:t>
            </a:r>
            <a:r>
              <a:rPr lang="fr" sz="2400"/>
              <a:t>.  (Voir RDA 6.14.2.8.4, instruction alternative)</a:t>
            </a:r>
            <a:endParaRPr lang="fr"/>
          </a:p>
          <a:p>
            <a:pPr marL="50800" indent="0">
              <a:buNone/>
            </a:pPr>
            <a:endParaRPr lang="fr" sz="2400"/>
          </a:p>
          <a:p>
            <a:pPr marL="50800" indent="0">
              <a:buNone/>
            </a:pPr>
            <a:endParaRPr lang="fr" sz="2400"/>
          </a:p>
        </p:txBody>
      </p:sp>
      <p:sp>
        <p:nvSpPr>
          <p:cNvPr id="2" name="Espace réservé du pied de page 1">
            <a:extLst>
              <a:ext uri="{FF2B5EF4-FFF2-40B4-BE49-F238E27FC236}">
                <a16:creationId xmlns:a16="http://schemas.microsoft.com/office/drawing/2014/main" id="{F56DD904-84BF-6279-33E7-B79AE4C2EB7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94</a:t>
            </a:fld>
            <a:endParaRPr lang="fr-FR"/>
          </a:p>
        </p:txBody>
      </p:sp>
    </p:spTree>
    <p:extLst>
      <p:ext uri="{BB962C8B-B14F-4D97-AF65-F5344CB8AC3E}">
        <p14:creationId xmlns:p14="http://schemas.microsoft.com/office/powerpoint/2010/main" val="5420987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 sz="2400"/>
              <a:t>Comme pour les compilations complètes, on enregistre le titre collectif conventionnel le plus précis possible. </a:t>
            </a:r>
            <a:endParaRPr lang="en-US"/>
          </a:p>
          <a:p>
            <a:pPr marL="0" indent="0">
              <a:buNone/>
            </a:pPr>
            <a:r>
              <a:rPr lang="fr" sz="2400"/>
              <a:t>Par exemple, si toutes les œuvres sont pour une même distribution d’exécution, on suivra les instructions de RDA 6.14.2.8.2, en ajoutant </a:t>
            </a:r>
            <a:r>
              <a:rPr lang="fr" sz="2400" i="1"/>
              <a:t>Extraits</a:t>
            </a:r>
            <a:r>
              <a:rPr lang="fr" sz="2400"/>
              <a:t>, après la distribution d’exécution, plutôt que d’employer simplement </a:t>
            </a:r>
            <a:r>
              <a:rPr lang="fr" sz="2400" i="1"/>
              <a:t>Œuvre. Extraits</a:t>
            </a:r>
            <a:r>
              <a:rPr lang="fr" sz="2400"/>
              <a:t>. </a:t>
            </a:r>
            <a:endParaRPr lang="fr"/>
          </a:p>
          <a:p>
            <a:pPr>
              <a:buNone/>
            </a:pPr>
            <a:endParaRPr lang="fr" sz="2400"/>
          </a:p>
          <a:p>
            <a:pPr>
              <a:buNone/>
            </a:pPr>
            <a:r>
              <a:rPr lang="fr" sz="2400"/>
              <a:t>Exemples: </a:t>
            </a:r>
          </a:p>
          <a:p>
            <a:pPr>
              <a:buNone/>
            </a:pPr>
            <a:r>
              <a:rPr lang="fr" sz="2400">
                <a:solidFill>
                  <a:schemeClr val="accent5"/>
                </a:solidFill>
              </a:rPr>
              <a:t>Rameau, Jean-Philippe, $d 1683-1764. $t Opéras. $k Extraits</a:t>
            </a:r>
            <a:endParaRPr lang="fr">
              <a:solidFill>
                <a:schemeClr val="accent5"/>
              </a:solidFill>
            </a:endParaRPr>
          </a:p>
          <a:p>
            <a:pPr>
              <a:buNone/>
            </a:pPr>
            <a:r>
              <a:rPr lang="fr" sz="2400">
                <a:solidFill>
                  <a:schemeClr val="accent5"/>
                </a:solidFill>
              </a:rPr>
              <a:t>Beethoven, Ludwig van, $d 1770-1827. $t Sonates, $m piano. $k Extraits</a:t>
            </a:r>
            <a:endParaRPr lang="fr">
              <a:solidFill>
                <a:schemeClr val="accent5"/>
              </a:solidFill>
            </a:endParaRPr>
          </a:p>
          <a:p>
            <a:pPr>
              <a:buNone/>
            </a:pPr>
            <a:r>
              <a:rPr lang="fr" sz="2000"/>
              <a:t>  </a:t>
            </a:r>
            <a:endParaRPr lang="fr"/>
          </a:p>
          <a:p>
            <a:pPr marL="50800" indent="0">
              <a:buNone/>
            </a:pPr>
            <a:endParaRPr lang="fr" sz="2000"/>
          </a:p>
        </p:txBody>
      </p:sp>
      <p:sp>
        <p:nvSpPr>
          <p:cNvPr id="2" name="Espace réservé du pied de page 1">
            <a:extLst>
              <a:ext uri="{FF2B5EF4-FFF2-40B4-BE49-F238E27FC236}">
                <a16:creationId xmlns:a16="http://schemas.microsoft.com/office/drawing/2014/main" id="{6D97A138-9560-AEEC-34B9-EB43ECBC16E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95</a:t>
            </a:fld>
            <a:endParaRPr lang="fr-FR"/>
          </a:p>
        </p:txBody>
      </p:sp>
    </p:spTree>
    <p:extLst>
      <p:ext uri="{BB962C8B-B14F-4D97-AF65-F5344CB8AC3E}">
        <p14:creationId xmlns:p14="http://schemas.microsoft.com/office/powerpoint/2010/main" val="25050559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 sz="2400"/>
              <a:t>Pour l’emploi dans une notice bibliographique, RDA présente une instruction de base, et une alternative. Les catalogueurs suivront les politiques de leur institution respective pour les notices bibliographiques.</a:t>
            </a:r>
          </a:p>
          <a:p>
            <a:pPr>
              <a:buNone/>
            </a:pPr>
            <a:endParaRPr lang="fr" sz="2400"/>
          </a:p>
          <a:p>
            <a:pPr marL="0" indent="0">
              <a:buNone/>
            </a:pPr>
            <a:r>
              <a:rPr lang="fr" sz="2400" b="1"/>
              <a:t>Instruction de base </a:t>
            </a:r>
            <a:r>
              <a:rPr lang="fr" sz="2400"/>
              <a:t>: identifier chacune des œuvres de la compilation séparément en appliquant les instructions sous RDA 6.14.2.5 et RDA 6.14.2.7.</a:t>
            </a:r>
          </a:p>
          <a:p>
            <a:pPr marL="0" indent="0">
              <a:buNone/>
            </a:pPr>
            <a:r>
              <a:rPr lang="fr" sz="2400" b="1"/>
              <a:t>Alternative</a:t>
            </a:r>
            <a:r>
              <a:rPr lang="fr" sz="2400"/>
              <a:t> : enregistrer un titre collectif conventionnel suivi de </a:t>
            </a:r>
            <a:r>
              <a:rPr lang="fr" sz="2400" b="1"/>
              <a:t>Extraits </a:t>
            </a:r>
            <a:r>
              <a:rPr lang="fr" sz="2400"/>
              <a:t>(tel qu’expliqué plus haut). Appliquer cette instruction au lieu, ou en plus, d’enregistrer le titre privilégié de chacune des œuvres de la compilation.</a:t>
            </a:r>
          </a:p>
        </p:txBody>
      </p:sp>
      <p:sp>
        <p:nvSpPr>
          <p:cNvPr id="2" name="Espace réservé du pied de page 1">
            <a:extLst>
              <a:ext uri="{FF2B5EF4-FFF2-40B4-BE49-F238E27FC236}">
                <a16:creationId xmlns:a16="http://schemas.microsoft.com/office/drawing/2014/main" id="{6D97A138-9560-AEEC-34B9-EB43ECBC16E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96</a:t>
            </a:fld>
            <a:endParaRPr lang="fr-FR"/>
          </a:p>
        </p:txBody>
      </p:sp>
    </p:spTree>
    <p:extLst>
      <p:ext uri="{BB962C8B-B14F-4D97-AF65-F5344CB8AC3E}">
        <p14:creationId xmlns:p14="http://schemas.microsoft.com/office/powerpoint/2010/main" val="1359292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r>
              <a:rPr lang="fr" sz="2400"/>
              <a:t>Exemple d’une notice bibliographique d’une bibliothèque qui applique l’alternative au lieu d’enregistrer le titre privilégié de chacune des œuvres :   </a:t>
            </a:r>
          </a:p>
          <a:p>
            <a:pPr>
              <a:buNone/>
            </a:pPr>
            <a:r>
              <a:rPr lang="fr" sz="2400">
                <a:solidFill>
                  <a:schemeClr val="accent5"/>
                </a:solidFill>
              </a:rPr>
              <a:t>100 1_ Beethoven, Ludwig van, $d 1770-1827.</a:t>
            </a:r>
          </a:p>
          <a:p>
            <a:pPr>
              <a:buNone/>
            </a:pPr>
            <a:r>
              <a:rPr lang="fr" sz="2400" b="1">
                <a:solidFill>
                  <a:schemeClr val="accent5"/>
                </a:solidFill>
              </a:rPr>
              <a:t>240 10 Sonates, $m violon, piano. $k Extraits </a:t>
            </a:r>
          </a:p>
          <a:p>
            <a:pPr marL="635000" indent="-584200">
              <a:buNone/>
            </a:pPr>
            <a:r>
              <a:rPr lang="fr" sz="2400">
                <a:solidFill>
                  <a:schemeClr val="accent5"/>
                </a:solidFill>
              </a:rPr>
              <a:t>245 10 Sonates pour violon et piano = $b Violin sonatas nos. 4, 9 &amp; 10 / $c  Beethoven.</a:t>
            </a:r>
          </a:p>
          <a:p>
            <a:pPr marL="635000" indent="-584200">
              <a:buNone/>
            </a:pPr>
            <a:r>
              <a:rPr lang="fr" sz="2400">
                <a:solidFill>
                  <a:schemeClr val="accent5"/>
                </a:solidFill>
              </a:rPr>
              <a:t>505 00 $t Sonate no 4 en la mineur, op. 23 -- $t Sonate no 9 en la majeur, op. 47 -- $t Sonate no 10 en sol majeur, op. 96. </a:t>
            </a:r>
          </a:p>
          <a:p>
            <a:pPr>
              <a:buNone/>
            </a:pPr>
            <a:r>
              <a:rPr lang="fr" sz="2400"/>
              <a:t> [Note : Beethoven a composé 10 sonates pour violon et piano; il s’agit donc d’une compilation incomplète] </a:t>
            </a:r>
          </a:p>
          <a:p>
            <a:pPr>
              <a:buNone/>
            </a:pPr>
            <a:r>
              <a:rPr lang="fr" sz="2000"/>
              <a:t>  </a:t>
            </a:r>
            <a:endParaRPr lang="fr"/>
          </a:p>
        </p:txBody>
      </p:sp>
      <p:sp>
        <p:nvSpPr>
          <p:cNvPr id="2" name="Espace réservé du pied de page 1">
            <a:extLst>
              <a:ext uri="{FF2B5EF4-FFF2-40B4-BE49-F238E27FC236}">
                <a16:creationId xmlns:a16="http://schemas.microsoft.com/office/drawing/2014/main" id="{4D0C0C86-42F7-F4AC-5F07-5816B3558CA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97</a:t>
            </a:fld>
            <a:endParaRPr lang="fr-FR"/>
          </a:p>
        </p:txBody>
      </p:sp>
    </p:spTree>
    <p:extLst>
      <p:ext uri="{BB962C8B-B14F-4D97-AF65-F5344CB8AC3E}">
        <p14:creationId xmlns:p14="http://schemas.microsoft.com/office/powerpoint/2010/main" val="40614823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a:t>
            </a:r>
            <a:endParaRPr lang="en-US" sz="4000"/>
          </a:p>
        </p:txBody>
      </p:sp>
      <p:sp>
        <p:nvSpPr>
          <p:cNvPr id="133" name="Shape 133"/>
          <p:cNvSpPr txBox="1">
            <a:spLocks noGrp="1"/>
          </p:cNvSpPr>
          <p:nvPr>
            <p:ph type="body" idx="1"/>
          </p:nvPr>
        </p:nvSpPr>
        <p:spPr>
          <a:xfrm>
            <a:off x="838200" y="1449151"/>
            <a:ext cx="10515600" cy="4727811"/>
          </a:xfrm>
          <a:prstGeom prst="rect">
            <a:avLst/>
          </a:prstGeom>
          <a:noFill/>
          <a:ln>
            <a:noFill/>
          </a:ln>
        </p:spPr>
        <p:txBody>
          <a:bodyPr spcFirstLastPara="1" wrap="square" lIns="91425" tIns="45700" rIns="91425" bIns="45700" anchor="t" anchorCtr="0">
            <a:noAutofit/>
          </a:bodyPr>
          <a:lstStyle/>
          <a:p>
            <a:pPr>
              <a:buNone/>
            </a:pPr>
            <a:r>
              <a:rPr lang="fr" sz="2000"/>
              <a:t>Exemple d’une notice bibliographique d’une bibliothèque qui applique l’alternative en plus d’enregistrer le titre privilégié de chacune des œuvres :  </a:t>
            </a:r>
            <a:endParaRPr lang="en-US" sz="2000"/>
          </a:p>
          <a:p>
            <a:pPr>
              <a:buNone/>
            </a:pPr>
            <a:r>
              <a:rPr lang="fr" sz="2000">
                <a:solidFill>
                  <a:schemeClr val="accent5"/>
                </a:solidFill>
              </a:rPr>
              <a:t>100 1_ Beethoven, Ludwig van, $d 1770-1827.</a:t>
            </a:r>
          </a:p>
          <a:p>
            <a:pPr>
              <a:buNone/>
            </a:pPr>
            <a:r>
              <a:rPr lang="fr" sz="2000" b="1">
                <a:solidFill>
                  <a:schemeClr val="accent5"/>
                </a:solidFill>
              </a:rPr>
              <a:t>240 10 Sonates, $m violon, piano. $k Extraits</a:t>
            </a:r>
          </a:p>
          <a:p>
            <a:pPr>
              <a:buNone/>
            </a:pPr>
            <a:r>
              <a:rPr lang="fr" sz="2000">
                <a:solidFill>
                  <a:schemeClr val="accent5"/>
                </a:solidFill>
              </a:rPr>
              <a:t>245 10 Sonates pour violon et piano = $b </a:t>
            </a:r>
            <a:r>
              <a:rPr lang="fr" sz="2000" err="1">
                <a:solidFill>
                  <a:schemeClr val="accent5"/>
                </a:solidFill>
              </a:rPr>
              <a:t>Violin</a:t>
            </a:r>
            <a:r>
              <a:rPr lang="fr" sz="2000">
                <a:solidFill>
                  <a:schemeClr val="accent5"/>
                </a:solidFill>
              </a:rPr>
              <a:t> </a:t>
            </a:r>
            <a:r>
              <a:rPr lang="fr" sz="2000" err="1">
                <a:solidFill>
                  <a:schemeClr val="accent5"/>
                </a:solidFill>
              </a:rPr>
              <a:t>sonatas</a:t>
            </a:r>
            <a:r>
              <a:rPr lang="fr" sz="2000">
                <a:solidFill>
                  <a:schemeClr val="accent5"/>
                </a:solidFill>
              </a:rPr>
              <a:t> nos. 4, 9 &amp; 10 / $c Beethoven.</a:t>
            </a:r>
            <a:endParaRPr lang="en-US" sz="2000">
              <a:solidFill>
                <a:schemeClr val="accent5"/>
              </a:solidFill>
            </a:endParaRPr>
          </a:p>
          <a:p>
            <a:pPr>
              <a:buNone/>
            </a:pPr>
            <a:r>
              <a:rPr lang="fr" sz="2000">
                <a:solidFill>
                  <a:schemeClr val="accent5"/>
                </a:solidFill>
              </a:rPr>
              <a:t>505 00 $t Sonate no 4 en la mineur, op. 23 -- $t Sonate no 9 en la majeur, op. 47 -- $t Sonate no 10 en sol majeur, op. 96. </a:t>
            </a:r>
          </a:p>
          <a:p>
            <a:pPr>
              <a:buNone/>
            </a:pPr>
            <a:r>
              <a:rPr lang="fr" sz="2000" b="1">
                <a:solidFill>
                  <a:schemeClr val="accent5"/>
                </a:solidFill>
              </a:rPr>
              <a:t>700 12 Beethoven, Ludwig van, $d 1770-1827. $t Sonates, $m violon, piano, $n no 4, op. 23, $r la mineur. </a:t>
            </a:r>
          </a:p>
          <a:p>
            <a:pPr>
              <a:buNone/>
            </a:pPr>
            <a:r>
              <a:rPr lang="fr" sz="2000" b="1">
                <a:solidFill>
                  <a:schemeClr val="accent5"/>
                </a:solidFill>
              </a:rPr>
              <a:t>700 12 Beethoven, Ludwig van, $d 1770-1827. $t Sonates, $m violon, piano, $n no 9, op. 47, $r la majeur. </a:t>
            </a:r>
          </a:p>
          <a:p>
            <a:pPr>
              <a:buNone/>
            </a:pPr>
            <a:r>
              <a:rPr lang="fr" sz="2000" b="1">
                <a:solidFill>
                  <a:schemeClr val="accent5"/>
                </a:solidFill>
              </a:rPr>
              <a:t>700 12 Beethoven, Ludwig van, $d 1770-1827. $t Sonates, $m violon, piano, $n no 10, op. 96, $r sol majeur. </a:t>
            </a:r>
          </a:p>
        </p:txBody>
      </p:sp>
      <p:sp>
        <p:nvSpPr>
          <p:cNvPr id="2" name="Espace réservé du pied de page 1">
            <a:extLst>
              <a:ext uri="{FF2B5EF4-FFF2-40B4-BE49-F238E27FC236}">
                <a16:creationId xmlns:a16="http://schemas.microsoft.com/office/drawing/2014/main" id="{C0FD39EF-6787-3AF3-33E9-811AC9895DF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98</a:t>
            </a:fld>
            <a:endParaRPr lang="fr-FR"/>
          </a:p>
        </p:txBody>
      </p:sp>
    </p:spTree>
    <p:extLst>
      <p:ext uri="{BB962C8B-B14F-4D97-AF65-F5344CB8AC3E}">
        <p14:creationId xmlns:p14="http://schemas.microsoft.com/office/powerpoint/2010/main" val="975656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 sz="2200"/>
              <a:t>Exemple d’une notice bibliographique d’une bibliothèque qui n’applique pas l’alternative : </a:t>
            </a:r>
          </a:p>
          <a:p>
            <a:pPr marL="635000" indent="-584200">
              <a:buNone/>
            </a:pPr>
            <a:r>
              <a:rPr lang="fr" sz="2200">
                <a:solidFill>
                  <a:schemeClr val="accent5"/>
                </a:solidFill>
              </a:rPr>
              <a:t>100 1_ Glick, Srul Irving, $d 1934-2002. </a:t>
            </a:r>
          </a:p>
          <a:p>
            <a:pPr marL="635000" indent="-584200">
              <a:buNone/>
            </a:pPr>
            <a:r>
              <a:rPr lang="fr" sz="2200">
                <a:solidFill>
                  <a:schemeClr val="accent5"/>
                </a:solidFill>
              </a:rPr>
              <a:t>245 10 Srul Irving Glick.</a:t>
            </a:r>
          </a:p>
          <a:p>
            <a:pPr marL="635000" indent="-584200">
              <a:buNone/>
            </a:pPr>
            <a:r>
              <a:rPr lang="fr" sz="2200">
                <a:solidFill>
                  <a:schemeClr val="accent5"/>
                </a:solidFill>
              </a:rPr>
              <a:t>505 0_ String quartet no. 2 (20:00) -- I never saw another butterfly (20:10) -- Concerto for piano and string orchestra (26:10). </a:t>
            </a:r>
          </a:p>
          <a:p>
            <a:pPr marL="635000" indent="-584200">
              <a:buNone/>
            </a:pPr>
            <a:r>
              <a:rPr lang="fr" sz="2200">
                <a:solidFill>
                  <a:schemeClr val="accent5"/>
                </a:solidFill>
              </a:rPr>
              <a:t>700 12 Glick, Srul Irving, $d 1934-2002. $t Quatuors, $m violons (2), alto, violoncelle, $n no 2. </a:t>
            </a:r>
          </a:p>
          <a:p>
            <a:pPr marL="635000" indent="-584200">
              <a:buNone/>
            </a:pPr>
            <a:r>
              <a:rPr lang="fr" sz="2200">
                <a:solidFill>
                  <a:schemeClr val="accent5"/>
                </a:solidFill>
              </a:rPr>
              <a:t>700 12 Glick, Srul Irving, $d 1934-2002. $t I never saw another butterfly. </a:t>
            </a:r>
          </a:p>
          <a:p>
            <a:pPr marL="635000" indent="-584200">
              <a:buNone/>
            </a:pPr>
            <a:r>
              <a:rPr lang="fr" sz="2200">
                <a:solidFill>
                  <a:schemeClr val="accent5"/>
                </a:solidFill>
              </a:rPr>
              <a:t>700 12 Glick, Srul Irving, $d 1934-2002. $t Concertos, $m piano, orchestre à cordes</a:t>
            </a:r>
            <a:r>
              <a:rPr lang="fr" sz="2400">
                <a:solidFill>
                  <a:schemeClr val="accent5"/>
                </a:solidFill>
              </a:rPr>
              <a:t>.</a:t>
            </a:r>
          </a:p>
          <a:p>
            <a:pPr marL="50800" indent="0">
              <a:buNone/>
            </a:pPr>
            <a:endParaRPr lang="fr" sz="2000"/>
          </a:p>
        </p:txBody>
      </p:sp>
      <p:sp>
        <p:nvSpPr>
          <p:cNvPr id="2" name="Espace réservé du pied de page 1">
            <a:extLst>
              <a:ext uri="{FF2B5EF4-FFF2-40B4-BE49-F238E27FC236}">
                <a16:creationId xmlns:a16="http://schemas.microsoft.com/office/drawing/2014/main" id="{F3B6D1A2-B710-81C4-8498-359D95D256C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99</a:t>
            </a:fld>
            <a:endParaRPr lang="fr-FR"/>
          </a:p>
        </p:txBody>
      </p:sp>
    </p:spTree>
    <p:extLst>
      <p:ext uri="{BB962C8B-B14F-4D97-AF65-F5344CB8AC3E}">
        <p14:creationId xmlns:p14="http://schemas.microsoft.com/office/powerpoint/2010/main" val="4008633555"/>
      </p:ext>
    </p:extLst>
  </p:cSld>
  <p:clrMapOvr>
    <a:masterClrMapping/>
  </p:clrMapOvr>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BAC PowerPoint" ma:contentTypeID="0x01010007FBFBA794F1D947A9F20DFE355B4A4200CD0904F1F79CDF4B955BAA57D212B894" ma:contentTypeVersion="48" ma:contentTypeDescription="" ma:contentTypeScope="" ma:versionID="9f2ee7a5c6a465c2557415ec4d48fe38">
  <xsd:schema xmlns:xsd="http://www.w3.org/2001/XMLSchema" xmlns:xs="http://www.w3.org/2001/XMLSchema" xmlns:p="http://schemas.microsoft.com/office/2006/metadata/properties" xmlns:ns2="588dd58b-c235-4de7-be6d-a821336e58b0" xmlns:ns3="9c7b64a9-7dcb-496c-9b16-ac5eef1d54ce" targetNamespace="http://schemas.microsoft.com/office/2006/metadata/properties" ma:root="true" ma:fieldsID="ddccfc3e21fb3f8f1b6bf4838cc05423" ns2:_="" ns3:_="">
    <xsd:import namespace="588dd58b-c235-4de7-be6d-a821336e58b0"/>
    <xsd:import namespace="9c7b64a9-7dcb-496c-9b16-ac5eef1d54ce"/>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8" nillable="true" ma:displayName="Review-Approval Date" ma:format="DateOnly" ma:hidden="true" ma:internalName="BLApprovalDate" ma:readOnly="false">
      <xsd:simpleType>
        <xsd:restriction base="dms:DateTime"/>
      </xsd:simpleType>
    </xsd:element>
    <xsd:element name="BLApprovalHistory" ma:index="9" nillable="true" ma:displayName="Review-Approval History" ma:hidden="true" ma:internalName="BLApprovalHistory" ma:readOnly="false">
      <xsd:simpleType>
        <xsd:restriction base="dms:Note"/>
      </xsd:simpleType>
    </xsd:element>
    <xsd:element name="BLApprovalStatus" ma:index="10" nillable="true" ma:displayName="Review-Approval Status" ma:hidden="true" ma:internalName="BLApprovalStatus" ma:readOnly="false">
      <xsd:simpleType>
        <xsd:restriction base="dms:Text">
          <xsd:maxLength value="255"/>
        </xsd:restriction>
      </xsd:simpleType>
    </xsd:element>
    <xsd:element name="BLApprovers" ma:index="11" nillable="true" ma:displayName="Reviewers-Approvers" ma:hidden="true" ma:internalName="BL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7b64a9-7dcb-496c-9b16-ac5eef1d54ce"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341ffb6-9f44-4f1b-9ccc-ac841d6afe01" ContentTypeId="0x01010007FBFBA794F1D947A9F20DFE355B4A42"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c7b64a9-7dcb-496c-9b16-ac5eef1d54ce">ACCESS-1575628881-4712</_dlc_DocId>
    <_dlc_DocIdUrl xmlns="9c7b64a9-7dcb-496c-9b16-ac5eef1d54ce">
      <Url>http://collaboration/sites/access/Std/_layouts/DocIdRedir.aspx?ID=ACCESS-1575628881-4712</Url>
      <Description>ACCESS-1575628881-4712</Description>
    </_dlc_DocIdUrl>
    <BLApprovalStatus xmlns="588dd58b-c235-4de7-be6d-a821336e58b0" xsi:nil="true"/>
    <BLApprovers xmlns="588dd58b-c235-4de7-be6d-a821336e58b0" xsi:nil="true"/>
    <BLApprovalHistory xmlns="588dd58b-c235-4de7-be6d-a821336e58b0" xsi:nil="true"/>
    <BLApprovalDate xmlns="588dd58b-c235-4de7-be6d-a821336e58b0"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07DB3D-2336-435C-86E9-8DA5C3CD6E96}">
  <ds:schemaRefs>
    <ds:schemaRef ds:uri="588dd58b-c235-4de7-be6d-a821336e58b0"/>
    <ds:schemaRef ds:uri="9c7b64a9-7dcb-496c-9b16-ac5eef1d54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FF4147-BA74-4F21-852C-CB47B7804373}">
  <ds:schemaRefs>
    <ds:schemaRef ds:uri="Microsoft.SharePoint.Taxonomy.ContentTypeSync"/>
  </ds:schemaRefs>
</ds:datastoreItem>
</file>

<file path=customXml/itemProps3.xml><?xml version="1.0" encoding="utf-8"?>
<ds:datastoreItem xmlns:ds="http://schemas.openxmlformats.org/officeDocument/2006/customXml" ds:itemID="{59404355-7EC2-4F8B-AF65-70C360AF1F20}">
  <ds:schemaRefs>
    <ds:schemaRef ds:uri="http://schemas.microsoft.com/sharepoint/v3/contenttype/forms"/>
  </ds:schemaRefs>
</ds:datastoreItem>
</file>

<file path=customXml/itemProps4.xml><?xml version="1.0" encoding="utf-8"?>
<ds:datastoreItem xmlns:ds="http://schemas.openxmlformats.org/officeDocument/2006/customXml" ds:itemID="{FF38D58D-508A-42B5-9389-DF8462D86880}">
  <ds:schemaRefs>
    <ds:schemaRef ds:uri="http://schemas.microsoft.com/office/2006/documentManagement/types"/>
    <ds:schemaRef ds:uri="http://purl.org/dc/terms/"/>
    <ds:schemaRef ds:uri="9c7b64a9-7dcb-496c-9b16-ac5eef1d54ce"/>
    <ds:schemaRef ds:uri="http://schemas.openxmlformats.org/package/2006/metadata/core-properties"/>
    <ds:schemaRef ds:uri="http://purl.org/dc/dcmitype/"/>
    <ds:schemaRef ds:uri="http://www.w3.org/XML/1998/namespace"/>
    <ds:schemaRef ds:uri="588dd58b-c235-4de7-be6d-a821336e58b0"/>
    <ds:schemaRef ds:uri="http://schemas.microsoft.com/office/infopath/2007/PartnerControls"/>
    <ds:schemaRef ds:uri="http://schemas.microsoft.com/office/2006/metadata/properties"/>
    <ds:schemaRef ds:uri="http://purl.org/dc/elements/1.1/"/>
  </ds:schemaRefs>
</ds:datastoreItem>
</file>

<file path=customXml/itemProps5.xml><?xml version="1.0" encoding="utf-8"?>
<ds:datastoreItem xmlns:ds="http://schemas.openxmlformats.org/officeDocument/2006/customXml" ds:itemID="{366A7FDB-6CEE-487A-BA48-A286945E647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39</TotalTime>
  <Words>41303</Words>
  <Application>Microsoft Office PowerPoint</Application>
  <PresentationFormat>Grand écran</PresentationFormat>
  <Paragraphs>4088</Paragraphs>
  <Slides>345</Slides>
  <Notes>258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345</vt:i4>
      </vt:variant>
    </vt:vector>
  </HeadingPairs>
  <TitlesOfParts>
    <vt:vector size="354" baseType="lpstr">
      <vt:lpstr>Aptos</vt:lpstr>
      <vt:lpstr>Book Antiqua</vt:lpstr>
      <vt:lpstr>Segoe UI Symbol</vt:lpstr>
      <vt:lpstr>Arial</vt:lpstr>
      <vt:lpstr>Times New Roman</vt:lpstr>
      <vt:lpstr>Arial Unicode MS</vt:lpstr>
      <vt:lpstr>Calibri</vt:lpstr>
      <vt:lpstr>Segoe UI</vt:lpstr>
      <vt:lpstr>1_Thème Office</vt:lpstr>
      <vt:lpstr>PFAN  Programme francophone des autorités de noms</vt:lpstr>
      <vt:lpstr>PFAN  Programme francophone des autorités de noms</vt:lpstr>
      <vt:lpstr>Instructions pertinentes</vt:lpstr>
      <vt:lpstr>Portée</vt:lpstr>
      <vt:lpstr>Plan de la formation – partie 1</vt:lpstr>
      <vt:lpstr>Plan de la formation – partie 2</vt:lpstr>
      <vt:lpstr>Définitions (RDA 5.1.2)</vt:lpstr>
      <vt:lpstr>Définitions (RDA 5.1.2)</vt:lpstr>
      <vt:lpstr>Œuvres et expressions</vt:lpstr>
      <vt:lpstr>Œuvres et expressions</vt:lpstr>
      <vt:lpstr>Œuvres et expressions</vt:lpstr>
      <vt:lpstr>Œuvres et expressions</vt:lpstr>
      <vt:lpstr>Œuvres et expressions</vt:lpstr>
      <vt:lpstr>Présentation PowerPoint</vt:lpstr>
      <vt:lpstr>Quand devez-vous créer une notice d’autorité?</vt:lpstr>
      <vt:lpstr>Quand devez-vous créer une notice d’autorité?</vt:lpstr>
      <vt:lpstr>Quand devez-vous créer une notice d’autorité?</vt:lpstr>
      <vt:lpstr>Quand devez-vous créer une notice d’autorité?</vt:lpstr>
      <vt:lpstr>Codage MARC</vt:lpstr>
      <vt:lpstr>Identification des œuvres :  Éléments fondamentaux (RDA 0.6.6)</vt:lpstr>
      <vt:lpstr>Identification des œuvres :  Éléments fondamentaux (RDA 0.6.6)</vt:lpstr>
      <vt:lpstr>Identification des œuvres :  Éléments fondamentaux si nécessaire d’établir une distinction (RDA 0.6.6)</vt:lpstr>
      <vt:lpstr>Identification des expressions :  Éléments fondamentaux (RDA 0.6.6)</vt:lpstr>
      <vt:lpstr> Attributs des œuvres</vt:lpstr>
      <vt:lpstr>Titres d’œuvres musicales (RDA 6.14.1)</vt:lpstr>
      <vt:lpstr>Choix du titre privilégié</vt:lpstr>
      <vt:lpstr>Choix du titre privilégié : Œuvres créées après 1500</vt:lpstr>
      <vt:lpstr>Présentation PowerPoint</vt:lpstr>
      <vt:lpstr>Choix du titre privilégié : Œuvres créées après 1500</vt:lpstr>
      <vt:lpstr>Choix du titre privilégié : Œuvres créées après 1500</vt:lpstr>
      <vt:lpstr>Choix du titre privilégié : Œuvres créées avant 1501</vt:lpstr>
      <vt:lpstr>Exemple : Quel est le titre privilégié?</vt:lpstr>
      <vt:lpstr>Type de composition ou titre distinctif</vt:lpstr>
      <vt:lpstr>Type de composition</vt:lpstr>
      <vt:lpstr>Type de composition</vt:lpstr>
      <vt:lpstr>Type de composition</vt:lpstr>
      <vt:lpstr>Type de composition</vt:lpstr>
      <vt:lpstr>Type de composition</vt:lpstr>
      <vt:lpstr>Type de composition</vt:lpstr>
      <vt:lpstr>Titre distinctif</vt:lpstr>
      <vt:lpstr>Liste des types de compositions</vt:lpstr>
      <vt:lpstr>Liste des types de compositions</vt:lpstr>
      <vt:lpstr>Liste des types de compositions</vt:lpstr>
      <vt:lpstr>Liste des types de compositions</vt:lpstr>
      <vt:lpstr> Survol des exercices</vt:lpstr>
      <vt:lpstr> Exercices 1-3</vt:lpstr>
      <vt:lpstr> Exercices 4-6 </vt:lpstr>
      <vt:lpstr> Exercices 7-9</vt:lpstr>
      <vt:lpstr> Exercices 10-12</vt:lpstr>
      <vt:lpstr> Exercices 13-15</vt:lpstr>
      <vt:lpstr>Enregistrement du titre privilégié d’une œuvre musicale (RDA 6.14.2.4)</vt:lpstr>
      <vt:lpstr>Enregistrement du titre privilégié d’une œuvre musicale isolée (RDA 6.14.2.5)</vt:lpstr>
      <vt:lpstr>Enregistrement du titre privilégié d’une œuvre musicale isolée (RDA 6.14.2.5)</vt:lpstr>
      <vt:lpstr>Enregistrement du titre privilégié d’une œuvre musicale isolée (RDA 6.14.2.5)</vt:lpstr>
      <vt:lpstr>Omissions (RDA 6.14.2.5.1)</vt:lpstr>
      <vt:lpstr>Omissions (RDA 6.14.2.5.1)</vt:lpstr>
      <vt:lpstr>Omissions (RDA 6.14.2.5.1)</vt:lpstr>
      <vt:lpstr>Titre privilégié constitué uniquement du nom d’un type de composition (RDA 6.14.2.5.2)</vt:lpstr>
      <vt:lpstr> Choix de la langue (RDA 6.14.2.5.2.1) </vt:lpstr>
      <vt:lpstr> Choix de la langue (RDA 6.14.2.5.2.1) </vt:lpstr>
      <vt:lpstr>Choix de la langue (RDA 6.14.2.5.2.1) </vt:lpstr>
      <vt:lpstr>Choix de la langue (RDA 6.14.2.5.2.1)</vt:lpstr>
      <vt:lpstr>Forme au singulier ou au pluriel (RDA 6.14.2.5.2.2)</vt:lpstr>
      <vt:lpstr>Forme au singulier ou au pluriel (RDA 6.14.2.5.2.2)</vt:lpstr>
      <vt:lpstr>Forme au singulier ou au pluriel (RDA 6.14.2.5.2.2)</vt:lpstr>
      <vt:lpstr>Forme au singulier ou au pluriel (RDA 6.14.2.5.2.2)</vt:lpstr>
      <vt:lpstr>Enregistrement du titre privilégié d’une ou plusieurs parties d’une œuvre musicale (RDA 6.14.2.7)</vt:lpstr>
      <vt:lpstr>Une partie (RDA 6.14.2.7.1)</vt:lpstr>
      <vt:lpstr>Une partie (RDA 6.14.2.7.1)</vt:lpstr>
      <vt:lpstr>Une partie identifiée seulement par un numéro (RDA 6.14.2.7.1.1)</vt:lpstr>
      <vt:lpstr>Une partie identifiée seulement par un titre ou une autre désignation verbale (RDA 6.14.2.7.1.2)</vt:lpstr>
      <vt:lpstr>Une partie identifiée seulement par un titre ou une autre désignation verbale (RDA 6.14.2.7.1.2)</vt:lpstr>
      <vt:lpstr>Une partie identifiée à la fois par un numéro et par un titre ou une autre désignation verbale (RDA 6.14.2.7.1.3)</vt:lpstr>
      <vt:lpstr>Une partie identifiée à la fois par un numéro et par un titre ou une autre désignation verbale (RDA 6.14.2.7.1.3)</vt:lpstr>
      <vt:lpstr>Une partie identifiée par un numéro et quelques parties identifiées également par un titre ou une autre désignation verbale (RDA 6.14.2.7.1.4) </vt:lpstr>
      <vt:lpstr>Une partie identifiée par un numéro et quelques parties identifiées également par un titre ou une autre désignation verbale (RDA 6.14.2.7.1.4) </vt:lpstr>
      <vt:lpstr>Une partie d’une partie d’une œuvre plus vaste (RDA 6.14.2.7.1.5)</vt:lpstr>
      <vt:lpstr>Une partie d’une partie d’une œuvre plus vaste (RDA 6.14.2.7.1.5)</vt:lpstr>
      <vt:lpstr>Deux ou plusieurs parties (RDA 6.14.2.7.2) </vt:lpstr>
      <vt:lpstr>Deux ou plusieurs parties (RDA 6.14.2.7.2) </vt:lpstr>
      <vt:lpstr>Deux ou plusieurs parties (RDA 6.14.2.7.2) </vt:lpstr>
      <vt:lpstr>Deux ou plusieurs parties (RDA 6.14.2.7.2) </vt:lpstr>
      <vt:lpstr>Deux ou plusieurs parties (RDA 6.14.2.7.2) </vt:lpstr>
      <vt:lpstr>Compilations </vt:lpstr>
      <vt:lpstr>Compilations d’œuvres musicales d’un même compositeur (RDA 6.14.2.8) </vt:lpstr>
      <vt:lpstr>Compilations sans titre particulier</vt:lpstr>
      <vt:lpstr>Compilations : Œuvres complètes (RDA 6.14.2.8.1)</vt:lpstr>
      <vt:lpstr>Compilations : Œuvres complètes (RDA 6.14.2.8.1)</vt:lpstr>
      <vt:lpstr>Œuvres complètes pour une même distribution  (RDA 6.14.2.8.2)</vt:lpstr>
      <vt:lpstr>Œuvres complètes pour une même distribution  (RDA 6.14.2.8.2)</vt:lpstr>
      <vt:lpstr>Œuvres complètes d’un même type de composition (RDA 6.14.2.8.3) </vt:lpstr>
      <vt:lpstr>Œuvres complètes d’un même type de composition (RDA 6.14.2.8.3)</vt:lpstr>
      <vt:lpstr>Œuvres complètes d’un même type de composition (RDA 6.14.2.8.3) </vt:lpstr>
      <vt:lpstr>Compilations incomplètes (RDA 6.14.2.8.4)</vt:lpstr>
      <vt:lpstr>Compilations incomplètes (RDA 6.14.2.8.4) </vt:lpstr>
      <vt:lpstr>Compilations incomplètes (RDA 6.14.2.8.4) </vt:lpstr>
      <vt:lpstr>Compilations incomplètes (RDA 6.14.2.8.4)</vt:lpstr>
      <vt:lpstr>Compilations incomplètes (RDA 6.14.2.8.4)</vt:lpstr>
      <vt:lpstr>Compilations incomplètes (RDA 6.14.2.8.4) </vt:lpstr>
      <vt:lpstr>Compilations incomplètes (RDA 6.14.2.8.4) </vt:lpstr>
      <vt:lpstr>Compilations incomplètes (RDA 6.14.2.8.4) </vt:lpstr>
      <vt:lpstr>Ajouts aux points d’accès autorisés pour les compilations</vt:lpstr>
      <vt:lpstr> Pause</vt:lpstr>
      <vt:lpstr>Variante de titre d’une œuvre musicale (RDA 6.14.3)</vt:lpstr>
      <vt:lpstr>Variante de titre d’une œuvre musicale (RDA 6.14.3)</vt:lpstr>
      <vt:lpstr> Autres attributs d’identification des œuvres </vt:lpstr>
      <vt:lpstr>Autres attributs d’identification spécifiques aux œuvres musicales</vt:lpstr>
      <vt:lpstr>Distribution d’exécution (RDA 6.15)</vt:lpstr>
      <vt:lpstr>Distribution d’exécution (RDA 6.15)</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Voix et instruments alternatifs (RDA 6.15.1.4)</vt:lpstr>
      <vt:lpstr>Voix et instruments supplémentaires (RDA 6.15.1.5)</vt:lpstr>
      <vt:lpstr>Nombre de parties, d’exécutants, etc. (RDA 6.15.1.6)</vt:lpstr>
      <vt:lpstr>Nombre de parties ou d’exécutants pour chaque instrument ou voix (RDA 6.15.1.6.1)</vt:lpstr>
      <vt:lpstr>Nombre de parties ou d’exécutants pour chaque instrument ou voix (RDA 6.15.1.6.1)</vt:lpstr>
      <vt:lpstr>Nombre de mains pour chaque instrument (RDA 6.15.1.6.2)</vt:lpstr>
      <vt:lpstr>Nombre de mains pour chaque instrument (RDA 6.15.1.6.2)</vt:lpstr>
      <vt:lpstr>Nombre d’ensembles (RDA 6.15.1.6.3)</vt:lpstr>
      <vt:lpstr>Nombre total de parties ou d’exécutants (RDA 6.15.1.6.4)</vt:lpstr>
      <vt:lpstr>Nombre total d’ensembles (RDA 6.15.1.6.5)</vt:lpstr>
      <vt:lpstr>Nombre total d’individus s’exécutant conjointement avec des ensemble (MARC 21)</vt:lpstr>
      <vt:lpstr>Désignation numérique d’une œuvre musicale (RDA 6.16)</vt:lpstr>
      <vt:lpstr>Désignation numérique d’une œuvre musicale (RDA 6.16)</vt:lpstr>
      <vt:lpstr>Numéro d’ordre (RDA 6.16.1.3.1)</vt:lpstr>
      <vt:lpstr>Numéro d’ordre (RDA 6.16.1.3.1)</vt:lpstr>
      <vt:lpstr>Numéro d’ordre (RDA 6.16.1.3.1)</vt:lpstr>
      <vt:lpstr>Numéro d’ordre (RDA 6.16.1.3.1)</vt:lpstr>
      <vt:lpstr>Numéro d’ordre (RDA 6.16.1.3.1)</vt:lpstr>
      <vt:lpstr>Exercices : numéro d’ordre?</vt:lpstr>
      <vt:lpstr>Exercices : numéro d’ordre?</vt:lpstr>
      <vt:lpstr>Exercices : numéro d’ordre?</vt:lpstr>
      <vt:lpstr>Exercices : numéro d’ordre?</vt:lpstr>
      <vt:lpstr>Numéro d’opus (RDA 6.16.1.3.2)</vt:lpstr>
      <vt:lpstr>Numéro d’opus (RDA 6.16.1.3.2)</vt:lpstr>
      <vt:lpstr>Numéro d’opus (RDA 6.16.1.3.2)</vt:lpstr>
      <vt:lpstr>Numéro de catalogue thématique (RDA 6.16.1.3.3)</vt:lpstr>
      <vt:lpstr>Numéro de catalogue thématique (RDA 6.16.1.3.3)</vt:lpstr>
      <vt:lpstr>Numéro de catalogue thématique (RDA 6.16.1.3.3)</vt:lpstr>
      <vt:lpstr>Numéro de catalogue thématique (RDA 6.16.1.3.3)</vt:lpstr>
      <vt:lpstr>Numéro de catalogue thématique (RDA 6.16.1.3.3)</vt:lpstr>
      <vt:lpstr>Numéro de catalogue thématique (RDA 6.16.1.3.3)</vt:lpstr>
      <vt:lpstr> Tonalité (RDA 6.17)</vt:lpstr>
      <vt:lpstr> Tonalité (RDA 6.17)</vt:lpstr>
      <vt:lpstr> Tonalité (RDA 6.17)</vt:lpstr>
      <vt:lpstr> Tonalité (RDA 6.17)</vt:lpstr>
      <vt:lpstr> Autres attributs d’identification des œuvres </vt:lpstr>
      <vt:lpstr> Autres attributs d’identification des œuvres </vt:lpstr>
      <vt:lpstr>Attributs des expressions</vt:lpstr>
      <vt:lpstr>RDA et pratique de BAC-BAnQ</vt:lpstr>
      <vt:lpstr>RDA et pratique de BAC-BAnQ</vt:lpstr>
      <vt:lpstr>RDA et pratique de BAC-BAnQ</vt:lpstr>
      <vt:lpstr>RDA et pratique de BAC-BAnQ</vt:lpstr>
      <vt:lpstr> Autre caractéristique distinctive d’une expression d’une œuvre musicale (RDA 6.18)</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Autre caractéristique distinctive d’une expression d’une œuvre musicale (RDA 6.18)</vt:lpstr>
      <vt:lpstr>Autres attributs d’identification des expressions</vt:lpstr>
      <vt:lpstr> Fin de la partie 1</vt:lpstr>
      <vt:lpstr>Plan de la formation – partie 2</vt:lpstr>
      <vt:lpstr>Construction des points d’accès représentant des œuvres et des expressions musicales (RDA 6.28)</vt:lpstr>
      <vt:lpstr>PAA représentant une œuvre musicale (RDA 6.28.1)</vt:lpstr>
      <vt:lpstr>PAA représentant une œuvre musicale (RDA 6.28.1)</vt:lpstr>
      <vt:lpstr>PAA représentant une œuvre musicale (RDA 6.28.1)</vt:lpstr>
      <vt:lpstr>Œuvres musicales avec des paroles, un livret, etc. (RDA 6.28.1.2)</vt:lpstr>
      <vt:lpstr>Œuvres musicales avec des paroles, un livret, etc. (RDA 6.28.1.2)</vt:lpstr>
      <vt:lpstr>Œuvres musicales avec des paroles, un livret, etc. (RDA 6.28.1.2)</vt:lpstr>
      <vt:lpstr>Œuvres musicales avec des paroles, un livret, etc. (RDA 6.28.1.2)</vt:lpstr>
      <vt:lpstr>Pastiches, opéras-ballades, etc. (RDA 6.28.1.3)</vt:lpstr>
      <vt:lpstr>Pastiches, opéras-ballades, etc. (RDA 6.28.1.3)</vt:lpstr>
      <vt:lpstr>Pastiches, opéras-ballades, etc. (RDA 6.28.1.3)</vt:lpstr>
      <vt:lpstr>Pastiches, opéra-ballades, etc. (RDA 6.28.1.3)</vt:lpstr>
      <vt:lpstr>Compilation d’extraits (RDA 6.28.1.3.3) </vt:lpstr>
      <vt:lpstr>Extrait isolé d’un pastiche (RDA 6.28.1.3.4)</vt:lpstr>
      <vt:lpstr>Extrait isolé d’un pastiche (RDA 6.28.1.3.4)</vt:lpstr>
      <vt:lpstr>Extrait isolé d’un pastiche (RDA 6.28.1.3.4)</vt:lpstr>
      <vt:lpstr>Œuvres musicales composées pour le mouvement chorégraphique (RDA 6.28.1.4) </vt:lpstr>
      <vt:lpstr>Œuvres musicales composées pour le mouvement chorégraphique (RDA 6.28.1.4) </vt:lpstr>
      <vt:lpstr>Adaptations d’œuvres musicales (RDA 6.28.1.5)</vt:lpstr>
      <vt:lpstr>Adaptations d’œuvres musicales (RDA 6.28.1.5)</vt:lpstr>
      <vt:lpstr>Adaptations d’œuvres musicales (RDA 6.28.1.5)</vt:lpstr>
      <vt:lpstr>Opéras et autres œuvres dramatiques avec un nouveau texte et un nouveau titre (RDA 6.28.1.6)</vt:lpstr>
      <vt:lpstr>Opéras et autres œuvres dramatiques avec un nouveau texte et un nouveau titre (RDA 6.28.1.6)</vt:lpstr>
      <vt:lpstr>Cadences (RDA 6.28.1.7)</vt:lpstr>
      <vt:lpstr>Cadences (RDA 6.28.1.7)</vt:lpstr>
      <vt:lpstr>Cadences (RDA 6.28.1.7)</vt:lpstr>
      <vt:lpstr>Musique et musique de scène pour les œuvres dramatiques, etc. (RDA 6.28.1.8)</vt:lpstr>
      <vt:lpstr>Musique et musique de scène pour les œuvres dramatiques, etc. (RDA 6.28.1.8)</vt:lpstr>
      <vt:lpstr>Musique et musique de scène pour les œuvres dramatiques, etc. (RDA 6.28.1.8)</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  Distribution d’exécution (RDA 6.28.1.9.1) ÉP du PFAN pour les nouvelles notices d’autorité  </vt:lpstr>
      <vt:lpstr>Distribution d’exécution (RDA 6.28.1.9.1) ÉP du PFAN pour les nouvelles notices d’autorité</vt:lpstr>
      <vt:lpstr>Distribution d’exécution (RDA 6.28.1.9.1) ÉP du PFAN pour les notices d’autorité existantes</vt:lpstr>
      <vt:lpstr>Distribution d’exécution (RDA 6.28.1.9.1) ÉP du PFAN pour les notices d’autorité existantes</vt:lpstr>
      <vt:lpstr>Exercices : construire le PAA Exercice 1</vt:lpstr>
      <vt:lpstr>Exercices : construire le PAA Exercice 1</vt:lpstr>
      <vt:lpstr>Exercices : construire le PAA Exercice 2</vt:lpstr>
      <vt:lpstr>Exercices : construire le PAA Exercice 2</vt:lpstr>
      <vt:lpstr>Exercices : construire le PAA Exercice 3</vt:lpstr>
      <vt:lpstr>Exercices : construire le PAA Exercice 3</vt:lpstr>
      <vt:lpstr>Exercices : construire le PAA Exercice 4</vt:lpstr>
      <vt:lpstr>Exercices : construire le PAA Exercice 4</vt:lpstr>
      <vt:lpstr>Exercices : construire le PAA Exercice 5</vt:lpstr>
      <vt:lpstr>Exercices : construire le PAA Exercice 5</vt:lpstr>
      <vt:lpstr>Exercices : construire le PAA Exercice 6</vt:lpstr>
      <vt:lpstr>Exercices : construire le PAA Exercice 6</vt:lpstr>
      <vt:lpstr>Point d’accès autorisé représentant une ou plusieurs parties d’une œuvre musicale (RDA 6.28.2)</vt:lpstr>
      <vt:lpstr>Une partie (RDA 6.28.2.2)</vt:lpstr>
      <vt:lpstr>Une partie (RDA 6.28.2.2)</vt:lpstr>
      <vt:lpstr>Deux ou plusieurs parties (RDA 6.28.2.3)</vt:lpstr>
      <vt:lpstr>Deux ou plusieurs parties (RDA 6.28.2.3)</vt:lpstr>
      <vt:lpstr>Deux ou plusieurs parties (RDA 6.28.2.3)</vt:lpstr>
      <vt:lpstr>Deux ou plusieurs parties non numérotées désignées par le même terme général (RDA 6.28.2.4)</vt:lpstr>
      <vt:lpstr>Deux ou plusieurs parties non numérotées désignées par le même terme général (RDA 6.28.2.4)</vt:lpstr>
      <vt:lpstr>Deux ou plusieurs parties non numérotées désignées par le même terme général (RDA 6.28.2.4)</vt:lpstr>
      <vt:lpstr>Deux ou plusieurs parties non numérotées désignées par le même terme général (RDA 6.28.2.4)</vt:lpstr>
      <vt:lpstr>Deux ou plusieurs parties non numérotées désignées par le même terme général (RDA 6.28.2.4)</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 Pause</vt:lpstr>
      <vt:lpstr>Variante de point d’accès représentant une œuvre ou une expression musicale (RDA 6.28.4)</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Variante de point d’accès représentant une ou plusieurs cadences (RDA 6.28.4.2)</vt:lpstr>
      <vt:lpstr>Variante de point d’accès représentant une ou plusieurs cadences (RDA 6.28.4.2)</vt:lpstr>
      <vt:lpstr>Variante de point d’accès représentant une ou plusieurs cadences (RDA 6.28.4.2)</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compilation d’œuvres musicales (RDA 6.28.4.4)</vt:lpstr>
      <vt:lpstr>Variante de point d’accès représentant une compilation d’œuvres musicales (RDA 6.28.4.4)</vt:lpstr>
      <vt:lpstr>Variante de point d’accès représentant une compilation d’œuvres musicales (RDA 6.28.4.4)</vt:lpstr>
      <vt:lpstr>Variante de point d’accès représentant une compilation d’œuvres musicales (RDA 6.28.4.4)</vt:lpstr>
      <vt:lpstr>Variante de point d’accès représentant une expression musicale (RDA 6.28.4.5)</vt:lpstr>
      <vt:lpstr>Variante de point d’accès représentant une expression musicale (RDA 6.28.4.5)</vt:lpstr>
      <vt:lpstr>Variante de point d’accès représentant une expression musicale (RDA 6.28.4.5)</vt:lpstr>
      <vt:lpstr>Variante de point d’accès représentant une expression musicale (RDA 6.28.4.5)</vt:lpstr>
      <vt:lpstr>Variante de point d’accès représentant une expression musicale (RDA 6.28.4.5)</vt:lpstr>
      <vt:lpstr>Variante de point d’accès représentant une expression musicale (RDA 6.28.4.5)</vt:lpstr>
      <vt:lpstr>Entités en relation (5XX)</vt:lpstr>
      <vt:lpstr>Entités en relation (5XX)</vt:lpstr>
      <vt:lpstr>Entités en relation (5XX)</vt:lpstr>
      <vt:lpstr>Entités en relation (5XX)</vt:lpstr>
      <vt:lpstr>Entités en relation (5XX)</vt:lpstr>
      <vt:lpstr>Entités en relation (5XX)</vt:lpstr>
      <vt:lpstr>Entités en relation (5XX)</vt:lpstr>
      <vt:lpstr>Entités en relation (5XX)</vt:lpstr>
      <vt:lpstr>Entités en relation (5XX)</vt:lpstr>
      <vt:lpstr>Exercice : créer une notice</vt:lpstr>
      <vt:lpstr>Exercice : créer une notice</vt:lpstr>
      <vt:lpstr>Exercice : créer une notice</vt:lpstr>
      <vt:lpstr>Exercice : créer une notice</vt:lpstr>
      <vt:lpstr>Maintenance de Canadiana</vt:lpstr>
      <vt:lpstr>Maintenance de Canadiana : titre d’une œuvre ou d’une partie d’une œuvre</vt:lpstr>
      <vt:lpstr>Maintenance de Canadiana : titre d’une œuvre ou d’une partie d’une œuvre</vt:lpstr>
      <vt:lpstr>Maintenance de Canadiana : titre d’une œuvre ou d’une partie d’une œuvre</vt:lpstr>
      <vt:lpstr>Maintenance de Canadiana : titre d’une œuvre ou d’une partie d’une œuvre</vt:lpstr>
      <vt:lpstr>Maintenance de Canadiana : titre d’une œuvre ou d’une partie d’une œuvre</vt:lpstr>
      <vt:lpstr>Maintenance de Canadiana : distribution d’exécution</vt:lpstr>
      <vt:lpstr>Maintenance de Canadiana : distribution d’exécution</vt:lpstr>
      <vt:lpstr>Maintenance de Canadiana : distribution d’exécution</vt:lpstr>
      <vt:lpstr>Maintenance de Canadiana : distribution d’exécution</vt:lpstr>
      <vt:lpstr>Maintenance de Canadiana : distribution d’exécution</vt:lpstr>
      <vt:lpstr>Maintenance de Canadiana : désignation numérique (numéro d’ordre)</vt:lpstr>
      <vt:lpstr>Maintenance de Canadiana : désignation numérique (numéro d’ordre)</vt:lpstr>
      <vt:lpstr>Maintenance de Canadiana : désignation numérique (numéro d’ordre)</vt:lpstr>
      <vt:lpstr>Maintenance de Canadiana : ordre des éléments</vt:lpstr>
      <vt:lpstr>Maintenance de Canadiana : attributs enregistrés comme éléments séparés</vt:lpstr>
      <vt:lpstr>Maintenance de Canadiana : exemples</vt:lpstr>
      <vt:lpstr>Maintenance de Canadiana : justification</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catalogage coopératif</dc:title>
  <dc:creator>Cirnatiu Izidor</dc:creator>
  <cp:lastModifiedBy>Mainville, Nathalie (BAC/LAC) (elle-la / she-her)</cp:lastModifiedBy>
  <cp:revision>6</cp:revision>
  <dcterms:modified xsi:type="dcterms:W3CDTF">2025-03-17T15:00:45Z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0x01010007FBFBA794F1D947A9F20DFE355B4A4200CD0904F1F79CDF4B955BAA57D212B894</vt:lpwstr>
  </property>
  <property fmtid="{D5CDD505-2E9C-101B-9397-08002B2CF9AE}" pid="3" name="_dlc_DocIdItemGuid">
    <vt:lpwstr>dd036e7f-6f57-43dd-a86f-db88cf84c84e</vt:lpwstr>
  </property>
  <property fmtid="{D5CDD505-2E9C-101B-9397-08002B2CF9AE}" pid="4" name="Order">
    <vt:r8>471200</vt:r8>
  </property>
  <property fmtid="{D5CDD505-2E9C-101B-9397-08002B2CF9AE}" pid="5" name="Document Approver">
    <vt:lpwstr/>
  </property>
  <property fmtid="{D5CDD505-2E9C-101B-9397-08002B2CF9AE}" pid="6" name="MSIP_Label_a06f4807-c869-4f8c-8171-a98e99757573_Enabled">
    <vt:lpwstr>true</vt:lpwstr>
  </property>
  <property fmtid="{D5CDD505-2E9C-101B-9397-08002B2CF9AE}" pid="7" name="MSIP_Label_a06f4807-c869-4f8c-8171-a98e99757573_SetDate">
    <vt:lpwstr>2024-04-23T15:12:58Z</vt:lpwstr>
  </property>
  <property fmtid="{D5CDD505-2E9C-101B-9397-08002B2CF9AE}" pid="8" name="MSIP_Label_a06f4807-c869-4f8c-8171-a98e99757573_Method">
    <vt:lpwstr>Standard</vt:lpwstr>
  </property>
  <property fmtid="{D5CDD505-2E9C-101B-9397-08002B2CF9AE}" pid="9" name="MSIP_Label_a06f4807-c869-4f8c-8171-a98e99757573_Name">
    <vt:lpwstr>UNCLASSIFIED</vt:lpwstr>
  </property>
  <property fmtid="{D5CDD505-2E9C-101B-9397-08002B2CF9AE}" pid="10" name="MSIP_Label_a06f4807-c869-4f8c-8171-a98e99757573_SiteId">
    <vt:lpwstr>098ab454-2808-4984-b40d-04d49415677b</vt:lpwstr>
  </property>
  <property fmtid="{D5CDD505-2E9C-101B-9397-08002B2CF9AE}" pid="11" name="MSIP_Label_a06f4807-c869-4f8c-8171-a98e99757573_ActionId">
    <vt:lpwstr>41b0d7d8-6456-475b-ad08-54d1e42d7c7a</vt:lpwstr>
  </property>
  <property fmtid="{D5CDD505-2E9C-101B-9397-08002B2CF9AE}" pid="12" name="MSIP_Label_a06f4807-c869-4f8c-8171-a98e99757573_ContentBits">
    <vt:lpwstr>0</vt:lpwstr>
  </property>
</Properties>
</file>