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arlow" pitchFamily="2" charset="77"/>
      <p:regular r:id="rId24"/>
      <p:bold r:id="rId25"/>
      <p:italic r:id="rId26"/>
      <p:boldItalic r:id="rId27"/>
    </p:embeddedFont>
    <p:embeddedFont>
      <p:font typeface="Barlow Medium" panose="020F0502020204030204" pitchFamily="34" charset="0"/>
      <p:regular r:id="rId28"/>
      <p:bold r:id="rId29"/>
      <p:italic r:id="rId30"/>
      <p:boldItalic r:id="rId31"/>
    </p:embeddedFont>
    <p:embeddedFont>
      <p:font typeface="Barlow SemiBold" pitchFamily="2" charset="77"/>
      <p:regular r:id="rId32"/>
      <p:bold r:id="rId33"/>
      <p:italic r:id="rId34"/>
      <p:boldItalic r:id="rId35"/>
    </p:embeddedFont>
    <p:embeddedFont>
      <p:font typeface="League Spartan" pitchFamily="2" charset="77"/>
      <p:bold r:id="rId36"/>
    </p:embeddedFont>
    <p:embeddedFont>
      <p:font typeface="Montserrat" pitchFamily="2" charset="77"/>
      <p:regular r:id="rId37"/>
      <p:bold r:id="rId38"/>
      <p:italic r:id="rId39"/>
      <p:boldItalic r:id="rId40"/>
    </p:embeddedFont>
    <p:embeddedFont>
      <p:font typeface="Montserrat Black" pitchFamily="2" charset="77"/>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71j8V536CeFg6yA9+4EnrPpw/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6"/>
    <p:restoredTop sz="94716"/>
  </p:normalViewPr>
  <p:slideViewPr>
    <p:cSldViewPr snapToGrid="0">
      <p:cViewPr varScale="1">
        <p:scale>
          <a:sx n="85" d="100"/>
          <a:sy n="85" d="100"/>
        </p:scale>
        <p:origin x="912"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Good afternoon everyone and welcome welcome.</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r>
              <a:rPr lang="en-US" dirty="0"/>
              <a:t>We are so thrilled to share this space with you today to introduce you to the Lifting As You Lead Mentoring Circles program - commonly referred to as LLMC. </a:t>
            </a:r>
            <a:endParaRPr dirty="0"/>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86" name="Google Shape;286;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87" name="Google Shape;287;p1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2023 the program welcomed</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Over 700 participants from over 50 departments and agencies. With 85 LLMC circles formed. Circle members included Executives, Managers, Team Leaders, members of all levels and classifications. These included Canadian Armed Forces members of all ranks and members from coast to coast to coast across Canada and the world </a:t>
            </a:r>
            <a:endParaRPr/>
          </a:p>
        </p:txBody>
      </p:sp>
      <p:sp>
        <p:nvSpPr>
          <p:cNvPr id="289" name="Google Shape;289;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90" name="Google Shape;290;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06" name="Google Shape;306;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07" name="Google Shape;307;p1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LLMC is a 10-week inclusive leadership development program that focuses on immersive learning. </a:t>
            </a:r>
            <a:endParaRPr/>
          </a:p>
          <a:p>
            <a:pPr marL="0" lvl="0" indent="0" algn="l" rtl="0">
              <a:spcBef>
                <a:spcPts val="0"/>
              </a:spcBef>
              <a:spcAft>
                <a:spcPts val="0"/>
              </a:spcAft>
              <a:buNone/>
            </a:pPr>
            <a:endParaRPr/>
          </a:p>
          <a:p>
            <a:pPr marL="0" lvl="0" indent="0" algn="l" rtl="0">
              <a:spcBef>
                <a:spcPts val="0"/>
              </a:spcBef>
              <a:spcAft>
                <a:spcPts val="0"/>
              </a:spcAft>
              <a:buNone/>
            </a:pPr>
            <a:r>
              <a:rPr lang="en-US"/>
              <a:t>2024 Dates - September to December </a:t>
            </a:r>
            <a:endParaRPr/>
          </a:p>
          <a:p>
            <a:pPr marL="0" lvl="0" indent="0" algn="l" rtl="0">
              <a:spcBef>
                <a:spcPts val="0"/>
              </a:spcBef>
              <a:spcAft>
                <a:spcPts val="0"/>
              </a:spcAft>
              <a:buNone/>
            </a:pPr>
            <a:endParaRPr/>
          </a:p>
          <a:p>
            <a:pPr marL="0" lvl="0" indent="0" algn="l" rtl="0">
              <a:spcBef>
                <a:spcPts val="0"/>
              </a:spcBef>
              <a:spcAft>
                <a:spcPts val="0"/>
              </a:spcAft>
              <a:buNone/>
            </a:pPr>
            <a:r>
              <a:rPr lang="en-US"/>
              <a:t>Every participant is matched into a small group known as a “Mentoring Circle” with 6-10 other members.</a:t>
            </a:r>
            <a:endParaRPr/>
          </a:p>
          <a:p>
            <a:pPr marL="0" lvl="0" indent="0" algn="l" rtl="0">
              <a:spcBef>
                <a:spcPts val="0"/>
              </a:spcBef>
              <a:spcAft>
                <a:spcPts val="0"/>
              </a:spcAft>
              <a:buNone/>
            </a:pPr>
            <a:endParaRPr/>
          </a:p>
          <a:p>
            <a:pPr marL="0" lvl="0" indent="0" algn="l" rtl="0">
              <a:spcBef>
                <a:spcPts val="0"/>
              </a:spcBef>
              <a:spcAft>
                <a:spcPts val="0"/>
              </a:spcAft>
              <a:buNone/>
            </a:pPr>
            <a:r>
              <a:rPr lang="en-US"/>
              <a:t>Time commitment is a minimum of 1.5 hours a week.</a:t>
            </a:r>
            <a:endParaRPr/>
          </a:p>
          <a:p>
            <a:pPr marL="0" lvl="0" indent="0" algn="l" rtl="0">
              <a:spcBef>
                <a:spcPts val="0"/>
              </a:spcBef>
              <a:spcAft>
                <a:spcPts val="0"/>
              </a:spcAft>
              <a:buNone/>
            </a:pPr>
            <a:endParaRPr/>
          </a:p>
          <a:p>
            <a:pPr marL="0" lvl="0" indent="0" algn="l" rtl="0">
              <a:spcBef>
                <a:spcPts val="0"/>
              </a:spcBef>
              <a:spcAft>
                <a:spcPts val="0"/>
              </a:spcAft>
              <a:buNone/>
            </a:pPr>
            <a:r>
              <a:rPr lang="en-US"/>
              <a:t>This includes 90 minute circle session or Masterclass (mandatory) </a:t>
            </a:r>
            <a:endParaRPr/>
          </a:p>
          <a:p>
            <a:pPr marL="0" lvl="0" indent="0" algn="l" rtl="0">
              <a:spcBef>
                <a:spcPts val="0"/>
              </a:spcBef>
              <a:spcAft>
                <a:spcPts val="0"/>
              </a:spcAft>
              <a:buNone/>
            </a:pPr>
            <a:endParaRPr/>
          </a:p>
          <a:p>
            <a:pPr marL="0" lvl="0" indent="0" algn="l" rtl="0">
              <a:spcBef>
                <a:spcPts val="0"/>
              </a:spcBef>
              <a:spcAft>
                <a:spcPts val="0"/>
              </a:spcAft>
              <a:buNone/>
            </a:pPr>
            <a:r>
              <a:rPr lang="en-US"/>
              <a:t>Optional - Weekly Office Hour discussions </a:t>
            </a:r>
            <a:endParaRPr/>
          </a:p>
        </p:txBody>
      </p:sp>
      <p:sp>
        <p:nvSpPr>
          <p:cNvPr id="309" name="Google Shape;309;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10" name="Google Shape;310;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21" name="Google Shape;321;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22" name="Google Shape;322;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Over 10 weeks - you will meet with your circle 5 times and learn together through the LLMC discussion guides.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You will explore key inclusive leadership themes together such Networking and Career Building, Sponsorship and Mentorship, Inclusive Leadership, Negotiation, Diversity, Equity and Inclusion a Non-Perfomative Approach and Mental Health in the Workplace. </a:t>
            </a:r>
            <a:endParaRPr/>
          </a:p>
          <a:p>
            <a:pPr marL="0" lvl="0" indent="0" algn="l" rtl="0">
              <a:spcBef>
                <a:spcPts val="0"/>
              </a:spcBef>
              <a:spcAft>
                <a:spcPts val="0"/>
              </a:spcAft>
              <a:buNone/>
            </a:pPr>
            <a:endParaRPr/>
          </a:p>
          <a:p>
            <a:pPr marL="0" lvl="0" indent="0" algn="l" rtl="0">
              <a:spcBef>
                <a:spcPts val="0"/>
              </a:spcBef>
              <a:spcAft>
                <a:spcPts val="0"/>
              </a:spcAft>
              <a:buNone/>
            </a:pPr>
            <a:r>
              <a:rPr lang="en-US"/>
              <a:t>Together you will host brave and courageous conversations</a:t>
            </a:r>
            <a:endParaRPr/>
          </a:p>
          <a:p>
            <a:pPr marL="0" lvl="0" indent="0" algn="l" rtl="0">
              <a:spcBef>
                <a:spcPts val="0"/>
              </a:spcBef>
              <a:spcAft>
                <a:spcPts val="0"/>
              </a:spcAft>
              <a:buNone/>
            </a:pPr>
            <a:endParaRPr/>
          </a:p>
          <a:p>
            <a:pPr marL="0" lvl="0" indent="0" algn="l" rtl="0">
              <a:spcBef>
                <a:spcPts val="0"/>
              </a:spcBef>
              <a:spcAft>
                <a:spcPts val="0"/>
              </a:spcAft>
              <a:buNone/>
            </a:pPr>
            <a:r>
              <a:rPr lang="en-US"/>
              <a:t>To enrich your learning you will also participant in Masterclasses with subject matter experts on the topics so you are prepared for discussions in your circle </a:t>
            </a:r>
            <a:endParaRPr/>
          </a:p>
          <a:p>
            <a:pPr marL="0" lvl="0" indent="0" algn="l" rtl="0">
              <a:spcBef>
                <a:spcPts val="0"/>
              </a:spcBef>
              <a:spcAft>
                <a:spcPts val="0"/>
              </a:spcAft>
              <a:buNone/>
            </a:pPr>
            <a:endParaRPr/>
          </a:p>
          <a:p>
            <a:pPr marL="0" lvl="0" indent="0" algn="l" rtl="0">
              <a:spcBef>
                <a:spcPts val="0"/>
              </a:spcBef>
              <a:spcAft>
                <a:spcPts val="0"/>
              </a:spcAft>
              <a:buNone/>
            </a:pPr>
            <a:r>
              <a:rPr lang="en-US"/>
              <a:t>Next let’s hear from some of our LLMC participants on their lived experiences in the program - they include members from across Government and the CAF. </a:t>
            </a:r>
            <a:endParaRPr/>
          </a:p>
        </p:txBody>
      </p:sp>
      <p:sp>
        <p:nvSpPr>
          <p:cNvPr id="324" name="Google Shape;324;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25" name="Google Shape;325;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2" name="Google Shape;392;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3" name="Google Shape;393;p1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Who Is this Program For? </a:t>
            </a:r>
            <a:endParaRPr/>
          </a:p>
          <a:p>
            <a:pPr marL="0" lvl="0" indent="0" algn="l" rtl="0">
              <a:spcBef>
                <a:spcPts val="0"/>
              </a:spcBef>
              <a:spcAft>
                <a:spcPts val="0"/>
              </a:spcAft>
              <a:buNone/>
            </a:pPr>
            <a:endParaRPr/>
          </a:p>
          <a:p>
            <a:pPr marL="0" lvl="0" indent="0" algn="l" rtl="0">
              <a:spcBef>
                <a:spcPts val="0"/>
              </a:spcBef>
              <a:spcAft>
                <a:spcPts val="0"/>
              </a:spcAft>
              <a:buNone/>
            </a:pPr>
            <a:r>
              <a:rPr lang="en-US"/>
              <a:t>Inclusion Means Everyone. </a:t>
            </a:r>
            <a:endParaRPr/>
          </a:p>
          <a:p>
            <a:pPr marL="0" lvl="0" indent="0" algn="l" rtl="0">
              <a:spcBef>
                <a:spcPts val="0"/>
              </a:spcBef>
              <a:spcAft>
                <a:spcPts val="0"/>
              </a:spcAft>
              <a:buNone/>
            </a:pPr>
            <a:endParaRPr/>
          </a:p>
          <a:p>
            <a:pPr marL="0" lvl="0" indent="0" algn="l" rtl="0">
              <a:spcBef>
                <a:spcPts val="0"/>
              </a:spcBef>
              <a:spcAft>
                <a:spcPts val="0"/>
              </a:spcAft>
              <a:buNone/>
            </a:pPr>
            <a:r>
              <a:rPr lang="en-US"/>
              <a:t>Executives, Managers, Team Leaders, members of all levels and classifications </a:t>
            </a:r>
            <a:endParaRPr/>
          </a:p>
          <a:p>
            <a:pPr marL="0" lvl="0" indent="0" algn="l" rtl="0">
              <a:spcBef>
                <a:spcPts val="0"/>
              </a:spcBef>
              <a:spcAft>
                <a:spcPts val="0"/>
              </a:spcAft>
              <a:buNone/>
            </a:pPr>
            <a:endParaRPr/>
          </a:p>
          <a:p>
            <a:pPr marL="0" lvl="0" indent="0" algn="l" rtl="0">
              <a:spcBef>
                <a:spcPts val="0"/>
              </a:spcBef>
              <a:spcAft>
                <a:spcPts val="0"/>
              </a:spcAft>
              <a:buNone/>
            </a:pPr>
            <a:r>
              <a:rPr lang="en-US"/>
              <a:t>Canadian Armed Forces members of all ranks </a:t>
            </a:r>
            <a:endParaRPr/>
          </a:p>
          <a:p>
            <a:pPr marL="0" lvl="0" indent="0" algn="l" rtl="0">
              <a:spcBef>
                <a:spcPts val="0"/>
              </a:spcBef>
              <a:spcAft>
                <a:spcPts val="0"/>
              </a:spcAft>
              <a:buNone/>
            </a:pPr>
            <a:endParaRPr/>
          </a:p>
          <a:p>
            <a:pPr marL="0" lvl="0" indent="0" algn="l" rtl="0">
              <a:spcBef>
                <a:spcPts val="0"/>
              </a:spcBef>
              <a:spcAft>
                <a:spcPts val="0"/>
              </a:spcAft>
              <a:buNone/>
            </a:pPr>
            <a:r>
              <a:rPr lang="en-US"/>
              <a:t>You are open to sharing your layers both visible and invisible</a:t>
            </a:r>
            <a:endParaRPr/>
          </a:p>
          <a:p>
            <a:pPr marL="0" lvl="0" indent="0" algn="l" rtl="0">
              <a:spcBef>
                <a:spcPts val="0"/>
              </a:spcBef>
              <a:spcAft>
                <a:spcPts val="0"/>
              </a:spcAft>
              <a:buNone/>
            </a:pPr>
            <a:endParaRPr/>
          </a:p>
          <a:p>
            <a:pPr marL="0" lvl="0" indent="0" algn="l" rtl="0">
              <a:spcBef>
                <a:spcPts val="0"/>
              </a:spcBef>
              <a:spcAft>
                <a:spcPts val="0"/>
              </a:spcAft>
              <a:buNone/>
            </a:pPr>
            <a:r>
              <a:rPr lang="en-US"/>
              <a:t>You want to use your voice for change and build inclusive and diverse organisations</a:t>
            </a:r>
            <a:endParaRPr/>
          </a:p>
          <a:p>
            <a:pPr marL="0" lvl="0" indent="0" algn="l" rtl="0">
              <a:spcBef>
                <a:spcPts val="0"/>
              </a:spcBef>
              <a:spcAft>
                <a:spcPts val="0"/>
              </a:spcAft>
              <a:buNone/>
            </a:pPr>
            <a:endParaRPr/>
          </a:p>
          <a:p>
            <a:pPr marL="0" lvl="0" indent="0" algn="l" rtl="0">
              <a:spcBef>
                <a:spcPts val="0"/>
              </a:spcBef>
              <a:spcAft>
                <a:spcPts val="0"/>
              </a:spcAft>
              <a:buNone/>
            </a:pPr>
            <a:r>
              <a:rPr lang="en-US"/>
              <a:t>Representation Matters!</a:t>
            </a:r>
            <a:endParaRPr/>
          </a:p>
          <a:p>
            <a:pPr marL="0" lvl="0" indent="0" algn="l" rtl="0">
              <a:spcBef>
                <a:spcPts val="0"/>
              </a:spcBef>
              <a:spcAft>
                <a:spcPts val="0"/>
              </a:spcAft>
              <a:buNone/>
            </a:pPr>
            <a:endParaRPr/>
          </a:p>
          <a:p>
            <a:pPr marL="0" lvl="0" indent="0" algn="l" rtl="0">
              <a:spcBef>
                <a:spcPts val="0"/>
              </a:spcBef>
              <a:spcAft>
                <a:spcPts val="0"/>
              </a:spcAft>
              <a:buNone/>
            </a:pPr>
            <a:r>
              <a:rPr lang="en-US"/>
              <a:t>Leaders from the majority we need you to lift us higher </a:t>
            </a:r>
            <a:endParaRPr/>
          </a:p>
          <a:p>
            <a:pPr marL="0" lvl="0" indent="0" algn="l" rtl="0">
              <a:spcBef>
                <a:spcPts val="0"/>
              </a:spcBef>
              <a:spcAft>
                <a:spcPts val="0"/>
              </a:spcAft>
              <a:buNone/>
            </a:pPr>
            <a:endParaRPr/>
          </a:p>
          <a:p>
            <a:pPr marL="0" lvl="0" indent="0" algn="l" rtl="0">
              <a:spcBef>
                <a:spcPts val="0"/>
              </a:spcBef>
              <a:spcAft>
                <a:spcPts val="0"/>
              </a:spcAft>
              <a:buNone/>
            </a:pPr>
            <a:r>
              <a:rPr lang="en-US"/>
              <a:t>Black and Indigeneous members we need you at the table </a:t>
            </a:r>
            <a:endParaRPr/>
          </a:p>
          <a:p>
            <a:pPr marL="0" lvl="0" indent="0" algn="l" rtl="0">
              <a:spcBef>
                <a:spcPts val="0"/>
              </a:spcBef>
              <a:spcAft>
                <a:spcPts val="0"/>
              </a:spcAft>
              <a:buNone/>
            </a:pPr>
            <a:endParaRPr/>
          </a:p>
          <a:p>
            <a:pPr marL="0" lvl="0" indent="0" algn="l" rtl="0">
              <a:spcBef>
                <a:spcPts val="0"/>
              </a:spcBef>
              <a:spcAft>
                <a:spcPts val="0"/>
              </a:spcAft>
              <a:buNone/>
            </a:pPr>
            <a:r>
              <a:rPr lang="en-US"/>
              <a:t>Historically marginalized communities we need you to claim your space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 program follows a well-defined schedule in which the subjects build upon each other from week to week and the relationship between Circle members evolves and deepens as the trust is progressively established.</a:t>
            </a:r>
            <a:endParaRPr/>
          </a:p>
          <a:p>
            <a:pPr marL="0" lvl="0" indent="0" algn="l" rtl="0">
              <a:spcBef>
                <a:spcPts val="0"/>
              </a:spcBef>
              <a:spcAft>
                <a:spcPts val="0"/>
              </a:spcAft>
              <a:buNone/>
            </a:pPr>
            <a:endParaRPr/>
          </a:p>
          <a:p>
            <a:pPr marL="0" lvl="0" indent="0" algn="l" rtl="0">
              <a:spcBef>
                <a:spcPts val="0"/>
              </a:spcBef>
              <a:spcAft>
                <a:spcPts val="0"/>
              </a:spcAft>
              <a:buNone/>
            </a:pPr>
            <a:r>
              <a:rPr lang="en-US"/>
              <a:t>The program includes both Mentoring Circles and Masterclasses. There are a total of five Circle meetings, complemented by five Masterclasses that feature expert coaches and facilitators. The investment from you that we ask is a total of ten-week commitment. This is a fifteen-hour investment into the program. (at minimum you’re investing fifteen hours, but could add on an additional ten hours. The program is approximately 15-25 hours and upon completion you will receive a certificate). </a:t>
            </a:r>
            <a:endParaRPr/>
          </a:p>
        </p:txBody>
      </p:sp>
      <p:sp>
        <p:nvSpPr>
          <p:cNvPr id="395" name="Google Shape;395;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6" name="Google Shape;396;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08" name="Google Shape;408;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09" name="Google Shape;409;p1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will now share with you some of my fellow participants’ words about how LLMC connected, elevated, and inspired them.</a:t>
            </a:r>
            <a:endParaRPr/>
          </a:p>
          <a:p>
            <a:pPr marL="0" lvl="0" indent="0" algn="l" rtl="0">
              <a:spcBef>
                <a:spcPts val="0"/>
              </a:spcBef>
              <a:spcAft>
                <a:spcPts val="0"/>
              </a:spcAft>
              <a:buNone/>
            </a:pPr>
            <a:endParaRPr/>
          </a:p>
          <a:p>
            <a:pPr marL="0" lvl="0" indent="0" algn="l" rtl="0">
              <a:spcBef>
                <a:spcPts val="0"/>
              </a:spcBef>
              <a:spcAft>
                <a:spcPts val="0"/>
              </a:spcAft>
              <a:buNone/>
            </a:pPr>
            <a:r>
              <a:rPr lang="en-US"/>
              <a:t>QUOTES (Connection) </a:t>
            </a:r>
            <a:endParaRPr/>
          </a:p>
          <a:p>
            <a:pPr marL="0" lvl="0" indent="0" algn="l" rtl="0">
              <a:spcBef>
                <a:spcPts val="0"/>
              </a:spcBef>
              <a:spcAft>
                <a:spcPts val="0"/>
              </a:spcAft>
              <a:buNone/>
            </a:pPr>
            <a:r>
              <a:rPr lang="en-US"/>
              <a:t>“Our small circle group was amazing and continue to help each other navigate through some of our barriers and provide support for success”</a:t>
            </a:r>
            <a:endParaRPr/>
          </a:p>
          <a:p>
            <a:pPr marL="0" lvl="0" indent="0" algn="l" rtl="0">
              <a:spcBef>
                <a:spcPts val="0"/>
              </a:spcBef>
              <a:spcAft>
                <a:spcPts val="0"/>
              </a:spcAft>
              <a:buNone/>
            </a:pPr>
            <a:endParaRPr/>
          </a:p>
          <a:p>
            <a:pPr marL="0" lvl="0" indent="0" algn="l" rtl="0">
              <a:spcBef>
                <a:spcPts val="0"/>
              </a:spcBef>
              <a:spcAft>
                <a:spcPts val="0"/>
              </a:spcAft>
              <a:buNone/>
            </a:pPr>
            <a:r>
              <a:rPr lang="en-US"/>
              <a:t>“I was able to use this platform and my group as a great resource, they were challenging, organized, and supportive. We helped each other through the content and this allowed for discussions beyond the topics covered.”</a:t>
            </a:r>
            <a:endParaRPr/>
          </a:p>
        </p:txBody>
      </p:sp>
      <p:sp>
        <p:nvSpPr>
          <p:cNvPr id="411" name="Google Shape;411;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12" name="Google Shape;412;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22" name="Google Shape;422;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23" name="Google Shape;423;p1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will now share with you some of my fellow participants’ words about how LLMC connected, elevated, and inspired them.</a:t>
            </a:r>
            <a:endParaRPr/>
          </a:p>
          <a:p>
            <a:pPr marL="0" lvl="0" indent="0" algn="l" rtl="0">
              <a:spcBef>
                <a:spcPts val="0"/>
              </a:spcBef>
              <a:spcAft>
                <a:spcPts val="0"/>
              </a:spcAft>
              <a:buNone/>
            </a:pPr>
            <a:endParaRPr/>
          </a:p>
          <a:p>
            <a:pPr marL="0" lvl="0" indent="0" algn="l" rtl="0">
              <a:spcBef>
                <a:spcPts val="0"/>
              </a:spcBef>
              <a:spcAft>
                <a:spcPts val="0"/>
              </a:spcAft>
              <a:buNone/>
            </a:pPr>
            <a:r>
              <a:rPr lang="en-US"/>
              <a:t>QUOTES (Connection) </a:t>
            </a:r>
            <a:endParaRPr/>
          </a:p>
          <a:p>
            <a:pPr marL="0" lvl="0" indent="0" algn="l" rtl="0">
              <a:spcBef>
                <a:spcPts val="0"/>
              </a:spcBef>
              <a:spcAft>
                <a:spcPts val="0"/>
              </a:spcAft>
              <a:buNone/>
            </a:pPr>
            <a:r>
              <a:rPr lang="en-US"/>
              <a:t>“Our small circle group was amazing and continue to help each other navigate through some of our barriers and provide support for success”</a:t>
            </a:r>
            <a:endParaRPr/>
          </a:p>
          <a:p>
            <a:pPr marL="0" lvl="0" indent="0" algn="l" rtl="0">
              <a:spcBef>
                <a:spcPts val="0"/>
              </a:spcBef>
              <a:spcAft>
                <a:spcPts val="0"/>
              </a:spcAft>
              <a:buNone/>
            </a:pPr>
            <a:endParaRPr/>
          </a:p>
          <a:p>
            <a:pPr marL="0" lvl="0" indent="0" algn="l" rtl="0">
              <a:spcBef>
                <a:spcPts val="0"/>
              </a:spcBef>
              <a:spcAft>
                <a:spcPts val="0"/>
              </a:spcAft>
              <a:buNone/>
            </a:pPr>
            <a:r>
              <a:rPr lang="en-US"/>
              <a:t>“I was able to use this platform and my group as a great resource, they were challenging, organized, and supportive. We helped each other through the content and this allowed for discussions beyond the topics covered.”</a:t>
            </a:r>
            <a:endParaRPr/>
          </a:p>
        </p:txBody>
      </p:sp>
      <p:sp>
        <p:nvSpPr>
          <p:cNvPr id="425" name="Google Shape;425;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26" name="Google Shape;426;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42" name="Google Shape;442;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43" name="Google Shape;443;p1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will now share with you some of my fellow participants’ words about how LLMC connected, elevated, and inspired them.</a:t>
            </a:r>
            <a:endParaRPr/>
          </a:p>
          <a:p>
            <a:pPr marL="0" lvl="0" indent="0" algn="l" rtl="0">
              <a:spcBef>
                <a:spcPts val="0"/>
              </a:spcBef>
              <a:spcAft>
                <a:spcPts val="0"/>
              </a:spcAft>
              <a:buNone/>
            </a:pPr>
            <a:endParaRPr/>
          </a:p>
          <a:p>
            <a:pPr marL="0" lvl="0" indent="0" algn="l" rtl="0">
              <a:spcBef>
                <a:spcPts val="0"/>
              </a:spcBef>
              <a:spcAft>
                <a:spcPts val="0"/>
              </a:spcAft>
              <a:buNone/>
            </a:pPr>
            <a:r>
              <a:rPr lang="en-US"/>
              <a:t>QUOTES (Connection) </a:t>
            </a:r>
            <a:endParaRPr/>
          </a:p>
          <a:p>
            <a:pPr marL="0" lvl="0" indent="0" algn="l" rtl="0">
              <a:spcBef>
                <a:spcPts val="0"/>
              </a:spcBef>
              <a:spcAft>
                <a:spcPts val="0"/>
              </a:spcAft>
              <a:buNone/>
            </a:pPr>
            <a:r>
              <a:rPr lang="en-US"/>
              <a:t>“Our small circle group was amazing and continue to help each other navigate through some of our barriers and provide support for success”</a:t>
            </a:r>
            <a:endParaRPr/>
          </a:p>
          <a:p>
            <a:pPr marL="0" lvl="0" indent="0" algn="l" rtl="0">
              <a:spcBef>
                <a:spcPts val="0"/>
              </a:spcBef>
              <a:spcAft>
                <a:spcPts val="0"/>
              </a:spcAft>
              <a:buNone/>
            </a:pPr>
            <a:endParaRPr/>
          </a:p>
          <a:p>
            <a:pPr marL="0" lvl="0" indent="0" algn="l" rtl="0">
              <a:spcBef>
                <a:spcPts val="0"/>
              </a:spcBef>
              <a:spcAft>
                <a:spcPts val="0"/>
              </a:spcAft>
              <a:buNone/>
            </a:pPr>
            <a:r>
              <a:rPr lang="en-US"/>
              <a:t>“I was able to use this platform and my group as a great resource, they were challenging, organized, and supportive. We helped each other through the content and this allowed for discussions beyond the topics covered.”</a:t>
            </a:r>
            <a:endParaRPr/>
          </a:p>
        </p:txBody>
      </p:sp>
      <p:sp>
        <p:nvSpPr>
          <p:cNvPr id="445" name="Google Shape;445;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46" name="Google Shape;446;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8" name="Google Shape;458;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9" name="Google Shape;459;p1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300 change to 600</a:t>
            </a:r>
            <a:endParaRPr/>
          </a:p>
        </p:txBody>
      </p:sp>
      <p:sp>
        <p:nvSpPr>
          <p:cNvPr id="461" name="Google Shape;461;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62" name="Google Shape;462;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73" name="Google Shape;473;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74" name="Google Shape;474;p1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300 change to 600</a:t>
            </a:r>
            <a:endParaRPr/>
          </a:p>
        </p:txBody>
      </p:sp>
      <p:sp>
        <p:nvSpPr>
          <p:cNvPr id="476" name="Google Shape;476;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77" name="Google Shape;477;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20: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0" name="Google Shape;500;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1" name="Google Shape;501;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everyone and welcome welcome.</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We are so thrilled to share this space with you today to introduce you to the Lifting As You Lead Mentoring Circles program - commonly referred to as LLMC. </a:t>
            </a:r>
            <a:endParaRPr/>
          </a:p>
        </p:txBody>
      </p:sp>
      <p:sp>
        <p:nvSpPr>
          <p:cNvPr id="503" name="Google Shape;503;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4" name="Google Shape;504;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6" name="Google Shape;136;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 name="Google Shape;137;p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everyone and welcome welcome.</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We are so thrilled to share this space with you today to introduce you to the Lifting As You Lead Mentoring Circles program - commonly referred to as LLMC. </a:t>
            </a:r>
            <a:endParaRPr/>
          </a:p>
        </p:txBody>
      </p:sp>
      <p:sp>
        <p:nvSpPr>
          <p:cNvPr id="139" name="Google Shape;139;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0" name="Google Shape;140;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31" name="Google Shape;231;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2" name="Google Shape;232;p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needed to really make a change. And l knew that yes, we work in a hierarchy and senior leaders are accountable, but to make a new change, required us to do new actions. And these set of actions required collective responsibility – at all levels. </a:t>
            </a:r>
            <a:endParaRPr/>
          </a:p>
          <a:p>
            <a:pPr marL="0" lvl="0" indent="0" algn="l" rtl="0">
              <a:spcBef>
                <a:spcPts val="0"/>
              </a:spcBef>
              <a:spcAft>
                <a:spcPts val="0"/>
              </a:spcAft>
              <a:buNone/>
            </a:pPr>
            <a:endParaRPr/>
          </a:p>
          <a:p>
            <a:pPr marL="0" lvl="0" indent="0" algn="l" rtl="0">
              <a:spcBef>
                <a:spcPts val="0"/>
              </a:spcBef>
              <a:spcAft>
                <a:spcPts val="0"/>
              </a:spcAft>
              <a:buNone/>
            </a:pPr>
            <a:r>
              <a:rPr lang="en-US"/>
              <a:t>So it was time. </a:t>
            </a:r>
            <a:endParaRPr/>
          </a:p>
          <a:p>
            <a:pPr marL="0" lvl="0" indent="0" algn="l" rtl="0">
              <a:spcBef>
                <a:spcPts val="0"/>
              </a:spcBef>
              <a:spcAft>
                <a:spcPts val="0"/>
              </a:spcAft>
              <a:buNone/>
            </a:pPr>
            <a:r>
              <a:rPr lang="en-US"/>
              <a:t>Time to stop being performative.</a:t>
            </a:r>
            <a:endParaRPr/>
          </a:p>
          <a:p>
            <a:pPr marL="0" lvl="0" indent="0" algn="l" rtl="0">
              <a:spcBef>
                <a:spcPts val="0"/>
              </a:spcBef>
              <a:spcAft>
                <a:spcPts val="0"/>
              </a:spcAft>
              <a:buNone/>
            </a:pPr>
            <a:r>
              <a:rPr lang="en-US"/>
              <a:t>Performative with check boxes from Human Resources tracking simply demographics.</a:t>
            </a:r>
            <a:endParaRPr/>
          </a:p>
          <a:p>
            <a:pPr marL="0" lvl="0" indent="0" algn="l" rtl="0">
              <a:spcBef>
                <a:spcPts val="0"/>
              </a:spcBef>
              <a:spcAft>
                <a:spcPts val="0"/>
              </a:spcAft>
              <a:buNone/>
            </a:pPr>
            <a:r>
              <a:rPr lang="en-US"/>
              <a:t>Performative with training events and guest speakers that didn’t include rich conversations, sharing of layers, applied learning and connection. </a:t>
            </a:r>
            <a:endParaRPr/>
          </a:p>
          <a:p>
            <a:pPr marL="0" lvl="0" indent="0" algn="l" rtl="0">
              <a:spcBef>
                <a:spcPts val="0"/>
              </a:spcBef>
              <a:spcAft>
                <a:spcPts val="0"/>
              </a:spcAft>
              <a:buNone/>
            </a:pPr>
            <a:endParaRPr/>
          </a:p>
          <a:p>
            <a:pPr marL="0" lvl="0" indent="0" algn="l" rtl="0">
              <a:spcBef>
                <a:spcPts val="0"/>
              </a:spcBef>
              <a:spcAft>
                <a:spcPts val="0"/>
              </a:spcAft>
              <a:buNone/>
            </a:pPr>
            <a:r>
              <a:rPr lang="en-US"/>
              <a:t>And that is when LLMC was born. </a:t>
            </a:r>
            <a:endParaRPr/>
          </a:p>
        </p:txBody>
      </p:sp>
      <p:sp>
        <p:nvSpPr>
          <p:cNvPr id="234" name="Google Shape;234;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5" name="Google Shape;235;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7" name="Google Shape;247;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8" name="Google Shape;248;p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needed to really make a change. And l knew that yes, we work in a hierarchy and senior leaders are accountable, but to make a new change, required us to do new actions. And these set of actions required collective responsibility – at all levels. </a:t>
            </a:r>
            <a:endParaRPr/>
          </a:p>
          <a:p>
            <a:pPr marL="0" lvl="0" indent="0" algn="l" rtl="0">
              <a:spcBef>
                <a:spcPts val="0"/>
              </a:spcBef>
              <a:spcAft>
                <a:spcPts val="0"/>
              </a:spcAft>
              <a:buNone/>
            </a:pPr>
            <a:endParaRPr/>
          </a:p>
          <a:p>
            <a:pPr marL="0" lvl="0" indent="0" algn="l" rtl="0">
              <a:spcBef>
                <a:spcPts val="0"/>
              </a:spcBef>
              <a:spcAft>
                <a:spcPts val="0"/>
              </a:spcAft>
              <a:buNone/>
            </a:pPr>
            <a:r>
              <a:rPr lang="en-US"/>
              <a:t>So it was time. </a:t>
            </a:r>
            <a:endParaRPr/>
          </a:p>
          <a:p>
            <a:pPr marL="0" lvl="0" indent="0" algn="l" rtl="0">
              <a:spcBef>
                <a:spcPts val="0"/>
              </a:spcBef>
              <a:spcAft>
                <a:spcPts val="0"/>
              </a:spcAft>
              <a:buNone/>
            </a:pPr>
            <a:r>
              <a:rPr lang="en-US"/>
              <a:t>Time to stop being performative.</a:t>
            </a:r>
            <a:endParaRPr/>
          </a:p>
          <a:p>
            <a:pPr marL="0" lvl="0" indent="0" algn="l" rtl="0">
              <a:spcBef>
                <a:spcPts val="0"/>
              </a:spcBef>
              <a:spcAft>
                <a:spcPts val="0"/>
              </a:spcAft>
              <a:buNone/>
            </a:pPr>
            <a:r>
              <a:rPr lang="en-US"/>
              <a:t>Performative with check boxes from Human Resources tracking simply demographics.</a:t>
            </a:r>
            <a:endParaRPr/>
          </a:p>
          <a:p>
            <a:pPr marL="0" lvl="0" indent="0" algn="l" rtl="0">
              <a:spcBef>
                <a:spcPts val="0"/>
              </a:spcBef>
              <a:spcAft>
                <a:spcPts val="0"/>
              </a:spcAft>
              <a:buNone/>
            </a:pPr>
            <a:r>
              <a:rPr lang="en-US"/>
              <a:t>Performative with training events and guest speakers that didn’t include rich conversations, sharing of layers, applied learning and connection. </a:t>
            </a:r>
            <a:endParaRPr/>
          </a:p>
          <a:p>
            <a:pPr marL="0" lvl="0" indent="0" algn="l" rtl="0">
              <a:spcBef>
                <a:spcPts val="0"/>
              </a:spcBef>
              <a:spcAft>
                <a:spcPts val="0"/>
              </a:spcAft>
              <a:buNone/>
            </a:pPr>
            <a:endParaRPr/>
          </a:p>
          <a:p>
            <a:pPr marL="0" lvl="0" indent="0" algn="l" rtl="0">
              <a:spcBef>
                <a:spcPts val="0"/>
              </a:spcBef>
              <a:spcAft>
                <a:spcPts val="0"/>
              </a:spcAft>
              <a:buNone/>
            </a:pPr>
            <a:r>
              <a:rPr lang="en-US"/>
              <a:t>And that is when LLMC was born. </a:t>
            </a:r>
            <a:endParaRPr/>
          </a:p>
        </p:txBody>
      </p:sp>
      <p:sp>
        <p:nvSpPr>
          <p:cNvPr id="250" name="Google Shape;250;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51" name="Google Shape;251;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6" name="Google Shape;266;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7" name="Google Shape;267;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Lifting as you Lead Mentoring Circles Program is one of a kind and was created to make a difference in the Federal Public Service.  It is the largest group mentoring program for Government of Canada and Canadian Armed Forces members. It helps participants pursue both personal and professional growth.</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LLMC is a people-powered movement and answers the Clerk’s Call to Action. Through this lens, the LLMC program provides members with an innovative space and opportunity to actively participate in making our workplaces inclusive and building their leadership skills.</a:t>
            </a:r>
            <a:endParaRPr/>
          </a:p>
        </p:txBody>
      </p:sp>
      <p:sp>
        <p:nvSpPr>
          <p:cNvPr id="269" name="Google Shape;269;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70" name="Google Shape;270;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png"/><Relationship Id="rId5" Type="http://schemas.openxmlformats.org/officeDocument/2006/relationships/image" Target="../media/image26.pn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7QevW12marg?feature=oembed" TargetMode="External"/><Relationship Id="rId5" Type="http://schemas.openxmlformats.org/officeDocument/2006/relationships/image" Target="../media/image31.jpeg"/><Relationship Id="rId4" Type="http://schemas.openxmlformats.org/officeDocument/2006/relationships/hyperlink" Target="https://youtu.be/7QevW12ma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forms.office.com/r/hB6aDD6TDs"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forms.office.com/r/hB6aDD6TDs" TargetMode="External"/><Relationship Id="rId5" Type="http://schemas.openxmlformats.org/officeDocument/2006/relationships/image" Target="../media/image4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mailto:diversityandinclusion-diversiteetinclusion@forces.gc.ca" TargetMode="External"/><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hyperlink" Target="https://wiki.gccollab.ca/Le_bureau_de_diversit%C3%A9_et_inclusio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10266077" y="803314"/>
            <a:ext cx="7335609" cy="6115458"/>
          </a:xfrm>
          <a:custGeom>
            <a:avLst/>
            <a:gdLst/>
            <a:ahLst/>
            <a:cxnLst/>
            <a:rect l="l" t="t" r="r" b="b"/>
            <a:pathLst>
              <a:path w="7335609" h="6115458" extrusionOk="0">
                <a:moveTo>
                  <a:pt x="0" y="0"/>
                </a:moveTo>
                <a:lnTo>
                  <a:pt x="7335609" y="0"/>
                </a:lnTo>
                <a:lnTo>
                  <a:pt x="7335609" y="6115457"/>
                </a:lnTo>
                <a:lnTo>
                  <a:pt x="0" y="6115457"/>
                </a:lnTo>
                <a:lnTo>
                  <a:pt x="0" y="0"/>
                </a:lnTo>
                <a:close/>
              </a:path>
            </a:pathLst>
          </a:custGeom>
          <a:blipFill rotWithShape="1">
            <a:blip r:embed="rId5">
              <a:alphaModFix amt="23000"/>
            </a:blip>
            <a:stretch>
              <a:fillRect/>
            </a:stretch>
          </a:blipFill>
          <a:ln>
            <a:noFill/>
          </a:ln>
        </p:spPr>
        <p:txBody>
          <a:bodyPr/>
          <a:lstStyle/>
          <a:p>
            <a:endParaRPr lang="en-US"/>
          </a:p>
        </p:txBody>
      </p:sp>
      <p:sp>
        <p:nvSpPr>
          <p:cNvPr id="93" name="Google Shape;93;p1"/>
          <p:cNvSpPr/>
          <p:nvPr/>
        </p:nvSpPr>
        <p:spPr>
          <a:xfrm>
            <a:off x="9744315" y="2382910"/>
            <a:ext cx="8264833" cy="3125820"/>
          </a:xfrm>
          <a:custGeom>
            <a:avLst/>
            <a:gdLst/>
            <a:ahLst/>
            <a:cxnLst/>
            <a:rect l="l" t="t" r="r" b="b"/>
            <a:pathLst>
              <a:path w="8264833" h="3125820" extrusionOk="0">
                <a:moveTo>
                  <a:pt x="0" y="0"/>
                </a:moveTo>
                <a:lnTo>
                  <a:pt x="8264833" y="0"/>
                </a:lnTo>
                <a:lnTo>
                  <a:pt x="8264833" y="3125821"/>
                </a:lnTo>
                <a:lnTo>
                  <a:pt x="0" y="312582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4" name="Google Shape;94;p1"/>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7"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5" name="Google Shape;95;p1"/>
          <p:cNvSpPr/>
          <p:nvPr/>
        </p:nvSpPr>
        <p:spPr>
          <a:xfrm>
            <a:off x="9973225" y="7043878"/>
            <a:ext cx="7921314" cy="572891"/>
          </a:xfrm>
          <a:custGeom>
            <a:avLst/>
            <a:gdLst/>
            <a:ahLst/>
            <a:cxnLst/>
            <a:rect l="l" t="t" r="r" b="b"/>
            <a:pathLst>
              <a:path w="7921314" h="572891" extrusionOk="0">
                <a:moveTo>
                  <a:pt x="0" y="0"/>
                </a:moveTo>
                <a:lnTo>
                  <a:pt x="7921314" y="0"/>
                </a:lnTo>
                <a:lnTo>
                  <a:pt x="7921314" y="572890"/>
                </a:lnTo>
                <a:lnTo>
                  <a:pt x="0" y="572890"/>
                </a:lnTo>
                <a:lnTo>
                  <a:pt x="0" y="0"/>
                </a:lnTo>
                <a:close/>
              </a:path>
            </a:pathLst>
          </a:custGeom>
          <a:blipFill rotWithShape="1">
            <a:blip r:embed="rId8">
              <a:alphaModFix/>
            </a:blip>
            <a:stretch>
              <a:fillRect/>
            </a:stretch>
          </a:blipFill>
          <a:ln>
            <a:noFill/>
          </a:ln>
        </p:spPr>
        <p:txBody>
          <a:bodyPr/>
          <a:lstStyle/>
          <a:p>
            <a:endParaRPr lang="en-US"/>
          </a:p>
        </p:txBody>
      </p:sp>
      <p:sp>
        <p:nvSpPr>
          <p:cNvPr id="96" name="Google Shape;96;p1"/>
          <p:cNvSpPr txBox="1"/>
          <p:nvPr/>
        </p:nvSpPr>
        <p:spPr>
          <a:xfrm>
            <a:off x="10889097" y="8314016"/>
            <a:ext cx="6092662" cy="1169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1" i="0" u="none" strike="noStrike" cap="none">
                <a:solidFill>
                  <a:srgbClr val="000000"/>
                </a:solidFill>
                <a:latin typeface="Montserrat"/>
                <a:ea typeface="Montserrat"/>
                <a:cs typeface="Montserrat"/>
                <a:sym typeface="Montserrat"/>
              </a:rPr>
              <a:t>Présenté par le Bureau de la diversité et de l'inclusion, Groupe des matériels, Défense nationale</a:t>
            </a:r>
            <a:endParaRPr/>
          </a:p>
        </p:txBody>
      </p:sp>
      <p:sp>
        <p:nvSpPr>
          <p:cNvPr id="97" name="Google Shape;97;p1"/>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4" name="480Screen Recording 2024-05-08 at 9.47.38 AM 8.17.02 AM">
            <a:hlinkClick r:id="" action="ppaction://media"/>
            <a:extLst>
              <a:ext uri="{FF2B5EF4-FFF2-40B4-BE49-F238E27FC236}">
                <a16:creationId xmlns:a16="http://schemas.microsoft.com/office/drawing/2014/main" id="{6657DF1E-1A96-13D2-FCDB-1358DEECED8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0171" y="0"/>
            <a:ext cx="10247024" cy="10282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2" name="Google Shape;292;p10"/>
          <p:cNvGrpSpPr/>
          <p:nvPr/>
        </p:nvGrpSpPr>
        <p:grpSpPr>
          <a:xfrm>
            <a:off x="8145430" y="-216991"/>
            <a:ext cx="10142570" cy="10503991"/>
            <a:chOff x="0" y="-57150"/>
            <a:chExt cx="2671294" cy="2766483"/>
          </a:xfrm>
        </p:grpSpPr>
        <p:sp>
          <p:nvSpPr>
            <p:cNvPr id="293" name="Google Shape;293;p10"/>
            <p:cNvSpPr/>
            <p:nvPr/>
          </p:nvSpPr>
          <p:spPr>
            <a:xfrm>
              <a:off x="0" y="0"/>
              <a:ext cx="2671294" cy="2709333"/>
            </a:xfrm>
            <a:custGeom>
              <a:avLst/>
              <a:gdLst/>
              <a:ahLst/>
              <a:cxnLst/>
              <a:rect l="l" t="t" r="r" b="b"/>
              <a:pathLst>
                <a:path w="2671294" h="2709333" extrusionOk="0">
                  <a:moveTo>
                    <a:pt x="0" y="0"/>
                  </a:moveTo>
                  <a:lnTo>
                    <a:pt x="2671294" y="0"/>
                  </a:lnTo>
                  <a:lnTo>
                    <a:pt x="2671294" y="2709333"/>
                  </a:lnTo>
                  <a:lnTo>
                    <a:pt x="0" y="2709333"/>
                  </a:lnTo>
                  <a:close/>
                </a:path>
              </a:pathLst>
            </a:custGeom>
            <a:solidFill>
              <a:srgbClr val="E7C242"/>
            </a:solidFill>
            <a:ln>
              <a:noFill/>
            </a:ln>
          </p:spPr>
          <p:txBody>
            <a:bodyPr/>
            <a:lstStyle/>
            <a:p>
              <a:endParaRPr lang="en-US"/>
            </a:p>
          </p:txBody>
        </p:sp>
        <p:sp>
          <p:nvSpPr>
            <p:cNvPr id="294" name="Google Shape;294;p10"/>
            <p:cNvSpPr txBox="1"/>
            <p:nvPr/>
          </p:nvSpPr>
          <p:spPr>
            <a:xfrm>
              <a:off x="0" y="-57150"/>
              <a:ext cx="2671294" cy="276648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5" name="Google Shape;295;p10"/>
          <p:cNvSpPr txBox="1"/>
          <p:nvPr/>
        </p:nvSpPr>
        <p:spPr>
          <a:xfrm>
            <a:off x="167115" y="4572943"/>
            <a:ext cx="8016300" cy="5001000"/>
          </a:xfrm>
          <a:prstGeom prst="rect">
            <a:avLst/>
          </a:prstGeom>
          <a:noFill/>
          <a:ln>
            <a:noFill/>
          </a:ln>
        </p:spPr>
        <p:txBody>
          <a:bodyPr spcFirstLastPara="1" wrap="square" lIns="0" tIns="0" rIns="0" bIns="0" anchor="t" anchorCtr="0">
            <a:spAutoFit/>
          </a:bodyPr>
          <a:lstStyle/>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Cadres</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Gestionnaires </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Chefs d’équipe</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Membres représentant tous les niveaux et toutes les classifications</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Membres des Forces armées canadiennes de tous les grades</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Des collègues d’un bout à l’autre du Canada et du monde entier</a:t>
            </a:r>
            <a:endParaRPr sz="1200"/>
          </a:p>
        </p:txBody>
      </p:sp>
      <p:sp>
        <p:nvSpPr>
          <p:cNvPr id="296" name="Google Shape;296;p10"/>
          <p:cNvSpPr txBox="1"/>
          <p:nvPr/>
        </p:nvSpPr>
        <p:spPr>
          <a:xfrm>
            <a:off x="1028700" y="589500"/>
            <a:ext cx="6972300" cy="1516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926" b="1" i="0" u="none" strike="noStrike" cap="none">
                <a:solidFill>
                  <a:srgbClr val="000000"/>
                </a:solidFill>
                <a:latin typeface="Montserrat"/>
                <a:ea typeface="Montserrat"/>
                <a:cs typeface="Montserrat"/>
                <a:sym typeface="Montserrat"/>
              </a:rPr>
              <a:t>En 2023,</a:t>
            </a:r>
            <a:endParaRPr sz="1100"/>
          </a:p>
          <a:p>
            <a:pPr marL="0" marR="0" lvl="0" indent="0" algn="l" rtl="0">
              <a:lnSpc>
                <a:spcPct val="100000"/>
              </a:lnSpc>
              <a:spcBef>
                <a:spcPts val="0"/>
              </a:spcBef>
              <a:spcAft>
                <a:spcPts val="0"/>
              </a:spcAft>
              <a:buNone/>
            </a:pPr>
            <a:r>
              <a:rPr lang="en-US" sz="4926" b="1" i="0" u="none" strike="noStrike" cap="none">
                <a:solidFill>
                  <a:srgbClr val="000000"/>
                </a:solidFill>
                <a:latin typeface="Montserrat"/>
                <a:ea typeface="Montserrat"/>
                <a:cs typeface="Montserrat"/>
                <a:sym typeface="Montserrat"/>
              </a:rPr>
              <a:t>DEAPCM a</a:t>
            </a:r>
            <a:r>
              <a:rPr lang="en-US" sz="4926" b="1">
                <a:latin typeface="Montserrat"/>
                <a:ea typeface="Montserrat"/>
                <a:cs typeface="Montserrat"/>
                <a:sym typeface="Montserrat"/>
              </a:rPr>
              <a:t> </a:t>
            </a:r>
            <a:r>
              <a:rPr lang="en-US" sz="4926" b="1" i="0" u="none" strike="noStrike" cap="none">
                <a:solidFill>
                  <a:srgbClr val="000000"/>
                </a:solidFill>
                <a:latin typeface="Montserrat"/>
                <a:ea typeface="Montserrat"/>
                <a:cs typeface="Montserrat"/>
                <a:sym typeface="Montserrat"/>
              </a:rPr>
              <a:t>accueilli…</a:t>
            </a:r>
            <a:endParaRPr sz="1100"/>
          </a:p>
        </p:txBody>
      </p:sp>
      <p:sp>
        <p:nvSpPr>
          <p:cNvPr id="297" name="Google Shape;297;p10"/>
          <p:cNvSpPr txBox="1"/>
          <p:nvPr/>
        </p:nvSpPr>
        <p:spPr>
          <a:xfrm>
            <a:off x="1028725" y="2573471"/>
            <a:ext cx="6293100" cy="162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3197" b="1" i="0" u="none" strike="noStrike" cap="none">
                <a:solidFill>
                  <a:srgbClr val="000000"/>
                </a:solidFill>
                <a:latin typeface="Montserrat"/>
                <a:ea typeface="Montserrat"/>
                <a:cs typeface="Montserrat"/>
                <a:sym typeface="Montserrat"/>
              </a:rPr>
              <a:t>Plus de 779 participants de plus de 59 ministères et organismes.</a:t>
            </a:r>
            <a:endParaRPr/>
          </a:p>
        </p:txBody>
      </p:sp>
      <p:sp>
        <p:nvSpPr>
          <p:cNvPr id="298" name="Google Shape;298;p10"/>
          <p:cNvSpPr/>
          <p:nvPr/>
        </p:nvSpPr>
        <p:spPr>
          <a:xfrm>
            <a:off x="-22642" y="9108023"/>
            <a:ext cx="1414206" cy="1178977"/>
          </a:xfrm>
          <a:custGeom>
            <a:avLst/>
            <a:gdLst/>
            <a:ahLst/>
            <a:cxnLst/>
            <a:rect l="l" t="t" r="r" b="b"/>
            <a:pathLst>
              <a:path w="1414206" h="1178977" extrusionOk="0">
                <a:moveTo>
                  <a:pt x="0" y="0"/>
                </a:moveTo>
                <a:lnTo>
                  <a:pt x="1414205" y="0"/>
                </a:lnTo>
                <a:lnTo>
                  <a:pt x="1414205"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99" name="Google Shape;299;p10"/>
          <p:cNvSpPr/>
          <p:nvPr/>
        </p:nvSpPr>
        <p:spPr>
          <a:xfrm>
            <a:off x="-3607571" y="-1931231"/>
            <a:ext cx="4999134" cy="7413165"/>
          </a:xfrm>
          <a:custGeom>
            <a:avLst/>
            <a:gdLst/>
            <a:ahLst/>
            <a:cxnLst/>
            <a:rect l="l" t="t" r="r" b="b"/>
            <a:pathLst>
              <a:path w="4999134" h="7413165" extrusionOk="0">
                <a:moveTo>
                  <a:pt x="0" y="0"/>
                </a:moveTo>
                <a:lnTo>
                  <a:pt x="4999134" y="0"/>
                </a:lnTo>
                <a:lnTo>
                  <a:pt x="4999134" y="7413165"/>
                </a:lnTo>
                <a:lnTo>
                  <a:pt x="0" y="7413165"/>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300" name="Google Shape;300;p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18195" y="0"/>
            <a:ext cx="4726301" cy="6770825"/>
          </a:xfrm>
          <a:prstGeom prst="rect">
            <a:avLst/>
          </a:prstGeom>
          <a:noFill/>
          <a:ln>
            <a:noFill/>
          </a:ln>
        </p:spPr>
      </p:pic>
      <p:pic>
        <p:nvPicPr>
          <p:cNvPr id="301" name="Google Shape;301;p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561699" y="4819982"/>
            <a:ext cx="4726301" cy="5467018"/>
          </a:xfrm>
          <a:prstGeom prst="rect">
            <a:avLst/>
          </a:prstGeom>
          <a:noFill/>
          <a:ln>
            <a:noFill/>
          </a:ln>
        </p:spPr>
      </p:pic>
      <p:pic>
        <p:nvPicPr>
          <p:cNvPr id="302" name="Google Shape;302;p1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418195" y="7213001"/>
            <a:ext cx="4726301" cy="3073999"/>
          </a:xfrm>
          <a:prstGeom prst="rect">
            <a:avLst/>
          </a:prstGeom>
          <a:noFill/>
          <a:ln>
            <a:noFill/>
          </a:ln>
        </p:spPr>
      </p:pic>
      <p:pic>
        <p:nvPicPr>
          <p:cNvPr id="303" name="Google Shape;303;p1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flipH="1">
            <a:off x="13561699" y="0"/>
            <a:ext cx="4726301" cy="44615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1"/>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3"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grpSp>
        <p:nvGrpSpPr>
          <p:cNvPr id="313" name="Google Shape;313;p11"/>
          <p:cNvGrpSpPr/>
          <p:nvPr/>
        </p:nvGrpSpPr>
        <p:grpSpPr>
          <a:xfrm>
            <a:off x="10773884" y="479578"/>
            <a:ext cx="7287976" cy="9069164"/>
            <a:chOff x="0" y="-517525"/>
            <a:chExt cx="9717300" cy="12092218"/>
          </a:xfrm>
        </p:grpSpPr>
        <p:sp>
          <p:nvSpPr>
            <p:cNvPr id="314" name="Google Shape;314;p11"/>
            <p:cNvSpPr txBox="1"/>
            <p:nvPr/>
          </p:nvSpPr>
          <p:spPr>
            <a:xfrm>
              <a:off x="0" y="-517525"/>
              <a:ext cx="9717300" cy="51915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499" b="1" i="0" u="none" strike="noStrike" cap="none">
                  <a:solidFill>
                    <a:srgbClr val="000000"/>
                  </a:solidFill>
                  <a:latin typeface="Montserrat"/>
                  <a:ea typeface="Montserrat"/>
                  <a:cs typeface="Montserrat"/>
                  <a:sym typeface="Montserrat"/>
                </a:rPr>
                <a:t>Une expérience unique de perfectionnement du leadership</a:t>
              </a:r>
              <a:endParaRPr sz="800"/>
            </a:p>
          </p:txBody>
        </p:sp>
        <p:sp>
          <p:nvSpPr>
            <p:cNvPr id="315" name="Google Shape;315;p11"/>
            <p:cNvSpPr txBox="1"/>
            <p:nvPr/>
          </p:nvSpPr>
          <p:spPr>
            <a:xfrm>
              <a:off x="0" y="5115393"/>
              <a:ext cx="9717300" cy="6459300"/>
            </a:xfrm>
            <a:prstGeom prst="rect">
              <a:avLst/>
            </a:prstGeom>
            <a:noFill/>
            <a:ln>
              <a:noFill/>
            </a:ln>
          </p:spPr>
          <p:txBody>
            <a:bodyPr spcFirstLastPara="1" wrap="square" lIns="0" tIns="0" rIns="0" bIns="0" anchor="t" anchorCtr="0">
              <a:spAutoFit/>
            </a:bodyPr>
            <a:lstStyle/>
            <a:p>
              <a:pPr marL="0" marR="0" lvl="0" indent="0" algn="l" rtl="0">
                <a:lnSpc>
                  <a:spcPct val="130008"/>
                </a:lnSpc>
                <a:spcBef>
                  <a:spcPts val="0"/>
                </a:spcBef>
                <a:spcAft>
                  <a:spcPts val="0"/>
                </a:spcAft>
                <a:buNone/>
              </a:pPr>
              <a:r>
                <a:rPr lang="en-US" sz="3399" b="0" i="0" u="none" strike="noStrike" cap="none">
                  <a:solidFill>
                    <a:srgbClr val="000000"/>
                  </a:solidFill>
                  <a:latin typeface="Montserrat"/>
                  <a:ea typeface="Montserrat"/>
                  <a:cs typeface="Montserrat"/>
                  <a:sym typeface="Montserrat"/>
                </a:rPr>
                <a:t>Il ne s’agit pas d’une expérience de mentorat classique.</a:t>
              </a:r>
              <a:endParaRPr/>
            </a:p>
            <a:p>
              <a:pPr marL="0" marR="0" lvl="0" indent="0" algn="l" rtl="0">
                <a:lnSpc>
                  <a:spcPct val="130008"/>
                </a:lnSpc>
                <a:spcBef>
                  <a:spcPts val="0"/>
                </a:spcBef>
                <a:spcAft>
                  <a:spcPts val="0"/>
                </a:spcAft>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30008"/>
                </a:lnSpc>
                <a:spcBef>
                  <a:spcPts val="0"/>
                </a:spcBef>
                <a:spcAft>
                  <a:spcPts val="0"/>
                </a:spcAft>
                <a:buNone/>
              </a:pPr>
              <a:r>
                <a:rPr lang="en-US" sz="3399" b="0" i="0" u="none" strike="noStrike" cap="none">
                  <a:solidFill>
                    <a:srgbClr val="000000"/>
                  </a:solidFill>
                  <a:latin typeface="Montserrat"/>
                  <a:ea typeface="Montserrat"/>
                  <a:cs typeface="Montserrat"/>
                  <a:sym typeface="Montserrat"/>
                </a:rPr>
                <a:t>DEAPCM est un programme de mentorat de groupe de dix semaines axé sur le perfectionnement d’un leadership inclusif. </a:t>
              </a:r>
              <a:endParaRPr/>
            </a:p>
          </p:txBody>
        </p:sp>
      </p:grpSp>
      <p:sp>
        <p:nvSpPr>
          <p:cNvPr id="316" name="Google Shape;316;p11"/>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17" name="Google Shape;317;p11"/>
          <p:cNvSpPr/>
          <p:nvPr/>
        </p:nvSpPr>
        <p:spPr>
          <a:xfrm>
            <a:off x="15140733" y="7665878"/>
            <a:ext cx="4999134" cy="7413165"/>
          </a:xfrm>
          <a:custGeom>
            <a:avLst/>
            <a:gdLst/>
            <a:ahLst/>
            <a:cxnLst/>
            <a:rect l="l" t="t" r="r" b="b"/>
            <a:pathLst>
              <a:path w="4999134" h="7413165" extrusionOk="0">
                <a:moveTo>
                  <a:pt x="0" y="0"/>
                </a:moveTo>
                <a:lnTo>
                  <a:pt x="4999134" y="0"/>
                </a:lnTo>
                <a:lnTo>
                  <a:pt x="4999134" y="7413165"/>
                </a:lnTo>
                <a:lnTo>
                  <a:pt x="0" y="7413165"/>
                </a:lnTo>
                <a:lnTo>
                  <a:pt x="0" y="0"/>
                </a:lnTo>
                <a:close/>
              </a:path>
            </a:pathLst>
          </a:custGeom>
          <a:blipFill rotWithShape="1">
            <a:blip r:embed="rId5"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18" name="Google Shape;318;p11"/>
          <p:cNvSpPr/>
          <p:nvPr/>
        </p:nvSpPr>
        <p:spPr>
          <a:xfrm>
            <a:off x="-197830" y="-149089"/>
            <a:ext cx="10656162" cy="10656162"/>
          </a:xfrm>
          <a:custGeom>
            <a:avLst/>
            <a:gdLst/>
            <a:ahLst/>
            <a:cxnLst/>
            <a:rect l="l" t="t" r="r" b="b"/>
            <a:pathLst>
              <a:path w="812800" h="812800" extrusionOk="0">
                <a:moveTo>
                  <a:pt x="16710" y="0"/>
                </a:moveTo>
                <a:lnTo>
                  <a:pt x="796090" y="0"/>
                </a:lnTo>
                <a:cubicBezTo>
                  <a:pt x="800522" y="0"/>
                  <a:pt x="804772" y="1761"/>
                  <a:pt x="807906" y="4894"/>
                </a:cubicBezTo>
                <a:cubicBezTo>
                  <a:pt x="811039" y="8028"/>
                  <a:pt x="812800" y="12278"/>
                  <a:pt x="812800" y="16710"/>
                </a:cubicBezTo>
                <a:lnTo>
                  <a:pt x="812800" y="796090"/>
                </a:lnTo>
                <a:cubicBezTo>
                  <a:pt x="812800" y="800522"/>
                  <a:pt x="811039" y="804772"/>
                  <a:pt x="807906" y="807906"/>
                </a:cubicBezTo>
                <a:cubicBezTo>
                  <a:pt x="804772" y="811039"/>
                  <a:pt x="800522" y="812800"/>
                  <a:pt x="796090" y="812800"/>
                </a:cubicBezTo>
                <a:lnTo>
                  <a:pt x="16710" y="812800"/>
                </a:lnTo>
                <a:cubicBezTo>
                  <a:pt x="12278" y="812800"/>
                  <a:pt x="8028" y="811039"/>
                  <a:pt x="4894" y="807906"/>
                </a:cubicBezTo>
                <a:cubicBezTo>
                  <a:pt x="1761" y="804772"/>
                  <a:pt x="0" y="800522"/>
                  <a:pt x="0" y="796090"/>
                </a:cubicBezTo>
                <a:lnTo>
                  <a:pt x="0" y="16710"/>
                </a:lnTo>
                <a:cubicBezTo>
                  <a:pt x="0" y="12278"/>
                  <a:pt x="1761" y="8028"/>
                  <a:pt x="4894" y="4894"/>
                </a:cubicBezTo>
                <a:cubicBezTo>
                  <a:pt x="8028" y="1761"/>
                  <a:pt x="12278" y="0"/>
                  <a:pt x="16710" y="0"/>
                </a:cubicBez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cxnSp>
        <p:nvCxnSpPr>
          <p:cNvPr id="327" name="Google Shape;327;p12"/>
          <p:cNvCxnSpPr/>
          <p:nvPr/>
        </p:nvCxnSpPr>
        <p:spPr>
          <a:xfrm>
            <a:off x="1869176" y="5353717"/>
            <a:ext cx="1284917" cy="0"/>
          </a:xfrm>
          <a:prstGeom prst="straightConnector1">
            <a:avLst/>
          </a:prstGeom>
          <a:noFill/>
          <a:ln w="57150" cap="flat" cmpd="sng">
            <a:solidFill>
              <a:srgbClr val="D66252"/>
            </a:solidFill>
            <a:prstDash val="solid"/>
            <a:round/>
            <a:headEnd type="none" w="sm" len="sm"/>
            <a:tailEnd type="none" w="sm" len="sm"/>
          </a:ln>
        </p:spPr>
      </p:cxnSp>
      <p:cxnSp>
        <p:nvCxnSpPr>
          <p:cNvPr id="328" name="Google Shape;328;p12"/>
          <p:cNvCxnSpPr/>
          <p:nvPr/>
        </p:nvCxnSpPr>
        <p:spPr>
          <a:xfrm>
            <a:off x="4536204" y="5353717"/>
            <a:ext cx="1260757" cy="0"/>
          </a:xfrm>
          <a:prstGeom prst="straightConnector1">
            <a:avLst/>
          </a:prstGeom>
          <a:noFill/>
          <a:ln w="57150" cap="flat" cmpd="sng">
            <a:solidFill>
              <a:srgbClr val="D66252"/>
            </a:solidFill>
            <a:prstDash val="solid"/>
            <a:round/>
            <a:headEnd type="none" w="sm" len="sm"/>
            <a:tailEnd type="none" w="sm" len="sm"/>
          </a:ln>
        </p:spPr>
      </p:cxnSp>
      <p:cxnSp>
        <p:nvCxnSpPr>
          <p:cNvPr id="329" name="Google Shape;329;p12"/>
          <p:cNvCxnSpPr/>
          <p:nvPr/>
        </p:nvCxnSpPr>
        <p:spPr>
          <a:xfrm>
            <a:off x="7179072" y="5353717"/>
            <a:ext cx="1285875" cy="0"/>
          </a:xfrm>
          <a:prstGeom prst="straightConnector1">
            <a:avLst/>
          </a:prstGeom>
          <a:noFill/>
          <a:ln w="57150" cap="flat" cmpd="sng">
            <a:solidFill>
              <a:srgbClr val="D66252"/>
            </a:solidFill>
            <a:prstDash val="solid"/>
            <a:round/>
            <a:headEnd type="none" w="sm" len="sm"/>
            <a:tailEnd type="none" w="sm" len="sm"/>
          </a:ln>
        </p:spPr>
      </p:cxnSp>
      <p:cxnSp>
        <p:nvCxnSpPr>
          <p:cNvPr id="330" name="Google Shape;330;p12"/>
          <p:cNvCxnSpPr/>
          <p:nvPr/>
        </p:nvCxnSpPr>
        <p:spPr>
          <a:xfrm>
            <a:off x="9847058" y="5353717"/>
            <a:ext cx="1201605" cy="0"/>
          </a:xfrm>
          <a:prstGeom prst="straightConnector1">
            <a:avLst/>
          </a:prstGeom>
          <a:noFill/>
          <a:ln w="57150" cap="flat" cmpd="sng">
            <a:solidFill>
              <a:srgbClr val="D66252"/>
            </a:solidFill>
            <a:prstDash val="solid"/>
            <a:round/>
            <a:headEnd type="none" w="sm" len="sm"/>
            <a:tailEnd type="none" w="sm" len="sm"/>
          </a:ln>
        </p:spPr>
      </p:cxnSp>
      <p:cxnSp>
        <p:nvCxnSpPr>
          <p:cNvPr id="331" name="Google Shape;331;p12"/>
          <p:cNvCxnSpPr/>
          <p:nvPr/>
        </p:nvCxnSpPr>
        <p:spPr>
          <a:xfrm>
            <a:off x="12430775" y="5353717"/>
            <a:ext cx="1317078" cy="0"/>
          </a:xfrm>
          <a:prstGeom prst="straightConnector1">
            <a:avLst/>
          </a:prstGeom>
          <a:noFill/>
          <a:ln w="57150" cap="flat" cmpd="sng">
            <a:solidFill>
              <a:srgbClr val="D66252"/>
            </a:solidFill>
            <a:prstDash val="solid"/>
            <a:round/>
            <a:headEnd type="none" w="sm" len="sm"/>
            <a:tailEnd type="none" w="sm" len="sm"/>
          </a:ln>
        </p:spPr>
      </p:cxnSp>
      <p:grpSp>
        <p:nvGrpSpPr>
          <p:cNvPr id="332" name="Google Shape;332;p12"/>
          <p:cNvGrpSpPr/>
          <p:nvPr/>
        </p:nvGrpSpPr>
        <p:grpSpPr>
          <a:xfrm>
            <a:off x="487065" y="4662662"/>
            <a:ext cx="1382111" cy="1382111"/>
            <a:chOff x="0" y="0"/>
            <a:chExt cx="1842815" cy="1842815"/>
          </a:xfrm>
        </p:grpSpPr>
        <p:grpSp>
          <p:nvGrpSpPr>
            <p:cNvPr id="333" name="Google Shape;333;p12"/>
            <p:cNvGrpSpPr/>
            <p:nvPr/>
          </p:nvGrpSpPr>
          <p:grpSpPr>
            <a:xfrm>
              <a:off x="0" y="0"/>
              <a:ext cx="1842815" cy="1842815"/>
              <a:chOff x="0" y="0"/>
              <a:chExt cx="812800" cy="812800"/>
            </a:xfrm>
          </p:grpSpPr>
          <p:sp>
            <p:nvSpPr>
              <p:cNvPr id="334" name="Google Shape;334;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6" name="Google Shape;336;p12"/>
            <p:cNvSpPr/>
            <p:nvPr/>
          </p:nvSpPr>
          <p:spPr>
            <a:xfrm>
              <a:off x="456189" y="468175"/>
              <a:ext cx="954566" cy="907820"/>
            </a:xfrm>
            <a:custGeom>
              <a:avLst/>
              <a:gdLst/>
              <a:ahLst/>
              <a:cxnLst/>
              <a:rect l="l" t="t" r="r" b="b"/>
              <a:pathLst>
                <a:path w="1789430" h="1701800" extrusionOk="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2"/>
          <p:cNvGrpSpPr/>
          <p:nvPr/>
        </p:nvGrpSpPr>
        <p:grpSpPr>
          <a:xfrm>
            <a:off x="3154093" y="4662662"/>
            <a:ext cx="1382111" cy="1382111"/>
            <a:chOff x="0" y="0"/>
            <a:chExt cx="812800" cy="812800"/>
          </a:xfrm>
        </p:grpSpPr>
        <p:sp>
          <p:nvSpPr>
            <p:cNvPr id="338" name="Google Shape;33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0" name="Google Shape;340;p12"/>
          <p:cNvGrpSpPr/>
          <p:nvPr/>
        </p:nvGrpSpPr>
        <p:grpSpPr>
          <a:xfrm>
            <a:off x="5796961" y="4662662"/>
            <a:ext cx="1382111" cy="1382111"/>
            <a:chOff x="0" y="0"/>
            <a:chExt cx="812800" cy="812800"/>
          </a:xfrm>
        </p:grpSpPr>
        <p:sp>
          <p:nvSpPr>
            <p:cNvPr id="341" name="Google Shape;34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3" name="Google Shape;343;p12"/>
          <p:cNvGrpSpPr/>
          <p:nvPr/>
        </p:nvGrpSpPr>
        <p:grpSpPr>
          <a:xfrm>
            <a:off x="8464947" y="4662662"/>
            <a:ext cx="1382111" cy="1382111"/>
            <a:chOff x="0" y="0"/>
            <a:chExt cx="812800" cy="812800"/>
          </a:xfrm>
        </p:grpSpPr>
        <p:sp>
          <p:nvSpPr>
            <p:cNvPr id="344" name="Google Shape;344;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6" name="Google Shape;346;p12"/>
          <p:cNvGrpSpPr/>
          <p:nvPr/>
        </p:nvGrpSpPr>
        <p:grpSpPr>
          <a:xfrm>
            <a:off x="11048663" y="4662662"/>
            <a:ext cx="1382111" cy="1382111"/>
            <a:chOff x="0" y="0"/>
            <a:chExt cx="812800" cy="812800"/>
          </a:xfrm>
        </p:grpSpPr>
        <p:sp>
          <p:nvSpPr>
            <p:cNvPr id="347" name="Google Shape;347;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9" name="Google Shape;349;p12"/>
          <p:cNvGrpSpPr/>
          <p:nvPr/>
        </p:nvGrpSpPr>
        <p:grpSpPr>
          <a:xfrm>
            <a:off x="13747852" y="4662662"/>
            <a:ext cx="1382111" cy="1382111"/>
            <a:chOff x="0" y="0"/>
            <a:chExt cx="812800" cy="812800"/>
          </a:xfrm>
        </p:grpSpPr>
        <p:sp>
          <p:nvSpPr>
            <p:cNvPr id="350" name="Google Shape;350;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352" name="Google Shape;352;p12"/>
          <p:cNvCxnSpPr/>
          <p:nvPr/>
        </p:nvCxnSpPr>
        <p:spPr>
          <a:xfrm>
            <a:off x="15128977" y="5354162"/>
            <a:ext cx="1317078" cy="0"/>
          </a:xfrm>
          <a:prstGeom prst="straightConnector1">
            <a:avLst/>
          </a:prstGeom>
          <a:noFill/>
          <a:ln w="57150" cap="flat" cmpd="sng">
            <a:solidFill>
              <a:srgbClr val="D66252"/>
            </a:solidFill>
            <a:prstDash val="solid"/>
            <a:round/>
            <a:headEnd type="none" w="sm" len="sm"/>
            <a:tailEnd type="none" w="sm" len="sm"/>
          </a:ln>
        </p:spPr>
      </p:cxnSp>
      <p:grpSp>
        <p:nvGrpSpPr>
          <p:cNvPr id="353" name="Google Shape;353;p12"/>
          <p:cNvGrpSpPr/>
          <p:nvPr/>
        </p:nvGrpSpPr>
        <p:grpSpPr>
          <a:xfrm>
            <a:off x="16446055" y="4663106"/>
            <a:ext cx="1382111" cy="1382111"/>
            <a:chOff x="0" y="0"/>
            <a:chExt cx="812800" cy="812800"/>
          </a:xfrm>
        </p:grpSpPr>
        <p:sp>
          <p:nvSpPr>
            <p:cNvPr id="354" name="Google Shape;354;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6" name="Google Shape;356;p12"/>
          <p:cNvSpPr/>
          <p:nvPr/>
        </p:nvSpPr>
        <p:spPr>
          <a:xfrm>
            <a:off x="718714" y="4894311"/>
            <a:ext cx="918813" cy="918813"/>
          </a:xfrm>
          <a:custGeom>
            <a:avLst/>
            <a:gdLst/>
            <a:ahLst/>
            <a:cxnLst/>
            <a:rect l="l" t="t" r="r" b="b"/>
            <a:pathLst>
              <a:path w="918813" h="918813" extrusionOk="0">
                <a:moveTo>
                  <a:pt x="0" y="0"/>
                </a:moveTo>
                <a:lnTo>
                  <a:pt x="918812" y="0"/>
                </a:lnTo>
                <a:lnTo>
                  <a:pt x="918812" y="918813"/>
                </a:lnTo>
                <a:lnTo>
                  <a:pt x="0" y="918813"/>
                </a:lnTo>
                <a:lnTo>
                  <a:pt x="0" y="0"/>
                </a:lnTo>
                <a:close/>
              </a:path>
            </a:pathLst>
          </a:custGeom>
          <a:blipFill rotWithShape="1">
            <a:blip r:embed="rId3">
              <a:alphaModFix/>
            </a:blip>
            <a:stretch>
              <a:fillRect/>
            </a:stretch>
          </a:blipFill>
          <a:ln>
            <a:noFill/>
          </a:ln>
        </p:spPr>
        <p:txBody>
          <a:bodyPr/>
          <a:lstStyle/>
          <a:p>
            <a:endParaRPr lang="en-US"/>
          </a:p>
        </p:txBody>
      </p:sp>
      <p:sp>
        <p:nvSpPr>
          <p:cNvPr id="357" name="Google Shape;357;p12"/>
          <p:cNvSpPr/>
          <p:nvPr/>
        </p:nvSpPr>
        <p:spPr>
          <a:xfrm>
            <a:off x="3306704" y="4858793"/>
            <a:ext cx="1076888" cy="990737"/>
          </a:xfrm>
          <a:custGeom>
            <a:avLst/>
            <a:gdLst/>
            <a:ahLst/>
            <a:cxnLst/>
            <a:rect l="l" t="t" r="r" b="b"/>
            <a:pathLst>
              <a:path w="1076888" h="990737" extrusionOk="0">
                <a:moveTo>
                  <a:pt x="0" y="0"/>
                </a:moveTo>
                <a:lnTo>
                  <a:pt x="1076889" y="0"/>
                </a:lnTo>
                <a:lnTo>
                  <a:pt x="1076889" y="990737"/>
                </a:lnTo>
                <a:lnTo>
                  <a:pt x="0" y="990737"/>
                </a:lnTo>
                <a:lnTo>
                  <a:pt x="0" y="0"/>
                </a:lnTo>
                <a:close/>
              </a:path>
            </a:pathLst>
          </a:custGeom>
          <a:blipFill rotWithShape="1">
            <a:blip r:embed="rId4">
              <a:alphaModFix/>
            </a:blip>
            <a:stretch>
              <a:fillRect/>
            </a:stretch>
          </a:blipFill>
          <a:ln>
            <a:noFill/>
          </a:ln>
        </p:spPr>
        <p:txBody>
          <a:bodyPr/>
          <a:lstStyle/>
          <a:p>
            <a:endParaRPr lang="en-US"/>
          </a:p>
        </p:txBody>
      </p:sp>
      <p:sp>
        <p:nvSpPr>
          <p:cNvPr id="358" name="Google Shape;358;p12"/>
          <p:cNvSpPr/>
          <p:nvPr/>
        </p:nvSpPr>
        <p:spPr>
          <a:xfrm>
            <a:off x="6030913" y="4897058"/>
            <a:ext cx="914207" cy="914207"/>
          </a:xfrm>
          <a:custGeom>
            <a:avLst/>
            <a:gdLst/>
            <a:ahLst/>
            <a:cxnLst/>
            <a:rect l="l" t="t" r="r" b="b"/>
            <a:pathLst>
              <a:path w="914207" h="914207" extrusionOk="0">
                <a:moveTo>
                  <a:pt x="0" y="0"/>
                </a:moveTo>
                <a:lnTo>
                  <a:pt x="914207" y="0"/>
                </a:lnTo>
                <a:lnTo>
                  <a:pt x="914207" y="914207"/>
                </a:lnTo>
                <a:lnTo>
                  <a:pt x="0" y="914207"/>
                </a:lnTo>
                <a:lnTo>
                  <a:pt x="0" y="0"/>
                </a:lnTo>
                <a:close/>
              </a:path>
            </a:pathLst>
          </a:custGeom>
          <a:blipFill rotWithShape="1">
            <a:blip r:embed="rId5">
              <a:alphaModFix/>
            </a:blip>
            <a:stretch>
              <a:fillRect/>
            </a:stretch>
          </a:blipFill>
          <a:ln>
            <a:noFill/>
          </a:ln>
        </p:spPr>
        <p:txBody>
          <a:bodyPr/>
          <a:lstStyle/>
          <a:p>
            <a:endParaRPr lang="en-US"/>
          </a:p>
        </p:txBody>
      </p:sp>
      <p:sp>
        <p:nvSpPr>
          <p:cNvPr id="359" name="Google Shape;359;p12"/>
          <p:cNvSpPr/>
          <p:nvPr/>
        </p:nvSpPr>
        <p:spPr>
          <a:xfrm>
            <a:off x="8669175" y="4938626"/>
            <a:ext cx="973656" cy="872639"/>
          </a:xfrm>
          <a:custGeom>
            <a:avLst/>
            <a:gdLst/>
            <a:ahLst/>
            <a:cxnLst/>
            <a:rect l="l" t="t" r="r" b="b"/>
            <a:pathLst>
              <a:path w="973656" h="872639" extrusionOk="0">
                <a:moveTo>
                  <a:pt x="0" y="0"/>
                </a:moveTo>
                <a:lnTo>
                  <a:pt x="973656" y="0"/>
                </a:lnTo>
                <a:lnTo>
                  <a:pt x="973656" y="872639"/>
                </a:lnTo>
                <a:lnTo>
                  <a:pt x="0" y="872639"/>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60" name="Google Shape;360;p12"/>
          <p:cNvSpPr/>
          <p:nvPr/>
        </p:nvSpPr>
        <p:spPr>
          <a:xfrm>
            <a:off x="11277263" y="4803531"/>
            <a:ext cx="1011528" cy="1007735"/>
          </a:xfrm>
          <a:custGeom>
            <a:avLst/>
            <a:gdLst/>
            <a:ahLst/>
            <a:cxnLst/>
            <a:rect l="l" t="t" r="r" b="b"/>
            <a:pathLst>
              <a:path w="1011528" h="1007735" extrusionOk="0">
                <a:moveTo>
                  <a:pt x="0" y="0"/>
                </a:moveTo>
                <a:lnTo>
                  <a:pt x="1011528" y="0"/>
                </a:lnTo>
                <a:lnTo>
                  <a:pt x="1011528" y="1007734"/>
                </a:lnTo>
                <a:lnTo>
                  <a:pt x="0" y="1007734"/>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61" name="Google Shape;361;p12"/>
          <p:cNvSpPr/>
          <p:nvPr/>
        </p:nvSpPr>
        <p:spPr>
          <a:xfrm>
            <a:off x="13933337" y="4999137"/>
            <a:ext cx="1011141" cy="673672"/>
          </a:xfrm>
          <a:custGeom>
            <a:avLst/>
            <a:gdLst/>
            <a:ahLst/>
            <a:cxnLst/>
            <a:rect l="l" t="t" r="r" b="b"/>
            <a:pathLst>
              <a:path w="1011141" h="673672" extrusionOk="0">
                <a:moveTo>
                  <a:pt x="0" y="0"/>
                </a:moveTo>
                <a:lnTo>
                  <a:pt x="1011141" y="0"/>
                </a:lnTo>
                <a:lnTo>
                  <a:pt x="1011141" y="673672"/>
                </a:lnTo>
                <a:lnTo>
                  <a:pt x="0" y="673672"/>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62" name="Google Shape;362;p12"/>
          <p:cNvSpPr/>
          <p:nvPr/>
        </p:nvSpPr>
        <p:spPr>
          <a:xfrm>
            <a:off x="16617505" y="5016461"/>
            <a:ext cx="1090489" cy="755412"/>
          </a:xfrm>
          <a:custGeom>
            <a:avLst/>
            <a:gdLst/>
            <a:ahLst/>
            <a:cxnLst/>
            <a:rect l="l" t="t" r="r" b="b"/>
            <a:pathLst>
              <a:path w="1090489" h="755412" extrusionOk="0">
                <a:moveTo>
                  <a:pt x="0" y="0"/>
                </a:moveTo>
                <a:lnTo>
                  <a:pt x="1090489" y="0"/>
                </a:lnTo>
                <a:lnTo>
                  <a:pt x="1090489" y="755411"/>
                </a:lnTo>
                <a:lnTo>
                  <a:pt x="0" y="755411"/>
                </a:lnTo>
                <a:lnTo>
                  <a:pt x="0" y="0"/>
                </a:lnTo>
                <a:close/>
              </a:path>
            </a:pathLst>
          </a:custGeom>
          <a:blipFill rotWithShape="1">
            <a:blip r:embed="rId9">
              <a:alphaModFix/>
            </a:blip>
            <a:stretch>
              <a:fillRect/>
            </a:stretch>
          </a:blipFill>
          <a:ln>
            <a:noFill/>
          </a:ln>
        </p:spPr>
        <p:txBody>
          <a:bodyPr/>
          <a:lstStyle/>
          <a:p>
            <a:endParaRPr lang="en-US"/>
          </a:p>
        </p:txBody>
      </p:sp>
      <p:sp>
        <p:nvSpPr>
          <p:cNvPr id="363" name="Google Shape;363;p12"/>
          <p:cNvSpPr txBox="1"/>
          <p:nvPr/>
        </p:nvSpPr>
        <p:spPr>
          <a:xfrm>
            <a:off x="166261" y="6435298"/>
            <a:ext cx="2042322"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4 au 6 septembre</a:t>
            </a:r>
            <a:endParaRPr/>
          </a:p>
        </p:txBody>
      </p:sp>
      <p:sp>
        <p:nvSpPr>
          <p:cNvPr id="364" name="Google Shape;364;p12"/>
          <p:cNvSpPr txBox="1"/>
          <p:nvPr/>
        </p:nvSpPr>
        <p:spPr>
          <a:xfrm>
            <a:off x="156959" y="3609832"/>
            <a:ext cx="2042322" cy="7150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Séances d’information</a:t>
            </a:r>
            <a:endParaRPr/>
          </a:p>
        </p:txBody>
      </p:sp>
      <p:sp>
        <p:nvSpPr>
          <p:cNvPr id="365" name="Google Shape;365;p12"/>
          <p:cNvSpPr txBox="1"/>
          <p:nvPr/>
        </p:nvSpPr>
        <p:spPr>
          <a:xfrm>
            <a:off x="2802945" y="6436187"/>
            <a:ext cx="2069549"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10 et 11 septembre</a:t>
            </a:r>
            <a:endParaRPr/>
          </a:p>
        </p:txBody>
      </p:sp>
      <p:sp>
        <p:nvSpPr>
          <p:cNvPr id="366" name="Google Shape;366;p12"/>
          <p:cNvSpPr txBox="1"/>
          <p:nvPr/>
        </p:nvSpPr>
        <p:spPr>
          <a:xfrm>
            <a:off x="2823987" y="3247882"/>
            <a:ext cx="2042322" cy="107696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Rencontres préalables au cercle</a:t>
            </a:r>
            <a:endParaRPr/>
          </a:p>
        </p:txBody>
      </p:sp>
      <p:sp>
        <p:nvSpPr>
          <p:cNvPr id="367" name="Google Shape;367;p12"/>
          <p:cNvSpPr txBox="1"/>
          <p:nvPr/>
        </p:nvSpPr>
        <p:spPr>
          <a:xfrm>
            <a:off x="5466855" y="6435298"/>
            <a:ext cx="2042322" cy="3314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17 septembre</a:t>
            </a:r>
            <a:endParaRPr/>
          </a:p>
        </p:txBody>
      </p:sp>
      <p:sp>
        <p:nvSpPr>
          <p:cNvPr id="368" name="Google Shape;368;p12"/>
          <p:cNvSpPr txBox="1"/>
          <p:nvPr/>
        </p:nvSpPr>
        <p:spPr>
          <a:xfrm>
            <a:off x="5466855" y="3595227"/>
            <a:ext cx="2042322" cy="7150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Lancement de DEAPCM </a:t>
            </a:r>
            <a:endParaRPr/>
          </a:p>
        </p:txBody>
      </p:sp>
      <p:sp>
        <p:nvSpPr>
          <p:cNvPr id="369" name="Google Shape;369;p12"/>
          <p:cNvSpPr txBox="1"/>
          <p:nvPr/>
        </p:nvSpPr>
        <p:spPr>
          <a:xfrm>
            <a:off x="8134842" y="6436187"/>
            <a:ext cx="2042322"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À partir du 23 septembre</a:t>
            </a:r>
            <a:endParaRPr/>
          </a:p>
        </p:txBody>
      </p:sp>
      <p:sp>
        <p:nvSpPr>
          <p:cNvPr id="370" name="Google Shape;370;p12"/>
          <p:cNvSpPr txBox="1"/>
          <p:nvPr/>
        </p:nvSpPr>
        <p:spPr>
          <a:xfrm>
            <a:off x="8059892" y="3595227"/>
            <a:ext cx="2148410" cy="88024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dirty="0">
                <a:solidFill>
                  <a:srgbClr val="191919"/>
                </a:solidFill>
                <a:latin typeface="Montserrat"/>
                <a:ea typeface="Montserrat"/>
                <a:cs typeface="Montserrat"/>
                <a:sym typeface="Montserrat"/>
              </a:rPr>
              <a:t>Masterclasses </a:t>
            </a:r>
            <a:r>
              <a:rPr lang="en-US" sz="2200" b="1" i="0" u="none" strike="noStrike" cap="none" dirty="0" err="1">
                <a:solidFill>
                  <a:srgbClr val="191919"/>
                </a:solidFill>
                <a:latin typeface="Montserrat"/>
                <a:ea typeface="Montserrat"/>
                <a:cs typeface="Montserrat"/>
                <a:sym typeface="Montserrat"/>
              </a:rPr>
              <a:t>bimensuelles</a:t>
            </a:r>
            <a:endParaRPr dirty="0"/>
          </a:p>
        </p:txBody>
      </p:sp>
      <p:sp>
        <p:nvSpPr>
          <p:cNvPr id="371" name="Google Shape;371;p12"/>
          <p:cNvSpPr txBox="1"/>
          <p:nvPr/>
        </p:nvSpPr>
        <p:spPr>
          <a:xfrm>
            <a:off x="10694112" y="6435298"/>
            <a:ext cx="2091214"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À partir du 1er et 2 octobre</a:t>
            </a:r>
            <a:endParaRPr/>
          </a:p>
        </p:txBody>
      </p:sp>
      <p:sp>
        <p:nvSpPr>
          <p:cNvPr id="372" name="Google Shape;372;p12"/>
          <p:cNvSpPr txBox="1"/>
          <p:nvPr/>
        </p:nvSpPr>
        <p:spPr>
          <a:xfrm>
            <a:off x="10718558" y="3595227"/>
            <a:ext cx="2042322" cy="7150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Cercles bimensuels </a:t>
            </a:r>
            <a:endParaRPr/>
          </a:p>
        </p:txBody>
      </p:sp>
      <p:sp>
        <p:nvSpPr>
          <p:cNvPr id="373" name="Google Shape;373;p12"/>
          <p:cNvSpPr txBox="1"/>
          <p:nvPr/>
        </p:nvSpPr>
        <p:spPr>
          <a:xfrm>
            <a:off x="13417747" y="6436187"/>
            <a:ext cx="2042322" cy="20459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À partir du 26 septembre</a:t>
            </a:r>
            <a:endParaRPr/>
          </a:p>
          <a:p>
            <a:pPr marL="0" marR="0" lvl="0" indent="0" algn="ctr" rtl="0">
              <a:lnSpc>
                <a:spcPct val="150000"/>
              </a:lnSpc>
              <a:spcBef>
                <a:spcPts val="0"/>
              </a:spcBef>
              <a:spcAft>
                <a:spcPts val="0"/>
              </a:spcAft>
              <a:buNone/>
            </a:pPr>
            <a:endParaRPr sz="1800" b="1" i="0" u="none" strike="noStrike" cap="none">
              <a:solidFill>
                <a:srgbClr val="191919"/>
              </a:solidFill>
              <a:latin typeface="Montserrat"/>
              <a:ea typeface="Montserrat"/>
              <a:cs typeface="Montserrat"/>
              <a:sym typeface="Montserrat"/>
            </a:endParaRPr>
          </a:p>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En alternance les jeudis et vendredis</a:t>
            </a:r>
            <a:endParaRPr/>
          </a:p>
        </p:txBody>
      </p:sp>
      <p:sp>
        <p:nvSpPr>
          <p:cNvPr id="374" name="Google Shape;374;p12"/>
          <p:cNvSpPr txBox="1"/>
          <p:nvPr/>
        </p:nvSpPr>
        <p:spPr>
          <a:xfrm>
            <a:off x="13346061" y="3233277"/>
            <a:ext cx="2157477" cy="107696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Salon hebdomadaire DEAPCM</a:t>
            </a:r>
            <a:endParaRPr/>
          </a:p>
        </p:txBody>
      </p:sp>
      <p:sp>
        <p:nvSpPr>
          <p:cNvPr id="375" name="Google Shape;375;p12"/>
          <p:cNvSpPr txBox="1"/>
          <p:nvPr/>
        </p:nvSpPr>
        <p:spPr>
          <a:xfrm>
            <a:off x="3287377" y="392362"/>
            <a:ext cx="11724140" cy="13335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8799" b="1" i="0" u="none" strike="noStrike" cap="none">
                <a:solidFill>
                  <a:srgbClr val="191919"/>
                </a:solidFill>
                <a:latin typeface="Montserrat Black"/>
                <a:ea typeface="Montserrat Black"/>
                <a:cs typeface="Montserrat Black"/>
                <a:sym typeface="Montserrat Black"/>
              </a:rPr>
              <a:t>DEAPCM 2024</a:t>
            </a:r>
            <a:endParaRPr/>
          </a:p>
        </p:txBody>
      </p:sp>
      <p:sp>
        <p:nvSpPr>
          <p:cNvPr id="376" name="Google Shape;376;p12"/>
          <p:cNvSpPr txBox="1"/>
          <p:nvPr/>
        </p:nvSpPr>
        <p:spPr>
          <a:xfrm>
            <a:off x="2208583" y="1754361"/>
            <a:ext cx="14451192" cy="497841"/>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899" b="0" i="0" u="none" strike="noStrike" cap="none">
                <a:solidFill>
                  <a:srgbClr val="191919"/>
                </a:solidFill>
                <a:latin typeface="Montserrat"/>
                <a:ea typeface="Montserrat"/>
                <a:cs typeface="Montserrat"/>
                <a:sym typeface="Montserrat"/>
              </a:rPr>
              <a:t>Explorez le calendrier et découvrez si le programme vous convient.</a:t>
            </a:r>
            <a:endParaRPr/>
          </a:p>
        </p:txBody>
      </p:sp>
      <p:sp>
        <p:nvSpPr>
          <p:cNvPr id="377" name="Google Shape;377;p12"/>
          <p:cNvSpPr txBox="1"/>
          <p:nvPr/>
        </p:nvSpPr>
        <p:spPr>
          <a:xfrm>
            <a:off x="16088719" y="6401897"/>
            <a:ext cx="2042322" cy="3314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5 décembre</a:t>
            </a:r>
            <a:endParaRPr/>
          </a:p>
        </p:txBody>
      </p:sp>
      <p:sp>
        <p:nvSpPr>
          <p:cNvPr id="378" name="Google Shape;378;p12"/>
          <p:cNvSpPr txBox="1"/>
          <p:nvPr/>
        </p:nvSpPr>
        <p:spPr>
          <a:xfrm>
            <a:off x="16088719" y="2871327"/>
            <a:ext cx="2042322" cy="14389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Événement de célébration de DEAPCM</a:t>
            </a:r>
            <a:endParaRPr/>
          </a:p>
        </p:txBody>
      </p:sp>
      <p:sp>
        <p:nvSpPr>
          <p:cNvPr id="379" name="Google Shape;379;p12"/>
          <p:cNvSpPr txBox="1"/>
          <p:nvPr/>
        </p:nvSpPr>
        <p:spPr>
          <a:xfrm>
            <a:off x="1401319" y="8844107"/>
            <a:ext cx="15472500" cy="10341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0" i="0" u="none" strike="noStrike" cap="none">
                <a:solidFill>
                  <a:srgbClr val="191919"/>
                </a:solidFill>
                <a:latin typeface="Montserrat"/>
                <a:ea typeface="Montserrat"/>
                <a:cs typeface="Montserrat"/>
                <a:sym typeface="Montserrat"/>
              </a:rPr>
              <a:t>Durée du programme - dix semaines. </a:t>
            </a:r>
            <a:endParaRPr/>
          </a:p>
          <a:p>
            <a:pPr marL="0" marR="0" lvl="0" indent="0" algn="ctr" rtl="0">
              <a:lnSpc>
                <a:spcPct val="140014"/>
              </a:lnSpc>
              <a:spcBef>
                <a:spcPts val="0"/>
              </a:spcBef>
              <a:spcAft>
                <a:spcPts val="0"/>
              </a:spcAft>
              <a:buNone/>
            </a:pPr>
            <a:r>
              <a:rPr lang="en-US" sz="2799" b="0" i="0" u="none" strike="noStrike" cap="none">
                <a:solidFill>
                  <a:srgbClr val="191919"/>
                </a:solidFill>
                <a:latin typeface="Montserrat"/>
                <a:ea typeface="Montserrat"/>
                <a:cs typeface="Montserrat"/>
                <a:sym typeface="Montserrat"/>
              </a:rPr>
              <a:t>L’engagement hebdomadaire est de 1,5 à 2,5 heures.</a:t>
            </a:r>
            <a:endParaRPr/>
          </a:p>
        </p:txBody>
      </p:sp>
      <p:sp>
        <p:nvSpPr>
          <p:cNvPr id="380" name="Google Shape;380;p12"/>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81" name="Google Shape;381;p12"/>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11"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3"/>
          <p:cNvSpPr/>
          <p:nvPr/>
        </p:nvSpPr>
        <p:spPr>
          <a:xfrm>
            <a:off x="0" y="0"/>
            <a:ext cx="18288000" cy="10287000"/>
          </a:xfrm>
          <a:prstGeom prst="rect">
            <a:avLst/>
          </a:prstGeom>
          <a:solidFill>
            <a:srgbClr val="EEEC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7" name="Google Shape;387;p13"/>
          <p:cNvSpPr/>
          <p:nvPr/>
        </p:nvSpPr>
        <p:spPr>
          <a:xfrm>
            <a:off x="715518" y="720090"/>
            <a:ext cx="16857000" cy="88467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8" name="Google Shape;388;p13"/>
          <p:cNvSpPr txBox="1"/>
          <p:nvPr/>
        </p:nvSpPr>
        <p:spPr>
          <a:xfrm>
            <a:off x="7315199" y="9769599"/>
            <a:ext cx="36576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dirty="0">
                <a:solidFill>
                  <a:schemeClr val="hlink"/>
                </a:solidFill>
                <a:latin typeface="Calibri"/>
                <a:ea typeface="Calibri"/>
                <a:cs typeface="Calibri"/>
                <a:sym typeface="Calibri"/>
                <a:hlinkClick r:id="rId4"/>
              </a:rPr>
              <a:t>https://youtu.be/7QevW12marg</a:t>
            </a:r>
            <a:endParaRPr sz="1800" dirty="0">
              <a:solidFill>
                <a:srgbClr val="000000"/>
              </a:solidFill>
              <a:latin typeface="Calibri"/>
              <a:ea typeface="Calibri"/>
              <a:cs typeface="Calibri"/>
              <a:sym typeface="Calibri"/>
            </a:endParaRPr>
          </a:p>
        </p:txBody>
      </p:sp>
      <p:pic>
        <p:nvPicPr>
          <p:cNvPr id="5" name="Online Media 4" descr="Diriger en élevant les autres : Programme des cercles de mentorat | Français | sous-titres français">
            <a:hlinkClick r:id="" action="ppaction://media"/>
            <a:extLst>
              <a:ext uri="{FF2B5EF4-FFF2-40B4-BE49-F238E27FC236}">
                <a16:creationId xmlns:a16="http://schemas.microsoft.com/office/drawing/2014/main" id="{108A19B0-5FC3-E508-BD06-0251E1C8863B}"/>
              </a:ext>
            </a:extLst>
          </p:cNvPr>
          <p:cNvPicPr>
            <a:picLocks noRot="1" noChangeAspect="1"/>
          </p:cNvPicPr>
          <p:nvPr>
            <a:videoFile r:link="rId1"/>
          </p:nvPr>
        </p:nvPicPr>
        <p:blipFill>
          <a:blip r:embed="rId5"/>
          <a:stretch>
            <a:fillRect/>
          </a:stretch>
        </p:blipFill>
        <p:spPr>
          <a:xfrm>
            <a:off x="2422993" y="1346131"/>
            <a:ext cx="13442014" cy="7594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4"/>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99" name="Google Shape;399;p14"/>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grpSp>
        <p:nvGrpSpPr>
          <p:cNvPr id="400" name="Google Shape;400;p14"/>
          <p:cNvGrpSpPr/>
          <p:nvPr/>
        </p:nvGrpSpPr>
        <p:grpSpPr>
          <a:xfrm>
            <a:off x="9444437" y="754856"/>
            <a:ext cx="8229824" cy="2408873"/>
            <a:chOff x="0" y="-9525"/>
            <a:chExt cx="10973100" cy="3211830"/>
          </a:xfrm>
        </p:grpSpPr>
        <p:sp>
          <p:nvSpPr>
            <p:cNvPr id="401" name="Google Shape;401;p14"/>
            <p:cNvSpPr txBox="1"/>
            <p:nvPr/>
          </p:nvSpPr>
          <p:spPr>
            <a:xfrm>
              <a:off x="0" y="-9525"/>
              <a:ext cx="10973100" cy="2483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500" b="1" i="0" u="none" strike="noStrike" cap="none">
                  <a:solidFill>
                    <a:srgbClr val="000000"/>
                  </a:solidFill>
                  <a:latin typeface="Montserrat"/>
                  <a:ea typeface="Montserrat"/>
                  <a:cs typeface="Montserrat"/>
                  <a:sym typeface="Montserrat"/>
                </a:rPr>
                <a:t>Les inscriptions sont désormais en cours!</a:t>
              </a:r>
              <a:endParaRPr sz="1300"/>
            </a:p>
          </p:txBody>
        </p:sp>
        <p:sp>
          <p:nvSpPr>
            <p:cNvPr id="402" name="Google Shape;402;p14"/>
            <p:cNvSpPr txBox="1"/>
            <p:nvPr/>
          </p:nvSpPr>
          <p:spPr>
            <a:xfrm>
              <a:off x="0" y="2587625"/>
              <a:ext cx="10973002" cy="614680"/>
            </a:xfrm>
            <a:prstGeom prst="rect">
              <a:avLst/>
            </a:prstGeom>
            <a:noFill/>
            <a:ln>
              <a:noFill/>
            </a:ln>
          </p:spPr>
          <p:txBody>
            <a:bodyPr spcFirstLastPara="1" wrap="square" lIns="0" tIns="0" rIns="0" bIns="0" anchor="t" anchorCtr="0">
              <a:spAutoFit/>
            </a:bodyPr>
            <a:lstStyle/>
            <a:p>
              <a:pPr marL="0" marR="0" lvl="0" indent="0" algn="l" rtl="0">
                <a:lnSpc>
                  <a:spcPct val="129996"/>
                </a:lnSpc>
                <a:spcBef>
                  <a:spcPts val="0"/>
                </a:spcBef>
                <a:spcAft>
                  <a:spcPts val="0"/>
                </a:spcAft>
                <a:buNone/>
              </a:pPr>
              <a:r>
                <a:rPr lang="en-US" sz="2887" b="1" i="0" u="none" strike="noStrike" cap="none">
                  <a:solidFill>
                    <a:srgbClr val="000000"/>
                  </a:solidFill>
                  <a:latin typeface="Montserrat"/>
                  <a:ea typeface="Montserrat"/>
                  <a:cs typeface="Montserrat"/>
                  <a:sym typeface="Montserrat"/>
                </a:rPr>
                <a:t>L’inclusion signifie tout le monde, toujours</a:t>
              </a:r>
              <a:endParaRPr/>
            </a:p>
          </p:txBody>
        </p:sp>
      </p:grpSp>
      <p:sp>
        <p:nvSpPr>
          <p:cNvPr id="403" name="Google Shape;403;p14"/>
          <p:cNvSpPr txBox="1"/>
          <p:nvPr/>
        </p:nvSpPr>
        <p:spPr>
          <a:xfrm>
            <a:off x="1028700" y="9419045"/>
            <a:ext cx="6960300" cy="354000"/>
          </a:xfrm>
          <a:prstGeom prst="rect">
            <a:avLst/>
          </a:prstGeom>
          <a:noFill/>
          <a:ln>
            <a:noFill/>
          </a:ln>
        </p:spPr>
        <p:txBody>
          <a:bodyPr spcFirstLastPara="1" wrap="square" lIns="0" tIns="0" rIns="0" bIns="0" anchor="t" anchorCtr="0">
            <a:spAutoFit/>
          </a:bodyPr>
          <a:lstStyle/>
          <a:p>
            <a:pPr marL="0" marR="0" lvl="0" indent="0" algn="ctr" rtl="0">
              <a:lnSpc>
                <a:spcPct val="160026"/>
              </a:lnSpc>
              <a:spcBef>
                <a:spcPts val="0"/>
              </a:spcBef>
              <a:spcAft>
                <a:spcPts val="0"/>
              </a:spcAft>
              <a:buNone/>
            </a:pPr>
            <a:r>
              <a:rPr lang="en-US" sz="2299" b="0" i="0" u="sng" strike="noStrike" cap="none">
                <a:solidFill>
                  <a:schemeClr val="hlink"/>
                </a:solidFill>
                <a:latin typeface="Montserrat"/>
                <a:ea typeface="Montserrat"/>
                <a:cs typeface="Montserrat"/>
                <a:sym typeface="Montserrat"/>
                <a:hlinkClick r:id="rId5"/>
              </a:rPr>
              <a:t>https://forms.office.com/r/hB6aDD6TDs</a:t>
            </a:r>
            <a:endParaRPr/>
          </a:p>
        </p:txBody>
      </p:sp>
      <p:sp>
        <p:nvSpPr>
          <p:cNvPr id="404" name="Google Shape;404;p14"/>
          <p:cNvSpPr/>
          <p:nvPr/>
        </p:nvSpPr>
        <p:spPr>
          <a:xfrm>
            <a:off x="797313" y="1131675"/>
            <a:ext cx="8023649" cy="8023649"/>
          </a:xfrm>
          <a:custGeom>
            <a:avLst/>
            <a:gdLst/>
            <a:ahLst/>
            <a:cxnLst/>
            <a:rect l="l" t="t" r="r" b="b"/>
            <a:pathLst>
              <a:path w="10698199" h="10698199" extrusionOk="0">
                <a:moveTo>
                  <a:pt x="0" y="0"/>
                </a:moveTo>
                <a:lnTo>
                  <a:pt x="10698199" y="0"/>
                </a:lnTo>
                <a:lnTo>
                  <a:pt x="10698199" y="10698199"/>
                </a:lnTo>
                <a:lnTo>
                  <a:pt x="0" y="10698199"/>
                </a:lnTo>
                <a:lnTo>
                  <a:pt x="0" y="0"/>
                </a:lnTo>
                <a:close/>
              </a:path>
            </a:pathLst>
          </a:custGeom>
          <a:blipFill rotWithShape="1">
            <a:blip r:embed="rId6">
              <a:alphaModFix/>
            </a:blip>
            <a:stretch>
              <a:fillRect/>
            </a:stretch>
          </a:blipFill>
          <a:ln>
            <a:noFill/>
          </a:ln>
        </p:spPr>
        <p:txBody>
          <a:bodyPr/>
          <a:lstStyle/>
          <a:p>
            <a:endParaRPr lang="en-US"/>
          </a:p>
        </p:txBody>
      </p:sp>
      <p:sp>
        <p:nvSpPr>
          <p:cNvPr id="405" name="Google Shape;405;p14"/>
          <p:cNvSpPr/>
          <p:nvPr/>
        </p:nvSpPr>
        <p:spPr>
          <a:xfrm>
            <a:off x="10347532" y="3431094"/>
            <a:ext cx="6423561" cy="6423561"/>
          </a:xfrm>
          <a:custGeom>
            <a:avLst/>
            <a:gdLst/>
            <a:ahLst/>
            <a:cxnLst/>
            <a:rect l="l" t="t" r="r" b="b"/>
            <a:pathLst>
              <a:path w="812800" h="812800" extrusionOk="0">
                <a:moveTo>
                  <a:pt x="27720" y="0"/>
                </a:moveTo>
                <a:lnTo>
                  <a:pt x="785080" y="0"/>
                </a:lnTo>
                <a:cubicBezTo>
                  <a:pt x="792431" y="0"/>
                  <a:pt x="799482" y="2921"/>
                  <a:pt x="804681" y="8119"/>
                </a:cubicBezTo>
                <a:cubicBezTo>
                  <a:pt x="809879" y="13318"/>
                  <a:pt x="812800" y="20369"/>
                  <a:pt x="812800" y="27720"/>
                </a:cubicBezTo>
                <a:lnTo>
                  <a:pt x="812800" y="785080"/>
                </a:lnTo>
                <a:cubicBezTo>
                  <a:pt x="812800" y="792431"/>
                  <a:pt x="809879" y="799482"/>
                  <a:pt x="804681" y="804681"/>
                </a:cubicBezTo>
                <a:cubicBezTo>
                  <a:pt x="799482" y="809879"/>
                  <a:pt x="792431" y="812800"/>
                  <a:pt x="785080" y="812800"/>
                </a:cubicBezTo>
                <a:lnTo>
                  <a:pt x="27720" y="812800"/>
                </a:lnTo>
                <a:cubicBezTo>
                  <a:pt x="20369" y="812800"/>
                  <a:pt x="13318" y="809879"/>
                  <a:pt x="8119" y="804681"/>
                </a:cubicBezTo>
                <a:cubicBezTo>
                  <a:pt x="2921" y="799482"/>
                  <a:pt x="0" y="792431"/>
                  <a:pt x="0" y="785080"/>
                </a:cubicBezTo>
                <a:lnTo>
                  <a:pt x="0" y="27720"/>
                </a:lnTo>
                <a:cubicBezTo>
                  <a:pt x="0" y="20369"/>
                  <a:pt x="2921" y="13318"/>
                  <a:pt x="8119" y="8119"/>
                </a:cubicBezTo>
                <a:cubicBezTo>
                  <a:pt x="13318" y="2921"/>
                  <a:pt x="20369" y="0"/>
                  <a:pt x="27720" y="0"/>
                </a:cubicBez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5"/>
          <p:cNvSpPr/>
          <p:nvPr/>
        </p:nvSpPr>
        <p:spPr>
          <a:xfrm>
            <a:off x="3389070" y="562442"/>
            <a:ext cx="3641894" cy="3641880"/>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E1BC4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3389070" y="5636094"/>
            <a:ext cx="3641894" cy="3641880"/>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38100" cap="sq" cmpd="sng">
            <a:solidFill>
              <a:srgbClr val="E1BC4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6873794" y="7426"/>
            <a:ext cx="1414206" cy="1178977"/>
          </a:xfrm>
          <a:custGeom>
            <a:avLst/>
            <a:gdLst/>
            <a:ahLst/>
            <a:cxnLst/>
            <a:rect l="l" t="t" r="r" b="b"/>
            <a:pathLst>
              <a:path w="1414206" h="1178977" extrusionOk="0">
                <a:moveTo>
                  <a:pt x="0" y="0"/>
                </a:moveTo>
                <a:lnTo>
                  <a:pt x="1414206" y="0"/>
                </a:lnTo>
                <a:lnTo>
                  <a:pt x="1414206" y="1178978"/>
                </a:lnTo>
                <a:lnTo>
                  <a:pt x="0" y="1178978"/>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17" name="Google Shape;417;p15"/>
          <p:cNvSpPr txBox="1"/>
          <p:nvPr/>
        </p:nvSpPr>
        <p:spPr>
          <a:xfrm>
            <a:off x="7544977" y="530240"/>
            <a:ext cx="9409500" cy="4051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0" i="0" u="none" strike="noStrike" cap="none">
                <a:solidFill>
                  <a:srgbClr val="000000"/>
                </a:solidFill>
                <a:latin typeface="Montserrat"/>
                <a:ea typeface="Montserrat"/>
                <a:cs typeface="Montserrat"/>
                <a:sym typeface="Montserrat"/>
              </a:rPr>
              <a:t>« Un réseau solide et étendu apporte un niveau de protection psychologique qui est primordial pour survivre dans un milieu de travail qui n’est pas toujours le plus équitable. Le slogan de DEAPCM est “Connecter, élever et inspirer” et je pense qu’il reflète l’attitude que nous devons avoir pour être heureux dans notre vie personnelle et professionnelle. »</a:t>
            </a:r>
            <a:endParaRPr sz="1200"/>
          </a:p>
        </p:txBody>
      </p:sp>
      <p:sp>
        <p:nvSpPr>
          <p:cNvPr id="418" name="Google Shape;418;p15"/>
          <p:cNvSpPr txBox="1"/>
          <p:nvPr/>
        </p:nvSpPr>
        <p:spPr>
          <a:xfrm>
            <a:off x="7544977" y="5965810"/>
            <a:ext cx="9409500" cy="344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0" i="0" u="none" strike="noStrike" cap="none">
                <a:solidFill>
                  <a:srgbClr val="000000"/>
                </a:solidFill>
                <a:latin typeface="Montserrat"/>
                <a:ea typeface="Montserrat"/>
                <a:cs typeface="Montserrat"/>
                <a:sym typeface="Montserrat"/>
              </a:rPr>
              <a:t>« J’ai pu utiliser cette plateforme et mon groupe comme une importante ressource. Les cercles de mentorat ont été stimulants, organisés et d’un grand soutien. Nous nous sommes aidés mutuellement tout au long du contenu, ce qui a permis des discussions au-delà des sujets couverts. »</a:t>
            </a:r>
            <a:endParaRPr sz="1200"/>
          </a:p>
        </p:txBody>
      </p:sp>
      <p:sp>
        <p:nvSpPr>
          <p:cNvPr id="419" name="Google Shape;419;p15"/>
          <p:cNvSpPr txBox="1"/>
          <p:nvPr/>
        </p:nvSpPr>
        <p:spPr>
          <a:xfrm rot="-5400000">
            <a:off x="-3096075" y="4204650"/>
            <a:ext cx="8736600" cy="18777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2199" b="1" i="0" u="none" strike="noStrike" cap="none">
                <a:solidFill>
                  <a:srgbClr val="E1BC41"/>
                </a:solidFill>
                <a:latin typeface="Montserrat"/>
                <a:ea typeface="Montserrat"/>
                <a:cs typeface="Montserrat"/>
                <a:sym typeface="Montserrat"/>
              </a:rPr>
              <a:t>Connecter</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6"/>
          <p:cNvSpPr/>
          <p:nvPr/>
        </p:nvSpPr>
        <p:spPr>
          <a:xfrm>
            <a:off x="3038574" y="407204"/>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3030143" y="3646792"/>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flipH="1">
            <a:off x="3030143" y="3627742"/>
            <a:ext cx="3031138" cy="3031126"/>
          </a:xfrm>
          <a:custGeom>
            <a:avLst/>
            <a:gdLst/>
            <a:ahLst/>
            <a:cxnLst/>
            <a:rect l="l" t="t" r="r" b="b"/>
            <a:pathLst>
              <a:path w="6350000" h="6349975" extrusionOk="0">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6"/>
          <p:cNvGrpSpPr/>
          <p:nvPr/>
        </p:nvGrpSpPr>
        <p:grpSpPr>
          <a:xfrm>
            <a:off x="3002662" y="6846073"/>
            <a:ext cx="3086100" cy="3086100"/>
            <a:chOff x="0" y="0"/>
            <a:chExt cx="812800" cy="812800"/>
          </a:xfrm>
        </p:grpSpPr>
        <p:sp>
          <p:nvSpPr>
            <p:cNvPr id="432" name="Google Shape;432;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4" name="Google Shape;434;p16"/>
          <p:cNvSpPr txBox="1"/>
          <p:nvPr/>
        </p:nvSpPr>
        <p:spPr>
          <a:xfrm>
            <a:off x="6363904" y="848857"/>
            <a:ext cx="10509891" cy="20408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Montserrat"/>
                <a:ea typeface="Montserrat"/>
                <a:cs typeface="Montserrat"/>
                <a:sym typeface="Montserrat"/>
              </a:rPr>
              <a:t>« J’ai constaté que le programme m’a aidé à me sentir plus confiant pour aborder les gestionnaires sur mes possibilités de carrière et à reconnaître plus de points forts que je n’avais pas vus auparavant. »</a:t>
            </a:r>
            <a:endParaRPr/>
          </a:p>
        </p:txBody>
      </p:sp>
      <p:sp>
        <p:nvSpPr>
          <p:cNvPr id="435" name="Google Shape;435;p16"/>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36" name="Google Shape;436;p16"/>
          <p:cNvSpPr/>
          <p:nvPr/>
        </p:nvSpPr>
        <p:spPr>
          <a:xfrm>
            <a:off x="3057624" y="6895905"/>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7"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txBox="1"/>
          <p:nvPr/>
        </p:nvSpPr>
        <p:spPr>
          <a:xfrm>
            <a:off x="6363904" y="4351460"/>
            <a:ext cx="10509891" cy="15265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Montserrat"/>
                <a:ea typeface="Montserrat"/>
                <a:cs typeface="Montserrat"/>
                <a:sym typeface="Montserrat"/>
              </a:rPr>
              <a:t>« J’ai maintenant la confiance nécessaire pour m’exprimer sur les questions qui me touchent, j’ai une voix! »</a:t>
            </a:r>
            <a:endParaRPr/>
          </a:p>
        </p:txBody>
      </p:sp>
      <p:sp>
        <p:nvSpPr>
          <p:cNvPr id="438" name="Google Shape;438;p16"/>
          <p:cNvSpPr txBox="1"/>
          <p:nvPr/>
        </p:nvSpPr>
        <p:spPr>
          <a:xfrm>
            <a:off x="6363904" y="7340103"/>
            <a:ext cx="10509891" cy="20408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Montserrat"/>
                <a:ea typeface="Montserrat"/>
                <a:cs typeface="Montserrat"/>
                <a:sym typeface="Montserrat"/>
              </a:rPr>
              <a:t>« DEAPCM m’a beaucoup aidé à acquérir les compétences et la confiance nécessaires pour progresser dans ma carrière et penser de manière plus stratégique. Il a déjà porté ses fruits à bien des égards »</a:t>
            </a:r>
            <a:endParaRPr/>
          </a:p>
        </p:txBody>
      </p:sp>
      <p:sp>
        <p:nvSpPr>
          <p:cNvPr id="439" name="Google Shape;439;p16"/>
          <p:cNvSpPr txBox="1"/>
          <p:nvPr/>
        </p:nvSpPr>
        <p:spPr>
          <a:xfrm rot="-5400000">
            <a:off x="-3310710" y="4270692"/>
            <a:ext cx="9033784" cy="174561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2200" b="1" i="0" u="none" strike="noStrike" cap="none">
                <a:solidFill>
                  <a:srgbClr val="D66252"/>
                </a:solidFill>
                <a:latin typeface="Montserrat"/>
                <a:ea typeface="Montserrat"/>
                <a:cs typeface="Montserrat"/>
                <a:sym typeface="Montserrat"/>
              </a:rPr>
              <a:t>Élever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7"/>
          <p:cNvSpPr/>
          <p:nvPr/>
        </p:nvSpPr>
        <p:spPr>
          <a:xfrm>
            <a:off x="3228135" y="368570"/>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228135" y="3614194"/>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38100"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228135" y="6887304"/>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38100"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52" name="Google Shape;452;p17"/>
          <p:cNvSpPr txBox="1"/>
          <p:nvPr/>
        </p:nvSpPr>
        <p:spPr>
          <a:xfrm>
            <a:off x="6612348" y="1384841"/>
            <a:ext cx="99255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Montserrat"/>
                <a:ea typeface="Montserrat"/>
                <a:cs typeface="Montserrat"/>
                <a:sym typeface="Montserrat"/>
              </a:rPr>
              <a:t>« Il s’agit d’une formidable occasion d’apprentissage, et tout le monde gagnerait à participer à un tel programme. » </a:t>
            </a:r>
            <a:endParaRPr sz="1300"/>
          </a:p>
        </p:txBody>
      </p:sp>
      <p:sp>
        <p:nvSpPr>
          <p:cNvPr id="453" name="Google Shape;453;p17"/>
          <p:cNvSpPr txBox="1"/>
          <p:nvPr/>
        </p:nvSpPr>
        <p:spPr>
          <a:xfrm>
            <a:off x="6612348" y="4630464"/>
            <a:ext cx="99255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Montserrat"/>
                <a:ea typeface="Montserrat"/>
                <a:cs typeface="Montserrat"/>
                <a:sym typeface="Montserrat"/>
              </a:rPr>
              <a:t>« Je sais maintenant comment progresser dans ma carrière et utiliser les outils disponibles pour accélérer le processus. » </a:t>
            </a:r>
            <a:endParaRPr sz="1300"/>
          </a:p>
        </p:txBody>
      </p:sp>
      <p:sp>
        <p:nvSpPr>
          <p:cNvPr id="454" name="Google Shape;454;p17"/>
          <p:cNvSpPr txBox="1"/>
          <p:nvPr/>
        </p:nvSpPr>
        <p:spPr>
          <a:xfrm>
            <a:off x="6612350" y="6742425"/>
            <a:ext cx="11307000" cy="3078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Montserrat"/>
                <a:ea typeface="Montserrat"/>
                <a:cs typeface="Montserrat"/>
                <a:sym typeface="Montserrat"/>
              </a:rPr>
              <a:t>« Lors du premier cercle et de la première classe de maître, de nombreuses discussions ont eu lieu sur les processus de sélection, les obstacles et les problèmes rencontrés par les personnes qui tentent de postuler pour de nouveaux postes ou des promotions. J’ai aimé entendre ces histoires et j’ai mis en œuvre plusieurs nouvelles idées dans le cadre de mon rôle de conseillère en recrutement. »</a:t>
            </a:r>
            <a:endParaRPr sz="1300"/>
          </a:p>
        </p:txBody>
      </p:sp>
      <p:sp>
        <p:nvSpPr>
          <p:cNvPr id="455" name="Google Shape;455;p17"/>
          <p:cNvSpPr txBox="1"/>
          <p:nvPr/>
        </p:nvSpPr>
        <p:spPr>
          <a:xfrm rot="-5400000">
            <a:off x="-3310710" y="4270692"/>
            <a:ext cx="9033784" cy="174561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2200" b="1" i="0" u="none" strike="noStrike" cap="none">
                <a:solidFill>
                  <a:srgbClr val="62B2A6"/>
                </a:solidFill>
                <a:latin typeface="Montserrat"/>
                <a:ea typeface="Montserrat"/>
                <a:cs typeface="Montserrat"/>
                <a:sym typeface="Montserrat"/>
              </a:rPr>
              <a:t>Inspirer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8"/>
          <p:cNvSpPr txBox="1"/>
          <p:nvPr/>
        </p:nvSpPr>
        <p:spPr>
          <a:xfrm>
            <a:off x="741110" y="5834377"/>
            <a:ext cx="8106300" cy="39702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2399" b="0" i="0" u="none" strike="noStrike" cap="none">
                <a:solidFill>
                  <a:srgbClr val="000000"/>
                </a:solidFill>
                <a:latin typeface="Montserrat"/>
                <a:ea typeface="Montserrat"/>
                <a:cs typeface="Montserrat"/>
                <a:sym typeface="Montserrat"/>
              </a:rPr>
              <a:t>1- Pensez à poser votre candidature et encouragez les autres à le faire. Les inscriptions se terminent le 30 juin.</a:t>
            </a:r>
            <a:endParaRPr sz="1300"/>
          </a:p>
          <a:p>
            <a:pPr marL="0" marR="0" lvl="0" indent="0" algn="l" rtl="0">
              <a:lnSpc>
                <a:spcPct val="150020"/>
              </a:lnSpc>
              <a:spcBef>
                <a:spcPts val="0"/>
              </a:spcBef>
              <a:spcAft>
                <a:spcPts val="0"/>
              </a:spcAft>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50020"/>
              </a:lnSpc>
              <a:spcBef>
                <a:spcPts val="0"/>
              </a:spcBef>
              <a:spcAft>
                <a:spcPts val="0"/>
              </a:spcAft>
              <a:buNone/>
            </a:pPr>
            <a:r>
              <a:rPr lang="en-US" sz="2399" b="0" i="0" u="none" strike="noStrike" cap="none">
                <a:solidFill>
                  <a:srgbClr val="000000"/>
                </a:solidFill>
                <a:latin typeface="Montserrat"/>
                <a:ea typeface="Montserrat"/>
                <a:cs typeface="Montserrat"/>
                <a:sym typeface="Montserrat"/>
              </a:rPr>
              <a:t>2- Aidez-nous à présenter DEAPCM dans les salles de réunion, aux tables de direction et dans les messages de communication interne de votre organisation.</a:t>
            </a:r>
            <a:endParaRPr sz="1300"/>
          </a:p>
        </p:txBody>
      </p:sp>
      <p:sp>
        <p:nvSpPr>
          <p:cNvPr id="465" name="Google Shape;465;p18"/>
          <p:cNvSpPr/>
          <p:nvPr/>
        </p:nvSpPr>
        <p:spPr>
          <a:xfrm>
            <a:off x="9004448" y="482853"/>
            <a:ext cx="10541762" cy="9321293"/>
          </a:xfrm>
          <a:custGeom>
            <a:avLst/>
            <a:gdLst/>
            <a:ahLst/>
            <a:cxnLst/>
            <a:rect l="l" t="t" r="r" b="b"/>
            <a:pathLst>
              <a:path w="4282440" h="3786642" extrusionOk="0">
                <a:moveTo>
                  <a:pt x="3211830" y="0"/>
                </a:moveTo>
                <a:lnTo>
                  <a:pt x="1070610" y="0"/>
                </a:lnTo>
                <a:lnTo>
                  <a:pt x="0" y="1893321"/>
                </a:lnTo>
                <a:lnTo>
                  <a:pt x="1070610" y="3786642"/>
                </a:lnTo>
                <a:lnTo>
                  <a:pt x="3211830" y="3786642"/>
                </a:lnTo>
                <a:lnTo>
                  <a:pt x="4282440" y="1893321"/>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66" name="Google Shape;466;p18"/>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67" name="Google Shape;467;p18"/>
          <p:cNvSpPr/>
          <p:nvPr/>
        </p:nvSpPr>
        <p:spPr>
          <a:xfrm>
            <a:off x="-3184105" y="8385552"/>
            <a:ext cx="5166468" cy="7661303"/>
          </a:xfrm>
          <a:custGeom>
            <a:avLst/>
            <a:gdLst/>
            <a:ahLst/>
            <a:cxnLst/>
            <a:rect l="l" t="t" r="r" b="b"/>
            <a:pathLst>
              <a:path w="5166468" h="7661303" extrusionOk="0">
                <a:moveTo>
                  <a:pt x="0" y="0"/>
                </a:moveTo>
                <a:lnTo>
                  <a:pt x="5166468" y="0"/>
                </a:lnTo>
                <a:lnTo>
                  <a:pt x="5166468" y="7661302"/>
                </a:lnTo>
                <a:lnTo>
                  <a:pt x="0" y="7661302"/>
                </a:lnTo>
                <a:lnTo>
                  <a:pt x="0" y="0"/>
                </a:lnTo>
                <a:close/>
              </a:path>
            </a:pathLst>
          </a:custGeom>
          <a:blipFill rotWithShape="1">
            <a:blip r:embed="rId5"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68" name="Google Shape;468;p18"/>
          <p:cNvSpPr txBox="1"/>
          <p:nvPr/>
        </p:nvSpPr>
        <p:spPr>
          <a:xfrm>
            <a:off x="612625" y="2994300"/>
            <a:ext cx="9779100" cy="1452900"/>
          </a:xfrm>
          <a:prstGeom prst="rect">
            <a:avLst/>
          </a:prstGeom>
          <a:noFill/>
          <a:ln>
            <a:noFill/>
          </a:ln>
        </p:spPr>
        <p:txBody>
          <a:bodyPr spcFirstLastPara="1" wrap="square" lIns="0" tIns="0" rIns="0" bIns="0" anchor="t" anchorCtr="0">
            <a:spAutoFit/>
          </a:bodyPr>
          <a:lstStyle/>
          <a:p>
            <a:pPr marL="0" marR="0" lvl="0" indent="0" algn="l" rtl="0">
              <a:lnSpc>
                <a:spcPct val="138012"/>
              </a:lnSpc>
              <a:spcBef>
                <a:spcPts val="0"/>
              </a:spcBef>
              <a:spcAft>
                <a:spcPts val="0"/>
              </a:spcAft>
              <a:buNone/>
            </a:pPr>
            <a:r>
              <a:rPr lang="en-US" sz="3462" b="1" i="0" u="none" strike="noStrike" cap="none">
                <a:solidFill>
                  <a:srgbClr val="000000"/>
                </a:solidFill>
                <a:latin typeface="League Spartan"/>
                <a:ea typeface="League Spartan"/>
                <a:cs typeface="League Spartan"/>
                <a:sym typeface="League Spartan"/>
              </a:rPr>
              <a:t>Je vous remercie de votre présence aujourd’hui!</a:t>
            </a:r>
            <a:endParaRPr/>
          </a:p>
          <a:p>
            <a:pPr marL="0" marR="0" lvl="0" indent="0" algn="l" rtl="0">
              <a:lnSpc>
                <a:spcPct val="34662"/>
              </a:lnSpc>
              <a:spcBef>
                <a:spcPts val="0"/>
              </a:spcBef>
              <a:spcAft>
                <a:spcPts val="0"/>
              </a:spcAft>
              <a:buNone/>
            </a:pPr>
            <a:endParaRPr sz="3462" b="1" i="0" u="none" strike="noStrike" cap="none">
              <a:solidFill>
                <a:srgbClr val="000000"/>
              </a:solidFill>
              <a:latin typeface="League Spartan"/>
              <a:ea typeface="League Spartan"/>
              <a:cs typeface="League Spartan"/>
              <a:sym typeface="League Spartan"/>
            </a:endParaRPr>
          </a:p>
          <a:p>
            <a:pPr marL="0" marR="0" lvl="0" indent="0" algn="l" rtl="0">
              <a:lnSpc>
                <a:spcPct val="120017"/>
              </a:lnSpc>
              <a:spcBef>
                <a:spcPts val="0"/>
              </a:spcBef>
              <a:spcAft>
                <a:spcPts val="0"/>
              </a:spcAft>
              <a:buNone/>
            </a:pPr>
            <a:r>
              <a:rPr lang="en-US" sz="3462" b="1" i="0" u="none" strike="noStrike" cap="none">
                <a:solidFill>
                  <a:srgbClr val="000000"/>
                </a:solidFill>
                <a:latin typeface="League Spartan"/>
                <a:ea typeface="League Spartan"/>
                <a:cs typeface="League Spartan"/>
                <a:sym typeface="League Spartan"/>
              </a:rPr>
              <a:t>Aidez-nous à passer à l’action.</a:t>
            </a:r>
            <a:endParaRPr/>
          </a:p>
        </p:txBody>
      </p:sp>
      <p:sp>
        <p:nvSpPr>
          <p:cNvPr id="469" name="Google Shape;469;p18"/>
          <p:cNvSpPr txBox="1"/>
          <p:nvPr/>
        </p:nvSpPr>
        <p:spPr>
          <a:xfrm>
            <a:off x="612627" y="835039"/>
            <a:ext cx="9489300" cy="1909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816" b="1" i="0" u="none" strike="noStrike" cap="none">
                <a:solidFill>
                  <a:srgbClr val="000000"/>
                </a:solidFill>
                <a:latin typeface="League Spartan"/>
                <a:ea typeface="League Spartan"/>
                <a:cs typeface="League Spartan"/>
                <a:sym typeface="League Spartan"/>
              </a:rPr>
              <a:t>Faites partie de DEAPCM</a:t>
            </a:r>
            <a:endParaRPr sz="1200"/>
          </a:p>
          <a:p>
            <a:pPr marL="0" marR="0" lvl="0" indent="0" algn="l" rtl="0">
              <a:lnSpc>
                <a:spcPct val="115000"/>
              </a:lnSpc>
              <a:spcBef>
                <a:spcPts val="0"/>
              </a:spcBef>
              <a:spcAft>
                <a:spcPts val="0"/>
              </a:spcAft>
              <a:buNone/>
            </a:pPr>
            <a:r>
              <a:rPr lang="en-US" sz="5716" b="1" i="0" u="none" strike="noStrike" cap="none">
                <a:solidFill>
                  <a:srgbClr val="000000"/>
                </a:solidFill>
                <a:latin typeface="League Spartan"/>
                <a:ea typeface="League Spartan"/>
                <a:cs typeface="League Spartan"/>
                <a:sym typeface="League Spartan"/>
              </a:rPr>
              <a:t>Les portes sont ouvertes!</a:t>
            </a:r>
            <a:endParaRPr/>
          </a:p>
        </p:txBody>
      </p:sp>
      <p:cxnSp>
        <p:nvCxnSpPr>
          <p:cNvPr id="470" name="Google Shape;470;p18"/>
          <p:cNvCxnSpPr/>
          <p:nvPr/>
        </p:nvCxnSpPr>
        <p:spPr>
          <a:xfrm>
            <a:off x="908200" y="5212650"/>
            <a:ext cx="7772100" cy="0"/>
          </a:xfrm>
          <a:prstGeom prst="straightConnector1">
            <a:avLst/>
          </a:prstGeom>
          <a:noFill/>
          <a:ln w="76200" cap="flat" cmpd="sng">
            <a:solidFill>
              <a:srgbClr val="62B2A6"/>
            </a:solidFill>
            <a:prstDash val="solid"/>
            <a:round/>
            <a:headEnd type="none" w="med" len="med"/>
            <a:tailEnd type="none" w="med" len="med"/>
          </a:ln>
        </p:spPr>
      </p:cxn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9"/>
          <p:cNvSpPr/>
          <p:nvPr/>
        </p:nvSpPr>
        <p:spPr>
          <a:xfrm>
            <a:off x="1028700" y="5813802"/>
            <a:ext cx="7525053" cy="9525"/>
          </a:xfrm>
          <a:prstGeom prst="rect">
            <a:avLst/>
          </a:prstGeom>
          <a:solidFill>
            <a:srgbClr val="62B2A6"/>
          </a:solidFill>
          <a:ln w="695325"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81" name="Google Shape;481;p19"/>
          <p:cNvSpPr/>
          <p:nvPr/>
        </p:nvSpPr>
        <p:spPr>
          <a:xfrm>
            <a:off x="15187255" y="7728833"/>
            <a:ext cx="5166468" cy="7661303"/>
          </a:xfrm>
          <a:custGeom>
            <a:avLst/>
            <a:gdLst/>
            <a:ahLst/>
            <a:cxnLst/>
            <a:rect l="l" t="t" r="r" b="b"/>
            <a:pathLst>
              <a:path w="5166468" h="7661303" extrusionOk="0">
                <a:moveTo>
                  <a:pt x="0" y="0"/>
                </a:moveTo>
                <a:lnTo>
                  <a:pt x="5166468" y="0"/>
                </a:lnTo>
                <a:lnTo>
                  <a:pt x="5166468" y="7661302"/>
                </a:lnTo>
                <a:lnTo>
                  <a:pt x="0" y="7661302"/>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82" name="Google Shape;482;p19"/>
          <p:cNvSpPr/>
          <p:nvPr/>
        </p:nvSpPr>
        <p:spPr>
          <a:xfrm>
            <a:off x="0" y="0"/>
            <a:ext cx="10287000" cy="10287000"/>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83" name="Google Shape;483;p19"/>
          <p:cNvSpPr txBox="1"/>
          <p:nvPr/>
        </p:nvSpPr>
        <p:spPr>
          <a:xfrm>
            <a:off x="11186427" y="620625"/>
            <a:ext cx="8165100" cy="2150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85" b="1" i="0" u="none" strike="noStrike" cap="none">
                <a:solidFill>
                  <a:srgbClr val="000000"/>
                </a:solidFill>
                <a:latin typeface="League Spartan"/>
                <a:ea typeface="League Spartan"/>
                <a:cs typeface="League Spartan"/>
                <a:sym typeface="League Spartan"/>
              </a:rPr>
              <a:t>Postulez dès aujourd’hui</a:t>
            </a:r>
            <a:endParaRPr/>
          </a:p>
        </p:txBody>
      </p:sp>
      <p:sp>
        <p:nvSpPr>
          <p:cNvPr id="484" name="Google Shape;484;p19"/>
          <p:cNvSpPr txBox="1"/>
          <p:nvPr/>
        </p:nvSpPr>
        <p:spPr>
          <a:xfrm>
            <a:off x="11756335" y="9581010"/>
            <a:ext cx="5510700" cy="280200"/>
          </a:xfrm>
          <a:prstGeom prst="rect">
            <a:avLst/>
          </a:prstGeom>
          <a:noFill/>
          <a:ln>
            <a:noFill/>
          </a:ln>
        </p:spPr>
        <p:txBody>
          <a:bodyPr spcFirstLastPara="1" wrap="square" lIns="0" tIns="0" rIns="0" bIns="0" anchor="t" anchorCtr="0">
            <a:spAutoFit/>
          </a:bodyPr>
          <a:lstStyle/>
          <a:p>
            <a:pPr marL="0" marR="0" lvl="0" indent="0" algn="ctr" rtl="0">
              <a:lnSpc>
                <a:spcPct val="160054"/>
              </a:lnSpc>
              <a:spcBef>
                <a:spcPts val="0"/>
              </a:spcBef>
              <a:spcAft>
                <a:spcPts val="0"/>
              </a:spcAft>
              <a:buNone/>
            </a:pPr>
            <a:r>
              <a:rPr lang="en-US" sz="1820" b="0" i="0" u="sng" strike="noStrike" cap="none">
                <a:solidFill>
                  <a:schemeClr val="hlink"/>
                </a:solidFill>
                <a:latin typeface="Montserrat"/>
                <a:ea typeface="Montserrat"/>
                <a:cs typeface="Montserrat"/>
                <a:sym typeface="Montserrat"/>
                <a:hlinkClick r:id="rId6"/>
              </a:rPr>
              <a:t>https://forms.office.com/r/hB6aDD6TDs</a:t>
            </a:r>
            <a:endParaRPr/>
          </a:p>
        </p:txBody>
      </p:sp>
      <p:sp>
        <p:nvSpPr>
          <p:cNvPr id="485" name="Google Shape;485;p19"/>
          <p:cNvSpPr/>
          <p:nvPr/>
        </p:nvSpPr>
        <p:spPr>
          <a:xfrm>
            <a:off x="11186427" y="3061117"/>
            <a:ext cx="6352406" cy="6352406"/>
          </a:xfrm>
          <a:custGeom>
            <a:avLst/>
            <a:gdLst/>
            <a:ahLst/>
            <a:cxnLst/>
            <a:rect l="l" t="t" r="r" b="b"/>
            <a:pathLst>
              <a:path w="8469874" h="8469874" extrusionOk="0">
                <a:moveTo>
                  <a:pt x="0" y="0"/>
                </a:moveTo>
                <a:lnTo>
                  <a:pt x="8469874" y="0"/>
                </a:lnTo>
                <a:lnTo>
                  <a:pt x="8469874" y="8469874"/>
                </a:lnTo>
                <a:lnTo>
                  <a:pt x="0" y="8469874"/>
                </a:lnTo>
                <a:lnTo>
                  <a:pt x="0" y="0"/>
                </a:lnTo>
                <a:close/>
              </a:path>
            </a:pathLst>
          </a:custGeom>
          <a:blipFill rotWithShape="1">
            <a:blip r:embed="rId7">
              <a:alphaModFix/>
            </a:blip>
            <a:stretch>
              <a:fillRect/>
            </a:stretch>
          </a:blipFill>
          <a:ln>
            <a:no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4" name="Google Shape;104;p2"/>
          <p:cNvSpPr txBox="1"/>
          <p:nvPr/>
        </p:nvSpPr>
        <p:spPr>
          <a:xfrm>
            <a:off x="0" y="441374"/>
            <a:ext cx="18288000" cy="12363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200" b="1" i="0" u="none" strike="noStrike" cap="none" dirty="0" err="1">
                <a:solidFill>
                  <a:srgbClr val="000000"/>
                </a:solidFill>
                <a:latin typeface="Montserrat"/>
                <a:ea typeface="Montserrat"/>
                <a:cs typeface="Montserrat"/>
                <a:sym typeface="Montserrat"/>
              </a:rPr>
              <a:t>Votre</a:t>
            </a:r>
            <a:r>
              <a:rPr lang="en-US" sz="7200" b="1" i="0" u="none" strike="noStrike" cap="none" dirty="0">
                <a:solidFill>
                  <a:srgbClr val="000000"/>
                </a:solidFill>
                <a:latin typeface="Montserrat"/>
                <a:ea typeface="Montserrat"/>
                <a:cs typeface="Montserrat"/>
                <a:sym typeface="Montserrat"/>
              </a:rPr>
              <a:t> </a:t>
            </a:r>
            <a:r>
              <a:rPr lang="en-US" sz="7200" b="1" i="0" u="none" strike="noStrike" cap="none" dirty="0" err="1">
                <a:solidFill>
                  <a:srgbClr val="000000"/>
                </a:solidFill>
                <a:latin typeface="Montserrat"/>
                <a:ea typeface="Montserrat"/>
                <a:cs typeface="Montserrat"/>
                <a:sym typeface="Montserrat"/>
              </a:rPr>
              <a:t>santé</a:t>
            </a:r>
            <a:r>
              <a:rPr lang="en-US" sz="7200" b="1" i="0" u="none" strike="noStrike" cap="none" dirty="0">
                <a:solidFill>
                  <a:srgbClr val="000000"/>
                </a:solidFill>
                <a:latin typeface="Montserrat"/>
                <a:ea typeface="Montserrat"/>
                <a:cs typeface="Montserrat"/>
                <a:sym typeface="Montserrat"/>
              </a:rPr>
              <a:t> </a:t>
            </a:r>
            <a:r>
              <a:rPr lang="en-US" sz="7200" b="1" i="0" u="none" strike="noStrike" cap="none" dirty="0" err="1">
                <a:solidFill>
                  <a:srgbClr val="000000"/>
                </a:solidFill>
                <a:latin typeface="Montserrat"/>
                <a:ea typeface="Montserrat"/>
                <a:cs typeface="Montserrat"/>
                <a:sym typeface="Montserrat"/>
              </a:rPr>
              <a:t>est</a:t>
            </a:r>
            <a:r>
              <a:rPr lang="en-US" sz="7200" b="1" i="0" u="none" strike="noStrike" cap="none" dirty="0">
                <a:solidFill>
                  <a:srgbClr val="000000"/>
                </a:solidFill>
                <a:latin typeface="Montserrat"/>
                <a:ea typeface="Montserrat"/>
                <a:cs typeface="Montserrat"/>
                <a:sym typeface="Montserrat"/>
              </a:rPr>
              <a:t> </a:t>
            </a:r>
            <a:r>
              <a:rPr lang="en-US" sz="7200" b="1" i="0" u="none" strike="noStrike" cap="none" dirty="0" err="1">
                <a:solidFill>
                  <a:srgbClr val="000000"/>
                </a:solidFill>
                <a:latin typeface="Montserrat"/>
                <a:ea typeface="Montserrat"/>
                <a:cs typeface="Montserrat"/>
                <a:sym typeface="Montserrat"/>
              </a:rPr>
              <a:t>primordiale</a:t>
            </a:r>
            <a:endParaRPr dirty="0"/>
          </a:p>
        </p:txBody>
      </p:sp>
      <p:sp>
        <p:nvSpPr>
          <p:cNvPr id="105" name="Google Shape;105;p2"/>
          <p:cNvSpPr txBox="1"/>
          <p:nvPr/>
        </p:nvSpPr>
        <p:spPr>
          <a:xfrm>
            <a:off x="1080195" y="2343051"/>
            <a:ext cx="16127700" cy="73653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b="1" i="0" u="none" strike="noStrike" cap="none" dirty="0" err="1">
                <a:solidFill>
                  <a:srgbClr val="000000"/>
                </a:solidFill>
                <a:latin typeface="Montserrat"/>
                <a:ea typeface="Montserrat"/>
                <a:cs typeface="Montserrat"/>
                <a:sym typeface="Montserrat"/>
              </a:rPr>
              <a:t>Ligne</a:t>
            </a:r>
            <a:r>
              <a:rPr lang="en-US" sz="4499" b="1" i="0" u="none" strike="noStrike" cap="none" dirty="0">
                <a:solidFill>
                  <a:srgbClr val="000000"/>
                </a:solidFill>
                <a:latin typeface="Montserrat"/>
                <a:ea typeface="Montserrat"/>
                <a:cs typeface="Montserrat"/>
                <a:sym typeface="Montserrat"/>
              </a:rPr>
              <a:t> </a:t>
            </a:r>
            <a:r>
              <a:rPr lang="en-US" sz="4499" b="1" i="0" u="none" strike="noStrike" cap="none" dirty="0" err="1">
                <a:solidFill>
                  <a:srgbClr val="000000"/>
                </a:solidFill>
                <a:latin typeface="Montserrat"/>
                <a:ea typeface="Montserrat"/>
                <a:cs typeface="Montserrat"/>
                <a:sym typeface="Montserrat"/>
              </a:rPr>
              <a:t>d’écoute</a:t>
            </a:r>
            <a:r>
              <a:rPr lang="en-US" sz="4499" b="1" i="0" u="none" strike="noStrike" cap="none" dirty="0">
                <a:solidFill>
                  <a:srgbClr val="000000"/>
                </a:solidFill>
                <a:latin typeface="Montserrat"/>
                <a:ea typeface="Montserrat"/>
                <a:cs typeface="Montserrat"/>
                <a:sym typeface="Montserrat"/>
              </a:rPr>
              <a:t> </a:t>
            </a:r>
            <a:r>
              <a:rPr lang="en-US" sz="4499" b="1" i="0" u="none" strike="noStrike" cap="none" dirty="0" err="1">
                <a:solidFill>
                  <a:srgbClr val="000000"/>
                </a:solidFill>
                <a:latin typeface="Montserrat"/>
                <a:ea typeface="Montserrat"/>
                <a:cs typeface="Montserrat"/>
                <a:sym typeface="Montserrat"/>
              </a:rPr>
              <a:t>d’espoir</a:t>
            </a:r>
            <a:r>
              <a:rPr lang="en-US" sz="4499" b="1" i="0" u="none" strike="noStrike" cap="none" dirty="0">
                <a:solidFill>
                  <a:srgbClr val="000000"/>
                </a:solidFill>
                <a:latin typeface="Montserrat"/>
                <a:ea typeface="Montserrat"/>
                <a:cs typeface="Montserrat"/>
                <a:sym typeface="Montserrat"/>
              </a:rPr>
              <a:t> pour le </a:t>
            </a:r>
            <a:r>
              <a:rPr lang="en-US" sz="4499" b="1" i="0" u="none" strike="noStrike" cap="none" dirty="0" err="1">
                <a:solidFill>
                  <a:srgbClr val="000000"/>
                </a:solidFill>
                <a:latin typeface="Montserrat"/>
                <a:ea typeface="Montserrat"/>
                <a:cs typeface="Montserrat"/>
                <a:sym typeface="Montserrat"/>
              </a:rPr>
              <a:t>mieux-être</a:t>
            </a:r>
            <a:endParaRPr sz="1100" dirty="0"/>
          </a:p>
          <a:p>
            <a:pPr marL="0" marR="0" lvl="0" indent="0" algn="ctr" rtl="0">
              <a:lnSpc>
                <a:spcPct val="140008"/>
              </a:lnSpc>
              <a:spcBef>
                <a:spcPts val="0"/>
              </a:spcBef>
              <a:spcAft>
                <a:spcPts val="0"/>
              </a:spcAft>
              <a:buNone/>
            </a:pPr>
            <a:r>
              <a:rPr lang="en-US" sz="4499" b="0" i="0" u="none" strike="noStrike" cap="none" dirty="0">
                <a:solidFill>
                  <a:srgbClr val="000000"/>
                </a:solidFill>
                <a:latin typeface="Montserrat"/>
                <a:ea typeface="Montserrat"/>
                <a:cs typeface="Montserrat"/>
                <a:sym typeface="Montserrat"/>
              </a:rPr>
              <a:t>1-855-242-3310</a:t>
            </a:r>
            <a:endParaRPr sz="1100" dirty="0"/>
          </a:p>
          <a:p>
            <a:pPr marL="0" marR="0" lvl="0" indent="0" algn="ctr" rtl="0">
              <a:lnSpc>
                <a:spcPct val="140008"/>
              </a:lnSpc>
              <a:spcBef>
                <a:spcPts val="0"/>
              </a:spcBef>
              <a:spcAft>
                <a:spcPts val="0"/>
              </a:spcAft>
              <a:buNone/>
            </a:pPr>
            <a:endParaRPr sz="4499" b="0" i="0" u="none" strike="noStrike" cap="none" dirty="0">
              <a:solidFill>
                <a:srgbClr val="000000"/>
              </a:solidFill>
              <a:latin typeface="Montserrat"/>
              <a:ea typeface="Montserrat"/>
              <a:cs typeface="Montserrat"/>
              <a:sym typeface="Montserrat"/>
            </a:endParaRPr>
          </a:p>
          <a:p>
            <a:pPr marL="0" marR="0" lvl="0" indent="0" algn="ctr" rtl="0">
              <a:lnSpc>
                <a:spcPct val="140008"/>
              </a:lnSpc>
              <a:spcBef>
                <a:spcPts val="0"/>
              </a:spcBef>
              <a:spcAft>
                <a:spcPts val="0"/>
              </a:spcAft>
              <a:buNone/>
            </a:pPr>
            <a:r>
              <a:rPr lang="en-US" sz="4499" b="1" i="0" u="none" strike="noStrike" cap="none" dirty="0" err="1">
                <a:solidFill>
                  <a:srgbClr val="000000"/>
                </a:solidFill>
                <a:latin typeface="Montserrat"/>
                <a:ea typeface="Montserrat"/>
                <a:cs typeface="Montserrat"/>
                <a:sym typeface="Montserrat"/>
              </a:rPr>
              <a:t>Progamme</a:t>
            </a:r>
            <a:r>
              <a:rPr lang="en-US" sz="4499" b="1" i="0" u="none" strike="noStrike" cap="none" dirty="0">
                <a:solidFill>
                  <a:srgbClr val="000000"/>
                </a:solidFill>
                <a:latin typeface="Montserrat"/>
                <a:ea typeface="Montserrat"/>
                <a:cs typeface="Montserrat"/>
                <a:sym typeface="Montserrat"/>
              </a:rPr>
              <a:t> </a:t>
            </a:r>
            <a:r>
              <a:rPr lang="en-US" sz="4499" b="1" i="0" u="none" strike="noStrike" cap="none" dirty="0" err="1">
                <a:solidFill>
                  <a:srgbClr val="000000"/>
                </a:solidFill>
                <a:latin typeface="Montserrat"/>
                <a:ea typeface="Montserrat"/>
                <a:cs typeface="Montserrat"/>
                <a:sym typeface="Montserrat"/>
              </a:rPr>
              <a:t>d’aide</a:t>
            </a:r>
            <a:r>
              <a:rPr lang="en-US" sz="4499" b="1" i="0" u="none" strike="noStrike" cap="none" dirty="0">
                <a:solidFill>
                  <a:srgbClr val="000000"/>
                </a:solidFill>
                <a:latin typeface="Montserrat"/>
                <a:ea typeface="Montserrat"/>
                <a:cs typeface="Montserrat"/>
                <a:sym typeface="Montserrat"/>
              </a:rPr>
              <a:t> aux </a:t>
            </a:r>
            <a:r>
              <a:rPr lang="en-US" sz="4499" b="1" i="0" u="none" strike="noStrike" cap="none" dirty="0" err="1">
                <a:solidFill>
                  <a:srgbClr val="000000"/>
                </a:solidFill>
                <a:latin typeface="Montserrat"/>
                <a:ea typeface="Montserrat"/>
                <a:cs typeface="Montserrat"/>
                <a:sym typeface="Montserrat"/>
              </a:rPr>
              <a:t>employés</a:t>
            </a:r>
            <a:r>
              <a:rPr lang="en-US" sz="4499" b="1" i="0" u="none" strike="noStrike" cap="none" dirty="0">
                <a:solidFill>
                  <a:srgbClr val="000000"/>
                </a:solidFill>
                <a:latin typeface="Montserrat"/>
                <a:ea typeface="Montserrat"/>
                <a:cs typeface="Montserrat"/>
                <a:sym typeface="Montserrat"/>
              </a:rPr>
              <a:t> (PAE)</a:t>
            </a:r>
            <a:endParaRPr sz="1100" dirty="0"/>
          </a:p>
          <a:p>
            <a:pPr marL="0" marR="0" lvl="0" indent="0" algn="ctr" rtl="0">
              <a:lnSpc>
                <a:spcPct val="140008"/>
              </a:lnSpc>
              <a:spcBef>
                <a:spcPts val="0"/>
              </a:spcBef>
              <a:spcAft>
                <a:spcPts val="0"/>
              </a:spcAft>
              <a:buNone/>
            </a:pPr>
            <a:r>
              <a:rPr lang="en-US" sz="4499" b="0" i="0" u="none" strike="noStrike" cap="none" dirty="0">
                <a:solidFill>
                  <a:srgbClr val="000000"/>
                </a:solidFill>
                <a:latin typeface="Montserrat"/>
                <a:ea typeface="Montserrat"/>
                <a:cs typeface="Montserrat"/>
                <a:sym typeface="Montserrat"/>
              </a:rPr>
              <a:t>Sans frais : 1-800-268-7708</a:t>
            </a:r>
            <a:endParaRPr sz="1100" dirty="0"/>
          </a:p>
          <a:p>
            <a:pPr marL="0" marR="0" lvl="0" indent="0" algn="ctr" rtl="0">
              <a:lnSpc>
                <a:spcPct val="134173"/>
              </a:lnSpc>
              <a:spcBef>
                <a:spcPts val="0"/>
              </a:spcBef>
              <a:spcAft>
                <a:spcPts val="0"/>
              </a:spcAft>
              <a:buNone/>
            </a:pPr>
            <a:endParaRPr sz="4499" b="0" i="0" u="none" strike="noStrike" cap="none" dirty="0">
              <a:solidFill>
                <a:srgbClr val="000000"/>
              </a:solidFill>
              <a:latin typeface="Montserrat"/>
              <a:ea typeface="Montserrat"/>
              <a:cs typeface="Montserrat"/>
              <a:sym typeface="Montserrat"/>
            </a:endParaRPr>
          </a:p>
          <a:p>
            <a:pPr marL="0" marR="0" lvl="0" indent="0" algn="ctr" rtl="0">
              <a:lnSpc>
                <a:spcPct val="140008"/>
              </a:lnSpc>
              <a:spcBef>
                <a:spcPts val="0"/>
              </a:spcBef>
              <a:spcAft>
                <a:spcPts val="0"/>
              </a:spcAft>
              <a:buNone/>
            </a:pPr>
            <a:r>
              <a:rPr lang="en-US" sz="4299" b="0" i="0" u="none" strike="noStrike" cap="none" dirty="0">
                <a:solidFill>
                  <a:srgbClr val="000000"/>
                </a:solidFill>
                <a:latin typeface="Montserrat"/>
                <a:ea typeface="Montserrat"/>
                <a:cs typeface="Montserrat"/>
                <a:sym typeface="Montserrat"/>
              </a:rPr>
              <a:t>Pour les </a:t>
            </a:r>
            <a:r>
              <a:rPr lang="en-US" sz="4299" b="0" i="0" u="none" strike="noStrike" cap="none" dirty="0" err="1">
                <a:solidFill>
                  <a:srgbClr val="000000"/>
                </a:solidFill>
                <a:latin typeface="Montserrat"/>
                <a:ea typeface="Montserrat"/>
                <a:cs typeface="Montserrat"/>
                <a:sym typeface="Montserrat"/>
              </a:rPr>
              <a:t>personnes</a:t>
            </a:r>
            <a:r>
              <a:rPr lang="en-US" sz="4299" b="0" i="0" u="none" strike="noStrike" cap="none" dirty="0">
                <a:solidFill>
                  <a:srgbClr val="000000"/>
                </a:solidFill>
                <a:latin typeface="Montserrat"/>
                <a:ea typeface="Montserrat"/>
                <a:cs typeface="Montserrat"/>
                <a:sym typeface="Montserrat"/>
              </a:rPr>
              <a:t> </a:t>
            </a:r>
            <a:r>
              <a:rPr lang="en-US" sz="4299" b="0" i="0" u="none" strike="noStrike" cap="none" dirty="0" err="1">
                <a:solidFill>
                  <a:srgbClr val="000000"/>
                </a:solidFill>
                <a:latin typeface="Montserrat"/>
                <a:ea typeface="Montserrat"/>
                <a:cs typeface="Montserrat"/>
                <a:sym typeface="Montserrat"/>
              </a:rPr>
              <a:t>sourdes</a:t>
            </a:r>
            <a:r>
              <a:rPr lang="en-US" sz="4299" b="0" i="0" u="none" strike="noStrike" cap="none" dirty="0">
                <a:solidFill>
                  <a:srgbClr val="000000"/>
                </a:solidFill>
                <a:latin typeface="Montserrat"/>
                <a:ea typeface="Montserrat"/>
                <a:cs typeface="Montserrat"/>
                <a:sym typeface="Montserrat"/>
              </a:rPr>
              <a:t> </a:t>
            </a:r>
            <a:r>
              <a:rPr lang="en-US" sz="4299" b="0" i="0" u="none" strike="noStrike" cap="none" dirty="0" err="1">
                <a:solidFill>
                  <a:srgbClr val="000000"/>
                </a:solidFill>
                <a:latin typeface="Montserrat"/>
                <a:ea typeface="Montserrat"/>
                <a:cs typeface="Montserrat"/>
                <a:sym typeface="Montserrat"/>
              </a:rPr>
              <a:t>ou</a:t>
            </a:r>
            <a:r>
              <a:rPr lang="en-US" sz="4299" b="0" i="0" u="none" strike="noStrike" cap="none" dirty="0">
                <a:solidFill>
                  <a:srgbClr val="000000"/>
                </a:solidFill>
                <a:latin typeface="Montserrat"/>
                <a:ea typeface="Montserrat"/>
                <a:cs typeface="Montserrat"/>
                <a:sym typeface="Montserrat"/>
              </a:rPr>
              <a:t> </a:t>
            </a:r>
            <a:r>
              <a:rPr lang="en-US" sz="4299" b="0" i="0" u="none" strike="noStrike" cap="none" dirty="0" err="1">
                <a:solidFill>
                  <a:srgbClr val="000000"/>
                </a:solidFill>
                <a:latin typeface="Montserrat"/>
                <a:ea typeface="Montserrat"/>
                <a:cs typeface="Montserrat"/>
                <a:sym typeface="Montserrat"/>
              </a:rPr>
              <a:t>malentendantes</a:t>
            </a:r>
            <a:r>
              <a:rPr lang="en-US" sz="4299" b="0" i="0" u="none" strike="noStrike" cap="none" dirty="0">
                <a:solidFill>
                  <a:srgbClr val="000000"/>
                </a:solidFill>
                <a:latin typeface="Montserrat"/>
                <a:ea typeface="Montserrat"/>
                <a:cs typeface="Montserrat"/>
                <a:sym typeface="Montserrat"/>
              </a:rPr>
              <a:t> : </a:t>
            </a:r>
            <a:endParaRPr sz="1100" dirty="0"/>
          </a:p>
          <a:p>
            <a:pPr marL="0" marR="0" lvl="0" indent="0" algn="ctr" rtl="0">
              <a:lnSpc>
                <a:spcPct val="140008"/>
              </a:lnSpc>
              <a:spcBef>
                <a:spcPts val="0"/>
              </a:spcBef>
              <a:spcAft>
                <a:spcPts val="0"/>
              </a:spcAft>
              <a:buNone/>
            </a:pPr>
            <a:r>
              <a:rPr lang="en-US" sz="4299" b="0" i="0" u="none" strike="noStrike" cap="none" dirty="0">
                <a:solidFill>
                  <a:srgbClr val="000000"/>
                </a:solidFill>
                <a:latin typeface="Montserrat"/>
                <a:ea typeface="Montserrat"/>
                <a:cs typeface="Montserrat"/>
                <a:sym typeface="Montserrat"/>
              </a:rPr>
              <a:t>1-800-567-5803</a:t>
            </a:r>
            <a:endParaRPr sz="1100" dirty="0"/>
          </a:p>
        </p:txBody>
      </p:sp>
      <p:sp>
        <p:nvSpPr>
          <p:cNvPr id="106" name="Google Shape;106;p2"/>
          <p:cNvSpPr/>
          <p:nvPr/>
        </p:nvSpPr>
        <p:spPr>
          <a:xfrm>
            <a:off x="17099534" y="0"/>
            <a:ext cx="1188466" cy="990786"/>
          </a:xfrm>
          <a:custGeom>
            <a:avLst/>
            <a:gdLst/>
            <a:ahLst/>
            <a:cxnLst/>
            <a:rect l="l" t="t" r="r" b="b"/>
            <a:pathLst>
              <a:path w="1188466" h="990786" extrusionOk="0">
                <a:moveTo>
                  <a:pt x="0" y="0"/>
                </a:moveTo>
                <a:lnTo>
                  <a:pt x="1188466" y="0"/>
                </a:lnTo>
                <a:lnTo>
                  <a:pt x="1188466" y="990786"/>
                </a:lnTo>
                <a:lnTo>
                  <a:pt x="0" y="990786"/>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0"/>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91" name="Google Shape;491;p20"/>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92" name="Google Shape;492;p20"/>
          <p:cNvSpPr/>
          <p:nvPr/>
        </p:nvSpPr>
        <p:spPr>
          <a:xfrm>
            <a:off x="5090658" y="1874978"/>
            <a:ext cx="8106684" cy="5621720"/>
          </a:xfrm>
          <a:custGeom>
            <a:avLst/>
            <a:gdLst/>
            <a:ahLst/>
            <a:cxnLst/>
            <a:rect l="l" t="t" r="r" b="b"/>
            <a:pathLst>
              <a:path w="8106684" h="5621720" extrusionOk="0">
                <a:moveTo>
                  <a:pt x="0" y="0"/>
                </a:moveTo>
                <a:lnTo>
                  <a:pt x="8106684" y="0"/>
                </a:lnTo>
                <a:lnTo>
                  <a:pt x="8106684" y="5621721"/>
                </a:lnTo>
                <a:lnTo>
                  <a:pt x="0" y="5621721"/>
                </a:lnTo>
                <a:lnTo>
                  <a:pt x="0" y="0"/>
                </a:lnTo>
                <a:close/>
              </a:path>
            </a:pathLst>
          </a:custGeom>
          <a:blipFill rotWithShape="1">
            <a:blip r:embed="rId5">
              <a:alphaModFix/>
            </a:blip>
            <a:stretch>
              <a:fillRect/>
            </a:stretch>
          </a:blipFill>
          <a:ln>
            <a:noFill/>
          </a:ln>
        </p:spPr>
        <p:txBody>
          <a:bodyPr/>
          <a:lstStyle/>
          <a:p>
            <a:endParaRPr lang="en-US"/>
          </a:p>
        </p:txBody>
      </p:sp>
      <p:sp>
        <p:nvSpPr>
          <p:cNvPr id="493" name="Google Shape;493;p20"/>
          <p:cNvSpPr/>
          <p:nvPr/>
        </p:nvSpPr>
        <p:spPr>
          <a:xfrm>
            <a:off x="2708162" y="7725021"/>
            <a:ext cx="841627" cy="841627"/>
          </a:xfrm>
          <a:custGeom>
            <a:avLst/>
            <a:gdLst/>
            <a:ahLst/>
            <a:cxnLst/>
            <a:rect l="l" t="t" r="r" b="b"/>
            <a:pathLst>
              <a:path w="841627" h="841627" extrusionOk="0">
                <a:moveTo>
                  <a:pt x="0" y="0"/>
                </a:moveTo>
                <a:lnTo>
                  <a:pt x="841628" y="0"/>
                </a:lnTo>
                <a:lnTo>
                  <a:pt x="841628" y="841628"/>
                </a:lnTo>
                <a:lnTo>
                  <a:pt x="0" y="841628"/>
                </a:lnTo>
                <a:lnTo>
                  <a:pt x="0" y="0"/>
                </a:lnTo>
                <a:close/>
              </a:path>
            </a:pathLst>
          </a:custGeom>
          <a:blipFill rotWithShape="1">
            <a:blip r:embed="rId6">
              <a:alphaModFix/>
            </a:blip>
            <a:stretch>
              <a:fillRect/>
            </a:stretch>
          </a:blipFill>
          <a:ln>
            <a:noFill/>
          </a:ln>
        </p:spPr>
        <p:txBody>
          <a:bodyPr/>
          <a:lstStyle/>
          <a:p>
            <a:endParaRPr lang="en-US"/>
          </a:p>
        </p:txBody>
      </p:sp>
      <p:sp>
        <p:nvSpPr>
          <p:cNvPr id="494" name="Google Shape;494;p20"/>
          <p:cNvSpPr/>
          <p:nvPr/>
        </p:nvSpPr>
        <p:spPr>
          <a:xfrm>
            <a:off x="1240939" y="8842636"/>
            <a:ext cx="841627" cy="841627"/>
          </a:xfrm>
          <a:custGeom>
            <a:avLst/>
            <a:gdLst/>
            <a:ahLst/>
            <a:cxnLst/>
            <a:rect l="l" t="t" r="r" b="b"/>
            <a:pathLst>
              <a:path w="841627" h="841627" extrusionOk="0">
                <a:moveTo>
                  <a:pt x="0" y="0"/>
                </a:moveTo>
                <a:lnTo>
                  <a:pt x="841627" y="0"/>
                </a:lnTo>
                <a:lnTo>
                  <a:pt x="841627" y="841627"/>
                </a:lnTo>
                <a:lnTo>
                  <a:pt x="0" y="841627"/>
                </a:lnTo>
                <a:lnTo>
                  <a:pt x="0" y="0"/>
                </a:lnTo>
                <a:close/>
              </a:path>
            </a:pathLst>
          </a:custGeom>
          <a:blipFill rotWithShape="1">
            <a:blip r:embed="rId7">
              <a:alphaModFix/>
            </a:blip>
            <a:stretch>
              <a:fillRect/>
            </a:stretch>
          </a:blipFill>
          <a:ln>
            <a:noFill/>
          </a:ln>
        </p:spPr>
        <p:txBody>
          <a:bodyPr/>
          <a:lstStyle/>
          <a:p>
            <a:endParaRPr lang="en-US"/>
          </a:p>
        </p:txBody>
      </p:sp>
      <p:sp>
        <p:nvSpPr>
          <p:cNvPr id="495" name="Google Shape;495;p20"/>
          <p:cNvSpPr txBox="1"/>
          <p:nvPr/>
        </p:nvSpPr>
        <p:spPr>
          <a:xfrm>
            <a:off x="3398479" y="402565"/>
            <a:ext cx="11491042" cy="110871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7800" b="1" i="0" u="none" strike="noStrike" cap="none">
                <a:solidFill>
                  <a:srgbClr val="000000"/>
                </a:solidFill>
                <a:latin typeface="Montserrat"/>
                <a:ea typeface="Montserrat"/>
                <a:cs typeface="Montserrat"/>
                <a:sym typeface="Montserrat"/>
              </a:rPr>
              <a:t>Connectons-nous</a:t>
            </a:r>
            <a:endParaRPr/>
          </a:p>
        </p:txBody>
      </p:sp>
      <p:sp>
        <p:nvSpPr>
          <p:cNvPr id="496" name="Google Shape;496;p20"/>
          <p:cNvSpPr txBox="1"/>
          <p:nvPr/>
        </p:nvSpPr>
        <p:spPr>
          <a:xfrm>
            <a:off x="3735950" y="7793725"/>
            <a:ext cx="12070200" cy="5232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sng" strike="noStrike" cap="none">
                <a:solidFill>
                  <a:schemeClr val="hlink"/>
                </a:solidFill>
                <a:latin typeface="Montserrat"/>
                <a:ea typeface="Montserrat"/>
                <a:cs typeface="Montserrat"/>
                <a:sym typeface="Montserrat"/>
                <a:hlinkClick r:id="rId8"/>
              </a:rPr>
              <a:t>diversityandinclusion-diversiteetinclusion@forces.gc.ca</a:t>
            </a:r>
            <a:endParaRPr/>
          </a:p>
        </p:txBody>
      </p:sp>
      <p:sp>
        <p:nvSpPr>
          <p:cNvPr id="497" name="Google Shape;497;p20"/>
          <p:cNvSpPr txBox="1"/>
          <p:nvPr/>
        </p:nvSpPr>
        <p:spPr>
          <a:xfrm>
            <a:off x="2281077" y="8939917"/>
            <a:ext cx="14753700" cy="5232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sng" strike="noStrike" cap="none">
                <a:solidFill>
                  <a:schemeClr val="hlink"/>
                </a:solidFill>
                <a:latin typeface="Montserrat"/>
                <a:ea typeface="Montserrat"/>
                <a:cs typeface="Montserrat"/>
                <a:sym typeface="Montserrat"/>
                <a:hlinkClick r:id="rId9"/>
              </a:rPr>
              <a:t>https://wiki.gccollab.ca/Le_bureau_de_diversit%C3%A9_et_inclusion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1"/>
          <p:cNvSpPr/>
          <p:nvPr/>
        </p:nvSpPr>
        <p:spPr>
          <a:xfrm>
            <a:off x="10266077" y="803314"/>
            <a:ext cx="7335609" cy="6115458"/>
          </a:xfrm>
          <a:custGeom>
            <a:avLst/>
            <a:gdLst/>
            <a:ahLst/>
            <a:cxnLst/>
            <a:rect l="l" t="t" r="r" b="b"/>
            <a:pathLst>
              <a:path w="7335609" h="6115458" extrusionOk="0">
                <a:moveTo>
                  <a:pt x="0" y="0"/>
                </a:moveTo>
                <a:lnTo>
                  <a:pt x="7335609" y="0"/>
                </a:lnTo>
                <a:lnTo>
                  <a:pt x="7335609" y="6115457"/>
                </a:lnTo>
                <a:lnTo>
                  <a:pt x="0" y="6115457"/>
                </a:lnTo>
                <a:lnTo>
                  <a:pt x="0" y="0"/>
                </a:lnTo>
                <a:close/>
              </a:path>
            </a:pathLst>
          </a:custGeom>
          <a:blipFill rotWithShape="1">
            <a:blip r:embed="rId5">
              <a:alphaModFix amt="23000"/>
            </a:blip>
            <a:stretch>
              <a:fillRect/>
            </a:stretch>
          </a:blipFill>
          <a:ln>
            <a:noFill/>
          </a:ln>
        </p:spPr>
        <p:txBody>
          <a:bodyPr/>
          <a:lstStyle/>
          <a:p>
            <a:endParaRPr lang="en-US"/>
          </a:p>
        </p:txBody>
      </p:sp>
      <p:sp>
        <p:nvSpPr>
          <p:cNvPr id="507" name="Google Shape;507;p21"/>
          <p:cNvSpPr/>
          <p:nvPr/>
        </p:nvSpPr>
        <p:spPr>
          <a:xfrm>
            <a:off x="9744315" y="2382910"/>
            <a:ext cx="8264833" cy="3125820"/>
          </a:xfrm>
          <a:custGeom>
            <a:avLst/>
            <a:gdLst/>
            <a:ahLst/>
            <a:cxnLst/>
            <a:rect l="l" t="t" r="r" b="b"/>
            <a:pathLst>
              <a:path w="8264833" h="3125820" extrusionOk="0">
                <a:moveTo>
                  <a:pt x="0" y="0"/>
                </a:moveTo>
                <a:lnTo>
                  <a:pt x="8264833" y="0"/>
                </a:lnTo>
                <a:lnTo>
                  <a:pt x="8264833" y="3125821"/>
                </a:lnTo>
                <a:lnTo>
                  <a:pt x="0" y="312582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508" name="Google Shape;508;p21"/>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7"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509" name="Google Shape;509;p21"/>
          <p:cNvSpPr/>
          <p:nvPr/>
        </p:nvSpPr>
        <p:spPr>
          <a:xfrm>
            <a:off x="9973225" y="7043878"/>
            <a:ext cx="7921314" cy="572891"/>
          </a:xfrm>
          <a:custGeom>
            <a:avLst/>
            <a:gdLst/>
            <a:ahLst/>
            <a:cxnLst/>
            <a:rect l="l" t="t" r="r" b="b"/>
            <a:pathLst>
              <a:path w="7921314" h="572891" extrusionOk="0">
                <a:moveTo>
                  <a:pt x="0" y="0"/>
                </a:moveTo>
                <a:lnTo>
                  <a:pt x="7921314" y="0"/>
                </a:lnTo>
                <a:lnTo>
                  <a:pt x="7921314" y="572890"/>
                </a:lnTo>
                <a:lnTo>
                  <a:pt x="0" y="572890"/>
                </a:lnTo>
                <a:lnTo>
                  <a:pt x="0" y="0"/>
                </a:lnTo>
                <a:close/>
              </a:path>
            </a:pathLst>
          </a:custGeom>
          <a:blipFill rotWithShape="1">
            <a:blip r:embed="rId8">
              <a:alphaModFix/>
            </a:blip>
            <a:stretch>
              <a:fillRect/>
            </a:stretch>
          </a:blipFill>
          <a:ln>
            <a:noFill/>
          </a:ln>
        </p:spPr>
        <p:txBody>
          <a:bodyPr/>
          <a:lstStyle/>
          <a:p>
            <a:endParaRPr lang="en-US"/>
          </a:p>
        </p:txBody>
      </p:sp>
      <p:sp>
        <p:nvSpPr>
          <p:cNvPr id="510" name="Google Shape;510;p21"/>
          <p:cNvSpPr txBox="1"/>
          <p:nvPr/>
        </p:nvSpPr>
        <p:spPr>
          <a:xfrm>
            <a:off x="10889097" y="8314016"/>
            <a:ext cx="6092662" cy="1169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1" i="0" u="none" strike="noStrike" cap="none">
                <a:solidFill>
                  <a:srgbClr val="000000"/>
                </a:solidFill>
                <a:latin typeface="Montserrat"/>
                <a:ea typeface="Montserrat"/>
                <a:cs typeface="Montserrat"/>
                <a:sym typeface="Montserrat"/>
              </a:rPr>
              <a:t>Présenté par le Bureau de la diversité et de l'inclusion, Groupe des matériels, Défense nationale</a:t>
            </a:r>
            <a:endParaRPr/>
          </a:p>
        </p:txBody>
      </p:sp>
      <p:sp>
        <p:nvSpPr>
          <p:cNvPr id="511" name="Google Shape;511;p21"/>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4" name="480Screen Recording 2024-05-08 at 9.47.38 AM 8.17.02 AM">
            <a:hlinkClick r:id="" action="ppaction://media"/>
            <a:extLst>
              <a:ext uri="{FF2B5EF4-FFF2-40B4-BE49-F238E27FC236}">
                <a16:creationId xmlns:a16="http://schemas.microsoft.com/office/drawing/2014/main" id="{0B6FDC81-FE35-D56D-3A7A-CC3C49998DD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0171" y="0"/>
            <a:ext cx="10247024" cy="10282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12" name="Google Shape;112;p3"/>
          <p:cNvSpPr txBox="1"/>
          <p:nvPr/>
        </p:nvSpPr>
        <p:spPr>
          <a:xfrm>
            <a:off x="5072101" y="616268"/>
            <a:ext cx="8143798" cy="7124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b="1" i="0" u="none" strike="noStrike" cap="none">
                <a:solidFill>
                  <a:srgbClr val="000000"/>
                </a:solidFill>
                <a:latin typeface="Montserrat"/>
                <a:ea typeface="Montserrat"/>
                <a:cs typeface="Montserrat"/>
                <a:sym typeface="Montserrat"/>
              </a:rPr>
              <a:t>Reconnaissance des terres</a:t>
            </a:r>
            <a:endParaRPr/>
          </a:p>
        </p:txBody>
      </p:sp>
      <p:sp>
        <p:nvSpPr>
          <p:cNvPr id="113" name="Google Shape;113;p3"/>
          <p:cNvSpPr txBox="1"/>
          <p:nvPr/>
        </p:nvSpPr>
        <p:spPr>
          <a:xfrm>
            <a:off x="1028700" y="1664728"/>
            <a:ext cx="16230600" cy="7634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Nous reconnaissons que nos bureaux, situés à Ottawa, se trouvent sur le territoire non cédé et non abandonné de la Nation algonquine Anishinaabe, présente en ces lieux depuis des temps immémoriaux.</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Les Algonquins sont les gardiens et les défenseurs traditionnels du bassin hydrographique de la rivière des Outaouais et de ses affluents. Nous saluons leur longue tradition d’accueil dont ont bénéficié de nombreuses nations dans ce magnifique territoire et nous nous engageons à défendre et à promouvoir</a:t>
            </a:r>
            <a:endParaRPr sz="1000"/>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la voix et les valeurs de notre nation hôte.</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Nous respectons et affirmons les droits fondamentaux et issus de traités</a:t>
            </a:r>
            <a:endParaRPr sz="1000"/>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de tous les peuples autochtones de l’ensemble de ce territoire.</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Nous reconnaissons l’oppression historique exercée sur les territoires, les cultures et les premiers peuples de ce qui est appelé aujourd’hui le Canada et croyons ardemment que les arts contribuent au processus de guérison et de décolonisation que nous poursuivons ensemble.</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Cette reconnaissance ne devient significative que lorsqu'elle est associée à des relations responsables et à des actions éclairées. Il ne s'agit que d'une première étape pour honorer les terres non cédées sur lesquelles nous opérons. Nous continuons à honorer les personnes, les anciens et les ancêtres autochtones de cette terre.</a:t>
            </a:r>
            <a:endParaRPr sz="1000"/>
          </a:p>
        </p:txBody>
      </p:sp>
      <p:sp>
        <p:nvSpPr>
          <p:cNvPr id="114" name="Google Shape;114;p3"/>
          <p:cNvSpPr/>
          <p:nvPr/>
        </p:nvSpPr>
        <p:spPr>
          <a:xfrm>
            <a:off x="16626744" y="0"/>
            <a:ext cx="1661256" cy="1384935"/>
          </a:xfrm>
          <a:custGeom>
            <a:avLst/>
            <a:gdLst/>
            <a:ahLst/>
            <a:cxnLst/>
            <a:rect l="l" t="t" r="r" b="b"/>
            <a:pathLst>
              <a:path w="1661256" h="1384935" extrusionOk="0">
                <a:moveTo>
                  <a:pt x="0" y="0"/>
                </a:moveTo>
                <a:lnTo>
                  <a:pt x="1661256" y="0"/>
                </a:lnTo>
                <a:lnTo>
                  <a:pt x="1661256" y="1384935"/>
                </a:lnTo>
                <a:lnTo>
                  <a:pt x="0" y="138493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p:nvPr/>
        </p:nvSpPr>
        <p:spPr>
          <a:xfrm>
            <a:off x="-2482214" y="7201331"/>
            <a:ext cx="5799452" cy="8599948"/>
          </a:xfrm>
          <a:custGeom>
            <a:avLst/>
            <a:gdLst/>
            <a:ahLst/>
            <a:cxnLst/>
            <a:rect l="l" t="t" r="r" b="b"/>
            <a:pathLst>
              <a:path w="5799452" h="8599948" extrusionOk="0">
                <a:moveTo>
                  <a:pt x="0" y="0"/>
                </a:moveTo>
                <a:lnTo>
                  <a:pt x="5799452" y="0"/>
                </a:lnTo>
                <a:lnTo>
                  <a:pt x="5799452" y="8599948"/>
                </a:lnTo>
                <a:lnTo>
                  <a:pt x="0" y="8599948"/>
                </a:lnTo>
                <a:lnTo>
                  <a:pt x="0" y="0"/>
                </a:lnTo>
                <a:close/>
              </a:path>
            </a:pathLst>
          </a:custGeom>
          <a:blipFill rotWithShape="1">
            <a:blip r:embed="rId3"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20" name="Google Shape;120;p4"/>
          <p:cNvSpPr txBox="1"/>
          <p:nvPr/>
        </p:nvSpPr>
        <p:spPr>
          <a:xfrm>
            <a:off x="3980916" y="2050823"/>
            <a:ext cx="13039800" cy="19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199" b="0" i="0" u="none" strike="noStrike" cap="none">
                <a:solidFill>
                  <a:srgbClr val="000000"/>
                </a:solidFill>
                <a:latin typeface="Montserrat"/>
                <a:ea typeface="Montserrat"/>
                <a:cs typeface="Montserrat"/>
                <a:sym typeface="Montserrat"/>
              </a:rPr>
              <a:t>Ce qu’il faut savoir sur la </a:t>
            </a:r>
            <a:r>
              <a:rPr lang="en-US" sz="4199" b="1" i="0" u="none" strike="noStrike" cap="none">
                <a:solidFill>
                  <a:srgbClr val="000000"/>
                </a:solidFill>
                <a:latin typeface="Montserrat"/>
                <a:ea typeface="Montserrat"/>
                <a:cs typeface="Montserrat"/>
                <a:sym typeface="Montserrat"/>
              </a:rPr>
              <a:t>candidature</a:t>
            </a:r>
            <a:r>
              <a:rPr lang="en-US" sz="4199" b="0" i="0" u="none" strike="noStrike" cap="none">
                <a:solidFill>
                  <a:srgbClr val="000000"/>
                </a:solidFill>
                <a:latin typeface="Montserrat"/>
                <a:ea typeface="Montserrat"/>
                <a:cs typeface="Montserrat"/>
                <a:sym typeface="Montserrat"/>
              </a:rPr>
              <a:t> pour Diriger en élevant les autres : Programme des cercles de mentorat</a:t>
            </a:r>
            <a:endParaRPr/>
          </a:p>
        </p:txBody>
      </p:sp>
      <p:sp>
        <p:nvSpPr>
          <p:cNvPr id="121" name="Google Shape;121;p4"/>
          <p:cNvSpPr/>
          <p:nvPr/>
        </p:nvSpPr>
        <p:spPr>
          <a:xfrm>
            <a:off x="1267330" y="2077148"/>
            <a:ext cx="1752672" cy="984250"/>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txBox="1"/>
          <p:nvPr/>
        </p:nvSpPr>
        <p:spPr>
          <a:xfrm>
            <a:off x="1525778" y="1978384"/>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dirty="0">
                <a:solidFill>
                  <a:srgbClr val="000000"/>
                </a:solidFill>
                <a:latin typeface="Montserrat"/>
                <a:ea typeface="Montserrat"/>
                <a:cs typeface="Montserrat"/>
                <a:sym typeface="Montserrat"/>
              </a:rPr>
              <a:t>1</a:t>
            </a:r>
            <a:endParaRPr dirty="0"/>
          </a:p>
        </p:txBody>
      </p:sp>
      <p:sp>
        <p:nvSpPr>
          <p:cNvPr id="123" name="Google Shape;123;p4"/>
          <p:cNvSpPr txBox="1"/>
          <p:nvPr/>
        </p:nvSpPr>
        <p:spPr>
          <a:xfrm>
            <a:off x="3980916" y="4449178"/>
            <a:ext cx="13039800" cy="12927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US" sz="4199" b="1" i="0" u="none" strike="noStrike" cap="none">
                <a:solidFill>
                  <a:srgbClr val="000000"/>
                </a:solidFill>
                <a:latin typeface="Montserrat"/>
                <a:ea typeface="Montserrat"/>
                <a:cs typeface="Montserrat"/>
                <a:sym typeface="Montserrat"/>
              </a:rPr>
              <a:t>Qui </a:t>
            </a:r>
            <a:r>
              <a:rPr lang="en-US" sz="4199" b="0" i="0" u="none" strike="noStrike" cap="none">
                <a:solidFill>
                  <a:srgbClr val="000000"/>
                </a:solidFill>
                <a:latin typeface="Montserrat"/>
                <a:ea typeface="Montserrat"/>
                <a:cs typeface="Montserrat"/>
                <a:sym typeface="Montserrat"/>
              </a:rPr>
              <a:t>devrait poser sa candidature – date limite le 30 juin 2024</a:t>
            </a:r>
            <a:endParaRPr/>
          </a:p>
        </p:txBody>
      </p:sp>
      <p:sp>
        <p:nvSpPr>
          <p:cNvPr id="124" name="Google Shape;124;p4"/>
          <p:cNvSpPr txBox="1"/>
          <p:nvPr/>
        </p:nvSpPr>
        <p:spPr>
          <a:xfrm>
            <a:off x="3980916" y="7778807"/>
            <a:ext cx="13039800" cy="19389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US" sz="4199" b="0" i="0" u="none" strike="noStrike" cap="none">
                <a:solidFill>
                  <a:srgbClr val="000000"/>
                </a:solidFill>
                <a:latin typeface="Montserrat"/>
                <a:ea typeface="Montserrat"/>
                <a:cs typeface="Montserrat"/>
                <a:sym typeface="Montserrat"/>
              </a:rPr>
              <a:t>Comment pouvez-vous être un </a:t>
            </a:r>
            <a:r>
              <a:rPr lang="en-US" sz="4199" b="1" i="0" u="none" strike="noStrike" cap="none">
                <a:solidFill>
                  <a:srgbClr val="000000"/>
                </a:solidFill>
                <a:latin typeface="Montserrat"/>
                <a:ea typeface="Montserrat"/>
                <a:cs typeface="Montserrat"/>
                <a:sym typeface="Montserrat"/>
              </a:rPr>
              <a:t>co-conspirateur</a:t>
            </a:r>
            <a:r>
              <a:rPr lang="en-US" sz="4199" b="0" i="0" u="none" strike="noStrike" cap="none">
                <a:solidFill>
                  <a:srgbClr val="000000"/>
                </a:solidFill>
                <a:latin typeface="Montserrat"/>
                <a:ea typeface="Montserrat"/>
                <a:cs typeface="Montserrat"/>
                <a:sym typeface="Montserrat"/>
              </a:rPr>
              <a:t> ou une </a:t>
            </a:r>
            <a:r>
              <a:rPr lang="en-US" sz="4199" b="1" i="0" u="none" strike="noStrike" cap="none">
                <a:solidFill>
                  <a:srgbClr val="000000"/>
                </a:solidFill>
                <a:latin typeface="Montserrat"/>
                <a:ea typeface="Montserrat"/>
                <a:cs typeface="Montserrat"/>
                <a:sym typeface="Montserrat"/>
              </a:rPr>
              <a:t>co-conspiratrice du changement</a:t>
            </a:r>
            <a:r>
              <a:rPr lang="en-US" sz="4199" b="0" i="0" u="none" strike="noStrike" cap="none">
                <a:solidFill>
                  <a:srgbClr val="000000"/>
                </a:solidFill>
                <a:latin typeface="Montserrat"/>
                <a:ea typeface="Montserrat"/>
                <a:cs typeface="Montserrat"/>
                <a:sym typeface="Montserrat"/>
              </a:rPr>
              <a:t> dans votre organisation?</a:t>
            </a:r>
            <a:endParaRPr/>
          </a:p>
        </p:txBody>
      </p:sp>
      <p:sp>
        <p:nvSpPr>
          <p:cNvPr id="125" name="Google Shape;125;p4"/>
          <p:cNvSpPr txBox="1"/>
          <p:nvPr/>
        </p:nvSpPr>
        <p:spPr>
          <a:xfrm>
            <a:off x="3980916" y="6363727"/>
            <a:ext cx="13039800" cy="6462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US" sz="4199" b="0" i="0" u="none" strike="noStrike" cap="none">
                <a:solidFill>
                  <a:srgbClr val="000000"/>
                </a:solidFill>
                <a:latin typeface="Montserrat"/>
                <a:ea typeface="Montserrat"/>
                <a:cs typeface="Montserrat"/>
                <a:sym typeface="Montserrat"/>
              </a:rPr>
              <a:t>L’importance de la </a:t>
            </a:r>
            <a:r>
              <a:rPr lang="en-US" sz="4199" b="1" i="0" u="none" strike="noStrike" cap="none">
                <a:solidFill>
                  <a:srgbClr val="000000"/>
                </a:solidFill>
                <a:latin typeface="Montserrat"/>
                <a:ea typeface="Montserrat"/>
                <a:cs typeface="Montserrat"/>
                <a:sym typeface="Montserrat"/>
              </a:rPr>
              <a:t>représentation</a:t>
            </a:r>
            <a:endParaRPr/>
          </a:p>
        </p:txBody>
      </p:sp>
      <p:sp>
        <p:nvSpPr>
          <p:cNvPr id="126" name="Google Shape;126;p4"/>
          <p:cNvSpPr txBox="1"/>
          <p:nvPr/>
        </p:nvSpPr>
        <p:spPr>
          <a:xfrm>
            <a:off x="1396554" y="644973"/>
            <a:ext cx="15494892" cy="9715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399" b="1" i="0" u="none" strike="noStrike" cap="none">
                <a:solidFill>
                  <a:srgbClr val="000000"/>
                </a:solidFill>
                <a:latin typeface="Montserrat"/>
                <a:ea typeface="Montserrat"/>
                <a:cs typeface="Montserrat"/>
                <a:sym typeface="Montserrat"/>
              </a:rPr>
              <a:t>Ensemble, nous allons explorer…</a:t>
            </a:r>
            <a:endParaRPr/>
          </a:p>
        </p:txBody>
      </p:sp>
      <p:sp>
        <p:nvSpPr>
          <p:cNvPr id="127" name="Google Shape;127;p4"/>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28" name="Google Shape;128;p4"/>
          <p:cNvSpPr/>
          <p:nvPr/>
        </p:nvSpPr>
        <p:spPr>
          <a:xfrm>
            <a:off x="1258823" y="4282490"/>
            <a:ext cx="1752672" cy="984250"/>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txBox="1"/>
          <p:nvPr/>
        </p:nvSpPr>
        <p:spPr>
          <a:xfrm>
            <a:off x="1517271" y="4183727"/>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a:solidFill>
                  <a:srgbClr val="000000"/>
                </a:solidFill>
                <a:latin typeface="Montserrat"/>
                <a:ea typeface="Montserrat"/>
                <a:cs typeface="Montserrat"/>
                <a:sym typeface="Montserrat"/>
              </a:rPr>
              <a:t>2</a:t>
            </a:r>
            <a:endParaRPr/>
          </a:p>
        </p:txBody>
      </p:sp>
      <p:sp>
        <p:nvSpPr>
          <p:cNvPr id="130" name="Google Shape;130;p4"/>
          <p:cNvSpPr/>
          <p:nvPr/>
        </p:nvSpPr>
        <p:spPr>
          <a:xfrm>
            <a:off x="1267330" y="6213209"/>
            <a:ext cx="1759540" cy="988107"/>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p:nvPr/>
        </p:nvSpPr>
        <p:spPr>
          <a:xfrm>
            <a:off x="1525778" y="6114445"/>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a:solidFill>
                  <a:srgbClr val="000000"/>
                </a:solidFill>
                <a:latin typeface="Montserrat"/>
                <a:ea typeface="Montserrat"/>
                <a:cs typeface="Montserrat"/>
                <a:sym typeface="Montserrat"/>
              </a:rPr>
              <a:t>3</a:t>
            </a:r>
            <a:endParaRPr/>
          </a:p>
        </p:txBody>
      </p:sp>
      <p:sp>
        <p:nvSpPr>
          <p:cNvPr id="132" name="Google Shape;132;p4"/>
          <p:cNvSpPr/>
          <p:nvPr/>
        </p:nvSpPr>
        <p:spPr>
          <a:xfrm>
            <a:off x="1258848" y="7666706"/>
            <a:ext cx="1752672" cy="984250"/>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1517296" y="7567943"/>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a:solidFill>
                  <a:srgbClr val="000000"/>
                </a:solidFill>
                <a:latin typeface="Montserrat"/>
                <a:ea typeface="Montserrat"/>
                <a:cs typeface="Montserrat"/>
                <a:sym typeface="Montserrat"/>
              </a:rPr>
              <a:t>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p:nvPr/>
        </p:nvSpPr>
        <p:spPr>
          <a:xfrm>
            <a:off x="10266077" y="1736773"/>
            <a:ext cx="7335609" cy="6115458"/>
          </a:xfrm>
          <a:custGeom>
            <a:avLst/>
            <a:gdLst/>
            <a:ahLst/>
            <a:cxnLst/>
            <a:rect l="l" t="t" r="r" b="b"/>
            <a:pathLst>
              <a:path w="7335609" h="6115458" extrusionOk="0">
                <a:moveTo>
                  <a:pt x="0" y="0"/>
                </a:moveTo>
                <a:lnTo>
                  <a:pt x="7335609" y="0"/>
                </a:lnTo>
                <a:lnTo>
                  <a:pt x="7335609" y="6115457"/>
                </a:lnTo>
                <a:lnTo>
                  <a:pt x="0" y="6115457"/>
                </a:lnTo>
                <a:lnTo>
                  <a:pt x="0" y="0"/>
                </a:lnTo>
                <a:close/>
              </a:path>
            </a:pathLst>
          </a:custGeom>
          <a:blipFill rotWithShape="1">
            <a:blip r:embed="rId5">
              <a:alphaModFix amt="23000"/>
            </a:blip>
            <a:stretch>
              <a:fillRect/>
            </a:stretch>
          </a:blipFill>
          <a:ln>
            <a:noFill/>
          </a:ln>
        </p:spPr>
        <p:txBody>
          <a:bodyPr/>
          <a:lstStyle/>
          <a:p>
            <a:endParaRPr lang="en-US"/>
          </a:p>
        </p:txBody>
      </p:sp>
      <p:sp>
        <p:nvSpPr>
          <p:cNvPr id="143" name="Google Shape;143;p5"/>
          <p:cNvSpPr/>
          <p:nvPr/>
        </p:nvSpPr>
        <p:spPr>
          <a:xfrm>
            <a:off x="9744315" y="3316369"/>
            <a:ext cx="8264833" cy="3125820"/>
          </a:xfrm>
          <a:custGeom>
            <a:avLst/>
            <a:gdLst/>
            <a:ahLst/>
            <a:cxnLst/>
            <a:rect l="l" t="t" r="r" b="b"/>
            <a:pathLst>
              <a:path w="8264833" h="3125820" extrusionOk="0">
                <a:moveTo>
                  <a:pt x="0" y="0"/>
                </a:moveTo>
                <a:lnTo>
                  <a:pt x="8264833" y="0"/>
                </a:lnTo>
                <a:lnTo>
                  <a:pt x="8264833" y="3125821"/>
                </a:lnTo>
                <a:lnTo>
                  <a:pt x="0" y="312582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44" name="Google Shape;144;p5"/>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7"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45" name="Google Shape;145;p5"/>
          <p:cNvSpPr/>
          <p:nvPr/>
        </p:nvSpPr>
        <p:spPr>
          <a:xfrm>
            <a:off x="9973225" y="7977337"/>
            <a:ext cx="7921314" cy="572891"/>
          </a:xfrm>
          <a:custGeom>
            <a:avLst/>
            <a:gdLst/>
            <a:ahLst/>
            <a:cxnLst/>
            <a:rect l="l" t="t" r="r" b="b"/>
            <a:pathLst>
              <a:path w="7921314" h="572891" extrusionOk="0">
                <a:moveTo>
                  <a:pt x="0" y="0"/>
                </a:moveTo>
                <a:lnTo>
                  <a:pt x="7921314" y="0"/>
                </a:lnTo>
                <a:lnTo>
                  <a:pt x="7921314" y="572890"/>
                </a:lnTo>
                <a:lnTo>
                  <a:pt x="0" y="572890"/>
                </a:lnTo>
                <a:lnTo>
                  <a:pt x="0" y="0"/>
                </a:lnTo>
                <a:close/>
              </a:path>
            </a:pathLst>
          </a:custGeom>
          <a:blipFill rotWithShape="1">
            <a:blip r:embed="rId8">
              <a:alphaModFix/>
            </a:blip>
            <a:stretch>
              <a:fillRect/>
            </a:stretch>
          </a:blipFill>
          <a:ln>
            <a:noFill/>
          </a:ln>
        </p:spPr>
        <p:txBody>
          <a:bodyPr/>
          <a:lstStyle/>
          <a:p>
            <a:endParaRPr lang="en-US"/>
          </a:p>
        </p:txBody>
      </p:sp>
      <p:sp>
        <p:nvSpPr>
          <p:cNvPr id="146" name="Google Shape;146;p5"/>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4" name="480Screen Recording 2024-05-08 at 9.47.38 AM 8.17.02 AM">
            <a:hlinkClick r:id="" action="ppaction://media"/>
            <a:extLst>
              <a:ext uri="{FF2B5EF4-FFF2-40B4-BE49-F238E27FC236}">
                <a16:creationId xmlns:a16="http://schemas.microsoft.com/office/drawing/2014/main" id="{B5721D4A-BD7C-CDF5-81C9-BBCFA392DF4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0171" y="0"/>
            <a:ext cx="10247024" cy="10282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6"/>
          <p:cNvGrpSpPr/>
          <p:nvPr/>
        </p:nvGrpSpPr>
        <p:grpSpPr>
          <a:xfrm>
            <a:off x="1028700" y="2879262"/>
            <a:ext cx="2758397" cy="963774"/>
            <a:chOff x="0" y="-47625"/>
            <a:chExt cx="1299455" cy="454025"/>
          </a:xfrm>
        </p:grpSpPr>
        <p:sp>
          <p:nvSpPr>
            <p:cNvPr id="153" name="Google Shape;153;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54" name="Google Shape;154;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6"/>
          <p:cNvGrpSpPr/>
          <p:nvPr/>
        </p:nvGrpSpPr>
        <p:grpSpPr>
          <a:xfrm>
            <a:off x="3859235" y="2980357"/>
            <a:ext cx="941095" cy="941095"/>
            <a:chOff x="0" y="0"/>
            <a:chExt cx="812800" cy="812800"/>
          </a:xfrm>
        </p:grpSpPr>
        <p:sp>
          <p:nvSpPr>
            <p:cNvPr id="156" name="Google Shape;15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8" name="Google Shape;158;p6"/>
          <p:cNvSpPr/>
          <p:nvPr/>
        </p:nvSpPr>
        <p:spPr>
          <a:xfrm>
            <a:off x="1028700" y="4179474"/>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6"/>
          <p:cNvGrpSpPr/>
          <p:nvPr/>
        </p:nvGrpSpPr>
        <p:grpSpPr>
          <a:xfrm>
            <a:off x="10088720" y="2980357"/>
            <a:ext cx="941095" cy="941095"/>
            <a:chOff x="0" y="0"/>
            <a:chExt cx="812800" cy="812800"/>
          </a:xfrm>
        </p:grpSpPr>
        <p:sp>
          <p:nvSpPr>
            <p:cNvPr id="160" name="Google Shape;16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2" name="Google Shape;162;p6"/>
          <p:cNvGrpSpPr/>
          <p:nvPr/>
        </p:nvGrpSpPr>
        <p:grpSpPr>
          <a:xfrm>
            <a:off x="16318205" y="2980357"/>
            <a:ext cx="941095" cy="941095"/>
            <a:chOff x="0" y="0"/>
            <a:chExt cx="812800" cy="812800"/>
          </a:xfrm>
        </p:grpSpPr>
        <p:sp>
          <p:nvSpPr>
            <p:cNvPr id="163" name="Google Shape;16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5" name="Google Shape;165;p6"/>
          <p:cNvGrpSpPr/>
          <p:nvPr/>
        </p:nvGrpSpPr>
        <p:grpSpPr>
          <a:xfrm>
            <a:off x="564996" y="299933"/>
            <a:ext cx="927409" cy="927409"/>
            <a:chOff x="0" y="0"/>
            <a:chExt cx="812800" cy="812800"/>
          </a:xfrm>
        </p:grpSpPr>
        <p:sp>
          <p:nvSpPr>
            <p:cNvPr id="166" name="Google Shape;16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6">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244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8" name="Google Shape;168;p6"/>
          <p:cNvSpPr txBox="1"/>
          <p:nvPr/>
        </p:nvSpPr>
        <p:spPr>
          <a:xfrm>
            <a:off x="873430" y="221282"/>
            <a:ext cx="16541100" cy="1901700"/>
          </a:xfrm>
          <a:prstGeom prst="rect">
            <a:avLst/>
          </a:prstGeom>
          <a:noFill/>
          <a:ln>
            <a:noFill/>
          </a:ln>
        </p:spPr>
        <p:txBody>
          <a:bodyPr spcFirstLastPara="1" wrap="square" lIns="0" tIns="0" rIns="0" bIns="0" anchor="t" anchorCtr="0">
            <a:spAutoFit/>
          </a:bodyPr>
          <a:lstStyle/>
          <a:p>
            <a:pPr marL="0" marR="0" lvl="0" indent="0" algn="ctr" rtl="0">
              <a:lnSpc>
                <a:spcPct val="113000"/>
              </a:lnSpc>
              <a:spcBef>
                <a:spcPts val="0"/>
              </a:spcBef>
              <a:spcAft>
                <a:spcPts val="0"/>
              </a:spcAft>
              <a:buNone/>
            </a:pPr>
            <a:r>
              <a:rPr lang="en-US" sz="5800" b="1" i="0" u="none" strike="noStrike" cap="none">
                <a:solidFill>
                  <a:srgbClr val="2B2A2A"/>
                </a:solidFill>
                <a:latin typeface="Montserrat"/>
                <a:ea typeface="Montserrat"/>
                <a:cs typeface="Montserrat"/>
                <a:sym typeface="Montserrat"/>
              </a:rPr>
              <a:t>Les événements mondiaux</a:t>
            </a:r>
            <a:r>
              <a:rPr lang="en-US" sz="5800"/>
              <a:t> </a:t>
            </a:r>
            <a:r>
              <a:rPr lang="en-US" sz="5800" b="1" i="0" u="none" strike="noStrike" cap="none">
                <a:solidFill>
                  <a:srgbClr val="2B2A2A"/>
                </a:solidFill>
                <a:latin typeface="Montserrat"/>
                <a:ea typeface="Montserrat"/>
                <a:cs typeface="Montserrat"/>
                <a:sym typeface="Montserrat"/>
              </a:rPr>
              <a:t>qui </a:t>
            </a:r>
            <a:endParaRPr sz="5800" b="1" i="0" u="none" strike="noStrike" cap="none">
              <a:solidFill>
                <a:srgbClr val="2B2A2A"/>
              </a:solidFill>
              <a:latin typeface="Montserrat"/>
              <a:ea typeface="Montserrat"/>
              <a:cs typeface="Montserrat"/>
              <a:sym typeface="Montserrat"/>
            </a:endParaRPr>
          </a:p>
          <a:p>
            <a:pPr marL="0" marR="0" lvl="0" indent="0" algn="ctr" rtl="0">
              <a:lnSpc>
                <a:spcPct val="113000"/>
              </a:lnSpc>
              <a:spcBef>
                <a:spcPts val="0"/>
              </a:spcBef>
              <a:spcAft>
                <a:spcPts val="0"/>
              </a:spcAft>
              <a:buNone/>
            </a:pPr>
            <a:r>
              <a:rPr lang="en-US" sz="5800" b="1" i="0" u="none" strike="noStrike" cap="none">
                <a:solidFill>
                  <a:srgbClr val="2B2A2A"/>
                </a:solidFill>
                <a:latin typeface="Montserrat"/>
                <a:ea typeface="Montserrat"/>
                <a:cs typeface="Montserrat"/>
                <a:sym typeface="Montserrat"/>
              </a:rPr>
              <a:t>ont façonné DEAPCM</a:t>
            </a:r>
            <a:endParaRPr sz="900"/>
          </a:p>
        </p:txBody>
      </p:sp>
      <p:grpSp>
        <p:nvGrpSpPr>
          <p:cNvPr id="169" name="Google Shape;169;p6"/>
          <p:cNvGrpSpPr/>
          <p:nvPr/>
        </p:nvGrpSpPr>
        <p:grpSpPr>
          <a:xfrm>
            <a:off x="6865903" y="6871015"/>
            <a:ext cx="941095" cy="941095"/>
            <a:chOff x="0" y="0"/>
            <a:chExt cx="812800" cy="812800"/>
          </a:xfrm>
        </p:grpSpPr>
        <p:sp>
          <p:nvSpPr>
            <p:cNvPr id="170" name="Google Shape;17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2" name="Google Shape;172;p6"/>
          <p:cNvGrpSpPr/>
          <p:nvPr/>
        </p:nvGrpSpPr>
        <p:grpSpPr>
          <a:xfrm>
            <a:off x="13340414" y="6871015"/>
            <a:ext cx="941095" cy="941095"/>
            <a:chOff x="0" y="0"/>
            <a:chExt cx="812800" cy="812800"/>
          </a:xfrm>
        </p:grpSpPr>
        <p:sp>
          <p:nvSpPr>
            <p:cNvPr id="173" name="Google Shape;17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 name="Google Shape;175;p6"/>
          <p:cNvSpPr txBox="1"/>
          <p:nvPr/>
        </p:nvSpPr>
        <p:spPr>
          <a:xfrm>
            <a:off x="16504306" y="3214685"/>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3</a:t>
            </a:r>
            <a:endParaRPr/>
          </a:p>
        </p:txBody>
      </p:sp>
      <p:cxnSp>
        <p:nvCxnSpPr>
          <p:cNvPr id="176" name="Google Shape;176;p6"/>
          <p:cNvCxnSpPr/>
          <p:nvPr/>
        </p:nvCxnSpPr>
        <p:spPr>
          <a:xfrm>
            <a:off x="5892608" y="4619686"/>
            <a:ext cx="1415268" cy="0"/>
          </a:xfrm>
          <a:prstGeom prst="straightConnector1">
            <a:avLst/>
          </a:prstGeom>
          <a:noFill/>
          <a:ln w="28575" cap="flat" cmpd="sng">
            <a:solidFill>
              <a:srgbClr val="2B2A2A"/>
            </a:solidFill>
            <a:prstDash val="dash"/>
            <a:round/>
            <a:headEnd type="none" w="sm" len="sm"/>
            <a:tailEnd type="none" w="sm" len="sm"/>
          </a:ln>
        </p:spPr>
      </p:cxnSp>
      <p:cxnSp>
        <p:nvCxnSpPr>
          <p:cNvPr id="177" name="Google Shape;177;p6"/>
          <p:cNvCxnSpPr/>
          <p:nvPr/>
        </p:nvCxnSpPr>
        <p:spPr>
          <a:xfrm>
            <a:off x="5025298" y="3387884"/>
            <a:ext cx="872073" cy="0"/>
          </a:xfrm>
          <a:prstGeom prst="straightConnector1">
            <a:avLst/>
          </a:prstGeom>
          <a:noFill/>
          <a:ln w="28575" cap="flat" cmpd="sng">
            <a:solidFill>
              <a:srgbClr val="2B2A2A"/>
            </a:solidFill>
            <a:prstDash val="dash"/>
            <a:round/>
            <a:headEnd type="oval" w="lg" len="lg"/>
            <a:tailEnd type="none" w="sm" len="sm"/>
          </a:ln>
        </p:spPr>
      </p:cxnSp>
      <p:cxnSp>
        <p:nvCxnSpPr>
          <p:cNvPr id="178" name="Google Shape;178;p6"/>
          <p:cNvCxnSpPr/>
          <p:nvPr/>
        </p:nvCxnSpPr>
        <p:spPr>
          <a:xfrm>
            <a:off x="5025298" y="5895497"/>
            <a:ext cx="867310" cy="0"/>
          </a:xfrm>
          <a:prstGeom prst="straightConnector1">
            <a:avLst/>
          </a:prstGeom>
          <a:noFill/>
          <a:ln w="28575" cap="flat" cmpd="sng">
            <a:solidFill>
              <a:srgbClr val="2B2A2A"/>
            </a:solidFill>
            <a:prstDash val="dash"/>
            <a:round/>
            <a:headEnd type="oval" w="lg" len="lg"/>
            <a:tailEnd type="none" w="sm" len="sm"/>
          </a:ln>
        </p:spPr>
      </p:cxnSp>
      <p:cxnSp>
        <p:nvCxnSpPr>
          <p:cNvPr id="179" name="Google Shape;179;p6"/>
          <p:cNvCxnSpPr/>
          <p:nvPr/>
        </p:nvCxnSpPr>
        <p:spPr>
          <a:xfrm rot="10800000">
            <a:off x="5883083" y="3387884"/>
            <a:ext cx="0" cy="2493326"/>
          </a:xfrm>
          <a:prstGeom prst="straightConnector1">
            <a:avLst/>
          </a:prstGeom>
          <a:noFill/>
          <a:ln w="28575" cap="flat" cmpd="sng">
            <a:solidFill>
              <a:srgbClr val="2B2A2A"/>
            </a:solidFill>
            <a:prstDash val="dash"/>
            <a:round/>
            <a:headEnd type="none" w="sm" len="sm"/>
            <a:tailEnd type="none" w="sm" len="sm"/>
          </a:ln>
        </p:spPr>
      </p:cxnSp>
      <p:grpSp>
        <p:nvGrpSpPr>
          <p:cNvPr id="180" name="Google Shape;180;p6"/>
          <p:cNvGrpSpPr/>
          <p:nvPr/>
        </p:nvGrpSpPr>
        <p:grpSpPr>
          <a:xfrm>
            <a:off x="7258185" y="2879262"/>
            <a:ext cx="2758397" cy="963774"/>
            <a:chOff x="0" y="-47625"/>
            <a:chExt cx="1299455" cy="454025"/>
          </a:xfrm>
        </p:grpSpPr>
        <p:sp>
          <p:nvSpPr>
            <p:cNvPr id="181" name="Google Shape;181;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82" name="Google Shape;182;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 name="Google Shape;183;p6"/>
          <p:cNvSpPr/>
          <p:nvPr/>
        </p:nvSpPr>
        <p:spPr>
          <a:xfrm>
            <a:off x="7258185" y="4179474"/>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6"/>
          <p:cNvGrpSpPr/>
          <p:nvPr/>
        </p:nvGrpSpPr>
        <p:grpSpPr>
          <a:xfrm>
            <a:off x="13487670" y="2879262"/>
            <a:ext cx="2758397" cy="963774"/>
            <a:chOff x="0" y="-47625"/>
            <a:chExt cx="1299455" cy="454025"/>
          </a:xfrm>
        </p:grpSpPr>
        <p:sp>
          <p:nvSpPr>
            <p:cNvPr id="185" name="Google Shape;185;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86" name="Google Shape;186;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 name="Google Shape;187;p6"/>
          <p:cNvSpPr/>
          <p:nvPr/>
        </p:nvSpPr>
        <p:spPr>
          <a:xfrm>
            <a:off x="13487670" y="4179474"/>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txBox="1"/>
          <p:nvPr/>
        </p:nvSpPr>
        <p:spPr>
          <a:xfrm>
            <a:off x="13738925" y="3170714"/>
            <a:ext cx="2255888" cy="3727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Bureaux DEI</a:t>
            </a:r>
            <a:endParaRPr/>
          </a:p>
        </p:txBody>
      </p:sp>
      <p:grpSp>
        <p:nvGrpSpPr>
          <p:cNvPr id="189" name="Google Shape;189;p6"/>
          <p:cNvGrpSpPr/>
          <p:nvPr/>
        </p:nvGrpSpPr>
        <p:grpSpPr>
          <a:xfrm>
            <a:off x="4035368" y="6769920"/>
            <a:ext cx="2758397" cy="963774"/>
            <a:chOff x="0" y="-47625"/>
            <a:chExt cx="1299455" cy="454025"/>
          </a:xfrm>
        </p:grpSpPr>
        <p:sp>
          <p:nvSpPr>
            <p:cNvPr id="190" name="Google Shape;190;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91" name="Google Shape;191;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2" name="Google Shape;192;p6"/>
          <p:cNvSpPr/>
          <p:nvPr/>
        </p:nvSpPr>
        <p:spPr>
          <a:xfrm>
            <a:off x="4035368" y="8070131"/>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6"/>
          <p:cNvGrpSpPr/>
          <p:nvPr/>
        </p:nvGrpSpPr>
        <p:grpSpPr>
          <a:xfrm>
            <a:off x="10509879" y="6769920"/>
            <a:ext cx="2758397" cy="963774"/>
            <a:chOff x="0" y="-47625"/>
            <a:chExt cx="1299455" cy="454025"/>
          </a:xfrm>
        </p:grpSpPr>
        <p:sp>
          <p:nvSpPr>
            <p:cNvPr id="194" name="Google Shape;194;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95" name="Google Shape;195;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96" name="Google Shape;196;p6"/>
          <p:cNvCxnSpPr/>
          <p:nvPr/>
        </p:nvCxnSpPr>
        <p:spPr>
          <a:xfrm>
            <a:off x="8902416" y="8510343"/>
            <a:ext cx="1934256" cy="0"/>
          </a:xfrm>
          <a:prstGeom prst="straightConnector1">
            <a:avLst/>
          </a:prstGeom>
          <a:noFill/>
          <a:ln w="28575" cap="flat" cmpd="sng">
            <a:solidFill>
              <a:srgbClr val="2B2A2A"/>
            </a:solidFill>
            <a:prstDash val="dash"/>
            <a:round/>
            <a:headEnd type="none" w="sm" len="sm"/>
            <a:tailEnd type="none" w="sm" len="sm"/>
          </a:ln>
        </p:spPr>
      </p:cxnSp>
      <p:sp>
        <p:nvSpPr>
          <p:cNvPr id="197" name="Google Shape;197;p6"/>
          <p:cNvSpPr/>
          <p:nvPr/>
        </p:nvSpPr>
        <p:spPr>
          <a:xfrm>
            <a:off x="10509879" y="8070131"/>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 name="Google Shape;198;p6"/>
          <p:cNvCxnSpPr/>
          <p:nvPr/>
        </p:nvCxnSpPr>
        <p:spPr>
          <a:xfrm>
            <a:off x="12125725" y="4619686"/>
            <a:ext cx="1415268" cy="0"/>
          </a:xfrm>
          <a:prstGeom prst="straightConnector1">
            <a:avLst/>
          </a:prstGeom>
          <a:noFill/>
          <a:ln w="28575" cap="flat" cmpd="sng">
            <a:solidFill>
              <a:srgbClr val="2B2A2A"/>
            </a:solidFill>
            <a:prstDash val="dash"/>
            <a:round/>
            <a:headEnd type="none" w="sm" len="sm"/>
            <a:tailEnd type="none" w="sm" len="sm"/>
          </a:ln>
        </p:spPr>
      </p:cxnSp>
      <p:cxnSp>
        <p:nvCxnSpPr>
          <p:cNvPr id="199" name="Google Shape;199;p6"/>
          <p:cNvCxnSpPr/>
          <p:nvPr/>
        </p:nvCxnSpPr>
        <p:spPr>
          <a:xfrm>
            <a:off x="11258415" y="3387884"/>
            <a:ext cx="895885" cy="0"/>
          </a:xfrm>
          <a:prstGeom prst="straightConnector1">
            <a:avLst/>
          </a:prstGeom>
          <a:noFill/>
          <a:ln w="28575" cap="flat" cmpd="sng">
            <a:solidFill>
              <a:srgbClr val="2B2A2A"/>
            </a:solidFill>
            <a:prstDash val="dash"/>
            <a:round/>
            <a:headEnd type="oval" w="lg" len="lg"/>
            <a:tailEnd type="none" w="sm" len="sm"/>
          </a:ln>
        </p:spPr>
      </p:cxnSp>
      <p:cxnSp>
        <p:nvCxnSpPr>
          <p:cNvPr id="200" name="Google Shape;200;p6"/>
          <p:cNvCxnSpPr/>
          <p:nvPr/>
        </p:nvCxnSpPr>
        <p:spPr>
          <a:xfrm>
            <a:off x="11258415" y="5895497"/>
            <a:ext cx="895885" cy="0"/>
          </a:xfrm>
          <a:prstGeom prst="straightConnector1">
            <a:avLst/>
          </a:prstGeom>
          <a:noFill/>
          <a:ln w="28575" cap="flat" cmpd="sng">
            <a:solidFill>
              <a:srgbClr val="2B2A2A"/>
            </a:solidFill>
            <a:prstDash val="dash"/>
            <a:round/>
            <a:headEnd type="oval" w="lg" len="lg"/>
            <a:tailEnd type="none" w="sm" len="sm"/>
          </a:ln>
        </p:spPr>
      </p:cxnSp>
      <p:cxnSp>
        <p:nvCxnSpPr>
          <p:cNvPr id="201" name="Google Shape;201;p6"/>
          <p:cNvCxnSpPr/>
          <p:nvPr/>
        </p:nvCxnSpPr>
        <p:spPr>
          <a:xfrm rot="10800000">
            <a:off x="12116200" y="3387884"/>
            <a:ext cx="0" cy="2507613"/>
          </a:xfrm>
          <a:prstGeom prst="straightConnector1">
            <a:avLst/>
          </a:prstGeom>
          <a:noFill/>
          <a:ln w="28575" cap="flat" cmpd="sng">
            <a:solidFill>
              <a:srgbClr val="2B2A2A"/>
            </a:solidFill>
            <a:prstDash val="dash"/>
            <a:round/>
            <a:headEnd type="none" w="sm" len="sm"/>
            <a:tailEnd type="none" w="sm" len="sm"/>
          </a:ln>
        </p:spPr>
      </p:cxnSp>
      <p:cxnSp>
        <p:nvCxnSpPr>
          <p:cNvPr id="202" name="Google Shape;202;p6"/>
          <p:cNvCxnSpPr/>
          <p:nvPr/>
        </p:nvCxnSpPr>
        <p:spPr>
          <a:xfrm>
            <a:off x="8035106" y="7278542"/>
            <a:ext cx="895885" cy="0"/>
          </a:xfrm>
          <a:prstGeom prst="straightConnector1">
            <a:avLst/>
          </a:prstGeom>
          <a:noFill/>
          <a:ln w="28575" cap="flat" cmpd="sng">
            <a:solidFill>
              <a:srgbClr val="2B2A2A"/>
            </a:solidFill>
            <a:prstDash val="dash"/>
            <a:round/>
            <a:headEnd type="oval" w="lg" len="lg"/>
            <a:tailEnd type="none" w="sm" len="sm"/>
          </a:ln>
        </p:spPr>
      </p:cxnSp>
      <p:cxnSp>
        <p:nvCxnSpPr>
          <p:cNvPr id="203" name="Google Shape;203;p6"/>
          <p:cNvCxnSpPr/>
          <p:nvPr/>
        </p:nvCxnSpPr>
        <p:spPr>
          <a:xfrm>
            <a:off x="8035106" y="9786155"/>
            <a:ext cx="895885" cy="0"/>
          </a:xfrm>
          <a:prstGeom prst="straightConnector1">
            <a:avLst/>
          </a:prstGeom>
          <a:noFill/>
          <a:ln w="28575" cap="flat" cmpd="sng">
            <a:solidFill>
              <a:srgbClr val="2B2A2A"/>
            </a:solidFill>
            <a:prstDash val="dash"/>
            <a:round/>
            <a:headEnd type="oval" w="lg" len="lg"/>
            <a:tailEnd type="none" w="sm" len="sm"/>
          </a:ln>
        </p:spPr>
      </p:cxnSp>
      <p:cxnSp>
        <p:nvCxnSpPr>
          <p:cNvPr id="204" name="Google Shape;204;p6"/>
          <p:cNvCxnSpPr/>
          <p:nvPr/>
        </p:nvCxnSpPr>
        <p:spPr>
          <a:xfrm rot="10800000">
            <a:off x="8892891" y="7278542"/>
            <a:ext cx="0" cy="2507613"/>
          </a:xfrm>
          <a:prstGeom prst="straightConnector1">
            <a:avLst/>
          </a:prstGeom>
          <a:noFill/>
          <a:ln w="28575" cap="flat" cmpd="sng">
            <a:solidFill>
              <a:srgbClr val="2B2A2A"/>
            </a:solidFill>
            <a:prstDash val="dash"/>
            <a:round/>
            <a:headEnd type="none" w="sm" len="sm"/>
            <a:tailEnd type="none" w="sm" len="sm"/>
          </a:ln>
        </p:spPr>
      </p:cxnSp>
      <p:sp>
        <p:nvSpPr>
          <p:cNvPr id="205" name="Google Shape;205;p6"/>
          <p:cNvSpPr txBox="1"/>
          <p:nvPr/>
        </p:nvSpPr>
        <p:spPr>
          <a:xfrm>
            <a:off x="4315472" y="2166287"/>
            <a:ext cx="9657057" cy="5378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2B2A2A"/>
                </a:solidFill>
                <a:latin typeface="Barlow Medium"/>
                <a:ea typeface="Barlow Medium"/>
                <a:cs typeface="Barlow Medium"/>
                <a:sym typeface="Barlow Medium"/>
              </a:rPr>
              <a:t>Le monde a changé. Jetons un coup d’œil.</a:t>
            </a:r>
            <a:endParaRPr/>
          </a:p>
        </p:txBody>
      </p:sp>
      <p:sp>
        <p:nvSpPr>
          <p:cNvPr id="206" name="Google Shape;206;p6"/>
          <p:cNvSpPr txBox="1"/>
          <p:nvPr/>
        </p:nvSpPr>
        <p:spPr>
          <a:xfrm>
            <a:off x="1279954" y="3194527"/>
            <a:ext cx="2255888" cy="3727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COVID-19</a:t>
            </a:r>
            <a:endParaRPr/>
          </a:p>
        </p:txBody>
      </p:sp>
      <p:sp>
        <p:nvSpPr>
          <p:cNvPr id="207" name="Google Shape;207;p6"/>
          <p:cNvSpPr txBox="1"/>
          <p:nvPr/>
        </p:nvSpPr>
        <p:spPr>
          <a:xfrm>
            <a:off x="4045336" y="3214685"/>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1</a:t>
            </a:r>
            <a:endParaRPr/>
          </a:p>
        </p:txBody>
      </p:sp>
      <p:sp>
        <p:nvSpPr>
          <p:cNvPr id="208" name="Google Shape;208;p6"/>
          <p:cNvSpPr txBox="1"/>
          <p:nvPr/>
        </p:nvSpPr>
        <p:spPr>
          <a:xfrm>
            <a:off x="10274821" y="3214685"/>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2</a:t>
            </a:r>
            <a:endParaRPr/>
          </a:p>
        </p:txBody>
      </p:sp>
      <p:sp>
        <p:nvSpPr>
          <p:cNvPr id="209" name="Google Shape;209;p6"/>
          <p:cNvSpPr txBox="1"/>
          <p:nvPr/>
        </p:nvSpPr>
        <p:spPr>
          <a:xfrm>
            <a:off x="7052004" y="7105342"/>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4</a:t>
            </a:r>
            <a:endParaRPr/>
          </a:p>
        </p:txBody>
      </p:sp>
      <p:sp>
        <p:nvSpPr>
          <p:cNvPr id="210" name="Google Shape;210;p6"/>
          <p:cNvSpPr txBox="1"/>
          <p:nvPr/>
        </p:nvSpPr>
        <p:spPr>
          <a:xfrm>
            <a:off x="13526515" y="7105342"/>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5</a:t>
            </a:r>
            <a:endParaRPr/>
          </a:p>
        </p:txBody>
      </p:sp>
      <p:sp>
        <p:nvSpPr>
          <p:cNvPr id="211" name="Google Shape;211;p6"/>
          <p:cNvSpPr txBox="1"/>
          <p:nvPr/>
        </p:nvSpPr>
        <p:spPr>
          <a:xfrm>
            <a:off x="1786571" y="4345366"/>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a:ea typeface="Barlow"/>
                <a:cs typeface="Barlow"/>
                <a:sym typeface="Barlow"/>
              </a:rPr>
              <a:t>Mars 2020</a:t>
            </a:r>
            <a:endParaRPr/>
          </a:p>
        </p:txBody>
      </p:sp>
      <p:sp>
        <p:nvSpPr>
          <p:cNvPr id="212" name="Google Shape;212;p6"/>
          <p:cNvSpPr txBox="1"/>
          <p:nvPr/>
        </p:nvSpPr>
        <p:spPr>
          <a:xfrm>
            <a:off x="1221843" y="5007767"/>
            <a:ext cx="3385344" cy="78955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539" b="0" i="0" u="none" strike="noStrike" cap="none">
                <a:solidFill>
                  <a:srgbClr val="2B2A2A"/>
                </a:solidFill>
                <a:latin typeface="Barlow Medium"/>
                <a:ea typeface="Barlow Medium"/>
                <a:cs typeface="Barlow Medium"/>
                <a:sym typeface="Barlow Medium"/>
              </a:rPr>
              <a:t>La COVID-19 est arrivée, les lieux de travail ont été fermés et changés à jamais.</a:t>
            </a:r>
            <a:endParaRPr/>
          </a:p>
        </p:txBody>
      </p:sp>
      <p:sp>
        <p:nvSpPr>
          <p:cNvPr id="213" name="Google Shape;213;p6"/>
          <p:cNvSpPr txBox="1"/>
          <p:nvPr/>
        </p:nvSpPr>
        <p:spPr>
          <a:xfrm>
            <a:off x="7575657" y="3194527"/>
            <a:ext cx="2255888" cy="3727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SemiBold"/>
                <a:ea typeface="Barlow SemiBold"/>
                <a:cs typeface="Barlow SemiBold"/>
                <a:sym typeface="Barlow SemiBold"/>
              </a:rPr>
              <a:t>George Floyd</a:t>
            </a:r>
            <a:endParaRPr/>
          </a:p>
        </p:txBody>
      </p:sp>
      <p:sp>
        <p:nvSpPr>
          <p:cNvPr id="214" name="Google Shape;214;p6"/>
          <p:cNvSpPr txBox="1"/>
          <p:nvPr/>
        </p:nvSpPr>
        <p:spPr>
          <a:xfrm>
            <a:off x="8016056" y="4345366"/>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25 mai 2020</a:t>
            </a:r>
            <a:endParaRPr/>
          </a:p>
        </p:txBody>
      </p:sp>
      <p:sp>
        <p:nvSpPr>
          <p:cNvPr id="215" name="Google Shape;215;p6"/>
          <p:cNvSpPr txBox="1"/>
          <p:nvPr/>
        </p:nvSpPr>
        <p:spPr>
          <a:xfrm>
            <a:off x="7451328" y="4821235"/>
            <a:ext cx="3385344" cy="105625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539" b="0" i="0" u="none" strike="noStrike" cap="none">
                <a:solidFill>
                  <a:srgbClr val="2B2A2A"/>
                </a:solidFill>
                <a:latin typeface="Barlow Medium"/>
                <a:ea typeface="Barlow Medium"/>
                <a:cs typeface="Barlow Medium"/>
                <a:sym typeface="Barlow Medium"/>
              </a:rPr>
              <a:t>Le meurtre de George Floyd, dont le monde entier a été témoin en temps réel, a ravivé le mouvement Black Lives Matter.</a:t>
            </a:r>
            <a:endParaRPr/>
          </a:p>
        </p:txBody>
      </p:sp>
      <p:sp>
        <p:nvSpPr>
          <p:cNvPr id="216" name="Google Shape;216;p6"/>
          <p:cNvSpPr txBox="1"/>
          <p:nvPr/>
        </p:nvSpPr>
        <p:spPr>
          <a:xfrm>
            <a:off x="14245541" y="4345366"/>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Après mai 2020</a:t>
            </a:r>
            <a:endParaRPr/>
          </a:p>
        </p:txBody>
      </p:sp>
      <p:sp>
        <p:nvSpPr>
          <p:cNvPr id="217" name="Google Shape;217;p6"/>
          <p:cNvSpPr txBox="1"/>
          <p:nvPr/>
        </p:nvSpPr>
        <p:spPr>
          <a:xfrm>
            <a:off x="13680813" y="4874417"/>
            <a:ext cx="3385344" cy="105625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539" b="0" i="0" u="none" strike="noStrike" cap="none">
                <a:solidFill>
                  <a:srgbClr val="2B2A2A"/>
                </a:solidFill>
                <a:latin typeface="Barlow Medium"/>
                <a:ea typeface="Barlow Medium"/>
                <a:cs typeface="Barlow Medium"/>
                <a:sym typeface="Barlow Medium"/>
              </a:rPr>
              <a:t>Les bureaux de diversité, d’équité et d’inclusion ont été créés pour mettre en œuvre des actions concrètes en vue d’un changement systémique.</a:t>
            </a:r>
            <a:endParaRPr/>
          </a:p>
        </p:txBody>
      </p:sp>
      <p:sp>
        <p:nvSpPr>
          <p:cNvPr id="218" name="Google Shape;218;p6"/>
          <p:cNvSpPr txBox="1"/>
          <p:nvPr/>
        </p:nvSpPr>
        <p:spPr>
          <a:xfrm>
            <a:off x="10843714" y="6918640"/>
            <a:ext cx="2255888" cy="7632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Sépultures anonymes</a:t>
            </a:r>
            <a:endParaRPr/>
          </a:p>
        </p:txBody>
      </p:sp>
      <p:sp>
        <p:nvSpPr>
          <p:cNvPr id="219" name="Google Shape;219;p6"/>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3"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20" name="Google Shape;220;p6"/>
          <p:cNvSpPr txBox="1"/>
          <p:nvPr/>
        </p:nvSpPr>
        <p:spPr>
          <a:xfrm>
            <a:off x="11231782" y="8259979"/>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27 mai 2021</a:t>
            </a:r>
            <a:endParaRPr/>
          </a:p>
        </p:txBody>
      </p:sp>
      <p:sp>
        <p:nvSpPr>
          <p:cNvPr id="221" name="Google Shape;221;p6"/>
          <p:cNvSpPr txBox="1"/>
          <p:nvPr/>
        </p:nvSpPr>
        <p:spPr>
          <a:xfrm>
            <a:off x="10703022" y="8837194"/>
            <a:ext cx="3385200" cy="11520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439" b="0" i="0" u="none" strike="noStrike" cap="none">
                <a:solidFill>
                  <a:srgbClr val="2B2A2A"/>
                </a:solidFill>
                <a:latin typeface="Barlow Medium"/>
                <a:ea typeface="Barlow Medium"/>
                <a:cs typeface="Barlow Medium"/>
                <a:sym typeface="Barlow Medium"/>
              </a:rPr>
              <a:t>215 enfants ont été retrouvés dans des tombes anonymes autour de l’ancien pensionnat de Kamloops, en Colombie-Britannique.</a:t>
            </a:r>
            <a:endParaRPr sz="1300"/>
          </a:p>
        </p:txBody>
      </p:sp>
      <p:sp>
        <p:nvSpPr>
          <p:cNvPr id="222" name="Google Shape;222;p6"/>
          <p:cNvSpPr txBox="1"/>
          <p:nvPr/>
        </p:nvSpPr>
        <p:spPr>
          <a:xfrm>
            <a:off x="4352840" y="6918640"/>
            <a:ext cx="2255888" cy="7632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Appel à l’action du greffier</a:t>
            </a:r>
            <a:endParaRPr/>
          </a:p>
        </p:txBody>
      </p:sp>
      <p:sp>
        <p:nvSpPr>
          <p:cNvPr id="223" name="Google Shape;223;p6"/>
          <p:cNvSpPr txBox="1"/>
          <p:nvPr/>
        </p:nvSpPr>
        <p:spPr>
          <a:xfrm>
            <a:off x="4544981" y="8259979"/>
            <a:ext cx="270477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22 janvier 2021</a:t>
            </a:r>
            <a:endParaRPr/>
          </a:p>
        </p:txBody>
      </p:sp>
      <p:sp>
        <p:nvSpPr>
          <p:cNvPr id="224" name="Google Shape;224;p6"/>
          <p:cNvSpPr txBox="1"/>
          <p:nvPr/>
        </p:nvSpPr>
        <p:spPr>
          <a:xfrm>
            <a:off x="4228511" y="8837194"/>
            <a:ext cx="3385200" cy="11520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439" b="0" i="0" u="none" strike="noStrike" cap="none">
                <a:solidFill>
                  <a:srgbClr val="2B2A2A"/>
                </a:solidFill>
                <a:latin typeface="Barlow Medium"/>
                <a:ea typeface="Barlow Medium"/>
                <a:cs typeface="Barlow Medium"/>
                <a:sym typeface="Barlow Medium"/>
              </a:rPr>
              <a:t>Établissement d’attentes pour les dirigeants de l’ensemble de la fonction publique afin qu’ils prennent des actions concrètes.</a:t>
            </a:r>
            <a:endParaRPr sz="1300"/>
          </a:p>
        </p:txBody>
      </p:sp>
      <p:grpSp>
        <p:nvGrpSpPr>
          <p:cNvPr id="225" name="Google Shape;225;p6"/>
          <p:cNvGrpSpPr/>
          <p:nvPr/>
        </p:nvGrpSpPr>
        <p:grpSpPr>
          <a:xfrm>
            <a:off x="845476" y="756794"/>
            <a:ext cx="941095" cy="941095"/>
            <a:chOff x="0" y="0"/>
            <a:chExt cx="812800" cy="812800"/>
          </a:xfrm>
        </p:grpSpPr>
        <p:sp>
          <p:nvSpPr>
            <p:cNvPr id="226" name="Google Shape;22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8" name="Google Shape;228;p6"/>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7"/>
          <p:cNvGrpSpPr/>
          <p:nvPr/>
        </p:nvGrpSpPr>
        <p:grpSpPr>
          <a:xfrm>
            <a:off x="18288000" y="-1256179"/>
            <a:ext cx="12523773" cy="12523773"/>
            <a:chOff x="0" y="0"/>
            <a:chExt cx="6350000" cy="6350000"/>
          </a:xfrm>
        </p:grpSpPr>
        <p:sp>
          <p:nvSpPr>
            <p:cNvPr id="238" name="Google Shape;238;p7"/>
            <p:cNvSpPr/>
            <p:nvPr/>
          </p:nvSpPr>
          <p:spPr>
            <a:xfrm>
              <a:off x="0" y="0"/>
              <a:ext cx="6350000" cy="6350000"/>
            </a:xfrm>
            <a:custGeom>
              <a:avLst/>
              <a:gdLst/>
              <a:ahLst/>
              <a:cxnLst/>
              <a:rect l="l" t="t" r="r" b="b"/>
              <a:pathLst>
                <a:path w="6350000" h="6350000" extrusionOk="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0" y="0"/>
              <a:ext cx="6350000" cy="6350000"/>
            </a:xfrm>
            <a:custGeom>
              <a:avLst/>
              <a:gdLst/>
              <a:ahLst/>
              <a:cxnLst/>
              <a:rect l="l" t="t" r="r" b="b"/>
              <a:pathLst>
                <a:path w="6350000" h="6350000" extrusionOk="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7"/>
          <p:cNvSpPr/>
          <p:nvPr/>
        </p:nvSpPr>
        <p:spPr>
          <a:xfrm>
            <a:off x="9925292" y="1028700"/>
            <a:ext cx="9064444" cy="8350483"/>
          </a:xfrm>
          <a:custGeom>
            <a:avLst/>
            <a:gdLst/>
            <a:ahLst/>
            <a:cxnLst/>
            <a:rect l="l" t="t" r="r" b="b"/>
            <a:pathLst>
              <a:path w="6417310" h="5911850" extrusionOk="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889620" y="7538217"/>
            <a:ext cx="8908288" cy="13210010"/>
          </a:xfrm>
          <a:custGeom>
            <a:avLst/>
            <a:gdLst/>
            <a:ahLst/>
            <a:cxnLst/>
            <a:rect l="l" t="t" r="r" b="b"/>
            <a:pathLst>
              <a:path w="8908288" h="13210010" extrusionOk="0">
                <a:moveTo>
                  <a:pt x="0" y="0"/>
                </a:moveTo>
                <a:lnTo>
                  <a:pt x="8908289" y="0"/>
                </a:lnTo>
                <a:lnTo>
                  <a:pt x="8908289" y="13210009"/>
                </a:lnTo>
                <a:lnTo>
                  <a:pt x="0" y="13210009"/>
                </a:lnTo>
                <a:lnTo>
                  <a:pt x="0" y="0"/>
                </a:lnTo>
                <a:close/>
              </a:path>
            </a:pathLst>
          </a:custGeom>
          <a:blipFill rotWithShape="1">
            <a:blip r:embed="rId4">
              <a:alphaModFix amt="60000"/>
            </a:blip>
            <a:stretch>
              <a:fillRect/>
            </a:stretch>
          </a:blipFill>
          <a:ln>
            <a:noFill/>
          </a:ln>
        </p:spPr>
        <p:txBody>
          <a:bodyPr/>
          <a:lstStyle/>
          <a:p>
            <a:endParaRPr lang="en-US"/>
          </a:p>
        </p:txBody>
      </p:sp>
      <p:sp>
        <p:nvSpPr>
          <p:cNvPr id="242" name="Google Shape;242;p7"/>
          <p:cNvSpPr txBox="1"/>
          <p:nvPr/>
        </p:nvSpPr>
        <p:spPr>
          <a:xfrm>
            <a:off x="387634" y="2888460"/>
            <a:ext cx="9634500" cy="6957000"/>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None/>
            </a:pPr>
            <a:r>
              <a:rPr lang="en-US" sz="3150" b="0" i="0" u="none" strike="noStrike" cap="none">
                <a:solidFill>
                  <a:srgbClr val="000000"/>
                </a:solidFill>
                <a:latin typeface="Montserrat"/>
                <a:ea typeface="Montserrat"/>
                <a:cs typeface="Montserrat"/>
                <a:sym typeface="Montserrat"/>
              </a:rPr>
              <a:t>Se doter d’une fonction publique diversifiée, équitable et inclusive est à la fois une obligation et une chance qui nous concerne tous et </a:t>
            </a:r>
            <a:endParaRPr sz="3150" b="0" i="0" u="none" strike="noStrike" cap="none">
              <a:solidFill>
                <a:srgbClr val="000000"/>
              </a:solidFill>
              <a:latin typeface="Montserrat"/>
              <a:ea typeface="Montserrat"/>
              <a:cs typeface="Montserrat"/>
              <a:sym typeface="Montserrat"/>
            </a:endParaRPr>
          </a:p>
          <a:p>
            <a:pPr marL="0" marR="0" lvl="0" indent="0" algn="l" rtl="0">
              <a:lnSpc>
                <a:spcPct val="128000"/>
              </a:lnSpc>
              <a:spcBef>
                <a:spcPts val="0"/>
              </a:spcBef>
              <a:spcAft>
                <a:spcPts val="0"/>
              </a:spcAft>
              <a:buNone/>
            </a:pPr>
            <a:r>
              <a:rPr lang="en-US" sz="3150" b="0" i="0" u="none" strike="noStrike" cap="none">
                <a:solidFill>
                  <a:srgbClr val="000000"/>
                </a:solidFill>
                <a:latin typeface="Montserrat"/>
                <a:ea typeface="Montserrat"/>
                <a:cs typeface="Montserrat"/>
                <a:sym typeface="Montserrat"/>
              </a:rPr>
              <a:t>toutes.</a:t>
            </a:r>
            <a:endParaRPr sz="3150"/>
          </a:p>
          <a:p>
            <a:pPr marL="0" marR="0" lvl="0" indent="0" algn="l" rtl="0">
              <a:lnSpc>
                <a:spcPct val="128000"/>
              </a:lnSpc>
              <a:spcBef>
                <a:spcPts val="0"/>
              </a:spcBef>
              <a:spcAft>
                <a:spcPts val="0"/>
              </a:spcAft>
              <a:buNone/>
            </a:pPr>
            <a:endParaRPr sz="1350" b="0" i="0" u="none" strike="noStrike" cap="none">
              <a:solidFill>
                <a:srgbClr val="000000"/>
              </a:solidFill>
              <a:latin typeface="Montserrat"/>
              <a:ea typeface="Montserrat"/>
              <a:cs typeface="Montserrat"/>
              <a:sym typeface="Montserrat"/>
            </a:endParaRPr>
          </a:p>
          <a:p>
            <a:pPr marL="0" marR="0" lvl="0" indent="0" algn="l" rtl="0">
              <a:lnSpc>
                <a:spcPct val="128000"/>
              </a:lnSpc>
              <a:spcBef>
                <a:spcPts val="0"/>
              </a:spcBef>
              <a:spcAft>
                <a:spcPts val="0"/>
              </a:spcAft>
              <a:buNone/>
            </a:pPr>
            <a:r>
              <a:rPr lang="en-US" sz="3150" b="0" i="0" u="none" strike="noStrike" cap="none">
                <a:solidFill>
                  <a:srgbClr val="000000"/>
                </a:solidFill>
                <a:latin typeface="Montserrat"/>
                <a:ea typeface="Montserrat"/>
                <a:cs typeface="Montserrat"/>
                <a:sym typeface="Montserrat"/>
              </a:rPr>
              <a:t>Nous devons faire avancer cet objectif</a:t>
            </a:r>
            <a:r>
              <a:rPr lang="en-US" sz="3150">
                <a:latin typeface="Montserrat"/>
                <a:ea typeface="Montserrat"/>
                <a:cs typeface="Montserrat"/>
                <a:sym typeface="Montserrat"/>
              </a:rPr>
              <a:t> </a:t>
            </a:r>
            <a:r>
              <a:rPr lang="en-US" sz="3150" b="0" i="0" u="none" strike="noStrike" cap="none">
                <a:solidFill>
                  <a:srgbClr val="000000"/>
                </a:solidFill>
                <a:latin typeface="Montserrat"/>
                <a:ea typeface="Montserrat"/>
                <a:cs typeface="Montserrat"/>
                <a:sym typeface="Montserrat"/>
              </a:rPr>
              <a:t>ensemble, en agissant tant sur le plan individuel que sur le plan collectif et en sachant que nos progrès dépendront de la capacité de </a:t>
            </a:r>
            <a:r>
              <a:rPr lang="en-US" sz="3150" b="0" i="0" u="sng" strike="noStrike" cap="none">
                <a:solidFill>
                  <a:srgbClr val="000000"/>
                </a:solidFill>
                <a:latin typeface="Montserrat"/>
                <a:ea typeface="Montserrat"/>
                <a:cs typeface="Montserrat"/>
                <a:sym typeface="Montserrat"/>
              </a:rPr>
              <a:t>renforcer</a:t>
            </a:r>
            <a:r>
              <a:rPr lang="en-US" sz="3150" b="0" i="0" u="none" strike="noStrike" cap="none">
                <a:solidFill>
                  <a:srgbClr val="000000"/>
                </a:solidFill>
                <a:latin typeface="Montserrat"/>
                <a:ea typeface="Montserrat"/>
                <a:cs typeface="Montserrat"/>
                <a:sym typeface="Montserrat"/>
              </a:rPr>
              <a:t> les voix des membres de nos organisations pour qu’ils aident à tracer la voie à suivre.</a:t>
            </a:r>
            <a:endParaRPr sz="3150"/>
          </a:p>
        </p:txBody>
      </p:sp>
      <p:sp>
        <p:nvSpPr>
          <p:cNvPr id="243" name="Google Shape;243;p7"/>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44" name="Google Shape;244;p7"/>
          <p:cNvSpPr txBox="1"/>
          <p:nvPr/>
        </p:nvSpPr>
        <p:spPr>
          <a:xfrm>
            <a:off x="387625" y="368725"/>
            <a:ext cx="10929900" cy="193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300" b="1" i="0" u="none" strike="noStrike" cap="none">
                <a:solidFill>
                  <a:srgbClr val="000000"/>
                </a:solidFill>
                <a:latin typeface="Montserrat"/>
                <a:ea typeface="Montserrat"/>
                <a:cs typeface="Montserrat"/>
                <a:sym typeface="Montserrat"/>
              </a:rPr>
              <a:t>Appel à l’action du greffier</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8"/>
          <p:cNvGrpSpPr/>
          <p:nvPr/>
        </p:nvGrpSpPr>
        <p:grpSpPr>
          <a:xfrm>
            <a:off x="18288000" y="-1256179"/>
            <a:ext cx="12523773" cy="12523773"/>
            <a:chOff x="0" y="0"/>
            <a:chExt cx="6350000" cy="6350000"/>
          </a:xfrm>
        </p:grpSpPr>
        <p:sp>
          <p:nvSpPr>
            <p:cNvPr id="254" name="Google Shape;254;p8"/>
            <p:cNvSpPr/>
            <p:nvPr/>
          </p:nvSpPr>
          <p:spPr>
            <a:xfrm>
              <a:off x="0" y="0"/>
              <a:ext cx="6350000" cy="6350000"/>
            </a:xfrm>
            <a:custGeom>
              <a:avLst/>
              <a:gdLst/>
              <a:ahLst/>
              <a:cxnLst/>
              <a:rect l="l" t="t" r="r" b="b"/>
              <a:pathLst>
                <a:path w="6350000" h="6350000" extrusionOk="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0" y="0"/>
              <a:ext cx="6350000" cy="6350000"/>
            </a:xfrm>
            <a:custGeom>
              <a:avLst/>
              <a:gdLst/>
              <a:ahLst/>
              <a:cxnLst/>
              <a:rect l="l" t="t" r="r" b="b"/>
              <a:pathLst>
                <a:path w="6350000" h="6350000" extrusionOk="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8"/>
          <p:cNvSpPr/>
          <p:nvPr/>
        </p:nvSpPr>
        <p:spPr>
          <a:xfrm>
            <a:off x="9925292" y="1028700"/>
            <a:ext cx="9064444" cy="8350483"/>
          </a:xfrm>
          <a:custGeom>
            <a:avLst/>
            <a:gdLst/>
            <a:ahLst/>
            <a:cxnLst/>
            <a:rect l="l" t="t" r="r" b="b"/>
            <a:pathLst>
              <a:path w="6417310" h="5911850" extrusionOk="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4493470" y="7197892"/>
            <a:ext cx="8908288" cy="13210010"/>
          </a:xfrm>
          <a:custGeom>
            <a:avLst/>
            <a:gdLst/>
            <a:ahLst/>
            <a:cxnLst/>
            <a:rect l="l" t="t" r="r" b="b"/>
            <a:pathLst>
              <a:path w="8908288" h="13210010" extrusionOk="0">
                <a:moveTo>
                  <a:pt x="0" y="0"/>
                </a:moveTo>
                <a:lnTo>
                  <a:pt x="8908289" y="0"/>
                </a:lnTo>
                <a:lnTo>
                  <a:pt x="8908289" y="13210009"/>
                </a:lnTo>
                <a:lnTo>
                  <a:pt x="0" y="13210009"/>
                </a:lnTo>
                <a:lnTo>
                  <a:pt x="0" y="0"/>
                </a:lnTo>
                <a:close/>
              </a:path>
            </a:pathLst>
          </a:custGeom>
          <a:blipFill rotWithShape="1">
            <a:blip r:embed="rId4">
              <a:alphaModFix amt="60000"/>
            </a:blip>
            <a:stretch>
              <a:fillRect/>
            </a:stretch>
          </a:blipFill>
          <a:ln>
            <a:noFill/>
          </a:ln>
        </p:spPr>
        <p:txBody>
          <a:bodyPr/>
          <a:lstStyle/>
          <a:p>
            <a:endParaRPr lang="en-US"/>
          </a:p>
        </p:txBody>
      </p:sp>
      <p:sp>
        <p:nvSpPr>
          <p:cNvPr id="258" name="Google Shape;258;p8"/>
          <p:cNvSpPr txBox="1"/>
          <p:nvPr/>
        </p:nvSpPr>
        <p:spPr>
          <a:xfrm>
            <a:off x="1028700" y="269138"/>
            <a:ext cx="9446400" cy="3610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385" b="1" i="0" u="none" strike="noStrike" cap="none">
                <a:solidFill>
                  <a:srgbClr val="000000"/>
                </a:solidFill>
                <a:latin typeface="Montserrat"/>
                <a:ea typeface="Montserrat"/>
                <a:cs typeface="Montserrat"/>
                <a:sym typeface="Montserrat"/>
              </a:rPr>
              <a:t>C’est le temps de changer</a:t>
            </a:r>
            <a:endParaRPr/>
          </a:p>
          <a:p>
            <a:pPr marL="0" marR="0" lvl="0" indent="0" algn="l" rtl="0">
              <a:lnSpc>
                <a:spcPct val="100000"/>
              </a:lnSpc>
              <a:spcBef>
                <a:spcPts val="0"/>
              </a:spcBef>
              <a:spcAft>
                <a:spcPts val="0"/>
              </a:spcAft>
              <a:buNone/>
            </a:pPr>
            <a:endParaRPr sz="12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3741" b="1" i="0" u="none" strike="noStrike" cap="none">
                <a:solidFill>
                  <a:srgbClr val="000000"/>
                </a:solidFill>
                <a:latin typeface="Montserrat"/>
                <a:ea typeface="Montserrat"/>
                <a:cs typeface="Montserrat"/>
                <a:sym typeface="Montserrat"/>
              </a:rPr>
              <a:t>Si vous ne changez pas les choses, vous les choisissez. </a:t>
            </a:r>
            <a:endParaRPr/>
          </a:p>
        </p:txBody>
      </p:sp>
      <p:sp>
        <p:nvSpPr>
          <p:cNvPr id="259" name="Google Shape;259;p8"/>
          <p:cNvSpPr/>
          <p:nvPr/>
        </p:nvSpPr>
        <p:spPr>
          <a:xfrm>
            <a:off x="362285" y="4312256"/>
            <a:ext cx="818173" cy="818173"/>
          </a:xfrm>
          <a:custGeom>
            <a:avLst/>
            <a:gdLst/>
            <a:ahLst/>
            <a:cxnLst/>
            <a:rect l="l" t="t" r="r" b="b"/>
            <a:pathLst>
              <a:path w="818173" h="818173" extrusionOk="0">
                <a:moveTo>
                  <a:pt x="0" y="0"/>
                </a:moveTo>
                <a:lnTo>
                  <a:pt x="818173" y="0"/>
                </a:lnTo>
                <a:lnTo>
                  <a:pt x="818173" y="818173"/>
                </a:lnTo>
                <a:lnTo>
                  <a:pt x="0" y="81817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60" name="Google Shape;260;p8"/>
          <p:cNvSpPr txBox="1"/>
          <p:nvPr/>
        </p:nvSpPr>
        <p:spPr>
          <a:xfrm>
            <a:off x="1542243" y="4197956"/>
            <a:ext cx="10069800" cy="5433900"/>
          </a:xfrm>
          <a:prstGeom prst="rect">
            <a:avLst/>
          </a:prstGeom>
          <a:noFill/>
          <a:ln>
            <a:noFill/>
          </a:ln>
        </p:spPr>
        <p:txBody>
          <a:bodyPr spcFirstLastPara="1" wrap="square" lIns="0" tIns="0" rIns="0" bIns="0" anchor="t" anchorCtr="0">
            <a:spAutoFit/>
          </a:bodyPr>
          <a:lstStyle/>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Il est temps d’arrêter d’être </a:t>
            </a:r>
            <a:endParaRPr/>
          </a:p>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performatif.</a:t>
            </a:r>
            <a:endParaRPr/>
          </a:p>
          <a:p>
            <a:pPr marL="0" marR="0" lvl="0" indent="0" algn="l" rtl="0">
              <a:lnSpc>
                <a:spcPct val="130014"/>
              </a:lnSpc>
              <a:spcBef>
                <a:spcPts val="0"/>
              </a:spcBef>
              <a:spcAft>
                <a:spcPts val="0"/>
              </a:spcAft>
              <a:buNone/>
            </a:pPr>
            <a:endParaRPr sz="3495" b="0" i="0" u="none" strike="noStrike" cap="none">
              <a:solidFill>
                <a:srgbClr val="000000"/>
              </a:solidFill>
              <a:latin typeface="Montserrat"/>
              <a:ea typeface="Montserrat"/>
              <a:cs typeface="Montserrat"/>
              <a:sym typeface="Montserrat"/>
            </a:endParaRPr>
          </a:p>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Il faut s’éloigner du simple suivi des données démographiques.</a:t>
            </a:r>
            <a:endParaRPr/>
          </a:p>
          <a:p>
            <a:pPr marL="0" marR="0" lvl="0" indent="0" algn="l" rtl="0">
              <a:lnSpc>
                <a:spcPct val="130014"/>
              </a:lnSpc>
              <a:spcBef>
                <a:spcPts val="0"/>
              </a:spcBef>
              <a:spcAft>
                <a:spcPts val="0"/>
              </a:spcAft>
              <a:buNone/>
            </a:pPr>
            <a:endParaRPr sz="3495" b="0" i="0" u="none" strike="noStrike" cap="none">
              <a:solidFill>
                <a:srgbClr val="000000"/>
              </a:solidFill>
              <a:latin typeface="Montserrat"/>
              <a:ea typeface="Montserrat"/>
              <a:cs typeface="Montserrat"/>
              <a:sym typeface="Montserrat"/>
            </a:endParaRPr>
          </a:p>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Il fait repenser les événements de formation obligatoires et les conférenciers invités.</a:t>
            </a:r>
            <a:endParaRPr/>
          </a:p>
        </p:txBody>
      </p:sp>
      <p:sp>
        <p:nvSpPr>
          <p:cNvPr id="261" name="Google Shape;261;p8"/>
          <p:cNvSpPr/>
          <p:nvPr/>
        </p:nvSpPr>
        <p:spPr>
          <a:xfrm>
            <a:off x="362285" y="6205072"/>
            <a:ext cx="818173" cy="818173"/>
          </a:xfrm>
          <a:custGeom>
            <a:avLst/>
            <a:gdLst/>
            <a:ahLst/>
            <a:cxnLst/>
            <a:rect l="l" t="t" r="r" b="b"/>
            <a:pathLst>
              <a:path w="818173" h="818173" extrusionOk="0">
                <a:moveTo>
                  <a:pt x="0" y="0"/>
                </a:moveTo>
                <a:lnTo>
                  <a:pt x="818173" y="0"/>
                </a:lnTo>
                <a:lnTo>
                  <a:pt x="818173" y="818173"/>
                </a:lnTo>
                <a:lnTo>
                  <a:pt x="0" y="81817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62" name="Google Shape;262;p8"/>
          <p:cNvSpPr/>
          <p:nvPr/>
        </p:nvSpPr>
        <p:spPr>
          <a:xfrm>
            <a:off x="362285" y="8211527"/>
            <a:ext cx="818173" cy="818173"/>
          </a:xfrm>
          <a:custGeom>
            <a:avLst/>
            <a:gdLst/>
            <a:ahLst/>
            <a:cxnLst/>
            <a:rect l="l" t="t" r="r" b="b"/>
            <a:pathLst>
              <a:path w="818173" h="818173" extrusionOk="0">
                <a:moveTo>
                  <a:pt x="0" y="0"/>
                </a:moveTo>
                <a:lnTo>
                  <a:pt x="818173" y="0"/>
                </a:lnTo>
                <a:lnTo>
                  <a:pt x="818173" y="818173"/>
                </a:lnTo>
                <a:lnTo>
                  <a:pt x="0" y="81817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63" name="Google Shape;263;p8"/>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p:nvPr/>
        </p:nvSpPr>
        <p:spPr>
          <a:xfrm>
            <a:off x="1118110" y="5352581"/>
            <a:ext cx="4083183" cy="408318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E1BC4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7145540" y="5352581"/>
            <a:ext cx="4083183" cy="408318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13449717" y="5350464"/>
            <a:ext cx="4083183" cy="408318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38100" cap="sq" cmpd="sng">
            <a:solidFill>
              <a:srgbClr val="85C4BD"/>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252500" y="5143500"/>
            <a:ext cx="2766439" cy="969327"/>
          </a:xfrm>
          <a:custGeom>
            <a:avLst/>
            <a:gdLst/>
            <a:ahLst/>
            <a:cxnLst/>
            <a:rect l="l" t="t" r="r" b="b"/>
            <a:pathLst>
              <a:path w="2526428" h="941094" extrusionOk="0">
                <a:moveTo>
                  <a:pt x="0" y="0"/>
                </a:moveTo>
                <a:lnTo>
                  <a:pt x="2526428" y="0"/>
                </a:lnTo>
                <a:lnTo>
                  <a:pt x="2526428" y="941094"/>
                </a:lnTo>
                <a:lnTo>
                  <a:pt x="0" y="941094"/>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76" name="Google Shape;276;p9"/>
          <p:cNvSpPr/>
          <p:nvPr/>
        </p:nvSpPr>
        <p:spPr>
          <a:xfrm>
            <a:off x="6475365" y="5170757"/>
            <a:ext cx="2526428" cy="941094"/>
          </a:xfrm>
          <a:custGeom>
            <a:avLst/>
            <a:gdLst/>
            <a:ahLst/>
            <a:cxnLst/>
            <a:rect l="l" t="t" r="r" b="b"/>
            <a:pathLst>
              <a:path w="2526428" h="941094" extrusionOk="0">
                <a:moveTo>
                  <a:pt x="0" y="0"/>
                </a:moveTo>
                <a:lnTo>
                  <a:pt x="2526428" y="0"/>
                </a:lnTo>
                <a:lnTo>
                  <a:pt x="2526428" y="941094"/>
                </a:lnTo>
                <a:lnTo>
                  <a:pt x="0" y="941094"/>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77" name="Google Shape;277;p9"/>
          <p:cNvSpPr/>
          <p:nvPr/>
        </p:nvSpPr>
        <p:spPr>
          <a:xfrm>
            <a:off x="12561005" y="5143500"/>
            <a:ext cx="2526428" cy="941094"/>
          </a:xfrm>
          <a:custGeom>
            <a:avLst/>
            <a:gdLst/>
            <a:ahLst/>
            <a:cxnLst/>
            <a:rect l="l" t="t" r="r" b="b"/>
            <a:pathLst>
              <a:path w="2526428" h="941094" extrusionOk="0">
                <a:moveTo>
                  <a:pt x="0" y="0"/>
                </a:moveTo>
                <a:lnTo>
                  <a:pt x="2526429" y="0"/>
                </a:lnTo>
                <a:lnTo>
                  <a:pt x="2526429" y="941094"/>
                </a:lnTo>
                <a:lnTo>
                  <a:pt x="0" y="941094"/>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78" name="Google Shape;278;p9"/>
          <p:cNvSpPr txBox="1"/>
          <p:nvPr/>
        </p:nvSpPr>
        <p:spPr>
          <a:xfrm>
            <a:off x="1124787" y="559300"/>
            <a:ext cx="16124700" cy="4093500"/>
          </a:xfrm>
          <a:prstGeom prst="rect">
            <a:avLst/>
          </a:prstGeom>
          <a:noFill/>
          <a:ln>
            <a:noFill/>
          </a:ln>
        </p:spPr>
        <p:txBody>
          <a:bodyPr spcFirstLastPara="1" wrap="square" lIns="0" tIns="0" rIns="0" bIns="0" anchor="t" anchorCtr="0">
            <a:spAutoFit/>
          </a:bodyPr>
          <a:lstStyle/>
          <a:p>
            <a:pPr marL="0" marR="0" lvl="0" indent="0" algn="ctr" rtl="0">
              <a:lnSpc>
                <a:spcPct val="150012"/>
              </a:lnSpc>
              <a:spcBef>
                <a:spcPts val="0"/>
              </a:spcBef>
              <a:spcAft>
                <a:spcPts val="0"/>
              </a:spcAft>
              <a:buNone/>
            </a:pPr>
            <a:r>
              <a:rPr lang="en-US" sz="3799" b="0" i="0" u="none" strike="noStrike" cap="none">
                <a:solidFill>
                  <a:srgbClr val="1D1D1F"/>
                </a:solidFill>
                <a:latin typeface="Montserrat"/>
                <a:ea typeface="Montserrat"/>
                <a:cs typeface="Montserrat"/>
                <a:sym typeface="Montserrat"/>
              </a:rPr>
              <a:t>DEAPCM est un </a:t>
            </a:r>
            <a:r>
              <a:rPr lang="en-US" sz="3799" b="1" i="0" u="none" strike="noStrike" cap="none">
                <a:solidFill>
                  <a:srgbClr val="1D1D1F"/>
                </a:solidFill>
                <a:latin typeface="Montserrat"/>
                <a:ea typeface="Montserrat"/>
                <a:cs typeface="Montserrat"/>
                <a:sym typeface="Montserrat"/>
              </a:rPr>
              <a:t>mouvement alimenté par les gens</a:t>
            </a:r>
            <a:r>
              <a:rPr lang="en-US" sz="3799" b="0" i="0" u="none" strike="noStrike" cap="none">
                <a:solidFill>
                  <a:srgbClr val="1D1D1F"/>
                </a:solidFill>
                <a:latin typeface="Montserrat"/>
                <a:ea typeface="Montserrat"/>
                <a:cs typeface="Montserrat"/>
                <a:sym typeface="Montserrat"/>
              </a:rPr>
              <a:t> qui </a:t>
            </a:r>
            <a:endParaRPr sz="3799" b="0" i="0" u="none" strike="noStrike" cap="none">
              <a:solidFill>
                <a:srgbClr val="1D1D1F"/>
              </a:solidFill>
              <a:latin typeface="Montserrat"/>
              <a:ea typeface="Montserrat"/>
              <a:cs typeface="Montserrat"/>
              <a:sym typeface="Montserrat"/>
            </a:endParaRPr>
          </a:p>
          <a:p>
            <a:pPr marL="0" marR="0" lvl="0" indent="0" algn="ctr" rtl="0">
              <a:lnSpc>
                <a:spcPct val="150012"/>
              </a:lnSpc>
              <a:spcBef>
                <a:spcPts val="0"/>
              </a:spcBef>
              <a:spcAft>
                <a:spcPts val="0"/>
              </a:spcAft>
              <a:buNone/>
            </a:pPr>
            <a:r>
              <a:rPr lang="en-US" sz="3799" b="0" i="0" u="none" strike="noStrike" cap="none">
                <a:solidFill>
                  <a:srgbClr val="1D1D1F"/>
                </a:solidFill>
                <a:latin typeface="Montserrat"/>
                <a:ea typeface="Montserrat"/>
                <a:cs typeface="Montserrat"/>
                <a:sym typeface="Montserrat"/>
              </a:rPr>
              <a:t>répond à </a:t>
            </a:r>
            <a:r>
              <a:rPr lang="en-US" sz="3799" b="1" i="0" u="none" strike="noStrike" cap="none">
                <a:solidFill>
                  <a:srgbClr val="1D1D1F"/>
                </a:solidFill>
                <a:latin typeface="Montserrat"/>
                <a:ea typeface="Montserrat"/>
                <a:cs typeface="Montserrat"/>
                <a:sym typeface="Montserrat"/>
              </a:rPr>
              <a:t>l’Appel à l’action du greffier</a:t>
            </a:r>
            <a:r>
              <a:rPr lang="en-US" sz="3799" b="0" i="0" u="none" strike="noStrike" cap="none">
                <a:solidFill>
                  <a:srgbClr val="1D1D1F"/>
                </a:solidFill>
                <a:latin typeface="Montserrat"/>
                <a:ea typeface="Montserrat"/>
                <a:cs typeface="Montserrat"/>
                <a:sym typeface="Montserrat"/>
              </a:rPr>
              <a:t>. Dans cette optique, DEAPCM offre aux membres un </a:t>
            </a:r>
            <a:r>
              <a:rPr lang="en-US" sz="3799" b="1" i="0" u="none" strike="noStrike" cap="none">
                <a:solidFill>
                  <a:srgbClr val="1D1D1F"/>
                </a:solidFill>
                <a:latin typeface="Montserrat"/>
                <a:ea typeface="Montserrat"/>
                <a:cs typeface="Montserrat"/>
                <a:sym typeface="Montserrat"/>
              </a:rPr>
              <a:t>espace innovant</a:t>
            </a:r>
            <a:r>
              <a:rPr lang="en-US" sz="3799" b="0" i="0" u="none" strike="noStrike" cap="none">
                <a:solidFill>
                  <a:srgbClr val="1D1D1F"/>
                </a:solidFill>
                <a:latin typeface="Montserrat"/>
                <a:ea typeface="Montserrat"/>
                <a:cs typeface="Montserrat"/>
                <a:sym typeface="Montserrat"/>
              </a:rPr>
              <a:t> et la possibilité de participer activement à rendre nos lieux de travail inclusifs tout en </a:t>
            </a:r>
            <a:r>
              <a:rPr lang="en-US" sz="3799" b="1" i="0" u="none" strike="noStrike" cap="none">
                <a:solidFill>
                  <a:srgbClr val="1D1D1F"/>
                </a:solidFill>
                <a:latin typeface="Montserrat"/>
                <a:ea typeface="Montserrat"/>
                <a:cs typeface="Montserrat"/>
                <a:sym typeface="Montserrat"/>
              </a:rPr>
              <a:t>renforçant leurs compétences en matière de leadership</a:t>
            </a:r>
            <a:r>
              <a:rPr lang="en-US" sz="3799" b="0" i="0" u="none" strike="noStrike" cap="none">
                <a:solidFill>
                  <a:srgbClr val="1D1D1F"/>
                </a:solidFill>
                <a:latin typeface="Montserrat"/>
                <a:ea typeface="Montserrat"/>
                <a:cs typeface="Montserrat"/>
                <a:sym typeface="Montserrat"/>
              </a:rPr>
              <a:t>.</a:t>
            </a:r>
            <a:endParaRPr sz="1100"/>
          </a:p>
        </p:txBody>
      </p:sp>
      <p:sp>
        <p:nvSpPr>
          <p:cNvPr id="279" name="Google Shape;279;p9"/>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9"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80" name="Google Shape;280;p9"/>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81" name="Google Shape;281;p9"/>
          <p:cNvSpPr txBox="1"/>
          <p:nvPr/>
        </p:nvSpPr>
        <p:spPr>
          <a:xfrm>
            <a:off x="505965" y="5287387"/>
            <a:ext cx="4950030" cy="495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1" i="0" u="none" strike="noStrike" cap="none" dirty="0">
                <a:solidFill>
                  <a:srgbClr val="1D1D1F"/>
                </a:solidFill>
                <a:latin typeface="Montserrat"/>
                <a:ea typeface="Montserrat"/>
                <a:cs typeface="Montserrat"/>
                <a:sym typeface="Montserrat"/>
              </a:rPr>
              <a:t>Connecter</a:t>
            </a:r>
            <a:endParaRPr dirty="0"/>
          </a:p>
        </p:txBody>
      </p:sp>
      <p:sp>
        <p:nvSpPr>
          <p:cNvPr id="282" name="Google Shape;282;p9"/>
          <p:cNvSpPr txBox="1"/>
          <p:nvPr/>
        </p:nvSpPr>
        <p:spPr>
          <a:xfrm>
            <a:off x="7111191" y="5333607"/>
            <a:ext cx="4950000" cy="4617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1" i="0" u="none" strike="noStrike" cap="none" dirty="0" err="1">
                <a:solidFill>
                  <a:srgbClr val="1D1D1F"/>
                </a:solidFill>
                <a:latin typeface="Montserrat"/>
                <a:ea typeface="Montserrat"/>
                <a:cs typeface="Montserrat"/>
                <a:sym typeface="Montserrat"/>
              </a:rPr>
              <a:t>Élever</a:t>
            </a:r>
            <a:endParaRPr dirty="0"/>
          </a:p>
        </p:txBody>
      </p:sp>
      <p:sp>
        <p:nvSpPr>
          <p:cNvPr id="283" name="Google Shape;283;p9"/>
          <p:cNvSpPr txBox="1"/>
          <p:nvPr/>
        </p:nvSpPr>
        <p:spPr>
          <a:xfrm>
            <a:off x="12968669" y="5347347"/>
            <a:ext cx="4950030" cy="495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1" i="0" u="none" strike="noStrike" cap="none">
                <a:solidFill>
                  <a:srgbClr val="1D1D1F"/>
                </a:solidFill>
                <a:latin typeface="Montserrat"/>
                <a:ea typeface="Montserrat"/>
                <a:cs typeface="Montserrat"/>
                <a:sym typeface="Montserrat"/>
              </a:rPr>
              <a:t>Inspirer</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2510</Words>
  <Application>Microsoft Macintosh PowerPoint</Application>
  <PresentationFormat>Custom</PresentationFormat>
  <Paragraphs>260</Paragraphs>
  <Slides>21</Slides>
  <Notes>21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Barlow SemiBold</vt:lpstr>
      <vt:lpstr>Barlow</vt:lpstr>
      <vt:lpstr>Barlow Medium</vt:lpstr>
      <vt:lpstr>Montserrat Black</vt:lpstr>
      <vt:lpstr>Montserrat</vt:lpstr>
      <vt:lpstr>Arial</vt:lpstr>
      <vt:lpstr>League Spartan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Lyrique Richards</cp:lastModifiedBy>
  <cp:revision>17</cp:revision>
  <dcterms:created xsi:type="dcterms:W3CDTF">2006-08-16T00:00:00Z</dcterms:created>
  <dcterms:modified xsi:type="dcterms:W3CDTF">2024-05-09T12:52:30Z</dcterms:modified>
  <cp:category/>
</cp:coreProperties>
</file>