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heme/themeOverride1.xml" ContentType="application/vnd.openxmlformats-officedocument.themeOverr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35"/>
  </p:notesMasterIdLst>
  <p:handoutMasterIdLst>
    <p:handoutMasterId r:id="rId36"/>
  </p:handoutMasterIdLst>
  <p:sldIdLst>
    <p:sldId id="384" r:id="rId2"/>
    <p:sldId id="4970" r:id="rId3"/>
    <p:sldId id="5146" r:id="rId4"/>
    <p:sldId id="4982" r:id="rId5"/>
    <p:sldId id="5123" r:id="rId6"/>
    <p:sldId id="5117" r:id="rId7"/>
    <p:sldId id="5147" r:id="rId8"/>
    <p:sldId id="5128" r:id="rId9"/>
    <p:sldId id="5119" r:id="rId10"/>
    <p:sldId id="5125" r:id="rId11"/>
    <p:sldId id="5118" r:id="rId12"/>
    <p:sldId id="5135" r:id="rId13"/>
    <p:sldId id="5121" r:id="rId14"/>
    <p:sldId id="4990" r:id="rId15"/>
    <p:sldId id="4992" r:id="rId16"/>
    <p:sldId id="5136" r:id="rId17"/>
    <p:sldId id="4989" r:id="rId18"/>
    <p:sldId id="5114" r:id="rId19"/>
    <p:sldId id="4991" r:id="rId20"/>
    <p:sldId id="5142" r:id="rId21"/>
    <p:sldId id="5138" r:id="rId22"/>
    <p:sldId id="5132" r:id="rId23"/>
    <p:sldId id="5139" r:id="rId24"/>
    <p:sldId id="5143" r:id="rId25"/>
    <p:sldId id="5140" r:id="rId26"/>
    <p:sldId id="5141" r:id="rId27"/>
    <p:sldId id="5145" r:id="rId28"/>
    <p:sldId id="5133" r:id="rId29"/>
    <p:sldId id="5134" r:id="rId30"/>
    <p:sldId id="5137" r:id="rId31"/>
    <p:sldId id="5144" r:id="rId32"/>
    <p:sldId id="5148" r:id="rId33"/>
    <p:sldId id="5127" r:id="rId34"/>
  </p:sldIdLst>
  <p:sldSz cx="12192000" cy="6858000"/>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B58E1D-D7CD-526B-D5DF-113E5B04D636}" name="Bemeur, Chantal (SPAC/PSPC) (elle-la / she-her)" initials="BC((l/sh" userId="S::Chantal.Bemeur@tpsgc-pwgsc.gc.ca::97d9d3ea-19b5-4147-b2f7-c6eb9c5930c3" providerId="AD"/>
  <p188:author id="{B82E8466-83BB-6317-73B9-A51F2FE0BC10}" name="Pare, Carine (SPAC/PSPC)" initials="PC(" userId="S::Carine.Pare@tpsgc-pwgsc.gc.ca::71f88b2f-db4c-4269-9577-1025f7fc6543" providerId="AD"/>
  <p188:author id="{0725D58D-19FC-2C41-5C3A-CFBED0122820}" name="Genereux, Sophie (SPAC/PSPC) (elle-la / she-her)" initials="GS((l/sh" userId="S::Sophie.Genereux@tpsgc-pwgsc.gc.ca::fb217e55-5cbd-4b07-9ec1-a590548adf68" providerId="AD"/>
  <p188:author id="{03F4DBDB-6F70-D8B7-8326-B99CD1A32C65}" name="Jacob, Karen (SPAC/PSPC) (elle-la / she-her)" initials="JK((l/sh" userId="S::Karen.Jacob@tpsgc-pwgsc.gc.ca::66e9cce0-e37b-4645-a907-f7690bd68df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4" clrIdx="0"/>
  <p:cmAuthor id="2" name="Jeremy N Gooden" initials="JNG" lastIdx="1" clrIdx="1"/>
  <p:cmAuthor id="3" name="Rickey Haley-Colpitts" initials="RH" lastIdx="1" clrIdx="2">
    <p:extLst>
      <p:ext uri="{19B8F6BF-5375-455C-9EA6-DF929625EA0E}">
        <p15:presenceInfo xmlns:p15="http://schemas.microsoft.com/office/powerpoint/2012/main" userId="S::Rickey.Haley-Colpitts@bgis.com::d450c491-4712-4c27-9f1d-d9034ee29bdf" providerId="AD"/>
      </p:ext>
    </p:extLst>
  </p:cmAuthor>
  <p:cmAuthor id="4" name="Carine Pare" initials="CP" lastIdx="3" clrIdx="3">
    <p:extLst>
      <p:ext uri="{19B8F6BF-5375-455C-9EA6-DF929625EA0E}">
        <p15:presenceInfo xmlns:p15="http://schemas.microsoft.com/office/powerpoint/2012/main" userId="S::Carine.Pare@tpsgc-pwgsc.gc.ca::71f88b2f-db4c-4269-9577-1025f7fc65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F0F7"/>
    <a:srgbClr val="F8F682"/>
    <a:srgbClr val="7CB430"/>
    <a:srgbClr val="A8CE75"/>
    <a:srgbClr val="4CB6A0"/>
    <a:srgbClr val="D0FAC0"/>
    <a:srgbClr val="A2F682"/>
    <a:srgbClr val="BA84D7"/>
    <a:srgbClr val="FCEED2"/>
    <a:srgbClr val="000000"/>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80" autoAdjust="0"/>
    <p:restoredTop sz="89798" autoAdjust="0"/>
  </p:normalViewPr>
  <p:slideViewPr>
    <p:cSldViewPr snapToGrid="0" snapToObjects="1">
      <p:cViewPr varScale="1">
        <p:scale>
          <a:sx n="111" d="100"/>
          <a:sy n="111" d="100"/>
        </p:scale>
        <p:origin x="926" y="77"/>
      </p:cViewPr>
      <p:guideLst/>
    </p:cSldViewPr>
  </p:slideViewPr>
  <p:notesTextViewPr>
    <p:cViewPr>
      <p:scale>
        <a:sx n="1" d="1"/>
        <a:sy n="1" d="1"/>
      </p:scale>
      <p:origin x="0" y="0"/>
    </p:cViewPr>
  </p:notesTextViewPr>
  <p:sorterViewPr>
    <p:cViewPr>
      <p:scale>
        <a:sx n="110" d="100"/>
        <a:sy n="110" d="100"/>
      </p:scale>
      <p:origin x="0" y="0"/>
    </p:cViewPr>
  </p:sorterViewPr>
  <p:notesViewPr>
    <p:cSldViewPr snapToGrid="0" snapToObjects="1">
      <p:cViewPr varScale="1">
        <p:scale>
          <a:sx n="42" d="100"/>
          <a:sy n="42" d="100"/>
        </p:scale>
        <p:origin x="2314"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FBA0B1-8B5E-6C42-BD6E-E01ECCB0DC63}" type="datetimeFigureOut">
              <a:rPr lang="en-US" smtClean="0"/>
              <a:t>1/19/2024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4F169B-D4BC-2D47-B1AD-909F43E50BA5}" type="slidenum">
              <a:rPr lang="en-US" smtClean="0"/>
              <a:t>‹#›</a:t>
            </a:fld>
            <a:endParaRPr lang="en-US" dirty="0"/>
          </a:p>
        </p:txBody>
      </p:sp>
    </p:spTree>
    <p:extLst>
      <p:ext uri="{BB962C8B-B14F-4D97-AF65-F5344CB8AC3E}">
        <p14:creationId xmlns:p14="http://schemas.microsoft.com/office/powerpoint/2010/main" val="326947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66F0F-F449-CC4B-B881-E7F614156AC6}" type="datetimeFigureOut">
              <a:rPr lang="en-US" smtClean="0"/>
              <a:t>1/19/2024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9BAFD-0AFE-FC47-B839-C833EEBF7ECA}" type="slidenum">
              <a:rPr lang="en-US" smtClean="0"/>
              <a:t>‹#›</a:t>
            </a:fld>
            <a:endParaRPr lang="en-US" dirty="0"/>
          </a:p>
        </p:txBody>
      </p:sp>
    </p:spTree>
    <p:extLst>
      <p:ext uri="{BB962C8B-B14F-4D97-AF65-F5344CB8AC3E}">
        <p14:creationId xmlns:p14="http://schemas.microsoft.com/office/powerpoint/2010/main" val="2494559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p:txBody>
      </p:sp>
      <p:sp>
        <p:nvSpPr>
          <p:cNvPr id="4" name="Slide Number Placeholder 3"/>
          <p:cNvSpPr>
            <a:spLocks noGrp="1"/>
          </p:cNvSpPr>
          <p:nvPr>
            <p:ph type="sldNum" sz="quarter" idx="10"/>
          </p:nvPr>
        </p:nvSpPr>
        <p:spPr/>
        <p:txBody>
          <a:bodyPr/>
          <a:lstStyle/>
          <a:p>
            <a:fld id="{11F9BAFD-0AFE-FC47-B839-C833EEBF7ECA}"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4247160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10</a:t>
            </a:fld>
            <a:endParaRPr lang="en-US" dirty="0"/>
          </a:p>
        </p:txBody>
      </p:sp>
    </p:spTree>
    <p:extLst>
      <p:ext uri="{BB962C8B-B14F-4D97-AF65-F5344CB8AC3E}">
        <p14:creationId xmlns:p14="http://schemas.microsoft.com/office/powerpoint/2010/main" val="420737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12</a:t>
            </a:fld>
            <a:endParaRPr lang="en-US" dirty="0"/>
          </a:p>
        </p:txBody>
      </p:sp>
    </p:spTree>
    <p:extLst>
      <p:ext uri="{BB962C8B-B14F-4D97-AF65-F5344CB8AC3E}">
        <p14:creationId xmlns:p14="http://schemas.microsoft.com/office/powerpoint/2010/main" val="2465875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13</a:t>
            </a:fld>
            <a:endParaRPr lang="en-US" dirty="0"/>
          </a:p>
        </p:txBody>
      </p:sp>
    </p:spTree>
    <p:extLst>
      <p:ext uri="{BB962C8B-B14F-4D97-AF65-F5344CB8AC3E}">
        <p14:creationId xmlns:p14="http://schemas.microsoft.com/office/powerpoint/2010/main" val="584871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14</a:t>
            </a:fld>
            <a:endParaRPr lang="en-US" dirty="0"/>
          </a:p>
        </p:txBody>
      </p:sp>
    </p:spTree>
    <p:extLst>
      <p:ext uri="{BB962C8B-B14F-4D97-AF65-F5344CB8AC3E}">
        <p14:creationId xmlns:p14="http://schemas.microsoft.com/office/powerpoint/2010/main" val="3544915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15</a:t>
            </a:fld>
            <a:endParaRPr lang="en-US" dirty="0"/>
          </a:p>
        </p:txBody>
      </p:sp>
    </p:spTree>
    <p:extLst>
      <p:ext uri="{BB962C8B-B14F-4D97-AF65-F5344CB8AC3E}">
        <p14:creationId xmlns:p14="http://schemas.microsoft.com/office/powerpoint/2010/main" val="3560191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16</a:t>
            </a:fld>
            <a:endParaRPr lang="en-US" dirty="0"/>
          </a:p>
        </p:txBody>
      </p:sp>
    </p:spTree>
    <p:extLst>
      <p:ext uri="{BB962C8B-B14F-4D97-AF65-F5344CB8AC3E}">
        <p14:creationId xmlns:p14="http://schemas.microsoft.com/office/powerpoint/2010/main" val="1161400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17</a:t>
            </a:fld>
            <a:endParaRPr lang="en-US" dirty="0"/>
          </a:p>
        </p:txBody>
      </p:sp>
    </p:spTree>
    <p:extLst>
      <p:ext uri="{BB962C8B-B14F-4D97-AF65-F5344CB8AC3E}">
        <p14:creationId xmlns:p14="http://schemas.microsoft.com/office/powerpoint/2010/main" val="4065132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18</a:t>
            </a:fld>
            <a:endParaRPr lang="en-US" dirty="0"/>
          </a:p>
        </p:txBody>
      </p:sp>
    </p:spTree>
    <p:extLst>
      <p:ext uri="{BB962C8B-B14F-4D97-AF65-F5344CB8AC3E}">
        <p14:creationId xmlns:p14="http://schemas.microsoft.com/office/powerpoint/2010/main" val="3007280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19</a:t>
            </a:fld>
            <a:endParaRPr lang="en-US" dirty="0"/>
          </a:p>
        </p:txBody>
      </p:sp>
    </p:spTree>
    <p:extLst>
      <p:ext uri="{BB962C8B-B14F-4D97-AF65-F5344CB8AC3E}">
        <p14:creationId xmlns:p14="http://schemas.microsoft.com/office/powerpoint/2010/main" val="36600499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21</a:t>
            </a:fld>
            <a:endParaRPr lang="en-US" dirty="0"/>
          </a:p>
        </p:txBody>
      </p:sp>
    </p:spTree>
    <p:extLst>
      <p:ext uri="{BB962C8B-B14F-4D97-AF65-F5344CB8AC3E}">
        <p14:creationId xmlns:p14="http://schemas.microsoft.com/office/powerpoint/2010/main" val="1068859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2</a:t>
            </a:fld>
            <a:endParaRPr lang="en-US" dirty="0"/>
          </a:p>
        </p:txBody>
      </p:sp>
    </p:spTree>
    <p:extLst>
      <p:ext uri="{BB962C8B-B14F-4D97-AF65-F5344CB8AC3E}">
        <p14:creationId xmlns:p14="http://schemas.microsoft.com/office/powerpoint/2010/main" val="33298622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23</a:t>
            </a:fld>
            <a:endParaRPr lang="en-US" dirty="0"/>
          </a:p>
        </p:txBody>
      </p:sp>
    </p:spTree>
    <p:extLst>
      <p:ext uri="{BB962C8B-B14F-4D97-AF65-F5344CB8AC3E}">
        <p14:creationId xmlns:p14="http://schemas.microsoft.com/office/powerpoint/2010/main" val="40635375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25</a:t>
            </a:fld>
            <a:endParaRPr lang="en-US" dirty="0"/>
          </a:p>
        </p:txBody>
      </p:sp>
    </p:spTree>
    <p:extLst>
      <p:ext uri="{BB962C8B-B14F-4D97-AF65-F5344CB8AC3E}">
        <p14:creationId xmlns:p14="http://schemas.microsoft.com/office/powerpoint/2010/main" val="22956360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26</a:t>
            </a:fld>
            <a:endParaRPr lang="en-US" dirty="0"/>
          </a:p>
        </p:txBody>
      </p:sp>
    </p:spTree>
    <p:extLst>
      <p:ext uri="{BB962C8B-B14F-4D97-AF65-F5344CB8AC3E}">
        <p14:creationId xmlns:p14="http://schemas.microsoft.com/office/powerpoint/2010/main" val="25710471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28</a:t>
            </a:fld>
            <a:endParaRPr lang="en-US" dirty="0"/>
          </a:p>
        </p:txBody>
      </p:sp>
    </p:spTree>
    <p:extLst>
      <p:ext uri="{BB962C8B-B14F-4D97-AF65-F5344CB8AC3E}">
        <p14:creationId xmlns:p14="http://schemas.microsoft.com/office/powerpoint/2010/main" val="36612537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29</a:t>
            </a:fld>
            <a:endParaRPr lang="en-US" dirty="0"/>
          </a:p>
        </p:txBody>
      </p:sp>
    </p:spTree>
    <p:extLst>
      <p:ext uri="{BB962C8B-B14F-4D97-AF65-F5344CB8AC3E}">
        <p14:creationId xmlns:p14="http://schemas.microsoft.com/office/powerpoint/2010/main" val="31694094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30</a:t>
            </a:fld>
            <a:endParaRPr lang="en-US" dirty="0"/>
          </a:p>
        </p:txBody>
      </p:sp>
    </p:spTree>
    <p:extLst>
      <p:ext uri="{BB962C8B-B14F-4D97-AF65-F5344CB8AC3E}">
        <p14:creationId xmlns:p14="http://schemas.microsoft.com/office/powerpoint/2010/main" val="18678063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31</a:t>
            </a:fld>
            <a:endParaRPr lang="en-US" dirty="0"/>
          </a:p>
        </p:txBody>
      </p:sp>
    </p:spTree>
    <p:extLst>
      <p:ext uri="{BB962C8B-B14F-4D97-AF65-F5344CB8AC3E}">
        <p14:creationId xmlns:p14="http://schemas.microsoft.com/office/powerpoint/2010/main" val="18331807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33</a:t>
            </a:fld>
            <a:endParaRPr lang="en-US" dirty="0"/>
          </a:p>
        </p:txBody>
      </p:sp>
    </p:spTree>
    <p:extLst>
      <p:ext uri="{BB962C8B-B14F-4D97-AF65-F5344CB8AC3E}">
        <p14:creationId xmlns:p14="http://schemas.microsoft.com/office/powerpoint/2010/main" val="1757291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3</a:t>
            </a:fld>
            <a:endParaRPr lang="en-US" dirty="0"/>
          </a:p>
        </p:txBody>
      </p:sp>
    </p:spTree>
    <p:extLst>
      <p:ext uri="{BB962C8B-B14F-4D97-AF65-F5344CB8AC3E}">
        <p14:creationId xmlns:p14="http://schemas.microsoft.com/office/powerpoint/2010/main" val="1054570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4</a:t>
            </a:fld>
            <a:endParaRPr lang="en-US" dirty="0"/>
          </a:p>
        </p:txBody>
      </p:sp>
    </p:spTree>
    <p:extLst>
      <p:ext uri="{BB962C8B-B14F-4D97-AF65-F5344CB8AC3E}">
        <p14:creationId xmlns:p14="http://schemas.microsoft.com/office/powerpoint/2010/main" val="4070093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5</a:t>
            </a:fld>
            <a:endParaRPr lang="en-US" dirty="0"/>
          </a:p>
        </p:txBody>
      </p:sp>
    </p:spTree>
    <p:extLst>
      <p:ext uri="{BB962C8B-B14F-4D97-AF65-F5344CB8AC3E}">
        <p14:creationId xmlns:p14="http://schemas.microsoft.com/office/powerpoint/2010/main" val="386249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6</a:t>
            </a:fld>
            <a:endParaRPr lang="en-US" dirty="0"/>
          </a:p>
        </p:txBody>
      </p:sp>
    </p:spTree>
    <p:extLst>
      <p:ext uri="{BB962C8B-B14F-4D97-AF65-F5344CB8AC3E}">
        <p14:creationId xmlns:p14="http://schemas.microsoft.com/office/powerpoint/2010/main" val="3643434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7</a:t>
            </a:fld>
            <a:endParaRPr lang="en-US" dirty="0"/>
          </a:p>
        </p:txBody>
      </p:sp>
    </p:spTree>
    <p:extLst>
      <p:ext uri="{BB962C8B-B14F-4D97-AF65-F5344CB8AC3E}">
        <p14:creationId xmlns:p14="http://schemas.microsoft.com/office/powerpoint/2010/main" val="1992605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8</a:t>
            </a:fld>
            <a:endParaRPr lang="en-US" dirty="0"/>
          </a:p>
        </p:txBody>
      </p:sp>
    </p:spTree>
    <p:extLst>
      <p:ext uri="{BB962C8B-B14F-4D97-AF65-F5344CB8AC3E}">
        <p14:creationId xmlns:p14="http://schemas.microsoft.com/office/powerpoint/2010/main" val="3795764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9</a:t>
            </a:fld>
            <a:endParaRPr lang="en-US" dirty="0"/>
          </a:p>
        </p:txBody>
      </p:sp>
    </p:spTree>
    <p:extLst>
      <p:ext uri="{BB962C8B-B14F-4D97-AF65-F5344CB8AC3E}">
        <p14:creationId xmlns:p14="http://schemas.microsoft.com/office/powerpoint/2010/main" val="40208086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5DBF2B2-6E29-804D-BBC2-9BEE5015365B}"/>
              </a:ext>
            </a:extLst>
          </p:cNvPr>
          <p:cNvSpPr>
            <a:spLocks noGrp="1"/>
          </p:cNvSpPr>
          <p:nvPr>
            <p:ph type="ctrTitle"/>
          </p:nvPr>
        </p:nvSpPr>
        <p:spPr>
          <a:xfrm>
            <a:off x="545306" y="2379518"/>
            <a:ext cx="11101387" cy="1295400"/>
          </a:xfrm>
        </p:spPr>
        <p:txBody>
          <a:bodyPr anchor="b">
            <a:normAutofit/>
          </a:bodyPr>
          <a:lstStyle>
            <a:lvl1pPr algn="l">
              <a:lnSpc>
                <a:spcPct val="100000"/>
              </a:lnSpc>
              <a:defRPr sz="4800"/>
            </a:lvl1pPr>
          </a:lstStyle>
          <a:p>
            <a:r>
              <a:rPr lang="en-US" dirty="0"/>
              <a:t>Click to edit Master title style</a:t>
            </a:r>
          </a:p>
        </p:txBody>
      </p:sp>
      <p:sp>
        <p:nvSpPr>
          <p:cNvPr id="3" name="Subtitle 2">
            <a:extLst>
              <a:ext uri="{FF2B5EF4-FFF2-40B4-BE49-F238E27FC236}">
                <a16:creationId xmlns:a16="http://schemas.microsoft.com/office/drawing/2014/main" id="{32033543-1E3F-E44E-9B20-569E29D9DE80}"/>
              </a:ext>
            </a:extLst>
          </p:cNvPr>
          <p:cNvSpPr>
            <a:spLocks noGrp="1"/>
          </p:cNvSpPr>
          <p:nvPr>
            <p:ph type="subTitle" idx="1" hasCustomPrompt="1"/>
          </p:nvPr>
        </p:nvSpPr>
        <p:spPr>
          <a:xfrm>
            <a:off x="545307" y="3816351"/>
            <a:ext cx="3502586" cy="678352"/>
          </a:xfrm>
        </p:spPr>
        <p:txBody>
          <a:bodyPr>
            <a:normAutofit/>
          </a:bodyPr>
          <a:lstStyle>
            <a:lvl1pPr marL="0" indent="0" algn="l">
              <a:lnSpc>
                <a:spcPct val="100000"/>
              </a:lnSpc>
              <a:buNone/>
              <a:defRPr sz="14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10">
            <a:extLst>
              <a:ext uri="{FF2B5EF4-FFF2-40B4-BE49-F238E27FC236}">
                <a16:creationId xmlns:a16="http://schemas.microsoft.com/office/drawing/2014/main" id="{AECE7A44-3E45-CD44-B3AE-5AEBA351C863}"/>
              </a:ext>
            </a:extLst>
          </p:cNvPr>
          <p:cNvSpPr>
            <a:spLocks noGrp="1"/>
          </p:cNvSpPr>
          <p:nvPr>
            <p:ph type="body" sz="quarter" idx="13"/>
          </p:nvPr>
        </p:nvSpPr>
        <p:spPr>
          <a:xfrm>
            <a:off x="544513" y="4335679"/>
            <a:ext cx="3494087" cy="526957"/>
          </a:xfrm>
        </p:spPr>
        <p:txBody>
          <a:bodyPr>
            <a:noAutofit/>
          </a:bodyPr>
          <a:lstStyle>
            <a:lvl1pPr marL="0" indent="0">
              <a:lnSpc>
                <a:spcPct val="100000"/>
              </a:lnSpc>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dirty="0"/>
              <a:t>Edit Master text styles</a:t>
            </a:r>
          </a:p>
        </p:txBody>
      </p:sp>
    </p:spTree>
    <p:extLst>
      <p:ext uri="{BB962C8B-B14F-4D97-AF65-F5344CB8AC3E}">
        <p14:creationId xmlns:p14="http://schemas.microsoft.com/office/powerpoint/2010/main" val="1098120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2571751" cy="1085850"/>
          </a:xfrm>
        </p:spPr>
        <p:txBody>
          <a:bodyPr/>
          <a:lstStyle/>
          <a:p>
            <a:endParaRPr lang="en-US" dirty="0"/>
          </a:p>
        </p:txBody>
      </p:sp>
      <p:sp>
        <p:nvSpPr>
          <p:cNvPr id="17" name="Picture Placeholder 6">
            <a:extLst>
              <a:ext uri="{FF2B5EF4-FFF2-40B4-BE49-F238E27FC236}">
                <a16:creationId xmlns:a16="http://schemas.microsoft.com/office/drawing/2014/main" id="{AB5CA4C7-9DA8-9349-A7AE-66A5D6A6F642}"/>
              </a:ext>
            </a:extLst>
          </p:cNvPr>
          <p:cNvSpPr>
            <a:spLocks noGrp="1"/>
          </p:cNvSpPr>
          <p:nvPr>
            <p:ph type="pic" sz="quarter" idx="16"/>
          </p:nvPr>
        </p:nvSpPr>
        <p:spPr>
          <a:xfrm>
            <a:off x="3371849" y="1606538"/>
            <a:ext cx="2571751" cy="1085850"/>
          </a:xfrm>
        </p:spPr>
        <p:txBody>
          <a:bodyPr/>
          <a:lstStyle/>
          <a:p>
            <a:endParaRPr lang="en-US" dirty="0"/>
          </a:p>
        </p:txBody>
      </p:sp>
      <p:sp>
        <p:nvSpPr>
          <p:cNvPr id="20" name="Picture Placeholder 6">
            <a:extLst>
              <a:ext uri="{FF2B5EF4-FFF2-40B4-BE49-F238E27FC236}">
                <a16:creationId xmlns:a16="http://schemas.microsoft.com/office/drawing/2014/main" id="{0BDB9676-2139-3E4A-8902-B788AA4A1430}"/>
              </a:ext>
            </a:extLst>
          </p:cNvPr>
          <p:cNvSpPr>
            <a:spLocks noGrp="1"/>
          </p:cNvSpPr>
          <p:nvPr>
            <p:ph type="pic" sz="quarter" idx="19"/>
          </p:nvPr>
        </p:nvSpPr>
        <p:spPr>
          <a:xfrm>
            <a:off x="6243636" y="1606538"/>
            <a:ext cx="2571751" cy="1085850"/>
          </a:xfrm>
        </p:spPr>
        <p:txBody>
          <a:bodyPr/>
          <a:lstStyle/>
          <a:p>
            <a:endParaRPr lang="en-US" dirty="0"/>
          </a:p>
        </p:txBody>
      </p:sp>
      <p:sp>
        <p:nvSpPr>
          <p:cNvPr id="23" name="Picture Placeholder 6">
            <a:extLst>
              <a:ext uri="{FF2B5EF4-FFF2-40B4-BE49-F238E27FC236}">
                <a16:creationId xmlns:a16="http://schemas.microsoft.com/office/drawing/2014/main" id="{3AAEAB4E-EA57-5D45-ADBA-C01E02C67167}"/>
              </a:ext>
            </a:extLst>
          </p:cNvPr>
          <p:cNvSpPr>
            <a:spLocks noGrp="1"/>
          </p:cNvSpPr>
          <p:nvPr>
            <p:ph type="pic" sz="quarter" idx="22"/>
          </p:nvPr>
        </p:nvSpPr>
        <p:spPr>
          <a:xfrm>
            <a:off x="9086849" y="1606538"/>
            <a:ext cx="2438028" cy="1085850"/>
          </a:xfrm>
        </p:spPr>
        <p:txBody>
          <a:bodyPr/>
          <a:lstStyle/>
          <a:p>
            <a:endParaRPr lang="en-US" dirty="0"/>
          </a:p>
        </p:txBody>
      </p:sp>
      <p:sp>
        <p:nvSpPr>
          <p:cNvPr id="18" name="Text Placeholder 2">
            <a:extLst>
              <a:ext uri="{FF2B5EF4-FFF2-40B4-BE49-F238E27FC236}">
                <a16:creationId xmlns:a16="http://schemas.microsoft.com/office/drawing/2014/main" id="{EDDF9A85-81B8-594C-8E42-376FC3678AA4}"/>
              </a:ext>
            </a:extLst>
          </p:cNvPr>
          <p:cNvSpPr>
            <a:spLocks noGrp="1"/>
          </p:cNvSpPr>
          <p:nvPr>
            <p:ph type="body" idx="1" hasCustomPrompt="1"/>
          </p:nvPr>
        </p:nvSpPr>
        <p:spPr>
          <a:xfrm>
            <a:off x="542925"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D07625D3-4631-D144-A38F-D00BCF2C2126}"/>
              </a:ext>
            </a:extLst>
          </p:cNvPr>
          <p:cNvSpPr>
            <a:spLocks noGrp="1"/>
          </p:cNvSpPr>
          <p:nvPr>
            <p:ph idx="15"/>
          </p:nvPr>
        </p:nvSpPr>
        <p:spPr>
          <a:xfrm>
            <a:off x="538161"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
            <a:extLst>
              <a:ext uri="{FF2B5EF4-FFF2-40B4-BE49-F238E27FC236}">
                <a16:creationId xmlns:a16="http://schemas.microsoft.com/office/drawing/2014/main" id="{7A595DD1-B636-EA46-A519-6AA9C65FD62C}"/>
              </a:ext>
            </a:extLst>
          </p:cNvPr>
          <p:cNvSpPr>
            <a:spLocks noGrp="1"/>
          </p:cNvSpPr>
          <p:nvPr>
            <p:ph type="body" idx="23" hasCustomPrompt="1"/>
          </p:nvPr>
        </p:nvSpPr>
        <p:spPr>
          <a:xfrm>
            <a:off x="3373211"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a16="http://schemas.microsoft.com/office/drawing/2014/main" id="{A995848D-37D6-C04D-BDF8-0D8718112883}"/>
              </a:ext>
            </a:extLst>
          </p:cNvPr>
          <p:cNvSpPr>
            <a:spLocks noGrp="1"/>
          </p:cNvSpPr>
          <p:nvPr>
            <p:ph idx="24"/>
          </p:nvPr>
        </p:nvSpPr>
        <p:spPr>
          <a:xfrm>
            <a:off x="3368447"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2">
            <a:extLst>
              <a:ext uri="{FF2B5EF4-FFF2-40B4-BE49-F238E27FC236}">
                <a16:creationId xmlns:a16="http://schemas.microsoft.com/office/drawing/2014/main" id="{BFC0A166-67A0-2340-971A-FD7BAF6FB8CF}"/>
              </a:ext>
            </a:extLst>
          </p:cNvPr>
          <p:cNvSpPr>
            <a:spLocks noGrp="1"/>
          </p:cNvSpPr>
          <p:nvPr>
            <p:ph type="body" idx="25" hasCustomPrompt="1"/>
          </p:nvPr>
        </p:nvSpPr>
        <p:spPr>
          <a:xfrm>
            <a:off x="6225268"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a16="http://schemas.microsoft.com/office/drawing/2014/main" id="{10E95A27-B41C-7F48-9F77-4204B73512BE}"/>
              </a:ext>
            </a:extLst>
          </p:cNvPr>
          <p:cNvSpPr>
            <a:spLocks noGrp="1"/>
          </p:cNvSpPr>
          <p:nvPr>
            <p:ph idx="26"/>
          </p:nvPr>
        </p:nvSpPr>
        <p:spPr>
          <a:xfrm>
            <a:off x="6220504"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7D1A0976-12BB-6843-AA08-4891F82E3E12}"/>
              </a:ext>
            </a:extLst>
          </p:cNvPr>
          <p:cNvSpPr>
            <a:spLocks noGrp="1"/>
          </p:cNvSpPr>
          <p:nvPr>
            <p:ph type="body" idx="27" hasCustomPrompt="1"/>
          </p:nvPr>
        </p:nvSpPr>
        <p:spPr>
          <a:xfrm>
            <a:off x="9077325" y="2878599"/>
            <a:ext cx="2437779"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7" name="Content Placeholder 2">
            <a:extLst>
              <a:ext uri="{FF2B5EF4-FFF2-40B4-BE49-F238E27FC236}">
                <a16:creationId xmlns:a16="http://schemas.microsoft.com/office/drawing/2014/main" id="{0CE6D17D-6FF8-034C-B243-541C6CC0C0A7}"/>
              </a:ext>
            </a:extLst>
          </p:cNvPr>
          <p:cNvSpPr>
            <a:spLocks noGrp="1"/>
          </p:cNvSpPr>
          <p:nvPr>
            <p:ph idx="28"/>
          </p:nvPr>
        </p:nvSpPr>
        <p:spPr>
          <a:xfrm>
            <a:off x="9072561" y="3194688"/>
            <a:ext cx="2442543"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4" name="Straight Connector 33">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44781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30838" cy="25225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2522550"/>
          </a:xfrm>
        </p:spPr>
        <p:txBody>
          <a:bodyPr/>
          <a:lstStyle/>
          <a:p>
            <a:endParaRPr lang="en-US" dirty="0"/>
          </a:p>
        </p:txBody>
      </p:sp>
      <p:sp>
        <p:nvSpPr>
          <p:cNvPr id="15" name="Text Placeholder 2">
            <a:extLst>
              <a:ext uri="{FF2B5EF4-FFF2-40B4-BE49-F238E27FC236}">
                <a16:creationId xmlns:a16="http://schemas.microsoft.com/office/drawing/2014/main" id="{FBD7B9AD-945C-F149-B2DA-39EC98B68E99}"/>
              </a:ext>
            </a:extLst>
          </p:cNvPr>
          <p:cNvSpPr>
            <a:spLocks noGrp="1"/>
          </p:cNvSpPr>
          <p:nvPr>
            <p:ph type="body" idx="1" hasCustomPrompt="1"/>
          </p:nvPr>
        </p:nvSpPr>
        <p:spPr>
          <a:xfrm>
            <a:off x="542925" y="4307350"/>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id="{C47D4007-27E8-6B41-B124-3799DE9D3414}"/>
              </a:ext>
            </a:extLst>
          </p:cNvPr>
          <p:cNvSpPr>
            <a:spLocks noGrp="1"/>
          </p:cNvSpPr>
          <p:nvPr>
            <p:ph idx="15"/>
          </p:nvPr>
        </p:nvSpPr>
        <p:spPr>
          <a:xfrm>
            <a:off x="538161" y="4601668"/>
            <a:ext cx="5405440"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id="{BE58BC4C-2568-1D44-AC5F-BB2715C9AD23}"/>
              </a:ext>
            </a:extLst>
          </p:cNvPr>
          <p:cNvSpPr>
            <a:spLocks noGrp="1"/>
          </p:cNvSpPr>
          <p:nvPr>
            <p:ph type="body" idx="16" hasCustomPrompt="1"/>
          </p:nvPr>
        </p:nvSpPr>
        <p:spPr>
          <a:xfrm>
            <a:off x="6247039" y="4307350"/>
            <a:ext cx="526806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2">
            <a:extLst>
              <a:ext uri="{FF2B5EF4-FFF2-40B4-BE49-F238E27FC236}">
                <a16:creationId xmlns:a16="http://schemas.microsoft.com/office/drawing/2014/main" id="{3961F923-F71F-6342-AF54-96059A451659}"/>
              </a:ext>
            </a:extLst>
          </p:cNvPr>
          <p:cNvSpPr>
            <a:spLocks noGrp="1"/>
          </p:cNvSpPr>
          <p:nvPr>
            <p:ph idx="17"/>
          </p:nvPr>
        </p:nvSpPr>
        <p:spPr>
          <a:xfrm>
            <a:off x="6242275" y="4601668"/>
            <a:ext cx="5246813"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2" name="Straight Connector 2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64632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3495675" cy="2522550"/>
          </a:xfrm>
        </p:spPr>
        <p:txBody>
          <a:bodyPr/>
          <a:lstStyle/>
          <a:p>
            <a:endParaRPr lang="en-US" dirty="0"/>
          </a:p>
        </p:txBody>
      </p:sp>
      <p:sp>
        <p:nvSpPr>
          <p:cNvPr id="15" name="Picture Placeholder 6">
            <a:extLst>
              <a:ext uri="{FF2B5EF4-FFF2-40B4-BE49-F238E27FC236}">
                <a16:creationId xmlns:a16="http://schemas.microsoft.com/office/drawing/2014/main" id="{F5A1D93D-18EA-B646-9C69-64B68DA74652}"/>
              </a:ext>
            </a:extLst>
          </p:cNvPr>
          <p:cNvSpPr>
            <a:spLocks noGrp="1"/>
          </p:cNvSpPr>
          <p:nvPr>
            <p:ph type="pic" sz="quarter" idx="20"/>
          </p:nvPr>
        </p:nvSpPr>
        <p:spPr>
          <a:xfrm>
            <a:off x="4343400" y="1606538"/>
            <a:ext cx="3495675" cy="2522550"/>
          </a:xfrm>
        </p:spPr>
        <p:txBody>
          <a:bodyPr/>
          <a:lstStyle/>
          <a:p>
            <a:endParaRPr lang="en-US" dirty="0"/>
          </a:p>
        </p:txBody>
      </p:sp>
      <p:sp>
        <p:nvSpPr>
          <p:cNvPr id="18" name="Picture Placeholder 6">
            <a:extLst>
              <a:ext uri="{FF2B5EF4-FFF2-40B4-BE49-F238E27FC236}">
                <a16:creationId xmlns:a16="http://schemas.microsoft.com/office/drawing/2014/main" id="{B818FFBC-FCFC-9842-8A48-4D05E54A6C5A}"/>
              </a:ext>
            </a:extLst>
          </p:cNvPr>
          <p:cNvSpPr>
            <a:spLocks noGrp="1"/>
          </p:cNvSpPr>
          <p:nvPr>
            <p:ph type="pic" sz="quarter" idx="23"/>
          </p:nvPr>
        </p:nvSpPr>
        <p:spPr>
          <a:xfrm>
            <a:off x="8129589" y="1606538"/>
            <a:ext cx="3385516" cy="2522550"/>
          </a:xfrm>
        </p:spPr>
        <p:txBody>
          <a:bodyPr/>
          <a:lstStyle/>
          <a:p>
            <a:endParaRPr lang="en-US" dirty="0"/>
          </a:p>
        </p:txBody>
      </p:sp>
      <p:sp>
        <p:nvSpPr>
          <p:cNvPr id="16" name="Text Placeholder 2">
            <a:extLst>
              <a:ext uri="{FF2B5EF4-FFF2-40B4-BE49-F238E27FC236}">
                <a16:creationId xmlns:a16="http://schemas.microsoft.com/office/drawing/2014/main" id="{B12EB366-A3C6-464A-BD08-014B0A3C9D0D}"/>
              </a:ext>
            </a:extLst>
          </p:cNvPr>
          <p:cNvSpPr>
            <a:spLocks noGrp="1"/>
          </p:cNvSpPr>
          <p:nvPr>
            <p:ph type="body" idx="1" hasCustomPrompt="1"/>
          </p:nvPr>
        </p:nvSpPr>
        <p:spPr>
          <a:xfrm>
            <a:off x="542925"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a16="http://schemas.microsoft.com/office/drawing/2014/main" id="{0F62171F-0172-564D-A50B-45829D68B82F}"/>
              </a:ext>
            </a:extLst>
          </p:cNvPr>
          <p:cNvSpPr>
            <a:spLocks noGrp="1"/>
          </p:cNvSpPr>
          <p:nvPr>
            <p:ph idx="15"/>
          </p:nvPr>
        </p:nvSpPr>
        <p:spPr>
          <a:xfrm>
            <a:off x="538161"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2">
            <a:extLst>
              <a:ext uri="{FF2B5EF4-FFF2-40B4-BE49-F238E27FC236}">
                <a16:creationId xmlns:a16="http://schemas.microsoft.com/office/drawing/2014/main" id="{599FE3A4-484C-7240-9A03-C0D58B29988D}"/>
              </a:ext>
            </a:extLst>
          </p:cNvPr>
          <p:cNvSpPr>
            <a:spLocks noGrp="1"/>
          </p:cNvSpPr>
          <p:nvPr>
            <p:ph type="body" idx="24" hasCustomPrompt="1"/>
          </p:nvPr>
        </p:nvSpPr>
        <p:spPr>
          <a:xfrm>
            <a:off x="4342039"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a16="http://schemas.microsoft.com/office/drawing/2014/main" id="{430028FF-B82F-EC4C-999B-C024355F8F2F}"/>
              </a:ext>
            </a:extLst>
          </p:cNvPr>
          <p:cNvSpPr>
            <a:spLocks noGrp="1"/>
          </p:cNvSpPr>
          <p:nvPr>
            <p:ph idx="25"/>
          </p:nvPr>
        </p:nvSpPr>
        <p:spPr>
          <a:xfrm>
            <a:off x="4337275"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
            <a:extLst>
              <a:ext uri="{FF2B5EF4-FFF2-40B4-BE49-F238E27FC236}">
                <a16:creationId xmlns:a16="http://schemas.microsoft.com/office/drawing/2014/main" id="{30311FA8-9690-B047-B085-60DB7E39A20E}"/>
              </a:ext>
            </a:extLst>
          </p:cNvPr>
          <p:cNvSpPr>
            <a:spLocks noGrp="1"/>
          </p:cNvSpPr>
          <p:nvPr>
            <p:ph type="body" idx="26" hasCustomPrompt="1"/>
          </p:nvPr>
        </p:nvSpPr>
        <p:spPr>
          <a:xfrm>
            <a:off x="8141153" y="4307350"/>
            <a:ext cx="337395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3" name="Content Placeholder 2">
            <a:extLst>
              <a:ext uri="{FF2B5EF4-FFF2-40B4-BE49-F238E27FC236}">
                <a16:creationId xmlns:a16="http://schemas.microsoft.com/office/drawing/2014/main" id="{319F1970-3114-824F-93E4-D6E3FA50D6C5}"/>
              </a:ext>
            </a:extLst>
          </p:cNvPr>
          <p:cNvSpPr>
            <a:spLocks noGrp="1"/>
          </p:cNvSpPr>
          <p:nvPr>
            <p:ph idx="27"/>
          </p:nvPr>
        </p:nvSpPr>
        <p:spPr>
          <a:xfrm>
            <a:off x="8136389" y="4601668"/>
            <a:ext cx="33787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96245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6" y="1606538"/>
            <a:ext cx="2571750" cy="2522550"/>
          </a:xfrm>
        </p:spPr>
        <p:txBody>
          <a:bodyPr/>
          <a:lstStyle/>
          <a:p>
            <a:endParaRPr lang="en-US" dirty="0"/>
          </a:p>
        </p:txBody>
      </p:sp>
      <p:sp>
        <p:nvSpPr>
          <p:cNvPr id="21" name="Picture Placeholder 6">
            <a:extLst>
              <a:ext uri="{FF2B5EF4-FFF2-40B4-BE49-F238E27FC236}">
                <a16:creationId xmlns:a16="http://schemas.microsoft.com/office/drawing/2014/main" id="{F954EBDC-0C0D-8C42-BD84-62A045BA7F66}"/>
              </a:ext>
            </a:extLst>
          </p:cNvPr>
          <p:cNvSpPr>
            <a:spLocks noGrp="1"/>
          </p:cNvSpPr>
          <p:nvPr>
            <p:ph type="pic" sz="quarter" idx="20"/>
          </p:nvPr>
        </p:nvSpPr>
        <p:spPr>
          <a:xfrm>
            <a:off x="3400426" y="1606538"/>
            <a:ext cx="2571750" cy="2522550"/>
          </a:xfrm>
        </p:spPr>
        <p:txBody>
          <a:bodyPr/>
          <a:lstStyle/>
          <a:p>
            <a:endParaRPr lang="en-US" dirty="0"/>
          </a:p>
        </p:txBody>
      </p:sp>
      <p:sp>
        <p:nvSpPr>
          <p:cNvPr id="24" name="Picture Placeholder 6">
            <a:extLst>
              <a:ext uri="{FF2B5EF4-FFF2-40B4-BE49-F238E27FC236}">
                <a16:creationId xmlns:a16="http://schemas.microsoft.com/office/drawing/2014/main" id="{0D95A988-ADA4-2846-979A-FD44F1A4FBEB}"/>
              </a:ext>
            </a:extLst>
          </p:cNvPr>
          <p:cNvSpPr>
            <a:spLocks noGrp="1"/>
          </p:cNvSpPr>
          <p:nvPr>
            <p:ph type="pic" sz="quarter" idx="23"/>
          </p:nvPr>
        </p:nvSpPr>
        <p:spPr>
          <a:xfrm>
            <a:off x="6243639" y="1606538"/>
            <a:ext cx="2571750" cy="2522550"/>
          </a:xfrm>
        </p:spPr>
        <p:txBody>
          <a:bodyPr/>
          <a:lstStyle/>
          <a:p>
            <a:endParaRPr lang="en-US" dirty="0"/>
          </a:p>
        </p:txBody>
      </p:sp>
      <p:sp>
        <p:nvSpPr>
          <p:cNvPr id="27" name="Picture Placeholder 6">
            <a:extLst>
              <a:ext uri="{FF2B5EF4-FFF2-40B4-BE49-F238E27FC236}">
                <a16:creationId xmlns:a16="http://schemas.microsoft.com/office/drawing/2014/main" id="{6839EE6C-2C09-9949-AA2C-88119F234581}"/>
              </a:ext>
            </a:extLst>
          </p:cNvPr>
          <p:cNvSpPr>
            <a:spLocks noGrp="1"/>
          </p:cNvSpPr>
          <p:nvPr>
            <p:ph type="pic" sz="quarter" idx="26"/>
          </p:nvPr>
        </p:nvSpPr>
        <p:spPr>
          <a:xfrm>
            <a:off x="9058276" y="1606538"/>
            <a:ext cx="2459757" cy="2522550"/>
          </a:xfrm>
        </p:spPr>
        <p:txBody>
          <a:bodyPr/>
          <a:lstStyle/>
          <a:p>
            <a:endParaRPr lang="en-US" dirty="0"/>
          </a:p>
        </p:txBody>
      </p:sp>
      <p:sp>
        <p:nvSpPr>
          <p:cNvPr id="18" name="Text Placeholder 2">
            <a:extLst>
              <a:ext uri="{FF2B5EF4-FFF2-40B4-BE49-F238E27FC236}">
                <a16:creationId xmlns:a16="http://schemas.microsoft.com/office/drawing/2014/main" id="{E079E8AD-12D3-6546-968E-72EB672317AA}"/>
              </a:ext>
            </a:extLst>
          </p:cNvPr>
          <p:cNvSpPr>
            <a:spLocks noGrp="1"/>
          </p:cNvSpPr>
          <p:nvPr>
            <p:ph type="body" idx="1" hasCustomPrompt="1"/>
          </p:nvPr>
        </p:nvSpPr>
        <p:spPr>
          <a:xfrm>
            <a:off x="542925"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A296A8EA-86DB-FC4D-BC77-160A57D989AF}"/>
              </a:ext>
            </a:extLst>
          </p:cNvPr>
          <p:cNvSpPr>
            <a:spLocks noGrp="1"/>
          </p:cNvSpPr>
          <p:nvPr>
            <p:ph idx="15"/>
          </p:nvPr>
        </p:nvSpPr>
        <p:spPr>
          <a:xfrm>
            <a:off x="538161"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a16="http://schemas.microsoft.com/office/drawing/2014/main" id="{2705B1A4-0935-A54C-982E-3DA340F87D4A}"/>
              </a:ext>
            </a:extLst>
          </p:cNvPr>
          <p:cNvSpPr>
            <a:spLocks noGrp="1"/>
          </p:cNvSpPr>
          <p:nvPr>
            <p:ph type="body" idx="27" hasCustomPrompt="1"/>
          </p:nvPr>
        </p:nvSpPr>
        <p:spPr>
          <a:xfrm>
            <a:off x="3405868"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a16="http://schemas.microsoft.com/office/drawing/2014/main" id="{CAB80D97-AAE2-2D40-9CC8-0D12B6BEFD34}"/>
              </a:ext>
            </a:extLst>
          </p:cNvPr>
          <p:cNvSpPr>
            <a:spLocks noGrp="1"/>
          </p:cNvSpPr>
          <p:nvPr>
            <p:ph idx="28"/>
          </p:nvPr>
        </p:nvSpPr>
        <p:spPr>
          <a:xfrm>
            <a:off x="3401104"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
            <a:extLst>
              <a:ext uri="{FF2B5EF4-FFF2-40B4-BE49-F238E27FC236}">
                <a16:creationId xmlns:a16="http://schemas.microsoft.com/office/drawing/2014/main" id="{C46255BB-B53E-F143-8DCC-368B651E8333}"/>
              </a:ext>
            </a:extLst>
          </p:cNvPr>
          <p:cNvSpPr>
            <a:spLocks noGrp="1"/>
          </p:cNvSpPr>
          <p:nvPr>
            <p:ph type="body" idx="29" hasCustomPrompt="1"/>
          </p:nvPr>
        </p:nvSpPr>
        <p:spPr>
          <a:xfrm>
            <a:off x="6236154"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a16="http://schemas.microsoft.com/office/drawing/2014/main" id="{24610589-EA76-8540-99A0-FCF68932BE3C}"/>
              </a:ext>
            </a:extLst>
          </p:cNvPr>
          <p:cNvSpPr>
            <a:spLocks noGrp="1"/>
          </p:cNvSpPr>
          <p:nvPr>
            <p:ph idx="30"/>
          </p:nvPr>
        </p:nvSpPr>
        <p:spPr>
          <a:xfrm>
            <a:off x="6231390"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195337D1-2A14-AC46-9E61-C0B6DF09A78E}"/>
              </a:ext>
            </a:extLst>
          </p:cNvPr>
          <p:cNvSpPr>
            <a:spLocks noGrp="1"/>
          </p:cNvSpPr>
          <p:nvPr>
            <p:ph type="body" idx="31" hasCustomPrompt="1"/>
          </p:nvPr>
        </p:nvSpPr>
        <p:spPr>
          <a:xfrm>
            <a:off x="9055554" y="4307350"/>
            <a:ext cx="247589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8" name="Content Placeholder 2">
            <a:extLst>
              <a:ext uri="{FF2B5EF4-FFF2-40B4-BE49-F238E27FC236}">
                <a16:creationId xmlns:a16="http://schemas.microsoft.com/office/drawing/2014/main" id="{4F7C987D-CA92-364A-A879-5D136287E479}"/>
              </a:ext>
            </a:extLst>
          </p:cNvPr>
          <p:cNvSpPr>
            <a:spLocks noGrp="1"/>
          </p:cNvSpPr>
          <p:nvPr>
            <p:ph idx="32"/>
          </p:nvPr>
        </p:nvSpPr>
        <p:spPr>
          <a:xfrm>
            <a:off x="9050791" y="4601668"/>
            <a:ext cx="2464314"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5" name="Straight Connector 34">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863219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dirty="0"/>
              <a:t>Click to edit Master title style</a:t>
            </a:r>
          </a:p>
        </p:txBody>
      </p:sp>
      <p:sp>
        <p:nvSpPr>
          <p:cNvPr id="4"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55310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p:spPr>
        <p:txBody>
          <a:bodyPr/>
          <a:lstStyle/>
          <a:p>
            <a:endParaRPr lang="en-US" dirty="0"/>
          </a:p>
        </p:txBody>
      </p:sp>
      <p:sp>
        <p:nvSpPr>
          <p:cNvPr id="4"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451364" y="5592101"/>
            <a:ext cx="5079103" cy="687513"/>
          </a:xfr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537015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0324E0B-F39F-1D43-9422-07A82894B084}"/>
              </a:ext>
            </a:extLst>
          </p:cNvPr>
          <p:cNvSpPr>
            <a:spLocks noGrp="1"/>
          </p:cNvSpPr>
          <p:nvPr>
            <p:ph type="body" sz="half" idx="2"/>
          </p:nvPr>
        </p:nvSpPr>
        <p:spPr>
          <a:xfrm>
            <a:off x="554039" y="1973260"/>
            <a:ext cx="3484562" cy="4141790"/>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0"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2">
            <a:extLst>
              <a:ext uri="{FF2B5EF4-FFF2-40B4-BE49-F238E27FC236}">
                <a16:creationId xmlns:a16="http://schemas.microsoft.com/office/drawing/2014/main" id="{13EA26D9-6642-A64C-BE94-B9F7CC25EAE9}"/>
              </a:ext>
            </a:extLst>
          </p:cNvPr>
          <p:cNvSpPr>
            <a:spLocks noGrp="1"/>
          </p:cNvSpPr>
          <p:nvPr>
            <p:ph idx="1" hasCustomPrompt="1"/>
          </p:nvPr>
        </p:nvSpPr>
        <p:spPr>
          <a:xfrm>
            <a:off x="4299857" y="1657350"/>
            <a:ext cx="721524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635858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 content with caption on lef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67E1D94-0DDA-C347-B8A1-E074FA2B0923}"/>
              </a:ext>
            </a:extLst>
          </p:cNvPr>
          <p:cNvSpPr>
            <a:spLocks noGrp="1"/>
          </p:cNvSpPr>
          <p:nvPr>
            <p:ph idx="1" hasCustomPrompt="1"/>
          </p:nvPr>
        </p:nvSpPr>
        <p:spPr>
          <a:xfrm>
            <a:off x="3400426" y="1657350"/>
            <a:ext cx="811467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0FC81611-5E2D-F944-B5DC-77F0EC084D11}"/>
              </a:ext>
            </a:extLst>
          </p:cNvPr>
          <p:cNvSpPr>
            <a:spLocks noGrp="1"/>
          </p:cNvSpPr>
          <p:nvPr>
            <p:ph type="body" sz="half" idx="2"/>
          </p:nvPr>
        </p:nvSpPr>
        <p:spPr>
          <a:xfrm>
            <a:off x="554039" y="1995032"/>
            <a:ext cx="26463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D5697742-5BFD-E94D-9B39-3F15B43192AC}"/>
              </a:ext>
            </a:extLst>
          </p:cNvPr>
          <p:cNvSpPr>
            <a:spLocks noGrp="1"/>
          </p:cNvSpPr>
          <p:nvPr>
            <p:ph type="body" idx="13" hasCustomPrompt="1"/>
          </p:nvPr>
        </p:nvSpPr>
        <p:spPr>
          <a:xfrm>
            <a:off x="542925" y="1657350"/>
            <a:ext cx="2654801"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50360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on lef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7D81E4E-2C89-5449-A7CA-1170F511CF01}"/>
              </a:ext>
            </a:extLst>
          </p:cNvPr>
          <p:cNvSpPr>
            <a:spLocks noGrp="1"/>
          </p:cNvSpPr>
          <p:nvPr>
            <p:ph idx="1" hasCustomPrompt="1"/>
          </p:nvPr>
        </p:nvSpPr>
        <p:spPr>
          <a:xfrm>
            <a:off x="7172324" y="1657350"/>
            <a:ext cx="434278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3">
            <a:extLst>
              <a:ext uri="{FF2B5EF4-FFF2-40B4-BE49-F238E27FC236}">
                <a16:creationId xmlns:a16="http://schemas.microsoft.com/office/drawing/2014/main" id="{7222704C-5B0D-8243-A65D-0547A2F09055}"/>
              </a:ext>
            </a:extLst>
          </p:cNvPr>
          <p:cNvSpPr>
            <a:spLocks noGrp="1"/>
          </p:cNvSpPr>
          <p:nvPr>
            <p:ph type="body" sz="half" idx="14"/>
          </p:nvPr>
        </p:nvSpPr>
        <p:spPr>
          <a:xfrm>
            <a:off x="553625" y="1995032"/>
            <a:ext cx="44370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5" name="Text Placeholder 2">
            <a:extLst>
              <a:ext uri="{FF2B5EF4-FFF2-40B4-BE49-F238E27FC236}">
                <a16:creationId xmlns:a16="http://schemas.microsoft.com/office/drawing/2014/main" id="{52F83407-BFB3-F64E-B383-6B15D587BC06}"/>
              </a:ext>
            </a:extLst>
          </p:cNvPr>
          <p:cNvSpPr>
            <a:spLocks noGrp="1"/>
          </p:cNvSpPr>
          <p:nvPr>
            <p:ph type="body" idx="15" hasCustomPrompt="1"/>
          </p:nvPr>
        </p:nvSpPr>
        <p:spPr>
          <a:xfrm>
            <a:off x="542511" y="1657350"/>
            <a:ext cx="4451212"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24081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on Right">
    <p:bg>
      <p:bgPr>
        <a:solidFill>
          <a:schemeClr val="bg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4C1560E6-0616-1E46-BCD0-77413CEC3322}"/>
              </a:ext>
            </a:extLst>
          </p:cNvPr>
          <p:cNvSpPr>
            <a:spLocks noGrp="1"/>
          </p:cNvSpPr>
          <p:nvPr>
            <p:ph type="body" sz="half" idx="2"/>
          </p:nvPr>
        </p:nvSpPr>
        <p:spPr>
          <a:xfrm>
            <a:off x="8164514" y="1995032"/>
            <a:ext cx="3350590"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3099CEF0-FDAD-0348-826B-EDF0A6A44E9A}"/>
              </a:ext>
            </a:extLst>
          </p:cNvPr>
          <p:cNvSpPr>
            <a:spLocks noGrp="1"/>
          </p:cNvSpPr>
          <p:nvPr>
            <p:ph type="body" idx="13" hasCustomPrompt="1"/>
          </p:nvPr>
        </p:nvSpPr>
        <p:spPr>
          <a:xfrm>
            <a:off x="8153401" y="1657350"/>
            <a:ext cx="3361276"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Content Placeholder 2">
            <a:extLst>
              <a:ext uri="{FF2B5EF4-FFF2-40B4-BE49-F238E27FC236}">
                <a16:creationId xmlns:a16="http://schemas.microsoft.com/office/drawing/2014/main" id="{575CC65B-0B09-0840-85B2-DC45DA3AEBBB}"/>
              </a:ext>
            </a:extLst>
          </p:cNvPr>
          <p:cNvSpPr>
            <a:spLocks noGrp="1"/>
          </p:cNvSpPr>
          <p:nvPr>
            <p:ph idx="1" hasCustomPrompt="1"/>
          </p:nvPr>
        </p:nvSpPr>
        <p:spPr>
          <a:xfrm>
            <a:off x="552450" y="1657350"/>
            <a:ext cx="7344455"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59202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3622894"/>
            <a:ext cx="11115674" cy="939581"/>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9" y="4573459"/>
            <a:ext cx="5573988" cy="1027374"/>
          </a:xfr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9">
            <a:extLst>
              <a:ext uri="{FF2B5EF4-FFF2-40B4-BE49-F238E27FC236}">
                <a16:creationId xmlns:a16="http://schemas.microsoft.com/office/drawing/2014/main" id="{582DCF5F-B937-2640-A4A5-1D021401E3B1}"/>
              </a:ext>
            </a:extLst>
          </p:cNvPr>
          <p:cNvSpPr>
            <a:spLocks noGrp="1"/>
          </p:cNvSpPr>
          <p:nvPr>
            <p:ph type="body" sz="quarter" idx="16"/>
          </p:nvPr>
        </p:nvSpPr>
        <p:spPr>
          <a:xfrm>
            <a:off x="528638" y="2085280"/>
            <a:ext cx="11115674" cy="1621662"/>
          </a:xfrm>
        </p:spPr>
        <p:txBody>
          <a:bodyPr anchor="b">
            <a:normAutofit/>
          </a:bodyPr>
          <a:lstStyle>
            <a:lvl1pPr marL="0" indent="0">
              <a:buNone/>
              <a:defRPr sz="6600" b="1"/>
            </a:lvl1pPr>
          </a:lstStyle>
          <a:p>
            <a:pPr lvl="0"/>
            <a:r>
              <a:rPr lang="en-US" dirty="0"/>
              <a:t>Edit Master text styles</a:t>
            </a:r>
          </a:p>
        </p:txBody>
      </p:sp>
    </p:spTree>
    <p:extLst>
      <p:ext uri="{BB962C8B-B14F-4D97-AF65-F5344CB8AC3E}">
        <p14:creationId xmlns:p14="http://schemas.microsoft.com/office/powerpoint/2010/main" val="2010933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ide content with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4FDB926-2E3C-2141-85F9-142126F4F452}"/>
              </a:ext>
            </a:extLst>
          </p:cNvPr>
          <p:cNvSpPr>
            <a:spLocks noGrp="1"/>
          </p:cNvSpPr>
          <p:nvPr>
            <p:ph idx="1" hasCustomPrompt="1"/>
          </p:nvPr>
        </p:nvSpPr>
        <p:spPr>
          <a:xfrm>
            <a:off x="538161" y="1657350"/>
            <a:ext cx="8243886"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33708FE2-7BD9-6741-AC35-E6D6340664EA}"/>
              </a:ext>
            </a:extLst>
          </p:cNvPr>
          <p:cNvSpPr>
            <a:spLocks noGrp="1"/>
          </p:cNvSpPr>
          <p:nvPr>
            <p:ph type="body" sz="half" idx="2"/>
          </p:nvPr>
        </p:nvSpPr>
        <p:spPr>
          <a:xfrm>
            <a:off x="9000625" y="1995032"/>
            <a:ext cx="25144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C689E29B-5E72-1B47-AC15-183EF5464EE2}"/>
              </a:ext>
            </a:extLst>
          </p:cNvPr>
          <p:cNvSpPr>
            <a:spLocks noGrp="1"/>
          </p:cNvSpPr>
          <p:nvPr>
            <p:ph type="body" idx="13" hasCustomPrompt="1"/>
          </p:nvPr>
        </p:nvSpPr>
        <p:spPr>
          <a:xfrm>
            <a:off x="8989512" y="1657350"/>
            <a:ext cx="2522498"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20088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942D8366-3A72-774E-9DAF-409CBEB5B74A}"/>
              </a:ext>
            </a:extLst>
          </p:cNvPr>
          <p:cNvSpPr>
            <a:spLocks noGrp="1"/>
          </p:cNvSpPr>
          <p:nvPr>
            <p:ph idx="1" hasCustomPrompt="1"/>
          </p:nvPr>
        </p:nvSpPr>
        <p:spPr>
          <a:xfrm>
            <a:off x="552450" y="1657350"/>
            <a:ext cx="447198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AF0A41A3-ADCC-F94C-98D5-4A734296F14B}"/>
              </a:ext>
            </a:extLst>
          </p:cNvPr>
          <p:cNvSpPr>
            <a:spLocks noGrp="1"/>
          </p:cNvSpPr>
          <p:nvPr>
            <p:ph type="body" sz="half" idx="14"/>
          </p:nvPr>
        </p:nvSpPr>
        <p:spPr>
          <a:xfrm>
            <a:off x="7172325" y="1995032"/>
            <a:ext cx="43427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3AF3FA9F-C428-6549-9B6A-202E0FD79372}"/>
              </a:ext>
            </a:extLst>
          </p:cNvPr>
          <p:cNvSpPr>
            <a:spLocks noGrp="1"/>
          </p:cNvSpPr>
          <p:nvPr>
            <p:ph type="body" idx="15" hasCustomPrompt="1"/>
          </p:nvPr>
        </p:nvSpPr>
        <p:spPr>
          <a:xfrm>
            <a:off x="7167219" y="1657350"/>
            <a:ext cx="4356629"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26229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4354513" y="1714499"/>
            <a:ext cx="7160592" cy="44005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Text Placeholder 3">
            <a:extLst>
              <a:ext uri="{FF2B5EF4-FFF2-40B4-BE49-F238E27FC236}">
                <a16:creationId xmlns:a16="http://schemas.microsoft.com/office/drawing/2014/main" id="{ED880A99-4201-3847-86F3-D77C5C2DBFFC}"/>
              </a:ext>
            </a:extLst>
          </p:cNvPr>
          <p:cNvSpPr>
            <a:spLocks noGrp="1"/>
          </p:cNvSpPr>
          <p:nvPr>
            <p:ph type="body" sz="half" idx="2"/>
          </p:nvPr>
        </p:nvSpPr>
        <p:spPr>
          <a:xfrm>
            <a:off x="554039" y="1995032"/>
            <a:ext cx="3484562"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20879568-7B89-6144-98EF-9A5090B5958B}"/>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00191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552450" y="1714499"/>
            <a:ext cx="7289799" cy="44158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73D605E1-0CFB-CE42-AD97-57E1B5B41B72}"/>
              </a:ext>
            </a:extLst>
          </p:cNvPr>
          <p:cNvSpPr>
            <a:spLocks noGrp="1"/>
          </p:cNvSpPr>
          <p:nvPr>
            <p:ph type="body" sz="half" idx="2"/>
          </p:nvPr>
        </p:nvSpPr>
        <p:spPr>
          <a:xfrm>
            <a:off x="8159750" y="1995032"/>
            <a:ext cx="3355354"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E44D688F-F5DF-2843-BB18-D4261CED213D}"/>
              </a:ext>
            </a:extLst>
          </p:cNvPr>
          <p:cNvSpPr>
            <a:spLocks noGrp="1"/>
          </p:cNvSpPr>
          <p:nvPr>
            <p:ph type="body" idx="13" hasCustomPrompt="1"/>
          </p:nvPr>
        </p:nvSpPr>
        <p:spPr>
          <a:xfrm>
            <a:off x="8148636" y="1657350"/>
            <a:ext cx="336605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55451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1822564"/>
            <a:ext cx="11115674" cy="1247775"/>
          </a:xfrm>
          <a:noFill/>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530502" y="3900492"/>
            <a:ext cx="2584173"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33861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33880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55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6412" y="3900492"/>
            <a:ext cx="2587900"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02269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and contact us slide 2">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3" name="Picture Placeholder 22">
            <a:extLst>
              <a:ext uri="{FF2B5EF4-FFF2-40B4-BE49-F238E27FC236}">
                <a16:creationId xmlns:a16="http://schemas.microsoft.com/office/drawing/2014/main" id="{1C0A461C-0294-B44F-97D5-FC39D0DC404B}"/>
              </a:ext>
            </a:extLst>
          </p:cNvPr>
          <p:cNvSpPr>
            <a:spLocks noGrp="1"/>
          </p:cNvSpPr>
          <p:nvPr>
            <p:ph type="pic" sz="quarter" idx="29"/>
          </p:nvPr>
        </p:nvSpPr>
        <p:spPr>
          <a:xfrm>
            <a:off x="0" y="0"/>
            <a:ext cx="5257800" cy="6857999"/>
          </a:xfrm>
        </p:spPr>
        <p:txBody>
          <a:bodyPr/>
          <a:lstStyle/>
          <a:p>
            <a:endParaRPr lang="en-US" dirty="0"/>
          </a:p>
          <a:p>
            <a:endParaRPr lang="en-US" dirty="0"/>
          </a:p>
          <a:p>
            <a:endParaRPr lang="en-US" dirty="0"/>
          </a:p>
          <a:p>
            <a:endParaRPr lang="en-US" dirty="0"/>
          </a:p>
          <a:p>
            <a:endParaRPr lang="en-US" dirty="0"/>
          </a:p>
          <a:p>
            <a:endParaRPr lang="en-US" dirty="0"/>
          </a:p>
          <a:p>
            <a:endParaRPr lang="en-US" dirty="0"/>
          </a:p>
        </p:txBody>
      </p:sp>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6213821" y="1000076"/>
            <a:ext cx="5443537" cy="1491404"/>
          </a:xfrm>
          <a:noFill/>
        </p:spPr>
        <p:txBody>
          <a:bodyPr anchor="t">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6243638" y="219145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6243638" y="2491480"/>
            <a:ext cx="2586037"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9101139" y="2191451"/>
            <a:ext cx="2543174"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9101139" y="2491480"/>
            <a:ext cx="2543174"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3638"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8276"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834055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2">
            <a:extLst>
              <a:ext uri="{FF2B5EF4-FFF2-40B4-BE49-F238E27FC236}">
                <a16:creationId xmlns:a16="http://schemas.microsoft.com/office/drawing/2014/main" id="{A3994FF5-75CA-D542-AE8A-FF290128AD76}"/>
              </a:ext>
            </a:extLst>
          </p:cNvPr>
          <p:cNvSpPr>
            <a:spLocks noGrp="1"/>
          </p:cNvSpPr>
          <p:nvPr>
            <p:ph type="body" idx="15" hasCustomPrompt="1"/>
          </p:nvPr>
        </p:nvSpPr>
        <p:spPr>
          <a:xfrm>
            <a:off x="43576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3" name="Text Placeholder 12">
            <a:extLst>
              <a:ext uri="{FF2B5EF4-FFF2-40B4-BE49-F238E27FC236}">
                <a16:creationId xmlns:a16="http://schemas.microsoft.com/office/drawing/2014/main" id="{807A35C6-3861-BC41-830C-3E0AA8405654}"/>
              </a:ext>
            </a:extLst>
          </p:cNvPr>
          <p:cNvSpPr>
            <a:spLocks noGrp="1"/>
          </p:cNvSpPr>
          <p:nvPr>
            <p:ph type="body" sz="quarter" idx="17"/>
          </p:nvPr>
        </p:nvSpPr>
        <p:spPr>
          <a:xfrm>
            <a:off x="435768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4" name="Text Placeholder 12">
            <a:extLst>
              <a:ext uri="{FF2B5EF4-FFF2-40B4-BE49-F238E27FC236}">
                <a16:creationId xmlns:a16="http://schemas.microsoft.com/office/drawing/2014/main" id="{94ECD9F0-E726-484A-BAE6-AEAA3F1F9707}"/>
              </a:ext>
            </a:extLst>
          </p:cNvPr>
          <p:cNvSpPr>
            <a:spLocks noGrp="1"/>
          </p:cNvSpPr>
          <p:nvPr>
            <p:ph type="body" sz="quarter" idx="18"/>
          </p:nvPr>
        </p:nvSpPr>
        <p:spPr>
          <a:xfrm>
            <a:off x="52863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5"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9"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0939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A143651-3799-F24B-AEFE-AAAD1187C7AF}"/>
              </a:ext>
            </a:extLst>
          </p:cNvPr>
          <p:cNvSpPr>
            <a:spLocks noGrp="1"/>
          </p:cNvSpPr>
          <p:nvPr>
            <p:ph idx="1" hasCustomPrompt="1"/>
          </p:nvPr>
        </p:nvSpPr>
        <p:spPr>
          <a:xfrm>
            <a:off x="538161" y="1657350"/>
            <a:ext cx="540544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3C0C7668-8CC7-CF4A-8570-FDE604593FB0}"/>
              </a:ext>
            </a:extLst>
          </p:cNvPr>
          <p:cNvSpPr>
            <a:spLocks noGrp="1"/>
          </p:cNvSpPr>
          <p:nvPr>
            <p:ph idx="13" hasCustomPrompt="1"/>
          </p:nvPr>
        </p:nvSpPr>
        <p:spPr>
          <a:xfrm>
            <a:off x="6226267" y="1657350"/>
            <a:ext cx="528883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274FB544-0753-1E4B-A414-CB8CEF8925D1}"/>
              </a:ext>
            </a:extLst>
          </p:cNvPr>
          <p:cNvSpPr>
            <a:spLocks noGrp="1"/>
          </p:cNvSpPr>
          <p:nvPr>
            <p:ph type="title"/>
          </p:nvPr>
        </p:nvSpPr>
        <p:spPr>
          <a:xfrm>
            <a:off x="508760" y="550861"/>
            <a:ext cx="11006344" cy="835027"/>
          </a:xfrm>
        </p:spPr>
        <p:txBody>
          <a:bodyPr>
            <a:normAutofit/>
          </a:bodyPr>
          <a:lstStyle>
            <a:lvl1pPr>
              <a:defRPr sz="2800"/>
            </a:lvl1pPr>
          </a:lstStyle>
          <a:p>
            <a:r>
              <a:rPr lang="en-US" dirty="0"/>
              <a:t>Click to edit Master title style</a:t>
            </a:r>
          </a:p>
        </p:txBody>
      </p:sp>
      <p:cxnSp>
        <p:nvCxnSpPr>
          <p:cNvPr id="16" name="Straight Connector 15">
            <a:extLst>
              <a:ext uri="{FF2B5EF4-FFF2-40B4-BE49-F238E27FC236}">
                <a16:creationId xmlns:a16="http://schemas.microsoft.com/office/drawing/2014/main" id="{BF354029-E75E-6F47-88D0-33B7164E6319}"/>
              </a:ext>
            </a:extLst>
          </p:cNvPr>
          <p:cNvCxnSpPr/>
          <p:nvPr userDrawn="1"/>
        </p:nvCxnSpPr>
        <p:spPr>
          <a:xfrm>
            <a:off x="616226" y="1282149"/>
            <a:ext cx="108988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28467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A9B164-9C2C-4D48-8696-9484E8FF7626}"/>
              </a:ext>
            </a:extLst>
          </p:cNvPr>
          <p:cNvSpPr>
            <a:spLocks noGrp="1"/>
          </p:cNvSpPr>
          <p:nvPr>
            <p:ph type="body" idx="1" hasCustomPrompt="1"/>
          </p:nvPr>
        </p:nvSpPr>
        <p:spPr>
          <a:xfrm>
            <a:off x="542925" y="1681171"/>
            <a:ext cx="540067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Text Placeholder 4">
            <a:extLst>
              <a:ext uri="{FF2B5EF4-FFF2-40B4-BE49-F238E27FC236}">
                <a16:creationId xmlns:a16="http://schemas.microsoft.com/office/drawing/2014/main" id="{9A45142E-614C-1941-A4E8-E24EA5A0D501}"/>
              </a:ext>
            </a:extLst>
          </p:cNvPr>
          <p:cNvSpPr>
            <a:spLocks noGrp="1"/>
          </p:cNvSpPr>
          <p:nvPr>
            <p:ph type="body" sz="quarter" idx="3" hasCustomPrompt="1"/>
          </p:nvPr>
        </p:nvSpPr>
        <p:spPr>
          <a:xfrm>
            <a:off x="6226267" y="1681171"/>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2">
            <a:extLst>
              <a:ext uri="{FF2B5EF4-FFF2-40B4-BE49-F238E27FC236}">
                <a16:creationId xmlns:a16="http://schemas.microsoft.com/office/drawing/2014/main" id="{A76002A2-2BEE-E84D-91F0-54ED39ABA3CA}"/>
              </a:ext>
            </a:extLst>
          </p:cNvPr>
          <p:cNvSpPr>
            <a:spLocks noGrp="1"/>
          </p:cNvSpPr>
          <p:nvPr>
            <p:ph idx="13"/>
          </p:nvPr>
        </p:nvSpPr>
        <p:spPr>
          <a:xfrm>
            <a:off x="538161" y="1986374"/>
            <a:ext cx="5405440"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a16="http://schemas.microsoft.com/office/drawing/2014/main" id="{E3047B5C-8C66-DD49-8353-D9A1331573E0}"/>
              </a:ext>
            </a:extLst>
          </p:cNvPr>
          <p:cNvSpPr>
            <a:spLocks noGrp="1"/>
          </p:cNvSpPr>
          <p:nvPr>
            <p:ph idx="14"/>
          </p:nvPr>
        </p:nvSpPr>
        <p:spPr>
          <a:xfrm>
            <a:off x="6226267" y="1986374"/>
            <a:ext cx="5288837"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itle 1">
            <a:extLst>
              <a:ext uri="{FF2B5EF4-FFF2-40B4-BE49-F238E27FC236}">
                <a16:creationId xmlns:a16="http://schemas.microsoft.com/office/drawing/2014/main" id="{274FB544-0753-1E4B-A414-CB8CEF8925D1}"/>
              </a:ext>
            </a:extLst>
          </p:cNvPr>
          <p:cNvSpPr>
            <a:spLocks noGrp="1"/>
          </p:cNvSpPr>
          <p:nvPr>
            <p:ph type="title"/>
          </p:nvPr>
        </p:nvSpPr>
        <p:spPr>
          <a:xfrm>
            <a:off x="528638" y="442013"/>
            <a:ext cx="5434841" cy="730804"/>
          </a:xfrm>
        </p:spPr>
        <p:txBody>
          <a:bodyPr anchor="b">
            <a:normAutofit/>
          </a:bodyPr>
          <a:lstStyle>
            <a:lvl1pPr>
              <a:defRPr sz="2000"/>
            </a:lvl1pPr>
          </a:lstStyle>
          <a:p>
            <a:r>
              <a:rPr lang="en-US" dirty="0"/>
              <a:t>Click to edit Master title style</a:t>
            </a:r>
          </a:p>
        </p:txBody>
      </p:sp>
      <p:cxnSp>
        <p:nvCxnSpPr>
          <p:cNvPr id="20" name="Straight Connector 19">
            <a:extLst>
              <a:ext uri="{FF2B5EF4-FFF2-40B4-BE49-F238E27FC236}">
                <a16:creationId xmlns:a16="http://schemas.microsoft.com/office/drawing/2014/main" id="{BF354029-E75E-6F47-88D0-33B7164E6319}"/>
              </a:ext>
            </a:extLst>
          </p:cNvPr>
          <p:cNvCxnSpPr/>
          <p:nvPr userDrawn="1"/>
        </p:nvCxnSpPr>
        <p:spPr>
          <a:xfrm flipV="1">
            <a:off x="616226"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F354029-E75E-6F47-88D0-33B7164E6319}"/>
              </a:ext>
            </a:extLst>
          </p:cNvPr>
          <p:cNvCxnSpPr/>
          <p:nvPr userDrawn="1"/>
        </p:nvCxnSpPr>
        <p:spPr>
          <a:xfrm flipV="1">
            <a:off x="6206997"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0" cy="730802"/>
          </a:xfrm>
        </p:spPr>
        <p:txBody>
          <a:bodyPr anchor="b">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title style</a:t>
            </a:r>
          </a:p>
        </p:txBody>
      </p: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3682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00676" cy="10858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1085850"/>
          </a:xfrm>
        </p:spPr>
        <p:txBody>
          <a:bodyPr/>
          <a:lstStyle/>
          <a:p>
            <a:endParaRPr lang="en-US" dirty="0"/>
          </a:p>
        </p:txBody>
      </p:sp>
      <p:sp>
        <p:nvSpPr>
          <p:cNvPr id="15" name="Text Placeholder 2">
            <a:extLst>
              <a:ext uri="{FF2B5EF4-FFF2-40B4-BE49-F238E27FC236}">
                <a16:creationId xmlns:a16="http://schemas.microsoft.com/office/drawing/2014/main" id="{CBBDF55F-90F0-1C41-908C-56A922379254}"/>
              </a:ext>
            </a:extLst>
          </p:cNvPr>
          <p:cNvSpPr>
            <a:spLocks noGrp="1"/>
          </p:cNvSpPr>
          <p:nvPr>
            <p:ph type="body" idx="1" hasCustomPrompt="1"/>
          </p:nvPr>
        </p:nvSpPr>
        <p:spPr>
          <a:xfrm>
            <a:off x="542925" y="2878599"/>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Text Placeholder 4">
            <a:extLst>
              <a:ext uri="{FF2B5EF4-FFF2-40B4-BE49-F238E27FC236}">
                <a16:creationId xmlns:a16="http://schemas.microsoft.com/office/drawing/2014/main" id="{2EA49D96-8068-0E46-8E04-581AD2DEEBF8}"/>
              </a:ext>
            </a:extLst>
          </p:cNvPr>
          <p:cNvSpPr>
            <a:spLocks noGrp="1"/>
          </p:cNvSpPr>
          <p:nvPr>
            <p:ph type="body" sz="quarter" idx="3" hasCustomPrompt="1"/>
          </p:nvPr>
        </p:nvSpPr>
        <p:spPr>
          <a:xfrm>
            <a:off x="6229352" y="2878599"/>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a16="http://schemas.microsoft.com/office/drawing/2014/main" id="{37DEAE7C-B91C-3A45-9797-1CA40EEE86FC}"/>
              </a:ext>
            </a:extLst>
          </p:cNvPr>
          <p:cNvSpPr>
            <a:spLocks noGrp="1"/>
          </p:cNvSpPr>
          <p:nvPr>
            <p:ph idx="15"/>
          </p:nvPr>
        </p:nvSpPr>
        <p:spPr>
          <a:xfrm>
            <a:off x="538161" y="3194688"/>
            <a:ext cx="5405440"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a:extLst>
              <a:ext uri="{FF2B5EF4-FFF2-40B4-BE49-F238E27FC236}">
                <a16:creationId xmlns:a16="http://schemas.microsoft.com/office/drawing/2014/main" id="{ACBF5F4D-C8DF-6B40-9757-7862B3F3D013}"/>
              </a:ext>
            </a:extLst>
          </p:cNvPr>
          <p:cNvSpPr>
            <a:spLocks noGrp="1"/>
          </p:cNvSpPr>
          <p:nvPr>
            <p:ph idx="16"/>
          </p:nvPr>
        </p:nvSpPr>
        <p:spPr>
          <a:xfrm>
            <a:off x="6226267" y="3194688"/>
            <a:ext cx="528883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3" name="Straight Connector 22">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78228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3495675" cy="10858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4329113" y="1606538"/>
            <a:ext cx="3529012" cy="1085850"/>
          </a:xfrm>
        </p:spPr>
        <p:txBody>
          <a:bodyPr/>
          <a:lstStyle/>
          <a:p>
            <a:endParaRPr lang="en-US" dirty="0"/>
          </a:p>
        </p:txBody>
      </p:sp>
      <p:sp>
        <p:nvSpPr>
          <p:cNvPr id="14" name="Picture Placeholder 6">
            <a:extLst>
              <a:ext uri="{FF2B5EF4-FFF2-40B4-BE49-F238E27FC236}">
                <a16:creationId xmlns:a16="http://schemas.microsoft.com/office/drawing/2014/main" id="{30BC5AE0-0A2C-0A47-AED3-72F396E00B93}"/>
              </a:ext>
            </a:extLst>
          </p:cNvPr>
          <p:cNvSpPr>
            <a:spLocks noGrp="1"/>
          </p:cNvSpPr>
          <p:nvPr>
            <p:ph type="pic" sz="quarter" idx="17"/>
          </p:nvPr>
        </p:nvSpPr>
        <p:spPr>
          <a:xfrm>
            <a:off x="8115301" y="1606538"/>
            <a:ext cx="3430302" cy="1085850"/>
          </a:xfrm>
        </p:spPr>
        <p:txBody>
          <a:bodyPr/>
          <a:lstStyle/>
          <a:p>
            <a:endParaRPr lang="en-US" dirty="0"/>
          </a:p>
        </p:txBody>
      </p:sp>
      <p:sp>
        <p:nvSpPr>
          <p:cNvPr id="15" name="Text Placeholder 2">
            <a:extLst>
              <a:ext uri="{FF2B5EF4-FFF2-40B4-BE49-F238E27FC236}">
                <a16:creationId xmlns:a16="http://schemas.microsoft.com/office/drawing/2014/main" id="{A9B8C281-38F9-7B4F-9053-E5183E02C72C}"/>
              </a:ext>
            </a:extLst>
          </p:cNvPr>
          <p:cNvSpPr>
            <a:spLocks noGrp="1"/>
          </p:cNvSpPr>
          <p:nvPr>
            <p:ph type="body" idx="19" hasCustomPrompt="1"/>
          </p:nvPr>
        </p:nvSpPr>
        <p:spPr>
          <a:xfrm>
            <a:off x="4329113"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id="{C18917B6-ED6E-5247-A016-E8EB5828083B}"/>
              </a:ext>
            </a:extLst>
          </p:cNvPr>
          <p:cNvSpPr>
            <a:spLocks noGrp="1"/>
          </p:cNvSpPr>
          <p:nvPr>
            <p:ph idx="15"/>
          </p:nvPr>
        </p:nvSpPr>
        <p:spPr>
          <a:xfrm>
            <a:off x="4324349"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id="{E23316C5-42E3-A546-BFAD-685CA83063A4}"/>
              </a:ext>
            </a:extLst>
          </p:cNvPr>
          <p:cNvSpPr>
            <a:spLocks noGrp="1"/>
          </p:cNvSpPr>
          <p:nvPr>
            <p:ph type="body" idx="20" hasCustomPrompt="1"/>
          </p:nvPr>
        </p:nvSpPr>
        <p:spPr>
          <a:xfrm>
            <a:off x="529998"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7736DC52-B567-4A40-86E6-A926C985A3C3}"/>
              </a:ext>
            </a:extLst>
          </p:cNvPr>
          <p:cNvSpPr>
            <a:spLocks noGrp="1"/>
          </p:cNvSpPr>
          <p:nvPr>
            <p:ph idx="21"/>
          </p:nvPr>
        </p:nvSpPr>
        <p:spPr>
          <a:xfrm>
            <a:off x="525234"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a16="http://schemas.microsoft.com/office/drawing/2014/main" id="{9E92BD2B-6F22-EA49-83E7-283C14BE4AA6}"/>
              </a:ext>
            </a:extLst>
          </p:cNvPr>
          <p:cNvSpPr>
            <a:spLocks noGrp="1"/>
          </p:cNvSpPr>
          <p:nvPr>
            <p:ph type="body" idx="22" hasCustomPrompt="1"/>
          </p:nvPr>
        </p:nvSpPr>
        <p:spPr>
          <a:xfrm>
            <a:off x="8117341" y="2878599"/>
            <a:ext cx="339776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a16="http://schemas.microsoft.com/office/drawing/2014/main" id="{447E32C1-C9CF-044C-AA5E-2ED6C83D1E1F}"/>
              </a:ext>
            </a:extLst>
          </p:cNvPr>
          <p:cNvSpPr>
            <a:spLocks noGrp="1"/>
          </p:cNvSpPr>
          <p:nvPr>
            <p:ph idx="23"/>
          </p:nvPr>
        </p:nvSpPr>
        <p:spPr>
          <a:xfrm>
            <a:off x="8112577" y="3194688"/>
            <a:ext cx="340252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8" name="Straight Connector 2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68498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 Id="rId30"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5"/>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6" imgW="473" imgH="473" progId="TCLayout.ActiveDocument.1">
                  <p:embed/>
                </p:oleObj>
              </mc:Choice>
              <mc:Fallback>
                <p:oleObj name="think-cell Slide" r:id="rId26" imgW="473" imgH="473" progId="TCLayout.ActiveDocument.1">
                  <p:embed/>
                  <p:pic>
                    <p:nvPicPr>
                      <p:cNvPr id="0" name=""/>
                      <p:cNvPicPr/>
                      <p:nvPr/>
                    </p:nvPicPr>
                    <p:blipFill>
                      <a:blip r:embed="rId27"/>
                      <a:stretch>
                        <a:fillRect/>
                      </a:stretch>
                    </p:blipFill>
                    <p:spPr>
                      <a:xfrm>
                        <a:off x="1588" y="1588"/>
                        <a:ext cx="1587" cy="1587"/>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06CD8F89-9FB8-7B4E-9786-63C07B8CCA0A}"/>
              </a:ext>
            </a:extLst>
          </p:cNvPr>
          <p:cNvSpPr>
            <a:spLocks noGrp="1"/>
          </p:cNvSpPr>
          <p:nvPr>
            <p:ph type="title"/>
          </p:nvPr>
        </p:nvSpPr>
        <p:spPr>
          <a:xfrm>
            <a:off x="552450" y="550861"/>
            <a:ext cx="11091862" cy="83502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21D4ACC-A397-1E47-B656-2FC4113DC455}"/>
              </a:ext>
            </a:extLst>
          </p:cNvPr>
          <p:cNvSpPr>
            <a:spLocks noGrp="1"/>
          </p:cNvSpPr>
          <p:nvPr>
            <p:ph type="body" idx="1"/>
          </p:nvPr>
        </p:nvSpPr>
        <p:spPr>
          <a:xfrm>
            <a:off x="552449" y="1657350"/>
            <a:ext cx="11091863" cy="44577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Image result for canada wordmark">
            <a:hlinkClick r:id="rId28"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userDrawn="1"/>
        </p:nvPicPr>
        <p:blipFill>
          <a:blip r:embed="rId29" cstate="screen">
            <a:extLst>
              <a:ext uri="{28A0092B-C50C-407E-A947-70E740481C1C}">
                <a14:useLocalDpi xmlns:a14="http://schemas.microsoft.com/office/drawing/2010/main" val="0"/>
              </a:ext>
            </a:extLst>
          </a:blip>
          <a:srcRect/>
          <a:stretch>
            <a:fillRect/>
          </a:stretch>
        </p:blipFill>
        <p:spPr bwMode="auto">
          <a:xfrm>
            <a:off x="10758920" y="6396193"/>
            <a:ext cx="885392" cy="229331"/>
          </a:xfrm>
          <a:prstGeom prst="rect">
            <a:avLst/>
          </a:prstGeom>
          <a:noFill/>
          <a:ln>
            <a:noFill/>
          </a:ln>
        </p:spPr>
      </p:pic>
      <p:pic>
        <p:nvPicPr>
          <p:cNvPr id="8" name="Picture 7">
            <a:extLst>
              <a:ext uri="{FF2B5EF4-FFF2-40B4-BE49-F238E27FC236}">
                <a16:creationId xmlns:a16="http://schemas.microsoft.com/office/drawing/2014/main" id="{89CA9733-78EF-5F49-81C1-064DE89D5260}"/>
              </a:ext>
            </a:extLst>
          </p:cNvPr>
          <p:cNvPicPr>
            <a:picLocks noChangeAspect="1"/>
          </p:cNvPicPr>
          <p:nvPr userDrawn="1"/>
        </p:nvPicPr>
        <p:blipFill>
          <a:blip r:embed="rId30" cstate="screen">
            <a:extLst>
              <a:ext uri="{28A0092B-C50C-407E-A947-70E740481C1C}">
                <a14:useLocalDpi xmlns:a14="http://schemas.microsoft.com/office/drawing/2010/main" val="0"/>
              </a:ext>
            </a:extLst>
          </a:blip>
          <a:stretch>
            <a:fillRect/>
          </a:stretch>
        </p:blipFill>
        <p:spPr>
          <a:xfrm>
            <a:off x="552450" y="6374859"/>
            <a:ext cx="2036645" cy="250665"/>
          </a:xfrm>
          <a:prstGeom prst="rect">
            <a:avLst/>
          </a:prstGeom>
        </p:spPr>
      </p:pic>
      <p:pic>
        <p:nvPicPr>
          <p:cNvPr id="12" name="Picture 11"/>
          <p:cNvPicPr>
            <a:picLocks noChangeAspect="1"/>
          </p:cNvPicPr>
          <p:nvPr userDrawn="1"/>
        </p:nvPicPr>
        <p:blipFill>
          <a:blip r:embed="rId31" cstate="screen">
            <a:extLst>
              <a:ext uri="{28A0092B-C50C-407E-A947-70E740481C1C}">
                <a14:useLocalDpi xmlns:a14="http://schemas.microsoft.com/office/drawing/2010/main" val="0"/>
              </a:ext>
            </a:extLst>
          </a:blip>
          <a:stretch>
            <a:fillRect/>
          </a:stretch>
        </p:blipFill>
        <p:spPr>
          <a:xfrm>
            <a:off x="10355854" y="136042"/>
            <a:ext cx="1392143" cy="414819"/>
          </a:xfrm>
          <a:prstGeom prst="rect">
            <a:avLst/>
          </a:prstGeom>
        </p:spPr>
      </p:pic>
    </p:spTree>
    <p:extLst>
      <p:ext uri="{BB962C8B-B14F-4D97-AF65-F5344CB8AC3E}">
        <p14:creationId xmlns:p14="http://schemas.microsoft.com/office/powerpoint/2010/main" val="79288565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Lst>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1.emf"/><Relationship Id="rId5" Type="http://schemas.openxmlformats.org/officeDocument/2006/relationships/oleObject" Target="../embeddings/oleObject7.bin"/><Relationship Id="rId10" Type="http://schemas.openxmlformats.org/officeDocument/2006/relationships/image" Target="../media/image3.jpeg"/><Relationship Id="rId4" Type="http://schemas.openxmlformats.org/officeDocument/2006/relationships/image" Target="../media/image5.jpg"/><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slide" Target="slide24.xml"/><Relationship Id="rId4" Type="http://schemas.openxmlformats.org/officeDocument/2006/relationships/image" Target="../media/image40.svg"/></Relationships>
</file>

<file path=ppt/slides/_rels/slide11.xml.rels><?xml version="1.0" encoding="UTF-8" standalone="yes"?>
<Relationships xmlns="http://schemas.openxmlformats.org/package/2006/relationships"><Relationship Id="rId2" Type="http://schemas.openxmlformats.org/officeDocument/2006/relationships/hyperlink" Target="https://wiki.gccollab.ca/images/f/f3/WTP_-_Sample_survey_questions_EN.docx"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canada.ca/en/treasury-board-secretariat/services/innovation/public-service-employee-survey/2022-23/2022-23-public-service-employee-survey.html" TargetMode="External"/><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hyperlink" Target="https://www.canada.ca/en/treasury-board-secretariat/services/innovation/public-service-employee-survey.html"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s://wiki.gccollab.ca/images/5/57/WTP_-_Guide_to_collecting_employee_experience_feedback_FR.pptx"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hyperlink" Target="https://wiki.gccollab.ca/images/d/d0/Change_Management_Activity_Journal_EN.docx" TargetMode="External"/><Relationship Id="rId4" Type="http://schemas.openxmlformats.org/officeDocument/2006/relationships/hyperlink" Target="https://wiki.gccollab.ca/images/1/1a/WTP_-_CM_Monitoring_Questionnaire_EN.xlsx"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image" Target="../media/image46.svg"/><Relationship Id="rId13" Type="http://schemas.openxmlformats.org/officeDocument/2006/relationships/image" Target="../media/image51.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svg"/><Relationship Id="rId2" Type="http://schemas.openxmlformats.org/officeDocument/2006/relationships/notesSlide" Target="../notesSlides/notesSlide23.xml"/><Relationship Id="rId1" Type="http://schemas.openxmlformats.org/officeDocument/2006/relationships/slideLayout" Target="../slideLayouts/slideLayout14.xml"/><Relationship Id="rId6" Type="http://schemas.openxmlformats.org/officeDocument/2006/relationships/image" Target="../media/image44.sv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svg"/><Relationship Id="rId4" Type="http://schemas.openxmlformats.org/officeDocument/2006/relationships/image" Target="../media/image42.svg"/><Relationship Id="rId9" Type="http://schemas.openxmlformats.org/officeDocument/2006/relationships/image" Target="../media/image47.png"/><Relationship Id="rId14" Type="http://schemas.openxmlformats.org/officeDocument/2006/relationships/image" Target="../media/image52.svg"/></Relationships>
</file>

<file path=ppt/slides/_rels/slide29.xml.rels><?xml version="1.0" encoding="UTF-8" standalone="yes"?>
<Relationships xmlns="http://schemas.openxmlformats.org/package/2006/relationships"><Relationship Id="rId8" Type="http://schemas.openxmlformats.org/officeDocument/2006/relationships/image" Target="../media/image46.svg"/><Relationship Id="rId13" Type="http://schemas.openxmlformats.org/officeDocument/2006/relationships/image" Target="../media/image51.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svg"/><Relationship Id="rId2" Type="http://schemas.openxmlformats.org/officeDocument/2006/relationships/notesSlide" Target="../notesSlides/notesSlide24.xml"/><Relationship Id="rId1" Type="http://schemas.openxmlformats.org/officeDocument/2006/relationships/slideLayout" Target="../slideLayouts/slideLayout14.xml"/><Relationship Id="rId6" Type="http://schemas.openxmlformats.org/officeDocument/2006/relationships/image" Target="../media/image44.sv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svg"/><Relationship Id="rId4" Type="http://schemas.openxmlformats.org/officeDocument/2006/relationships/image" Target="../media/image42.svg"/><Relationship Id="rId9" Type="http://schemas.openxmlformats.org/officeDocument/2006/relationships/image" Target="../media/image47.png"/><Relationship Id="rId14" Type="http://schemas.openxmlformats.org/officeDocument/2006/relationships/image" Target="../media/image52.svg"/></Relationships>
</file>

<file path=ppt/slides/_rels/slide3.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24.xml"/><Relationship Id="rId3" Type="http://schemas.openxmlformats.org/officeDocument/2006/relationships/slide" Target="slide4.xml"/><Relationship Id="rId7" Type="http://schemas.openxmlformats.org/officeDocument/2006/relationships/slide" Target="slide8.xml"/><Relationship Id="rId12" Type="http://schemas.openxmlformats.org/officeDocument/2006/relationships/slide" Target="slide22.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slide" Target="slide7.xml"/><Relationship Id="rId11" Type="http://schemas.openxmlformats.org/officeDocument/2006/relationships/slide" Target="slide20.xml"/><Relationship Id="rId5" Type="http://schemas.openxmlformats.org/officeDocument/2006/relationships/slide" Target="slide6.xml"/><Relationship Id="rId15" Type="http://schemas.openxmlformats.org/officeDocument/2006/relationships/slide" Target="slide32.xml"/><Relationship Id="rId10" Type="http://schemas.openxmlformats.org/officeDocument/2006/relationships/slide" Target="slide11.xml"/><Relationship Id="rId4" Type="http://schemas.openxmlformats.org/officeDocument/2006/relationships/slide" Target="slide5.xml"/><Relationship Id="rId9" Type="http://schemas.openxmlformats.org/officeDocument/2006/relationships/slide" Target="slide10.xml"/><Relationship Id="rId14" Type="http://schemas.openxmlformats.org/officeDocument/2006/relationships/slide" Target="slide27.xml"/></Relationships>
</file>

<file path=ppt/slides/_rels/slide30.xml.rels><?xml version="1.0" encoding="UTF-8" standalone="yes"?>
<Relationships xmlns="http://schemas.openxmlformats.org/package/2006/relationships"><Relationship Id="rId8" Type="http://schemas.openxmlformats.org/officeDocument/2006/relationships/image" Target="../media/image46.svg"/><Relationship Id="rId13" Type="http://schemas.openxmlformats.org/officeDocument/2006/relationships/image" Target="../media/image53.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svg"/><Relationship Id="rId2" Type="http://schemas.openxmlformats.org/officeDocument/2006/relationships/notesSlide" Target="../notesSlides/notesSlide25.xml"/><Relationship Id="rId1" Type="http://schemas.openxmlformats.org/officeDocument/2006/relationships/slideLayout" Target="../slideLayouts/slideLayout14.xml"/><Relationship Id="rId6" Type="http://schemas.openxmlformats.org/officeDocument/2006/relationships/image" Target="../media/image44.sv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svg"/><Relationship Id="rId4" Type="http://schemas.openxmlformats.org/officeDocument/2006/relationships/image" Target="../media/image42.svg"/><Relationship Id="rId9" Type="http://schemas.openxmlformats.org/officeDocument/2006/relationships/image" Target="../media/image47.png"/><Relationship Id="rId14" Type="http://schemas.openxmlformats.org/officeDocument/2006/relationships/image" Target="../media/image54.svg"/></Relationships>
</file>

<file path=ppt/slides/_rels/slide31.xml.rels><?xml version="1.0" encoding="UTF-8" standalone="yes"?>
<Relationships xmlns="http://schemas.openxmlformats.org/package/2006/relationships"><Relationship Id="rId8" Type="http://schemas.openxmlformats.org/officeDocument/2006/relationships/image" Target="../media/image46.svg"/><Relationship Id="rId13" Type="http://schemas.openxmlformats.org/officeDocument/2006/relationships/image" Target="../media/image55.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svg"/><Relationship Id="rId2" Type="http://schemas.openxmlformats.org/officeDocument/2006/relationships/notesSlide" Target="../notesSlides/notesSlide26.xml"/><Relationship Id="rId1" Type="http://schemas.openxmlformats.org/officeDocument/2006/relationships/slideLayout" Target="../slideLayouts/slideLayout14.xml"/><Relationship Id="rId6" Type="http://schemas.openxmlformats.org/officeDocument/2006/relationships/image" Target="../media/image44.sv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svg"/><Relationship Id="rId4" Type="http://schemas.openxmlformats.org/officeDocument/2006/relationships/image" Target="../media/image42.svg"/><Relationship Id="rId9" Type="http://schemas.openxmlformats.org/officeDocument/2006/relationships/image" Target="../media/image47.png"/><Relationship Id="rId14" Type="http://schemas.openxmlformats.org/officeDocument/2006/relationships/image" Target="../media/image56.sv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4.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hyperlink" Target="https://wiki.gccollab.ca/images/3/39/WTP_-_CM_Program_in-a-box_EN.pdf" TargetMode="External"/><Relationship Id="rId3" Type="http://schemas.openxmlformats.org/officeDocument/2006/relationships/hyperlink" Target="https://wiki.gccollab.ca/images/8/82/WTP_-_Pre-opening_checklist_EN.docx" TargetMode="External"/><Relationship Id="rId7" Type="http://schemas.openxmlformats.org/officeDocument/2006/relationships/slide" Target="slide9.xml"/><Relationship Id="rId12" Type="http://schemas.openxmlformats.org/officeDocument/2006/relationships/image" Target="../media/image8.sv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slide" Target="slide8.xml"/><Relationship Id="rId11" Type="http://schemas.openxmlformats.org/officeDocument/2006/relationships/image" Target="../media/image7.png"/><Relationship Id="rId5" Type="http://schemas.openxmlformats.org/officeDocument/2006/relationships/hyperlink" Target="https://wiki.gccollab.ca/images/1/1f/WTP_-_Employee_Feedback_Consolidation_Table_EN.xlsx" TargetMode="External"/><Relationship Id="rId10" Type="http://schemas.openxmlformats.org/officeDocument/2006/relationships/hyperlink" Target="https://view.officeapps.live.com/op/view.aspx?src=https%3A%2F%2Fwiki.gccollab.ca%2Fimages%2F1%2F10%2FWTP_-_Workplace_employee_experience_report_and_action_plan_EN.pptx&amp;wdOrigin=BROWSELINK" TargetMode="External"/><Relationship Id="rId4" Type="http://schemas.openxmlformats.org/officeDocument/2006/relationships/slide" Target="slide5.xml"/><Relationship Id="rId9" Type="http://schemas.openxmlformats.org/officeDocument/2006/relationships/slide" Target="slide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slide" Target="slide8.xml"/><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slide" Target="slide27.xml"/><Relationship Id="rId21" Type="http://schemas.openxmlformats.org/officeDocument/2006/relationships/image" Target="../media/image22.svg"/><Relationship Id="rId7" Type="http://schemas.openxmlformats.org/officeDocument/2006/relationships/image" Target="../media/image12.svg"/><Relationship Id="rId12" Type="http://schemas.openxmlformats.org/officeDocument/2006/relationships/slide" Target="slide7.xml"/><Relationship Id="rId17" Type="http://schemas.openxmlformats.org/officeDocument/2006/relationships/image" Target="../media/image18.svg"/><Relationship Id="rId25" Type="http://schemas.openxmlformats.org/officeDocument/2006/relationships/image" Target="../media/image26.svg"/><Relationship Id="rId2" Type="http://schemas.openxmlformats.org/officeDocument/2006/relationships/notesSlide" Target="../notesSlides/notesSlide6.xml"/><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svg"/><Relationship Id="rId1" Type="http://schemas.openxmlformats.org/officeDocument/2006/relationships/slideLayout" Target="../slideLayouts/slideLayout14.xml"/><Relationship Id="rId6" Type="http://schemas.openxmlformats.org/officeDocument/2006/relationships/image" Target="../media/image11.png"/><Relationship Id="rId11" Type="http://schemas.openxmlformats.org/officeDocument/2006/relationships/image" Target="../media/image16.svg"/><Relationship Id="rId24" Type="http://schemas.openxmlformats.org/officeDocument/2006/relationships/image" Target="../media/image25.png"/><Relationship Id="rId5" Type="http://schemas.openxmlformats.org/officeDocument/2006/relationships/image" Target="../media/image10.svg"/><Relationship Id="rId15" Type="http://schemas.openxmlformats.org/officeDocument/2006/relationships/slide" Target="slide10.xml"/><Relationship Id="rId23" Type="http://schemas.openxmlformats.org/officeDocument/2006/relationships/image" Target="../media/image24.svg"/><Relationship Id="rId28" Type="http://schemas.openxmlformats.org/officeDocument/2006/relationships/image" Target="../media/image29.png"/><Relationship Id="rId10" Type="http://schemas.openxmlformats.org/officeDocument/2006/relationships/image" Target="../media/image15.png"/><Relationship Id="rId19" Type="http://schemas.openxmlformats.org/officeDocument/2006/relationships/image" Target="../media/image20.svg"/><Relationship Id="rId31" Type="http://schemas.openxmlformats.org/officeDocument/2006/relationships/image" Target="../media/image32.svg"/><Relationship Id="rId4" Type="http://schemas.openxmlformats.org/officeDocument/2006/relationships/image" Target="../media/image9.png"/><Relationship Id="rId9" Type="http://schemas.openxmlformats.org/officeDocument/2006/relationships/image" Target="../media/image14.svg"/><Relationship Id="rId14" Type="http://schemas.openxmlformats.org/officeDocument/2006/relationships/slide" Target="slide9.xml"/><Relationship Id="rId22" Type="http://schemas.openxmlformats.org/officeDocument/2006/relationships/image" Target="../media/image23.png"/><Relationship Id="rId27" Type="http://schemas.openxmlformats.org/officeDocument/2006/relationships/image" Target="../media/image28.svg"/><Relationship Id="rId30"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slide" Target="slide33.xml"/></Relationships>
</file>

<file path=ppt/slides/_rels/slide8.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hyperlink" Target="https://view.officeapps.live.com/op/view.aspx?src=https%3A%2F%2Fwiki.gccollab.ca%2Fimages%2F1%2F10%2FWTP_-_Workplace_employee_experience_report_and_action_plan_EN.pptx&amp;wdOrigin=BROWSELINK" TargetMode="External"/><Relationship Id="rId5" Type="http://schemas.openxmlformats.org/officeDocument/2006/relationships/image" Target="../media/image36.sv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hyperlink" Target="https://view.officeapps.live.com/op/view.aspx?src=https%3A%2F%2Fwiki.gccollab.ca%2Fimages%2F1%2F10%2FWTP_-_Workplace_employee_experience_report_and_action_plan_EN.pptx&amp;wdOrigin=BROWSELINK" TargetMode="External"/><Relationship Id="rId5" Type="http://schemas.openxmlformats.org/officeDocument/2006/relationships/slide" Target="slide22.xml"/><Relationship Id="rId4" Type="http://schemas.openxmlformats.org/officeDocument/2006/relationships/image" Target="../media/image3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3" y="-9848"/>
            <a:ext cx="12189212" cy="6867848"/>
          </a:xfrm>
          <a:prstGeom prst="rect">
            <a:avLst/>
          </a:prstGeom>
        </p:spPr>
      </p:pic>
      <p:graphicFrame>
        <p:nvGraphicFramePr>
          <p:cNvPr id="4" name="Object 3">
            <a:extLs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10555044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473" imgH="473" progId="TCLayout.ActiveDocument.1">
                  <p:embed/>
                </p:oleObj>
              </mc:Choice>
              <mc:Fallback>
                <p:oleObj name="think-cell Slide" r:id="rId5" imgW="473" imgH="473"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Rectangle 7">
            <a:extLst>
              <a:ext uri="{C183D7F6-B498-43B3-948B-1728B52AA6E4}">
                <adec:decorative xmlns:adec="http://schemas.microsoft.com/office/drawing/2017/decorative" val="1"/>
              </a:ext>
            </a:extLst>
          </p:cNvPr>
          <p:cNvSpPr/>
          <p:nvPr/>
        </p:nvSpPr>
        <p:spPr>
          <a:xfrm>
            <a:off x="10133" y="3175"/>
            <a:ext cx="5852163" cy="6867848"/>
          </a:xfrm>
          <a:prstGeom prst="rect">
            <a:avLst/>
          </a:prstGeom>
          <a:gradFill flip="none" rotWithShape="1">
            <a:gsLst>
              <a:gs pos="0">
                <a:schemeClr val="tx1">
                  <a:alpha val="65000"/>
                </a:schemeClr>
              </a:gs>
              <a:gs pos="24000">
                <a:schemeClr val="tx1">
                  <a:alpha val="59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3" name="Picture 12">
            <a:extLs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563399" y="306123"/>
            <a:ext cx="2316367" cy="646913"/>
          </a:xfrm>
          <a:prstGeom prst="rect">
            <a:avLst/>
          </a:prstGeom>
        </p:spPr>
      </p:pic>
      <p:sp>
        <p:nvSpPr>
          <p:cNvPr id="2" name="Title 1"/>
          <p:cNvSpPr>
            <a:spLocks noGrp="1"/>
          </p:cNvSpPr>
          <p:nvPr>
            <p:ph type="ctrTitle"/>
          </p:nvPr>
        </p:nvSpPr>
        <p:spPr>
          <a:xfrm>
            <a:off x="511883" y="2087217"/>
            <a:ext cx="4704551" cy="1587701"/>
          </a:xfrm>
        </p:spPr>
        <p:txBody>
          <a:bodyPr>
            <a:noAutofit/>
          </a:bodyPr>
          <a:lstStyle/>
          <a:p>
            <a:r>
              <a:rPr lang="en-CA" sz="3200" b="0" dirty="0">
                <a:solidFill>
                  <a:schemeClr val="bg1"/>
                </a:solidFill>
                <a:latin typeface="Arial Rounded MT Bold" panose="020F0704030504030204" pitchFamily="34" charset="0"/>
              </a:rPr>
              <a:t>Guide to collecting employee experience feedback</a:t>
            </a:r>
          </a:p>
        </p:txBody>
      </p:sp>
      <p:sp>
        <p:nvSpPr>
          <p:cNvPr id="3" name="Subtitle 2"/>
          <p:cNvSpPr>
            <a:spLocks noGrp="1"/>
          </p:cNvSpPr>
          <p:nvPr>
            <p:ph type="subTitle" idx="1"/>
          </p:nvPr>
        </p:nvSpPr>
        <p:spPr>
          <a:xfrm>
            <a:off x="545307" y="3657327"/>
            <a:ext cx="3150393" cy="678352"/>
          </a:xfrm>
        </p:spPr>
        <p:txBody>
          <a:bodyPr>
            <a:normAutofit/>
          </a:bodyPr>
          <a:lstStyle/>
          <a:p>
            <a:r>
              <a:rPr lang="en-US"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To maximize employee engagement and satisfaction </a:t>
            </a:r>
          </a:p>
          <a:p>
            <a:endParaRPr lang="en-US"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Text Placeholder 6"/>
          <p:cNvSpPr>
            <a:spLocks noGrp="1"/>
          </p:cNvSpPr>
          <p:nvPr>
            <p:ph type="body" sz="quarter" idx="13"/>
          </p:nvPr>
        </p:nvSpPr>
        <p:spPr>
          <a:xfrm>
            <a:off x="545307" y="4188370"/>
            <a:ext cx="3494087" cy="526957"/>
          </a:xfrm>
        </p:spPr>
        <p:txBody>
          <a:bodyPr/>
          <a:lstStyle/>
          <a:p>
            <a:r>
              <a:rPr lang="fr-CA" sz="14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Date : January 2024</a:t>
            </a:r>
            <a:endParaRPr lang="en-CA" sz="14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9" name="Rectangle 8">
            <a:extLst>
              <a:ext uri="{C183D7F6-B498-43B3-948B-1728B52AA6E4}">
                <adec:decorative xmlns:adec="http://schemas.microsoft.com/office/drawing/2017/decorative" val="1"/>
              </a:ext>
            </a:extLst>
          </p:cNvPr>
          <p:cNvSpPr/>
          <p:nvPr/>
        </p:nvSpPr>
        <p:spPr>
          <a:xfrm>
            <a:off x="10133" y="6142244"/>
            <a:ext cx="12192002" cy="737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4" name="Picture 13">
            <a:hlinkClick r:id="rId8"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a:extLst>
              <a:ext uri="{C183D7F6-B498-43B3-948B-1728B52AA6E4}">
                <adec:decorative xmlns:adec="http://schemas.microsoft.com/office/drawing/2017/decorative" val="1"/>
              </a:ext>
            </a:extLst>
          </p:cNvPr>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10752888" y="6396331"/>
            <a:ext cx="885392" cy="229331"/>
          </a:xfrm>
          <a:prstGeom prst="rect">
            <a:avLst/>
          </a:prstGeom>
          <a:noFill/>
          <a:ln>
            <a:noFill/>
          </a:ln>
        </p:spPr>
      </p:pic>
      <p:pic>
        <p:nvPicPr>
          <p:cNvPr id="17" name="Picture 16">
            <a:extLst>
              <a:ext uri="{FF2B5EF4-FFF2-40B4-BE49-F238E27FC236}">
                <a16:creationId xmlns:a16="http://schemas.microsoft.com/office/drawing/2014/main" id="{89CA9733-78EF-5F49-81C1-064DE89D5260}"/>
              </a:ext>
              <a:ext uri="{C183D7F6-B498-43B3-948B-1728B52AA6E4}">
                <adec:decorative xmlns:adec="http://schemas.microsoft.com/office/drawing/2017/decorative" val="1"/>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585681" y="6374997"/>
            <a:ext cx="2036645" cy="250665"/>
          </a:xfrm>
          <a:prstGeom prst="rect">
            <a:avLst/>
          </a:prstGeom>
        </p:spPr>
      </p:pic>
    </p:spTree>
    <p:extLst>
      <p:ext uri="{BB962C8B-B14F-4D97-AF65-F5344CB8AC3E}">
        <p14:creationId xmlns:p14="http://schemas.microsoft.com/office/powerpoint/2010/main" val="1739606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p:txBody>
          <a:bodyPr/>
          <a:lstStyle/>
          <a:p>
            <a:r>
              <a:rPr lang="en-CA" dirty="0">
                <a:solidFill>
                  <a:schemeClr val="accent5"/>
                </a:solidFill>
                <a:latin typeface="Arial Rounded MT Bold" panose="020F0704030504030204" pitchFamily="34" charset="0"/>
              </a:rPr>
              <a:t>Employee Experience Feedback Gathering – </a:t>
            </a:r>
            <a:r>
              <a:rPr lang="en-CA" dirty="0">
                <a:solidFill>
                  <a:schemeClr val="accent2">
                    <a:lumMod val="75000"/>
                  </a:schemeClr>
                </a:solidFill>
                <a:latin typeface="Arial Rounded MT Bold" panose="020F0704030504030204" pitchFamily="34" charset="0"/>
              </a:rPr>
              <a:t>Observation</a:t>
            </a:r>
          </a:p>
        </p:txBody>
      </p:sp>
      <p:pic>
        <p:nvPicPr>
          <p:cNvPr id="7" name="Graphic 6" descr="Binoculars with solid fill">
            <a:extLst>
              <a:ext uri="{FF2B5EF4-FFF2-40B4-BE49-F238E27FC236}">
                <a16:creationId xmlns:a16="http://schemas.microsoft.com/office/drawing/2014/main" id="{91B7B472-32FD-92EC-F954-6BCE01B3175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9413" y="1979956"/>
            <a:ext cx="3206337" cy="3373093"/>
          </a:xfrm>
          <a:prstGeom prst="rect">
            <a:avLst/>
          </a:prstGeom>
        </p:spPr>
      </p:pic>
      <p:sp>
        <p:nvSpPr>
          <p:cNvPr id="11" name="TextBox 10">
            <a:extLst>
              <a:ext uri="{FF2B5EF4-FFF2-40B4-BE49-F238E27FC236}">
                <a16:creationId xmlns:a16="http://schemas.microsoft.com/office/drawing/2014/main" id="{1225BC42-4B2C-F38B-CAE2-DF0F6A683329}"/>
              </a:ext>
            </a:extLst>
          </p:cNvPr>
          <p:cNvSpPr txBox="1"/>
          <p:nvPr/>
        </p:nvSpPr>
        <p:spPr>
          <a:xfrm>
            <a:off x="508759" y="1385888"/>
            <a:ext cx="3129791" cy="369332"/>
          </a:xfrm>
          <a:prstGeom prst="rect">
            <a:avLst/>
          </a:prstGeom>
          <a:noFill/>
        </p:spPr>
        <p:txBody>
          <a:bodyPr wrap="square">
            <a:spAutoFit/>
          </a:bodyPr>
          <a:lstStyle/>
          <a:p>
            <a:pPr>
              <a:spcAft>
                <a:spcPts val="1000"/>
              </a:spcAft>
            </a:pPr>
            <a:r>
              <a:rPr lang="en-US" b="1" dirty="0">
                <a:solidFill>
                  <a:schemeClr val="accent2">
                    <a:lumMod val="75000"/>
                  </a:schemeClr>
                </a:solidFill>
                <a:latin typeface="Arial Rounded MT Bold" panose="020F0704030504030204" pitchFamily="34" charset="0"/>
              </a:rPr>
              <a:t>Recommended</a:t>
            </a:r>
            <a:r>
              <a:rPr lang="en-US" sz="1800" b="1"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 </a:t>
            </a:r>
            <a:r>
              <a:rPr lang="en-US" b="1" dirty="0">
                <a:solidFill>
                  <a:schemeClr val="accent2">
                    <a:lumMod val="75000"/>
                  </a:schemeClr>
                </a:solidFill>
                <a:latin typeface="Arial Rounded MT Bold" panose="020F0704030504030204" pitchFamily="34" charset="0"/>
              </a:rPr>
              <a:t>approach</a:t>
            </a:r>
          </a:p>
        </p:txBody>
      </p:sp>
      <p:sp>
        <p:nvSpPr>
          <p:cNvPr id="17" name="Rectangle 16">
            <a:extLst>
              <a:ext uri="{FF2B5EF4-FFF2-40B4-BE49-F238E27FC236}">
                <a16:creationId xmlns:a16="http://schemas.microsoft.com/office/drawing/2014/main" id="{9156A4A9-EBAF-7131-5359-99AA38F4DEBD}"/>
              </a:ext>
            </a:extLst>
          </p:cNvPr>
          <p:cNvSpPr/>
          <p:nvPr/>
        </p:nvSpPr>
        <p:spPr>
          <a:xfrm>
            <a:off x="5248275" y="1552575"/>
            <a:ext cx="6434965" cy="475456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dirty="0">
                <a:solidFill>
                  <a:schemeClr val="accent5"/>
                </a:solidFill>
                <a:latin typeface="Arial Rounded MT Bold" panose="020F0704030504030204" pitchFamily="34" charset="0"/>
              </a:rPr>
              <a:t>WHY</a:t>
            </a:r>
          </a:p>
          <a:p>
            <a:pPr marL="285750" indent="-285750">
              <a:buFont typeface="Wingdings" panose="05000000000000000000" pitchFamily="2" charset="2"/>
              <a:buChar char="§"/>
            </a:pPr>
            <a:r>
              <a:rPr lang="en-CA"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Confirm and validate findings from the questionnaire, Informal group discussions and Informal 1:1 dialogue by capturing concrete behaviours that support the subjective feelings expressed by employees</a:t>
            </a:r>
          </a:p>
          <a:p>
            <a:r>
              <a:rPr lang="en-CA" dirty="0">
                <a:solidFill>
                  <a:schemeClr val="accent5"/>
                </a:solidFill>
                <a:latin typeface="Arial Rounded MT Bold" panose="020F0704030504030204" pitchFamily="34" charset="0"/>
              </a:rPr>
              <a:t>WHO</a:t>
            </a:r>
            <a:r>
              <a:rPr lang="en-CA" sz="1800" noProof="0" dirty="0">
                <a:solidFill>
                  <a:schemeClr val="accent5"/>
                </a:solidFill>
              </a:rPr>
              <a:t> </a:t>
            </a:r>
          </a:p>
          <a:p>
            <a:pPr marL="285750" indent="-285750">
              <a:buFont typeface="Wingdings" panose="05000000000000000000" pitchFamily="2" charset="2"/>
              <a:buChar char="§"/>
            </a:pPr>
            <a:r>
              <a:rPr lang="en-CA"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Consider involving your Change Agent Network to foster engagement and trust with employees</a:t>
            </a:r>
          </a:p>
          <a:p>
            <a:r>
              <a:rPr lang="en-CA" sz="1800" noProof="0" dirty="0">
                <a:solidFill>
                  <a:schemeClr val="accent5"/>
                </a:solidFill>
                <a:latin typeface="Arial Rounded MT Bold" panose="020F0704030504030204" pitchFamily="34" charset="0"/>
              </a:rPr>
              <a:t>HOW</a:t>
            </a:r>
            <a:r>
              <a:rPr lang="en-CA" sz="1800" noProof="0" dirty="0">
                <a:solidFill>
                  <a:schemeClr val="accent5"/>
                </a:solidFill>
              </a:rPr>
              <a:t> </a:t>
            </a:r>
          </a:p>
          <a:p>
            <a:pPr marL="285750" indent="-285750">
              <a:buFont typeface="Wingdings" panose="05000000000000000000" pitchFamily="2" charset="2"/>
              <a:buChar char="§"/>
            </a:pPr>
            <a:r>
              <a:rPr lang="en-CA"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Inform employees of this approach. By raising awareness and communicating, there is less opportunities for them to feel like they are being monitored. Make sure they know that you are observing behaviours to ensure their experience is the best it can be and you get the results you need.</a:t>
            </a:r>
          </a:p>
          <a:p>
            <a:pPr marL="285750" indent="-285750">
              <a:buFont typeface="Wingdings" panose="05000000000000000000" pitchFamily="2" charset="2"/>
              <a:buChar char="§"/>
            </a:pPr>
            <a:r>
              <a:rPr lang="en-CA"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Determine which results and comments you would like to confirm and create an observation plan and schedule using the </a:t>
            </a:r>
            <a:r>
              <a:rPr lang="en-CA"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hlinkClick r:id="rId5" action="ppaction://hlinksldjump"/>
              </a:rPr>
              <a:t>Observation framework and table template </a:t>
            </a:r>
            <a:endParaRPr lang="en-CA"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814123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D807CE-9A3B-3C56-4453-635A838744AE}"/>
              </a:ext>
            </a:extLst>
          </p:cNvPr>
          <p:cNvSpPr>
            <a:spLocks noGrp="1"/>
          </p:cNvSpPr>
          <p:nvPr>
            <p:ph type="ctrTitle"/>
          </p:nvPr>
        </p:nvSpPr>
        <p:spPr/>
        <p:txBody>
          <a:bodyPr/>
          <a:lstStyle/>
          <a:p>
            <a:r>
              <a:rPr lang="fr-CA" dirty="0">
                <a:solidFill>
                  <a:schemeClr val="accent5"/>
                </a:solidFill>
                <a:latin typeface="Arial Rounded MT Bold" panose="020F0704030504030204" pitchFamily="34" charset="0"/>
              </a:rPr>
              <a:t>Annex A</a:t>
            </a:r>
            <a:endParaRPr lang="en-CA" dirty="0">
              <a:solidFill>
                <a:schemeClr val="accent5"/>
              </a:solidFill>
              <a:latin typeface="Arial Rounded MT Bold" panose="020F0704030504030204" pitchFamily="34" charset="0"/>
            </a:endParaRPr>
          </a:p>
        </p:txBody>
      </p:sp>
      <p:sp>
        <p:nvSpPr>
          <p:cNvPr id="5" name="Subtitle 4">
            <a:extLst>
              <a:ext uri="{FF2B5EF4-FFF2-40B4-BE49-F238E27FC236}">
                <a16:creationId xmlns:a16="http://schemas.microsoft.com/office/drawing/2014/main" id="{F3C87AA5-97D6-9804-0E91-A2938A68C6AA}"/>
              </a:ext>
            </a:extLst>
          </p:cNvPr>
          <p:cNvSpPr>
            <a:spLocks noGrp="1"/>
          </p:cNvSpPr>
          <p:nvPr>
            <p:ph type="subTitle" idx="1"/>
          </p:nvPr>
        </p:nvSpPr>
        <p:spPr>
          <a:xfrm>
            <a:off x="545306" y="3582594"/>
            <a:ext cx="6579393" cy="678352"/>
          </a:xfrm>
        </p:spPr>
        <p:txBody>
          <a:bodyPr/>
          <a:lstStyle/>
          <a:p>
            <a:r>
              <a:rPr lang="en-CA"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Sample of questions </a:t>
            </a:r>
          </a:p>
        </p:txBody>
      </p:sp>
      <p:sp>
        <p:nvSpPr>
          <p:cNvPr id="2" name="TextBox 1">
            <a:extLst>
              <a:ext uri="{FF2B5EF4-FFF2-40B4-BE49-F238E27FC236}">
                <a16:creationId xmlns:a16="http://schemas.microsoft.com/office/drawing/2014/main" id="{F99F60C5-371B-4E10-13AB-B143D7D58DC5}"/>
              </a:ext>
            </a:extLst>
          </p:cNvPr>
          <p:cNvSpPr txBox="1"/>
          <p:nvPr/>
        </p:nvSpPr>
        <p:spPr>
          <a:xfrm>
            <a:off x="508758" y="4239310"/>
            <a:ext cx="11006344" cy="338554"/>
          </a:xfrm>
          <a:prstGeom prst="rect">
            <a:avLst/>
          </a:prstGeom>
          <a:noFill/>
        </p:spPr>
        <p:txBody>
          <a:bodyPr wrap="square">
            <a:spAutoFit/>
          </a:bodyPr>
          <a:lstStyle/>
          <a:p>
            <a:r>
              <a:rPr lang="en-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You can also use this </a:t>
            </a:r>
            <a:r>
              <a:rPr lang="en-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hlinkClick r:id="rId2"/>
              </a:rPr>
              <a:t>Word version</a:t>
            </a:r>
            <a:r>
              <a:rPr lang="en-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 of all the proposed questions, for ease of review and importing in your preferred survey platform. </a:t>
            </a:r>
          </a:p>
        </p:txBody>
      </p:sp>
    </p:spTree>
    <p:extLst>
      <p:ext uri="{BB962C8B-B14F-4D97-AF65-F5344CB8AC3E}">
        <p14:creationId xmlns:p14="http://schemas.microsoft.com/office/powerpoint/2010/main" val="1746933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p:txBody>
          <a:bodyPr>
            <a:normAutofit/>
          </a:bodyPr>
          <a:lstStyle/>
          <a:p>
            <a:r>
              <a:rPr lang="en-CA" dirty="0">
                <a:solidFill>
                  <a:schemeClr val="accent5"/>
                </a:solidFill>
                <a:latin typeface="Arial Rounded MT Bold" panose="020F0704030504030204" pitchFamily="34" charset="0"/>
              </a:rPr>
              <a:t>Sample of questions – General Information Questions</a:t>
            </a:r>
          </a:p>
        </p:txBody>
      </p:sp>
      <p:sp>
        <p:nvSpPr>
          <p:cNvPr id="3" name="TextBox 2">
            <a:extLst>
              <a:ext uri="{FF2B5EF4-FFF2-40B4-BE49-F238E27FC236}">
                <a16:creationId xmlns:a16="http://schemas.microsoft.com/office/drawing/2014/main" id="{E245D6EA-DAB3-DF75-63B9-AB4E5051DD2E}"/>
              </a:ext>
            </a:extLst>
          </p:cNvPr>
          <p:cNvSpPr txBox="1"/>
          <p:nvPr/>
        </p:nvSpPr>
        <p:spPr>
          <a:xfrm>
            <a:off x="508759" y="1388465"/>
            <a:ext cx="10978392" cy="2072362"/>
          </a:xfrm>
          <a:prstGeom prst="rect">
            <a:avLst/>
          </a:prstGeom>
          <a:noFill/>
        </p:spPr>
        <p:txBody>
          <a:bodyPr wrap="square" rtlCol="0">
            <a:spAutoFit/>
          </a:bodyPr>
          <a:lstStyle/>
          <a:p>
            <a:pPr>
              <a:spcAft>
                <a:spcPts val="1000"/>
              </a:spcAft>
            </a:pPr>
            <a:r>
              <a:rPr lang="en-CA" sz="1600" b="1" noProof="0" dirty="0"/>
              <a:t>The questions included in this guide are meant primarily for the Workplace Employee Experience Questionnaire but can also be used in the context of the Informal group discussion or Informal 1:1 dialogue.</a:t>
            </a:r>
            <a:endParaRPr lang="en-CA" sz="1600" dirty="0">
              <a:latin typeface="Calibri Light" panose="020F0302020204030204" pitchFamily="34" charset="0"/>
              <a:ea typeface="Calibri Light" panose="020F0302020204030204" pitchFamily="34" charset="0"/>
              <a:cs typeface="Calibri Light" panose="020F0302020204030204" pitchFamily="34" charset="0"/>
            </a:endParaRPr>
          </a:p>
          <a:p>
            <a:pPr>
              <a:spcAft>
                <a:spcPts val="1000"/>
              </a:spcAft>
            </a:pPr>
            <a:r>
              <a:rPr lang="en-CA" sz="1600" dirty="0">
                <a:latin typeface="Calibri Light" panose="020F0302020204030204" pitchFamily="34" charset="0"/>
                <a:ea typeface="Calibri Light" panose="020F0302020204030204" pitchFamily="34" charset="0"/>
                <a:cs typeface="Calibri Light" panose="020F0302020204030204" pitchFamily="34" charset="0"/>
              </a:rPr>
              <a:t>In addition to the questions in the following pages, consider including general questions to separate and analyze the data using various lenses. Below are some recommended questions you can include. For additional question ideas, you can look at the </a:t>
            </a:r>
            <a:r>
              <a:rPr lang="en-CA" sz="1600" dirty="0">
                <a:latin typeface="Calibri Light" panose="020F0302020204030204" pitchFamily="34" charset="0"/>
                <a:ea typeface="Calibri Light" panose="020F0302020204030204" pitchFamily="34" charset="0"/>
                <a:cs typeface="Calibri Light" panose="020F0302020204030204" pitchFamily="34" charset="0"/>
                <a:hlinkClick r:id="rId3"/>
              </a:rPr>
              <a:t>Public Service Employee Survey questions</a:t>
            </a:r>
            <a:r>
              <a:rPr lang="en-CA" sz="1600" dirty="0">
                <a:latin typeface="Calibri Light" panose="020F0302020204030204" pitchFamily="34" charset="0"/>
                <a:ea typeface="Calibri Light" panose="020F0302020204030204" pitchFamily="34" charset="0"/>
                <a:cs typeface="Calibri Light" panose="020F0302020204030204" pitchFamily="34" charset="0"/>
              </a:rPr>
              <a:t>, specifically under the section General Information.</a:t>
            </a:r>
          </a:p>
          <a:p>
            <a:pPr>
              <a:spcAft>
                <a:spcPts val="1000"/>
              </a:spcAft>
            </a:pPr>
            <a:r>
              <a:rPr lang="en-CA" sz="1600"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rPr>
              <a:t>Note that all these questions are suggestions and may or may not apply to your specific project</a:t>
            </a:r>
            <a:r>
              <a:rPr lang="en-CA" sz="1600" b="1"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rPr>
              <a:t>. Work with your internal partners and data experts</a:t>
            </a:r>
            <a:r>
              <a:rPr lang="en-CA" sz="1600"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rPr>
              <a:t> to design your questionnaire following the practices in place in your organisation for this type of activity.</a:t>
            </a:r>
          </a:p>
        </p:txBody>
      </p:sp>
      <p:sp>
        <p:nvSpPr>
          <p:cNvPr id="7" name="TextBox 6">
            <a:extLst>
              <a:ext uri="{FF2B5EF4-FFF2-40B4-BE49-F238E27FC236}">
                <a16:creationId xmlns:a16="http://schemas.microsoft.com/office/drawing/2014/main" id="{18D9D0B7-6628-69AF-030E-2ADF6240B37B}"/>
              </a:ext>
            </a:extLst>
          </p:cNvPr>
          <p:cNvSpPr txBox="1"/>
          <p:nvPr/>
        </p:nvSpPr>
        <p:spPr>
          <a:xfrm>
            <a:off x="527808" y="3506894"/>
            <a:ext cx="5321401" cy="2985433"/>
          </a:xfrm>
          <a:prstGeom prst="rect">
            <a:avLst/>
          </a:prstGeom>
          <a:noFill/>
        </p:spPr>
        <p:txBody>
          <a:bodyPr wrap="square">
            <a:spAutoFit/>
          </a:bodyPr>
          <a:lstStyle/>
          <a:p>
            <a:r>
              <a:rPr lang="en-CA" sz="1600" dirty="0">
                <a:latin typeface="Calibri Light" panose="020F0302020204030204" pitchFamily="34" charset="0"/>
                <a:ea typeface="Calibri Light" panose="020F0302020204030204" pitchFamily="34" charset="0"/>
                <a:cs typeface="Calibri Light" panose="020F0302020204030204" pitchFamily="34" charset="0"/>
              </a:rPr>
              <a:t>Q. On average, how many days do you work at [</a:t>
            </a:r>
            <a:r>
              <a:rPr lang="en-CA" sz="1600" dirty="0">
                <a:highlight>
                  <a:srgbClr val="FFFF00"/>
                </a:highlight>
                <a:latin typeface="Calibri Light" panose="020F0302020204030204" pitchFamily="34" charset="0"/>
                <a:ea typeface="Calibri Light" panose="020F0302020204030204" pitchFamily="34" charset="0"/>
                <a:cs typeface="Calibri Light" panose="020F0302020204030204" pitchFamily="34" charset="0"/>
              </a:rPr>
              <a:t>address, floor(s)</a:t>
            </a:r>
            <a:r>
              <a:rPr lang="en-CA" sz="1600" dirty="0">
                <a:latin typeface="Calibri Light" panose="020F0302020204030204" pitchFamily="34" charset="0"/>
                <a:ea typeface="Calibri Light" panose="020F0302020204030204" pitchFamily="34" charset="0"/>
                <a:cs typeface="Calibri Light" panose="020F0302020204030204" pitchFamily="34" charset="0"/>
              </a:rPr>
              <a:t>]?</a:t>
            </a:r>
          </a:p>
          <a:p>
            <a:pPr marL="742950" lvl="1" indent="-285750">
              <a:buFont typeface="Arial" panose="020B0604020202020204" pitchFamily="34" charset="0"/>
              <a:buChar char="•"/>
            </a:pPr>
            <a:r>
              <a:rPr lang="en-CA" sz="1400" dirty="0">
                <a:latin typeface="Calibri Light" panose="020F0302020204030204" pitchFamily="34" charset="0"/>
                <a:ea typeface="Calibri Light" panose="020F0302020204030204" pitchFamily="34" charset="0"/>
                <a:cs typeface="Calibri Light" panose="020F0302020204030204" pitchFamily="34" charset="0"/>
              </a:rPr>
              <a:t>Less than 1 day a week</a:t>
            </a:r>
          </a:p>
          <a:p>
            <a:pPr marL="742950" lvl="1" indent="-285750">
              <a:buFont typeface="Arial" panose="020B0604020202020204" pitchFamily="34" charset="0"/>
              <a:buChar char="•"/>
            </a:pPr>
            <a:r>
              <a:rPr lang="en-CA" sz="1400" dirty="0">
                <a:latin typeface="Calibri Light" panose="020F0302020204030204" pitchFamily="34" charset="0"/>
                <a:ea typeface="Calibri Light" panose="020F0302020204030204" pitchFamily="34" charset="0"/>
                <a:cs typeface="Calibri Light" panose="020F0302020204030204" pitchFamily="34" charset="0"/>
              </a:rPr>
              <a:t>1 day/week</a:t>
            </a:r>
          </a:p>
          <a:p>
            <a:pPr marL="742950" lvl="1" indent="-285750">
              <a:buFont typeface="Arial" panose="020B0604020202020204" pitchFamily="34" charset="0"/>
              <a:buChar char="•"/>
            </a:pPr>
            <a:r>
              <a:rPr lang="en-CA" sz="1400" dirty="0">
                <a:latin typeface="Calibri Light" panose="020F0302020204030204" pitchFamily="34" charset="0"/>
                <a:ea typeface="Calibri Light" panose="020F0302020204030204" pitchFamily="34" charset="0"/>
                <a:cs typeface="Calibri Light" panose="020F0302020204030204" pitchFamily="34" charset="0"/>
              </a:rPr>
              <a:t>2 days/week</a:t>
            </a:r>
          </a:p>
          <a:p>
            <a:pPr marL="742950" lvl="1" indent="-285750">
              <a:buFont typeface="Arial" panose="020B0604020202020204" pitchFamily="34" charset="0"/>
              <a:buChar char="•"/>
            </a:pPr>
            <a:r>
              <a:rPr lang="en-CA" sz="1400" dirty="0">
                <a:latin typeface="Calibri Light" panose="020F0302020204030204" pitchFamily="34" charset="0"/>
                <a:ea typeface="Calibri Light" panose="020F0302020204030204" pitchFamily="34" charset="0"/>
                <a:cs typeface="Calibri Light" panose="020F0302020204030204" pitchFamily="34" charset="0"/>
              </a:rPr>
              <a:t>3 days/week</a:t>
            </a:r>
          </a:p>
          <a:p>
            <a:pPr marL="742950" lvl="1" indent="-285750">
              <a:buFont typeface="Arial" panose="020B0604020202020204" pitchFamily="34" charset="0"/>
              <a:buChar char="•"/>
            </a:pPr>
            <a:r>
              <a:rPr lang="en-CA" sz="1400" dirty="0">
                <a:latin typeface="Calibri Light" panose="020F0302020204030204" pitchFamily="34" charset="0"/>
                <a:ea typeface="Calibri Light" panose="020F0302020204030204" pitchFamily="34" charset="0"/>
                <a:cs typeface="Calibri Light" panose="020F0302020204030204" pitchFamily="34" charset="0"/>
              </a:rPr>
              <a:t>4 days/week</a:t>
            </a:r>
          </a:p>
          <a:p>
            <a:pPr marL="742950" lvl="1" indent="-285750">
              <a:buFont typeface="Arial" panose="020B0604020202020204" pitchFamily="34" charset="0"/>
              <a:buChar char="•"/>
            </a:pPr>
            <a:r>
              <a:rPr lang="en-CA" sz="1400" dirty="0">
                <a:latin typeface="Calibri Light" panose="020F0302020204030204" pitchFamily="34" charset="0"/>
                <a:ea typeface="Calibri Light" panose="020F0302020204030204" pitchFamily="34" charset="0"/>
                <a:cs typeface="Calibri Light" panose="020F0302020204030204" pitchFamily="34" charset="0"/>
              </a:rPr>
              <a:t>I work full-time on-site</a:t>
            </a:r>
          </a:p>
          <a:p>
            <a:pPr marL="742950" lvl="1" indent="-285750">
              <a:buFont typeface="Arial" panose="020B0604020202020204" pitchFamily="34" charset="0"/>
              <a:buChar char="•"/>
            </a:pPr>
            <a:r>
              <a:rPr lang="en-CA" sz="1400" dirty="0">
                <a:latin typeface="Calibri Light" panose="020F0302020204030204" pitchFamily="34" charset="0"/>
                <a:ea typeface="Calibri Light" panose="020F0302020204030204" pitchFamily="34" charset="0"/>
                <a:cs typeface="Calibri Light" panose="020F0302020204030204" pitchFamily="34" charset="0"/>
              </a:rPr>
              <a:t>None, I telework full-time </a:t>
            </a:r>
            <a:r>
              <a:rPr lang="en-CA" sz="1400" dirty="0">
                <a:highlight>
                  <a:srgbClr val="FFFF00"/>
                </a:highlight>
                <a:latin typeface="Calibri Light" panose="020F0302020204030204" pitchFamily="34" charset="0"/>
                <a:ea typeface="Calibri Light" panose="020F0302020204030204" pitchFamily="34" charset="0"/>
                <a:cs typeface="Calibri Light" panose="020F0302020204030204" pitchFamily="34" charset="0"/>
              </a:rPr>
              <a:t>(suggest ending the survey for those who answer this as you are interested in gathering feedback from those who have worked on site)</a:t>
            </a:r>
          </a:p>
          <a:p>
            <a:pPr marL="742950" lvl="1" indent="-285750">
              <a:buFont typeface="Arial" panose="020B0604020202020204" pitchFamily="34" charset="0"/>
              <a:buChar char="•"/>
            </a:pPr>
            <a:endParaRPr lang="en-CA" sz="1400" dirty="0">
              <a:highlight>
                <a:srgbClr val="FFFF00"/>
              </a:highlight>
              <a:latin typeface="Calibri Light" panose="020F0302020204030204" pitchFamily="34" charset="0"/>
              <a:ea typeface="Calibri Light" panose="020F0302020204030204" pitchFamily="34" charset="0"/>
              <a:cs typeface="Calibri Light" panose="020F0302020204030204" pitchFamily="34" charset="0"/>
            </a:endParaRPr>
          </a:p>
          <a:p>
            <a:pPr lvl="1">
              <a:spcAft>
                <a:spcPts val="1000"/>
              </a:spcAft>
            </a:pPr>
            <a:endParaRPr lang="en-CA" sz="16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0" name="TextBox 9">
            <a:extLst>
              <a:ext uri="{FF2B5EF4-FFF2-40B4-BE49-F238E27FC236}">
                <a16:creationId xmlns:a16="http://schemas.microsoft.com/office/drawing/2014/main" id="{ABE799DB-06B0-CCC5-509F-71BECFFC54EA}"/>
              </a:ext>
            </a:extLst>
          </p:cNvPr>
          <p:cNvSpPr txBox="1"/>
          <p:nvPr/>
        </p:nvSpPr>
        <p:spPr>
          <a:xfrm>
            <a:off x="5648325" y="3506894"/>
            <a:ext cx="3114675" cy="1908215"/>
          </a:xfrm>
          <a:prstGeom prst="rect">
            <a:avLst/>
          </a:prstGeom>
          <a:noFill/>
        </p:spPr>
        <p:txBody>
          <a:bodyPr wrap="square">
            <a:spAutoFit/>
          </a:bodyPr>
          <a:lstStyle/>
          <a:p>
            <a:pPr algn="l"/>
            <a:r>
              <a:rPr lang="en-CA" sz="1600" dirty="0">
                <a:latin typeface="Calibri Light" panose="020F0302020204030204" pitchFamily="34" charset="0"/>
                <a:ea typeface="Calibri Light" panose="020F0302020204030204" pitchFamily="34" charset="0"/>
                <a:cs typeface="Calibri Light" panose="020F0302020204030204" pitchFamily="34" charset="0"/>
              </a:rPr>
              <a:t>Q. Do you supervise employees?</a:t>
            </a:r>
          </a:p>
          <a:p>
            <a:pPr marL="742950" lvl="1" indent="-285750">
              <a:buFont typeface="Arial" panose="020B0604020202020204" pitchFamily="34" charset="0"/>
              <a:buChar char="•"/>
            </a:pPr>
            <a:r>
              <a:rPr lang="en-CA" sz="1400" dirty="0">
                <a:latin typeface="Calibri Light" panose="020F0302020204030204" pitchFamily="34" charset="0"/>
                <a:ea typeface="Calibri Light" panose="020F0302020204030204" pitchFamily="34" charset="0"/>
                <a:cs typeface="Calibri Light" panose="020F0302020204030204" pitchFamily="34" charset="0"/>
              </a:rPr>
              <a:t>Yes</a:t>
            </a:r>
          </a:p>
          <a:p>
            <a:pPr marL="742950" lvl="1" indent="-285750">
              <a:buFont typeface="Arial" panose="020B0604020202020204" pitchFamily="34" charset="0"/>
              <a:buChar char="•"/>
            </a:pPr>
            <a:r>
              <a:rPr lang="en-CA" sz="1400" dirty="0">
                <a:latin typeface="Calibri Light" panose="020F0302020204030204" pitchFamily="34" charset="0"/>
                <a:ea typeface="Calibri Light" panose="020F0302020204030204" pitchFamily="34" charset="0"/>
                <a:cs typeface="Calibri Light" panose="020F0302020204030204" pitchFamily="34" charset="0"/>
              </a:rPr>
              <a:t>No</a:t>
            </a:r>
          </a:p>
          <a:p>
            <a:pPr marL="742950" lvl="1" indent="-285750">
              <a:buFont typeface="Arial" panose="020B0604020202020204" pitchFamily="34" charset="0"/>
              <a:buChar char="•"/>
            </a:pPr>
            <a:endParaRPr lang="en-CA" sz="1400" dirty="0">
              <a:latin typeface="Calibri Light" panose="020F0302020204030204" pitchFamily="34" charset="0"/>
              <a:ea typeface="Calibri Light" panose="020F0302020204030204" pitchFamily="34" charset="0"/>
              <a:cs typeface="Calibri Light" panose="020F0302020204030204" pitchFamily="34" charset="0"/>
            </a:endParaRPr>
          </a:p>
          <a:p>
            <a:r>
              <a:rPr lang="en-CA" sz="1600" dirty="0">
                <a:latin typeface="Calibri Light" panose="020F0302020204030204" pitchFamily="34" charset="0"/>
                <a:ea typeface="Calibri Light" panose="020F0302020204030204" pitchFamily="34" charset="0"/>
                <a:cs typeface="Calibri Light" panose="020F0302020204030204" pitchFamily="34" charset="0"/>
              </a:rPr>
              <a:t>Q. In which organizational unit are you currently working?</a:t>
            </a:r>
          </a:p>
          <a:p>
            <a:pPr marL="742950" lvl="1" indent="-285750">
              <a:buFont typeface="Arial" panose="020B0604020202020204" pitchFamily="34" charset="0"/>
              <a:buChar char="•"/>
            </a:pPr>
            <a:r>
              <a:rPr lang="en-CA" sz="1400" dirty="0">
                <a:highlight>
                  <a:srgbClr val="FFFF00"/>
                </a:highlight>
                <a:latin typeface="Calibri Light" panose="020F0302020204030204" pitchFamily="34" charset="0"/>
                <a:ea typeface="Calibri Light" panose="020F0302020204030204" pitchFamily="34" charset="0"/>
                <a:cs typeface="Calibri Light" panose="020F0302020204030204" pitchFamily="34" charset="0"/>
              </a:rPr>
              <a:t>Include branches/sectors impacted by the change</a:t>
            </a:r>
          </a:p>
        </p:txBody>
      </p:sp>
      <p:sp>
        <p:nvSpPr>
          <p:cNvPr id="12" name="TextBox 11">
            <a:extLst>
              <a:ext uri="{FF2B5EF4-FFF2-40B4-BE49-F238E27FC236}">
                <a16:creationId xmlns:a16="http://schemas.microsoft.com/office/drawing/2014/main" id="{E920193A-0459-652A-0E6B-27FA4B560543}"/>
              </a:ext>
            </a:extLst>
          </p:cNvPr>
          <p:cNvSpPr txBox="1"/>
          <p:nvPr/>
        </p:nvSpPr>
        <p:spPr>
          <a:xfrm>
            <a:off x="8871708" y="3506894"/>
            <a:ext cx="3044067" cy="2277547"/>
          </a:xfrm>
          <a:prstGeom prst="rect">
            <a:avLst/>
          </a:prstGeom>
          <a:noFill/>
        </p:spPr>
        <p:txBody>
          <a:bodyPr wrap="square">
            <a:spAutoFit/>
          </a:bodyPr>
          <a:lstStyle/>
          <a:p>
            <a:pPr algn="l"/>
            <a:r>
              <a:rPr lang="en-CA" sz="1600" dirty="0">
                <a:latin typeface="Calibri Light" panose="020F0302020204030204" pitchFamily="34" charset="0"/>
                <a:ea typeface="Calibri Light" panose="020F0302020204030204" pitchFamily="34" charset="0"/>
                <a:cs typeface="Calibri Light" panose="020F0302020204030204" pitchFamily="34" charset="0"/>
              </a:rPr>
              <a:t>Q. What is your age group?</a:t>
            </a:r>
          </a:p>
          <a:p>
            <a:pPr marL="742950" lvl="1" indent="-285750">
              <a:buFont typeface="Arial" panose="020B0604020202020204" pitchFamily="34" charset="0"/>
              <a:buChar char="•"/>
            </a:pPr>
            <a:r>
              <a:rPr lang="en-CA" sz="1400" dirty="0">
                <a:latin typeface="Calibri Light" panose="020F0302020204030204" pitchFamily="34" charset="0"/>
                <a:ea typeface="Calibri Light" panose="020F0302020204030204" pitchFamily="34" charset="0"/>
                <a:cs typeface="Calibri Light" panose="020F0302020204030204" pitchFamily="34" charset="0"/>
              </a:rPr>
              <a:t>24 years and under</a:t>
            </a:r>
          </a:p>
          <a:p>
            <a:pPr marL="742950" lvl="1" indent="-285750">
              <a:buFont typeface="Arial" panose="020B0604020202020204" pitchFamily="34" charset="0"/>
              <a:buChar char="•"/>
            </a:pPr>
            <a:r>
              <a:rPr lang="en-CA" sz="1400" dirty="0">
                <a:latin typeface="Calibri Light" panose="020F0302020204030204" pitchFamily="34" charset="0"/>
                <a:ea typeface="Calibri Light" panose="020F0302020204030204" pitchFamily="34" charset="0"/>
                <a:cs typeface="Calibri Light" panose="020F0302020204030204" pitchFamily="34" charset="0"/>
              </a:rPr>
              <a:t>25 to 29 years</a:t>
            </a:r>
          </a:p>
          <a:p>
            <a:pPr marL="742950" lvl="1" indent="-285750">
              <a:buFont typeface="Arial" panose="020B0604020202020204" pitchFamily="34" charset="0"/>
              <a:buChar char="•"/>
            </a:pPr>
            <a:r>
              <a:rPr lang="en-CA" sz="1400" dirty="0">
                <a:latin typeface="Calibri Light" panose="020F0302020204030204" pitchFamily="34" charset="0"/>
                <a:ea typeface="Calibri Light" panose="020F0302020204030204" pitchFamily="34" charset="0"/>
                <a:cs typeface="Calibri Light" panose="020F0302020204030204" pitchFamily="34" charset="0"/>
              </a:rPr>
              <a:t>30 to 34 years</a:t>
            </a:r>
          </a:p>
          <a:p>
            <a:pPr marL="742950" lvl="1" indent="-285750">
              <a:buFont typeface="Arial" panose="020B0604020202020204" pitchFamily="34" charset="0"/>
              <a:buChar char="•"/>
            </a:pPr>
            <a:r>
              <a:rPr lang="en-CA" sz="1400" dirty="0">
                <a:latin typeface="Calibri Light" panose="020F0302020204030204" pitchFamily="34" charset="0"/>
                <a:ea typeface="Calibri Light" panose="020F0302020204030204" pitchFamily="34" charset="0"/>
                <a:cs typeface="Calibri Light" panose="020F0302020204030204" pitchFamily="34" charset="0"/>
              </a:rPr>
              <a:t>35 to 39 years</a:t>
            </a:r>
          </a:p>
          <a:p>
            <a:pPr marL="742950" lvl="1" indent="-285750">
              <a:buFont typeface="Arial" panose="020B0604020202020204" pitchFamily="34" charset="0"/>
              <a:buChar char="•"/>
            </a:pPr>
            <a:r>
              <a:rPr lang="en-CA" sz="1400" dirty="0">
                <a:latin typeface="Calibri Light" panose="020F0302020204030204" pitchFamily="34" charset="0"/>
                <a:ea typeface="Calibri Light" panose="020F0302020204030204" pitchFamily="34" charset="0"/>
                <a:cs typeface="Calibri Light" panose="020F0302020204030204" pitchFamily="34" charset="0"/>
              </a:rPr>
              <a:t>40 to 44 years</a:t>
            </a:r>
          </a:p>
          <a:p>
            <a:pPr marL="742950" lvl="1" indent="-285750">
              <a:buFont typeface="Arial" panose="020B0604020202020204" pitchFamily="34" charset="0"/>
              <a:buChar char="•"/>
            </a:pPr>
            <a:r>
              <a:rPr lang="en-CA" sz="1400" dirty="0">
                <a:latin typeface="Calibri Light" panose="020F0302020204030204" pitchFamily="34" charset="0"/>
                <a:ea typeface="Calibri Light" panose="020F0302020204030204" pitchFamily="34" charset="0"/>
                <a:cs typeface="Calibri Light" panose="020F0302020204030204" pitchFamily="34" charset="0"/>
              </a:rPr>
              <a:t>45 to 49 years</a:t>
            </a:r>
          </a:p>
          <a:p>
            <a:pPr marL="742950" lvl="1" indent="-285750">
              <a:buFont typeface="Arial" panose="020B0604020202020204" pitchFamily="34" charset="0"/>
              <a:buChar char="•"/>
            </a:pPr>
            <a:r>
              <a:rPr lang="en-CA" sz="1400" dirty="0">
                <a:latin typeface="Calibri Light" panose="020F0302020204030204" pitchFamily="34" charset="0"/>
                <a:ea typeface="Calibri Light" panose="020F0302020204030204" pitchFamily="34" charset="0"/>
                <a:cs typeface="Calibri Light" panose="020F0302020204030204" pitchFamily="34" charset="0"/>
              </a:rPr>
              <a:t>50 to 54 years</a:t>
            </a:r>
          </a:p>
          <a:p>
            <a:pPr marL="742950" lvl="1" indent="-285750">
              <a:buFont typeface="Arial" panose="020B0604020202020204" pitchFamily="34" charset="0"/>
              <a:buChar char="•"/>
            </a:pPr>
            <a:r>
              <a:rPr lang="en-CA" sz="1400" dirty="0">
                <a:latin typeface="Calibri Light" panose="020F0302020204030204" pitchFamily="34" charset="0"/>
                <a:ea typeface="Calibri Light" panose="020F0302020204030204" pitchFamily="34" charset="0"/>
                <a:cs typeface="Calibri Light" panose="020F0302020204030204" pitchFamily="34" charset="0"/>
              </a:rPr>
              <a:t>55 to 59 years</a:t>
            </a:r>
          </a:p>
          <a:p>
            <a:pPr marL="742950" lvl="1" indent="-285750">
              <a:buFont typeface="Arial" panose="020B0604020202020204" pitchFamily="34" charset="0"/>
              <a:buChar char="•"/>
            </a:pPr>
            <a:r>
              <a:rPr lang="en-CA" sz="1400" dirty="0">
                <a:latin typeface="Calibri Light" panose="020F0302020204030204" pitchFamily="34" charset="0"/>
                <a:ea typeface="Calibri Light" panose="020F0302020204030204" pitchFamily="34" charset="0"/>
                <a:cs typeface="Calibri Light" panose="020F0302020204030204" pitchFamily="34" charset="0"/>
              </a:rPr>
              <a:t>60 years and over</a:t>
            </a:r>
          </a:p>
        </p:txBody>
      </p:sp>
    </p:spTree>
    <p:extLst>
      <p:ext uri="{BB962C8B-B14F-4D97-AF65-F5344CB8AC3E}">
        <p14:creationId xmlns:p14="http://schemas.microsoft.com/office/powerpoint/2010/main" val="2005704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p:txBody>
          <a:bodyPr/>
          <a:lstStyle/>
          <a:p>
            <a:r>
              <a:rPr lang="en-CA" dirty="0">
                <a:solidFill>
                  <a:schemeClr val="accent5"/>
                </a:solidFill>
                <a:latin typeface="Arial Rounded MT Bold" panose="020F0704030504030204" pitchFamily="34" charset="0"/>
              </a:rPr>
              <a:t>Sample of questions – CM Program by objective (1 of 2)</a:t>
            </a:r>
          </a:p>
        </p:txBody>
      </p:sp>
      <p:sp>
        <p:nvSpPr>
          <p:cNvPr id="3" name="TextBox 2">
            <a:extLst>
              <a:ext uri="{FF2B5EF4-FFF2-40B4-BE49-F238E27FC236}">
                <a16:creationId xmlns:a16="http://schemas.microsoft.com/office/drawing/2014/main" id="{E245D6EA-DAB3-DF75-63B9-AB4E5051DD2E}"/>
              </a:ext>
            </a:extLst>
          </p:cNvPr>
          <p:cNvSpPr txBox="1"/>
          <p:nvPr/>
        </p:nvSpPr>
        <p:spPr>
          <a:xfrm>
            <a:off x="508758" y="1388465"/>
            <a:ext cx="9473442" cy="4934684"/>
          </a:xfrm>
          <a:prstGeom prst="rect">
            <a:avLst/>
          </a:prstGeom>
          <a:noFill/>
        </p:spPr>
        <p:txBody>
          <a:bodyPr wrap="square" rtlCol="0">
            <a:spAutoFit/>
          </a:bodyPr>
          <a:lstStyle/>
          <a:p>
            <a:pPr marL="342900" indent="-342900">
              <a:spcAft>
                <a:spcPts val="1000"/>
              </a:spcAft>
              <a:buFont typeface="+mj-lt"/>
              <a:buAutoNum type="arabicPeriod"/>
            </a:pPr>
            <a:r>
              <a:rPr lang="fr-CA" sz="1600" b="1" dirty="0">
                <a:latin typeface="Calibri Light" panose="020F0302020204030204" pitchFamily="34" charset="0"/>
                <a:ea typeface="Calibri Light" panose="020F0302020204030204" pitchFamily="34" charset="0"/>
                <a:cs typeface="Calibri Light" panose="020F0302020204030204" pitchFamily="34" charset="0"/>
              </a:rPr>
              <a:t>Inform: </a:t>
            </a:r>
            <a:r>
              <a:rPr lang="en-CA" sz="1600" i="1" u="none" strike="noStrike" dirty="0">
                <a:effectLst/>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Ensure employees feel informed and supported while the change is occurring, demonstrating the need for change, the impacts and the benefits </a:t>
            </a:r>
            <a:r>
              <a:rPr lang="en-CA" sz="1600" i="1" dirty="0">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the </a:t>
            </a:r>
            <a:r>
              <a:rPr lang="en-CA" sz="1600" i="1" u="none" strike="noStrike" dirty="0">
                <a:effectLst/>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new ways of working will have on their daily work activities. </a:t>
            </a:r>
          </a:p>
          <a:p>
            <a:pPr lvl="1">
              <a:spcAft>
                <a:spcPts val="1000"/>
              </a:spcAft>
            </a:pPr>
            <a:r>
              <a:rPr lang="en-CA" sz="1400" dirty="0">
                <a:latin typeface="Calibri Light" panose="020F0302020204030204" pitchFamily="34" charset="0"/>
                <a:ea typeface="Calibri Light" panose="020F0302020204030204" pitchFamily="34" charset="0"/>
                <a:cs typeface="Calibri Light" panose="020F0302020204030204" pitchFamily="34" charset="0"/>
              </a:rPr>
              <a:t>Q. I was well informed of the changes that took take place in my workplace </a:t>
            </a:r>
          </a:p>
          <a:p>
            <a:pPr lvl="1">
              <a:spcAft>
                <a:spcPts val="1000"/>
              </a:spcAft>
            </a:pPr>
            <a:r>
              <a:rPr lang="en-CA" sz="1400" dirty="0">
                <a:latin typeface="Calibri Light" panose="020F0302020204030204" pitchFamily="34" charset="0"/>
                <a:ea typeface="Calibri Light" panose="020F0302020204030204" pitchFamily="34" charset="0"/>
                <a:cs typeface="Calibri Light" panose="020F0302020204030204" pitchFamily="34" charset="0"/>
              </a:rPr>
              <a:t>Q. I understood the reasons for the changes to my workplace</a:t>
            </a:r>
          </a:p>
          <a:p>
            <a:pPr lvl="1">
              <a:spcAft>
                <a:spcPts val="1000"/>
              </a:spcAft>
            </a:pPr>
            <a:r>
              <a:rPr lang="en-CA" sz="1400" dirty="0">
                <a:latin typeface="Calibri Light" panose="020F0302020204030204" pitchFamily="34" charset="0"/>
                <a:ea typeface="Calibri Light" panose="020F0302020204030204" pitchFamily="34" charset="0"/>
                <a:cs typeface="Calibri Light" panose="020F0302020204030204" pitchFamily="34" charset="0"/>
              </a:rPr>
              <a:t>Q. I understood the impact of the changes to my workplace on my day-to-day work activities</a:t>
            </a:r>
            <a:endParaRPr lang="en-CA" sz="1400" dirty="0">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endParaRPr>
          </a:p>
          <a:p>
            <a:pPr marL="342900" indent="-342900">
              <a:spcAft>
                <a:spcPts val="1000"/>
              </a:spcAft>
              <a:buFont typeface="+mj-lt"/>
              <a:buAutoNum type="arabicPeriod"/>
            </a:pPr>
            <a:r>
              <a:rPr lang="fr-CA" sz="1600" b="1" dirty="0">
                <a:latin typeface="Calibri Light" panose="020F0302020204030204" pitchFamily="34" charset="0"/>
                <a:ea typeface="Calibri Light" panose="020F0302020204030204" pitchFamily="34" charset="0"/>
                <a:cs typeface="Calibri Light" panose="020F0302020204030204" pitchFamily="34" charset="0"/>
              </a:rPr>
              <a:t>Involve: </a:t>
            </a:r>
            <a:r>
              <a:rPr lang="en-CA" sz="1600" i="1" u="none" strike="noStrike" dirty="0">
                <a:effectLst/>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Build desire among people managers, senior leaders and all employees to actively participate in the change impacting their workplace, to develop a sense of ownership that will ensure a new mindset and behaviours are sustained. </a:t>
            </a:r>
          </a:p>
          <a:p>
            <a:pPr lvl="1">
              <a:spcAft>
                <a:spcPts val="1000"/>
              </a:spcAft>
            </a:pPr>
            <a:r>
              <a:rPr lang="en-CA" sz="1400" dirty="0">
                <a:latin typeface="Calibri Light" panose="020F0302020204030204" pitchFamily="34" charset="0"/>
                <a:ea typeface="Calibri Light" panose="020F0302020204030204" pitchFamily="34" charset="0"/>
                <a:cs typeface="Calibri Light" panose="020F0302020204030204" pitchFamily="34" charset="0"/>
              </a:rPr>
              <a:t>Q. I was personally motivated to be part of the change in my workplace</a:t>
            </a:r>
          </a:p>
          <a:p>
            <a:pPr lvl="1">
              <a:spcAft>
                <a:spcPts val="1000"/>
              </a:spcAft>
            </a:pPr>
            <a:r>
              <a:rPr lang="en-CA" sz="1400" dirty="0">
                <a:latin typeface="Calibri Light" panose="020F0302020204030204" pitchFamily="34" charset="0"/>
                <a:ea typeface="Calibri Light" panose="020F0302020204030204" pitchFamily="34" charset="0"/>
                <a:cs typeface="Calibri Light" panose="020F0302020204030204" pitchFamily="34" charset="0"/>
              </a:rPr>
              <a:t>Q. I looked forward to the changes to my workplace</a:t>
            </a:r>
          </a:p>
          <a:p>
            <a:pPr lvl="1">
              <a:spcAft>
                <a:spcPts val="1000"/>
              </a:spcAft>
            </a:pPr>
            <a:r>
              <a:rPr lang="en-CA" sz="1400" dirty="0">
                <a:latin typeface="Calibri Light" panose="020F0302020204030204" pitchFamily="34" charset="0"/>
                <a:ea typeface="Calibri Light" panose="020F0302020204030204" pitchFamily="34" charset="0"/>
                <a:cs typeface="Calibri Light" panose="020F0302020204030204" pitchFamily="34" charset="0"/>
              </a:rPr>
              <a:t>Q. I felt supervisors and managers supported the change</a:t>
            </a:r>
          </a:p>
          <a:p>
            <a:pPr lvl="1"/>
            <a:r>
              <a:rPr lang="en-CA" sz="1400" dirty="0">
                <a:latin typeface="Calibri Light" panose="020F0302020204030204" pitchFamily="34" charset="0"/>
                <a:ea typeface="Calibri Light" panose="020F0302020204030204" pitchFamily="34" charset="0"/>
                <a:cs typeface="Calibri Light" panose="020F0302020204030204" pitchFamily="34" charset="0"/>
              </a:rPr>
              <a:t>Q. I appreciated being able to: </a:t>
            </a:r>
            <a:r>
              <a:rPr lang="en-CA" sz="1400" dirty="0">
                <a:highlight>
                  <a:srgbClr val="FFFF00"/>
                </a:highlight>
                <a:latin typeface="Calibri Light" panose="020F0302020204030204" pitchFamily="34" charset="0"/>
                <a:ea typeface="Calibri Light" panose="020F0302020204030204" pitchFamily="34" charset="0"/>
                <a:cs typeface="Calibri Light" panose="020F0302020204030204" pitchFamily="34" charset="0"/>
              </a:rPr>
              <a:t>[include those that apply]</a:t>
            </a:r>
          </a:p>
          <a:p>
            <a:pPr marL="1200150" lvl="2" indent="-285750">
              <a:buFont typeface="Arial" panose="020B0604020202020204" pitchFamily="34" charset="0"/>
              <a:buChar char="•"/>
            </a:pPr>
            <a:r>
              <a:rPr lang="en-CA" sz="1400" dirty="0">
                <a:highlight>
                  <a:srgbClr val="FFFF00"/>
                </a:highlight>
                <a:latin typeface="Calibri Light" panose="020F0302020204030204" pitchFamily="34" charset="0"/>
                <a:ea typeface="Calibri Light" panose="020F0302020204030204" pitchFamily="34" charset="0"/>
                <a:cs typeface="Calibri Light" panose="020F0302020204030204" pitchFamily="34" charset="0"/>
              </a:rPr>
              <a:t>Vote on the mood boards</a:t>
            </a:r>
          </a:p>
          <a:p>
            <a:pPr marL="1200150" lvl="2" indent="-285750">
              <a:buFont typeface="Arial" panose="020B0604020202020204" pitchFamily="34" charset="0"/>
              <a:buChar char="•"/>
            </a:pPr>
            <a:r>
              <a:rPr lang="en-CA" sz="1400" dirty="0">
                <a:highlight>
                  <a:srgbClr val="FFFF00"/>
                </a:highlight>
                <a:latin typeface="Calibri Light" panose="020F0302020204030204" pitchFamily="34" charset="0"/>
                <a:ea typeface="Calibri Light" panose="020F0302020204030204" pitchFamily="34" charset="0"/>
                <a:cs typeface="Calibri Light" panose="020F0302020204030204" pitchFamily="34" charset="0"/>
              </a:rPr>
              <a:t>Vote on the feature wall</a:t>
            </a:r>
          </a:p>
          <a:p>
            <a:pPr marL="1200150" lvl="2" indent="-285750">
              <a:buFont typeface="Arial" panose="020B0604020202020204" pitchFamily="34" charset="0"/>
              <a:buChar char="•"/>
            </a:pPr>
            <a:r>
              <a:rPr lang="en-CA" sz="1400" dirty="0">
                <a:highlight>
                  <a:srgbClr val="FFFF00"/>
                </a:highlight>
                <a:latin typeface="Calibri Light" panose="020F0302020204030204" pitchFamily="34" charset="0"/>
                <a:ea typeface="Calibri Light" panose="020F0302020204030204" pitchFamily="34" charset="0"/>
                <a:cs typeface="Calibri Light" panose="020F0302020204030204" pitchFamily="34" charset="0"/>
              </a:rPr>
              <a:t>Participate in the meeting room naming activity</a:t>
            </a:r>
          </a:p>
          <a:p>
            <a:pPr marL="1200150" lvl="2" indent="-285750">
              <a:buFont typeface="Arial" panose="020B0604020202020204" pitchFamily="34" charset="0"/>
              <a:buChar char="•"/>
            </a:pPr>
            <a:r>
              <a:rPr lang="en-CA" sz="1400" dirty="0">
                <a:highlight>
                  <a:srgbClr val="FFFF00"/>
                </a:highlight>
                <a:latin typeface="Calibri Light" panose="020F0302020204030204" pitchFamily="34" charset="0"/>
                <a:ea typeface="Calibri Light" panose="020F0302020204030204" pitchFamily="34" charset="0"/>
                <a:cs typeface="Calibri Light" panose="020F0302020204030204" pitchFamily="34" charset="0"/>
              </a:rPr>
              <a:t>Participate in a tour of the workplace before the opening</a:t>
            </a:r>
          </a:p>
          <a:p>
            <a:pPr marL="1200150" lvl="2" indent="-285750">
              <a:buFont typeface="Arial" panose="020B0604020202020204" pitchFamily="34" charset="0"/>
              <a:buChar char="•"/>
            </a:pPr>
            <a:r>
              <a:rPr lang="en-CA" sz="1400" dirty="0">
                <a:highlight>
                  <a:srgbClr val="FFFF00"/>
                </a:highlight>
                <a:latin typeface="Calibri Light" panose="020F0302020204030204" pitchFamily="34" charset="0"/>
                <a:ea typeface="Calibri Light" panose="020F0302020204030204" pitchFamily="34" charset="0"/>
                <a:cs typeface="Calibri Light" panose="020F0302020204030204" pitchFamily="34" charset="0"/>
              </a:rPr>
              <a:t>Participate in the opening week activities</a:t>
            </a:r>
          </a:p>
        </p:txBody>
      </p:sp>
      <p:sp>
        <p:nvSpPr>
          <p:cNvPr id="5" name="TextBox 4">
            <a:extLst>
              <a:ext uri="{FF2B5EF4-FFF2-40B4-BE49-F238E27FC236}">
                <a16:creationId xmlns:a16="http://schemas.microsoft.com/office/drawing/2014/main" id="{BABE8FFD-A8B3-4182-A922-BD4D3EF9BEFF}"/>
              </a:ext>
            </a:extLst>
          </p:cNvPr>
          <p:cNvSpPr txBox="1"/>
          <p:nvPr/>
        </p:nvSpPr>
        <p:spPr>
          <a:xfrm>
            <a:off x="9858374" y="2274838"/>
            <a:ext cx="1824867" cy="1815882"/>
          </a:xfrm>
          <a:prstGeom prst="rect">
            <a:avLst/>
          </a:prstGeom>
          <a:solidFill>
            <a:srgbClr val="E1F0F7"/>
          </a:solidFill>
        </p:spPr>
        <p:txBody>
          <a:bodyPr wrap="square">
            <a:spAutoFit/>
          </a:bodyPr>
          <a:lstStyle/>
          <a:p>
            <a:r>
              <a:rPr lang="en-CA" sz="1600" b="1" dirty="0">
                <a:effectLst/>
                <a:latin typeface="+mj-lt"/>
              </a:rPr>
              <a:t>Evaluation scale:</a:t>
            </a:r>
            <a:br>
              <a:rPr lang="en-CA" sz="1600" dirty="0">
                <a:effectLst/>
                <a:latin typeface="+mj-lt"/>
              </a:rPr>
            </a:br>
            <a:r>
              <a:rPr lang="en-CA" sz="1600" dirty="0">
                <a:latin typeface="+mj-lt"/>
              </a:rPr>
              <a:t>Disagree (1)</a:t>
            </a:r>
            <a:endParaRPr lang="en-CA" sz="1600" dirty="0">
              <a:effectLst/>
              <a:latin typeface="+mj-lt"/>
            </a:endParaRPr>
          </a:p>
          <a:p>
            <a:r>
              <a:rPr lang="en-CA" sz="1600" dirty="0">
                <a:effectLst/>
                <a:latin typeface="+mj-lt"/>
              </a:rPr>
              <a:t>Slightly Disagree</a:t>
            </a:r>
            <a:br>
              <a:rPr lang="en-CA" sz="1600" dirty="0">
                <a:effectLst/>
                <a:latin typeface="+mj-lt"/>
              </a:rPr>
            </a:br>
            <a:r>
              <a:rPr lang="en-CA" sz="1600" dirty="0">
                <a:latin typeface="+mj-lt"/>
              </a:rPr>
              <a:t>N</a:t>
            </a:r>
            <a:r>
              <a:rPr lang="en-CA" sz="1600" dirty="0">
                <a:effectLst/>
                <a:latin typeface="+mj-lt"/>
              </a:rPr>
              <a:t>eutral (3)</a:t>
            </a:r>
            <a:br>
              <a:rPr lang="en-CA" sz="1600" dirty="0">
                <a:effectLst/>
                <a:latin typeface="+mj-lt"/>
              </a:rPr>
            </a:br>
            <a:r>
              <a:rPr lang="en-CA" sz="1600" dirty="0">
                <a:effectLst/>
                <a:latin typeface="+mj-lt"/>
              </a:rPr>
              <a:t>Slightly agree </a:t>
            </a:r>
          </a:p>
          <a:p>
            <a:r>
              <a:rPr lang="en-CA" sz="1600" dirty="0">
                <a:latin typeface="+mj-lt"/>
              </a:rPr>
              <a:t>Agree (5)</a:t>
            </a:r>
            <a:br>
              <a:rPr lang="en-CA" sz="1600" dirty="0">
                <a:effectLst/>
                <a:latin typeface="+mj-lt"/>
              </a:rPr>
            </a:br>
            <a:r>
              <a:rPr lang="en-CA" sz="1600" dirty="0">
                <a:effectLst/>
                <a:latin typeface="+mj-lt"/>
              </a:rPr>
              <a:t>Don't know</a:t>
            </a:r>
            <a:endParaRPr lang="en-CA" dirty="0">
              <a:effectLst/>
              <a:latin typeface="+mj-lt"/>
            </a:endParaRPr>
          </a:p>
        </p:txBody>
      </p:sp>
    </p:spTree>
    <p:extLst>
      <p:ext uri="{BB962C8B-B14F-4D97-AF65-F5344CB8AC3E}">
        <p14:creationId xmlns:p14="http://schemas.microsoft.com/office/powerpoint/2010/main" val="2134462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p:txBody>
          <a:bodyPr/>
          <a:lstStyle/>
          <a:p>
            <a:r>
              <a:rPr lang="en-CA" dirty="0">
                <a:solidFill>
                  <a:schemeClr val="accent5"/>
                </a:solidFill>
                <a:latin typeface="Arial Rounded MT Bold" panose="020F0704030504030204" pitchFamily="34" charset="0"/>
              </a:rPr>
              <a:t>Sample of questions – CM Program by objective (2 of 2)</a:t>
            </a:r>
          </a:p>
        </p:txBody>
      </p:sp>
      <p:sp>
        <p:nvSpPr>
          <p:cNvPr id="3" name="TextBox 2">
            <a:extLst>
              <a:ext uri="{FF2B5EF4-FFF2-40B4-BE49-F238E27FC236}">
                <a16:creationId xmlns:a16="http://schemas.microsoft.com/office/drawing/2014/main" id="{E245D6EA-DAB3-DF75-63B9-AB4E5051DD2E}"/>
              </a:ext>
            </a:extLst>
          </p:cNvPr>
          <p:cNvSpPr txBox="1"/>
          <p:nvPr/>
        </p:nvSpPr>
        <p:spPr>
          <a:xfrm>
            <a:off x="508758" y="1388465"/>
            <a:ext cx="9349616" cy="4201150"/>
          </a:xfrm>
          <a:prstGeom prst="rect">
            <a:avLst/>
          </a:prstGeom>
          <a:noFill/>
        </p:spPr>
        <p:txBody>
          <a:bodyPr wrap="square" rtlCol="0">
            <a:spAutoFit/>
          </a:bodyPr>
          <a:lstStyle/>
          <a:p>
            <a:pPr marL="342900" indent="-342900">
              <a:spcAft>
                <a:spcPts val="1000"/>
              </a:spcAft>
              <a:buFont typeface="+mj-lt"/>
              <a:buAutoNum type="arabicPeriod" startAt="3"/>
            </a:pPr>
            <a:r>
              <a:rPr lang="en-US" sz="1600" b="1" dirty="0">
                <a:latin typeface="Calibri Light" panose="020F0302020204030204" pitchFamily="34" charset="0"/>
                <a:ea typeface="Calibri Light" panose="020F0302020204030204" pitchFamily="34" charset="0"/>
                <a:cs typeface="Calibri Light" panose="020F0302020204030204" pitchFamily="34" charset="0"/>
              </a:rPr>
              <a:t>Equip: </a:t>
            </a:r>
            <a:r>
              <a:rPr lang="en-CA" sz="1600" u="none" strike="noStrike" dirty="0">
                <a:effectLst/>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Equip employees with the necessary resources, training and guides on how to change the way they work and their behaviours, to ensure they are confident to perform to work efficiently and productively in the new space.</a:t>
            </a:r>
          </a:p>
          <a:p>
            <a:pPr lvl="1">
              <a:spcAft>
                <a:spcPts val="1000"/>
              </a:spcAft>
            </a:pPr>
            <a:r>
              <a:rPr lang="en-CA" sz="1400" dirty="0">
                <a:latin typeface="Calibri Light" panose="020F0302020204030204" pitchFamily="34" charset="0"/>
                <a:ea typeface="Calibri Light" panose="020F0302020204030204" pitchFamily="34" charset="0"/>
                <a:cs typeface="Calibri Light" panose="020F0302020204030204" pitchFamily="34" charset="0"/>
              </a:rPr>
              <a:t>Q. I knew where to go to get information on the changes to my workplace</a:t>
            </a:r>
          </a:p>
          <a:p>
            <a:pPr lvl="1">
              <a:spcAft>
                <a:spcPts val="1000"/>
              </a:spcAft>
            </a:pPr>
            <a:r>
              <a:rPr lang="en-CA" sz="1400" dirty="0">
                <a:latin typeface="Calibri Light" panose="020F0302020204030204" pitchFamily="34" charset="0"/>
                <a:ea typeface="Calibri Light" panose="020F0302020204030204" pitchFamily="34" charset="0"/>
                <a:cs typeface="Calibri Light" panose="020F0302020204030204" pitchFamily="34" charset="0"/>
              </a:rPr>
              <a:t>Q. I was given the knowledge to be successful in my new work environment</a:t>
            </a:r>
          </a:p>
          <a:p>
            <a:pPr lvl="1">
              <a:spcAft>
                <a:spcPts val="1000"/>
              </a:spcAft>
            </a:pPr>
            <a:r>
              <a:rPr lang="en-CA" sz="1400" dirty="0">
                <a:latin typeface="Calibri Light" panose="020F0302020204030204" pitchFamily="34" charset="0"/>
                <a:ea typeface="Calibri Light" panose="020F0302020204030204" pitchFamily="34" charset="0"/>
                <a:cs typeface="Calibri Light" panose="020F0302020204030204" pitchFamily="34" charset="0"/>
              </a:rPr>
              <a:t>Q. I have been able to adapt to the new workplace </a:t>
            </a:r>
          </a:p>
          <a:p>
            <a:pPr lvl="1">
              <a:spcAft>
                <a:spcPts val="1000"/>
              </a:spcAft>
            </a:pPr>
            <a:r>
              <a:rPr lang="en-CA" sz="1400" dirty="0">
                <a:latin typeface="Calibri Light" panose="020F0302020204030204" pitchFamily="34" charset="0"/>
                <a:ea typeface="Calibri Light" panose="020F0302020204030204" pitchFamily="34" charset="0"/>
                <a:cs typeface="Calibri Light" panose="020F0302020204030204" pitchFamily="34" charset="0"/>
              </a:rPr>
              <a:t>Q. I can perform my activities effectively in my new work environment</a:t>
            </a:r>
          </a:p>
          <a:p>
            <a:pPr lvl="1">
              <a:spcAft>
                <a:spcPts val="1000"/>
              </a:spcAft>
            </a:pPr>
            <a:r>
              <a:rPr lang="en-CA" sz="1400" dirty="0">
                <a:highlight>
                  <a:srgbClr val="FFFF00"/>
                </a:highlight>
                <a:latin typeface="Calibri Light" panose="020F0302020204030204" pitchFamily="34" charset="0"/>
                <a:ea typeface="Calibri Light" panose="020F0302020204030204" pitchFamily="34" charset="0"/>
                <a:cs typeface="Calibri Light" panose="020F0302020204030204" pitchFamily="34" charset="0"/>
              </a:rPr>
              <a:t>Q. The A day in a life presentation helped me understand how to use the new workplace</a:t>
            </a:r>
          </a:p>
          <a:p>
            <a:pPr lvl="1">
              <a:spcAft>
                <a:spcPts val="1000"/>
              </a:spcAft>
            </a:pPr>
            <a:r>
              <a:rPr lang="en-CA" sz="1400" dirty="0">
                <a:highlight>
                  <a:srgbClr val="FFFF00"/>
                </a:highlight>
                <a:latin typeface="Calibri Light" panose="020F0302020204030204" pitchFamily="34" charset="0"/>
                <a:ea typeface="Calibri Light" panose="020F0302020204030204" pitchFamily="34" charset="0"/>
                <a:cs typeface="Calibri Light" panose="020F0302020204030204" pitchFamily="34" charset="0"/>
              </a:rPr>
              <a:t>Q. The Employee toolkit helped me make the transition to the new workplace</a:t>
            </a:r>
          </a:p>
          <a:p>
            <a:pPr marL="342900" indent="-342900">
              <a:spcAft>
                <a:spcPts val="1000"/>
              </a:spcAft>
              <a:buFont typeface="+mj-lt"/>
              <a:buAutoNum type="arabicPeriod" startAt="3"/>
            </a:pPr>
            <a:r>
              <a:rPr lang="en-US" sz="1600" b="1" dirty="0">
                <a:latin typeface="Calibri Light" panose="020F0302020204030204" pitchFamily="34" charset="0"/>
                <a:ea typeface="Calibri Light" panose="020F0302020204030204" pitchFamily="34" charset="0"/>
                <a:cs typeface="Calibri Light" panose="020F0302020204030204" pitchFamily="34" charset="0"/>
              </a:rPr>
              <a:t>Reinforce: </a:t>
            </a:r>
            <a:r>
              <a:rPr lang="en-CA" sz="1600" u="none" strike="noStrike" dirty="0">
                <a:effectLst/>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Reinforce the change through people managers and senior leaders, to ensure employees adopt and sustain the new mindset and behaviours.</a:t>
            </a:r>
          </a:p>
          <a:p>
            <a:pPr lvl="1">
              <a:spcAft>
                <a:spcPts val="1000"/>
              </a:spcAft>
            </a:pPr>
            <a:r>
              <a:rPr lang="en-CA" sz="1400" u="none" strike="noStrike" dirty="0">
                <a:effectLst/>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Q. My organization has supported its employees to work in a new flexible way</a:t>
            </a:r>
          </a:p>
          <a:p>
            <a:pPr lvl="1">
              <a:spcAft>
                <a:spcPts val="1000"/>
              </a:spcAft>
            </a:pPr>
            <a:r>
              <a:rPr lang="en-CA" sz="1400" u="none" strike="noStrike" dirty="0">
                <a:effectLst/>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Q. My team has adapted well to the new way of working</a:t>
            </a:r>
            <a:endParaRPr lang="en-US" sz="1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88FE60DC-891D-6F06-A3C1-71A869EB3D29}"/>
              </a:ext>
            </a:extLst>
          </p:cNvPr>
          <p:cNvSpPr txBox="1"/>
          <p:nvPr/>
        </p:nvSpPr>
        <p:spPr>
          <a:xfrm>
            <a:off x="9858374" y="2274838"/>
            <a:ext cx="1824867" cy="1815882"/>
          </a:xfrm>
          <a:prstGeom prst="rect">
            <a:avLst/>
          </a:prstGeom>
          <a:solidFill>
            <a:srgbClr val="E1F0F7"/>
          </a:solidFill>
        </p:spPr>
        <p:txBody>
          <a:bodyPr wrap="square">
            <a:spAutoFit/>
          </a:bodyPr>
          <a:lstStyle/>
          <a:p>
            <a:r>
              <a:rPr lang="en-CA" sz="1600" b="1" dirty="0">
                <a:effectLst/>
                <a:latin typeface="+mj-lt"/>
              </a:rPr>
              <a:t>Evaluation scale:</a:t>
            </a:r>
            <a:br>
              <a:rPr lang="en-CA" sz="1600" dirty="0">
                <a:effectLst/>
                <a:latin typeface="+mj-lt"/>
              </a:rPr>
            </a:br>
            <a:r>
              <a:rPr lang="en-CA" sz="1600" dirty="0">
                <a:latin typeface="+mj-lt"/>
              </a:rPr>
              <a:t>Disagree (1)</a:t>
            </a:r>
            <a:endParaRPr lang="en-CA" sz="1600" dirty="0">
              <a:effectLst/>
              <a:latin typeface="+mj-lt"/>
            </a:endParaRPr>
          </a:p>
          <a:p>
            <a:r>
              <a:rPr lang="en-CA" sz="1600" dirty="0">
                <a:effectLst/>
                <a:latin typeface="+mj-lt"/>
              </a:rPr>
              <a:t>Slightly Disagree</a:t>
            </a:r>
            <a:br>
              <a:rPr lang="en-CA" sz="1600" dirty="0">
                <a:effectLst/>
                <a:latin typeface="+mj-lt"/>
              </a:rPr>
            </a:br>
            <a:r>
              <a:rPr lang="en-CA" sz="1600" dirty="0">
                <a:latin typeface="+mj-lt"/>
              </a:rPr>
              <a:t>N</a:t>
            </a:r>
            <a:r>
              <a:rPr lang="en-CA" sz="1600" dirty="0">
                <a:effectLst/>
                <a:latin typeface="+mj-lt"/>
              </a:rPr>
              <a:t>eutral (3)</a:t>
            </a:r>
            <a:br>
              <a:rPr lang="en-CA" sz="1600" dirty="0">
                <a:effectLst/>
                <a:latin typeface="+mj-lt"/>
              </a:rPr>
            </a:br>
            <a:r>
              <a:rPr lang="en-CA" sz="1600" dirty="0">
                <a:effectLst/>
                <a:latin typeface="+mj-lt"/>
              </a:rPr>
              <a:t>Slightly agree </a:t>
            </a:r>
          </a:p>
          <a:p>
            <a:r>
              <a:rPr lang="en-CA" sz="1600" dirty="0">
                <a:latin typeface="+mj-lt"/>
              </a:rPr>
              <a:t>Agree (5)</a:t>
            </a:r>
            <a:br>
              <a:rPr lang="en-CA" sz="1600" dirty="0">
                <a:effectLst/>
                <a:latin typeface="+mj-lt"/>
              </a:rPr>
            </a:br>
            <a:r>
              <a:rPr lang="en-CA" sz="1600" dirty="0">
                <a:effectLst/>
                <a:latin typeface="+mj-lt"/>
              </a:rPr>
              <a:t>Don't know</a:t>
            </a:r>
            <a:endParaRPr lang="en-CA" dirty="0">
              <a:effectLst/>
              <a:latin typeface="+mj-lt"/>
            </a:endParaRPr>
          </a:p>
        </p:txBody>
      </p:sp>
    </p:spTree>
    <p:extLst>
      <p:ext uri="{BB962C8B-B14F-4D97-AF65-F5344CB8AC3E}">
        <p14:creationId xmlns:p14="http://schemas.microsoft.com/office/powerpoint/2010/main" val="1828503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a:xfrm>
            <a:off x="508759" y="550861"/>
            <a:ext cx="11548123" cy="835027"/>
          </a:xfrm>
        </p:spPr>
        <p:txBody>
          <a:bodyPr>
            <a:normAutofit fontScale="90000"/>
          </a:bodyPr>
          <a:lstStyle/>
          <a:p>
            <a:r>
              <a:rPr lang="en-CA" sz="3100" dirty="0">
                <a:solidFill>
                  <a:schemeClr val="accent5"/>
                </a:solidFill>
                <a:latin typeface="Arial Rounded MT Bold" panose="020F0704030504030204" pitchFamily="34" charset="0"/>
              </a:rPr>
              <a:t>Sample of questions</a:t>
            </a:r>
            <a:br>
              <a:rPr lang="en-CA" dirty="0">
                <a:solidFill>
                  <a:schemeClr val="accent5"/>
                </a:solidFill>
                <a:latin typeface="Arial Rounded MT Bold" panose="020F0704030504030204" pitchFamily="34" charset="0"/>
              </a:rPr>
            </a:br>
            <a:r>
              <a:rPr lang="en-CA" dirty="0">
                <a:solidFill>
                  <a:schemeClr val="accent5"/>
                </a:solidFill>
                <a:latin typeface="Arial Rounded MT Bold" panose="020F0704030504030204" pitchFamily="34" charset="0"/>
              </a:rPr>
              <a:t>Workplace Employee Experience – General Questions (1 of 2)</a:t>
            </a:r>
          </a:p>
        </p:txBody>
      </p:sp>
      <p:sp>
        <p:nvSpPr>
          <p:cNvPr id="8" name="TextBox 7">
            <a:extLst>
              <a:ext uri="{FF2B5EF4-FFF2-40B4-BE49-F238E27FC236}">
                <a16:creationId xmlns:a16="http://schemas.microsoft.com/office/drawing/2014/main" id="{1BF3073D-7083-D699-CF80-A6825CCBCA15}"/>
              </a:ext>
            </a:extLst>
          </p:cNvPr>
          <p:cNvSpPr txBox="1"/>
          <p:nvPr/>
        </p:nvSpPr>
        <p:spPr>
          <a:xfrm>
            <a:off x="522916" y="1551563"/>
            <a:ext cx="5759904" cy="3354765"/>
          </a:xfrm>
          <a:prstGeom prst="rect">
            <a:avLst/>
          </a:prstGeom>
          <a:noFill/>
        </p:spPr>
        <p:txBody>
          <a:bodyPr wrap="square">
            <a:spAutoFit/>
          </a:bodyPr>
          <a:lstStyle/>
          <a:p>
            <a:pPr algn="l" rtl="0" fontAlgn="base"/>
            <a:r>
              <a:rPr lang="en-US" sz="1600" dirty="0">
                <a:solidFill>
                  <a:srgbClr val="000000"/>
                </a:solidFill>
                <a:latin typeface="+mj-lt"/>
              </a:rPr>
              <a:t>Q. Please rate how often you use the following workpoints</a:t>
            </a:r>
            <a:endParaRPr lang="en-US" sz="1400" dirty="0">
              <a:solidFill>
                <a:srgbClr val="000000"/>
              </a:solidFill>
              <a:latin typeface="+mj-lt"/>
            </a:endParaRPr>
          </a:p>
          <a:p>
            <a:pPr marL="742950" lvl="1" indent="-285750" fontAlgn="base">
              <a:buFont typeface="Arial" panose="020B0604020202020204" pitchFamily="34" charset="0"/>
              <a:buChar char="•"/>
            </a:pPr>
            <a:r>
              <a:rPr lang="en-US" sz="1400" dirty="0">
                <a:solidFill>
                  <a:srgbClr val="000000"/>
                </a:solidFill>
                <a:latin typeface="+mj-lt"/>
              </a:rPr>
              <a:t>Focus Room</a:t>
            </a:r>
          </a:p>
          <a:p>
            <a:pPr marL="742950" lvl="1" indent="-285750" fontAlgn="base">
              <a:buFont typeface="Arial" panose="020B0604020202020204" pitchFamily="34" charset="0"/>
              <a:buChar char="•"/>
            </a:pPr>
            <a:r>
              <a:rPr lang="en-US" sz="1400" dirty="0">
                <a:solidFill>
                  <a:srgbClr val="000000"/>
                </a:solidFill>
                <a:latin typeface="+mj-lt"/>
              </a:rPr>
              <a:t>Study</a:t>
            </a:r>
          </a:p>
          <a:p>
            <a:pPr marL="742950" lvl="1" indent="-285750" fontAlgn="base">
              <a:buFont typeface="Arial" panose="020B0604020202020204" pitchFamily="34" charset="0"/>
              <a:buChar char="•"/>
            </a:pPr>
            <a:r>
              <a:rPr lang="en-US" sz="1400" b="0" i="0" dirty="0">
                <a:solidFill>
                  <a:srgbClr val="000000"/>
                </a:solidFill>
                <a:effectLst/>
                <a:latin typeface="+mj-lt"/>
              </a:rPr>
              <a:t>Phonebooth</a:t>
            </a:r>
          </a:p>
          <a:p>
            <a:pPr marL="742950" lvl="1" indent="-285750" fontAlgn="base">
              <a:buFont typeface="Arial" panose="020B0604020202020204" pitchFamily="34" charset="0"/>
              <a:buChar char="•"/>
            </a:pPr>
            <a:r>
              <a:rPr lang="en-US" sz="1400" dirty="0">
                <a:solidFill>
                  <a:srgbClr val="000000"/>
                </a:solidFill>
                <a:latin typeface="+mj-lt"/>
              </a:rPr>
              <a:t>Workstation</a:t>
            </a:r>
          </a:p>
          <a:p>
            <a:pPr marL="742950" lvl="1" indent="-285750" fontAlgn="base">
              <a:buFont typeface="Arial" panose="020B0604020202020204" pitchFamily="34" charset="0"/>
              <a:buChar char="•"/>
            </a:pPr>
            <a:r>
              <a:rPr lang="en-US" sz="1400" b="0" i="0" dirty="0">
                <a:solidFill>
                  <a:srgbClr val="000000"/>
                </a:solidFill>
                <a:effectLst/>
                <a:latin typeface="+mj-lt"/>
              </a:rPr>
              <a:t>Focus P</a:t>
            </a:r>
            <a:r>
              <a:rPr lang="en-US" sz="1400" dirty="0">
                <a:solidFill>
                  <a:srgbClr val="000000"/>
                </a:solidFill>
                <a:latin typeface="+mj-lt"/>
              </a:rPr>
              <a:t>od</a:t>
            </a:r>
          </a:p>
          <a:p>
            <a:pPr marL="742950" lvl="1" indent="-285750" fontAlgn="base">
              <a:buFont typeface="Arial" panose="020B0604020202020204" pitchFamily="34" charset="0"/>
              <a:buChar char="•"/>
            </a:pPr>
            <a:r>
              <a:rPr lang="en-US" sz="1400" b="0" i="0" dirty="0">
                <a:solidFill>
                  <a:srgbClr val="000000"/>
                </a:solidFill>
                <a:effectLst/>
                <a:latin typeface="+mj-lt"/>
              </a:rPr>
              <a:t>Touchdown</a:t>
            </a:r>
          </a:p>
          <a:p>
            <a:pPr marL="742950" lvl="1" indent="-285750" fontAlgn="base">
              <a:buFont typeface="Arial" panose="020B0604020202020204" pitchFamily="34" charset="0"/>
              <a:buChar char="•"/>
            </a:pPr>
            <a:r>
              <a:rPr lang="en-US" sz="1400" dirty="0">
                <a:solidFill>
                  <a:srgbClr val="000000"/>
                </a:solidFill>
                <a:latin typeface="+mj-lt"/>
              </a:rPr>
              <a:t>Chat Point</a:t>
            </a:r>
          </a:p>
          <a:p>
            <a:pPr marL="742950" lvl="1" indent="-285750" fontAlgn="base">
              <a:buFont typeface="Arial" panose="020B0604020202020204" pitchFamily="34" charset="0"/>
              <a:buChar char="•"/>
            </a:pPr>
            <a:r>
              <a:rPr lang="en-US" sz="1400" b="0" i="0" dirty="0">
                <a:solidFill>
                  <a:srgbClr val="000000"/>
                </a:solidFill>
                <a:effectLst/>
                <a:latin typeface="+mj-lt"/>
              </a:rPr>
              <a:t>Huddle</a:t>
            </a:r>
          </a:p>
          <a:p>
            <a:pPr marL="742950" lvl="1" indent="-285750" fontAlgn="base">
              <a:buFont typeface="Arial" panose="020B0604020202020204" pitchFamily="34" charset="0"/>
              <a:buChar char="•"/>
            </a:pPr>
            <a:r>
              <a:rPr lang="en-US" sz="1400" dirty="0">
                <a:solidFill>
                  <a:srgbClr val="000000"/>
                </a:solidFill>
                <a:latin typeface="+mj-lt"/>
              </a:rPr>
              <a:t>Lounge</a:t>
            </a:r>
          </a:p>
          <a:p>
            <a:pPr marL="742950" lvl="1" indent="-285750" fontAlgn="base">
              <a:buFont typeface="Arial" panose="020B0604020202020204" pitchFamily="34" charset="0"/>
              <a:buChar char="•"/>
            </a:pPr>
            <a:r>
              <a:rPr lang="en-US" sz="1400" b="0" i="0" dirty="0">
                <a:solidFill>
                  <a:srgbClr val="000000"/>
                </a:solidFill>
                <a:effectLst/>
                <a:latin typeface="+mj-lt"/>
              </a:rPr>
              <a:t>Teaming Area</a:t>
            </a:r>
          </a:p>
          <a:p>
            <a:pPr marL="742950" lvl="1" indent="-285750" fontAlgn="base">
              <a:buFont typeface="Arial" panose="020B0604020202020204" pitchFamily="34" charset="0"/>
              <a:buChar char="•"/>
            </a:pPr>
            <a:r>
              <a:rPr lang="en-US" sz="1400" dirty="0">
                <a:solidFill>
                  <a:srgbClr val="000000"/>
                </a:solidFill>
                <a:latin typeface="+mj-lt"/>
              </a:rPr>
              <a:t>Meeting Room</a:t>
            </a:r>
          </a:p>
          <a:p>
            <a:pPr marL="742950" lvl="1" indent="-285750" fontAlgn="base">
              <a:buFont typeface="Arial" panose="020B0604020202020204" pitchFamily="34" charset="0"/>
              <a:buChar char="•"/>
            </a:pPr>
            <a:r>
              <a:rPr lang="en-US" sz="1400" b="0" i="0" dirty="0">
                <a:solidFill>
                  <a:srgbClr val="000000"/>
                </a:solidFill>
                <a:effectLst/>
                <a:latin typeface="+mj-lt"/>
              </a:rPr>
              <a:t>Project Room</a:t>
            </a:r>
          </a:p>
          <a:p>
            <a:pPr marL="742950" lvl="1" indent="-285750" fontAlgn="base">
              <a:buFont typeface="Arial" panose="020B0604020202020204" pitchFamily="34" charset="0"/>
              <a:buChar char="•"/>
            </a:pPr>
            <a:r>
              <a:rPr lang="en-US" sz="1400" dirty="0">
                <a:solidFill>
                  <a:srgbClr val="000000"/>
                </a:solidFill>
                <a:latin typeface="+mj-lt"/>
              </a:rPr>
              <a:t>Work Room</a:t>
            </a:r>
          </a:p>
          <a:p>
            <a:pPr marL="742950" lvl="1" indent="-285750" fontAlgn="base">
              <a:buFont typeface="Arial" panose="020B0604020202020204" pitchFamily="34" charset="0"/>
              <a:buChar char="•"/>
            </a:pPr>
            <a:endParaRPr lang="en-US" sz="1400" dirty="0">
              <a:solidFill>
                <a:srgbClr val="000000"/>
              </a:solidFill>
              <a:latin typeface="+mj-lt"/>
            </a:endParaRPr>
          </a:p>
        </p:txBody>
      </p:sp>
      <p:sp>
        <p:nvSpPr>
          <p:cNvPr id="4" name="TextBox 3">
            <a:extLst>
              <a:ext uri="{FF2B5EF4-FFF2-40B4-BE49-F238E27FC236}">
                <a16:creationId xmlns:a16="http://schemas.microsoft.com/office/drawing/2014/main" id="{C5719493-D445-395A-A543-ADD436F49491}"/>
              </a:ext>
            </a:extLst>
          </p:cNvPr>
          <p:cNvSpPr txBox="1"/>
          <p:nvPr/>
        </p:nvSpPr>
        <p:spPr>
          <a:xfrm>
            <a:off x="3450493" y="2028617"/>
            <a:ext cx="1600200" cy="1323439"/>
          </a:xfrm>
          <a:prstGeom prst="rect">
            <a:avLst/>
          </a:prstGeom>
          <a:solidFill>
            <a:srgbClr val="E1F0F7"/>
          </a:solidFill>
        </p:spPr>
        <p:txBody>
          <a:bodyPr wrap="square">
            <a:spAutoFit/>
          </a:bodyPr>
          <a:lstStyle/>
          <a:p>
            <a:r>
              <a:rPr lang="en-CA" sz="1600" b="1" dirty="0">
                <a:effectLst/>
                <a:latin typeface="+mj-lt"/>
              </a:rPr>
              <a:t>Evaluation scale:</a:t>
            </a:r>
            <a:br>
              <a:rPr lang="en-CA" sz="1600" dirty="0">
                <a:effectLst/>
                <a:latin typeface="+mj-lt"/>
              </a:rPr>
            </a:br>
            <a:r>
              <a:rPr lang="en-CA" sz="1600" dirty="0">
                <a:effectLst/>
                <a:latin typeface="+mj-lt"/>
              </a:rPr>
              <a:t>Rarely</a:t>
            </a:r>
          </a:p>
          <a:p>
            <a:r>
              <a:rPr lang="en-CA" sz="1600" dirty="0">
                <a:latin typeface="+mj-lt"/>
              </a:rPr>
              <a:t>Sometimes</a:t>
            </a:r>
          </a:p>
          <a:p>
            <a:r>
              <a:rPr lang="en-CA" sz="1600" dirty="0">
                <a:effectLst/>
                <a:latin typeface="+mj-lt"/>
              </a:rPr>
              <a:t>Never</a:t>
            </a:r>
            <a:br>
              <a:rPr lang="en-CA" sz="1600" dirty="0">
                <a:effectLst/>
                <a:latin typeface="+mj-lt"/>
              </a:rPr>
            </a:br>
            <a:r>
              <a:rPr lang="en-CA" sz="1600" dirty="0">
                <a:effectLst/>
                <a:latin typeface="+mj-lt"/>
              </a:rPr>
              <a:t>Don't know</a:t>
            </a:r>
            <a:endParaRPr lang="en-CA" dirty="0">
              <a:effectLst/>
              <a:latin typeface="+mj-lt"/>
            </a:endParaRPr>
          </a:p>
        </p:txBody>
      </p:sp>
      <p:sp>
        <p:nvSpPr>
          <p:cNvPr id="7" name="TextBox 6">
            <a:extLst>
              <a:ext uri="{FF2B5EF4-FFF2-40B4-BE49-F238E27FC236}">
                <a16:creationId xmlns:a16="http://schemas.microsoft.com/office/drawing/2014/main" id="{4C9903C6-25B9-2865-1B31-78C5E4A86A5A}"/>
              </a:ext>
            </a:extLst>
          </p:cNvPr>
          <p:cNvSpPr txBox="1"/>
          <p:nvPr/>
        </p:nvSpPr>
        <p:spPr>
          <a:xfrm>
            <a:off x="5554287" y="1551563"/>
            <a:ext cx="5634867" cy="3600986"/>
          </a:xfrm>
          <a:prstGeom prst="rect">
            <a:avLst/>
          </a:prstGeom>
          <a:noFill/>
        </p:spPr>
        <p:txBody>
          <a:bodyPr wrap="square">
            <a:spAutoFit/>
          </a:bodyPr>
          <a:lstStyle>
            <a:defPPr>
              <a:defRPr lang="en-US"/>
            </a:defPPr>
            <a:lvl1pPr>
              <a:defRPr sz="1600">
                <a:latin typeface="Calibri Light" panose="020F0302020204030204" pitchFamily="34" charset="0"/>
                <a:ea typeface="Calibri Light" panose="020F0302020204030204" pitchFamily="34" charset="0"/>
                <a:cs typeface="Calibri Light" panose="020F0302020204030204" pitchFamily="34" charset="0"/>
              </a:defRPr>
            </a:lvl1pPr>
            <a:lvl2pPr lvl="1">
              <a:defRPr sz="1400">
                <a:latin typeface="Calibri Light" panose="020F0302020204030204" pitchFamily="34" charset="0"/>
                <a:ea typeface="Calibri Light" panose="020F0302020204030204" pitchFamily="34" charset="0"/>
                <a:cs typeface="Calibri Light" panose="020F0302020204030204" pitchFamily="34" charset="0"/>
              </a:defRPr>
            </a:lvl2pPr>
          </a:lstStyle>
          <a:p>
            <a:r>
              <a:rPr lang="en-CA" dirty="0"/>
              <a:t>Q*. In general, which of the following activities do you feel are best completed at </a:t>
            </a:r>
            <a:r>
              <a:rPr lang="en-CA" sz="1600" dirty="0">
                <a:latin typeface="Calibri Light" panose="020F0302020204030204" pitchFamily="34" charset="0"/>
                <a:ea typeface="Calibri Light" panose="020F0302020204030204" pitchFamily="34" charset="0"/>
                <a:cs typeface="Calibri Light" panose="020F0302020204030204" pitchFamily="34" charset="0"/>
              </a:rPr>
              <a:t>[</a:t>
            </a:r>
            <a:r>
              <a:rPr lang="en-CA" sz="1600" dirty="0">
                <a:highlight>
                  <a:srgbClr val="FFFF00"/>
                </a:highlight>
                <a:latin typeface="Calibri Light" panose="020F0302020204030204" pitchFamily="34" charset="0"/>
                <a:ea typeface="Calibri Light" panose="020F0302020204030204" pitchFamily="34" charset="0"/>
                <a:cs typeface="Calibri Light" panose="020F0302020204030204" pitchFamily="34" charset="0"/>
              </a:rPr>
              <a:t>address, floor(s)</a:t>
            </a:r>
            <a:r>
              <a:rPr lang="en-CA" sz="1600" dirty="0">
                <a:latin typeface="Calibri Light" panose="020F0302020204030204" pitchFamily="34" charset="0"/>
                <a:ea typeface="Calibri Light" panose="020F0302020204030204" pitchFamily="34" charset="0"/>
                <a:cs typeface="Calibri Light" panose="020F0302020204030204" pitchFamily="34" charset="0"/>
              </a:rPr>
              <a:t>]</a:t>
            </a:r>
            <a:r>
              <a:rPr lang="en-CA" dirty="0"/>
              <a:t>? Select all that apply.</a:t>
            </a:r>
          </a:p>
          <a:p>
            <a:pPr marL="742950" lvl="1" indent="-285750">
              <a:buFont typeface="Arial" panose="020B0604020202020204" pitchFamily="34" charset="0"/>
              <a:buChar char="•"/>
            </a:pPr>
            <a:r>
              <a:rPr lang="en-CA" dirty="0"/>
              <a:t>Attend in person meetings</a:t>
            </a:r>
          </a:p>
          <a:p>
            <a:pPr marL="742950" lvl="1" indent="-285750">
              <a:buFont typeface="Arial" panose="020B0604020202020204" pitchFamily="34" charset="0"/>
              <a:buChar char="•"/>
            </a:pPr>
            <a:r>
              <a:rPr lang="en-CA" dirty="0"/>
              <a:t>Participate in team building activities</a:t>
            </a:r>
          </a:p>
          <a:p>
            <a:pPr marL="742950" lvl="1" indent="-285750">
              <a:buFont typeface="Arial" panose="020B0604020202020204" pitchFamily="34" charset="0"/>
              <a:buChar char="•"/>
            </a:pPr>
            <a:r>
              <a:rPr lang="en-CA" dirty="0"/>
              <a:t>Collaborate on projects with colleagues (e.g., brainstorming)</a:t>
            </a:r>
          </a:p>
          <a:p>
            <a:pPr marL="742950" lvl="1" indent="-285750">
              <a:buFont typeface="Arial" panose="020B0604020202020204" pitchFamily="34" charset="0"/>
              <a:buChar char="•"/>
            </a:pPr>
            <a:r>
              <a:rPr lang="en-CA" dirty="0"/>
              <a:t>Work with contributors or clients</a:t>
            </a:r>
          </a:p>
          <a:p>
            <a:pPr marL="742950" lvl="1" indent="-285750">
              <a:buFont typeface="Arial" panose="020B0604020202020204" pitchFamily="34" charset="0"/>
              <a:buChar char="•"/>
            </a:pPr>
            <a:r>
              <a:rPr lang="en-CA" dirty="0"/>
              <a:t>Completing onboarding of employees</a:t>
            </a:r>
          </a:p>
          <a:p>
            <a:pPr marL="742950" lvl="1" indent="-285750">
              <a:buFont typeface="Arial" panose="020B0604020202020204" pitchFamily="34" charset="0"/>
              <a:buChar char="•"/>
            </a:pPr>
            <a:r>
              <a:rPr lang="en-CA" dirty="0"/>
              <a:t>Completing offboarding of employees</a:t>
            </a:r>
          </a:p>
          <a:p>
            <a:pPr marL="742950" lvl="1" indent="-285750">
              <a:buFont typeface="Arial" panose="020B0604020202020204" pitchFamily="34" charset="0"/>
              <a:buChar char="•"/>
            </a:pPr>
            <a:r>
              <a:rPr lang="en-CA" dirty="0"/>
              <a:t>Perform individual work</a:t>
            </a:r>
          </a:p>
          <a:p>
            <a:pPr marL="742950" lvl="1" indent="-285750">
              <a:buFont typeface="Arial" panose="020B0604020202020204" pitchFamily="34" charset="0"/>
              <a:buChar char="•"/>
            </a:pPr>
            <a:r>
              <a:rPr lang="en-CA" dirty="0"/>
              <a:t>Completing other administrative work (e.g., tasks related to human resources, finance and security)</a:t>
            </a:r>
          </a:p>
          <a:p>
            <a:pPr marL="742950" lvl="1" indent="-285750">
              <a:buFont typeface="Arial" panose="020B0604020202020204" pitchFamily="34" charset="0"/>
              <a:buChar char="•"/>
            </a:pPr>
            <a:r>
              <a:rPr lang="en-CA" dirty="0"/>
              <a:t>Discussing sensitive issues</a:t>
            </a:r>
          </a:p>
          <a:p>
            <a:pPr marL="742950" lvl="1" indent="-285750">
              <a:buFont typeface="Arial" panose="020B0604020202020204" pitchFamily="34" charset="0"/>
              <a:buChar char="•"/>
            </a:pPr>
            <a:r>
              <a:rPr lang="en-CA" dirty="0"/>
              <a:t>Training</a:t>
            </a:r>
          </a:p>
          <a:p>
            <a:pPr marL="742950" lvl="1" indent="-285750">
              <a:buFont typeface="Arial" panose="020B0604020202020204" pitchFamily="34" charset="0"/>
              <a:buChar char="•"/>
            </a:pPr>
            <a:r>
              <a:rPr lang="en-CA" dirty="0"/>
              <a:t>Other</a:t>
            </a:r>
            <a:br>
              <a:rPr lang="en-CA" dirty="0"/>
            </a:br>
            <a:r>
              <a:rPr lang="en-CA" dirty="0"/>
              <a:t>Please specify _______________________</a:t>
            </a:r>
          </a:p>
          <a:p>
            <a:pPr marL="742950" lvl="1" indent="-285750">
              <a:buFont typeface="Arial" panose="020B0604020202020204" pitchFamily="34" charset="0"/>
              <a:buChar char="•"/>
            </a:pPr>
            <a:r>
              <a:rPr lang="en-CA" dirty="0"/>
              <a:t>None of the above</a:t>
            </a:r>
          </a:p>
        </p:txBody>
      </p:sp>
      <p:sp>
        <p:nvSpPr>
          <p:cNvPr id="5" name="TextBox 4">
            <a:extLst>
              <a:ext uri="{FF2B5EF4-FFF2-40B4-BE49-F238E27FC236}">
                <a16:creationId xmlns:a16="http://schemas.microsoft.com/office/drawing/2014/main" id="{B81B084E-69A3-67F3-E935-A28918487D1B}"/>
              </a:ext>
            </a:extLst>
          </p:cNvPr>
          <p:cNvSpPr txBox="1"/>
          <p:nvPr/>
        </p:nvSpPr>
        <p:spPr>
          <a:xfrm>
            <a:off x="354868" y="5845474"/>
            <a:ext cx="11322782" cy="276999"/>
          </a:xfrm>
          <a:prstGeom prst="rect">
            <a:avLst/>
          </a:prstGeom>
          <a:noFill/>
        </p:spPr>
        <p:txBody>
          <a:bodyPr wrap="square">
            <a:spAutoFit/>
          </a:bodyPr>
          <a:lstStyle/>
          <a:p>
            <a:r>
              <a:rPr lang="en-CA" sz="1200" dirty="0"/>
              <a:t>* Question taken from the </a:t>
            </a:r>
            <a:r>
              <a:rPr lang="en-CA" sz="1200" dirty="0">
                <a:latin typeface="Calibri Light" panose="020F0302020204030204" pitchFamily="34" charset="0"/>
                <a:ea typeface="Calibri Light" panose="020F0302020204030204" pitchFamily="34" charset="0"/>
                <a:cs typeface="Calibri Light" panose="020F0302020204030204" pitchFamily="34" charset="0"/>
                <a:hlinkClick r:id="rId3"/>
              </a:rPr>
              <a:t>Public Service Employee Survey</a:t>
            </a:r>
            <a:r>
              <a:rPr lang="en-CA" sz="1200" dirty="0">
                <a:latin typeface="Calibri Light" panose="020F0302020204030204" pitchFamily="34" charset="0"/>
                <a:ea typeface="Calibri Light" panose="020F0302020204030204" pitchFamily="34" charset="0"/>
                <a:cs typeface="Calibri Light" panose="020F0302020204030204" pitchFamily="34" charset="0"/>
              </a:rPr>
              <a:t>. By using the same question, you can compare to the previous and next PSES survey.</a:t>
            </a:r>
            <a:r>
              <a:rPr lang="en-CA" sz="1200" dirty="0"/>
              <a:t> </a:t>
            </a:r>
          </a:p>
        </p:txBody>
      </p:sp>
    </p:spTree>
    <p:extLst>
      <p:ext uri="{BB962C8B-B14F-4D97-AF65-F5344CB8AC3E}">
        <p14:creationId xmlns:p14="http://schemas.microsoft.com/office/powerpoint/2010/main" val="3957895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a:xfrm>
            <a:off x="508759" y="550861"/>
            <a:ext cx="11548123" cy="835027"/>
          </a:xfrm>
        </p:spPr>
        <p:txBody>
          <a:bodyPr>
            <a:normAutofit fontScale="90000"/>
          </a:bodyPr>
          <a:lstStyle/>
          <a:p>
            <a:r>
              <a:rPr lang="en-CA" sz="3100" dirty="0">
                <a:solidFill>
                  <a:schemeClr val="accent5"/>
                </a:solidFill>
                <a:latin typeface="Arial Rounded MT Bold" panose="020F0704030504030204" pitchFamily="34" charset="0"/>
              </a:rPr>
              <a:t>Sample of questions</a:t>
            </a:r>
            <a:br>
              <a:rPr lang="en-CA" dirty="0">
                <a:solidFill>
                  <a:schemeClr val="accent5"/>
                </a:solidFill>
                <a:latin typeface="Arial Rounded MT Bold" panose="020F0704030504030204" pitchFamily="34" charset="0"/>
              </a:rPr>
            </a:br>
            <a:r>
              <a:rPr lang="en-CA" dirty="0">
                <a:solidFill>
                  <a:schemeClr val="accent5"/>
                </a:solidFill>
                <a:latin typeface="Arial Rounded MT Bold" panose="020F0704030504030204" pitchFamily="34" charset="0"/>
              </a:rPr>
              <a:t>Workplace Employee Experience – General Questions (2 of 2)</a:t>
            </a:r>
          </a:p>
        </p:txBody>
      </p:sp>
      <p:sp>
        <p:nvSpPr>
          <p:cNvPr id="5" name="TextBox 4">
            <a:extLst>
              <a:ext uri="{FF2B5EF4-FFF2-40B4-BE49-F238E27FC236}">
                <a16:creationId xmlns:a16="http://schemas.microsoft.com/office/drawing/2014/main" id="{DEABBD52-5487-165E-2E68-BCE9E8E72A0D}"/>
              </a:ext>
            </a:extLst>
          </p:cNvPr>
          <p:cNvSpPr txBox="1"/>
          <p:nvPr/>
        </p:nvSpPr>
        <p:spPr>
          <a:xfrm>
            <a:off x="508759" y="1667082"/>
            <a:ext cx="5759904" cy="1446550"/>
          </a:xfrm>
          <a:prstGeom prst="rect">
            <a:avLst/>
          </a:prstGeom>
          <a:noFill/>
        </p:spPr>
        <p:txBody>
          <a:bodyPr wrap="square">
            <a:spAutoFit/>
          </a:bodyPr>
          <a:lstStyle/>
          <a:p>
            <a:pPr algn="l" rtl="0" fontAlgn="base"/>
            <a:r>
              <a:rPr lang="en-CA" sz="1600" b="0" i="0" dirty="0">
                <a:solidFill>
                  <a:srgbClr val="000000"/>
                </a:solidFill>
                <a:effectLst/>
                <a:latin typeface="+mj-lt"/>
              </a:rPr>
              <a:t>Q. Prior to workin</a:t>
            </a:r>
            <a:r>
              <a:rPr lang="en-CA" sz="1600" dirty="0">
                <a:solidFill>
                  <a:srgbClr val="000000"/>
                </a:solidFill>
                <a:latin typeface="+mj-lt"/>
              </a:rPr>
              <a:t>g in the new workplace at </a:t>
            </a:r>
            <a:r>
              <a:rPr lang="en-CA" sz="1600" dirty="0">
                <a:latin typeface="Calibri Light" panose="020F0302020204030204" pitchFamily="34" charset="0"/>
                <a:ea typeface="Calibri Light" panose="020F0302020204030204" pitchFamily="34" charset="0"/>
                <a:cs typeface="Calibri Light" panose="020F0302020204030204" pitchFamily="34" charset="0"/>
              </a:rPr>
              <a:t>[</a:t>
            </a:r>
            <a:r>
              <a:rPr lang="en-CA" sz="1600" dirty="0">
                <a:highlight>
                  <a:srgbClr val="FFFF00"/>
                </a:highlight>
                <a:latin typeface="Calibri Light" panose="020F0302020204030204" pitchFamily="34" charset="0"/>
                <a:ea typeface="Calibri Light" panose="020F0302020204030204" pitchFamily="34" charset="0"/>
                <a:cs typeface="Calibri Light" panose="020F0302020204030204" pitchFamily="34" charset="0"/>
              </a:rPr>
              <a:t>address, floor(s)</a:t>
            </a:r>
            <a:r>
              <a:rPr lang="en-CA" sz="1600" dirty="0">
                <a:latin typeface="Calibri Light" panose="020F0302020204030204" pitchFamily="34" charset="0"/>
                <a:ea typeface="Calibri Light" panose="020F0302020204030204" pitchFamily="34" charset="0"/>
                <a:cs typeface="Calibri Light" panose="020F0302020204030204" pitchFamily="34" charset="0"/>
              </a:rPr>
              <a:t>]</a:t>
            </a:r>
            <a:r>
              <a:rPr lang="en-CA" sz="1600" dirty="0">
                <a:solidFill>
                  <a:srgbClr val="000000"/>
                </a:solidFill>
                <a:latin typeface="+mj-lt"/>
              </a:rPr>
              <a:t>, did you have any experience working in an ABW* workplace? </a:t>
            </a:r>
          </a:p>
          <a:p>
            <a:pPr marL="742950" lvl="1" indent="-285750" fontAlgn="base">
              <a:buFont typeface="Arial" panose="020B0604020202020204" pitchFamily="34" charset="0"/>
              <a:buChar char="•"/>
            </a:pPr>
            <a:r>
              <a:rPr lang="en-CA" sz="1400" b="0" i="0" dirty="0">
                <a:solidFill>
                  <a:srgbClr val="000000"/>
                </a:solidFill>
                <a:effectLst/>
                <a:latin typeface="+mj-lt"/>
              </a:rPr>
              <a:t>Yes, more than 1 year working in an ABW</a:t>
            </a:r>
          </a:p>
          <a:p>
            <a:pPr marL="742950" lvl="1" indent="-285750" fontAlgn="base">
              <a:buFont typeface="Arial" panose="020B0604020202020204" pitchFamily="34" charset="0"/>
              <a:buChar char="•"/>
            </a:pPr>
            <a:r>
              <a:rPr lang="en-CA" sz="1400" dirty="0">
                <a:solidFill>
                  <a:srgbClr val="000000"/>
                </a:solidFill>
                <a:latin typeface="+mj-lt"/>
              </a:rPr>
              <a:t>Yes, less than one yar working in an ABW</a:t>
            </a:r>
          </a:p>
          <a:p>
            <a:pPr marL="742950" lvl="1" indent="-285750" fontAlgn="base">
              <a:buFont typeface="Arial" panose="020B0604020202020204" pitchFamily="34" charset="0"/>
              <a:buChar char="•"/>
            </a:pPr>
            <a:r>
              <a:rPr lang="en-CA" sz="1400" b="0" i="0" dirty="0">
                <a:solidFill>
                  <a:srgbClr val="000000"/>
                </a:solidFill>
                <a:effectLst/>
                <a:latin typeface="+mj-lt"/>
              </a:rPr>
              <a:t>No</a:t>
            </a:r>
          </a:p>
          <a:p>
            <a:pPr marL="742950" lvl="1" indent="-285750" fontAlgn="base">
              <a:buFont typeface="Arial" panose="020B0604020202020204" pitchFamily="34" charset="0"/>
              <a:buChar char="•"/>
            </a:pPr>
            <a:r>
              <a:rPr lang="en-CA" sz="1400" dirty="0">
                <a:solidFill>
                  <a:srgbClr val="000000"/>
                </a:solidFill>
                <a:latin typeface="+mj-lt"/>
              </a:rPr>
              <a:t>Don’t know</a:t>
            </a:r>
            <a:endParaRPr lang="en-CA" dirty="0"/>
          </a:p>
        </p:txBody>
      </p:sp>
      <p:sp>
        <p:nvSpPr>
          <p:cNvPr id="3" name="TextBox 2">
            <a:extLst>
              <a:ext uri="{FF2B5EF4-FFF2-40B4-BE49-F238E27FC236}">
                <a16:creationId xmlns:a16="http://schemas.microsoft.com/office/drawing/2014/main" id="{70ACFF3E-3B75-15A6-3B2E-B2941385B8CF}"/>
              </a:ext>
            </a:extLst>
          </p:cNvPr>
          <p:cNvSpPr txBox="1"/>
          <p:nvPr/>
        </p:nvSpPr>
        <p:spPr>
          <a:xfrm>
            <a:off x="502104" y="3481120"/>
            <a:ext cx="5759904" cy="1661993"/>
          </a:xfrm>
          <a:prstGeom prst="rect">
            <a:avLst/>
          </a:prstGeom>
          <a:noFill/>
        </p:spPr>
        <p:txBody>
          <a:bodyPr wrap="square">
            <a:spAutoFit/>
          </a:bodyPr>
          <a:lstStyle/>
          <a:p>
            <a:pPr fontAlgn="base"/>
            <a:r>
              <a:rPr lang="en-CA" sz="1600" dirty="0">
                <a:latin typeface="+mj-lt"/>
              </a:rPr>
              <a:t>Q. What impact do you think the workplace design has on the following aspects: </a:t>
            </a:r>
          </a:p>
          <a:p>
            <a:pPr marL="742950" lvl="1" indent="-285750" fontAlgn="base">
              <a:buFont typeface="Arial" panose="020B0604020202020204" pitchFamily="34" charset="0"/>
              <a:buChar char="•"/>
            </a:pPr>
            <a:r>
              <a:rPr lang="en-CA" sz="1400" dirty="0">
                <a:latin typeface="+mj-lt"/>
              </a:rPr>
              <a:t>Your team's productivity </a:t>
            </a:r>
          </a:p>
          <a:p>
            <a:pPr marL="742950" lvl="1" indent="-285750" fontAlgn="base">
              <a:buFont typeface="Arial" panose="020B0604020202020204" pitchFamily="34" charset="0"/>
              <a:buChar char="•"/>
            </a:pPr>
            <a:r>
              <a:rPr lang="en-CA" sz="1400" dirty="0">
                <a:latin typeface="+mj-lt"/>
              </a:rPr>
              <a:t>Your personal productivity </a:t>
            </a:r>
          </a:p>
          <a:p>
            <a:pPr marL="742950" lvl="1" indent="-285750" fontAlgn="base">
              <a:buFont typeface="Arial" panose="020B0604020202020204" pitchFamily="34" charset="0"/>
              <a:buChar char="•"/>
            </a:pPr>
            <a:r>
              <a:rPr lang="en-CA" sz="1400" dirty="0">
                <a:latin typeface="+mj-lt"/>
              </a:rPr>
              <a:t>Your collaboration with others</a:t>
            </a:r>
          </a:p>
          <a:p>
            <a:pPr marL="742950" lvl="1" indent="-285750" fontAlgn="base">
              <a:buFont typeface="Arial" panose="020B0604020202020204" pitchFamily="34" charset="0"/>
              <a:buChar char="•"/>
            </a:pPr>
            <a:r>
              <a:rPr lang="en-CA" sz="1400" dirty="0">
                <a:latin typeface="+mj-lt"/>
              </a:rPr>
              <a:t>Your health and wellbeing</a:t>
            </a:r>
          </a:p>
          <a:p>
            <a:pPr lvl="1" fontAlgn="base"/>
            <a:endParaRPr lang="en-US" sz="1400" dirty="0">
              <a:solidFill>
                <a:srgbClr val="000000"/>
              </a:solidFill>
              <a:latin typeface="+mj-lt"/>
            </a:endParaRPr>
          </a:p>
        </p:txBody>
      </p:sp>
      <p:sp>
        <p:nvSpPr>
          <p:cNvPr id="6" name="TextBox 5">
            <a:extLst>
              <a:ext uri="{FF2B5EF4-FFF2-40B4-BE49-F238E27FC236}">
                <a16:creationId xmlns:a16="http://schemas.microsoft.com/office/drawing/2014/main" id="{BCA6769D-6D99-B54C-86D0-62B1452C9453}"/>
              </a:ext>
            </a:extLst>
          </p:cNvPr>
          <p:cNvSpPr txBox="1"/>
          <p:nvPr/>
        </p:nvSpPr>
        <p:spPr>
          <a:xfrm>
            <a:off x="3608207" y="3881818"/>
            <a:ext cx="2352675" cy="1815882"/>
          </a:xfrm>
          <a:prstGeom prst="rect">
            <a:avLst/>
          </a:prstGeom>
          <a:solidFill>
            <a:srgbClr val="E1F0F7"/>
          </a:solidFill>
        </p:spPr>
        <p:txBody>
          <a:bodyPr wrap="square">
            <a:spAutoFit/>
          </a:bodyPr>
          <a:lstStyle/>
          <a:p>
            <a:pPr fontAlgn="base"/>
            <a:r>
              <a:rPr lang="en-CA" sz="1600" b="1" dirty="0">
                <a:effectLst/>
                <a:latin typeface="+mj-lt"/>
              </a:rPr>
              <a:t>Evaluation scale:</a:t>
            </a:r>
            <a:br>
              <a:rPr lang="en-CA" sz="1600" dirty="0">
                <a:effectLst/>
                <a:latin typeface="+mj-lt"/>
              </a:rPr>
            </a:br>
            <a:r>
              <a:rPr lang="en-CA" sz="1600" dirty="0">
                <a:latin typeface="+mj-lt"/>
              </a:rPr>
              <a:t>Negative impact (1) </a:t>
            </a:r>
          </a:p>
          <a:p>
            <a:pPr fontAlgn="base"/>
            <a:r>
              <a:rPr lang="en-CA" sz="1600" dirty="0">
                <a:latin typeface="+mj-lt"/>
              </a:rPr>
              <a:t>Slightly negative impact Neutral (3)</a:t>
            </a:r>
          </a:p>
          <a:p>
            <a:pPr fontAlgn="base"/>
            <a:r>
              <a:rPr lang="en-CA" sz="1600" dirty="0">
                <a:latin typeface="+mj-lt"/>
              </a:rPr>
              <a:t>Slightly positive impact Positive impact (5) </a:t>
            </a:r>
          </a:p>
          <a:p>
            <a:pPr fontAlgn="base"/>
            <a:r>
              <a:rPr lang="en-CA" sz="1600" dirty="0">
                <a:latin typeface="+mj-lt"/>
              </a:rPr>
              <a:t>Don't know</a:t>
            </a:r>
          </a:p>
        </p:txBody>
      </p:sp>
      <p:sp>
        <p:nvSpPr>
          <p:cNvPr id="4" name="TextBox 3">
            <a:extLst>
              <a:ext uri="{FF2B5EF4-FFF2-40B4-BE49-F238E27FC236}">
                <a16:creationId xmlns:a16="http://schemas.microsoft.com/office/drawing/2014/main" id="{C732431C-4472-169E-1AEE-5CFE2CBE150F}"/>
              </a:ext>
            </a:extLst>
          </p:cNvPr>
          <p:cNvSpPr txBox="1"/>
          <p:nvPr/>
        </p:nvSpPr>
        <p:spPr>
          <a:xfrm>
            <a:off x="6438222" y="1667082"/>
            <a:ext cx="3514586" cy="830997"/>
          </a:xfrm>
          <a:prstGeom prst="rect">
            <a:avLst/>
          </a:prstGeom>
          <a:noFill/>
        </p:spPr>
        <p:txBody>
          <a:bodyPr wrap="square">
            <a:spAutoFit/>
          </a:bodyPr>
          <a:lstStyle/>
          <a:p>
            <a:pPr fontAlgn="base"/>
            <a:r>
              <a:rPr lang="en-US" sz="1600" dirty="0">
                <a:solidFill>
                  <a:srgbClr val="000000"/>
                </a:solidFill>
                <a:latin typeface="+mj-lt"/>
              </a:rPr>
              <a:t>Q. I would recommend the Activity-based workplace* design to others.</a:t>
            </a:r>
          </a:p>
          <a:p>
            <a:pPr fontAlgn="base"/>
            <a:endParaRPr lang="en-US" sz="1600" dirty="0">
              <a:solidFill>
                <a:srgbClr val="000000"/>
              </a:solidFill>
              <a:latin typeface="+mj-lt"/>
            </a:endParaRPr>
          </a:p>
        </p:txBody>
      </p:sp>
      <p:sp>
        <p:nvSpPr>
          <p:cNvPr id="9" name="TextBox 8">
            <a:extLst>
              <a:ext uri="{FF2B5EF4-FFF2-40B4-BE49-F238E27FC236}">
                <a16:creationId xmlns:a16="http://schemas.microsoft.com/office/drawing/2014/main" id="{9BB94D38-105E-0FE7-0231-EE8F3F4D488E}"/>
              </a:ext>
            </a:extLst>
          </p:cNvPr>
          <p:cNvSpPr txBox="1"/>
          <p:nvPr/>
        </p:nvSpPr>
        <p:spPr>
          <a:xfrm>
            <a:off x="9858374" y="1816001"/>
            <a:ext cx="1824867" cy="1815882"/>
          </a:xfrm>
          <a:prstGeom prst="rect">
            <a:avLst/>
          </a:prstGeom>
          <a:solidFill>
            <a:srgbClr val="E1F0F7"/>
          </a:solidFill>
        </p:spPr>
        <p:txBody>
          <a:bodyPr wrap="square">
            <a:spAutoFit/>
          </a:bodyPr>
          <a:lstStyle/>
          <a:p>
            <a:r>
              <a:rPr lang="en-CA" sz="1600" b="1" dirty="0">
                <a:effectLst/>
                <a:latin typeface="+mj-lt"/>
              </a:rPr>
              <a:t>Evaluation scale:</a:t>
            </a:r>
            <a:br>
              <a:rPr lang="en-CA" sz="1600" dirty="0">
                <a:effectLst/>
                <a:latin typeface="+mj-lt"/>
              </a:rPr>
            </a:br>
            <a:r>
              <a:rPr lang="en-CA" sz="1600" dirty="0">
                <a:latin typeface="+mj-lt"/>
              </a:rPr>
              <a:t>Disagree (1)</a:t>
            </a:r>
            <a:endParaRPr lang="en-CA" sz="1600" dirty="0">
              <a:effectLst/>
              <a:latin typeface="+mj-lt"/>
            </a:endParaRPr>
          </a:p>
          <a:p>
            <a:r>
              <a:rPr lang="en-CA" sz="1600" dirty="0">
                <a:effectLst/>
                <a:latin typeface="+mj-lt"/>
              </a:rPr>
              <a:t>Slightly Disagree</a:t>
            </a:r>
            <a:br>
              <a:rPr lang="en-CA" sz="1600" dirty="0">
                <a:effectLst/>
                <a:latin typeface="+mj-lt"/>
              </a:rPr>
            </a:br>
            <a:r>
              <a:rPr lang="en-CA" sz="1600" dirty="0">
                <a:latin typeface="+mj-lt"/>
              </a:rPr>
              <a:t>N</a:t>
            </a:r>
            <a:r>
              <a:rPr lang="en-CA" sz="1600" dirty="0">
                <a:effectLst/>
                <a:latin typeface="+mj-lt"/>
              </a:rPr>
              <a:t>eutral (3)</a:t>
            </a:r>
            <a:br>
              <a:rPr lang="en-CA" sz="1600" dirty="0">
                <a:effectLst/>
                <a:latin typeface="+mj-lt"/>
              </a:rPr>
            </a:br>
            <a:r>
              <a:rPr lang="en-CA" sz="1600" dirty="0">
                <a:effectLst/>
                <a:latin typeface="+mj-lt"/>
              </a:rPr>
              <a:t>Slightly agree </a:t>
            </a:r>
          </a:p>
          <a:p>
            <a:r>
              <a:rPr lang="en-CA" sz="1600" dirty="0">
                <a:latin typeface="+mj-lt"/>
              </a:rPr>
              <a:t>Agree (5)</a:t>
            </a:r>
            <a:br>
              <a:rPr lang="en-CA" sz="1600" dirty="0">
                <a:effectLst/>
                <a:latin typeface="+mj-lt"/>
              </a:rPr>
            </a:br>
            <a:r>
              <a:rPr lang="en-CA" sz="1600" dirty="0">
                <a:effectLst/>
                <a:latin typeface="+mj-lt"/>
              </a:rPr>
              <a:t>Don't know</a:t>
            </a:r>
            <a:endParaRPr lang="en-CA" dirty="0">
              <a:effectLst/>
              <a:latin typeface="+mj-lt"/>
            </a:endParaRPr>
          </a:p>
        </p:txBody>
      </p:sp>
      <p:sp>
        <p:nvSpPr>
          <p:cNvPr id="10" name="TextBox 9">
            <a:extLst>
              <a:ext uri="{FF2B5EF4-FFF2-40B4-BE49-F238E27FC236}">
                <a16:creationId xmlns:a16="http://schemas.microsoft.com/office/drawing/2014/main" id="{1BD6E07C-330F-4FAE-A8C5-0261A9A4D458}"/>
              </a:ext>
            </a:extLst>
          </p:cNvPr>
          <p:cNvSpPr txBox="1"/>
          <p:nvPr/>
        </p:nvSpPr>
        <p:spPr>
          <a:xfrm>
            <a:off x="6438222" y="3501561"/>
            <a:ext cx="5251674" cy="2062103"/>
          </a:xfrm>
          <a:prstGeom prst="rect">
            <a:avLst/>
          </a:prstGeom>
          <a:noFill/>
        </p:spPr>
        <p:txBody>
          <a:bodyPr wrap="square">
            <a:spAutoFit/>
          </a:bodyPr>
          <a:lstStyle/>
          <a:p>
            <a:pPr algn="l" rtl="0" fontAlgn="base"/>
            <a:r>
              <a:rPr lang="en-CA" sz="1600" b="1" dirty="0">
                <a:solidFill>
                  <a:srgbClr val="000000"/>
                </a:solidFill>
                <a:latin typeface="+mj-lt"/>
              </a:rPr>
              <a:t>Open questions:</a:t>
            </a:r>
          </a:p>
          <a:p>
            <a:pPr algn="l" rtl="0" fontAlgn="base"/>
            <a:r>
              <a:rPr lang="en-CA" sz="1600" dirty="0">
                <a:solidFill>
                  <a:srgbClr val="000000"/>
                </a:solidFill>
                <a:latin typeface="+mj-lt"/>
              </a:rPr>
              <a:t>Q. Identify one thing you like best about your workplace and why? </a:t>
            </a:r>
          </a:p>
          <a:p>
            <a:pPr algn="l" rtl="0" fontAlgn="base"/>
            <a:endParaRPr lang="en-CA" sz="1600" dirty="0">
              <a:solidFill>
                <a:srgbClr val="000000"/>
              </a:solidFill>
              <a:latin typeface="+mj-lt"/>
            </a:endParaRPr>
          </a:p>
          <a:p>
            <a:pPr algn="l" rtl="0" fontAlgn="base"/>
            <a:r>
              <a:rPr lang="en-CA" sz="1600" dirty="0">
                <a:solidFill>
                  <a:srgbClr val="000000"/>
                </a:solidFill>
                <a:latin typeface="+mj-lt"/>
              </a:rPr>
              <a:t>Q. Identify one thing you would change about your workplace and why?</a:t>
            </a:r>
          </a:p>
          <a:p>
            <a:pPr algn="l" rtl="0" fontAlgn="base"/>
            <a:endParaRPr lang="en-CA" sz="1600" dirty="0">
              <a:solidFill>
                <a:srgbClr val="000000"/>
              </a:solidFill>
              <a:latin typeface="+mj-lt"/>
            </a:endParaRPr>
          </a:p>
          <a:p>
            <a:pPr algn="l" rtl="0" fontAlgn="base"/>
            <a:r>
              <a:rPr lang="en-CA" sz="1600" dirty="0">
                <a:solidFill>
                  <a:srgbClr val="000000"/>
                </a:solidFill>
                <a:latin typeface="+mj-lt"/>
              </a:rPr>
              <a:t>Q. Please provide any additional comments or suggestions.</a:t>
            </a:r>
          </a:p>
        </p:txBody>
      </p:sp>
      <p:sp>
        <p:nvSpPr>
          <p:cNvPr id="12" name="TextBox 11">
            <a:extLst>
              <a:ext uri="{FF2B5EF4-FFF2-40B4-BE49-F238E27FC236}">
                <a16:creationId xmlns:a16="http://schemas.microsoft.com/office/drawing/2014/main" id="{520FDE68-309D-A539-25AE-2EE66035C673}"/>
              </a:ext>
            </a:extLst>
          </p:cNvPr>
          <p:cNvSpPr txBox="1"/>
          <p:nvPr/>
        </p:nvSpPr>
        <p:spPr>
          <a:xfrm>
            <a:off x="342222" y="5920215"/>
            <a:ext cx="6096000" cy="276999"/>
          </a:xfrm>
          <a:prstGeom prst="rect">
            <a:avLst/>
          </a:prstGeom>
          <a:noFill/>
        </p:spPr>
        <p:txBody>
          <a:bodyPr wrap="square">
            <a:spAutoFit/>
          </a:bodyPr>
          <a:lstStyle/>
          <a:p>
            <a:pPr fontAlgn="base"/>
            <a:r>
              <a:rPr lang="en-US" sz="1200" dirty="0">
                <a:solidFill>
                  <a:srgbClr val="000000"/>
                </a:solidFill>
                <a:latin typeface="+mj-lt"/>
              </a:rPr>
              <a:t>*Add the definition of Activity-based workplace/ABW you have already shared with employees </a:t>
            </a:r>
            <a:endParaRPr lang="en-CA" sz="1200" dirty="0">
              <a:solidFill>
                <a:srgbClr val="000000"/>
              </a:solidFill>
              <a:latin typeface="+mj-lt"/>
            </a:endParaRPr>
          </a:p>
        </p:txBody>
      </p:sp>
    </p:spTree>
    <p:extLst>
      <p:ext uri="{BB962C8B-B14F-4D97-AF65-F5344CB8AC3E}">
        <p14:creationId xmlns:p14="http://schemas.microsoft.com/office/powerpoint/2010/main" val="1588354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a:xfrm>
            <a:off x="508759" y="550861"/>
            <a:ext cx="11548123" cy="835027"/>
          </a:xfrm>
        </p:spPr>
        <p:txBody>
          <a:bodyPr>
            <a:normAutofit fontScale="90000"/>
          </a:bodyPr>
          <a:lstStyle/>
          <a:p>
            <a:r>
              <a:rPr lang="en-CA" sz="3100" dirty="0">
                <a:solidFill>
                  <a:schemeClr val="accent5"/>
                </a:solidFill>
                <a:latin typeface="Arial Rounded MT Bold" panose="020F0704030504030204" pitchFamily="34" charset="0"/>
              </a:rPr>
              <a:t>Sample of questions</a:t>
            </a:r>
            <a:br>
              <a:rPr lang="en-CA" dirty="0">
                <a:solidFill>
                  <a:schemeClr val="accent5"/>
                </a:solidFill>
                <a:latin typeface="Arial Rounded MT Bold" panose="020F0704030504030204" pitchFamily="34" charset="0"/>
              </a:rPr>
            </a:br>
            <a:r>
              <a:rPr lang="en-CA" sz="2700" dirty="0">
                <a:solidFill>
                  <a:schemeClr val="accent5"/>
                </a:solidFill>
                <a:latin typeface="Arial Rounded MT Bold" panose="020F0704030504030204" pitchFamily="34" charset="0"/>
              </a:rPr>
              <a:t>Workplace Employee Experience by objective (1 of 3)</a:t>
            </a:r>
            <a:endParaRPr lang="en-CA" dirty="0">
              <a:solidFill>
                <a:schemeClr val="accent5"/>
              </a:solidFill>
              <a:latin typeface="Arial Rounded MT Bold" panose="020F0704030504030204" pitchFamily="34" charset="0"/>
            </a:endParaRPr>
          </a:p>
        </p:txBody>
      </p:sp>
      <p:sp>
        <p:nvSpPr>
          <p:cNvPr id="4" name="TextBox 3">
            <a:extLst>
              <a:ext uri="{FF2B5EF4-FFF2-40B4-BE49-F238E27FC236}">
                <a16:creationId xmlns:a16="http://schemas.microsoft.com/office/drawing/2014/main" id="{C732431C-4472-169E-1AEE-5CFE2CBE150F}"/>
              </a:ext>
            </a:extLst>
          </p:cNvPr>
          <p:cNvSpPr txBox="1"/>
          <p:nvPr/>
        </p:nvSpPr>
        <p:spPr>
          <a:xfrm>
            <a:off x="508759" y="1607688"/>
            <a:ext cx="9080333" cy="3293209"/>
          </a:xfrm>
          <a:prstGeom prst="rect">
            <a:avLst/>
          </a:prstGeom>
          <a:noFill/>
        </p:spPr>
        <p:txBody>
          <a:bodyPr wrap="square">
            <a:spAutoFit/>
          </a:bodyPr>
          <a:lstStyle/>
          <a:p>
            <a:pPr algn="l" rtl="0" fontAlgn="base"/>
            <a:r>
              <a:rPr lang="en-CA" sz="1600" b="1" i="0" u="none" strike="noStrike" dirty="0">
                <a:solidFill>
                  <a:srgbClr val="000000"/>
                </a:solidFill>
                <a:effectLst/>
                <a:latin typeface="+mj-lt"/>
              </a:rPr>
              <a:t>Flexible </a:t>
            </a:r>
            <a:r>
              <a:rPr lang="en-CA" sz="1600" b="0" i="0" u="none" strike="noStrike" dirty="0">
                <a:solidFill>
                  <a:srgbClr val="000000"/>
                </a:solidFill>
                <a:effectLst/>
                <a:latin typeface="+mj-lt"/>
              </a:rPr>
              <a:t> </a:t>
            </a:r>
            <a:r>
              <a:rPr lang="en-CA" sz="1600" b="0" i="1" u="none" strike="noStrike" dirty="0">
                <a:solidFill>
                  <a:srgbClr val="000000"/>
                </a:solidFill>
                <a:effectLst/>
                <a:latin typeface="+mj-lt"/>
              </a:rPr>
              <a:t>Supporting and encouraging employees to use a variety of workpoints</a:t>
            </a:r>
          </a:p>
          <a:p>
            <a:pPr marL="742950" lvl="1" indent="-285750" fontAlgn="base">
              <a:buFont typeface="Arial" panose="020B0604020202020204" pitchFamily="34" charset="0"/>
              <a:buChar char="•"/>
            </a:pPr>
            <a:r>
              <a:rPr lang="en-CA" sz="1600" dirty="0">
                <a:solidFill>
                  <a:srgbClr val="000000"/>
                </a:solidFill>
                <a:latin typeface="+mj-lt"/>
              </a:rPr>
              <a:t>I take full advantage of the variety of workpoints, choosing those that suit my work activities and preferences</a:t>
            </a:r>
          </a:p>
          <a:p>
            <a:pPr marL="742950" lvl="1" indent="-285750" fontAlgn="base">
              <a:buFont typeface="Arial" panose="020B0604020202020204" pitchFamily="34" charset="0"/>
              <a:buChar char="•"/>
            </a:pPr>
            <a:r>
              <a:rPr lang="en-CA" sz="1600" dirty="0">
                <a:solidFill>
                  <a:srgbClr val="000000"/>
                </a:solidFill>
                <a:latin typeface="+mj-lt"/>
              </a:rPr>
              <a:t>I take full advantage of the workpoints in a variety of zones (quiet, transition, interactive) that suit my work activities and preferences</a:t>
            </a:r>
          </a:p>
          <a:p>
            <a:pPr marL="742950" lvl="1" indent="-285750" fontAlgn="base">
              <a:buFont typeface="Arial" panose="020B0604020202020204" pitchFamily="34" charset="0"/>
              <a:buChar char="•"/>
            </a:pPr>
            <a:r>
              <a:rPr lang="en-CA" sz="1600" dirty="0">
                <a:solidFill>
                  <a:srgbClr val="000000"/>
                </a:solidFill>
                <a:latin typeface="+mj-lt"/>
              </a:rPr>
              <a:t>I am encouraged to choose my preferred workpoints to perform my work activities</a:t>
            </a:r>
          </a:p>
          <a:p>
            <a:pPr marL="742950" lvl="1" indent="-285750" fontAlgn="base">
              <a:buFont typeface="Arial" panose="020B0604020202020204" pitchFamily="34" charset="0"/>
              <a:buChar char="•"/>
            </a:pPr>
            <a:r>
              <a:rPr lang="en-CA" sz="1600" dirty="0">
                <a:solidFill>
                  <a:srgbClr val="000000"/>
                </a:solidFill>
                <a:latin typeface="+mj-lt"/>
              </a:rPr>
              <a:t>Overall, the variety of workpoints in my new workplace enables me to work in a flexible way</a:t>
            </a:r>
          </a:p>
          <a:p>
            <a:pPr marL="285750" indent="-285750" algn="l" rtl="0" fontAlgn="base">
              <a:buFont typeface="Arial" panose="020B0604020202020204" pitchFamily="34" charset="0"/>
              <a:buChar char="•"/>
            </a:pPr>
            <a:endParaRPr lang="en-CA" sz="1600" b="0" i="0" u="none" strike="noStrike" dirty="0">
              <a:solidFill>
                <a:srgbClr val="000000"/>
              </a:solidFill>
              <a:effectLst/>
              <a:latin typeface="+mj-lt"/>
            </a:endParaRPr>
          </a:p>
          <a:p>
            <a:pPr algn="l" rtl="0" fontAlgn="base"/>
            <a:r>
              <a:rPr lang="en-CA" sz="1600" b="1" i="0" u="none" strike="noStrike" dirty="0">
                <a:solidFill>
                  <a:srgbClr val="000000"/>
                </a:solidFill>
                <a:effectLst/>
                <a:latin typeface="+mj-lt"/>
              </a:rPr>
              <a:t>Healthy</a:t>
            </a:r>
            <a:r>
              <a:rPr lang="en-CA" sz="1600" b="0" i="0" u="none" strike="noStrike" dirty="0">
                <a:solidFill>
                  <a:srgbClr val="000000"/>
                </a:solidFill>
                <a:effectLst/>
                <a:latin typeface="+mj-lt"/>
              </a:rPr>
              <a:t>  </a:t>
            </a:r>
            <a:r>
              <a:rPr lang="en-CA" sz="1600" b="0" i="1" u="none" strike="noStrike" dirty="0">
                <a:solidFill>
                  <a:srgbClr val="000000"/>
                </a:solidFill>
                <a:effectLst/>
                <a:latin typeface="+mj-lt"/>
              </a:rPr>
              <a:t>Improving the overall health and wellbeing of employees</a:t>
            </a:r>
            <a:endParaRPr lang="en-US" sz="1600" b="0" i="1" dirty="0">
              <a:solidFill>
                <a:srgbClr val="000000"/>
              </a:solidFill>
              <a:effectLst/>
              <a:latin typeface="+mj-lt"/>
            </a:endParaRPr>
          </a:p>
          <a:p>
            <a:pPr marL="742950" lvl="1" indent="-285750" fontAlgn="base">
              <a:buFont typeface="Arial" panose="020B0604020202020204" pitchFamily="34" charset="0"/>
              <a:buChar char="•"/>
            </a:pPr>
            <a:r>
              <a:rPr lang="en-CA" sz="1600" b="0" i="0" dirty="0">
                <a:solidFill>
                  <a:srgbClr val="000000"/>
                </a:solidFill>
                <a:effectLst/>
                <a:latin typeface="+mj-lt"/>
              </a:rPr>
              <a:t>​​</a:t>
            </a:r>
            <a:r>
              <a:rPr lang="en-CA" sz="1600" dirty="0">
                <a:solidFill>
                  <a:srgbClr val="000000"/>
                </a:solidFill>
                <a:latin typeface="+mj-lt"/>
              </a:rPr>
              <a:t>I am satisfied with the ergonomic furniture and equipment that I can adjust to my needs</a:t>
            </a:r>
          </a:p>
          <a:p>
            <a:pPr marL="742950" lvl="1" indent="-285750" fontAlgn="base">
              <a:buFont typeface="Arial" panose="020B0604020202020204" pitchFamily="34" charset="0"/>
              <a:buChar char="•"/>
            </a:pPr>
            <a:r>
              <a:rPr lang="en-CA" sz="1600" b="0" i="0" dirty="0">
                <a:solidFill>
                  <a:srgbClr val="000000"/>
                </a:solidFill>
                <a:effectLst/>
                <a:latin typeface="+mj-lt"/>
              </a:rPr>
              <a:t>I am satisfied </a:t>
            </a:r>
            <a:r>
              <a:rPr lang="en-CA" sz="1600" dirty="0">
                <a:solidFill>
                  <a:srgbClr val="000000"/>
                </a:solidFill>
                <a:latin typeface="+mj-lt"/>
              </a:rPr>
              <a:t>with </a:t>
            </a:r>
            <a:r>
              <a:rPr lang="en-CA" sz="1600" b="0" i="0" dirty="0">
                <a:solidFill>
                  <a:srgbClr val="000000"/>
                </a:solidFill>
                <a:effectLst/>
                <a:latin typeface="+mj-lt"/>
              </a:rPr>
              <a:t>to the amount of natural light in the new workplace</a:t>
            </a:r>
          </a:p>
          <a:p>
            <a:pPr marL="742950" lvl="1" indent="-285750" fontAlgn="base">
              <a:buFont typeface="Arial" panose="020B0604020202020204" pitchFamily="34" charset="0"/>
              <a:buChar char="•"/>
            </a:pPr>
            <a:r>
              <a:rPr lang="en-CA" sz="1600" dirty="0">
                <a:solidFill>
                  <a:srgbClr val="000000"/>
                </a:solidFill>
                <a:latin typeface="+mj-lt"/>
              </a:rPr>
              <a:t>The new workplace contributes to reducing my work-related stress</a:t>
            </a:r>
            <a:endParaRPr lang="en-CA" sz="1600" b="0" i="0" dirty="0">
              <a:solidFill>
                <a:srgbClr val="000000"/>
              </a:solidFill>
              <a:effectLst/>
              <a:latin typeface="+mj-lt"/>
            </a:endParaRPr>
          </a:p>
          <a:p>
            <a:pPr marL="742950" lvl="1" indent="-285750" fontAlgn="base">
              <a:buFont typeface="Arial" panose="020B0604020202020204" pitchFamily="34" charset="0"/>
              <a:buChar char="•"/>
            </a:pPr>
            <a:r>
              <a:rPr lang="en-CA" sz="1600" dirty="0">
                <a:solidFill>
                  <a:srgbClr val="000000"/>
                </a:solidFill>
                <a:latin typeface="+mj-lt"/>
              </a:rPr>
              <a:t>Overall, my new workplace supports my health and wellness needs</a:t>
            </a:r>
          </a:p>
        </p:txBody>
      </p:sp>
      <p:sp>
        <p:nvSpPr>
          <p:cNvPr id="7" name="TextBox 6">
            <a:extLst>
              <a:ext uri="{FF2B5EF4-FFF2-40B4-BE49-F238E27FC236}">
                <a16:creationId xmlns:a16="http://schemas.microsoft.com/office/drawing/2014/main" id="{F1491A67-CF7E-EE9F-5995-D4C53E723AEC}"/>
              </a:ext>
            </a:extLst>
          </p:cNvPr>
          <p:cNvSpPr txBox="1"/>
          <p:nvPr/>
        </p:nvSpPr>
        <p:spPr>
          <a:xfrm>
            <a:off x="9858374" y="2274838"/>
            <a:ext cx="1824867" cy="1815882"/>
          </a:xfrm>
          <a:prstGeom prst="rect">
            <a:avLst/>
          </a:prstGeom>
          <a:solidFill>
            <a:srgbClr val="E1F0F7"/>
          </a:solidFill>
        </p:spPr>
        <p:txBody>
          <a:bodyPr wrap="square">
            <a:spAutoFit/>
          </a:bodyPr>
          <a:lstStyle/>
          <a:p>
            <a:r>
              <a:rPr lang="en-CA" sz="1600" b="1" dirty="0">
                <a:effectLst/>
                <a:latin typeface="+mj-lt"/>
              </a:rPr>
              <a:t>Evaluation scale:</a:t>
            </a:r>
            <a:br>
              <a:rPr lang="en-CA" sz="1600" dirty="0">
                <a:effectLst/>
                <a:latin typeface="+mj-lt"/>
              </a:rPr>
            </a:br>
            <a:r>
              <a:rPr lang="en-CA" sz="1600" dirty="0">
                <a:latin typeface="+mj-lt"/>
              </a:rPr>
              <a:t>Disagree (1)</a:t>
            </a:r>
            <a:endParaRPr lang="en-CA" sz="1600" dirty="0">
              <a:effectLst/>
              <a:latin typeface="+mj-lt"/>
            </a:endParaRPr>
          </a:p>
          <a:p>
            <a:r>
              <a:rPr lang="en-CA" sz="1600" dirty="0">
                <a:effectLst/>
                <a:latin typeface="+mj-lt"/>
              </a:rPr>
              <a:t>Slightly Disagree</a:t>
            </a:r>
            <a:br>
              <a:rPr lang="en-CA" sz="1600" dirty="0">
                <a:effectLst/>
                <a:latin typeface="+mj-lt"/>
              </a:rPr>
            </a:br>
            <a:r>
              <a:rPr lang="en-CA" sz="1600" dirty="0">
                <a:latin typeface="+mj-lt"/>
              </a:rPr>
              <a:t>N</a:t>
            </a:r>
            <a:r>
              <a:rPr lang="en-CA" sz="1600" dirty="0">
                <a:effectLst/>
                <a:latin typeface="+mj-lt"/>
              </a:rPr>
              <a:t>eutral (3)</a:t>
            </a:r>
            <a:br>
              <a:rPr lang="en-CA" sz="1600" dirty="0">
                <a:effectLst/>
                <a:latin typeface="+mj-lt"/>
              </a:rPr>
            </a:br>
            <a:r>
              <a:rPr lang="en-CA" sz="1600" dirty="0">
                <a:effectLst/>
                <a:latin typeface="+mj-lt"/>
              </a:rPr>
              <a:t>Slightly agree </a:t>
            </a:r>
          </a:p>
          <a:p>
            <a:r>
              <a:rPr lang="en-CA" sz="1600" dirty="0">
                <a:latin typeface="+mj-lt"/>
              </a:rPr>
              <a:t>Agree (5)</a:t>
            </a:r>
            <a:br>
              <a:rPr lang="en-CA" sz="1600" dirty="0">
                <a:effectLst/>
                <a:latin typeface="+mj-lt"/>
              </a:rPr>
            </a:br>
            <a:r>
              <a:rPr lang="en-CA" sz="1600" dirty="0">
                <a:effectLst/>
                <a:latin typeface="+mj-lt"/>
              </a:rPr>
              <a:t>Don't know</a:t>
            </a:r>
            <a:endParaRPr lang="en-CA" dirty="0">
              <a:effectLst/>
              <a:latin typeface="+mj-lt"/>
            </a:endParaRPr>
          </a:p>
        </p:txBody>
      </p:sp>
    </p:spTree>
    <p:extLst>
      <p:ext uri="{BB962C8B-B14F-4D97-AF65-F5344CB8AC3E}">
        <p14:creationId xmlns:p14="http://schemas.microsoft.com/office/powerpoint/2010/main" val="3160765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a:xfrm>
            <a:off x="508759" y="550861"/>
            <a:ext cx="11548123" cy="835027"/>
          </a:xfrm>
        </p:spPr>
        <p:txBody>
          <a:bodyPr>
            <a:normAutofit fontScale="90000"/>
          </a:bodyPr>
          <a:lstStyle/>
          <a:p>
            <a:r>
              <a:rPr lang="en-CA" sz="3100" dirty="0">
                <a:solidFill>
                  <a:schemeClr val="accent5"/>
                </a:solidFill>
                <a:latin typeface="Arial Rounded MT Bold" panose="020F0704030504030204" pitchFamily="34" charset="0"/>
              </a:rPr>
              <a:t>Sample of questions</a:t>
            </a:r>
            <a:br>
              <a:rPr lang="en-CA" dirty="0">
                <a:solidFill>
                  <a:schemeClr val="accent5"/>
                </a:solidFill>
                <a:latin typeface="Arial Rounded MT Bold" panose="020F0704030504030204" pitchFamily="34" charset="0"/>
              </a:rPr>
            </a:br>
            <a:r>
              <a:rPr lang="en-CA" dirty="0">
                <a:solidFill>
                  <a:schemeClr val="accent5"/>
                </a:solidFill>
                <a:latin typeface="Arial Rounded MT Bold" panose="020F0704030504030204" pitchFamily="34" charset="0"/>
              </a:rPr>
              <a:t>Workplace Employee Experience by objective (2 of 3)</a:t>
            </a:r>
          </a:p>
        </p:txBody>
      </p:sp>
      <p:sp>
        <p:nvSpPr>
          <p:cNvPr id="4" name="TextBox 3">
            <a:extLst>
              <a:ext uri="{FF2B5EF4-FFF2-40B4-BE49-F238E27FC236}">
                <a16:creationId xmlns:a16="http://schemas.microsoft.com/office/drawing/2014/main" id="{C732431C-4472-169E-1AEE-5CFE2CBE150F}"/>
              </a:ext>
            </a:extLst>
          </p:cNvPr>
          <p:cNvSpPr txBox="1"/>
          <p:nvPr/>
        </p:nvSpPr>
        <p:spPr>
          <a:xfrm>
            <a:off x="631371" y="1607688"/>
            <a:ext cx="8998404" cy="4770537"/>
          </a:xfrm>
          <a:prstGeom prst="rect">
            <a:avLst/>
          </a:prstGeom>
          <a:noFill/>
        </p:spPr>
        <p:txBody>
          <a:bodyPr wrap="square">
            <a:spAutoFit/>
          </a:bodyPr>
          <a:lstStyle/>
          <a:p>
            <a:pPr algn="l" rtl="0" fontAlgn="base"/>
            <a:r>
              <a:rPr lang="en-CA" sz="1600" b="1" i="0" u="none" strike="noStrike" dirty="0">
                <a:solidFill>
                  <a:srgbClr val="000000"/>
                </a:solidFill>
                <a:effectLst/>
                <a:latin typeface="+mj-lt"/>
              </a:rPr>
              <a:t>Efficient</a:t>
            </a:r>
            <a:r>
              <a:rPr lang="en-CA" sz="1600" b="0" i="0" u="none" strike="noStrike" dirty="0">
                <a:solidFill>
                  <a:srgbClr val="000000"/>
                </a:solidFill>
                <a:effectLst/>
                <a:latin typeface="+mj-lt"/>
              </a:rPr>
              <a:t>  </a:t>
            </a:r>
            <a:r>
              <a:rPr lang="en-CA" sz="1600" b="0" i="1" u="none" strike="noStrike" dirty="0">
                <a:solidFill>
                  <a:srgbClr val="000000"/>
                </a:solidFill>
                <a:effectLst/>
                <a:latin typeface="+mj-lt"/>
              </a:rPr>
              <a:t>Providing a well-designed and equipped workplace that supports employee productivity</a:t>
            </a:r>
            <a:r>
              <a:rPr lang="en-CA" sz="1600" b="0" i="1" dirty="0">
                <a:solidFill>
                  <a:srgbClr val="000000"/>
                </a:solidFill>
                <a:effectLst/>
                <a:latin typeface="+mj-lt"/>
              </a:rPr>
              <a:t>​</a:t>
            </a:r>
          </a:p>
          <a:p>
            <a:pPr marL="742950" lvl="1" indent="-285750" fontAlgn="base">
              <a:buFont typeface="Arial" panose="020B0604020202020204" pitchFamily="34" charset="0"/>
              <a:buChar char="•"/>
            </a:pPr>
            <a:r>
              <a:rPr lang="en-CA" sz="1600" dirty="0">
                <a:solidFill>
                  <a:srgbClr val="000000"/>
                </a:solidFill>
                <a:latin typeface="+mj-lt"/>
              </a:rPr>
              <a:t>I have access to my preferred workpoints when I need them</a:t>
            </a:r>
          </a:p>
          <a:p>
            <a:pPr marL="742950" lvl="1" indent="-285750" fontAlgn="base">
              <a:buFont typeface="Arial" panose="020B0604020202020204" pitchFamily="34" charset="0"/>
              <a:buChar char="•"/>
            </a:pPr>
            <a:r>
              <a:rPr lang="en-CA" sz="1600" b="0" i="0" dirty="0">
                <a:solidFill>
                  <a:srgbClr val="000000"/>
                </a:solidFill>
                <a:effectLst/>
                <a:latin typeface="+mj-lt"/>
              </a:rPr>
              <a:t>I find it easy to set-up and take down my workpoint</a:t>
            </a:r>
          </a:p>
          <a:p>
            <a:pPr marL="742950" lvl="1" indent="-285750" fontAlgn="base">
              <a:buFont typeface="Arial" panose="020B0604020202020204" pitchFamily="34" charset="0"/>
              <a:buChar char="•"/>
            </a:pPr>
            <a:r>
              <a:rPr lang="en-CA" sz="1600" dirty="0">
                <a:solidFill>
                  <a:srgbClr val="000000"/>
                </a:solidFill>
                <a:latin typeface="+mj-lt"/>
              </a:rPr>
              <a:t>I have access to training on how to use ergonomic furniture and technology</a:t>
            </a:r>
          </a:p>
          <a:p>
            <a:pPr marL="742950" lvl="1" indent="-285750" fontAlgn="base">
              <a:buFont typeface="Arial" panose="020B0604020202020204" pitchFamily="34" charset="0"/>
              <a:buChar char="•"/>
            </a:pPr>
            <a:r>
              <a:rPr lang="en-US" sz="1600" b="0" i="0" dirty="0">
                <a:solidFill>
                  <a:srgbClr val="000000"/>
                </a:solidFill>
                <a:effectLst/>
                <a:latin typeface="+mj-lt"/>
              </a:rPr>
              <a:t>I find the </a:t>
            </a:r>
            <a:r>
              <a:rPr lang="en-US" sz="1600" b="0" i="0" dirty="0">
                <a:solidFill>
                  <a:srgbClr val="000000"/>
                </a:solidFill>
                <a:effectLst/>
                <a:highlight>
                  <a:srgbClr val="FFFF00"/>
                </a:highlight>
                <a:latin typeface="+mj-lt"/>
              </a:rPr>
              <a:t>(</a:t>
            </a:r>
            <a:r>
              <a:rPr lang="en-US" sz="1600" dirty="0">
                <a:solidFill>
                  <a:srgbClr val="000000"/>
                </a:solidFill>
                <a:highlight>
                  <a:srgbClr val="FFFF00"/>
                </a:highlight>
                <a:latin typeface="+mj-lt"/>
              </a:rPr>
              <a:t>Archibus) </a:t>
            </a:r>
            <a:r>
              <a:rPr lang="en-US" sz="1600" b="0" i="0" dirty="0">
                <a:solidFill>
                  <a:srgbClr val="000000"/>
                </a:solidFill>
                <a:effectLst/>
                <a:latin typeface="+mj-lt"/>
              </a:rPr>
              <a:t>booking system is easy to use </a:t>
            </a:r>
          </a:p>
          <a:p>
            <a:pPr marL="742950" lvl="1" indent="-285750" fontAlgn="base">
              <a:buFont typeface="Arial" panose="020B0604020202020204" pitchFamily="34" charset="0"/>
              <a:buChar char="•"/>
            </a:pPr>
            <a:r>
              <a:rPr lang="en-US" sz="1600" b="0" i="0" dirty="0">
                <a:solidFill>
                  <a:srgbClr val="000000"/>
                </a:solidFill>
                <a:effectLst/>
                <a:latin typeface="+mj-lt"/>
              </a:rPr>
              <a:t>I find the </a:t>
            </a:r>
            <a:r>
              <a:rPr lang="en-US" sz="1600" b="0" i="0" dirty="0">
                <a:solidFill>
                  <a:srgbClr val="000000"/>
                </a:solidFill>
                <a:effectLst/>
                <a:highlight>
                  <a:srgbClr val="FFFF00"/>
                </a:highlight>
                <a:latin typeface="+mj-lt"/>
              </a:rPr>
              <a:t>(</a:t>
            </a:r>
            <a:r>
              <a:rPr lang="en-US" sz="1600" dirty="0">
                <a:solidFill>
                  <a:srgbClr val="000000"/>
                </a:solidFill>
                <a:highlight>
                  <a:srgbClr val="FFFF00"/>
                </a:highlight>
                <a:latin typeface="+mj-lt"/>
              </a:rPr>
              <a:t>Archibus) </a:t>
            </a:r>
            <a:r>
              <a:rPr lang="en-US" sz="1600" b="0" i="0" dirty="0">
                <a:solidFill>
                  <a:srgbClr val="000000"/>
                </a:solidFill>
                <a:effectLst/>
                <a:latin typeface="+mj-lt"/>
              </a:rPr>
              <a:t>booking system is helpful in creating a positive experience in the workplace  </a:t>
            </a:r>
          </a:p>
          <a:p>
            <a:pPr marL="742950" lvl="1" indent="-285750" fontAlgn="base">
              <a:buFont typeface="Arial" panose="020B0604020202020204" pitchFamily="34" charset="0"/>
              <a:buChar char="•"/>
            </a:pPr>
            <a:r>
              <a:rPr lang="en-CA" sz="1600" dirty="0">
                <a:solidFill>
                  <a:srgbClr val="000000"/>
                </a:solidFill>
                <a:latin typeface="+mj-lt"/>
              </a:rPr>
              <a:t>I take advantage of the various sizes of personal storage solutions (lockers)</a:t>
            </a:r>
          </a:p>
          <a:p>
            <a:pPr marL="742950" lvl="1" indent="-285750" fontAlgn="base">
              <a:buFont typeface="Arial" panose="020B0604020202020204" pitchFamily="34" charset="0"/>
              <a:buChar char="•"/>
            </a:pPr>
            <a:r>
              <a:rPr lang="en-CA" sz="1600" dirty="0">
                <a:solidFill>
                  <a:srgbClr val="000000"/>
                </a:solidFill>
                <a:latin typeface="+mj-lt"/>
              </a:rPr>
              <a:t>I have access to personal storage solutions (lockers) when I need them</a:t>
            </a:r>
          </a:p>
          <a:p>
            <a:pPr marL="742950" lvl="1" indent="-285750" fontAlgn="base">
              <a:buFont typeface="Arial" panose="020B0604020202020204" pitchFamily="34" charset="0"/>
              <a:buChar char="•"/>
            </a:pPr>
            <a:r>
              <a:rPr lang="en-CA" sz="1600" dirty="0">
                <a:solidFill>
                  <a:srgbClr val="000000"/>
                </a:solidFill>
                <a:latin typeface="+mj-lt"/>
              </a:rPr>
              <a:t>I appreciate the help provided by the onsite </a:t>
            </a:r>
            <a:r>
              <a:rPr lang="en-CA" sz="1600" dirty="0">
                <a:solidFill>
                  <a:srgbClr val="000000"/>
                </a:solidFill>
                <a:highlight>
                  <a:srgbClr val="FFFF00"/>
                </a:highlight>
                <a:latin typeface="+mj-lt"/>
              </a:rPr>
              <a:t>Workplace coordinators</a:t>
            </a:r>
            <a:endParaRPr lang="en-US" sz="1600" dirty="0">
              <a:solidFill>
                <a:srgbClr val="000000"/>
              </a:solidFill>
              <a:highlight>
                <a:srgbClr val="FFFF00"/>
              </a:highlight>
              <a:latin typeface="+mj-lt"/>
            </a:endParaRPr>
          </a:p>
          <a:p>
            <a:pPr marL="742950" lvl="1" indent="-285750">
              <a:buFont typeface="Arial" panose="020B0604020202020204" pitchFamily="34" charset="0"/>
              <a:buChar char="•"/>
            </a:pPr>
            <a:r>
              <a:rPr lang="en-CA" sz="1600" dirty="0">
                <a:solidFill>
                  <a:srgbClr val="000000"/>
                </a:solidFill>
                <a:latin typeface="+mj-lt"/>
              </a:rPr>
              <a:t>Overall, my new workplace enables me to work productively during my in-office days</a:t>
            </a:r>
          </a:p>
          <a:p>
            <a:pPr marL="285750" indent="-285750" fontAlgn="base">
              <a:buFont typeface="Arial" panose="020B0604020202020204" pitchFamily="34" charset="0"/>
              <a:buChar char="•"/>
            </a:pPr>
            <a:endParaRPr lang="en-CA" sz="1600" dirty="0">
              <a:solidFill>
                <a:srgbClr val="000000"/>
              </a:solidFill>
              <a:latin typeface="+mj-lt"/>
            </a:endParaRPr>
          </a:p>
          <a:p>
            <a:pPr algn="l" rtl="0" fontAlgn="base"/>
            <a:r>
              <a:rPr lang="en-CA" sz="1600" b="1" i="0" u="none" strike="noStrike" dirty="0">
                <a:solidFill>
                  <a:srgbClr val="000000"/>
                </a:solidFill>
                <a:effectLst/>
                <a:latin typeface="+mj-lt"/>
              </a:rPr>
              <a:t>Inclusive  </a:t>
            </a:r>
            <a:r>
              <a:rPr lang="en-CA" sz="1600" b="0" i="1" u="none" strike="noStrike" dirty="0">
                <a:solidFill>
                  <a:srgbClr val="000000"/>
                </a:solidFill>
                <a:effectLst/>
                <a:latin typeface="+mj-lt"/>
              </a:rPr>
              <a:t>Supporting a diverse workforce by removing barriers and providing equal access to space</a:t>
            </a:r>
            <a:r>
              <a:rPr lang="en-CA" sz="1600" b="0" i="1" dirty="0">
                <a:solidFill>
                  <a:srgbClr val="000000"/>
                </a:solidFill>
                <a:effectLst/>
                <a:latin typeface="+mj-lt"/>
              </a:rPr>
              <a:t>​</a:t>
            </a:r>
          </a:p>
          <a:p>
            <a:pPr marL="742950" lvl="1" indent="-285750" fontAlgn="base">
              <a:buFont typeface="Arial" panose="020B0604020202020204" pitchFamily="34" charset="0"/>
              <a:buChar char="•"/>
            </a:pPr>
            <a:r>
              <a:rPr lang="en-CA" sz="1600" dirty="0">
                <a:solidFill>
                  <a:srgbClr val="000000"/>
                </a:solidFill>
                <a:latin typeface="+mj-lt"/>
              </a:rPr>
              <a:t>I have access to all workpoints, including all enclosed spaces </a:t>
            </a:r>
          </a:p>
          <a:p>
            <a:pPr marL="742950" lvl="1" indent="-285750" fontAlgn="base">
              <a:buFont typeface="Arial" panose="020B0604020202020204" pitchFamily="34" charset="0"/>
              <a:buChar char="•"/>
            </a:pPr>
            <a:r>
              <a:rPr lang="en-CA" sz="1600" dirty="0">
                <a:solidFill>
                  <a:srgbClr val="000000"/>
                </a:solidFill>
                <a:latin typeface="+mj-lt"/>
              </a:rPr>
              <a:t>I appreciate the area in my new workplace that allows for personalization (feature wall, etc.)</a:t>
            </a:r>
          </a:p>
          <a:p>
            <a:pPr marL="742950" lvl="1" indent="-285750" fontAlgn="base">
              <a:buFont typeface="Arial" panose="020B0604020202020204" pitchFamily="34" charset="0"/>
              <a:buChar char="•"/>
            </a:pPr>
            <a:r>
              <a:rPr lang="en-CA" sz="1600" dirty="0">
                <a:solidFill>
                  <a:srgbClr val="000000"/>
                </a:solidFill>
                <a:latin typeface="+mj-lt"/>
              </a:rPr>
              <a:t>I appreciate the Wellness Room</a:t>
            </a:r>
            <a:r>
              <a:rPr lang="en-CA" sz="1600" dirty="0">
                <a:solidFill>
                  <a:srgbClr val="000000"/>
                </a:solidFill>
                <a:highlight>
                  <a:srgbClr val="FFFF00"/>
                </a:highlight>
                <a:latin typeface="+mj-lt"/>
              </a:rPr>
              <a:t>(s) </a:t>
            </a:r>
            <a:r>
              <a:rPr lang="en-CA" sz="1600" dirty="0">
                <a:solidFill>
                  <a:srgbClr val="000000"/>
                </a:solidFill>
                <a:latin typeface="+mj-lt"/>
              </a:rPr>
              <a:t>where I can go to recharge or tend to personal needs</a:t>
            </a:r>
          </a:p>
          <a:p>
            <a:pPr marL="742950" lvl="1" indent="-285750" fontAlgn="base">
              <a:buFont typeface="Arial" panose="020B0604020202020204" pitchFamily="34" charset="0"/>
              <a:buChar char="•"/>
            </a:pPr>
            <a:r>
              <a:rPr lang="en-CA" sz="1600" dirty="0">
                <a:solidFill>
                  <a:srgbClr val="000000"/>
                </a:solidFill>
                <a:latin typeface="+mj-lt"/>
              </a:rPr>
              <a:t>I feel that the project met its objectives to remove barriers and create a more inclusive workplace </a:t>
            </a:r>
          </a:p>
          <a:p>
            <a:pPr marL="742950" lvl="1" indent="-285750" fontAlgn="base">
              <a:buFont typeface="Arial" panose="020B0604020202020204" pitchFamily="34" charset="0"/>
              <a:buChar char="•"/>
            </a:pPr>
            <a:r>
              <a:rPr lang="en-CA" sz="1600" dirty="0">
                <a:solidFill>
                  <a:srgbClr val="000000"/>
                </a:solidFill>
                <a:latin typeface="+mj-lt"/>
              </a:rPr>
              <a:t>Please share with us any other thoughts, impressions or comments on the inclusivity and accessibility features in the new workplace</a:t>
            </a:r>
          </a:p>
          <a:p>
            <a:pPr fontAlgn="base"/>
            <a:endParaRPr lang="en-CA" sz="1600" dirty="0">
              <a:solidFill>
                <a:srgbClr val="000000"/>
              </a:solidFill>
              <a:latin typeface="+mj-lt"/>
            </a:endParaRPr>
          </a:p>
        </p:txBody>
      </p:sp>
      <p:sp>
        <p:nvSpPr>
          <p:cNvPr id="6" name="TextBox 5">
            <a:extLst>
              <a:ext uri="{FF2B5EF4-FFF2-40B4-BE49-F238E27FC236}">
                <a16:creationId xmlns:a16="http://schemas.microsoft.com/office/drawing/2014/main" id="{2A5E7694-4EE5-73C9-3BC3-ACAEE7FFEC11}"/>
              </a:ext>
            </a:extLst>
          </p:cNvPr>
          <p:cNvSpPr txBox="1"/>
          <p:nvPr/>
        </p:nvSpPr>
        <p:spPr>
          <a:xfrm>
            <a:off x="9858374" y="2274838"/>
            <a:ext cx="1824867" cy="1815882"/>
          </a:xfrm>
          <a:prstGeom prst="rect">
            <a:avLst/>
          </a:prstGeom>
          <a:solidFill>
            <a:srgbClr val="E1F0F7"/>
          </a:solidFill>
        </p:spPr>
        <p:txBody>
          <a:bodyPr wrap="square">
            <a:spAutoFit/>
          </a:bodyPr>
          <a:lstStyle/>
          <a:p>
            <a:r>
              <a:rPr lang="en-CA" sz="1600" b="1" dirty="0">
                <a:effectLst/>
                <a:latin typeface="+mj-lt"/>
              </a:rPr>
              <a:t>Evaluation scale:</a:t>
            </a:r>
            <a:br>
              <a:rPr lang="en-CA" sz="1600" dirty="0">
                <a:effectLst/>
                <a:latin typeface="+mj-lt"/>
              </a:rPr>
            </a:br>
            <a:r>
              <a:rPr lang="en-CA" sz="1600" dirty="0">
                <a:latin typeface="+mj-lt"/>
              </a:rPr>
              <a:t>Disagree (1)</a:t>
            </a:r>
            <a:endParaRPr lang="en-CA" sz="1600" dirty="0">
              <a:effectLst/>
              <a:latin typeface="+mj-lt"/>
            </a:endParaRPr>
          </a:p>
          <a:p>
            <a:r>
              <a:rPr lang="en-CA" sz="1600" dirty="0">
                <a:effectLst/>
                <a:latin typeface="+mj-lt"/>
              </a:rPr>
              <a:t>Slightly Disagree</a:t>
            </a:r>
            <a:br>
              <a:rPr lang="en-CA" sz="1600" dirty="0">
                <a:effectLst/>
                <a:latin typeface="+mj-lt"/>
              </a:rPr>
            </a:br>
            <a:r>
              <a:rPr lang="en-CA" sz="1600" dirty="0">
                <a:latin typeface="+mj-lt"/>
              </a:rPr>
              <a:t>N</a:t>
            </a:r>
            <a:r>
              <a:rPr lang="en-CA" sz="1600" dirty="0">
                <a:effectLst/>
                <a:latin typeface="+mj-lt"/>
              </a:rPr>
              <a:t>eutral (3)</a:t>
            </a:r>
            <a:br>
              <a:rPr lang="en-CA" sz="1600" dirty="0">
                <a:effectLst/>
                <a:latin typeface="+mj-lt"/>
              </a:rPr>
            </a:br>
            <a:r>
              <a:rPr lang="en-CA" sz="1600" dirty="0">
                <a:effectLst/>
                <a:latin typeface="+mj-lt"/>
              </a:rPr>
              <a:t>Slightly agree </a:t>
            </a:r>
          </a:p>
          <a:p>
            <a:r>
              <a:rPr lang="en-CA" sz="1600" dirty="0">
                <a:latin typeface="+mj-lt"/>
              </a:rPr>
              <a:t>Agree (5)</a:t>
            </a:r>
            <a:br>
              <a:rPr lang="en-CA" sz="1600" dirty="0">
                <a:effectLst/>
                <a:latin typeface="+mj-lt"/>
              </a:rPr>
            </a:br>
            <a:r>
              <a:rPr lang="en-CA" sz="1600" dirty="0">
                <a:effectLst/>
                <a:latin typeface="+mj-lt"/>
              </a:rPr>
              <a:t>Don't know</a:t>
            </a:r>
            <a:endParaRPr lang="en-CA" dirty="0">
              <a:effectLst/>
              <a:latin typeface="+mj-lt"/>
            </a:endParaRPr>
          </a:p>
        </p:txBody>
      </p:sp>
    </p:spTree>
    <p:extLst>
      <p:ext uri="{BB962C8B-B14F-4D97-AF65-F5344CB8AC3E}">
        <p14:creationId xmlns:p14="http://schemas.microsoft.com/office/powerpoint/2010/main" val="66053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a:xfrm>
            <a:off x="508759" y="550861"/>
            <a:ext cx="11548123" cy="835027"/>
          </a:xfrm>
        </p:spPr>
        <p:txBody>
          <a:bodyPr>
            <a:normAutofit fontScale="90000"/>
          </a:bodyPr>
          <a:lstStyle/>
          <a:p>
            <a:r>
              <a:rPr lang="en-CA" sz="3100" dirty="0">
                <a:solidFill>
                  <a:schemeClr val="accent5"/>
                </a:solidFill>
                <a:latin typeface="Arial Rounded MT Bold" panose="020F0704030504030204" pitchFamily="34" charset="0"/>
              </a:rPr>
              <a:t>Sample of questions</a:t>
            </a:r>
            <a:br>
              <a:rPr lang="en-CA" dirty="0">
                <a:solidFill>
                  <a:schemeClr val="accent5"/>
                </a:solidFill>
                <a:latin typeface="Arial Rounded MT Bold" panose="020F0704030504030204" pitchFamily="34" charset="0"/>
              </a:rPr>
            </a:br>
            <a:r>
              <a:rPr lang="en-CA" dirty="0">
                <a:solidFill>
                  <a:schemeClr val="accent5"/>
                </a:solidFill>
                <a:latin typeface="Arial Rounded MT Bold" panose="020F0704030504030204" pitchFamily="34" charset="0"/>
              </a:rPr>
              <a:t>Workplace Employee Experience by objective (3 of 3)</a:t>
            </a:r>
          </a:p>
        </p:txBody>
      </p:sp>
      <p:sp>
        <p:nvSpPr>
          <p:cNvPr id="4" name="TextBox 3">
            <a:extLst>
              <a:ext uri="{FF2B5EF4-FFF2-40B4-BE49-F238E27FC236}">
                <a16:creationId xmlns:a16="http://schemas.microsoft.com/office/drawing/2014/main" id="{C732431C-4472-169E-1AEE-5CFE2CBE150F}"/>
              </a:ext>
            </a:extLst>
          </p:cNvPr>
          <p:cNvSpPr txBox="1"/>
          <p:nvPr/>
        </p:nvSpPr>
        <p:spPr>
          <a:xfrm>
            <a:off x="631371" y="1480688"/>
            <a:ext cx="9417504" cy="4770537"/>
          </a:xfrm>
          <a:prstGeom prst="rect">
            <a:avLst/>
          </a:prstGeom>
          <a:noFill/>
        </p:spPr>
        <p:txBody>
          <a:bodyPr wrap="square">
            <a:spAutoFit/>
          </a:bodyPr>
          <a:lstStyle/>
          <a:p>
            <a:pPr algn="l" rtl="0" fontAlgn="base"/>
            <a:r>
              <a:rPr lang="en-CA" sz="1600" b="1" i="0" u="none" strike="noStrike" dirty="0">
                <a:solidFill>
                  <a:srgbClr val="000000"/>
                </a:solidFill>
                <a:effectLst/>
                <a:latin typeface="+mj-lt"/>
              </a:rPr>
              <a:t>Collaborative</a:t>
            </a:r>
            <a:r>
              <a:rPr lang="en-CA" sz="1600" b="0" i="0" u="none" strike="noStrike" dirty="0">
                <a:solidFill>
                  <a:srgbClr val="000000"/>
                </a:solidFill>
                <a:effectLst/>
                <a:latin typeface="+mj-lt"/>
              </a:rPr>
              <a:t>  </a:t>
            </a:r>
            <a:r>
              <a:rPr lang="en-CA" sz="1600" b="0" i="1" u="none" strike="noStrike" dirty="0">
                <a:solidFill>
                  <a:srgbClr val="000000"/>
                </a:solidFill>
                <a:effectLst/>
                <a:latin typeface="+mj-lt"/>
              </a:rPr>
              <a:t>Fostering a collaborative culture and providing the same experience whether at home or office</a:t>
            </a:r>
            <a:r>
              <a:rPr lang="en-US" sz="1600" b="0" i="0" dirty="0">
                <a:solidFill>
                  <a:srgbClr val="000000"/>
                </a:solidFill>
                <a:effectLst/>
                <a:latin typeface="+mj-lt"/>
              </a:rPr>
              <a:t>​</a:t>
            </a:r>
          </a:p>
          <a:p>
            <a:pPr marL="742950" lvl="1" indent="-285750" fontAlgn="base">
              <a:buFont typeface="Arial" panose="020B0604020202020204" pitchFamily="34" charset="0"/>
              <a:buChar char="•"/>
            </a:pPr>
            <a:r>
              <a:rPr lang="en-US" sz="1600" dirty="0">
                <a:solidFill>
                  <a:srgbClr val="000000"/>
                </a:solidFill>
                <a:latin typeface="+mj-lt"/>
              </a:rPr>
              <a:t>The </a:t>
            </a:r>
            <a:r>
              <a:rPr lang="en-US" sz="1600" b="0" i="0" dirty="0">
                <a:solidFill>
                  <a:srgbClr val="000000"/>
                </a:solidFill>
                <a:effectLst/>
                <a:latin typeface="+mj-lt"/>
              </a:rPr>
              <a:t>collaboration spaces allow me to collaborate with colleagues i</a:t>
            </a:r>
            <a:r>
              <a:rPr lang="en-US" sz="1600" dirty="0">
                <a:solidFill>
                  <a:srgbClr val="000000"/>
                </a:solidFill>
                <a:latin typeface="+mj-lt"/>
              </a:rPr>
              <a:t>n person and/or virtually</a:t>
            </a:r>
          </a:p>
          <a:p>
            <a:pPr marL="742950" lvl="1" indent="-285750" fontAlgn="base">
              <a:buFont typeface="Arial" panose="020B0604020202020204" pitchFamily="34" charset="0"/>
              <a:buChar char="•"/>
            </a:pPr>
            <a:r>
              <a:rPr lang="en-US" sz="1600" dirty="0">
                <a:solidFill>
                  <a:srgbClr val="000000"/>
                </a:solidFill>
                <a:latin typeface="+mj-lt"/>
              </a:rPr>
              <a:t>The technology available allows for a positive hybrid experience</a:t>
            </a:r>
          </a:p>
          <a:p>
            <a:pPr marL="742950" lvl="1" indent="-285750" fontAlgn="base">
              <a:buFont typeface="Arial" panose="020B0604020202020204" pitchFamily="34" charset="0"/>
              <a:buChar char="•"/>
            </a:pPr>
            <a:r>
              <a:rPr lang="en-US" sz="1600" b="0" i="0" dirty="0">
                <a:solidFill>
                  <a:srgbClr val="000000"/>
                </a:solidFill>
                <a:effectLst/>
                <a:latin typeface="+mj-lt"/>
              </a:rPr>
              <a:t>I am aware of the </a:t>
            </a:r>
            <a:r>
              <a:rPr lang="en-US" sz="1600" b="0" i="0" dirty="0">
                <a:solidFill>
                  <a:srgbClr val="000000"/>
                </a:solidFill>
                <a:effectLst/>
                <a:highlight>
                  <a:srgbClr val="FFFF00"/>
                </a:highlight>
                <a:latin typeface="+mj-lt"/>
              </a:rPr>
              <a:t>Community Norms</a:t>
            </a:r>
            <a:r>
              <a:rPr lang="en-US" sz="1600" b="0" i="0" dirty="0">
                <a:solidFill>
                  <a:srgbClr val="000000"/>
                </a:solidFill>
                <a:effectLst/>
                <a:latin typeface="+mj-lt"/>
              </a:rPr>
              <a:t> for the new workplace</a:t>
            </a:r>
          </a:p>
          <a:p>
            <a:pPr marL="742950" lvl="1" indent="-285750" fontAlgn="base">
              <a:buFont typeface="Arial" panose="020B0604020202020204" pitchFamily="34" charset="0"/>
              <a:buChar char="•"/>
            </a:pPr>
            <a:r>
              <a:rPr lang="en-US" sz="1600" dirty="0">
                <a:solidFill>
                  <a:srgbClr val="000000"/>
                </a:solidFill>
                <a:latin typeface="+mj-lt"/>
              </a:rPr>
              <a:t>I find satisfied with the workplace etiquette and how it has been implemented </a:t>
            </a:r>
            <a:endParaRPr lang="en-US" sz="1600" b="0" i="0" dirty="0">
              <a:solidFill>
                <a:srgbClr val="000000"/>
              </a:solidFill>
              <a:effectLst/>
              <a:latin typeface="+mj-lt"/>
            </a:endParaRPr>
          </a:p>
          <a:p>
            <a:pPr marL="742950" lvl="1" indent="-285750" fontAlgn="base">
              <a:buFont typeface="Arial" panose="020B0604020202020204" pitchFamily="34" charset="0"/>
              <a:buChar char="•"/>
            </a:pPr>
            <a:r>
              <a:rPr lang="en-CA" sz="1600" dirty="0">
                <a:solidFill>
                  <a:srgbClr val="000000"/>
                </a:solidFill>
                <a:latin typeface="+mj-lt"/>
              </a:rPr>
              <a:t>Overall, my new workplace supports in-person and hybrid collaboration</a:t>
            </a:r>
            <a:endParaRPr lang="en-US" sz="1600" b="0" i="0" dirty="0">
              <a:solidFill>
                <a:srgbClr val="000000"/>
              </a:solidFill>
              <a:effectLst/>
              <a:latin typeface="+mj-lt"/>
            </a:endParaRPr>
          </a:p>
          <a:p>
            <a:pPr algn="l" rtl="0" fontAlgn="base"/>
            <a:endParaRPr lang="en-CA" sz="1600" b="0" i="0" dirty="0">
              <a:solidFill>
                <a:srgbClr val="000000"/>
              </a:solidFill>
              <a:effectLst/>
              <a:latin typeface="+mj-lt"/>
            </a:endParaRPr>
          </a:p>
          <a:p>
            <a:pPr algn="l" rtl="0" fontAlgn="base"/>
            <a:r>
              <a:rPr lang="en-CA" sz="1600" b="1" i="0" u="none" strike="noStrike" dirty="0">
                <a:solidFill>
                  <a:srgbClr val="000000"/>
                </a:solidFill>
                <a:effectLst/>
                <a:latin typeface="+mj-lt"/>
              </a:rPr>
              <a:t>Digital</a:t>
            </a:r>
            <a:r>
              <a:rPr lang="en-CA" sz="1600" b="0" i="0" u="none" strike="noStrike" dirty="0">
                <a:solidFill>
                  <a:srgbClr val="252525"/>
                </a:solidFill>
                <a:effectLst/>
                <a:latin typeface="+mj-lt"/>
              </a:rPr>
              <a:t>  </a:t>
            </a:r>
            <a:r>
              <a:rPr lang="en-CA" sz="1600" b="0" i="1" u="none" strike="noStrike" dirty="0">
                <a:solidFill>
                  <a:srgbClr val="000000"/>
                </a:solidFill>
                <a:effectLst/>
                <a:latin typeface="+mj-lt"/>
              </a:rPr>
              <a:t>Encouraging modern work practices and ensuring employees feel equipped to work where they choose </a:t>
            </a:r>
            <a:r>
              <a:rPr lang="en-US" sz="1600" b="0" i="0" dirty="0">
                <a:solidFill>
                  <a:srgbClr val="000000"/>
                </a:solidFill>
                <a:effectLst/>
                <a:latin typeface="+mj-lt"/>
              </a:rPr>
              <a:t>​</a:t>
            </a:r>
          </a:p>
          <a:p>
            <a:pPr marL="742950" lvl="1" indent="-285750" fontAlgn="base">
              <a:buFont typeface="Arial" panose="020B0604020202020204" pitchFamily="34" charset="0"/>
              <a:buChar char="•"/>
            </a:pPr>
            <a:r>
              <a:rPr lang="en-US" sz="1600" dirty="0">
                <a:solidFill>
                  <a:srgbClr val="000000"/>
                </a:solidFill>
                <a:latin typeface="+mj-lt"/>
              </a:rPr>
              <a:t>I am satisfied with the quality of the </a:t>
            </a:r>
            <a:r>
              <a:rPr lang="en-US" sz="1600" dirty="0" err="1">
                <a:solidFill>
                  <a:srgbClr val="000000"/>
                </a:solidFill>
                <a:latin typeface="+mj-lt"/>
              </a:rPr>
              <a:t>WiFi</a:t>
            </a:r>
            <a:r>
              <a:rPr lang="en-US" sz="1600" dirty="0">
                <a:solidFill>
                  <a:srgbClr val="000000"/>
                </a:solidFill>
                <a:latin typeface="+mj-lt"/>
              </a:rPr>
              <a:t> connection</a:t>
            </a:r>
          </a:p>
          <a:p>
            <a:pPr marL="742950" lvl="1" indent="-285750" fontAlgn="base">
              <a:buFont typeface="Arial" panose="020B0604020202020204" pitchFamily="34" charset="0"/>
              <a:buChar char="•"/>
            </a:pPr>
            <a:r>
              <a:rPr lang="en-US" sz="1600" dirty="0">
                <a:solidFill>
                  <a:srgbClr val="000000"/>
                </a:solidFill>
                <a:latin typeface="+mj-lt"/>
              </a:rPr>
              <a:t>I am satisfied with the equipment provided at workstations (docking station, screens, etc.)</a:t>
            </a:r>
          </a:p>
          <a:p>
            <a:pPr marL="742950" lvl="1" indent="-285750" fontAlgn="base">
              <a:buFont typeface="Arial" panose="020B0604020202020204" pitchFamily="34" charset="0"/>
              <a:buChar char="•"/>
            </a:pPr>
            <a:r>
              <a:rPr lang="en-US" sz="1600" dirty="0">
                <a:solidFill>
                  <a:srgbClr val="000000"/>
                </a:solidFill>
                <a:latin typeface="+mj-lt"/>
              </a:rPr>
              <a:t>I am satisfied with the technology provided in meeting rooms </a:t>
            </a:r>
          </a:p>
          <a:p>
            <a:pPr marL="742950" lvl="1" indent="-285750" fontAlgn="base">
              <a:buFont typeface="Arial" panose="020B0604020202020204" pitchFamily="34" charset="0"/>
              <a:buChar char="•"/>
            </a:pPr>
            <a:r>
              <a:rPr lang="en-CA" sz="1600" dirty="0">
                <a:solidFill>
                  <a:srgbClr val="000000"/>
                </a:solidFill>
                <a:latin typeface="+mj-lt"/>
              </a:rPr>
              <a:t>Overall, the technology in my new workplace enables me to work digitally</a:t>
            </a:r>
          </a:p>
          <a:p>
            <a:pPr algn="l" rtl="0" fontAlgn="base"/>
            <a:endParaRPr lang="en-CA" sz="1600" b="0" i="0" dirty="0">
              <a:solidFill>
                <a:srgbClr val="000000"/>
              </a:solidFill>
              <a:effectLst/>
              <a:latin typeface="+mj-lt"/>
            </a:endParaRPr>
          </a:p>
          <a:p>
            <a:pPr algn="l" rtl="0" fontAlgn="base"/>
            <a:r>
              <a:rPr lang="en-CA" sz="1600" b="1" i="0" u="none" strike="noStrike" dirty="0">
                <a:solidFill>
                  <a:srgbClr val="000000"/>
                </a:solidFill>
                <a:effectLst/>
                <a:latin typeface="+mj-lt"/>
              </a:rPr>
              <a:t>Green  </a:t>
            </a:r>
            <a:r>
              <a:rPr lang="en-CA" sz="1600" b="0" i="1" u="none" strike="noStrike" dirty="0">
                <a:solidFill>
                  <a:srgbClr val="000000"/>
                </a:solidFill>
                <a:effectLst/>
                <a:latin typeface="+mj-lt"/>
              </a:rPr>
              <a:t>Making employees feel like they are making a difference and reducing their ecological footprint</a:t>
            </a:r>
          </a:p>
          <a:p>
            <a:pPr marL="742950" lvl="1" indent="-285750" fontAlgn="base">
              <a:buFont typeface="Arial" panose="020B0604020202020204" pitchFamily="34" charset="0"/>
              <a:buChar char="•"/>
            </a:pPr>
            <a:r>
              <a:rPr lang="en-CA" sz="1600" dirty="0">
                <a:solidFill>
                  <a:srgbClr val="000000"/>
                </a:solidFill>
                <a:latin typeface="+mj-lt"/>
              </a:rPr>
              <a:t>I am informed of the greening measures in place in the new workplace (compost, etc.)</a:t>
            </a:r>
          </a:p>
          <a:p>
            <a:pPr marL="742950" lvl="1" indent="-285750" fontAlgn="base">
              <a:buFont typeface="Arial" panose="020B0604020202020204" pitchFamily="34" charset="0"/>
              <a:buChar char="•"/>
            </a:pPr>
            <a:r>
              <a:rPr lang="en-CA" sz="1600" b="0" i="0" dirty="0">
                <a:solidFill>
                  <a:srgbClr val="000000"/>
                </a:solidFill>
                <a:effectLst/>
                <a:latin typeface="+mj-lt"/>
              </a:rPr>
              <a:t>I am informed of the greening measures that were imp</a:t>
            </a:r>
            <a:r>
              <a:rPr lang="en-CA" sz="1600" dirty="0">
                <a:solidFill>
                  <a:srgbClr val="000000"/>
                </a:solidFill>
                <a:latin typeface="+mj-lt"/>
              </a:rPr>
              <a:t>lemented for the modernization of the new workplace (furniture reuse, etc.)</a:t>
            </a:r>
          </a:p>
          <a:p>
            <a:pPr marL="742950" lvl="1" indent="-285750" fontAlgn="base">
              <a:buFont typeface="Arial" panose="020B0604020202020204" pitchFamily="34" charset="0"/>
              <a:buChar char="•"/>
            </a:pPr>
            <a:r>
              <a:rPr lang="en-CA" sz="1600" dirty="0">
                <a:solidFill>
                  <a:srgbClr val="000000"/>
                </a:solidFill>
                <a:latin typeface="+mj-lt"/>
              </a:rPr>
              <a:t>The availability of amenities such as </a:t>
            </a:r>
            <a:r>
              <a:rPr lang="en-CA" sz="1600" dirty="0">
                <a:solidFill>
                  <a:srgbClr val="000000"/>
                </a:solidFill>
                <a:highlight>
                  <a:srgbClr val="FFFF00"/>
                </a:highlight>
                <a:latin typeface="+mj-lt"/>
              </a:rPr>
              <a:t>bike racks, showers, bus stops, electric car charging stations, etc. help me contribute to reducing my ecological footprint </a:t>
            </a:r>
          </a:p>
        </p:txBody>
      </p:sp>
      <p:sp>
        <p:nvSpPr>
          <p:cNvPr id="6" name="TextBox 5">
            <a:extLst>
              <a:ext uri="{FF2B5EF4-FFF2-40B4-BE49-F238E27FC236}">
                <a16:creationId xmlns:a16="http://schemas.microsoft.com/office/drawing/2014/main" id="{10EC741B-247A-470A-2739-84AC5F81F3ED}"/>
              </a:ext>
            </a:extLst>
          </p:cNvPr>
          <p:cNvSpPr txBox="1"/>
          <p:nvPr/>
        </p:nvSpPr>
        <p:spPr>
          <a:xfrm>
            <a:off x="9858374" y="2274838"/>
            <a:ext cx="1824867" cy="1815882"/>
          </a:xfrm>
          <a:prstGeom prst="rect">
            <a:avLst/>
          </a:prstGeom>
          <a:solidFill>
            <a:srgbClr val="E1F0F7"/>
          </a:solidFill>
        </p:spPr>
        <p:txBody>
          <a:bodyPr wrap="square">
            <a:spAutoFit/>
          </a:bodyPr>
          <a:lstStyle/>
          <a:p>
            <a:r>
              <a:rPr lang="en-CA" sz="1600" b="1" dirty="0">
                <a:effectLst/>
                <a:latin typeface="+mj-lt"/>
              </a:rPr>
              <a:t>Evaluation scale:</a:t>
            </a:r>
            <a:br>
              <a:rPr lang="en-CA" sz="1600" dirty="0">
                <a:effectLst/>
                <a:latin typeface="+mj-lt"/>
              </a:rPr>
            </a:br>
            <a:r>
              <a:rPr lang="en-CA" sz="1600" dirty="0">
                <a:latin typeface="+mj-lt"/>
              </a:rPr>
              <a:t>Disagree (1)</a:t>
            </a:r>
            <a:endParaRPr lang="en-CA" sz="1600" dirty="0">
              <a:effectLst/>
              <a:latin typeface="+mj-lt"/>
            </a:endParaRPr>
          </a:p>
          <a:p>
            <a:r>
              <a:rPr lang="en-CA" sz="1600" dirty="0">
                <a:effectLst/>
                <a:latin typeface="+mj-lt"/>
              </a:rPr>
              <a:t>Slightly Disagree</a:t>
            </a:r>
            <a:br>
              <a:rPr lang="en-CA" sz="1600" dirty="0">
                <a:effectLst/>
                <a:latin typeface="+mj-lt"/>
              </a:rPr>
            </a:br>
            <a:r>
              <a:rPr lang="en-CA" sz="1600" dirty="0">
                <a:latin typeface="+mj-lt"/>
              </a:rPr>
              <a:t>N</a:t>
            </a:r>
            <a:r>
              <a:rPr lang="en-CA" sz="1600" dirty="0">
                <a:effectLst/>
                <a:latin typeface="+mj-lt"/>
              </a:rPr>
              <a:t>eutral (3)</a:t>
            </a:r>
            <a:br>
              <a:rPr lang="en-CA" sz="1600" dirty="0">
                <a:effectLst/>
                <a:latin typeface="+mj-lt"/>
              </a:rPr>
            </a:br>
            <a:r>
              <a:rPr lang="en-CA" sz="1600" dirty="0">
                <a:effectLst/>
                <a:latin typeface="+mj-lt"/>
              </a:rPr>
              <a:t>Slightly agree </a:t>
            </a:r>
          </a:p>
          <a:p>
            <a:r>
              <a:rPr lang="en-CA" sz="1600" dirty="0">
                <a:latin typeface="+mj-lt"/>
              </a:rPr>
              <a:t>Agree (5)</a:t>
            </a:r>
            <a:br>
              <a:rPr lang="en-CA" sz="1600" dirty="0">
                <a:effectLst/>
                <a:latin typeface="+mj-lt"/>
              </a:rPr>
            </a:br>
            <a:r>
              <a:rPr lang="en-CA" sz="1600" dirty="0">
                <a:effectLst/>
                <a:latin typeface="+mj-lt"/>
              </a:rPr>
              <a:t>Don't know</a:t>
            </a:r>
            <a:endParaRPr lang="en-CA" dirty="0">
              <a:effectLst/>
              <a:latin typeface="+mj-lt"/>
            </a:endParaRPr>
          </a:p>
        </p:txBody>
      </p:sp>
    </p:spTree>
    <p:extLst>
      <p:ext uri="{BB962C8B-B14F-4D97-AF65-F5344CB8AC3E}">
        <p14:creationId xmlns:p14="http://schemas.microsoft.com/office/powerpoint/2010/main" val="2709735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025A8-BF11-4E8B-9432-F1A9787EEC2E}"/>
              </a:ext>
            </a:extLst>
          </p:cNvPr>
          <p:cNvSpPr>
            <a:spLocks noGrp="1"/>
          </p:cNvSpPr>
          <p:nvPr>
            <p:ph type="title"/>
          </p:nvPr>
        </p:nvSpPr>
        <p:spPr/>
        <p:txBody>
          <a:bodyPr/>
          <a:lstStyle/>
          <a:p>
            <a:r>
              <a:rPr lang="en-US" dirty="0">
                <a:solidFill>
                  <a:schemeClr val="accent5"/>
                </a:solidFill>
                <a:latin typeface="Arial Rounded MT Bold" panose="020F0704030504030204" pitchFamily="34" charset="0"/>
              </a:rPr>
              <a:t>About this Guide</a:t>
            </a:r>
            <a:endParaRPr lang="en-CA" dirty="0">
              <a:solidFill>
                <a:schemeClr val="accent5"/>
              </a:solidFill>
              <a:latin typeface="Arial Rounded MT Bold" panose="020F0704030504030204" pitchFamily="34" charset="0"/>
            </a:endParaRPr>
          </a:p>
        </p:txBody>
      </p:sp>
      <p:sp>
        <p:nvSpPr>
          <p:cNvPr id="4" name="TextBox 3">
            <a:extLst>
              <a:ext uri="{FF2B5EF4-FFF2-40B4-BE49-F238E27FC236}">
                <a16:creationId xmlns:a16="http://schemas.microsoft.com/office/drawing/2014/main" id="{590A75F6-EC1D-D760-3A6C-128E8CCDE0F9}"/>
              </a:ext>
            </a:extLst>
          </p:cNvPr>
          <p:cNvSpPr txBox="1"/>
          <p:nvPr/>
        </p:nvSpPr>
        <p:spPr>
          <a:xfrm>
            <a:off x="7770004" y="595191"/>
            <a:ext cx="4233998" cy="261610"/>
          </a:xfrm>
          <a:prstGeom prst="rect">
            <a:avLst/>
          </a:prstGeom>
          <a:noFill/>
        </p:spPr>
        <p:txBody>
          <a:bodyPr wrap="square">
            <a:spAutoFit/>
          </a:bodyPr>
          <a:lstStyle/>
          <a:p>
            <a:r>
              <a:rPr lang="en-CA" sz="1100"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rPr>
              <a:t>* The French version of this document is available here </a:t>
            </a:r>
            <a:r>
              <a:rPr lang="fr-CA" sz="1100"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rPr>
              <a:t>: </a:t>
            </a:r>
            <a:r>
              <a:rPr lang="fr-CA" sz="1100" dirty="0">
                <a:solidFill>
                  <a:schemeClr val="accent5">
                    <a:lumMod val="60000"/>
                    <a:lumOff val="40000"/>
                  </a:schemeClr>
                </a:solidFill>
                <a:latin typeface="Calibri Light" panose="020F0302020204030204" pitchFamily="34" charset="0"/>
                <a:ea typeface="Calibri Light" panose="020F0302020204030204" pitchFamily="34" charset="0"/>
                <a:cs typeface="Calibri Light" panose="020F0302020204030204" pitchFamily="34" charset="0"/>
                <a:hlinkClick r:id="rId3"/>
              </a:rPr>
              <a:t>FR version</a:t>
            </a:r>
            <a:endParaRPr lang="en-CA" sz="1100" dirty="0">
              <a:solidFill>
                <a:schemeClr val="accent5">
                  <a:lumMod val="60000"/>
                  <a:lumOff val="40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5" name="TextBox 4">
            <a:extLst>
              <a:ext uri="{FF2B5EF4-FFF2-40B4-BE49-F238E27FC236}">
                <a16:creationId xmlns:a16="http://schemas.microsoft.com/office/drawing/2014/main" id="{01D17C2E-1874-EFC6-7AB4-17907C26FC55}"/>
              </a:ext>
            </a:extLst>
          </p:cNvPr>
          <p:cNvSpPr txBox="1"/>
          <p:nvPr/>
        </p:nvSpPr>
        <p:spPr>
          <a:xfrm>
            <a:off x="508759" y="1374329"/>
            <a:ext cx="11133512" cy="4524315"/>
          </a:xfrm>
          <a:prstGeom prst="rect">
            <a:avLst/>
          </a:prstGeom>
          <a:noFill/>
        </p:spPr>
        <p:txBody>
          <a:bodyPr wrap="square">
            <a:spAutoFit/>
          </a:bodyPr>
          <a:lstStyle/>
          <a:p>
            <a:r>
              <a:rPr lang="en-CA" sz="1800" noProof="0" dirty="0">
                <a:latin typeface="Calibri Light" panose="020F0302020204030204" pitchFamily="34" charset="0"/>
                <a:ea typeface="Calibri Light" panose="020F0302020204030204" pitchFamily="34" charset="0"/>
                <a:cs typeface="Calibri Light" panose="020F0302020204030204" pitchFamily="34" charset="0"/>
              </a:rPr>
              <a:t>This Guide proposes a simple and effective </a:t>
            </a:r>
            <a:r>
              <a:rPr lang="en-CA" dirty="0">
                <a:latin typeface="Calibri Light" panose="020F0302020204030204" pitchFamily="34" charset="0"/>
                <a:ea typeface="Calibri Light" panose="020F0302020204030204" pitchFamily="34" charset="0"/>
                <a:cs typeface="Calibri Light" panose="020F0302020204030204" pitchFamily="34" charset="0"/>
              </a:rPr>
              <a:t>approach for </a:t>
            </a:r>
            <a:r>
              <a:rPr lang="en-CA" sz="1800" noProof="0" dirty="0">
                <a:latin typeface="Calibri Light" panose="020F0302020204030204" pitchFamily="34" charset="0"/>
                <a:ea typeface="Calibri Light" panose="020F0302020204030204" pitchFamily="34" charset="0"/>
                <a:cs typeface="Calibri Light" panose="020F0302020204030204" pitchFamily="34" charset="0"/>
              </a:rPr>
              <a:t>gathering employee experience feedback, to complement the data you gathered throughout your project via the </a:t>
            </a:r>
            <a:r>
              <a:rPr lang="en-CA" sz="1800" noProof="0" dirty="0">
                <a:solidFill>
                  <a:srgbClr val="0070C0"/>
                </a:solidFill>
                <a:latin typeface="Calibri Light" panose="020F0302020204030204" pitchFamily="34" charset="0"/>
                <a:ea typeface="Calibri Light" panose="020F0302020204030204" pitchFamily="34" charset="0"/>
                <a:cs typeface="Calibri Light" panose="020F0302020204030204" pitchFamily="34" charset="0"/>
                <a:hlinkClick r:id="rId4">
                  <a:extLst>
                    <a:ext uri="{A12FA001-AC4F-418D-AE19-62706E023703}">
                      <ahyp:hlinkClr xmlns:ahyp="http://schemas.microsoft.com/office/drawing/2018/hyperlinkcolor" val="tx"/>
                    </a:ext>
                  </a:extLst>
                </a:hlinkClick>
              </a:rPr>
              <a:t>CM Monitoring Questionnaire</a:t>
            </a:r>
            <a:r>
              <a:rPr lang="en-CA" sz="1800" noProof="0" dirty="0">
                <a:solidFill>
                  <a:srgbClr val="0070C0"/>
                </a:solidFill>
                <a:latin typeface="Calibri Light" panose="020F0302020204030204" pitchFamily="34" charset="0"/>
                <a:ea typeface="Calibri Light" panose="020F0302020204030204" pitchFamily="34" charset="0"/>
                <a:cs typeface="Calibri Light" panose="020F0302020204030204" pitchFamily="34" charset="0"/>
              </a:rPr>
              <a:t> </a:t>
            </a:r>
            <a:r>
              <a:rPr lang="en-CA" sz="1800" noProof="0" dirty="0">
                <a:latin typeface="Calibri Light" panose="020F0302020204030204" pitchFamily="34" charset="0"/>
                <a:ea typeface="Calibri Light" panose="020F0302020204030204" pitchFamily="34" charset="0"/>
                <a:cs typeface="Calibri Light" panose="020F0302020204030204" pitchFamily="34" charset="0"/>
              </a:rPr>
              <a:t>and the </a:t>
            </a:r>
            <a:r>
              <a:rPr lang="en-CA" sz="1800" noProof="0" dirty="0">
                <a:latin typeface="Calibri Light" panose="020F0302020204030204" pitchFamily="34" charset="0"/>
                <a:ea typeface="Calibri Light" panose="020F0302020204030204" pitchFamily="34" charset="0"/>
                <a:cs typeface="Calibri Light" panose="020F0302020204030204" pitchFamily="34" charset="0"/>
                <a:hlinkClick r:id="rId5"/>
              </a:rPr>
              <a:t>CM Activity Journal</a:t>
            </a:r>
            <a:r>
              <a:rPr lang="en-CA" sz="1800" noProof="0" dirty="0">
                <a:latin typeface="Calibri Light" panose="020F0302020204030204" pitchFamily="34" charset="0"/>
                <a:ea typeface="Calibri Light" panose="020F0302020204030204" pitchFamily="34" charset="0"/>
                <a:cs typeface="Calibri Light" panose="020F0302020204030204" pitchFamily="34" charset="0"/>
              </a:rPr>
              <a:t>. </a:t>
            </a:r>
          </a:p>
          <a:p>
            <a:endParaRPr lang="en-CA" sz="1800" dirty="0">
              <a:effectLst/>
              <a:latin typeface="Calibri Light" panose="020F0302020204030204" pitchFamily="34" charset="0"/>
              <a:ea typeface="Calibri Light" panose="020F0302020204030204" pitchFamily="34" charset="0"/>
              <a:cs typeface="Calibri Light" panose="020F0302020204030204" pitchFamily="34" charset="0"/>
            </a:endParaRPr>
          </a:p>
          <a:p>
            <a:r>
              <a:rPr lang="en-CA" sz="1800" dirty="0">
                <a:effectLst/>
                <a:latin typeface="Calibri Light" panose="020F0302020204030204" pitchFamily="34" charset="0"/>
                <a:ea typeface="Calibri Light" panose="020F0302020204030204" pitchFamily="34" charset="0"/>
                <a:cs typeface="Calibri Light" panose="020F0302020204030204" pitchFamily="34" charset="0"/>
              </a:rPr>
              <a:t>Gathering employee experience </a:t>
            </a:r>
            <a:r>
              <a:rPr lang="en-CA" dirty="0">
                <a:latin typeface="Calibri Light" panose="020F0302020204030204" pitchFamily="34" charset="0"/>
                <a:ea typeface="Calibri Light" panose="020F0302020204030204" pitchFamily="34" charset="0"/>
                <a:cs typeface="Calibri Light" panose="020F0302020204030204" pitchFamily="34" charset="0"/>
              </a:rPr>
              <a:t>feedback provides insights into how employees have adopted the change, and their levels of competence and satisfaction with the change. It also helps to </a:t>
            </a:r>
            <a:r>
              <a:rPr lang="en-CA" sz="1800" dirty="0">
                <a:effectLst/>
                <a:latin typeface="Calibri Light" panose="020F0302020204030204" pitchFamily="34" charset="0"/>
                <a:ea typeface="Calibri Light" panose="020F0302020204030204" pitchFamily="34" charset="0"/>
                <a:cs typeface="Calibri Light" panose="020F0302020204030204" pitchFamily="34" charset="0"/>
              </a:rPr>
              <a:t>understand employee sentiments, preferences, and challenges. </a:t>
            </a:r>
            <a:r>
              <a:rPr lang="en-CA" dirty="0">
                <a:latin typeface="Calibri Light" panose="020F0302020204030204" pitchFamily="34" charset="0"/>
                <a:ea typeface="Calibri Light" panose="020F0302020204030204" pitchFamily="34" charset="0"/>
                <a:cs typeface="Calibri Light" panose="020F0302020204030204" pitchFamily="34" charset="0"/>
              </a:rPr>
              <a:t>Continuous feedback </a:t>
            </a:r>
            <a:r>
              <a:rPr lang="en-CA" dirty="0">
                <a:effectLst/>
                <a:latin typeface="Calibri Light" panose="020F0302020204030204" pitchFamily="34" charset="0"/>
                <a:ea typeface="Calibri Light" panose="020F0302020204030204" pitchFamily="34" charset="0"/>
                <a:cs typeface="Calibri Light" panose="020F0302020204030204" pitchFamily="34" charset="0"/>
              </a:rPr>
              <a:t>collection contributes to a supportive and employee-centric environment, fostering a positive workplace culture. The main objectives of these activities are:</a:t>
            </a:r>
          </a:p>
          <a:p>
            <a:endParaRPr lang="en-CA" b="1" noProof="0" dirty="0">
              <a:latin typeface="Calibri Light" panose="020F0302020204030204" pitchFamily="34" charset="0"/>
              <a:ea typeface="Calibri Light" panose="020F0302020204030204" pitchFamily="34" charset="0"/>
              <a:cs typeface="Calibri Light" panose="020F0302020204030204" pitchFamily="34" charset="0"/>
            </a:endParaRPr>
          </a:p>
          <a:p>
            <a:pPr marL="742950" lvl="1" indent="-285750">
              <a:buFont typeface="Arial" panose="020B0604020202020204" pitchFamily="34" charset="0"/>
              <a:buChar char="•"/>
            </a:pPr>
            <a:r>
              <a:rPr lang="en-CA" b="1" noProof="0" dirty="0">
                <a:latin typeface="Calibri Light" panose="020F0302020204030204" pitchFamily="34" charset="0"/>
                <a:ea typeface="Calibri Light" panose="020F0302020204030204" pitchFamily="34" charset="0"/>
                <a:cs typeface="Calibri Light" panose="020F0302020204030204" pitchFamily="34" charset="0"/>
              </a:rPr>
              <a:t>Demonstrating the effectiveness of your Change Management Program</a:t>
            </a:r>
          </a:p>
          <a:p>
            <a:pPr marL="742950" lvl="1" indent="-285750">
              <a:buFont typeface="Arial" panose="020B0604020202020204" pitchFamily="34" charset="0"/>
              <a:buChar char="•"/>
            </a:pPr>
            <a:r>
              <a:rPr lang="en-CA" b="1" dirty="0">
                <a:latin typeface="Calibri Light" panose="020F0302020204030204" pitchFamily="34" charset="0"/>
                <a:ea typeface="Calibri Light" panose="020F0302020204030204" pitchFamily="34" charset="0"/>
                <a:cs typeface="Calibri Light" panose="020F0302020204030204" pitchFamily="34" charset="0"/>
              </a:rPr>
              <a:t>Demonstrating the achievement of a positive workplace employee experience</a:t>
            </a:r>
          </a:p>
          <a:p>
            <a:pPr marL="742950" lvl="1" indent="-285750">
              <a:buFont typeface="Arial" panose="020B0604020202020204" pitchFamily="34" charset="0"/>
              <a:buChar char="•"/>
            </a:pPr>
            <a:r>
              <a:rPr lang="en-CA" b="1" noProof="0" dirty="0">
                <a:latin typeface="Calibri Light" panose="020F0302020204030204" pitchFamily="34" charset="0"/>
                <a:ea typeface="Calibri Light" panose="020F0302020204030204" pitchFamily="34" charset="0"/>
                <a:cs typeface="Calibri Light" panose="020F0302020204030204" pitchFamily="34" charset="0"/>
              </a:rPr>
              <a:t>Identifying areas of improvement as part of the continuous improvement cycle of a positive workplace employee experience</a:t>
            </a:r>
          </a:p>
          <a:p>
            <a:pPr marL="742950" lvl="1" indent="-285750">
              <a:buFont typeface="Arial" panose="020B0604020202020204" pitchFamily="34" charset="0"/>
              <a:buChar char="•"/>
            </a:pPr>
            <a:endParaRPr lang="en-CA" b="1" noProof="0" dirty="0">
              <a:latin typeface="Calibri Light" panose="020F0302020204030204" pitchFamily="34" charset="0"/>
              <a:ea typeface="Calibri Light" panose="020F0302020204030204" pitchFamily="34" charset="0"/>
              <a:cs typeface="Calibri Light" panose="020F0302020204030204" pitchFamily="34" charset="0"/>
            </a:endParaRPr>
          </a:p>
          <a:p>
            <a:r>
              <a:rPr lang="en-CA" dirty="0">
                <a:latin typeface="Calibri Light" panose="020F0302020204030204" pitchFamily="34" charset="0"/>
                <a:ea typeface="Calibri Light" panose="020F0302020204030204" pitchFamily="34" charset="0"/>
                <a:cs typeface="Calibri Light" panose="020F0302020204030204" pitchFamily="34" charset="0"/>
              </a:rPr>
              <a:t>These objectives are explained in detail in the </a:t>
            </a:r>
            <a:r>
              <a:rPr lang="en-US" sz="1800" b="1" dirty="0">
                <a:latin typeface="Calibri Light" panose="020F0302020204030204" pitchFamily="34" charset="0"/>
                <a:ea typeface="Calibri Light" panose="020F0302020204030204" pitchFamily="34" charset="0"/>
                <a:cs typeface="Calibri Light" panose="020F0302020204030204" pitchFamily="34" charset="0"/>
              </a:rPr>
              <a:t>Workplace Employee Experience Report and Action Plan. </a:t>
            </a:r>
            <a:r>
              <a:rPr lang="en-CA" dirty="0">
                <a:latin typeface="Calibri Light" panose="020F0302020204030204" pitchFamily="34" charset="0"/>
                <a:ea typeface="Calibri Light" panose="020F0302020204030204" pitchFamily="34" charset="0"/>
                <a:cs typeface="Calibri Light" panose="020F0302020204030204" pitchFamily="34" charset="0"/>
              </a:rPr>
              <a:t>Before starting to gather feedback, it is recommended you consult this document to understand the incredible value of investing time to gather employee experience feedback and how it will benefit your organization, as well as you personally. </a:t>
            </a:r>
          </a:p>
        </p:txBody>
      </p:sp>
    </p:spTree>
    <p:extLst>
      <p:ext uri="{BB962C8B-B14F-4D97-AF65-F5344CB8AC3E}">
        <p14:creationId xmlns:p14="http://schemas.microsoft.com/office/powerpoint/2010/main" val="3291831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D807CE-9A3B-3C56-4453-635A838744AE}"/>
              </a:ext>
            </a:extLst>
          </p:cNvPr>
          <p:cNvSpPr>
            <a:spLocks noGrp="1"/>
          </p:cNvSpPr>
          <p:nvPr>
            <p:ph type="ctrTitle"/>
          </p:nvPr>
        </p:nvSpPr>
        <p:spPr/>
        <p:txBody>
          <a:bodyPr/>
          <a:lstStyle/>
          <a:p>
            <a:r>
              <a:rPr lang="fr-CA" dirty="0">
                <a:solidFill>
                  <a:schemeClr val="accent5"/>
                </a:solidFill>
                <a:latin typeface="Arial Rounded MT Bold" panose="020F0704030504030204" pitchFamily="34" charset="0"/>
              </a:rPr>
              <a:t>Annex B</a:t>
            </a:r>
            <a:endParaRPr lang="en-CA" dirty="0">
              <a:solidFill>
                <a:schemeClr val="accent5"/>
              </a:solidFill>
              <a:latin typeface="Arial Rounded MT Bold" panose="020F0704030504030204" pitchFamily="34" charset="0"/>
            </a:endParaRPr>
          </a:p>
        </p:txBody>
      </p:sp>
      <p:sp>
        <p:nvSpPr>
          <p:cNvPr id="5" name="Subtitle 4">
            <a:extLst>
              <a:ext uri="{FF2B5EF4-FFF2-40B4-BE49-F238E27FC236}">
                <a16:creationId xmlns:a16="http://schemas.microsoft.com/office/drawing/2014/main" id="{F3C87AA5-97D6-9804-0E91-A2938A68C6AA}"/>
              </a:ext>
            </a:extLst>
          </p:cNvPr>
          <p:cNvSpPr>
            <a:spLocks noGrp="1"/>
          </p:cNvSpPr>
          <p:nvPr>
            <p:ph type="subTitle" idx="1"/>
          </p:nvPr>
        </p:nvSpPr>
        <p:spPr/>
        <p:txBody>
          <a:bodyPr/>
          <a:lstStyle/>
          <a:p>
            <a:r>
              <a:rPr lang="fr-CA" dirty="0">
                <a:solidFill>
                  <a:schemeClr val="accent2">
                    <a:lumMod val="75000"/>
                  </a:schemeClr>
                </a:solidFill>
              </a:rPr>
              <a:t>Informal group discussions </a:t>
            </a:r>
            <a:r>
              <a:rPr lang="fr-CA" dirty="0" err="1">
                <a:solidFill>
                  <a:schemeClr val="accent2">
                    <a:lumMod val="75000"/>
                  </a:schemeClr>
                </a:solidFill>
              </a:rPr>
              <a:t>framework</a:t>
            </a:r>
            <a:endParaRPr lang="en-CA" dirty="0">
              <a:solidFill>
                <a:schemeClr val="accent2">
                  <a:lumMod val="75000"/>
                </a:schemeClr>
              </a:solidFill>
            </a:endParaRPr>
          </a:p>
        </p:txBody>
      </p:sp>
    </p:spTree>
    <p:extLst>
      <p:ext uri="{BB962C8B-B14F-4D97-AF65-F5344CB8AC3E}">
        <p14:creationId xmlns:p14="http://schemas.microsoft.com/office/powerpoint/2010/main" val="3166165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p:txBody>
          <a:bodyPr/>
          <a:lstStyle/>
          <a:p>
            <a:r>
              <a:rPr lang="en-CA" dirty="0">
                <a:solidFill>
                  <a:schemeClr val="accent5"/>
                </a:solidFill>
                <a:latin typeface="Arial Rounded MT Bold" panose="020F0704030504030204" pitchFamily="34" charset="0"/>
              </a:rPr>
              <a:t>Informal Group Discussions Framework</a:t>
            </a:r>
          </a:p>
        </p:txBody>
      </p:sp>
      <p:sp>
        <p:nvSpPr>
          <p:cNvPr id="3" name="TextBox 2">
            <a:extLst>
              <a:ext uri="{FF2B5EF4-FFF2-40B4-BE49-F238E27FC236}">
                <a16:creationId xmlns:a16="http://schemas.microsoft.com/office/drawing/2014/main" id="{E245D6EA-DAB3-DF75-63B9-AB4E5051DD2E}"/>
              </a:ext>
            </a:extLst>
          </p:cNvPr>
          <p:cNvSpPr txBox="1"/>
          <p:nvPr/>
        </p:nvSpPr>
        <p:spPr>
          <a:xfrm>
            <a:off x="508758" y="2205315"/>
            <a:ext cx="5396742" cy="3385542"/>
          </a:xfrm>
          <a:prstGeom prst="rect">
            <a:avLst/>
          </a:prstGeom>
          <a:noFill/>
        </p:spPr>
        <p:txBody>
          <a:bodyPr wrap="square" rtlCol="0">
            <a:spAutoFit/>
          </a:bodyPr>
          <a:lstStyle/>
          <a:p>
            <a:pPr marL="342900" indent="-342900">
              <a:buFont typeface="+mj-lt"/>
              <a:buAutoNum type="arabicPeriod"/>
            </a:pPr>
            <a:r>
              <a:rPr lang="en-CA" sz="1600" b="1" dirty="0">
                <a:latin typeface="Calibri Light" panose="020F0302020204030204" pitchFamily="34" charset="0"/>
                <a:ea typeface="Calibri Light" panose="020F0302020204030204" pitchFamily="34" charset="0"/>
                <a:cs typeface="Calibri Light" panose="020F0302020204030204" pitchFamily="34" charset="0"/>
              </a:rPr>
              <a:t>Introduction and Ice-breaker</a:t>
            </a:r>
          </a:p>
          <a:p>
            <a:pPr marL="742950" lvl="1" indent="-285750" fontAlgn="base">
              <a:buFont typeface="Arial" panose="020B0604020202020204" pitchFamily="34" charset="0"/>
              <a:buChar char="•"/>
            </a:pPr>
            <a:r>
              <a:rPr lang="en-CA" sz="1400" dirty="0">
                <a:latin typeface="Calibri Light" panose="020F0302020204030204" pitchFamily="34" charset="0"/>
                <a:ea typeface="Calibri Light" panose="020F0302020204030204" pitchFamily="34" charset="0"/>
                <a:cs typeface="Calibri Light" panose="020F0302020204030204" pitchFamily="34" charset="0"/>
              </a:rPr>
              <a:t>Welcome and set the context for the group discussions</a:t>
            </a:r>
          </a:p>
          <a:p>
            <a:pPr marL="742950" lvl="1" indent="-285750" fontAlgn="base">
              <a:buFont typeface="Arial" panose="020B0604020202020204" pitchFamily="34" charset="0"/>
              <a:buChar char="•"/>
            </a:pPr>
            <a:r>
              <a:rPr lang="en-CA" sz="1400" dirty="0">
                <a:latin typeface="Calibri Light" panose="020F0302020204030204" pitchFamily="34" charset="0"/>
                <a:ea typeface="Calibri Light" panose="020F0302020204030204" pitchFamily="34" charset="0"/>
                <a:cs typeface="Calibri Light" panose="020F0302020204030204" pitchFamily="34" charset="0"/>
              </a:rPr>
              <a:t>Outline the objectives: assessing change management effectiveness, gauging employee experience, and identifying areas for improvement  </a:t>
            </a:r>
          </a:p>
          <a:p>
            <a:pPr marL="742950" lvl="1" indent="-285750" fontAlgn="base">
              <a:buFont typeface="Arial" panose="020B0604020202020204" pitchFamily="34" charset="0"/>
              <a:buChar char="•"/>
            </a:pPr>
            <a:r>
              <a:rPr lang="en-CA" sz="1400" dirty="0">
                <a:latin typeface="Calibri Light" panose="020F0302020204030204" pitchFamily="34" charset="0"/>
                <a:ea typeface="Calibri Light" panose="020F0302020204030204" pitchFamily="34" charset="0"/>
                <a:cs typeface="Calibri Light" panose="020F0302020204030204" pitchFamily="34" charset="0"/>
              </a:rPr>
              <a:t>Emphasize the importance of open and honest communication</a:t>
            </a:r>
          </a:p>
          <a:p>
            <a:pPr marL="742950" lvl="1" indent="-285750" fontAlgn="base">
              <a:buFont typeface="Arial" panose="020B0604020202020204" pitchFamily="34" charset="0"/>
              <a:buChar char="•"/>
            </a:pPr>
            <a:r>
              <a:rPr lang="en-CA" sz="1400" dirty="0">
                <a:latin typeface="Calibri Light" panose="020F0302020204030204" pitchFamily="34" charset="0"/>
                <a:ea typeface="Calibri Light" panose="020F0302020204030204" pitchFamily="34" charset="0"/>
                <a:cs typeface="Calibri Light" panose="020F0302020204030204" pitchFamily="34" charset="0"/>
              </a:rPr>
              <a:t>Ice-breaker: Encourage participants to share a positive aspect of their experience post-transformation </a:t>
            </a:r>
            <a:endParaRPr lang="en-CA" sz="1400" b="1" dirty="0">
              <a:latin typeface="Calibri Light" panose="020F0302020204030204" pitchFamily="34" charset="0"/>
              <a:ea typeface="Calibri Light" panose="020F0302020204030204" pitchFamily="34" charset="0"/>
              <a:cs typeface="Calibri Light" panose="020F0302020204030204" pitchFamily="34" charset="0"/>
            </a:endParaRPr>
          </a:p>
          <a:p>
            <a:pPr marL="742950" lvl="1" indent="-285750" fontAlgn="base">
              <a:buFont typeface="Arial" panose="020B0604020202020204" pitchFamily="34" charset="0"/>
              <a:buChar char="•"/>
            </a:pPr>
            <a:endParaRPr lang="en-CA" sz="1400" dirty="0">
              <a:latin typeface="Calibri Light" panose="020F0302020204030204" pitchFamily="34" charset="0"/>
              <a:ea typeface="Calibri Light" panose="020F0302020204030204" pitchFamily="34" charset="0"/>
              <a:cs typeface="Calibri Light" panose="020F0302020204030204" pitchFamily="34" charset="0"/>
            </a:endParaRPr>
          </a:p>
          <a:p>
            <a:pPr marL="342900" indent="-342900">
              <a:buFont typeface="+mj-lt"/>
              <a:buAutoNum type="arabicPeriod"/>
            </a:pPr>
            <a:r>
              <a:rPr lang="en-CA" sz="1600" b="1" dirty="0">
                <a:latin typeface="Calibri Light" panose="020F0302020204030204" pitchFamily="34" charset="0"/>
                <a:ea typeface="Calibri Light" panose="020F0302020204030204" pitchFamily="34" charset="0"/>
                <a:cs typeface="Calibri Light" panose="020F0302020204030204" pitchFamily="34" charset="0"/>
              </a:rPr>
              <a:t>Questions and Assessment </a:t>
            </a:r>
          </a:p>
          <a:p>
            <a:pPr marL="800100" lvl="1" indent="-342900">
              <a:buFont typeface="Arial" panose="020B0604020202020204" pitchFamily="34" charset="0"/>
              <a:buChar char="•"/>
            </a:pPr>
            <a:r>
              <a:rPr lang="en-CA" sz="1400" dirty="0">
                <a:latin typeface="Calibri Light" panose="020F0302020204030204" pitchFamily="34" charset="0"/>
                <a:ea typeface="Calibri Light" panose="020F0302020204030204" pitchFamily="34" charset="0"/>
                <a:cs typeface="Calibri Light" panose="020F0302020204030204" pitchFamily="34" charset="0"/>
              </a:rPr>
              <a:t>Ask specific questions that require follow-up from the Workplace Employee Experience Questionnaire</a:t>
            </a:r>
          </a:p>
          <a:p>
            <a:pPr marL="800100" lvl="1" indent="-342900">
              <a:spcAft>
                <a:spcPts val="1000"/>
              </a:spcAft>
              <a:buFont typeface="Arial" panose="020B0604020202020204" pitchFamily="34" charset="0"/>
              <a:buChar char="•"/>
            </a:pPr>
            <a:r>
              <a:rPr lang="en-CA" sz="1400" dirty="0">
                <a:latin typeface="Calibri Light" panose="020F0302020204030204" pitchFamily="34" charset="0"/>
                <a:ea typeface="Calibri Light" panose="020F0302020204030204" pitchFamily="34" charset="0"/>
                <a:cs typeface="Calibri Light" panose="020F0302020204030204" pitchFamily="34" charset="0"/>
              </a:rPr>
              <a:t>Encourage participants to provide specific examples and insights </a:t>
            </a:r>
            <a:endParaRPr lang="en-CA" sz="1600" b="1"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4" name="TextBox 3">
            <a:extLst>
              <a:ext uri="{FF2B5EF4-FFF2-40B4-BE49-F238E27FC236}">
                <a16:creationId xmlns:a16="http://schemas.microsoft.com/office/drawing/2014/main" id="{D5765DEB-024C-457D-2655-39A06BC1AFE6}"/>
              </a:ext>
            </a:extLst>
          </p:cNvPr>
          <p:cNvSpPr txBox="1"/>
          <p:nvPr/>
        </p:nvSpPr>
        <p:spPr>
          <a:xfrm>
            <a:off x="6366633" y="2205315"/>
            <a:ext cx="5396742" cy="3672800"/>
          </a:xfrm>
          <a:prstGeom prst="rect">
            <a:avLst/>
          </a:prstGeom>
          <a:noFill/>
        </p:spPr>
        <p:txBody>
          <a:bodyPr wrap="square" rtlCol="0">
            <a:spAutoFit/>
          </a:bodyPr>
          <a:lstStyle/>
          <a:p>
            <a:pPr marL="342900" indent="-342900">
              <a:buFont typeface="+mj-lt"/>
              <a:buAutoNum type="arabicPeriod" startAt="3"/>
            </a:pPr>
            <a:r>
              <a:rPr lang="en-CA" sz="1600" b="1" dirty="0">
                <a:latin typeface="Calibri Light" panose="020F0302020204030204" pitchFamily="34" charset="0"/>
                <a:ea typeface="Calibri Light" panose="020F0302020204030204" pitchFamily="34" charset="0"/>
                <a:cs typeface="Calibri Light" panose="020F0302020204030204" pitchFamily="34" charset="0"/>
              </a:rPr>
              <a:t>Sharing Experiences</a:t>
            </a:r>
          </a:p>
          <a:p>
            <a:pPr marL="742950" lvl="1" indent="-285750">
              <a:buFont typeface="Arial" panose="020B0604020202020204" pitchFamily="34" charset="0"/>
              <a:buChar char="•"/>
            </a:pPr>
            <a:r>
              <a:rPr lang="en-CA" sz="1400" dirty="0">
                <a:latin typeface="Calibri Light" panose="020F0302020204030204" pitchFamily="34" charset="0"/>
                <a:ea typeface="Calibri Light" panose="020F0302020204030204" pitchFamily="34" charset="0"/>
                <a:cs typeface="Calibri Light" panose="020F0302020204030204" pitchFamily="34" charset="0"/>
              </a:rPr>
              <a:t>Facilitate a discussion where participants can build on each other's comments </a:t>
            </a:r>
          </a:p>
          <a:p>
            <a:pPr marL="742950" lvl="1" indent="-285750">
              <a:spcAft>
                <a:spcPts val="1000"/>
              </a:spcAft>
              <a:buFont typeface="Arial" panose="020B0604020202020204" pitchFamily="34" charset="0"/>
              <a:buChar char="•"/>
            </a:pPr>
            <a:r>
              <a:rPr lang="en-CA" sz="1400" dirty="0">
                <a:latin typeface="Calibri Light" panose="020F0302020204030204" pitchFamily="34" charset="0"/>
                <a:ea typeface="Calibri Light" panose="020F0302020204030204" pitchFamily="34" charset="0"/>
                <a:cs typeface="Calibri Light" panose="020F0302020204030204" pitchFamily="34" charset="0"/>
              </a:rPr>
              <a:t>Encourage sharing of both positive and challenging experiences</a:t>
            </a:r>
            <a:endParaRPr lang="en-CA" sz="1600" b="1" dirty="0">
              <a:latin typeface="Calibri Light" panose="020F0302020204030204" pitchFamily="34" charset="0"/>
              <a:ea typeface="Calibri Light" panose="020F0302020204030204" pitchFamily="34" charset="0"/>
              <a:cs typeface="Calibri Light" panose="020F0302020204030204" pitchFamily="34" charset="0"/>
            </a:endParaRPr>
          </a:p>
          <a:p>
            <a:pPr marL="342900" indent="-342900">
              <a:buFont typeface="+mj-lt"/>
              <a:buAutoNum type="arabicPeriod" startAt="4"/>
            </a:pPr>
            <a:r>
              <a:rPr lang="en-CA" sz="1600" b="1" dirty="0">
                <a:latin typeface="Calibri Light" panose="020F0302020204030204" pitchFamily="34" charset="0"/>
                <a:ea typeface="Calibri Light" panose="020F0302020204030204" pitchFamily="34" charset="0"/>
                <a:cs typeface="Calibri Light" panose="020F0302020204030204" pitchFamily="34" charset="0"/>
              </a:rPr>
              <a:t>Identifying Areas for Improvement</a:t>
            </a:r>
          </a:p>
          <a:p>
            <a:pPr marL="742950" lvl="1" indent="-285750" fontAlgn="base">
              <a:buFont typeface="Arial" panose="020B0604020202020204" pitchFamily="34" charset="0"/>
              <a:buChar char="•"/>
            </a:pPr>
            <a:r>
              <a:rPr lang="en-CA" sz="1400" dirty="0">
                <a:latin typeface="Calibri Light" panose="020F0302020204030204" pitchFamily="34" charset="0"/>
                <a:ea typeface="Calibri Light" panose="020F0302020204030204" pitchFamily="34" charset="0"/>
                <a:cs typeface="Calibri Light" panose="020F0302020204030204" pitchFamily="34" charset="0"/>
              </a:rPr>
              <a:t>Facilitate a discussion on areas where participants believe improvements can be made </a:t>
            </a:r>
          </a:p>
          <a:p>
            <a:pPr marL="742950" lvl="1" indent="-285750" fontAlgn="base">
              <a:spcAft>
                <a:spcPts val="1000"/>
              </a:spcAft>
              <a:buFont typeface="Arial" panose="020B0604020202020204" pitchFamily="34" charset="0"/>
              <a:buChar char="•"/>
            </a:pPr>
            <a:r>
              <a:rPr lang="en-CA" sz="1400" dirty="0">
                <a:latin typeface="Calibri Light" panose="020F0302020204030204" pitchFamily="34" charset="0"/>
                <a:ea typeface="Calibri Light" panose="020F0302020204030204" pitchFamily="34" charset="0"/>
                <a:cs typeface="Calibri Light" panose="020F0302020204030204" pitchFamily="34" charset="0"/>
              </a:rPr>
              <a:t>Ask for suggestions on enhancing the employee experience and addressing any lingering challenges  </a:t>
            </a:r>
          </a:p>
          <a:p>
            <a:pPr marL="342900" indent="-342900">
              <a:buFont typeface="+mj-lt"/>
              <a:buAutoNum type="arabicPeriod" startAt="4"/>
            </a:pPr>
            <a:r>
              <a:rPr lang="en-CA" sz="1600" b="1" dirty="0">
                <a:latin typeface="Calibri Light" panose="020F0302020204030204" pitchFamily="34" charset="0"/>
                <a:ea typeface="Calibri Light" panose="020F0302020204030204" pitchFamily="34" charset="0"/>
                <a:cs typeface="Calibri Light" panose="020F0302020204030204" pitchFamily="34" charset="0"/>
              </a:rPr>
              <a:t>Wrap-up</a:t>
            </a:r>
          </a:p>
          <a:p>
            <a:pPr marL="800100" lvl="1" indent="-342900">
              <a:buFont typeface="Arial" panose="020B0604020202020204" pitchFamily="34" charset="0"/>
              <a:buChar char="•"/>
            </a:pPr>
            <a:r>
              <a:rPr lang="en-CA" sz="1400" dirty="0">
                <a:latin typeface="Calibri Light" panose="020F0302020204030204" pitchFamily="34" charset="0"/>
                <a:ea typeface="Calibri Light" panose="020F0302020204030204" pitchFamily="34" charset="0"/>
                <a:cs typeface="Calibri Light" panose="020F0302020204030204" pitchFamily="34" charset="0"/>
              </a:rPr>
              <a:t>Summarize key points discussed  </a:t>
            </a:r>
          </a:p>
          <a:p>
            <a:pPr marL="800100" lvl="1" indent="-342900">
              <a:buFont typeface="Arial" panose="020B0604020202020204" pitchFamily="34" charset="0"/>
              <a:buChar char="•"/>
            </a:pPr>
            <a:r>
              <a:rPr lang="en-CA" sz="1400" dirty="0">
                <a:latin typeface="Calibri Light" panose="020F0302020204030204" pitchFamily="34" charset="0"/>
                <a:ea typeface="Calibri Light" panose="020F0302020204030204" pitchFamily="34" charset="0"/>
                <a:cs typeface="Calibri Light" panose="020F0302020204030204" pitchFamily="34" charset="0"/>
              </a:rPr>
              <a:t>Discuss next steps, such as how insights will be used and the timeline for implementing improvements </a:t>
            </a:r>
          </a:p>
          <a:p>
            <a:pPr marL="800100" lvl="1" indent="-342900">
              <a:buFont typeface="Arial" panose="020B0604020202020204" pitchFamily="34" charset="0"/>
              <a:buChar char="•"/>
            </a:pPr>
            <a:r>
              <a:rPr lang="en-CA" sz="1400" dirty="0">
                <a:latin typeface="Calibri Light" panose="020F0302020204030204" pitchFamily="34" charset="0"/>
                <a:ea typeface="Calibri Light" panose="020F0302020204030204" pitchFamily="34" charset="0"/>
                <a:cs typeface="Calibri Light" panose="020F0302020204030204" pitchFamily="34" charset="0"/>
              </a:rPr>
              <a:t>Thank participants for their valuable input</a:t>
            </a:r>
            <a:endParaRPr lang="en-CA" sz="1600" b="1"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A8F80289-58B1-5177-1C0E-AB375C406B07}"/>
              </a:ext>
            </a:extLst>
          </p:cNvPr>
          <p:cNvSpPr txBox="1"/>
          <p:nvPr/>
        </p:nvSpPr>
        <p:spPr>
          <a:xfrm>
            <a:off x="508758" y="1267510"/>
            <a:ext cx="11006344" cy="830997"/>
          </a:xfrm>
          <a:prstGeom prst="rect">
            <a:avLst/>
          </a:prstGeom>
          <a:noFill/>
        </p:spPr>
        <p:txBody>
          <a:bodyPr wrap="square">
            <a:spAutoFit/>
          </a:bodyPr>
          <a:lstStyle/>
          <a:p>
            <a:r>
              <a:rPr lang="fr-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W</a:t>
            </a:r>
            <a:r>
              <a:rPr lang="en-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hen preparing your group sessions, consider the amount on content to cover and number of employees invited and ensure to reserve enough time. Group sessions should have a strong facilitator that can create a safe sharing space, guide discussions, encourage active participate and manage time effectively.</a:t>
            </a:r>
            <a:endParaRPr lang="en-CA" sz="1600" dirty="0">
              <a:solidFill>
                <a:schemeClr val="accent5"/>
              </a:solidFill>
            </a:endParaRPr>
          </a:p>
        </p:txBody>
      </p:sp>
    </p:spTree>
    <p:extLst>
      <p:ext uri="{BB962C8B-B14F-4D97-AF65-F5344CB8AC3E}">
        <p14:creationId xmlns:p14="http://schemas.microsoft.com/office/powerpoint/2010/main" val="3759743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D807CE-9A3B-3C56-4453-635A838744AE}"/>
              </a:ext>
            </a:extLst>
          </p:cNvPr>
          <p:cNvSpPr>
            <a:spLocks noGrp="1"/>
          </p:cNvSpPr>
          <p:nvPr>
            <p:ph type="ctrTitle"/>
          </p:nvPr>
        </p:nvSpPr>
        <p:spPr/>
        <p:txBody>
          <a:bodyPr/>
          <a:lstStyle/>
          <a:p>
            <a:r>
              <a:rPr lang="fr-CA" dirty="0">
                <a:solidFill>
                  <a:schemeClr val="accent5"/>
                </a:solidFill>
                <a:latin typeface="Arial Rounded MT Bold" panose="020F0704030504030204" pitchFamily="34" charset="0"/>
              </a:rPr>
              <a:t>Annex C</a:t>
            </a:r>
            <a:endParaRPr lang="en-CA" dirty="0">
              <a:solidFill>
                <a:schemeClr val="accent5"/>
              </a:solidFill>
              <a:latin typeface="Arial Rounded MT Bold" panose="020F0704030504030204" pitchFamily="34" charset="0"/>
            </a:endParaRPr>
          </a:p>
        </p:txBody>
      </p:sp>
      <p:sp>
        <p:nvSpPr>
          <p:cNvPr id="5" name="Subtitle 4">
            <a:extLst>
              <a:ext uri="{FF2B5EF4-FFF2-40B4-BE49-F238E27FC236}">
                <a16:creationId xmlns:a16="http://schemas.microsoft.com/office/drawing/2014/main" id="{F3C87AA5-97D6-9804-0E91-A2938A68C6AA}"/>
              </a:ext>
            </a:extLst>
          </p:cNvPr>
          <p:cNvSpPr>
            <a:spLocks noGrp="1"/>
          </p:cNvSpPr>
          <p:nvPr>
            <p:ph type="subTitle" idx="1"/>
          </p:nvPr>
        </p:nvSpPr>
        <p:spPr/>
        <p:txBody>
          <a:bodyPr/>
          <a:lstStyle/>
          <a:p>
            <a:r>
              <a:rPr lang="fr-CA" dirty="0">
                <a:solidFill>
                  <a:schemeClr val="accent2">
                    <a:lumMod val="75000"/>
                  </a:schemeClr>
                </a:solidFill>
              </a:rPr>
              <a:t>Informal 1:1 Dialogue </a:t>
            </a:r>
            <a:r>
              <a:rPr lang="fr-CA" dirty="0" err="1">
                <a:solidFill>
                  <a:schemeClr val="accent2">
                    <a:lumMod val="75000"/>
                  </a:schemeClr>
                </a:solidFill>
              </a:rPr>
              <a:t>framework</a:t>
            </a:r>
            <a:endParaRPr lang="en-CA" dirty="0">
              <a:solidFill>
                <a:schemeClr val="accent2">
                  <a:lumMod val="75000"/>
                </a:schemeClr>
              </a:solidFill>
            </a:endParaRPr>
          </a:p>
        </p:txBody>
      </p:sp>
    </p:spTree>
    <p:extLst>
      <p:ext uri="{BB962C8B-B14F-4D97-AF65-F5344CB8AC3E}">
        <p14:creationId xmlns:p14="http://schemas.microsoft.com/office/powerpoint/2010/main" val="1068701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p:txBody>
          <a:bodyPr/>
          <a:lstStyle/>
          <a:p>
            <a:r>
              <a:rPr lang="en-CA" dirty="0">
                <a:solidFill>
                  <a:schemeClr val="accent5"/>
                </a:solidFill>
                <a:latin typeface="Arial Rounded MT Bold" panose="020F0704030504030204" pitchFamily="34" charset="0"/>
              </a:rPr>
              <a:t>Informal 1:1 Dialogue Framework</a:t>
            </a:r>
          </a:p>
        </p:txBody>
      </p:sp>
      <p:sp>
        <p:nvSpPr>
          <p:cNvPr id="3" name="TextBox 2">
            <a:extLst>
              <a:ext uri="{FF2B5EF4-FFF2-40B4-BE49-F238E27FC236}">
                <a16:creationId xmlns:a16="http://schemas.microsoft.com/office/drawing/2014/main" id="{E245D6EA-DAB3-DF75-63B9-AB4E5051DD2E}"/>
              </a:ext>
            </a:extLst>
          </p:cNvPr>
          <p:cNvSpPr txBox="1"/>
          <p:nvPr/>
        </p:nvSpPr>
        <p:spPr>
          <a:xfrm>
            <a:off x="508758" y="2205315"/>
            <a:ext cx="5396742" cy="3944670"/>
          </a:xfrm>
          <a:prstGeom prst="rect">
            <a:avLst/>
          </a:prstGeom>
          <a:noFill/>
        </p:spPr>
        <p:txBody>
          <a:bodyPr wrap="square" rtlCol="0">
            <a:spAutoFit/>
          </a:bodyPr>
          <a:lstStyle/>
          <a:p>
            <a:pPr marL="342900" indent="-342900">
              <a:buFont typeface="+mj-lt"/>
              <a:buAutoNum type="arabicPeriod"/>
            </a:pPr>
            <a:r>
              <a:rPr lang="en-CA" sz="1600" b="1" dirty="0">
                <a:latin typeface="Calibri Light" panose="020F0302020204030204" pitchFamily="34" charset="0"/>
                <a:ea typeface="Calibri Light" panose="020F0302020204030204" pitchFamily="34" charset="0"/>
                <a:cs typeface="Calibri Light" panose="020F0302020204030204" pitchFamily="34" charset="0"/>
              </a:rPr>
              <a:t>Introduction and Establishing Trust</a:t>
            </a:r>
          </a:p>
          <a:p>
            <a:pPr marL="742950" lvl="1" indent="-285750" fontAlgn="base">
              <a:buFont typeface="Arial" panose="020B0604020202020204" pitchFamily="34" charset="0"/>
              <a:buChar char="•"/>
            </a:pPr>
            <a:r>
              <a:rPr lang="en-CA" sz="1400" dirty="0">
                <a:latin typeface="Calibri Light" panose="020F0302020204030204" pitchFamily="34" charset="0"/>
                <a:ea typeface="Calibri Light" panose="020F0302020204030204" pitchFamily="34" charset="0"/>
                <a:cs typeface="Calibri Light" panose="020F0302020204030204" pitchFamily="34" charset="0"/>
              </a:rPr>
              <a:t>Welcome and express appreciation for the employee's time </a:t>
            </a:r>
          </a:p>
          <a:p>
            <a:pPr marL="742950" lvl="1" indent="-285750" fontAlgn="base">
              <a:buFont typeface="Arial" panose="020B0604020202020204" pitchFamily="34" charset="0"/>
              <a:buChar char="•"/>
            </a:pPr>
            <a:r>
              <a:rPr lang="en-CA" sz="1400" dirty="0">
                <a:latin typeface="Calibri Light" panose="020F0302020204030204" pitchFamily="34" charset="0"/>
                <a:ea typeface="Calibri Light" panose="020F0302020204030204" pitchFamily="34" charset="0"/>
                <a:cs typeface="Calibri Light" panose="020F0302020204030204" pitchFamily="34" charset="0"/>
              </a:rPr>
              <a:t>Emphasize the importance of their honest feedback </a:t>
            </a:r>
          </a:p>
          <a:p>
            <a:pPr marL="742950" lvl="1" indent="-285750" fontAlgn="base">
              <a:buFont typeface="Arial" panose="020B0604020202020204" pitchFamily="34" charset="0"/>
              <a:buChar char="•"/>
            </a:pPr>
            <a:r>
              <a:rPr lang="en-CA" sz="1400" dirty="0">
                <a:latin typeface="Calibri Light" panose="020F0302020204030204" pitchFamily="34" charset="0"/>
                <a:ea typeface="Calibri Light" panose="020F0302020204030204" pitchFamily="34" charset="0"/>
                <a:cs typeface="Calibri Light" panose="020F0302020204030204" pitchFamily="34" charset="0"/>
              </a:rPr>
              <a:t>Build rapport by asking about their well-being and ensuring they feel comfortable.  </a:t>
            </a:r>
          </a:p>
          <a:p>
            <a:pPr marL="742950" lvl="1" indent="-285750" fontAlgn="base">
              <a:buFont typeface="Arial" panose="020B0604020202020204" pitchFamily="34" charset="0"/>
              <a:buChar char="•"/>
            </a:pPr>
            <a:r>
              <a:rPr lang="en-CA" sz="1400" dirty="0">
                <a:latin typeface="Calibri Light" panose="020F0302020204030204" pitchFamily="34" charset="0"/>
                <a:ea typeface="Calibri Light" panose="020F0302020204030204" pitchFamily="34" charset="0"/>
                <a:cs typeface="Calibri Light" panose="020F0302020204030204" pitchFamily="34" charset="0"/>
              </a:rPr>
              <a:t>Clarify the confidential nature of the conversation and reassure them that their input is valuable</a:t>
            </a:r>
          </a:p>
          <a:p>
            <a:pPr marL="742950" lvl="1" indent="-285750" fontAlgn="base">
              <a:spcAft>
                <a:spcPts val="1000"/>
              </a:spcAft>
              <a:buFont typeface="Arial" panose="020B0604020202020204" pitchFamily="34" charset="0"/>
              <a:buChar char="•"/>
            </a:pPr>
            <a:r>
              <a:rPr lang="en-CA" sz="1400" dirty="0">
                <a:latin typeface="Calibri Light" panose="020F0302020204030204" pitchFamily="34" charset="0"/>
                <a:ea typeface="Calibri Light" panose="020F0302020204030204" pitchFamily="34" charset="0"/>
                <a:cs typeface="Calibri Light" panose="020F0302020204030204" pitchFamily="34" charset="0"/>
              </a:rPr>
              <a:t>Share the purpose of the dialogue: to understand their unique perspective and experiences</a:t>
            </a:r>
          </a:p>
          <a:p>
            <a:pPr marL="342900" indent="-342900">
              <a:buFont typeface="+mj-lt"/>
              <a:buAutoNum type="arabicPeriod"/>
            </a:pPr>
            <a:r>
              <a:rPr lang="en-CA" sz="1600" b="1" dirty="0">
                <a:latin typeface="Calibri Light" panose="020F0302020204030204" pitchFamily="34" charset="0"/>
                <a:ea typeface="Calibri Light" panose="020F0302020204030204" pitchFamily="34" charset="0"/>
                <a:cs typeface="Calibri Light" panose="020F0302020204030204" pitchFamily="34" charset="0"/>
              </a:rPr>
              <a:t>Questions and Assessment </a:t>
            </a:r>
          </a:p>
          <a:p>
            <a:pPr marL="800100" lvl="1" indent="-342900">
              <a:buFont typeface="Arial" panose="020B0604020202020204" pitchFamily="34" charset="0"/>
              <a:buChar char="•"/>
            </a:pPr>
            <a:r>
              <a:rPr lang="en-CA" sz="1400" dirty="0">
                <a:latin typeface="Calibri Light" panose="020F0302020204030204" pitchFamily="34" charset="0"/>
                <a:ea typeface="Calibri Light" panose="020F0302020204030204" pitchFamily="34" charset="0"/>
                <a:cs typeface="Calibri Light" panose="020F0302020204030204" pitchFamily="34" charset="0"/>
              </a:rPr>
              <a:t>Begin with general questions to ease into the conversation. For example: "How would you describe your overall experience with the recent workplace modernization?"  </a:t>
            </a:r>
          </a:p>
          <a:p>
            <a:pPr marL="800100" lvl="1" indent="-342900">
              <a:buFont typeface="Arial" panose="020B0604020202020204" pitchFamily="34" charset="0"/>
              <a:buChar char="•"/>
            </a:pPr>
            <a:r>
              <a:rPr lang="en-CA" sz="1400" dirty="0">
                <a:latin typeface="Calibri Light" panose="020F0302020204030204" pitchFamily="34" charset="0"/>
                <a:ea typeface="Calibri Light" panose="020F0302020204030204" pitchFamily="34" charset="0"/>
                <a:cs typeface="Calibri Light" panose="020F0302020204030204" pitchFamily="34" charset="0"/>
              </a:rPr>
              <a:t>Ask specific questions that require follow-up from the Workplace Employee Experience Questionnaire</a:t>
            </a:r>
          </a:p>
          <a:p>
            <a:pPr marL="800100" lvl="1" indent="-342900">
              <a:spcAft>
                <a:spcPts val="1000"/>
              </a:spcAft>
              <a:buFont typeface="Arial" panose="020B0604020202020204" pitchFamily="34" charset="0"/>
              <a:buChar char="•"/>
            </a:pPr>
            <a:r>
              <a:rPr lang="en-CA" sz="1400" dirty="0">
                <a:latin typeface="Calibri Light" panose="020F0302020204030204" pitchFamily="34" charset="0"/>
                <a:ea typeface="Calibri Light" panose="020F0302020204030204" pitchFamily="34" charset="0"/>
                <a:cs typeface="Calibri Light" panose="020F0302020204030204" pitchFamily="34" charset="0"/>
              </a:rPr>
              <a:t>Encourage participants to share personal anecdotes that highlight their journey</a:t>
            </a:r>
            <a:endParaRPr lang="en-CA" sz="1600" b="1"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4" name="TextBox 3">
            <a:extLst>
              <a:ext uri="{FF2B5EF4-FFF2-40B4-BE49-F238E27FC236}">
                <a16:creationId xmlns:a16="http://schemas.microsoft.com/office/drawing/2014/main" id="{D5765DEB-024C-457D-2655-39A06BC1AFE6}"/>
              </a:ext>
            </a:extLst>
          </p:cNvPr>
          <p:cNvSpPr txBox="1"/>
          <p:nvPr/>
        </p:nvSpPr>
        <p:spPr>
          <a:xfrm>
            <a:off x="6366633" y="2205315"/>
            <a:ext cx="5396742" cy="2867452"/>
          </a:xfrm>
          <a:prstGeom prst="rect">
            <a:avLst/>
          </a:prstGeom>
          <a:noFill/>
        </p:spPr>
        <p:txBody>
          <a:bodyPr wrap="square" rtlCol="0">
            <a:spAutoFit/>
          </a:bodyPr>
          <a:lstStyle/>
          <a:p>
            <a:pPr marL="342900" indent="-342900">
              <a:buFont typeface="+mj-lt"/>
              <a:buAutoNum type="arabicPeriod" startAt="3"/>
            </a:pPr>
            <a:r>
              <a:rPr lang="en-CA" sz="1600" b="1" i="0" dirty="0">
                <a:solidFill>
                  <a:srgbClr val="000000"/>
                </a:solidFill>
                <a:effectLst/>
                <a:latin typeface="+mj-lt"/>
              </a:rPr>
              <a:t>Opportunities for Feedback </a:t>
            </a:r>
          </a:p>
          <a:p>
            <a:pPr marL="742950" lvl="1" indent="-285750" fontAlgn="base">
              <a:buFont typeface="Arial" panose="020B0604020202020204" pitchFamily="34" charset="0"/>
              <a:buChar char="•"/>
            </a:pPr>
            <a:r>
              <a:rPr lang="en-CA" sz="1400" dirty="0">
                <a:latin typeface="Calibri Light" panose="020F0302020204030204" pitchFamily="34" charset="0"/>
                <a:ea typeface="Calibri Light" panose="020F0302020204030204" pitchFamily="34" charset="0"/>
                <a:cs typeface="Calibri Light" panose="020F0302020204030204" pitchFamily="34" charset="0"/>
              </a:rPr>
              <a:t>Provide space for the employee to express any concerns or reservations openly</a:t>
            </a:r>
          </a:p>
          <a:p>
            <a:pPr marL="742950" lvl="1" indent="-285750" fontAlgn="base">
              <a:buFont typeface="Arial" panose="020B0604020202020204" pitchFamily="34" charset="0"/>
              <a:buChar char="•"/>
            </a:pPr>
            <a:r>
              <a:rPr lang="en-CA" sz="1400" dirty="0">
                <a:latin typeface="Calibri Light" panose="020F0302020204030204" pitchFamily="34" charset="0"/>
                <a:ea typeface="Calibri Light" panose="020F0302020204030204" pitchFamily="34" charset="0"/>
                <a:cs typeface="Calibri Light" panose="020F0302020204030204" pitchFamily="34" charset="0"/>
              </a:rPr>
              <a:t>Ask about specific areas where they might need additional support or resources</a:t>
            </a:r>
          </a:p>
          <a:p>
            <a:pPr marL="742950" lvl="1" indent="-285750" fontAlgn="base">
              <a:spcAft>
                <a:spcPts val="1000"/>
              </a:spcAft>
              <a:buFont typeface="Arial" panose="020B0604020202020204" pitchFamily="34" charset="0"/>
              <a:buChar char="•"/>
            </a:pPr>
            <a:r>
              <a:rPr lang="en-CA" sz="1400" dirty="0">
                <a:latin typeface="Calibri Light" panose="020F0302020204030204" pitchFamily="34" charset="0"/>
                <a:ea typeface="Calibri Light" panose="020F0302020204030204" pitchFamily="34" charset="0"/>
                <a:cs typeface="Calibri Light" panose="020F0302020204030204" pitchFamily="34" charset="0"/>
              </a:rPr>
              <a:t>Explore whether there are aspects of the transformation that were particularly challenging for them  </a:t>
            </a:r>
          </a:p>
          <a:p>
            <a:pPr marL="342900" indent="-342900">
              <a:buFont typeface="+mj-lt"/>
              <a:buAutoNum type="arabicPeriod" startAt="3"/>
            </a:pPr>
            <a:r>
              <a:rPr lang="en-CA" sz="1600" b="1" dirty="0">
                <a:latin typeface="Calibri Light" panose="020F0302020204030204" pitchFamily="34" charset="0"/>
                <a:ea typeface="Calibri Light" panose="020F0302020204030204" pitchFamily="34" charset="0"/>
                <a:cs typeface="Calibri Light" panose="020F0302020204030204" pitchFamily="34" charset="0"/>
              </a:rPr>
              <a:t>Wrap-up</a:t>
            </a:r>
          </a:p>
          <a:p>
            <a:pPr marL="800100" lvl="1" indent="-342900">
              <a:buFont typeface="Arial" panose="020B0604020202020204" pitchFamily="34" charset="0"/>
              <a:buChar char="•"/>
            </a:pPr>
            <a:r>
              <a:rPr lang="en-CA" sz="1400" dirty="0">
                <a:latin typeface="Calibri Light" panose="020F0302020204030204" pitchFamily="34" charset="0"/>
                <a:ea typeface="Calibri Light" panose="020F0302020204030204" pitchFamily="34" charset="0"/>
                <a:cs typeface="Calibri Light" panose="020F0302020204030204" pitchFamily="34" charset="0"/>
              </a:rPr>
              <a:t>Summarize key points discussed during the dialogue</a:t>
            </a:r>
          </a:p>
          <a:p>
            <a:pPr marL="800100" lvl="1" indent="-342900">
              <a:buFont typeface="Arial" panose="020B0604020202020204" pitchFamily="34" charset="0"/>
              <a:buChar char="•"/>
            </a:pPr>
            <a:r>
              <a:rPr lang="en-CA" sz="1400" dirty="0">
                <a:latin typeface="Calibri Light" panose="020F0302020204030204" pitchFamily="34" charset="0"/>
                <a:ea typeface="Calibri Light" panose="020F0302020204030204" pitchFamily="34" charset="0"/>
                <a:cs typeface="Calibri Light" panose="020F0302020204030204" pitchFamily="34" charset="0"/>
              </a:rPr>
              <a:t>Express gratitude for their openness and valuable insights </a:t>
            </a:r>
          </a:p>
          <a:p>
            <a:pPr marL="800100" lvl="1" indent="-342900">
              <a:buFont typeface="Arial" panose="020B0604020202020204" pitchFamily="34" charset="0"/>
              <a:buChar char="•"/>
            </a:pPr>
            <a:r>
              <a:rPr lang="en-CA" sz="1400" dirty="0">
                <a:latin typeface="Calibri Light" panose="020F0302020204030204" pitchFamily="34" charset="0"/>
                <a:ea typeface="Calibri Light" panose="020F0302020204030204" pitchFamily="34" charset="0"/>
                <a:cs typeface="Calibri Light" panose="020F0302020204030204" pitchFamily="34" charset="0"/>
              </a:rPr>
              <a:t>Assure them that their feedback will contribute to positive changes</a:t>
            </a:r>
            <a:endParaRPr lang="en-CA" sz="1600" b="1"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A8F80289-58B1-5177-1C0E-AB375C406B07}"/>
              </a:ext>
            </a:extLst>
          </p:cNvPr>
          <p:cNvSpPr txBox="1"/>
          <p:nvPr/>
        </p:nvSpPr>
        <p:spPr>
          <a:xfrm>
            <a:off x="508758" y="1267510"/>
            <a:ext cx="11006344" cy="830997"/>
          </a:xfrm>
          <a:prstGeom prst="rect">
            <a:avLst/>
          </a:prstGeom>
          <a:noFill/>
        </p:spPr>
        <p:txBody>
          <a:bodyPr wrap="square">
            <a:spAutoFit/>
          </a:bodyPr>
          <a:lstStyle/>
          <a:p>
            <a:r>
              <a:rPr lang="fr-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W</a:t>
            </a:r>
            <a:r>
              <a:rPr lang="en-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hen preparing your 1:1 dialogues, consider the setting where you will host the interviews (whether in person or virtual) to ensure participants are at ease. 1:1 dialogues should have a strong facilitator that can create a safe sharing space, guide discussions, encourage active participate and manage time effectively.</a:t>
            </a:r>
          </a:p>
        </p:txBody>
      </p:sp>
    </p:spTree>
    <p:extLst>
      <p:ext uri="{BB962C8B-B14F-4D97-AF65-F5344CB8AC3E}">
        <p14:creationId xmlns:p14="http://schemas.microsoft.com/office/powerpoint/2010/main" val="2073656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D807CE-9A3B-3C56-4453-635A838744AE}"/>
              </a:ext>
            </a:extLst>
          </p:cNvPr>
          <p:cNvSpPr>
            <a:spLocks noGrp="1"/>
          </p:cNvSpPr>
          <p:nvPr>
            <p:ph type="ctrTitle"/>
          </p:nvPr>
        </p:nvSpPr>
        <p:spPr/>
        <p:txBody>
          <a:bodyPr/>
          <a:lstStyle/>
          <a:p>
            <a:r>
              <a:rPr lang="fr-CA" dirty="0">
                <a:solidFill>
                  <a:schemeClr val="accent5"/>
                </a:solidFill>
                <a:latin typeface="Arial Rounded MT Bold" panose="020F0704030504030204" pitchFamily="34" charset="0"/>
              </a:rPr>
              <a:t>Annex D</a:t>
            </a:r>
            <a:endParaRPr lang="en-CA" dirty="0">
              <a:solidFill>
                <a:schemeClr val="accent5"/>
              </a:solidFill>
              <a:latin typeface="Arial Rounded MT Bold" panose="020F0704030504030204" pitchFamily="34" charset="0"/>
            </a:endParaRPr>
          </a:p>
        </p:txBody>
      </p:sp>
      <p:sp>
        <p:nvSpPr>
          <p:cNvPr id="5" name="Subtitle 4">
            <a:extLst>
              <a:ext uri="{FF2B5EF4-FFF2-40B4-BE49-F238E27FC236}">
                <a16:creationId xmlns:a16="http://schemas.microsoft.com/office/drawing/2014/main" id="{F3C87AA5-97D6-9804-0E91-A2938A68C6AA}"/>
              </a:ext>
            </a:extLst>
          </p:cNvPr>
          <p:cNvSpPr>
            <a:spLocks noGrp="1"/>
          </p:cNvSpPr>
          <p:nvPr>
            <p:ph type="subTitle" idx="1"/>
          </p:nvPr>
        </p:nvSpPr>
        <p:spPr/>
        <p:txBody>
          <a:bodyPr/>
          <a:lstStyle/>
          <a:p>
            <a:r>
              <a:rPr lang="fr-CA" dirty="0">
                <a:solidFill>
                  <a:schemeClr val="accent2">
                    <a:lumMod val="75000"/>
                  </a:schemeClr>
                </a:solidFill>
              </a:rPr>
              <a:t>Observation </a:t>
            </a:r>
            <a:r>
              <a:rPr lang="fr-CA" dirty="0" err="1">
                <a:solidFill>
                  <a:schemeClr val="accent2">
                    <a:lumMod val="75000"/>
                  </a:schemeClr>
                </a:solidFill>
              </a:rPr>
              <a:t>framework</a:t>
            </a:r>
            <a:r>
              <a:rPr lang="fr-CA" dirty="0">
                <a:solidFill>
                  <a:schemeClr val="accent2">
                    <a:lumMod val="75000"/>
                  </a:schemeClr>
                </a:solidFill>
              </a:rPr>
              <a:t> and </a:t>
            </a:r>
            <a:r>
              <a:rPr lang="fr-CA" dirty="0" err="1">
                <a:solidFill>
                  <a:schemeClr val="accent2">
                    <a:lumMod val="75000"/>
                  </a:schemeClr>
                </a:solidFill>
              </a:rPr>
              <a:t>template</a:t>
            </a:r>
            <a:endParaRPr lang="en-CA" dirty="0">
              <a:solidFill>
                <a:schemeClr val="accent2">
                  <a:lumMod val="75000"/>
                </a:schemeClr>
              </a:solidFill>
            </a:endParaRPr>
          </a:p>
        </p:txBody>
      </p:sp>
    </p:spTree>
    <p:extLst>
      <p:ext uri="{BB962C8B-B14F-4D97-AF65-F5344CB8AC3E}">
        <p14:creationId xmlns:p14="http://schemas.microsoft.com/office/powerpoint/2010/main" val="8656031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p:txBody>
          <a:bodyPr/>
          <a:lstStyle/>
          <a:p>
            <a:r>
              <a:rPr lang="en-CA" dirty="0">
                <a:solidFill>
                  <a:schemeClr val="accent5"/>
                </a:solidFill>
                <a:latin typeface="Arial Rounded MT Bold" panose="020F0704030504030204" pitchFamily="34" charset="0"/>
              </a:rPr>
              <a:t>Observation Framework</a:t>
            </a:r>
          </a:p>
        </p:txBody>
      </p:sp>
      <p:sp>
        <p:nvSpPr>
          <p:cNvPr id="3" name="TextBox 2">
            <a:extLst>
              <a:ext uri="{FF2B5EF4-FFF2-40B4-BE49-F238E27FC236}">
                <a16:creationId xmlns:a16="http://schemas.microsoft.com/office/drawing/2014/main" id="{E245D6EA-DAB3-DF75-63B9-AB4E5051DD2E}"/>
              </a:ext>
            </a:extLst>
          </p:cNvPr>
          <p:cNvSpPr txBox="1"/>
          <p:nvPr/>
        </p:nvSpPr>
        <p:spPr>
          <a:xfrm>
            <a:off x="508758" y="2487420"/>
            <a:ext cx="5396742" cy="3847207"/>
          </a:xfrm>
          <a:prstGeom prst="rect">
            <a:avLst/>
          </a:prstGeom>
          <a:noFill/>
        </p:spPr>
        <p:txBody>
          <a:bodyPr wrap="square" rtlCol="0">
            <a:spAutoFit/>
          </a:bodyPr>
          <a:lstStyle/>
          <a:p>
            <a:pPr marL="342900" indent="-342900">
              <a:buFont typeface="+mj-lt"/>
              <a:buAutoNum type="arabicPeriod"/>
            </a:pPr>
            <a:r>
              <a:rPr lang="en-CA" sz="1600" b="1" dirty="0">
                <a:latin typeface="Calibri Light" panose="020F0302020204030204" pitchFamily="34" charset="0"/>
                <a:ea typeface="Calibri Light" panose="020F0302020204030204" pitchFamily="34" charset="0"/>
                <a:cs typeface="Calibri Light" panose="020F0302020204030204" pitchFamily="34" charset="0"/>
              </a:rPr>
              <a:t>Pre-observation and communications</a:t>
            </a:r>
          </a:p>
          <a:p>
            <a:pPr marL="742950" lvl="1" indent="-285750" fontAlgn="base">
              <a:buFont typeface="Arial" panose="020B0604020202020204" pitchFamily="34" charset="0"/>
              <a:buChar char="•"/>
            </a:pPr>
            <a:r>
              <a:rPr lang="en-CA" sz="1400" dirty="0">
                <a:latin typeface="Calibri Light" panose="020F0302020204030204" pitchFamily="34" charset="0"/>
                <a:ea typeface="Calibri Light" panose="020F0302020204030204" pitchFamily="34" charset="0"/>
                <a:cs typeface="Calibri Light" panose="020F0302020204030204" pitchFamily="34" charset="0"/>
              </a:rPr>
              <a:t>Brief observers on the objectives of the observation and the key focus areas.  Emphasize the importance of being unobtrusive to capturing natural behaviour</a:t>
            </a:r>
          </a:p>
          <a:p>
            <a:pPr marL="742950" lvl="1" indent="-285750" fontAlgn="base">
              <a:buFont typeface="Arial" panose="020B0604020202020204" pitchFamily="34" charset="0"/>
              <a:buChar char="•"/>
            </a:pPr>
            <a:r>
              <a:rPr lang="en-CA" sz="1400" dirty="0">
                <a:latin typeface="Calibri Light" panose="020F0302020204030204" pitchFamily="34" charset="0"/>
                <a:ea typeface="Calibri Light" panose="020F0302020204030204" pitchFamily="34" charset="0"/>
                <a:cs typeface="Calibri Light" panose="020F0302020204030204" pitchFamily="34" charset="0"/>
              </a:rPr>
              <a:t>Announce to employees that there will be observers present to gather insights on their experience in the workplace</a:t>
            </a:r>
          </a:p>
          <a:p>
            <a:pPr marL="742950" lvl="1" indent="-285750" fontAlgn="base">
              <a:buFont typeface="Arial" panose="020B0604020202020204" pitchFamily="34" charset="0"/>
              <a:buChar char="•"/>
            </a:pPr>
            <a:r>
              <a:rPr lang="en-CA" sz="1400" dirty="0">
                <a:latin typeface="Calibri Light" panose="020F0302020204030204" pitchFamily="34" charset="0"/>
                <a:ea typeface="Calibri Light" panose="020F0302020204030204" pitchFamily="34" charset="0"/>
                <a:cs typeface="Calibri Light" panose="020F0302020204030204" pitchFamily="34" charset="0"/>
              </a:rPr>
              <a:t>Ensure employees know that the observation is not evaluative but rather aimed at improving the overall workplace employee experience</a:t>
            </a:r>
          </a:p>
          <a:p>
            <a:pPr marL="742950" lvl="1" indent="-285750" fontAlgn="base">
              <a:buFont typeface="Arial" panose="020B0604020202020204" pitchFamily="34" charset="0"/>
              <a:buChar char="•"/>
            </a:pPr>
            <a:endParaRPr lang="en-CA" sz="1400" dirty="0">
              <a:latin typeface="Calibri Light" panose="020F0302020204030204" pitchFamily="34" charset="0"/>
              <a:ea typeface="Calibri Light" panose="020F0302020204030204" pitchFamily="34" charset="0"/>
              <a:cs typeface="Calibri Light" panose="020F0302020204030204" pitchFamily="34" charset="0"/>
            </a:endParaRPr>
          </a:p>
          <a:p>
            <a:pPr marL="342900" indent="-342900">
              <a:buFont typeface="+mj-lt"/>
              <a:buAutoNum type="arabicPeriod"/>
            </a:pPr>
            <a:r>
              <a:rPr lang="en-CA" sz="1600" b="1" dirty="0">
                <a:latin typeface="Calibri Light" panose="020F0302020204030204" pitchFamily="34" charset="0"/>
                <a:ea typeface="Calibri Light" panose="020F0302020204030204" pitchFamily="34" charset="0"/>
                <a:cs typeface="Calibri Light" panose="020F0302020204030204" pitchFamily="34" charset="0"/>
              </a:rPr>
              <a:t>Observation period</a:t>
            </a:r>
          </a:p>
          <a:p>
            <a:pPr marL="800100" lvl="1" indent="-342900">
              <a:buFont typeface="Arial" panose="020B0604020202020204" pitchFamily="34" charset="0"/>
              <a:buChar char="•"/>
            </a:pPr>
            <a:r>
              <a:rPr lang="en-CA" sz="1400" dirty="0">
                <a:latin typeface="Calibri Light" panose="020F0302020204030204" pitchFamily="34" charset="0"/>
                <a:ea typeface="Calibri Light" panose="020F0302020204030204" pitchFamily="34" charset="0"/>
                <a:cs typeface="Calibri Light" panose="020F0302020204030204" pitchFamily="34" charset="0"/>
              </a:rPr>
              <a:t>Discreetly observe employees in their natural work environment (ex: workpoints used, occupancy of rooms, respect of etiquette, most used workpoints, etc.)</a:t>
            </a:r>
          </a:p>
          <a:p>
            <a:pPr marL="800100" lvl="1" indent="-342900">
              <a:buFont typeface="Arial" panose="020B0604020202020204" pitchFamily="34" charset="0"/>
              <a:buChar char="•"/>
            </a:pPr>
            <a:r>
              <a:rPr lang="en-CA" sz="1400" dirty="0">
                <a:latin typeface="Calibri Light" panose="020F0302020204030204" pitchFamily="34" charset="0"/>
                <a:ea typeface="Calibri Light" panose="020F0302020204030204" pitchFamily="34" charset="0"/>
                <a:cs typeface="Calibri Light" panose="020F0302020204030204" pitchFamily="34" charset="0"/>
              </a:rPr>
              <a:t>Take notes on any noteworthy behaviors, interactions, or challenges observed</a:t>
            </a:r>
          </a:p>
          <a:p>
            <a:pPr marL="800100" lvl="1" indent="-342900">
              <a:buFont typeface="Arial" panose="020B0604020202020204" pitchFamily="34" charset="0"/>
              <a:buChar char="•"/>
            </a:pPr>
            <a:endParaRPr lang="en-CA" sz="1600" b="1"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4" name="TextBox 3">
            <a:extLst>
              <a:ext uri="{FF2B5EF4-FFF2-40B4-BE49-F238E27FC236}">
                <a16:creationId xmlns:a16="http://schemas.microsoft.com/office/drawing/2014/main" id="{D5765DEB-024C-457D-2655-39A06BC1AFE6}"/>
              </a:ext>
            </a:extLst>
          </p:cNvPr>
          <p:cNvSpPr txBox="1"/>
          <p:nvPr/>
        </p:nvSpPr>
        <p:spPr>
          <a:xfrm>
            <a:off x="6366633" y="2487420"/>
            <a:ext cx="5396742" cy="3385542"/>
          </a:xfrm>
          <a:prstGeom prst="rect">
            <a:avLst/>
          </a:prstGeom>
          <a:noFill/>
        </p:spPr>
        <p:txBody>
          <a:bodyPr wrap="square" rtlCol="0">
            <a:spAutoFit/>
          </a:bodyPr>
          <a:lstStyle/>
          <a:p>
            <a:pPr marL="342900" indent="-342900">
              <a:buFont typeface="+mj-lt"/>
              <a:buAutoNum type="arabicPeriod" startAt="3"/>
            </a:pPr>
            <a:r>
              <a:rPr lang="en-CA" sz="1600" b="1" i="0" dirty="0">
                <a:solidFill>
                  <a:srgbClr val="000000"/>
                </a:solidFill>
                <a:effectLst/>
                <a:latin typeface="+mj-lt"/>
              </a:rPr>
              <a:t>Documenting</a:t>
            </a:r>
          </a:p>
          <a:p>
            <a:pPr marL="742950" lvl="1" indent="-285750" fontAlgn="base">
              <a:buFont typeface="Arial" panose="020B0604020202020204" pitchFamily="34" charset="0"/>
              <a:buChar char="•"/>
            </a:pPr>
            <a:r>
              <a:rPr lang="en-CA" sz="1400" dirty="0">
                <a:latin typeface="Calibri Light" panose="020F0302020204030204" pitchFamily="34" charset="0"/>
                <a:ea typeface="Calibri Light" panose="020F0302020204030204" pitchFamily="34" charset="0"/>
                <a:cs typeface="Calibri Light" panose="020F0302020204030204" pitchFamily="34" charset="0"/>
              </a:rPr>
              <a:t>Ask observers to compile detailed notes on their observations, highlighting both positive aspects and areas for improvement  </a:t>
            </a:r>
          </a:p>
          <a:p>
            <a:pPr marL="742950" lvl="1" indent="-285750" fontAlgn="base">
              <a:buFont typeface="Arial" panose="020B0604020202020204" pitchFamily="34" charset="0"/>
              <a:buChar char="•"/>
            </a:pPr>
            <a:r>
              <a:rPr lang="en-CA" sz="1400" dirty="0">
                <a:latin typeface="Calibri Light" panose="020F0302020204030204" pitchFamily="34" charset="0"/>
                <a:ea typeface="Calibri Light" panose="020F0302020204030204" pitchFamily="34" charset="0"/>
                <a:cs typeface="Calibri Light" panose="020F0302020204030204" pitchFamily="34" charset="0"/>
              </a:rPr>
              <a:t>Document any unexpected behaviors or patterns that may not have surfaced in surveys or interviews</a:t>
            </a:r>
          </a:p>
          <a:p>
            <a:pPr marL="742950" lvl="1" indent="-285750" fontAlgn="base">
              <a:buFont typeface="Arial" panose="020B0604020202020204" pitchFamily="34" charset="0"/>
              <a:buChar char="•"/>
            </a:pPr>
            <a:endParaRPr lang="en-CA" sz="1400" dirty="0">
              <a:latin typeface="Calibri Light" panose="020F0302020204030204" pitchFamily="34" charset="0"/>
              <a:ea typeface="Calibri Light" panose="020F0302020204030204" pitchFamily="34" charset="0"/>
              <a:cs typeface="Calibri Light" panose="020F0302020204030204" pitchFamily="34" charset="0"/>
            </a:endParaRPr>
          </a:p>
          <a:p>
            <a:pPr marL="342900" indent="-342900">
              <a:buFont typeface="+mj-lt"/>
              <a:buAutoNum type="arabicPeriod" startAt="3"/>
            </a:pPr>
            <a:r>
              <a:rPr lang="en-CA" sz="1600" b="1" i="0" dirty="0">
                <a:solidFill>
                  <a:srgbClr val="000000"/>
                </a:solidFill>
                <a:effectLst/>
                <a:latin typeface="+mj-lt"/>
              </a:rPr>
              <a:t>Validation session</a:t>
            </a:r>
          </a:p>
          <a:p>
            <a:pPr marL="742950" lvl="1" indent="-285750" fontAlgn="base">
              <a:buFont typeface="Arial" panose="020B0604020202020204" pitchFamily="34" charset="0"/>
              <a:buChar char="•"/>
            </a:pPr>
            <a:r>
              <a:rPr lang="en-CA" sz="1400" dirty="0">
                <a:latin typeface="Calibri Light" panose="020F0302020204030204" pitchFamily="34" charset="0"/>
                <a:ea typeface="Calibri Light" panose="020F0302020204030204" pitchFamily="34" charset="0"/>
                <a:cs typeface="Calibri Light" panose="020F0302020204030204" pitchFamily="34" charset="0"/>
              </a:rPr>
              <a:t>Convene with your colleagues, and if required with employees from the informal group discussions and informal 1:1 dialogue, to discuss and validate your observations</a:t>
            </a:r>
          </a:p>
          <a:p>
            <a:pPr marL="742950" lvl="1" indent="-285750" fontAlgn="base">
              <a:buFont typeface="Arial" panose="020B0604020202020204" pitchFamily="34" charset="0"/>
              <a:buChar char="•"/>
            </a:pPr>
            <a:r>
              <a:rPr lang="en-CA" sz="1400" dirty="0">
                <a:latin typeface="Calibri Light" panose="020F0302020204030204" pitchFamily="34" charset="0"/>
                <a:ea typeface="Calibri Light" panose="020F0302020204030204" pitchFamily="34" charset="0"/>
                <a:cs typeface="Calibri Light" panose="020F0302020204030204" pitchFamily="34" charset="0"/>
              </a:rPr>
              <a:t>Cross-reference findings with questionnaire results, informal group discussions , and informal 1:1 dialogue to identify common themes</a:t>
            </a:r>
          </a:p>
          <a:p>
            <a:pPr marL="742950" lvl="1" indent="-285750" fontAlgn="base">
              <a:buFont typeface="Arial" panose="020B0604020202020204" pitchFamily="34" charset="0"/>
              <a:buChar char="•"/>
            </a:pPr>
            <a:r>
              <a:rPr lang="en-CA" sz="1400" dirty="0">
                <a:latin typeface="Calibri Light" panose="020F0302020204030204" pitchFamily="34" charset="0"/>
                <a:ea typeface="Calibri Light" panose="020F0302020204030204" pitchFamily="34" charset="0"/>
                <a:cs typeface="Calibri Light" panose="020F0302020204030204" pitchFamily="34" charset="0"/>
              </a:rPr>
              <a:t>Prioritize insights that align with the overall objectives of the workplace modernization</a:t>
            </a:r>
          </a:p>
        </p:txBody>
      </p:sp>
      <p:sp>
        <p:nvSpPr>
          <p:cNvPr id="7" name="TextBox 6">
            <a:extLst>
              <a:ext uri="{FF2B5EF4-FFF2-40B4-BE49-F238E27FC236}">
                <a16:creationId xmlns:a16="http://schemas.microsoft.com/office/drawing/2014/main" id="{A8F80289-58B1-5177-1C0E-AB375C406B07}"/>
              </a:ext>
            </a:extLst>
          </p:cNvPr>
          <p:cNvSpPr txBox="1"/>
          <p:nvPr/>
        </p:nvSpPr>
        <p:spPr>
          <a:xfrm>
            <a:off x="508758" y="1267510"/>
            <a:ext cx="11006344" cy="1077218"/>
          </a:xfrm>
          <a:prstGeom prst="rect">
            <a:avLst/>
          </a:prstGeom>
          <a:noFill/>
        </p:spPr>
        <p:txBody>
          <a:bodyPr wrap="square">
            <a:spAutoFit/>
          </a:bodyPr>
          <a:lstStyle/>
          <a:p>
            <a:r>
              <a:rPr lang="en-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When conducting a workplace observation study, consider defining clear objectives, selecting relevant behaviors to observe, ensuring observer reliability (we recommend using your Change Agent Network), maintaining confidentiality, and analyzing data systematically to draw meaningful insights. Additionally, establish a standardized observation protocol using the </a:t>
            </a:r>
            <a:r>
              <a:rPr lang="en-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hlinkClick r:id="rId3" action="ppaction://hlinksldjump"/>
              </a:rPr>
              <a:t>Observation table template</a:t>
            </a:r>
            <a:r>
              <a:rPr lang="en-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 as a starting point and schedule observations at representative times. </a:t>
            </a:r>
          </a:p>
        </p:txBody>
      </p:sp>
    </p:spTree>
    <p:extLst>
      <p:ext uri="{BB962C8B-B14F-4D97-AF65-F5344CB8AC3E}">
        <p14:creationId xmlns:p14="http://schemas.microsoft.com/office/powerpoint/2010/main" val="6444706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p:txBody>
          <a:bodyPr/>
          <a:lstStyle/>
          <a:p>
            <a:r>
              <a:rPr lang="en-CA" dirty="0">
                <a:solidFill>
                  <a:schemeClr val="accent5"/>
                </a:solidFill>
                <a:latin typeface="Arial Rounded MT Bold" panose="020F0704030504030204" pitchFamily="34" charset="0"/>
              </a:rPr>
              <a:t>Observation table template</a:t>
            </a:r>
          </a:p>
        </p:txBody>
      </p:sp>
      <p:sp>
        <p:nvSpPr>
          <p:cNvPr id="7" name="TextBox 6">
            <a:extLst>
              <a:ext uri="{FF2B5EF4-FFF2-40B4-BE49-F238E27FC236}">
                <a16:creationId xmlns:a16="http://schemas.microsoft.com/office/drawing/2014/main" id="{A8F80289-58B1-5177-1C0E-AB375C406B07}"/>
              </a:ext>
            </a:extLst>
          </p:cNvPr>
          <p:cNvSpPr txBox="1"/>
          <p:nvPr/>
        </p:nvSpPr>
        <p:spPr>
          <a:xfrm>
            <a:off x="508758" y="1267510"/>
            <a:ext cx="11006344" cy="830997"/>
          </a:xfrm>
          <a:prstGeom prst="rect">
            <a:avLst/>
          </a:prstGeom>
          <a:noFill/>
        </p:spPr>
        <p:txBody>
          <a:bodyPr wrap="square">
            <a:spAutoFit/>
          </a:bodyPr>
          <a:lstStyle/>
          <a:p>
            <a:r>
              <a:rPr lang="en-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You can use this table as a starting point to gather your observation data. It can also be beneficial to use a floor plan to pinpoint the exact location of the observations. Remember to adapt the table to your specific needs, adding or modifying columns as required for your observation study.</a:t>
            </a:r>
          </a:p>
        </p:txBody>
      </p:sp>
      <p:sp>
        <p:nvSpPr>
          <p:cNvPr id="9" name="TextBox 8">
            <a:extLst>
              <a:ext uri="{FF2B5EF4-FFF2-40B4-BE49-F238E27FC236}">
                <a16:creationId xmlns:a16="http://schemas.microsoft.com/office/drawing/2014/main" id="{4471C17A-FEE1-DB45-8FE9-548268232404}"/>
              </a:ext>
            </a:extLst>
          </p:cNvPr>
          <p:cNvSpPr txBox="1"/>
          <p:nvPr/>
        </p:nvSpPr>
        <p:spPr>
          <a:xfrm>
            <a:off x="508759" y="2371495"/>
            <a:ext cx="11118520" cy="338554"/>
          </a:xfrm>
          <a:prstGeom prst="rect">
            <a:avLst/>
          </a:prstGeom>
          <a:noFill/>
        </p:spPr>
        <p:txBody>
          <a:bodyPr wrap="square">
            <a:spAutoFit/>
          </a:bodyPr>
          <a:lstStyle/>
          <a:p>
            <a:r>
              <a:rPr lang="fr-CA" sz="1600" b="1"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Observation table 							         Name of observer: </a:t>
            </a:r>
            <a:endParaRPr lang="en-CA" sz="1600" b="1"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endParaRPr>
          </a:p>
        </p:txBody>
      </p:sp>
      <p:graphicFrame>
        <p:nvGraphicFramePr>
          <p:cNvPr id="8" name="Table 8">
            <a:extLst>
              <a:ext uri="{FF2B5EF4-FFF2-40B4-BE49-F238E27FC236}">
                <a16:creationId xmlns:a16="http://schemas.microsoft.com/office/drawing/2014/main" id="{ED452F25-4126-FE60-5B05-C7BDCE47613C}"/>
              </a:ext>
            </a:extLst>
          </p:cNvPr>
          <p:cNvGraphicFramePr>
            <a:graphicFrameLocks noGrp="1"/>
          </p:cNvGraphicFramePr>
          <p:nvPr>
            <p:extLst>
              <p:ext uri="{D42A27DB-BD31-4B8C-83A1-F6EECF244321}">
                <p14:modId xmlns:p14="http://schemas.microsoft.com/office/powerpoint/2010/main" val="3991087161"/>
              </p:ext>
            </p:extLst>
          </p:nvPr>
        </p:nvGraphicFramePr>
        <p:xfrm>
          <a:off x="508754" y="2727753"/>
          <a:ext cx="11118520" cy="741680"/>
        </p:xfrm>
        <a:graphic>
          <a:graphicData uri="http://schemas.openxmlformats.org/drawingml/2006/table">
            <a:tbl>
              <a:tblPr firstRow="1" bandRow="1">
                <a:tableStyleId>{7DF18680-E054-41AD-8BC1-D1AEF772440D}</a:tableStyleId>
              </a:tblPr>
              <a:tblGrid>
                <a:gridCol w="1245058">
                  <a:extLst>
                    <a:ext uri="{9D8B030D-6E8A-4147-A177-3AD203B41FA5}">
                      <a16:colId xmlns:a16="http://schemas.microsoft.com/office/drawing/2014/main" val="2769942117"/>
                    </a:ext>
                  </a:extLst>
                </a:gridCol>
                <a:gridCol w="1169389">
                  <a:extLst>
                    <a:ext uri="{9D8B030D-6E8A-4147-A177-3AD203B41FA5}">
                      <a16:colId xmlns:a16="http://schemas.microsoft.com/office/drawing/2014/main" val="3571293734"/>
                    </a:ext>
                  </a:extLst>
                </a:gridCol>
                <a:gridCol w="5364846">
                  <a:extLst>
                    <a:ext uri="{9D8B030D-6E8A-4147-A177-3AD203B41FA5}">
                      <a16:colId xmlns:a16="http://schemas.microsoft.com/office/drawing/2014/main" val="794104579"/>
                    </a:ext>
                  </a:extLst>
                </a:gridCol>
                <a:gridCol w="1115523">
                  <a:extLst>
                    <a:ext uri="{9D8B030D-6E8A-4147-A177-3AD203B41FA5}">
                      <a16:colId xmlns:a16="http://schemas.microsoft.com/office/drawing/2014/main" val="2234744261"/>
                    </a:ext>
                  </a:extLst>
                </a:gridCol>
                <a:gridCol w="2223704">
                  <a:extLst>
                    <a:ext uri="{9D8B030D-6E8A-4147-A177-3AD203B41FA5}">
                      <a16:colId xmlns:a16="http://schemas.microsoft.com/office/drawing/2014/main" val="543301061"/>
                    </a:ext>
                  </a:extLst>
                </a:gridCol>
              </a:tblGrid>
              <a:tr h="370840">
                <a:tc>
                  <a:txBody>
                    <a:bodyPr/>
                    <a:lstStyle/>
                    <a:p>
                      <a:r>
                        <a:rPr lang="en-CA" sz="1400" noProof="0" dirty="0"/>
                        <a:t>Date and time</a:t>
                      </a:r>
                    </a:p>
                  </a:txBody>
                  <a:tcPr anchor="ctr"/>
                </a:tc>
                <a:tc>
                  <a:txBody>
                    <a:bodyPr/>
                    <a:lstStyle/>
                    <a:p>
                      <a:r>
                        <a:rPr lang="en-CA" sz="1400" noProof="0" dirty="0"/>
                        <a:t>Location</a:t>
                      </a:r>
                    </a:p>
                  </a:txBody>
                  <a:tcPr anchor="ctr"/>
                </a:tc>
                <a:tc>
                  <a:txBody>
                    <a:bodyPr/>
                    <a:lstStyle/>
                    <a:p>
                      <a:r>
                        <a:rPr lang="en-CA" sz="1400" noProof="0" dirty="0"/>
                        <a:t>Observed action/behaviour</a:t>
                      </a:r>
                    </a:p>
                  </a:txBody>
                  <a:tcPr anchor="ctr"/>
                </a:tc>
                <a:tc>
                  <a:txBody>
                    <a:bodyPr/>
                    <a:lstStyle/>
                    <a:p>
                      <a:r>
                        <a:rPr lang="en-CA" sz="1400" noProof="0" dirty="0"/>
                        <a:t>Duration</a:t>
                      </a:r>
                    </a:p>
                  </a:txBody>
                  <a:tcPr anchor="ctr"/>
                </a:tc>
                <a:tc>
                  <a:txBody>
                    <a:bodyPr/>
                    <a:lstStyle/>
                    <a:p>
                      <a:r>
                        <a:rPr lang="en-CA" sz="1400" noProof="0" dirty="0"/>
                        <a:t>Notes/comments</a:t>
                      </a:r>
                    </a:p>
                  </a:txBody>
                  <a:tcPr anchor="ctr"/>
                </a:tc>
                <a:extLst>
                  <a:ext uri="{0D108BD9-81ED-4DB2-BD59-A6C34878D82A}">
                    <a16:rowId xmlns:a16="http://schemas.microsoft.com/office/drawing/2014/main" val="471762786"/>
                  </a:ext>
                </a:extLst>
              </a:tr>
              <a:tr h="370840">
                <a:tc>
                  <a:txBody>
                    <a:bodyPr/>
                    <a:lstStyle/>
                    <a:p>
                      <a:endParaRPr lang="en-CA" sz="1400" dirty="0"/>
                    </a:p>
                  </a:txBody>
                  <a:tcPr/>
                </a:tc>
                <a:tc>
                  <a:txBody>
                    <a:bodyPr/>
                    <a:lstStyle/>
                    <a:p>
                      <a:endParaRPr lang="en-CA" sz="1400"/>
                    </a:p>
                  </a:txBody>
                  <a:tcPr/>
                </a:tc>
                <a:tc>
                  <a:txBody>
                    <a:bodyPr/>
                    <a:lstStyle/>
                    <a:p>
                      <a:endParaRPr lang="en-CA" sz="1400" dirty="0"/>
                    </a:p>
                  </a:txBody>
                  <a:tcPr/>
                </a:tc>
                <a:tc>
                  <a:txBody>
                    <a:bodyPr/>
                    <a:lstStyle/>
                    <a:p>
                      <a:endParaRPr lang="en-CA" sz="1400"/>
                    </a:p>
                  </a:txBody>
                  <a:tcPr/>
                </a:tc>
                <a:tc>
                  <a:txBody>
                    <a:bodyPr/>
                    <a:lstStyle/>
                    <a:p>
                      <a:endParaRPr lang="en-CA" sz="1400" dirty="0"/>
                    </a:p>
                  </a:txBody>
                  <a:tcPr/>
                </a:tc>
                <a:extLst>
                  <a:ext uri="{0D108BD9-81ED-4DB2-BD59-A6C34878D82A}">
                    <a16:rowId xmlns:a16="http://schemas.microsoft.com/office/drawing/2014/main" val="1605779751"/>
                  </a:ext>
                </a:extLst>
              </a:tr>
            </a:tbl>
          </a:graphicData>
        </a:graphic>
      </p:graphicFrame>
      <p:sp>
        <p:nvSpPr>
          <p:cNvPr id="6" name="TextBox 5">
            <a:extLst>
              <a:ext uri="{FF2B5EF4-FFF2-40B4-BE49-F238E27FC236}">
                <a16:creationId xmlns:a16="http://schemas.microsoft.com/office/drawing/2014/main" id="{BD811F38-8ADB-F0EA-95F9-34C37F344A06}"/>
              </a:ext>
            </a:extLst>
          </p:cNvPr>
          <p:cNvSpPr txBox="1"/>
          <p:nvPr/>
        </p:nvSpPr>
        <p:spPr>
          <a:xfrm>
            <a:off x="508754" y="3695656"/>
            <a:ext cx="11006346" cy="1569660"/>
          </a:xfrm>
          <a:prstGeom prst="rect">
            <a:avLst/>
          </a:prstGeom>
          <a:noFill/>
        </p:spPr>
        <p:txBody>
          <a:bodyPr wrap="square">
            <a:spAutoFit/>
          </a:bodyPr>
          <a:lstStyle/>
          <a:p>
            <a:pPr marL="342900" indent="-342900">
              <a:buAutoNum type="arabicPeriod"/>
            </a:pPr>
            <a:r>
              <a:rPr lang="en-CA" sz="1600" u="sng" dirty="0">
                <a:solidFill>
                  <a:schemeClr val="accent5"/>
                </a:solidFill>
                <a:effectLst/>
                <a:latin typeface="Calibri Light" panose="020F0302020204030204" pitchFamily="34" charset="0"/>
                <a:ea typeface="Calibri Light" panose="020F0302020204030204" pitchFamily="34" charset="0"/>
                <a:cs typeface="Calibri Light" panose="020F0302020204030204" pitchFamily="34" charset="0"/>
              </a:rPr>
              <a:t>Date and time</a:t>
            </a:r>
            <a:r>
              <a:rPr lang="en-CA" sz="1600" dirty="0">
                <a:solidFill>
                  <a:schemeClr val="accent5"/>
                </a:solidFill>
                <a:effectLst/>
                <a:latin typeface="Calibri Light" panose="020F0302020204030204" pitchFamily="34" charset="0"/>
                <a:ea typeface="Calibri Light" panose="020F0302020204030204" pitchFamily="34" charset="0"/>
                <a:cs typeface="Calibri Light" panose="020F0302020204030204" pitchFamily="34" charset="0"/>
              </a:rPr>
              <a:t>: The date and time when the observation took place. </a:t>
            </a:r>
          </a:p>
          <a:p>
            <a:pPr marL="342900" indent="-342900">
              <a:buAutoNum type="arabicPeriod"/>
            </a:pPr>
            <a:r>
              <a:rPr lang="en-CA" sz="1600" u="sng" dirty="0">
                <a:solidFill>
                  <a:schemeClr val="accent5"/>
                </a:solidFill>
                <a:effectLst/>
                <a:latin typeface="Calibri Light" panose="020F0302020204030204" pitchFamily="34" charset="0"/>
                <a:ea typeface="Calibri Light" panose="020F0302020204030204" pitchFamily="34" charset="0"/>
                <a:cs typeface="Calibri Light" panose="020F0302020204030204" pitchFamily="34" charset="0"/>
              </a:rPr>
              <a:t>Location</a:t>
            </a:r>
            <a:r>
              <a:rPr lang="en-CA" sz="1600" dirty="0">
                <a:solidFill>
                  <a:schemeClr val="accent5"/>
                </a:solidFill>
                <a:effectLst/>
                <a:latin typeface="Calibri Light" panose="020F0302020204030204" pitchFamily="34" charset="0"/>
                <a:ea typeface="Calibri Light" panose="020F0302020204030204" pitchFamily="34" charset="0"/>
                <a:cs typeface="Calibri Light" panose="020F0302020204030204" pitchFamily="34" charset="0"/>
              </a:rPr>
              <a:t>: The specific place or department where the observation occurred. </a:t>
            </a:r>
          </a:p>
          <a:p>
            <a:pPr marL="342900" indent="-342900">
              <a:buAutoNum type="arabicPeriod"/>
            </a:pPr>
            <a:r>
              <a:rPr lang="en-CA" sz="1600" u="sng" dirty="0">
                <a:solidFill>
                  <a:schemeClr val="accent5"/>
                </a:solidFill>
                <a:effectLst/>
                <a:latin typeface="Calibri Light" panose="020F0302020204030204" pitchFamily="34" charset="0"/>
                <a:ea typeface="Calibri Light" panose="020F0302020204030204" pitchFamily="34" charset="0"/>
                <a:cs typeface="Calibri Light" panose="020F0302020204030204" pitchFamily="34" charset="0"/>
              </a:rPr>
              <a:t>Observed action/behavior</a:t>
            </a:r>
            <a:r>
              <a:rPr lang="en-CA" sz="1600" dirty="0">
                <a:solidFill>
                  <a:schemeClr val="accent5"/>
                </a:solidFill>
                <a:effectLst/>
                <a:latin typeface="Calibri Light" panose="020F0302020204030204" pitchFamily="34" charset="0"/>
                <a:ea typeface="Calibri Light" panose="020F0302020204030204" pitchFamily="34" charset="0"/>
                <a:cs typeface="Calibri Light" panose="020F0302020204030204" pitchFamily="34" charset="0"/>
              </a:rPr>
              <a:t>: A description of the action or behavior under observation. </a:t>
            </a:r>
          </a:p>
          <a:p>
            <a:pPr marL="342900" indent="-342900">
              <a:buAutoNum type="arabicPeriod"/>
            </a:pPr>
            <a:r>
              <a:rPr lang="en-CA" sz="1600" u="sng" dirty="0">
                <a:solidFill>
                  <a:schemeClr val="accent5"/>
                </a:solidFill>
                <a:effectLst/>
                <a:latin typeface="Calibri Light" panose="020F0302020204030204" pitchFamily="34" charset="0"/>
                <a:ea typeface="Calibri Light" panose="020F0302020204030204" pitchFamily="34" charset="0"/>
                <a:cs typeface="Calibri Light" panose="020F0302020204030204" pitchFamily="34" charset="0"/>
              </a:rPr>
              <a:t>Duration</a:t>
            </a:r>
            <a:r>
              <a:rPr lang="en-CA" sz="1600" dirty="0">
                <a:solidFill>
                  <a:schemeClr val="accent5"/>
                </a:solidFill>
                <a:effectLst/>
                <a:latin typeface="Calibri Light" panose="020F0302020204030204" pitchFamily="34" charset="0"/>
                <a:ea typeface="Calibri Light" panose="020F0302020204030204" pitchFamily="34" charset="0"/>
                <a:cs typeface="Calibri Light" panose="020F0302020204030204" pitchFamily="34" charset="0"/>
              </a:rPr>
              <a:t>: The time taken for the observed action or behavior. </a:t>
            </a:r>
          </a:p>
          <a:p>
            <a:pPr marL="342900" indent="-342900">
              <a:buAutoNum type="arabicPeriod"/>
            </a:pPr>
            <a:r>
              <a:rPr lang="en-CA" sz="1600" u="sng" dirty="0">
                <a:solidFill>
                  <a:schemeClr val="accent5"/>
                </a:solidFill>
                <a:effectLst/>
                <a:latin typeface="Calibri Light" panose="020F0302020204030204" pitchFamily="34" charset="0"/>
                <a:ea typeface="Calibri Light" panose="020F0302020204030204" pitchFamily="34" charset="0"/>
                <a:cs typeface="Calibri Light" panose="020F0302020204030204" pitchFamily="34" charset="0"/>
              </a:rPr>
              <a:t>Notes/comments</a:t>
            </a:r>
            <a:r>
              <a:rPr lang="en-CA" sz="1600" dirty="0">
                <a:solidFill>
                  <a:schemeClr val="accent5"/>
                </a:solidFill>
                <a:effectLst/>
                <a:latin typeface="Calibri Light" panose="020F0302020204030204" pitchFamily="34" charset="0"/>
                <a:ea typeface="Calibri Light" panose="020F0302020204030204" pitchFamily="34" charset="0"/>
                <a:cs typeface="Calibri Light" panose="020F0302020204030204" pitchFamily="34" charset="0"/>
              </a:rPr>
              <a:t>: Any additional comments or observations that provide context or insights. </a:t>
            </a:r>
          </a:p>
          <a:p>
            <a:pPr marL="342900" indent="-342900">
              <a:buAutoNum type="arabicPeriod"/>
            </a:pPr>
            <a:endParaRPr lang="en-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3272655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D807CE-9A3B-3C56-4453-635A838744AE}"/>
              </a:ext>
            </a:extLst>
          </p:cNvPr>
          <p:cNvSpPr>
            <a:spLocks noGrp="1"/>
          </p:cNvSpPr>
          <p:nvPr>
            <p:ph type="ctrTitle"/>
          </p:nvPr>
        </p:nvSpPr>
        <p:spPr/>
        <p:txBody>
          <a:bodyPr/>
          <a:lstStyle/>
          <a:p>
            <a:r>
              <a:rPr lang="fr-CA" dirty="0">
                <a:solidFill>
                  <a:schemeClr val="accent5"/>
                </a:solidFill>
                <a:latin typeface="Arial Rounded MT Bold" panose="020F0704030504030204" pitchFamily="34" charset="0"/>
              </a:rPr>
              <a:t>Annex E</a:t>
            </a:r>
            <a:endParaRPr lang="en-CA" dirty="0">
              <a:solidFill>
                <a:schemeClr val="accent5"/>
              </a:solidFill>
              <a:latin typeface="Arial Rounded MT Bold" panose="020F0704030504030204" pitchFamily="34" charset="0"/>
            </a:endParaRPr>
          </a:p>
        </p:txBody>
      </p:sp>
      <p:sp>
        <p:nvSpPr>
          <p:cNvPr id="5" name="Subtitle 4">
            <a:extLst>
              <a:ext uri="{FF2B5EF4-FFF2-40B4-BE49-F238E27FC236}">
                <a16:creationId xmlns:a16="http://schemas.microsoft.com/office/drawing/2014/main" id="{F3C87AA5-97D6-9804-0E91-A2938A68C6AA}"/>
              </a:ext>
            </a:extLst>
          </p:cNvPr>
          <p:cNvSpPr>
            <a:spLocks noGrp="1"/>
          </p:cNvSpPr>
          <p:nvPr>
            <p:ph type="subTitle" idx="1"/>
          </p:nvPr>
        </p:nvSpPr>
        <p:spPr>
          <a:xfrm>
            <a:off x="545306" y="3816351"/>
            <a:ext cx="7839937" cy="678352"/>
          </a:xfrm>
        </p:spPr>
        <p:txBody>
          <a:bodyPr>
            <a:normAutofit/>
          </a:bodyPr>
          <a:lstStyle/>
          <a:p>
            <a:r>
              <a:rPr lang="en-CA" dirty="0">
                <a:solidFill>
                  <a:schemeClr val="accent2">
                    <a:lumMod val="75000"/>
                  </a:schemeClr>
                </a:solidFill>
              </a:rPr>
              <a:t>Usage examples of recommended approach for employee experience feedback gathering</a:t>
            </a:r>
          </a:p>
        </p:txBody>
      </p:sp>
      <p:sp>
        <p:nvSpPr>
          <p:cNvPr id="2" name="TextBox 1">
            <a:extLst>
              <a:ext uri="{FF2B5EF4-FFF2-40B4-BE49-F238E27FC236}">
                <a16:creationId xmlns:a16="http://schemas.microsoft.com/office/drawing/2014/main" id="{E5EC3BA6-3839-A1C1-CD29-E065671F295A}"/>
              </a:ext>
            </a:extLst>
          </p:cNvPr>
          <p:cNvSpPr txBox="1"/>
          <p:nvPr/>
        </p:nvSpPr>
        <p:spPr>
          <a:xfrm>
            <a:off x="508758" y="4239310"/>
            <a:ext cx="11006344" cy="584775"/>
          </a:xfrm>
          <a:prstGeom prst="rect">
            <a:avLst/>
          </a:prstGeom>
          <a:noFill/>
        </p:spPr>
        <p:txBody>
          <a:bodyPr wrap="square">
            <a:spAutoFit/>
          </a:bodyPr>
          <a:lstStyle/>
          <a:p>
            <a:r>
              <a:rPr lang="en-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In the following pages, you will find 4 use examples that suggest how to consolidate qualitative and quantitative data and analyze the results to draw conclusions.</a:t>
            </a:r>
          </a:p>
        </p:txBody>
      </p:sp>
    </p:spTree>
    <p:extLst>
      <p:ext uri="{BB962C8B-B14F-4D97-AF65-F5344CB8AC3E}">
        <p14:creationId xmlns:p14="http://schemas.microsoft.com/office/powerpoint/2010/main" val="32420589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p:txBody>
          <a:bodyPr>
            <a:normAutofit/>
          </a:bodyPr>
          <a:lstStyle/>
          <a:p>
            <a:r>
              <a:rPr lang="en-CA" sz="2400" dirty="0">
                <a:solidFill>
                  <a:schemeClr val="accent5"/>
                </a:solidFill>
                <a:latin typeface="Arial Rounded MT Bold" panose="020F0704030504030204" pitchFamily="34" charset="0"/>
              </a:rPr>
              <a:t>Employee Experience Feedback Gathering – Recommended Approach</a:t>
            </a:r>
            <a:br>
              <a:rPr lang="en-CA" sz="2400" dirty="0">
                <a:solidFill>
                  <a:schemeClr val="accent5"/>
                </a:solidFill>
                <a:latin typeface="Arial Rounded MT Bold" panose="020F0704030504030204" pitchFamily="34" charset="0"/>
              </a:rPr>
            </a:br>
            <a:r>
              <a:rPr lang="en-CA" sz="2400" dirty="0">
                <a:solidFill>
                  <a:schemeClr val="accent2">
                    <a:lumMod val="75000"/>
                  </a:schemeClr>
                </a:solidFill>
                <a:latin typeface="Arial Rounded MT Bold" panose="020F0704030504030204" pitchFamily="34" charset="0"/>
              </a:rPr>
              <a:t>Example 1 – Collaboration room availability</a:t>
            </a:r>
          </a:p>
        </p:txBody>
      </p:sp>
      <p:pic>
        <p:nvPicPr>
          <p:cNvPr id="5" name="Graphic 4" descr="Checklist with solid fill">
            <a:extLst>
              <a:ext uri="{FF2B5EF4-FFF2-40B4-BE49-F238E27FC236}">
                <a16:creationId xmlns:a16="http://schemas.microsoft.com/office/drawing/2014/main" id="{3FE39716-434D-A289-4D4C-438D83261C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1268401">
            <a:off x="1537208" y="1510343"/>
            <a:ext cx="1336790" cy="1336790"/>
          </a:xfrm>
          <a:prstGeom prst="rect">
            <a:avLst/>
          </a:prstGeom>
        </p:spPr>
      </p:pic>
      <p:pic>
        <p:nvPicPr>
          <p:cNvPr id="13" name="Graphic 12" descr="Arrow Right outline">
            <a:extLst>
              <a:ext uri="{FF2B5EF4-FFF2-40B4-BE49-F238E27FC236}">
                <a16:creationId xmlns:a16="http://schemas.microsoft.com/office/drawing/2014/main" id="{382C5E7C-1935-7F7E-5DFF-0B87EE5CFD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43796" y="1591298"/>
            <a:ext cx="1201530" cy="1201530"/>
          </a:xfrm>
          <a:prstGeom prst="rect">
            <a:avLst/>
          </a:prstGeom>
        </p:spPr>
      </p:pic>
      <p:pic>
        <p:nvPicPr>
          <p:cNvPr id="3" name="Graphic 2" descr="Online meeting with solid fill">
            <a:extLst>
              <a:ext uri="{FF2B5EF4-FFF2-40B4-BE49-F238E27FC236}">
                <a16:creationId xmlns:a16="http://schemas.microsoft.com/office/drawing/2014/main" id="{F16271BC-D2F0-A68E-323A-9662ECF62F0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97917" y="1478792"/>
            <a:ext cx="1457368" cy="1457368"/>
          </a:xfrm>
          <a:prstGeom prst="rect">
            <a:avLst/>
          </a:prstGeom>
        </p:spPr>
      </p:pic>
      <p:pic>
        <p:nvPicPr>
          <p:cNvPr id="4" name="Graphic 3" descr="Boardroom with solid fill">
            <a:extLst>
              <a:ext uri="{FF2B5EF4-FFF2-40B4-BE49-F238E27FC236}">
                <a16:creationId xmlns:a16="http://schemas.microsoft.com/office/drawing/2014/main" id="{9461E56B-CFA5-7AB3-F69D-D23950A4ACF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181367" y="1311179"/>
            <a:ext cx="1792594" cy="1792594"/>
          </a:xfrm>
          <a:prstGeom prst="rect">
            <a:avLst/>
          </a:prstGeom>
        </p:spPr>
      </p:pic>
      <p:pic>
        <p:nvPicPr>
          <p:cNvPr id="14" name="Graphic 13" descr="Arrow Right outline">
            <a:extLst>
              <a:ext uri="{FF2B5EF4-FFF2-40B4-BE49-F238E27FC236}">
                <a16:creationId xmlns:a16="http://schemas.microsoft.com/office/drawing/2014/main" id="{6B0764FD-8665-C10C-D8E1-EA912F8AF89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69153" y="1591298"/>
            <a:ext cx="1201530" cy="1201530"/>
          </a:xfrm>
          <a:prstGeom prst="rect">
            <a:avLst/>
          </a:prstGeom>
        </p:spPr>
      </p:pic>
      <p:pic>
        <p:nvPicPr>
          <p:cNvPr id="8" name="Graphic 7" descr="Binoculars with solid fill">
            <a:extLst>
              <a:ext uri="{FF2B5EF4-FFF2-40B4-BE49-F238E27FC236}">
                <a16:creationId xmlns:a16="http://schemas.microsoft.com/office/drawing/2014/main" id="{E5EF95A3-C4CE-63DA-5CC5-A6C16A1BEDA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365876" y="1478792"/>
            <a:ext cx="1358931" cy="1429607"/>
          </a:xfrm>
          <a:prstGeom prst="rect">
            <a:avLst/>
          </a:prstGeom>
        </p:spPr>
      </p:pic>
      <p:sp>
        <p:nvSpPr>
          <p:cNvPr id="15" name="Rectangle 14">
            <a:extLst>
              <a:ext uri="{FF2B5EF4-FFF2-40B4-BE49-F238E27FC236}">
                <a16:creationId xmlns:a16="http://schemas.microsoft.com/office/drawing/2014/main" id="{FDF89670-0FA2-EF66-D1E1-EE4C6F1BEA10}"/>
              </a:ext>
            </a:extLst>
          </p:cNvPr>
          <p:cNvSpPr/>
          <p:nvPr/>
        </p:nvSpPr>
        <p:spPr>
          <a:xfrm>
            <a:off x="1005739" y="3048000"/>
            <a:ext cx="2505075" cy="14573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sz="1400" b="0" i="1" dirty="0">
                <a:solidFill>
                  <a:schemeClr val="bg1"/>
                </a:solidFill>
                <a:effectLst/>
                <a:latin typeface="+mj-lt"/>
              </a:rPr>
              <a:t>Q: I have access to collaboration spaces that allow me to connect with colleagues i</a:t>
            </a:r>
            <a:r>
              <a:rPr lang="en-US" sz="1400" i="1" dirty="0">
                <a:solidFill>
                  <a:schemeClr val="bg1"/>
                </a:solidFill>
                <a:latin typeface="+mj-lt"/>
              </a:rPr>
              <a:t>n person and/or virtually.</a:t>
            </a:r>
          </a:p>
        </p:txBody>
      </p:sp>
      <p:sp>
        <p:nvSpPr>
          <p:cNvPr id="17" name="Rectangle 16">
            <a:extLst>
              <a:ext uri="{FF2B5EF4-FFF2-40B4-BE49-F238E27FC236}">
                <a16:creationId xmlns:a16="http://schemas.microsoft.com/office/drawing/2014/main" id="{B87B2D8A-2355-AA25-FF74-506CEC05FF7A}"/>
              </a:ext>
            </a:extLst>
          </p:cNvPr>
          <p:cNvSpPr/>
          <p:nvPr/>
        </p:nvSpPr>
        <p:spPr>
          <a:xfrm>
            <a:off x="3593553" y="3047999"/>
            <a:ext cx="5087635" cy="14573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Data breakdown reveals Branch X have the highest percentage of employees who answered Disagree. Host an informal group discussion or 1:1 dialogue with employees from this Branch to understand the reason(s) behind their answer.</a:t>
            </a:r>
            <a:endParaRPr lang="en-CA" sz="14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9" name="Rectangle 18">
            <a:extLst>
              <a:ext uri="{FF2B5EF4-FFF2-40B4-BE49-F238E27FC236}">
                <a16:creationId xmlns:a16="http://schemas.microsoft.com/office/drawing/2014/main" id="{64A3969D-1512-DAD8-C34D-505733EA663F}"/>
              </a:ext>
            </a:extLst>
          </p:cNvPr>
          <p:cNvSpPr/>
          <p:nvPr/>
        </p:nvSpPr>
        <p:spPr>
          <a:xfrm>
            <a:off x="8771809" y="3048000"/>
            <a:ext cx="2505075" cy="14573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Look at the room reservation system to corroborate employee statements on room availability. Conduct onsite observations to confirm if booked rooms are actually being used.</a:t>
            </a:r>
            <a:endParaRPr lang="en-CA" sz="14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2" name="TextBox 21">
            <a:extLst>
              <a:ext uri="{FF2B5EF4-FFF2-40B4-BE49-F238E27FC236}">
                <a16:creationId xmlns:a16="http://schemas.microsoft.com/office/drawing/2014/main" id="{2DD5606F-E48C-4CC8-86BB-BA5810F30E4A}"/>
              </a:ext>
            </a:extLst>
          </p:cNvPr>
          <p:cNvSpPr txBox="1"/>
          <p:nvPr/>
        </p:nvSpPr>
        <p:spPr>
          <a:xfrm>
            <a:off x="1005739" y="4911168"/>
            <a:ext cx="2464647" cy="400110"/>
          </a:xfrm>
          <a:prstGeom prst="rect">
            <a:avLst/>
          </a:prstGeom>
          <a:noFill/>
        </p:spPr>
        <p:txBody>
          <a:bodyPr wrap="square">
            <a:spAutoFit/>
          </a:bodyPr>
          <a:lstStyle/>
          <a:p>
            <a:pPr algn="ctr"/>
            <a:r>
              <a:rPr lang="en-CA" sz="2000" u="sng" dirty="0">
                <a:solidFill>
                  <a:schemeClr val="accent2">
                    <a:lumMod val="75000"/>
                  </a:schemeClr>
                </a:solidFill>
                <a:latin typeface="Arial Rounded MT Bold" panose="020F0704030504030204" pitchFamily="34" charset="0"/>
              </a:rPr>
              <a:t>Quan</a:t>
            </a:r>
            <a:r>
              <a:rPr lang="en-CA" sz="2000" dirty="0">
                <a:solidFill>
                  <a:schemeClr val="accent2">
                    <a:lumMod val="75000"/>
                  </a:schemeClr>
                </a:solidFill>
                <a:latin typeface="Arial Rounded MT Bold" panose="020F0704030504030204" pitchFamily="34" charset="0"/>
              </a:rPr>
              <a:t>titative data</a:t>
            </a:r>
          </a:p>
        </p:txBody>
      </p:sp>
      <p:grpSp>
        <p:nvGrpSpPr>
          <p:cNvPr id="6" name="Group 5" descr="Pie chart with solid fill, depicting 3 responses: disagree, agree and unsure/neutral">
            <a:extLst>
              <a:ext uri="{FF2B5EF4-FFF2-40B4-BE49-F238E27FC236}">
                <a16:creationId xmlns:a16="http://schemas.microsoft.com/office/drawing/2014/main" id="{B9D1CA6C-0225-8FCE-2A76-6CF0ACBC9C82}"/>
              </a:ext>
            </a:extLst>
          </p:cNvPr>
          <p:cNvGrpSpPr/>
          <p:nvPr/>
        </p:nvGrpSpPr>
        <p:grpSpPr>
          <a:xfrm>
            <a:off x="903005" y="5194495"/>
            <a:ext cx="2945094" cy="1025698"/>
            <a:chOff x="903005" y="5194495"/>
            <a:chExt cx="2945094" cy="1025698"/>
          </a:xfrm>
        </p:grpSpPr>
        <p:pic>
          <p:nvPicPr>
            <p:cNvPr id="1027" name="Graphic 1026" descr="Pie chart with solid fill">
              <a:extLst>
                <a:ext uri="{FF2B5EF4-FFF2-40B4-BE49-F238E27FC236}">
                  <a16:creationId xmlns:a16="http://schemas.microsoft.com/office/drawing/2014/main" id="{205E85BC-F4A7-AD10-0DFA-3A2936F86512}"/>
                </a:ext>
              </a:extLst>
            </p:cNvPr>
            <p:cNvPicPr>
              <a:picLocks noChangeAspect="1"/>
            </p:cNvPicPr>
            <p:nvPr/>
          </p:nvPicPr>
          <p:blipFill>
            <a:blip r:embed="rId13" cstate="screen">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631777" y="5194495"/>
              <a:ext cx="1025698" cy="1025698"/>
            </a:xfrm>
            <a:prstGeom prst="rect">
              <a:avLst/>
            </a:prstGeom>
          </p:spPr>
        </p:pic>
        <p:sp>
          <p:nvSpPr>
            <p:cNvPr id="9" name="TextBox 8">
              <a:extLst>
                <a:ext uri="{FF2B5EF4-FFF2-40B4-BE49-F238E27FC236}">
                  <a16:creationId xmlns:a16="http://schemas.microsoft.com/office/drawing/2014/main" id="{92C9AC74-45C6-9C77-541C-87942EB32920}"/>
                </a:ext>
              </a:extLst>
            </p:cNvPr>
            <p:cNvSpPr txBox="1"/>
            <p:nvPr/>
          </p:nvSpPr>
          <p:spPr>
            <a:xfrm>
              <a:off x="903005" y="5563141"/>
              <a:ext cx="1025698" cy="307777"/>
            </a:xfrm>
            <a:prstGeom prst="rect">
              <a:avLst/>
            </a:prstGeom>
            <a:noFill/>
          </p:spPr>
          <p:txBody>
            <a:bodyPr wrap="square">
              <a:spAutoFit/>
            </a:bodyPr>
            <a:lstStyle/>
            <a:p>
              <a:r>
                <a:rPr lang="en-US" sz="1400" b="1" i="1" dirty="0">
                  <a:solidFill>
                    <a:schemeClr val="accent5"/>
                  </a:solidFill>
                  <a:latin typeface="+mj-lt"/>
                </a:rPr>
                <a:t>Disagree</a:t>
              </a:r>
              <a:endParaRPr lang="en-CA" sz="1400" b="1" dirty="0">
                <a:solidFill>
                  <a:schemeClr val="accent5"/>
                </a:solidFill>
              </a:endParaRPr>
            </a:p>
          </p:txBody>
        </p:sp>
        <p:sp>
          <p:nvSpPr>
            <p:cNvPr id="10" name="TextBox 9">
              <a:extLst>
                <a:ext uri="{FF2B5EF4-FFF2-40B4-BE49-F238E27FC236}">
                  <a16:creationId xmlns:a16="http://schemas.microsoft.com/office/drawing/2014/main" id="{94AFC9D9-8C77-068D-FC5F-8F21301AC1C5}"/>
                </a:ext>
              </a:extLst>
            </p:cNvPr>
            <p:cNvSpPr txBox="1"/>
            <p:nvPr/>
          </p:nvSpPr>
          <p:spPr>
            <a:xfrm>
              <a:off x="2530947" y="5315200"/>
              <a:ext cx="1025698" cy="307777"/>
            </a:xfrm>
            <a:prstGeom prst="rect">
              <a:avLst/>
            </a:prstGeom>
            <a:noFill/>
          </p:spPr>
          <p:txBody>
            <a:bodyPr wrap="square">
              <a:spAutoFit/>
            </a:bodyPr>
            <a:lstStyle/>
            <a:p>
              <a:r>
                <a:rPr lang="en-US" sz="1400" i="1" dirty="0">
                  <a:solidFill>
                    <a:schemeClr val="accent5"/>
                  </a:solidFill>
                  <a:latin typeface="+mj-lt"/>
                </a:rPr>
                <a:t>Agree</a:t>
              </a:r>
              <a:endParaRPr lang="en-CA" sz="1400" dirty="0">
                <a:solidFill>
                  <a:schemeClr val="accent5"/>
                </a:solidFill>
              </a:endParaRPr>
            </a:p>
          </p:txBody>
        </p:sp>
        <p:sp>
          <p:nvSpPr>
            <p:cNvPr id="11" name="TextBox 10">
              <a:extLst>
                <a:ext uri="{FF2B5EF4-FFF2-40B4-BE49-F238E27FC236}">
                  <a16:creationId xmlns:a16="http://schemas.microsoft.com/office/drawing/2014/main" id="{DFD074EA-8CBA-FC23-804A-049D26F319AA}"/>
                </a:ext>
              </a:extLst>
            </p:cNvPr>
            <p:cNvSpPr txBox="1"/>
            <p:nvPr/>
          </p:nvSpPr>
          <p:spPr>
            <a:xfrm>
              <a:off x="2527400" y="5681132"/>
              <a:ext cx="1320699" cy="307777"/>
            </a:xfrm>
            <a:prstGeom prst="rect">
              <a:avLst/>
            </a:prstGeom>
            <a:noFill/>
          </p:spPr>
          <p:txBody>
            <a:bodyPr wrap="square">
              <a:spAutoFit/>
            </a:bodyPr>
            <a:lstStyle/>
            <a:p>
              <a:r>
                <a:rPr lang="en-US" sz="1400" i="1" dirty="0">
                  <a:solidFill>
                    <a:schemeClr val="accent5"/>
                  </a:solidFill>
                  <a:latin typeface="+mj-lt"/>
                </a:rPr>
                <a:t>Unsure/neutral</a:t>
              </a:r>
              <a:endParaRPr lang="en-CA" sz="1400" dirty="0">
                <a:solidFill>
                  <a:schemeClr val="accent5"/>
                </a:solidFill>
              </a:endParaRPr>
            </a:p>
          </p:txBody>
        </p:sp>
      </p:grpSp>
      <p:sp>
        <p:nvSpPr>
          <p:cNvPr id="21" name="TextBox 20">
            <a:extLst>
              <a:ext uri="{FF2B5EF4-FFF2-40B4-BE49-F238E27FC236}">
                <a16:creationId xmlns:a16="http://schemas.microsoft.com/office/drawing/2014/main" id="{77DF79D3-05A8-B4D9-6F20-59AAA9199FCD}"/>
              </a:ext>
            </a:extLst>
          </p:cNvPr>
          <p:cNvSpPr txBox="1"/>
          <p:nvPr/>
        </p:nvSpPr>
        <p:spPr>
          <a:xfrm>
            <a:off x="6314255" y="4907778"/>
            <a:ext cx="2239641" cy="400110"/>
          </a:xfrm>
          <a:prstGeom prst="rect">
            <a:avLst/>
          </a:prstGeom>
          <a:noFill/>
        </p:spPr>
        <p:txBody>
          <a:bodyPr wrap="square">
            <a:spAutoFit/>
          </a:bodyPr>
          <a:lstStyle/>
          <a:p>
            <a:pPr algn="ctr"/>
            <a:r>
              <a:rPr lang="en-CA" sz="2000" u="sng" dirty="0">
                <a:solidFill>
                  <a:schemeClr val="accent2">
                    <a:lumMod val="75000"/>
                  </a:schemeClr>
                </a:solidFill>
                <a:latin typeface="Arial Rounded MT Bold" panose="020F0704030504030204" pitchFamily="34" charset="0"/>
              </a:rPr>
              <a:t>Qual</a:t>
            </a:r>
            <a:r>
              <a:rPr lang="en-CA" sz="2000" dirty="0">
                <a:solidFill>
                  <a:schemeClr val="accent2">
                    <a:lumMod val="75000"/>
                  </a:schemeClr>
                </a:solidFill>
                <a:latin typeface="Arial Rounded MT Bold" panose="020F0704030504030204" pitchFamily="34" charset="0"/>
              </a:rPr>
              <a:t>itative data</a:t>
            </a:r>
          </a:p>
        </p:txBody>
      </p:sp>
      <p:sp>
        <p:nvSpPr>
          <p:cNvPr id="12" name="TextBox 11">
            <a:extLst>
              <a:ext uri="{FF2B5EF4-FFF2-40B4-BE49-F238E27FC236}">
                <a16:creationId xmlns:a16="http://schemas.microsoft.com/office/drawing/2014/main" id="{838E28E2-E3FD-D538-450C-7FE95E1B04C5}"/>
              </a:ext>
            </a:extLst>
          </p:cNvPr>
          <p:cNvSpPr txBox="1"/>
          <p:nvPr/>
        </p:nvSpPr>
        <p:spPr>
          <a:xfrm>
            <a:off x="5029963" y="5419522"/>
            <a:ext cx="5133212" cy="523220"/>
          </a:xfrm>
          <a:prstGeom prst="rect">
            <a:avLst/>
          </a:prstGeom>
          <a:noFill/>
        </p:spPr>
        <p:txBody>
          <a:bodyPr wrap="square">
            <a:spAutoFit/>
          </a:bodyPr>
          <a:lstStyle/>
          <a:p>
            <a:pPr algn="ctr"/>
            <a:r>
              <a:rPr lang="en-US" sz="1400" i="1" dirty="0">
                <a:solidFill>
                  <a:schemeClr val="accent5"/>
                </a:solidFill>
                <a:latin typeface="+mj-lt"/>
              </a:rPr>
              <a:t>Employee statement: « Every time I need a meeting or project room, they are all busy and I cannot find one in the booking system. »</a:t>
            </a:r>
            <a:endParaRPr lang="en-CA" sz="1400" dirty="0">
              <a:solidFill>
                <a:schemeClr val="accent5"/>
              </a:solidFill>
            </a:endParaRPr>
          </a:p>
        </p:txBody>
      </p:sp>
      <p:sp>
        <p:nvSpPr>
          <p:cNvPr id="23" name="Right Brace 22">
            <a:extLst>
              <a:ext uri="{FF2B5EF4-FFF2-40B4-BE49-F238E27FC236}">
                <a16:creationId xmlns:a16="http://schemas.microsoft.com/office/drawing/2014/main" id="{0ACAB80C-AB1E-AA1F-8904-0AB0232294E0}"/>
              </a:ext>
              <a:ext uri="{C183D7F6-B498-43B3-948B-1728B52AA6E4}">
                <adec:decorative xmlns:adec="http://schemas.microsoft.com/office/drawing/2017/decorative" val="1"/>
              </a:ext>
            </a:extLst>
          </p:cNvPr>
          <p:cNvSpPr/>
          <p:nvPr/>
        </p:nvSpPr>
        <p:spPr>
          <a:xfrm rot="5400000">
            <a:off x="2110639" y="3489240"/>
            <a:ext cx="295618" cy="2504732"/>
          </a:xfrm>
          <a:prstGeom prst="rightBrace">
            <a:avLst>
              <a:gd name="adj1" fmla="val 24443"/>
              <a:gd name="adj2" fmla="val 50000"/>
            </a:avLst>
          </a:prstGeom>
          <a:ln w="19050">
            <a:solidFill>
              <a:schemeClr val="accent4">
                <a:lumMod val="75000"/>
              </a:schemeClr>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n-CA"/>
          </a:p>
        </p:txBody>
      </p:sp>
      <p:sp>
        <p:nvSpPr>
          <p:cNvPr id="24" name="Right Brace 23">
            <a:extLst>
              <a:ext uri="{FF2B5EF4-FFF2-40B4-BE49-F238E27FC236}">
                <a16:creationId xmlns:a16="http://schemas.microsoft.com/office/drawing/2014/main" id="{8532C72A-27D4-24E0-C0AF-496E308BCF43}"/>
              </a:ext>
              <a:ext uri="{C183D7F6-B498-43B3-948B-1728B52AA6E4}">
                <adec:decorative xmlns:adec="http://schemas.microsoft.com/office/drawing/2017/decorative" val="1"/>
              </a:ext>
            </a:extLst>
          </p:cNvPr>
          <p:cNvSpPr/>
          <p:nvPr/>
        </p:nvSpPr>
        <p:spPr>
          <a:xfrm rot="5400000">
            <a:off x="7286267" y="898798"/>
            <a:ext cx="295618" cy="7685616"/>
          </a:xfrm>
          <a:prstGeom prst="rightBrace">
            <a:avLst>
              <a:gd name="adj1" fmla="val 27665"/>
              <a:gd name="adj2" fmla="val 50000"/>
            </a:avLst>
          </a:prstGeom>
          <a:ln w="19050">
            <a:solidFill>
              <a:schemeClr val="accent4">
                <a:lumMod val="75000"/>
              </a:schemeClr>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29092713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p:txBody>
          <a:bodyPr>
            <a:normAutofit/>
          </a:bodyPr>
          <a:lstStyle/>
          <a:p>
            <a:r>
              <a:rPr lang="en-CA" sz="2400" dirty="0">
                <a:solidFill>
                  <a:schemeClr val="accent5"/>
                </a:solidFill>
                <a:latin typeface="Arial Rounded MT Bold" panose="020F0704030504030204" pitchFamily="34" charset="0"/>
              </a:rPr>
              <a:t>Employee Experience Feedback Gathering – Recommended Approach</a:t>
            </a:r>
            <a:br>
              <a:rPr lang="en-CA" sz="2400" dirty="0">
                <a:solidFill>
                  <a:schemeClr val="accent5"/>
                </a:solidFill>
                <a:latin typeface="Arial Rounded MT Bold" panose="020F0704030504030204" pitchFamily="34" charset="0"/>
              </a:rPr>
            </a:br>
            <a:r>
              <a:rPr lang="en-CA" sz="2400" dirty="0">
                <a:solidFill>
                  <a:schemeClr val="accent2">
                    <a:lumMod val="75000"/>
                  </a:schemeClr>
                </a:solidFill>
                <a:latin typeface="Arial Rounded MT Bold" panose="020F0704030504030204" pitchFamily="34" charset="0"/>
              </a:rPr>
              <a:t>Example 2 – Workstation availability</a:t>
            </a:r>
          </a:p>
        </p:txBody>
      </p:sp>
      <p:pic>
        <p:nvPicPr>
          <p:cNvPr id="5" name="Graphic 4" descr="Checklist with solid fill">
            <a:extLst>
              <a:ext uri="{FF2B5EF4-FFF2-40B4-BE49-F238E27FC236}">
                <a16:creationId xmlns:a16="http://schemas.microsoft.com/office/drawing/2014/main" id="{3FE39716-434D-A289-4D4C-438D83261C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1268401">
            <a:off x="1537208" y="1510343"/>
            <a:ext cx="1336790" cy="1336790"/>
          </a:xfrm>
          <a:prstGeom prst="rect">
            <a:avLst/>
          </a:prstGeom>
        </p:spPr>
      </p:pic>
      <p:pic>
        <p:nvPicPr>
          <p:cNvPr id="13" name="Graphic 12" descr="Arrow Right outline">
            <a:extLst>
              <a:ext uri="{FF2B5EF4-FFF2-40B4-BE49-F238E27FC236}">
                <a16:creationId xmlns:a16="http://schemas.microsoft.com/office/drawing/2014/main" id="{382C5E7C-1935-7F7E-5DFF-0B87EE5CFD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43796" y="1591298"/>
            <a:ext cx="1201530" cy="1201530"/>
          </a:xfrm>
          <a:prstGeom prst="rect">
            <a:avLst/>
          </a:prstGeom>
        </p:spPr>
      </p:pic>
      <p:pic>
        <p:nvPicPr>
          <p:cNvPr id="3" name="Graphic 2" descr="Online meeting with solid fill">
            <a:extLst>
              <a:ext uri="{FF2B5EF4-FFF2-40B4-BE49-F238E27FC236}">
                <a16:creationId xmlns:a16="http://schemas.microsoft.com/office/drawing/2014/main" id="{F16271BC-D2F0-A68E-323A-9662ECF62F0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97917" y="1478792"/>
            <a:ext cx="1457368" cy="1457368"/>
          </a:xfrm>
          <a:prstGeom prst="rect">
            <a:avLst/>
          </a:prstGeom>
        </p:spPr>
      </p:pic>
      <p:pic>
        <p:nvPicPr>
          <p:cNvPr id="4" name="Graphic 3" descr="Boardroom with solid fill">
            <a:extLst>
              <a:ext uri="{FF2B5EF4-FFF2-40B4-BE49-F238E27FC236}">
                <a16:creationId xmlns:a16="http://schemas.microsoft.com/office/drawing/2014/main" id="{9461E56B-CFA5-7AB3-F69D-D23950A4ACF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181367" y="1311179"/>
            <a:ext cx="1792594" cy="1792594"/>
          </a:xfrm>
          <a:prstGeom prst="rect">
            <a:avLst/>
          </a:prstGeom>
        </p:spPr>
      </p:pic>
      <p:pic>
        <p:nvPicPr>
          <p:cNvPr id="14" name="Graphic 13" descr="Arrow Right outline">
            <a:extLst>
              <a:ext uri="{FF2B5EF4-FFF2-40B4-BE49-F238E27FC236}">
                <a16:creationId xmlns:a16="http://schemas.microsoft.com/office/drawing/2014/main" id="{6B0764FD-8665-C10C-D8E1-EA912F8AF89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69153" y="1591298"/>
            <a:ext cx="1201530" cy="1201530"/>
          </a:xfrm>
          <a:prstGeom prst="rect">
            <a:avLst/>
          </a:prstGeom>
        </p:spPr>
      </p:pic>
      <p:pic>
        <p:nvPicPr>
          <p:cNvPr id="8" name="Graphic 7" descr="Binoculars with solid fill">
            <a:extLst>
              <a:ext uri="{FF2B5EF4-FFF2-40B4-BE49-F238E27FC236}">
                <a16:creationId xmlns:a16="http://schemas.microsoft.com/office/drawing/2014/main" id="{E5EF95A3-C4CE-63DA-5CC5-A6C16A1BEDA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365876" y="1478792"/>
            <a:ext cx="1358931" cy="1429607"/>
          </a:xfrm>
          <a:prstGeom prst="rect">
            <a:avLst/>
          </a:prstGeom>
        </p:spPr>
      </p:pic>
      <p:sp>
        <p:nvSpPr>
          <p:cNvPr id="15" name="Rectangle 14">
            <a:extLst>
              <a:ext uri="{FF2B5EF4-FFF2-40B4-BE49-F238E27FC236}">
                <a16:creationId xmlns:a16="http://schemas.microsoft.com/office/drawing/2014/main" id="{FDF89670-0FA2-EF66-D1E1-EE4C6F1BEA10}"/>
              </a:ext>
            </a:extLst>
          </p:cNvPr>
          <p:cNvSpPr/>
          <p:nvPr/>
        </p:nvSpPr>
        <p:spPr>
          <a:xfrm>
            <a:off x="1005739" y="3048000"/>
            <a:ext cx="2505075" cy="14573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sz="1400" b="0" i="1" dirty="0">
                <a:solidFill>
                  <a:schemeClr val="bg1"/>
                </a:solidFill>
                <a:effectLst/>
                <a:latin typeface="+mj-lt"/>
              </a:rPr>
              <a:t>Q: </a:t>
            </a:r>
            <a:r>
              <a:rPr lang="en-CA" sz="1400" b="0" i="1" dirty="0">
                <a:solidFill>
                  <a:schemeClr val="bg1"/>
                </a:solidFill>
                <a:effectLst/>
                <a:latin typeface="+mj-lt"/>
              </a:rPr>
              <a:t>I have access to a variety of workpoints that suit my work activities and preferences</a:t>
            </a:r>
          </a:p>
          <a:p>
            <a:pPr fontAlgn="base"/>
            <a:endParaRPr lang="en-US" sz="1400" i="1" dirty="0">
              <a:solidFill>
                <a:srgbClr val="FF0000"/>
              </a:solidFill>
              <a:latin typeface="+mj-lt"/>
            </a:endParaRPr>
          </a:p>
        </p:txBody>
      </p:sp>
      <p:sp>
        <p:nvSpPr>
          <p:cNvPr id="17" name="Rectangle 16">
            <a:extLst>
              <a:ext uri="{FF2B5EF4-FFF2-40B4-BE49-F238E27FC236}">
                <a16:creationId xmlns:a16="http://schemas.microsoft.com/office/drawing/2014/main" id="{B87B2D8A-2355-AA25-FF74-506CEC05FF7A}"/>
              </a:ext>
            </a:extLst>
          </p:cNvPr>
          <p:cNvSpPr/>
          <p:nvPr/>
        </p:nvSpPr>
        <p:spPr>
          <a:xfrm>
            <a:off x="3593553" y="3047999"/>
            <a:ext cx="5087635" cy="14573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A high percentage of employees responded Disagree to this question. Host an informal group discussion or 1:1 dialogue with a diverse representation of employees to understand the reason(s) behind their answer.</a:t>
            </a:r>
            <a:endParaRPr lang="en-CA" sz="14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9" name="Rectangle 18">
            <a:extLst>
              <a:ext uri="{FF2B5EF4-FFF2-40B4-BE49-F238E27FC236}">
                <a16:creationId xmlns:a16="http://schemas.microsoft.com/office/drawing/2014/main" id="{64A3969D-1512-DAD8-C34D-505733EA663F}"/>
              </a:ext>
            </a:extLst>
          </p:cNvPr>
          <p:cNvSpPr/>
          <p:nvPr/>
        </p:nvSpPr>
        <p:spPr>
          <a:xfrm>
            <a:off x="8771809" y="3048000"/>
            <a:ext cx="2505075" cy="14573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35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Look at the booking system to corroborate employee statements on workstation availability. Conduct onsite observations to confirm if workstations are actually being used.</a:t>
            </a:r>
            <a:endParaRPr lang="en-CA" sz="135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2" name="TextBox 21">
            <a:extLst>
              <a:ext uri="{FF2B5EF4-FFF2-40B4-BE49-F238E27FC236}">
                <a16:creationId xmlns:a16="http://schemas.microsoft.com/office/drawing/2014/main" id="{2DD5606F-E48C-4CC8-86BB-BA5810F30E4A}"/>
              </a:ext>
            </a:extLst>
          </p:cNvPr>
          <p:cNvSpPr txBox="1"/>
          <p:nvPr/>
        </p:nvSpPr>
        <p:spPr>
          <a:xfrm>
            <a:off x="1005739" y="4911168"/>
            <a:ext cx="2464647" cy="400110"/>
          </a:xfrm>
          <a:prstGeom prst="rect">
            <a:avLst/>
          </a:prstGeom>
          <a:noFill/>
        </p:spPr>
        <p:txBody>
          <a:bodyPr wrap="square">
            <a:spAutoFit/>
          </a:bodyPr>
          <a:lstStyle/>
          <a:p>
            <a:pPr algn="ctr"/>
            <a:r>
              <a:rPr lang="en-CA" sz="2000" u="sng" dirty="0">
                <a:solidFill>
                  <a:schemeClr val="accent2">
                    <a:lumMod val="75000"/>
                  </a:schemeClr>
                </a:solidFill>
                <a:latin typeface="Arial Rounded MT Bold" panose="020F0704030504030204" pitchFamily="34" charset="0"/>
              </a:rPr>
              <a:t>Quan</a:t>
            </a:r>
            <a:r>
              <a:rPr lang="en-CA" sz="2000" dirty="0">
                <a:solidFill>
                  <a:schemeClr val="accent2">
                    <a:lumMod val="75000"/>
                  </a:schemeClr>
                </a:solidFill>
                <a:latin typeface="Arial Rounded MT Bold" panose="020F0704030504030204" pitchFamily="34" charset="0"/>
              </a:rPr>
              <a:t>titative data</a:t>
            </a:r>
          </a:p>
        </p:txBody>
      </p:sp>
      <p:grpSp>
        <p:nvGrpSpPr>
          <p:cNvPr id="6" name="Group 5" descr="Pie chart with solid fill, depicting 3 responses: disagree, agree and unsure/neutral">
            <a:extLst>
              <a:ext uri="{FF2B5EF4-FFF2-40B4-BE49-F238E27FC236}">
                <a16:creationId xmlns:a16="http://schemas.microsoft.com/office/drawing/2014/main" id="{E61D60A9-983B-78E4-153C-E1472DAEDD57}"/>
              </a:ext>
            </a:extLst>
          </p:cNvPr>
          <p:cNvGrpSpPr/>
          <p:nvPr/>
        </p:nvGrpSpPr>
        <p:grpSpPr>
          <a:xfrm>
            <a:off x="903005" y="5194495"/>
            <a:ext cx="2945094" cy="1025698"/>
            <a:chOff x="903005" y="5194495"/>
            <a:chExt cx="2945094" cy="1025698"/>
          </a:xfrm>
        </p:grpSpPr>
        <p:pic>
          <p:nvPicPr>
            <p:cNvPr id="1027" name="Graphic 1026" descr="Pie chart with solid fill">
              <a:extLst>
                <a:ext uri="{FF2B5EF4-FFF2-40B4-BE49-F238E27FC236}">
                  <a16:creationId xmlns:a16="http://schemas.microsoft.com/office/drawing/2014/main" id="{205E85BC-F4A7-AD10-0DFA-3A2936F86512}"/>
                </a:ext>
              </a:extLst>
            </p:cNvPr>
            <p:cNvPicPr>
              <a:picLocks noChangeAspect="1"/>
            </p:cNvPicPr>
            <p:nvPr/>
          </p:nvPicPr>
          <p:blipFill>
            <a:blip r:embed="rId13" cstate="screen">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631777" y="5194495"/>
              <a:ext cx="1025698" cy="1025698"/>
            </a:xfrm>
            <a:prstGeom prst="rect">
              <a:avLst/>
            </a:prstGeom>
          </p:spPr>
        </p:pic>
        <p:sp>
          <p:nvSpPr>
            <p:cNvPr id="9" name="TextBox 8">
              <a:extLst>
                <a:ext uri="{FF2B5EF4-FFF2-40B4-BE49-F238E27FC236}">
                  <a16:creationId xmlns:a16="http://schemas.microsoft.com/office/drawing/2014/main" id="{92C9AC74-45C6-9C77-541C-87942EB32920}"/>
                </a:ext>
              </a:extLst>
            </p:cNvPr>
            <p:cNvSpPr txBox="1"/>
            <p:nvPr/>
          </p:nvSpPr>
          <p:spPr>
            <a:xfrm>
              <a:off x="903005" y="5563141"/>
              <a:ext cx="1025698" cy="307777"/>
            </a:xfrm>
            <a:prstGeom prst="rect">
              <a:avLst/>
            </a:prstGeom>
            <a:noFill/>
          </p:spPr>
          <p:txBody>
            <a:bodyPr wrap="square">
              <a:spAutoFit/>
            </a:bodyPr>
            <a:lstStyle/>
            <a:p>
              <a:r>
                <a:rPr lang="en-US" sz="1400" b="1" i="1" dirty="0">
                  <a:solidFill>
                    <a:schemeClr val="accent5"/>
                  </a:solidFill>
                  <a:latin typeface="+mj-lt"/>
                </a:rPr>
                <a:t>Disagree</a:t>
              </a:r>
              <a:endParaRPr lang="en-CA" sz="1400" b="1" dirty="0">
                <a:solidFill>
                  <a:schemeClr val="accent5"/>
                </a:solidFill>
              </a:endParaRPr>
            </a:p>
          </p:txBody>
        </p:sp>
        <p:sp>
          <p:nvSpPr>
            <p:cNvPr id="10" name="TextBox 9">
              <a:extLst>
                <a:ext uri="{FF2B5EF4-FFF2-40B4-BE49-F238E27FC236}">
                  <a16:creationId xmlns:a16="http://schemas.microsoft.com/office/drawing/2014/main" id="{94AFC9D9-8C77-068D-FC5F-8F21301AC1C5}"/>
                </a:ext>
              </a:extLst>
            </p:cNvPr>
            <p:cNvSpPr txBox="1"/>
            <p:nvPr/>
          </p:nvSpPr>
          <p:spPr>
            <a:xfrm>
              <a:off x="2530947" y="5315200"/>
              <a:ext cx="1025698" cy="307777"/>
            </a:xfrm>
            <a:prstGeom prst="rect">
              <a:avLst/>
            </a:prstGeom>
            <a:noFill/>
          </p:spPr>
          <p:txBody>
            <a:bodyPr wrap="square">
              <a:spAutoFit/>
            </a:bodyPr>
            <a:lstStyle/>
            <a:p>
              <a:r>
                <a:rPr lang="en-US" sz="1400" i="1" dirty="0">
                  <a:solidFill>
                    <a:schemeClr val="accent5"/>
                  </a:solidFill>
                  <a:latin typeface="+mj-lt"/>
                </a:rPr>
                <a:t>Agree</a:t>
              </a:r>
              <a:endParaRPr lang="en-CA" sz="1400" dirty="0">
                <a:solidFill>
                  <a:schemeClr val="accent5"/>
                </a:solidFill>
              </a:endParaRPr>
            </a:p>
          </p:txBody>
        </p:sp>
        <p:sp>
          <p:nvSpPr>
            <p:cNvPr id="11" name="TextBox 10">
              <a:extLst>
                <a:ext uri="{FF2B5EF4-FFF2-40B4-BE49-F238E27FC236}">
                  <a16:creationId xmlns:a16="http://schemas.microsoft.com/office/drawing/2014/main" id="{DFD074EA-8CBA-FC23-804A-049D26F319AA}"/>
                </a:ext>
              </a:extLst>
            </p:cNvPr>
            <p:cNvSpPr txBox="1"/>
            <p:nvPr/>
          </p:nvSpPr>
          <p:spPr>
            <a:xfrm>
              <a:off x="2527400" y="5681132"/>
              <a:ext cx="1320699" cy="307777"/>
            </a:xfrm>
            <a:prstGeom prst="rect">
              <a:avLst/>
            </a:prstGeom>
            <a:noFill/>
          </p:spPr>
          <p:txBody>
            <a:bodyPr wrap="square">
              <a:spAutoFit/>
            </a:bodyPr>
            <a:lstStyle/>
            <a:p>
              <a:r>
                <a:rPr lang="en-US" sz="1400" i="1" dirty="0">
                  <a:solidFill>
                    <a:schemeClr val="accent5"/>
                  </a:solidFill>
                  <a:latin typeface="+mj-lt"/>
                </a:rPr>
                <a:t>Unsure/neutral</a:t>
              </a:r>
              <a:endParaRPr lang="en-CA" sz="1400" dirty="0">
                <a:solidFill>
                  <a:schemeClr val="accent5"/>
                </a:solidFill>
              </a:endParaRPr>
            </a:p>
          </p:txBody>
        </p:sp>
      </p:grpSp>
      <p:sp>
        <p:nvSpPr>
          <p:cNvPr id="21" name="TextBox 20">
            <a:extLst>
              <a:ext uri="{FF2B5EF4-FFF2-40B4-BE49-F238E27FC236}">
                <a16:creationId xmlns:a16="http://schemas.microsoft.com/office/drawing/2014/main" id="{77DF79D3-05A8-B4D9-6F20-59AAA9199FCD}"/>
              </a:ext>
            </a:extLst>
          </p:cNvPr>
          <p:cNvSpPr txBox="1"/>
          <p:nvPr/>
        </p:nvSpPr>
        <p:spPr>
          <a:xfrm>
            <a:off x="6314255" y="4907778"/>
            <a:ext cx="2239641" cy="400110"/>
          </a:xfrm>
          <a:prstGeom prst="rect">
            <a:avLst/>
          </a:prstGeom>
          <a:noFill/>
        </p:spPr>
        <p:txBody>
          <a:bodyPr wrap="square">
            <a:spAutoFit/>
          </a:bodyPr>
          <a:lstStyle/>
          <a:p>
            <a:pPr algn="ctr"/>
            <a:r>
              <a:rPr lang="en-CA" sz="2000" u="sng" dirty="0">
                <a:solidFill>
                  <a:schemeClr val="accent2">
                    <a:lumMod val="75000"/>
                  </a:schemeClr>
                </a:solidFill>
                <a:latin typeface="Arial Rounded MT Bold" panose="020F0704030504030204" pitchFamily="34" charset="0"/>
              </a:rPr>
              <a:t>Qual</a:t>
            </a:r>
            <a:r>
              <a:rPr lang="en-CA" sz="2000" dirty="0">
                <a:solidFill>
                  <a:schemeClr val="accent2">
                    <a:lumMod val="75000"/>
                  </a:schemeClr>
                </a:solidFill>
                <a:latin typeface="Arial Rounded MT Bold" panose="020F0704030504030204" pitchFamily="34" charset="0"/>
              </a:rPr>
              <a:t>itative data</a:t>
            </a:r>
          </a:p>
        </p:txBody>
      </p:sp>
      <p:sp>
        <p:nvSpPr>
          <p:cNvPr id="12" name="TextBox 11">
            <a:extLst>
              <a:ext uri="{FF2B5EF4-FFF2-40B4-BE49-F238E27FC236}">
                <a16:creationId xmlns:a16="http://schemas.microsoft.com/office/drawing/2014/main" id="{838E28E2-E3FD-D538-450C-7FE95E1B04C5}"/>
              </a:ext>
            </a:extLst>
          </p:cNvPr>
          <p:cNvSpPr txBox="1"/>
          <p:nvPr/>
        </p:nvSpPr>
        <p:spPr>
          <a:xfrm>
            <a:off x="4562895" y="5419522"/>
            <a:ext cx="6161912" cy="738664"/>
          </a:xfrm>
          <a:prstGeom prst="rect">
            <a:avLst/>
          </a:prstGeom>
          <a:noFill/>
        </p:spPr>
        <p:txBody>
          <a:bodyPr wrap="square">
            <a:spAutoFit/>
          </a:bodyPr>
          <a:lstStyle/>
          <a:p>
            <a:pPr algn="ctr"/>
            <a:r>
              <a:rPr lang="en-US" sz="1400" i="1" dirty="0">
                <a:solidFill>
                  <a:schemeClr val="accent5"/>
                </a:solidFill>
                <a:latin typeface="+mj-lt"/>
              </a:rPr>
              <a:t>Employee statement: « I often have to work from a Touchdown since all the Workstations are reserved in the Booking system. This is not ideal as I require 2 monitors to be most productive. »</a:t>
            </a:r>
            <a:endParaRPr lang="en-CA" sz="1400" dirty="0">
              <a:solidFill>
                <a:schemeClr val="accent5"/>
              </a:solidFill>
            </a:endParaRPr>
          </a:p>
        </p:txBody>
      </p:sp>
      <p:sp>
        <p:nvSpPr>
          <p:cNvPr id="23" name="Right Brace 22">
            <a:extLst>
              <a:ext uri="{FF2B5EF4-FFF2-40B4-BE49-F238E27FC236}">
                <a16:creationId xmlns:a16="http://schemas.microsoft.com/office/drawing/2014/main" id="{0ACAB80C-AB1E-AA1F-8904-0AB0232294E0}"/>
              </a:ext>
              <a:ext uri="{C183D7F6-B498-43B3-948B-1728B52AA6E4}">
                <adec:decorative xmlns:adec="http://schemas.microsoft.com/office/drawing/2017/decorative" val="1"/>
              </a:ext>
            </a:extLst>
          </p:cNvPr>
          <p:cNvSpPr/>
          <p:nvPr/>
        </p:nvSpPr>
        <p:spPr>
          <a:xfrm rot="5400000">
            <a:off x="2110639" y="3489240"/>
            <a:ext cx="295618" cy="2504732"/>
          </a:xfrm>
          <a:prstGeom prst="rightBrace">
            <a:avLst>
              <a:gd name="adj1" fmla="val 24443"/>
              <a:gd name="adj2" fmla="val 50000"/>
            </a:avLst>
          </a:prstGeom>
          <a:ln w="19050">
            <a:solidFill>
              <a:schemeClr val="accent4">
                <a:lumMod val="75000"/>
              </a:schemeClr>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n-CA"/>
          </a:p>
        </p:txBody>
      </p:sp>
      <p:sp>
        <p:nvSpPr>
          <p:cNvPr id="24" name="Right Brace 23">
            <a:extLst>
              <a:ext uri="{FF2B5EF4-FFF2-40B4-BE49-F238E27FC236}">
                <a16:creationId xmlns:a16="http://schemas.microsoft.com/office/drawing/2014/main" id="{8532C72A-27D4-24E0-C0AF-496E308BCF43}"/>
              </a:ext>
              <a:ext uri="{C183D7F6-B498-43B3-948B-1728B52AA6E4}">
                <adec:decorative xmlns:adec="http://schemas.microsoft.com/office/drawing/2017/decorative" val="1"/>
              </a:ext>
            </a:extLst>
          </p:cNvPr>
          <p:cNvSpPr/>
          <p:nvPr/>
        </p:nvSpPr>
        <p:spPr>
          <a:xfrm rot="5400000">
            <a:off x="7286267" y="898798"/>
            <a:ext cx="295618" cy="7685616"/>
          </a:xfrm>
          <a:prstGeom prst="rightBrace">
            <a:avLst>
              <a:gd name="adj1" fmla="val 27665"/>
              <a:gd name="adj2" fmla="val 50000"/>
            </a:avLst>
          </a:prstGeom>
          <a:ln w="19050">
            <a:solidFill>
              <a:schemeClr val="accent4">
                <a:lumMod val="75000"/>
              </a:schemeClr>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3612462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025A8-BF11-4E8B-9432-F1A9787EEC2E}"/>
              </a:ext>
            </a:extLst>
          </p:cNvPr>
          <p:cNvSpPr>
            <a:spLocks noGrp="1"/>
          </p:cNvSpPr>
          <p:nvPr>
            <p:ph type="title"/>
          </p:nvPr>
        </p:nvSpPr>
        <p:spPr/>
        <p:txBody>
          <a:bodyPr/>
          <a:lstStyle/>
          <a:p>
            <a:r>
              <a:rPr lang="en-US" dirty="0">
                <a:solidFill>
                  <a:schemeClr val="accent5"/>
                </a:solidFill>
                <a:latin typeface="Arial Rounded MT Bold" panose="020F0704030504030204" pitchFamily="34" charset="0"/>
              </a:rPr>
              <a:t>Contents</a:t>
            </a:r>
            <a:endParaRPr lang="en-CA" dirty="0">
              <a:solidFill>
                <a:schemeClr val="accent5"/>
              </a:solidFill>
              <a:latin typeface="Arial Rounded MT Bold" panose="020F0704030504030204" pitchFamily="34" charset="0"/>
            </a:endParaRPr>
          </a:p>
        </p:txBody>
      </p:sp>
      <p:sp>
        <p:nvSpPr>
          <p:cNvPr id="5" name="TextBox 4">
            <a:extLst>
              <a:ext uri="{FF2B5EF4-FFF2-40B4-BE49-F238E27FC236}">
                <a16:creationId xmlns:a16="http://schemas.microsoft.com/office/drawing/2014/main" id="{01D17C2E-1874-EFC6-7AB4-17907C26FC55}"/>
              </a:ext>
            </a:extLst>
          </p:cNvPr>
          <p:cNvSpPr txBox="1"/>
          <p:nvPr/>
        </p:nvSpPr>
        <p:spPr>
          <a:xfrm>
            <a:off x="508758" y="1374329"/>
            <a:ext cx="11174483" cy="4708981"/>
          </a:xfrm>
          <a:prstGeom prst="rect">
            <a:avLst/>
          </a:prstGeom>
          <a:noFill/>
        </p:spPr>
        <p:txBody>
          <a:bodyPr wrap="square">
            <a:spAutoFit/>
          </a:bodyPr>
          <a:lstStyle/>
          <a:p>
            <a:pPr marL="342900" indent="-342900">
              <a:spcAft>
                <a:spcPts val="1000"/>
              </a:spcAft>
              <a:buFont typeface="+mj-lt"/>
              <a:buAutoNum type="arabicPeriod"/>
            </a:pPr>
            <a:r>
              <a:rPr lang="en-CA" sz="1600" dirty="0">
                <a:solidFill>
                  <a:schemeClr val="accent2">
                    <a:lumMod val="75000"/>
                  </a:schemeClr>
                </a:solidFill>
                <a:latin typeface="Arial Rounded MT Bold" panose="020F0704030504030204" pitchFamily="34" charset="0"/>
                <a:hlinkClick r:id="rId3" action="ppaction://hlinksldjump"/>
              </a:rPr>
              <a:t>Employee Experience Feedback Gathering – Timeline</a:t>
            </a:r>
            <a:endParaRPr lang="en-CA" sz="1600" dirty="0">
              <a:solidFill>
                <a:schemeClr val="accent2">
                  <a:lumMod val="75000"/>
                </a:schemeClr>
              </a:solidFill>
              <a:latin typeface="Arial Rounded MT Bold" panose="020F0704030504030204" pitchFamily="34" charset="0"/>
            </a:endParaRPr>
          </a:p>
          <a:p>
            <a:pPr marL="342900" indent="-342900">
              <a:spcAft>
                <a:spcPts val="1000"/>
              </a:spcAft>
              <a:buFont typeface="+mj-lt"/>
              <a:buAutoNum type="arabicPeriod"/>
            </a:pPr>
            <a:r>
              <a:rPr lang="en-CA" sz="1600" dirty="0">
                <a:solidFill>
                  <a:schemeClr val="accent2">
                    <a:lumMod val="75000"/>
                  </a:schemeClr>
                </a:solidFill>
                <a:latin typeface="Arial Rounded MT Bold" panose="020F0704030504030204" pitchFamily="34" charset="0"/>
                <a:hlinkClick r:id="rId4" action="ppaction://hlinksldjump"/>
              </a:rPr>
              <a:t>Employee Experience Feedback Gathering – Quick Poll</a:t>
            </a:r>
            <a:endParaRPr lang="en-CA" sz="1600" dirty="0">
              <a:solidFill>
                <a:schemeClr val="accent2">
                  <a:lumMod val="75000"/>
                </a:schemeClr>
              </a:solidFill>
              <a:latin typeface="Arial Rounded MT Bold" panose="020F0704030504030204" pitchFamily="34" charset="0"/>
            </a:endParaRPr>
          </a:p>
          <a:p>
            <a:pPr marL="342900" indent="-342900">
              <a:spcAft>
                <a:spcPts val="1000"/>
              </a:spcAft>
              <a:buFont typeface="+mj-lt"/>
              <a:buAutoNum type="arabicPeriod"/>
            </a:pPr>
            <a:r>
              <a:rPr lang="en-CA" sz="1600" dirty="0">
                <a:solidFill>
                  <a:schemeClr val="accent2">
                    <a:lumMod val="75000"/>
                  </a:schemeClr>
                </a:solidFill>
                <a:latin typeface="Arial Rounded MT Bold" panose="020F0704030504030204" pitchFamily="34" charset="0"/>
                <a:hlinkClick r:id="rId5" action="ppaction://hlinksldjump"/>
              </a:rPr>
              <a:t>Employee Experience Feedback Gathering – Recommended Approach</a:t>
            </a:r>
            <a:endParaRPr lang="en-CA" sz="1600" dirty="0">
              <a:solidFill>
                <a:schemeClr val="accent2">
                  <a:lumMod val="75000"/>
                </a:schemeClr>
              </a:solidFill>
              <a:latin typeface="Arial Rounded MT Bold" panose="020F0704030504030204" pitchFamily="34" charset="0"/>
            </a:endParaRPr>
          </a:p>
          <a:p>
            <a:pPr>
              <a:spcAft>
                <a:spcPts val="1000"/>
              </a:spcAft>
            </a:pPr>
            <a:r>
              <a:rPr lang="en-CA" sz="1400" dirty="0">
                <a:solidFill>
                  <a:schemeClr val="accent2">
                    <a:lumMod val="75000"/>
                  </a:schemeClr>
                </a:solidFill>
                <a:latin typeface="Arial Rounded MT Bold" panose="020F0704030504030204" pitchFamily="34" charset="0"/>
              </a:rPr>
              <a:t>	</a:t>
            </a:r>
            <a:r>
              <a:rPr lang="en-CA" sz="1400" dirty="0">
                <a:solidFill>
                  <a:schemeClr val="accent2">
                    <a:lumMod val="75000"/>
                  </a:schemeClr>
                </a:solidFill>
                <a:latin typeface="Arial Rounded MT Bold" panose="020F0704030504030204" pitchFamily="34" charset="0"/>
                <a:hlinkClick r:id="rId6" action="ppaction://hlinksldjump"/>
              </a:rPr>
              <a:t>Employee Experience Feedback Gathering – Questionnaire</a:t>
            </a:r>
            <a:endParaRPr lang="en-CA" sz="1400" dirty="0">
              <a:solidFill>
                <a:schemeClr val="accent2">
                  <a:lumMod val="75000"/>
                </a:schemeClr>
              </a:solidFill>
              <a:latin typeface="Arial Rounded MT Bold" panose="020F0704030504030204" pitchFamily="34" charset="0"/>
            </a:endParaRPr>
          </a:p>
          <a:p>
            <a:pPr lvl="1">
              <a:spcAft>
                <a:spcPts val="1000"/>
              </a:spcAft>
            </a:pPr>
            <a:r>
              <a:rPr lang="en-CA" sz="1400" dirty="0">
                <a:solidFill>
                  <a:schemeClr val="accent2">
                    <a:lumMod val="75000"/>
                  </a:schemeClr>
                </a:solidFill>
                <a:latin typeface="Arial Rounded MT Bold" panose="020F0704030504030204" pitchFamily="34" charset="0"/>
              </a:rPr>
              <a:t>	</a:t>
            </a:r>
            <a:r>
              <a:rPr lang="en-CA" sz="1400" dirty="0">
                <a:solidFill>
                  <a:schemeClr val="accent2">
                    <a:lumMod val="75000"/>
                  </a:schemeClr>
                </a:solidFill>
                <a:latin typeface="Arial Rounded MT Bold" panose="020F0704030504030204" pitchFamily="34" charset="0"/>
                <a:hlinkClick r:id="rId7" action="ppaction://hlinksldjump"/>
              </a:rPr>
              <a:t>Employee Experience Feedback Gathering – Informal group discussions</a:t>
            </a:r>
            <a:endParaRPr lang="en-CA" sz="1400" dirty="0">
              <a:solidFill>
                <a:schemeClr val="accent2">
                  <a:lumMod val="75000"/>
                </a:schemeClr>
              </a:solidFill>
              <a:latin typeface="Arial Rounded MT Bold" panose="020F0704030504030204" pitchFamily="34" charset="0"/>
            </a:endParaRPr>
          </a:p>
          <a:p>
            <a:pPr>
              <a:spcAft>
                <a:spcPts val="1000"/>
              </a:spcAft>
            </a:pPr>
            <a:r>
              <a:rPr lang="en-CA" sz="1400" dirty="0">
                <a:solidFill>
                  <a:schemeClr val="accent2">
                    <a:lumMod val="75000"/>
                  </a:schemeClr>
                </a:solidFill>
                <a:latin typeface="Arial Rounded MT Bold" panose="020F0704030504030204" pitchFamily="34" charset="0"/>
              </a:rPr>
              <a:t>	</a:t>
            </a:r>
            <a:r>
              <a:rPr lang="en-CA" sz="1400" dirty="0">
                <a:solidFill>
                  <a:schemeClr val="accent2">
                    <a:lumMod val="75000"/>
                  </a:schemeClr>
                </a:solidFill>
                <a:latin typeface="Arial Rounded MT Bold" panose="020F0704030504030204" pitchFamily="34" charset="0"/>
                <a:hlinkClick r:id="rId8" action="ppaction://hlinksldjump"/>
              </a:rPr>
              <a:t>Employee Experience Feedback Gathering – Informal 1:1 dialogue</a:t>
            </a:r>
            <a:endParaRPr lang="en-CA" sz="1400" dirty="0">
              <a:solidFill>
                <a:schemeClr val="accent2">
                  <a:lumMod val="75000"/>
                </a:schemeClr>
              </a:solidFill>
              <a:latin typeface="Arial Rounded MT Bold" panose="020F0704030504030204" pitchFamily="34" charset="0"/>
            </a:endParaRPr>
          </a:p>
          <a:p>
            <a:pPr>
              <a:spcAft>
                <a:spcPts val="1000"/>
              </a:spcAft>
            </a:pPr>
            <a:r>
              <a:rPr lang="en-CA" sz="1400" dirty="0">
                <a:solidFill>
                  <a:schemeClr val="accent2">
                    <a:lumMod val="75000"/>
                  </a:schemeClr>
                </a:solidFill>
                <a:latin typeface="Arial Rounded MT Bold" panose="020F0704030504030204" pitchFamily="34" charset="0"/>
              </a:rPr>
              <a:t>	</a:t>
            </a:r>
            <a:r>
              <a:rPr lang="en-CA" sz="1400" dirty="0">
                <a:solidFill>
                  <a:schemeClr val="accent2">
                    <a:lumMod val="75000"/>
                  </a:schemeClr>
                </a:solidFill>
                <a:latin typeface="Arial Rounded MT Bold" panose="020F0704030504030204" pitchFamily="34" charset="0"/>
                <a:hlinkClick r:id="rId9" action="ppaction://hlinksldjump"/>
              </a:rPr>
              <a:t>Employee Experience Feedback Gathering – Observation</a:t>
            </a:r>
            <a:endParaRPr lang="en-CA" sz="1600" dirty="0">
              <a:solidFill>
                <a:schemeClr val="accent2">
                  <a:lumMod val="75000"/>
                </a:schemeClr>
              </a:solidFill>
              <a:latin typeface="Arial Rounded MT Bold" panose="020F0704030504030204" pitchFamily="34" charset="0"/>
            </a:endParaRPr>
          </a:p>
          <a:p>
            <a:pPr marL="342900" indent="-342900">
              <a:spcAft>
                <a:spcPts val="1000"/>
              </a:spcAft>
              <a:buFont typeface="+mj-lt"/>
              <a:buAutoNum type="arabicPeriod" startAt="4"/>
            </a:pPr>
            <a:r>
              <a:rPr lang="en-CA" sz="1600" dirty="0">
                <a:solidFill>
                  <a:schemeClr val="accent2">
                    <a:lumMod val="75000"/>
                  </a:schemeClr>
                </a:solidFill>
                <a:latin typeface="Arial Rounded MT Bold" panose="020F0704030504030204" pitchFamily="34" charset="0"/>
                <a:hlinkClick r:id="rId10" action="ppaction://hlinksldjump"/>
              </a:rPr>
              <a:t>Annex A – Sample of questions</a:t>
            </a:r>
            <a:endParaRPr lang="en-CA" sz="1600" dirty="0">
              <a:solidFill>
                <a:schemeClr val="accent2">
                  <a:lumMod val="75000"/>
                </a:schemeClr>
              </a:solidFill>
              <a:latin typeface="Arial Rounded MT Bold" panose="020F0704030504030204" pitchFamily="34" charset="0"/>
            </a:endParaRPr>
          </a:p>
          <a:p>
            <a:pPr marL="342900" indent="-342900">
              <a:spcAft>
                <a:spcPts val="1000"/>
              </a:spcAft>
              <a:buFont typeface="+mj-lt"/>
              <a:buAutoNum type="arabicPeriod" startAt="4"/>
            </a:pPr>
            <a:r>
              <a:rPr lang="en-CA" sz="1600" dirty="0">
                <a:solidFill>
                  <a:schemeClr val="accent2">
                    <a:lumMod val="75000"/>
                  </a:schemeClr>
                </a:solidFill>
                <a:latin typeface="Arial Rounded MT Bold" panose="020F0704030504030204" pitchFamily="34" charset="0"/>
                <a:hlinkClick r:id="rId11" action="ppaction://hlinksldjump"/>
              </a:rPr>
              <a:t>Annex B – Informal group discussions framework</a:t>
            </a:r>
            <a:endParaRPr lang="en-CA" sz="1600" dirty="0">
              <a:solidFill>
                <a:schemeClr val="accent2">
                  <a:lumMod val="75000"/>
                </a:schemeClr>
              </a:solidFill>
              <a:latin typeface="Arial Rounded MT Bold" panose="020F0704030504030204" pitchFamily="34" charset="0"/>
            </a:endParaRPr>
          </a:p>
          <a:p>
            <a:pPr marL="342900" indent="-342900">
              <a:spcAft>
                <a:spcPts val="1000"/>
              </a:spcAft>
              <a:buFont typeface="+mj-lt"/>
              <a:buAutoNum type="arabicPeriod" startAt="4"/>
            </a:pPr>
            <a:r>
              <a:rPr lang="en-CA" sz="1600" dirty="0">
                <a:solidFill>
                  <a:schemeClr val="accent2">
                    <a:lumMod val="75000"/>
                  </a:schemeClr>
                </a:solidFill>
                <a:latin typeface="Arial Rounded MT Bold" panose="020F0704030504030204" pitchFamily="34" charset="0"/>
                <a:hlinkClick r:id="rId12" action="ppaction://hlinksldjump"/>
              </a:rPr>
              <a:t>Annex C – Informal 1:1 dialogue framework</a:t>
            </a:r>
            <a:endParaRPr lang="en-CA" sz="1600" dirty="0">
              <a:solidFill>
                <a:schemeClr val="accent2">
                  <a:lumMod val="75000"/>
                </a:schemeClr>
              </a:solidFill>
              <a:latin typeface="Arial Rounded MT Bold" panose="020F0704030504030204" pitchFamily="34" charset="0"/>
            </a:endParaRPr>
          </a:p>
          <a:p>
            <a:pPr marL="342900" indent="-342900">
              <a:spcAft>
                <a:spcPts val="1000"/>
              </a:spcAft>
              <a:buFont typeface="+mj-lt"/>
              <a:buAutoNum type="arabicPeriod" startAt="4"/>
            </a:pPr>
            <a:r>
              <a:rPr lang="en-CA" sz="1600" dirty="0">
                <a:solidFill>
                  <a:schemeClr val="accent2">
                    <a:lumMod val="75000"/>
                  </a:schemeClr>
                </a:solidFill>
                <a:latin typeface="Arial Rounded MT Bold" panose="020F0704030504030204" pitchFamily="34" charset="0"/>
                <a:hlinkClick r:id="rId13" action="ppaction://hlinksldjump"/>
              </a:rPr>
              <a:t>Annex D – Observation framework and table template</a:t>
            </a:r>
            <a:endParaRPr lang="en-CA" sz="1600" dirty="0">
              <a:solidFill>
                <a:schemeClr val="accent2">
                  <a:lumMod val="75000"/>
                </a:schemeClr>
              </a:solidFill>
              <a:latin typeface="Arial Rounded MT Bold" panose="020F0704030504030204" pitchFamily="34" charset="0"/>
            </a:endParaRPr>
          </a:p>
          <a:p>
            <a:pPr marL="342900" indent="-342900">
              <a:spcAft>
                <a:spcPts val="1000"/>
              </a:spcAft>
              <a:buFont typeface="+mj-lt"/>
              <a:buAutoNum type="arabicPeriod" startAt="4"/>
            </a:pPr>
            <a:r>
              <a:rPr lang="en-CA" sz="1600" dirty="0">
                <a:solidFill>
                  <a:schemeClr val="accent2">
                    <a:lumMod val="75000"/>
                  </a:schemeClr>
                </a:solidFill>
                <a:latin typeface="Arial Rounded MT Bold" panose="020F0704030504030204" pitchFamily="34" charset="0"/>
                <a:hlinkClick r:id="rId14" action="ppaction://hlinksldjump"/>
              </a:rPr>
              <a:t>Annex E – Usage examples of recommended approach for employee experience feedback gathering</a:t>
            </a:r>
            <a:endParaRPr lang="en-CA" sz="1600" dirty="0">
              <a:solidFill>
                <a:schemeClr val="accent2">
                  <a:lumMod val="75000"/>
                </a:schemeClr>
              </a:solidFill>
              <a:latin typeface="Arial Rounded MT Bold" panose="020F0704030504030204" pitchFamily="34" charset="0"/>
            </a:endParaRPr>
          </a:p>
          <a:p>
            <a:pPr marL="342900" indent="-342900">
              <a:spcAft>
                <a:spcPts val="1000"/>
              </a:spcAft>
              <a:buFont typeface="+mj-lt"/>
              <a:buAutoNum type="arabicPeriod" startAt="4"/>
            </a:pPr>
            <a:r>
              <a:rPr lang="en-CA" sz="1600" dirty="0">
                <a:solidFill>
                  <a:schemeClr val="accent2">
                    <a:lumMod val="75000"/>
                  </a:schemeClr>
                </a:solidFill>
                <a:latin typeface="Arial Rounded MT Bold" panose="020F0704030504030204" pitchFamily="34" charset="0"/>
                <a:hlinkClick r:id="rId15" action="ppaction://hlinksldjump"/>
              </a:rPr>
              <a:t>Annex F – Key Messages - WIIFM for Employees</a:t>
            </a:r>
            <a:endParaRPr lang="en-CA" sz="1600" dirty="0">
              <a:solidFill>
                <a:schemeClr val="accent2">
                  <a:lumMod val="75000"/>
                </a:schemeClr>
              </a:solidFill>
              <a:latin typeface="Arial Rounded MT Bold" panose="020F0704030504030204" pitchFamily="34" charset="0"/>
            </a:endParaRPr>
          </a:p>
        </p:txBody>
      </p:sp>
    </p:spTree>
    <p:extLst>
      <p:ext uri="{BB962C8B-B14F-4D97-AF65-F5344CB8AC3E}">
        <p14:creationId xmlns:p14="http://schemas.microsoft.com/office/powerpoint/2010/main" val="876398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p:txBody>
          <a:bodyPr>
            <a:normAutofit/>
          </a:bodyPr>
          <a:lstStyle/>
          <a:p>
            <a:r>
              <a:rPr lang="en-CA" sz="2400" dirty="0">
                <a:solidFill>
                  <a:schemeClr val="accent5"/>
                </a:solidFill>
                <a:latin typeface="Arial Rounded MT Bold" panose="020F0704030504030204" pitchFamily="34" charset="0"/>
              </a:rPr>
              <a:t>Employee Experience Feedback Gathering – Recommended Approach</a:t>
            </a:r>
            <a:br>
              <a:rPr lang="en-CA" sz="2400" dirty="0">
                <a:solidFill>
                  <a:schemeClr val="accent5"/>
                </a:solidFill>
                <a:latin typeface="Arial Rounded MT Bold" panose="020F0704030504030204" pitchFamily="34" charset="0"/>
              </a:rPr>
            </a:br>
            <a:r>
              <a:rPr lang="en-CA" sz="2400" dirty="0">
                <a:solidFill>
                  <a:schemeClr val="accent2">
                    <a:lumMod val="75000"/>
                  </a:schemeClr>
                </a:solidFill>
                <a:latin typeface="Arial Rounded MT Bold" panose="020F0704030504030204" pitchFamily="34" charset="0"/>
              </a:rPr>
              <a:t>Example 3 – Use of variety of workpoints</a:t>
            </a:r>
          </a:p>
        </p:txBody>
      </p:sp>
      <p:pic>
        <p:nvPicPr>
          <p:cNvPr id="5" name="Graphic 4" descr="Checklist with solid fill">
            <a:extLst>
              <a:ext uri="{FF2B5EF4-FFF2-40B4-BE49-F238E27FC236}">
                <a16:creationId xmlns:a16="http://schemas.microsoft.com/office/drawing/2014/main" id="{3FE39716-434D-A289-4D4C-438D83261C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1268401">
            <a:off x="1537208" y="1510343"/>
            <a:ext cx="1336790" cy="1336790"/>
          </a:xfrm>
          <a:prstGeom prst="rect">
            <a:avLst/>
          </a:prstGeom>
        </p:spPr>
      </p:pic>
      <p:pic>
        <p:nvPicPr>
          <p:cNvPr id="13" name="Graphic 12" descr="Arrow Right outline">
            <a:extLst>
              <a:ext uri="{FF2B5EF4-FFF2-40B4-BE49-F238E27FC236}">
                <a16:creationId xmlns:a16="http://schemas.microsoft.com/office/drawing/2014/main" id="{382C5E7C-1935-7F7E-5DFF-0B87EE5CFD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43796" y="1591298"/>
            <a:ext cx="1201530" cy="1201530"/>
          </a:xfrm>
          <a:prstGeom prst="rect">
            <a:avLst/>
          </a:prstGeom>
        </p:spPr>
      </p:pic>
      <p:pic>
        <p:nvPicPr>
          <p:cNvPr id="3" name="Graphic 2" descr="Online meeting with solid fill">
            <a:extLst>
              <a:ext uri="{FF2B5EF4-FFF2-40B4-BE49-F238E27FC236}">
                <a16:creationId xmlns:a16="http://schemas.microsoft.com/office/drawing/2014/main" id="{F16271BC-D2F0-A68E-323A-9662ECF62F0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97917" y="1478792"/>
            <a:ext cx="1457368" cy="1457368"/>
          </a:xfrm>
          <a:prstGeom prst="rect">
            <a:avLst/>
          </a:prstGeom>
        </p:spPr>
      </p:pic>
      <p:pic>
        <p:nvPicPr>
          <p:cNvPr id="4" name="Graphic 3" descr="Boardroom with solid fill">
            <a:extLst>
              <a:ext uri="{FF2B5EF4-FFF2-40B4-BE49-F238E27FC236}">
                <a16:creationId xmlns:a16="http://schemas.microsoft.com/office/drawing/2014/main" id="{9461E56B-CFA5-7AB3-F69D-D23950A4ACF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181367" y="1311179"/>
            <a:ext cx="1792594" cy="1792594"/>
          </a:xfrm>
          <a:prstGeom prst="rect">
            <a:avLst/>
          </a:prstGeom>
        </p:spPr>
      </p:pic>
      <p:pic>
        <p:nvPicPr>
          <p:cNvPr id="14" name="Graphic 13" descr="Arrow Right outline">
            <a:extLst>
              <a:ext uri="{FF2B5EF4-FFF2-40B4-BE49-F238E27FC236}">
                <a16:creationId xmlns:a16="http://schemas.microsoft.com/office/drawing/2014/main" id="{6B0764FD-8665-C10C-D8E1-EA912F8AF89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69153" y="1591298"/>
            <a:ext cx="1201530" cy="1201530"/>
          </a:xfrm>
          <a:prstGeom prst="rect">
            <a:avLst/>
          </a:prstGeom>
        </p:spPr>
      </p:pic>
      <p:pic>
        <p:nvPicPr>
          <p:cNvPr id="8" name="Graphic 7" descr="Binoculars with solid fill">
            <a:extLst>
              <a:ext uri="{FF2B5EF4-FFF2-40B4-BE49-F238E27FC236}">
                <a16:creationId xmlns:a16="http://schemas.microsoft.com/office/drawing/2014/main" id="{E5EF95A3-C4CE-63DA-5CC5-A6C16A1BEDA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365876" y="1478792"/>
            <a:ext cx="1358931" cy="1429607"/>
          </a:xfrm>
          <a:prstGeom prst="rect">
            <a:avLst/>
          </a:prstGeom>
        </p:spPr>
      </p:pic>
      <p:sp>
        <p:nvSpPr>
          <p:cNvPr id="15" name="Rectangle 14">
            <a:extLst>
              <a:ext uri="{FF2B5EF4-FFF2-40B4-BE49-F238E27FC236}">
                <a16:creationId xmlns:a16="http://schemas.microsoft.com/office/drawing/2014/main" id="{FDF89670-0FA2-EF66-D1E1-EE4C6F1BEA10}"/>
              </a:ext>
            </a:extLst>
          </p:cNvPr>
          <p:cNvSpPr/>
          <p:nvPr/>
        </p:nvSpPr>
        <p:spPr>
          <a:xfrm>
            <a:off x="1005739" y="3048000"/>
            <a:ext cx="2505075" cy="14573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sz="1400" b="0" i="1" dirty="0">
                <a:solidFill>
                  <a:schemeClr val="bg1"/>
                </a:solidFill>
                <a:effectLst/>
                <a:latin typeface="+mj-lt"/>
              </a:rPr>
              <a:t>Q: </a:t>
            </a:r>
            <a:r>
              <a:rPr lang="en-CA" sz="1400" b="0" i="1" dirty="0">
                <a:solidFill>
                  <a:schemeClr val="bg1"/>
                </a:solidFill>
                <a:effectLst/>
                <a:latin typeface="+mj-lt"/>
              </a:rPr>
              <a:t>Please rate how often you use the following workpoints.</a:t>
            </a:r>
          </a:p>
          <a:p>
            <a:pPr fontAlgn="base"/>
            <a:endParaRPr lang="en-US" sz="1400" i="1" dirty="0">
              <a:solidFill>
                <a:srgbClr val="FF0000"/>
              </a:solidFill>
              <a:latin typeface="+mj-lt"/>
            </a:endParaRPr>
          </a:p>
        </p:txBody>
      </p:sp>
      <p:sp>
        <p:nvSpPr>
          <p:cNvPr id="17" name="Rectangle 16">
            <a:extLst>
              <a:ext uri="{FF2B5EF4-FFF2-40B4-BE49-F238E27FC236}">
                <a16:creationId xmlns:a16="http://schemas.microsoft.com/office/drawing/2014/main" id="{B87B2D8A-2355-AA25-FF74-506CEC05FF7A}"/>
              </a:ext>
            </a:extLst>
          </p:cNvPr>
          <p:cNvSpPr/>
          <p:nvPr/>
        </p:nvSpPr>
        <p:spPr>
          <a:xfrm>
            <a:off x="3593553" y="3047999"/>
            <a:ext cx="5087635" cy="14573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Host an informal group discussion or 1:1 dialogue with a diverse representation of employees to understand the reason(s) why certain workpoints are not being used. Is it because of the furniture, location, noise, temperature? Do they understand the purpose and the use of the workpoints?</a:t>
            </a:r>
            <a:endParaRPr lang="en-CA" sz="14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9" name="Rectangle 18">
            <a:extLst>
              <a:ext uri="{FF2B5EF4-FFF2-40B4-BE49-F238E27FC236}">
                <a16:creationId xmlns:a16="http://schemas.microsoft.com/office/drawing/2014/main" id="{64A3969D-1512-DAD8-C34D-505733EA663F}"/>
              </a:ext>
            </a:extLst>
          </p:cNvPr>
          <p:cNvSpPr/>
          <p:nvPr/>
        </p:nvSpPr>
        <p:spPr>
          <a:xfrm>
            <a:off x="8771809" y="3048000"/>
            <a:ext cx="2505075" cy="14573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Conduct daily floor walkthroughs to confirm if specific workpoints are being used or not at the frequency employees have indicated in their responses.</a:t>
            </a:r>
          </a:p>
        </p:txBody>
      </p:sp>
      <p:sp>
        <p:nvSpPr>
          <p:cNvPr id="22" name="TextBox 21">
            <a:extLst>
              <a:ext uri="{FF2B5EF4-FFF2-40B4-BE49-F238E27FC236}">
                <a16:creationId xmlns:a16="http://schemas.microsoft.com/office/drawing/2014/main" id="{2DD5606F-E48C-4CC8-86BB-BA5810F30E4A}"/>
              </a:ext>
            </a:extLst>
          </p:cNvPr>
          <p:cNvSpPr txBox="1"/>
          <p:nvPr/>
        </p:nvSpPr>
        <p:spPr>
          <a:xfrm>
            <a:off x="1005739" y="4911168"/>
            <a:ext cx="2464647" cy="400110"/>
          </a:xfrm>
          <a:prstGeom prst="rect">
            <a:avLst/>
          </a:prstGeom>
          <a:noFill/>
        </p:spPr>
        <p:txBody>
          <a:bodyPr wrap="square">
            <a:spAutoFit/>
          </a:bodyPr>
          <a:lstStyle/>
          <a:p>
            <a:pPr algn="ctr"/>
            <a:r>
              <a:rPr lang="en-CA" sz="2000" u="sng" dirty="0">
                <a:solidFill>
                  <a:schemeClr val="accent2">
                    <a:lumMod val="75000"/>
                  </a:schemeClr>
                </a:solidFill>
                <a:latin typeface="Arial Rounded MT Bold" panose="020F0704030504030204" pitchFamily="34" charset="0"/>
              </a:rPr>
              <a:t>Quan</a:t>
            </a:r>
            <a:r>
              <a:rPr lang="en-CA" sz="2000" dirty="0">
                <a:solidFill>
                  <a:schemeClr val="accent2">
                    <a:lumMod val="75000"/>
                  </a:schemeClr>
                </a:solidFill>
                <a:latin typeface="Arial Rounded MT Bold" panose="020F0704030504030204" pitchFamily="34" charset="0"/>
              </a:rPr>
              <a:t>titative data</a:t>
            </a:r>
          </a:p>
        </p:txBody>
      </p:sp>
      <p:pic>
        <p:nvPicPr>
          <p:cNvPr id="1027" name="Graphic 1026" descr="Gantt Chart with solid fill">
            <a:extLst>
              <a:ext uri="{FF2B5EF4-FFF2-40B4-BE49-F238E27FC236}">
                <a16:creationId xmlns:a16="http://schemas.microsoft.com/office/drawing/2014/main" id="{205E85BC-F4A7-AD10-0DFA-3A2936F8651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158486" y="5271858"/>
            <a:ext cx="1025698" cy="1025698"/>
          </a:xfrm>
          <a:prstGeom prst="rect">
            <a:avLst/>
          </a:prstGeom>
        </p:spPr>
      </p:pic>
      <p:sp>
        <p:nvSpPr>
          <p:cNvPr id="16" name="TextBox 15">
            <a:extLst>
              <a:ext uri="{FF2B5EF4-FFF2-40B4-BE49-F238E27FC236}">
                <a16:creationId xmlns:a16="http://schemas.microsoft.com/office/drawing/2014/main" id="{E491EDA7-CD00-7966-3007-473C87F3C9A0}"/>
              </a:ext>
            </a:extLst>
          </p:cNvPr>
          <p:cNvSpPr txBox="1"/>
          <p:nvPr/>
        </p:nvSpPr>
        <p:spPr>
          <a:xfrm>
            <a:off x="2129755" y="5280610"/>
            <a:ext cx="1559488" cy="954107"/>
          </a:xfrm>
          <a:prstGeom prst="rect">
            <a:avLst/>
          </a:prstGeom>
          <a:noFill/>
        </p:spPr>
        <p:txBody>
          <a:bodyPr wrap="square">
            <a:spAutoFit/>
          </a:bodyPr>
          <a:lstStyle/>
          <a:p>
            <a:r>
              <a:rPr lang="en-US" sz="1400" i="1" dirty="0">
                <a:solidFill>
                  <a:schemeClr val="accent5"/>
                </a:solidFill>
                <a:latin typeface="+mj-lt"/>
              </a:rPr>
              <a:t>Focus room</a:t>
            </a:r>
          </a:p>
          <a:p>
            <a:r>
              <a:rPr lang="en-CA" sz="1400" i="1" dirty="0">
                <a:solidFill>
                  <a:schemeClr val="accent5"/>
                </a:solidFill>
                <a:latin typeface="+mj-lt"/>
              </a:rPr>
              <a:t>Workstation</a:t>
            </a:r>
          </a:p>
          <a:p>
            <a:r>
              <a:rPr lang="en-CA" sz="1400" i="1" dirty="0">
                <a:solidFill>
                  <a:schemeClr val="accent5"/>
                </a:solidFill>
                <a:latin typeface="+mj-lt"/>
              </a:rPr>
              <a:t>Teaming Area</a:t>
            </a:r>
          </a:p>
          <a:p>
            <a:r>
              <a:rPr lang="en-CA" sz="1400" i="1" dirty="0">
                <a:solidFill>
                  <a:schemeClr val="accent5"/>
                </a:solidFill>
                <a:latin typeface="+mj-lt"/>
              </a:rPr>
              <a:t>Huddle</a:t>
            </a:r>
          </a:p>
        </p:txBody>
      </p:sp>
      <p:sp>
        <p:nvSpPr>
          <p:cNvPr id="21" name="TextBox 20">
            <a:extLst>
              <a:ext uri="{FF2B5EF4-FFF2-40B4-BE49-F238E27FC236}">
                <a16:creationId xmlns:a16="http://schemas.microsoft.com/office/drawing/2014/main" id="{77DF79D3-05A8-B4D9-6F20-59AAA9199FCD}"/>
              </a:ext>
            </a:extLst>
          </p:cNvPr>
          <p:cNvSpPr txBox="1"/>
          <p:nvPr/>
        </p:nvSpPr>
        <p:spPr>
          <a:xfrm>
            <a:off x="6314255" y="4907778"/>
            <a:ext cx="2239641" cy="400110"/>
          </a:xfrm>
          <a:prstGeom prst="rect">
            <a:avLst/>
          </a:prstGeom>
          <a:noFill/>
        </p:spPr>
        <p:txBody>
          <a:bodyPr wrap="square">
            <a:spAutoFit/>
          </a:bodyPr>
          <a:lstStyle/>
          <a:p>
            <a:pPr algn="ctr"/>
            <a:r>
              <a:rPr lang="en-CA" sz="2000" u="sng" dirty="0">
                <a:solidFill>
                  <a:schemeClr val="accent2">
                    <a:lumMod val="75000"/>
                  </a:schemeClr>
                </a:solidFill>
                <a:latin typeface="Arial Rounded MT Bold" panose="020F0704030504030204" pitchFamily="34" charset="0"/>
              </a:rPr>
              <a:t>Qual</a:t>
            </a:r>
            <a:r>
              <a:rPr lang="en-CA" sz="2000" dirty="0">
                <a:solidFill>
                  <a:schemeClr val="accent2">
                    <a:lumMod val="75000"/>
                  </a:schemeClr>
                </a:solidFill>
                <a:latin typeface="Arial Rounded MT Bold" panose="020F0704030504030204" pitchFamily="34" charset="0"/>
              </a:rPr>
              <a:t>itative data</a:t>
            </a:r>
          </a:p>
        </p:txBody>
      </p:sp>
      <p:sp>
        <p:nvSpPr>
          <p:cNvPr id="12" name="TextBox 11">
            <a:extLst>
              <a:ext uri="{FF2B5EF4-FFF2-40B4-BE49-F238E27FC236}">
                <a16:creationId xmlns:a16="http://schemas.microsoft.com/office/drawing/2014/main" id="{838E28E2-E3FD-D538-450C-7FE95E1B04C5}"/>
              </a:ext>
            </a:extLst>
          </p:cNvPr>
          <p:cNvSpPr txBox="1"/>
          <p:nvPr/>
        </p:nvSpPr>
        <p:spPr>
          <a:xfrm>
            <a:off x="3286125" y="5260937"/>
            <a:ext cx="8486775" cy="1384995"/>
          </a:xfrm>
          <a:prstGeom prst="rect">
            <a:avLst/>
          </a:prstGeom>
          <a:noFill/>
        </p:spPr>
        <p:txBody>
          <a:bodyPr wrap="square">
            <a:spAutoFit/>
          </a:bodyPr>
          <a:lstStyle/>
          <a:p>
            <a:pPr algn="ctr"/>
            <a:r>
              <a:rPr lang="en-US" sz="1400" i="1" dirty="0">
                <a:solidFill>
                  <a:schemeClr val="accent5"/>
                </a:solidFill>
                <a:latin typeface="+mj-lt"/>
              </a:rPr>
              <a:t>Employee statements: </a:t>
            </a:r>
          </a:p>
          <a:p>
            <a:pPr algn="ctr"/>
            <a:r>
              <a:rPr lang="en-US" sz="1400" i="1" dirty="0">
                <a:solidFill>
                  <a:schemeClr val="accent5"/>
                </a:solidFill>
                <a:latin typeface="+mj-lt"/>
              </a:rPr>
              <a:t>« The Teaming Area in the North corner is always cold. »</a:t>
            </a:r>
          </a:p>
          <a:p>
            <a:pPr algn="ctr"/>
            <a:r>
              <a:rPr lang="en-US" sz="1400" i="1" dirty="0">
                <a:solidFill>
                  <a:schemeClr val="accent5"/>
                </a:solidFill>
                <a:latin typeface="+mj-lt"/>
              </a:rPr>
              <a:t>« Focus pod ### is too close to the interactive zone. »</a:t>
            </a:r>
          </a:p>
          <a:p>
            <a:pPr algn="ctr"/>
            <a:r>
              <a:rPr lang="en-US" sz="1400" i="1" dirty="0">
                <a:solidFill>
                  <a:schemeClr val="accent5"/>
                </a:solidFill>
                <a:latin typeface="+mj-lt"/>
              </a:rPr>
              <a:t>« The air systems in the Study is too loud and makes it impossible to concentrate! »</a:t>
            </a:r>
            <a:r>
              <a:rPr lang="en-CA" sz="1400" i="1" dirty="0">
                <a:solidFill>
                  <a:schemeClr val="accent5"/>
                </a:solidFill>
                <a:latin typeface="+mj-lt"/>
              </a:rPr>
              <a:t> </a:t>
            </a:r>
          </a:p>
          <a:p>
            <a:pPr algn="ctr"/>
            <a:r>
              <a:rPr lang="en-US" sz="1400" i="1" dirty="0">
                <a:solidFill>
                  <a:schemeClr val="accent5"/>
                </a:solidFill>
                <a:latin typeface="+mj-lt"/>
              </a:rPr>
              <a:t>« </a:t>
            </a:r>
            <a:r>
              <a:rPr lang="en-CA" sz="1400" i="1" dirty="0">
                <a:solidFill>
                  <a:schemeClr val="accent5"/>
                </a:solidFill>
                <a:latin typeface="+mj-lt"/>
              </a:rPr>
              <a:t>We always have a team member in telework; Meeting rooms are more suited for our teamwork.</a:t>
            </a:r>
            <a:r>
              <a:rPr lang="en-US" sz="1400" i="1" dirty="0">
                <a:solidFill>
                  <a:schemeClr val="accent5"/>
                </a:solidFill>
                <a:latin typeface="+mj-lt"/>
              </a:rPr>
              <a:t> »</a:t>
            </a:r>
          </a:p>
          <a:p>
            <a:pPr algn="ctr"/>
            <a:endParaRPr lang="en-CA" sz="1400" dirty="0">
              <a:solidFill>
                <a:schemeClr val="accent5"/>
              </a:solidFill>
            </a:endParaRPr>
          </a:p>
        </p:txBody>
      </p:sp>
      <p:sp>
        <p:nvSpPr>
          <p:cNvPr id="23" name="Right Brace 22">
            <a:extLst>
              <a:ext uri="{FF2B5EF4-FFF2-40B4-BE49-F238E27FC236}">
                <a16:creationId xmlns:a16="http://schemas.microsoft.com/office/drawing/2014/main" id="{0ACAB80C-AB1E-AA1F-8904-0AB0232294E0}"/>
              </a:ext>
              <a:ext uri="{C183D7F6-B498-43B3-948B-1728B52AA6E4}">
                <adec:decorative xmlns:adec="http://schemas.microsoft.com/office/drawing/2017/decorative" val="1"/>
              </a:ext>
            </a:extLst>
          </p:cNvPr>
          <p:cNvSpPr/>
          <p:nvPr/>
        </p:nvSpPr>
        <p:spPr>
          <a:xfrm rot="5400000">
            <a:off x="2110639" y="3489240"/>
            <a:ext cx="295618" cy="2504732"/>
          </a:xfrm>
          <a:prstGeom prst="rightBrace">
            <a:avLst>
              <a:gd name="adj1" fmla="val 24443"/>
              <a:gd name="adj2" fmla="val 50000"/>
            </a:avLst>
          </a:prstGeom>
          <a:ln w="19050">
            <a:solidFill>
              <a:schemeClr val="accent4">
                <a:lumMod val="75000"/>
              </a:schemeClr>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n-CA"/>
          </a:p>
        </p:txBody>
      </p:sp>
      <p:sp>
        <p:nvSpPr>
          <p:cNvPr id="24" name="Right Brace 23">
            <a:extLst>
              <a:ext uri="{FF2B5EF4-FFF2-40B4-BE49-F238E27FC236}">
                <a16:creationId xmlns:a16="http://schemas.microsoft.com/office/drawing/2014/main" id="{8532C72A-27D4-24E0-C0AF-496E308BCF43}"/>
              </a:ext>
              <a:ext uri="{C183D7F6-B498-43B3-948B-1728B52AA6E4}">
                <adec:decorative xmlns:adec="http://schemas.microsoft.com/office/drawing/2017/decorative" val="1"/>
              </a:ext>
            </a:extLst>
          </p:cNvPr>
          <p:cNvSpPr/>
          <p:nvPr/>
        </p:nvSpPr>
        <p:spPr>
          <a:xfrm rot="5400000">
            <a:off x="7286267" y="898798"/>
            <a:ext cx="295618" cy="7685616"/>
          </a:xfrm>
          <a:prstGeom prst="rightBrace">
            <a:avLst>
              <a:gd name="adj1" fmla="val 27665"/>
              <a:gd name="adj2" fmla="val 50000"/>
            </a:avLst>
          </a:prstGeom>
          <a:ln w="19050">
            <a:solidFill>
              <a:schemeClr val="accent4">
                <a:lumMod val="75000"/>
              </a:schemeClr>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30806847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p:txBody>
          <a:bodyPr>
            <a:noAutofit/>
          </a:bodyPr>
          <a:lstStyle/>
          <a:p>
            <a:r>
              <a:rPr lang="en-CA" sz="2400" dirty="0">
                <a:solidFill>
                  <a:schemeClr val="accent5"/>
                </a:solidFill>
                <a:latin typeface="Arial Rounded MT Bold" panose="020F0704030504030204" pitchFamily="34" charset="0"/>
              </a:rPr>
              <a:t>Employee Experience Feedback Gathering – Recommended Approach</a:t>
            </a:r>
            <a:br>
              <a:rPr lang="en-CA" sz="2400" dirty="0">
                <a:solidFill>
                  <a:schemeClr val="accent5"/>
                </a:solidFill>
                <a:latin typeface="Arial Rounded MT Bold" panose="020F0704030504030204" pitchFamily="34" charset="0"/>
              </a:rPr>
            </a:br>
            <a:r>
              <a:rPr lang="en-CA" sz="2400" dirty="0">
                <a:solidFill>
                  <a:schemeClr val="accent2">
                    <a:lumMod val="75000"/>
                  </a:schemeClr>
                </a:solidFill>
                <a:latin typeface="Arial Rounded MT Bold" panose="020F0704030504030204" pitchFamily="34" charset="0"/>
              </a:rPr>
              <a:t>Example 4 – Team productivity</a:t>
            </a:r>
          </a:p>
        </p:txBody>
      </p:sp>
      <p:pic>
        <p:nvPicPr>
          <p:cNvPr id="5" name="Graphic 4" descr="Checklist with solid fill">
            <a:extLst>
              <a:ext uri="{FF2B5EF4-FFF2-40B4-BE49-F238E27FC236}">
                <a16:creationId xmlns:a16="http://schemas.microsoft.com/office/drawing/2014/main" id="{3FE39716-434D-A289-4D4C-438D83261C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1268401">
            <a:off x="1537208" y="1510343"/>
            <a:ext cx="1336790" cy="1336790"/>
          </a:xfrm>
          <a:prstGeom prst="rect">
            <a:avLst/>
          </a:prstGeom>
        </p:spPr>
      </p:pic>
      <p:pic>
        <p:nvPicPr>
          <p:cNvPr id="13" name="Graphic 12" descr="Arrow Right outline">
            <a:extLst>
              <a:ext uri="{FF2B5EF4-FFF2-40B4-BE49-F238E27FC236}">
                <a16:creationId xmlns:a16="http://schemas.microsoft.com/office/drawing/2014/main" id="{382C5E7C-1935-7F7E-5DFF-0B87EE5CFD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43796" y="1591298"/>
            <a:ext cx="1201530" cy="1201530"/>
          </a:xfrm>
          <a:prstGeom prst="rect">
            <a:avLst/>
          </a:prstGeom>
        </p:spPr>
      </p:pic>
      <p:pic>
        <p:nvPicPr>
          <p:cNvPr id="3" name="Graphic 2" descr="Online meeting with solid fill">
            <a:extLst>
              <a:ext uri="{FF2B5EF4-FFF2-40B4-BE49-F238E27FC236}">
                <a16:creationId xmlns:a16="http://schemas.microsoft.com/office/drawing/2014/main" id="{F16271BC-D2F0-A68E-323A-9662ECF62F0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97917" y="1478792"/>
            <a:ext cx="1457368" cy="1457368"/>
          </a:xfrm>
          <a:prstGeom prst="rect">
            <a:avLst/>
          </a:prstGeom>
        </p:spPr>
      </p:pic>
      <p:pic>
        <p:nvPicPr>
          <p:cNvPr id="4" name="Graphic 3" descr="Boardroom with solid fill">
            <a:extLst>
              <a:ext uri="{FF2B5EF4-FFF2-40B4-BE49-F238E27FC236}">
                <a16:creationId xmlns:a16="http://schemas.microsoft.com/office/drawing/2014/main" id="{9461E56B-CFA5-7AB3-F69D-D23950A4ACF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181367" y="1311179"/>
            <a:ext cx="1792594" cy="1792594"/>
          </a:xfrm>
          <a:prstGeom prst="rect">
            <a:avLst/>
          </a:prstGeom>
        </p:spPr>
      </p:pic>
      <p:pic>
        <p:nvPicPr>
          <p:cNvPr id="14" name="Graphic 13" descr="Arrow Right outline">
            <a:extLst>
              <a:ext uri="{FF2B5EF4-FFF2-40B4-BE49-F238E27FC236}">
                <a16:creationId xmlns:a16="http://schemas.microsoft.com/office/drawing/2014/main" id="{6B0764FD-8665-C10C-D8E1-EA912F8AF89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69153" y="1591298"/>
            <a:ext cx="1201530" cy="1201530"/>
          </a:xfrm>
          <a:prstGeom prst="rect">
            <a:avLst/>
          </a:prstGeom>
        </p:spPr>
      </p:pic>
      <p:pic>
        <p:nvPicPr>
          <p:cNvPr id="8" name="Graphic 7" descr="Binoculars with solid fill">
            <a:extLst>
              <a:ext uri="{FF2B5EF4-FFF2-40B4-BE49-F238E27FC236}">
                <a16:creationId xmlns:a16="http://schemas.microsoft.com/office/drawing/2014/main" id="{E5EF95A3-C4CE-63DA-5CC5-A6C16A1BEDA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365876" y="1478792"/>
            <a:ext cx="1358931" cy="1429607"/>
          </a:xfrm>
          <a:prstGeom prst="rect">
            <a:avLst/>
          </a:prstGeom>
        </p:spPr>
      </p:pic>
      <p:sp>
        <p:nvSpPr>
          <p:cNvPr id="15" name="Rectangle 14">
            <a:extLst>
              <a:ext uri="{FF2B5EF4-FFF2-40B4-BE49-F238E27FC236}">
                <a16:creationId xmlns:a16="http://schemas.microsoft.com/office/drawing/2014/main" id="{FDF89670-0FA2-EF66-D1E1-EE4C6F1BEA10}"/>
              </a:ext>
            </a:extLst>
          </p:cNvPr>
          <p:cNvSpPr/>
          <p:nvPr/>
        </p:nvSpPr>
        <p:spPr>
          <a:xfrm>
            <a:off x="1005739" y="3048000"/>
            <a:ext cx="2505075" cy="14573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CA" sz="1400" b="0" i="1" dirty="0">
                <a:solidFill>
                  <a:schemeClr val="bg1"/>
                </a:solidFill>
                <a:effectLst/>
                <a:latin typeface="+mj-lt"/>
              </a:rPr>
              <a:t>Q. What impact do you think the workplace design has on the following aspects: </a:t>
            </a:r>
          </a:p>
          <a:p>
            <a:pPr fontAlgn="base"/>
            <a:r>
              <a:rPr lang="en-CA" sz="1400" b="0" i="1" dirty="0">
                <a:solidFill>
                  <a:schemeClr val="bg1"/>
                </a:solidFill>
                <a:effectLst/>
                <a:latin typeface="+mj-lt"/>
              </a:rPr>
              <a:t>a) Your team's productivity </a:t>
            </a:r>
          </a:p>
          <a:p>
            <a:pPr fontAlgn="base"/>
            <a:r>
              <a:rPr lang="en-CA" sz="1400" b="0" i="1" dirty="0">
                <a:solidFill>
                  <a:schemeClr val="bg1"/>
                </a:solidFill>
                <a:effectLst/>
                <a:latin typeface="+mj-lt"/>
              </a:rPr>
              <a:t>b) Your personal productivity </a:t>
            </a:r>
          </a:p>
          <a:p>
            <a:pPr fontAlgn="base"/>
            <a:r>
              <a:rPr lang="en-CA" sz="1400" b="0" i="1" dirty="0">
                <a:solidFill>
                  <a:schemeClr val="bg1"/>
                </a:solidFill>
                <a:effectLst/>
                <a:latin typeface="+mj-lt"/>
              </a:rPr>
              <a:t>c) Your collaboration with others</a:t>
            </a:r>
          </a:p>
        </p:txBody>
      </p:sp>
      <p:sp>
        <p:nvSpPr>
          <p:cNvPr id="17" name="Rectangle 16">
            <a:extLst>
              <a:ext uri="{FF2B5EF4-FFF2-40B4-BE49-F238E27FC236}">
                <a16:creationId xmlns:a16="http://schemas.microsoft.com/office/drawing/2014/main" id="{B87B2D8A-2355-AA25-FF74-506CEC05FF7A}"/>
              </a:ext>
            </a:extLst>
          </p:cNvPr>
          <p:cNvSpPr/>
          <p:nvPr/>
        </p:nvSpPr>
        <p:spPr>
          <a:xfrm>
            <a:off x="3593553" y="3047999"/>
            <a:ext cx="5087635" cy="14573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For the impact on Team productivity, managers responded with a higher percentage of positive, whereas employees responded with negative. Host an informal group discussion or 1:1 dialogue with managers and another with employees to understand the variance in response to this question. </a:t>
            </a:r>
            <a:endParaRPr lang="en-CA" sz="14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9" name="Rectangle 18">
            <a:extLst>
              <a:ext uri="{FF2B5EF4-FFF2-40B4-BE49-F238E27FC236}">
                <a16:creationId xmlns:a16="http://schemas.microsoft.com/office/drawing/2014/main" id="{64A3969D-1512-DAD8-C34D-505733EA663F}"/>
              </a:ext>
            </a:extLst>
          </p:cNvPr>
          <p:cNvSpPr/>
          <p:nvPr/>
        </p:nvSpPr>
        <p:spPr>
          <a:xfrm>
            <a:off x="8771809" y="3048000"/>
            <a:ext cx="2505075" cy="14573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In this case, observation may not be required. </a:t>
            </a:r>
          </a:p>
        </p:txBody>
      </p:sp>
      <p:sp>
        <p:nvSpPr>
          <p:cNvPr id="22" name="TextBox 21">
            <a:extLst>
              <a:ext uri="{FF2B5EF4-FFF2-40B4-BE49-F238E27FC236}">
                <a16:creationId xmlns:a16="http://schemas.microsoft.com/office/drawing/2014/main" id="{2DD5606F-E48C-4CC8-86BB-BA5810F30E4A}"/>
              </a:ext>
            </a:extLst>
          </p:cNvPr>
          <p:cNvSpPr txBox="1"/>
          <p:nvPr/>
        </p:nvSpPr>
        <p:spPr>
          <a:xfrm>
            <a:off x="1005739" y="4911168"/>
            <a:ext cx="2464647" cy="400110"/>
          </a:xfrm>
          <a:prstGeom prst="rect">
            <a:avLst/>
          </a:prstGeom>
          <a:noFill/>
        </p:spPr>
        <p:txBody>
          <a:bodyPr wrap="square">
            <a:spAutoFit/>
          </a:bodyPr>
          <a:lstStyle/>
          <a:p>
            <a:pPr algn="ctr"/>
            <a:r>
              <a:rPr lang="en-CA" sz="2000" u="sng" dirty="0">
                <a:solidFill>
                  <a:schemeClr val="accent2">
                    <a:lumMod val="75000"/>
                  </a:schemeClr>
                </a:solidFill>
                <a:latin typeface="Arial Rounded MT Bold" panose="020F0704030504030204" pitchFamily="34" charset="0"/>
              </a:rPr>
              <a:t>Quan</a:t>
            </a:r>
            <a:r>
              <a:rPr lang="en-CA" sz="2000" dirty="0">
                <a:solidFill>
                  <a:schemeClr val="accent2">
                    <a:lumMod val="75000"/>
                  </a:schemeClr>
                </a:solidFill>
                <a:latin typeface="Arial Rounded MT Bold" panose="020F0704030504030204" pitchFamily="34" charset="0"/>
              </a:rPr>
              <a:t>titative data</a:t>
            </a:r>
          </a:p>
        </p:txBody>
      </p:sp>
      <p:pic>
        <p:nvPicPr>
          <p:cNvPr id="1027" name="Graphic 13" descr="Bar chart">
            <a:extLst>
              <a:ext uri="{FF2B5EF4-FFF2-40B4-BE49-F238E27FC236}">
                <a16:creationId xmlns:a16="http://schemas.microsoft.com/office/drawing/2014/main" id="{205E85BC-F4A7-AD10-0DFA-3A2936F8651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58486" y="5271858"/>
            <a:ext cx="1025698" cy="1025698"/>
          </a:xfrm>
          <a:prstGeom prst="rect">
            <a:avLst/>
          </a:prstGeom>
        </p:spPr>
      </p:pic>
      <p:sp>
        <p:nvSpPr>
          <p:cNvPr id="6" name="TextBox 5">
            <a:extLst>
              <a:ext uri="{FF2B5EF4-FFF2-40B4-BE49-F238E27FC236}">
                <a16:creationId xmlns:a16="http://schemas.microsoft.com/office/drawing/2014/main" id="{D2AD0124-81B6-E472-AFAE-8B40B78DD8A1}"/>
              </a:ext>
            </a:extLst>
          </p:cNvPr>
          <p:cNvSpPr txBox="1"/>
          <p:nvPr/>
        </p:nvSpPr>
        <p:spPr>
          <a:xfrm>
            <a:off x="2129754" y="5280610"/>
            <a:ext cx="1654305" cy="954107"/>
          </a:xfrm>
          <a:prstGeom prst="rect">
            <a:avLst/>
          </a:prstGeom>
          <a:noFill/>
        </p:spPr>
        <p:txBody>
          <a:bodyPr wrap="square">
            <a:spAutoFit/>
          </a:bodyPr>
          <a:lstStyle/>
          <a:p>
            <a:r>
              <a:rPr lang="fr-CA" sz="1400" i="1" dirty="0">
                <a:solidFill>
                  <a:schemeClr val="accent5"/>
                </a:solidFill>
                <a:latin typeface="+mj-lt"/>
              </a:rPr>
              <a:t>Negative</a:t>
            </a:r>
          </a:p>
          <a:p>
            <a:r>
              <a:rPr lang="fr-CA" sz="1400" i="1" dirty="0">
                <a:solidFill>
                  <a:schemeClr val="accent5"/>
                </a:solidFill>
                <a:latin typeface="+mj-lt"/>
              </a:rPr>
              <a:t>Neutral</a:t>
            </a:r>
          </a:p>
          <a:p>
            <a:r>
              <a:rPr lang="fr-CA" sz="1400" i="1" dirty="0">
                <a:solidFill>
                  <a:schemeClr val="accent5"/>
                </a:solidFill>
                <a:latin typeface="+mj-lt"/>
              </a:rPr>
              <a:t>Positive</a:t>
            </a:r>
          </a:p>
          <a:p>
            <a:r>
              <a:rPr lang="fr-CA" sz="1400" i="1" dirty="0">
                <a:solidFill>
                  <a:schemeClr val="accent5"/>
                </a:solidFill>
                <a:latin typeface="+mj-lt"/>
              </a:rPr>
              <a:t>Don’t know</a:t>
            </a:r>
            <a:endParaRPr lang="en-CA" sz="1400" i="1" dirty="0">
              <a:solidFill>
                <a:schemeClr val="accent5"/>
              </a:solidFill>
              <a:latin typeface="+mj-lt"/>
            </a:endParaRPr>
          </a:p>
        </p:txBody>
      </p:sp>
      <p:sp>
        <p:nvSpPr>
          <p:cNvPr id="21" name="TextBox 20">
            <a:extLst>
              <a:ext uri="{FF2B5EF4-FFF2-40B4-BE49-F238E27FC236}">
                <a16:creationId xmlns:a16="http://schemas.microsoft.com/office/drawing/2014/main" id="{77DF79D3-05A8-B4D9-6F20-59AAA9199FCD}"/>
              </a:ext>
            </a:extLst>
          </p:cNvPr>
          <p:cNvSpPr txBox="1"/>
          <p:nvPr/>
        </p:nvSpPr>
        <p:spPr>
          <a:xfrm>
            <a:off x="6314255" y="4907778"/>
            <a:ext cx="2239641" cy="400110"/>
          </a:xfrm>
          <a:prstGeom prst="rect">
            <a:avLst/>
          </a:prstGeom>
          <a:noFill/>
        </p:spPr>
        <p:txBody>
          <a:bodyPr wrap="square">
            <a:spAutoFit/>
          </a:bodyPr>
          <a:lstStyle/>
          <a:p>
            <a:pPr algn="ctr"/>
            <a:r>
              <a:rPr lang="en-CA" sz="2000" u="sng" dirty="0">
                <a:solidFill>
                  <a:schemeClr val="accent2">
                    <a:lumMod val="75000"/>
                  </a:schemeClr>
                </a:solidFill>
                <a:latin typeface="Arial Rounded MT Bold" panose="020F0704030504030204" pitchFamily="34" charset="0"/>
              </a:rPr>
              <a:t>Qual</a:t>
            </a:r>
            <a:r>
              <a:rPr lang="en-CA" sz="2000" dirty="0">
                <a:solidFill>
                  <a:schemeClr val="accent2">
                    <a:lumMod val="75000"/>
                  </a:schemeClr>
                </a:solidFill>
                <a:latin typeface="Arial Rounded MT Bold" panose="020F0704030504030204" pitchFamily="34" charset="0"/>
              </a:rPr>
              <a:t>itative data</a:t>
            </a:r>
          </a:p>
        </p:txBody>
      </p:sp>
      <p:sp>
        <p:nvSpPr>
          <p:cNvPr id="12" name="TextBox 11">
            <a:extLst>
              <a:ext uri="{FF2B5EF4-FFF2-40B4-BE49-F238E27FC236}">
                <a16:creationId xmlns:a16="http://schemas.microsoft.com/office/drawing/2014/main" id="{838E28E2-E3FD-D538-450C-7FE95E1B04C5}"/>
              </a:ext>
            </a:extLst>
          </p:cNvPr>
          <p:cNvSpPr txBox="1"/>
          <p:nvPr/>
        </p:nvSpPr>
        <p:spPr>
          <a:xfrm>
            <a:off x="3644561" y="5379208"/>
            <a:ext cx="7976680" cy="1169551"/>
          </a:xfrm>
          <a:prstGeom prst="rect">
            <a:avLst/>
          </a:prstGeom>
          <a:noFill/>
        </p:spPr>
        <p:txBody>
          <a:bodyPr wrap="square">
            <a:spAutoFit/>
          </a:bodyPr>
          <a:lstStyle/>
          <a:p>
            <a:pPr algn="ctr"/>
            <a:r>
              <a:rPr lang="en-US" sz="1400" i="1" dirty="0">
                <a:solidFill>
                  <a:schemeClr val="accent5"/>
                </a:solidFill>
                <a:latin typeface="+mj-lt"/>
              </a:rPr>
              <a:t>Employee statement: « I don’t like using workstations in the interactive zone like the rest of my team, so I am often sitting by myself in the quiet zone »</a:t>
            </a:r>
          </a:p>
          <a:p>
            <a:pPr algn="ctr"/>
            <a:r>
              <a:rPr lang="en-US" sz="1400" i="1" dirty="0">
                <a:solidFill>
                  <a:schemeClr val="accent5"/>
                </a:solidFill>
                <a:latin typeface="+mj-lt"/>
              </a:rPr>
              <a:t>Manager statement: « The variety or workpoints to which we have access on the floors is great. In our team in-office days, I can have impromptu conversations with my team members that choose to sit in the interactive zone. »</a:t>
            </a:r>
            <a:endParaRPr lang="en-CA" sz="1400" dirty="0">
              <a:solidFill>
                <a:schemeClr val="accent5"/>
              </a:solidFill>
            </a:endParaRPr>
          </a:p>
        </p:txBody>
      </p:sp>
      <p:sp>
        <p:nvSpPr>
          <p:cNvPr id="23" name="Right Brace 22">
            <a:extLst>
              <a:ext uri="{FF2B5EF4-FFF2-40B4-BE49-F238E27FC236}">
                <a16:creationId xmlns:a16="http://schemas.microsoft.com/office/drawing/2014/main" id="{0ACAB80C-AB1E-AA1F-8904-0AB0232294E0}"/>
              </a:ext>
              <a:ext uri="{C183D7F6-B498-43B3-948B-1728B52AA6E4}">
                <adec:decorative xmlns:adec="http://schemas.microsoft.com/office/drawing/2017/decorative" val="1"/>
              </a:ext>
            </a:extLst>
          </p:cNvPr>
          <p:cNvSpPr/>
          <p:nvPr/>
        </p:nvSpPr>
        <p:spPr>
          <a:xfrm rot="5400000">
            <a:off x="2110639" y="3489240"/>
            <a:ext cx="295618" cy="2504732"/>
          </a:xfrm>
          <a:prstGeom prst="rightBrace">
            <a:avLst>
              <a:gd name="adj1" fmla="val 24443"/>
              <a:gd name="adj2" fmla="val 50000"/>
            </a:avLst>
          </a:prstGeom>
          <a:ln w="19050">
            <a:solidFill>
              <a:schemeClr val="accent4">
                <a:lumMod val="75000"/>
              </a:schemeClr>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n-CA"/>
          </a:p>
        </p:txBody>
      </p:sp>
      <p:sp>
        <p:nvSpPr>
          <p:cNvPr id="24" name="Right Brace 23">
            <a:extLst>
              <a:ext uri="{FF2B5EF4-FFF2-40B4-BE49-F238E27FC236}">
                <a16:creationId xmlns:a16="http://schemas.microsoft.com/office/drawing/2014/main" id="{8532C72A-27D4-24E0-C0AF-496E308BCF43}"/>
              </a:ext>
              <a:ext uri="{C183D7F6-B498-43B3-948B-1728B52AA6E4}">
                <adec:decorative xmlns:adec="http://schemas.microsoft.com/office/drawing/2017/decorative" val="1"/>
              </a:ext>
            </a:extLst>
          </p:cNvPr>
          <p:cNvSpPr/>
          <p:nvPr/>
        </p:nvSpPr>
        <p:spPr>
          <a:xfrm rot="5400000">
            <a:off x="7286267" y="898798"/>
            <a:ext cx="295618" cy="7685616"/>
          </a:xfrm>
          <a:prstGeom prst="rightBrace">
            <a:avLst>
              <a:gd name="adj1" fmla="val 27665"/>
              <a:gd name="adj2" fmla="val 50000"/>
            </a:avLst>
          </a:prstGeom>
          <a:ln w="19050">
            <a:solidFill>
              <a:schemeClr val="accent4">
                <a:lumMod val="75000"/>
              </a:schemeClr>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32857425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D807CE-9A3B-3C56-4453-635A838744AE}"/>
              </a:ext>
            </a:extLst>
          </p:cNvPr>
          <p:cNvSpPr>
            <a:spLocks noGrp="1"/>
          </p:cNvSpPr>
          <p:nvPr>
            <p:ph type="ctrTitle"/>
          </p:nvPr>
        </p:nvSpPr>
        <p:spPr/>
        <p:txBody>
          <a:bodyPr/>
          <a:lstStyle/>
          <a:p>
            <a:r>
              <a:rPr lang="fr-CA" dirty="0">
                <a:solidFill>
                  <a:schemeClr val="accent5"/>
                </a:solidFill>
                <a:latin typeface="Arial Rounded MT Bold" panose="020F0704030504030204" pitchFamily="34" charset="0"/>
              </a:rPr>
              <a:t>Annex F</a:t>
            </a:r>
            <a:endParaRPr lang="en-CA" dirty="0">
              <a:solidFill>
                <a:schemeClr val="accent5"/>
              </a:solidFill>
              <a:latin typeface="Arial Rounded MT Bold" panose="020F0704030504030204" pitchFamily="34" charset="0"/>
            </a:endParaRPr>
          </a:p>
        </p:txBody>
      </p:sp>
      <p:sp>
        <p:nvSpPr>
          <p:cNvPr id="5" name="Subtitle 4">
            <a:extLst>
              <a:ext uri="{FF2B5EF4-FFF2-40B4-BE49-F238E27FC236}">
                <a16:creationId xmlns:a16="http://schemas.microsoft.com/office/drawing/2014/main" id="{F3C87AA5-97D6-9804-0E91-A2938A68C6AA}"/>
              </a:ext>
            </a:extLst>
          </p:cNvPr>
          <p:cNvSpPr>
            <a:spLocks noGrp="1"/>
          </p:cNvSpPr>
          <p:nvPr>
            <p:ph type="subTitle" idx="1"/>
          </p:nvPr>
        </p:nvSpPr>
        <p:spPr>
          <a:xfrm>
            <a:off x="545306" y="3816351"/>
            <a:ext cx="7839937" cy="678352"/>
          </a:xfrm>
        </p:spPr>
        <p:txBody>
          <a:bodyPr>
            <a:normAutofit/>
          </a:bodyPr>
          <a:lstStyle/>
          <a:p>
            <a:r>
              <a:rPr lang="en-CA" dirty="0">
                <a:solidFill>
                  <a:schemeClr val="accent2">
                    <a:lumMod val="75000"/>
                  </a:schemeClr>
                </a:solidFill>
              </a:rPr>
              <a:t>Key messages for employees</a:t>
            </a:r>
          </a:p>
        </p:txBody>
      </p:sp>
    </p:spTree>
    <p:extLst>
      <p:ext uri="{BB962C8B-B14F-4D97-AF65-F5344CB8AC3E}">
        <p14:creationId xmlns:p14="http://schemas.microsoft.com/office/powerpoint/2010/main" val="3821565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p:txBody>
          <a:bodyPr/>
          <a:lstStyle/>
          <a:p>
            <a:r>
              <a:rPr lang="en-CA" dirty="0">
                <a:solidFill>
                  <a:schemeClr val="accent5"/>
                </a:solidFill>
                <a:latin typeface="Arial Rounded MT Bold" panose="020F0704030504030204" pitchFamily="34" charset="0"/>
              </a:rPr>
              <a:t>Key Messages – WIIFM for Employees</a:t>
            </a:r>
          </a:p>
        </p:txBody>
      </p:sp>
      <p:sp>
        <p:nvSpPr>
          <p:cNvPr id="4" name="TextBox 3">
            <a:extLst>
              <a:ext uri="{FF2B5EF4-FFF2-40B4-BE49-F238E27FC236}">
                <a16:creationId xmlns:a16="http://schemas.microsoft.com/office/drawing/2014/main" id="{34CB0CD0-8671-EF87-10EC-CD2E6A017891}"/>
              </a:ext>
            </a:extLst>
          </p:cNvPr>
          <p:cNvSpPr txBox="1"/>
          <p:nvPr/>
        </p:nvSpPr>
        <p:spPr>
          <a:xfrm>
            <a:off x="508758" y="1385888"/>
            <a:ext cx="11174483" cy="4524315"/>
          </a:xfrm>
          <a:prstGeom prst="rect">
            <a:avLst/>
          </a:prstGeom>
          <a:noFill/>
        </p:spPr>
        <p:txBody>
          <a:bodyPr wrap="square">
            <a:spAutoFit/>
          </a:bodyPr>
          <a:lstStyle/>
          <a:p>
            <a:r>
              <a:rPr lang="en-CA" b="1" dirty="0">
                <a:effectLst/>
                <a:latin typeface="Calibri" panose="020F0502020204030204" pitchFamily="34" charset="0"/>
                <a:ea typeface="Times New Roman" panose="02020603050405020304" pitchFamily="18" charset="0"/>
              </a:rPr>
              <a:t>Use the following key messages to motivate employees in responding to the questionnaire or participating in informal discussions.</a:t>
            </a:r>
          </a:p>
          <a:p>
            <a:endParaRPr lang="en-CA" dirty="0">
              <a:effectLst/>
              <a:latin typeface="Calibri" panose="020F0502020204030204" pitchFamily="34" charset="0"/>
              <a:ea typeface="Times New Roman" panose="02020603050405020304" pitchFamily="18" charset="0"/>
            </a:endParaRPr>
          </a:p>
          <a:p>
            <a:r>
              <a:rPr lang="en-CA" dirty="0">
                <a:effectLst/>
                <a:latin typeface="Calibri" panose="020F0502020204030204" pitchFamily="34" charset="0"/>
                <a:ea typeface="Times New Roman" panose="02020603050405020304" pitchFamily="18" charset="0"/>
              </a:rPr>
              <a:t>Participating in the questionnaire allows you to voice your opinions and contribute to the continuous improvement of the workplace employee experience. </a:t>
            </a:r>
            <a:endParaRPr lang="en-CA" dirty="0">
              <a:latin typeface="Calibri" panose="020F0502020204030204" pitchFamily="34" charset="0"/>
              <a:ea typeface="Times New Roman" panose="02020603050405020304" pitchFamily="18" charset="0"/>
            </a:endParaRPr>
          </a:p>
          <a:p>
            <a:endParaRPr lang="en-CA" dirty="0">
              <a:effectLst/>
              <a:latin typeface="Calibri" panose="020F0502020204030204" pitchFamily="34" charset="0"/>
              <a:ea typeface="Times New Roman" panose="02020603050405020304" pitchFamily="18" charset="0"/>
            </a:endParaRPr>
          </a:p>
          <a:p>
            <a:r>
              <a:rPr lang="en-CA" dirty="0">
                <a:effectLst/>
                <a:latin typeface="Calibri" panose="020F0502020204030204" pitchFamily="34" charset="0"/>
                <a:ea typeface="Times New Roman" panose="02020603050405020304" pitchFamily="18" charset="0"/>
              </a:rPr>
              <a:t>Your individual input, as collective feedback helps identify patterns and areas for enhancement that benefit everyone. </a:t>
            </a:r>
          </a:p>
          <a:p>
            <a:endParaRPr lang="en-CA" dirty="0">
              <a:latin typeface="Calibri" panose="020F0502020204030204" pitchFamily="34" charset="0"/>
              <a:ea typeface="Times New Roman" panose="02020603050405020304" pitchFamily="18" charset="0"/>
            </a:endParaRPr>
          </a:p>
          <a:p>
            <a:r>
              <a:rPr lang="en-CA" dirty="0">
                <a:effectLst/>
                <a:latin typeface="Calibri" panose="020F0502020204030204" pitchFamily="34" charset="0"/>
                <a:ea typeface="Times New Roman" panose="02020603050405020304" pitchFamily="18" charset="0"/>
              </a:rPr>
              <a:t>By completing the questionnaire, you will help our Accommodations and IT teams to find solutions to address specific issues.</a:t>
            </a:r>
          </a:p>
          <a:p>
            <a:endParaRPr lang="en-CA" dirty="0">
              <a:latin typeface="Calibri" panose="020F0502020204030204" pitchFamily="34" charset="0"/>
              <a:ea typeface="Times New Roman" panose="02020603050405020304" pitchFamily="18" charset="0"/>
            </a:endParaRPr>
          </a:p>
          <a:p>
            <a:r>
              <a:rPr lang="en-CA" dirty="0">
                <a:latin typeface="Calibri" panose="020F0502020204030204" pitchFamily="34" charset="0"/>
              </a:rPr>
              <a:t>By providing feedback, you will contribute to reach the goal of creating a healthier and more positive workplace for you and your colleagues.</a:t>
            </a:r>
          </a:p>
          <a:p>
            <a:endParaRPr lang="en-CA" dirty="0">
              <a:latin typeface="Calibri" panose="020F0502020204030204" pitchFamily="34" charset="0"/>
              <a:ea typeface="Times New Roman" panose="02020603050405020304" pitchFamily="18" charset="0"/>
            </a:endParaRPr>
          </a:p>
          <a:p>
            <a:r>
              <a:rPr lang="en-CA" dirty="0">
                <a:effectLst/>
                <a:latin typeface="Calibri" panose="020F0502020204030204" pitchFamily="34" charset="0"/>
                <a:ea typeface="Times New Roman" panose="02020603050405020304" pitchFamily="18" charset="0"/>
              </a:rPr>
              <a:t>The questionnaire is a proactive measure to understanding and enhancing your satisfaction with our new workplace.</a:t>
            </a:r>
          </a:p>
          <a:p>
            <a:endParaRPr lang="en-CA"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3497365219"/>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73BD4BD-0BEA-A685-6D11-DEBE783C9674}"/>
              </a:ext>
              <a:ext uri="{C183D7F6-B498-43B3-948B-1728B52AA6E4}">
                <adec:decorative xmlns:adec="http://schemas.microsoft.com/office/drawing/2017/decorative" val="1"/>
              </a:ext>
            </a:extLst>
          </p:cNvPr>
          <p:cNvSpPr/>
          <p:nvPr/>
        </p:nvSpPr>
        <p:spPr>
          <a:xfrm>
            <a:off x="7194927" y="1734817"/>
            <a:ext cx="382534" cy="448113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Rectangle 27">
            <a:extLst>
              <a:ext uri="{FF2B5EF4-FFF2-40B4-BE49-F238E27FC236}">
                <a16:creationId xmlns:a16="http://schemas.microsoft.com/office/drawing/2014/main" id="{2C2A2606-D5ED-BDA7-7BD5-1EAD8684DC35}"/>
              </a:ext>
              <a:ext uri="{C183D7F6-B498-43B3-948B-1728B52AA6E4}">
                <adec:decorative xmlns:adec="http://schemas.microsoft.com/office/drawing/2017/decorative" val="1"/>
              </a:ext>
            </a:extLst>
          </p:cNvPr>
          <p:cNvSpPr/>
          <p:nvPr/>
        </p:nvSpPr>
        <p:spPr>
          <a:xfrm>
            <a:off x="10455878" y="1734818"/>
            <a:ext cx="1335560" cy="4459609"/>
          </a:xfrm>
          <a:prstGeom prst="rect">
            <a:avLst/>
          </a:prstGeom>
          <a:solidFill>
            <a:srgbClr val="E1F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Rectangle 12">
            <a:extLst>
              <a:ext uri="{FF2B5EF4-FFF2-40B4-BE49-F238E27FC236}">
                <a16:creationId xmlns:a16="http://schemas.microsoft.com/office/drawing/2014/main" id="{C5E4DAD6-B632-39F4-B395-A2409D2B424B}"/>
              </a:ext>
              <a:ext uri="{C183D7F6-B498-43B3-948B-1728B52AA6E4}">
                <adec:decorative xmlns:adec="http://schemas.microsoft.com/office/drawing/2017/decorative" val="1"/>
              </a:ext>
            </a:extLst>
          </p:cNvPr>
          <p:cNvSpPr/>
          <p:nvPr/>
        </p:nvSpPr>
        <p:spPr>
          <a:xfrm>
            <a:off x="3850321" y="1734815"/>
            <a:ext cx="428524" cy="448114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ectangle 11">
            <a:extLst>
              <a:ext uri="{FF2B5EF4-FFF2-40B4-BE49-F238E27FC236}">
                <a16:creationId xmlns:a16="http://schemas.microsoft.com/office/drawing/2014/main" id="{BAA75EFC-115B-8BE1-1E2D-682B6C764680}"/>
              </a:ext>
              <a:ext uri="{C183D7F6-B498-43B3-948B-1728B52AA6E4}">
                <adec:decorative xmlns:adec="http://schemas.microsoft.com/office/drawing/2017/decorative" val="1"/>
              </a:ext>
            </a:extLst>
          </p:cNvPr>
          <p:cNvSpPr/>
          <p:nvPr/>
        </p:nvSpPr>
        <p:spPr>
          <a:xfrm>
            <a:off x="622568" y="1734817"/>
            <a:ext cx="426755" cy="448114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 name="Straight Connector 3">
            <a:extLst>
              <a:ext uri="{FF2B5EF4-FFF2-40B4-BE49-F238E27FC236}">
                <a16:creationId xmlns:a16="http://schemas.microsoft.com/office/drawing/2014/main" id="{34834901-701E-4999-7FA1-4C07137CC652}"/>
              </a:ext>
              <a:ext uri="{C183D7F6-B498-43B3-948B-1728B52AA6E4}">
                <adec:decorative xmlns:adec="http://schemas.microsoft.com/office/drawing/2017/decorative" val="1"/>
              </a:ext>
            </a:extLst>
          </p:cNvPr>
          <p:cNvCxnSpPr>
            <a:cxnSpLocks/>
          </p:cNvCxnSpPr>
          <p:nvPr/>
        </p:nvCxnSpPr>
        <p:spPr>
          <a:xfrm>
            <a:off x="622570" y="2943428"/>
            <a:ext cx="9833308"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p:txBody>
          <a:bodyPr/>
          <a:lstStyle/>
          <a:p>
            <a:r>
              <a:rPr lang="en-CA" dirty="0">
                <a:solidFill>
                  <a:schemeClr val="accent5"/>
                </a:solidFill>
                <a:latin typeface="Arial Rounded MT Bold" panose="020F0704030504030204" pitchFamily="34" charset="0"/>
              </a:rPr>
              <a:t>Employee Experience Feedback Gathering – Timeline</a:t>
            </a:r>
          </a:p>
        </p:txBody>
      </p:sp>
      <p:sp>
        <p:nvSpPr>
          <p:cNvPr id="3" name="TextBox 2">
            <a:extLst>
              <a:ext uri="{FF2B5EF4-FFF2-40B4-BE49-F238E27FC236}">
                <a16:creationId xmlns:a16="http://schemas.microsoft.com/office/drawing/2014/main" id="{A71F5852-9AB6-6BDD-2638-DBBA43929939}"/>
              </a:ext>
            </a:extLst>
          </p:cNvPr>
          <p:cNvSpPr txBox="1"/>
          <p:nvPr/>
        </p:nvSpPr>
        <p:spPr>
          <a:xfrm>
            <a:off x="508757" y="1267510"/>
            <a:ext cx="11057793" cy="338554"/>
          </a:xfrm>
          <a:prstGeom prst="rect">
            <a:avLst/>
          </a:prstGeom>
          <a:noFill/>
        </p:spPr>
        <p:txBody>
          <a:bodyPr wrap="square">
            <a:spAutoFit/>
          </a:bodyPr>
          <a:lstStyle/>
          <a:p>
            <a:r>
              <a:rPr lang="en-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Below is a proposed schedule to help you plan to capture all employee feedback post-occupancy</a:t>
            </a:r>
            <a:endParaRPr lang="en-CA" sz="1600" dirty="0">
              <a:solidFill>
                <a:schemeClr val="accent5"/>
              </a:solidFill>
            </a:endParaRPr>
          </a:p>
        </p:txBody>
      </p:sp>
      <p:sp>
        <p:nvSpPr>
          <p:cNvPr id="5" name="Rectangle 4">
            <a:extLst>
              <a:ext uri="{FF2B5EF4-FFF2-40B4-BE49-F238E27FC236}">
                <a16:creationId xmlns:a16="http://schemas.microsoft.com/office/drawing/2014/main" id="{8A7C6AC9-D77C-1EA3-9D55-5A882B66A0C4}"/>
              </a:ext>
            </a:extLst>
          </p:cNvPr>
          <p:cNvSpPr/>
          <p:nvPr/>
        </p:nvSpPr>
        <p:spPr>
          <a:xfrm>
            <a:off x="625449" y="1734818"/>
            <a:ext cx="11177081" cy="7607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 Prepare to gather all feedback 2-4 weeks </a:t>
            </a:r>
            <a:r>
              <a:rPr lang="en-CA" sz="1600" u="sng"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before</a:t>
            </a:r>
            <a:r>
              <a:rPr lang="en-CA" sz="16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 opening day. </a:t>
            </a:r>
            <a:r>
              <a:rPr lang="en-CA"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Use the </a:t>
            </a:r>
            <a:r>
              <a:rPr lang="en-CA" sz="1400" b="1" dirty="0">
                <a:solidFill>
                  <a:srgbClr val="0070C0"/>
                </a:solidFill>
                <a:latin typeface="Calibri Light" panose="020F0302020204030204" pitchFamily="34" charset="0"/>
                <a:ea typeface="Calibri Light" panose="020F0302020204030204" pitchFamily="34" charset="0"/>
                <a:cs typeface="Calibri Light" panose="020F0302020204030204" pitchFamily="34" charset="0"/>
                <a:hlinkClick r:id="rId3">
                  <a:extLst>
                    <a:ext uri="{A12FA001-AC4F-418D-AE19-62706E023703}">
                      <ahyp:hlinkClr xmlns:ahyp="http://schemas.microsoft.com/office/drawing/2018/hyperlinkcolor" val="tx"/>
                    </a:ext>
                  </a:extLst>
                </a:hlinkClick>
              </a:rPr>
              <a:t>Pre-opening checklist</a:t>
            </a:r>
            <a:r>
              <a:rPr lang="en-CA" sz="1400" b="1" dirty="0">
                <a:solidFill>
                  <a:srgbClr val="0070C0"/>
                </a:solidFill>
                <a:latin typeface="Calibri Light" panose="020F0302020204030204" pitchFamily="34" charset="0"/>
                <a:ea typeface="Calibri Light" panose="020F0302020204030204" pitchFamily="34" charset="0"/>
                <a:cs typeface="Calibri Light" panose="020F0302020204030204" pitchFamily="34" charset="0"/>
              </a:rPr>
              <a:t> </a:t>
            </a:r>
            <a:r>
              <a:rPr lang="en-CA"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to ensure you are ready to gather employee experience feedback from the first moments employee's start using the new workplace.</a:t>
            </a:r>
            <a:endParaRPr lang="en-CA" sz="1400" b="1"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9" name="Title 1">
            <a:extLst>
              <a:ext uri="{FF2B5EF4-FFF2-40B4-BE49-F238E27FC236}">
                <a16:creationId xmlns:a16="http://schemas.microsoft.com/office/drawing/2014/main" id="{55577FFA-8F61-3047-62C7-50FC15DCAAAF}"/>
              </a:ext>
            </a:extLst>
          </p:cNvPr>
          <p:cNvSpPr txBox="1">
            <a:spLocks/>
          </p:cNvSpPr>
          <p:nvPr/>
        </p:nvSpPr>
        <p:spPr>
          <a:xfrm>
            <a:off x="596311" y="2332842"/>
            <a:ext cx="3537948" cy="8350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sz="1800" b="0" dirty="0">
                <a:solidFill>
                  <a:schemeClr val="accent5"/>
                </a:solidFill>
                <a:latin typeface="Arial Rounded MT Bold" panose="020F0704030504030204" pitchFamily="34" charset="0"/>
              </a:rPr>
              <a:t>1-4 week post-occupancy</a:t>
            </a:r>
          </a:p>
        </p:txBody>
      </p:sp>
      <p:sp>
        <p:nvSpPr>
          <p:cNvPr id="8" name="TextBox 7">
            <a:extLst>
              <a:ext uri="{FF2B5EF4-FFF2-40B4-BE49-F238E27FC236}">
                <a16:creationId xmlns:a16="http://schemas.microsoft.com/office/drawing/2014/main" id="{C0783F85-44B9-6B2E-9AC1-6C51D9F2A3C5}"/>
              </a:ext>
            </a:extLst>
          </p:cNvPr>
          <p:cNvSpPr txBox="1"/>
          <p:nvPr/>
        </p:nvSpPr>
        <p:spPr>
          <a:xfrm>
            <a:off x="601943" y="3060459"/>
            <a:ext cx="3092182" cy="1826141"/>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US" sz="1600" b="1" dirty="0">
                <a:latin typeface="Calibri Light" panose="020F0302020204030204" pitchFamily="34" charset="0"/>
                <a:ea typeface="Calibri Light" panose="020F0302020204030204" pitchFamily="34" charset="0"/>
                <a:cs typeface="Calibri Light" panose="020F0302020204030204" pitchFamily="34" charset="0"/>
              </a:rPr>
              <a:t>Gather and consolidate all employee experience feedback</a:t>
            </a:r>
          </a:p>
          <a:p>
            <a:pPr marL="285750" indent="-285750">
              <a:spcAft>
                <a:spcPts val="1000"/>
              </a:spcAft>
              <a:buFont typeface="Arial" panose="020B0604020202020204" pitchFamily="34" charset="0"/>
              <a:buChar char="•"/>
            </a:pPr>
            <a:r>
              <a:rPr lang="en-US" sz="1600" b="1" dirty="0">
                <a:latin typeface="Calibri Light" panose="020F0302020204030204" pitchFamily="34" charset="0"/>
                <a:ea typeface="Calibri Light" panose="020F0302020204030204" pitchFamily="34" charset="0"/>
                <a:cs typeface="Calibri Light" panose="020F0302020204030204" pitchFamily="34" charset="0"/>
              </a:rPr>
              <a:t>Consider how you can ask </a:t>
            </a:r>
            <a:r>
              <a:rPr lang="en-US" sz="1600" b="1" dirty="0">
                <a:latin typeface="Calibri Light" panose="020F0302020204030204" pitchFamily="34" charset="0"/>
                <a:ea typeface="Calibri Light" panose="020F0302020204030204" pitchFamily="34" charset="0"/>
                <a:cs typeface="Calibri Light" panose="020F0302020204030204" pitchFamily="34" charset="0"/>
                <a:hlinkClick r:id="rId4" action="ppaction://hlinksldjump"/>
              </a:rPr>
              <a:t>Quick poll</a:t>
            </a:r>
            <a:r>
              <a:rPr lang="en-US" sz="1600" b="1" dirty="0">
                <a:latin typeface="Calibri Light" panose="020F0302020204030204" pitchFamily="34" charset="0"/>
                <a:ea typeface="Calibri Light" panose="020F0302020204030204" pitchFamily="34" charset="0"/>
                <a:cs typeface="Calibri Light" panose="020F0302020204030204" pitchFamily="34" charset="0"/>
              </a:rPr>
              <a:t> questions to gather initial feedback</a:t>
            </a:r>
          </a:p>
          <a:p>
            <a:pPr>
              <a:spcAft>
                <a:spcPts val="1000"/>
              </a:spcAft>
            </a:pPr>
            <a:endParaRPr lang="en-US" sz="1600" b="1"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5BD88A59-F64E-C431-B456-F81739D69794}"/>
              </a:ext>
            </a:extLst>
          </p:cNvPr>
          <p:cNvSpPr txBox="1"/>
          <p:nvPr/>
        </p:nvSpPr>
        <p:spPr>
          <a:xfrm>
            <a:off x="577936" y="5129266"/>
            <a:ext cx="3227754" cy="959237"/>
          </a:xfrm>
          <a:prstGeom prst="rect">
            <a:avLst/>
          </a:prstGeom>
          <a:noFill/>
        </p:spPr>
        <p:txBody>
          <a:bodyPr wrap="square" rtlCol="0">
            <a:spAutoFit/>
          </a:bodyPr>
          <a:lstStyle>
            <a:defPPr>
              <a:defRPr lang="en-US"/>
            </a:defPPr>
            <a:lvl1pPr marL="285750" indent="-285750">
              <a:spcAft>
                <a:spcPts val="1000"/>
              </a:spcAft>
              <a:buFont typeface="Arial" panose="020B0604020202020204" pitchFamily="34" charset="0"/>
              <a:buChar char="•"/>
              <a:defRPr sz="1600" b="1">
                <a:latin typeface="Calibri Light" panose="020F0302020204030204" pitchFamily="34" charset="0"/>
                <a:ea typeface="Calibri Light" panose="020F0302020204030204" pitchFamily="34" charset="0"/>
                <a:cs typeface="Calibri Light" panose="020F0302020204030204" pitchFamily="34" charset="0"/>
              </a:defRPr>
            </a:lvl1pPr>
          </a:lstStyle>
          <a:p>
            <a:pPr marL="0" indent="0">
              <a:buNone/>
            </a:pPr>
            <a:r>
              <a:rPr lang="en-US" dirty="0"/>
              <a:t>Tool</a:t>
            </a:r>
          </a:p>
          <a:p>
            <a:r>
              <a:rPr lang="en-US" dirty="0">
                <a:hlinkClick r:id="rId5"/>
              </a:rPr>
              <a:t>Employee Feedback Consolidation Table</a:t>
            </a:r>
            <a:endParaRPr lang="en-US" dirty="0"/>
          </a:p>
        </p:txBody>
      </p:sp>
      <p:sp>
        <p:nvSpPr>
          <p:cNvPr id="10" name="Title 1">
            <a:extLst>
              <a:ext uri="{FF2B5EF4-FFF2-40B4-BE49-F238E27FC236}">
                <a16:creationId xmlns:a16="http://schemas.microsoft.com/office/drawing/2014/main" id="{F5356244-E454-A381-49AA-F13D9D259741}"/>
              </a:ext>
            </a:extLst>
          </p:cNvPr>
          <p:cNvSpPr txBox="1">
            <a:spLocks/>
          </p:cNvSpPr>
          <p:nvPr/>
        </p:nvSpPr>
        <p:spPr>
          <a:xfrm>
            <a:off x="3811027" y="2332842"/>
            <a:ext cx="3537948" cy="8350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sz="1800" b="0" dirty="0">
                <a:solidFill>
                  <a:schemeClr val="accent5"/>
                </a:solidFill>
                <a:latin typeface="Arial Rounded MT Bold" panose="020F0704030504030204" pitchFamily="34" charset="0"/>
              </a:rPr>
              <a:t>1-4 months post-occupancy</a:t>
            </a:r>
          </a:p>
        </p:txBody>
      </p:sp>
      <p:sp>
        <p:nvSpPr>
          <p:cNvPr id="15" name="TextBox 14">
            <a:extLst>
              <a:ext uri="{FF2B5EF4-FFF2-40B4-BE49-F238E27FC236}">
                <a16:creationId xmlns:a16="http://schemas.microsoft.com/office/drawing/2014/main" id="{B569864E-ECEF-A689-7900-883DBA116132}"/>
              </a:ext>
            </a:extLst>
          </p:cNvPr>
          <p:cNvSpPr txBox="1"/>
          <p:nvPr/>
        </p:nvSpPr>
        <p:spPr>
          <a:xfrm>
            <a:off x="3865227" y="3068026"/>
            <a:ext cx="3329699" cy="1944122"/>
          </a:xfrm>
          <a:prstGeom prst="rect">
            <a:avLst/>
          </a:prstGeom>
          <a:noFill/>
        </p:spPr>
        <p:txBody>
          <a:bodyPr wrap="square" rtlCol="0">
            <a:spAutoFit/>
          </a:bodyPr>
          <a:lstStyle/>
          <a:p>
            <a:pPr marL="342900" indent="-342900">
              <a:spcAft>
                <a:spcPts val="1000"/>
              </a:spcAft>
              <a:buFont typeface="Arial" panose="020B0604020202020204" pitchFamily="34" charset="0"/>
              <a:buChar char="•"/>
            </a:pPr>
            <a:r>
              <a:rPr lang="en-US" sz="1600" b="1" dirty="0">
                <a:latin typeface="Calibri Light" panose="020F0302020204030204" pitchFamily="34" charset="0"/>
                <a:ea typeface="Calibri Light" panose="020F0302020204030204" pitchFamily="34" charset="0"/>
                <a:cs typeface="Calibri Light" panose="020F0302020204030204" pitchFamily="34" charset="0"/>
              </a:rPr>
              <a:t>Administer a </a:t>
            </a:r>
            <a:r>
              <a:rPr lang="en-US" sz="1600" b="1" dirty="0">
                <a:latin typeface="Calibri Light" panose="020F0302020204030204" pitchFamily="34" charset="0"/>
                <a:ea typeface="Calibri Light" panose="020F0302020204030204" pitchFamily="34" charset="0"/>
                <a:cs typeface="Calibri Light" panose="020F0302020204030204" pitchFamily="34" charset="0"/>
                <a:hlinkClick r:id="rId4" action="ppaction://hlinksldjump"/>
              </a:rPr>
              <a:t>Workplace Employee Experience Questionnaire</a:t>
            </a:r>
            <a:r>
              <a:rPr lang="en-US" sz="1600" b="1" dirty="0">
                <a:latin typeface="Calibri Light" panose="020F0302020204030204" pitchFamily="34" charset="0"/>
                <a:ea typeface="Calibri Light" panose="020F0302020204030204" pitchFamily="34" charset="0"/>
                <a:cs typeface="Calibri Light" panose="020F0302020204030204" pitchFamily="34" charset="0"/>
              </a:rPr>
              <a:t> to all impacted employees</a:t>
            </a:r>
          </a:p>
          <a:p>
            <a:pPr marL="342900" indent="-342900">
              <a:spcAft>
                <a:spcPts val="1000"/>
              </a:spcAft>
              <a:buFont typeface="Arial" panose="020B0604020202020204" pitchFamily="34" charset="0"/>
              <a:buChar char="•"/>
            </a:pPr>
            <a:r>
              <a:rPr lang="en-US" sz="1600" b="1" dirty="0">
                <a:latin typeface="Calibri Light" panose="020F0302020204030204" pitchFamily="34" charset="0"/>
                <a:ea typeface="Calibri Light" panose="020F0302020204030204" pitchFamily="34" charset="0"/>
                <a:cs typeface="Calibri Light" panose="020F0302020204030204" pitchFamily="34" charset="0"/>
              </a:rPr>
              <a:t>Analyze questionnaire results and supplement findings with </a:t>
            </a:r>
            <a:r>
              <a:rPr lang="en-US" sz="1600" b="1" dirty="0">
                <a:latin typeface="Calibri Light" panose="020F0302020204030204" pitchFamily="34" charset="0"/>
                <a:ea typeface="Calibri Light" panose="020F0302020204030204" pitchFamily="34" charset="0"/>
                <a:cs typeface="Calibri Light" panose="020F0302020204030204" pitchFamily="34" charset="0"/>
                <a:hlinkClick r:id="rId6" action="ppaction://hlinksldjump"/>
              </a:rPr>
              <a:t>Informal group discussions</a:t>
            </a:r>
            <a:r>
              <a:rPr lang="en-US" sz="1600" b="1" dirty="0">
                <a:latin typeface="Calibri Light" panose="020F0302020204030204" pitchFamily="34" charset="0"/>
                <a:ea typeface="Calibri Light" panose="020F0302020204030204" pitchFamily="34" charset="0"/>
                <a:cs typeface="Calibri Light" panose="020F0302020204030204" pitchFamily="34" charset="0"/>
              </a:rPr>
              <a:t>, </a:t>
            </a:r>
            <a:r>
              <a:rPr lang="en-US" sz="1600" b="1" dirty="0">
                <a:latin typeface="Calibri Light" panose="020F0302020204030204" pitchFamily="34" charset="0"/>
                <a:ea typeface="Calibri Light" panose="020F0302020204030204" pitchFamily="34" charset="0"/>
                <a:cs typeface="Calibri Light" panose="020F0302020204030204" pitchFamily="34" charset="0"/>
                <a:hlinkClick r:id="rId7" action="ppaction://hlinksldjump"/>
              </a:rPr>
              <a:t>Informal 1:1 dialogue </a:t>
            </a:r>
            <a:r>
              <a:rPr lang="en-US" sz="1600" b="1" dirty="0">
                <a:latin typeface="Calibri Light" panose="020F0302020204030204" pitchFamily="34" charset="0"/>
                <a:ea typeface="Calibri Light" panose="020F0302020204030204" pitchFamily="34" charset="0"/>
                <a:cs typeface="Calibri Light" panose="020F0302020204030204" pitchFamily="34" charset="0"/>
              </a:rPr>
              <a:t>and </a:t>
            </a:r>
            <a:r>
              <a:rPr lang="en-US" sz="1600" b="1" dirty="0">
                <a:latin typeface="Calibri Light" panose="020F0302020204030204" pitchFamily="34" charset="0"/>
                <a:ea typeface="Calibri Light" panose="020F0302020204030204" pitchFamily="34" charset="0"/>
                <a:cs typeface="Calibri Light" panose="020F0302020204030204" pitchFamily="34" charset="0"/>
                <a:hlinkClick r:id="rId8" action="ppaction://hlinksldjump"/>
              </a:rPr>
              <a:t>Observation</a:t>
            </a:r>
            <a:endParaRPr lang="en-US" sz="1600" b="1"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52345D6C-44F0-B3D6-21F2-69457D54FB3D}"/>
              </a:ext>
            </a:extLst>
          </p:cNvPr>
          <p:cNvSpPr txBox="1"/>
          <p:nvPr/>
        </p:nvSpPr>
        <p:spPr>
          <a:xfrm>
            <a:off x="3810229" y="5117394"/>
            <a:ext cx="3053364" cy="959237"/>
          </a:xfrm>
          <a:prstGeom prst="rect">
            <a:avLst/>
          </a:prstGeom>
          <a:noFill/>
        </p:spPr>
        <p:txBody>
          <a:bodyPr wrap="square" rtlCol="0">
            <a:spAutoFit/>
          </a:bodyPr>
          <a:lstStyle>
            <a:defPPr>
              <a:defRPr lang="en-US"/>
            </a:defPPr>
            <a:lvl1pPr marL="285750" indent="-285750">
              <a:spcAft>
                <a:spcPts val="1000"/>
              </a:spcAft>
              <a:buFont typeface="Arial" panose="020B0604020202020204" pitchFamily="34" charset="0"/>
              <a:buChar char="•"/>
              <a:defRPr sz="1600" b="1">
                <a:latin typeface="Calibri Light" panose="020F0302020204030204" pitchFamily="34" charset="0"/>
                <a:ea typeface="Calibri Light" panose="020F0302020204030204" pitchFamily="34" charset="0"/>
                <a:cs typeface="Calibri Light" panose="020F0302020204030204" pitchFamily="34" charset="0"/>
              </a:defRPr>
            </a:lvl1pPr>
          </a:lstStyle>
          <a:p>
            <a:pPr marL="0" indent="0">
              <a:spcAft>
                <a:spcPts val="1000"/>
              </a:spcAft>
              <a:buNone/>
            </a:pPr>
            <a:r>
              <a:rPr lang="en-US" sz="1600" b="1" dirty="0"/>
              <a:t>Tool</a:t>
            </a:r>
          </a:p>
          <a:p>
            <a:pPr marL="342900" indent="-342900">
              <a:spcAft>
                <a:spcPts val="1000"/>
              </a:spcAft>
              <a:buFont typeface="Arial" panose="020B0604020202020204" pitchFamily="34" charset="0"/>
              <a:buChar char="•"/>
            </a:pPr>
            <a:r>
              <a:rPr lang="en-US" sz="1600" b="1" dirty="0">
                <a:hlinkClick r:id="rId9" action="ppaction://hlinksldjump"/>
              </a:rPr>
              <a:t>Guide to collecting employee experience feedback</a:t>
            </a:r>
            <a:endParaRPr lang="en-US" sz="1600" b="1" dirty="0"/>
          </a:p>
        </p:txBody>
      </p:sp>
      <p:sp>
        <p:nvSpPr>
          <p:cNvPr id="11" name="Title 1">
            <a:extLst>
              <a:ext uri="{FF2B5EF4-FFF2-40B4-BE49-F238E27FC236}">
                <a16:creationId xmlns:a16="http://schemas.microsoft.com/office/drawing/2014/main" id="{461F8034-D0FB-A08D-6BD7-548B9B8C5750}"/>
              </a:ext>
            </a:extLst>
          </p:cNvPr>
          <p:cNvSpPr txBox="1">
            <a:spLocks/>
          </p:cNvSpPr>
          <p:nvPr/>
        </p:nvSpPr>
        <p:spPr>
          <a:xfrm>
            <a:off x="7157262" y="2332842"/>
            <a:ext cx="3537948" cy="8350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sz="1800" b="0" dirty="0">
                <a:solidFill>
                  <a:schemeClr val="accent5"/>
                </a:solidFill>
                <a:latin typeface="Arial Rounded MT Bold" panose="020F0704030504030204" pitchFamily="34" charset="0"/>
              </a:rPr>
              <a:t>6+ months post-occupancy</a:t>
            </a:r>
          </a:p>
        </p:txBody>
      </p:sp>
      <p:sp>
        <p:nvSpPr>
          <p:cNvPr id="16" name="TextBox 15">
            <a:extLst>
              <a:ext uri="{FF2B5EF4-FFF2-40B4-BE49-F238E27FC236}">
                <a16:creationId xmlns:a16="http://schemas.microsoft.com/office/drawing/2014/main" id="{B4568516-3C49-3DCF-FAFD-A60EA280E05C}"/>
              </a:ext>
            </a:extLst>
          </p:cNvPr>
          <p:cNvSpPr txBox="1"/>
          <p:nvPr/>
        </p:nvSpPr>
        <p:spPr>
          <a:xfrm>
            <a:off x="7221897" y="3072790"/>
            <a:ext cx="3043160" cy="1795363"/>
          </a:xfrm>
          <a:prstGeom prst="rect">
            <a:avLst/>
          </a:prstGeom>
          <a:noFill/>
        </p:spPr>
        <p:txBody>
          <a:bodyPr wrap="square" rtlCol="0">
            <a:spAutoFit/>
          </a:bodyPr>
          <a:lstStyle/>
          <a:p>
            <a:pPr marL="342900" indent="-342900">
              <a:spcAft>
                <a:spcPts val="1000"/>
              </a:spcAft>
              <a:buFont typeface="Arial" panose="020B0604020202020204" pitchFamily="34" charset="0"/>
              <a:buChar char="•"/>
            </a:pPr>
            <a:r>
              <a:rPr lang="en-US" sz="1600" b="1" dirty="0">
                <a:latin typeface="Calibri Light" panose="020F0302020204030204" pitchFamily="34" charset="0"/>
                <a:ea typeface="Calibri Light" panose="020F0302020204030204" pitchFamily="34" charset="0"/>
                <a:cs typeface="Calibri Light" panose="020F0302020204030204" pitchFamily="34" charset="0"/>
              </a:rPr>
              <a:t>Create a Workplace Employee Experience Report and Action Plan using all the feedback and data you have gathered</a:t>
            </a:r>
          </a:p>
          <a:p>
            <a:pPr>
              <a:spcAft>
                <a:spcPts val="1000"/>
              </a:spcAft>
            </a:pPr>
            <a:endParaRPr lang="en-US" sz="1600" b="1" dirty="0">
              <a:latin typeface="Calibri Light" panose="020F0302020204030204" pitchFamily="34" charset="0"/>
              <a:ea typeface="Calibri Light" panose="020F0302020204030204" pitchFamily="34" charset="0"/>
              <a:cs typeface="Calibri Light" panose="020F0302020204030204" pitchFamily="34" charset="0"/>
            </a:endParaRPr>
          </a:p>
          <a:p>
            <a:pPr marL="342900" indent="-342900">
              <a:spcAft>
                <a:spcPts val="1000"/>
              </a:spcAft>
              <a:buFont typeface="Arial" panose="020B0604020202020204" pitchFamily="34" charset="0"/>
              <a:buChar char="•"/>
            </a:pPr>
            <a:endParaRPr lang="en-US" sz="1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7" name="TextBox 16">
            <a:extLst>
              <a:ext uri="{FF2B5EF4-FFF2-40B4-BE49-F238E27FC236}">
                <a16:creationId xmlns:a16="http://schemas.microsoft.com/office/drawing/2014/main" id="{F2D03FCC-EDBE-2B05-CEEE-1A6783D81B79}"/>
              </a:ext>
            </a:extLst>
          </p:cNvPr>
          <p:cNvSpPr txBox="1"/>
          <p:nvPr/>
        </p:nvSpPr>
        <p:spPr>
          <a:xfrm>
            <a:off x="7134123" y="5110871"/>
            <a:ext cx="3219909" cy="959237"/>
          </a:xfrm>
          <a:prstGeom prst="rect">
            <a:avLst/>
          </a:prstGeom>
          <a:noFill/>
        </p:spPr>
        <p:txBody>
          <a:bodyPr wrap="square" rtlCol="0">
            <a:spAutoFit/>
          </a:bodyPr>
          <a:lstStyle>
            <a:defPPr>
              <a:defRPr lang="en-US"/>
            </a:defPPr>
            <a:lvl1pPr marL="285750" indent="-285750">
              <a:spcAft>
                <a:spcPts val="1000"/>
              </a:spcAft>
              <a:buFont typeface="Arial" panose="020B0604020202020204" pitchFamily="34" charset="0"/>
              <a:buChar char="•"/>
              <a:defRPr sz="1600" b="1">
                <a:latin typeface="Calibri Light" panose="020F0302020204030204" pitchFamily="34" charset="0"/>
                <a:ea typeface="Calibri Light" panose="020F0302020204030204" pitchFamily="34" charset="0"/>
                <a:cs typeface="Calibri Light" panose="020F0302020204030204" pitchFamily="34" charset="0"/>
              </a:defRPr>
            </a:lvl1pPr>
          </a:lstStyle>
          <a:p>
            <a:pPr marL="0" indent="0">
              <a:spcAft>
                <a:spcPts val="1000"/>
              </a:spcAft>
              <a:buNone/>
            </a:pPr>
            <a:r>
              <a:rPr lang="en-US" sz="1600" dirty="0"/>
              <a:t>Tool</a:t>
            </a:r>
          </a:p>
          <a:p>
            <a:pPr marL="342900" indent="-342900">
              <a:spcAft>
                <a:spcPts val="1000"/>
              </a:spcAft>
              <a:buFont typeface="Arial" panose="020B0604020202020204" pitchFamily="34" charset="0"/>
              <a:buChar char="•"/>
            </a:pPr>
            <a:r>
              <a:rPr lang="en-US" sz="1600" b="1" dirty="0">
                <a:hlinkClick r:id="rId10"/>
              </a:rPr>
              <a:t>Workplace Employee Experience Report and Action Plan</a:t>
            </a:r>
            <a:endParaRPr lang="en-US" sz="1600" b="1" dirty="0"/>
          </a:p>
        </p:txBody>
      </p:sp>
      <p:pic>
        <p:nvPicPr>
          <p:cNvPr id="20" name="Graphic 19" descr="Arrow circle outline">
            <a:extLst>
              <a:ext uri="{FF2B5EF4-FFF2-40B4-BE49-F238E27FC236}">
                <a16:creationId xmlns:a16="http://schemas.microsoft.com/office/drawing/2014/main" id="{7619D10D-0802-BC78-08E4-DDAA33202DA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199097" y="3435875"/>
            <a:ext cx="1794122" cy="1732734"/>
          </a:xfrm>
          <a:prstGeom prst="rect">
            <a:avLst/>
          </a:prstGeom>
        </p:spPr>
      </p:pic>
      <p:sp>
        <p:nvSpPr>
          <p:cNvPr id="18" name="TextBox 17">
            <a:extLst>
              <a:ext uri="{FF2B5EF4-FFF2-40B4-BE49-F238E27FC236}">
                <a16:creationId xmlns:a16="http://schemas.microsoft.com/office/drawing/2014/main" id="{FE3142CD-FEC2-4D43-745E-9D831162FB5D}"/>
              </a:ext>
            </a:extLst>
          </p:cNvPr>
          <p:cNvSpPr txBox="1"/>
          <p:nvPr/>
        </p:nvSpPr>
        <p:spPr>
          <a:xfrm>
            <a:off x="10499688" y="4040087"/>
            <a:ext cx="1247940" cy="553999"/>
          </a:xfrm>
          <a:prstGeom prst="rect">
            <a:avLst/>
          </a:prstGeom>
          <a:noFill/>
        </p:spPr>
        <p:txBody>
          <a:bodyPr wrap="square">
            <a:spAutoFit/>
          </a:bodyPr>
          <a:lstStyle/>
          <a:p>
            <a:pPr algn="ctr"/>
            <a:r>
              <a:rPr lang="en-CA" sz="1000" dirty="0">
                <a:solidFill>
                  <a:schemeClr val="accent5"/>
                </a:solidFill>
                <a:latin typeface="Arial Rounded MT Bold" panose="020F0704030504030204" pitchFamily="34" charset="0"/>
                <a:hlinkClick r:id="rId13"/>
              </a:rPr>
              <a:t>Continuous improvement cycle</a:t>
            </a:r>
            <a:endParaRPr lang="en-CA" sz="1000" dirty="0">
              <a:solidFill>
                <a:schemeClr val="accent5"/>
              </a:solidFill>
              <a:latin typeface="Arial Rounded MT Bold" panose="020F0704030504030204" pitchFamily="34" charset="0"/>
            </a:endParaRPr>
          </a:p>
        </p:txBody>
      </p:sp>
      <p:cxnSp>
        <p:nvCxnSpPr>
          <p:cNvPr id="21" name="Straight Connector 20">
            <a:extLst>
              <a:ext uri="{FF2B5EF4-FFF2-40B4-BE49-F238E27FC236}">
                <a16:creationId xmlns:a16="http://schemas.microsoft.com/office/drawing/2014/main" id="{72337289-0AC5-5A2C-E310-E076F9274E07}"/>
              </a:ext>
              <a:ext uri="{C183D7F6-B498-43B3-948B-1728B52AA6E4}">
                <adec:decorative xmlns:adec="http://schemas.microsoft.com/office/drawing/2017/decorative" val="1"/>
              </a:ext>
            </a:extLst>
          </p:cNvPr>
          <p:cNvCxnSpPr>
            <a:cxnSpLocks/>
          </p:cNvCxnSpPr>
          <p:nvPr/>
        </p:nvCxnSpPr>
        <p:spPr>
          <a:xfrm>
            <a:off x="625449" y="5012148"/>
            <a:ext cx="9833308"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6829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p:txBody>
          <a:bodyPr>
            <a:noAutofit/>
          </a:bodyPr>
          <a:lstStyle/>
          <a:p>
            <a:r>
              <a:rPr lang="en-CA" dirty="0">
                <a:solidFill>
                  <a:schemeClr val="accent5"/>
                </a:solidFill>
                <a:latin typeface="Arial Rounded MT Bold" panose="020F0704030504030204" pitchFamily="34" charset="0"/>
              </a:rPr>
              <a:t>Employee Experience Feedback Gathering – Quick Poll</a:t>
            </a:r>
          </a:p>
        </p:txBody>
      </p:sp>
      <p:sp>
        <p:nvSpPr>
          <p:cNvPr id="8" name="Rectangle 7">
            <a:extLst>
              <a:ext uri="{FF2B5EF4-FFF2-40B4-BE49-F238E27FC236}">
                <a16:creationId xmlns:a16="http://schemas.microsoft.com/office/drawing/2014/main" id="{E5F4A713-621F-EE21-71EF-CE5763A8770E}"/>
              </a:ext>
            </a:extLst>
          </p:cNvPr>
          <p:cNvSpPr/>
          <p:nvPr/>
        </p:nvSpPr>
        <p:spPr>
          <a:xfrm>
            <a:off x="619125" y="2141738"/>
            <a:ext cx="10947425" cy="390663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200"/>
              </a:spcAft>
            </a:pPr>
            <a:r>
              <a:rPr lang="en-CA" u="sng"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Questions for quick polls:</a:t>
            </a:r>
          </a:p>
          <a:p>
            <a:pPr marL="285750" indent="-285750">
              <a:buFont typeface="Arial" panose="020B0604020202020204" pitchFamily="34" charset="0"/>
              <a:buChar char="•"/>
            </a:pPr>
            <a:r>
              <a:rPr lang="en-CA"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Which </a:t>
            </a:r>
            <a:r>
              <a:rPr lang="en-CA" dirty="0">
                <a:solidFill>
                  <a:schemeClr val="accent5"/>
                </a:solidFill>
                <a:highlight>
                  <a:srgbClr val="FFFF00"/>
                </a:highlight>
                <a:latin typeface="Calibri Light" panose="020F0302020204030204" pitchFamily="34" charset="0"/>
                <a:ea typeface="Calibri Light" panose="020F0302020204030204" pitchFamily="34" charset="0"/>
                <a:cs typeface="Calibri Light" panose="020F0302020204030204" pitchFamily="34" charset="0"/>
              </a:rPr>
              <a:t>[organization name]</a:t>
            </a:r>
            <a:r>
              <a:rPr lang="en-CA"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 workspace did you use today?*</a:t>
            </a:r>
          </a:p>
          <a:p>
            <a:pPr marL="742950" lvl="1" indent="-285750">
              <a:buFontTx/>
              <a:buChar char="-"/>
            </a:pPr>
            <a:r>
              <a:rPr lang="en-CA" dirty="0">
                <a:solidFill>
                  <a:schemeClr val="accent5"/>
                </a:solidFill>
                <a:highlight>
                  <a:srgbClr val="FFFF00"/>
                </a:highlight>
                <a:latin typeface="Calibri Light" panose="020F0302020204030204" pitchFamily="34" charset="0"/>
                <a:ea typeface="Calibri Light" panose="020F0302020204030204" pitchFamily="34" charset="0"/>
                <a:cs typeface="Calibri Light" panose="020F0302020204030204" pitchFamily="34" charset="0"/>
              </a:rPr>
              <a:t>[locations]</a:t>
            </a:r>
          </a:p>
          <a:p>
            <a:pPr marL="285750" indent="-285750">
              <a:buFont typeface="Arial" panose="020B0604020202020204" pitchFamily="34" charset="0"/>
              <a:buChar char="•"/>
            </a:pPr>
            <a:r>
              <a:rPr lang="en-CA"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How would you rate your overall experience in the workplace today?</a:t>
            </a:r>
          </a:p>
          <a:p>
            <a:pPr marL="742950" lvl="1" indent="-285750">
              <a:buFontTx/>
              <a:buChar char="-"/>
            </a:pPr>
            <a:r>
              <a:rPr lang="en-CA" dirty="0">
                <a:solidFill>
                  <a:schemeClr val="accent5"/>
                </a:solidFill>
                <a:highlight>
                  <a:srgbClr val="FFFF00"/>
                </a:highlight>
                <a:latin typeface="Calibri Light" panose="020F0302020204030204" pitchFamily="34" charset="0"/>
                <a:ea typeface="Calibri Light" panose="020F0302020204030204" pitchFamily="34" charset="0"/>
                <a:cs typeface="Calibri Light" panose="020F0302020204030204" pitchFamily="34" charset="0"/>
              </a:rPr>
              <a:t>from 1 (poor) to 5 (fantastic)</a:t>
            </a:r>
          </a:p>
          <a:p>
            <a:pPr marL="285750" indent="-285750">
              <a:buFont typeface="Arial" panose="020B0604020202020204" pitchFamily="34" charset="0"/>
              <a:buChar char="•"/>
            </a:pPr>
            <a:r>
              <a:rPr lang="en-CA"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What did you find most helpful during your time on site?</a:t>
            </a:r>
          </a:p>
          <a:p>
            <a:pPr marL="742950" lvl="1" indent="-285750">
              <a:buFontTx/>
              <a:buChar char="-"/>
            </a:pPr>
            <a:r>
              <a:rPr lang="en-CA" dirty="0">
                <a:solidFill>
                  <a:schemeClr val="accent5"/>
                </a:solidFill>
                <a:highlight>
                  <a:srgbClr val="FFFF00"/>
                </a:highlight>
                <a:latin typeface="Calibri Light" panose="020F0302020204030204" pitchFamily="34" charset="0"/>
                <a:ea typeface="Calibri Light" panose="020F0302020204030204" pitchFamily="34" charset="0"/>
                <a:cs typeface="Calibri Light" panose="020F0302020204030204" pitchFamily="34" charset="0"/>
              </a:rPr>
              <a:t>The Workplace coordinator(s)</a:t>
            </a:r>
          </a:p>
          <a:p>
            <a:pPr marL="742950" lvl="1" indent="-285750">
              <a:buFontTx/>
              <a:buChar char="-"/>
            </a:pPr>
            <a:r>
              <a:rPr lang="en-CA" dirty="0">
                <a:solidFill>
                  <a:schemeClr val="accent5"/>
                </a:solidFill>
                <a:highlight>
                  <a:srgbClr val="FFFF00"/>
                </a:highlight>
                <a:latin typeface="Calibri Light" panose="020F0302020204030204" pitchFamily="34" charset="0"/>
                <a:ea typeface="Calibri Light" panose="020F0302020204030204" pitchFamily="34" charset="0"/>
                <a:cs typeface="Calibri Light" panose="020F0302020204030204" pitchFamily="34" charset="0"/>
              </a:rPr>
              <a:t>The QR codes/digital posters for etiquette and how-</a:t>
            </a:r>
            <a:r>
              <a:rPr lang="en-CA" dirty="0" err="1">
                <a:solidFill>
                  <a:schemeClr val="accent5"/>
                </a:solidFill>
                <a:highlight>
                  <a:srgbClr val="FFFF00"/>
                </a:highlight>
                <a:latin typeface="Calibri Light" panose="020F0302020204030204" pitchFamily="34" charset="0"/>
                <a:ea typeface="Calibri Light" panose="020F0302020204030204" pitchFamily="34" charset="0"/>
                <a:cs typeface="Calibri Light" panose="020F0302020204030204" pitchFamily="34" charset="0"/>
              </a:rPr>
              <a:t>tos</a:t>
            </a:r>
            <a:endParaRPr lang="en-CA" dirty="0">
              <a:solidFill>
                <a:schemeClr val="accent5"/>
              </a:solidFill>
              <a:highlight>
                <a:srgbClr val="FFFF00"/>
              </a:highlight>
              <a:latin typeface="Calibri Light" panose="020F0302020204030204" pitchFamily="34" charset="0"/>
              <a:ea typeface="Calibri Light" panose="020F0302020204030204" pitchFamily="34" charset="0"/>
              <a:cs typeface="Calibri Light" panose="020F0302020204030204" pitchFamily="34" charset="0"/>
            </a:endParaRPr>
          </a:p>
          <a:p>
            <a:pPr marL="742950" lvl="1" indent="-285750">
              <a:buFontTx/>
              <a:buChar char="-"/>
            </a:pPr>
            <a:r>
              <a:rPr lang="en-CA" dirty="0">
                <a:solidFill>
                  <a:schemeClr val="accent5"/>
                </a:solidFill>
                <a:highlight>
                  <a:srgbClr val="FFFF00"/>
                </a:highlight>
                <a:latin typeface="Calibri Light" panose="020F0302020204030204" pitchFamily="34" charset="0"/>
                <a:ea typeface="Calibri Light" panose="020F0302020204030204" pitchFamily="34" charset="0"/>
                <a:cs typeface="Calibri Light" panose="020F0302020204030204" pitchFamily="34" charset="0"/>
              </a:rPr>
              <a:t>The way the workplace is set-up and its amenities</a:t>
            </a:r>
          </a:p>
          <a:p>
            <a:pPr marL="742950" lvl="1" indent="-285750">
              <a:buFontTx/>
              <a:buChar char="-"/>
            </a:pPr>
            <a:r>
              <a:rPr lang="en-CA" dirty="0">
                <a:solidFill>
                  <a:schemeClr val="accent5"/>
                </a:solidFill>
                <a:highlight>
                  <a:srgbClr val="FFFF00"/>
                </a:highlight>
                <a:latin typeface="Calibri Light" panose="020F0302020204030204" pitchFamily="34" charset="0"/>
                <a:ea typeface="Calibri Light" panose="020F0302020204030204" pitchFamily="34" charset="0"/>
                <a:cs typeface="Calibri Light" panose="020F0302020204030204" pitchFamily="34" charset="0"/>
              </a:rPr>
              <a:t>The technology available</a:t>
            </a:r>
          </a:p>
          <a:p>
            <a:pPr marL="285750" indent="-285750">
              <a:buFont typeface="Arial" panose="020B0604020202020204" pitchFamily="34" charset="0"/>
              <a:buChar char="•"/>
            </a:pPr>
            <a:r>
              <a:rPr lang="en-CA"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What could have made your experience better? </a:t>
            </a:r>
          </a:p>
          <a:p>
            <a:pPr marL="285750" indent="-285750">
              <a:buFont typeface="Arial" panose="020B0604020202020204" pitchFamily="34" charset="0"/>
              <a:buChar char="•"/>
            </a:pPr>
            <a:endParaRPr lang="en-CA"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endParaRPr>
          </a:p>
          <a:p>
            <a:r>
              <a:rPr lang="en-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*Optional question – use if you have more than one floor and/or if you’d like to identify areas separately.</a:t>
            </a:r>
          </a:p>
        </p:txBody>
      </p:sp>
      <p:sp>
        <p:nvSpPr>
          <p:cNvPr id="3" name="TextBox 2">
            <a:extLst>
              <a:ext uri="{FF2B5EF4-FFF2-40B4-BE49-F238E27FC236}">
                <a16:creationId xmlns:a16="http://schemas.microsoft.com/office/drawing/2014/main" id="{C5A5126D-170B-0B90-EDC7-45C7C4C1313C}"/>
              </a:ext>
            </a:extLst>
          </p:cNvPr>
          <p:cNvSpPr txBox="1"/>
          <p:nvPr/>
        </p:nvSpPr>
        <p:spPr>
          <a:xfrm>
            <a:off x="508757" y="1267510"/>
            <a:ext cx="11057793" cy="830997"/>
          </a:xfrm>
          <a:prstGeom prst="rect">
            <a:avLst/>
          </a:prstGeom>
          <a:noFill/>
        </p:spPr>
        <p:txBody>
          <a:bodyPr wrap="square">
            <a:spAutoFit/>
          </a:bodyPr>
          <a:lstStyle/>
          <a:p>
            <a:r>
              <a:rPr lang="en-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In the first weeks post-occupancy, it’s important to capture employees' feedback on their experience using the new workplace. Here are some questions you can ask via your Change Agent Network, Workplace Coordinators, a QR code posted on site, a suggestion box, etc.    </a:t>
            </a:r>
            <a:endParaRPr lang="en-CA" sz="1600" dirty="0">
              <a:solidFill>
                <a:schemeClr val="accent5"/>
              </a:solidFill>
            </a:endParaRPr>
          </a:p>
        </p:txBody>
      </p:sp>
    </p:spTree>
    <p:extLst>
      <p:ext uri="{BB962C8B-B14F-4D97-AF65-F5344CB8AC3E}">
        <p14:creationId xmlns:p14="http://schemas.microsoft.com/office/powerpoint/2010/main" val="1446334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p:txBody>
          <a:bodyPr>
            <a:normAutofit fontScale="90000"/>
          </a:bodyPr>
          <a:lstStyle/>
          <a:p>
            <a:r>
              <a:rPr lang="en-CA" dirty="0">
                <a:solidFill>
                  <a:schemeClr val="accent5"/>
                </a:solidFill>
                <a:latin typeface="Arial Rounded MT Bold" panose="020F0704030504030204" pitchFamily="34" charset="0"/>
              </a:rPr>
              <a:t>Employee Experience Feedback Gathering – Recommended Approach</a:t>
            </a:r>
          </a:p>
        </p:txBody>
      </p:sp>
      <p:sp>
        <p:nvSpPr>
          <p:cNvPr id="6" name="TextBox 5">
            <a:extLst>
              <a:ext uri="{FF2B5EF4-FFF2-40B4-BE49-F238E27FC236}">
                <a16:creationId xmlns:a16="http://schemas.microsoft.com/office/drawing/2014/main" id="{0351F33B-1424-A98A-CC29-29B3EBC85414}"/>
              </a:ext>
            </a:extLst>
          </p:cNvPr>
          <p:cNvSpPr txBox="1"/>
          <p:nvPr/>
        </p:nvSpPr>
        <p:spPr>
          <a:xfrm>
            <a:off x="508757" y="1267510"/>
            <a:ext cx="11006345" cy="830997"/>
          </a:xfrm>
          <a:prstGeom prst="rect">
            <a:avLst/>
          </a:prstGeom>
          <a:noFill/>
        </p:spPr>
        <p:txBody>
          <a:bodyPr wrap="square">
            <a:spAutoFit/>
          </a:bodyPr>
          <a:lstStyle/>
          <a:p>
            <a:r>
              <a:rPr lang="en-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Use this approach with its variety of feedback gathering methods to collect valuable insights on the employee experience. Refer to </a:t>
            </a:r>
            <a:r>
              <a:rPr lang="en-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hlinkClick r:id="rId3" action="ppaction://hlinksldjump"/>
              </a:rPr>
              <a:t>Annex E</a:t>
            </a:r>
            <a:r>
              <a:rPr lang="en-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 for examples that demonstrate how to consolidate data and analyze the results to draw conclusions.</a:t>
            </a:r>
          </a:p>
          <a:p>
            <a:endParaRPr lang="en-CA" sz="1600" dirty="0">
              <a:solidFill>
                <a:schemeClr val="accent5"/>
              </a:solidFill>
            </a:endParaRPr>
          </a:p>
        </p:txBody>
      </p:sp>
      <p:pic>
        <p:nvPicPr>
          <p:cNvPr id="5" name="Graphic 4" descr="Checklist with solid fill">
            <a:extLst>
              <a:ext uri="{FF2B5EF4-FFF2-40B4-BE49-F238E27FC236}">
                <a16:creationId xmlns:a16="http://schemas.microsoft.com/office/drawing/2014/main" id="{3FE39716-434D-A289-4D4C-438D83261CC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1268401">
            <a:off x="1732199" y="1909915"/>
            <a:ext cx="1336790" cy="1336790"/>
          </a:xfrm>
          <a:prstGeom prst="rect">
            <a:avLst/>
          </a:prstGeom>
        </p:spPr>
      </p:pic>
      <p:pic>
        <p:nvPicPr>
          <p:cNvPr id="3" name="Graphic 2" descr="Online meeting with solid fill">
            <a:extLst>
              <a:ext uri="{FF2B5EF4-FFF2-40B4-BE49-F238E27FC236}">
                <a16:creationId xmlns:a16="http://schemas.microsoft.com/office/drawing/2014/main" id="{F16271BC-D2F0-A68E-323A-9662ECF62F0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497917" y="1863508"/>
            <a:ext cx="1457368" cy="1457368"/>
          </a:xfrm>
          <a:prstGeom prst="rect">
            <a:avLst/>
          </a:prstGeom>
        </p:spPr>
      </p:pic>
      <p:pic>
        <p:nvPicPr>
          <p:cNvPr id="4" name="Graphic 3" descr="Boardroom with solid fill">
            <a:extLst>
              <a:ext uri="{FF2B5EF4-FFF2-40B4-BE49-F238E27FC236}">
                <a16:creationId xmlns:a16="http://schemas.microsoft.com/office/drawing/2014/main" id="{9461E56B-CFA5-7AB3-F69D-D23950A4ACF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81367" y="1695895"/>
            <a:ext cx="1792594" cy="1792594"/>
          </a:xfrm>
          <a:prstGeom prst="rect">
            <a:avLst/>
          </a:prstGeom>
        </p:spPr>
      </p:pic>
      <p:pic>
        <p:nvPicPr>
          <p:cNvPr id="8" name="Graphic 7" descr="Binoculars with solid fill">
            <a:extLst>
              <a:ext uri="{FF2B5EF4-FFF2-40B4-BE49-F238E27FC236}">
                <a16:creationId xmlns:a16="http://schemas.microsoft.com/office/drawing/2014/main" id="{E5EF95A3-C4CE-63DA-5CC5-A6C16A1BEDA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162136" y="1863508"/>
            <a:ext cx="1358931" cy="1429607"/>
          </a:xfrm>
          <a:prstGeom prst="rect">
            <a:avLst/>
          </a:prstGeom>
        </p:spPr>
      </p:pic>
      <p:sp>
        <p:nvSpPr>
          <p:cNvPr id="15" name="Rectangle 14">
            <a:extLst>
              <a:ext uri="{FF2B5EF4-FFF2-40B4-BE49-F238E27FC236}">
                <a16:creationId xmlns:a16="http://schemas.microsoft.com/office/drawing/2014/main" id="{FDF89670-0FA2-EF66-D1E1-EE4C6F1BEA10}"/>
              </a:ext>
            </a:extLst>
          </p:cNvPr>
          <p:cNvSpPr/>
          <p:nvPr/>
        </p:nvSpPr>
        <p:spPr>
          <a:xfrm>
            <a:off x="1005739" y="3432716"/>
            <a:ext cx="2891837" cy="145736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Administer a </a:t>
            </a:r>
            <a:r>
              <a:rPr lang="en-CA" b="1"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hlinkClick r:id="rId12" action="ppaction://hlinksldjump"/>
              </a:rPr>
              <a:t>Questionnaire</a:t>
            </a:r>
            <a:r>
              <a:rPr lang="en-CA"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 to all impacted employees </a:t>
            </a:r>
          </a:p>
        </p:txBody>
      </p:sp>
      <p:sp>
        <p:nvSpPr>
          <p:cNvPr id="17" name="Rectangle 16">
            <a:extLst>
              <a:ext uri="{FF2B5EF4-FFF2-40B4-BE49-F238E27FC236}">
                <a16:creationId xmlns:a16="http://schemas.microsoft.com/office/drawing/2014/main" id="{B87B2D8A-2355-AA25-FF74-506CEC05FF7A}"/>
              </a:ext>
            </a:extLst>
          </p:cNvPr>
          <p:cNvSpPr/>
          <p:nvPr/>
        </p:nvSpPr>
        <p:spPr>
          <a:xfrm>
            <a:off x="3992279" y="3423191"/>
            <a:ext cx="4302147" cy="145736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Gather direct feedback and supplement questionnaire findings using a combination of </a:t>
            </a:r>
            <a:r>
              <a:rPr lang="en-CA" b="1"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hlinkClick r:id="rId13" action="ppaction://hlinksldjump"/>
              </a:rPr>
              <a:t>Informal Group Discussions</a:t>
            </a:r>
            <a:r>
              <a:rPr lang="en-CA" b="1"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 </a:t>
            </a:r>
            <a:r>
              <a:rPr lang="en-CA"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and </a:t>
            </a:r>
          </a:p>
          <a:p>
            <a:pPr algn="ctr"/>
            <a:r>
              <a:rPr lang="en-CA" b="1"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hlinkClick r:id="rId14" action="ppaction://hlinksldjump"/>
              </a:rPr>
              <a:t>Informal 1:1 Dialogue</a:t>
            </a:r>
            <a:endParaRPr lang="en-CA" b="1"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9" name="Rectangle 18">
            <a:extLst>
              <a:ext uri="{FF2B5EF4-FFF2-40B4-BE49-F238E27FC236}">
                <a16:creationId xmlns:a16="http://schemas.microsoft.com/office/drawing/2014/main" id="{64A3969D-1512-DAD8-C34D-505733EA663F}"/>
              </a:ext>
            </a:extLst>
          </p:cNvPr>
          <p:cNvSpPr/>
          <p:nvPr/>
        </p:nvSpPr>
        <p:spPr>
          <a:xfrm>
            <a:off x="8385047" y="3432716"/>
            <a:ext cx="2891837" cy="145736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Observe workplace utilisation behaviours and confirm questionnaire/</a:t>
            </a:r>
          </a:p>
          <a:p>
            <a:pPr algn="ctr"/>
            <a:r>
              <a:rPr lang="en-CA"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discussion findings using </a:t>
            </a:r>
            <a:r>
              <a:rPr lang="en-CA" b="1"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hlinkClick r:id="rId15" action="ppaction://hlinksldjump"/>
              </a:rPr>
              <a:t>Observation</a:t>
            </a:r>
            <a:endParaRPr lang="en-CA" b="1"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2" name="TextBox 21">
            <a:extLst>
              <a:ext uri="{FF2B5EF4-FFF2-40B4-BE49-F238E27FC236}">
                <a16:creationId xmlns:a16="http://schemas.microsoft.com/office/drawing/2014/main" id="{2DD5606F-E48C-4CC8-86BB-BA5810F30E4A}"/>
              </a:ext>
              <a:ext uri="{C183D7F6-B498-43B3-948B-1728B52AA6E4}">
                <adec:decorative xmlns:adec="http://schemas.microsoft.com/office/drawing/2017/decorative" val="0"/>
              </a:ext>
            </a:extLst>
          </p:cNvPr>
          <p:cNvSpPr txBox="1"/>
          <p:nvPr/>
        </p:nvSpPr>
        <p:spPr>
          <a:xfrm>
            <a:off x="1291489" y="5295884"/>
            <a:ext cx="2464647" cy="400110"/>
          </a:xfrm>
          <a:prstGeom prst="rect">
            <a:avLst/>
          </a:prstGeom>
          <a:noFill/>
        </p:spPr>
        <p:txBody>
          <a:bodyPr wrap="square">
            <a:spAutoFit/>
          </a:bodyPr>
          <a:lstStyle/>
          <a:p>
            <a:pPr algn="ctr"/>
            <a:r>
              <a:rPr lang="en-CA" sz="2000" u="sng" dirty="0">
                <a:solidFill>
                  <a:schemeClr val="accent2">
                    <a:lumMod val="75000"/>
                  </a:schemeClr>
                </a:solidFill>
                <a:latin typeface="Arial Rounded MT Bold" panose="020F0704030504030204" pitchFamily="34" charset="0"/>
              </a:rPr>
              <a:t>Quan</a:t>
            </a:r>
            <a:r>
              <a:rPr lang="en-CA" sz="2000" dirty="0">
                <a:solidFill>
                  <a:schemeClr val="accent2">
                    <a:lumMod val="75000"/>
                  </a:schemeClr>
                </a:solidFill>
                <a:latin typeface="Arial Rounded MT Bold" panose="020F0704030504030204" pitchFamily="34" charset="0"/>
              </a:rPr>
              <a:t>titative data</a:t>
            </a:r>
          </a:p>
        </p:txBody>
      </p:sp>
      <p:sp>
        <p:nvSpPr>
          <p:cNvPr id="21" name="TextBox 20">
            <a:extLst>
              <a:ext uri="{FF2B5EF4-FFF2-40B4-BE49-F238E27FC236}">
                <a16:creationId xmlns:a16="http://schemas.microsoft.com/office/drawing/2014/main" id="{77DF79D3-05A8-B4D9-6F20-59AAA9199FCD}"/>
              </a:ext>
              <a:ext uri="{C183D7F6-B498-43B3-948B-1728B52AA6E4}">
                <adec:decorative xmlns:adec="http://schemas.microsoft.com/office/drawing/2017/decorative" val="0"/>
              </a:ext>
            </a:extLst>
          </p:cNvPr>
          <p:cNvSpPr txBox="1"/>
          <p:nvPr/>
        </p:nvSpPr>
        <p:spPr>
          <a:xfrm>
            <a:off x="6548995" y="5292494"/>
            <a:ext cx="2239641" cy="400110"/>
          </a:xfrm>
          <a:prstGeom prst="rect">
            <a:avLst/>
          </a:prstGeom>
          <a:noFill/>
        </p:spPr>
        <p:txBody>
          <a:bodyPr wrap="square">
            <a:spAutoFit/>
          </a:bodyPr>
          <a:lstStyle/>
          <a:p>
            <a:pPr algn="ctr"/>
            <a:r>
              <a:rPr lang="en-CA" sz="2000" u="sng" dirty="0">
                <a:solidFill>
                  <a:schemeClr val="accent2">
                    <a:lumMod val="75000"/>
                  </a:schemeClr>
                </a:solidFill>
                <a:latin typeface="Arial Rounded MT Bold" panose="020F0704030504030204" pitchFamily="34" charset="0"/>
              </a:rPr>
              <a:t>Qual</a:t>
            </a:r>
            <a:r>
              <a:rPr lang="en-CA" sz="2000" dirty="0">
                <a:solidFill>
                  <a:schemeClr val="accent2">
                    <a:lumMod val="75000"/>
                  </a:schemeClr>
                </a:solidFill>
                <a:latin typeface="Arial Rounded MT Bold" panose="020F0704030504030204" pitchFamily="34" charset="0"/>
              </a:rPr>
              <a:t>itative data</a:t>
            </a:r>
          </a:p>
        </p:txBody>
      </p:sp>
      <p:sp>
        <p:nvSpPr>
          <p:cNvPr id="23" name="Right Brace 22">
            <a:extLst>
              <a:ext uri="{FF2B5EF4-FFF2-40B4-BE49-F238E27FC236}">
                <a16:creationId xmlns:a16="http://schemas.microsoft.com/office/drawing/2014/main" id="{0ACAB80C-AB1E-AA1F-8904-0AB0232294E0}"/>
              </a:ext>
              <a:ext uri="{C183D7F6-B498-43B3-948B-1728B52AA6E4}">
                <adec:decorative xmlns:adec="http://schemas.microsoft.com/office/drawing/2017/decorative" val="1"/>
              </a:ext>
            </a:extLst>
          </p:cNvPr>
          <p:cNvSpPr/>
          <p:nvPr/>
        </p:nvSpPr>
        <p:spPr>
          <a:xfrm rot="5400000">
            <a:off x="2304020" y="3680575"/>
            <a:ext cx="295618" cy="2891494"/>
          </a:xfrm>
          <a:prstGeom prst="rightBrace">
            <a:avLst>
              <a:gd name="adj1" fmla="val 24443"/>
              <a:gd name="adj2" fmla="val 50000"/>
            </a:avLst>
          </a:prstGeom>
          <a:ln w="19050">
            <a:solidFill>
              <a:schemeClr val="accent4">
                <a:lumMod val="75000"/>
              </a:schemeClr>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n-CA"/>
          </a:p>
        </p:txBody>
      </p:sp>
      <p:sp>
        <p:nvSpPr>
          <p:cNvPr id="24" name="Right Brace 23">
            <a:extLst>
              <a:ext uri="{FF2B5EF4-FFF2-40B4-BE49-F238E27FC236}">
                <a16:creationId xmlns:a16="http://schemas.microsoft.com/office/drawing/2014/main" id="{8532C72A-27D4-24E0-C0AF-496E308BCF43}"/>
              </a:ext>
              <a:ext uri="{C183D7F6-B498-43B3-948B-1728B52AA6E4}">
                <adec:decorative xmlns:adec="http://schemas.microsoft.com/office/drawing/2017/decorative" val="1"/>
              </a:ext>
            </a:extLst>
          </p:cNvPr>
          <p:cNvSpPr/>
          <p:nvPr/>
        </p:nvSpPr>
        <p:spPr>
          <a:xfrm rot="5400000">
            <a:off x="7486772" y="1484019"/>
            <a:ext cx="295618" cy="7284605"/>
          </a:xfrm>
          <a:prstGeom prst="rightBrace">
            <a:avLst>
              <a:gd name="adj1" fmla="val 27665"/>
              <a:gd name="adj2" fmla="val 50000"/>
            </a:avLst>
          </a:prstGeom>
          <a:ln w="19050">
            <a:solidFill>
              <a:schemeClr val="accent4">
                <a:lumMod val="75000"/>
              </a:schemeClr>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n-CA"/>
          </a:p>
        </p:txBody>
      </p:sp>
      <p:pic>
        <p:nvPicPr>
          <p:cNvPr id="26" name="Graphic 25">
            <a:extLst>
              <a:ext uri="{FF2B5EF4-FFF2-40B4-BE49-F238E27FC236}">
                <a16:creationId xmlns:a16="http://schemas.microsoft.com/office/drawing/2014/main" id="{C67DC991-7B60-A85E-610C-F51864948B84}"/>
              </a:ext>
              <a:ext uri="{C183D7F6-B498-43B3-948B-1728B52AA6E4}">
                <adec:decorative xmlns:adec="http://schemas.microsoft.com/office/drawing/2017/decorative" val="1"/>
              </a:ext>
            </a:extLst>
          </p:cNvPr>
          <p:cNvPicPr>
            <a:picLocks noChangeAspect="1"/>
          </p:cNvPicPr>
          <p:nvPr/>
        </p:nvPicPr>
        <p:blipFill>
          <a:blip r:embed="rId16" cstate="screen">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491227" y="5732694"/>
            <a:ext cx="464400" cy="464400"/>
          </a:xfrm>
          <a:prstGeom prst="rect">
            <a:avLst/>
          </a:prstGeom>
        </p:spPr>
      </p:pic>
      <p:pic>
        <p:nvPicPr>
          <p:cNvPr id="28" name="Graphic 27">
            <a:extLst>
              <a:ext uri="{FF2B5EF4-FFF2-40B4-BE49-F238E27FC236}">
                <a16:creationId xmlns:a16="http://schemas.microsoft.com/office/drawing/2014/main" id="{27011676-9DF1-84C3-CE52-034EB1AD9D8B}"/>
              </a:ext>
              <a:ext uri="{C183D7F6-B498-43B3-948B-1728B52AA6E4}">
                <adec:decorative xmlns:adec="http://schemas.microsoft.com/office/drawing/2017/decorative" val="1"/>
              </a:ext>
            </a:extLst>
          </p:cNvPr>
          <p:cNvPicPr>
            <a:picLocks noChangeAspect="1"/>
          </p:cNvPicPr>
          <p:nvPr/>
        </p:nvPicPr>
        <p:blipFill>
          <a:blip r:embed="rId18" cstate="screen">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2912995" y="5732694"/>
            <a:ext cx="464400" cy="464400"/>
          </a:xfrm>
          <a:prstGeom prst="rect">
            <a:avLst/>
          </a:prstGeom>
        </p:spPr>
      </p:pic>
      <p:pic>
        <p:nvPicPr>
          <p:cNvPr id="1027" name="Graphic 1026">
            <a:extLst>
              <a:ext uri="{FF2B5EF4-FFF2-40B4-BE49-F238E27FC236}">
                <a16:creationId xmlns:a16="http://schemas.microsoft.com/office/drawing/2014/main" id="{205E85BC-F4A7-AD10-0DFA-3A2936F86512}"/>
              </a:ext>
              <a:ext uri="{C183D7F6-B498-43B3-948B-1728B52AA6E4}">
                <adec:decorative xmlns:adec="http://schemas.microsoft.com/office/drawing/2017/decorative" val="1"/>
              </a:ext>
            </a:extLst>
          </p:cNvPr>
          <p:cNvPicPr>
            <a:picLocks noChangeAspect="1"/>
          </p:cNvPicPr>
          <p:nvPr/>
        </p:nvPicPr>
        <p:blipFill>
          <a:blip r:embed="rId20" cstate="screen">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2079453" y="5732694"/>
            <a:ext cx="464400" cy="464400"/>
          </a:xfrm>
          <a:prstGeom prst="rect">
            <a:avLst/>
          </a:prstGeom>
        </p:spPr>
      </p:pic>
      <p:pic>
        <p:nvPicPr>
          <p:cNvPr id="1029" name="Graphic 1028">
            <a:extLst>
              <a:ext uri="{FF2B5EF4-FFF2-40B4-BE49-F238E27FC236}">
                <a16:creationId xmlns:a16="http://schemas.microsoft.com/office/drawing/2014/main" id="{605596D4-F5D2-D65A-583C-0E58B02AC2AB}"/>
              </a:ext>
              <a:ext uri="{C183D7F6-B498-43B3-948B-1728B52AA6E4}">
                <adec:decorative xmlns:adec="http://schemas.microsoft.com/office/drawing/2017/decorative" val="1"/>
              </a:ext>
            </a:extLst>
          </p:cNvPr>
          <p:cNvPicPr>
            <a:picLocks noChangeAspect="1"/>
          </p:cNvPicPr>
          <p:nvPr/>
        </p:nvPicPr>
        <p:blipFill>
          <a:blip r:embed="rId22" cstate="screen">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657685" y="5732694"/>
            <a:ext cx="464400" cy="464400"/>
          </a:xfrm>
          <a:prstGeom prst="rect">
            <a:avLst/>
          </a:prstGeom>
        </p:spPr>
      </p:pic>
      <p:pic>
        <p:nvPicPr>
          <p:cNvPr id="1035" name="Graphic 1034">
            <a:extLst>
              <a:ext uri="{FF2B5EF4-FFF2-40B4-BE49-F238E27FC236}">
                <a16:creationId xmlns:a16="http://schemas.microsoft.com/office/drawing/2014/main" id="{C277FB2B-259B-75D9-728C-84976863773D}"/>
              </a:ext>
              <a:ext uri="{C183D7F6-B498-43B3-948B-1728B52AA6E4}">
                <adec:decorative xmlns:adec="http://schemas.microsoft.com/office/drawing/2017/decorative" val="1"/>
              </a:ext>
            </a:extLst>
          </p:cNvPr>
          <p:cNvPicPr>
            <a:picLocks noChangeAspect="1"/>
          </p:cNvPicPr>
          <p:nvPr/>
        </p:nvPicPr>
        <p:blipFill>
          <a:blip r:embed="rId24" cstate="screen">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8130440" y="5691820"/>
            <a:ext cx="499305" cy="548644"/>
          </a:xfrm>
          <a:prstGeom prst="rect">
            <a:avLst/>
          </a:prstGeom>
        </p:spPr>
      </p:pic>
      <p:pic>
        <p:nvPicPr>
          <p:cNvPr id="1037" name="Graphic 1036">
            <a:extLst>
              <a:ext uri="{FF2B5EF4-FFF2-40B4-BE49-F238E27FC236}">
                <a16:creationId xmlns:a16="http://schemas.microsoft.com/office/drawing/2014/main" id="{BF262DFE-6639-4BF2-06EE-C82E7BFF5A2F}"/>
              </a:ext>
              <a:ext uri="{C183D7F6-B498-43B3-948B-1728B52AA6E4}">
                <adec:decorative xmlns:adec="http://schemas.microsoft.com/office/drawing/2017/decorative" val="1"/>
              </a:ext>
            </a:extLst>
          </p:cNvPr>
          <p:cNvPicPr>
            <a:picLocks noChangeAspect="1"/>
          </p:cNvPicPr>
          <p:nvPr/>
        </p:nvPicPr>
        <p:blipFill>
          <a:blip r:embed="rId26" cstate="screen">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7672807" y="5743771"/>
            <a:ext cx="457633" cy="457633"/>
          </a:xfrm>
          <a:prstGeom prst="rect">
            <a:avLst/>
          </a:prstGeom>
        </p:spPr>
      </p:pic>
      <p:pic>
        <p:nvPicPr>
          <p:cNvPr id="1043" name="Graphic 1042">
            <a:extLst>
              <a:ext uri="{FF2B5EF4-FFF2-40B4-BE49-F238E27FC236}">
                <a16:creationId xmlns:a16="http://schemas.microsoft.com/office/drawing/2014/main" id="{A2D69802-814B-1CA6-457C-BF8359D6D297}"/>
              </a:ext>
              <a:ext uri="{C183D7F6-B498-43B3-948B-1728B52AA6E4}">
                <adec:decorative xmlns:adec="http://schemas.microsoft.com/office/drawing/2017/decorative" val="1"/>
              </a:ext>
            </a:extLst>
          </p:cNvPr>
          <p:cNvPicPr>
            <a:picLocks noChangeAspect="1"/>
          </p:cNvPicPr>
          <p:nvPr/>
        </p:nvPicPr>
        <p:blipFill>
          <a:blip r:embed="rId28" cstate="screen">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6783735" y="5715657"/>
            <a:ext cx="464400" cy="464400"/>
          </a:xfrm>
          <a:prstGeom prst="rect">
            <a:avLst/>
          </a:prstGeom>
        </p:spPr>
      </p:pic>
      <p:pic>
        <p:nvPicPr>
          <p:cNvPr id="1045" name="Graphic 1044">
            <a:extLst>
              <a:ext uri="{FF2B5EF4-FFF2-40B4-BE49-F238E27FC236}">
                <a16:creationId xmlns:a16="http://schemas.microsoft.com/office/drawing/2014/main" id="{1B9CA938-13F3-3C5E-0508-D980D1FC7FC8}"/>
              </a:ext>
              <a:ext uri="{C183D7F6-B498-43B3-948B-1728B52AA6E4}">
                <adec:decorative xmlns:adec="http://schemas.microsoft.com/office/drawing/2017/decorative" val="1"/>
              </a:ext>
            </a:extLst>
          </p:cNvPr>
          <p:cNvPicPr>
            <a:picLocks noChangeAspect="1"/>
          </p:cNvPicPr>
          <p:nvPr/>
        </p:nvPicPr>
        <p:blipFill>
          <a:blip r:embed="rId30" cstate="screen">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7215581" y="5702099"/>
            <a:ext cx="499305" cy="499305"/>
          </a:xfrm>
          <a:prstGeom prst="rect">
            <a:avLst/>
          </a:prstGeom>
        </p:spPr>
      </p:pic>
    </p:spTree>
    <p:extLst>
      <p:ext uri="{BB962C8B-B14F-4D97-AF65-F5344CB8AC3E}">
        <p14:creationId xmlns:p14="http://schemas.microsoft.com/office/powerpoint/2010/main" val="3906691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p:txBody>
          <a:bodyPr/>
          <a:lstStyle/>
          <a:p>
            <a:r>
              <a:rPr lang="en-CA" dirty="0">
                <a:solidFill>
                  <a:schemeClr val="accent5"/>
                </a:solidFill>
                <a:latin typeface="Arial Rounded MT Bold" panose="020F0704030504030204" pitchFamily="34" charset="0"/>
              </a:rPr>
              <a:t>Employee Experience Feedback Gathering – </a:t>
            </a:r>
            <a:r>
              <a:rPr lang="en-CA" dirty="0">
                <a:solidFill>
                  <a:schemeClr val="accent2">
                    <a:lumMod val="75000"/>
                  </a:schemeClr>
                </a:solidFill>
                <a:latin typeface="Arial Rounded MT Bold" panose="020F0704030504030204" pitchFamily="34" charset="0"/>
              </a:rPr>
              <a:t>Questionnaire</a:t>
            </a:r>
          </a:p>
        </p:txBody>
      </p:sp>
      <p:sp>
        <p:nvSpPr>
          <p:cNvPr id="6" name="TextBox 5">
            <a:extLst>
              <a:ext uri="{FF2B5EF4-FFF2-40B4-BE49-F238E27FC236}">
                <a16:creationId xmlns:a16="http://schemas.microsoft.com/office/drawing/2014/main" id="{BD1484FC-6BAE-F6BB-D6FE-0CDB1958FD82}"/>
              </a:ext>
            </a:extLst>
          </p:cNvPr>
          <p:cNvSpPr txBox="1"/>
          <p:nvPr/>
        </p:nvSpPr>
        <p:spPr>
          <a:xfrm>
            <a:off x="508759" y="1385888"/>
            <a:ext cx="3129791" cy="369332"/>
          </a:xfrm>
          <a:prstGeom prst="rect">
            <a:avLst/>
          </a:prstGeom>
          <a:noFill/>
        </p:spPr>
        <p:txBody>
          <a:bodyPr wrap="square">
            <a:spAutoFit/>
          </a:bodyPr>
          <a:lstStyle/>
          <a:p>
            <a:pPr>
              <a:spcAft>
                <a:spcPts val="1000"/>
              </a:spcAft>
            </a:pPr>
            <a:r>
              <a:rPr lang="en-US" b="1" dirty="0">
                <a:solidFill>
                  <a:schemeClr val="accent2">
                    <a:lumMod val="75000"/>
                  </a:schemeClr>
                </a:solidFill>
                <a:latin typeface="Arial Rounded MT Bold" panose="020F0704030504030204" pitchFamily="34" charset="0"/>
              </a:rPr>
              <a:t>Recommended</a:t>
            </a:r>
            <a:r>
              <a:rPr lang="en-US" sz="1800" b="1"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 </a:t>
            </a:r>
            <a:r>
              <a:rPr lang="en-US" b="1" dirty="0">
                <a:solidFill>
                  <a:schemeClr val="accent2">
                    <a:lumMod val="75000"/>
                  </a:schemeClr>
                </a:solidFill>
                <a:latin typeface="Arial Rounded MT Bold" panose="020F0704030504030204" pitchFamily="34" charset="0"/>
              </a:rPr>
              <a:t>approach</a:t>
            </a:r>
          </a:p>
        </p:txBody>
      </p:sp>
      <p:sp>
        <p:nvSpPr>
          <p:cNvPr id="8" name="Rectangle 7">
            <a:extLst>
              <a:ext uri="{FF2B5EF4-FFF2-40B4-BE49-F238E27FC236}">
                <a16:creationId xmlns:a16="http://schemas.microsoft.com/office/drawing/2014/main" id="{E5F4A713-621F-EE21-71EF-CE5763A8770E}"/>
              </a:ext>
            </a:extLst>
          </p:cNvPr>
          <p:cNvSpPr/>
          <p:nvPr/>
        </p:nvSpPr>
        <p:spPr>
          <a:xfrm>
            <a:off x="5248275" y="1552576"/>
            <a:ext cx="6434965" cy="481754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dirty="0">
                <a:solidFill>
                  <a:schemeClr val="accent5"/>
                </a:solidFill>
                <a:latin typeface="Arial Rounded MT Bold" panose="020F0704030504030204" pitchFamily="34" charset="0"/>
              </a:rPr>
              <a:t>WHY</a:t>
            </a:r>
          </a:p>
          <a:p>
            <a:pPr marL="285750" indent="-285750">
              <a:buFont typeface="Wingdings" panose="05000000000000000000" pitchFamily="2" charset="2"/>
              <a:buChar char="§"/>
            </a:pPr>
            <a:r>
              <a:rPr lang="en-CA"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A quick anonymous way to get feedback from a large number of employees </a:t>
            </a:r>
          </a:p>
          <a:p>
            <a:r>
              <a:rPr lang="en-CA" dirty="0">
                <a:solidFill>
                  <a:schemeClr val="accent5"/>
                </a:solidFill>
                <a:latin typeface="Arial Rounded MT Bold" panose="020F0704030504030204" pitchFamily="34" charset="0"/>
              </a:rPr>
              <a:t>WHO</a:t>
            </a:r>
            <a:r>
              <a:rPr lang="en-CA" sz="1800" noProof="0" dirty="0">
                <a:solidFill>
                  <a:schemeClr val="accent5"/>
                </a:solidFill>
              </a:rPr>
              <a:t> </a:t>
            </a:r>
          </a:p>
          <a:p>
            <a:pPr marL="285750" indent="-285750">
              <a:buFont typeface="Wingdings" panose="05000000000000000000" pitchFamily="2" charset="2"/>
              <a:buChar char="§"/>
            </a:pPr>
            <a:r>
              <a:rPr lang="en-CA" sz="1800" noProof="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All impacted employees</a:t>
            </a:r>
            <a:endParaRPr lang="en-CA"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endParaRPr>
          </a:p>
          <a:p>
            <a:r>
              <a:rPr lang="en-CA" sz="1800" noProof="0" dirty="0">
                <a:solidFill>
                  <a:schemeClr val="accent5"/>
                </a:solidFill>
                <a:latin typeface="Arial Rounded MT Bold" panose="020F0704030504030204" pitchFamily="34" charset="0"/>
              </a:rPr>
              <a:t>HOW</a:t>
            </a:r>
            <a:r>
              <a:rPr lang="en-CA" sz="1800" noProof="0" dirty="0">
                <a:solidFill>
                  <a:schemeClr val="accent5"/>
                </a:solidFill>
              </a:rPr>
              <a:t> </a:t>
            </a:r>
          </a:p>
          <a:p>
            <a:pPr marL="285750" indent="-285750">
              <a:buFont typeface="Wingdings" panose="05000000000000000000" pitchFamily="2" charset="2"/>
              <a:buChar char="§"/>
            </a:pPr>
            <a:r>
              <a:rPr lang="en-CA" sz="17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Use the questions in </a:t>
            </a:r>
            <a:r>
              <a:rPr lang="en-CA" sz="17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hlinkClick r:id="rId3" action="ppaction://hlinksldjump"/>
              </a:rPr>
              <a:t>Annex A</a:t>
            </a:r>
            <a:r>
              <a:rPr lang="en-CA" sz="17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 and setup the questionnaire using your preferred survey platform</a:t>
            </a:r>
          </a:p>
          <a:p>
            <a:pPr marL="285750" indent="-285750">
              <a:buFont typeface="Wingdings" panose="05000000000000000000" pitchFamily="2" charset="2"/>
              <a:buChar char="§"/>
            </a:pPr>
            <a:r>
              <a:rPr lang="en-CA" sz="17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Send a l</a:t>
            </a:r>
            <a:r>
              <a:rPr lang="en-CA" sz="1700" noProof="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ink sent via email/newsletter and post on your intranet</a:t>
            </a:r>
          </a:p>
          <a:p>
            <a:pPr marL="285750" indent="-285750">
              <a:buFont typeface="Wingdings" panose="05000000000000000000" pitchFamily="2" charset="2"/>
              <a:buChar char="§"/>
            </a:pPr>
            <a:r>
              <a:rPr lang="en-CA" sz="17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Display a </a:t>
            </a:r>
            <a:r>
              <a:rPr lang="en-CA" sz="1700" noProof="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QR code in the workplace for easy access to the questionnaire</a:t>
            </a:r>
          </a:p>
          <a:p>
            <a:pPr marL="285750" indent="-285750">
              <a:buFont typeface="Wingdings" panose="05000000000000000000" pitchFamily="2" charset="2"/>
              <a:buChar char="§"/>
            </a:pPr>
            <a:r>
              <a:rPr lang="en-CA" sz="17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Use your various networks to remind employees to respond (managers, change agents, etc.)</a:t>
            </a:r>
          </a:p>
          <a:p>
            <a:pPr marL="285750" indent="-285750">
              <a:buFont typeface="Wingdings" panose="05000000000000000000" pitchFamily="2" charset="2"/>
              <a:buChar char="§"/>
            </a:pPr>
            <a:r>
              <a:rPr lang="en-CA" sz="1700" noProof="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Include </a:t>
            </a:r>
            <a:r>
              <a:rPr lang="en-CA" sz="1700" noProof="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hlinkClick r:id="rId4" action="ppaction://hlinksldjump"/>
              </a:rPr>
              <a:t>WIIFM key messages </a:t>
            </a:r>
            <a:r>
              <a:rPr lang="en-CA" sz="1700" noProof="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in your communications to incentivise employees to respond</a:t>
            </a:r>
          </a:p>
          <a:p>
            <a:pPr marL="285750" indent="-285750">
              <a:buFont typeface="Wingdings" panose="05000000000000000000" pitchFamily="2" charset="2"/>
              <a:buChar char="§"/>
            </a:pPr>
            <a:r>
              <a:rPr lang="en-CA" sz="17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When communicating with employees, ensure to set expectations on how their feedback will be used and if any changes to the workplace can be expected</a:t>
            </a:r>
            <a:endParaRPr lang="en-CA" sz="1700" noProof="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endParaRPr>
          </a:p>
          <a:p>
            <a:endParaRPr lang="en-CA" sz="1800" noProof="0" dirty="0">
              <a:solidFill>
                <a:schemeClr val="accent5"/>
              </a:solidFill>
            </a:endParaRPr>
          </a:p>
        </p:txBody>
      </p:sp>
      <p:pic>
        <p:nvPicPr>
          <p:cNvPr id="9" name="Graphic 8">
            <a:extLst>
              <a:ext uri="{FF2B5EF4-FFF2-40B4-BE49-F238E27FC236}">
                <a16:creationId xmlns:a16="http://schemas.microsoft.com/office/drawing/2014/main" id="{FD107A63-5C6D-B29B-5455-4091F7A54337}"/>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1268401">
            <a:off x="202250" y="1691843"/>
            <a:ext cx="4413044" cy="4413044"/>
          </a:xfrm>
          <a:prstGeom prst="rect">
            <a:avLst/>
          </a:prstGeom>
        </p:spPr>
      </p:pic>
    </p:spTree>
    <p:extLst>
      <p:ext uri="{BB962C8B-B14F-4D97-AF65-F5344CB8AC3E}">
        <p14:creationId xmlns:p14="http://schemas.microsoft.com/office/powerpoint/2010/main" val="618838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a:xfrm>
            <a:off x="508759" y="550861"/>
            <a:ext cx="11321291" cy="835027"/>
          </a:xfrm>
        </p:spPr>
        <p:txBody>
          <a:bodyPr>
            <a:normAutofit fontScale="90000"/>
          </a:bodyPr>
          <a:lstStyle/>
          <a:p>
            <a:r>
              <a:rPr lang="en-CA" dirty="0">
                <a:solidFill>
                  <a:schemeClr val="accent5"/>
                </a:solidFill>
                <a:latin typeface="Arial Rounded MT Bold" panose="020F0704030504030204" pitchFamily="34" charset="0"/>
              </a:rPr>
              <a:t>Employee Experience Feedback Gathering – </a:t>
            </a:r>
            <a:r>
              <a:rPr lang="en-CA" dirty="0">
                <a:solidFill>
                  <a:schemeClr val="accent2">
                    <a:lumMod val="75000"/>
                  </a:schemeClr>
                </a:solidFill>
                <a:latin typeface="Arial Rounded MT Bold" panose="020F0704030504030204" pitchFamily="34" charset="0"/>
              </a:rPr>
              <a:t>Informal Group Discussions</a:t>
            </a:r>
          </a:p>
        </p:txBody>
      </p:sp>
      <p:sp>
        <p:nvSpPr>
          <p:cNvPr id="6" name="TextBox 5">
            <a:extLst>
              <a:ext uri="{FF2B5EF4-FFF2-40B4-BE49-F238E27FC236}">
                <a16:creationId xmlns:a16="http://schemas.microsoft.com/office/drawing/2014/main" id="{BD1484FC-6BAE-F6BB-D6FE-0CDB1958FD82}"/>
              </a:ext>
            </a:extLst>
          </p:cNvPr>
          <p:cNvSpPr txBox="1"/>
          <p:nvPr/>
        </p:nvSpPr>
        <p:spPr>
          <a:xfrm>
            <a:off x="508759" y="1385888"/>
            <a:ext cx="3129791" cy="369332"/>
          </a:xfrm>
          <a:prstGeom prst="rect">
            <a:avLst/>
          </a:prstGeom>
          <a:noFill/>
        </p:spPr>
        <p:txBody>
          <a:bodyPr wrap="square">
            <a:spAutoFit/>
          </a:bodyPr>
          <a:lstStyle/>
          <a:p>
            <a:pPr>
              <a:spcAft>
                <a:spcPts val="1000"/>
              </a:spcAft>
            </a:pPr>
            <a:r>
              <a:rPr lang="en-US" b="1" dirty="0">
                <a:solidFill>
                  <a:schemeClr val="accent2">
                    <a:lumMod val="75000"/>
                  </a:schemeClr>
                </a:solidFill>
                <a:latin typeface="Arial Rounded MT Bold" panose="020F0704030504030204" pitchFamily="34" charset="0"/>
              </a:rPr>
              <a:t>Recommended</a:t>
            </a:r>
            <a:r>
              <a:rPr lang="en-US" sz="1800" b="1"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 </a:t>
            </a:r>
            <a:r>
              <a:rPr lang="en-US" b="1" dirty="0">
                <a:solidFill>
                  <a:schemeClr val="accent2">
                    <a:lumMod val="75000"/>
                  </a:schemeClr>
                </a:solidFill>
                <a:latin typeface="Arial Rounded MT Bold" panose="020F0704030504030204" pitchFamily="34" charset="0"/>
              </a:rPr>
              <a:t>approach</a:t>
            </a:r>
          </a:p>
        </p:txBody>
      </p:sp>
      <p:sp>
        <p:nvSpPr>
          <p:cNvPr id="8" name="Rectangle 7">
            <a:extLst>
              <a:ext uri="{FF2B5EF4-FFF2-40B4-BE49-F238E27FC236}">
                <a16:creationId xmlns:a16="http://schemas.microsoft.com/office/drawing/2014/main" id="{E5F4A713-621F-EE21-71EF-CE5763A8770E}"/>
              </a:ext>
            </a:extLst>
          </p:cNvPr>
          <p:cNvSpPr/>
          <p:nvPr/>
        </p:nvSpPr>
        <p:spPr>
          <a:xfrm>
            <a:off x="5248275" y="1552576"/>
            <a:ext cx="6434965" cy="371475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dirty="0">
                <a:solidFill>
                  <a:schemeClr val="accent5"/>
                </a:solidFill>
                <a:latin typeface="Arial Rounded MT Bold" panose="020F0704030504030204" pitchFamily="34" charset="0"/>
              </a:rPr>
              <a:t>WHY </a:t>
            </a:r>
          </a:p>
          <a:p>
            <a:pPr marL="285750" indent="-285750">
              <a:buFont typeface="Wingdings" panose="05000000000000000000" pitchFamily="2" charset="2"/>
              <a:buChar char="§"/>
            </a:pPr>
            <a:r>
              <a:rPr lang="en-CA"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Informally gather insights in groups where participants react together and build off each other’s comments </a:t>
            </a:r>
          </a:p>
          <a:p>
            <a:r>
              <a:rPr lang="en-CA" dirty="0">
                <a:solidFill>
                  <a:schemeClr val="accent5"/>
                </a:solidFill>
                <a:latin typeface="Arial Rounded MT Bold" panose="020F0704030504030204" pitchFamily="34" charset="0"/>
              </a:rPr>
              <a:t>WHO</a:t>
            </a:r>
            <a:r>
              <a:rPr lang="en-CA" sz="1800" noProof="0" dirty="0">
                <a:solidFill>
                  <a:schemeClr val="accent5"/>
                </a:solidFill>
              </a:rPr>
              <a:t> </a:t>
            </a:r>
          </a:p>
          <a:p>
            <a:pPr marL="285750" indent="-285750">
              <a:buFont typeface="Wingdings" panose="05000000000000000000" pitchFamily="2" charset="2"/>
              <a:buChar char="§"/>
            </a:pPr>
            <a:r>
              <a:rPr lang="en-CA" noProof="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Representative* groups of 5-12 impacted employees, option to curate audience based on topics </a:t>
            </a:r>
            <a:endParaRPr lang="en-CA"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endParaRPr>
          </a:p>
          <a:p>
            <a:r>
              <a:rPr lang="en-CA" sz="1800" noProof="0" dirty="0">
                <a:solidFill>
                  <a:schemeClr val="accent5"/>
                </a:solidFill>
                <a:latin typeface="Arial Rounded MT Bold" panose="020F0704030504030204" pitchFamily="34" charset="0"/>
              </a:rPr>
              <a:t>HOW</a:t>
            </a:r>
            <a:r>
              <a:rPr lang="en-CA" sz="1800" noProof="0" dirty="0">
                <a:solidFill>
                  <a:schemeClr val="accent5"/>
                </a:solidFill>
              </a:rPr>
              <a:t> </a:t>
            </a:r>
            <a:endParaRPr lang="en-CA" dirty="0">
              <a:solidFill>
                <a:schemeClr val="accent5"/>
              </a:solidFill>
            </a:endParaRPr>
          </a:p>
          <a:p>
            <a:pPr marL="285750" indent="-285750">
              <a:buFont typeface="Wingdings" panose="05000000000000000000" pitchFamily="2" charset="2"/>
              <a:buChar char="§"/>
            </a:pPr>
            <a:r>
              <a:rPr lang="en-CA" noProof="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Select a strong facilitator to lead the discussions</a:t>
            </a:r>
          </a:p>
          <a:p>
            <a:pPr marL="285750" indent="-285750">
              <a:buFont typeface="Wingdings" panose="05000000000000000000" pitchFamily="2" charset="2"/>
              <a:buChar char="§"/>
            </a:pPr>
            <a:r>
              <a:rPr lang="en-CA" noProof="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Following review and analysis of the questionnaire results, identify areas where you would like to gather additional insights and let those guide your informal group discussions </a:t>
            </a:r>
          </a:p>
          <a:p>
            <a:pPr marL="285750" indent="-285750">
              <a:buFont typeface="Wingdings" panose="05000000000000000000" pitchFamily="2" charset="2"/>
              <a:buChar char="§"/>
            </a:pPr>
            <a:r>
              <a:rPr lang="en-CA"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Use the </a:t>
            </a:r>
            <a:r>
              <a:rPr lang="en-CA"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hlinkClick r:id="rId3" action="ppaction://hlinksldjump"/>
              </a:rPr>
              <a:t>Informal group discussion framework </a:t>
            </a:r>
            <a:r>
              <a:rPr lang="en-CA"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as a starting point to organize your sessions</a:t>
            </a:r>
          </a:p>
          <a:p>
            <a:pPr marL="285750" indent="-285750">
              <a:buFont typeface="Wingdings" panose="05000000000000000000" pitchFamily="2" charset="2"/>
              <a:buChar char="§"/>
            </a:pPr>
            <a:endParaRPr lang="en-CA" noProof="0" dirty="0">
              <a:solidFill>
                <a:schemeClr val="accent5"/>
              </a:solidFill>
            </a:endParaRPr>
          </a:p>
          <a:p>
            <a:pPr marL="285750" indent="-285750">
              <a:buFont typeface="Wingdings" panose="05000000000000000000" pitchFamily="2" charset="2"/>
              <a:buChar char="§"/>
            </a:pPr>
            <a:endParaRPr lang="en-CA" noProof="0" dirty="0">
              <a:solidFill>
                <a:schemeClr val="accent5"/>
              </a:solidFill>
            </a:endParaRPr>
          </a:p>
          <a:p>
            <a:pPr marL="285750" indent="-285750">
              <a:buFont typeface="Arial" panose="020B0604020202020204" pitchFamily="34" charset="0"/>
              <a:buChar char="•"/>
            </a:pPr>
            <a:endParaRPr lang="en-CA" sz="1800" noProof="0" dirty="0">
              <a:solidFill>
                <a:schemeClr val="accent5"/>
              </a:solidFill>
            </a:endParaRPr>
          </a:p>
          <a:p>
            <a:endParaRPr lang="en-CA" sz="1800" noProof="0" dirty="0">
              <a:solidFill>
                <a:schemeClr val="accent5"/>
              </a:solidFill>
            </a:endParaRPr>
          </a:p>
        </p:txBody>
      </p:sp>
      <p:pic>
        <p:nvPicPr>
          <p:cNvPr id="3" name="Graphic 2">
            <a:extLst>
              <a:ext uri="{FF2B5EF4-FFF2-40B4-BE49-F238E27FC236}">
                <a16:creationId xmlns:a16="http://schemas.microsoft.com/office/drawing/2014/main" id="{45AAD728-025C-B0AC-8303-690129B6EFC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7920" y="1827513"/>
            <a:ext cx="4141703" cy="4141703"/>
          </a:xfrm>
          <a:prstGeom prst="rect">
            <a:avLst/>
          </a:prstGeom>
        </p:spPr>
      </p:pic>
      <p:sp>
        <p:nvSpPr>
          <p:cNvPr id="15" name="TextBox 14">
            <a:extLst>
              <a:ext uri="{FF2B5EF4-FFF2-40B4-BE49-F238E27FC236}">
                <a16:creationId xmlns:a16="http://schemas.microsoft.com/office/drawing/2014/main" id="{53EA4CE1-4C17-15D6-4CB8-B5235112331B}"/>
              </a:ext>
            </a:extLst>
          </p:cNvPr>
          <p:cNvSpPr txBox="1"/>
          <p:nvPr/>
        </p:nvSpPr>
        <p:spPr>
          <a:xfrm>
            <a:off x="5248274" y="5332244"/>
            <a:ext cx="6434965" cy="1015663"/>
          </a:xfrm>
          <a:prstGeom prst="rect">
            <a:avLst/>
          </a:prstGeom>
          <a:solidFill>
            <a:srgbClr val="E1F0F7"/>
          </a:solidFill>
        </p:spPr>
        <p:txBody>
          <a:bodyPr wrap="square" anchor="ctr">
            <a:spAutoFit/>
          </a:bodyPr>
          <a:lstStyle/>
          <a:p>
            <a:r>
              <a:rPr lang="en-CA" sz="1200" noProof="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*To draw valid conclusions from your results, carefully decide how you will select individuals/groups that are representative of all impacted employees. Whether a random selection of impacted employees or individuals/groups based on specific criteria (ex. managers, Young Professionals, etc.), it will be important to explain how they were selected in the methodology section of your </a:t>
            </a:r>
            <a:r>
              <a:rPr lang="en-CA" sz="1200" noProof="0" dirty="0">
                <a:solidFill>
                  <a:srgbClr val="0070C0"/>
                </a:solidFill>
                <a:latin typeface="Calibri Light" panose="020F0302020204030204" pitchFamily="34" charset="0"/>
                <a:ea typeface="Calibri Light" panose="020F0302020204030204" pitchFamily="34" charset="0"/>
                <a:cs typeface="Calibri Light" panose="020F0302020204030204" pitchFamily="34" charset="0"/>
                <a:hlinkClick r:id="rId6">
                  <a:extLst>
                    <a:ext uri="{A12FA001-AC4F-418D-AE19-62706E023703}">
                      <ahyp:hlinkClr xmlns:ahyp="http://schemas.microsoft.com/office/drawing/2018/hyperlinkcolor" val="tx"/>
                    </a:ext>
                  </a:extLst>
                </a:hlinkClick>
              </a:rPr>
              <a:t>Workplace employee experience final report and action plan</a:t>
            </a:r>
            <a:r>
              <a:rPr lang="en-CA" sz="1200" noProof="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 </a:t>
            </a:r>
          </a:p>
        </p:txBody>
      </p:sp>
    </p:spTree>
    <p:extLst>
      <p:ext uri="{BB962C8B-B14F-4D97-AF65-F5344CB8AC3E}">
        <p14:creationId xmlns:p14="http://schemas.microsoft.com/office/powerpoint/2010/main" val="2042347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p:txBody>
          <a:bodyPr>
            <a:normAutofit fontScale="90000"/>
          </a:bodyPr>
          <a:lstStyle/>
          <a:p>
            <a:r>
              <a:rPr lang="en-CA" dirty="0">
                <a:solidFill>
                  <a:schemeClr val="accent5"/>
                </a:solidFill>
                <a:latin typeface="Arial Rounded MT Bold" panose="020F0704030504030204" pitchFamily="34" charset="0"/>
              </a:rPr>
              <a:t>Employee Experience Feedback Gathering – </a:t>
            </a:r>
            <a:r>
              <a:rPr lang="en-CA" dirty="0">
                <a:solidFill>
                  <a:schemeClr val="accent2">
                    <a:lumMod val="75000"/>
                  </a:schemeClr>
                </a:solidFill>
                <a:latin typeface="Arial Rounded MT Bold" panose="020F0704030504030204" pitchFamily="34" charset="0"/>
              </a:rPr>
              <a:t>Informal 1:1 Dialogue</a:t>
            </a:r>
          </a:p>
        </p:txBody>
      </p:sp>
      <p:pic>
        <p:nvPicPr>
          <p:cNvPr id="5" name="Graphic 4" descr="Boardroom with solid fill">
            <a:extLst>
              <a:ext uri="{FF2B5EF4-FFF2-40B4-BE49-F238E27FC236}">
                <a16:creationId xmlns:a16="http://schemas.microsoft.com/office/drawing/2014/main" id="{BA312C30-8628-812F-88B7-CDC301D3609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5963" y="1326426"/>
            <a:ext cx="4556062" cy="4556062"/>
          </a:xfrm>
          <a:prstGeom prst="rect">
            <a:avLst/>
          </a:prstGeom>
        </p:spPr>
      </p:pic>
      <p:sp>
        <p:nvSpPr>
          <p:cNvPr id="10" name="TextBox 9">
            <a:extLst>
              <a:ext uri="{FF2B5EF4-FFF2-40B4-BE49-F238E27FC236}">
                <a16:creationId xmlns:a16="http://schemas.microsoft.com/office/drawing/2014/main" id="{EC02B08C-DE40-7B0F-578B-44EB20D729E5}"/>
              </a:ext>
            </a:extLst>
          </p:cNvPr>
          <p:cNvSpPr txBox="1"/>
          <p:nvPr/>
        </p:nvSpPr>
        <p:spPr>
          <a:xfrm>
            <a:off x="508759" y="1385888"/>
            <a:ext cx="3129791" cy="369332"/>
          </a:xfrm>
          <a:prstGeom prst="rect">
            <a:avLst/>
          </a:prstGeom>
          <a:noFill/>
        </p:spPr>
        <p:txBody>
          <a:bodyPr wrap="square">
            <a:spAutoFit/>
          </a:bodyPr>
          <a:lstStyle/>
          <a:p>
            <a:pPr>
              <a:spcAft>
                <a:spcPts val="1000"/>
              </a:spcAft>
            </a:pPr>
            <a:r>
              <a:rPr lang="en-US" b="1" dirty="0">
                <a:solidFill>
                  <a:schemeClr val="accent2">
                    <a:lumMod val="75000"/>
                  </a:schemeClr>
                </a:solidFill>
                <a:latin typeface="Arial Rounded MT Bold" panose="020F0704030504030204" pitchFamily="34" charset="0"/>
              </a:rPr>
              <a:t>Recommended</a:t>
            </a:r>
            <a:r>
              <a:rPr lang="en-US" sz="1800" b="1"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 </a:t>
            </a:r>
            <a:r>
              <a:rPr lang="en-US" b="1" dirty="0">
                <a:solidFill>
                  <a:schemeClr val="accent2">
                    <a:lumMod val="75000"/>
                  </a:schemeClr>
                </a:solidFill>
                <a:latin typeface="Arial Rounded MT Bold" panose="020F0704030504030204" pitchFamily="34" charset="0"/>
              </a:rPr>
              <a:t>approach</a:t>
            </a:r>
          </a:p>
        </p:txBody>
      </p:sp>
      <p:sp>
        <p:nvSpPr>
          <p:cNvPr id="11" name="Rectangle 10">
            <a:extLst>
              <a:ext uri="{FF2B5EF4-FFF2-40B4-BE49-F238E27FC236}">
                <a16:creationId xmlns:a16="http://schemas.microsoft.com/office/drawing/2014/main" id="{F1E3B614-4F38-1A3B-FDF9-E4129B1437D7}"/>
              </a:ext>
            </a:extLst>
          </p:cNvPr>
          <p:cNvSpPr/>
          <p:nvPr/>
        </p:nvSpPr>
        <p:spPr>
          <a:xfrm>
            <a:off x="5248275" y="1552575"/>
            <a:ext cx="6434965" cy="372427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dirty="0">
                <a:solidFill>
                  <a:schemeClr val="accent5"/>
                </a:solidFill>
                <a:latin typeface="Arial Rounded MT Bold" panose="020F0704030504030204" pitchFamily="34" charset="0"/>
              </a:rPr>
              <a:t>WHY </a:t>
            </a:r>
          </a:p>
          <a:p>
            <a:pPr marL="285750" indent="-285750">
              <a:buFont typeface="Wingdings" panose="05000000000000000000" pitchFamily="2" charset="2"/>
              <a:buChar char="§"/>
            </a:pPr>
            <a:r>
              <a:rPr lang="en-CA"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Gather individual, in-depth informal feedback in a private setting</a:t>
            </a:r>
          </a:p>
          <a:p>
            <a:r>
              <a:rPr lang="en-CA" dirty="0">
                <a:solidFill>
                  <a:schemeClr val="accent5"/>
                </a:solidFill>
                <a:latin typeface="Arial Rounded MT Bold" panose="020F0704030504030204" pitchFamily="34" charset="0"/>
              </a:rPr>
              <a:t>WHO</a:t>
            </a:r>
            <a:r>
              <a:rPr lang="en-CA" sz="1800" noProof="0" dirty="0">
                <a:solidFill>
                  <a:schemeClr val="accent5"/>
                </a:solidFill>
              </a:rPr>
              <a:t> </a:t>
            </a:r>
          </a:p>
          <a:p>
            <a:pPr marL="285750" indent="-285750">
              <a:buFont typeface="Wingdings" panose="05000000000000000000" pitchFamily="2" charset="2"/>
              <a:buChar char="§"/>
            </a:pPr>
            <a:r>
              <a:rPr lang="en-CA" sz="1800" noProof="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A representative* selection of impacted employees</a:t>
            </a:r>
            <a:endParaRPr lang="en-CA"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endParaRPr>
          </a:p>
          <a:p>
            <a:r>
              <a:rPr lang="en-CA" sz="1800" noProof="0" dirty="0">
                <a:solidFill>
                  <a:schemeClr val="accent5"/>
                </a:solidFill>
                <a:latin typeface="Arial Rounded MT Bold" panose="020F0704030504030204" pitchFamily="34" charset="0"/>
              </a:rPr>
              <a:t>HOW</a:t>
            </a:r>
            <a:r>
              <a:rPr lang="en-CA" sz="1800" noProof="0" dirty="0">
                <a:solidFill>
                  <a:schemeClr val="accent5"/>
                </a:solidFill>
              </a:rPr>
              <a:t> </a:t>
            </a:r>
          </a:p>
          <a:p>
            <a:pPr marL="285750" indent="-285750">
              <a:buFont typeface="Wingdings" panose="05000000000000000000" pitchFamily="2" charset="2"/>
              <a:buChar char="§"/>
            </a:pPr>
            <a:r>
              <a:rPr lang="en-CA" sz="1800" noProof="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Ensure a climate of safety, trust and transparency for employees to be comfortable in sharing</a:t>
            </a:r>
          </a:p>
          <a:p>
            <a:pPr marL="285750" indent="-285750">
              <a:buFont typeface="Wingdings" panose="05000000000000000000" pitchFamily="2" charset="2"/>
              <a:buChar char="§"/>
            </a:pPr>
            <a:r>
              <a:rPr lang="en-CA" sz="1800" noProof="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Select a strong facilitator to lead the discussions</a:t>
            </a:r>
          </a:p>
          <a:p>
            <a:pPr marL="285750" indent="-285750">
              <a:buFont typeface="Wingdings" panose="05000000000000000000" pitchFamily="2" charset="2"/>
              <a:buChar char="§"/>
            </a:pPr>
            <a:r>
              <a:rPr lang="en-CA" noProof="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Following review and analysis of the questionnaire results, identify areas where you would like to gather additional insights and let those guide your informal 1:1 dialogue</a:t>
            </a:r>
          </a:p>
          <a:p>
            <a:pPr marL="285750" indent="-285750">
              <a:buFont typeface="Wingdings" panose="05000000000000000000" pitchFamily="2" charset="2"/>
              <a:buChar char="§"/>
            </a:pPr>
            <a:r>
              <a:rPr lang="en-CA"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Use the </a:t>
            </a:r>
            <a:r>
              <a:rPr lang="en-CA"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hlinkClick r:id="rId5" action="ppaction://hlinksldjump"/>
              </a:rPr>
              <a:t>Informal 1:1 Dialogue framework </a:t>
            </a:r>
            <a:r>
              <a:rPr lang="en-CA"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as a starting point to organize your interviews</a:t>
            </a:r>
          </a:p>
          <a:p>
            <a:pPr marL="285750" indent="-285750">
              <a:buFont typeface="Wingdings" panose="05000000000000000000" pitchFamily="2" charset="2"/>
              <a:buChar char="§"/>
            </a:pPr>
            <a:endParaRPr lang="en-CA" noProof="0" dirty="0">
              <a:solidFill>
                <a:schemeClr val="accent5"/>
              </a:solidFill>
            </a:endParaRPr>
          </a:p>
          <a:p>
            <a:pPr marL="285750" indent="-285750">
              <a:buFont typeface="Wingdings" panose="05000000000000000000" pitchFamily="2" charset="2"/>
              <a:buChar char="§"/>
            </a:pPr>
            <a:endParaRPr lang="en-CA" sz="1800" noProof="0" dirty="0">
              <a:solidFill>
                <a:schemeClr val="accent5"/>
              </a:solidFill>
            </a:endParaRPr>
          </a:p>
          <a:p>
            <a:pPr marL="285750" indent="-285750">
              <a:buFont typeface="Arial" panose="020B0604020202020204" pitchFamily="34" charset="0"/>
              <a:buChar char="•"/>
            </a:pPr>
            <a:endParaRPr lang="en-CA" sz="1800" noProof="0" dirty="0">
              <a:solidFill>
                <a:schemeClr val="accent5"/>
              </a:solidFill>
            </a:endParaRPr>
          </a:p>
          <a:p>
            <a:endParaRPr lang="en-CA" sz="1800" noProof="0" dirty="0">
              <a:solidFill>
                <a:schemeClr val="accent5"/>
              </a:solidFill>
            </a:endParaRPr>
          </a:p>
        </p:txBody>
      </p:sp>
      <p:sp>
        <p:nvSpPr>
          <p:cNvPr id="12" name="TextBox 11">
            <a:extLst>
              <a:ext uri="{FF2B5EF4-FFF2-40B4-BE49-F238E27FC236}">
                <a16:creationId xmlns:a16="http://schemas.microsoft.com/office/drawing/2014/main" id="{5FBEE35E-7AF9-380F-183A-4D3A2FC65712}"/>
              </a:ext>
            </a:extLst>
          </p:cNvPr>
          <p:cNvSpPr txBox="1"/>
          <p:nvPr/>
        </p:nvSpPr>
        <p:spPr>
          <a:xfrm>
            <a:off x="5248274" y="5332244"/>
            <a:ext cx="6434965" cy="1015663"/>
          </a:xfrm>
          <a:prstGeom prst="rect">
            <a:avLst/>
          </a:prstGeom>
          <a:solidFill>
            <a:srgbClr val="E1F0F7"/>
          </a:solidFill>
        </p:spPr>
        <p:txBody>
          <a:bodyPr wrap="square" anchor="ctr">
            <a:spAutoFit/>
          </a:bodyPr>
          <a:lstStyle/>
          <a:p>
            <a:r>
              <a:rPr lang="en-CA" sz="1200" noProof="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*To draw valid conclusions from your results, carefully decide how you will select individuals/groups that are representative of all impacted employees. Whether a random selection of impacted employees or individuals/groups based on specific criteria (ex. managers, Young Professionals, etc.), it will be important to explain how they were selected in the methodology section of your </a:t>
            </a:r>
            <a:r>
              <a:rPr lang="en-CA" sz="1200" noProof="0" dirty="0">
                <a:solidFill>
                  <a:srgbClr val="0070C0"/>
                </a:solidFill>
                <a:latin typeface="Calibri Light" panose="020F0302020204030204" pitchFamily="34" charset="0"/>
                <a:ea typeface="Calibri Light" panose="020F0302020204030204" pitchFamily="34" charset="0"/>
                <a:cs typeface="Calibri Light" panose="020F0302020204030204" pitchFamily="34" charset="0"/>
                <a:hlinkClick r:id="rId6">
                  <a:extLst>
                    <a:ext uri="{A12FA001-AC4F-418D-AE19-62706E023703}">
                      <ahyp:hlinkClr xmlns:ahyp="http://schemas.microsoft.com/office/drawing/2018/hyperlinkcolor" val="tx"/>
                    </a:ext>
                  </a:extLst>
                </a:hlinkClick>
              </a:rPr>
              <a:t>Workplace employee experience final report and action plan</a:t>
            </a:r>
            <a:r>
              <a:rPr lang="en-CA" sz="1200" noProof="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 </a:t>
            </a:r>
          </a:p>
        </p:txBody>
      </p:sp>
    </p:spTree>
    <p:extLst>
      <p:ext uri="{BB962C8B-B14F-4D97-AF65-F5344CB8AC3E}">
        <p14:creationId xmlns:p14="http://schemas.microsoft.com/office/powerpoint/2010/main" val="3118387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ENGAGE" val="{&quot;SavedSwatch&quot;:&quot;-11579311|-10846711|-14797230|-8244963|-11249614|PSPC&quot;,&quot;Id&quot;:&quot;5d3782854232362d9cdb8410&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54515</TotalTime>
  <Words>4950</Words>
  <Application>Microsoft Office PowerPoint</Application>
  <PresentationFormat>Widescreen</PresentationFormat>
  <Paragraphs>469</Paragraphs>
  <Slides>33</Slides>
  <Notes>27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1" baseType="lpstr">
      <vt:lpstr>Arial</vt:lpstr>
      <vt:lpstr>Arial Rounded MT Bold</vt:lpstr>
      <vt:lpstr>Calibri</vt:lpstr>
      <vt:lpstr>Calibri Light</vt:lpstr>
      <vt:lpstr>Georgia</vt:lpstr>
      <vt:lpstr>Wingdings</vt:lpstr>
      <vt:lpstr>1_Office Theme</vt:lpstr>
      <vt:lpstr>think-cell Slide</vt:lpstr>
      <vt:lpstr>Guide to collecting employee experience feedback</vt:lpstr>
      <vt:lpstr>About this Guide</vt:lpstr>
      <vt:lpstr>Contents</vt:lpstr>
      <vt:lpstr>Employee Experience Feedback Gathering – Timeline</vt:lpstr>
      <vt:lpstr>Employee Experience Feedback Gathering – Quick Poll</vt:lpstr>
      <vt:lpstr>Employee Experience Feedback Gathering – Recommended Approach</vt:lpstr>
      <vt:lpstr>Employee Experience Feedback Gathering – Questionnaire</vt:lpstr>
      <vt:lpstr>Employee Experience Feedback Gathering – Informal Group Discussions</vt:lpstr>
      <vt:lpstr>Employee Experience Feedback Gathering – Informal 1:1 Dialogue</vt:lpstr>
      <vt:lpstr>Employee Experience Feedback Gathering – Observation</vt:lpstr>
      <vt:lpstr>Annex A</vt:lpstr>
      <vt:lpstr>Sample of questions – General Information Questions</vt:lpstr>
      <vt:lpstr>Sample of questions – CM Program by objective (1 of 2)</vt:lpstr>
      <vt:lpstr>Sample of questions – CM Program by objective (2 of 2)</vt:lpstr>
      <vt:lpstr>Sample of questions Workplace Employee Experience – General Questions (1 of 2)</vt:lpstr>
      <vt:lpstr>Sample of questions Workplace Employee Experience – General Questions (2 of 2)</vt:lpstr>
      <vt:lpstr>Sample of questions Workplace Employee Experience by objective (1 of 3)</vt:lpstr>
      <vt:lpstr>Sample of questions Workplace Employee Experience by objective (2 of 3)</vt:lpstr>
      <vt:lpstr>Sample of questions Workplace Employee Experience by objective (3 of 3)</vt:lpstr>
      <vt:lpstr>Annex B</vt:lpstr>
      <vt:lpstr>Informal Group Discussions Framework</vt:lpstr>
      <vt:lpstr>Annex C</vt:lpstr>
      <vt:lpstr>Informal 1:1 Dialogue Framework</vt:lpstr>
      <vt:lpstr>Annex D</vt:lpstr>
      <vt:lpstr>Observation Framework</vt:lpstr>
      <vt:lpstr>Observation table template</vt:lpstr>
      <vt:lpstr>Annex E</vt:lpstr>
      <vt:lpstr>Employee Experience Feedback Gathering – Recommended Approach Example 1 – Collaboration room availability</vt:lpstr>
      <vt:lpstr>Employee Experience Feedback Gathering – Recommended Approach Example 2 – Workstation availability</vt:lpstr>
      <vt:lpstr>Employee Experience Feedback Gathering – Recommended Approach Example 3 – Use of variety of workpoints</vt:lpstr>
      <vt:lpstr>Employee Experience Feedback Gathering – Recommended Approach Example 4 – Team productivity</vt:lpstr>
      <vt:lpstr>Annex F</vt:lpstr>
      <vt:lpstr>Key Messages – WIIFM for Employees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Tu</dc:creator>
  <cp:lastModifiedBy>Genereux, Sophie (SPAC/PSPC) (elle-la / she-her)</cp:lastModifiedBy>
  <cp:revision>642</cp:revision>
  <dcterms:created xsi:type="dcterms:W3CDTF">2018-01-23T15:59:12Z</dcterms:created>
  <dcterms:modified xsi:type="dcterms:W3CDTF">2024-01-19T13:59:08Z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4ed4f5-eae4-40c7-82be-b1cdf720a1b9_Enabled">
    <vt:lpwstr>true</vt:lpwstr>
  </property>
  <property fmtid="{D5CDD505-2E9C-101B-9397-08002B2CF9AE}" pid="3" name="MSIP_Label_834ed4f5-eae4-40c7-82be-b1cdf720a1b9_SetDate">
    <vt:lpwstr>2023-10-13T18:46:19Z</vt:lpwstr>
  </property>
  <property fmtid="{D5CDD505-2E9C-101B-9397-08002B2CF9AE}" pid="4" name="MSIP_Label_834ed4f5-eae4-40c7-82be-b1cdf720a1b9_Method">
    <vt:lpwstr>Standard</vt:lpwstr>
  </property>
  <property fmtid="{D5CDD505-2E9C-101B-9397-08002B2CF9AE}" pid="5" name="MSIP_Label_834ed4f5-eae4-40c7-82be-b1cdf720a1b9_Name">
    <vt:lpwstr>Unclassified - Non classifié</vt:lpwstr>
  </property>
  <property fmtid="{D5CDD505-2E9C-101B-9397-08002B2CF9AE}" pid="6" name="MSIP_Label_834ed4f5-eae4-40c7-82be-b1cdf720a1b9_SiteId">
    <vt:lpwstr>e0d54a3c-7bbe-4a64-9d46-f9f84a41c833</vt:lpwstr>
  </property>
  <property fmtid="{D5CDD505-2E9C-101B-9397-08002B2CF9AE}" pid="7" name="MSIP_Label_834ed4f5-eae4-40c7-82be-b1cdf720a1b9_ActionId">
    <vt:lpwstr>3bb69578-f929-4476-bc36-58efd9a9a85f</vt:lpwstr>
  </property>
  <property fmtid="{D5CDD505-2E9C-101B-9397-08002B2CF9AE}" pid="8" name="MSIP_Label_834ed4f5-eae4-40c7-82be-b1cdf720a1b9_ContentBits">
    <vt:lpwstr>0</vt:lpwstr>
  </property>
</Properties>
</file>