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2"/>
  </p:notesMasterIdLst>
  <p:handoutMasterIdLst>
    <p:handoutMasterId r:id="rId23"/>
  </p:handoutMasterIdLst>
  <p:sldIdLst>
    <p:sldId id="299" r:id="rId2"/>
    <p:sldId id="325" r:id="rId3"/>
    <p:sldId id="376" r:id="rId4"/>
    <p:sldId id="377" r:id="rId5"/>
    <p:sldId id="278" r:id="rId6"/>
    <p:sldId id="371" r:id="rId7"/>
    <p:sldId id="372" r:id="rId8"/>
    <p:sldId id="362" r:id="rId9"/>
    <p:sldId id="367" r:id="rId10"/>
    <p:sldId id="368" r:id="rId11"/>
    <p:sldId id="378" r:id="rId12"/>
    <p:sldId id="379" r:id="rId13"/>
    <p:sldId id="363" r:id="rId14"/>
    <p:sldId id="380" r:id="rId15"/>
    <p:sldId id="357" r:id="rId16"/>
    <p:sldId id="370" r:id="rId17"/>
    <p:sldId id="337" r:id="rId18"/>
    <p:sldId id="358" r:id="rId19"/>
    <p:sldId id="374" r:id="rId20"/>
    <p:sldId id="375"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59" autoAdjust="0"/>
    <p:restoredTop sz="44903" autoAdjust="0"/>
  </p:normalViewPr>
  <p:slideViewPr>
    <p:cSldViewPr snapToObjects="1" showGuides="1">
      <p:cViewPr varScale="1">
        <p:scale>
          <a:sx n="46" d="100"/>
          <a:sy n="46" d="100"/>
        </p:scale>
        <p:origin x="3018" y="42"/>
      </p:cViewPr>
      <p:guideLst>
        <p:guide orient="horz" pos="2160"/>
        <p:guide pos="2880"/>
      </p:guideLst>
    </p:cSldViewPr>
  </p:slideViewPr>
  <p:notesTextViewPr>
    <p:cViewPr>
      <p:scale>
        <a:sx n="3" d="2"/>
        <a:sy n="3" d="2"/>
      </p:scale>
      <p:origin x="0" y="-1278"/>
    </p:cViewPr>
  </p:notesTextViewPr>
  <p:sorterViewPr>
    <p:cViewPr varScale="1">
      <p:scale>
        <a:sx n="1" d="1"/>
        <a:sy n="1" d="1"/>
      </p:scale>
      <p:origin x="0" y="-7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6/10/2022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6/10/2022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7" Type="http://schemas.openxmlformats.org/officeDocument/2006/relationships/hyperlink" Target="https://app.sli.do/event/4cdJ6BEhYuyfrRJ7tqWt8J"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iki.gccollab.ca/Convergence" TargetMode="External"/><Relationship Id="rId5" Type="http://schemas.openxmlformats.org/officeDocument/2006/relationships/hyperlink" Target="https://gccollab.ca/blog/view/13204265/whatcha-readin" TargetMode="External"/><Relationship Id="rId4" Type="http://schemas.openxmlformats.org/officeDocument/2006/relationships/hyperlink" Target="https://www.youtube.com/watch?v=HJvDrT6N-mw"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iki.gccollab.ca/Convergenc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p.sli.do/event/4cdJ6BEhYuyfrRJ7tqWt8J"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HJvDrT6N-mw"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outhernnetwork.org/site/seven-teaching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plumvillage.org/mindfulness/the-5-mindfulness-training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enterforresilience.org/5-ways-to-practice-mindfulness-right-now"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thepathway2success.com/10-mindfulness-activities-you-can-try-today/" TargetMode="External"/><Relationship Id="rId4" Type="http://schemas.openxmlformats.org/officeDocument/2006/relationships/hyperlink" Target="https://positivepsychology.com/meditation-exercises-activities/"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gccollab.ca/blog/view/13204265/whatcha-readin" TargetMode="External"/><Relationship Id="rId3" Type="http://schemas.openxmlformats.org/officeDocument/2006/relationships/hyperlink" Target="https://www.amazon.ca/Eleven-Rings-Success-Phil-Jackson/dp/1594205116/" TargetMode="External"/><Relationship Id="rId7" Type="http://schemas.openxmlformats.org/officeDocument/2006/relationships/hyperlink" Target="https://www.amazon.ca/Seven-Practices-Mindful-Leader-Monastery/dp/1608685195/"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amazon.ca/Creating-Mindful-Leaders-Power-Forward/dp/1119484782/" TargetMode="External"/><Relationship Id="rId5" Type="http://schemas.openxmlformats.org/officeDocument/2006/relationships/hyperlink" Target="https://www.amazon.ca/Mindful-Leader-Embodying-Christian-wisdom-ebook/dp/B07KJGHXDW/" TargetMode="External"/><Relationship Id="rId4" Type="http://schemas.openxmlformats.org/officeDocument/2006/relationships/hyperlink" Target="https://www.amazon.ca/Dare-Lead-Brave-Conversations-Hearts/dp/039959252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fr-CA" dirty="0" err="1" smtClean="0"/>
              <a:t>Prep</a:t>
            </a:r>
            <a:r>
              <a:rPr lang="fr-CA" dirty="0" smtClean="0"/>
              <a:t> French</a:t>
            </a:r>
            <a:r>
              <a:rPr lang="fr-CA" baseline="0" dirty="0" smtClean="0"/>
              <a:t> </a:t>
            </a:r>
            <a:r>
              <a:rPr lang="fr-CA" dirty="0" smtClean="0"/>
              <a:t>CC</a:t>
            </a:r>
            <a:r>
              <a:rPr lang="fr-CA" baseline="0" dirty="0" smtClean="0"/>
              <a:t> and font size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t>InBrief</a:t>
            </a:r>
            <a:r>
              <a:rPr lang="en-US" dirty="0" smtClean="0"/>
              <a:t>: The Science of Resilience</a:t>
            </a:r>
            <a:r>
              <a:rPr lang="en-US" baseline="0" dirty="0" smtClean="0"/>
              <a:t> </a:t>
            </a:r>
            <a:r>
              <a:rPr lang="en-US" sz="1200" dirty="0" smtClean="0">
                <a:hlinkClick r:id="rId3"/>
              </a:rPr>
              <a:t>https://www.youtube.com/watch?v=1r8hj72bfGo</a:t>
            </a:r>
            <a:r>
              <a:rPr lang="en-US" sz="120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Brains: Journey to Resilience - </a:t>
            </a:r>
            <a:r>
              <a:rPr lang="en-CA" dirty="0" smtClean="0">
                <a:hlinkClick r:id="rId4"/>
              </a:rPr>
              <a:t>https://www.youtube.com/watch?v=HJvDrT6N-mw</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Open: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Whatcha</a:t>
            </a:r>
            <a:r>
              <a:rPr lang="fr-CA" dirty="0" smtClean="0"/>
              <a:t> </a:t>
            </a:r>
            <a:r>
              <a:rPr lang="fr-CA" dirty="0" err="1" smtClean="0"/>
              <a:t>readin</a:t>
            </a:r>
            <a:r>
              <a:rPr lang="fr-CA" dirty="0" smtClean="0"/>
              <a:t> – </a:t>
            </a:r>
            <a:r>
              <a:rPr lang="en-CA" dirty="0" smtClean="0">
                <a:hlinkClick r:id="rId5"/>
              </a:rPr>
              <a:t>https://gccollab.ca/blog/view/13204265/whatcha-readin</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smtClean="0"/>
              <a:t>Convergence</a:t>
            </a:r>
            <a:r>
              <a:rPr lang="fr-CA" baseline="0" dirty="0" smtClean="0"/>
              <a:t> </a:t>
            </a:r>
            <a:r>
              <a:rPr lang="fr-CA" baseline="0" dirty="0" smtClean="0"/>
              <a:t>- </a:t>
            </a:r>
            <a:r>
              <a:rPr lang="en-CA" dirty="0" smtClean="0">
                <a:hlinkClick r:id="rId6"/>
              </a:rPr>
              <a:t>https://wiki.gccollab.ca/Convergence</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Slido</a:t>
            </a:r>
            <a:r>
              <a:rPr lang="fr-CA" dirty="0" smtClean="0"/>
              <a:t> - </a:t>
            </a:r>
            <a:r>
              <a:rPr lang="en-US" sz="1200" dirty="0" smtClean="0">
                <a:hlinkClick r:id="rId7"/>
              </a:rPr>
              <a:t>https://app.sli.do/event/4cdJ6BEhYuyfrRJ7tqWt8J</a:t>
            </a:r>
            <a:r>
              <a:rPr lang="en-US" sz="1200" dirty="0" smtClean="0"/>
              <a:t> </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dirty="0" smtClean="0">
                <a:solidFill>
                  <a:schemeClr val="tx1"/>
                </a:solidFill>
                <a:effectLst/>
                <a:latin typeface="+mn-lt"/>
                <a:ea typeface="+mn-ea"/>
                <a:cs typeface="+mn-cs"/>
              </a:rPr>
              <a:t>For</a:t>
            </a:r>
            <a:r>
              <a:rPr lang="fr-CA" sz="1200" b="0" i="0" kern="1200" baseline="0" dirty="0" smtClean="0">
                <a:solidFill>
                  <a:schemeClr val="tx1"/>
                </a:solidFill>
                <a:effectLst/>
                <a:latin typeface="+mn-lt"/>
                <a:ea typeface="+mn-ea"/>
                <a:cs typeface="+mn-cs"/>
              </a:rPr>
              <a:t> conversation in </a:t>
            </a:r>
            <a:r>
              <a:rPr lang="fr-CA" sz="1200" b="0" i="0" kern="1200" baseline="0" dirty="0" err="1" smtClean="0">
                <a:solidFill>
                  <a:schemeClr val="tx1"/>
                </a:solidFill>
                <a:effectLst/>
                <a:latin typeface="+mn-lt"/>
                <a:ea typeface="+mn-ea"/>
                <a:cs typeface="+mn-cs"/>
              </a:rPr>
              <a:t>private</a:t>
            </a:r>
            <a:r>
              <a:rPr lang="fr-CA" sz="1200" b="0" i="0" kern="1200" baseline="0" dirty="0" smtClean="0">
                <a:solidFill>
                  <a:schemeClr val="tx1"/>
                </a:solidFill>
                <a:effectLst/>
                <a:latin typeface="+mn-lt"/>
                <a:ea typeface="+mn-ea"/>
                <a:cs typeface="+mn-cs"/>
              </a:rPr>
              <a:t> </a:t>
            </a:r>
            <a:r>
              <a:rPr lang="fr-CA" sz="1200" b="0" i="0" kern="1200" baseline="0" dirty="0" err="1" smtClean="0">
                <a:solidFill>
                  <a:schemeClr val="tx1"/>
                </a:solidFill>
                <a:effectLst/>
                <a:latin typeface="+mn-lt"/>
                <a:ea typeface="+mn-ea"/>
                <a:cs typeface="+mn-cs"/>
              </a:rPr>
              <a:t>with</a:t>
            </a:r>
            <a:r>
              <a:rPr lang="fr-CA" sz="1200" b="0" i="0" kern="1200" baseline="0" dirty="0" smtClean="0">
                <a:solidFill>
                  <a:schemeClr val="tx1"/>
                </a:solidFill>
                <a:effectLst/>
                <a:latin typeface="+mn-lt"/>
                <a:ea typeface="+mn-ea"/>
                <a:cs typeface="+mn-cs"/>
              </a:rPr>
              <a:t> Elder Saulis (to </a:t>
            </a:r>
            <a:r>
              <a:rPr lang="fr-CA" sz="1200" b="0" i="0" kern="1200" baseline="0" dirty="0" err="1" smtClean="0">
                <a:solidFill>
                  <a:schemeClr val="tx1"/>
                </a:solidFill>
                <a:effectLst/>
                <a:latin typeface="+mn-lt"/>
                <a:ea typeface="+mn-ea"/>
                <a:cs typeface="+mn-cs"/>
              </a:rPr>
              <a:t>get</a:t>
            </a:r>
            <a:r>
              <a:rPr lang="fr-CA" sz="1200" b="0" i="0" kern="1200" baseline="0" dirty="0" smtClean="0">
                <a:solidFill>
                  <a:schemeClr val="tx1"/>
                </a:solidFill>
                <a:effectLst/>
                <a:latin typeface="+mn-lt"/>
                <a:ea typeface="+mn-ea"/>
                <a:cs typeface="+mn-cs"/>
              </a:rPr>
              <a:t> the </a:t>
            </a:r>
            <a:r>
              <a:rPr lang="fr-CA" sz="1200" b="0" i="0" kern="1200" baseline="0" dirty="0" err="1" smtClean="0">
                <a:solidFill>
                  <a:schemeClr val="tx1"/>
                </a:solidFill>
                <a:effectLst/>
                <a:latin typeface="+mn-lt"/>
                <a:ea typeface="+mn-ea"/>
                <a:cs typeface="+mn-cs"/>
              </a:rPr>
              <a:t>idea</a:t>
            </a:r>
            <a:r>
              <a:rPr lang="fr-CA" sz="1200" b="0" i="0" kern="1200" baseline="0" smtClean="0">
                <a:solidFill>
                  <a:schemeClr val="tx1"/>
                </a:solidFill>
                <a:effectLst/>
                <a:latin typeface="+mn-lt"/>
                <a:ea typeface="+mn-ea"/>
                <a:cs typeface="+mn-cs"/>
              </a:rPr>
              <a:t>):</a:t>
            </a:r>
            <a:endParaRPr lang="fr-CA" sz="120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fr-CA" b="1" baseline="0" dirty="0" smtClean="0"/>
              <a:t>Option 1 (</a:t>
            </a:r>
            <a:r>
              <a:rPr lang="fr-CA" b="1" baseline="0" dirty="0" err="1" smtClean="0"/>
              <a:t>preferred</a:t>
            </a:r>
            <a:r>
              <a:rPr lang="fr-CA" b="1" baseline="0" dirty="0" smtClean="0"/>
              <a:t>)</a:t>
            </a:r>
            <a:r>
              <a:rPr lang="fr-CA" baseline="0" dirty="0" smtClean="0"/>
              <a:t>: if the Elder </a:t>
            </a:r>
            <a:r>
              <a:rPr lang="fr-CA" baseline="0" dirty="0" err="1" smtClean="0"/>
              <a:t>is</a:t>
            </a:r>
            <a:r>
              <a:rPr lang="fr-CA" baseline="0" dirty="0" smtClean="0"/>
              <a:t> OK in sharing </a:t>
            </a:r>
            <a:r>
              <a:rPr lang="fr-CA" baseline="0" dirty="0" err="1" smtClean="0"/>
              <a:t>his</a:t>
            </a:r>
            <a:r>
              <a:rPr lang="fr-CA" baseline="0" dirty="0" smtClean="0"/>
              <a:t> </a:t>
            </a:r>
            <a:r>
              <a:rPr lang="fr-CA" baseline="0" dirty="0" err="1" smtClean="0"/>
              <a:t>closing</a:t>
            </a:r>
            <a:r>
              <a:rPr lang="fr-CA" baseline="0" dirty="0" smtClean="0"/>
              <a:t> </a:t>
            </a:r>
            <a:r>
              <a:rPr lang="fr-CA" baseline="0" dirty="0" err="1" smtClean="0"/>
              <a:t>prayers</a:t>
            </a:r>
            <a:r>
              <a:rPr lang="fr-CA" baseline="0" dirty="0" smtClean="0"/>
              <a:t> first, and </a:t>
            </a:r>
            <a:r>
              <a:rPr lang="fr-CA" baseline="0" dirty="0" err="1" smtClean="0"/>
              <a:t>then</a:t>
            </a:r>
            <a:r>
              <a:rPr lang="fr-CA" baseline="0" dirty="0" smtClean="0"/>
              <a:t> </a:t>
            </a:r>
            <a:r>
              <a:rPr lang="fr-CA" baseline="0" dirty="0" err="1" smtClean="0"/>
              <a:t>we</a:t>
            </a:r>
            <a:r>
              <a:rPr lang="fr-CA" baseline="0" dirty="0" smtClean="0"/>
              <a:t> go </a:t>
            </a:r>
            <a:r>
              <a:rPr lang="fr-CA" baseline="0" dirty="0" err="1" smtClean="0"/>
              <a:t>into</a:t>
            </a:r>
            <a:r>
              <a:rPr lang="fr-CA" baseline="0" dirty="0" smtClean="0"/>
              <a:t> the </a:t>
            </a:r>
            <a:r>
              <a:rPr lang="fr-CA" baseline="0" dirty="0" err="1" smtClean="0"/>
              <a:t>breakout</a:t>
            </a:r>
            <a:r>
              <a:rPr lang="fr-CA" baseline="0" dirty="0" smtClean="0"/>
              <a:t> </a:t>
            </a:r>
            <a:r>
              <a:rPr lang="fr-CA" baseline="0" dirty="0" err="1" smtClean="0"/>
              <a:t>rooms</a:t>
            </a:r>
            <a:r>
              <a:rPr lang="fr-CA" baseline="0" dirty="0" smtClean="0"/>
              <a:t>. This </a:t>
            </a:r>
            <a:r>
              <a:rPr lang="fr-CA" baseline="0" dirty="0" err="1" smtClean="0"/>
              <a:t>allows</a:t>
            </a:r>
            <a:r>
              <a:rPr lang="fr-CA" baseline="0" dirty="0" smtClean="0"/>
              <a:t> us to chat </a:t>
            </a:r>
            <a:r>
              <a:rPr lang="fr-CA" baseline="0" dirty="0" err="1" smtClean="0"/>
              <a:t>with</a:t>
            </a:r>
            <a:r>
              <a:rPr lang="fr-CA" baseline="0" dirty="0" smtClean="0"/>
              <a:t> the Elder </a:t>
            </a:r>
            <a:r>
              <a:rPr lang="fr-CA" baseline="0" dirty="0" err="1" smtClean="0"/>
              <a:t>while</a:t>
            </a:r>
            <a:r>
              <a:rPr lang="fr-CA" baseline="0" dirty="0" smtClean="0"/>
              <a:t> people are </a:t>
            </a:r>
            <a:r>
              <a:rPr lang="fr-CA" baseline="0" dirty="0" err="1" smtClean="0"/>
              <a:t>debriefing</a:t>
            </a:r>
            <a:r>
              <a:rPr lang="fr-CA" baseline="0" dirty="0" smtClean="0"/>
              <a:t> (</a:t>
            </a:r>
            <a:r>
              <a:rPr lang="fr-CA" baseline="0" dirty="0" err="1" smtClean="0"/>
              <a:t>need</a:t>
            </a:r>
            <a:r>
              <a:rPr lang="fr-CA" baseline="0" dirty="0" smtClean="0"/>
              <a:t> to set up a room for the Elder and us)</a:t>
            </a:r>
          </a:p>
          <a:p>
            <a:pPr marL="171450" indent="-171450">
              <a:buFont typeface="Arial" panose="020B0604020202020204" pitchFamily="34" charset="0"/>
              <a:buChar char="•"/>
            </a:pPr>
            <a:r>
              <a:rPr lang="fr-CA" baseline="0" dirty="0" err="1" smtClean="0"/>
              <a:t>Before</a:t>
            </a:r>
            <a:r>
              <a:rPr lang="fr-CA" baseline="0" dirty="0" smtClean="0"/>
              <a:t> </a:t>
            </a:r>
            <a:r>
              <a:rPr lang="fr-CA" baseline="0" dirty="0" err="1" smtClean="0"/>
              <a:t>we</a:t>
            </a:r>
            <a:r>
              <a:rPr lang="fr-CA" baseline="0" dirty="0" smtClean="0"/>
              <a:t> go </a:t>
            </a:r>
            <a:r>
              <a:rPr lang="fr-CA" baseline="0" dirty="0" err="1" smtClean="0"/>
              <a:t>into</a:t>
            </a:r>
            <a:r>
              <a:rPr lang="fr-CA" baseline="0" dirty="0" smtClean="0"/>
              <a:t> the </a:t>
            </a:r>
            <a:r>
              <a:rPr lang="fr-CA" baseline="0" dirty="0" err="1" smtClean="0"/>
              <a:t>small</a:t>
            </a:r>
            <a:r>
              <a:rPr lang="fr-CA" baseline="0" dirty="0" smtClean="0"/>
              <a:t> groups, Elder Saulis </a:t>
            </a:r>
            <a:r>
              <a:rPr lang="fr-CA" baseline="0" dirty="0" err="1" smtClean="0"/>
              <a:t>will</a:t>
            </a:r>
            <a:r>
              <a:rPr lang="fr-CA" baseline="0" dirty="0" smtClean="0"/>
              <a:t> close the program </a:t>
            </a:r>
            <a:r>
              <a:rPr lang="fr-CA" baseline="0" dirty="0" err="1" smtClean="0"/>
              <a:t>with</a:t>
            </a:r>
            <a:r>
              <a:rPr lang="fr-CA" baseline="0" dirty="0" smtClean="0"/>
              <a:t> </a:t>
            </a:r>
            <a:r>
              <a:rPr lang="fr-CA" baseline="0" dirty="0" err="1" smtClean="0"/>
              <a:t>his</a:t>
            </a:r>
            <a:r>
              <a:rPr lang="fr-CA" baseline="0" dirty="0" smtClean="0"/>
              <a:t> </a:t>
            </a:r>
            <a:r>
              <a:rPr lang="fr-CA" baseline="0" dirty="0" err="1" smtClean="0"/>
              <a:t>prayers</a:t>
            </a:r>
            <a:endParaRPr lang="fr-CA" baseline="0" dirty="0" smtClean="0"/>
          </a:p>
          <a:p>
            <a:pPr marL="171450" indent="-171450">
              <a:buFont typeface="Arial" panose="020B0604020202020204" pitchFamily="34" charset="0"/>
              <a:buChar char="•"/>
            </a:pPr>
            <a:r>
              <a:rPr lang="en-US" dirty="0" smtClean="0"/>
              <a:t>And if you would like to, after you debrief in small groups, come back and share and insight you got or what you liked the most of this program, or anything you’d</a:t>
            </a:r>
            <a:r>
              <a:rPr lang="en-US" baseline="0" dirty="0" smtClean="0"/>
              <a:t> like to share</a:t>
            </a:r>
            <a:endParaRPr lang="fr-CA" baseline="0" dirty="0" smtClean="0"/>
          </a:p>
          <a:p>
            <a:endParaRPr lang="en-US" dirty="0" smtClean="0"/>
          </a:p>
          <a:p>
            <a:r>
              <a:rPr lang="fr-CA" b="1" dirty="0" smtClean="0"/>
              <a:t>Option 2</a:t>
            </a:r>
            <a:r>
              <a:rPr lang="fr-CA" dirty="0" smtClean="0"/>
              <a:t>: if the Elder </a:t>
            </a:r>
            <a:r>
              <a:rPr lang="fr-CA" dirty="0" err="1" smtClean="0"/>
              <a:t>prefers</a:t>
            </a:r>
            <a:r>
              <a:rPr lang="fr-CA" dirty="0" smtClean="0"/>
              <a:t> </a:t>
            </a:r>
            <a:r>
              <a:rPr lang="fr-CA" dirty="0" err="1" smtClean="0"/>
              <a:t>we</a:t>
            </a:r>
            <a:r>
              <a:rPr lang="fr-CA" dirty="0" smtClean="0"/>
              <a:t> close </a:t>
            </a:r>
            <a:r>
              <a:rPr lang="fr-CA" dirty="0" err="1" smtClean="0"/>
              <a:t>with</a:t>
            </a:r>
            <a:r>
              <a:rPr lang="fr-CA" dirty="0" smtClean="0"/>
              <a:t> </a:t>
            </a:r>
            <a:r>
              <a:rPr lang="fr-CA" dirty="0" err="1" smtClean="0"/>
              <a:t>his</a:t>
            </a:r>
            <a:r>
              <a:rPr lang="fr-CA" dirty="0" smtClean="0"/>
              <a:t> </a:t>
            </a:r>
            <a:r>
              <a:rPr lang="fr-CA" dirty="0" err="1" smtClean="0"/>
              <a:t>prayers</a:t>
            </a:r>
            <a:endParaRPr lang="fr-CA" dirty="0" smtClean="0"/>
          </a:p>
          <a:p>
            <a:pPr marL="171450" indent="-171450">
              <a:buFont typeface="Arial" panose="020B0604020202020204" pitchFamily="34" charset="0"/>
              <a:buChar char="•"/>
            </a:pPr>
            <a:r>
              <a:rPr lang="fr-CA" dirty="0" smtClean="0"/>
              <a:t>And</a:t>
            </a:r>
            <a:r>
              <a:rPr lang="fr-CA" baseline="0" dirty="0" smtClean="0"/>
              <a:t> </a:t>
            </a:r>
            <a:r>
              <a:rPr lang="fr-CA" baseline="0" dirty="0" err="1" smtClean="0"/>
              <a:t>before</a:t>
            </a:r>
            <a:r>
              <a:rPr lang="fr-CA" baseline="0" dirty="0" smtClean="0"/>
              <a:t> </a:t>
            </a:r>
            <a:r>
              <a:rPr lang="fr-CA" baseline="0" dirty="0" err="1" smtClean="0"/>
              <a:t>closing</a:t>
            </a:r>
            <a:r>
              <a:rPr lang="fr-CA" baseline="0" dirty="0" smtClean="0"/>
              <a:t> </a:t>
            </a:r>
            <a:r>
              <a:rPr lang="fr-CA" baseline="0" dirty="0" err="1" smtClean="0"/>
              <a:t>with</a:t>
            </a:r>
            <a:r>
              <a:rPr lang="fr-CA" baseline="0" dirty="0" smtClean="0"/>
              <a:t> the </a:t>
            </a:r>
            <a:r>
              <a:rPr lang="fr-CA" baseline="0" dirty="0" err="1" smtClean="0"/>
              <a:t>Elder’s</a:t>
            </a:r>
            <a:r>
              <a:rPr lang="fr-CA" baseline="0" dirty="0" smtClean="0"/>
              <a:t> </a:t>
            </a:r>
            <a:r>
              <a:rPr lang="fr-CA" baseline="0" dirty="0" err="1" smtClean="0"/>
              <a:t>prayer</a:t>
            </a:r>
            <a:r>
              <a:rPr lang="fr-CA" baseline="0" dirty="0" smtClean="0"/>
              <a:t>, I invite </a:t>
            </a:r>
            <a:r>
              <a:rPr lang="fr-CA" baseline="0" dirty="0" err="1" smtClean="0"/>
              <a:t>you</a:t>
            </a:r>
            <a:r>
              <a:rPr lang="fr-CA" baseline="0" dirty="0" smtClean="0"/>
              <a:t> to </a:t>
            </a:r>
            <a:r>
              <a:rPr lang="fr-CA" baseline="0" dirty="0" err="1" smtClean="0"/>
              <a:t>spend</a:t>
            </a:r>
            <a:r>
              <a:rPr lang="fr-CA" baseline="0" dirty="0" smtClean="0"/>
              <a:t> </a:t>
            </a:r>
            <a:r>
              <a:rPr lang="fr-CA" baseline="0" dirty="0" err="1" smtClean="0"/>
              <a:t>some</a:t>
            </a:r>
            <a:r>
              <a:rPr lang="fr-CA" baseline="0" dirty="0" smtClean="0"/>
              <a:t> time </a:t>
            </a:r>
            <a:r>
              <a:rPr lang="fr-CA" dirty="0" smtClean="0"/>
              <a:t>in </a:t>
            </a:r>
            <a:r>
              <a:rPr lang="fr-CA" dirty="0" err="1" smtClean="0"/>
              <a:t>small</a:t>
            </a:r>
            <a:r>
              <a:rPr lang="fr-CA" dirty="0" smtClean="0"/>
              <a:t> groups to </a:t>
            </a:r>
            <a:r>
              <a:rPr lang="fr-CA" dirty="0" err="1" smtClean="0"/>
              <a:t>say</a:t>
            </a:r>
            <a:r>
              <a:rPr lang="fr-CA" dirty="0" smtClean="0"/>
              <a:t> good bye to </a:t>
            </a:r>
            <a:r>
              <a:rPr lang="fr-CA" dirty="0" err="1" smtClean="0"/>
              <a:t>your</a:t>
            </a:r>
            <a:r>
              <a:rPr lang="fr-CA" dirty="0" smtClean="0"/>
              <a:t> </a:t>
            </a:r>
            <a:r>
              <a:rPr lang="fr-CA" dirty="0" err="1" smtClean="0"/>
              <a:t>colleagues</a:t>
            </a:r>
            <a:r>
              <a:rPr lang="fr-CA" dirty="0" smtClean="0"/>
              <a:t>… </a:t>
            </a:r>
            <a:r>
              <a:rPr lang="fr-CA" dirty="0" err="1" smtClean="0"/>
              <a:t>although</a:t>
            </a:r>
            <a:r>
              <a:rPr lang="fr-CA" dirty="0" smtClean="0"/>
              <a:t> </a:t>
            </a:r>
            <a:r>
              <a:rPr lang="fr-CA" dirty="0" err="1" smtClean="0"/>
              <a:t>you</a:t>
            </a:r>
            <a:r>
              <a:rPr lang="fr-CA" dirty="0" smtClean="0"/>
              <a:t> </a:t>
            </a:r>
            <a:r>
              <a:rPr lang="fr-CA" dirty="0" err="1" smtClean="0"/>
              <a:t>may</a:t>
            </a:r>
            <a:r>
              <a:rPr lang="fr-CA" dirty="0" smtClean="0"/>
              <a:t> end up meeting new people in the last </a:t>
            </a:r>
            <a:r>
              <a:rPr lang="fr-CA" dirty="0" err="1" smtClean="0"/>
              <a:t>day</a:t>
            </a:r>
            <a:r>
              <a:rPr lang="fr-CA" dirty="0" smtClean="0"/>
              <a:t>, </a:t>
            </a:r>
            <a:r>
              <a:rPr lang="fr-CA" dirty="0" err="1" smtClean="0"/>
              <a:t>remember</a:t>
            </a:r>
            <a:r>
              <a:rPr lang="fr-CA" dirty="0" smtClean="0"/>
              <a:t> </a:t>
            </a:r>
            <a:r>
              <a:rPr lang="fr-CA" dirty="0" err="1" smtClean="0"/>
              <a:t>we</a:t>
            </a:r>
            <a:r>
              <a:rPr lang="fr-CA" dirty="0" smtClean="0"/>
              <a:t> all </a:t>
            </a:r>
            <a:r>
              <a:rPr lang="fr-CA" dirty="0" err="1" smtClean="0"/>
              <a:t>partcipated</a:t>
            </a:r>
            <a:r>
              <a:rPr lang="fr-CA" baseline="0" dirty="0" smtClean="0"/>
              <a:t> in </a:t>
            </a:r>
            <a:r>
              <a:rPr lang="fr-CA" baseline="0" dirty="0" err="1" smtClean="0"/>
              <a:t>this</a:t>
            </a:r>
            <a:r>
              <a:rPr lang="fr-CA" baseline="0" dirty="0" smtClean="0"/>
              <a:t> program </a:t>
            </a:r>
            <a:r>
              <a:rPr lang="fr-CA" baseline="0" dirty="0" err="1" smtClean="0"/>
              <a:t>during</a:t>
            </a:r>
            <a:r>
              <a:rPr lang="fr-CA" baseline="0" dirty="0" smtClean="0"/>
              <a:t> the last 8 </a:t>
            </a:r>
            <a:r>
              <a:rPr lang="fr-CA" baseline="0" dirty="0" err="1" smtClean="0"/>
              <a:t>weeks</a:t>
            </a:r>
            <a:r>
              <a:rPr lang="fr-CA" baseline="0" dirty="0" smtClean="0"/>
              <a:t>.</a:t>
            </a:r>
          </a:p>
          <a:p>
            <a:pPr marL="171450" indent="-171450">
              <a:buFont typeface="Arial" panose="020B0604020202020204" pitchFamily="34" charset="0"/>
              <a:buChar char="•"/>
            </a:pPr>
            <a:r>
              <a:rPr lang="fr-CA" baseline="0" dirty="0" err="1" smtClean="0"/>
              <a:t>You’ll</a:t>
            </a:r>
            <a:r>
              <a:rPr lang="fr-CA" baseline="0" dirty="0" smtClean="0"/>
              <a:t> have </a:t>
            </a:r>
            <a:r>
              <a:rPr lang="fr-CA" baseline="0" dirty="0" err="1" smtClean="0"/>
              <a:t>until</a:t>
            </a:r>
            <a:r>
              <a:rPr lang="fr-CA" baseline="0" dirty="0" smtClean="0"/>
              <a:t> 2:00pm EST for the </a:t>
            </a:r>
            <a:r>
              <a:rPr lang="fr-CA" baseline="0" dirty="0" err="1" smtClean="0"/>
              <a:t>small</a:t>
            </a:r>
            <a:r>
              <a:rPr lang="fr-CA" baseline="0" dirty="0" smtClean="0"/>
              <a:t> groups</a:t>
            </a:r>
          </a:p>
          <a:p>
            <a:pPr marL="171450" indent="-171450">
              <a:buFont typeface="Arial" panose="020B0604020202020204" pitchFamily="34" charset="0"/>
              <a:buChar char="•"/>
            </a:pPr>
            <a:r>
              <a:rPr lang="fr-CA" baseline="0" dirty="0" smtClean="0"/>
              <a:t>This </a:t>
            </a:r>
            <a:r>
              <a:rPr lang="fr-CA" baseline="0" dirty="0" err="1" smtClean="0"/>
              <a:t>will</a:t>
            </a:r>
            <a:r>
              <a:rPr lang="fr-CA" baseline="0" dirty="0" smtClean="0"/>
              <a:t> </a:t>
            </a:r>
            <a:r>
              <a:rPr lang="fr-CA" baseline="0" dirty="0" err="1" smtClean="0"/>
              <a:t>give</a:t>
            </a:r>
            <a:r>
              <a:rPr lang="fr-CA" baseline="0" dirty="0" smtClean="0"/>
              <a:t> </a:t>
            </a:r>
            <a:r>
              <a:rPr lang="fr-CA" baseline="0" dirty="0" err="1" smtClean="0"/>
              <a:t>opportunity</a:t>
            </a:r>
            <a:r>
              <a:rPr lang="fr-CA" baseline="0" dirty="0" smtClean="0"/>
              <a:t> to </a:t>
            </a:r>
            <a:r>
              <a:rPr lang="fr-CA" baseline="0" dirty="0" err="1" smtClean="0"/>
              <a:t>those</a:t>
            </a:r>
            <a:r>
              <a:rPr lang="fr-CA" baseline="0" dirty="0" smtClean="0"/>
              <a:t> </a:t>
            </a:r>
            <a:r>
              <a:rPr lang="fr-CA" baseline="0" dirty="0" err="1" smtClean="0"/>
              <a:t>who</a:t>
            </a:r>
            <a:r>
              <a:rPr lang="fr-CA" baseline="0" dirty="0" smtClean="0"/>
              <a:t> </a:t>
            </a:r>
            <a:r>
              <a:rPr lang="fr-CA" baseline="0" dirty="0" err="1" smtClean="0"/>
              <a:t>would</a:t>
            </a:r>
            <a:r>
              <a:rPr lang="fr-CA" baseline="0" dirty="0" smtClean="0"/>
              <a:t> </a:t>
            </a:r>
            <a:r>
              <a:rPr lang="fr-CA" baseline="0" dirty="0" err="1" smtClean="0"/>
              <a:t>like</a:t>
            </a:r>
            <a:r>
              <a:rPr lang="fr-CA" baseline="0" dirty="0" smtClean="0"/>
              <a:t> to </a:t>
            </a:r>
            <a:r>
              <a:rPr lang="fr-CA" baseline="0" dirty="0" err="1" smtClean="0"/>
              <a:t>share</a:t>
            </a:r>
            <a:r>
              <a:rPr lang="fr-CA" baseline="0" dirty="0" smtClean="0"/>
              <a:t> in </a:t>
            </a:r>
            <a:r>
              <a:rPr lang="fr-CA" baseline="0" dirty="0" err="1" smtClean="0"/>
              <a:t>plenary</a:t>
            </a:r>
            <a:r>
              <a:rPr lang="fr-CA" baseline="0" dirty="0" smtClean="0"/>
              <a:t> </a:t>
            </a:r>
            <a:r>
              <a:rPr lang="fr-CA" baseline="0" dirty="0" err="1" smtClean="0"/>
              <a:t>something</a:t>
            </a:r>
            <a:endParaRPr lang="fr-CA" baseline="0" dirty="0" smtClean="0"/>
          </a:p>
          <a:p>
            <a:pPr marL="171450" indent="-171450">
              <a:buFont typeface="Arial" panose="020B0604020202020204" pitchFamily="34" charset="0"/>
              <a:buChar char="•"/>
            </a:pPr>
            <a:endParaRPr lang="fr-CA" baseline="0" dirty="0" smtClean="0"/>
          </a:p>
          <a:p>
            <a:endParaRPr lang="fr-CA"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References to some apps:</a:t>
            </a:r>
          </a:p>
          <a:p>
            <a:endParaRPr lang="en-CA" dirty="0" smtClean="0"/>
          </a:p>
          <a:p>
            <a:pPr marL="167970" indent="-167970">
              <a:buFont typeface="Arial" panose="020B0604020202020204" pitchFamily="34" charset="0"/>
              <a:buChar char="•"/>
            </a:pPr>
            <a:r>
              <a:rPr lang="en-CA" dirty="0" smtClean="0"/>
              <a:t>https://calm.com/</a:t>
            </a:r>
          </a:p>
          <a:p>
            <a:pPr marL="167970" indent="-167970">
              <a:buFont typeface="Arial" panose="020B0604020202020204" pitchFamily="34" charset="0"/>
              <a:buChar char="•"/>
            </a:pPr>
            <a:r>
              <a:rPr lang="en-CA" dirty="0" smtClean="0"/>
              <a:t>https://www.headspace.com/</a:t>
            </a:r>
          </a:p>
          <a:p>
            <a:pPr marL="167970" indent="-167970">
              <a:buFont typeface="Arial" panose="020B0604020202020204" pitchFamily="34" charset="0"/>
              <a:buChar char="•"/>
            </a:pPr>
            <a:r>
              <a:rPr lang="fr-CA" dirty="0" smtClean="0"/>
              <a:t>https://happify.com/</a:t>
            </a:r>
            <a:endParaRPr lang="en-CA" dirty="0" smtClean="0"/>
          </a:p>
          <a:p>
            <a:pPr marL="167970" indent="-167970">
              <a:buFont typeface="Arial" panose="020B0604020202020204" pitchFamily="34" charset="0"/>
              <a:buChar char="•"/>
            </a:pPr>
            <a:r>
              <a:rPr lang="en-CA" dirty="0" smtClean="0"/>
              <a:t>https://insighttimer.com/en-ca - https://insighttimer.com/fr-ca</a:t>
            </a:r>
          </a:p>
          <a:p>
            <a:pPr marL="167970" indent="-167970">
              <a:buFont typeface="Arial" panose="020B0604020202020204" pitchFamily="34" charset="0"/>
              <a:buChar char="•"/>
            </a:pPr>
            <a:r>
              <a:rPr lang="en-CA" dirty="0" smtClean="0"/>
              <a:t>https://mobile.va.gov/app/mindfulness-coach</a:t>
            </a:r>
          </a:p>
          <a:p>
            <a:pPr marL="167970" indent="-167970">
              <a:buFont typeface="Arial" panose="020B0604020202020204" pitchFamily="34" charset="0"/>
              <a:buChar char="•"/>
            </a:pPr>
            <a:endParaRPr lang="fr-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77363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smtClean="0"/>
              <a:t>Convergence</a:t>
            </a:r>
            <a:r>
              <a:rPr lang="fr-CA" baseline="0" dirty="0" smtClean="0"/>
              <a:t> - </a:t>
            </a:r>
            <a:r>
              <a:rPr lang="en-CA" dirty="0" smtClean="0">
                <a:hlinkClick r:id="rId3"/>
              </a:rPr>
              <a:t>https://wiki.gccollab.ca/Convergence</a:t>
            </a:r>
            <a:r>
              <a:rPr lang="en-CA"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05816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And </a:t>
            </a:r>
            <a:r>
              <a:rPr lang="fr-CA" dirty="0" err="1" smtClean="0"/>
              <a:t>many</a:t>
            </a:r>
            <a:r>
              <a:rPr lang="fr-CA" dirty="0" smtClean="0"/>
              <a:t> more…</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225585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26">
              <a:defRPr/>
            </a:pPr>
            <a:r>
              <a:rPr lang="en-US" dirty="0" smtClean="0"/>
              <a:t>Keep an eye/Look for a call, we likely</a:t>
            </a:r>
            <a:r>
              <a:rPr lang="en-US" baseline="0" dirty="0" smtClean="0"/>
              <a:t> will need your help to get</a:t>
            </a:r>
            <a:r>
              <a:rPr lang="en-US" dirty="0" smtClean="0"/>
              <a:t> resources in French, as we’re working on the Fall offering, we may need</a:t>
            </a:r>
            <a:r>
              <a:rPr lang="en-US" baseline="0" dirty="0" smtClean="0"/>
              <a:t> your input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404596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14</a:t>
            </a:fld>
            <a:endParaRPr lang="en-CA"/>
          </a:p>
        </p:txBody>
      </p:sp>
    </p:spTree>
    <p:extLst>
      <p:ext uri="{BB962C8B-B14F-4D97-AF65-F5344CB8AC3E}">
        <p14:creationId xmlns:p14="http://schemas.microsoft.com/office/powerpoint/2010/main" val="3078201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385581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https://app.sli.do/event/4cdJ6BEhYuyfrRJ7tqWt8J</a:t>
            </a:r>
            <a:r>
              <a:rPr lang="en-US" sz="1200" dirty="0" smtClean="0"/>
              <a:t> </a:t>
            </a:r>
            <a:endParaRPr lang="en-US"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533944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smtClean="0"/>
              <a:t>For </a:t>
            </a:r>
            <a:r>
              <a:rPr lang="fr-CA" sz="1200" dirty="0" err="1" smtClean="0"/>
              <a:t>reflection</a:t>
            </a:r>
            <a:r>
              <a:rPr lang="fr-CA" sz="1200" dirty="0" smtClean="0"/>
              <a:t> in </a:t>
            </a:r>
            <a:r>
              <a:rPr lang="fr-CA" sz="1200" dirty="0" err="1" smtClean="0"/>
              <a:t>small</a:t>
            </a:r>
            <a:r>
              <a:rPr lang="fr-CA" sz="1200" dirty="0" smtClean="0"/>
              <a:t> groups, </a:t>
            </a:r>
            <a:r>
              <a:rPr lang="fr-CA" sz="1200" dirty="0" smtClean="0"/>
              <a:t>and </a:t>
            </a:r>
            <a:r>
              <a:rPr lang="fr-CA" sz="1200" dirty="0" err="1" smtClean="0"/>
              <a:t>optional</a:t>
            </a:r>
            <a:r>
              <a:rPr lang="fr-CA" sz="1200" dirty="0" smtClean="0"/>
              <a:t> to comment on the chat</a:t>
            </a:r>
            <a:endParaRPr lang="en-US" sz="1200" dirty="0" smtClean="0"/>
          </a:p>
          <a:p>
            <a:endParaRPr lang="en-US" sz="1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endParaRPr lang="en-US" dirty="0" smtClean="0"/>
          </a:p>
          <a:p>
            <a:pPr marL="0" indent="0">
              <a:buNone/>
            </a:pPr>
            <a:r>
              <a:rPr lang="en-US" dirty="0" smtClean="0"/>
              <a:t>What is the one thing (or two) that you’ll bring with you from this program?</a:t>
            </a:r>
            <a:endParaRPr lang="en-CA" dirty="0" smtClean="0"/>
          </a:p>
          <a:p>
            <a:endParaRPr lang="en-US" sz="1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smtClean="0"/>
              <a:t>You’ll</a:t>
            </a:r>
            <a:r>
              <a:rPr lang="fr-CA" dirty="0" smtClean="0"/>
              <a:t> have time to </a:t>
            </a:r>
            <a:r>
              <a:rPr lang="fr-CA" dirty="0" err="1" smtClean="0"/>
              <a:t>say</a:t>
            </a:r>
            <a:r>
              <a:rPr lang="fr-CA" dirty="0" smtClean="0"/>
              <a:t> good bye</a:t>
            </a:r>
            <a:r>
              <a:rPr lang="fr-CA" baseline="0" dirty="0" smtClean="0"/>
              <a:t> to </a:t>
            </a:r>
            <a:r>
              <a:rPr lang="fr-CA" baseline="0" dirty="0" err="1" smtClean="0"/>
              <a:t>your</a:t>
            </a:r>
            <a:r>
              <a:rPr lang="fr-CA" baseline="0" dirty="0" smtClean="0"/>
              <a:t> </a:t>
            </a:r>
            <a:r>
              <a:rPr lang="fr-CA" baseline="0" dirty="0" err="1" smtClean="0"/>
              <a:t>colleagues</a:t>
            </a:r>
            <a:endParaRPr lang="fr-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338148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baseline="0" dirty="0" err="1" smtClean="0"/>
              <a:t>Here</a:t>
            </a:r>
            <a:r>
              <a:rPr lang="fr-CA" baseline="0" dirty="0" smtClean="0"/>
              <a:t> the prompts for </a:t>
            </a:r>
            <a:r>
              <a:rPr lang="fr-CA" baseline="0" dirty="0" err="1" smtClean="0"/>
              <a:t>your</a:t>
            </a:r>
            <a:r>
              <a:rPr lang="fr-CA" baseline="0" dirty="0" smtClean="0"/>
              <a:t> sharing in </a:t>
            </a:r>
            <a:r>
              <a:rPr lang="fr-CA" baseline="0" dirty="0" err="1" smtClean="0"/>
              <a:t>small</a:t>
            </a:r>
            <a:r>
              <a:rPr lang="fr-CA" baseline="0" dirty="0" smtClean="0"/>
              <a:t> groups:</a:t>
            </a:r>
          </a:p>
          <a:p>
            <a:pPr marL="171450" indent="-171450">
              <a:buFont typeface="Arial" panose="020B0604020202020204" pitchFamily="34" charset="0"/>
              <a:buChar char="•"/>
            </a:pPr>
            <a:r>
              <a:rPr lang="fr-CA" baseline="0" dirty="0" err="1" smtClean="0"/>
              <a:t>Resiliency</a:t>
            </a:r>
            <a:endParaRPr lang="fr-CA" baseline="0" dirty="0" smtClean="0"/>
          </a:p>
          <a:p>
            <a:pPr marL="171450" indent="-171450">
              <a:buFont typeface="Arial" panose="020B0604020202020204" pitchFamily="34" charset="0"/>
              <a:buChar char="•"/>
            </a:pPr>
            <a:r>
              <a:rPr lang="fr-CA" baseline="0" dirty="0" smtClean="0"/>
              <a:t>Values </a:t>
            </a:r>
            <a:r>
              <a:rPr lang="fr-CA" baseline="0" dirty="0" err="1" smtClean="0"/>
              <a:t>Based</a:t>
            </a:r>
            <a:r>
              <a:rPr lang="fr-CA" baseline="0" dirty="0" smtClean="0"/>
              <a:t> </a:t>
            </a:r>
            <a:r>
              <a:rPr lang="fr-CA" baseline="0" dirty="0" err="1" smtClean="0"/>
              <a:t>Mindfulness</a:t>
            </a:r>
            <a:endParaRPr lang="fr-CA" baseline="0" dirty="0" smtClean="0"/>
          </a:p>
          <a:p>
            <a:pPr marL="171450" indent="-171450">
              <a:buFont typeface="Arial" panose="020B0604020202020204" pitchFamily="34" charset="0"/>
              <a:buChar char="•"/>
            </a:pPr>
            <a:r>
              <a:rPr lang="fr-CA" baseline="0" dirty="0" err="1" smtClean="0"/>
              <a:t>Mindful</a:t>
            </a:r>
            <a:r>
              <a:rPr lang="fr-CA" baseline="0" dirty="0" smtClean="0"/>
              <a:t> on the spot</a:t>
            </a:r>
          </a:p>
          <a:p>
            <a:pPr marL="171450" indent="-171450">
              <a:buFont typeface="Arial" panose="020B0604020202020204" pitchFamily="34" charset="0"/>
              <a:buChar char="•"/>
            </a:pPr>
            <a:r>
              <a:rPr lang="fr-CA" baseline="0" dirty="0" err="1" smtClean="0"/>
              <a:t>Resources</a:t>
            </a:r>
            <a:endParaRPr lang="fr-CA" baseline="0" dirty="0" smtClean="0"/>
          </a:p>
          <a:p>
            <a:pPr marL="171450" indent="-171450">
              <a:buFont typeface="Arial" panose="020B0604020202020204" pitchFamily="34" charset="0"/>
              <a:buChar char="•"/>
            </a:pPr>
            <a:r>
              <a:rPr lang="fr-CA" baseline="0" dirty="0" smtClean="0"/>
              <a:t>Goal of the MCLD</a:t>
            </a:r>
          </a:p>
          <a:p>
            <a:pPr marL="171450" indent="-171450">
              <a:buFont typeface="Arial" panose="020B0604020202020204" pitchFamily="34" charset="0"/>
              <a:buChar char="•"/>
            </a:pPr>
            <a:r>
              <a:rPr lang="fr-CA" baseline="0" dirty="0" smtClean="0"/>
              <a:t>An </a:t>
            </a:r>
            <a:r>
              <a:rPr lang="fr-CA" baseline="0" dirty="0" smtClean="0"/>
              <a:t>intention </a:t>
            </a:r>
            <a:r>
              <a:rPr lang="fr-CA" baseline="0" dirty="0" smtClean="0"/>
              <a:t>to </a:t>
            </a:r>
            <a:r>
              <a:rPr lang="fr-CA" baseline="0" dirty="0" err="1" smtClean="0"/>
              <a:t>brng</a:t>
            </a:r>
            <a:r>
              <a:rPr lang="fr-CA" baseline="0" dirty="0" smtClean="0"/>
              <a:t> </a:t>
            </a:r>
            <a:r>
              <a:rPr lang="fr-CA" baseline="0" dirty="0" err="1" smtClean="0"/>
              <a:t>with</a:t>
            </a:r>
            <a:r>
              <a:rPr lang="fr-CA" baseline="0" dirty="0" smtClean="0"/>
              <a:t> </a:t>
            </a:r>
            <a:r>
              <a:rPr lang="fr-CA" baseline="0" dirty="0" err="1" smtClean="0"/>
              <a:t>you</a:t>
            </a:r>
            <a:endParaRPr lang="fr-CA" baseline="0" dirty="0" smtClean="0"/>
          </a:p>
          <a:p>
            <a:pPr marL="171450" indent="-171450">
              <a:buFont typeface="Arial" panose="020B0604020202020204" pitchFamily="34" charset="0"/>
              <a:buChar char="•"/>
            </a:pPr>
            <a:r>
              <a:rPr lang="fr-CA" baseline="0" dirty="0" err="1" smtClean="0"/>
              <a:t>Farewells</a:t>
            </a:r>
            <a:endParaRPr lang="fr-CA" baseline="0" dirty="0" smtClean="0"/>
          </a:p>
          <a:p>
            <a:endParaRPr lang="fr-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As </a:t>
            </a:r>
            <a:r>
              <a:rPr lang="fr-CA" dirty="0" err="1" smtClean="0"/>
              <a:t>usual</a:t>
            </a:r>
            <a:r>
              <a:rPr lang="fr-CA" dirty="0" smtClean="0"/>
              <a:t>, </a:t>
            </a:r>
            <a:r>
              <a:rPr lang="fr-CA" dirty="0" err="1" smtClean="0"/>
              <a:t>you’ll</a:t>
            </a:r>
            <a:r>
              <a:rPr lang="fr-CA" dirty="0" smtClean="0"/>
              <a:t> have time to </a:t>
            </a:r>
            <a:r>
              <a:rPr lang="fr-CA" dirty="0" err="1" smtClean="0"/>
              <a:t>debrief</a:t>
            </a:r>
            <a:r>
              <a:rPr lang="fr-CA" dirty="0" smtClean="0"/>
              <a:t> in </a:t>
            </a:r>
            <a:r>
              <a:rPr lang="fr-CA" dirty="0" err="1" smtClean="0"/>
              <a:t>small</a:t>
            </a:r>
            <a:r>
              <a:rPr lang="fr-CA" dirty="0" smtClean="0"/>
              <a:t> groups</a:t>
            </a:r>
            <a:r>
              <a:rPr lang="fr-CA" baseline="0" dirty="0" smtClean="0"/>
              <a:t> (of 4-6), and for </a:t>
            </a:r>
            <a:r>
              <a:rPr lang="fr-CA" baseline="0" dirty="0" err="1" smtClean="0"/>
              <a:t>this</a:t>
            </a:r>
            <a:r>
              <a:rPr lang="fr-CA" baseline="0" dirty="0" smtClean="0"/>
              <a:t> </a:t>
            </a:r>
            <a:r>
              <a:rPr lang="fr-CA" baseline="0" dirty="0" err="1" smtClean="0"/>
              <a:t>week</a:t>
            </a:r>
            <a:r>
              <a:rPr lang="fr-CA" baseline="0" dirty="0" smtClean="0"/>
              <a:t>, </a:t>
            </a:r>
            <a:r>
              <a:rPr lang="fr-CA" baseline="0" dirty="0" err="1" smtClean="0"/>
              <a:t>we</a:t>
            </a:r>
            <a:r>
              <a:rPr lang="fr-CA" baseline="0" dirty="0" smtClean="0"/>
              <a:t> have a </a:t>
            </a:r>
            <a:r>
              <a:rPr lang="fr-CA" baseline="0" dirty="0" err="1" smtClean="0"/>
              <a:t>special</a:t>
            </a:r>
            <a:r>
              <a:rPr lang="fr-CA" baseline="0" dirty="0" smtClean="0"/>
              <a:t> </a:t>
            </a:r>
            <a:r>
              <a:rPr lang="fr-CA" baseline="0" dirty="0" err="1" smtClean="0"/>
              <a:t>request</a:t>
            </a:r>
            <a:r>
              <a:rPr lang="fr-CA" baseline="0" dirty="0" smtClean="0"/>
              <a:t> for </a:t>
            </a:r>
            <a:r>
              <a:rPr lang="fr-CA" baseline="0" dirty="0" err="1" smtClean="0"/>
              <a:t>closing</a:t>
            </a:r>
            <a:r>
              <a:rPr lang="fr-CA" baseline="0" dirty="0" smtClean="0"/>
              <a:t> the program</a:t>
            </a:r>
          </a:p>
          <a:p>
            <a:endParaRPr lang="en-US" dirty="0" smtClean="0"/>
          </a:p>
          <a:p>
            <a:pPr marL="0" indent="0">
              <a:buFont typeface="Arial" panose="020B0604020202020204" pitchFamily="34" charset="0"/>
              <a:buNone/>
            </a:pPr>
            <a:r>
              <a:rPr lang="fr-CA" b="1" baseline="0" dirty="0" smtClean="0"/>
              <a:t>Option 1 (</a:t>
            </a:r>
            <a:r>
              <a:rPr lang="fr-CA" b="1" baseline="0" dirty="0" err="1" smtClean="0"/>
              <a:t>preferred</a:t>
            </a:r>
            <a:r>
              <a:rPr lang="fr-CA" b="1" baseline="0" dirty="0" smtClean="0"/>
              <a:t>)</a:t>
            </a:r>
            <a:r>
              <a:rPr lang="fr-CA" baseline="0" dirty="0" smtClean="0"/>
              <a:t>: if the Elder </a:t>
            </a:r>
            <a:r>
              <a:rPr lang="fr-CA" baseline="0" dirty="0" err="1" smtClean="0"/>
              <a:t>is</a:t>
            </a:r>
            <a:r>
              <a:rPr lang="fr-CA" baseline="0" dirty="0" smtClean="0"/>
              <a:t> OK in sharing </a:t>
            </a:r>
            <a:r>
              <a:rPr lang="fr-CA" baseline="0" dirty="0" err="1" smtClean="0"/>
              <a:t>his</a:t>
            </a:r>
            <a:r>
              <a:rPr lang="fr-CA" baseline="0" dirty="0" smtClean="0"/>
              <a:t> </a:t>
            </a:r>
            <a:r>
              <a:rPr lang="fr-CA" baseline="0" dirty="0" err="1" smtClean="0"/>
              <a:t>closing</a:t>
            </a:r>
            <a:r>
              <a:rPr lang="fr-CA" baseline="0" dirty="0" smtClean="0"/>
              <a:t> </a:t>
            </a:r>
            <a:r>
              <a:rPr lang="fr-CA" baseline="0" dirty="0" err="1" smtClean="0"/>
              <a:t>prayers</a:t>
            </a:r>
            <a:r>
              <a:rPr lang="fr-CA" baseline="0" dirty="0" smtClean="0"/>
              <a:t> first, and </a:t>
            </a:r>
            <a:r>
              <a:rPr lang="fr-CA" baseline="0" dirty="0" err="1" smtClean="0"/>
              <a:t>then</a:t>
            </a:r>
            <a:r>
              <a:rPr lang="fr-CA" baseline="0" dirty="0" smtClean="0"/>
              <a:t> </a:t>
            </a:r>
            <a:r>
              <a:rPr lang="fr-CA" baseline="0" dirty="0" err="1" smtClean="0"/>
              <a:t>we</a:t>
            </a:r>
            <a:r>
              <a:rPr lang="fr-CA" baseline="0" dirty="0" smtClean="0"/>
              <a:t> go </a:t>
            </a:r>
            <a:r>
              <a:rPr lang="fr-CA" baseline="0" dirty="0" err="1" smtClean="0"/>
              <a:t>into</a:t>
            </a:r>
            <a:r>
              <a:rPr lang="fr-CA" baseline="0" dirty="0" smtClean="0"/>
              <a:t> the </a:t>
            </a:r>
            <a:r>
              <a:rPr lang="fr-CA" baseline="0" dirty="0" err="1" smtClean="0"/>
              <a:t>breakout</a:t>
            </a:r>
            <a:r>
              <a:rPr lang="fr-CA" baseline="0" dirty="0" smtClean="0"/>
              <a:t> </a:t>
            </a:r>
            <a:r>
              <a:rPr lang="fr-CA" baseline="0" dirty="0" err="1" smtClean="0"/>
              <a:t>rooms</a:t>
            </a:r>
            <a:r>
              <a:rPr lang="fr-CA" baseline="0" dirty="0" smtClean="0"/>
              <a:t>. This </a:t>
            </a:r>
            <a:r>
              <a:rPr lang="fr-CA" baseline="0" dirty="0" err="1" smtClean="0"/>
              <a:t>allows</a:t>
            </a:r>
            <a:r>
              <a:rPr lang="fr-CA" baseline="0" dirty="0" smtClean="0"/>
              <a:t> us to chat </a:t>
            </a:r>
            <a:r>
              <a:rPr lang="fr-CA" baseline="0" dirty="0" err="1" smtClean="0"/>
              <a:t>with</a:t>
            </a:r>
            <a:r>
              <a:rPr lang="fr-CA" baseline="0" dirty="0" smtClean="0"/>
              <a:t> the Elder </a:t>
            </a:r>
            <a:r>
              <a:rPr lang="fr-CA" baseline="0" dirty="0" err="1" smtClean="0"/>
              <a:t>while</a:t>
            </a:r>
            <a:r>
              <a:rPr lang="fr-CA" baseline="0" dirty="0" smtClean="0"/>
              <a:t> people are </a:t>
            </a:r>
            <a:r>
              <a:rPr lang="fr-CA" baseline="0" dirty="0" err="1" smtClean="0"/>
              <a:t>debriefing</a:t>
            </a:r>
            <a:r>
              <a:rPr lang="fr-CA" baseline="0" dirty="0" smtClean="0"/>
              <a:t> (</a:t>
            </a:r>
            <a:r>
              <a:rPr lang="fr-CA" baseline="0" dirty="0" err="1" smtClean="0"/>
              <a:t>need</a:t>
            </a:r>
            <a:r>
              <a:rPr lang="fr-CA" baseline="0" dirty="0" smtClean="0"/>
              <a:t> to set up a room for the Elder and us)</a:t>
            </a:r>
          </a:p>
          <a:p>
            <a:pPr marL="171450" indent="-171450">
              <a:buFont typeface="Arial" panose="020B0604020202020204" pitchFamily="34" charset="0"/>
              <a:buChar char="•"/>
            </a:pPr>
            <a:r>
              <a:rPr lang="fr-CA" baseline="0" dirty="0" err="1" smtClean="0"/>
              <a:t>Before</a:t>
            </a:r>
            <a:r>
              <a:rPr lang="fr-CA" baseline="0" dirty="0" smtClean="0"/>
              <a:t> </a:t>
            </a:r>
            <a:r>
              <a:rPr lang="fr-CA" baseline="0" dirty="0" err="1" smtClean="0"/>
              <a:t>we</a:t>
            </a:r>
            <a:r>
              <a:rPr lang="fr-CA" baseline="0" dirty="0" smtClean="0"/>
              <a:t> go </a:t>
            </a:r>
            <a:r>
              <a:rPr lang="fr-CA" baseline="0" dirty="0" err="1" smtClean="0"/>
              <a:t>into</a:t>
            </a:r>
            <a:r>
              <a:rPr lang="fr-CA" baseline="0" dirty="0" smtClean="0"/>
              <a:t> the </a:t>
            </a:r>
            <a:r>
              <a:rPr lang="fr-CA" baseline="0" dirty="0" err="1" smtClean="0"/>
              <a:t>small</a:t>
            </a:r>
            <a:r>
              <a:rPr lang="fr-CA" baseline="0" dirty="0" smtClean="0"/>
              <a:t> groups, Elder Saulis </a:t>
            </a:r>
            <a:r>
              <a:rPr lang="fr-CA" baseline="0" dirty="0" err="1" smtClean="0"/>
              <a:t>will</a:t>
            </a:r>
            <a:r>
              <a:rPr lang="fr-CA" baseline="0" dirty="0" smtClean="0"/>
              <a:t> close the program </a:t>
            </a:r>
            <a:r>
              <a:rPr lang="fr-CA" baseline="0" dirty="0" err="1" smtClean="0"/>
              <a:t>with</a:t>
            </a:r>
            <a:r>
              <a:rPr lang="fr-CA" baseline="0" dirty="0" smtClean="0"/>
              <a:t> </a:t>
            </a:r>
            <a:r>
              <a:rPr lang="fr-CA" baseline="0" dirty="0" err="1" smtClean="0"/>
              <a:t>his</a:t>
            </a:r>
            <a:r>
              <a:rPr lang="fr-CA" baseline="0" dirty="0" smtClean="0"/>
              <a:t> </a:t>
            </a:r>
            <a:r>
              <a:rPr lang="fr-CA" baseline="0" dirty="0" err="1" smtClean="0"/>
              <a:t>prayers</a:t>
            </a:r>
            <a:endParaRPr lang="fr-CA" baseline="0" dirty="0" smtClean="0"/>
          </a:p>
          <a:p>
            <a:pPr marL="171450" indent="-171450">
              <a:buFont typeface="Arial" panose="020B0604020202020204" pitchFamily="34" charset="0"/>
              <a:buChar char="•"/>
            </a:pPr>
            <a:r>
              <a:rPr lang="en-US" dirty="0" smtClean="0"/>
              <a:t>And if you would like to, after you debrief in small groups, come back and share and insight you got or what you liked the most of this program, or anything you’d</a:t>
            </a:r>
            <a:r>
              <a:rPr lang="en-US" baseline="0" dirty="0" smtClean="0"/>
              <a:t> like to share</a:t>
            </a:r>
            <a:endParaRPr lang="fr-CA" baseline="0" dirty="0" smtClean="0"/>
          </a:p>
          <a:p>
            <a:endParaRPr lang="en-US" dirty="0" smtClean="0"/>
          </a:p>
          <a:p>
            <a:r>
              <a:rPr lang="fr-CA" b="1" dirty="0" smtClean="0"/>
              <a:t>Option 2</a:t>
            </a:r>
            <a:r>
              <a:rPr lang="fr-CA" dirty="0" smtClean="0"/>
              <a:t>: if the Elder </a:t>
            </a:r>
            <a:r>
              <a:rPr lang="fr-CA" dirty="0" err="1" smtClean="0"/>
              <a:t>prefers</a:t>
            </a:r>
            <a:r>
              <a:rPr lang="fr-CA" dirty="0" smtClean="0"/>
              <a:t> </a:t>
            </a:r>
            <a:r>
              <a:rPr lang="fr-CA" dirty="0" err="1" smtClean="0"/>
              <a:t>we</a:t>
            </a:r>
            <a:r>
              <a:rPr lang="fr-CA" dirty="0" smtClean="0"/>
              <a:t> close </a:t>
            </a:r>
            <a:r>
              <a:rPr lang="fr-CA" dirty="0" err="1" smtClean="0"/>
              <a:t>with</a:t>
            </a:r>
            <a:r>
              <a:rPr lang="fr-CA" dirty="0" smtClean="0"/>
              <a:t> </a:t>
            </a:r>
            <a:r>
              <a:rPr lang="fr-CA" dirty="0" err="1" smtClean="0"/>
              <a:t>his</a:t>
            </a:r>
            <a:r>
              <a:rPr lang="fr-CA" dirty="0" smtClean="0"/>
              <a:t> </a:t>
            </a:r>
            <a:r>
              <a:rPr lang="fr-CA" dirty="0" err="1" smtClean="0"/>
              <a:t>prayers</a:t>
            </a:r>
            <a:endParaRPr lang="fr-CA" dirty="0" smtClean="0"/>
          </a:p>
          <a:p>
            <a:pPr marL="171450" indent="-171450">
              <a:buFont typeface="Arial" panose="020B0604020202020204" pitchFamily="34" charset="0"/>
              <a:buChar char="•"/>
            </a:pPr>
            <a:r>
              <a:rPr lang="fr-CA" dirty="0" smtClean="0"/>
              <a:t>And</a:t>
            </a:r>
            <a:r>
              <a:rPr lang="fr-CA" baseline="0" dirty="0" smtClean="0"/>
              <a:t> </a:t>
            </a:r>
            <a:r>
              <a:rPr lang="fr-CA" baseline="0" dirty="0" err="1" smtClean="0"/>
              <a:t>before</a:t>
            </a:r>
            <a:r>
              <a:rPr lang="fr-CA" baseline="0" dirty="0" smtClean="0"/>
              <a:t> </a:t>
            </a:r>
            <a:r>
              <a:rPr lang="fr-CA" baseline="0" dirty="0" err="1" smtClean="0"/>
              <a:t>closing</a:t>
            </a:r>
            <a:r>
              <a:rPr lang="fr-CA" baseline="0" dirty="0" smtClean="0"/>
              <a:t> </a:t>
            </a:r>
            <a:r>
              <a:rPr lang="fr-CA" baseline="0" dirty="0" err="1" smtClean="0"/>
              <a:t>with</a:t>
            </a:r>
            <a:r>
              <a:rPr lang="fr-CA" baseline="0" dirty="0" smtClean="0"/>
              <a:t> the </a:t>
            </a:r>
            <a:r>
              <a:rPr lang="fr-CA" baseline="0" dirty="0" err="1" smtClean="0"/>
              <a:t>Elder’s</a:t>
            </a:r>
            <a:r>
              <a:rPr lang="fr-CA" baseline="0" dirty="0" smtClean="0"/>
              <a:t> </a:t>
            </a:r>
            <a:r>
              <a:rPr lang="fr-CA" baseline="0" dirty="0" err="1" smtClean="0"/>
              <a:t>prayer</a:t>
            </a:r>
            <a:r>
              <a:rPr lang="fr-CA" baseline="0" dirty="0" smtClean="0"/>
              <a:t>, I invite </a:t>
            </a:r>
            <a:r>
              <a:rPr lang="fr-CA" baseline="0" dirty="0" err="1" smtClean="0"/>
              <a:t>you</a:t>
            </a:r>
            <a:r>
              <a:rPr lang="fr-CA" baseline="0" dirty="0" smtClean="0"/>
              <a:t> to </a:t>
            </a:r>
            <a:r>
              <a:rPr lang="fr-CA" baseline="0" dirty="0" err="1" smtClean="0"/>
              <a:t>spend</a:t>
            </a:r>
            <a:r>
              <a:rPr lang="fr-CA" baseline="0" dirty="0" smtClean="0"/>
              <a:t> </a:t>
            </a:r>
            <a:r>
              <a:rPr lang="fr-CA" baseline="0" dirty="0" err="1" smtClean="0"/>
              <a:t>some</a:t>
            </a:r>
            <a:r>
              <a:rPr lang="fr-CA" baseline="0" dirty="0" smtClean="0"/>
              <a:t> time </a:t>
            </a:r>
            <a:r>
              <a:rPr lang="fr-CA" dirty="0" smtClean="0"/>
              <a:t>in </a:t>
            </a:r>
            <a:r>
              <a:rPr lang="fr-CA" dirty="0" err="1" smtClean="0"/>
              <a:t>small</a:t>
            </a:r>
            <a:r>
              <a:rPr lang="fr-CA" dirty="0" smtClean="0"/>
              <a:t> groups to </a:t>
            </a:r>
            <a:r>
              <a:rPr lang="fr-CA" dirty="0" err="1" smtClean="0"/>
              <a:t>say</a:t>
            </a:r>
            <a:r>
              <a:rPr lang="fr-CA" dirty="0" smtClean="0"/>
              <a:t> good bye to </a:t>
            </a:r>
            <a:r>
              <a:rPr lang="fr-CA" dirty="0" err="1" smtClean="0"/>
              <a:t>your</a:t>
            </a:r>
            <a:r>
              <a:rPr lang="fr-CA" dirty="0" smtClean="0"/>
              <a:t> </a:t>
            </a:r>
            <a:r>
              <a:rPr lang="fr-CA" dirty="0" err="1" smtClean="0"/>
              <a:t>colleagues</a:t>
            </a:r>
            <a:r>
              <a:rPr lang="fr-CA" dirty="0" smtClean="0"/>
              <a:t>… </a:t>
            </a:r>
            <a:r>
              <a:rPr lang="fr-CA" dirty="0" err="1" smtClean="0"/>
              <a:t>although</a:t>
            </a:r>
            <a:r>
              <a:rPr lang="fr-CA" dirty="0" smtClean="0"/>
              <a:t> </a:t>
            </a:r>
            <a:r>
              <a:rPr lang="fr-CA" dirty="0" err="1" smtClean="0"/>
              <a:t>you</a:t>
            </a:r>
            <a:r>
              <a:rPr lang="fr-CA" dirty="0" smtClean="0"/>
              <a:t> </a:t>
            </a:r>
            <a:r>
              <a:rPr lang="fr-CA" dirty="0" err="1" smtClean="0"/>
              <a:t>may</a:t>
            </a:r>
            <a:r>
              <a:rPr lang="fr-CA" dirty="0" smtClean="0"/>
              <a:t> end up meeting new people in the last </a:t>
            </a:r>
            <a:r>
              <a:rPr lang="fr-CA" dirty="0" err="1" smtClean="0"/>
              <a:t>day</a:t>
            </a:r>
            <a:r>
              <a:rPr lang="fr-CA" dirty="0" smtClean="0"/>
              <a:t>, </a:t>
            </a:r>
            <a:r>
              <a:rPr lang="fr-CA" dirty="0" err="1" smtClean="0"/>
              <a:t>remember</a:t>
            </a:r>
            <a:r>
              <a:rPr lang="fr-CA" dirty="0" smtClean="0"/>
              <a:t> </a:t>
            </a:r>
            <a:r>
              <a:rPr lang="fr-CA" dirty="0" err="1" smtClean="0"/>
              <a:t>we</a:t>
            </a:r>
            <a:r>
              <a:rPr lang="fr-CA" dirty="0" smtClean="0"/>
              <a:t> all </a:t>
            </a:r>
            <a:r>
              <a:rPr lang="fr-CA" dirty="0" err="1" smtClean="0"/>
              <a:t>partcipated</a:t>
            </a:r>
            <a:r>
              <a:rPr lang="fr-CA" baseline="0" dirty="0" smtClean="0"/>
              <a:t> in </a:t>
            </a:r>
            <a:r>
              <a:rPr lang="fr-CA" baseline="0" dirty="0" err="1" smtClean="0"/>
              <a:t>this</a:t>
            </a:r>
            <a:r>
              <a:rPr lang="fr-CA" baseline="0" dirty="0" smtClean="0"/>
              <a:t> program </a:t>
            </a:r>
            <a:r>
              <a:rPr lang="fr-CA" baseline="0" dirty="0" err="1" smtClean="0"/>
              <a:t>during</a:t>
            </a:r>
            <a:r>
              <a:rPr lang="fr-CA" baseline="0" dirty="0" smtClean="0"/>
              <a:t> the last 8 </a:t>
            </a:r>
            <a:r>
              <a:rPr lang="fr-CA" baseline="0" dirty="0" err="1" smtClean="0"/>
              <a:t>weeks</a:t>
            </a:r>
            <a:r>
              <a:rPr lang="fr-CA" baseline="0" dirty="0" smtClean="0"/>
              <a:t>.</a:t>
            </a:r>
          </a:p>
          <a:p>
            <a:pPr marL="171450" indent="-171450">
              <a:buFont typeface="Arial" panose="020B0604020202020204" pitchFamily="34" charset="0"/>
              <a:buChar char="•"/>
            </a:pPr>
            <a:r>
              <a:rPr lang="fr-CA" baseline="0" dirty="0" err="1" smtClean="0"/>
              <a:t>You’ll</a:t>
            </a:r>
            <a:r>
              <a:rPr lang="fr-CA" baseline="0" dirty="0" smtClean="0"/>
              <a:t> have </a:t>
            </a:r>
            <a:r>
              <a:rPr lang="fr-CA" baseline="0" dirty="0" err="1" smtClean="0"/>
              <a:t>until</a:t>
            </a:r>
            <a:r>
              <a:rPr lang="fr-CA" baseline="0" dirty="0" smtClean="0"/>
              <a:t> 2:00pm EST for the </a:t>
            </a:r>
            <a:r>
              <a:rPr lang="fr-CA" baseline="0" dirty="0" err="1" smtClean="0"/>
              <a:t>small</a:t>
            </a:r>
            <a:r>
              <a:rPr lang="fr-CA" baseline="0" dirty="0" smtClean="0"/>
              <a:t> groups</a:t>
            </a:r>
          </a:p>
          <a:p>
            <a:pPr marL="171450" indent="-171450">
              <a:buFont typeface="Arial" panose="020B0604020202020204" pitchFamily="34" charset="0"/>
              <a:buChar char="•"/>
            </a:pPr>
            <a:r>
              <a:rPr lang="fr-CA" baseline="0" dirty="0" smtClean="0"/>
              <a:t>This </a:t>
            </a:r>
            <a:r>
              <a:rPr lang="fr-CA" baseline="0" dirty="0" err="1" smtClean="0"/>
              <a:t>will</a:t>
            </a:r>
            <a:r>
              <a:rPr lang="fr-CA" baseline="0" dirty="0" smtClean="0"/>
              <a:t> </a:t>
            </a:r>
            <a:r>
              <a:rPr lang="fr-CA" baseline="0" dirty="0" err="1" smtClean="0"/>
              <a:t>give</a:t>
            </a:r>
            <a:r>
              <a:rPr lang="fr-CA" baseline="0" dirty="0" smtClean="0"/>
              <a:t> </a:t>
            </a:r>
            <a:r>
              <a:rPr lang="fr-CA" baseline="0" dirty="0" err="1" smtClean="0"/>
              <a:t>opportunity</a:t>
            </a:r>
            <a:r>
              <a:rPr lang="fr-CA" baseline="0" dirty="0" smtClean="0"/>
              <a:t> to </a:t>
            </a:r>
            <a:r>
              <a:rPr lang="fr-CA" baseline="0" dirty="0" err="1" smtClean="0"/>
              <a:t>those</a:t>
            </a:r>
            <a:r>
              <a:rPr lang="fr-CA" baseline="0" dirty="0" smtClean="0"/>
              <a:t> </a:t>
            </a:r>
            <a:r>
              <a:rPr lang="fr-CA" baseline="0" dirty="0" err="1" smtClean="0"/>
              <a:t>who</a:t>
            </a:r>
            <a:r>
              <a:rPr lang="fr-CA" baseline="0" dirty="0" smtClean="0"/>
              <a:t> </a:t>
            </a:r>
            <a:r>
              <a:rPr lang="fr-CA" baseline="0" dirty="0" err="1" smtClean="0"/>
              <a:t>would</a:t>
            </a:r>
            <a:r>
              <a:rPr lang="fr-CA" baseline="0" dirty="0" smtClean="0"/>
              <a:t> </a:t>
            </a:r>
            <a:r>
              <a:rPr lang="fr-CA" baseline="0" dirty="0" err="1" smtClean="0"/>
              <a:t>like</a:t>
            </a:r>
            <a:r>
              <a:rPr lang="fr-CA" baseline="0" dirty="0" smtClean="0"/>
              <a:t> to </a:t>
            </a:r>
            <a:r>
              <a:rPr lang="fr-CA" baseline="0" dirty="0" err="1" smtClean="0"/>
              <a:t>share</a:t>
            </a:r>
            <a:r>
              <a:rPr lang="fr-CA" baseline="0" dirty="0" smtClean="0"/>
              <a:t> in </a:t>
            </a:r>
            <a:r>
              <a:rPr lang="fr-CA" baseline="0" dirty="0" err="1" smtClean="0"/>
              <a:t>plenary</a:t>
            </a:r>
            <a:r>
              <a:rPr lang="fr-CA" baseline="0" dirty="0" smtClean="0"/>
              <a:t> </a:t>
            </a:r>
            <a:r>
              <a:rPr lang="fr-CA" baseline="0" dirty="0" err="1" smtClean="0"/>
              <a:t>something</a:t>
            </a:r>
            <a:endParaRPr lang="fr-CA" baseline="0" dirty="0" smtClean="0"/>
          </a:p>
          <a:p>
            <a:pPr marL="171450" indent="-171450">
              <a:buFont typeface="Arial" panose="020B0604020202020204" pitchFamily="34" charset="0"/>
              <a:buChar char="•"/>
            </a:pPr>
            <a:endParaRPr lang="fr-CA" baseline="0" dirty="0" smtClean="0"/>
          </a:p>
          <a:p>
            <a:endParaRPr lang="fr-CA" dirty="0" smtClean="0"/>
          </a:p>
          <a:p>
            <a:endParaRPr lang="en-US"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262586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Carmen</a:t>
            </a:r>
          </a:p>
          <a:p>
            <a:endParaRPr lang="en-US" baseline="0" dirty="0" smtClean="0"/>
          </a:p>
          <a:p>
            <a:r>
              <a:rPr lang="en-US" baseline="0" dirty="0" smtClean="0"/>
              <a:t>Welcome to the last session of our </a:t>
            </a:r>
            <a:r>
              <a:rPr lang="en-US" baseline="0" dirty="0" smtClean="0"/>
              <a:t>program / </a:t>
            </a:r>
            <a:r>
              <a:rPr lang="fr-FR" baseline="0" dirty="0" smtClean="0"/>
              <a:t>Bienvenue à tous à la dernière session de notre programme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 everyone for participated</a:t>
            </a:r>
            <a:r>
              <a:rPr lang="en-US" baseline="0" dirty="0" smtClean="0"/>
              <a:t> in this program… I wish you happiness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80774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Carmen</a:t>
            </a:r>
          </a:p>
          <a:p>
            <a:endParaRPr lang="en-CA" dirty="0" smtClean="0"/>
          </a:p>
          <a:p>
            <a:r>
              <a:rPr lang="en-CA" dirty="0" smtClean="0"/>
              <a:t>For today’s centering exercise,</a:t>
            </a:r>
            <a:r>
              <a:rPr lang="en-CA" baseline="0" dirty="0" smtClean="0"/>
              <a:t> we’ll use a slight variation…. Similar to previous ones, t</a:t>
            </a:r>
            <a:r>
              <a:rPr lang="en-CA" dirty="0" smtClean="0"/>
              <a:t>he trick is to shift from “doing” to “being”</a:t>
            </a:r>
          </a:p>
          <a:p>
            <a:r>
              <a:rPr lang="en-CA" dirty="0" smtClean="0"/>
              <a:t>Let’s start by doing the following...</a:t>
            </a:r>
          </a:p>
          <a:p>
            <a:pPr lvl="1"/>
            <a:r>
              <a:rPr lang="en-CA" dirty="0" smtClean="0"/>
              <a:t>Sit in a comfortable attentive position</a:t>
            </a:r>
          </a:p>
          <a:p>
            <a:pPr lvl="1"/>
            <a:r>
              <a:rPr lang="en-CA" dirty="0" smtClean="0"/>
              <a:t>It helps if you close or semi-close your eyes</a:t>
            </a:r>
          </a:p>
          <a:p>
            <a:pPr lvl="1"/>
            <a:r>
              <a:rPr lang="fr-CA" dirty="0" smtClean="0"/>
              <a:t>Focus</a:t>
            </a:r>
            <a:r>
              <a:rPr lang="fr-CA" baseline="0" dirty="0" smtClean="0"/>
              <a:t> on </a:t>
            </a:r>
            <a:r>
              <a:rPr lang="fr-CA" baseline="0" dirty="0" err="1" smtClean="0"/>
              <a:t>your</a:t>
            </a:r>
            <a:r>
              <a:rPr lang="fr-CA" baseline="0" dirty="0" smtClean="0"/>
              <a:t> </a:t>
            </a:r>
            <a:r>
              <a:rPr lang="fr-CA" baseline="0" dirty="0" err="1" smtClean="0"/>
              <a:t>breathing</a:t>
            </a:r>
            <a:r>
              <a:rPr lang="fr-CA" baseline="0" dirty="0" smtClean="0"/>
              <a:t>… </a:t>
            </a:r>
            <a:endParaRPr lang="fr-CA" baseline="0" dirty="0" smtClean="0"/>
          </a:p>
          <a:p>
            <a:pPr lvl="1"/>
            <a:r>
              <a:rPr lang="fr-CA" baseline="0" dirty="0" smtClean="0"/>
              <a:t>If at </a:t>
            </a:r>
            <a:r>
              <a:rPr lang="fr-CA" baseline="0" dirty="0" err="1" smtClean="0"/>
              <a:t>any</a:t>
            </a:r>
            <a:r>
              <a:rPr lang="fr-CA" baseline="0" dirty="0" smtClean="0"/>
              <a:t> time </a:t>
            </a:r>
            <a:r>
              <a:rPr lang="fr-CA" baseline="0" dirty="0" err="1" smtClean="0"/>
              <a:t>your</a:t>
            </a:r>
            <a:r>
              <a:rPr lang="fr-CA" baseline="0" dirty="0" smtClean="0"/>
              <a:t> </a:t>
            </a:r>
            <a:r>
              <a:rPr lang="fr-CA" baseline="0" dirty="0" err="1" smtClean="0"/>
              <a:t>mind</a:t>
            </a:r>
            <a:r>
              <a:rPr lang="fr-CA" baseline="0" dirty="0" smtClean="0"/>
              <a:t> </a:t>
            </a:r>
            <a:r>
              <a:rPr lang="fr-CA" baseline="0" dirty="0" err="1" smtClean="0"/>
              <a:t>wanders</a:t>
            </a:r>
            <a:r>
              <a:rPr lang="fr-CA" baseline="0" dirty="0" smtClean="0"/>
              <a:t> </a:t>
            </a:r>
            <a:r>
              <a:rPr lang="fr-CA" baseline="0" dirty="0" err="1" smtClean="0"/>
              <a:t>away</a:t>
            </a:r>
            <a:r>
              <a:rPr lang="fr-CA" baseline="0" dirty="0" smtClean="0"/>
              <a:t>, </a:t>
            </a:r>
            <a:r>
              <a:rPr lang="fr-CA" baseline="0" dirty="0" err="1" smtClean="0"/>
              <a:t>being</a:t>
            </a:r>
            <a:r>
              <a:rPr lang="fr-CA" baseline="0" dirty="0" smtClean="0"/>
              <a:t> </a:t>
            </a:r>
            <a:r>
              <a:rPr lang="fr-CA" baseline="0" dirty="0" err="1" smtClean="0"/>
              <a:t>gently</a:t>
            </a:r>
            <a:r>
              <a:rPr lang="fr-CA" baseline="0" dirty="0" smtClean="0"/>
              <a:t> </a:t>
            </a:r>
            <a:r>
              <a:rPr lang="fr-CA" baseline="0" dirty="0" err="1" smtClean="0"/>
              <a:t>with</a:t>
            </a:r>
            <a:r>
              <a:rPr lang="fr-CA" baseline="0" dirty="0" smtClean="0"/>
              <a:t> </a:t>
            </a:r>
            <a:r>
              <a:rPr lang="fr-CA" baseline="0" dirty="0" err="1" smtClean="0"/>
              <a:t>yourself</a:t>
            </a:r>
            <a:r>
              <a:rPr lang="fr-CA" baseline="0" dirty="0" smtClean="0"/>
              <a:t>, </a:t>
            </a:r>
            <a:r>
              <a:rPr lang="fr-CA" baseline="0" dirty="0" err="1" smtClean="0"/>
              <a:t>acknowledge</a:t>
            </a:r>
            <a:r>
              <a:rPr lang="fr-CA" baseline="0" dirty="0" smtClean="0"/>
              <a:t> </a:t>
            </a:r>
            <a:r>
              <a:rPr lang="fr-CA" baseline="0" dirty="0" err="1" smtClean="0"/>
              <a:t>that</a:t>
            </a:r>
            <a:r>
              <a:rPr lang="fr-CA" baseline="0" dirty="0" smtClean="0"/>
              <a:t> </a:t>
            </a:r>
            <a:r>
              <a:rPr lang="fr-CA" baseline="0" dirty="0" err="1" smtClean="0"/>
              <a:t>though</a:t>
            </a:r>
            <a:r>
              <a:rPr lang="fr-CA" baseline="0" dirty="0" smtClean="0"/>
              <a:t>, let </a:t>
            </a:r>
            <a:r>
              <a:rPr lang="fr-CA" baseline="0" dirty="0" err="1" smtClean="0"/>
              <a:t>it</a:t>
            </a:r>
            <a:r>
              <a:rPr lang="fr-CA" baseline="0" dirty="0" smtClean="0"/>
              <a:t> </a:t>
            </a:r>
            <a:r>
              <a:rPr lang="fr-CA" baseline="0" dirty="0" err="1" smtClean="0"/>
              <a:t>be</a:t>
            </a:r>
            <a:r>
              <a:rPr lang="fr-CA" baseline="0" dirty="0" smtClean="0"/>
              <a:t>, and </a:t>
            </a:r>
            <a:r>
              <a:rPr lang="fr-CA" baseline="0" dirty="0" err="1" smtClean="0"/>
              <a:t>bring</a:t>
            </a:r>
            <a:r>
              <a:rPr lang="fr-CA" baseline="0" dirty="0" smtClean="0"/>
              <a:t> back </a:t>
            </a:r>
            <a:r>
              <a:rPr lang="fr-CA" baseline="0" dirty="0" err="1" smtClean="0"/>
              <a:t>your</a:t>
            </a:r>
            <a:r>
              <a:rPr lang="fr-CA" baseline="0" dirty="0" smtClean="0"/>
              <a:t> attention to the </a:t>
            </a:r>
            <a:r>
              <a:rPr lang="fr-CA" baseline="0" dirty="0" err="1" smtClean="0"/>
              <a:t>here</a:t>
            </a:r>
            <a:r>
              <a:rPr lang="fr-CA" baseline="0" dirty="0" smtClean="0"/>
              <a:t> and </a:t>
            </a:r>
            <a:r>
              <a:rPr lang="fr-CA" baseline="0" dirty="0" err="1" smtClean="0"/>
              <a:t>now</a:t>
            </a:r>
            <a:endParaRPr lang="fr-CA" baseline="0" dirty="0" smtClean="0"/>
          </a:p>
          <a:p>
            <a:pPr lvl="1"/>
            <a:r>
              <a:rPr lang="fr-CA" baseline="0" dirty="0" smtClean="0"/>
              <a:t>Continue </a:t>
            </a:r>
            <a:r>
              <a:rPr lang="fr-CA" baseline="0" dirty="0" err="1" smtClean="0"/>
              <a:t>focusing</a:t>
            </a:r>
            <a:r>
              <a:rPr lang="fr-CA" baseline="0" dirty="0" smtClean="0"/>
              <a:t> in </a:t>
            </a:r>
            <a:r>
              <a:rPr lang="fr-CA" baseline="0" dirty="0" err="1" smtClean="0"/>
              <a:t>your</a:t>
            </a:r>
            <a:r>
              <a:rPr lang="fr-CA" baseline="0" dirty="0" smtClean="0"/>
              <a:t> </a:t>
            </a:r>
            <a:r>
              <a:rPr lang="fr-CA" baseline="0" dirty="0" err="1" smtClean="0"/>
              <a:t>breathing</a:t>
            </a:r>
            <a:endParaRPr lang="fr-CA" baseline="0" dirty="0" smtClean="0"/>
          </a:p>
          <a:p>
            <a:pPr lvl="1"/>
            <a:r>
              <a:rPr lang="fr-CA" baseline="0" dirty="0" smtClean="0"/>
              <a:t>and </a:t>
            </a:r>
            <a:r>
              <a:rPr lang="fr-CA" baseline="0" dirty="0" err="1" smtClean="0"/>
              <a:t>repeat</a:t>
            </a:r>
            <a:r>
              <a:rPr lang="fr-CA" baseline="0" dirty="0" smtClean="0"/>
              <a:t> in </a:t>
            </a:r>
            <a:r>
              <a:rPr lang="fr-CA" baseline="0" dirty="0" err="1" smtClean="0"/>
              <a:t>your</a:t>
            </a:r>
            <a:r>
              <a:rPr lang="fr-CA" baseline="0" dirty="0" smtClean="0"/>
              <a:t> </a:t>
            </a:r>
            <a:r>
              <a:rPr lang="fr-CA" baseline="0" dirty="0" err="1" smtClean="0"/>
              <a:t>mind</a:t>
            </a:r>
            <a:r>
              <a:rPr lang="fr-CA" baseline="0" dirty="0" smtClean="0"/>
              <a:t> the </a:t>
            </a:r>
            <a:r>
              <a:rPr lang="fr-CA" baseline="0" dirty="0" err="1" smtClean="0"/>
              <a:t>following</a:t>
            </a:r>
            <a:r>
              <a:rPr lang="fr-CA" baseline="0" dirty="0" smtClean="0"/>
              <a:t> sentences </a:t>
            </a:r>
            <a:r>
              <a:rPr lang="fr-CA" baseline="0" dirty="0" err="1" smtClean="0"/>
              <a:t>that</a:t>
            </a:r>
            <a:r>
              <a:rPr lang="fr-CA" baseline="0" dirty="0" smtClean="0"/>
              <a:t> </a:t>
            </a:r>
            <a:r>
              <a:rPr lang="fr-CA" baseline="0" dirty="0" err="1" smtClean="0"/>
              <a:t>feel</a:t>
            </a:r>
            <a:r>
              <a:rPr lang="fr-CA" baseline="0" dirty="0" smtClean="0"/>
              <a:t> right to </a:t>
            </a:r>
            <a:r>
              <a:rPr lang="fr-CA" baseline="0" dirty="0" err="1" smtClean="0"/>
              <a:t>you</a:t>
            </a:r>
            <a:r>
              <a:rPr lang="fr-CA" baseline="0" dirty="0" smtClean="0"/>
              <a:t>, in </a:t>
            </a:r>
            <a:r>
              <a:rPr lang="fr-CA" baseline="0" dirty="0" err="1" smtClean="0"/>
              <a:t>this</a:t>
            </a:r>
            <a:r>
              <a:rPr lang="fr-CA" baseline="0" dirty="0" smtClean="0"/>
              <a:t> moment…</a:t>
            </a:r>
            <a:endParaRPr lang="en-CA" dirty="0" smtClean="0"/>
          </a:p>
          <a:p>
            <a:endParaRPr lang="en-US" dirty="0" smtClean="0"/>
          </a:p>
          <a:p>
            <a:r>
              <a:rPr lang="en-US" dirty="0" smtClean="0"/>
              <a:t>Repeat twice or three times</a:t>
            </a:r>
            <a:r>
              <a:rPr lang="en-US" baseline="0" dirty="0" smtClean="0"/>
              <a:t> </a:t>
            </a:r>
            <a:r>
              <a:rPr lang="en-CA" dirty="0" smtClean="0"/>
              <a:t>the following phrases, aloud, whispering or in your mind, what feels good for </a:t>
            </a:r>
            <a:r>
              <a:rPr lang="en-CA" dirty="0" smtClean="0"/>
              <a:t>you (with enough pause in between each sentence):</a:t>
            </a:r>
            <a:endParaRPr lang="en-CA" dirty="0" smtClean="0"/>
          </a:p>
          <a:p>
            <a:pPr lvl="1">
              <a:tabLst>
                <a:tab pos="4572000" algn="l"/>
              </a:tabLst>
            </a:pPr>
            <a:r>
              <a:rPr lang="en-CA" dirty="0" smtClean="0"/>
              <a:t>I am a kind person	</a:t>
            </a:r>
            <a:r>
              <a:rPr lang="en-CA" dirty="0" smtClean="0">
                <a:solidFill>
                  <a:schemeClr val="accent1">
                    <a:lumMod val="75000"/>
                  </a:schemeClr>
                </a:solidFill>
              </a:rPr>
              <a:t>(Je </a:t>
            </a:r>
            <a:r>
              <a:rPr lang="en-CA" dirty="0" err="1" smtClean="0">
                <a:solidFill>
                  <a:schemeClr val="accent1">
                    <a:lumMod val="75000"/>
                  </a:schemeClr>
                </a:solidFill>
              </a:rPr>
              <a:t>suis</a:t>
            </a:r>
            <a:r>
              <a:rPr lang="en-CA" dirty="0" smtClean="0">
                <a:solidFill>
                  <a:schemeClr val="accent1">
                    <a:lumMod val="75000"/>
                  </a:schemeClr>
                </a:solidFill>
              </a:rPr>
              <a:t> </a:t>
            </a:r>
            <a:r>
              <a:rPr lang="en-CA" dirty="0" err="1" smtClean="0">
                <a:solidFill>
                  <a:schemeClr val="accent1">
                    <a:lumMod val="75000"/>
                  </a:schemeClr>
                </a:solidFill>
              </a:rPr>
              <a:t>aimable</a:t>
            </a:r>
            <a:r>
              <a:rPr lang="en-CA" dirty="0" smtClean="0">
                <a:solidFill>
                  <a:schemeClr val="accent1">
                    <a:lumMod val="75000"/>
                  </a:schemeClr>
                </a:solidFill>
              </a:rPr>
              <a:t>)</a:t>
            </a:r>
          </a:p>
          <a:p>
            <a:pPr lvl="1">
              <a:tabLst>
                <a:tab pos="4572000" algn="l"/>
              </a:tabLst>
            </a:pPr>
            <a:r>
              <a:rPr lang="en-CA" dirty="0" smtClean="0"/>
              <a:t>I love myself	</a:t>
            </a:r>
            <a:r>
              <a:rPr lang="en-CA" dirty="0" smtClean="0">
                <a:solidFill>
                  <a:schemeClr val="accent1">
                    <a:lumMod val="75000"/>
                  </a:schemeClr>
                </a:solidFill>
              </a:rPr>
              <a:t>(Je </a:t>
            </a:r>
            <a:r>
              <a:rPr lang="en-CA" dirty="0" err="1" smtClean="0">
                <a:solidFill>
                  <a:schemeClr val="accent1">
                    <a:lumMod val="75000"/>
                  </a:schemeClr>
                </a:solidFill>
              </a:rPr>
              <a:t>m’aime</a:t>
            </a:r>
            <a:r>
              <a:rPr lang="en-CA" dirty="0" smtClean="0">
                <a:solidFill>
                  <a:schemeClr val="accent1">
                    <a:lumMod val="75000"/>
                  </a:schemeClr>
                </a:solidFill>
              </a:rPr>
              <a:t>)</a:t>
            </a:r>
          </a:p>
          <a:p>
            <a:pPr lvl="1">
              <a:tabLst>
                <a:tab pos="4572000" algn="l"/>
              </a:tabLst>
            </a:pPr>
            <a:r>
              <a:rPr lang="en-CA" dirty="0" smtClean="0"/>
              <a:t>I do my best	</a:t>
            </a:r>
            <a:r>
              <a:rPr lang="en-CA" dirty="0" smtClean="0">
                <a:solidFill>
                  <a:schemeClr val="accent1">
                    <a:lumMod val="75000"/>
                  </a:schemeClr>
                </a:solidFill>
              </a:rPr>
              <a:t>(Je </a:t>
            </a:r>
            <a:r>
              <a:rPr lang="en-CA" dirty="0" err="1" smtClean="0">
                <a:solidFill>
                  <a:schemeClr val="accent1">
                    <a:lumMod val="75000"/>
                  </a:schemeClr>
                </a:solidFill>
              </a:rPr>
              <a:t>fais</a:t>
            </a:r>
            <a:r>
              <a:rPr lang="en-CA" dirty="0" smtClean="0">
                <a:solidFill>
                  <a:schemeClr val="accent1">
                    <a:lumMod val="75000"/>
                  </a:schemeClr>
                </a:solidFill>
              </a:rPr>
              <a:t> de mon </a:t>
            </a:r>
            <a:r>
              <a:rPr lang="en-CA" dirty="0" err="1" smtClean="0">
                <a:solidFill>
                  <a:schemeClr val="accent1">
                    <a:lumMod val="75000"/>
                  </a:schemeClr>
                </a:solidFill>
              </a:rPr>
              <a:t>mieux</a:t>
            </a:r>
            <a:r>
              <a:rPr lang="en-CA" dirty="0" smtClean="0">
                <a:solidFill>
                  <a:schemeClr val="accent1">
                    <a:lumMod val="75000"/>
                  </a:schemeClr>
                </a:solidFill>
              </a:rPr>
              <a:t>)</a:t>
            </a:r>
          </a:p>
          <a:p>
            <a:pPr lvl="1">
              <a:tabLst>
                <a:tab pos="4572000" algn="l"/>
              </a:tabLst>
            </a:pPr>
            <a:r>
              <a:rPr lang="en-CA" dirty="0" smtClean="0"/>
              <a:t>I am enough	</a:t>
            </a:r>
            <a:r>
              <a:rPr lang="fr-FR" dirty="0" smtClean="0">
                <a:solidFill>
                  <a:schemeClr val="accent1">
                    <a:lumMod val="75000"/>
                  </a:schemeClr>
                </a:solidFill>
              </a:rPr>
              <a:t>(je suis assez moi-même)</a:t>
            </a:r>
            <a:endParaRPr lang="en-CA"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32034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smtClean="0"/>
              <a:t>Plenary</a:t>
            </a:r>
            <a:r>
              <a:rPr lang="fr-CA" dirty="0" smtClean="0"/>
              <a:t>:</a:t>
            </a:r>
            <a:r>
              <a:rPr lang="fr-CA" baseline="0" dirty="0" smtClean="0"/>
              <a:t> </a:t>
            </a:r>
            <a:r>
              <a:rPr lang="en-US" dirty="0" smtClean="0"/>
              <a:t>Open mic to have your comments, challenges, surprises… particularly would</a:t>
            </a:r>
            <a:r>
              <a:rPr lang="en-US" baseline="0" dirty="0" smtClean="0"/>
              <a:t> like to hear from someone who hasn’t spoke</a:t>
            </a:r>
            <a:endParaRPr lang="en-US" dirty="0" smtClean="0"/>
          </a:p>
          <a:p>
            <a:endParaRPr lang="en-US" dirty="0" smtClean="0"/>
          </a:p>
          <a:p>
            <a:r>
              <a:rPr lang="fr-CA" dirty="0" err="1" smtClean="0"/>
              <a:t>Raise</a:t>
            </a:r>
            <a:r>
              <a:rPr lang="fr-CA" dirty="0" smtClean="0"/>
              <a:t> </a:t>
            </a:r>
            <a:r>
              <a:rPr lang="fr-CA" dirty="0" err="1" smtClean="0"/>
              <a:t>your</a:t>
            </a:r>
            <a:r>
              <a:rPr lang="fr-CA" dirty="0" smtClean="0"/>
              <a:t> hand to </a:t>
            </a:r>
            <a:r>
              <a:rPr lang="fr-CA" dirty="0" err="1" smtClean="0"/>
              <a:t>speak</a:t>
            </a:r>
            <a:r>
              <a:rPr lang="fr-CA" dirty="0" smtClean="0"/>
              <a:t>, type in</a:t>
            </a:r>
            <a:r>
              <a:rPr lang="fr-CA" baseline="0" dirty="0" smtClean="0"/>
              <a:t> the chat… </a:t>
            </a:r>
            <a:r>
              <a:rPr lang="fr-CA" baseline="0" dirty="0" err="1" smtClean="0"/>
              <a:t>be</a:t>
            </a:r>
            <a:r>
              <a:rPr lang="fr-CA" baseline="0" dirty="0" smtClean="0"/>
              <a:t> </a:t>
            </a:r>
            <a:r>
              <a:rPr lang="fr-CA" baseline="0" dirty="0" err="1" smtClean="0"/>
              <a:t>mindful</a:t>
            </a:r>
            <a:r>
              <a:rPr lang="fr-CA" baseline="0" dirty="0" smtClean="0"/>
              <a:t> about the time, </a:t>
            </a:r>
            <a:r>
              <a:rPr lang="fr-CA" baseline="0" dirty="0" err="1" smtClean="0"/>
              <a:t>let’s</a:t>
            </a:r>
            <a:r>
              <a:rPr lang="fr-CA" baseline="0" dirty="0" smtClean="0"/>
              <a:t> </a:t>
            </a:r>
            <a:r>
              <a:rPr lang="fr-CA" baseline="0" dirty="0" err="1" smtClean="0"/>
              <a:t>take</a:t>
            </a:r>
            <a:r>
              <a:rPr lang="fr-CA" baseline="0" dirty="0" smtClean="0"/>
              <a:t> as </a:t>
            </a:r>
            <a:r>
              <a:rPr lang="fr-CA" baseline="0" dirty="0" err="1" smtClean="0"/>
              <a:t>many</a:t>
            </a:r>
            <a:r>
              <a:rPr lang="fr-CA" baseline="0" dirty="0" smtClean="0"/>
              <a:t> as </a:t>
            </a:r>
            <a:r>
              <a:rPr lang="fr-CA" baseline="0" dirty="0" err="1" smtClean="0"/>
              <a:t>we</a:t>
            </a:r>
            <a:r>
              <a:rPr lang="fr-CA" baseline="0" dirty="0" smtClean="0"/>
              <a:t> </a:t>
            </a:r>
            <a:r>
              <a:rPr lang="fr-CA" baseline="0" dirty="0" err="1" smtClean="0"/>
              <a:t>can</a:t>
            </a:r>
            <a:r>
              <a:rPr lang="fr-CA" baseline="0" dirty="0" smtClean="0"/>
              <a:t> in  about 10 </a:t>
            </a:r>
            <a:r>
              <a:rPr lang="fr-CA" baseline="0" dirty="0" err="1" smtClean="0"/>
              <a:t>mins</a:t>
            </a:r>
            <a:r>
              <a:rPr lang="fr-CA" baseline="0" dirty="0" smtClean="0"/>
              <a:t>.</a:t>
            </a:r>
          </a:p>
          <a:p>
            <a:endParaRPr lang="fr-CA" baseline="0" dirty="0" smtClean="0"/>
          </a:p>
          <a:p>
            <a:endParaRPr lang="en-CA" dirty="0" smtClean="0"/>
          </a:p>
          <a:p>
            <a:endParaRPr lang="fr-CA" baseline="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474977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smtClean="0"/>
              <a:t>InBrief</a:t>
            </a:r>
            <a:r>
              <a:rPr lang="en-US" dirty="0" smtClean="0"/>
              <a:t>: The Science of Resilience</a:t>
            </a:r>
            <a:r>
              <a:rPr lang="en-US" baseline="0" dirty="0" smtClean="0"/>
              <a:t> </a:t>
            </a:r>
            <a:r>
              <a:rPr lang="en-US" sz="1400" dirty="0" smtClean="0">
                <a:hlinkClick r:id="rId3"/>
              </a:rPr>
              <a:t>https://www.youtube.com/watch?v=1r8hj72bfGo</a:t>
            </a:r>
            <a:r>
              <a:rPr lang="en-US" sz="140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Brains: Journey to Resilience - </a:t>
            </a:r>
            <a:r>
              <a:rPr lang="en-CA" sz="1400" dirty="0" smtClean="0">
                <a:hlinkClick r:id="rId4"/>
              </a:rPr>
              <a:t>https://www.youtube.com/watch?v=HJvDrT6N-mw</a:t>
            </a:r>
            <a:r>
              <a:rPr lang="en-CA" sz="1400" dirty="0" smtClean="0"/>
              <a:t> </a:t>
            </a:r>
          </a:p>
          <a:p>
            <a:endParaRPr lang="fr-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The 12 Inner Strengths for Lasting Well-Being and Resilience</a:t>
            </a:r>
            <a:r>
              <a:rPr lang="en-US" sz="1200" b="0" i="0" kern="1200" baseline="0" dirty="0" smtClean="0">
                <a:solidFill>
                  <a:schemeClr val="tx1"/>
                </a:solidFill>
                <a:effectLst/>
                <a:latin typeface="+mn-lt"/>
                <a:ea typeface="+mn-ea"/>
                <a:cs typeface="+mn-cs"/>
              </a:rPr>
              <a:t> - </a:t>
            </a:r>
            <a:r>
              <a:rPr lang="en-US" dirty="0" smtClean="0">
                <a:latin typeface="Calibri" panose="020F0502020204030204" pitchFamily="34" charset="0"/>
                <a:ea typeface="Calibri" panose="020F0502020204030204" pitchFamily="34" charset="0"/>
              </a:rPr>
              <a:t>https://www.rickhanson.net/online-courses/the-foundations-of-well-being/inner-strengths-for-well-being/</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49172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smtClean="0"/>
          </a:p>
          <a:p>
            <a:r>
              <a:rPr lang="en-CA" sz="1200" dirty="0" smtClean="0">
                <a:hlinkClick r:id="rId3"/>
              </a:rPr>
              <a:t>https://www.southernnetwork.org/site/seven-teachings</a:t>
            </a:r>
            <a:r>
              <a:rPr lang="en-CA" sz="1200" dirty="0" smtClean="0"/>
              <a:t> </a:t>
            </a: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4"/>
              </a:rPr>
              <a:t>https://plumvillage.org/mindfulness/the-5-mindfulness-trainings/</a:t>
            </a:r>
            <a:r>
              <a:rPr lang="en-US" sz="1200" dirty="0" smtClean="0"/>
              <a:t> </a:t>
            </a:r>
            <a:endParaRPr lang="fr-CA" dirty="0" smtClean="0"/>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https://mindfulnessexercises.com/identifying-personal-values/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smtClean="0"/>
              <a:t>When</a:t>
            </a:r>
            <a:r>
              <a:rPr lang="fr-CA" dirty="0" smtClean="0"/>
              <a:t> in </a:t>
            </a:r>
            <a:r>
              <a:rPr lang="fr-CA" dirty="0" err="1" smtClean="0"/>
              <a:t>doubt</a:t>
            </a:r>
            <a:r>
              <a:rPr lang="fr-CA" dirty="0" smtClean="0"/>
              <a:t>,</a:t>
            </a:r>
            <a:r>
              <a:rPr lang="fr-CA" baseline="0" dirty="0" smtClean="0"/>
              <a:t> </a:t>
            </a:r>
            <a:r>
              <a:rPr lang="fr-CA" dirty="0" smtClean="0"/>
              <a:t>I </a:t>
            </a:r>
            <a:r>
              <a:rPr lang="fr-CA" dirty="0" err="1" smtClean="0"/>
              <a:t>usually</a:t>
            </a:r>
            <a:r>
              <a:rPr lang="fr-CA" dirty="0" smtClean="0"/>
              <a:t> </a:t>
            </a:r>
            <a:r>
              <a:rPr lang="fr-CA" dirty="0" err="1" smtClean="0"/>
              <a:t>ask</a:t>
            </a:r>
            <a:r>
              <a:rPr lang="fr-CA" dirty="0" smtClean="0"/>
              <a:t> </a:t>
            </a:r>
            <a:r>
              <a:rPr lang="fr-CA" dirty="0" err="1" smtClean="0"/>
              <a:t>myself</a:t>
            </a:r>
            <a:r>
              <a:rPr lang="fr-CA" dirty="0" smtClean="0"/>
              <a:t> « </a:t>
            </a:r>
            <a:r>
              <a:rPr lang="en-CA" dirty="0" smtClean="0"/>
              <a:t>What would someone who loved themselves do?</a:t>
            </a:r>
            <a:r>
              <a:rPr lang="fr-CA" dirty="0" smtClean="0"/>
              <a:t> »</a:t>
            </a:r>
            <a:endParaRPr lang="en-CA" dirty="0" smtClean="0"/>
          </a:p>
          <a:p>
            <a:endParaRPr lang="fr-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72932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hlinkClick r:id="rId3"/>
              </a:rPr>
              <a:t>https://www.centerforresilience.org/5-ways-to-practice-mindfulness-right-now</a:t>
            </a:r>
            <a:endParaRPr lang="en-US" sz="1200" dirty="0" smtClean="0"/>
          </a:p>
          <a:p>
            <a:r>
              <a:rPr lang="en-US" sz="1200" dirty="0" smtClean="0">
                <a:hlinkClick r:id="rId4"/>
              </a:rPr>
              <a:t>https://positivepsychology.com/meditation-exercises-activities/</a:t>
            </a:r>
            <a:r>
              <a:rPr lang="en-US" sz="1200" dirty="0" smtClean="0"/>
              <a:t> </a:t>
            </a:r>
          </a:p>
          <a:p>
            <a:r>
              <a:rPr lang="en-US" sz="1200" dirty="0" smtClean="0">
                <a:hlinkClick r:id="rId5"/>
              </a:rPr>
              <a:t>https://www.thepathway2success.com/10-mindfulness-activities-you-can-try-today/</a:t>
            </a:r>
            <a:r>
              <a:rPr lang="en-US" sz="1200" dirty="0" smtClean="0"/>
              <a:t> </a:t>
            </a:r>
          </a:p>
          <a:p>
            <a:endParaRPr lang="en-US" sz="1200" dirty="0" smtClean="0"/>
          </a:p>
          <a:p>
            <a:r>
              <a:rPr lang="en-US" sz="1200" dirty="0" smtClean="0"/>
              <a:t>Some authors</a:t>
            </a:r>
            <a:r>
              <a:rPr lang="en-US" sz="1200" baseline="0" dirty="0" smtClean="0"/>
              <a:t> call it “Mindfulness on demand”</a:t>
            </a:r>
            <a:endParaRPr lang="en-US"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90177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dirty="0" smtClean="0"/>
              <a:t>References to the books:</a:t>
            </a:r>
          </a:p>
          <a:p>
            <a:r>
              <a:rPr lang="en-CA" dirty="0" smtClean="0"/>
              <a:t>First</a:t>
            </a:r>
            <a:r>
              <a:rPr lang="en-CA" baseline="0" dirty="0" smtClean="0"/>
              <a:t> row</a:t>
            </a:r>
            <a:endParaRPr lang="en-CA" dirty="0" smtClean="0"/>
          </a:p>
          <a:p>
            <a:pPr marL="167970" indent="-167970">
              <a:buFont typeface="Arial" panose="020B0604020202020204" pitchFamily="34" charset="0"/>
              <a:buChar char="•"/>
            </a:pPr>
            <a:r>
              <a:rPr lang="en-CA" dirty="0" smtClean="0"/>
              <a:t>https://www.amazon.ca/Search-Inside-Yourself-Productivity-Creativity/dp/0062116924</a:t>
            </a:r>
          </a:p>
          <a:p>
            <a:pPr marL="167970" indent="-167970">
              <a:buFont typeface="Arial" panose="020B0604020202020204" pitchFamily="34" charset="0"/>
              <a:buChar char="•"/>
            </a:pPr>
            <a:r>
              <a:rPr lang="en-CA" dirty="0" smtClean="0"/>
              <a:t>https://www.amazon.ca/Presence-Human-Purpose-Field-Future/dp/0385516304/</a:t>
            </a:r>
          </a:p>
          <a:p>
            <a:pPr marL="167970" indent="-167970">
              <a:buFont typeface="Arial" panose="020B0604020202020204" pitchFamily="34" charset="0"/>
              <a:buChar char="•"/>
            </a:pPr>
            <a:r>
              <a:rPr lang="en-CA" dirty="0" smtClean="0"/>
              <a:t>https://www.amazon.ca/Leading-Emerging-Future-Ego-System-Eco-System/dp/1605099260/</a:t>
            </a:r>
          </a:p>
          <a:p>
            <a:pPr marL="167970" indent="-167970">
              <a:buFont typeface="Arial" panose="020B0604020202020204" pitchFamily="34" charset="0"/>
              <a:buChar char="•"/>
            </a:pPr>
            <a:r>
              <a:rPr lang="en-CA" dirty="0" smtClean="0"/>
              <a:t>https://www.amazon.ca/Finding-Space-Lead-Practical-Leadership/dp/1620402475/</a:t>
            </a:r>
          </a:p>
          <a:p>
            <a:pPr marL="167970" indent="-167970">
              <a:buFont typeface="Arial" panose="020B0604020202020204" pitchFamily="34" charset="0"/>
              <a:buChar char="•"/>
            </a:pPr>
            <a:r>
              <a:rPr lang="en-CA" dirty="0" smtClean="0"/>
              <a:t>https://www.amazon.ca/Mindful-Leadership-Self-Awareness-Transforming-Inspiring/dp/1118127110/</a:t>
            </a:r>
          </a:p>
          <a:p>
            <a:pPr marL="167970" indent="-167970">
              <a:buFont typeface="Arial" panose="020B0604020202020204" pitchFamily="34" charset="0"/>
              <a:buChar char="•"/>
            </a:pPr>
            <a:r>
              <a:rPr lang="en-CA" dirty="0" smtClean="0"/>
              <a:t>https://www.amazon.ca/Joy-Demand-Discovering-Happiness-Within/dp/0062378872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smtClean="0"/>
              <a:t>Second</a:t>
            </a:r>
            <a:r>
              <a:rPr lang="en-CA" baseline="0" dirty="0" smtClean="0"/>
              <a:t> row</a:t>
            </a:r>
            <a:endParaRPr lang="en-CA" dirty="0" smtClean="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https://www.amazon.ca/Self-Compassion-Proven-Power-Being-Yourself/dp/0061733520</a:t>
            </a:r>
          </a:p>
          <a:p>
            <a:pPr marL="167970" indent="-167970">
              <a:buFont typeface="Arial" panose="020B0604020202020204" pitchFamily="34" charset="0"/>
              <a:buChar char="•"/>
            </a:pPr>
            <a:r>
              <a:rPr lang="en-CA" dirty="0" smtClean="0"/>
              <a:t>https://www.amazon.ca/Mindful-Leader-Management-Mindfulness-Meditation/dp/1590306201/</a:t>
            </a:r>
          </a:p>
          <a:p>
            <a:pPr marL="167970" indent="-167970">
              <a:buFont typeface="Arial" panose="020B0604020202020204" pitchFamily="34" charset="0"/>
              <a:buChar char="•"/>
            </a:pPr>
            <a:r>
              <a:rPr lang="en-CA" dirty="0" smtClean="0"/>
              <a:t>https://www.amazon.ca/Mindfulness-Merloyd-Lawrence-Langer-Reprinted/dp/B00C6OOLR6/</a:t>
            </a:r>
          </a:p>
          <a:p>
            <a:pPr marL="167970" indent="-167970">
              <a:buFont typeface="Arial" panose="020B0604020202020204" pitchFamily="34" charset="0"/>
              <a:buChar char="•"/>
            </a:pPr>
            <a:r>
              <a:rPr lang="en-CA" dirty="0" smtClean="0">
                <a:hlinkClick r:id="rId3"/>
              </a:rPr>
              <a:t>https://www.amazon.ca/Eleven-Rings-Success-Phil-Jackson/dp/1594205116/</a:t>
            </a:r>
            <a:endParaRPr lang="en-CA" dirty="0" smtClean="0"/>
          </a:p>
          <a:p>
            <a:pPr marL="167970" indent="-167970">
              <a:buFont typeface="Arial" panose="020B0604020202020204" pitchFamily="34" charset="0"/>
              <a:buChar char="•"/>
            </a:pPr>
            <a:r>
              <a:rPr lang="en-CA" dirty="0" smtClean="0">
                <a:hlinkClick r:id="rId4"/>
              </a:rPr>
              <a:t>https://www.amazon.ca/Dare-Lead-Brave-Conversations-Hearts/dp/0399592520</a:t>
            </a:r>
            <a:r>
              <a:rPr lang="en-CA" dirty="0" smtClean="0"/>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smtClean="0"/>
              <a:t>Third </a:t>
            </a:r>
            <a:r>
              <a:rPr lang="en-CA" baseline="0" dirty="0" smtClean="0"/>
              <a:t>row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hlinkClick r:id="rId5"/>
              </a:rPr>
              <a:t>https://www.amazon.ca/Mindful-Leader-Embodying-Christian-wisdom-ebook/dp/B07KJGHXDW/</a:t>
            </a:r>
            <a:endParaRPr lang="en-CA"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hlinkClick r:id="rId6"/>
              </a:rPr>
              <a:t>https://www.amazon.ca/Creating-Mindful-Leaders-Power-Forward/dp/1119484782/</a:t>
            </a:r>
            <a:endParaRPr lang="en-CA" dirty="0" smtClean="0"/>
          </a:p>
          <a:p>
            <a:pPr marL="167970" indent="-167970">
              <a:buFont typeface="Arial" panose="020B0604020202020204" pitchFamily="34" charset="0"/>
              <a:buChar char="•"/>
            </a:pPr>
            <a:r>
              <a:rPr lang="en-CA" dirty="0" smtClean="0">
                <a:hlinkClick r:id="rId7"/>
              </a:rPr>
              <a:t>https://www.amazon.ca/Seven-Practices-Mindful-Leader-Monastery/dp/1608685195/</a:t>
            </a:r>
            <a:endParaRPr lang="en-CA" dirty="0" smtClean="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https://www.amazon.ca/Art-Mindfulness-HarperOne-Select-Selects-ebook/dp/B005HG4H24/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https://www.amazon.ca/Mindful-Coach-Facilitating-Leader-Development-ebook/dp/B00362XL64/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dirty="0" smtClean="0"/>
          </a:p>
          <a:p>
            <a:pPr marL="167970" marR="0" lvl="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smtClean="0"/>
              <a:t>Please</a:t>
            </a:r>
            <a:r>
              <a:rPr lang="fr-CA" baseline="0" dirty="0" smtClean="0"/>
              <a:t> </a:t>
            </a:r>
            <a:r>
              <a:rPr lang="fr-CA" baseline="0" dirty="0" err="1" smtClean="0"/>
              <a:t>refer</a:t>
            </a:r>
            <a:r>
              <a:rPr lang="fr-CA" baseline="0" dirty="0" smtClean="0"/>
              <a:t> to the </a:t>
            </a:r>
            <a:r>
              <a:rPr lang="fr-CA" baseline="0" dirty="0" err="1" smtClean="0"/>
              <a:t>Cohort</a:t>
            </a:r>
            <a:r>
              <a:rPr lang="fr-CA" baseline="0" dirty="0" smtClean="0"/>
              <a:t> page; </a:t>
            </a:r>
            <a:r>
              <a:rPr lang="fr-CA" baseline="0" dirty="0" err="1" smtClean="0"/>
              <a:t>some</a:t>
            </a:r>
            <a:r>
              <a:rPr lang="fr-CA" baseline="0" dirty="0" smtClean="0"/>
              <a:t> of </a:t>
            </a:r>
            <a:r>
              <a:rPr lang="fr-CA" baseline="0" dirty="0" err="1" smtClean="0"/>
              <a:t>you</a:t>
            </a:r>
            <a:r>
              <a:rPr lang="fr-CA" baseline="0" dirty="0" smtClean="0"/>
              <a:t> have </a:t>
            </a:r>
            <a:r>
              <a:rPr lang="fr-CA" baseline="0" dirty="0" err="1" smtClean="0"/>
              <a:t>shared</a:t>
            </a:r>
            <a:r>
              <a:rPr lang="fr-CA" baseline="0" dirty="0" smtClean="0"/>
              <a:t> </a:t>
            </a:r>
            <a:r>
              <a:rPr lang="fr-CA" baseline="0" dirty="0" err="1" smtClean="0"/>
              <a:t>titles</a:t>
            </a:r>
            <a:r>
              <a:rPr lang="fr-CA" baseline="0" dirty="0" smtClean="0"/>
              <a:t> of books </a:t>
            </a:r>
            <a:r>
              <a:rPr lang="fr-CA" baseline="0" dirty="0" err="1" smtClean="0"/>
              <a:t>that</a:t>
            </a:r>
            <a:r>
              <a:rPr lang="fr-CA" baseline="0" dirty="0" smtClean="0"/>
              <a:t> </a:t>
            </a:r>
            <a:r>
              <a:rPr lang="fr-CA" baseline="0" dirty="0" err="1" smtClean="0"/>
              <a:t>work</a:t>
            </a:r>
            <a:r>
              <a:rPr lang="fr-CA" baseline="0" dirty="0" smtClean="0"/>
              <a:t> for </a:t>
            </a:r>
            <a:r>
              <a:rPr lang="fr-CA" baseline="0" dirty="0" err="1" smtClean="0"/>
              <a:t>them</a:t>
            </a:r>
            <a:r>
              <a:rPr lang="fr-CA" baseline="0" dirty="0" smtClean="0"/>
              <a:t/>
            </a:r>
            <a:br>
              <a:rPr lang="fr-CA" baseline="0" dirty="0" smtClean="0"/>
            </a:br>
            <a:r>
              <a:rPr lang="en-CA" dirty="0" smtClean="0">
                <a:hlinkClick r:id="rId8"/>
              </a:rPr>
              <a:t>https://gccollab.ca/blog/view/13204265/whatcha-readin</a:t>
            </a:r>
            <a:r>
              <a:rPr lang="en-CA" dirty="0" smtClean="0"/>
              <a:t> </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799355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2022-06-10</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39340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3076718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25345207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2022-06-10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2022-06-10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2022-06-10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2022-06-10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2022-06-10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2022-06-10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2022-06-10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2022-06-10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jpeg"/><Relationship Id="rId10" Type="http://schemas.openxmlformats.org/officeDocument/2006/relationships/image" Target="../media/image47.png"/><Relationship Id="rId4" Type="http://schemas.openxmlformats.org/officeDocument/2006/relationships/image" Target="../media/image65.png"/><Relationship Id="rId9"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hyperlink" Target="https://wiki.gccollab.ca/Convergenc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my.happify.com/hd/3-ways-to-live-mindfully" TargetMode="External"/><Relationship Id="rId7" Type="http://schemas.openxmlformats.org/officeDocument/2006/relationships/hyperlink" Target="https://www.youtube.com/watch?v=egjWRWOUME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rickhanson.net/online-courses/the-foundations-of-well-being/inner-strengths-for-well-being/" TargetMode="External"/><Relationship Id="rId5" Type="http://schemas.openxmlformats.org/officeDocument/2006/relationships/hyperlink" Target="https://www.youtube.com/watch?v=w6T02g5hnT4" TargetMode="External"/><Relationship Id="rId4" Type="http://schemas.openxmlformats.org/officeDocument/2006/relationships/hyperlink" Target="https://greatergood.berkeley.edu/topic/mindfulness/defini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74.png"/><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5.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1.gif"/><Relationship Id="rId5" Type="http://schemas.openxmlformats.org/officeDocument/2006/relationships/image" Target="../media/image80.jpeg"/><Relationship Id="rId4" Type="http://schemas.openxmlformats.org/officeDocument/2006/relationships/image" Target="../media/image79.jpeg"/></Relationships>
</file>

<file path=ppt/slides/_rels/slide16.xml.rels><?xml version="1.0" encoding="UTF-8" standalone="yes"?>
<Relationships xmlns="http://schemas.openxmlformats.org/package/2006/relationships"><Relationship Id="rId3" Type="http://schemas.openxmlformats.org/officeDocument/2006/relationships/hyperlink" Target="https://app.sli.do/event/4cdJ6BEhYuyfrRJ7tqWt8J"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8.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83.png"/><Relationship Id="rId3" Type="http://schemas.openxmlformats.org/officeDocument/2006/relationships/image" Target="../media/image89.jpg"/><Relationship Id="rId7" Type="http://schemas.openxmlformats.org/officeDocument/2006/relationships/image" Target="../media/image88.png"/><Relationship Id="rId12"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44.png"/><Relationship Id="rId5" Type="http://schemas.openxmlformats.org/officeDocument/2006/relationships/image" Target="../media/image86.jpg"/><Relationship Id="rId10" Type="http://schemas.openxmlformats.org/officeDocument/2006/relationships/image" Target="../media/image46.png"/><Relationship Id="rId4" Type="http://schemas.openxmlformats.org/officeDocument/2006/relationships/image" Target="../media/image74.png"/><Relationship Id="rId9" Type="http://schemas.microsoft.com/office/2007/relationships/hdphoto" Target="../media/hdphoto3.wdp"/><Relationship Id="rId14" Type="http://schemas.openxmlformats.org/officeDocument/2006/relationships/image" Target="../media/image8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g"/><Relationship Id="rId18" Type="http://schemas.openxmlformats.org/officeDocument/2006/relationships/image" Target="../media/image27.wmf"/><Relationship Id="rId26" Type="http://schemas.openxmlformats.org/officeDocument/2006/relationships/image" Target="../media/image35.png"/><Relationship Id="rId3" Type="http://schemas.openxmlformats.org/officeDocument/2006/relationships/image" Target="../media/image13.png"/><Relationship Id="rId21" Type="http://schemas.openxmlformats.org/officeDocument/2006/relationships/image" Target="../media/image30.wmf"/><Relationship Id="rId34" Type="http://schemas.openxmlformats.org/officeDocument/2006/relationships/image" Target="../media/image41.jpeg"/><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26.png"/><Relationship Id="rId25" Type="http://schemas.openxmlformats.org/officeDocument/2006/relationships/image" Target="../media/image34.jpg"/><Relationship Id="rId33" Type="http://schemas.openxmlformats.org/officeDocument/2006/relationships/image" Target="../media/image40.jpeg"/><Relationship Id="rId2" Type="http://schemas.openxmlformats.org/officeDocument/2006/relationships/notesSlide" Target="../notesSlides/notesSlide4.xml"/><Relationship Id="rId16" Type="http://schemas.openxmlformats.org/officeDocument/2006/relationships/image" Target="../media/image25.jpeg"/><Relationship Id="rId20" Type="http://schemas.openxmlformats.org/officeDocument/2006/relationships/image" Target="../media/image29.wmf"/><Relationship Id="rId29"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39.jpg"/><Relationship Id="rId5" Type="http://schemas.openxmlformats.org/officeDocument/2006/relationships/image" Target="../media/image12.jpg"/><Relationship Id="rId15" Type="http://schemas.openxmlformats.org/officeDocument/2006/relationships/image" Target="../media/image24.jp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wmf"/><Relationship Id="rId31"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8.jpeg"/><Relationship Id="rId14" Type="http://schemas.openxmlformats.org/officeDocument/2006/relationships/image" Target="../media/image23.jp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s://greatergood.berkeley.edu/article/item/evidence_mounts_that_mindfulness_breeds_resilienc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lumvillage.org/mindfulness/the-5-mindfulness-training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hyperlink" Target="https://www.southernnetwork.org/site/seven-teaching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www.centerforresilience.org/5-ways-to-practice-mindfulness-right-now" TargetMode="External"/><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https://www.thepathway2success.com/10-mindfulness-activities-you-can-try-today/" TargetMode="External"/><Relationship Id="rId4" Type="http://schemas.openxmlformats.org/officeDocument/2006/relationships/hyperlink" Target="https://positivepsychology.com/meditation-exercises-activitie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18" Type="http://schemas.openxmlformats.org/officeDocument/2006/relationships/image" Target="../media/image62.jpeg"/><Relationship Id="rId3" Type="http://schemas.openxmlformats.org/officeDocument/2006/relationships/image" Target="../media/image47.png"/><Relationship Id="rId7" Type="http://schemas.openxmlformats.org/officeDocument/2006/relationships/image" Target="../media/image51.jpeg"/><Relationship Id="rId12" Type="http://schemas.openxmlformats.org/officeDocument/2006/relationships/image" Target="../media/image56.jpeg"/><Relationship Id="rId17" Type="http://schemas.openxmlformats.org/officeDocument/2006/relationships/image" Target="../media/image61.jpeg"/><Relationship Id="rId2" Type="http://schemas.openxmlformats.org/officeDocument/2006/relationships/notesSlide" Target="../notesSlides/notesSlide9.xml"/><Relationship Id="rId16"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5" Type="http://schemas.openxmlformats.org/officeDocument/2006/relationships/image" Target="../media/image59.jpeg"/><Relationship Id="rId10" Type="http://schemas.openxmlformats.org/officeDocument/2006/relationships/image" Target="../media/image54.png"/><Relationship Id="rId19" Type="http://schemas.openxmlformats.org/officeDocument/2006/relationships/image" Target="../media/image63.jpe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5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r>
              <a:rPr lang="en-CA" sz="2800" dirty="0" smtClean="0">
                <a:solidFill>
                  <a:schemeClr val="bg1"/>
                </a:solidFill>
              </a:rPr>
              <a:t/>
            </a:r>
            <a:br>
              <a:rPr lang="en-CA" sz="2800" dirty="0" smtClean="0">
                <a:solidFill>
                  <a:schemeClr val="bg1"/>
                </a:solidFill>
              </a:rPr>
            </a:br>
            <a:r>
              <a:rPr lang="en-CA" sz="2800" dirty="0" smtClean="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85" y="164051"/>
            <a:ext cx="3239186" cy="323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isplay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509407"/>
            <a:ext cx="3238537" cy="3238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may contain: 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68468"/>
            <a:ext cx="3234769" cy="32347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dirty="0" smtClean="0"/>
              <a:t>Some App references</a:t>
            </a:r>
            <a:endParaRPr lang="en-US" dirty="0"/>
          </a:p>
        </p:txBody>
      </p:sp>
      <p:pic>
        <p:nvPicPr>
          <p:cNvPr id="10" name="Picture 9"/>
          <p:cNvPicPr>
            <a:picLocks noChangeAspect="1"/>
          </p:cNvPicPr>
          <p:nvPr/>
        </p:nvPicPr>
        <p:blipFill>
          <a:blip r:embed="rId3"/>
          <a:stretch>
            <a:fillRect/>
          </a:stretch>
        </p:blipFill>
        <p:spPr>
          <a:xfrm>
            <a:off x="3690776" y="1897245"/>
            <a:ext cx="1762448" cy="863092"/>
          </a:xfrm>
          <a:prstGeom prst="rect">
            <a:avLst/>
          </a:prstGeom>
        </p:spPr>
      </p:pic>
      <p:pic>
        <p:nvPicPr>
          <p:cNvPr id="11" name="Picture 2" descr="Calm logo 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005106"/>
            <a:ext cx="1656184" cy="6473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appify: for Stress &amp; Worry | Apps | 148Ap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8269" y="34290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5886319" y="1257229"/>
            <a:ext cx="2143125" cy="2143125"/>
          </a:xfrm>
          <a:prstGeom prst="rect">
            <a:avLst/>
          </a:prstGeom>
        </p:spPr>
      </p:pic>
      <p:grpSp>
        <p:nvGrpSpPr>
          <p:cNvPr id="8" name="Group 7"/>
          <p:cNvGrpSpPr/>
          <p:nvPr/>
        </p:nvGrpSpPr>
        <p:grpSpPr>
          <a:xfrm>
            <a:off x="5302601" y="3501166"/>
            <a:ext cx="1558095" cy="1998791"/>
            <a:chOff x="5136536" y="3166457"/>
            <a:chExt cx="1558095" cy="1998791"/>
          </a:xfrm>
        </p:grpSpPr>
        <p:pic>
          <p:nvPicPr>
            <p:cNvPr id="14" name="Picture 6" descr=" Mindfulness Coach app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6536" y="3166457"/>
              <a:ext cx="1558094" cy="15580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stretch>
              <a:fillRect/>
            </a:stretch>
          </p:blipFill>
          <p:spPr>
            <a:xfrm>
              <a:off x="5136537" y="4672570"/>
              <a:ext cx="1558094" cy="492678"/>
            </a:xfrm>
            <a:prstGeom prst="rect">
              <a:avLst/>
            </a:prstGeom>
          </p:spPr>
        </p:pic>
      </p:grpSp>
      <p:pic>
        <p:nvPicPr>
          <p:cNvPr id="6" name="Picture 5"/>
          <p:cNvPicPr>
            <a:picLocks noChangeAspect="1"/>
          </p:cNvPicPr>
          <p:nvPr/>
        </p:nvPicPr>
        <p:blipFill>
          <a:blip r:embed="rId9">
            <a:clrChange>
              <a:clrFrom>
                <a:srgbClr val="FFFFFF"/>
              </a:clrFrom>
              <a:clrTo>
                <a:srgbClr val="FFFFFF">
                  <a:alpha val="0"/>
                </a:srgbClr>
              </a:clrTo>
            </a:clrChange>
          </a:blip>
          <a:stretch>
            <a:fillRect/>
          </a:stretch>
        </p:blipFill>
        <p:spPr>
          <a:xfrm>
            <a:off x="2418332" y="5242757"/>
            <a:ext cx="1282998" cy="494488"/>
          </a:xfrm>
          <a:prstGeom prst="rect">
            <a:avLst/>
          </a:prstGeom>
        </p:spPr>
      </p:pic>
      <p:pic>
        <p:nvPicPr>
          <p:cNvPr id="13" name="Picture 12"/>
          <p:cNvPicPr>
            <a:picLocks noChangeAspect="1"/>
          </p:cNvPicPr>
          <p:nvPr/>
        </p:nvPicPr>
        <p:blipFill>
          <a:blip r:embed="rId10"/>
          <a:stretch>
            <a:fillRect/>
          </a:stretch>
        </p:blipFill>
        <p:spPr>
          <a:xfrm>
            <a:off x="6691543" y="0"/>
            <a:ext cx="1813068" cy="1691250"/>
          </a:xfrm>
          <a:prstGeom prst="rect">
            <a:avLst/>
          </a:prstGeom>
        </p:spPr>
      </p:pic>
    </p:spTree>
    <p:extLst>
      <p:ext uri="{BB962C8B-B14F-4D97-AF65-F5344CB8AC3E}">
        <p14:creationId xmlns:p14="http://schemas.microsoft.com/office/powerpoint/2010/main" val="3017501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Convergence</a:t>
            </a:r>
            <a:endParaRPr lang="en-CA" dirty="0"/>
          </a:p>
        </p:txBody>
      </p:sp>
      <p:sp>
        <p:nvSpPr>
          <p:cNvPr id="5" name="Rectangle 4"/>
          <p:cNvSpPr/>
          <p:nvPr/>
        </p:nvSpPr>
        <p:spPr>
          <a:xfrm>
            <a:off x="2195736" y="6195226"/>
            <a:ext cx="3726148" cy="369332"/>
          </a:xfrm>
          <a:prstGeom prst="rect">
            <a:avLst/>
          </a:prstGeom>
        </p:spPr>
        <p:txBody>
          <a:bodyPr wrap="none">
            <a:spAutoFit/>
          </a:bodyPr>
          <a:lstStyle/>
          <a:p>
            <a:r>
              <a:rPr lang="en-CA" dirty="0">
                <a:hlinkClick r:id="rId3"/>
              </a:rPr>
              <a:t>https://</a:t>
            </a:r>
            <a:r>
              <a:rPr lang="en-CA" dirty="0" smtClean="0">
                <a:hlinkClick r:id="rId3"/>
              </a:rPr>
              <a:t>wiki.gccollab.ca/Convergence</a:t>
            </a:r>
            <a:r>
              <a:rPr lang="en-CA" dirty="0" smtClean="0"/>
              <a:t> </a:t>
            </a:r>
            <a:endParaRPr lang="en-CA" dirty="0"/>
          </a:p>
        </p:txBody>
      </p:sp>
      <p:pic>
        <p:nvPicPr>
          <p:cNvPr id="2050" name="Picture 2" descr="https://wiki.gccollab.ca/images/c/cf/Convergence-1.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08171" y="171820"/>
            <a:ext cx="1327657" cy="13486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1394406"/>
            <a:ext cx="6096000" cy="1384995"/>
          </a:xfrm>
          <a:prstGeom prst="rect">
            <a:avLst/>
          </a:prstGeom>
        </p:spPr>
        <p:txBody>
          <a:bodyPr wrap="square">
            <a:spAutoFit/>
          </a:bodyPr>
          <a:lstStyle/>
          <a:p>
            <a:r>
              <a:rPr lang="en-US" sz="2800" dirty="0">
                <a:solidFill>
                  <a:srgbClr val="202122"/>
                </a:solidFill>
              </a:rPr>
              <a:t>page dedicated to leverage the various sessions offered by, and to, the Federal Government of Canada employees</a:t>
            </a:r>
            <a:endParaRPr lang="en-CA" sz="2800" dirty="0"/>
          </a:p>
        </p:txBody>
      </p:sp>
      <p:sp>
        <p:nvSpPr>
          <p:cNvPr id="8" name="Rectangle 7"/>
          <p:cNvSpPr/>
          <p:nvPr/>
        </p:nvSpPr>
        <p:spPr>
          <a:xfrm>
            <a:off x="457200" y="3032764"/>
            <a:ext cx="7567360" cy="2308324"/>
          </a:xfrm>
          <a:prstGeom prst="rect">
            <a:avLst/>
          </a:prstGeom>
        </p:spPr>
        <p:txBody>
          <a:bodyPr wrap="square">
            <a:spAutoFit/>
          </a:bodyPr>
          <a:lstStyle/>
          <a:p>
            <a:r>
              <a:rPr lang="fr-CA" sz="2400" dirty="0" err="1" smtClean="0">
                <a:solidFill>
                  <a:srgbClr val="202122"/>
                </a:solidFill>
              </a:rPr>
              <a:t>Current</a:t>
            </a:r>
            <a:r>
              <a:rPr lang="fr-CA" sz="2400" dirty="0" smtClean="0">
                <a:solidFill>
                  <a:srgbClr val="202122"/>
                </a:solidFill>
              </a:rPr>
              <a:t> sessions:</a:t>
            </a:r>
            <a:endParaRPr lang="en-CA" sz="2400" dirty="0" smtClean="0">
              <a:solidFill>
                <a:srgbClr val="202122"/>
              </a:solidFill>
            </a:endParaRPr>
          </a:p>
          <a:p>
            <a:pPr marL="285750" indent="-285750">
              <a:buFont typeface="Arial" panose="020B0604020202020204" pitchFamily="34" charset="0"/>
              <a:buChar char="•"/>
            </a:pPr>
            <a:r>
              <a:rPr lang="en-CA" sz="2400" dirty="0" smtClean="0">
                <a:solidFill>
                  <a:srgbClr val="202122"/>
                </a:solidFill>
              </a:rPr>
              <a:t>Mindfulness Meditation – ISC/CIRNAC, BC</a:t>
            </a:r>
          </a:p>
          <a:p>
            <a:pPr marL="285750" indent="-285750">
              <a:buFont typeface="Arial" panose="020B0604020202020204" pitchFamily="34" charset="0"/>
              <a:buChar char="•"/>
            </a:pPr>
            <a:r>
              <a:rPr lang="en-CA" sz="2400" dirty="0"/>
              <a:t>Mindfulness, Workplace Well-being </a:t>
            </a:r>
            <a:r>
              <a:rPr lang="en-CA" sz="2400" dirty="0" smtClean="0"/>
              <a:t>– PSPC, NHQ</a:t>
            </a:r>
          </a:p>
          <a:p>
            <a:pPr marL="285750" indent="-285750">
              <a:buFont typeface="Arial" panose="020B0604020202020204" pitchFamily="34" charset="0"/>
              <a:buChar char="•"/>
            </a:pPr>
            <a:r>
              <a:rPr lang="en-CA" sz="2400" dirty="0" smtClean="0"/>
              <a:t>Well-being – PSPC, NHQ (recordings)</a:t>
            </a:r>
          </a:p>
          <a:p>
            <a:pPr marL="285750" indent="-285750">
              <a:buFont typeface="Arial" panose="020B0604020202020204" pitchFamily="34" charset="0"/>
              <a:buChar char="•"/>
            </a:pPr>
            <a:r>
              <a:rPr lang="en-CA" sz="2400" dirty="0" smtClean="0"/>
              <a:t>Well-being – ISC, MB</a:t>
            </a:r>
          </a:p>
          <a:p>
            <a:pPr marL="285750" indent="-285750">
              <a:buFont typeface="Arial" panose="020B0604020202020204" pitchFamily="34" charset="0"/>
              <a:buChar char="•"/>
            </a:pPr>
            <a:r>
              <a:rPr lang="en-CA" sz="2400" dirty="0"/>
              <a:t>Adaptive Inquiry </a:t>
            </a:r>
            <a:r>
              <a:rPr lang="en-CA" sz="2400" dirty="0" smtClean="0"/>
              <a:t>session – IOCN, Varies </a:t>
            </a:r>
            <a:endParaRPr lang="en-CA" sz="2400" dirty="0"/>
          </a:p>
        </p:txBody>
      </p:sp>
      <p:pic>
        <p:nvPicPr>
          <p:cNvPr id="9" name="Picture 8"/>
          <p:cNvPicPr>
            <a:picLocks noChangeAspect="1"/>
          </p:cNvPicPr>
          <p:nvPr/>
        </p:nvPicPr>
        <p:blipFill>
          <a:blip r:embed="rId5"/>
          <a:stretch>
            <a:fillRect/>
          </a:stretch>
        </p:blipFill>
        <p:spPr>
          <a:xfrm>
            <a:off x="6691543" y="0"/>
            <a:ext cx="1813068" cy="1691250"/>
          </a:xfrm>
          <a:prstGeom prst="rect">
            <a:avLst/>
          </a:prstGeom>
        </p:spPr>
      </p:pic>
    </p:spTree>
    <p:extLst>
      <p:ext uri="{BB962C8B-B14F-4D97-AF65-F5344CB8AC3E}">
        <p14:creationId xmlns:p14="http://schemas.microsoft.com/office/powerpoint/2010/main" val="122131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And </a:t>
            </a:r>
            <a:r>
              <a:rPr lang="fr-CA" dirty="0" err="1" smtClean="0"/>
              <a:t>other</a:t>
            </a:r>
            <a:r>
              <a:rPr lang="fr-CA" dirty="0" smtClean="0"/>
              <a:t> </a:t>
            </a:r>
            <a:r>
              <a:rPr lang="fr-CA" dirty="0" err="1" smtClean="0"/>
              <a:t>references</a:t>
            </a:r>
            <a:r>
              <a:rPr lang="fr-CA" dirty="0" smtClean="0"/>
              <a:t>…</a:t>
            </a:r>
            <a:endParaRPr lang="en-CA" dirty="0"/>
          </a:p>
        </p:txBody>
      </p:sp>
      <p:sp>
        <p:nvSpPr>
          <p:cNvPr id="3" name="Content Placeholder 2"/>
          <p:cNvSpPr>
            <a:spLocks noGrp="1"/>
          </p:cNvSpPr>
          <p:nvPr>
            <p:ph idx="1"/>
          </p:nvPr>
        </p:nvSpPr>
        <p:spPr>
          <a:xfrm>
            <a:off x="457200" y="1600200"/>
            <a:ext cx="8435280" cy="4525963"/>
          </a:xfrm>
        </p:spPr>
        <p:txBody>
          <a:bodyPr>
            <a:normAutofit fontScale="92500" lnSpcReduction="10000"/>
          </a:bodyPr>
          <a:lstStyle/>
          <a:p>
            <a:r>
              <a:rPr lang="en-US" dirty="0"/>
              <a:t>Settle Down, Pay Attention, Say Thank </a:t>
            </a:r>
            <a:r>
              <a:rPr lang="en-US" dirty="0" smtClean="0"/>
              <a:t>You</a:t>
            </a:r>
            <a:br>
              <a:rPr lang="en-US" dirty="0" smtClean="0"/>
            </a:br>
            <a:r>
              <a:rPr lang="en-CA" sz="1800" dirty="0"/>
              <a:t>- </a:t>
            </a:r>
            <a:r>
              <a:rPr lang="en-CA" sz="1800" dirty="0" smtClean="0">
                <a:hlinkClick r:id="rId3"/>
              </a:rPr>
              <a:t>https</a:t>
            </a:r>
            <a:r>
              <a:rPr lang="en-CA" sz="1800" dirty="0">
                <a:hlinkClick r:id="rId3"/>
              </a:rPr>
              <a:t>://</a:t>
            </a:r>
            <a:r>
              <a:rPr lang="en-CA" sz="1800" dirty="0" smtClean="0">
                <a:hlinkClick r:id="rId3"/>
              </a:rPr>
              <a:t>my.happify.com/hd/3-ways-to-live-mindfully</a:t>
            </a:r>
            <a:r>
              <a:rPr lang="en-CA" sz="1800" dirty="0" smtClean="0"/>
              <a:t> </a:t>
            </a:r>
            <a:r>
              <a:rPr lang="en-CA" sz="1800" dirty="0" smtClean="0"/>
              <a:t>- </a:t>
            </a:r>
            <a:endParaRPr lang="en-CA" sz="1800" dirty="0"/>
          </a:p>
          <a:p>
            <a:r>
              <a:rPr lang="en-CA" dirty="0" smtClean="0"/>
              <a:t>What </a:t>
            </a:r>
            <a:r>
              <a:rPr lang="en-CA" dirty="0"/>
              <a:t>Is Mindfulness</a:t>
            </a:r>
            <a:r>
              <a:rPr lang="en-CA" dirty="0" smtClean="0"/>
              <a:t>? “Presence of Heart” – </a:t>
            </a:r>
            <a:r>
              <a:rPr lang="en-CA" dirty="0"/>
              <a:t>A </a:t>
            </a:r>
            <a:r>
              <a:rPr lang="en-CA" dirty="0" smtClean="0"/>
              <a:t>Definition </a:t>
            </a:r>
            <a:r>
              <a:rPr lang="en-CA" dirty="0" smtClean="0"/>
              <a:t>– </a:t>
            </a:r>
            <a:r>
              <a:rPr lang="en-CA" sz="1900" dirty="0" smtClean="0">
                <a:hlinkClick r:id="rId4"/>
              </a:rPr>
              <a:t>https</a:t>
            </a:r>
            <a:r>
              <a:rPr lang="en-CA" sz="1900" dirty="0">
                <a:hlinkClick r:id="rId4"/>
              </a:rPr>
              <a:t>://</a:t>
            </a:r>
            <a:r>
              <a:rPr lang="en-CA" sz="1900" dirty="0" smtClean="0">
                <a:hlinkClick r:id="rId4"/>
              </a:rPr>
              <a:t>greatergood.berkeley.edu/topic/mindfulness/definition</a:t>
            </a:r>
            <a:r>
              <a:rPr lang="en-CA" sz="1900" dirty="0" smtClean="0"/>
              <a:t> </a:t>
            </a:r>
            <a:endParaRPr lang="en-CA" sz="1900" dirty="0"/>
          </a:p>
          <a:p>
            <a:r>
              <a:rPr lang="en-US" dirty="0"/>
              <a:t>Why Mindfulness Is a </a:t>
            </a:r>
            <a:r>
              <a:rPr lang="en-US" dirty="0" smtClean="0"/>
              <a:t>Superpower – </a:t>
            </a:r>
            <a:r>
              <a:rPr lang="en-US" dirty="0"/>
              <a:t>An </a:t>
            </a:r>
            <a:r>
              <a:rPr lang="en-US" dirty="0" smtClean="0"/>
              <a:t>Animation </a:t>
            </a:r>
            <a:r>
              <a:rPr lang="en-US" sz="1900" dirty="0" smtClean="0">
                <a:hlinkClick r:id="rId5"/>
              </a:rPr>
              <a:t>https</a:t>
            </a:r>
            <a:r>
              <a:rPr lang="en-US" sz="1900" dirty="0">
                <a:hlinkClick r:id="rId5"/>
              </a:rPr>
              <a:t>://</a:t>
            </a:r>
            <a:r>
              <a:rPr lang="en-US" sz="1900" dirty="0" smtClean="0">
                <a:hlinkClick r:id="rId5"/>
              </a:rPr>
              <a:t>www.youtube.com/watch?v=w6T02g5hnT4</a:t>
            </a:r>
            <a:r>
              <a:rPr lang="en-US" sz="1900" dirty="0" smtClean="0"/>
              <a:t> </a:t>
            </a:r>
            <a:endParaRPr lang="en-US" sz="1900" dirty="0"/>
          </a:p>
          <a:p>
            <a:r>
              <a:rPr lang="en-US" dirty="0"/>
              <a:t>The 12 Inner Strengths for Lasting Well-Being and Resilience - </a:t>
            </a:r>
            <a:r>
              <a:rPr lang="en-US" sz="1900" dirty="0">
                <a:latin typeface="Calibri" panose="020F0502020204030204" pitchFamily="34" charset="0"/>
                <a:ea typeface="Calibri" panose="020F0502020204030204" pitchFamily="34" charset="0"/>
                <a:hlinkClick r:id="rId6"/>
              </a:rPr>
              <a:t>https://www.rickhanson.net/online-courses/the-foundations-of-well-being/inner-strengths-for-well-being</a:t>
            </a:r>
            <a:r>
              <a:rPr lang="en-US" sz="1900" dirty="0" smtClean="0">
                <a:latin typeface="Calibri" panose="020F0502020204030204" pitchFamily="34" charset="0"/>
                <a:ea typeface="Calibri" panose="020F0502020204030204" pitchFamily="34" charset="0"/>
                <a:hlinkClick r:id="rId6"/>
              </a:rPr>
              <a:t>/</a:t>
            </a:r>
            <a:r>
              <a:rPr lang="en-US" sz="1900" dirty="0" smtClean="0">
                <a:latin typeface="Calibri" panose="020F0502020204030204" pitchFamily="34" charset="0"/>
                <a:ea typeface="Calibri" panose="020F0502020204030204" pitchFamily="34" charset="0"/>
              </a:rPr>
              <a:t> </a:t>
            </a:r>
            <a:endParaRPr lang="fr-CA" dirty="0"/>
          </a:p>
          <a:p>
            <a:r>
              <a:rPr lang="en-US" dirty="0" smtClean="0"/>
              <a:t>Meditate </a:t>
            </a:r>
            <a:r>
              <a:rPr lang="en-US" dirty="0"/>
              <a:t>With Kevin </a:t>
            </a:r>
            <a:r>
              <a:rPr lang="en-US" dirty="0" smtClean="0"/>
              <a:t>Hart| </a:t>
            </a:r>
            <a:r>
              <a:rPr lang="en-US" dirty="0" err="1" smtClean="0"/>
              <a:t>LoL</a:t>
            </a:r>
            <a:r>
              <a:rPr lang="en-US" dirty="0" smtClean="0"/>
              <a:t> </a:t>
            </a:r>
            <a:r>
              <a:rPr lang="en-US" dirty="0" smtClean="0"/>
              <a:t>Network </a:t>
            </a:r>
            <a:r>
              <a:rPr lang="en-US" dirty="0"/>
              <a:t>- </a:t>
            </a:r>
            <a:r>
              <a:rPr lang="en-CA" sz="2100" dirty="0">
                <a:hlinkClick r:id="rId7"/>
              </a:rPr>
              <a:t>https://www.youtube.com/watch?v=egjWRWOUME4</a:t>
            </a:r>
            <a:r>
              <a:rPr lang="en-CA" sz="2100" dirty="0"/>
              <a:t> </a:t>
            </a:r>
          </a:p>
        </p:txBody>
      </p:sp>
      <p:sp>
        <p:nvSpPr>
          <p:cNvPr id="4" name="Slide Number Placeholder 3"/>
          <p:cNvSpPr>
            <a:spLocks noGrp="1"/>
          </p:cNvSpPr>
          <p:nvPr>
            <p:ph type="sldNum" sz="quarter" idx="12"/>
          </p:nvPr>
        </p:nvSpPr>
        <p:spPr/>
        <p:txBody>
          <a:bodyPr/>
          <a:lstStyle/>
          <a:p>
            <a:fld id="{50E449A1-3E28-4EED-877C-2235D0A8D14E}" type="slidenum">
              <a:rPr lang="en-CA" smtClean="0"/>
              <a:pPr/>
              <a:t>12</a:t>
            </a:fld>
            <a:endParaRPr lang="en-CA" dirty="0"/>
          </a:p>
        </p:txBody>
      </p:sp>
      <p:pic>
        <p:nvPicPr>
          <p:cNvPr id="6" name="Picture 5"/>
          <p:cNvPicPr>
            <a:picLocks noChangeAspect="1"/>
          </p:cNvPicPr>
          <p:nvPr/>
        </p:nvPicPr>
        <p:blipFill>
          <a:blip r:embed="rId8"/>
          <a:stretch>
            <a:fillRect/>
          </a:stretch>
        </p:blipFill>
        <p:spPr>
          <a:xfrm>
            <a:off x="6691543" y="0"/>
            <a:ext cx="1813068" cy="1691250"/>
          </a:xfrm>
          <a:prstGeom prst="rect">
            <a:avLst/>
          </a:prstGeom>
        </p:spPr>
      </p:pic>
    </p:spTree>
    <p:extLst>
      <p:ext uri="{BB962C8B-B14F-4D97-AF65-F5344CB8AC3E}">
        <p14:creationId xmlns:p14="http://schemas.microsoft.com/office/powerpoint/2010/main" val="3643711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22081" y="0"/>
            <a:ext cx="2158431" cy="1699006"/>
          </a:xfrm>
          <a:prstGeom prst="rect">
            <a:avLst/>
          </a:prstGeom>
        </p:spPr>
      </p:pic>
      <p:sp>
        <p:nvSpPr>
          <p:cNvPr id="2" name="Title 1"/>
          <p:cNvSpPr>
            <a:spLocks noGrp="1"/>
          </p:cNvSpPr>
          <p:nvPr>
            <p:ph type="title"/>
          </p:nvPr>
        </p:nvSpPr>
        <p:spPr/>
        <p:txBody>
          <a:bodyPr>
            <a:normAutofit fontScale="90000"/>
          </a:bodyPr>
          <a:lstStyle/>
          <a:p>
            <a:r>
              <a:rPr lang="en-CA" sz="3600" dirty="0" smtClean="0"/>
              <a:t>Self Assessment Questionnaires </a:t>
            </a:r>
            <a:br>
              <a:rPr lang="en-CA" sz="3600" dirty="0" smtClean="0"/>
            </a:br>
            <a:r>
              <a:rPr lang="en-CA" sz="3600" dirty="0" smtClean="0"/>
              <a:t>– </a:t>
            </a:r>
            <a:r>
              <a:rPr lang="en-CA" sz="3600" dirty="0" smtClean="0">
                <a:solidFill>
                  <a:schemeClr val="accent1">
                    <a:lumMod val="75000"/>
                  </a:schemeClr>
                </a:solidFill>
              </a:rPr>
              <a:t>pre</a:t>
            </a:r>
            <a:r>
              <a:rPr lang="en-CA" sz="3600" dirty="0" smtClean="0"/>
              <a:t>, </a:t>
            </a:r>
            <a:r>
              <a:rPr lang="en-CA" sz="3600" dirty="0" smtClean="0">
                <a:solidFill>
                  <a:schemeClr val="accent6"/>
                </a:solidFill>
              </a:rPr>
              <a:t>post</a:t>
            </a:r>
            <a:r>
              <a:rPr lang="en-CA" sz="3600" dirty="0" smtClean="0"/>
              <a:t>, </a:t>
            </a:r>
            <a:r>
              <a:rPr lang="en-CA" sz="3600" dirty="0" smtClean="0">
                <a:solidFill>
                  <a:schemeClr val="accent3">
                    <a:lumMod val="75000"/>
                  </a:schemeClr>
                </a:solidFill>
              </a:rPr>
              <a:t>final</a:t>
            </a:r>
            <a:endParaRPr lang="en-US" sz="3600" dirty="0">
              <a:solidFill>
                <a:schemeClr val="accent3">
                  <a:lumMod val="75000"/>
                </a:schemeClr>
              </a:solidFill>
            </a:endParaRPr>
          </a:p>
        </p:txBody>
      </p:sp>
      <p:sp>
        <p:nvSpPr>
          <p:cNvPr id="3" name="Content Placeholder 2"/>
          <p:cNvSpPr>
            <a:spLocks noGrp="1"/>
          </p:cNvSpPr>
          <p:nvPr>
            <p:ph idx="1"/>
          </p:nvPr>
        </p:nvSpPr>
        <p:spPr>
          <a:xfrm>
            <a:off x="457200" y="1567042"/>
            <a:ext cx="8363272" cy="2952328"/>
          </a:xfrm>
        </p:spPr>
        <p:txBody>
          <a:bodyPr>
            <a:normAutofit/>
          </a:bodyPr>
          <a:lstStyle/>
          <a:p>
            <a:r>
              <a:rPr lang="en-CA" dirty="0" smtClean="0"/>
              <a:t>Obtaining your self-assessments is very important, as they help report on the results of this program </a:t>
            </a:r>
          </a:p>
          <a:p>
            <a:r>
              <a:rPr lang="en-CA" dirty="0" smtClean="0"/>
              <a:t>You will receive a follow up email in 3 months, asking you to complete the assessment again</a:t>
            </a:r>
          </a:p>
        </p:txBody>
      </p:sp>
      <p:pic>
        <p:nvPicPr>
          <p:cNvPr id="6" name="Picture 5"/>
          <p:cNvPicPr>
            <a:picLocks noChangeAspect="1"/>
          </p:cNvPicPr>
          <p:nvPr/>
        </p:nvPicPr>
        <p:blipFill>
          <a:blip r:embed="rId4">
            <a:duotone>
              <a:schemeClr val="accent1">
                <a:shade val="45000"/>
                <a:satMod val="135000"/>
              </a:schemeClr>
              <a:prstClr val="white"/>
            </a:duotone>
          </a:blip>
          <a:stretch>
            <a:fillRect/>
          </a:stretch>
        </p:blipFill>
        <p:spPr>
          <a:xfrm>
            <a:off x="1043608" y="4611806"/>
            <a:ext cx="727740" cy="1071555"/>
          </a:xfrm>
          <a:prstGeom prst="rect">
            <a:avLst/>
          </a:prstGeom>
        </p:spPr>
      </p:pic>
      <p:grpSp>
        <p:nvGrpSpPr>
          <p:cNvPr id="12" name="Group 82"/>
          <p:cNvGrpSpPr/>
          <p:nvPr/>
        </p:nvGrpSpPr>
        <p:grpSpPr>
          <a:xfrm>
            <a:off x="899126" y="5888649"/>
            <a:ext cx="7772400" cy="338554"/>
            <a:chOff x="838200" y="5638800"/>
            <a:chExt cx="7772400" cy="338554"/>
          </a:xfrm>
        </p:grpSpPr>
        <p:cxnSp>
          <p:nvCxnSpPr>
            <p:cNvPr id="13" name="Straight Arrow Connector 12"/>
            <p:cNvCxnSpPr/>
            <p:nvPr/>
          </p:nvCxnSpPr>
          <p:spPr>
            <a:xfrm>
              <a:off x="838200" y="5638800"/>
              <a:ext cx="6858000" cy="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43070" y="5638800"/>
              <a:ext cx="1067530" cy="338554"/>
            </a:xfrm>
            <a:prstGeom prst="rect">
              <a:avLst/>
            </a:prstGeom>
            <a:noFill/>
          </p:spPr>
          <p:txBody>
            <a:bodyPr wrap="square" rtlCol="0">
              <a:spAutoFit/>
            </a:bodyPr>
            <a:lstStyle/>
            <a:p>
              <a:r>
                <a:rPr lang="en-CA" sz="1600" i="1" dirty="0" smtClean="0">
                  <a:solidFill>
                    <a:schemeClr val="tx2"/>
                  </a:solidFill>
                  <a:latin typeface="Segoe Print" pitchFamily="2" charset="0"/>
                </a:rPr>
                <a:t>time</a:t>
              </a:r>
              <a:endParaRPr lang="en-CA" sz="1600" i="1" dirty="0">
                <a:solidFill>
                  <a:schemeClr val="accent3"/>
                </a:solidFill>
                <a:latin typeface="Segoe Print" pitchFamily="2" charset="0"/>
              </a:endParaRPr>
            </a:p>
          </p:txBody>
        </p:sp>
      </p:grpSp>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879" y="4223626"/>
            <a:ext cx="1408575" cy="151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4">
            <a:duotone>
              <a:schemeClr val="accent6">
                <a:shade val="45000"/>
                <a:satMod val="135000"/>
              </a:schemeClr>
              <a:prstClr val="white"/>
            </a:duotone>
          </a:blip>
          <a:stretch>
            <a:fillRect/>
          </a:stretch>
        </p:blipFill>
        <p:spPr>
          <a:xfrm>
            <a:off x="3779912" y="4559364"/>
            <a:ext cx="727740" cy="1071555"/>
          </a:xfrm>
          <a:prstGeom prst="rect">
            <a:avLst/>
          </a:prstGeom>
        </p:spPr>
      </p:pic>
      <p:pic>
        <p:nvPicPr>
          <p:cNvPr id="18" name="Picture 17"/>
          <p:cNvPicPr>
            <a:picLocks noChangeAspect="1"/>
          </p:cNvPicPr>
          <p:nvPr/>
        </p:nvPicPr>
        <p:blipFill>
          <a:blip r:embed="rId4">
            <a:duotone>
              <a:schemeClr val="accent3">
                <a:shade val="45000"/>
                <a:satMod val="135000"/>
              </a:schemeClr>
              <a:prstClr val="white"/>
            </a:duotone>
          </a:blip>
          <a:stretch>
            <a:fillRect/>
          </a:stretch>
        </p:blipFill>
        <p:spPr>
          <a:xfrm>
            <a:off x="6876256" y="4559029"/>
            <a:ext cx="727740" cy="1071555"/>
          </a:xfrm>
          <a:prstGeom prst="rect">
            <a:avLst/>
          </a:prstGeom>
        </p:spPr>
      </p:pic>
      <p:cxnSp>
        <p:nvCxnSpPr>
          <p:cNvPr id="19" name="Straight Arrow Connector 18"/>
          <p:cNvCxnSpPr/>
          <p:nvPr/>
        </p:nvCxnSpPr>
        <p:spPr>
          <a:xfrm>
            <a:off x="125963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097320" y="576974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74678" y="6193345"/>
            <a:ext cx="1245854" cy="369332"/>
          </a:xfrm>
          <a:prstGeom prst="rect">
            <a:avLst/>
          </a:prstGeom>
        </p:spPr>
        <p:txBody>
          <a:bodyPr wrap="none">
            <a:spAutoFit/>
          </a:bodyPr>
          <a:lstStyle/>
          <a:p>
            <a:r>
              <a:rPr lang="en-CA" dirty="0"/>
              <a:t>B</a:t>
            </a:r>
            <a:r>
              <a:rPr lang="en-CA" dirty="0" smtClean="0"/>
              <a:t>enchmark</a:t>
            </a:r>
            <a:endParaRPr lang="en-CA" dirty="0"/>
          </a:p>
        </p:txBody>
      </p:sp>
      <p:sp>
        <p:nvSpPr>
          <p:cNvPr id="29" name="Rectangle 28"/>
          <p:cNvSpPr/>
          <p:nvPr/>
        </p:nvSpPr>
        <p:spPr>
          <a:xfrm>
            <a:off x="3417251" y="6054845"/>
            <a:ext cx="1059072" cy="646331"/>
          </a:xfrm>
          <a:prstGeom prst="rect">
            <a:avLst/>
          </a:prstGeom>
        </p:spPr>
        <p:txBody>
          <a:bodyPr wrap="none">
            <a:spAutoFit/>
          </a:bodyPr>
          <a:lstStyle/>
          <a:p>
            <a:pPr algn="ctr"/>
            <a:r>
              <a:rPr lang="en-CA" dirty="0" smtClean="0"/>
              <a:t>Activity</a:t>
            </a:r>
          </a:p>
          <a:p>
            <a:pPr algn="ctr"/>
            <a:r>
              <a:rPr lang="en-CA" dirty="0" smtClean="0"/>
              <a:t>retention</a:t>
            </a:r>
            <a:endParaRPr lang="en-CA" dirty="0"/>
          </a:p>
        </p:txBody>
      </p:sp>
      <p:sp>
        <p:nvSpPr>
          <p:cNvPr id="30" name="Rectangle 29"/>
          <p:cNvSpPr/>
          <p:nvPr/>
        </p:nvSpPr>
        <p:spPr>
          <a:xfrm>
            <a:off x="5991956" y="6054845"/>
            <a:ext cx="2210733" cy="646331"/>
          </a:xfrm>
          <a:prstGeom prst="rect">
            <a:avLst/>
          </a:prstGeom>
        </p:spPr>
        <p:txBody>
          <a:bodyPr wrap="none">
            <a:spAutoFit/>
          </a:bodyPr>
          <a:lstStyle/>
          <a:p>
            <a:pPr algn="ctr"/>
            <a:r>
              <a:rPr lang="en-CA" dirty="0" smtClean="0"/>
              <a:t>How much is applied</a:t>
            </a:r>
          </a:p>
          <a:p>
            <a:pPr algn="ctr"/>
            <a:r>
              <a:rPr lang="en-CA" dirty="0"/>
              <a:t>(</a:t>
            </a:r>
            <a:r>
              <a:rPr lang="en-CA" dirty="0" smtClean="0"/>
              <a:t>Behaviours changed)</a:t>
            </a:r>
            <a:endParaRPr lang="en-CA" dirty="0"/>
          </a:p>
        </p:txBody>
      </p:sp>
      <p:cxnSp>
        <p:nvCxnSpPr>
          <p:cNvPr id="20" name="Straight Arrow Connector 19"/>
          <p:cNvCxnSpPr/>
          <p:nvPr/>
        </p:nvCxnSpPr>
        <p:spPr>
          <a:xfrm>
            <a:off x="203392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4677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42106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0821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19535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8250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960891" y="5750010"/>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708257" y="5638967"/>
            <a:ext cx="505267" cy="523220"/>
          </a:xfrm>
          <a:prstGeom prst="rect">
            <a:avLst/>
          </a:prstGeom>
        </p:spPr>
        <p:txBody>
          <a:bodyPr wrap="none">
            <a:spAutoFit/>
          </a:bodyPr>
          <a:lstStyle/>
          <a:p>
            <a:r>
              <a:rPr lang="en-CA" sz="2800" dirty="0" smtClean="0">
                <a:solidFill>
                  <a:srgbClr val="FFFF00"/>
                </a:solidFill>
                <a:effectLst>
                  <a:outerShdw blurRad="38100" dist="38100" dir="2700000" algn="tl">
                    <a:srgbClr val="000000">
                      <a:alpha val="43137"/>
                    </a:srgbClr>
                  </a:outerShdw>
                </a:effectLst>
                <a:sym typeface="Wingdings" panose="05000000000000000000" pitchFamily="2" charset="2"/>
              </a:rPr>
              <a:t></a:t>
            </a:r>
            <a:endParaRPr lang="en-CA" sz="2800" dirty="0">
              <a:solidFill>
                <a:srgbClr val="FFFF00"/>
              </a:solidFill>
              <a:effectLst>
                <a:outerShdw blurRad="38100" dist="38100" dir="2700000" algn="tl">
                  <a:srgbClr val="000000">
                    <a:alpha val="43137"/>
                  </a:srgbClr>
                </a:outerShdw>
              </a:effectLst>
            </a:endParaRPr>
          </a:p>
        </p:txBody>
      </p:sp>
      <p:pic>
        <p:nvPicPr>
          <p:cNvPr id="31" name="Picture 30" descr="http://tse1.mm.bing.net/th?&amp;id=OIP.M5a32b83e321008b02071facfcf5bb17co0&amp;w=173&amp;h=85&amp;c=0&amp;pid=1.9&amp;rs=0&amp;p=0&amp;r=0">
            <a:hlinkClick r:id="rId6" tooltip="View image detail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8836" y="6297103"/>
            <a:ext cx="904209" cy="44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0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37" presetClass="exit" presetSubtype="0" fill="hold" nodeType="withEffect">
                                  <p:stCondLst>
                                    <p:cond delay="0"/>
                                  </p:stCondLst>
                                  <p:childTnLst>
                                    <p:animEffect transition="out" filter="fade">
                                      <p:cBhvr>
                                        <p:cTn id="9" dur="1000"/>
                                        <p:tgtEl>
                                          <p:spTgt spid="12"/>
                                        </p:tgtEl>
                                      </p:cBhvr>
                                    </p:animEffect>
                                    <p:anim calcmode="lin" valueType="num">
                                      <p:cBhvr>
                                        <p:cTn id="10" dur="1000"/>
                                        <p:tgtEl>
                                          <p:spTgt spid="12"/>
                                        </p:tgtEl>
                                        <p:attrNameLst>
                                          <p:attrName>ppt_x</p:attrName>
                                        </p:attrNameLst>
                                      </p:cBhvr>
                                      <p:tavLst>
                                        <p:tav tm="0">
                                          <p:val>
                                            <p:strVal val="ppt_x"/>
                                          </p:val>
                                        </p:tav>
                                        <p:tav tm="100000">
                                          <p:val>
                                            <p:strVal val="ppt_x"/>
                                          </p:val>
                                        </p:tav>
                                      </p:tavLst>
                                    </p:anim>
                                    <p:anim calcmode="lin" valueType="num">
                                      <p:cBhvr>
                                        <p:cTn id="11" dur="100" decel="100000"/>
                                        <p:tgtEl>
                                          <p:spTgt spid="12"/>
                                        </p:tgtEl>
                                        <p:attrNameLst>
                                          <p:attrName>ppt_y</p:attrName>
                                        </p:attrNameLst>
                                      </p:cBhvr>
                                      <p:tavLst>
                                        <p:tav tm="0">
                                          <p:val>
                                            <p:strVal val="ppt_y"/>
                                          </p:val>
                                        </p:tav>
                                        <p:tav tm="100000">
                                          <p:val>
                                            <p:strVal val="ppt_y-.03"/>
                                          </p:val>
                                        </p:tav>
                                      </p:tavLst>
                                    </p:anim>
                                    <p:anim calcmode="lin" valueType="num">
                                      <p:cBhvr>
                                        <p:cTn id="12" dur="900" accel="100000">
                                          <p:stCondLst>
                                            <p:cond delay="100"/>
                                          </p:stCondLst>
                                        </p:cTn>
                                        <p:tgtEl>
                                          <p:spTgt spid="12"/>
                                        </p:tgtEl>
                                        <p:attrNameLst>
                                          <p:attrName>ppt_y</p:attrName>
                                        </p:attrNameLst>
                                      </p:cBhvr>
                                      <p:tavLst>
                                        <p:tav tm="0">
                                          <p:val>
                                            <p:strVal val="ppt_y"/>
                                          </p:val>
                                        </p:tav>
                                        <p:tav tm="100000">
                                          <p:val>
                                            <p:strVal val="ppt_y+1"/>
                                          </p:val>
                                        </p:tav>
                                      </p:tavLst>
                                    </p:anim>
                                    <p:set>
                                      <p:cBhvr>
                                        <p:cTn id="13" dur="1" fill="hold">
                                          <p:stCondLst>
                                            <p:cond delay="9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
                                            <p:txEl>
                                              <p:pRg st="0" end="0"/>
                                            </p:txEl>
                                          </p:spTgt>
                                        </p:tgtEl>
                                        <p:attrNameLst>
                                          <p:attrName>style.visibility</p:attrName>
                                        </p:attrNameLst>
                                      </p:cBhvr>
                                      <p:to>
                                        <p:strVal val="visible"/>
                                      </p:to>
                                    </p:set>
                                    <p:animEffect transition="in" filter="fade">
                                      <p:cBhvr>
                                        <p:cTn id="78" dur="500"/>
                                        <p:tgtEl>
                                          <p:spTgt spid="3">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xit" presetSubtype="0" fill="hold" grpId="1" nodeType="clickEffect">
                                  <p:stCondLst>
                                    <p:cond delay="0"/>
                                  </p:stCondLst>
                                  <p:childTnLst>
                                    <p:animEffect transition="out" filter="fade">
                                      <p:cBhvr>
                                        <p:cTn id="82" dur="1000"/>
                                        <p:tgtEl>
                                          <p:spTgt spid="29"/>
                                        </p:tgtEl>
                                      </p:cBhvr>
                                    </p:animEffect>
                                    <p:anim calcmode="lin" valueType="num">
                                      <p:cBhvr>
                                        <p:cTn id="83" dur="1000"/>
                                        <p:tgtEl>
                                          <p:spTgt spid="29"/>
                                        </p:tgtEl>
                                        <p:attrNameLst>
                                          <p:attrName>ppt_x</p:attrName>
                                        </p:attrNameLst>
                                      </p:cBhvr>
                                      <p:tavLst>
                                        <p:tav tm="0">
                                          <p:val>
                                            <p:strVal val="ppt_x"/>
                                          </p:val>
                                        </p:tav>
                                        <p:tav tm="100000">
                                          <p:val>
                                            <p:strVal val="ppt_x"/>
                                          </p:val>
                                        </p:tav>
                                      </p:tavLst>
                                    </p:anim>
                                    <p:anim calcmode="lin" valueType="num">
                                      <p:cBhvr>
                                        <p:cTn id="84" dur="100" decel="100000"/>
                                        <p:tgtEl>
                                          <p:spTgt spid="29"/>
                                        </p:tgtEl>
                                        <p:attrNameLst>
                                          <p:attrName>ppt_y</p:attrName>
                                        </p:attrNameLst>
                                      </p:cBhvr>
                                      <p:tavLst>
                                        <p:tav tm="0">
                                          <p:val>
                                            <p:strVal val="ppt_y"/>
                                          </p:val>
                                        </p:tav>
                                        <p:tav tm="100000">
                                          <p:val>
                                            <p:strVal val="ppt_y-.03"/>
                                          </p:val>
                                        </p:tav>
                                      </p:tavLst>
                                    </p:anim>
                                    <p:anim calcmode="lin" valueType="num">
                                      <p:cBhvr>
                                        <p:cTn id="85" dur="900" accel="100000">
                                          <p:stCondLst>
                                            <p:cond delay="100"/>
                                          </p:stCondLst>
                                        </p:cTn>
                                        <p:tgtEl>
                                          <p:spTgt spid="29"/>
                                        </p:tgtEl>
                                        <p:attrNameLst>
                                          <p:attrName>ppt_y</p:attrName>
                                        </p:attrNameLst>
                                      </p:cBhvr>
                                      <p:tavLst>
                                        <p:tav tm="0">
                                          <p:val>
                                            <p:strVal val="ppt_y"/>
                                          </p:val>
                                        </p:tav>
                                        <p:tav tm="100000">
                                          <p:val>
                                            <p:strVal val="ppt_y+1"/>
                                          </p:val>
                                        </p:tav>
                                      </p:tavLst>
                                    </p:anim>
                                    <p:set>
                                      <p:cBhvr>
                                        <p:cTn id="86" dur="1" fill="hold">
                                          <p:stCondLst>
                                            <p:cond delay="999"/>
                                          </p:stCondLst>
                                        </p:cTn>
                                        <p:tgtEl>
                                          <p:spTgt spid="29"/>
                                        </p:tgtEl>
                                        <p:attrNameLst>
                                          <p:attrName>style.visibility</p:attrName>
                                        </p:attrNameLst>
                                      </p:cBhvr>
                                      <p:to>
                                        <p:strVal val="hidden"/>
                                      </p:to>
                                    </p:set>
                                  </p:childTnLst>
                                </p:cTn>
                              </p:par>
                              <p:par>
                                <p:cTn id="87" presetID="37" presetClass="exit" presetSubtype="0" fill="hold" nodeType="withEffect">
                                  <p:stCondLst>
                                    <p:cond delay="0"/>
                                  </p:stCondLst>
                                  <p:childTnLst>
                                    <p:animEffect transition="out" filter="fade">
                                      <p:cBhvr>
                                        <p:cTn id="88" dur="1000"/>
                                        <p:tgtEl>
                                          <p:spTgt spid="17"/>
                                        </p:tgtEl>
                                      </p:cBhvr>
                                    </p:animEffect>
                                    <p:anim calcmode="lin" valueType="num">
                                      <p:cBhvr>
                                        <p:cTn id="89" dur="1000"/>
                                        <p:tgtEl>
                                          <p:spTgt spid="17"/>
                                        </p:tgtEl>
                                        <p:attrNameLst>
                                          <p:attrName>ppt_x</p:attrName>
                                        </p:attrNameLst>
                                      </p:cBhvr>
                                      <p:tavLst>
                                        <p:tav tm="0">
                                          <p:val>
                                            <p:strVal val="ppt_x"/>
                                          </p:val>
                                        </p:tav>
                                        <p:tav tm="100000">
                                          <p:val>
                                            <p:strVal val="ppt_x"/>
                                          </p:val>
                                        </p:tav>
                                      </p:tavLst>
                                    </p:anim>
                                    <p:anim calcmode="lin" valueType="num">
                                      <p:cBhvr>
                                        <p:cTn id="90" dur="100" decel="100000"/>
                                        <p:tgtEl>
                                          <p:spTgt spid="17"/>
                                        </p:tgtEl>
                                        <p:attrNameLst>
                                          <p:attrName>ppt_y</p:attrName>
                                        </p:attrNameLst>
                                      </p:cBhvr>
                                      <p:tavLst>
                                        <p:tav tm="0">
                                          <p:val>
                                            <p:strVal val="ppt_y"/>
                                          </p:val>
                                        </p:tav>
                                        <p:tav tm="100000">
                                          <p:val>
                                            <p:strVal val="ppt_y-.03"/>
                                          </p:val>
                                        </p:tav>
                                      </p:tavLst>
                                    </p:anim>
                                    <p:anim calcmode="lin" valueType="num">
                                      <p:cBhvr>
                                        <p:cTn id="91" dur="900" accel="100000">
                                          <p:stCondLst>
                                            <p:cond delay="100"/>
                                          </p:stCondLst>
                                        </p:cTn>
                                        <p:tgtEl>
                                          <p:spTgt spid="17"/>
                                        </p:tgtEl>
                                        <p:attrNameLst>
                                          <p:attrName>ppt_y</p:attrName>
                                        </p:attrNameLst>
                                      </p:cBhvr>
                                      <p:tavLst>
                                        <p:tav tm="0">
                                          <p:val>
                                            <p:strVal val="ppt_y"/>
                                          </p:val>
                                        </p:tav>
                                        <p:tav tm="100000">
                                          <p:val>
                                            <p:strVal val="ppt_y+1"/>
                                          </p:val>
                                        </p:tav>
                                      </p:tavLst>
                                    </p:anim>
                                    <p:set>
                                      <p:cBhvr>
                                        <p:cTn id="92" dur="1" fill="hold">
                                          <p:stCondLst>
                                            <p:cond delay="999"/>
                                          </p:stCondLst>
                                        </p:cTn>
                                        <p:tgtEl>
                                          <p:spTgt spid="17"/>
                                        </p:tgtEl>
                                        <p:attrNameLst>
                                          <p:attrName>style.visibility</p:attrName>
                                        </p:attrNameLst>
                                      </p:cBhvr>
                                      <p:to>
                                        <p:strVal val="hidden"/>
                                      </p:to>
                                    </p:se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3">
                                            <p:txEl>
                                              <p:pRg st="1" end="1"/>
                                            </p:txEl>
                                          </p:spTgt>
                                        </p:tgtEl>
                                        <p:attrNameLst>
                                          <p:attrName>style.visibility</p:attrName>
                                        </p:attrNameLst>
                                      </p:cBhvr>
                                      <p:to>
                                        <p:strVal val="visible"/>
                                      </p:to>
                                    </p:set>
                                    <p:animEffect transition="in" filter="fade">
                                      <p:cBhvr>
                                        <p:cTn id="9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P spid="29" grpId="0"/>
      <p:bldP spid="29" grpId="1" uiExpand="1"/>
      <p:bldP spid="30"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a:t>
            </a:r>
            <a:r>
              <a:rPr lang="en-US"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a:t>
            </a: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Program </a:t>
            </a:r>
            <a:r>
              <a:rPr lang="en-US"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Goal</a:t>
            </a:r>
            <a:endParaRPr lang="en-CA" sz="3200" dirty="0"/>
          </a:p>
        </p:txBody>
      </p:sp>
      <p:sp>
        <p:nvSpPr>
          <p:cNvPr id="5" name="Content Placeholder 4"/>
          <p:cNvSpPr>
            <a:spLocks noGrp="1"/>
          </p:cNvSpPr>
          <p:nvPr>
            <p:ph idx="1"/>
          </p:nvPr>
        </p:nvSpPr>
        <p:spPr>
          <a:xfrm>
            <a:off x="368300" y="1676399"/>
            <a:ext cx="4965700" cy="3157015"/>
          </a:xfrm>
        </p:spPr>
        <p:txBody>
          <a:bodyPr/>
          <a:lstStyle/>
          <a:p>
            <a:pPr marL="0" indent="0">
              <a:buNone/>
            </a:pPr>
            <a:r>
              <a:rPr lang="en-US" sz="24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 goal of the MCLD development program is to increase </a:t>
            </a:r>
            <a:r>
              <a:rPr lang="en-US" sz="24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self-awareness by developing key skills: Focus, Clarity, Creativity, and Compassion in the service of </a:t>
            </a:r>
            <a:r>
              <a:rPr lang="en-US" sz="2400"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others… </a:t>
            </a:r>
            <a:r>
              <a:rPr lang="en-US" sz="24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with a positive impact on well-being and resiliency.</a:t>
            </a:r>
          </a:p>
          <a:p>
            <a:endParaRPr lang="en-CA" sz="2400" dirty="0"/>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676400"/>
            <a:ext cx="3276600" cy="2329854"/>
          </a:xfrm>
          <a:prstGeom prst="rect">
            <a:avLst/>
          </a:prstGeom>
          <a:noFill/>
          <a:ln>
            <a:noFill/>
          </a:ln>
        </p:spPr>
      </p:pic>
      <p:grpSp>
        <p:nvGrpSpPr>
          <p:cNvPr id="15" name="Group 14"/>
          <p:cNvGrpSpPr/>
          <p:nvPr/>
        </p:nvGrpSpPr>
        <p:grpSpPr>
          <a:xfrm>
            <a:off x="685799" y="4535939"/>
            <a:ext cx="7848601" cy="1219200"/>
            <a:chOff x="1441447" y="5635150"/>
            <a:chExt cx="5145640" cy="727304"/>
          </a:xfrm>
        </p:grpSpPr>
        <p:pic>
          <p:nvPicPr>
            <p:cNvPr id="16" name="Picture 15"/>
            <p:cNvPicPr>
              <a:picLocks noChangeAspect="1"/>
            </p:cNvPicPr>
            <p:nvPr/>
          </p:nvPicPr>
          <p:blipFill>
            <a:blip r:embed="rId4"/>
            <a:stretch>
              <a:fillRect/>
            </a:stretch>
          </p:blipFill>
          <p:spPr>
            <a:xfrm>
              <a:off x="1441447" y="5635150"/>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5763077"/>
              <a:ext cx="5036027" cy="451660"/>
            </a:xfrm>
            <a:prstGeom prst="rect">
              <a:avLst/>
            </a:prstGeom>
          </p:spPr>
          <p:txBody>
            <a:bodyPr wrap="square">
              <a:spAutoFit/>
            </a:bodyPr>
            <a:lstStyle/>
            <a:p>
              <a:pPr algn="ctr"/>
              <a:r>
                <a:rPr lang="en-US" sz="2400" i="1" dirty="0"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“Individuals </a:t>
              </a:r>
              <a:r>
                <a:rPr lang="en-US" sz="2400" i="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with higher mindfulness have greater resilience, thereby increasing their life satisfaction.” </a:t>
              </a:r>
              <a:r>
                <a:rPr lang="en-US" sz="2400" i="1" dirty="0"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 </a:t>
              </a:r>
              <a:r>
                <a:rPr lang="en-US" sz="2400" i="1" dirty="0" err="1" smtClean="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623606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ctr"/>
            <a:r>
              <a:rPr lang="en-US" sz="4400" dirty="0" smtClean="0">
                <a:solidFill>
                  <a:schemeClr val="accent1">
                    <a:lumMod val="75000"/>
                  </a:schemeClr>
                </a:solidFill>
              </a:rPr>
              <a:t>Do you think we </a:t>
            </a:r>
            <a:r>
              <a:rPr lang="en-US" sz="4400" dirty="0" err="1" smtClean="0">
                <a:solidFill>
                  <a:schemeClr val="accent1">
                    <a:lumMod val="75000"/>
                  </a:schemeClr>
                </a:solidFill>
              </a:rPr>
              <a:t>succeded</a:t>
            </a:r>
            <a:r>
              <a:rPr lang="en-US" sz="4400" dirty="0" smtClean="0">
                <a:solidFill>
                  <a:schemeClr val="accent1">
                    <a:lumMod val="75000"/>
                  </a:schemeClr>
                </a:solidFill>
              </a:rPr>
              <a:t>?</a:t>
            </a:r>
          </a:p>
          <a:p>
            <a:pPr algn="ctr"/>
            <a:endParaRPr lang="en-CA" sz="4400" dirty="0"/>
          </a:p>
        </p:txBody>
      </p:sp>
      <p:pic>
        <p:nvPicPr>
          <p:cNvPr id="4" name="Picture 3"/>
          <p:cNvPicPr>
            <a:picLocks noChangeAspect="1"/>
          </p:cNvPicPr>
          <p:nvPr/>
        </p:nvPicPr>
        <p:blipFill>
          <a:blip r:embed="rId3"/>
          <a:stretch>
            <a:fillRect/>
          </a:stretch>
        </p:blipFill>
        <p:spPr>
          <a:xfrm>
            <a:off x="2197948" y="632212"/>
            <a:ext cx="4914900" cy="4914900"/>
          </a:xfrm>
          <a:prstGeom prst="rect">
            <a:avLst/>
          </a:prstGeom>
        </p:spPr>
      </p:pic>
      <p:sp>
        <p:nvSpPr>
          <p:cNvPr id="2" name="Title 1"/>
          <p:cNvSpPr>
            <a:spLocks noGrp="1"/>
          </p:cNvSpPr>
          <p:nvPr>
            <p:ph type="title"/>
          </p:nvPr>
        </p:nvSpPr>
        <p:spPr/>
        <p:txBody>
          <a:bodyPr>
            <a:normAutofit/>
          </a:bodyPr>
          <a:lstStyle/>
          <a:p>
            <a:r>
              <a:rPr lang="en-CA" dirty="0" smtClean="0">
                <a:solidFill>
                  <a:schemeClr val="bg1"/>
                </a:solidFill>
              </a:rPr>
              <a:t>Success</a:t>
            </a:r>
            <a:endParaRPr lang="en-CA" dirty="0">
              <a:solidFill>
                <a:schemeClr val="bg1"/>
              </a:solidFill>
            </a:endParaRPr>
          </a:p>
        </p:txBody>
      </p:sp>
      <p:pic>
        <p:nvPicPr>
          <p:cNvPr id="28" name="Picture 27" descr="C:\Users\GonzalA1\AppData\Local\Microsoft\Windows\Temporary Internet Files\Content.IE5\QORRA9PN\premiere-journee-en-classe-comprehension-bdf-19[1].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2889" b="13777"/>
          <a:stretch/>
        </p:blipFill>
        <p:spPr bwMode="auto">
          <a:xfrm>
            <a:off x="107505" y="1196753"/>
            <a:ext cx="9001000" cy="51125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C:\Users\GonzalA1\AppData\Local\Microsoft\Windows\Temporary Internet Files\Content.IE5\MIWNS6H7\Star[1].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8323" y="3089662"/>
            <a:ext cx="1566843" cy="14669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GonzalA1\AppData\Local\Microsoft\Windows\Temporary Internet Files\Content.IE5\3XXIV14Y\good-job-smiley-emoticon[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3750775"/>
            <a:ext cx="2090443" cy="14155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GonzalA1\AppData\Local\Microsoft\Windows\Temporary Internet Files\Content.IE5\3XXIV14Y\5-Free-Summer-Clipart-Illustration-Of-A-Happy-Smiling-Sun[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2114" y="3089662"/>
            <a:ext cx="3657607" cy="309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139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6" presetClass="emph" presetSubtype="0" fill="hold" nodeType="afterEffect">
                                  <p:stCondLst>
                                    <p:cond delay="0"/>
                                  </p:stCondLst>
                                  <p:childTnLst>
                                    <p:animScale>
                                      <p:cBhvr>
                                        <p:cTn id="20" dur="2000" fill="hold"/>
                                        <p:tgtEl>
                                          <p:spTgt spid="28"/>
                                        </p:tgtEl>
                                      </p:cBhvr>
                                      <p:by x="150000" y="150000"/>
                                    </p:animScale>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MCLD Goal</a:t>
            </a:r>
            <a:endParaRPr lang="en-US" dirty="0"/>
          </a:p>
        </p:txBody>
      </p:sp>
      <p:sp>
        <p:nvSpPr>
          <p:cNvPr id="5" name="Content Placeholder 4"/>
          <p:cNvSpPr>
            <a:spLocks noGrp="1"/>
          </p:cNvSpPr>
          <p:nvPr>
            <p:ph idx="1"/>
          </p:nvPr>
        </p:nvSpPr>
        <p:spPr>
          <a:xfrm>
            <a:off x="457200" y="1600200"/>
            <a:ext cx="8147248" cy="3514808"/>
          </a:xfrm>
          <a:prstGeom prst="rect">
            <a:avLst/>
          </a:prstGeom>
        </p:spPr>
        <p:txBody>
          <a:bodyPr wrap="square">
            <a:spAutoFit/>
          </a:bodyPr>
          <a:lstStyle/>
          <a:p>
            <a:pPr marL="0" indent="0" algn="ctr">
              <a:buNone/>
            </a:pPr>
            <a:r>
              <a:rPr lang="en-US" sz="3600" dirty="0" smtClean="0"/>
              <a:t>In </a:t>
            </a:r>
            <a:r>
              <a:rPr lang="en-US" sz="3600" dirty="0"/>
              <a:t>one word, What's the skill you improved the </a:t>
            </a:r>
            <a:r>
              <a:rPr lang="en-US" sz="3600" dirty="0" smtClean="0"/>
              <a:t>most, or the best, </a:t>
            </a:r>
            <a:r>
              <a:rPr lang="en-US" sz="3600" dirty="0"/>
              <a:t>during the </a:t>
            </a:r>
            <a:r>
              <a:rPr lang="en-US" sz="3600" dirty="0" smtClean="0"/>
              <a:t>MCLD </a:t>
            </a:r>
            <a:r>
              <a:rPr lang="en-US" sz="3600" dirty="0"/>
              <a:t>Program</a:t>
            </a:r>
            <a:r>
              <a:rPr lang="en-US" sz="3600" dirty="0" smtClean="0"/>
              <a:t>?</a:t>
            </a:r>
          </a:p>
          <a:p>
            <a:pPr marL="0" indent="0" algn="ctr">
              <a:buNone/>
            </a:pPr>
            <a:endParaRPr lang="fr-CA" sz="3600" dirty="0"/>
          </a:p>
          <a:p>
            <a:pPr marL="0" indent="0" algn="ctr">
              <a:buNone/>
            </a:pPr>
            <a:r>
              <a:rPr lang="en-US" sz="3600" dirty="0">
                <a:latin typeface="Roboto"/>
              </a:rPr>
              <a:t>slido.com </a:t>
            </a:r>
            <a:r>
              <a:rPr lang="en-US" sz="3600" dirty="0" smtClean="0">
                <a:latin typeface="Roboto"/>
              </a:rPr>
              <a:t>with code:</a:t>
            </a:r>
            <a:r>
              <a:rPr lang="en-US" sz="3600" dirty="0">
                <a:latin typeface="Roboto"/>
              </a:rPr>
              <a:t> #</a:t>
            </a:r>
            <a:r>
              <a:rPr lang="en-US" sz="3600" dirty="0" smtClean="0">
                <a:latin typeface="Roboto"/>
              </a:rPr>
              <a:t>MCLD</a:t>
            </a:r>
            <a:r>
              <a:rPr lang="en-US" sz="3600" dirty="0">
                <a:latin typeface="Roboto"/>
              </a:rPr>
              <a:t/>
            </a:r>
            <a:br>
              <a:rPr lang="en-US" sz="3600" dirty="0">
                <a:latin typeface="Roboto"/>
              </a:rPr>
            </a:br>
            <a:r>
              <a:rPr lang="en-US" sz="2400" dirty="0">
                <a:hlinkClick r:id="rId3"/>
              </a:rPr>
              <a:t>https://</a:t>
            </a:r>
            <a:r>
              <a:rPr lang="en-US" sz="2400" dirty="0" smtClean="0">
                <a:hlinkClick r:id="rId3"/>
              </a:rPr>
              <a:t>app.sli.do/event/4cdJ6BEhYuyfrRJ7tqWt8J</a:t>
            </a:r>
            <a:r>
              <a:rPr lang="en-US" sz="2400" dirty="0" smtClean="0"/>
              <a:t> </a:t>
            </a:r>
            <a:endParaRPr lang="en-US" sz="3600" dirty="0"/>
          </a:p>
        </p:txBody>
      </p:sp>
      <p:pic>
        <p:nvPicPr>
          <p:cNvPr id="8" name="Picture 7"/>
          <p:cNvPicPr>
            <a:picLocks noChangeAspect="1"/>
          </p:cNvPicPr>
          <p:nvPr/>
        </p:nvPicPr>
        <p:blipFill>
          <a:blip r:embed="rId4"/>
          <a:stretch>
            <a:fillRect/>
          </a:stretch>
        </p:blipFill>
        <p:spPr>
          <a:xfrm>
            <a:off x="6084168" y="46038"/>
            <a:ext cx="2390775" cy="1600200"/>
          </a:xfrm>
          <a:prstGeom prst="rect">
            <a:avLst/>
          </a:prstGeom>
        </p:spPr>
      </p:pic>
    </p:spTree>
    <p:extLst>
      <p:ext uri="{BB962C8B-B14F-4D97-AF65-F5344CB8AC3E}">
        <p14:creationId xmlns:p14="http://schemas.microsoft.com/office/powerpoint/2010/main" val="3758378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86393" y="980728"/>
            <a:ext cx="7000407" cy="5322123"/>
            <a:chOff x="1523503" y="2598212"/>
            <a:chExt cx="6096991" cy="4136790"/>
          </a:xfrm>
        </p:grpSpPr>
        <p:pic>
          <p:nvPicPr>
            <p:cNvPr id="3" name="Picture 2"/>
            <p:cNvPicPr>
              <a:picLocks noChangeAspect="1"/>
            </p:cNvPicPr>
            <p:nvPr/>
          </p:nvPicPr>
          <p:blipFill>
            <a:blip r:embed="rId3"/>
            <a:stretch>
              <a:fillRect/>
            </a:stretch>
          </p:blipFill>
          <p:spPr>
            <a:xfrm rot="21298385">
              <a:off x="1523503" y="2598212"/>
              <a:ext cx="6096991" cy="41367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Oval 1"/>
            <p:cNvSpPr/>
            <p:nvPr/>
          </p:nvSpPr>
          <p:spPr>
            <a:xfrm>
              <a:off x="3779912" y="3140968"/>
              <a:ext cx="1656184" cy="12241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5"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23893">
            <a:off x="6336893" y="-134488"/>
            <a:ext cx="3593005" cy="2952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9"/>
          <p:cNvSpPr>
            <a:spLocks noGrp="1"/>
          </p:cNvSpPr>
          <p:nvPr>
            <p:ph type="title"/>
          </p:nvPr>
        </p:nvSpPr>
        <p:spPr/>
        <p:txBody>
          <a:bodyPr/>
          <a:lstStyle/>
          <a:p>
            <a:r>
              <a:rPr lang="en-US" dirty="0"/>
              <a:t>Your practice – What now?</a:t>
            </a:r>
            <a:endParaRPr lang="en-CA" dirty="0"/>
          </a:p>
        </p:txBody>
      </p:sp>
      <p:sp>
        <p:nvSpPr>
          <p:cNvPr id="11" name="Content Placeholder 10"/>
          <p:cNvSpPr>
            <a:spLocks noGrp="1"/>
          </p:cNvSpPr>
          <p:nvPr>
            <p:ph idx="1"/>
          </p:nvPr>
        </p:nvSpPr>
        <p:spPr/>
        <p:txBody>
          <a:bodyPr/>
          <a:lstStyle/>
          <a:p>
            <a:endParaRPr lang="en-US" dirty="0" smtClean="0"/>
          </a:p>
          <a:p>
            <a:pPr marL="0" indent="0">
              <a:buNone/>
            </a:pPr>
            <a:r>
              <a:rPr lang="en-US" dirty="0" smtClean="0"/>
              <a:t>What </a:t>
            </a:r>
            <a:r>
              <a:rPr lang="en-US" dirty="0"/>
              <a:t>is the one </a:t>
            </a:r>
            <a:r>
              <a:rPr lang="en-US" dirty="0" smtClean="0"/>
              <a:t>thing, or two, </a:t>
            </a:r>
            <a:r>
              <a:rPr lang="en-US" dirty="0"/>
              <a:t>that </a:t>
            </a:r>
            <a:endParaRPr lang="en-US" dirty="0" smtClean="0"/>
          </a:p>
          <a:p>
            <a:pPr marL="0" indent="0">
              <a:buNone/>
            </a:pPr>
            <a:r>
              <a:rPr lang="en-US" dirty="0" smtClean="0"/>
              <a:t>you’ll </a:t>
            </a:r>
            <a:r>
              <a:rPr lang="en-US" dirty="0"/>
              <a:t>bring </a:t>
            </a:r>
            <a:r>
              <a:rPr lang="en-US" dirty="0" smtClean="0"/>
              <a:t>with </a:t>
            </a:r>
            <a:r>
              <a:rPr lang="en-US" dirty="0"/>
              <a:t>you from this program?</a:t>
            </a:r>
            <a:endParaRPr lang="en-CA" dirty="0"/>
          </a:p>
        </p:txBody>
      </p:sp>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44" y="2204863"/>
            <a:ext cx="3276366" cy="3276366"/>
          </a:xfrm>
          <a:prstGeom prst="rect">
            <a:avLst/>
          </a:prstGeom>
        </p:spPr>
      </p:pic>
      <p:sp>
        <p:nvSpPr>
          <p:cNvPr id="2" name="Title 1"/>
          <p:cNvSpPr>
            <a:spLocks noGrp="1"/>
          </p:cNvSpPr>
          <p:nvPr>
            <p:ph type="title"/>
          </p:nvPr>
        </p:nvSpPr>
        <p:spPr/>
        <p:txBody>
          <a:bodyPr/>
          <a:lstStyle/>
          <a:p>
            <a:r>
              <a:rPr lang="en-US" dirty="0" smtClean="0"/>
              <a:t>Farewells </a:t>
            </a:r>
            <a:endParaRPr lang="en-US" dirty="0">
              <a:solidFill>
                <a:srgbClr val="FF0000"/>
              </a:solidFill>
            </a:endParaRPr>
          </a:p>
        </p:txBody>
      </p:sp>
      <p:sp>
        <p:nvSpPr>
          <p:cNvPr id="3" name="Content Placeholder 2"/>
          <p:cNvSpPr>
            <a:spLocks noGrp="1"/>
          </p:cNvSpPr>
          <p:nvPr>
            <p:ph idx="1"/>
          </p:nvPr>
        </p:nvSpPr>
        <p:spPr>
          <a:xfrm>
            <a:off x="457200" y="1484784"/>
            <a:ext cx="8363272" cy="1199492"/>
          </a:xfrm>
        </p:spPr>
        <p:txBody>
          <a:bodyPr/>
          <a:lstStyle/>
          <a:p>
            <a:pPr marL="0" indent="0">
              <a:buNone/>
            </a:pPr>
            <a:r>
              <a:rPr lang="en-US" dirty="0" smtClean="0"/>
              <a:t>Hint: Share </a:t>
            </a:r>
            <a:r>
              <a:rPr lang="en-US" dirty="0"/>
              <a:t>a quick thought or a </a:t>
            </a:r>
            <a:r>
              <a:rPr lang="en-US" dirty="0" smtClean="0"/>
              <a:t>phrase</a:t>
            </a:r>
            <a:endParaRPr lang="en-CA" dirty="0"/>
          </a:p>
        </p:txBody>
      </p:sp>
      <p:sp>
        <p:nvSpPr>
          <p:cNvPr id="11" name="Rectangle 10"/>
          <p:cNvSpPr/>
          <p:nvPr/>
        </p:nvSpPr>
        <p:spPr>
          <a:xfrm rot="19328962">
            <a:off x="1603204" y="3485048"/>
            <a:ext cx="6936357" cy="1130936"/>
          </a:xfrm>
          <a:prstGeom prst="rect">
            <a:avLst/>
          </a:prstGeom>
          <a:noFill/>
        </p:spPr>
        <p:txBody>
          <a:bodyPr wrap="none" lIns="91440" tIns="45720" rIns="91440" bIns="45720" numCol="1">
            <a:prstTxWarp prst="textWave2">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Saying good bye in small groups</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Picture 4"/>
          <p:cNvPicPr>
            <a:picLocks noChangeAspect="1"/>
          </p:cNvPicPr>
          <p:nvPr/>
        </p:nvPicPr>
        <p:blipFill>
          <a:blip r:embed="rId4">
            <a:clrChange>
              <a:clrFrom>
                <a:srgbClr val="FFFFFF"/>
              </a:clrFrom>
              <a:clrTo>
                <a:srgbClr val="FFFFFF">
                  <a:alpha val="0"/>
                </a:srgbClr>
              </a:clrTo>
            </a:clrChange>
            <a:duotone>
              <a:prstClr val="black"/>
              <a:schemeClr val="accent3">
                <a:tint val="45000"/>
                <a:satMod val="400000"/>
              </a:schemeClr>
            </a:duotone>
          </a:blip>
          <a:stretch>
            <a:fillRect/>
          </a:stretch>
        </p:blipFill>
        <p:spPr>
          <a:xfrm>
            <a:off x="7312267" y="3717032"/>
            <a:ext cx="1508205" cy="275288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prstClr val="black"/>
              <a:schemeClr val="accent1">
                <a:tint val="45000"/>
                <a:satMod val="400000"/>
              </a:schemeClr>
            </a:duotone>
          </a:blip>
          <a:stretch>
            <a:fillRect/>
          </a:stretch>
        </p:blipFill>
        <p:spPr>
          <a:xfrm>
            <a:off x="5350535" y="3687525"/>
            <a:ext cx="2046558" cy="2769839"/>
          </a:xfrm>
          <a:prstGeom prst="rect">
            <a:avLst/>
          </a:prstGeom>
        </p:spPr>
      </p:pic>
    </p:spTree>
    <p:extLst>
      <p:ext uri="{BB962C8B-B14F-4D97-AF65-F5344CB8AC3E}">
        <p14:creationId xmlns:p14="http://schemas.microsoft.com/office/powerpoint/2010/main" val="184597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err="1" smtClean="0"/>
              <a:t>Reflection</a:t>
            </a:r>
            <a:r>
              <a:rPr lang="fr-CA" dirty="0" smtClean="0"/>
              <a:t> for </a:t>
            </a:r>
            <a:r>
              <a:rPr lang="fr-CA" dirty="0" err="1" smtClean="0"/>
              <a:t>today</a:t>
            </a:r>
            <a:r>
              <a:rPr lang="fr-CA" dirty="0" smtClean="0"/>
              <a:t>…</a:t>
            </a:r>
            <a:endParaRPr lang="en-US" dirty="0"/>
          </a:p>
        </p:txBody>
      </p:sp>
      <p:grpSp>
        <p:nvGrpSpPr>
          <p:cNvPr id="5" name="Group 4"/>
          <p:cNvGrpSpPr/>
          <p:nvPr/>
        </p:nvGrpSpPr>
        <p:grpSpPr>
          <a:xfrm>
            <a:off x="5784191" y="2302386"/>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188" y="3869690"/>
            <a:ext cx="1811509" cy="1945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4562995"/>
            <a:ext cx="1457879" cy="1457879"/>
          </a:xfrm>
          <a:prstGeom prst="rect">
            <a:avLst/>
          </a:prstGeom>
        </p:spPr>
      </p:pic>
      <p:pic>
        <p:nvPicPr>
          <p:cNvPr id="17" name="Picture 16"/>
          <p:cNvPicPr>
            <a:picLocks noChangeAspect="1"/>
          </p:cNvPicPr>
          <p:nvPr/>
        </p:nvPicPr>
        <p:blipFill>
          <a:blip r:embed="rId6">
            <a:clrChange>
              <a:clrFrom>
                <a:srgbClr val="FFFFFF"/>
              </a:clrFrom>
              <a:clrTo>
                <a:srgbClr val="FFFFFF">
                  <a:alpha val="0"/>
                </a:srgbClr>
              </a:clrTo>
            </a:clrChange>
            <a:duotone>
              <a:prstClr val="black"/>
              <a:schemeClr val="accent3">
                <a:tint val="45000"/>
                <a:satMod val="400000"/>
              </a:schemeClr>
            </a:duotone>
          </a:blip>
          <a:stretch>
            <a:fillRect/>
          </a:stretch>
        </p:blipFill>
        <p:spPr>
          <a:xfrm>
            <a:off x="2781814" y="5045676"/>
            <a:ext cx="671103" cy="1224944"/>
          </a:xfrm>
          <a:prstGeom prst="rect">
            <a:avLst/>
          </a:prstGeom>
        </p:spPr>
      </p:pic>
      <p:pic>
        <p:nvPicPr>
          <p:cNvPr id="18" name="Picture 17"/>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blip>
          <a:stretch>
            <a:fillRect/>
          </a:stretch>
        </p:blipFill>
        <p:spPr>
          <a:xfrm>
            <a:off x="1910787" y="5115305"/>
            <a:ext cx="910653" cy="1232490"/>
          </a:xfrm>
          <a:prstGeom prst="rect">
            <a:avLst/>
          </a:prstGeom>
        </p:spPr>
      </p:pic>
      <p:grpSp>
        <p:nvGrpSpPr>
          <p:cNvPr id="22" name="Group 21"/>
          <p:cNvGrpSpPr/>
          <p:nvPr/>
        </p:nvGrpSpPr>
        <p:grpSpPr>
          <a:xfrm>
            <a:off x="1070502" y="1312541"/>
            <a:ext cx="2205354" cy="941522"/>
            <a:chOff x="5182185" y="5010541"/>
            <a:chExt cx="3781150" cy="1208938"/>
          </a:xfrm>
        </p:grpSpPr>
        <p:sp>
          <p:nvSpPr>
            <p:cNvPr id="23" name="Isosceles Triangle 22"/>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rot="167985">
              <a:off x="5182185" y="5010541"/>
              <a:ext cx="3781150" cy="755430"/>
              <a:chOff x="5182185" y="5010541"/>
              <a:chExt cx="3781150" cy="755430"/>
            </a:xfrm>
          </p:grpSpPr>
          <p:sp>
            <p:nvSpPr>
              <p:cNvPr id="25" name="Rectangle 24"/>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ot;No&quot; Symbol 26"/>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ross 27"/>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ot;No&quot; Symbol 29"/>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quot;No&quot; Symbol 30"/>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2" name="Group 31"/>
          <p:cNvGrpSpPr/>
          <p:nvPr/>
        </p:nvGrpSpPr>
        <p:grpSpPr>
          <a:xfrm>
            <a:off x="1561931" y="2119179"/>
            <a:ext cx="838977" cy="1200175"/>
            <a:chOff x="6228184" y="2055874"/>
            <a:chExt cx="1965985" cy="3000375"/>
          </a:xfrm>
        </p:grpSpPr>
        <p:pic>
          <p:nvPicPr>
            <p:cNvPr id="33" name="Picture 2" descr="140 Pin Spot Light Stock Photos, Pictures &amp; Royalty-Free Images - iStock"/>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l="27736" t="7273" r="19146" b="7821"/>
            <a:stretch/>
          </p:blipFill>
          <p:spPr bwMode="auto">
            <a:xfrm flipH="1">
              <a:off x="6372199" y="2852937"/>
              <a:ext cx="1821970" cy="22033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10">
              <a:clrChange>
                <a:clrFrom>
                  <a:srgbClr val="ED1C24"/>
                </a:clrFrom>
                <a:clrTo>
                  <a:srgbClr val="ED1C24">
                    <a:alpha val="0"/>
                  </a:srgbClr>
                </a:clrTo>
              </a:clrChange>
              <a:duotone>
                <a:schemeClr val="accent1">
                  <a:shade val="45000"/>
                  <a:satMod val="135000"/>
                </a:schemeClr>
                <a:prstClr val="white"/>
              </a:duotone>
            </a:blip>
            <a:stretch>
              <a:fillRect/>
            </a:stretch>
          </p:blipFill>
          <p:spPr>
            <a:xfrm>
              <a:off x="6228184" y="2055874"/>
              <a:ext cx="1809750" cy="3000375"/>
            </a:xfrm>
            <a:prstGeom prst="rect">
              <a:avLst/>
            </a:prstGeom>
          </p:spPr>
        </p:pic>
      </p:grpSp>
      <p:pic>
        <p:nvPicPr>
          <p:cNvPr id="35" name="Picture 34"/>
          <p:cNvPicPr>
            <a:picLocks noChangeAspect="1"/>
          </p:cNvPicPr>
          <p:nvPr/>
        </p:nvPicPr>
        <p:blipFill>
          <a:blip r:embed="rId11"/>
          <a:stretch>
            <a:fillRect/>
          </a:stretch>
        </p:blipFill>
        <p:spPr>
          <a:xfrm>
            <a:off x="602045" y="2210695"/>
            <a:ext cx="854918" cy="810698"/>
          </a:xfrm>
          <a:prstGeom prst="rect">
            <a:avLst/>
          </a:prstGeom>
        </p:spPr>
      </p:pic>
      <p:pic>
        <p:nvPicPr>
          <p:cNvPr id="36" name="Picture 35"/>
          <p:cNvPicPr>
            <a:picLocks noChangeAspect="1"/>
          </p:cNvPicPr>
          <p:nvPr/>
        </p:nvPicPr>
        <p:blipFill>
          <a:blip r:embed="rId12">
            <a:clrChange>
              <a:clrFrom>
                <a:srgbClr val="FFFFFF"/>
              </a:clrFrom>
              <a:clrTo>
                <a:srgbClr val="FFFFFF">
                  <a:alpha val="0"/>
                </a:srgbClr>
              </a:clrTo>
            </a:clrChange>
          </a:blip>
          <a:stretch>
            <a:fillRect/>
          </a:stretch>
        </p:blipFill>
        <p:spPr>
          <a:xfrm>
            <a:off x="2619240" y="2302386"/>
            <a:ext cx="983223" cy="917162"/>
          </a:xfrm>
          <a:prstGeom prst="rect">
            <a:avLst/>
          </a:prstGeom>
        </p:spPr>
      </p:pic>
      <p:pic>
        <p:nvPicPr>
          <p:cNvPr id="38" name="Picture 37"/>
          <p:cNvPicPr>
            <a:picLocks noChangeAspect="1"/>
          </p:cNvPicPr>
          <p:nvPr/>
        </p:nvPicPr>
        <p:blipFill>
          <a:blip r:embed="rId13">
            <a:clrChange>
              <a:clrFrom>
                <a:srgbClr val="FFFFFF"/>
              </a:clrFrom>
              <a:clrTo>
                <a:srgbClr val="FFFFFF">
                  <a:alpha val="0"/>
                </a:srgbClr>
              </a:clrTo>
            </a:clrChange>
          </a:blip>
          <a:stretch>
            <a:fillRect/>
          </a:stretch>
        </p:blipFill>
        <p:spPr>
          <a:xfrm>
            <a:off x="572052" y="3390219"/>
            <a:ext cx="1296144" cy="867539"/>
          </a:xfrm>
          <a:prstGeom prst="rect">
            <a:avLst/>
          </a:prstGeom>
        </p:spPr>
      </p:pic>
      <p:pic>
        <p:nvPicPr>
          <p:cNvPr id="39" name="Picture 38"/>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23893">
            <a:off x="2195222" y="3370803"/>
            <a:ext cx="1173083" cy="96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73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smtClean="0">
                <a:solidFill>
                  <a:schemeClr val="accent1">
                    <a:lumMod val="75000"/>
                  </a:schemeClr>
                </a:solidFill>
              </a:rPr>
              <a:t>Mindful </a:t>
            </a:r>
            <a:r>
              <a:rPr lang="en-US" dirty="0">
                <a:solidFill>
                  <a:schemeClr val="accent1">
                    <a:lumMod val="75000"/>
                  </a:schemeClr>
                </a:solidFill>
              </a:rPr>
              <a:t>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smtClean="0"/>
              <a:t>Week 8 (of 8)</a:t>
            </a:r>
          </a:p>
          <a:p>
            <a:r>
              <a:rPr lang="en-US" dirty="0" smtClean="0"/>
              <a:t>13 Jun 2022</a:t>
            </a:r>
          </a:p>
        </p:txBody>
      </p:sp>
    </p:spTree>
    <p:extLst>
      <p:ext uri="{BB962C8B-B14F-4D97-AF65-F5344CB8AC3E}">
        <p14:creationId xmlns:p14="http://schemas.microsoft.com/office/powerpoint/2010/main" val="92239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a:t>
            </a:r>
            <a:r>
              <a:rPr lang="fr-FR" sz="2800" dirty="0">
                <a:solidFill>
                  <a:schemeClr val="accent3"/>
                </a:solidFill>
              </a:rPr>
              <a:t>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9680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a:t>
            </a:r>
            <a:r>
              <a:rPr lang="en-CA" sz="2800" dirty="0" smtClean="0"/>
              <a:t>Self-Love </a:t>
            </a:r>
            <a:r>
              <a:rPr lang="en-CA" sz="2800" dirty="0"/>
              <a:t>Exercise – </a:t>
            </a:r>
            <a:r>
              <a:rPr lang="en-CA" sz="2800" dirty="0" smtClean="0"/>
              <a:t>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8583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Questions/Insights </a:t>
            </a:r>
            <a:r>
              <a:rPr lang="en-US" dirty="0"/>
              <a:t>from last </a:t>
            </a:r>
            <a:r>
              <a:rPr lang="en-US" dirty="0" smtClean="0"/>
              <a:t>week</a:t>
            </a:r>
            <a:r>
              <a:rPr lang="en-US" sz="3600" dirty="0" smtClean="0"/>
              <a:t> (7)</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364858" y="1472418"/>
            <a:ext cx="1172680" cy="1209033"/>
          </a:xfrm>
          <a:prstGeom prst="rect">
            <a:avLst/>
          </a:prstGeom>
        </p:spPr>
      </p:pic>
      <p:pic>
        <p:nvPicPr>
          <p:cNvPr id="21" name="Picture 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16425" y="1574303"/>
            <a:ext cx="1092677" cy="1005263"/>
          </a:xfrm>
          <a:prstGeom prst="rect">
            <a:avLst/>
          </a:prstGeom>
        </p:spPr>
      </p:pic>
      <p:pic>
        <p:nvPicPr>
          <p:cNvPr id="22" name="Picture 21"/>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69813" y="1474374"/>
            <a:ext cx="1488592" cy="1205120"/>
          </a:xfrm>
          <a:prstGeom prst="rect">
            <a:avLst/>
          </a:prstGeom>
        </p:spPr>
      </p:pic>
      <p:pic>
        <p:nvPicPr>
          <p:cNvPr id="27" name="Picture 26"/>
          <p:cNvPicPr>
            <a:picLocks noChangeAspect="1"/>
          </p:cNvPicPr>
          <p:nvPr/>
        </p:nvPicPr>
        <p:blipFill>
          <a:blip r:embed="rId6">
            <a:duotone>
              <a:schemeClr val="bg2">
                <a:shade val="45000"/>
                <a:satMod val="135000"/>
              </a:schemeClr>
              <a:prstClr val="white"/>
            </a:duotone>
          </a:blip>
          <a:stretch>
            <a:fillRect/>
          </a:stretch>
        </p:blipFill>
        <p:spPr>
          <a:xfrm>
            <a:off x="6364912" y="1642495"/>
            <a:ext cx="1148379" cy="868879"/>
          </a:xfrm>
          <a:prstGeom prst="rect">
            <a:avLst/>
          </a:prstGeom>
        </p:spPr>
      </p:pic>
      <p:grpSp>
        <p:nvGrpSpPr>
          <p:cNvPr id="28" name="Group 27"/>
          <p:cNvGrpSpPr/>
          <p:nvPr/>
        </p:nvGrpSpPr>
        <p:grpSpPr>
          <a:xfrm>
            <a:off x="7574002" y="1500620"/>
            <a:ext cx="1149374" cy="1152628"/>
            <a:chOff x="1115917" y="2424130"/>
            <a:chExt cx="2481406" cy="2481406"/>
          </a:xfrm>
        </p:grpSpPr>
        <p:pic>
          <p:nvPicPr>
            <p:cNvPr id="29" name="Picture 28"/>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7494754" y="3373788"/>
            <a:ext cx="1459145" cy="815119"/>
            <a:chOff x="467072" y="3117498"/>
            <a:chExt cx="2940769" cy="1287762"/>
          </a:xfrm>
        </p:grpSpPr>
        <p:pic>
          <p:nvPicPr>
            <p:cNvPr id="24" name="Picture 3" descr="C:\Users\Alejandro.Gonzalez\AppData\Local\Microsoft\Windows\Temporary Internet Files\Content.IE5\L1HBLIV8\pictures-that-look-like-letters-1409145976cmj[1].jpg"/>
            <p:cNvPicPr>
              <a:picLocks noChangeAspect="1" noChangeArrowheads="1"/>
            </p:cNvPicPr>
            <p:nvPr/>
          </p:nvPicPr>
          <p:blipFill>
            <a:blip r:embed="rId9">
              <a:duotone>
                <a:schemeClr val="bg2">
                  <a:shade val="45000"/>
                  <a:satMod val="135000"/>
                </a:schemeClr>
                <a:prstClr val="white"/>
              </a:duotone>
            </a:blip>
            <a:srcRect/>
            <a:stretch>
              <a:fillRect/>
            </a:stretch>
          </p:blipFill>
          <p:spPr bwMode="auto">
            <a:xfrm>
              <a:off x="467072" y="3117498"/>
              <a:ext cx="1416769" cy="1287762"/>
            </a:xfrm>
            <a:prstGeom prst="rect">
              <a:avLst/>
            </a:prstGeom>
            <a:noFill/>
          </p:spPr>
        </p:pic>
        <p:pic>
          <p:nvPicPr>
            <p:cNvPr id="25" name="Picture 5" descr="C:\Users\Alejandro.Gonzalez\AppData\Local\Microsoft\Windows\Temporary Internet Files\Content.IE5\1BVHMIKZ\amtrak-295512_640[1].png"/>
            <p:cNvPicPr>
              <a:picLocks noChangeAspect="1" noChangeArrowheads="1"/>
            </p:cNvPicPr>
            <p:nvPr/>
          </p:nvPicPr>
          <p:blipFill>
            <a:blip r:embed="rId10">
              <a:duotone>
                <a:schemeClr val="bg2">
                  <a:shade val="45000"/>
                  <a:satMod val="135000"/>
                </a:schemeClr>
                <a:prstClr val="white"/>
              </a:duotone>
            </a:blip>
            <a:srcRect/>
            <a:stretch>
              <a:fillRect/>
            </a:stretch>
          </p:blipFill>
          <p:spPr bwMode="auto">
            <a:xfrm>
              <a:off x="1655985" y="3232170"/>
              <a:ext cx="1751856" cy="875928"/>
            </a:xfrm>
            <a:prstGeom prst="rect">
              <a:avLst/>
            </a:prstGeom>
            <a:noFill/>
          </p:spPr>
        </p:pic>
      </p:grpSp>
      <p:grpSp>
        <p:nvGrpSpPr>
          <p:cNvPr id="31" name="Group 30"/>
          <p:cNvGrpSpPr/>
          <p:nvPr/>
        </p:nvGrpSpPr>
        <p:grpSpPr>
          <a:xfrm>
            <a:off x="5886672" y="3317808"/>
            <a:ext cx="1617323" cy="927079"/>
            <a:chOff x="1126261" y="1342299"/>
            <a:chExt cx="2900521" cy="1625441"/>
          </a:xfrm>
        </p:grpSpPr>
        <p:pic>
          <p:nvPicPr>
            <p:cNvPr id="32" name="Picture 31"/>
            <p:cNvPicPr>
              <a:picLocks noChangeAspect="1"/>
            </p:cNvPicPr>
            <p:nvPr/>
          </p:nvPicPr>
          <p:blipFill>
            <a:blip r:embed="rId11">
              <a:duotone>
                <a:schemeClr val="bg2">
                  <a:shade val="45000"/>
                  <a:satMod val="135000"/>
                </a:schemeClr>
                <a:prstClr val="white"/>
              </a:duotone>
            </a:blip>
            <a:stretch>
              <a:fillRect/>
            </a:stretch>
          </p:blipFill>
          <p:spPr>
            <a:xfrm>
              <a:off x="1126261" y="1359602"/>
              <a:ext cx="516804" cy="1608138"/>
            </a:xfrm>
            <a:prstGeom prst="rect">
              <a:avLst/>
            </a:prstGeom>
          </p:spPr>
        </p:pic>
        <p:pic>
          <p:nvPicPr>
            <p:cNvPr id="33" name="Picture 4" descr="http://www.edbatista.com/images/2010/03/SCARF_Model.jp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09335" y="3309558"/>
            <a:ext cx="1184491" cy="943578"/>
          </a:xfrm>
          <a:prstGeom prst="rect">
            <a:avLst/>
          </a:prstGeom>
        </p:spPr>
      </p:pic>
      <p:pic>
        <p:nvPicPr>
          <p:cNvPr id="34" name="Picture 33"/>
          <p:cNvPicPr>
            <a:picLocks noChangeAspect="1"/>
          </p:cNvPicPr>
          <p:nvPr/>
        </p:nvPicPr>
        <p:blipFill>
          <a:blip r:embed="rId1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10829" y="3109416"/>
            <a:ext cx="1343862" cy="1343862"/>
          </a:xfrm>
          <a:prstGeom prst="rect">
            <a:avLst/>
          </a:prstGeom>
        </p:spPr>
      </p:pic>
      <p:pic>
        <p:nvPicPr>
          <p:cNvPr id="35" name="Picture 34"/>
          <p:cNvPicPr>
            <a:picLocks noChangeAspect="1"/>
          </p:cNvPicPr>
          <p:nvPr/>
        </p:nvPicPr>
        <p:blipFill>
          <a:blip r:embed="rId1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8570" y="3169279"/>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nvPicPr>
        <p:blipFill>
          <a:blip r:embed="rId16">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319116" y="1433476"/>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7">
            <a:duotone>
              <a:schemeClr val="bg2">
                <a:shade val="45000"/>
                <a:satMod val="135000"/>
              </a:schemeClr>
              <a:prstClr val="white"/>
            </a:duotone>
          </a:blip>
          <a:stretch>
            <a:fillRect/>
          </a:stretch>
        </p:blipFill>
        <p:spPr>
          <a:xfrm flipH="1">
            <a:off x="5242702" y="1742154"/>
            <a:ext cx="1061499" cy="669561"/>
          </a:xfrm>
          <a:prstGeom prst="rect">
            <a:avLst/>
          </a:prstGeom>
        </p:spPr>
      </p:pic>
      <p:grpSp>
        <p:nvGrpSpPr>
          <p:cNvPr id="38" name="Group 37"/>
          <p:cNvGrpSpPr/>
          <p:nvPr/>
        </p:nvGrpSpPr>
        <p:grpSpPr>
          <a:xfrm>
            <a:off x="456736" y="4974112"/>
            <a:ext cx="1188086" cy="1040193"/>
            <a:chOff x="6660232" y="1988840"/>
            <a:chExt cx="1582909" cy="1296144"/>
          </a:xfrm>
        </p:grpSpPr>
        <p:pic>
          <p:nvPicPr>
            <p:cNvPr id="39" name="Picture 4" descr="C:\Users\alejandro.gonzalez\AppData\Local\Microsoft\Windows\Temporary Internet Files\Content.IE5\0OAHSMHX\MC900232711[1].wmf"/>
            <p:cNvPicPr>
              <a:picLocks noChangeAspect="1" noChangeArrowheads="1"/>
            </p:cNvPicPr>
            <p:nvPr/>
          </p:nvPicPr>
          <p:blipFill>
            <a:blip r:embed="rId18" cstate="print">
              <a:duotone>
                <a:schemeClr val="bg2">
                  <a:shade val="45000"/>
                  <a:satMod val="135000"/>
                </a:schemeClr>
                <a:prstClr val="white"/>
              </a:duotone>
            </a:blip>
            <a:srcRect/>
            <a:stretch>
              <a:fillRect/>
            </a:stretch>
          </p:blipFill>
          <p:spPr bwMode="auto">
            <a:xfrm>
              <a:off x="7452320" y="1988840"/>
              <a:ext cx="603655" cy="731564"/>
            </a:xfrm>
            <a:prstGeom prst="rect">
              <a:avLst/>
            </a:prstGeom>
            <a:noFill/>
          </p:spPr>
        </p:pic>
        <p:pic>
          <p:nvPicPr>
            <p:cNvPr id="40" name="Picture 5" descr="C:\Users\alejandro.gonzalez\AppData\Local\Microsoft\Windows\Temporary Internet Files\Content.IE5\3IXNHQQP\MC900250834[1].wmf"/>
            <p:cNvPicPr>
              <a:picLocks noChangeAspect="1" noChangeArrowheads="1"/>
            </p:cNvPicPr>
            <p:nvPr/>
          </p:nvPicPr>
          <p:blipFill>
            <a:blip r:embed="rId19" cstate="print">
              <a:duotone>
                <a:schemeClr val="bg2">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41" name="Picture 17" descr="C:\Users\alejandro.gonzalez\AppData\Local\Microsoft\Windows\Temporary Internet Files\Content.IE5\0OAHSMHX\MC900311128[1].wmf"/>
            <p:cNvPicPr>
              <a:picLocks noChangeAspect="1" noChangeArrowheads="1"/>
            </p:cNvPicPr>
            <p:nvPr/>
          </p:nvPicPr>
          <p:blipFill>
            <a:blip r:embed="rId20" cstate="print">
              <a:duotone>
                <a:schemeClr val="bg2">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42" name="Picture 3" descr="C:\Users\alejandro.gonzalez\AppData\Local\Microsoft\Windows\Temporary Internet Files\Content.IE5\6SEU5BG6\MC900359571[1].wmf"/>
            <p:cNvPicPr>
              <a:picLocks noChangeAspect="1" noChangeArrowheads="1"/>
            </p:cNvPicPr>
            <p:nvPr/>
          </p:nvPicPr>
          <p:blipFill>
            <a:blip r:embed="rId21" cstate="print">
              <a:duotone>
                <a:schemeClr val="bg2">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43" name="Picture 42"/>
          <p:cNvPicPr>
            <a:picLocks noChangeAspect="1"/>
          </p:cNvPicPr>
          <p:nvPr/>
        </p:nvPicPr>
        <p:blipFill rotWithShape="1">
          <a:blip r:embed="rId22">
            <a:clrChange>
              <a:clrFrom>
                <a:srgbClr val="FFFFFF"/>
              </a:clrFrom>
              <a:clrTo>
                <a:srgbClr val="FFFFFF">
                  <a:alpha val="0"/>
                </a:srgbClr>
              </a:clrTo>
            </a:clrChange>
            <a:duotone>
              <a:schemeClr val="bg2">
                <a:shade val="45000"/>
                <a:satMod val="135000"/>
              </a:schemeClr>
              <a:prstClr val="white"/>
            </a:duotone>
          </a:blip>
          <a:srcRect b="10852"/>
          <a:stretch/>
        </p:blipFill>
        <p:spPr>
          <a:xfrm>
            <a:off x="2599482" y="4999429"/>
            <a:ext cx="2068354" cy="989558"/>
          </a:xfrm>
          <a:prstGeom prst="rect">
            <a:avLst/>
          </a:prstGeom>
        </p:spPr>
      </p:pic>
      <p:grpSp>
        <p:nvGrpSpPr>
          <p:cNvPr id="44" name="Group 43"/>
          <p:cNvGrpSpPr/>
          <p:nvPr/>
        </p:nvGrpSpPr>
        <p:grpSpPr>
          <a:xfrm>
            <a:off x="1708516" y="4958458"/>
            <a:ext cx="827272" cy="1071501"/>
            <a:chOff x="7495448" y="1124744"/>
            <a:chExt cx="3006535" cy="3631337"/>
          </a:xfrm>
        </p:grpSpPr>
        <p:pic>
          <p:nvPicPr>
            <p:cNvPr id="45" name="Picture 44"/>
            <p:cNvPicPr>
              <a:picLocks noChangeAspect="1"/>
            </p:cNvPicPr>
            <p:nvPr/>
          </p:nvPicPr>
          <p:blipFill>
            <a:blip r:embed="rId23">
              <a:duotone>
                <a:schemeClr val="bg2">
                  <a:shade val="45000"/>
                  <a:satMod val="135000"/>
                </a:schemeClr>
                <a:prstClr val="white"/>
              </a:duotone>
            </a:blip>
            <a:stretch>
              <a:fillRect/>
            </a:stretch>
          </p:blipFill>
          <p:spPr>
            <a:xfrm>
              <a:off x="8396958" y="1124744"/>
              <a:ext cx="2105025" cy="2914650"/>
            </a:xfrm>
            <a:prstGeom prst="rect">
              <a:avLst/>
            </a:prstGeom>
          </p:spPr>
        </p:pic>
        <p:pic>
          <p:nvPicPr>
            <p:cNvPr id="46" name="Picture 45"/>
            <p:cNvPicPr>
              <a:picLocks noChangeAspect="1"/>
            </p:cNvPicPr>
            <p:nvPr/>
          </p:nvPicPr>
          <p:blipFill>
            <a:blip r:embed="rId24">
              <a:clrChange>
                <a:clrFrom>
                  <a:srgbClr val="FFFFFF"/>
                </a:clrFrom>
                <a:clrTo>
                  <a:srgbClr val="FFFFFF">
                    <a:alpha val="0"/>
                  </a:srgbClr>
                </a:clrTo>
              </a:clrChange>
              <a:duotone>
                <a:schemeClr val="bg2">
                  <a:shade val="45000"/>
                  <a:satMod val="135000"/>
                </a:schemeClr>
                <a:prstClr val="white"/>
              </a:duotone>
            </a:blip>
            <a:stretch>
              <a:fillRect/>
            </a:stretch>
          </p:blipFill>
          <p:spPr>
            <a:xfrm>
              <a:off x="7495448" y="2790786"/>
              <a:ext cx="2989826" cy="1965295"/>
            </a:xfrm>
            <a:prstGeom prst="rect">
              <a:avLst/>
            </a:prstGeom>
          </p:spPr>
        </p:pic>
      </p:grpSp>
      <p:pic>
        <p:nvPicPr>
          <p:cNvPr id="47" name="Picture 46"/>
          <p:cNvPicPr>
            <a:picLocks noChangeAspect="1"/>
          </p:cNvPicPr>
          <p:nvPr/>
        </p:nvPicPr>
        <p:blipFill>
          <a:blip r:embed="rId25">
            <a:clrChange>
              <a:clrFrom>
                <a:srgbClr val="F7F7F7"/>
              </a:clrFrom>
              <a:clrTo>
                <a:srgbClr val="F7F7F7">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72998" y="3172728"/>
            <a:ext cx="1222577" cy="1217238"/>
          </a:xfrm>
          <a:prstGeom prst="rect">
            <a:avLst/>
          </a:prstGeom>
        </p:spPr>
      </p:pic>
      <p:grpSp>
        <p:nvGrpSpPr>
          <p:cNvPr id="48" name="Group 47"/>
          <p:cNvGrpSpPr/>
          <p:nvPr/>
        </p:nvGrpSpPr>
        <p:grpSpPr>
          <a:xfrm>
            <a:off x="4857457" y="3139567"/>
            <a:ext cx="989624" cy="1287231"/>
            <a:chOff x="5520395" y="2750930"/>
            <a:chExt cx="1342242" cy="1436914"/>
          </a:xfrm>
        </p:grpSpPr>
        <p:pic>
          <p:nvPicPr>
            <p:cNvPr id="49" name="Picture 48"/>
            <p:cNvPicPr>
              <a:picLocks noChangeAspect="1"/>
            </p:cNvPicPr>
            <p:nvPr/>
          </p:nvPicPr>
          <p:blipFill>
            <a:blip r:embed="rId26">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27">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grpSp>
        <p:nvGrpSpPr>
          <p:cNvPr id="51" name="Group 50"/>
          <p:cNvGrpSpPr/>
          <p:nvPr/>
        </p:nvGrpSpPr>
        <p:grpSpPr>
          <a:xfrm>
            <a:off x="6933571" y="4999766"/>
            <a:ext cx="788259" cy="988884"/>
            <a:chOff x="1115616" y="1504248"/>
            <a:chExt cx="1565072" cy="1689500"/>
          </a:xfrm>
        </p:grpSpPr>
        <p:pic>
          <p:nvPicPr>
            <p:cNvPr id="52" name="Picture 51"/>
            <p:cNvPicPr>
              <a:picLocks noChangeAspect="1"/>
            </p:cNvPicPr>
            <p:nvPr/>
          </p:nvPicPr>
          <p:blipFill>
            <a:blip r:embed="rId28">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29">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53" name="Picture 52"/>
            <p:cNvPicPr>
              <a:picLocks noChangeAspect="1"/>
            </p:cNvPicPr>
            <p:nvPr/>
          </p:nvPicPr>
          <p:blipFill>
            <a:blip r:embed="rId30">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31">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54" name="Picture 53"/>
          <p:cNvPicPr>
            <a:picLocks noChangeAspect="1"/>
          </p:cNvPicPr>
          <p:nvPr/>
        </p:nvPicPr>
        <p:blipFill rotWithShape="1">
          <a:blip r:embed="rId32">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7837345" y="4873328"/>
            <a:ext cx="1005822" cy="1115659"/>
          </a:xfrm>
          <a:prstGeom prst="ellipse">
            <a:avLst/>
          </a:prstGeom>
          <a:ln>
            <a:noFill/>
          </a:ln>
          <a:effectLst>
            <a:softEdge rad="112500"/>
          </a:effectLst>
        </p:spPr>
      </p:pic>
      <p:pic>
        <p:nvPicPr>
          <p:cNvPr id="55" name="Picture 2" descr="Bohemian Line Art Design - Free image on Pixabay"/>
          <p:cNvPicPr>
            <a:picLocks noChangeAspect="1" noChangeArrowheads="1"/>
          </p:cNvPicPr>
          <p:nvPr/>
        </p:nvPicPr>
        <p:blipFill>
          <a:blip r:embed="rId3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8665" y="4825772"/>
            <a:ext cx="851212" cy="133687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s://cdn.artofliving.org/sites/www.artofliving.org/files/styles/inner_page_image/public/article_image/decision-making.jpg?itok=vDur5Wha"/>
          <p:cNvPicPr>
            <a:picLocks noChangeAspect="1" noChangeArrowheads="1"/>
          </p:cNvPicPr>
          <p:nvPr/>
        </p:nvPicPr>
        <p:blipFill>
          <a:blip r:embed="rId3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31530" y="5212968"/>
            <a:ext cx="1223441" cy="56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6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smtClean="0"/>
              <a:t>Agenda – </a:t>
            </a:r>
            <a:r>
              <a:rPr lang="en-US" dirty="0" smtClean="0"/>
              <a:t>week 8</a:t>
            </a:r>
            <a:endParaRPr lang="en-US" dirty="0"/>
          </a:p>
        </p:txBody>
      </p:sp>
      <p:sp>
        <p:nvSpPr>
          <p:cNvPr id="3" name="Content Placeholder 2"/>
          <p:cNvSpPr>
            <a:spLocks noGrp="1"/>
          </p:cNvSpPr>
          <p:nvPr>
            <p:ph idx="1"/>
          </p:nvPr>
        </p:nvSpPr>
        <p:spPr/>
        <p:txBody>
          <a:bodyPr>
            <a:normAutofit fontScale="77500" lnSpcReduction="20000"/>
          </a:bodyPr>
          <a:lstStyle/>
          <a:p>
            <a:pPr lvl="0">
              <a:spcBef>
                <a:spcPts val="600"/>
              </a:spcBef>
            </a:pPr>
            <a:r>
              <a:rPr lang="en-US" dirty="0">
                <a:solidFill>
                  <a:schemeClr val="bg1">
                    <a:lumMod val="50000"/>
                  </a:schemeClr>
                </a:solidFill>
              </a:rPr>
              <a:t>Centering </a:t>
            </a:r>
            <a:r>
              <a:rPr lang="en-US" dirty="0" smtClean="0">
                <a:solidFill>
                  <a:schemeClr val="bg1">
                    <a:lumMod val="50000"/>
                  </a:schemeClr>
                </a:solidFill>
              </a:rPr>
              <a:t>exercise</a:t>
            </a:r>
            <a:endParaRPr lang="en-US" dirty="0">
              <a:solidFill>
                <a:schemeClr val="bg1">
                  <a:lumMod val="50000"/>
                </a:schemeClr>
              </a:solidFill>
            </a:endParaRPr>
          </a:p>
          <a:p>
            <a:pPr lvl="0">
              <a:spcBef>
                <a:spcPts val="600"/>
              </a:spcBef>
            </a:pPr>
            <a:r>
              <a:rPr lang="en-US" dirty="0">
                <a:solidFill>
                  <a:schemeClr val="bg1">
                    <a:lumMod val="50000"/>
                  </a:schemeClr>
                </a:solidFill>
              </a:rPr>
              <a:t>Questions/Insights from last week </a:t>
            </a:r>
            <a:r>
              <a:rPr lang="en-US" dirty="0" smtClean="0">
                <a:solidFill>
                  <a:schemeClr val="bg1">
                    <a:lumMod val="50000"/>
                  </a:schemeClr>
                </a:solidFill>
              </a:rPr>
              <a:t>(7)</a:t>
            </a:r>
          </a:p>
          <a:p>
            <a:r>
              <a:rPr lang="en-US" dirty="0" smtClean="0"/>
              <a:t>Today’s intentions</a:t>
            </a:r>
            <a:br>
              <a:rPr lang="en-US" dirty="0" smtClean="0"/>
            </a:br>
            <a:r>
              <a:rPr lang="en-CA" dirty="0"/>
              <a:t>Focus, Compassion, Clarity, Creativity</a:t>
            </a:r>
            <a:endParaRPr lang="en-US" dirty="0" smtClean="0"/>
          </a:p>
          <a:p>
            <a:r>
              <a:rPr lang="en-CA" dirty="0"/>
              <a:t>Resilience, Well-being &amp; Mindfulness</a:t>
            </a:r>
          </a:p>
          <a:p>
            <a:r>
              <a:rPr lang="en-CA" dirty="0"/>
              <a:t>Values Based </a:t>
            </a:r>
            <a:r>
              <a:rPr lang="en-CA" dirty="0" smtClean="0"/>
              <a:t>Mindfulness</a:t>
            </a:r>
          </a:p>
          <a:p>
            <a:r>
              <a:rPr lang="en-CA" dirty="0" smtClean="0"/>
              <a:t>Mindful </a:t>
            </a:r>
            <a:r>
              <a:rPr lang="en-CA" dirty="0"/>
              <a:t>on the spot</a:t>
            </a:r>
          </a:p>
          <a:p>
            <a:pPr lvl="0"/>
            <a:r>
              <a:rPr lang="en-CA" dirty="0" smtClean="0"/>
              <a:t>Some </a:t>
            </a:r>
            <a:r>
              <a:rPr lang="en-CA" dirty="0" smtClean="0"/>
              <a:t>book, apps &amp; other references</a:t>
            </a:r>
          </a:p>
          <a:p>
            <a:r>
              <a:rPr lang="en-CA" dirty="0"/>
              <a:t>Self-Assessments Questionnaires – </a:t>
            </a:r>
            <a:r>
              <a:rPr lang="en-CA" dirty="0">
                <a:solidFill>
                  <a:schemeClr val="accent1">
                    <a:lumMod val="75000"/>
                  </a:schemeClr>
                </a:solidFill>
              </a:rPr>
              <a:t>pre</a:t>
            </a:r>
            <a:r>
              <a:rPr lang="en-CA" dirty="0"/>
              <a:t>, </a:t>
            </a:r>
            <a:r>
              <a:rPr lang="en-CA" dirty="0">
                <a:solidFill>
                  <a:schemeClr val="accent6"/>
                </a:solidFill>
              </a:rPr>
              <a:t>post</a:t>
            </a:r>
            <a:r>
              <a:rPr lang="en-CA" dirty="0"/>
              <a:t>, </a:t>
            </a:r>
            <a:r>
              <a:rPr lang="en-CA" dirty="0">
                <a:solidFill>
                  <a:schemeClr val="accent3">
                    <a:lumMod val="75000"/>
                  </a:schemeClr>
                </a:solidFill>
              </a:rPr>
              <a:t>final</a:t>
            </a:r>
          </a:p>
          <a:p>
            <a:pPr lvl="0"/>
            <a:r>
              <a:rPr lang="en-US" dirty="0" smtClean="0"/>
              <a:t>MCLD Goal</a:t>
            </a:r>
          </a:p>
          <a:p>
            <a:pPr lvl="0"/>
            <a:r>
              <a:rPr lang="en-US" dirty="0" smtClean="0"/>
              <a:t>Your </a:t>
            </a:r>
            <a:r>
              <a:rPr lang="en-US" dirty="0" smtClean="0"/>
              <a:t>practice – What </a:t>
            </a:r>
            <a:r>
              <a:rPr lang="en-US" dirty="0" smtClean="0"/>
              <a:t>now</a:t>
            </a:r>
            <a:r>
              <a:rPr lang="en-US" dirty="0" smtClean="0"/>
              <a:t>?</a:t>
            </a:r>
          </a:p>
          <a:p>
            <a:pPr lvl="0"/>
            <a:r>
              <a:rPr lang="en-US" dirty="0"/>
              <a:t>Farewell</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dirty="0"/>
              <a:t>Resilience, </a:t>
            </a:r>
            <a:r>
              <a:rPr lang="en-CA" dirty="0" smtClean="0"/>
              <a:t>Well-being </a:t>
            </a:r>
            <a:r>
              <a:rPr lang="en-CA" dirty="0"/>
              <a:t>&amp; </a:t>
            </a:r>
            <a:r>
              <a:rPr lang="en-CA" dirty="0" smtClean="0"/>
              <a:t>Mindfulness</a:t>
            </a:r>
            <a:endParaRPr lang="en-CA" dirty="0"/>
          </a:p>
        </p:txBody>
      </p:sp>
      <p:sp>
        <p:nvSpPr>
          <p:cNvPr id="3" name="Content Placeholder 2"/>
          <p:cNvSpPr>
            <a:spLocks noGrp="1"/>
          </p:cNvSpPr>
          <p:nvPr>
            <p:ph idx="1"/>
          </p:nvPr>
        </p:nvSpPr>
        <p:spPr>
          <a:xfrm>
            <a:off x="457200" y="1600200"/>
            <a:ext cx="8229600" cy="4781128"/>
          </a:xfrm>
        </p:spPr>
        <p:txBody>
          <a:bodyPr>
            <a:normAutofit fontScale="85000" lnSpcReduction="20000"/>
          </a:bodyPr>
          <a:lstStyle/>
          <a:p>
            <a:r>
              <a:rPr lang="en-US" dirty="0" err="1"/>
              <a:t>InBrief</a:t>
            </a:r>
            <a:r>
              <a:rPr lang="en-US" dirty="0"/>
              <a:t>: The Science of </a:t>
            </a:r>
            <a:r>
              <a:rPr lang="en-US" dirty="0" smtClean="0"/>
              <a:t>Resilience</a:t>
            </a:r>
          </a:p>
          <a:p>
            <a:pPr lvl="1"/>
            <a:r>
              <a:rPr lang="en-US" dirty="0" smtClean="0"/>
              <a:t>Experience Positivity and Gratefulness</a:t>
            </a:r>
          </a:p>
          <a:p>
            <a:pPr lvl="1"/>
            <a:r>
              <a:rPr lang="en-US" dirty="0" smtClean="0"/>
              <a:t>Manage Stress</a:t>
            </a:r>
          </a:p>
          <a:p>
            <a:pPr lvl="1"/>
            <a:r>
              <a:rPr lang="en-US" dirty="0" smtClean="0"/>
              <a:t>Solve Problems</a:t>
            </a:r>
          </a:p>
          <a:p>
            <a:pPr lvl="1"/>
            <a:r>
              <a:rPr lang="en-US" dirty="0" smtClean="0"/>
              <a:t>Regulate </a:t>
            </a:r>
            <a:r>
              <a:rPr lang="en-US" dirty="0" err="1" smtClean="0"/>
              <a:t>Behaviour</a:t>
            </a:r>
            <a:endParaRPr lang="en-US" dirty="0" smtClean="0"/>
          </a:p>
          <a:p>
            <a:pPr lvl="1"/>
            <a:r>
              <a:rPr lang="en-US" dirty="0" smtClean="0"/>
              <a:t>Plan Ahead</a:t>
            </a:r>
            <a:br>
              <a:rPr lang="en-US" dirty="0" smtClean="0"/>
            </a:br>
            <a:r>
              <a:rPr lang="en-US" sz="1400" dirty="0" smtClean="0">
                <a:hlinkClick r:id="rId3"/>
              </a:rPr>
              <a:t>https</a:t>
            </a:r>
            <a:r>
              <a:rPr lang="en-US" sz="1400" dirty="0">
                <a:hlinkClick r:id="rId3"/>
              </a:rPr>
              <a:t>://</a:t>
            </a:r>
            <a:r>
              <a:rPr lang="en-US" sz="1400" dirty="0" smtClean="0">
                <a:hlinkClick r:id="rId3"/>
              </a:rPr>
              <a:t>www.youtube.com/watch?v=1r8hj72bfGo</a:t>
            </a:r>
            <a:r>
              <a:rPr lang="en-US" sz="1400" dirty="0" smtClean="0"/>
              <a:t> </a:t>
            </a:r>
            <a:endParaRPr lang="en-US" sz="2000" dirty="0" smtClean="0"/>
          </a:p>
          <a:p>
            <a:pPr>
              <a:spcAft>
                <a:spcPts val="0"/>
              </a:spcAft>
            </a:pPr>
            <a:r>
              <a:rPr lang="en-US" dirty="0">
                <a:latin typeface="Calibri" panose="020F0502020204030204" pitchFamily="34" charset="0"/>
                <a:ea typeface="Calibri" panose="020F0502020204030204" pitchFamily="34" charset="0"/>
              </a:rPr>
              <a:t>Researchers found “individuals with higher mindfulness have greater resilience, thereby increasing their life satisfaction.” They note that resilience “can be seen as an important source of subjective well-being,” and point out many ways mindfulness can promote this state of </a:t>
            </a:r>
            <a:r>
              <a:rPr lang="en-US" dirty="0" smtClean="0">
                <a:latin typeface="Calibri" panose="020F0502020204030204" pitchFamily="34" charset="0"/>
                <a:ea typeface="Calibri" panose="020F0502020204030204" pitchFamily="34" charset="0"/>
              </a:rPr>
              <a:t>mind.</a:t>
            </a:r>
            <a:br>
              <a:rPr lang="en-US" dirty="0" smtClean="0">
                <a:latin typeface="Calibri" panose="020F0502020204030204" pitchFamily="34" charset="0"/>
                <a:ea typeface="Calibri" panose="020F0502020204030204" pitchFamily="34" charset="0"/>
              </a:rPr>
            </a:br>
            <a:r>
              <a:rPr lang="en-US" sz="1500" u="sng" dirty="0" smtClean="0">
                <a:solidFill>
                  <a:srgbClr val="0563C1"/>
                </a:solidFill>
                <a:latin typeface="Calibri" panose="020F0502020204030204" pitchFamily="34" charset="0"/>
                <a:ea typeface="Calibri" panose="020F0502020204030204" pitchFamily="34" charset="0"/>
                <a:hlinkClick r:id="rId4"/>
              </a:rPr>
              <a:t>https://greatergood.berkeley.edu/article/item/evidence_mounts_that_mindfulness_breeds_resilience</a:t>
            </a:r>
            <a:endParaRPr lang="en-US" sz="1500" u="sng" dirty="0" smtClean="0">
              <a:solidFill>
                <a:srgbClr val="0563C1"/>
              </a:solidFill>
              <a:latin typeface="Calibri" panose="020F0502020204030204" pitchFamily="34" charset="0"/>
              <a:ea typeface="Calibri" panose="020F0502020204030204" pitchFamily="34" charset="0"/>
            </a:endParaRPr>
          </a:p>
        </p:txBody>
      </p:sp>
      <p:grpSp>
        <p:nvGrpSpPr>
          <p:cNvPr id="24" name="Group 23"/>
          <p:cNvGrpSpPr/>
          <p:nvPr/>
        </p:nvGrpSpPr>
        <p:grpSpPr>
          <a:xfrm>
            <a:off x="5033239" y="2372094"/>
            <a:ext cx="3781150" cy="1374789"/>
            <a:chOff x="5182185" y="5010541"/>
            <a:chExt cx="3781150" cy="1208938"/>
          </a:xfrm>
        </p:grpSpPr>
        <p:sp>
          <p:nvSpPr>
            <p:cNvPr id="10" name="Isosceles Triangle 9"/>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rot="167985">
              <a:off x="5182185" y="5010541"/>
              <a:ext cx="3781150" cy="755430"/>
              <a:chOff x="5182185" y="5010541"/>
              <a:chExt cx="3781150" cy="755430"/>
            </a:xfrm>
          </p:grpSpPr>
          <p:sp>
            <p:nvSpPr>
              <p:cNvPr id="9" name="Rectangle 8"/>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quot;No&quot; Symbol 11"/>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ross 17"/>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ot;No&quot; Symbol 19"/>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quot;No&quot; Symbol 20"/>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15"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434" y="6181702"/>
            <a:ext cx="635408" cy="5385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834" y="6334102"/>
            <a:ext cx="635408" cy="5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2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Values Based Mindfulness</a:t>
            </a:r>
            <a:endParaRPr lang="en-US" dirty="0"/>
          </a:p>
        </p:txBody>
      </p:sp>
      <p:sp>
        <p:nvSpPr>
          <p:cNvPr id="3" name="Content Placeholder 2"/>
          <p:cNvSpPr>
            <a:spLocks noGrp="1"/>
          </p:cNvSpPr>
          <p:nvPr>
            <p:ph idx="1"/>
          </p:nvPr>
        </p:nvSpPr>
        <p:spPr>
          <a:xfrm>
            <a:off x="4792500" y="1649448"/>
            <a:ext cx="3888432" cy="4476715"/>
          </a:xfrm>
        </p:spPr>
        <p:txBody>
          <a:bodyPr>
            <a:normAutofit/>
          </a:bodyPr>
          <a:lstStyle/>
          <a:p>
            <a:r>
              <a:rPr lang="en-US" dirty="0"/>
              <a:t>Reverence For Life</a:t>
            </a:r>
          </a:p>
          <a:p>
            <a:r>
              <a:rPr lang="en-US" dirty="0"/>
              <a:t>True Happiness</a:t>
            </a:r>
          </a:p>
          <a:p>
            <a:r>
              <a:rPr lang="en-US" dirty="0"/>
              <a:t>True Love</a:t>
            </a:r>
          </a:p>
          <a:p>
            <a:r>
              <a:rPr lang="en-US" dirty="0"/>
              <a:t>Loving Speech and Deep </a:t>
            </a:r>
            <a:r>
              <a:rPr lang="en-US" dirty="0" smtClean="0"/>
              <a:t>Listening</a:t>
            </a:r>
          </a:p>
          <a:p>
            <a:r>
              <a:rPr lang="en-US" dirty="0"/>
              <a:t>Nourishment and </a:t>
            </a:r>
            <a:r>
              <a:rPr lang="en-US" dirty="0" smtClean="0"/>
              <a:t>Healing</a:t>
            </a:r>
            <a:r>
              <a:rPr lang="en-US" b="1" dirty="0" smtClean="0"/>
              <a:t/>
            </a:r>
            <a:br>
              <a:rPr lang="en-US" b="1" dirty="0" smtClean="0"/>
            </a:br>
            <a:r>
              <a:rPr lang="en-US" sz="1800" dirty="0">
                <a:hlinkClick r:id="rId3"/>
              </a:rPr>
              <a:t>https://plumvillage.org/mindfulness/the-5-mindfulness-trainings</a:t>
            </a:r>
            <a:r>
              <a:rPr lang="en-US" sz="1800" dirty="0" smtClean="0">
                <a:hlinkClick r:id="rId3"/>
              </a:rPr>
              <a:t>/</a:t>
            </a:r>
            <a:r>
              <a:rPr lang="en-US" sz="1800" dirty="0" smtClean="0"/>
              <a:t> </a:t>
            </a:r>
            <a:endParaRPr lang="fr-CA" dirty="0"/>
          </a:p>
        </p:txBody>
      </p:sp>
      <p:sp>
        <p:nvSpPr>
          <p:cNvPr id="7" name="Content Placeholder 2"/>
          <p:cNvSpPr txBox="1">
            <a:spLocks/>
          </p:cNvSpPr>
          <p:nvPr/>
        </p:nvSpPr>
        <p:spPr>
          <a:xfrm>
            <a:off x="457200" y="1649448"/>
            <a:ext cx="3826768" cy="45878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Love</a:t>
            </a:r>
          </a:p>
          <a:p>
            <a:r>
              <a:rPr lang="en-US" dirty="0" smtClean="0"/>
              <a:t>Respect</a:t>
            </a:r>
          </a:p>
          <a:p>
            <a:r>
              <a:rPr lang="en-US" dirty="0" smtClean="0"/>
              <a:t>Courage</a:t>
            </a:r>
          </a:p>
          <a:p>
            <a:r>
              <a:rPr lang="en-US" dirty="0" smtClean="0"/>
              <a:t>Honesty</a:t>
            </a:r>
          </a:p>
          <a:p>
            <a:r>
              <a:rPr lang="en-US" dirty="0" smtClean="0"/>
              <a:t>Wisdom</a:t>
            </a:r>
          </a:p>
          <a:p>
            <a:r>
              <a:rPr lang="en-US" dirty="0" smtClean="0"/>
              <a:t>Humility</a:t>
            </a:r>
          </a:p>
          <a:p>
            <a:r>
              <a:rPr lang="en-US" dirty="0" smtClean="0"/>
              <a:t>Truth</a:t>
            </a:r>
            <a:r>
              <a:rPr lang="en-US" b="1" dirty="0" smtClean="0"/>
              <a:t/>
            </a:r>
            <a:br>
              <a:rPr lang="en-US" b="1" dirty="0" smtClean="0"/>
            </a:br>
            <a:r>
              <a:rPr lang="en-CA" sz="1800" dirty="0" smtClean="0">
                <a:hlinkClick r:id="rId4"/>
              </a:rPr>
              <a:t>https://www.southernnetwork.org/site/seven-teachings</a:t>
            </a:r>
            <a:r>
              <a:rPr lang="en-CA" sz="1800" dirty="0" smtClean="0"/>
              <a:t> </a:t>
            </a:r>
            <a:r>
              <a:rPr lang="en-US" sz="1800" dirty="0" smtClean="0"/>
              <a:t> </a:t>
            </a:r>
            <a:endParaRPr lang="fr-CA" dirty="0"/>
          </a:p>
        </p:txBody>
      </p:sp>
      <p:pic>
        <p:nvPicPr>
          <p:cNvPr id="4" name="Picture 3"/>
          <p:cNvPicPr>
            <a:picLocks noChangeAspect="1"/>
          </p:cNvPicPr>
          <p:nvPr/>
        </p:nvPicPr>
        <p:blipFill>
          <a:blip r:embed="rId5"/>
          <a:stretch>
            <a:fillRect/>
          </a:stretch>
        </p:blipFill>
        <p:spPr>
          <a:xfrm>
            <a:off x="7029450" y="77823"/>
            <a:ext cx="1657350" cy="1571625"/>
          </a:xfrm>
          <a:prstGeom prst="rect">
            <a:avLst/>
          </a:prstGeom>
        </p:spPr>
      </p:pic>
    </p:spTree>
    <p:extLst>
      <p:ext uri="{BB962C8B-B14F-4D97-AF65-F5344CB8AC3E}">
        <p14:creationId xmlns:p14="http://schemas.microsoft.com/office/powerpoint/2010/main" val="3637790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Mindful </a:t>
            </a:r>
            <a:r>
              <a:rPr lang="en-CA" sz="3600" dirty="0" smtClean="0"/>
              <a:t>On The Spot… While:</a:t>
            </a:r>
            <a:endParaRPr lang="en-US" sz="3600" dirty="0">
              <a:solidFill>
                <a:schemeClr val="accent3"/>
              </a:solidFill>
            </a:endParaRPr>
          </a:p>
        </p:txBody>
      </p:sp>
      <p:sp>
        <p:nvSpPr>
          <p:cNvPr id="3" name="Content Placeholder 2"/>
          <p:cNvSpPr>
            <a:spLocks noGrp="1"/>
          </p:cNvSpPr>
          <p:nvPr>
            <p:ph idx="1"/>
          </p:nvPr>
        </p:nvSpPr>
        <p:spPr>
          <a:xfrm>
            <a:off x="457200" y="1600201"/>
            <a:ext cx="5266928" cy="4277072"/>
          </a:xfrm>
        </p:spPr>
        <p:txBody>
          <a:bodyPr>
            <a:normAutofit fontScale="92500"/>
          </a:bodyPr>
          <a:lstStyle/>
          <a:p>
            <a:r>
              <a:rPr lang="en-CA" sz="2800" dirty="0" smtClean="0"/>
              <a:t>Breathing, with or without sighing</a:t>
            </a:r>
          </a:p>
          <a:p>
            <a:r>
              <a:rPr lang="en-CA" sz="2800" dirty="0" smtClean="0"/>
              <a:t>Joining an e-meeting</a:t>
            </a:r>
          </a:p>
          <a:p>
            <a:r>
              <a:rPr lang="en-CA" sz="2800" dirty="0" smtClean="0"/>
              <a:t>Saying “hi!”, “good morning!”, “how was your weekend?”</a:t>
            </a:r>
          </a:p>
          <a:p>
            <a:r>
              <a:rPr lang="en-CA" sz="2800" dirty="0" smtClean="0"/>
              <a:t>Coloring</a:t>
            </a:r>
          </a:p>
          <a:p>
            <a:r>
              <a:rPr lang="en-CA" sz="2800" dirty="0" smtClean="0"/>
              <a:t>Walking in the present</a:t>
            </a:r>
          </a:p>
          <a:p>
            <a:r>
              <a:rPr lang="en-CA" sz="2800" dirty="0" smtClean="0"/>
              <a:t>Being aware of my thinking style</a:t>
            </a:r>
          </a:p>
          <a:p>
            <a:r>
              <a:rPr lang="en-CA" sz="2800" dirty="0" smtClean="0"/>
              <a:t>Showering</a:t>
            </a:r>
          </a:p>
          <a:p>
            <a:r>
              <a:rPr lang="en-CA" sz="2800" dirty="0"/>
              <a:t>Washing </a:t>
            </a:r>
            <a:r>
              <a:rPr lang="en-CA" sz="2800" dirty="0" smtClean="0"/>
              <a:t>dishes</a:t>
            </a:r>
            <a:endParaRPr lang="en-CA" sz="2800" dirty="0"/>
          </a:p>
        </p:txBody>
      </p:sp>
      <p:sp>
        <p:nvSpPr>
          <p:cNvPr id="5" name="Rectangle 4"/>
          <p:cNvSpPr/>
          <p:nvPr/>
        </p:nvSpPr>
        <p:spPr>
          <a:xfrm>
            <a:off x="1043608" y="6126163"/>
            <a:ext cx="6408712" cy="646331"/>
          </a:xfrm>
          <a:prstGeom prst="rect">
            <a:avLst/>
          </a:prstGeom>
        </p:spPr>
        <p:txBody>
          <a:bodyPr wrap="square">
            <a:spAutoFit/>
          </a:bodyPr>
          <a:lstStyle/>
          <a:p>
            <a:r>
              <a:rPr lang="en-US" sz="1200" dirty="0">
                <a:hlinkClick r:id="rId3"/>
              </a:rPr>
              <a:t>https://</a:t>
            </a:r>
            <a:r>
              <a:rPr lang="en-US" sz="1200" dirty="0" smtClean="0">
                <a:hlinkClick r:id="rId3"/>
              </a:rPr>
              <a:t>www.centerforresilience.org/5-ways-to-practice-mindfulness-right-now</a:t>
            </a:r>
            <a:endParaRPr lang="en-US" sz="1200" dirty="0" smtClean="0"/>
          </a:p>
          <a:p>
            <a:r>
              <a:rPr lang="en-US" sz="1200" dirty="0">
                <a:hlinkClick r:id="rId4"/>
              </a:rPr>
              <a:t>https://positivepsychology.com/meditation-exercises-activities</a:t>
            </a:r>
            <a:r>
              <a:rPr lang="en-US" sz="1200" dirty="0" smtClean="0">
                <a:hlinkClick r:id="rId4"/>
              </a:rPr>
              <a:t>/</a:t>
            </a:r>
            <a:r>
              <a:rPr lang="en-US" sz="1200" dirty="0" smtClean="0"/>
              <a:t> </a:t>
            </a:r>
          </a:p>
          <a:p>
            <a:r>
              <a:rPr lang="en-US" sz="1200" dirty="0">
                <a:hlinkClick r:id="rId5"/>
              </a:rPr>
              <a:t>https://www.thepathway2success.com/10-mindfulness-activities-you-can-try-today</a:t>
            </a:r>
            <a:r>
              <a:rPr lang="en-US" sz="1200" dirty="0" smtClean="0">
                <a:hlinkClick r:id="rId5"/>
              </a:rPr>
              <a:t>/</a:t>
            </a:r>
            <a:r>
              <a:rPr lang="en-US" sz="1200" dirty="0" smtClean="0"/>
              <a:t> </a:t>
            </a:r>
            <a:endParaRPr lang="en-US" sz="1200" dirty="0"/>
          </a:p>
        </p:txBody>
      </p:sp>
      <p:grpSp>
        <p:nvGrpSpPr>
          <p:cNvPr id="13" name="Group 12"/>
          <p:cNvGrpSpPr/>
          <p:nvPr/>
        </p:nvGrpSpPr>
        <p:grpSpPr>
          <a:xfrm>
            <a:off x="6469327" y="188640"/>
            <a:ext cx="1965985" cy="3000375"/>
            <a:chOff x="6228184" y="2055874"/>
            <a:chExt cx="1965985" cy="3000375"/>
          </a:xfrm>
        </p:grpSpPr>
        <p:pic>
          <p:nvPicPr>
            <p:cNvPr id="2050" name="Picture 2" descr="140 Pin Spot Light Stock Photos, Pictures &amp; Royalty-Free Images - iStock"/>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7736" t="7273" r="19146" b="7821"/>
            <a:stretch/>
          </p:blipFill>
          <p:spPr bwMode="auto">
            <a:xfrm flipH="1">
              <a:off x="6372199" y="2852937"/>
              <a:ext cx="1821970" cy="22033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clrChange>
                <a:clrFrom>
                  <a:srgbClr val="ED1C24"/>
                </a:clrFrom>
                <a:clrTo>
                  <a:srgbClr val="ED1C24">
                    <a:alpha val="0"/>
                  </a:srgbClr>
                </a:clrTo>
              </a:clrChange>
              <a:duotone>
                <a:schemeClr val="accent1">
                  <a:shade val="45000"/>
                  <a:satMod val="135000"/>
                </a:schemeClr>
                <a:prstClr val="white"/>
              </a:duotone>
            </a:blip>
            <a:stretch>
              <a:fillRect/>
            </a:stretch>
          </p:blipFill>
          <p:spPr>
            <a:xfrm>
              <a:off x="6228184" y="2055874"/>
              <a:ext cx="1809750" cy="3000375"/>
            </a:xfrm>
            <a:prstGeom prst="rect">
              <a:avLst/>
            </a:prstGeom>
          </p:spPr>
        </p:pic>
      </p:grpSp>
      <p:sp>
        <p:nvSpPr>
          <p:cNvPr id="14" name="Rectangle 13"/>
          <p:cNvSpPr/>
          <p:nvPr/>
        </p:nvSpPr>
        <p:spPr>
          <a:xfrm>
            <a:off x="5724128" y="3630504"/>
            <a:ext cx="3456384" cy="2092881"/>
          </a:xfrm>
          <a:prstGeom prst="rect">
            <a:avLst/>
          </a:prstGeom>
        </p:spPr>
        <p:txBody>
          <a:bodyPr wrap="square">
            <a:spAutoFit/>
          </a:bodyPr>
          <a:lstStyle/>
          <a:p>
            <a:pPr marL="457200" indent="-457200">
              <a:buFont typeface="Arial" panose="020B0604020202020204" pitchFamily="34" charset="0"/>
              <a:buChar char="•"/>
            </a:pPr>
            <a:r>
              <a:rPr lang="en-CA" sz="2600" dirty="0" smtClean="0"/>
              <a:t>Making </a:t>
            </a:r>
            <a:r>
              <a:rPr lang="en-CA" sz="2600" dirty="0"/>
              <a:t>the bed</a:t>
            </a:r>
          </a:p>
          <a:p>
            <a:pPr marL="457200" indent="-457200">
              <a:buFont typeface="Arial" panose="020B0604020202020204" pitchFamily="34" charset="0"/>
              <a:buChar char="•"/>
            </a:pPr>
            <a:r>
              <a:rPr lang="en-CA" sz="2600" dirty="0"/>
              <a:t>Cooking</a:t>
            </a:r>
          </a:p>
          <a:p>
            <a:pPr marL="457200" indent="-457200">
              <a:buFont typeface="Arial" panose="020B0604020202020204" pitchFamily="34" charset="0"/>
              <a:buChar char="•"/>
            </a:pPr>
            <a:r>
              <a:rPr lang="en-CA" sz="2600" dirty="0"/>
              <a:t>Eating</a:t>
            </a:r>
          </a:p>
          <a:p>
            <a:pPr marL="457200" indent="-457200">
              <a:buFont typeface="Arial" panose="020B0604020202020204" pitchFamily="34" charset="0"/>
              <a:buChar char="•"/>
            </a:pPr>
            <a:r>
              <a:rPr lang="en-CA" sz="2600" dirty="0"/>
              <a:t>Petting my pet</a:t>
            </a:r>
          </a:p>
          <a:p>
            <a:pPr marL="457200" indent="-457200">
              <a:buFont typeface="Arial" panose="020B0604020202020204" pitchFamily="34" charset="0"/>
              <a:buChar char="•"/>
            </a:pPr>
            <a:r>
              <a:rPr lang="en-CA" sz="2600" dirty="0"/>
              <a:t>Any other </a:t>
            </a:r>
            <a:r>
              <a:rPr lang="en-CA" sz="2600" dirty="0" err="1"/>
              <a:t>th-</a:t>
            </a:r>
            <a:r>
              <a:rPr lang="en-CA" sz="2600" b="1" i="1" dirty="0" err="1">
                <a:solidFill>
                  <a:schemeClr val="accent6">
                    <a:lumMod val="75000"/>
                  </a:schemeClr>
                </a:solidFill>
              </a:rPr>
              <a:t>ing</a:t>
            </a:r>
            <a:r>
              <a:rPr lang="en-CA" sz="2600" dirty="0"/>
              <a:t>?</a:t>
            </a:r>
          </a:p>
        </p:txBody>
      </p:sp>
    </p:spTree>
    <p:extLst>
      <p:ext uri="{BB962C8B-B14F-4D97-AF65-F5344CB8AC3E}">
        <p14:creationId xmlns:p14="http://schemas.microsoft.com/office/powerpoint/2010/main" val="908887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691543" y="0"/>
            <a:ext cx="1813068" cy="1691250"/>
          </a:xfrm>
          <a:prstGeom prst="rect">
            <a:avLst/>
          </a:prstGeom>
        </p:spPr>
      </p:pic>
      <p:sp>
        <p:nvSpPr>
          <p:cNvPr id="2" name="Title 1"/>
          <p:cNvSpPr>
            <a:spLocks noGrp="1"/>
          </p:cNvSpPr>
          <p:nvPr>
            <p:ph type="title"/>
          </p:nvPr>
        </p:nvSpPr>
        <p:spPr/>
        <p:txBody>
          <a:bodyPr anchor="t"/>
          <a:lstStyle/>
          <a:p>
            <a:r>
              <a:rPr lang="en-CA" dirty="0" smtClean="0"/>
              <a:t>Some Book references</a:t>
            </a:r>
            <a:endParaRPr lang="en-US" dirty="0"/>
          </a:p>
        </p:txBody>
      </p:sp>
      <p:pic>
        <p:nvPicPr>
          <p:cNvPr id="1027" name="Picture 3" descr="\\Homedir1\Data4\NH-HR\Alejandro.Gonzalez\Documents\SIYLI\images and books\book-cover-shadow-interior.png"/>
          <p:cNvPicPr>
            <a:picLocks noChangeAspect="1" noChangeArrowheads="1"/>
          </p:cNvPicPr>
          <p:nvPr/>
        </p:nvPicPr>
        <p:blipFill>
          <a:blip r:embed="rId4"/>
          <a:srcRect/>
          <a:stretch>
            <a:fillRect/>
          </a:stretch>
        </p:blipFill>
        <p:spPr bwMode="auto">
          <a:xfrm>
            <a:off x="323587" y="1086987"/>
            <a:ext cx="1356390" cy="1620000"/>
          </a:xfrm>
          <a:prstGeom prst="rect">
            <a:avLst/>
          </a:prstGeom>
          <a:noFill/>
        </p:spPr>
      </p:pic>
      <p:pic>
        <p:nvPicPr>
          <p:cNvPr id="1031" name="Picture 7" descr="http://ecx.images-amazon.com/images/I/51RQqXy-RtL._SX331_BO1,204,203,200_.jpg"/>
          <p:cNvPicPr>
            <a:picLocks noChangeAspect="1" noChangeArrowheads="1"/>
          </p:cNvPicPr>
          <p:nvPr/>
        </p:nvPicPr>
        <p:blipFill>
          <a:blip r:embed="rId5"/>
          <a:srcRect/>
          <a:stretch>
            <a:fillRect/>
          </a:stretch>
        </p:blipFill>
        <p:spPr bwMode="auto">
          <a:xfrm>
            <a:off x="2003735" y="1086987"/>
            <a:ext cx="1081080" cy="1620000"/>
          </a:xfrm>
          <a:prstGeom prst="rect">
            <a:avLst/>
          </a:prstGeom>
          <a:noFill/>
        </p:spPr>
      </p:pic>
      <p:pic>
        <p:nvPicPr>
          <p:cNvPr id="1033" name="Picture 9" descr="http://ecx.images-amazon.com/images/I/51aGyRaAEuL._SX332_BO1,204,203,200_.jpg"/>
          <p:cNvPicPr>
            <a:picLocks noChangeAspect="1" noChangeArrowheads="1"/>
          </p:cNvPicPr>
          <p:nvPr/>
        </p:nvPicPr>
        <p:blipFill>
          <a:blip r:embed="rId6"/>
          <a:srcRect/>
          <a:stretch>
            <a:fillRect/>
          </a:stretch>
        </p:blipFill>
        <p:spPr bwMode="auto">
          <a:xfrm>
            <a:off x="3408573" y="1086987"/>
            <a:ext cx="1084320" cy="1620000"/>
          </a:xfrm>
          <a:prstGeom prst="rect">
            <a:avLst/>
          </a:prstGeom>
          <a:noFill/>
        </p:spPr>
      </p:pic>
      <p:pic>
        <p:nvPicPr>
          <p:cNvPr id="1035" name="Picture 11" descr="http://ecx.images-amazon.com/images/I/417DT56KnzL._SX327_BO1,204,203,200_.jpg"/>
          <p:cNvPicPr>
            <a:picLocks noChangeAspect="1" noChangeArrowheads="1"/>
          </p:cNvPicPr>
          <p:nvPr/>
        </p:nvPicPr>
        <p:blipFill>
          <a:blip r:embed="rId7"/>
          <a:srcRect/>
          <a:stretch>
            <a:fillRect/>
          </a:stretch>
        </p:blipFill>
        <p:spPr bwMode="auto">
          <a:xfrm>
            <a:off x="4816651" y="1086987"/>
            <a:ext cx="1068075" cy="1620000"/>
          </a:xfrm>
          <a:prstGeom prst="rect">
            <a:avLst/>
          </a:prstGeom>
          <a:noFill/>
        </p:spPr>
      </p:pic>
      <p:pic>
        <p:nvPicPr>
          <p:cNvPr id="1026" name="Picture 2" descr="https://images-na.ssl-images-amazon.com/images/I/41YeZ4Zv-kL._SX352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7372" y="3106271"/>
            <a:ext cx="114925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v2VH81NKL._SX322_BO1,204,203,200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5717" y="3026290"/>
            <a:ext cx="105187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4000" y="1252313"/>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images-na.ssl-images-amazon.com/images/I/41ALga4mxUL._SX328_BO1,204,203,200_.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1596" y="3025163"/>
            <a:ext cx="107136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41DucJX5ENL._SX321_BO1,204,203,200_.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9597" y="4855325"/>
            <a:ext cx="104863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Mindful Leader: Embodying Christian wisdom by [Peter Sha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722" y="4943700"/>
            <a:ext cx="101412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mages-na.ssl-images-amazon.com/images/I/41rP4VRYxUL._SX336_BO1,204,203,200_.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2992" y="4855325"/>
            <a:ext cx="109732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ages-na.ssl-images-amazon.com/images/I/411eVr8DWiL._SX317_BO1,204,203,200_.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9564" y="1098915"/>
            <a:ext cx="103563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images-na.ssl-images-amazon.com/images/I/519-gujmWcL._SX337_BO1,204,203,200_.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51596" y="4855325"/>
            <a:ext cx="110056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e Art of Mindfulness: A HarperOne Select (HarperOne Selects) by [Hanh, Thich Nha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22308" y="4873457"/>
            <a:ext cx="112104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na.ssl-images-amazon.com/images/I/41W1FVvIGwL._SX326_BO1,204,203,200_.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2504" y="3020210"/>
            <a:ext cx="1066338" cy="16222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mages-na.ssl-images-amazon.com/images/I/41i+BDPpGdL._SX330_BO1,204,203,200_.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63451" y="3025163"/>
            <a:ext cx="1185763" cy="178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2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4326</TotalTime>
  <Words>1701</Words>
  <Application>Microsoft Office PowerPoint</Application>
  <PresentationFormat>On-screen Show (4:3)</PresentationFormat>
  <Paragraphs>244</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Roboto</vt:lpstr>
      <vt:lpstr>Segoe Print</vt:lpstr>
      <vt:lpstr>Times New Roman</vt:lpstr>
      <vt:lpstr>Verdana</vt:lpstr>
      <vt:lpstr>Wingdings</vt:lpstr>
      <vt:lpstr>1_Office Theme</vt:lpstr>
      <vt:lpstr> Welcome</vt:lpstr>
      <vt:lpstr>Mindful Change Leadership Development Program</vt:lpstr>
      <vt:lpstr>Mindful Self-Love Exercise – Centering</vt:lpstr>
      <vt:lpstr>Questions/Insights from last week (7)</vt:lpstr>
      <vt:lpstr>Agenda – week 8</vt:lpstr>
      <vt:lpstr>Resilience, Well-being &amp; Mindfulness</vt:lpstr>
      <vt:lpstr>Values Based Mindfulness</vt:lpstr>
      <vt:lpstr>Mindful On The Spot… While:</vt:lpstr>
      <vt:lpstr>Some Book references</vt:lpstr>
      <vt:lpstr>Some App references</vt:lpstr>
      <vt:lpstr>Convergence</vt:lpstr>
      <vt:lpstr>And other references…</vt:lpstr>
      <vt:lpstr>Self Assessment Questionnaires  – pre, post, final</vt:lpstr>
      <vt:lpstr>Mindful Change Leadership Development (MCLD) Program Goal</vt:lpstr>
      <vt:lpstr>Success</vt:lpstr>
      <vt:lpstr>MCLD Goal</vt:lpstr>
      <vt:lpstr>Your practice – What now?</vt:lpstr>
      <vt:lpstr>Farewells </vt:lpstr>
      <vt:lpstr>Reflection for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470</cp:revision>
  <cp:lastPrinted>2016-05-02T17:15:08Z</cp:lastPrinted>
  <dcterms:created xsi:type="dcterms:W3CDTF">2015-04-14T20:39:51Z</dcterms:created>
  <dcterms:modified xsi:type="dcterms:W3CDTF">2022-06-10T19:26:24Z</dcterms:modified>
</cp:coreProperties>
</file>