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19"/>
  </p:notesMasterIdLst>
  <p:handoutMasterIdLst>
    <p:handoutMasterId r:id="rId20"/>
  </p:handoutMasterIdLst>
  <p:sldIdLst>
    <p:sldId id="257" r:id="rId3"/>
    <p:sldId id="304" r:id="rId4"/>
    <p:sldId id="259" r:id="rId5"/>
    <p:sldId id="534" r:id="rId6"/>
    <p:sldId id="344" r:id="rId7"/>
    <p:sldId id="319" r:id="rId8"/>
    <p:sldId id="520" r:id="rId9"/>
    <p:sldId id="355" r:id="rId10"/>
    <p:sldId id="356" r:id="rId11"/>
    <p:sldId id="537" r:id="rId12"/>
    <p:sldId id="523" r:id="rId13"/>
    <p:sldId id="361" r:id="rId14"/>
    <p:sldId id="542" r:id="rId15"/>
    <p:sldId id="340" r:id="rId16"/>
    <p:sldId id="353" r:id="rId17"/>
    <p:sldId id="343" r:id="rId1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04" autoAdjust="0"/>
    <p:restoredTop sz="66667" autoAdjust="0"/>
  </p:normalViewPr>
  <p:slideViewPr>
    <p:cSldViewPr snapToObjects="1" showGuides="1">
      <p:cViewPr varScale="1">
        <p:scale>
          <a:sx n="76" d="100"/>
          <a:sy n="76" d="100"/>
        </p:scale>
        <p:origin x="1494" y="78"/>
      </p:cViewPr>
      <p:guideLst>
        <p:guide orient="horz" pos="2160"/>
        <p:guide pos="2880"/>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MCLD%20the%20selling\mcld%20general%20numb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MCLD%202024\Final%20Analysis%20-%20MCLD%20program,%20English%20offering(1-117-155-214-217-2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MCLD%202024\Final%20Analysis%20-%20MCLD%20program,%20English%20offering(1-117-155-214-217-22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Registration</c:v>
                </c:pt>
              </c:strCache>
            </c:strRef>
          </c:tx>
          <c:spPr>
            <a:ln w="28575" cap="rnd">
              <a:solidFill>
                <a:schemeClr val="accent1"/>
              </a:solidFill>
              <a:round/>
            </a:ln>
            <a:effectLst/>
          </c:spPr>
          <c:marker>
            <c:symbol val="none"/>
          </c:marker>
          <c:dLbls>
            <c:dLbl>
              <c:idx val="0"/>
              <c:layout>
                <c:manualLayout>
                  <c:x val="-2.9374718848403099E-2"/>
                  <c:y val="-5.3737494571763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B3-446C-995A-3799DAAE617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Sheet1!$A$3:$B$10</c:f>
              <c:multiLvlStrCache>
                <c:ptCount val="8"/>
                <c:lvl>
                  <c:pt idx="0">
                    <c:v>Beta Pilot</c:v>
                  </c:pt>
                  <c:pt idx="1">
                    <c:v>English Pilot</c:v>
                  </c:pt>
                  <c:pt idx="2">
                    <c:v>English </c:v>
                  </c:pt>
                  <c:pt idx="3">
                    <c:v>French </c:v>
                  </c:pt>
                  <c:pt idx="4">
                    <c:v>English </c:v>
                  </c:pt>
                  <c:pt idx="5">
                    <c:v>French </c:v>
                  </c:pt>
                  <c:pt idx="6">
                    <c:v>English </c:v>
                  </c:pt>
                  <c:pt idx="7">
                    <c:v>French </c:v>
                  </c:pt>
                </c:lvl>
                <c:lvl>
                  <c:pt idx="0">
                    <c:v>2017 – 
Apr to Jun</c:v>
                  </c:pt>
                  <c:pt idx="1">
                    <c:v>2021 – 
Apr to Jun</c:v>
                  </c:pt>
                  <c:pt idx="2">
                    <c:v>2022 – 
Apr to Jun</c:v>
                  </c:pt>
                  <c:pt idx="3">
                    <c:v>2022 – 
Oct to Nov</c:v>
                  </c:pt>
                  <c:pt idx="4">
                    <c:v>2023 – 
May to Jun</c:v>
                  </c:pt>
                  <c:pt idx="5">
                    <c:v>2023 – 
Oct to Nov</c:v>
                  </c:pt>
                  <c:pt idx="6">
                    <c:v>2024 – 
May to Jun</c:v>
                  </c:pt>
                  <c:pt idx="7">
                    <c:v>2024 – 
Oct to Nov</c:v>
                  </c:pt>
                </c:lvl>
              </c:multiLvlStrCache>
              <c:extLst/>
            </c:multiLvlStrRef>
          </c:cat>
          <c:val>
            <c:numRef>
              <c:f>Sheet1!$C$3:$C$10</c:f>
              <c:numCache>
                <c:formatCode>General</c:formatCode>
                <c:ptCount val="8"/>
                <c:pt idx="0">
                  <c:v>25</c:v>
                </c:pt>
                <c:pt idx="1">
                  <c:v>105</c:v>
                </c:pt>
                <c:pt idx="2">
                  <c:v>239</c:v>
                </c:pt>
                <c:pt idx="3">
                  <c:v>109</c:v>
                </c:pt>
                <c:pt idx="4">
                  <c:v>290</c:v>
                </c:pt>
                <c:pt idx="5">
                  <c:v>72</c:v>
                </c:pt>
                <c:pt idx="6">
                  <c:v>220</c:v>
                </c:pt>
                <c:pt idx="7">
                  <c:v>43</c:v>
                </c:pt>
              </c:numCache>
              <c:extLst/>
            </c:numRef>
          </c:val>
          <c:smooth val="0"/>
          <c:extLst>
            <c:ext xmlns:c16="http://schemas.microsoft.com/office/drawing/2014/chart" uri="{C3380CC4-5D6E-409C-BE32-E72D297353CC}">
              <c16:uniqueId val="{00000001-CDB3-446C-995A-3799DAAE617E}"/>
            </c:ext>
          </c:extLst>
        </c:ser>
        <c:ser>
          <c:idx val="1"/>
          <c:order val="1"/>
          <c:tx>
            <c:strRef>
              <c:f>Sheet1!$D$1</c:f>
              <c:strCache>
                <c:ptCount val="1"/>
                <c:pt idx="0">
                  <c:v>Completed by</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Sheet1!$A$3:$B$10</c:f>
              <c:multiLvlStrCache>
                <c:ptCount val="8"/>
                <c:lvl>
                  <c:pt idx="0">
                    <c:v>Beta Pilot</c:v>
                  </c:pt>
                  <c:pt idx="1">
                    <c:v>English Pilot</c:v>
                  </c:pt>
                  <c:pt idx="2">
                    <c:v>English </c:v>
                  </c:pt>
                  <c:pt idx="3">
                    <c:v>French </c:v>
                  </c:pt>
                  <c:pt idx="4">
                    <c:v>English </c:v>
                  </c:pt>
                  <c:pt idx="5">
                    <c:v>French </c:v>
                  </c:pt>
                  <c:pt idx="6">
                    <c:v>English </c:v>
                  </c:pt>
                  <c:pt idx="7">
                    <c:v>French </c:v>
                  </c:pt>
                </c:lvl>
                <c:lvl>
                  <c:pt idx="0">
                    <c:v>2017 – 
Apr to Jun</c:v>
                  </c:pt>
                  <c:pt idx="1">
                    <c:v>2021 – 
Apr to Jun</c:v>
                  </c:pt>
                  <c:pt idx="2">
                    <c:v>2022 – 
Apr to Jun</c:v>
                  </c:pt>
                  <c:pt idx="3">
                    <c:v>2022 – 
Oct to Nov</c:v>
                  </c:pt>
                  <c:pt idx="4">
                    <c:v>2023 – 
May to Jun</c:v>
                  </c:pt>
                  <c:pt idx="5">
                    <c:v>2023 – 
Oct to Nov</c:v>
                  </c:pt>
                  <c:pt idx="6">
                    <c:v>2024 – 
May to Jun</c:v>
                  </c:pt>
                  <c:pt idx="7">
                    <c:v>2024 – 
Oct to Nov</c:v>
                  </c:pt>
                </c:lvl>
              </c:multiLvlStrCache>
              <c:extLst/>
            </c:multiLvlStrRef>
          </c:cat>
          <c:val>
            <c:numRef>
              <c:f>Sheet1!$D$3:$D$10</c:f>
              <c:numCache>
                <c:formatCode>General</c:formatCode>
                <c:ptCount val="8"/>
                <c:pt idx="0">
                  <c:v>17</c:v>
                </c:pt>
                <c:pt idx="1">
                  <c:v>66</c:v>
                </c:pt>
                <c:pt idx="2">
                  <c:v>130</c:v>
                </c:pt>
                <c:pt idx="3">
                  <c:v>50</c:v>
                </c:pt>
                <c:pt idx="4">
                  <c:v>150</c:v>
                </c:pt>
                <c:pt idx="5">
                  <c:v>30</c:v>
                </c:pt>
                <c:pt idx="6">
                  <c:v>138</c:v>
                </c:pt>
                <c:pt idx="7">
                  <c:v>23</c:v>
                </c:pt>
              </c:numCache>
              <c:extLst/>
            </c:numRef>
          </c:val>
          <c:smooth val="0"/>
          <c:extLst>
            <c:ext xmlns:c16="http://schemas.microsoft.com/office/drawing/2014/chart" uri="{C3380CC4-5D6E-409C-BE32-E72D297353CC}">
              <c16:uniqueId val="{00000002-CDB3-446C-995A-3799DAAE617E}"/>
            </c:ext>
          </c:extLst>
        </c:ser>
        <c:dLbls>
          <c:dLblPos val="t"/>
          <c:showLegendKey val="0"/>
          <c:showVal val="1"/>
          <c:showCatName val="0"/>
          <c:showSerName val="0"/>
          <c:showPercent val="0"/>
          <c:showBubbleSize val="0"/>
        </c:dLbls>
        <c:smooth val="0"/>
        <c:axId val="535621792"/>
        <c:axId val="535624416"/>
      </c:lineChart>
      <c:catAx>
        <c:axId val="53562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624416"/>
        <c:crosses val="autoZero"/>
        <c:auto val="1"/>
        <c:lblAlgn val="ctr"/>
        <c:lblOffset val="100"/>
        <c:noMultiLvlLbl val="0"/>
      </c:catAx>
      <c:valAx>
        <c:axId val="535624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62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'Final Analysis'!$E$25</c:f>
              <c:strCache>
                <c:ptCount val="1"/>
                <c:pt idx="0">
                  <c:v>Pre Assessment
(n=220)</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'Mid-Analysis'!$D$26:$D$30</c:f>
              <c:strCache>
                <c:ptCount val="5"/>
                <c:pt idx="0">
                  <c:v>Employee 
Engagement</c:v>
                </c:pt>
                <c:pt idx="1">
                  <c:v>Decision Making</c:v>
                </c:pt>
                <c:pt idx="2">
                  <c:v>Behavioural 
Risk</c:v>
                </c:pt>
                <c:pt idx="3">
                  <c:v>Well Being</c:v>
                </c:pt>
                <c:pt idx="4">
                  <c:v>Resiliency</c:v>
                </c:pt>
              </c:strCache>
            </c:strRef>
          </c:cat>
          <c:val>
            <c:numRef>
              <c:f>'Final Analysis'!$E$26:$E$30</c:f>
              <c:numCache>
                <c:formatCode>0.00%</c:formatCode>
                <c:ptCount val="5"/>
                <c:pt idx="0">
                  <c:v>0.44897959183673503</c:v>
                </c:pt>
                <c:pt idx="1">
                  <c:v>0.55102040816326503</c:v>
                </c:pt>
                <c:pt idx="2">
                  <c:v>0.48181818181818181</c:v>
                </c:pt>
                <c:pt idx="3">
                  <c:v>0.30612244897959201</c:v>
                </c:pt>
                <c:pt idx="4">
                  <c:v>0.38775510204081598</c:v>
                </c:pt>
              </c:numCache>
            </c:numRef>
          </c:val>
          <c:extLst>
            <c:ext xmlns:c16="http://schemas.microsoft.com/office/drawing/2014/chart" uri="{C3380CC4-5D6E-409C-BE32-E72D297353CC}">
              <c16:uniqueId val="{00000000-ECA2-4F70-AA18-D5E96D4AC73C}"/>
            </c:ext>
          </c:extLst>
        </c:ser>
        <c:ser>
          <c:idx val="1"/>
          <c:order val="1"/>
          <c:tx>
            <c:strRef>
              <c:f>'Final Analysis'!$F$25</c:f>
              <c:strCache>
                <c:ptCount val="1"/>
                <c:pt idx="0">
                  <c:v>Final Assessment, 
3 montsh after (n=49)</c:v>
                </c:pt>
              </c:strCache>
            </c:strRef>
          </c:tx>
          <c:spPr>
            <a:solidFill>
              <a:schemeClr val="bg1">
                <a:alpha val="0"/>
              </a:schemeClr>
            </a:solidFill>
            <a:ln>
              <a:noFill/>
            </a:ln>
            <a:effectLst/>
          </c:spPr>
          <c:invertIfNegative val="0"/>
          <c:dLbls>
            <c:dLbl>
              <c:idx val="2"/>
              <c:layout>
                <c:manualLayout>
                  <c:x val="2.2721959551333624E-2"/>
                  <c:y val="7.83514541002293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A2-4F70-AA18-D5E96D4AC73C}"/>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'Mid-Analysis'!$D$26:$D$30</c:f>
              <c:strCache>
                <c:ptCount val="5"/>
                <c:pt idx="0">
                  <c:v>Employee 
Engagement</c:v>
                </c:pt>
                <c:pt idx="1">
                  <c:v>Decision Making</c:v>
                </c:pt>
                <c:pt idx="2">
                  <c:v>Behavioural 
Risk</c:v>
                </c:pt>
                <c:pt idx="3">
                  <c:v>Well Being</c:v>
                </c:pt>
                <c:pt idx="4">
                  <c:v>Resiliency</c:v>
                </c:pt>
              </c:strCache>
            </c:strRef>
          </c:cat>
          <c:val>
            <c:numRef>
              <c:f>'Final Analysis'!$F$26:$F$30</c:f>
              <c:numCache>
                <c:formatCode>0.00%</c:formatCode>
                <c:ptCount val="5"/>
                <c:pt idx="0">
                  <c:v>0.62727272727272698</c:v>
                </c:pt>
                <c:pt idx="1">
                  <c:v>0.72727272727272696</c:v>
                </c:pt>
                <c:pt idx="2">
                  <c:v>0.32653061224489799</c:v>
                </c:pt>
                <c:pt idx="3">
                  <c:v>0.45</c:v>
                </c:pt>
                <c:pt idx="4">
                  <c:v>0.56363636363636405</c:v>
                </c:pt>
              </c:numCache>
            </c:numRef>
          </c:val>
          <c:extLst>
            <c:ext xmlns:c16="http://schemas.microsoft.com/office/drawing/2014/chart" uri="{C3380CC4-5D6E-409C-BE32-E72D297353CC}">
              <c16:uniqueId val="{00000001-ECA2-4F70-AA18-D5E96D4AC73C}"/>
            </c:ext>
          </c:extLst>
        </c:ser>
        <c:dLbls>
          <c:dLblPos val="inEnd"/>
          <c:showLegendKey val="0"/>
          <c:showVal val="1"/>
          <c:showCatName val="0"/>
          <c:showSerName val="0"/>
          <c:showPercent val="0"/>
          <c:showBubbleSize val="0"/>
        </c:dLbls>
        <c:gapWidth val="80"/>
        <c:overlap val="25"/>
        <c:axId val="654229592"/>
        <c:axId val="654230248"/>
      </c:barChart>
      <c:catAx>
        <c:axId val="65422959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en-US"/>
          </a:p>
        </c:txPr>
        <c:crossAx val="654230248"/>
        <c:crosses val="autoZero"/>
        <c:auto val="1"/>
        <c:lblAlgn val="ctr"/>
        <c:lblOffset val="100"/>
        <c:noMultiLvlLbl val="0"/>
      </c:catAx>
      <c:valAx>
        <c:axId val="654230248"/>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654229592"/>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'Final Analysis'!$E$25</c:f>
              <c:strCache>
                <c:ptCount val="1"/>
                <c:pt idx="0">
                  <c:v>Pre Assessment
(n=220)</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'Mid-Analysis'!$D$26:$D$30</c:f>
              <c:strCache>
                <c:ptCount val="5"/>
                <c:pt idx="0">
                  <c:v>Employee 
Engagement</c:v>
                </c:pt>
                <c:pt idx="1">
                  <c:v>Decision Making</c:v>
                </c:pt>
                <c:pt idx="2">
                  <c:v>Behavioural 
Risk</c:v>
                </c:pt>
                <c:pt idx="3">
                  <c:v>Well Being</c:v>
                </c:pt>
                <c:pt idx="4">
                  <c:v>Resiliency</c:v>
                </c:pt>
              </c:strCache>
            </c:strRef>
          </c:cat>
          <c:val>
            <c:numRef>
              <c:f>'Final Analysis'!$E$26:$E$30</c:f>
              <c:numCache>
                <c:formatCode>0.00%</c:formatCode>
                <c:ptCount val="5"/>
                <c:pt idx="0">
                  <c:v>0.44897959183673503</c:v>
                </c:pt>
                <c:pt idx="1">
                  <c:v>0.55102040816326503</c:v>
                </c:pt>
                <c:pt idx="2">
                  <c:v>0.48181818181818181</c:v>
                </c:pt>
                <c:pt idx="3">
                  <c:v>0.30612244897959201</c:v>
                </c:pt>
                <c:pt idx="4">
                  <c:v>0.38775510204081598</c:v>
                </c:pt>
              </c:numCache>
            </c:numRef>
          </c:val>
          <c:extLst>
            <c:ext xmlns:c16="http://schemas.microsoft.com/office/drawing/2014/chart" uri="{C3380CC4-5D6E-409C-BE32-E72D297353CC}">
              <c16:uniqueId val="{00000000-ABCE-4FD6-A96B-543E152DC651}"/>
            </c:ext>
          </c:extLst>
        </c:ser>
        <c:ser>
          <c:idx val="1"/>
          <c:order val="1"/>
          <c:tx>
            <c:strRef>
              <c:f>'Final Analysis'!$F$25</c:f>
              <c:strCache>
                <c:ptCount val="1"/>
                <c:pt idx="0">
                  <c:v>Final Assessment, 
3 montsh after (n=49)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'Mid-Analysis'!$D$26:$D$30</c:f>
              <c:strCache>
                <c:ptCount val="5"/>
                <c:pt idx="0">
                  <c:v>Employee 
Engagement</c:v>
                </c:pt>
                <c:pt idx="1">
                  <c:v>Decision Making</c:v>
                </c:pt>
                <c:pt idx="2">
                  <c:v>Behavioural 
Risk</c:v>
                </c:pt>
                <c:pt idx="3">
                  <c:v>Well Being</c:v>
                </c:pt>
                <c:pt idx="4">
                  <c:v>Resiliency</c:v>
                </c:pt>
              </c:strCache>
            </c:strRef>
          </c:cat>
          <c:val>
            <c:numRef>
              <c:f>'Final Analysis'!$F$26:$F$30</c:f>
              <c:numCache>
                <c:formatCode>0.00%</c:formatCode>
                <c:ptCount val="5"/>
                <c:pt idx="0">
                  <c:v>0.62727272727272698</c:v>
                </c:pt>
                <c:pt idx="1">
                  <c:v>0.72727272727272696</c:v>
                </c:pt>
                <c:pt idx="2">
                  <c:v>0.32653061224489799</c:v>
                </c:pt>
                <c:pt idx="3">
                  <c:v>0.45</c:v>
                </c:pt>
                <c:pt idx="4">
                  <c:v>0.56363636363636405</c:v>
                </c:pt>
              </c:numCache>
            </c:numRef>
          </c:val>
          <c:extLst>
            <c:ext xmlns:c16="http://schemas.microsoft.com/office/drawing/2014/chart" uri="{C3380CC4-5D6E-409C-BE32-E72D297353CC}">
              <c16:uniqueId val="{00000001-ABCE-4FD6-A96B-543E152DC651}"/>
            </c:ext>
          </c:extLst>
        </c:ser>
        <c:dLbls>
          <c:dLblPos val="inEnd"/>
          <c:showLegendKey val="0"/>
          <c:showVal val="1"/>
          <c:showCatName val="0"/>
          <c:showSerName val="0"/>
          <c:showPercent val="0"/>
          <c:showBubbleSize val="0"/>
        </c:dLbls>
        <c:gapWidth val="80"/>
        <c:overlap val="25"/>
        <c:axId val="654229592"/>
        <c:axId val="654230248"/>
      </c:barChart>
      <c:catAx>
        <c:axId val="65422959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en-US"/>
          </a:p>
        </c:txPr>
        <c:crossAx val="654230248"/>
        <c:crosses val="autoZero"/>
        <c:auto val="1"/>
        <c:lblAlgn val="ctr"/>
        <c:lblOffset val="100"/>
        <c:noMultiLvlLbl val="0"/>
      </c:catAx>
      <c:valAx>
        <c:axId val="654230248"/>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n-lt"/>
                <a:ea typeface="+mn-ea"/>
                <a:cs typeface="+mn-cs"/>
              </a:defRPr>
            </a:pPr>
            <a:endParaRPr lang="en-US"/>
          </a:p>
        </c:txPr>
        <c:crossAx val="654229592"/>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4/14/2025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4/14/2025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pp.sli.do/event/b5V2V6PYg4WdPRqH5fPpEh"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0" indent="0">
              <a:spcAft>
                <a:spcPts val="600"/>
              </a:spcAft>
              <a:buFont typeface="Arial" panose="020B0604020202020204" pitchFamily="34" charset="0"/>
              <a:buNone/>
            </a:pPr>
            <a:r>
              <a:rPr lang="en-US" sz="1200" dirty="0"/>
              <a:t>Prep:</a:t>
            </a:r>
          </a:p>
          <a:p>
            <a:pPr marL="171450" lvl="0" indent="-171450">
              <a:spcAft>
                <a:spcPts val="600"/>
              </a:spcAft>
              <a:buFont typeface="Arial" panose="020B0604020202020204" pitchFamily="34" charset="0"/>
              <a:buChar char="•"/>
            </a:pPr>
            <a:r>
              <a:rPr lang="en-US" b="1" i="1" dirty="0"/>
              <a:t>Update the </a:t>
            </a:r>
            <a:r>
              <a:rPr lang="en-US" dirty="0"/>
              <a:t>Sli.do #mcld - </a:t>
            </a:r>
            <a:r>
              <a:rPr lang="en-CA" sz="1200" dirty="0">
                <a:hlinkClick r:id="rId3"/>
              </a:rPr>
              <a:t>https://app.sli.do/event/b5V2V6PYg4WdPRqH5fPpEh</a:t>
            </a:r>
            <a:r>
              <a:rPr lang="en-CA" sz="1200" dirty="0"/>
              <a: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4"/>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6"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en-US" sz="1200" dirty="0"/>
              <a:t>Dani // Jena:</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Good morning good afternoon everyone,</a:t>
            </a:r>
            <a:r>
              <a:rPr lang="en-CA" sz="1200" i="0" kern="1200" dirty="0">
                <a:solidFill>
                  <a:schemeClr val="tx1"/>
                </a:solidFill>
                <a:effectLst/>
                <a:latin typeface="+mn-lt"/>
                <a:ea typeface="+mn-ea"/>
                <a:cs typeface="+mn-cs"/>
              </a:rPr>
              <a:t> First, I would like to acknowledge that I am transmitting to you from the traditional Territory of the </a:t>
            </a:r>
            <a:r>
              <a:rPr lang="en-CA" sz="1200" i="0" kern="1200" dirty="0" err="1">
                <a:solidFill>
                  <a:schemeClr val="tx1"/>
                </a:solidFill>
                <a:effectLst/>
                <a:latin typeface="+mn-lt"/>
                <a:ea typeface="+mn-ea"/>
                <a:cs typeface="+mn-cs"/>
              </a:rPr>
              <a:t>Anishnaabe</a:t>
            </a:r>
            <a:r>
              <a:rPr lang="en-CA" sz="1200" i="0" kern="1200" dirty="0">
                <a:solidFill>
                  <a:schemeClr val="tx1"/>
                </a:solidFill>
                <a:effectLst/>
                <a:latin typeface="+mn-lt"/>
                <a:ea typeface="+mn-ea"/>
                <a:cs typeface="+mn-cs"/>
              </a:rPr>
              <a:t> Algonquin People; in Gatineau QC</a:t>
            </a:r>
            <a:r>
              <a:rPr lang="en-CA" sz="1200" i="1" kern="1200" dirty="0">
                <a:solidFill>
                  <a:schemeClr val="tx1"/>
                </a:solidFill>
                <a:effectLst/>
                <a:latin typeface="+mn-lt"/>
                <a:ea typeface="+mn-ea"/>
                <a:cs typeface="+mn-cs"/>
              </a:rPr>
              <a:t>.</a:t>
            </a:r>
            <a:endParaRPr lang="en-CA" noProof="0" dirty="0"/>
          </a:p>
          <a:p>
            <a:pPr marL="171450" lvl="0" indent="-171450">
              <a:spcAft>
                <a:spcPts val="600"/>
              </a:spcAft>
              <a:buFont typeface="Arial" panose="020B0604020202020204" pitchFamily="34" charset="0"/>
              <a:buChar char="•"/>
            </a:pPr>
            <a:r>
              <a:rPr lang="fr-CA" dirty="0" err="1"/>
              <a:t>We</a:t>
            </a:r>
            <a:r>
              <a:rPr lang="fr-CA" dirty="0"/>
              <a:t> are </a:t>
            </a:r>
            <a:r>
              <a:rPr lang="fr-CA" dirty="0" err="1"/>
              <a:t>thrilled</a:t>
            </a:r>
            <a:r>
              <a:rPr lang="fr-CA" dirty="0"/>
              <a:t> continue </a:t>
            </a:r>
            <a:r>
              <a:rPr lang="fr-CA" dirty="0" err="1"/>
              <a:t>offering</a:t>
            </a:r>
            <a:r>
              <a:rPr lang="fr-CA" dirty="0"/>
              <a:t> </a:t>
            </a:r>
            <a:r>
              <a:rPr lang="fr-CA" dirty="0" err="1"/>
              <a:t>this</a:t>
            </a:r>
            <a:r>
              <a:rPr lang="fr-CA" dirty="0"/>
              <a:t> program, </a:t>
            </a:r>
            <a:r>
              <a:rPr lang="fr-CA" dirty="0" err="1"/>
              <a:t>thanks</a:t>
            </a:r>
            <a:r>
              <a:rPr lang="fr-CA" dirty="0"/>
              <a:t> to the</a:t>
            </a:r>
            <a:r>
              <a:rPr lang="en-US" sz="1200" dirty="0"/>
              <a:t> collaboration of volunteers and the support from various government Departments/Agencies, including:</a:t>
            </a:r>
          </a:p>
          <a:p>
            <a:pPr marL="628650" lvl="1" indent="-171450">
              <a:spcAft>
                <a:spcPts val="600"/>
              </a:spcAft>
              <a:buFont typeface="Arial" panose="020B0604020202020204" pitchFamily="34" charset="0"/>
              <a:buChar char="•"/>
            </a:pPr>
            <a:r>
              <a:rPr lang="en-US" sz="1200" dirty="0"/>
              <a:t>Service Canada</a:t>
            </a:r>
          </a:p>
          <a:p>
            <a:pPr marL="628650" lvl="1" indent="-171450">
              <a:spcAft>
                <a:spcPts val="600"/>
              </a:spcAft>
              <a:buFont typeface="Arial" panose="020B0604020202020204" pitchFamily="34" charset="0"/>
              <a:buChar char="•"/>
            </a:pPr>
            <a:r>
              <a:rPr lang="en-US" sz="1200" dirty="0"/>
              <a:t>Secretariat to the Governor General</a:t>
            </a:r>
          </a:p>
          <a:p>
            <a:pPr marL="628650" lvl="1" indent="-171450">
              <a:spcAft>
                <a:spcPts val="600"/>
              </a:spcAft>
              <a:buFont typeface="Arial" panose="020B0604020202020204" pitchFamily="34" charset="0"/>
              <a:buChar char="•"/>
            </a:pPr>
            <a:r>
              <a:rPr lang="en-US" sz="1200" dirty="0"/>
              <a:t>Indigenous Services Canada</a:t>
            </a:r>
          </a:p>
          <a:p>
            <a:pPr marL="628650" lvl="1" indent="-171450">
              <a:spcAft>
                <a:spcPts val="600"/>
              </a:spcAft>
              <a:buFont typeface="Arial" panose="020B0604020202020204" pitchFamily="34" charset="0"/>
              <a:buChar char="•"/>
            </a:pPr>
            <a:r>
              <a:rPr lang="en-US" sz="1200" dirty="0"/>
              <a:t>Public Services and Procurement Canada</a:t>
            </a:r>
          </a:p>
          <a:p>
            <a:pPr marL="628650" lvl="1" indent="-171450">
              <a:spcAft>
                <a:spcPts val="600"/>
              </a:spcAft>
              <a:buFont typeface="Arial" panose="020B0604020202020204" pitchFamily="34" charset="0"/>
              <a:buChar char="•"/>
            </a:pPr>
            <a:r>
              <a:rPr lang="en-US" sz="1200" dirty="0"/>
              <a:t>Canada Border Services Agency</a:t>
            </a:r>
          </a:p>
          <a:p>
            <a:pPr marL="628650" lvl="1" indent="-171450">
              <a:spcAft>
                <a:spcPts val="600"/>
              </a:spcAft>
              <a:buFont typeface="Arial" panose="020B0604020202020204" pitchFamily="34" charset="0"/>
              <a:buChar char="•"/>
            </a:pPr>
            <a:r>
              <a:rPr lang="en-US" sz="1200" dirty="0"/>
              <a:t>Treasury Board of Canada Secretariat</a:t>
            </a:r>
          </a:p>
          <a:p>
            <a:pPr marL="628650" lvl="1" indent="-171450">
              <a:spcAft>
                <a:spcPts val="600"/>
              </a:spcAft>
              <a:buFont typeface="Arial" panose="020B0604020202020204" pitchFamily="34" charset="0"/>
              <a:buChar char="•"/>
            </a:pPr>
            <a:r>
              <a:rPr lang="en-US" sz="1200" dirty="0"/>
              <a:t>And other</a:t>
            </a:r>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fr-CA" dirty="0" err="1"/>
              <a:t>Today’s</a:t>
            </a:r>
            <a:r>
              <a:rPr lang="fr-CA" dirty="0"/>
              <a:t> information session </a:t>
            </a:r>
            <a:r>
              <a:rPr lang="fr-CA" dirty="0" err="1"/>
              <a:t>will</a:t>
            </a:r>
            <a:r>
              <a:rPr lang="fr-CA" dirty="0"/>
              <a:t> </a:t>
            </a:r>
            <a:r>
              <a:rPr lang="fr-CA" dirty="0" err="1"/>
              <a:t>be</a:t>
            </a:r>
            <a:r>
              <a:rPr lang="fr-CA" dirty="0"/>
              <a:t> </a:t>
            </a:r>
            <a:r>
              <a:rPr lang="fr-CA" dirty="0" err="1"/>
              <a:t>presented</a:t>
            </a:r>
            <a:r>
              <a:rPr lang="fr-CA" dirty="0"/>
              <a:t> by </a:t>
            </a:r>
          </a:p>
          <a:p>
            <a:pPr marL="0" lvl="0" indent="0">
              <a:spcAft>
                <a:spcPts val="600"/>
              </a:spcAft>
              <a:buFont typeface="Arial" panose="020B0604020202020204" pitchFamily="34" charset="0"/>
              <a:buNone/>
            </a:pPr>
            <a:r>
              <a:rPr lang="fr-CA" dirty="0"/>
              <a:t>Ginette Bailey and </a:t>
            </a:r>
            <a:r>
              <a:rPr lang="fr-CA" dirty="0" err="1"/>
              <a:t>my</a:t>
            </a:r>
            <a:r>
              <a:rPr lang="fr-CA" dirty="0"/>
              <a:t> self Alejandro Gonzalez, if </a:t>
            </a:r>
            <a:r>
              <a:rPr lang="fr-CA" dirty="0" err="1"/>
              <a:t>interested</a:t>
            </a:r>
            <a:r>
              <a:rPr lang="fr-CA" dirty="0"/>
              <a:t> </a:t>
            </a:r>
            <a:r>
              <a:rPr lang="fr-CA" dirty="0" err="1"/>
              <a:t>you</a:t>
            </a:r>
            <a:r>
              <a:rPr lang="fr-CA" dirty="0"/>
              <a:t> can </a:t>
            </a:r>
            <a:r>
              <a:rPr lang="fr-CA" dirty="0" err="1"/>
              <a:t>read</a:t>
            </a:r>
            <a:r>
              <a:rPr lang="fr-CA" dirty="0"/>
              <a:t> a bit about us and </a:t>
            </a:r>
            <a:r>
              <a:rPr lang="fr-CA" dirty="0" err="1"/>
              <a:t>other</a:t>
            </a:r>
            <a:r>
              <a:rPr lang="fr-CA" dirty="0"/>
              <a:t> </a:t>
            </a:r>
            <a:r>
              <a:rPr lang="fr-CA" dirty="0" err="1"/>
              <a:t>facilitators</a:t>
            </a:r>
            <a:r>
              <a:rPr lang="fr-CA" dirty="0"/>
              <a:t> via the Invitation page.</a:t>
            </a:r>
          </a:p>
          <a:p>
            <a:pPr marL="0" lvl="0" indent="0">
              <a:spcAft>
                <a:spcPts val="600"/>
              </a:spcAft>
              <a:buFont typeface="Arial" panose="020B0604020202020204" pitchFamily="34" charset="0"/>
              <a:buNone/>
            </a:pPr>
            <a:endParaRPr lang="fr-CA"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Today’s objective is to offer you an overview of the Mindful Change Leadership Development (MCLD) program 2025, English offering</a:t>
            </a:r>
          </a:p>
          <a:p>
            <a:pPr marL="0" lvl="0" indent="0">
              <a:spcAft>
                <a:spcPts val="600"/>
              </a:spcAft>
              <a:buFont typeface="Arial" panose="020B0604020202020204"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32370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Alejandro:</a:t>
            </a:r>
          </a:p>
          <a:p>
            <a:endParaRPr lang="en-US" sz="2000" dirty="0">
              <a:solidFill>
                <a:srgbClr val="0070C0"/>
              </a:solidFill>
            </a:endParaRPr>
          </a:p>
          <a:p>
            <a:pPr lvl="0"/>
            <a:r>
              <a:rPr lang="en-CA" sz="1400" kern="1200" dirty="0">
                <a:solidFill>
                  <a:schemeClr val="tx1"/>
                </a:solidFill>
                <a:effectLst/>
                <a:latin typeface="Arial" charset="0"/>
                <a:ea typeface="+mn-ea"/>
                <a:cs typeface="+mn-cs"/>
              </a:rPr>
              <a:t>Now, some details from participants’ </a:t>
            </a:r>
            <a:r>
              <a:rPr lang="en-CA" sz="1400" kern="1200" baseline="0" dirty="0">
                <a:solidFill>
                  <a:schemeClr val="tx1"/>
                </a:solidFill>
                <a:effectLst/>
                <a:latin typeface="Arial" charset="0"/>
                <a:ea typeface="+mn-ea"/>
                <a:cs typeface="+mn-cs"/>
              </a:rPr>
              <a:t>s</a:t>
            </a:r>
            <a:r>
              <a:rPr lang="en-CA" sz="1400" kern="1200" dirty="0">
                <a:solidFill>
                  <a:schemeClr val="tx1"/>
                </a:solidFill>
                <a:effectLst/>
                <a:latin typeface="Arial" charset="0"/>
                <a:ea typeface="+mn-ea"/>
                <a:cs typeface="+mn-cs"/>
              </a:rPr>
              <a:t>elf-assessment questionnaires which were filled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a:t>
            </a: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 </a:t>
            </a: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marL="285750" lvl="0" indent="-285750">
              <a:buFont typeface="Arial" panose="020B0604020202020204" pitchFamily="34" charset="0"/>
              <a:buChar char="•"/>
            </a:pPr>
            <a:r>
              <a:rPr lang="en-CA" sz="1400" kern="1200" baseline="0" noProof="0" dirty="0">
                <a:solidFill>
                  <a:schemeClr val="tx1"/>
                </a:solidFill>
                <a:effectLst/>
                <a:latin typeface="Arial" charset="0"/>
                <a:ea typeface="+mn-ea"/>
                <a:cs typeface="+mn-cs"/>
              </a:rPr>
              <a:t>For this cohort, we got 220 registered participants, 138 completed the program, that’s a 63% rate. (previous completion average is 51%)</a:t>
            </a:r>
          </a:p>
          <a:p>
            <a:pPr marL="285750" lvl="0" indent="-285750">
              <a:buFont typeface="Arial" panose="020B0604020202020204" pitchFamily="34" charset="0"/>
              <a:buChar char="•"/>
            </a:pPr>
            <a:r>
              <a:rPr lang="en-CA" sz="1400" kern="1200" baseline="0" noProof="0" dirty="0">
                <a:solidFill>
                  <a:schemeClr val="tx1"/>
                </a:solidFill>
                <a:effectLst/>
                <a:latin typeface="Arial" charset="0"/>
                <a:ea typeface="+mn-ea"/>
                <a:cs typeface="+mn-cs"/>
              </a:rPr>
              <a:t>Participants rated the program with 4.3 out of 5 and provided really good comments.</a:t>
            </a:r>
            <a:endParaRPr lang="fr-CA" sz="1400" kern="1200" baseline="0" noProof="0" dirty="0">
              <a:solidFill>
                <a:schemeClr val="tx1"/>
              </a:solidFill>
              <a:effectLst/>
              <a:latin typeface="Arial" charset="0"/>
              <a:ea typeface="+mn-ea"/>
              <a:cs typeface="+mn-cs"/>
            </a:endParaRPr>
          </a:p>
          <a:p>
            <a:pPr marL="0" lvl="0" indent="0">
              <a:buFont typeface="Arial" panose="020B0604020202020204" pitchFamily="34" charset="0"/>
              <a:buNone/>
            </a:pPr>
            <a:endParaRPr lang="fr-CA" sz="1400" kern="1200" baseline="0" noProof="0" dirty="0">
              <a:solidFill>
                <a:schemeClr val="tx1"/>
              </a:solidFill>
              <a:effectLst/>
              <a:latin typeface="Arial" charset="0"/>
              <a:ea typeface="+mn-ea"/>
              <a:cs typeface="+mn-cs"/>
            </a:endParaRPr>
          </a:p>
          <a:p>
            <a:pPr marL="0" lvl="0" indent="0">
              <a:buFont typeface="Arial" panose="020B0604020202020204" pitchFamily="34" charset="0"/>
              <a:buNone/>
            </a:pPr>
            <a:r>
              <a:rPr lang="fr-CA" sz="1400" kern="1200" baseline="0" noProof="0" dirty="0">
                <a:solidFill>
                  <a:schemeClr val="tx1"/>
                </a:solidFill>
                <a:effectLst/>
                <a:latin typeface="Arial" charset="0"/>
                <a:ea typeface="+mn-ea"/>
                <a:cs typeface="+mn-cs"/>
              </a:rPr>
              <a:t>W</a:t>
            </a:r>
            <a:r>
              <a:rPr lang="en-CA" sz="1400" kern="1200" baseline="0" noProof="0" dirty="0">
                <a:solidFill>
                  <a:schemeClr val="tx1"/>
                </a:solidFill>
                <a:effectLst/>
                <a:latin typeface="Arial" charset="0"/>
                <a:ea typeface="+mn-ea"/>
                <a:cs typeface="+mn-cs"/>
              </a:rPr>
              <a:t>e received 49 final assessments (35.5% return on self-assessments), </a:t>
            </a:r>
            <a:r>
              <a:rPr lang="en-US" sz="1400" dirty="0"/>
              <a:t>and the</a:t>
            </a:r>
            <a:r>
              <a:rPr lang="en-US" sz="1400" baseline="0" dirty="0"/>
              <a:t> key findings per category </a:t>
            </a:r>
            <a:r>
              <a:rPr lang="en-US" sz="1400" dirty="0"/>
              <a:t>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(click on each bullet)</a:t>
            </a:r>
            <a:endParaRPr lang="en-CA" sz="1400" kern="1200" baseline="0" noProof="0" dirty="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Almost 18%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tend to pay attention at the experience while doing their tasks.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a:t>
            </a:r>
            <a:r>
              <a:rPr lang="en-CA" sz="1800" b="0" i="0" u="none" strike="noStrike" dirty="0">
                <a:solidFill>
                  <a:srgbClr val="000000"/>
                </a:solidFill>
                <a:effectLst/>
                <a:latin typeface="Calibri" panose="020F0502020204030204" pitchFamily="34" charset="0"/>
              </a:rPr>
              <a:t>12.</a:t>
            </a:r>
            <a:r>
              <a:rPr lang="en-CA" sz="2800" dirty="0"/>
              <a:t> </a:t>
            </a:r>
            <a:r>
              <a:rPr lang="en-CA" sz="1800" b="0" i="0" u="none" strike="noStrike" dirty="0">
                <a:solidFill>
                  <a:srgbClr val="000000"/>
                </a:solidFill>
                <a:effectLst/>
                <a:latin typeface="Calibri" panose="020F0502020204030204" pitchFamily="34" charset="0"/>
              </a:rPr>
              <a:t>I tend   to quickly do my task(s)  without paying attention to the   experience along the way.</a:t>
            </a:r>
            <a:r>
              <a:rPr lang="en-CA" sz="2800" dirty="0"/>
              <a:t> </a:t>
            </a: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17.6%</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reported being more focused.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a:t>
            </a:r>
            <a:r>
              <a:rPr lang="en-CA" sz="1800" b="0" i="0" u="none" strike="noStrike" dirty="0">
                <a:solidFill>
                  <a:srgbClr val="000000"/>
                </a:solidFill>
                <a:effectLst/>
                <a:latin typeface="Calibri" panose="020F0502020204030204" pitchFamily="34" charset="0"/>
              </a:rPr>
              <a:t>1.</a:t>
            </a:r>
            <a:r>
              <a:rPr lang="en-CA" sz="2000" dirty="0"/>
              <a:t> </a:t>
            </a:r>
            <a:r>
              <a:rPr lang="en-CA" sz="1800" b="0" i="0" u="none" strike="noStrike" dirty="0">
                <a:solidFill>
                  <a:srgbClr val="000000"/>
                </a:solidFill>
                <a:effectLst/>
                <a:latin typeface="Calibri" panose="020F0502020204030204" pitchFamily="34" charset="0"/>
              </a:rPr>
              <a:t>I have noticed that my mind tends to wander towards work-related thoughts after working hours, and towards home-related matters during working hours.</a:t>
            </a:r>
            <a:r>
              <a:rPr lang="en-CA" sz="2000" dirty="0"/>
              <a:t>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With a 15.5%</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aware of the task at hand.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a:t>
            </a:r>
            <a:r>
              <a:rPr lang="en-CA" sz="1800" b="0" i="0" u="none" strike="noStrike" dirty="0">
                <a:solidFill>
                  <a:srgbClr val="000000"/>
                </a:solidFill>
                <a:effectLst/>
                <a:latin typeface="Calibri" panose="020F0502020204030204" pitchFamily="34" charset="0"/>
              </a:rPr>
              <a:t>18.</a:t>
            </a:r>
            <a:r>
              <a:rPr lang="en-CA" sz="2000" dirty="0"/>
              <a:t> </a:t>
            </a:r>
            <a:r>
              <a:rPr lang="en-CA" sz="1800" b="0" i="0" u="none" strike="noStrike" dirty="0">
                <a:solidFill>
                  <a:srgbClr val="000000"/>
                </a:solidFill>
                <a:effectLst/>
                <a:latin typeface="Calibri" panose="020F0502020204030204" pitchFamily="34" charset="0"/>
              </a:rPr>
              <a:t>I feel like I am operating on auto-pilot, without much awareness of what I am doing.</a:t>
            </a:r>
            <a:r>
              <a:rPr lang="en-CA" sz="2000" dirty="0"/>
              <a:t>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14.4%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they are more secure of themselves, particularly while facing a challenge.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a:t>
            </a:r>
            <a:r>
              <a:rPr lang="en-CA" sz="1800" b="0" i="0" u="none" strike="noStrike" dirty="0">
                <a:solidFill>
                  <a:srgbClr val="000000"/>
                </a:solidFill>
                <a:effectLst/>
                <a:latin typeface="Calibri" panose="020F0502020204030204" pitchFamily="34" charset="0"/>
              </a:rPr>
              <a:t>20.</a:t>
            </a:r>
            <a:r>
              <a:rPr lang="en-CA" sz="2000" dirty="0"/>
              <a:t> </a:t>
            </a:r>
            <a:r>
              <a:rPr lang="en-CA" sz="1800" b="0" i="0" u="none" strike="noStrike" dirty="0">
                <a:solidFill>
                  <a:srgbClr val="000000"/>
                </a:solidFill>
                <a:effectLst/>
                <a:latin typeface="Calibri" panose="020F0502020204030204" pitchFamily="34" charset="0"/>
              </a:rPr>
              <a:t>When   facing a challenge, I have difficulty trusting myself.</a:t>
            </a:r>
            <a:r>
              <a:rPr lang="en-CA" sz="2000" dirty="0"/>
              <a:t>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17.6%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reported recovering faster after a stressful event.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a:t>
            </a:r>
            <a:r>
              <a:rPr lang="en-CA" sz="1800" b="0" i="0" u="none" strike="noStrike" dirty="0">
                <a:solidFill>
                  <a:srgbClr val="000000"/>
                </a:solidFill>
                <a:effectLst/>
                <a:latin typeface="Calibri" panose="020F0502020204030204" pitchFamily="34" charset="0"/>
              </a:rPr>
              <a:t>14.</a:t>
            </a:r>
            <a:r>
              <a:rPr lang="en-CA" sz="3200" dirty="0"/>
              <a:t> </a:t>
            </a:r>
            <a:r>
              <a:rPr lang="en-CA" sz="1800" b="0" i="0" u="none" strike="noStrike" dirty="0">
                <a:solidFill>
                  <a:srgbClr val="000000"/>
                </a:solidFill>
                <a:effectLst/>
                <a:latin typeface="Calibri" panose="020F0502020204030204" pitchFamily="34" charset="0"/>
              </a:rPr>
              <a:t>It takes   me long to recover from a stressful event.</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lvl="0"/>
            <a:r>
              <a:rPr lang="en-CA" sz="1400" noProof="0" dirty="0"/>
              <a:t>What we heard from</a:t>
            </a:r>
            <a:r>
              <a:rPr lang="en-CA" sz="1400" baseline="0" noProof="0" dirty="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3676372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600"/>
              </a:spcAft>
              <a:buFont typeface="Arial" panose="020B0604020202020204" pitchFamily="34" charset="0"/>
              <a:buNone/>
            </a:pPr>
            <a:r>
              <a:rPr lang="en-US" sz="1200" dirty="0"/>
              <a:t>Dani // Jena: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err="1">
                <a:solidFill>
                  <a:schemeClr val="tx1"/>
                </a:solidFill>
                <a:effectLst/>
                <a:latin typeface="Arial" charset="0"/>
                <a:ea typeface="+mn-ea"/>
                <a:cs typeface="+mn-cs"/>
              </a:rPr>
              <a:t>From</a:t>
            </a:r>
            <a:r>
              <a:rPr lang="fr-CA" sz="1200" kern="1200" dirty="0">
                <a:solidFill>
                  <a:schemeClr val="tx1"/>
                </a:solidFill>
                <a:effectLst/>
                <a:latin typeface="Arial" charset="0"/>
                <a:ea typeface="+mn-ea"/>
                <a:cs typeface="+mn-cs"/>
              </a:rPr>
              <a:t>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the first one in full… from Elder Malcom Saulis: </a:t>
            </a: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1815486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0" indent="0">
              <a:spcAft>
                <a:spcPts val="600"/>
              </a:spcAft>
              <a:buFont typeface="Arial" panose="020B0604020202020204" pitchFamily="34" charset="0"/>
              <a:buNone/>
            </a:pPr>
            <a:r>
              <a:rPr lang="en-US" sz="1200" dirty="0"/>
              <a:t>Dani // Jena:</a:t>
            </a:r>
          </a:p>
          <a:p>
            <a:endParaRPr lang="en-CA" dirty="0"/>
          </a:p>
          <a:p>
            <a:r>
              <a:rPr lang="en-CA" dirty="0"/>
              <a:t>Now, before we go into the details of the program and the Q&amp;A, let’s give a try to another mindful exercise…</a:t>
            </a:r>
          </a:p>
          <a:p>
            <a:r>
              <a:rPr lang="en-CA" sz="1200" dirty="0"/>
              <a:t>As with the first exercise, 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7500" lnSpcReduction="20000"/>
          </a:bodyPr>
          <a:lstStyle/>
          <a:p>
            <a:pPr marL="0" lvl="0" indent="0">
              <a:spcAft>
                <a:spcPts val="600"/>
              </a:spcAft>
              <a:buFont typeface="Arial" panose="020B0604020202020204" pitchFamily="34" charset="0"/>
              <a:buNone/>
            </a:pPr>
            <a:r>
              <a:rPr lang="en-US" sz="1200" dirty="0"/>
              <a:t>Dani // 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1" dirty="0"/>
          </a:p>
          <a:p>
            <a:pPr>
              <a:spcBef>
                <a:spcPts val="600"/>
              </a:spcBef>
            </a:pPr>
            <a:r>
              <a:rPr lang="en-CA" sz="3000" dirty="0">
                <a:solidFill>
                  <a:schemeClr val="tx1"/>
                </a:solidFill>
              </a:rPr>
              <a:t>Supported by facilitators from the following departments:</a:t>
            </a:r>
          </a:p>
          <a:p>
            <a:pPr marL="457200" indent="-457200">
              <a:spcBef>
                <a:spcPts val="600"/>
              </a:spcBef>
              <a:buFont typeface="Arial" panose="020B0604020202020204" pitchFamily="34" charset="0"/>
              <a:buChar char="•"/>
            </a:pPr>
            <a:r>
              <a:rPr lang="en-CA" sz="3000" dirty="0">
                <a:solidFill>
                  <a:schemeClr val="tx1"/>
                </a:solidFill>
              </a:rPr>
              <a:t>Office of the Secretary to the Governor General (GG)</a:t>
            </a:r>
          </a:p>
          <a:p>
            <a:pPr marL="457200" indent="-457200">
              <a:spcBef>
                <a:spcPts val="600"/>
              </a:spcBef>
              <a:buFont typeface="Arial" panose="020B0604020202020204" pitchFamily="34" charset="0"/>
              <a:buChar char="•"/>
            </a:pPr>
            <a:r>
              <a:rPr lang="en-CA" sz="3000" dirty="0">
                <a:solidFill>
                  <a:schemeClr val="tx1"/>
                </a:solidFill>
              </a:rPr>
              <a:t>Parks Canada (PC),</a:t>
            </a:r>
          </a:p>
          <a:p>
            <a:pPr marL="457200" indent="-457200">
              <a:spcBef>
                <a:spcPts val="600"/>
              </a:spcBef>
              <a:buFont typeface="Arial" panose="020B0604020202020204" pitchFamily="34" charset="0"/>
              <a:buChar char="•"/>
            </a:pPr>
            <a:r>
              <a:rPr lang="en-CA" sz="3000" dirty="0">
                <a:solidFill>
                  <a:schemeClr val="tx1"/>
                </a:solidFill>
              </a:rPr>
              <a:t>Financial Transactions and Reports Analysis Centre of Canada (FINTRAC)</a:t>
            </a:r>
          </a:p>
          <a:p>
            <a:pPr marL="457200" indent="-457200">
              <a:spcBef>
                <a:spcPts val="600"/>
              </a:spcBef>
              <a:buFont typeface="Arial" panose="020B0604020202020204" pitchFamily="34" charset="0"/>
              <a:buChar char="•"/>
            </a:pPr>
            <a:r>
              <a:rPr lang="en-CA" sz="3000" dirty="0">
                <a:solidFill>
                  <a:schemeClr val="tx1"/>
                </a:solidFill>
              </a:rPr>
              <a:t>Employment and Social Development Canada (ESDC)</a:t>
            </a:r>
          </a:p>
          <a:p>
            <a:pPr marL="457200" indent="-457200">
              <a:spcBef>
                <a:spcPts val="600"/>
              </a:spcBef>
              <a:buFont typeface="Arial" panose="020B0604020202020204" pitchFamily="34" charset="0"/>
              <a:buChar char="•"/>
            </a:pPr>
            <a:r>
              <a:rPr lang="en-CA" sz="3000" dirty="0">
                <a:solidFill>
                  <a:schemeClr val="tx1"/>
                </a:solidFill>
              </a:rPr>
              <a:t>Public Services and Procurement Canada (PSPC)</a:t>
            </a:r>
          </a:p>
          <a:p>
            <a:pPr marL="457200" indent="-457200">
              <a:spcBef>
                <a:spcPts val="600"/>
              </a:spcBef>
              <a:buFont typeface="Arial" panose="020B0604020202020204" pitchFamily="34" charset="0"/>
              <a:buChar char="•"/>
            </a:pPr>
            <a:r>
              <a:rPr lang="en-CA" sz="3000" dirty="0">
                <a:solidFill>
                  <a:schemeClr val="tx1"/>
                </a:solidFill>
              </a:rPr>
              <a:t>Indigenous Services Canada (ISC)</a:t>
            </a:r>
          </a:p>
          <a:p>
            <a:pPr marL="457200" indent="-457200">
              <a:spcBef>
                <a:spcPts val="600"/>
              </a:spcBef>
              <a:buFont typeface="Arial" panose="020B0604020202020204" pitchFamily="34" charset="0"/>
              <a:buChar char="•"/>
            </a:pPr>
            <a:r>
              <a:rPr lang="en-CA" sz="3000" dirty="0">
                <a:solidFill>
                  <a:schemeClr val="tx1"/>
                </a:solidFill>
              </a:rPr>
              <a:t>Canada Border Services Agency (CBSA)</a:t>
            </a:r>
          </a:p>
          <a:p>
            <a:pPr marL="457200" indent="-457200">
              <a:spcBef>
                <a:spcPts val="600"/>
              </a:spcBef>
              <a:buFont typeface="Arial" panose="020B0604020202020204" pitchFamily="34" charset="0"/>
              <a:buChar char="•"/>
            </a:pPr>
            <a:r>
              <a:rPr lang="en-CA" sz="3000" dirty="0">
                <a:solidFill>
                  <a:schemeClr val="tx1"/>
                </a:solidFill>
              </a:rPr>
              <a:t>Treasury Board of Canada Secretariat (TBS)</a:t>
            </a:r>
          </a:p>
          <a:p>
            <a:pPr marL="457200" indent="-457200">
              <a:spcBef>
                <a:spcPts val="600"/>
              </a:spcBef>
              <a:buFont typeface="Arial" panose="020B0604020202020204" pitchFamily="34" charset="0"/>
              <a:buChar char="•"/>
            </a:pPr>
            <a:r>
              <a:rPr lang="en-CA" sz="3000" dirty="0">
                <a:solidFill>
                  <a:schemeClr val="tx1"/>
                </a:solidFill>
              </a:rPr>
              <a:t>Canada Revenue Agency (CRA)</a:t>
            </a:r>
          </a:p>
          <a:p>
            <a:pPr marL="457200" indent="-457200">
              <a:spcBef>
                <a:spcPts val="600"/>
              </a:spcBef>
              <a:buFont typeface="Arial" panose="020B0604020202020204" pitchFamily="34" charset="0"/>
              <a:buChar char="•"/>
            </a:pPr>
            <a:r>
              <a:rPr lang="en-CA" sz="3000" dirty="0">
                <a:solidFill>
                  <a:schemeClr val="tx1"/>
                </a:solidFill>
              </a:rPr>
              <a:t>Immigration, Refugees and Citizenship Canada (IRCC)</a:t>
            </a:r>
          </a:p>
          <a:p>
            <a:pPr marL="457200" indent="-457200">
              <a:spcBef>
                <a:spcPts val="600"/>
              </a:spcBef>
              <a:buFont typeface="Arial" panose="020B0604020202020204" pitchFamily="34" charset="0"/>
              <a:buChar char="•"/>
            </a:pPr>
            <a:r>
              <a:rPr lang="en-CA" sz="3000" kern="1200" dirty="0">
                <a:solidFill>
                  <a:schemeClr val="tx1"/>
                </a:solidFill>
                <a:latin typeface="+mn-lt"/>
                <a:ea typeface="+mn-ea"/>
                <a:cs typeface="+mn-cs"/>
              </a:rPr>
              <a:t>And others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3907180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The program goes for 8 weeks, with a weekly session of 1.5 hours, plus additional homework to an approximate 2 to 3 hours a week total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program is aimed at someone who wants it” (not necessary for one who needs it)</a:t>
            </a:r>
          </a:p>
          <a:p>
            <a:endParaRPr lang="en-US" dirty="0"/>
          </a:p>
          <a:p>
            <a:r>
              <a:rPr lang="en-US" dirty="0"/>
              <a:t>Pages to open and explore: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4"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075091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take-home activities require a fairly significant investment by participants, and t</a:t>
            </a:r>
            <a:r>
              <a:rPr lang="en-US" sz="1200" kern="1200" dirty="0">
                <a:solidFill>
                  <a:schemeClr val="tx1"/>
                </a:solidFill>
                <a:effectLst/>
                <a:latin typeface="Arial" charset="0"/>
                <a:ea typeface="+mn-ea"/>
                <a:cs typeface="+mn-cs"/>
              </a:rPr>
              <a:t>wo components which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(These 2 success factors are emphasized during the promotion of the program, and employees are encouraged to discuss with their managers to get their support)</a:t>
            </a:r>
            <a:endParaRPr lang="en-CA" sz="1200" kern="1200" dirty="0">
              <a:solidFill>
                <a:schemeClr val="tx1"/>
              </a:solidFill>
              <a:effectLst/>
              <a:latin typeface="Arial" charset="0"/>
              <a:ea typeface="+mn-ea"/>
              <a:cs typeface="+mn-cs"/>
            </a:endParaRP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15</a:t>
            </a:fld>
            <a:endParaRPr lang="en-CA"/>
          </a:p>
        </p:txBody>
      </p:sp>
    </p:spTree>
    <p:extLst>
      <p:ext uri="{BB962C8B-B14F-4D97-AF65-F5344CB8AC3E}">
        <p14:creationId xmlns:p14="http://schemas.microsoft.com/office/powerpoint/2010/main" val="3515909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meantime that</a:t>
            </a:r>
            <a:r>
              <a:rPr lang="en-US" baseline="0" dirty="0"/>
              <a:t> people raise their hand to ask</a:t>
            </a:r>
            <a:r>
              <a:rPr lang="en-US" dirty="0"/>
              <a:t> questions), we’ll reflect back on some of the comments put</a:t>
            </a:r>
            <a:r>
              <a:rPr lang="en-US" baseline="0" dirty="0"/>
              <a:t> on the chat…. (mention some of the comments for both exercises)</a:t>
            </a:r>
            <a:endParaRPr lang="en-US" dirty="0"/>
          </a:p>
          <a:p>
            <a:pPr lvl="0"/>
            <a:endParaRPr lang="en-US" dirty="0"/>
          </a:p>
          <a:p>
            <a:pPr lvl="0"/>
            <a:r>
              <a:rPr lang="en-US" dirty="0"/>
              <a:t>And now, we open the floor for questions, please observe:</a:t>
            </a:r>
          </a:p>
          <a:p>
            <a:pPr marL="171450" lvl="0" indent="-171450">
              <a:buFont typeface="Arial" panose="020B0604020202020204" pitchFamily="34" charset="0"/>
              <a:buChar char="•"/>
            </a:pPr>
            <a:r>
              <a:rPr lang="en-US" dirty="0"/>
              <a:t>One question, per participant, per turn</a:t>
            </a:r>
          </a:p>
          <a:p>
            <a:pPr marL="171450" lvl="0" indent="-171450">
              <a:buFont typeface="Arial" panose="020B0604020202020204" pitchFamily="34" charset="0"/>
              <a:buChar char="•"/>
            </a:pPr>
            <a:r>
              <a:rPr lang="en-US" dirty="0"/>
              <a:t>Alternating with the chat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Sli.do</a:t>
            </a:r>
            <a:br>
              <a:rPr lang="en-US" dirty="0"/>
            </a:br>
            <a:br>
              <a:rPr lang="en-US" dirty="0"/>
            </a:br>
            <a:r>
              <a:rPr lang="en-US" dirty="0"/>
              <a:t>OR Sli.do #mcld - https://app.sli.do/event/ndecSyr9sCAK8nCTSHMcjb, for those who prefer anonymity</a:t>
            </a:r>
            <a:r>
              <a:rPr lang="en-US" sz="1200" dirty="0"/>
              <a:t> (</a:t>
            </a:r>
            <a:r>
              <a:rPr lang="en-US" sz="1200" b="1" dirty="0"/>
              <a:t>provide the Sli.do link and code</a:t>
            </a:r>
            <a:r>
              <a:rPr lang="en-US" sz="1200" dirty="0"/>
              <a:t>)</a:t>
            </a:r>
          </a:p>
          <a:p>
            <a:pPr marL="171450" lvl="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lvl="0" indent="0">
              <a:spcAft>
                <a:spcPts val="600"/>
              </a:spcAft>
              <a:buFont typeface="Arial" panose="020B0604020202020204" pitchFamily="34" charset="0"/>
              <a:buNone/>
            </a:pPr>
            <a:r>
              <a:rPr lang="en-US" sz="1200" dirty="0"/>
              <a:t>Dani // Jena:</a:t>
            </a:r>
          </a:p>
          <a:p>
            <a:pPr defTabSz="912937">
              <a:defRPr/>
            </a:pPr>
            <a:endParaRPr lang="en-CA" dirty="0"/>
          </a:p>
          <a:p>
            <a:pPr defTabSz="912937">
              <a:defRPr/>
            </a:pPr>
            <a:r>
              <a:rPr lang="en-CA" dirty="0"/>
              <a:t>To turn on the “automatic CC Interpretation, follow the next steps</a:t>
            </a:r>
          </a:p>
          <a:p>
            <a:pPr marL="228600" indent="-228600" defTabSz="912937">
              <a:buAutoNum type="arabicPeriod"/>
              <a:defRPr/>
            </a:pPr>
            <a:r>
              <a:rPr lang="en-CA" dirty="0"/>
              <a:t>From the “more” option at the top of your window, select “Language and speech” </a:t>
            </a:r>
          </a:p>
          <a:p>
            <a:pPr marL="228600" indent="-228600" defTabSz="912937">
              <a:buAutoNum type="arabicPeriod"/>
              <a:defRPr/>
            </a:pPr>
            <a:r>
              <a:rPr lang="en-CA" dirty="0"/>
              <a:t>Then select “Show live captions”</a:t>
            </a:r>
            <a:br>
              <a:rPr lang="en-CA" dirty="0"/>
            </a:br>
            <a:r>
              <a:rPr lang="en-CA" dirty="0"/>
              <a:t>It opens up a window at the bottom </a:t>
            </a:r>
          </a:p>
          <a:p>
            <a:pPr marL="228600" indent="-228600" defTabSz="912937">
              <a:buAutoNum type="arabicPeriod"/>
              <a:defRPr/>
            </a:pPr>
            <a:r>
              <a:rPr lang="en-CA" dirty="0"/>
              <a:t>Towards its right, there is an engine icon, </a:t>
            </a:r>
            <a:br>
              <a:rPr lang="en-CA" dirty="0"/>
            </a:br>
            <a:r>
              <a:rPr lang="en-CA" dirty="0"/>
              <a:t>from there select “Language settings”.</a:t>
            </a:r>
            <a:br>
              <a:rPr lang="en-CA" dirty="0"/>
            </a:br>
            <a:r>
              <a:rPr lang="en-CA" dirty="0"/>
              <a:t>On the right, the “Language settings” panel opens</a:t>
            </a:r>
          </a:p>
          <a:p>
            <a:pPr marL="228600" indent="-228600" defTabSz="912937">
              <a:buAutoNum type="arabicPeriod"/>
              <a:defRPr/>
            </a:pPr>
            <a:r>
              <a:rPr lang="en-CA" dirty="0"/>
              <a:t>Toggle the “Translate to” option,</a:t>
            </a:r>
            <a:br>
              <a:rPr lang="en-CA" dirty="0"/>
            </a:br>
            <a:r>
              <a:rPr lang="en-CA" dirty="0"/>
              <a:t>and select the language to translate the CC into</a:t>
            </a:r>
          </a:p>
          <a:p>
            <a:pPr marL="0" indent="0" defTabSz="912937">
              <a:buNone/>
              <a:defRPr/>
            </a:pPr>
            <a:endParaRPr lang="en-CA" dirty="0"/>
          </a:p>
          <a:p>
            <a:pPr marL="0" indent="0" defTabSz="912937">
              <a:buNone/>
              <a:defRPr/>
            </a:pPr>
            <a:r>
              <a:rPr lang="en-CA" dirty="0"/>
              <a:t>5 - Be aware that if you change the “Meeting spoken language”, it does for everybody on this meeting.</a:t>
            </a:r>
          </a:p>
          <a:p>
            <a:pPr marL="228600" indent="-228600" defTabSz="912937">
              <a:buAutoNum type="arabicPeriod"/>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35994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Aft>
                <a:spcPts val="600"/>
              </a:spcAft>
              <a:buFont typeface="Arial" panose="020B0604020202020204" pitchFamily="34" charset="0"/>
              <a:buNone/>
            </a:pPr>
            <a:r>
              <a:rPr lang="en-US" sz="1200" dirty="0"/>
              <a:t>Dani // Jena: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(paraphrase from slide)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Please</a:t>
            </a:r>
            <a:r>
              <a:rPr lang="fr-CA" dirty="0"/>
              <a:t> </a:t>
            </a:r>
            <a:r>
              <a:rPr lang="fr-CA" dirty="0" err="1"/>
              <a:t>write</a:t>
            </a:r>
            <a:r>
              <a:rPr lang="fr-CA" dirty="0"/>
              <a:t> down</a:t>
            </a:r>
            <a:r>
              <a:rPr lang="fr-CA" baseline="0" dirty="0"/>
              <a:t> </a:t>
            </a:r>
            <a:r>
              <a:rPr lang="fr-CA" baseline="0" dirty="0" err="1"/>
              <a:t>your</a:t>
            </a:r>
            <a:r>
              <a:rPr lang="fr-CA" baseline="0" dirty="0"/>
              <a:t> questions, at the end </a:t>
            </a:r>
            <a:r>
              <a:rPr lang="fr-CA" baseline="0" dirty="0" err="1"/>
              <a:t>there</a:t>
            </a:r>
            <a:r>
              <a:rPr lang="fr-CA" baseline="0" dirty="0"/>
              <a:t> </a:t>
            </a:r>
            <a:r>
              <a:rPr lang="fr-CA" baseline="0" dirty="0" err="1"/>
              <a:t>will</a:t>
            </a:r>
            <a:r>
              <a:rPr lang="fr-CA" baseline="0" dirty="0"/>
              <a:t> </a:t>
            </a:r>
            <a:r>
              <a:rPr lang="fr-CA" baseline="0" dirty="0" err="1"/>
              <a:t>be</a:t>
            </a:r>
            <a:r>
              <a:rPr lang="fr-CA" baseline="0" dirty="0"/>
              <a:t> time for Q&amp;A</a:t>
            </a:r>
            <a:endParaRPr lang="en-US" dirty="0"/>
          </a:p>
          <a:p>
            <a:pPr marL="171450" lvl="0" indent="-171450">
              <a:spcAft>
                <a:spcPts val="600"/>
              </a:spcAft>
              <a:buFont typeface="Arial" panose="020B0604020202020204" pitchFamily="34" charset="0"/>
              <a:buChar char="•"/>
            </a:pPr>
            <a:r>
              <a:rPr lang="en-US" sz="1200" dirty="0"/>
              <a:t>Raising hand</a:t>
            </a:r>
          </a:p>
          <a:p>
            <a:pPr marL="171450" lvl="0" indent="-171450">
              <a:spcAft>
                <a:spcPts val="600"/>
              </a:spcAft>
              <a:buFont typeface="Arial" panose="020B0604020202020204" pitchFamily="34" charset="0"/>
              <a:buChar char="•"/>
            </a:pPr>
            <a:r>
              <a:rPr lang="en-US" sz="1200" dirty="0"/>
              <a:t>Comments via the chat</a:t>
            </a:r>
          </a:p>
          <a:p>
            <a:pPr marL="171450" lvl="0" indent="-171450">
              <a:spcAft>
                <a:spcPts val="600"/>
              </a:spcAft>
              <a:buFont typeface="Arial" panose="020B0604020202020204" pitchFamily="34" charset="0"/>
              <a:buChar char="•"/>
            </a:pPr>
            <a:r>
              <a:rPr lang="en-US" sz="1200" dirty="0"/>
              <a:t>Ask questions anonymously via Sli.do </a:t>
            </a:r>
            <a:br>
              <a:rPr lang="en-US" sz="1200" dirty="0"/>
            </a:br>
            <a:r>
              <a:rPr lang="en-US" sz="1200" dirty="0"/>
              <a:t>https://app.sli.do/event/ndecSyr9sCAK8nCTSHMcjb</a:t>
            </a:r>
            <a:br>
              <a:rPr lang="en-US" sz="1200" dirty="0"/>
            </a:br>
            <a:r>
              <a:rPr lang="en-US" sz="1200" dirty="0"/>
              <a:t>code # </a:t>
            </a:r>
            <a:r>
              <a:rPr lang="en-US" sz="1200" dirty="0" err="1"/>
              <a:t>mcld</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81490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lvl="0" indent="0">
              <a:spcAft>
                <a:spcPts val="600"/>
              </a:spcAft>
              <a:buFont typeface="Arial" panose="020B0604020202020204" pitchFamily="34" charset="0"/>
              <a:buNone/>
            </a:pPr>
            <a:r>
              <a:rPr lang="en-US" sz="1200" dirty="0"/>
              <a:t>Dani // Jena:</a:t>
            </a:r>
          </a:p>
          <a:p>
            <a:endParaRPr lang="fr-CA" dirty="0"/>
          </a:p>
          <a:p>
            <a:r>
              <a:rPr lang="fr-CA" dirty="0" err="1"/>
              <a:t>We</a:t>
            </a:r>
            <a:r>
              <a:rPr lang="fr-CA" dirty="0"/>
              <a:t> have the Sli.do, in case </a:t>
            </a:r>
            <a:r>
              <a:rPr lang="fr-CA" dirty="0" err="1"/>
              <a:t>anyone</a:t>
            </a:r>
            <a:r>
              <a:rPr lang="fr-CA" dirty="0"/>
              <a:t> </a:t>
            </a:r>
            <a:r>
              <a:rPr lang="fr-CA" dirty="0" err="1"/>
              <a:t>would</a:t>
            </a:r>
            <a:r>
              <a:rPr lang="fr-CA" dirty="0"/>
              <a:t> </a:t>
            </a:r>
            <a:r>
              <a:rPr lang="fr-CA" dirty="0" err="1"/>
              <a:t>prefer</a:t>
            </a:r>
            <a:r>
              <a:rPr lang="fr-CA" dirty="0"/>
              <a:t> to </a:t>
            </a:r>
            <a:r>
              <a:rPr lang="fr-CA" dirty="0" err="1"/>
              <a:t>anonymously</a:t>
            </a:r>
            <a:r>
              <a:rPr lang="fr-CA" dirty="0"/>
              <a:t> </a:t>
            </a:r>
            <a:r>
              <a:rPr lang="fr-CA" dirty="0" err="1"/>
              <a:t>ask</a:t>
            </a:r>
            <a:r>
              <a:rPr lang="fr-CA" dirty="0"/>
              <a:t> a question</a:t>
            </a:r>
          </a:p>
          <a:p>
            <a:endParaRPr lang="fr-CA" dirty="0"/>
          </a:p>
          <a:p>
            <a:r>
              <a:rPr lang="fr-CA" dirty="0" err="1"/>
              <a:t>Now</a:t>
            </a:r>
            <a:r>
              <a:rPr lang="fr-CA" dirty="0"/>
              <a:t>, </a:t>
            </a:r>
            <a:r>
              <a:rPr lang="fr-CA" dirty="0" err="1"/>
              <a:t>introducing</a:t>
            </a:r>
            <a:r>
              <a:rPr lang="fr-CA" dirty="0"/>
              <a:t> Marc Sanderson…</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4323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lvl="0" indent="-171450">
              <a:spcAft>
                <a:spcPts val="600"/>
              </a:spcAft>
              <a:buFont typeface="Arial" panose="020B0604020202020204" pitchFamily="34" charset="0"/>
              <a:buChar char="•"/>
            </a:pPr>
            <a:r>
              <a:rPr lang="en-US" sz="1200" baseline="0" dirty="0"/>
              <a:t>Now, let’s define “leadership” via a quote from Simon Sinek, (read from the slide)</a:t>
            </a:r>
          </a:p>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with their colleagues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t>
            </a:r>
            <a:r>
              <a:rPr lang="en-US" sz="1200" dirty="0"/>
              <a:t>share the highlights of the program</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22137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endParaRPr lang="en-CA" dirty="0"/>
          </a:p>
          <a:p>
            <a:r>
              <a:rPr lang="en-CA" dirty="0"/>
              <a:t>To start, let’s experience a mindful exercise…</a:t>
            </a:r>
          </a:p>
          <a:p>
            <a:r>
              <a:rPr lang="en-CA" sz="1200" dirty="0"/>
              <a:t>If you haven’t, take advantage of the opportunity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face, your eyes, nose and</a:t>
            </a:r>
            <a:r>
              <a:rPr lang="en-CA" baseline="0" dirty="0"/>
              <a:t> mouth. Your jaw,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your </a:t>
            </a:r>
            <a:r>
              <a:rPr lang="en-CA" dirty="0" err="1"/>
              <a:t>scalf</a:t>
            </a:r>
            <a:r>
              <a:rPr lang="en-CA" dirty="0"/>
              <a:t>, breath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direct your breath and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t>
            </a:r>
            <a:r>
              <a:rPr lang="en-CA" baseline="0" dirty="0" err="1"/>
              <a:t>abdoment</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Ginette // Casey-Marie:</a:t>
            </a:r>
          </a:p>
          <a:p>
            <a:pPr marL="342900" lvl="0" indent="-342900">
              <a:buFont typeface="Symbol" panose="05050102010706020507" pitchFamily="18" charset="2"/>
              <a:buChar char=""/>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relationality, life-work balance, self-awareness and more.</a:t>
            </a:r>
          </a:p>
          <a:p>
            <a:pPr marL="0" lvl="0" indent="0">
              <a:buFont typeface="Symbol" panose="05050102010706020507" pitchFamily="18" charset="2"/>
              <a:buNone/>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(click)</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across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7</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noProof="0" dirty="0"/>
              <a:t>Alejandro</a:t>
            </a:r>
            <a:r>
              <a:rPr lang="en-CA" i="1" noProof="0"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i="1" noProof="0" dirty="0"/>
          </a:p>
          <a:p>
            <a:pPr marL="171450" lvl="0" indent="-171450">
              <a:spcAft>
                <a:spcPts val="600"/>
              </a:spcAft>
              <a:buFont typeface="Arial" panose="020B0604020202020204" pitchFamily="34" charset="0"/>
              <a:buChar char="•"/>
            </a:pPr>
            <a:r>
              <a:rPr lang="fr-CA" sz="1200" dirty="0"/>
              <a:t>Total registration to date: 1106, </a:t>
            </a:r>
            <a:r>
              <a:rPr lang="fr-CA" sz="1200" dirty="0" err="1"/>
              <a:t>Completed</a:t>
            </a:r>
            <a:r>
              <a:rPr lang="fr-CA" sz="1200" dirty="0"/>
              <a:t>: 605</a:t>
            </a:r>
          </a:p>
          <a:p>
            <a:pPr marL="171450" lvl="0" indent="-171450">
              <a:spcAft>
                <a:spcPts val="600"/>
              </a:spcAft>
              <a:buFont typeface="Arial" panose="020B0604020202020204" pitchFamily="34" charset="0"/>
              <a:buChar char="•"/>
            </a:pPr>
            <a:r>
              <a:rPr lang="fr-CA" sz="1200" dirty="0"/>
              <a:t>The </a:t>
            </a:r>
            <a:r>
              <a:rPr lang="fr-CA" sz="1200" dirty="0" err="1"/>
              <a:t>graphic</a:t>
            </a:r>
            <a:r>
              <a:rPr lang="fr-CA" sz="1200" dirty="0"/>
              <a:t> shows the progression of the MCLD program, in </a:t>
            </a:r>
            <a:r>
              <a:rPr lang="fr-CA" sz="1200" dirty="0" err="1"/>
              <a:t>terms</a:t>
            </a:r>
            <a:r>
              <a:rPr lang="fr-CA" sz="1200" dirty="0"/>
              <a:t> of registration and </a:t>
            </a:r>
            <a:r>
              <a:rPr lang="fr-CA" sz="1200" dirty="0" err="1"/>
              <a:t>completion</a:t>
            </a:r>
            <a:r>
              <a:rPr lang="fr-CA" sz="1200" dirty="0"/>
              <a:t>, </a:t>
            </a:r>
            <a:r>
              <a:rPr lang="fr-CA" sz="1200" dirty="0" err="1"/>
              <a:t>showing</a:t>
            </a:r>
            <a:r>
              <a:rPr lang="fr-CA" sz="1200" dirty="0"/>
              <a:t> an </a:t>
            </a:r>
            <a:r>
              <a:rPr lang="fr-CA" sz="1200" dirty="0" err="1"/>
              <a:t>average</a:t>
            </a:r>
            <a:r>
              <a:rPr lang="fr-CA" sz="1200" dirty="0"/>
              <a:t> </a:t>
            </a:r>
            <a:r>
              <a:rPr lang="fr-CA" sz="1200" dirty="0" err="1"/>
              <a:t>slightly</a:t>
            </a:r>
            <a:r>
              <a:rPr lang="fr-CA" sz="1200" dirty="0"/>
              <a:t> </a:t>
            </a:r>
            <a:r>
              <a:rPr lang="fr-CA" sz="1200" dirty="0" err="1"/>
              <a:t>above</a:t>
            </a:r>
            <a:r>
              <a:rPr lang="fr-CA" sz="1200" dirty="0"/>
              <a:t> 50%</a:t>
            </a:r>
          </a:p>
          <a:p>
            <a:pPr marL="171450" lvl="0" indent="-171450">
              <a:spcAft>
                <a:spcPts val="600"/>
              </a:spcAft>
              <a:buFont typeface="Arial" panose="020B0604020202020204" pitchFamily="34" charset="0"/>
              <a:buChar char="•"/>
            </a:pPr>
            <a:r>
              <a:rPr lang="fr-CA" sz="1200" noProof="0" dirty="0"/>
              <a:t>How come 55% </a:t>
            </a:r>
            <a:r>
              <a:rPr lang="fr-CA" sz="1200" noProof="0" dirty="0" err="1"/>
              <a:t>you</a:t>
            </a:r>
            <a:r>
              <a:rPr lang="fr-CA" sz="1200" noProof="0" dirty="0"/>
              <a:t> </a:t>
            </a:r>
            <a:r>
              <a:rPr lang="fr-CA" sz="1200" noProof="0" dirty="0" err="1"/>
              <a:t>may</a:t>
            </a:r>
            <a:r>
              <a:rPr lang="fr-CA" sz="1200" noProof="0" dirty="0"/>
              <a:t> </a:t>
            </a:r>
            <a:r>
              <a:rPr lang="fr-CA" sz="1200" noProof="0" dirty="0" err="1"/>
              <a:t>ask</a:t>
            </a:r>
            <a:r>
              <a:rPr lang="fr-CA" sz="1200" noProof="0" dirty="0"/>
              <a:t>… </a:t>
            </a:r>
            <a:r>
              <a:rPr lang="fr-CA" sz="1200" noProof="0" dirty="0" err="1"/>
              <a:t>among</a:t>
            </a:r>
            <a:r>
              <a:rPr lang="fr-CA" sz="1200" noProof="0" dirty="0"/>
              <a:t> </a:t>
            </a:r>
            <a:r>
              <a:rPr lang="fr-CA" sz="1200" noProof="0" dirty="0" err="1"/>
              <a:t>other</a:t>
            </a:r>
            <a:r>
              <a:rPr lang="fr-CA" sz="1200" noProof="0" dirty="0"/>
              <a:t> </a:t>
            </a:r>
            <a:r>
              <a:rPr lang="fr-CA" sz="1200" noProof="0" dirty="0" err="1"/>
              <a:t>reasons</a:t>
            </a:r>
            <a:r>
              <a:rPr lang="fr-CA" sz="1200" noProof="0" dirty="0"/>
              <a:t>:</a:t>
            </a:r>
          </a:p>
          <a:p>
            <a:pPr marL="628650" lvl="1" indent="-171450">
              <a:spcAft>
                <a:spcPts val="600"/>
              </a:spcAft>
              <a:buFont typeface="Arial" panose="020B0604020202020204" pitchFamily="34" charset="0"/>
              <a:buChar char="•"/>
            </a:pPr>
            <a:r>
              <a:rPr lang="fr-CA" noProof="0" dirty="0"/>
              <a:t>Change in </a:t>
            </a:r>
            <a:r>
              <a:rPr lang="fr-CA" noProof="0" dirty="0" err="1"/>
              <a:t>work</a:t>
            </a:r>
            <a:r>
              <a:rPr lang="fr-CA" noProof="0" dirty="0"/>
              <a:t> </a:t>
            </a:r>
            <a:r>
              <a:rPr lang="fr-CA" noProof="0" dirty="0" err="1"/>
              <a:t>load</a:t>
            </a:r>
            <a:r>
              <a:rPr lang="fr-CA" noProof="0" dirty="0"/>
              <a:t> for participants</a:t>
            </a:r>
          </a:p>
          <a:p>
            <a:pPr marL="628650" lvl="1" indent="-171450">
              <a:spcAft>
                <a:spcPts val="600"/>
              </a:spcAft>
              <a:buFont typeface="Arial" panose="020B0604020202020204" pitchFamily="34" charset="0"/>
              <a:buChar char="•"/>
            </a:pPr>
            <a:r>
              <a:rPr lang="en-CA" noProof="0" dirty="0"/>
              <a:t>Change in their work priorities (management changed their minds, new manager, re-organization, </a:t>
            </a:r>
            <a:r>
              <a:rPr lang="en-CA" noProof="0" dirty="0" err="1"/>
              <a:t>etc</a:t>
            </a:r>
            <a:r>
              <a:rPr lang="en-CA" noProof="0" dirty="0"/>
              <a:t>)</a:t>
            </a:r>
          </a:p>
          <a:p>
            <a:pPr marL="628650" lvl="1" indent="-171450">
              <a:spcAft>
                <a:spcPts val="600"/>
              </a:spcAft>
              <a:buFont typeface="Arial" panose="020B0604020202020204" pitchFamily="34" charset="0"/>
              <a:buChar char="•"/>
            </a:pPr>
            <a:r>
              <a:rPr lang="en-CA" noProof="0" dirty="0"/>
              <a:t>Misunderstanding of the commitment to participate</a:t>
            </a:r>
          </a:p>
          <a:p>
            <a:pPr marL="628650" lvl="1" indent="-171450">
              <a:spcAft>
                <a:spcPts val="600"/>
              </a:spcAft>
              <a:buFont typeface="Arial" panose="020B0604020202020204" pitchFamily="34" charset="0"/>
              <a:buChar char="•"/>
            </a:pPr>
            <a:r>
              <a:rPr lang="en-CA" noProof="0" dirty="0"/>
              <a:t>Among others</a:t>
            </a:r>
          </a:p>
          <a:p>
            <a:pPr marL="0" lvl="0" indent="0">
              <a:spcAft>
                <a:spcPts val="600"/>
              </a:spcAft>
              <a:buFont typeface="Arial" panose="020B0604020202020204" pitchFamily="34" charset="0"/>
              <a:buNone/>
            </a:pPr>
            <a:endParaRPr lang="en-CA"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216682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a:p>
          <a:p>
            <a:pPr lvl="0"/>
            <a:r>
              <a:rPr lang="en-US" dirty="0"/>
              <a:t>The program had participants</a:t>
            </a:r>
            <a:r>
              <a:rPr lang="en-US" baseline="0" dirty="0"/>
              <a:t> from across Government and across Canada, as you can see per the slide, the image</a:t>
            </a:r>
            <a:r>
              <a:rPr lang="en-US" dirty="0"/>
              <a:t> was co-created at the beginning of the 2022 English offering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900233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10"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2"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2025-04-14</a:t>
            </a:fld>
            <a:endParaRPr lang="en-CA"/>
          </a:p>
        </p:txBody>
      </p:sp>
      <p:sp>
        <p:nvSpPr>
          <p:cNvPr id="16" name="Rectangle 15">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https://wiki.gccollab.ca/images/f/f1/AGzz_IOCN_RICO_logo_RGB_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2025-04-14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2025-04-14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9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2025-04-14</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3" name="Picture 2">
            <a:extLst>
              <a:ext uri="{FF2B5EF4-FFF2-40B4-BE49-F238E27FC236}">
                <a16:creationId xmlns:a16="http://schemas.microsoft.com/office/drawing/2014/main" id="{B66AB866-D9B2-F51F-1F09-378FED41D73C}"/>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026" name="Picture 2">
            <a:extLst>
              <a:ext uri="{FF2B5EF4-FFF2-40B4-BE49-F238E27FC236}">
                <a16:creationId xmlns:a16="http://schemas.microsoft.com/office/drawing/2014/main" id="{76E6A45B-DA3D-04AB-2D73-33ADFCF365E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vt-of-canada-logo – IISD Experimental Lakes Area">
            <a:extLst>
              <a:ext uri="{FF2B5EF4-FFF2-40B4-BE49-F238E27FC236}">
                <a16:creationId xmlns:a16="http://schemas.microsoft.com/office/drawing/2014/main" id="{3E3F8702-4B61-1C6E-EF7A-F7F6C06DFC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ederal - Data and Statistics: Canada - Research Guides at University ...">
            <a:extLst>
              <a:ext uri="{FF2B5EF4-FFF2-40B4-BE49-F238E27FC236}">
                <a16:creationId xmlns:a16="http://schemas.microsoft.com/office/drawing/2014/main" id="{26E9E52E-BA85-98B0-AD47-9AB7C14F1A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9751" y="116632"/>
            <a:ext cx="1375792" cy="32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2025-04-14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1431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2025-04-14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77383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2025-04-14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46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2025-04-14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698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2025-04-14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9198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2025-04-14</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84748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2025-04-14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466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B3FFD2E5-3B4C-457C-A707-CAECF53851F3}" type="datetime1">
              <a:rPr lang="en-CA" smtClean="0"/>
              <a:pPr/>
              <a:t>2025-04-14</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77327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2025-04-14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0933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2025-04-14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3191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2025-04-14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635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2025-04-14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2025-04-14</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2025-04-14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2025-04-14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2025-04-14</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2025-04-14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2025-04-14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2025-04-14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49A1-3E28-4EED-877C-2235D0A8D14E}" type="slidenum">
              <a:rPr lang="en-CA" smtClean="0"/>
              <a:pPr/>
              <a:t>‹#›</a:t>
            </a:fld>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7662" y="6356350"/>
            <a:ext cx="17531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2025-04-14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6" name="Picture 5">
            <a:extLst>
              <a:ext uri="{FF2B5EF4-FFF2-40B4-BE49-F238E27FC236}">
                <a16:creationId xmlns:a16="http://schemas.microsoft.com/office/drawing/2014/main" id="{0F10D0DC-74D5-3937-9BB8-3881AC010580}"/>
              </a:ext>
            </a:extLst>
          </p:cNvPr>
          <p:cNvPicPr>
            <a:picLocks noChangeAspect="1"/>
          </p:cNvPicPr>
          <p:nvPr userDrawn="1"/>
        </p:nvPicPr>
        <p:blipFill>
          <a:blip r:embed="rId14"/>
          <a:stretch>
            <a:fillRect/>
          </a:stretch>
        </p:blipFill>
        <p:spPr>
          <a:xfrm>
            <a:off x="101352" y="6355844"/>
            <a:ext cx="582216" cy="421341"/>
          </a:xfrm>
          <a:prstGeom prst="rect">
            <a:avLst/>
          </a:prstGeom>
        </p:spPr>
      </p:pic>
    </p:spTree>
    <p:extLst>
      <p:ext uri="{BB962C8B-B14F-4D97-AF65-F5344CB8AC3E}">
        <p14:creationId xmlns:p14="http://schemas.microsoft.com/office/powerpoint/2010/main" val="40024906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notesSlide" Target="../notesSlides/notesSlide13.xml"/><Relationship Id="rId7" Type="http://schemas.openxmlformats.org/officeDocument/2006/relationships/image" Target="../media/image29.jpg"/><Relationship Id="rId12" Type="http://schemas.openxmlformats.org/officeDocument/2006/relationships/image" Target="../media/image34.jpeg"/><Relationship Id="rId2" Type="http://schemas.openxmlformats.org/officeDocument/2006/relationships/slideLayout" Target="../slideLayouts/slideLayout2.xml"/><Relationship Id="rId16" Type="http://schemas.openxmlformats.org/officeDocument/2006/relationships/image" Target="../media/image38.jpeg"/><Relationship Id="rId1" Type="http://schemas.openxmlformats.org/officeDocument/2006/relationships/tags" Target="../tags/tag1.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5" Type="http://schemas.openxmlformats.org/officeDocument/2006/relationships/image" Target="../media/image37.jpeg"/><Relationship Id="rId10" Type="http://schemas.openxmlformats.org/officeDocument/2006/relationships/image" Target="../media/image32.jpeg"/><Relationship Id="rId4" Type="http://schemas.openxmlformats.org/officeDocument/2006/relationships/hyperlink" Target="https://wiki.gccollab.ca/MCLD_Program_Facilitators_Team_/_L'%C3%A9quipe_des_animateurs_du_program_de_DLCP" TargetMode="External"/><Relationship Id="rId9" Type="http://schemas.openxmlformats.org/officeDocument/2006/relationships/image" Target="../media/image31.jpg"/><Relationship Id="rId1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app.sli.do/event/b5V2V6PYg4WdPRqH5fPpE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77206-3055-9284-F528-2054CE9BB6D5}"/>
              </a:ext>
            </a:extLst>
          </p:cNvPr>
          <p:cNvSpPr>
            <a:spLocks noGrp="1"/>
          </p:cNvSpPr>
          <p:nvPr>
            <p:ph type="ctrTitle"/>
          </p:nvPr>
        </p:nvSpPr>
        <p:spPr/>
        <p:txBody>
          <a:bodyPr>
            <a:noAutofit/>
          </a:bodyPr>
          <a:lstStyle/>
          <a:p>
            <a:r>
              <a:rPr lang="fr-FR" sz="2800" dirty="0">
                <a:solidFill>
                  <a:schemeClr val="accent1">
                    <a:lumMod val="75000"/>
                  </a:schemeClr>
                </a:solidFill>
              </a:rPr>
              <a:t>Information session: </a:t>
            </a:r>
            <a:br>
              <a:rPr lang="fr-FR" sz="2800" dirty="0">
                <a:solidFill>
                  <a:schemeClr val="accent1">
                    <a:lumMod val="75000"/>
                  </a:schemeClr>
                </a:solidFill>
              </a:rPr>
            </a:br>
            <a:r>
              <a:rPr lang="en-US" sz="2800" dirty="0">
                <a:solidFill>
                  <a:schemeClr val="accent1">
                    <a:lumMod val="75000"/>
                  </a:schemeClr>
                </a:solidFill>
              </a:rPr>
              <a:t>Mindful Change Leadership Development program</a:t>
            </a:r>
          </a:p>
        </p:txBody>
      </p:sp>
      <p:sp>
        <p:nvSpPr>
          <p:cNvPr id="3" name="Subtitle 2"/>
          <p:cNvSpPr>
            <a:spLocks noGrp="1"/>
          </p:cNvSpPr>
          <p:nvPr>
            <p:ph type="subTitle" idx="1"/>
          </p:nvPr>
        </p:nvSpPr>
        <p:spPr>
          <a:xfrm>
            <a:off x="1371600" y="5301207"/>
            <a:ext cx="6400800" cy="805561"/>
          </a:xfrm>
        </p:spPr>
        <p:txBody>
          <a:bodyPr>
            <a:normAutofit/>
          </a:bodyPr>
          <a:lstStyle/>
          <a:p>
            <a:pPr>
              <a:spcBef>
                <a:spcPts val="600"/>
              </a:spcBef>
            </a:pPr>
            <a:r>
              <a:rPr lang="en-US" sz="2000" dirty="0">
                <a:solidFill>
                  <a:schemeClr val="accent1">
                    <a:lumMod val="75000"/>
                  </a:schemeClr>
                </a:solidFill>
              </a:rPr>
              <a:t>April 15 and 22, 2025</a:t>
            </a:r>
          </a:p>
        </p:txBody>
      </p:sp>
    </p:spTree>
    <p:extLst>
      <p:ext uri="{BB962C8B-B14F-4D97-AF65-F5344CB8AC3E}">
        <p14:creationId xmlns:p14="http://schemas.microsoft.com/office/powerpoint/2010/main" val="251191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B62F34F1-6D7F-DB58-8AA6-621ADE5480A7}"/>
              </a:ext>
            </a:extLst>
          </p:cNvPr>
          <p:cNvGraphicFramePr>
            <a:graphicFrameLocks/>
          </p:cNvGraphicFramePr>
          <p:nvPr/>
        </p:nvGraphicFramePr>
        <p:xfrm>
          <a:off x="457200" y="1196752"/>
          <a:ext cx="8383960" cy="52565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6664B27A-F850-4F75-9311-7FB05ABE4B37}"/>
              </a:ext>
            </a:extLst>
          </p:cNvPr>
          <p:cNvGraphicFramePr>
            <a:graphicFrameLocks/>
          </p:cNvGraphicFramePr>
          <p:nvPr/>
        </p:nvGraphicFramePr>
        <p:xfrm>
          <a:off x="457200" y="1196752"/>
          <a:ext cx="8383960" cy="5256584"/>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p:cNvSpPr>
            <a:spLocks noGrp="1"/>
          </p:cNvSpPr>
          <p:nvPr>
            <p:ph type="title"/>
          </p:nvPr>
        </p:nvSpPr>
        <p:spPr>
          <a:xfrm>
            <a:off x="457200" y="274638"/>
            <a:ext cx="8229600" cy="714655"/>
          </a:xfrm>
        </p:spPr>
        <p:txBody>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2024</a:t>
            </a:r>
            <a:endParaRPr lang="en-CA" sz="3200" dirty="0"/>
          </a:p>
        </p:txBody>
      </p:sp>
      <p:sp>
        <p:nvSpPr>
          <p:cNvPr id="11" name="TextBox 2">
            <a:extLst>
              <a:ext uri="{FF2B5EF4-FFF2-40B4-BE49-F238E27FC236}">
                <a16:creationId xmlns:a16="http://schemas.microsoft.com/office/drawing/2014/main" id="{2E09AC2D-C8B5-4F90-0167-C2CBB965C23A}"/>
              </a:ext>
            </a:extLst>
          </p:cNvPr>
          <p:cNvSpPr txBox="1"/>
          <p:nvPr/>
        </p:nvSpPr>
        <p:spPr>
          <a:xfrm rot="16200000">
            <a:off x="1020786" y="2269486"/>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17.8%</a:t>
            </a:r>
            <a:endParaRPr lang="en-US" sz="1200" dirty="0">
              <a:effectLst/>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2575433" y="1795639"/>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17.6%</a:t>
            </a:r>
            <a:endParaRPr lang="en-US" sz="1200" dirty="0">
              <a:effectLst/>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763828" y="2947767"/>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15.5%</a:t>
            </a:r>
            <a:endParaRPr lang="en-US" sz="1200" dirty="0">
              <a:effectLst/>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613982" y="3116196"/>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14.4%</a:t>
            </a:r>
            <a:endParaRPr lang="en-US" sz="1200" dirty="0">
              <a:effectLst/>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165861" y="2642347"/>
            <a:ext cx="947695" cy="47000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17.6%</a:t>
            </a:r>
            <a:endParaRPr lang="en-US" sz="1200" dirty="0">
              <a:effectLst/>
              <a:ea typeface="Calibri" panose="020F0502020204030204" pitchFamily="34" charset="0"/>
              <a:cs typeface="Times New Roman" panose="02020603050405020304" pitchFamily="18" charset="0"/>
            </a:endParaRPr>
          </a:p>
        </p:txBody>
      </p:sp>
      <p:sp>
        <p:nvSpPr>
          <p:cNvPr id="8" name="TextBox 4">
            <a:extLst>
              <a:ext uri="{FF2B5EF4-FFF2-40B4-BE49-F238E27FC236}">
                <a16:creationId xmlns:a16="http://schemas.microsoft.com/office/drawing/2014/main" id="{013A2E80-AD4E-4C3B-8768-10732202BBBE}"/>
              </a:ext>
            </a:extLst>
          </p:cNvPr>
          <p:cNvSpPr txBox="1"/>
          <p:nvPr/>
        </p:nvSpPr>
        <p:spPr>
          <a:xfrm>
            <a:off x="3049281" y="6522295"/>
            <a:ext cx="4080284" cy="27699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rtl="0" eaLnBrk="1" latinLnBrk="0" hangingPunct="1"/>
            <a:r>
              <a:rPr lang="en-US" sz="1200" dirty="0">
                <a:solidFill>
                  <a:schemeClr val="tx1"/>
                </a:solidFill>
                <a:effectLst/>
                <a:latin typeface="+mn-lt"/>
                <a:ea typeface="+mn-ea"/>
                <a:cs typeface="+mn-cs"/>
              </a:rPr>
              <a:t>* People who answered "Always", "Usually", and "Sometimes"</a:t>
            </a:r>
            <a:endParaRPr lang="en-US" sz="1000" dirty="0">
              <a:effectLst/>
            </a:endParaRPr>
          </a:p>
        </p:txBody>
      </p:sp>
    </p:spTree>
    <p:extLst>
      <p:ext uri="{BB962C8B-B14F-4D97-AF65-F5344CB8AC3E}">
        <p14:creationId xmlns:p14="http://schemas.microsoft.com/office/powerpoint/2010/main" val="337194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3" grpId="0">
        <p:bldAsOne/>
      </p:bldGraphic>
      <p:bldP spid="11" grpId="0"/>
      <p:bldP spid="17" grpId="0"/>
      <p:bldP spid="18" grpId="0"/>
      <p:bldP spid="19" grpId="0"/>
      <p:bldP spid="20"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443578" y="19050"/>
            <a:ext cx="1700422" cy="1517973"/>
          </a:xfrm>
          <a:prstGeom prst="rect">
            <a:avLst/>
          </a:prstGeom>
        </p:spPr>
      </p:pic>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Program Testimonials</a:t>
            </a:r>
            <a:endParaRPr lang="en-CA" sz="3200" dirty="0"/>
          </a:p>
        </p:txBody>
      </p:sp>
      <p:sp>
        <p:nvSpPr>
          <p:cNvPr id="3" name="Rectangle 2"/>
          <p:cNvSpPr/>
          <p:nvPr/>
        </p:nvSpPr>
        <p:spPr>
          <a:xfrm>
            <a:off x="780840" y="1371600"/>
            <a:ext cx="7967546" cy="5216813"/>
          </a:xfrm>
          <a:prstGeom prst="rect">
            <a:avLst/>
          </a:prstGeom>
        </p:spPr>
        <p:txBody>
          <a:bodyPr wrap="square">
            <a:spAutoFit/>
          </a:bodyPr>
          <a:lstStyle/>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85750" lvl="0" indent="-285750">
              <a:spcBef>
                <a:spcPts val="200"/>
              </a:spcBef>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These 8 weeks have been profound</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this valuable opportunity to grow personally and professionally.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 at ISC</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wanted to also share some specific gratitude... I found the sessions incredibly helpful, useful and well structured…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it's already had a wonderful effect on my life</a:t>
            </a:r>
            <a:endPar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42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chemeClr val="accent1">
                    <a:lumMod val="75000"/>
                  </a:schemeClr>
                </a:solidFill>
              </a:rPr>
              <a:t>Exercise – Noticing</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77500" lnSpcReduction="20000"/>
          </a:bodyPr>
          <a:lstStyle/>
          <a:p>
            <a:r>
              <a:rPr lang="en-CA" dirty="0">
                <a:solidFill>
                  <a:schemeClr val="accent1">
                    <a:lumMod val="75000"/>
                  </a:schemeClr>
                </a:solidFill>
              </a:rPr>
              <a:t>Time required: 3 minutes</a:t>
            </a:r>
          </a:p>
          <a:p>
            <a:r>
              <a:rPr lang="en-CA" dirty="0">
                <a:solidFill>
                  <a:schemeClr val="accent1">
                    <a:lumMod val="75000"/>
                  </a:schemeClr>
                </a:solidFill>
              </a:rPr>
              <a:t>The trick is to shift from “doing” to “being”</a:t>
            </a:r>
          </a:p>
          <a:p>
            <a:r>
              <a:rPr lang="en-CA" dirty="0">
                <a:solidFill>
                  <a:schemeClr val="accent1">
                    <a:lumMod val="75000"/>
                  </a:schemeClr>
                </a:solidFill>
              </a:rPr>
              <a:t>Let’s start by doing the following...</a:t>
            </a:r>
          </a:p>
          <a:p>
            <a:pPr lvl="1"/>
            <a:r>
              <a:rPr lang="en-CA" dirty="0">
                <a:solidFill>
                  <a:schemeClr val="accent1">
                    <a:lumMod val="75000"/>
                  </a:schemeClr>
                </a:solidFill>
              </a:rPr>
              <a:t>Sit as comfortable as possible in a straight position</a:t>
            </a:r>
          </a:p>
          <a:p>
            <a:pPr lvl="1"/>
            <a:r>
              <a:rPr lang="en-CA" dirty="0">
                <a:solidFill>
                  <a:schemeClr val="accent1">
                    <a:lumMod val="75000"/>
                  </a:schemeClr>
                </a:solidFill>
              </a:rPr>
              <a:t>It helps if you close or semi-close your eyes</a:t>
            </a:r>
          </a:p>
          <a:p>
            <a:pPr lvl="1"/>
            <a:r>
              <a:rPr lang="en-CA" dirty="0">
                <a:solidFill>
                  <a:schemeClr val="accent1">
                    <a:lumMod val="75000"/>
                  </a:schemeClr>
                </a:solidFill>
              </a:rPr>
              <a:t>Let’s not worry about time</a:t>
            </a:r>
          </a:p>
          <a:p>
            <a:pPr lvl="1"/>
            <a:r>
              <a:rPr lang="en-CA" dirty="0">
                <a:solidFill>
                  <a:schemeClr val="accent1">
                    <a:lumMod val="75000"/>
                  </a:schemeClr>
                </a:solidFill>
              </a:rPr>
              <a:t>And take a minute, only a minute...</a:t>
            </a:r>
          </a:p>
          <a:p>
            <a:pPr lvl="1"/>
            <a:r>
              <a:rPr lang="en-CA" dirty="0">
                <a:solidFill>
                  <a:schemeClr val="accent1">
                    <a:lumMod val="75000"/>
                  </a:schemeClr>
                </a:solidFill>
              </a:rPr>
              <a:t>To breathe, just to breathe</a:t>
            </a:r>
          </a:p>
          <a:p>
            <a:pPr lvl="1"/>
            <a:r>
              <a:rPr lang="en-CA" dirty="0">
                <a:solidFill>
                  <a:schemeClr val="accent1">
                    <a:lumMod val="75000"/>
                  </a:schemeClr>
                </a:solidFill>
              </a:rPr>
              <a:t>That simple</a:t>
            </a:r>
          </a:p>
          <a:p>
            <a:pPr lvl="1"/>
            <a:r>
              <a:rPr lang="en-CA" dirty="0">
                <a:solidFill>
                  <a:schemeClr val="accent1">
                    <a:lumMod val="75000"/>
                  </a:schemeClr>
                </a:solidFill>
              </a:rPr>
              <a:t>I’ll let you know when the minute is over.</a:t>
            </a:r>
          </a:p>
          <a:p>
            <a:pPr lvl="1"/>
            <a:r>
              <a:rPr lang="en-CA" dirty="0">
                <a:solidFill>
                  <a:schemeClr val="accent1">
                    <a:lumMod val="75000"/>
                  </a:schemeClr>
                </a:solidFill>
              </a:rPr>
              <a:t>Just continue focusing on your breathing</a:t>
            </a:r>
          </a:p>
          <a:p>
            <a:r>
              <a:rPr lang="en-CA" dirty="0">
                <a:solidFill>
                  <a:schemeClr val="accent1">
                    <a:lumMod val="75000"/>
                  </a:schemeClr>
                </a:solidFill>
              </a:rPr>
              <a:t>We’ll do a short debrief of what you noticed </a:t>
            </a:r>
          </a:p>
        </p:txBody>
      </p:sp>
      <p:grpSp>
        <p:nvGrpSpPr>
          <p:cNvPr id="4" name="Group 3"/>
          <p:cNvGrpSpPr/>
          <p:nvPr/>
        </p:nvGrpSpPr>
        <p:grpSpPr>
          <a:xfrm>
            <a:off x="6444208" y="-44176"/>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6488833" y="744117"/>
              <a:ext cx="1964800" cy="1916424"/>
            </a:xfrm>
            <a:prstGeom prst="rect">
              <a:avLst/>
            </a:prstGeom>
            <a:noFill/>
          </p:spPr>
        </p:pic>
      </p:grpSp>
      <p:grpSp>
        <p:nvGrpSpPr>
          <p:cNvPr id="10" name="Group 9">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4" name="Picture 13">
              <a:extLst>
                <a:ext uri="{FF2B5EF4-FFF2-40B4-BE49-F238E27FC236}">
                  <a16:creationId xmlns:a16="http://schemas.microsoft.com/office/drawing/2014/main" id="{891D7C16-3D79-4DA2-C98A-976B5FA3D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5" name="Oval 14">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9158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107504" y="274638"/>
            <a:ext cx="8928992" cy="795633"/>
          </a:xfrm>
        </p:spPr>
        <p:txBody>
          <a:bodyPr>
            <a:noAutofit/>
          </a:bodyPr>
          <a:lstStyle/>
          <a:p>
            <a:pPr algn="ctr"/>
            <a:r>
              <a:rPr lang="fr-FR" sz="3600" dirty="0">
                <a:solidFill>
                  <a:schemeClr val="accent1">
                    <a:lumMod val="75000"/>
                  </a:schemeClr>
                </a:solidFill>
              </a:rPr>
              <a:t>Livré par une équipe d'</a:t>
            </a:r>
            <a:r>
              <a:rPr lang="fr-FR" sz="3600" dirty="0">
                <a:solidFill>
                  <a:schemeClr val="accent1">
                    <a:lumMod val="75000"/>
                  </a:schemeClr>
                </a:solidFill>
                <a:hlinkClick r:id="rId4" tooltip="MCLD Program Facilitators Team / L'équipe des animateurs du program de DLCP"/>
              </a:rPr>
              <a:t>animateurs</a:t>
            </a:r>
            <a:r>
              <a:rPr lang="fr-FR" sz="3600" dirty="0">
                <a:solidFill>
                  <a:schemeClr val="accent1">
                    <a:lumMod val="75000"/>
                  </a:schemeClr>
                </a:solidFill>
              </a:rPr>
              <a:t> bénévoles</a:t>
            </a:r>
            <a:endParaRPr lang="fr-CA" sz="2800" dirty="0">
              <a:solidFill>
                <a:schemeClr val="accent1">
                  <a:lumMod val="75000"/>
                </a:schemeClr>
              </a:solidFill>
            </a:endParaRPr>
          </a:p>
        </p:txBody>
      </p:sp>
      <p:grpSp>
        <p:nvGrpSpPr>
          <p:cNvPr id="42" name="Group 41">
            <a:extLst>
              <a:ext uri="{FF2B5EF4-FFF2-40B4-BE49-F238E27FC236}">
                <a16:creationId xmlns:a16="http://schemas.microsoft.com/office/drawing/2014/main" id="{477E7527-265C-3694-30B8-579AD5D7E0EA}"/>
              </a:ext>
            </a:extLst>
          </p:cNvPr>
          <p:cNvGrpSpPr/>
          <p:nvPr/>
        </p:nvGrpSpPr>
        <p:grpSpPr>
          <a:xfrm>
            <a:off x="781945" y="2986185"/>
            <a:ext cx="1219254" cy="1805737"/>
            <a:chOff x="542241" y="4037588"/>
            <a:chExt cx="1468014" cy="2063420"/>
          </a:xfrm>
        </p:grpSpPr>
        <p:pic>
          <p:nvPicPr>
            <p:cNvPr id="43" name="Picture 42" descr="A person with a beard&#10;&#10;Description automatically generated with medium confidence">
              <a:extLst>
                <a:ext uri="{FF2B5EF4-FFF2-40B4-BE49-F238E27FC236}">
                  <a16:creationId xmlns:a16="http://schemas.microsoft.com/office/drawing/2014/main" id="{7F2BE5D5-890A-E6C2-ACC9-5BA84CFB5B91}"/>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45" name="TextBox 44">
              <a:extLst>
                <a:ext uri="{FF2B5EF4-FFF2-40B4-BE49-F238E27FC236}">
                  <a16:creationId xmlns:a16="http://schemas.microsoft.com/office/drawing/2014/main" id="{134E8946-22A2-B6F7-CBC1-EA5C4E17E220}"/>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46" name="Group 45">
            <a:extLst>
              <a:ext uri="{FF2B5EF4-FFF2-40B4-BE49-F238E27FC236}">
                <a16:creationId xmlns:a16="http://schemas.microsoft.com/office/drawing/2014/main" id="{E50A967C-982F-DD46-FCE7-2D176A24BA8D}"/>
              </a:ext>
            </a:extLst>
          </p:cNvPr>
          <p:cNvGrpSpPr/>
          <p:nvPr/>
        </p:nvGrpSpPr>
        <p:grpSpPr>
          <a:xfrm>
            <a:off x="4874039" y="2981191"/>
            <a:ext cx="1162962" cy="1815724"/>
            <a:chOff x="4870895" y="4026175"/>
            <a:chExt cx="1400238" cy="2074833"/>
          </a:xfrm>
        </p:grpSpPr>
        <p:pic>
          <p:nvPicPr>
            <p:cNvPr id="49" name="Picture 48" descr="A person in a suit and tie&#10;&#10;Description automatically generated with medium confidence">
              <a:extLst>
                <a:ext uri="{FF2B5EF4-FFF2-40B4-BE49-F238E27FC236}">
                  <a16:creationId xmlns:a16="http://schemas.microsoft.com/office/drawing/2014/main" id="{2191F65B-CFF6-E76F-4BD7-5837AD47BFA4}"/>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50" name="TextBox 49">
              <a:extLst>
                <a:ext uri="{FF2B5EF4-FFF2-40B4-BE49-F238E27FC236}">
                  <a16:creationId xmlns:a16="http://schemas.microsoft.com/office/drawing/2014/main" id="{B0A9E3B1-EFD9-6D9A-FF71-DB088C2D2FFA}"/>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51" name="Group 50">
            <a:extLst>
              <a:ext uri="{FF2B5EF4-FFF2-40B4-BE49-F238E27FC236}">
                <a16:creationId xmlns:a16="http://schemas.microsoft.com/office/drawing/2014/main" id="{3B4B627E-52E0-5622-4919-AC2FE3D9D57B}"/>
              </a:ext>
            </a:extLst>
          </p:cNvPr>
          <p:cNvGrpSpPr/>
          <p:nvPr/>
        </p:nvGrpSpPr>
        <p:grpSpPr>
          <a:xfrm>
            <a:off x="2800053" y="2962410"/>
            <a:ext cx="1275132" cy="1853286"/>
            <a:chOff x="2655274" y="3983252"/>
            <a:chExt cx="1535294" cy="2117756"/>
          </a:xfrm>
        </p:grpSpPr>
        <p:pic>
          <p:nvPicPr>
            <p:cNvPr id="52" name="Picture 51" descr="A person wearing glasses&#10;&#10;Description automatically generated with medium confidence">
              <a:extLst>
                <a:ext uri="{FF2B5EF4-FFF2-40B4-BE49-F238E27FC236}">
                  <a16:creationId xmlns:a16="http://schemas.microsoft.com/office/drawing/2014/main" id="{BAC7E83C-D5F8-B2D2-3CD5-FFC863A27CD4}"/>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53" name="TextBox 52">
              <a:extLst>
                <a:ext uri="{FF2B5EF4-FFF2-40B4-BE49-F238E27FC236}">
                  <a16:creationId xmlns:a16="http://schemas.microsoft.com/office/drawing/2014/main" id="{86FB35CF-F90C-1A15-4746-49B04174CC9F}"/>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54" name="Group 53">
            <a:extLst>
              <a:ext uri="{FF2B5EF4-FFF2-40B4-BE49-F238E27FC236}">
                <a16:creationId xmlns:a16="http://schemas.microsoft.com/office/drawing/2014/main" id="{CEA82331-4749-5645-57F7-B9C8D16212B9}"/>
              </a:ext>
            </a:extLst>
          </p:cNvPr>
          <p:cNvGrpSpPr/>
          <p:nvPr/>
        </p:nvGrpSpPr>
        <p:grpSpPr>
          <a:xfrm>
            <a:off x="6876256" y="1070271"/>
            <a:ext cx="1107688" cy="1757179"/>
            <a:chOff x="6012554" y="1693696"/>
            <a:chExt cx="1333686" cy="2007934"/>
          </a:xfrm>
        </p:grpSpPr>
        <p:pic>
          <p:nvPicPr>
            <p:cNvPr id="55" name="Picture 54" descr="A person with a beard&#10;&#10;Description automatically generated with low confidence">
              <a:extLst>
                <a:ext uri="{FF2B5EF4-FFF2-40B4-BE49-F238E27FC236}">
                  <a16:creationId xmlns:a16="http://schemas.microsoft.com/office/drawing/2014/main" id="{D29873CE-319C-3E62-AFFB-81E689085126}"/>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56" name="TextBox 55">
              <a:extLst>
                <a:ext uri="{FF2B5EF4-FFF2-40B4-BE49-F238E27FC236}">
                  <a16:creationId xmlns:a16="http://schemas.microsoft.com/office/drawing/2014/main" id="{53A51825-C134-1179-7B0C-8A5EA9A9F0CC}"/>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57" name="Group 56">
            <a:extLst>
              <a:ext uri="{FF2B5EF4-FFF2-40B4-BE49-F238E27FC236}">
                <a16:creationId xmlns:a16="http://schemas.microsoft.com/office/drawing/2014/main" id="{8BB6006C-1BA1-B711-7A49-109A7D9565D3}"/>
              </a:ext>
            </a:extLst>
          </p:cNvPr>
          <p:cNvGrpSpPr/>
          <p:nvPr/>
        </p:nvGrpSpPr>
        <p:grpSpPr>
          <a:xfrm>
            <a:off x="736603" y="1095292"/>
            <a:ext cx="1167258" cy="1707136"/>
            <a:chOff x="457199" y="1789689"/>
            <a:chExt cx="1405411" cy="1950750"/>
          </a:xfrm>
        </p:grpSpPr>
        <p:pic>
          <p:nvPicPr>
            <p:cNvPr id="58" name="Picture 57" descr="A person smiling for the camera&#10;&#10;Description automatically generated with medium confidence">
              <a:extLst>
                <a:ext uri="{FF2B5EF4-FFF2-40B4-BE49-F238E27FC236}">
                  <a16:creationId xmlns:a16="http://schemas.microsoft.com/office/drawing/2014/main" id="{1B123226-3CA7-0534-11DA-36C9A27ACF8B}"/>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59" name="TextBox 58">
              <a:extLst>
                <a:ext uri="{FF2B5EF4-FFF2-40B4-BE49-F238E27FC236}">
                  <a16:creationId xmlns:a16="http://schemas.microsoft.com/office/drawing/2014/main" id="{62DB01B9-FACF-8F83-94E5-3FAD20F42163}"/>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60" name="Group 59">
            <a:extLst>
              <a:ext uri="{FF2B5EF4-FFF2-40B4-BE49-F238E27FC236}">
                <a16:creationId xmlns:a16="http://schemas.microsoft.com/office/drawing/2014/main" id="{D84FE905-7A64-5A00-17F9-9B9DECE355AF}"/>
              </a:ext>
            </a:extLst>
          </p:cNvPr>
          <p:cNvGrpSpPr/>
          <p:nvPr/>
        </p:nvGrpSpPr>
        <p:grpSpPr>
          <a:xfrm>
            <a:off x="2757452" y="1087729"/>
            <a:ext cx="1303935" cy="1722262"/>
            <a:chOff x="2636363" y="1752215"/>
            <a:chExt cx="1569973" cy="1968033"/>
          </a:xfrm>
        </p:grpSpPr>
        <p:sp>
          <p:nvSpPr>
            <p:cNvPr id="61" name="TextBox 60">
              <a:extLst>
                <a:ext uri="{FF2B5EF4-FFF2-40B4-BE49-F238E27FC236}">
                  <a16:creationId xmlns:a16="http://schemas.microsoft.com/office/drawing/2014/main" id="{C2730965-EDAC-EA2E-66B4-9F5FB36AAD2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62" name="Picture 2">
              <a:extLst>
                <a:ext uri="{FF2B5EF4-FFF2-40B4-BE49-F238E27FC236}">
                  <a16:creationId xmlns:a16="http://schemas.microsoft.com/office/drawing/2014/main" id="{FFB9F973-DF18-4359-068C-EA5AFD8598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9B3F1738-53B7-AA9E-342C-A0979CD6B9A5}"/>
              </a:ext>
            </a:extLst>
          </p:cNvPr>
          <p:cNvGrpSpPr/>
          <p:nvPr/>
        </p:nvGrpSpPr>
        <p:grpSpPr>
          <a:xfrm>
            <a:off x="4724916" y="1093735"/>
            <a:ext cx="1452204" cy="1736561"/>
            <a:chOff x="4724916" y="1093735"/>
            <a:chExt cx="1452204" cy="1736561"/>
          </a:xfrm>
        </p:grpSpPr>
        <p:pic>
          <p:nvPicPr>
            <p:cNvPr id="1024" name="Picture 2" descr="https://wiki.gccollab.ca/images/7/79/Annie-Claude_portrait.jpg">
              <a:extLst>
                <a:ext uri="{FF2B5EF4-FFF2-40B4-BE49-F238E27FC236}">
                  <a16:creationId xmlns:a16="http://schemas.microsoft.com/office/drawing/2014/main" id="{623B5E1F-7BCE-DBDE-918D-FDCE91369A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1025" name="TextBox 1024">
              <a:extLst>
                <a:ext uri="{FF2B5EF4-FFF2-40B4-BE49-F238E27FC236}">
                  <a16:creationId xmlns:a16="http://schemas.microsoft.com/office/drawing/2014/main" id="{4078298F-4ABD-C10E-239F-85A79FA9B6AA}"/>
                </a:ext>
              </a:extLst>
            </p:cNvPr>
            <p:cNvSpPr txBox="1"/>
            <p:nvPr/>
          </p:nvSpPr>
          <p:spPr>
            <a:xfrm>
              <a:off x="4724916" y="2491742"/>
              <a:ext cx="1452204" cy="338554"/>
            </a:xfrm>
            <a:prstGeom prst="rect">
              <a:avLst/>
            </a:prstGeom>
            <a:noFill/>
          </p:spPr>
          <p:txBody>
            <a:bodyPr wrap="square">
              <a:spAutoFit/>
            </a:bodyPr>
            <a:lstStyle/>
            <a:p>
              <a:pPr algn="ctr"/>
              <a:r>
                <a:rPr lang="en-US" sz="1600" b="1" i="1" dirty="0">
                  <a:solidFill>
                    <a:srgbClr val="202122"/>
                  </a:solidFill>
                </a:rPr>
                <a:t>Annie-Claude</a:t>
              </a:r>
            </a:p>
          </p:txBody>
        </p:sp>
      </p:grpSp>
      <p:sp>
        <p:nvSpPr>
          <p:cNvPr id="1034" name="TextBox 1033">
            <a:extLst>
              <a:ext uri="{FF2B5EF4-FFF2-40B4-BE49-F238E27FC236}">
                <a16:creationId xmlns:a16="http://schemas.microsoft.com/office/drawing/2014/main" id="{5BA55723-D46A-59AF-1204-91F3FD626A63}"/>
              </a:ext>
            </a:extLst>
          </p:cNvPr>
          <p:cNvSpPr txBox="1"/>
          <p:nvPr/>
        </p:nvSpPr>
        <p:spPr>
          <a:xfrm>
            <a:off x="6835855" y="4489507"/>
            <a:ext cx="1131423" cy="338554"/>
          </a:xfrm>
          <a:prstGeom prst="rect">
            <a:avLst/>
          </a:prstGeom>
          <a:noFill/>
        </p:spPr>
        <p:txBody>
          <a:bodyPr wrap="square">
            <a:spAutoFit/>
          </a:bodyPr>
          <a:lstStyle/>
          <a:p>
            <a:pPr algn="ctr"/>
            <a:r>
              <a:rPr lang="en-US" sz="1600" b="1" i="1" dirty="0">
                <a:solidFill>
                  <a:srgbClr val="202122"/>
                </a:solidFill>
                <a:effectLst/>
              </a:rPr>
              <a:t>Rabia</a:t>
            </a:r>
            <a:endParaRPr lang="en-US" sz="1600" dirty="0"/>
          </a:p>
        </p:txBody>
      </p:sp>
      <p:grpSp>
        <p:nvGrpSpPr>
          <p:cNvPr id="1035" name="Group 1034">
            <a:extLst>
              <a:ext uri="{FF2B5EF4-FFF2-40B4-BE49-F238E27FC236}">
                <a16:creationId xmlns:a16="http://schemas.microsoft.com/office/drawing/2014/main" id="{19DB3250-6361-147B-7310-FBE7C81253C6}"/>
              </a:ext>
            </a:extLst>
          </p:cNvPr>
          <p:cNvGrpSpPr/>
          <p:nvPr/>
        </p:nvGrpSpPr>
        <p:grpSpPr>
          <a:xfrm>
            <a:off x="863790" y="4884113"/>
            <a:ext cx="1137408" cy="1715940"/>
            <a:chOff x="7388750" y="1742722"/>
            <a:chExt cx="1369470" cy="1960810"/>
          </a:xfrm>
        </p:grpSpPr>
        <p:sp>
          <p:nvSpPr>
            <p:cNvPr id="1036" name="TextBox 1035">
              <a:extLst>
                <a:ext uri="{FF2B5EF4-FFF2-40B4-BE49-F238E27FC236}">
                  <a16:creationId xmlns:a16="http://schemas.microsoft.com/office/drawing/2014/main" id="{00AB44BA-44C5-B6F2-877C-8024335F4BDE}"/>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1037" name="Picture 4">
              <a:extLst>
                <a:ext uri="{FF2B5EF4-FFF2-40B4-BE49-F238E27FC236}">
                  <a16:creationId xmlns:a16="http://schemas.microsoft.com/office/drawing/2014/main" id="{38F679DB-214E-6A64-039C-215F624D6CF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8" name="Group 1037">
            <a:extLst>
              <a:ext uri="{FF2B5EF4-FFF2-40B4-BE49-F238E27FC236}">
                <a16:creationId xmlns:a16="http://schemas.microsoft.com/office/drawing/2014/main" id="{51567800-DD40-1E25-03A8-D83ED0E5EC1F}"/>
              </a:ext>
            </a:extLst>
          </p:cNvPr>
          <p:cNvGrpSpPr/>
          <p:nvPr/>
        </p:nvGrpSpPr>
        <p:grpSpPr>
          <a:xfrm>
            <a:off x="2773741" y="4813287"/>
            <a:ext cx="1217722" cy="1814471"/>
            <a:chOff x="2773741" y="4813287"/>
            <a:chExt cx="1217722" cy="1814471"/>
          </a:xfrm>
        </p:grpSpPr>
        <p:pic>
          <p:nvPicPr>
            <p:cNvPr id="1039" name="Picture 1038">
              <a:extLst>
                <a:ext uri="{FF2B5EF4-FFF2-40B4-BE49-F238E27FC236}">
                  <a16:creationId xmlns:a16="http://schemas.microsoft.com/office/drawing/2014/main" id="{0B7DB649-FCD5-E219-716B-B0DAAC310FA9}"/>
                </a:ext>
              </a:extLst>
            </p:cNvPr>
            <p:cNvPicPr>
              <a:picLocks noChangeAspect="1"/>
            </p:cNvPicPr>
            <p:nvPr/>
          </p:nvPicPr>
          <p:blipFill>
            <a:blip r:embed="rId13"/>
            <a:stretch>
              <a:fillRect/>
            </a:stretch>
          </p:blipFill>
          <p:spPr>
            <a:xfrm>
              <a:off x="2773741" y="4813287"/>
              <a:ext cx="1217722" cy="1446336"/>
            </a:xfrm>
            <a:prstGeom prst="rect">
              <a:avLst/>
            </a:prstGeom>
          </p:spPr>
        </p:pic>
        <p:sp>
          <p:nvSpPr>
            <p:cNvPr id="1040" name="TextBox 1039">
              <a:extLst>
                <a:ext uri="{FF2B5EF4-FFF2-40B4-BE49-F238E27FC236}">
                  <a16:creationId xmlns:a16="http://schemas.microsoft.com/office/drawing/2014/main" id="{42E7289A-C39C-007C-2B84-5F8C84C5CC8E}"/>
                </a:ext>
              </a:extLst>
            </p:cNvPr>
            <p:cNvSpPr txBox="1"/>
            <p:nvPr/>
          </p:nvSpPr>
          <p:spPr>
            <a:xfrm flipH="1">
              <a:off x="2834675" y="6289204"/>
              <a:ext cx="1155160" cy="338554"/>
            </a:xfrm>
            <a:prstGeom prst="rect">
              <a:avLst/>
            </a:prstGeom>
            <a:noFill/>
          </p:spPr>
          <p:txBody>
            <a:bodyPr wrap="square">
              <a:spAutoFit/>
            </a:bodyPr>
            <a:lstStyle/>
            <a:p>
              <a:pPr algn="ctr"/>
              <a:r>
                <a:rPr lang="en-US" sz="1600" b="1" i="1" dirty="0">
                  <a:effectLst/>
                </a:rPr>
                <a:t>Leanne</a:t>
              </a:r>
              <a:endParaRPr lang="en-US" sz="1600" dirty="0"/>
            </a:p>
          </p:txBody>
        </p:sp>
      </p:grpSp>
      <p:sp>
        <p:nvSpPr>
          <p:cNvPr id="1042" name="TextBox 1041">
            <a:extLst>
              <a:ext uri="{FF2B5EF4-FFF2-40B4-BE49-F238E27FC236}">
                <a16:creationId xmlns:a16="http://schemas.microsoft.com/office/drawing/2014/main" id="{3F9DC2C9-7548-CE37-39B7-991EAA0A8F4E}"/>
              </a:ext>
            </a:extLst>
          </p:cNvPr>
          <p:cNvSpPr txBox="1"/>
          <p:nvPr/>
        </p:nvSpPr>
        <p:spPr>
          <a:xfrm>
            <a:off x="6767511" y="6279094"/>
            <a:ext cx="1332882" cy="523220"/>
          </a:xfrm>
          <a:prstGeom prst="rect">
            <a:avLst/>
          </a:prstGeom>
          <a:noFill/>
        </p:spPr>
        <p:txBody>
          <a:bodyPr wrap="square">
            <a:spAutoFit/>
          </a:bodyPr>
          <a:lstStyle/>
          <a:p>
            <a:pPr algn="ctr"/>
            <a:r>
              <a:rPr lang="en-US" sz="1400" b="1" i="1" dirty="0">
                <a:effectLst/>
              </a:rPr>
              <a:t>Josée,</a:t>
            </a:r>
            <a:br>
              <a:rPr lang="en-US" sz="1400" b="1" i="1" dirty="0">
                <a:effectLst/>
              </a:rPr>
            </a:br>
            <a:r>
              <a:rPr lang="en-US" sz="1400" b="1" i="1" dirty="0">
                <a:effectLst/>
              </a:rPr>
              <a:t> and others…</a:t>
            </a:r>
            <a:endParaRPr lang="en-US" sz="1400" i="1" dirty="0"/>
          </a:p>
        </p:txBody>
      </p:sp>
      <p:pic>
        <p:nvPicPr>
          <p:cNvPr id="1044" name="Picture 2">
            <a:extLst>
              <a:ext uri="{FF2B5EF4-FFF2-40B4-BE49-F238E27FC236}">
                <a16:creationId xmlns:a16="http://schemas.microsoft.com/office/drawing/2014/main" id="{70AB3764-FCCF-9B48-D9F1-36BDB7DA2C7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0614"/>
          <a:stretch/>
        </p:blipFill>
        <p:spPr bwMode="auto">
          <a:xfrm>
            <a:off x="6812905" y="2955554"/>
            <a:ext cx="1217723" cy="145129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a:extLst>
              <a:ext uri="{FF2B5EF4-FFF2-40B4-BE49-F238E27FC236}">
                <a16:creationId xmlns:a16="http://schemas.microsoft.com/office/drawing/2014/main" id="{7300FC9F-8EAA-1F82-4CD1-677D7F30959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04316" y="4788532"/>
            <a:ext cx="1162962" cy="151874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E11D920-ACA9-DE26-FF55-6361C6A03472}"/>
              </a:ext>
            </a:extLst>
          </p:cNvPr>
          <p:cNvGrpSpPr/>
          <p:nvPr/>
        </p:nvGrpSpPr>
        <p:grpSpPr>
          <a:xfrm>
            <a:off x="4880301" y="4817322"/>
            <a:ext cx="1131423" cy="1878024"/>
            <a:chOff x="6520300" y="3966530"/>
            <a:chExt cx="1362264" cy="2146024"/>
          </a:xfrm>
        </p:grpSpPr>
        <p:pic>
          <p:nvPicPr>
            <p:cNvPr id="3" name="Picture 2">
              <a:extLst>
                <a:ext uri="{FF2B5EF4-FFF2-40B4-BE49-F238E27FC236}">
                  <a16:creationId xmlns:a16="http://schemas.microsoft.com/office/drawing/2014/main" id="{C082CE90-F170-E3CD-C17F-9B9E19ECA2F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0B1BBD-F54E-94E5-6F87-E4DE159A9860}"/>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spTree>
    <p:extLst>
      <p:ext uri="{BB962C8B-B14F-4D97-AF65-F5344CB8AC3E}">
        <p14:creationId xmlns:p14="http://schemas.microsoft.com/office/powerpoint/2010/main" val="4108387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15049E-58C1-2B43-C8F9-CB5488205F90}"/>
              </a:ext>
            </a:extLst>
          </p:cNvPr>
          <p:cNvPicPr>
            <a:picLocks noChangeAspect="1"/>
          </p:cNvPicPr>
          <p:nvPr/>
        </p:nvPicPr>
        <p:blipFill>
          <a:blip r:embed="rId3"/>
          <a:stretch>
            <a:fillRect/>
          </a:stretch>
        </p:blipFill>
        <p:spPr>
          <a:xfrm>
            <a:off x="488369" y="1417638"/>
            <a:ext cx="8229600" cy="4619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fontScale="90000"/>
          </a:bodyPr>
          <a:lstStyle/>
          <a:p>
            <a:r>
              <a:rPr lang="en-CA" dirty="0">
                <a:solidFill>
                  <a:schemeClr val="accent1">
                    <a:lumMod val="75000"/>
                  </a:schemeClr>
                </a:solidFill>
              </a:rPr>
              <a:t>Commitment, Program Overview &amp; FAQ</a:t>
            </a:r>
          </a:p>
        </p:txBody>
      </p:sp>
      <p:sp>
        <p:nvSpPr>
          <p:cNvPr id="6" name="Rectangle 5"/>
          <p:cNvSpPr/>
          <p:nvPr/>
        </p:nvSpPr>
        <p:spPr>
          <a:xfrm>
            <a:off x="3707904" y="6256968"/>
            <a:ext cx="4320480" cy="646331"/>
          </a:xfrm>
          <a:prstGeom prst="rect">
            <a:avLst/>
          </a:prstGeom>
        </p:spPr>
        <p:txBody>
          <a:bodyPr wrap="square">
            <a:spAutoFit/>
          </a:bodyPr>
          <a:lstStyle/>
          <a:p>
            <a:r>
              <a:rPr lang="en-US" sz="1200" dirty="0">
                <a:hlinkClick r:id="rId4"/>
              </a:rPr>
              <a:t>https://wiki.gccollab.ca/MCLD-DLCP</a:t>
            </a:r>
            <a:r>
              <a:rPr lang="en-US" sz="1200" dirty="0"/>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5" tooltip="Mindful Change Leadership Development Program Details"/>
              </a:rPr>
              <a:t>MCLD - 8 Week Program Details</a:t>
            </a:r>
            <a:endParaRPr lang="en-US" sz="1200" b="0" i="0" dirty="0">
              <a:solidFill>
                <a:srgbClr val="202122"/>
              </a:solidFill>
              <a:effectLst/>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6" tooltip="Mindful Change Leadership Development Program - FAQ"/>
              </a:rPr>
              <a:t>MCLD - FAQ</a:t>
            </a:r>
            <a:endParaRPr lang="en-US" sz="1200" b="0" dirty="0"/>
          </a:p>
        </p:txBody>
      </p:sp>
    </p:spTree>
    <p:extLst>
      <p:ext uri="{BB962C8B-B14F-4D97-AF65-F5344CB8AC3E}">
        <p14:creationId xmlns:p14="http://schemas.microsoft.com/office/powerpoint/2010/main" val="1247946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What’s Needed For Success?</a:t>
            </a:r>
            <a:endParaRPr lang="en-CA" sz="3200" b="0" dirty="0">
              <a:solidFill>
                <a:schemeClr val="accent1">
                  <a:lumMod val="75000"/>
                </a:schemeClr>
              </a:solidFill>
            </a:endParaRPr>
          </a:p>
        </p:txBody>
      </p:sp>
      <p:sp>
        <p:nvSpPr>
          <p:cNvPr id="3" name="Rectangle 2"/>
          <p:cNvSpPr/>
          <p:nvPr/>
        </p:nvSpPr>
        <p:spPr>
          <a:xfrm>
            <a:off x="4191000" y="3617228"/>
            <a:ext cx="4326673" cy="2062103"/>
          </a:xfrm>
          <a:prstGeom prst="rect">
            <a:avLst/>
          </a:prstGeom>
        </p:spPr>
        <p:txBody>
          <a:bodyPr wrap="square">
            <a:spAutoFit/>
          </a:bodyPr>
          <a:lstStyle/>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Voluntary Participation</a:t>
            </a:r>
          </a:p>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Support from Management</a:t>
            </a:r>
          </a:p>
          <a:p>
            <a:pPr marL="285750" lvl="0" indent="-285750">
              <a:buSzPct val="135000"/>
              <a:buFont typeface="Wingdings" panose="05000000000000000000" pitchFamily="2" charset="2"/>
              <a:buChar char="ü"/>
            </a:pP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ct val="135000"/>
              <a:buFont typeface="Courier New" panose="02070309020205020404" pitchFamily="49" charset="0"/>
              <a:buChar char="o"/>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opportunity could be added to your Performance Management Agreement &amp; Learning Plan</a:t>
            </a: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486400" y="76200"/>
            <a:ext cx="3471863" cy="2816531"/>
          </a:xfrm>
          <a:prstGeom prst="ellipse">
            <a:avLst/>
          </a:prstGeom>
          <a:ln>
            <a:noFill/>
          </a:ln>
          <a:effectLst>
            <a:softEdge rad="112500"/>
          </a:effectLst>
        </p:spPr>
      </p:pic>
      <p:grpSp>
        <p:nvGrpSpPr>
          <p:cNvPr id="11" name="Group 10"/>
          <p:cNvGrpSpPr/>
          <p:nvPr/>
        </p:nvGrpSpPr>
        <p:grpSpPr>
          <a:xfrm>
            <a:off x="511098" y="2743200"/>
            <a:ext cx="3298902" cy="2563770"/>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541317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61828" y="1664804"/>
            <a:ext cx="7020344" cy="3528392"/>
            <a:chOff x="72" y="116632"/>
            <a:chExt cx="9144000" cy="502920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2339752" y="5643348"/>
            <a:ext cx="4464496" cy="523220"/>
          </a:xfrm>
          <a:prstGeom prst="rect">
            <a:avLst/>
          </a:prstGeom>
        </p:spPr>
        <p:txBody>
          <a:bodyPr wrap="square">
            <a:spAutoFit/>
          </a:bodyPr>
          <a:lstStyle/>
          <a:p>
            <a:pPr algn="ctr"/>
            <a:r>
              <a:rPr lang="en-CA" sz="2800" dirty="0">
                <a:solidFill>
                  <a:schemeClr val="accent1">
                    <a:lumMod val="75000"/>
                  </a:schemeClr>
                </a:solidFill>
              </a:rPr>
              <a:t>Be Mindful, Be Happy </a:t>
            </a:r>
          </a:p>
        </p:txBody>
      </p:sp>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6D26A98-2582-2008-5606-15C1ECDA7B69}"/>
              </a:ext>
            </a:extLst>
          </p:cNvPr>
          <p:cNvGrpSpPr/>
          <p:nvPr/>
        </p:nvGrpSpPr>
        <p:grpSpPr>
          <a:xfrm>
            <a:off x="452335" y="2078850"/>
            <a:ext cx="2985539" cy="2315513"/>
            <a:chOff x="603112" y="1628800"/>
            <a:chExt cx="5343543" cy="4563112"/>
          </a:xfrm>
        </p:grpSpPr>
        <p:pic>
          <p:nvPicPr>
            <p:cNvPr id="29" name="Picture 28">
              <a:extLst>
                <a:ext uri="{FF2B5EF4-FFF2-40B4-BE49-F238E27FC236}">
                  <a16:creationId xmlns:a16="http://schemas.microsoft.com/office/drawing/2014/main" id="{62B20E6C-FFD4-69D1-8501-ECCA0CF1AE53}"/>
                </a:ext>
              </a:extLst>
            </p:cNvPr>
            <p:cNvPicPr>
              <a:picLocks noChangeAspect="1"/>
            </p:cNvPicPr>
            <p:nvPr/>
          </p:nvPicPr>
          <p:blipFill>
            <a:blip r:embed="rId3"/>
            <a:stretch>
              <a:fillRect/>
            </a:stretch>
          </p:blipFill>
          <p:spPr>
            <a:xfrm>
              <a:off x="603112" y="1628800"/>
              <a:ext cx="2962688" cy="4563112"/>
            </a:xfrm>
            <a:prstGeom prst="rect">
              <a:avLst/>
            </a:prstGeom>
            <a:ln>
              <a:solidFill>
                <a:schemeClr val="accent6"/>
              </a:solidFill>
            </a:ln>
          </p:spPr>
        </p:pic>
        <p:pic>
          <p:nvPicPr>
            <p:cNvPr id="30" name="Picture 29">
              <a:extLst>
                <a:ext uri="{FF2B5EF4-FFF2-40B4-BE49-F238E27FC236}">
                  <a16:creationId xmlns:a16="http://schemas.microsoft.com/office/drawing/2014/main" id="{A4EC3DCA-A024-D86D-E162-23264672CBEA}"/>
                </a:ext>
              </a:extLst>
            </p:cNvPr>
            <p:cNvPicPr>
              <a:picLocks noChangeAspect="1"/>
            </p:cNvPicPr>
            <p:nvPr/>
          </p:nvPicPr>
          <p:blipFill rotWithShape="1">
            <a:blip r:embed="rId4"/>
            <a:srcRect t="13453"/>
            <a:stretch/>
          </p:blipFill>
          <p:spPr>
            <a:xfrm>
              <a:off x="3431704" y="4365104"/>
              <a:ext cx="2514951" cy="849216"/>
            </a:xfrm>
            <a:prstGeom prst="rect">
              <a:avLst/>
            </a:prstGeom>
            <a:ln>
              <a:solidFill>
                <a:schemeClr val="accent6"/>
              </a:solidFill>
            </a:ln>
          </p:spPr>
        </p:pic>
      </p:grpSp>
      <p:sp>
        <p:nvSpPr>
          <p:cNvPr id="33" name="Rectangle: Rounded Corners 32">
            <a:extLst>
              <a:ext uri="{FF2B5EF4-FFF2-40B4-BE49-F238E27FC236}">
                <a16:creationId xmlns:a16="http://schemas.microsoft.com/office/drawing/2014/main" id="{CE1787B8-BC41-1FB9-4A82-AEFE64B7B4AD}"/>
              </a:ext>
            </a:extLst>
          </p:cNvPr>
          <p:cNvSpPr/>
          <p:nvPr/>
        </p:nvSpPr>
        <p:spPr>
          <a:xfrm>
            <a:off x="6962025" y="3487223"/>
            <a:ext cx="1791270" cy="1118954"/>
          </a:xfrm>
          <a:prstGeom prst="roundRect">
            <a:avLst/>
          </a:prstGeom>
          <a:solidFill>
            <a:schemeClr val="accent1">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CA" sz="1200" i="1" dirty="0">
                <a:solidFill>
                  <a:schemeClr val="accent1">
                    <a:lumMod val="75000"/>
                  </a:schemeClr>
                </a:solidFill>
              </a:rPr>
              <a:t>This </a:t>
            </a:r>
            <a:br>
              <a:rPr lang="en-CA" sz="1200" i="1" dirty="0">
                <a:solidFill>
                  <a:schemeClr val="accent1">
                    <a:lumMod val="75000"/>
                  </a:schemeClr>
                </a:solidFill>
              </a:rPr>
            </a:br>
            <a:r>
              <a:rPr lang="en-CA" sz="1200" i="1" dirty="0">
                <a:solidFill>
                  <a:schemeClr val="accent1">
                    <a:lumMod val="75000"/>
                  </a:schemeClr>
                </a:solidFill>
              </a:rPr>
              <a:t>parameter </a:t>
            </a:r>
            <a:br>
              <a:rPr lang="en-CA" sz="1200" i="1" dirty="0">
                <a:solidFill>
                  <a:schemeClr val="accent1">
                    <a:lumMod val="75000"/>
                  </a:schemeClr>
                </a:solidFill>
              </a:rPr>
            </a:br>
            <a:r>
              <a:rPr lang="en-CA" sz="1200" i="1" dirty="0">
                <a:solidFill>
                  <a:schemeClr val="accent1">
                    <a:lumMod val="75000"/>
                  </a:schemeClr>
                </a:solidFill>
              </a:rPr>
              <a:t>changes </a:t>
            </a:r>
            <a:br>
              <a:rPr lang="en-CA" sz="1200" i="1" dirty="0">
                <a:solidFill>
                  <a:schemeClr val="accent1">
                    <a:lumMod val="75000"/>
                  </a:schemeClr>
                </a:solidFill>
              </a:rPr>
            </a:br>
            <a:r>
              <a:rPr lang="en-CA" sz="1200" i="1" dirty="0">
                <a:solidFill>
                  <a:schemeClr val="accent1">
                    <a:lumMod val="75000"/>
                  </a:schemeClr>
                </a:solidFill>
              </a:rPr>
              <a:t>the "Translate to" for yourself only, enjoy </a:t>
            </a:r>
            <a:r>
              <a:rPr lang="en-CA" sz="1200" i="1" dirty="0">
                <a:solidFill>
                  <a:schemeClr val="accent1">
                    <a:lumMod val="75000"/>
                  </a:schemeClr>
                </a:solidFill>
                <a:sym typeface="Wingdings" panose="05000000000000000000" pitchFamily="2" charset="2"/>
              </a:rPr>
              <a:t></a:t>
            </a:r>
            <a:endParaRPr lang="en-CA" sz="1200" i="1" dirty="0">
              <a:solidFill>
                <a:schemeClr val="accent1">
                  <a:lumMod val="75000"/>
                </a:schemeClr>
              </a:solidFill>
            </a:endParaRPr>
          </a:p>
        </p:txBody>
      </p:sp>
      <p:sp>
        <p:nvSpPr>
          <p:cNvPr id="32" name="Rectangle: Rounded Corners 31">
            <a:extLst>
              <a:ext uri="{FF2B5EF4-FFF2-40B4-BE49-F238E27FC236}">
                <a16:creationId xmlns:a16="http://schemas.microsoft.com/office/drawing/2014/main" id="{E3168C2B-9DAA-5F35-E5CC-D7027E4A8CE4}"/>
              </a:ext>
            </a:extLst>
          </p:cNvPr>
          <p:cNvSpPr/>
          <p:nvPr/>
        </p:nvSpPr>
        <p:spPr>
          <a:xfrm>
            <a:off x="7164451" y="1510969"/>
            <a:ext cx="1791270" cy="1118954"/>
          </a:xfrm>
          <a:prstGeom prst="roundRect">
            <a:avLst/>
          </a:prstGeom>
          <a:solidFill>
            <a:srgbClr val="FF0000">
              <a:alpha val="20000"/>
            </a:srgbClr>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CA" sz="1200" i="1" dirty="0">
                <a:solidFill>
                  <a:schemeClr val="accent1">
                    <a:lumMod val="75000"/>
                  </a:schemeClr>
                </a:solidFill>
              </a:rPr>
              <a:t>This parameter changes the "Spoken Language" for everybody in this meeting, use </a:t>
            </a:r>
            <a:br>
              <a:rPr lang="en-CA" sz="1200" i="1" dirty="0">
                <a:solidFill>
                  <a:schemeClr val="accent1">
                    <a:lumMod val="75000"/>
                  </a:schemeClr>
                </a:solidFill>
              </a:rPr>
            </a:br>
            <a:r>
              <a:rPr lang="en-CA" sz="1200" i="1" dirty="0">
                <a:solidFill>
                  <a:schemeClr val="accent1">
                    <a:lumMod val="75000"/>
                  </a:schemeClr>
                </a:solidFill>
              </a:rPr>
              <a:t>with caution!</a:t>
            </a:r>
          </a:p>
        </p:txBody>
      </p:sp>
      <p:sp>
        <p:nvSpPr>
          <p:cNvPr id="2" name="Title 1"/>
          <p:cNvSpPr>
            <a:spLocks noGrp="1"/>
          </p:cNvSpPr>
          <p:nvPr>
            <p:ph type="title"/>
          </p:nvPr>
        </p:nvSpPr>
        <p:spPr/>
        <p:txBody>
          <a:bodyPr/>
          <a:lstStyle/>
          <a:p>
            <a:r>
              <a:rPr lang="en-CA" dirty="0" err="1">
                <a:solidFill>
                  <a:schemeClr val="accent1">
                    <a:lumMod val="75000"/>
                  </a:schemeClr>
                </a:solidFill>
              </a:rPr>
              <a:t>MSTeams</a:t>
            </a:r>
            <a:r>
              <a:rPr lang="en-CA" dirty="0">
                <a:solidFill>
                  <a:schemeClr val="accent1">
                    <a:lumMod val="75000"/>
                  </a:schemeClr>
                </a:solidFill>
              </a:rPr>
              <a:t> automatic CC interpretation</a:t>
            </a:r>
          </a:p>
        </p:txBody>
      </p:sp>
      <p:grpSp>
        <p:nvGrpSpPr>
          <p:cNvPr id="16" name="Group 15">
            <a:extLst>
              <a:ext uri="{FF2B5EF4-FFF2-40B4-BE49-F238E27FC236}">
                <a16:creationId xmlns:a16="http://schemas.microsoft.com/office/drawing/2014/main" id="{1C9D9E8D-1206-A574-3B9D-A78BEA079661}"/>
              </a:ext>
            </a:extLst>
          </p:cNvPr>
          <p:cNvGrpSpPr/>
          <p:nvPr/>
        </p:nvGrpSpPr>
        <p:grpSpPr>
          <a:xfrm>
            <a:off x="1601670" y="2078850"/>
            <a:ext cx="4590510" cy="3591955"/>
            <a:chOff x="2104243" y="1340768"/>
            <a:chExt cx="6513319" cy="5077305"/>
          </a:xfrm>
          <a:solidFill>
            <a:schemeClr val="bg1"/>
          </a:solidFill>
        </p:grpSpPr>
        <p:sp>
          <p:nvSpPr>
            <p:cNvPr id="15" name="Rectangle: Rounded Corners 14">
              <a:extLst>
                <a:ext uri="{FF2B5EF4-FFF2-40B4-BE49-F238E27FC236}">
                  <a16:creationId xmlns:a16="http://schemas.microsoft.com/office/drawing/2014/main" id="{FDBA1312-366E-2DFD-8092-AF879908D477}"/>
                </a:ext>
              </a:extLst>
            </p:cNvPr>
            <p:cNvSpPr/>
            <p:nvPr/>
          </p:nvSpPr>
          <p:spPr>
            <a:xfrm>
              <a:off x="2104243" y="5229200"/>
              <a:ext cx="3991757" cy="1188873"/>
            </a:xfrm>
            <a:prstGeom prst="roundRect">
              <a:avLst/>
            </a:prstGeom>
            <a:grp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69069" indent="-169069"/>
              <a:r>
                <a:rPr lang="en-CA" sz="1200" i="1" dirty="0">
                  <a:solidFill>
                    <a:schemeClr val="accent1">
                      <a:lumMod val="75000"/>
                    </a:schemeClr>
                  </a:solidFill>
                </a:rPr>
                <a:t>Speaker name: The close caption </a:t>
              </a:r>
              <a:br>
                <a:rPr lang="en-CA" sz="1200" i="1" dirty="0">
                  <a:solidFill>
                    <a:schemeClr val="accent1">
                      <a:lumMod val="75000"/>
                    </a:schemeClr>
                  </a:solidFill>
                </a:rPr>
              </a:br>
              <a:r>
                <a:rPr lang="en-CA" sz="1200" i="1" dirty="0">
                  <a:solidFill>
                    <a:schemeClr val="accent1">
                      <a:lumMod val="75000"/>
                    </a:schemeClr>
                  </a:solidFill>
                </a:rPr>
                <a:t>will shows at the bottom of </a:t>
              </a:r>
              <a:br>
                <a:rPr lang="en-CA" sz="1200" i="1" dirty="0">
                  <a:solidFill>
                    <a:schemeClr val="accent1">
                      <a:lumMod val="75000"/>
                    </a:schemeClr>
                  </a:solidFill>
                </a:rPr>
              </a:br>
              <a:r>
                <a:rPr lang="en-CA" sz="1200" i="1" dirty="0">
                  <a:solidFill>
                    <a:schemeClr val="accent1">
                      <a:lumMod val="75000"/>
                    </a:schemeClr>
                  </a:solidFill>
                </a:rPr>
                <a:t>your screen…</a:t>
              </a:r>
            </a:p>
          </p:txBody>
        </p:sp>
        <p:pic>
          <p:nvPicPr>
            <p:cNvPr id="9" name="Picture 8">
              <a:extLst>
                <a:ext uri="{FF2B5EF4-FFF2-40B4-BE49-F238E27FC236}">
                  <a16:creationId xmlns:a16="http://schemas.microsoft.com/office/drawing/2014/main" id="{99A046B9-65EA-7817-C2FC-67B00BCC86CF}"/>
                </a:ext>
              </a:extLst>
            </p:cNvPr>
            <p:cNvPicPr>
              <a:picLocks noChangeAspect="1"/>
            </p:cNvPicPr>
            <p:nvPr/>
          </p:nvPicPr>
          <p:blipFill>
            <a:blip r:embed="rId5"/>
            <a:stretch>
              <a:fillRect/>
            </a:stretch>
          </p:blipFill>
          <p:spPr>
            <a:xfrm>
              <a:off x="5447928" y="1340768"/>
              <a:ext cx="3169634" cy="4866143"/>
            </a:xfrm>
            <a:prstGeom prst="rect">
              <a:avLst/>
            </a:prstGeom>
            <a:grpFill/>
          </p:spPr>
        </p:pic>
      </p:grpSp>
      <p:pic>
        <p:nvPicPr>
          <p:cNvPr id="11" name="Picture 10">
            <a:extLst>
              <a:ext uri="{FF2B5EF4-FFF2-40B4-BE49-F238E27FC236}">
                <a16:creationId xmlns:a16="http://schemas.microsoft.com/office/drawing/2014/main" id="{9DBD15FA-701F-42CD-C1EA-0589B482B29D}"/>
              </a:ext>
            </a:extLst>
          </p:cNvPr>
          <p:cNvPicPr>
            <a:picLocks noChangeAspect="1"/>
          </p:cNvPicPr>
          <p:nvPr/>
        </p:nvPicPr>
        <p:blipFill rotWithShape="1">
          <a:blip r:embed="rId6"/>
          <a:srcRect l="6964" t="38772" r="7234"/>
          <a:stretch/>
        </p:blipFill>
        <p:spPr>
          <a:xfrm>
            <a:off x="6325299" y="2248852"/>
            <a:ext cx="1508390" cy="857366"/>
          </a:xfrm>
          <a:prstGeom prst="rect">
            <a:avLst/>
          </a:prstGeom>
          <a:ln>
            <a:solidFill>
              <a:schemeClr val="accent6"/>
            </a:solidFill>
          </a:ln>
        </p:spPr>
      </p:pic>
      <p:pic>
        <p:nvPicPr>
          <p:cNvPr id="13" name="Picture 12">
            <a:extLst>
              <a:ext uri="{FF2B5EF4-FFF2-40B4-BE49-F238E27FC236}">
                <a16:creationId xmlns:a16="http://schemas.microsoft.com/office/drawing/2014/main" id="{39C03B99-CAD0-8A30-C7BA-3DFD4A88B355}"/>
              </a:ext>
            </a:extLst>
          </p:cNvPr>
          <p:cNvPicPr>
            <a:picLocks noChangeAspect="1"/>
          </p:cNvPicPr>
          <p:nvPr/>
        </p:nvPicPr>
        <p:blipFill rotWithShape="1">
          <a:blip r:embed="rId7"/>
          <a:srcRect t="17081"/>
          <a:stretch/>
        </p:blipFill>
        <p:spPr>
          <a:xfrm>
            <a:off x="6381828" y="3281155"/>
            <a:ext cx="1508390" cy="803345"/>
          </a:xfrm>
          <a:prstGeom prst="rect">
            <a:avLst/>
          </a:prstGeom>
          <a:ln>
            <a:solidFill>
              <a:schemeClr val="accent6"/>
            </a:solidFill>
          </a:ln>
        </p:spPr>
      </p:pic>
      <p:sp>
        <p:nvSpPr>
          <p:cNvPr id="17" name="Oval 16">
            <a:extLst>
              <a:ext uri="{FF2B5EF4-FFF2-40B4-BE49-F238E27FC236}">
                <a16:creationId xmlns:a16="http://schemas.microsoft.com/office/drawing/2014/main" id="{0C769A6E-0BB3-C77F-BF11-34236D337235}"/>
              </a:ext>
            </a:extLst>
          </p:cNvPr>
          <p:cNvSpPr/>
          <p:nvPr/>
        </p:nvSpPr>
        <p:spPr>
          <a:xfrm>
            <a:off x="420545" y="2095289"/>
            <a:ext cx="447258"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18" name="Oval 17">
            <a:extLst>
              <a:ext uri="{FF2B5EF4-FFF2-40B4-BE49-F238E27FC236}">
                <a16:creationId xmlns:a16="http://schemas.microsoft.com/office/drawing/2014/main" id="{E6BD0E8D-0005-CA69-5F4C-32DA02CF1B37}"/>
              </a:ext>
            </a:extLst>
          </p:cNvPr>
          <p:cNvSpPr/>
          <p:nvPr/>
        </p:nvSpPr>
        <p:spPr>
          <a:xfrm>
            <a:off x="478864" y="3278343"/>
            <a:ext cx="1334255"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19" name="Oval 18">
            <a:extLst>
              <a:ext uri="{FF2B5EF4-FFF2-40B4-BE49-F238E27FC236}">
                <a16:creationId xmlns:a16="http://schemas.microsoft.com/office/drawing/2014/main" id="{85BA819D-2FE4-BB13-1F47-591DE47DCC87}"/>
              </a:ext>
            </a:extLst>
          </p:cNvPr>
          <p:cNvSpPr/>
          <p:nvPr/>
        </p:nvSpPr>
        <p:spPr>
          <a:xfrm>
            <a:off x="1813119" y="3367062"/>
            <a:ext cx="1595069" cy="3780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1" name="Freeform: Shape 20">
            <a:extLst>
              <a:ext uri="{FF2B5EF4-FFF2-40B4-BE49-F238E27FC236}">
                <a16:creationId xmlns:a16="http://schemas.microsoft.com/office/drawing/2014/main" id="{4C70E4D0-99F6-9C8A-8387-AACFDD75FD27}"/>
              </a:ext>
            </a:extLst>
          </p:cNvPr>
          <p:cNvSpPr/>
          <p:nvPr/>
        </p:nvSpPr>
        <p:spPr>
          <a:xfrm>
            <a:off x="3362633" y="3622573"/>
            <a:ext cx="326706" cy="1312607"/>
          </a:xfrm>
          <a:custGeom>
            <a:avLst/>
            <a:gdLst>
              <a:gd name="connsiteX0" fmla="*/ 0 w 435608"/>
              <a:gd name="connsiteY0" fmla="*/ 0 h 1750142"/>
              <a:gd name="connsiteX1" fmla="*/ 432619 w 435608"/>
              <a:gd name="connsiteY1" fmla="*/ 580103 h 1750142"/>
              <a:gd name="connsiteX2" fmla="*/ 157316 w 435608"/>
              <a:gd name="connsiteY2" fmla="*/ 1750142 h 1750142"/>
            </a:gdLst>
            <a:ahLst/>
            <a:cxnLst>
              <a:cxn ang="0">
                <a:pos x="connsiteX0" y="connsiteY0"/>
              </a:cxn>
              <a:cxn ang="0">
                <a:pos x="connsiteX1" y="connsiteY1"/>
              </a:cxn>
              <a:cxn ang="0">
                <a:pos x="connsiteX2" y="connsiteY2"/>
              </a:cxn>
            </a:cxnLst>
            <a:rect l="l" t="t" r="r" b="b"/>
            <a:pathLst>
              <a:path w="435608" h="1750142">
                <a:moveTo>
                  <a:pt x="0" y="0"/>
                </a:moveTo>
                <a:cubicBezTo>
                  <a:pt x="203200" y="144206"/>
                  <a:pt x="406400" y="288413"/>
                  <a:pt x="432619" y="580103"/>
                </a:cubicBezTo>
                <a:cubicBezTo>
                  <a:pt x="458838" y="871793"/>
                  <a:pt x="308077" y="1310967"/>
                  <a:pt x="157316" y="1750142"/>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2" name="Oval 21">
            <a:extLst>
              <a:ext uri="{FF2B5EF4-FFF2-40B4-BE49-F238E27FC236}">
                <a16:creationId xmlns:a16="http://schemas.microsoft.com/office/drawing/2014/main" id="{69BE8246-2F89-8251-4F22-EC5BF204AC87}"/>
              </a:ext>
            </a:extLst>
          </p:cNvPr>
          <p:cNvSpPr/>
          <p:nvPr/>
        </p:nvSpPr>
        <p:spPr>
          <a:xfrm>
            <a:off x="3935196" y="4796693"/>
            <a:ext cx="316459" cy="2769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3" name="Oval 22">
            <a:extLst>
              <a:ext uri="{FF2B5EF4-FFF2-40B4-BE49-F238E27FC236}">
                <a16:creationId xmlns:a16="http://schemas.microsoft.com/office/drawing/2014/main" id="{FA2991B2-CEE1-33EB-178B-724A75C1142C}"/>
              </a:ext>
            </a:extLst>
          </p:cNvPr>
          <p:cNvSpPr/>
          <p:nvPr/>
        </p:nvSpPr>
        <p:spPr>
          <a:xfrm>
            <a:off x="4028176" y="5036438"/>
            <a:ext cx="938673" cy="2378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4" name="Freeform: Shape 23">
            <a:extLst>
              <a:ext uri="{FF2B5EF4-FFF2-40B4-BE49-F238E27FC236}">
                <a16:creationId xmlns:a16="http://schemas.microsoft.com/office/drawing/2014/main" id="{F10FE7F2-65FE-631E-11CA-DD7B769460B9}"/>
              </a:ext>
            </a:extLst>
          </p:cNvPr>
          <p:cNvSpPr/>
          <p:nvPr/>
        </p:nvSpPr>
        <p:spPr>
          <a:xfrm>
            <a:off x="3546596" y="2332089"/>
            <a:ext cx="1762556" cy="2824316"/>
          </a:xfrm>
          <a:custGeom>
            <a:avLst/>
            <a:gdLst>
              <a:gd name="connsiteX0" fmla="*/ 1898147 w 2350074"/>
              <a:gd name="connsiteY0" fmla="*/ 3765754 h 3765754"/>
              <a:gd name="connsiteX1" fmla="*/ 2222611 w 2350074"/>
              <a:gd name="connsiteY1" fmla="*/ 3165987 h 3765754"/>
              <a:gd name="connsiteX2" fmla="*/ 30018 w 2350074"/>
              <a:gd name="connsiteY2" fmla="*/ 1278193 h 3765754"/>
              <a:gd name="connsiteX3" fmla="*/ 1150895 w 2350074"/>
              <a:gd name="connsiteY3" fmla="*/ 0 h 3765754"/>
            </a:gdLst>
            <a:ahLst/>
            <a:cxnLst>
              <a:cxn ang="0">
                <a:pos x="connsiteX0" y="connsiteY0"/>
              </a:cxn>
              <a:cxn ang="0">
                <a:pos x="connsiteX1" y="connsiteY1"/>
              </a:cxn>
              <a:cxn ang="0">
                <a:pos x="connsiteX2" y="connsiteY2"/>
              </a:cxn>
              <a:cxn ang="0">
                <a:pos x="connsiteX3" y="connsiteY3"/>
              </a:cxn>
            </a:cxnLst>
            <a:rect l="l" t="t" r="r" b="b"/>
            <a:pathLst>
              <a:path w="2350074" h="3765754">
                <a:moveTo>
                  <a:pt x="1898147" y="3765754"/>
                </a:moveTo>
                <a:cubicBezTo>
                  <a:pt x="2216056" y="3673167"/>
                  <a:pt x="2533966" y="3580580"/>
                  <a:pt x="2222611" y="3165987"/>
                </a:cubicBezTo>
                <a:cubicBezTo>
                  <a:pt x="1911256" y="2751394"/>
                  <a:pt x="208637" y="1805857"/>
                  <a:pt x="30018" y="1278193"/>
                </a:cubicBezTo>
                <a:cubicBezTo>
                  <a:pt x="-148601" y="750529"/>
                  <a:pt x="501147" y="375264"/>
                  <a:pt x="1150895" y="0"/>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6" name="Freeform: Shape 25">
            <a:extLst>
              <a:ext uri="{FF2B5EF4-FFF2-40B4-BE49-F238E27FC236}">
                <a16:creationId xmlns:a16="http://schemas.microsoft.com/office/drawing/2014/main" id="{0B352237-6F61-DA29-7A4E-AE07E7EB2AB9}"/>
              </a:ext>
            </a:extLst>
          </p:cNvPr>
          <p:cNvSpPr/>
          <p:nvPr/>
        </p:nvSpPr>
        <p:spPr>
          <a:xfrm>
            <a:off x="6017342" y="2677535"/>
            <a:ext cx="353961" cy="97005"/>
          </a:xfrm>
          <a:custGeom>
            <a:avLst/>
            <a:gdLst>
              <a:gd name="connsiteX0" fmla="*/ 0 w 471948"/>
              <a:gd name="connsiteY0" fmla="*/ 129340 h 129340"/>
              <a:gd name="connsiteX1" fmla="*/ 157316 w 471948"/>
              <a:gd name="connsiteY1" fmla="*/ 11353 h 129340"/>
              <a:gd name="connsiteX2" fmla="*/ 471948 w 471948"/>
              <a:gd name="connsiteY2" fmla="*/ 11353 h 129340"/>
            </a:gdLst>
            <a:ahLst/>
            <a:cxnLst>
              <a:cxn ang="0">
                <a:pos x="connsiteX0" y="connsiteY0"/>
              </a:cxn>
              <a:cxn ang="0">
                <a:pos x="connsiteX1" y="connsiteY1"/>
              </a:cxn>
              <a:cxn ang="0">
                <a:pos x="connsiteX2" y="connsiteY2"/>
              </a:cxn>
            </a:cxnLst>
            <a:rect l="l" t="t" r="r" b="b"/>
            <a:pathLst>
              <a:path w="471948" h="129340">
                <a:moveTo>
                  <a:pt x="0" y="129340"/>
                </a:moveTo>
                <a:cubicBezTo>
                  <a:pt x="39329" y="80178"/>
                  <a:pt x="78658" y="31017"/>
                  <a:pt x="157316" y="11353"/>
                </a:cubicBezTo>
                <a:cubicBezTo>
                  <a:pt x="235974" y="-8311"/>
                  <a:pt x="353961" y="1521"/>
                  <a:pt x="471948" y="11353"/>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27" name="Freeform: Shape 26">
            <a:extLst>
              <a:ext uri="{FF2B5EF4-FFF2-40B4-BE49-F238E27FC236}">
                <a16:creationId xmlns:a16="http://schemas.microsoft.com/office/drawing/2014/main" id="{5D35C7A6-D8A6-C70A-D14F-FB3D00FBAF5F}"/>
              </a:ext>
            </a:extLst>
          </p:cNvPr>
          <p:cNvSpPr/>
          <p:nvPr/>
        </p:nvSpPr>
        <p:spPr>
          <a:xfrm>
            <a:off x="6078997" y="3556083"/>
            <a:ext cx="353961" cy="97005"/>
          </a:xfrm>
          <a:custGeom>
            <a:avLst/>
            <a:gdLst>
              <a:gd name="connsiteX0" fmla="*/ 0 w 471948"/>
              <a:gd name="connsiteY0" fmla="*/ 129340 h 129340"/>
              <a:gd name="connsiteX1" fmla="*/ 157316 w 471948"/>
              <a:gd name="connsiteY1" fmla="*/ 11353 h 129340"/>
              <a:gd name="connsiteX2" fmla="*/ 471948 w 471948"/>
              <a:gd name="connsiteY2" fmla="*/ 11353 h 129340"/>
            </a:gdLst>
            <a:ahLst/>
            <a:cxnLst>
              <a:cxn ang="0">
                <a:pos x="connsiteX0" y="connsiteY0"/>
              </a:cxn>
              <a:cxn ang="0">
                <a:pos x="connsiteX1" y="connsiteY1"/>
              </a:cxn>
              <a:cxn ang="0">
                <a:pos x="connsiteX2" y="connsiteY2"/>
              </a:cxn>
            </a:cxnLst>
            <a:rect l="l" t="t" r="r" b="b"/>
            <a:pathLst>
              <a:path w="471948" h="129340">
                <a:moveTo>
                  <a:pt x="0" y="129340"/>
                </a:moveTo>
                <a:cubicBezTo>
                  <a:pt x="39329" y="80178"/>
                  <a:pt x="78658" y="31017"/>
                  <a:pt x="157316" y="11353"/>
                </a:cubicBezTo>
                <a:cubicBezTo>
                  <a:pt x="235974" y="-8311"/>
                  <a:pt x="353961" y="1521"/>
                  <a:pt x="471948" y="11353"/>
                </a:cubicBezTo>
              </a:path>
            </a:pathLst>
          </a:custGeom>
          <a:no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34" name="Oval 33">
            <a:extLst>
              <a:ext uri="{FF2B5EF4-FFF2-40B4-BE49-F238E27FC236}">
                <a16:creationId xmlns:a16="http://schemas.microsoft.com/office/drawing/2014/main" id="{77AABBED-0BBE-0FD8-25FD-1CD074DC2E51}"/>
              </a:ext>
            </a:extLst>
          </p:cNvPr>
          <p:cNvSpPr/>
          <p:nvPr/>
        </p:nvSpPr>
        <p:spPr>
          <a:xfrm>
            <a:off x="5794463" y="3293246"/>
            <a:ext cx="316459" cy="2769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350" dirty="0"/>
          </a:p>
        </p:txBody>
      </p:sp>
      <p:pic>
        <p:nvPicPr>
          <p:cNvPr id="3" name="Picture 6" descr="Warning - Openclipart">
            <a:extLst>
              <a:ext uri="{FF2B5EF4-FFF2-40B4-BE49-F238E27FC236}">
                <a16:creationId xmlns:a16="http://schemas.microsoft.com/office/drawing/2014/main" id="{A2E959D0-C6B1-BA28-B993-AA05CE6EFBB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5791" y="2466821"/>
            <a:ext cx="484511" cy="4451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DF7A4B5-FACF-A09F-A7AE-4E527354824B}"/>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748824" y="3293246"/>
            <a:ext cx="418445" cy="409541"/>
          </a:xfrm>
          <a:prstGeom prst="rect">
            <a:avLst/>
          </a:prstGeom>
        </p:spPr>
      </p:pic>
      <p:sp>
        <p:nvSpPr>
          <p:cNvPr id="6" name="TextBox 5">
            <a:extLst>
              <a:ext uri="{FF2B5EF4-FFF2-40B4-BE49-F238E27FC236}">
                <a16:creationId xmlns:a16="http://schemas.microsoft.com/office/drawing/2014/main" id="{0F47D902-5831-3F13-4606-CF4AE576A126}"/>
              </a:ext>
            </a:extLst>
          </p:cNvPr>
          <p:cNvSpPr txBox="1"/>
          <p:nvPr/>
        </p:nvSpPr>
        <p:spPr>
          <a:xfrm rot="20789886">
            <a:off x="740252" y="1805574"/>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1</a:t>
            </a:r>
            <a:endParaRPr lang="en-US" sz="2400" dirty="0">
              <a:solidFill>
                <a:srgbClr val="FF0000"/>
              </a:solidFill>
              <a:effectLst>
                <a:outerShdw blurRad="38100" dist="38100" dir="2700000" algn="tl">
                  <a:srgbClr val="000000">
                    <a:alpha val="43137"/>
                  </a:srgbClr>
                </a:outerShdw>
              </a:effectLst>
              <a:latin typeface="+mj-lt"/>
            </a:endParaRPr>
          </a:p>
        </p:txBody>
      </p:sp>
      <p:sp>
        <p:nvSpPr>
          <p:cNvPr id="8" name="TextBox 7">
            <a:extLst>
              <a:ext uri="{FF2B5EF4-FFF2-40B4-BE49-F238E27FC236}">
                <a16:creationId xmlns:a16="http://schemas.microsoft.com/office/drawing/2014/main" id="{175E364A-925C-D894-6474-63087B21BFF7}"/>
              </a:ext>
            </a:extLst>
          </p:cNvPr>
          <p:cNvSpPr txBox="1"/>
          <p:nvPr/>
        </p:nvSpPr>
        <p:spPr>
          <a:xfrm rot="20789886">
            <a:off x="1919691" y="3015402"/>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2</a:t>
            </a:r>
            <a:endParaRPr lang="en-US" sz="2400" dirty="0">
              <a:solidFill>
                <a:srgbClr val="FF0000"/>
              </a:solidFill>
              <a:effectLst>
                <a:outerShdw blurRad="38100" dist="38100" dir="2700000" algn="tl">
                  <a:srgbClr val="000000">
                    <a:alpha val="43137"/>
                  </a:srgbClr>
                </a:outerShdw>
              </a:effectLst>
              <a:latin typeface="+mj-lt"/>
            </a:endParaRPr>
          </a:p>
        </p:txBody>
      </p:sp>
      <p:sp>
        <p:nvSpPr>
          <p:cNvPr id="10" name="TextBox 9">
            <a:extLst>
              <a:ext uri="{FF2B5EF4-FFF2-40B4-BE49-F238E27FC236}">
                <a16:creationId xmlns:a16="http://schemas.microsoft.com/office/drawing/2014/main" id="{2926BF89-1107-1C57-D8FC-E2B2D38C3E79}"/>
              </a:ext>
            </a:extLst>
          </p:cNvPr>
          <p:cNvSpPr txBox="1"/>
          <p:nvPr/>
        </p:nvSpPr>
        <p:spPr>
          <a:xfrm rot="20789886">
            <a:off x="4244935" y="4578733"/>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3</a:t>
            </a:r>
          </a:p>
        </p:txBody>
      </p:sp>
      <p:sp>
        <p:nvSpPr>
          <p:cNvPr id="12" name="TextBox 11">
            <a:extLst>
              <a:ext uri="{FF2B5EF4-FFF2-40B4-BE49-F238E27FC236}">
                <a16:creationId xmlns:a16="http://schemas.microsoft.com/office/drawing/2014/main" id="{B7780037-5B70-E1D6-B5D5-D9B9CC361C28}"/>
              </a:ext>
            </a:extLst>
          </p:cNvPr>
          <p:cNvSpPr txBox="1"/>
          <p:nvPr/>
        </p:nvSpPr>
        <p:spPr>
          <a:xfrm rot="20789886">
            <a:off x="6010855" y="3077706"/>
            <a:ext cx="340158" cy="461665"/>
          </a:xfrm>
          <a:prstGeom prst="rect">
            <a:avLst/>
          </a:prstGeom>
          <a:noFill/>
        </p:spPr>
        <p:txBody>
          <a:bodyPr wrap="none" rtlCol="0">
            <a:spAutoFit/>
          </a:bodyPr>
          <a:lstStyle/>
          <a:p>
            <a:r>
              <a:rPr lang="fr-CA" sz="2400" dirty="0">
                <a:solidFill>
                  <a:srgbClr val="FF0000"/>
                </a:solidFill>
                <a:effectLst>
                  <a:outerShdw blurRad="38100" dist="38100" dir="2700000" algn="tl">
                    <a:srgbClr val="000000">
                      <a:alpha val="43137"/>
                    </a:srgbClr>
                  </a:outerShdw>
                </a:effectLst>
                <a:latin typeface="+mj-lt"/>
              </a:rPr>
              <a:t>4</a:t>
            </a:r>
            <a:endParaRPr lang="en-US" sz="2400"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27715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nodeType="with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17" grpId="0" animBg="1"/>
      <p:bldP spid="18" grpId="0" animBg="1"/>
      <p:bldP spid="19" grpId="0" animBg="1"/>
      <p:bldP spid="21" grpId="0" animBg="1"/>
      <p:bldP spid="22" grpId="0" animBg="1"/>
      <p:bldP spid="23" grpId="0" animBg="1"/>
      <p:bldP spid="24" grpId="0" animBg="1"/>
      <p:bldP spid="26" grpId="0" animBg="1"/>
      <p:bldP spid="27" grpId="0" animBg="1"/>
      <p:bldP spid="34" grpId="0" animBg="1"/>
      <p:bldP spid="6" grpId="0"/>
      <p:bldP spid="8"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1">
                    <a:lumMod val="75000"/>
                  </a:schemeClr>
                </a:solidFill>
              </a:rPr>
              <a:t>Agenda</a:t>
            </a:r>
            <a:r>
              <a:rPr lang="en-CA" sz="2800" dirty="0">
                <a:solidFill>
                  <a:schemeClr val="accent1">
                    <a:lumMod val="75000"/>
                  </a:schemeClr>
                </a:solidFill>
              </a:rPr>
              <a:t> (In no particular order)</a:t>
            </a:r>
            <a:endParaRPr lang="en-US" sz="2800" dirty="0">
              <a:solidFill>
                <a:schemeClr val="accent1">
                  <a:lumMod val="75000"/>
                </a:schemeClr>
              </a:solidFill>
            </a:endParaRPr>
          </a:p>
        </p:txBody>
      </p:sp>
      <p:sp>
        <p:nvSpPr>
          <p:cNvPr id="5" name="Content Placeholder 4"/>
          <p:cNvSpPr>
            <a:spLocks noGrp="1"/>
          </p:cNvSpPr>
          <p:nvPr>
            <p:ph idx="1"/>
          </p:nvPr>
        </p:nvSpPr>
        <p:spPr/>
        <p:txBody>
          <a:bodyPr/>
          <a:lstStyle/>
          <a:p>
            <a:pPr>
              <a:spcBef>
                <a:spcPts val="300"/>
              </a:spcBef>
            </a:pPr>
            <a:r>
              <a:rPr lang="en-US" dirty="0">
                <a:solidFill>
                  <a:schemeClr val="accent1">
                    <a:lumMod val="75000"/>
                  </a:schemeClr>
                </a:solidFill>
              </a:rPr>
              <a:t>Words from a Sponsor</a:t>
            </a:r>
          </a:p>
          <a:p>
            <a:pPr>
              <a:spcBef>
                <a:spcPts val="300"/>
              </a:spcBef>
            </a:pPr>
            <a:r>
              <a:rPr lang="en-US" dirty="0">
                <a:solidFill>
                  <a:schemeClr val="accent1">
                    <a:lumMod val="75000"/>
                  </a:schemeClr>
                </a:solidFill>
              </a:rPr>
              <a:t>Share results of previous MCLD program</a:t>
            </a:r>
          </a:p>
          <a:p>
            <a:pPr>
              <a:spcBef>
                <a:spcPts val="300"/>
              </a:spcBef>
            </a:pPr>
            <a:r>
              <a:rPr lang="en-US" dirty="0">
                <a:solidFill>
                  <a:schemeClr val="accent1">
                    <a:lumMod val="75000"/>
                  </a:schemeClr>
                </a:solidFill>
              </a:rPr>
              <a:t>Share a definition of Mindfulness </a:t>
            </a:r>
            <a:br>
              <a:rPr lang="en-US" dirty="0">
                <a:solidFill>
                  <a:schemeClr val="accent1">
                    <a:lumMod val="75000"/>
                  </a:schemeClr>
                </a:solidFill>
              </a:rPr>
            </a:br>
            <a:r>
              <a:rPr lang="en-US" dirty="0">
                <a:solidFill>
                  <a:schemeClr val="accent1">
                    <a:lumMod val="75000"/>
                  </a:schemeClr>
                </a:solidFill>
              </a:rPr>
              <a:t>and Mindful Change Leadership</a:t>
            </a:r>
          </a:p>
          <a:p>
            <a:pPr>
              <a:spcBef>
                <a:spcPts val="300"/>
              </a:spcBef>
            </a:pPr>
            <a:r>
              <a:rPr lang="en-US" dirty="0">
                <a:solidFill>
                  <a:schemeClr val="accent1">
                    <a:lumMod val="75000"/>
                  </a:schemeClr>
                </a:solidFill>
              </a:rPr>
              <a:t>Experience quick mindful exercises</a:t>
            </a:r>
          </a:p>
          <a:p>
            <a:pPr>
              <a:spcBef>
                <a:spcPts val="300"/>
              </a:spcBef>
            </a:pPr>
            <a:r>
              <a:rPr lang="en-US" dirty="0">
                <a:solidFill>
                  <a:schemeClr val="accent1">
                    <a:lumMod val="75000"/>
                  </a:schemeClr>
                </a:solidFill>
              </a:rPr>
              <a:t>Overview of the MCLD program</a:t>
            </a:r>
          </a:p>
          <a:p>
            <a:pPr>
              <a:spcBef>
                <a:spcPts val="300"/>
              </a:spcBef>
            </a:pPr>
            <a:r>
              <a:rPr lang="fr-CA" dirty="0">
                <a:solidFill>
                  <a:schemeClr val="accent1">
                    <a:lumMod val="75000"/>
                  </a:schemeClr>
                </a:solidFill>
              </a:rPr>
              <a:t>Q&amp;A</a:t>
            </a:r>
            <a:endParaRPr lang="en-US" dirty="0">
              <a:solidFill>
                <a:schemeClr val="accent1">
                  <a:lumMod val="75000"/>
                </a:schemeClr>
              </a:solidFill>
            </a:endParaRPr>
          </a:p>
        </p:txBody>
      </p:sp>
      <p:pic>
        <p:nvPicPr>
          <p:cNvPr id="4" name="Picture 3"/>
          <p:cNvPicPr>
            <a:picLocks noChangeAspect="1"/>
          </p:cNvPicPr>
          <p:nvPr/>
        </p:nvPicPr>
        <p:blipFill>
          <a:blip r:embed="rId3">
            <a:clrChange>
              <a:clrFrom>
                <a:srgbClr val="FEFEFE"/>
              </a:clrFrom>
              <a:clrTo>
                <a:srgbClr val="FEFEFE">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523008">
            <a:off x="6257658" y="2647157"/>
            <a:ext cx="2617418" cy="2814217"/>
          </a:xfrm>
          <a:prstGeom prst="rect">
            <a:avLst/>
          </a:prstGeom>
        </p:spPr>
      </p:pic>
    </p:spTree>
    <p:extLst>
      <p:ext uri="{BB962C8B-B14F-4D97-AF65-F5344CB8AC3E}">
        <p14:creationId xmlns:p14="http://schemas.microsoft.com/office/powerpoint/2010/main" val="419851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chemeClr val="accent1">
                    <a:lumMod val="75000"/>
                  </a:schemeClr>
                </a:solidFill>
              </a:rPr>
              <a:t>Sli.do</a:t>
            </a:r>
            <a:endParaRPr lang="en-CA" dirty="0">
              <a:solidFill>
                <a:schemeClr val="accent1">
                  <a:lumMod val="75000"/>
                </a:schemeClr>
              </a:solidFill>
            </a:endParaRPr>
          </a:p>
        </p:txBody>
      </p:sp>
      <p:sp>
        <p:nvSpPr>
          <p:cNvPr id="3" name="Content Placeholder 2"/>
          <p:cNvSpPr>
            <a:spLocks noGrp="1"/>
          </p:cNvSpPr>
          <p:nvPr>
            <p:ph idx="1"/>
          </p:nvPr>
        </p:nvSpPr>
        <p:spPr>
          <a:xfrm>
            <a:off x="457200" y="1600200"/>
            <a:ext cx="8229600" cy="2332856"/>
          </a:xfrm>
        </p:spPr>
        <p:txBody>
          <a:bodyPr>
            <a:normAutofit/>
          </a:bodyPr>
          <a:lstStyle/>
          <a:p>
            <a:r>
              <a:rPr lang="en-CA" dirty="0">
                <a:solidFill>
                  <a:schemeClr val="accent1">
                    <a:lumMod val="75000"/>
                  </a:schemeClr>
                </a:solidFill>
              </a:rPr>
              <a:t>Anonymous questions?</a:t>
            </a:r>
          </a:p>
        </p:txBody>
      </p:sp>
      <p:pic>
        <p:nvPicPr>
          <p:cNvPr id="6" name="Picture 5"/>
          <p:cNvPicPr>
            <a:picLocks noChangeAspect="1"/>
          </p:cNvPicPr>
          <p:nvPr/>
        </p:nvPicPr>
        <p:blipFill>
          <a:blip r:embed="rId3"/>
          <a:stretch>
            <a:fillRect/>
          </a:stretch>
        </p:blipFill>
        <p:spPr>
          <a:xfrm>
            <a:off x="7308308" y="105151"/>
            <a:ext cx="1495053" cy="1495053"/>
          </a:xfrm>
          <a:prstGeom prst="rect">
            <a:avLst/>
          </a:prstGeom>
        </p:spPr>
      </p:pic>
      <p:sp>
        <p:nvSpPr>
          <p:cNvPr id="7" name="Content Placeholder 2"/>
          <p:cNvSpPr txBox="1">
            <a:spLocks/>
          </p:cNvSpPr>
          <p:nvPr/>
        </p:nvSpPr>
        <p:spPr>
          <a:xfrm>
            <a:off x="446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a:t>
            </a:r>
            <a:r>
              <a:rPr lang="en-CA" dirty="0" err="1"/>
              <a:t>mcld</a:t>
            </a:r>
            <a:br>
              <a:rPr lang="en-CA" dirty="0"/>
            </a:br>
            <a:r>
              <a:rPr lang="en-CA" sz="2600" dirty="0">
                <a:hlinkClick r:id="rId4"/>
              </a:rPr>
              <a:t>https://app.sli.do/event/b5V2V6PYg4WdPRqH5fPpEh</a:t>
            </a:r>
            <a:r>
              <a:rPr lang="en-CA" sz="2600" dirty="0"/>
              <a:t> </a:t>
            </a:r>
            <a:endParaRPr lang="en-CA" dirty="0"/>
          </a:p>
        </p:txBody>
      </p:sp>
      <p:pic>
        <p:nvPicPr>
          <p:cNvPr id="10" name="Picture 9">
            <a:extLst>
              <a:ext uri="{FF2B5EF4-FFF2-40B4-BE49-F238E27FC236}">
                <a16:creationId xmlns:a16="http://schemas.microsoft.com/office/drawing/2014/main" id="{9534E70D-1BBA-90AA-12E1-4BB98E7FD234}"/>
              </a:ext>
            </a:extLst>
          </p:cNvPr>
          <p:cNvPicPr>
            <a:picLocks noChangeAspect="1"/>
          </p:cNvPicPr>
          <p:nvPr/>
        </p:nvPicPr>
        <p:blipFill>
          <a:blip r:embed="rId5"/>
          <a:stretch>
            <a:fillRect/>
          </a:stretch>
        </p:blipFill>
        <p:spPr>
          <a:xfrm>
            <a:off x="5572894" y="3440596"/>
            <a:ext cx="2332856" cy="2332856"/>
          </a:xfrm>
          <a:prstGeom prst="rect">
            <a:avLst/>
          </a:prstGeom>
        </p:spPr>
      </p:pic>
    </p:spTree>
    <p:extLst>
      <p:ext uri="{BB962C8B-B14F-4D97-AF65-F5344CB8AC3E}">
        <p14:creationId xmlns:p14="http://schemas.microsoft.com/office/powerpoint/2010/main" val="155290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525" y="0"/>
            <a:ext cx="9147573" cy="6096000"/>
          </a:xfrm>
          <a:prstGeom prst="rect">
            <a:avLst/>
          </a:prstGeom>
        </p:spPr>
      </p:pic>
      <p:sp>
        <p:nvSpPr>
          <p:cNvPr id="10" name="Rectangle 9"/>
          <p:cNvSpPr/>
          <p:nvPr/>
        </p:nvSpPr>
        <p:spPr>
          <a:xfrm>
            <a:off x="506610" y="152400"/>
            <a:ext cx="8408789" cy="2047355"/>
          </a:xfrm>
          <a:prstGeom prst="rect">
            <a:avLst/>
          </a:prstGeom>
        </p:spPr>
        <p:txBody>
          <a:bodyPr wrap="square">
            <a:spAutoFit/>
          </a:bodyPr>
          <a:lstStyle/>
          <a:p>
            <a:r>
              <a:rPr lang="en-US" sz="3200" i="1" dirty="0">
                <a:solidFill>
                  <a:srgbClr val="0070C0"/>
                </a:solidFill>
                <a:latin typeface="Segoe UI Web (West European)"/>
              </a:rPr>
              <a:t>“Leadership is not a rank or a position, it is a choice - a choice to look after the person to the left of us &amp; the person to the right of us.”</a:t>
            </a:r>
            <a:r>
              <a:rPr lang="en-US" sz="3200" dirty="0">
                <a:solidFill>
                  <a:srgbClr val="0070C0"/>
                </a:solidFill>
                <a:latin typeface="Segoe UI Web (West European)"/>
              </a:rPr>
              <a:t> </a:t>
            </a:r>
          </a:p>
          <a:p>
            <a:pPr>
              <a:tabLst>
                <a:tab pos="5467350" algn="l"/>
              </a:tabLst>
            </a:pPr>
            <a:r>
              <a:rPr lang="en-US" sz="3200" dirty="0">
                <a:solidFill>
                  <a:srgbClr val="0070C0"/>
                </a:solidFill>
                <a:latin typeface="Segoe UI Web (West European)"/>
              </a:rPr>
              <a:t>	- S. Sinek </a:t>
            </a:r>
            <a:endParaRPr lang="en-CA" sz="3200" dirty="0">
              <a:solidFill>
                <a:srgbClr val="0070C0"/>
              </a:solidFill>
            </a:endParaRPr>
          </a:p>
        </p:txBody>
      </p:sp>
    </p:spTree>
    <p:extLst>
      <p:ext uri="{BB962C8B-B14F-4D97-AF65-F5344CB8AC3E}">
        <p14:creationId xmlns:p14="http://schemas.microsoft.com/office/powerpoint/2010/main" val="282382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solidFill>
                  <a:schemeClr val="accent1">
                    <a:lumMod val="75000"/>
                  </a:schemeClr>
                </a:solidFill>
              </a:rPr>
              <a:t>Exercise – Exploring Mindfulness – Body Scan</a:t>
            </a:r>
            <a:endParaRPr lang="en-US" sz="3200" dirty="0">
              <a:solidFill>
                <a:schemeClr val="accent1">
                  <a:lumMod val="75000"/>
                </a:schemeClr>
              </a:solidFill>
            </a:endParaRPr>
          </a:p>
        </p:txBody>
      </p:sp>
      <p:sp>
        <p:nvSpPr>
          <p:cNvPr id="3" name="Content Placeholder 2"/>
          <p:cNvSpPr>
            <a:spLocks noGrp="1"/>
          </p:cNvSpPr>
          <p:nvPr>
            <p:ph idx="1"/>
          </p:nvPr>
        </p:nvSpPr>
        <p:spPr/>
        <p:txBody>
          <a:bodyPr>
            <a:noAutofit/>
          </a:bodyPr>
          <a:lstStyle/>
          <a:p>
            <a:r>
              <a:rPr lang="en-CA" sz="2800" dirty="0">
                <a:solidFill>
                  <a:schemeClr val="accent1">
                    <a:lumMod val="75000"/>
                  </a:schemeClr>
                </a:solidFill>
              </a:rPr>
              <a:t>Time required: 5 minutes</a:t>
            </a:r>
          </a:p>
          <a:p>
            <a:r>
              <a:rPr lang="en-CA" sz="2800" dirty="0">
                <a:solidFill>
                  <a:schemeClr val="accent1">
                    <a:lumMod val="75000"/>
                  </a:schemeClr>
                </a:solidFill>
              </a:rPr>
              <a:t>If you haven’t, take advantage of the </a:t>
            </a:r>
            <a:br>
              <a:rPr lang="en-CA" sz="2800" dirty="0">
                <a:solidFill>
                  <a:schemeClr val="accent1">
                    <a:lumMod val="75000"/>
                  </a:schemeClr>
                </a:solidFill>
              </a:rPr>
            </a:br>
            <a:r>
              <a:rPr lang="en-CA" sz="2800" dirty="0">
                <a:solidFill>
                  <a:schemeClr val="accent1">
                    <a:lumMod val="75000"/>
                  </a:schemeClr>
                </a:solidFill>
              </a:rPr>
              <a:t>opportunity to experience this exercise</a:t>
            </a:r>
          </a:p>
          <a:p>
            <a:r>
              <a:rPr lang="en-CA" sz="2800" dirty="0">
                <a:solidFill>
                  <a:schemeClr val="accent1">
                    <a:lumMod val="75000"/>
                  </a:schemeClr>
                </a:solidFill>
              </a:rPr>
              <a:t>Sit as comfortable as possible in a straight position</a:t>
            </a:r>
          </a:p>
          <a:p>
            <a:r>
              <a:rPr lang="en-CA" sz="2800" dirty="0">
                <a:solidFill>
                  <a:schemeClr val="accent1">
                    <a:lumMod val="75000"/>
                  </a:schemeClr>
                </a:solidFill>
              </a:rPr>
              <a:t>Feel free to close your eyes</a:t>
            </a:r>
          </a:p>
          <a:p>
            <a:r>
              <a:rPr lang="en-CA" sz="2800" dirty="0">
                <a:solidFill>
                  <a:schemeClr val="accent1">
                    <a:lumMod val="75000"/>
                  </a:schemeClr>
                </a:solidFill>
              </a:rPr>
              <a:t>Follow my voice as I lead you through the exercise</a:t>
            </a:r>
          </a:p>
          <a:p>
            <a:r>
              <a:rPr lang="en-CA" sz="2800" dirty="0">
                <a:solidFill>
                  <a:schemeClr val="accent1">
                    <a:lumMod val="75000"/>
                  </a:schemeClr>
                </a:solidFill>
              </a:rPr>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Program (MCLD) Goal</a:t>
            </a:r>
            <a:endParaRPr lang="en-CA" sz="3200" dirty="0"/>
          </a:p>
        </p:txBody>
      </p:sp>
      <p:sp>
        <p:nvSpPr>
          <p:cNvPr id="5" name="Content Placeholder 4"/>
          <p:cNvSpPr>
            <a:spLocks noGrp="1"/>
          </p:cNvSpPr>
          <p:nvPr>
            <p:ph idx="1"/>
          </p:nvPr>
        </p:nvSpPr>
        <p:spPr/>
        <p:txBody>
          <a:bodyPr/>
          <a:lstStyle/>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Some Numbers about the MCLD program</a:t>
            </a:r>
          </a:p>
        </p:txBody>
      </p:sp>
      <p:graphicFrame>
        <p:nvGraphicFramePr>
          <p:cNvPr id="5" name="Chart 4">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860846039"/>
              </p:ext>
            </p:extLst>
          </p:nvPr>
        </p:nvGraphicFramePr>
        <p:xfrm>
          <a:off x="755741" y="1141639"/>
          <a:ext cx="7632517" cy="4574722"/>
        </p:xfrm>
        <a:graphic>
          <a:graphicData uri="http://schemas.openxmlformats.org/drawingml/2006/chart">
            <c:chart xmlns:c="http://schemas.openxmlformats.org/drawingml/2006/chart" xmlns:r="http://schemas.openxmlformats.org/officeDocument/2006/relationships" r:id="rId3"/>
          </a:graphicData>
        </a:graphic>
      </p:graphicFrame>
      <p:pic>
        <p:nvPicPr>
          <p:cNvPr id="23" name="Picture 22">
            <a:extLst>
              <a:ext uri="{FF2B5EF4-FFF2-40B4-BE49-F238E27FC236}">
                <a16:creationId xmlns:a16="http://schemas.microsoft.com/office/drawing/2014/main" id="{8F3EFF8A-8797-F7EB-F189-F64BA7D247DB}"/>
              </a:ext>
            </a:extLst>
          </p:cNvPr>
          <p:cNvPicPr>
            <a:picLocks noChangeAspect="1"/>
          </p:cNvPicPr>
          <p:nvPr/>
        </p:nvPicPr>
        <p:blipFill>
          <a:blip r:embed="rId4"/>
          <a:stretch>
            <a:fillRect/>
          </a:stretch>
        </p:blipFill>
        <p:spPr>
          <a:xfrm>
            <a:off x="158658" y="5770569"/>
            <a:ext cx="8085750" cy="473952"/>
          </a:xfrm>
          <a:prstGeom prst="rect">
            <a:avLst/>
          </a:prstGeom>
        </p:spPr>
      </p:pic>
    </p:spTree>
    <p:extLst>
      <p:ext uri="{BB962C8B-B14F-4D97-AF65-F5344CB8AC3E}">
        <p14:creationId xmlns:p14="http://schemas.microsoft.com/office/powerpoint/2010/main" val="262273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4800" y="750025"/>
            <a:ext cx="8768366" cy="6114634"/>
          </a:xfrm>
          <a:prstGeom prst="rect">
            <a:avLst/>
          </a:prstGeom>
        </p:spPr>
      </p:pic>
      <p:sp>
        <p:nvSpPr>
          <p:cNvPr id="4" name="Title 3"/>
          <p:cNvSpPr>
            <a:spLocks noGrp="1"/>
          </p:cNvSpPr>
          <p:nvPr>
            <p:ph type="title"/>
          </p:nvPr>
        </p:nvSpPr>
        <p:spPr>
          <a:xfrm>
            <a:off x="457200" y="274638"/>
            <a:ext cx="8229600" cy="562074"/>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Map of Participation, 2022  English Offering</a:t>
            </a:r>
            <a:endParaRPr lang="en-CA" sz="32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5153498" y="1052736"/>
            <a:ext cx="858197" cy="590931"/>
          </a:xfrm>
          <a:prstGeom prst="rect">
            <a:avLst/>
          </a:prstGeom>
          <a:noFill/>
        </p:spPr>
        <p:txBody>
          <a:bodyPr wrap="square" rtlCol="0">
            <a:spAutoFit/>
          </a:bodyPr>
          <a:lstStyle/>
          <a:p>
            <a:pPr algn="ctr"/>
            <a:r>
              <a:rPr lang="fr-CA" dirty="0"/>
              <a:t>From NCR:</a:t>
            </a:r>
            <a:endParaRPr lang="en-US" dirty="0"/>
          </a:p>
        </p:txBody>
      </p:sp>
      <p:sp>
        <p:nvSpPr>
          <p:cNvPr id="9" name="TextBox 8">
            <a:extLst>
              <a:ext uri="{FF2B5EF4-FFF2-40B4-BE49-F238E27FC236}">
                <a16:creationId xmlns:a16="http://schemas.microsoft.com/office/drawing/2014/main" id="{5A94A3BA-65A8-F47A-429B-C96EC31131B4}"/>
              </a:ext>
            </a:extLst>
          </p:cNvPr>
          <p:cNvSpPr txBox="1"/>
          <p:nvPr/>
        </p:nvSpPr>
        <p:spPr>
          <a:xfrm>
            <a:off x="514581" y="1052736"/>
            <a:ext cx="2408768" cy="590931"/>
          </a:xfrm>
          <a:prstGeom prst="rect">
            <a:avLst/>
          </a:prstGeom>
          <a:noFill/>
        </p:spPr>
        <p:txBody>
          <a:bodyPr wrap="square" rtlCol="0">
            <a:spAutoFit/>
          </a:bodyPr>
          <a:lstStyle/>
          <a:p>
            <a:pPr algn="ctr"/>
            <a:r>
              <a:rPr lang="en-CA" dirty="0"/>
              <a:t>From across Canada:</a:t>
            </a:r>
          </a:p>
        </p:txBody>
      </p:sp>
    </p:spTree>
    <p:extLst>
      <p:ext uri="{BB962C8B-B14F-4D97-AF65-F5344CB8AC3E}">
        <p14:creationId xmlns:p14="http://schemas.microsoft.com/office/powerpoint/2010/main" val="3316991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3278</TotalTime>
  <Words>2973</Words>
  <Application>Microsoft Office PowerPoint</Application>
  <PresentationFormat>On-screen Show (4:3)</PresentationFormat>
  <Paragraphs>294</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Courier New</vt:lpstr>
      <vt:lpstr>Segoe UI Web (West European)</vt:lpstr>
      <vt:lpstr>Symbol</vt:lpstr>
      <vt:lpstr>Wingdings</vt:lpstr>
      <vt:lpstr>1_Office Theme</vt:lpstr>
      <vt:lpstr>2_Office Theme</vt:lpstr>
      <vt:lpstr>Information session:  Mindful Change Leadership Development program</vt:lpstr>
      <vt:lpstr>MSTeams automatic CC interpretation</vt:lpstr>
      <vt:lpstr>Agenda (In no particular order)</vt:lpstr>
      <vt:lpstr>Sli.do</vt:lpstr>
      <vt:lpstr>PowerPoint Presentation</vt:lpstr>
      <vt:lpstr>Exercise – Exploring Mindfulness – Body Scan</vt:lpstr>
      <vt:lpstr>Mindful Change Leadership Development Program (MCLD) Goal</vt:lpstr>
      <vt:lpstr>Some Numbers about the MCLD program</vt:lpstr>
      <vt:lpstr>Map of Participation, 2022  English Offering</vt:lpstr>
      <vt:lpstr>Key Findings - MCLD English Program 2024</vt:lpstr>
      <vt:lpstr>MCLD Program Testimonials</vt:lpstr>
      <vt:lpstr>Exercise – Noticing</vt:lpstr>
      <vt:lpstr>Livré par une équipe d'animateurs bénévoles</vt:lpstr>
      <vt:lpstr>Commitment, Program Overview &amp; FAQ</vt:lpstr>
      <vt:lpstr>What’s Needed For Success?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349</cp:revision>
  <dcterms:created xsi:type="dcterms:W3CDTF">2015-04-14T20:39:51Z</dcterms:created>
  <dcterms:modified xsi:type="dcterms:W3CDTF">2025-04-14T18:45:52Z</dcterms:modified>
</cp:coreProperties>
</file>