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29"/>
  </p:notesMasterIdLst>
  <p:handoutMasterIdLst>
    <p:handoutMasterId r:id="rId30"/>
  </p:handoutMasterIdLst>
  <p:sldIdLst>
    <p:sldId id="299" r:id="rId2"/>
    <p:sldId id="256" r:id="rId3"/>
    <p:sldId id="313" r:id="rId4"/>
    <p:sldId id="323" r:id="rId5"/>
    <p:sldId id="307" r:id="rId6"/>
    <p:sldId id="331" r:id="rId7"/>
    <p:sldId id="318" r:id="rId8"/>
    <p:sldId id="304" r:id="rId9"/>
    <p:sldId id="312" r:id="rId10"/>
    <p:sldId id="329" r:id="rId11"/>
    <p:sldId id="335" r:id="rId12"/>
    <p:sldId id="326" r:id="rId13"/>
    <p:sldId id="287" r:id="rId14"/>
    <p:sldId id="332" r:id="rId15"/>
    <p:sldId id="338" r:id="rId16"/>
    <p:sldId id="336" r:id="rId17"/>
    <p:sldId id="328" r:id="rId18"/>
    <p:sldId id="324" r:id="rId19"/>
    <p:sldId id="305" r:id="rId20"/>
    <p:sldId id="339" r:id="rId21"/>
    <p:sldId id="327" r:id="rId22"/>
    <p:sldId id="322" r:id="rId23"/>
    <p:sldId id="306" r:id="rId24"/>
    <p:sldId id="337" r:id="rId25"/>
    <p:sldId id="315" r:id="rId26"/>
    <p:sldId id="333" r:id="rId27"/>
    <p:sldId id="334" r:id="rId28"/>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4427"/>
    <a:srgbClr val="5676B3"/>
    <a:srgbClr val="F4A538"/>
    <a:srgbClr val="69B545"/>
    <a:srgbClr val="F8F8F8"/>
    <a:srgbClr val="000000"/>
    <a:srgbClr val="B9B8AF"/>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935" autoAdjust="0"/>
    <p:restoredTop sz="50365" autoAdjust="0"/>
  </p:normalViewPr>
  <p:slideViewPr>
    <p:cSldViewPr snapToObjects="1" showGuides="1">
      <p:cViewPr varScale="1">
        <p:scale>
          <a:sx n="42" d="100"/>
          <a:sy n="42" d="100"/>
        </p:scale>
        <p:origin x="1776" y="54"/>
      </p:cViewPr>
      <p:guideLst>
        <p:guide orient="horz" pos="2160"/>
        <p:guide pos="2880"/>
      </p:guideLst>
    </p:cSldViewPr>
  </p:slideViewPr>
  <p:notesTextViewPr>
    <p:cViewPr>
      <p:scale>
        <a:sx n="3" d="2"/>
        <a:sy n="3" d="2"/>
      </p:scale>
      <p:origin x="0" y="0"/>
    </p:cViewPr>
  </p:notesTextViewPr>
  <p:sorterViewPr>
    <p:cViewPr varScale="1">
      <p:scale>
        <a:sx n="1" d="1"/>
        <a:sy n="1" d="1"/>
      </p:scale>
      <p:origin x="0" y="-41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8A05F51D-812F-48F9-8F30-7D9BCD825099}" type="datetimeFigureOut">
              <a:rPr lang="en-US" smtClean="0"/>
              <a:pPr/>
              <a:t>4/20/2022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27CFF8EE-F8A7-4931-B685-A88AF9DB5D80}" type="datetimeFigureOut">
              <a:rPr lang="en-US" smtClean="0"/>
              <a:pPr/>
              <a:t>4/20/2022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8" Type="http://schemas.openxmlformats.org/officeDocument/2006/relationships/hyperlink" Target="https://en.wikipedia.org/wiki/Christian_meditation" TargetMode="External"/><Relationship Id="rId13" Type="http://schemas.openxmlformats.org/officeDocument/2006/relationships/hyperlink" Target="https://en.wikipedia.org/wiki/Transcendental_Meditation" TargetMode="External"/><Relationship Id="rId3" Type="http://schemas.openxmlformats.org/officeDocument/2006/relationships/hyperlink" Target="http://en.wikipedia.org/wiki/Mindfulness_(psychology)" TargetMode="External"/><Relationship Id="rId7" Type="http://schemas.openxmlformats.org/officeDocument/2006/relationships/hyperlink" Target="https://en.wikipedia.org/wiki/Buddhist_meditation" TargetMode="External"/><Relationship Id="rId12" Type="http://schemas.openxmlformats.org/officeDocument/2006/relationships/hyperlink" Target="https://en.wikipedia.org/wiki/Meditation_in_the_Ravidasi_Faith"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en.wikipedia.org/wiki/Consciousness" TargetMode="External"/><Relationship Id="rId11" Type="http://schemas.openxmlformats.org/officeDocument/2006/relationships/hyperlink" Target="https://en.wikipedia.org/wiki/Jewish_meditation" TargetMode="External"/><Relationship Id="rId5" Type="http://schemas.openxmlformats.org/officeDocument/2006/relationships/hyperlink" Target="https://en.wikipedia.org/wiki/Mind" TargetMode="External"/><Relationship Id="rId10" Type="http://schemas.openxmlformats.org/officeDocument/2006/relationships/hyperlink" Target="https://en.wikipedia.org/wiki/Jain_meditation" TargetMode="External"/><Relationship Id="rId4" Type="http://schemas.openxmlformats.org/officeDocument/2006/relationships/hyperlink" Target="https://www.youtube.com/watch?v=xoLQ3qkh0w0" TargetMode="External"/><Relationship Id="rId9" Type="http://schemas.openxmlformats.org/officeDocument/2006/relationships/hyperlink" Target="https://en.wikipedia.org/wiki/Daoist_meditation"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iki.gccollab.ca/images/6/63/MCLD_program_English_2022_-_Buddy_System.xlsx"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iki.gccollab.ca/images/6/63/MCLD_program_English_2022_-_Buddy_System.xlsx"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www.thecalmmonkey.com/#!meditation-recordings/g6x73"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ZE-r-x2T4ok"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CA" noProof="0" dirty="0" smtClean="0"/>
              <a:t>Elder</a:t>
            </a:r>
            <a:r>
              <a:rPr lang="fr-CA" baseline="0" noProof="0" dirty="0" smtClean="0"/>
              <a:t> Saulis &amp; </a:t>
            </a:r>
            <a:r>
              <a:rPr lang="fr-CA" noProof="0" dirty="0" smtClean="0"/>
              <a:t>Alejandro go </a:t>
            </a:r>
            <a:r>
              <a:rPr lang="fr-CA" noProof="0" dirty="0" err="1" smtClean="0"/>
              <a:t>into</a:t>
            </a:r>
            <a:r>
              <a:rPr lang="fr-CA" noProof="0" dirty="0" smtClean="0"/>
              <a:t> a </a:t>
            </a:r>
            <a:r>
              <a:rPr lang="fr-CA" noProof="0" dirty="0" err="1" smtClean="0"/>
              <a:t>private</a:t>
            </a:r>
            <a:r>
              <a:rPr lang="fr-CA" noProof="0" dirty="0" smtClean="0"/>
              <a:t> room, 15 </a:t>
            </a:r>
            <a:r>
              <a:rPr lang="fr-CA" noProof="0" dirty="0" err="1" smtClean="0"/>
              <a:t>mins</a:t>
            </a:r>
            <a:r>
              <a:rPr lang="fr-CA" noProof="0" dirty="0" smtClean="0"/>
              <a:t> </a:t>
            </a:r>
            <a:r>
              <a:rPr lang="fr-CA" noProof="0" dirty="0" err="1" smtClean="0"/>
              <a:t>before</a:t>
            </a:r>
            <a:r>
              <a:rPr lang="fr-CA" noProof="0" dirty="0" smtClean="0"/>
              <a:t> the </a:t>
            </a:r>
            <a:r>
              <a:rPr lang="fr-CA" noProof="0" dirty="0" err="1" smtClean="0"/>
              <a:t>start</a:t>
            </a:r>
            <a:endParaRPr lang="fr-CA" noProof="0" dirty="0" smtClean="0"/>
          </a:p>
          <a:p>
            <a:endParaRPr lang="fr-CA" noProof="0" dirty="0" smtClean="0"/>
          </a:p>
          <a:p>
            <a:r>
              <a:rPr lang="fr-CA" noProof="0" dirty="0" smtClean="0"/>
              <a:t>Alejandro: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noProof="0" dirty="0" smtClean="0"/>
              <a:t>Before starting sharing any slide: Land acknowledgement – from the word document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err="1" smtClean="0"/>
              <a:t>Introduce</a:t>
            </a:r>
            <a:r>
              <a:rPr lang="fr-CA" noProof="0" dirty="0" smtClean="0"/>
              <a:t> the Elder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noProof="0" dirty="0" smtClean="0"/>
              <a:t>Have the Elder </a:t>
            </a:r>
            <a:r>
              <a:rPr lang="fr-CA" noProof="0" dirty="0" err="1" smtClean="0"/>
              <a:t>share</a:t>
            </a:r>
            <a:r>
              <a:rPr lang="fr-CA" baseline="0" noProof="0" dirty="0" smtClean="0"/>
              <a:t> the </a:t>
            </a:r>
            <a:r>
              <a:rPr lang="fr-CA" baseline="0" noProof="0" dirty="0" err="1" smtClean="0"/>
              <a:t>opening</a:t>
            </a:r>
            <a:r>
              <a:rPr lang="fr-CA" baseline="0" noProof="0" dirty="0" smtClean="0"/>
              <a:t> </a:t>
            </a:r>
            <a:r>
              <a:rPr lang="fr-CA" baseline="0" noProof="0" dirty="0" err="1" smtClean="0"/>
              <a:t>prayers</a:t>
            </a:r>
            <a:r>
              <a:rPr lang="fr-CA" baseline="0" noProof="0" dirty="0" smtClean="0"/>
              <a:t> to </a:t>
            </a:r>
            <a:r>
              <a:rPr lang="fr-CA" baseline="0" noProof="0" dirty="0" err="1" smtClean="0"/>
              <a:t>send</a:t>
            </a:r>
            <a:r>
              <a:rPr lang="fr-CA" baseline="0" noProof="0" dirty="0" smtClean="0"/>
              <a:t> us in a good </a:t>
            </a:r>
            <a:r>
              <a:rPr lang="fr-CA" baseline="0" noProof="0" dirty="0" err="1" smtClean="0"/>
              <a:t>way</a:t>
            </a:r>
            <a:endParaRPr lang="fr-CA" baseline="0" noProof="0"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noProof="0" dirty="0" err="1" smtClean="0"/>
              <a:t>Thank</a:t>
            </a:r>
            <a:r>
              <a:rPr lang="fr-CA" baseline="0" noProof="0" dirty="0" smtClean="0"/>
              <a:t> the Elder for </a:t>
            </a:r>
            <a:r>
              <a:rPr lang="fr-CA" baseline="0" noProof="0" dirty="0" err="1" smtClean="0"/>
              <a:t>his</a:t>
            </a:r>
            <a:r>
              <a:rPr lang="fr-CA" baseline="0" noProof="0" dirty="0" smtClean="0"/>
              <a:t> </a:t>
            </a:r>
            <a:r>
              <a:rPr lang="fr-CA" baseline="0" noProof="0" dirty="0" err="1" smtClean="0"/>
              <a:t>presence</a:t>
            </a:r>
            <a:endParaRPr lang="en-CA" noProof="0" dirty="0" smtClean="0"/>
          </a:p>
          <a:p>
            <a:endParaRPr lang="fr-CA" noProof="0" dirty="0" smtClean="0"/>
          </a:p>
          <a:p>
            <a:r>
              <a:rPr lang="fr-CA" noProof="0" dirty="0" err="1" smtClean="0"/>
              <a:t>Then</a:t>
            </a:r>
            <a:r>
              <a:rPr lang="fr-CA" noProof="0" dirty="0" smtClean="0"/>
              <a:t> Alejandro </a:t>
            </a:r>
            <a:r>
              <a:rPr lang="fr-CA" noProof="0" dirty="0" err="1" smtClean="0"/>
              <a:t>shares</a:t>
            </a:r>
            <a:r>
              <a:rPr lang="fr-CA" noProof="0" dirty="0" smtClean="0"/>
              <a:t> the slides and </a:t>
            </a:r>
            <a:r>
              <a:rPr lang="fr-CA" noProof="0" dirty="0" err="1" smtClean="0"/>
              <a:t>gives</a:t>
            </a:r>
            <a:r>
              <a:rPr lang="fr-CA" baseline="0" noProof="0" dirty="0" smtClean="0"/>
              <a:t> the microphone to Carmen</a:t>
            </a:r>
          </a:p>
          <a:p>
            <a:endParaRPr lang="en-CA" noProof="0" dirty="0" smtClean="0"/>
          </a:p>
          <a:p>
            <a:r>
              <a:rPr lang="en-CA" noProof="0" dirty="0" smtClean="0"/>
              <a:t>Carmen </a:t>
            </a:r>
            <a:r>
              <a:rPr lang="en-CA" noProof="0" dirty="0" smtClean="0"/>
              <a:t>1 – 6</a:t>
            </a:r>
          </a:p>
          <a:p>
            <a:pPr marL="0" marR="0" lvl="0" indent="0" algn="l" defTabSz="914400" rtl="0" eaLnBrk="1" fontAlgn="auto" latinLnBrk="0" hangingPunct="1">
              <a:lnSpc>
                <a:spcPct val="100000"/>
              </a:lnSpc>
              <a:spcBef>
                <a:spcPts val="0"/>
              </a:spcBef>
              <a:spcAft>
                <a:spcPts val="0"/>
              </a:spcAft>
              <a:buClrTx/>
              <a:buSzTx/>
              <a:buFontTx/>
              <a:buNone/>
              <a:tabLst/>
              <a:defRPr/>
            </a:pPr>
            <a:r>
              <a:rPr lang="en-CA" noProof="0" dirty="0" smtClean="0"/>
              <a:t>Webcams </a:t>
            </a:r>
            <a:r>
              <a:rPr lang="en-CA" noProof="0" dirty="0" smtClean="0"/>
              <a:t>are</a:t>
            </a:r>
            <a:r>
              <a:rPr lang="en-CA" baseline="0" noProof="0" dirty="0" smtClean="0"/>
              <a:t> welcome, please avoid eating while your webcam is open</a:t>
            </a:r>
          </a:p>
          <a:p>
            <a:r>
              <a:rPr lang="en-CA" noProof="0" dirty="0" smtClean="0"/>
              <a:t>Remember logging off from VPN to have a better experience</a:t>
            </a:r>
          </a:p>
          <a:p>
            <a:r>
              <a:rPr lang="en-CA" noProof="0" dirty="0" smtClean="0"/>
              <a:t>Sessions are recorded:</a:t>
            </a:r>
          </a:p>
          <a:p>
            <a:pPr marL="171450" lvl="0" indent="-171450">
              <a:buFont typeface="Arial" panose="020B0604020202020204" pitchFamily="34" charset="0"/>
              <a:buChar char="•"/>
            </a:pPr>
            <a:r>
              <a:rPr lang="en-CA" noProof="0" dirty="0" smtClean="0"/>
              <a:t>Be assured, if ever there is something sensitive recorded, at the petition of those interested, the recording will be edited before posting</a:t>
            </a:r>
          </a:p>
          <a:p>
            <a:pPr marL="171450" lvl="0" indent="-171450">
              <a:buFont typeface="Arial" panose="020B0604020202020204" pitchFamily="34" charset="0"/>
              <a:buChar char="•"/>
            </a:pPr>
            <a:r>
              <a:rPr lang="en-CA" noProof="0" dirty="0" smtClean="0"/>
              <a:t>The breakout rooms are not recorded, thus what is said in small groups stays there</a:t>
            </a:r>
          </a:p>
          <a:p>
            <a:pPr marL="171450" lvl="0" indent="-171450">
              <a:buFont typeface="Arial" panose="020B0604020202020204" pitchFamily="34" charset="0"/>
              <a:buChar char="•"/>
            </a:pPr>
            <a:r>
              <a:rPr lang="en-CA" noProof="0" dirty="0" smtClean="0"/>
              <a:t>The recording is also very helpful in case you miss a session</a:t>
            </a:r>
          </a:p>
          <a:p>
            <a:pPr marL="171450" lvl="0" indent="-171450">
              <a:buFont typeface="Arial" panose="020B0604020202020204" pitchFamily="34" charset="0"/>
              <a:buChar char="•"/>
            </a:pPr>
            <a:endParaRPr lang="en-CA" noProof="0" dirty="0" smtClean="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CA" noProof="0" dirty="0" smtClean="0"/>
              <a:t>https://www.azquotes.com/quote/866026 </a:t>
            </a:r>
          </a:p>
          <a:p>
            <a:pPr marL="0" lvl="0" indent="0">
              <a:buFont typeface="Arial" panose="020B0604020202020204" pitchFamily="34" charset="0"/>
              <a:buNone/>
            </a:pPr>
            <a:endParaRPr lang="en-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3"/>
              </a:rPr>
              <a:t>Massive open online course - Wikipedia</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004256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c22de5f0f_0_20: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g8c22de5f0f_0_20:notes"/>
          <p:cNvSpPr txBox="1">
            <a:spLocks noGrp="1"/>
          </p:cNvSpPr>
          <p:nvPr>
            <p:ph type="body" idx="1"/>
          </p:nvPr>
        </p:nvSpPr>
        <p:spPr>
          <a:xfrm>
            <a:off x="701040" y="4415791"/>
            <a:ext cx="5608200" cy="4183500"/>
          </a:xfrm>
          <a:prstGeom prst="rect">
            <a:avLst/>
          </a:prstGeom>
          <a:noFill/>
          <a:ln>
            <a:noFill/>
          </a:ln>
        </p:spPr>
        <p:txBody>
          <a:bodyPr spcFirstLastPara="1" wrap="square" lIns="93150" tIns="46575" rIns="93150" bIns="46575" anchor="t" anchorCtr="0">
            <a:noAutofit/>
          </a:bodyPr>
          <a:lstStyle/>
          <a:p>
            <a:pPr marL="0" lvl="0" indent="0" algn="l" rtl="0">
              <a:lnSpc>
                <a:spcPct val="100000"/>
              </a:lnSpc>
              <a:spcBef>
                <a:spcPts val="0"/>
              </a:spcBef>
              <a:spcAft>
                <a:spcPts val="0"/>
              </a:spcAft>
              <a:buSzPts val="1400"/>
              <a:buNone/>
            </a:pPr>
            <a:r>
              <a:rPr lang="en-US" dirty="0" smtClean="0"/>
              <a:t>Adapted from The Mindful Leadership</a:t>
            </a:r>
            <a:r>
              <a:rPr lang="en-US" baseline="0" dirty="0" smtClean="0"/>
              <a:t> Institute</a:t>
            </a:r>
            <a:endParaRPr lang="en-US" dirty="0"/>
          </a:p>
        </p:txBody>
      </p:sp>
      <p:sp>
        <p:nvSpPr>
          <p:cNvPr id="104" name="Google Shape;104;g8c22de5f0f_0_20:notes"/>
          <p:cNvSpPr txBox="1">
            <a:spLocks noGrp="1"/>
          </p:cNvSpPr>
          <p:nvPr>
            <p:ph type="sldNum" idx="12"/>
          </p:nvPr>
        </p:nvSpPr>
        <p:spPr>
          <a:xfrm>
            <a:off x="3970939" y="8829967"/>
            <a:ext cx="3037800" cy="464700"/>
          </a:xfrm>
          <a:prstGeom prst="rect">
            <a:avLst/>
          </a:prstGeom>
          <a:noFill/>
          <a:ln>
            <a:noFill/>
          </a:ln>
        </p:spPr>
        <p:txBody>
          <a:bodyPr spcFirstLastPara="1" wrap="square" lIns="93150" tIns="46575" rIns="93150"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CA"/>
              <a:t>12</a:t>
            </a:fld>
            <a:endParaRPr/>
          </a:p>
        </p:txBody>
      </p:sp>
    </p:spTree>
    <p:extLst>
      <p:ext uri="{BB962C8B-B14F-4D97-AF65-F5344CB8AC3E}">
        <p14:creationId xmlns:p14="http://schemas.microsoft.com/office/powerpoint/2010/main" val="333078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n-US" dirty="0" smtClean="0"/>
              <a:t>This program is for you! the individual, not to your employees / bosses / communities / other trainings / or other people who think may benefit or need this program</a:t>
            </a:r>
          </a:p>
          <a:p>
            <a:pPr marL="171450" indent="-171450">
              <a:buFont typeface="Arial" panose="020B0604020202020204" pitchFamily="34" charset="0"/>
              <a:buChar char="•"/>
            </a:pPr>
            <a:r>
              <a:rPr lang="en-US" dirty="0" smtClean="0"/>
              <a:t>This program is for those wishing to take it, meaning voluntary joined the program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1828461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a:p>
        </p:txBody>
      </p:sp>
    </p:spTree>
    <p:extLst>
      <p:ext uri="{BB962C8B-B14F-4D97-AF65-F5344CB8AC3E}">
        <p14:creationId xmlns:p14="http://schemas.microsoft.com/office/powerpoint/2010/main" val="2588775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buFont typeface="Arial" pitchFamily="34" charset="0"/>
              <a:buNone/>
            </a:pPr>
            <a:r>
              <a:rPr lang="en-CA" baseline="0" dirty="0" smtClean="0"/>
              <a:t>This is, in my personal experience...</a:t>
            </a:r>
          </a:p>
          <a:p>
            <a:pPr>
              <a:buFont typeface="Arial" pitchFamily="34" charset="0"/>
              <a:buNone/>
            </a:pPr>
            <a:endParaRPr lang="en-CA" baseline="0" dirty="0" smtClean="0"/>
          </a:p>
          <a:p>
            <a:pPr>
              <a:buFont typeface="Arial" pitchFamily="34" charset="0"/>
              <a:buNone/>
            </a:pPr>
            <a:r>
              <a:rPr lang="en-CA" baseline="0" dirty="0" smtClean="0"/>
              <a:t>The core are the same, focus on your breathing. A way to compare them are:</a:t>
            </a:r>
          </a:p>
          <a:p>
            <a:pPr>
              <a:buFont typeface="Arial" pitchFamily="34" charset="0"/>
              <a:buChar char="•"/>
            </a:pPr>
            <a:r>
              <a:rPr lang="en-CA" dirty="0" smtClean="0"/>
              <a:t> The extent of time you typically take to do an exercise</a:t>
            </a:r>
          </a:p>
          <a:p>
            <a:pPr>
              <a:buFont typeface="Arial" pitchFamily="34" charset="0"/>
              <a:buChar char="•"/>
            </a:pPr>
            <a:r>
              <a:rPr lang="en-CA" dirty="0" smtClean="0"/>
              <a:t> The objective you aim for or achieve doing an exercise</a:t>
            </a:r>
          </a:p>
          <a:p>
            <a:pPr>
              <a:buFont typeface="Arial" pitchFamily="34" charset="0"/>
              <a:buChar char="•"/>
            </a:pPr>
            <a:r>
              <a:rPr lang="en-CA" dirty="0" smtClean="0"/>
              <a:t> The experience you perceive while doing the exercise</a:t>
            </a:r>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dirty="0" smtClean="0"/>
              <a:t>And keep in mind,</a:t>
            </a:r>
            <a:r>
              <a:rPr lang="en-US" baseline="0" dirty="0" smtClean="0"/>
              <a:t> </a:t>
            </a:r>
            <a:r>
              <a:rPr lang="en-US" dirty="0" smtClean="0"/>
              <a:t>Mindfulness is simple, not easy though</a:t>
            </a:r>
          </a:p>
          <a:p>
            <a:pPr>
              <a:buFont typeface="Arial" pitchFamily="34" charset="0"/>
              <a:buNone/>
            </a:pPr>
            <a:endParaRPr lang="en-CA" baseline="0" dirty="0" smtClean="0"/>
          </a:p>
          <a:p>
            <a:pPr fontAlgn="base">
              <a:spcBef>
                <a:spcPts val="1225"/>
              </a:spcBef>
              <a:buFont typeface="Arial" pitchFamily="34" charset="0"/>
              <a:buChar char="•"/>
            </a:pPr>
            <a:r>
              <a:rPr lang="en-CA" baseline="0" dirty="0" smtClean="0"/>
              <a:t> </a:t>
            </a:r>
            <a:r>
              <a:rPr lang="en-CA" dirty="0" smtClean="0"/>
              <a:t>“</a:t>
            </a:r>
            <a:r>
              <a:rPr lang="en-CA" b="1" dirty="0" smtClean="0"/>
              <a:t>Mindfulness</a:t>
            </a:r>
            <a:r>
              <a:rPr lang="en-CA" dirty="0" smtClean="0"/>
              <a:t> is defined as being attentive and aware, non-judgementally, whereas </a:t>
            </a:r>
            <a:r>
              <a:rPr lang="en-CA" b="1" dirty="0" smtClean="0"/>
              <a:t>meditation</a:t>
            </a:r>
            <a:r>
              <a:rPr lang="en-CA" dirty="0" smtClean="0"/>
              <a:t> is engaging in a mental exercise...”  - Wikipedia </a:t>
            </a:r>
            <a:r>
              <a:rPr lang="en-CA" sz="800" dirty="0">
                <a:hlinkClick r:id="rId3"/>
              </a:rPr>
              <a:t>http://en.wikipedia.org/wiki/Mindfulness_(psychology)</a:t>
            </a:r>
            <a:endParaRPr lang="fr-CA" b="1" dirty="0" smtClean="0"/>
          </a:p>
          <a:p>
            <a:pPr defTabSz="914292">
              <a:defRPr/>
            </a:pPr>
            <a:r>
              <a:rPr lang="en-CA" dirty="0" smtClean="0"/>
              <a:t> “Mindfulness means </a:t>
            </a:r>
            <a:r>
              <a:rPr lang="en-CA" b="1" dirty="0" smtClean="0"/>
              <a:t>presence of heart</a:t>
            </a:r>
            <a:r>
              <a:rPr lang="en-CA" dirty="0" smtClean="0"/>
              <a:t>” - John </a:t>
            </a:r>
            <a:r>
              <a:rPr lang="en-CA" dirty="0" err="1" smtClean="0"/>
              <a:t>Kabbat</a:t>
            </a:r>
            <a:r>
              <a:rPr lang="en-CA" dirty="0" smtClean="0"/>
              <a:t> </a:t>
            </a:r>
            <a:r>
              <a:rPr lang="en-CA" dirty="0" err="1" smtClean="0"/>
              <a:t>Zinn</a:t>
            </a:r>
            <a:r>
              <a:rPr lang="en-CA" dirty="0" smtClean="0"/>
              <a:t> </a:t>
            </a:r>
            <a:r>
              <a:rPr lang="en-CA" sz="1600" dirty="0">
                <a:hlinkClick r:id="rId4"/>
              </a:rPr>
              <a:t>https://www.youtube.com/watch?v=xoLQ3qkh0w0</a:t>
            </a:r>
            <a:endParaRPr lang="en-CA" dirty="0" smtClean="0"/>
          </a:p>
          <a:p>
            <a:pPr>
              <a:buFont typeface="Arial" pitchFamily="34" charset="0"/>
              <a:buChar char="•"/>
            </a:pPr>
            <a:r>
              <a:rPr lang="en-CA" baseline="0" dirty="0" smtClean="0"/>
              <a:t> “</a:t>
            </a:r>
            <a:r>
              <a:rPr lang="en-CA" b="1" baseline="0" dirty="0" smtClean="0"/>
              <a:t>Meditation</a:t>
            </a:r>
            <a:r>
              <a:rPr lang="en-CA" baseline="0" dirty="0" smtClean="0"/>
              <a:t>” </a:t>
            </a:r>
            <a:r>
              <a:rPr lang="en-US" dirty="0"/>
              <a:t>noun the action or practice of meditating.</a:t>
            </a:r>
          </a:p>
          <a:p>
            <a:pPr>
              <a:buFont typeface="Arial" pitchFamily="34" charset="0"/>
              <a:buChar char="•"/>
            </a:pPr>
            <a:r>
              <a:rPr lang="en-US" dirty="0"/>
              <a:t> “</a:t>
            </a:r>
            <a:r>
              <a:rPr lang="en-US" b="1" dirty="0"/>
              <a:t>Meditation</a:t>
            </a:r>
            <a:r>
              <a:rPr lang="en-US" dirty="0"/>
              <a:t>” is a practice in which an individual trains the </a:t>
            </a:r>
            <a:r>
              <a:rPr lang="en-US" dirty="0">
                <a:hlinkClick r:id="rId5" tooltip="Mind"/>
              </a:rPr>
              <a:t>mind</a:t>
            </a:r>
            <a:r>
              <a:rPr lang="en-US" dirty="0"/>
              <a:t> or induces a </a:t>
            </a:r>
            <a:r>
              <a:rPr lang="en-US" dirty="0">
                <a:hlinkClick r:id="rId6" tooltip="Consciousness"/>
              </a:rPr>
              <a:t>mode of consciousness</a:t>
            </a:r>
            <a:endParaRPr lang="en-US" dirty="0"/>
          </a:p>
          <a:p>
            <a:pPr lvl="1"/>
            <a:r>
              <a:rPr lang="en-US" dirty="0"/>
              <a:t>Forms: </a:t>
            </a:r>
            <a:r>
              <a:rPr lang="en-US" dirty="0">
                <a:hlinkClick r:id="rId7" tooltip="Buddhist meditation"/>
              </a:rPr>
              <a:t>Buddhist meditation</a:t>
            </a:r>
            <a:r>
              <a:rPr lang="en-US" dirty="0"/>
              <a:t>, </a:t>
            </a:r>
            <a:r>
              <a:rPr lang="en-US" dirty="0">
                <a:hlinkClick r:id="rId8" tooltip="Christian meditation"/>
              </a:rPr>
              <a:t>Christian meditation</a:t>
            </a:r>
            <a:r>
              <a:rPr lang="en-US" dirty="0"/>
              <a:t>,</a:t>
            </a:r>
            <a:r>
              <a:rPr lang="fr-CA" dirty="0"/>
              <a:t> </a:t>
            </a:r>
            <a:r>
              <a:rPr lang="en-US" dirty="0" err="1">
                <a:hlinkClick r:id="rId9" tooltip="Daoist meditation"/>
              </a:rPr>
              <a:t>Daoist</a:t>
            </a:r>
            <a:r>
              <a:rPr lang="en-US" dirty="0">
                <a:hlinkClick r:id="rId9" tooltip="Daoist meditation"/>
              </a:rPr>
              <a:t> meditation</a:t>
            </a:r>
            <a:r>
              <a:rPr lang="en-US" dirty="0"/>
              <a:t>,</a:t>
            </a:r>
            <a:r>
              <a:rPr lang="fr-CA" dirty="0"/>
              <a:t> </a:t>
            </a:r>
            <a:r>
              <a:rPr lang="en-US" dirty="0">
                <a:hlinkClick r:id="rId10" tooltip="Jain meditation"/>
              </a:rPr>
              <a:t>Jain meditation</a:t>
            </a:r>
            <a:r>
              <a:rPr lang="en-US" dirty="0"/>
              <a:t>,</a:t>
            </a:r>
            <a:r>
              <a:rPr lang="fr-CA" dirty="0"/>
              <a:t> </a:t>
            </a:r>
            <a:r>
              <a:rPr lang="en-US" dirty="0">
                <a:hlinkClick r:id="rId11" tooltip="Jewish meditation"/>
              </a:rPr>
              <a:t>Jewish meditation</a:t>
            </a:r>
            <a:r>
              <a:rPr lang="fr-CA" dirty="0"/>
              <a:t>, </a:t>
            </a:r>
            <a:r>
              <a:rPr lang="en-US" dirty="0">
                <a:hlinkClick r:id="rId12" tooltip="Meditation in the Ravidasi Faith"/>
              </a:rPr>
              <a:t>Meditation in the </a:t>
            </a:r>
            <a:r>
              <a:rPr lang="en-US" dirty="0" err="1">
                <a:hlinkClick r:id="rId12" tooltip="Meditation in the Ravidasi Faith"/>
              </a:rPr>
              <a:t>Ravidasi</a:t>
            </a:r>
            <a:r>
              <a:rPr lang="en-US" dirty="0">
                <a:hlinkClick r:id="rId12" tooltip="Meditation in the Ravidasi Faith"/>
              </a:rPr>
              <a:t> Faith</a:t>
            </a:r>
            <a:r>
              <a:rPr lang="en-US" dirty="0"/>
              <a:t>,</a:t>
            </a:r>
            <a:r>
              <a:rPr lang="fr-CA" dirty="0"/>
              <a:t> </a:t>
            </a:r>
            <a:r>
              <a:rPr lang="en-US" dirty="0">
                <a:hlinkClick r:id="rId13" tooltip="Transcendental Meditation"/>
              </a:rPr>
              <a:t>Transcendental Meditation</a:t>
            </a:r>
            <a:r>
              <a:rPr lang="en-US" dirty="0"/>
              <a:t> – Wikipedia</a:t>
            </a:r>
          </a:p>
          <a:p>
            <a:pPr fontAlgn="base">
              <a:spcBef>
                <a:spcPts val="1225"/>
              </a:spcBef>
              <a:buFont typeface="Arial" pitchFamily="34" charset="0"/>
              <a:buChar char="•"/>
            </a:pPr>
            <a:endParaRPr lang="en-CA" dirty="0" smtClean="0"/>
          </a:p>
          <a:p>
            <a:pPr fontAlgn="base">
              <a:spcBef>
                <a:spcPts val="1225"/>
              </a:spcBef>
              <a:buFont typeface="Arial" pitchFamily="34" charset="0"/>
              <a:buChar char="•"/>
            </a:pPr>
            <a:r>
              <a:rPr lang="en-CA" dirty="0" smtClean="0"/>
              <a:t> "</a:t>
            </a:r>
            <a:r>
              <a:rPr lang="en-CA" b="1" dirty="0" smtClean="0"/>
              <a:t>Mindful meditation</a:t>
            </a:r>
            <a:r>
              <a:rPr lang="en-CA" dirty="0" smtClean="0"/>
              <a:t>: Training the brain on attention and meta-attention with the purpose to develop Emotional Intelligence"</a:t>
            </a:r>
          </a:p>
          <a:p>
            <a:pPr fontAlgn="base">
              <a:spcBef>
                <a:spcPts val="1225"/>
              </a:spcBef>
              <a:buFont typeface="Arial" pitchFamily="34" charset="0"/>
              <a:buChar char="•"/>
            </a:pPr>
            <a:r>
              <a:rPr lang="en-CA" dirty="0" smtClean="0"/>
              <a:t> "</a:t>
            </a:r>
            <a:r>
              <a:rPr lang="en-CA" b="1" dirty="0" smtClean="0"/>
              <a:t>Meta-attention</a:t>
            </a:r>
            <a:r>
              <a:rPr lang="en-CA" dirty="0" smtClean="0"/>
              <a:t>: attention of the attention, being able to know that your attention has wandered away“</a:t>
            </a:r>
          </a:p>
          <a:p>
            <a:pPr lvl="1" fontAlgn="base">
              <a:spcBef>
                <a:spcPts val="1225"/>
              </a:spcBef>
              <a:buFont typeface="Arial" pitchFamily="34" charset="0"/>
              <a:buChar char="•"/>
            </a:pPr>
            <a:r>
              <a:rPr lang="en-CA" dirty="0" smtClean="0"/>
              <a:t>Tan, C (2013). Search Inside Yourself. NY; page 30. </a:t>
            </a:r>
          </a:p>
          <a:p>
            <a:pPr fontAlgn="base">
              <a:spcBef>
                <a:spcPts val="1225"/>
              </a:spcBef>
            </a:pPr>
            <a:endParaRPr lang="en-CA" dirty="0" smtClean="0"/>
          </a:p>
          <a:p>
            <a:pPr fontAlgn="base"/>
            <a:r>
              <a:rPr lang="en-CA" dirty="0" smtClean="0"/>
              <a:t>Mindfulness:</a:t>
            </a:r>
            <a:r>
              <a:rPr lang="en-CA" baseline="0" dirty="0" smtClean="0"/>
              <a:t> like the body scan we just did. </a:t>
            </a:r>
          </a:p>
          <a:p>
            <a:pPr fontAlgn="base">
              <a:buFont typeface="Arial" pitchFamily="34" charset="0"/>
              <a:buChar char="•"/>
            </a:pPr>
            <a:r>
              <a:rPr lang="en-CA" baseline="0" dirty="0" smtClean="0"/>
              <a:t> Takes about 5 minutes</a:t>
            </a:r>
          </a:p>
          <a:p>
            <a:pPr fontAlgn="base">
              <a:buFont typeface="Arial" charset="0"/>
              <a:buChar char="•"/>
            </a:pPr>
            <a:r>
              <a:rPr lang="en-CA" dirty="0" smtClean="0"/>
              <a:t> The objective</a:t>
            </a:r>
            <a:r>
              <a:rPr lang="en-CA" baseline="0" dirty="0" smtClean="0"/>
              <a:t> is to relax and realise what’s going on in your mind</a:t>
            </a:r>
          </a:p>
          <a:p>
            <a:pPr fontAlgn="base">
              <a:buFont typeface="Arial" charset="0"/>
              <a:buChar char="•"/>
            </a:pPr>
            <a:r>
              <a:rPr lang="en-CA" baseline="0" dirty="0" smtClean="0"/>
              <a:t> The experience could vary from person to person, but basically is a self-awareness experience</a:t>
            </a:r>
          </a:p>
          <a:p>
            <a:pPr fontAlgn="base">
              <a:buFont typeface="Arial" charset="0"/>
              <a:buChar char="•"/>
            </a:pPr>
            <a:endParaRPr lang="en-CA" baseline="0" dirty="0" smtClean="0"/>
          </a:p>
          <a:p>
            <a:pPr fontAlgn="base"/>
            <a:r>
              <a:rPr lang="en-CA" baseline="0" dirty="0" smtClean="0"/>
              <a:t>Meditation: having a practice of sitting and observing your breathe</a:t>
            </a:r>
          </a:p>
          <a:p>
            <a:pPr fontAlgn="base">
              <a:buFont typeface="Arial" charset="0"/>
              <a:buChar char="•"/>
            </a:pPr>
            <a:r>
              <a:rPr lang="en-CA" baseline="0" dirty="0" smtClean="0"/>
              <a:t> May start by sitting 5 minutes for beginners</a:t>
            </a:r>
          </a:p>
          <a:p>
            <a:pPr fontAlgn="base">
              <a:buFont typeface="Arial" charset="0"/>
              <a:buChar char="•"/>
            </a:pPr>
            <a:r>
              <a:rPr lang="en-CA" baseline="0" dirty="0" smtClean="0"/>
              <a:t> A good 20 minutes for those with an established practice, up to 8 hours a day in some days long retreats</a:t>
            </a:r>
          </a:p>
          <a:p>
            <a:pPr fontAlgn="base">
              <a:buFont typeface="Arial" charset="0"/>
              <a:buChar char="•"/>
            </a:pPr>
            <a:r>
              <a:rPr lang="en-CA" dirty="0" smtClean="0"/>
              <a:t> The objective is to engage in contemplation or reflection. </a:t>
            </a:r>
          </a:p>
          <a:p>
            <a:pPr fontAlgn="base">
              <a:buFont typeface="Arial" charset="0"/>
              <a:buChar char="•"/>
            </a:pPr>
            <a:r>
              <a:rPr lang="en-CA" dirty="0" smtClean="0"/>
              <a:t> T</a:t>
            </a:r>
            <a:r>
              <a:rPr lang="en-CA" baseline="0" dirty="0" smtClean="0"/>
              <a:t>he experience could be mind shifting</a:t>
            </a:r>
            <a:endParaRPr lang="en-CA"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457961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The disruption</a:t>
            </a:r>
            <a:r>
              <a:rPr lang="fr-CA" baseline="0" dirty="0" smtClean="0"/>
              <a:t> (or </a:t>
            </a:r>
            <a:r>
              <a:rPr lang="fr-CA" baseline="0" dirty="0" err="1" smtClean="0"/>
              <a:t>awakening</a:t>
            </a:r>
            <a:r>
              <a:rPr lang="fr-CA" baseline="0" dirty="0" smtClean="0"/>
              <a:t>) </a:t>
            </a:r>
            <a:r>
              <a:rPr lang="fr-CA" baseline="0" dirty="0" err="1" smtClean="0"/>
              <a:t>could’ve</a:t>
            </a:r>
            <a:r>
              <a:rPr lang="fr-CA" baseline="0" dirty="0" smtClean="0"/>
              <a:t> </a:t>
            </a:r>
            <a:r>
              <a:rPr lang="fr-CA" baseline="0" dirty="0" err="1" smtClean="0"/>
              <a:t>happened</a:t>
            </a:r>
            <a:r>
              <a:rPr lang="fr-CA" baseline="0" dirty="0" smtClean="0"/>
              <a:t> </a:t>
            </a:r>
            <a:r>
              <a:rPr lang="fr-CA" baseline="0" dirty="0" err="1" smtClean="0"/>
              <a:t>before</a:t>
            </a:r>
            <a:r>
              <a:rPr lang="fr-CA" baseline="0" dirty="0" smtClean="0"/>
              <a:t> </a:t>
            </a:r>
            <a:r>
              <a:rPr lang="fr-CA" baseline="0" dirty="0" err="1" smtClean="0"/>
              <a:t>this</a:t>
            </a:r>
            <a:r>
              <a:rPr lang="fr-CA" baseline="0" dirty="0" smtClean="0"/>
              <a:t> program</a:t>
            </a:r>
          </a:p>
          <a:p>
            <a:r>
              <a:rPr lang="fr-CA" baseline="0" dirty="0" smtClean="0"/>
              <a:t>As </a:t>
            </a:r>
            <a:r>
              <a:rPr lang="fr-CA" baseline="0" dirty="0" err="1" smtClean="0"/>
              <a:t>mentioned</a:t>
            </a:r>
            <a:r>
              <a:rPr lang="fr-CA" baseline="0" dirty="0" smtClean="0"/>
              <a:t>, </a:t>
            </a:r>
            <a:r>
              <a:rPr lang="fr-CA" baseline="0" dirty="0" err="1" smtClean="0"/>
              <a:t>this</a:t>
            </a:r>
            <a:r>
              <a:rPr lang="fr-CA" baseline="0" dirty="0" smtClean="0"/>
              <a:t> program </a:t>
            </a:r>
            <a:r>
              <a:rPr lang="fr-CA" baseline="0" dirty="0" err="1" smtClean="0"/>
              <a:t>is</a:t>
            </a:r>
            <a:r>
              <a:rPr lang="fr-CA" baseline="0" dirty="0" smtClean="0"/>
              <a:t> </a:t>
            </a:r>
            <a:r>
              <a:rPr lang="fr-CA" baseline="0" dirty="0" err="1" smtClean="0"/>
              <a:t>focused</a:t>
            </a:r>
            <a:r>
              <a:rPr lang="fr-CA" baseline="0" dirty="0" smtClean="0"/>
              <a:t> on self-</a:t>
            </a:r>
            <a:r>
              <a:rPr lang="fr-CA" baseline="0" dirty="0" err="1" smtClean="0"/>
              <a:t>awareness</a:t>
            </a:r>
            <a:r>
              <a:rPr lang="fr-CA" baseline="0" dirty="0" smtClean="0"/>
              <a:t>, and practice</a:t>
            </a:r>
            <a:endParaRPr lang="en-US" dirty="0" smtClean="0"/>
          </a:p>
          <a:p>
            <a:endParaRPr lang="en-US" dirty="0" smtClean="0"/>
          </a:p>
          <a:p>
            <a:r>
              <a:rPr lang="en-US" dirty="0" smtClean="0"/>
              <a:t>Adapted form https://en.wikipedia.org/wiki/Four_stages_of_competence </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a:p>
        </p:txBody>
      </p:sp>
    </p:spTree>
    <p:extLst>
      <p:ext uri="{BB962C8B-B14F-4D97-AF65-F5344CB8AC3E}">
        <p14:creationId xmlns:p14="http://schemas.microsoft.com/office/powerpoint/2010/main" val="3007018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505970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Alejandro 7-18</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2948053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Carmen 19-end</a:t>
            </a:r>
            <a:endParaRPr lang="en-CA" dirty="0" smtClean="0">
              <a:hlinkClick r:id="rId3" tooltip="MCLD program English 2022 - Buddy System.xlsx"/>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hlinkClick r:id="rId3" tooltip="MCLD program English 2022 - Buddy System.xlsx"/>
              </a:rPr>
              <a:t>MCLD program English 2022 – Buddy System.xlsx</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https://wiki.gccollab.ca/images/6/63/MCLD_program_English_2022_-_Buddy_System.xlsx </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2285284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hlinkClick r:id="rId3" tooltip="MCLD program English 2022 - Buddy System.xlsx"/>
              </a:rPr>
              <a:t>MCLD program English 2022 – Buddy System.xlsx</a:t>
            </a:r>
            <a:endParaRPr lang="en-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https://wiki.gccollab.ca/images/6/63/MCLD_program_English_2022_-_Buddy_System.xlsx </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1217005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To mention the </a:t>
            </a:r>
            <a:r>
              <a:rPr lang="fr-FR" dirty="0" err="1" smtClean="0"/>
              <a:t>following</a:t>
            </a:r>
            <a:r>
              <a:rPr lang="fr-FR" dirty="0" smtClean="0"/>
              <a:t> in </a:t>
            </a:r>
            <a:r>
              <a:rPr lang="fr-FR" b="1" dirty="0" smtClean="0"/>
              <a:t>French</a:t>
            </a:r>
            <a:r>
              <a:rPr lang="fr-FR"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 Comme avec toutes les sessions du GC, s'il vous plaît, sentez-vous libre d'utiliser la langue de votre choix pour poser des questions ou participer à la discussion., La séance d'aujourd'hui sera conduit principalement en anglais, il y aura d'autres sessions en français qui seront promus via le groupe </a:t>
            </a:r>
            <a:r>
              <a:rPr lang="fr-FR" dirty="0" err="1" smtClean="0"/>
              <a:t>GCConnex</a:t>
            </a:r>
            <a:r>
              <a:rPr lang="fr-FR" dirty="0" smtClean="0"/>
              <a:t> (ou donner des dates précises, si disponible). »</a:t>
            </a:r>
            <a:endParaRPr lang="en-US" dirty="0" smtClean="0"/>
          </a:p>
          <a:p>
            <a:endParaRPr lang="en-US" baseline="0" dirty="0" smtClean="0"/>
          </a:p>
          <a:p>
            <a:endParaRPr lang="en-US" baseline="0" dirty="0" smtClean="0"/>
          </a:p>
          <a:p>
            <a:r>
              <a:rPr lang="en-US" baseline="0" dirty="0" smtClean="0"/>
              <a:t>As with all </a:t>
            </a:r>
            <a:r>
              <a:rPr lang="en-US" baseline="0" dirty="0" err="1" smtClean="0"/>
              <a:t>GoC</a:t>
            </a:r>
            <a:r>
              <a:rPr lang="en-US" baseline="0" dirty="0" smtClean="0"/>
              <a:t> sessions, please, feel free to use the language of your choice to ask questions or participate in the discussion., today’s session will be conducted  mainly in English, there will be other sessions in French that will be promoted via the </a:t>
            </a:r>
            <a:r>
              <a:rPr lang="en-US" baseline="0" dirty="0" err="1" smtClean="0"/>
              <a:t>GCConnex</a:t>
            </a:r>
            <a:r>
              <a:rPr lang="en-US" baseline="0" dirty="0" smtClean="0"/>
              <a:t> group (or give specific dates, if available). </a:t>
            </a:r>
          </a:p>
          <a:p>
            <a:endParaRPr lang="en-CA" baseline="0"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If </a:t>
            </a:r>
            <a:r>
              <a:rPr lang="fr-CA" dirty="0" err="1" smtClean="0"/>
              <a:t>you</a:t>
            </a:r>
            <a:r>
              <a:rPr lang="fr-CA" dirty="0" smtClean="0"/>
              <a:t> </a:t>
            </a:r>
            <a:r>
              <a:rPr lang="fr-CA" dirty="0" err="1" smtClean="0"/>
              <a:t>seem</a:t>
            </a:r>
            <a:r>
              <a:rPr lang="fr-CA" dirty="0" smtClean="0"/>
              <a:t> to </a:t>
            </a:r>
            <a:r>
              <a:rPr lang="fr-CA" dirty="0" err="1" smtClean="0"/>
              <a:t>be</a:t>
            </a:r>
            <a:r>
              <a:rPr lang="fr-CA" dirty="0" smtClean="0"/>
              <a:t> </a:t>
            </a:r>
            <a:r>
              <a:rPr lang="fr-CA" dirty="0" err="1" smtClean="0"/>
              <a:t>stuck</a:t>
            </a:r>
            <a:r>
              <a:rPr lang="fr-CA" dirty="0" smtClean="0"/>
              <a:t>, </a:t>
            </a:r>
            <a:r>
              <a:rPr lang="fr-CA" dirty="0" err="1" smtClean="0"/>
              <a:t>start</a:t>
            </a:r>
            <a:r>
              <a:rPr lang="fr-CA" dirty="0" smtClean="0"/>
              <a:t> </a:t>
            </a:r>
            <a:r>
              <a:rPr lang="fr-CA" dirty="0" err="1" smtClean="0"/>
              <a:t>writing</a:t>
            </a:r>
            <a:r>
              <a:rPr lang="fr-CA" dirty="0" smtClean="0"/>
              <a:t> </a:t>
            </a:r>
            <a:r>
              <a:rPr lang="fr-CA" dirty="0" err="1" smtClean="0"/>
              <a:t>whatever</a:t>
            </a:r>
            <a:r>
              <a:rPr lang="fr-CA" dirty="0" smtClean="0"/>
              <a:t> </a:t>
            </a:r>
            <a:r>
              <a:rPr lang="fr-CA" dirty="0" err="1" smtClean="0"/>
              <a:t>is</a:t>
            </a:r>
            <a:r>
              <a:rPr lang="fr-CA" dirty="0" smtClean="0"/>
              <a:t> in </a:t>
            </a:r>
            <a:r>
              <a:rPr lang="fr-CA" dirty="0" err="1" smtClean="0"/>
              <a:t>your</a:t>
            </a:r>
            <a:r>
              <a:rPr lang="fr-CA" baseline="0" dirty="0" smtClean="0"/>
              <a:t> </a:t>
            </a:r>
            <a:r>
              <a:rPr lang="fr-CA" baseline="0" dirty="0" err="1" smtClean="0"/>
              <a:t>mind</a:t>
            </a:r>
            <a:r>
              <a:rPr lang="fr-CA" baseline="0" dirty="0" smtClean="0"/>
              <a:t>, </a:t>
            </a:r>
            <a:r>
              <a:rPr lang="fr-CA" baseline="0" dirty="0" err="1" smtClean="0"/>
              <a:t>even</a:t>
            </a:r>
            <a:r>
              <a:rPr lang="fr-CA" baseline="0" dirty="0" smtClean="0"/>
              <a:t> </a:t>
            </a:r>
            <a:r>
              <a:rPr lang="fr-CA" baseline="0" dirty="0" err="1" smtClean="0"/>
              <a:t>something</a:t>
            </a:r>
            <a:r>
              <a:rPr lang="fr-CA" baseline="0" dirty="0" smtClean="0"/>
              <a:t> </a:t>
            </a:r>
            <a:r>
              <a:rPr lang="fr-CA" baseline="0" dirty="0" err="1" smtClean="0"/>
              <a:t>like</a:t>
            </a:r>
            <a:r>
              <a:rPr lang="fr-CA" baseline="0" dirty="0" smtClean="0"/>
              <a:t> "</a:t>
            </a:r>
            <a:r>
              <a:rPr lang="fr-CA" baseline="0" dirty="0" err="1" smtClean="0"/>
              <a:t>I’m</a:t>
            </a:r>
            <a:r>
              <a:rPr lang="fr-CA" baseline="0" dirty="0" smtClean="0"/>
              <a:t> </a:t>
            </a:r>
            <a:r>
              <a:rPr lang="fr-CA" baseline="0" dirty="0" err="1" smtClean="0"/>
              <a:t>supposed</a:t>
            </a:r>
            <a:r>
              <a:rPr lang="fr-CA" baseline="0" dirty="0" smtClean="0"/>
              <a:t> to </a:t>
            </a:r>
            <a:r>
              <a:rPr lang="fr-CA" baseline="0" dirty="0" err="1" smtClean="0"/>
              <a:t>write</a:t>
            </a:r>
            <a:r>
              <a:rPr lang="fr-CA" baseline="0" dirty="0" smtClean="0"/>
              <a:t> </a:t>
            </a:r>
            <a:r>
              <a:rPr lang="fr-CA" baseline="0" dirty="0" err="1" smtClean="0"/>
              <a:t>smething</a:t>
            </a:r>
            <a:r>
              <a:rPr lang="fr-CA" baseline="0" dirty="0" smtClean="0"/>
              <a:t>, and </a:t>
            </a:r>
            <a:r>
              <a:rPr lang="fr-CA" baseline="0" dirty="0" err="1" smtClean="0"/>
              <a:t>my</a:t>
            </a:r>
            <a:r>
              <a:rPr lang="fr-CA" baseline="0" dirty="0" smtClean="0"/>
              <a:t> </a:t>
            </a:r>
            <a:r>
              <a:rPr lang="fr-CA" baseline="0" dirty="0" err="1" smtClean="0"/>
              <a:t>mind</a:t>
            </a:r>
            <a:r>
              <a:rPr lang="fr-CA" baseline="0" dirty="0" smtClean="0"/>
              <a:t> </a:t>
            </a:r>
            <a:r>
              <a:rPr lang="fr-CA" baseline="0" dirty="0" err="1" smtClean="0"/>
              <a:t>is</a:t>
            </a:r>
            <a:r>
              <a:rPr lang="fr-CA" baseline="0" dirty="0" smtClean="0"/>
              <a:t> </a:t>
            </a:r>
            <a:r>
              <a:rPr lang="fr-CA" baseline="0" dirty="0" err="1" smtClean="0"/>
              <a:t>blank</a:t>
            </a:r>
            <a:r>
              <a:rPr lang="fr-CA" baseline="0" dirty="0" smtClean="0"/>
              <a:t>. Not sure </a:t>
            </a:r>
            <a:r>
              <a:rPr lang="fr-CA" baseline="0" dirty="0" err="1" smtClean="0"/>
              <a:t>what</a:t>
            </a:r>
            <a:r>
              <a:rPr lang="fr-CA" baseline="0" dirty="0" smtClean="0"/>
              <a:t> to </a:t>
            </a:r>
            <a:r>
              <a:rPr lang="fr-CA" baseline="0" dirty="0" err="1" smtClean="0"/>
              <a:t>write</a:t>
            </a:r>
            <a:r>
              <a:rPr lang="fr-CA" baseline="0" dirty="0" smtClean="0"/>
              <a:t>. </a:t>
            </a:r>
            <a:r>
              <a:rPr lang="fr-CA" baseline="0" dirty="0" err="1" smtClean="0"/>
              <a:t>What</a:t>
            </a:r>
            <a:r>
              <a:rPr lang="fr-CA" baseline="0" dirty="0" smtClean="0"/>
              <a:t> </a:t>
            </a:r>
            <a:r>
              <a:rPr lang="fr-CA" baseline="0" dirty="0" err="1" smtClean="0"/>
              <a:t>am</a:t>
            </a:r>
            <a:r>
              <a:rPr lang="fr-CA" baseline="0" dirty="0" smtClean="0"/>
              <a:t> I </a:t>
            </a:r>
            <a:r>
              <a:rPr lang="fr-CA" baseline="0" dirty="0" err="1" smtClean="0"/>
              <a:t>greatful</a:t>
            </a:r>
            <a:r>
              <a:rPr lang="fr-CA" baseline="0" dirty="0" smtClean="0"/>
              <a:t> for? </a:t>
            </a:r>
            <a:r>
              <a:rPr lang="fr-CA" baseline="0" dirty="0" err="1" smtClean="0"/>
              <a:t>What</a:t>
            </a:r>
            <a:r>
              <a:rPr lang="fr-CA" baseline="0" dirty="0" smtClean="0"/>
              <a:t> </a:t>
            </a:r>
            <a:r>
              <a:rPr lang="fr-CA" baseline="0" dirty="0" err="1" smtClean="0"/>
              <a:t>is</a:t>
            </a:r>
            <a:r>
              <a:rPr lang="fr-CA" baseline="0" dirty="0" smtClean="0"/>
              <a:t> the </a:t>
            </a:r>
            <a:r>
              <a:rPr lang="fr-CA" baseline="0" dirty="0" err="1" smtClean="0"/>
              <a:t>littlest</a:t>
            </a:r>
            <a:r>
              <a:rPr lang="fr-CA" baseline="0" dirty="0" smtClean="0"/>
              <a:t> of the </a:t>
            </a:r>
            <a:r>
              <a:rPr lang="fr-CA" baseline="0" dirty="0" err="1" smtClean="0"/>
              <a:t>things</a:t>
            </a:r>
            <a:r>
              <a:rPr lang="fr-CA" baseline="0" dirty="0" smtClean="0"/>
              <a:t> </a:t>
            </a:r>
            <a:r>
              <a:rPr lang="fr-CA" baseline="0" dirty="0" err="1" smtClean="0"/>
              <a:t>I’m</a:t>
            </a:r>
            <a:r>
              <a:rPr lang="fr-CA" baseline="0" dirty="0" smtClean="0"/>
              <a:t> </a:t>
            </a:r>
            <a:r>
              <a:rPr lang="fr-CA" baseline="0" dirty="0" err="1" smtClean="0"/>
              <a:t>grateful</a:t>
            </a:r>
            <a:r>
              <a:rPr lang="fr-CA" baseline="0" dirty="0" smtClean="0"/>
              <a:t> for?" and </a:t>
            </a:r>
            <a:r>
              <a:rPr lang="fr-CA" baseline="0" dirty="0" err="1" smtClean="0"/>
              <a:t>something</a:t>
            </a:r>
            <a:r>
              <a:rPr lang="fr-CA" baseline="0" dirty="0" smtClean="0"/>
              <a:t> </a:t>
            </a:r>
            <a:r>
              <a:rPr lang="fr-CA" baseline="0" dirty="0" err="1" smtClean="0"/>
              <a:t>will</a:t>
            </a:r>
            <a:r>
              <a:rPr lang="fr-CA" baseline="0" dirty="0" smtClean="0"/>
              <a:t> come </a:t>
            </a:r>
            <a:r>
              <a:rPr lang="fr-CA" baseline="0" dirty="0" err="1" smtClean="0"/>
              <a:t>any</a:t>
            </a:r>
            <a:r>
              <a:rPr lang="fr-CA" baseline="0" dirty="0" smtClean="0"/>
              <a:t> time. </a:t>
            </a:r>
            <a:r>
              <a:rPr lang="fr-CA" baseline="0" dirty="0" err="1" smtClean="0"/>
              <a:t>When</a:t>
            </a:r>
            <a:r>
              <a:rPr lang="fr-CA" baseline="0" dirty="0" smtClean="0"/>
              <a:t> </a:t>
            </a:r>
            <a:r>
              <a:rPr lang="fr-CA" baseline="0" dirty="0" err="1" smtClean="0"/>
              <a:t>that</a:t>
            </a:r>
            <a:r>
              <a:rPr lang="fr-CA" baseline="0" dirty="0" smtClean="0"/>
              <a:t> </a:t>
            </a:r>
            <a:r>
              <a:rPr lang="fr-CA" baseline="0" dirty="0" err="1" smtClean="0"/>
              <a:t>happens</a:t>
            </a:r>
            <a:r>
              <a:rPr lang="fr-CA" baseline="0" dirty="0" smtClean="0"/>
              <a:t>, </a:t>
            </a:r>
            <a:r>
              <a:rPr lang="fr-CA" baseline="0" dirty="0" err="1" smtClean="0"/>
              <a:t>feel</a:t>
            </a:r>
            <a:r>
              <a:rPr lang="fr-CA" baseline="0" dirty="0" smtClean="0"/>
              <a:t> free to </a:t>
            </a:r>
            <a:r>
              <a:rPr lang="fr-CA" baseline="0" dirty="0" err="1" smtClean="0"/>
              <a:t>leave</a:t>
            </a:r>
            <a:r>
              <a:rPr lang="fr-CA" baseline="0" dirty="0" smtClean="0"/>
              <a:t> </a:t>
            </a:r>
            <a:r>
              <a:rPr lang="fr-CA" baseline="0" dirty="0" err="1" smtClean="0"/>
              <a:t>your</a:t>
            </a:r>
            <a:r>
              <a:rPr lang="fr-CA" baseline="0" dirty="0" smtClean="0"/>
              <a:t> </a:t>
            </a:r>
            <a:r>
              <a:rPr lang="fr-CA" baseline="0" dirty="0" err="1" smtClean="0"/>
              <a:t>sentece</a:t>
            </a:r>
            <a:r>
              <a:rPr lang="fr-CA" baseline="0" dirty="0" smtClean="0"/>
              <a:t> </a:t>
            </a:r>
            <a:r>
              <a:rPr lang="fr-CA" baseline="0" dirty="0" err="1" smtClean="0"/>
              <a:t>interrupted</a:t>
            </a:r>
            <a:r>
              <a:rPr lang="fr-CA" baseline="0" dirty="0" smtClean="0"/>
              <a:t> as </a:t>
            </a:r>
            <a:r>
              <a:rPr lang="fr-CA" baseline="0" dirty="0" err="1" smtClean="0"/>
              <a:t>you</a:t>
            </a:r>
            <a:r>
              <a:rPr lang="fr-CA" baseline="0" dirty="0" smtClean="0"/>
              <a:t> are </a:t>
            </a:r>
            <a:r>
              <a:rPr lang="fr-CA" baseline="0" dirty="0" err="1" smtClean="0"/>
              <a:t>capturing</a:t>
            </a:r>
            <a:r>
              <a:rPr lang="fr-CA" baseline="0" dirty="0" smtClean="0"/>
              <a:t> </a:t>
            </a:r>
            <a:r>
              <a:rPr lang="fr-CA" baseline="0" dirty="0" err="1" smtClean="0"/>
              <a:t>what</a:t>
            </a:r>
            <a:r>
              <a:rPr lang="fr-CA" baseline="0" dirty="0" smtClean="0"/>
              <a:t> </a:t>
            </a:r>
            <a:r>
              <a:rPr lang="fr-CA" baseline="0" dirty="0" err="1" smtClean="0"/>
              <a:t>you’re</a:t>
            </a:r>
            <a:r>
              <a:rPr lang="fr-CA" baseline="0" dirty="0" smtClean="0"/>
              <a:t> </a:t>
            </a:r>
            <a:r>
              <a:rPr lang="fr-CA" baseline="0" dirty="0" err="1" smtClean="0"/>
              <a:t>grateful</a:t>
            </a:r>
            <a:r>
              <a:rPr lang="fr-CA" baseline="0" dirty="0" smtClean="0"/>
              <a:t> for.</a:t>
            </a:r>
          </a:p>
          <a:p>
            <a:endParaRPr lang="fr-CA" baseline="0" dirty="0" smtClean="0"/>
          </a:p>
          <a:p>
            <a:r>
              <a:rPr lang="fr-CA" baseline="0" dirty="0" err="1" smtClean="0"/>
              <a:t>I’ll</a:t>
            </a:r>
            <a:r>
              <a:rPr lang="fr-CA" baseline="0" dirty="0" smtClean="0"/>
              <a:t> </a:t>
            </a:r>
            <a:r>
              <a:rPr lang="fr-CA" baseline="0" dirty="0" err="1" smtClean="0"/>
              <a:t>start</a:t>
            </a:r>
            <a:r>
              <a:rPr lang="fr-CA" baseline="0" dirty="0" smtClean="0"/>
              <a:t> the </a:t>
            </a:r>
            <a:r>
              <a:rPr lang="fr-CA" baseline="0" dirty="0" err="1" smtClean="0"/>
              <a:t>timer</a:t>
            </a:r>
            <a:r>
              <a:rPr lang="fr-CA" baseline="0" dirty="0" smtClean="0"/>
              <a:t> </a:t>
            </a:r>
            <a:r>
              <a:rPr lang="fr-CA" baseline="0" dirty="0" err="1" smtClean="0"/>
              <a:t>now</a:t>
            </a:r>
            <a:r>
              <a:rPr lang="fr-CA" baseline="0" dirty="0" smtClean="0"/>
              <a:t>.</a:t>
            </a:r>
          </a:p>
          <a:p>
            <a:endParaRPr lang="fr-CA" baseline="0" dirty="0" smtClean="0"/>
          </a:p>
          <a:p>
            <a:r>
              <a:rPr lang="fr-CA" baseline="0" dirty="0" smtClean="0"/>
              <a:t>In </a:t>
            </a:r>
            <a:r>
              <a:rPr lang="fr-CA" baseline="0" dirty="0" err="1" smtClean="0"/>
              <a:t>debrief</a:t>
            </a:r>
            <a:r>
              <a:rPr lang="fr-CA" baseline="0" dirty="0" smtClean="0"/>
              <a:t> groups, </a:t>
            </a:r>
            <a:r>
              <a:rPr lang="fr-CA" baseline="0" dirty="0" err="1" smtClean="0"/>
              <a:t>share</a:t>
            </a:r>
            <a:r>
              <a:rPr lang="fr-CA" baseline="0" dirty="0" smtClean="0"/>
              <a:t> </a:t>
            </a: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noticed</a:t>
            </a:r>
            <a:r>
              <a:rPr lang="fr-CA" baseline="0" dirty="0" smtClean="0"/>
              <a:t>, </a:t>
            </a:r>
            <a:r>
              <a:rPr lang="fr-CA" baseline="0" dirty="0" err="1" smtClean="0"/>
              <a:t>what</a:t>
            </a:r>
            <a:r>
              <a:rPr lang="fr-CA" baseline="0" dirty="0" smtClean="0"/>
              <a:t> </a:t>
            </a:r>
            <a:r>
              <a:rPr lang="fr-CA" baseline="0" dirty="0" err="1" smtClean="0"/>
              <a:t>you</a:t>
            </a:r>
            <a:r>
              <a:rPr lang="fr-CA" baseline="0" dirty="0" smtClean="0"/>
              <a:t> </a:t>
            </a:r>
            <a:r>
              <a:rPr lang="fr-CA" baseline="0" dirty="0" err="1" smtClean="0"/>
              <a:t>found</a:t>
            </a:r>
            <a:r>
              <a:rPr lang="fr-CA" baseline="0" dirty="0" smtClean="0"/>
              <a:t> </a:t>
            </a:r>
            <a:r>
              <a:rPr lang="fr-CA" baseline="0" dirty="0" err="1" smtClean="0"/>
              <a:t>challenging</a:t>
            </a:r>
            <a:r>
              <a:rPr lang="fr-CA" baseline="0" dirty="0" smtClean="0"/>
              <a:t>, </a:t>
            </a:r>
            <a:r>
              <a:rPr lang="fr-CA" baseline="0" dirty="0" err="1" smtClean="0"/>
              <a:t>what</a:t>
            </a:r>
            <a:r>
              <a:rPr lang="fr-CA" baseline="0" dirty="0" smtClean="0"/>
              <a:t> </a:t>
            </a:r>
            <a:r>
              <a:rPr lang="fr-CA" baseline="0" dirty="0" err="1" smtClean="0"/>
              <a:t>amazed</a:t>
            </a:r>
            <a:r>
              <a:rPr lang="fr-CA" baseline="0" dirty="0" smtClean="0"/>
              <a:t> </a:t>
            </a:r>
            <a:r>
              <a:rPr lang="fr-CA" baseline="0" dirty="0" err="1" smtClean="0"/>
              <a:t>you</a:t>
            </a:r>
            <a:r>
              <a:rPr lang="fr-CA" baseline="0" dirty="0" smtClean="0"/>
              <a:t>, </a:t>
            </a:r>
            <a:r>
              <a:rPr lang="fr-CA" baseline="0" dirty="0" err="1" smtClean="0"/>
              <a:t>any</a:t>
            </a:r>
            <a:r>
              <a:rPr lang="fr-CA" baseline="0" dirty="0" smtClean="0"/>
              <a:t> </a:t>
            </a:r>
            <a:r>
              <a:rPr lang="fr-CA" baseline="0" dirty="0" err="1" smtClean="0"/>
              <a:t>other</a:t>
            </a:r>
            <a:r>
              <a:rPr lang="fr-CA" baseline="0" dirty="0" smtClean="0"/>
              <a:t> </a:t>
            </a:r>
            <a:r>
              <a:rPr lang="fr-CA" baseline="0" dirty="0" err="1" smtClean="0"/>
              <a:t>thing</a:t>
            </a:r>
            <a:r>
              <a:rPr lang="fr-CA" baseline="0" dirty="0" smtClean="0"/>
              <a:t> </a:t>
            </a:r>
            <a:r>
              <a:rPr lang="fr-CA" baseline="0" dirty="0" err="1" smtClean="0"/>
              <a:t>you’d</a:t>
            </a:r>
            <a:r>
              <a:rPr lang="fr-CA" baseline="0" dirty="0" smtClean="0"/>
              <a:t> </a:t>
            </a:r>
            <a:r>
              <a:rPr lang="fr-CA" baseline="0" dirty="0" err="1" smtClean="0"/>
              <a:t>like</a:t>
            </a:r>
            <a:r>
              <a:rPr lang="fr-CA" baseline="0" dirty="0" smtClean="0"/>
              <a:t> to </a:t>
            </a:r>
            <a:r>
              <a:rPr lang="fr-CA" baseline="0" dirty="0" err="1" smtClean="0"/>
              <a:t>share</a:t>
            </a:r>
            <a:r>
              <a:rPr lang="fr-CA" baseline="0" dirty="0" smtClean="0"/>
              <a:t>. 5 </a:t>
            </a:r>
            <a:r>
              <a:rPr lang="fr-CA" baseline="0" dirty="0" err="1" smtClean="0"/>
              <a:t>mins</a:t>
            </a:r>
            <a:r>
              <a:rPr lang="fr-CA" baseline="0" dirty="0" smtClean="0"/>
              <a:t>, go… </a:t>
            </a:r>
            <a:r>
              <a:rPr lang="fr-CA" baseline="0" dirty="0" err="1" smtClean="0"/>
              <a:t>with</a:t>
            </a:r>
            <a:r>
              <a:rPr lang="fr-CA" baseline="0" dirty="0" smtClean="0"/>
              <a:t> </a:t>
            </a:r>
            <a:r>
              <a:rPr lang="fr-CA" baseline="0" dirty="0" err="1" smtClean="0"/>
              <a:t>similar</a:t>
            </a:r>
            <a:r>
              <a:rPr lang="fr-CA" baseline="0" dirty="0" smtClean="0"/>
              <a:t> time distribution. 1 min </a:t>
            </a:r>
            <a:r>
              <a:rPr lang="fr-CA" baseline="0" dirty="0" err="1" smtClean="0"/>
              <a:t>introduce</a:t>
            </a:r>
            <a:r>
              <a:rPr lang="fr-CA" baseline="0" dirty="0" smtClean="0"/>
              <a:t>  </a:t>
            </a:r>
            <a:r>
              <a:rPr lang="fr-CA" baseline="0" dirty="0" err="1" smtClean="0"/>
              <a:t>yourselfs</a:t>
            </a:r>
            <a:r>
              <a:rPr lang="fr-CA" baseline="0" dirty="0" smtClean="0"/>
              <a:t> (</a:t>
            </a:r>
            <a:r>
              <a:rPr lang="fr-CA" baseline="0" dirty="0" err="1" smtClean="0"/>
              <a:t>name</a:t>
            </a:r>
            <a:r>
              <a:rPr lang="fr-CA" baseline="0" dirty="0" smtClean="0"/>
              <a:t>, </a:t>
            </a:r>
            <a:r>
              <a:rPr lang="fr-CA" baseline="0" dirty="0" err="1" smtClean="0"/>
              <a:t>where</a:t>
            </a:r>
            <a:r>
              <a:rPr lang="fr-CA" baseline="0" dirty="0" smtClean="0"/>
              <a:t> are </a:t>
            </a:r>
            <a:r>
              <a:rPr lang="fr-CA" baseline="0" dirty="0" err="1" smtClean="0"/>
              <a:t>you</a:t>
            </a:r>
            <a:r>
              <a:rPr lang="fr-CA" baseline="0" dirty="0" smtClean="0"/>
              <a:t> </a:t>
            </a:r>
            <a:r>
              <a:rPr lang="fr-CA" baseline="0" dirty="0" err="1" smtClean="0"/>
              <a:t>from</a:t>
            </a:r>
            <a:r>
              <a:rPr lang="fr-CA" baseline="0" dirty="0" smtClean="0"/>
              <a:t>), 1 minute </a:t>
            </a:r>
            <a:r>
              <a:rPr lang="fr-CA" baseline="0" dirty="0" err="1" smtClean="0"/>
              <a:t>each</a:t>
            </a:r>
            <a:r>
              <a:rPr lang="fr-CA" baseline="0" dirty="0" smtClean="0"/>
              <a:t> for sharing</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33626179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http://marc.ucla.edu/mindful-meditations</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22</a:t>
            </a:fld>
            <a:endParaRPr lang="en-US"/>
          </a:p>
        </p:txBody>
      </p:sp>
    </p:spTree>
    <p:extLst>
      <p:ext uri="{BB962C8B-B14F-4D97-AF65-F5344CB8AC3E}">
        <p14:creationId xmlns:p14="http://schemas.microsoft.com/office/powerpoint/2010/main" val="3450707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u="sng" dirty="0" smtClean="0">
                <a:hlinkClick r:id="rId3"/>
              </a:rPr>
              <a:t>http://www.thecalmmonkey.com/#!meditation-recordings/g6x73</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23</a:t>
            </a:fld>
            <a:endParaRPr lang="en-US"/>
          </a:p>
        </p:txBody>
      </p:sp>
    </p:spTree>
    <p:extLst>
      <p:ext uri="{BB962C8B-B14F-4D97-AF65-F5344CB8AC3E}">
        <p14:creationId xmlns:p14="http://schemas.microsoft.com/office/powerpoint/2010/main" val="3982109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With your back straight, sit as comfortable as possible</a:t>
            </a:r>
          </a:p>
          <a:p>
            <a:r>
              <a:rPr lang="en-CA" dirty="0" smtClean="0"/>
              <a:t>Gently bring attention to your breath, no need to change the</a:t>
            </a:r>
            <a:r>
              <a:rPr lang="en-CA" baseline="0" dirty="0" smtClean="0"/>
              <a:t> way you’re breathing, just notice it</a:t>
            </a:r>
            <a:endParaRPr lang="en-CA" dirty="0" smtClean="0"/>
          </a:p>
          <a:p>
            <a:r>
              <a:rPr lang="en-CA" dirty="0" smtClean="0"/>
              <a:t>Stay there for a few seconds</a:t>
            </a:r>
          </a:p>
          <a:p>
            <a:r>
              <a:rPr lang="en-CA" dirty="0" smtClean="0"/>
              <a:t>Now, direct your breath and attention to</a:t>
            </a:r>
          </a:p>
          <a:p>
            <a:pPr lvl="1">
              <a:buFont typeface="Arial" pitchFamily="34" charset="0"/>
              <a:buChar char="•"/>
            </a:pPr>
            <a:r>
              <a:rPr lang="en-CA" dirty="0" smtClean="0"/>
              <a:t> Your toes, breath in, breath out</a:t>
            </a:r>
          </a:p>
          <a:p>
            <a:pPr lvl="1">
              <a:buFont typeface="Arial" pitchFamily="34" charset="0"/>
              <a:buChar char="•"/>
            </a:pPr>
            <a:r>
              <a:rPr lang="en-CA" dirty="0" smtClean="0"/>
              <a:t> Your feet, in and out, notice</a:t>
            </a:r>
            <a:r>
              <a:rPr lang="en-CA" baseline="0" dirty="0" smtClean="0"/>
              <a:t> what you </a:t>
            </a:r>
            <a:r>
              <a:rPr lang="en-CA" dirty="0" smtClean="0"/>
              <a:t>feel</a:t>
            </a:r>
          </a:p>
          <a:p>
            <a:pPr lvl="1">
              <a:buFont typeface="Arial" pitchFamily="34" charset="0"/>
              <a:buChar char="•"/>
            </a:pPr>
            <a:r>
              <a:rPr lang="en-CA" baseline="0" dirty="0" smtClean="0"/>
              <a:t> </a:t>
            </a:r>
            <a:r>
              <a:rPr lang="en-CA" dirty="0" smtClean="0"/>
              <a:t>Every time your attention wanders away, just bring it back gently</a:t>
            </a:r>
          </a:p>
          <a:p>
            <a:pPr lvl="1">
              <a:buFont typeface="Arial" pitchFamily="34" charset="0"/>
              <a:buChar char="•"/>
            </a:pPr>
            <a:r>
              <a:rPr lang="en-CA" dirty="0" smtClean="0"/>
              <a:t> Your lower leg, in and out and your upper leg, and notice</a:t>
            </a:r>
            <a:r>
              <a:rPr lang="en-CA" baseline="0" dirty="0" smtClean="0"/>
              <a:t> what you </a:t>
            </a:r>
            <a:r>
              <a:rPr lang="en-CA" dirty="0" smtClean="0"/>
              <a:t>feel</a:t>
            </a:r>
          </a:p>
          <a:p>
            <a:pPr lvl="1">
              <a:buFont typeface="Arial" pitchFamily="34" charset="0"/>
              <a:buChar char="•"/>
            </a:pPr>
            <a:r>
              <a:rPr lang="en-CA" dirty="0" smtClean="0"/>
              <a:t> Direct your breath towards your waist, in and out</a:t>
            </a:r>
          </a:p>
          <a:p>
            <a:pPr lvl="1">
              <a:buFont typeface="Arial" pitchFamily="34" charset="0"/>
              <a:buChar char="•"/>
            </a:pPr>
            <a:r>
              <a:rPr lang="en-CA" dirty="0" smtClean="0"/>
              <a:t> Your lower back, your</a:t>
            </a:r>
            <a:r>
              <a:rPr lang="en-CA" baseline="0" dirty="0" smtClean="0"/>
              <a:t> abdomen</a:t>
            </a:r>
          </a:p>
          <a:p>
            <a:pPr lvl="1">
              <a:buFont typeface="Arial" pitchFamily="34" charset="0"/>
              <a:buChar char="•"/>
            </a:pPr>
            <a:r>
              <a:rPr lang="en-CA" baseline="0" dirty="0" smtClean="0"/>
              <a:t> Your upper back, chest</a:t>
            </a:r>
            <a:endParaRPr lang="en-CA" dirty="0" smtClean="0"/>
          </a:p>
          <a:p>
            <a:pPr lvl="1">
              <a:buFont typeface="Arial" pitchFamily="34" charset="0"/>
              <a:buChar char="•"/>
            </a:pPr>
            <a:r>
              <a:rPr lang="en-CA" dirty="0" smtClean="0"/>
              <a:t> Now direct your breath and attention to your shoulders, breath in, breath out, and notice</a:t>
            </a:r>
          </a:p>
          <a:p>
            <a:pPr lvl="1">
              <a:buFont typeface="Arial" pitchFamily="34" charset="0"/>
              <a:buChar char="•"/>
            </a:pPr>
            <a:r>
              <a:rPr lang="en-CA" dirty="0" smtClean="0"/>
              <a:t> Your arms, your hands and fingers, in and out</a:t>
            </a:r>
          </a:p>
          <a:p>
            <a:pPr lvl="1">
              <a:buFont typeface="Arial" pitchFamily="34" charset="0"/>
              <a:buChar char="•"/>
            </a:pPr>
            <a:r>
              <a:rPr lang="en-CA" dirty="0" smtClean="0"/>
              <a:t> Back to your</a:t>
            </a:r>
            <a:r>
              <a:rPr lang="en-CA" baseline="0" dirty="0" smtClean="0"/>
              <a:t> shoulders, and neck, noticing</a:t>
            </a:r>
            <a:endParaRPr lang="en-CA" dirty="0" smtClean="0"/>
          </a:p>
          <a:p>
            <a:pPr lvl="1">
              <a:buFont typeface="Arial" pitchFamily="34" charset="0"/>
              <a:buChar char="•"/>
            </a:pPr>
            <a:r>
              <a:rPr lang="en-CA" dirty="0" smtClean="0"/>
              <a:t> Your head, your scalp, breath in and out</a:t>
            </a:r>
          </a:p>
          <a:p>
            <a:pPr lvl="1">
              <a:buFont typeface="Arial" pitchFamily="34" charset="0"/>
              <a:buChar char="•"/>
            </a:pPr>
            <a:r>
              <a:rPr lang="en-CA" dirty="0" smtClean="0"/>
              <a:t> Focus on your face, your eyes, nose and</a:t>
            </a:r>
            <a:r>
              <a:rPr lang="en-CA" baseline="0" dirty="0" smtClean="0"/>
              <a:t> mouth. Your jaw, noticing</a:t>
            </a:r>
            <a:endParaRPr lang="en-CA" dirty="0" smtClean="0"/>
          </a:p>
          <a:p>
            <a:pPr lvl="1">
              <a:buFont typeface="Arial" pitchFamily="34" charset="0"/>
              <a:buChar char="•"/>
            </a:pPr>
            <a:r>
              <a:rPr lang="en-CA" dirty="0" smtClean="0"/>
              <a:t> Stay there for a few seconds, breathing in and out</a:t>
            </a:r>
          </a:p>
          <a:p>
            <a:pPr lvl="1">
              <a:buFont typeface="Arial" pitchFamily="34" charset="0"/>
              <a:buChar char="•"/>
            </a:pPr>
            <a:r>
              <a:rPr lang="en-CA" dirty="0" smtClean="0"/>
              <a:t> Now, come back… and</a:t>
            </a:r>
            <a:r>
              <a:rPr lang="en-CA" baseline="0" dirty="0" smtClean="0"/>
              <a:t> open your eyes.</a:t>
            </a:r>
          </a:p>
          <a:p>
            <a:pPr lvl="0">
              <a:buFont typeface="Arial" pitchFamily="34" charset="0"/>
              <a:buNone/>
            </a:pPr>
            <a:endParaRPr lang="en-CA" baseline="0" dirty="0" smtClean="0"/>
          </a:p>
          <a:p>
            <a:pPr lvl="0">
              <a:buFont typeface="Arial" pitchFamily="34" charset="0"/>
              <a:buNone/>
            </a:pPr>
            <a:r>
              <a:rPr lang="en-CA" baseline="0" dirty="0" smtClean="0"/>
              <a:t>Debrief: What did you notice?</a:t>
            </a:r>
            <a:endParaRPr lang="en-CA"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24</a:t>
            </a:fld>
            <a:endParaRPr lang="en-US"/>
          </a:p>
        </p:txBody>
      </p:sp>
    </p:spTree>
    <p:extLst>
      <p:ext uri="{BB962C8B-B14F-4D97-AF65-F5344CB8AC3E}">
        <p14:creationId xmlns:p14="http://schemas.microsoft.com/office/powerpoint/2010/main" val="1859403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Aprox</a:t>
            </a:r>
            <a:r>
              <a:rPr lang="en-US" baseline="0" dirty="0" smtClean="0"/>
              <a:t> </a:t>
            </a:r>
            <a:r>
              <a:rPr lang="en-US" dirty="0" smtClean="0"/>
              <a:t>15 </a:t>
            </a:r>
            <a:r>
              <a:rPr lang="en-US" dirty="0" err="1" smtClean="0"/>
              <a:t>mins</a:t>
            </a:r>
            <a:r>
              <a:rPr lang="en-US" dirty="0" smtClean="0"/>
              <a:t> for debriefing in Breakout rooms, randomly assigned.</a:t>
            </a:r>
          </a:p>
          <a:p>
            <a:r>
              <a:rPr lang="en-US" baseline="0" dirty="0" smtClean="0"/>
              <a:t>Share how the experience went for you, if you had some insights.</a:t>
            </a:r>
          </a:p>
          <a:p>
            <a:r>
              <a:rPr lang="en-US" baseline="0" dirty="0" smtClean="0"/>
              <a:t>Be conscious of the time, share it wisely.</a:t>
            </a:r>
          </a:p>
          <a:p>
            <a:r>
              <a:rPr lang="en-US" baseline="0" dirty="0" smtClean="0"/>
              <a:t>When you’re finish, simply exit the breakout room and the session.</a:t>
            </a:r>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25</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42">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27</a:t>
            </a:fld>
            <a:endParaRPr lang="en-US"/>
          </a:p>
        </p:txBody>
      </p:sp>
    </p:spTree>
    <p:extLst>
      <p:ext uri="{BB962C8B-B14F-4D97-AF65-F5344CB8AC3E}">
        <p14:creationId xmlns:p14="http://schemas.microsoft.com/office/powerpoint/2010/main" val="677438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42">
              <a:defRPr/>
            </a:pPr>
            <a:r>
              <a:rPr lang="en-CA" dirty="0" smtClean="0"/>
              <a:t>Mindful breathing </a:t>
            </a:r>
            <a:r>
              <a:rPr lang="en-CA" dirty="0" smtClean="0">
                <a:hlinkClick r:id="rId3"/>
              </a:rPr>
              <a:t>https://www.youtube.com/watch?v=ZE-r-x2T4ok</a:t>
            </a:r>
            <a:r>
              <a:rPr lang="en-CA" dirty="0" smtClean="0"/>
              <a:t> </a:t>
            </a:r>
          </a:p>
          <a:p>
            <a:endParaRPr lang="en-CA" dirty="0" smtClean="0"/>
          </a:p>
          <a:p>
            <a:r>
              <a:rPr lang="en-CA" dirty="0" smtClean="0"/>
              <a:t>This is one way of doing it, getting it depends on the practice of.</a:t>
            </a:r>
          </a:p>
          <a:p>
            <a:endParaRPr lang="en-CA" dirty="0" smtClean="0"/>
          </a:p>
          <a:p>
            <a:r>
              <a:rPr lang="en-CA" dirty="0" smtClean="0"/>
              <a:t>Noticing</a:t>
            </a:r>
            <a:r>
              <a:rPr lang="en-CA" baseline="0" dirty="0" smtClean="0"/>
              <a:t> is very important in the practice of Mindfulness.</a:t>
            </a:r>
          </a:p>
          <a:p>
            <a:endParaRPr lang="en-CA" baseline="0" dirty="0" smtClean="0"/>
          </a:p>
          <a:p>
            <a:r>
              <a:rPr lang="en-CA" baseline="0" dirty="0" smtClean="0"/>
              <a:t>Noticing where your thinking is, that’s the first step to become more Mindful.</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2494446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During the sessions, we may or may not use the mentioned</a:t>
            </a:r>
            <a:r>
              <a:rPr lang="en-CA" baseline="0" dirty="0" smtClean="0"/>
              <a:t> functionality or activity</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16879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baseline="0" dirty="0" smtClean="0"/>
              <a:t>For NCR, </a:t>
            </a:r>
            <a:r>
              <a:rPr lang="fr-CA" baseline="0" dirty="0" err="1" smtClean="0"/>
              <a:t>wait</a:t>
            </a:r>
            <a:r>
              <a:rPr lang="fr-CA" baseline="0" dirty="0" smtClean="0"/>
              <a:t> for the </a:t>
            </a:r>
            <a:r>
              <a:rPr lang="fr-CA" baseline="0" dirty="0" err="1" smtClean="0"/>
              <a:t>next</a:t>
            </a:r>
            <a:r>
              <a:rPr lang="fr-CA" baseline="0" dirty="0" smtClean="0"/>
              <a:t> slide</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For all </a:t>
            </a:r>
            <a:r>
              <a:rPr lang="fr-CA" dirty="0" err="1" smtClean="0"/>
              <a:t>others</a:t>
            </a:r>
            <a:r>
              <a:rPr lang="fr-CA" dirty="0" smtClean="0"/>
              <a:t>, </a:t>
            </a:r>
            <a:r>
              <a:rPr lang="fr-CA" dirty="0" err="1" smtClean="0"/>
              <a:t>using</a:t>
            </a:r>
            <a:r>
              <a:rPr lang="fr-CA" baseline="0" dirty="0" smtClean="0"/>
              <a:t> the Marker, place a </a:t>
            </a:r>
            <a:r>
              <a:rPr lang="fr-CA" baseline="0" dirty="0" err="1" smtClean="0"/>
              <a:t>small</a:t>
            </a:r>
            <a:r>
              <a:rPr lang="fr-CA" baseline="0" dirty="0" smtClean="0"/>
              <a:t> mark to </a:t>
            </a:r>
            <a:r>
              <a:rPr lang="fr-CA" baseline="0" dirty="0" err="1" smtClean="0"/>
              <a:t>indicate</a:t>
            </a:r>
            <a:r>
              <a:rPr lang="fr-CA" baseline="0" dirty="0" smtClean="0"/>
              <a:t> </a:t>
            </a:r>
            <a:r>
              <a:rPr lang="fr-CA" baseline="0" dirty="0" err="1" smtClean="0"/>
              <a:t>where</a:t>
            </a:r>
            <a:r>
              <a:rPr lang="fr-CA" baseline="0" dirty="0" smtClean="0"/>
              <a:t> </a:t>
            </a:r>
            <a:r>
              <a:rPr lang="fr-CA" baseline="0" dirty="0" err="1" smtClean="0"/>
              <a:t>you</a:t>
            </a:r>
            <a:r>
              <a:rPr lang="fr-CA" baseline="0" dirty="0" smtClean="0"/>
              <a:t> are </a:t>
            </a:r>
            <a:r>
              <a:rPr lang="fr-CA" baseline="0" dirty="0" err="1" smtClean="0"/>
              <a:t>connecting</a:t>
            </a:r>
            <a:r>
              <a:rPr lang="fr-CA" baseline="0" dirty="0" smtClean="0"/>
              <a:t> </a:t>
            </a:r>
            <a:r>
              <a:rPr lang="fr-CA" baseline="0" dirty="0" err="1" smtClean="0"/>
              <a:t>from</a:t>
            </a:r>
            <a:endParaRPr lang="fr-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CA" baseline="0" dirty="0" smtClean="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4141433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Carme</a:t>
            </a:r>
            <a:r>
              <a:rPr lang="en-US" baseline="0" dirty="0" smtClean="0"/>
              <a:t> 1-6</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30480231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Alejandro</a:t>
            </a:r>
            <a:r>
              <a:rPr lang="fr-CA" baseline="0" dirty="0" smtClean="0"/>
              <a:t> 7 – 18</a:t>
            </a:r>
          </a:p>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Be </a:t>
            </a:r>
            <a:r>
              <a:rPr lang="fr-CA" dirty="0" err="1" smtClean="0"/>
              <a:t>advised</a:t>
            </a:r>
            <a:r>
              <a:rPr lang="fr-CA" dirty="0" smtClean="0"/>
              <a:t>: </a:t>
            </a:r>
            <a:r>
              <a:rPr lang="fr-CA" dirty="0" err="1" smtClean="0"/>
              <a:t>Today</a:t>
            </a:r>
            <a:r>
              <a:rPr lang="fr-CA" dirty="0" smtClean="0"/>
              <a:t> session </a:t>
            </a:r>
            <a:r>
              <a:rPr lang="fr-CA" dirty="0" err="1" smtClean="0"/>
              <a:t>will</a:t>
            </a:r>
            <a:r>
              <a:rPr lang="fr-CA" dirty="0" smtClean="0"/>
              <a:t> </a:t>
            </a:r>
            <a:r>
              <a:rPr lang="fr-CA" dirty="0" err="1" smtClean="0"/>
              <a:t>be</a:t>
            </a:r>
            <a:r>
              <a:rPr lang="fr-CA" dirty="0" smtClean="0"/>
              <a:t> the </a:t>
            </a:r>
            <a:r>
              <a:rPr lang="fr-CA" dirty="0" err="1" smtClean="0"/>
              <a:t>most</a:t>
            </a:r>
            <a:r>
              <a:rPr lang="fr-CA" dirty="0" smtClean="0"/>
              <a:t> </a:t>
            </a:r>
            <a:r>
              <a:rPr lang="fr-CA" dirty="0" err="1" smtClean="0"/>
              <a:t>boring</a:t>
            </a:r>
            <a:r>
              <a:rPr lang="fr-CA" dirty="0" smtClean="0"/>
              <a:t>… me </a:t>
            </a:r>
            <a:r>
              <a:rPr lang="fr-CA" dirty="0" err="1" smtClean="0"/>
              <a:t>talking</a:t>
            </a:r>
            <a:r>
              <a:rPr lang="fr-CA" dirty="0" smtClean="0"/>
              <a:t> </a:t>
            </a:r>
            <a:r>
              <a:rPr lang="fr-CA" dirty="0" err="1" smtClean="0"/>
              <a:t>most</a:t>
            </a:r>
            <a:r>
              <a:rPr lang="fr-CA" dirty="0" smtClean="0"/>
              <a:t> of</a:t>
            </a:r>
            <a:r>
              <a:rPr lang="fr-CA" baseline="0" dirty="0" smtClean="0"/>
              <a:t> the time</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CA" dirty="0" smtClean="0"/>
              <a:t>Webcams are</a:t>
            </a:r>
            <a:r>
              <a:rPr lang="fr-CA" baseline="0" dirty="0" smtClean="0"/>
              <a:t> </a:t>
            </a:r>
            <a:r>
              <a:rPr lang="fr-CA" baseline="0" dirty="0" err="1" smtClean="0"/>
              <a:t>welcome</a:t>
            </a:r>
            <a:r>
              <a:rPr lang="fr-CA" baseline="0" dirty="0" smtClean="0"/>
              <a:t>, </a:t>
            </a:r>
            <a:r>
              <a:rPr lang="fr-CA" baseline="0" dirty="0" err="1" smtClean="0"/>
              <a:t>please</a:t>
            </a:r>
            <a:r>
              <a:rPr lang="fr-CA" baseline="0" dirty="0" smtClean="0"/>
              <a:t> </a:t>
            </a:r>
            <a:r>
              <a:rPr lang="fr-CA" baseline="0" dirty="0" err="1" smtClean="0"/>
              <a:t>avoid</a:t>
            </a:r>
            <a:r>
              <a:rPr lang="fr-CA" baseline="0" dirty="0" smtClean="0"/>
              <a:t> </a:t>
            </a:r>
            <a:r>
              <a:rPr lang="fr-CA" baseline="0" dirty="0" err="1" smtClean="0"/>
              <a:t>eating</a:t>
            </a:r>
            <a:r>
              <a:rPr lang="fr-CA" baseline="0" dirty="0" smtClean="0"/>
              <a:t> </a:t>
            </a:r>
            <a:r>
              <a:rPr lang="fr-CA" baseline="0" dirty="0" err="1" smtClean="0"/>
              <a:t>while</a:t>
            </a:r>
            <a:r>
              <a:rPr lang="fr-CA" baseline="0" dirty="0" smtClean="0"/>
              <a:t> </a:t>
            </a:r>
            <a:r>
              <a:rPr lang="fr-CA" baseline="0" dirty="0" err="1" smtClean="0"/>
              <a:t>your</a:t>
            </a:r>
            <a:r>
              <a:rPr lang="fr-CA" baseline="0" dirty="0" smtClean="0"/>
              <a:t> webcam </a:t>
            </a:r>
            <a:r>
              <a:rPr lang="fr-CA" baseline="0" dirty="0" err="1" smtClean="0"/>
              <a:t>is</a:t>
            </a:r>
            <a:r>
              <a:rPr lang="fr-CA" baseline="0" dirty="0" smtClean="0"/>
              <a:t> open</a:t>
            </a:r>
          </a:p>
          <a:p>
            <a:pPr marL="0" marR="0" indent="0" algn="l" defTabSz="914400" rtl="0" eaLnBrk="1" fontAlgn="auto" latinLnBrk="0" hangingPunct="1">
              <a:lnSpc>
                <a:spcPct val="100000"/>
              </a:lnSpc>
              <a:spcBef>
                <a:spcPts val="0"/>
              </a:spcBef>
              <a:spcAft>
                <a:spcPts val="0"/>
              </a:spcAft>
              <a:buClrTx/>
              <a:buSzTx/>
              <a:buFontTx/>
              <a:buNone/>
              <a:tabLst/>
              <a:defRPr/>
            </a:pPr>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err="1" smtClean="0"/>
              <a:t>Anything</a:t>
            </a:r>
            <a:r>
              <a:rPr lang="fr-CA" dirty="0" smtClean="0"/>
              <a:t> </a:t>
            </a:r>
            <a:r>
              <a:rPr lang="fr-CA" dirty="0" err="1" smtClean="0"/>
              <a:t>else</a:t>
            </a:r>
            <a:r>
              <a:rPr lang="fr-CA" dirty="0" smtClean="0"/>
              <a:t>? Type </a:t>
            </a:r>
            <a:r>
              <a:rPr lang="fr-CA" dirty="0" err="1" smtClean="0"/>
              <a:t>it</a:t>
            </a:r>
            <a:r>
              <a:rPr lang="fr-CA" dirty="0" smtClean="0"/>
              <a:t> in the chat</a:t>
            </a:r>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3847754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hlinkClick r:id="rId3"/>
              </a:rPr>
              <a:t>Massive open online course – Wikipedia</a:t>
            </a:r>
          </a:p>
          <a:p>
            <a:endParaRPr lang="fr-CA"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CA" dirty="0" err="1" smtClean="0"/>
              <a:t>Past</a:t>
            </a:r>
            <a:r>
              <a:rPr lang="fr-CA" dirty="0" smtClean="0"/>
              <a:t> « </a:t>
            </a:r>
            <a:r>
              <a:rPr lang="fr-CA" dirty="0" err="1" smtClean="0"/>
              <a:t>graduates</a:t>
            </a:r>
            <a:r>
              <a:rPr lang="fr-CA" dirty="0" smtClean="0"/>
              <a:t> » </a:t>
            </a:r>
            <a:r>
              <a:rPr lang="fr-CA" dirty="0" err="1" smtClean="0"/>
              <a:t>will</a:t>
            </a:r>
            <a:r>
              <a:rPr lang="fr-CA" dirty="0" smtClean="0"/>
              <a:t> </a:t>
            </a:r>
            <a:r>
              <a:rPr lang="fr-CA" dirty="0" err="1" smtClean="0"/>
              <a:t>be</a:t>
            </a:r>
            <a:r>
              <a:rPr lang="fr-CA" dirty="0" smtClean="0"/>
              <a:t> </a:t>
            </a:r>
            <a:r>
              <a:rPr lang="fr-CA" dirty="0" err="1" smtClean="0"/>
              <a:t>invited</a:t>
            </a:r>
            <a:endParaRPr lang="en-US" dirty="0" smtClean="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a:p>
        </p:txBody>
      </p:sp>
    </p:spTree>
    <p:extLst>
      <p:ext uri="{BB962C8B-B14F-4D97-AF65-F5344CB8AC3E}">
        <p14:creationId xmlns:p14="http://schemas.microsoft.com/office/powerpoint/2010/main" val="1541660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noProof="0" dirty="0" smtClean="0"/>
              <a:t>Click to edit Master title style</a:t>
            </a:r>
            <a:endParaRPr lang="en-CA" noProof="0"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noProof="0" dirty="0" smtClean="0"/>
              <a:t>Click to edit Master subtitle style</a:t>
            </a:r>
            <a:endParaRPr lang="en-CA" noProof="0" dirty="0"/>
          </a:p>
        </p:txBody>
      </p:sp>
      <p:sp>
        <p:nvSpPr>
          <p:cNvPr id="4" name="Date Placeholder 3"/>
          <p:cNvSpPr>
            <a:spLocks noGrp="1"/>
          </p:cNvSpPr>
          <p:nvPr>
            <p:ph type="dt" sz="half" idx="10"/>
          </p:nvPr>
        </p:nvSpPr>
        <p:spPr/>
        <p:txBody>
          <a:bodyPr/>
          <a:lstStyle/>
          <a:p>
            <a:fld id="{7E62ADF1-26B7-4236-810D-3BE94D1543A2}" type="datetime1">
              <a:rPr lang="en-CA" noProof="0" smtClean="0"/>
              <a:pPr/>
              <a:t>2022-04-20</a:t>
            </a:fld>
            <a:endParaRPr lang="en-CA" noProof="0" dirty="0"/>
          </a:p>
        </p:txBody>
      </p:sp>
      <p:sp>
        <p:nvSpPr>
          <p:cNvPr id="5" name="Footer Placeholder 4"/>
          <p:cNvSpPr>
            <a:spLocks noGrp="1"/>
          </p:cNvSpPr>
          <p:nvPr>
            <p:ph type="ftr" sz="quarter" idx="11"/>
          </p:nvPr>
        </p:nvSpPr>
        <p:spPr/>
        <p:txBody>
          <a:bodyPr/>
          <a:lstStyle/>
          <a:p>
            <a:endParaRPr lang="en-CA" noProof="0" dirty="0"/>
          </a:p>
        </p:txBody>
      </p:sp>
      <p:pic>
        <p:nvPicPr>
          <p:cNvPr id="12" name="Picture 11"/>
          <p:cNvPicPr>
            <a:picLocks noChangeAspect="1"/>
          </p:cNvPicPr>
          <p:nvPr userDrawn="1"/>
        </p:nvPicPr>
        <p:blipFill>
          <a:blip r:embed="rId2"/>
          <a:stretch>
            <a:fillRect/>
          </a:stretch>
        </p:blipFill>
        <p:spPr>
          <a:xfrm>
            <a:off x="0" y="0"/>
            <a:ext cx="2724150" cy="1504950"/>
          </a:xfrm>
          <a:prstGeom prst="rect">
            <a:avLst/>
          </a:prstGeom>
        </p:spPr>
      </p:pic>
      <p:sp>
        <p:nvSpPr>
          <p:cNvPr id="13" name="TextBox 12"/>
          <p:cNvSpPr txBox="1"/>
          <p:nvPr userDrawn="1"/>
        </p:nvSpPr>
        <p:spPr>
          <a:xfrm>
            <a:off x="2089361" y="248156"/>
            <a:ext cx="1386405" cy="1015663"/>
          </a:xfrm>
          <a:prstGeom prst="rect">
            <a:avLst/>
          </a:prstGeom>
          <a:noFill/>
        </p:spPr>
        <p:txBody>
          <a:bodyPr wrap="none" rtlCol="0">
            <a:spAutoFit/>
          </a:bodyPr>
          <a:lstStyle/>
          <a:p>
            <a:r>
              <a:rPr lang="en-CA" sz="2000" noProof="0" dirty="0" smtClean="0"/>
              <a:t>Indigenous </a:t>
            </a:r>
          </a:p>
          <a:p>
            <a:r>
              <a:rPr lang="en-CA" sz="2000" noProof="0" dirty="0" smtClean="0"/>
              <a:t>Services </a:t>
            </a:r>
          </a:p>
          <a:p>
            <a:r>
              <a:rPr lang="en-CA" sz="2000" noProof="0" dirty="0" smtClean="0"/>
              <a:t>Canada</a:t>
            </a:r>
            <a:endParaRPr lang="en-CA" sz="2000" noProof="0" dirty="0"/>
          </a:p>
        </p:txBody>
      </p:sp>
      <p:pic>
        <p:nvPicPr>
          <p:cNvPr id="15" name="Picture 14"/>
          <p:cNvPicPr>
            <a:picLocks noChangeAspect="1"/>
          </p:cNvPicPr>
          <p:nvPr userDrawn="1"/>
        </p:nvPicPr>
        <p:blipFill>
          <a:blip r:embed="rId3"/>
          <a:stretch>
            <a:fillRect/>
          </a:stretch>
        </p:blipFill>
        <p:spPr>
          <a:xfrm>
            <a:off x="5570587" y="142875"/>
            <a:ext cx="3467100" cy="1219200"/>
          </a:xfrm>
          <a:prstGeom prst="rect">
            <a:avLst/>
          </a:prstGeom>
        </p:spPr>
      </p:pic>
    </p:spTree>
    <p:extLst>
      <p:ext uri="{BB962C8B-B14F-4D97-AF65-F5344CB8AC3E}">
        <p14:creationId xmlns:p14="http://schemas.microsoft.com/office/powerpoint/2010/main" val="316923382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421FE31-11E8-4F47-A2E8-B6F31F0A43B3}" type="datetime1">
              <a:rPr lang="en-CA" smtClean="0"/>
              <a:pPr/>
              <a:t>2022-04-20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57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7FBC9CEC-BF8A-4951-913D-9E334DCEB460}" type="datetime1">
              <a:rPr lang="en-CA" smtClean="0"/>
              <a:pPr/>
              <a:t>2022-04-20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0104475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CA" noProof="0" dirty="0" smtClean="0"/>
              <a:t>Click to edit Master title style</a:t>
            </a:r>
            <a:endParaRPr lang="en-CA" noProof="0" dirty="0"/>
          </a:p>
        </p:txBody>
      </p:sp>
      <p:sp>
        <p:nvSpPr>
          <p:cNvPr id="3" name="Content Placeholder 2"/>
          <p:cNvSpPr>
            <a:spLocks noGrp="1"/>
          </p:cNvSpPr>
          <p:nvPr>
            <p:ph idx="1"/>
          </p:nvPr>
        </p:nvSpPr>
        <p:spPr/>
        <p:txBody>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4" name="Date Placeholder 3"/>
          <p:cNvSpPr>
            <a:spLocks noGrp="1"/>
          </p:cNvSpPr>
          <p:nvPr>
            <p:ph type="dt" sz="half" idx="10"/>
          </p:nvPr>
        </p:nvSpPr>
        <p:spPr/>
        <p:txBody>
          <a:bodyPr/>
          <a:lstStyle/>
          <a:p>
            <a:fld id="{B3FFD2E5-3B4C-457C-A707-CAECF53851F3}" type="datetime1">
              <a:rPr lang="en-CA" noProof="0" smtClean="0"/>
              <a:pPr/>
              <a:t>2022-04-20</a:t>
            </a:fld>
            <a:endParaRPr lang="en-CA" noProof="0" dirty="0"/>
          </a:p>
        </p:txBody>
      </p:sp>
      <p:sp>
        <p:nvSpPr>
          <p:cNvPr id="5" name="Footer Placeholder 4"/>
          <p:cNvSpPr>
            <a:spLocks noGrp="1"/>
          </p:cNvSpPr>
          <p:nvPr>
            <p:ph type="ftr" sz="quarter" idx="11"/>
          </p:nvPr>
        </p:nvSpPr>
        <p:spPr/>
        <p:txBody>
          <a:bodyPr/>
          <a:lstStyle/>
          <a:p>
            <a:endParaRPr lang="en-CA" noProof="0" dirty="0"/>
          </a:p>
        </p:txBody>
      </p:sp>
    </p:spTree>
    <p:extLst>
      <p:ext uri="{BB962C8B-B14F-4D97-AF65-F5344CB8AC3E}">
        <p14:creationId xmlns:p14="http://schemas.microsoft.com/office/powerpoint/2010/main" val="16178373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D4E487-5F17-4CB7-912A-9AE0C105173B}" type="datetime1">
              <a:rPr lang="en-CA" smtClean="0"/>
              <a:pPr/>
              <a:t>2022-04-20</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2491896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AF143A4D-778D-4E1D-8883-D0D147E0B0A6}" type="datetime1">
              <a:rPr lang="en-CA" smtClean="0"/>
              <a:pPr/>
              <a:t>2022-04-20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59655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C267D0B-A901-438E-8482-72801AF4A095}" type="datetime1">
              <a:rPr lang="en-CA" smtClean="0"/>
              <a:pPr/>
              <a:t>2022-04-20</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230838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0E5C0E1-7BC3-43D9-A476-473612BD87C5}" type="datetime1">
              <a:rPr lang="en-CA" smtClean="0"/>
              <a:pPr/>
              <a:t>2022-04-20</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8896554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4C3E6A-3AA7-449B-A4A2-121D55690F32}" type="datetime1">
              <a:rPr lang="en-CA" smtClean="0"/>
              <a:pPr/>
              <a:t>2022-04-20</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67315880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9AA3DD4-242B-4C82-87D1-4C31A6A8B16E}" type="datetime1">
              <a:rPr lang="en-CA" smtClean="0"/>
              <a:pPr/>
              <a:t>2022-04-20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02496036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78C86D-D389-4592-B37B-4CE098C00C2C}" type="datetime1">
              <a:rPr lang="en-CA" smtClean="0"/>
              <a:pPr/>
              <a:t>2022-04-20</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12948551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smtClean="0"/>
              <a:t>Click to edit Master title style</a:t>
            </a:r>
            <a:endParaRPr lang="en-CA" noProof="0"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smtClean="0"/>
              <a:t>Click to edit Master text styles</a:t>
            </a:r>
          </a:p>
          <a:p>
            <a:pPr lvl="1"/>
            <a:r>
              <a:rPr lang="en-CA" noProof="0" dirty="0" smtClean="0"/>
              <a:t>Second level</a:t>
            </a:r>
          </a:p>
          <a:p>
            <a:pPr lvl="2"/>
            <a:r>
              <a:rPr lang="en-CA" noProof="0" dirty="0" smtClean="0"/>
              <a:t>Third level</a:t>
            </a:r>
          </a:p>
          <a:p>
            <a:pPr lvl="3"/>
            <a:r>
              <a:rPr lang="en-CA" noProof="0" dirty="0" smtClean="0"/>
              <a:t>Fourth level</a:t>
            </a:r>
          </a:p>
          <a:p>
            <a:pPr lvl="4"/>
            <a:r>
              <a:rPr lang="en-CA" noProof="0" dirty="0" smtClean="0"/>
              <a:t>Fifth level</a:t>
            </a:r>
            <a:endParaRPr lang="en-CA" noProof="0"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2022-04-20</a:t>
            </a:fld>
            <a:endParaRPr lang="en-CA" noProof="0"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9" name="Picture 4"/>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8" name="Slide Number Placeholder 3"/>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pic>
        <p:nvPicPr>
          <p:cNvPr id="11" name="Picture 10"/>
          <p:cNvPicPr>
            <a:picLocks noChangeAspect="1"/>
          </p:cNvPicPr>
          <p:nvPr userDrawn="1"/>
        </p:nvPicPr>
        <p:blipFill>
          <a:blip r:embed="rId14">
            <a:clrChange>
              <a:clrFrom>
                <a:srgbClr val="FFFFFF"/>
              </a:clrFrom>
              <a:clrTo>
                <a:srgbClr val="FFFFFF">
                  <a:alpha val="0"/>
                </a:srgbClr>
              </a:clrTo>
            </a:clrChange>
          </a:blip>
          <a:stretch>
            <a:fillRect/>
          </a:stretch>
        </p:blipFill>
        <p:spPr>
          <a:xfrm>
            <a:off x="25248" y="6367462"/>
            <a:ext cx="874344" cy="483029"/>
          </a:xfrm>
          <a:prstGeom prst="rect">
            <a:avLst/>
          </a:prstGeom>
        </p:spPr>
      </p:pic>
    </p:spTree>
    <p:extLst>
      <p:ext uri="{BB962C8B-B14F-4D97-AF65-F5344CB8AC3E}">
        <p14:creationId xmlns:p14="http://schemas.microsoft.com/office/powerpoint/2010/main" val="347195876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en.wikipedia.org/wiki/Massive_open_online_cours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microsoft.com/office/2007/relationships/hdphoto" Target="../media/hdphoto5.wdp"/><Relationship Id="rId5" Type="http://schemas.openxmlformats.org/officeDocument/2006/relationships/image" Target="../media/image34.png"/><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3.png"/><Relationship Id="rId7"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iki.gccollab.ca/images/6/63/MCLD_program_English_2022_-_Buddy_System.xls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greatergood.berkeley.edu/article/item/how_to_upgrade_your_gratitude_practice" TargetMode="External"/></Relationships>
</file>

<file path=ppt/slides/_rels/slide22.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hyperlink" Target="https://archive.org/details/BodyScan6minsB" TargetMode="External"/><Relationship Id="rId7" Type="http://schemas.openxmlformats.org/officeDocument/2006/relationships/image" Target="../media/image40.png"/><Relationship Id="rId12"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5" Type="http://schemas.openxmlformats.org/officeDocument/2006/relationships/image" Target="../media/image13.png"/><Relationship Id="rId10" Type="http://schemas.openxmlformats.org/officeDocument/2006/relationships/image" Target="../media/image42.jpeg"/><Relationship Id="rId4" Type="http://schemas.openxmlformats.org/officeDocument/2006/relationships/hyperlink" Target="http://elishagoldstein.com/videos/sitting-with-awareness-of-thoughts/%E2%80%8B" TargetMode="External"/><Relationship Id="rId9"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hyperlink" Target="http://www.bing.com/images/search?q=evaluation+icon&amp;view=detailv2&amp;qft=+filterui:license-L2_L3_L4_L5_L6_L7&amp;id=60EAC1134DF734294DF92DEB856C87FB604E3CF2&amp;selectedIndex=35&amp;ccid=WjK4PjIQ&amp;simid=608017325682003825&amp;thid=OIP.M5a32b83e321008b02071facfcf5bb17co0" TargetMode="External"/><Relationship Id="rId9" Type="http://schemas.openxmlformats.org/officeDocument/2006/relationships/image" Target="../media/image12.png"/><Relationship Id="rId1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2.wdp"/><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bs-sct.gc.ca/pol/doc-eng.aspx?id=25049"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l Sagan quote: We are made of star-stuff. Our bodies are made o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59" y="692696"/>
            <a:ext cx="809625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151626" y="4845059"/>
            <a:ext cx="5016117" cy="1200329"/>
          </a:xfrm>
          <a:prstGeom prst="rect">
            <a:avLst/>
          </a:prstGeom>
          <a:noFill/>
        </p:spPr>
        <p:txBody>
          <a:bodyPr wrap="none" rtlCol="0">
            <a:spAutoFit/>
          </a:bodyPr>
          <a:lstStyle/>
          <a:p>
            <a:r>
              <a:rPr lang="en-CA" sz="7200" dirty="0" smtClean="0">
                <a:latin typeface="Freestyle Script" panose="030804020302050B0404" pitchFamily="66" charset="0"/>
              </a:rPr>
              <a:t>We all are STARS</a:t>
            </a:r>
            <a:endParaRPr lang="en-CA" sz="7200" dirty="0">
              <a:latin typeface="Freestyle Script" panose="030804020302050B0404"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2">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Cohort</a:t>
            </a:r>
            <a:endParaRPr lang="en-CA" dirty="0"/>
          </a:p>
        </p:txBody>
      </p:sp>
      <p:sp>
        <p:nvSpPr>
          <p:cNvPr id="3" name="Content Placeholder 2"/>
          <p:cNvSpPr>
            <a:spLocks noGrp="1"/>
          </p:cNvSpPr>
          <p:nvPr>
            <p:ph idx="1"/>
          </p:nvPr>
        </p:nvSpPr>
        <p:spPr>
          <a:xfrm>
            <a:off x="457200" y="1600200"/>
            <a:ext cx="8363272" cy="3268960"/>
          </a:xfrm>
        </p:spPr>
        <p:txBody>
          <a:bodyPr>
            <a:noAutofit/>
          </a:bodyPr>
          <a:lstStyle/>
          <a:p>
            <a:r>
              <a:rPr lang="en-CA" sz="2400" dirty="0" smtClean="0"/>
              <a:t>We have </a:t>
            </a:r>
            <a:r>
              <a:rPr lang="en-CA" sz="2400" dirty="0" err="1" smtClean="0"/>
              <a:t>aprox</a:t>
            </a:r>
            <a:r>
              <a:rPr lang="en-CA" sz="2400" dirty="0" smtClean="0"/>
              <a:t> 200 people registered to this program, thus I’d consider this to be a MOOC (</a:t>
            </a:r>
            <a:r>
              <a:rPr lang="en-CA" sz="2400" dirty="0" smtClean="0">
                <a:hlinkClick r:id="rId3"/>
              </a:rPr>
              <a:t>Massive open online course - Wikipedia</a:t>
            </a:r>
            <a:r>
              <a:rPr lang="en-CA" sz="2400" dirty="0" smtClean="0"/>
              <a:t>)</a:t>
            </a:r>
          </a:p>
          <a:p>
            <a:r>
              <a:rPr lang="en-CA" sz="2400" dirty="0" smtClean="0"/>
              <a:t>To support your learning experience, we will be using the “MCLD Cohort”, a </a:t>
            </a:r>
            <a:r>
              <a:rPr lang="en-CA" sz="2400" dirty="0" err="1" smtClean="0"/>
              <a:t>GCCollab</a:t>
            </a:r>
            <a:r>
              <a:rPr lang="en-CA" sz="2400" dirty="0" smtClean="0"/>
              <a:t> closed group (already registered?)</a:t>
            </a:r>
          </a:p>
          <a:p>
            <a:r>
              <a:rPr lang="en-CA" sz="2400" dirty="0" smtClean="0"/>
              <a:t>The Cohort is a safe space</a:t>
            </a:r>
          </a:p>
          <a:p>
            <a:r>
              <a:rPr lang="en-CA" sz="2400" dirty="0" smtClean="0"/>
              <a:t>The Cohort is for registered participants to the program, it serves:</a:t>
            </a:r>
            <a:endParaRPr lang="en-CA" sz="2400" dirty="0"/>
          </a:p>
        </p:txBody>
      </p:sp>
      <p:pic>
        <p:nvPicPr>
          <p:cNvPr id="5" name="Picture 4"/>
          <p:cNvPicPr>
            <a:picLocks noChangeAspect="1"/>
          </p:cNvPicPr>
          <p:nvPr/>
        </p:nvPicPr>
        <p:blipFill>
          <a:blip r:embed="rId4"/>
          <a:stretch>
            <a:fillRect/>
          </a:stretch>
        </p:blipFill>
        <p:spPr>
          <a:xfrm>
            <a:off x="4067944" y="172483"/>
            <a:ext cx="4197647" cy="1283219"/>
          </a:xfrm>
          <a:prstGeom prst="rect">
            <a:avLst/>
          </a:prstGeom>
          <a:ln>
            <a:noFill/>
          </a:ln>
          <a:effectLst>
            <a:outerShdw blurRad="190500" algn="tl" rotWithShape="0">
              <a:srgbClr val="000000">
                <a:alpha val="70000"/>
              </a:srgbClr>
            </a:outerShdw>
          </a:effectLst>
        </p:spPr>
      </p:pic>
      <p:sp>
        <p:nvSpPr>
          <p:cNvPr id="6" name="Rectangle 5"/>
          <p:cNvSpPr/>
          <p:nvPr/>
        </p:nvSpPr>
        <p:spPr>
          <a:xfrm>
            <a:off x="1818161" y="4653618"/>
            <a:ext cx="6480719" cy="1938992"/>
          </a:xfrm>
          <a:prstGeom prst="rect">
            <a:avLst/>
          </a:prstGeom>
        </p:spPr>
        <p:txBody>
          <a:bodyPr wrap="square">
            <a:spAutoFit/>
          </a:bodyPr>
          <a:lstStyle/>
          <a:p>
            <a:pPr marL="285750" indent="-285750">
              <a:buFont typeface="Wingdings" panose="05000000000000000000" pitchFamily="2" charset="2"/>
              <a:buChar char="ü"/>
            </a:pPr>
            <a:r>
              <a:rPr lang="en-CA" sz="2400" dirty="0" smtClean="0"/>
              <a:t>To leverage the collective knowledge</a:t>
            </a:r>
          </a:p>
          <a:p>
            <a:pPr marL="285750" indent="-285750">
              <a:buFont typeface="Wingdings" panose="05000000000000000000" pitchFamily="2" charset="2"/>
              <a:buChar char="ü"/>
            </a:pPr>
            <a:r>
              <a:rPr lang="en-CA" sz="2400" dirty="0" smtClean="0"/>
              <a:t>A place where you can ask questions</a:t>
            </a:r>
          </a:p>
          <a:p>
            <a:pPr marL="285750" indent="-285750">
              <a:buFont typeface="Wingdings" panose="05000000000000000000" pitchFamily="2" charset="2"/>
              <a:buChar char="ü"/>
            </a:pPr>
            <a:r>
              <a:rPr lang="en-CA" sz="2400" dirty="0" smtClean="0"/>
              <a:t>As a community to share your experience</a:t>
            </a:r>
          </a:p>
          <a:p>
            <a:pPr marL="285750" lvl="0" indent="-285750">
              <a:buFont typeface="Wingdings" panose="05000000000000000000" pitchFamily="2" charset="2"/>
              <a:buChar char="ü"/>
            </a:pPr>
            <a:r>
              <a:rPr lang="en-CA" sz="2400" dirty="0">
                <a:solidFill>
                  <a:prstClr val="black"/>
                </a:solidFill>
              </a:rPr>
              <a:t>Review the </a:t>
            </a:r>
            <a:r>
              <a:rPr lang="en-CA" sz="2400" dirty="0" smtClean="0">
                <a:solidFill>
                  <a:prstClr val="black"/>
                </a:solidFill>
              </a:rPr>
              <a:t>recording (with comments)</a:t>
            </a:r>
            <a:endParaRPr lang="en-CA" sz="2400" dirty="0">
              <a:solidFill>
                <a:prstClr val="black"/>
              </a:solidFill>
            </a:endParaRPr>
          </a:p>
          <a:p>
            <a:pPr marL="285750" lvl="0" indent="-285750">
              <a:buFont typeface="Wingdings" panose="05000000000000000000" pitchFamily="2" charset="2"/>
              <a:buChar char="ü"/>
            </a:pPr>
            <a:r>
              <a:rPr lang="en-CA" sz="2400" dirty="0">
                <a:solidFill>
                  <a:prstClr val="black"/>
                </a:solidFill>
              </a:rPr>
              <a:t>Past « graduates » </a:t>
            </a:r>
            <a:r>
              <a:rPr lang="en-CA" sz="2400" dirty="0" smtClean="0">
                <a:solidFill>
                  <a:prstClr val="black"/>
                </a:solidFill>
              </a:rPr>
              <a:t>are invited</a:t>
            </a:r>
            <a:r>
              <a:rPr lang="en-CA" sz="2000" dirty="0"/>
              <a:t>.</a:t>
            </a:r>
            <a:endParaRPr lang="en-CA" sz="2000" dirty="0">
              <a:solidFill>
                <a:prstClr val="black"/>
              </a:solidFill>
            </a:endParaRPr>
          </a:p>
        </p:txBody>
      </p:sp>
    </p:spTree>
    <p:extLst>
      <p:ext uri="{BB962C8B-B14F-4D97-AF65-F5344CB8AC3E}">
        <p14:creationId xmlns:p14="http://schemas.microsoft.com/office/powerpoint/2010/main" val="828076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fade">
                                      <p:cBhvr>
                                        <p:cTn id="31" dur="500"/>
                                        <p:tgtEl>
                                          <p:spTgt spid="6">
                                            <p:txEl>
                                              <p:pRg st="1" end="1"/>
                                            </p:txEl>
                                          </p:spTgt>
                                        </p:tgtEl>
                                      </p:cBhvr>
                                    </p:animEffect>
                                  </p:childTnLst>
                                </p:cTn>
                              </p:par>
                            </p:childTnLst>
                          </p:cTn>
                        </p:par>
                        <p:par>
                          <p:cTn id="32" fill="hold">
                            <p:stCondLst>
                              <p:cond delay="1000"/>
                            </p:stCondLst>
                            <p:childTnLst>
                              <p:par>
                                <p:cTn id="33" presetID="10" presetClass="entr" presetSubtype="0" fill="hold" grpId="0" nodeType="after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animEffect transition="in" filter="fade">
                                      <p:cBhvr>
                                        <p:cTn id="35" dur="500"/>
                                        <p:tgtEl>
                                          <p:spTgt spid="6">
                                            <p:txEl>
                                              <p:pRg st="2" end="2"/>
                                            </p:txEl>
                                          </p:spTgt>
                                        </p:tgtEl>
                                      </p:cBhvr>
                                    </p:animEffect>
                                  </p:childTnLst>
                                </p:cTn>
                              </p:par>
                            </p:childTnLst>
                          </p:cTn>
                        </p:par>
                        <p:par>
                          <p:cTn id="36" fill="hold">
                            <p:stCondLst>
                              <p:cond delay="1500"/>
                            </p:stCondLst>
                            <p:childTnLst>
                              <p:par>
                                <p:cTn id="37" presetID="10" presetClass="entr" presetSubtype="0" fill="hold" grpId="0" nodeType="after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animEffect transition="in" filter="fade">
                                      <p:cBhvr>
                                        <p:cTn id="39" dur="500"/>
                                        <p:tgtEl>
                                          <p:spTgt spid="6">
                                            <p:txEl>
                                              <p:pRg st="3" end="3"/>
                                            </p:txEl>
                                          </p:spTgt>
                                        </p:tgtEl>
                                      </p:cBhvr>
                                    </p:animEffect>
                                  </p:childTnLst>
                                </p:cTn>
                              </p:par>
                            </p:childTnLst>
                          </p:cTn>
                        </p:par>
                        <p:par>
                          <p:cTn id="40" fill="hold">
                            <p:stCondLst>
                              <p:cond delay="2000"/>
                            </p:stCondLst>
                            <p:childTnLst>
                              <p:par>
                                <p:cTn id="41" presetID="10" presetClass="entr" presetSubtype="0" fill="hold" grpId="0" nodeType="afterEffect">
                                  <p:stCondLst>
                                    <p:cond delay="0"/>
                                  </p:stCondLst>
                                  <p:childTnLst>
                                    <p:set>
                                      <p:cBhvr>
                                        <p:cTn id="42" dur="1" fill="hold">
                                          <p:stCondLst>
                                            <p:cond delay="0"/>
                                          </p:stCondLst>
                                        </p:cTn>
                                        <p:tgtEl>
                                          <p:spTgt spid="6">
                                            <p:txEl>
                                              <p:pRg st="4" end="4"/>
                                            </p:txEl>
                                          </p:spTgt>
                                        </p:tgtEl>
                                        <p:attrNameLst>
                                          <p:attrName>style.visibility</p:attrName>
                                        </p:attrNameLst>
                                      </p:cBhvr>
                                      <p:to>
                                        <p:strVal val="visible"/>
                                      </p:to>
                                    </p:set>
                                    <p:animEffect transition="in" filter="fade">
                                      <p:cBhvr>
                                        <p:cTn id="4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Session </a:t>
            </a:r>
            <a:r>
              <a:rPr lang="en-CA" dirty="0"/>
              <a:t>Recordings</a:t>
            </a:r>
          </a:p>
        </p:txBody>
      </p:sp>
      <p:sp>
        <p:nvSpPr>
          <p:cNvPr id="3" name="Content Placeholder 2"/>
          <p:cNvSpPr>
            <a:spLocks noGrp="1"/>
          </p:cNvSpPr>
          <p:nvPr>
            <p:ph idx="1"/>
          </p:nvPr>
        </p:nvSpPr>
        <p:spPr>
          <a:xfrm>
            <a:off x="457200" y="1600200"/>
            <a:ext cx="8363272" cy="5069160"/>
          </a:xfrm>
        </p:spPr>
        <p:txBody>
          <a:bodyPr>
            <a:normAutofit/>
          </a:bodyPr>
          <a:lstStyle/>
          <a:p>
            <a:r>
              <a:rPr lang="en-US" dirty="0" smtClean="0"/>
              <a:t>Sessions </a:t>
            </a:r>
            <a:r>
              <a:rPr lang="en-US" dirty="0"/>
              <a:t>will be recorded for sharing further via the Cohort:</a:t>
            </a:r>
          </a:p>
          <a:p>
            <a:pPr lvl="1"/>
            <a:r>
              <a:rPr lang="en-US" dirty="0"/>
              <a:t>Be assured, if ever there is something sensitive recorded, </a:t>
            </a:r>
            <a:r>
              <a:rPr lang="en-US" dirty="0" smtClean="0"/>
              <a:t>at </a:t>
            </a:r>
            <a:r>
              <a:rPr lang="en-US" dirty="0"/>
              <a:t>the petition of those interested, the recording will be </a:t>
            </a:r>
            <a:r>
              <a:rPr lang="en-US" dirty="0" smtClean="0"/>
              <a:t>edited </a:t>
            </a:r>
            <a:r>
              <a:rPr lang="en-US" dirty="0"/>
              <a:t>before posting</a:t>
            </a:r>
          </a:p>
          <a:p>
            <a:pPr lvl="1"/>
            <a:r>
              <a:rPr lang="en-US" dirty="0"/>
              <a:t>The breakout rooms are not recorded, thus what is said </a:t>
            </a:r>
            <a:r>
              <a:rPr lang="en-US" dirty="0" smtClean="0"/>
              <a:t>in small groups </a:t>
            </a:r>
            <a:r>
              <a:rPr lang="en-US" dirty="0"/>
              <a:t>stays there</a:t>
            </a:r>
          </a:p>
          <a:p>
            <a:pPr lvl="1"/>
            <a:r>
              <a:rPr lang="en-US" dirty="0"/>
              <a:t>The recording is also very helpful in case you miss a </a:t>
            </a:r>
            <a:r>
              <a:rPr lang="en-US" dirty="0" smtClean="0"/>
              <a:t>session.</a:t>
            </a:r>
            <a:endParaRPr lang="en-US" dirty="0"/>
          </a:p>
        </p:txBody>
      </p:sp>
      <p:pic>
        <p:nvPicPr>
          <p:cNvPr id="3076" name="Picture 4" descr="Video Recording Icons - Download Free Vector Icons | Noun Project"/>
          <p:cNvPicPr>
            <a:picLocks noChangeAspect="1" noChangeArrowheads="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11008" y="-21152"/>
            <a:ext cx="1832992" cy="1832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0630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8" name="Picture 15" descr="Image result for water cristals"/>
          <p:cNvPicPr>
            <a:picLocks noChangeAspect="1" noChangeArrowheads="1"/>
          </p:cNvPicPr>
          <p:nvPr/>
        </p:nvPicPr>
        <p:blipFill rotWithShape="1">
          <a:blip r:embed="rId3">
            <a:extLst>
              <a:ext uri="{28A0092B-C50C-407E-A947-70E740481C1C}">
                <a14:useLocalDpi xmlns:a14="http://schemas.microsoft.com/office/drawing/2010/main" val="0"/>
              </a:ext>
            </a:extLst>
          </a:blip>
          <a:srcRect r="9630"/>
          <a:stretch/>
        </p:blipFill>
        <p:spPr bwMode="auto">
          <a:xfrm>
            <a:off x="6436205" y="289124"/>
            <a:ext cx="2528283" cy="29137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Image result for compas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5770" y="1423140"/>
            <a:ext cx="2361946" cy="177853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2" descr=" "/>
          <p:cNvPicPr>
            <a:picLocks noChangeAspect="1" noChangeArrowheads="1"/>
          </p:cNvPicPr>
          <p:nvPr/>
        </p:nvPicPr>
        <p:blipFill rotWithShape="1">
          <a:blip r:embed="rId5">
            <a:extLst>
              <a:ext uri="{28A0092B-C50C-407E-A947-70E740481C1C}">
                <a14:useLocalDpi xmlns:a14="http://schemas.microsoft.com/office/drawing/2010/main" val="0"/>
              </a:ext>
            </a:extLst>
          </a:blip>
          <a:srcRect t="16567"/>
          <a:stretch/>
        </p:blipFill>
        <p:spPr bwMode="auto">
          <a:xfrm>
            <a:off x="4895770" y="301903"/>
            <a:ext cx="2361946" cy="137652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35780" y="741050"/>
            <a:ext cx="2311592" cy="16731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7" name="Google Shape;107;g8c22de5f0f_0_20"/>
          <p:cNvSpPr txBox="1"/>
          <p:nvPr/>
        </p:nvSpPr>
        <p:spPr>
          <a:xfrm>
            <a:off x="457200" y="846138"/>
            <a:ext cx="3880517" cy="2609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CA" sz="3200" dirty="0" smtClean="0">
                <a:solidFill>
                  <a:schemeClr val="dk1"/>
                </a:solidFill>
                <a:ea typeface="Trebuchet MS"/>
                <a:cs typeface="Trebuchet MS"/>
                <a:sym typeface="Trebuchet MS"/>
              </a:rPr>
              <a:t>That you develop your</a:t>
            </a:r>
          </a:p>
          <a:p>
            <a:pPr marL="0" lvl="0" indent="0" algn="l" rtl="0">
              <a:lnSpc>
                <a:spcPct val="115000"/>
              </a:lnSpc>
              <a:spcBef>
                <a:spcPts val="0"/>
              </a:spcBef>
              <a:spcAft>
                <a:spcPts val="0"/>
              </a:spcAft>
              <a:buNone/>
            </a:pPr>
            <a:r>
              <a:rPr lang="en-CA" sz="3200" dirty="0" smtClean="0">
                <a:solidFill>
                  <a:schemeClr val="dk1"/>
                </a:solidFill>
                <a:ea typeface="Trebuchet MS"/>
                <a:cs typeface="Trebuchet MS"/>
                <a:sym typeface="Trebuchet MS"/>
              </a:rPr>
              <a:t>Mindful </a:t>
            </a:r>
          </a:p>
          <a:p>
            <a:pPr marL="0" lvl="0" indent="0" algn="l" rtl="0">
              <a:lnSpc>
                <a:spcPct val="115000"/>
              </a:lnSpc>
              <a:spcBef>
                <a:spcPts val="0"/>
              </a:spcBef>
              <a:spcAft>
                <a:spcPts val="0"/>
              </a:spcAft>
              <a:buNone/>
            </a:pPr>
            <a:r>
              <a:rPr lang="en-CA" sz="3200" dirty="0" smtClean="0">
                <a:solidFill>
                  <a:schemeClr val="dk1"/>
                </a:solidFill>
                <a:ea typeface="Trebuchet MS"/>
                <a:cs typeface="Trebuchet MS"/>
                <a:sym typeface="Trebuchet MS"/>
              </a:rPr>
              <a:t>Change </a:t>
            </a:r>
            <a:r>
              <a:rPr lang="en-CA" sz="3200" dirty="0">
                <a:solidFill>
                  <a:schemeClr val="dk1"/>
                </a:solidFill>
                <a:ea typeface="Trebuchet MS"/>
                <a:cs typeface="Trebuchet MS"/>
                <a:sym typeface="Trebuchet MS"/>
              </a:rPr>
              <a:t/>
            </a:r>
            <a:br>
              <a:rPr lang="en-CA" sz="3200" dirty="0">
                <a:solidFill>
                  <a:schemeClr val="dk1"/>
                </a:solidFill>
                <a:ea typeface="Trebuchet MS"/>
                <a:cs typeface="Trebuchet MS"/>
                <a:sym typeface="Trebuchet MS"/>
              </a:rPr>
            </a:br>
            <a:r>
              <a:rPr lang="en-CA" sz="3200" dirty="0" smtClean="0">
                <a:solidFill>
                  <a:schemeClr val="dk1"/>
                </a:solidFill>
                <a:ea typeface="Trebuchet MS"/>
                <a:cs typeface="Trebuchet MS"/>
                <a:sym typeface="Trebuchet MS"/>
              </a:rPr>
              <a:t>Leadership</a:t>
            </a:r>
            <a:endParaRPr sz="3200" dirty="0">
              <a:solidFill>
                <a:schemeClr val="dk1"/>
              </a:solidFill>
              <a:ea typeface="Trebuchet MS"/>
              <a:cs typeface="Trebuchet MS"/>
              <a:sym typeface="Trebuchet MS"/>
            </a:endParaRPr>
          </a:p>
        </p:txBody>
      </p:sp>
      <p:sp>
        <p:nvSpPr>
          <p:cNvPr id="108" name="Google Shape;108;g8c22de5f0f_0_20"/>
          <p:cNvSpPr txBox="1"/>
          <p:nvPr/>
        </p:nvSpPr>
        <p:spPr>
          <a:xfrm>
            <a:off x="457200" y="3191074"/>
            <a:ext cx="8298900" cy="3022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CA" sz="2000" dirty="0" smtClean="0">
                <a:solidFill>
                  <a:srgbClr val="7030A0"/>
                </a:solidFill>
                <a:latin typeface="Trebuchet MS"/>
                <a:ea typeface="Trebuchet MS"/>
                <a:cs typeface="Trebuchet MS"/>
                <a:sym typeface="Trebuchet MS"/>
              </a:rPr>
              <a:t>A Mindful Change Leader refers </a:t>
            </a:r>
            <a:r>
              <a:rPr lang="en-CA" sz="2000" dirty="0">
                <a:solidFill>
                  <a:srgbClr val="7030A0"/>
                </a:solidFill>
                <a:latin typeface="Trebuchet MS"/>
                <a:ea typeface="Trebuchet MS"/>
                <a:cs typeface="Trebuchet MS"/>
                <a:sym typeface="Trebuchet MS"/>
              </a:rPr>
              <a:t>to the person who is present, non judgmental and cultivates several aspects during their interactions. </a:t>
            </a:r>
            <a:r>
              <a:rPr lang="en-CA" sz="2000" dirty="0" smtClean="0">
                <a:solidFill>
                  <a:srgbClr val="7030A0"/>
                </a:solidFill>
                <a:latin typeface="Trebuchet MS"/>
                <a:ea typeface="Trebuchet MS"/>
                <a:cs typeface="Trebuchet MS"/>
                <a:sym typeface="Trebuchet MS"/>
              </a:rPr>
              <a:t/>
            </a:r>
            <a:br>
              <a:rPr lang="en-CA" sz="2000" dirty="0" smtClean="0">
                <a:solidFill>
                  <a:srgbClr val="7030A0"/>
                </a:solidFill>
                <a:latin typeface="Trebuchet MS"/>
                <a:ea typeface="Trebuchet MS"/>
                <a:cs typeface="Trebuchet MS"/>
                <a:sym typeface="Trebuchet MS"/>
              </a:rPr>
            </a:br>
            <a:r>
              <a:rPr lang="en-CA" sz="2000" dirty="0" smtClean="0">
                <a:solidFill>
                  <a:srgbClr val="7030A0"/>
                </a:solidFill>
                <a:latin typeface="Trebuchet MS"/>
                <a:ea typeface="Trebuchet MS"/>
                <a:cs typeface="Trebuchet MS"/>
                <a:sym typeface="Trebuchet MS"/>
              </a:rPr>
              <a:t>These </a:t>
            </a:r>
            <a:r>
              <a:rPr lang="en-CA" sz="2000" dirty="0">
                <a:solidFill>
                  <a:srgbClr val="7030A0"/>
                </a:solidFill>
                <a:latin typeface="Trebuchet MS"/>
                <a:ea typeface="Trebuchet MS"/>
                <a:cs typeface="Trebuchet MS"/>
                <a:sym typeface="Trebuchet MS"/>
              </a:rPr>
              <a:t>aspects are visible and tangible in the Mindful Change Leader:</a:t>
            </a:r>
            <a:endParaRPr sz="2000" dirty="0">
              <a:solidFill>
                <a:srgbClr val="7030A0"/>
              </a:solidFill>
              <a:latin typeface="Trebuchet MS"/>
              <a:ea typeface="Trebuchet MS"/>
              <a:cs typeface="Trebuchet MS"/>
              <a:sym typeface="Trebuchet MS"/>
            </a:endParaRPr>
          </a:p>
          <a:p>
            <a:pPr marL="457200" lvl="0" indent="-339725" algn="l" rtl="0">
              <a:lnSpc>
                <a:spcPct val="115000"/>
              </a:lnSpc>
              <a:spcBef>
                <a:spcPts val="1400"/>
              </a:spcBef>
              <a:spcAft>
                <a:spcPts val="0"/>
              </a:spcAft>
              <a:buClr>
                <a:srgbClr val="38761D"/>
              </a:buClr>
              <a:buSzPts val="1750"/>
              <a:buFont typeface="Trebuchet MS"/>
              <a:buChar char="●"/>
            </a:pPr>
            <a:r>
              <a:rPr lang="en-CA" dirty="0">
                <a:solidFill>
                  <a:srgbClr val="38761D"/>
                </a:solidFill>
                <a:latin typeface="Trebuchet MS"/>
                <a:ea typeface="Trebuchet MS"/>
                <a:cs typeface="Trebuchet MS"/>
                <a:sym typeface="Trebuchet MS"/>
              </a:rPr>
              <a:t>Focus (focus of attention)</a:t>
            </a:r>
            <a:endParaRPr dirty="0">
              <a:solidFill>
                <a:srgbClr val="38761D"/>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0000FF"/>
              </a:buClr>
              <a:buSzPts val="1750"/>
              <a:buFont typeface="Trebuchet MS"/>
              <a:buChar char="●"/>
            </a:pPr>
            <a:r>
              <a:rPr lang="en-CA" dirty="0">
                <a:solidFill>
                  <a:srgbClr val="0000FF"/>
                </a:solidFill>
                <a:latin typeface="Trebuchet MS"/>
                <a:ea typeface="Trebuchet MS"/>
                <a:cs typeface="Trebuchet MS"/>
                <a:sym typeface="Trebuchet MS"/>
              </a:rPr>
              <a:t>Clarity (self awareness &amp; emotional intelligence)</a:t>
            </a:r>
            <a:endParaRPr dirty="0">
              <a:solidFill>
                <a:srgbClr val="0000FF"/>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FF0000"/>
              </a:buClr>
              <a:buSzPts val="1750"/>
              <a:buFont typeface="Trebuchet MS"/>
              <a:buChar char="●"/>
            </a:pPr>
            <a:r>
              <a:rPr lang="en-CA" dirty="0">
                <a:solidFill>
                  <a:srgbClr val="FF0000"/>
                </a:solidFill>
                <a:latin typeface="Trebuchet MS"/>
                <a:ea typeface="Trebuchet MS"/>
                <a:cs typeface="Trebuchet MS"/>
                <a:sym typeface="Trebuchet MS"/>
              </a:rPr>
              <a:t>Creativity (innovation &amp; decision making</a:t>
            </a:r>
            <a:r>
              <a:rPr lang="en-CA" dirty="0" smtClean="0">
                <a:solidFill>
                  <a:srgbClr val="FF0000"/>
                </a:solidFill>
                <a:latin typeface="Trebuchet MS"/>
                <a:ea typeface="Trebuchet MS"/>
                <a:cs typeface="Trebuchet MS"/>
                <a:sym typeface="Trebuchet MS"/>
              </a:rPr>
              <a:t>)</a:t>
            </a:r>
            <a:endParaRPr dirty="0" smtClean="0">
              <a:solidFill>
                <a:srgbClr val="FF0000"/>
              </a:solidFill>
              <a:latin typeface="Trebuchet MS"/>
              <a:ea typeface="Trebuchet MS"/>
              <a:cs typeface="Trebuchet MS"/>
              <a:sym typeface="Trebuchet MS"/>
            </a:endParaRPr>
          </a:p>
          <a:p>
            <a:pPr marL="457200" lvl="0" indent="-339725" algn="l" rtl="0">
              <a:lnSpc>
                <a:spcPct val="115000"/>
              </a:lnSpc>
              <a:spcBef>
                <a:spcPts val="0"/>
              </a:spcBef>
              <a:spcAft>
                <a:spcPts val="0"/>
              </a:spcAft>
              <a:buClr>
                <a:srgbClr val="1155CC"/>
              </a:buClr>
              <a:buSzPts val="1750"/>
              <a:buFont typeface="Trebuchet MS"/>
              <a:buChar char="●"/>
            </a:pPr>
            <a:r>
              <a:rPr lang="en-CA" dirty="0">
                <a:solidFill>
                  <a:srgbClr val="1155CC"/>
                </a:solidFill>
                <a:latin typeface="Trebuchet MS"/>
                <a:ea typeface="Trebuchet MS"/>
                <a:cs typeface="Trebuchet MS"/>
                <a:sym typeface="Trebuchet MS"/>
              </a:rPr>
              <a:t>Compassion in the service of others (presence, deep listening)</a:t>
            </a:r>
            <a:endParaRPr dirty="0">
              <a:solidFill>
                <a:srgbClr val="1155CC"/>
              </a:solidFill>
              <a:latin typeface="Trebuchet MS"/>
              <a:ea typeface="Trebuchet MS"/>
              <a:cs typeface="Trebuchet MS"/>
              <a:sym typeface="Trebuchet MS"/>
            </a:endParaRPr>
          </a:p>
        </p:txBody>
      </p:sp>
      <p:sp>
        <p:nvSpPr>
          <p:cNvPr id="5" name="Title 1"/>
          <p:cNvSpPr txBox="1">
            <a:spLocks/>
          </p:cNvSpPr>
          <p:nvPr/>
        </p:nvSpPr>
        <p:spPr>
          <a:xfrm>
            <a:off x="457200" y="274638"/>
            <a:ext cx="4690864"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CA" sz="3200" dirty="0" smtClean="0"/>
              <a:t>Main Goal of the Program</a:t>
            </a:r>
            <a:endParaRPr lang="en-US" sz="3200" dirty="0"/>
          </a:p>
        </p:txBody>
      </p:sp>
      <p:sp>
        <p:nvSpPr>
          <p:cNvPr id="3" name="Rectangle 2"/>
          <p:cNvSpPr/>
          <p:nvPr/>
        </p:nvSpPr>
        <p:spPr>
          <a:xfrm>
            <a:off x="4932040" y="6075374"/>
            <a:ext cx="3227487" cy="276999"/>
          </a:xfrm>
          <a:prstGeom prst="rect">
            <a:avLst/>
          </a:prstGeom>
        </p:spPr>
        <p:txBody>
          <a:bodyPr wrap="none">
            <a:spAutoFit/>
          </a:bodyPr>
          <a:lstStyle/>
          <a:p>
            <a:pPr lvl="0">
              <a:buSzPts val="1400"/>
            </a:pPr>
            <a:r>
              <a:rPr lang="en-US" sz="1200" dirty="0" smtClean="0"/>
              <a:t>* Adapted </a:t>
            </a:r>
            <a:r>
              <a:rPr lang="en-US" sz="1200" dirty="0"/>
              <a:t>from The Mindful Leadership Institute</a:t>
            </a:r>
          </a:p>
        </p:txBody>
      </p:sp>
    </p:spTree>
    <p:extLst>
      <p:ext uri="{BB962C8B-B14F-4D97-AF65-F5344CB8AC3E}">
        <p14:creationId xmlns:p14="http://schemas.microsoft.com/office/powerpoint/2010/main" val="2835465910"/>
      </p:ext>
    </p:extLst>
  </p:cSld>
  <p:clrMapOvr>
    <a:masterClrMapping/>
  </p:clrMapOvr>
  <mc:AlternateContent xmlns:mc="http://schemas.openxmlformats.org/markup-compatibility/2006" xmlns:p14="http://schemas.microsoft.com/office/powerpoint/2010/main">
    <mc:Choice Requires="p14">
      <p:transition spd="slow" p14:dur="3000">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8">
                                            <p:txEl>
                                              <p:pRg st="0" end="0"/>
                                            </p:txEl>
                                          </p:spTgt>
                                        </p:tgtEl>
                                        <p:attrNameLst>
                                          <p:attrName>style.visibility</p:attrName>
                                        </p:attrNameLst>
                                      </p:cBhvr>
                                      <p:to>
                                        <p:strVal val="visible"/>
                                      </p:to>
                                    </p:set>
                                    <p:animEffect transition="in" filter="fade">
                                      <p:cBhvr>
                                        <p:cTn id="7" dur="1000"/>
                                        <p:tgtEl>
                                          <p:spTgt spid="10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xEl>
                                              <p:pRg st="1" end="1"/>
                                            </p:txEl>
                                          </p:spTgt>
                                        </p:tgtEl>
                                        <p:attrNameLst>
                                          <p:attrName>style.visibility</p:attrName>
                                        </p:attrNameLst>
                                      </p:cBhvr>
                                      <p:to>
                                        <p:strVal val="visible"/>
                                      </p:to>
                                    </p:set>
                                    <p:animEffect transition="in" filter="fade">
                                      <p:cBhvr>
                                        <p:cTn id="12" dur="1000"/>
                                        <p:tgtEl>
                                          <p:spTgt spid="108">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1000"/>
                                        <p:tgtEl>
                                          <p:spTgt spid="108">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8">
                                            <p:txEl>
                                              <p:pRg st="3" end="3"/>
                                            </p:txEl>
                                          </p:spTgt>
                                        </p:tgtEl>
                                        <p:attrNameLst>
                                          <p:attrName>style.visibility</p:attrName>
                                        </p:attrNameLst>
                                      </p:cBhvr>
                                      <p:to>
                                        <p:strVal val="visible"/>
                                      </p:to>
                                    </p:set>
                                    <p:animEffect transition="in" filter="fade">
                                      <p:cBhvr>
                                        <p:cTn id="28" dur="1000"/>
                                        <p:tgtEl>
                                          <p:spTgt spid="108">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8">
                                            <p:txEl>
                                              <p:pRg st="4" end="4"/>
                                            </p:txEl>
                                          </p:spTgt>
                                        </p:tgtEl>
                                        <p:attrNameLst>
                                          <p:attrName>style.visibility</p:attrName>
                                        </p:attrNameLst>
                                      </p:cBhvr>
                                      <p:to>
                                        <p:strVal val="visible"/>
                                      </p:to>
                                    </p:set>
                                    <p:animEffect transition="in" filter="fade">
                                      <p:cBhvr>
                                        <p:cTn id="36" dur="1000"/>
                                        <p:tgtEl>
                                          <p:spTgt spid="108">
                                            <p:txEl>
                                              <p:pRg st="4" end="4"/>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par>
                          <p:cTn id="40" fill="hold">
                            <p:stCondLst>
                              <p:cond delay="1000"/>
                            </p:stCondLst>
                            <p:childTnLst>
                              <p:par>
                                <p:cTn id="41" presetID="10" presetClass="entr" presetSubtype="0" fill="hold" grpId="0"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Audience Clip Art - Royalty Free - GoGraph"/>
          <p:cNvPicPr>
            <a:picLocks noChangeAspect="1" noChangeArrowheads="1"/>
          </p:cNvPicPr>
          <p:nvPr/>
        </p:nvPicPr>
        <p:blipFill rotWithShape="1">
          <a:blip r:embed="rId3">
            <a:clrChange>
              <a:clrFrom>
                <a:srgbClr val="FFFFFD"/>
              </a:clrFrom>
              <a:clrTo>
                <a:srgbClr val="FFFFFD">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6476"/>
          <a:stretch/>
        </p:blipFill>
        <p:spPr bwMode="auto">
          <a:xfrm>
            <a:off x="2139330" y="556084"/>
            <a:ext cx="238244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Audience Clip Art - Royalty Free - GoGraph"/>
          <p:cNvPicPr>
            <a:picLocks noChangeAspect="1" noChangeArrowheads="1"/>
          </p:cNvPicPr>
          <p:nvPr/>
        </p:nvPicPr>
        <p:blipFill rotWithShape="1">
          <a:blip r:embed="rId3">
            <a:clrChange>
              <a:clrFrom>
                <a:srgbClr val="FFFFFD"/>
              </a:clrFrom>
              <a:clrTo>
                <a:srgbClr val="FFFFFD">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6476"/>
          <a:stretch/>
        </p:blipFill>
        <p:spPr bwMode="auto">
          <a:xfrm>
            <a:off x="2759262" y="1514438"/>
            <a:ext cx="238244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udience Clip Art - Royalty Free - GoGraph"/>
          <p:cNvPicPr>
            <a:picLocks noChangeAspect="1" noChangeArrowheads="1"/>
          </p:cNvPicPr>
          <p:nvPr/>
        </p:nvPicPr>
        <p:blipFill rotWithShape="1">
          <a:blip r:embed="rId3">
            <a:clrChange>
              <a:clrFrom>
                <a:srgbClr val="FFFFFD"/>
              </a:clrFrom>
              <a:clrTo>
                <a:srgbClr val="FFFFFD">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6476"/>
          <a:stretch/>
        </p:blipFill>
        <p:spPr bwMode="auto">
          <a:xfrm>
            <a:off x="2771800" y="2745154"/>
            <a:ext cx="238244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Audience Clip Art - Royalty Free - GoGraph"/>
          <p:cNvPicPr>
            <a:picLocks noChangeAspect="1" noChangeArrowheads="1"/>
          </p:cNvPicPr>
          <p:nvPr/>
        </p:nvPicPr>
        <p:blipFill rotWithShape="1">
          <a:blip r:embed="rId3">
            <a:clrChange>
              <a:clrFrom>
                <a:srgbClr val="FFFFFD"/>
              </a:clrFrom>
              <a:clrTo>
                <a:srgbClr val="FFFFFD">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b="6476"/>
          <a:stretch/>
        </p:blipFill>
        <p:spPr bwMode="auto">
          <a:xfrm>
            <a:off x="2596530" y="3998506"/>
            <a:ext cx="2382441" cy="208823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udience Clip Art - Royalty Free - GoGraph"/>
          <p:cNvPicPr>
            <a:picLocks noChangeAspect="1" noChangeArrowheads="1"/>
          </p:cNvPicPr>
          <p:nvPr/>
        </p:nvPicPr>
        <p:blipFill rotWithShape="1">
          <a:blip r:embed="rId3">
            <a:clrChange>
              <a:clrFrom>
                <a:srgbClr val="FFFFFD"/>
              </a:clrFrom>
              <a:clrTo>
                <a:srgbClr val="FFFFFD">
                  <a:alpha val="0"/>
                </a:srgbClr>
              </a:clrTo>
            </a:clrChange>
            <a:lum bright="70000" contrast="-70000"/>
            <a:extLst>
              <a:ext uri="{28A0092B-C50C-407E-A947-70E740481C1C}">
                <a14:useLocalDpi xmlns:a14="http://schemas.microsoft.com/office/drawing/2010/main" val="0"/>
              </a:ext>
            </a:extLst>
          </a:blip>
          <a:srcRect b="6476"/>
          <a:stretch/>
        </p:blipFill>
        <p:spPr bwMode="auto">
          <a:xfrm>
            <a:off x="3247480" y="1478794"/>
            <a:ext cx="4138986" cy="36278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199" y="274638"/>
            <a:ext cx="8815925" cy="1143000"/>
          </a:xfrm>
        </p:spPr>
        <p:txBody>
          <a:bodyPr>
            <a:noAutofit/>
          </a:bodyPr>
          <a:lstStyle/>
          <a:p>
            <a:r>
              <a:rPr lang="en-CA" sz="4000" dirty="0" smtClean="0">
                <a:effectLst>
                  <a:outerShdw blurRad="38100" dist="38100" dir="2700000" algn="tl">
                    <a:srgbClr val="000000">
                      <a:alpha val="43137"/>
                    </a:srgbClr>
                  </a:outerShdw>
                </a:effectLst>
              </a:rPr>
              <a:t>Target Audience</a:t>
            </a:r>
            <a:endParaRPr lang="en-US"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0"/>
            <a:ext cx="4330824" cy="4525963"/>
          </a:xfrm>
        </p:spPr>
        <p:txBody>
          <a:bodyPr>
            <a:noAutofit/>
          </a:bodyPr>
          <a:lstStyle/>
          <a:p>
            <a:pPr>
              <a:spcBef>
                <a:spcPts val="1800"/>
              </a:spcBef>
            </a:pPr>
            <a:r>
              <a:rPr lang="en-US" sz="4000" dirty="0">
                <a:effectLst>
                  <a:outerShdw blurRad="38100" dist="38100" dir="2700000" algn="tl">
                    <a:srgbClr val="000000">
                      <a:alpha val="43137"/>
                    </a:srgbClr>
                  </a:outerShdw>
                </a:effectLst>
              </a:rPr>
              <a:t>This </a:t>
            </a:r>
            <a:r>
              <a:rPr lang="en-US" sz="4000" i="1" dirty="0">
                <a:effectLst>
                  <a:outerShdw blurRad="38100" dist="38100" dir="2700000" algn="tl">
                    <a:srgbClr val="000000">
                      <a:alpha val="43137"/>
                    </a:srgbClr>
                  </a:outerShdw>
                </a:effectLst>
              </a:rPr>
              <a:t>program</a:t>
            </a:r>
            <a:r>
              <a:rPr lang="en-US" sz="4000" dirty="0">
                <a:effectLst>
                  <a:outerShdw blurRad="38100" dist="38100" dir="2700000" algn="tl">
                    <a:srgbClr val="000000">
                      <a:alpha val="43137"/>
                    </a:srgbClr>
                  </a:outerShdw>
                </a:effectLst>
              </a:rPr>
              <a:t> is aimed to all public servants who are willing to invest in their selves to develop </a:t>
            </a:r>
            <a:r>
              <a:rPr lang="en-US" sz="4000" dirty="0" smtClean="0">
                <a:effectLst>
                  <a:outerShdw blurRad="38100" dist="38100" dir="2700000" algn="tl">
                    <a:srgbClr val="000000">
                      <a:alpha val="43137"/>
                    </a:srgbClr>
                  </a:outerShdw>
                </a:effectLst>
              </a:rPr>
              <a:t>their </a:t>
            </a:r>
            <a:br>
              <a:rPr lang="en-US" sz="4000" dirty="0" smtClean="0">
                <a:effectLst>
                  <a:outerShdw blurRad="38100" dist="38100" dir="2700000" algn="tl">
                    <a:srgbClr val="000000">
                      <a:alpha val="43137"/>
                    </a:srgbClr>
                  </a:outerShdw>
                </a:effectLst>
              </a:rPr>
            </a:br>
            <a:r>
              <a:rPr lang="en-US" sz="4000" dirty="0" smtClean="0">
                <a:effectLst>
                  <a:outerShdw blurRad="38100" dist="38100" dir="2700000" algn="tl">
                    <a:srgbClr val="000000">
                      <a:alpha val="43137"/>
                    </a:srgbClr>
                  </a:outerShdw>
                </a:effectLst>
              </a:rPr>
              <a:t>self-awareness</a:t>
            </a:r>
            <a:endParaRPr lang="en-US" sz="4000" dirty="0">
              <a:effectLst>
                <a:outerShdw blurRad="38100" dist="38100" dir="2700000" algn="tl">
                  <a:srgbClr val="000000">
                    <a:alpha val="43137"/>
                  </a:srgbClr>
                </a:outerShdw>
              </a:effectLst>
            </a:endParaRPr>
          </a:p>
        </p:txBody>
      </p:sp>
      <p:pic>
        <p:nvPicPr>
          <p:cNvPr id="2054" name="Picture 6" descr="Anonymous Survey Clipart - Full Size Clipart (#40392) - PinClipart"/>
          <p:cNvPicPr>
            <a:picLocks noChangeAspect="1" noChangeArrowheads="1"/>
          </p:cNvPicPr>
          <p:nvPr/>
        </p:nvPicPr>
        <p:blipFill>
          <a:blip r:embed="rId4">
            <a:clrChange>
              <a:clrFrom>
                <a:srgbClr val="FFFCFD"/>
              </a:clrFrom>
              <a:clrTo>
                <a:srgbClr val="FFFCFD">
                  <a:alpha val="0"/>
                </a:srgbClr>
              </a:clrTo>
            </a:clrChange>
            <a:extLst>
              <a:ext uri="{28A0092B-C50C-407E-A947-70E740481C1C}">
                <a14:useLocalDpi xmlns:a14="http://schemas.microsoft.com/office/drawing/2010/main" val="0"/>
              </a:ext>
            </a:extLst>
          </a:blip>
          <a:srcRect/>
          <a:stretch>
            <a:fillRect/>
          </a:stretch>
        </p:blipFill>
        <p:spPr bwMode="auto">
          <a:xfrm>
            <a:off x="4534309" y="1101271"/>
            <a:ext cx="4362078" cy="43620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50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nodeType="afterEffect">
                                  <p:stCondLst>
                                    <p:cond delay="10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par>
                          <p:cTn id="21" fill="hold">
                            <p:stCondLst>
                              <p:cond delay="2500"/>
                            </p:stCondLst>
                            <p:childTnLst>
                              <p:par>
                                <p:cTn id="22" presetID="9" presetClass="exit" presetSubtype="0" fill="hold" nodeType="afterEffect">
                                  <p:stCondLst>
                                    <p:cond delay="500"/>
                                  </p:stCondLst>
                                  <p:childTnLst>
                                    <p:animEffect transition="out" filter="dissolve">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par>
                                <p:cTn id="25" presetID="9" presetClass="exit" presetSubtype="0" fill="hold" nodeType="withEffect">
                                  <p:stCondLst>
                                    <p:cond delay="500"/>
                                  </p:stCondLst>
                                  <p:childTnLst>
                                    <p:animEffect transition="out" filter="dissolv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par>
                                <p:cTn id="28" presetID="9" presetClass="exit" presetSubtype="0" fill="hold" nodeType="withEffect">
                                  <p:stCondLst>
                                    <p:cond delay="500"/>
                                  </p:stCondLst>
                                  <p:childTnLst>
                                    <p:animEffect transition="out" filter="dissolv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9" presetClass="exit" presetSubtype="0" fill="hold" nodeType="withEffect">
                                  <p:stCondLst>
                                    <p:cond delay="500"/>
                                  </p:stCondLst>
                                  <p:childTnLst>
                                    <p:animEffect transition="out" filter="dissolv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childTnLst>
                          </p:cTn>
                        </p:par>
                        <p:par>
                          <p:cTn id="34" fill="hold">
                            <p:stCondLst>
                              <p:cond delay="3500"/>
                            </p:stCondLst>
                            <p:childTnLst>
                              <p:par>
                                <p:cTn id="35" presetID="10" presetClass="entr" presetSubtype="0" fill="hold" nodeType="afterEffect">
                                  <p:stCondLst>
                                    <p:cond delay="1000"/>
                                  </p:stCondLst>
                                  <p:childTnLst>
                                    <p:set>
                                      <p:cBhvr>
                                        <p:cTn id="36" dur="1" fill="hold">
                                          <p:stCondLst>
                                            <p:cond delay="0"/>
                                          </p:stCondLst>
                                        </p:cTn>
                                        <p:tgtEl>
                                          <p:spTgt spid="2054"/>
                                        </p:tgtEl>
                                        <p:attrNameLst>
                                          <p:attrName>style.visibility</p:attrName>
                                        </p:attrNameLst>
                                      </p:cBhvr>
                                      <p:to>
                                        <p:strVal val="visible"/>
                                      </p:to>
                                    </p:set>
                                    <p:animEffect transition="in" filter="fade">
                                      <p:cBhvr>
                                        <p:cTn id="37" dur="500"/>
                                        <p:tgtEl>
                                          <p:spTgt spid="2054"/>
                                        </p:tgtEl>
                                      </p:cBhvr>
                                    </p:animEffect>
                                  </p:childTnLst>
                                </p:cTn>
                              </p:par>
                            </p:childTnLst>
                          </p:cTn>
                        </p:par>
                        <p:par>
                          <p:cTn id="38" fill="hold">
                            <p:stCondLst>
                              <p:cond delay="5000"/>
                            </p:stCondLst>
                            <p:childTnLst>
                              <p:par>
                                <p:cTn id="39" presetID="9" presetClass="exit" presetSubtype="0" fill="hold" nodeType="afterEffect">
                                  <p:stCondLst>
                                    <p:cond delay="0"/>
                                  </p:stCondLst>
                                  <p:childTnLst>
                                    <p:animEffect transition="out" filter="dissolv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948936">
            <a:off x="6109116" y="-113348"/>
            <a:ext cx="2438400" cy="2105025"/>
          </a:xfrm>
          <a:prstGeom prst="rect">
            <a:avLst/>
          </a:prstGeom>
        </p:spPr>
      </p:pic>
      <p:sp>
        <p:nvSpPr>
          <p:cNvPr id="2" name="Title 1"/>
          <p:cNvSpPr>
            <a:spLocks noGrp="1"/>
          </p:cNvSpPr>
          <p:nvPr>
            <p:ph type="title"/>
          </p:nvPr>
        </p:nvSpPr>
        <p:spPr/>
        <p:txBody>
          <a:bodyPr>
            <a:noAutofit/>
          </a:bodyPr>
          <a:lstStyle/>
          <a:p>
            <a:r>
              <a:rPr lang="en-CA" sz="3200" dirty="0" smtClean="0"/>
              <a:t>Today’s Objectives</a:t>
            </a:r>
            <a:endParaRPr lang="en-US" sz="3200" dirty="0"/>
          </a:p>
        </p:txBody>
      </p:sp>
      <p:sp>
        <p:nvSpPr>
          <p:cNvPr id="3" name="Content Placeholder 2"/>
          <p:cNvSpPr>
            <a:spLocks noGrp="1"/>
          </p:cNvSpPr>
          <p:nvPr>
            <p:ph idx="1"/>
          </p:nvPr>
        </p:nvSpPr>
        <p:spPr/>
        <p:txBody>
          <a:bodyPr>
            <a:normAutofit fontScale="92500" lnSpcReduction="10000"/>
          </a:bodyPr>
          <a:lstStyle/>
          <a:p>
            <a:pPr>
              <a:spcBef>
                <a:spcPts val="1800"/>
              </a:spcBef>
            </a:pPr>
            <a:r>
              <a:rPr lang="en-US" dirty="0" smtClean="0"/>
              <a:t>Understand this program is a </a:t>
            </a:r>
            <a:r>
              <a:rPr lang="en-US" i="1" dirty="0" smtClean="0"/>
              <a:t>workshop</a:t>
            </a:r>
            <a:r>
              <a:rPr lang="en-US" dirty="0" smtClean="0"/>
              <a:t>, very hands on and there is a bit of homework to do every day, the idea is that you have the support for you to experience it in a welcoming environment, </a:t>
            </a:r>
            <a:r>
              <a:rPr lang="en-US" dirty="0"/>
              <a:t>week by week, step by step, </a:t>
            </a:r>
            <a:r>
              <a:rPr lang="en-US" dirty="0" smtClean="0"/>
              <a:t>in community via this weekly sessions &amp; the Cohort</a:t>
            </a:r>
            <a:endParaRPr lang="en-US" dirty="0"/>
          </a:p>
          <a:p>
            <a:pPr>
              <a:spcBef>
                <a:spcPts val="1800"/>
              </a:spcBef>
            </a:pPr>
            <a:r>
              <a:rPr lang="en-US" dirty="0" smtClean="0"/>
              <a:t>The </a:t>
            </a:r>
            <a:r>
              <a:rPr lang="en-US" dirty="0"/>
              <a:t>objective of today’s session is to familiarize with the way these sessions will be offered, to know the structure of the sessions and start your first week of your practice.</a:t>
            </a:r>
          </a:p>
          <a:p>
            <a:pPr>
              <a:spcBef>
                <a:spcPts val="1800"/>
              </a:spcBef>
            </a:pPr>
            <a:endParaRPr lang="en-US" dirty="0" smtClean="0"/>
          </a:p>
        </p:txBody>
      </p:sp>
    </p:spTree>
    <p:extLst>
      <p:ext uri="{BB962C8B-B14F-4D97-AF65-F5344CB8AC3E}">
        <p14:creationId xmlns:p14="http://schemas.microsoft.com/office/powerpoint/2010/main" val="3006616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tabLst>
                <a:tab pos="542925" algn="l"/>
                <a:tab pos="3948113" algn="l"/>
                <a:tab pos="6096000" algn="l"/>
              </a:tabLst>
            </a:pPr>
            <a:r>
              <a:rPr lang="en-CA" sz="2400" dirty="0" smtClean="0"/>
              <a:t>What’s the </a:t>
            </a:r>
            <a:r>
              <a:rPr lang="en-CA" sz="2400" dirty="0"/>
              <a:t>difference </a:t>
            </a:r>
            <a:r>
              <a:rPr lang="en-CA" sz="2400" dirty="0" smtClean="0"/>
              <a:t>between</a:t>
            </a:r>
            <a:br>
              <a:rPr lang="en-CA" sz="2400" dirty="0" smtClean="0"/>
            </a:br>
            <a:r>
              <a:rPr lang="en-CA" sz="2400" dirty="0" smtClean="0"/>
              <a:t>Mindfulness	 and 	Meditation?</a:t>
            </a:r>
            <a:endParaRPr lang="en-US" sz="2400" dirty="0">
              <a:solidFill>
                <a:schemeClr val="accent3"/>
              </a:solidFill>
            </a:endParaRPr>
          </a:p>
        </p:txBody>
      </p:sp>
      <p:sp>
        <p:nvSpPr>
          <p:cNvPr id="4" name="Left-Right Arrow 3"/>
          <p:cNvSpPr/>
          <p:nvPr/>
        </p:nvSpPr>
        <p:spPr>
          <a:xfrm>
            <a:off x="683568" y="2147377"/>
            <a:ext cx="8003232" cy="2001703"/>
          </a:xfrm>
          <a:prstGeom prst="leftRightArrow">
            <a:avLst>
              <a:gd name="adj1" fmla="val 471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smtClean="0">
                <a:latin typeface="Times New Roman"/>
                <a:cs typeface="Times New Roman"/>
              </a:rPr>
              <a:t>~</a:t>
            </a:r>
            <a:r>
              <a:rPr lang="en-CA" sz="2400" dirty="0" smtClean="0"/>
              <a:t> Time of exercise, the objective, and the experience </a:t>
            </a:r>
            <a:r>
              <a:rPr lang="en-CA" sz="2400" dirty="0" smtClean="0">
                <a:latin typeface="Times New Roman"/>
                <a:cs typeface="Times New Roman"/>
              </a:rPr>
              <a:t>~</a:t>
            </a:r>
          </a:p>
        </p:txBody>
      </p:sp>
      <p:pic>
        <p:nvPicPr>
          <p:cNvPr id="1029" name="Picture 5" descr="C:\Users\Alejandro.Gonzalez\AppData\Local\Microsoft\Windows\Temporary Internet Files\Content.IE5\XL0LMBHR\Vector_Meditating_Silhouette_by_vensucara[1].jpg"/>
          <p:cNvPicPr>
            <a:picLocks noChangeAspect="1" noChangeArrowheads="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Lst>
          </a:blip>
          <a:srcRect/>
          <a:stretch>
            <a:fillRect/>
          </a:stretch>
        </p:blipFill>
        <p:spPr bwMode="auto">
          <a:xfrm>
            <a:off x="4533708" y="4429680"/>
            <a:ext cx="1296420" cy="1464740"/>
          </a:xfrm>
          <a:prstGeom prst="rect">
            <a:avLst/>
          </a:prstGeom>
          <a:noFill/>
        </p:spPr>
      </p:pic>
      <p:pic>
        <p:nvPicPr>
          <p:cNvPr id="1036" name="Picture 12" descr="C:\Users\Alejandro.Gonzalez\AppData\Local\Microsoft\Windows\Temporary Internet Files\Content.IE5\34WWWNTE\man-295475_640[1].png"/>
          <p:cNvPicPr>
            <a:picLocks noChangeAspect="1" noChangeArrowheads="1"/>
          </p:cNvPicPr>
          <p:nvPr/>
        </p:nvPicPr>
        <p:blipFill>
          <a:blip r:embed="rId5">
            <a:duotone>
              <a:schemeClr val="accent3">
                <a:shade val="45000"/>
                <a:satMod val="135000"/>
              </a:schemeClr>
              <a:prstClr val="white"/>
            </a:duotone>
            <a:extLst>
              <a:ext uri="{BEBA8EAE-BF5A-486C-A8C5-ECC9F3942E4B}">
                <a14:imgProps xmlns:a14="http://schemas.microsoft.com/office/drawing/2010/main">
                  <a14:imgLayer r:embed="rId6">
                    <a14:imgEffect>
                      <a14:artisticPlasticWrap/>
                    </a14:imgEffect>
                  </a14:imgLayer>
                </a14:imgProps>
              </a:ext>
            </a:extLst>
          </a:blip>
          <a:srcRect/>
          <a:stretch>
            <a:fillRect/>
          </a:stretch>
        </p:blipFill>
        <p:spPr bwMode="auto">
          <a:xfrm>
            <a:off x="2713257" y="4379624"/>
            <a:ext cx="1065005" cy="1822469"/>
          </a:xfrm>
          <a:prstGeom prst="rect">
            <a:avLst/>
          </a:prstGeom>
          <a:noFill/>
        </p:spPr>
      </p:pic>
      <p:sp>
        <p:nvSpPr>
          <p:cNvPr id="6" name="Rectangle 5"/>
          <p:cNvSpPr/>
          <p:nvPr/>
        </p:nvSpPr>
        <p:spPr>
          <a:xfrm>
            <a:off x="395536" y="4235609"/>
            <a:ext cx="2627281" cy="1429622"/>
          </a:xfrm>
          <a:prstGeom prst="rect">
            <a:avLst/>
          </a:prstGeom>
        </p:spPr>
        <p:txBody>
          <a:bodyPr wrap="square">
            <a:spAutoFit/>
          </a:bodyPr>
          <a:lstStyle/>
          <a:p>
            <a:pPr marL="173038" indent="-173038">
              <a:lnSpc>
                <a:spcPct val="150000"/>
              </a:lnSpc>
              <a:buFont typeface="Arial" pitchFamily="34" charset="0"/>
              <a:buChar char="•"/>
            </a:pPr>
            <a:r>
              <a:rPr lang="en-CA" sz="2000" dirty="0" smtClean="0"/>
              <a:t>5 minutes</a:t>
            </a:r>
            <a:endParaRPr lang="en-CA" sz="2000" dirty="0" smtClean="0">
              <a:solidFill>
                <a:schemeClr val="accent3"/>
              </a:solidFill>
            </a:endParaRPr>
          </a:p>
          <a:p>
            <a:pPr marL="173038" indent="-173038">
              <a:lnSpc>
                <a:spcPct val="150000"/>
              </a:lnSpc>
              <a:buFont typeface="Arial" pitchFamily="34" charset="0"/>
              <a:buChar char="•"/>
            </a:pPr>
            <a:r>
              <a:rPr lang="en-CA" sz="2000" dirty="0" smtClean="0"/>
              <a:t>Relax and realise</a:t>
            </a:r>
            <a:endParaRPr lang="en-US" sz="2000" dirty="0" smtClean="0">
              <a:solidFill>
                <a:schemeClr val="accent3"/>
              </a:solidFill>
            </a:endParaRPr>
          </a:p>
          <a:p>
            <a:pPr marL="173038" indent="-173038">
              <a:lnSpc>
                <a:spcPct val="150000"/>
              </a:lnSpc>
              <a:buFont typeface="Arial" pitchFamily="34" charset="0"/>
              <a:buChar char="•"/>
            </a:pPr>
            <a:r>
              <a:rPr lang="en-CA" sz="2000" dirty="0" smtClean="0"/>
              <a:t>Self-awareness</a:t>
            </a:r>
            <a:endParaRPr lang="en-CA" sz="2000" dirty="0">
              <a:solidFill>
                <a:schemeClr val="accent3"/>
              </a:solidFill>
            </a:endParaRPr>
          </a:p>
        </p:txBody>
      </p:sp>
      <p:sp>
        <p:nvSpPr>
          <p:cNvPr id="9" name="Rectangle 8"/>
          <p:cNvSpPr/>
          <p:nvPr/>
        </p:nvSpPr>
        <p:spPr>
          <a:xfrm>
            <a:off x="5940152" y="4149080"/>
            <a:ext cx="3240360" cy="1631216"/>
          </a:xfrm>
          <a:prstGeom prst="rect">
            <a:avLst/>
          </a:prstGeom>
        </p:spPr>
        <p:txBody>
          <a:bodyPr wrap="square">
            <a:spAutoFit/>
          </a:bodyPr>
          <a:lstStyle/>
          <a:p>
            <a:pPr marL="173038" indent="-173038">
              <a:lnSpc>
                <a:spcPct val="150000"/>
              </a:lnSpc>
              <a:buFont typeface="Arial" pitchFamily="34" charset="0"/>
              <a:buChar char="•"/>
            </a:pPr>
            <a:r>
              <a:rPr lang="en-CA" sz="2000" dirty="0" smtClean="0"/>
              <a:t>20 minutes to an hour</a:t>
            </a:r>
            <a:endParaRPr lang="fr-CA" sz="2000" dirty="0">
              <a:solidFill>
                <a:schemeClr val="accent3"/>
              </a:solidFill>
              <a:latin typeface="Calibri" pitchFamily="34" charset="0"/>
            </a:endParaRPr>
          </a:p>
          <a:p>
            <a:pPr marL="173038" indent="-173038">
              <a:buFont typeface="Arial" pitchFamily="34" charset="0"/>
              <a:buChar char="•"/>
            </a:pPr>
            <a:r>
              <a:rPr lang="en-CA" sz="2000" dirty="0" smtClean="0"/>
              <a:t>Engage in reflection or contemplation</a:t>
            </a:r>
          </a:p>
          <a:p>
            <a:pPr marL="173038" indent="-173038">
              <a:lnSpc>
                <a:spcPct val="150000"/>
              </a:lnSpc>
              <a:buFont typeface="Arial" pitchFamily="34" charset="0"/>
              <a:buChar char="•"/>
            </a:pPr>
            <a:r>
              <a:rPr lang="en-CA" sz="2000" dirty="0" smtClean="0"/>
              <a:t>Could be mind shifting</a:t>
            </a:r>
            <a:endParaRPr lang="en-US" sz="2000" dirty="0">
              <a:solidFill>
                <a:schemeClr val="accent3"/>
              </a:solidFill>
            </a:endParaRPr>
          </a:p>
        </p:txBody>
      </p:sp>
      <p:sp>
        <p:nvSpPr>
          <p:cNvPr id="3" name="TextBox 2"/>
          <p:cNvSpPr txBox="1"/>
          <p:nvPr/>
        </p:nvSpPr>
        <p:spPr>
          <a:xfrm>
            <a:off x="3671624" y="2091339"/>
            <a:ext cx="1944492" cy="400110"/>
          </a:xfrm>
          <a:prstGeom prst="rect">
            <a:avLst/>
          </a:prstGeom>
          <a:noFill/>
        </p:spPr>
        <p:txBody>
          <a:bodyPr wrap="square" rtlCol="0">
            <a:spAutoFit/>
          </a:bodyPr>
          <a:lstStyle/>
          <a:p>
            <a:r>
              <a:rPr lang="fr-CA" sz="2000" dirty="0" smtClean="0"/>
              <a:t>*The </a:t>
            </a:r>
            <a:r>
              <a:rPr lang="fr-CA" sz="2000" dirty="0" err="1" smtClean="0"/>
              <a:t>way</a:t>
            </a:r>
            <a:r>
              <a:rPr lang="fr-CA" sz="2000" dirty="0" smtClean="0"/>
              <a:t> I </a:t>
            </a:r>
            <a:r>
              <a:rPr lang="fr-CA" sz="2000" dirty="0" err="1" smtClean="0"/>
              <a:t>see</a:t>
            </a:r>
            <a:r>
              <a:rPr lang="fr-CA" sz="2000" dirty="0" smtClean="0"/>
              <a:t> </a:t>
            </a:r>
            <a:r>
              <a:rPr lang="fr-CA" sz="2000" dirty="0" err="1" smtClean="0"/>
              <a:t>it</a:t>
            </a:r>
            <a:endParaRPr lang="en-CA" sz="2000" dirty="0">
              <a:solidFill>
                <a:schemeClr val="accent3"/>
              </a:solidFill>
              <a:latin typeface="Calibri" pitchFamily="34" charset="0"/>
            </a:endParaRPr>
          </a:p>
        </p:txBody>
      </p:sp>
    </p:spTree>
    <p:extLst>
      <p:ext uri="{BB962C8B-B14F-4D97-AF65-F5344CB8AC3E}">
        <p14:creationId xmlns:p14="http://schemas.microsoft.com/office/powerpoint/2010/main" val="1777627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6"/>
                                        </p:tgtEl>
                                        <p:attrNameLst>
                                          <p:attrName>style.visibility</p:attrName>
                                        </p:attrNameLst>
                                      </p:cBhvr>
                                      <p:to>
                                        <p:strVal val="visible"/>
                                      </p:to>
                                    </p:set>
                                    <p:animEffect transition="in" filter="fade">
                                      <p:cBhvr>
                                        <p:cTn id="7" dur="1000"/>
                                        <p:tgtEl>
                                          <p:spTgt spid="103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000"/>
                                        <p:tgtEl>
                                          <p:spTgt spid="6">
                                            <p:txEl>
                                              <p:pRg st="0" end="0"/>
                                            </p:txEl>
                                          </p:spTgt>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000"/>
                                        <p:tgtEl>
                                          <p:spTgt spid="6">
                                            <p:txEl>
                                              <p:pRg st="1" end="1"/>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00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29"/>
                                        </p:tgtEl>
                                        <p:attrNameLst>
                                          <p:attrName>style.visibility</p:attrName>
                                        </p:attrNameLst>
                                      </p:cBhvr>
                                      <p:to>
                                        <p:strVal val="visible"/>
                                      </p:to>
                                    </p:set>
                                    <p:animEffect transition="in" filter="fade">
                                      <p:cBhvr>
                                        <p:cTn id="24" dur="2000"/>
                                        <p:tgtEl>
                                          <p:spTgt spid="102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1000"/>
                                        <p:tgtEl>
                                          <p:spTgt spid="9">
                                            <p:txEl>
                                              <p:pRg st="1" end="1"/>
                                            </p:txEl>
                                          </p:spTgt>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9">
                                            <p:txEl>
                                              <p:pRg st="2" end="2"/>
                                            </p:txEl>
                                          </p:spTgt>
                                        </p:tgtEl>
                                        <p:attrNameLst>
                                          <p:attrName>style.visibility</p:attrName>
                                        </p:attrNameLst>
                                      </p:cBhvr>
                                      <p:to>
                                        <p:strVal val="visible"/>
                                      </p:to>
                                    </p:set>
                                    <p:animEffect transition="in" filter="fade">
                                      <p:cBhvr>
                                        <p:cTn id="36"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9"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6" descr="Image result for snail"/>
          <p:cNvPicPr>
            <a:picLocks noChangeAspect="1" noChangeArrowheads="1"/>
          </p:cNvPicPr>
          <p:nvPr/>
        </p:nvPicPr>
        <p:blipFill rotWithShape="1">
          <a:blip r:embed="rId3">
            <a:extLst>
              <a:ext uri="{28A0092B-C50C-407E-A947-70E740481C1C}">
                <a14:useLocalDpi xmlns:a14="http://schemas.microsoft.com/office/drawing/2010/main" val="0"/>
              </a:ext>
            </a:extLst>
          </a:blip>
          <a:srcRect t="14187"/>
          <a:stretch/>
        </p:blipFill>
        <p:spPr bwMode="auto">
          <a:xfrm flipH="1">
            <a:off x="218603" y="87756"/>
            <a:ext cx="9177932" cy="634567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flipH="1">
            <a:off x="1611392" y="1282625"/>
            <a:ext cx="1965045" cy="369332"/>
          </a:xfrm>
          <a:prstGeom prst="rect">
            <a:avLst/>
          </a:prstGeom>
          <a:noFill/>
        </p:spPr>
        <p:txBody>
          <a:bodyPr wrap="square" rtlCol="0">
            <a:spAutoFit/>
          </a:bodyPr>
          <a:lstStyle/>
          <a:p>
            <a:r>
              <a:rPr lang="en-CA" i="1" dirty="0" smtClean="0">
                <a:latin typeface="Comic Sans MS" panose="030F0702030302020204" pitchFamily="66" charset="0"/>
              </a:rPr>
              <a:t>Aware - Desired</a:t>
            </a:r>
            <a:endParaRPr lang="en-CA" i="1" dirty="0">
              <a:latin typeface="Comic Sans MS" panose="030F0702030302020204" pitchFamily="66" charset="0"/>
            </a:endParaRPr>
          </a:p>
        </p:txBody>
      </p:sp>
      <p:sp>
        <p:nvSpPr>
          <p:cNvPr id="26" name="Title 1"/>
          <p:cNvSpPr>
            <a:spLocks noGrp="1"/>
          </p:cNvSpPr>
          <p:nvPr>
            <p:ph type="title"/>
          </p:nvPr>
        </p:nvSpPr>
        <p:spPr>
          <a:xfrm>
            <a:off x="251520" y="274638"/>
            <a:ext cx="8229600" cy="1143000"/>
          </a:xfrm>
        </p:spPr>
        <p:txBody>
          <a:bodyPr>
            <a:normAutofit/>
          </a:bodyPr>
          <a:lstStyle/>
          <a:p>
            <a:r>
              <a:rPr lang="en-US" sz="3600" dirty="0" smtClean="0"/>
              <a:t>Snail model – From unaware to unaware</a:t>
            </a:r>
            <a:endParaRPr lang="en-CA" sz="3600" dirty="0"/>
          </a:p>
        </p:txBody>
      </p:sp>
      <p:cxnSp>
        <p:nvCxnSpPr>
          <p:cNvPr id="27" name="Straight Connector 26"/>
          <p:cNvCxnSpPr/>
          <p:nvPr/>
        </p:nvCxnSpPr>
        <p:spPr>
          <a:xfrm>
            <a:off x="4572000" y="1268760"/>
            <a:ext cx="0" cy="508759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7200" y="3861048"/>
            <a:ext cx="8229600"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5364876" y="5987018"/>
            <a:ext cx="2444900" cy="369332"/>
          </a:xfrm>
          <a:prstGeom prst="rect">
            <a:avLst/>
          </a:prstGeom>
          <a:noFill/>
        </p:spPr>
        <p:txBody>
          <a:bodyPr wrap="none" rtlCol="0">
            <a:spAutoFit/>
          </a:bodyPr>
          <a:lstStyle/>
          <a:p>
            <a:r>
              <a:rPr lang="en-CA" i="1" dirty="0" smtClean="0">
                <a:latin typeface="Comic Sans MS" panose="030F0702030302020204" pitchFamily="66" charset="0"/>
              </a:rPr>
              <a:t>Unaware - Undesired</a:t>
            </a:r>
            <a:endParaRPr lang="en-CA" i="1" dirty="0">
              <a:latin typeface="Comic Sans MS" panose="030F0702030302020204" pitchFamily="66" charset="0"/>
            </a:endParaRPr>
          </a:p>
        </p:txBody>
      </p:sp>
      <p:sp>
        <p:nvSpPr>
          <p:cNvPr id="30" name="TextBox 29"/>
          <p:cNvSpPr txBox="1"/>
          <p:nvPr/>
        </p:nvSpPr>
        <p:spPr>
          <a:xfrm>
            <a:off x="1548598" y="5983979"/>
            <a:ext cx="2204450" cy="369332"/>
          </a:xfrm>
          <a:prstGeom prst="rect">
            <a:avLst/>
          </a:prstGeom>
          <a:noFill/>
        </p:spPr>
        <p:txBody>
          <a:bodyPr wrap="none" rtlCol="0">
            <a:spAutoFit/>
          </a:bodyPr>
          <a:lstStyle/>
          <a:p>
            <a:r>
              <a:rPr lang="en-CA" i="1" dirty="0" smtClean="0">
                <a:latin typeface="Comic Sans MS" panose="030F0702030302020204" pitchFamily="66" charset="0"/>
              </a:rPr>
              <a:t>Aware - Undesired</a:t>
            </a:r>
            <a:endParaRPr lang="en-CA" i="1" dirty="0">
              <a:latin typeface="Comic Sans MS" panose="030F0702030302020204" pitchFamily="66" charset="0"/>
            </a:endParaRPr>
          </a:p>
        </p:txBody>
      </p:sp>
      <p:sp>
        <p:nvSpPr>
          <p:cNvPr id="31" name="TextBox 30"/>
          <p:cNvSpPr txBox="1"/>
          <p:nvPr/>
        </p:nvSpPr>
        <p:spPr>
          <a:xfrm>
            <a:off x="5344011" y="1258712"/>
            <a:ext cx="2185214" cy="369332"/>
          </a:xfrm>
          <a:prstGeom prst="rect">
            <a:avLst/>
          </a:prstGeom>
          <a:noFill/>
        </p:spPr>
        <p:txBody>
          <a:bodyPr wrap="none" rtlCol="0">
            <a:spAutoFit/>
          </a:bodyPr>
          <a:lstStyle/>
          <a:p>
            <a:r>
              <a:rPr lang="en-CA" i="1" dirty="0" smtClean="0">
                <a:latin typeface="Comic Sans MS" panose="030F0702030302020204" pitchFamily="66" charset="0"/>
              </a:rPr>
              <a:t>Unaware - Desired</a:t>
            </a:r>
            <a:endParaRPr lang="en-CA" i="1" dirty="0">
              <a:latin typeface="Comic Sans MS" panose="030F0702030302020204" pitchFamily="66" charset="0"/>
            </a:endParaRPr>
          </a:p>
        </p:txBody>
      </p:sp>
      <p:sp>
        <p:nvSpPr>
          <p:cNvPr id="32" name="Rectangle 31"/>
          <p:cNvSpPr/>
          <p:nvPr/>
        </p:nvSpPr>
        <p:spPr>
          <a:xfrm>
            <a:off x="4141426" y="988624"/>
            <a:ext cx="899798" cy="369332"/>
          </a:xfrm>
          <a:prstGeom prst="rect">
            <a:avLst/>
          </a:prstGeom>
        </p:spPr>
        <p:txBody>
          <a:bodyPr wrap="none">
            <a:spAutoFit/>
          </a:bodyPr>
          <a:lstStyle/>
          <a:p>
            <a:r>
              <a:rPr lang="en-CA" dirty="0" smtClean="0"/>
              <a:t>Desired</a:t>
            </a:r>
            <a:endParaRPr lang="en-CA" dirty="0"/>
          </a:p>
        </p:txBody>
      </p:sp>
      <p:sp>
        <p:nvSpPr>
          <p:cNvPr id="33" name="Rectangle 32"/>
          <p:cNvSpPr/>
          <p:nvPr/>
        </p:nvSpPr>
        <p:spPr>
          <a:xfrm>
            <a:off x="3993540" y="6361970"/>
            <a:ext cx="1148263" cy="369332"/>
          </a:xfrm>
          <a:prstGeom prst="rect">
            <a:avLst/>
          </a:prstGeom>
        </p:spPr>
        <p:txBody>
          <a:bodyPr wrap="none">
            <a:spAutoFit/>
          </a:bodyPr>
          <a:lstStyle/>
          <a:p>
            <a:r>
              <a:rPr lang="en-CA" dirty="0" smtClean="0"/>
              <a:t>Undesired</a:t>
            </a:r>
            <a:endParaRPr lang="en-CA" dirty="0"/>
          </a:p>
        </p:txBody>
      </p:sp>
      <p:sp>
        <p:nvSpPr>
          <p:cNvPr id="34" name="Rectangle 33"/>
          <p:cNvSpPr/>
          <p:nvPr/>
        </p:nvSpPr>
        <p:spPr>
          <a:xfrm rot="16200000">
            <a:off x="8320333" y="3676382"/>
            <a:ext cx="1081578" cy="369332"/>
          </a:xfrm>
          <a:prstGeom prst="rect">
            <a:avLst/>
          </a:prstGeom>
        </p:spPr>
        <p:txBody>
          <a:bodyPr wrap="none">
            <a:spAutoFit/>
          </a:bodyPr>
          <a:lstStyle/>
          <a:p>
            <a:r>
              <a:rPr lang="en-CA" dirty="0"/>
              <a:t>Unaware </a:t>
            </a:r>
          </a:p>
        </p:txBody>
      </p:sp>
      <p:sp>
        <p:nvSpPr>
          <p:cNvPr id="35" name="Rectangle 34"/>
          <p:cNvSpPr/>
          <p:nvPr/>
        </p:nvSpPr>
        <p:spPr>
          <a:xfrm rot="16200000">
            <a:off x="-80256" y="3649743"/>
            <a:ext cx="836319" cy="369332"/>
          </a:xfrm>
          <a:prstGeom prst="rect">
            <a:avLst/>
          </a:prstGeom>
        </p:spPr>
        <p:txBody>
          <a:bodyPr wrap="none">
            <a:spAutoFit/>
          </a:bodyPr>
          <a:lstStyle/>
          <a:p>
            <a:r>
              <a:rPr lang="en-CA" dirty="0"/>
              <a:t>Aware </a:t>
            </a:r>
          </a:p>
        </p:txBody>
      </p:sp>
      <p:pic>
        <p:nvPicPr>
          <p:cNvPr id="36" name="Picture 2" descr="http://mindfulnessni.org/wp-content/uploads/2013/06/Mindful-eating.png"/>
          <p:cNvPicPr>
            <a:picLocks noChangeAspect="1" noChangeArrowheads="1"/>
          </p:cNvPicPr>
          <p:nvPr/>
        </p:nvPicPr>
        <p:blipFill>
          <a:blip r:embed="rId4" cstate="print"/>
          <a:srcRect/>
          <a:stretch>
            <a:fillRect/>
          </a:stretch>
        </p:blipFill>
        <p:spPr bwMode="auto">
          <a:xfrm>
            <a:off x="5344011" y="4134269"/>
            <a:ext cx="2157598" cy="1944546"/>
          </a:xfrm>
          <a:prstGeom prst="rect">
            <a:avLst/>
          </a:prstGeom>
          <a:ln>
            <a:noFill/>
          </a:ln>
          <a:effectLst>
            <a:softEdge rad="112500"/>
          </a:effectLst>
        </p:spPr>
      </p:pic>
      <p:pic>
        <p:nvPicPr>
          <p:cNvPr id="37" name="Picture 36"/>
          <p:cNvPicPr>
            <a:picLocks noChangeAspect="1"/>
          </p:cNvPicPr>
          <p:nvPr/>
        </p:nvPicPr>
        <p:blipFill>
          <a:blip r:embed="rId5"/>
          <a:stretch>
            <a:fillRect/>
          </a:stretch>
        </p:blipFill>
        <p:spPr>
          <a:xfrm>
            <a:off x="1190531" y="4227668"/>
            <a:ext cx="2857500" cy="1743075"/>
          </a:xfrm>
          <a:prstGeom prst="rect">
            <a:avLst/>
          </a:prstGeom>
          <a:ln>
            <a:noFill/>
          </a:ln>
          <a:effectLst>
            <a:softEdge rad="112500"/>
          </a:effectLst>
        </p:spPr>
      </p:pic>
      <p:pic>
        <p:nvPicPr>
          <p:cNvPr id="38" name="Picture 37"/>
          <p:cNvPicPr>
            <a:picLocks noChangeAspect="1"/>
          </p:cNvPicPr>
          <p:nvPr/>
        </p:nvPicPr>
        <p:blipFill>
          <a:blip r:embed="rId6">
            <a:clrChange>
              <a:clrFrom>
                <a:srgbClr val="FFFFFF"/>
              </a:clrFrom>
              <a:clrTo>
                <a:srgbClr val="FFFFFF">
                  <a:alpha val="0"/>
                </a:srgbClr>
              </a:clrTo>
            </a:clrChange>
          </a:blip>
          <a:stretch>
            <a:fillRect/>
          </a:stretch>
        </p:blipFill>
        <p:spPr>
          <a:xfrm>
            <a:off x="1643484" y="1791208"/>
            <a:ext cx="1742231" cy="1593909"/>
          </a:xfrm>
          <a:prstGeom prst="rect">
            <a:avLst/>
          </a:prstGeom>
        </p:spPr>
      </p:pic>
      <p:pic>
        <p:nvPicPr>
          <p:cNvPr id="39" name="Picture 38"/>
          <p:cNvPicPr>
            <a:picLocks noChangeAspect="1"/>
          </p:cNvPicPr>
          <p:nvPr/>
        </p:nvPicPr>
        <p:blipFill>
          <a:blip r:embed="rId7">
            <a:clrChange>
              <a:clrFrom>
                <a:srgbClr val="FFFFFF"/>
              </a:clrFrom>
              <a:clrTo>
                <a:srgbClr val="FFFFFF">
                  <a:alpha val="0"/>
                </a:srgbClr>
              </a:clrTo>
            </a:clrChange>
          </a:blip>
          <a:stretch>
            <a:fillRect/>
          </a:stretch>
        </p:blipFill>
        <p:spPr>
          <a:xfrm>
            <a:off x="5538883" y="1560548"/>
            <a:ext cx="1767854" cy="2042588"/>
          </a:xfrm>
          <a:prstGeom prst="rect">
            <a:avLst/>
          </a:prstGeom>
        </p:spPr>
      </p:pic>
      <p:grpSp>
        <p:nvGrpSpPr>
          <p:cNvPr id="40" name="Group 39"/>
          <p:cNvGrpSpPr/>
          <p:nvPr/>
        </p:nvGrpSpPr>
        <p:grpSpPr>
          <a:xfrm>
            <a:off x="5763219" y="3271990"/>
            <a:ext cx="2913237" cy="1669178"/>
            <a:chOff x="5875049" y="2885579"/>
            <a:chExt cx="2664296" cy="1344572"/>
          </a:xfrm>
        </p:grpSpPr>
        <p:sp>
          <p:nvSpPr>
            <p:cNvPr id="41" name="Lightning Bolt 40"/>
            <p:cNvSpPr/>
            <p:nvPr/>
          </p:nvSpPr>
          <p:spPr>
            <a:xfrm rot="4491562">
              <a:off x="6534911" y="2225717"/>
              <a:ext cx="1344572" cy="2664296"/>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TextBox 41"/>
            <p:cNvSpPr txBox="1"/>
            <p:nvPr/>
          </p:nvSpPr>
          <p:spPr>
            <a:xfrm rot="19844932">
              <a:off x="6460242" y="3358627"/>
              <a:ext cx="1963108" cy="369332"/>
            </a:xfrm>
            <a:prstGeom prst="rect">
              <a:avLst/>
            </a:prstGeom>
            <a:noFill/>
          </p:spPr>
          <p:txBody>
            <a:bodyPr wrap="none" rtlCol="0">
              <a:prstTxWarp prst="textCascadeUp">
                <a:avLst/>
              </a:prstTxWarp>
              <a:spAutoFit/>
            </a:bodyPr>
            <a:lstStyle/>
            <a:p>
              <a:r>
                <a:rPr lang="en-CA" dirty="0" smtClean="0">
                  <a:ln>
                    <a:solidFill>
                      <a:srgbClr val="FF0000"/>
                    </a:solidFill>
                  </a:ln>
                </a:rPr>
                <a:t>D </a:t>
              </a:r>
              <a:r>
                <a:rPr lang="en-CA" dirty="0" err="1" smtClean="0">
                  <a:ln>
                    <a:solidFill>
                      <a:srgbClr val="FF0000"/>
                    </a:solidFill>
                  </a:ln>
                </a:rPr>
                <a:t>i</a:t>
              </a:r>
              <a:r>
                <a:rPr lang="en-CA" dirty="0" smtClean="0">
                  <a:ln>
                    <a:solidFill>
                      <a:srgbClr val="FF0000"/>
                    </a:solidFill>
                  </a:ln>
                </a:rPr>
                <a:t> s r u p t </a:t>
              </a:r>
              <a:r>
                <a:rPr lang="en-CA" dirty="0" err="1" smtClean="0">
                  <a:ln>
                    <a:solidFill>
                      <a:srgbClr val="FF0000"/>
                    </a:solidFill>
                  </a:ln>
                </a:rPr>
                <a:t>i</a:t>
              </a:r>
              <a:r>
                <a:rPr lang="en-CA" dirty="0" smtClean="0">
                  <a:ln>
                    <a:solidFill>
                      <a:srgbClr val="FF0000"/>
                    </a:solidFill>
                  </a:ln>
                </a:rPr>
                <a:t> o n</a:t>
              </a:r>
              <a:endParaRPr lang="en-CA" dirty="0">
                <a:ln>
                  <a:solidFill>
                    <a:srgbClr val="FF0000"/>
                  </a:solidFill>
                </a:ln>
              </a:endParaRPr>
            </a:p>
          </p:txBody>
        </p:sp>
      </p:grpSp>
      <p:sp>
        <p:nvSpPr>
          <p:cNvPr id="43" name="TextBox 42"/>
          <p:cNvSpPr txBox="1"/>
          <p:nvPr/>
        </p:nvSpPr>
        <p:spPr>
          <a:xfrm rot="21352358">
            <a:off x="3207165" y="3323944"/>
            <a:ext cx="2768319" cy="969152"/>
          </a:xfrm>
          <a:prstGeom prst="rect">
            <a:avLst/>
          </a:prstGeom>
          <a:noFill/>
        </p:spPr>
        <p:txBody>
          <a:bodyPr wrap="square" rtlCol="0">
            <a:prstTxWarp prst="textWave2">
              <a:avLst/>
            </a:prstTxWarp>
            <a:spAutoFit/>
          </a:bodyPr>
          <a:lstStyle/>
          <a:p>
            <a:r>
              <a:rPr lang="en-CA" sz="3600" dirty="0">
                <a:solidFill>
                  <a:schemeClr val="tx2"/>
                </a:solidFill>
                <a:latin typeface="Freestyle Script" panose="030804020302050B0404" pitchFamily="66" charset="0"/>
              </a:rPr>
              <a:t>Behaviours</a:t>
            </a:r>
          </a:p>
        </p:txBody>
      </p:sp>
    </p:spTree>
    <p:extLst>
      <p:ext uri="{BB962C8B-B14F-4D97-AF65-F5344CB8AC3E}">
        <p14:creationId xmlns:p14="http://schemas.microsoft.com/office/powerpoint/2010/main" val="93748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grpId="1" nodeType="clickEffect">
                                  <p:stCondLst>
                                    <p:cond delay="0"/>
                                  </p:stCondLst>
                                  <p:childTnLst>
                                    <p:set>
                                      <p:cBhvr rctx="PPT">
                                        <p:cTn id="11" dur="indefinite"/>
                                        <p:tgtEl>
                                          <p:spTgt spid="43"/>
                                        </p:tgtEl>
                                        <p:attrNameLst>
                                          <p:attrName>style.opacity</p:attrName>
                                        </p:attrNameLst>
                                      </p:cBhvr>
                                      <p:to>
                                        <p:strVal val="0.5"/>
                                      </p:to>
                                    </p:set>
                                    <p:animEffect filter="image" prLst="opacity: 0.5">
                                      <p:cBhvr rctx="IE">
                                        <p:cTn id="12" dur="indefinite"/>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fade">
                                      <p:cBhvr>
                                        <p:cTn id="20" dur="500"/>
                                        <p:tgtEl>
                                          <p:spTgt spid="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par>
                          <p:cTn id="35" fill="hold">
                            <p:stCondLst>
                              <p:cond delay="500"/>
                            </p:stCondLst>
                            <p:childTnLst>
                              <p:par>
                                <p:cTn id="36" presetID="10" presetClass="entr" presetSubtype="0" fill="hold" grpId="0" nodeType="afterEffect">
                                  <p:stCondLst>
                                    <p:cond delay="500"/>
                                  </p:stCondLst>
                                  <p:childTnLst>
                                    <p:set>
                                      <p:cBhvr>
                                        <p:cTn id="37" dur="1" fill="hold">
                                          <p:stCondLst>
                                            <p:cond delay="0"/>
                                          </p:stCondLst>
                                        </p:cTn>
                                        <p:tgtEl>
                                          <p:spTgt spid="29"/>
                                        </p:tgtEl>
                                        <p:attrNameLst>
                                          <p:attrName>style.visibility</p:attrName>
                                        </p:attrNameLst>
                                      </p:cBhvr>
                                      <p:to>
                                        <p:strVal val="visible"/>
                                      </p:to>
                                    </p:set>
                                    <p:animEffect transition="in" filter="fade">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fade">
                                      <p:cBhvr>
                                        <p:cTn id="48" dur="500"/>
                                        <p:tgtEl>
                                          <p:spTgt spid="25"/>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500"/>
                                        <p:tgtEl>
                                          <p:spTgt spid="38"/>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fade">
                                      <p:cBhvr>
                                        <p:cTn id="73" dur="500"/>
                                        <p:tgtEl>
                                          <p:spTgt spid="3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fade">
                                      <p:cBhvr>
                                        <p:cTn id="78" dur="500"/>
                                        <p:tgtEl>
                                          <p:spTgt spid="40"/>
                                        </p:tgtEl>
                                      </p:cBhvr>
                                    </p:animEffect>
                                  </p:childTnLst>
                                </p:cTn>
                              </p:par>
                            </p:childTnLst>
                          </p:cTn>
                        </p:par>
                        <p:par>
                          <p:cTn id="79" fill="hold">
                            <p:stCondLst>
                              <p:cond delay="500"/>
                            </p:stCondLst>
                            <p:childTnLst>
                              <p:par>
                                <p:cTn id="80" presetID="32" presetClass="emph" presetSubtype="0" fill="hold" nodeType="afterEffect">
                                  <p:stCondLst>
                                    <p:cond delay="0"/>
                                  </p:stCondLst>
                                  <p:childTnLst>
                                    <p:animRot by="120000">
                                      <p:cBhvr>
                                        <p:cTn id="81" dur="100" fill="hold">
                                          <p:stCondLst>
                                            <p:cond delay="0"/>
                                          </p:stCondLst>
                                        </p:cTn>
                                        <p:tgtEl>
                                          <p:spTgt spid="40"/>
                                        </p:tgtEl>
                                        <p:attrNameLst>
                                          <p:attrName>r</p:attrName>
                                        </p:attrNameLst>
                                      </p:cBhvr>
                                    </p:animRot>
                                    <p:animRot by="-240000">
                                      <p:cBhvr>
                                        <p:cTn id="82" dur="200" fill="hold">
                                          <p:stCondLst>
                                            <p:cond delay="200"/>
                                          </p:stCondLst>
                                        </p:cTn>
                                        <p:tgtEl>
                                          <p:spTgt spid="40"/>
                                        </p:tgtEl>
                                        <p:attrNameLst>
                                          <p:attrName>r</p:attrName>
                                        </p:attrNameLst>
                                      </p:cBhvr>
                                    </p:animRot>
                                    <p:animRot by="240000">
                                      <p:cBhvr>
                                        <p:cTn id="83" dur="200" fill="hold">
                                          <p:stCondLst>
                                            <p:cond delay="400"/>
                                          </p:stCondLst>
                                        </p:cTn>
                                        <p:tgtEl>
                                          <p:spTgt spid="40"/>
                                        </p:tgtEl>
                                        <p:attrNameLst>
                                          <p:attrName>r</p:attrName>
                                        </p:attrNameLst>
                                      </p:cBhvr>
                                    </p:animRot>
                                    <p:animRot by="-240000">
                                      <p:cBhvr>
                                        <p:cTn id="84" dur="200" fill="hold">
                                          <p:stCondLst>
                                            <p:cond delay="600"/>
                                          </p:stCondLst>
                                        </p:cTn>
                                        <p:tgtEl>
                                          <p:spTgt spid="40"/>
                                        </p:tgtEl>
                                        <p:attrNameLst>
                                          <p:attrName>r</p:attrName>
                                        </p:attrNameLst>
                                      </p:cBhvr>
                                    </p:animRot>
                                    <p:animRot by="120000">
                                      <p:cBhvr>
                                        <p:cTn id="85" dur="200" fill="hold">
                                          <p:stCondLst>
                                            <p:cond delay="800"/>
                                          </p:stCondLst>
                                        </p:cTn>
                                        <p:tgtEl>
                                          <p:spTgt spid="40"/>
                                        </p:tgtEl>
                                        <p:attrNameLst>
                                          <p:attrName>r</p:attrName>
                                        </p:attrNameLst>
                                      </p:cBhvr>
                                    </p:animRo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30" grpId="0"/>
      <p:bldP spid="31" grpId="0"/>
      <p:bldP spid="32" grpId="0"/>
      <p:bldP spid="33" grpId="0"/>
      <p:bldP spid="34" grpId="0"/>
      <p:bldP spid="35" grpId="0"/>
      <p:bldP spid="43" grpId="0"/>
      <p:bldP spid="4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4340" y="6927"/>
            <a:ext cx="1946827" cy="1981800"/>
          </a:xfrm>
          <a:prstGeom prst="rect">
            <a:avLst/>
          </a:prstGeom>
        </p:spPr>
      </p:pic>
      <p:sp>
        <p:nvSpPr>
          <p:cNvPr id="2" name="Title 1"/>
          <p:cNvSpPr>
            <a:spLocks noGrp="1"/>
          </p:cNvSpPr>
          <p:nvPr>
            <p:ph type="title"/>
          </p:nvPr>
        </p:nvSpPr>
        <p:spPr/>
        <p:txBody>
          <a:bodyPr>
            <a:normAutofit/>
          </a:bodyPr>
          <a:lstStyle/>
          <a:p>
            <a:r>
              <a:rPr lang="en-US" sz="3200" dirty="0"/>
              <a:t>The importance of “Connecting”</a:t>
            </a:r>
          </a:p>
        </p:txBody>
      </p:sp>
      <p:sp>
        <p:nvSpPr>
          <p:cNvPr id="3" name="Content Placeholder 2"/>
          <p:cNvSpPr>
            <a:spLocks noGrp="1"/>
          </p:cNvSpPr>
          <p:nvPr>
            <p:ph idx="1"/>
          </p:nvPr>
        </p:nvSpPr>
        <p:spPr>
          <a:xfrm>
            <a:off x="457200" y="1600200"/>
            <a:ext cx="7427168" cy="4525963"/>
          </a:xfrm>
        </p:spPr>
        <p:txBody>
          <a:bodyPr>
            <a:normAutofit fontScale="85000" lnSpcReduction="10000"/>
          </a:bodyPr>
          <a:lstStyle/>
          <a:p>
            <a:r>
              <a:rPr lang="en-US" dirty="0" smtClean="0"/>
              <a:t>How do you see us connecting throughout the weeks of this program?</a:t>
            </a:r>
          </a:p>
          <a:p>
            <a:pPr lvl="1"/>
            <a:r>
              <a:rPr lang="fr-CA" dirty="0" err="1" smtClean="0"/>
              <a:t>During</a:t>
            </a:r>
            <a:r>
              <a:rPr lang="fr-CA" dirty="0" smtClean="0"/>
              <a:t> the session by </a:t>
            </a:r>
            <a:r>
              <a:rPr lang="fr-CA" dirty="0" err="1" smtClean="0"/>
              <a:t>Dyads</a:t>
            </a:r>
            <a:r>
              <a:rPr lang="fr-CA" dirty="0" smtClean="0"/>
              <a:t>, </a:t>
            </a:r>
            <a:r>
              <a:rPr lang="fr-CA" dirty="0" err="1" smtClean="0"/>
              <a:t>Debriefs</a:t>
            </a:r>
            <a:r>
              <a:rPr lang="fr-CA" dirty="0"/>
              <a:t> </a:t>
            </a:r>
            <a:r>
              <a:rPr lang="fr-CA" dirty="0" smtClean="0"/>
              <a:t>(</a:t>
            </a:r>
            <a:r>
              <a:rPr lang="fr-CA" dirty="0" err="1" smtClean="0"/>
              <a:t>breakout</a:t>
            </a:r>
            <a:r>
              <a:rPr lang="fr-CA" dirty="0" smtClean="0"/>
              <a:t> </a:t>
            </a:r>
            <a:r>
              <a:rPr lang="fr-CA" dirty="0" err="1" smtClean="0"/>
              <a:t>rooms</a:t>
            </a:r>
            <a:r>
              <a:rPr lang="fr-CA" dirty="0" smtClean="0"/>
              <a:t> &amp; </a:t>
            </a:r>
            <a:r>
              <a:rPr lang="fr-CA" dirty="0" err="1" smtClean="0"/>
              <a:t>plenary</a:t>
            </a:r>
            <a:r>
              <a:rPr lang="fr-CA" dirty="0" smtClean="0"/>
              <a:t>)</a:t>
            </a:r>
            <a:endParaRPr lang="en-US" dirty="0" smtClean="0"/>
          </a:p>
          <a:p>
            <a:pPr lvl="1"/>
            <a:r>
              <a:rPr lang="en-US" dirty="0" smtClean="0"/>
              <a:t>Buddy System</a:t>
            </a:r>
          </a:p>
          <a:p>
            <a:pPr lvl="1"/>
            <a:r>
              <a:rPr lang="fr-CA" dirty="0" err="1" smtClean="0"/>
              <a:t>Cohort</a:t>
            </a:r>
            <a:endParaRPr lang="en-US" dirty="0" smtClean="0"/>
          </a:p>
          <a:p>
            <a:pPr lvl="0"/>
            <a:r>
              <a:rPr lang="en-US" dirty="0" smtClean="0"/>
              <a:t>The idea is to use all the tools for reflection and engagement</a:t>
            </a:r>
          </a:p>
          <a:p>
            <a:r>
              <a:rPr lang="en-US" dirty="0" smtClean="0"/>
              <a:t>By sharing your experience, what you notice, a reflection, a learning, an opportunity; all of these are what gives life to the platform.</a:t>
            </a:r>
          </a:p>
        </p:txBody>
      </p:sp>
    </p:spTree>
    <p:extLst>
      <p:ext uri="{BB962C8B-B14F-4D97-AF65-F5344CB8AC3E}">
        <p14:creationId xmlns:p14="http://schemas.microsoft.com/office/powerpoint/2010/main" val="3606594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Throughout the program</a:t>
            </a:r>
            <a:endParaRPr lang="en-CA" dirty="0">
              <a:solidFill>
                <a:schemeClr val="accent3">
                  <a:lumMod val="75000"/>
                </a:schemeClr>
              </a:solidFill>
            </a:endParaRPr>
          </a:p>
        </p:txBody>
      </p:sp>
      <p:sp>
        <p:nvSpPr>
          <p:cNvPr id="16" name="Right Arrow 15"/>
          <p:cNvSpPr/>
          <p:nvPr/>
        </p:nvSpPr>
        <p:spPr>
          <a:xfrm>
            <a:off x="738100" y="3479830"/>
            <a:ext cx="7589654" cy="1663015"/>
          </a:xfrm>
          <a:prstGeom prst="rightArrow">
            <a:avLst>
              <a:gd name="adj1" fmla="val 50000"/>
              <a:gd name="adj2" fmla="val 608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654202" y="4742887"/>
            <a:ext cx="1498744" cy="1587253"/>
            <a:chOff x="7693754" y="5546994"/>
            <a:chExt cx="973578" cy="1097329"/>
          </a:xfrm>
        </p:grpSpPr>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38" name="TextBox 37"/>
            <p:cNvSpPr txBox="1"/>
            <p:nvPr/>
          </p:nvSpPr>
          <p:spPr>
            <a:xfrm>
              <a:off x="7693754" y="6388990"/>
              <a:ext cx="973578" cy="255333"/>
            </a:xfrm>
            <a:prstGeom prst="rect">
              <a:avLst/>
            </a:prstGeom>
            <a:noFill/>
          </p:spPr>
          <p:txBody>
            <a:bodyPr wrap="none" rtlCol="0">
              <a:spAutoFit/>
            </a:bodyPr>
            <a:lstStyle/>
            <a:p>
              <a:r>
                <a:rPr lang="en-CA" dirty="0" smtClean="0"/>
                <a:t>Buddy System</a:t>
              </a:r>
              <a:endParaRPr lang="en-CA" dirty="0">
                <a:solidFill>
                  <a:schemeClr val="accent3">
                    <a:lumMod val="75000"/>
                  </a:schemeClr>
                </a:solidFill>
              </a:endParaRPr>
            </a:p>
          </p:txBody>
        </p:sp>
      </p:grpSp>
      <p:grpSp>
        <p:nvGrpSpPr>
          <p:cNvPr id="12" name="Group 11"/>
          <p:cNvGrpSpPr/>
          <p:nvPr/>
        </p:nvGrpSpPr>
        <p:grpSpPr>
          <a:xfrm>
            <a:off x="738099" y="1444658"/>
            <a:ext cx="686535" cy="866758"/>
            <a:chOff x="951080" y="2148658"/>
            <a:chExt cx="686535" cy="866758"/>
          </a:xfrm>
        </p:grpSpPr>
        <p:sp>
          <p:nvSpPr>
            <p:cNvPr id="35" name="TextBox 34"/>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36" name="Group 135"/>
            <p:cNvGrpSpPr/>
            <p:nvPr/>
          </p:nvGrpSpPr>
          <p:grpSpPr>
            <a:xfrm>
              <a:off x="1010965" y="2444629"/>
              <a:ext cx="579621" cy="570787"/>
              <a:chOff x="3242905" y="5446280"/>
              <a:chExt cx="1219508" cy="1049915"/>
            </a:xfrm>
          </p:grpSpPr>
          <p:pic>
            <p:nvPicPr>
              <p:cNvPr id="137" name="Picture 136"/>
              <p:cNvPicPr>
                <a:picLocks noChangeAspect="1"/>
              </p:cNvPicPr>
              <p:nvPr/>
            </p:nvPicPr>
            <p:blipFill>
              <a:blip r:embed="rId4"/>
              <a:stretch>
                <a:fillRect/>
              </a:stretch>
            </p:blipFill>
            <p:spPr>
              <a:xfrm>
                <a:off x="3242905" y="5455300"/>
                <a:ext cx="1143000" cy="1019175"/>
              </a:xfrm>
              <a:prstGeom prst="rect">
                <a:avLst/>
              </a:prstGeom>
            </p:spPr>
          </p:pic>
          <p:pic>
            <p:nvPicPr>
              <p:cNvPr id="138" name="Picture 137"/>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39" name="Picture 138"/>
              <p:cNvPicPr>
                <a:picLocks noChangeAspect="1"/>
              </p:cNvPicPr>
              <p:nvPr/>
            </p:nvPicPr>
            <p:blipFill>
              <a:blip r:embed="rId6">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140" name="Group 139"/>
          <p:cNvGrpSpPr/>
          <p:nvPr/>
        </p:nvGrpSpPr>
        <p:grpSpPr>
          <a:xfrm>
            <a:off x="1687421" y="1444658"/>
            <a:ext cx="686535" cy="866758"/>
            <a:chOff x="951080" y="2148658"/>
            <a:chExt cx="686535" cy="866758"/>
          </a:xfrm>
        </p:grpSpPr>
        <p:sp>
          <p:nvSpPr>
            <p:cNvPr id="141" name="TextBox 140"/>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42" name="Group 141"/>
            <p:cNvGrpSpPr/>
            <p:nvPr/>
          </p:nvGrpSpPr>
          <p:grpSpPr>
            <a:xfrm>
              <a:off x="1010965" y="2444629"/>
              <a:ext cx="579621" cy="570787"/>
              <a:chOff x="3242905" y="5446280"/>
              <a:chExt cx="1219508" cy="1049915"/>
            </a:xfrm>
          </p:grpSpPr>
          <p:pic>
            <p:nvPicPr>
              <p:cNvPr id="143" name="Picture 142"/>
              <p:cNvPicPr>
                <a:picLocks noChangeAspect="1"/>
              </p:cNvPicPr>
              <p:nvPr/>
            </p:nvPicPr>
            <p:blipFill>
              <a:blip r:embed="rId4">
                <a:duotone>
                  <a:schemeClr val="accent6">
                    <a:shade val="45000"/>
                    <a:satMod val="135000"/>
                  </a:schemeClr>
                  <a:prstClr val="white"/>
                </a:duotone>
              </a:blip>
              <a:stretch>
                <a:fillRect/>
              </a:stretch>
            </p:blipFill>
            <p:spPr>
              <a:xfrm>
                <a:off x="3242905" y="5455300"/>
                <a:ext cx="1143000" cy="1019175"/>
              </a:xfrm>
              <a:prstGeom prst="rect">
                <a:avLst/>
              </a:prstGeom>
            </p:spPr>
          </p:pic>
          <p:pic>
            <p:nvPicPr>
              <p:cNvPr id="144" name="Picture 143"/>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45" name="Picture 144"/>
              <p:cNvPicPr>
                <a:picLocks noChangeAspect="1"/>
              </p:cNvPicPr>
              <p:nvPr/>
            </p:nvPicPr>
            <p:blipFill>
              <a:blip r:embed="rId6">
                <a:clrChange>
                  <a:clrFrom>
                    <a:srgbClr val="FFFFFF"/>
                  </a:clrFrom>
                  <a:clrTo>
                    <a:srgbClr val="FFFFFF">
                      <a:alpha val="0"/>
                    </a:srgbClr>
                  </a:clrTo>
                </a:clrChange>
                <a:duotone>
                  <a:prstClr val="black"/>
                  <a:schemeClr val="accent2">
                    <a:tint val="45000"/>
                    <a:satMod val="400000"/>
                  </a:schemeClr>
                </a:duotone>
              </a:blip>
              <a:stretch>
                <a:fillRect/>
              </a:stretch>
            </p:blipFill>
            <p:spPr>
              <a:xfrm>
                <a:off x="3538488" y="5446280"/>
                <a:ext cx="923925" cy="990600"/>
              </a:xfrm>
              <a:prstGeom prst="rect">
                <a:avLst/>
              </a:prstGeom>
            </p:spPr>
          </p:pic>
        </p:grpSp>
      </p:grpSp>
      <p:grpSp>
        <p:nvGrpSpPr>
          <p:cNvPr id="146" name="Group 145"/>
          <p:cNvGrpSpPr/>
          <p:nvPr/>
        </p:nvGrpSpPr>
        <p:grpSpPr>
          <a:xfrm>
            <a:off x="2636743" y="1444658"/>
            <a:ext cx="686535" cy="866758"/>
            <a:chOff x="951080" y="2148658"/>
            <a:chExt cx="686535" cy="866758"/>
          </a:xfrm>
        </p:grpSpPr>
        <p:sp>
          <p:nvSpPr>
            <p:cNvPr id="147" name="TextBox 146"/>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48" name="Group 147"/>
            <p:cNvGrpSpPr/>
            <p:nvPr/>
          </p:nvGrpSpPr>
          <p:grpSpPr>
            <a:xfrm>
              <a:off x="1010965" y="2444629"/>
              <a:ext cx="579621" cy="570787"/>
              <a:chOff x="3242905" y="5446280"/>
              <a:chExt cx="1219508" cy="1049915"/>
            </a:xfrm>
          </p:grpSpPr>
          <p:pic>
            <p:nvPicPr>
              <p:cNvPr id="149" name="Picture 148"/>
              <p:cNvPicPr>
                <a:picLocks noChangeAspect="1"/>
              </p:cNvPicPr>
              <p:nvPr/>
            </p:nvPicPr>
            <p:blipFill>
              <a:blip r:embed="rId4">
                <a:duotone>
                  <a:schemeClr val="accent2">
                    <a:shade val="45000"/>
                    <a:satMod val="135000"/>
                  </a:schemeClr>
                  <a:prstClr val="white"/>
                </a:duotone>
              </a:blip>
              <a:stretch>
                <a:fillRect/>
              </a:stretch>
            </p:blipFill>
            <p:spPr>
              <a:xfrm>
                <a:off x="3242905" y="5455300"/>
                <a:ext cx="1143000" cy="1019175"/>
              </a:xfrm>
              <a:prstGeom prst="rect">
                <a:avLst/>
              </a:prstGeom>
            </p:spPr>
          </p:pic>
          <p:pic>
            <p:nvPicPr>
              <p:cNvPr id="150" name="Picture 149"/>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51" name="Picture 150"/>
              <p:cNvPicPr>
                <a:picLocks noChangeAspect="1"/>
              </p:cNvPicPr>
              <p:nvPr/>
            </p:nvPicPr>
            <p:blipFill>
              <a:blip r:embed="rId6">
                <a:clrChange>
                  <a:clrFrom>
                    <a:srgbClr val="FFFFFF"/>
                  </a:clrFrom>
                  <a:clrTo>
                    <a:srgbClr val="FFFFFF">
                      <a:alpha val="0"/>
                    </a:srgbClr>
                  </a:clrTo>
                </a:clrChange>
                <a:duotone>
                  <a:prstClr val="black"/>
                  <a:schemeClr val="accent5">
                    <a:tint val="45000"/>
                    <a:satMod val="400000"/>
                  </a:schemeClr>
                </a:duotone>
              </a:blip>
              <a:stretch>
                <a:fillRect/>
              </a:stretch>
            </p:blipFill>
            <p:spPr>
              <a:xfrm>
                <a:off x="3538488" y="5446280"/>
                <a:ext cx="923925" cy="990600"/>
              </a:xfrm>
              <a:prstGeom prst="rect">
                <a:avLst/>
              </a:prstGeom>
            </p:spPr>
          </p:pic>
        </p:grpSp>
      </p:grpSp>
      <p:grpSp>
        <p:nvGrpSpPr>
          <p:cNvPr id="152" name="Group 151"/>
          <p:cNvGrpSpPr/>
          <p:nvPr/>
        </p:nvGrpSpPr>
        <p:grpSpPr>
          <a:xfrm>
            <a:off x="3586065" y="1444658"/>
            <a:ext cx="686535" cy="866758"/>
            <a:chOff x="951080" y="2148658"/>
            <a:chExt cx="686535" cy="866758"/>
          </a:xfrm>
        </p:grpSpPr>
        <p:sp>
          <p:nvSpPr>
            <p:cNvPr id="153" name="TextBox 152"/>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54" name="Group 153"/>
            <p:cNvGrpSpPr/>
            <p:nvPr/>
          </p:nvGrpSpPr>
          <p:grpSpPr>
            <a:xfrm>
              <a:off x="1010965" y="2444629"/>
              <a:ext cx="579621" cy="570787"/>
              <a:chOff x="3242905" y="5446280"/>
              <a:chExt cx="1219508" cy="1049915"/>
            </a:xfrm>
          </p:grpSpPr>
          <p:pic>
            <p:nvPicPr>
              <p:cNvPr id="155" name="Picture 154"/>
              <p:cNvPicPr>
                <a:picLocks noChangeAspect="1"/>
              </p:cNvPicPr>
              <p:nvPr/>
            </p:nvPicPr>
            <p:blipFill>
              <a:blip r:embed="rId4">
                <a:grayscl/>
              </a:blip>
              <a:stretch>
                <a:fillRect/>
              </a:stretch>
            </p:blipFill>
            <p:spPr>
              <a:xfrm>
                <a:off x="3242905" y="5455300"/>
                <a:ext cx="1143000" cy="1019175"/>
              </a:xfrm>
              <a:prstGeom prst="rect">
                <a:avLst/>
              </a:prstGeom>
            </p:spPr>
          </p:pic>
          <p:pic>
            <p:nvPicPr>
              <p:cNvPr id="156" name="Picture 155"/>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57" name="Picture 156"/>
              <p:cNvPicPr>
                <a:picLocks noChangeAspect="1"/>
              </p:cNvPicPr>
              <p:nvPr/>
            </p:nvPicPr>
            <p:blipFill>
              <a:blip r:embed="rId6">
                <a:clrChange>
                  <a:clrFrom>
                    <a:srgbClr val="FFFFFF"/>
                  </a:clrFrom>
                  <a:clrTo>
                    <a:srgbClr val="FFFFFF">
                      <a:alpha val="0"/>
                    </a:srgbClr>
                  </a:clrTo>
                </a:clrChange>
                <a:duotone>
                  <a:prstClr val="black"/>
                  <a:schemeClr val="tx2">
                    <a:tint val="45000"/>
                    <a:satMod val="400000"/>
                  </a:schemeClr>
                </a:duotone>
              </a:blip>
              <a:stretch>
                <a:fillRect/>
              </a:stretch>
            </p:blipFill>
            <p:spPr>
              <a:xfrm>
                <a:off x="3538488" y="5446280"/>
                <a:ext cx="923925" cy="990600"/>
              </a:xfrm>
              <a:prstGeom prst="rect">
                <a:avLst/>
              </a:prstGeom>
            </p:spPr>
          </p:pic>
        </p:grpSp>
      </p:grpSp>
      <p:grpSp>
        <p:nvGrpSpPr>
          <p:cNvPr id="158" name="Group 157"/>
          <p:cNvGrpSpPr/>
          <p:nvPr/>
        </p:nvGrpSpPr>
        <p:grpSpPr>
          <a:xfrm>
            <a:off x="4535387" y="1444658"/>
            <a:ext cx="686535" cy="866758"/>
            <a:chOff x="951080" y="2148658"/>
            <a:chExt cx="686535" cy="866758"/>
          </a:xfrm>
        </p:grpSpPr>
        <p:sp>
          <p:nvSpPr>
            <p:cNvPr id="159" name="TextBox 158"/>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60" name="Group 159"/>
            <p:cNvGrpSpPr/>
            <p:nvPr/>
          </p:nvGrpSpPr>
          <p:grpSpPr>
            <a:xfrm>
              <a:off x="1010965" y="2444629"/>
              <a:ext cx="579621" cy="570787"/>
              <a:chOff x="3242905" y="5446280"/>
              <a:chExt cx="1219508" cy="1049915"/>
            </a:xfrm>
          </p:grpSpPr>
          <p:pic>
            <p:nvPicPr>
              <p:cNvPr id="161" name="Picture 160"/>
              <p:cNvPicPr>
                <a:picLocks noChangeAspect="1"/>
              </p:cNvPicPr>
              <p:nvPr/>
            </p:nvPicPr>
            <p:blipFill>
              <a:blip r:embed="rId4">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162" name="Picture 161"/>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63" name="Picture 162"/>
              <p:cNvPicPr>
                <a:picLocks noChangeAspect="1"/>
              </p:cNvPicPr>
              <p:nvPr/>
            </p:nvPicPr>
            <p:blipFill>
              <a:blip r:embed="rId6">
                <a:clrChange>
                  <a:clrFrom>
                    <a:srgbClr val="FFFFFF"/>
                  </a:clrFrom>
                  <a:clrTo>
                    <a:srgbClr val="FFFFFF">
                      <a:alpha val="0"/>
                    </a:srgbClr>
                  </a:clrTo>
                </a:clrChange>
                <a:duotone>
                  <a:prstClr val="black"/>
                  <a:schemeClr val="accent1">
                    <a:tint val="45000"/>
                    <a:satMod val="400000"/>
                  </a:schemeClr>
                </a:duotone>
              </a:blip>
              <a:stretch>
                <a:fillRect/>
              </a:stretch>
            </p:blipFill>
            <p:spPr>
              <a:xfrm>
                <a:off x="3538488" y="5446280"/>
                <a:ext cx="923925" cy="990600"/>
              </a:xfrm>
              <a:prstGeom prst="rect">
                <a:avLst/>
              </a:prstGeom>
            </p:spPr>
          </p:pic>
        </p:grpSp>
      </p:grpSp>
      <p:grpSp>
        <p:nvGrpSpPr>
          <p:cNvPr id="164" name="Group 163"/>
          <p:cNvGrpSpPr/>
          <p:nvPr/>
        </p:nvGrpSpPr>
        <p:grpSpPr>
          <a:xfrm>
            <a:off x="5484709" y="1444658"/>
            <a:ext cx="686535" cy="866758"/>
            <a:chOff x="951080" y="2148658"/>
            <a:chExt cx="686535" cy="866758"/>
          </a:xfrm>
        </p:grpSpPr>
        <p:sp>
          <p:nvSpPr>
            <p:cNvPr id="165" name="TextBox 164"/>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66" name="Group 165"/>
            <p:cNvGrpSpPr/>
            <p:nvPr/>
          </p:nvGrpSpPr>
          <p:grpSpPr>
            <a:xfrm>
              <a:off x="1010965" y="2444629"/>
              <a:ext cx="579621" cy="570787"/>
              <a:chOff x="3242905" y="5446280"/>
              <a:chExt cx="1219508" cy="1049915"/>
            </a:xfrm>
          </p:grpSpPr>
          <p:pic>
            <p:nvPicPr>
              <p:cNvPr id="167" name="Picture 166"/>
              <p:cNvPicPr>
                <a:picLocks noChangeAspect="1"/>
              </p:cNvPicPr>
              <p:nvPr/>
            </p:nvPicPr>
            <p:blipFill>
              <a:blip r:embed="rId4">
                <a:duotone>
                  <a:schemeClr val="accent5">
                    <a:shade val="45000"/>
                    <a:satMod val="135000"/>
                  </a:schemeClr>
                  <a:prstClr val="white"/>
                </a:duotone>
              </a:blip>
              <a:stretch>
                <a:fillRect/>
              </a:stretch>
            </p:blipFill>
            <p:spPr>
              <a:xfrm>
                <a:off x="3242905" y="5455300"/>
                <a:ext cx="1143000" cy="1019175"/>
              </a:xfrm>
              <a:prstGeom prst="rect">
                <a:avLst/>
              </a:prstGeom>
            </p:spPr>
          </p:pic>
          <p:pic>
            <p:nvPicPr>
              <p:cNvPr id="168" name="Picture 167"/>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69" name="Picture 168"/>
              <p:cNvPicPr>
                <a:picLocks noChangeAspect="1"/>
              </p:cNvPicPr>
              <p:nvPr/>
            </p:nvPicPr>
            <p:blipFill>
              <a:blip r:embed="rId6">
                <a:clrChange>
                  <a:clrFrom>
                    <a:srgbClr val="FFFFFF"/>
                  </a:clrFrom>
                  <a:clrTo>
                    <a:srgbClr val="FFFFFF">
                      <a:alpha val="0"/>
                    </a:srgbClr>
                  </a:clrTo>
                </a:clrChange>
                <a:duotone>
                  <a:prstClr val="black"/>
                  <a:schemeClr val="accent4">
                    <a:tint val="45000"/>
                    <a:satMod val="400000"/>
                  </a:schemeClr>
                </a:duotone>
              </a:blip>
              <a:stretch>
                <a:fillRect/>
              </a:stretch>
            </p:blipFill>
            <p:spPr>
              <a:xfrm>
                <a:off x="3538488" y="5446280"/>
                <a:ext cx="923925" cy="990600"/>
              </a:xfrm>
              <a:prstGeom prst="rect">
                <a:avLst/>
              </a:prstGeom>
            </p:spPr>
          </p:pic>
        </p:grpSp>
      </p:grpSp>
      <p:grpSp>
        <p:nvGrpSpPr>
          <p:cNvPr id="170" name="Group 169"/>
          <p:cNvGrpSpPr/>
          <p:nvPr/>
        </p:nvGrpSpPr>
        <p:grpSpPr>
          <a:xfrm>
            <a:off x="6434031" y="1444658"/>
            <a:ext cx="686535" cy="866758"/>
            <a:chOff x="951080" y="2148658"/>
            <a:chExt cx="686535" cy="866758"/>
          </a:xfrm>
        </p:grpSpPr>
        <p:sp>
          <p:nvSpPr>
            <p:cNvPr id="171" name="TextBox 170"/>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72" name="Group 171"/>
            <p:cNvGrpSpPr/>
            <p:nvPr/>
          </p:nvGrpSpPr>
          <p:grpSpPr>
            <a:xfrm>
              <a:off x="1010965" y="2444629"/>
              <a:ext cx="579621" cy="570787"/>
              <a:chOff x="3242905" y="5446280"/>
              <a:chExt cx="1219508" cy="1049915"/>
            </a:xfrm>
          </p:grpSpPr>
          <p:pic>
            <p:nvPicPr>
              <p:cNvPr id="173" name="Picture 172"/>
              <p:cNvPicPr>
                <a:picLocks noChangeAspect="1"/>
              </p:cNvPicPr>
              <p:nvPr/>
            </p:nvPicPr>
            <p:blipFill>
              <a:blip r:embed="rId4">
                <a:duotone>
                  <a:schemeClr val="accent4">
                    <a:shade val="45000"/>
                    <a:satMod val="135000"/>
                  </a:schemeClr>
                  <a:prstClr val="white"/>
                </a:duotone>
              </a:blip>
              <a:stretch>
                <a:fillRect/>
              </a:stretch>
            </p:blipFill>
            <p:spPr>
              <a:xfrm>
                <a:off x="3242905" y="5455300"/>
                <a:ext cx="1143000" cy="1019175"/>
              </a:xfrm>
              <a:prstGeom prst="rect">
                <a:avLst/>
              </a:prstGeom>
            </p:spPr>
          </p:pic>
          <p:pic>
            <p:nvPicPr>
              <p:cNvPr id="174" name="Picture 173"/>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75" name="Picture 174"/>
              <p:cNvPicPr>
                <a:picLocks noChangeAspect="1"/>
              </p:cNvPicPr>
              <p:nvPr/>
            </p:nvPicPr>
            <p:blipFill>
              <a:blip r:embed="rId6">
                <a:clrChange>
                  <a:clrFrom>
                    <a:srgbClr val="FFFFFF"/>
                  </a:clrFrom>
                  <a:clrTo>
                    <a:srgbClr val="FFFFFF">
                      <a:alpha val="0"/>
                    </a:srgbClr>
                  </a:clrTo>
                </a:clrChange>
                <a:grayscl/>
              </a:blip>
              <a:stretch>
                <a:fillRect/>
              </a:stretch>
            </p:blipFill>
            <p:spPr>
              <a:xfrm>
                <a:off x="3538488" y="5446280"/>
                <a:ext cx="923925" cy="990600"/>
              </a:xfrm>
              <a:prstGeom prst="rect">
                <a:avLst/>
              </a:prstGeom>
            </p:spPr>
          </p:pic>
        </p:grpSp>
      </p:grpSp>
      <p:grpSp>
        <p:nvGrpSpPr>
          <p:cNvPr id="176" name="Group 175"/>
          <p:cNvGrpSpPr/>
          <p:nvPr/>
        </p:nvGrpSpPr>
        <p:grpSpPr>
          <a:xfrm>
            <a:off x="7383355" y="1444658"/>
            <a:ext cx="686535" cy="866758"/>
            <a:chOff x="951080" y="2148658"/>
            <a:chExt cx="686535" cy="866758"/>
          </a:xfrm>
        </p:grpSpPr>
        <p:sp>
          <p:nvSpPr>
            <p:cNvPr id="177" name="TextBox 176"/>
            <p:cNvSpPr txBox="1"/>
            <p:nvPr/>
          </p:nvSpPr>
          <p:spPr>
            <a:xfrm>
              <a:off x="951080" y="2148658"/>
              <a:ext cx="686535" cy="338554"/>
            </a:xfrm>
            <a:prstGeom prst="rect">
              <a:avLst/>
            </a:prstGeom>
            <a:noFill/>
          </p:spPr>
          <p:txBody>
            <a:bodyPr wrap="none" rtlCol="0">
              <a:spAutoFit/>
            </a:bodyPr>
            <a:lstStyle/>
            <a:p>
              <a:r>
                <a:rPr lang="en-CA" sz="1600" dirty="0" smtClean="0"/>
                <a:t>Dyads</a:t>
              </a:r>
              <a:endParaRPr lang="en-CA" sz="1600" dirty="0">
                <a:solidFill>
                  <a:schemeClr val="accent3">
                    <a:lumMod val="75000"/>
                  </a:schemeClr>
                </a:solidFill>
              </a:endParaRPr>
            </a:p>
          </p:txBody>
        </p:sp>
        <p:grpSp>
          <p:nvGrpSpPr>
            <p:cNvPr id="178" name="Group 177"/>
            <p:cNvGrpSpPr/>
            <p:nvPr/>
          </p:nvGrpSpPr>
          <p:grpSpPr>
            <a:xfrm>
              <a:off x="1010965" y="2444629"/>
              <a:ext cx="579621" cy="570787"/>
              <a:chOff x="3242905" y="5446280"/>
              <a:chExt cx="1219508" cy="1049915"/>
            </a:xfrm>
          </p:grpSpPr>
          <p:pic>
            <p:nvPicPr>
              <p:cNvPr id="179" name="Picture 178"/>
              <p:cNvPicPr>
                <a:picLocks noChangeAspect="1"/>
              </p:cNvPicPr>
              <p:nvPr/>
            </p:nvPicPr>
            <p:blipFill>
              <a:blip r:embed="rId4">
                <a:duotone>
                  <a:schemeClr val="accent3">
                    <a:shade val="45000"/>
                    <a:satMod val="135000"/>
                  </a:schemeClr>
                  <a:prstClr val="white"/>
                </a:duotone>
              </a:blip>
              <a:stretch>
                <a:fillRect/>
              </a:stretch>
            </p:blipFill>
            <p:spPr>
              <a:xfrm>
                <a:off x="3242905" y="5455300"/>
                <a:ext cx="1143000" cy="1019175"/>
              </a:xfrm>
              <a:prstGeom prst="rect">
                <a:avLst/>
              </a:prstGeom>
            </p:spPr>
          </p:pic>
          <p:pic>
            <p:nvPicPr>
              <p:cNvPr id="180" name="Picture 179"/>
              <p:cNvPicPr>
                <a:picLocks noChangeAspect="1"/>
              </p:cNvPicPr>
              <p:nvPr/>
            </p:nvPicPr>
            <p:blipFill>
              <a:blip r:embed="rId5">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181" name="Picture 180"/>
              <p:cNvPicPr>
                <a:picLocks noChangeAspect="1"/>
              </p:cNvPicPr>
              <p:nvPr/>
            </p:nvPicPr>
            <p:blipFill>
              <a:blip r:embed="rId7">
                <a:clrChange>
                  <a:clrFrom>
                    <a:srgbClr val="FFFFFF"/>
                  </a:clrFrom>
                  <a:clrTo>
                    <a:srgbClr val="FFFFFF">
                      <a:alpha val="0"/>
                    </a:srgbClr>
                  </a:clrTo>
                </a:clrChange>
                <a:duotone>
                  <a:prstClr val="black"/>
                  <a:schemeClr val="accent1">
                    <a:tint val="45000"/>
                    <a:satMod val="400000"/>
                  </a:scheme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3538488" y="5446280"/>
                <a:ext cx="923925" cy="990600"/>
              </a:xfrm>
              <a:prstGeom prst="rect">
                <a:avLst/>
              </a:prstGeom>
            </p:spPr>
          </p:pic>
        </p:grpSp>
      </p:grpSp>
      <p:grpSp>
        <p:nvGrpSpPr>
          <p:cNvPr id="3" name="Group 2"/>
          <p:cNvGrpSpPr/>
          <p:nvPr/>
        </p:nvGrpSpPr>
        <p:grpSpPr>
          <a:xfrm>
            <a:off x="690497" y="2618299"/>
            <a:ext cx="880690" cy="1094535"/>
            <a:chOff x="856449" y="2855826"/>
            <a:chExt cx="880690" cy="1094535"/>
          </a:xfrm>
        </p:grpSpPr>
        <p:pic>
          <p:nvPicPr>
            <p:cNvPr id="55" name="Picture 54"/>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56" name="TextBox 55"/>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58" name="Group 57"/>
          <p:cNvGrpSpPr/>
          <p:nvPr/>
        </p:nvGrpSpPr>
        <p:grpSpPr>
          <a:xfrm>
            <a:off x="1643704" y="2618299"/>
            <a:ext cx="880690" cy="1094535"/>
            <a:chOff x="856449" y="2855826"/>
            <a:chExt cx="880690" cy="1094535"/>
          </a:xfrm>
        </p:grpSpPr>
        <p:pic>
          <p:nvPicPr>
            <p:cNvPr id="59" name="Picture 58"/>
            <p:cNvPicPr>
              <a:picLocks noChangeAspect="1"/>
            </p:cNvPicPr>
            <p:nvPr/>
          </p:nvPicPr>
          <p:blipFill>
            <a:blip r:embed="rId9">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0" name="TextBox 59"/>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61" name="Group 60"/>
          <p:cNvGrpSpPr/>
          <p:nvPr/>
        </p:nvGrpSpPr>
        <p:grpSpPr>
          <a:xfrm>
            <a:off x="2596911" y="2618299"/>
            <a:ext cx="880690" cy="1094535"/>
            <a:chOff x="856449" y="2855826"/>
            <a:chExt cx="880690" cy="1094535"/>
          </a:xfrm>
        </p:grpSpPr>
        <p:pic>
          <p:nvPicPr>
            <p:cNvPr id="62" name="Picture 61"/>
            <p:cNvPicPr>
              <a:picLocks noChangeAspect="1"/>
            </p:cNvPicPr>
            <p:nvPr/>
          </p:nvPicPr>
          <p:blipFill>
            <a:blip r:embed="rId9">
              <a:grayscl/>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3" name="TextBox 62"/>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64" name="Group 63"/>
          <p:cNvGrpSpPr/>
          <p:nvPr/>
        </p:nvGrpSpPr>
        <p:grpSpPr>
          <a:xfrm>
            <a:off x="3550118" y="2618299"/>
            <a:ext cx="880690" cy="1094535"/>
            <a:chOff x="856449" y="2855826"/>
            <a:chExt cx="880690" cy="1094535"/>
          </a:xfrm>
        </p:grpSpPr>
        <p:pic>
          <p:nvPicPr>
            <p:cNvPr id="65" name="Picture 64"/>
            <p:cNvPicPr>
              <a:picLocks noChangeAspect="1"/>
            </p:cNvPicPr>
            <p:nvPr/>
          </p:nvPicPr>
          <p:blipFill>
            <a:blip r:embed="rId9">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6" name="TextBox 65"/>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67" name="Group 66"/>
          <p:cNvGrpSpPr/>
          <p:nvPr/>
        </p:nvGrpSpPr>
        <p:grpSpPr>
          <a:xfrm>
            <a:off x="4503325" y="2618299"/>
            <a:ext cx="880690" cy="1094535"/>
            <a:chOff x="856449" y="2855826"/>
            <a:chExt cx="880690" cy="1094535"/>
          </a:xfrm>
        </p:grpSpPr>
        <p:pic>
          <p:nvPicPr>
            <p:cNvPr id="68" name="Picture 67"/>
            <p:cNvPicPr>
              <a:picLocks noChangeAspect="1"/>
            </p:cNvPicPr>
            <p:nvPr/>
          </p:nvPicPr>
          <p:blipFill>
            <a:blip r:embed="rId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69" name="TextBox 68"/>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70" name="Group 69"/>
          <p:cNvGrpSpPr/>
          <p:nvPr/>
        </p:nvGrpSpPr>
        <p:grpSpPr>
          <a:xfrm>
            <a:off x="5456532" y="2618299"/>
            <a:ext cx="880690" cy="1094535"/>
            <a:chOff x="856449" y="2855826"/>
            <a:chExt cx="880690" cy="1094535"/>
          </a:xfrm>
        </p:grpSpPr>
        <p:pic>
          <p:nvPicPr>
            <p:cNvPr id="71" name="Picture 70"/>
            <p:cNvPicPr>
              <a:picLocks noChangeAspect="1"/>
            </p:cNvPicPr>
            <p:nvPr/>
          </p:nvPicPr>
          <p:blipFill>
            <a:blip r:embed="rId9">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2" name="TextBox 71"/>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73" name="Group 72"/>
          <p:cNvGrpSpPr/>
          <p:nvPr/>
        </p:nvGrpSpPr>
        <p:grpSpPr>
          <a:xfrm>
            <a:off x="6409739" y="2618299"/>
            <a:ext cx="880690" cy="1094535"/>
            <a:chOff x="856449" y="2855826"/>
            <a:chExt cx="880690" cy="1094535"/>
          </a:xfrm>
        </p:grpSpPr>
        <p:pic>
          <p:nvPicPr>
            <p:cNvPr id="74" name="Picture 73"/>
            <p:cNvPicPr>
              <a:picLocks noChangeAspect="1"/>
            </p:cNvPicPr>
            <p:nvPr/>
          </p:nvPicPr>
          <p:blipFill>
            <a:blip r:embed="rId9">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5" name="TextBox 74"/>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grpSp>
        <p:nvGrpSpPr>
          <p:cNvPr id="76" name="Group 75"/>
          <p:cNvGrpSpPr/>
          <p:nvPr/>
        </p:nvGrpSpPr>
        <p:grpSpPr>
          <a:xfrm>
            <a:off x="7362949" y="2618299"/>
            <a:ext cx="880690" cy="1094535"/>
            <a:chOff x="856449" y="2855826"/>
            <a:chExt cx="880690" cy="1094535"/>
          </a:xfrm>
        </p:grpSpPr>
        <p:pic>
          <p:nvPicPr>
            <p:cNvPr id="77" name="Picture 76"/>
            <p:cNvPicPr>
              <a:picLocks noChangeAspect="1"/>
            </p:cNvPicPr>
            <p:nvPr/>
          </p:nvPicPr>
          <p:blipFill>
            <a:blip r:embed="rId9">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4051" y="3150763"/>
              <a:ext cx="785487" cy="799598"/>
            </a:xfrm>
            <a:prstGeom prst="rect">
              <a:avLst/>
            </a:prstGeom>
          </p:spPr>
        </p:pic>
        <p:sp>
          <p:nvSpPr>
            <p:cNvPr id="78" name="TextBox 77"/>
            <p:cNvSpPr txBox="1"/>
            <p:nvPr/>
          </p:nvSpPr>
          <p:spPr>
            <a:xfrm>
              <a:off x="856449" y="2855826"/>
              <a:ext cx="880690" cy="338554"/>
            </a:xfrm>
            <a:prstGeom prst="rect">
              <a:avLst/>
            </a:prstGeom>
            <a:noFill/>
          </p:spPr>
          <p:txBody>
            <a:bodyPr wrap="none" rtlCol="0">
              <a:spAutoFit/>
            </a:bodyPr>
            <a:lstStyle/>
            <a:p>
              <a:r>
                <a:rPr lang="en-CA" sz="1600" dirty="0" smtClean="0"/>
                <a:t>Debriefs</a:t>
              </a:r>
              <a:endParaRPr lang="en-CA" sz="1600" dirty="0">
                <a:solidFill>
                  <a:schemeClr val="accent3">
                    <a:lumMod val="75000"/>
                  </a:schemeClr>
                </a:solidFill>
              </a:endParaRPr>
            </a:p>
          </p:txBody>
        </p:sp>
      </p:grpSp>
      <p:sp>
        <p:nvSpPr>
          <p:cNvPr id="4" name="TextBox 3"/>
          <p:cNvSpPr txBox="1"/>
          <p:nvPr/>
        </p:nvSpPr>
        <p:spPr>
          <a:xfrm>
            <a:off x="797984" y="3895839"/>
            <a:ext cx="894732" cy="830997"/>
          </a:xfrm>
          <a:prstGeom prst="rect">
            <a:avLst/>
          </a:prstGeom>
          <a:noFill/>
        </p:spPr>
        <p:txBody>
          <a:bodyPr wrap="none" rtlCol="0">
            <a:spAutoFit/>
          </a:bodyPr>
          <a:lstStyle/>
          <a:p>
            <a:r>
              <a:rPr lang="fr-CA" sz="2400" dirty="0" err="1" smtClean="0">
                <a:solidFill>
                  <a:schemeClr val="bg1"/>
                </a:solidFill>
              </a:rPr>
              <a:t>Week</a:t>
            </a:r>
            <a:endParaRPr lang="fr-CA" sz="2400" dirty="0" smtClean="0">
              <a:solidFill>
                <a:schemeClr val="bg1"/>
              </a:solidFill>
            </a:endParaRPr>
          </a:p>
          <a:p>
            <a:pPr algn="ctr"/>
            <a:r>
              <a:rPr lang="fr-CA" sz="2400" dirty="0" smtClean="0">
                <a:solidFill>
                  <a:schemeClr val="bg1"/>
                </a:solidFill>
              </a:rPr>
              <a:t>1</a:t>
            </a:r>
            <a:endParaRPr lang="en-US" sz="2400" dirty="0">
              <a:solidFill>
                <a:schemeClr val="bg1"/>
              </a:solidFill>
            </a:endParaRPr>
          </a:p>
        </p:txBody>
      </p:sp>
      <p:sp>
        <p:nvSpPr>
          <p:cNvPr id="80" name="TextBox 79"/>
          <p:cNvSpPr txBox="1"/>
          <p:nvPr/>
        </p:nvSpPr>
        <p:spPr>
          <a:xfrm>
            <a:off x="7226691" y="3895839"/>
            <a:ext cx="894732" cy="830997"/>
          </a:xfrm>
          <a:prstGeom prst="rect">
            <a:avLst/>
          </a:prstGeom>
          <a:noFill/>
        </p:spPr>
        <p:txBody>
          <a:bodyPr wrap="none" rtlCol="0">
            <a:spAutoFit/>
          </a:bodyPr>
          <a:lstStyle/>
          <a:p>
            <a:r>
              <a:rPr lang="fr-CA" sz="2400" dirty="0" err="1" smtClean="0">
                <a:solidFill>
                  <a:schemeClr val="bg1"/>
                </a:solidFill>
              </a:rPr>
              <a:t>Week</a:t>
            </a:r>
            <a:endParaRPr lang="fr-CA" sz="2400" dirty="0" smtClean="0">
              <a:solidFill>
                <a:schemeClr val="bg1"/>
              </a:solidFill>
            </a:endParaRPr>
          </a:p>
          <a:p>
            <a:pPr algn="ctr"/>
            <a:r>
              <a:rPr lang="fr-CA" sz="2400" dirty="0">
                <a:solidFill>
                  <a:schemeClr val="bg1"/>
                </a:solidFill>
              </a:rPr>
              <a:t>8</a:t>
            </a:r>
            <a:endParaRPr lang="en-US" sz="2400" dirty="0">
              <a:solidFill>
                <a:schemeClr val="bg1"/>
              </a:solidFill>
            </a:endParaRPr>
          </a:p>
        </p:txBody>
      </p:sp>
    </p:spTree>
    <p:extLst>
      <p:ext uri="{BB962C8B-B14F-4D97-AF65-F5344CB8AC3E}">
        <p14:creationId xmlns:p14="http://schemas.microsoft.com/office/powerpoint/2010/main" val="819711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fade">
                                      <p:cBhvr>
                                        <p:cTn id="11" dur="500"/>
                                        <p:tgtEl>
                                          <p:spTgt spid="14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6"/>
                                        </p:tgtEl>
                                        <p:attrNameLst>
                                          <p:attrName>style.visibility</p:attrName>
                                        </p:attrNameLst>
                                      </p:cBhvr>
                                      <p:to>
                                        <p:strVal val="visible"/>
                                      </p:to>
                                    </p:set>
                                    <p:animEffect transition="in" filter="fade">
                                      <p:cBhvr>
                                        <p:cTn id="15" dur="500"/>
                                        <p:tgtEl>
                                          <p:spTgt spid="14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2"/>
                                        </p:tgtEl>
                                        <p:attrNameLst>
                                          <p:attrName>style.visibility</p:attrName>
                                        </p:attrNameLst>
                                      </p:cBhvr>
                                      <p:to>
                                        <p:strVal val="visible"/>
                                      </p:to>
                                    </p:set>
                                    <p:animEffect transition="in" filter="fade">
                                      <p:cBhvr>
                                        <p:cTn id="19" dur="500"/>
                                        <p:tgtEl>
                                          <p:spTgt spid="15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8"/>
                                        </p:tgtEl>
                                        <p:attrNameLst>
                                          <p:attrName>style.visibility</p:attrName>
                                        </p:attrNameLst>
                                      </p:cBhvr>
                                      <p:to>
                                        <p:strVal val="visible"/>
                                      </p:to>
                                    </p:set>
                                    <p:animEffect transition="in" filter="fade">
                                      <p:cBhvr>
                                        <p:cTn id="23" dur="500"/>
                                        <p:tgtEl>
                                          <p:spTgt spid="15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4"/>
                                        </p:tgtEl>
                                        <p:attrNameLst>
                                          <p:attrName>style.visibility</p:attrName>
                                        </p:attrNameLst>
                                      </p:cBhvr>
                                      <p:to>
                                        <p:strVal val="visible"/>
                                      </p:to>
                                    </p:set>
                                    <p:animEffect transition="in" filter="fade">
                                      <p:cBhvr>
                                        <p:cTn id="27" dur="500"/>
                                        <p:tgtEl>
                                          <p:spTgt spid="164"/>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70"/>
                                        </p:tgtEl>
                                        <p:attrNameLst>
                                          <p:attrName>style.visibility</p:attrName>
                                        </p:attrNameLst>
                                      </p:cBhvr>
                                      <p:to>
                                        <p:strVal val="visible"/>
                                      </p:to>
                                    </p:set>
                                    <p:animEffect transition="in" filter="fade">
                                      <p:cBhvr>
                                        <p:cTn id="31" dur="500"/>
                                        <p:tgtEl>
                                          <p:spTgt spid="17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76"/>
                                        </p:tgtEl>
                                        <p:attrNameLst>
                                          <p:attrName>style.visibility</p:attrName>
                                        </p:attrNameLst>
                                      </p:cBhvr>
                                      <p:to>
                                        <p:strVal val="visible"/>
                                      </p:to>
                                    </p:set>
                                    <p:animEffect transition="in" filter="fade">
                                      <p:cBhvr>
                                        <p:cTn id="35" dur="500"/>
                                        <p:tgtEl>
                                          <p:spTgt spid="17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gtEl>
                                        <p:attrNameLst>
                                          <p:attrName>style.visibility</p:attrName>
                                        </p:attrNameLst>
                                      </p:cBhvr>
                                      <p:to>
                                        <p:strVal val="visible"/>
                                      </p:to>
                                    </p:set>
                                    <p:animEffect transition="in" filter="fade">
                                      <p:cBhvr>
                                        <p:cTn id="40" dur="500"/>
                                        <p:tgtEl>
                                          <p:spTgt spid="3"/>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58"/>
                                        </p:tgtEl>
                                        <p:attrNameLst>
                                          <p:attrName>style.visibility</p:attrName>
                                        </p:attrNameLst>
                                      </p:cBhvr>
                                      <p:to>
                                        <p:strVal val="visible"/>
                                      </p:to>
                                    </p:set>
                                    <p:animEffect transition="in" filter="fade">
                                      <p:cBhvr>
                                        <p:cTn id="44" dur="500"/>
                                        <p:tgtEl>
                                          <p:spTgt spid="58"/>
                                        </p:tgtEl>
                                      </p:cBhvr>
                                    </p:animEffect>
                                  </p:childTnLst>
                                </p:cTn>
                              </p:par>
                            </p:childTnLst>
                          </p:cTn>
                        </p:par>
                        <p:par>
                          <p:cTn id="45" fill="hold">
                            <p:stCondLst>
                              <p:cond delay="1000"/>
                            </p:stCondLst>
                            <p:childTnLst>
                              <p:par>
                                <p:cTn id="46" presetID="10" presetClass="entr" presetSubtype="0" fill="hold"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fade">
                                      <p:cBhvr>
                                        <p:cTn id="48" dur="500"/>
                                        <p:tgtEl>
                                          <p:spTgt spid="61"/>
                                        </p:tgtEl>
                                      </p:cBhvr>
                                    </p:animEffect>
                                  </p:childTnLst>
                                </p:cTn>
                              </p:par>
                            </p:childTnLst>
                          </p:cTn>
                        </p:par>
                        <p:par>
                          <p:cTn id="49" fill="hold">
                            <p:stCondLst>
                              <p:cond delay="1500"/>
                            </p:stCondLst>
                            <p:childTnLst>
                              <p:par>
                                <p:cTn id="50" presetID="10" presetClass="entr" presetSubtype="0" fill="hold"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500"/>
                                        <p:tgtEl>
                                          <p:spTgt spid="64"/>
                                        </p:tgtEl>
                                      </p:cBhvr>
                                    </p:animEffect>
                                  </p:childTnLst>
                                </p:cTn>
                              </p:par>
                            </p:childTnLst>
                          </p:cTn>
                        </p:par>
                        <p:par>
                          <p:cTn id="53" fill="hold">
                            <p:stCondLst>
                              <p:cond delay="2000"/>
                            </p:stCondLst>
                            <p:childTnLst>
                              <p:par>
                                <p:cTn id="54" presetID="10" presetClass="entr" presetSubtype="0" fill="hold" nodeType="afterEffect">
                                  <p:stCondLst>
                                    <p:cond delay="0"/>
                                  </p:stCondLst>
                                  <p:childTnLst>
                                    <p:set>
                                      <p:cBhvr>
                                        <p:cTn id="55" dur="1" fill="hold">
                                          <p:stCondLst>
                                            <p:cond delay="0"/>
                                          </p:stCondLst>
                                        </p:cTn>
                                        <p:tgtEl>
                                          <p:spTgt spid="67"/>
                                        </p:tgtEl>
                                        <p:attrNameLst>
                                          <p:attrName>style.visibility</p:attrName>
                                        </p:attrNameLst>
                                      </p:cBhvr>
                                      <p:to>
                                        <p:strVal val="visible"/>
                                      </p:to>
                                    </p:set>
                                    <p:animEffect transition="in" filter="fade">
                                      <p:cBhvr>
                                        <p:cTn id="56" dur="500"/>
                                        <p:tgtEl>
                                          <p:spTgt spid="67"/>
                                        </p:tgtEl>
                                      </p:cBhvr>
                                    </p:animEffect>
                                  </p:childTnLst>
                                </p:cTn>
                              </p:par>
                            </p:childTnLst>
                          </p:cTn>
                        </p:par>
                        <p:par>
                          <p:cTn id="57" fill="hold">
                            <p:stCondLst>
                              <p:cond delay="2500"/>
                            </p:stCondLst>
                            <p:childTnLst>
                              <p:par>
                                <p:cTn id="58" presetID="10" presetClass="entr" presetSubtype="0" fill="hold"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fade">
                                      <p:cBhvr>
                                        <p:cTn id="60" dur="500"/>
                                        <p:tgtEl>
                                          <p:spTgt spid="70"/>
                                        </p:tgtEl>
                                      </p:cBhvr>
                                    </p:animEffect>
                                  </p:childTnLst>
                                </p:cTn>
                              </p:par>
                            </p:childTnLst>
                          </p:cTn>
                        </p:par>
                        <p:par>
                          <p:cTn id="61" fill="hold">
                            <p:stCondLst>
                              <p:cond delay="3000"/>
                            </p:stCondLst>
                            <p:childTnLst>
                              <p:par>
                                <p:cTn id="62" presetID="10" presetClass="entr" presetSubtype="0" fill="hold" nodeType="afterEffect">
                                  <p:stCondLst>
                                    <p:cond delay="0"/>
                                  </p:stCondLst>
                                  <p:childTnLst>
                                    <p:set>
                                      <p:cBhvr>
                                        <p:cTn id="63" dur="1" fill="hold">
                                          <p:stCondLst>
                                            <p:cond delay="0"/>
                                          </p:stCondLst>
                                        </p:cTn>
                                        <p:tgtEl>
                                          <p:spTgt spid="73"/>
                                        </p:tgtEl>
                                        <p:attrNameLst>
                                          <p:attrName>style.visibility</p:attrName>
                                        </p:attrNameLst>
                                      </p:cBhvr>
                                      <p:to>
                                        <p:strVal val="visible"/>
                                      </p:to>
                                    </p:set>
                                    <p:animEffect transition="in" filter="fade">
                                      <p:cBhvr>
                                        <p:cTn id="64" dur="500"/>
                                        <p:tgtEl>
                                          <p:spTgt spid="73"/>
                                        </p:tgtEl>
                                      </p:cBhvr>
                                    </p:animEffect>
                                  </p:childTnLst>
                                </p:cTn>
                              </p:par>
                            </p:childTnLst>
                          </p:cTn>
                        </p:par>
                        <p:par>
                          <p:cTn id="65" fill="hold">
                            <p:stCondLst>
                              <p:cond delay="3500"/>
                            </p:stCondLst>
                            <p:childTnLst>
                              <p:par>
                                <p:cTn id="66" presetID="10" presetClass="entr" presetSubtype="0" fill="hold" nodeType="afterEffect">
                                  <p:stCondLst>
                                    <p:cond delay="0"/>
                                  </p:stCondLst>
                                  <p:childTnLst>
                                    <p:set>
                                      <p:cBhvr>
                                        <p:cTn id="67" dur="1" fill="hold">
                                          <p:stCondLst>
                                            <p:cond delay="0"/>
                                          </p:stCondLst>
                                        </p:cTn>
                                        <p:tgtEl>
                                          <p:spTgt spid="76"/>
                                        </p:tgtEl>
                                        <p:attrNameLst>
                                          <p:attrName>style.visibility</p:attrName>
                                        </p:attrNameLst>
                                      </p:cBhvr>
                                      <p:to>
                                        <p:strVal val="visible"/>
                                      </p:to>
                                    </p:set>
                                    <p:animEffect transition="in" filter="fade">
                                      <p:cBhvr>
                                        <p:cTn id="68" dur="500"/>
                                        <p:tgtEl>
                                          <p:spTgt spid="76"/>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fade">
                                      <p:cBhvr>
                                        <p:cTn id="73" dur="500"/>
                                        <p:tgtEl>
                                          <p:spTgt spid="36"/>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path" presetSubtype="0" accel="50000" decel="50000" fill="hold" nodeType="clickEffect">
                                  <p:stCondLst>
                                    <p:cond delay="0"/>
                                  </p:stCondLst>
                                  <p:childTnLst>
                                    <p:animMotion origin="layout" path="M -2.22222E-6 4.07407E-6 L 0.72656 -0.0044 " pathEditMode="relative" rAng="0" ptsTypes="AA">
                                      <p:cBhvr>
                                        <p:cTn id="77" dur="2000" fill="hold"/>
                                        <p:tgtEl>
                                          <p:spTgt spid="36"/>
                                        </p:tgtEl>
                                        <p:attrNameLst>
                                          <p:attrName>ppt_x</p:attrName>
                                          <p:attrName>ppt_y</p:attrName>
                                        </p:attrNameLst>
                                      </p:cBhvr>
                                      <p:rCtr x="36319" y="-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a:t>
            </a:r>
            <a:r>
              <a:rPr lang="en-US" sz="4000" dirty="0"/>
              <a:t>buddy </a:t>
            </a:r>
            <a:r>
              <a:rPr lang="en-US" sz="4000" dirty="0" smtClean="0"/>
              <a:t>system </a:t>
            </a:r>
            <a:r>
              <a:rPr lang="en-US" sz="3200" dirty="0" smtClean="0"/>
              <a:t>(1/2)</a:t>
            </a:r>
            <a:endParaRPr lang="en-US" sz="4000" dirty="0"/>
          </a:p>
        </p:txBody>
      </p:sp>
      <p:sp>
        <p:nvSpPr>
          <p:cNvPr id="3" name="Content Placeholder 2"/>
          <p:cNvSpPr>
            <a:spLocks noGrp="1"/>
          </p:cNvSpPr>
          <p:nvPr>
            <p:ph idx="1"/>
          </p:nvPr>
        </p:nvSpPr>
        <p:spPr>
          <a:xfrm>
            <a:off x="457200" y="1600200"/>
            <a:ext cx="8229600" cy="5069160"/>
          </a:xfrm>
        </p:spPr>
        <p:txBody>
          <a:bodyPr>
            <a:normAutofit/>
          </a:bodyPr>
          <a:lstStyle/>
          <a:p>
            <a:r>
              <a:rPr lang="en-CA" dirty="0" smtClean="0"/>
              <a:t>To increase support and accountability</a:t>
            </a:r>
          </a:p>
          <a:p>
            <a:r>
              <a:rPr lang="en-CA" dirty="0" smtClean="0"/>
              <a:t>You are expected to touch base with your buddies once a week, during that conversation, you will:</a:t>
            </a:r>
          </a:p>
          <a:p>
            <a:pPr lvl="1"/>
            <a:r>
              <a:rPr lang="en-CA" dirty="0" smtClean="0"/>
              <a:t>Discuss what you found during the week</a:t>
            </a:r>
          </a:p>
          <a:p>
            <a:pPr lvl="1"/>
            <a:r>
              <a:rPr lang="en-CA" dirty="0" smtClean="0"/>
              <a:t>Recommended 20 minutes call (5 </a:t>
            </a:r>
            <a:r>
              <a:rPr lang="en-CA" dirty="0" err="1" smtClean="0"/>
              <a:t>mins</a:t>
            </a:r>
            <a:r>
              <a:rPr lang="en-CA" dirty="0" smtClean="0"/>
              <a:t> for each, you can discuss what you found interested, what was challenging, what you like the most)</a:t>
            </a:r>
          </a:p>
        </p:txBody>
      </p:sp>
      <p:grpSp>
        <p:nvGrpSpPr>
          <p:cNvPr id="8" name="Group 7"/>
          <p:cNvGrpSpPr/>
          <p:nvPr/>
        </p:nvGrpSpPr>
        <p:grpSpPr>
          <a:xfrm>
            <a:off x="7164288" y="108919"/>
            <a:ext cx="1839666" cy="1879922"/>
            <a:chOff x="7702685" y="5421339"/>
            <a:chExt cx="917778" cy="1073039"/>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11" name="TextBox 10"/>
            <p:cNvSpPr txBox="1"/>
            <p:nvPr/>
          </p:nvSpPr>
          <p:spPr>
            <a:xfrm>
              <a:off x="7830147" y="5421339"/>
              <a:ext cx="605496" cy="151410"/>
            </a:xfrm>
            <a:prstGeom prst="rect">
              <a:avLst/>
            </a:prstGeom>
            <a:noFill/>
          </p:spPr>
          <p:txBody>
            <a:bodyPr wrap="none" rtlCol="0">
              <a:spAutoFit/>
            </a:bodyPr>
            <a:lstStyle/>
            <a:p>
              <a:pPr algn="ctr"/>
              <a:r>
                <a:rPr lang="en-CA" dirty="0" smtClean="0"/>
                <a:t>Buddy System</a:t>
              </a:r>
              <a:endParaRPr lang="en-CA" dirty="0">
                <a:solidFill>
                  <a:schemeClr val="accent3">
                    <a:lumMod val="75000"/>
                  </a:schemeClr>
                </a:solidFill>
              </a:endParaRPr>
            </a:p>
          </p:txBody>
        </p:sp>
      </p:grpSp>
    </p:spTree>
    <p:extLst>
      <p:ext uri="{BB962C8B-B14F-4D97-AF65-F5344CB8AC3E}">
        <p14:creationId xmlns:p14="http://schemas.microsoft.com/office/powerpoint/2010/main" val="2953484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par>
                          <p:cTn id="19" fill="hold">
                            <p:stCondLst>
                              <p:cond delay="500"/>
                            </p:stCondLst>
                            <p:childTnLst>
                              <p:par>
                                <p:cTn id="20" presetID="1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652" y="2140182"/>
            <a:ext cx="8350696" cy="1470025"/>
          </a:xfrm>
        </p:spPr>
        <p:txBody>
          <a:bodyPr>
            <a:normAutofit fontScale="90000"/>
          </a:bodyPr>
          <a:lstStyle/>
          <a:p>
            <a:r>
              <a:rPr lang="en-US" dirty="0" smtClean="0">
                <a:solidFill>
                  <a:schemeClr val="accent1">
                    <a:lumMod val="75000"/>
                  </a:schemeClr>
                </a:solidFill>
              </a:rPr>
              <a:t>Mindful Change Leadership Development Program – English Pilot</a:t>
            </a:r>
            <a:endParaRPr lang="en-CA" dirty="0">
              <a:solidFill>
                <a:schemeClr val="accent1">
                  <a:lumMod val="75000"/>
                </a:schemeClr>
              </a:solidFill>
            </a:endParaRPr>
          </a:p>
        </p:txBody>
      </p:sp>
      <p:sp>
        <p:nvSpPr>
          <p:cNvPr id="3" name="Subtitle 2"/>
          <p:cNvSpPr>
            <a:spLocks noGrp="1"/>
          </p:cNvSpPr>
          <p:nvPr>
            <p:ph type="subTitle" idx="1"/>
          </p:nvPr>
        </p:nvSpPr>
        <p:spPr/>
        <p:txBody>
          <a:bodyPr>
            <a:normAutofit/>
          </a:bodyPr>
          <a:lstStyle/>
          <a:p>
            <a:r>
              <a:rPr lang="en-US" dirty="0" smtClean="0"/>
              <a:t>Week 1 (of 8)</a:t>
            </a:r>
          </a:p>
          <a:p>
            <a:r>
              <a:rPr lang="en-US" dirty="0"/>
              <a:t>April </a:t>
            </a:r>
            <a:r>
              <a:rPr lang="en-US" dirty="0" smtClean="0"/>
              <a:t>25, 2022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a:t>
            </a:r>
            <a:r>
              <a:rPr lang="en-US" sz="4000" dirty="0"/>
              <a:t>buddy system </a:t>
            </a:r>
            <a:r>
              <a:rPr lang="en-US" sz="3200" dirty="0" smtClean="0"/>
              <a:t>(2/2</a:t>
            </a:r>
            <a:r>
              <a:rPr lang="en-US" sz="3200" dirty="0"/>
              <a:t>)</a:t>
            </a:r>
          </a:p>
        </p:txBody>
      </p:sp>
      <p:sp>
        <p:nvSpPr>
          <p:cNvPr id="3" name="Content Placeholder 2"/>
          <p:cNvSpPr>
            <a:spLocks noGrp="1"/>
          </p:cNvSpPr>
          <p:nvPr>
            <p:ph idx="1"/>
          </p:nvPr>
        </p:nvSpPr>
        <p:spPr>
          <a:xfrm>
            <a:off x="457200" y="1600200"/>
            <a:ext cx="8003232" cy="5069160"/>
          </a:xfrm>
        </p:spPr>
        <p:txBody>
          <a:bodyPr>
            <a:normAutofit fontScale="92500" lnSpcReduction="10000"/>
          </a:bodyPr>
          <a:lstStyle/>
          <a:p>
            <a:r>
              <a:rPr lang="en-CA" sz="3500" i="1" dirty="0">
                <a:solidFill>
                  <a:srgbClr val="F4A538"/>
                </a:solidFill>
                <a:effectLst>
                  <a:outerShdw blurRad="38100" dist="38100" dir="2700000" algn="tl">
                    <a:srgbClr val="000000">
                      <a:alpha val="43137"/>
                    </a:srgbClr>
                  </a:outerShdw>
                </a:effectLst>
              </a:rPr>
              <a:t>Introducing</a:t>
            </a:r>
            <a:r>
              <a:rPr lang="en-CA" sz="3900" dirty="0"/>
              <a:t> </a:t>
            </a:r>
            <a:r>
              <a:rPr lang="en-CA" sz="3500" i="1" dirty="0">
                <a:solidFill>
                  <a:srgbClr val="69B545"/>
                </a:solidFill>
                <a:effectLst>
                  <a:outerShdw blurRad="38100" dist="38100" dir="2700000" algn="tl">
                    <a:srgbClr val="000000">
                      <a:alpha val="43137"/>
                    </a:srgbClr>
                  </a:outerShdw>
                </a:effectLst>
              </a:rPr>
              <a:t>Yourself</a:t>
            </a:r>
            <a:r>
              <a:rPr lang="en-CA" sz="3500" i="1" dirty="0"/>
              <a:t> </a:t>
            </a:r>
            <a:r>
              <a:rPr lang="en-CA" sz="3500" i="1" dirty="0" smtClean="0"/>
              <a:t>with your </a:t>
            </a:r>
            <a:r>
              <a:rPr lang="en-CA" sz="3500" i="1" dirty="0" smtClean="0">
                <a:solidFill>
                  <a:srgbClr val="5676B3"/>
                </a:solidFill>
                <a:effectLst>
                  <a:outerShdw blurRad="38100" dist="38100" dir="2700000" algn="tl">
                    <a:srgbClr val="000000">
                      <a:alpha val="43137"/>
                    </a:srgbClr>
                  </a:outerShdw>
                </a:effectLst>
              </a:rPr>
              <a:t>Buddy</a:t>
            </a:r>
            <a:r>
              <a:rPr lang="en-CA" sz="3500" i="1" dirty="0" smtClean="0"/>
              <a:t> </a:t>
            </a:r>
            <a:r>
              <a:rPr lang="en-CA" sz="3500" i="1" dirty="0" smtClean="0">
                <a:solidFill>
                  <a:srgbClr val="D54427"/>
                </a:solidFill>
                <a:effectLst>
                  <a:outerShdw blurRad="38100" dist="38100" dir="2700000" algn="tl">
                    <a:srgbClr val="000000">
                      <a:alpha val="43137"/>
                    </a:srgbClr>
                  </a:outerShdw>
                </a:effectLst>
              </a:rPr>
              <a:t>System</a:t>
            </a:r>
            <a:r>
              <a:rPr lang="en-CA" sz="3000" dirty="0" smtClean="0"/>
              <a:t>:</a:t>
            </a:r>
            <a:endParaRPr lang="en-CA" dirty="0" smtClean="0"/>
          </a:p>
          <a:p>
            <a:pPr lvl="1"/>
            <a:r>
              <a:rPr lang="en-CA" dirty="0" smtClean="0"/>
              <a:t>Considering language preference, you were </a:t>
            </a:r>
            <a:r>
              <a:rPr lang="en-CA" dirty="0"/>
              <a:t/>
            </a:r>
            <a:br>
              <a:rPr lang="en-CA" dirty="0"/>
            </a:br>
            <a:r>
              <a:rPr lang="en-CA" dirty="0" smtClean="0"/>
              <a:t>pre-assigned to a breakout room (email sent </a:t>
            </a:r>
            <a:br>
              <a:rPr lang="en-CA" dirty="0" smtClean="0"/>
            </a:br>
            <a:r>
              <a:rPr lang="en-CA" dirty="0" smtClean="0"/>
              <a:t>last Friday), and in the next 5 minutes you will:</a:t>
            </a:r>
          </a:p>
          <a:p>
            <a:pPr lvl="2"/>
            <a:r>
              <a:rPr lang="en-CA" dirty="0" smtClean="0"/>
              <a:t>1 minute per person</a:t>
            </a:r>
          </a:p>
          <a:p>
            <a:pPr lvl="2"/>
            <a:r>
              <a:rPr lang="en-CA" dirty="0" smtClean="0"/>
              <a:t>Quickly introduce yourself</a:t>
            </a:r>
          </a:p>
          <a:p>
            <a:pPr lvl="2"/>
            <a:r>
              <a:rPr lang="en-CA" dirty="0" smtClean="0"/>
              <a:t>Mention something you’re passionate about, </a:t>
            </a:r>
            <a:br>
              <a:rPr lang="en-CA" dirty="0" smtClean="0"/>
            </a:br>
            <a:r>
              <a:rPr lang="en-CA" dirty="0" smtClean="0"/>
              <a:t>a hobby you have, or something of your interest</a:t>
            </a:r>
          </a:p>
          <a:p>
            <a:pPr lvl="2"/>
            <a:r>
              <a:rPr lang="en-CA" dirty="0"/>
              <a:t>Later on, you get in touch to agree on a date </a:t>
            </a:r>
            <a:r>
              <a:rPr lang="en-CA" dirty="0" smtClean="0"/>
              <a:t/>
            </a:r>
            <a:br>
              <a:rPr lang="en-CA" dirty="0" smtClean="0"/>
            </a:br>
            <a:r>
              <a:rPr lang="en-CA" dirty="0" smtClean="0"/>
              <a:t>and </a:t>
            </a:r>
            <a:r>
              <a:rPr lang="en-CA" dirty="0"/>
              <a:t>time to </a:t>
            </a:r>
            <a:r>
              <a:rPr lang="en-CA" dirty="0" smtClean="0"/>
              <a:t>connect </a:t>
            </a:r>
            <a:r>
              <a:rPr lang="en-CA" dirty="0"/>
              <a:t>on a weekly </a:t>
            </a:r>
            <a:r>
              <a:rPr lang="en-CA" dirty="0" smtClean="0"/>
              <a:t>basis</a:t>
            </a:r>
          </a:p>
          <a:p>
            <a:pPr lvl="2"/>
            <a:r>
              <a:rPr lang="fr-CA" dirty="0" smtClean="0"/>
              <a:t>You </a:t>
            </a:r>
            <a:r>
              <a:rPr lang="fr-CA" dirty="0" err="1" smtClean="0"/>
              <a:t>can</a:t>
            </a:r>
            <a:r>
              <a:rPr lang="fr-CA" dirty="0" smtClean="0"/>
              <a:t> </a:t>
            </a:r>
            <a:r>
              <a:rPr lang="fr-CA" dirty="0" err="1" smtClean="0"/>
              <a:t>later</a:t>
            </a:r>
            <a:r>
              <a:rPr lang="fr-CA" dirty="0" smtClean="0"/>
              <a:t> </a:t>
            </a:r>
            <a:r>
              <a:rPr lang="fr-CA" dirty="0" err="1" smtClean="0"/>
              <a:t>consult</a:t>
            </a:r>
            <a:r>
              <a:rPr lang="fr-CA" dirty="0" smtClean="0"/>
              <a:t> </a:t>
            </a:r>
            <a:r>
              <a:rPr lang="fr-CA" dirty="0" err="1" smtClean="0"/>
              <a:t>who</a:t>
            </a:r>
            <a:r>
              <a:rPr lang="fr-CA" dirty="0" smtClean="0"/>
              <a:t> </a:t>
            </a:r>
            <a:r>
              <a:rPr lang="fr-CA" dirty="0" err="1" smtClean="0"/>
              <a:t>your</a:t>
            </a:r>
            <a:r>
              <a:rPr lang="fr-CA" dirty="0" smtClean="0"/>
              <a:t> </a:t>
            </a:r>
            <a:r>
              <a:rPr lang="fr-CA" dirty="0" err="1" smtClean="0"/>
              <a:t>buddies</a:t>
            </a:r>
            <a:r>
              <a:rPr lang="fr-CA" dirty="0" smtClean="0"/>
              <a:t> are </a:t>
            </a:r>
            <a:br>
              <a:rPr lang="fr-CA" dirty="0" smtClean="0"/>
            </a:br>
            <a:r>
              <a:rPr lang="fr-CA" dirty="0" smtClean="0"/>
              <a:t>by </a:t>
            </a:r>
            <a:r>
              <a:rPr lang="fr-CA" dirty="0" err="1" smtClean="0"/>
              <a:t>checking</a:t>
            </a:r>
            <a:r>
              <a:rPr lang="fr-CA" dirty="0" smtClean="0"/>
              <a:t> </a:t>
            </a:r>
            <a:r>
              <a:rPr lang="fr-CA" dirty="0" err="1" smtClean="0"/>
              <a:t>this</a:t>
            </a:r>
            <a:r>
              <a:rPr lang="fr-CA" dirty="0" smtClean="0"/>
              <a:t> file: </a:t>
            </a:r>
            <a:br>
              <a:rPr lang="fr-CA" dirty="0" smtClean="0"/>
            </a:br>
            <a:r>
              <a:rPr lang="en-CA" sz="2200" dirty="0" smtClean="0">
                <a:hlinkClick r:id="rId3" tooltip="MCLD program English 2022 - Buddy System.xlsx"/>
              </a:rPr>
              <a:t>MCLD program English 2022 – Buddy System.xlsx</a:t>
            </a:r>
            <a:endParaRPr lang="en-CA" sz="2200" dirty="0"/>
          </a:p>
        </p:txBody>
      </p:sp>
      <p:grpSp>
        <p:nvGrpSpPr>
          <p:cNvPr id="13" name="Group 12"/>
          <p:cNvGrpSpPr/>
          <p:nvPr/>
        </p:nvGrpSpPr>
        <p:grpSpPr>
          <a:xfrm>
            <a:off x="7596336" y="3933056"/>
            <a:ext cx="1695650" cy="1994515"/>
            <a:chOff x="7702685" y="5421339"/>
            <a:chExt cx="917778" cy="1073039"/>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15" name="TextBox 14"/>
            <p:cNvSpPr txBox="1"/>
            <p:nvPr/>
          </p:nvSpPr>
          <p:spPr>
            <a:xfrm>
              <a:off x="7830147" y="5421339"/>
              <a:ext cx="605496" cy="151410"/>
            </a:xfrm>
            <a:prstGeom prst="rect">
              <a:avLst/>
            </a:prstGeom>
            <a:noFill/>
          </p:spPr>
          <p:txBody>
            <a:bodyPr wrap="none" rtlCol="0">
              <a:spAutoFit/>
            </a:bodyPr>
            <a:lstStyle/>
            <a:p>
              <a:pPr algn="ctr"/>
              <a:r>
                <a:rPr lang="en-CA" dirty="0" smtClean="0"/>
                <a:t>Buddy System</a:t>
              </a:r>
              <a:endParaRPr lang="en-CA" dirty="0">
                <a:solidFill>
                  <a:schemeClr val="accent3">
                    <a:lumMod val="75000"/>
                  </a:schemeClr>
                </a:solidFill>
              </a:endParaRPr>
            </a:p>
          </p:txBody>
        </p:sp>
      </p:grpSp>
      <p:sp>
        <p:nvSpPr>
          <p:cNvPr id="9" name="Right Brace 8"/>
          <p:cNvSpPr/>
          <p:nvPr/>
        </p:nvSpPr>
        <p:spPr>
          <a:xfrm>
            <a:off x="7057835" y="3590635"/>
            <a:ext cx="663490" cy="2912917"/>
          </a:xfrm>
          <a:prstGeom prst="rightBrace">
            <a:avLst>
              <a:gd name="adj1" fmla="val 11102"/>
              <a:gd name="adj2" fmla="val 49320"/>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29701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876256" y="0"/>
            <a:ext cx="1944216" cy="1788679"/>
          </a:xfrm>
          <a:prstGeom prst="rect">
            <a:avLst/>
          </a:prstGeom>
        </p:spPr>
      </p:pic>
      <p:sp>
        <p:nvSpPr>
          <p:cNvPr id="2" name="Title 1"/>
          <p:cNvSpPr>
            <a:spLocks noGrp="1"/>
          </p:cNvSpPr>
          <p:nvPr>
            <p:ph type="title"/>
          </p:nvPr>
        </p:nvSpPr>
        <p:spPr/>
        <p:txBody>
          <a:bodyPr/>
          <a:lstStyle/>
          <a:p>
            <a:pPr lvl="0"/>
            <a:r>
              <a:rPr lang="en-US" dirty="0" smtClean="0"/>
              <a:t>Gratitude journaling</a:t>
            </a:r>
            <a:endParaRPr lang="en-CA" dirty="0"/>
          </a:p>
        </p:txBody>
      </p:sp>
      <p:sp>
        <p:nvSpPr>
          <p:cNvPr id="3" name="Content Placeholder 2"/>
          <p:cNvSpPr>
            <a:spLocks noGrp="1"/>
          </p:cNvSpPr>
          <p:nvPr>
            <p:ph idx="1"/>
          </p:nvPr>
        </p:nvSpPr>
        <p:spPr/>
        <p:txBody>
          <a:bodyPr>
            <a:normAutofit/>
          </a:bodyPr>
          <a:lstStyle/>
          <a:p>
            <a:r>
              <a:rPr lang="en-CA" dirty="0" smtClean="0"/>
              <a:t>Take a notebook that will serve you as your journaling reflection or diary – this is personal</a:t>
            </a:r>
          </a:p>
          <a:p>
            <a:r>
              <a:rPr lang="en-CA" dirty="0" smtClean="0"/>
              <a:t>Take a couple of minutes to write down what you are grateful for</a:t>
            </a:r>
          </a:p>
          <a:p>
            <a:pPr lvl="1"/>
            <a:r>
              <a:rPr lang="en-CA" dirty="0" smtClean="0"/>
              <a:t>This could be in bullet form</a:t>
            </a:r>
          </a:p>
          <a:p>
            <a:pPr lvl="1"/>
            <a:r>
              <a:rPr lang="en-CA" dirty="0" smtClean="0"/>
              <a:t>Even 2 or 3 things per day will do</a:t>
            </a:r>
          </a:p>
          <a:p>
            <a:pPr lvl="1"/>
            <a:r>
              <a:rPr lang="en-CA" dirty="0" smtClean="0"/>
              <a:t>They can be simple things you did or noticed during the day</a:t>
            </a:r>
          </a:p>
        </p:txBody>
      </p:sp>
      <p:sp>
        <p:nvSpPr>
          <p:cNvPr id="5" name="Rectangle 4"/>
          <p:cNvSpPr/>
          <p:nvPr/>
        </p:nvSpPr>
        <p:spPr>
          <a:xfrm>
            <a:off x="1800200" y="5872610"/>
            <a:ext cx="5724128" cy="276999"/>
          </a:xfrm>
          <a:prstGeom prst="rect">
            <a:avLst/>
          </a:prstGeom>
        </p:spPr>
        <p:txBody>
          <a:bodyPr wrap="square">
            <a:spAutoFit/>
          </a:bodyPr>
          <a:lstStyle/>
          <a:p>
            <a:r>
              <a:rPr lang="en-CA" sz="1200" dirty="0">
                <a:hlinkClick r:id="rId4"/>
              </a:rPr>
              <a:t>http://</a:t>
            </a:r>
            <a:r>
              <a:rPr lang="en-CA" sz="1200" dirty="0" smtClean="0">
                <a:hlinkClick r:id="rId4"/>
              </a:rPr>
              <a:t>greatergood.berkeley.edu/article/item/how_to_upgrade_your_gratitude_practice</a:t>
            </a:r>
            <a:r>
              <a:rPr lang="en-CA" sz="1200" dirty="0" smtClean="0"/>
              <a:t> </a:t>
            </a:r>
            <a:endParaRPr lang="en-CA" sz="1200" dirty="0"/>
          </a:p>
        </p:txBody>
      </p:sp>
      <p:grpSp>
        <p:nvGrpSpPr>
          <p:cNvPr id="7" name="Group 6"/>
          <p:cNvGrpSpPr/>
          <p:nvPr/>
        </p:nvGrpSpPr>
        <p:grpSpPr>
          <a:xfrm>
            <a:off x="7668344" y="6159853"/>
            <a:ext cx="608297" cy="654519"/>
            <a:chOff x="1691680" y="5343137"/>
            <a:chExt cx="803649" cy="818086"/>
          </a:xfrm>
        </p:grpSpPr>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0" name="Oval 9"/>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66475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808080"/>
                                      </p:to>
                                    </p:animClr>
                                  </p:sub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808080"/>
                                      </p:to>
                                    </p:animClr>
                                  </p:sub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059016" cy="1143000"/>
          </a:xfrm>
        </p:spPr>
        <p:txBody>
          <a:bodyPr>
            <a:normAutofit/>
          </a:bodyPr>
          <a:lstStyle/>
          <a:p>
            <a:r>
              <a:rPr lang="en-CA" sz="3600" dirty="0" smtClean="0"/>
              <a:t>Your turn for week 1</a:t>
            </a:r>
            <a:endParaRPr lang="en-US" sz="3600" dirty="0"/>
          </a:p>
        </p:txBody>
      </p:sp>
      <p:sp>
        <p:nvSpPr>
          <p:cNvPr id="3" name="Content Placeholder 2"/>
          <p:cNvSpPr>
            <a:spLocks noGrp="1"/>
          </p:cNvSpPr>
          <p:nvPr>
            <p:ph idx="1"/>
          </p:nvPr>
        </p:nvSpPr>
        <p:spPr>
          <a:xfrm>
            <a:off x="457200" y="1600200"/>
            <a:ext cx="8229600" cy="5141168"/>
          </a:xfrm>
        </p:spPr>
        <p:txBody>
          <a:bodyPr>
            <a:normAutofit fontScale="77500" lnSpcReduction="20000"/>
          </a:bodyPr>
          <a:lstStyle/>
          <a:p>
            <a:r>
              <a:rPr lang="en-CA" dirty="0" smtClean="0"/>
              <a:t>Connecting </a:t>
            </a:r>
            <a:r>
              <a:rPr lang="en-CA" dirty="0"/>
              <a:t>– once a week with you </a:t>
            </a:r>
            <a:r>
              <a:rPr lang="en-CA" dirty="0" smtClean="0"/>
              <a:t>buddies</a:t>
            </a:r>
          </a:p>
          <a:p>
            <a:pPr lvl="1"/>
            <a:r>
              <a:rPr lang="en-CA" dirty="0" smtClean="0"/>
              <a:t>Recommended </a:t>
            </a:r>
            <a:r>
              <a:rPr lang="en-CA" dirty="0"/>
              <a:t>20 minutes </a:t>
            </a:r>
            <a:r>
              <a:rPr lang="en-CA" dirty="0" smtClean="0"/>
              <a:t>call: 5 </a:t>
            </a:r>
            <a:r>
              <a:rPr lang="en-CA" dirty="0" err="1"/>
              <a:t>mins</a:t>
            </a:r>
            <a:r>
              <a:rPr lang="en-CA" dirty="0"/>
              <a:t> for each, you can discuss what you found interested, what was challenging, what you like the </a:t>
            </a:r>
            <a:r>
              <a:rPr lang="en-CA" dirty="0" smtClean="0"/>
              <a:t>most</a:t>
            </a:r>
          </a:p>
          <a:p>
            <a:r>
              <a:rPr lang="en-CA" dirty="0" smtClean="0"/>
              <a:t>Gratitude </a:t>
            </a:r>
            <a:r>
              <a:rPr lang="en-CA" dirty="0"/>
              <a:t>Journaling – </a:t>
            </a:r>
            <a:r>
              <a:rPr lang="en-CA" dirty="0" smtClean="0"/>
              <a:t>daily</a:t>
            </a:r>
          </a:p>
          <a:p>
            <a:pPr lvl="1"/>
            <a:r>
              <a:rPr lang="en-CA" dirty="0"/>
              <a:t>This could be in bullet </a:t>
            </a:r>
            <a:r>
              <a:rPr lang="en-CA" dirty="0" smtClean="0"/>
              <a:t>form, even </a:t>
            </a:r>
            <a:r>
              <a:rPr lang="en-CA" dirty="0"/>
              <a:t>2 or 3 things per day will </a:t>
            </a:r>
            <a:r>
              <a:rPr lang="en-CA" dirty="0" smtClean="0"/>
              <a:t>do, They </a:t>
            </a:r>
            <a:r>
              <a:rPr lang="en-CA" dirty="0"/>
              <a:t>can be simple things you did or noticed during the </a:t>
            </a:r>
            <a:r>
              <a:rPr lang="en-CA" dirty="0" smtClean="0"/>
              <a:t>day</a:t>
            </a:r>
            <a:endParaRPr lang="en-CA" dirty="0"/>
          </a:p>
          <a:p>
            <a:r>
              <a:rPr lang="en-CA" sz="4800" dirty="0"/>
              <a:t>Practice 5 </a:t>
            </a:r>
            <a:r>
              <a:rPr lang="en-CA" sz="4800" dirty="0" err="1"/>
              <a:t>mins</a:t>
            </a:r>
            <a:r>
              <a:rPr lang="en-CA" sz="4800" dirty="0"/>
              <a:t> body scan – daily</a:t>
            </a:r>
            <a:r>
              <a:rPr lang="en-CA" sz="4400" dirty="0"/>
              <a:t/>
            </a:r>
            <a:br>
              <a:rPr lang="en-CA" sz="4400" dirty="0"/>
            </a:br>
            <a:r>
              <a:rPr lang="en-CA" dirty="0">
                <a:hlinkClick r:id="rId3"/>
              </a:rPr>
              <a:t>https://archive.org/details/BodyScan6minsB</a:t>
            </a:r>
            <a:r>
              <a:rPr lang="en-CA" dirty="0"/>
              <a:t/>
            </a:r>
            <a:br>
              <a:rPr lang="en-CA" dirty="0"/>
            </a:br>
            <a:r>
              <a:rPr lang="en-CA" u="sng" dirty="0">
                <a:hlinkClick r:id="rId4"/>
              </a:rPr>
              <a:t>http://elishagoldstein.com/videos/sitting-with-awareness-of-thoughts/​</a:t>
            </a:r>
            <a:endParaRPr lang="en-CA" dirty="0"/>
          </a:p>
          <a:p>
            <a:r>
              <a:rPr lang="en-CA" smtClean="0"/>
              <a:t>In </a:t>
            </a:r>
            <a:r>
              <a:rPr lang="en-CA" dirty="0" smtClean="0"/>
              <a:t>case you have a question, a comment </a:t>
            </a:r>
            <a:br>
              <a:rPr lang="en-CA" dirty="0" smtClean="0"/>
            </a:br>
            <a:r>
              <a:rPr lang="en-CA" dirty="0" smtClean="0"/>
              <a:t>or want to share something, please do </a:t>
            </a:r>
            <a:br>
              <a:rPr lang="en-CA" dirty="0" smtClean="0"/>
            </a:br>
            <a:r>
              <a:rPr lang="en-CA" dirty="0" smtClean="0"/>
              <a:t>so via the Cohort</a:t>
            </a:r>
            <a:endParaRPr lang="en-CA"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745437">
            <a:off x="5744043" y="220034"/>
            <a:ext cx="1172680" cy="1209033"/>
          </a:xfrm>
          <a:prstGeom prst="rect">
            <a:avLst/>
          </a:prstGeom>
        </p:spPr>
      </p:pic>
      <p:grpSp>
        <p:nvGrpSpPr>
          <p:cNvPr id="4" name="Group 3"/>
          <p:cNvGrpSpPr/>
          <p:nvPr/>
        </p:nvGrpSpPr>
        <p:grpSpPr>
          <a:xfrm>
            <a:off x="7903818" y="394848"/>
            <a:ext cx="766043" cy="910869"/>
            <a:chOff x="6542261" y="506769"/>
            <a:chExt cx="523699" cy="570787"/>
          </a:xfrm>
        </p:grpSpPr>
        <p:pic>
          <p:nvPicPr>
            <p:cNvPr id="7" name="Picture 6"/>
            <p:cNvPicPr>
              <a:picLocks noChangeAspect="1"/>
            </p:cNvPicPr>
            <p:nvPr/>
          </p:nvPicPr>
          <p:blipFill>
            <a:blip r:embed="rId6">
              <a:clrChange>
                <a:clrFrom>
                  <a:srgbClr val="FFFFFF"/>
                </a:clrFrom>
                <a:clrTo>
                  <a:srgbClr val="FFFFFF">
                    <a:alpha val="0"/>
                  </a:srgbClr>
                </a:clrTo>
              </a:clrChange>
            </a:blip>
            <a:stretch>
              <a:fillRect/>
            </a:stretch>
          </p:blipFill>
          <p:spPr>
            <a:xfrm>
              <a:off x="6542261" y="808286"/>
              <a:ext cx="230884" cy="269270"/>
            </a:xfrm>
            <a:prstGeom prst="rect">
              <a:avLst/>
            </a:prstGeom>
          </p:spPr>
        </p:pic>
        <p:pic>
          <p:nvPicPr>
            <p:cNvPr id="8" name="Picture 7"/>
            <p:cNvPicPr>
              <a:picLocks noChangeAspect="1"/>
            </p:cNvPicPr>
            <p:nvPr/>
          </p:nvPicPr>
          <p:blipFill>
            <a:blip r:embed="rId7">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8">
                      <a14:imgEffect>
                        <a14:saturation sat="300000"/>
                      </a14:imgEffect>
                    </a14:imgLayer>
                  </a14:imgProps>
                </a:ext>
              </a:extLst>
            </a:blip>
            <a:stretch>
              <a:fillRect/>
            </a:stretch>
          </p:blipFill>
          <p:spPr>
            <a:xfrm>
              <a:off x="6626827" y="506769"/>
              <a:ext cx="439133" cy="538540"/>
            </a:xfrm>
            <a:prstGeom prst="rect">
              <a:avLst/>
            </a:prstGeom>
          </p:spPr>
        </p:pic>
      </p:grpSp>
      <p:pic>
        <p:nvPicPr>
          <p:cNvPr id="9" name="Picture 8"/>
          <p:cNvPicPr>
            <a:picLocks noChangeAspect="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941482" y="442200"/>
            <a:ext cx="831200" cy="764704"/>
          </a:xfrm>
          <a:prstGeom prst="rect">
            <a:avLst/>
          </a:prstGeom>
        </p:spPr>
      </p:pic>
      <p:pic>
        <p:nvPicPr>
          <p:cNvPr id="2050" name="Picture 2" descr="MCL Cohort - Closed Group's ic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79988" y="5301208"/>
            <a:ext cx="9525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tse1.mm.bing.net/th?&amp;id=OIP.M5a32b83e321008b02071facfcf5bb17co0&amp;w=173&amp;h=85&amp;c=0&amp;pid=1.9&amp;rs=0&amp;p=0&amp;r=0">
            <a:hlinkClick r:id="rId11" tooltip="View image details"/>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879988" y="6369696"/>
            <a:ext cx="756461" cy="371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986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6516217" y="2607864"/>
            <a:ext cx="2170584" cy="1757240"/>
          </a:xfrm>
          <a:prstGeom prst="rect">
            <a:avLst/>
          </a:prstGeom>
        </p:spPr>
      </p:pic>
      <p:sp>
        <p:nvSpPr>
          <p:cNvPr id="2" name="Title 1"/>
          <p:cNvSpPr>
            <a:spLocks noGrp="1"/>
          </p:cNvSpPr>
          <p:nvPr>
            <p:ph type="title"/>
          </p:nvPr>
        </p:nvSpPr>
        <p:spPr/>
        <p:txBody>
          <a:bodyPr/>
          <a:lstStyle/>
          <a:p>
            <a:r>
              <a:rPr lang="en-US" dirty="0" smtClean="0"/>
              <a:t>Practice – The basics </a:t>
            </a:r>
            <a:r>
              <a:rPr lang="en-CA" sz="3600" dirty="0" smtClean="0"/>
              <a:t>(1/2</a:t>
            </a:r>
            <a:r>
              <a:rPr lang="en-CA" sz="3600" dirty="0"/>
              <a:t>)</a:t>
            </a:r>
            <a:endParaRPr lang="en-US" sz="3600" dirty="0"/>
          </a:p>
        </p:txBody>
      </p:sp>
      <p:sp>
        <p:nvSpPr>
          <p:cNvPr id="3" name="Content Placeholder 2"/>
          <p:cNvSpPr>
            <a:spLocks noGrp="1"/>
          </p:cNvSpPr>
          <p:nvPr>
            <p:ph idx="1"/>
          </p:nvPr>
        </p:nvSpPr>
        <p:spPr>
          <a:xfrm>
            <a:off x="457200" y="1600200"/>
            <a:ext cx="8229600" cy="4781128"/>
          </a:xfrm>
        </p:spPr>
        <p:txBody>
          <a:bodyPr>
            <a:normAutofit fontScale="70000" lnSpcReduction="20000"/>
          </a:bodyPr>
          <a:lstStyle/>
          <a:p>
            <a:pPr lvl="0"/>
            <a:r>
              <a:rPr lang="en-US" dirty="0" smtClean="0"/>
              <a:t>The intention of being (as opposed to doing)</a:t>
            </a:r>
          </a:p>
          <a:p>
            <a:pPr lvl="1"/>
            <a:r>
              <a:rPr lang="en-US" dirty="0" smtClean="0"/>
              <a:t>Posture: sit with a straight back, as comfortable as possible, as if your head is pending from the top </a:t>
            </a:r>
          </a:p>
          <a:p>
            <a:pPr lvl="1"/>
            <a:r>
              <a:rPr lang="en-US" dirty="0" smtClean="0"/>
              <a:t>in the chair that you are sited, or </a:t>
            </a:r>
            <a:r>
              <a:rPr lang="en-US" dirty="0"/>
              <a:t>cross legged if you feel </a:t>
            </a:r>
            <a:r>
              <a:rPr lang="en-US" dirty="0" smtClean="0"/>
              <a:t>comfortable</a:t>
            </a:r>
          </a:p>
          <a:p>
            <a:pPr lvl="1"/>
            <a:r>
              <a:rPr lang="en-US" dirty="0" smtClean="0"/>
              <a:t>slightly tuck your chin</a:t>
            </a:r>
            <a:endParaRPr lang="en-US" dirty="0"/>
          </a:p>
          <a:p>
            <a:pPr lvl="1"/>
            <a:r>
              <a:rPr lang="en-US" dirty="0" smtClean="0"/>
              <a:t>Mindset: keep an open mind, feel the experience</a:t>
            </a:r>
          </a:p>
          <a:p>
            <a:pPr lvl="1"/>
            <a:r>
              <a:rPr lang="en-US" dirty="0" smtClean="0"/>
              <a:t>You experience may vary each day, all is good</a:t>
            </a:r>
          </a:p>
          <a:p>
            <a:pPr lvl="1"/>
            <a:r>
              <a:rPr lang="en-US" dirty="0" smtClean="0"/>
              <a:t>Focus on the breathing</a:t>
            </a:r>
          </a:p>
          <a:p>
            <a:pPr lvl="1"/>
            <a:r>
              <a:rPr lang="en-US" dirty="0" smtClean="0"/>
              <a:t>Notice</a:t>
            </a:r>
            <a:endParaRPr lang="en-CA" dirty="0"/>
          </a:p>
          <a:p>
            <a:r>
              <a:rPr lang="en-CA" dirty="0" smtClean="0"/>
              <a:t>It </a:t>
            </a:r>
            <a:r>
              <a:rPr lang="en-CA" dirty="0"/>
              <a:t>is about feeling the way you feel, about noticing without </a:t>
            </a:r>
            <a:r>
              <a:rPr lang="en-CA" dirty="0" smtClean="0"/>
              <a:t>judging</a:t>
            </a:r>
          </a:p>
          <a:p>
            <a:pPr marL="971550" lvl="1" indent="-514350">
              <a:buFont typeface="+mj-lt"/>
              <a:buAutoNum type="arabicPeriod"/>
            </a:pPr>
            <a:r>
              <a:rPr lang="en-CA" dirty="0" smtClean="0"/>
              <a:t>have </a:t>
            </a:r>
            <a:r>
              <a:rPr lang="en-CA" dirty="0"/>
              <a:t>no expectations</a:t>
            </a:r>
          </a:p>
          <a:p>
            <a:pPr marL="971550" lvl="1" indent="-514350">
              <a:buFont typeface="+mj-lt"/>
              <a:buAutoNum type="arabicPeriod"/>
            </a:pPr>
            <a:r>
              <a:rPr lang="en-CA" dirty="0" smtClean="0"/>
              <a:t>have </a:t>
            </a:r>
            <a:r>
              <a:rPr lang="en-CA" dirty="0"/>
              <a:t>no judgement</a:t>
            </a:r>
          </a:p>
          <a:p>
            <a:pPr marL="971550" lvl="1" indent="-514350">
              <a:buFont typeface="+mj-lt"/>
              <a:buAutoNum type="arabicPeriod"/>
            </a:pPr>
            <a:r>
              <a:rPr lang="en-CA" dirty="0" smtClean="0"/>
              <a:t>have </a:t>
            </a:r>
            <a:r>
              <a:rPr lang="en-CA" dirty="0"/>
              <a:t>a beginners mind</a:t>
            </a:r>
          </a:p>
          <a:p>
            <a:pPr marL="971550" lvl="1" indent="-514350">
              <a:buFont typeface="+mj-lt"/>
              <a:buAutoNum type="arabicPeriod"/>
            </a:pPr>
            <a:r>
              <a:rPr lang="en-CA" dirty="0" smtClean="0"/>
              <a:t>be </a:t>
            </a:r>
            <a:r>
              <a:rPr lang="en-CA" dirty="0"/>
              <a:t>an observer... </a:t>
            </a:r>
            <a:r>
              <a:rPr lang="en-CA" dirty="0" smtClean="0"/>
              <a:t>the mind may be </a:t>
            </a:r>
            <a:r>
              <a:rPr lang="en-CA" dirty="0"/>
              <a:t>busy and </a:t>
            </a:r>
            <a:r>
              <a:rPr lang="en-CA" dirty="0" smtClean="0"/>
              <a:t>noisy, just observe it</a:t>
            </a:r>
          </a:p>
          <a:p>
            <a:pPr marL="457200" lvl="1" indent="0">
              <a:buNone/>
            </a:pPr>
            <a:endParaRPr lang="en-CA" dirty="0"/>
          </a:p>
          <a:p>
            <a:pPr lvl="0"/>
            <a:endParaRPr lang="en-US" dirty="0" smtClean="0"/>
          </a:p>
        </p:txBody>
      </p:sp>
    </p:spTree>
    <p:extLst>
      <p:ext uri="{BB962C8B-B14F-4D97-AF65-F5344CB8AC3E}">
        <p14:creationId xmlns:p14="http://schemas.microsoft.com/office/powerpoint/2010/main" val="1411960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Mindful exercise </a:t>
            </a:r>
            <a:r>
              <a:rPr lang="en-CA" sz="3600" dirty="0" smtClean="0"/>
              <a:t>– Body Scan </a:t>
            </a:r>
            <a:r>
              <a:rPr lang="en-CA" sz="2800" dirty="0" smtClean="0"/>
              <a:t>(2/2)</a:t>
            </a:r>
            <a:endParaRPr lang="en-US" sz="2800" dirty="0"/>
          </a:p>
        </p:txBody>
      </p:sp>
      <p:sp>
        <p:nvSpPr>
          <p:cNvPr id="3" name="Content Placeholder 2"/>
          <p:cNvSpPr>
            <a:spLocks noGrp="1"/>
          </p:cNvSpPr>
          <p:nvPr>
            <p:ph idx="1"/>
          </p:nvPr>
        </p:nvSpPr>
        <p:spPr/>
        <p:txBody>
          <a:bodyPr>
            <a:normAutofit fontScale="85000" lnSpcReduction="10000"/>
          </a:bodyPr>
          <a:lstStyle/>
          <a:p>
            <a:endParaRPr lang="en-CA" dirty="0" smtClean="0"/>
          </a:p>
          <a:p>
            <a:r>
              <a:rPr lang="en-CA" dirty="0" smtClean="0"/>
              <a:t>Time required: 5 minutes</a:t>
            </a:r>
          </a:p>
          <a:p>
            <a:r>
              <a:rPr lang="en-CA" dirty="0" smtClean="0"/>
              <a:t>Let yourself experience the exercise</a:t>
            </a:r>
          </a:p>
          <a:p>
            <a:r>
              <a:rPr lang="en-CA" dirty="0" smtClean="0"/>
              <a:t>Sit as comfortable as possible in a straight position</a:t>
            </a:r>
          </a:p>
          <a:p>
            <a:r>
              <a:rPr lang="en-CA" dirty="0" smtClean="0"/>
              <a:t>Feel free to close your eyes</a:t>
            </a:r>
          </a:p>
          <a:p>
            <a:endParaRPr lang="en-CA" dirty="0" smtClean="0"/>
          </a:p>
          <a:p>
            <a:r>
              <a:rPr lang="en-CA" dirty="0" smtClean="0"/>
              <a:t>Follow my voice as I lead you through the exercise</a:t>
            </a:r>
          </a:p>
          <a:p>
            <a:r>
              <a:rPr lang="en-CA" dirty="0" smtClean="0"/>
              <a:t>Then, we will do a short debrief of what you noticed.</a:t>
            </a:r>
          </a:p>
        </p:txBody>
      </p:sp>
      <p:pic>
        <p:nvPicPr>
          <p:cNvPr id="4" name="Picture 2" descr="http://makemindfulnesswork.com/wp-content/uploads/2013/10/Meditation-on-chair-1.jpg"/>
          <p:cNvPicPr>
            <a:picLocks noChangeAspect="1" noChangeArrowheads="1"/>
          </p:cNvPicPr>
          <p:nvPr/>
        </p:nvPicPr>
        <p:blipFill>
          <a:blip r:embed="rId3" cstate="print"/>
          <a:srcRect/>
          <a:stretch>
            <a:fillRect/>
          </a:stretch>
        </p:blipFill>
        <p:spPr bwMode="auto">
          <a:xfrm flipH="1">
            <a:off x="7524328" y="514350"/>
            <a:ext cx="1066800" cy="1866900"/>
          </a:xfrm>
          <a:prstGeom prst="rect">
            <a:avLst/>
          </a:prstGeom>
          <a:noFill/>
        </p:spPr>
      </p:pic>
      <p:grpSp>
        <p:nvGrpSpPr>
          <p:cNvPr id="9" name="Group 8"/>
          <p:cNvGrpSpPr/>
          <p:nvPr/>
        </p:nvGrpSpPr>
        <p:grpSpPr>
          <a:xfrm>
            <a:off x="4150282" y="6021631"/>
            <a:ext cx="803649" cy="818086"/>
            <a:chOff x="1691680" y="5343137"/>
            <a:chExt cx="803649" cy="818086"/>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973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017589" y="5157192"/>
            <a:ext cx="5108963" cy="954107"/>
          </a:xfrm>
          <a:prstGeom prst="rect">
            <a:avLst/>
          </a:prstGeom>
        </p:spPr>
        <p:txBody>
          <a:bodyPr wrap="none">
            <a:spAutoFit/>
          </a:bodyPr>
          <a:lstStyle/>
          <a:p>
            <a:pPr algn="ctr"/>
            <a:r>
              <a:rPr lang="en-CA" sz="2800" dirty="0">
                <a:solidFill>
                  <a:srgbClr val="000000"/>
                </a:solidFill>
              </a:rPr>
              <a:t>Be Mindful, Be </a:t>
            </a:r>
            <a:r>
              <a:rPr lang="en-CA" sz="2800" dirty="0" smtClean="0">
                <a:solidFill>
                  <a:srgbClr val="000000"/>
                </a:solidFill>
              </a:rPr>
              <a:t>Happy / </a:t>
            </a:r>
          </a:p>
          <a:p>
            <a:pPr algn="ctr"/>
            <a:r>
              <a:rPr lang="fr-FR" sz="2800" dirty="0" smtClean="0">
                <a:solidFill>
                  <a:schemeClr val="accent3"/>
                </a:solidFill>
              </a:rPr>
              <a:t>Prenez </a:t>
            </a:r>
            <a:r>
              <a:rPr lang="fr-FR" sz="2800" dirty="0">
                <a:solidFill>
                  <a:schemeClr val="accent3"/>
                </a:solidFill>
              </a:rPr>
              <a:t>conscience, soyez heureux</a:t>
            </a:r>
            <a:endParaRPr lang="en-CA" sz="2800"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8444336"/>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appy Carl Sagan Day! | ibtk.tumblr.com/post/35366151408 (po… | Flic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0648"/>
            <a:ext cx="4214079" cy="6508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1410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a:t>
            </a:r>
            <a:r>
              <a:rPr lang="en-CA" sz="2800" dirty="0" smtClean="0"/>
              <a:t>Breathing</a:t>
            </a:r>
            <a:endParaRPr lang="en-US" sz="2800" dirty="0"/>
          </a:p>
        </p:txBody>
      </p:sp>
      <p:sp>
        <p:nvSpPr>
          <p:cNvPr id="3" name="Content Placeholder 2"/>
          <p:cNvSpPr>
            <a:spLocks noGrp="1"/>
          </p:cNvSpPr>
          <p:nvPr>
            <p:ph idx="1"/>
          </p:nvPr>
        </p:nvSpPr>
        <p:spPr/>
        <p:txBody>
          <a:bodyPr>
            <a:normAutofit fontScale="85000" lnSpcReduction="20000"/>
          </a:bodyPr>
          <a:lstStyle/>
          <a:p>
            <a:r>
              <a:rPr lang="en-CA" dirty="0" smtClean="0"/>
              <a:t>Time required: 5 minutes</a:t>
            </a:r>
          </a:p>
          <a:p>
            <a:r>
              <a:rPr lang="en-CA" dirty="0" smtClean="0"/>
              <a:t>The trick is to shift from “doing” to “being”</a:t>
            </a:r>
          </a:p>
          <a:p>
            <a:r>
              <a:rPr lang="en-CA" dirty="0" smtClean="0"/>
              <a:t>Let’s start by doing the following...</a:t>
            </a:r>
          </a:p>
          <a:p>
            <a:pPr lvl="1"/>
            <a:r>
              <a:rPr lang="en-CA" dirty="0" smtClean="0"/>
              <a:t>Sit with </a:t>
            </a:r>
            <a:r>
              <a:rPr lang="en-CA" dirty="0"/>
              <a:t>a straight </a:t>
            </a:r>
            <a:r>
              <a:rPr lang="en-CA" dirty="0" smtClean="0"/>
              <a:t>position, </a:t>
            </a:r>
            <a:r>
              <a:rPr lang="en-CA" dirty="0"/>
              <a:t>as </a:t>
            </a:r>
            <a:r>
              <a:rPr lang="en-CA" dirty="0" smtClean="0"/>
              <a:t>comfortable as possible</a:t>
            </a:r>
          </a:p>
          <a:p>
            <a:pPr lvl="1"/>
            <a:r>
              <a:rPr lang="en-CA" dirty="0" smtClean="0"/>
              <a:t>It helps if you close or semi-close your eyes</a:t>
            </a:r>
          </a:p>
          <a:p>
            <a:pPr lvl="1"/>
            <a:r>
              <a:rPr lang="en-CA" dirty="0" smtClean="0"/>
              <a:t>Let’s not worry about time</a:t>
            </a:r>
          </a:p>
          <a:p>
            <a:pPr lvl="1"/>
            <a:r>
              <a:rPr lang="en-CA" dirty="0" smtClean="0"/>
              <a:t>And take a minute, only a minute...</a:t>
            </a:r>
          </a:p>
          <a:p>
            <a:pPr lvl="1"/>
            <a:r>
              <a:rPr lang="en-CA" dirty="0" smtClean="0"/>
              <a:t>To breathe, just to breathe</a:t>
            </a:r>
          </a:p>
          <a:p>
            <a:pPr lvl="1"/>
            <a:r>
              <a:rPr lang="en-CA" dirty="0" smtClean="0"/>
              <a:t>That simple</a:t>
            </a:r>
          </a:p>
          <a:p>
            <a:pPr lvl="1"/>
            <a:r>
              <a:rPr lang="en-CA" dirty="0" smtClean="0"/>
              <a:t>I’ll let you know when the time is over.</a:t>
            </a:r>
          </a:p>
          <a:p>
            <a:pPr lvl="1"/>
            <a:r>
              <a:rPr lang="en-CA" dirty="0" smtClean="0"/>
              <a:t>Just continue breathing… for one more minute</a:t>
            </a:r>
          </a:p>
        </p:txBody>
      </p:sp>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3">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3">
                <a:shade val="45000"/>
                <a:satMod val="135000"/>
              </a:schemeClr>
              <a:prstClr val="white"/>
            </a:duotone>
          </a:blip>
          <a:srcRect/>
          <a:stretch>
            <a:fillRect/>
          </a:stretch>
        </p:blipFill>
        <p:spPr bwMode="auto">
          <a:xfrm flipH="1">
            <a:off x="7179201" y="641988"/>
            <a:ext cx="1964799" cy="1916424"/>
          </a:xfrm>
          <a:prstGeom prst="rect">
            <a:avLst/>
          </a:prstGeom>
          <a:noFill/>
        </p:spPr>
      </p:pic>
      <p:grpSp>
        <p:nvGrpSpPr>
          <p:cNvPr id="7" name="Group 6"/>
          <p:cNvGrpSpPr/>
          <p:nvPr/>
        </p:nvGrpSpPr>
        <p:grpSpPr>
          <a:xfrm>
            <a:off x="7668344" y="6159853"/>
            <a:ext cx="608297" cy="654519"/>
            <a:chOff x="1691680" y="5343137"/>
            <a:chExt cx="803649" cy="818086"/>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9" name="Oval 8"/>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24157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75040" cy="1143000"/>
          </a:xfrm>
        </p:spPr>
        <p:txBody>
          <a:bodyPr>
            <a:noAutofit/>
          </a:bodyPr>
          <a:lstStyle/>
          <a:p>
            <a:r>
              <a:rPr lang="en-CA" sz="2800" dirty="0"/>
              <a:t>Mindful Breathing Exercise – </a:t>
            </a:r>
            <a:r>
              <a:rPr lang="en-CA" sz="2800" dirty="0" smtClean="0"/>
              <a:t>Centering</a:t>
            </a:r>
            <a:endParaRPr lang="en-US" sz="2800" dirty="0"/>
          </a:p>
        </p:txBody>
      </p:sp>
      <p:sp>
        <p:nvSpPr>
          <p:cNvPr id="3" name="Content Placeholder 2"/>
          <p:cNvSpPr>
            <a:spLocks noGrp="1"/>
          </p:cNvSpPr>
          <p:nvPr>
            <p:ph idx="1"/>
          </p:nvPr>
        </p:nvSpPr>
        <p:spPr/>
        <p:txBody>
          <a:bodyPr>
            <a:normAutofit fontScale="77500" lnSpcReduction="20000"/>
          </a:bodyPr>
          <a:lstStyle/>
          <a:p>
            <a:r>
              <a:rPr lang="en-CA" dirty="0" smtClean="0"/>
              <a:t>Time required: 2 minutes</a:t>
            </a:r>
          </a:p>
          <a:p>
            <a:r>
              <a:rPr lang="en-CA" dirty="0" smtClean="0"/>
              <a:t>The trick is to shift from “doing” to “being”</a:t>
            </a:r>
          </a:p>
          <a:p>
            <a:r>
              <a:rPr lang="en-CA" dirty="0" smtClean="0"/>
              <a:t>Let’s start by doing the following...</a:t>
            </a:r>
          </a:p>
          <a:p>
            <a:pPr lvl="1"/>
            <a:r>
              <a:rPr lang="en-CA" dirty="0" smtClean="0"/>
              <a:t>Sit with </a:t>
            </a:r>
            <a:r>
              <a:rPr lang="en-CA" dirty="0"/>
              <a:t>a straight </a:t>
            </a:r>
            <a:r>
              <a:rPr lang="en-CA" dirty="0" smtClean="0"/>
              <a:t>position, </a:t>
            </a:r>
            <a:r>
              <a:rPr lang="en-CA" dirty="0"/>
              <a:t>as </a:t>
            </a:r>
            <a:r>
              <a:rPr lang="en-CA" dirty="0" smtClean="0"/>
              <a:t>comfortable as possible</a:t>
            </a:r>
          </a:p>
          <a:p>
            <a:pPr lvl="1"/>
            <a:r>
              <a:rPr lang="en-CA" dirty="0" smtClean="0"/>
              <a:t>It helps if you close or semi-close your eyes</a:t>
            </a:r>
          </a:p>
          <a:p>
            <a:pPr lvl="1"/>
            <a:r>
              <a:rPr lang="en-CA" dirty="0" smtClean="0"/>
              <a:t>Let’s not worry about time</a:t>
            </a:r>
          </a:p>
          <a:p>
            <a:pPr lvl="1"/>
            <a:r>
              <a:rPr lang="en-CA" dirty="0" smtClean="0"/>
              <a:t>And take a minute, only a minute...</a:t>
            </a:r>
          </a:p>
          <a:p>
            <a:pPr lvl="1"/>
            <a:r>
              <a:rPr lang="en-CA" dirty="0" smtClean="0"/>
              <a:t>To breathe, just to breathe</a:t>
            </a:r>
          </a:p>
          <a:p>
            <a:pPr lvl="1"/>
            <a:r>
              <a:rPr lang="en-CA" dirty="0" smtClean="0"/>
              <a:t>That simple</a:t>
            </a:r>
          </a:p>
          <a:p>
            <a:pPr lvl="1"/>
            <a:r>
              <a:rPr lang="en-CA" dirty="0" smtClean="0"/>
              <a:t>I’ll let you know when the time is over.</a:t>
            </a:r>
          </a:p>
          <a:p>
            <a:pPr lvl="1"/>
            <a:r>
              <a:rPr lang="en-CA" dirty="0" smtClean="0"/>
              <a:t>Just continue breathing</a:t>
            </a:r>
          </a:p>
          <a:p>
            <a:r>
              <a:rPr lang="en-CA" dirty="0" smtClean="0"/>
              <a:t>We’ll do a short debrief of what you noticed </a:t>
            </a:r>
          </a:p>
        </p:txBody>
      </p:sp>
      <p:pic>
        <p:nvPicPr>
          <p:cNvPr id="1027" name="Picture 3" descr="C:\Users\Alejandro.Gonzalez\AppData\Local\Microsoft\Windows\Temporary Internet Files\Content.IE5\1BVHMIKZ\cold_by_however_improbable-d61j5pj[1].png"/>
          <p:cNvPicPr>
            <a:picLocks noChangeAspect="1" noChangeArrowheads="1"/>
          </p:cNvPicPr>
          <p:nvPr/>
        </p:nvPicPr>
        <p:blipFill>
          <a:blip r:embed="rId3">
            <a:clrChange>
              <a:clrFrom>
                <a:srgbClr val="F5F4F0"/>
              </a:clrFrom>
              <a:clrTo>
                <a:srgbClr val="F5F4F0">
                  <a:alpha val="0"/>
                </a:srgbClr>
              </a:clrTo>
            </a:clrChange>
            <a:duotone>
              <a:schemeClr val="accent1">
                <a:shade val="45000"/>
                <a:satMod val="135000"/>
              </a:schemeClr>
              <a:prstClr val="white"/>
            </a:duotone>
          </a:blip>
          <a:srcRect/>
          <a:stretch>
            <a:fillRect/>
          </a:stretch>
        </p:blipFill>
        <p:spPr bwMode="auto">
          <a:xfrm>
            <a:off x="6522616" y="0"/>
            <a:ext cx="1930400" cy="1447800"/>
          </a:xfrm>
          <a:prstGeom prst="rect">
            <a:avLst/>
          </a:prstGeom>
          <a:noFill/>
        </p:spPr>
      </p:pic>
      <p:pic>
        <p:nvPicPr>
          <p:cNvPr id="1026" name="Picture 2" descr="C:\Users\Alejandro.Gonzalez\AppData\Local\Microsoft\Windows\Temporary Internet Files\Content.IE5\SVNU93EQ\Breathe1[1].png"/>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flipH="1">
            <a:off x="7179201" y="641988"/>
            <a:ext cx="1964799" cy="1916424"/>
          </a:xfrm>
          <a:prstGeom prst="rect">
            <a:avLst/>
          </a:prstGeom>
          <a:noFill/>
        </p:spPr>
      </p:pic>
    </p:spTree>
    <p:extLst>
      <p:ext uri="{BB962C8B-B14F-4D97-AF65-F5344CB8AC3E}">
        <p14:creationId xmlns:p14="http://schemas.microsoft.com/office/powerpoint/2010/main" val="2529507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The sessions are interactive</a:t>
            </a:r>
            <a:endParaRPr lang="en-CA" dirty="0">
              <a:solidFill>
                <a:schemeClr val="accent3">
                  <a:lumMod val="75000"/>
                </a:schemeClr>
              </a:solidFill>
            </a:endParaRPr>
          </a:p>
        </p:txBody>
      </p:sp>
      <p:grpSp>
        <p:nvGrpSpPr>
          <p:cNvPr id="7" name="Group 6"/>
          <p:cNvGrpSpPr/>
          <p:nvPr/>
        </p:nvGrpSpPr>
        <p:grpSpPr>
          <a:xfrm>
            <a:off x="3749692" y="5034882"/>
            <a:ext cx="847810" cy="1021035"/>
            <a:chOff x="3525810" y="6279628"/>
            <a:chExt cx="847810" cy="1021035"/>
          </a:xfrm>
        </p:grpSpPr>
        <p:sp>
          <p:nvSpPr>
            <p:cNvPr id="8" name="TextBox 7"/>
            <p:cNvSpPr txBox="1"/>
            <p:nvPr/>
          </p:nvSpPr>
          <p:spPr>
            <a:xfrm>
              <a:off x="3637360" y="6279628"/>
              <a:ext cx="676788" cy="369332"/>
            </a:xfrm>
            <a:prstGeom prst="rect">
              <a:avLst/>
            </a:prstGeom>
            <a:noFill/>
          </p:spPr>
          <p:txBody>
            <a:bodyPr wrap="none" rtlCol="0">
              <a:spAutoFit/>
            </a:bodyPr>
            <a:lstStyle/>
            <a:p>
              <a:r>
                <a:rPr lang="en-CA" dirty="0" smtClean="0"/>
                <a:t>Mark</a:t>
              </a:r>
              <a:endParaRPr lang="en-CA" dirty="0">
                <a:solidFill>
                  <a:schemeClr val="accent3">
                    <a:lumMod val="75000"/>
                  </a:schemeClr>
                </a:solidFill>
              </a:endParaRPr>
            </a:p>
          </p:txBody>
        </p:sp>
        <p:pic>
          <p:nvPicPr>
            <p:cNvPr id="9"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3">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14" name="Group 13"/>
          <p:cNvGrpSpPr/>
          <p:nvPr/>
        </p:nvGrpSpPr>
        <p:grpSpPr>
          <a:xfrm>
            <a:off x="5686728" y="5034882"/>
            <a:ext cx="1353663" cy="1035788"/>
            <a:chOff x="1544747" y="4800414"/>
            <a:chExt cx="1353663" cy="1035788"/>
          </a:xfrm>
        </p:grpSpPr>
        <p:pic>
          <p:nvPicPr>
            <p:cNvPr id="12" name="Picture 4" descr="http://tse1.mm.bing.net/th?&amp;id=OIP.M5a32b83e321008b02071facfcf5bb17co0&amp;w=173&amp;h=85&amp;c=0&amp;pid=1.9&amp;rs=0&amp;p=0&amp;r=0">
              <a:hlinkClick r:id="rId4" tooltip="View image details"/>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4747" y="5171107"/>
              <a:ext cx="1353663" cy="66509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1724604" y="4800414"/>
              <a:ext cx="1159613" cy="369332"/>
            </a:xfrm>
            <a:prstGeom prst="rect">
              <a:avLst/>
            </a:prstGeom>
          </p:spPr>
          <p:txBody>
            <a:bodyPr wrap="none">
              <a:spAutoFit/>
            </a:bodyPr>
            <a:lstStyle/>
            <a:p>
              <a:r>
                <a:rPr lang="en-CA" dirty="0" smtClean="0"/>
                <a:t>Evaluation</a:t>
              </a:r>
              <a:endParaRPr lang="en-CA" dirty="0">
                <a:solidFill>
                  <a:schemeClr val="accent3">
                    <a:lumMod val="75000"/>
                  </a:schemeClr>
                </a:solidFill>
              </a:endParaRPr>
            </a:p>
          </p:txBody>
        </p:sp>
      </p:gr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9518" y="3696734"/>
            <a:ext cx="430948" cy="459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9518" y="3036047"/>
            <a:ext cx="675298" cy="35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2474" y="1938832"/>
            <a:ext cx="569387"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5704" y="2469338"/>
            <a:ext cx="522926" cy="343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Rectangle 24"/>
          <p:cNvSpPr/>
          <p:nvPr/>
        </p:nvSpPr>
        <p:spPr>
          <a:xfrm>
            <a:off x="1324732" y="3592964"/>
            <a:ext cx="678391" cy="646331"/>
          </a:xfrm>
          <a:prstGeom prst="rect">
            <a:avLst/>
          </a:prstGeom>
        </p:spPr>
        <p:txBody>
          <a:bodyPr wrap="none">
            <a:spAutoFit/>
          </a:bodyPr>
          <a:lstStyle/>
          <a:p>
            <a:pPr algn="ctr"/>
            <a:r>
              <a:rPr lang="en-CA" dirty="0" smtClean="0">
                <a:sym typeface="Wingdings 2"/>
              </a:rPr>
              <a:t>Raise</a:t>
            </a:r>
          </a:p>
          <a:p>
            <a:pPr algn="ctr"/>
            <a:r>
              <a:rPr lang="en-CA" dirty="0" smtClean="0">
                <a:sym typeface="Wingdings 2"/>
              </a:rPr>
              <a:t>hand</a:t>
            </a:r>
            <a:endParaRPr lang="en-CA" sz="3600" dirty="0">
              <a:solidFill>
                <a:srgbClr val="FF0000"/>
              </a:solidFill>
            </a:endParaRPr>
          </a:p>
        </p:txBody>
      </p:sp>
      <p:sp>
        <p:nvSpPr>
          <p:cNvPr id="27" name="Rectangle 26"/>
          <p:cNvSpPr/>
          <p:nvPr/>
        </p:nvSpPr>
        <p:spPr>
          <a:xfrm>
            <a:off x="1245919" y="1943781"/>
            <a:ext cx="863121" cy="369332"/>
          </a:xfrm>
          <a:prstGeom prst="rect">
            <a:avLst/>
          </a:prstGeom>
        </p:spPr>
        <p:txBody>
          <a:bodyPr wrap="none">
            <a:spAutoFit/>
          </a:bodyPr>
          <a:lstStyle/>
          <a:p>
            <a:r>
              <a:rPr lang="en-CA" dirty="0" smtClean="0">
                <a:sym typeface="Wingdings 2"/>
              </a:rPr>
              <a:t>Pointer</a:t>
            </a:r>
            <a:endParaRPr lang="en-CA" sz="3600" dirty="0">
              <a:solidFill>
                <a:srgbClr val="FF0000"/>
              </a:solidFill>
            </a:endParaRPr>
          </a:p>
        </p:txBody>
      </p:sp>
      <p:sp>
        <p:nvSpPr>
          <p:cNvPr id="28" name="Rectangle 27"/>
          <p:cNvSpPr/>
          <p:nvPr/>
        </p:nvSpPr>
        <p:spPr>
          <a:xfrm>
            <a:off x="1420966" y="3036047"/>
            <a:ext cx="688073" cy="369332"/>
          </a:xfrm>
          <a:prstGeom prst="rect">
            <a:avLst/>
          </a:prstGeom>
        </p:spPr>
        <p:txBody>
          <a:bodyPr wrap="none">
            <a:spAutoFit/>
          </a:bodyPr>
          <a:lstStyle/>
          <a:p>
            <a:r>
              <a:rPr lang="en-CA" dirty="0" smtClean="0">
                <a:sym typeface="Wingdings 2"/>
              </a:rPr>
              <a:t>Erase</a:t>
            </a:r>
            <a:endParaRPr lang="en-CA" sz="3600" dirty="0">
              <a:solidFill>
                <a:srgbClr val="FF0000"/>
              </a:solidFill>
            </a:endParaRPr>
          </a:p>
        </p:txBody>
      </p:sp>
      <p:sp>
        <p:nvSpPr>
          <p:cNvPr id="29" name="Rectangle 28"/>
          <p:cNvSpPr/>
          <p:nvPr/>
        </p:nvSpPr>
        <p:spPr>
          <a:xfrm>
            <a:off x="1248481" y="2469338"/>
            <a:ext cx="864917" cy="369332"/>
          </a:xfrm>
          <a:prstGeom prst="rect">
            <a:avLst/>
          </a:prstGeom>
        </p:spPr>
        <p:txBody>
          <a:bodyPr wrap="none">
            <a:spAutoFit/>
          </a:bodyPr>
          <a:lstStyle/>
          <a:p>
            <a:r>
              <a:rPr lang="en-CA" dirty="0" smtClean="0">
                <a:sym typeface="Wingdings 2"/>
              </a:rPr>
              <a:t>Marker</a:t>
            </a:r>
            <a:endParaRPr lang="en-CA" sz="3600" dirty="0">
              <a:solidFill>
                <a:srgbClr val="FF0000"/>
              </a:solidFill>
            </a:endParaRPr>
          </a:p>
        </p:txBody>
      </p:sp>
      <p:grpSp>
        <p:nvGrpSpPr>
          <p:cNvPr id="30" name="Group 29"/>
          <p:cNvGrpSpPr/>
          <p:nvPr/>
        </p:nvGrpSpPr>
        <p:grpSpPr>
          <a:xfrm>
            <a:off x="4885764" y="3652745"/>
            <a:ext cx="2058283" cy="1027724"/>
            <a:chOff x="7035970" y="5546994"/>
            <a:chExt cx="1584493" cy="947384"/>
          </a:xfrm>
        </p:grpSpPr>
        <p:pic>
          <p:nvPicPr>
            <p:cNvPr id="31"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2745437">
              <a:off x="7687882" y="5561797"/>
              <a:ext cx="947384" cy="917778"/>
            </a:xfrm>
            <a:prstGeom prst="rect">
              <a:avLst/>
            </a:prstGeom>
          </p:spPr>
        </p:pic>
        <p:sp>
          <p:nvSpPr>
            <p:cNvPr id="32" name="TextBox 31"/>
            <p:cNvSpPr txBox="1"/>
            <p:nvPr/>
          </p:nvSpPr>
          <p:spPr>
            <a:xfrm>
              <a:off x="7035970" y="5776300"/>
              <a:ext cx="599286" cy="539062"/>
            </a:xfrm>
            <a:prstGeom prst="rect">
              <a:avLst/>
            </a:prstGeom>
            <a:noFill/>
          </p:spPr>
          <p:txBody>
            <a:bodyPr wrap="none" rtlCol="0">
              <a:spAutoFit/>
            </a:bodyPr>
            <a:lstStyle/>
            <a:p>
              <a:pPr algn="ctr"/>
              <a:r>
                <a:rPr lang="en-CA" sz="1600" dirty="0" smtClean="0"/>
                <a:t>Buddy </a:t>
              </a:r>
            </a:p>
            <a:p>
              <a:pPr algn="ctr"/>
              <a:r>
                <a:rPr lang="en-CA" sz="1600" dirty="0" smtClean="0"/>
                <a:t>System</a:t>
              </a:r>
              <a:endParaRPr lang="en-CA" sz="1600" dirty="0">
                <a:solidFill>
                  <a:schemeClr val="accent3">
                    <a:lumMod val="75000"/>
                  </a:schemeClr>
                </a:solidFill>
              </a:endParaRPr>
            </a:p>
          </p:txBody>
        </p:sp>
      </p:grpSp>
      <p:grpSp>
        <p:nvGrpSpPr>
          <p:cNvPr id="35" name="Group 34"/>
          <p:cNvGrpSpPr/>
          <p:nvPr/>
        </p:nvGrpSpPr>
        <p:grpSpPr>
          <a:xfrm>
            <a:off x="4931738" y="1607214"/>
            <a:ext cx="1793584" cy="837846"/>
            <a:chOff x="262334" y="2444629"/>
            <a:chExt cx="1328254" cy="570787"/>
          </a:xfrm>
        </p:grpSpPr>
        <p:sp>
          <p:nvSpPr>
            <p:cNvPr id="36" name="TextBox 35"/>
            <p:cNvSpPr txBox="1"/>
            <p:nvPr/>
          </p:nvSpPr>
          <p:spPr>
            <a:xfrm>
              <a:off x="262334" y="2642269"/>
              <a:ext cx="508420" cy="230642"/>
            </a:xfrm>
            <a:prstGeom prst="rect">
              <a:avLst/>
            </a:prstGeom>
            <a:noFill/>
          </p:spPr>
          <p:txBody>
            <a:bodyPr wrap="none" rtlCol="0">
              <a:spAutoFit/>
            </a:bodyPr>
            <a:lstStyle/>
            <a:p>
              <a:pPr algn="ctr"/>
              <a:r>
                <a:rPr lang="en-CA" sz="1600" dirty="0" smtClean="0"/>
                <a:t>Dyads</a:t>
              </a:r>
              <a:endParaRPr lang="en-CA" sz="1600" dirty="0">
                <a:solidFill>
                  <a:schemeClr val="accent3">
                    <a:lumMod val="75000"/>
                  </a:schemeClr>
                </a:solidFill>
              </a:endParaRPr>
            </a:p>
          </p:txBody>
        </p:sp>
        <p:grpSp>
          <p:nvGrpSpPr>
            <p:cNvPr id="37" name="Group 36"/>
            <p:cNvGrpSpPr/>
            <p:nvPr/>
          </p:nvGrpSpPr>
          <p:grpSpPr>
            <a:xfrm>
              <a:off x="1010965" y="2444629"/>
              <a:ext cx="579623" cy="570787"/>
              <a:chOff x="3242902" y="5446280"/>
              <a:chExt cx="1219511" cy="1049915"/>
            </a:xfrm>
          </p:grpSpPr>
          <p:pic>
            <p:nvPicPr>
              <p:cNvPr id="38" name="Picture 37"/>
              <p:cNvPicPr>
                <a:picLocks noChangeAspect="1"/>
              </p:cNvPicPr>
              <p:nvPr/>
            </p:nvPicPr>
            <p:blipFill>
              <a:blip r:embed="rId11"/>
              <a:stretch>
                <a:fillRect/>
              </a:stretch>
            </p:blipFill>
            <p:spPr>
              <a:xfrm>
                <a:off x="3242902" y="5455300"/>
                <a:ext cx="1142999" cy="1019175"/>
              </a:xfrm>
              <a:prstGeom prst="rect">
                <a:avLst/>
              </a:prstGeom>
            </p:spPr>
          </p:pic>
          <p:pic>
            <p:nvPicPr>
              <p:cNvPr id="39" name="Picture 38"/>
              <p:cNvPicPr>
                <a:picLocks noChangeAspect="1"/>
              </p:cNvPicPr>
              <p:nvPr/>
            </p:nvPicPr>
            <p:blipFill>
              <a:blip r:embed="rId12">
                <a:clrChange>
                  <a:clrFrom>
                    <a:srgbClr val="FFFFFF"/>
                  </a:clrFrom>
                  <a:clrTo>
                    <a:srgbClr val="FFFFFF">
                      <a:alpha val="0"/>
                    </a:srgbClr>
                  </a:clrTo>
                </a:clrChange>
              </a:blip>
              <a:stretch>
                <a:fillRect/>
              </a:stretch>
            </p:blipFill>
            <p:spPr>
              <a:xfrm>
                <a:off x="3360564" y="6000895"/>
                <a:ext cx="485775" cy="495300"/>
              </a:xfrm>
              <a:prstGeom prst="rect">
                <a:avLst/>
              </a:prstGeom>
            </p:spPr>
          </p:pic>
          <p:pic>
            <p:nvPicPr>
              <p:cNvPr id="40" name="Picture 39"/>
              <p:cNvPicPr>
                <a:picLocks noChangeAspect="1"/>
              </p:cNvPicPr>
              <p:nvPr/>
            </p:nvPicPr>
            <p:blipFill>
              <a:blip r:embed="rId13">
                <a:clrChange>
                  <a:clrFrom>
                    <a:srgbClr val="FFFFFF"/>
                  </a:clrFrom>
                  <a:clrTo>
                    <a:srgbClr val="FFFFFF">
                      <a:alpha val="0"/>
                    </a:srgbClr>
                  </a:clrTo>
                </a:clrChange>
              </a:blip>
              <a:stretch>
                <a:fillRect/>
              </a:stretch>
            </p:blipFill>
            <p:spPr>
              <a:xfrm>
                <a:off x="3538488" y="5446280"/>
                <a:ext cx="923925" cy="990600"/>
              </a:xfrm>
              <a:prstGeom prst="rect">
                <a:avLst/>
              </a:prstGeom>
            </p:spPr>
          </p:pic>
        </p:grpSp>
      </p:grpSp>
      <p:grpSp>
        <p:nvGrpSpPr>
          <p:cNvPr id="3" name="Group 2"/>
          <p:cNvGrpSpPr/>
          <p:nvPr/>
        </p:nvGrpSpPr>
        <p:grpSpPr>
          <a:xfrm>
            <a:off x="4766600" y="2536539"/>
            <a:ext cx="2083993" cy="1056425"/>
            <a:chOff x="4766600" y="2536539"/>
            <a:chExt cx="2083993" cy="1056425"/>
          </a:xfrm>
        </p:grpSpPr>
        <p:pic>
          <p:nvPicPr>
            <p:cNvPr id="33" name="Picture 3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812811" y="2536539"/>
              <a:ext cx="1037782" cy="1056425"/>
            </a:xfrm>
            <a:prstGeom prst="rect">
              <a:avLst/>
            </a:prstGeom>
          </p:spPr>
        </p:pic>
        <p:sp>
          <p:nvSpPr>
            <p:cNvPr id="34" name="TextBox 33"/>
            <p:cNvSpPr txBox="1"/>
            <p:nvPr/>
          </p:nvSpPr>
          <p:spPr>
            <a:xfrm>
              <a:off x="4766600" y="2849222"/>
              <a:ext cx="1172116" cy="584775"/>
            </a:xfrm>
            <a:prstGeom prst="rect">
              <a:avLst/>
            </a:prstGeom>
            <a:noFill/>
          </p:spPr>
          <p:txBody>
            <a:bodyPr wrap="none" rtlCol="0">
              <a:spAutoFit/>
            </a:bodyPr>
            <a:lstStyle/>
            <a:p>
              <a:pPr algn="ctr"/>
              <a:r>
                <a:rPr lang="en-CA" sz="1600" dirty="0" smtClean="0"/>
                <a:t>Connecting </a:t>
              </a:r>
            </a:p>
            <a:p>
              <a:pPr algn="ctr"/>
              <a:r>
                <a:rPr lang="en-CA" sz="1600" dirty="0" smtClean="0"/>
                <a:t>&amp; Debriefs</a:t>
              </a:r>
              <a:endParaRPr lang="en-CA" sz="1600" dirty="0">
                <a:solidFill>
                  <a:schemeClr val="accent3">
                    <a:lumMod val="75000"/>
                  </a:schemeClr>
                </a:solidFill>
              </a:endParaRPr>
            </a:p>
          </p:txBody>
        </p:sp>
      </p:grpSp>
      <p:grpSp>
        <p:nvGrpSpPr>
          <p:cNvPr id="16" name="Group 15"/>
          <p:cNvGrpSpPr/>
          <p:nvPr/>
        </p:nvGrpSpPr>
        <p:grpSpPr>
          <a:xfrm>
            <a:off x="1646186" y="5099238"/>
            <a:ext cx="934423" cy="1061985"/>
            <a:chOff x="1646186" y="5099238"/>
            <a:chExt cx="934423" cy="1061985"/>
          </a:xfrm>
        </p:grpSpPr>
        <p:pic>
          <p:nvPicPr>
            <p:cNvPr id="41" name="Picture 4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5" name="Oval 14"/>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46186" y="5099238"/>
              <a:ext cx="934423" cy="369332"/>
            </a:xfrm>
            <a:prstGeom prst="rect">
              <a:avLst/>
            </a:prstGeom>
            <a:noFill/>
          </p:spPr>
          <p:txBody>
            <a:bodyPr wrap="none" rtlCol="0">
              <a:spAutoFit/>
            </a:bodyPr>
            <a:lstStyle/>
            <a:p>
              <a:r>
                <a:rPr lang="en-CA" dirty="0"/>
                <a:t>Debrief </a:t>
              </a:r>
              <a:endParaRPr lang="en-CA" dirty="0">
                <a:solidFill>
                  <a:schemeClr val="accent3">
                    <a:lumMod val="75000"/>
                  </a:schemeClr>
                </a:solidFill>
              </a:endParaRPr>
            </a:p>
          </p:txBody>
        </p:sp>
      </p:grpSp>
    </p:spTree>
    <p:extLst>
      <p:ext uri="{BB962C8B-B14F-4D97-AF65-F5344CB8AC3E}">
        <p14:creationId xmlns:p14="http://schemas.microsoft.com/office/powerpoint/2010/main" val="84364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nodeType="withEffect">
                                  <p:stCondLst>
                                    <p:cond delay="0"/>
                                  </p:stCondLst>
                                  <p:childTnLst>
                                    <p:set>
                                      <p:cBhvr>
                                        <p:cTn id="9" dur="1" fill="hold">
                                          <p:stCondLst>
                                            <p:cond delay="0"/>
                                          </p:stCondLst>
                                        </p:cTn>
                                        <p:tgtEl>
                                          <p:spTgt spid="1032"/>
                                        </p:tgtEl>
                                        <p:attrNameLst>
                                          <p:attrName>style.visibility</p:attrName>
                                        </p:attrNameLst>
                                      </p:cBhvr>
                                      <p:to>
                                        <p:strVal val="visible"/>
                                      </p:to>
                                    </p:set>
                                    <p:animEffect transition="in" filter="fade">
                                      <p:cBhvr>
                                        <p:cTn id="10" dur="500"/>
                                        <p:tgtEl>
                                          <p:spTgt spid="1032"/>
                                        </p:tgtEl>
                                      </p:cBhvr>
                                    </p:animEffect>
                                  </p:childTnLst>
                                </p:cTn>
                              </p:par>
                              <p:par>
                                <p:cTn id="11" presetID="10" presetClass="entr" presetSubtype="0" fill="hold" nodeType="withEffect">
                                  <p:stCondLst>
                                    <p:cond delay="0"/>
                                  </p:stCondLst>
                                  <p:childTnLst>
                                    <p:set>
                                      <p:cBhvr>
                                        <p:cTn id="12" dur="1" fill="hold">
                                          <p:stCondLst>
                                            <p:cond delay="0"/>
                                          </p:stCondLst>
                                        </p:cTn>
                                        <p:tgtEl>
                                          <p:spTgt spid="1033"/>
                                        </p:tgtEl>
                                        <p:attrNameLst>
                                          <p:attrName>style.visibility</p:attrName>
                                        </p:attrNameLst>
                                      </p:cBhvr>
                                      <p:to>
                                        <p:strVal val="visible"/>
                                      </p:to>
                                    </p:set>
                                    <p:animEffect transition="in" filter="fade">
                                      <p:cBhvr>
                                        <p:cTn id="13" dur="500"/>
                                        <p:tgtEl>
                                          <p:spTgt spid="1033"/>
                                        </p:tgtEl>
                                      </p:cBhvr>
                                    </p:animEffect>
                                  </p:childTnLst>
                                </p:cTn>
                              </p:par>
                              <p:par>
                                <p:cTn id="14" presetID="10" presetClass="entr" presetSubtype="0" fill="hold" nodeType="withEffect">
                                  <p:stCondLst>
                                    <p:cond delay="0"/>
                                  </p:stCondLst>
                                  <p:childTnLst>
                                    <p:set>
                                      <p:cBhvr>
                                        <p:cTn id="15" dur="1" fill="hold">
                                          <p:stCondLst>
                                            <p:cond delay="0"/>
                                          </p:stCondLst>
                                        </p:cTn>
                                        <p:tgtEl>
                                          <p:spTgt spid="1034"/>
                                        </p:tgtEl>
                                        <p:attrNameLst>
                                          <p:attrName>style.visibility</p:attrName>
                                        </p:attrNameLst>
                                      </p:cBhvr>
                                      <p:to>
                                        <p:strVal val="visible"/>
                                      </p:to>
                                    </p:set>
                                    <p:animEffect transition="in" filter="fade">
                                      <p:cBhvr>
                                        <p:cTn id="16" dur="500"/>
                                        <p:tgtEl>
                                          <p:spTgt spid="103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par>
                                <p:cTn id="37" presetID="10" presetClass="entr" presetSubtype="0"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500"/>
                                        <p:tgtEl>
                                          <p:spTgt spid="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par>
                                <p:cTn id="45" presetID="10" presetClass="entr" presetSubtype="0"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par>
                                <p:cTn id="48" presetID="10"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1628800"/>
            <a:ext cx="4634864" cy="4634864"/>
          </a:xfrm>
          <a:prstGeom prst="rect">
            <a:avLst/>
          </a:prstGeom>
        </p:spPr>
      </p:pic>
      <p:sp>
        <p:nvSpPr>
          <p:cNvPr id="9" name="Rectangle 8"/>
          <p:cNvSpPr/>
          <p:nvPr/>
        </p:nvSpPr>
        <p:spPr>
          <a:xfrm rot="16375435">
            <a:off x="4227" y="3141079"/>
            <a:ext cx="3617465" cy="923330"/>
          </a:xfrm>
          <a:prstGeom prst="rect">
            <a:avLst/>
          </a:prstGeom>
          <a:noFill/>
        </p:spPr>
        <p:txBody>
          <a:bodyPr wrap="none" lIns="91440" tIns="45720" rIns="91440" bIns="45720">
            <a:prstTxWarp prst="textWave2">
              <a:avLst/>
            </a:prstTxWarp>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Welcome </a:t>
            </a: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Wingdings" panose="05000000000000000000" pitchFamily="2" charset="2"/>
              </a:rPr>
              <a:t></a:t>
            </a:r>
            <a:endPar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1028" name="Picture 4" descr="C:\Users\GonzalA1\AppData\Local\Microsoft\Windows\Temporary Internet Files\Content.IE5\L9PJGYG4\map_of_canada[1].gif"/>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65720" y="29525"/>
            <a:ext cx="8686800" cy="68558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119866"/>
            <a:ext cx="2304256" cy="2304256"/>
          </a:xfrm>
          <a:prstGeom prst="rect">
            <a:avLst/>
          </a:prstGeom>
        </p:spPr>
      </p:pic>
      <p:sp>
        <p:nvSpPr>
          <p:cNvPr id="2" name="Title 1"/>
          <p:cNvSpPr>
            <a:spLocks noGrp="1"/>
          </p:cNvSpPr>
          <p:nvPr>
            <p:ph type="title"/>
          </p:nvPr>
        </p:nvSpPr>
        <p:spPr/>
        <p:txBody>
          <a:bodyPr/>
          <a:lstStyle/>
          <a:p>
            <a:r>
              <a:rPr lang="fr-CA" dirty="0" err="1" smtClean="0"/>
              <a:t>Welcoming</a:t>
            </a:r>
            <a:endParaRPr lang="en-US" dirty="0">
              <a:solidFill>
                <a:srgbClr val="FF0000"/>
              </a:solidFill>
            </a:endParaRPr>
          </a:p>
        </p:txBody>
      </p:sp>
      <p:sp>
        <p:nvSpPr>
          <p:cNvPr id="4" name="TextBox 3"/>
          <p:cNvSpPr txBox="1"/>
          <p:nvPr/>
        </p:nvSpPr>
        <p:spPr>
          <a:xfrm>
            <a:off x="827584" y="6309828"/>
            <a:ext cx="1728192" cy="369332"/>
          </a:xfrm>
          <a:prstGeom prst="rect">
            <a:avLst/>
          </a:prstGeom>
          <a:noFill/>
        </p:spPr>
        <p:txBody>
          <a:bodyPr wrap="square" rtlCol="0">
            <a:spAutoFit/>
          </a:bodyPr>
          <a:lstStyle/>
          <a:p>
            <a:r>
              <a:rPr lang="en-CA" dirty="0" smtClean="0"/>
              <a:t>NCR – Next Slide</a:t>
            </a:r>
            <a:endParaRPr lang="en-CA" dirty="0"/>
          </a:p>
        </p:txBody>
      </p:sp>
      <p:grpSp>
        <p:nvGrpSpPr>
          <p:cNvPr id="8" name="Group 7"/>
          <p:cNvGrpSpPr/>
          <p:nvPr/>
        </p:nvGrpSpPr>
        <p:grpSpPr>
          <a:xfrm>
            <a:off x="7764840" y="6447548"/>
            <a:ext cx="437081" cy="287923"/>
            <a:chOff x="3525810" y="6724817"/>
            <a:chExt cx="847810" cy="575846"/>
          </a:xfrm>
        </p:grpSpPr>
        <p:pic>
          <p:nvPicPr>
            <p:cNvPr id="12" name="Picture 2"/>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1146164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nodeType="afterEffect">
                                  <p:stCondLst>
                                    <p:cond delay="0"/>
                                  </p:stCondLst>
                                  <p:childTnLst>
                                    <p:animEffect transition="out" filter="fade">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8278" y="133818"/>
            <a:ext cx="1203754" cy="1203754"/>
          </a:xfrm>
          <a:prstGeom prst="rect">
            <a:avLst/>
          </a:prstGeom>
        </p:spPr>
      </p:pic>
      <p:sp>
        <p:nvSpPr>
          <p:cNvPr id="2" name="Title 1"/>
          <p:cNvSpPr>
            <a:spLocks noGrp="1"/>
          </p:cNvSpPr>
          <p:nvPr>
            <p:ph type="title"/>
          </p:nvPr>
        </p:nvSpPr>
        <p:spPr/>
        <p:txBody>
          <a:bodyPr/>
          <a:lstStyle/>
          <a:p>
            <a:r>
              <a:rPr lang="en-CA" dirty="0" smtClean="0"/>
              <a:t>Welcoming</a:t>
            </a:r>
            <a:endParaRPr lang="en-CA" dirty="0">
              <a:solidFill>
                <a:srgbClr val="FF0000"/>
              </a:solidFill>
            </a:endParaRPr>
          </a:p>
        </p:txBody>
      </p:sp>
      <p:pic>
        <p:nvPicPr>
          <p:cNvPr id="3" name="Picture 2"/>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452066" y="1196752"/>
            <a:ext cx="8568952" cy="5176438"/>
          </a:xfrm>
          <a:prstGeom prst="rect">
            <a:avLst/>
          </a:prstGeom>
        </p:spPr>
      </p:pic>
      <p:grpSp>
        <p:nvGrpSpPr>
          <p:cNvPr id="5" name="Group 4"/>
          <p:cNvGrpSpPr/>
          <p:nvPr/>
        </p:nvGrpSpPr>
        <p:grpSpPr>
          <a:xfrm>
            <a:off x="7764840" y="6447548"/>
            <a:ext cx="437081" cy="287923"/>
            <a:chOff x="3525810" y="6724817"/>
            <a:chExt cx="847810" cy="575846"/>
          </a:xfrm>
        </p:grpSpPr>
        <p:pic>
          <p:nvPicPr>
            <p:cNvPr id="6" name="Picture 2"/>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25810" y="6724817"/>
              <a:ext cx="579314" cy="57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83963" y="6724817"/>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4083962" y="7012740"/>
              <a:ext cx="289657" cy="287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920977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7210392" y="1654096"/>
            <a:ext cx="2304292" cy="2477546"/>
          </a:xfrm>
          <a:prstGeom prst="rect">
            <a:avLst/>
          </a:prstGeom>
        </p:spPr>
      </p:pic>
      <p:sp>
        <p:nvSpPr>
          <p:cNvPr id="2" name="Title 1"/>
          <p:cNvSpPr>
            <a:spLocks noGrp="1"/>
          </p:cNvSpPr>
          <p:nvPr>
            <p:ph type="title"/>
          </p:nvPr>
        </p:nvSpPr>
        <p:spPr/>
        <p:txBody>
          <a:bodyPr>
            <a:normAutofit fontScale="90000"/>
          </a:bodyPr>
          <a:lstStyle/>
          <a:p>
            <a:r>
              <a:rPr lang="en-CA" dirty="0" smtClean="0"/>
              <a:t>Agenda - </a:t>
            </a:r>
            <a:r>
              <a:rPr lang="en-US" dirty="0" smtClean="0"/>
              <a:t>Week 1 – (focus and clarity)</a:t>
            </a:r>
            <a:endParaRPr lang="en-US" dirty="0">
              <a:solidFill>
                <a:srgbClr val="FF0000"/>
              </a:solidFill>
            </a:endParaRPr>
          </a:p>
        </p:txBody>
      </p:sp>
      <p:sp>
        <p:nvSpPr>
          <p:cNvPr id="3" name="Content Placeholder 2"/>
          <p:cNvSpPr>
            <a:spLocks noGrp="1"/>
          </p:cNvSpPr>
          <p:nvPr>
            <p:ph idx="1"/>
          </p:nvPr>
        </p:nvSpPr>
        <p:spPr>
          <a:xfrm>
            <a:off x="457200" y="1484784"/>
            <a:ext cx="8229600" cy="4896544"/>
          </a:xfrm>
        </p:spPr>
        <p:txBody>
          <a:bodyPr>
            <a:normAutofit fontScale="85000" lnSpcReduction="20000"/>
          </a:bodyPr>
          <a:lstStyle/>
          <a:p>
            <a:pPr lvl="0"/>
            <a:r>
              <a:rPr lang="en-US" dirty="0" smtClean="0">
                <a:solidFill>
                  <a:schemeClr val="bg1">
                    <a:lumMod val="50000"/>
                  </a:schemeClr>
                </a:solidFill>
              </a:rPr>
              <a:t>Centering – Breathing </a:t>
            </a:r>
            <a:r>
              <a:rPr lang="en-US" dirty="0">
                <a:solidFill>
                  <a:schemeClr val="bg1">
                    <a:lumMod val="50000"/>
                  </a:schemeClr>
                </a:solidFill>
              </a:rPr>
              <a:t>exercise – 2 </a:t>
            </a:r>
            <a:r>
              <a:rPr lang="en-US" dirty="0" smtClean="0">
                <a:solidFill>
                  <a:schemeClr val="bg1">
                    <a:lumMod val="50000"/>
                  </a:schemeClr>
                </a:solidFill>
              </a:rPr>
              <a:t>minutes (done)</a:t>
            </a:r>
            <a:endParaRPr lang="en-CA" sz="2800" dirty="0">
              <a:solidFill>
                <a:schemeClr val="bg1">
                  <a:lumMod val="50000"/>
                </a:schemeClr>
              </a:solidFill>
            </a:endParaRPr>
          </a:p>
          <a:p>
            <a:r>
              <a:rPr lang="en-US" dirty="0" smtClean="0">
                <a:solidFill>
                  <a:schemeClr val="bg1">
                    <a:lumMod val="50000"/>
                  </a:schemeClr>
                </a:solidFill>
              </a:rPr>
              <a:t>Welcoming (done)</a:t>
            </a:r>
          </a:p>
          <a:p>
            <a:r>
              <a:rPr lang="fr-CA" dirty="0" err="1" smtClean="0">
                <a:solidFill>
                  <a:schemeClr val="bg1">
                    <a:lumMod val="50000"/>
                  </a:schemeClr>
                </a:solidFill>
              </a:rPr>
              <a:t>Miscelaneous</a:t>
            </a:r>
            <a:r>
              <a:rPr lang="fr-CA" dirty="0" smtClean="0">
                <a:solidFill>
                  <a:schemeClr val="bg1">
                    <a:lumMod val="50000"/>
                  </a:schemeClr>
                </a:solidFill>
              </a:rPr>
              <a:t> (</a:t>
            </a:r>
            <a:r>
              <a:rPr lang="en-US" dirty="0">
                <a:solidFill>
                  <a:schemeClr val="bg1">
                    <a:lumMod val="50000"/>
                  </a:schemeClr>
                </a:solidFill>
              </a:rPr>
              <a:t>done</a:t>
            </a:r>
            <a:r>
              <a:rPr lang="fr-CA" dirty="0" smtClean="0">
                <a:solidFill>
                  <a:schemeClr val="bg1">
                    <a:lumMod val="50000"/>
                  </a:schemeClr>
                </a:solidFill>
              </a:rPr>
              <a:t>)</a:t>
            </a:r>
            <a:endParaRPr lang="en-US" dirty="0">
              <a:solidFill>
                <a:schemeClr val="bg1">
                  <a:lumMod val="50000"/>
                </a:schemeClr>
              </a:solidFill>
            </a:endParaRPr>
          </a:p>
          <a:p>
            <a:r>
              <a:rPr lang="en-US" dirty="0"/>
              <a:t>Etiquette / Structure / </a:t>
            </a:r>
            <a:r>
              <a:rPr lang="en-US" dirty="0" smtClean="0"/>
              <a:t>Cohort / Recordings</a:t>
            </a:r>
            <a:endParaRPr lang="en-US" dirty="0"/>
          </a:p>
          <a:p>
            <a:r>
              <a:rPr lang="en-US" dirty="0"/>
              <a:t>Main </a:t>
            </a:r>
            <a:r>
              <a:rPr lang="en-US" dirty="0" smtClean="0"/>
              <a:t>goal </a:t>
            </a:r>
            <a:r>
              <a:rPr lang="en-US" dirty="0"/>
              <a:t>of the </a:t>
            </a:r>
            <a:r>
              <a:rPr lang="en-US" dirty="0" smtClean="0"/>
              <a:t>Program / Target Audience</a:t>
            </a:r>
            <a:endParaRPr lang="en-US" dirty="0"/>
          </a:p>
          <a:p>
            <a:r>
              <a:rPr lang="en-US" dirty="0" smtClean="0"/>
              <a:t>Today’s Objective</a:t>
            </a:r>
            <a:endParaRPr lang="en-US" dirty="0"/>
          </a:p>
          <a:p>
            <a:r>
              <a:rPr lang="en-US" dirty="0" smtClean="0"/>
              <a:t>Snail Model</a:t>
            </a:r>
          </a:p>
          <a:p>
            <a:r>
              <a:rPr lang="en-US" dirty="0" smtClean="0"/>
              <a:t>The </a:t>
            </a:r>
            <a:r>
              <a:rPr lang="en-US" dirty="0"/>
              <a:t>importance of “Connecting” </a:t>
            </a:r>
            <a:r>
              <a:rPr lang="en-US" dirty="0" smtClean="0"/>
              <a:t>&amp; Buddy System</a:t>
            </a:r>
            <a:endParaRPr lang="en-US" dirty="0"/>
          </a:p>
          <a:p>
            <a:r>
              <a:rPr lang="en-US" dirty="0" smtClean="0"/>
              <a:t>Gratitude </a:t>
            </a:r>
            <a:r>
              <a:rPr lang="en-US" dirty="0"/>
              <a:t>Journaling</a:t>
            </a:r>
          </a:p>
          <a:p>
            <a:r>
              <a:rPr lang="en-US" dirty="0"/>
              <a:t>Practice: 5 min </a:t>
            </a:r>
            <a:r>
              <a:rPr lang="en-US" dirty="0" smtClean="0"/>
              <a:t>body scan</a:t>
            </a:r>
            <a:endParaRPr lang="en-US" dirty="0"/>
          </a:p>
          <a:p>
            <a:r>
              <a:rPr lang="en-US" dirty="0"/>
              <a:t>Your take away assignment for week </a:t>
            </a:r>
            <a:r>
              <a:rPr lang="en-US" dirty="0" smtClean="0"/>
              <a:t>1.</a:t>
            </a:r>
            <a:endParaRPr lang="en-US" dirty="0"/>
          </a:p>
        </p:txBody>
      </p:sp>
    </p:spTree>
    <p:extLst>
      <p:ext uri="{BB962C8B-B14F-4D97-AF65-F5344CB8AC3E}">
        <p14:creationId xmlns:p14="http://schemas.microsoft.com/office/powerpoint/2010/main" val="3081685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808080"/>
                                      </p:to>
                                    </p:animClr>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808080"/>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subTnLst>
                                    <p:animClr clrSpc="rgb" dir="cw">
                                      <p:cBhvr override="childStyle">
                                        <p:cTn dur="1" fill="hold" display="0" masterRel="nextClick" afterEffect="1"/>
                                        <p:tgtEl>
                                          <p:spTgt spid="3">
                                            <p:txEl>
                                              <p:pRg st="5" end="5"/>
                                            </p:txEl>
                                          </p:spTgt>
                                        </p:tgtEl>
                                        <p:attrNameLst>
                                          <p:attrName>ppt_c</p:attrName>
                                        </p:attrNameLst>
                                      </p:cBhvr>
                                      <p:to>
                                        <a:srgbClr val="808080"/>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subTnLst>
                                    <p:animClr clrSpc="rgb" dir="cw">
                                      <p:cBhvr override="childStyle">
                                        <p:cTn dur="1" fill="hold" display="0" masterRel="nextClick" afterEffect="1"/>
                                        <p:tgtEl>
                                          <p:spTgt spid="3">
                                            <p:txEl>
                                              <p:pRg st="6" end="6"/>
                                            </p:txEl>
                                          </p:spTgt>
                                        </p:tgtEl>
                                        <p:attrNameLst>
                                          <p:attrName>ppt_c</p:attrName>
                                        </p:attrNameLst>
                                      </p:cBhvr>
                                      <p:to>
                                        <a:srgbClr val="808080"/>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subTnLst>
                                    <p:animClr clrSpc="rgb" dir="cw">
                                      <p:cBhvr override="childStyle">
                                        <p:cTn dur="1" fill="hold" display="0" masterRel="nextClick" afterEffect="1"/>
                                        <p:tgtEl>
                                          <p:spTgt spid="3">
                                            <p:txEl>
                                              <p:pRg st="7" end="7"/>
                                            </p:txEl>
                                          </p:spTgt>
                                        </p:tgtEl>
                                        <p:attrNameLst>
                                          <p:attrName>ppt_c</p:attrName>
                                        </p:attrNameLst>
                                      </p:cBhvr>
                                      <p:to>
                                        <a:srgbClr val="808080"/>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subTnLst>
                                    <p:animClr clrSpc="rgb" dir="cw">
                                      <p:cBhvr override="childStyle">
                                        <p:cTn dur="1" fill="hold" display="0" masterRel="nextClick" afterEffect="1"/>
                                        <p:tgtEl>
                                          <p:spTgt spid="3">
                                            <p:txEl>
                                              <p:pRg st="8" end="8"/>
                                            </p:txEl>
                                          </p:spTgt>
                                        </p:tgtEl>
                                        <p:attrNameLst>
                                          <p:attrName>ppt_c</p:attrName>
                                        </p:attrNameLst>
                                      </p:cBhvr>
                                      <p:to>
                                        <a:srgbClr val="808080"/>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subTnLst>
                                    <p:animClr clrSpc="rgb" dir="cw">
                                      <p:cBhvr override="childStyle">
                                        <p:cTn dur="1" fill="hold" display="0" masterRel="nextClick" afterEffect="1"/>
                                        <p:tgtEl>
                                          <p:spTgt spid="3">
                                            <p:txEl>
                                              <p:pRg st="9" end="9"/>
                                            </p:txEl>
                                          </p:spTgt>
                                        </p:tgtEl>
                                        <p:attrNameLst>
                                          <p:attrName>ppt_c</p:attrName>
                                        </p:attrNameLst>
                                      </p:cBhvr>
                                      <p:to>
                                        <a:srgbClr val="808080"/>
                                      </p:to>
                                    </p:animClr>
                                  </p:sub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500"/>
                                        <p:tgtEl>
                                          <p:spTgt spid="3">
                                            <p:txEl>
                                              <p:pRg st="10" end="10"/>
                                            </p:txEl>
                                          </p:spTgt>
                                        </p:tgtEl>
                                      </p:cBhvr>
                                    </p:animEffect>
                                  </p:childTnLst>
                                  <p:subTnLst>
                                    <p:animClr clrSpc="rgb" dir="cw">
                                      <p:cBhvr override="childStyle">
                                        <p:cTn dur="1" fill="hold" display="0" masterRel="nextClick" afterEffect="1"/>
                                        <p:tgtEl>
                                          <p:spTgt spid="3">
                                            <p:txEl>
                                              <p:pRg st="10" end="10"/>
                                            </p:txEl>
                                          </p:spTgt>
                                        </p:tgtEl>
                                        <p:attrNameLst>
                                          <p:attrName>ppt_c</p:attrName>
                                        </p:attrNameLst>
                                      </p:cBhvr>
                                      <p:to>
                                        <a:srgbClr val="80808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Etiquette</a:t>
            </a:r>
            <a:endParaRPr lang="en-CA" dirty="0"/>
          </a:p>
        </p:txBody>
      </p:sp>
      <p:sp>
        <p:nvSpPr>
          <p:cNvPr id="3" name="Content Placeholder 2"/>
          <p:cNvSpPr>
            <a:spLocks noGrp="1"/>
          </p:cNvSpPr>
          <p:nvPr>
            <p:ph idx="1"/>
          </p:nvPr>
        </p:nvSpPr>
        <p:spPr>
          <a:xfrm>
            <a:off x="457200" y="1600200"/>
            <a:ext cx="8229600" cy="4525963"/>
          </a:xfrm>
        </p:spPr>
        <p:txBody>
          <a:bodyPr>
            <a:normAutofit fontScale="85000" lnSpcReduction="20000"/>
          </a:bodyPr>
          <a:lstStyle/>
          <a:p>
            <a:pPr marL="0" indent="0">
              <a:buNone/>
            </a:pPr>
            <a:r>
              <a:rPr lang="en-CA" dirty="0" smtClean="0"/>
              <a:t>What would we like to see happening in our sessions?</a:t>
            </a:r>
          </a:p>
          <a:p>
            <a:r>
              <a:rPr lang="en-CA" dirty="0" smtClean="0"/>
              <a:t>Active participation</a:t>
            </a:r>
          </a:p>
          <a:p>
            <a:r>
              <a:rPr lang="en-CA" dirty="0" smtClean="0"/>
              <a:t>Active Listening</a:t>
            </a:r>
          </a:p>
          <a:p>
            <a:r>
              <a:rPr lang="en-CA" dirty="0" smtClean="0"/>
              <a:t>Having fun</a:t>
            </a:r>
          </a:p>
          <a:p>
            <a:r>
              <a:rPr lang="en-CA" dirty="0"/>
              <a:t>Respect</a:t>
            </a:r>
          </a:p>
          <a:p>
            <a:r>
              <a:rPr lang="en-CA" dirty="0" smtClean="0"/>
              <a:t>Confidentiality </a:t>
            </a:r>
          </a:p>
          <a:p>
            <a:r>
              <a:rPr lang="en-CA" dirty="0" smtClean="0"/>
              <a:t>Punctuality</a:t>
            </a:r>
          </a:p>
          <a:p>
            <a:r>
              <a:rPr lang="en-CA" dirty="0" smtClean="0"/>
              <a:t>Consider and treat this virtual classroom and the Cohort as safe spaces</a:t>
            </a:r>
          </a:p>
          <a:p>
            <a:r>
              <a:rPr lang="en-CA" dirty="0" smtClean="0"/>
              <a:t>We follow the </a:t>
            </a:r>
            <a:r>
              <a:rPr lang="en-CA" dirty="0" smtClean="0">
                <a:hlinkClick r:id="rId3"/>
              </a:rPr>
              <a:t>Values and Ethics Code for the Public Sector</a:t>
            </a:r>
            <a:endParaRPr lang="en-CA"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8144" y="2060848"/>
            <a:ext cx="2381250" cy="2171700"/>
          </a:xfrm>
          <a:prstGeom prst="rect">
            <a:avLst/>
          </a:prstGeom>
        </p:spPr>
      </p:pic>
    </p:spTree>
    <p:extLst>
      <p:ext uri="{BB962C8B-B14F-4D97-AF65-F5344CB8AC3E}">
        <p14:creationId xmlns:p14="http://schemas.microsoft.com/office/powerpoint/2010/main" val="3305281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CA" sz="3600" dirty="0" smtClean="0"/>
              <a:t>Structure of the sessions</a:t>
            </a:r>
            <a:endParaRPr lang="en-CA" sz="3600" dirty="0"/>
          </a:p>
        </p:txBody>
      </p:sp>
      <p:sp>
        <p:nvSpPr>
          <p:cNvPr id="3" name="Content Placeholder 2"/>
          <p:cNvSpPr>
            <a:spLocks noGrp="1"/>
          </p:cNvSpPr>
          <p:nvPr>
            <p:ph sz="half" idx="1"/>
          </p:nvPr>
        </p:nvSpPr>
        <p:spPr>
          <a:xfrm>
            <a:off x="457200" y="1600200"/>
            <a:ext cx="6203032" cy="4525963"/>
          </a:xfrm>
        </p:spPr>
        <p:txBody>
          <a:bodyPr>
            <a:normAutofit/>
          </a:bodyPr>
          <a:lstStyle/>
          <a:p>
            <a:r>
              <a:rPr lang="en-CA" dirty="0" smtClean="0"/>
              <a:t>Centering exercise and check-in</a:t>
            </a:r>
          </a:p>
          <a:p>
            <a:r>
              <a:rPr lang="en-CA" dirty="0"/>
              <a:t>Review of </a:t>
            </a:r>
            <a:r>
              <a:rPr lang="en-CA" dirty="0" smtClean="0"/>
              <a:t>objective / agenda</a:t>
            </a:r>
            <a:endParaRPr lang="en-CA" dirty="0"/>
          </a:p>
          <a:p>
            <a:r>
              <a:rPr lang="en-CA" dirty="0" smtClean="0"/>
              <a:t>Share techniques, discuss a bit </a:t>
            </a:r>
            <a:br>
              <a:rPr lang="en-CA" dirty="0" smtClean="0"/>
            </a:br>
            <a:r>
              <a:rPr lang="en-CA" dirty="0" smtClean="0"/>
              <a:t>of the science</a:t>
            </a:r>
          </a:p>
          <a:p>
            <a:r>
              <a:rPr lang="en-CA" dirty="0" smtClean="0"/>
              <a:t>Mindful exercise and debrief</a:t>
            </a:r>
          </a:p>
          <a:p>
            <a:r>
              <a:rPr lang="en-CA" dirty="0" smtClean="0"/>
              <a:t>Your practice for the week</a:t>
            </a:r>
          </a:p>
          <a:p>
            <a:endParaRPr lang="en-CA" dirty="0"/>
          </a:p>
        </p:txBody>
      </p:sp>
      <p:sp>
        <p:nvSpPr>
          <p:cNvPr id="14" name="Content Placeholder 13"/>
          <p:cNvSpPr>
            <a:spLocks noGrp="1"/>
          </p:cNvSpPr>
          <p:nvPr>
            <p:ph sz="half" idx="2"/>
          </p:nvPr>
        </p:nvSpPr>
        <p:spPr>
          <a:xfrm>
            <a:off x="6372200" y="1600200"/>
            <a:ext cx="2376264" cy="4525963"/>
          </a:xfrm>
        </p:spPr>
        <p:txBody>
          <a:bodyPr>
            <a:normAutofit/>
          </a:bodyPr>
          <a:lstStyle/>
          <a:p>
            <a:pPr marL="0" indent="0">
              <a:buNone/>
            </a:pPr>
            <a:r>
              <a:rPr lang="en-CA" dirty="0"/>
              <a:t>2 minutes</a:t>
            </a:r>
          </a:p>
          <a:p>
            <a:pPr marL="0" indent="0">
              <a:buNone/>
            </a:pPr>
            <a:r>
              <a:rPr lang="en-CA" dirty="0"/>
              <a:t>2 minutes</a:t>
            </a:r>
          </a:p>
          <a:p>
            <a:pPr marL="0" indent="0">
              <a:buNone/>
            </a:pPr>
            <a:r>
              <a:rPr lang="en-CA" dirty="0"/>
              <a:t>5 - 25 </a:t>
            </a:r>
            <a:r>
              <a:rPr lang="en-CA" dirty="0" smtClean="0"/>
              <a:t>minutes</a:t>
            </a:r>
            <a:br>
              <a:rPr lang="en-CA" dirty="0" smtClean="0"/>
            </a:br>
            <a:endParaRPr lang="en-CA" dirty="0"/>
          </a:p>
          <a:p>
            <a:pPr marL="0" indent="0">
              <a:buNone/>
            </a:pPr>
            <a:r>
              <a:rPr lang="en-CA" dirty="0"/>
              <a:t>5 - 25 minutes</a:t>
            </a:r>
          </a:p>
          <a:p>
            <a:pPr marL="0" indent="0">
              <a:buNone/>
            </a:pPr>
            <a:r>
              <a:rPr lang="en-CA" dirty="0"/>
              <a:t>5 </a:t>
            </a:r>
            <a:r>
              <a:rPr lang="en-CA" dirty="0" smtClean="0"/>
              <a:t>minutes</a:t>
            </a:r>
            <a:endParaRPr lang="en-CA" dirty="0"/>
          </a:p>
          <a:p>
            <a:endParaRPr lang="en-US" dirty="0"/>
          </a:p>
        </p:txBody>
      </p:sp>
      <p:sp>
        <p:nvSpPr>
          <p:cNvPr id="4" name="Left Brace 3"/>
          <p:cNvSpPr/>
          <p:nvPr/>
        </p:nvSpPr>
        <p:spPr>
          <a:xfrm>
            <a:off x="6354142" y="1657375"/>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6" name="Left Brace 15"/>
          <p:cNvSpPr/>
          <p:nvPr/>
        </p:nvSpPr>
        <p:spPr>
          <a:xfrm>
            <a:off x="6354142" y="2195227"/>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7" name="Left Brace 16"/>
          <p:cNvSpPr/>
          <p:nvPr/>
        </p:nvSpPr>
        <p:spPr>
          <a:xfrm>
            <a:off x="6354142" y="2714029"/>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8" name="Left Brace 17"/>
          <p:cNvSpPr/>
          <p:nvPr/>
        </p:nvSpPr>
        <p:spPr>
          <a:xfrm>
            <a:off x="6354142" y="3645024"/>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19" name="Left Brace 18"/>
          <p:cNvSpPr/>
          <p:nvPr/>
        </p:nvSpPr>
        <p:spPr>
          <a:xfrm>
            <a:off x="6354142" y="4151716"/>
            <a:ext cx="72008" cy="374340"/>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pic>
        <p:nvPicPr>
          <p:cNvPr id="10" name="Picture 2" descr="green, black, digital, wallpaper, brain, biology, anatomy, think, CC0,  public domain, royalty free | Piqsels"/>
          <p:cNvPicPr>
            <a:picLocks noChangeAspect="1" noChangeArrowheads="1"/>
          </p:cNvPicPr>
          <p:nvPr/>
        </p:nvPicPr>
        <p:blipFill>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CrisscrossEtching/>
                    </a14:imgEffect>
                  </a14:imgLayer>
                </a14:imgProps>
              </a:ext>
              <a:ext uri="{28A0092B-C50C-407E-A947-70E740481C1C}">
                <a14:useLocalDpi xmlns:a14="http://schemas.microsoft.com/office/drawing/2010/main" val="0"/>
              </a:ext>
            </a:extLst>
          </a:blip>
          <a:srcRect/>
          <a:stretch>
            <a:fillRect/>
          </a:stretch>
        </p:blipFill>
        <p:spPr bwMode="auto">
          <a:xfrm>
            <a:off x="7046501" y="274638"/>
            <a:ext cx="1789610" cy="1340481"/>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3551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3038</TotalTime>
  <Words>2868</Words>
  <Application>Microsoft Office PowerPoint</Application>
  <PresentationFormat>On-screen Show (4:3)</PresentationFormat>
  <Paragraphs>363</Paragraphs>
  <Slides>27</Slides>
  <Notes>25</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Comic Sans MS</vt:lpstr>
      <vt:lpstr>Freestyle Script</vt:lpstr>
      <vt:lpstr>Times New Roman</vt:lpstr>
      <vt:lpstr>Trebuchet MS</vt:lpstr>
      <vt:lpstr>Wingdings</vt:lpstr>
      <vt:lpstr>Wingdings 2</vt:lpstr>
      <vt:lpstr>1_Office Theme</vt:lpstr>
      <vt:lpstr>PowerPoint Presentation</vt:lpstr>
      <vt:lpstr>Mindful Change Leadership Development Program – English Pilot</vt:lpstr>
      <vt:lpstr>Mindful Breathing Exercise – Centering</vt:lpstr>
      <vt:lpstr>The sessions are interactive</vt:lpstr>
      <vt:lpstr>Welcoming</vt:lpstr>
      <vt:lpstr>Welcoming</vt:lpstr>
      <vt:lpstr>Agenda - Week 1 – (focus and clarity)</vt:lpstr>
      <vt:lpstr>Etiquette</vt:lpstr>
      <vt:lpstr>Structure of the sessions</vt:lpstr>
      <vt:lpstr>The Cohort</vt:lpstr>
      <vt:lpstr>Session Recordings</vt:lpstr>
      <vt:lpstr>PowerPoint Presentation</vt:lpstr>
      <vt:lpstr>Target Audience</vt:lpstr>
      <vt:lpstr>Today’s Objectives</vt:lpstr>
      <vt:lpstr>What’s the difference between Mindfulness  and  Meditation?</vt:lpstr>
      <vt:lpstr>Snail model – From unaware to unaware</vt:lpstr>
      <vt:lpstr>The importance of “Connecting”</vt:lpstr>
      <vt:lpstr>Throughout the program</vt:lpstr>
      <vt:lpstr>The buddy system (1/2)</vt:lpstr>
      <vt:lpstr>The buddy system (2/2)</vt:lpstr>
      <vt:lpstr>Gratitude journaling</vt:lpstr>
      <vt:lpstr>Your turn for week 1</vt:lpstr>
      <vt:lpstr>Practice – The basics (1/2)</vt:lpstr>
      <vt:lpstr>Mindful exercise – Body Scan (2/2)</vt:lpstr>
      <vt:lpstr>PowerPoint Presentation</vt:lpstr>
      <vt:lpstr>PowerPoint Presentation</vt:lpstr>
      <vt:lpstr>Mindful Breathing Exercise – Breathing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cp:lastModifiedBy>
  <cp:revision>355</cp:revision>
  <dcterms:created xsi:type="dcterms:W3CDTF">2015-04-14T20:39:51Z</dcterms:created>
  <dcterms:modified xsi:type="dcterms:W3CDTF">2022-04-20T20:25:13Z</dcterms:modified>
</cp:coreProperties>
</file>