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9"/>
  </p:notesMasterIdLst>
  <p:handoutMasterIdLst>
    <p:handoutMasterId r:id="rId30"/>
  </p:handoutMasterIdLst>
  <p:sldIdLst>
    <p:sldId id="299" r:id="rId2"/>
    <p:sldId id="256" r:id="rId3"/>
    <p:sldId id="313" r:id="rId4"/>
    <p:sldId id="323" r:id="rId5"/>
    <p:sldId id="307" r:id="rId6"/>
    <p:sldId id="331" r:id="rId7"/>
    <p:sldId id="318" r:id="rId8"/>
    <p:sldId id="304" r:id="rId9"/>
    <p:sldId id="312" r:id="rId10"/>
    <p:sldId id="329" r:id="rId11"/>
    <p:sldId id="335" r:id="rId12"/>
    <p:sldId id="326" r:id="rId13"/>
    <p:sldId id="287" r:id="rId14"/>
    <p:sldId id="332" r:id="rId15"/>
    <p:sldId id="338" r:id="rId16"/>
    <p:sldId id="336" r:id="rId17"/>
    <p:sldId id="328" r:id="rId18"/>
    <p:sldId id="324" r:id="rId19"/>
    <p:sldId id="305" r:id="rId20"/>
    <p:sldId id="339" r:id="rId21"/>
    <p:sldId id="327" r:id="rId22"/>
    <p:sldId id="322" r:id="rId23"/>
    <p:sldId id="306" r:id="rId24"/>
    <p:sldId id="337" r:id="rId25"/>
    <p:sldId id="315" r:id="rId26"/>
    <p:sldId id="333" r:id="rId27"/>
    <p:sldId id="334" r:id="rId2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35" autoAdjust="0"/>
    <p:restoredTop sz="81898" autoAdjust="0"/>
  </p:normalViewPr>
  <p:slideViewPr>
    <p:cSldViewPr snapToObjects="1" showGuides="1">
      <p:cViewPr varScale="1">
        <p:scale>
          <a:sx n="71" d="100"/>
          <a:sy n="71" d="100"/>
        </p:scale>
        <p:origin x="936" y="72"/>
      </p:cViewPr>
      <p:guideLst>
        <p:guide orient="horz" pos="2160"/>
        <p:guide pos="2880"/>
      </p:guideLst>
    </p:cSldViewPr>
  </p:slideViewPr>
  <p:notesTextViewPr>
    <p:cViewPr>
      <p:scale>
        <a:sx n="3" d="2"/>
        <a:sy n="3" d="2"/>
      </p:scale>
      <p:origin x="0" y="0"/>
    </p:cViewPr>
  </p:notesTextViewPr>
  <p:sorterViewPr>
    <p:cViewPr varScale="1">
      <p:scale>
        <a:sx n="1" d="1"/>
        <a:sy n="1" d="1"/>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4/20/2022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4/20/2022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Christian_meditation" TargetMode="External"/><Relationship Id="rId13" Type="http://schemas.openxmlformats.org/officeDocument/2006/relationships/hyperlink" Target="https://en.wikipedia.org/wiki/Transcendental_Meditation" TargetMode="External"/><Relationship Id="rId3" Type="http://schemas.openxmlformats.org/officeDocument/2006/relationships/hyperlink" Target="http://en.wikipedia.org/wiki/Mindfulness_(psychology)" TargetMode="External"/><Relationship Id="rId7" Type="http://schemas.openxmlformats.org/officeDocument/2006/relationships/hyperlink" Target="https://en.wikipedia.org/wiki/Buddhist_meditation" TargetMode="External"/><Relationship Id="rId12" Type="http://schemas.openxmlformats.org/officeDocument/2006/relationships/hyperlink" Target="https://en.wikipedia.org/wiki/Meditation_in_the_Ravidasi_Faith"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Consciousness" TargetMode="External"/><Relationship Id="rId11" Type="http://schemas.openxmlformats.org/officeDocument/2006/relationships/hyperlink" Target="https://en.wikipedia.org/wiki/Jewish_meditation" TargetMode="External"/><Relationship Id="rId5" Type="http://schemas.openxmlformats.org/officeDocument/2006/relationships/hyperlink" Target="https://en.wikipedia.org/wiki/Mind" TargetMode="External"/><Relationship Id="rId10" Type="http://schemas.openxmlformats.org/officeDocument/2006/relationships/hyperlink" Target="https://en.wikipedia.org/wiki/Jain_meditation" TargetMode="External"/><Relationship Id="rId4" Type="http://schemas.openxmlformats.org/officeDocument/2006/relationships/hyperlink" Target="https://www.youtube.com/watch?v=xoLQ3qkh0w0" TargetMode="External"/><Relationship Id="rId9" Type="http://schemas.openxmlformats.org/officeDocument/2006/relationships/hyperlink" Target="https://en.wikipedia.org/wiki/Daoist_meditatio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iki.gccollab.ca/images/6/63/MCLD_program_English_2022_-_Buddy_System.xls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iki.gccollab.ca/images/6/63/MCLD_program_English_2022_-_Buddy_System.xls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Carmen 1 – 6</a:t>
            </a:r>
          </a:p>
          <a:p>
            <a:r>
              <a:rPr lang="en-US" dirty="0" smtClean="0"/>
              <a:t>https</a:t>
            </a:r>
            <a:r>
              <a:rPr lang="en-US" dirty="0" smtClean="0"/>
              <a:t>://www.azquotes.com/quote/866026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Webcams are</a:t>
            </a:r>
            <a:r>
              <a:rPr lang="fr-CA" baseline="0" dirty="0" smtClean="0"/>
              <a:t> </a:t>
            </a:r>
            <a:r>
              <a:rPr lang="fr-CA" baseline="0" dirty="0" err="1" smtClean="0"/>
              <a:t>welcome</a:t>
            </a:r>
            <a:r>
              <a:rPr lang="fr-CA" baseline="0" dirty="0" smtClean="0"/>
              <a:t>, </a:t>
            </a:r>
            <a:r>
              <a:rPr lang="fr-CA" baseline="0" dirty="0" err="1" smtClean="0"/>
              <a:t>please</a:t>
            </a:r>
            <a:r>
              <a:rPr lang="fr-CA" baseline="0" dirty="0" smtClean="0"/>
              <a:t> </a:t>
            </a:r>
            <a:r>
              <a:rPr lang="fr-CA" baseline="0" dirty="0" err="1" smtClean="0"/>
              <a:t>avoid</a:t>
            </a:r>
            <a:r>
              <a:rPr lang="fr-CA" baseline="0" dirty="0" smtClean="0"/>
              <a:t> </a:t>
            </a:r>
            <a:r>
              <a:rPr lang="fr-CA" baseline="0" dirty="0" err="1" smtClean="0"/>
              <a:t>eating</a:t>
            </a:r>
            <a:r>
              <a:rPr lang="fr-CA" baseline="0" dirty="0" smtClean="0"/>
              <a:t> </a:t>
            </a:r>
            <a:r>
              <a:rPr lang="fr-CA" baseline="0" dirty="0" err="1" smtClean="0"/>
              <a:t>while</a:t>
            </a:r>
            <a:r>
              <a:rPr lang="fr-CA" baseline="0" dirty="0" smtClean="0"/>
              <a:t> </a:t>
            </a:r>
            <a:r>
              <a:rPr lang="fr-CA" baseline="0" dirty="0" err="1" smtClean="0"/>
              <a:t>your</a:t>
            </a:r>
            <a:r>
              <a:rPr lang="fr-CA" baseline="0" dirty="0" smtClean="0"/>
              <a:t> webcam </a:t>
            </a:r>
            <a:r>
              <a:rPr lang="fr-CA" baseline="0" dirty="0" err="1" smtClean="0"/>
              <a:t>is</a:t>
            </a:r>
            <a:r>
              <a:rPr lang="fr-CA" baseline="0" dirty="0" smtClean="0"/>
              <a:t> open</a:t>
            </a:r>
          </a:p>
          <a:p>
            <a:r>
              <a:rPr lang="en-US" dirty="0" smtClean="0"/>
              <a:t>Remember logging off from VPN to have a better experience</a:t>
            </a:r>
          </a:p>
          <a:p>
            <a:r>
              <a:rPr lang="en-US" dirty="0" smtClean="0"/>
              <a:t>Sessions are recorded:</a:t>
            </a:r>
          </a:p>
          <a:p>
            <a:pPr marL="171450" lvl="0" indent="-171450">
              <a:buFont typeface="Arial" panose="020B0604020202020204" pitchFamily="34" charset="0"/>
              <a:buChar char="•"/>
            </a:pPr>
            <a:r>
              <a:rPr lang="en-US" dirty="0" smtClean="0"/>
              <a:t>Be assured, if ever there is something sensitive recorded, at the petition of those interested, the recording will be edited before posting</a:t>
            </a:r>
          </a:p>
          <a:p>
            <a:pPr marL="171450" lvl="0" indent="-171450">
              <a:buFont typeface="Arial" panose="020B0604020202020204" pitchFamily="34" charset="0"/>
              <a:buChar char="•"/>
            </a:pPr>
            <a:r>
              <a:rPr lang="en-US" dirty="0" smtClean="0"/>
              <a:t>The breakout rooms are not recorded, thus what is said in small groups stays there</a:t>
            </a:r>
          </a:p>
          <a:p>
            <a:pPr marL="171450" lvl="0" indent="-171450">
              <a:buFont typeface="Arial" panose="020B0604020202020204" pitchFamily="34" charset="0"/>
              <a:buChar char="•"/>
            </a:pPr>
            <a:r>
              <a:rPr lang="en-US" dirty="0" smtClean="0"/>
              <a:t>The recording is also very helpful in case you miss a session</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Massive open online course - Wikipedia</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dirty="0" smtClean="0"/>
              <a:t>Adapted from The Mindful Leadership</a:t>
            </a:r>
            <a:r>
              <a:rPr lang="en-US" baseline="0" dirty="0" smtClean="0"/>
              <a:t> Institute</a:t>
            </a:r>
            <a:endParaRPr lang="en-US"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33307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This program is for you! the individual, not to your employees / bosses / communities / other trainings / or other people who think may benefit or need this program</a:t>
            </a:r>
          </a:p>
          <a:p>
            <a:pPr marL="171450" indent="-171450">
              <a:buFont typeface="Arial" panose="020B0604020202020204" pitchFamily="34" charset="0"/>
              <a:buChar char="•"/>
            </a:pPr>
            <a:r>
              <a:rPr lang="en-US" dirty="0" smtClean="0"/>
              <a:t>This program is for those wishing to take it, meaning voluntary joined the program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588775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n-CA" baseline="0" dirty="0" smtClean="0"/>
              <a:t>This is, in my personal experience...</a:t>
            </a:r>
          </a:p>
          <a:p>
            <a:pPr>
              <a:buFont typeface="Arial" pitchFamily="34" charset="0"/>
              <a:buNone/>
            </a:pPr>
            <a:endParaRPr lang="en-CA" baseline="0" dirty="0" smtClean="0"/>
          </a:p>
          <a:p>
            <a:pPr>
              <a:buFont typeface="Arial" pitchFamily="34" charset="0"/>
              <a:buNone/>
            </a:pPr>
            <a:r>
              <a:rPr lang="en-CA" baseline="0" dirty="0" smtClean="0"/>
              <a:t>The core are the same, focus on your breathing. A way to compare them are:</a:t>
            </a:r>
          </a:p>
          <a:p>
            <a:pPr>
              <a:buFont typeface="Arial" pitchFamily="34" charset="0"/>
              <a:buChar char="•"/>
            </a:pPr>
            <a:r>
              <a:rPr lang="en-CA" dirty="0" smtClean="0"/>
              <a:t> The extent of time you typically take to do an exercise</a:t>
            </a:r>
          </a:p>
          <a:p>
            <a:pPr>
              <a:buFont typeface="Arial" pitchFamily="34" charset="0"/>
              <a:buChar char="•"/>
            </a:pPr>
            <a:r>
              <a:rPr lang="en-CA" dirty="0" smtClean="0"/>
              <a:t> The objective you aim for or achieve doing an exercise</a:t>
            </a:r>
          </a:p>
          <a:p>
            <a:pPr>
              <a:buFont typeface="Arial" pitchFamily="34" charset="0"/>
              <a:buChar char="•"/>
            </a:pPr>
            <a:r>
              <a:rPr lang="en-CA" dirty="0" smtClean="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And keep in mind,</a:t>
            </a:r>
            <a:r>
              <a:rPr lang="en-US" baseline="0" dirty="0" smtClean="0"/>
              <a:t> </a:t>
            </a:r>
            <a:r>
              <a:rPr lang="en-US" dirty="0" smtClean="0"/>
              <a:t>Mindfulness is simple, not easy though</a:t>
            </a:r>
          </a:p>
          <a:p>
            <a:pPr>
              <a:buFont typeface="Arial" pitchFamily="34" charset="0"/>
              <a:buNone/>
            </a:pPr>
            <a:endParaRPr lang="en-CA" baseline="0" dirty="0" smtClean="0"/>
          </a:p>
          <a:p>
            <a:pPr fontAlgn="base">
              <a:spcBef>
                <a:spcPts val="1225"/>
              </a:spcBef>
              <a:buFont typeface="Arial" pitchFamily="34" charset="0"/>
              <a:buChar char="•"/>
            </a:pPr>
            <a:r>
              <a:rPr lang="en-CA" baseline="0" dirty="0" smtClean="0"/>
              <a:t> </a:t>
            </a:r>
            <a:r>
              <a:rPr lang="en-CA" dirty="0" smtClean="0"/>
              <a:t>“</a:t>
            </a:r>
            <a:r>
              <a:rPr lang="en-CA" b="1" dirty="0" smtClean="0"/>
              <a:t>Mindfulness</a:t>
            </a:r>
            <a:r>
              <a:rPr lang="en-CA" dirty="0" smtClean="0"/>
              <a:t> is defined as being attentive and aware, non-judgementally, whereas </a:t>
            </a:r>
            <a:r>
              <a:rPr lang="en-CA" b="1" dirty="0" smtClean="0"/>
              <a:t>meditation</a:t>
            </a:r>
            <a:r>
              <a:rPr lang="en-CA" dirty="0" smtClean="0"/>
              <a:t> is engaging in a mental exercise...”  - Wikipedia </a:t>
            </a:r>
            <a:r>
              <a:rPr lang="en-CA" sz="800" dirty="0">
                <a:hlinkClick r:id="rId3"/>
              </a:rPr>
              <a:t>http://en.wikipedia.org/wiki/Mindfulness_(psychology)</a:t>
            </a:r>
            <a:endParaRPr lang="fr-CA" b="1" dirty="0" smtClean="0"/>
          </a:p>
          <a:p>
            <a:pPr defTabSz="914292">
              <a:defRPr/>
            </a:pPr>
            <a:r>
              <a:rPr lang="en-CA" dirty="0" smtClean="0"/>
              <a:t> “Mindfulness means </a:t>
            </a:r>
            <a:r>
              <a:rPr lang="en-CA" b="1" dirty="0" smtClean="0"/>
              <a:t>presence of heart</a:t>
            </a:r>
            <a:r>
              <a:rPr lang="en-CA" dirty="0" smtClean="0"/>
              <a:t>” - John </a:t>
            </a:r>
            <a:r>
              <a:rPr lang="en-CA" dirty="0" err="1" smtClean="0"/>
              <a:t>Kabbat</a:t>
            </a:r>
            <a:r>
              <a:rPr lang="en-CA" dirty="0" smtClean="0"/>
              <a:t> </a:t>
            </a:r>
            <a:r>
              <a:rPr lang="en-CA" dirty="0" err="1" smtClean="0"/>
              <a:t>Zinn</a:t>
            </a:r>
            <a:r>
              <a:rPr lang="en-CA" dirty="0" smtClean="0"/>
              <a:t> </a:t>
            </a:r>
            <a:r>
              <a:rPr lang="en-CA" sz="1600" dirty="0">
                <a:hlinkClick r:id="rId4"/>
              </a:rPr>
              <a:t>https://www.youtube.com/watch?v=xoLQ3qkh0w0</a:t>
            </a:r>
            <a:endParaRPr lang="en-CA" dirty="0" smtClean="0"/>
          </a:p>
          <a:p>
            <a:pPr>
              <a:buFont typeface="Arial" pitchFamily="34" charset="0"/>
              <a:buChar char="•"/>
            </a:pPr>
            <a:r>
              <a:rPr lang="en-CA" baseline="0" dirty="0" smtClean="0"/>
              <a:t> “</a:t>
            </a:r>
            <a:r>
              <a:rPr lang="en-CA" b="1" baseline="0" dirty="0" smtClean="0"/>
              <a:t>Meditation</a:t>
            </a:r>
            <a:r>
              <a:rPr lang="en-CA" baseline="0" dirty="0" smtClean="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5" tooltip="Mind"/>
              </a:rPr>
              <a:t>mind</a:t>
            </a:r>
            <a:r>
              <a:rPr lang="en-US" dirty="0"/>
              <a:t> or induces a </a:t>
            </a:r>
            <a:r>
              <a:rPr lang="en-US" dirty="0">
                <a:hlinkClick r:id="rId6" tooltip="Consciousness"/>
              </a:rPr>
              <a:t>mode of consciousness</a:t>
            </a:r>
            <a:endParaRPr lang="en-US" dirty="0"/>
          </a:p>
          <a:p>
            <a:pPr lvl="1"/>
            <a:r>
              <a:rPr lang="en-US" dirty="0"/>
              <a:t>Forms: </a:t>
            </a:r>
            <a:r>
              <a:rPr lang="en-US" dirty="0">
                <a:hlinkClick r:id="rId7" tooltip="Buddhist meditation"/>
              </a:rPr>
              <a:t>Buddhist meditation</a:t>
            </a:r>
            <a:r>
              <a:rPr lang="en-US" dirty="0"/>
              <a:t>, </a:t>
            </a:r>
            <a:r>
              <a:rPr lang="en-US" dirty="0">
                <a:hlinkClick r:id="rId8" tooltip="Christian meditation"/>
              </a:rPr>
              <a:t>Christian meditation</a:t>
            </a:r>
            <a:r>
              <a:rPr lang="en-US" dirty="0"/>
              <a:t>,</a:t>
            </a:r>
            <a:r>
              <a:rPr lang="fr-CA" dirty="0"/>
              <a:t> </a:t>
            </a:r>
            <a:r>
              <a:rPr lang="en-US" dirty="0" err="1">
                <a:hlinkClick r:id="rId9" tooltip="Daoist meditation"/>
              </a:rPr>
              <a:t>Daoist</a:t>
            </a:r>
            <a:r>
              <a:rPr lang="en-US" dirty="0">
                <a:hlinkClick r:id="rId9" tooltip="Daoist meditation"/>
              </a:rPr>
              <a:t> meditation</a:t>
            </a:r>
            <a:r>
              <a:rPr lang="en-US" dirty="0"/>
              <a:t>,</a:t>
            </a:r>
            <a:r>
              <a:rPr lang="fr-CA" dirty="0"/>
              <a:t> </a:t>
            </a:r>
            <a:r>
              <a:rPr lang="en-US" dirty="0">
                <a:hlinkClick r:id="rId10" tooltip="Jain meditation"/>
              </a:rPr>
              <a:t>Jain meditation</a:t>
            </a:r>
            <a:r>
              <a:rPr lang="en-US" dirty="0"/>
              <a:t>,</a:t>
            </a:r>
            <a:r>
              <a:rPr lang="fr-CA" dirty="0"/>
              <a:t> </a:t>
            </a:r>
            <a:r>
              <a:rPr lang="en-US" dirty="0">
                <a:hlinkClick r:id="rId11" tooltip="Jewish meditation"/>
              </a:rPr>
              <a:t>Jewish meditation</a:t>
            </a:r>
            <a:r>
              <a:rPr lang="fr-CA" dirty="0"/>
              <a:t>, </a:t>
            </a:r>
            <a:r>
              <a:rPr lang="en-US" dirty="0">
                <a:hlinkClick r:id="rId12" tooltip="Meditation in the Ravidasi Faith"/>
              </a:rPr>
              <a:t>Meditation in the </a:t>
            </a:r>
            <a:r>
              <a:rPr lang="en-US" dirty="0" err="1">
                <a:hlinkClick r:id="rId12" tooltip="Meditation in the Ravidasi Faith"/>
              </a:rPr>
              <a:t>Ravidasi</a:t>
            </a:r>
            <a:r>
              <a:rPr lang="en-US" dirty="0">
                <a:hlinkClick r:id="rId12" tooltip="Meditation in the Ravidasi Faith"/>
              </a:rPr>
              <a:t> Faith</a:t>
            </a:r>
            <a:r>
              <a:rPr lang="en-US" dirty="0"/>
              <a:t>,</a:t>
            </a:r>
            <a:r>
              <a:rPr lang="fr-CA" dirty="0"/>
              <a:t> </a:t>
            </a:r>
            <a:r>
              <a:rPr lang="en-US" dirty="0">
                <a:hlinkClick r:id="rId13" tooltip="Transcendental Meditation"/>
              </a:rPr>
              <a:t>Transcendental Meditation</a:t>
            </a:r>
            <a:r>
              <a:rPr lang="en-US" dirty="0"/>
              <a:t> – Wikipedia</a:t>
            </a:r>
          </a:p>
          <a:p>
            <a:pPr fontAlgn="base">
              <a:spcBef>
                <a:spcPts val="1225"/>
              </a:spcBef>
              <a:buFont typeface="Arial" pitchFamily="34" charset="0"/>
              <a:buChar char="•"/>
            </a:pPr>
            <a:endParaRPr lang="en-CA" dirty="0" smtClean="0"/>
          </a:p>
          <a:p>
            <a:pPr fontAlgn="base">
              <a:spcBef>
                <a:spcPts val="1225"/>
              </a:spcBef>
              <a:buFont typeface="Arial" pitchFamily="34" charset="0"/>
              <a:buChar char="•"/>
            </a:pPr>
            <a:r>
              <a:rPr lang="en-CA" dirty="0" smtClean="0"/>
              <a:t> "</a:t>
            </a:r>
            <a:r>
              <a:rPr lang="en-CA" b="1" dirty="0" smtClean="0"/>
              <a:t>Mindful meditation</a:t>
            </a:r>
            <a:r>
              <a:rPr lang="en-CA" dirty="0" smtClean="0"/>
              <a:t>: Training the brain on attention and meta-attention with the purpose to develop Emotional Intelligence"</a:t>
            </a:r>
          </a:p>
          <a:p>
            <a:pPr fontAlgn="base">
              <a:spcBef>
                <a:spcPts val="1225"/>
              </a:spcBef>
              <a:buFont typeface="Arial" pitchFamily="34" charset="0"/>
              <a:buChar char="•"/>
            </a:pPr>
            <a:r>
              <a:rPr lang="en-CA" dirty="0" smtClean="0"/>
              <a:t> "</a:t>
            </a:r>
            <a:r>
              <a:rPr lang="en-CA" b="1" dirty="0" smtClean="0"/>
              <a:t>Meta-attention</a:t>
            </a:r>
            <a:r>
              <a:rPr lang="en-CA" dirty="0" smtClean="0"/>
              <a:t>: attention of the attention, being able to know that your attention has wandered away“</a:t>
            </a:r>
          </a:p>
          <a:p>
            <a:pPr lvl="1" fontAlgn="base">
              <a:spcBef>
                <a:spcPts val="1225"/>
              </a:spcBef>
              <a:buFont typeface="Arial" pitchFamily="34" charset="0"/>
              <a:buChar char="•"/>
            </a:pPr>
            <a:r>
              <a:rPr lang="en-CA" dirty="0" smtClean="0"/>
              <a:t>Tan, C (2013). Search Inside Yourself. NY; page 30. </a:t>
            </a:r>
          </a:p>
          <a:p>
            <a:pPr fontAlgn="base">
              <a:spcBef>
                <a:spcPts val="1225"/>
              </a:spcBef>
            </a:pPr>
            <a:endParaRPr lang="en-CA" dirty="0" smtClean="0"/>
          </a:p>
          <a:p>
            <a:pPr fontAlgn="base"/>
            <a:r>
              <a:rPr lang="en-CA" dirty="0" smtClean="0"/>
              <a:t>Mindfulness:</a:t>
            </a:r>
            <a:r>
              <a:rPr lang="en-CA" baseline="0" dirty="0" smtClean="0"/>
              <a:t> like the body scan we just did. </a:t>
            </a:r>
          </a:p>
          <a:p>
            <a:pPr fontAlgn="base">
              <a:buFont typeface="Arial" pitchFamily="34" charset="0"/>
              <a:buChar char="•"/>
            </a:pPr>
            <a:r>
              <a:rPr lang="en-CA" baseline="0" dirty="0" smtClean="0"/>
              <a:t> Takes about 5 minutes</a:t>
            </a:r>
          </a:p>
          <a:p>
            <a:pPr fontAlgn="base">
              <a:buFont typeface="Arial" charset="0"/>
              <a:buChar char="•"/>
            </a:pPr>
            <a:r>
              <a:rPr lang="en-CA" dirty="0" smtClean="0"/>
              <a:t> The objective</a:t>
            </a:r>
            <a:r>
              <a:rPr lang="en-CA" baseline="0" dirty="0" smtClean="0"/>
              <a:t> is to relax and realise what’s going on in your mind</a:t>
            </a:r>
          </a:p>
          <a:p>
            <a:pPr fontAlgn="base">
              <a:buFont typeface="Arial" charset="0"/>
              <a:buChar char="•"/>
            </a:pPr>
            <a:r>
              <a:rPr lang="en-CA" baseline="0" dirty="0" smtClean="0"/>
              <a:t> The experience could vary from person to person, but basically is a self-awareness experience</a:t>
            </a:r>
          </a:p>
          <a:p>
            <a:pPr fontAlgn="base">
              <a:buFont typeface="Arial" charset="0"/>
              <a:buChar char="•"/>
            </a:pPr>
            <a:endParaRPr lang="en-CA" baseline="0" dirty="0" smtClean="0"/>
          </a:p>
          <a:p>
            <a:pPr fontAlgn="base"/>
            <a:r>
              <a:rPr lang="en-CA" baseline="0" dirty="0" smtClean="0"/>
              <a:t>Meditation: having a practice of sitting and observing your breathe</a:t>
            </a:r>
          </a:p>
          <a:p>
            <a:pPr fontAlgn="base">
              <a:buFont typeface="Arial" charset="0"/>
              <a:buChar char="•"/>
            </a:pPr>
            <a:r>
              <a:rPr lang="en-CA" baseline="0" dirty="0" smtClean="0"/>
              <a:t> May start by sitting 5 minutes for beginners</a:t>
            </a:r>
          </a:p>
          <a:p>
            <a:pPr fontAlgn="base">
              <a:buFont typeface="Arial" charset="0"/>
              <a:buChar char="•"/>
            </a:pPr>
            <a:r>
              <a:rPr lang="en-CA" baseline="0" dirty="0" smtClean="0"/>
              <a:t> A good 20 minutes for those with an established practice, up to 8 hours a day in some days long retreats</a:t>
            </a:r>
          </a:p>
          <a:p>
            <a:pPr fontAlgn="base">
              <a:buFont typeface="Arial" charset="0"/>
              <a:buChar char="•"/>
            </a:pPr>
            <a:r>
              <a:rPr lang="en-CA" dirty="0" smtClean="0"/>
              <a:t> The objective is to engage in contemplation or reflection. </a:t>
            </a:r>
          </a:p>
          <a:p>
            <a:pPr fontAlgn="base">
              <a:buFont typeface="Arial" charset="0"/>
              <a:buChar char="•"/>
            </a:pPr>
            <a:r>
              <a:rPr lang="en-CA" dirty="0" smtClean="0"/>
              <a:t> T</a:t>
            </a:r>
            <a:r>
              <a:rPr lang="en-CA" baseline="0" dirty="0" smtClean="0"/>
              <a:t>he experience could be mind shifting</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The disruption</a:t>
            </a:r>
            <a:r>
              <a:rPr lang="fr-CA" baseline="0" dirty="0" smtClean="0"/>
              <a:t> (or </a:t>
            </a:r>
            <a:r>
              <a:rPr lang="fr-CA" baseline="0" dirty="0" err="1" smtClean="0"/>
              <a:t>awakening</a:t>
            </a:r>
            <a:r>
              <a:rPr lang="fr-CA" baseline="0" dirty="0" smtClean="0"/>
              <a:t>) </a:t>
            </a:r>
            <a:r>
              <a:rPr lang="fr-CA" baseline="0" dirty="0" err="1" smtClean="0"/>
              <a:t>could’ve</a:t>
            </a:r>
            <a:r>
              <a:rPr lang="fr-CA" baseline="0" dirty="0" smtClean="0"/>
              <a:t> </a:t>
            </a:r>
            <a:r>
              <a:rPr lang="fr-CA" baseline="0" dirty="0" err="1" smtClean="0"/>
              <a:t>happened</a:t>
            </a:r>
            <a:r>
              <a:rPr lang="fr-CA" baseline="0" dirty="0" smtClean="0"/>
              <a:t> </a:t>
            </a:r>
            <a:r>
              <a:rPr lang="fr-CA" baseline="0" dirty="0" err="1" smtClean="0"/>
              <a:t>before</a:t>
            </a:r>
            <a:r>
              <a:rPr lang="fr-CA" baseline="0" dirty="0" smtClean="0"/>
              <a:t> </a:t>
            </a:r>
            <a:r>
              <a:rPr lang="fr-CA" baseline="0" dirty="0" err="1" smtClean="0"/>
              <a:t>this</a:t>
            </a:r>
            <a:r>
              <a:rPr lang="fr-CA" baseline="0" dirty="0" smtClean="0"/>
              <a:t> program</a:t>
            </a:r>
          </a:p>
          <a:p>
            <a:r>
              <a:rPr lang="fr-CA" baseline="0" dirty="0" smtClean="0"/>
              <a:t>As </a:t>
            </a:r>
            <a:r>
              <a:rPr lang="fr-CA" baseline="0" dirty="0" err="1" smtClean="0"/>
              <a:t>mentioned</a:t>
            </a:r>
            <a:r>
              <a:rPr lang="fr-CA" baseline="0" dirty="0" smtClean="0"/>
              <a:t>, </a:t>
            </a:r>
            <a:r>
              <a:rPr lang="fr-CA" baseline="0" dirty="0" err="1" smtClean="0"/>
              <a:t>this</a:t>
            </a:r>
            <a:r>
              <a:rPr lang="fr-CA" baseline="0" dirty="0" smtClean="0"/>
              <a:t> program </a:t>
            </a:r>
            <a:r>
              <a:rPr lang="fr-CA" baseline="0" dirty="0" err="1" smtClean="0"/>
              <a:t>is</a:t>
            </a:r>
            <a:r>
              <a:rPr lang="fr-CA" baseline="0" dirty="0" smtClean="0"/>
              <a:t> </a:t>
            </a:r>
            <a:r>
              <a:rPr lang="fr-CA" baseline="0" dirty="0" err="1" smtClean="0"/>
              <a:t>focused</a:t>
            </a:r>
            <a:r>
              <a:rPr lang="fr-CA" baseline="0" dirty="0" smtClean="0"/>
              <a:t> on self-</a:t>
            </a:r>
            <a:r>
              <a:rPr lang="fr-CA" baseline="0" dirty="0" err="1" smtClean="0"/>
              <a:t>awareness</a:t>
            </a:r>
            <a:r>
              <a:rPr lang="fr-CA" baseline="0" dirty="0" smtClean="0"/>
              <a:t>, and practice</a:t>
            </a:r>
            <a:endParaRPr lang="en-US" dirty="0" smtClean="0"/>
          </a:p>
          <a:p>
            <a:endParaRPr lang="en-US" dirty="0" smtClean="0"/>
          </a:p>
          <a:p>
            <a:r>
              <a:rPr lang="en-US" dirty="0" smtClean="0"/>
              <a:t>Adapted form https://en.wikipedia.org/wiki/Four_stages_of_competence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Alejandro 7-18</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948053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Carmen 19-end</a:t>
            </a:r>
            <a:endParaRPr lang="en-CA" dirty="0" smtClean="0">
              <a:hlinkClick r:id="rId3" tooltip="MCLD program English 2022 - Buddy System.xlsx"/>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tooltip="MCLD program English 2022 - Buddy System.xlsx"/>
              </a:rPr>
              <a:t>MCLD </a:t>
            </a:r>
            <a:r>
              <a:rPr lang="en-CA" dirty="0" smtClean="0">
                <a:hlinkClick r:id="rId3" tooltip="MCLD program English 2022 - Buddy System.xlsx"/>
              </a:rPr>
              <a:t>program English 2022 – Buddy System.xlsx</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https://wiki.gccollab.ca/images/6/63/MCLD_program_English_2022_-_Buddy_System.xlsx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tooltip="MCLD program English 2022 - Buddy System.xlsx"/>
              </a:rPr>
              <a:t>MCLD program English 2022 – Buddy System.xlsx</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https://wiki.gccollab.ca/images/6/63/MCLD_program_English_2022_-_Buddy_System.xlsx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121700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To mention the </a:t>
            </a:r>
            <a:r>
              <a:rPr lang="fr-FR" dirty="0" err="1" smtClean="0"/>
              <a:t>following</a:t>
            </a:r>
            <a:r>
              <a:rPr lang="fr-FR" dirty="0" smtClean="0"/>
              <a:t> in </a:t>
            </a:r>
            <a:r>
              <a:rPr lang="fr-FR" b="1" dirty="0" smtClean="0"/>
              <a:t>French</a:t>
            </a:r>
            <a:r>
              <a:rPr lang="fr-FR"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If </a:t>
            </a:r>
            <a:r>
              <a:rPr lang="fr-CA" dirty="0" err="1" smtClean="0"/>
              <a:t>you</a:t>
            </a:r>
            <a:r>
              <a:rPr lang="fr-CA" dirty="0" smtClean="0"/>
              <a:t> </a:t>
            </a:r>
            <a:r>
              <a:rPr lang="fr-CA" dirty="0" err="1" smtClean="0"/>
              <a:t>seem</a:t>
            </a:r>
            <a:r>
              <a:rPr lang="fr-CA" dirty="0" smtClean="0"/>
              <a:t> to </a:t>
            </a:r>
            <a:r>
              <a:rPr lang="fr-CA" dirty="0" err="1" smtClean="0"/>
              <a:t>be</a:t>
            </a:r>
            <a:r>
              <a:rPr lang="fr-CA" dirty="0" smtClean="0"/>
              <a:t> </a:t>
            </a:r>
            <a:r>
              <a:rPr lang="fr-CA" dirty="0" err="1" smtClean="0"/>
              <a:t>stuck</a:t>
            </a:r>
            <a:r>
              <a:rPr lang="fr-CA" dirty="0" smtClean="0"/>
              <a:t>, </a:t>
            </a:r>
            <a:r>
              <a:rPr lang="fr-CA" dirty="0" err="1" smtClean="0"/>
              <a:t>start</a:t>
            </a:r>
            <a:r>
              <a:rPr lang="fr-CA" dirty="0" smtClean="0"/>
              <a:t> </a:t>
            </a:r>
            <a:r>
              <a:rPr lang="fr-CA" dirty="0" err="1" smtClean="0"/>
              <a:t>writing</a:t>
            </a:r>
            <a:r>
              <a:rPr lang="fr-CA" dirty="0" smtClean="0"/>
              <a:t> </a:t>
            </a:r>
            <a:r>
              <a:rPr lang="fr-CA" dirty="0" err="1" smtClean="0"/>
              <a:t>whatever</a:t>
            </a:r>
            <a:r>
              <a:rPr lang="fr-CA" dirty="0" smtClean="0"/>
              <a:t> </a:t>
            </a:r>
            <a:r>
              <a:rPr lang="fr-CA" dirty="0" err="1" smtClean="0"/>
              <a:t>is</a:t>
            </a:r>
            <a:r>
              <a:rPr lang="fr-CA" dirty="0" smtClean="0"/>
              <a:t> in </a:t>
            </a:r>
            <a:r>
              <a:rPr lang="fr-CA" dirty="0" err="1" smtClean="0"/>
              <a:t>your</a:t>
            </a:r>
            <a:r>
              <a:rPr lang="fr-CA" baseline="0" dirty="0" smtClean="0"/>
              <a:t> </a:t>
            </a:r>
            <a:r>
              <a:rPr lang="fr-CA" baseline="0" dirty="0" err="1" smtClean="0"/>
              <a:t>mind</a:t>
            </a:r>
            <a:r>
              <a:rPr lang="fr-CA" baseline="0" dirty="0" smtClean="0"/>
              <a:t>, </a:t>
            </a:r>
            <a:r>
              <a:rPr lang="fr-CA" baseline="0" dirty="0" err="1" smtClean="0"/>
              <a:t>even</a:t>
            </a:r>
            <a:r>
              <a:rPr lang="fr-CA" baseline="0" dirty="0" smtClean="0"/>
              <a:t> </a:t>
            </a:r>
            <a:r>
              <a:rPr lang="fr-CA" baseline="0" dirty="0" err="1" smtClean="0"/>
              <a:t>something</a:t>
            </a:r>
            <a:r>
              <a:rPr lang="fr-CA" baseline="0" dirty="0" smtClean="0"/>
              <a:t> </a:t>
            </a:r>
            <a:r>
              <a:rPr lang="fr-CA" baseline="0" dirty="0" err="1" smtClean="0"/>
              <a:t>like</a:t>
            </a:r>
            <a:r>
              <a:rPr lang="fr-CA" baseline="0" dirty="0" smtClean="0"/>
              <a:t> "</a:t>
            </a:r>
            <a:r>
              <a:rPr lang="fr-CA" baseline="0" dirty="0" err="1" smtClean="0"/>
              <a:t>I’m</a:t>
            </a:r>
            <a:r>
              <a:rPr lang="fr-CA" baseline="0" dirty="0" smtClean="0"/>
              <a:t> </a:t>
            </a:r>
            <a:r>
              <a:rPr lang="fr-CA" baseline="0" dirty="0" err="1" smtClean="0"/>
              <a:t>supposed</a:t>
            </a:r>
            <a:r>
              <a:rPr lang="fr-CA" baseline="0" dirty="0" smtClean="0"/>
              <a:t> to </a:t>
            </a:r>
            <a:r>
              <a:rPr lang="fr-CA" baseline="0" dirty="0" err="1" smtClean="0"/>
              <a:t>write</a:t>
            </a:r>
            <a:r>
              <a:rPr lang="fr-CA" baseline="0" dirty="0" smtClean="0"/>
              <a:t> </a:t>
            </a:r>
            <a:r>
              <a:rPr lang="fr-CA" baseline="0" dirty="0" err="1" smtClean="0"/>
              <a:t>smething</a:t>
            </a:r>
            <a:r>
              <a:rPr lang="fr-CA" baseline="0" dirty="0" smtClean="0"/>
              <a:t>, and </a:t>
            </a:r>
            <a:r>
              <a:rPr lang="fr-CA" baseline="0" dirty="0" err="1" smtClean="0"/>
              <a:t>my</a:t>
            </a:r>
            <a:r>
              <a:rPr lang="fr-CA" baseline="0" dirty="0" smtClean="0"/>
              <a:t> </a:t>
            </a:r>
            <a:r>
              <a:rPr lang="fr-CA" baseline="0" dirty="0" err="1" smtClean="0"/>
              <a:t>mind</a:t>
            </a:r>
            <a:r>
              <a:rPr lang="fr-CA" baseline="0" dirty="0" smtClean="0"/>
              <a:t> </a:t>
            </a:r>
            <a:r>
              <a:rPr lang="fr-CA" baseline="0" dirty="0" err="1" smtClean="0"/>
              <a:t>is</a:t>
            </a:r>
            <a:r>
              <a:rPr lang="fr-CA" baseline="0" dirty="0" smtClean="0"/>
              <a:t> </a:t>
            </a:r>
            <a:r>
              <a:rPr lang="fr-CA" baseline="0" dirty="0" err="1" smtClean="0"/>
              <a:t>blank</a:t>
            </a:r>
            <a:r>
              <a:rPr lang="fr-CA" baseline="0" dirty="0" smtClean="0"/>
              <a:t>. Not sure </a:t>
            </a:r>
            <a:r>
              <a:rPr lang="fr-CA" baseline="0" dirty="0" err="1" smtClean="0"/>
              <a:t>what</a:t>
            </a:r>
            <a:r>
              <a:rPr lang="fr-CA" baseline="0" dirty="0" smtClean="0"/>
              <a:t> to </a:t>
            </a:r>
            <a:r>
              <a:rPr lang="fr-CA" baseline="0" dirty="0" err="1" smtClean="0"/>
              <a:t>write</a:t>
            </a:r>
            <a:r>
              <a:rPr lang="fr-CA" baseline="0" dirty="0" smtClean="0"/>
              <a:t>. </a:t>
            </a:r>
            <a:r>
              <a:rPr lang="fr-CA" baseline="0" dirty="0" err="1" smtClean="0"/>
              <a:t>What</a:t>
            </a:r>
            <a:r>
              <a:rPr lang="fr-CA" baseline="0" dirty="0" smtClean="0"/>
              <a:t> </a:t>
            </a:r>
            <a:r>
              <a:rPr lang="fr-CA" baseline="0" dirty="0" err="1" smtClean="0"/>
              <a:t>am</a:t>
            </a:r>
            <a:r>
              <a:rPr lang="fr-CA" baseline="0" dirty="0" smtClean="0"/>
              <a:t> I </a:t>
            </a:r>
            <a:r>
              <a:rPr lang="fr-CA" baseline="0" dirty="0" err="1" smtClean="0"/>
              <a:t>greatful</a:t>
            </a:r>
            <a:r>
              <a:rPr lang="fr-CA" baseline="0" dirty="0" smtClean="0"/>
              <a:t> for? </a:t>
            </a:r>
            <a:r>
              <a:rPr lang="fr-CA" baseline="0" dirty="0" err="1" smtClean="0"/>
              <a:t>What</a:t>
            </a:r>
            <a:r>
              <a:rPr lang="fr-CA" baseline="0" dirty="0" smtClean="0"/>
              <a:t> </a:t>
            </a:r>
            <a:r>
              <a:rPr lang="fr-CA" baseline="0" dirty="0" err="1" smtClean="0"/>
              <a:t>is</a:t>
            </a:r>
            <a:r>
              <a:rPr lang="fr-CA" baseline="0" dirty="0" smtClean="0"/>
              <a:t> the </a:t>
            </a:r>
            <a:r>
              <a:rPr lang="fr-CA" baseline="0" dirty="0" err="1" smtClean="0"/>
              <a:t>littlest</a:t>
            </a:r>
            <a:r>
              <a:rPr lang="fr-CA" baseline="0" dirty="0" smtClean="0"/>
              <a:t> of the </a:t>
            </a:r>
            <a:r>
              <a:rPr lang="fr-CA" baseline="0" dirty="0" err="1" smtClean="0"/>
              <a:t>things</a:t>
            </a:r>
            <a:r>
              <a:rPr lang="fr-CA" baseline="0" dirty="0" smtClean="0"/>
              <a:t> </a:t>
            </a:r>
            <a:r>
              <a:rPr lang="fr-CA" baseline="0" dirty="0" err="1" smtClean="0"/>
              <a:t>I’m</a:t>
            </a:r>
            <a:r>
              <a:rPr lang="fr-CA" baseline="0" dirty="0" smtClean="0"/>
              <a:t> </a:t>
            </a:r>
            <a:r>
              <a:rPr lang="fr-CA" baseline="0" dirty="0" err="1" smtClean="0"/>
              <a:t>grateful</a:t>
            </a:r>
            <a:r>
              <a:rPr lang="fr-CA" baseline="0" dirty="0" smtClean="0"/>
              <a:t> for?" and </a:t>
            </a:r>
            <a:r>
              <a:rPr lang="fr-CA" baseline="0" dirty="0" err="1" smtClean="0"/>
              <a:t>something</a:t>
            </a:r>
            <a:r>
              <a:rPr lang="fr-CA" baseline="0" dirty="0" smtClean="0"/>
              <a:t> </a:t>
            </a:r>
            <a:r>
              <a:rPr lang="fr-CA" baseline="0" dirty="0" err="1" smtClean="0"/>
              <a:t>will</a:t>
            </a:r>
            <a:r>
              <a:rPr lang="fr-CA" baseline="0" dirty="0" smtClean="0"/>
              <a:t> come </a:t>
            </a:r>
            <a:r>
              <a:rPr lang="fr-CA" baseline="0" dirty="0" err="1" smtClean="0"/>
              <a:t>any</a:t>
            </a:r>
            <a:r>
              <a:rPr lang="fr-CA" baseline="0" dirty="0" smtClean="0"/>
              <a:t> time. </a:t>
            </a:r>
            <a:r>
              <a:rPr lang="fr-CA" baseline="0" dirty="0" err="1" smtClean="0"/>
              <a:t>When</a:t>
            </a:r>
            <a:r>
              <a:rPr lang="fr-CA" baseline="0" dirty="0" smtClean="0"/>
              <a:t> </a:t>
            </a:r>
            <a:r>
              <a:rPr lang="fr-CA" baseline="0" dirty="0" err="1" smtClean="0"/>
              <a:t>that</a:t>
            </a:r>
            <a:r>
              <a:rPr lang="fr-CA" baseline="0" dirty="0" smtClean="0"/>
              <a:t> </a:t>
            </a:r>
            <a:r>
              <a:rPr lang="fr-CA" baseline="0" dirty="0" err="1" smtClean="0"/>
              <a:t>happens</a:t>
            </a:r>
            <a:r>
              <a:rPr lang="fr-CA" baseline="0" dirty="0" smtClean="0"/>
              <a:t>, </a:t>
            </a:r>
            <a:r>
              <a:rPr lang="fr-CA" baseline="0" dirty="0" err="1" smtClean="0"/>
              <a:t>feel</a:t>
            </a:r>
            <a:r>
              <a:rPr lang="fr-CA" baseline="0" dirty="0" smtClean="0"/>
              <a:t> free to </a:t>
            </a:r>
            <a:r>
              <a:rPr lang="fr-CA" baseline="0" dirty="0" err="1" smtClean="0"/>
              <a:t>leave</a:t>
            </a:r>
            <a:r>
              <a:rPr lang="fr-CA" baseline="0" dirty="0" smtClean="0"/>
              <a:t> </a:t>
            </a:r>
            <a:r>
              <a:rPr lang="fr-CA" baseline="0" dirty="0" err="1" smtClean="0"/>
              <a:t>your</a:t>
            </a:r>
            <a:r>
              <a:rPr lang="fr-CA" baseline="0" dirty="0" smtClean="0"/>
              <a:t> </a:t>
            </a:r>
            <a:r>
              <a:rPr lang="fr-CA" baseline="0" dirty="0" err="1" smtClean="0"/>
              <a:t>sentece</a:t>
            </a:r>
            <a:r>
              <a:rPr lang="fr-CA" baseline="0" dirty="0" smtClean="0"/>
              <a:t> </a:t>
            </a:r>
            <a:r>
              <a:rPr lang="fr-CA" baseline="0" dirty="0" err="1" smtClean="0"/>
              <a:t>interrupted</a:t>
            </a:r>
            <a:r>
              <a:rPr lang="fr-CA" baseline="0" dirty="0" smtClean="0"/>
              <a:t> as </a:t>
            </a:r>
            <a:r>
              <a:rPr lang="fr-CA" baseline="0" dirty="0" err="1" smtClean="0"/>
              <a:t>you</a:t>
            </a:r>
            <a:r>
              <a:rPr lang="fr-CA" baseline="0" dirty="0" smtClean="0"/>
              <a:t> are </a:t>
            </a:r>
            <a:r>
              <a:rPr lang="fr-CA" baseline="0" dirty="0" err="1" smtClean="0"/>
              <a:t>capturing</a:t>
            </a:r>
            <a:r>
              <a:rPr lang="fr-CA" baseline="0" dirty="0" smtClean="0"/>
              <a:t> </a:t>
            </a:r>
            <a:r>
              <a:rPr lang="fr-CA" baseline="0" dirty="0" err="1" smtClean="0"/>
              <a:t>what</a:t>
            </a:r>
            <a:r>
              <a:rPr lang="fr-CA" baseline="0" dirty="0" smtClean="0"/>
              <a:t> </a:t>
            </a:r>
            <a:r>
              <a:rPr lang="fr-CA" baseline="0" dirty="0" err="1" smtClean="0"/>
              <a:t>you’re</a:t>
            </a:r>
            <a:r>
              <a:rPr lang="fr-CA" baseline="0" dirty="0" smtClean="0"/>
              <a:t> </a:t>
            </a:r>
            <a:r>
              <a:rPr lang="fr-CA" baseline="0" dirty="0" err="1" smtClean="0"/>
              <a:t>grateful</a:t>
            </a:r>
            <a:r>
              <a:rPr lang="fr-CA" baseline="0" dirty="0" smtClean="0"/>
              <a:t> for.</a:t>
            </a:r>
          </a:p>
          <a:p>
            <a:endParaRPr lang="fr-CA" baseline="0" dirty="0" smtClean="0"/>
          </a:p>
          <a:p>
            <a:r>
              <a:rPr lang="fr-CA" baseline="0" dirty="0" err="1" smtClean="0"/>
              <a:t>I’ll</a:t>
            </a:r>
            <a:r>
              <a:rPr lang="fr-CA" baseline="0" dirty="0" smtClean="0"/>
              <a:t> </a:t>
            </a:r>
            <a:r>
              <a:rPr lang="fr-CA" baseline="0" dirty="0" err="1" smtClean="0"/>
              <a:t>start</a:t>
            </a:r>
            <a:r>
              <a:rPr lang="fr-CA" baseline="0" dirty="0" smtClean="0"/>
              <a:t> the </a:t>
            </a:r>
            <a:r>
              <a:rPr lang="fr-CA" baseline="0" dirty="0" err="1" smtClean="0"/>
              <a:t>timer</a:t>
            </a:r>
            <a:r>
              <a:rPr lang="fr-CA" baseline="0" dirty="0" smtClean="0"/>
              <a:t> </a:t>
            </a:r>
            <a:r>
              <a:rPr lang="fr-CA" baseline="0" dirty="0" err="1" smtClean="0"/>
              <a:t>now</a:t>
            </a:r>
            <a:r>
              <a:rPr lang="fr-CA" baseline="0" dirty="0" smtClean="0"/>
              <a:t>.</a:t>
            </a:r>
          </a:p>
          <a:p>
            <a:endParaRPr lang="fr-CA" baseline="0" dirty="0" smtClean="0"/>
          </a:p>
          <a:p>
            <a:r>
              <a:rPr lang="fr-CA" baseline="0" dirty="0" smtClean="0"/>
              <a:t>In </a:t>
            </a:r>
            <a:r>
              <a:rPr lang="fr-CA" baseline="0" dirty="0" err="1" smtClean="0"/>
              <a:t>debrief</a:t>
            </a:r>
            <a:r>
              <a:rPr lang="fr-CA" baseline="0" dirty="0" smtClean="0"/>
              <a:t> groups, </a:t>
            </a:r>
            <a:r>
              <a:rPr lang="fr-CA" baseline="0" dirty="0" err="1" smtClean="0"/>
              <a:t>share</a:t>
            </a:r>
            <a:r>
              <a:rPr lang="fr-CA" baseline="0" dirty="0" smtClean="0"/>
              <a:t> </a:t>
            </a: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r>
              <a:rPr lang="fr-CA" baseline="0" dirty="0" smtClean="0"/>
              <a:t>, </a:t>
            </a: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found</a:t>
            </a:r>
            <a:r>
              <a:rPr lang="fr-CA" baseline="0" dirty="0" smtClean="0"/>
              <a:t> </a:t>
            </a:r>
            <a:r>
              <a:rPr lang="fr-CA" baseline="0" dirty="0" err="1" smtClean="0"/>
              <a:t>challenging</a:t>
            </a:r>
            <a:r>
              <a:rPr lang="fr-CA" baseline="0" dirty="0" smtClean="0"/>
              <a:t>, </a:t>
            </a:r>
            <a:r>
              <a:rPr lang="fr-CA" baseline="0" dirty="0" err="1" smtClean="0"/>
              <a:t>what</a:t>
            </a:r>
            <a:r>
              <a:rPr lang="fr-CA" baseline="0" dirty="0" smtClean="0"/>
              <a:t> </a:t>
            </a:r>
            <a:r>
              <a:rPr lang="fr-CA" baseline="0" dirty="0" err="1" smtClean="0"/>
              <a:t>amazed</a:t>
            </a:r>
            <a:r>
              <a:rPr lang="fr-CA" baseline="0" dirty="0" smtClean="0"/>
              <a:t> </a:t>
            </a:r>
            <a:r>
              <a:rPr lang="fr-CA" baseline="0" dirty="0" err="1" smtClean="0"/>
              <a:t>you</a:t>
            </a:r>
            <a:r>
              <a:rPr lang="fr-CA" baseline="0" dirty="0" smtClean="0"/>
              <a:t>, </a:t>
            </a:r>
            <a:r>
              <a:rPr lang="fr-CA" baseline="0" dirty="0" err="1" smtClean="0"/>
              <a:t>any</a:t>
            </a:r>
            <a:r>
              <a:rPr lang="fr-CA" baseline="0" dirty="0" smtClean="0"/>
              <a:t> </a:t>
            </a:r>
            <a:r>
              <a:rPr lang="fr-CA" baseline="0" dirty="0" err="1" smtClean="0"/>
              <a:t>other</a:t>
            </a:r>
            <a:r>
              <a:rPr lang="fr-CA" baseline="0" dirty="0" smtClean="0"/>
              <a:t> </a:t>
            </a:r>
            <a:r>
              <a:rPr lang="fr-CA" baseline="0" dirty="0" err="1" smtClean="0"/>
              <a:t>thing</a:t>
            </a:r>
            <a:r>
              <a:rPr lang="fr-CA" baseline="0" dirty="0" smtClean="0"/>
              <a:t> </a:t>
            </a:r>
            <a:r>
              <a:rPr lang="fr-CA" baseline="0" dirty="0" err="1" smtClean="0"/>
              <a:t>you’d</a:t>
            </a:r>
            <a:r>
              <a:rPr lang="fr-CA" baseline="0" dirty="0" smtClean="0"/>
              <a:t> </a:t>
            </a:r>
            <a:r>
              <a:rPr lang="fr-CA" baseline="0" dirty="0" err="1" smtClean="0"/>
              <a:t>like</a:t>
            </a:r>
            <a:r>
              <a:rPr lang="fr-CA" baseline="0" dirty="0" smtClean="0"/>
              <a:t> to </a:t>
            </a:r>
            <a:r>
              <a:rPr lang="fr-CA" baseline="0" dirty="0" err="1" smtClean="0"/>
              <a:t>share</a:t>
            </a:r>
            <a:r>
              <a:rPr lang="fr-CA" baseline="0" dirty="0" smtClean="0"/>
              <a:t>. 5 </a:t>
            </a:r>
            <a:r>
              <a:rPr lang="fr-CA" baseline="0" dirty="0" err="1" smtClean="0"/>
              <a:t>mins</a:t>
            </a:r>
            <a:r>
              <a:rPr lang="fr-CA" baseline="0" dirty="0" smtClean="0"/>
              <a:t>, go… </a:t>
            </a:r>
            <a:r>
              <a:rPr lang="fr-CA" baseline="0" dirty="0" err="1" smtClean="0"/>
              <a:t>with</a:t>
            </a:r>
            <a:r>
              <a:rPr lang="fr-CA" baseline="0" dirty="0" smtClean="0"/>
              <a:t> </a:t>
            </a:r>
            <a:r>
              <a:rPr lang="fr-CA" baseline="0" dirty="0" err="1" smtClean="0"/>
              <a:t>similar</a:t>
            </a:r>
            <a:r>
              <a:rPr lang="fr-CA" baseline="0" dirty="0" smtClean="0"/>
              <a:t> time distribution. 1 min </a:t>
            </a:r>
            <a:r>
              <a:rPr lang="fr-CA" baseline="0" dirty="0" err="1" smtClean="0"/>
              <a:t>introduce</a:t>
            </a:r>
            <a:r>
              <a:rPr lang="fr-CA" baseline="0" dirty="0" smtClean="0"/>
              <a:t>  </a:t>
            </a:r>
            <a:r>
              <a:rPr lang="fr-CA" baseline="0" dirty="0" err="1" smtClean="0"/>
              <a:t>yourselfs</a:t>
            </a:r>
            <a:r>
              <a:rPr lang="fr-CA" baseline="0" dirty="0" smtClean="0"/>
              <a:t> (</a:t>
            </a:r>
            <a:r>
              <a:rPr lang="fr-CA" baseline="0" dirty="0" err="1" smtClean="0"/>
              <a:t>name</a:t>
            </a:r>
            <a:r>
              <a:rPr lang="fr-CA" baseline="0" dirty="0" smtClean="0"/>
              <a:t>, </a:t>
            </a:r>
            <a:r>
              <a:rPr lang="fr-CA" baseline="0" dirty="0" err="1" smtClean="0"/>
              <a:t>where</a:t>
            </a:r>
            <a:r>
              <a:rPr lang="fr-CA" baseline="0" dirty="0" smtClean="0"/>
              <a:t> are </a:t>
            </a:r>
            <a:r>
              <a:rPr lang="fr-CA" baseline="0" dirty="0" err="1" smtClean="0"/>
              <a:t>you</a:t>
            </a:r>
            <a:r>
              <a:rPr lang="fr-CA" baseline="0" dirty="0" smtClean="0"/>
              <a:t> </a:t>
            </a:r>
            <a:r>
              <a:rPr lang="fr-CA" baseline="0" dirty="0" err="1" smtClean="0"/>
              <a:t>from</a:t>
            </a:r>
            <a:r>
              <a:rPr lang="fr-CA" baseline="0" dirty="0" smtClean="0"/>
              <a:t>), 1 minute </a:t>
            </a:r>
            <a:r>
              <a:rPr lang="fr-CA" baseline="0" dirty="0" err="1" smtClean="0"/>
              <a:t>each</a:t>
            </a:r>
            <a:r>
              <a:rPr lang="fr-CA" baseline="0" dirty="0" smtClean="0"/>
              <a:t> for sharing</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362617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http://marc.ucla.edu/mindful-meditations</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u="sng" dirty="0" smtClean="0">
                <a:hlinkClick r:id="rId3"/>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 your back straight, sit as comfortable as possible</a:t>
            </a:r>
          </a:p>
          <a:p>
            <a:r>
              <a:rPr lang="en-CA" dirty="0" smtClean="0"/>
              <a:t>Gently bring attention to your breath, no need to change the</a:t>
            </a:r>
            <a:r>
              <a:rPr lang="en-CA" baseline="0" dirty="0" smtClean="0"/>
              <a:t> way you’re breathing, just notice it</a:t>
            </a:r>
            <a:endParaRPr lang="en-CA" dirty="0" smtClean="0"/>
          </a:p>
          <a:p>
            <a:r>
              <a:rPr lang="en-CA" dirty="0" smtClean="0"/>
              <a:t>Stay there for a few seconds</a:t>
            </a:r>
          </a:p>
          <a:p>
            <a:r>
              <a:rPr lang="en-CA" dirty="0" smtClean="0"/>
              <a:t>Now, direct your breath and attention to</a:t>
            </a:r>
          </a:p>
          <a:p>
            <a:pPr lvl="1">
              <a:buFont typeface="Arial" pitchFamily="34" charset="0"/>
              <a:buChar char="•"/>
            </a:pPr>
            <a:r>
              <a:rPr lang="en-CA" dirty="0" smtClean="0"/>
              <a:t> Your toes, breath in, breath out</a:t>
            </a:r>
          </a:p>
          <a:p>
            <a:pPr lvl="1">
              <a:buFont typeface="Arial" pitchFamily="34" charset="0"/>
              <a:buChar char="•"/>
            </a:pPr>
            <a:r>
              <a:rPr lang="en-CA" dirty="0" smtClean="0"/>
              <a:t> Your feet, in and out, notice</a:t>
            </a:r>
            <a:r>
              <a:rPr lang="en-CA" baseline="0" dirty="0" smtClean="0"/>
              <a:t> what you </a:t>
            </a:r>
            <a:r>
              <a:rPr lang="en-CA" dirty="0" smtClean="0"/>
              <a:t>feel</a:t>
            </a:r>
          </a:p>
          <a:p>
            <a:pPr lvl="1">
              <a:buFont typeface="Arial" pitchFamily="34" charset="0"/>
              <a:buChar char="•"/>
            </a:pPr>
            <a:r>
              <a:rPr lang="en-CA" baseline="0" dirty="0" smtClean="0"/>
              <a:t> </a:t>
            </a:r>
            <a:r>
              <a:rPr lang="en-CA" dirty="0" smtClean="0"/>
              <a:t>Every time your attention wanders away, just bring it back gently</a:t>
            </a:r>
          </a:p>
          <a:p>
            <a:pPr lvl="1">
              <a:buFont typeface="Arial" pitchFamily="34" charset="0"/>
              <a:buChar char="•"/>
            </a:pPr>
            <a:r>
              <a:rPr lang="en-CA" dirty="0" smtClean="0"/>
              <a:t> Your lower leg, in and out and your upper leg, and notice</a:t>
            </a:r>
            <a:r>
              <a:rPr lang="en-CA" baseline="0" dirty="0" smtClean="0"/>
              <a:t> what you </a:t>
            </a:r>
            <a:r>
              <a:rPr lang="en-CA" dirty="0" smtClean="0"/>
              <a:t>feel</a:t>
            </a:r>
          </a:p>
          <a:p>
            <a:pPr lvl="1">
              <a:buFont typeface="Arial" pitchFamily="34" charset="0"/>
              <a:buChar char="•"/>
            </a:pPr>
            <a:r>
              <a:rPr lang="en-CA" dirty="0" smtClean="0"/>
              <a:t> Direct your breath towards your waist, in and out</a:t>
            </a:r>
          </a:p>
          <a:p>
            <a:pPr lvl="1">
              <a:buFont typeface="Arial" pitchFamily="34" charset="0"/>
              <a:buChar char="•"/>
            </a:pPr>
            <a:r>
              <a:rPr lang="en-CA" dirty="0" smtClean="0"/>
              <a:t> Your lower back, your</a:t>
            </a:r>
            <a:r>
              <a:rPr lang="en-CA" baseline="0" dirty="0" smtClean="0"/>
              <a:t> abdomen</a:t>
            </a:r>
          </a:p>
          <a:p>
            <a:pPr lvl="1">
              <a:buFont typeface="Arial" pitchFamily="34" charset="0"/>
              <a:buChar char="•"/>
            </a:pPr>
            <a:r>
              <a:rPr lang="en-CA" baseline="0" dirty="0" smtClean="0"/>
              <a:t> Your upper back, chest</a:t>
            </a:r>
            <a:endParaRPr lang="en-CA" dirty="0" smtClean="0"/>
          </a:p>
          <a:p>
            <a:pPr lvl="1">
              <a:buFont typeface="Arial" pitchFamily="34" charset="0"/>
              <a:buChar char="•"/>
            </a:pPr>
            <a:r>
              <a:rPr lang="en-CA" dirty="0" smtClean="0"/>
              <a:t> Now direct your breath and attention to your shoulders, breath in, breath out, and notice</a:t>
            </a:r>
          </a:p>
          <a:p>
            <a:pPr lvl="1">
              <a:buFont typeface="Arial" pitchFamily="34" charset="0"/>
              <a:buChar char="•"/>
            </a:pPr>
            <a:r>
              <a:rPr lang="en-CA" dirty="0" smtClean="0"/>
              <a:t> Your arms, your hands and fingers, in and out</a:t>
            </a:r>
          </a:p>
          <a:p>
            <a:pPr lvl="1">
              <a:buFont typeface="Arial" pitchFamily="34" charset="0"/>
              <a:buChar char="•"/>
            </a:pPr>
            <a:r>
              <a:rPr lang="en-CA" dirty="0" smtClean="0"/>
              <a:t> Back to your</a:t>
            </a:r>
            <a:r>
              <a:rPr lang="en-CA" baseline="0" dirty="0" smtClean="0"/>
              <a:t> shoulders, and neck, noticing</a:t>
            </a:r>
            <a:endParaRPr lang="en-CA" dirty="0" smtClean="0"/>
          </a:p>
          <a:p>
            <a:pPr lvl="1">
              <a:buFont typeface="Arial" pitchFamily="34" charset="0"/>
              <a:buChar char="•"/>
            </a:pPr>
            <a:r>
              <a:rPr lang="en-CA" dirty="0" smtClean="0"/>
              <a:t> Your head, your scalp, breath in and out</a:t>
            </a:r>
          </a:p>
          <a:p>
            <a:pPr lvl="1">
              <a:buFont typeface="Arial" pitchFamily="34" charset="0"/>
              <a:buChar char="•"/>
            </a:pPr>
            <a:r>
              <a:rPr lang="en-CA" dirty="0" smtClean="0"/>
              <a:t> Focus on your face, your eyes, nose and</a:t>
            </a:r>
            <a:r>
              <a:rPr lang="en-CA" baseline="0" dirty="0" smtClean="0"/>
              <a:t> mouth. Your jaw, noticing</a:t>
            </a:r>
            <a:endParaRPr lang="en-CA" dirty="0" smtClean="0"/>
          </a:p>
          <a:p>
            <a:pPr lvl="1">
              <a:buFont typeface="Arial" pitchFamily="34" charset="0"/>
              <a:buChar char="•"/>
            </a:pPr>
            <a:r>
              <a:rPr lang="en-CA" dirty="0" smtClean="0"/>
              <a:t> Stay there for a few seconds, breathing in and out</a:t>
            </a:r>
          </a:p>
          <a:p>
            <a:pPr lvl="1">
              <a:buFont typeface="Arial" pitchFamily="34" charset="0"/>
              <a:buChar char="•"/>
            </a:pPr>
            <a:r>
              <a:rPr lang="en-CA" dirty="0" smtClean="0"/>
              <a:t> Now, come back… and</a:t>
            </a:r>
            <a:r>
              <a:rPr lang="en-CA" baseline="0" dirty="0" smtClean="0"/>
              <a:t> open your eyes.</a:t>
            </a:r>
          </a:p>
          <a:p>
            <a:pPr lvl="0">
              <a:buFont typeface="Arial" pitchFamily="34" charset="0"/>
              <a:buNone/>
            </a:pPr>
            <a:endParaRPr lang="en-CA" baseline="0" dirty="0" smtClean="0"/>
          </a:p>
          <a:p>
            <a:pPr lvl="0">
              <a:buFont typeface="Arial" pitchFamily="34" charset="0"/>
              <a:buNone/>
            </a:pPr>
            <a:r>
              <a:rPr lang="en-CA" baseline="0" dirty="0" smtClean="0"/>
              <a:t>Debrief: What did you notice?</a:t>
            </a:r>
            <a:endParaRPr lang="en-CA"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1859403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Aprox</a:t>
            </a:r>
            <a:r>
              <a:rPr lang="en-US" baseline="0" dirty="0" smtClean="0"/>
              <a:t> </a:t>
            </a:r>
            <a:r>
              <a:rPr lang="en-US" dirty="0" smtClean="0"/>
              <a:t>15 </a:t>
            </a:r>
            <a:r>
              <a:rPr lang="en-US" dirty="0" err="1" smtClean="0"/>
              <a:t>mins</a:t>
            </a:r>
            <a:r>
              <a:rPr lang="en-US" dirty="0" smtClean="0"/>
              <a:t> for debriefing in Breakout rooms, randomly assigned.</a:t>
            </a:r>
          </a:p>
          <a:p>
            <a:r>
              <a:rPr lang="en-US" baseline="0" dirty="0" smtClean="0"/>
              <a:t>Share how the experience went for you, if you had some insights.</a:t>
            </a:r>
          </a:p>
          <a:p>
            <a:r>
              <a:rPr lang="en-US" baseline="0" dirty="0" smtClean="0"/>
              <a:t>Be conscious of the time, share it wisely.</a:t>
            </a:r>
          </a:p>
          <a:p>
            <a:r>
              <a:rPr lang="en-US" baseline="0" dirty="0" smtClean="0"/>
              <a:t>When you’re finish, simply exit the breakout room and the session.</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67743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During the sessions, we may or may not use the mentioned</a:t>
            </a:r>
            <a:r>
              <a:rPr lang="en-CA" baseline="0" dirty="0" smtClean="0"/>
              <a:t> functionality or 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For NCR, </a:t>
            </a:r>
            <a:r>
              <a:rPr lang="fr-CA" baseline="0" dirty="0" err="1" smtClean="0"/>
              <a:t>wait</a:t>
            </a:r>
            <a:r>
              <a:rPr lang="fr-CA" baseline="0" dirty="0" smtClean="0"/>
              <a:t> for the </a:t>
            </a:r>
            <a:r>
              <a:rPr lang="fr-CA" baseline="0" dirty="0" err="1" smtClean="0"/>
              <a:t>next</a:t>
            </a:r>
            <a:r>
              <a:rPr lang="fr-CA" baseline="0" dirty="0" smtClean="0"/>
              <a:t> slide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For all </a:t>
            </a:r>
            <a:r>
              <a:rPr lang="fr-CA" dirty="0" err="1" smtClean="0"/>
              <a:t>others</a:t>
            </a:r>
            <a:r>
              <a:rPr lang="fr-CA" dirty="0" smtClean="0"/>
              <a:t>, </a:t>
            </a:r>
            <a:r>
              <a:rPr lang="fr-CA" dirty="0" err="1" smtClean="0"/>
              <a:t>using</a:t>
            </a:r>
            <a:r>
              <a:rPr lang="fr-CA" baseline="0" dirty="0" smtClean="0"/>
              <a:t> the Marker, place a </a:t>
            </a:r>
            <a:r>
              <a:rPr lang="fr-CA" baseline="0" dirty="0" err="1" smtClean="0"/>
              <a:t>small</a:t>
            </a:r>
            <a:r>
              <a:rPr lang="fr-CA" baseline="0" dirty="0" smtClean="0"/>
              <a:t> mark to </a:t>
            </a:r>
            <a:r>
              <a:rPr lang="fr-CA" baseline="0" dirty="0" err="1" smtClean="0"/>
              <a:t>indicate</a:t>
            </a:r>
            <a:r>
              <a:rPr lang="fr-CA" baseline="0" dirty="0" smtClean="0"/>
              <a:t> </a:t>
            </a:r>
            <a:r>
              <a:rPr lang="fr-CA" baseline="0" dirty="0" err="1" smtClean="0"/>
              <a:t>where</a:t>
            </a:r>
            <a:r>
              <a:rPr lang="fr-CA" baseline="0" dirty="0" smtClean="0"/>
              <a:t> </a:t>
            </a:r>
            <a:r>
              <a:rPr lang="fr-CA" baseline="0" dirty="0" err="1" smtClean="0"/>
              <a:t>you</a:t>
            </a:r>
            <a:r>
              <a:rPr lang="fr-CA" baseline="0" dirty="0" smtClean="0"/>
              <a:t> are </a:t>
            </a:r>
            <a:r>
              <a:rPr lang="fr-CA" baseline="0" dirty="0" err="1" smtClean="0"/>
              <a:t>connecting</a:t>
            </a:r>
            <a:r>
              <a:rPr lang="fr-CA" baseline="0" dirty="0" smtClean="0"/>
              <a:t> </a:t>
            </a:r>
            <a:r>
              <a:rPr lang="fr-CA" baseline="0" dirty="0" err="1" smtClean="0"/>
              <a:t>from</a:t>
            </a:r>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14143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Carme</a:t>
            </a:r>
            <a:r>
              <a:rPr lang="en-US" baseline="0" dirty="0" smtClean="0"/>
              <a:t> 1-6</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Alejandro</a:t>
            </a:r>
            <a:r>
              <a:rPr lang="fr-CA" baseline="0" dirty="0" smtClean="0"/>
              <a:t> 7 – 18</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Be </a:t>
            </a:r>
            <a:r>
              <a:rPr lang="fr-CA" dirty="0" err="1" smtClean="0"/>
              <a:t>advised</a:t>
            </a:r>
            <a:r>
              <a:rPr lang="fr-CA" dirty="0" smtClean="0"/>
              <a:t>: </a:t>
            </a:r>
            <a:r>
              <a:rPr lang="fr-CA" dirty="0" err="1" smtClean="0"/>
              <a:t>Today</a:t>
            </a:r>
            <a:r>
              <a:rPr lang="fr-CA" dirty="0" smtClean="0"/>
              <a:t> session </a:t>
            </a:r>
            <a:r>
              <a:rPr lang="fr-CA" dirty="0" err="1" smtClean="0"/>
              <a:t>will</a:t>
            </a:r>
            <a:r>
              <a:rPr lang="fr-CA" dirty="0" smtClean="0"/>
              <a:t> </a:t>
            </a:r>
            <a:r>
              <a:rPr lang="fr-CA" dirty="0" err="1" smtClean="0"/>
              <a:t>be</a:t>
            </a:r>
            <a:r>
              <a:rPr lang="fr-CA" dirty="0" smtClean="0"/>
              <a:t> the </a:t>
            </a:r>
            <a:r>
              <a:rPr lang="fr-CA" dirty="0" err="1" smtClean="0"/>
              <a:t>most</a:t>
            </a:r>
            <a:r>
              <a:rPr lang="fr-CA" dirty="0" smtClean="0"/>
              <a:t> </a:t>
            </a:r>
            <a:r>
              <a:rPr lang="fr-CA" dirty="0" err="1" smtClean="0"/>
              <a:t>boring</a:t>
            </a:r>
            <a:r>
              <a:rPr lang="fr-CA" dirty="0" smtClean="0"/>
              <a:t>… me </a:t>
            </a:r>
            <a:r>
              <a:rPr lang="fr-CA" dirty="0" err="1" smtClean="0"/>
              <a:t>talking</a:t>
            </a:r>
            <a:r>
              <a:rPr lang="fr-CA" dirty="0" smtClean="0"/>
              <a:t> </a:t>
            </a:r>
            <a:r>
              <a:rPr lang="fr-CA" dirty="0" err="1" smtClean="0"/>
              <a:t>most</a:t>
            </a:r>
            <a:r>
              <a:rPr lang="fr-CA" dirty="0" smtClean="0"/>
              <a:t> of</a:t>
            </a:r>
            <a:r>
              <a:rPr lang="fr-CA" baseline="0" dirty="0" smtClean="0"/>
              <a:t> the time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Webcams are</a:t>
            </a:r>
            <a:r>
              <a:rPr lang="fr-CA" baseline="0" dirty="0" smtClean="0"/>
              <a:t> </a:t>
            </a:r>
            <a:r>
              <a:rPr lang="fr-CA" baseline="0" dirty="0" err="1" smtClean="0"/>
              <a:t>welcome</a:t>
            </a:r>
            <a:r>
              <a:rPr lang="fr-CA" baseline="0" dirty="0" smtClean="0"/>
              <a:t>, </a:t>
            </a:r>
            <a:r>
              <a:rPr lang="fr-CA" baseline="0" dirty="0" err="1" smtClean="0"/>
              <a:t>please</a:t>
            </a:r>
            <a:r>
              <a:rPr lang="fr-CA" baseline="0" dirty="0" smtClean="0"/>
              <a:t> </a:t>
            </a:r>
            <a:r>
              <a:rPr lang="fr-CA" baseline="0" dirty="0" err="1" smtClean="0"/>
              <a:t>avoid</a:t>
            </a:r>
            <a:r>
              <a:rPr lang="fr-CA" baseline="0" dirty="0" smtClean="0"/>
              <a:t> </a:t>
            </a:r>
            <a:r>
              <a:rPr lang="fr-CA" baseline="0" dirty="0" err="1" smtClean="0"/>
              <a:t>eating</a:t>
            </a:r>
            <a:r>
              <a:rPr lang="fr-CA" baseline="0" dirty="0" smtClean="0"/>
              <a:t> </a:t>
            </a:r>
            <a:r>
              <a:rPr lang="fr-CA" baseline="0" dirty="0" err="1" smtClean="0"/>
              <a:t>while</a:t>
            </a:r>
            <a:r>
              <a:rPr lang="fr-CA" baseline="0" dirty="0" smtClean="0"/>
              <a:t> </a:t>
            </a:r>
            <a:r>
              <a:rPr lang="fr-CA" baseline="0" dirty="0" err="1" smtClean="0"/>
              <a:t>your</a:t>
            </a:r>
            <a:r>
              <a:rPr lang="fr-CA" baseline="0" dirty="0" smtClean="0"/>
              <a:t> webcam </a:t>
            </a:r>
            <a:r>
              <a:rPr lang="fr-CA" baseline="0" dirty="0" err="1" smtClean="0"/>
              <a:t>is</a:t>
            </a:r>
            <a:r>
              <a:rPr lang="fr-CA" baseline="0" dirty="0" smtClean="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smtClean="0"/>
              <a:t>Anything</a:t>
            </a:r>
            <a:r>
              <a:rPr lang="fr-CA" dirty="0" smtClean="0"/>
              <a:t> </a:t>
            </a:r>
            <a:r>
              <a:rPr lang="fr-CA" dirty="0" err="1" smtClean="0"/>
              <a:t>else</a:t>
            </a:r>
            <a:r>
              <a:rPr lang="fr-CA" dirty="0" smtClean="0"/>
              <a:t>? Type </a:t>
            </a:r>
            <a:r>
              <a:rPr lang="fr-CA" dirty="0" err="1" smtClean="0"/>
              <a:t>it</a:t>
            </a:r>
            <a:r>
              <a:rPr lang="fr-CA" dirty="0" smtClean="0"/>
              <a:t> in the chat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Massive open online course – Wikipedia</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smtClean="0"/>
              <a:t>Past</a:t>
            </a:r>
            <a:r>
              <a:rPr lang="fr-CA" dirty="0" smtClean="0"/>
              <a:t> « </a:t>
            </a:r>
            <a:r>
              <a:rPr lang="fr-CA" dirty="0" err="1" smtClean="0"/>
              <a:t>graduates</a:t>
            </a:r>
            <a:r>
              <a:rPr lang="fr-CA" dirty="0" smtClean="0"/>
              <a:t> » </a:t>
            </a:r>
            <a:r>
              <a:rPr lang="fr-CA" dirty="0" err="1" smtClean="0"/>
              <a:t>will</a:t>
            </a:r>
            <a:r>
              <a:rPr lang="fr-CA" dirty="0" smtClean="0"/>
              <a:t> </a:t>
            </a:r>
            <a:r>
              <a:rPr lang="fr-CA" dirty="0" err="1" smtClean="0"/>
              <a:t>be</a:t>
            </a:r>
            <a:r>
              <a:rPr lang="fr-CA" dirty="0" smtClean="0"/>
              <a:t> </a:t>
            </a:r>
            <a:r>
              <a:rPr lang="fr-CA" dirty="0" err="1" smtClean="0"/>
              <a:t>invited</a:t>
            </a:r>
            <a:endParaRPr lang="en-US"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1541660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noProof="0" dirty="0" smtClean="0"/>
              <a:t>Click to edit Master title style</a:t>
            </a:r>
            <a:endParaRPr lang="en-CA" noProof="0"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dirty="0" smtClean="0"/>
              <a:t>Click to edit Master subtitle style</a:t>
            </a:r>
            <a:endParaRPr lang="en-CA" noProof="0" dirty="0"/>
          </a:p>
        </p:txBody>
      </p:sp>
      <p:sp>
        <p:nvSpPr>
          <p:cNvPr id="4" name="Date Placeholder 3"/>
          <p:cNvSpPr>
            <a:spLocks noGrp="1"/>
          </p:cNvSpPr>
          <p:nvPr>
            <p:ph type="dt" sz="half" idx="10"/>
          </p:nvPr>
        </p:nvSpPr>
        <p:spPr/>
        <p:txBody>
          <a:bodyPr/>
          <a:lstStyle/>
          <a:p>
            <a:fld id="{7E62ADF1-26B7-4236-810D-3BE94D1543A2}" type="datetime1">
              <a:rPr lang="en-CA" noProof="0" smtClean="0"/>
              <a:pPr/>
              <a:t>2022-04-20</a:t>
            </a:fld>
            <a:endParaRPr lang="en-CA" noProof="0" dirty="0"/>
          </a:p>
        </p:txBody>
      </p:sp>
      <p:sp>
        <p:nvSpPr>
          <p:cNvPr id="5" name="Footer Placeholder 4"/>
          <p:cNvSpPr>
            <a:spLocks noGrp="1"/>
          </p:cNvSpPr>
          <p:nvPr>
            <p:ph type="ftr" sz="quarter" idx="11"/>
          </p:nvPr>
        </p:nvSpPr>
        <p:spPr/>
        <p:txBody>
          <a:bodyPr/>
          <a:lstStyle/>
          <a:p>
            <a:endParaRPr lang="en-CA" noProof="0" dirty="0"/>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5" name="Picture 14"/>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31692338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smtClean="0"/>
              <a:t>Click to edit Master title style</a:t>
            </a:r>
            <a:endParaRPr lang="en-CA" noProof="0" dirty="0"/>
          </a:p>
        </p:txBody>
      </p:sp>
      <p:sp>
        <p:nvSpPr>
          <p:cNvPr id="3" name="Content Placeholder 2"/>
          <p:cNvSpPr>
            <a:spLocks noGrp="1"/>
          </p:cNvSpPr>
          <p:nvPr>
            <p:ph idx="1"/>
          </p:nvPr>
        </p:nvSpPr>
        <p:spPr/>
        <p:txBody>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4" name="Date Placeholder 3"/>
          <p:cNvSpPr>
            <a:spLocks noGrp="1"/>
          </p:cNvSpPr>
          <p:nvPr>
            <p:ph type="dt" sz="half" idx="10"/>
          </p:nvPr>
        </p:nvSpPr>
        <p:spPr/>
        <p:txBody>
          <a:bodyPr/>
          <a:lstStyle/>
          <a:p>
            <a:fld id="{B3FFD2E5-3B4C-457C-A707-CAECF53851F3}" type="datetime1">
              <a:rPr lang="en-CA" noProof="0" smtClean="0"/>
              <a:pPr/>
              <a:t>2022-04-20</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2022-04-20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2022-04-20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2022-04-20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smtClean="0"/>
              <a:t>Click to edit Master title style</a:t>
            </a:r>
            <a:endParaRPr lang="en-CA" noProof="0"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2022-04-20</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pic>
        <p:nvPicPr>
          <p:cNvPr id="11" name="Picture 10"/>
          <p:cNvPicPr>
            <a:picLocks noChangeAspect="1"/>
          </p:cNvPicPr>
          <p:nvPr userDrawn="1"/>
        </p:nvPicPr>
        <p:blipFill>
          <a:blip r:embed="rId14">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34.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iki.gccollab.ca/images/6/63/MCLD_program_English_2022_-_Buddy_System.xls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greatergood.berkeley.edu/article/item/how_to_upgrade_your_gratitude_practice" TargetMode="External"/></Relationships>
</file>

<file path=ppt/slides/_rels/slide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hyperlink" Target="https://archive.org/details/BodyScan6minsB" TargetMode="External"/><Relationship Id="rId7" Type="http://schemas.openxmlformats.org/officeDocument/2006/relationships/image" Target="../media/image40.png"/><Relationship Id="rId12"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13.png"/><Relationship Id="rId10" Type="http://schemas.openxmlformats.org/officeDocument/2006/relationships/image" Target="../media/image42.jpe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9" Type="http://schemas.openxmlformats.org/officeDocument/2006/relationships/image" Target="../media/image12.png"/><Relationship Id="rId1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smtClean="0">
                <a:latin typeface="Freestyle Script" panose="030804020302050B0404" pitchFamily="66" charset="0"/>
              </a:rPr>
              <a:t>We all are STARS</a:t>
            </a:r>
            <a:endParaRPr lang="en-CA" sz="7200" dirty="0">
              <a:latin typeface="Freestyle Script" panose="030804020302050B04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Cohort</a:t>
            </a:r>
            <a:endParaRPr lang="en-CA" dirty="0"/>
          </a:p>
        </p:txBody>
      </p:sp>
      <p:sp>
        <p:nvSpPr>
          <p:cNvPr id="3" name="Content Placeholder 2"/>
          <p:cNvSpPr>
            <a:spLocks noGrp="1"/>
          </p:cNvSpPr>
          <p:nvPr>
            <p:ph idx="1"/>
          </p:nvPr>
        </p:nvSpPr>
        <p:spPr>
          <a:xfrm>
            <a:off x="457200" y="1600200"/>
            <a:ext cx="8363272" cy="3268960"/>
          </a:xfrm>
        </p:spPr>
        <p:txBody>
          <a:bodyPr>
            <a:noAutofit/>
          </a:bodyPr>
          <a:lstStyle/>
          <a:p>
            <a:r>
              <a:rPr lang="en-CA" sz="2400" dirty="0" smtClean="0"/>
              <a:t>We have </a:t>
            </a:r>
            <a:r>
              <a:rPr lang="en-CA" sz="2400" dirty="0" err="1" smtClean="0"/>
              <a:t>aprox</a:t>
            </a:r>
            <a:r>
              <a:rPr lang="en-CA" sz="2400" dirty="0" smtClean="0"/>
              <a:t> 200 people registered to this program, thus I’d consider this to be a MOOC (</a:t>
            </a:r>
            <a:r>
              <a:rPr lang="en-CA" sz="2400" dirty="0" smtClean="0">
                <a:hlinkClick r:id="rId3"/>
              </a:rPr>
              <a:t>Massive open online course - Wikipedia</a:t>
            </a:r>
            <a:r>
              <a:rPr lang="en-CA" sz="2400" dirty="0" smtClean="0"/>
              <a:t>)</a:t>
            </a:r>
          </a:p>
          <a:p>
            <a:r>
              <a:rPr lang="en-CA" sz="2400" dirty="0" smtClean="0"/>
              <a:t>To support your learning experience, we will be using the “MCLD Cohort”, a </a:t>
            </a:r>
            <a:r>
              <a:rPr lang="en-CA" sz="2400" dirty="0" err="1" smtClean="0"/>
              <a:t>GCCollab</a:t>
            </a:r>
            <a:r>
              <a:rPr lang="en-CA" sz="2400" dirty="0" smtClean="0"/>
              <a:t> closed group (already registered?)</a:t>
            </a:r>
          </a:p>
          <a:p>
            <a:r>
              <a:rPr lang="en-CA" sz="2400" dirty="0" smtClean="0"/>
              <a:t>The Cohort is a safe space</a:t>
            </a:r>
          </a:p>
          <a:p>
            <a:r>
              <a:rPr lang="en-CA" sz="2400" dirty="0" smtClean="0"/>
              <a:t>The Cohort is for registered participants to the program, it serves:</a:t>
            </a:r>
            <a:endParaRPr lang="en-CA" sz="2400" dirty="0"/>
          </a:p>
        </p:txBody>
      </p:sp>
      <p:pic>
        <p:nvPicPr>
          <p:cNvPr id="5" name="Picture 4"/>
          <p:cNvPicPr>
            <a:picLocks noChangeAspect="1"/>
          </p:cNvPicPr>
          <p:nvPr/>
        </p:nvPicPr>
        <p:blipFill>
          <a:blip r:embed="rId4"/>
          <a:stretch>
            <a:fillRect/>
          </a:stretch>
        </p:blipFill>
        <p:spPr>
          <a:xfrm>
            <a:off x="4067944" y="172483"/>
            <a:ext cx="4197647" cy="1283219"/>
          </a:xfrm>
          <a:prstGeom prst="rect">
            <a:avLst/>
          </a:prstGeom>
          <a:ln>
            <a:noFill/>
          </a:ln>
          <a:effectLst>
            <a:outerShdw blurRad="190500" algn="tl" rotWithShape="0">
              <a:srgbClr val="000000">
                <a:alpha val="70000"/>
              </a:srgbClr>
            </a:outerShdw>
          </a:effectLst>
        </p:spPr>
      </p:pic>
      <p:sp>
        <p:nvSpPr>
          <p:cNvPr id="6" name="Rectangle 5"/>
          <p:cNvSpPr/>
          <p:nvPr/>
        </p:nvSpPr>
        <p:spPr>
          <a:xfrm>
            <a:off x="1818161" y="4653618"/>
            <a:ext cx="6480719" cy="1938992"/>
          </a:xfrm>
          <a:prstGeom prst="rect">
            <a:avLst/>
          </a:prstGeom>
        </p:spPr>
        <p:txBody>
          <a:bodyPr wrap="square">
            <a:spAutoFit/>
          </a:bodyPr>
          <a:lstStyle/>
          <a:p>
            <a:pPr marL="285750" indent="-285750">
              <a:buFont typeface="Wingdings" panose="05000000000000000000" pitchFamily="2" charset="2"/>
              <a:buChar char="ü"/>
            </a:pPr>
            <a:r>
              <a:rPr lang="en-CA" sz="2400" dirty="0" smtClean="0"/>
              <a:t>To leverage the collective knowledge</a:t>
            </a:r>
          </a:p>
          <a:p>
            <a:pPr marL="285750" indent="-285750">
              <a:buFont typeface="Wingdings" panose="05000000000000000000" pitchFamily="2" charset="2"/>
              <a:buChar char="ü"/>
            </a:pPr>
            <a:r>
              <a:rPr lang="en-CA" sz="2400" dirty="0" smtClean="0"/>
              <a:t>A place where you can ask questions</a:t>
            </a:r>
          </a:p>
          <a:p>
            <a:pPr marL="285750" indent="-285750">
              <a:buFont typeface="Wingdings" panose="05000000000000000000" pitchFamily="2" charset="2"/>
              <a:buChar char="ü"/>
            </a:pPr>
            <a:r>
              <a:rPr lang="en-CA" sz="2400" dirty="0" smtClean="0"/>
              <a:t>As a community to share your experience</a:t>
            </a:r>
          </a:p>
          <a:p>
            <a:pPr marL="285750" lvl="0" indent="-285750">
              <a:buFont typeface="Wingdings" panose="05000000000000000000" pitchFamily="2" charset="2"/>
              <a:buChar char="ü"/>
            </a:pPr>
            <a:r>
              <a:rPr lang="en-CA" sz="2400" dirty="0">
                <a:solidFill>
                  <a:prstClr val="black"/>
                </a:solidFill>
              </a:rPr>
              <a:t>Review the </a:t>
            </a:r>
            <a:r>
              <a:rPr lang="en-CA" sz="2400" dirty="0" smtClean="0">
                <a:solidFill>
                  <a:prstClr val="black"/>
                </a:solidFill>
              </a:rPr>
              <a:t>recording (with comments)</a:t>
            </a:r>
            <a:endParaRPr lang="en-CA" sz="2400" dirty="0">
              <a:solidFill>
                <a:prstClr val="black"/>
              </a:solidFill>
            </a:endParaRPr>
          </a:p>
          <a:p>
            <a:pPr marL="285750" lvl="0" indent="-285750">
              <a:buFont typeface="Wingdings" panose="05000000000000000000" pitchFamily="2" charset="2"/>
              <a:buChar char="ü"/>
            </a:pPr>
            <a:r>
              <a:rPr lang="en-CA" sz="2400" dirty="0">
                <a:solidFill>
                  <a:prstClr val="black"/>
                </a:solidFill>
              </a:rPr>
              <a:t>Past « graduates » </a:t>
            </a:r>
            <a:r>
              <a:rPr lang="en-CA" sz="2400" dirty="0" smtClean="0">
                <a:solidFill>
                  <a:prstClr val="black"/>
                </a:solidFill>
              </a:rPr>
              <a:t>are invited</a:t>
            </a:r>
            <a:r>
              <a:rPr lang="en-CA" sz="2000" dirty="0"/>
              <a:t>.</a:t>
            </a:r>
            <a:endParaRPr lang="en-CA" sz="2000" dirty="0">
              <a:solidFill>
                <a:prstClr val="black"/>
              </a:solidFill>
            </a:endParaRPr>
          </a:p>
        </p:txBody>
      </p:sp>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500"/>
                                        <p:tgtEl>
                                          <p:spTgt spid="6">
                                            <p:txEl>
                                              <p:pRg st="3" end="3"/>
                                            </p:txEl>
                                          </p:spTgt>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Session </a:t>
            </a:r>
            <a:r>
              <a:rPr lang="en-CA" dirty="0"/>
              <a:t>Recordings</a:t>
            </a:r>
          </a:p>
        </p:txBody>
      </p:sp>
      <p:sp>
        <p:nvSpPr>
          <p:cNvPr id="3" name="Content Placeholder 2"/>
          <p:cNvSpPr>
            <a:spLocks noGrp="1"/>
          </p:cNvSpPr>
          <p:nvPr>
            <p:ph idx="1"/>
          </p:nvPr>
        </p:nvSpPr>
        <p:spPr>
          <a:xfrm>
            <a:off x="457200" y="1600200"/>
            <a:ext cx="8363272" cy="5069160"/>
          </a:xfrm>
        </p:spPr>
        <p:txBody>
          <a:bodyPr>
            <a:normAutofit/>
          </a:bodyPr>
          <a:lstStyle/>
          <a:p>
            <a:r>
              <a:rPr lang="en-US" dirty="0" smtClean="0"/>
              <a:t>Sessions </a:t>
            </a:r>
            <a:r>
              <a:rPr lang="en-US" dirty="0"/>
              <a:t>will be recorded for sharing further via the Cohort:</a:t>
            </a:r>
          </a:p>
          <a:p>
            <a:pPr lvl="1"/>
            <a:r>
              <a:rPr lang="en-US" dirty="0"/>
              <a:t>Be assured, if ever there is something sensitive recorded, </a:t>
            </a:r>
            <a:r>
              <a:rPr lang="en-US" dirty="0" smtClean="0"/>
              <a:t>at </a:t>
            </a:r>
            <a:r>
              <a:rPr lang="en-US" dirty="0"/>
              <a:t>the petition of those interested, the recording will be </a:t>
            </a:r>
            <a:r>
              <a:rPr lang="en-US" dirty="0" smtClean="0"/>
              <a:t>edited </a:t>
            </a:r>
            <a:r>
              <a:rPr lang="en-US" dirty="0"/>
              <a:t>before posting</a:t>
            </a:r>
          </a:p>
          <a:p>
            <a:pPr lvl="1"/>
            <a:r>
              <a:rPr lang="en-US" dirty="0"/>
              <a:t>The breakout rooms are not recorded, thus what is said </a:t>
            </a:r>
            <a:r>
              <a:rPr lang="en-US" dirty="0" smtClean="0"/>
              <a:t>in small groups </a:t>
            </a:r>
            <a:r>
              <a:rPr lang="en-US" dirty="0"/>
              <a:t>stays there</a:t>
            </a:r>
          </a:p>
          <a:p>
            <a:pPr lvl="1"/>
            <a:r>
              <a:rPr lang="en-US" dirty="0"/>
              <a:t>The recording is also very helpful in case you miss a </a:t>
            </a:r>
            <a:r>
              <a:rPr lang="en-US" dirty="0" smtClean="0"/>
              <a:t>session.</a:t>
            </a:r>
            <a:endParaRPr lang="en-US" dirty="0"/>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8" name="Picture 15" descr="Image result for water cristals"/>
          <p:cNvPicPr>
            <a:picLocks noChangeAspect="1" noChangeArrowheads="1"/>
          </p:cNvPicPr>
          <p:nvPr/>
        </p:nvPicPr>
        <p:blipFill rotWithShape="1">
          <a:blip r:embed="rId3">
            <a:extLst>
              <a:ext uri="{28A0092B-C50C-407E-A947-70E740481C1C}">
                <a14:useLocalDpi xmlns:a14="http://schemas.microsoft.com/office/drawing/2010/main" val="0"/>
              </a:ext>
            </a:extLst>
          </a:blip>
          <a:srcRect r="9630"/>
          <a:stretch/>
        </p:blipFill>
        <p:spPr bwMode="auto">
          <a:xfrm>
            <a:off x="6436205" y="289124"/>
            <a:ext cx="2528283" cy="2913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ompa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770" y="1423140"/>
            <a:ext cx="2361946" cy="1778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 "/>
          <p:cNvPicPr>
            <a:picLocks noChangeAspect="1" noChangeArrowheads="1"/>
          </p:cNvPicPr>
          <p:nvPr/>
        </p:nvPicPr>
        <p:blipFill rotWithShape="1">
          <a:blip r:embed="rId5">
            <a:extLst>
              <a:ext uri="{28A0092B-C50C-407E-A947-70E740481C1C}">
                <a14:useLocalDpi xmlns:a14="http://schemas.microsoft.com/office/drawing/2010/main" val="0"/>
              </a:ext>
            </a:extLst>
          </a:blip>
          <a:srcRect t="16567"/>
          <a:stretch/>
        </p:blipFill>
        <p:spPr bwMode="auto">
          <a:xfrm>
            <a:off x="4895770" y="301903"/>
            <a:ext cx="2361946" cy="13765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5780" y="741050"/>
            <a:ext cx="2311592" cy="167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Google Shape;107;g8c22de5f0f_0_20"/>
          <p:cNvSpPr txBox="1"/>
          <p:nvPr/>
        </p:nvSpPr>
        <p:spPr>
          <a:xfrm>
            <a:off x="457200" y="846138"/>
            <a:ext cx="3880517" cy="26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3200" dirty="0" smtClean="0">
                <a:solidFill>
                  <a:schemeClr val="dk1"/>
                </a:solidFill>
                <a:ea typeface="Trebuchet MS"/>
                <a:cs typeface="Trebuchet MS"/>
                <a:sym typeface="Trebuchet MS"/>
              </a:rPr>
              <a:t>That you develop your</a:t>
            </a:r>
          </a:p>
          <a:p>
            <a:pPr marL="0" lvl="0" indent="0" algn="l" rtl="0">
              <a:lnSpc>
                <a:spcPct val="115000"/>
              </a:lnSpc>
              <a:spcBef>
                <a:spcPts val="0"/>
              </a:spcBef>
              <a:spcAft>
                <a:spcPts val="0"/>
              </a:spcAft>
              <a:buNone/>
            </a:pPr>
            <a:r>
              <a:rPr lang="en-CA" sz="3200" dirty="0" smtClean="0">
                <a:solidFill>
                  <a:schemeClr val="dk1"/>
                </a:solidFill>
                <a:ea typeface="Trebuchet MS"/>
                <a:cs typeface="Trebuchet MS"/>
                <a:sym typeface="Trebuchet MS"/>
              </a:rPr>
              <a:t>Mindful </a:t>
            </a:r>
          </a:p>
          <a:p>
            <a:pPr marL="0" lvl="0" indent="0" algn="l" rtl="0">
              <a:lnSpc>
                <a:spcPct val="115000"/>
              </a:lnSpc>
              <a:spcBef>
                <a:spcPts val="0"/>
              </a:spcBef>
              <a:spcAft>
                <a:spcPts val="0"/>
              </a:spcAft>
              <a:buNone/>
            </a:pPr>
            <a:r>
              <a:rPr lang="en-CA" sz="3200" dirty="0" smtClean="0">
                <a:solidFill>
                  <a:schemeClr val="dk1"/>
                </a:solidFill>
                <a:ea typeface="Trebuchet MS"/>
                <a:cs typeface="Trebuchet MS"/>
                <a:sym typeface="Trebuchet MS"/>
              </a:rPr>
              <a:t>Change </a:t>
            </a:r>
            <a:r>
              <a:rPr lang="en-CA" sz="3200" dirty="0">
                <a:solidFill>
                  <a:schemeClr val="dk1"/>
                </a:solidFill>
                <a:ea typeface="Trebuchet MS"/>
                <a:cs typeface="Trebuchet MS"/>
                <a:sym typeface="Trebuchet MS"/>
              </a:rPr>
              <a:t/>
            </a:r>
            <a:br>
              <a:rPr lang="en-CA" sz="3200" dirty="0">
                <a:solidFill>
                  <a:schemeClr val="dk1"/>
                </a:solidFill>
                <a:ea typeface="Trebuchet MS"/>
                <a:cs typeface="Trebuchet MS"/>
                <a:sym typeface="Trebuchet MS"/>
              </a:rPr>
            </a:br>
            <a:r>
              <a:rPr lang="en-CA" sz="3200" dirty="0" smtClean="0">
                <a:solidFill>
                  <a:schemeClr val="dk1"/>
                </a:solidFill>
                <a:ea typeface="Trebuchet MS"/>
                <a:cs typeface="Trebuchet MS"/>
                <a:sym typeface="Trebuchet MS"/>
              </a:rPr>
              <a:t>Leadership</a:t>
            </a:r>
            <a:endParaRPr sz="3200" dirty="0">
              <a:solidFill>
                <a:schemeClr val="dk1"/>
              </a:solidFill>
              <a:ea typeface="Trebuchet MS"/>
              <a:cs typeface="Trebuchet MS"/>
              <a:sym typeface="Trebuchet MS"/>
            </a:endParaRPr>
          </a:p>
        </p:txBody>
      </p:sp>
      <p:sp>
        <p:nvSpPr>
          <p:cNvPr id="108" name="Google Shape;108;g8c22de5f0f_0_20"/>
          <p:cNvSpPr txBox="1"/>
          <p:nvPr/>
        </p:nvSpPr>
        <p:spPr>
          <a:xfrm>
            <a:off x="457200" y="3191074"/>
            <a:ext cx="8298900"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CA" sz="2000" dirty="0" smtClean="0">
                <a:solidFill>
                  <a:srgbClr val="7030A0"/>
                </a:solidFill>
                <a:latin typeface="Trebuchet MS"/>
                <a:ea typeface="Trebuchet MS"/>
                <a:cs typeface="Trebuchet MS"/>
                <a:sym typeface="Trebuchet MS"/>
              </a:rPr>
              <a:t>A Mindful Change Leader refers </a:t>
            </a:r>
            <a:r>
              <a:rPr lang="en-CA" sz="2000" dirty="0">
                <a:solidFill>
                  <a:srgbClr val="7030A0"/>
                </a:solidFill>
                <a:latin typeface="Trebuchet MS"/>
                <a:ea typeface="Trebuchet MS"/>
                <a:cs typeface="Trebuchet MS"/>
                <a:sym typeface="Trebuchet MS"/>
              </a:rPr>
              <a:t>to the person who is present, non judgmental and cultivates several aspects during their interactions. </a:t>
            </a:r>
            <a:r>
              <a:rPr lang="en-CA" sz="2000" dirty="0" smtClean="0">
                <a:solidFill>
                  <a:srgbClr val="7030A0"/>
                </a:solidFill>
                <a:latin typeface="Trebuchet MS"/>
                <a:ea typeface="Trebuchet MS"/>
                <a:cs typeface="Trebuchet MS"/>
                <a:sym typeface="Trebuchet MS"/>
              </a:rPr>
              <a:t/>
            </a:r>
            <a:br>
              <a:rPr lang="en-CA" sz="2000" dirty="0" smtClean="0">
                <a:solidFill>
                  <a:srgbClr val="7030A0"/>
                </a:solidFill>
                <a:latin typeface="Trebuchet MS"/>
                <a:ea typeface="Trebuchet MS"/>
                <a:cs typeface="Trebuchet MS"/>
                <a:sym typeface="Trebuchet MS"/>
              </a:rPr>
            </a:br>
            <a:r>
              <a:rPr lang="en-CA" sz="2000" dirty="0" smtClean="0">
                <a:solidFill>
                  <a:srgbClr val="7030A0"/>
                </a:solidFill>
                <a:latin typeface="Trebuchet MS"/>
                <a:ea typeface="Trebuchet MS"/>
                <a:cs typeface="Trebuchet MS"/>
                <a:sym typeface="Trebuchet MS"/>
              </a:rPr>
              <a:t>These </a:t>
            </a:r>
            <a:r>
              <a:rPr lang="en-CA" sz="2000" dirty="0">
                <a:solidFill>
                  <a:srgbClr val="7030A0"/>
                </a:solidFill>
                <a:latin typeface="Trebuchet MS"/>
                <a:ea typeface="Trebuchet MS"/>
                <a:cs typeface="Trebuchet MS"/>
                <a:sym typeface="Trebuchet MS"/>
              </a:rPr>
              <a:t>aspects are visible and tangible in the Mindful Change Leader:</a:t>
            </a:r>
            <a:endParaRPr sz="2000" dirty="0">
              <a:solidFill>
                <a:srgbClr val="7030A0"/>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dirty="0">
                <a:solidFill>
                  <a:srgbClr val="38761D"/>
                </a:solidFill>
                <a:latin typeface="Trebuchet MS"/>
                <a:ea typeface="Trebuchet MS"/>
                <a:cs typeface="Trebuchet MS"/>
                <a:sym typeface="Trebuchet MS"/>
              </a:rPr>
              <a:t>Focus (focus of attention)</a:t>
            </a:r>
            <a:endParaRPr dirty="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dirty="0">
                <a:solidFill>
                  <a:srgbClr val="0000FF"/>
                </a:solidFill>
                <a:latin typeface="Trebuchet MS"/>
                <a:ea typeface="Trebuchet MS"/>
                <a:cs typeface="Trebuchet MS"/>
                <a:sym typeface="Trebuchet MS"/>
              </a:rPr>
              <a:t>Clarity (self awareness &amp; emotional intelligence)</a:t>
            </a:r>
            <a:endParaRPr dirty="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dirty="0">
                <a:solidFill>
                  <a:srgbClr val="FF0000"/>
                </a:solidFill>
                <a:latin typeface="Trebuchet MS"/>
                <a:ea typeface="Trebuchet MS"/>
                <a:cs typeface="Trebuchet MS"/>
                <a:sym typeface="Trebuchet MS"/>
              </a:rPr>
              <a:t>Creativity (innovation &amp; decision making</a:t>
            </a:r>
            <a:r>
              <a:rPr lang="en-CA" dirty="0" smtClean="0">
                <a:solidFill>
                  <a:srgbClr val="FF0000"/>
                </a:solidFill>
                <a:latin typeface="Trebuchet MS"/>
                <a:ea typeface="Trebuchet MS"/>
                <a:cs typeface="Trebuchet MS"/>
                <a:sym typeface="Trebuchet MS"/>
              </a:rPr>
              <a:t>)</a:t>
            </a:r>
            <a:endParaRPr dirty="0" smtClean="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dirty="0">
                <a:solidFill>
                  <a:srgbClr val="1155CC"/>
                </a:solidFill>
                <a:latin typeface="Trebuchet MS"/>
                <a:ea typeface="Trebuchet MS"/>
                <a:cs typeface="Trebuchet MS"/>
                <a:sym typeface="Trebuchet MS"/>
              </a:rPr>
              <a:t>Compassion in the service of others (presence, deep listening)</a:t>
            </a:r>
            <a:endParaRPr dirty="0">
              <a:solidFill>
                <a:srgbClr val="1155CC"/>
              </a:solidFill>
              <a:latin typeface="Trebuchet MS"/>
              <a:ea typeface="Trebuchet MS"/>
              <a:cs typeface="Trebuchet MS"/>
              <a:sym typeface="Trebuchet MS"/>
            </a:endParaRPr>
          </a:p>
        </p:txBody>
      </p:sp>
      <p:sp>
        <p:nvSpPr>
          <p:cNvPr id="5" name="Title 1"/>
          <p:cNvSpPr txBox="1">
            <a:spLocks/>
          </p:cNvSpPr>
          <p:nvPr/>
        </p:nvSpPr>
        <p:spPr>
          <a:xfrm>
            <a:off x="457200" y="274638"/>
            <a:ext cx="4690864"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smtClean="0"/>
              <a:t>Main Goal of the Program</a:t>
            </a:r>
            <a:endParaRPr lang="en-US" sz="3200" dirty="0"/>
          </a:p>
        </p:txBody>
      </p:sp>
      <p:sp>
        <p:nvSpPr>
          <p:cNvPr id="3" name="Rectangle 2"/>
          <p:cNvSpPr/>
          <p:nvPr/>
        </p:nvSpPr>
        <p:spPr>
          <a:xfrm>
            <a:off x="4932040" y="6075374"/>
            <a:ext cx="3227487" cy="276999"/>
          </a:xfrm>
          <a:prstGeom prst="rect">
            <a:avLst/>
          </a:prstGeom>
        </p:spPr>
        <p:txBody>
          <a:bodyPr wrap="none">
            <a:spAutoFit/>
          </a:bodyPr>
          <a:lstStyle/>
          <a:p>
            <a:pPr lvl="0">
              <a:buSzPts val="1400"/>
            </a:pPr>
            <a:r>
              <a:rPr lang="en-US" sz="1200" dirty="0" smtClean="0"/>
              <a:t>* Adapted </a:t>
            </a:r>
            <a:r>
              <a:rPr lang="en-US" sz="1200" dirty="0"/>
              <a:t>from The Mindful Leadership Institute</a:t>
            </a:r>
          </a:p>
        </p:txBody>
      </p:sp>
    </p:spTree>
    <p:extLst>
      <p:ext uri="{BB962C8B-B14F-4D97-AF65-F5344CB8AC3E}">
        <p14:creationId xmlns:p14="http://schemas.microsoft.com/office/powerpoint/2010/main" val="2835465910"/>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10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1000"/>
                                        <p:tgtEl>
                                          <p:spTgt spid="10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1000"/>
                                        <p:tgtEl>
                                          <p:spTgt spid="10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8">
                                            <p:txEl>
                                              <p:pRg st="3" end="3"/>
                                            </p:txEl>
                                          </p:spTgt>
                                        </p:tgtEl>
                                        <p:attrNameLst>
                                          <p:attrName>style.visibility</p:attrName>
                                        </p:attrNameLst>
                                      </p:cBhvr>
                                      <p:to>
                                        <p:strVal val="visible"/>
                                      </p:to>
                                    </p:set>
                                    <p:animEffect transition="in" filter="fade">
                                      <p:cBhvr>
                                        <p:cTn id="28" dur="1000"/>
                                        <p:tgtEl>
                                          <p:spTgt spid="108">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8">
                                            <p:txEl>
                                              <p:pRg st="4" end="4"/>
                                            </p:txEl>
                                          </p:spTgt>
                                        </p:tgtEl>
                                        <p:attrNameLst>
                                          <p:attrName>style.visibility</p:attrName>
                                        </p:attrNameLst>
                                      </p:cBhvr>
                                      <p:to>
                                        <p:strVal val="visible"/>
                                      </p:to>
                                    </p:set>
                                    <p:animEffect transition="in" filter="fade">
                                      <p:cBhvr>
                                        <p:cTn id="36" dur="1000"/>
                                        <p:tgtEl>
                                          <p:spTgt spid="108">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139330" y="556084"/>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759262" y="1514438"/>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771800" y="2745154"/>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596530" y="3998506"/>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lum bright="70000" contrast="-70000"/>
            <a:extLst>
              <a:ext uri="{28A0092B-C50C-407E-A947-70E740481C1C}">
                <a14:useLocalDpi xmlns:a14="http://schemas.microsoft.com/office/drawing/2010/main" val="0"/>
              </a:ext>
            </a:extLst>
          </a:blip>
          <a:srcRect b="6476"/>
          <a:stretch/>
        </p:blipFill>
        <p:spPr bwMode="auto">
          <a:xfrm>
            <a:off x="3247480" y="1478794"/>
            <a:ext cx="4138986" cy="36278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199" y="274638"/>
            <a:ext cx="8815925" cy="1143000"/>
          </a:xfrm>
        </p:spPr>
        <p:txBody>
          <a:bodyPr>
            <a:noAutofit/>
          </a:bodyPr>
          <a:lstStyle/>
          <a:p>
            <a:r>
              <a:rPr lang="en-CA" sz="4000" dirty="0" smtClean="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330824" cy="4525963"/>
          </a:xfrm>
        </p:spPr>
        <p:txBody>
          <a:bodyPr>
            <a:noAutofit/>
          </a:bodyPr>
          <a:lstStyle/>
          <a:p>
            <a:pPr>
              <a:spcBef>
                <a:spcPts val="1800"/>
              </a:spcBef>
            </a:pPr>
            <a:r>
              <a:rPr lang="en-US" sz="4000" dirty="0">
                <a:effectLst>
                  <a:outerShdw blurRad="38100" dist="38100" dir="2700000" algn="tl">
                    <a:srgbClr val="000000">
                      <a:alpha val="43137"/>
                    </a:srgbClr>
                  </a:outerShdw>
                </a:effectLst>
              </a:rPr>
              <a:t>This </a:t>
            </a:r>
            <a:r>
              <a:rPr lang="en-US" sz="4000" i="1" dirty="0">
                <a:effectLst>
                  <a:outerShdw blurRad="38100" dist="38100" dir="2700000" algn="tl">
                    <a:srgbClr val="000000">
                      <a:alpha val="43137"/>
                    </a:srgbClr>
                  </a:outerShdw>
                </a:effectLst>
              </a:rPr>
              <a:t>program</a:t>
            </a:r>
            <a:r>
              <a:rPr lang="en-US" sz="4000" dirty="0">
                <a:effectLst>
                  <a:outerShdw blurRad="38100" dist="38100" dir="2700000" algn="tl">
                    <a:srgbClr val="000000">
                      <a:alpha val="43137"/>
                    </a:srgbClr>
                  </a:outerShdw>
                </a:effectLst>
              </a:rPr>
              <a:t> is aimed to all public servants who are willing to invest in their selves to develop </a:t>
            </a:r>
            <a:r>
              <a:rPr lang="en-US" sz="4000" dirty="0" smtClean="0">
                <a:effectLst>
                  <a:outerShdw blurRad="38100" dist="38100" dir="2700000" algn="tl">
                    <a:srgbClr val="000000">
                      <a:alpha val="43137"/>
                    </a:srgbClr>
                  </a:outerShdw>
                </a:effectLst>
              </a:rPr>
              <a:t>their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self-awareness</a:t>
            </a:r>
            <a:endParaRPr lang="en-US" sz="4000" dirty="0">
              <a:effectLst>
                <a:outerShdw blurRad="38100" dist="38100" dir="2700000" algn="tl">
                  <a:srgbClr val="000000">
                    <a:alpha val="43137"/>
                  </a:srgbClr>
                </a:outerShdw>
              </a:effectLst>
            </a:endParaRPr>
          </a:p>
        </p:txBody>
      </p:sp>
      <p:pic>
        <p:nvPicPr>
          <p:cNvPr id="2054" name="Picture 6" descr="Anonymous Survey Clipart - Full Size Clipart (#40392) - PinClipart"/>
          <p:cNvPicPr>
            <a:picLocks noChangeAspect="1" noChangeArrowheads="1"/>
          </p:cNvPicPr>
          <p:nvPr/>
        </p:nvPicPr>
        <p:blipFill>
          <a:blip r:embed="rId4">
            <a:clrChange>
              <a:clrFrom>
                <a:srgbClr val="FFFCFD"/>
              </a:clrFrom>
              <a:clrTo>
                <a:srgbClr val="FFFCFD">
                  <a:alpha val="0"/>
                </a:srgbClr>
              </a:clrTo>
            </a:clrChange>
            <a:extLst>
              <a:ext uri="{28A0092B-C50C-407E-A947-70E740481C1C}">
                <a14:useLocalDpi xmlns:a14="http://schemas.microsoft.com/office/drawing/2010/main" val="0"/>
              </a:ext>
            </a:extLst>
          </a:blip>
          <a:srcRect/>
          <a:stretch>
            <a:fillRect/>
          </a:stretch>
        </p:blipFill>
        <p:spPr bwMode="auto">
          <a:xfrm>
            <a:off x="4534309" y="1101271"/>
            <a:ext cx="4362078" cy="4362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nodeType="after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2500"/>
                            </p:stCondLst>
                            <p:childTnLst>
                              <p:par>
                                <p:cTn id="22" presetID="9" presetClass="exit" presetSubtype="0" fill="hold" nodeType="afterEffect">
                                  <p:stCondLst>
                                    <p:cond delay="500"/>
                                  </p:stCondLst>
                                  <p:childTnLst>
                                    <p:animEffect transition="out" filter="dissolv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9" presetClass="exit" presetSubtype="0" fill="hold" nodeType="withEffect">
                                  <p:stCondLst>
                                    <p:cond delay="500"/>
                                  </p:stCondLst>
                                  <p:childTnLst>
                                    <p:animEffect transition="out" filter="dissolv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9" presetClass="exit" presetSubtype="0" fill="hold" nodeType="withEffect">
                                  <p:stCondLst>
                                    <p:cond delay="500"/>
                                  </p:stCondLst>
                                  <p:childTnLst>
                                    <p:animEffect transition="out" filter="dissolv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9" presetClass="exit" presetSubtype="0" fill="hold" nodeType="withEffect">
                                  <p:stCondLst>
                                    <p:cond delay="500"/>
                                  </p:stCondLst>
                                  <p:childTnLst>
                                    <p:animEffect transition="out" filter="dissolv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par>
                          <p:cTn id="34" fill="hold">
                            <p:stCondLst>
                              <p:cond delay="3500"/>
                            </p:stCondLst>
                            <p:childTnLst>
                              <p:par>
                                <p:cTn id="35" presetID="10" presetClass="entr" presetSubtype="0" fill="hold" nodeType="afterEffect">
                                  <p:stCondLst>
                                    <p:cond delay="100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500"/>
                                        <p:tgtEl>
                                          <p:spTgt spid="2054"/>
                                        </p:tgtEl>
                                      </p:cBhvr>
                                    </p:animEffect>
                                  </p:childTnLst>
                                </p:cTn>
                              </p:par>
                            </p:childTnLst>
                          </p:cTn>
                        </p:par>
                        <p:par>
                          <p:cTn id="38" fill="hold">
                            <p:stCondLst>
                              <p:cond delay="5000"/>
                            </p:stCondLst>
                            <p:childTnLst>
                              <p:par>
                                <p:cTn id="39" presetID="9" presetClass="exit" presetSubtype="0" fill="hold" nodeType="afterEffect">
                                  <p:stCondLst>
                                    <p:cond delay="0"/>
                                  </p:stCondLst>
                                  <p:childTnLst>
                                    <p:animEffect transition="out" filter="dissolv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948936">
            <a:off x="6109116" y="-113348"/>
            <a:ext cx="2438400" cy="2105025"/>
          </a:xfrm>
          <a:prstGeom prst="rect">
            <a:avLst/>
          </a:prstGeom>
        </p:spPr>
      </p:pic>
      <p:sp>
        <p:nvSpPr>
          <p:cNvPr id="2" name="Title 1"/>
          <p:cNvSpPr>
            <a:spLocks noGrp="1"/>
          </p:cNvSpPr>
          <p:nvPr>
            <p:ph type="title"/>
          </p:nvPr>
        </p:nvSpPr>
        <p:spPr/>
        <p:txBody>
          <a:bodyPr>
            <a:noAutofit/>
          </a:bodyPr>
          <a:lstStyle/>
          <a:p>
            <a:r>
              <a:rPr lang="en-CA" sz="3200" dirty="0" smtClean="0"/>
              <a:t>Today’s Objectives</a:t>
            </a:r>
            <a:endParaRPr lang="en-US" sz="3200" dirty="0"/>
          </a:p>
        </p:txBody>
      </p:sp>
      <p:sp>
        <p:nvSpPr>
          <p:cNvPr id="3" name="Content Placeholder 2"/>
          <p:cNvSpPr>
            <a:spLocks noGrp="1"/>
          </p:cNvSpPr>
          <p:nvPr>
            <p:ph idx="1"/>
          </p:nvPr>
        </p:nvSpPr>
        <p:spPr/>
        <p:txBody>
          <a:bodyPr>
            <a:normAutofit fontScale="92500" lnSpcReduction="10000"/>
          </a:bodyPr>
          <a:lstStyle/>
          <a:p>
            <a:pPr>
              <a:spcBef>
                <a:spcPts val="1800"/>
              </a:spcBef>
            </a:pPr>
            <a:r>
              <a:rPr lang="en-US" dirty="0" smtClean="0"/>
              <a:t>Understand this program is a </a:t>
            </a:r>
            <a:r>
              <a:rPr lang="en-US" i="1" dirty="0" smtClean="0"/>
              <a:t>workshop</a:t>
            </a:r>
            <a:r>
              <a:rPr lang="en-US" dirty="0" smtClean="0"/>
              <a:t>, very hands on and there is a bit of homework to do every day, the idea is that you have the support for you to experience it in a welcoming environment, </a:t>
            </a:r>
            <a:r>
              <a:rPr lang="en-US" dirty="0"/>
              <a:t>week by week, step by step, </a:t>
            </a:r>
            <a:r>
              <a:rPr lang="en-US" dirty="0" smtClean="0"/>
              <a:t>in community via this weekly sessions &amp; the Cohort</a:t>
            </a:r>
            <a:endParaRPr lang="en-US" dirty="0"/>
          </a:p>
          <a:p>
            <a:pPr>
              <a:spcBef>
                <a:spcPts val="1800"/>
              </a:spcBef>
            </a:pPr>
            <a:r>
              <a:rPr lang="en-US" dirty="0" smtClean="0"/>
              <a:t>The </a:t>
            </a:r>
            <a:r>
              <a:rPr lang="en-US" dirty="0"/>
              <a:t>objective of today’s session is to familiarize with the way these sessions will be offered, to know the structure of the sessions and start your first week of your practice.</a:t>
            </a:r>
          </a:p>
          <a:p>
            <a:pPr>
              <a:spcBef>
                <a:spcPts val="1800"/>
              </a:spcBef>
            </a:pPr>
            <a:endParaRPr lang="en-US" dirty="0" smtClean="0"/>
          </a:p>
        </p:txBody>
      </p:sp>
    </p:spTree>
    <p:extLst>
      <p:ext uri="{BB962C8B-B14F-4D97-AF65-F5344CB8AC3E}">
        <p14:creationId xmlns:p14="http://schemas.microsoft.com/office/powerpoint/2010/main" val="300661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smtClean="0"/>
              <a:t>What’s the </a:t>
            </a:r>
            <a:r>
              <a:rPr lang="en-CA" sz="2400" dirty="0"/>
              <a:t>difference </a:t>
            </a:r>
            <a:r>
              <a:rPr lang="en-CA" sz="2400" dirty="0" smtClean="0"/>
              <a:t>between</a:t>
            </a:r>
            <a:br>
              <a:rPr lang="en-CA" sz="2400" dirty="0" smtClean="0"/>
            </a:br>
            <a:r>
              <a:rPr lang="en-CA" sz="2400" dirty="0" smtClean="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atin typeface="Times New Roman"/>
                <a:cs typeface="Times New Roman"/>
              </a:rPr>
              <a:t>~</a:t>
            </a:r>
            <a:r>
              <a:rPr lang="en-CA" sz="2400" dirty="0" smtClean="0"/>
              <a:t> Time of exercise, the objective, and the experience </a:t>
            </a:r>
            <a:r>
              <a:rPr lang="en-CA" sz="2400" dirty="0" smtClean="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smtClean="0"/>
              <a:t>5 minutes</a:t>
            </a:r>
            <a:endParaRPr lang="en-CA" sz="2000" dirty="0" smtClean="0">
              <a:solidFill>
                <a:schemeClr val="accent3"/>
              </a:solidFill>
            </a:endParaRPr>
          </a:p>
          <a:p>
            <a:pPr marL="173038" indent="-173038">
              <a:lnSpc>
                <a:spcPct val="150000"/>
              </a:lnSpc>
              <a:buFont typeface="Arial" pitchFamily="34" charset="0"/>
              <a:buChar char="•"/>
            </a:pPr>
            <a:r>
              <a:rPr lang="en-CA" sz="2000" dirty="0" smtClean="0"/>
              <a:t>Relax and realise</a:t>
            </a:r>
            <a:endParaRPr lang="en-US" sz="2000" dirty="0" smtClean="0">
              <a:solidFill>
                <a:schemeClr val="accent3"/>
              </a:solidFill>
            </a:endParaRPr>
          </a:p>
          <a:p>
            <a:pPr marL="173038" indent="-173038">
              <a:lnSpc>
                <a:spcPct val="150000"/>
              </a:lnSpc>
              <a:buFont typeface="Arial" pitchFamily="34" charset="0"/>
              <a:buChar char="•"/>
            </a:pPr>
            <a:r>
              <a:rPr lang="en-CA" sz="2000" dirty="0" smtClean="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smtClean="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smtClean="0"/>
              <a:t>Engage in reflection or contemplation</a:t>
            </a:r>
          </a:p>
          <a:p>
            <a:pPr marL="173038" indent="-173038">
              <a:lnSpc>
                <a:spcPct val="150000"/>
              </a:lnSpc>
              <a:buFont typeface="Arial" pitchFamily="34" charset="0"/>
              <a:buChar char="•"/>
            </a:pPr>
            <a:r>
              <a:rPr lang="en-CA" sz="2000" dirty="0" smtClean="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smtClean="0"/>
              <a:t>*The </a:t>
            </a:r>
            <a:r>
              <a:rPr lang="fr-CA" sz="2000" dirty="0" err="1" smtClean="0"/>
              <a:t>way</a:t>
            </a:r>
            <a:r>
              <a:rPr lang="fr-CA" sz="2000" dirty="0" smtClean="0"/>
              <a:t> I </a:t>
            </a:r>
            <a:r>
              <a:rPr lang="fr-CA" sz="2000" dirty="0" err="1" smtClean="0"/>
              <a:t>see</a:t>
            </a:r>
            <a:r>
              <a:rPr lang="fr-CA" sz="2000" dirty="0" smtClean="0"/>
              <a:t> </a:t>
            </a:r>
            <a:r>
              <a:rPr lang="fr-CA" sz="2000" dirty="0" err="1" smtClean="0"/>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smtClean="0">
                <a:latin typeface="Comic Sans MS" panose="030F0702030302020204" pitchFamily="66" charset="0"/>
              </a:rPr>
              <a:t>Aware - Desired</a:t>
            </a:r>
            <a:endParaRPr lang="en-CA" i="1" dirty="0">
              <a:latin typeface="Comic Sans MS" panose="030F0702030302020204" pitchFamily="66" charset="0"/>
            </a:endParaRPr>
          </a:p>
        </p:txBody>
      </p:sp>
      <p:sp>
        <p:nvSpPr>
          <p:cNvPr id="26" name="Title 1"/>
          <p:cNvSpPr>
            <a:spLocks noGrp="1"/>
          </p:cNvSpPr>
          <p:nvPr>
            <p:ph type="title"/>
          </p:nvPr>
        </p:nvSpPr>
        <p:spPr>
          <a:xfrm>
            <a:off x="251520" y="274638"/>
            <a:ext cx="8229600" cy="1143000"/>
          </a:xfrm>
        </p:spPr>
        <p:txBody>
          <a:bodyPr>
            <a:normAutofit/>
          </a:bodyPr>
          <a:lstStyle/>
          <a:p>
            <a:r>
              <a:rPr lang="en-US" sz="3600" dirty="0" smtClean="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smtClean="0">
                <a:latin typeface="Comic Sans MS" panose="030F0702030302020204" pitchFamily="66" charset="0"/>
              </a:rPr>
              <a:t>Unaware - Undesired</a:t>
            </a:r>
            <a:endParaRPr lang="en-CA" i="1" dirty="0">
              <a:latin typeface="Comic Sans MS" panose="030F0702030302020204" pitchFamily="66" charset="0"/>
            </a:endParaRP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smtClean="0">
                <a:latin typeface="Comic Sans MS" panose="030F0702030302020204" pitchFamily="66" charset="0"/>
              </a:rPr>
              <a:t>Aware - Undesired</a:t>
            </a:r>
            <a:endParaRPr lang="en-CA" i="1" dirty="0">
              <a:latin typeface="Comic Sans MS" panose="030F0702030302020204" pitchFamily="66" charset="0"/>
            </a:endParaRP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smtClean="0">
                <a:latin typeface="Comic Sans MS" panose="030F0702030302020204" pitchFamily="66" charset="0"/>
              </a:rPr>
              <a:t>Unaware - Desired</a:t>
            </a:r>
            <a:endParaRPr lang="en-CA" i="1" dirty="0">
              <a:latin typeface="Comic Sans MS" panose="030F0702030302020204" pitchFamily="66" charset="0"/>
            </a:endParaRPr>
          </a:p>
        </p:txBody>
      </p:sp>
      <p:sp>
        <p:nvSpPr>
          <p:cNvPr id="32" name="Rectangle 31"/>
          <p:cNvSpPr/>
          <p:nvPr/>
        </p:nvSpPr>
        <p:spPr>
          <a:xfrm>
            <a:off x="4141426" y="988624"/>
            <a:ext cx="899798" cy="369332"/>
          </a:xfrm>
          <a:prstGeom prst="rect">
            <a:avLst/>
          </a:prstGeom>
        </p:spPr>
        <p:txBody>
          <a:bodyPr wrap="none">
            <a:spAutoFit/>
          </a:bodyPr>
          <a:lstStyle/>
          <a:p>
            <a:r>
              <a:rPr lang="en-CA" dirty="0" smtClean="0"/>
              <a:t>Desired</a:t>
            </a:r>
            <a:endParaRPr lang="en-CA" dirty="0"/>
          </a:p>
        </p:txBody>
      </p:sp>
      <p:sp>
        <p:nvSpPr>
          <p:cNvPr id="33" name="Rectangle 32"/>
          <p:cNvSpPr/>
          <p:nvPr/>
        </p:nvSpPr>
        <p:spPr>
          <a:xfrm>
            <a:off x="3993540" y="6361970"/>
            <a:ext cx="1148263" cy="369332"/>
          </a:xfrm>
          <a:prstGeom prst="rect">
            <a:avLst/>
          </a:prstGeom>
        </p:spPr>
        <p:txBody>
          <a:bodyPr wrap="none">
            <a:spAutoFit/>
          </a:bodyPr>
          <a:lstStyle/>
          <a:p>
            <a:r>
              <a:rPr lang="en-CA" dirty="0" smtClean="0"/>
              <a:t>Undesired</a:t>
            </a:r>
            <a:endParaRPr lang="en-CA" dirty="0"/>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a:off x="5763219" y="3271990"/>
            <a:ext cx="2913237" cy="1669178"/>
            <a:chOff x="5875049" y="2885579"/>
            <a:chExt cx="2664296" cy="1344572"/>
          </a:xfrm>
        </p:grpSpPr>
        <p:sp>
          <p:nvSpPr>
            <p:cNvPr id="41" name="Lightning Bolt 40"/>
            <p:cNvSpPr/>
            <p:nvPr/>
          </p:nvSpPr>
          <p:spPr>
            <a:xfrm rot="4491562">
              <a:off x="6534911" y="2225717"/>
              <a:ext cx="1344572" cy="266429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smtClean="0">
                  <a:ln>
                    <a:solidFill>
                      <a:srgbClr val="FF0000"/>
                    </a:solidFill>
                  </a:ln>
                </a:rPr>
                <a:t>D </a:t>
              </a:r>
              <a:r>
                <a:rPr lang="en-CA" dirty="0" err="1" smtClean="0">
                  <a:ln>
                    <a:solidFill>
                      <a:srgbClr val="FF0000"/>
                    </a:solidFill>
                  </a:ln>
                </a:rPr>
                <a:t>i</a:t>
              </a:r>
              <a:r>
                <a:rPr lang="en-CA" dirty="0" smtClean="0">
                  <a:ln>
                    <a:solidFill>
                      <a:srgbClr val="FF0000"/>
                    </a:solidFill>
                  </a:ln>
                </a:rPr>
                <a:t> s r u p t </a:t>
              </a:r>
              <a:r>
                <a:rPr lang="en-CA" dirty="0" err="1" smtClean="0">
                  <a:ln>
                    <a:solidFill>
                      <a:srgbClr val="FF0000"/>
                    </a:solidFill>
                  </a:ln>
                </a:rPr>
                <a:t>i</a:t>
              </a:r>
              <a:r>
                <a:rPr lang="en-CA" dirty="0" smtClean="0">
                  <a:ln>
                    <a:solidFill>
                      <a:srgbClr val="FF0000"/>
                    </a:solidFill>
                  </a:ln>
                </a:rPr>
                <a:t> o n</a:t>
              </a:r>
              <a:endParaRPr lang="en-CA" dirty="0">
                <a:ln>
                  <a:solidFill>
                    <a:srgbClr val="FF0000"/>
                  </a:solidFill>
                </a:ln>
              </a:endParaRP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0" presetClass="entr" presetSubtype="0" fill="hold" grpId="0" nodeType="afterEffect">
                                  <p:stCondLst>
                                    <p:cond delay="50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500"/>
                            </p:stCondLst>
                            <p:childTnLst>
                              <p:par>
                                <p:cTn id="80" presetID="32" presetClass="emph" presetSubtype="0" fill="hold" nodeType="afterEffect">
                                  <p:stCondLst>
                                    <p:cond delay="0"/>
                                  </p:stCondLst>
                                  <p:childTnLst>
                                    <p:animRot by="120000">
                                      <p:cBhvr>
                                        <p:cTn id="81" dur="100" fill="hold">
                                          <p:stCondLst>
                                            <p:cond delay="0"/>
                                          </p:stCondLst>
                                        </p:cTn>
                                        <p:tgtEl>
                                          <p:spTgt spid="40"/>
                                        </p:tgtEl>
                                        <p:attrNameLst>
                                          <p:attrName>r</p:attrName>
                                        </p:attrNameLst>
                                      </p:cBhvr>
                                    </p:animRot>
                                    <p:animRot by="-240000">
                                      <p:cBhvr>
                                        <p:cTn id="82" dur="200" fill="hold">
                                          <p:stCondLst>
                                            <p:cond delay="200"/>
                                          </p:stCondLst>
                                        </p:cTn>
                                        <p:tgtEl>
                                          <p:spTgt spid="40"/>
                                        </p:tgtEl>
                                        <p:attrNameLst>
                                          <p:attrName>r</p:attrName>
                                        </p:attrNameLst>
                                      </p:cBhvr>
                                    </p:animRot>
                                    <p:animRot by="240000">
                                      <p:cBhvr>
                                        <p:cTn id="83" dur="200" fill="hold">
                                          <p:stCondLst>
                                            <p:cond delay="400"/>
                                          </p:stCondLst>
                                        </p:cTn>
                                        <p:tgtEl>
                                          <p:spTgt spid="40"/>
                                        </p:tgtEl>
                                        <p:attrNameLst>
                                          <p:attrName>r</p:attrName>
                                        </p:attrNameLst>
                                      </p:cBhvr>
                                    </p:animRot>
                                    <p:animRot by="-240000">
                                      <p:cBhvr>
                                        <p:cTn id="84" dur="200" fill="hold">
                                          <p:stCondLst>
                                            <p:cond delay="600"/>
                                          </p:stCondLst>
                                        </p:cTn>
                                        <p:tgtEl>
                                          <p:spTgt spid="40"/>
                                        </p:tgtEl>
                                        <p:attrNameLst>
                                          <p:attrName>r</p:attrName>
                                        </p:attrNameLst>
                                      </p:cBhvr>
                                    </p:animRot>
                                    <p:animRot by="120000">
                                      <p:cBhvr>
                                        <p:cTn id="85" dur="200" fill="hold">
                                          <p:stCondLst>
                                            <p:cond delay="800"/>
                                          </p:stCondLst>
                                        </p:cTn>
                                        <p:tgtEl>
                                          <p:spTgt spid="40"/>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340" y="6927"/>
            <a:ext cx="1946827" cy="1981800"/>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427168" cy="4525963"/>
          </a:xfrm>
        </p:spPr>
        <p:txBody>
          <a:bodyPr>
            <a:normAutofit fontScale="85000" lnSpcReduction="10000"/>
          </a:bodyPr>
          <a:lstStyle/>
          <a:p>
            <a:r>
              <a:rPr lang="en-US" dirty="0" smtClean="0"/>
              <a:t>How do you see us connecting throughout the weeks of this program?</a:t>
            </a:r>
          </a:p>
          <a:p>
            <a:pPr lvl="1"/>
            <a:r>
              <a:rPr lang="fr-CA" dirty="0" err="1" smtClean="0"/>
              <a:t>During</a:t>
            </a:r>
            <a:r>
              <a:rPr lang="fr-CA" dirty="0" smtClean="0"/>
              <a:t> the session by </a:t>
            </a:r>
            <a:r>
              <a:rPr lang="fr-CA" dirty="0" err="1" smtClean="0"/>
              <a:t>Dyads</a:t>
            </a:r>
            <a:r>
              <a:rPr lang="fr-CA" dirty="0" smtClean="0"/>
              <a:t>, </a:t>
            </a:r>
            <a:r>
              <a:rPr lang="fr-CA" dirty="0" err="1" smtClean="0"/>
              <a:t>Debriefs</a:t>
            </a:r>
            <a:r>
              <a:rPr lang="fr-CA" dirty="0"/>
              <a:t> </a:t>
            </a:r>
            <a:r>
              <a:rPr lang="fr-CA" dirty="0" smtClean="0"/>
              <a:t>(</a:t>
            </a:r>
            <a:r>
              <a:rPr lang="fr-CA" dirty="0" err="1" smtClean="0"/>
              <a:t>breakout</a:t>
            </a:r>
            <a:r>
              <a:rPr lang="fr-CA" dirty="0" smtClean="0"/>
              <a:t> </a:t>
            </a:r>
            <a:r>
              <a:rPr lang="fr-CA" dirty="0" err="1" smtClean="0"/>
              <a:t>rooms</a:t>
            </a:r>
            <a:r>
              <a:rPr lang="fr-CA" dirty="0" smtClean="0"/>
              <a:t> &amp; </a:t>
            </a:r>
            <a:r>
              <a:rPr lang="fr-CA" dirty="0" err="1" smtClean="0"/>
              <a:t>plenary</a:t>
            </a:r>
            <a:r>
              <a:rPr lang="fr-CA" dirty="0" smtClean="0"/>
              <a:t>)</a:t>
            </a:r>
            <a:endParaRPr lang="en-US" dirty="0" smtClean="0"/>
          </a:p>
          <a:p>
            <a:pPr lvl="1"/>
            <a:r>
              <a:rPr lang="en-US" dirty="0" smtClean="0"/>
              <a:t>Buddy System</a:t>
            </a:r>
          </a:p>
          <a:p>
            <a:pPr lvl="1"/>
            <a:r>
              <a:rPr lang="fr-CA" dirty="0" err="1" smtClean="0"/>
              <a:t>Cohort</a:t>
            </a:r>
            <a:endParaRPr lang="en-US" dirty="0" smtClean="0"/>
          </a:p>
          <a:p>
            <a:pPr lvl="0"/>
            <a:r>
              <a:rPr lang="en-US" dirty="0" smtClean="0"/>
              <a:t>The idea is to use all the tools for reflection and engagement</a:t>
            </a:r>
          </a:p>
          <a:p>
            <a:r>
              <a:rPr lang="en-US" dirty="0" smtClean="0"/>
              <a:t>By sharing your experience, what you notice, a reflection, a learning, an opportunity; all of these are what gives life to the platform.</a:t>
            </a:r>
          </a:p>
        </p:txBody>
      </p:sp>
    </p:spTree>
    <p:extLst>
      <p:ext uri="{BB962C8B-B14F-4D97-AF65-F5344CB8AC3E}">
        <p14:creationId xmlns:p14="http://schemas.microsoft.com/office/powerpoint/2010/main" val="360659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Throughout the program</a:t>
            </a:r>
            <a:endParaRPr lang="en-CA" dirty="0">
              <a:solidFill>
                <a:schemeClr val="accent3">
                  <a:lumMod val="75000"/>
                </a:schemeClr>
              </a:solidFill>
            </a:endParaRPr>
          </a:p>
        </p:txBody>
      </p:sp>
      <p:sp>
        <p:nvSpPr>
          <p:cNvPr id="16" name="Right Arrow 15"/>
          <p:cNvSpPr/>
          <p:nvPr/>
        </p:nvSpPr>
        <p:spPr>
          <a:xfrm>
            <a:off x="738100" y="347983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54202" y="4742887"/>
            <a:ext cx="1498744" cy="1587253"/>
            <a:chOff x="7693754" y="5546994"/>
            <a:chExt cx="973578" cy="1097329"/>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8" name="TextBox 37"/>
            <p:cNvSpPr txBox="1"/>
            <p:nvPr/>
          </p:nvSpPr>
          <p:spPr>
            <a:xfrm>
              <a:off x="7693754" y="6388990"/>
              <a:ext cx="973578" cy="255333"/>
            </a:xfrm>
            <a:prstGeom prst="rect">
              <a:avLst/>
            </a:prstGeom>
            <a:noFill/>
          </p:spPr>
          <p:txBody>
            <a:bodyPr wrap="none" rtlCol="0">
              <a:spAutoFit/>
            </a:bodyPr>
            <a:lstStyle/>
            <a:p>
              <a:r>
                <a:rPr lang="en-CA" dirty="0" smtClean="0"/>
                <a:t>Buddy System</a:t>
              </a:r>
              <a:endParaRPr lang="en-CA" dirty="0">
                <a:solidFill>
                  <a:schemeClr val="accent3">
                    <a:lumMod val="75000"/>
                  </a:schemeClr>
                </a:solidFill>
              </a:endParaRPr>
            </a:p>
          </p:txBody>
        </p:sp>
      </p:grpSp>
      <p:grpSp>
        <p:nvGrpSpPr>
          <p:cNvPr id="12" name="Group 11"/>
          <p:cNvGrpSpPr/>
          <p:nvPr/>
        </p:nvGrpSpPr>
        <p:grpSpPr>
          <a:xfrm>
            <a:off x="738099" y="1444658"/>
            <a:ext cx="686535" cy="866758"/>
            <a:chOff x="951080" y="2148658"/>
            <a:chExt cx="686535" cy="866758"/>
          </a:xfrm>
        </p:grpSpPr>
        <p:sp>
          <p:nvSpPr>
            <p:cNvPr id="35" name="TextBox 34"/>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36" name="Group 135"/>
            <p:cNvGrpSpPr/>
            <p:nvPr/>
          </p:nvGrpSpPr>
          <p:grpSpPr>
            <a:xfrm>
              <a:off x="1010965" y="2444629"/>
              <a:ext cx="579621" cy="570787"/>
              <a:chOff x="3242905" y="5446280"/>
              <a:chExt cx="1219508" cy="1049915"/>
            </a:xfrm>
          </p:grpSpPr>
          <p:pic>
            <p:nvPicPr>
              <p:cNvPr id="137" name="Picture 136"/>
              <p:cNvPicPr>
                <a:picLocks noChangeAspect="1"/>
              </p:cNvPicPr>
              <p:nvPr/>
            </p:nvPicPr>
            <p:blipFill>
              <a:blip r:embed="rId4"/>
              <a:stretch>
                <a:fillRect/>
              </a:stretch>
            </p:blipFill>
            <p:spPr>
              <a:xfrm>
                <a:off x="3242905" y="5455300"/>
                <a:ext cx="1143000" cy="1019175"/>
              </a:xfrm>
              <a:prstGeom prst="rect">
                <a:avLst/>
              </a:prstGeom>
            </p:spPr>
          </p:pic>
          <p:pic>
            <p:nvPicPr>
              <p:cNvPr id="138" name="Picture 137"/>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39" name="Picture 138"/>
              <p:cNvPicPr>
                <a:picLocks noChangeAspect="1"/>
              </p:cNvPicPr>
              <p:nvPr/>
            </p:nvPicPr>
            <p:blipFill>
              <a:blip r:embed="rId6">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140" name="Group 139"/>
          <p:cNvGrpSpPr/>
          <p:nvPr/>
        </p:nvGrpSpPr>
        <p:grpSpPr>
          <a:xfrm>
            <a:off x="1687421" y="1444658"/>
            <a:ext cx="686535" cy="866758"/>
            <a:chOff x="951080" y="2148658"/>
            <a:chExt cx="686535" cy="866758"/>
          </a:xfrm>
        </p:grpSpPr>
        <p:sp>
          <p:nvSpPr>
            <p:cNvPr id="141" name="TextBox 140"/>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42" name="Group 141"/>
            <p:cNvGrpSpPr/>
            <p:nvPr/>
          </p:nvGrpSpPr>
          <p:grpSpPr>
            <a:xfrm>
              <a:off x="1010965" y="2444629"/>
              <a:ext cx="579621" cy="570787"/>
              <a:chOff x="3242905" y="5446280"/>
              <a:chExt cx="1219508" cy="1049915"/>
            </a:xfrm>
          </p:grpSpPr>
          <p:pic>
            <p:nvPicPr>
              <p:cNvPr id="143" name="Picture 142"/>
              <p:cNvPicPr>
                <a:picLocks noChangeAspect="1"/>
              </p:cNvPicPr>
              <p:nvPr/>
            </p:nvPicPr>
            <p:blipFill>
              <a:blip r:embed="rId4">
                <a:duotone>
                  <a:schemeClr val="accent6">
                    <a:shade val="45000"/>
                    <a:satMod val="135000"/>
                  </a:schemeClr>
                  <a:prstClr val="white"/>
                </a:duotone>
              </a:blip>
              <a:stretch>
                <a:fillRect/>
              </a:stretch>
            </p:blipFill>
            <p:spPr>
              <a:xfrm>
                <a:off x="3242905" y="5455300"/>
                <a:ext cx="1143000" cy="1019175"/>
              </a:xfrm>
              <a:prstGeom prst="rect">
                <a:avLst/>
              </a:prstGeom>
            </p:spPr>
          </p:pic>
          <p:pic>
            <p:nvPicPr>
              <p:cNvPr id="144" name="Picture 143"/>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5" name="Picture 144"/>
              <p:cNvPicPr>
                <a:picLocks noChangeAspect="1"/>
              </p:cNvPicPr>
              <p:nvPr/>
            </p:nvPicPr>
            <p:blipFill>
              <a:blip r:embed="rId6">
                <a:clrChange>
                  <a:clrFrom>
                    <a:srgbClr val="FFFFFF"/>
                  </a:clrFrom>
                  <a:clrTo>
                    <a:srgbClr val="FFFFFF">
                      <a:alpha val="0"/>
                    </a:srgbClr>
                  </a:clrTo>
                </a:clrChange>
                <a:duotone>
                  <a:prstClr val="black"/>
                  <a:schemeClr val="accent2">
                    <a:tint val="45000"/>
                    <a:satMod val="400000"/>
                  </a:schemeClr>
                </a:duotone>
              </a:blip>
              <a:stretch>
                <a:fillRect/>
              </a:stretch>
            </p:blipFill>
            <p:spPr>
              <a:xfrm>
                <a:off x="3538488" y="5446280"/>
                <a:ext cx="923925" cy="990600"/>
              </a:xfrm>
              <a:prstGeom prst="rect">
                <a:avLst/>
              </a:prstGeom>
            </p:spPr>
          </p:pic>
        </p:grpSp>
      </p:grpSp>
      <p:grpSp>
        <p:nvGrpSpPr>
          <p:cNvPr id="146" name="Group 145"/>
          <p:cNvGrpSpPr/>
          <p:nvPr/>
        </p:nvGrpSpPr>
        <p:grpSpPr>
          <a:xfrm>
            <a:off x="2636743" y="1444658"/>
            <a:ext cx="686535" cy="866758"/>
            <a:chOff x="951080" y="2148658"/>
            <a:chExt cx="686535" cy="866758"/>
          </a:xfrm>
        </p:grpSpPr>
        <p:sp>
          <p:nvSpPr>
            <p:cNvPr id="147" name="TextBox 146"/>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48" name="Group 147"/>
            <p:cNvGrpSpPr/>
            <p:nvPr/>
          </p:nvGrpSpPr>
          <p:grpSpPr>
            <a:xfrm>
              <a:off x="1010965" y="2444629"/>
              <a:ext cx="579621" cy="570787"/>
              <a:chOff x="3242905" y="5446280"/>
              <a:chExt cx="1219508" cy="1049915"/>
            </a:xfrm>
          </p:grpSpPr>
          <p:pic>
            <p:nvPicPr>
              <p:cNvPr id="149" name="Picture 148"/>
              <p:cNvPicPr>
                <a:picLocks noChangeAspect="1"/>
              </p:cNvPicPr>
              <p:nvPr/>
            </p:nvPicPr>
            <p:blipFill>
              <a:blip r:embed="rId4">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150" name="Picture 149"/>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51" name="Picture 150"/>
              <p:cNvPicPr>
                <a:picLocks noChangeAspect="1"/>
              </p:cNvPicPr>
              <p:nvPr/>
            </p:nvPicPr>
            <p:blipFill>
              <a:blip r:embed="rId6">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152" name="Group 151"/>
          <p:cNvGrpSpPr/>
          <p:nvPr/>
        </p:nvGrpSpPr>
        <p:grpSpPr>
          <a:xfrm>
            <a:off x="3586065" y="1444658"/>
            <a:ext cx="686535" cy="866758"/>
            <a:chOff x="951080" y="2148658"/>
            <a:chExt cx="686535" cy="866758"/>
          </a:xfrm>
        </p:grpSpPr>
        <p:sp>
          <p:nvSpPr>
            <p:cNvPr id="153" name="TextBox 152"/>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54" name="Group 153"/>
            <p:cNvGrpSpPr/>
            <p:nvPr/>
          </p:nvGrpSpPr>
          <p:grpSpPr>
            <a:xfrm>
              <a:off x="1010965" y="2444629"/>
              <a:ext cx="579621" cy="570787"/>
              <a:chOff x="3242905" y="5446280"/>
              <a:chExt cx="1219508" cy="1049915"/>
            </a:xfrm>
          </p:grpSpPr>
          <p:pic>
            <p:nvPicPr>
              <p:cNvPr id="155" name="Picture 154"/>
              <p:cNvPicPr>
                <a:picLocks noChangeAspect="1"/>
              </p:cNvPicPr>
              <p:nvPr/>
            </p:nvPicPr>
            <p:blipFill>
              <a:blip r:embed="rId4">
                <a:grayscl/>
              </a:blip>
              <a:stretch>
                <a:fillRect/>
              </a:stretch>
            </p:blipFill>
            <p:spPr>
              <a:xfrm>
                <a:off x="3242905" y="5455300"/>
                <a:ext cx="1143000" cy="1019175"/>
              </a:xfrm>
              <a:prstGeom prst="rect">
                <a:avLst/>
              </a:prstGeom>
            </p:spPr>
          </p:pic>
          <p:pic>
            <p:nvPicPr>
              <p:cNvPr id="156" name="Picture 155"/>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57" name="Picture 156"/>
              <p:cNvPicPr>
                <a:picLocks noChangeAspect="1"/>
              </p:cNvPicPr>
              <p:nvPr/>
            </p:nvPicPr>
            <p:blipFill>
              <a:blip r:embed="rId6">
                <a:clrChange>
                  <a:clrFrom>
                    <a:srgbClr val="FFFFFF"/>
                  </a:clrFrom>
                  <a:clrTo>
                    <a:srgbClr val="FFFFFF">
                      <a:alpha val="0"/>
                    </a:srgbClr>
                  </a:clrTo>
                </a:clrChange>
                <a:duotone>
                  <a:prstClr val="black"/>
                  <a:schemeClr val="tx2">
                    <a:tint val="45000"/>
                    <a:satMod val="400000"/>
                  </a:schemeClr>
                </a:duotone>
              </a:blip>
              <a:stretch>
                <a:fillRect/>
              </a:stretch>
            </p:blipFill>
            <p:spPr>
              <a:xfrm>
                <a:off x="3538488" y="5446280"/>
                <a:ext cx="923925" cy="990600"/>
              </a:xfrm>
              <a:prstGeom prst="rect">
                <a:avLst/>
              </a:prstGeom>
            </p:spPr>
          </p:pic>
        </p:grpSp>
      </p:grpSp>
      <p:grpSp>
        <p:nvGrpSpPr>
          <p:cNvPr id="158" name="Group 157"/>
          <p:cNvGrpSpPr/>
          <p:nvPr/>
        </p:nvGrpSpPr>
        <p:grpSpPr>
          <a:xfrm>
            <a:off x="4535387" y="1444658"/>
            <a:ext cx="686535" cy="866758"/>
            <a:chOff x="951080" y="2148658"/>
            <a:chExt cx="686535" cy="866758"/>
          </a:xfrm>
        </p:grpSpPr>
        <p:sp>
          <p:nvSpPr>
            <p:cNvPr id="159" name="TextBox 158"/>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60" name="Group 159"/>
            <p:cNvGrpSpPr/>
            <p:nvPr/>
          </p:nvGrpSpPr>
          <p:grpSpPr>
            <a:xfrm>
              <a:off x="1010965" y="2444629"/>
              <a:ext cx="579621" cy="570787"/>
              <a:chOff x="3242905" y="5446280"/>
              <a:chExt cx="1219508" cy="1049915"/>
            </a:xfrm>
          </p:grpSpPr>
          <p:pic>
            <p:nvPicPr>
              <p:cNvPr id="161" name="Picture 160"/>
              <p:cNvPicPr>
                <a:picLocks noChangeAspect="1"/>
              </p:cNvPicPr>
              <p:nvPr/>
            </p:nvPicPr>
            <p:blipFill>
              <a:blip r:embed="rId4">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162" name="Picture 161"/>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63" name="Picture 162"/>
              <p:cNvPicPr>
                <a:picLocks noChangeAspect="1"/>
              </p:cNvPicPr>
              <p:nvPr/>
            </p:nvPicPr>
            <p:blipFill>
              <a:blip r:embed="rId6">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164" name="Group 163"/>
          <p:cNvGrpSpPr/>
          <p:nvPr/>
        </p:nvGrpSpPr>
        <p:grpSpPr>
          <a:xfrm>
            <a:off x="5484709" y="1444658"/>
            <a:ext cx="686535" cy="866758"/>
            <a:chOff x="951080" y="2148658"/>
            <a:chExt cx="686535" cy="866758"/>
          </a:xfrm>
        </p:grpSpPr>
        <p:sp>
          <p:nvSpPr>
            <p:cNvPr id="165" name="TextBox 164"/>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66" name="Group 165"/>
            <p:cNvGrpSpPr/>
            <p:nvPr/>
          </p:nvGrpSpPr>
          <p:grpSpPr>
            <a:xfrm>
              <a:off x="1010965" y="2444629"/>
              <a:ext cx="579621" cy="570787"/>
              <a:chOff x="3242905" y="5446280"/>
              <a:chExt cx="1219508" cy="1049915"/>
            </a:xfrm>
          </p:grpSpPr>
          <p:pic>
            <p:nvPicPr>
              <p:cNvPr id="167" name="Picture 166"/>
              <p:cNvPicPr>
                <a:picLocks noChangeAspect="1"/>
              </p:cNvPicPr>
              <p:nvPr/>
            </p:nvPicPr>
            <p:blipFill>
              <a:blip r:embed="rId4">
                <a:duotone>
                  <a:schemeClr val="accent5">
                    <a:shade val="45000"/>
                    <a:satMod val="135000"/>
                  </a:schemeClr>
                  <a:prstClr val="white"/>
                </a:duotone>
              </a:blip>
              <a:stretch>
                <a:fillRect/>
              </a:stretch>
            </p:blipFill>
            <p:spPr>
              <a:xfrm>
                <a:off x="3242905" y="5455300"/>
                <a:ext cx="1143000" cy="1019175"/>
              </a:xfrm>
              <a:prstGeom prst="rect">
                <a:avLst/>
              </a:prstGeom>
            </p:spPr>
          </p:pic>
          <p:pic>
            <p:nvPicPr>
              <p:cNvPr id="168" name="Picture 167"/>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69" name="Picture 168"/>
              <p:cNvPicPr>
                <a:picLocks noChangeAspect="1"/>
              </p:cNvPicPr>
              <p:nvPr/>
            </p:nvPicPr>
            <p:blipFill>
              <a:blip r:embed="rId6">
                <a:clrChange>
                  <a:clrFrom>
                    <a:srgbClr val="FFFFFF"/>
                  </a:clrFrom>
                  <a:clrTo>
                    <a:srgbClr val="FFFFFF">
                      <a:alpha val="0"/>
                    </a:srgbClr>
                  </a:clrTo>
                </a:clrChange>
                <a:duotone>
                  <a:prstClr val="black"/>
                  <a:schemeClr val="accent4">
                    <a:tint val="45000"/>
                    <a:satMod val="400000"/>
                  </a:schemeClr>
                </a:duotone>
              </a:blip>
              <a:stretch>
                <a:fillRect/>
              </a:stretch>
            </p:blipFill>
            <p:spPr>
              <a:xfrm>
                <a:off x="3538488" y="5446280"/>
                <a:ext cx="923925" cy="990600"/>
              </a:xfrm>
              <a:prstGeom prst="rect">
                <a:avLst/>
              </a:prstGeom>
            </p:spPr>
          </p:pic>
        </p:grpSp>
      </p:grpSp>
      <p:grpSp>
        <p:nvGrpSpPr>
          <p:cNvPr id="170" name="Group 169"/>
          <p:cNvGrpSpPr/>
          <p:nvPr/>
        </p:nvGrpSpPr>
        <p:grpSpPr>
          <a:xfrm>
            <a:off x="6434031" y="1444658"/>
            <a:ext cx="686535" cy="866758"/>
            <a:chOff x="951080" y="2148658"/>
            <a:chExt cx="686535" cy="866758"/>
          </a:xfrm>
        </p:grpSpPr>
        <p:sp>
          <p:nvSpPr>
            <p:cNvPr id="171" name="TextBox 170"/>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72" name="Group 171"/>
            <p:cNvGrpSpPr/>
            <p:nvPr/>
          </p:nvGrpSpPr>
          <p:grpSpPr>
            <a:xfrm>
              <a:off x="1010965" y="2444629"/>
              <a:ext cx="579621" cy="570787"/>
              <a:chOff x="3242905" y="5446280"/>
              <a:chExt cx="1219508" cy="1049915"/>
            </a:xfrm>
          </p:grpSpPr>
          <p:pic>
            <p:nvPicPr>
              <p:cNvPr id="173" name="Picture 172"/>
              <p:cNvPicPr>
                <a:picLocks noChangeAspect="1"/>
              </p:cNvPicPr>
              <p:nvPr/>
            </p:nvPicPr>
            <p:blipFill>
              <a:blip r:embed="rId4">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174" name="Picture 173"/>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75" name="Picture 174"/>
              <p:cNvPicPr>
                <a:picLocks noChangeAspect="1"/>
              </p:cNvPicPr>
              <p:nvPr/>
            </p:nvPicPr>
            <p:blipFill>
              <a:blip r:embed="rId6">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grpSp>
        <p:nvGrpSpPr>
          <p:cNvPr id="176" name="Group 175"/>
          <p:cNvGrpSpPr/>
          <p:nvPr/>
        </p:nvGrpSpPr>
        <p:grpSpPr>
          <a:xfrm>
            <a:off x="7383355" y="1444658"/>
            <a:ext cx="686535" cy="866758"/>
            <a:chOff x="951080" y="2148658"/>
            <a:chExt cx="686535" cy="866758"/>
          </a:xfrm>
        </p:grpSpPr>
        <p:sp>
          <p:nvSpPr>
            <p:cNvPr id="177" name="TextBox 176"/>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78" name="Group 177"/>
            <p:cNvGrpSpPr/>
            <p:nvPr/>
          </p:nvGrpSpPr>
          <p:grpSpPr>
            <a:xfrm>
              <a:off x="1010965" y="2444629"/>
              <a:ext cx="579621" cy="570787"/>
              <a:chOff x="3242905" y="5446280"/>
              <a:chExt cx="1219508" cy="1049915"/>
            </a:xfrm>
          </p:grpSpPr>
          <p:pic>
            <p:nvPicPr>
              <p:cNvPr id="179" name="Picture 178"/>
              <p:cNvPicPr>
                <a:picLocks noChangeAspect="1"/>
              </p:cNvPicPr>
              <p:nvPr/>
            </p:nvPicPr>
            <p:blipFill>
              <a:blip r:embed="rId4">
                <a:duotone>
                  <a:schemeClr val="accent3">
                    <a:shade val="45000"/>
                    <a:satMod val="135000"/>
                  </a:schemeClr>
                  <a:prstClr val="white"/>
                </a:duotone>
              </a:blip>
              <a:stretch>
                <a:fillRect/>
              </a:stretch>
            </p:blipFill>
            <p:spPr>
              <a:xfrm>
                <a:off x="3242905" y="5455300"/>
                <a:ext cx="1143000" cy="1019175"/>
              </a:xfrm>
              <a:prstGeom prst="rect">
                <a:avLst/>
              </a:prstGeom>
            </p:spPr>
          </p:pic>
          <p:pic>
            <p:nvPicPr>
              <p:cNvPr id="180" name="Picture 179"/>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81" name="Picture 180"/>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538488" y="5446280"/>
                <a:ext cx="923925" cy="990600"/>
              </a:xfrm>
              <a:prstGeom prst="rect">
                <a:avLst/>
              </a:prstGeom>
            </p:spPr>
          </p:pic>
        </p:grpSp>
      </p:grpSp>
      <p:grpSp>
        <p:nvGrpSpPr>
          <p:cNvPr id="3" name="Group 2"/>
          <p:cNvGrpSpPr/>
          <p:nvPr/>
        </p:nvGrpSpPr>
        <p:grpSpPr>
          <a:xfrm>
            <a:off x="690497" y="2618299"/>
            <a:ext cx="880690" cy="1094535"/>
            <a:chOff x="856449" y="2855826"/>
            <a:chExt cx="880690" cy="1094535"/>
          </a:xfrm>
        </p:grpSpPr>
        <p:pic>
          <p:nvPicPr>
            <p:cNvPr id="55" name="Picture 54"/>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58" name="Group 57"/>
          <p:cNvGrpSpPr/>
          <p:nvPr/>
        </p:nvGrpSpPr>
        <p:grpSpPr>
          <a:xfrm>
            <a:off x="1643704" y="2618299"/>
            <a:ext cx="880690" cy="1094535"/>
            <a:chOff x="856449" y="2855826"/>
            <a:chExt cx="880690" cy="1094535"/>
          </a:xfrm>
        </p:grpSpPr>
        <p:pic>
          <p:nvPicPr>
            <p:cNvPr id="59" name="Picture 58"/>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61" name="Group 60"/>
          <p:cNvGrpSpPr/>
          <p:nvPr/>
        </p:nvGrpSpPr>
        <p:grpSpPr>
          <a:xfrm>
            <a:off x="2596911" y="2618299"/>
            <a:ext cx="880690" cy="1094535"/>
            <a:chOff x="856449" y="2855826"/>
            <a:chExt cx="880690" cy="1094535"/>
          </a:xfrm>
        </p:grpSpPr>
        <p:pic>
          <p:nvPicPr>
            <p:cNvPr id="62" name="Picture 61"/>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64" name="Group 63"/>
          <p:cNvGrpSpPr/>
          <p:nvPr/>
        </p:nvGrpSpPr>
        <p:grpSpPr>
          <a:xfrm>
            <a:off x="3550118" y="2618299"/>
            <a:ext cx="880690" cy="1094535"/>
            <a:chOff x="856449" y="2855826"/>
            <a:chExt cx="880690" cy="1094535"/>
          </a:xfrm>
        </p:grpSpPr>
        <p:pic>
          <p:nvPicPr>
            <p:cNvPr id="65" name="Picture 64"/>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67" name="Group 66"/>
          <p:cNvGrpSpPr/>
          <p:nvPr/>
        </p:nvGrpSpPr>
        <p:grpSpPr>
          <a:xfrm>
            <a:off x="4503325" y="2618299"/>
            <a:ext cx="880690" cy="1094535"/>
            <a:chOff x="856449" y="2855826"/>
            <a:chExt cx="880690" cy="1094535"/>
          </a:xfrm>
        </p:grpSpPr>
        <p:pic>
          <p:nvPicPr>
            <p:cNvPr id="68" name="Picture 67"/>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70" name="Group 69"/>
          <p:cNvGrpSpPr/>
          <p:nvPr/>
        </p:nvGrpSpPr>
        <p:grpSpPr>
          <a:xfrm>
            <a:off x="5456532" y="2618299"/>
            <a:ext cx="880690" cy="1094535"/>
            <a:chOff x="856449" y="2855826"/>
            <a:chExt cx="880690" cy="1094535"/>
          </a:xfrm>
        </p:grpSpPr>
        <p:pic>
          <p:nvPicPr>
            <p:cNvPr id="71" name="Picture 70"/>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73" name="Group 72"/>
          <p:cNvGrpSpPr/>
          <p:nvPr/>
        </p:nvGrpSpPr>
        <p:grpSpPr>
          <a:xfrm>
            <a:off x="6409739" y="2618299"/>
            <a:ext cx="880690" cy="1094535"/>
            <a:chOff x="856449" y="2855826"/>
            <a:chExt cx="880690" cy="1094535"/>
          </a:xfrm>
        </p:grpSpPr>
        <p:pic>
          <p:nvPicPr>
            <p:cNvPr id="74" name="Picture 73"/>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76" name="Group 75"/>
          <p:cNvGrpSpPr/>
          <p:nvPr/>
        </p:nvGrpSpPr>
        <p:grpSpPr>
          <a:xfrm>
            <a:off x="7362949" y="2618299"/>
            <a:ext cx="880690" cy="1094535"/>
            <a:chOff x="856449" y="2855826"/>
            <a:chExt cx="880690" cy="1094535"/>
          </a:xfrm>
        </p:grpSpPr>
        <p:pic>
          <p:nvPicPr>
            <p:cNvPr id="77" name="Picture 76"/>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sp>
        <p:nvSpPr>
          <p:cNvPr id="4" name="TextBox 3"/>
          <p:cNvSpPr txBox="1"/>
          <p:nvPr/>
        </p:nvSpPr>
        <p:spPr>
          <a:xfrm>
            <a:off x="797984" y="3895839"/>
            <a:ext cx="894732" cy="830997"/>
          </a:xfrm>
          <a:prstGeom prst="rect">
            <a:avLst/>
          </a:prstGeom>
          <a:noFill/>
        </p:spPr>
        <p:txBody>
          <a:bodyPr wrap="none" rtlCol="0">
            <a:spAutoFit/>
          </a:bodyPr>
          <a:lstStyle/>
          <a:p>
            <a:r>
              <a:rPr lang="fr-CA" sz="2400" dirty="0" err="1" smtClean="0">
                <a:solidFill>
                  <a:schemeClr val="bg1"/>
                </a:solidFill>
              </a:rPr>
              <a:t>Week</a:t>
            </a:r>
            <a:endParaRPr lang="fr-CA" sz="2400" dirty="0" smtClean="0">
              <a:solidFill>
                <a:schemeClr val="bg1"/>
              </a:solidFill>
            </a:endParaRPr>
          </a:p>
          <a:p>
            <a:pPr algn="ctr"/>
            <a:r>
              <a:rPr lang="fr-CA" sz="2400" dirty="0" smtClean="0">
                <a:solidFill>
                  <a:schemeClr val="bg1"/>
                </a:solidFill>
              </a:rPr>
              <a:t>1</a:t>
            </a:r>
            <a:endParaRPr lang="en-US" sz="2400" dirty="0">
              <a:solidFill>
                <a:schemeClr val="bg1"/>
              </a:solidFill>
            </a:endParaRPr>
          </a:p>
        </p:txBody>
      </p:sp>
      <p:sp>
        <p:nvSpPr>
          <p:cNvPr id="80" name="TextBox 79"/>
          <p:cNvSpPr txBox="1"/>
          <p:nvPr/>
        </p:nvSpPr>
        <p:spPr>
          <a:xfrm>
            <a:off x="7226691" y="3895839"/>
            <a:ext cx="894732" cy="830997"/>
          </a:xfrm>
          <a:prstGeom prst="rect">
            <a:avLst/>
          </a:prstGeom>
          <a:noFill/>
        </p:spPr>
        <p:txBody>
          <a:bodyPr wrap="none" rtlCol="0">
            <a:spAutoFit/>
          </a:bodyPr>
          <a:lstStyle/>
          <a:p>
            <a:r>
              <a:rPr lang="fr-CA" sz="2400" dirty="0" err="1" smtClean="0">
                <a:solidFill>
                  <a:schemeClr val="bg1"/>
                </a:solidFill>
              </a:rPr>
              <a:t>Week</a:t>
            </a:r>
            <a:endParaRPr lang="fr-CA" sz="2400" dirty="0" smtClean="0">
              <a:solidFill>
                <a:schemeClr val="bg1"/>
              </a:solidFill>
            </a:endParaRPr>
          </a:p>
          <a:p>
            <a:pPr algn="ctr"/>
            <a:r>
              <a:rPr lang="fr-CA" sz="2400" dirty="0">
                <a:solidFill>
                  <a:schemeClr val="bg1"/>
                </a:solidFill>
              </a:rPr>
              <a:t>8</a:t>
            </a:r>
            <a:endParaRPr lang="en-US" sz="2400" dirty="0">
              <a:solidFill>
                <a:schemeClr val="bg1"/>
              </a:solidFill>
            </a:endParaRPr>
          </a:p>
        </p:txBody>
      </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500"/>
                                        <p:tgtEl>
                                          <p:spTgt spid="1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500"/>
                                        <p:tgtEl>
                                          <p:spTgt spid="1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fade">
                                      <p:cBhvr>
                                        <p:cTn id="19" dur="500"/>
                                        <p:tgtEl>
                                          <p:spTgt spid="1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fade">
                                      <p:cBhvr>
                                        <p:cTn id="27" dur="500"/>
                                        <p:tgtEl>
                                          <p:spTgt spid="16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0"/>
                                        </p:tgtEl>
                                        <p:attrNameLst>
                                          <p:attrName>style.visibility</p:attrName>
                                        </p:attrNameLst>
                                      </p:cBhvr>
                                      <p:to>
                                        <p:strVal val="visible"/>
                                      </p:to>
                                    </p:set>
                                    <p:animEffect transition="in" filter="fade">
                                      <p:cBhvr>
                                        <p:cTn id="31" dur="500"/>
                                        <p:tgtEl>
                                          <p:spTgt spid="17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6"/>
                                        </p:tgtEl>
                                        <p:attrNameLst>
                                          <p:attrName>style.visibility</p:attrName>
                                        </p:attrNameLst>
                                      </p:cBhvr>
                                      <p:to>
                                        <p:strVal val="visible"/>
                                      </p:to>
                                    </p:set>
                                    <p:animEffect transition="in" filter="fade">
                                      <p:cBhvr>
                                        <p:cTn id="35" dur="500"/>
                                        <p:tgtEl>
                                          <p:spTgt spid="17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500"/>
                                        <p:tgtEl>
                                          <p:spTgt spid="67"/>
                                        </p:tgtEl>
                                      </p:cBhvr>
                                    </p:animEffect>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500"/>
                                        <p:tgtEl>
                                          <p:spTgt spid="7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2.22222E-6 4.07407E-6 L 0.72656 -0.0044 " pathEditMode="relative" rAng="0" ptsTypes="AA">
                                      <p:cBhvr>
                                        <p:cTn id="77" dur="2000" fill="hold"/>
                                        <p:tgtEl>
                                          <p:spTgt spid="36"/>
                                        </p:tgtEl>
                                        <p:attrNameLst>
                                          <p:attrName>ppt_x</p:attrName>
                                          <p:attrName>ppt_y</p:attrName>
                                        </p:attrNameLst>
                                      </p:cBhvr>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a:t>
            </a:r>
            <a:r>
              <a:rPr lang="en-US" sz="4000" dirty="0"/>
              <a:t>buddy </a:t>
            </a:r>
            <a:r>
              <a:rPr lang="en-US" sz="4000" dirty="0" smtClean="0"/>
              <a:t>system </a:t>
            </a:r>
            <a:r>
              <a:rPr lang="en-US" sz="3200" dirty="0" smtClean="0"/>
              <a:t>(1/2)</a:t>
            </a:r>
            <a:endParaRPr lang="en-US" sz="4000" dirty="0"/>
          </a:p>
        </p:txBody>
      </p:sp>
      <p:sp>
        <p:nvSpPr>
          <p:cNvPr id="3" name="Content Placeholder 2"/>
          <p:cNvSpPr>
            <a:spLocks noGrp="1"/>
          </p:cNvSpPr>
          <p:nvPr>
            <p:ph idx="1"/>
          </p:nvPr>
        </p:nvSpPr>
        <p:spPr>
          <a:xfrm>
            <a:off x="457200" y="1600200"/>
            <a:ext cx="8229600" cy="5069160"/>
          </a:xfrm>
        </p:spPr>
        <p:txBody>
          <a:bodyPr>
            <a:normAutofit/>
          </a:bodyPr>
          <a:lstStyle/>
          <a:p>
            <a:r>
              <a:rPr lang="en-CA" dirty="0" smtClean="0"/>
              <a:t>To increase support and accountability</a:t>
            </a:r>
          </a:p>
          <a:p>
            <a:r>
              <a:rPr lang="en-CA" dirty="0" smtClean="0"/>
              <a:t>You are expected to touch base with your buddies once a week, during that conversation, you will:</a:t>
            </a:r>
          </a:p>
          <a:p>
            <a:pPr lvl="1"/>
            <a:r>
              <a:rPr lang="en-CA" dirty="0" smtClean="0"/>
              <a:t>Discuss what you found during the week</a:t>
            </a:r>
          </a:p>
          <a:p>
            <a:pPr lvl="1"/>
            <a:r>
              <a:rPr lang="en-CA" dirty="0" smtClean="0"/>
              <a:t>Recommended 20 minutes call (5 </a:t>
            </a:r>
            <a:r>
              <a:rPr lang="en-CA" dirty="0" err="1" smtClean="0"/>
              <a:t>mins</a:t>
            </a:r>
            <a:r>
              <a:rPr lang="en-CA" dirty="0" smtClean="0"/>
              <a:t> for each, you can discuss what you found interested, what was challenging, what you like the most</a:t>
            </a:r>
            <a:r>
              <a:rPr lang="en-CA" dirty="0" smtClean="0"/>
              <a:t>)</a:t>
            </a:r>
            <a:endParaRPr lang="en-CA" dirty="0" smtClean="0"/>
          </a:p>
        </p:txBody>
      </p:sp>
      <p:grpSp>
        <p:nvGrpSpPr>
          <p:cNvPr id="8" name="Group 7"/>
          <p:cNvGrpSpPr/>
          <p:nvPr/>
        </p:nvGrpSpPr>
        <p:grpSpPr>
          <a:xfrm>
            <a:off x="7164288" y="108919"/>
            <a:ext cx="1839666" cy="1879922"/>
            <a:chOff x="7702685" y="5421339"/>
            <a:chExt cx="917778" cy="1073039"/>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11" name="TextBox 10"/>
            <p:cNvSpPr txBox="1"/>
            <p:nvPr/>
          </p:nvSpPr>
          <p:spPr>
            <a:xfrm>
              <a:off x="7830147" y="5421339"/>
              <a:ext cx="605496" cy="151410"/>
            </a:xfrm>
            <a:prstGeom prst="rect">
              <a:avLst/>
            </a:prstGeom>
            <a:noFill/>
          </p:spPr>
          <p:txBody>
            <a:bodyPr wrap="none" rtlCol="0">
              <a:spAutoFit/>
            </a:bodyPr>
            <a:lstStyle/>
            <a:p>
              <a:pPr algn="ctr"/>
              <a:r>
                <a:rPr lang="en-CA" dirty="0" smtClean="0"/>
                <a:t>Buddy System</a:t>
              </a:r>
              <a:endParaRPr lang="en-CA" dirty="0">
                <a:solidFill>
                  <a:schemeClr val="accent3">
                    <a:lumMod val="75000"/>
                  </a:schemeClr>
                </a:solidFill>
              </a:endParaRPr>
            </a:p>
          </p:txBody>
        </p:sp>
      </p:grpSp>
    </p:spTree>
    <p:extLst>
      <p:ext uri="{BB962C8B-B14F-4D97-AF65-F5344CB8AC3E}">
        <p14:creationId xmlns:p14="http://schemas.microsoft.com/office/powerpoint/2010/main" val="295348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652" y="2140182"/>
            <a:ext cx="8350696" cy="1470025"/>
          </a:xfrm>
        </p:spPr>
        <p:txBody>
          <a:bodyPr>
            <a:normAutofit fontScale="90000"/>
          </a:bodyPr>
          <a:lstStyle/>
          <a:p>
            <a:r>
              <a:rPr lang="en-US" dirty="0" smtClean="0">
                <a:solidFill>
                  <a:schemeClr val="accent1">
                    <a:lumMod val="75000"/>
                  </a:schemeClr>
                </a:solidFill>
              </a:rPr>
              <a:t>Mindful Change Leadership Development Program – English Pilot</a:t>
            </a:r>
            <a:endParaRPr lang="en-CA" dirty="0">
              <a:solidFill>
                <a:schemeClr val="accent1">
                  <a:lumMod val="75000"/>
                </a:schemeClr>
              </a:solidFill>
            </a:endParaRPr>
          </a:p>
        </p:txBody>
      </p:sp>
      <p:sp>
        <p:nvSpPr>
          <p:cNvPr id="3" name="Subtitle 2"/>
          <p:cNvSpPr>
            <a:spLocks noGrp="1"/>
          </p:cNvSpPr>
          <p:nvPr>
            <p:ph type="subTitle" idx="1"/>
          </p:nvPr>
        </p:nvSpPr>
        <p:spPr/>
        <p:txBody>
          <a:bodyPr>
            <a:normAutofit/>
          </a:bodyPr>
          <a:lstStyle/>
          <a:p>
            <a:r>
              <a:rPr lang="en-US" dirty="0" smtClean="0"/>
              <a:t>Week 1 (of 8)</a:t>
            </a:r>
          </a:p>
          <a:p>
            <a:r>
              <a:rPr lang="en-US" dirty="0"/>
              <a:t>April </a:t>
            </a:r>
            <a:r>
              <a:rPr lang="en-US" dirty="0" smtClean="0"/>
              <a:t>25, 2022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a:t>
            </a:r>
            <a:r>
              <a:rPr lang="en-US" sz="4000" dirty="0"/>
              <a:t>buddy </a:t>
            </a:r>
            <a:r>
              <a:rPr lang="en-US" sz="4000" dirty="0"/>
              <a:t>system </a:t>
            </a:r>
            <a:r>
              <a:rPr lang="en-US" sz="3200" dirty="0" smtClean="0"/>
              <a:t>(2/2</a:t>
            </a:r>
            <a:r>
              <a:rPr lang="en-US" sz="3200" dirty="0"/>
              <a:t>)</a:t>
            </a:r>
            <a:endParaRPr lang="en-US" sz="3200" dirty="0"/>
          </a:p>
        </p:txBody>
      </p:sp>
      <p:sp>
        <p:nvSpPr>
          <p:cNvPr id="3" name="Content Placeholder 2"/>
          <p:cNvSpPr>
            <a:spLocks noGrp="1"/>
          </p:cNvSpPr>
          <p:nvPr>
            <p:ph idx="1"/>
          </p:nvPr>
        </p:nvSpPr>
        <p:spPr>
          <a:xfrm>
            <a:off x="457200" y="1600200"/>
            <a:ext cx="8003232" cy="5069160"/>
          </a:xfrm>
        </p:spPr>
        <p:txBody>
          <a:bodyPr>
            <a:normAutofit fontScale="92500" lnSpcReduction="10000"/>
          </a:bodyPr>
          <a:lstStyle/>
          <a:p>
            <a:r>
              <a:rPr lang="en-CA" sz="3500" i="1" dirty="0">
                <a:solidFill>
                  <a:srgbClr val="F4A538"/>
                </a:solidFill>
                <a:effectLst>
                  <a:outerShdw blurRad="38100" dist="38100" dir="2700000" algn="tl">
                    <a:srgbClr val="000000">
                      <a:alpha val="43137"/>
                    </a:srgbClr>
                  </a:outerShdw>
                </a:effectLst>
              </a:rPr>
              <a:t>Introducing</a:t>
            </a:r>
            <a:r>
              <a:rPr lang="en-CA" sz="3900" dirty="0"/>
              <a:t> </a:t>
            </a:r>
            <a:r>
              <a:rPr lang="en-CA" sz="3500" i="1" dirty="0">
                <a:solidFill>
                  <a:srgbClr val="69B545"/>
                </a:solidFill>
                <a:effectLst>
                  <a:outerShdw blurRad="38100" dist="38100" dir="2700000" algn="tl">
                    <a:srgbClr val="000000">
                      <a:alpha val="43137"/>
                    </a:srgbClr>
                  </a:outerShdw>
                </a:effectLst>
              </a:rPr>
              <a:t>Yourself</a:t>
            </a:r>
            <a:r>
              <a:rPr lang="en-CA" sz="3500" i="1" dirty="0"/>
              <a:t> </a:t>
            </a:r>
            <a:r>
              <a:rPr lang="en-CA" sz="3500" i="1" dirty="0" smtClean="0"/>
              <a:t>with your </a:t>
            </a:r>
            <a:r>
              <a:rPr lang="en-CA" sz="3500" i="1" dirty="0" smtClean="0">
                <a:solidFill>
                  <a:srgbClr val="5676B3"/>
                </a:solidFill>
                <a:effectLst>
                  <a:outerShdw blurRad="38100" dist="38100" dir="2700000" algn="tl">
                    <a:srgbClr val="000000">
                      <a:alpha val="43137"/>
                    </a:srgbClr>
                  </a:outerShdw>
                </a:effectLst>
              </a:rPr>
              <a:t>Buddy</a:t>
            </a:r>
            <a:r>
              <a:rPr lang="en-CA" sz="3500" i="1" dirty="0" smtClean="0"/>
              <a:t> </a:t>
            </a:r>
            <a:r>
              <a:rPr lang="en-CA" sz="3500" i="1" dirty="0" smtClean="0">
                <a:solidFill>
                  <a:srgbClr val="D54427"/>
                </a:solidFill>
                <a:effectLst>
                  <a:outerShdw blurRad="38100" dist="38100" dir="2700000" algn="tl">
                    <a:srgbClr val="000000">
                      <a:alpha val="43137"/>
                    </a:srgbClr>
                  </a:outerShdw>
                </a:effectLst>
              </a:rPr>
              <a:t>System</a:t>
            </a:r>
            <a:r>
              <a:rPr lang="en-CA" sz="3000" dirty="0" smtClean="0"/>
              <a:t>:</a:t>
            </a:r>
            <a:endParaRPr lang="en-CA" dirty="0" smtClean="0"/>
          </a:p>
          <a:p>
            <a:pPr lvl="1"/>
            <a:r>
              <a:rPr lang="en-CA" dirty="0" smtClean="0"/>
              <a:t>Considering language preference, </a:t>
            </a:r>
            <a:r>
              <a:rPr lang="en-CA" dirty="0" smtClean="0"/>
              <a:t>you were </a:t>
            </a:r>
            <a:r>
              <a:rPr lang="en-CA" dirty="0"/>
              <a:t/>
            </a:r>
            <a:br>
              <a:rPr lang="en-CA" dirty="0"/>
            </a:br>
            <a:r>
              <a:rPr lang="en-CA" dirty="0" smtClean="0"/>
              <a:t>pre-assigned </a:t>
            </a:r>
            <a:r>
              <a:rPr lang="en-CA" dirty="0" smtClean="0"/>
              <a:t>to a breakout </a:t>
            </a:r>
            <a:r>
              <a:rPr lang="en-CA" dirty="0" smtClean="0"/>
              <a:t>room (email sent </a:t>
            </a:r>
            <a:br>
              <a:rPr lang="en-CA" dirty="0" smtClean="0"/>
            </a:br>
            <a:r>
              <a:rPr lang="en-CA" dirty="0" smtClean="0"/>
              <a:t>last Friday), </a:t>
            </a:r>
            <a:r>
              <a:rPr lang="en-CA" dirty="0" smtClean="0"/>
              <a:t>and in the </a:t>
            </a:r>
            <a:r>
              <a:rPr lang="en-CA" dirty="0" smtClean="0"/>
              <a:t>next </a:t>
            </a:r>
            <a:r>
              <a:rPr lang="en-CA" dirty="0" smtClean="0"/>
              <a:t>5 minutes you will:</a:t>
            </a:r>
          </a:p>
          <a:p>
            <a:pPr lvl="2"/>
            <a:r>
              <a:rPr lang="en-CA" dirty="0" smtClean="0"/>
              <a:t>1 minute per person</a:t>
            </a:r>
          </a:p>
          <a:p>
            <a:pPr lvl="2"/>
            <a:r>
              <a:rPr lang="en-CA" dirty="0" smtClean="0"/>
              <a:t>Quickly introduce </a:t>
            </a:r>
            <a:r>
              <a:rPr lang="en-CA" dirty="0" smtClean="0"/>
              <a:t>yourself</a:t>
            </a:r>
          </a:p>
          <a:p>
            <a:pPr lvl="2"/>
            <a:r>
              <a:rPr lang="en-CA" dirty="0" smtClean="0"/>
              <a:t>Mention something you’re passionate about, </a:t>
            </a:r>
            <a:br>
              <a:rPr lang="en-CA" dirty="0" smtClean="0"/>
            </a:br>
            <a:r>
              <a:rPr lang="en-CA" dirty="0" smtClean="0"/>
              <a:t>a hobby you have, or something of your interest</a:t>
            </a:r>
          </a:p>
          <a:p>
            <a:pPr lvl="2"/>
            <a:r>
              <a:rPr lang="en-CA" dirty="0"/>
              <a:t>Later on, you get in touch to agree on a date </a:t>
            </a:r>
            <a:r>
              <a:rPr lang="en-CA" dirty="0" smtClean="0"/>
              <a:t/>
            </a:r>
            <a:br>
              <a:rPr lang="en-CA" dirty="0" smtClean="0"/>
            </a:br>
            <a:r>
              <a:rPr lang="en-CA" dirty="0" smtClean="0"/>
              <a:t>and </a:t>
            </a:r>
            <a:r>
              <a:rPr lang="en-CA" dirty="0"/>
              <a:t>time to </a:t>
            </a:r>
            <a:r>
              <a:rPr lang="en-CA" dirty="0" smtClean="0"/>
              <a:t>connect </a:t>
            </a:r>
            <a:r>
              <a:rPr lang="en-CA" dirty="0"/>
              <a:t>on a weekly </a:t>
            </a:r>
            <a:r>
              <a:rPr lang="en-CA" dirty="0" smtClean="0"/>
              <a:t>basis</a:t>
            </a:r>
          </a:p>
          <a:p>
            <a:pPr lvl="2"/>
            <a:r>
              <a:rPr lang="fr-CA" dirty="0" smtClean="0"/>
              <a:t>You </a:t>
            </a:r>
            <a:r>
              <a:rPr lang="fr-CA" dirty="0" err="1" smtClean="0"/>
              <a:t>can</a:t>
            </a:r>
            <a:r>
              <a:rPr lang="fr-CA" dirty="0" smtClean="0"/>
              <a:t> </a:t>
            </a:r>
            <a:r>
              <a:rPr lang="fr-CA" dirty="0" err="1" smtClean="0"/>
              <a:t>later</a:t>
            </a:r>
            <a:r>
              <a:rPr lang="fr-CA" dirty="0" smtClean="0"/>
              <a:t> </a:t>
            </a:r>
            <a:r>
              <a:rPr lang="fr-CA" dirty="0" err="1" smtClean="0"/>
              <a:t>consult</a:t>
            </a:r>
            <a:r>
              <a:rPr lang="fr-CA" dirty="0" smtClean="0"/>
              <a:t> </a:t>
            </a:r>
            <a:r>
              <a:rPr lang="fr-CA" dirty="0" err="1" smtClean="0"/>
              <a:t>who</a:t>
            </a:r>
            <a:r>
              <a:rPr lang="fr-CA" dirty="0" smtClean="0"/>
              <a:t> </a:t>
            </a:r>
            <a:r>
              <a:rPr lang="fr-CA" dirty="0" err="1" smtClean="0"/>
              <a:t>your</a:t>
            </a:r>
            <a:r>
              <a:rPr lang="fr-CA" dirty="0" smtClean="0"/>
              <a:t> </a:t>
            </a:r>
            <a:r>
              <a:rPr lang="fr-CA" dirty="0" err="1" smtClean="0"/>
              <a:t>buddies</a:t>
            </a:r>
            <a:r>
              <a:rPr lang="fr-CA" dirty="0" smtClean="0"/>
              <a:t> are </a:t>
            </a:r>
            <a:r>
              <a:rPr lang="fr-CA" dirty="0" smtClean="0"/>
              <a:t/>
            </a:r>
            <a:br>
              <a:rPr lang="fr-CA" dirty="0" smtClean="0"/>
            </a:br>
            <a:r>
              <a:rPr lang="fr-CA" dirty="0" smtClean="0"/>
              <a:t>by </a:t>
            </a:r>
            <a:r>
              <a:rPr lang="fr-CA" dirty="0" err="1" smtClean="0"/>
              <a:t>checking</a:t>
            </a:r>
            <a:r>
              <a:rPr lang="fr-CA" dirty="0" smtClean="0"/>
              <a:t> </a:t>
            </a:r>
            <a:r>
              <a:rPr lang="fr-CA" dirty="0" err="1" smtClean="0"/>
              <a:t>this</a:t>
            </a:r>
            <a:r>
              <a:rPr lang="fr-CA" dirty="0" smtClean="0"/>
              <a:t> </a:t>
            </a:r>
            <a:r>
              <a:rPr lang="fr-CA" dirty="0" smtClean="0"/>
              <a:t>file: </a:t>
            </a:r>
            <a:r>
              <a:rPr lang="fr-CA" dirty="0" smtClean="0"/>
              <a:t/>
            </a:r>
            <a:br>
              <a:rPr lang="fr-CA" dirty="0" smtClean="0"/>
            </a:br>
            <a:r>
              <a:rPr lang="en-CA" sz="2200" dirty="0" smtClean="0">
                <a:hlinkClick r:id="rId3" tooltip="MCLD program English 2022 - Buddy System.xlsx"/>
              </a:rPr>
              <a:t>MCLD </a:t>
            </a:r>
            <a:r>
              <a:rPr lang="en-CA" sz="2200" dirty="0" smtClean="0">
                <a:hlinkClick r:id="rId3" tooltip="MCLD program English 2022 - Buddy System.xlsx"/>
              </a:rPr>
              <a:t>program English 2022 – Buddy System.xlsx</a:t>
            </a:r>
            <a:endParaRPr lang="en-CA" sz="2200" dirty="0"/>
          </a:p>
        </p:txBody>
      </p:sp>
      <p:grpSp>
        <p:nvGrpSpPr>
          <p:cNvPr id="13" name="Group 12"/>
          <p:cNvGrpSpPr/>
          <p:nvPr/>
        </p:nvGrpSpPr>
        <p:grpSpPr>
          <a:xfrm>
            <a:off x="7596336" y="3933056"/>
            <a:ext cx="1695650" cy="1994515"/>
            <a:chOff x="7702685" y="5421339"/>
            <a:chExt cx="917778" cy="1073039"/>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15" name="TextBox 14"/>
            <p:cNvSpPr txBox="1"/>
            <p:nvPr/>
          </p:nvSpPr>
          <p:spPr>
            <a:xfrm>
              <a:off x="7830147" y="5421339"/>
              <a:ext cx="605496" cy="151410"/>
            </a:xfrm>
            <a:prstGeom prst="rect">
              <a:avLst/>
            </a:prstGeom>
            <a:noFill/>
          </p:spPr>
          <p:txBody>
            <a:bodyPr wrap="none" rtlCol="0">
              <a:spAutoFit/>
            </a:bodyPr>
            <a:lstStyle/>
            <a:p>
              <a:pPr algn="ctr"/>
              <a:r>
                <a:rPr lang="en-CA" dirty="0" smtClean="0"/>
                <a:t>Buddy System</a:t>
              </a:r>
              <a:endParaRPr lang="en-CA" dirty="0">
                <a:solidFill>
                  <a:schemeClr val="accent3">
                    <a:lumMod val="75000"/>
                  </a:schemeClr>
                </a:solidFill>
              </a:endParaRPr>
            </a:p>
          </p:txBody>
        </p:sp>
      </p:grpSp>
      <p:sp>
        <p:nvSpPr>
          <p:cNvPr id="9" name="Right Brace 8"/>
          <p:cNvSpPr/>
          <p:nvPr/>
        </p:nvSpPr>
        <p:spPr>
          <a:xfrm>
            <a:off x="7057835" y="3590635"/>
            <a:ext cx="663490" cy="2912917"/>
          </a:xfrm>
          <a:prstGeom prst="rightBrace">
            <a:avLst>
              <a:gd name="adj1" fmla="val 11102"/>
              <a:gd name="adj2" fmla="val 493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2970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smtClean="0"/>
              <a:t>Gratitude journaling</a:t>
            </a:r>
            <a:endParaRPr lang="en-CA" dirty="0"/>
          </a:p>
        </p:txBody>
      </p:sp>
      <p:sp>
        <p:nvSpPr>
          <p:cNvPr id="3" name="Content Placeholder 2"/>
          <p:cNvSpPr>
            <a:spLocks noGrp="1"/>
          </p:cNvSpPr>
          <p:nvPr>
            <p:ph idx="1"/>
          </p:nvPr>
        </p:nvSpPr>
        <p:spPr/>
        <p:txBody>
          <a:bodyPr>
            <a:normAutofit/>
          </a:bodyPr>
          <a:lstStyle/>
          <a:p>
            <a:r>
              <a:rPr lang="en-CA" dirty="0" smtClean="0"/>
              <a:t>Take a notebook that will serve you as your journaling reflection or diary – this is personal</a:t>
            </a:r>
          </a:p>
          <a:p>
            <a:r>
              <a:rPr lang="en-CA" dirty="0" smtClean="0"/>
              <a:t>Take a couple of minutes to write down what you are grateful for</a:t>
            </a:r>
          </a:p>
          <a:p>
            <a:pPr lvl="1"/>
            <a:r>
              <a:rPr lang="en-CA" dirty="0" smtClean="0"/>
              <a:t>This could be in bullet form</a:t>
            </a:r>
          </a:p>
          <a:p>
            <a:pPr lvl="1"/>
            <a:r>
              <a:rPr lang="en-CA" dirty="0" smtClean="0"/>
              <a:t>Even 2 or 3 things per day will do</a:t>
            </a:r>
          </a:p>
          <a:p>
            <a:pPr lvl="1"/>
            <a:r>
              <a:rPr lang="en-CA" dirty="0" smtClean="0"/>
              <a:t>They can be simple things you did or noticed during the day</a:t>
            </a:r>
          </a:p>
        </p:txBody>
      </p:sp>
      <p:sp>
        <p:nvSpPr>
          <p:cNvPr id="5" name="Rectangle 4"/>
          <p:cNvSpPr/>
          <p:nvPr/>
        </p:nvSpPr>
        <p:spPr>
          <a:xfrm>
            <a:off x="1800200" y="5872610"/>
            <a:ext cx="5724128" cy="276999"/>
          </a:xfrm>
          <a:prstGeom prst="rect">
            <a:avLst/>
          </a:prstGeom>
        </p:spPr>
        <p:txBody>
          <a:bodyPr wrap="square">
            <a:spAutoFit/>
          </a:bodyPr>
          <a:lstStyle/>
          <a:p>
            <a:r>
              <a:rPr lang="en-CA" sz="1200" dirty="0">
                <a:hlinkClick r:id="rId4"/>
              </a:rPr>
              <a:t>http://</a:t>
            </a:r>
            <a:r>
              <a:rPr lang="en-CA" sz="1200" dirty="0" smtClean="0">
                <a:hlinkClick r:id="rId4"/>
              </a:rPr>
              <a:t>greatergood.berkeley.edu/article/item/how_to_upgrade_your_gratitude_practice</a:t>
            </a:r>
            <a:r>
              <a:rPr lang="en-CA" sz="1200" dirty="0" smtClean="0"/>
              <a:t> </a:t>
            </a:r>
            <a:endParaRPr lang="en-CA" sz="1200" dirty="0"/>
          </a:p>
        </p:txBody>
      </p:sp>
      <p:grpSp>
        <p:nvGrpSpPr>
          <p:cNvPr id="7" name="Group 6"/>
          <p:cNvGrpSpPr/>
          <p:nvPr/>
        </p:nvGrpSpPr>
        <p:grpSpPr>
          <a:xfrm>
            <a:off x="7668344" y="6159853"/>
            <a:ext cx="608297" cy="654519"/>
            <a:chOff x="1691680" y="5343137"/>
            <a:chExt cx="803649" cy="818086"/>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smtClean="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77500" lnSpcReduction="20000"/>
          </a:bodyPr>
          <a:lstStyle/>
          <a:p>
            <a:r>
              <a:rPr lang="en-CA" dirty="0" smtClean="0"/>
              <a:t>Connecting </a:t>
            </a:r>
            <a:r>
              <a:rPr lang="en-CA" dirty="0"/>
              <a:t>– once a week with you </a:t>
            </a:r>
            <a:r>
              <a:rPr lang="en-CA" dirty="0" smtClean="0"/>
              <a:t>buddies</a:t>
            </a:r>
          </a:p>
          <a:p>
            <a:pPr lvl="1"/>
            <a:r>
              <a:rPr lang="en-CA" dirty="0" smtClean="0"/>
              <a:t>Recommended </a:t>
            </a:r>
            <a:r>
              <a:rPr lang="en-CA" dirty="0"/>
              <a:t>20 minutes </a:t>
            </a:r>
            <a:r>
              <a:rPr lang="en-CA" dirty="0" smtClean="0"/>
              <a:t>call: 5 </a:t>
            </a:r>
            <a:r>
              <a:rPr lang="en-CA" dirty="0" err="1"/>
              <a:t>mins</a:t>
            </a:r>
            <a:r>
              <a:rPr lang="en-CA" dirty="0"/>
              <a:t> for each, you can discuss what you found interested, what was challenging, what you like the </a:t>
            </a:r>
            <a:r>
              <a:rPr lang="en-CA" dirty="0" smtClean="0"/>
              <a:t>most</a:t>
            </a:r>
          </a:p>
          <a:p>
            <a:r>
              <a:rPr lang="en-CA" dirty="0" smtClean="0"/>
              <a:t>Gratitude </a:t>
            </a:r>
            <a:r>
              <a:rPr lang="en-CA" dirty="0"/>
              <a:t>Journaling – </a:t>
            </a:r>
            <a:r>
              <a:rPr lang="en-CA" dirty="0" smtClean="0"/>
              <a:t>daily</a:t>
            </a:r>
          </a:p>
          <a:p>
            <a:pPr lvl="1"/>
            <a:r>
              <a:rPr lang="en-CA" dirty="0"/>
              <a:t>This could be in bullet </a:t>
            </a:r>
            <a:r>
              <a:rPr lang="en-CA" dirty="0" smtClean="0"/>
              <a:t>form, even </a:t>
            </a:r>
            <a:r>
              <a:rPr lang="en-CA" dirty="0"/>
              <a:t>2 or 3 things per day will </a:t>
            </a:r>
            <a:r>
              <a:rPr lang="en-CA" dirty="0" smtClean="0"/>
              <a:t>do, They </a:t>
            </a:r>
            <a:r>
              <a:rPr lang="en-CA" dirty="0"/>
              <a:t>can be simple things you did or noticed during the </a:t>
            </a:r>
            <a:r>
              <a:rPr lang="en-CA" dirty="0" smtClean="0"/>
              <a:t>day</a:t>
            </a:r>
            <a:endParaRPr lang="en-CA" dirty="0"/>
          </a:p>
          <a:p>
            <a:r>
              <a:rPr lang="en-CA" sz="4800" dirty="0"/>
              <a:t>Practice 5 </a:t>
            </a:r>
            <a:r>
              <a:rPr lang="en-CA" sz="4800" dirty="0" err="1"/>
              <a:t>mins</a:t>
            </a:r>
            <a:r>
              <a:rPr lang="en-CA" sz="4800" dirty="0"/>
              <a:t> body scan – daily</a:t>
            </a:r>
            <a:r>
              <a:rPr lang="en-CA" sz="4400" dirty="0"/>
              <a:t/>
            </a:r>
            <a:br>
              <a:rPr lang="en-CA" sz="4400" dirty="0"/>
            </a:br>
            <a:r>
              <a:rPr lang="en-CA" dirty="0">
                <a:hlinkClick r:id="rId3"/>
              </a:rPr>
              <a:t>https://archive.org/details/BodyScan6minsB</a:t>
            </a:r>
            <a:r>
              <a:rPr lang="en-CA" dirty="0"/>
              <a:t/>
            </a:r>
            <a:br>
              <a:rPr lang="en-CA" dirty="0"/>
            </a:br>
            <a:r>
              <a:rPr lang="en-CA" u="sng" dirty="0">
                <a:hlinkClick r:id="rId4"/>
              </a:rPr>
              <a:t>http://elishagoldstein.com/videos/sitting-with-awareness-of-thoughts/​</a:t>
            </a:r>
            <a:endParaRPr lang="en-CA" dirty="0"/>
          </a:p>
          <a:p>
            <a:r>
              <a:rPr lang="en-CA" smtClean="0"/>
              <a:t>In </a:t>
            </a:r>
            <a:r>
              <a:rPr lang="en-CA" dirty="0" smtClean="0"/>
              <a:t>case you have a question, a comment </a:t>
            </a:r>
            <a:br>
              <a:rPr lang="en-CA" dirty="0" smtClean="0"/>
            </a:br>
            <a:r>
              <a:rPr lang="en-CA" dirty="0" smtClean="0"/>
              <a:t>or want to share something, please do </a:t>
            </a:r>
            <a:br>
              <a:rPr lang="en-CA" dirty="0" smtClean="0"/>
            </a:br>
            <a:r>
              <a:rPr lang="en-CA" dirty="0" smtClean="0"/>
              <a:t>so via the Cohort</a:t>
            </a:r>
            <a:endParaRPr lang="en-CA"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4" name="Group 3"/>
          <p:cNvGrpSpPr/>
          <p:nvPr/>
        </p:nvGrpSpPr>
        <p:grpSpPr>
          <a:xfrm>
            <a:off x="7903818" y="394848"/>
            <a:ext cx="766043" cy="910869"/>
            <a:chOff x="6542261" y="506769"/>
            <a:chExt cx="523699" cy="570787"/>
          </a:xfrm>
        </p:grpSpPr>
        <p:pic>
          <p:nvPicPr>
            <p:cNvPr id="7" name="Picture 6"/>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2050"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9988" y="530120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smtClean="0"/>
              <a:t>Practice </a:t>
            </a:r>
            <a:r>
              <a:rPr lang="en-US" dirty="0" smtClean="0"/>
              <a:t>– The basics </a:t>
            </a:r>
            <a:r>
              <a:rPr lang="en-CA" sz="3600" dirty="0" smtClean="0"/>
              <a:t>(1/2</a:t>
            </a:r>
            <a:r>
              <a:rPr lang="en-CA" sz="3600" dirty="0"/>
              <a:t>)</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smtClean="0"/>
              <a:t>The intention of being (as opposed to doing)</a:t>
            </a:r>
          </a:p>
          <a:p>
            <a:pPr lvl="1"/>
            <a:r>
              <a:rPr lang="en-US" dirty="0" smtClean="0"/>
              <a:t>Posture: sit with a straight back, as comfortable as possible, as if your head is pending from the top </a:t>
            </a:r>
          </a:p>
          <a:p>
            <a:pPr lvl="1"/>
            <a:r>
              <a:rPr lang="en-US" dirty="0" smtClean="0"/>
              <a:t>in the chair that you are sited, or </a:t>
            </a:r>
            <a:r>
              <a:rPr lang="en-US" dirty="0"/>
              <a:t>cross legged if you feel </a:t>
            </a:r>
            <a:r>
              <a:rPr lang="en-US" dirty="0" smtClean="0"/>
              <a:t>comfortable</a:t>
            </a:r>
          </a:p>
          <a:p>
            <a:pPr lvl="1"/>
            <a:r>
              <a:rPr lang="en-US" dirty="0" smtClean="0"/>
              <a:t>slightly tuck your chin</a:t>
            </a:r>
            <a:endParaRPr lang="en-US" dirty="0"/>
          </a:p>
          <a:p>
            <a:pPr lvl="1"/>
            <a:r>
              <a:rPr lang="en-US" dirty="0" smtClean="0"/>
              <a:t>Mindset: keep an open mind, feel the experience</a:t>
            </a:r>
          </a:p>
          <a:p>
            <a:pPr lvl="1"/>
            <a:r>
              <a:rPr lang="en-US" dirty="0" smtClean="0"/>
              <a:t>You experience may vary each day, all is good</a:t>
            </a:r>
          </a:p>
          <a:p>
            <a:pPr lvl="1"/>
            <a:r>
              <a:rPr lang="en-US" dirty="0" smtClean="0"/>
              <a:t>Focus on the breathing</a:t>
            </a:r>
          </a:p>
          <a:p>
            <a:pPr lvl="1"/>
            <a:r>
              <a:rPr lang="en-US" dirty="0" smtClean="0"/>
              <a:t>Notice</a:t>
            </a:r>
            <a:endParaRPr lang="en-CA" dirty="0"/>
          </a:p>
          <a:p>
            <a:r>
              <a:rPr lang="en-CA" dirty="0" smtClean="0"/>
              <a:t>It </a:t>
            </a:r>
            <a:r>
              <a:rPr lang="en-CA" dirty="0"/>
              <a:t>is about feeling the way you feel, about noticing without </a:t>
            </a:r>
            <a:r>
              <a:rPr lang="en-CA" dirty="0" smtClean="0"/>
              <a:t>judging</a:t>
            </a:r>
          </a:p>
          <a:p>
            <a:pPr marL="971550" lvl="1" indent="-514350">
              <a:buFont typeface="+mj-lt"/>
              <a:buAutoNum type="arabicPeriod"/>
            </a:pPr>
            <a:r>
              <a:rPr lang="en-CA" dirty="0" smtClean="0"/>
              <a:t>have </a:t>
            </a:r>
            <a:r>
              <a:rPr lang="en-CA" dirty="0"/>
              <a:t>no expectations</a:t>
            </a:r>
          </a:p>
          <a:p>
            <a:pPr marL="971550" lvl="1" indent="-514350">
              <a:buFont typeface="+mj-lt"/>
              <a:buAutoNum type="arabicPeriod"/>
            </a:pPr>
            <a:r>
              <a:rPr lang="en-CA" dirty="0" smtClean="0"/>
              <a:t>have </a:t>
            </a:r>
            <a:r>
              <a:rPr lang="en-CA" dirty="0"/>
              <a:t>no judgement</a:t>
            </a:r>
          </a:p>
          <a:p>
            <a:pPr marL="971550" lvl="1" indent="-514350">
              <a:buFont typeface="+mj-lt"/>
              <a:buAutoNum type="arabicPeriod"/>
            </a:pPr>
            <a:r>
              <a:rPr lang="en-CA" dirty="0" smtClean="0"/>
              <a:t>have </a:t>
            </a:r>
            <a:r>
              <a:rPr lang="en-CA" dirty="0"/>
              <a:t>a beginners mind</a:t>
            </a:r>
          </a:p>
          <a:p>
            <a:pPr marL="971550" lvl="1" indent="-514350">
              <a:buFont typeface="+mj-lt"/>
              <a:buAutoNum type="arabicPeriod"/>
            </a:pPr>
            <a:r>
              <a:rPr lang="en-CA" dirty="0" smtClean="0"/>
              <a:t>be </a:t>
            </a:r>
            <a:r>
              <a:rPr lang="en-CA" dirty="0"/>
              <a:t>an observer... </a:t>
            </a:r>
            <a:r>
              <a:rPr lang="en-CA" dirty="0" smtClean="0"/>
              <a:t>the mind may be </a:t>
            </a:r>
            <a:r>
              <a:rPr lang="en-CA" dirty="0"/>
              <a:t>busy and </a:t>
            </a:r>
            <a:r>
              <a:rPr lang="en-CA" dirty="0" smtClean="0"/>
              <a:t>noisy, just observe it</a:t>
            </a:r>
          </a:p>
          <a:p>
            <a:pPr marL="457200" lvl="1" indent="0">
              <a:buNone/>
            </a:pPr>
            <a:endParaRPr lang="en-CA" dirty="0"/>
          </a:p>
          <a:p>
            <a:pPr lvl="0"/>
            <a:endParaRPr lang="en-US" dirty="0" smtClean="0"/>
          </a:p>
        </p:txBody>
      </p:sp>
    </p:spTree>
    <p:extLst>
      <p:ext uri="{BB962C8B-B14F-4D97-AF65-F5344CB8AC3E}">
        <p14:creationId xmlns:p14="http://schemas.microsoft.com/office/powerpoint/2010/main" val="141196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Mindful exercise </a:t>
            </a:r>
            <a:r>
              <a:rPr lang="en-CA" sz="3600" dirty="0" smtClean="0"/>
              <a:t>– Body Scan </a:t>
            </a:r>
            <a:r>
              <a:rPr lang="en-CA" sz="2800" dirty="0" smtClean="0"/>
              <a:t>(2/2)</a:t>
            </a:r>
            <a:endParaRPr lang="en-US" sz="2800"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Let yourself experience the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524328" y="514350"/>
            <a:ext cx="1066800" cy="1866900"/>
          </a:xfrm>
          <a:prstGeom prst="rect">
            <a:avLst/>
          </a:prstGeom>
          <a:noFill/>
        </p:spPr>
      </p:pic>
      <p:grpSp>
        <p:nvGrpSpPr>
          <p:cNvPr id="9" name="Group 8"/>
          <p:cNvGrpSpPr/>
          <p:nvPr/>
        </p:nvGrpSpPr>
        <p:grpSpPr>
          <a:xfrm>
            <a:off x="4150282" y="6021631"/>
            <a:ext cx="803649" cy="818086"/>
            <a:chOff x="1691680" y="5343137"/>
            <a:chExt cx="803649" cy="818086"/>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97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Carl Sagan Day! | ibtk.tumblr.com/post/35366151408 (po…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0648"/>
            <a:ext cx="4214079" cy="650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10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Breathing</a:t>
            </a:r>
            <a:endParaRPr lang="en-US" sz="2800" dirty="0"/>
          </a:p>
        </p:txBody>
      </p:sp>
      <p:sp>
        <p:nvSpPr>
          <p:cNvPr id="3" name="Content Placeholder 2"/>
          <p:cNvSpPr>
            <a:spLocks noGrp="1"/>
          </p:cNvSpPr>
          <p:nvPr>
            <p:ph idx="1"/>
          </p:nvPr>
        </p:nvSpPr>
        <p:spPr/>
        <p:txBody>
          <a:bodyPr>
            <a:normAutofit fontScale="85000" lnSpcReduction="20000"/>
          </a:bodyPr>
          <a:lstStyle/>
          <a:p>
            <a:r>
              <a:rPr lang="en-CA" dirty="0" smtClean="0"/>
              <a:t>Time required: 5 minutes</a:t>
            </a:r>
          </a:p>
          <a:p>
            <a:r>
              <a:rPr lang="en-CA" dirty="0" smtClean="0"/>
              <a:t>The trick is to shift from “doing” to “being”</a:t>
            </a:r>
          </a:p>
          <a:p>
            <a:r>
              <a:rPr lang="en-CA" dirty="0" smtClean="0"/>
              <a:t>Let’s start by doing the following...</a:t>
            </a:r>
          </a:p>
          <a:p>
            <a:pPr lvl="1"/>
            <a:r>
              <a:rPr lang="en-CA" dirty="0" smtClean="0"/>
              <a:t>Sit with </a:t>
            </a:r>
            <a:r>
              <a:rPr lang="en-CA" dirty="0"/>
              <a:t>a straight </a:t>
            </a:r>
            <a:r>
              <a:rPr lang="en-CA" dirty="0" smtClean="0"/>
              <a:t>position, </a:t>
            </a:r>
            <a:r>
              <a:rPr lang="en-CA" dirty="0"/>
              <a:t>as </a:t>
            </a:r>
            <a:r>
              <a:rPr lang="en-CA" dirty="0" smtClean="0"/>
              <a:t>comfortable as possible</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 for one more minute</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79201" y="641988"/>
            <a:ext cx="1964799" cy="1916424"/>
          </a:xfrm>
          <a:prstGeom prst="rect">
            <a:avLst/>
          </a:prstGeom>
          <a:noFill/>
        </p:spPr>
      </p:pic>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415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sp>
        <p:nvSpPr>
          <p:cNvPr id="3" name="Content Placeholder 2"/>
          <p:cNvSpPr>
            <a:spLocks noGrp="1"/>
          </p:cNvSpPr>
          <p:nvPr>
            <p:ph idx="1"/>
          </p:nvPr>
        </p:nvSpPr>
        <p:spPr/>
        <p:txBody>
          <a:bodyPr>
            <a:normAutofit fontScale="77500" lnSpcReduction="20000"/>
          </a:bodyPr>
          <a:lstStyle/>
          <a:p>
            <a:r>
              <a:rPr lang="en-CA" dirty="0" smtClean="0"/>
              <a:t>Time required: 2 minutes</a:t>
            </a:r>
          </a:p>
          <a:p>
            <a:r>
              <a:rPr lang="en-CA" dirty="0" smtClean="0"/>
              <a:t>The trick is to shift from “doing” to “being”</a:t>
            </a:r>
          </a:p>
          <a:p>
            <a:r>
              <a:rPr lang="en-CA" dirty="0" smtClean="0"/>
              <a:t>Let’s start by doing the following...</a:t>
            </a:r>
          </a:p>
          <a:p>
            <a:pPr lvl="1"/>
            <a:r>
              <a:rPr lang="en-CA" dirty="0" smtClean="0"/>
              <a:t>Sit with </a:t>
            </a:r>
            <a:r>
              <a:rPr lang="en-CA" dirty="0"/>
              <a:t>a straight </a:t>
            </a:r>
            <a:r>
              <a:rPr lang="en-CA" dirty="0" smtClean="0"/>
              <a:t>position, </a:t>
            </a:r>
            <a:r>
              <a:rPr lang="en-CA" dirty="0"/>
              <a:t>as </a:t>
            </a:r>
            <a:r>
              <a:rPr lang="en-CA" dirty="0" smtClean="0"/>
              <a:t>comfortable as possible</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a:t>
            </a:r>
          </a:p>
          <a:p>
            <a:r>
              <a:rPr lang="en-CA" dirty="0" smtClean="0"/>
              <a:t>We’ll do a short debrief of what you noticed </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spTree>
    <p:extLst>
      <p:ext uri="{BB962C8B-B14F-4D97-AF65-F5344CB8AC3E}">
        <p14:creationId xmlns:p14="http://schemas.microsoft.com/office/powerpoint/2010/main" val="2529507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sessions are interactive</a:t>
            </a:r>
            <a:endParaRPr lang="en-CA" dirty="0">
              <a:solidFill>
                <a:schemeClr val="accent3">
                  <a:lumMod val="75000"/>
                </a:schemeClr>
              </a:solidFill>
            </a:endParaRPr>
          </a:p>
        </p:txBody>
      </p:sp>
      <p:grpSp>
        <p:nvGrpSpPr>
          <p:cNvPr id="7" name="Group 6"/>
          <p:cNvGrpSpPr/>
          <p:nvPr/>
        </p:nvGrpSpPr>
        <p:grpSpPr>
          <a:xfrm>
            <a:off x="3749692" y="5034882"/>
            <a:ext cx="847810" cy="1021035"/>
            <a:chOff x="3525810" y="6279628"/>
            <a:chExt cx="847810" cy="1021035"/>
          </a:xfrm>
        </p:grpSpPr>
        <p:sp>
          <p:nvSpPr>
            <p:cNvPr id="8" name="TextBox 7"/>
            <p:cNvSpPr txBox="1"/>
            <p:nvPr/>
          </p:nvSpPr>
          <p:spPr>
            <a:xfrm>
              <a:off x="3637360" y="6279628"/>
              <a:ext cx="676788" cy="369332"/>
            </a:xfrm>
            <a:prstGeom prst="rect">
              <a:avLst/>
            </a:prstGeom>
            <a:noFill/>
          </p:spPr>
          <p:txBody>
            <a:bodyPr wrap="none" rtlCol="0">
              <a:spAutoFit/>
            </a:bodyPr>
            <a:lstStyle/>
            <a:p>
              <a:r>
                <a:rPr lang="en-CA" dirty="0" smtClean="0"/>
                <a:t>Mark</a:t>
              </a:r>
              <a:endParaRPr lang="en-CA" dirty="0">
                <a:solidFill>
                  <a:schemeClr val="accent3">
                    <a:lumMod val="75000"/>
                  </a:schemeClr>
                </a:solidFill>
              </a:endParaRPr>
            </a:p>
          </p:txBody>
        </p:sp>
        <p:pic>
          <p:nvPicPr>
            <p:cNvPr id="9"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nvGrpSpPr>
        <p:grpSpPr>
          <a:xfrm>
            <a:off x="5686728" y="5034882"/>
            <a:ext cx="1353663" cy="1035788"/>
            <a:chOff x="1544747" y="4800414"/>
            <a:chExt cx="1353663" cy="1035788"/>
          </a:xfrm>
        </p:grpSpPr>
        <p:pic>
          <p:nvPicPr>
            <p:cNvPr id="12" name="Picture 4" descr="http://tse1.mm.bing.net/th?&amp;id=OIP.M5a32b83e321008b02071facfcf5bb17co0&amp;w=173&amp;h=85&amp;c=0&amp;pid=1.9&amp;rs=0&amp;p=0&amp;r=0">
              <a:hlinkClick r:id="rId4" tooltip="View image detail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24604" y="4800414"/>
              <a:ext cx="1159613" cy="369332"/>
            </a:xfrm>
            <a:prstGeom prst="rect">
              <a:avLst/>
            </a:prstGeom>
          </p:spPr>
          <p:txBody>
            <a:bodyPr wrap="none">
              <a:spAutoFit/>
            </a:bodyPr>
            <a:lstStyle/>
            <a:p>
              <a:r>
                <a:rPr lang="en-CA" dirty="0" smtClean="0"/>
                <a:t>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9518" y="3696734"/>
            <a:ext cx="430948" cy="4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9518" y="3036047"/>
            <a:ext cx="675298" cy="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2474" y="1938832"/>
            <a:ext cx="5693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5704" y="2469338"/>
            <a:ext cx="522926" cy="34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324732" y="3592964"/>
            <a:ext cx="678391" cy="646331"/>
          </a:xfrm>
          <a:prstGeom prst="rect">
            <a:avLst/>
          </a:prstGeom>
        </p:spPr>
        <p:txBody>
          <a:bodyPr wrap="none">
            <a:spAutoFit/>
          </a:bodyPr>
          <a:lstStyle/>
          <a:p>
            <a:pPr algn="ctr"/>
            <a:r>
              <a:rPr lang="en-CA" dirty="0" smtClean="0">
                <a:sym typeface="Wingdings 2"/>
              </a:rPr>
              <a:t>Raise</a:t>
            </a:r>
          </a:p>
          <a:p>
            <a:pPr algn="ctr"/>
            <a:r>
              <a:rPr lang="en-CA" dirty="0" smtClean="0">
                <a:sym typeface="Wingdings 2"/>
              </a:rPr>
              <a:t>hand</a:t>
            </a:r>
            <a:endParaRPr lang="en-CA" sz="3600" dirty="0">
              <a:solidFill>
                <a:srgbClr val="FF0000"/>
              </a:solidFill>
            </a:endParaRPr>
          </a:p>
        </p:txBody>
      </p:sp>
      <p:sp>
        <p:nvSpPr>
          <p:cNvPr id="27" name="Rectangle 26"/>
          <p:cNvSpPr/>
          <p:nvPr/>
        </p:nvSpPr>
        <p:spPr>
          <a:xfrm>
            <a:off x="1245919" y="1943781"/>
            <a:ext cx="863121" cy="369332"/>
          </a:xfrm>
          <a:prstGeom prst="rect">
            <a:avLst/>
          </a:prstGeom>
        </p:spPr>
        <p:txBody>
          <a:bodyPr wrap="none">
            <a:spAutoFit/>
          </a:bodyPr>
          <a:lstStyle/>
          <a:p>
            <a:r>
              <a:rPr lang="en-CA" dirty="0" smtClean="0">
                <a:sym typeface="Wingdings 2"/>
              </a:rPr>
              <a:t>Pointer</a:t>
            </a:r>
            <a:endParaRPr lang="en-CA" sz="3600" dirty="0">
              <a:solidFill>
                <a:srgbClr val="FF0000"/>
              </a:solidFill>
            </a:endParaRPr>
          </a:p>
        </p:txBody>
      </p:sp>
      <p:sp>
        <p:nvSpPr>
          <p:cNvPr id="28" name="Rectangle 27"/>
          <p:cNvSpPr/>
          <p:nvPr/>
        </p:nvSpPr>
        <p:spPr>
          <a:xfrm>
            <a:off x="1420966" y="3036047"/>
            <a:ext cx="688073" cy="369332"/>
          </a:xfrm>
          <a:prstGeom prst="rect">
            <a:avLst/>
          </a:prstGeom>
        </p:spPr>
        <p:txBody>
          <a:bodyPr wrap="none">
            <a:spAutoFit/>
          </a:bodyPr>
          <a:lstStyle/>
          <a:p>
            <a:r>
              <a:rPr lang="en-CA" dirty="0" smtClean="0">
                <a:sym typeface="Wingdings 2"/>
              </a:rPr>
              <a:t>Erase</a:t>
            </a:r>
            <a:endParaRPr lang="en-CA" sz="3600" dirty="0">
              <a:solidFill>
                <a:srgbClr val="FF0000"/>
              </a:solidFill>
            </a:endParaRPr>
          </a:p>
        </p:txBody>
      </p:sp>
      <p:sp>
        <p:nvSpPr>
          <p:cNvPr id="29" name="Rectangle 28"/>
          <p:cNvSpPr/>
          <p:nvPr/>
        </p:nvSpPr>
        <p:spPr>
          <a:xfrm>
            <a:off x="1248481" y="2469338"/>
            <a:ext cx="864917" cy="369332"/>
          </a:xfrm>
          <a:prstGeom prst="rect">
            <a:avLst/>
          </a:prstGeom>
        </p:spPr>
        <p:txBody>
          <a:bodyPr wrap="none">
            <a:spAutoFit/>
          </a:bodyPr>
          <a:lstStyle/>
          <a:p>
            <a:r>
              <a:rPr lang="en-CA" dirty="0" smtClean="0">
                <a:sym typeface="Wingdings 2"/>
              </a:rPr>
              <a:t>Marker</a:t>
            </a:r>
            <a:endParaRPr lang="en-CA" sz="3600" dirty="0">
              <a:solidFill>
                <a:srgbClr val="FF0000"/>
              </a:solidFill>
            </a:endParaRPr>
          </a:p>
        </p:txBody>
      </p:sp>
      <p:grpSp>
        <p:nvGrpSpPr>
          <p:cNvPr id="30" name="Group 29"/>
          <p:cNvGrpSpPr/>
          <p:nvPr/>
        </p:nvGrpSpPr>
        <p:grpSpPr>
          <a:xfrm>
            <a:off x="4885764" y="3652745"/>
            <a:ext cx="2058283" cy="1027724"/>
            <a:chOff x="7035970" y="5546994"/>
            <a:chExt cx="1584493" cy="947384"/>
          </a:xfrm>
        </p:grpSpPr>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smtClean="0"/>
                <a:t>Buddy </a:t>
              </a:r>
            </a:p>
            <a:p>
              <a:pPr algn="ctr"/>
              <a:r>
                <a:rPr lang="en-CA" sz="1600" dirty="0" smtClean="0"/>
                <a:t>System</a:t>
              </a:r>
              <a:endParaRPr lang="en-CA" sz="1600" dirty="0">
                <a:solidFill>
                  <a:schemeClr val="accent3">
                    <a:lumMod val="75000"/>
                  </a:schemeClr>
                </a:solidFill>
              </a:endParaRPr>
            </a:p>
          </p:txBody>
        </p:sp>
      </p:grpSp>
      <p:grpSp>
        <p:nvGrpSpPr>
          <p:cNvPr id="35" name="Group 34"/>
          <p:cNvGrpSpPr/>
          <p:nvPr/>
        </p:nvGrpSpPr>
        <p:grpSpPr>
          <a:xfrm>
            <a:off x="4931738" y="1607214"/>
            <a:ext cx="1793584" cy="837846"/>
            <a:chOff x="262334" y="2444629"/>
            <a:chExt cx="1328254" cy="570787"/>
          </a:xfrm>
        </p:grpSpPr>
        <p:sp>
          <p:nvSpPr>
            <p:cNvPr id="36" name="TextBox 35"/>
            <p:cNvSpPr txBox="1"/>
            <p:nvPr/>
          </p:nvSpPr>
          <p:spPr>
            <a:xfrm>
              <a:off x="262334" y="2642269"/>
              <a:ext cx="508420" cy="230642"/>
            </a:xfrm>
            <a:prstGeom prst="rect">
              <a:avLst/>
            </a:prstGeom>
            <a:noFill/>
          </p:spPr>
          <p:txBody>
            <a:bodyPr wrap="none" rtlCol="0">
              <a:spAutoFit/>
            </a:bodyPr>
            <a:lstStyle/>
            <a:p>
              <a:pPr algn="ctr"/>
              <a:r>
                <a:rPr lang="en-CA" sz="1600" dirty="0" smtClean="0"/>
                <a:t>Dyads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11"/>
              <a:stretch>
                <a:fillRect/>
              </a:stretch>
            </p:blipFill>
            <p:spPr>
              <a:xfrm>
                <a:off x="3242902" y="5455300"/>
                <a:ext cx="1142999" cy="1019175"/>
              </a:xfrm>
              <a:prstGeom prst="rect">
                <a:avLst/>
              </a:prstGeom>
            </p:spPr>
          </p:pic>
          <p:pic>
            <p:nvPicPr>
              <p:cNvPr id="39" name="Picture 38"/>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13">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3" name="Group 2"/>
          <p:cNvGrpSpPr/>
          <p:nvPr/>
        </p:nvGrpSpPr>
        <p:grpSpPr>
          <a:xfrm>
            <a:off x="4766600" y="2536539"/>
            <a:ext cx="2083993" cy="1056425"/>
            <a:chOff x="4766600" y="2536539"/>
            <a:chExt cx="2083993" cy="1056425"/>
          </a:xfrm>
        </p:grpSpPr>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12811" y="2536539"/>
              <a:ext cx="1037782" cy="1056425"/>
            </a:xfrm>
            <a:prstGeom prst="rect">
              <a:avLst/>
            </a:prstGeom>
          </p:spPr>
        </p:pic>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smtClean="0"/>
                <a:t>Connecting </a:t>
              </a:r>
            </a:p>
            <a:p>
              <a:pPr algn="ctr"/>
              <a:r>
                <a:rPr lang="en-CA" sz="1600" dirty="0" smtClean="0"/>
                <a:t>&amp; Debriefs</a:t>
              </a:r>
              <a:endParaRPr lang="en-CA" sz="1600" dirty="0">
                <a:solidFill>
                  <a:schemeClr val="accent3">
                    <a:lumMod val="75000"/>
                  </a:schemeClr>
                </a:solidFill>
              </a:endParaRPr>
            </a:p>
          </p:txBody>
        </p:sp>
      </p:grpSp>
      <p:grpSp>
        <p:nvGrpSpPr>
          <p:cNvPr id="16" name="Group 15"/>
          <p:cNvGrpSpPr/>
          <p:nvPr/>
        </p:nvGrpSpPr>
        <p:grpSpPr>
          <a:xfrm>
            <a:off x="1646186" y="5099238"/>
            <a:ext cx="934423" cy="1061985"/>
            <a:chOff x="1646186" y="5099238"/>
            <a:chExt cx="934423" cy="1061985"/>
          </a:xfrm>
        </p:grpSpPr>
        <p:pic>
          <p:nvPicPr>
            <p:cNvPr id="41" name="Picture 4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fade">
                                      <p:cBhvr>
                                        <p:cTn id="13" dur="500"/>
                                        <p:tgtEl>
                                          <p:spTgt spid="1033"/>
                                        </p:tgtEl>
                                      </p:cBhvr>
                                    </p:animEffect>
                                  </p:childTnLst>
                                </p:cTn>
                              </p:par>
                              <p:par>
                                <p:cTn id="14" presetID="10" presetClass="entr" presetSubtype="0" fill="hold" nodeType="with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28800"/>
            <a:ext cx="4634864" cy="4634864"/>
          </a:xfrm>
          <a:prstGeom prst="rect">
            <a:avLst/>
          </a:prstGeom>
        </p:spPr>
      </p:pic>
      <p:sp>
        <p:nvSpPr>
          <p:cNvPr id="9" name="Rectangle 8"/>
          <p:cNvSpPr/>
          <p:nvPr/>
        </p:nvSpPr>
        <p:spPr>
          <a:xfrm rot="16375435">
            <a:off x="4227" y="3141079"/>
            <a:ext cx="3617465" cy="923330"/>
          </a:xfrm>
          <a:prstGeom prst="rect">
            <a:avLst/>
          </a:prstGeom>
          <a:noFill/>
        </p:spPr>
        <p:txBody>
          <a:bodyPr wrap="none" lIns="91440" tIns="45720" rIns="91440" bIns="45720">
            <a:prstTxWarp prst="textWave2">
              <a:avLst/>
            </a:prstTxWarp>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anose="05000000000000000000" pitchFamily="2" charset="2"/>
              </a:rPr>
              <a: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GonzalA1\AppData\Local\Microsoft\Windows\Temporary Internet Files\Content.IE5\L9PJGYG4\map_of_canada[1].gif"/>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5720" y="29525"/>
            <a:ext cx="8686800" cy="685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9866"/>
            <a:ext cx="2304256" cy="2304256"/>
          </a:xfrm>
          <a:prstGeom prst="rect">
            <a:avLst/>
          </a:prstGeom>
        </p:spPr>
      </p:pic>
      <p:sp>
        <p:nvSpPr>
          <p:cNvPr id="2" name="Title 1"/>
          <p:cNvSpPr>
            <a:spLocks noGrp="1"/>
          </p:cNvSpPr>
          <p:nvPr>
            <p:ph type="title"/>
          </p:nvPr>
        </p:nvSpPr>
        <p:spPr/>
        <p:txBody>
          <a:bodyPr/>
          <a:lstStyle/>
          <a:p>
            <a:r>
              <a:rPr lang="fr-CA" dirty="0" err="1" smtClean="0"/>
              <a:t>Welcoming</a:t>
            </a:r>
            <a:endParaRPr lang="en-US" dirty="0">
              <a:solidFill>
                <a:srgbClr val="FF0000"/>
              </a:solidFill>
            </a:endParaRPr>
          </a:p>
        </p:txBody>
      </p:sp>
      <p:sp>
        <p:nvSpPr>
          <p:cNvPr id="4" name="TextBox 3"/>
          <p:cNvSpPr txBox="1"/>
          <p:nvPr/>
        </p:nvSpPr>
        <p:spPr>
          <a:xfrm>
            <a:off x="827584" y="6309828"/>
            <a:ext cx="1728192" cy="369332"/>
          </a:xfrm>
          <a:prstGeom prst="rect">
            <a:avLst/>
          </a:prstGeom>
          <a:noFill/>
        </p:spPr>
        <p:txBody>
          <a:bodyPr wrap="square" rtlCol="0">
            <a:spAutoFit/>
          </a:bodyPr>
          <a:lstStyle/>
          <a:p>
            <a:r>
              <a:rPr lang="en-CA" dirty="0" smtClean="0"/>
              <a:t>NCR – Next Slide</a:t>
            </a:r>
            <a:endParaRPr lang="en-CA" dirty="0"/>
          </a:p>
        </p:txBody>
      </p:sp>
      <p:grpSp>
        <p:nvGrpSpPr>
          <p:cNvPr id="8" name="Group 7"/>
          <p:cNvGrpSpPr/>
          <p:nvPr/>
        </p:nvGrpSpPr>
        <p:grpSpPr>
          <a:xfrm>
            <a:off x="7764840" y="6447548"/>
            <a:ext cx="437081" cy="287923"/>
            <a:chOff x="3525810" y="6724817"/>
            <a:chExt cx="847810" cy="575846"/>
          </a:xfrm>
        </p:grpSpPr>
        <p:pic>
          <p:nvPicPr>
            <p:cNvPr id="12" name="Picture 2"/>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4616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smtClean="0"/>
              <a:t>Welcoming</a:t>
            </a:r>
            <a:endParaRPr lang="en-CA" dirty="0">
              <a:solidFill>
                <a:srgbClr val="FF0000"/>
              </a:solidFill>
            </a:endParaRP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5" name="Group 4"/>
          <p:cNvGrpSpPr/>
          <p:nvPr/>
        </p:nvGrpSpPr>
        <p:grpSpPr>
          <a:xfrm>
            <a:off x="7764840" y="6447548"/>
            <a:ext cx="437081" cy="287923"/>
            <a:chOff x="3525810" y="6724817"/>
            <a:chExt cx="847810" cy="575846"/>
          </a:xfrm>
        </p:grpSpPr>
        <p:pic>
          <p:nvPicPr>
            <p:cNvPr id="6" name="Picture 2"/>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210392" y="1654096"/>
            <a:ext cx="2304292" cy="2477546"/>
          </a:xfrm>
          <a:prstGeom prst="rect">
            <a:avLst/>
          </a:prstGeom>
        </p:spPr>
      </p:pic>
      <p:sp>
        <p:nvSpPr>
          <p:cNvPr id="2" name="Title 1"/>
          <p:cNvSpPr>
            <a:spLocks noGrp="1"/>
          </p:cNvSpPr>
          <p:nvPr>
            <p:ph type="title"/>
          </p:nvPr>
        </p:nvSpPr>
        <p:spPr/>
        <p:txBody>
          <a:bodyPr>
            <a:normAutofit fontScale="90000"/>
          </a:bodyPr>
          <a:lstStyle/>
          <a:p>
            <a:r>
              <a:rPr lang="en-CA" dirty="0" smtClean="0"/>
              <a:t>Agenda - </a:t>
            </a:r>
            <a:r>
              <a:rPr lang="en-US" dirty="0" smtClean="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4896544"/>
          </a:xfrm>
        </p:spPr>
        <p:txBody>
          <a:bodyPr>
            <a:normAutofit fontScale="85000" lnSpcReduction="20000"/>
          </a:bodyPr>
          <a:lstStyle/>
          <a:p>
            <a:pPr lvl="0"/>
            <a:r>
              <a:rPr lang="en-US" dirty="0" smtClean="0">
                <a:solidFill>
                  <a:schemeClr val="bg1">
                    <a:lumMod val="50000"/>
                  </a:schemeClr>
                </a:solidFill>
              </a:rPr>
              <a:t>Centering – Breathing </a:t>
            </a:r>
            <a:r>
              <a:rPr lang="en-US" dirty="0">
                <a:solidFill>
                  <a:schemeClr val="bg1">
                    <a:lumMod val="50000"/>
                  </a:schemeClr>
                </a:solidFill>
              </a:rPr>
              <a:t>exercise – 2 </a:t>
            </a:r>
            <a:r>
              <a:rPr lang="en-US" dirty="0" smtClean="0">
                <a:solidFill>
                  <a:schemeClr val="bg1">
                    <a:lumMod val="50000"/>
                  </a:schemeClr>
                </a:solidFill>
              </a:rPr>
              <a:t>minutes (done)</a:t>
            </a:r>
            <a:endParaRPr lang="en-CA" sz="2800" dirty="0">
              <a:solidFill>
                <a:schemeClr val="bg1">
                  <a:lumMod val="50000"/>
                </a:schemeClr>
              </a:solidFill>
            </a:endParaRPr>
          </a:p>
          <a:p>
            <a:r>
              <a:rPr lang="en-US" dirty="0" smtClean="0">
                <a:solidFill>
                  <a:schemeClr val="bg1">
                    <a:lumMod val="50000"/>
                  </a:schemeClr>
                </a:solidFill>
              </a:rPr>
              <a:t>Welcoming (done)</a:t>
            </a:r>
          </a:p>
          <a:p>
            <a:r>
              <a:rPr lang="fr-CA" dirty="0" err="1" smtClean="0">
                <a:solidFill>
                  <a:schemeClr val="bg1">
                    <a:lumMod val="50000"/>
                  </a:schemeClr>
                </a:solidFill>
              </a:rPr>
              <a:t>Miscelaneous</a:t>
            </a:r>
            <a:r>
              <a:rPr lang="fr-CA" dirty="0" smtClean="0">
                <a:solidFill>
                  <a:schemeClr val="bg1">
                    <a:lumMod val="50000"/>
                  </a:schemeClr>
                </a:solidFill>
              </a:rPr>
              <a:t> (</a:t>
            </a:r>
            <a:r>
              <a:rPr lang="en-US" dirty="0">
                <a:solidFill>
                  <a:schemeClr val="bg1">
                    <a:lumMod val="50000"/>
                  </a:schemeClr>
                </a:solidFill>
              </a:rPr>
              <a:t>done</a:t>
            </a:r>
            <a:r>
              <a:rPr lang="fr-CA" dirty="0" smtClean="0">
                <a:solidFill>
                  <a:schemeClr val="bg1">
                    <a:lumMod val="50000"/>
                  </a:schemeClr>
                </a:solidFill>
              </a:rPr>
              <a:t>)</a:t>
            </a:r>
            <a:endParaRPr lang="en-US" dirty="0">
              <a:solidFill>
                <a:schemeClr val="bg1">
                  <a:lumMod val="50000"/>
                </a:schemeClr>
              </a:solidFill>
            </a:endParaRPr>
          </a:p>
          <a:p>
            <a:r>
              <a:rPr lang="en-US" dirty="0"/>
              <a:t>Etiquette / Structure / </a:t>
            </a:r>
            <a:r>
              <a:rPr lang="en-US" dirty="0" smtClean="0"/>
              <a:t>Cohort / Recordings</a:t>
            </a:r>
            <a:endParaRPr lang="en-US" dirty="0"/>
          </a:p>
          <a:p>
            <a:r>
              <a:rPr lang="en-US" dirty="0"/>
              <a:t>Main </a:t>
            </a:r>
            <a:r>
              <a:rPr lang="en-US" dirty="0" smtClean="0"/>
              <a:t>goal </a:t>
            </a:r>
            <a:r>
              <a:rPr lang="en-US" dirty="0"/>
              <a:t>of the </a:t>
            </a:r>
            <a:r>
              <a:rPr lang="en-US" dirty="0" smtClean="0"/>
              <a:t>Program / Target Audience</a:t>
            </a:r>
            <a:endParaRPr lang="en-US" dirty="0"/>
          </a:p>
          <a:p>
            <a:r>
              <a:rPr lang="en-US" dirty="0" smtClean="0"/>
              <a:t>Today’s Objective</a:t>
            </a:r>
            <a:endParaRPr lang="en-US" dirty="0"/>
          </a:p>
          <a:p>
            <a:r>
              <a:rPr lang="en-US" dirty="0" smtClean="0"/>
              <a:t>Snail Model</a:t>
            </a:r>
          </a:p>
          <a:p>
            <a:r>
              <a:rPr lang="en-US" dirty="0" smtClean="0"/>
              <a:t>The </a:t>
            </a:r>
            <a:r>
              <a:rPr lang="en-US" dirty="0"/>
              <a:t>importance of “Connecting” </a:t>
            </a:r>
            <a:r>
              <a:rPr lang="en-US" dirty="0" smtClean="0"/>
              <a:t>&amp; Buddy System</a:t>
            </a:r>
            <a:endParaRPr lang="en-US" dirty="0"/>
          </a:p>
          <a:p>
            <a:r>
              <a:rPr lang="en-US" dirty="0" smtClean="0"/>
              <a:t>Gratitude </a:t>
            </a:r>
            <a:r>
              <a:rPr lang="en-US" dirty="0"/>
              <a:t>Journaling</a:t>
            </a:r>
          </a:p>
          <a:p>
            <a:r>
              <a:rPr lang="en-US" dirty="0"/>
              <a:t>Practice: 5 min </a:t>
            </a:r>
            <a:r>
              <a:rPr lang="en-US" dirty="0" smtClean="0"/>
              <a:t>body scan</a:t>
            </a:r>
            <a:endParaRPr lang="en-US" dirty="0"/>
          </a:p>
          <a:p>
            <a:r>
              <a:rPr lang="en-US" dirty="0"/>
              <a:t>Your take away assignment for week </a:t>
            </a:r>
            <a:r>
              <a:rPr lang="en-US" dirty="0" smtClean="0"/>
              <a:t>1.</a:t>
            </a:r>
            <a:endParaRPr lang="en-US" dirty="0"/>
          </a:p>
        </p:txBody>
      </p:sp>
    </p:spTree>
    <p:extLst>
      <p:ext uri="{BB962C8B-B14F-4D97-AF65-F5344CB8AC3E}">
        <p14:creationId xmlns:p14="http://schemas.microsoft.com/office/powerpoint/2010/main" val="308168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Etiquette</a:t>
            </a:r>
            <a:endParaRPr lang="en-CA"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marL="0" indent="0">
              <a:buNone/>
            </a:pPr>
            <a:r>
              <a:rPr lang="en-CA" dirty="0" smtClean="0"/>
              <a:t>What would we like to see happening in our sessions?</a:t>
            </a:r>
          </a:p>
          <a:p>
            <a:r>
              <a:rPr lang="en-CA" dirty="0" smtClean="0"/>
              <a:t>Active participation</a:t>
            </a:r>
          </a:p>
          <a:p>
            <a:r>
              <a:rPr lang="en-CA" dirty="0" smtClean="0"/>
              <a:t>Active Listening</a:t>
            </a:r>
          </a:p>
          <a:p>
            <a:r>
              <a:rPr lang="en-CA" dirty="0" smtClean="0"/>
              <a:t>Having fun</a:t>
            </a:r>
          </a:p>
          <a:p>
            <a:r>
              <a:rPr lang="en-CA" dirty="0"/>
              <a:t>Respect</a:t>
            </a:r>
          </a:p>
          <a:p>
            <a:r>
              <a:rPr lang="en-CA" dirty="0" smtClean="0"/>
              <a:t>Confidentiality </a:t>
            </a:r>
          </a:p>
          <a:p>
            <a:r>
              <a:rPr lang="en-CA" dirty="0" smtClean="0"/>
              <a:t>Punctuality</a:t>
            </a:r>
          </a:p>
          <a:p>
            <a:r>
              <a:rPr lang="en-CA" dirty="0" smtClean="0"/>
              <a:t>Consider and treat this virtual classroom and the Cohort as safe spaces</a:t>
            </a:r>
          </a:p>
          <a:p>
            <a:r>
              <a:rPr lang="en-CA" dirty="0" smtClean="0"/>
              <a:t>We follow the </a:t>
            </a:r>
            <a:r>
              <a:rPr lang="en-CA" dirty="0" smtClean="0">
                <a:hlinkClick r:id="rId3"/>
              </a:rPr>
              <a:t>Values and Ethics Code for the Public Sector</a:t>
            </a:r>
            <a:endParaRPr lang="en-CA"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2060848"/>
            <a:ext cx="2381250" cy="2171700"/>
          </a:xfrm>
          <a:prstGeom prst="rect">
            <a:avLst/>
          </a:prstGeom>
        </p:spPr>
      </p:pic>
    </p:spTree>
    <p:extLst>
      <p:ext uri="{BB962C8B-B14F-4D97-AF65-F5344CB8AC3E}">
        <p14:creationId xmlns:p14="http://schemas.microsoft.com/office/powerpoint/2010/main" val="330528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smtClean="0"/>
              <a:t>Structure of the sessions</a:t>
            </a:r>
            <a:endParaRPr lang="en-CA" sz="3600" dirty="0"/>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smtClean="0"/>
              <a:t>Centering exercise and check-in</a:t>
            </a:r>
          </a:p>
          <a:p>
            <a:r>
              <a:rPr lang="en-CA" dirty="0"/>
              <a:t>Review of </a:t>
            </a:r>
            <a:r>
              <a:rPr lang="en-CA" dirty="0" smtClean="0"/>
              <a:t>objective / agenda</a:t>
            </a:r>
            <a:endParaRPr lang="en-CA" dirty="0"/>
          </a:p>
          <a:p>
            <a:r>
              <a:rPr lang="en-CA" dirty="0" smtClean="0"/>
              <a:t>Share techniques, discuss a bit </a:t>
            </a:r>
            <a:br>
              <a:rPr lang="en-CA" dirty="0" smtClean="0"/>
            </a:br>
            <a:r>
              <a:rPr lang="en-CA" dirty="0" smtClean="0"/>
              <a:t>of the science</a:t>
            </a:r>
          </a:p>
          <a:p>
            <a:r>
              <a:rPr lang="en-CA" dirty="0" smtClean="0"/>
              <a:t>Mindful exercise and debrief</a:t>
            </a:r>
          </a:p>
          <a:p>
            <a:r>
              <a:rPr lang="en-CA" dirty="0" smtClean="0"/>
              <a:t>Your practice for the week</a:t>
            </a:r>
          </a:p>
          <a:p>
            <a:endParaRPr lang="en-CA" dirty="0"/>
          </a:p>
        </p:txBody>
      </p:sp>
      <p:sp>
        <p:nvSpPr>
          <p:cNvPr id="14" name="Content Placeholder 13"/>
          <p:cNvSpPr>
            <a:spLocks noGrp="1"/>
          </p:cNvSpPr>
          <p:nvPr>
            <p:ph sz="half" idx="2"/>
          </p:nvPr>
        </p:nvSpPr>
        <p:spPr>
          <a:xfrm>
            <a:off x="6372200"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a:t>
            </a:r>
            <a:r>
              <a:rPr lang="en-CA" dirty="0" smtClean="0"/>
              <a:t>minutes</a:t>
            </a:r>
            <a:br>
              <a:rPr lang="en-CA" dirty="0" smtClean="0"/>
            </a:br>
            <a:endParaRPr lang="en-CA" dirty="0"/>
          </a:p>
          <a:p>
            <a:pPr marL="0" indent="0">
              <a:buNone/>
            </a:pPr>
            <a:r>
              <a:rPr lang="en-CA" dirty="0"/>
              <a:t>5 - 25 minutes</a:t>
            </a:r>
          </a:p>
          <a:p>
            <a:pPr marL="0" indent="0">
              <a:buNone/>
            </a:pPr>
            <a:r>
              <a:rPr lang="en-CA" dirty="0"/>
              <a:t>5 </a:t>
            </a:r>
            <a:r>
              <a:rPr lang="en-CA" dirty="0" smtClean="0"/>
              <a:t>minutes</a:t>
            </a:r>
            <a:endParaRPr lang="en-CA" dirty="0"/>
          </a:p>
          <a:p>
            <a:endParaRPr lang="en-US" dirty="0"/>
          </a:p>
        </p:txBody>
      </p:sp>
      <p:sp>
        <p:nvSpPr>
          <p:cNvPr id="4" name="Left Brace 3"/>
          <p:cNvSpPr/>
          <p:nvPr/>
        </p:nvSpPr>
        <p:spPr>
          <a:xfrm>
            <a:off x="6354142"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a:off x="6354142"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a:off x="6354142"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a:off x="6354142"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a:off x="6354142"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046501" y="274638"/>
            <a:ext cx="1789610" cy="13404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551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3033</TotalTime>
  <Words>2804</Words>
  <Application>Microsoft Office PowerPoint</Application>
  <PresentationFormat>On-screen Show (4:3)</PresentationFormat>
  <Paragraphs>353</Paragraphs>
  <Slides>27</Slides>
  <Notes>25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Comic Sans MS</vt:lpstr>
      <vt:lpstr>Freestyle Script</vt:lpstr>
      <vt:lpstr>Times New Roman</vt:lpstr>
      <vt:lpstr>Trebuchet MS</vt:lpstr>
      <vt:lpstr>Wingdings</vt:lpstr>
      <vt:lpstr>Wingdings 2</vt:lpstr>
      <vt:lpstr>1_Office Theme</vt:lpstr>
      <vt:lpstr>PowerPoint Presentation</vt:lpstr>
      <vt:lpstr>Mindful Change Leadership Development Program – English Pilot</vt:lpstr>
      <vt:lpstr>Mindful Breathing Exercise – Centering</vt:lpstr>
      <vt:lpstr>The sessions are interactive</vt:lpstr>
      <vt:lpstr>Welcoming</vt:lpstr>
      <vt:lpstr>Welcoming</vt:lpstr>
      <vt:lpstr>Agenda - Week 1 – (focus and clarity)</vt:lpstr>
      <vt:lpstr>Etiquette</vt:lpstr>
      <vt:lpstr>Structure of the sessions</vt:lpstr>
      <vt:lpstr>The Cohort</vt:lpstr>
      <vt:lpstr>Session Recordings</vt:lpstr>
      <vt:lpstr>PowerPoint Presentation</vt:lpstr>
      <vt:lpstr>Target Audience</vt:lpstr>
      <vt:lpstr>Today’s Objectives</vt:lpstr>
      <vt:lpstr>What’s the difference between Mindfulness  and  Meditation?</vt:lpstr>
      <vt:lpstr>Snail model – From unaware to unaware</vt:lpstr>
      <vt:lpstr>The importance of “Connecting”</vt:lpstr>
      <vt:lpstr>Throughout the program</vt:lpstr>
      <vt:lpstr>The buddy system (1/2)</vt:lpstr>
      <vt:lpstr>The buddy system (2/2)</vt:lpstr>
      <vt:lpstr>Gratitude journaling</vt:lpstr>
      <vt:lpstr>Your turn for week 1</vt:lpstr>
      <vt:lpstr>Practice – The basics (1/2)</vt:lpstr>
      <vt:lpstr>Mindful exercise – Body Scan (2/2)</vt:lpstr>
      <vt:lpstr>PowerPoint Presentation</vt:lpstr>
      <vt:lpstr>PowerPoint Presentation</vt:lpstr>
      <vt:lpstr>Mindful Breathing Exercise – Breathing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352</cp:revision>
  <dcterms:created xsi:type="dcterms:W3CDTF">2015-04-14T20:39:51Z</dcterms:created>
  <dcterms:modified xsi:type="dcterms:W3CDTF">2022-04-20T20:01:53Z</dcterms:modified>
</cp:coreProperties>
</file>