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8"/>
  </p:notesMasterIdLst>
  <p:handoutMasterIdLst>
    <p:handoutMasterId r:id="rId19"/>
  </p:handoutMasterIdLst>
  <p:sldIdLst>
    <p:sldId id="332" r:id="rId2"/>
    <p:sldId id="541" r:id="rId3"/>
    <p:sldId id="377" r:id="rId4"/>
    <p:sldId id="536" r:id="rId5"/>
    <p:sldId id="537" r:id="rId6"/>
    <p:sldId id="526" r:id="rId7"/>
    <p:sldId id="370" r:id="rId8"/>
    <p:sldId id="371" r:id="rId9"/>
    <p:sldId id="540" r:id="rId10"/>
    <p:sldId id="352" r:id="rId11"/>
    <p:sldId id="372" r:id="rId12"/>
    <p:sldId id="320" r:id="rId13"/>
    <p:sldId id="338" r:id="rId14"/>
    <p:sldId id="360" r:id="rId15"/>
    <p:sldId id="343" r:id="rId16"/>
    <p:sldId id="376" r:id="rId17"/>
  </p:sldIdLst>
  <p:sldSz cx="9144000" cy="6858000" type="screen4x3"/>
  <p:notesSz cx="9296400" cy="70104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DE8473-7FC3-4361-8D0E-5EB506DB3531}">
          <p14:sldIdLst>
            <p14:sldId id="332"/>
            <p14:sldId id="541"/>
            <p14:sldId id="377"/>
            <p14:sldId id="536"/>
            <p14:sldId id="537"/>
            <p14:sldId id="526"/>
            <p14:sldId id="370"/>
            <p14:sldId id="371"/>
            <p14:sldId id="540"/>
            <p14:sldId id="352"/>
            <p14:sldId id="372"/>
            <p14:sldId id="320"/>
            <p14:sldId id="338"/>
            <p14:sldId id="360"/>
            <p14:sldId id="343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C" initials="CI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20" autoAdjust="0"/>
    <p:restoredTop sz="64010" autoAdjust="0"/>
  </p:normalViewPr>
  <p:slideViewPr>
    <p:cSldViewPr snapToObjects="1" showGuides="1">
      <p:cViewPr varScale="1">
        <p:scale>
          <a:sx n="68" d="100"/>
          <a:sy n="68" d="100"/>
        </p:scale>
        <p:origin x="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4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8A05F51D-812F-48F9-8F30-7D9BCD825099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2D821E14-76A6-43FE-B5FE-9A64513D66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1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27CFF8EE-F8A7-4931-B685-A88AF9DB5D8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3175" tIns="46587" rIns="93175" bIns="465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C6C9EB95-B0B3-48AB-917D-E5E386E0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2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-compassion.org/wp-content/uploads/2020/08/self-compassion.break__01-cleanedbydan.mp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1" dirty="0">
              <a:solidFill>
                <a:srgbClr val="002060"/>
              </a:solidFill>
              <a:effectLst/>
            </a:endParaRPr>
          </a:p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1" dirty="0">
              <a:solidFill>
                <a:srgbClr val="002060"/>
              </a:solidFill>
              <a:effectLst/>
            </a:endParaRPr>
          </a:p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solidFill>
                  <a:srgbClr val="002060"/>
                </a:solidFill>
                <a:effectLst/>
              </a:rPr>
              <a:t>**** YOU WILL NEED A GLASS OF WATER – INTRODUCING A NEW MINDFUL EXERCISE***</a:t>
            </a:r>
          </a:p>
          <a:p>
            <a:pPr defTabSz="912937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9EB95-B0B3-48AB-917D-E5E386E091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3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Sonya: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</a:t>
            </a:r>
          </a:p>
          <a:p>
            <a:pPr lvl="0" fontAlgn="base"/>
            <a:r>
              <a:rPr lang="en-US" sz="20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****REFER TO MY NOTES (separate document)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55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dirty="0" err="1"/>
              <a:t>Facilitator</a:t>
            </a:r>
            <a:r>
              <a:rPr lang="fr-CA" sz="1400" dirty="0"/>
              <a:t> Alison: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CA" sz="1400" dirty="0"/>
              <a:t>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CA" sz="1400" dirty="0"/>
              <a:t>From: https://centerformsc.org/practice-msc/guided-meditations-and-exercises/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sz="1400" dirty="0"/>
              <a:t>* Self-compassion</a:t>
            </a:r>
            <a:r>
              <a:rPr lang="fr-CA" sz="1400" baseline="0" dirty="0"/>
              <a:t> break, 5 </a:t>
            </a:r>
            <a:r>
              <a:rPr lang="fr-CA" sz="1400" baseline="0" dirty="0" err="1"/>
              <a:t>mins</a:t>
            </a:r>
            <a:r>
              <a:rPr lang="fr-CA" sz="1400" baseline="0" dirty="0"/>
              <a:t>: </a:t>
            </a:r>
            <a:r>
              <a:rPr lang="en-US" sz="1400" u="sng" dirty="0">
                <a:hlinkClick r:id="rId3"/>
              </a:rPr>
              <a:t>https://self-compassion.org/wp-content/uploads/2020/08/self-compassion.break__01-cleanedbydan.mp3</a:t>
            </a:r>
            <a:br>
              <a:rPr lang="en-US" sz="2000" u="sng" dirty="0"/>
            </a:br>
            <a:r>
              <a:rPr lang="fr-CA" sz="1400" b="1" dirty="0" err="1"/>
              <a:t>I’ll</a:t>
            </a:r>
            <a:r>
              <a:rPr lang="fr-CA" sz="1400" b="1" dirty="0"/>
              <a:t> guide us </a:t>
            </a:r>
            <a:r>
              <a:rPr lang="fr-CA" sz="1400" b="1" dirty="0" err="1"/>
              <a:t>doing</a:t>
            </a:r>
            <a:r>
              <a:rPr lang="fr-CA" sz="1400" b="1" dirty="0"/>
              <a:t> a </a:t>
            </a:r>
            <a:r>
              <a:rPr lang="fr-CA" sz="1400" b="1" dirty="0" err="1"/>
              <a:t>similar</a:t>
            </a:r>
            <a:r>
              <a:rPr lang="fr-CA" sz="1400" b="1" dirty="0"/>
              <a:t>/shorter</a:t>
            </a:r>
            <a:r>
              <a:rPr lang="fr-CA" sz="1400" b="1" baseline="0" dirty="0"/>
              <a:t> </a:t>
            </a:r>
            <a:r>
              <a:rPr lang="fr-CA" sz="1400" b="1" dirty="0" err="1"/>
              <a:t>loving-kindness</a:t>
            </a:r>
            <a:r>
              <a:rPr lang="fr-CA" sz="1400" b="1" baseline="0" dirty="0"/>
              <a:t> </a:t>
            </a:r>
            <a:r>
              <a:rPr lang="fr-CA" sz="1400" b="1" baseline="0" dirty="0" err="1"/>
              <a:t>meditation</a:t>
            </a:r>
            <a:endParaRPr lang="en-US" sz="1400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Duration – 20 minutes</a:t>
            </a:r>
          </a:p>
          <a:p>
            <a:pPr>
              <a:spcBef>
                <a:spcPts val="599"/>
              </a:spcBef>
              <a:spcAft>
                <a:spcPts val="300"/>
              </a:spcAft>
            </a:pPr>
            <a:r>
              <a:rPr lang="en-US" sz="1300" dirty="0"/>
              <a:t>http://self-compassion.org/wp-content/uploads/meditations/LKM.self-compassion.MP3</a:t>
            </a:r>
          </a:p>
          <a:p>
            <a:pPr>
              <a:spcBef>
                <a:spcPts val="599"/>
              </a:spcBef>
              <a:spcAft>
                <a:spcPts val="300"/>
              </a:spcAft>
            </a:pPr>
            <a:r>
              <a:rPr lang="en-US" sz="1300" b="1" dirty="0"/>
              <a:t>Iterations, as follow…</a:t>
            </a:r>
          </a:p>
          <a:p>
            <a:pPr marL="285293" indent="-285293">
              <a:spcBef>
                <a:spcPts val="599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300" baseline="0" dirty="0" err="1"/>
              <a:t>Think</a:t>
            </a:r>
            <a:r>
              <a:rPr lang="fr-CA" sz="1300" baseline="0" dirty="0"/>
              <a:t> of </a:t>
            </a:r>
            <a:r>
              <a:rPr lang="fr-CA" sz="1300" baseline="0" dirty="0" err="1"/>
              <a:t>something</a:t>
            </a:r>
            <a:r>
              <a:rPr lang="fr-CA" sz="1300" baseline="0" dirty="0"/>
              <a:t> </a:t>
            </a:r>
            <a:r>
              <a:rPr lang="fr-CA" sz="1300" baseline="0" dirty="0" err="1"/>
              <a:t>that</a:t>
            </a:r>
            <a:r>
              <a:rPr lang="fr-CA" sz="1300" baseline="0" dirty="0"/>
              <a:t> </a:t>
            </a:r>
            <a:r>
              <a:rPr lang="fr-CA" sz="1300" baseline="0" dirty="0" err="1"/>
              <a:t>hooked</a:t>
            </a:r>
            <a:r>
              <a:rPr lang="fr-CA" sz="1300" baseline="0" dirty="0"/>
              <a:t> </a:t>
            </a:r>
            <a:r>
              <a:rPr lang="fr-CA" sz="1300" baseline="0" dirty="0" err="1"/>
              <a:t>you</a:t>
            </a:r>
            <a:r>
              <a:rPr lang="fr-CA" sz="1300" baseline="0" dirty="0"/>
              <a:t>, </a:t>
            </a:r>
            <a:r>
              <a:rPr lang="fr-CA" sz="1300" baseline="0" dirty="0" err="1"/>
              <a:t>something</a:t>
            </a:r>
            <a:r>
              <a:rPr lang="fr-CA" sz="1300" baseline="0" dirty="0"/>
              <a:t> </a:t>
            </a:r>
            <a:r>
              <a:rPr lang="fr-CA" sz="1300" baseline="0" dirty="0" err="1"/>
              <a:t>that</a:t>
            </a:r>
            <a:r>
              <a:rPr lang="fr-CA" sz="1300" baseline="0" dirty="0"/>
              <a:t> </a:t>
            </a:r>
            <a:r>
              <a:rPr lang="fr-CA" sz="1300" baseline="0" dirty="0" err="1"/>
              <a:t>you</a:t>
            </a:r>
            <a:r>
              <a:rPr lang="fr-CA" sz="1300" baseline="0" dirty="0"/>
              <a:t> </a:t>
            </a:r>
            <a:r>
              <a:rPr lang="fr-CA" sz="1300" baseline="0" dirty="0" err="1"/>
              <a:t>keep</a:t>
            </a:r>
            <a:r>
              <a:rPr lang="fr-CA" sz="1300" baseline="0" dirty="0"/>
              <a:t> </a:t>
            </a:r>
            <a:r>
              <a:rPr lang="fr-CA" sz="1300" baseline="0" dirty="0" err="1"/>
              <a:t>repeating</a:t>
            </a:r>
            <a:r>
              <a:rPr lang="fr-CA" sz="1300" baseline="0" dirty="0"/>
              <a:t> </a:t>
            </a:r>
            <a:r>
              <a:rPr lang="fr-CA" sz="1300" baseline="0" dirty="0" err="1"/>
              <a:t>yourself</a:t>
            </a:r>
            <a:r>
              <a:rPr lang="fr-CA" sz="1300" baseline="0" dirty="0"/>
              <a:t> in </a:t>
            </a:r>
            <a:r>
              <a:rPr lang="fr-CA" sz="1300" baseline="0" dirty="0" err="1"/>
              <a:t>your</a:t>
            </a:r>
            <a:r>
              <a:rPr lang="fr-CA" sz="1300" baseline="0" dirty="0"/>
              <a:t> </a:t>
            </a:r>
            <a:r>
              <a:rPr lang="fr-CA" sz="1300" baseline="0" dirty="0" err="1"/>
              <a:t>mind</a:t>
            </a:r>
            <a:r>
              <a:rPr lang="fr-CA" sz="1300" baseline="0" dirty="0"/>
              <a:t>, </a:t>
            </a:r>
            <a:r>
              <a:rPr lang="fr-CA" sz="1300" baseline="0" dirty="0" err="1"/>
              <a:t>ideally</a:t>
            </a:r>
            <a:r>
              <a:rPr lang="fr-CA" sz="1300" baseline="0" dirty="0"/>
              <a:t> </a:t>
            </a:r>
            <a:r>
              <a:rPr lang="fr-CA" sz="1300" baseline="0" dirty="0" err="1"/>
              <a:t>something</a:t>
            </a:r>
            <a:r>
              <a:rPr lang="fr-CA" sz="1300" baseline="0" dirty="0"/>
              <a:t> light… </a:t>
            </a:r>
            <a:endParaRPr lang="en-US" sz="1300" baseline="0" dirty="0"/>
          </a:p>
          <a:p>
            <a:pPr marL="285293" marR="0" indent="-285293" algn="l" defTabSz="914400" rtl="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baseline="0" dirty="0"/>
              <a:t>Remember, </a:t>
            </a:r>
            <a:r>
              <a:rPr lang="en-US" sz="1300" dirty="0"/>
              <a:t>We all are in</a:t>
            </a:r>
            <a:r>
              <a:rPr lang="en-US" sz="1300" baseline="0" dirty="0"/>
              <a:t> the same boat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My I</a:t>
            </a:r>
            <a:r>
              <a:rPr lang="en-US" sz="1700" baseline="0" dirty="0"/>
              <a:t> (we all)</a:t>
            </a:r>
            <a:r>
              <a:rPr lang="en-US" sz="1700" dirty="0"/>
              <a:t> be safe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May I (we all) be peaceful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May I (we) be kind to myself (ourselves)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May I accept myself as I am (may we accept ourselves as we are)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r>
              <a:rPr lang="en-CA" dirty="0"/>
              <a:t>-----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For this week, similar to last week… if you have any questions, now is the time to ask…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((click &amp; read from slide until the end))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2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r>
              <a:rPr lang="en-CA" dirty="0"/>
              <a:t>----</a:t>
            </a:r>
          </a:p>
          <a:p>
            <a:r>
              <a:rPr lang="en-CA" dirty="0"/>
              <a:t>We’re going to do the debriefs in a few minutes, both in plenary and in small groups. Just before we do that, is there any question regarding the homework?</a:t>
            </a:r>
          </a:p>
          <a:p>
            <a:r>
              <a:rPr lang="en-CA" dirty="0"/>
              <a:t>(give people a few seconds)</a:t>
            </a:r>
          </a:p>
          <a:p>
            <a:endParaRPr lang="en-CA" dirty="0"/>
          </a:p>
          <a:p>
            <a:r>
              <a:rPr lang="en-CA" dirty="0"/>
              <a:t>Well, now, I’d like to open the floor to 2 or 3 people who would like to do a debrief in plenary. If you’re the first one, just open your mike and speak, if you’re the second or third one, please rise your hand.</a:t>
            </a:r>
          </a:p>
          <a:p>
            <a:endParaRPr lang="en-CA" dirty="0"/>
          </a:p>
          <a:p>
            <a:r>
              <a:rPr lang="en-CA" dirty="0"/>
              <a:t>((prep for the breakout rooms))</a:t>
            </a:r>
          </a:p>
          <a:p>
            <a:r>
              <a:rPr lang="en-CA" dirty="0"/>
              <a:t>And now, you’ll have the opportunity to do a debrief, in small groups of 4-6 people who are randomly assigned. Just be conscious and share the “airtime” among participants</a:t>
            </a:r>
          </a:p>
          <a:p>
            <a:pPr marL="0" indent="0" defTabSz="933142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defTabSz="933142">
              <a:buFont typeface="Arial" panose="020B0604020202020204" pitchFamily="34" charset="0"/>
              <a:buNone/>
              <a:defRPr/>
            </a:pPr>
            <a:r>
              <a:rPr lang="en-US" dirty="0"/>
              <a:t>Debrief on today's exercises, Talk about how the experience went for you.</a:t>
            </a:r>
          </a:p>
          <a:p>
            <a:pPr marL="171450" indent="-171450" defTabSz="933142">
              <a:buFont typeface="Arial" panose="020B0604020202020204" pitchFamily="34" charset="0"/>
              <a:buChar char="•"/>
              <a:defRPr/>
            </a:pPr>
            <a:r>
              <a:rPr lang="en-US" dirty="0"/>
              <a:t>What did you learn ?</a:t>
            </a:r>
          </a:p>
          <a:p>
            <a:pPr marL="171450" indent="-171450" defTabSz="933142">
              <a:buFont typeface="Arial" panose="020B0604020202020204" pitchFamily="34" charset="0"/>
              <a:buChar char="•"/>
              <a:defRPr/>
            </a:pPr>
            <a:r>
              <a:rPr lang="en-US" dirty="0"/>
              <a:t>What did you notice?</a:t>
            </a:r>
          </a:p>
          <a:p>
            <a:pPr marL="171450" indent="-171450" defTabSz="933142">
              <a:buFont typeface="Arial" panose="020B0604020202020204" pitchFamily="34" charset="0"/>
              <a:buChar char="•"/>
              <a:defRPr/>
            </a:pPr>
            <a:r>
              <a:rPr lang="en-US" dirty="0"/>
              <a:t>What was difficult or excessively easy?</a:t>
            </a:r>
          </a:p>
          <a:p>
            <a:pPr marL="0" indent="0" defTabSz="933142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defTabSz="933142">
              <a:buFont typeface="Arial" panose="020B0604020202020204" pitchFamily="34" charset="0"/>
              <a:buNone/>
              <a:defRPr/>
            </a:pPr>
            <a:r>
              <a:rPr lang="en-US" dirty="0"/>
              <a:t>((open the breakout rooms))</a:t>
            </a:r>
          </a:p>
          <a:p>
            <a:pPr defTabSz="933142">
              <a:defRPr/>
            </a:pPr>
            <a:r>
              <a:rPr lang="en-US" dirty="0"/>
              <a:t>When done, you can simply</a:t>
            </a:r>
            <a:r>
              <a:rPr lang="en-US" baseline="0" dirty="0"/>
              <a:t> exit the WebEx, or come back if you have questions or would like to express a comment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17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r>
              <a:rPr lang="en-CA" dirty="0"/>
              <a:t>---</a:t>
            </a:r>
          </a:p>
          <a:p>
            <a:pPr algn="l"/>
            <a:r>
              <a:rPr lang="en-CA" sz="1200" dirty="0">
                <a:solidFill>
                  <a:srgbClr val="000000"/>
                </a:solidFill>
              </a:rPr>
              <a:t>Be Mindful, Be Happy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4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0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</a:t>
            </a:r>
          </a:p>
          <a:p>
            <a:pPr defTabSz="912937">
              <a:defRPr/>
            </a:pPr>
            <a:r>
              <a:rPr lang="fr-CA" dirty="0"/>
              <a:t>**Mikaela – INTRODUCTION + LAND ACKNOWLEDMENT</a:t>
            </a:r>
          </a:p>
          <a:p>
            <a:pPr defTabSz="912937">
              <a:defRPr/>
            </a:pPr>
            <a:r>
              <a:rPr lang="fr-CA" dirty="0"/>
              <a:t>---</a:t>
            </a:r>
          </a:p>
          <a:p>
            <a:pPr defTabSz="912937">
              <a:defRPr/>
            </a:pPr>
            <a:r>
              <a:rPr lang="fr-CA" dirty="0" err="1"/>
              <a:t>Welcome</a:t>
            </a:r>
            <a:r>
              <a:rPr lang="fr-CA" dirty="0"/>
              <a:t> to session 4 / </a:t>
            </a:r>
            <a:r>
              <a:rPr lang="fr-CA" dirty="0" err="1"/>
              <a:t>week</a:t>
            </a:r>
            <a:r>
              <a:rPr lang="fr-CA" dirty="0"/>
              <a:t> four</a:t>
            </a:r>
          </a:p>
          <a:p>
            <a:pPr defTabSz="912937">
              <a:defRPr/>
            </a:pPr>
            <a:r>
              <a:rPr lang="fr-CA" dirty="0"/>
              <a:t>A </a:t>
            </a:r>
            <a:r>
              <a:rPr lang="fr-CA" dirty="0" err="1"/>
              <a:t>reminder</a:t>
            </a:r>
            <a:r>
              <a:rPr lang="fr-CA" dirty="0"/>
              <a:t> </a:t>
            </a:r>
            <a:r>
              <a:rPr lang="fr-CA" dirty="0" err="1"/>
              <a:t>this</a:t>
            </a:r>
            <a:r>
              <a:rPr lang="fr-CA" dirty="0"/>
              <a:t> session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recorded</a:t>
            </a:r>
            <a:r>
              <a:rPr lang="fr-CA" dirty="0"/>
              <a:t>, for </a:t>
            </a:r>
            <a:r>
              <a:rPr lang="fr-CA" dirty="0" err="1"/>
              <a:t>those</a:t>
            </a:r>
            <a:r>
              <a:rPr lang="fr-CA" dirty="0"/>
              <a:t> </a:t>
            </a:r>
            <a:r>
              <a:rPr lang="fr-CA" dirty="0" err="1"/>
              <a:t>who</a:t>
            </a:r>
            <a:r>
              <a:rPr lang="fr-CA" dirty="0"/>
              <a:t> have </a:t>
            </a:r>
            <a:r>
              <a:rPr lang="fr-CA" dirty="0" err="1"/>
              <a:t>missed</a:t>
            </a:r>
            <a:r>
              <a:rPr lang="fr-CA" dirty="0"/>
              <a:t> the session or if </a:t>
            </a:r>
            <a:r>
              <a:rPr lang="fr-CA" dirty="0" err="1"/>
              <a:t>anyone</a:t>
            </a:r>
            <a:r>
              <a:rPr lang="fr-CA" dirty="0"/>
              <a:t> </a:t>
            </a:r>
            <a:r>
              <a:rPr lang="fr-CA" dirty="0" err="1"/>
              <a:t>would</a:t>
            </a:r>
            <a:r>
              <a:rPr lang="fr-CA" dirty="0"/>
              <a:t> like to </a:t>
            </a:r>
            <a:r>
              <a:rPr lang="fr-CA" dirty="0" err="1"/>
              <a:t>review</a:t>
            </a:r>
            <a:r>
              <a:rPr lang="fr-CA" dirty="0"/>
              <a:t> the content </a:t>
            </a:r>
            <a:r>
              <a:rPr lang="fr-CA" dirty="0" err="1"/>
              <a:t>again</a:t>
            </a:r>
            <a:r>
              <a:rPr lang="fr-CA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9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** ENGAGE PARTICIPANTS - Open the </a:t>
            </a:r>
            <a:r>
              <a:rPr lang="fr-CA" dirty="0" err="1"/>
              <a:t>floor</a:t>
            </a:r>
            <a:r>
              <a:rPr lang="fr-CA" dirty="0"/>
              <a:t> – invite 2/3 </a:t>
            </a:r>
            <a:r>
              <a:rPr lang="fr-CA" dirty="0" err="1"/>
              <a:t>individuals</a:t>
            </a:r>
            <a:r>
              <a:rPr lang="fr-CA" dirty="0"/>
              <a:t> to </a:t>
            </a:r>
            <a:r>
              <a:rPr lang="fr-CA" dirty="0" err="1"/>
              <a:t>share</a:t>
            </a:r>
            <a:r>
              <a:rPr lang="fr-CA" dirty="0"/>
              <a:t>…You can use the « </a:t>
            </a:r>
            <a:r>
              <a:rPr lang="fr-CA" dirty="0" err="1"/>
              <a:t>Raise</a:t>
            </a:r>
            <a:r>
              <a:rPr lang="fr-CA" dirty="0"/>
              <a:t> hand </a:t>
            </a:r>
            <a:r>
              <a:rPr lang="fr-CA" dirty="0" err="1"/>
              <a:t>feature</a:t>
            </a:r>
            <a:r>
              <a:rPr lang="fr-CA" dirty="0"/>
              <a:t> » in Teams to </a:t>
            </a:r>
            <a:r>
              <a:rPr lang="fr-CA" dirty="0" err="1"/>
              <a:t>speak</a:t>
            </a:r>
            <a:r>
              <a:rPr lang="fr-CA" dirty="0"/>
              <a:t>, or use</a:t>
            </a:r>
            <a:r>
              <a:rPr lang="fr-CA" baseline="0" dirty="0"/>
              <a:t> the chat </a:t>
            </a:r>
            <a:r>
              <a:rPr lang="fr-CA" baseline="0" dirty="0" err="1"/>
              <a:t>function</a:t>
            </a:r>
            <a:r>
              <a:rPr lang="fr-CA" baseline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CHECK INS with buddy system: Feel free to break yourself into smaller group if finding common time slots or time zones to meet with your entire group is challenging.</a:t>
            </a:r>
            <a:br>
              <a:rPr lang="en-CA" dirty="0"/>
            </a:br>
            <a:r>
              <a:rPr lang="en-CA" baseline="0" dirty="0"/>
              <a:t>Let us know if you need a new group.</a:t>
            </a:r>
            <a:endParaRPr lang="fr-CA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6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Today’s intentions - will be about exploring: compassion and clarity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Mindful Water drinking</a:t>
            </a:r>
            <a:endParaRPr lang="en-CA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Mindful Self-Compassion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Mindful vs. </a:t>
            </a:r>
            <a:r>
              <a:rPr lang="en-CA" dirty="0" err="1"/>
              <a:t>Mindfull</a:t>
            </a:r>
            <a:r>
              <a:rPr lang="en-CA" dirty="0"/>
              <a:t> communication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CA" dirty="0"/>
              <a:t>Clearing your mind and environment </a:t>
            </a: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 err="1"/>
              <a:t>Mindful</a:t>
            </a:r>
            <a:r>
              <a:rPr lang="fr-CA" baseline="0" dirty="0"/>
              <a:t> </a:t>
            </a:r>
            <a:r>
              <a:rPr lang="fr-CA" baseline="0" dirty="0" err="1"/>
              <a:t>exercises</a:t>
            </a:r>
            <a:r>
              <a:rPr lang="fr-CA" baseline="0" dirty="0"/>
              <a:t> (</a:t>
            </a:r>
            <a:r>
              <a:rPr lang="fr-CA" baseline="0" dirty="0" err="1"/>
              <a:t>Breathing</a:t>
            </a:r>
            <a:r>
              <a:rPr lang="fr-CA" baseline="0" dirty="0"/>
              <a:t> or Body Scan)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 err="1"/>
              <a:t>Mindful</a:t>
            </a:r>
            <a:r>
              <a:rPr lang="fr-CA" baseline="0" dirty="0"/>
              <a:t> </a:t>
            </a:r>
            <a:r>
              <a:rPr lang="fr-CA" baseline="0" dirty="0" err="1"/>
              <a:t>Listening</a:t>
            </a: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 err="1"/>
              <a:t>Mindful</a:t>
            </a:r>
            <a:r>
              <a:rPr lang="fr-CA" baseline="0" dirty="0"/>
              <a:t> </a:t>
            </a:r>
            <a:r>
              <a:rPr lang="fr-CA" baseline="0" dirty="0" err="1"/>
              <a:t>decision</a:t>
            </a:r>
            <a:r>
              <a:rPr lang="fr-CA" baseline="0" dirty="0"/>
              <a:t> </a:t>
            </a:r>
            <a:r>
              <a:rPr lang="fr-CA" baseline="0" dirty="0" err="1"/>
              <a:t>making</a:t>
            </a:r>
            <a:endParaRPr lang="fr-CA" baseline="0" dirty="0"/>
          </a:p>
          <a:p>
            <a:pPr defTabSz="9129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marR="0" lvl="0" indent="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Alison:</a:t>
            </a:r>
          </a:p>
          <a:p>
            <a:pPr marL="0" marR="0" lvl="0" indent="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------</a:t>
            </a:r>
          </a:p>
          <a:p>
            <a:pPr marL="0" marR="0" lvl="0" indent="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Briefly touch MINDFUL EATING at the end of exercise?!</a:t>
            </a:r>
          </a:p>
          <a:p>
            <a:pPr marL="0" marR="0" lvl="0" indent="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Today’s intentions…</a:t>
            </a:r>
          </a:p>
          <a:p>
            <a:pPr marL="171450" marR="0" lvl="0" indent="-17145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will combine mindful </a:t>
            </a:r>
            <a:r>
              <a:rPr lang="en-CA" dirty="0"/>
              <a:t>breathing centering exercise and introduce water drinking, and bring our attention and awareness to this moment and to set the space for a beneficial session for all.</a:t>
            </a:r>
          </a:p>
          <a:p>
            <a:pPr marL="0" marR="0" lvl="0" indent="0" algn="l" defTabSz="93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Sit as comfortable as possible in a position that allows you to be awake, attentive and comfortable at the same time</a:t>
            </a:r>
          </a:p>
          <a:p>
            <a:r>
              <a:rPr lang="en-CA" sz="1200" dirty="0"/>
              <a:t>You can put your feet flat on the ground, your palms on you lap, facing up or towards the floor, which ever feels more comfortable. </a:t>
            </a:r>
          </a:p>
          <a:p>
            <a:r>
              <a:rPr lang="en-CA" sz="1200" dirty="0"/>
              <a:t>Feel free to close your eyes, or find a soft gaze</a:t>
            </a:r>
          </a:p>
          <a:p>
            <a:r>
              <a:rPr lang="en-CA" sz="1200" dirty="0"/>
              <a:t>Follow my voice as I lead you through the exercise</a:t>
            </a:r>
          </a:p>
          <a:p>
            <a:r>
              <a:rPr lang="en-CA" dirty="0"/>
              <a:t>Gently bring your attention to your breath, no need to change the</a:t>
            </a:r>
            <a:r>
              <a:rPr lang="en-CA" baseline="0" dirty="0"/>
              <a:t> way you’re breathing, just notice it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Don’t worry about time, to-do list, grocery list,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Just focus on your breathing – inhale exhale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at any time your mind wanders away, be gentle with yourself, acknowledge that thought, let it be, let it go, and bring your attention back on your breathing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** Inhale and exhale</a:t>
            </a:r>
          </a:p>
          <a:p>
            <a:r>
              <a:rPr lang="en-US" baseline="0" dirty="0"/>
              <a:t>Now, we’ll take one full minute of breathing for centering ourselves</a:t>
            </a:r>
          </a:p>
          <a:p>
            <a:r>
              <a:rPr lang="en-US" baseline="0" dirty="0"/>
              <a:t>I’ll let you know when the minute is 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Just continue focusing on your breathing</a:t>
            </a:r>
          </a:p>
          <a:p>
            <a:r>
              <a:rPr lang="en-CA" sz="1500" b="1" dirty="0"/>
              <a:t>Sit comfortably, back straight, relaxed legs and arms</a:t>
            </a:r>
          </a:p>
          <a:p>
            <a:pPr lvl="1"/>
            <a:r>
              <a:rPr lang="en-CA" sz="1500" b="1" dirty="0"/>
              <a:t>Close your eyes or find a soft gaze</a:t>
            </a:r>
          </a:p>
          <a:p>
            <a:pPr lvl="1"/>
            <a:r>
              <a:rPr lang="en-CA" sz="1500" b="1" dirty="0"/>
              <a:t>Take deep breath, inhale and hold, exhale for 5 seconds</a:t>
            </a:r>
          </a:p>
          <a:p>
            <a:pPr lvl="1"/>
            <a:r>
              <a:rPr lang="en-CA" sz="1500" b="1" dirty="0"/>
              <a:t>Gently bring attention to your breath</a:t>
            </a:r>
          </a:p>
          <a:p>
            <a:pPr lvl="1"/>
            <a:r>
              <a:rPr lang="en-CA" sz="1500" b="1" dirty="0"/>
              <a:t>Think about the origins of this water</a:t>
            </a:r>
          </a:p>
          <a:p>
            <a:pPr lvl="1"/>
            <a:r>
              <a:rPr lang="en-CA" sz="1500" b="1" dirty="0"/>
              <a:t>Think about the time it took for this water to reach your glass</a:t>
            </a:r>
          </a:p>
          <a:p>
            <a:pPr lvl="1"/>
            <a:r>
              <a:rPr lang="en-CA" sz="1500" b="1" dirty="0"/>
              <a:t>Think about its nourishing nature</a:t>
            </a:r>
          </a:p>
          <a:p>
            <a:pPr lvl="1"/>
            <a:r>
              <a:rPr lang="en-CA" sz="1500" b="1" dirty="0"/>
              <a:t>Let’s take a moment to think about the origins of this water</a:t>
            </a:r>
          </a:p>
          <a:p>
            <a:pPr lvl="1"/>
            <a:r>
              <a:rPr lang="en-CA" sz="1500" b="1" dirty="0"/>
              <a:t>As you continue breathing...</a:t>
            </a:r>
          </a:p>
          <a:p>
            <a:pPr lvl="1"/>
            <a:r>
              <a:rPr lang="en-CA" sz="1500" b="1" dirty="0"/>
              <a:t>Think about the time it took for this water to come to you...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Sonya: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sz="1200" b="1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Sonya: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</a:t>
            </a:r>
          </a:p>
          <a:p>
            <a:pPr lvl="0" fontAlgn="base"/>
            <a:r>
              <a:rPr lang="en-US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****REFER TO MY NOTES (separate document)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9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Sonya: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-----</a:t>
            </a:r>
          </a:p>
          <a:p>
            <a:pPr lvl="0" fontAlgn="base"/>
            <a:r>
              <a:rPr lang="en-US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****REFER TO MY NOTES (separate document)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4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Facilitator</a:t>
            </a:r>
            <a:r>
              <a:rPr lang="fr-CA" dirty="0"/>
              <a:t> Sonya: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--</a:t>
            </a:r>
            <a:r>
              <a:rPr lang="en-CA" sz="1200" dirty="0"/>
              <a:t>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****REFER TO MY NOTES (separate document)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7A9C9-516C-7220-C1FE-A82AFEDF655C}"/>
              </a:ext>
            </a:extLst>
          </p:cNvPr>
          <p:cNvSpPr/>
          <p:nvPr userDrawn="1"/>
        </p:nvSpPr>
        <p:spPr>
          <a:xfrm>
            <a:off x="6588225" y="55471"/>
            <a:ext cx="2555776" cy="277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7F01BF-F860-06F3-E326-3F7F97C63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7180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95883C3-DB56-4D93-5093-AA3B85CF5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737035"/>
            <a:ext cx="6400800" cy="13697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0D86CA-ABC9-BC61-F0E2-A2576A15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C4F12-5B0E-29DA-BBFD-10344748B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9317" y="656092"/>
            <a:ext cx="5925377" cy="10478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D06E592-85F6-3D1C-7B6F-1CF5773495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3"/>
          <a:stretch/>
        </p:blipFill>
        <p:spPr bwMode="auto">
          <a:xfrm>
            <a:off x="2843813" y="1777825"/>
            <a:ext cx="3610761" cy="106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ovt-of-canada-logo – IISD Experimental Lakes Area">
            <a:extLst>
              <a:ext uri="{FF2B5EF4-FFF2-40B4-BE49-F238E27FC236}">
                <a16:creationId xmlns:a16="http://schemas.microsoft.com/office/drawing/2014/main" id="{7DA64610-1509-9236-8E9F-D2251ED5B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0" y="112495"/>
            <a:ext cx="2987824" cy="3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ederal - Data and Statistics: Canada - Research Guides at University ...">
            <a:extLst>
              <a:ext uri="{FF2B5EF4-FFF2-40B4-BE49-F238E27FC236}">
                <a16:creationId xmlns:a16="http://schemas.microsoft.com/office/drawing/2014/main" id="{91BD2CA9-7A73-85A1-E9A4-6B6A15A4EA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29" y="71300"/>
            <a:ext cx="1375792" cy="3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DD7CA02-64D2-75D2-1ABD-D7BC54B4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6352"/>
            <a:ext cx="1905000" cy="365125"/>
          </a:xfrm>
        </p:spPr>
        <p:txBody>
          <a:bodyPr/>
          <a:lstStyle/>
          <a:p>
            <a:fld id="{7E62ADF1-26B7-4236-810D-3BE94D1543A2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AA2C3B-7A80-15C9-2985-99C0B983C9BE}"/>
              </a:ext>
            </a:extLst>
          </p:cNvPr>
          <p:cNvSpPr/>
          <p:nvPr userDrawn="1"/>
        </p:nvSpPr>
        <p:spPr>
          <a:xfrm>
            <a:off x="35025" y="6165306"/>
            <a:ext cx="650776" cy="640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4FABE-A5BA-B50F-26CC-759959AEAFE0}"/>
              </a:ext>
            </a:extLst>
          </p:cNvPr>
          <p:cNvSpPr/>
          <p:nvPr userDrawn="1"/>
        </p:nvSpPr>
        <p:spPr>
          <a:xfrm>
            <a:off x="8291211" y="6146461"/>
            <a:ext cx="650776" cy="640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161100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421FE31-11E8-4F47-A2E8-B6F31F0A43B3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158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FBC9CEC-BF8A-4951-913D-9E334DCEB460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91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3FFD2E5-3B4C-457C-A707-CAECF53851F3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31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1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63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484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06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27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48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8969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1D4E487-5F17-4CB7-912A-9AE0C105173B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969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F143A4D-778D-4E1D-8883-D0D147E0B0A6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77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1" indent="0">
              <a:buNone/>
              <a:defRPr sz="1875" b="1"/>
            </a:lvl2pPr>
            <a:lvl3pPr marL="857243" indent="0">
              <a:buNone/>
              <a:defRPr sz="1688" b="1"/>
            </a:lvl3pPr>
            <a:lvl4pPr marL="1285863" indent="0">
              <a:buNone/>
              <a:defRPr sz="1500" b="1"/>
            </a:lvl4pPr>
            <a:lvl5pPr marL="1714484" indent="0">
              <a:buNone/>
              <a:defRPr sz="1500" b="1"/>
            </a:lvl5pPr>
            <a:lvl6pPr marL="2143106" indent="0">
              <a:buNone/>
              <a:defRPr sz="1500" b="1"/>
            </a:lvl6pPr>
            <a:lvl7pPr marL="2571727" indent="0">
              <a:buNone/>
              <a:defRPr sz="1500" b="1"/>
            </a:lvl7pPr>
            <a:lvl8pPr marL="3000348" indent="0">
              <a:buNone/>
              <a:defRPr sz="1500" b="1"/>
            </a:lvl8pPr>
            <a:lvl9pPr marL="342896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2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1" indent="0">
              <a:buNone/>
              <a:defRPr sz="1875" b="1"/>
            </a:lvl2pPr>
            <a:lvl3pPr marL="857243" indent="0">
              <a:buNone/>
              <a:defRPr sz="1688" b="1"/>
            </a:lvl3pPr>
            <a:lvl4pPr marL="1285863" indent="0">
              <a:buNone/>
              <a:defRPr sz="1500" b="1"/>
            </a:lvl4pPr>
            <a:lvl5pPr marL="1714484" indent="0">
              <a:buNone/>
              <a:defRPr sz="1500" b="1"/>
            </a:lvl5pPr>
            <a:lvl6pPr marL="2143106" indent="0">
              <a:buNone/>
              <a:defRPr sz="1500" b="1"/>
            </a:lvl6pPr>
            <a:lvl7pPr marL="2571727" indent="0">
              <a:buNone/>
              <a:defRPr sz="1500" b="1"/>
            </a:lvl7pPr>
            <a:lvl8pPr marL="3000348" indent="0">
              <a:buNone/>
              <a:defRPr sz="1500" b="1"/>
            </a:lvl8pPr>
            <a:lvl9pPr marL="342896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6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267D0B-A901-438E-8482-72801AF4A095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26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0E5C0E1-7BC3-43D9-A476-473612BD87C5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9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4C3E6A-3AA7-449B-A4A2-121D55690F32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45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3"/>
            </a:lvl1pPr>
            <a:lvl2pPr marL="428621" indent="0">
              <a:buNone/>
              <a:defRPr sz="1125"/>
            </a:lvl2pPr>
            <a:lvl3pPr marL="857243" indent="0">
              <a:buNone/>
              <a:defRPr sz="938"/>
            </a:lvl3pPr>
            <a:lvl4pPr marL="1285863" indent="0">
              <a:buNone/>
              <a:defRPr sz="844"/>
            </a:lvl4pPr>
            <a:lvl5pPr marL="1714484" indent="0">
              <a:buNone/>
              <a:defRPr sz="844"/>
            </a:lvl5pPr>
            <a:lvl6pPr marL="2143106" indent="0">
              <a:buNone/>
              <a:defRPr sz="844"/>
            </a:lvl6pPr>
            <a:lvl7pPr marL="2571727" indent="0">
              <a:buNone/>
              <a:defRPr sz="844"/>
            </a:lvl7pPr>
            <a:lvl8pPr marL="3000348" indent="0">
              <a:buNone/>
              <a:defRPr sz="844"/>
            </a:lvl8pPr>
            <a:lvl9pPr marL="3428969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9AA3DD4-242B-4C82-87D1-4C31A6A8B16E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26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1" indent="0">
              <a:buNone/>
              <a:defRPr sz="2625"/>
            </a:lvl2pPr>
            <a:lvl3pPr marL="857243" indent="0">
              <a:buNone/>
              <a:defRPr sz="2250"/>
            </a:lvl3pPr>
            <a:lvl4pPr marL="1285863" indent="0">
              <a:buNone/>
              <a:defRPr sz="1875"/>
            </a:lvl4pPr>
            <a:lvl5pPr marL="1714484" indent="0">
              <a:buNone/>
              <a:defRPr sz="1875"/>
            </a:lvl5pPr>
            <a:lvl6pPr marL="2143106" indent="0">
              <a:buNone/>
              <a:defRPr sz="1875"/>
            </a:lvl6pPr>
            <a:lvl7pPr marL="2571727" indent="0">
              <a:buNone/>
              <a:defRPr sz="1875"/>
            </a:lvl7pPr>
            <a:lvl8pPr marL="3000348" indent="0">
              <a:buNone/>
              <a:defRPr sz="1875"/>
            </a:lvl8pPr>
            <a:lvl9pPr marL="3428969" indent="0">
              <a:buNone/>
              <a:defRPr sz="1875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3"/>
            </a:lvl1pPr>
            <a:lvl2pPr marL="428621" indent="0">
              <a:buNone/>
              <a:defRPr sz="1125"/>
            </a:lvl2pPr>
            <a:lvl3pPr marL="857243" indent="0">
              <a:buNone/>
              <a:defRPr sz="938"/>
            </a:lvl3pPr>
            <a:lvl4pPr marL="1285863" indent="0">
              <a:buNone/>
              <a:defRPr sz="844"/>
            </a:lvl4pPr>
            <a:lvl5pPr marL="1714484" indent="0">
              <a:buNone/>
              <a:defRPr sz="844"/>
            </a:lvl5pPr>
            <a:lvl6pPr marL="2143106" indent="0">
              <a:buNone/>
              <a:defRPr sz="844"/>
            </a:lvl6pPr>
            <a:lvl7pPr marL="2571727" indent="0">
              <a:buNone/>
              <a:defRPr sz="844"/>
            </a:lvl7pPr>
            <a:lvl8pPr marL="3000348" indent="0">
              <a:buNone/>
              <a:defRPr sz="844"/>
            </a:lvl8pPr>
            <a:lvl9pPr marL="3428969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478C86D-D389-4592-B37B-4CE098C00C2C}" type="datetime1">
              <a:rPr lang="en-CA" smtClean="0"/>
              <a:pPr/>
              <a:t>2023-05-29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35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CB7FF01-3578-557A-0F93-968F2BB17F0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352" y="6355849"/>
            <a:ext cx="582216" cy="421341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BB4F7EF-FB42-67C2-0E97-54198896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D1BF393-7DCA-460C-ECFA-A9A51F2C1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336B1B6E-02E5-AD0D-09CD-963BFEB47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0097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CA5E-6F31-4EF9-827C-C6C4D70B9823}" type="datetime1">
              <a:rPr lang="en-CA" noProof="0" smtClean="0"/>
              <a:pPr/>
              <a:t>2023-05-29</a:t>
            </a:fld>
            <a:endParaRPr lang="en-CA" noProof="0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B3B1B4-1294-624F-BCBF-F7916444B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noProof="0" dirty="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3344157-970C-4E93-7CE3-CEF58FDDE9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2689">
            <a:off x="8320099" y="6394596"/>
            <a:ext cx="414615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C6544B1E-6C08-BB43-3DFA-B204BF5E8C72}"/>
              </a:ext>
            </a:extLst>
          </p:cNvPr>
          <p:cNvSpPr txBox="1">
            <a:spLocks/>
          </p:cNvSpPr>
          <p:nvPr userDrawn="1"/>
        </p:nvSpPr>
        <p:spPr>
          <a:xfrm>
            <a:off x="8388425" y="6448253"/>
            <a:ext cx="36004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FF02D-F5A3-0648-9CBB-623166A3287F}" type="slidenum">
              <a:rPr lang="en-CA" sz="1031" noProof="0" smtClean="0"/>
              <a:pPr/>
              <a:t>‹#›</a:t>
            </a:fld>
            <a:endParaRPr lang="en-CA" sz="1688" noProof="0" dirty="0"/>
          </a:p>
        </p:txBody>
      </p:sp>
    </p:spTree>
    <p:extLst>
      <p:ext uri="{BB962C8B-B14F-4D97-AF65-F5344CB8AC3E}">
        <p14:creationId xmlns:p14="http://schemas.microsoft.com/office/powerpoint/2010/main" val="38159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defTabSz="857243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6" indent="-321466" algn="l" defTabSz="85724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0" indent="-267889" algn="l" defTabSz="857243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54" indent="-214310" algn="l" defTabSz="857243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75" indent="-214310" algn="l" defTabSz="857243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796" indent="-214310" algn="l" defTabSz="857243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16" indent="-214310" algn="l" defTabSz="857243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37" indent="-214310" algn="l" defTabSz="857243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58" indent="-214310" algn="l" defTabSz="857243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280" indent="-214310" algn="l" defTabSz="857243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1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43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63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484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06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27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48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8969" algn="l" defTabSz="857243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hyperlink" Target="https://self-compassion.org/category/exercises/" TargetMode="External"/><Relationship Id="rId18" Type="http://schemas.openxmlformats.org/officeDocument/2006/relationships/hyperlink" Target="https://www.mindful.org/how-to-take-an-awe-walk/" TargetMode="External"/><Relationship Id="rId26" Type="http://schemas.openxmlformats.org/officeDocument/2006/relationships/hyperlink" Target="https://self-compassion.org/the-three-elements-of-self-compassion-2/#3elements" TargetMode="External"/><Relationship Id="rId39" Type="http://schemas.openxmlformats.org/officeDocument/2006/relationships/hyperlink" Target="https://www.mindful.org/the-six-rules-of-conscious-emailing" TargetMode="External"/><Relationship Id="rId21" Type="http://schemas.openxmlformats.org/officeDocument/2006/relationships/hyperlink" Target="https://www.youtube.com/watch?v=Tyl6YXp1Y6M" TargetMode="External"/><Relationship Id="rId34" Type="http://schemas.openxmlformats.org/officeDocument/2006/relationships/hyperlink" Target="https://gcconnex.gc.ca/blog/view/14813318/day-1721-days-challenge-kindspring-make-a-mindful-phone-call" TargetMode="External"/><Relationship Id="rId42" Type="http://schemas.openxmlformats.org/officeDocument/2006/relationships/hyperlink" Target="https://www.amazon.ca/Bren%C3%A9-Brown/e/B001JP45BA/ref=dp_byline_cont_ebooks_1" TargetMode="External"/><Relationship Id="rId7" Type="http://schemas.openxmlformats.org/officeDocument/2006/relationships/hyperlink" Target="https://www.headspace.com/meditation/compassion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soundcloud.com/mindfullivingcoach/self-compassion-meditation" TargetMode="External"/><Relationship Id="rId20" Type="http://schemas.openxmlformats.org/officeDocument/2006/relationships/hyperlink" Target="https://www.youtube.com/@NeffKristin/videos" TargetMode="External"/><Relationship Id="rId29" Type="http://schemas.openxmlformats.org/officeDocument/2006/relationships/hyperlink" Target="https://www.mindful.org/6-ways-practice-mindful-eating/" TargetMode="External"/><Relationship Id="rId41" Type="http://schemas.openxmlformats.org/officeDocument/2006/relationships/hyperlink" Target="https://www.amazon.ca/Kristin-Neff/e/B004DM0CVS/ref=dp_byline_cont_book_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7a5mivYzXg" TargetMode="External"/><Relationship Id="rId11" Type="http://schemas.openxmlformats.org/officeDocument/2006/relationships/hyperlink" Target="https://www.rightlifeproject.com/meditate" TargetMode="External"/><Relationship Id="rId24" Type="http://schemas.openxmlformats.org/officeDocument/2006/relationships/hyperlink" Target="https://www.youtube.com/watch?v=lK2aHpcVFMo" TargetMode="External"/><Relationship Id="rId32" Type="http://schemas.openxmlformats.org/officeDocument/2006/relationships/hyperlink" Target="https://medium.com/@luciaferreirastudio/strategies-for-mindful-phone-conversations-322bf36f99cf" TargetMode="External"/><Relationship Id="rId37" Type="http://schemas.openxmlformats.org/officeDocument/2006/relationships/hyperlink" Target="https://www.youtube.com/watch?v=qBBy5Jx_xrQ" TargetMode="External"/><Relationship Id="rId40" Type="http://schemas.openxmlformats.org/officeDocument/2006/relationships/hyperlink" Target="https://www.amazon.ca/Cant-Give-What-Dont-Have-ebook/dp/B07CYC32WT" TargetMode="External"/><Relationship Id="rId5" Type="http://schemas.openxmlformats.org/officeDocument/2006/relationships/hyperlink" Target="https://www.headspace.com/meditation/body-scan" TargetMode="External"/><Relationship Id="rId15" Type="http://schemas.openxmlformats.org/officeDocument/2006/relationships/hyperlink" Target="https://soundcloud.com/dharma-gus/15-min-body-scan-augusta-mbsr" TargetMode="External"/><Relationship Id="rId23" Type="http://schemas.openxmlformats.org/officeDocument/2006/relationships/hyperlink" Target="https://www.youtube.com/watch?v=8lnU4fZ3eiM" TargetMode="External"/><Relationship Id="rId28" Type="http://schemas.openxmlformats.org/officeDocument/2006/relationships/hyperlink" Target="https://www.betterup.com/blog/self-compassion#how-to-practice-self-compassion" TargetMode="External"/><Relationship Id="rId36" Type="http://schemas.openxmlformats.org/officeDocument/2006/relationships/hyperlink" Target="https://learn.rumie.org/jR/bytes/practice-digital-mindfulness-for-wellbeing" TargetMode="External"/><Relationship Id="rId10" Type="http://schemas.openxmlformats.org/officeDocument/2006/relationships/hyperlink" Target="https://www.youtube.com/watch?v=Y7vOFq9y6eM" TargetMode="External"/><Relationship Id="rId19" Type="http://schemas.openxmlformats.org/officeDocument/2006/relationships/hyperlink" Target="https://www.youtube.com/watch?v=11U0h0DPu7k" TargetMode="External"/><Relationship Id="rId31" Type="http://schemas.openxmlformats.org/officeDocument/2006/relationships/hyperlink" Target="https://www.awakin.org/v2/read/view.php?tid=536" TargetMode="External"/><Relationship Id="rId4" Type="http://schemas.microsoft.com/office/2007/relationships/hdphoto" Target="../media/hdphoto3.wdp"/><Relationship Id="rId9" Type="http://schemas.openxmlformats.org/officeDocument/2006/relationships/hyperlink" Target="https://soundcloud.com/mindfulmagazine/5-minute-breathing-meditation" TargetMode="External"/><Relationship Id="rId14" Type="http://schemas.openxmlformats.org/officeDocument/2006/relationships/hyperlink" Target="https://self-compassion.org/wp-content/uploads/2020/08/self-compassion.break__01-cleanedbydan.mp3" TargetMode="External"/><Relationship Id="rId22" Type="http://schemas.openxmlformats.org/officeDocument/2006/relationships/hyperlink" Target="https://www.youtube.com/watch?v=BjvYhd34fgc" TargetMode="External"/><Relationship Id="rId27" Type="http://schemas.openxmlformats.org/officeDocument/2006/relationships/hyperlink" Target="http://greatergood.berkeley.edu/article/item/the_five_myths_of_self_compassion" TargetMode="External"/><Relationship Id="rId30" Type="http://schemas.openxmlformats.org/officeDocument/2006/relationships/hyperlink" Target="https://www.kindspring.org/challenge/" TargetMode="External"/><Relationship Id="rId35" Type="http://schemas.openxmlformats.org/officeDocument/2006/relationships/hyperlink" Target="https://betterhumans.pub/a-phone-setup-that-will-make-you-more-mindful-1c5d8be7e661" TargetMode="External"/><Relationship Id="rId43" Type="http://schemas.openxmlformats.org/officeDocument/2006/relationships/image" Target="../media/image32.jpeg"/><Relationship Id="rId8" Type="http://schemas.openxmlformats.org/officeDocument/2006/relationships/hyperlink" Target="https://www.headspace.com/meditation/basic-meditation" TargetMode="External"/><Relationship Id="rId3" Type="http://schemas.openxmlformats.org/officeDocument/2006/relationships/image" Target="../media/image31.png"/><Relationship Id="rId12" Type="http://schemas.openxmlformats.org/officeDocument/2006/relationships/hyperlink" Target="https://mindfulnessexercises.com/mindfulness-exercises-for-loving-kindness-compassion/" TargetMode="External"/><Relationship Id="rId17" Type="http://schemas.openxmlformats.org/officeDocument/2006/relationships/hyperlink" Target="https://soundcloud.com/awakeningcompassion/awakening-compassion-class-4" TargetMode="External"/><Relationship Id="rId25" Type="http://schemas.openxmlformats.org/officeDocument/2006/relationships/hyperlink" Target="https://www.youtube.com/watch?v=5nsySCMH36s" TargetMode="External"/><Relationship Id="rId33" Type="http://schemas.openxmlformats.org/officeDocument/2006/relationships/hyperlink" Target="https://leftbrainbuddha.com/5-ways-mindful-using-phone/" TargetMode="External"/><Relationship Id="rId38" Type="http://schemas.openxmlformats.org/officeDocument/2006/relationships/hyperlink" Target="https://siyli.org/mindful-email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L Cohort - Closed Group's icon">
            <a:extLst>
              <a:ext uri="{FF2B5EF4-FFF2-40B4-BE49-F238E27FC236}">
                <a16:creationId xmlns:a16="http://schemas.microsoft.com/office/drawing/2014/main" id="{3025AB36-9388-C863-8AE9-8E7B3849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260"/>
            <a:ext cx="9144000" cy="4077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241" y="2780261"/>
            <a:ext cx="7286625" cy="1378148"/>
          </a:xfrm>
        </p:spPr>
        <p:txBody>
          <a:bodyPr>
            <a:normAutofit/>
          </a:bodyPr>
          <a:lstStyle/>
          <a:p>
            <a:r>
              <a:rPr lang="en-US" b="1" dirty="0"/>
              <a:t>Mindful Change Leadership Development Program</a:t>
            </a:r>
            <a:endParaRPr lang="en-CA" b="1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1709682" y="4211562"/>
            <a:ext cx="6000750" cy="1215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Session 4</a:t>
            </a:r>
          </a:p>
          <a:p>
            <a:pPr marL="0" indent="0" algn="ctr">
              <a:buNone/>
            </a:pPr>
            <a:r>
              <a:rPr lang="en-US" b="1" dirty="0"/>
              <a:t>May 29, 2023</a:t>
            </a:r>
          </a:p>
        </p:txBody>
      </p:sp>
    </p:spTree>
    <p:extLst>
      <p:ext uri="{BB962C8B-B14F-4D97-AF65-F5344CB8AC3E}">
        <p14:creationId xmlns:p14="http://schemas.microsoft.com/office/powerpoint/2010/main" val="11213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ing-glass self - Wikipedia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22118" r="7476" b="6357"/>
          <a:stretch/>
        </p:blipFill>
        <p:spPr bwMode="auto">
          <a:xfrm>
            <a:off x="200112" y="2906037"/>
            <a:ext cx="4077211" cy="263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4285" y="2289268"/>
            <a:ext cx="9845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1" dirty="0">
                <a:solidFill>
                  <a:srgbClr val="002060"/>
                </a:solidFill>
              </a:rPr>
              <a:t>How I see myself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0315" y="2800820"/>
            <a:ext cx="859965" cy="21485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1D6FB-7FE0-BD37-0C86-973CD33A67A7}"/>
              </a:ext>
            </a:extLst>
          </p:cNvPr>
          <p:cNvSpPr/>
          <p:nvPr/>
        </p:nvSpPr>
        <p:spPr>
          <a:xfrm>
            <a:off x="2233673" y="2075040"/>
            <a:ext cx="98453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1" dirty="0">
                <a:solidFill>
                  <a:srgbClr val="002060"/>
                </a:solidFill>
              </a:rPr>
              <a:t>How my sibling or friends see me</a:t>
            </a:r>
          </a:p>
        </p:txBody>
      </p:sp>
      <p:sp>
        <p:nvSpPr>
          <p:cNvPr id="8" name="Freeform 7"/>
          <p:cNvSpPr/>
          <p:nvPr/>
        </p:nvSpPr>
        <p:spPr>
          <a:xfrm rot="423920">
            <a:off x="2218135" y="2840586"/>
            <a:ext cx="1079018" cy="1899225"/>
          </a:xfrm>
          <a:custGeom>
            <a:avLst/>
            <a:gdLst>
              <a:gd name="connsiteX0" fmla="*/ 185717 w 1617475"/>
              <a:gd name="connsiteY0" fmla="*/ 1491916 h 3441032"/>
              <a:gd name="connsiteX1" fmla="*/ 294001 w 1617475"/>
              <a:gd name="connsiteY1" fmla="*/ 1503948 h 3441032"/>
              <a:gd name="connsiteX2" fmla="*/ 366190 w 1617475"/>
              <a:gd name="connsiteY2" fmla="*/ 1528011 h 3441032"/>
              <a:gd name="connsiteX3" fmla="*/ 438380 w 1617475"/>
              <a:gd name="connsiteY3" fmla="*/ 1600200 h 3441032"/>
              <a:gd name="connsiteX4" fmla="*/ 486506 w 1617475"/>
              <a:gd name="connsiteY4" fmla="*/ 1660358 h 3441032"/>
              <a:gd name="connsiteX5" fmla="*/ 510569 w 1617475"/>
              <a:gd name="connsiteY5" fmla="*/ 1732548 h 3441032"/>
              <a:gd name="connsiteX6" fmla="*/ 582759 w 1617475"/>
              <a:gd name="connsiteY6" fmla="*/ 1780674 h 3441032"/>
              <a:gd name="connsiteX7" fmla="*/ 618853 w 1617475"/>
              <a:gd name="connsiteY7" fmla="*/ 1852864 h 3441032"/>
              <a:gd name="connsiteX8" fmla="*/ 642917 w 1617475"/>
              <a:gd name="connsiteY8" fmla="*/ 1925053 h 3441032"/>
              <a:gd name="connsiteX9" fmla="*/ 654948 w 1617475"/>
              <a:gd name="connsiteY9" fmla="*/ 1973179 h 3441032"/>
              <a:gd name="connsiteX10" fmla="*/ 679011 w 1617475"/>
              <a:gd name="connsiteY10" fmla="*/ 2009274 h 3441032"/>
              <a:gd name="connsiteX11" fmla="*/ 666980 w 1617475"/>
              <a:gd name="connsiteY11" fmla="*/ 2261937 h 3441032"/>
              <a:gd name="connsiteX12" fmla="*/ 606822 w 1617475"/>
              <a:gd name="connsiteY12" fmla="*/ 2322095 h 3441032"/>
              <a:gd name="connsiteX13" fmla="*/ 570727 w 1617475"/>
              <a:gd name="connsiteY13" fmla="*/ 2358190 h 3441032"/>
              <a:gd name="connsiteX14" fmla="*/ 522601 w 1617475"/>
              <a:gd name="connsiteY14" fmla="*/ 2430379 h 3441032"/>
              <a:gd name="connsiteX15" fmla="*/ 486506 w 1617475"/>
              <a:gd name="connsiteY15" fmla="*/ 2502569 h 3441032"/>
              <a:gd name="connsiteX16" fmla="*/ 450411 w 1617475"/>
              <a:gd name="connsiteY16" fmla="*/ 2526632 h 3441032"/>
              <a:gd name="connsiteX17" fmla="*/ 414317 w 1617475"/>
              <a:gd name="connsiteY17" fmla="*/ 2562727 h 3441032"/>
              <a:gd name="connsiteX18" fmla="*/ 330096 w 1617475"/>
              <a:gd name="connsiteY18" fmla="*/ 2586790 h 3441032"/>
              <a:gd name="connsiteX19" fmla="*/ 294001 w 1617475"/>
              <a:gd name="connsiteY19" fmla="*/ 2610853 h 3441032"/>
              <a:gd name="connsiteX20" fmla="*/ 221811 w 1617475"/>
              <a:gd name="connsiteY20" fmla="*/ 2634916 h 3441032"/>
              <a:gd name="connsiteX21" fmla="*/ 245875 w 1617475"/>
              <a:gd name="connsiteY21" fmla="*/ 2731169 h 3441032"/>
              <a:gd name="connsiteX22" fmla="*/ 318064 w 1617475"/>
              <a:gd name="connsiteY22" fmla="*/ 2755232 h 3441032"/>
              <a:gd name="connsiteX23" fmla="*/ 691043 w 1617475"/>
              <a:gd name="connsiteY23" fmla="*/ 2767264 h 3441032"/>
              <a:gd name="connsiteX24" fmla="*/ 715106 w 1617475"/>
              <a:gd name="connsiteY24" fmla="*/ 2803358 h 3441032"/>
              <a:gd name="connsiteX25" fmla="*/ 739169 w 1617475"/>
              <a:gd name="connsiteY25" fmla="*/ 2911643 h 3441032"/>
              <a:gd name="connsiteX26" fmla="*/ 763232 w 1617475"/>
              <a:gd name="connsiteY26" fmla="*/ 2983832 h 3441032"/>
              <a:gd name="connsiteX27" fmla="*/ 811359 w 1617475"/>
              <a:gd name="connsiteY27" fmla="*/ 3429000 h 3441032"/>
              <a:gd name="connsiteX28" fmla="*/ 847453 w 1617475"/>
              <a:gd name="connsiteY28" fmla="*/ 3441032 h 3441032"/>
              <a:gd name="connsiteX29" fmla="*/ 1208401 w 1617475"/>
              <a:gd name="connsiteY29" fmla="*/ 3429000 h 3441032"/>
              <a:gd name="connsiteX30" fmla="*/ 1400906 w 1617475"/>
              <a:gd name="connsiteY30" fmla="*/ 3404937 h 3441032"/>
              <a:gd name="connsiteX31" fmla="*/ 1437001 w 1617475"/>
              <a:gd name="connsiteY31" fmla="*/ 3368843 h 3441032"/>
              <a:gd name="connsiteX32" fmla="*/ 1485127 w 1617475"/>
              <a:gd name="connsiteY32" fmla="*/ 3284621 h 3441032"/>
              <a:gd name="connsiteX33" fmla="*/ 1497159 w 1617475"/>
              <a:gd name="connsiteY33" fmla="*/ 3248527 h 3441032"/>
              <a:gd name="connsiteX34" fmla="*/ 1509190 w 1617475"/>
              <a:gd name="connsiteY34" fmla="*/ 2815390 h 3441032"/>
              <a:gd name="connsiteX35" fmla="*/ 1533253 w 1617475"/>
              <a:gd name="connsiteY35" fmla="*/ 1094874 h 3441032"/>
              <a:gd name="connsiteX36" fmla="*/ 1557317 w 1617475"/>
              <a:gd name="connsiteY36" fmla="*/ 950495 h 3441032"/>
              <a:gd name="connsiteX37" fmla="*/ 1581380 w 1617475"/>
              <a:gd name="connsiteY37" fmla="*/ 721895 h 3441032"/>
              <a:gd name="connsiteX38" fmla="*/ 1593411 w 1617475"/>
              <a:gd name="connsiteY38" fmla="*/ 649706 h 3441032"/>
              <a:gd name="connsiteX39" fmla="*/ 1617475 w 1617475"/>
              <a:gd name="connsiteY39" fmla="*/ 457200 h 3441032"/>
              <a:gd name="connsiteX40" fmla="*/ 1605443 w 1617475"/>
              <a:gd name="connsiteY40" fmla="*/ 60158 h 3441032"/>
              <a:gd name="connsiteX41" fmla="*/ 1593411 w 1617475"/>
              <a:gd name="connsiteY41" fmla="*/ 24064 h 3441032"/>
              <a:gd name="connsiteX42" fmla="*/ 1569348 w 1617475"/>
              <a:gd name="connsiteY42" fmla="*/ 0 h 3441032"/>
              <a:gd name="connsiteX43" fmla="*/ 630885 w 1617475"/>
              <a:gd name="connsiteY43" fmla="*/ 12032 h 3441032"/>
              <a:gd name="connsiteX44" fmla="*/ 486506 w 1617475"/>
              <a:gd name="connsiteY44" fmla="*/ 36095 h 3441032"/>
              <a:gd name="connsiteX45" fmla="*/ 281969 w 1617475"/>
              <a:gd name="connsiteY45" fmla="*/ 48127 h 3441032"/>
              <a:gd name="connsiteX46" fmla="*/ 245875 w 1617475"/>
              <a:gd name="connsiteY46" fmla="*/ 60158 h 3441032"/>
              <a:gd name="connsiteX47" fmla="*/ 173685 w 1617475"/>
              <a:gd name="connsiteY47" fmla="*/ 72190 h 3441032"/>
              <a:gd name="connsiteX48" fmla="*/ 137590 w 1617475"/>
              <a:gd name="connsiteY48" fmla="*/ 96253 h 3441032"/>
              <a:gd name="connsiteX49" fmla="*/ 65401 w 1617475"/>
              <a:gd name="connsiteY49" fmla="*/ 120316 h 3441032"/>
              <a:gd name="connsiteX50" fmla="*/ 41338 w 1617475"/>
              <a:gd name="connsiteY50" fmla="*/ 445169 h 3441032"/>
              <a:gd name="connsiteX51" fmla="*/ 65401 w 1617475"/>
              <a:gd name="connsiteY51" fmla="*/ 577516 h 3441032"/>
              <a:gd name="connsiteX52" fmla="*/ 77432 w 1617475"/>
              <a:gd name="connsiteY52" fmla="*/ 613611 h 3441032"/>
              <a:gd name="connsiteX53" fmla="*/ 101496 w 1617475"/>
              <a:gd name="connsiteY53" fmla="*/ 709864 h 3441032"/>
              <a:gd name="connsiteX54" fmla="*/ 113527 w 1617475"/>
              <a:gd name="connsiteY54" fmla="*/ 757990 h 3441032"/>
              <a:gd name="connsiteX55" fmla="*/ 125559 w 1617475"/>
              <a:gd name="connsiteY55" fmla="*/ 794085 h 3441032"/>
              <a:gd name="connsiteX56" fmla="*/ 161653 w 1617475"/>
              <a:gd name="connsiteY56" fmla="*/ 1203158 h 3441032"/>
              <a:gd name="connsiteX57" fmla="*/ 185717 w 1617475"/>
              <a:gd name="connsiteY57" fmla="*/ 1347537 h 3441032"/>
              <a:gd name="connsiteX58" fmla="*/ 185717 w 1617475"/>
              <a:gd name="connsiteY58" fmla="*/ 1491916 h 344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617475" h="3441032">
                <a:moveTo>
                  <a:pt x="185717" y="1491916"/>
                </a:moveTo>
                <a:cubicBezTo>
                  <a:pt x="203764" y="1517985"/>
                  <a:pt x="258389" y="1496826"/>
                  <a:pt x="294001" y="1503948"/>
                </a:cubicBezTo>
                <a:cubicBezTo>
                  <a:pt x="318873" y="1508922"/>
                  <a:pt x="366190" y="1528011"/>
                  <a:pt x="366190" y="1528011"/>
                </a:cubicBezTo>
                <a:lnTo>
                  <a:pt x="438380" y="1600200"/>
                </a:lnTo>
                <a:cubicBezTo>
                  <a:pt x="458378" y="1620198"/>
                  <a:pt x="474366" y="1633043"/>
                  <a:pt x="486506" y="1660358"/>
                </a:cubicBezTo>
                <a:cubicBezTo>
                  <a:pt x="496808" y="1683537"/>
                  <a:pt x="489464" y="1718478"/>
                  <a:pt x="510569" y="1732548"/>
                </a:cubicBezTo>
                <a:lnTo>
                  <a:pt x="582759" y="1780674"/>
                </a:lnTo>
                <a:cubicBezTo>
                  <a:pt x="626628" y="1912287"/>
                  <a:pt x="556668" y="1712950"/>
                  <a:pt x="618853" y="1852864"/>
                </a:cubicBezTo>
                <a:cubicBezTo>
                  <a:pt x="629155" y="1876043"/>
                  <a:pt x="634896" y="1900990"/>
                  <a:pt x="642917" y="1925053"/>
                </a:cubicBezTo>
                <a:cubicBezTo>
                  <a:pt x="648146" y="1940740"/>
                  <a:pt x="648434" y="1957980"/>
                  <a:pt x="654948" y="1973179"/>
                </a:cubicBezTo>
                <a:cubicBezTo>
                  <a:pt x="660644" y="1986470"/>
                  <a:pt x="670990" y="1997242"/>
                  <a:pt x="679011" y="2009274"/>
                </a:cubicBezTo>
                <a:cubicBezTo>
                  <a:pt x="675001" y="2093495"/>
                  <a:pt x="677438" y="2178272"/>
                  <a:pt x="666980" y="2261937"/>
                </a:cubicBezTo>
                <a:cubicBezTo>
                  <a:pt x="662876" y="2294768"/>
                  <a:pt x="626968" y="2305306"/>
                  <a:pt x="606822" y="2322095"/>
                </a:cubicBezTo>
                <a:cubicBezTo>
                  <a:pt x="593750" y="2332988"/>
                  <a:pt x="581173" y="2344759"/>
                  <a:pt x="570727" y="2358190"/>
                </a:cubicBezTo>
                <a:cubicBezTo>
                  <a:pt x="552972" y="2381018"/>
                  <a:pt x="531747" y="2402943"/>
                  <a:pt x="522601" y="2430379"/>
                </a:cubicBezTo>
                <a:cubicBezTo>
                  <a:pt x="512815" y="2459735"/>
                  <a:pt x="509829" y="2479246"/>
                  <a:pt x="486506" y="2502569"/>
                </a:cubicBezTo>
                <a:cubicBezTo>
                  <a:pt x="476281" y="2512794"/>
                  <a:pt x="461520" y="2517375"/>
                  <a:pt x="450411" y="2526632"/>
                </a:cubicBezTo>
                <a:cubicBezTo>
                  <a:pt x="437340" y="2537525"/>
                  <a:pt x="428474" y="2553289"/>
                  <a:pt x="414317" y="2562727"/>
                </a:cubicBezTo>
                <a:cubicBezTo>
                  <a:pt x="403964" y="2569629"/>
                  <a:pt x="336509" y="2585187"/>
                  <a:pt x="330096" y="2586790"/>
                </a:cubicBezTo>
                <a:cubicBezTo>
                  <a:pt x="318064" y="2594811"/>
                  <a:pt x="307215" y="2604980"/>
                  <a:pt x="294001" y="2610853"/>
                </a:cubicBezTo>
                <a:cubicBezTo>
                  <a:pt x="270822" y="2621155"/>
                  <a:pt x="221811" y="2634916"/>
                  <a:pt x="221811" y="2634916"/>
                </a:cubicBezTo>
                <a:cubicBezTo>
                  <a:pt x="229832" y="2667000"/>
                  <a:pt x="225215" y="2705344"/>
                  <a:pt x="245875" y="2731169"/>
                </a:cubicBezTo>
                <a:cubicBezTo>
                  <a:pt x="261720" y="2750975"/>
                  <a:pt x="292713" y="2754414"/>
                  <a:pt x="318064" y="2755232"/>
                </a:cubicBezTo>
                <a:lnTo>
                  <a:pt x="691043" y="2767264"/>
                </a:lnTo>
                <a:cubicBezTo>
                  <a:pt x="699064" y="2779295"/>
                  <a:pt x="708639" y="2790425"/>
                  <a:pt x="715106" y="2803358"/>
                </a:cubicBezTo>
                <a:cubicBezTo>
                  <a:pt x="732319" y="2837784"/>
                  <a:pt x="729926" y="2874669"/>
                  <a:pt x="739169" y="2911643"/>
                </a:cubicBezTo>
                <a:cubicBezTo>
                  <a:pt x="745321" y="2936250"/>
                  <a:pt x="763232" y="2983832"/>
                  <a:pt x="763232" y="2983832"/>
                </a:cubicBezTo>
                <a:cubicBezTo>
                  <a:pt x="768503" y="3168295"/>
                  <a:pt x="659161" y="3352900"/>
                  <a:pt x="811359" y="3429000"/>
                </a:cubicBezTo>
                <a:cubicBezTo>
                  <a:pt x="822702" y="3434672"/>
                  <a:pt x="835422" y="3437021"/>
                  <a:pt x="847453" y="3441032"/>
                </a:cubicBezTo>
                <a:lnTo>
                  <a:pt x="1208401" y="3429000"/>
                </a:lnTo>
                <a:cubicBezTo>
                  <a:pt x="1340876" y="3422692"/>
                  <a:pt x="1315647" y="3426253"/>
                  <a:pt x="1400906" y="3404937"/>
                </a:cubicBezTo>
                <a:cubicBezTo>
                  <a:pt x="1412938" y="3392906"/>
                  <a:pt x="1426108" y="3381914"/>
                  <a:pt x="1437001" y="3368843"/>
                </a:cubicBezTo>
                <a:cubicBezTo>
                  <a:pt x="1454771" y="3347520"/>
                  <a:pt x="1474743" y="3308849"/>
                  <a:pt x="1485127" y="3284621"/>
                </a:cubicBezTo>
                <a:cubicBezTo>
                  <a:pt x="1490123" y="3272964"/>
                  <a:pt x="1493148" y="3260558"/>
                  <a:pt x="1497159" y="3248527"/>
                </a:cubicBezTo>
                <a:cubicBezTo>
                  <a:pt x="1501169" y="3104148"/>
                  <a:pt x="1507264" y="2959812"/>
                  <a:pt x="1509190" y="2815390"/>
                </a:cubicBezTo>
                <a:cubicBezTo>
                  <a:pt x="1510102" y="2746973"/>
                  <a:pt x="1508556" y="1539421"/>
                  <a:pt x="1533253" y="1094874"/>
                </a:cubicBezTo>
                <a:cubicBezTo>
                  <a:pt x="1537689" y="1015025"/>
                  <a:pt x="1547286" y="1020710"/>
                  <a:pt x="1557317" y="950495"/>
                </a:cubicBezTo>
                <a:cubicBezTo>
                  <a:pt x="1569019" y="868582"/>
                  <a:pt x="1571039" y="804621"/>
                  <a:pt x="1581380" y="721895"/>
                </a:cubicBezTo>
                <a:cubicBezTo>
                  <a:pt x="1584406" y="697688"/>
                  <a:pt x="1590187" y="673887"/>
                  <a:pt x="1593411" y="649706"/>
                </a:cubicBezTo>
                <a:cubicBezTo>
                  <a:pt x="1654028" y="195072"/>
                  <a:pt x="1564814" y="825815"/>
                  <a:pt x="1617475" y="457200"/>
                </a:cubicBezTo>
                <a:cubicBezTo>
                  <a:pt x="1613464" y="324853"/>
                  <a:pt x="1612788" y="192362"/>
                  <a:pt x="1605443" y="60158"/>
                </a:cubicBezTo>
                <a:cubicBezTo>
                  <a:pt x="1604739" y="47495"/>
                  <a:pt x="1599936" y="34939"/>
                  <a:pt x="1593411" y="24064"/>
                </a:cubicBezTo>
                <a:cubicBezTo>
                  <a:pt x="1587575" y="14337"/>
                  <a:pt x="1577369" y="8021"/>
                  <a:pt x="1569348" y="0"/>
                </a:cubicBezTo>
                <a:lnTo>
                  <a:pt x="630885" y="12032"/>
                </a:lnTo>
                <a:cubicBezTo>
                  <a:pt x="36280" y="25702"/>
                  <a:pt x="722484" y="12497"/>
                  <a:pt x="486506" y="36095"/>
                </a:cubicBezTo>
                <a:cubicBezTo>
                  <a:pt x="418548" y="42891"/>
                  <a:pt x="350148" y="44116"/>
                  <a:pt x="281969" y="48127"/>
                </a:cubicBezTo>
                <a:cubicBezTo>
                  <a:pt x="269938" y="52137"/>
                  <a:pt x="258255" y="57407"/>
                  <a:pt x="245875" y="60158"/>
                </a:cubicBezTo>
                <a:cubicBezTo>
                  <a:pt x="222061" y="65450"/>
                  <a:pt x="196828" y="64476"/>
                  <a:pt x="173685" y="72190"/>
                </a:cubicBezTo>
                <a:cubicBezTo>
                  <a:pt x="159967" y="76763"/>
                  <a:pt x="150804" y="90380"/>
                  <a:pt x="137590" y="96253"/>
                </a:cubicBezTo>
                <a:cubicBezTo>
                  <a:pt x="114411" y="106555"/>
                  <a:pt x="65401" y="120316"/>
                  <a:pt x="65401" y="120316"/>
                </a:cubicBezTo>
                <a:cubicBezTo>
                  <a:pt x="-53204" y="199385"/>
                  <a:pt x="21919" y="134469"/>
                  <a:pt x="41338" y="445169"/>
                </a:cubicBezTo>
                <a:cubicBezTo>
                  <a:pt x="44065" y="488802"/>
                  <a:pt x="53279" y="535090"/>
                  <a:pt x="65401" y="577516"/>
                </a:cubicBezTo>
                <a:cubicBezTo>
                  <a:pt x="68885" y="589710"/>
                  <a:pt x="74095" y="601375"/>
                  <a:pt x="77432" y="613611"/>
                </a:cubicBezTo>
                <a:cubicBezTo>
                  <a:pt x="86134" y="645518"/>
                  <a:pt x="93475" y="677780"/>
                  <a:pt x="101496" y="709864"/>
                </a:cubicBezTo>
                <a:cubicBezTo>
                  <a:pt x="105507" y="725906"/>
                  <a:pt x="108298" y="742303"/>
                  <a:pt x="113527" y="757990"/>
                </a:cubicBezTo>
                <a:lnTo>
                  <a:pt x="125559" y="794085"/>
                </a:lnTo>
                <a:cubicBezTo>
                  <a:pt x="171087" y="1067254"/>
                  <a:pt x="134835" y="814293"/>
                  <a:pt x="161653" y="1203158"/>
                </a:cubicBezTo>
                <a:cubicBezTo>
                  <a:pt x="168159" y="1297499"/>
                  <a:pt x="174193" y="1266872"/>
                  <a:pt x="185717" y="1347537"/>
                </a:cubicBezTo>
                <a:cubicBezTo>
                  <a:pt x="198191" y="1434855"/>
                  <a:pt x="167670" y="1465847"/>
                  <a:pt x="185717" y="1491916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F0D42-8C6B-EA1B-6552-628300568013}"/>
              </a:ext>
            </a:extLst>
          </p:cNvPr>
          <p:cNvSpPr/>
          <p:nvPr/>
        </p:nvSpPr>
        <p:spPr>
          <a:xfrm>
            <a:off x="1151260" y="2154489"/>
            <a:ext cx="10824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1" dirty="0">
                <a:solidFill>
                  <a:srgbClr val="002060"/>
                </a:solidFill>
              </a:rPr>
              <a:t>How my partner sees me</a:t>
            </a:r>
          </a:p>
        </p:txBody>
      </p:sp>
      <p:sp>
        <p:nvSpPr>
          <p:cNvPr id="6" name="Freeform 5"/>
          <p:cNvSpPr/>
          <p:nvPr/>
        </p:nvSpPr>
        <p:spPr>
          <a:xfrm rot="21361584">
            <a:off x="1222092" y="2831922"/>
            <a:ext cx="961815" cy="1849912"/>
          </a:xfrm>
          <a:custGeom>
            <a:avLst/>
            <a:gdLst>
              <a:gd name="connsiteX0" fmla="*/ 93518 w 1485900"/>
              <a:gd name="connsiteY0" fmla="*/ 426027 h 3283527"/>
              <a:gd name="connsiteX1" fmla="*/ 114300 w 1485900"/>
              <a:gd name="connsiteY1" fmla="*/ 654627 h 3283527"/>
              <a:gd name="connsiteX2" fmla="*/ 124691 w 1485900"/>
              <a:gd name="connsiteY2" fmla="*/ 737754 h 3283527"/>
              <a:gd name="connsiteX3" fmla="*/ 145473 w 1485900"/>
              <a:gd name="connsiteY3" fmla="*/ 914400 h 3283527"/>
              <a:gd name="connsiteX4" fmla="*/ 135082 w 1485900"/>
              <a:gd name="connsiteY4" fmla="*/ 1787236 h 3283527"/>
              <a:gd name="connsiteX5" fmla="*/ 124691 w 1485900"/>
              <a:gd name="connsiteY5" fmla="*/ 1828800 h 3283527"/>
              <a:gd name="connsiteX6" fmla="*/ 114300 w 1485900"/>
              <a:gd name="connsiteY6" fmla="*/ 1911927 h 3283527"/>
              <a:gd name="connsiteX7" fmla="*/ 103909 w 1485900"/>
              <a:gd name="connsiteY7" fmla="*/ 1963881 h 3283527"/>
              <a:gd name="connsiteX8" fmla="*/ 83127 w 1485900"/>
              <a:gd name="connsiteY8" fmla="*/ 2088572 h 3283527"/>
              <a:gd name="connsiteX9" fmla="*/ 72737 w 1485900"/>
              <a:gd name="connsiteY9" fmla="*/ 2130136 h 3283527"/>
              <a:gd name="connsiteX10" fmla="*/ 41564 w 1485900"/>
              <a:gd name="connsiteY10" fmla="*/ 2223654 h 3283527"/>
              <a:gd name="connsiteX11" fmla="*/ 31173 w 1485900"/>
              <a:gd name="connsiteY11" fmla="*/ 2306781 h 3283527"/>
              <a:gd name="connsiteX12" fmla="*/ 20782 w 1485900"/>
              <a:gd name="connsiteY12" fmla="*/ 2348345 h 3283527"/>
              <a:gd name="connsiteX13" fmla="*/ 0 w 1485900"/>
              <a:gd name="connsiteY13" fmla="*/ 2556163 h 3283527"/>
              <a:gd name="connsiteX14" fmla="*/ 10391 w 1485900"/>
              <a:gd name="connsiteY14" fmla="*/ 3106881 h 3283527"/>
              <a:gd name="connsiteX15" fmla="*/ 62346 w 1485900"/>
              <a:gd name="connsiteY15" fmla="*/ 3210791 h 3283527"/>
              <a:gd name="connsiteX16" fmla="*/ 93518 w 1485900"/>
              <a:gd name="connsiteY16" fmla="*/ 3231572 h 3283527"/>
              <a:gd name="connsiteX17" fmla="*/ 114300 w 1485900"/>
              <a:gd name="connsiteY17" fmla="*/ 3262745 h 3283527"/>
              <a:gd name="connsiteX18" fmla="*/ 145473 w 1485900"/>
              <a:gd name="connsiteY18" fmla="*/ 3283527 h 3283527"/>
              <a:gd name="connsiteX19" fmla="*/ 654627 w 1485900"/>
              <a:gd name="connsiteY19" fmla="*/ 3273136 h 3283527"/>
              <a:gd name="connsiteX20" fmla="*/ 727364 w 1485900"/>
              <a:gd name="connsiteY20" fmla="*/ 3252354 h 3283527"/>
              <a:gd name="connsiteX21" fmla="*/ 820882 w 1485900"/>
              <a:gd name="connsiteY21" fmla="*/ 3221181 h 3283527"/>
              <a:gd name="connsiteX22" fmla="*/ 852055 w 1485900"/>
              <a:gd name="connsiteY22" fmla="*/ 3210791 h 3283527"/>
              <a:gd name="connsiteX23" fmla="*/ 935182 w 1485900"/>
              <a:gd name="connsiteY23" fmla="*/ 3190009 h 3283527"/>
              <a:gd name="connsiteX24" fmla="*/ 966355 w 1485900"/>
              <a:gd name="connsiteY24" fmla="*/ 2992581 h 3283527"/>
              <a:gd name="connsiteX25" fmla="*/ 997527 w 1485900"/>
              <a:gd name="connsiteY25" fmla="*/ 2888672 h 3283527"/>
              <a:gd name="connsiteX26" fmla="*/ 1132609 w 1485900"/>
              <a:gd name="connsiteY26" fmla="*/ 2774372 h 3283527"/>
              <a:gd name="connsiteX27" fmla="*/ 1163782 w 1485900"/>
              <a:gd name="connsiteY27" fmla="*/ 2753591 h 3283527"/>
              <a:gd name="connsiteX28" fmla="*/ 1205346 w 1485900"/>
              <a:gd name="connsiteY28" fmla="*/ 2722418 h 3283527"/>
              <a:gd name="connsiteX29" fmla="*/ 1236518 w 1485900"/>
              <a:gd name="connsiteY29" fmla="*/ 2712027 h 3283527"/>
              <a:gd name="connsiteX30" fmla="*/ 1246909 w 1485900"/>
              <a:gd name="connsiteY30" fmla="*/ 2639291 h 3283527"/>
              <a:gd name="connsiteX31" fmla="*/ 1226127 w 1485900"/>
              <a:gd name="connsiteY31" fmla="*/ 2452254 h 3283527"/>
              <a:gd name="connsiteX32" fmla="*/ 1205346 w 1485900"/>
              <a:gd name="connsiteY32" fmla="*/ 2410691 h 3283527"/>
              <a:gd name="connsiteX33" fmla="*/ 1163782 w 1485900"/>
              <a:gd name="connsiteY33" fmla="*/ 2348345 h 3283527"/>
              <a:gd name="connsiteX34" fmla="*/ 1122218 w 1485900"/>
              <a:gd name="connsiteY34" fmla="*/ 2317172 h 3283527"/>
              <a:gd name="connsiteX35" fmla="*/ 1111827 w 1485900"/>
              <a:gd name="connsiteY35" fmla="*/ 2286000 h 3283527"/>
              <a:gd name="connsiteX36" fmla="*/ 1091046 w 1485900"/>
              <a:gd name="connsiteY36" fmla="*/ 2254827 h 3283527"/>
              <a:gd name="connsiteX37" fmla="*/ 1070264 w 1485900"/>
              <a:gd name="connsiteY37" fmla="*/ 2192481 h 3283527"/>
              <a:gd name="connsiteX38" fmla="*/ 1059873 w 1485900"/>
              <a:gd name="connsiteY38" fmla="*/ 2161309 h 3283527"/>
              <a:gd name="connsiteX39" fmla="*/ 1059873 w 1485900"/>
              <a:gd name="connsiteY39" fmla="*/ 1828800 h 3283527"/>
              <a:gd name="connsiteX40" fmla="*/ 1091046 w 1485900"/>
              <a:gd name="connsiteY40" fmla="*/ 1797627 h 3283527"/>
              <a:gd name="connsiteX41" fmla="*/ 1143000 w 1485900"/>
              <a:gd name="connsiteY41" fmla="*/ 1745672 h 3283527"/>
              <a:gd name="connsiteX42" fmla="*/ 1194955 w 1485900"/>
              <a:gd name="connsiteY42" fmla="*/ 1683327 h 3283527"/>
              <a:gd name="connsiteX43" fmla="*/ 1246909 w 1485900"/>
              <a:gd name="connsiteY43" fmla="*/ 1620981 h 3283527"/>
              <a:gd name="connsiteX44" fmla="*/ 1257300 w 1485900"/>
              <a:gd name="connsiteY44" fmla="*/ 1589809 h 3283527"/>
              <a:gd name="connsiteX45" fmla="*/ 1319646 w 1485900"/>
              <a:gd name="connsiteY45" fmla="*/ 1548245 h 3283527"/>
              <a:gd name="connsiteX46" fmla="*/ 1350818 w 1485900"/>
              <a:gd name="connsiteY46" fmla="*/ 1527463 h 3283527"/>
              <a:gd name="connsiteX47" fmla="*/ 1381991 w 1485900"/>
              <a:gd name="connsiteY47" fmla="*/ 1496291 h 3283527"/>
              <a:gd name="connsiteX48" fmla="*/ 1402773 w 1485900"/>
              <a:gd name="connsiteY48" fmla="*/ 1465118 h 3283527"/>
              <a:gd name="connsiteX49" fmla="*/ 1433946 w 1485900"/>
              <a:gd name="connsiteY49" fmla="*/ 1444336 h 3283527"/>
              <a:gd name="connsiteX50" fmla="*/ 1444337 w 1485900"/>
              <a:gd name="connsiteY50" fmla="*/ 1402772 h 3283527"/>
              <a:gd name="connsiteX51" fmla="*/ 1454727 w 1485900"/>
              <a:gd name="connsiteY51" fmla="*/ 1371600 h 3283527"/>
              <a:gd name="connsiteX52" fmla="*/ 1465118 w 1485900"/>
              <a:gd name="connsiteY52" fmla="*/ 332509 h 3283527"/>
              <a:gd name="connsiteX53" fmla="*/ 1485900 w 1485900"/>
              <a:gd name="connsiteY53" fmla="*/ 197427 h 3283527"/>
              <a:gd name="connsiteX54" fmla="*/ 1475509 w 1485900"/>
              <a:gd name="connsiteY54" fmla="*/ 51954 h 3283527"/>
              <a:gd name="connsiteX55" fmla="*/ 1444337 w 1485900"/>
              <a:gd name="connsiteY55" fmla="*/ 31172 h 3283527"/>
              <a:gd name="connsiteX56" fmla="*/ 1392382 w 1485900"/>
              <a:gd name="connsiteY56" fmla="*/ 10391 h 3283527"/>
              <a:gd name="connsiteX57" fmla="*/ 1174173 w 1485900"/>
              <a:gd name="connsiteY57" fmla="*/ 0 h 3283527"/>
              <a:gd name="connsiteX58" fmla="*/ 207818 w 1485900"/>
              <a:gd name="connsiteY58" fmla="*/ 10391 h 3283527"/>
              <a:gd name="connsiteX59" fmla="*/ 155864 w 1485900"/>
              <a:gd name="connsiteY59" fmla="*/ 20781 h 3283527"/>
              <a:gd name="connsiteX60" fmla="*/ 51955 w 1485900"/>
              <a:gd name="connsiteY60" fmla="*/ 62345 h 3283527"/>
              <a:gd name="connsiteX61" fmla="*/ 41564 w 1485900"/>
              <a:gd name="connsiteY61" fmla="*/ 145472 h 328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85900" h="3283527">
                <a:moveTo>
                  <a:pt x="93518" y="426027"/>
                </a:moveTo>
                <a:cubicBezTo>
                  <a:pt x="115999" y="560908"/>
                  <a:pt x="94791" y="420525"/>
                  <a:pt x="114300" y="654627"/>
                </a:cubicBezTo>
                <a:cubicBezTo>
                  <a:pt x="116619" y="682455"/>
                  <a:pt x="122163" y="709944"/>
                  <a:pt x="124691" y="737754"/>
                </a:cubicBezTo>
                <a:cubicBezTo>
                  <a:pt x="140052" y="906720"/>
                  <a:pt x="118765" y="834276"/>
                  <a:pt x="145473" y="914400"/>
                </a:cubicBezTo>
                <a:cubicBezTo>
                  <a:pt x="142009" y="1205345"/>
                  <a:pt x="141693" y="1496345"/>
                  <a:pt x="135082" y="1787236"/>
                </a:cubicBezTo>
                <a:cubicBezTo>
                  <a:pt x="134758" y="1801513"/>
                  <a:pt x="127039" y="1814713"/>
                  <a:pt x="124691" y="1828800"/>
                </a:cubicBezTo>
                <a:cubicBezTo>
                  <a:pt x="120100" y="1856345"/>
                  <a:pt x="118546" y="1884327"/>
                  <a:pt x="114300" y="1911927"/>
                </a:cubicBezTo>
                <a:cubicBezTo>
                  <a:pt x="111614" y="1929383"/>
                  <a:pt x="106812" y="1946460"/>
                  <a:pt x="103909" y="1963881"/>
                </a:cubicBezTo>
                <a:cubicBezTo>
                  <a:pt x="89447" y="2050651"/>
                  <a:pt x="99456" y="2015090"/>
                  <a:pt x="83127" y="2088572"/>
                </a:cubicBezTo>
                <a:cubicBezTo>
                  <a:pt x="80029" y="2102513"/>
                  <a:pt x="76937" y="2116487"/>
                  <a:pt x="72737" y="2130136"/>
                </a:cubicBezTo>
                <a:cubicBezTo>
                  <a:pt x="63074" y="2161542"/>
                  <a:pt x="41564" y="2223654"/>
                  <a:pt x="41564" y="2223654"/>
                </a:cubicBezTo>
                <a:cubicBezTo>
                  <a:pt x="38100" y="2251363"/>
                  <a:pt x="35764" y="2279236"/>
                  <a:pt x="31173" y="2306781"/>
                </a:cubicBezTo>
                <a:cubicBezTo>
                  <a:pt x="28825" y="2320868"/>
                  <a:pt x="22277" y="2334142"/>
                  <a:pt x="20782" y="2348345"/>
                </a:cubicBezTo>
                <a:cubicBezTo>
                  <a:pt x="-4919" y="2592508"/>
                  <a:pt x="25397" y="2429178"/>
                  <a:pt x="0" y="2556163"/>
                </a:cubicBezTo>
                <a:cubicBezTo>
                  <a:pt x="3464" y="2739736"/>
                  <a:pt x="3953" y="2923389"/>
                  <a:pt x="10391" y="3106881"/>
                </a:cubicBezTo>
                <a:cubicBezTo>
                  <a:pt x="11514" y="3138880"/>
                  <a:pt x="39665" y="3195670"/>
                  <a:pt x="62346" y="3210791"/>
                </a:cubicBezTo>
                <a:lnTo>
                  <a:pt x="93518" y="3231572"/>
                </a:lnTo>
                <a:cubicBezTo>
                  <a:pt x="100445" y="3241963"/>
                  <a:pt x="105469" y="3253914"/>
                  <a:pt x="114300" y="3262745"/>
                </a:cubicBezTo>
                <a:cubicBezTo>
                  <a:pt x="123131" y="3271576"/>
                  <a:pt x="132987" y="3283287"/>
                  <a:pt x="145473" y="3283527"/>
                </a:cubicBezTo>
                <a:lnTo>
                  <a:pt x="654627" y="3273136"/>
                </a:lnTo>
                <a:cubicBezTo>
                  <a:pt x="759399" y="3238212"/>
                  <a:pt x="596878" y="3291500"/>
                  <a:pt x="727364" y="3252354"/>
                </a:cubicBezTo>
                <a:lnTo>
                  <a:pt x="820882" y="3221181"/>
                </a:lnTo>
                <a:cubicBezTo>
                  <a:pt x="831273" y="3217718"/>
                  <a:pt x="841429" y="3213448"/>
                  <a:pt x="852055" y="3210791"/>
                </a:cubicBezTo>
                <a:lnTo>
                  <a:pt x="935182" y="3190009"/>
                </a:lnTo>
                <a:cubicBezTo>
                  <a:pt x="988538" y="3109975"/>
                  <a:pt x="947300" y="3183127"/>
                  <a:pt x="966355" y="2992581"/>
                </a:cubicBezTo>
                <a:cubicBezTo>
                  <a:pt x="967925" y="2976885"/>
                  <a:pt x="993912" y="2892287"/>
                  <a:pt x="997527" y="2888672"/>
                </a:cubicBezTo>
                <a:cubicBezTo>
                  <a:pt x="1087920" y="2798280"/>
                  <a:pt x="1041738" y="2834952"/>
                  <a:pt x="1132609" y="2774372"/>
                </a:cubicBezTo>
                <a:cubicBezTo>
                  <a:pt x="1143000" y="2767445"/>
                  <a:pt x="1153791" y="2761084"/>
                  <a:pt x="1163782" y="2753591"/>
                </a:cubicBezTo>
                <a:cubicBezTo>
                  <a:pt x="1177637" y="2743200"/>
                  <a:pt x="1190310" y="2731010"/>
                  <a:pt x="1205346" y="2722418"/>
                </a:cubicBezTo>
                <a:cubicBezTo>
                  <a:pt x="1214856" y="2716984"/>
                  <a:pt x="1226127" y="2715491"/>
                  <a:pt x="1236518" y="2712027"/>
                </a:cubicBezTo>
                <a:cubicBezTo>
                  <a:pt x="1239982" y="2687782"/>
                  <a:pt x="1246909" y="2663782"/>
                  <a:pt x="1246909" y="2639291"/>
                </a:cubicBezTo>
                <a:cubicBezTo>
                  <a:pt x="1246909" y="2583556"/>
                  <a:pt x="1250645" y="2509464"/>
                  <a:pt x="1226127" y="2452254"/>
                </a:cubicBezTo>
                <a:cubicBezTo>
                  <a:pt x="1220025" y="2438017"/>
                  <a:pt x="1213315" y="2423973"/>
                  <a:pt x="1205346" y="2410691"/>
                </a:cubicBezTo>
                <a:cubicBezTo>
                  <a:pt x="1192496" y="2389273"/>
                  <a:pt x="1183763" y="2363331"/>
                  <a:pt x="1163782" y="2348345"/>
                </a:cubicBezTo>
                <a:lnTo>
                  <a:pt x="1122218" y="2317172"/>
                </a:lnTo>
                <a:cubicBezTo>
                  <a:pt x="1118754" y="2306781"/>
                  <a:pt x="1116725" y="2295796"/>
                  <a:pt x="1111827" y="2286000"/>
                </a:cubicBezTo>
                <a:cubicBezTo>
                  <a:pt x="1106242" y="2274830"/>
                  <a:pt x="1096118" y="2266239"/>
                  <a:pt x="1091046" y="2254827"/>
                </a:cubicBezTo>
                <a:cubicBezTo>
                  <a:pt x="1082149" y="2234809"/>
                  <a:pt x="1077191" y="2213263"/>
                  <a:pt x="1070264" y="2192481"/>
                </a:cubicBezTo>
                <a:lnTo>
                  <a:pt x="1059873" y="2161309"/>
                </a:lnTo>
                <a:cubicBezTo>
                  <a:pt x="1045598" y="2032831"/>
                  <a:pt x="1035608" y="1986522"/>
                  <a:pt x="1059873" y="1828800"/>
                </a:cubicBezTo>
                <a:cubicBezTo>
                  <a:pt x="1062108" y="1814276"/>
                  <a:pt x="1081639" y="1808916"/>
                  <a:pt x="1091046" y="1797627"/>
                </a:cubicBezTo>
                <a:cubicBezTo>
                  <a:pt x="1134342" y="1745671"/>
                  <a:pt x="1085848" y="1783773"/>
                  <a:pt x="1143000" y="1745672"/>
                </a:cubicBezTo>
                <a:cubicBezTo>
                  <a:pt x="1194601" y="1668273"/>
                  <a:pt x="1128278" y="1763339"/>
                  <a:pt x="1194955" y="1683327"/>
                </a:cubicBezTo>
                <a:cubicBezTo>
                  <a:pt x="1267295" y="1596519"/>
                  <a:pt x="1155831" y="1712062"/>
                  <a:pt x="1246909" y="1620981"/>
                </a:cubicBezTo>
                <a:cubicBezTo>
                  <a:pt x="1250373" y="1610590"/>
                  <a:pt x="1249555" y="1597554"/>
                  <a:pt x="1257300" y="1589809"/>
                </a:cubicBezTo>
                <a:cubicBezTo>
                  <a:pt x="1274961" y="1572148"/>
                  <a:pt x="1298864" y="1562100"/>
                  <a:pt x="1319646" y="1548245"/>
                </a:cubicBezTo>
                <a:cubicBezTo>
                  <a:pt x="1330037" y="1541318"/>
                  <a:pt x="1341987" y="1536293"/>
                  <a:pt x="1350818" y="1527463"/>
                </a:cubicBezTo>
                <a:cubicBezTo>
                  <a:pt x="1361209" y="1517072"/>
                  <a:pt x="1372583" y="1507580"/>
                  <a:pt x="1381991" y="1496291"/>
                </a:cubicBezTo>
                <a:cubicBezTo>
                  <a:pt x="1389986" y="1486697"/>
                  <a:pt x="1393942" y="1473949"/>
                  <a:pt x="1402773" y="1465118"/>
                </a:cubicBezTo>
                <a:cubicBezTo>
                  <a:pt x="1411604" y="1456287"/>
                  <a:pt x="1423555" y="1451263"/>
                  <a:pt x="1433946" y="1444336"/>
                </a:cubicBezTo>
                <a:cubicBezTo>
                  <a:pt x="1437410" y="1430481"/>
                  <a:pt x="1440414" y="1416504"/>
                  <a:pt x="1444337" y="1402772"/>
                </a:cubicBezTo>
                <a:cubicBezTo>
                  <a:pt x="1447346" y="1392241"/>
                  <a:pt x="1454514" y="1382551"/>
                  <a:pt x="1454727" y="1371600"/>
                </a:cubicBezTo>
                <a:cubicBezTo>
                  <a:pt x="1461451" y="1025284"/>
                  <a:pt x="1455925" y="678768"/>
                  <a:pt x="1465118" y="332509"/>
                </a:cubicBezTo>
                <a:cubicBezTo>
                  <a:pt x="1466327" y="286968"/>
                  <a:pt x="1478973" y="242454"/>
                  <a:pt x="1485900" y="197427"/>
                </a:cubicBezTo>
                <a:cubicBezTo>
                  <a:pt x="1482436" y="148936"/>
                  <a:pt x="1487300" y="99117"/>
                  <a:pt x="1475509" y="51954"/>
                </a:cubicBezTo>
                <a:cubicBezTo>
                  <a:pt x="1472480" y="39839"/>
                  <a:pt x="1455507" y="36757"/>
                  <a:pt x="1444337" y="31172"/>
                </a:cubicBezTo>
                <a:cubicBezTo>
                  <a:pt x="1427654" y="22831"/>
                  <a:pt x="1410911" y="12529"/>
                  <a:pt x="1392382" y="10391"/>
                </a:cubicBezTo>
                <a:cubicBezTo>
                  <a:pt x="1320043" y="2044"/>
                  <a:pt x="1246909" y="3464"/>
                  <a:pt x="1174173" y="0"/>
                </a:cubicBezTo>
                <a:lnTo>
                  <a:pt x="207818" y="10391"/>
                </a:lnTo>
                <a:cubicBezTo>
                  <a:pt x="190161" y="10751"/>
                  <a:pt x="172903" y="16134"/>
                  <a:pt x="155864" y="20781"/>
                </a:cubicBezTo>
                <a:cubicBezTo>
                  <a:pt x="99368" y="36189"/>
                  <a:pt x="98584" y="39030"/>
                  <a:pt x="51955" y="62345"/>
                </a:cubicBezTo>
                <a:cubicBezTo>
                  <a:pt x="36088" y="109947"/>
                  <a:pt x="41564" y="82565"/>
                  <a:pt x="41564" y="145472"/>
                </a:cubicBezTo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82AB-C4C8-A4FF-02C3-59EAFCD7CFF6}"/>
              </a:ext>
            </a:extLst>
          </p:cNvPr>
          <p:cNvSpPr/>
          <p:nvPr/>
        </p:nvSpPr>
        <p:spPr>
          <a:xfrm>
            <a:off x="193736" y="2160373"/>
            <a:ext cx="10374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1" dirty="0">
                <a:solidFill>
                  <a:srgbClr val="002060"/>
                </a:solidFill>
              </a:rPr>
              <a:t>How my family sees 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23" y="163428"/>
            <a:ext cx="8302141" cy="588005"/>
          </a:xfrm>
        </p:spPr>
        <p:txBody>
          <a:bodyPr>
            <a:no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How To Practice Self-Compassion And Tame Your Inner Critic</a:t>
            </a:r>
            <a:br>
              <a:rPr lang="en-US" sz="2400" b="1" dirty="0"/>
            </a:br>
            <a:endParaRPr lang="en-CA" sz="24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1E73DC-CCA0-312F-594C-EBC904CFCCE4}"/>
              </a:ext>
            </a:extLst>
          </p:cNvPr>
          <p:cNvSpPr/>
          <p:nvPr/>
        </p:nvSpPr>
        <p:spPr>
          <a:xfrm>
            <a:off x="1875265" y="3464857"/>
            <a:ext cx="782272" cy="8353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F0080069-4712-E641-BE45-81B02AB14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447" t="8011" r="20096" b="36327"/>
          <a:stretch/>
        </p:blipFill>
        <p:spPr>
          <a:xfrm>
            <a:off x="1960133" y="3476543"/>
            <a:ext cx="606162" cy="7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C7CDEC84-9037-CF28-C588-11B7882B6179}"/>
              </a:ext>
            </a:extLst>
          </p:cNvPr>
          <p:cNvSpPr/>
          <p:nvPr/>
        </p:nvSpPr>
        <p:spPr>
          <a:xfrm>
            <a:off x="3283750" y="2813234"/>
            <a:ext cx="885017" cy="21485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3C10B0-8FE3-C46F-9AE5-2078E7CDE448}"/>
              </a:ext>
            </a:extLst>
          </p:cNvPr>
          <p:cNvCxnSpPr>
            <a:cxnSpLocks/>
          </p:cNvCxnSpPr>
          <p:nvPr/>
        </p:nvCxnSpPr>
        <p:spPr>
          <a:xfrm>
            <a:off x="4375916" y="980728"/>
            <a:ext cx="25052" cy="482453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E985606-1D70-A68F-6FE0-E013BE0D3413}"/>
              </a:ext>
            </a:extLst>
          </p:cNvPr>
          <p:cNvSpPr/>
          <p:nvPr/>
        </p:nvSpPr>
        <p:spPr>
          <a:xfrm>
            <a:off x="4439053" y="4365104"/>
            <a:ext cx="293408" cy="3478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7CBC4A-410F-4ACE-2FED-3110930F75C8}"/>
              </a:ext>
            </a:extLst>
          </p:cNvPr>
          <p:cNvSpPr txBox="1"/>
          <p:nvPr/>
        </p:nvSpPr>
        <p:spPr>
          <a:xfrm>
            <a:off x="4787877" y="751433"/>
            <a:ext cx="403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9D7CDD-0C13-D331-564D-36D0EB9AFFE2}"/>
              </a:ext>
            </a:extLst>
          </p:cNvPr>
          <p:cNvSpPr txBox="1"/>
          <p:nvPr/>
        </p:nvSpPr>
        <p:spPr>
          <a:xfrm>
            <a:off x="4512504" y="977259"/>
            <a:ext cx="435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Sohne"/>
              </a:rPr>
              <a:t>S</a:t>
            </a:r>
            <a:r>
              <a:rPr lang="en-US" sz="1500" b="0" i="0" dirty="0">
                <a:solidFill>
                  <a:srgbClr val="002060"/>
                </a:solidFill>
                <a:effectLst/>
                <a:latin typeface="Sohne"/>
              </a:rPr>
              <a:t>elf-Compassion </a:t>
            </a:r>
            <a:r>
              <a:rPr lang="en-US" sz="1500" dirty="0">
                <a:solidFill>
                  <a:srgbClr val="002060"/>
                </a:solidFill>
                <a:latin typeface="Sohne"/>
              </a:rPr>
              <a:t>L</a:t>
            </a:r>
            <a:r>
              <a:rPr lang="en-US" sz="1500" b="0" i="0" dirty="0">
                <a:solidFill>
                  <a:srgbClr val="002060"/>
                </a:solidFill>
                <a:effectLst/>
                <a:latin typeface="Sohne"/>
              </a:rPr>
              <a:t>eads </a:t>
            </a:r>
            <a:r>
              <a:rPr lang="en-US" sz="1500" dirty="0">
                <a:solidFill>
                  <a:srgbClr val="002060"/>
                </a:solidFill>
                <a:latin typeface="Sohne"/>
              </a:rPr>
              <a:t>T</a:t>
            </a:r>
            <a:r>
              <a:rPr lang="en-US" sz="1500" b="0" i="0" dirty="0">
                <a:solidFill>
                  <a:srgbClr val="002060"/>
                </a:solidFill>
                <a:effectLst/>
                <a:latin typeface="Sohne"/>
              </a:rPr>
              <a:t>o </a:t>
            </a:r>
            <a:r>
              <a:rPr lang="en-US" sz="1500" dirty="0">
                <a:solidFill>
                  <a:srgbClr val="002060"/>
                </a:solidFill>
                <a:latin typeface="Sohne"/>
              </a:rPr>
              <a:t>S</a:t>
            </a:r>
            <a:r>
              <a:rPr lang="en-US" sz="1500" b="0" i="0" dirty="0">
                <a:solidFill>
                  <a:srgbClr val="002060"/>
                </a:solidFill>
                <a:effectLst/>
                <a:latin typeface="Sohne"/>
              </a:rPr>
              <a:t>elf-Improvement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Sohne"/>
              </a:rPr>
              <a:t>Cultivating A Growth Mindset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8085D2-E1F9-264F-7002-C3F904F7F309}"/>
              </a:ext>
            </a:extLst>
          </p:cNvPr>
          <p:cNvSpPr txBox="1"/>
          <p:nvPr/>
        </p:nvSpPr>
        <p:spPr>
          <a:xfrm>
            <a:off x="272763" y="897622"/>
            <a:ext cx="4194374" cy="109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15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accept ourselves as we are means to value our imperfections as much as our perfections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1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Cultivate Self-Kindness </a:t>
            </a:r>
            <a:endParaRPr lang="en-CA" sz="15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7E68DB-3A29-D1DE-E8EB-94C1458C40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9527"/>
          <a:stretch/>
        </p:blipFill>
        <p:spPr bwMode="auto">
          <a:xfrm>
            <a:off x="4540727" y="2394090"/>
            <a:ext cx="2389183" cy="2806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D2EAFE-3181-B101-45EF-56458B8B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1813" b="-1223"/>
          <a:stretch/>
        </p:blipFill>
        <p:spPr bwMode="auto">
          <a:xfrm>
            <a:off x="6760306" y="2331334"/>
            <a:ext cx="2362982" cy="2932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0667F614-A0B2-6C13-E2BE-A0D30C08DAA1}"/>
              </a:ext>
            </a:extLst>
          </p:cNvPr>
          <p:cNvSpPr/>
          <p:nvPr/>
        </p:nvSpPr>
        <p:spPr>
          <a:xfrm>
            <a:off x="4489723" y="4915673"/>
            <a:ext cx="348664" cy="34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37F4AB-3794-7E81-7691-8679B7503DB2}"/>
              </a:ext>
            </a:extLst>
          </p:cNvPr>
          <p:cNvSpPr/>
          <p:nvPr/>
        </p:nvSpPr>
        <p:spPr>
          <a:xfrm>
            <a:off x="8926289" y="4619759"/>
            <a:ext cx="142208" cy="219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8B503371-B860-2398-CB6E-7B07B8DAA095}"/>
              </a:ext>
            </a:extLst>
          </p:cNvPr>
          <p:cNvSpPr/>
          <p:nvPr/>
        </p:nvSpPr>
        <p:spPr>
          <a:xfrm>
            <a:off x="8918836" y="5013176"/>
            <a:ext cx="149661" cy="187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260648"/>
            <a:ext cx="8229600" cy="655351"/>
          </a:xfrm>
        </p:spPr>
        <p:txBody>
          <a:bodyPr>
            <a:normAutofit/>
          </a:bodyPr>
          <a:lstStyle/>
          <a:p>
            <a:pPr algn="ctr"/>
            <a:r>
              <a:rPr lang="en-US" sz="3200" b="1" i="0" dirty="0">
                <a:effectLst/>
                <a:latin typeface="+mn-lt"/>
              </a:rPr>
              <a:t>Clearing Your Mind and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186808" cy="5570835"/>
          </a:xfrm>
        </p:spPr>
        <p:txBody>
          <a:bodyPr>
            <a:normAutofit/>
          </a:bodyPr>
          <a:lstStyle/>
          <a:p>
            <a:pPr fontAlgn="base"/>
            <a:r>
              <a:rPr lang="en-CA" sz="1875" dirty="0"/>
              <a:t>Clearing your mind</a:t>
            </a:r>
            <a:endParaRPr lang="en-US" sz="1500" dirty="0"/>
          </a:p>
          <a:p>
            <a:pPr lvl="1" fontAlgn="base"/>
            <a:r>
              <a:rPr lang="en-CA" sz="1500" dirty="0"/>
              <a:t>Your body is present but is your mind?</a:t>
            </a:r>
          </a:p>
          <a:p>
            <a:pPr lvl="1" fontAlgn="base"/>
            <a:r>
              <a:rPr lang="en-US" sz="1500" dirty="0"/>
              <a:t>Being mindful of the moment vs. your mind is full</a:t>
            </a:r>
            <a:endParaRPr lang="en-CA" sz="1500" dirty="0"/>
          </a:p>
          <a:p>
            <a:pPr lvl="1" fontAlgn="base"/>
            <a:r>
              <a:rPr lang="en-US" sz="1500" dirty="0"/>
              <a:t>We live in our thinking instead of living in the moment</a:t>
            </a:r>
          </a:p>
          <a:p>
            <a:pPr lvl="1" fontAlgn="base"/>
            <a:r>
              <a:rPr lang="en-US" sz="1500" dirty="0"/>
              <a:t>Clearer mind and real-time responsiveness</a:t>
            </a:r>
          </a:p>
          <a:p>
            <a:pPr lvl="1" fontAlgn="base"/>
            <a:r>
              <a:rPr lang="en-US" sz="1500" dirty="0"/>
              <a:t>Healthy free-flow thinking</a:t>
            </a:r>
          </a:p>
          <a:p>
            <a:pPr marL="428621" lvl="1" indent="0" fontAlgn="base">
              <a:buNone/>
            </a:pPr>
            <a:endParaRPr lang="en-US" sz="1500" dirty="0"/>
          </a:p>
          <a:p>
            <a:pPr lvl="0" fontAlgn="base"/>
            <a:r>
              <a:rPr lang="en-CA" sz="1875" dirty="0"/>
              <a:t>Clearing your environment</a:t>
            </a:r>
          </a:p>
          <a:p>
            <a:pPr lvl="1" fontAlgn="base"/>
            <a:r>
              <a:rPr lang="en-US" sz="1500" dirty="0"/>
              <a:t>Digital mindfulness</a:t>
            </a:r>
          </a:p>
          <a:p>
            <a:pPr lvl="1" fontAlgn="base"/>
            <a:r>
              <a:rPr lang="en-US" sz="1500" dirty="0"/>
              <a:t>Strategies for mindful phone conversations</a:t>
            </a:r>
          </a:p>
          <a:p>
            <a:pPr lvl="1" fontAlgn="base"/>
            <a:r>
              <a:rPr lang="en-US" sz="1500" dirty="0"/>
              <a:t>Mindful emailing </a:t>
            </a:r>
          </a:p>
          <a:p>
            <a:pPr lvl="1" fontAlgn="base"/>
            <a:r>
              <a:rPr lang="en-US" sz="1500" dirty="0"/>
              <a:t>The Six Rules of Conscious Emailing</a:t>
            </a:r>
          </a:p>
          <a:p>
            <a:pPr lvl="1" fontAlgn="base"/>
            <a:endParaRPr lang="en-US" sz="1500" dirty="0"/>
          </a:p>
          <a:p>
            <a:pPr lvl="1" fontAlgn="base"/>
            <a:endParaRPr lang="en-US" sz="1500" dirty="0"/>
          </a:p>
          <a:p>
            <a:pPr lvl="1" fontAlgn="base"/>
            <a:endParaRPr lang="en-US" sz="1500" dirty="0"/>
          </a:p>
          <a:p>
            <a:pPr lvl="1" fontAlgn="base"/>
            <a:endParaRPr lang="en-CA" sz="1500" dirty="0"/>
          </a:p>
        </p:txBody>
      </p:sp>
      <p:pic>
        <p:nvPicPr>
          <p:cNvPr id="2054" name="Picture 6" descr="Mindful/Mind full tech | Curated Culture">
            <a:extLst>
              <a:ext uri="{FF2B5EF4-FFF2-40B4-BE49-F238E27FC236}">
                <a16:creationId xmlns:a16="http://schemas.microsoft.com/office/drawing/2014/main" id="{6ADB60DC-A1DC-7FDF-30D7-3EACF81F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90" y="2272869"/>
            <a:ext cx="3931281" cy="2522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97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nding the Friend Within: The Science and Art of Self-Compassion ...">
            <a:extLst>
              <a:ext uri="{FF2B5EF4-FFF2-40B4-BE49-F238E27FC236}">
                <a16:creationId xmlns:a16="http://schemas.microsoft.com/office/drawing/2014/main" id="{C9245B73-5084-0166-7E42-9102831A8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64357"/>
            <a:ext cx="6275040" cy="708357"/>
          </a:xfrm>
        </p:spPr>
        <p:txBody>
          <a:bodyPr>
            <a:normAutofit/>
          </a:bodyPr>
          <a:lstStyle/>
          <a:p>
            <a:pPr algn="ctr"/>
            <a:r>
              <a:rPr lang="en-CA" sz="3200" b="1" dirty="0">
                <a:latin typeface="+mn-lt"/>
              </a:rPr>
              <a:t>Practice Self-Compassion Break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058749"/>
            <a:ext cx="3744416" cy="27405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563"/>
              </a:spcBef>
            </a:pPr>
            <a:r>
              <a:rPr lang="en-US" sz="2000" b="1" dirty="0"/>
              <a:t>Suggested duration: 5 minutes</a:t>
            </a:r>
          </a:p>
          <a:p>
            <a:pPr>
              <a:lnSpc>
                <a:spcPct val="150000"/>
              </a:lnSpc>
              <a:spcBef>
                <a:spcPts val="563"/>
              </a:spcBef>
            </a:pPr>
            <a:r>
              <a:rPr lang="en-US" sz="2000" b="1" dirty="0"/>
              <a:t>Guided practices and exercises are available on the resources slide</a:t>
            </a:r>
          </a:p>
          <a:p>
            <a:pPr>
              <a:spcBef>
                <a:spcPts val="563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844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ones being balanced">
            <a:extLst>
              <a:ext uri="{FF2B5EF4-FFF2-40B4-BE49-F238E27FC236}">
                <a16:creationId xmlns:a16="http://schemas.microsoft.com/office/drawing/2014/main" id="{0465CE14-1CE7-EDD0-B270-B1CFC18BFC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99392"/>
            <a:ext cx="9144001" cy="6953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25" y="351481"/>
            <a:ext cx="8019601" cy="600624"/>
          </a:xfrm>
        </p:spPr>
        <p:txBody>
          <a:bodyPr>
            <a:normAutofit/>
          </a:bodyPr>
          <a:lstStyle/>
          <a:p>
            <a:pPr algn="ctr"/>
            <a:r>
              <a:rPr lang="en-CA" sz="3200" b="1" dirty="0"/>
              <a:t>Practice For Next Week / Session 4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1"/>
            <a:ext cx="7715250" cy="494972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2400" dirty="0"/>
              <a:t>Schedule weekly check-in with your buddy system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1600" dirty="0"/>
              <a:t>Suggested duration: 30 minutes</a:t>
            </a:r>
            <a:endParaRPr lang="en-CA" sz="16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2400" dirty="0"/>
              <a:t>Daily Gratitude Journaling</a:t>
            </a:r>
          </a:p>
          <a:p>
            <a:pPr>
              <a:lnSpc>
                <a:spcPct val="150000"/>
              </a:lnSpc>
            </a:pPr>
            <a:r>
              <a:rPr lang="en-CA" sz="2400" dirty="0">
                <a:solidFill>
                  <a:prstClr val="black"/>
                </a:solidFill>
              </a:rPr>
              <a:t>Daily Practice</a:t>
            </a:r>
          </a:p>
          <a:p>
            <a:pPr lvl="1">
              <a:lnSpc>
                <a:spcPct val="150000"/>
              </a:lnSpc>
            </a:pPr>
            <a:r>
              <a:rPr lang="en-CA" sz="1600" dirty="0">
                <a:solidFill>
                  <a:prstClr val="black"/>
                </a:solidFill>
              </a:rPr>
              <a:t>Suggested duration: 5-15 minutes</a:t>
            </a:r>
          </a:p>
          <a:p>
            <a:pPr lvl="1">
              <a:lnSpc>
                <a:spcPct val="150000"/>
              </a:lnSpc>
            </a:pPr>
            <a:r>
              <a:rPr lang="en-CA" sz="1600" dirty="0">
                <a:solidFill>
                  <a:prstClr val="black"/>
                </a:solidFill>
              </a:rPr>
              <a:t>Choose an intention and practice one exercise per day and take note of how you feel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Guided practices and exercises are available on the Resource slide</a:t>
            </a:r>
          </a:p>
          <a:p>
            <a:pPr marL="0" lvl="0" indent="0">
              <a:buNone/>
            </a:pPr>
            <a:br>
              <a:rPr lang="en-CA" sz="1200" dirty="0">
                <a:solidFill>
                  <a:prstClr val="black"/>
                </a:solidFill>
              </a:rPr>
            </a:b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6199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50" y="188640"/>
            <a:ext cx="7715250" cy="75429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200" b="1" dirty="0"/>
              <a:t>Breakout Rooms Exercise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466" y="1493631"/>
            <a:ext cx="4252971" cy="468483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563"/>
              </a:spcBef>
            </a:pPr>
            <a:r>
              <a:rPr lang="fr-CA" sz="2400" dirty="0"/>
              <a:t>Duration: </a:t>
            </a:r>
            <a:r>
              <a:rPr lang="en-CA" sz="2400" dirty="0"/>
              <a:t>20 minutes </a:t>
            </a:r>
          </a:p>
          <a:p>
            <a:pPr>
              <a:lnSpc>
                <a:spcPct val="150000"/>
              </a:lnSpc>
              <a:spcBef>
                <a:spcPts val="563"/>
              </a:spcBef>
            </a:pPr>
            <a:r>
              <a:rPr lang="fr-CA" sz="2400" dirty="0"/>
              <a:t>To </a:t>
            </a:r>
            <a:r>
              <a:rPr lang="en-US" sz="2400" dirty="0"/>
              <a:t>assist with discussion</a:t>
            </a:r>
            <a:r>
              <a:rPr lang="fr-CA" sz="2400" dirty="0"/>
              <a:t>:</a:t>
            </a:r>
          </a:p>
          <a:p>
            <a:pPr lvl="1">
              <a:lnSpc>
                <a:spcPct val="150000"/>
              </a:lnSpc>
              <a:spcBef>
                <a:spcPts val="563"/>
              </a:spcBef>
            </a:pPr>
            <a:r>
              <a:rPr lang="en-US" sz="1800" dirty="0"/>
              <a:t>How to become a compassionate leader (Human-Centered Workplace)</a:t>
            </a:r>
            <a:br>
              <a:rPr lang="en-US" sz="3600" b="1" i="0" dirty="0">
                <a:solidFill>
                  <a:srgbClr val="000000"/>
                </a:solidFill>
                <a:effectLst/>
                <a:latin typeface="Ivar Headline"/>
              </a:rPr>
            </a:br>
            <a:endParaRPr lang="fr-CA" sz="1800" dirty="0"/>
          </a:p>
          <a:p>
            <a:pPr>
              <a:lnSpc>
                <a:spcPct val="150000"/>
              </a:lnSpc>
              <a:spcBef>
                <a:spcPts val="563"/>
              </a:spcBef>
            </a:pPr>
            <a:r>
              <a:rPr lang="fr-CA" sz="2400" dirty="0"/>
              <a:t>If </a:t>
            </a:r>
            <a:r>
              <a:rPr lang="en-US" sz="2400" dirty="0"/>
              <a:t>time permits, return from breakout rooms – share takeaways</a:t>
            </a:r>
          </a:p>
          <a:p>
            <a:pPr>
              <a:lnSpc>
                <a:spcPct val="90000"/>
              </a:lnSpc>
              <a:spcBef>
                <a:spcPts val="563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563"/>
              </a:spcBef>
            </a:pPr>
            <a:endParaRPr lang="fr-CA" dirty="0"/>
          </a:p>
        </p:txBody>
      </p:sp>
      <p:pic>
        <p:nvPicPr>
          <p:cNvPr id="7" name="Picture 6" descr="Exchanging ideas in the boardroom">
            <a:extLst>
              <a:ext uri="{FF2B5EF4-FFF2-40B4-BE49-F238E27FC236}">
                <a16:creationId xmlns:a16="http://schemas.microsoft.com/office/drawing/2014/main" id="{81D37047-E08B-1086-EE25-6CC736E51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8576" r="21861" b="-1"/>
          <a:stretch/>
        </p:blipFill>
        <p:spPr>
          <a:xfrm>
            <a:off x="4643437" y="1495988"/>
            <a:ext cx="3786188" cy="4243091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4" name="Group 53">
            <a:extLst>
              <a:ext uri="{FF2B5EF4-FFF2-40B4-BE49-F238E27FC236}">
                <a16:creationId xmlns:a16="http://schemas.microsoft.com/office/drawing/2014/main" id="{D64B7EAF-C72B-ED34-E5E6-8D2FAB95EA70}"/>
              </a:ext>
            </a:extLst>
          </p:cNvPr>
          <p:cNvGrpSpPr/>
          <p:nvPr/>
        </p:nvGrpSpPr>
        <p:grpSpPr>
          <a:xfrm>
            <a:off x="7672193" y="232931"/>
            <a:ext cx="1002076" cy="1012200"/>
            <a:chOff x="11006" y="301770"/>
            <a:chExt cx="1002075" cy="1012198"/>
          </a:xfrm>
        </p:grpSpPr>
        <p:pic>
          <p:nvPicPr>
            <p:cNvPr id="5" name="Picture 54" descr="Picture 54">
              <a:extLst>
                <a:ext uri="{FF2B5EF4-FFF2-40B4-BE49-F238E27FC236}">
                  <a16:creationId xmlns:a16="http://schemas.microsoft.com/office/drawing/2014/main" id="{C924DAD7-E468-E604-42E2-3900F202A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6" y="301770"/>
              <a:ext cx="1002075" cy="1012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val 55">
              <a:extLst>
                <a:ext uri="{FF2B5EF4-FFF2-40B4-BE49-F238E27FC236}">
                  <a16:creationId xmlns:a16="http://schemas.microsoft.com/office/drawing/2014/main" id="{711CBB60-9BDC-8B0A-3263-6366650EC7B5}"/>
                </a:ext>
              </a:extLst>
            </p:cNvPr>
            <p:cNvSpPr/>
            <p:nvPr/>
          </p:nvSpPr>
          <p:spPr>
            <a:xfrm>
              <a:off x="112997" y="460867"/>
              <a:ext cx="794607" cy="704175"/>
            </a:xfrm>
            <a:prstGeom prst="ellipse">
              <a:avLst/>
            </a:prstGeom>
            <a:solidFill>
              <a:srgbClr val="F8F8F8">
                <a:alpha val="6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953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riding bike through field">
            <a:extLst>
              <a:ext uri="{FF2B5EF4-FFF2-40B4-BE49-F238E27FC236}">
                <a16:creationId xmlns:a16="http://schemas.microsoft.com/office/drawing/2014/main" id="{BC9D6A6C-C9F6-BBCB-B1A8-43F01A033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85647" y="577594"/>
            <a:ext cx="8163239" cy="488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718302" y="5373216"/>
            <a:ext cx="789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400" b="1" dirty="0"/>
              <a:t>Slow Down. Pay Attention. Wherever You Go, There You Are.</a:t>
            </a:r>
          </a:p>
        </p:txBody>
      </p:sp>
    </p:spTree>
    <p:extLst>
      <p:ext uri="{BB962C8B-B14F-4D97-AF65-F5344CB8AC3E}">
        <p14:creationId xmlns:p14="http://schemas.microsoft.com/office/powerpoint/2010/main" val="39233027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15E183D-A7C1-DA93-6A5B-0068E8E7E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4000"/>
                    </a14:imgEffect>
                  </a14:imgLayer>
                </a14:imgProps>
              </a:ext>
            </a:extLst>
          </a:blip>
          <a:srcRect l="4121" t="2437" r="3487"/>
          <a:stretch/>
        </p:blipFill>
        <p:spPr>
          <a:xfrm>
            <a:off x="5554058" y="4170991"/>
            <a:ext cx="3589942" cy="2712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C53FD-649E-DD0A-D9E9-1128E1F66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56" y="619765"/>
            <a:ext cx="6788980" cy="6049595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CA" sz="1600" b="1" dirty="0"/>
              <a:t>EXERCISES</a:t>
            </a:r>
          </a:p>
          <a:p>
            <a:pPr>
              <a:lnSpc>
                <a:spcPct val="90000"/>
              </a:lnSpc>
              <a:spcBef>
                <a:spcPts val="0"/>
              </a:spcBef>
              <a:buSzPts val="1400"/>
            </a:pPr>
            <a:r>
              <a:rPr lang="en-US" sz="1400" dirty="0">
                <a:latin typeface="+mj-lt"/>
                <a:ea typeface="Merriweather"/>
                <a:cs typeface="Merriweather"/>
                <a:sym typeface="Merriweather"/>
              </a:rPr>
              <a:t>3-minutes -</a:t>
            </a:r>
            <a:r>
              <a:rPr lang="en-US" sz="1400" u="sng" dirty="0">
                <a:solidFill>
                  <a:schemeClr val="hlink"/>
                </a:solidFill>
                <a:latin typeface="+mj-lt"/>
                <a:ea typeface="Merriweather"/>
                <a:cs typeface="Merriweather"/>
                <a:sym typeface="Merriweather"/>
                <a:hlinkClick r:id="rId5"/>
              </a:rPr>
              <a:t>Body Scan – </a:t>
            </a:r>
            <a:r>
              <a:rPr lang="en-US" sz="1400" u="sng" dirty="0" err="1">
                <a:solidFill>
                  <a:schemeClr val="hlink"/>
                </a:solidFill>
                <a:latin typeface="+mj-lt"/>
                <a:ea typeface="Merriweather"/>
                <a:cs typeface="Merriweather"/>
                <a:sym typeface="Merriweather"/>
                <a:hlinkClick r:id="rId5"/>
              </a:rPr>
              <a:t>HeadSpace</a:t>
            </a:r>
            <a:endParaRPr lang="en-US" sz="1400" u="sng" dirty="0">
              <a:solidFill>
                <a:schemeClr val="hlink"/>
              </a:solidFill>
              <a:latin typeface="+mj-lt"/>
              <a:ea typeface="Merriweather"/>
              <a:cs typeface="Merriweather"/>
              <a:sym typeface="Merriweather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SzPts val="1400"/>
            </a:pPr>
            <a:r>
              <a:rPr lang="en-CA" sz="1400" dirty="0"/>
              <a:t>5-minutes -</a:t>
            </a:r>
            <a:r>
              <a:rPr lang="en-CA" sz="1400" dirty="0">
                <a:hlinkClick r:id="rId6"/>
              </a:rPr>
              <a:t>BODY SCAN </a:t>
            </a:r>
            <a:endParaRPr lang="fr-CA" sz="1400" dirty="0"/>
          </a:p>
          <a:p>
            <a:pPr>
              <a:lnSpc>
                <a:spcPct val="90000"/>
              </a:lnSpc>
              <a:spcBef>
                <a:spcPts val="0"/>
              </a:spcBef>
              <a:buSzPts val="1400"/>
            </a:pPr>
            <a:r>
              <a:rPr lang="en-CA" sz="1400" dirty="0"/>
              <a:t>2-minutes – </a:t>
            </a:r>
            <a:r>
              <a:rPr lang="en-CA" sz="1400" dirty="0">
                <a:hlinkClick r:id="rId7"/>
              </a:rPr>
              <a:t>Loving Kindness - </a:t>
            </a:r>
            <a:r>
              <a:rPr lang="en-CA" sz="1400" dirty="0" err="1">
                <a:hlinkClick r:id="rId7"/>
              </a:rPr>
              <a:t>HeadSpace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r>
              <a:rPr lang="en-CA" sz="1400" dirty="0"/>
              <a:t>5-minutes - </a:t>
            </a:r>
            <a:r>
              <a:rPr lang="en-CA" sz="1400" dirty="0">
                <a:hlinkClick r:id="rId8"/>
              </a:rPr>
              <a:t>BREATHING – </a:t>
            </a:r>
            <a:r>
              <a:rPr lang="en-CA" sz="1400" dirty="0" err="1">
                <a:hlinkClick r:id="rId8"/>
              </a:rPr>
              <a:t>HeadSpace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r>
              <a:rPr lang="en-CA" sz="1400" dirty="0">
                <a:solidFill>
                  <a:prstClr val="black"/>
                </a:solidFill>
                <a:latin typeface="+mj-lt"/>
              </a:rPr>
              <a:t>5-minutes -</a:t>
            </a:r>
            <a:r>
              <a:rPr lang="en-CA" sz="1400" dirty="0">
                <a:solidFill>
                  <a:prstClr val="black"/>
                </a:solidFill>
                <a:latin typeface="+mj-lt"/>
                <a:hlinkClick r:id="rId9"/>
              </a:rPr>
              <a:t>Breathing - SoundCloud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r>
              <a:rPr lang="en-CA" sz="1400" dirty="0"/>
              <a:t>5-minutes -</a:t>
            </a:r>
            <a:r>
              <a:rPr lang="en-CA" sz="1400" dirty="0">
                <a:hlinkClick r:id="rId10"/>
              </a:rPr>
              <a:t>BREATHING - OCEAN TRANQUILITY </a:t>
            </a:r>
            <a:endParaRPr lang="en-CA" sz="1400" dirty="0"/>
          </a:p>
          <a:p>
            <a:pPr>
              <a:spcBef>
                <a:spcPts val="0"/>
              </a:spcBef>
            </a:pPr>
            <a:r>
              <a:rPr lang="en-US" sz="1400" dirty="0"/>
              <a:t>2-15 minutes - </a:t>
            </a:r>
            <a:r>
              <a:rPr lang="en-US" sz="1400" dirty="0">
                <a:solidFill>
                  <a:srgbClr val="FF0000"/>
                </a:solidFill>
                <a:hlinkClick r:id="rId11"/>
              </a:rPr>
              <a:t>Various practices - Jim </a:t>
            </a:r>
            <a:r>
              <a:rPr lang="en-US" sz="1400" dirty="0" err="1">
                <a:solidFill>
                  <a:srgbClr val="FF0000"/>
                </a:solidFill>
                <a:hlinkClick r:id="rId11"/>
              </a:rPr>
              <a:t>Hjort</a:t>
            </a:r>
            <a:endParaRPr lang="en-CA" sz="14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/>
              <a:t>5-15 minutes - </a:t>
            </a:r>
            <a:r>
              <a:rPr lang="en-US" sz="1400" dirty="0">
                <a:hlinkClick r:id="rId12"/>
              </a:rPr>
              <a:t>Mindfulness Exercises For Loving Kindness &amp; Compassion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r>
              <a:rPr lang="en-US" sz="1400" dirty="0"/>
              <a:t>5-20 minutes - </a:t>
            </a:r>
            <a:r>
              <a:rPr lang="en-US" sz="1400" dirty="0">
                <a:hlinkClick r:id="rId13"/>
              </a:rPr>
              <a:t>Dr. Kristin Neff - Self-Compassion Guided Practices and Exercises </a:t>
            </a:r>
            <a:r>
              <a:rPr lang="en-US" sz="1400" dirty="0"/>
              <a:t> </a:t>
            </a:r>
          </a:p>
          <a:p>
            <a:pPr lvl="1">
              <a:spcBef>
                <a:spcPts val="0"/>
              </a:spcBef>
              <a:defRPr/>
            </a:pPr>
            <a:r>
              <a:rPr lang="fr-CA" sz="1400" dirty="0"/>
              <a:t>5 minutes-  </a:t>
            </a:r>
            <a:r>
              <a:rPr lang="fr-CA" sz="1400" dirty="0">
                <a:hlinkClick r:id="rId14"/>
              </a:rPr>
              <a:t>Self-Compassion Break</a:t>
            </a:r>
            <a:endParaRPr lang="fr-CA" sz="1400" dirty="0"/>
          </a:p>
          <a:p>
            <a:pPr>
              <a:lnSpc>
                <a:spcPct val="90000"/>
              </a:lnSpc>
              <a:spcBef>
                <a:spcPts val="0"/>
              </a:spcBef>
              <a:buSzPts val="1400"/>
            </a:pPr>
            <a:r>
              <a:rPr lang="en-CA" sz="1400" dirty="0"/>
              <a:t>15-minutes -</a:t>
            </a:r>
            <a:r>
              <a:rPr lang="en-CA" sz="1400" dirty="0">
                <a:solidFill>
                  <a:srgbClr val="FF0000"/>
                </a:solidFill>
                <a:hlinkClick r:id="rId15"/>
              </a:rPr>
              <a:t>Body Scan - SoundCloud</a:t>
            </a:r>
            <a:r>
              <a:rPr lang="en-CA" sz="14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  <a:buSzPts val="1400"/>
            </a:pPr>
            <a:r>
              <a:rPr lang="en-US" sz="1400" dirty="0"/>
              <a:t>15 minutes - </a:t>
            </a:r>
            <a:r>
              <a:rPr lang="en-US" sz="1400" dirty="0">
                <a:hlinkClick r:id="rId16"/>
              </a:rPr>
              <a:t>Mindful Self-Compassion - SoundCloud</a:t>
            </a:r>
            <a:endParaRPr lang="en-CA" sz="1400" dirty="0"/>
          </a:p>
          <a:p>
            <a:pPr>
              <a:spcBef>
                <a:spcPts val="0"/>
              </a:spcBef>
            </a:pPr>
            <a:r>
              <a:rPr lang="en-CA" sz="1400" dirty="0"/>
              <a:t>15-minutes - </a:t>
            </a:r>
            <a:r>
              <a:rPr lang="en-CA" sz="1400" dirty="0">
                <a:hlinkClick r:id="rId17"/>
              </a:rPr>
              <a:t>Awakening Compassion – SoundCloud</a:t>
            </a:r>
            <a:endParaRPr lang="en-CA" sz="1400" dirty="0"/>
          </a:p>
          <a:p>
            <a:pPr>
              <a:spcBef>
                <a:spcPts val="0"/>
              </a:spcBef>
            </a:pPr>
            <a:r>
              <a:rPr lang="en-CA" sz="1400" dirty="0"/>
              <a:t>Take An Awe Walk: </a:t>
            </a:r>
            <a:r>
              <a:rPr lang="en-US" sz="1400" dirty="0">
                <a:hlinkClick r:id="rId18"/>
              </a:rPr>
              <a:t>A Guided Awe Walk Mindfulness Practice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600" b="1" dirty="0"/>
              <a:t>YouTube VIDEOS</a:t>
            </a:r>
            <a:endParaRPr lang="en-US" sz="1600" b="1" dirty="0">
              <a:hlinkClick r:id="rId1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j-lt"/>
                <a:hlinkClick r:id="rId20"/>
              </a:rPr>
              <a:t>Dr. Kristin Neff – Self-Compassion Channel</a:t>
            </a:r>
            <a:endParaRPr lang="en-US" sz="1400" dirty="0">
              <a:latin typeface="+mj-lt"/>
              <a:hlinkClick r:id="rId21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j-lt"/>
                <a:hlinkClick r:id="rId21"/>
              </a:rPr>
              <a:t>What is Self-Compassion - Dr. Kristin Neff</a:t>
            </a:r>
            <a:endParaRPr lang="en-CA" sz="14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j-lt"/>
                <a:hlinkClick r:id="rId22"/>
              </a:rPr>
              <a:t>What is Self-Kindness - Dr. Kristin Neff</a:t>
            </a:r>
            <a:endParaRPr lang="en-US" sz="14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j-lt"/>
                <a:hlinkClick r:id="rId23"/>
              </a:rPr>
              <a:t>2 Minute Tips - How to Practice Self Compassion | Dr Kristin Neff</a:t>
            </a:r>
            <a:endParaRPr lang="en-US" sz="14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j-lt"/>
                <a:hlinkClick r:id="rId24"/>
              </a:rPr>
              <a:t>Psychology Professor Reveals How To Silence Your Inner Critic | Dr Kristin Neff | podcast</a:t>
            </a:r>
            <a:endParaRPr lang="en-US" sz="14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j-lt"/>
                <a:hlinkClick r:id="rId25"/>
              </a:rPr>
              <a:t>Mindful Monkey, The Happy Panda  - Lauren Alderfer</a:t>
            </a:r>
            <a:endParaRPr lang="en-CA" sz="1400" u="sng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sz="1600" b="1" dirty="0"/>
              <a:t>THEORY ON SELF-COMPASSION</a:t>
            </a:r>
          </a:p>
          <a:p>
            <a:pPr>
              <a:spcBef>
                <a:spcPts val="0"/>
              </a:spcBef>
              <a:defRPr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hlinkClick r:id="rId26"/>
              </a:rPr>
              <a:t>Dr. Kristin Neff on Self-Compassion</a:t>
            </a:r>
            <a:endParaRPr lang="en-US" sz="1400" b="0" i="0" dirty="0">
              <a:solidFill>
                <a:srgbClr val="000000"/>
              </a:solidFill>
              <a:effectLst/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hlinkClick r:id="rId26"/>
              </a:rPr>
              <a:t>Dr. Kristin Neff - The Three Elements of Self-Compassion</a:t>
            </a:r>
            <a:endParaRPr lang="en-US" sz="1400" b="0" i="0" dirty="0">
              <a:solidFill>
                <a:srgbClr val="000000"/>
              </a:solidFill>
              <a:effectLst/>
              <a:latin typeface="+mj-lt"/>
              <a:hlinkClick r:id="rId27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hlinkClick r:id="rId27"/>
              </a:rPr>
              <a:t>The Five Myths of Self-Compassion by Dr</a:t>
            </a:r>
            <a:r>
              <a:rPr lang="en-US" sz="1400" dirty="0">
                <a:solidFill>
                  <a:srgbClr val="333333"/>
                </a:solidFill>
                <a:latin typeface="+mj-lt"/>
                <a:hlinkClick r:id="rId27"/>
              </a:rPr>
              <a:t>. Kristin Neff </a:t>
            </a:r>
            <a:endParaRPr lang="en-US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500" dirty="0">
                <a:hlinkClick r:id="rId28"/>
              </a:rPr>
              <a:t>How to practice self-compassion and tame your inner critic – </a:t>
            </a:r>
            <a:r>
              <a:rPr lang="en-US" sz="1500" dirty="0" err="1">
                <a:hlinkClick r:id="rId28"/>
              </a:rPr>
              <a:t>BetterUp</a:t>
            </a:r>
            <a:endParaRPr lang="en-US" sz="1500" dirty="0"/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29"/>
              </a:rPr>
              <a:t>6 Ways to Practice Mindful Eating: Discern between mindless and mindful eating</a:t>
            </a:r>
            <a:endParaRPr lang="en-US" sz="1500" dirty="0"/>
          </a:p>
          <a:p>
            <a:pPr>
              <a:spcBef>
                <a:spcPts val="0"/>
              </a:spcBef>
              <a:defRPr/>
            </a:pPr>
            <a:r>
              <a:rPr lang="en-US" sz="1500" dirty="0">
                <a:solidFill>
                  <a:srgbClr val="333333"/>
                </a:solidFill>
                <a:latin typeface="+mj-lt"/>
                <a:hlinkClick r:id="rId30"/>
              </a:rPr>
              <a:t>21-DAY KINDNESS CHALLENGE – </a:t>
            </a:r>
            <a:r>
              <a:rPr lang="en-US" sz="1500" dirty="0" err="1">
                <a:solidFill>
                  <a:srgbClr val="333333"/>
                </a:solidFill>
                <a:hlinkClick r:id="rId30"/>
              </a:rPr>
              <a:t>KindSpring</a:t>
            </a:r>
            <a:endParaRPr lang="en-US" sz="15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+mj-lt"/>
              </a:rPr>
              <a:t>THEORY ON DIGITAL MINDFULNESS </a:t>
            </a:r>
          </a:p>
          <a:p>
            <a:pPr>
              <a:spcBef>
                <a:spcPts val="0"/>
              </a:spcBef>
              <a:defRPr/>
            </a:pPr>
            <a:r>
              <a:rPr lang="en-US" sz="1400" i="0" dirty="0">
                <a:solidFill>
                  <a:srgbClr val="333333"/>
                </a:solidFill>
                <a:effectLst/>
                <a:latin typeface="+mj-lt"/>
                <a:hlinkClick r:id="rId31"/>
              </a:rPr>
              <a:t>Being Connected Within by </a:t>
            </a:r>
            <a:r>
              <a:rPr lang="en-US" sz="1400" dirty="0">
                <a:solidFill>
                  <a:srgbClr val="333333"/>
                </a:solidFill>
                <a:latin typeface="+mj-lt"/>
                <a:hlinkClick r:id="rId31"/>
              </a:rPr>
              <a:t>Jon Kabat Zinn</a:t>
            </a:r>
            <a:endParaRPr lang="en-US" sz="1400" dirty="0">
              <a:solidFill>
                <a:srgbClr val="333333"/>
              </a:solidFill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32"/>
              </a:rPr>
              <a:t>Strategies for mindful phone conversations | by Lucia Ferreira | Medium</a:t>
            </a:r>
            <a:endParaRPr lang="en-US" sz="1400" dirty="0">
              <a:solidFill>
                <a:srgbClr val="333333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33"/>
              </a:rPr>
              <a:t>5 Ways to Be Mindful While Using Your Phone - Left Brain Buddha</a:t>
            </a:r>
            <a:endParaRPr lang="en-US" sz="1400" dirty="0">
              <a:solidFill>
                <a:srgbClr val="333333"/>
              </a:solidFill>
              <a:hlinkClick r:id="rId34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35"/>
              </a:rPr>
              <a:t>A Phone Setup That Will Make You More Mindful | by </a:t>
            </a:r>
            <a:r>
              <a:rPr lang="en-US" sz="1400" dirty="0" err="1">
                <a:hlinkClick r:id="rId35"/>
              </a:rPr>
              <a:t>Niklas</a:t>
            </a:r>
            <a:r>
              <a:rPr lang="en-US" sz="1400" dirty="0">
                <a:hlinkClick r:id="rId35"/>
              </a:rPr>
              <a:t> </a:t>
            </a:r>
            <a:r>
              <a:rPr lang="en-US" sz="1400" dirty="0" err="1">
                <a:hlinkClick r:id="rId35"/>
              </a:rPr>
              <a:t>Göke</a:t>
            </a:r>
            <a:r>
              <a:rPr lang="en-US" sz="1400" dirty="0">
                <a:hlinkClick r:id="rId35"/>
              </a:rPr>
              <a:t> | Better Humans</a:t>
            </a:r>
            <a:endParaRPr lang="en-US" sz="1400" dirty="0">
              <a:solidFill>
                <a:srgbClr val="333333"/>
              </a:solidFill>
              <a:hlinkClick r:id="rId34"/>
            </a:endParaRPr>
          </a:p>
          <a:p>
            <a:pPr>
              <a:spcBef>
                <a:spcPts val="0"/>
              </a:spcBef>
              <a:defRPr/>
            </a:pPr>
            <a:r>
              <a:rPr lang="en-US" sz="1400" u="sng" dirty="0">
                <a:hlinkClick r:id="rId36"/>
              </a:rPr>
              <a:t>Practice Digital </a:t>
            </a:r>
            <a:r>
              <a:rPr lang="en-US" sz="1400" dirty="0">
                <a:hlinkClick r:id="rId36"/>
              </a:rPr>
              <a:t>Mindfulness</a:t>
            </a:r>
            <a:r>
              <a:rPr lang="en-US" sz="1400" dirty="0"/>
              <a:t> - </a:t>
            </a:r>
            <a:r>
              <a:rPr lang="en-US" sz="1400" dirty="0" err="1">
                <a:solidFill>
                  <a:srgbClr val="333333"/>
                </a:solidFill>
              </a:rPr>
              <a:t>Rumie</a:t>
            </a:r>
            <a:r>
              <a:rPr lang="en-US" sz="1400" dirty="0">
                <a:solidFill>
                  <a:srgbClr val="333333"/>
                </a:solidFill>
              </a:rPr>
              <a:t> Byte Learning</a:t>
            </a:r>
            <a:endParaRPr lang="en-US" sz="1400" dirty="0"/>
          </a:p>
          <a:p>
            <a:pPr>
              <a:spcBef>
                <a:spcPts val="0"/>
              </a:spcBef>
              <a:defRPr/>
            </a:pPr>
            <a:r>
              <a:rPr lang="en-US" sz="1400" u="sng" dirty="0">
                <a:hlinkClick r:id="rId37"/>
              </a:rPr>
              <a:t>How to Practice Mindful Emailing</a:t>
            </a:r>
            <a:r>
              <a:rPr lang="en-US" sz="1400" dirty="0"/>
              <a:t>  - </a:t>
            </a:r>
            <a:r>
              <a:rPr lang="en-US" sz="1400" dirty="0">
                <a:solidFill>
                  <a:srgbClr val="333333"/>
                </a:solidFill>
              </a:rPr>
              <a:t>The On Being Project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38"/>
              </a:rPr>
              <a:t>How to Manage Emails Mindfully</a:t>
            </a:r>
            <a:r>
              <a:rPr lang="en-US" sz="1400" dirty="0"/>
              <a:t> - Leadership Institute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r>
              <a:rPr lang="en-CA" sz="1400" dirty="0">
                <a:hlinkClick r:id="rId39"/>
              </a:rPr>
              <a:t>The Six Rules of Conscious Emailing</a:t>
            </a:r>
            <a:r>
              <a:rPr lang="en-CA" sz="1400" dirty="0"/>
              <a:t> - Mindful.org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sz="1600" dirty="0"/>
              <a:t>BOOKS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40"/>
              </a:rPr>
              <a:t>The Gifts of imperfections by </a:t>
            </a:r>
            <a:r>
              <a:rPr lang="en-US" sz="1400" dirty="0" err="1">
                <a:hlinkClick r:id="rId40"/>
              </a:rPr>
              <a:t>Brene</a:t>
            </a:r>
            <a:r>
              <a:rPr lang="en-US" sz="1400" dirty="0">
                <a:hlinkClick r:id="rId40"/>
              </a:rPr>
              <a:t> Brown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40"/>
              </a:rPr>
              <a:t>I can’t give what I don’t have by Greg Hiebert</a:t>
            </a:r>
            <a:endParaRPr lang="en-US" sz="1400" dirty="0"/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41"/>
              </a:rPr>
              <a:t>Self-compassion by Kristin Neff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hlinkClick r:id="rId42"/>
              </a:rPr>
              <a:t>Dare to lead by </a:t>
            </a:r>
            <a:r>
              <a:rPr lang="en-US" sz="1400" dirty="0" err="1">
                <a:hlinkClick r:id="rId42"/>
              </a:rPr>
              <a:t>Brené</a:t>
            </a:r>
            <a:r>
              <a:rPr lang="en-US" sz="1400" dirty="0">
                <a:hlinkClick r:id="rId42"/>
              </a:rPr>
              <a:t> Brown</a:t>
            </a:r>
            <a:endParaRPr lang="en-CA" sz="1400" dirty="0"/>
          </a:p>
          <a:p>
            <a:pPr>
              <a:spcBef>
                <a:spcPts val="0"/>
              </a:spcBef>
              <a:defRPr/>
            </a:pPr>
            <a:endParaRPr lang="en-CA" sz="1125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CA" sz="750" dirty="0"/>
          </a:p>
          <a:p>
            <a:pPr marL="160733" indent="-160733">
              <a:spcBef>
                <a:spcPts val="0"/>
              </a:spcBef>
              <a:defRPr/>
            </a:pPr>
            <a:endParaRPr lang="en-CA" sz="1313" u="sng" dirty="0"/>
          </a:p>
          <a:p>
            <a:pPr marL="160733" indent="-160733">
              <a:spcBef>
                <a:spcPts val="0"/>
              </a:spcBef>
              <a:defRPr/>
            </a:pPr>
            <a:endParaRPr lang="en-US" sz="15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EDA16-15F4-CBFB-1E2E-3707BECE0875}"/>
              </a:ext>
            </a:extLst>
          </p:cNvPr>
          <p:cNvSpPr txBox="1"/>
          <p:nvPr/>
        </p:nvSpPr>
        <p:spPr>
          <a:xfrm>
            <a:off x="807356" y="116632"/>
            <a:ext cx="6692295" cy="470550"/>
          </a:xfrm>
          <a:prstGeom prst="rect">
            <a:avLst/>
          </a:prstGeom>
        </p:spPr>
        <p:txBody>
          <a:bodyPr vert="horz" lIns="85726" tIns="42863" rIns="85726" bIns="42863" rtlCol="0" anchor="ctr">
            <a:normAutofit fontScale="92500" lnSpcReduction="20000"/>
          </a:bodyPr>
          <a:lstStyle/>
          <a:p>
            <a:pPr algn="ctr" defTabSz="857243">
              <a:spcBef>
                <a:spcPct val="0"/>
              </a:spcBef>
              <a:spcAft>
                <a:spcPts val="563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USEFUL LINKS</a:t>
            </a:r>
          </a:p>
        </p:txBody>
      </p:sp>
      <p:pic>
        <p:nvPicPr>
          <p:cNvPr id="18" name="Picture 2" descr="Using Resources Around You (No Matter Where You Are!)">
            <a:extLst>
              <a:ext uri="{FF2B5EF4-FFF2-40B4-BE49-F238E27FC236}">
                <a16:creationId xmlns:a16="http://schemas.microsoft.com/office/drawing/2014/main" id="{707BB9B2-3501-D15C-1BB6-F55F6F7F1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1930112" cy="1440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9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131C-5F6C-CD0C-8A51-5D42E669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5"/>
          </a:xfrm>
        </p:spPr>
        <p:txBody>
          <a:bodyPr>
            <a:normAutofit/>
          </a:bodyPr>
          <a:lstStyle/>
          <a:p>
            <a:r>
              <a:rPr lang="fr-CA" sz="4400" b="1" dirty="0">
                <a:solidFill>
                  <a:srgbClr val="002060"/>
                </a:solidFill>
                <a:effectLst/>
              </a:rPr>
              <a:t>**** YOU WILL NEED A GLASS OF WATER – INTRODUCING A NEW MINDFUL EXERCISE***</a:t>
            </a:r>
            <a:br>
              <a:rPr lang="fr-CA" sz="4400" b="1" dirty="0">
                <a:solidFill>
                  <a:srgbClr val="002060"/>
                </a:solidFill>
                <a:effectLst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8EFB38-9D71-EC09-4A11-3244361F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49A1-3E28-4EED-877C-2235D0A8D14E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13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on touching water">
            <a:extLst>
              <a:ext uri="{FF2B5EF4-FFF2-40B4-BE49-F238E27FC236}">
                <a16:creationId xmlns:a16="http://schemas.microsoft.com/office/drawing/2014/main" id="{2980A83E-0B71-E3A6-FD18-BB3688612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56" y="861284"/>
            <a:ext cx="7088288" cy="4725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C55FA2-1293-50FE-7542-BDCAF4ED048B}"/>
              </a:ext>
            </a:extLst>
          </p:cNvPr>
          <p:cNvSpPr/>
          <p:nvPr/>
        </p:nvSpPr>
        <p:spPr>
          <a:xfrm>
            <a:off x="827584" y="1196752"/>
            <a:ext cx="6840759" cy="1644682"/>
          </a:xfrm>
          <a:prstGeom prst="rect">
            <a:avLst/>
          </a:prstGeom>
          <a:noFill/>
        </p:spPr>
        <p:txBody>
          <a:bodyPr wrap="square" lIns="85726" tIns="42863" rIns="85726" bIns="42863">
            <a:spAutoFit/>
          </a:bodyPr>
          <a:lstStyle/>
          <a:p>
            <a:pPr algn="ctr"/>
            <a:r>
              <a:rPr lang="en-US" sz="2625" dirty="0">
                <a:latin typeface="Book Antiqua" panose="02040602050305030304" pitchFamily="18" charset="0"/>
              </a:rPr>
              <a:t>“If your compassion does not include yourself, </a:t>
            </a:r>
          </a:p>
          <a:p>
            <a:pPr algn="ctr"/>
            <a:r>
              <a:rPr lang="en-US" sz="2625" dirty="0">
                <a:latin typeface="Book Antiqua" panose="02040602050305030304" pitchFamily="18" charset="0"/>
              </a:rPr>
              <a:t>it is incomplete”</a:t>
            </a:r>
          </a:p>
          <a:p>
            <a:pPr algn="ctr"/>
            <a:endParaRPr lang="en-US" sz="2250" b="1" i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188640"/>
            <a:ext cx="7715250" cy="826836"/>
          </a:xfrm>
        </p:spPr>
        <p:txBody>
          <a:bodyPr>
            <a:normAutofit/>
          </a:bodyPr>
          <a:lstStyle/>
          <a:p>
            <a:pPr lvl="0" algn="ctr"/>
            <a:r>
              <a:rPr lang="en-US" sz="2625" b="1" dirty="0"/>
              <a:t>Debrief From Last Week / Session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68" y="1306250"/>
            <a:ext cx="7522819" cy="47150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2000" dirty="0"/>
              <a:t>Any questions?</a:t>
            </a:r>
          </a:p>
          <a:p>
            <a:pPr>
              <a:lnSpc>
                <a:spcPct val="150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2000" dirty="0"/>
              <a:t>Share insights or takeaways with the rest of the group/cohort on:</a:t>
            </a:r>
          </a:p>
          <a:p>
            <a:pPr lvl="2">
              <a:lnSpc>
                <a:spcPct val="150000"/>
              </a:lnSpc>
              <a:spcBef>
                <a:spcPts val="563"/>
              </a:spcBef>
              <a:spcAft>
                <a:spcPts val="563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 Discussion exchanged during check-in with </a:t>
            </a:r>
            <a:r>
              <a:rPr lang="en-CA" sz="2000" dirty="0"/>
              <a:t>buddy system that sparked your attention</a:t>
            </a:r>
          </a:p>
          <a:p>
            <a:pPr lvl="2">
              <a:lnSpc>
                <a:spcPct val="150000"/>
              </a:lnSpc>
              <a:spcBef>
                <a:spcPts val="563"/>
              </a:spcBef>
              <a:spcAft>
                <a:spcPts val="563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 Observations on any of the practices (i.e., gratitude journaling, breathing or body scan exercise)</a:t>
            </a:r>
          </a:p>
          <a:p>
            <a:pPr lvl="2">
              <a:lnSpc>
                <a:spcPct val="150000"/>
              </a:lnSpc>
              <a:spcBef>
                <a:spcPts val="563"/>
              </a:spcBef>
              <a:spcAft>
                <a:spcPts val="563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 Feel free to share personal experiences, and what tips and tricks, and resources were helpful with the rest of the cohort</a:t>
            </a:r>
          </a:p>
        </p:txBody>
      </p:sp>
      <p:grpSp>
        <p:nvGrpSpPr>
          <p:cNvPr id="4" name="Group 53">
            <a:extLst>
              <a:ext uri="{FF2B5EF4-FFF2-40B4-BE49-F238E27FC236}">
                <a16:creationId xmlns:a16="http://schemas.microsoft.com/office/drawing/2014/main" id="{DDB8C06D-34A7-D33B-EBB8-5FB609F5B3AF}"/>
              </a:ext>
            </a:extLst>
          </p:cNvPr>
          <p:cNvGrpSpPr/>
          <p:nvPr/>
        </p:nvGrpSpPr>
        <p:grpSpPr>
          <a:xfrm>
            <a:off x="7672193" y="232931"/>
            <a:ext cx="1002076" cy="1012200"/>
            <a:chOff x="11006" y="301770"/>
            <a:chExt cx="1002075" cy="1012198"/>
          </a:xfrm>
        </p:grpSpPr>
        <p:pic>
          <p:nvPicPr>
            <p:cNvPr id="5" name="Picture 54" descr="Picture 54">
              <a:extLst>
                <a:ext uri="{FF2B5EF4-FFF2-40B4-BE49-F238E27FC236}">
                  <a16:creationId xmlns:a16="http://schemas.microsoft.com/office/drawing/2014/main" id="{444DBC44-0EA3-905E-39E5-58FFB54DB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6" y="301770"/>
              <a:ext cx="1002075" cy="1012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val 55">
              <a:extLst>
                <a:ext uri="{FF2B5EF4-FFF2-40B4-BE49-F238E27FC236}">
                  <a16:creationId xmlns:a16="http://schemas.microsoft.com/office/drawing/2014/main" id="{9329E030-47F1-2120-C7E3-0CEF90F262FF}"/>
                </a:ext>
              </a:extLst>
            </p:cNvPr>
            <p:cNvSpPr/>
            <p:nvPr/>
          </p:nvSpPr>
          <p:spPr>
            <a:xfrm>
              <a:off x="112997" y="460867"/>
              <a:ext cx="794607" cy="704175"/>
            </a:xfrm>
            <a:prstGeom prst="ellipse">
              <a:avLst/>
            </a:prstGeom>
            <a:solidFill>
              <a:srgbClr val="F8F8F8">
                <a:alpha val="6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608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480" y="214313"/>
            <a:ext cx="7715250" cy="694408"/>
          </a:xfrm>
        </p:spPr>
        <p:txBody>
          <a:bodyPr anchor="ctr">
            <a:normAutofit/>
          </a:bodyPr>
          <a:lstStyle/>
          <a:p>
            <a:r>
              <a:rPr lang="en-CA" sz="3200" b="1" dirty="0"/>
              <a:t>Agenda – </a:t>
            </a:r>
            <a:r>
              <a:rPr lang="en-US" sz="3200" b="1" dirty="0"/>
              <a:t>Session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340768"/>
            <a:ext cx="4532700" cy="4788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Centering and Mindful Water Drinking exercise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What Is Self-Compassion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700" dirty="0"/>
              <a:t>The 5 Misconceptions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700" dirty="0"/>
              <a:t>The 3 Components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700" dirty="0"/>
              <a:t>How To Practice Self-Compassion And Tame Your Inner Critic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CA" sz="2000" dirty="0"/>
              <a:t>Clearing your mind and environment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CA" sz="2000" dirty="0"/>
              <a:t>Mindful Self-Compassion </a:t>
            </a:r>
            <a:r>
              <a:rPr lang="en-US" sz="2000" dirty="0"/>
              <a:t>Break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Practice For Next Week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Breakout Rooms – Case study And Share Take Aways If Time Permits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563"/>
              </a:spcBef>
              <a:spcAft>
                <a:spcPts val="563"/>
              </a:spcAft>
            </a:pPr>
            <a:endParaRPr lang="en-CA" sz="2250" dirty="0"/>
          </a:p>
        </p:txBody>
      </p:sp>
      <p:pic>
        <p:nvPicPr>
          <p:cNvPr id="12" name="Graphic 11" descr="Clock with solid fill">
            <a:extLst>
              <a:ext uri="{FF2B5EF4-FFF2-40B4-BE49-F238E27FC236}">
                <a16:creationId xmlns:a16="http://schemas.microsoft.com/office/drawing/2014/main" id="{9B9DCA15-EAA6-5321-8119-F4B00019D9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2944" y="1994465"/>
            <a:ext cx="2869069" cy="28690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droplet and ripple">
            <a:extLst>
              <a:ext uri="{FF2B5EF4-FFF2-40B4-BE49-F238E27FC236}">
                <a16:creationId xmlns:a16="http://schemas.microsoft.com/office/drawing/2014/main" id="{C3332412-B920-03DA-D757-95B0E1706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r="6315" b="1"/>
          <a:stretch/>
        </p:blipFill>
        <p:spPr>
          <a:xfrm>
            <a:off x="1" y="188640"/>
            <a:ext cx="9144000" cy="669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Alejandro.Gonzalez\AppData\Local\Microsoft\Windows\Temporary Internet Files\Content.IE5\SVNU93EQ\Breathe1[1].png">
            <a:extLst>
              <a:ext uri="{FF2B5EF4-FFF2-40B4-BE49-F238E27FC236}">
                <a16:creationId xmlns:a16="http://schemas.microsoft.com/office/drawing/2014/main" id="{D8032CAD-6393-68BD-1187-0C636274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>
            <a:fillRect/>
          </a:stretch>
        </p:blipFill>
        <p:spPr bwMode="auto">
          <a:xfrm rot="20393686" flipH="1">
            <a:off x="8055163" y="651452"/>
            <a:ext cx="1255864" cy="1224944"/>
          </a:xfrm>
          <a:prstGeom prst="rect">
            <a:avLst/>
          </a:prstGeom>
          <a:noFill/>
        </p:spPr>
      </p:pic>
      <p:pic>
        <p:nvPicPr>
          <p:cNvPr id="2" name="Picture 3" descr="C:\Users\Alejandro.Gonzalez\AppData\Local\Microsoft\Windows\Temporary Internet Files\Content.IE5\1BVHMIKZ\cold_by_however_improbable-d61j5pj[1].png">
            <a:extLst>
              <a:ext uri="{FF2B5EF4-FFF2-40B4-BE49-F238E27FC236}">
                <a16:creationId xmlns:a16="http://schemas.microsoft.com/office/drawing/2014/main" id="{12231AAC-0709-4C1F-C35C-FB7A8B18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>
            <a:fillRect/>
          </a:stretch>
        </p:blipFill>
        <p:spPr bwMode="auto">
          <a:xfrm>
            <a:off x="7717949" y="-61892"/>
            <a:ext cx="1426177" cy="106963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813676"/>
            <a:ext cx="3888432" cy="3703556"/>
          </a:xfrm>
        </p:spPr>
        <p:txBody>
          <a:bodyPr>
            <a:normAutofit/>
          </a:bodyPr>
          <a:lstStyle/>
          <a:p>
            <a:endParaRPr lang="en-CA" sz="1600" dirty="0"/>
          </a:p>
          <a:p>
            <a:pPr>
              <a:lnSpc>
                <a:spcPct val="200000"/>
              </a:lnSpc>
            </a:pPr>
            <a:r>
              <a:rPr lang="en-CA" sz="1600" b="1" dirty="0"/>
              <a:t>The intent is </a:t>
            </a:r>
            <a:r>
              <a:rPr lang="en-US" sz="1600" b="1" dirty="0"/>
              <a:t>Moment-to-Moment Awareness</a:t>
            </a:r>
            <a:endParaRPr lang="en-CA" sz="1600" b="1" dirty="0"/>
          </a:p>
          <a:p>
            <a:pPr>
              <a:lnSpc>
                <a:spcPct val="200000"/>
              </a:lnSpc>
            </a:pPr>
            <a:r>
              <a:rPr lang="en-CA" sz="1600" b="1" dirty="0"/>
              <a:t>Suggested duration: 5 minutes</a:t>
            </a:r>
          </a:p>
          <a:p>
            <a:pPr>
              <a:lnSpc>
                <a:spcPct val="200000"/>
              </a:lnSpc>
            </a:pPr>
            <a:r>
              <a:rPr lang="en-US" sz="1600" b="1" dirty="0"/>
              <a:t>Guided practices and exercises are available on the Resources slide</a:t>
            </a:r>
          </a:p>
          <a:p>
            <a:endParaRPr lang="en-CA" sz="2250" dirty="0"/>
          </a:p>
          <a:p>
            <a:pPr lvl="1"/>
            <a:endParaRPr lang="en-CA" sz="1875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15BFF7-3A79-C2C9-84A9-DC7E2C24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01" y="399444"/>
            <a:ext cx="8336700" cy="621672"/>
          </a:xfrm>
        </p:spPr>
        <p:txBody>
          <a:bodyPr>
            <a:noAutofit/>
          </a:bodyPr>
          <a:lstStyle/>
          <a:p>
            <a:r>
              <a:rPr lang="en-CA" sz="3000" b="1" dirty="0"/>
              <a:t>Centering and Water Drinking Exercise</a:t>
            </a:r>
            <a:endParaRPr lang="en-US" sz="3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287E24-43E5-3C77-5A7B-68469C2E4665}"/>
              </a:ext>
            </a:extLst>
          </p:cNvPr>
          <p:cNvSpPr/>
          <p:nvPr/>
        </p:nvSpPr>
        <p:spPr>
          <a:xfrm>
            <a:off x="184484" y="2492896"/>
            <a:ext cx="36982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2000" b="1" i="1" dirty="0">
                <a:solidFill>
                  <a:srgbClr val="002060"/>
                </a:solidFill>
              </a:rPr>
              <a:t>“</a:t>
            </a:r>
            <a:r>
              <a:rPr lang="en-US" sz="2000" b="1" i="1" dirty="0">
                <a:solidFill>
                  <a:srgbClr val="002060"/>
                </a:solidFill>
              </a:rPr>
              <a:t>Wherever You Are, be all there”.</a:t>
            </a:r>
            <a:endParaRPr lang="en-US" sz="2000" b="1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473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76" y="135441"/>
            <a:ext cx="7715250" cy="688108"/>
          </a:xfrm>
        </p:spPr>
        <p:txBody>
          <a:bodyPr>
            <a:normAutofit/>
          </a:bodyPr>
          <a:lstStyle/>
          <a:p>
            <a:pPr algn="ctr"/>
            <a:r>
              <a:rPr lang="en-CA" sz="3200" b="1" dirty="0"/>
              <a:t>What Is Self-Compassion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2" y="1184380"/>
            <a:ext cx="3600400" cy="1800200"/>
          </a:xfrm>
        </p:spPr>
        <p:txBody>
          <a:bodyPr>
            <a:normAutofit/>
          </a:bodyPr>
          <a:lstStyle/>
          <a:p>
            <a:pPr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Self-compassion is extending compassion to oneself in instances of perceived inadequacy, failure, or general suffering. </a:t>
            </a:r>
          </a:p>
          <a:p>
            <a:pPr marL="0" indent="0">
              <a:spcBef>
                <a:spcPts val="563"/>
              </a:spcBef>
              <a:buNone/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2D2A8-D134-E730-84C4-40292D09DC9F}"/>
              </a:ext>
            </a:extLst>
          </p:cNvPr>
          <p:cNvSpPr txBox="1"/>
          <p:nvPr/>
        </p:nvSpPr>
        <p:spPr>
          <a:xfrm>
            <a:off x="541578" y="1184380"/>
            <a:ext cx="34563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Compassion is the sympathetic consciousness of others' distress, concern for the sufferings or misfortunes of others, together with a desire to alleviate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Sohne"/>
            </a:endParaRPr>
          </a:p>
          <a:p>
            <a:endParaRPr lang="en-US" dirty="0"/>
          </a:p>
          <a:p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A5395C-3021-5D52-6E04-BFE9EE1AC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5" r="4298" b="13447"/>
          <a:stretch/>
        </p:blipFill>
        <p:spPr>
          <a:xfrm>
            <a:off x="5138813" y="3140968"/>
            <a:ext cx="2826761" cy="188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F72EAC-FE82-E01D-ACE8-7FDF0CEEC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314071"/>
            <a:ext cx="2118544" cy="211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085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8229600" cy="706089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What Self-Compassion Is NOT?</a:t>
            </a:r>
            <a:endParaRPr lang="en-CA" sz="3200" b="1" dirty="0"/>
          </a:p>
        </p:txBody>
      </p:sp>
      <p:pic>
        <p:nvPicPr>
          <p:cNvPr id="6" name="Picture 5" descr="A spiral bound notebook with a heart and text&#10;&#10;Description automatically generated with low confidence">
            <a:extLst>
              <a:ext uri="{FF2B5EF4-FFF2-40B4-BE49-F238E27FC236}">
                <a16:creationId xmlns:a16="http://schemas.microsoft.com/office/drawing/2014/main" id="{87BCECDC-D332-7329-A839-4816C6BA43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2132856"/>
            <a:ext cx="3902968" cy="259228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5800" y="1628800"/>
            <a:ext cx="4038600" cy="4741988"/>
          </a:xfrm>
        </p:spPr>
        <p:txBody>
          <a:bodyPr>
            <a:normAutofit/>
          </a:bodyPr>
          <a:lstStyle/>
          <a:p>
            <a:pPr>
              <a:spcBef>
                <a:spcPts val="375"/>
              </a:spcBef>
            </a:pPr>
            <a:r>
              <a:rPr lang="en-US" sz="2400" dirty="0"/>
              <a:t>Self-compassion is a form of self-pity</a:t>
            </a:r>
          </a:p>
          <a:p>
            <a:pPr>
              <a:spcBef>
                <a:spcPts val="375"/>
              </a:spcBef>
            </a:pPr>
            <a:r>
              <a:rPr lang="en-CA" sz="2400" dirty="0"/>
              <a:t>Self-compassion means weakness</a:t>
            </a:r>
          </a:p>
          <a:p>
            <a:pPr>
              <a:spcBef>
                <a:spcPts val="375"/>
              </a:spcBef>
            </a:pPr>
            <a:r>
              <a:rPr lang="en-US" sz="2400" dirty="0"/>
              <a:t>Self-compassion will make me complacent</a:t>
            </a:r>
          </a:p>
          <a:p>
            <a:pPr>
              <a:spcBef>
                <a:spcPts val="375"/>
              </a:spcBef>
            </a:pPr>
            <a:r>
              <a:rPr lang="en-CA" sz="2400" dirty="0"/>
              <a:t>Self-compassion is narcissistic</a:t>
            </a:r>
          </a:p>
          <a:p>
            <a:pPr>
              <a:spcBef>
                <a:spcPts val="375"/>
              </a:spcBef>
            </a:pPr>
            <a:r>
              <a:rPr lang="en-CA" sz="2400" dirty="0"/>
              <a:t>Self-compassion is selfish</a:t>
            </a:r>
          </a:p>
        </p:txBody>
      </p:sp>
    </p:spTree>
    <p:extLst>
      <p:ext uri="{BB962C8B-B14F-4D97-AF65-F5344CB8AC3E}">
        <p14:creationId xmlns:p14="http://schemas.microsoft.com/office/powerpoint/2010/main" val="55403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7836-1F9F-B820-D8BF-C7F66883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40" y="44624"/>
            <a:ext cx="8229600" cy="1008112"/>
          </a:xfrm>
        </p:spPr>
        <p:txBody>
          <a:bodyPr>
            <a:noAutofit/>
          </a:bodyPr>
          <a:lstStyle/>
          <a:p>
            <a:br>
              <a:rPr lang="en-US" sz="3200" b="1" dirty="0"/>
            </a:br>
            <a:r>
              <a:rPr lang="en-US" sz="3200" b="1" dirty="0"/>
              <a:t>The Three Elements Of Self-Compassion</a:t>
            </a:r>
            <a:br>
              <a:rPr lang="en-US" sz="3200" b="1" i="0" dirty="0">
                <a:solidFill>
                  <a:srgbClr val="6F8457"/>
                </a:solidFill>
                <a:effectLst/>
                <a:latin typeface="Lustria"/>
              </a:rPr>
            </a:b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52559-D6D0-6933-FD2B-99746B846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72" b="17590"/>
          <a:stretch/>
        </p:blipFill>
        <p:spPr>
          <a:xfrm>
            <a:off x="1037798" y="1921110"/>
            <a:ext cx="6846570" cy="232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0E00121-26D0-C925-8A5A-EBA594106E77}"/>
              </a:ext>
            </a:extLst>
          </p:cNvPr>
          <p:cNvSpPr/>
          <p:nvPr/>
        </p:nvSpPr>
        <p:spPr>
          <a:xfrm>
            <a:off x="1176626" y="3660475"/>
            <a:ext cx="1836204" cy="1591027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21F5EA-3944-675A-9DF0-F32D01B5599C}"/>
              </a:ext>
            </a:extLst>
          </p:cNvPr>
          <p:cNvSpPr txBox="1"/>
          <p:nvPr/>
        </p:nvSpPr>
        <p:spPr>
          <a:xfrm>
            <a:off x="1491122" y="395929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0404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dirty="0">
                <a:solidFill>
                  <a:srgbClr val="40404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eing kind and warm to oneself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A3FA04-4336-319E-00ED-0AE517A863EA}"/>
              </a:ext>
            </a:extLst>
          </p:cNvPr>
          <p:cNvSpPr/>
          <p:nvPr/>
        </p:nvSpPr>
        <p:spPr>
          <a:xfrm>
            <a:off x="3250120" y="3724893"/>
            <a:ext cx="2011635" cy="191667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0F2954-F238-41E1-EF7A-6A1DBD4A58C1}"/>
              </a:ext>
            </a:extLst>
          </p:cNvPr>
          <p:cNvSpPr/>
          <p:nvPr/>
        </p:nvSpPr>
        <p:spPr>
          <a:xfrm>
            <a:off x="5469572" y="3789845"/>
            <a:ext cx="2206978" cy="20083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714EE-DBCD-495D-B5FB-6C03F6974F4B}"/>
              </a:ext>
            </a:extLst>
          </p:cNvPr>
          <p:cNvSpPr txBox="1"/>
          <p:nvPr/>
        </p:nvSpPr>
        <p:spPr>
          <a:xfrm>
            <a:off x="3377303" y="4008709"/>
            <a:ext cx="1884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0404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sz="1600" i="1" dirty="0">
                <a:solidFill>
                  <a:srgbClr val="40404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derstanding that suffering and personal failure is part of the shared human experience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B2CD2-CF5A-B600-0A86-21F306895EB2}"/>
              </a:ext>
            </a:extLst>
          </p:cNvPr>
          <p:cNvSpPr txBox="1"/>
          <p:nvPr/>
        </p:nvSpPr>
        <p:spPr>
          <a:xfrm>
            <a:off x="5658780" y="4089490"/>
            <a:ext cx="2109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0404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i="1" dirty="0">
                <a:solidFill>
                  <a:srgbClr val="40404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eing mindful of your negative thoughts and emotions, with openness and free of judgment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1DA857-E630-699B-3050-8F8B75CB7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2284" t="11383" r="12459" b="11507"/>
          <a:stretch/>
        </p:blipFill>
        <p:spPr>
          <a:xfrm>
            <a:off x="5658968" y="1453973"/>
            <a:ext cx="1343280" cy="122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11905E-AAB9-86A5-F4E5-5CB2390960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506" t="16819" r="13695" b="13881"/>
          <a:stretch/>
        </p:blipFill>
        <p:spPr>
          <a:xfrm>
            <a:off x="1490713" y="1424982"/>
            <a:ext cx="1457307" cy="1233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7E3C20-C046-0ED8-7389-64379A197F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9" r="11055" b="13200"/>
          <a:stretch/>
        </p:blipFill>
        <p:spPr>
          <a:xfrm>
            <a:off x="3685848" y="1534005"/>
            <a:ext cx="1172548" cy="111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350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56366|-13593164|-13155766|-3334100|-3351552|Treasury Board&quot;,&quot;Id&quot;:&quot;6474a9254638320ea0a390e4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8989</TotalTime>
  <Words>1871</Words>
  <Application>Microsoft Office PowerPoint</Application>
  <PresentationFormat>On-screen Show (4:3)</PresentationFormat>
  <Paragraphs>251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Book Antiqua</vt:lpstr>
      <vt:lpstr>Calibri</vt:lpstr>
      <vt:lpstr>Candara Light</vt:lpstr>
      <vt:lpstr>Courier New</vt:lpstr>
      <vt:lpstr>Helvetica</vt:lpstr>
      <vt:lpstr>Ivar Headline</vt:lpstr>
      <vt:lpstr>Lato</vt:lpstr>
      <vt:lpstr>Lustria</vt:lpstr>
      <vt:lpstr>Sohne</vt:lpstr>
      <vt:lpstr>Wingdings</vt:lpstr>
      <vt:lpstr>2_Office Theme</vt:lpstr>
      <vt:lpstr>Mindful Change Leadership Development Program</vt:lpstr>
      <vt:lpstr>**** YOU WILL NEED A GLASS OF WATER – INTRODUCING A NEW MINDFUL EXERCISE*** </vt:lpstr>
      <vt:lpstr>PowerPoint Presentation</vt:lpstr>
      <vt:lpstr>Debrief From Last Week / Session 3</vt:lpstr>
      <vt:lpstr>Agenda – Session 4</vt:lpstr>
      <vt:lpstr>Centering and Water Drinking Exercise</vt:lpstr>
      <vt:lpstr>What Is Self-Compassion</vt:lpstr>
      <vt:lpstr>What Self-Compassion Is NOT?</vt:lpstr>
      <vt:lpstr> The Three Elements Of Self-Compassion </vt:lpstr>
      <vt:lpstr> How To Practice Self-Compassion And Tame Your Inner Critic </vt:lpstr>
      <vt:lpstr>Clearing Your Mind and Environment</vt:lpstr>
      <vt:lpstr>Practice Self-Compassion Break</vt:lpstr>
      <vt:lpstr>Practice For Next Week / Session 4</vt:lpstr>
      <vt:lpstr>Breakout Rooms Exercise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CIC</dc:creator>
  <cp:lastModifiedBy>Szawiola, Alison</cp:lastModifiedBy>
  <cp:revision>440</cp:revision>
  <cp:lastPrinted>2016-05-02T17:15:08Z</cp:lastPrinted>
  <dcterms:created xsi:type="dcterms:W3CDTF">2015-04-14T20:39:51Z</dcterms:created>
  <dcterms:modified xsi:type="dcterms:W3CDTF">2023-05-29T13:31:18Z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515d617-256d-4284-aedb-1064be1c4b48_Enabled">
    <vt:lpwstr>true</vt:lpwstr>
  </property>
  <property fmtid="{D5CDD505-2E9C-101B-9397-08002B2CF9AE}" pid="3" name="MSIP_Label_3515d617-256d-4284-aedb-1064be1c4b48_SetDate">
    <vt:lpwstr>2023-05-24T17:53:43Z</vt:lpwstr>
  </property>
  <property fmtid="{D5CDD505-2E9C-101B-9397-08002B2CF9AE}" pid="4" name="MSIP_Label_3515d617-256d-4284-aedb-1064be1c4b48_Method">
    <vt:lpwstr>Privileged</vt:lpwstr>
  </property>
  <property fmtid="{D5CDD505-2E9C-101B-9397-08002B2CF9AE}" pid="5" name="MSIP_Label_3515d617-256d-4284-aedb-1064be1c4b48_Name">
    <vt:lpwstr>3515d617-256d-4284-aedb-1064be1c4b48</vt:lpwstr>
  </property>
  <property fmtid="{D5CDD505-2E9C-101B-9397-08002B2CF9AE}" pid="6" name="MSIP_Label_3515d617-256d-4284-aedb-1064be1c4b48_SiteId">
    <vt:lpwstr>6397df10-4595-4047-9c4f-03311282152b</vt:lpwstr>
  </property>
  <property fmtid="{D5CDD505-2E9C-101B-9397-08002B2CF9AE}" pid="7" name="MSIP_Label_3515d617-256d-4284-aedb-1064be1c4b48_ActionId">
    <vt:lpwstr>52380a83-d8db-473f-987a-2e29b921740a</vt:lpwstr>
  </property>
  <property fmtid="{D5CDD505-2E9C-101B-9397-08002B2CF9AE}" pid="8" name="MSIP_Label_3515d617-256d-4284-aedb-1064be1c4b48_ContentBits">
    <vt:lpwstr>0</vt:lpwstr>
  </property>
</Properties>
</file>