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9.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0.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1.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5.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6.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9"/>
  </p:notesMasterIdLst>
  <p:handoutMasterIdLst>
    <p:handoutMasterId r:id="rId20"/>
  </p:handoutMasterIdLst>
  <p:sldIdLst>
    <p:sldId id="299" r:id="rId2"/>
    <p:sldId id="325" r:id="rId3"/>
    <p:sldId id="349" r:id="rId4"/>
    <p:sldId id="350" r:id="rId5"/>
    <p:sldId id="278" r:id="rId6"/>
    <p:sldId id="344" r:id="rId7"/>
    <p:sldId id="321" r:id="rId8"/>
    <p:sldId id="353" r:id="rId9"/>
    <p:sldId id="323" r:id="rId10"/>
    <p:sldId id="352" r:id="rId11"/>
    <p:sldId id="320" r:id="rId12"/>
    <p:sldId id="322" r:id="rId13"/>
    <p:sldId id="354" r:id="rId14"/>
    <p:sldId id="355" r:id="rId15"/>
    <p:sldId id="351" r:id="rId16"/>
    <p:sldId id="336" r:id="rId17"/>
    <p:sldId id="337"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03C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041" autoAdjust="0"/>
    <p:restoredTop sz="46517" autoAdjust="0"/>
  </p:normalViewPr>
  <p:slideViewPr>
    <p:cSldViewPr snapToObjects="1" showGuides="1">
      <p:cViewPr varScale="1">
        <p:scale>
          <a:sx n="52" d="100"/>
          <a:sy n="52" d="100"/>
        </p:scale>
        <p:origin x="2844"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4" d="100"/>
          <a:sy n="84" d="100"/>
        </p:scale>
        <p:origin x="984"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10/18/2024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10/18/2024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youtube.com/watch?v=skw9M-mC9v4&amp;t=4s" TargetMode="External"/><Relationship Id="rId3" Type="http://schemas.openxmlformats.org/officeDocument/2006/relationships/hyperlink" Target="https://gccollab.ca/blog/view/14612094/dlcp-s3-8-leleadercompatissant-couter-d-cisions-souhaitebonheur#elgg-object-14660835" TargetMode="External"/><Relationship Id="rId7" Type="http://schemas.openxmlformats.org/officeDocument/2006/relationships/hyperlink" Target="https://www.youtube.com/watch?v=5nsySCMH36s"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youtube.com/watch?v=qBBy5Jx_xrQ" TargetMode="External"/><Relationship Id="rId5" Type="http://schemas.openxmlformats.org/officeDocument/2006/relationships/hyperlink" Target="https://vimeo.com/470384287" TargetMode="External"/><Relationship Id="rId10" Type="http://schemas.openxmlformats.org/officeDocument/2006/relationships/hyperlink" Target="https://www.youtube.com/watch?v=Fevw8ahkeeU" TargetMode="External"/><Relationship Id="rId4" Type="http://schemas.openxmlformats.org/officeDocument/2006/relationships/hyperlink" Target="https://www.youtube.com/watch?v=ErzUlNhtz5Q" TargetMode="External"/><Relationship Id="rId9" Type="http://schemas.openxmlformats.org/officeDocument/2006/relationships/hyperlink" Target="https://www.youtube.com/watch?v=Tyl6YXp1Y6M"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vimeo.com/470384287"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self-compassion.org/wp-content/uploads/2020/08/self-compassion.break__01-cleanedbydan.mp3" TargetMode="External"/><Relationship Id="rId5" Type="http://schemas.openxmlformats.org/officeDocument/2006/relationships/hyperlink" Target="https://www.youtube.com/watch?v=nQSAcY-7Xic" TargetMode="External"/><Relationship Id="rId4" Type="http://schemas.openxmlformats.org/officeDocument/2006/relationships/hyperlink" Target="https://www.youtube.com/watch?v=Fevw8ahkeeU"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gcconnex.gc.ca/blog/view/14813318/day-1721-days-challenge-kindspring-make-a-mindful-phone-call" TargetMode="External"/><Relationship Id="rId3" Type="http://schemas.openxmlformats.org/officeDocument/2006/relationships/hyperlink" Target="https://www.youtube.com/watch?v=qBBy5Jx_xrQ" TargetMode="External"/><Relationship Id="rId7" Type="http://schemas.openxmlformats.org/officeDocument/2006/relationships/hyperlink" Target="https://www.mindspacewellbeing.com/fr/communiquer-en-pleine-conscience/"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positiveleadership.fr/plus-de-conscience-dans-nos-emails" TargetMode="External"/><Relationship Id="rId5" Type="http://schemas.openxmlformats.org/officeDocument/2006/relationships/hyperlink" Target="https://www.sysk.fr/2018/11/13/pleine-conscience-numerique-transformation/" TargetMode="External"/><Relationship Id="rId4" Type="http://schemas.openxmlformats.org/officeDocument/2006/relationships/hyperlink" Target="https://www.youtube.com/watch?v=5nsySCMH36s" TargetMode="External"/><Relationship Id="rId9" Type="http://schemas.openxmlformats.org/officeDocument/2006/relationships/hyperlink" Target="https://learn.rumie.org/jR/bytes/practice-digital-mindfulness-for-wellbeing"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soundcloud.com/dharma-gus/15-min-body-scan-augusta-mbsr" TargetMode="External"/><Relationship Id="rId13" Type="http://schemas.openxmlformats.org/officeDocument/2006/relationships/hyperlink" Target="http://self-compassion.org/wp-content/uploads/meditations/LKM.self-compassion.MP3" TargetMode="External"/><Relationship Id="rId3" Type="http://schemas.openxmlformats.org/officeDocument/2006/relationships/hyperlink" Target="https://vimeo.com/470384287" TargetMode="External"/><Relationship Id="rId7" Type="http://schemas.openxmlformats.org/officeDocument/2006/relationships/hyperlink" Target="https://www.rightlifeproject.com/meditate" TargetMode="External"/><Relationship Id="rId12" Type="http://schemas.openxmlformats.org/officeDocument/2006/relationships/hyperlink" Target="https://soundcloud.com/awakeningcompassion/awakening-compassion-class-4"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youtube.com/watch?v=nQSAcY-7Xic" TargetMode="External"/><Relationship Id="rId11" Type="http://schemas.openxmlformats.org/officeDocument/2006/relationships/hyperlink" Target="https://soundcloud.com/mindfullivingcoach/self-compassion-meditation" TargetMode="External"/><Relationship Id="rId5" Type="http://schemas.openxmlformats.org/officeDocument/2006/relationships/hyperlink" Target="https://vimeo.com/466742570" TargetMode="External"/><Relationship Id="rId10" Type="http://schemas.openxmlformats.org/officeDocument/2006/relationships/hyperlink" Target="https://soundcloud.com/user-640851605/self-compassion-giving-and-receiving-meditation-10-minutes" TargetMode="External"/><Relationship Id="rId4" Type="http://schemas.openxmlformats.org/officeDocument/2006/relationships/hyperlink" Target="https://www.youtube.com/watch?v=Fevw8ahkeeU" TargetMode="External"/><Relationship Id="rId9" Type="http://schemas.openxmlformats.org/officeDocument/2006/relationships/hyperlink" Target="https://soundcloud.com/breathworks-mindfulness/mindfulness-for-women-track-5-self-compassion-meditation"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en.wikipedia.org/wiki/Kristin_Neff" TargetMode="External"/><Relationship Id="rId3" Type="http://schemas.openxmlformats.org/officeDocument/2006/relationships/hyperlink" Target="https://www.youtube.com/watch?v=ErzUlNhtz5Q" TargetMode="External"/><Relationship Id="rId7" Type="http://schemas.openxmlformats.org/officeDocument/2006/relationships/hyperlink" Target="https://en.wikipedia.org/wiki/Suffering"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en.wikipedia.org/wiki/Compassion" TargetMode="External"/><Relationship Id="rId5" Type="http://schemas.openxmlformats.org/officeDocument/2006/relationships/hyperlink" Target="https://www.youtube.com/watch?v=Tyl6YXp1Y6M" TargetMode="External"/><Relationship Id="rId4" Type="http://schemas.openxmlformats.org/officeDocument/2006/relationships/hyperlink" Target="https://www.youtube.com/watch?v=skw9M-mC9v4" TargetMode="External"/><Relationship Id="rId9" Type="http://schemas.openxmlformats.org/officeDocument/2006/relationships/hyperlink" Target="https://en.wikipedia.org/wiki/Self-compassion"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meditation-pleine-conscience-la-rochelle.fr/content/article-de-kristin-neff-%C2%AB%C2%A0la-physiologie-de-lauto-compassion%C2%A0%C2%BB"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greatergood.berkeley.edu/article/item/the_five_myths_of_self_compassi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12937">
              <a:defRPr/>
            </a:pPr>
            <a:r>
              <a:rPr lang="fr-CA" dirty="0"/>
              <a:t>Carmen</a:t>
            </a:r>
          </a:p>
          <a:p>
            <a:endParaRPr lang="fr-CA" noProof="0" dirty="0"/>
          </a:p>
          <a:p>
            <a:r>
              <a:rPr lang="fr-CA" noProof="0" dirty="0"/>
              <a:t>(Rappel amical : préparatifs pour le partage audio et vidéo, y compris les sous-titres anglais et une taille de police à </a:t>
            </a:r>
            <a:r>
              <a:rPr lang="fr-CA" baseline="0" noProof="0" dirty="0"/>
              <a:t>100 %)</a:t>
            </a:r>
            <a:endParaRPr lang="fr-CA"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t>Les résultats du sondage : </a:t>
            </a:r>
            <a:r>
              <a:rPr lang="fr-FR" dirty="0">
                <a:hlinkClick r:id="rId3"/>
              </a:rPr>
              <a:t>https://gccollab.ca/blog/view/14612094/dlcp-s3-8-leleadercompatissant-couter-d-cisions-souhaitebonheur#elgg-object-14660835</a:t>
            </a:r>
            <a:r>
              <a:rPr lang="fr-FR"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t>3 min –L’autocompassion : </a:t>
            </a:r>
            <a:r>
              <a:rPr lang="fr-CA" sz="1800" u="sng" noProof="0" dirty="0">
                <a:solidFill>
                  <a:srgbClr val="0563C1"/>
                </a:solidFill>
                <a:effectLst/>
                <a:latin typeface="Arial" panose="020B0604020202020204" pitchFamily="34" charset="0"/>
                <a:ea typeface="+mn-ea"/>
                <a:hlinkClick r:id="rId4"/>
              </a:rPr>
              <a:t>https://www.youtube.com/watch?v=ErzUlNhtz5Q</a:t>
            </a:r>
            <a:r>
              <a:rPr lang="fr-CA" sz="1800" u="sng" noProof="0" dirty="0">
                <a:solidFill>
                  <a:srgbClr val="0563C1"/>
                </a:solidFill>
                <a:effectLst/>
                <a:latin typeface="Arial" panose="020B0604020202020204" pitchFamily="34" charset="0"/>
                <a:ea typeface="+mn-ea"/>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800" noProof="0" dirty="0"/>
              <a:t>5 min – Une pause d’autocompassion : </a:t>
            </a:r>
            <a:r>
              <a:rPr lang="fr-CA" sz="1800" noProof="0" dirty="0">
                <a:hlinkClick r:id="rId5"/>
              </a:rPr>
              <a:t>https://vimeo.com/470384287</a:t>
            </a:r>
            <a:r>
              <a:rPr lang="fr-CA" sz="1800" noProof="0" dirty="0"/>
              <a:t> </a:t>
            </a:r>
            <a:endParaRPr lang="fr-CA" sz="1800" u="sng" noProof="0" dirty="0">
              <a:solidFill>
                <a:srgbClr val="0563C1"/>
              </a:solidFill>
              <a:effectLst/>
              <a:latin typeface="Arial" panose="020B0604020202020204" pitchFamily="34" charset="0"/>
              <a:ea typeface="+mn-ea"/>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u="none" noProof="0" dirty="0"/>
              <a:t>2 min - How to Practice </a:t>
            </a:r>
            <a:r>
              <a:rPr lang="fr-CA" sz="1200" u="none" noProof="0" dirty="0" err="1"/>
              <a:t>Mindful</a:t>
            </a:r>
            <a:r>
              <a:rPr lang="fr-CA" sz="1200" u="none" noProof="0" dirty="0"/>
              <a:t> Emailing : </a:t>
            </a:r>
            <a:r>
              <a:rPr lang="fr-CA" sz="1200" u="sng" noProof="0" dirty="0">
                <a:hlinkClick r:id="rId6"/>
              </a:rPr>
              <a:t>https://www.youtube.com/watch?v=qBBy5Jx_xrQ</a:t>
            </a:r>
            <a:r>
              <a:rPr lang="fr-CA" sz="1200" u="none" noProof="0" dirty="0"/>
              <a:t> </a:t>
            </a:r>
            <a:r>
              <a:rPr lang="fr-CA" sz="1200" u="none" kern="1200" noProof="0" dirty="0">
                <a:solidFill>
                  <a:schemeClr val="tx1"/>
                </a:solidFill>
                <a:latin typeface="+mn-lt"/>
                <a:ea typeface="+mn-ea"/>
                <a:cs typeface="+mn-cs"/>
              </a:rPr>
              <a:t>(sous-titres en français)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t>3 min - </a:t>
            </a:r>
            <a:r>
              <a:rPr lang="fr-CA" noProof="0" dirty="0" err="1"/>
              <a:t>Mindful</a:t>
            </a:r>
            <a:r>
              <a:rPr lang="fr-CA" noProof="0" dirty="0"/>
              <a:t> Monkey, Happy Panda (histoire mise à jour) : </a:t>
            </a:r>
            <a:r>
              <a:rPr lang="fr-CA" sz="1100" u="sng" noProof="0" dirty="0">
                <a:hlinkClick r:id="rId7"/>
              </a:rPr>
              <a:t>https://www.youtube.com/watch?v=5nsySCMH36s</a:t>
            </a:r>
            <a:r>
              <a:rPr lang="fr-CA" sz="1100" u="none" noProof="0" dirty="0"/>
              <a:t> </a:t>
            </a:r>
            <a:r>
              <a:rPr lang="fr-CA" sz="1200" u="none" kern="1200" noProof="0" dirty="0">
                <a:solidFill>
                  <a:schemeClr val="tx1"/>
                </a:solidFill>
                <a:latin typeface="+mn-lt"/>
                <a:ea typeface="+mn-ea"/>
                <a:cs typeface="+mn-cs"/>
              </a:rPr>
              <a:t>(sous-titres en français)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800" u="sng" noProof="0" dirty="0">
              <a:solidFill>
                <a:srgbClr val="C00000"/>
              </a:solidFill>
              <a:effectLst/>
              <a:highlight>
                <a:srgbClr val="FFFF00"/>
              </a:highlight>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800" u="sng" noProof="0" dirty="0">
              <a:solidFill>
                <a:srgbClr val="C00000"/>
              </a:solidFill>
              <a:effectLst/>
              <a:highlight>
                <a:srgbClr val="FFFF00"/>
              </a:highlight>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800" u="sng" noProof="0" dirty="0">
              <a:solidFill>
                <a:srgbClr val="C00000"/>
              </a:solidFill>
              <a:effectLst/>
              <a:highlight>
                <a:srgbClr val="FFFF00"/>
              </a:highlight>
              <a:latin typeface="Arial" panose="020B0604020202020204" pitchFamily="34" charset="0"/>
              <a:ea typeface="Calibri" panose="020F0502020204030204" pitchFamily="34" charset="0"/>
            </a:endParaRPr>
          </a:p>
          <a:p>
            <a:r>
              <a:rPr lang="fr-CA" dirty="0"/>
              <a:t>(</a:t>
            </a:r>
            <a:r>
              <a:rPr lang="fr-CA" dirty="0" err="1"/>
              <a:t>Other</a:t>
            </a:r>
            <a:r>
              <a:rPr lang="fr-CA" dirty="0"/>
              <a:t> </a:t>
            </a:r>
            <a:r>
              <a:rPr lang="fr-CA" dirty="0" err="1"/>
              <a:t>resources</a:t>
            </a:r>
            <a:r>
              <a:rPr lang="fr-CA" baseline="0" dirty="0"/>
              <a:t>)</a:t>
            </a: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solidFill>
                  <a:srgbClr val="FF0000"/>
                </a:solidFill>
              </a:rPr>
              <a:t>3 min - </a:t>
            </a:r>
            <a:r>
              <a:rPr lang="en-CA" dirty="0" err="1">
                <a:solidFill>
                  <a:srgbClr val="FF0000"/>
                </a:solidFill>
              </a:rPr>
              <a:t>Qu’est-ce</a:t>
            </a:r>
            <a:r>
              <a:rPr lang="en-CA" dirty="0">
                <a:solidFill>
                  <a:srgbClr val="FF0000"/>
                </a:solidFill>
              </a:rPr>
              <a:t> que la compassion </a:t>
            </a:r>
            <a:r>
              <a:rPr lang="en-CA" dirty="0" err="1">
                <a:solidFill>
                  <a:srgbClr val="FF0000"/>
                </a:solidFill>
              </a:rPr>
              <a:t>envers</a:t>
            </a:r>
            <a:r>
              <a:rPr lang="en-CA" dirty="0">
                <a:solidFill>
                  <a:srgbClr val="FF0000"/>
                </a:solidFill>
              </a:rPr>
              <a:t> soi-</a:t>
            </a:r>
            <a:r>
              <a:rPr lang="en-CA" dirty="0" err="1">
                <a:solidFill>
                  <a:srgbClr val="FF0000"/>
                </a:solidFill>
              </a:rPr>
              <a:t>même</a:t>
            </a:r>
            <a:r>
              <a:rPr lang="en-CA" dirty="0">
                <a:solidFill>
                  <a:srgbClr val="FF0000"/>
                </a:solidFill>
              </a:rPr>
              <a:t>? - </a:t>
            </a:r>
            <a:r>
              <a:rPr lang="en-CA" sz="1200" u="sng" dirty="0">
                <a:solidFill>
                  <a:srgbClr val="0563C1"/>
                </a:solidFill>
                <a:latin typeface="Arial" panose="020B0604020202020204" pitchFamily="34" charset="0"/>
                <a:ea typeface="Calibri" panose="020F0502020204030204" pitchFamily="34" charset="0"/>
                <a:hlinkClick r:id="rId8"/>
              </a:rPr>
              <a:t>https://www.youtube.com/watch?v=skw9M-mC9v4</a:t>
            </a:r>
            <a:endParaRPr lang="en-CA" sz="1200" u="sng" dirty="0">
              <a:solidFill>
                <a:srgbClr val="0563C1"/>
              </a:solidFill>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3 mins - Kristin Neff’s What is Self-Compassion - Part</a:t>
            </a:r>
            <a:r>
              <a:rPr lang="en-CA" sz="1200" baseline="0" dirty="0"/>
              <a:t> 1:</a:t>
            </a:r>
            <a:r>
              <a:rPr lang="en-CA" sz="1200" dirty="0"/>
              <a:t> </a:t>
            </a:r>
            <a:r>
              <a:rPr lang="en-CA" sz="1200" u="sng" dirty="0">
                <a:hlinkClick r:id="rId9"/>
              </a:rPr>
              <a:t>https://www.youtube.com/watch?v=Tyl6YXp1Y6M</a:t>
            </a:r>
            <a:r>
              <a:rPr lang="en-CA" sz="1200" u="sng" dirty="0"/>
              <a:t> (</a:t>
            </a:r>
            <a:r>
              <a:rPr lang="en-US" sz="1200" u="sng" dirty="0" err="1"/>
              <a:t>soutitres</a:t>
            </a:r>
            <a:r>
              <a:rPr lang="en-US" sz="1200" u="sng" dirty="0"/>
              <a:t> en </a:t>
            </a:r>
            <a:r>
              <a:rPr lang="en-US" sz="1200" u="sng" dirty="0" err="1"/>
              <a:t>français</a:t>
            </a:r>
            <a:r>
              <a:rPr lang="en-US" sz="1200" u="sng" dirty="0"/>
              <a:t>)</a:t>
            </a:r>
            <a:endParaRPr lang="en-CA"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effectLst/>
                <a:ea typeface="Calibri" panose="020F0502020204030204" pitchFamily="34" charset="0"/>
                <a:cs typeface="Times New Roman" panose="02020603050405020304" pitchFamily="18" charset="0"/>
              </a:rPr>
              <a:t>8 mins - La pause d'</a:t>
            </a:r>
            <a:r>
              <a:rPr lang="fr-FR" sz="1200" dirty="0" err="1">
                <a:effectLst/>
                <a:ea typeface="Calibri" panose="020F0502020204030204" pitchFamily="34" charset="0"/>
                <a:cs typeface="Times New Roman" panose="02020603050405020304" pitchFamily="18" charset="0"/>
              </a:rPr>
              <a:t>auto-compassion</a:t>
            </a:r>
            <a:r>
              <a:rPr lang="fr-FR" sz="1200" dirty="0">
                <a:effectLst/>
                <a:ea typeface="Calibri" panose="020F0502020204030204" pitchFamily="34" charset="0"/>
                <a:cs typeface="Times New Roman" panose="02020603050405020304" pitchFamily="18" charset="0"/>
              </a:rPr>
              <a:t> : </a:t>
            </a:r>
            <a:r>
              <a:rPr lang="fr-FR" sz="1200" dirty="0">
                <a:effectLst/>
                <a:ea typeface="Calibri" panose="020F0502020204030204" pitchFamily="34" charset="0"/>
                <a:cs typeface="Times New Roman" panose="02020603050405020304" pitchFamily="18" charset="0"/>
                <a:hlinkClick r:id="rId10"/>
              </a:rPr>
              <a:t>https://www.youtube.com/watch?v=Fevw8ahkeeU</a:t>
            </a:r>
            <a:r>
              <a:rPr lang="fr-FR" sz="1200" dirty="0">
                <a:effectLst/>
                <a:ea typeface="Calibri" panose="020F0502020204030204" pitchFamily="34" charset="0"/>
                <a:cs typeface="Times New Roman" panose="02020603050405020304" pitchFamily="18"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effectLst/>
                <a:latin typeface="Roboto" panose="02000000000000000000" pitchFamily="2" charset="0"/>
              </a:rPr>
              <a:t>5 mins - Apprendre à </a:t>
            </a:r>
            <a:r>
              <a:rPr lang="fr-FR" b="0" i="0" dirty="0" err="1">
                <a:effectLst/>
                <a:latin typeface="Roboto" panose="02000000000000000000" pitchFamily="2" charset="0"/>
              </a:rPr>
              <a:t>être</a:t>
            </a:r>
            <a:r>
              <a:rPr lang="fr-FR" b="0" i="0" dirty="0">
                <a:effectLst/>
                <a:latin typeface="Roboto" panose="02000000000000000000" pitchFamily="2" charset="0"/>
              </a:rPr>
              <a:t> bienveillant envers soi </a:t>
            </a:r>
            <a:r>
              <a:rPr lang="fr-FR" b="0" i="0" dirty="0" err="1">
                <a:effectLst/>
                <a:latin typeface="Roboto" panose="02000000000000000000" pitchFamily="2" charset="0"/>
              </a:rPr>
              <a:t>même</a:t>
            </a:r>
            <a:r>
              <a:rPr lang="fr-FR" b="0" i="0" dirty="0">
                <a:effectLst/>
                <a:latin typeface="Roboto" panose="02000000000000000000" pitchFamily="2" charset="0"/>
              </a:rPr>
              <a:t> -</a:t>
            </a:r>
            <a:r>
              <a:rPr lang="en-US" dirty="0"/>
              <a:t> </a:t>
            </a:r>
            <a:r>
              <a:rPr lang="fr-CA" sz="1800" u="sng" dirty="0">
                <a:solidFill>
                  <a:srgbClr val="0563C1"/>
                </a:solidFill>
                <a:effectLst/>
                <a:latin typeface="Arial" panose="020B0604020202020204" pitchFamily="34" charset="0"/>
                <a:ea typeface="Calibri" panose="020F0502020204030204" pitchFamily="34" charset="0"/>
              </a:rPr>
              <a:t>https://www.youtube.com/watch?v=RKZ7MGQQXXI</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800" u="sng" noProof="0" dirty="0">
              <a:solidFill>
                <a:srgbClr val="C00000"/>
              </a:solidFill>
              <a:effectLst/>
              <a:highlight>
                <a:srgbClr val="FFFF00"/>
              </a:highligh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12937">
              <a:defRPr/>
            </a:pPr>
            <a:r>
              <a:rPr lang="fr-CA" dirty="0"/>
              <a:t>Josée</a:t>
            </a:r>
          </a:p>
          <a:p>
            <a:pPr defTabSz="912937">
              <a:defRPr/>
            </a:pPr>
            <a:endParaRPr lang="fr-CA" dirty="0"/>
          </a:p>
          <a:p>
            <a:r>
              <a:rPr lang="fr-CA" noProof="0" dirty="0"/>
              <a:t>Ce que je vais</a:t>
            </a:r>
            <a:r>
              <a:rPr lang="fr-CA" baseline="0" noProof="0" dirty="0"/>
              <a:t> vous</a:t>
            </a:r>
            <a:r>
              <a:rPr lang="fr-CA" noProof="0" dirty="0"/>
              <a:t> dire peut être interprété différemment par chacun d’entre nous. Il est question ici de la façon dont nous sommes perçus.</a:t>
            </a:r>
          </a:p>
          <a:p>
            <a:endParaRPr lang="fr-CA" noProof="0" dirty="0"/>
          </a:p>
          <a:p>
            <a:r>
              <a:rPr lang="fr-FR" sz="1200" b="0" i="0" kern="1200" dirty="0">
                <a:solidFill>
                  <a:schemeClr val="tx1"/>
                </a:solidFill>
                <a:effectLst/>
                <a:latin typeface="+mn-lt"/>
                <a:ea typeface="+mn-ea"/>
                <a:cs typeface="+mn-cs"/>
              </a:rPr>
              <a:t>Les autres peuvent ne pas nous voir de la même manière que nous-mêmes.</a:t>
            </a:r>
          </a:p>
          <a:p>
            <a:endParaRPr lang="fr-FR" sz="1200" b="0" i="0" kern="1200" noProof="0" dirty="0">
              <a:solidFill>
                <a:schemeClr val="tx1"/>
              </a:solidFill>
              <a:effectLst/>
              <a:latin typeface="+mn-lt"/>
              <a:ea typeface="+mn-ea"/>
              <a:cs typeface="+mn-cs"/>
            </a:endParaRPr>
          </a:p>
          <a:p>
            <a:r>
              <a:rPr lang="fr-FR" b="0" noProof="0" dirty="0"/>
              <a:t>Nous réfléchissons constamment à quelle image donner aux autres. A comment ils nous verront… Nous ignorons toutefois que les gens ne nous voient souvent pas comme nous pensons ou voulons qu’ils nous voient.</a:t>
            </a:r>
          </a:p>
          <a:p>
            <a:endParaRPr lang="fr-FR" b="0" noProof="0" dirty="0"/>
          </a:p>
          <a:p>
            <a:r>
              <a:rPr lang="fr-FR" b="0" noProof="0" dirty="0"/>
              <a:t>Savez-vous ce qui serait très positif ? Commencer à interagir avec les gens autour de nous et leur demander directement comment ils nous voient.</a:t>
            </a:r>
          </a:p>
          <a:p>
            <a:endParaRPr lang="fr-FR" b="0" noProof="0" dirty="0"/>
          </a:p>
          <a:p>
            <a:r>
              <a:rPr lang="en-CA" sz="1200" b="0" i="0" kern="1200" dirty="0" err="1">
                <a:solidFill>
                  <a:schemeClr val="tx1"/>
                </a:solidFill>
                <a:effectLst/>
                <a:latin typeface="+mn-lt"/>
                <a:ea typeface="+mn-ea"/>
                <a:cs typeface="+mn-cs"/>
              </a:rPr>
              <a:t>Qu’allez-vous</a:t>
            </a:r>
            <a:r>
              <a:rPr lang="en-CA" sz="1200" b="0" i="0" kern="1200" dirty="0">
                <a:solidFill>
                  <a:schemeClr val="tx1"/>
                </a:solidFill>
                <a:effectLst/>
                <a:latin typeface="+mn-lt"/>
                <a:ea typeface="+mn-ea"/>
                <a:cs typeface="+mn-cs"/>
              </a:rPr>
              <a:t> </a:t>
            </a:r>
            <a:r>
              <a:rPr lang="en-CA" sz="1200" b="0" i="0" kern="1200" dirty="0" err="1">
                <a:solidFill>
                  <a:schemeClr val="tx1"/>
                </a:solidFill>
                <a:effectLst/>
                <a:latin typeface="+mn-lt"/>
                <a:ea typeface="+mn-ea"/>
                <a:cs typeface="+mn-cs"/>
              </a:rPr>
              <a:t>découvrir</a:t>
            </a:r>
            <a:r>
              <a:rPr lang="en-CA" sz="1200" b="0" i="0" kern="1200" dirty="0">
                <a:solidFill>
                  <a:schemeClr val="tx1"/>
                </a:solidFill>
                <a:effectLst/>
                <a:latin typeface="+mn-lt"/>
                <a:ea typeface="+mn-ea"/>
                <a:cs typeface="+mn-cs"/>
              </a:rPr>
              <a:t> sur </a:t>
            </a:r>
            <a:r>
              <a:rPr lang="en-CA" sz="1200" b="0" i="0" kern="1200" dirty="0" err="1">
                <a:solidFill>
                  <a:schemeClr val="tx1"/>
                </a:solidFill>
                <a:effectLst/>
                <a:latin typeface="+mn-lt"/>
                <a:ea typeface="+mn-ea"/>
                <a:cs typeface="+mn-cs"/>
              </a:rPr>
              <a:t>vous-même</a:t>
            </a:r>
            <a:r>
              <a:rPr lang="en-CA" sz="1200" b="0" i="0" kern="1200" dirty="0">
                <a:solidFill>
                  <a:schemeClr val="tx1"/>
                </a:solidFill>
                <a:effectLst/>
                <a:latin typeface="+mn-lt"/>
                <a:ea typeface="+mn-ea"/>
                <a:cs typeface="+mn-cs"/>
              </a:rPr>
              <a:t> ?</a:t>
            </a:r>
            <a:endParaRPr lang="fr-CA" b="0" noProof="0" dirty="0"/>
          </a:p>
          <a:p>
            <a:endParaRPr lang="fr-CA" noProof="0" dirty="0"/>
          </a:p>
          <a:p>
            <a:r>
              <a:rPr lang="fr-CA" noProof="0" dirty="0"/>
              <a:t>Dans cet exemple, sur la diapositive :</a:t>
            </a:r>
          </a:p>
          <a:p>
            <a:r>
              <a:rPr lang="fr-CA" noProof="0" dirty="0"/>
              <a:t>(clic)</a:t>
            </a:r>
          </a:p>
          <a:p>
            <a:r>
              <a:rPr lang="fr-CA" noProof="0" dirty="0"/>
              <a:t>Première</a:t>
            </a:r>
            <a:r>
              <a:rPr lang="fr-CA" baseline="0" noProof="0" dirty="0"/>
              <a:t> image: </a:t>
            </a:r>
            <a:r>
              <a:rPr lang="fr-CA" noProof="0" dirty="0"/>
              <a:t>Comment ma mère et mon père me voient</a:t>
            </a:r>
            <a:r>
              <a:rPr lang="fr-CA" baseline="0" noProof="0" dirty="0"/>
              <a:t> – surtout lorsque nous sommes jeunes et qu’ils croient que nous sommes des anges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(clic)</a:t>
            </a:r>
          </a:p>
          <a:p>
            <a:r>
              <a:rPr lang="fr-CA" baseline="0" noProof="0" dirty="0"/>
              <a:t>Deuxième image: Comment mon conjoint ou ma conjointe me voit – quand on tombe en amour – particulièrement pendant la « phase de lune de miel », comme quelqu’un de fort, brillant, beau, drôle et intelligent</a:t>
            </a:r>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(clic)</a:t>
            </a:r>
          </a:p>
          <a:p>
            <a:r>
              <a:rPr lang="fr-CA" baseline="0" noProof="0" dirty="0"/>
              <a:t>Troisième image: Comment mon frère aîné me voit – jamais de son âge ni à son hauteur, toujours plus jeune que lui</a:t>
            </a:r>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(clic)</a:t>
            </a:r>
          </a:p>
          <a:p>
            <a:r>
              <a:rPr lang="fr-CA" baseline="0" noProof="0" dirty="0"/>
              <a:t>Quatrième image: Comment je me perçois – </a:t>
            </a:r>
            <a:r>
              <a:rPr lang="fr-FR" sz="1200" b="0" i="0" kern="1200" dirty="0">
                <a:solidFill>
                  <a:schemeClr val="tx1"/>
                </a:solidFill>
                <a:effectLst/>
                <a:latin typeface="+mn-lt"/>
                <a:ea typeface="+mn-ea"/>
                <a:cs typeface="+mn-cs"/>
              </a:rPr>
              <a:t>La perception que nous avons</a:t>
            </a:r>
            <a:r>
              <a:rPr lang="fr-FR" sz="1200" b="0" i="0" kern="1200" baseline="0" dirty="0">
                <a:solidFill>
                  <a:schemeClr val="tx1"/>
                </a:solidFill>
                <a:effectLst/>
                <a:latin typeface="+mn-lt"/>
                <a:ea typeface="+mn-ea"/>
                <a:cs typeface="+mn-cs"/>
              </a:rPr>
              <a:t> de nous </a:t>
            </a:r>
            <a:r>
              <a:rPr lang="fr-FR" sz="1200" b="0" i="0" kern="1200" dirty="0">
                <a:solidFill>
                  <a:schemeClr val="tx1"/>
                </a:solidFill>
                <a:effectLst/>
                <a:latin typeface="+mn-lt"/>
                <a:ea typeface="+mn-ea"/>
                <a:cs typeface="+mn-cs"/>
              </a:rPr>
              <a:t>est très importante, car elle va déterminer comment nous nous sentons et ce que nous</a:t>
            </a:r>
            <a:r>
              <a:rPr lang="fr-FR" sz="1200" b="0" i="0" kern="1200" baseline="0" dirty="0">
                <a:solidFill>
                  <a:schemeClr val="tx1"/>
                </a:solidFill>
                <a:effectLst/>
                <a:latin typeface="+mn-lt"/>
                <a:ea typeface="+mn-ea"/>
                <a:cs typeface="+mn-cs"/>
              </a:rPr>
              <a:t> sommes </a:t>
            </a:r>
            <a:r>
              <a:rPr lang="fr-FR" sz="1200" b="0" i="0" kern="1200" dirty="0">
                <a:solidFill>
                  <a:schemeClr val="tx1"/>
                </a:solidFill>
                <a:effectLst/>
                <a:latin typeface="+mn-lt"/>
                <a:ea typeface="+mn-ea"/>
                <a:cs typeface="+mn-cs"/>
              </a:rPr>
              <a:t>capable d’accomplir, mais aussi la manière de comportement avec les gens dans notre vie. Ce que tu perçois de toi n’est que ta propre perception.</a:t>
            </a:r>
            <a:r>
              <a:rPr lang="fr-FR" sz="1200" b="1" i="0" kern="1200" dirty="0">
                <a:solidFill>
                  <a:schemeClr val="tx1"/>
                </a:solidFill>
                <a:effectLst/>
                <a:latin typeface="+mn-lt"/>
                <a:ea typeface="+mn-ea"/>
                <a:cs typeface="+mn-cs"/>
              </a:rPr>
              <a:t> </a:t>
            </a:r>
          </a:p>
          <a:p>
            <a:endParaRPr lang="fr-FR" baseline="0" noProof="0" dirty="0"/>
          </a:p>
          <a:p>
            <a:r>
              <a:rPr lang="fr-FR" baseline="0" noProof="0" dirty="0"/>
              <a:t>Une personne avec une image négative voit des obstacles, des problèmes insurmontables, elle doute des ses capacités, se trouve des excuses pour ne pas aller de l’avant ou se convainc qu’il n’ y a aucun espoir ! C’est une personne qui a du mal à se fier aux autres, car elle n’a pas confiance en elle-même !</a:t>
            </a:r>
            <a:endParaRPr lang="fr-CA" baseline="0" noProof="0" dirty="0"/>
          </a:p>
          <a:p>
            <a:r>
              <a:rPr lang="fr-CA" baseline="0" noProof="0" dirty="0"/>
              <a:t> </a:t>
            </a:r>
          </a:p>
          <a:p>
            <a:r>
              <a:rPr lang="fr-FR" sz="1200" b="0" i="0" kern="1200" dirty="0">
                <a:solidFill>
                  <a:schemeClr val="tx1"/>
                </a:solidFill>
                <a:effectLst/>
                <a:latin typeface="+mn-lt"/>
                <a:ea typeface="+mn-ea"/>
                <a:cs typeface="+mn-cs"/>
              </a:rPr>
              <a:t>Tandis qu’une personne avec une image positive renverra une information positive; ces interactions avec les autres seront plus faciles. Cette personne pourra aisément entretenir de bonnes relations. C’est une personne qui verra des opportunités partout et dans tout ! Elle abordera les situations sous différents angles pour trouver des solutions ! Bref, c’est une personne forte et positive, qui inspire la confiance !</a:t>
            </a:r>
          </a:p>
          <a:p>
            <a:endParaRPr lang="fr-FR" sz="1200" b="0" i="0" kern="1200" baseline="0" noProof="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En outre, vouloir tirer le meilleur de son image n’est pas du narcissisme mais un moyen de se dire que l’on s’aime, que l’on veut prendre soin de soi. </a:t>
            </a:r>
          </a:p>
          <a:p>
            <a:endParaRPr lang="fr-FR" sz="1200" b="0" i="0" kern="1200" baseline="0" noProof="0" dirty="0">
              <a:solidFill>
                <a:schemeClr val="tx1"/>
              </a:solidFill>
              <a:effectLst/>
              <a:latin typeface="+mn-lt"/>
              <a:ea typeface="+mn-ea"/>
              <a:cs typeface="+mn-cs"/>
            </a:endParaRPr>
          </a:p>
          <a:p>
            <a:endParaRPr lang="fr-FR" sz="1200" b="0" i="0" kern="1200" baseline="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2937419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defTabSz="912937">
              <a:defRPr/>
            </a:pPr>
            <a:r>
              <a:rPr lang="fr-CA" sz="1400" dirty="0"/>
              <a:t>Josée</a:t>
            </a:r>
          </a:p>
          <a:p>
            <a:pPr defTabSz="912937">
              <a:defRPr/>
            </a:pPr>
            <a:endParaRPr lang="fr-CA" sz="1400" dirty="0"/>
          </a:p>
          <a:p>
            <a:pPr rtl="0"/>
            <a:r>
              <a:rPr lang="fr-FR" sz="1200" b="0" i="0" kern="1200" dirty="0">
                <a:solidFill>
                  <a:schemeClr val="tx1"/>
                </a:solidFill>
                <a:effectLst/>
                <a:latin typeface="+mn-lt"/>
                <a:ea typeface="+mn-ea"/>
                <a:cs typeface="+mn-cs"/>
              </a:rPr>
              <a:t>L’</a:t>
            </a:r>
            <a:r>
              <a:rPr lang="fr-FR" sz="1200" b="0" i="0" kern="1200" dirty="0" err="1">
                <a:solidFill>
                  <a:schemeClr val="tx1"/>
                </a:solidFill>
                <a:effectLst/>
                <a:latin typeface="+mn-lt"/>
                <a:ea typeface="+mn-ea"/>
                <a:cs typeface="+mn-cs"/>
              </a:rPr>
              <a:t>autocompassion</a:t>
            </a:r>
            <a:r>
              <a:rPr lang="fr-FR" sz="1200" b="0" i="0" kern="1200" dirty="0">
                <a:solidFill>
                  <a:schemeClr val="tx1"/>
                </a:solidFill>
                <a:effectLst/>
                <a:latin typeface="+mn-lt"/>
                <a:ea typeface="+mn-ea"/>
                <a:cs typeface="+mn-cs"/>
              </a:rPr>
              <a:t> implique de vous répondre de la même manière que vous le feriez avec un bon ami lorsque celui-ci traverse une période difficile, lorsqu’il échoue ou remarque quelque chose qu’il n'aime pas chez lui-même. La pratique de l’</a:t>
            </a:r>
            <a:r>
              <a:rPr lang="fr-FR" sz="1200" b="0" i="0" kern="1200" dirty="0" err="1">
                <a:solidFill>
                  <a:schemeClr val="tx1"/>
                </a:solidFill>
                <a:effectLst/>
                <a:latin typeface="+mn-lt"/>
                <a:ea typeface="+mn-ea"/>
                <a:cs typeface="+mn-cs"/>
              </a:rPr>
              <a:t>autocompassion</a:t>
            </a:r>
            <a:r>
              <a:rPr lang="fr-FR" sz="1200" b="0" i="0" kern="1200" dirty="0">
                <a:solidFill>
                  <a:schemeClr val="tx1"/>
                </a:solidFill>
                <a:effectLst/>
                <a:latin typeface="+mn-lt"/>
                <a:ea typeface="+mn-ea"/>
                <a:cs typeface="+mn-cs"/>
              </a:rPr>
              <a:t> vous enseigne à adopter une attitude gentille et compréhensive envers vous-même.</a:t>
            </a:r>
            <a:br>
              <a:rPr lang="fr-FR" sz="1200" b="0" i="0" kern="1200" dirty="0">
                <a:solidFill>
                  <a:schemeClr val="tx1"/>
                </a:solidFill>
                <a:effectLst/>
                <a:latin typeface="+mn-lt"/>
                <a:ea typeface="+mn-ea"/>
                <a:cs typeface="+mn-cs"/>
              </a:rPr>
            </a:br>
            <a:endParaRPr lang="fr-FR" sz="1200" b="0" i="0" kern="1200" dirty="0">
              <a:solidFill>
                <a:schemeClr val="tx1"/>
              </a:solidFill>
              <a:effectLst/>
              <a:latin typeface="+mn-lt"/>
              <a:ea typeface="+mn-ea"/>
              <a:cs typeface="+mn-cs"/>
            </a:endParaRPr>
          </a:p>
          <a:p>
            <a:pPr rtl="0"/>
            <a:r>
              <a:rPr lang="fr-FR" sz="1200" b="0" i="0" kern="1200" dirty="0">
                <a:solidFill>
                  <a:schemeClr val="tx1"/>
                </a:solidFill>
                <a:effectLst/>
                <a:latin typeface="+mn-lt"/>
                <a:ea typeface="+mn-ea"/>
                <a:cs typeface="+mn-cs"/>
              </a:rPr>
              <a:t>Il existe plusieurs moyens pour développer de l’</a:t>
            </a:r>
            <a:r>
              <a:rPr lang="fr-FR" sz="1200" b="0" i="0" kern="1200" dirty="0" err="1">
                <a:solidFill>
                  <a:schemeClr val="tx1"/>
                </a:solidFill>
                <a:effectLst/>
                <a:latin typeface="+mn-lt"/>
                <a:ea typeface="+mn-ea"/>
                <a:cs typeface="+mn-cs"/>
              </a:rPr>
              <a:t>autocompassion</a:t>
            </a:r>
            <a:r>
              <a:rPr lang="fr-FR" sz="1200" b="0" i="0" kern="1200" dirty="0">
                <a:solidFill>
                  <a:schemeClr val="tx1"/>
                </a:solidFill>
                <a:effectLst/>
                <a:latin typeface="+mn-lt"/>
                <a:ea typeface="+mn-ea"/>
                <a:cs typeface="+mn-cs"/>
              </a:rPr>
              <a:t>. Par exemple, la « pause d’</a:t>
            </a:r>
            <a:r>
              <a:rPr lang="fr-FR" sz="1200" b="0" i="0" kern="1200" dirty="0" err="1">
                <a:solidFill>
                  <a:schemeClr val="tx1"/>
                </a:solidFill>
                <a:effectLst/>
                <a:latin typeface="+mn-lt"/>
                <a:ea typeface="+mn-ea"/>
                <a:cs typeface="+mn-cs"/>
              </a:rPr>
              <a:t>autocompassion</a:t>
            </a:r>
            <a:r>
              <a:rPr lang="fr-FR" sz="1200" b="0" i="0" kern="1200" dirty="0">
                <a:solidFill>
                  <a:schemeClr val="tx1"/>
                </a:solidFill>
                <a:effectLst/>
                <a:latin typeface="+mn-lt"/>
                <a:ea typeface="+mn-ea"/>
                <a:cs typeface="+mn-cs"/>
              </a:rPr>
              <a:t> » est un exercice méditatif guidé par une narration de 5 minutes qui peut apaiser la personne lors de moments difficiles, en offrant un survol des trois composantes de l’</a:t>
            </a:r>
            <a:r>
              <a:rPr lang="fr-FR" sz="1200" b="0" i="0" kern="1200" dirty="0" err="1">
                <a:solidFill>
                  <a:schemeClr val="tx1"/>
                </a:solidFill>
                <a:effectLst/>
                <a:latin typeface="+mn-lt"/>
                <a:ea typeface="+mn-ea"/>
                <a:cs typeface="+mn-cs"/>
              </a:rPr>
              <a:t>autocompassion</a:t>
            </a:r>
            <a:r>
              <a:rPr lang="fr-FR" sz="1200" b="0" i="0" kern="1200" dirty="0">
                <a:solidFill>
                  <a:schemeClr val="tx1"/>
                </a:solidFill>
                <a:effectLst/>
                <a:latin typeface="+mn-lt"/>
                <a:ea typeface="+mn-ea"/>
                <a:cs typeface="+mn-cs"/>
              </a:rPr>
              <a:t>. </a:t>
            </a:r>
            <a:br>
              <a:rPr lang="fr-FR" sz="1200" b="0" i="0" kern="1200" dirty="0">
                <a:solidFill>
                  <a:schemeClr val="tx1"/>
                </a:solidFill>
                <a:effectLst/>
                <a:latin typeface="+mn-lt"/>
                <a:ea typeface="+mn-ea"/>
                <a:cs typeface="+mn-cs"/>
              </a:rPr>
            </a:br>
            <a:endParaRPr lang="fr-FR" sz="1200" b="0" i="0" kern="1200" dirty="0">
              <a:solidFill>
                <a:schemeClr val="tx1"/>
              </a:solidFill>
              <a:effectLst/>
              <a:latin typeface="+mn-lt"/>
              <a:ea typeface="+mn-ea"/>
              <a:cs typeface="+mn-cs"/>
            </a:endParaRPr>
          </a:p>
          <a:p>
            <a:pPr rtl="0"/>
            <a:r>
              <a:rPr lang="fr-FR" sz="1200" b="0" i="0" kern="1200" dirty="0">
                <a:solidFill>
                  <a:schemeClr val="tx1"/>
                </a:solidFill>
                <a:effectLst/>
                <a:latin typeface="+mn-lt"/>
                <a:ea typeface="+mn-ea"/>
                <a:cs typeface="+mn-cs"/>
              </a:rPr>
              <a:t>((voici une courte </a:t>
            </a:r>
            <a:r>
              <a:rPr lang="fr-FR" sz="1200" b="0" i="0" kern="1200" dirty="0" err="1">
                <a:solidFill>
                  <a:schemeClr val="tx1"/>
                </a:solidFill>
                <a:effectLst/>
                <a:latin typeface="+mn-lt"/>
                <a:ea typeface="+mn-ea"/>
                <a:cs typeface="+mn-cs"/>
              </a:rPr>
              <a:t>video</a:t>
            </a:r>
            <a:r>
              <a:rPr lang="fr-FR" sz="1200" b="0" i="0" kern="1200" dirty="0">
                <a:solidFill>
                  <a:schemeClr val="tx1"/>
                </a:solidFill>
                <a:effectLst/>
                <a:latin typeface="+mn-lt"/>
                <a:ea typeface="+mn-ea"/>
                <a:cs typeface="+mn-cs"/>
              </a:rPr>
              <a:t> pour pratiquer la pause d’autocompassion: </a:t>
            </a:r>
            <a:r>
              <a:rPr lang="fr-CA" sz="1200" noProof="0" dirty="0">
                <a:hlinkClick r:id="rId3"/>
              </a:rPr>
              <a:t>https://vimeo.com/470384287</a:t>
            </a:r>
            <a:r>
              <a:rPr lang="fr-CA" sz="1200" noProof="0" dirty="0"/>
              <a:t> ))</a:t>
            </a:r>
            <a:endParaRPr lang="fr-FR" sz="1200" b="0" i="0" kern="1200" dirty="0">
              <a:solidFill>
                <a:schemeClr val="tx1"/>
              </a:solidFill>
              <a:effectLst/>
              <a:latin typeface="+mn-lt"/>
              <a:ea typeface="+mn-ea"/>
              <a:cs typeface="+mn-cs"/>
            </a:endParaRPr>
          </a:p>
          <a:p>
            <a:pPr defTabSz="912937">
              <a:defRPr/>
            </a:pPr>
            <a:endParaRPr lang="fr-CA" sz="1400" dirty="0"/>
          </a:p>
          <a:p>
            <a:pPr defTabSz="912937">
              <a:defRPr/>
            </a:pPr>
            <a:r>
              <a:rPr lang="fr-FR" sz="1200" b="0" i="0" kern="1200" dirty="0">
                <a:solidFill>
                  <a:schemeClr val="tx1"/>
                </a:solidFill>
                <a:effectLst/>
                <a:latin typeface="+mn-lt"/>
                <a:ea typeface="+mn-ea"/>
                <a:cs typeface="+mn-cs"/>
              </a:rPr>
              <a:t>Il existe aussi des exercices qui peuvent être pratiqués</a:t>
            </a:r>
            <a:r>
              <a:rPr lang="fr-FR" sz="1200" b="0" i="0" kern="1200" baseline="0" dirty="0">
                <a:solidFill>
                  <a:schemeClr val="tx1"/>
                </a:solidFill>
                <a:effectLst/>
                <a:latin typeface="+mn-lt"/>
                <a:ea typeface="+mn-ea"/>
                <a:cs typeface="+mn-cs"/>
              </a:rPr>
              <a:t> dans la vie quotidienne qui </a:t>
            </a:r>
            <a:r>
              <a:rPr lang="fr-FR" sz="1200" b="0" i="0" kern="1200" dirty="0">
                <a:solidFill>
                  <a:schemeClr val="tx1"/>
                </a:solidFill>
                <a:effectLst/>
                <a:latin typeface="+mn-lt"/>
                <a:ea typeface="+mn-ea"/>
                <a:cs typeface="+mn-cs"/>
              </a:rPr>
              <a:t>n’incluent pas de méditation, par exemple, l’écriture d’une « lettre d’</a:t>
            </a:r>
            <a:r>
              <a:rPr lang="fr-FR" sz="1200" b="0" i="0" kern="1200" dirty="0" err="1">
                <a:solidFill>
                  <a:schemeClr val="tx1"/>
                </a:solidFill>
                <a:effectLst/>
                <a:latin typeface="+mn-lt"/>
                <a:ea typeface="+mn-ea"/>
                <a:cs typeface="+mn-cs"/>
              </a:rPr>
              <a:t>autocompassion</a:t>
            </a:r>
            <a:r>
              <a:rPr lang="fr-FR" sz="1200" b="0" i="0" kern="1200" dirty="0">
                <a:solidFill>
                  <a:schemeClr val="tx1"/>
                </a:solidFill>
                <a:effectLst/>
                <a:latin typeface="+mn-lt"/>
                <a:ea typeface="+mn-ea"/>
                <a:cs typeface="+mn-cs"/>
              </a:rPr>
              <a:t> »</a:t>
            </a:r>
            <a:endParaRPr lang="fr-CA" sz="1400" dirty="0"/>
          </a:p>
          <a:p>
            <a:pPr defTabSz="912937">
              <a:defRPr/>
            </a:pPr>
            <a:endParaRPr lang="fr-CA" sz="1400" dirty="0"/>
          </a:p>
          <a:p>
            <a:pPr marL="0" marR="0" indent="0" algn="l" defTabSz="914400" rtl="0" eaLnBrk="1" fontAlgn="auto" latinLnBrk="0" hangingPunct="1">
              <a:lnSpc>
                <a:spcPct val="100000"/>
              </a:lnSpc>
              <a:spcBef>
                <a:spcPts val="599"/>
              </a:spcBef>
              <a:spcAft>
                <a:spcPts val="300"/>
              </a:spcAft>
              <a:buClrTx/>
              <a:buSzTx/>
              <a:buFontTx/>
              <a:buNone/>
              <a:tabLst/>
              <a:defRPr/>
            </a:pPr>
            <a:endParaRPr lang="fr-CA" sz="1400" noProof="0" dirty="0"/>
          </a:p>
          <a:p>
            <a:pPr marL="0" marR="0" indent="0" algn="l" defTabSz="914400" rtl="0" eaLnBrk="1" fontAlgn="auto" latinLnBrk="0" hangingPunct="1">
              <a:lnSpc>
                <a:spcPct val="100000"/>
              </a:lnSpc>
              <a:spcBef>
                <a:spcPts val="599"/>
              </a:spcBef>
              <a:spcAft>
                <a:spcPts val="300"/>
              </a:spcAft>
              <a:buClrTx/>
              <a:buSzTx/>
              <a:buFontTx/>
              <a:buNone/>
              <a:tabLst/>
              <a:defRPr/>
            </a:pPr>
            <a:endParaRPr lang="fr-CA" sz="1400" noProof="0" dirty="0"/>
          </a:p>
          <a:p>
            <a:pPr marL="0" marR="0" indent="0" algn="l" defTabSz="914400" rtl="0" eaLnBrk="1" fontAlgn="auto" latinLnBrk="0" hangingPunct="1">
              <a:lnSpc>
                <a:spcPct val="100000"/>
              </a:lnSpc>
              <a:spcBef>
                <a:spcPts val="599"/>
              </a:spcBef>
              <a:spcAft>
                <a:spcPts val="300"/>
              </a:spcAft>
              <a:buClrTx/>
              <a:buSzTx/>
              <a:buFontTx/>
              <a:buNone/>
              <a:tabLst/>
              <a:defRPr/>
            </a:pPr>
            <a:r>
              <a:rPr lang="fr-CA" sz="1400" noProof="0" dirty="0"/>
              <a:t>(Choisissez l'un d'entre eux)</a:t>
            </a:r>
          </a:p>
          <a:p>
            <a:pPr marL="342900" marR="0" lvl="0" indent="-342900" algn="l" defTabSz="914400" rtl="0" eaLnBrk="1" fontAlgn="auto" latinLnBrk="0" hangingPunct="1">
              <a:lnSpc>
                <a:spcPct val="100000"/>
              </a:lnSpc>
              <a:spcBef>
                <a:spcPts val="599"/>
              </a:spcBef>
              <a:spcAft>
                <a:spcPts val="300"/>
              </a:spcAft>
              <a:buClrTx/>
              <a:buSzTx/>
              <a:buFontTx/>
              <a:buAutoNum type="arabicPeriod"/>
              <a:tabLst/>
              <a:defRPr/>
            </a:pPr>
            <a:r>
              <a:rPr lang="fr-CA" sz="1400" noProof="0" dirty="0"/>
              <a:t>5 min – Une pause d’autocompassion : </a:t>
            </a:r>
            <a:r>
              <a:rPr lang="fr-CA" sz="1400" noProof="0" dirty="0">
                <a:hlinkClick r:id="rId3"/>
              </a:rPr>
              <a:t>https://vimeo.com/470384287</a:t>
            </a:r>
            <a:r>
              <a:rPr lang="fr-CA" sz="1400" noProof="0" dirty="0"/>
              <a:t> </a:t>
            </a:r>
            <a:br>
              <a:rPr lang="fr-CA" sz="1400" noProof="0" dirty="0"/>
            </a:br>
            <a:r>
              <a:rPr lang="fr-CA" sz="1400" b="1" noProof="0" dirty="0"/>
              <a:t>OR</a:t>
            </a:r>
          </a:p>
          <a:p>
            <a:pPr marL="342900" marR="0" lvl="0" indent="-342900" algn="l" defTabSz="914400" rtl="0" eaLnBrk="1" fontAlgn="auto" latinLnBrk="0" hangingPunct="1">
              <a:lnSpc>
                <a:spcPct val="100000"/>
              </a:lnSpc>
              <a:spcBef>
                <a:spcPts val="599"/>
              </a:spcBef>
              <a:spcAft>
                <a:spcPts val="300"/>
              </a:spcAft>
              <a:buClrTx/>
              <a:buSzTx/>
              <a:buFontTx/>
              <a:buAutoNum type="arabicPeriod"/>
              <a:tabLst/>
              <a:defRPr/>
            </a:pPr>
            <a:r>
              <a:rPr lang="fr-CA" sz="1300" noProof="0" dirty="0"/>
              <a:t>Ou encore, vous pouvez guider les participants tout au long d’un exercice d’autocompassion, comme suit…</a:t>
            </a:r>
          </a:p>
          <a:p>
            <a:pPr marL="742493" lvl="1" indent="-285293">
              <a:spcBef>
                <a:spcPts val="599"/>
              </a:spcBef>
              <a:spcAft>
                <a:spcPts val="300"/>
              </a:spcAft>
              <a:buFont typeface="Arial" panose="020B0604020202020204" pitchFamily="34" charset="0"/>
              <a:buChar char="•"/>
            </a:pPr>
            <a:r>
              <a:rPr lang="fr-CA" sz="1300" kern="1200" baseline="0" noProof="0" dirty="0">
                <a:solidFill>
                  <a:schemeClr val="tx1"/>
                </a:solidFill>
                <a:latin typeface="+mn-lt"/>
                <a:ea typeface="+mn-ea"/>
                <a:cs typeface="+mn-cs"/>
              </a:rPr>
              <a:t>Je vais nous guider tout au long d’un exercice d’amour et de bienveillance similaire et plus court</a:t>
            </a:r>
          </a:p>
          <a:p>
            <a:pPr marL="742493" lvl="1" indent="-285293">
              <a:spcBef>
                <a:spcPts val="599"/>
              </a:spcBef>
              <a:spcAft>
                <a:spcPts val="300"/>
              </a:spcAft>
              <a:buFont typeface="Arial" panose="020B0604020202020204" pitchFamily="34" charset="0"/>
              <a:buChar char="•"/>
            </a:pPr>
            <a:r>
              <a:rPr lang="fr-CA" sz="1300" kern="1200" baseline="0" noProof="0" dirty="0">
                <a:solidFill>
                  <a:schemeClr val="tx1"/>
                </a:solidFill>
                <a:latin typeface="+mn-lt"/>
                <a:ea typeface="+mn-ea"/>
                <a:cs typeface="+mn-cs"/>
              </a:rPr>
              <a:t>Pensez à un évén</a:t>
            </a:r>
            <a:r>
              <a:rPr lang="fr-CA" sz="1300" baseline="0" noProof="0" dirty="0"/>
              <a:t>ement qui vous a marqué, qui vous a perturbé et que vous ne semblez pas pouvoir oublier. Idéalement, pensez à quelque chose de léger pour cet exercice… </a:t>
            </a:r>
          </a:p>
          <a:p>
            <a:pPr marL="742493" marR="0" lvl="1" indent="-285293"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300" baseline="0" noProof="0" dirty="0"/>
              <a:t>Rappelez-vous, nous sommes tous dans le même bateau (marquer des pauses entre les phrases, employer le « je » pour deux de ces énoncés, puis le « nous » pour les deux autres)</a:t>
            </a:r>
          </a:p>
          <a:p>
            <a:pPr marL="1200150" lvl="2" indent="-285750">
              <a:spcBef>
                <a:spcPts val="600"/>
              </a:spcBef>
              <a:buFont typeface="Arial" panose="020B0604020202020204" pitchFamily="34" charset="0"/>
              <a:buChar char="•"/>
            </a:pPr>
            <a:r>
              <a:rPr lang="fr-CA" sz="1700" noProof="0" dirty="0"/>
              <a:t>Faites que je sois (nous soyons tous) en sécurité</a:t>
            </a:r>
          </a:p>
          <a:p>
            <a:pPr marL="1200150" lvl="2" indent="-285750">
              <a:spcBef>
                <a:spcPts val="600"/>
              </a:spcBef>
              <a:buFont typeface="Arial" panose="020B0604020202020204" pitchFamily="34" charset="0"/>
              <a:buChar char="•"/>
            </a:pPr>
            <a:r>
              <a:rPr lang="fr-CA" sz="1700" noProof="0" dirty="0"/>
              <a:t>Faites que je sois (nous soyons tous) en paix</a:t>
            </a:r>
          </a:p>
          <a:p>
            <a:pPr marL="1200150" lvl="2" indent="-285750">
              <a:spcBef>
                <a:spcPts val="600"/>
              </a:spcBef>
              <a:buFont typeface="Arial" panose="020B0604020202020204" pitchFamily="34" charset="0"/>
              <a:buChar char="•"/>
            </a:pPr>
            <a:r>
              <a:rPr lang="fr-CA" sz="1700" noProof="0" dirty="0"/>
              <a:t>Faites que je sois (nous soyons tous) bienveillant(s) envers moi-même (nous-mêmes)</a:t>
            </a:r>
          </a:p>
          <a:p>
            <a:pPr marL="1200150" lvl="2" indent="-285750">
              <a:spcBef>
                <a:spcPts val="600"/>
              </a:spcBef>
              <a:buFont typeface="Arial" panose="020B0604020202020204" pitchFamily="34" charset="0"/>
              <a:buChar char="•"/>
            </a:pPr>
            <a:r>
              <a:rPr lang="fr-CA" sz="1700" noProof="0" dirty="0"/>
              <a:t>Faites que je m’accepte tel que je suis (nous nous acceptions tous tels que nous sommes)</a:t>
            </a:r>
          </a:p>
          <a:p>
            <a:pPr marL="0" lvl="0" indent="0">
              <a:spcBef>
                <a:spcPts val="599"/>
              </a:spcBef>
              <a:spcAft>
                <a:spcPts val="300"/>
              </a:spcAft>
              <a:buFont typeface="Arial" panose="020B0604020202020204" pitchFamily="34" charset="0"/>
              <a:buNone/>
            </a:pPr>
            <a:endParaRPr lang="fr-CA" sz="1300" noProof="0" dirty="0"/>
          </a:p>
          <a:p>
            <a:pPr marL="0" marR="0" lvl="0" indent="0" algn="l" defTabSz="914400" rtl="0" eaLnBrk="1" fontAlgn="auto" latinLnBrk="0" hangingPunct="1">
              <a:lnSpc>
                <a:spcPct val="100000"/>
              </a:lnSpc>
              <a:spcBef>
                <a:spcPts val="599"/>
              </a:spcBef>
              <a:spcAft>
                <a:spcPts val="300"/>
              </a:spcAft>
              <a:buClrTx/>
              <a:buSzTx/>
              <a:buFontTx/>
              <a:buNone/>
              <a:tabLst/>
              <a:defRPr/>
            </a:pPr>
            <a:r>
              <a:rPr lang="fr-CA" sz="1800" b="0" i="0" noProof="0" dirty="0">
                <a:effectLst/>
                <a:latin typeface="Roboto" panose="02000000000000000000" pitchFamily="2" charset="0"/>
              </a:rPr>
              <a:t>Ressources en français : </a:t>
            </a:r>
          </a:p>
          <a:p>
            <a:pPr marL="342900" marR="0" lvl="0" indent="-34290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2400" u="none" kern="1200" noProof="0" dirty="0">
                <a:solidFill>
                  <a:schemeClr val="tx1"/>
                </a:solidFill>
                <a:latin typeface="+mn-lt"/>
                <a:ea typeface="+mn-ea"/>
                <a:cs typeface="+mn-cs"/>
              </a:rPr>
              <a:t>5 min – Apprendre à être bienveillant envers soi-même : </a:t>
            </a:r>
            <a:r>
              <a:rPr lang="fr-CA" sz="3600" u="sng" kern="1200" noProof="0" dirty="0">
                <a:solidFill>
                  <a:srgbClr val="0563C1"/>
                </a:solidFill>
                <a:effectLst/>
                <a:latin typeface="Arial" panose="020B0604020202020204" pitchFamily="34" charset="0"/>
                <a:ea typeface="+mn-ea"/>
                <a:cs typeface="+mn-cs"/>
              </a:rPr>
              <a:t>https://www.youtube.com/watch?v=RKZ7MGQQXXI</a:t>
            </a:r>
          </a:p>
          <a:p>
            <a:pPr marL="342900" marR="0" lvl="0" indent="-34290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2400" noProof="0" dirty="0"/>
              <a:t>5 min – Une pause d’autocompassion : </a:t>
            </a:r>
            <a:r>
              <a:rPr lang="fr-CA" sz="2400" noProof="0" dirty="0">
                <a:hlinkClick r:id="rId3"/>
              </a:rPr>
              <a:t>https://vimeo.com/470384287</a:t>
            </a:r>
            <a:r>
              <a:rPr lang="fr-CA" sz="2400" noProof="0" dirty="0"/>
              <a:t> </a:t>
            </a:r>
          </a:p>
          <a:p>
            <a:pPr marL="342900" marR="0" lvl="0" indent="-34290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2400" noProof="0" dirty="0"/>
              <a:t>8 min – La pause d’autocompassion : </a:t>
            </a:r>
            <a:r>
              <a:rPr lang="fr-CA" sz="1800" noProof="0" dirty="0">
                <a:hlinkClick r:id="rId4"/>
              </a:rPr>
              <a:t>https://www.youtube.com/watch?v=Fevw8ahkeeU</a:t>
            </a:r>
            <a:endParaRPr lang="fr-CA" sz="1800" noProof="0" dirty="0"/>
          </a:p>
          <a:p>
            <a:pPr marL="342900" marR="0" lvl="0" indent="-34290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200" noProof="0" dirty="0"/>
              <a:t>Méditation guidée :</a:t>
            </a:r>
            <a:r>
              <a:rPr lang="fr-CA" sz="1200" baseline="0" noProof="0" dirty="0"/>
              <a:t> votre moment d’autocompassion (17 min) – </a:t>
            </a:r>
            <a:r>
              <a:rPr lang="fr-CA" sz="1200" noProof="0" dirty="0">
                <a:hlinkClick r:id="rId5"/>
              </a:rPr>
              <a:t>https://www.youtube.com/watch?v=nQSAcY-7Xic</a:t>
            </a:r>
            <a:r>
              <a:rPr lang="fr-CA" sz="1200" noProof="0" dirty="0"/>
              <a:t> </a:t>
            </a:r>
          </a:p>
          <a:p>
            <a:pPr marL="0" marR="0" indent="0" algn="l" defTabSz="914400" rtl="0" eaLnBrk="1" fontAlgn="auto" latinLnBrk="0" hangingPunct="1">
              <a:lnSpc>
                <a:spcPct val="100000"/>
              </a:lnSpc>
              <a:spcBef>
                <a:spcPts val="599"/>
              </a:spcBef>
              <a:spcAft>
                <a:spcPts val="300"/>
              </a:spcAft>
              <a:buClrTx/>
              <a:buSzTx/>
              <a:buFontTx/>
              <a:buNone/>
              <a:tabLst/>
              <a:defRPr/>
            </a:pPr>
            <a:endParaRPr lang="fr-CA" sz="1200" noProof="0" dirty="0"/>
          </a:p>
          <a:p>
            <a:pPr marL="0" marR="0" indent="0" algn="l" defTabSz="914400" rtl="0" eaLnBrk="1" fontAlgn="auto" latinLnBrk="0" hangingPunct="1">
              <a:lnSpc>
                <a:spcPct val="100000"/>
              </a:lnSpc>
              <a:spcBef>
                <a:spcPts val="599"/>
              </a:spcBef>
              <a:spcAft>
                <a:spcPts val="300"/>
              </a:spcAft>
              <a:buClrTx/>
              <a:buSzTx/>
              <a:buFontTx/>
              <a:buNone/>
              <a:tabLst/>
              <a:defRPr/>
            </a:pPr>
            <a:r>
              <a:rPr lang="fr-CA" sz="1200" noProof="0" dirty="0"/>
              <a:t>Ressources en anglais :</a:t>
            </a:r>
          </a:p>
          <a:p>
            <a:pPr marL="285750" marR="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200" noProof="0" dirty="0"/>
              <a:t>Source : https://centerformsc.org/practice-msc/guided-meditations-and-exercises/</a:t>
            </a:r>
          </a:p>
          <a:p>
            <a:pPr marL="285750" marR="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200" noProof="0" dirty="0"/>
              <a:t>Pause d’autocompassion</a:t>
            </a:r>
            <a:r>
              <a:rPr lang="fr-CA" sz="1200" baseline="0" noProof="0" dirty="0"/>
              <a:t>, 5 min : </a:t>
            </a:r>
            <a:r>
              <a:rPr lang="fr-CA" sz="1200" u="sng" noProof="0" dirty="0">
                <a:hlinkClick r:id="rId6"/>
              </a:rPr>
              <a:t>https://self-compassion.org/wp-content/uploads/2020/08/self-compassion.break__01-cleanedbydan.mp3</a:t>
            </a:r>
            <a:br>
              <a:rPr lang="fr-CA" sz="1800" u="sng" noProof="0" dirty="0"/>
            </a:br>
            <a:endParaRPr lang="fr-CA" sz="1200" noProof="0" dirty="0"/>
          </a:p>
          <a:p>
            <a:pPr marL="0" lvl="0" indent="0">
              <a:spcBef>
                <a:spcPts val="599"/>
              </a:spcBef>
              <a:spcAft>
                <a:spcPts val="300"/>
              </a:spcAft>
              <a:buFont typeface="Arial" panose="020B0604020202020204" pitchFamily="34" charset="0"/>
              <a:buNone/>
            </a:pPr>
            <a:endParaRPr lang="fr-CA" sz="130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2561471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912937">
              <a:defRPr/>
            </a:pPr>
            <a:r>
              <a:rPr lang="fr-CA" dirty="0"/>
              <a:t>Josée</a:t>
            </a:r>
          </a:p>
          <a:p>
            <a:pPr defTabSz="912937">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noProof="0" dirty="0"/>
              <a:t>J’aimerais à présent passer à un autre sujet, soit le nettoyage de nos environnements. Nos maisons, nous les nettoyons régulièrement, et notre conscient?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noProof="0" dirty="0"/>
              <a:t>(clic)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Lorsque vous répondez au téléphone et que vous parlez aux autres, débarrassez-vous des distractions autour de vous. De même, lorsque vous utilisez MS Teams, tentez de sourire lorsque votre caméra est activée, cela fait toute la différence.</a:t>
            </a:r>
            <a:br>
              <a:rPr lang="fr-CA" baseline="0" noProof="0" dirty="0"/>
            </a:br>
            <a:r>
              <a:rPr lang="fr-CA" baseline="0" noProof="0" dirty="0"/>
              <a:t>Pourquoi pas, a</a:t>
            </a:r>
            <a:r>
              <a:rPr lang="fr-CA" b="0" i="0" baseline="0" noProof="0" dirty="0">
                <a:solidFill>
                  <a:srgbClr val="333333"/>
                </a:solidFill>
                <a:effectLst/>
                <a:latin typeface="Helvetica" panose="020B0604020202020204" pitchFamily="34" charset="0"/>
              </a:rPr>
              <a:t>ppelez quelqu’un aujourd’hui en ayant pour objectif de lui accorder toute votre attention et d’être le plus présent possible tout au long de l’appel. Cela peut signifier de résister à la tentation de faire plusieurs tâches à la fois pendant que vous parlez. Cela peut aussi signifier que vous prenez quelques instants pour vous renseigner en toute bonne foi sur la journée de la personne avec qui vous parlez.</a:t>
            </a:r>
            <a:r>
              <a:rPr lang="fr-CA" b="0" i="0" noProof="0" dirty="0">
                <a:solidFill>
                  <a:srgbClr val="333333"/>
                </a:solidFill>
                <a:effectLst/>
                <a:latin typeface="Helvetica" panose="020B0604020202020204" pitchFamily="34" charset="0"/>
              </a:rPr>
              <a:t>  </a:t>
            </a:r>
            <a:br>
              <a:rPr lang="fr-CA" b="0" i="0" noProof="0" dirty="0">
                <a:solidFill>
                  <a:srgbClr val="333333"/>
                </a:solidFill>
                <a:effectLst/>
                <a:latin typeface="Helvetica" panose="020B0604020202020204" pitchFamily="34" charset="0"/>
              </a:rPr>
            </a:br>
            <a:r>
              <a:rPr lang="fr-CA" b="0" i="0" noProof="0" dirty="0">
                <a:solidFill>
                  <a:srgbClr val="333333"/>
                </a:solidFill>
                <a:effectLst/>
                <a:latin typeface="Helvetica" panose="020B0604020202020204" pitchFamily="34" charset="0"/>
              </a:rPr>
              <a:t>S’il s’agit d’un appel particulièrement difficile, vous pourriez vous exercer à taire vos répliques tranchantes pour répondre plutôt avec empathie tout en demeurant fidèle à vous-même.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noProof="0" dirty="0"/>
              <a:t>(clic)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Pratiquer la pleine conscience numérique – certains articles recommandent de ne plus regarder d’écrans une ou deux heures avant de se mettre au lit ou, à défaut, quelques minutes avant, puisque cela aide à avoir un sommeil pleinement conscient. Vous pouvez aussi </a:t>
            </a:r>
            <a:r>
              <a:rPr lang="fr-CA" baseline="0" noProof="0" dirty="0" err="1"/>
              <a:t>desactiver</a:t>
            </a:r>
            <a:r>
              <a:rPr lang="fr-CA" baseline="0" noProof="0" dirty="0"/>
              <a:t> toutes les notifications automatiques qui n’apportent rien dans votre vie.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noProof="0" dirty="0"/>
              <a:t>(clic)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Faites attention lorsque vous rédigez des courriels. </a:t>
            </a:r>
            <a:r>
              <a:rPr lang="fr-FR" baseline="0" noProof="0" dirty="0"/>
              <a:t>Quand je prépare ma réponse, je pense toujours et si, c'est moi, qui reçois ce message, qu'est-ce que ce courriel me fera sentir? Serais-je contente de le recevoir? Est-ce je réagis et par le conséquent réponds d'une manière adéquate.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baseline="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noProof="0" dirty="0"/>
              <a:t>Voici une vidéo </a:t>
            </a:r>
            <a:r>
              <a:rPr lang="fr-CA" baseline="0" noProof="0" dirty="0"/>
              <a:t>qui explique comment s’exercer à rédiger des courriels en faisant preuve de bienveillance</a:t>
            </a:r>
            <a:r>
              <a:rPr lang="fr-CA" sz="1200" u="none" noProof="0" dirty="0"/>
              <a:t> : </a:t>
            </a:r>
            <a:r>
              <a:rPr lang="fr-CA" sz="1200" u="sng" noProof="0" dirty="0">
                <a:hlinkClick r:id="rId3"/>
              </a:rPr>
              <a:t>https://www.youtube.com/watch?v=qBBy5Jx_xrQ</a:t>
            </a:r>
            <a:r>
              <a:rPr lang="fr-CA" sz="1100" u="none" noProof="0" dirty="0"/>
              <a:t> </a:t>
            </a:r>
            <a:r>
              <a:rPr lang="fr-CA" sz="1200" kern="1200" noProof="0" dirty="0">
                <a:solidFill>
                  <a:schemeClr val="tx1"/>
                </a:solidFill>
                <a:latin typeface="+mn-lt"/>
                <a:ea typeface="+mn-ea"/>
                <a:cs typeface="+mn-cs"/>
              </a:rPr>
              <a:t>(sous-titres en français)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noProof="0" dirty="0"/>
              <a:t>(clic)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Lorsque vous êtes à la table, fermez la télévision, évitez de lire et prenez le temps de vivre pleinement le moment.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noProof="0" dirty="0"/>
              <a:t>(clic)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Lorsque vous conduisez, accordez toute votre attention au moment présent et évitez les distractions.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400" noProof="0" dirty="0"/>
              <a:t>Regardons maintenant la vidéo suivante qui raconte l’histoire du singe et du panda. Peut-être saura-t-elle nous inspirer, qui sait : </a:t>
            </a:r>
            <a:r>
              <a:rPr lang="fr-CA" sz="1200" u="sng" noProof="0" dirty="0">
                <a:hlinkClick r:id="rId4"/>
              </a:rPr>
              <a:t>https://www.youtube.com/watch?v=5nsySCMH36s</a:t>
            </a:r>
            <a:r>
              <a:rPr lang="fr-CA" sz="1200" u="none" noProof="0" dirty="0"/>
              <a:t> </a:t>
            </a:r>
            <a:r>
              <a:rPr lang="fr-CA" sz="1400" kern="1200" noProof="0" dirty="0">
                <a:solidFill>
                  <a:schemeClr val="tx1"/>
                </a:solidFill>
                <a:latin typeface="+mn-lt"/>
                <a:ea typeface="+mn-ea"/>
                <a:cs typeface="+mn-cs"/>
              </a:rPr>
              <a:t>(sous-titres en français)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Ressources en français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t>La pleine conscience numérique, étape ultime de la transformation : </a:t>
            </a:r>
            <a:r>
              <a:rPr lang="fr-CA" noProof="0" dirty="0">
                <a:hlinkClick r:id="rId5"/>
              </a:rPr>
              <a:t>ttps://www.sysk.fr/2018/11/13/pleine-conscience-numerique-transformation/</a:t>
            </a:r>
            <a:r>
              <a:rPr lang="fr-CA" noProof="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t>Plus de conscience dans nos emails? : </a:t>
            </a:r>
            <a:r>
              <a:rPr lang="fr-CA" sz="1200" noProof="0" dirty="0">
                <a:hlinkClick r:id="rId6"/>
              </a:rPr>
              <a:t>https://positiveleadership.fr/plus-de-conscience-dans-nos-emails</a:t>
            </a:r>
            <a:endParaRPr lang="fr-CA" sz="120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err="1"/>
              <a:t>Communiquer</a:t>
            </a:r>
            <a:r>
              <a:rPr lang="en-US" sz="1600" dirty="0"/>
              <a:t> en </a:t>
            </a:r>
            <a:r>
              <a:rPr lang="en-US" sz="1600" dirty="0" err="1"/>
              <a:t>pleine</a:t>
            </a:r>
            <a:r>
              <a:rPr lang="en-US" sz="1600" dirty="0"/>
              <a:t> conscience : </a:t>
            </a:r>
            <a:r>
              <a:rPr lang="en-CA" sz="1200" u="sng" kern="1200" dirty="0">
                <a:solidFill>
                  <a:schemeClr val="tx1"/>
                </a:solidFill>
                <a:effectLst/>
                <a:latin typeface="+mn-lt"/>
                <a:ea typeface="+mn-ea"/>
                <a:cs typeface="+mn-cs"/>
                <a:hlinkClick r:id="rId7"/>
              </a:rPr>
              <a:t>https://www.mindspacewellbeing.com/fr/communiquer-en-pleine-conscience/</a:t>
            </a:r>
            <a:endParaRPr lang="fr-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Ressources en anglais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t>Phone call :</a:t>
            </a:r>
            <a:r>
              <a:rPr lang="fr-CA" baseline="0" noProof="0" dirty="0"/>
              <a:t> </a:t>
            </a:r>
            <a:r>
              <a:rPr lang="fr-CA" noProof="0" dirty="0">
                <a:hlinkClick r:id="rId8"/>
              </a:rPr>
              <a:t>https://gcconnex.gc.ca/blog/view/14813318/day-1721-days-challenge-kindspring-make-a-mindful-phone-call</a:t>
            </a:r>
            <a:endParaRPr lang="fr-CA" baseline="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Digital </a:t>
            </a:r>
            <a:r>
              <a:rPr lang="fr-CA" baseline="0" noProof="0" dirty="0" err="1"/>
              <a:t>Mindfulness</a:t>
            </a:r>
            <a:r>
              <a:rPr lang="fr-CA" baseline="0" noProof="0" dirty="0"/>
              <a:t> : </a:t>
            </a:r>
            <a:r>
              <a:rPr lang="fr-CA" noProof="0" dirty="0">
                <a:hlinkClick r:id="rId9"/>
              </a:rPr>
              <a:t>https://learn.rumie.org/jR/bytes/practice-digital-mindfulness-for-wellbeing</a:t>
            </a:r>
            <a:endParaRPr lang="fr-CA"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baseline="0" noProof="0" dirty="0">
                <a:solidFill>
                  <a:schemeClr val="tx1"/>
                </a:solidFill>
                <a:latin typeface="+mn-lt"/>
                <a:ea typeface="+mn-ea"/>
                <a:cs typeface="+mn-cs"/>
              </a:rPr>
              <a:t>How to Manage Emails </a:t>
            </a:r>
            <a:r>
              <a:rPr lang="fr-CA" sz="1200" kern="1200" baseline="0" noProof="0" dirty="0" err="1">
                <a:solidFill>
                  <a:schemeClr val="tx1"/>
                </a:solidFill>
                <a:latin typeface="+mn-lt"/>
                <a:ea typeface="+mn-ea"/>
                <a:cs typeface="+mn-cs"/>
              </a:rPr>
              <a:t>Mindfully</a:t>
            </a:r>
            <a:r>
              <a:rPr lang="fr-CA" sz="1200" kern="1200" baseline="0" noProof="0" dirty="0">
                <a:solidFill>
                  <a:schemeClr val="tx1"/>
                </a:solidFill>
                <a:latin typeface="+mn-lt"/>
                <a:ea typeface="+mn-ea"/>
                <a:cs typeface="+mn-cs"/>
              </a:rPr>
              <a:t> :</a:t>
            </a:r>
            <a:r>
              <a:rPr lang="fr-CA" sz="1600" noProof="0" dirty="0"/>
              <a:t> </a:t>
            </a:r>
            <a:r>
              <a:rPr lang="fr-CA" sz="1200" u="sng" kern="1200" noProof="0" dirty="0">
                <a:solidFill>
                  <a:schemeClr val="tx1"/>
                </a:solidFill>
                <a:effectLst/>
                <a:latin typeface="+mn-lt"/>
                <a:ea typeface="+mn-ea"/>
                <a:cs typeface="+mn-cs"/>
                <a:hlinkClick r:id="rId7"/>
              </a:rPr>
              <a:t>https://www.mindspacewellbeing.com/fr/communiquer-en-pleine-conscience/</a:t>
            </a:r>
            <a:endParaRPr lang="fr-CA" sz="1600" u="sng" kern="1200" noProof="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600" u="sng" kern="1200" noProof="0" dirty="0">
                <a:solidFill>
                  <a:schemeClr val="tx1"/>
                </a:solidFill>
                <a:effectLst/>
                <a:latin typeface="+mn-lt"/>
                <a:ea typeface="+mn-ea"/>
                <a:cs typeface="+mn-cs"/>
              </a:rPr>
              <a:t>Panda story : </a:t>
            </a:r>
            <a:r>
              <a:rPr lang="fr-CA" sz="1200" u="sng" dirty="0">
                <a:hlinkClick r:id="rId4"/>
              </a:rPr>
              <a:t>https://www.youtube.com/watch?v=5nsySCMH36s</a:t>
            </a:r>
            <a:r>
              <a:rPr lang="fr-CA" sz="1200" u="sng" dirty="0"/>
              <a:t> </a:t>
            </a:r>
            <a:endParaRPr lang="fr-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1507855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Josée</a:t>
            </a:r>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4108224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Josée</a:t>
            </a:r>
            <a:endParaRPr lang="en-US" dirty="0"/>
          </a:p>
          <a:p>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4018451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fr-CA" dirty="0"/>
              <a:t>Josée</a:t>
            </a:r>
            <a:endParaRPr lang="en-US" dirty="0"/>
          </a:p>
          <a:p>
            <a:pPr defTabSz="912937">
              <a:defRPr/>
            </a:pPr>
            <a:endParaRPr lang="fr-CA" dirty="0"/>
          </a:p>
          <a:p>
            <a:pPr defTabSz="912937">
              <a:defRPr/>
            </a:pPr>
            <a:r>
              <a:rPr lang="fr-CA" dirty="0"/>
              <a:t>(lire</a:t>
            </a:r>
            <a:r>
              <a:rPr lang="fr-CA" baseline="0" dirty="0"/>
              <a:t> le diapositif?)</a:t>
            </a:r>
            <a:endParaRPr lang="fr-CA" dirty="0"/>
          </a:p>
          <a:p>
            <a:pPr defTabSz="912937">
              <a:defRPr/>
            </a:pPr>
            <a:endParaRPr lang="fr-CA" dirty="0"/>
          </a:p>
          <a:p>
            <a:pPr defTabSz="912937">
              <a:defRPr/>
            </a:pPr>
            <a:r>
              <a:rPr lang="fr-CA" dirty="0"/>
              <a:t>Avant d’aller </a:t>
            </a:r>
            <a:r>
              <a:rPr lang="fr-FR" dirty="0"/>
              <a:t>en petits groupes.</a:t>
            </a:r>
            <a:endParaRPr lang="fr-CA" dirty="0"/>
          </a:p>
          <a:p>
            <a:pPr defTabSz="912937">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J’aimerais donner la parole à deux ou trois personnes qui aimeraient faire des rétroactions en plénière. </a:t>
            </a:r>
            <a:r>
              <a:rPr lang="fr-FR" baseline="0" dirty="0"/>
              <a:t>Bref retour sur l’exercice avec l’eau, l’</a:t>
            </a:r>
            <a:r>
              <a:rPr lang="fr-FR" baseline="0" dirty="0" err="1"/>
              <a:t>autocompassion</a:t>
            </a:r>
            <a:r>
              <a:rPr lang="fr-CA" baseline="0" dirty="0"/>
              <a:t> ou le </a:t>
            </a:r>
            <a:r>
              <a:rPr lang="fr-FR" sz="1200" dirty="0"/>
              <a:t>nettoyage conscient de son environnement</a:t>
            </a:r>
            <a:r>
              <a:rPr lang="fr-CA" baseline="0" dirty="0"/>
              <a:t>.</a:t>
            </a:r>
          </a:p>
          <a:p>
            <a:endParaRPr lang="fr-FR" dirty="0"/>
          </a:p>
          <a:p>
            <a:r>
              <a:rPr lang="fr-CA" u="none" dirty="0"/>
              <a:t>Parlez de la façon dont l’expérience s’est déroulée pour vous.</a:t>
            </a:r>
          </a:p>
          <a:p>
            <a:pPr lvl="1"/>
            <a:r>
              <a:rPr lang="fr-CA" u="none" noProof="0" dirty="0"/>
              <a:t>Qu’avez-vous appris?</a:t>
            </a:r>
          </a:p>
          <a:p>
            <a:pPr lvl="1"/>
            <a:r>
              <a:rPr lang="fr-CA" u="none" noProof="0" dirty="0"/>
              <a:t>Qu’avez-vous remarqué?</a:t>
            </a:r>
          </a:p>
          <a:p>
            <a:pPr lvl="1"/>
            <a:r>
              <a:rPr lang="fr-CA" u="none" noProof="0" dirty="0"/>
              <a:t>Qu’est-ce qui a été difficile ou plutôt facile?</a:t>
            </a:r>
          </a:p>
          <a:p>
            <a:endParaRPr lang="fr-FR" dirty="0"/>
          </a:p>
          <a:p>
            <a:r>
              <a:rPr lang="fr-FR" dirty="0"/>
              <a:t>Si vous êtes le premier, ouvrez simplement votre micro et parlez, si vous êtes le deuxième ou le troisième, veuillez lever la main.</a:t>
            </a:r>
          </a:p>
          <a:p>
            <a:endParaRPr lang="fr-FR" dirty="0"/>
          </a:p>
          <a:p>
            <a:r>
              <a:rPr lang="fr-FR" dirty="0"/>
              <a:t>Vous aurez maintenant l’occasion de faire part d’une rétroaction, en petits groupes de quatre à six personnes choisies au hasard. Soyez simplement conscient et partagez le temps disponible entre vous.</a:t>
            </a:r>
          </a:p>
          <a:p>
            <a:endParaRPr lang="fr-FR" dirty="0"/>
          </a:p>
          <a:p>
            <a:r>
              <a:rPr lang="fr-FR" dirty="0"/>
              <a:t>(ouvrir les salles de discussion)</a:t>
            </a:r>
          </a:p>
          <a:p>
            <a:endParaRPr lang="fr-FR" dirty="0"/>
          </a:p>
          <a:p>
            <a:r>
              <a:rPr lang="fr-FR" dirty="0"/>
              <a:t>Une fois terminé, si vous avez des questions ou des commentaires, les animateurs vous attendent dans la salle principale. Si non, vous pouvez tout simplement quitter la réunion. </a:t>
            </a:r>
          </a:p>
          <a:p>
            <a:endParaRPr lang="fr-FR" dirty="0"/>
          </a:p>
          <a:p>
            <a:r>
              <a:rPr lang="fr-FR" dirty="0"/>
              <a:t>Bonnes discussions et à la prochaine. Je vous souhaite du bonheur!</a:t>
            </a:r>
          </a:p>
          <a:p>
            <a:endParaRPr lang="fr-FR" dirty="0"/>
          </a:p>
          <a:p>
            <a:r>
              <a:rPr lang="fr-FR" i="1" dirty="0"/>
              <a:t>Je te souhaite du bonheur! / </a:t>
            </a:r>
            <a:r>
              <a:rPr lang="en-US" i="1" dirty="0"/>
              <a:t>I wish you happiness! </a:t>
            </a:r>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2345683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fr-CA" dirty="0"/>
              <a:t>Josée</a:t>
            </a:r>
            <a:endParaRPr lang="en-US" dirty="0"/>
          </a:p>
          <a:p>
            <a:pPr defTabSz="912937">
              <a:defRPr/>
            </a:pPr>
            <a:endParaRPr lang="fr-CA" dirty="0"/>
          </a:p>
          <a:p>
            <a:r>
              <a:rPr lang="fr-CA" noProof="0" dirty="0"/>
              <a:t>(lire/paraphraser la diapositive)</a:t>
            </a:r>
          </a:p>
          <a:p>
            <a:endParaRPr lang="fr-CA" noProof="0" dirty="0"/>
          </a:p>
          <a:p>
            <a:r>
              <a:rPr lang="fr-CA" noProof="0" dirty="0"/>
              <a:t>S’il vous</a:t>
            </a:r>
            <a:r>
              <a:rPr lang="fr-CA" baseline="0" noProof="0" dirty="0"/>
              <a:t> manque de l’inspiration, sachez qu’il y a plusieurs façons à faire comme vous avez peut-être remarqués. De mon expérience, au début, tout est beau, les idées ne me manquaient pas, mais depuis quelque temps mon intérêt a commençait de s’éteindre. Je l’ai pris comme défi. </a:t>
            </a:r>
          </a:p>
          <a:p>
            <a:endParaRPr lang="fr-CA" baseline="0" noProof="0" dirty="0"/>
          </a:p>
          <a:p>
            <a:r>
              <a:rPr lang="fr-CA" baseline="0" noProof="0" dirty="0"/>
              <a:t>(J’ouvre les parenthèses ici, on a tous des styles d’apprentissage différents. Moi, je suis plutôt logique. Et quand les idées ne me venaient plus, je pensais: Quel de mes besoins est comblé en ce moment? Le premier qui m’est venu à l’esprit a été l’oxygène, ma respiration, mais d’où vient l’oxygène, des plantes, et ainsi de suite, je ne pouvais plus m’arrêter, j’ai fait une carte mentale complète. Ma fille par contre ne s’exprime que par les images, les couleurs, peut-être dessiner au lieu d’écrire. Si votre style d’apprendre est en écoutant. On peut enregistrer une note audio ou vidéo ou comme mon fils, faire dicter nos idées pour quelqu’un d’autre les écrire.  Toujours une bonne idée, pensez catégories (mes plats préférés par exemple)  </a:t>
            </a:r>
            <a:endParaRPr lang="fr-CA" noProof="0" dirty="0"/>
          </a:p>
          <a:p>
            <a:endParaRPr lang="fr-CA" noProof="0" dirty="0"/>
          </a:p>
          <a:p>
            <a:r>
              <a:rPr lang="fr-CA" noProof="0" dirty="0"/>
              <a:t>Tentez de vous exercer pendant de plus longues périodes chaque jour si cela vous est possible et si vous vous sentez à l’aise ou à la hauteur. Si vous croyez que ce n’est pas possible pour vous, tentez de vous exercer chaque fois que vous le pouvez. Il vaut mieux s’exercer, par exemple, deux minutes chaque jour que de ne rien faire du tout. Il est également plus bénéfique de faire des exercices de pleine conscience de deux minutes tout au long de la journée. Comme vous l’avez sans doute compris, l’essentiel est de s’exercer</a:t>
            </a:r>
            <a:r>
              <a:rPr lang="fr-CA" baseline="0" noProof="0" dirty="0"/>
              <a:t>.</a:t>
            </a:r>
            <a:endParaRPr lang="fr-CA" noProof="0" dirty="0"/>
          </a:p>
          <a:p>
            <a:endParaRPr lang="fr-CA" noProof="0" dirty="0"/>
          </a:p>
          <a:p>
            <a:r>
              <a:rPr lang="fr-CA" noProof="0" dirty="0"/>
              <a:t>Ressources : </a:t>
            </a:r>
          </a:p>
          <a:p>
            <a:pPr marL="742950" marR="0" lvl="1" indent="-285750">
              <a:spcBef>
                <a:spcPts val="0"/>
              </a:spcBef>
              <a:spcAft>
                <a:spcPts val="0"/>
              </a:spcAft>
              <a:buFont typeface="Arial" panose="020B0604020202020204" pitchFamily="34" charset="0"/>
              <a:buChar char="–"/>
              <a:tabLst>
                <a:tab pos="914400" algn="l"/>
              </a:tabLst>
            </a:pPr>
            <a:r>
              <a:rPr lang="fr-CA" sz="1200" noProof="0" dirty="0">
                <a:effectLst/>
                <a:ea typeface="Calibri" panose="020F0502020204030204" pitchFamily="34" charset="0"/>
                <a:cs typeface="Times New Roman" panose="02020603050405020304" pitchFamily="18" charset="0"/>
              </a:rPr>
              <a:t>Scan corporel ou respiration</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Débutant : https://www.youtube.com/watch?v=PLyuSZhyBV4</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pour débutants 🎧🎙 Cédric Michel : https://www.youtube.com/watch?v=PTsk8VHCZjM</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(1) Méditation Guidée Pleine Conscience (Scan Corporel) : https://www.youtube.com/watch?v=UnK47wWTVZk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(1) Méditation </a:t>
            </a:r>
            <a:r>
              <a:rPr lang="fr-CA" sz="1200" noProof="0" dirty="0" err="1">
                <a:effectLst/>
                <a:ea typeface="Calibri" panose="020F0502020204030204" pitchFamily="34" charset="0"/>
                <a:cs typeface="Times New Roman" panose="02020603050405020304" pitchFamily="18" charset="0"/>
              </a:rPr>
              <a:t>bodyscan</a:t>
            </a:r>
            <a:r>
              <a:rPr lang="fr-CA" sz="1200" noProof="0" dirty="0">
                <a:effectLst/>
                <a:ea typeface="Calibri" panose="020F0502020204030204" pitchFamily="34" charset="0"/>
                <a:cs typeface="Times New Roman" panose="02020603050405020304" pitchFamily="18" charset="0"/>
              </a:rPr>
              <a:t> : https://www.youtube.com/watch?v=gN5_D4xeo9c</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lang="fr-CA" sz="1200" noProof="0" dirty="0">
                <a:effectLst/>
                <a:ea typeface="Calibri" panose="020F0502020204030204" pitchFamily="34" charset="0"/>
                <a:cs typeface="Times New Roman" panose="02020603050405020304" pitchFamily="18" charset="0"/>
              </a:rPr>
              <a:t>Autocompassion</a:t>
            </a:r>
            <a:br>
              <a:rPr lang="fr-CA" sz="1200" noProof="0" dirty="0">
                <a:effectLst/>
                <a:ea typeface="Calibri" panose="020F0502020204030204" pitchFamily="34" charset="0"/>
                <a:cs typeface="Times New Roman" panose="02020603050405020304" pitchFamily="18" charset="0"/>
              </a:rPr>
            </a:br>
            <a:r>
              <a:rPr lang="fr-CA" sz="1600" noProof="0" dirty="0"/>
              <a:t>5 min – Une pause d’autocompassion : </a:t>
            </a:r>
            <a:r>
              <a:rPr lang="fr-CA" sz="1600" noProof="0" dirty="0">
                <a:hlinkClick r:id="rId3"/>
              </a:rPr>
              <a:t>https://vimeo.com/470384287</a:t>
            </a:r>
            <a:r>
              <a:rPr lang="fr-CA" sz="1600" noProof="0" dirty="0"/>
              <a:t> </a:t>
            </a:r>
            <a:br>
              <a:rPr lang="fr-CA" sz="2400" u="sng" noProof="0" dirty="0">
                <a:solidFill>
                  <a:srgbClr val="2803C3"/>
                </a:solidFill>
                <a:effectLst/>
                <a:latin typeface="Arial" panose="020B0604020202020204" pitchFamily="34" charset="0"/>
                <a:ea typeface="Calibri" panose="020F0502020204030204" pitchFamily="34" charset="0"/>
              </a:rPr>
            </a:br>
            <a:r>
              <a:rPr lang="fr-CA" sz="1600" noProof="0" dirty="0"/>
              <a:t>8 min – La pause d’autocompassion : </a:t>
            </a:r>
            <a:r>
              <a:rPr lang="fr-CA" sz="1200" noProof="0" dirty="0">
                <a:hlinkClick r:id="rId4"/>
              </a:rPr>
              <a:t>https://www.youtube.com/watch?v=Fevw8ahkeeU</a:t>
            </a:r>
            <a:br>
              <a:rPr lang="fr-CA" sz="1200" noProof="0" dirty="0"/>
            </a:br>
            <a:r>
              <a:rPr lang="fr-CA" sz="1200" noProof="0" dirty="0">
                <a:effectLst/>
                <a:ea typeface="Calibri" panose="020F0502020204030204" pitchFamily="34" charset="0"/>
                <a:cs typeface="Times New Roman" panose="02020603050405020304" pitchFamily="18" charset="0"/>
              </a:rPr>
              <a:t>10 min – Viens méditer avec Mon équilibre UL | Carmen Pedneault – Autocompassion: https://www.youtube.com/watch?v=DQQniKP5GHI </a:t>
            </a:r>
            <a:br>
              <a:rPr lang="fr-CA" sz="1200" noProof="0" dirty="0">
                <a:effectLst/>
                <a:ea typeface="Calibri" panose="020F0502020204030204" pitchFamily="34" charset="0"/>
                <a:cs typeface="Times New Roman" panose="02020603050405020304" pitchFamily="18" charset="0"/>
              </a:rPr>
            </a:br>
            <a:r>
              <a:rPr lang="fr-CA" sz="1200" noProof="0" dirty="0">
                <a:effectLst/>
                <a:latin typeface="Calibri" panose="020F0502020204030204" pitchFamily="34" charset="0"/>
                <a:ea typeface="Calibri" panose="020F0502020204030204" pitchFamily="34" charset="0"/>
              </a:rPr>
              <a:t>15 min – Pratique d’autocompassion : </a:t>
            </a:r>
            <a:r>
              <a:rPr lang="fr-CA" sz="1200" u="sng" noProof="0" dirty="0">
                <a:solidFill>
                  <a:srgbClr val="0000FF"/>
                </a:solidFill>
                <a:effectLst/>
                <a:latin typeface="Calibri" panose="020F0502020204030204" pitchFamily="34" charset="0"/>
                <a:ea typeface="Calibri" panose="020F0502020204030204" pitchFamily="34" charset="0"/>
                <a:hlinkClick r:id="rId5"/>
              </a:rPr>
              <a:t>https://vimeo.com/466742570</a:t>
            </a:r>
            <a:r>
              <a:rPr lang="fr-CA" sz="1200" noProof="0" dirty="0">
                <a:effectLst/>
                <a:latin typeface="Calibri" panose="020F0502020204030204" pitchFamily="34" charset="0"/>
                <a:ea typeface="Calibri" panose="020F0502020204030204" pitchFamily="34" charset="0"/>
              </a:rPr>
              <a:t> </a:t>
            </a:r>
            <a:br>
              <a:rPr lang="fr-CA" sz="1200" noProof="0" dirty="0">
                <a:effectLst/>
                <a:latin typeface="Calibri" panose="020F0502020204030204" pitchFamily="34" charset="0"/>
                <a:ea typeface="Calibri" panose="020F0502020204030204" pitchFamily="34" charset="0"/>
              </a:rPr>
            </a:br>
            <a:r>
              <a:rPr lang="fr-CA" sz="1200" baseline="0" noProof="0" dirty="0"/>
              <a:t>17 min – </a:t>
            </a:r>
            <a:r>
              <a:rPr lang="fr-CA" sz="1200" noProof="0" dirty="0"/>
              <a:t>Méditation guidée :</a:t>
            </a:r>
            <a:r>
              <a:rPr lang="fr-CA" sz="1200" baseline="0" noProof="0" dirty="0"/>
              <a:t> votre moment d’autocompassion : </a:t>
            </a:r>
            <a:r>
              <a:rPr lang="fr-CA" sz="1200" noProof="0" dirty="0">
                <a:hlinkClick r:id="rId6"/>
              </a:rPr>
              <a:t>https://www.youtube.com/watch?v=nQSAcY-7Xic</a:t>
            </a:r>
            <a:r>
              <a:rPr lang="fr-CA" sz="1200" noProof="0" dirty="0"/>
              <a:t> </a:t>
            </a:r>
            <a:br>
              <a:rPr lang="fr-CA" sz="1200" noProof="0" dirty="0"/>
            </a:br>
            <a:r>
              <a:rPr lang="fr-CA" sz="1200" noProof="0" dirty="0">
                <a:effectLst/>
                <a:ea typeface="Calibri" panose="020F0502020204030204" pitchFamily="34" charset="0"/>
                <a:cs typeface="Times New Roman" panose="02020603050405020304" pitchFamily="18" charset="0"/>
              </a:rPr>
              <a:t>18 min – Pleine Conscience pour Bien Démarrer la Journée ☀️ : https://www.youtube.com/watch?v=spFKZfWn07k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Pleine Conscience Paix Intérieure : https://www.youtube.com/watch?v=aH7Yfzf8-kk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30 min – Développer l’autocompassion : https://www.youtube.com/watch?v=umZpaiLuqCM </a:t>
            </a:r>
          </a:p>
          <a:p>
            <a:endParaRPr lang="fr-CA" noProof="0" dirty="0"/>
          </a:p>
          <a:p>
            <a:r>
              <a:rPr lang="fr-CA" noProof="0" dirty="0"/>
              <a:t>Ressources in English:</a:t>
            </a:r>
          </a:p>
          <a:p>
            <a:pPr lvl="1">
              <a:spcBef>
                <a:spcPts val="0"/>
              </a:spcBef>
            </a:pPr>
            <a:r>
              <a:rPr lang="en-CA" sz="2000" dirty="0"/>
              <a:t>- Body scan or Breathing</a:t>
            </a:r>
            <a:br>
              <a:rPr lang="fr-CA" sz="2000" noProof="0" dirty="0">
                <a:effectLst/>
                <a:ea typeface="Calibri" panose="020F0502020204030204" pitchFamily="34" charset="0"/>
                <a:cs typeface="Times New Roman" panose="02020603050405020304" pitchFamily="18" charset="0"/>
              </a:rPr>
            </a:br>
            <a:r>
              <a:rPr lang="en-CA" sz="1200" dirty="0"/>
              <a:t>15 mins – </a:t>
            </a:r>
            <a:r>
              <a:rPr lang="en-CA" sz="1200" dirty="0">
                <a:solidFill>
                  <a:srgbClr val="FF0000"/>
                </a:solidFill>
                <a:hlinkClick r:id="rId7"/>
              </a:rPr>
              <a:t>https://www.rightlifeproject.com/meditate</a:t>
            </a:r>
            <a:r>
              <a:rPr lang="en-CA" sz="1200" dirty="0"/>
              <a:t> (may need to scroll down)</a:t>
            </a:r>
            <a:br>
              <a:rPr lang="en-CA" sz="1200" dirty="0"/>
            </a:br>
            <a:r>
              <a:rPr lang="en-CA" sz="1200" dirty="0"/>
              <a:t>15 mins – </a:t>
            </a:r>
            <a:r>
              <a:rPr lang="en-CA" sz="1200" dirty="0">
                <a:solidFill>
                  <a:srgbClr val="FF0000"/>
                </a:solidFill>
                <a:hlinkClick r:id="rId8"/>
              </a:rPr>
              <a:t>https://soundcloud.com/dharma-gus/15-min-body-scan-augusta-mbsr</a:t>
            </a:r>
            <a:r>
              <a:rPr lang="en-CA" sz="1200" dirty="0">
                <a:solidFill>
                  <a:srgbClr val="FF0000"/>
                </a:solidFill>
              </a:rPr>
              <a:t> </a:t>
            </a:r>
          </a:p>
          <a:p>
            <a:pPr lvl="1">
              <a:spcBef>
                <a:spcPts val="0"/>
              </a:spcBef>
            </a:pPr>
            <a:r>
              <a:rPr lang="en-CA" sz="2000" dirty="0"/>
              <a:t>- Self-compassion</a:t>
            </a:r>
            <a:br>
              <a:rPr lang="en-CA" sz="2000" dirty="0"/>
            </a:br>
            <a:r>
              <a:rPr lang="en-CA" sz="1200" dirty="0"/>
              <a:t>10 mins – </a:t>
            </a:r>
            <a:r>
              <a:rPr lang="en-CA" sz="1200" dirty="0">
                <a:hlinkClick r:id="rId9"/>
              </a:rPr>
              <a:t>https://soundcloud.com/breathworks-mindfulness/mindfulness-for-women-track-5-self-compassion-meditation</a:t>
            </a:r>
            <a:br>
              <a:rPr lang="en-CA" sz="1200" dirty="0"/>
            </a:br>
            <a:r>
              <a:rPr lang="en-CA" sz="1200" dirty="0"/>
              <a:t>10 mins – </a:t>
            </a:r>
            <a:r>
              <a:rPr lang="en-CA" sz="1200" dirty="0">
                <a:hlinkClick r:id="rId10"/>
              </a:rPr>
              <a:t>https://soundcloud.com/user-640851605/self-compassion-giving-and-receiving-meditation-10-minutes</a:t>
            </a:r>
            <a:r>
              <a:rPr lang="en-CA" sz="1200" dirty="0"/>
              <a:t>   </a:t>
            </a:r>
            <a:br>
              <a:rPr lang="en-CA" sz="1200" dirty="0"/>
            </a:br>
            <a:r>
              <a:rPr lang="en-CA" sz="1200" dirty="0"/>
              <a:t>15 mins – </a:t>
            </a:r>
            <a:r>
              <a:rPr lang="en-CA" sz="1200" dirty="0">
                <a:hlinkClick r:id="rId11"/>
              </a:rPr>
              <a:t>https://soundcloud.com/mindfullivingcoach/self-compassion-meditation</a:t>
            </a:r>
            <a:br>
              <a:rPr lang="en-CA" sz="1200" dirty="0"/>
            </a:br>
            <a:r>
              <a:rPr lang="en-CA" sz="1200" dirty="0"/>
              <a:t>15 mins – </a:t>
            </a:r>
            <a:r>
              <a:rPr lang="en-CA" sz="1200" dirty="0">
                <a:hlinkClick r:id="rId12"/>
              </a:rPr>
              <a:t>https://soundcloud.com/awakeningcompassion/awakening-compassion-class-4</a:t>
            </a:r>
            <a:r>
              <a:rPr lang="en-CA" sz="1200" dirty="0"/>
              <a:t>   </a:t>
            </a:r>
            <a:br>
              <a:rPr lang="en-CA" sz="1200" dirty="0"/>
            </a:br>
            <a:r>
              <a:rPr lang="en-CA" sz="1200" dirty="0"/>
              <a:t>20 mins – </a:t>
            </a:r>
            <a:r>
              <a:rPr lang="en-CA" sz="1200" dirty="0">
                <a:hlinkClick r:id="rId13"/>
              </a:rPr>
              <a:t>http://self-compassion.org/wp-content/uploads/meditations/LKM.self-compassion.MP3 </a:t>
            </a:r>
            <a:endParaRPr lang="en-CA" sz="1200" dirty="0"/>
          </a:p>
          <a:p>
            <a:endParaRPr lang="fr-CA" noProof="0" dirty="0"/>
          </a:p>
          <a:p>
            <a:pPr marL="0" marR="0"/>
            <a:endParaRPr lang="fr-CA" sz="1800" noProof="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3450707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Josée</a:t>
            </a:r>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CA" dirty="0"/>
              <a:t>Carmen</a:t>
            </a:r>
          </a:p>
          <a:p>
            <a:pPr defTabSz="912937">
              <a:defRPr/>
            </a:pPr>
            <a:endParaRPr lang="fr-CA" dirty="0"/>
          </a:p>
          <a:p>
            <a:pPr defTabSz="912937">
              <a:defRPr/>
            </a:pPr>
            <a:r>
              <a:rPr lang="fr-CA" dirty="0"/>
              <a:t>J’aimerais vous rappeler que </a:t>
            </a:r>
            <a:r>
              <a:rPr lang="fr-FR" dirty="0"/>
              <a:t>vous pouvez utiliser la langue de votre choix pour exprimer vos commentaires ou vos questions</a:t>
            </a:r>
            <a:r>
              <a:rPr lang="fr-CA" dirty="0"/>
              <a:t> au courant de la session.</a:t>
            </a:r>
          </a:p>
          <a:p>
            <a:pPr defTabSz="912937">
              <a:defRPr/>
            </a:pPr>
            <a:endParaRPr lang="fr-CA" dirty="0"/>
          </a:p>
          <a:p>
            <a:r>
              <a:rPr lang="fr-CA" baseline="0" dirty="0"/>
              <a:t>By </a:t>
            </a:r>
            <a:r>
              <a:rPr lang="fr-CA" baseline="0" dirty="0" err="1"/>
              <a:t>now</a:t>
            </a:r>
            <a:r>
              <a:rPr lang="fr-CA" baseline="0" dirty="0"/>
              <a:t>, </a:t>
            </a:r>
            <a:r>
              <a:rPr lang="fr-CA" baseline="0" dirty="0" err="1"/>
              <a:t>you</a:t>
            </a:r>
            <a:r>
              <a:rPr lang="fr-CA" baseline="0" dirty="0"/>
              <a:t> know </a:t>
            </a:r>
            <a:r>
              <a:rPr lang="fr-CA" baseline="0" dirty="0" err="1"/>
              <a:t>you</a:t>
            </a:r>
            <a:r>
              <a:rPr lang="fr-CA" baseline="0" dirty="0"/>
              <a:t> can use the </a:t>
            </a:r>
            <a:r>
              <a:rPr lang="fr-CA" baseline="0" dirty="0" err="1"/>
              <a:t>language</a:t>
            </a:r>
            <a:r>
              <a:rPr lang="fr-CA" baseline="0" dirty="0"/>
              <a:t> of </a:t>
            </a:r>
            <a:r>
              <a:rPr lang="fr-CA" baseline="0" dirty="0" err="1"/>
              <a:t>your</a:t>
            </a:r>
            <a:r>
              <a:rPr lang="fr-CA" baseline="0" dirty="0"/>
              <a:t> </a:t>
            </a:r>
            <a:r>
              <a:rPr lang="fr-CA" baseline="0" dirty="0" err="1"/>
              <a:t>choice</a:t>
            </a:r>
            <a:r>
              <a:rPr lang="fr-CA" baseline="0" dirty="0"/>
              <a:t> to express </a:t>
            </a:r>
            <a:r>
              <a:rPr lang="fr-CA" baseline="0" dirty="0" err="1"/>
              <a:t>your</a:t>
            </a:r>
            <a:r>
              <a:rPr lang="fr-CA" baseline="0" dirty="0"/>
              <a:t> </a:t>
            </a:r>
            <a:r>
              <a:rPr lang="fr-CA" baseline="0" dirty="0" err="1"/>
              <a:t>comments</a:t>
            </a:r>
            <a:r>
              <a:rPr lang="fr-CA" baseline="0" dirty="0"/>
              <a:t> or questions.</a:t>
            </a:r>
            <a:endParaRPr lang="en-CA" baseline="0" dirty="0"/>
          </a:p>
          <a:p>
            <a:endParaRPr lang="en-US" dirty="0"/>
          </a:p>
          <a:p>
            <a:r>
              <a:rPr lang="en-US" dirty="0"/>
              <a:t>Addition:</a:t>
            </a:r>
          </a:p>
          <a:p>
            <a:r>
              <a:rPr lang="en-US" dirty="0"/>
              <a:t>Congratulations we are halfway, reached cruising speed</a:t>
            </a:r>
          </a:p>
          <a:p>
            <a:endParaRPr lang="en-US" dirty="0"/>
          </a:p>
          <a:p>
            <a:r>
              <a:rPr lang="en-US" dirty="0"/>
              <a:t>As you know, we take a look at several tools, feel free to take notes of what you find interesting, challenging, got your attention… so you can debrief in plenary or small groups towards the end of today’s session</a:t>
            </a:r>
          </a:p>
          <a:p>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noProof="0" dirty="0" err="1"/>
              <a:t>Gccollab</a:t>
            </a:r>
            <a:r>
              <a:rPr lang="fr-CA" noProof="0" dirty="0"/>
              <a:t> </a:t>
            </a:r>
            <a:r>
              <a:rPr lang="fr-CA" noProof="0" dirty="0" err="1"/>
              <a:t>reminder</a:t>
            </a:r>
            <a:r>
              <a:rPr lang="fr-CA" noProof="0" dirty="0"/>
              <a:t> to </a:t>
            </a:r>
            <a:r>
              <a:rPr lang="fr-CA" noProof="0" dirty="0" err="1"/>
              <a:t>join</a:t>
            </a:r>
            <a:r>
              <a:rPr lang="fr-CA" noProof="0" dirty="0"/>
              <a:t> </a:t>
            </a:r>
            <a:r>
              <a:rPr lang="fr-CA" noProof="0" dirty="0" err="1"/>
              <a:t>you</a:t>
            </a:r>
            <a:r>
              <a:rPr lang="fr-CA" noProof="0" dirty="0"/>
              <a:t> </a:t>
            </a:r>
            <a:r>
              <a:rPr lang="fr-CA" noProof="0" dirty="0" err="1"/>
              <a:t>need</a:t>
            </a:r>
            <a:r>
              <a:rPr lang="fr-CA" noProof="0" dirty="0"/>
              <a:t> a user profile </a:t>
            </a:r>
            <a:r>
              <a:rPr lang="fr-CA" noProof="0" dirty="0" err="1"/>
              <a:t>created</a:t>
            </a:r>
            <a:r>
              <a:rPr lang="fr-CA" noProof="0" dirty="0"/>
              <a:t> and </a:t>
            </a:r>
            <a:r>
              <a:rPr lang="fr-CA" noProof="0" dirty="0" err="1"/>
              <a:t>join</a:t>
            </a:r>
            <a:r>
              <a:rPr lang="fr-CA" noProof="0" dirty="0"/>
              <a:t>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CA" noProof="0" dirty="0"/>
              <a:t>https://account-compte.gccollab.ca/</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CA" noProof="0" dirty="0"/>
              <a:t>https://gccollab.ca/groups/profile/7978973/mcld-program-cohort-cop-coi-program-dlpc-cohorte-cdp-et-cdi</a:t>
            </a:r>
          </a:p>
          <a:p>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12937">
              <a:defRPr/>
            </a:pPr>
            <a:r>
              <a:rPr lang="fr-CA" dirty="0"/>
              <a:t>Carmen</a:t>
            </a:r>
          </a:p>
          <a:p>
            <a:pPr defTabSz="933126">
              <a:defRPr/>
            </a:pPr>
            <a:endParaRPr lang="fr-CA" dirty="0"/>
          </a:p>
          <a:p>
            <a:r>
              <a:rPr lang="fr-CA" u="none" dirty="0"/>
              <a:t>Commençons par faire un exercice de pleine conscience de soi.</a:t>
            </a:r>
          </a:p>
          <a:p>
            <a:r>
              <a:rPr lang="fr-CA" sz="1200" u="none" dirty="0"/>
              <a:t>Asseyez-vous le plus confortablement possible dans une position qui vous permet d’être à la fois éveillé(e), attentif(</a:t>
            </a:r>
            <a:r>
              <a:rPr lang="fr-CA" sz="1200" u="none" dirty="0" err="1"/>
              <a:t>ve</a:t>
            </a:r>
            <a:r>
              <a:rPr lang="fr-CA" sz="1200" u="none" dirty="0"/>
              <a:t>) et à l’aise.</a:t>
            </a:r>
          </a:p>
          <a:p>
            <a:r>
              <a:rPr lang="fr-CA" sz="1200" u="none" dirty="0"/>
              <a:t>Vous pouvez mettre vos pieds à plat sur le sol et poser les mains sur les genoux, les paumes vers le haut ou vers le bas, en fonction de ce qui est le plus confortable pour vous.</a:t>
            </a:r>
          </a:p>
          <a:p>
            <a:r>
              <a:rPr lang="fr-CA" sz="1200" u="none" dirty="0"/>
              <a:t>N’hésitez pas à fermer les yeux à moitié ou complètement.</a:t>
            </a:r>
          </a:p>
          <a:p>
            <a:r>
              <a:rPr lang="fr-CA" sz="1200" u="none" dirty="0"/>
              <a:t>Écoutez ma voix, qui vous guidera durant l’exercice.</a:t>
            </a:r>
          </a:p>
          <a:p>
            <a:r>
              <a:rPr lang="fr-CA" u="none" dirty="0"/>
              <a:t>Portez doucement attention à votre respiration. Nul besoin de changer votre façon de respirer; remarquez simplement votre respiration.</a:t>
            </a:r>
            <a:endParaRPr lang="fr-CA" dirty="0"/>
          </a:p>
          <a:p>
            <a:endParaRPr lang="fr-CA"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a:t>Expiration</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a:t>Maintenant, nous allons prendre une minute complète de respiration pour prendre conscience de nous.</a:t>
            </a:r>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88612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CA" dirty="0"/>
              <a:t>Carmen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(cliquez)</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Pour ceux et celles qui souhaitent intervenir, levez la main ou écrivez dans le salon de clavardage.</a:t>
            </a:r>
            <a:r>
              <a:rPr lang="fr-CA" baseline="0" dirty="0"/>
              <a:t> J’aimerais maintenant qu’environ trois personnes partagent leurs réflexions sur leurs expériences ou ce qu’elles ont retenu de la séance de la semaine dernière.</a:t>
            </a:r>
          </a:p>
          <a:p>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(cliquez)</a:t>
            </a:r>
          </a:p>
          <a:p>
            <a:r>
              <a:rPr lang="fr-CA" baseline="0" dirty="0"/>
              <a:t>Ces réflexions peuvent notamment porter sur les sujets suivants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Le journal de gratitude</a:t>
            </a:r>
          </a:p>
          <a:p>
            <a:pPr marL="171450" indent="-171450">
              <a:buFont typeface="Arial" panose="020B0604020202020204" pitchFamily="34" charset="0"/>
              <a:buChar char="•"/>
            </a:pPr>
            <a:r>
              <a:rPr lang="fr-CA" baseline="0" dirty="0"/>
              <a:t>La respiration ou le scan corporel dans un état de pleine conscience</a:t>
            </a:r>
          </a:p>
          <a:p>
            <a:pPr marL="171450" indent="-171450">
              <a:buFont typeface="Arial" panose="020B0604020202020204" pitchFamily="34" charset="0"/>
              <a:buChar char="•"/>
            </a:pPr>
            <a:r>
              <a:rPr lang="fr-CA" baseline="0" dirty="0"/>
              <a:t>L’écoute consciente</a:t>
            </a:r>
          </a:p>
          <a:p>
            <a:pPr marL="171450" indent="-171450">
              <a:buFont typeface="Arial" panose="020B0604020202020204" pitchFamily="34" charset="0"/>
              <a:buChar char="•"/>
            </a:pPr>
            <a:r>
              <a:rPr lang="fr-CA" baseline="0" dirty="0"/>
              <a:t>La prise de décision consciente</a:t>
            </a:r>
          </a:p>
          <a:p>
            <a:pPr marL="171450" indent="-171450">
              <a:buFont typeface="Arial" panose="020B0604020202020204" pitchFamily="34" charset="0"/>
              <a:buChar char="•"/>
            </a:pPr>
            <a:r>
              <a:rPr lang="fr-CA" dirty="0"/>
              <a:t>Je vous souhaite du bonheur</a:t>
            </a:r>
          </a:p>
          <a:p>
            <a:pPr marL="171450" indent="-171450">
              <a:buFont typeface="Arial" panose="020B0604020202020204" pitchFamily="34" charset="0"/>
              <a:buChar char="•"/>
            </a:pPr>
            <a:endParaRPr lang="fr-CA" baseline="0" dirty="0"/>
          </a:p>
          <a:p>
            <a:pPr marL="0" indent="0">
              <a:buFont typeface="Arial" panose="020B0604020202020204" pitchFamily="34" charset="0"/>
              <a:buNone/>
            </a:pPr>
            <a:r>
              <a:rPr lang="fr-CA" baseline="0" dirty="0"/>
              <a:t>(cliquez)</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Quelque chose manque-t-il?</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008364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CA" dirty="0"/>
              <a:t>Carmen</a:t>
            </a:r>
          </a:p>
          <a:p>
            <a:pPr defTabSz="912937">
              <a:defRPr/>
            </a:pPr>
            <a:endParaRPr lang="fr-CA" dirty="0"/>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fr-CA" dirty="0"/>
              <a:t>Carmen</a:t>
            </a:r>
          </a:p>
          <a:p>
            <a:pPr defTabSz="912937">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solidFill>
                  <a:srgbClr val="C00000"/>
                </a:solidFill>
                <a:effectLst/>
                <a:latin typeface="Arial" panose="020B0604020202020204" pitchFamily="34" charset="0"/>
              </a:rPr>
              <a:t>(pendant que vous guidez les participants tout au long de cet exercice, prenez le temps nécessaire, ne précipitez pas les choses, marquez des pauses… cet exercice devrait durer </a:t>
            </a:r>
            <a:r>
              <a:rPr lang="fr-CA" dirty="0">
                <a:solidFill>
                  <a:srgbClr val="C00000"/>
                </a:solidFill>
                <a:latin typeface="Arial" panose="020B0604020202020204" pitchFamily="34" charset="0"/>
              </a:rPr>
              <a:t>cinq</a:t>
            </a:r>
            <a:r>
              <a:rPr lang="fr-CA" sz="1200" baseline="0" noProof="0" dirty="0">
                <a:solidFill>
                  <a:srgbClr val="C00000"/>
                </a:solidFill>
                <a:effectLst/>
                <a:latin typeface="Arial" panose="020B0604020202020204" pitchFamily="34" charset="0"/>
              </a:rPr>
              <a:t> bonnes minutes)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baseline="0" noProof="0" dirty="0">
                <a:solidFill>
                  <a:srgbClr val="C00000"/>
                </a:solidFill>
                <a:effectLst/>
                <a:latin typeface="Arial" panose="020B0604020202020204" pitchFamily="34" charset="0"/>
              </a:rPr>
              <a:t>Avec votre verre d’eau dans la main, réfléchissez aux origines de cette eau. Continuez de respirer profondément et de concentrer votre attention sur l’eau.</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baseline="0" noProof="0" dirty="0">
                <a:solidFill>
                  <a:srgbClr val="C00000"/>
                </a:solidFill>
                <a:effectLst/>
                <a:latin typeface="Arial" panose="020B0604020202020204" pitchFamily="34" charset="0"/>
              </a:rPr>
              <a:t>Réfléchissez au parcours que cette eau a dû faire pour parvenir jusqu’à vous, à sa source et à son cycle. L’eau s’évapore, forme des nuages, retombe sous forme de pluie pour alimenter les lacs et les rivières, puis est prélevée pour être acheminée vers nos maisons, après être sans doute passée par l’usine de traitement des eaux, pour arriver jusqu’à nous par le robinet ou dans une bouteille d’eau afin que nous puissions la boire.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baseline="0" noProof="0" dirty="0">
                <a:solidFill>
                  <a:srgbClr val="C00000"/>
                </a:solidFill>
                <a:effectLst/>
                <a:latin typeface="Arial" panose="020B0604020202020204" pitchFamily="34" charset="0"/>
              </a:rPr>
              <a:t>Prenons un moment pour réaliser à quel point nous sommes chanceux d’avoir de l’eau potable à boire à volonté. Prenons une gorgée et savourons-la un peu plus longtemps, sentez sa température, sentez comme elle hydrate votre corps, et savourez pleinement le moment où votre corps l’absorbe.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baseline="0" noProof="0" dirty="0">
                <a:solidFill>
                  <a:srgbClr val="C00000"/>
                </a:solidFill>
                <a:effectLst/>
                <a:latin typeface="Arial" panose="020B0604020202020204" pitchFamily="34" charset="0"/>
              </a:rPr>
              <a:t>Lorsque vous êtes prêt, je vous invite à ouvrir les yeux et à revenir dans la réalité.</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CA" noProof="0" dirty="0"/>
          </a:p>
          <a:p>
            <a:endParaRPr lang="fr-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3105237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12937">
              <a:defRPr/>
            </a:pPr>
            <a:r>
              <a:rPr lang="fr-CA" dirty="0"/>
              <a:t>Carmen</a:t>
            </a:r>
          </a:p>
          <a:p>
            <a:pPr defTabSz="912937">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t>La vision idéalisée du bonheur éternel que nous ont transmis les contes de fées de notre enfance n’existe pas réellement.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t>Nous devons tous surmonter des difficultés chaque jour, et l’échec personnel fait partie de l’existence humaine.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t>Nous sommes tous des êtres humains complexes, aux prises avec des difficultés constantes. L’expérience humaine est semée d’embûches, et nous connaissons tous l’échec.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t>Ce qui peut faire la différence est comment nous réagissons à ces échecs.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aseline="0" noProof="0" dirty="0"/>
          </a:p>
          <a:p>
            <a:pPr defTabSz="912937">
              <a:defRPr/>
            </a:pPr>
            <a:r>
              <a:rPr lang="fr-CA" dirty="0"/>
              <a:t>Qu'est-ce que l'</a:t>
            </a:r>
            <a:r>
              <a:rPr lang="fr-CA" dirty="0" err="1"/>
              <a:t>autocompassion</a:t>
            </a:r>
            <a:r>
              <a:rPr lang="fr-CA" dirty="0"/>
              <a:t> ?</a:t>
            </a:r>
          </a:p>
          <a:p>
            <a:pPr defTabSz="912937">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noProof="0" dirty="0"/>
              <a:t>(lire les 2 puces principales)</a:t>
            </a:r>
            <a:endParaRPr lang="fr-CA"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noProof="0" dirty="0"/>
              <a:t>(lisez les sous-puces de la deuxième puce)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t>Ressources en français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noProof="0" dirty="0"/>
              <a:t>courte vidéo sur l'auto-compassion - </a:t>
            </a:r>
            <a:r>
              <a:rPr lang="fr-CA" sz="1800" u="sng" noProof="0" dirty="0">
                <a:solidFill>
                  <a:srgbClr val="0563C1"/>
                </a:solidFill>
                <a:effectLst/>
                <a:latin typeface="Arial" panose="020B0604020202020204" pitchFamily="34" charset="0"/>
                <a:ea typeface="Calibri" panose="020F0502020204030204" pitchFamily="34" charset="0"/>
                <a:hlinkClick r:id="rId3"/>
              </a:rPr>
              <a:t>https://www.youtube.com/watch?v=ErzUlNhtz5Q</a:t>
            </a:r>
            <a:r>
              <a:rPr lang="fr-CA" sz="1800" u="sng" noProof="0" dirty="0">
                <a:solidFill>
                  <a:srgbClr val="0563C1"/>
                </a:solidFill>
                <a:effectLst/>
                <a:latin typeface="Arial" panose="020B0604020202020204" pitchFamily="34" charset="0"/>
                <a:ea typeface="Calibri" panose="020F050202020403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solidFill>
                  <a:srgbClr val="FF0000"/>
                </a:solidFill>
              </a:rPr>
              <a:t>3 min – Qu’est-ce que la compassion envers soi-même? : </a:t>
            </a:r>
            <a:r>
              <a:rPr lang="fr-CA" sz="1200" u="sng" noProof="0" dirty="0">
                <a:solidFill>
                  <a:srgbClr val="0563C1"/>
                </a:solidFill>
                <a:latin typeface="Arial" panose="020B0604020202020204" pitchFamily="34" charset="0"/>
                <a:ea typeface="Calibri" panose="020F0502020204030204" pitchFamily="34" charset="0"/>
                <a:hlinkClick r:id="rId4"/>
              </a:rPr>
              <a:t>https://www.youtube.com/watch?v=skw9M-mC9v4</a:t>
            </a:r>
            <a:endParaRPr lang="fr-CA" sz="1200" u="sng" noProof="0" dirty="0">
              <a:solidFill>
                <a:srgbClr val="0563C1"/>
              </a:solidFill>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t>3 min – Self-Compassion Part</a:t>
            </a:r>
            <a:r>
              <a:rPr lang="fr-CA" sz="1200" baseline="0" noProof="0" dirty="0"/>
              <a:t> 1 </a:t>
            </a:r>
            <a:r>
              <a:rPr lang="fr-CA" sz="1200" noProof="0" dirty="0"/>
              <a:t>Kristin Neff </a:t>
            </a:r>
            <a:r>
              <a:rPr lang="fr-CA" sz="1200" baseline="0" noProof="0" dirty="0"/>
              <a:t>:</a:t>
            </a:r>
            <a:r>
              <a:rPr lang="fr-CA" sz="1200" noProof="0" dirty="0"/>
              <a:t> </a:t>
            </a:r>
            <a:r>
              <a:rPr lang="fr-CA" sz="1200" u="sng" noProof="0" dirty="0">
                <a:hlinkClick r:id="rId5"/>
              </a:rPr>
              <a:t>https://www.youtube.com/watch?v=Tyl6YXp1Y6M</a:t>
            </a:r>
            <a:r>
              <a:rPr lang="fr-CA" sz="1200" u="none" noProof="0" dirty="0"/>
              <a:t> (sous-titres en français)</a:t>
            </a:r>
            <a:endParaRPr lang="fr-CA" u="none" noProof="0"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solidFill>
                  <a:srgbClr val="FF0000"/>
                </a:solidFill>
              </a:rPr>
              <a:t>Qu’est-ce que la compassion envers soi-même? : </a:t>
            </a:r>
            <a:r>
              <a:rPr lang="fr-CA" sz="1200" u="sng" noProof="0" dirty="0">
                <a:solidFill>
                  <a:srgbClr val="0563C1"/>
                </a:solidFill>
                <a:latin typeface="Arial" panose="020B0604020202020204" pitchFamily="34" charset="0"/>
                <a:ea typeface="Calibri" panose="020F0502020204030204" pitchFamily="34" charset="0"/>
                <a:hlinkClick r:id="rId4"/>
              </a:rPr>
              <a:t>https://www.youtube.com/watch?v=skw9M-mC9v4</a:t>
            </a:r>
            <a:endParaRPr lang="fr-CA" sz="1200" u="sng" noProof="0" dirty="0">
              <a:solidFill>
                <a:srgbClr val="0563C1"/>
              </a:solidFill>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u="none" kern="1200" noProof="0" dirty="0">
                <a:solidFill>
                  <a:schemeClr val="tx1"/>
                </a:solidFill>
                <a:latin typeface="+mn-lt"/>
                <a:ea typeface="+mn-ea"/>
                <a:cs typeface="+mn-cs"/>
              </a:rPr>
              <a:t>5 min – Apprendre à être bienveillant envers soi-même : </a:t>
            </a:r>
            <a:r>
              <a:rPr lang="fr-CA" sz="1800" u="sng" kern="1200" noProof="0" dirty="0">
                <a:solidFill>
                  <a:srgbClr val="0563C1"/>
                </a:solidFill>
                <a:effectLst/>
                <a:latin typeface="Arial" panose="020B0604020202020204" pitchFamily="34" charset="0"/>
                <a:ea typeface="+mn-ea"/>
                <a:cs typeface="+mn-cs"/>
              </a:rPr>
              <a:t>https://www.youtube.com/watch?v=RKZ7MGQQXXI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hlinkClick r:id="rId6" tooltip="Compassion"/>
              </a:rPr>
              <a:t>Compassion</a:t>
            </a:r>
            <a:r>
              <a:rPr lang="fr-CA" noProof="0" dirty="0"/>
              <a:t> – https://fr.wikipedia.org/wiki/Compassion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hlinkClick r:id="rId7" tooltip="Suffering"/>
              </a:rPr>
              <a:t>Souffrance</a:t>
            </a:r>
            <a:r>
              <a:rPr lang="fr-CA" noProof="0" dirty="0"/>
              <a:t> – https://fr.wikipedia.org/wiki/Souffrance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hlinkClick r:id="rId8" tooltip="Kristin Neff"/>
              </a:rPr>
              <a:t>Kristin </a:t>
            </a:r>
            <a:r>
              <a:rPr lang="fr-CA" noProof="0" dirty="0" err="1">
                <a:hlinkClick r:id="rId8" tooltip="Kristin Neff"/>
              </a:rPr>
              <a:t>Neff</a:t>
            </a:r>
            <a:r>
              <a:rPr lang="fr-CA" noProof="0" dirty="0"/>
              <a:t> – https://fr.wikipedia.org/wiki/Kristin_Neff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noProof="0" dirty="0">
                <a:solidFill>
                  <a:schemeClr val="tx1"/>
                </a:solidFill>
                <a:latin typeface="+mn-lt"/>
                <a:ea typeface="+mn-ea"/>
                <a:cs typeface="+mn-cs"/>
              </a:rPr>
              <a:t>Pleine conscience </a:t>
            </a:r>
            <a:r>
              <a:rPr lang="fr-CA" noProof="0" dirty="0"/>
              <a:t>– https://fr.wikipedia.org/wiki/Pleine_conscience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noProof="0" dirty="0"/>
              <a:t>Ressources en anglais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err="1"/>
              <a:t>Wikipedia</a:t>
            </a:r>
            <a:r>
              <a:rPr lang="fr-CA" noProof="0" dirty="0"/>
              <a:t> : </a:t>
            </a:r>
            <a:r>
              <a:rPr lang="fr-CA" noProof="0" dirty="0">
                <a:hlinkClick r:id="rId9"/>
              </a:rPr>
              <a:t>https://en.wikipedia.org/wiki/Self-compassion</a:t>
            </a:r>
            <a:endParaRPr lang="fr-CA" sz="1200" baseline="0" noProof="0"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noProof="0" dirty="0">
                <a:solidFill>
                  <a:schemeClr val="tx1"/>
                </a:solidFill>
                <a:latin typeface="+mn-lt"/>
                <a:ea typeface="+mn-ea"/>
                <a:cs typeface="+mn-cs"/>
              </a:rPr>
              <a:t>Self-Compassion Part 1 Kristin Neff : </a:t>
            </a:r>
            <a:r>
              <a:rPr lang="fr-CA" sz="1800" u="sng" noProof="0" dirty="0">
                <a:hlinkClick r:id="rId5"/>
              </a:rPr>
              <a:t>https://www.youtube.com/watch?v=Tyl6YXp1Y6M</a:t>
            </a:r>
            <a:r>
              <a:rPr lang="fr-CA" sz="1800" u="none" noProof="0" dirty="0"/>
              <a:t> </a:t>
            </a:r>
            <a:r>
              <a:rPr lang="fr-CA" sz="1200" kern="1200" noProof="0" dirty="0">
                <a:solidFill>
                  <a:schemeClr val="tx1"/>
                </a:solidFill>
                <a:latin typeface="+mn-lt"/>
                <a:ea typeface="+mn-ea"/>
                <a:cs typeface="+mn-cs"/>
              </a:rPr>
              <a:t>(sous-titres en français)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solidFill>
                  <a:srgbClr val="FF0000"/>
                </a:solidFill>
              </a:rPr>
              <a:t>Livre intitulé </a:t>
            </a:r>
            <a:r>
              <a:rPr lang="fr-CA" i="1" noProof="0" dirty="0">
                <a:solidFill>
                  <a:srgbClr val="FF0000"/>
                </a:solidFill>
              </a:rPr>
              <a:t>You</a:t>
            </a:r>
            <a:r>
              <a:rPr lang="fr-CA" i="1" baseline="0" noProof="0" dirty="0">
                <a:solidFill>
                  <a:srgbClr val="FF0000"/>
                </a:solidFill>
              </a:rPr>
              <a:t> </a:t>
            </a:r>
            <a:r>
              <a:rPr lang="fr-CA" i="1" baseline="0" noProof="0" dirty="0" err="1">
                <a:solidFill>
                  <a:srgbClr val="FF0000"/>
                </a:solidFill>
              </a:rPr>
              <a:t>Can't</a:t>
            </a:r>
            <a:r>
              <a:rPr lang="fr-CA" i="1" baseline="0" noProof="0" dirty="0">
                <a:solidFill>
                  <a:srgbClr val="FF0000"/>
                </a:solidFill>
              </a:rPr>
              <a:t> </a:t>
            </a:r>
            <a:r>
              <a:rPr lang="fr-CA" i="1" baseline="0" noProof="0" dirty="0" err="1">
                <a:solidFill>
                  <a:srgbClr val="FF0000"/>
                </a:solidFill>
              </a:rPr>
              <a:t>Give</a:t>
            </a:r>
            <a:r>
              <a:rPr lang="fr-CA" i="1" baseline="0" noProof="0" dirty="0">
                <a:solidFill>
                  <a:srgbClr val="FF0000"/>
                </a:solidFill>
              </a:rPr>
              <a:t> </a:t>
            </a:r>
            <a:r>
              <a:rPr lang="fr-CA" i="1" baseline="0" noProof="0" dirty="0" err="1">
                <a:solidFill>
                  <a:srgbClr val="FF0000"/>
                </a:solidFill>
              </a:rPr>
              <a:t>What</a:t>
            </a:r>
            <a:r>
              <a:rPr lang="fr-CA" i="1" baseline="0" noProof="0" dirty="0">
                <a:solidFill>
                  <a:srgbClr val="FF0000"/>
                </a:solidFill>
              </a:rPr>
              <a:t> You Don't Have</a:t>
            </a:r>
            <a:r>
              <a:rPr lang="fr-CA" baseline="0" noProof="0" dirty="0">
                <a:solidFill>
                  <a:srgbClr val="FF0000"/>
                </a:solidFill>
              </a:rPr>
              <a:t> : https://www.amazon.ca/Cant-Give-What-Dont-Have-ebook/dp/B07CYC32WT</a:t>
            </a:r>
          </a:p>
          <a:p>
            <a:endParaRPr lang="fr-CA" baseline="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1509236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Carmen</a:t>
            </a:r>
          </a:p>
          <a:p>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3511081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12937">
              <a:defRPr/>
            </a:pPr>
            <a:r>
              <a:rPr lang="fr-CA" dirty="0"/>
              <a:t>Josée</a:t>
            </a:r>
          </a:p>
          <a:p>
            <a:pPr defTabSz="912937">
              <a:defRPr/>
            </a:pP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aseline="0" noProof="0" dirty="0">
                <a:solidFill>
                  <a:srgbClr val="C00000"/>
                </a:solidFill>
                <a:effectLst/>
                <a:latin typeface="Arial" panose="020B0604020202020204" pitchFamily="34" charset="0"/>
                <a:ea typeface="Calibri" panose="020F0502020204030204" pitchFamily="34" charset="0"/>
              </a:rPr>
              <a:t>Les gens n’ont aucun problème à voir la compassion comme une qualité des plus louables, particulièrement lorsqu’elle est dirigée vers les autres.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i="0" dirty="0"/>
              <a:t>Elle se veut l’expression de</a:t>
            </a:r>
            <a:r>
              <a:rPr lang="fr-CA" sz="1200" i="0" baseline="0" dirty="0"/>
              <a:t> plus belles</a:t>
            </a:r>
            <a:r>
              <a:rPr lang="fr-CA" sz="1200" i="0" dirty="0"/>
              <a:t> qualités comme la gentillesse</a:t>
            </a:r>
            <a:r>
              <a:rPr lang="fr-CA" sz="1200" i="0" baseline="0" dirty="0"/>
              <a:t> ou la </a:t>
            </a:r>
            <a:r>
              <a:rPr lang="fr-CA" sz="1200" i="0" u="sng" dirty="0"/>
              <a:t>clémence, la tendresse</a:t>
            </a:r>
            <a:r>
              <a:rPr lang="fr-CA" sz="1200" i="0" u="sng" baseline="0" dirty="0"/>
              <a:t> et la </a:t>
            </a:r>
            <a:r>
              <a:rPr lang="fr-CA" sz="1200" i="0" u="sng" dirty="0"/>
              <a:t>bienveillance</a:t>
            </a:r>
            <a:r>
              <a:rPr lang="fr-CA" sz="1200" i="0" dirty="0"/>
              <a:t>, la compréhension, l’empathie, la </a:t>
            </a:r>
            <a:r>
              <a:rPr lang="fr-CA" sz="1200" i="0" u="sng" dirty="0"/>
              <a:t>sympathie et la solidarité</a:t>
            </a:r>
            <a:r>
              <a:rPr lang="fr-CA" sz="1200" i="0" dirty="0"/>
              <a:t>, assorties du besoin d’aider </a:t>
            </a:r>
            <a:r>
              <a:rPr lang="fr-CA" sz="1200" i="0" u="sng" dirty="0"/>
              <a:t>d’autres créatures vivantes, tant humaines qu’animales, qui</a:t>
            </a:r>
            <a:r>
              <a:rPr lang="fr-CA" sz="1200" i="0" u="sng" baseline="0" dirty="0"/>
              <a:t> sont </a:t>
            </a:r>
            <a:r>
              <a:rPr lang="fr-CA" sz="1200" i="0" u="sng" dirty="0"/>
              <a:t>en détresse</a:t>
            </a:r>
            <a:r>
              <a:rPr lang="fr-CA" sz="1200" i="0" dirty="0"/>
              <a:t>.</a:t>
            </a:r>
            <a:endParaRPr lang="fr-CA" sz="1200" i="0" baseline="0" noProof="0" dirty="0">
              <a:solidFill>
                <a:srgbClr val="C00000"/>
              </a:solidFill>
              <a:effectLst/>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i="0" dirty="0"/>
              <a:t>Tandis que l’’</a:t>
            </a:r>
            <a:r>
              <a:rPr lang="fr-CA" sz="1200" i="0" dirty="0" err="1"/>
              <a:t>autocompassion</a:t>
            </a:r>
            <a:r>
              <a:rPr lang="fr-CA" sz="1200" i="0" dirty="0"/>
              <a:t> est vue comme un synonyme d’apitoiement, </a:t>
            </a:r>
            <a:r>
              <a:rPr lang="fr-CA" sz="1200" i="0" u="sng" dirty="0"/>
              <a:t>d’égocentrisme, de complaisance, de narcissisme </a:t>
            </a:r>
            <a:r>
              <a:rPr lang="fr-CA" sz="1200" i="0" dirty="0"/>
              <a:t>et d’égoïsme pur et simple. </a:t>
            </a:r>
            <a:r>
              <a:rPr lang="fr-CA" sz="1200" i="0" u="sng" dirty="0"/>
              <a:t>Encore aujourd’hui, de nombreuses générations semblent croire que</a:t>
            </a:r>
            <a:r>
              <a:rPr lang="fr-CA" sz="1200" i="0" dirty="0"/>
              <a:t> si nous ne nous blâmons pas et ne nous punissons pas nous-mêmes lorsqu’on commet un geste répréhensible, nous risquons la complaisance morale, une échappatoire égoïste et le péché d’orgueil mal placé.</a:t>
            </a:r>
            <a:endParaRPr lang="fr-CA" sz="1200" i="0" baseline="0" noProof="0" dirty="0">
              <a:solidFill>
                <a:srgbClr val="C00000"/>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noProof="0" dirty="0">
              <a:solidFill>
                <a:srgbClr val="C00000"/>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noProof="0" dirty="0">
                <a:solidFill>
                  <a:srgbClr val="C00000"/>
                </a:solidFill>
                <a:effectLst/>
                <a:latin typeface="Arial" panose="020B0604020202020204" pitchFamily="34" charset="0"/>
                <a:ea typeface="Calibri" panose="020F0502020204030204" pitchFamily="34" charset="0"/>
              </a:rPr>
              <a:t>Selon la D</a:t>
            </a:r>
            <a:r>
              <a:rPr lang="fr-CA" sz="1200" baseline="30000" noProof="0" dirty="0">
                <a:solidFill>
                  <a:srgbClr val="C00000"/>
                </a:solidFill>
                <a:effectLst/>
                <a:latin typeface="Arial" panose="020B0604020202020204" pitchFamily="34" charset="0"/>
                <a:ea typeface="Calibri" panose="020F0502020204030204" pitchFamily="34" charset="0"/>
              </a:rPr>
              <a:t>re</a:t>
            </a:r>
            <a:r>
              <a:rPr lang="fr-CA" sz="1200" noProof="0" dirty="0">
                <a:solidFill>
                  <a:srgbClr val="C00000"/>
                </a:solidFill>
                <a:effectLst/>
                <a:latin typeface="Arial" panose="020B0604020202020204" pitchFamily="34" charset="0"/>
                <a:ea typeface="Calibri" panose="020F0502020204030204" pitchFamily="34" charset="0"/>
              </a:rPr>
              <a:t> Kristin</a:t>
            </a:r>
            <a:r>
              <a:rPr lang="fr-CA" sz="1200" baseline="0" noProof="0" dirty="0">
                <a:solidFill>
                  <a:srgbClr val="C00000"/>
                </a:solidFill>
                <a:effectLst/>
                <a:latin typeface="Arial" panose="020B0604020202020204" pitchFamily="34" charset="0"/>
                <a:ea typeface="Calibri" panose="020F0502020204030204" pitchFamily="34" charset="0"/>
              </a:rPr>
              <a:t> </a:t>
            </a:r>
            <a:r>
              <a:rPr lang="fr-CA" sz="1200" baseline="0" noProof="0" dirty="0" err="1">
                <a:solidFill>
                  <a:srgbClr val="C00000"/>
                </a:solidFill>
                <a:effectLst/>
                <a:latin typeface="Arial" panose="020B0604020202020204" pitchFamily="34" charset="0"/>
                <a:ea typeface="Calibri" panose="020F0502020204030204" pitchFamily="34" charset="0"/>
              </a:rPr>
              <a:t>Neff</a:t>
            </a:r>
            <a:r>
              <a:rPr lang="fr-CA" sz="1200" baseline="0" noProof="0" dirty="0">
                <a:solidFill>
                  <a:srgbClr val="C00000"/>
                </a:solidFill>
                <a:effectLst/>
                <a:latin typeface="Arial" panose="020B0604020202020204" pitchFamily="34" charset="0"/>
                <a:ea typeface="Calibri" panose="020F0502020204030204" pitchFamily="34" charset="0"/>
              </a:rPr>
              <a:t>, il existe cinq mythes de l’</a:t>
            </a:r>
            <a:r>
              <a:rPr lang="fr-CA" sz="1200" baseline="0" noProof="0" dirty="0" err="1">
                <a:solidFill>
                  <a:srgbClr val="C00000"/>
                </a:solidFill>
                <a:effectLst/>
                <a:latin typeface="Arial" panose="020B0604020202020204" pitchFamily="34" charset="0"/>
                <a:ea typeface="Calibri" panose="020F0502020204030204" pitchFamily="34" charset="0"/>
              </a:rPr>
              <a:t>autocompassion</a:t>
            </a:r>
            <a:r>
              <a:rPr lang="fr-CA" sz="1200" baseline="0" noProof="0" dirty="0">
                <a:solidFill>
                  <a:srgbClr val="C00000"/>
                </a:solidFill>
                <a:effectLst/>
                <a:latin typeface="Arial" panose="020B0604020202020204" pitchFamily="34" charset="0"/>
                <a:ea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baseline="0" noProof="0" dirty="0">
                <a:solidFill>
                  <a:srgbClr val="C00000"/>
                </a:solidFill>
                <a:effectLst/>
                <a:latin typeface="Arial" panose="020B0604020202020204" pitchFamily="34" charset="0"/>
                <a:ea typeface="Calibri" panose="020F0502020204030204" pitchFamily="34" charset="0"/>
              </a:rPr>
              <a:t>(lire les 5 mythes sur la diapositive)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Ressources en français :</a:t>
            </a:r>
          </a:p>
          <a:p>
            <a:pPr marL="0" marR="0" indent="0" algn="l" defTabSz="914400" rtl="0" eaLnBrk="1" fontAlgn="auto" latinLnBrk="0" hangingPunct="1">
              <a:lnSpc>
                <a:spcPct val="100000"/>
              </a:lnSpc>
              <a:spcBef>
                <a:spcPts val="0"/>
              </a:spcBef>
              <a:spcAft>
                <a:spcPts val="0"/>
              </a:spcAft>
              <a:buClrTx/>
              <a:buSzTx/>
              <a:buFontTx/>
              <a:buNone/>
              <a:tabLst/>
              <a:defRPr/>
            </a:pPr>
            <a:r>
              <a:rPr lang="fr-CA" noProof="0" dirty="0"/>
              <a:t>Article de Kristin Neff* intitulé « La physiologie de l’</a:t>
            </a:r>
            <a:r>
              <a:rPr lang="fr-CA" noProof="0" dirty="0" err="1"/>
              <a:t>autocompassion</a:t>
            </a:r>
            <a:r>
              <a:rPr lang="fr-CA" noProof="0" dirty="0"/>
              <a:t> » : </a:t>
            </a:r>
            <a:r>
              <a:rPr lang="fr-CA" sz="1200" noProof="0" dirty="0">
                <a:hlinkClick r:id="rId3"/>
              </a:rPr>
              <a:t>https://meditation-pleine-conscience-la-rochelle.fr/content/article-de-kristin-neff-%C2%AB%C2%A0la-physiologie-de-lauto-compassion%C2%A0%C2%BB</a:t>
            </a:r>
            <a:endParaRPr lang="fr-CA" sz="1200" noProof="0"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fr-CA" sz="1200" noProof="0" dirty="0"/>
              <a:t>Ressources en anglais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strike="noStrike" baseline="0" noProof="0" dirty="0"/>
              <a:t>The Five </a:t>
            </a:r>
            <a:r>
              <a:rPr lang="fr-CA" sz="1200" strike="noStrike" baseline="0" noProof="0" dirty="0" err="1"/>
              <a:t>Myths</a:t>
            </a:r>
            <a:r>
              <a:rPr lang="fr-CA" sz="1200" strike="noStrike" baseline="0" noProof="0" dirty="0"/>
              <a:t> of Self-Compassion : </a:t>
            </a:r>
            <a:r>
              <a:rPr lang="fr-CA" sz="1200" strike="noStrike" baseline="0" noProof="0" dirty="0">
                <a:highlight>
                  <a:srgbClr val="FFFF00"/>
                </a:highlight>
                <a:hlinkClick r:id="rId4"/>
              </a:rPr>
              <a:t>http://greatergood.berkeley.edu/article/item/the_five_myths_of_self_compassion</a:t>
            </a:r>
            <a:endParaRPr lang="fr-CA" sz="1200" strike="noStrike" baseline="0" noProof="0" dirty="0">
              <a:highlight>
                <a:srgbClr val="FFFF00"/>
              </a:highlight>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trike="noStrike" baseline="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10947698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13C314A-B0C8-B433-171C-AACE6DAF009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83044" y="1315144"/>
            <a:ext cx="6777912" cy="122302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DC4EFD8A-93C3-0914-010F-B9012E390B6A}"/>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4" name="Subtitle 2">
            <a:extLst>
              <a:ext uri="{FF2B5EF4-FFF2-40B4-BE49-F238E27FC236}">
                <a16:creationId xmlns:a16="http://schemas.microsoft.com/office/drawing/2014/main" id="{C0CF759B-5665-4CB5-411B-4D44FC45CE86}"/>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5" name="Footer Placeholder 4">
            <a:extLst>
              <a:ext uri="{FF2B5EF4-FFF2-40B4-BE49-F238E27FC236}">
                <a16:creationId xmlns:a16="http://schemas.microsoft.com/office/drawing/2014/main" id="{253FFAA4-9540-3428-1667-0404C434F581}"/>
              </a:ext>
            </a:extLst>
          </p:cNvPr>
          <p:cNvSpPr>
            <a:spLocks noGrp="1"/>
          </p:cNvSpPr>
          <p:nvPr>
            <p:ph type="ftr" sz="quarter" idx="11"/>
          </p:nvPr>
        </p:nvSpPr>
        <p:spPr>
          <a:xfrm>
            <a:off x="3124200" y="6356350"/>
            <a:ext cx="2895600" cy="365125"/>
          </a:xfrm>
        </p:spPr>
        <p:txBody>
          <a:bodyPr/>
          <a:lstStyle/>
          <a:p>
            <a:endParaRPr lang="en-CA"/>
          </a:p>
        </p:txBody>
      </p:sp>
      <p:pic>
        <p:nvPicPr>
          <p:cNvPr id="6" name="Picture 5" descr="govt-of-canada-logo – IISD Experimental Lakes Area">
            <a:extLst>
              <a:ext uri="{FF2B5EF4-FFF2-40B4-BE49-F238E27FC236}">
                <a16:creationId xmlns:a16="http://schemas.microsoft.com/office/drawing/2014/main" id="{9A977E5D-4933-5B1A-BA48-8A4C586A1DF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Federal - Data and Statistics: Canada - Research Guides at University ...">
            <a:extLst>
              <a:ext uri="{FF2B5EF4-FFF2-40B4-BE49-F238E27FC236}">
                <a16:creationId xmlns:a16="http://schemas.microsoft.com/office/drawing/2014/main" id="{4EB48D1B-0F38-2DB6-C10F-14F42484C8C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3">
            <a:extLst>
              <a:ext uri="{FF2B5EF4-FFF2-40B4-BE49-F238E27FC236}">
                <a16:creationId xmlns:a16="http://schemas.microsoft.com/office/drawing/2014/main" id="{B96AA43F-8FFF-F573-AAFC-81E821F8F85E}"/>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2024-10-18</a:t>
            </a:fld>
            <a:endParaRPr lang="en-CA"/>
          </a:p>
        </p:txBody>
      </p:sp>
      <p:sp>
        <p:nvSpPr>
          <p:cNvPr id="9" name="Rectangle 8">
            <a:extLst>
              <a:ext uri="{FF2B5EF4-FFF2-40B4-BE49-F238E27FC236}">
                <a16:creationId xmlns:a16="http://schemas.microsoft.com/office/drawing/2014/main" id="{4ACAAC72-39BC-B02D-C603-C71C095741A3}"/>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93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2024-10-18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88063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2024-10-18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430372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4171538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307671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2534520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1876170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2024-10-18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98959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2024-10-18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282264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2024-10-18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93155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2024-10-18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7447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2024-10-18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929272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2024-10-18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7419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2024-10-18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9858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2024-10-18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366204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2024-10-18</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spTree>
    <p:extLst>
      <p:ext uri="{BB962C8B-B14F-4D97-AF65-F5344CB8AC3E}">
        <p14:creationId xmlns:p14="http://schemas.microsoft.com/office/powerpoint/2010/main" val="26322193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jpe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36.xml"/><Relationship Id="rId7"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42.xml"/><Relationship Id="rId7" Type="http://schemas.openxmlformats.org/officeDocument/2006/relationships/notesSlide" Target="../notesSlides/notesSlide11.xml"/><Relationship Id="rId12" Type="http://schemas.openxmlformats.org/officeDocument/2006/relationships/image" Target="../media/image21.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slideLayout" Target="../slideLayouts/slideLayout2.xml"/><Relationship Id="rId11" Type="http://schemas.openxmlformats.org/officeDocument/2006/relationships/image" Target="../media/image20.png"/><Relationship Id="rId5" Type="http://schemas.openxmlformats.org/officeDocument/2006/relationships/tags" Target="../tags/tag44.xml"/><Relationship Id="rId10" Type="http://schemas.openxmlformats.org/officeDocument/2006/relationships/image" Target="../media/image34.png"/><Relationship Id="rId4" Type="http://schemas.openxmlformats.org/officeDocument/2006/relationships/tags" Target="../tags/tag43.xml"/><Relationship Id="rId9" Type="http://schemas.openxmlformats.org/officeDocument/2006/relationships/image" Target="../media/image33.jpeg"/></Relationships>
</file>

<file path=ppt/slides/_rels/slide12.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image" Target="../media/image35.jpg"/><Relationship Id="rId18" Type="http://schemas.openxmlformats.org/officeDocument/2006/relationships/image" Target="../media/image36.png"/><Relationship Id="rId26" Type="http://schemas.openxmlformats.org/officeDocument/2006/relationships/image" Target="../media/image28.png"/><Relationship Id="rId3" Type="http://schemas.openxmlformats.org/officeDocument/2006/relationships/tags" Target="../tags/tag47.xml"/><Relationship Id="rId21" Type="http://schemas.openxmlformats.org/officeDocument/2006/relationships/image" Target="../media/image39.jpg"/><Relationship Id="rId7" Type="http://schemas.openxmlformats.org/officeDocument/2006/relationships/tags" Target="../tags/tag51.xml"/><Relationship Id="rId12" Type="http://schemas.openxmlformats.org/officeDocument/2006/relationships/notesSlide" Target="../notesSlides/notesSlide12.xml"/><Relationship Id="rId17" Type="http://schemas.openxmlformats.org/officeDocument/2006/relationships/hyperlink" Target="https://www.youtube.com/watch?v=5nsySCMH36s" TargetMode="External"/><Relationship Id="rId25" Type="http://schemas.openxmlformats.org/officeDocument/2006/relationships/image" Target="../media/image43.png"/><Relationship Id="rId2" Type="http://schemas.openxmlformats.org/officeDocument/2006/relationships/tags" Target="../tags/tag46.xml"/><Relationship Id="rId16" Type="http://schemas.openxmlformats.org/officeDocument/2006/relationships/hyperlink" Target="https://positiveleadership.fr/plus-de-conscience-dans-nos-emails" TargetMode="External"/><Relationship Id="rId20" Type="http://schemas.openxmlformats.org/officeDocument/2006/relationships/image" Target="../media/image38.png"/><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slideLayout" Target="../slideLayouts/slideLayout2.xml"/><Relationship Id="rId24" Type="http://schemas.openxmlformats.org/officeDocument/2006/relationships/image" Target="../media/image42.jpg"/><Relationship Id="rId5" Type="http://schemas.openxmlformats.org/officeDocument/2006/relationships/tags" Target="../tags/tag49.xml"/><Relationship Id="rId15" Type="http://schemas.openxmlformats.org/officeDocument/2006/relationships/hyperlink" Target="https://learn.rumie.org/jR/bytes/practice-digital-mindfulness-for-wellbeing" TargetMode="External"/><Relationship Id="rId23" Type="http://schemas.openxmlformats.org/officeDocument/2006/relationships/image" Target="../media/image41.jpg"/><Relationship Id="rId10" Type="http://schemas.openxmlformats.org/officeDocument/2006/relationships/tags" Target="../tags/tag54.xml"/><Relationship Id="rId19" Type="http://schemas.openxmlformats.org/officeDocument/2006/relationships/image" Target="../media/image37.png"/><Relationship Id="rId4" Type="http://schemas.openxmlformats.org/officeDocument/2006/relationships/tags" Target="../tags/tag48.xml"/><Relationship Id="rId9" Type="http://schemas.openxmlformats.org/officeDocument/2006/relationships/tags" Target="../tags/tag53.xml"/><Relationship Id="rId14" Type="http://schemas.openxmlformats.org/officeDocument/2006/relationships/hyperlink" Target="https://www.sysk.fr/2018/11/13/pleine-conscience-numerique-transformation/" TargetMode="External"/><Relationship Id="rId22" Type="http://schemas.openxmlformats.org/officeDocument/2006/relationships/image" Target="../media/image40.jpg"/><Relationship Id="rId27" Type="http://schemas.openxmlformats.org/officeDocument/2006/relationships/hyperlink" Target="https://www.youtube.com/watch?v=qBBy5Jx_xrQ"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qBBy5Jx_xrQ?feature=oembed" TargetMode="External"/><Relationship Id="rId4" Type="http://schemas.openxmlformats.org/officeDocument/2006/relationships/image" Target="../media/image4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5nsySCMH36s?feature=oembed" TargetMode="External"/><Relationship Id="rId4" Type="http://schemas.openxmlformats.org/officeDocument/2006/relationships/image" Target="../media/image45.jpeg"/></Relationships>
</file>

<file path=ppt/slides/_rels/slide15.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image" Target="../media/image37.png"/><Relationship Id="rId18" Type="http://schemas.openxmlformats.org/officeDocument/2006/relationships/image" Target="../media/image30.png"/><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image" Target="../media/image7.jpeg"/><Relationship Id="rId17" Type="http://schemas.openxmlformats.org/officeDocument/2006/relationships/image" Target="../media/image27.jpg"/><Relationship Id="rId2" Type="http://schemas.openxmlformats.org/officeDocument/2006/relationships/tags" Target="../tags/tag56.xml"/><Relationship Id="rId16" Type="http://schemas.openxmlformats.org/officeDocument/2006/relationships/image" Target="../media/image17.jpg"/><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notesSlide" Target="../notesSlides/notesSlide15.xml"/><Relationship Id="rId5" Type="http://schemas.openxmlformats.org/officeDocument/2006/relationships/tags" Target="../tags/tag59.xml"/><Relationship Id="rId15" Type="http://schemas.openxmlformats.org/officeDocument/2006/relationships/image" Target="../media/image34.png"/><Relationship Id="rId10" Type="http://schemas.openxmlformats.org/officeDocument/2006/relationships/slideLayout" Target="../slideLayouts/slideLayout2.xml"/><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13" Type="http://schemas.openxmlformats.org/officeDocument/2006/relationships/image" Target="../media/image22.png"/><Relationship Id="rId3" Type="http://schemas.openxmlformats.org/officeDocument/2006/relationships/tags" Target="../tags/tag66.xml"/><Relationship Id="rId7" Type="http://schemas.openxmlformats.org/officeDocument/2006/relationships/slideLayout" Target="../slideLayouts/slideLayout2.xml"/><Relationship Id="rId12" Type="http://schemas.openxmlformats.org/officeDocument/2006/relationships/image" Target="../media/image21.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image" Target="../media/image20.png"/><Relationship Id="rId5" Type="http://schemas.openxmlformats.org/officeDocument/2006/relationships/tags" Target="../tags/tag68.xml"/><Relationship Id="rId10" Type="http://schemas.openxmlformats.org/officeDocument/2006/relationships/image" Target="../media/image19.png"/><Relationship Id="rId4" Type="http://schemas.openxmlformats.org/officeDocument/2006/relationships/tags" Target="../tags/tag67.xml"/><Relationship Id="rId9" Type="http://schemas.openxmlformats.org/officeDocument/2006/relationships/image" Target="../media/image46.gif"/></Relationships>
</file>

<file path=ppt/slides/_rels/slide17.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image" Target="../media/image48.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47.png"/><Relationship Id="rId5" Type="http://schemas.openxmlformats.org/officeDocument/2006/relationships/notesSlide" Target="../notesSlides/notesSlide17.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tags" Target="../tags/tag8.xml"/><Relationship Id="rId7" Type="http://schemas.microsoft.com/office/2007/relationships/hdphoto" Target="../media/hdphoto1.wdp"/><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notesSlide" Target="../notesSlides/notesSlide3.xml"/><Relationship Id="rId10" Type="http://schemas.openxmlformats.org/officeDocument/2006/relationships/image" Target="../media/image13.jpg"/><Relationship Id="rId4" Type="http://schemas.openxmlformats.org/officeDocument/2006/relationships/slideLayout" Target="../slideLayouts/slideLayout2.xml"/><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notesSlide" Target="../notesSlides/notesSlide4.xml"/><Relationship Id="rId18" Type="http://schemas.openxmlformats.org/officeDocument/2006/relationships/image" Target="../media/image18.png"/><Relationship Id="rId26" Type="http://schemas.openxmlformats.org/officeDocument/2006/relationships/image" Target="../media/image24.png"/><Relationship Id="rId3" Type="http://schemas.openxmlformats.org/officeDocument/2006/relationships/tags" Target="../tags/tag11.xml"/><Relationship Id="rId21" Type="http://schemas.openxmlformats.org/officeDocument/2006/relationships/image" Target="../media/image21.png"/><Relationship Id="rId7" Type="http://schemas.openxmlformats.org/officeDocument/2006/relationships/tags" Target="../tags/tag15.xml"/><Relationship Id="rId12" Type="http://schemas.openxmlformats.org/officeDocument/2006/relationships/slideLayout" Target="../slideLayouts/slideLayout2.xml"/><Relationship Id="rId17" Type="http://schemas.openxmlformats.org/officeDocument/2006/relationships/image" Target="../media/image17.jpg"/><Relationship Id="rId25" Type="http://schemas.openxmlformats.org/officeDocument/2006/relationships/image" Target="../media/image23.png"/><Relationship Id="rId2" Type="http://schemas.openxmlformats.org/officeDocument/2006/relationships/tags" Target="../tags/tag10.xml"/><Relationship Id="rId16" Type="http://schemas.openxmlformats.org/officeDocument/2006/relationships/image" Target="../media/image16.jpeg"/><Relationship Id="rId20" Type="http://schemas.openxmlformats.org/officeDocument/2006/relationships/image" Target="../media/image20.png"/><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24" Type="http://schemas.openxmlformats.org/officeDocument/2006/relationships/image" Target="../media/image13.jpg"/><Relationship Id="rId5" Type="http://schemas.openxmlformats.org/officeDocument/2006/relationships/tags" Target="../tags/tag13.xml"/><Relationship Id="rId15" Type="http://schemas.openxmlformats.org/officeDocument/2006/relationships/image" Target="../media/image15.jpg"/><Relationship Id="rId23" Type="http://schemas.openxmlformats.org/officeDocument/2006/relationships/image" Target="../media/image22.png"/><Relationship Id="rId10" Type="http://schemas.openxmlformats.org/officeDocument/2006/relationships/tags" Target="../tags/tag18.xml"/><Relationship Id="rId19" Type="http://schemas.openxmlformats.org/officeDocument/2006/relationships/image" Target="../media/image19.png"/><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image" Target="../media/image14.jpg"/><Relationship Id="rId22" Type="http://schemas.microsoft.com/office/2007/relationships/hdphoto" Target="../media/hdphoto2.wdp"/><Relationship Id="rId27" Type="http://schemas.openxmlformats.org/officeDocument/2006/relationships/image" Target="../media/image25.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pixabay.com/es/informaci%C3%B3n-lapis-escuela-estudio-2866132/" TargetMode="External"/><Relationship Id="rId2" Type="http://schemas.openxmlformats.org/officeDocument/2006/relationships/tags" Target="../tags/tag21.xml"/><Relationship Id="rId1" Type="http://schemas.openxmlformats.org/officeDocument/2006/relationships/tags" Target="../tags/tag20.xml"/><Relationship Id="rId6" Type="http://schemas.microsoft.com/office/2007/relationships/hdphoto" Target="../media/hdphoto3.wdp"/><Relationship Id="rId5" Type="http://schemas.openxmlformats.org/officeDocument/2006/relationships/image" Target="../media/image2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24.xml"/><Relationship Id="rId7" Type="http://schemas.openxmlformats.org/officeDocument/2006/relationships/image" Target="../media/image7.jpe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25.xml"/><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hyperlink" Target="https://www.youtube.com/watch?v=ErzUlNhtz5Q" TargetMode="External"/><Relationship Id="rId3" Type="http://schemas.openxmlformats.org/officeDocument/2006/relationships/tags" Target="../tags/tag28.xml"/><Relationship Id="rId7" Type="http://schemas.openxmlformats.org/officeDocument/2006/relationships/notesSlide" Target="../notesSlides/notesSlide7.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2.xml"/><Relationship Id="rId5" Type="http://schemas.openxmlformats.org/officeDocument/2006/relationships/tags" Target="../tags/tag30.xml"/><Relationship Id="rId10" Type="http://schemas.openxmlformats.org/officeDocument/2006/relationships/image" Target="../media/image28.png"/><Relationship Id="rId4" Type="http://schemas.openxmlformats.org/officeDocument/2006/relationships/tags" Target="../tags/tag29.xml"/><Relationship Id="rId9" Type="http://schemas.openxmlformats.org/officeDocument/2006/relationships/image" Target="../media/image27.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ErzUlNhtz5Q?feature=oembed" TargetMode="External"/><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30.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719606" y="4581128"/>
            <a:ext cx="6948738" cy="2012910"/>
          </a:xfrm>
        </p:spPr>
        <p:txBody>
          <a:bodyPr>
            <a:normAutofit/>
          </a:bodyPr>
          <a:lstStyle/>
          <a:p>
            <a:r>
              <a:rPr lang="fr-CA" sz="2800" dirty="0">
                <a:latin typeface="+mn-lt"/>
              </a:rPr>
              <a:t>Aujourd’hui, nous allons faire un exercice qui consiste à boire de l’eau dans un état de pleine conscience. Je vous demande donc d’aller chercher un petit verre d’eau</a:t>
            </a:r>
          </a:p>
        </p:txBody>
      </p:sp>
      <p:pic>
        <p:nvPicPr>
          <p:cNvPr id="5" name="Picture 6" descr="C:\Users\GonzalA1\AppData\Local\Microsoft\Windows\Temporary Internet Files\Content.IE5\H7G048II\촉촉한피부1[1].jpg"/>
          <p:cNvPicPr>
            <a:picLocks noChangeAspect="1" noChangeArrowheads="1"/>
          </p:cNvPicPr>
          <p:nvPr>
            <p:custDataLst>
              <p:tags r:id="rId2"/>
            </p:custDataLst>
          </p:nvPr>
        </p:nvPicPr>
        <p:blipFill>
          <a:blip r:embed="rId6">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0312" y="5366355"/>
            <a:ext cx="1368152" cy="112257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843414A-54D8-4A4B-8A5D-761FF7D5CA96}"/>
              </a:ext>
            </a:extLst>
          </p:cNvPr>
          <p:cNvPicPr>
            <a:picLocks noChangeAspect="1"/>
          </p:cNvPicPr>
          <p:nvPr>
            <p:custDataLst>
              <p:tags r:id="rId3"/>
            </p:custDataLst>
          </p:nvPr>
        </p:nvPicPr>
        <p:blipFill>
          <a:blip r:embed="rId7"/>
          <a:stretch>
            <a:fillRect/>
          </a:stretch>
        </p:blipFill>
        <p:spPr>
          <a:xfrm>
            <a:off x="-651" y="439023"/>
            <a:ext cx="5436747" cy="3567172"/>
          </a:xfrm>
          <a:prstGeom prst="rect">
            <a:avLst/>
          </a:prstGeom>
        </p:spPr>
      </p:pic>
      <p:pic>
        <p:nvPicPr>
          <p:cNvPr id="2" name="Picture 1">
            <a:extLst>
              <a:ext uri="{FF2B5EF4-FFF2-40B4-BE49-F238E27FC236}">
                <a16:creationId xmlns:a16="http://schemas.microsoft.com/office/drawing/2014/main" id="{93A3F736-BC7B-AE4D-C4EF-52921CA8A8A0}"/>
              </a:ext>
            </a:extLst>
          </p:cNvPr>
          <p:cNvPicPr>
            <a:picLocks noChangeAspect="1"/>
          </p:cNvPicPr>
          <p:nvPr/>
        </p:nvPicPr>
        <p:blipFill>
          <a:blip r:embed="rId8"/>
          <a:stretch>
            <a:fillRect/>
          </a:stretch>
        </p:blipFill>
        <p:spPr>
          <a:xfrm>
            <a:off x="5508104" y="433629"/>
            <a:ext cx="3572566" cy="3572566"/>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4CD694D-AC32-06FD-F531-5B640F50B9D5}"/>
              </a:ext>
            </a:extLst>
          </p:cNvPr>
          <p:cNvGrpSpPr/>
          <p:nvPr/>
        </p:nvGrpSpPr>
        <p:grpSpPr>
          <a:xfrm>
            <a:off x="1126823" y="1140606"/>
            <a:ext cx="6544386" cy="5068959"/>
            <a:chOff x="1126823" y="1140606"/>
            <a:chExt cx="6544386" cy="5068959"/>
          </a:xfrm>
        </p:grpSpPr>
        <p:pic>
          <p:nvPicPr>
            <p:cNvPr id="1026" name="Picture 2" descr="Looking-glass self - Wikipedia"/>
            <p:cNvPicPr>
              <a:picLocks noChangeAspect="1" noChangeArrowheads="1"/>
            </p:cNvPicPr>
            <p:nvPr>
              <p:custDataLst>
                <p:tags r:id="rId6"/>
              </p:custDataLst>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4641" t="20490" r="7476" b="6357"/>
            <a:stretch/>
          </p:blipFill>
          <p:spPr bwMode="auto">
            <a:xfrm>
              <a:off x="1257325" y="2085314"/>
              <a:ext cx="6413884" cy="41242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8288C15-5F0F-D764-D58B-D87913BD8ADE}"/>
                </a:ext>
              </a:extLst>
            </p:cNvPr>
            <p:cNvSpPr txBox="1"/>
            <p:nvPr/>
          </p:nvSpPr>
          <p:spPr>
            <a:xfrm>
              <a:off x="3804988" y="1140606"/>
              <a:ext cx="1682307" cy="369332"/>
            </a:xfrm>
            <a:prstGeom prst="rect">
              <a:avLst/>
            </a:prstGeom>
            <a:noFill/>
          </p:spPr>
          <p:txBody>
            <a:bodyPr wrap="square">
              <a:spAutoFit/>
            </a:bodyPr>
            <a:lstStyle/>
            <a:p>
              <a:r>
                <a:rPr lang="en-US" b="1" u="sng" dirty="0"/>
                <a:t>le </a:t>
              </a:r>
              <a:r>
                <a:rPr lang="en-US" b="1" u="sng" dirty="0" err="1"/>
                <a:t>miroir</a:t>
              </a:r>
              <a:r>
                <a:rPr lang="en-US" b="1" u="sng" dirty="0"/>
                <a:t> de soi</a:t>
              </a:r>
            </a:p>
          </p:txBody>
        </p:sp>
        <p:sp>
          <p:nvSpPr>
            <p:cNvPr id="12" name="TextBox 11">
              <a:extLst>
                <a:ext uri="{FF2B5EF4-FFF2-40B4-BE49-F238E27FC236}">
                  <a16:creationId xmlns:a16="http://schemas.microsoft.com/office/drawing/2014/main" id="{620B854D-0A23-446A-22E9-B5DD192256B9}"/>
                </a:ext>
              </a:extLst>
            </p:cNvPr>
            <p:cNvSpPr txBox="1"/>
            <p:nvPr/>
          </p:nvSpPr>
          <p:spPr>
            <a:xfrm>
              <a:off x="1126823" y="1512586"/>
              <a:ext cx="1861002" cy="523220"/>
            </a:xfrm>
            <a:prstGeom prst="rect">
              <a:avLst/>
            </a:prstGeom>
            <a:noFill/>
          </p:spPr>
          <p:txBody>
            <a:bodyPr wrap="square">
              <a:spAutoFit/>
            </a:bodyPr>
            <a:lstStyle/>
            <a:p>
              <a:pPr algn="ctr"/>
              <a:r>
                <a:rPr lang="fr-CA" sz="1400" noProof="0" dirty="0"/>
                <a:t>Comment ma mère et mon père me voient</a:t>
              </a:r>
              <a:r>
                <a:rPr lang="fr-CA" sz="1400" baseline="0" noProof="0" dirty="0"/>
                <a:t> </a:t>
              </a:r>
              <a:endParaRPr lang="en-US" sz="1400" dirty="0"/>
            </a:p>
          </p:txBody>
        </p:sp>
        <p:sp>
          <p:nvSpPr>
            <p:cNvPr id="13" name="TextBox 12">
              <a:extLst>
                <a:ext uri="{FF2B5EF4-FFF2-40B4-BE49-F238E27FC236}">
                  <a16:creationId xmlns:a16="http://schemas.microsoft.com/office/drawing/2014/main" id="{A044DEE6-9C27-69A6-C38D-B68497742FF8}"/>
                </a:ext>
              </a:extLst>
            </p:cNvPr>
            <p:cNvSpPr txBox="1"/>
            <p:nvPr/>
          </p:nvSpPr>
          <p:spPr>
            <a:xfrm>
              <a:off x="2960382" y="1454372"/>
              <a:ext cx="1485900" cy="738664"/>
            </a:xfrm>
            <a:prstGeom prst="rect">
              <a:avLst/>
            </a:prstGeom>
            <a:noFill/>
          </p:spPr>
          <p:txBody>
            <a:bodyPr wrap="square">
              <a:spAutoFit/>
            </a:bodyPr>
            <a:lstStyle/>
            <a:p>
              <a:pPr algn="ctr"/>
              <a:r>
                <a:rPr lang="fr-CA" sz="1400" baseline="0" noProof="0" dirty="0"/>
                <a:t>Comment mon conjoint ou ma conjointe me voit </a:t>
              </a:r>
              <a:endParaRPr lang="en-US" sz="1400" dirty="0"/>
            </a:p>
          </p:txBody>
        </p:sp>
        <p:sp>
          <p:nvSpPr>
            <p:cNvPr id="14" name="TextBox 13">
              <a:extLst>
                <a:ext uri="{FF2B5EF4-FFF2-40B4-BE49-F238E27FC236}">
                  <a16:creationId xmlns:a16="http://schemas.microsoft.com/office/drawing/2014/main" id="{F8265131-A2C9-3511-B025-A55D7A6FE037}"/>
                </a:ext>
              </a:extLst>
            </p:cNvPr>
            <p:cNvSpPr txBox="1"/>
            <p:nvPr/>
          </p:nvSpPr>
          <p:spPr>
            <a:xfrm>
              <a:off x="4547938" y="1562094"/>
              <a:ext cx="1485900" cy="523220"/>
            </a:xfrm>
            <a:prstGeom prst="rect">
              <a:avLst/>
            </a:prstGeom>
            <a:noFill/>
          </p:spPr>
          <p:txBody>
            <a:bodyPr wrap="square">
              <a:spAutoFit/>
            </a:bodyPr>
            <a:lstStyle/>
            <a:p>
              <a:pPr algn="ctr"/>
              <a:r>
                <a:rPr lang="fr-CA" sz="1400" baseline="0" noProof="0" dirty="0"/>
                <a:t>Comment mon frère aîné me voit </a:t>
              </a:r>
              <a:endParaRPr lang="en-US" sz="1400" dirty="0"/>
            </a:p>
          </p:txBody>
        </p:sp>
        <p:sp>
          <p:nvSpPr>
            <p:cNvPr id="15" name="TextBox 14">
              <a:extLst>
                <a:ext uri="{FF2B5EF4-FFF2-40B4-BE49-F238E27FC236}">
                  <a16:creationId xmlns:a16="http://schemas.microsoft.com/office/drawing/2014/main" id="{E4C5B8CA-4356-9AE7-1C70-9AE4D3971B42}"/>
                </a:ext>
              </a:extLst>
            </p:cNvPr>
            <p:cNvSpPr txBox="1"/>
            <p:nvPr/>
          </p:nvSpPr>
          <p:spPr>
            <a:xfrm>
              <a:off x="6277219" y="1512198"/>
              <a:ext cx="1224136" cy="523220"/>
            </a:xfrm>
            <a:prstGeom prst="rect">
              <a:avLst/>
            </a:prstGeom>
            <a:noFill/>
          </p:spPr>
          <p:txBody>
            <a:bodyPr wrap="square">
              <a:spAutoFit/>
            </a:bodyPr>
            <a:lstStyle/>
            <a:p>
              <a:pPr algn="ctr"/>
              <a:r>
                <a:rPr lang="fr-CA" sz="1400" baseline="0" noProof="0" dirty="0"/>
                <a:t>Comment </a:t>
              </a:r>
              <a:br>
                <a:rPr lang="fr-CA" sz="1400" baseline="0" noProof="0" dirty="0"/>
              </a:br>
              <a:r>
                <a:rPr lang="fr-CA" sz="1400" baseline="0" noProof="0" dirty="0"/>
                <a:t>je me perçois</a:t>
              </a:r>
              <a:endParaRPr lang="en-US" sz="2000" dirty="0"/>
            </a:p>
          </p:txBody>
        </p:sp>
      </p:grpSp>
      <p:sp>
        <p:nvSpPr>
          <p:cNvPr id="6" name="Freeform 5"/>
          <p:cNvSpPr/>
          <p:nvPr>
            <p:custDataLst>
              <p:tags r:id="rId1"/>
            </p:custDataLst>
          </p:nvPr>
        </p:nvSpPr>
        <p:spPr>
          <a:xfrm>
            <a:off x="2836718" y="1509938"/>
            <a:ext cx="1523480" cy="3415353"/>
          </a:xfrm>
          <a:custGeom>
            <a:avLst/>
            <a:gdLst>
              <a:gd name="connsiteX0" fmla="*/ 93518 w 1485900"/>
              <a:gd name="connsiteY0" fmla="*/ 426027 h 3283527"/>
              <a:gd name="connsiteX1" fmla="*/ 114300 w 1485900"/>
              <a:gd name="connsiteY1" fmla="*/ 654627 h 3283527"/>
              <a:gd name="connsiteX2" fmla="*/ 124691 w 1485900"/>
              <a:gd name="connsiteY2" fmla="*/ 737754 h 3283527"/>
              <a:gd name="connsiteX3" fmla="*/ 145473 w 1485900"/>
              <a:gd name="connsiteY3" fmla="*/ 914400 h 3283527"/>
              <a:gd name="connsiteX4" fmla="*/ 135082 w 1485900"/>
              <a:gd name="connsiteY4" fmla="*/ 1787236 h 3283527"/>
              <a:gd name="connsiteX5" fmla="*/ 124691 w 1485900"/>
              <a:gd name="connsiteY5" fmla="*/ 1828800 h 3283527"/>
              <a:gd name="connsiteX6" fmla="*/ 114300 w 1485900"/>
              <a:gd name="connsiteY6" fmla="*/ 1911927 h 3283527"/>
              <a:gd name="connsiteX7" fmla="*/ 103909 w 1485900"/>
              <a:gd name="connsiteY7" fmla="*/ 1963881 h 3283527"/>
              <a:gd name="connsiteX8" fmla="*/ 83127 w 1485900"/>
              <a:gd name="connsiteY8" fmla="*/ 2088572 h 3283527"/>
              <a:gd name="connsiteX9" fmla="*/ 72737 w 1485900"/>
              <a:gd name="connsiteY9" fmla="*/ 2130136 h 3283527"/>
              <a:gd name="connsiteX10" fmla="*/ 41564 w 1485900"/>
              <a:gd name="connsiteY10" fmla="*/ 2223654 h 3283527"/>
              <a:gd name="connsiteX11" fmla="*/ 31173 w 1485900"/>
              <a:gd name="connsiteY11" fmla="*/ 2306781 h 3283527"/>
              <a:gd name="connsiteX12" fmla="*/ 20782 w 1485900"/>
              <a:gd name="connsiteY12" fmla="*/ 2348345 h 3283527"/>
              <a:gd name="connsiteX13" fmla="*/ 0 w 1485900"/>
              <a:gd name="connsiteY13" fmla="*/ 2556163 h 3283527"/>
              <a:gd name="connsiteX14" fmla="*/ 10391 w 1485900"/>
              <a:gd name="connsiteY14" fmla="*/ 3106881 h 3283527"/>
              <a:gd name="connsiteX15" fmla="*/ 62346 w 1485900"/>
              <a:gd name="connsiteY15" fmla="*/ 3210791 h 3283527"/>
              <a:gd name="connsiteX16" fmla="*/ 93518 w 1485900"/>
              <a:gd name="connsiteY16" fmla="*/ 3231572 h 3283527"/>
              <a:gd name="connsiteX17" fmla="*/ 114300 w 1485900"/>
              <a:gd name="connsiteY17" fmla="*/ 3262745 h 3283527"/>
              <a:gd name="connsiteX18" fmla="*/ 145473 w 1485900"/>
              <a:gd name="connsiteY18" fmla="*/ 3283527 h 3283527"/>
              <a:gd name="connsiteX19" fmla="*/ 654627 w 1485900"/>
              <a:gd name="connsiteY19" fmla="*/ 3273136 h 3283527"/>
              <a:gd name="connsiteX20" fmla="*/ 727364 w 1485900"/>
              <a:gd name="connsiteY20" fmla="*/ 3252354 h 3283527"/>
              <a:gd name="connsiteX21" fmla="*/ 820882 w 1485900"/>
              <a:gd name="connsiteY21" fmla="*/ 3221181 h 3283527"/>
              <a:gd name="connsiteX22" fmla="*/ 852055 w 1485900"/>
              <a:gd name="connsiteY22" fmla="*/ 3210791 h 3283527"/>
              <a:gd name="connsiteX23" fmla="*/ 935182 w 1485900"/>
              <a:gd name="connsiteY23" fmla="*/ 3190009 h 3283527"/>
              <a:gd name="connsiteX24" fmla="*/ 966355 w 1485900"/>
              <a:gd name="connsiteY24" fmla="*/ 2992581 h 3283527"/>
              <a:gd name="connsiteX25" fmla="*/ 997527 w 1485900"/>
              <a:gd name="connsiteY25" fmla="*/ 2888672 h 3283527"/>
              <a:gd name="connsiteX26" fmla="*/ 1132609 w 1485900"/>
              <a:gd name="connsiteY26" fmla="*/ 2774372 h 3283527"/>
              <a:gd name="connsiteX27" fmla="*/ 1163782 w 1485900"/>
              <a:gd name="connsiteY27" fmla="*/ 2753591 h 3283527"/>
              <a:gd name="connsiteX28" fmla="*/ 1205346 w 1485900"/>
              <a:gd name="connsiteY28" fmla="*/ 2722418 h 3283527"/>
              <a:gd name="connsiteX29" fmla="*/ 1236518 w 1485900"/>
              <a:gd name="connsiteY29" fmla="*/ 2712027 h 3283527"/>
              <a:gd name="connsiteX30" fmla="*/ 1246909 w 1485900"/>
              <a:gd name="connsiteY30" fmla="*/ 2639291 h 3283527"/>
              <a:gd name="connsiteX31" fmla="*/ 1226127 w 1485900"/>
              <a:gd name="connsiteY31" fmla="*/ 2452254 h 3283527"/>
              <a:gd name="connsiteX32" fmla="*/ 1205346 w 1485900"/>
              <a:gd name="connsiteY32" fmla="*/ 2410691 h 3283527"/>
              <a:gd name="connsiteX33" fmla="*/ 1163782 w 1485900"/>
              <a:gd name="connsiteY33" fmla="*/ 2348345 h 3283527"/>
              <a:gd name="connsiteX34" fmla="*/ 1122218 w 1485900"/>
              <a:gd name="connsiteY34" fmla="*/ 2317172 h 3283527"/>
              <a:gd name="connsiteX35" fmla="*/ 1111827 w 1485900"/>
              <a:gd name="connsiteY35" fmla="*/ 2286000 h 3283527"/>
              <a:gd name="connsiteX36" fmla="*/ 1091046 w 1485900"/>
              <a:gd name="connsiteY36" fmla="*/ 2254827 h 3283527"/>
              <a:gd name="connsiteX37" fmla="*/ 1070264 w 1485900"/>
              <a:gd name="connsiteY37" fmla="*/ 2192481 h 3283527"/>
              <a:gd name="connsiteX38" fmla="*/ 1059873 w 1485900"/>
              <a:gd name="connsiteY38" fmla="*/ 2161309 h 3283527"/>
              <a:gd name="connsiteX39" fmla="*/ 1059873 w 1485900"/>
              <a:gd name="connsiteY39" fmla="*/ 1828800 h 3283527"/>
              <a:gd name="connsiteX40" fmla="*/ 1091046 w 1485900"/>
              <a:gd name="connsiteY40" fmla="*/ 1797627 h 3283527"/>
              <a:gd name="connsiteX41" fmla="*/ 1143000 w 1485900"/>
              <a:gd name="connsiteY41" fmla="*/ 1745672 h 3283527"/>
              <a:gd name="connsiteX42" fmla="*/ 1194955 w 1485900"/>
              <a:gd name="connsiteY42" fmla="*/ 1683327 h 3283527"/>
              <a:gd name="connsiteX43" fmla="*/ 1246909 w 1485900"/>
              <a:gd name="connsiteY43" fmla="*/ 1620981 h 3283527"/>
              <a:gd name="connsiteX44" fmla="*/ 1257300 w 1485900"/>
              <a:gd name="connsiteY44" fmla="*/ 1589809 h 3283527"/>
              <a:gd name="connsiteX45" fmla="*/ 1319646 w 1485900"/>
              <a:gd name="connsiteY45" fmla="*/ 1548245 h 3283527"/>
              <a:gd name="connsiteX46" fmla="*/ 1350818 w 1485900"/>
              <a:gd name="connsiteY46" fmla="*/ 1527463 h 3283527"/>
              <a:gd name="connsiteX47" fmla="*/ 1381991 w 1485900"/>
              <a:gd name="connsiteY47" fmla="*/ 1496291 h 3283527"/>
              <a:gd name="connsiteX48" fmla="*/ 1402773 w 1485900"/>
              <a:gd name="connsiteY48" fmla="*/ 1465118 h 3283527"/>
              <a:gd name="connsiteX49" fmla="*/ 1433946 w 1485900"/>
              <a:gd name="connsiteY49" fmla="*/ 1444336 h 3283527"/>
              <a:gd name="connsiteX50" fmla="*/ 1444337 w 1485900"/>
              <a:gd name="connsiteY50" fmla="*/ 1402772 h 3283527"/>
              <a:gd name="connsiteX51" fmla="*/ 1454727 w 1485900"/>
              <a:gd name="connsiteY51" fmla="*/ 1371600 h 3283527"/>
              <a:gd name="connsiteX52" fmla="*/ 1465118 w 1485900"/>
              <a:gd name="connsiteY52" fmla="*/ 332509 h 3283527"/>
              <a:gd name="connsiteX53" fmla="*/ 1485900 w 1485900"/>
              <a:gd name="connsiteY53" fmla="*/ 197427 h 3283527"/>
              <a:gd name="connsiteX54" fmla="*/ 1475509 w 1485900"/>
              <a:gd name="connsiteY54" fmla="*/ 51954 h 3283527"/>
              <a:gd name="connsiteX55" fmla="*/ 1444337 w 1485900"/>
              <a:gd name="connsiteY55" fmla="*/ 31172 h 3283527"/>
              <a:gd name="connsiteX56" fmla="*/ 1392382 w 1485900"/>
              <a:gd name="connsiteY56" fmla="*/ 10391 h 3283527"/>
              <a:gd name="connsiteX57" fmla="*/ 1174173 w 1485900"/>
              <a:gd name="connsiteY57" fmla="*/ 0 h 3283527"/>
              <a:gd name="connsiteX58" fmla="*/ 207818 w 1485900"/>
              <a:gd name="connsiteY58" fmla="*/ 10391 h 3283527"/>
              <a:gd name="connsiteX59" fmla="*/ 155864 w 1485900"/>
              <a:gd name="connsiteY59" fmla="*/ 20781 h 3283527"/>
              <a:gd name="connsiteX60" fmla="*/ 51955 w 1485900"/>
              <a:gd name="connsiteY60" fmla="*/ 62345 h 3283527"/>
              <a:gd name="connsiteX61" fmla="*/ 41564 w 1485900"/>
              <a:gd name="connsiteY61" fmla="*/ 145472 h 328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85900" h="3283527">
                <a:moveTo>
                  <a:pt x="93518" y="426027"/>
                </a:moveTo>
                <a:cubicBezTo>
                  <a:pt x="115999" y="560908"/>
                  <a:pt x="94791" y="420525"/>
                  <a:pt x="114300" y="654627"/>
                </a:cubicBezTo>
                <a:cubicBezTo>
                  <a:pt x="116619" y="682455"/>
                  <a:pt x="122163" y="709944"/>
                  <a:pt x="124691" y="737754"/>
                </a:cubicBezTo>
                <a:cubicBezTo>
                  <a:pt x="140052" y="906720"/>
                  <a:pt x="118765" y="834276"/>
                  <a:pt x="145473" y="914400"/>
                </a:cubicBezTo>
                <a:cubicBezTo>
                  <a:pt x="142009" y="1205345"/>
                  <a:pt x="141693" y="1496345"/>
                  <a:pt x="135082" y="1787236"/>
                </a:cubicBezTo>
                <a:cubicBezTo>
                  <a:pt x="134758" y="1801513"/>
                  <a:pt x="127039" y="1814713"/>
                  <a:pt x="124691" y="1828800"/>
                </a:cubicBezTo>
                <a:cubicBezTo>
                  <a:pt x="120100" y="1856345"/>
                  <a:pt x="118546" y="1884327"/>
                  <a:pt x="114300" y="1911927"/>
                </a:cubicBezTo>
                <a:cubicBezTo>
                  <a:pt x="111614" y="1929383"/>
                  <a:pt x="106812" y="1946460"/>
                  <a:pt x="103909" y="1963881"/>
                </a:cubicBezTo>
                <a:cubicBezTo>
                  <a:pt x="89447" y="2050651"/>
                  <a:pt x="99456" y="2015090"/>
                  <a:pt x="83127" y="2088572"/>
                </a:cubicBezTo>
                <a:cubicBezTo>
                  <a:pt x="80029" y="2102513"/>
                  <a:pt x="76937" y="2116487"/>
                  <a:pt x="72737" y="2130136"/>
                </a:cubicBezTo>
                <a:cubicBezTo>
                  <a:pt x="63074" y="2161542"/>
                  <a:pt x="41564" y="2223654"/>
                  <a:pt x="41564" y="2223654"/>
                </a:cubicBezTo>
                <a:cubicBezTo>
                  <a:pt x="38100" y="2251363"/>
                  <a:pt x="35764" y="2279236"/>
                  <a:pt x="31173" y="2306781"/>
                </a:cubicBezTo>
                <a:cubicBezTo>
                  <a:pt x="28825" y="2320868"/>
                  <a:pt x="22277" y="2334142"/>
                  <a:pt x="20782" y="2348345"/>
                </a:cubicBezTo>
                <a:cubicBezTo>
                  <a:pt x="-4919" y="2592508"/>
                  <a:pt x="25397" y="2429178"/>
                  <a:pt x="0" y="2556163"/>
                </a:cubicBezTo>
                <a:cubicBezTo>
                  <a:pt x="3464" y="2739736"/>
                  <a:pt x="3953" y="2923389"/>
                  <a:pt x="10391" y="3106881"/>
                </a:cubicBezTo>
                <a:cubicBezTo>
                  <a:pt x="11514" y="3138880"/>
                  <a:pt x="39665" y="3195670"/>
                  <a:pt x="62346" y="3210791"/>
                </a:cubicBezTo>
                <a:lnTo>
                  <a:pt x="93518" y="3231572"/>
                </a:lnTo>
                <a:cubicBezTo>
                  <a:pt x="100445" y="3241963"/>
                  <a:pt x="105469" y="3253914"/>
                  <a:pt x="114300" y="3262745"/>
                </a:cubicBezTo>
                <a:cubicBezTo>
                  <a:pt x="123131" y="3271576"/>
                  <a:pt x="132987" y="3283287"/>
                  <a:pt x="145473" y="3283527"/>
                </a:cubicBezTo>
                <a:lnTo>
                  <a:pt x="654627" y="3273136"/>
                </a:lnTo>
                <a:cubicBezTo>
                  <a:pt x="759399" y="3238212"/>
                  <a:pt x="596878" y="3291500"/>
                  <a:pt x="727364" y="3252354"/>
                </a:cubicBezTo>
                <a:lnTo>
                  <a:pt x="820882" y="3221181"/>
                </a:lnTo>
                <a:cubicBezTo>
                  <a:pt x="831273" y="3217718"/>
                  <a:pt x="841429" y="3213448"/>
                  <a:pt x="852055" y="3210791"/>
                </a:cubicBezTo>
                <a:lnTo>
                  <a:pt x="935182" y="3190009"/>
                </a:lnTo>
                <a:cubicBezTo>
                  <a:pt x="988538" y="3109975"/>
                  <a:pt x="947300" y="3183127"/>
                  <a:pt x="966355" y="2992581"/>
                </a:cubicBezTo>
                <a:cubicBezTo>
                  <a:pt x="967925" y="2976885"/>
                  <a:pt x="993912" y="2892287"/>
                  <a:pt x="997527" y="2888672"/>
                </a:cubicBezTo>
                <a:cubicBezTo>
                  <a:pt x="1087920" y="2798280"/>
                  <a:pt x="1041738" y="2834952"/>
                  <a:pt x="1132609" y="2774372"/>
                </a:cubicBezTo>
                <a:cubicBezTo>
                  <a:pt x="1143000" y="2767445"/>
                  <a:pt x="1153791" y="2761084"/>
                  <a:pt x="1163782" y="2753591"/>
                </a:cubicBezTo>
                <a:cubicBezTo>
                  <a:pt x="1177637" y="2743200"/>
                  <a:pt x="1190310" y="2731010"/>
                  <a:pt x="1205346" y="2722418"/>
                </a:cubicBezTo>
                <a:cubicBezTo>
                  <a:pt x="1214856" y="2716984"/>
                  <a:pt x="1226127" y="2715491"/>
                  <a:pt x="1236518" y="2712027"/>
                </a:cubicBezTo>
                <a:cubicBezTo>
                  <a:pt x="1239982" y="2687782"/>
                  <a:pt x="1246909" y="2663782"/>
                  <a:pt x="1246909" y="2639291"/>
                </a:cubicBezTo>
                <a:cubicBezTo>
                  <a:pt x="1246909" y="2583556"/>
                  <a:pt x="1250645" y="2509464"/>
                  <a:pt x="1226127" y="2452254"/>
                </a:cubicBezTo>
                <a:cubicBezTo>
                  <a:pt x="1220025" y="2438017"/>
                  <a:pt x="1213315" y="2423973"/>
                  <a:pt x="1205346" y="2410691"/>
                </a:cubicBezTo>
                <a:cubicBezTo>
                  <a:pt x="1192496" y="2389273"/>
                  <a:pt x="1183763" y="2363331"/>
                  <a:pt x="1163782" y="2348345"/>
                </a:cubicBezTo>
                <a:lnTo>
                  <a:pt x="1122218" y="2317172"/>
                </a:lnTo>
                <a:cubicBezTo>
                  <a:pt x="1118754" y="2306781"/>
                  <a:pt x="1116725" y="2295796"/>
                  <a:pt x="1111827" y="2286000"/>
                </a:cubicBezTo>
                <a:cubicBezTo>
                  <a:pt x="1106242" y="2274830"/>
                  <a:pt x="1096118" y="2266239"/>
                  <a:pt x="1091046" y="2254827"/>
                </a:cubicBezTo>
                <a:cubicBezTo>
                  <a:pt x="1082149" y="2234809"/>
                  <a:pt x="1077191" y="2213263"/>
                  <a:pt x="1070264" y="2192481"/>
                </a:cubicBezTo>
                <a:lnTo>
                  <a:pt x="1059873" y="2161309"/>
                </a:lnTo>
                <a:cubicBezTo>
                  <a:pt x="1045598" y="2032831"/>
                  <a:pt x="1035608" y="1986522"/>
                  <a:pt x="1059873" y="1828800"/>
                </a:cubicBezTo>
                <a:cubicBezTo>
                  <a:pt x="1062108" y="1814276"/>
                  <a:pt x="1081639" y="1808916"/>
                  <a:pt x="1091046" y="1797627"/>
                </a:cubicBezTo>
                <a:cubicBezTo>
                  <a:pt x="1134342" y="1745671"/>
                  <a:pt x="1085848" y="1783773"/>
                  <a:pt x="1143000" y="1745672"/>
                </a:cubicBezTo>
                <a:cubicBezTo>
                  <a:pt x="1194601" y="1668273"/>
                  <a:pt x="1128278" y="1763339"/>
                  <a:pt x="1194955" y="1683327"/>
                </a:cubicBezTo>
                <a:cubicBezTo>
                  <a:pt x="1267295" y="1596519"/>
                  <a:pt x="1155831" y="1712062"/>
                  <a:pt x="1246909" y="1620981"/>
                </a:cubicBezTo>
                <a:cubicBezTo>
                  <a:pt x="1250373" y="1610590"/>
                  <a:pt x="1249555" y="1597554"/>
                  <a:pt x="1257300" y="1589809"/>
                </a:cubicBezTo>
                <a:cubicBezTo>
                  <a:pt x="1274961" y="1572148"/>
                  <a:pt x="1298864" y="1562100"/>
                  <a:pt x="1319646" y="1548245"/>
                </a:cubicBezTo>
                <a:cubicBezTo>
                  <a:pt x="1330037" y="1541318"/>
                  <a:pt x="1341987" y="1536293"/>
                  <a:pt x="1350818" y="1527463"/>
                </a:cubicBezTo>
                <a:cubicBezTo>
                  <a:pt x="1361209" y="1517072"/>
                  <a:pt x="1372583" y="1507580"/>
                  <a:pt x="1381991" y="1496291"/>
                </a:cubicBezTo>
                <a:cubicBezTo>
                  <a:pt x="1389986" y="1486697"/>
                  <a:pt x="1393942" y="1473949"/>
                  <a:pt x="1402773" y="1465118"/>
                </a:cubicBezTo>
                <a:cubicBezTo>
                  <a:pt x="1411604" y="1456287"/>
                  <a:pt x="1423555" y="1451263"/>
                  <a:pt x="1433946" y="1444336"/>
                </a:cubicBezTo>
                <a:cubicBezTo>
                  <a:pt x="1437410" y="1430481"/>
                  <a:pt x="1440414" y="1416504"/>
                  <a:pt x="1444337" y="1402772"/>
                </a:cubicBezTo>
                <a:cubicBezTo>
                  <a:pt x="1447346" y="1392241"/>
                  <a:pt x="1454514" y="1382551"/>
                  <a:pt x="1454727" y="1371600"/>
                </a:cubicBezTo>
                <a:cubicBezTo>
                  <a:pt x="1461451" y="1025284"/>
                  <a:pt x="1455925" y="678768"/>
                  <a:pt x="1465118" y="332509"/>
                </a:cubicBezTo>
                <a:cubicBezTo>
                  <a:pt x="1466327" y="286968"/>
                  <a:pt x="1478973" y="242454"/>
                  <a:pt x="1485900" y="197427"/>
                </a:cubicBezTo>
                <a:cubicBezTo>
                  <a:pt x="1482436" y="148936"/>
                  <a:pt x="1487300" y="99117"/>
                  <a:pt x="1475509" y="51954"/>
                </a:cubicBezTo>
                <a:cubicBezTo>
                  <a:pt x="1472480" y="39839"/>
                  <a:pt x="1455507" y="36757"/>
                  <a:pt x="1444337" y="31172"/>
                </a:cubicBezTo>
                <a:cubicBezTo>
                  <a:pt x="1427654" y="22831"/>
                  <a:pt x="1410911" y="12529"/>
                  <a:pt x="1392382" y="10391"/>
                </a:cubicBezTo>
                <a:cubicBezTo>
                  <a:pt x="1320043" y="2044"/>
                  <a:pt x="1246909" y="3464"/>
                  <a:pt x="1174173" y="0"/>
                </a:cubicBezTo>
                <a:lnTo>
                  <a:pt x="207818" y="10391"/>
                </a:lnTo>
                <a:cubicBezTo>
                  <a:pt x="190161" y="10751"/>
                  <a:pt x="172903" y="16134"/>
                  <a:pt x="155864" y="20781"/>
                </a:cubicBezTo>
                <a:cubicBezTo>
                  <a:pt x="99368" y="36189"/>
                  <a:pt x="98584" y="39030"/>
                  <a:pt x="51955" y="62345"/>
                </a:cubicBezTo>
                <a:cubicBezTo>
                  <a:pt x="36088" y="109947"/>
                  <a:pt x="41564" y="82565"/>
                  <a:pt x="41564" y="145472"/>
                </a:cubicBezTo>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Freeform 7"/>
          <p:cNvSpPr/>
          <p:nvPr>
            <p:custDataLst>
              <p:tags r:id="rId2"/>
            </p:custDataLst>
          </p:nvPr>
        </p:nvSpPr>
        <p:spPr>
          <a:xfrm>
            <a:off x="4482536" y="1588168"/>
            <a:ext cx="1617475" cy="3441032"/>
          </a:xfrm>
          <a:custGeom>
            <a:avLst/>
            <a:gdLst>
              <a:gd name="connsiteX0" fmla="*/ 185717 w 1617475"/>
              <a:gd name="connsiteY0" fmla="*/ 1491916 h 3441032"/>
              <a:gd name="connsiteX1" fmla="*/ 294001 w 1617475"/>
              <a:gd name="connsiteY1" fmla="*/ 1503948 h 3441032"/>
              <a:gd name="connsiteX2" fmla="*/ 366190 w 1617475"/>
              <a:gd name="connsiteY2" fmla="*/ 1528011 h 3441032"/>
              <a:gd name="connsiteX3" fmla="*/ 438380 w 1617475"/>
              <a:gd name="connsiteY3" fmla="*/ 1600200 h 3441032"/>
              <a:gd name="connsiteX4" fmla="*/ 486506 w 1617475"/>
              <a:gd name="connsiteY4" fmla="*/ 1660358 h 3441032"/>
              <a:gd name="connsiteX5" fmla="*/ 510569 w 1617475"/>
              <a:gd name="connsiteY5" fmla="*/ 1732548 h 3441032"/>
              <a:gd name="connsiteX6" fmla="*/ 582759 w 1617475"/>
              <a:gd name="connsiteY6" fmla="*/ 1780674 h 3441032"/>
              <a:gd name="connsiteX7" fmla="*/ 618853 w 1617475"/>
              <a:gd name="connsiteY7" fmla="*/ 1852864 h 3441032"/>
              <a:gd name="connsiteX8" fmla="*/ 642917 w 1617475"/>
              <a:gd name="connsiteY8" fmla="*/ 1925053 h 3441032"/>
              <a:gd name="connsiteX9" fmla="*/ 654948 w 1617475"/>
              <a:gd name="connsiteY9" fmla="*/ 1973179 h 3441032"/>
              <a:gd name="connsiteX10" fmla="*/ 679011 w 1617475"/>
              <a:gd name="connsiteY10" fmla="*/ 2009274 h 3441032"/>
              <a:gd name="connsiteX11" fmla="*/ 666980 w 1617475"/>
              <a:gd name="connsiteY11" fmla="*/ 2261937 h 3441032"/>
              <a:gd name="connsiteX12" fmla="*/ 606822 w 1617475"/>
              <a:gd name="connsiteY12" fmla="*/ 2322095 h 3441032"/>
              <a:gd name="connsiteX13" fmla="*/ 570727 w 1617475"/>
              <a:gd name="connsiteY13" fmla="*/ 2358190 h 3441032"/>
              <a:gd name="connsiteX14" fmla="*/ 522601 w 1617475"/>
              <a:gd name="connsiteY14" fmla="*/ 2430379 h 3441032"/>
              <a:gd name="connsiteX15" fmla="*/ 486506 w 1617475"/>
              <a:gd name="connsiteY15" fmla="*/ 2502569 h 3441032"/>
              <a:gd name="connsiteX16" fmla="*/ 450411 w 1617475"/>
              <a:gd name="connsiteY16" fmla="*/ 2526632 h 3441032"/>
              <a:gd name="connsiteX17" fmla="*/ 414317 w 1617475"/>
              <a:gd name="connsiteY17" fmla="*/ 2562727 h 3441032"/>
              <a:gd name="connsiteX18" fmla="*/ 330096 w 1617475"/>
              <a:gd name="connsiteY18" fmla="*/ 2586790 h 3441032"/>
              <a:gd name="connsiteX19" fmla="*/ 294001 w 1617475"/>
              <a:gd name="connsiteY19" fmla="*/ 2610853 h 3441032"/>
              <a:gd name="connsiteX20" fmla="*/ 221811 w 1617475"/>
              <a:gd name="connsiteY20" fmla="*/ 2634916 h 3441032"/>
              <a:gd name="connsiteX21" fmla="*/ 245875 w 1617475"/>
              <a:gd name="connsiteY21" fmla="*/ 2731169 h 3441032"/>
              <a:gd name="connsiteX22" fmla="*/ 318064 w 1617475"/>
              <a:gd name="connsiteY22" fmla="*/ 2755232 h 3441032"/>
              <a:gd name="connsiteX23" fmla="*/ 691043 w 1617475"/>
              <a:gd name="connsiteY23" fmla="*/ 2767264 h 3441032"/>
              <a:gd name="connsiteX24" fmla="*/ 715106 w 1617475"/>
              <a:gd name="connsiteY24" fmla="*/ 2803358 h 3441032"/>
              <a:gd name="connsiteX25" fmla="*/ 739169 w 1617475"/>
              <a:gd name="connsiteY25" fmla="*/ 2911643 h 3441032"/>
              <a:gd name="connsiteX26" fmla="*/ 763232 w 1617475"/>
              <a:gd name="connsiteY26" fmla="*/ 2983832 h 3441032"/>
              <a:gd name="connsiteX27" fmla="*/ 811359 w 1617475"/>
              <a:gd name="connsiteY27" fmla="*/ 3429000 h 3441032"/>
              <a:gd name="connsiteX28" fmla="*/ 847453 w 1617475"/>
              <a:gd name="connsiteY28" fmla="*/ 3441032 h 3441032"/>
              <a:gd name="connsiteX29" fmla="*/ 1208401 w 1617475"/>
              <a:gd name="connsiteY29" fmla="*/ 3429000 h 3441032"/>
              <a:gd name="connsiteX30" fmla="*/ 1400906 w 1617475"/>
              <a:gd name="connsiteY30" fmla="*/ 3404937 h 3441032"/>
              <a:gd name="connsiteX31" fmla="*/ 1437001 w 1617475"/>
              <a:gd name="connsiteY31" fmla="*/ 3368843 h 3441032"/>
              <a:gd name="connsiteX32" fmla="*/ 1485127 w 1617475"/>
              <a:gd name="connsiteY32" fmla="*/ 3284621 h 3441032"/>
              <a:gd name="connsiteX33" fmla="*/ 1497159 w 1617475"/>
              <a:gd name="connsiteY33" fmla="*/ 3248527 h 3441032"/>
              <a:gd name="connsiteX34" fmla="*/ 1509190 w 1617475"/>
              <a:gd name="connsiteY34" fmla="*/ 2815390 h 3441032"/>
              <a:gd name="connsiteX35" fmla="*/ 1533253 w 1617475"/>
              <a:gd name="connsiteY35" fmla="*/ 1094874 h 3441032"/>
              <a:gd name="connsiteX36" fmla="*/ 1557317 w 1617475"/>
              <a:gd name="connsiteY36" fmla="*/ 950495 h 3441032"/>
              <a:gd name="connsiteX37" fmla="*/ 1581380 w 1617475"/>
              <a:gd name="connsiteY37" fmla="*/ 721895 h 3441032"/>
              <a:gd name="connsiteX38" fmla="*/ 1593411 w 1617475"/>
              <a:gd name="connsiteY38" fmla="*/ 649706 h 3441032"/>
              <a:gd name="connsiteX39" fmla="*/ 1617475 w 1617475"/>
              <a:gd name="connsiteY39" fmla="*/ 457200 h 3441032"/>
              <a:gd name="connsiteX40" fmla="*/ 1605443 w 1617475"/>
              <a:gd name="connsiteY40" fmla="*/ 60158 h 3441032"/>
              <a:gd name="connsiteX41" fmla="*/ 1593411 w 1617475"/>
              <a:gd name="connsiteY41" fmla="*/ 24064 h 3441032"/>
              <a:gd name="connsiteX42" fmla="*/ 1569348 w 1617475"/>
              <a:gd name="connsiteY42" fmla="*/ 0 h 3441032"/>
              <a:gd name="connsiteX43" fmla="*/ 630885 w 1617475"/>
              <a:gd name="connsiteY43" fmla="*/ 12032 h 3441032"/>
              <a:gd name="connsiteX44" fmla="*/ 486506 w 1617475"/>
              <a:gd name="connsiteY44" fmla="*/ 36095 h 3441032"/>
              <a:gd name="connsiteX45" fmla="*/ 281969 w 1617475"/>
              <a:gd name="connsiteY45" fmla="*/ 48127 h 3441032"/>
              <a:gd name="connsiteX46" fmla="*/ 245875 w 1617475"/>
              <a:gd name="connsiteY46" fmla="*/ 60158 h 3441032"/>
              <a:gd name="connsiteX47" fmla="*/ 173685 w 1617475"/>
              <a:gd name="connsiteY47" fmla="*/ 72190 h 3441032"/>
              <a:gd name="connsiteX48" fmla="*/ 137590 w 1617475"/>
              <a:gd name="connsiteY48" fmla="*/ 96253 h 3441032"/>
              <a:gd name="connsiteX49" fmla="*/ 65401 w 1617475"/>
              <a:gd name="connsiteY49" fmla="*/ 120316 h 3441032"/>
              <a:gd name="connsiteX50" fmla="*/ 41338 w 1617475"/>
              <a:gd name="connsiteY50" fmla="*/ 445169 h 3441032"/>
              <a:gd name="connsiteX51" fmla="*/ 65401 w 1617475"/>
              <a:gd name="connsiteY51" fmla="*/ 577516 h 3441032"/>
              <a:gd name="connsiteX52" fmla="*/ 77432 w 1617475"/>
              <a:gd name="connsiteY52" fmla="*/ 613611 h 3441032"/>
              <a:gd name="connsiteX53" fmla="*/ 101496 w 1617475"/>
              <a:gd name="connsiteY53" fmla="*/ 709864 h 3441032"/>
              <a:gd name="connsiteX54" fmla="*/ 113527 w 1617475"/>
              <a:gd name="connsiteY54" fmla="*/ 757990 h 3441032"/>
              <a:gd name="connsiteX55" fmla="*/ 125559 w 1617475"/>
              <a:gd name="connsiteY55" fmla="*/ 794085 h 3441032"/>
              <a:gd name="connsiteX56" fmla="*/ 161653 w 1617475"/>
              <a:gd name="connsiteY56" fmla="*/ 1203158 h 3441032"/>
              <a:gd name="connsiteX57" fmla="*/ 185717 w 1617475"/>
              <a:gd name="connsiteY57" fmla="*/ 1347537 h 3441032"/>
              <a:gd name="connsiteX58" fmla="*/ 185717 w 1617475"/>
              <a:gd name="connsiteY58" fmla="*/ 1491916 h 344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17475" h="3441032">
                <a:moveTo>
                  <a:pt x="185717" y="1491916"/>
                </a:moveTo>
                <a:cubicBezTo>
                  <a:pt x="203764" y="1517985"/>
                  <a:pt x="258389" y="1496826"/>
                  <a:pt x="294001" y="1503948"/>
                </a:cubicBezTo>
                <a:cubicBezTo>
                  <a:pt x="318873" y="1508922"/>
                  <a:pt x="366190" y="1528011"/>
                  <a:pt x="366190" y="1528011"/>
                </a:cubicBezTo>
                <a:lnTo>
                  <a:pt x="438380" y="1600200"/>
                </a:lnTo>
                <a:cubicBezTo>
                  <a:pt x="458378" y="1620198"/>
                  <a:pt x="474366" y="1633043"/>
                  <a:pt x="486506" y="1660358"/>
                </a:cubicBezTo>
                <a:cubicBezTo>
                  <a:pt x="496808" y="1683537"/>
                  <a:pt x="489464" y="1718478"/>
                  <a:pt x="510569" y="1732548"/>
                </a:cubicBezTo>
                <a:lnTo>
                  <a:pt x="582759" y="1780674"/>
                </a:lnTo>
                <a:cubicBezTo>
                  <a:pt x="626628" y="1912287"/>
                  <a:pt x="556668" y="1712950"/>
                  <a:pt x="618853" y="1852864"/>
                </a:cubicBezTo>
                <a:cubicBezTo>
                  <a:pt x="629155" y="1876043"/>
                  <a:pt x="634896" y="1900990"/>
                  <a:pt x="642917" y="1925053"/>
                </a:cubicBezTo>
                <a:cubicBezTo>
                  <a:pt x="648146" y="1940740"/>
                  <a:pt x="648434" y="1957980"/>
                  <a:pt x="654948" y="1973179"/>
                </a:cubicBezTo>
                <a:cubicBezTo>
                  <a:pt x="660644" y="1986470"/>
                  <a:pt x="670990" y="1997242"/>
                  <a:pt x="679011" y="2009274"/>
                </a:cubicBezTo>
                <a:cubicBezTo>
                  <a:pt x="675001" y="2093495"/>
                  <a:pt x="677438" y="2178272"/>
                  <a:pt x="666980" y="2261937"/>
                </a:cubicBezTo>
                <a:cubicBezTo>
                  <a:pt x="662876" y="2294768"/>
                  <a:pt x="626968" y="2305306"/>
                  <a:pt x="606822" y="2322095"/>
                </a:cubicBezTo>
                <a:cubicBezTo>
                  <a:pt x="593750" y="2332988"/>
                  <a:pt x="581173" y="2344759"/>
                  <a:pt x="570727" y="2358190"/>
                </a:cubicBezTo>
                <a:cubicBezTo>
                  <a:pt x="552972" y="2381018"/>
                  <a:pt x="531747" y="2402943"/>
                  <a:pt x="522601" y="2430379"/>
                </a:cubicBezTo>
                <a:cubicBezTo>
                  <a:pt x="512815" y="2459735"/>
                  <a:pt x="509829" y="2479246"/>
                  <a:pt x="486506" y="2502569"/>
                </a:cubicBezTo>
                <a:cubicBezTo>
                  <a:pt x="476281" y="2512794"/>
                  <a:pt x="461520" y="2517375"/>
                  <a:pt x="450411" y="2526632"/>
                </a:cubicBezTo>
                <a:cubicBezTo>
                  <a:pt x="437340" y="2537525"/>
                  <a:pt x="428474" y="2553289"/>
                  <a:pt x="414317" y="2562727"/>
                </a:cubicBezTo>
                <a:cubicBezTo>
                  <a:pt x="403964" y="2569629"/>
                  <a:pt x="336509" y="2585187"/>
                  <a:pt x="330096" y="2586790"/>
                </a:cubicBezTo>
                <a:cubicBezTo>
                  <a:pt x="318064" y="2594811"/>
                  <a:pt x="307215" y="2604980"/>
                  <a:pt x="294001" y="2610853"/>
                </a:cubicBezTo>
                <a:cubicBezTo>
                  <a:pt x="270822" y="2621155"/>
                  <a:pt x="221811" y="2634916"/>
                  <a:pt x="221811" y="2634916"/>
                </a:cubicBezTo>
                <a:cubicBezTo>
                  <a:pt x="229832" y="2667000"/>
                  <a:pt x="225215" y="2705344"/>
                  <a:pt x="245875" y="2731169"/>
                </a:cubicBezTo>
                <a:cubicBezTo>
                  <a:pt x="261720" y="2750975"/>
                  <a:pt x="292713" y="2754414"/>
                  <a:pt x="318064" y="2755232"/>
                </a:cubicBezTo>
                <a:lnTo>
                  <a:pt x="691043" y="2767264"/>
                </a:lnTo>
                <a:cubicBezTo>
                  <a:pt x="699064" y="2779295"/>
                  <a:pt x="708639" y="2790425"/>
                  <a:pt x="715106" y="2803358"/>
                </a:cubicBezTo>
                <a:cubicBezTo>
                  <a:pt x="732319" y="2837784"/>
                  <a:pt x="729926" y="2874669"/>
                  <a:pt x="739169" y="2911643"/>
                </a:cubicBezTo>
                <a:cubicBezTo>
                  <a:pt x="745321" y="2936250"/>
                  <a:pt x="763232" y="2983832"/>
                  <a:pt x="763232" y="2983832"/>
                </a:cubicBezTo>
                <a:cubicBezTo>
                  <a:pt x="768503" y="3168295"/>
                  <a:pt x="659161" y="3352900"/>
                  <a:pt x="811359" y="3429000"/>
                </a:cubicBezTo>
                <a:cubicBezTo>
                  <a:pt x="822702" y="3434672"/>
                  <a:pt x="835422" y="3437021"/>
                  <a:pt x="847453" y="3441032"/>
                </a:cubicBezTo>
                <a:lnTo>
                  <a:pt x="1208401" y="3429000"/>
                </a:lnTo>
                <a:cubicBezTo>
                  <a:pt x="1340876" y="3422692"/>
                  <a:pt x="1315647" y="3426253"/>
                  <a:pt x="1400906" y="3404937"/>
                </a:cubicBezTo>
                <a:cubicBezTo>
                  <a:pt x="1412938" y="3392906"/>
                  <a:pt x="1426108" y="3381914"/>
                  <a:pt x="1437001" y="3368843"/>
                </a:cubicBezTo>
                <a:cubicBezTo>
                  <a:pt x="1454771" y="3347520"/>
                  <a:pt x="1474743" y="3308849"/>
                  <a:pt x="1485127" y="3284621"/>
                </a:cubicBezTo>
                <a:cubicBezTo>
                  <a:pt x="1490123" y="3272964"/>
                  <a:pt x="1493148" y="3260558"/>
                  <a:pt x="1497159" y="3248527"/>
                </a:cubicBezTo>
                <a:cubicBezTo>
                  <a:pt x="1501169" y="3104148"/>
                  <a:pt x="1507264" y="2959812"/>
                  <a:pt x="1509190" y="2815390"/>
                </a:cubicBezTo>
                <a:cubicBezTo>
                  <a:pt x="1510102" y="2746973"/>
                  <a:pt x="1508556" y="1539421"/>
                  <a:pt x="1533253" y="1094874"/>
                </a:cubicBezTo>
                <a:cubicBezTo>
                  <a:pt x="1537689" y="1015025"/>
                  <a:pt x="1547286" y="1020710"/>
                  <a:pt x="1557317" y="950495"/>
                </a:cubicBezTo>
                <a:cubicBezTo>
                  <a:pt x="1569019" y="868582"/>
                  <a:pt x="1571039" y="804621"/>
                  <a:pt x="1581380" y="721895"/>
                </a:cubicBezTo>
                <a:cubicBezTo>
                  <a:pt x="1584406" y="697688"/>
                  <a:pt x="1590187" y="673887"/>
                  <a:pt x="1593411" y="649706"/>
                </a:cubicBezTo>
                <a:cubicBezTo>
                  <a:pt x="1654028" y="195072"/>
                  <a:pt x="1564814" y="825815"/>
                  <a:pt x="1617475" y="457200"/>
                </a:cubicBezTo>
                <a:cubicBezTo>
                  <a:pt x="1613464" y="324853"/>
                  <a:pt x="1612788" y="192362"/>
                  <a:pt x="1605443" y="60158"/>
                </a:cubicBezTo>
                <a:cubicBezTo>
                  <a:pt x="1604739" y="47495"/>
                  <a:pt x="1599936" y="34939"/>
                  <a:pt x="1593411" y="24064"/>
                </a:cubicBezTo>
                <a:cubicBezTo>
                  <a:pt x="1587575" y="14337"/>
                  <a:pt x="1577369" y="8021"/>
                  <a:pt x="1569348" y="0"/>
                </a:cubicBezTo>
                <a:lnTo>
                  <a:pt x="630885" y="12032"/>
                </a:lnTo>
                <a:cubicBezTo>
                  <a:pt x="36280" y="25702"/>
                  <a:pt x="722484" y="12497"/>
                  <a:pt x="486506" y="36095"/>
                </a:cubicBezTo>
                <a:cubicBezTo>
                  <a:pt x="418548" y="42891"/>
                  <a:pt x="350148" y="44116"/>
                  <a:pt x="281969" y="48127"/>
                </a:cubicBezTo>
                <a:cubicBezTo>
                  <a:pt x="269938" y="52137"/>
                  <a:pt x="258255" y="57407"/>
                  <a:pt x="245875" y="60158"/>
                </a:cubicBezTo>
                <a:cubicBezTo>
                  <a:pt x="222061" y="65450"/>
                  <a:pt x="196828" y="64476"/>
                  <a:pt x="173685" y="72190"/>
                </a:cubicBezTo>
                <a:cubicBezTo>
                  <a:pt x="159967" y="76763"/>
                  <a:pt x="150804" y="90380"/>
                  <a:pt x="137590" y="96253"/>
                </a:cubicBezTo>
                <a:cubicBezTo>
                  <a:pt x="114411" y="106555"/>
                  <a:pt x="65401" y="120316"/>
                  <a:pt x="65401" y="120316"/>
                </a:cubicBezTo>
                <a:cubicBezTo>
                  <a:pt x="-53204" y="199385"/>
                  <a:pt x="21919" y="134469"/>
                  <a:pt x="41338" y="445169"/>
                </a:cubicBezTo>
                <a:cubicBezTo>
                  <a:pt x="44065" y="488802"/>
                  <a:pt x="53279" y="535090"/>
                  <a:pt x="65401" y="577516"/>
                </a:cubicBezTo>
                <a:cubicBezTo>
                  <a:pt x="68885" y="589710"/>
                  <a:pt x="74095" y="601375"/>
                  <a:pt x="77432" y="613611"/>
                </a:cubicBezTo>
                <a:cubicBezTo>
                  <a:pt x="86134" y="645518"/>
                  <a:pt x="93475" y="677780"/>
                  <a:pt x="101496" y="709864"/>
                </a:cubicBezTo>
                <a:cubicBezTo>
                  <a:pt x="105507" y="725906"/>
                  <a:pt x="108298" y="742303"/>
                  <a:pt x="113527" y="757990"/>
                </a:cubicBezTo>
                <a:lnTo>
                  <a:pt x="125559" y="794085"/>
                </a:lnTo>
                <a:cubicBezTo>
                  <a:pt x="171087" y="1067254"/>
                  <a:pt x="134835" y="814293"/>
                  <a:pt x="161653" y="1203158"/>
                </a:cubicBezTo>
                <a:cubicBezTo>
                  <a:pt x="168159" y="1297499"/>
                  <a:pt x="174193" y="1266872"/>
                  <a:pt x="185717" y="1347537"/>
                </a:cubicBezTo>
                <a:cubicBezTo>
                  <a:pt x="198191" y="1434855"/>
                  <a:pt x="167670" y="1465847"/>
                  <a:pt x="185717" y="1491916"/>
                </a:cubicBez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p:cNvSpPr/>
          <p:nvPr>
            <p:custDataLst>
              <p:tags r:id="rId3"/>
            </p:custDataLst>
          </p:nvPr>
        </p:nvSpPr>
        <p:spPr>
          <a:xfrm>
            <a:off x="6156176" y="1412776"/>
            <a:ext cx="2592288" cy="4032448"/>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ounded Rectangle 10"/>
          <p:cNvSpPr/>
          <p:nvPr>
            <p:custDataLst>
              <p:tags r:id="rId4"/>
            </p:custDataLst>
          </p:nvPr>
        </p:nvSpPr>
        <p:spPr>
          <a:xfrm>
            <a:off x="1187623" y="1401289"/>
            <a:ext cx="1682307" cy="4032448"/>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custDataLst>
              <p:tags r:id="rId5"/>
            </p:custDataLst>
          </p:nvPr>
        </p:nvSpPr>
        <p:spPr>
          <a:xfrm>
            <a:off x="179512" y="274638"/>
            <a:ext cx="8686800" cy="706090"/>
          </a:xfrm>
        </p:spPr>
        <p:txBody>
          <a:bodyPr>
            <a:normAutofit fontScale="90000"/>
          </a:bodyPr>
          <a:lstStyle/>
          <a:p>
            <a:r>
              <a:rPr lang="fr-CA" dirty="0"/>
              <a:t>Les cinq mythes de l’autocompassion </a:t>
            </a:r>
            <a:r>
              <a:rPr lang="en-US" sz="3100" dirty="0"/>
              <a:t>(2/2)</a:t>
            </a:r>
            <a:endParaRPr lang="en-CA" dirty="0"/>
          </a:p>
        </p:txBody>
      </p:sp>
    </p:spTree>
    <p:extLst>
      <p:ext uri="{BB962C8B-B14F-4D97-AF65-F5344CB8AC3E}">
        <p14:creationId xmlns:p14="http://schemas.microsoft.com/office/powerpoint/2010/main" val="30754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8">
            <a:clrChange>
              <a:clrFrom>
                <a:srgbClr val="FFFFFF"/>
              </a:clrFrom>
              <a:clrTo>
                <a:srgbClr val="FFFFFF">
                  <a:alpha val="0"/>
                </a:srgbClr>
              </a:clrTo>
            </a:clrChange>
          </a:blip>
          <a:stretch>
            <a:fillRect/>
          </a:stretch>
        </p:blipFill>
        <p:spPr>
          <a:xfrm>
            <a:off x="4550787" y="1056783"/>
            <a:ext cx="4422478" cy="4422478"/>
          </a:xfrm>
          <a:prstGeom prst="rect">
            <a:avLst/>
          </a:prstGeom>
        </p:spPr>
      </p:pic>
      <p:sp>
        <p:nvSpPr>
          <p:cNvPr id="2" name="Title 1"/>
          <p:cNvSpPr>
            <a:spLocks noGrp="1"/>
          </p:cNvSpPr>
          <p:nvPr>
            <p:ph type="title"/>
            <p:custDataLst>
              <p:tags r:id="rId2"/>
            </p:custDataLst>
          </p:nvPr>
        </p:nvSpPr>
        <p:spPr/>
        <p:txBody>
          <a:bodyPr>
            <a:normAutofit fontScale="90000"/>
          </a:bodyPr>
          <a:lstStyle/>
          <a:p>
            <a:r>
              <a:rPr lang="fr-CA" dirty="0"/>
              <a:t>Pleine conscience – autocompassion </a:t>
            </a:r>
          </a:p>
        </p:txBody>
      </p:sp>
      <p:pic>
        <p:nvPicPr>
          <p:cNvPr id="4" name="Picture 2" descr="C:\Users\GonzalA1\AppData\Local\Microsoft\Windows\Temporary Internet Files\Content.IE5\3XXIV14Y\kindness-two-kids-walking-together[1].jpg"/>
          <p:cNvPicPr>
            <a:picLocks noChangeAspect="1" noChangeArrowheads="1"/>
          </p:cNvPicPr>
          <p:nvPr>
            <p:custDataLst>
              <p:tags r:id="rId3"/>
            </p:custDataLst>
          </p:nvPr>
        </p:nvPicPr>
        <p:blipFill rotWithShape="1">
          <a:blip r:embed="rId9">
            <a:extLst>
              <a:ext uri="{28A0092B-C50C-407E-A947-70E740481C1C}">
                <a14:useLocalDpi xmlns:a14="http://schemas.microsoft.com/office/drawing/2010/main" val="0"/>
              </a:ext>
            </a:extLst>
          </a:blip>
          <a:srcRect l="15940" t="2276" r="32084" b="-2276"/>
          <a:stretch/>
        </p:blipFill>
        <p:spPr bwMode="auto">
          <a:xfrm>
            <a:off x="1075681" y="1906798"/>
            <a:ext cx="3168352"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riends Friendship - Free vector graphic on Pixabay"/>
          <p:cNvPicPr>
            <a:picLocks noChangeAspect="1" noChangeArrowheads="1"/>
          </p:cNvPicPr>
          <p:nvPr>
            <p:custDataLst>
              <p:tags r:id="rId4"/>
            </p:custDataLst>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05047" y="2979109"/>
            <a:ext cx="1937374" cy="169520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BCE149D2-BDED-FD86-38C9-FECD81B4C662}"/>
              </a:ext>
            </a:extLst>
          </p:cNvPr>
          <p:cNvGrpSpPr/>
          <p:nvPr>
            <p:custDataLst>
              <p:tags r:id="rId5"/>
            </p:custDataLst>
          </p:nvPr>
        </p:nvGrpSpPr>
        <p:grpSpPr>
          <a:xfrm>
            <a:off x="3954711" y="6261406"/>
            <a:ext cx="578643" cy="587586"/>
            <a:chOff x="6542261" y="506769"/>
            <a:chExt cx="523699" cy="570787"/>
          </a:xfrm>
        </p:grpSpPr>
        <p:pic>
          <p:nvPicPr>
            <p:cNvPr id="9" name="Picture 8">
              <a:extLst>
                <a:ext uri="{FF2B5EF4-FFF2-40B4-BE49-F238E27FC236}">
                  <a16:creationId xmlns:a16="http://schemas.microsoft.com/office/drawing/2014/main" id="{3E77DB47-DE7C-BF7D-DDB8-2573F215627B}"/>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0" name="Picture 9">
              <a:extLst>
                <a:ext uri="{FF2B5EF4-FFF2-40B4-BE49-F238E27FC236}">
                  <a16:creationId xmlns:a16="http://schemas.microsoft.com/office/drawing/2014/main" id="{37F1D255-6167-DF94-AB25-341528947F0D}"/>
                </a:ext>
              </a:extLst>
            </p:cNvPr>
            <p:cNvPicPr>
              <a:picLocks noChangeAspect="1"/>
            </p:cNvPicPr>
            <p:nvPr/>
          </p:nvPicPr>
          <p:blipFill>
            <a:blip r:embed="rId12">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spTree>
    <p:extLst>
      <p:ext uri="{BB962C8B-B14F-4D97-AF65-F5344CB8AC3E}">
        <p14:creationId xmlns:p14="http://schemas.microsoft.com/office/powerpoint/2010/main" val="2788448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custDataLst>
              <p:tags r:id="rId1"/>
            </p:custDataLst>
          </p:nvPr>
        </p:nvPicPr>
        <p:blipFill>
          <a:blip r:embed="rId13">
            <a:extLst>
              <a:ext uri="{28A0092B-C50C-407E-A947-70E740481C1C}">
                <a14:useLocalDpi xmlns:a14="http://schemas.microsoft.com/office/drawing/2010/main" val="0"/>
              </a:ext>
            </a:extLst>
          </a:blip>
          <a:stretch>
            <a:fillRect/>
          </a:stretch>
        </p:blipFill>
        <p:spPr>
          <a:xfrm>
            <a:off x="7615518" y="2501911"/>
            <a:ext cx="1222577" cy="1217238"/>
          </a:xfrm>
          <a:prstGeom prst="rect">
            <a:avLst/>
          </a:prstGeom>
        </p:spPr>
      </p:pic>
      <p:sp>
        <p:nvSpPr>
          <p:cNvPr id="2" name="Title 1"/>
          <p:cNvSpPr>
            <a:spLocks noGrp="1"/>
          </p:cNvSpPr>
          <p:nvPr>
            <p:ph type="title"/>
            <p:custDataLst>
              <p:tags r:id="rId2"/>
            </p:custDataLst>
          </p:nvPr>
        </p:nvSpPr>
        <p:spPr>
          <a:xfrm>
            <a:off x="0" y="-27384"/>
            <a:ext cx="9252520" cy="1143000"/>
          </a:xfrm>
        </p:spPr>
        <p:txBody>
          <a:bodyPr>
            <a:normAutofit fontScale="90000"/>
          </a:bodyPr>
          <a:lstStyle/>
          <a:p>
            <a:pPr>
              <a:spcBef>
                <a:spcPts val="0"/>
              </a:spcBef>
            </a:pPr>
            <a:r>
              <a:rPr lang="fr-CA" dirty="0"/>
              <a:t>Nettoyage conscient de son environnement</a:t>
            </a:r>
          </a:p>
        </p:txBody>
      </p:sp>
      <p:sp>
        <p:nvSpPr>
          <p:cNvPr id="3" name="Content Placeholder 2"/>
          <p:cNvSpPr>
            <a:spLocks noGrp="1"/>
          </p:cNvSpPr>
          <p:nvPr>
            <p:ph idx="1"/>
            <p:custDataLst>
              <p:tags r:id="rId3"/>
            </p:custDataLst>
          </p:nvPr>
        </p:nvSpPr>
        <p:spPr>
          <a:xfrm>
            <a:off x="457200" y="1351309"/>
            <a:ext cx="8229600" cy="4525963"/>
          </a:xfrm>
        </p:spPr>
        <p:txBody>
          <a:bodyPr>
            <a:normAutofit/>
          </a:bodyPr>
          <a:lstStyle/>
          <a:p>
            <a:pPr lvl="0" fontAlgn="base"/>
            <a:r>
              <a:rPr lang="fr-CA" sz="2000" dirty="0"/>
              <a:t>Relever le petit défi qui consiste à prendre conscience des </a:t>
            </a:r>
            <a:br>
              <a:rPr lang="fr-CA" sz="2000" dirty="0"/>
            </a:br>
            <a:r>
              <a:rPr lang="fr-CA" sz="2000" dirty="0"/>
              <a:t>distractions autour de nous</a:t>
            </a:r>
          </a:p>
          <a:p>
            <a:pPr marL="466725" lvl="1" fontAlgn="base"/>
            <a:r>
              <a:rPr lang="fr-CA" sz="1800" dirty="0"/>
              <a:t>Faire des appels ou, de nos jours, utiliser MS Teams en y consacrant</a:t>
            </a:r>
            <a:br>
              <a:rPr lang="fr-CA" sz="1800" dirty="0"/>
            </a:br>
            <a:r>
              <a:rPr lang="fr-CA" sz="1800" dirty="0"/>
              <a:t> toute notre attention</a:t>
            </a:r>
          </a:p>
          <a:p>
            <a:pPr marL="466725" lvl="1" fontAlgn="base"/>
            <a:r>
              <a:rPr lang="fr-CA" sz="1800" u="sng" dirty="0">
                <a:hlinkClick r:id="rId14"/>
              </a:rPr>
              <a:t>La pleine conscience numérique, étape ultime de la transformation</a:t>
            </a:r>
            <a:endParaRPr lang="fr-CA" sz="1800" u="sng" dirty="0">
              <a:hlinkClick r:id="rId15"/>
            </a:endParaRPr>
          </a:p>
          <a:p>
            <a:pPr marL="466725" lvl="1"/>
            <a:r>
              <a:rPr lang="fr-CA" sz="1800" dirty="0">
                <a:hlinkClick r:id="rId16"/>
              </a:rPr>
              <a:t>Plus de conscience dans nos emails?</a:t>
            </a:r>
            <a:endParaRPr lang="fr-CA" sz="1800" dirty="0"/>
          </a:p>
          <a:p>
            <a:pPr marL="466725" lvl="1" fontAlgn="base"/>
            <a:r>
              <a:rPr lang="fr-CA" sz="1800" dirty="0"/>
              <a:t>Prendre connaissance de l’histoire du singe et du panda et s’en inspirer : </a:t>
            </a:r>
            <a:r>
              <a:rPr lang="fr-CA" sz="1800" u="sng" dirty="0">
                <a:hlinkClick r:id="rId17"/>
              </a:rPr>
              <a:t>https://www.youtube.com/watch?v=5nsySCMH36s</a:t>
            </a:r>
            <a:r>
              <a:rPr lang="fr-CA" sz="1800" u="sng" dirty="0"/>
              <a:t> </a:t>
            </a:r>
            <a:endParaRPr lang="fr-CA" sz="1800" dirty="0"/>
          </a:p>
        </p:txBody>
      </p:sp>
      <p:pic>
        <p:nvPicPr>
          <p:cNvPr id="4" name="Picture 3"/>
          <p:cNvPicPr>
            <a:picLocks noChangeAspect="1"/>
          </p:cNvPicPr>
          <p:nvPr>
            <p:custDataLst>
              <p:tags r:id="rId4"/>
            </p:custDataLst>
          </p:nvPr>
        </p:nvPicPr>
        <p:blipFill>
          <a:blip r:embed="rId18">
            <a:clrChange>
              <a:clrFrom>
                <a:srgbClr val="FFFFFF"/>
              </a:clrFrom>
              <a:clrTo>
                <a:srgbClr val="FFFFFF">
                  <a:alpha val="0"/>
                </a:srgbClr>
              </a:clrTo>
            </a:clrChange>
          </a:blip>
          <a:stretch>
            <a:fillRect/>
          </a:stretch>
        </p:blipFill>
        <p:spPr>
          <a:xfrm>
            <a:off x="7346065" y="1079680"/>
            <a:ext cx="1288959" cy="985958"/>
          </a:xfrm>
          <a:prstGeom prst="rect">
            <a:avLst/>
          </a:prstGeom>
        </p:spPr>
      </p:pic>
      <p:pic>
        <p:nvPicPr>
          <p:cNvPr id="9" name="Picture 8"/>
          <p:cNvPicPr>
            <a:picLocks noChangeAspect="1"/>
          </p:cNvPicPr>
          <p:nvPr>
            <p:custDataLst>
              <p:tags r:id="rId5"/>
            </p:custDataLst>
          </p:nvPr>
        </p:nvPicPr>
        <p:blipFill>
          <a:blip r:embed="rId19"/>
          <a:stretch>
            <a:fillRect/>
          </a:stretch>
        </p:blipFill>
        <p:spPr>
          <a:xfrm>
            <a:off x="457200" y="3933056"/>
            <a:ext cx="2379285" cy="1800200"/>
          </a:xfrm>
          <a:prstGeom prst="rect">
            <a:avLst/>
          </a:prstGeom>
        </p:spPr>
      </p:pic>
      <p:grpSp>
        <p:nvGrpSpPr>
          <p:cNvPr id="7" name="Group 6"/>
          <p:cNvGrpSpPr/>
          <p:nvPr>
            <p:custDataLst>
              <p:tags r:id="rId6"/>
            </p:custDataLst>
          </p:nvPr>
        </p:nvGrpSpPr>
        <p:grpSpPr>
          <a:xfrm>
            <a:off x="5961023" y="4045105"/>
            <a:ext cx="2265784" cy="2081058"/>
            <a:chOff x="5762600" y="3724206"/>
            <a:chExt cx="1967989" cy="1767597"/>
          </a:xfrm>
        </p:grpSpPr>
        <p:grpSp>
          <p:nvGrpSpPr>
            <p:cNvPr id="17" name="Group 16"/>
            <p:cNvGrpSpPr/>
            <p:nvPr/>
          </p:nvGrpSpPr>
          <p:grpSpPr>
            <a:xfrm>
              <a:off x="6766214" y="3856856"/>
              <a:ext cx="868685" cy="887106"/>
              <a:chOff x="4067944" y="4558118"/>
              <a:chExt cx="1228725" cy="1228725"/>
            </a:xfrm>
          </p:grpSpPr>
          <p:pic>
            <p:nvPicPr>
              <p:cNvPr id="16" name="Picture 15"/>
              <p:cNvPicPr>
                <a:picLocks noChangeAspect="1"/>
              </p:cNvPicPr>
              <p:nvPr/>
            </p:nvPicPr>
            <p:blipFill>
              <a:blip r:embed="rId20"/>
              <a:stretch>
                <a:fillRect/>
              </a:stretch>
            </p:blipFill>
            <p:spPr>
              <a:xfrm>
                <a:off x="4067944" y="4558118"/>
                <a:ext cx="1228725" cy="1228725"/>
              </a:xfrm>
              <a:prstGeom prst="rect">
                <a:avLst/>
              </a:prstGeom>
            </p:spPr>
          </p:pic>
          <p:pic>
            <p:nvPicPr>
              <p:cNvPr id="15" name="Picture 14"/>
              <p:cNvPicPr>
                <a:picLocks noChangeAspect="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83968" y="4725144"/>
                <a:ext cx="857790" cy="857790"/>
              </a:xfrm>
              <a:prstGeom prst="rect">
                <a:avLst/>
              </a:prstGeom>
            </p:spPr>
          </p:pic>
        </p:grpSp>
        <p:pic>
          <p:nvPicPr>
            <p:cNvPr id="12" name="Picture 1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948953" y="3724206"/>
              <a:ext cx="942975" cy="942975"/>
            </a:xfrm>
            <a:prstGeom prst="rect">
              <a:avLst/>
            </a:prstGeom>
          </p:spPr>
        </p:pic>
        <p:pic>
          <p:nvPicPr>
            <p:cNvPr id="10" name="Picture 9"/>
            <p:cNvPicPr>
              <a:picLocks noChangeAspect="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62600" y="4376609"/>
              <a:ext cx="1967989" cy="1115194"/>
            </a:xfrm>
            <a:prstGeom prst="rect">
              <a:avLst/>
            </a:prstGeom>
          </p:spPr>
        </p:pic>
      </p:grpSp>
      <p:pic>
        <p:nvPicPr>
          <p:cNvPr id="6" name="Picture 5"/>
          <p:cNvPicPr>
            <a:picLocks noChangeAspect="1"/>
          </p:cNvPicPr>
          <p:nvPr>
            <p:custDataLst>
              <p:tags r:id="rId7"/>
            </p:custDataLst>
          </p:nvPr>
        </p:nvPicPr>
        <p:blipFill>
          <a:blip r:embed="rId24">
            <a:extLst>
              <a:ext uri="{28A0092B-C50C-407E-A947-70E740481C1C}">
                <a14:useLocalDpi xmlns:a14="http://schemas.microsoft.com/office/drawing/2010/main" val="0"/>
              </a:ext>
            </a:extLst>
          </a:blip>
          <a:stretch>
            <a:fillRect/>
          </a:stretch>
        </p:blipFill>
        <p:spPr>
          <a:xfrm>
            <a:off x="3541300" y="3998018"/>
            <a:ext cx="1926840" cy="2148719"/>
          </a:xfrm>
          <a:prstGeom prst="rect">
            <a:avLst/>
          </a:prstGeom>
        </p:spPr>
      </p:pic>
      <p:pic>
        <p:nvPicPr>
          <p:cNvPr id="11" name="Picture 10"/>
          <p:cNvPicPr>
            <a:picLocks noChangeAspect="1"/>
          </p:cNvPicPr>
          <p:nvPr>
            <p:custDataLst>
              <p:tags r:id="rId8"/>
            </p:custDataLst>
          </p:nvPr>
        </p:nvPicPr>
        <p:blipFill>
          <a:blip r:embed="rId25">
            <a:clrChange>
              <a:clrFrom>
                <a:srgbClr val="FFFFFF"/>
              </a:clrFrom>
              <a:clrTo>
                <a:srgbClr val="FFFFFF">
                  <a:alpha val="0"/>
                </a:srgbClr>
              </a:clrTo>
            </a:clrChange>
          </a:blip>
          <a:stretch>
            <a:fillRect/>
          </a:stretch>
        </p:blipFill>
        <p:spPr>
          <a:xfrm>
            <a:off x="7889448" y="1614847"/>
            <a:ext cx="703088" cy="653224"/>
          </a:xfrm>
          <a:prstGeom prst="rect">
            <a:avLst/>
          </a:prstGeom>
        </p:spPr>
      </p:pic>
      <p:pic>
        <p:nvPicPr>
          <p:cNvPr id="20" name="Picture 4" descr="C:\Users\GonzalA1\AppData\Local\Microsoft\Windows\Temporary Internet Files\Content.IE5\3XXIV14Y\Movie-icon-2[1].png"/>
          <p:cNvPicPr>
            <a:picLocks noChangeAspect="1" noChangeArrowheads="1"/>
          </p:cNvPicPr>
          <p:nvPr>
            <p:custDataLst>
              <p:tags r:id="rId9"/>
            </p:custDataLst>
          </p:nvPr>
        </p:nvPicPr>
        <p:blipFill>
          <a:blip r:embed="rId26">
            <a:extLst>
              <a:ext uri="{28A0092B-C50C-407E-A947-70E740481C1C}">
                <a14:useLocalDpi xmlns:a14="http://schemas.microsoft.com/office/drawing/2010/main" val="0"/>
              </a:ext>
            </a:extLst>
          </a:blip>
          <a:srcRect/>
          <a:stretch>
            <a:fillRect/>
          </a:stretch>
        </p:blipFill>
        <p:spPr bwMode="auto">
          <a:xfrm>
            <a:off x="4413957" y="6220580"/>
            <a:ext cx="787808" cy="66766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GonzalA1\AppData\Local\Microsoft\Windows\Temporary Internet Files\Content.IE5\3XXIV14Y\Movie-icon-2[1].png">
            <a:extLst>
              <a:ext uri="{FF2B5EF4-FFF2-40B4-BE49-F238E27FC236}">
                <a16:creationId xmlns:a16="http://schemas.microsoft.com/office/drawing/2014/main" id="{7D569B67-940F-D0C2-E2F3-7F0ABB253376}"/>
              </a:ext>
            </a:extLst>
          </p:cNvPr>
          <p:cNvPicPr>
            <a:picLocks noChangeAspect="1" noChangeArrowheads="1"/>
          </p:cNvPicPr>
          <p:nvPr>
            <p:custDataLst>
              <p:tags r:id="rId10"/>
            </p:custDataLst>
          </p:nvPr>
        </p:nvPicPr>
        <p:blipFill>
          <a:blip r:embed="rId26">
            <a:extLst>
              <a:ext uri="{28A0092B-C50C-407E-A947-70E740481C1C}">
                <a14:useLocalDpi xmlns:a14="http://schemas.microsoft.com/office/drawing/2010/main" val="0"/>
              </a:ext>
            </a:extLst>
          </a:blip>
          <a:srcRect/>
          <a:stretch>
            <a:fillRect/>
          </a:stretch>
        </p:blipFill>
        <p:spPr bwMode="auto">
          <a:xfrm>
            <a:off x="5074236" y="6226843"/>
            <a:ext cx="787808" cy="66766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5571F8-7702-DDE2-86EF-6D211BFE3F08}"/>
              </a:ext>
            </a:extLst>
          </p:cNvPr>
          <p:cNvSpPr txBox="1"/>
          <p:nvPr/>
        </p:nvSpPr>
        <p:spPr>
          <a:xfrm>
            <a:off x="860949" y="6365503"/>
            <a:ext cx="4789966" cy="430887"/>
          </a:xfrm>
          <a:prstGeom prst="rect">
            <a:avLst/>
          </a:prstGeom>
          <a:noFill/>
        </p:spPr>
        <p:txBody>
          <a:bodyPr wrap="square">
            <a:spAutoFit/>
          </a:bodyPr>
          <a:lstStyle/>
          <a:p>
            <a:r>
              <a:rPr lang="fr-CA" sz="1100" u="sng" noProof="0" dirty="0">
                <a:hlinkClick r:id="rId27"/>
              </a:rPr>
              <a:t>https://www.youtube.com/watch?v=qBBy5Jx_xrQ</a:t>
            </a:r>
            <a:r>
              <a:rPr lang="fr-CA" sz="1100" u="none" noProof="0" dirty="0"/>
              <a:t> </a:t>
            </a:r>
          </a:p>
          <a:p>
            <a:r>
              <a:rPr lang="fr-CA" sz="1100" u="sng" noProof="0" dirty="0">
                <a:hlinkClick r:id="rId17"/>
              </a:rPr>
              <a:t>https://www.youtube.com/watch?v=5nsySCMH36s</a:t>
            </a:r>
            <a:r>
              <a:rPr lang="fr-CA" sz="1100" u="none" noProof="0" dirty="0"/>
              <a:t> </a:t>
            </a:r>
            <a:endParaRPr lang="en-US" sz="1100" dirty="0"/>
          </a:p>
        </p:txBody>
      </p:sp>
    </p:spTree>
    <p:extLst>
      <p:ext uri="{BB962C8B-B14F-4D97-AF65-F5344CB8AC3E}">
        <p14:creationId xmlns:p14="http://schemas.microsoft.com/office/powerpoint/2010/main" val="364679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par>
                          <p:cTn id="36" fill="hold">
                            <p:stCondLst>
                              <p:cond delay="1500"/>
                            </p:stCondLst>
                            <p:childTnLst>
                              <p:par>
                                <p:cTn id="37" presetID="10" presetClass="entr" presetSubtype="0" fill="hold" nodeType="afterEffect">
                                  <p:stCondLst>
                                    <p:cond delay="50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A5CE0-EB6D-FE05-43AF-B18F6EA9914B}"/>
              </a:ext>
            </a:extLst>
          </p:cNvPr>
          <p:cNvSpPr>
            <a:spLocks noGrp="1"/>
          </p:cNvSpPr>
          <p:nvPr>
            <p:ph type="title"/>
          </p:nvPr>
        </p:nvSpPr>
        <p:spPr/>
        <p:txBody>
          <a:bodyPr>
            <a:normAutofit/>
          </a:bodyPr>
          <a:lstStyle/>
          <a:p>
            <a:r>
              <a:rPr lang="fr-CA" dirty="0"/>
              <a:t>Correspondre en pleine conscience</a:t>
            </a:r>
            <a:endParaRPr lang="en-US" dirty="0"/>
          </a:p>
        </p:txBody>
      </p:sp>
      <p:pic>
        <p:nvPicPr>
          <p:cNvPr id="5" name="Online Media 4" title="How to Practice Mindful Emailing">
            <a:hlinkClick r:id="" action="ppaction://media"/>
            <a:extLst>
              <a:ext uri="{FF2B5EF4-FFF2-40B4-BE49-F238E27FC236}">
                <a16:creationId xmlns:a16="http://schemas.microsoft.com/office/drawing/2014/main" id="{07844BE4-52A9-2D84-B0F2-278B932FBF7B}"/>
              </a:ext>
            </a:extLst>
          </p:cNvPr>
          <p:cNvPicPr>
            <a:picLocks noGrp="1" noRot="1" noChangeAspect="1"/>
          </p:cNvPicPr>
          <p:nvPr>
            <p:ph idx="1"/>
            <a:videoFile r:link="rId1"/>
          </p:nvPr>
        </p:nvPicPr>
        <p:blipFill>
          <a:blip r:embed="rId4"/>
          <a:stretch>
            <a:fillRect/>
          </a:stretch>
        </p:blipFill>
        <p:spPr>
          <a:xfrm>
            <a:off x="566738" y="1600200"/>
            <a:ext cx="8010525" cy="4525963"/>
          </a:xfrm>
          <a:prstGeom prst="rect">
            <a:avLst/>
          </a:prstGeom>
        </p:spPr>
      </p:pic>
      <p:sp>
        <p:nvSpPr>
          <p:cNvPr id="4" name="Slide Number Placeholder 3">
            <a:extLst>
              <a:ext uri="{FF2B5EF4-FFF2-40B4-BE49-F238E27FC236}">
                <a16:creationId xmlns:a16="http://schemas.microsoft.com/office/drawing/2014/main" id="{2E131067-3119-1252-8113-7B71CE38E6BB}"/>
              </a:ext>
            </a:extLst>
          </p:cNvPr>
          <p:cNvSpPr>
            <a:spLocks noGrp="1"/>
          </p:cNvSpPr>
          <p:nvPr>
            <p:ph type="sldNum" sz="quarter" idx="12"/>
          </p:nvPr>
        </p:nvSpPr>
        <p:spPr/>
        <p:txBody>
          <a:bodyPr/>
          <a:lstStyle/>
          <a:p>
            <a:fld id="{50E449A1-3E28-4EED-877C-2235D0A8D14E}" type="slidenum">
              <a:rPr lang="en-CA" smtClean="0"/>
              <a:pPr/>
              <a:t>13</a:t>
            </a:fld>
            <a:endParaRPr lang="en-CA" dirty="0"/>
          </a:p>
        </p:txBody>
      </p:sp>
    </p:spTree>
    <p:extLst>
      <p:ext uri="{BB962C8B-B14F-4D97-AF65-F5344CB8AC3E}">
        <p14:creationId xmlns:p14="http://schemas.microsoft.com/office/powerpoint/2010/main" val="21558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20ACC-5C77-BBE4-A49B-ADEE03CE3F70}"/>
              </a:ext>
            </a:extLst>
          </p:cNvPr>
          <p:cNvSpPr>
            <a:spLocks noGrp="1"/>
          </p:cNvSpPr>
          <p:nvPr>
            <p:ph type="title"/>
          </p:nvPr>
        </p:nvSpPr>
        <p:spPr/>
        <p:txBody>
          <a:bodyPr/>
          <a:lstStyle/>
          <a:p>
            <a:r>
              <a:rPr lang="fr-CA" dirty="0" err="1"/>
              <a:t>Mindful</a:t>
            </a:r>
            <a:r>
              <a:rPr lang="fr-CA" dirty="0"/>
              <a:t> Monkey, Happy Panda</a:t>
            </a:r>
            <a:endParaRPr lang="en-US" dirty="0"/>
          </a:p>
        </p:txBody>
      </p:sp>
      <p:pic>
        <p:nvPicPr>
          <p:cNvPr id="5" name="Online Media 4" title="Mindful Monkey, Happy Panda">
            <a:hlinkClick r:id="" action="ppaction://media"/>
            <a:extLst>
              <a:ext uri="{FF2B5EF4-FFF2-40B4-BE49-F238E27FC236}">
                <a16:creationId xmlns:a16="http://schemas.microsoft.com/office/drawing/2014/main" id="{49CC4B2C-4357-C2B1-8A98-2B44CE8B01CB}"/>
              </a:ext>
            </a:extLst>
          </p:cNvPr>
          <p:cNvPicPr>
            <a:picLocks noGrp="1" noRot="1" noChangeAspect="1"/>
          </p:cNvPicPr>
          <p:nvPr>
            <p:ph idx="1"/>
            <a:videoFile r:link="rId1"/>
          </p:nvPr>
        </p:nvPicPr>
        <p:blipFill>
          <a:blip r:embed="rId4"/>
          <a:stretch>
            <a:fillRect/>
          </a:stretch>
        </p:blipFill>
        <p:spPr>
          <a:xfrm>
            <a:off x="566738" y="1600200"/>
            <a:ext cx="8010525" cy="4525963"/>
          </a:xfrm>
          <a:prstGeom prst="rect">
            <a:avLst/>
          </a:prstGeom>
        </p:spPr>
      </p:pic>
      <p:sp>
        <p:nvSpPr>
          <p:cNvPr id="4" name="Slide Number Placeholder 3">
            <a:extLst>
              <a:ext uri="{FF2B5EF4-FFF2-40B4-BE49-F238E27FC236}">
                <a16:creationId xmlns:a16="http://schemas.microsoft.com/office/drawing/2014/main" id="{B30E546D-26CC-213E-FBE7-77E2CA67487E}"/>
              </a:ext>
            </a:extLst>
          </p:cNvPr>
          <p:cNvSpPr>
            <a:spLocks noGrp="1"/>
          </p:cNvSpPr>
          <p:nvPr>
            <p:ph type="sldNum" sz="quarter" idx="12"/>
          </p:nvPr>
        </p:nvSpPr>
        <p:spPr/>
        <p:txBody>
          <a:bodyPr/>
          <a:lstStyle/>
          <a:p>
            <a:fld id="{50E449A1-3E28-4EED-877C-2235D0A8D14E}" type="slidenum">
              <a:rPr lang="en-CA" smtClean="0"/>
              <a:pPr/>
              <a:t>14</a:t>
            </a:fld>
            <a:endParaRPr lang="en-CA" dirty="0"/>
          </a:p>
        </p:txBody>
      </p:sp>
    </p:spTree>
    <p:extLst>
      <p:ext uri="{BB962C8B-B14F-4D97-AF65-F5344CB8AC3E}">
        <p14:creationId xmlns:p14="http://schemas.microsoft.com/office/powerpoint/2010/main" val="273927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custDataLst>
              <p:tags r:id="rId1"/>
            </p:custDataLst>
          </p:nvPr>
        </p:nvSpPr>
        <p:spPr/>
        <p:txBody>
          <a:bodyPr/>
          <a:lstStyle/>
          <a:p>
            <a:fld id="{50E449A1-3E28-4EED-877C-2235D0A8D14E}" type="slidenum">
              <a:rPr lang="en-CA" smtClean="0"/>
              <a:pPr/>
              <a:t>15</a:t>
            </a:fld>
            <a:endParaRPr lang="en-CA" dirty="0"/>
          </a:p>
        </p:txBody>
      </p:sp>
      <p:pic>
        <p:nvPicPr>
          <p:cNvPr id="11" name="Picture 6" descr="C:\Users\GonzalA1\AppData\Local\Microsoft\Windows\Temporary Internet Files\Content.IE5\H7G048II\촉촉한피부1[1].jpg"/>
          <p:cNvPicPr>
            <a:picLocks noChangeAspect="1" noChangeArrowheads="1"/>
          </p:cNvPicPr>
          <p:nvPr>
            <p:custDataLst>
              <p:tags r:id="rId2"/>
            </p:custDataLst>
          </p:nvPr>
        </p:nvPicPr>
        <p:blipFill>
          <a:blip r:embed="rId12">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26375" y="3599061"/>
            <a:ext cx="1422619" cy="12914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custDataLst>
              <p:tags r:id="rId3"/>
            </p:custDataLst>
          </p:nvPr>
        </p:nvPicPr>
        <p:blipFill>
          <a:blip r:embed="rId13">
            <a:duotone>
              <a:schemeClr val="accent1">
                <a:shade val="45000"/>
                <a:satMod val="135000"/>
              </a:schemeClr>
              <a:prstClr val="white"/>
            </a:duotone>
          </a:blip>
          <a:stretch>
            <a:fillRect/>
          </a:stretch>
        </p:blipFill>
        <p:spPr>
          <a:xfrm>
            <a:off x="1458126" y="5457650"/>
            <a:ext cx="1199052" cy="907220"/>
          </a:xfrm>
          <a:prstGeom prst="rect">
            <a:avLst/>
          </a:prstGeom>
        </p:spPr>
      </p:pic>
      <p:grpSp>
        <p:nvGrpSpPr>
          <p:cNvPr id="3" name="Group 2"/>
          <p:cNvGrpSpPr/>
          <p:nvPr>
            <p:custDataLst>
              <p:tags r:id="rId4"/>
            </p:custDataLst>
          </p:nvPr>
        </p:nvGrpSpPr>
        <p:grpSpPr>
          <a:xfrm>
            <a:off x="167452" y="4383423"/>
            <a:ext cx="1380197" cy="1311840"/>
            <a:chOff x="1115917" y="2424130"/>
            <a:chExt cx="2481406" cy="2481406"/>
          </a:xfrm>
        </p:grpSpPr>
        <p:pic>
          <p:nvPicPr>
            <p:cNvPr id="10" name="Picture 9"/>
            <p:cNvPicPr>
              <a:picLocks noChangeAspect="1"/>
            </p:cNvPicPr>
            <p:nvPr/>
          </p:nvPicPr>
          <p:blipFill>
            <a:blip r:embed="rId14">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115917" y="2424130"/>
              <a:ext cx="2481406" cy="2481406"/>
            </a:xfrm>
            <a:prstGeom prst="rect">
              <a:avLst/>
            </a:prstGeom>
          </p:spPr>
        </p:pic>
        <p:pic>
          <p:nvPicPr>
            <p:cNvPr id="13" name="Picture 2" descr="Friends Friendship - Free vector graphic on Pixabay"/>
            <p:cNvPicPr>
              <a:picLocks noChangeAspect="1" noChangeArrowheads="1"/>
            </p:cNvPicPr>
            <p:nvPr/>
          </p:nvPicPr>
          <p:blipFill>
            <a:blip r:embed="rId1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itle 1">
            <a:extLst>
              <a:ext uri="{FF2B5EF4-FFF2-40B4-BE49-F238E27FC236}">
                <a16:creationId xmlns:a16="http://schemas.microsoft.com/office/drawing/2014/main" id="{572A1D6F-7F34-11F5-CDBB-9CC9A1B32EB3}"/>
              </a:ext>
            </a:extLst>
          </p:cNvPr>
          <p:cNvSpPr>
            <a:spLocks noGrp="1"/>
          </p:cNvSpPr>
          <p:nvPr>
            <p:ph type="title"/>
            <p:custDataLst>
              <p:tags r:id="rId5"/>
            </p:custDataLst>
          </p:nvPr>
        </p:nvSpPr>
        <p:spPr>
          <a:xfrm>
            <a:off x="457200" y="274638"/>
            <a:ext cx="6982023" cy="1143000"/>
          </a:xfrm>
        </p:spPr>
        <p:txBody>
          <a:bodyPr>
            <a:noAutofit/>
          </a:bodyPr>
          <a:lstStyle/>
          <a:p>
            <a:r>
              <a:rPr lang="fr-CA" sz="3200" u="none" dirty="0"/>
              <a:t>Retour sur la séance</a:t>
            </a:r>
            <a:r>
              <a:rPr lang="fr-CA" sz="3200" u="none" dirty="0">
                <a:solidFill>
                  <a:schemeClr val="accent3">
                    <a:lumMod val="75000"/>
                  </a:schemeClr>
                </a:solidFill>
              </a:rPr>
              <a:t> </a:t>
            </a:r>
            <a:r>
              <a:rPr lang="fr-CA" sz="3200" dirty="0"/>
              <a:t>– Qu’est-ce qui a le plus retenu votre attention?</a:t>
            </a:r>
            <a:endParaRPr lang="fr-CA" sz="3000" dirty="0"/>
          </a:p>
        </p:txBody>
      </p:sp>
      <p:grpSp>
        <p:nvGrpSpPr>
          <p:cNvPr id="15" name="Group 14">
            <a:extLst>
              <a:ext uri="{FF2B5EF4-FFF2-40B4-BE49-F238E27FC236}">
                <a16:creationId xmlns:a16="http://schemas.microsoft.com/office/drawing/2014/main" id="{0A4B755A-DC96-BB84-353D-0E1300928ECA}"/>
              </a:ext>
            </a:extLst>
          </p:cNvPr>
          <p:cNvGrpSpPr/>
          <p:nvPr>
            <p:custDataLst>
              <p:tags r:id="rId6"/>
            </p:custDataLst>
          </p:nvPr>
        </p:nvGrpSpPr>
        <p:grpSpPr>
          <a:xfrm>
            <a:off x="7224817" y="75985"/>
            <a:ext cx="1547664" cy="1596523"/>
            <a:chOff x="1691680" y="5343137"/>
            <a:chExt cx="803649" cy="818086"/>
          </a:xfrm>
        </p:grpSpPr>
        <p:pic>
          <p:nvPicPr>
            <p:cNvPr id="16" name="Picture 15">
              <a:extLst>
                <a:ext uri="{FF2B5EF4-FFF2-40B4-BE49-F238E27FC236}">
                  <a16:creationId xmlns:a16="http://schemas.microsoft.com/office/drawing/2014/main" id="{92CE2279-4135-0E56-9C11-191C8EFC1B6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7" name="Oval 16">
              <a:extLst>
                <a:ext uri="{FF2B5EF4-FFF2-40B4-BE49-F238E27FC236}">
                  <a16:creationId xmlns:a16="http://schemas.microsoft.com/office/drawing/2014/main" id="{AEC5F837-2461-6E28-82AB-869A06E24826}"/>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Content Placeholder 2">
            <a:extLst>
              <a:ext uri="{FF2B5EF4-FFF2-40B4-BE49-F238E27FC236}">
                <a16:creationId xmlns:a16="http://schemas.microsoft.com/office/drawing/2014/main" id="{2B509AF5-366A-A9C8-56C8-F0AE711F177C}"/>
              </a:ext>
            </a:extLst>
          </p:cNvPr>
          <p:cNvSpPr>
            <a:spLocks noGrp="1"/>
          </p:cNvSpPr>
          <p:nvPr>
            <p:ph idx="1"/>
            <p:custDataLst>
              <p:tags r:id="rId7"/>
            </p:custDataLst>
          </p:nvPr>
        </p:nvSpPr>
        <p:spPr>
          <a:xfrm>
            <a:off x="2583861" y="1647291"/>
            <a:ext cx="6399611" cy="4983162"/>
          </a:xfrm>
        </p:spPr>
        <p:txBody>
          <a:bodyPr>
            <a:normAutofit/>
          </a:bodyPr>
          <a:lstStyle/>
          <a:p>
            <a:pPr lvl="0">
              <a:spcBef>
                <a:spcPts val="1200"/>
              </a:spcBef>
            </a:pPr>
            <a:r>
              <a:rPr lang="fr-CA" sz="2800" dirty="0"/>
              <a:t>Définition d’autocompassion </a:t>
            </a:r>
          </a:p>
          <a:p>
            <a:pPr lvl="0">
              <a:spcBef>
                <a:spcPts val="1200"/>
              </a:spcBef>
            </a:pPr>
            <a:r>
              <a:rPr lang="fr-CA" sz="2800" dirty="0"/>
              <a:t>Les cinq mythes de l’autocompassion</a:t>
            </a:r>
          </a:p>
          <a:p>
            <a:pPr lvl="0">
              <a:spcBef>
                <a:spcPts val="1200"/>
              </a:spcBef>
            </a:pPr>
            <a:r>
              <a:rPr lang="fr-CA" sz="2800" dirty="0"/>
              <a:t>Exercices</a:t>
            </a:r>
          </a:p>
          <a:p>
            <a:pPr lvl="1">
              <a:spcBef>
                <a:spcPts val="1200"/>
              </a:spcBef>
            </a:pPr>
            <a:r>
              <a:rPr lang="fr-CA" dirty="0"/>
              <a:t>Boire de l’eau en pleine-conscience</a:t>
            </a:r>
          </a:p>
          <a:p>
            <a:pPr lvl="1">
              <a:spcBef>
                <a:spcPts val="1200"/>
              </a:spcBef>
            </a:pPr>
            <a:r>
              <a:rPr lang="fr-CA" dirty="0"/>
              <a:t>L’autocompassion</a:t>
            </a:r>
          </a:p>
          <a:p>
            <a:pPr lvl="1">
              <a:spcBef>
                <a:spcPts val="1200"/>
              </a:spcBef>
            </a:pPr>
            <a:r>
              <a:rPr lang="fr-CA" dirty="0"/>
              <a:t>Nettoyage en pleine-conscience</a:t>
            </a:r>
          </a:p>
        </p:txBody>
      </p:sp>
      <p:pic>
        <p:nvPicPr>
          <p:cNvPr id="19" name="Picture 18">
            <a:extLst>
              <a:ext uri="{FF2B5EF4-FFF2-40B4-BE49-F238E27FC236}">
                <a16:creationId xmlns:a16="http://schemas.microsoft.com/office/drawing/2014/main" id="{8D10AB99-9B6A-3B62-DF01-2378A5010E3F}"/>
              </a:ext>
            </a:extLst>
          </p:cNvPr>
          <p:cNvPicPr>
            <a:picLocks noChangeAspect="1"/>
          </p:cNvPicPr>
          <p:nvPr>
            <p:custDataLst>
              <p:tags r:id="rId8"/>
            </p:custDataLst>
          </p:nvPr>
        </p:nvPicPr>
        <p:blipFill>
          <a:blip r:embed="rId1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91350" y="1642417"/>
            <a:ext cx="1148733" cy="859289"/>
          </a:xfrm>
          <a:prstGeom prst="rect">
            <a:avLst/>
          </a:prstGeom>
        </p:spPr>
      </p:pic>
      <p:pic>
        <p:nvPicPr>
          <p:cNvPr id="20" name="Picture 19">
            <a:extLst>
              <a:ext uri="{FF2B5EF4-FFF2-40B4-BE49-F238E27FC236}">
                <a16:creationId xmlns:a16="http://schemas.microsoft.com/office/drawing/2014/main" id="{0020305C-8B48-B5FF-82C6-81FBA0C57E41}"/>
              </a:ext>
            </a:extLst>
          </p:cNvPr>
          <p:cNvPicPr>
            <a:picLocks noChangeAspect="1"/>
          </p:cNvPicPr>
          <p:nvPr>
            <p:custDataLst>
              <p:tags r:id="rId9"/>
            </p:custDataLst>
          </p:nvPr>
        </p:nvPicPr>
        <p:blipFill rotWithShape="1">
          <a:blip r:embed="rId18">
            <a:clrChange>
              <a:clrFrom>
                <a:srgbClr val="FFFFFF"/>
              </a:clrFrom>
              <a:clrTo>
                <a:srgbClr val="FFFFFF">
                  <a:alpha val="0"/>
                </a:srgbClr>
              </a:clrTo>
            </a:clrChange>
            <a:duotone>
              <a:schemeClr val="accent1">
                <a:shade val="45000"/>
                <a:satMod val="135000"/>
              </a:schemeClr>
              <a:prstClr val="white"/>
            </a:duotone>
          </a:blip>
          <a:srcRect t="22363"/>
          <a:stretch/>
        </p:blipFill>
        <p:spPr>
          <a:xfrm>
            <a:off x="269902" y="2833692"/>
            <a:ext cx="1673062" cy="1004491"/>
          </a:xfrm>
          <a:prstGeom prst="rect">
            <a:avLst/>
          </a:prstGeom>
        </p:spPr>
      </p:pic>
    </p:spTree>
    <p:extLst>
      <p:ext uri="{BB962C8B-B14F-4D97-AF65-F5344CB8AC3E}">
        <p14:creationId xmlns:p14="http://schemas.microsoft.com/office/powerpoint/2010/main" val="38662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3600" dirty="0"/>
              <a:t>Choses à accomplir cette semaine</a:t>
            </a:r>
            <a:endParaRPr lang="en-US" sz="3600" dirty="0"/>
          </a:p>
        </p:txBody>
      </p:sp>
      <p:sp>
        <p:nvSpPr>
          <p:cNvPr id="3" name="Content Placeholder 2"/>
          <p:cNvSpPr>
            <a:spLocks noGrp="1"/>
          </p:cNvSpPr>
          <p:nvPr>
            <p:ph idx="1"/>
            <p:custDataLst>
              <p:tags r:id="rId2"/>
            </p:custDataLst>
          </p:nvPr>
        </p:nvSpPr>
        <p:spPr>
          <a:xfrm>
            <a:off x="457199" y="1441092"/>
            <a:ext cx="7709535" cy="5416908"/>
          </a:xfrm>
        </p:spPr>
        <p:txBody>
          <a:bodyPr>
            <a:noAutofit/>
          </a:bodyPr>
          <a:lstStyle/>
          <a:p>
            <a:pPr lvl="0">
              <a:spcBef>
                <a:spcPts val="600"/>
              </a:spcBef>
            </a:pPr>
            <a:r>
              <a:rPr lang="fr-CA" sz="2800" dirty="0"/>
              <a:t>Système de </a:t>
            </a:r>
            <a:r>
              <a:rPr lang="fr-CA" sz="2800" b="1" i="1" dirty="0"/>
              <a:t>Jumelage </a:t>
            </a:r>
            <a:r>
              <a:rPr lang="fr-CA" sz="2800" dirty="0"/>
              <a:t> – une fois par semaine </a:t>
            </a:r>
          </a:p>
          <a:p>
            <a:pPr lvl="0">
              <a:spcBef>
                <a:spcPts val="600"/>
              </a:spcBef>
            </a:pPr>
            <a:r>
              <a:rPr lang="fr-CA" sz="2800" dirty="0"/>
              <a:t>Journal de gratitude – quotidiennement</a:t>
            </a:r>
          </a:p>
          <a:p>
            <a:pPr>
              <a:spcBef>
                <a:spcPts val="600"/>
              </a:spcBef>
            </a:pPr>
            <a:r>
              <a:rPr lang="fr-FR" sz="2800" dirty="0"/>
              <a:t>Pratiquez ce qui est indiqué sur la diapositive précédente</a:t>
            </a:r>
          </a:p>
          <a:p>
            <a:pPr lvl="1">
              <a:spcBef>
                <a:spcPts val="600"/>
              </a:spcBef>
            </a:pPr>
            <a:r>
              <a:rPr lang="fr-FR" sz="2400" dirty="0"/>
              <a:t>Boire de l’eau en pleine-</a:t>
            </a:r>
            <a:r>
              <a:rPr lang="fr-FR" sz="2400" dirty="0" err="1"/>
              <a:t>consicence</a:t>
            </a:r>
            <a:endParaRPr lang="fr-FR" sz="2400" dirty="0"/>
          </a:p>
          <a:p>
            <a:pPr lvl="1">
              <a:spcBef>
                <a:spcPts val="600"/>
              </a:spcBef>
            </a:pPr>
            <a:r>
              <a:rPr lang="fr-FR" sz="2400" dirty="0"/>
              <a:t>e-Nettoyage en pleine-conscience</a:t>
            </a:r>
          </a:p>
          <a:p>
            <a:pPr>
              <a:spcBef>
                <a:spcPts val="600"/>
              </a:spcBef>
            </a:pPr>
            <a:r>
              <a:rPr lang="fr-FR" sz="2800" dirty="0"/>
              <a:t>Votre pratique </a:t>
            </a:r>
            <a:r>
              <a:rPr lang="fr-FR" sz="2800" b="1" dirty="0"/>
              <a:t>jusqu’à 10 minutes </a:t>
            </a:r>
            <a:r>
              <a:rPr lang="fr-FR" sz="2800" dirty="0"/>
              <a:t>et continuez </a:t>
            </a:r>
            <a:br>
              <a:rPr lang="fr-FR" sz="2800" dirty="0"/>
            </a:br>
            <a:r>
              <a:rPr lang="fr-FR" sz="2800" dirty="0"/>
              <a:t>à pratiquer tous les jours de la semaine</a:t>
            </a:r>
            <a:endParaRPr lang="fr-CA" sz="2800" dirty="0"/>
          </a:p>
          <a:p>
            <a:pPr marL="742950" marR="0" lvl="1" indent="-285750">
              <a:spcBef>
                <a:spcPts val="600"/>
              </a:spcBef>
              <a:spcAft>
                <a:spcPts val="0"/>
              </a:spcAft>
              <a:buFont typeface="Arial" panose="020B0604020202020204" pitchFamily="34" charset="0"/>
              <a:buChar char="–"/>
              <a:tabLst>
                <a:tab pos="914400" algn="l"/>
              </a:tabLst>
            </a:pPr>
            <a:r>
              <a:rPr lang="fr-CA" sz="2400" dirty="0">
                <a:effectLst/>
                <a:ea typeface="Calibri" panose="020F0502020204030204" pitchFamily="34" charset="0"/>
                <a:cs typeface="Times New Roman" panose="02020603050405020304" pitchFamily="18" charset="0"/>
              </a:rPr>
              <a:t>Scan corporel,</a:t>
            </a:r>
          </a:p>
          <a:p>
            <a:pPr marL="742950" marR="0" lvl="1" indent="-285750">
              <a:spcBef>
                <a:spcPts val="600"/>
              </a:spcBef>
              <a:spcAft>
                <a:spcPts val="0"/>
              </a:spcAft>
              <a:buFont typeface="Arial" panose="020B0604020202020204" pitchFamily="34" charset="0"/>
              <a:buChar char="–"/>
              <a:tabLst>
                <a:tab pos="914400" algn="l"/>
              </a:tabLst>
            </a:pPr>
            <a:r>
              <a:rPr lang="fr-CA" sz="2400" dirty="0">
                <a:ea typeface="Calibri" panose="020F0502020204030204" pitchFamily="34" charset="0"/>
                <a:cs typeface="Times New Roman" panose="02020603050405020304" pitchFamily="18" charset="0"/>
              </a:rPr>
              <a:t>La </a:t>
            </a:r>
            <a:r>
              <a:rPr lang="fr-CA" sz="2400" dirty="0">
                <a:effectLst/>
                <a:ea typeface="Calibri" panose="020F0502020204030204" pitchFamily="34" charset="0"/>
                <a:cs typeface="Times New Roman" panose="02020603050405020304" pitchFamily="18" charset="0"/>
              </a:rPr>
              <a:t>respiration, ou</a:t>
            </a:r>
            <a:endParaRPr lang="fr-CA" sz="2400" dirty="0">
              <a:ea typeface="Calibri" panose="020F0502020204030204" pitchFamily="34" charset="0"/>
              <a:cs typeface="Times New Roman" panose="02020603050405020304" pitchFamily="18" charset="0"/>
            </a:endParaRPr>
          </a:p>
          <a:p>
            <a:pPr marL="742950" marR="0" lvl="1" indent="-285750">
              <a:spcBef>
                <a:spcPts val="600"/>
              </a:spcBef>
              <a:spcAft>
                <a:spcPts val="0"/>
              </a:spcAft>
              <a:buFont typeface="Arial" panose="020B0604020202020204" pitchFamily="34" charset="0"/>
              <a:buChar char="–"/>
              <a:tabLst>
                <a:tab pos="914400" algn="l"/>
              </a:tabLst>
            </a:pPr>
            <a:r>
              <a:rPr lang="fr-CA" sz="2400" dirty="0"/>
              <a:t>L’autocompassion</a:t>
            </a:r>
            <a:endParaRPr lang="fr-CA" sz="2400" dirty="0">
              <a:effectLst/>
              <a:ea typeface="Calibri" panose="020F0502020204030204" pitchFamily="34" charset="0"/>
              <a:cs typeface="Times New Roman" panose="02020603050405020304" pitchFamily="18" charset="0"/>
            </a:endParaRPr>
          </a:p>
        </p:txBody>
      </p:sp>
      <p:pic>
        <p:nvPicPr>
          <p:cNvPr id="2058" name="Picture 10" descr="C:\Users\GonzalA1\AppData\Local\Microsoft\Windows\Temporary Internet Files\Content.IE5\H7G048II\childrenlaughandplay[1].gif"/>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6850973" y="213871"/>
            <a:ext cx="1905061" cy="11315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rot="2745437">
            <a:off x="7782057" y="1640670"/>
            <a:ext cx="1172680" cy="1209033"/>
          </a:xfrm>
          <a:prstGeom prst="rect">
            <a:avLst/>
          </a:prstGeom>
        </p:spPr>
      </p:pic>
      <p:grpSp>
        <p:nvGrpSpPr>
          <p:cNvPr id="7" name="Group 6"/>
          <p:cNvGrpSpPr/>
          <p:nvPr>
            <p:custDataLst>
              <p:tags r:id="rId5"/>
            </p:custDataLst>
          </p:nvPr>
        </p:nvGrpSpPr>
        <p:grpSpPr>
          <a:xfrm>
            <a:off x="7163778" y="4289780"/>
            <a:ext cx="1002956" cy="1245540"/>
            <a:chOff x="6542261" y="506769"/>
            <a:chExt cx="523699" cy="570787"/>
          </a:xfrm>
        </p:grpSpPr>
        <p:pic>
          <p:nvPicPr>
            <p:cNvPr id="8" name="Picture 7"/>
            <p:cNvPicPr>
              <a:picLocks noChangeAspect="1"/>
            </p:cNvPicPr>
            <p:nvPr/>
          </p:nvPicPr>
          <p:blipFill>
            <a:blip r:embed="rId11">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9" name="Picture 8"/>
            <p:cNvPicPr>
              <a:picLocks noChangeAspect="1"/>
            </p:cNvPicPr>
            <p:nvPr/>
          </p:nvPicPr>
          <p:blipFill>
            <a:blip r:embed="rId12">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0" name="Picture 9"/>
          <p:cNvPicPr>
            <a:picLocks noChangeAspect="1"/>
          </p:cNvPicPr>
          <p:nvPr>
            <p:custDataLst>
              <p:tags r:id="rId6"/>
            </p:custDataLst>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746234" y="2648629"/>
            <a:ext cx="1088264" cy="1184464"/>
          </a:xfrm>
          <a:prstGeom prst="rect">
            <a:avLst/>
          </a:prstGeom>
        </p:spPr>
      </p:pic>
    </p:spTree>
    <p:extLst>
      <p:ext uri="{BB962C8B-B14F-4D97-AF65-F5344CB8AC3E}">
        <p14:creationId xmlns:p14="http://schemas.microsoft.com/office/powerpoint/2010/main" val="215470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FFFF1E1D-73E6-FE5C-1ECC-B7572E37D1D3}"/>
              </a:ext>
            </a:extLst>
          </p:cNvPr>
          <p:cNvSpPr/>
          <p:nvPr>
            <p:custDataLst>
              <p:tags r:id="rId3"/>
            </p:custDataLst>
          </p:nvPr>
        </p:nvSpPr>
        <p:spPr>
          <a:xfrm>
            <a:off x="2017589" y="5157192"/>
            <a:ext cx="5108963" cy="523220"/>
          </a:xfrm>
          <a:prstGeom prst="rect">
            <a:avLst/>
          </a:prstGeom>
        </p:spPr>
        <p:txBody>
          <a:bodyPr wrap="none">
            <a:spAutoFit/>
          </a:bodyPr>
          <a:lstStyle/>
          <a:p>
            <a:pPr algn="ctr"/>
            <a:r>
              <a:rPr lang="fr-CA" sz="2800" dirty="0"/>
              <a:t>Prenez conscience, soyez heureux</a:t>
            </a:r>
          </a:p>
        </p:txBody>
      </p:sp>
    </p:spTree>
    <p:extLst>
      <p:ext uri="{BB962C8B-B14F-4D97-AF65-F5344CB8AC3E}">
        <p14:creationId xmlns:p14="http://schemas.microsoft.com/office/powerpoint/2010/main" val="3602735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custDataLst>
              <p:tags r:id="rId1"/>
            </p:custDataLst>
          </p:nvPr>
        </p:nvSpPr>
        <p:spPr>
          <a:xfrm>
            <a:off x="246337" y="3151187"/>
            <a:ext cx="8784976" cy="1470025"/>
          </a:xfrm>
        </p:spPr>
        <p:txBody>
          <a:bodyPr>
            <a:noAutofit/>
          </a:bodyPr>
          <a:lstStyle/>
          <a:p>
            <a:r>
              <a:rPr lang="fr-FR" sz="3600" u="none" dirty="0">
                <a:solidFill>
                  <a:schemeClr val="accent1">
                    <a:lumMod val="75000"/>
                  </a:schemeClr>
                </a:solidFill>
              </a:rPr>
              <a:t>Programme de développement du leadership de </a:t>
            </a:r>
            <a:r>
              <a:rPr lang="fr-FR" sz="3600" u="none">
                <a:solidFill>
                  <a:schemeClr val="accent1">
                    <a:lumMod val="75000"/>
                  </a:schemeClr>
                </a:solidFill>
              </a:rPr>
              <a:t>changement en </a:t>
            </a:r>
            <a:r>
              <a:rPr lang="fr-FR" sz="3600" u="none" dirty="0">
                <a:solidFill>
                  <a:schemeClr val="accent1">
                    <a:lumMod val="75000"/>
                  </a:schemeClr>
                </a:solidFill>
              </a:rPr>
              <a:t>pleine conscience (DLCP)</a:t>
            </a:r>
            <a:endParaRPr lang="en-CA" sz="3600" dirty="0">
              <a:solidFill>
                <a:schemeClr val="accent1">
                  <a:lumMod val="75000"/>
                </a:schemeClr>
              </a:solidFill>
            </a:endParaRPr>
          </a:p>
        </p:txBody>
      </p:sp>
      <p:sp>
        <p:nvSpPr>
          <p:cNvPr id="6" name="Subtitle 2"/>
          <p:cNvSpPr>
            <a:spLocks noGrp="1"/>
          </p:cNvSpPr>
          <p:nvPr>
            <p:ph type="subTitle" idx="4294967295"/>
            <p:custDataLst>
              <p:tags r:id="rId2"/>
            </p:custDataLst>
          </p:nvPr>
        </p:nvSpPr>
        <p:spPr>
          <a:xfrm>
            <a:off x="1366417" y="4906962"/>
            <a:ext cx="6400800" cy="1752600"/>
          </a:xfrm>
        </p:spPr>
        <p:txBody>
          <a:bodyPr>
            <a:normAutofit/>
          </a:bodyPr>
          <a:lstStyle/>
          <a:p>
            <a:pPr marL="0" indent="0" algn="ctr">
              <a:buNone/>
            </a:pPr>
            <a:r>
              <a:rPr lang="fr-CA" dirty="0">
                <a:solidFill>
                  <a:prstClr val="black">
                    <a:tint val="75000"/>
                  </a:prstClr>
                </a:solidFill>
                <a:latin typeface="Calibri"/>
              </a:rPr>
              <a:t>Semaine 4 (de 8)</a:t>
            </a:r>
          </a:p>
          <a:p>
            <a:pPr marL="0" indent="0" algn="ctr">
              <a:buFont typeface="Arial" pitchFamily="34" charset="0"/>
              <a:buNone/>
              <a:defRPr/>
            </a:pPr>
            <a:r>
              <a:rPr lang="fr-CA" dirty="0">
                <a:solidFill>
                  <a:prstClr val="black">
                    <a:tint val="75000"/>
                  </a:prstClr>
                </a:solidFill>
                <a:latin typeface="Calibri"/>
              </a:rPr>
              <a:t>24 </a:t>
            </a:r>
            <a:r>
              <a:rPr lang="fr-CA" dirty="0" err="1">
                <a:solidFill>
                  <a:prstClr val="black">
                    <a:tint val="75000"/>
                  </a:prstClr>
                </a:solidFill>
                <a:latin typeface="Calibri"/>
              </a:rPr>
              <a:t>octrobre</a:t>
            </a:r>
            <a:r>
              <a:rPr lang="fr-CA" dirty="0">
                <a:solidFill>
                  <a:prstClr val="black">
                    <a:tint val="75000"/>
                  </a:prstClr>
                </a:solidFill>
                <a:latin typeface="Calibri"/>
              </a:rPr>
              <a:t> 2023</a:t>
            </a:r>
          </a:p>
        </p:txBody>
      </p:sp>
    </p:spTree>
    <p:extLst>
      <p:ext uri="{BB962C8B-B14F-4D97-AF65-F5344CB8AC3E}">
        <p14:creationId xmlns:p14="http://schemas.microsoft.com/office/powerpoint/2010/main" val="92239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416230" cy="1143000"/>
          </a:xfrm>
        </p:spPr>
        <p:txBody>
          <a:bodyPr>
            <a:noAutofit/>
          </a:bodyPr>
          <a:lstStyle/>
          <a:p>
            <a:r>
              <a:rPr lang="fr-CA" sz="2800" u="none" dirty="0"/>
              <a:t>Exercice de respiration en pleine conscience – Centrage</a:t>
            </a:r>
            <a:endParaRPr lang="en-US" sz="2800" dirty="0"/>
          </a:p>
        </p:txBody>
      </p:sp>
      <p:grpSp>
        <p:nvGrpSpPr>
          <p:cNvPr id="5" name="Group 4"/>
          <p:cNvGrpSpPr/>
          <p:nvPr>
            <p:custDataLst>
              <p:tags r:id="rId2"/>
            </p:custDataLst>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custDataLst>
              <p:tags r:id="rId3"/>
            </p:custDataLst>
          </p:nvPr>
        </p:nvPicPr>
        <p:blipFill>
          <a:blip r:embed="rId10">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2262314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6EE54E8-AD33-6187-BA38-D23E44C4E8CE}"/>
              </a:ext>
            </a:extLst>
          </p:cNvPr>
          <p:cNvSpPr>
            <a:spLocks noGrp="1"/>
          </p:cNvSpPr>
          <p:nvPr>
            <p:ph idx="1"/>
            <p:custDataLst>
              <p:tags r:id="rId1"/>
            </p:custDataLst>
          </p:nvPr>
        </p:nvSpPr>
        <p:spPr>
          <a:xfrm>
            <a:off x="662460" y="1660136"/>
            <a:ext cx="6692887" cy="5197864"/>
          </a:xfrm>
        </p:spPr>
        <p:txBody>
          <a:bodyPr>
            <a:normAutofit/>
          </a:bodyPr>
          <a:lstStyle/>
          <a:p>
            <a:pPr marL="0" lvl="0" indent="0">
              <a:buNone/>
            </a:pPr>
            <a:r>
              <a:rPr lang="fr-CA" dirty="0"/>
              <a:t>Aimeriez-vous partager vos </a:t>
            </a:r>
            <a:r>
              <a:rPr lang="fr-CA" b="1" i="1" dirty="0"/>
              <a:t>idées</a:t>
            </a:r>
            <a:r>
              <a:rPr lang="fr-CA" dirty="0"/>
              <a:t>?</a:t>
            </a:r>
          </a:p>
          <a:p>
            <a:pPr marL="0" lvl="0" indent="0">
              <a:buNone/>
            </a:pPr>
            <a:endParaRPr lang="fr-CA" sz="2000" dirty="0"/>
          </a:p>
          <a:p>
            <a:pPr lvl="0"/>
            <a:r>
              <a:rPr lang="fr-CA" dirty="0"/>
              <a:t>Votre système de jumelage</a:t>
            </a:r>
          </a:p>
          <a:p>
            <a:pPr lvl="0"/>
            <a:endParaRPr lang="fr-CA" dirty="0"/>
          </a:p>
          <a:p>
            <a:pPr lvl="0"/>
            <a:r>
              <a:rPr lang="fr-CA" dirty="0"/>
              <a:t>Votre pratique</a:t>
            </a:r>
          </a:p>
          <a:p>
            <a:pPr lvl="0"/>
            <a:endParaRPr lang="fr-CA" dirty="0"/>
          </a:p>
          <a:p>
            <a:pPr lvl="0"/>
            <a:endParaRPr lang="fr-CA" dirty="0"/>
          </a:p>
          <a:p>
            <a:pPr lvl="0"/>
            <a:endParaRPr lang="fr-CA" dirty="0"/>
          </a:p>
        </p:txBody>
      </p:sp>
      <p:pic>
        <p:nvPicPr>
          <p:cNvPr id="23" name="Picture 22"/>
          <p:cNvPicPr>
            <a:picLocks noChangeAspect="1"/>
          </p:cNvPicPr>
          <p:nvPr>
            <p:custDataLst>
              <p:tags r:id="rId2"/>
            </p:custDataLst>
          </p:nvPr>
        </p:nvPicPr>
        <p:blipFill>
          <a:blip r:embed="rId1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94851" y="4860470"/>
            <a:ext cx="1184491" cy="943578"/>
          </a:xfrm>
          <a:prstGeom prst="rect">
            <a:avLst/>
          </a:prstGeom>
        </p:spPr>
      </p:pic>
      <p:pic>
        <p:nvPicPr>
          <p:cNvPr id="25" name="Picture 24"/>
          <p:cNvPicPr>
            <a:picLocks noChangeAspect="1"/>
          </p:cNvPicPr>
          <p:nvPr>
            <p:custDataLst>
              <p:tags r:id="rId3"/>
            </p:custDataLst>
          </p:nvPr>
        </p:nvPicPr>
        <p:blipFill>
          <a:blip r:embed="rId1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115399" y="4720191"/>
            <a:ext cx="1265256" cy="1224136"/>
          </a:xfrm>
          <a:prstGeom prst="ellipse">
            <a:avLst/>
          </a:prstGeom>
          <a:ln>
            <a:noFill/>
          </a:ln>
          <a:effectLst>
            <a:softEdge rad="63500"/>
          </a:effectLst>
        </p:spPr>
      </p:pic>
      <p:pic>
        <p:nvPicPr>
          <p:cNvPr id="6" name="Picture 2" descr="1,000+ Free Problem &amp; Question Illustrations - Pixabay">
            <a:extLst>
              <a:ext uri="{FF2B5EF4-FFF2-40B4-BE49-F238E27FC236}">
                <a16:creationId xmlns:a16="http://schemas.microsoft.com/office/drawing/2014/main" id="{C9AC86DE-9DA8-648D-078C-14B3782588AF}"/>
              </a:ext>
            </a:extLst>
          </p:cNvPr>
          <p:cNvPicPr>
            <a:picLocks noChangeAspect="1" noChangeArrowheads="1"/>
          </p:cNvPicPr>
          <p:nvPr>
            <p:custDataLst>
              <p:tags r:id="rId4"/>
            </p:custDataLst>
          </p:nvPr>
        </p:nvPicPr>
        <p:blipFill>
          <a:blip r:embed="rId16">
            <a:extLst>
              <a:ext uri="{28A0092B-C50C-407E-A947-70E740481C1C}">
                <a14:useLocalDpi xmlns:a14="http://schemas.microsoft.com/office/drawing/2010/main" val="0"/>
              </a:ext>
            </a:extLst>
          </a:blip>
          <a:srcRect/>
          <a:stretch>
            <a:fillRect/>
          </a:stretch>
        </p:blipFill>
        <p:spPr bwMode="auto">
          <a:xfrm>
            <a:off x="6297301" y="5107146"/>
            <a:ext cx="1644592" cy="164459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C275C8D3-63B7-35FA-6FF3-9E3D588FE8B8}"/>
              </a:ext>
            </a:extLst>
          </p:cNvPr>
          <p:cNvSpPr>
            <a:spLocks noGrp="1"/>
          </p:cNvSpPr>
          <p:nvPr>
            <p:ph type="title"/>
            <p:custDataLst>
              <p:tags r:id="rId5"/>
            </p:custDataLst>
          </p:nvPr>
        </p:nvSpPr>
        <p:spPr>
          <a:xfrm>
            <a:off x="457200" y="274638"/>
            <a:ext cx="8229600" cy="1143000"/>
          </a:xfrm>
        </p:spPr>
        <p:txBody>
          <a:bodyPr>
            <a:normAutofit/>
          </a:bodyPr>
          <a:lstStyle/>
          <a:p>
            <a:pPr lvl="0"/>
            <a:r>
              <a:rPr lang="fr-CA" sz="3600" dirty="0"/>
              <a:t>Compte rendu de la semaine 3</a:t>
            </a:r>
            <a:endParaRPr lang="fr-CA" dirty="0"/>
          </a:p>
        </p:txBody>
      </p:sp>
      <p:grpSp>
        <p:nvGrpSpPr>
          <p:cNvPr id="9" name="Group 8">
            <a:extLst>
              <a:ext uri="{FF2B5EF4-FFF2-40B4-BE49-F238E27FC236}">
                <a16:creationId xmlns:a16="http://schemas.microsoft.com/office/drawing/2014/main" id="{78E36B38-628F-680C-B243-7275927EA1A9}"/>
              </a:ext>
            </a:extLst>
          </p:cNvPr>
          <p:cNvGrpSpPr/>
          <p:nvPr>
            <p:custDataLst>
              <p:tags r:id="rId6"/>
            </p:custDataLst>
          </p:nvPr>
        </p:nvGrpSpPr>
        <p:grpSpPr>
          <a:xfrm>
            <a:off x="7222734" y="3103922"/>
            <a:ext cx="1236236" cy="1424914"/>
            <a:chOff x="1605339" y="5009568"/>
            <a:chExt cx="991443" cy="1151655"/>
          </a:xfrm>
        </p:grpSpPr>
        <p:pic>
          <p:nvPicPr>
            <p:cNvPr id="10" name="Picture 9">
              <a:extLst>
                <a:ext uri="{FF2B5EF4-FFF2-40B4-BE49-F238E27FC236}">
                  <a16:creationId xmlns:a16="http://schemas.microsoft.com/office/drawing/2014/main" id="{DDC52669-953D-05DA-1B9B-D356102377F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1" name="Oval 10">
              <a:extLst>
                <a:ext uri="{FF2B5EF4-FFF2-40B4-BE49-F238E27FC236}">
                  <a16:creationId xmlns:a16="http://schemas.microsoft.com/office/drawing/2014/main" id="{6786D0D1-D59A-8EF1-DFAE-9896F235B76D}"/>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F19A9F8-475B-E73F-2601-CD003774368B}"/>
                </a:ext>
              </a:extLst>
            </p:cNvPr>
            <p:cNvSpPr txBox="1"/>
            <p:nvPr/>
          </p:nvSpPr>
          <p:spPr>
            <a:xfrm>
              <a:off x="1605339" y="5009568"/>
              <a:ext cx="991443" cy="298504"/>
            </a:xfrm>
            <a:prstGeom prst="rect">
              <a:avLst/>
            </a:prstGeom>
            <a:noFill/>
          </p:spPr>
          <p:txBody>
            <a:bodyPr wrap="none" rtlCol="0">
              <a:spAutoFit/>
            </a:bodyPr>
            <a:lstStyle/>
            <a:p>
              <a:r>
                <a:rPr lang="fr-CA" dirty="0">
                  <a:latin typeface="Arial" panose="020B0604020202020204" pitchFamily="34" charset="0"/>
                  <a:cs typeface="Arial" panose="020B0604020202020204" pitchFamily="34" charset="0"/>
                </a:rPr>
                <a:t>Débriefing</a:t>
              </a:r>
              <a:endParaRPr lang="fr-CA" dirty="0">
                <a:solidFill>
                  <a:schemeClr val="accent3">
                    <a:lumMod val="75000"/>
                  </a:schemeClr>
                </a:solidFill>
                <a:latin typeface="Arial" panose="020B0604020202020204" pitchFamily="34" charset="0"/>
                <a:cs typeface="Arial" panose="020B0604020202020204" pitchFamily="34" charset="0"/>
              </a:endParaRPr>
            </a:p>
          </p:txBody>
        </p:sp>
      </p:grpSp>
      <p:pic>
        <p:nvPicPr>
          <p:cNvPr id="13" name="Picture 12">
            <a:extLst>
              <a:ext uri="{FF2B5EF4-FFF2-40B4-BE49-F238E27FC236}">
                <a16:creationId xmlns:a16="http://schemas.microsoft.com/office/drawing/2014/main" id="{B3E6A8E1-0C31-1A60-DEB4-146F3301F5D6}"/>
              </a:ext>
            </a:extLst>
          </p:cNvPr>
          <p:cNvPicPr>
            <a:picLocks noChangeAspect="1"/>
          </p:cNvPicPr>
          <p:nvPr>
            <p:custDataLst>
              <p:tags r:id="rId7"/>
            </p:custDataLst>
          </p:nvPr>
        </p:nvPicPr>
        <p:blipFill>
          <a:blip r:embed="rId18"/>
          <a:stretch>
            <a:fillRect/>
          </a:stretch>
        </p:blipFill>
        <p:spPr>
          <a:xfrm>
            <a:off x="6867526" y="106262"/>
            <a:ext cx="1955476" cy="1843444"/>
          </a:xfrm>
          <a:prstGeom prst="rect">
            <a:avLst/>
          </a:prstGeom>
        </p:spPr>
      </p:pic>
      <p:sp>
        <p:nvSpPr>
          <p:cNvPr id="14" name="Content Placeholder 2">
            <a:extLst>
              <a:ext uri="{FF2B5EF4-FFF2-40B4-BE49-F238E27FC236}">
                <a16:creationId xmlns:a16="http://schemas.microsoft.com/office/drawing/2014/main" id="{C1F19EDB-C829-1E80-A1D5-6167B2F82171}"/>
              </a:ext>
            </a:extLst>
          </p:cNvPr>
          <p:cNvSpPr txBox="1">
            <a:spLocks/>
          </p:cNvSpPr>
          <p:nvPr>
            <p:custDataLst>
              <p:tags r:id="rId8"/>
            </p:custDataLst>
          </p:nvPr>
        </p:nvSpPr>
        <p:spPr>
          <a:xfrm>
            <a:off x="702681" y="5863634"/>
            <a:ext cx="6692887" cy="8414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dirty="0"/>
              <a:t>Quelque chose manque-t-il?</a:t>
            </a:r>
          </a:p>
        </p:txBody>
      </p:sp>
      <p:pic>
        <p:nvPicPr>
          <p:cNvPr id="15" name="Picture 14">
            <a:extLst>
              <a:ext uri="{FF2B5EF4-FFF2-40B4-BE49-F238E27FC236}">
                <a16:creationId xmlns:a16="http://schemas.microsoft.com/office/drawing/2014/main" id="{07CF8CF3-C56C-E911-B592-CAC84F4F6CD1}"/>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2745437">
            <a:off x="5439027" y="2287337"/>
            <a:ext cx="1172680" cy="1209033"/>
          </a:xfrm>
          <a:prstGeom prst="rect">
            <a:avLst/>
          </a:prstGeom>
        </p:spPr>
      </p:pic>
      <p:grpSp>
        <p:nvGrpSpPr>
          <p:cNvPr id="16" name="Group 15">
            <a:extLst>
              <a:ext uri="{FF2B5EF4-FFF2-40B4-BE49-F238E27FC236}">
                <a16:creationId xmlns:a16="http://schemas.microsoft.com/office/drawing/2014/main" id="{A3648776-0E11-62E6-482A-21BC334CEF8B}"/>
              </a:ext>
            </a:extLst>
          </p:cNvPr>
          <p:cNvGrpSpPr/>
          <p:nvPr/>
        </p:nvGrpSpPr>
        <p:grpSpPr>
          <a:xfrm>
            <a:off x="5923054" y="3863018"/>
            <a:ext cx="766043" cy="910869"/>
            <a:chOff x="6542261" y="506769"/>
            <a:chExt cx="523699" cy="570787"/>
          </a:xfrm>
        </p:grpSpPr>
        <p:pic>
          <p:nvPicPr>
            <p:cNvPr id="17" name="Picture 16">
              <a:extLst>
                <a:ext uri="{FF2B5EF4-FFF2-40B4-BE49-F238E27FC236}">
                  <a16:creationId xmlns:a16="http://schemas.microsoft.com/office/drawing/2014/main" id="{8CC81C88-5ABF-29FD-B62C-5E6453D6AD51}"/>
                </a:ext>
              </a:extLst>
            </p:cNvPr>
            <p:cNvPicPr>
              <a:picLocks noChangeAspect="1"/>
            </p:cNvPicPr>
            <p:nvPr/>
          </p:nvPicPr>
          <p:blipFill>
            <a:blip r:embed="rId20">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8" name="Picture 17">
              <a:extLst>
                <a:ext uri="{FF2B5EF4-FFF2-40B4-BE49-F238E27FC236}">
                  <a16:creationId xmlns:a16="http://schemas.microsoft.com/office/drawing/2014/main" id="{12EE627C-2480-387D-4C43-D5A40325338F}"/>
                </a:ext>
              </a:extLst>
            </p:cNvPr>
            <p:cNvPicPr>
              <a:picLocks noChangeAspect="1"/>
            </p:cNvPicPr>
            <p:nvPr/>
          </p:nvPicPr>
          <p:blipFill>
            <a:blip r:embed="rId21">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22">
                      <a14:imgEffect>
                        <a14:saturation sat="300000"/>
                      </a14:imgEffect>
                    </a14:imgLayer>
                  </a14:imgProps>
                </a:ext>
              </a:extLst>
            </a:blip>
            <a:stretch>
              <a:fillRect/>
            </a:stretch>
          </p:blipFill>
          <p:spPr>
            <a:xfrm>
              <a:off x="6626827" y="506769"/>
              <a:ext cx="439133" cy="538540"/>
            </a:xfrm>
            <a:prstGeom prst="rect">
              <a:avLst/>
            </a:prstGeom>
          </p:spPr>
        </p:pic>
      </p:grpSp>
      <p:pic>
        <p:nvPicPr>
          <p:cNvPr id="19" name="Picture 18">
            <a:extLst>
              <a:ext uri="{FF2B5EF4-FFF2-40B4-BE49-F238E27FC236}">
                <a16:creationId xmlns:a16="http://schemas.microsoft.com/office/drawing/2014/main" id="{82335800-5344-3529-0AE7-C35250BC8DCE}"/>
              </a:ext>
            </a:extLst>
          </p:cNvPr>
          <p:cNvPicPr>
            <a:picLocks noChangeAspect="1"/>
          </p:cNvPicPr>
          <p:nvPr/>
        </p:nvPicPr>
        <p:blipFill>
          <a:blip r:embed="rId2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55574" y="3875727"/>
            <a:ext cx="831200" cy="764704"/>
          </a:xfrm>
          <a:prstGeom prst="rect">
            <a:avLst/>
          </a:prstGeom>
        </p:spPr>
      </p:pic>
      <p:sp>
        <p:nvSpPr>
          <p:cNvPr id="20" name="Right Brace 19">
            <a:extLst>
              <a:ext uri="{FF2B5EF4-FFF2-40B4-BE49-F238E27FC236}">
                <a16:creationId xmlns:a16="http://schemas.microsoft.com/office/drawing/2014/main" id="{3AC8A427-8A43-3BCE-1345-D19FF62B1FF3}"/>
              </a:ext>
            </a:extLst>
          </p:cNvPr>
          <p:cNvSpPr/>
          <p:nvPr/>
        </p:nvSpPr>
        <p:spPr>
          <a:xfrm>
            <a:off x="6490949" y="2286988"/>
            <a:ext cx="755251" cy="32736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6" name="Picture 25">
            <a:extLst>
              <a:ext uri="{FF2B5EF4-FFF2-40B4-BE49-F238E27FC236}">
                <a16:creationId xmlns:a16="http://schemas.microsoft.com/office/drawing/2014/main" id="{E7AA856B-06D4-8CEE-905C-A9D383248D90}"/>
              </a:ext>
            </a:extLst>
          </p:cNvPr>
          <p:cNvPicPr>
            <a:picLocks noChangeAspect="1"/>
          </p:cNvPicPr>
          <p:nvPr/>
        </p:nvPicPr>
        <p:blipFill>
          <a:blip r:embed="rId2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08760" y="3685874"/>
            <a:ext cx="1375410" cy="1113491"/>
          </a:xfrm>
          <a:prstGeom prst="rect">
            <a:avLst/>
          </a:prstGeom>
        </p:spPr>
      </p:pic>
      <p:pic>
        <p:nvPicPr>
          <p:cNvPr id="2" name="Picture 1">
            <a:extLst>
              <a:ext uri="{FF2B5EF4-FFF2-40B4-BE49-F238E27FC236}">
                <a16:creationId xmlns:a16="http://schemas.microsoft.com/office/drawing/2014/main" id="{31443669-0031-DB04-9AC7-30B18DEED03A}"/>
              </a:ext>
            </a:extLst>
          </p:cNvPr>
          <p:cNvPicPr>
            <a:picLocks noChangeAspect="1"/>
          </p:cNvPicPr>
          <p:nvPr>
            <p:custDataLst>
              <p:tags r:id="rId9"/>
            </p:custDataLst>
          </p:nvPr>
        </p:nvPicPr>
        <p:blipFill>
          <a:blip r:embed="rId2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899066" y="4773887"/>
            <a:ext cx="1392179" cy="2868735"/>
          </a:xfrm>
          <a:prstGeom prst="rect">
            <a:avLst/>
          </a:prstGeom>
        </p:spPr>
      </p:pic>
      <p:grpSp>
        <p:nvGrpSpPr>
          <p:cNvPr id="3" name="Group 2">
            <a:extLst>
              <a:ext uri="{FF2B5EF4-FFF2-40B4-BE49-F238E27FC236}">
                <a16:creationId xmlns:a16="http://schemas.microsoft.com/office/drawing/2014/main" id="{CDF9A3F2-1317-9826-0C2A-CD5889E3B5EF}"/>
              </a:ext>
            </a:extLst>
          </p:cNvPr>
          <p:cNvGrpSpPr/>
          <p:nvPr/>
        </p:nvGrpSpPr>
        <p:grpSpPr>
          <a:xfrm>
            <a:off x="4490880" y="4847586"/>
            <a:ext cx="1534487" cy="1086381"/>
            <a:chOff x="5786974" y="5243827"/>
            <a:chExt cx="1912332" cy="1402658"/>
          </a:xfrm>
        </p:grpSpPr>
        <p:pic>
          <p:nvPicPr>
            <p:cNvPr id="4" name="Picture 2" descr="Hand shake in heart | Free SVG">
              <a:extLst>
                <a:ext uri="{FF2B5EF4-FFF2-40B4-BE49-F238E27FC236}">
                  <a16:creationId xmlns:a16="http://schemas.microsoft.com/office/drawing/2014/main" id="{55E836B9-83FB-1565-EB7A-56D15397E4A0}"/>
                </a:ext>
              </a:extLst>
            </p:cNvPr>
            <p:cNvPicPr>
              <a:picLocks noChangeAspect="1" noChangeArrowheads="1"/>
            </p:cNvPicPr>
            <p:nvPr>
              <p:custDataLst>
                <p:tags r:id="rId10"/>
              </p:custDataLst>
            </p:nvPr>
          </p:nvPicPr>
          <p:blipFill>
            <a:blip r:embed="rId2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6974" y="5243827"/>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97F4222-BB24-AAC9-EBFD-BB1B9A303741}"/>
                </a:ext>
              </a:extLst>
            </p:cNvPr>
            <p:cNvPicPr>
              <a:picLocks noChangeAspect="1"/>
            </p:cNvPicPr>
            <p:nvPr>
              <p:custDataLst>
                <p:tags r:id="rId11"/>
              </p:custDataLst>
            </p:nvPr>
          </p:nvPicPr>
          <p:blipFill>
            <a:blip r:embed="rId2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55444" y="5302623"/>
              <a:ext cx="1343862" cy="1343862"/>
            </a:xfrm>
            <a:prstGeom prst="rect">
              <a:avLst/>
            </a:prstGeom>
          </p:spPr>
        </p:pic>
      </p:grpSp>
    </p:spTree>
    <p:extLst>
      <p:ext uri="{BB962C8B-B14F-4D97-AF65-F5344CB8AC3E}">
        <p14:creationId xmlns:p14="http://schemas.microsoft.com/office/powerpoint/2010/main" val="289034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fade">
                                      <p:cBhvr>
                                        <p:cTn id="15" dur="500"/>
                                        <p:tgtEl>
                                          <p:spTgt spid="8">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par>
                          <p:cTn id="42" fill="hold">
                            <p:stCondLst>
                              <p:cond delay="1500"/>
                            </p:stCondLst>
                            <p:childTnLst>
                              <p:par>
                                <p:cTn id="43" presetID="10" presetClass="entr" presetSubtype="0"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500"/>
                                        <p:tgtEl>
                                          <p:spTgt spid="2"/>
                                        </p:tgtEl>
                                      </p:cBhvr>
                                    </p:animEffect>
                                  </p:childTnLst>
                                </p:cTn>
                              </p:par>
                            </p:childTnLst>
                          </p:cTn>
                        </p:par>
                        <p:par>
                          <p:cTn id="46" fill="hold">
                            <p:stCondLst>
                              <p:cond delay="2000"/>
                            </p:stCondLst>
                            <p:childTnLst>
                              <p:par>
                                <p:cTn id="47" presetID="10" presetClass="entr" presetSubtype="0"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4" grpId="0"/>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BFF02FC2-D148-FE1E-F456-AC4BB8633D8C}"/>
              </a:ext>
            </a:extLst>
          </p:cNvPr>
          <p:cNvPicPr>
            <a:picLocks noChangeAspect="1"/>
          </p:cNvPicPr>
          <p:nvPr/>
        </p:nvPicPr>
        <p:blipFill>
          <a:blip r:embed="rId5">
            <a:extLst>
              <a:ext uri="{BEBA8EAE-BF5A-486C-A8C5-ECC9F3942E4B}">
                <a14:imgProps xmlns:a14="http://schemas.microsoft.com/office/drawing/2010/main">
                  <a14:imgLayer r:embed="rId6">
                    <a14:imgEffect>
                      <a14:artisticPaintBrush/>
                    </a14:imgEffect>
                  </a14:imgLayer>
                </a14:imgProps>
              </a:ext>
              <a:ext uri="{837473B0-CC2E-450A-ABE3-18F120FF3D39}">
                <a1611:picAttrSrcUrl xmlns:a1611="http://schemas.microsoft.com/office/drawing/2016/11/main" r:id="rId7"/>
              </a:ext>
            </a:extLst>
          </a:blip>
          <a:stretch>
            <a:fillRect/>
          </a:stretch>
        </p:blipFill>
        <p:spPr>
          <a:xfrm rot="20857149">
            <a:off x="5354381" y="817511"/>
            <a:ext cx="4860032" cy="3645024"/>
          </a:xfrm>
          <a:prstGeom prst="rect">
            <a:avLst/>
          </a:prstGeom>
        </p:spPr>
      </p:pic>
      <p:sp>
        <p:nvSpPr>
          <p:cNvPr id="2" name="Title 1"/>
          <p:cNvSpPr>
            <a:spLocks noGrp="1"/>
          </p:cNvSpPr>
          <p:nvPr>
            <p:ph type="title"/>
            <p:custDataLst>
              <p:tags r:id="rId1"/>
            </p:custDataLst>
          </p:nvPr>
        </p:nvSpPr>
        <p:spPr>
          <a:xfrm>
            <a:off x="457200" y="274638"/>
            <a:ext cx="8363272" cy="1143000"/>
          </a:xfrm>
        </p:spPr>
        <p:txBody>
          <a:bodyPr>
            <a:noAutofit/>
          </a:bodyPr>
          <a:lstStyle/>
          <a:p>
            <a:r>
              <a:rPr lang="fr-CA" sz="3600" dirty="0"/>
              <a:t>Programme – semaine 4, L’autocompassion</a:t>
            </a:r>
            <a:br>
              <a:rPr lang="fr-CA" sz="3600" dirty="0"/>
            </a:br>
            <a:r>
              <a:rPr lang="fr-CA" sz="3600" dirty="0"/>
              <a:t>(clarté et compassion)</a:t>
            </a:r>
          </a:p>
        </p:txBody>
      </p:sp>
      <p:sp>
        <p:nvSpPr>
          <p:cNvPr id="3" name="Content Placeholder 2"/>
          <p:cNvSpPr>
            <a:spLocks noGrp="1"/>
          </p:cNvSpPr>
          <p:nvPr>
            <p:ph idx="1"/>
            <p:custDataLst>
              <p:tags r:id="rId2"/>
            </p:custDataLst>
          </p:nvPr>
        </p:nvSpPr>
        <p:spPr>
          <a:xfrm>
            <a:off x="457200" y="1927373"/>
            <a:ext cx="8686800" cy="4525963"/>
          </a:xfrm>
        </p:spPr>
        <p:txBody>
          <a:bodyPr>
            <a:normAutofit/>
          </a:bodyPr>
          <a:lstStyle/>
          <a:p>
            <a:pPr lvl="0">
              <a:spcBef>
                <a:spcPts val="600"/>
              </a:spcBef>
            </a:pPr>
            <a:r>
              <a:rPr lang="fr-CA" sz="2600" dirty="0">
                <a:solidFill>
                  <a:schemeClr val="bg1">
                    <a:lumMod val="50000"/>
                  </a:schemeClr>
                </a:solidFill>
              </a:rPr>
              <a:t>Exercice de centrage</a:t>
            </a:r>
          </a:p>
          <a:p>
            <a:pPr lvl="0">
              <a:spcBef>
                <a:spcPts val="600"/>
              </a:spcBef>
            </a:pPr>
            <a:r>
              <a:rPr lang="fr-CA" sz="2600" dirty="0">
                <a:solidFill>
                  <a:schemeClr val="bg1">
                    <a:lumMod val="50000"/>
                  </a:schemeClr>
                </a:solidFill>
              </a:rPr>
              <a:t>Compte rendu de la semaine passée</a:t>
            </a:r>
          </a:p>
          <a:p>
            <a:r>
              <a:rPr lang="fr-CA" sz="2600" dirty="0"/>
              <a:t>Pleine conscience – boire de l'eau</a:t>
            </a:r>
          </a:p>
          <a:p>
            <a:r>
              <a:rPr lang="fr-CA" sz="2600" dirty="0"/>
              <a:t>Nettoyage conscient de son environnement</a:t>
            </a:r>
          </a:p>
          <a:p>
            <a:r>
              <a:rPr lang="fr-CA" sz="2600" dirty="0"/>
              <a:t>Autocompassion dans un état de pleine conscience</a:t>
            </a:r>
          </a:p>
          <a:p>
            <a:pPr lvl="0">
              <a:spcBef>
                <a:spcPts val="600"/>
              </a:spcBef>
            </a:pPr>
            <a:r>
              <a:rPr lang="fr-CA" sz="2600" dirty="0"/>
              <a:t>Choses à accomplir cette semaine</a:t>
            </a:r>
          </a:p>
          <a:p>
            <a:pPr lvl="0">
              <a:spcBef>
                <a:spcPts val="600"/>
              </a:spcBef>
            </a:pPr>
            <a:r>
              <a:rPr lang="fr-CA" sz="2800" u="none" dirty="0"/>
              <a:t>Retour sur la séance</a:t>
            </a:r>
            <a:endParaRPr lang="fr-CA" sz="2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custDataLst>
              <p:tags r:id="rId1"/>
            </p:custDataLst>
          </p:nvPr>
        </p:nvSpPr>
        <p:spPr>
          <a:xfrm>
            <a:off x="685800" y="1567333"/>
            <a:ext cx="7414592" cy="4525963"/>
          </a:xfrm>
        </p:spPr>
        <p:txBody>
          <a:bodyPr>
            <a:normAutofit fontScale="92500" lnSpcReduction="10000"/>
          </a:bodyPr>
          <a:lstStyle/>
          <a:p>
            <a:r>
              <a:rPr lang="fr-CA" dirty="0"/>
              <a:t>Asseyez-vous le dos droit et le plus confortablement possible</a:t>
            </a:r>
          </a:p>
          <a:p>
            <a:r>
              <a:rPr lang="fr-CA" dirty="0"/>
              <a:t>Concentrez doucement votre attention </a:t>
            </a:r>
            <a:br>
              <a:rPr lang="fr-CA" dirty="0"/>
            </a:br>
            <a:r>
              <a:rPr lang="fr-CA" dirty="0"/>
              <a:t>sur votre respiration</a:t>
            </a:r>
          </a:p>
          <a:p>
            <a:r>
              <a:rPr lang="fr-CA" dirty="0"/>
              <a:t>Prenez un moment pour réfléchir aux origines de cette eau</a:t>
            </a:r>
          </a:p>
          <a:p>
            <a:r>
              <a:rPr lang="fr-CA" dirty="0"/>
              <a:t>Continuez de respirer...</a:t>
            </a:r>
          </a:p>
          <a:p>
            <a:r>
              <a:rPr lang="fr-CA" dirty="0"/>
              <a:t>Réfléchissez au parcours que cette eau a dû faire pour parvenir jusqu’à vous...</a:t>
            </a:r>
          </a:p>
        </p:txBody>
      </p:sp>
      <p:sp>
        <p:nvSpPr>
          <p:cNvPr id="4" name="Title 3"/>
          <p:cNvSpPr>
            <a:spLocks noGrp="1"/>
          </p:cNvSpPr>
          <p:nvPr>
            <p:ph type="title"/>
            <p:custDataLst>
              <p:tags r:id="rId2"/>
            </p:custDataLst>
          </p:nvPr>
        </p:nvSpPr>
        <p:spPr/>
        <p:txBody>
          <a:bodyPr>
            <a:normAutofit/>
          </a:bodyPr>
          <a:lstStyle/>
          <a:p>
            <a:r>
              <a:rPr lang="fr-CA" dirty="0"/>
              <a:t>Pleine conscience – boire de l'eau</a:t>
            </a:r>
          </a:p>
        </p:txBody>
      </p:sp>
      <p:pic>
        <p:nvPicPr>
          <p:cNvPr id="5" name="Picture 6" descr="C:\Users\GonzalA1\AppData\Local\Microsoft\Windows\Temporary Internet Files\Content.IE5\H7G048II\촉촉한피부1[1].jpg"/>
          <p:cNvPicPr>
            <a:picLocks noChangeAspect="1" noChangeArrowheads="1"/>
          </p:cNvPicPr>
          <p:nvPr>
            <p:custDataLst>
              <p:tags r:id="rId3"/>
            </p:custDataLst>
          </p:nvPr>
        </p:nvPicPr>
        <p:blipFill>
          <a:blip r:embed="rId7">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63910" y="980728"/>
            <a:ext cx="3072964" cy="252138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66E7E227-102D-124A-F877-7C11AABC0F73}"/>
              </a:ext>
            </a:extLst>
          </p:cNvPr>
          <p:cNvGrpSpPr/>
          <p:nvPr>
            <p:custDataLst>
              <p:tags r:id="rId4"/>
            </p:custDataLst>
          </p:nvPr>
        </p:nvGrpSpPr>
        <p:grpSpPr>
          <a:xfrm>
            <a:off x="3954711" y="6261406"/>
            <a:ext cx="578643" cy="587586"/>
            <a:chOff x="6542261" y="506769"/>
            <a:chExt cx="523699" cy="570787"/>
          </a:xfrm>
        </p:grpSpPr>
        <p:pic>
          <p:nvPicPr>
            <p:cNvPr id="6" name="Picture 5">
              <a:extLst>
                <a:ext uri="{FF2B5EF4-FFF2-40B4-BE49-F238E27FC236}">
                  <a16:creationId xmlns:a16="http://schemas.microsoft.com/office/drawing/2014/main" id="{5D3FC71E-32A8-16E6-C1A5-446A3396565B}"/>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7" name="Picture 6">
              <a:extLst>
                <a:ext uri="{FF2B5EF4-FFF2-40B4-BE49-F238E27FC236}">
                  <a16:creationId xmlns:a16="http://schemas.microsoft.com/office/drawing/2014/main" id="{257E3C5D-B827-CB0C-489C-8D6835C7B49B}"/>
                </a:ext>
              </a:extLst>
            </p:cNvPr>
            <p:cNvPicPr>
              <a:picLocks noChangeAspect="1"/>
            </p:cNvPicPr>
            <p:nvPr/>
          </p:nvPicPr>
          <p:blipFill>
            <a:blip r:embed="rId9">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spTree>
    <p:extLst>
      <p:ext uri="{BB962C8B-B14F-4D97-AF65-F5344CB8AC3E}">
        <p14:creationId xmlns:p14="http://schemas.microsoft.com/office/powerpoint/2010/main" val="562635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4000" dirty="0"/>
              <a:t>Autocompassion – Définition</a:t>
            </a:r>
          </a:p>
        </p:txBody>
      </p:sp>
      <p:sp>
        <p:nvSpPr>
          <p:cNvPr id="3" name="Content Placeholder 2"/>
          <p:cNvSpPr>
            <a:spLocks noGrp="1"/>
          </p:cNvSpPr>
          <p:nvPr>
            <p:ph idx="1"/>
            <p:custDataLst>
              <p:tags r:id="rId2"/>
            </p:custDataLst>
          </p:nvPr>
        </p:nvSpPr>
        <p:spPr>
          <a:xfrm>
            <a:off x="49957" y="1484784"/>
            <a:ext cx="9044085" cy="4525963"/>
          </a:xfrm>
        </p:spPr>
        <p:txBody>
          <a:bodyPr>
            <a:normAutofit/>
          </a:bodyPr>
          <a:lstStyle/>
          <a:p>
            <a:pPr>
              <a:spcBef>
                <a:spcPts val="600"/>
              </a:spcBef>
            </a:pPr>
            <a:r>
              <a:rPr lang="fr-CA" sz="2400" dirty="0"/>
              <a:t>L’autocompassion consiste à adopter un sentiment de bienveillance envers soi-même dans les moments où on pourrait se sentir inadéquat, en situation d’échec ou en souffrance. </a:t>
            </a:r>
          </a:p>
          <a:p>
            <a:pPr marL="342900" lvl="1" indent="-342900">
              <a:spcBef>
                <a:spcPts val="600"/>
              </a:spcBef>
              <a:buFont typeface="Arial"/>
              <a:buChar char="•"/>
            </a:pPr>
            <a:r>
              <a:rPr lang="fr-CA" sz="2400" dirty="0"/>
              <a:t>La D</a:t>
            </a:r>
            <a:r>
              <a:rPr lang="fr-CA" sz="2400" baseline="30000" dirty="0"/>
              <a:t>re</a:t>
            </a:r>
            <a:r>
              <a:rPr lang="fr-CA" sz="2400" dirty="0"/>
              <a:t> Kristin Neff inclut dans la définition de l’autocompassion </a:t>
            </a:r>
            <a:r>
              <a:rPr lang="fr-CA" sz="2400" dirty="0">
                <a:solidFill>
                  <a:srgbClr val="7030A0"/>
                </a:solidFill>
              </a:rPr>
              <a:t>trois composantes principales, soit la bienveillance envers soi-même, une humanité commune, et la pleine conscience :</a:t>
            </a:r>
            <a:endParaRPr lang="fr-CA" sz="2400" dirty="0"/>
          </a:p>
          <a:p>
            <a:pPr lvl="1">
              <a:spcBef>
                <a:spcPts val="600"/>
              </a:spcBef>
            </a:pPr>
            <a:r>
              <a:rPr lang="fr-CA" sz="2000" dirty="0"/>
              <a:t>Bienveillance envers soi-même : se traiter avec gentillesse et douceur</a:t>
            </a:r>
          </a:p>
          <a:p>
            <a:pPr lvl="1">
              <a:spcBef>
                <a:spcPts val="600"/>
              </a:spcBef>
            </a:pPr>
            <a:r>
              <a:rPr lang="fr-CA" sz="2000" dirty="0"/>
              <a:t>Humanité commune : reconnaissance de la normalité des échecs et des souffrances dans la vie humaine</a:t>
            </a:r>
          </a:p>
          <a:p>
            <a:pPr lvl="1">
              <a:spcBef>
                <a:spcPts val="600"/>
              </a:spcBef>
            </a:pPr>
            <a:r>
              <a:rPr lang="fr-CA" sz="2000" dirty="0"/>
              <a:t>Pleine conscience : acceptation et reconnaissance des émotions et des sentiments négatifs, sans pour autant que ceux-ci prennent le dessus</a:t>
            </a:r>
            <a:br>
              <a:rPr lang="fr-CA" sz="2000" dirty="0"/>
            </a:br>
            <a:r>
              <a:rPr lang="fr-CA" sz="2000" dirty="0"/>
              <a:t>et sans porter de jugement</a:t>
            </a:r>
          </a:p>
        </p:txBody>
      </p:sp>
      <p:sp>
        <p:nvSpPr>
          <p:cNvPr id="4" name="Rectangle 3"/>
          <p:cNvSpPr/>
          <p:nvPr>
            <p:custDataLst>
              <p:tags r:id="rId3"/>
            </p:custDataLst>
          </p:nvPr>
        </p:nvSpPr>
        <p:spPr>
          <a:xfrm>
            <a:off x="899592" y="6276584"/>
            <a:ext cx="4932040" cy="276999"/>
          </a:xfrm>
          <a:prstGeom prst="rect">
            <a:avLst/>
          </a:prstGeom>
        </p:spPr>
        <p:txBody>
          <a:bodyPr wrap="square">
            <a:spAutoFit/>
          </a:bodyPr>
          <a:lstStyle/>
          <a:p>
            <a:r>
              <a:rPr lang="fr-CA" sz="1200" dirty="0"/>
              <a:t>L’autocompassion : </a:t>
            </a:r>
            <a:r>
              <a:rPr lang="fr-CA" sz="1200" dirty="0">
                <a:hlinkClick r:id="rId8"/>
              </a:rPr>
              <a:t>https://www.youtube.com/watch?v=ErzUlNhtz5Q</a:t>
            </a:r>
            <a:r>
              <a:rPr lang="fr-CA" sz="1200" dirty="0"/>
              <a:t>  </a:t>
            </a:r>
          </a:p>
        </p:txBody>
      </p:sp>
      <p:pic>
        <p:nvPicPr>
          <p:cNvPr id="5" name="Picture 4"/>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7110747" y="116632"/>
            <a:ext cx="1983296" cy="1483568"/>
          </a:xfrm>
          <a:prstGeom prst="rect">
            <a:avLst/>
          </a:prstGeom>
        </p:spPr>
      </p:pic>
      <p:pic>
        <p:nvPicPr>
          <p:cNvPr id="6" name="Picture 4" descr="C:\Users\GonzalA1\AppData\Local\Microsoft\Windows\Temporary Internet Files\Content.IE5\3XXIV14Y\Movie-icon-2[1].png"/>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6012160" y="6190333"/>
            <a:ext cx="787808" cy="667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085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A666D-3B47-BC4C-FED0-F48A10B6D9ED}"/>
              </a:ext>
            </a:extLst>
          </p:cNvPr>
          <p:cNvSpPr>
            <a:spLocks noGrp="1"/>
          </p:cNvSpPr>
          <p:nvPr>
            <p:ph type="title"/>
          </p:nvPr>
        </p:nvSpPr>
        <p:spPr/>
        <p:txBody>
          <a:bodyPr/>
          <a:lstStyle/>
          <a:p>
            <a:r>
              <a:rPr lang="fr-CA" dirty="0"/>
              <a:t>L’autocompassion</a:t>
            </a:r>
            <a:endParaRPr lang="en-US" dirty="0"/>
          </a:p>
        </p:txBody>
      </p:sp>
      <p:pic>
        <p:nvPicPr>
          <p:cNvPr id="5" name="Online Media 4" title="L'autocompassion">
            <a:hlinkClick r:id="" action="ppaction://media"/>
            <a:extLst>
              <a:ext uri="{FF2B5EF4-FFF2-40B4-BE49-F238E27FC236}">
                <a16:creationId xmlns:a16="http://schemas.microsoft.com/office/drawing/2014/main" id="{C4B188B0-9169-0828-FB52-82CF2E750536}"/>
              </a:ext>
            </a:extLst>
          </p:cNvPr>
          <p:cNvPicPr>
            <a:picLocks noGrp="1" noRot="1" noChangeAspect="1"/>
          </p:cNvPicPr>
          <p:nvPr>
            <p:ph idx="1"/>
            <a:videoFile r:link="rId1"/>
          </p:nvPr>
        </p:nvPicPr>
        <p:blipFill>
          <a:blip r:embed="rId4"/>
          <a:stretch>
            <a:fillRect/>
          </a:stretch>
        </p:blipFill>
        <p:spPr>
          <a:xfrm>
            <a:off x="566738" y="1600200"/>
            <a:ext cx="8010525" cy="4525963"/>
          </a:xfrm>
          <a:prstGeom prst="rect">
            <a:avLst/>
          </a:prstGeom>
        </p:spPr>
      </p:pic>
      <p:sp>
        <p:nvSpPr>
          <p:cNvPr id="4" name="Slide Number Placeholder 3">
            <a:extLst>
              <a:ext uri="{FF2B5EF4-FFF2-40B4-BE49-F238E27FC236}">
                <a16:creationId xmlns:a16="http://schemas.microsoft.com/office/drawing/2014/main" id="{2983AD90-5791-D307-8A0C-EFEB3792690B}"/>
              </a:ext>
            </a:extLst>
          </p:cNvPr>
          <p:cNvSpPr>
            <a:spLocks noGrp="1"/>
          </p:cNvSpPr>
          <p:nvPr>
            <p:ph type="sldNum" sz="quarter" idx="12"/>
          </p:nvPr>
        </p:nvSpPr>
        <p:spPr/>
        <p:txBody>
          <a:bodyPr/>
          <a:lstStyle/>
          <a:p>
            <a:fld id="{50E449A1-3E28-4EED-877C-2235D0A8D14E}" type="slidenum">
              <a:rPr lang="en-CA" smtClean="0"/>
              <a:pPr/>
              <a:t>8</a:t>
            </a:fld>
            <a:endParaRPr lang="en-CA" dirty="0"/>
          </a:p>
        </p:txBody>
      </p:sp>
    </p:spTree>
    <p:extLst>
      <p:ext uri="{BB962C8B-B14F-4D97-AF65-F5344CB8AC3E}">
        <p14:creationId xmlns:p14="http://schemas.microsoft.com/office/powerpoint/2010/main" val="414905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77688" y="44624"/>
            <a:ext cx="8686800" cy="706090"/>
          </a:xfrm>
        </p:spPr>
        <p:txBody>
          <a:bodyPr>
            <a:normAutofit fontScale="90000"/>
          </a:bodyPr>
          <a:lstStyle/>
          <a:p>
            <a:r>
              <a:rPr lang="fr-CA" dirty="0"/>
              <a:t>Les cinq mythes de l’autocompassion </a:t>
            </a:r>
            <a:r>
              <a:rPr lang="fr-CA" sz="3100" dirty="0"/>
              <a:t>(1/2)</a:t>
            </a:r>
            <a:endParaRPr lang="fr-CA" dirty="0"/>
          </a:p>
        </p:txBody>
      </p:sp>
      <p:sp>
        <p:nvSpPr>
          <p:cNvPr id="3" name="Content Placeholder 2"/>
          <p:cNvSpPr>
            <a:spLocks noGrp="1"/>
          </p:cNvSpPr>
          <p:nvPr>
            <p:ph idx="1"/>
            <p:custDataLst>
              <p:tags r:id="rId2"/>
            </p:custDataLst>
          </p:nvPr>
        </p:nvSpPr>
        <p:spPr>
          <a:xfrm>
            <a:off x="277688" y="980728"/>
            <a:ext cx="8758808" cy="5759499"/>
          </a:xfrm>
        </p:spPr>
        <p:txBody>
          <a:bodyPr>
            <a:noAutofit/>
          </a:bodyPr>
          <a:lstStyle/>
          <a:p>
            <a:pPr>
              <a:spcBef>
                <a:spcPts val="400"/>
              </a:spcBef>
            </a:pPr>
            <a:r>
              <a:rPr lang="fr-CA" sz="2000" dirty="0"/>
              <a:t>Pour la plupart des gens, la compassion est une qualité des plus louables. </a:t>
            </a:r>
          </a:p>
          <a:p>
            <a:pPr>
              <a:spcBef>
                <a:spcPts val="400"/>
              </a:spcBef>
            </a:pPr>
            <a:endParaRPr lang="fr-CA" sz="2000" dirty="0"/>
          </a:p>
          <a:p>
            <a:pPr>
              <a:spcBef>
                <a:spcPts val="400"/>
              </a:spcBef>
            </a:pPr>
            <a:r>
              <a:rPr lang="fr-CA" sz="2000" dirty="0"/>
              <a:t>À l’inverse, </a:t>
            </a:r>
            <a:r>
              <a:rPr lang="fr-CA" sz="2000" i="1" dirty="0"/>
              <a:t>l’autocompassion</a:t>
            </a:r>
            <a:r>
              <a:rPr lang="fr-CA" sz="2000" dirty="0"/>
              <a:t> a plutôt une connotation négative pour plusieurs personnes.</a:t>
            </a:r>
          </a:p>
          <a:p>
            <a:pPr>
              <a:spcBef>
                <a:spcPts val="400"/>
              </a:spcBef>
            </a:pPr>
            <a:endParaRPr lang="fr-CA" sz="2000" dirty="0"/>
          </a:p>
          <a:p>
            <a:pPr>
              <a:spcBef>
                <a:spcPts val="400"/>
              </a:spcBef>
            </a:pPr>
            <a:r>
              <a:rPr lang="fr-CA" sz="2000" dirty="0"/>
              <a:t>Les cinq mythes de l’autocompassion :</a:t>
            </a:r>
          </a:p>
          <a:p>
            <a:pPr marL="857250" lvl="1" indent="-457200">
              <a:spcBef>
                <a:spcPts val="400"/>
              </a:spcBef>
              <a:buFont typeface="+mj-lt"/>
              <a:buAutoNum type="arabicPeriod"/>
            </a:pPr>
            <a:r>
              <a:rPr lang="fr-CA" sz="1700" dirty="0"/>
              <a:t>L’autocompassion est une forme d’apitoiement sur soi</a:t>
            </a:r>
          </a:p>
          <a:p>
            <a:pPr marL="857250" lvl="1" indent="-457200">
              <a:spcBef>
                <a:spcPts val="400"/>
              </a:spcBef>
              <a:buFont typeface="+mj-lt"/>
              <a:buAutoNum type="arabicPeriod"/>
            </a:pPr>
            <a:r>
              <a:rPr lang="fr-CA" sz="1700" dirty="0"/>
              <a:t>L’autocompassion est un signe de faiblesse</a:t>
            </a:r>
          </a:p>
          <a:p>
            <a:pPr marL="857250" lvl="1" indent="-457200">
              <a:spcBef>
                <a:spcPts val="400"/>
              </a:spcBef>
              <a:buFont typeface="+mj-lt"/>
              <a:buAutoNum type="arabicPeriod"/>
            </a:pPr>
            <a:r>
              <a:rPr lang="fr-CA" sz="1700" dirty="0"/>
              <a:t>L’autocompassion amène l’autocomplaisance</a:t>
            </a:r>
          </a:p>
          <a:p>
            <a:pPr marL="857250" lvl="1" indent="-457200">
              <a:spcBef>
                <a:spcPts val="400"/>
              </a:spcBef>
              <a:buFont typeface="+mj-lt"/>
              <a:buAutoNum type="arabicPeriod"/>
            </a:pPr>
            <a:r>
              <a:rPr lang="fr-CA" sz="1700" dirty="0"/>
              <a:t>L’autocompassion équivaut à du narcissisme</a:t>
            </a:r>
          </a:p>
          <a:p>
            <a:pPr marL="857250" lvl="1" indent="-457200">
              <a:spcBef>
                <a:spcPts val="400"/>
              </a:spcBef>
              <a:buFont typeface="+mj-lt"/>
              <a:buAutoNum type="arabicPeriod"/>
            </a:pPr>
            <a:r>
              <a:rPr lang="fr-CA" sz="1700" dirty="0"/>
              <a:t>L’autocompassion est de l’égoïsme</a:t>
            </a:r>
          </a:p>
        </p:txBody>
      </p:sp>
      <p:pic>
        <p:nvPicPr>
          <p:cNvPr id="5" name="Picture 4"/>
          <p:cNvPicPr>
            <a:picLocks noChangeAspect="1"/>
          </p:cNvPicPr>
          <p:nvPr>
            <p:custDataLst>
              <p:tags r:id="rId3"/>
            </p:custDataLst>
          </p:nvPr>
        </p:nvPicPr>
        <p:blipFill>
          <a:blip r:embed="rId6">
            <a:clrChange>
              <a:clrFrom>
                <a:srgbClr val="FFFFFF"/>
              </a:clrFrom>
              <a:clrTo>
                <a:srgbClr val="FFFFFF">
                  <a:alpha val="0"/>
                </a:srgbClr>
              </a:clrTo>
            </a:clrChange>
          </a:blip>
          <a:stretch>
            <a:fillRect/>
          </a:stretch>
        </p:blipFill>
        <p:spPr>
          <a:xfrm>
            <a:off x="5148064" y="3885394"/>
            <a:ext cx="3816424" cy="2951367"/>
          </a:xfrm>
          <a:prstGeom prst="rect">
            <a:avLst/>
          </a:prstGeom>
        </p:spPr>
      </p:pic>
    </p:spTree>
    <p:extLst>
      <p:ext uri="{BB962C8B-B14F-4D97-AF65-F5344CB8AC3E}">
        <p14:creationId xmlns:p14="http://schemas.microsoft.com/office/powerpoint/2010/main" val="5540380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7"/>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7"/>
</p:tagLst>
</file>

<file path=ppt/tags/tag16.xml><?xml version="1.0" encoding="utf-8"?>
<p:tagLst xmlns:a="http://schemas.openxmlformats.org/drawingml/2006/main" xmlns:r="http://schemas.openxmlformats.org/officeDocument/2006/relationships" xmlns:p="http://schemas.openxmlformats.org/presentationml/2006/main">
  <p:tag name="NUM" val="11"/>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8"/>
</p:tagLst>
</file>

<file path=ppt/tags/tag19.xml><?xml version="1.0" encoding="utf-8"?>
<p:tagLst xmlns:a="http://schemas.openxmlformats.org/drawingml/2006/main" xmlns:r="http://schemas.openxmlformats.org/officeDocument/2006/relationships" xmlns:p="http://schemas.openxmlformats.org/presentationml/2006/main">
  <p:tag name="NUM" val="9"/>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6"/>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6"/>
</p:tagLst>
</file>

<file path=ppt/tags/tag37.xml><?xml version="1.0" encoding="utf-8"?>
<p:tagLst xmlns:a="http://schemas.openxmlformats.org/drawingml/2006/main" xmlns:r="http://schemas.openxmlformats.org/officeDocument/2006/relationships" xmlns:p="http://schemas.openxmlformats.org/presentationml/2006/main">
  <p:tag name="NUM" val="7"/>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6"/>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6"/>
</p:tagLst>
</file>

<file path=ppt/tags/tag51.xml><?xml version="1.0" encoding="utf-8"?>
<p:tagLst xmlns:a="http://schemas.openxmlformats.org/drawingml/2006/main" xmlns:r="http://schemas.openxmlformats.org/officeDocument/2006/relationships" xmlns:p="http://schemas.openxmlformats.org/presentationml/2006/main">
  <p:tag name="NUM" val="7"/>
</p:tagLst>
</file>

<file path=ppt/tags/tag52.xml><?xml version="1.0" encoding="utf-8"?>
<p:tagLst xmlns:a="http://schemas.openxmlformats.org/drawingml/2006/main" xmlns:r="http://schemas.openxmlformats.org/officeDocument/2006/relationships" xmlns:p="http://schemas.openxmlformats.org/presentationml/2006/main">
  <p:tag name="NUM" val="8"/>
</p:tagLst>
</file>

<file path=ppt/tags/tag53.xml><?xml version="1.0" encoding="utf-8"?>
<p:tagLst xmlns:a="http://schemas.openxmlformats.org/drawingml/2006/main" xmlns:r="http://schemas.openxmlformats.org/officeDocument/2006/relationships" xmlns:p="http://schemas.openxmlformats.org/presentationml/2006/main">
  <p:tag name="NUM" val="9"/>
</p:tagLst>
</file>

<file path=ppt/tags/tag54.xml><?xml version="1.0" encoding="utf-8"?>
<p:tagLst xmlns:a="http://schemas.openxmlformats.org/drawingml/2006/main" xmlns:r="http://schemas.openxmlformats.org/officeDocument/2006/relationships" xmlns:p="http://schemas.openxmlformats.org/presentationml/2006/main">
  <p:tag name="NUM" val="10"/>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5"/>
</p:tagLst>
</file>

<file path=ppt/tags/tag58.xml><?xml version="1.0" encoding="utf-8"?>
<p:tagLst xmlns:a="http://schemas.openxmlformats.org/drawingml/2006/main" xmlns:r="http://schemas.openxmlformats.org/officeDocument/2006/relationships" xmlns:p="http://schemas.openxmlformats.org/presentationml/2006/main">
  <p:tag name="NUM" val="6"/>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5"/>
</p:tagLst>
</file>

<file path=ppt/tags/tag61.xml><?xml version="1.0" encoding="utf-8"?>
<p:tagLst xmlns:a="http://schemas.openxmlformats.org/drawingml/2006/main" xmlns:r="http://schemas.openxmlformats.org/officeDocument/2006/relationships" xmlns:p="http://schemas.openxmlformats.org/presentationml/2006/main">
  <p:tag name="NUM" val="6"/>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5"/>
</p:tagLst>
</file>

<file path=ppt/tags/tag68.xml><?xml version="1.0" encoding="utf-8"?>
<p:tagLst xmlns:a="http://schemas.openxmlformats.org/drawingml/2006/main" xmlns:r="http://schemas.openxmlformats.org/officeDocument/2006/relationships" xmlns:p="http://schemas.openxmlformats.org/presentationml/2006/main">
  <p:tag name="NUM" val="6"/>
</p:tagLst>
</file>

<file path=ppt/tags/tag69.xml><?xml version="1.0" encoding="utf-8"?>
<p:tagLst xmlns:a="http://schemas.openxmlformats.org/drawingml/2006/main" xmlns:r="http://schemas.openxmlformats.org/officeDocument/2006/relationships" xmlns:p="http://schemas.openxmlformats.org/presentationml/2006/main">
  <p:tag name="NUM" val="7"/>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7740</TotalTime>
  <Words>4507</Words>
  <Application>Microsoft Office PowerPoint</Application>
  <PresentationFormat>On-screen Show (4:3)</PresentationFormat>
  <Paragraphs>353</Paragraphs>
  <Slides>17</Slides>
  <Notes>17</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Helvetica</vt:lpstr>
      <vt:lpstr>Roboto</vt:lpstr>
      <vt:lpstr>Verdana</vt:lpstr>
      <vt:lpstr>1_Office Theme</vt:lpstr>
      <vt:lpstr>Aujourd’hui, nous allons faire un exercice qui consiste à boire de l’eau dans un état de pleine conscience. Je vous demande donc d’aller chercher un petit verre d’eau</vt:lpstr>
      <vt:lpstr>Programme de développement du leadership de changement en pleine conscience (DLCP)</vt:lpstr>
      <vt:lpstr>Exercice de respiration en pleine conscience – Centrage</vt:lpstr>
      <vt:lpstr>Compte rendu de la semaine 3</vt:lpstr>
      <vt:lpstr>Programme – semaine 4, L’autocompassion (clarté et compassion)</vt:lpstr>
      <vt:lpstr>Pleine conscience – boire de l'eau</vt:lpstr>
      <vt:lpstr>Autocompassion – Définition</vt:lpstr>
      <vt:lpstr>L’autocompassion</vt:lpstr>
      <vt:lpstr>Les cinq mythes de l’autocompassion (1/2)</vt:lpstr>
      <vt:lpstr>Les cinq mythes de l’autocompassion (2/2)</vt:lpstr>
      <vt:lpstr>Pleine conscience – autocompassion </vt:lpstr>
      <vt:lpstr>Nettoyage conscient de son environnement</vt:lpstr>
      <vt:lpstr>Correspondre en pleine conscience</vt:lpstr>
      <vt:lpstr>Mindful Monkey, Happy Panda</vt:lpstr>
      <vt:lpstr>Retour sur la séance – Qu’est-ce qui a le plus retenu votre attention?</vt:lpstr>
      <vt:lpstr>Choses à accomplir cette semaine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(IRCC/IRCC)</cp:lastModifiedBy>
  <cp:revision>472</cp:revision>
  <cp:lastPrinted>2016-05-02T17:15:08Z</cp:lastPrinted>
  <dcterms:created xsi:type="dcterms:W3CDTF">2015-04-14T20:39:51Z</dcterms:created>
  <dcterms:modified xsi:type="dcterms:W3CDTF">2024-10-18T16:57:13Z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