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notesSlides/notesSlide18.xml" ContentType="application/vnd.openxmlformats-officedocument.presentationml.notesSlide+xml"/>
  <Override PartName="/ppt/tags/tag27.xml" ContentType="application/vnd.openxmlformats-officedocument.presentationml.tags+xml"/>
  <Override PartName="/ppt/notesSlides/notesSlide19.xml" ContentType="application/vnd.openxmlformats-officedocument.presentationml.notesSlide+xml"/>
  <Override PartName="/ppt/tags/tag28.xml" ContentType="application/vnd.openxmlformats-officedocument.presentationml.tags+xml"/>
  <Override PartName="/ppt/notesSlides/notesSlide20.xml" ContentType="application/vnd.openxmlformats-officedocument.presentationml.notesSlide+xml"/>
  <Override PartName="/ppt/tags/tag29.xml" ContentType="application/vnd.openxmlformats-officedocument.presentationml.tags+xml"/>
  <Override PartName="/ppt/notesSlides/notesSlide21.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3"/>
  </p:notesMasterIdLst>
  <p:handoutMasterIdLst>
    <p:handoutMasterId r:id="rId34"/>
  </p:handoutMasterIdLst>
  <p:sldIdLst>
    <p:sldId id="296" r:id="rId2"/>
    <p:sldId id="308" r:id="rId3"/>
    <p:sldId id="320" r:id="rId4"/>
    <p:sldId id="355" r:id="rId5"/>
    <p:sldId id="338" r:id="rId6"/>
    <p:sldId id="356" r:id="rId7"/>
    <p:sldId id="348" r:id="rId8"/>
    <p:sldId id="357" r:id="rId9"/>
    <p:sldId id="349" r:id="rId10"/>
    <p:sldId id="330" r:id="rId11"/>
    <p:sldId id="337" r:id="rId12"/>
    <p:sldId id="346" r:id="rId13"/>
    <p:sldId id="271" r:id="rId14"/>
    <p:sldId id="324" r:id="rId15"/>
    <p:sldId id="325" r:id="rId16"/>
    <p:sldId id="326" r:id="rId17"/>
    <p:sldId id="371" r:id="rId18"/>
    <p:sldId id="287" r:id="rId19"/>
    <p:sldId id="277" r:id="rId20"/>
    <p:sldId id="354" r:id="rId21"/>
    <p:sldId id="289" r:id="rId22"/>
    <p:sldId id="353" r:id="rId23"/>
    <p:sldId id="370" r:id="rId24"/>
    <p:sldId id="331" r:id="rId25"/>
    <p:sldId id="362" r:id="rId26"/>
    <p:sldId id="363" r:id="rId27"/>
    <p:sldId id="368" r:id="rId28"/>
    <p:sldId id="336" r:id="rId29"/>
    <p:sldId id="369" r:id="rId30"/>
    <p:sldId id="365" r:id="rId31"/>
    <p:sldId id="351" r:id="rId32"/>
  </p:sldIdLst>
  <p:sldSz cx="9144000" cy="6858000" type="screen4x3"/>
  <p:notesSz cx="7010400" cy="92964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partment Presentation" id="{A9A91671-B7BB-4039-9DE1-D8F83B47F911}">
          <p14:sldIdLst>
            <p14:sldId id="296"/>
            <p14:sldId id="308"/>
            <p14:sldId id="320"/>
            <p14:sldId id="355"/>
            <p14:sldId id="338"/>
            <p14:sldId id="356"/>
            <p14:sldId id="348"/>
            <p14:sldId id="357"/>
            <p14:sldId id="349"/>
          </p14:sldIdLst>
        </p14:section>
        <p14:section name="EA Assessment" id="{EE08710B-688C-4619-8D6E-4DD82EB91BA1}">
          <p14:sldIdLst>
            <p14:sldId id="330"/>
          </p14:sldIdLst>
        </p14:section>
        <p14:section name="Annexes" id="{96CCF9EB-CEF4-4178-B16A-6151E93D112C}">
          <p14:sldIdLst>
            <p14:sldId id="337"/>
          </p14:sldIdLst>
        </p14:section>
        <p14:section name="Appendix 1" id="{B24B6C11-5263-4FD5-A274-2D0F979A94C4}">
          <p14:sldIdLst>
            <p14:sldId id="346"/>
          </p14:sldIdLst>
        </p14:section>
        <p14:section name="Appendix 2" id="{F9F67B2B-1A31-45C3-96E0-976AD74F0588}">
          <p14:sldIdLst>
            <p14:sldId id="271"/>
            <p14:sldId id="324"/>
            <p14:sldId id="325"/>
            <p14:sldId id="326"/>
            <p14:sldId id="371"/>
            <p14:sldId id="287"/>
            <p14:sldId id="277"/>
            <p14:sldId id="354"/>
            <p14:sldId id="289"/>
            <p14:sldId id="353"/>
          </p14:sldIdLst>
        </p14:section>
        <p14:section name="Appendix 3" id="{633AD638-BACB-42B9-8728-5976B498E359}">
          <p14:sldIdLst>
            <p14:sldId id="370"/>
          </p14:sldIdLst>
        </p14:section>
        <p14:section name="Appendix 4" id="{FBFDF08A-E452-4F6B-96C9-FCE4D58F8AB8}">
          <p14:sldIdLst>
            <p14:sldId id="331"/>
          </p14:sldIdLst>
        </p14:section>
        <p14:section name="Appendix 5" id="{84C39910-D5CF-488E-8081-8C995EFF4D5C}">
          <p14:sldIdLst>
            <p14:sldId id="362"/>
          </p14:sldIdLst>
        </p14:section>
        <p14:section name="Appendix 6" id="{1F617FEF-DE75-4CF6-8A43-E42520C1B0EA}">
          <p14:sldIdLst>
            <p14:sldId id="363"/>
            <p14:sldId id="368"/>
          </p14:sldIdLst>
        </p14:section>
        <p14:section name="Appendix 7" id="{125232A1-5471-40C9-8865-E8344131709B}">
          <p14:sldIdLst>
            <p14:sldId id="336"/>
            <p14:sldId id="369"/>
            <p14:sldId id="365"/>
          </p14:sldIdLst>
        </p14:section>
        <p14:section name="Appendix 8" id="{3067AF14-5BA3-4765-AC2E-C37943E77411}">
          <p14:sldIdLst>
            <p14:sldId id="351"/>
          </p14:sldIdLst>
        </p14:section>
      </p14:sectionLst>
    </p:ext>
    <p:ext uri="{EFAFB233-063F-42B5-8137-9DF3F51BA10A}">
      <p15:sldGuideLst xmlns:p15="http://schemas.microsoft.com/office/powerpoint/2012/main">
        <p15:guide id="1" orient="horz" pos="2160">
          <p15:clr>
            <a:srgbClr val="A4A3A4"/>
          </p15:clr>
        </p15:guide>
        <p15:guide id="2" orient="horz" pos="482">
          <p15:clr>
            <a:srgbClr val="A4A3A4"/>
          </p15:clr>
        </p15:guide>
        <p15:guide id="3" orient="horz" pos="300">
          <p15:clr>
            <a:srgbClr val="A4A3A4"/>
          </p15:clr>
        </p15:guide>
        <p15:guide id="4" orient="horz" pos="572">
          <p15:clr>
            <a:srgbClr val="A4A3A4"/>
          </p15:clr>
        </p15:guide>
        <p15:guide id="5" pos="2880">
          <p15:clr>
            <a:srgbClr val="A4A3A4"/>
          </p15:clr>
        </p15:guide>
        <p15:guide id="6" pos="49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eu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37" autoAdjust="0"/>
    <p:restoredTop sz="90366" autoAdjust="0"/>
  </p:normalViewPr>
  <p:slideViewPr>
    <p:cSldViewPr showGuides="1">
      <p:cViewPr varScale="1">
        <p:scale>
          <a:sx n="97" d="100"/>
          <a:sy n="97" d="100"/>
        </p:scale>
        <p:origin x="726" y="54"/>
      </p:cViewPr>
      <p:guideLst>
        <p:guide orient="horz" pos="2160"/>
        <p:guide orient="horz" pos="482"/>
        <p:guide orient="horz" pos="300"/>
        <p:guide orient="horz" pos="572"/>
        <p:guide pos="2880"/>
        <p:guide pos="49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3" d="100"/>
          <a:sy n="93" d="100"/>
        </p:scale>
        <p:origin x="4050" y="96"/>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C125156-8CB5-4F94-B1DD-9DEF660CA43A}" type="datetimeFigureOut">
              <a:rPr lang="en-CA" smtClean="0"/>
              <a:t>2021-08-30</a:t>
            </a:fld>
            <a:endParaRPr lang="en-CA"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C297B32-12A3-46AB-84D3-B62C0D6D9FAB}" type="slidenum">
              <a:rPr lang="en-CA" smtClean="0"/>
              <a:t>‹N°›</a:t>
            </a:fld>
            <a:endParaRPr lang="en-CA" dirty="0"/>
          </a:p>
        </p:txBody>
      </p:sp>
    </p:spTree>
    <p:extLst>
      <p:ext uri="{BB962C8B-B14F-4D97-AF65-F5344CB8AC3E}">
        <p14:creationId xmlns:p14="http://schemas.microsoft.com/office/powerpoint/2010/main" val="1193717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BE00D6-E049-4381-83C8-29CB14B5448F}" type="datetimeFigureOut">
              <a:rPr lang="en-CA" smtClean="0"/>
              <a:t>2021-08-30</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3A5D88-BC26-4EFA-A680-927F6A4ACCF4}" type="slidenum">
              <a:rPr lang="en-CA" smtClean="0"/>
              <a:t>‹N°›</a:t>
            </a:fld>
            <a:endParaRPr lang="en-CA" dirty="0"/>
          </a:p>
        </p:txBody>
      </p:sp>
    </p:spTree>
    <p:extLst>
      <p:ext uri="{BB962C8B-B14F-4D97-AF65-F5344CB8AC3E}">
        <p14:creationId xmlns:p14="http://schemas.microsoft.com/office/powerpoint/2010/main" val="274462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a:t>
            </a:fld>
            <a:endParaRPr lang="en-CA" dirty="0"/>
          </a:p>
        </p:txBody>
      </p:sp>
    </p:spTree>
    <p:extLst>
      <p:ext uri="{BB962C8B-B14F-4D97-AF65-F5344CB8AC3E}">
        <p14:creationId xmlns:p14="http://schemas.microsoft.com/office/powerpoint/2010/main" val="3500763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5AA7FD66-F810-415C-9FF2-DF680522269D}" type="slidenum">
              <a:rPr lang="en-CA" altLang="en-US" smtClean="0"/>
              <a:pPr>
                <a:defRPr/>
              </a:pPr>
              <a:t>10</a:t>
            </a:fld>
            <a:endParaRPr lang="en-CA" altLang="en-US" dirty="0"/>
          </a:p>
        </p:txBody>
      </p:sp>
    </p:spTree>
    <p:extLst>
      <p:ext uri="{BB962C8B-B14F-4D97-AF65-F5344CB8AC3E}">
        <p14:creationId xmlns:p14="http://schemas.microsoft.com/office/powerpoint/2010/main" val="3933961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AA7FD66-F810-415C-9FF2-DF680522269D}" type="slidenum">
              <a:rPr lang="en-CA" altLang="en-US" smtClean="0"/>
              <a:pPr>
                <a:defRPr/>
              </a:pPr>
              <a:t>12</a:t>
            </a:fld>
            <a:endParaRPr lang="en-CA" altLang="en-US"/>
          </a:p>
        </p:txBody>
      </p:sp>
    </p:spTree>
    <p:extLst>
      <p:ext uri="{BB962C8B-B14F-4D97-AF65-F5344CB8AC3E}">
        <p14:creationId xmlns:p14="http://schemas.microsoft.com/office/powerpoint/2010/main" val="852167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13</a:t>
            </a:fld>
            <a:endParaRPr lang="en-CA" dirty="0"/>
          </a:p>
        </p:txBody>
      </p:sp>
    </p:spTree>
    <p:extLst>
      <p:ext uri="{BB962C8B-B14F-4D97-AF65-F5344CB8AC3E}">
        <p14:creationId xmlns:p14="http://schemas.microsoft.com/office/powerpoint/2010/main" val="646239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14</a:t>
            </a:fld>
            <a:endParaRPr lang="en-CA" dirty="0"/>
          </a:p>
        </p:txBody>
      </p:sp>
    </p:spTree>
    <p:extLst>
      <p:ext uri="{BB962C8B-B14F-4D97-AF65-F5344CB8AC3E}">
        <p14:creationId xmlns:p14="http://schemas.microsoft.com/office/powerpoint/2010/main" val="2549286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15</a:t>
            </a:fld>
            <a:endParaRPr lang="en-CA" dirty="0"/>
          </a:p>
        </p:txBody>
      </p:sp>
    </p:spTree>
    <p:extLst>
      <p:ext uri="{BB962C8B-B14F-4D97-AF65-F5344CB8AC3E}">
        <p14:creationId xmlns:p14="http://schemas.microsoft.com/office/powerpoint/2010/main" val="722874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16</a:t>
            </a:fld>
            <a:endParaRPr lang="en-CA" dirty="0"/>
          </a:p>
        </p:txBody>
      </p:sp>
    </p:spTree>
    <p:extLst>
      <p:ext uri="{BB962C8B-B14F-4D97-AF65-F5344CB8AC3E}">
        <p14:creationId xmlns:p14="http://schemas.microsoft.com/office/powerpoint/2010/main" val="2023276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17</a:t>
            </a:fld>
            <a:endParaRPr lang="en-CA" dirty="0"/>
          </a:p>
        </p:txBody>
      </p:sp>
    </p:spTree>
    <p:extLst>
      <p:ext uri="{BB962C8B-B14F-4D97-AF65-F5344CB8AC3E}">
        <p14:creationId xmlns:p14="http://schemas.microsoft.com/office/powerpoint/2010/main" val="3373213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18</a:t>
            </a:fld>
            <a:endParaRPr lang="en-CA" dirty="0"/>
          </a:p>
        </p:txBody>
      </p:sp>
    </p:spTree>
    <p:extLst>
      <p:ext uri="{BB962C8B-B14F-4D97-AF65-F5344CB8AC3E}">
        <p14:creationId xmlns:p14="http://schemas.microsoft.com/office/powerpoint/2010/main" val="2853014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19</a:t>
            </a:fld>
            <a:endParaRPr lang="en-CA" dirty="0"/>
          </a:p>
        </p:txBody>
      </p:sp>
    </p:spTree>
    <p:extLst>
      <p:ext uri="{BB962C8B-B14F-4D97-AF65-F5344CB8AC3E}">
        <p14:creationId xmlns:p14="http://schemas.microsoft.com/office/powerpoint/2010/main" val="60259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20</a:t>
            </a:fld>
            <a:endParaRPr lang="en-CA" dirty="0"/>
          </a:p>
        </p:txBody>
      </p:sp>
    </p:spTree>
    <p:extLst>
      <p:ext uri="{BB962C8B-B14F-4D97-AF65-F5344CB8AC3E}">
        <p14:creationId xmlns:p14="http://schemas.microsoft.com/office/powerpoint/2010/main" val="4062079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a:t>
            </a:fld>
            <a:endParaRPr lang="en-CA" dirty="0"/>
          </a:p>
        </p:txBody>
      </p:sp>
    </p:spTree>
    <p:extLst>
      <p:ext uri="{BB962C8B-B14F-4D97-AF65-F5344CB8AC3E}">
        <p14:creationId xmlns:p14="http://schemas.microsoft.com/office/powerpoint/2010/main" val="2166760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21</a:t>
            </a:fld>
            <a:endParaRPr lang="en-CA" dirty="0"/>
          </a:p>
        </p:txBody>
      </p:sp>
    </p:spTree>
    <p:extLst>
      <p:ext uri="{BB962C8B-B14F-4D97-AF65-F5344CB8AC3E}">
        <p14:creationId xmlns:p14="http://schemas.microsoft.com/office/powerpoint/2010/main" val="207621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22</a:t>
            </a:fld>
            <a:endParaRPr lang="en-CA" dirty="0"/>
          </a:p>
        </p:txBody>
      </p:sp>
    </p:spTree>
    <p:extLst>
      <p:ext uri="{BB962C8B-B14F-4D97-AF65-F5344CB8AC3E}">
        <p14:creationId xmlns:p14="http://schemas.microsoft.com/office/powerpoint/2010/main" val="3074732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24</a:t>
            </a:fld>
            <a:endParaRPr lang="en-CA" dirty="0"/>
          </a:p>
        </p:txBody>
      </p:sp>
    </p:spTree>
    <p:extLst>
      <p:ext uri="{BB962C8B-B14F-4D97-AF65-F5344CB8AC3E}">
        <p14:creationId xmlns:p14="http://schemas.microsoft.com/office/powerpoint/2010/main" val="2908136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25</a:t>
            </a:fld>
            <a:endParaRPr lang="en-CA" dirty="0">
              <a:solidFill>
                <a:prstClr val="black"/>
              </a:solidFill>
            </a:endParaRPr>
          </a:p>
        </p:txBody>
      </p:sp>
    </p:spTree>
    <p:extLst>
      <p:ext uri="{BB962C8B-B14F-4D97-AF65-F5344CB8AC3E}">
        <p14:creationId xmlns:p14="http://schemas.microsoft.com/office/powerpoint/2010/main" val="2896492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26</a:t>
            </a:fld>
            <a:endParaRPr lang="en-CA" dirty="0">
              <a:solidFill>
                <a:prstClr val="black"/>
              </a:solidFill>
            </a:endParaRPr>
          </a:p>
        </p:txBody>
      </p:sp>
    </p:spTree>
    <p:extLst>
      <p:ext uri="{BB962C8B-B14F-4D97-AF65-F5344CB8AC3E}">
        <p14:creationId xmlns:p14="http://schemas.microsoft.com/office/powerpoint/2010/main" val="1391625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28</a:t>
            </a:fld>
            <a:endParaRPr lang="en-CA" dirty="0">
              <a:solidFill>
                <a:prstClr val="black"/>
              </a:solidFill>
            </a:endParaRPr>
          </a:p>
        </p:txBody>
      </p:sp>
    </p:spTree>
    <p:extLst>
      <p:ext uri="{BB962C8B-B14F-4D97-AF65-F5344CB8AC3E}">
        <p14:creationId xmlns:p14="http://schemas.microsoft.com/office/powerpoint/2010/main" val="1725562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solidFill>
                  <a:prstClr val="black"/>
                </a:solidFill>
              </a:rPr>
              <a:pPr/>
              <a:t>30</a:t>
            </a:fld>
            <a:endParaRPr lang="en-CA" dirty="0">
              <a:solidFill>
                <a:prstClr val="black"/>
              </a:solidFill>
            </a:endParaRPr>
          </a:p>
        </p:txBody>
      </p:sp>
    </p:spTree>
    <p:extLst>
      <p:ext uri="{BB962C8B-B14F-4D97-AF65-F5344CB8AC3E}">
        <p14:creationId xmlns:p14="http://schemas.microsoft.com/office/powerpoint/2010/main" val="28991092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31</a:t>
            </a:fld>
            <a:endParaRPr lang="en-CA" dirty="0"/>
          </a:p>
        </p:txBody>
      </p:sp>
    </p:spTree>
    <p:extLst>
      <p:ext uri="{BB962C8B-B14F-4D97-AF65-F5344CB8AC3E}">
        <p14:creationId xmlns:p14="http://schemas.microsoft.com/office/powerpoint/2010/main" val="112193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3</a:t>
            </a:fld>
            <a:endParaRPr lang="en-CA" dirty="0"/>
          </a:p>
        </p:txBody>
      </p:sp>
    </p:spTree>
    <p:extLst>
      <p:ext uri="{BB962C8B-B14F-4D97-AF65-F5344CB8AC3E}">
        <p14:creationId xmlns:p14="http://schemas.microsoft.com/office/powerpoint/2010/main" val="4274258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4</a:t>
            </a:fld>
            <a:endParaRPr lang="en-CA" dirty="0"/>
          </a:p>
        </p:txBody>
      </p:sp>
    </p:spTree>
    <p:extLst>
      <p:ext uri="{BB962C8B-B14F-4D97-AF65-F5344CB8AC3E}">
        <p14:creationId xmlns:p14="http://schemas.microsoft.com/office/powerpoint/2010/main" val="3495537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5</a:t>
            </a:fld>
            <a:endParaRPr lang="en-CA" dirty="0"/>
          </a:p>
        </p:txBody>
      </p:sp>
    </p:spTree>
    <p:extLst>
      <p:ext uri="{BB962C8B-B14F-4D97-AF65-F5344CB8AC3E}">
        <p14:creationId xmlns:p14="http://schemas.microsoft.com/office/powerpoint/2010/main" val="1560952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6</a:t>
            </a:fld>
            <a:endParaRPr lang="en-CA" dirty="0"/>
          </a:p>
        </p:txBody>
      </p:sp>
    </p:spTree>
    <p:extLst>
      <p:ext uri="{BB962C8B-B14F-4D97-AF65-F5344CB8AC3E}">
        <p14:creationId xmlns:p14="http://schemas.microsoft.com/office/powerpoint/2010/main" val="743513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7</a:t>
            </a:fld>
            <a:endParaRPr lang="en-CA" dirty="0"/>
          </a:p>
        </p:txBody>
      </p:sp>
    </p:spTree>
    <p:extLst>
      <p:ext uri="{BB962C8B-B14F-4D97-AF65-F5344CB8AC3E}">
        <p14:creationId xmlns:p14="http://schemas.microsoft.com/office/powerpoint/2010/main" val="1666608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8</a:t>
            </a:fld>
            <a:endParaRPr lang="en-CA" dirty="0"/>
          </a:p>
        </p:txBody>
      </p:sp>
    </p:spTree>
    <p:extLst>
      <p:ext uri="{BB962C8B-B14F-4D97-AF65-F5344CB8AC3E}">
        <p14:creationId xmlns:p14="http://schemas.microsoft.com/office/powerpoint/2010/main" val="1254873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5D88-BC26-4EFA-A680-927F6A4ACCF4}" type="slidenum">
              <a:rPr lang="en-CA" smtClean="0"/>
              <a:t>9</a:t>
            </a:fld>
            <a:endParaRPr lang="en-CA" dirty="0"/>
          </a:p>
        </p:txBody>
      </p:sp>
    </p:spTree>
    <p:extLst>
      <p:ext uri="{BB962C8B-B14F-4D97-AF65-F5344CB8AC3E}">
        <p14:creationId xmlns:p14="http://schemas.microsoft.com/office/powerpoint/2010/main" val="42321754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5" name="Freeform 14"/>
          <p:cNvSpPr>
            <a:spLocks/>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6" name="Freeform 13"/>
          <p:cNvSpPr>
            <a:spLocks/>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7" name="Title 1"/>
          <p:cNvSpPr>
            <a:spLocks noGrp="1"/>
          </p:cNvSpPr>
          <p:nvPr>
            <p:ph type="ctrTitle" hasCustomPrompt="1"/>
          </p:nvPr>
        </p:nvSpPr>
        <p:spPr>
          <a:xfrm>
            <a:off x="827584" y="2060848"/>
            <a:ext cx="7702550" cy="613891"/>
          </a:xfrm>
          <a:prstGeom prst="rect">
            <a:avLst/>
          </a:prstGeom>
        </p:spPr>
        <p:txBody>
          <a:bodyPr/>
          <a:lstStyle>
            <a:lvl1pPr algn="l">
              <a:defRPr sz="3600">
                <a:solidFill>
                  <a:schemeClr val="tx2"/>
                </a:solidFill>
              </a:defRPr>
            </a:lvl1pPr>
          </a:lstStyle>
          <a:p>
            <a:r>
              <a:rPr lang="en-US" dirty="0"/>
              <a:t>Title</a:t>
            </a:r>
            <a:endParaRPr lang="en-CA" dirty="0"/>
          </a:p>
        </p:txBody>
      </p:sp>
      <p:sp>
        <p:nvSpPr>
          <p:cNvPr id="18" name="Text Placeholder 14"/>
          <p:cNvSpPr>
            <a:spLocks noGrp="1"/>
          </p:cNvSpPr>
          <p:nvPr>
            <p:ph type="body" sz="quarter" idx="13" hasCustomPrompt="1"/>
          </p:nvPr>
        </p:nvSpPr>
        <p:spPr>
          <a:xfrm>
            <a:off x="827584" y="2708920"/>
            <a:ext cx="7704856" cy="720080"/>
          </a:xfrm>
          <a:prstGeom prst="rect">
            <a:avLst/>
          </a:prstGeom>
        </p:spPr>
        <p:txBody>
          <a:bodyPr/>
          <a:lstStyle>
            <a:lvl1pPr marL="0" indent="0">
              <a:buNone/>
              <a:defRPr sz="2400">
                <a:solidFill>
                  <a:schemeClr val="tx1">
                    <a:lumMod val="75000"/>
                    <a:lumOff val="25000"/>
                  </a:schemeClr>
                </a:solidFill>
              </a:defRPr>
            </a:lvl1pPr>
          </a:lstStyle>
          <a:p>
            <a:pPr lvl="0"/>
            <a:r>
              <a:rPr lang="en-US" dirty="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25" y="911005"/>
            <a:ext cx="4265733" cy="393759"/>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7370" y="806228"/>
            <a:ext cx="1570676" cy="484291"/>
          </a:xfrm>
          <a:prstGeom prst="rect">
            <a:avLst/>
          </a:prstGeom>
        </p:spPr>
      </p:pic>
      <p:sp>
        <p:nvSpPr>
          <p:cNvPr id="21" name="Slide Number Placeholder 5"/>
          <p:cNvSpPr>
            <a:spLocks noGrp="1"/>
          </p:cNvSpPr>
          <p:nvPr>
            <p:ph type="sldNum" sz="quarter" idx="12"/>
          </p:nvPr>
        </p:nvSpPr>
        <p:spPr>
          <a:xfrm>
            <a:off x="8712461" y="6492875"/>
            <a:ext cx="420316" cy="365125"/>
          </a:xfrm>
        </p:spPr>
        <p:txBody>
          <a:bodyPr/>
          <a:lstStyle>
            <a:lvl1pPr>
              <a:defRPr sz="800">
                <a:solidFill>
                  <a:schemeClr val="tx1">
                    <a:lumMod val="75000"/>
                    <a:lumOff val="25000"/>
                  </a:schemeClr>
                </a:solidFill>
              </a:defRPr>
            </a:lvl1pPr>
          </a:lstStyle>
          <a:p>
            <a:fld id="{32D4B517-E49B-41B6-9DBC-23634E0F1CDC}" type="slidenum">
              <a:rPr lang="en-CA" smtClean="0"/>
              <a:pPr/>
              <a:t>‹N°›</a:t>
            </a:fld>
            <a:endParaRPr lang="en-CA" dirty="0"/>
          </a:p>
        </p:txBody>
      </p:sp>
    </p:spTree>
    <p:extLst>
      <p:ext uri="{BB962C8B-B14F-4D97-AF65-F5344CB8AC3E}">
        <p14:creationId xmlns:p14="http://schemas.microsoft.com/office/powerpoint/2010/main" val="3516616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58234" y="6494329"/>
            <a:ext cx="385766" cy="365125"/>
          </a:xfrm>
        </p:spPr>
        <p:txBody>
          <a:bodyPr/>
          <a:lstStyle>
            <a:lvl1pPr>
              <a:defRPr sz="800"/>
            </a:lvl1pPr>
          </a:lstStyle>
          <a:p>
            <a:fld id="{32D4B517-E49B-41B6-9DBC-23634E0F1CDC}" type="slidenum">
              <a:rPr lang="en-CA" smtClean="0"/>
              <a:pPr/>
              <a:t>‹N°›</a:t>
            </a:fld>
            <a:endParaRPr lang="en-CA" dirty="0"/>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2077113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58234" y="6494329"/>
            <a:ext cx="385766" cy="365125"/>
          </a:xfrm>
        </p:spPr>
        <p:txBody>
          <a:bodyPr/>
          <a:lstStyle>
            <a:lvl1pPr>
              <a:defRPr sz="800"/>
            </a:lvl1pPr>
          </a:lstStyle>
          <a:p>
            <a:fld id="{32D4B517-E49B-41B6-9DBC-23634E0F1CDC}" type="slidenum">
              <a:rPr lang="en-CA" smtClean="0"/>
              <a:pPr/>
              <a:t>‹N°›</a:t>
            </a:fld>
            <a:endParaRPr lang="en-CA" dirty="0"/>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a:t>Click to add text</a:t>
            </a:r>
          </a:p>
        </p:txBody>
      </p:sp>
      <p:sp>
        <p:nvSpPr>
          <p:cNvPr id="2" name="Title 1"/>
          <p:cNvSpPr>
            <a:spLocks noGrp="1"/>
          </p:cNvSpPr>
          <p:nvPr>
            <p:ph type="title"/>
          </p:nvPr>
        </p:nvSpPr>
        <p:spPr>
          <a:xfrm>
            <a:off x="759199" y="138062"/>
            <a:ext cx="5432982" cy="878670"/>
          </a:xfrm>
          <a:prstGeom prst="rect">
            <a:avLst/>
          </a:prstGeom>
        </p:spPr>
        <p:txBody>
          <a:bodyPr wrap="none" lIns="0" tIns="0" rIns="0" bIns="0" anchor="ctr" anchorCtr="0"/>
          <a:lstStyle>
            <a:lvl1pPr marL="457200" indent="-457200" algn="l">
              <a:buFont typeface="Arial" panose="020B0604020202020204" pitchFamily="34" charset="0"/>
              <a:buNone/>
              <a:defRPr lang="en-CA" sz="2800" baseline="0">
                <a:solidFill>
                  <a:schemeClr val="accent1"/>
                </a:solidFill>
                <a:latin typeface="Calibri" panose="020F0502020204030204" pitchFamily="34" charset="0"/>
                <a:ea typeface="+mn-ea"/>
                <a:cs typeface="+mn-cs"/>
              </a:defRPr>
            </a:lvl1pPr>
          </a:lstStyle>
          <a:p>
            <a:pPr marL="0" marR="0" lvl="0" indent="0" algn="l" fontAlgn="auto">
              <a:lnSpc>
                <a:spcPct val="100000"/>
              </a:lnSpc>
              <a:spcBef>
                <a:spcPct val="20000"/>
              </a:spcBef>
              <a:spcAft>
                <a:spcPts val="0"/>
              </a:spcAft>
              <a:buClrTx/>
              <a:buSzTx/>
              <a:buFont typeface="Arial" panose="020B0604020202020204" pitchFamily="34" charset="0"/>
              <a:tabLst/>
            </a:pPr>
            <a:endParaRPr lang="en-CA" dirty="0"/>
          </a:p>
        </p:txBody>
      </p:sp>
    </p:spTree>
    <p:extLst>
      <p:ext uri="{BB962C8B-B14F-4D97-AF65-F5344CB8AC3E}">
        <p14:creationId xmlns:p14="http://schemas.microsoft.com/office/powerpoint/2010/main" val="807438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solidFill>
                  <a:prstClr val="black">
                    <a:tint val="75000"/>
                  </a:prstClr>
                </a:solidFill>
              </a:rPr>
              <a:pPr/>
              <a:t>‹N°›</a:t>
            </a:fld>
            <a:endParaRPr lang="en-CA" dirty="0">
              <a:solidFill>
                <a:prstClr val="black">
                  <a:tint val="75000"/>
                </a:prstClr>
              </a:solidFill>
            </a:endParaRPr>
          </a:p>
        </p:txBody>
      </p:sp>
      <p:sp>
        <p:nvSpPr>
          <p:cNvPr id="8" name="Text Placeholder 7"/>
          <p:cNvSpPr>
            <a:spLocks noGrp="1"/>
          </p:cNvSpPr>
          <p:nvPr>
            <p:ph type="body" sz="quarter" idx="11" hasCustomPrompt="1"/>
          </p:nvPr>
        </p:nvSpPr>
        <p:spPr>
          <a:xfrm>
            <a:off x="759199" y="138064"/>
            <a:ext cx="5432982" cy="878670"/>
          </a:xfrm>
          <a:prstGeom prst="rect">
            <a:avLst/>
          </a:prstGeom>
        </p:spPr>
        <p:txBody>
          <a:bodyPr lIns="0" tIns="0" rIns="0" bIns="0"/>
          <a:lstStyle>
            <a:lvl1pPr marL="0" marR="0" indent="0" algn="l" defTabSz="914369"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184" indent="0">
              <a:buNone/>
              <a:defRPr/>
            </a:lvl2pPr>
          </a:lstStyle>
          <a:p>
            <a:pPr lvl="0"/>
            <a:r>
              <a:rPr lang="en-US" dirty="0"/>
              <a:t>Header text</a:t>
            </a:r>
          </a:p>
        </p:txBody>
      </p:sp>
      <p:sp>
        <p:nvSpPr>
          <p:cNvPr id="11" name="Content Placeholder 2"/>
          <p:cNvSpPr>
            <a:spLocks noGrp="1"/>
          </p:cNvSpPr>
          <p:nvPr>
            <p:ph idx="10" hasCustomPrompt="1"/>
          </p:nvPr>
        </p:nvSpPr>
        <p:spPr>
          <a:xfrm>
            <a:off x="786211" y="1124745"/>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599">
                <a:solidFill>
                  <a:srgbClr val="004D71"/>
                </a:solidFill>
                <a:latin typeface="Calibri" panose="020F0502020204030204" pitchFamily="34" charset="0"/>
              </a:defRPr>
            </a:lvl4pPr>
            <a:lvl5pPr marL="0" indent="1255671">
              <a:defRPr sz="1401">
                <a:solidFill>
                  <a:srgbClr val="004D71"/>
                </a:solidFill>
                <a:latin typeface="Calibri" panose="020F0502020204030204" pitchFamily="34" charset="0"/>
              </a:defRPr>
            </a:lvl5pPr>
          </a:lstStyle>
          <a:p>
            <a:pPr lvl="0"/>
            <a:r>
              <a:rPr lang="en-CA" altLang="ko-KR" dirty="0"/>
              <a:t>Click to add text</a:t>
            </a:r>
          </a:p>
        </p:txBody>
      </p:sp>
    </p:spTree>
    <p:extLst>
      <p:ext uri="{BB962C8B-B14F-4D97-AF65-F5344CB8AC3E}">
        <p14:creationId xmlns:p14="http://schemas.microsoft.com/office/powerpoint/2010/main" val="30546584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fld id="{32D4B517-E49B-41B6-9DBC-23634E0F1CDC}" type="slidenum">
              <a:rPr lang="en-CA" smtClean="0"/>
              <a:pPr/>
              <a:t>‹N°›</a:t>
            </a:fld>
            <a:endParaRPr lang="en-CA" dirty="0"/>
          </a:p>
        </p:txBody>
      </p:sp>
      <p:sp>
        <p:nvSpPr>
          <p:cNvPr id="3" name="Title Placeholder 2"/>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4" name="hl"/>
          <p:cNvSpPr txBox="1"/>
          <p:nvPr userDrawn="1"/>
        </p:nvSpPr>
        <p:spPr>
          <a:xfrm>
            <a:off x="0" y="0"/>
            <a:ext cx="9144000" cy="369332"/>
          </a:xfrm>
          <a:prstGeom prst="rect">
            <a:avLst/>
          </a:prstGeom>
          <a:noFill/>
        </p:spPr>
        <p:txBody>
          <a:bodyPr vert="horz" rtlCol="0">
            <a:spAutoFit/>
          </a:bodyPr>
          <a:lstStyle/>
          <a:p>
            <a:endParaRPr lang="en-US" dirty="0">
              <a:solidFill>
                <a:schemeClr val="tx1"/>
              </a:solidFill>
            </a:endParaRPr>
          </a:p>
        </p:txBody>
      </p:sp>
      <p:sp>
        <p:nvSpPr>
          <p:cNvPr id="2" name="MSIPCMContentMarking" descr="{&quot;HashCode&quot;:-1880398799,&quot;Placement&quot;:&quot;Header&quot;,&quot;Top&quot;:0.0,&quot;Left&quot;:502.4445,&quot;SlideWidth&quot;:720,&quot;SlideHeight&quot;:540}">
            <a:extLst>
              <a:ext uri="{FF2B5EF4-FFF2-40B4-BE49-F238E27FC236}">
                <a16:creationId xmlns:a16="http://schemas.microsoft.com/office/drawing/2014/main" id="{A3EE18D9-6935-47C4-838D-389400AA2487}"/>
              </a:ext>
            </a:extLst>
          </p:cNvPr>
          <p:cNvSpPr txBox="1"/>
          <p:nvPr userDrawn="1"/>
        </p:nvSpPr>
        <p:spPr>
          <a:xfrm>
            <a:off x="6381045" y="0"/>
            <a:ext cx="2762954" cy="280749"/>
          </a:xfrm>
          <a:prstGeom prst="rect">
            <a:avLst/>
          </a:prstGeom>
          <a:noFill/>
        </p:spPr>
        <p:txBody>
          <a:bodyPr vert="horz" wrap="square" lIns="0" tIns="0" rIns="0" bIns="0" rtlCol="0" anchor="ctr" anchorCtr="1">
            <a:spAutoFit/>
          </a:bodyPr>
          <a:lstStyle/>
          <a:p>
            <a:pPr algn="r">
              <a:spcBef>
                <a:spcPts val="0"/>
              </a:spcBef>
              <a:spcAft>
                <a:spcPts val="0"/>
              </a:spcAft>
            </a:pPr>
            <a:r>
              <a:rPr lang="fr-CA" sz="1200">
                <a:solidFill>
                  <a:srgbClr val="000000"/>
                </a:solidFill>
                <a:latin typeface="Arial" panose="020B0604020202020204" pitchFamily="34" charset="0"/>
              </a:rPr>
              <a:t>UNCLASSIFIED / NON CLASSIFIÉ</a:t>
            </a:r>
          </a:p>
        </p:txBody>
      </p:sp>
    </p:spTree>
    <p:extLst>
      <p:ext uri="{BB962C8B-B14F-4D97-AF65-F5344CB8AC3E}">
        <p14:creationId xmlns:p14="http://schemas.microsoft.com/office/powerpoint/2010/main" val="323602225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1" r:id="rId3"/>
    <p:sldLayoutId id="2147483682" r:id="rId4"/>
  </p:sldLayoutIdLst>
  <p:hf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19.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9"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canada.ca/en/government/system/digital-government/government-canada-digital-standards.html"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11.emf"/><Relationship Id="rId5" Type="http://schemas.openxmlformats.org/officeDocument/2006/relationships/hyperlink" Target="https://cyber.gc.ca/en/guidance/it-security-risk-management-lifecycle-approach-itsg-33" TargetMode="External"/><Relationship Id="rId4" Type="http://schemas.openxmlformats.org/officeDocument/2006/relationships/hyperlink" Target="https://www.gcpedia.gc.ca/wiki/Security_Categorization_Tool"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canada.ca/en/government/system/digital-government/modern-emerging-technologies/policy-implementation-notices/implementing-https-secure-web-connections-itpin.html" TargetMode="External"/><Relationship Id="rId3" Type="http://schemas.openxmlformats.org/officeDocument/2006/relationships/notesSlide" Target="../notesSlides/notesSlide21.xml"/><Relationship Id="rId7" Type="http://schemas.openxmlformats.org/officeDocument/2006/relationships/hyperlink" Target="https://cyber.gc.ca/en/guidance/network-security-zoning-design-considerations-placement-services-within-zones-itsg-38" TargetMode="External"/><Relationship Id="rId12" Type="http://schemas.openxmlformats.org/officeDocument/2006/relationships/hyperlink" Target="https://cyber.gc.ca/en/contact-us" TargetMode="Externa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hyperlink" Target="https://cyber.gc.ca/en/guidance/baseline-security-requirements-network-security-zones-government-canada-itsg-22" TargetMode="External"/><Relationship Id="rId11" Type="http://schemas.openxmlformats.org/officeDocument/2006/relationships/hyperlink" Target="https://www.canada.ca/en/government/system/digital-government/online-security-privacy/security-identity-management/government-canada-cyber-security-event-management-plan.html" TargetMode="External"/><Relationship Id="rId5" Type="http://schemas.openxmlformats.org/officeDocument/2006/relationships/hyperlink" Target="https://github.com/canada-ca/PCTF-CCP" TargetMode="External"/><Relationship Id="rId10" Type="http://schemas.openxmlformats.org/officeDocument/2006/relationships/hyperlink" Target="https://www.tbs-sct.gc.ca/pol/doc-eng.aspx?id=32604" TargetMode="External"/><Relationship Id="rId4" Type="http://schemas.openxmlformats.org/officeDocument/2006/relationships/image" Target="../media/image11.emf"/><Relationship Id="rId9" Type="http://schemas.openxmlformats.org/officeDocument/2006/relationships/hyperlink" Target="https://cyber.gc.ca/en/guidance/implementation-guidance-email-domain-protection" TargetMode="External"/></Relationships>
</file>

<file path=ppt/slides/_rels/slide23.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2.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hyperlink" Target="https://gcconnex.gc.ca/file/view/67145504/gc-earb-2020-07-16-02a-tbs-service-digital-target-enterprise-architecture-white-paper-pdf?language=en" TargetMode="External"/><Relationship Id="rId5" Type="http://schemas.openxmlformats.org/officeDocument/2006/relationships/hyperlink" Target="https://gcconnex.gc.ca/file/view/67145496/gc-earb-2020-07-16-02-tbs-service-digital-target-enterprise-architecture-and-updates-to-the-ea-framework-pdf?language=en" TargetMode="Externa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hyperlink" Target="https://www.canada.ca/en/treasury-board-secretariat/services/information-technology-project-management/project-management/guide-project-gating-it-enabled-projects.html"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notesSlide" Target="../notesSlides/notesSlide25.xml"/><Relationship Id="rId3" Type="http://schemas.openxmlformats.org/officeDocument/2006/relationships/tags" Target="../tags/tag36.xml"/><Relationship Id="rId7"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hyperlink" Target="https://service.ssc-spc.gc.ca/en/contact/partclisupport/client-execs" TargetMode="External"/><Relationship Id="rId5" Type="http://schemas.openxmlformats.org/officeDocument/2006/relationships/tags" Target="../tags/tag38.xml"/><Relationship Id="rId10" Type="http://schemas.openxmlformats.org/officeDocument/2006/relationships/image" Target="../media/image4.png"/><Relationship Id="rId4" Type="http://schemas.openxmlformats.org/officeDocument/2006/relationships/tags" Target="../tags/tag37.xml"/><Relationship Id="rId9" Type="http://schemas.openxmlformats.org/officeDocument/2006/relationships/hyperlink" Target="https://service.ssc-spc.gc.ca/en/service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gcconnex.gc.ca/file/view/58109995/gc-earb-2019-12-19-02-gc-cloud-enablement-cloud-connection-patterns-pptx?language=en"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iki.gccollab.ca/GC_EARB_Presenter_Template_%E2%80%93_SSC_Appendix_3_Guideline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gcconnex.gc.ca/file/download/50303103"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239" y="1952836"/>
            <a:ext cx="8430579" cy="666449"/>
          </a:xfrm>
        </p:spPr>
        <p:txBody>
          <a:bodyPr>
            <a:normAutofit fontScale="90000"/>
          </a:bodyPr>
          <a:lstStyle/>
          <a:p>
            <a:pPr algn="ctr"/>
            <a:r>
              <a:rPr lang="en-CA" sz="3200" b="1" kern="0" dirty="0"/>
              <a:t>Government of Canada</a:t>
            </a:r>
            <a:br>
              <a:rPr lang="en-CA" sz="3200" b="1" kern="0" dirty="0"/>
            </a:br>
            <a:r>
              <a:rPr lang="en-CA" sz="3200" b="1" kern="0" dirty="0"/>
              <a:t>Enterprise Architecture Review Board (GC EARB)</a:t>
            </a:r>
          </a:p>
        </p:txBody>
      </p:sp>
      <p:sp>
        <p:nvSpPr>
          <p:cNvPr id="17" name="Text Placeholder 2"/>
          <p:cNvSpPr>
            <a:spLocks noGrp="1"/>
          </p:cNvSpPr>
          <p:nvPr>
            <p:ph type="body" sz="quarter" idx="13"/>
          </p:nvPr>
        </p:nvSpPr>
        <p:spPr>
          <a:xfrm>
            <a:off x="426396" y="3304000"/>
            <a:ext cx="8430578" cy="720080"/>
          </a:xfrm>
        </p:spPr>
        <p:txBody>
          <a:bodyPr/>
          <a:lstStyle/>
          <a:p>
            <a:pPr algn="ctr"/>
            <a:r>
              <a:rPr lang="en-CA" b="1" dirty="0"/>
              <a:t>Department – Initiative Name</a:t>
            </a:r>
          </a:p>
          <a:p>
            <a:pPr algn="ctr"/>
            <a:r>
              <a:rPr lang="en-CA" b="1" dirty="0"/>
              <a:t>(Date)</a:t>
            </a:r>
          </a:p>
        </p:txBody>
      </p:sp>
      <p:sp>
        <p:nvSpPr>
          <p:cNvPr id="22" name="Rectangle 21"/>
          <p:cNvSpPr/>
          <p:nvPr>
            <p:custDataLst>
              <p:tags r:id="rId1"/>
            </p:custDataLst>
          </p:nvPr>
        </p:nvSpPr>
        <p:spPr>
          <a:xfrm>
            <a:off x="503548" y="5392809"/>
            <a:ext cx="1947672" cy="188553"/>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t>Presentation for:</a:t>
            </a:r>
          </a:p>
        </p:txBody>
      </p:sp>
      <p:sp>
        <p:nvSpPr>
          <p:cNvPr id="21" name="Rectangle 20"/>
          <p:cNvSpPr/>
          <p:nvPr>
            <p:custDataLst>
              <p:tags r:id="rId2"/>
            </p:custDataLst>
          </p:nvPr>
        </p:nvSpPr>
        <p:spPr>
          <a:xfrm>
            <a:off x="503548" y="5636906"/>
            <a:ext cx="1947672" cy="85243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Wingdings" panose="05000000000000000000" pitchFamily="2" charset="2"/>
              <a:buChar char="q"/>
              <a:tabLst>
                <a:tab pos="287338" algn="l"/>
              </a:tabLst>
            </a:pPr>
            <a:r>
              <a:rPr lang="en-US" sz="1200" dirty="0">
                <a:solidFill>
                  <a:schemeClr val="tx1">
                    <a:lumMod val="65000"/>
                    <a:lumOff val="35000"/>
                  </a:schemeClr>
                </a:solidFill>
              </a:rPr>
              <a:t>Endorsement</a:t>
            </a:r>
          </a:p>
          <a:p>
            <a:pPr marL="171450" indent="-171450">
              <a:buFont typeface="Wingdings" panose="05000000000000000000" pitchFamily="2" charset="2"/>
              <a:buChar char="q"/>
              <a:tabLst>
                <a:tab pos="287338" algn="l"/>
              </a:tabLst>
            </a:pPr>
            <a:r>
              <a:rPr lang="en-CA" sz="1200" dirty="0">
                <a:solidFill>
                  <a:schemeClr val="tx1">
                    <a:lumMod val="65000"/>
                    <a:lumOff val="35000"/>
                  </a:schemeClr>
                </a:solidFill>
              </a:rPr>
              <a:t>Information</a:t>
            </a:r>
          </a:p>
        </p:txBody>
      </p:sp>
      <p:sp>
        <p:nvSpPr>
          <p:cNvPr id="34" name="Rectangle 33"/>
          <p:cNvSpPr/>
          <p:nvPr>
            <p:custDataLst>
              <p:tags r:id="rId3"/>
            </p:custDataLst>
          </p:nvPr>
        </p:nvSpPr>
        <p:spPr>
          <a:xfrm>
            <a:off x="2519772" y="5392809"/>
            <a:ext cx="1944216" cy="188553"/>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t>EARB Appearance:</a:t>
            </a:r>
          </a:p>
        </p:txBody>
      </p:sp>
      <p:sp>
        <p:nvSpPr>
          <p:cNvPr id="33" name="Rectangle 32"/>
          <p:cNvSpPr/>
          <p:nvPr>
            <p:custDataLst>
              <p:tags r:id="rId4"/>
            </p:custDataLst>
          </p:nvPr>
        </p:nvSpPr>
        <p:spPr>
          <a:xfrm>
            <a:off x="2519772" y="5636906"/>
            <a:ext cx="1944216" cy="852433"/>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Wingdings" panose="05000000000000000000" pitchFamily="2" charset="2"/>
              <a:buChar char="q"/>
              <a:tabLst>
                <a:tab pos="287338" algn="l"/>
              </a:tabLst>
            </a:pPr>
            <a:r>
              <a:rPr lang="en-CA" sz="1200" dirty="0">
                <a:solidFill>
                  <a:schemeClr val="tx1">
                    <a:lumMod val="65000"/>
                    <a:lumOff val="35000"/>
                  </a:schemeClr>
                </a:solidFill>
              </a:rPr>
              <a:t>Initial</a:t>
            </a:r>
          </a:p>
          <a:p>
            <a:pPr marL="171450" indent="-171450">
              <a:buFont typeface="Wingdings" panose="05000000000000000000" pitchFamily="2" charset="2"/>
              <a:buChar char="q"/>
              <a:tabLst>
                <a:tab pos="287338" algn="l"/>
              </a:tabLst>
            </a:pPr>
            <a:r>
              <a:rPr lang="en-CA" sz="1200" dirty="0">
                <a:solidFill>
                  <a:schemeClr val="tx1">
                    <a:lumMod val="65000"/>
                    <a:lumOff val="35000"/>
                  </a:schemeClr>
                </a:solidFill>
              </a:rPr>
              <a:t>Follow-up</a:t>
            </a:r>
          </a:p>
          <a:p>
            <a:pPr marL="171450" indent="-171450">
              <a:buFont typeface="Wingdings" panose="05000000000000000000" pitchFamily="2" charset="2"/>
              <a:buChar char="q"/>
              <a:tabLst>
                <a:tab pos="287338" algn="l"/>
              </a:tabLst>
            </a:pPr>
            <a:r>
              <a:rPr lang="en-CA" sz="1200" dirty="0">
                <a:solidFill>
                  <a:schemeClr val="tx1">
                    <a:lumMod val="65000"/>
                    <a:lumOff val="35000"/>
                  </a:schemeClr>
                </a:solidFill>
              </a:rPr>
              <a:t>Final Architecture</a:t>
            </a:r>
            <a:endParaRPr lang="en-US" sz="1200" dirty="0">
              <a:solidFill>
                <a:schemeClr val="tx1">
                  <a:lumMod val="65000"/>
                  <a:lumOff val="35000"/>
                </a:schemeClr>
              </a:solidFill>
            </a:endParaRPr>
          </a:p>
        </p:txBody>
      </p:sp>
      <p:sp>
        <p:nvSpPr>
          <p:cNvPr id="24" name="Rectangle 23"/>
          <p:cNvSpPr/>
          <p:nvPr>
            <p:custDataLst>
              <p:tags r:id="rId5"/>
            </p:custDataLst>
          </p:nvPr>
        </p:nvSpPr>
        <p:spPr>
          <a:xfrm>
            <a:off x="4572000" y="5392809"/>
            <a:ext cx="4272818" cy="188553"/>
          </a:xfrm>
          <a:prstGeom prst="rect">
            <a:avLst/>
          </a:prstGeom>
          <a:solidFill>
            <a:srgbClr val="005172"/>
          </a:solid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b="1" dirty="0"/>
              <a:t>Contact Information:</a:t>
            </a:r>
          </a:p>
        </p:txBody>
      </p:sp>
      <p:sp>
        <p:nvSpPr>
          <p:cNvPr id="23" name="Rectangle 22"/>
          <p:cNvSpPr/>
          <p:nvPr>
            <p:custDataLst>
              <p:tags r:id="rId6"/>
            </p:custDataLst>
          </p:nvPr>
        </p:nvSpPr>
        <p:spPr>
          <a:xfrm>
            <a:off x="4572000" y="5636906"/>
            <a:ext cx="4272818" cy="852434"/>
          </a:xfrm>
          <a:prstGeom prst="rect">
            <a:avLst/>
          </a:prstGeom>
          <a:noFill/>
          <a:ln w="9525">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CA" sz="1200" b="1" dirty="0">
                <a:solidFill>
                  <a:schemeClr val="tx1">
                    <a:lumMod val="65000"/>
                    <a:lumOff val="35000"/>
                  </a:schemeClr>
                </a:solidFill>
              </a:rPr>
              <a:t>Presenter(s):</a:t>
            </a:r>
          </a:p>
          <a:p>
            <a:pPr marL="171450" indent="-171450">
              <a:buFont typeface="Arial" panose="020B0604020202020204" pitchFamily="34" charset="0"/>
              <a:buChar char="•"/>
            </a:pPr>
            <a:r>
              <a:rPr lang="en-CA" sz="1200" dirty="0">
                <a:solidFill>
                  <a:schemeClr val="tx1">
                    <a:lumMod val="65000"/>
                    <a:lumOff val="35000"/>
                  </a:schemeClr>
                </a:solidFill>
              </a:rPr>
              <a:t>Name /Email / Phone #</a:t>
            </a:r>
          </a:p>
          <a:p>
            <a:pPr marL="171450" indent="-171450">
              <a:buFont typeface="Arial" panose="020B0604020202020204" pitchFamily="34" charset="0"/>
              <a:buChar char="•"/>
            </a:pPr>
            <a:r>
              <a:rPr lang="en-CA" sz="1200" dirty="0">
                <a:solidFill>
                  <a:schemeClr val="tx1">
                    <a:lumMod val="65000"/>
                    <a:lumOff val="35000"/>
                  </a:schemeClr>
                </a:solidFill>
              </a:rPr>
              <a:t>Name /Email / Phone #</a:t>
            </a:r>
          </a:p>
        </p:txBody>
      </p:sp>
      <p:sp>
        <p:nvSpPr>
          <p:cNvPr id="10" name="TextBox 9"/>
          <p:cNvSpPr txBox="1"/>
          <p:nvPr/>
        </p:nvSpPr>
        <p:spPr>
          <a:xfrm>
            <a:off x="435200" y="6544883"/>
            <a:ext cx="2448272" cy="215444"/>
          </a:xfrm>
          <a:prstGeom prst="rect">
            <a:avLst/>
          </a:prstGeom>
          <a:noFill/>
        </p:spPr>
        <p:txBody>
          <a:bodyPr wrap="square" rtlCol="0">
            <a:spAutoFit/>
          </a:bodyPr>
          <a:lstStyle/>
          <a:p>
            <a:r>
              <a:rPr lang="en-CA" sz="800" dirty="0"/>
              <a:t>Last </a:t>
            </a:r>
            <a:r>
              <a:rPr lang="en-CA" sz="800"/>
              <a:t>Updated  August 30th, 2021</a:t>
            </a:r>
          </a:p>
        </p:txBody>
      </p:sp>
      <p:sp>
        <p:nvSpPr>
          <p:cNvPr id="11" name="TextBox 10"/>
          <p:cNvSpPr txBox="1"/>
          <p:nvPr/>
        </p:nvSpPr>
        <p:spPr>
          <a:xfrm>
            <a:off x="7920372" y="6597352"/>
            <a:ext cx="1021433" cy="215444"/>
          </a:xfrm>
          <a:prstGeom prst="rect">
            <a:avLst/>
          </a:prstGeom>
          <a:noFill/>
        </p:spPr>
        <p:txBody>
          <a:bodyPr wrap="none" rtlCol="0">
            <a:spAutoFit/>
          </a:bodyPr>
          <a:lstStyle/>
          <a:p>
            <a:r>
              <a:rPr lang="en-CA" sz="800" dirty="0"/>
              <a:t>GC Docs #XXXXXXX0</a:t>
            </a:r>
          </a:p>
        </p:txBody>
      </p:sp>
      <p:sp>
        <p:nvSpPr>
          <p:cNvPr id="27" name="Title 1">
            <a:extLst>
              <a:ext uri="{C183D7F6-B498-43B3-948B-1728B52AA6E4}">
                <adec:decorative xmlns:adec="http://schemas.microsoft.com/office/drawing/2017/decorative" val="1"/>
              </a:ext>
            </a:extLst>
          </p:cNvPr>
          <p:cNvSpPr txBox="1">
            <a:spLocks/>
          </p:cNvSpPr>
          <p:nvPr/>
        </p:nvSpPr>
        <p:spPr>
          <a:xfrm>
            <a:off x="143508" y="80346"/>
            <a:ext cx="2520280" cy="48696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a:solidFill>
                  <a:schemeClr val="tx2"/>
                </a:solidFill>
                <a:latin typeface="+mj-lt"/>
                <a:ea typeface="+mj-ea"/>
                <a:cs typeface="+mj-cs"/>
              </a:defRPr>
            </a:lvl1pPr>
          </a:lstStyle>
          <a:p>
            <a:r>
              <a:rPr lang="en-CA" sz="2000" b="1" kern="0" dirty="0">
                <a:solidFill>
                  <a:schemeClr val="bg1">
                    <a:lumMod val="50000"/>
                  </a:schemeClr>
                </a:solidFill>
              </a:rPr>
              <a:t>Presenter Template</a:t>
            </a:r>
          </a:p>
        </p:txBody>
      </p:sp>
      <p:sp>
        <p:nvSpPr>
          <p:cNvPr id="5" name="Rectangle 17">
            <a:extLst>
              <a:ext uri="{C183D7F6-B498-43B3-948B-1728B52AA6E4}">
                <adec:decorative xmlns:adec="http://schemas.microsoft.com/office/drawing/2017/decorative" val="1"/>
              </a:ext>
            </a:extLst>
          </p:cNvPr>
          <p:cNvSpPr txBox="1">
            <a:spLocks noChangeArrowheads="1"/>
          </p:cNvSpPr>
          <p:nvPr>
            <p:custDataLst>
              <p:tags r:id="rId7"/>
            </p:custDataLst>
          </p:nvPr>
        </p:nvSpPr>
        <p:spPr bwMode="auto">
          <a:xfrm>
            <a:off x="431540" y="1609502"/>
            <a:ext cx="8430579" cy="133069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normAutofit/>
          </a:bodyPr>
          <a:lstStyle>
            <a:lvl1pPr algn="ctr" defTabSz="914400" rtl="0" eaLnBrk="1" fontAlgn="base" latinLnBrk="0" hangingPunct="1">
              <a:spcBef>
                <a:spcPct val="0"/>
              </a:spcBef>
              <a:spcAft>
                <a:spcPct val="0"/>
              </a:spcAft>
              <a:buNone/>
              <a:defRPr sz="3200" kern="1200">
                <a:solidFill>
                  <a:schemeClr val="tx2"/>
                </a:solidFill>
                <a:latin typeface="+mj-lt"/>
                <a:ea typeface="+mj-ea"/>
                <a:cs typeface="ＭＳ Ｐゴシック" charset="0"/>
              </a:defRPr>
            </a:lvl1pPr>
            <a:lvl2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2pPr>
            <a:lvl3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3pPr>
            <a:lvl4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4pPr>
            <a:lvl5pPr algn="ctr" rtl="0" eaLnBrk="1" fontAlgn="base" hangingPunct="1">
              <a:spcBef>
                <a:spcPct val="0"/>
              </a:spcBef>
              <a:spcAft>
                <a:spcPct val="0"/>
              </a:spcAft>
              <a:defRPr sz="3200">
                <a:solidFill>
                  <a:schemeClr val="tx2"/>
                </a:solidFill>
                <a:latin typeface="Franklin Gothic Demi" charset="0"/>
                <a:ea typeface="ＭＳ Ｐゴシック" charset="0"/>
                <a:cs typeface="ＭＳ Ｐゴシック" charset="0"/>
              </a:defRPr>
            </a:lvl5pPr>
            <a:lvl6pPr marL="457200" algn="ctr" rtl="0" eaLnBrk="1" fontAlgn="base" hangingPunct="1">
              <a:spcBef>
                <a:spcPct val="0"/>
              </a:spcBef>
              <a:spcAft>
                <a:spcPct val="0"/>
              </a:spcAft>
              <a:defRPr sz="3200">
                <a:solidFill>
                  <a:schemeClr val="tx2"/>
                </a:solidFill>
                <a:latin typeface="Franklin Gothic Demi" charset="0"/>
                <a:ea typeface="ＭＳ Ｐゴシック" charset="0"/>
              </a:defRPr>
            </a:lvl6pPr>
            <a:lvl7pPr marL="914400" algn="ctr" rtl="0" eaLnBrk="1" fontAlgn="base" hangingPunct="1">
              <a:spcBef>
                <a:spcPct val="0"/>
              </a:spcBef>
              <a:spcAft>
                <a:spcPct val="0"/>
              </a:spcAft>
              <a:defRPr sz="3200">
                <a:solidFill>
                  <a:schemeClr val="tx2"/>
                </a:solidFill>
                <a:latin typeface="Franklin Gothic Demi" charset="0"/>
                <a:ea typeface="ＭＳ Ｐゴシック" charset="0"/>
              </a:defRPr>
            </a:lvl7pPr>
            <a:lvl8pPr marL="1371600" algn="ctr" rtl="0" eaLnBrk="1" fontAlgn="base" hangingPunct="1">
              <a:spcBef>
                <a:spcPct val="0"/>
              </a:spcBef>
              <a:spcAft>
                <a:spcPct val="0"/>
              </a:spcAft>
              <a:defRPr sz="3200">
                <a:solidFill>
                  <a:schemeClr val="tx2"/>
                </a:solidFill>
                <a:latin typeface="Franklin Gothic Demi" charset="0"/>
                <a:ea typeface="ＭＳ Ｐゴシック" charset="0"/>
              </a:defRPr>
            </a:lvl8pPr>
            <a:lvl9pPr marL="1828800" algn="ctr" rtl="0" eaLnBrk="1" fontAlgn="base" hangingPunct="1">
              <a:spcBef>
                <a:spcPct val="0"/>
              </a:spcBef>
              <a:spcAft>
                <a:spcPct val="0"/>
              </a:spcAft>
              <a:defRPr sz="3200">
                <a:solidFill>
                  <a:schemeClr val="tx2"/>
                </a:solidFill>
                <a:latin typeface="Franklin Gothic Demi" charset="0"/>
                <a:ea typeface="ＭＳ Ｐゴシック" charset="0"/>
              </a:defRPr>
            </a:lvl9pPr>
          </a:lstStyle>
          <a:p>
            <a:pPr>
              <a:defRPr/>
            </a:pPr>
            <a:endParaRPr lang="en-US" b="1" kern="0" dirty="0">
              <a:cs typeface="+mj-cs"/>
            </a:endParaRPr>
          </a:p>
        </p:txBody>
      </p:sp>
    </p:spTree>
    <p:extLst>
      <p:ext uri="{BB962C8B-B14F-4D97-AF65-F5344CB8AC3E}">
        <p14:creationId xmlns:p14="http://schemas.microsoft.com/office/powerpoint/2010/main" val="18045257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
          <p:cNvSpPr txBox="1">
            <a:spLocks noGrp="1"/>
          </p:cNvSpPr>
          <p:nvPr>
            <p:ph type="title" idx="4294967295"/>
          </p:nvPr>
        </p:nvSpPr>
        <p:spPr bwMode="auto">
          <a:xfrm>
            <a:off x="429729" y="224644"/>
            <a:ext cx="2486088" cy="43127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lvl1pPr marL="457200" indent="-457200" algn="l" rtl="0" eaLnBrk="0" fontAlgn="base" hangingPunct="0">
              <a:spcBef>
                <a:spcPct val="0"/>
              </a:spcBef>
              <a:spcAft>
                <a:spcPct val="0"/>
              </a:spcAft>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vl2pPr algn="l" rtl="0" eaLnBrk="0" fontAlgn="base" hangingPunct="0">
              <a:spcBef>
                <a:spcPct val="0"/>
              </a:spcBef>
              <a:spcAft>
                <a:spcPct val="0"/>
              </a:spcAft>
              <a:defRPr sz="4400">
                <a:solidFill>
                  <a:schemeClr val="tx1"/>
                </a:solidFill>
                <a:latin typeface="Calibri" panose="020F0502020204030204" pitchFamily="34" charset="0"/>
              </a:defRPr>
            </a:lvl2pPr>
            <a:lvl3pPr algn="l" rtl="0" eaLnBrk="0" fontAlgn="base" hangingPunct="0">
              <a:spcBef>
                <a:spcPct val="0"/>
              </a:spcBef>
              <a:spcAft>
                <a:spcPct val="0"/>
              </a:spcAft>
              <a:defRPr sz="4400">
                <a:solidFill>
                  <a:schemeClr val="tx1"/>
                </a:solidFill>
                <a:latin typeface="Calibri" panose="020F0502020204030204" pitchFamily="34" charset="0"/>
              </a:defRPr>
            </a:lvl3pPr>
            <a:lvl4pPr algn="l" rtl="0" eaLnBrk="0" fontAlgn="base" hangingPunct="0">
              <a:spcBef>
                <a:spcPct val="0"/>
              </a:spcBef>
              <a:spcAft>
                <a:spcPct val="0"/>
              </a:spcAft>
              <a:defRPr sz="4400">
                <a:solidFill>
                  <a:schemeClr val="tx1"/>
                </a:solidFill>
                <a:latin typeface="Calibri" panose="020F0502020204030204" pitchFamily="34" charset="0"/>
              </a:defRPr>
            </a:lvl4pPr>
            <a:lvl5pPr algn="l" rtl="0" eaLnBrk="0" fontAlgn="base" hangingPunct="0">
              <a:spcBef>
                <a:spcPct val="0"/>
              </a:spcBef>
              <a:spcAft>
                <a:spcPct val="0"/>
              </a:spcAft>
              <a:defRPr sz="4400">
                <a:solidFill>
                  <a:schemeClr val="tx1"/>
                </a:solidFill>
                <a:latin typeface="Calibri" panose="020F0502020204030204" pitchFamily="34" charset="0"/>
              </a:defRPr>
            </a:lvl5pPr>
            <a:lvl6pPr marL="457200" algn="l" rtl="0" fontAlgn="base">
              <a:spcBef>
                <a:spcPct val="0"/>
              </a:spcBef>
              <a:spcAft>
                <a:spcPct val="0"/>
              </a:spcAft>
              <a:defRPr sz="4400">
                <a:solidFill>
                  <a:schemeClr val="tx1"/>
                </a:solidFill>
                <a:latin typeface="Calibri" panose="020F0502020204030204" pitchFamily="34" charset="0"/>
              </a:defRPr>
            </a:lvl6pPr>
            <a:lvl7pPr marL="914400" algn="l" rtl="0" fontAlgn="base">
              <a:spcBef>
                <a:spcPct val="0"/>
              </a:spcBef>
              <a:spcAft>
                <a:spcPct val="0"/>
              </a:spcAft>
              <a:defRPr sz="4400">
                <a:solidFill>
                  <a:schemeClr val="tx1"/>
                </a:solidFill>
                <a:latin typeface="Calibri" panose="020F0502020204030204" pitchFamily="34" charset="0"/>
              </a:defRPr>
            </a:lvl7pPr>
            <a:lvl8pPr marL="1371600" algn="l" rtl="0" fontAlgn="base">
              <a:spcBef>
                <a:spcPct val="0"/>
              </a:spcBef>
              <a:spcAft>
                <a:spcPct val="0"/>
              </a:spcAft>
              <a:defRPr sz="4400">
                <a:solidFill>
                  <a:schemeClr val="tx1"/>
                </a:solidFill>
                <a:latin typeface="Calibri" panose="020F0502020204030204" pitchFamily="34" charset="0"/>
              </a:defRPr>
            </a:lvl8pPr>
            <a:lvl9pPr marL="1828800" algn="l" rtl="0" fontAlgn="base">
              <a:spcBef>
                <a:spcPct val="0"/>
              </a:spcBef>
              <a:spcAft>
                <a:spcPct val="0"/>
              </a:spcAft>
              <a:defRPr sz="4400">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en-CA" sz="2800" b="0" i="0" u="none" strike="noStrike" kern="1200" cap="none" spc="0" normalizeH="0" baseline="0" noProof="0" dirty="0">
                <a:ln>
                  <a:noFill/>
                </a:ln>
                <a:solidFill>
                  <a:schemeClr val="accent1"/>
                </a:solidFill>
                <a:effectLst/>
                <a:uLnTx/>
                <a:uFillTx/>
                <a:latin typeface="Calibri" panose="020F0502020204030204" pitchFamily="34" charset="0"/>
                <a:ea typeface="+mn-ea"/>
                <a:cs typeface="+mn-cs"/>
              </a:rPr>
              <a:t>GC EA Summary </a:t>
            </a:r>
          </a:p>
        </p:txBody>
      </p:sp>
      <p:graphicFrame>
        <p:nvGraphicFramePr>
          <p:cNvPr id="6" name="Table 5" descr="Project Management"/>
          <p:cNvGraphicFramePr>
            <a:graphicFrameLocks noGrp="1"/>
          </p:cNvGraphicFramePr>
          <p:nvPr>
            <p:extLst>
              <p:ext uri="{D42A27DB-BD31-4B8C-83A1-F6EECF244321}">
                <p14:modId xmlns:p14="http://schemas.microsoft.com/office/powerpoint/2010/main" val="514087910"/>
              </p:ext>
            </p:extLst>
          </p:nvPr>
        </p:nvGraphicFramePr>
        <p:xfrm>
          <a:off x="4932040" y="369438"/>
          <a:ext cx="3924435" cy="396240"/>
        </p:xfrm>
        <a:graphic>
          <a:graphicData uri="http://schemas.openxmlformats.org/drawingml/2006/table">
            <a:tbl>
              <a:tblPr>
                <a:tableStyleId>{5C22544A-7EE6-4342-B048-85BDC9FD1C3A}</a:tableStyleId>
              </a:tblPr>
              <a:tblGrid>
                <a:gridCol w="1057884">
                  <a:extLst>
                    <a:ext uri="{9D8B030D-6E8A-4147-A177-3AD203B41FA5}">
                      <a16:colId xmlns:a16="http://schemas.microsoft.com/office/drawing/2014/main" val="20000"/>
                    </a:ext>
                  </a:extLst>
                </a:gridCol>
                <a:gridCol w="1128602">
                  <a:extLst>
                    <a:ext uri="{9D8B030D-6E8A-4147-A177-3AD203B41FA5}">
                      <a16:colId xmlns:a16="http://schemas.microsoft.com/office/drawing/2014/main" val="20001"/>
                    </a:ext>
                  </a:extLst>
                </a:gridCol>
                <a:gridCol w="1128602">
                  <a:extLst>
                    <a:ext uri="{9D8B030D-6E8A-4147-A177-3AD203B41FA5}">
                      <a16:colId xmlns:a16="http://schemas.microsoft.com/office/drawing/2014/main" val="20002"/>
                    </a:ext>
                  </a:extLst>
                </a:gridCol>
                <a:gridCol w="609347">
                  <a:extLst>
                    <a:ext uri="{9D8B030D-6E8A-4147-A177-3AD203B41FA5}">
                      <a16:colId xmlns:a16="http://schemas.microsoft.com/office/drawing/2014/main" val="2000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b="1" dirty="0">
                          <a:solidFill>
                            <a:prstClr val="black"/>
                          </a:solidFill>
                          <a:latin typeface="+mn-lt"/>
                          <a:sym typeface="Wingdings 2" panose="05020102010507070707" pitchFamily="18" charset="2"/>
                        </a:rPr>
                        <a:t> Endorsement</a:t>
                      </a:r>
                      <a:endParaRPr lang="en-CA" sz="1000" b="1" dirty="0">
                        <a:solidFill>
                          <a:prstClr val="black"/>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b="1" dirty="0">
                          <a:solidFill>
                            <a:schemeClr val="tx1"/>
                          </a:solidFill>
                          <a:latin typeface="+mn-lt"/>
                          <a:sym typeface="Wingdings 2" panose="05020102010507070707" pitchFamily="18" charset="2"/>
                        </a:rPr>
                        <a:t> Information</a:t>
                      </a:r>
                    </a:p>
                  </a:txBody>
                  <a:tcPr/>
                </a:tc>
                <a:tc>
                  <a:txBody>
                    <a:bodyPr/>
                    <a:lstStyle/>
                    <a:p>
                      <a:pPr>
                        <a:tabLst>
                          <a:tab pos="398463" algn="l"/>
                          <a:tab pos="969963" algn="l"/>
                        </a:tabLst>
                      </a:pPr>
                      <a:r>
                        <a:rPr lang="en-CA" sz="1000" b="1" kern="1200" dirty="0">
                          <a:solidFill>
                            <a:schemeClr val="tx1"/>
                          </a:solidFill>
                          <a:latin typeface="+mn-lt"/>
                          <a:ea typeface="+mn-ea"/>
                          <a:cs typeface="+mn-cs"/>
                        </a:rPr>
                        <a:t>PCRA:</a:t>
                      </a:r>
                    </a:p>
                    <a:p>
                      <a:pPr>
                        <a:tabLst>
                          <a:tab pos="398463" algn="l"/>
                          <a:tab pos="969963" algn="l"/>
                        </a:tabLst>
                      </a:pPr>
                      <a:r>
                        <a:rPr lang="en-CA" sz="1000" b="1" kern="1200" dirty="0">
                          <a:solidFill>
                            <a:schemeClr val="tx1"/>
                          </a:solidFill>
                          <a:latin typeface="+mn-lt"/>
                          <a:ea typeface="+mn-ea"/>
                          <a:cs typeface="+mn-cs"/>
                        </a:rPr>
                        <a:t>OPMCA:</a:t>
                      </a:r>
                      <a:r>
                        <a:rPr lang="en-CA" sz="1000" b="1" kern="1200" baseline="0" dirty="0">
                          <a:solidFill>
                            <a:schemeClr val="tx1"/>
                          </a:solidFill>
                          <a:latin typeface="+mn-lt"/>
                          <a:ea typeface="+mn-ea"/>
                          <a:cs typeface="+mn-cs"/>
                        </a:rPr>
                        <a:t> </a:t>
                      </a:r>
                      <a:endParaRPr lang="en-CA" sz="1000" b="1" kern="1200" dirty="0">
                        <a:solidFill>
                          <a:schemeClr val="tx1"/>
                        </a:solidFill>
                        <a:latin typeface="+mn-lt"/>
                        <a:ea typeface="+mn-ea"/>
                        <a:cs typeface="+mn-cs"/>
                      </a:endParaRPr>
                    </a:p>
                  </a:txBody>
                  <a:tcPr/>
                </a:tc>
                <a:tc>
                  <a:txBody>
                    <a:bodyPr/>
                    <a:lstStyle/>
                    <a:p>
                      <a:pPr>
                        <a:tabLst>
                          <a:tab pos="398463" algn="l"/>
                          <a:tab pos="969963" algn="l"/>
                        </a:tabLst>
                      </a:pPr>
                      <a:r>
                        <a:rPr lang="en-CA" sz="1000" b="1" kern="1200" dirty="0">
                          <a:solidFill>
                            <a:schemeClr val="tx1"/>
                          </a:solidFill>
                          <a:latin typeface="+mn-lt"/>
                          <a:ea typeface="+mn-ea"/>
                          <a:cs typeface="+mn-cs"/>
                        </a:rPr>
                        <a:t>One time:</a:t>
                      </a:r>
                      <a:r>
                        <a:rPr lang="en-CA" sz="1000" b="1" kern="1200" baseline="0" dirty="0">
                          <a:solidFill>
                            <a:schemeClr val="tx1"/>
                          </a:solidFill>
                          <a:latin typeface="+mn-lt"/>
                          <a:ea typeface="+mn-ea"/>
                          <a:cs typeface="+mn-cs"/>
                        </a:rPr>
                        <a:t> </a:t>
                      </a:r>
                      <a:r>
                        <a:rPr lang="en-CA" sz="1000" b="1" kern="1200" dirty="0">
                          <a:solidFill>
                            <a:schemeClr val="tx1"/>
                          </a:solidFill>
                          <a:latin typeface="+mn-lt"/>
                          <a:ea typeface="+mn-ea"/>
                          <a:cs typeface="+mn-cs"/>
                        </a:rPr>
                        <a:t>$</a:t>
                      </a:r>
                    </a:p>
                    <a:p>
                      <a:pPr>
                        <a:tabLst>
                          <a:tab pos="398463" algn="l"/>
                          <a:tab pos="969963" algn="l"/>
                        </a:tabLst>
                      </a:pPr>
                      <a:r>
                        <a:rPr lang="en-CA" sz="1000" b="1" kern="1200" dirty="0">
                          <a:solidFill>
                            <a:schemeClr val="tx1"/>
                          </a:solidFill>
                          <a:latin typeface="+mn-lt"/>
                          <a:ea typeface="+mn-ea"/>
                          <a:cs typeface="+mn-cs"/>
                        </a:rPr>
                        <a:t>On going: $</a:t>
                      </a:r>
                    </a:p>
                  </a:txBody>
                  <a:tcPr/>
                </a:tc>
                <a:tc>
                  <a:txBody>
                    <a:bodyPr/>
                    <a:lstStyle/>
                    <a:p>
                      <a:pPr>
                        <a:tabLst>
                          <a:tab pos="398463" algn="l"/>
                          <a:tab pos="969963" algn="l"/>
                        </a:tabLst>
                      </a:pPr>
                      <a:r>
                        <a:rPr lang="en-CA" sz="1000" b="1" kern="1200" dirty="0">
                          <a:solidFill>
                            <a:schemeClr val="tx1"/>
                          </a:solidFill>
                          <a:latin typeface="+mn-lt"/>
                          <a:ea typeface="+mn-ea"/>
                          <a:cs typeface="+mn-cs"/>
                        </a:rPr>
                        <a:t>Overall:</a:t>
                      </a:r>
                    </a:p>
                  </a:txBody>
                  <a:tcPr/>
                </a:tc>
                <a:extLst>
                  <a:ext uri="{0D108BD9-81ED-4DB2-BD59-A6C34878D82A}">
                    <a16:rowId xmlns:a16="http://schemas.microsoft.com/office/drawing/2014/main" val="10000"/>
                  </a:ext>
                </a:extLst>
              </a:tr>
            </a:tbl>
          </a:graphicData>
        </a:graphic>
      </p:graphicFrame>
      <p:sp>
        <p:nvSpPr>
          <p:cNvPr id="19" name="Isosceles Triangle 18" descr="Fully Aligned Green Triangle Indicator"/>
          <p:cNvSpPr/>
          <p:nvPr/>
        </p:nvSpPr>
        <p:spPr>
          <a:xfrm>
            <a:off x="8496436" y="559893"/>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7" name="Table 36" descr="Cloud Request type"/>
          <p:cNvGraphicFramePr>
            <a:graphicFrameLocks noGrp="1"/>
          </p:cNvGraphicFramePr>
          <p:nvPr>
            <p:extLst>
              <p:ext uri="{D42A27DB-BD31-4B8C-83A1-F6EECF244321}">
                <p14:modId xmlns:p14="http://schemas.microsoft.com/office/powerpoint/2010/main" val="2561745342"/>
              </p:ext>
            </p:extLst>
          </p:nvPr>
        </p:nvGraphicFramePr>
        <p:xfrm>
          <a:off x="359532" y="945102"/>
          <a:ext cx="4356484" cy="230617"/>
        </p:xfrm>
        <a:graphic>
          <a:graphicData uri="http://schemas.openxmlformats.org/drawingml/2006/table">
            <a:tbl>
              <a:tblPr firstCol="1">
                <a:tableStyleId>{5C22544A-7EE6-4342-B048-85BDC9FD1C3A}</a:tableStyleId>
              </a:tblPr>
              <a:tblGrid>
                <a:gridCol w="866080">
                  <a:extLst>
                    <a:ext uri="{9D8B030D-6E8A-4147-A177-3AD203B41FA5}">
                      <a16:colId xmlns:a16="http://schemas.microsoft.com/office/drawing/2014/main" val="20000"/>
                    </a:ext>
                  </a:extLst>
                </a:gridCol>
                <a:gridCol w="745204">
                  <a:extLst>
                    <a:ext uri="{9D8B030D-6E8A-4147-A177-3AD203B41FA5}">
                      <a16:colId xmlns:a16="http://schemas.microsoft.com/office/drawing/2014/main" val="20001"/>
                    </a:ext>
                  </a:extLst>
                </a:gridCol>
                <a:gridCol w="764980">
                  <a:extLst>
                    <a:ext uri="{9D8B030D-6E8A-4147-A177-3AD203B41FA5}">
                      <a16:colId xmlns:a16="http://schemas.microsoft.com/office/drawing/2014/main" val="20002"/>
                    </a:ext>
                  </a:extLst>
                </a:gridCol>
                <a:gridCol w="828092">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tblGrid>
              <a:tr h="230617">
                <a:tc>
                  <a:txBody>
                    <a:bodyPr/>
                    <a:lstStyle/>
                    <a:p>
                      <a:pPr>
                        <a:lnSpc>
                          <a:spcPts val="600"/>
                        </a:lnSpc>
                      </a:pPr>
                      <a:r>
                        <a:rPr lang="en-CA" sz="800" b="1" dirty="0">
                          <a:solidFill>
                            <a:schemeClr val="bg2"/>
                          </a:solidFill>
                        </a:rPr>
                        <a:t>Type of Cloud</a:t>
                      </a:r>
                      <a:endParaRPr lang="en-US" sz="800" b="1" dirty="0">
                        <a:solidFill>
                          <a:schemeClr val="bg2"/>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SaaS</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PaaS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IaaS </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Not Applicable</a:t>
                      </a: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5" name="Table 34" descr="Data Classification">
            <a:extLst>
              <a:ext uri="{FF2B5EF4-FFF2-40B4-BE49-F238E27FC236}">
                <a16:creationId xmlns:a16="http://schemas.microsoft.com/office/drawing/2014/main" id="{6C1901A1-06D9-484C-AA90-A06752957A94}"/>
              </a:ext>
            </a:extLst>
          </p:cNvPr>
          <p:cNvGraphicFramePr>
            <a:graphicFrameLocks noGrp="1"/>
          </p:cNvGraphicFramePr>
          <p:nvPr>
            <p:extLst>
              <p:ext uri="{D42A27DB-BD31-4B8C-83A1-F6EECF244321}">
                <p14:modId xmlns:p14="http://schemas.microsoft.com/office/powerpoint/2010/main" val="4029507605"/>
              </p:ext>
            </p:extLst>
          </p:nvPr>
        </p:nvGraphicFramePr>
        <p:xfrm>
          <a:off x="4716016" y="944724"/>
          <a:ext cx="4176464" cy="251651"/>
        </p:xfrm>
        <a:graphic>
          <a:graphicData uri="http://schemas.openxmlformats.org/drawingml/2006/table">
            <a:tbl>
              <a:tblPr firstCol="1">
                <a:tableStyleId>{5C22544A-7EE6-4342-B048-85BDC9FD1C3A}</a:tableStyleId>
              </a:tblPr>
              <a:tblGrid>
                <a:gridCol w="756084">
                  <a:extLst>
                    <a:ext uri="{9D8B030D-6E8A-4147-A177-3AD203B41FA5}">
                      <a16:colId xmlns:a16="http://schemas.microsoft.com/office/drawing/2014/main" val="20005"/>
                    </a:ext>
                  </a:extLst>
                </a:gridCol>
                <a:gridCol w="900100">
                  <a:extLst>
                    <a:ext uri="{9D8B030D-6E8A-4147-A177-3AD203B41FA5}">
                      <a16:colId xmlns:a16="http://schemas.microsoft.com/office/drawing/2014/main" val="20006"/>
                    </a:ext>
                  </a:extLst>
                </a:gridCol>
                <a:gridCol w="900100">
                  <a:extLst>
                    <a:ext uri="{9D8B030D-6E8A-4147-A177-3AD203B41FA5}">
                      <a16:colId xmlns:a16="http://schemas.microsoft.com/office/drawing/2014/main" val="20007"/>
                    </a:ext>
                  </a:extLst>
                </a:gridCol>
                <a:gridCol w="864096">
                  <a:extLst>
                    <a:ext uri="{9D8B030D-6E8A-4147-A177-3AD203B41FA5}">
                      <a16:colId xmlns:a16="http://schemas.microsoft.com/office/drawing/2014/main" val="20008"/>
                    </a:ext>
                  </a:extLst>
                </a:gridCol>
                <a:gridCol w="756084">
                  <a:extLst>
                    <a:ext uri="{9D8B030D-6E8A-4147-A177-3AD203B41FA5}">
                      <a16:colId xmlns:a16="http://schemas.microsoft.com/office/drawing/2014/main" val="20009"/>
                    </a:ext>
                  </a:extLst>
                </a:gridCol>
              </a:tblGrid>
              <a:tr h="230617">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b="1" dirty="0">
                          <a:solidFill>
                            <a:schemeClr val="bg2"/>
                          </a:solidFill>
                        </a:rPr>
                        <a:t>Data </a:t>
                      </a:r>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b="1" dirty="0">
                          <a:solidFill>
                            <a:schemeClr val="bg2"/>
                          </a:solidFill>
                        </a:rPr>
                        <a:t>Classification</a:t>
                      </a:r>
                      <a:endParaRPr lang="en-US" sz="800" b="1" dirty="0">
                        <a:solidFill>
                          <a:schemeClr val="bg2"/>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Unclassified </a:t>
                      </a:r>
                      <a:endParaRPr lang="en-US" sz="800" dirty="0"/>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Protected A </a:t>
                      </a:r>
                      <a:endParaRPr lang="en-US" sz="800" dirty="0"/>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Protected B </a:t>
                      </a:r>
                      <a:endParaRPr lang="en-US" sz="800" dirty="0"/>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r>
                        <a:rPr lang="en-CA" sz="800" dirty="0">
                          <a:solidFill>
                            <a:schemeClr val="bg1">
                              <a:lumMod val="50000"/>
                            </a:schemeClr>
                          </a:solidFill>
                          <a:latin typeface="+mn-lt"/>
                          <a:sym typeface="Wingdings 2" panose="05020102010507070707" pitchFamily="18" charset="2"/>
                        </a:rPr>
                        <a:t>	Other </a:t>
                      </a:r>
                      <a:endParaRPr lang="en-CA" sz="800" dirty="0">
                        <a:solidFill>
                          <a:schemeClr val="bg1">
                            <a:lumMod val="50000"/>
                          </a:schemeClr>
                        </a:solidFill>
                        <a:latin typeface="+mn-lt"/>
                      </a:endParaRPr>
                    </a:p>
                    <a:p>
                      <a:pPr marL="0" marR="0" lvl="0" indent="0" algn="l" defTabSz="914400" rtl="0" eaLnBrk="1" fontAlgn="auto" latinLnBrk="0" hangingPunct="1">
                        <a:lnSpc>
                          <a:spcPts val="600"/>
                        </a:lnSpc>
                        <a:spcBef>
                          <a:spcPts val="0"/>
                        </a:spcBef>
                        <a:spcAft>
                          <a:spcPts val="0"/>
                        </a:spcAft>
                        <a:buClrTx/>
                        <a:buSzTx/>
                        <a:buFontTx/>
                        <a:buNone/>
                        <a:tabLst>
                          <a:tab pos="171450" algn="l"/>
                        </a:tabLst>
                        <a:defRPr/>
                      </a:pPr>
                      <a:endParaRPr lang="en-US" sz="800"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5" name="Table 4" descr="Summary of Proposal"/>
          <p:cNvGraphicFramePr>
            <a:graphicFrameLocks noGrp="1"/>
          </p:cNvGraphicFramePr>
          <p:nvPr>
            <p:extLst>
              <p:ext uri="{D42A27DB-BD31-4B8C-83A1-F6EECF244321}">
                <p14:modId xmlns:p14="http://schemas.microsoft.com/office/powerpoint/2010/main" val="4089005279"/>
              </p:ext>
            </p:extLst>
          </p:nvPr>
        </p:nvGraphicFramePr>
        <p:xfrm>
          <a:off x="333872" y="1328292"/>
          <a:ext cx="8522604" cy="1280160"/>
        </p:xfrm>
        <a:graphic>
          <a:graphicData uri="http://schemas.openxmlformats.org/drawingml/2006/table">
            <a:tbl>
              <a:tblPr firstRow="1">
                <a:tableStyleId>{5C22544A-7EE6-4342-B048-85BDC9FD1C3A}</a:tableStyleId>
              </a:tblPr>
              <a:tblGrid>
                <a:gridCol w="8522604">
                  <a:extLst>
                    <a:ext uri="{9D8B030D-6E8A-4147-A177-3AD203B41FA5}">
                      <a16:colId xmlns:a16="http://schemas.microsoft.com/office/drawing/2014/main" val="20000"/>
                    </a:ext>
                  </a:extLst>
                </a:gridCol>
              </a:tblGrid>
              <a:tr h="355064">
                <a:tc>
                  <a:txBody>
                    <a:bodyPr/>
                    <a:lstStyle/>
                    <a:p>
                      <a:r>
                        <a:rPr lang="en-CA" baseline="0" dirty="0">
                          <a:solidFill>
                            <a:schemeClr val="bg2"/>
                          </a:solidFill>
                        </a:rPr>
                        <a:t>Summary of Proposal</a:t>
                      </a:r>
                      <a:endParaRPr lang="en-CA" dirty="0">
                        <a:solidFill>
                          <a:schemeClr val="bg2"/>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70840">
                <a:tc>
                  <a:txBody>
                    <a:bodyPr/>
                    <a:lstStyle/>
                    <a:p>
                      <a:endParaRPr lang="en-CA" dirty="0"/>
                    </a:p>
                    <a:p>
                      <a:endParaRPr lang="en-CA" dirty="0"/>
                    </a:p>
                    <a:p>
                      <a:endParaRPr lang="en-CA"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29" name="Table 28" descr="BIATS Alignment">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995700062"/>
              </p:ext>
            </p:extLst>
          </p:nvPr>
        </p:nvGraphicFramePr>
        <p:xfrm>
          <a:off x="359532" y="2662263"/>
          <a:ext cx="8460940" cy="2494930"/>
        </p:xfrm>
        <a:graphic>
          <a:graphicData uri="http://schemas.openxmlformats.org/drawingml/2006/table">
            <a:tbl>
              <a:tblPr firstCol="1">
                <a:tableStyleId>{5C22544A-7EE6-4342-B048-85BDC9FD1C3A}</a:tableStyleId>
              </a:tblPr>
              <a:tblGrid>
                <a:gridCol w="828092">
                  <a:extLst>
                    <a:ext uri="{9D8B030D-6E8A-4147-A177-3AD203B41FA5}">
                      <a16:colId xmlns:a16="http://schemas.microsoft.com/office/drawing/2014/main" val="20001"/>
                    </a:ext>
                  </a:extLst>
                </a:gridCol>
                <a:gridCol w="7128792">
                  <a:extLst>
                    <a:ext uri="{9D8B030D-6E8A-4147-A177-3AD203B41FA5}">
                      <a16:colId xmlns:a16="http://schemas.microsoft.com/office/drawing/2014/main" val="20002"/>
                    </a:ext>
                  </a:extLst>
                </a:gridCol>
                <a:gridCol w="504056">
                  <a:extLst>
                    <a:ext uri="{9D8B030D-6E8A-4147-A177-3AD203B41FA5}">
                      <a16:colId xmlns:a16="http://schemas.microsoft.com/office/drawing/2014/main" val="2905974876"/>
                    </a:ext>
                  </a:extLst>
                </a:gridCol>
              </a:tblGrid>
              <a:tr h="498986">
                <a:tc>
                  <a:txBody>
                    <a:bodyPr/>
                    <a:lstStyle/>
                    <a:p>
                      <a:r>
                        <a:rPr lang="en-CA" sz="1000" dirty="0"/>
                        <a:t>Business</a:t>
                      </a:r>
                    </a:p>
                  </a:txBody>
                  <a:tcPr/>
                </a:tc>
                <a:tc>
                  <a:txBody>
                    <a:bodyPr/>
                    <a:lstStyle/>
                    <a:p>
                      <a:pPr marL="171450" indent="-171450">
                        <a:buFont typeface="Arial" panose="020B0604020202020204" pitchFamily="34" charset="0"/>
                        <a:buChar char="•"/>
                      </a:pPr>
                      <a:endParaRPr lang="en-CA" sz="1000" dirty="0"/>
                    </a:p>
                  </a:txBody>
                  <a:tcPr/>
                </a:tc>
                <a:tc>
                  <a:txBody>
                    <a:bodyPr/>
                    <a:lstStyle/>
                    <a:p>
                      <a:pPr marL="171450" indent="-171450">
                        <a:buFont typeface="Arial" panose="020B0604020202020204" pitchFamily="34" charset="0"/>
                        <a:buChar char="•"/>
                      </a:pPr>
                      <a:endParaRPr lang="en-CA" sz="1000" dirty="0"/>
                    </a:p>
                  </a:txBody>
                  <a:tcPr/>
                </a:tc>
                <a:extLst>
                  <a:ext uri="{0D108BD9-81ED-4DB2-BD59-A6C34878D82A}">
                    <a16:rowId xmlns:a16="http://schemas.microsoft.com/office/drawing/2014/main" val="10000"/>
                  </a:ext>
                </a:extLst>
              </a:tr>
              <a:tr h="498986">
                <a:tc>
                  <a:txBody>
                    <a:bodyPr/>
                    <a:lstStyle/>
                    <a:p>
                      <a:r>
                        <a:rPr lang="en-CA" sz="1000" dirty="0"/>
                        <a:t>Information</a:t>
                      </a:r>
                      <a:r>
                        <a:rPr lang="en-CA" sz="1000" baseline="0" dirty="0"/>
                        <a:t> </a:t>
                      </a:r>
                      <a:endParaRPr lang="en-CA" sz="1000" dirty="0"/>
                    </a:p>
                  </a:txBody>
                  <a:tcPr/>
                </a:tc>
                <a:tc>
                  <a:txBody>
                    <a:bodyPr/>
                    <a:lstStyle/>
                    <a:p>
                      <a:pPr marL="171450" indent="-171450">
                        <a:buFont typeface="Arial" panose="020B0604020202020204" pitchFamily="34" charset="0"/>
                        <a:buChar char="•"/>
                      </a:pPr>
                      <a:endParaRPr lang="en-CA" sz="1000" dirty="0"/>
                    </a:p>
                  </a:txBody>
                  <a:tcPr/>
                </a:tc>
                <a:tc>
                  <a:txBody>
                    <a:bodyPr/>
                    <a:lstStyle/>
                    <a:p>
                      <a:pPr marL="171450" indent="-171450">
                        <a:buFont typeface="Arial" panose="020B0604020202020204" pitchFamily="34" charset="0"/>
                        <a:buChar char="•"/>
                      </a:pPr>
                      <a:endParaRPr lang="en-CA" sz="1000" dirty="0"/>
                    </a:p>
                  </a:txBody>
                  <a:tcPr/>
                </a:tc>
                <a:extLst>
                  <a:ext uri="{0D108BD9-81ED-4DB2-BD59-A6C34878D82A}">
                    <a16:rowId xmlns:a16="http://schemas.microsoft.com/office/drawing/2014/main" val="10001"/>
                  </a:ext>
                </a:extLst>
              </a:tr>
              <a:tr h="498986">
                <a:tc>
                  <a:txBody>
                    <a:bodyPr/>
                    <a:lstStyle/>
                    <a:p>
                      <a:r>
                        <a:rPr lang="en-CA" sz="1000" dirty="0"/>
                        <a:t>Application</a:t>
                      </a:r>
                    </a:p>
                  </a:txBody>
                  <a:tcPr/>
                </a:tc>
                <a:tc>
                  <a:txBody>
                    <a:bodyPr/>
                    <a:lstStyle/>
                    <a:p>
                      <a:pPr marL="171450" indent="-171450">
                        <a:buFont typeface="Arial" panose="020B0604020202020204" pitchFamily="34" charset="0"/>
                        <a:buChar char="•"/>
                      </a:pPr>
                      <a:endParaRPr lang="en-CA" sz="1000" dirty="0"/>
                    </a:p>
                  </a:txBody>
                  <a:tcPr/>
                </a:tc>
                <a:tc>
                  <a:txBody>
                    <a:bodyPr/>
                    <a:lstStyle/>
                    <a:p>
                      <a:pPr marL="171450" indent="-171450">
                        <a:buFont typeface="Arial" panose="020B0604020202020204" pitchFamily="34" charset="0"/>
                        <a:buChar char="•"/>
                      </a:pPr>
                      <a:endParaRPr lang="en-CA" sz="1000" dirty="0"/>
                    </a:p>
                  </a:txBody>
                  <a:tcPr/>
                </a:tc>
                <a:extLst>
                  <a:ext uri="{0D108BD9-81ED-4DB2-BD59-A6C34878D82A}">
                    <a16:rowId xmlns:a16="http://schemas.microsoft.com/office/drawing/2014/main" val="10002"/>
                  </a:ext>
                </a:extLst>
              </a:tr>
              <a:tr h="498986">
                <a:tc>
                  <a:txBody>
                    <a:bodyPr/>
                    <a:lstStyle/>
                    <a:p>
                      <a:r>
                        <a:rPr lang="en-CA" sz="1000" dirty="0"/>
                        <a:t>Technology</a:t>
                      </a:r>
                    </a:p>
                  </a:txBody>
                  <a:tcPr/>
                </a:tc>
                <a:tc>
                  <a:txBody>
                    <a:bodyPr/>
                    <a:lstStyle/>
                    <a:p>
                      <a:pPr marL="171450" indent="-171450">
                        <a:buFont typeface="Arial" panose="020B0604020202020204" pitchFamily="34" charset="0"/>
                        <a:buChar char="•"/>
                      </a:pPr>
                      <a:endParaRPr lang="en-CA" sz="1000" dirty="0"/>
                    </a:p>
                  </a:txBody>
                  <a:tcPr/>
                </a:tc>
                <a:tc>
                  <a:txBody>
                    <a:bodyPr/>
                    <a:lstStyle/>
                    <a:p>
                      <a:pPr marL="171450" indent="-171450">
                        <a:buFont typeface="Arial" panose="020B0604020202020204" pitchFamily="34" charset="0"/>
                        <a:buChar char="•"/>
                      </a:pPr>
                      <a:endParaRPr lang="en-CA" sz="1000" dirty="0"/>
                    </a:p>
                  </a:txBody>
                  <a:tcPr/>
                </a:tc>
                <a:extLst>
                  <a:ext uri="{0D108BD9-81ED-4DB2-BD59-A6C34878D82A}">
                    <a16:rowId xmlns:a16="http://schemas.microsoft.com/office/drawing/2014/main" val="10003"/>
                  </a:ext>
                </a:extLst>
              </a:tr>
              <a:tr h="498986">
                <a:tc>
                  <a:txBody>
                    <a:bodyPr/>
                    <a:lstStyle/>
                    <a:p>
                      <a:r>
                        <a:rPr lang="en-CA" sz="1000" dirty="0"/>
                        <a:t>Security</a:t>
                      </a:r>
                    </a:p>
                  </a:txBody>
                  <a:tcPr/>
                </a:tc>
                <a:tc>
                  <a:txBody>
                    <a:bodyPr/>
                    <a:lstStyle/>
                    <a:p>
                      <a:pPr marL="0" indent="0">
                        <a:buFont typeface="Arial" panose="020B0604020202020204" pitchFamily="34" charset="0"/>
                        <a:buNone/>
                      </a:pPr>
                      <a:endParaRPr lang="en-CA" sz="1000" dirty="0"/>
                    </a:p>
                  </a:txBody>
                  <a:tcPr/>
                </a:tc>
                <a:tc>
                  <a:txBody>
                    <a:bodyPr/>
                    <a:lstStyle/>
                    <a:p>
                      <a:pPr marL="171450" indent="-171450">
                        <a:buFont typeface="Arial" panose="020B0604020202020204" pitchFamily="34" charset="0"/>
                        <a:buChar char="•"/>
                      </a:pPr>
                      <a:endParaRPr lang="en-CA" sz="1000" dirty="0"/>
                    </a:p>
                  </a:txBody>
                  <a:tcPr/>
                </a:tc>
                <a:extLst>
                  <a:ext uri="{0D108BD9-81ED-4DB2-BD59-A6C34878D82A}">
                    <a16:rowId xmlns:a16="http://schemas.microsoft.com/office/drawing/2014/main" val="10004"/>
                  </a:ext>
                </a:extLst>
              </a:tr>
            </a:tbl>
          </a:graphicData>
        </a:graphic>
      </p:graphicFrame>
      <p:sp>
        <p:nvSpPr>
          <p:cNvPr id="30" name="Isosceles Triangle 29" descr="Fully Aligned Green Triangle Indicator"/>
          <p:cNvSpPr/>
          <p:nvPr/>
        </p:nvSpPr>
        <p:spPr>
          <a:xfrm>
            <a:off x="8502823" y="2880830"/>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Isosceles Triangle 30" descr="Fully Aligned Green Triangle Indicator"/>
          <p:cNvSpPr/>
          <p:nvPr/>
        </p:nvSpPr>
        <p:spPr>
          <a:xfrm>
            <a:off x="8491783" y="3409281"/>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Isosceles Triangle 31" descr="Fully Aligned Green Triangle Indicator"/>
          <p:cNvSpPr/>
          <p:nvPr/>
        </p:nvSpPr>
        <p:spPr>
          <a:xfrm>
            <a:off x="8496436" y="3825044"/>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Isosceles Triangle 32" descr="Fully Aligned Green Triangle Indicator"/>
          <p:cNvSpPr/>
          <p:nvPr/>
        </p:nvSpPr>
        <p:spPr>
          <a:xfrm>
            <a:off x="8491783" y="4360473"/>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Isosceles Triangle 33" descr="Fully Aligned Green Triangle Indicator"/>
          <p:cNvSpPr/>
          <p:nvPr/>
        </p:nvSpPr>
        <p:spPr>
          <a:xfrm>
            <a:off x="8496241" y="4865167"/>
            <a:ext cx="128016" cy="116158"/>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 name="Table 2" descr="EA Recommendation"/>
          <p:cNvGraphicFramePr>
            <a:graphicFrameLocks noGrp="1"/>
          </p:cNvGraphicFramePr>
          <p:nvPr>
            <p:extLst>
              <p:ext uri="{D42A27DB-BD31-4B8C-83A1-F6EECF244321}">
                <p14:modId xmlns:p14="http://schemas.microsoft.com/office/powerpoint/2010/main" val="1529915767"/>
              </p:ext>
            </p:extLst>
          </p:nvPr>
        </p:nvGraphicFramePr>
        <p:xfrm>
          <a:off x="333872" y="5339483"/>
          <a:ext cx="4261302" cy="1014723"/>
        </p:xfrm>
        <a:graphic>
          <a:graphicData uri="http://schemas.openxmlformats.org/drawingml/2006/table">
            <a:tbl>
              <a:tblPr>
                <a:tableStyleId>{5C22544A-7EE6-4342-B048-85BDC9FD1C3A}</a:tableStyleId>
              </a:tblPr>
              <a:tblGrid>
                <a:gridCol w="4261302">
                  <a:extLst>
                    <a:ext uri="{9D8B030D-6E8A-4147-A177-3AD203B41FA5}">
                      <a16:colId xmlns:a16="http://schemas.microsoft.com/office/drawing/2014/main" val="20000"/>
                    </a:ext>
                  </a:extLst>
                </a:gridCol>
              </a:tblGrid>
              <a:tr h="393724">
                <a:tc>
                  <a:txBody>
                    <a:bodyPr/>
                    <a:lstStyle/>
                    <a:p>
                      <a:r>
                        <a:rPr lang="en-CA" dirty="0">
                          <a:solidFill>
                            <a:schemeClr val="bg2"/>
                          </a:solidFill>
                        </a:rPr>
                        <a:t>GC</a:t>
                      </a:r>
                      <a:r>
                        <a:rPr lang="en-CA" baseline="0" dirty="0">
                          <a:solidFill>
                            <a:schemeClr val="bg2"/>
                          </a:solidFill>
                        </a:rPr>
                        <a:t> EA Recommendation</a:t>
                      </a:r>
                      <a:endParaRPr lang="en-CA" dirty="0">
                        <a:solidFill>
                          <a:schemeClr val="bg2"/>
                        </a:solidFill>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5172"/>
                    </a:solidFill>
                  </a:tcPr>
                </a:tc>
                <a:extLst>
                  <a:ext uri="{0D108BD9-81ED-4DB2-BD59-A6C34878D82A}">
                    <a16:rowId xmlns:a16="http://schemas.microsoft.com/office/drawing/2014/main" val="10000"/>
                  </a:ext>
                </a:extLst>
              </a:tr>
              <a:tr h="620999">
                <a:tc>
                  <a:txBody>
                    <a:bodyPr/>
                    <a:lstStyle/>
                    <a:p>
                      <a:endParaRPr lang="en-CA" dirty="0"/>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bl>
          </a:graphicData>
        </a:graphic>
      </p:graphicFrame>
      <p:graphicFrame>
        <p:nvGraphicFramePr>
          <p:cNvPr id="40" name="Table 39" descr="EA Recommendation">
            <a:extLst>
              <a:ext uri="{FF2B5EF4-FFF2-40B4-BE49-F238E27FC236}">
                <a16:creationId xmlns:a16="http://schemas.microsoft.com/office/drawing/2014/main" id="{EFC18634-16A8-4D41-845E-2D867CC9BA11}"/>
              </a:ext>
            </a:extLst>
          </p:cNvPr>
          <p:cNvGraphicFramePr>
            <a:graphicFrameLocks noGrp="1"/>
          </p:cNvGraphicFramePr>
          <p:nvPr>
            <p:extLst>
              <p:ext uri="{D42A27DB-BD31-4B8C-83A1-F6EECF244321}">
                <p14:modId xmlns:p14="http://schemas.microsoft.com/office/powerpoint/2010/main" val="822227697"/>
              </p:ext>
            </p:extLst>
          </p:nvPr>
        </p:nvGraphicFramePr>
        <p:xfrm>
          <a:off x="4631178" y="5339484"/>
          <a:ext cx="4261302" cy="1021527"/>
        </p:xfrm>
        <a:graphic>
          <a:graphicData uri="http://schemas.openxmlformats.org/drawingml/2006/table">
            <a:tbl>
              <a:tblPr>
                <a:tableStyleId>{5C22544A-7EE6-4342-B048-85BDC9FD1C3A}</a:tableStyleId>
              </a:tblPr>
              <a:tblGrid>
                <a:gridCol w="4261302">
                  <a:extLst>
                    <a:ext uri="{9D8B030D-6E8A-4147-A177-3AD203B41FA5}">
                      <a16:colId xmlns:a16="http://schemas.microsoft.com/office/drawing/2014/main" val="20001"/>
                    </a:ext>
                  </a:extLst>
                </a:gridCol>
              </a:tblGrid>
              <a:tr h="381447">
                <a:tc>
                  <a:txBody>
                    <a:bodyPr/>
                    <a:lstStyle/>
                    <a:p>
                      <a:r>
                        <a:rPr lang="en-CA" sz="1800" kern="1200" dirty="0">
                          <a:solidFill>
                            <a:schemeClr val="bg2"/>
                          </a:solidFill>
                          <a:latin typeface="+mn-lt"/>
                          <a:ea typeface="+mn-ea"/>
                          <a:cs typeface="+mn-cs"/>
                        </a:rPr>
                        <a:t>Proposed Conditions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005172"/>
                    </a:solidFill>
                  </a:tcPr>
                </a:tc>
                <a:extLst>
                  <a:ext uri="{0D108BD9-81ED-4DB2-BD59-A6C34878D82A}">
                    <a16:rowId xmlns:a16="http://schemas.microsoft.com/office/drawing/2014/main" val="10000"/>
                  </a:ext>
                </a:extLst>
              </a:tr>
              <a:tr h="616867">
                <a:tc>
                  <a:txBody>
                    <a:bodyPr/>
                    <a:lstStyle/>
                    <a:p>
                      <a:endParaRPr lang="en-CA" sz="1800" kern="1200" baseline="0" dirty="0">
                        <a:solidFill>
                          <a:schemeClr val="bg2"/>
                        </a:solidFill>
                        <a:latin typeface="+mn-lt"/>
                        <a:ea typeface="+mn-ea"/>
                        <a:cs typeface="+mn-cs"/>
                      </a:endParaRPr>
                    </a:p>
                    <a:p>
                      <a:endParaRPr lang="en-CA" sz="1800" kern="1200" baseline="0" dirty="0">
                        <a:solidFill>
                          <a:schemeClr val="bg2"/>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bl>
          </a:graphicData>
        </a:graphic>
      </p:graphicFrame>
      <p:grpSp>
        <p:nvGrpSpPr>
          <p:cNvPr id="10" name="Group 9" descr="Alignment indicator legend"/>
          <p:cNvGrpSpPr/>
          <p:nvPr/>
        </p:nvGrpSpPr>
        <p:grpSpPr>
          <a:xfrm>
            <a:off x="35496" y="6491461"/>
            <a:ext cx="1668073" cy="366539"/>
            <a:chOff x="1113081" y="6387715"/>
            <a:chExt cx="1668073" cy="461665"/>
          </a:xfrm>
        </p:grpSpPr>
        <p:sp>
          <p:nvSpPr>
            <p:cNvPr id="11" name="Rectangle 10"/>
            <p:cNvSpPr/>
            <p:nvPr/>
          </p:nvSpPr>
          <p:spPr>
            <a:xfrm>
              <a:off x="2352608" y="6634818"/>
              <a:ext cx="128016" cy="128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p:cNvSpPr txBox="1"/>
            <p:nvPr/>
          </p:nvSpPr>
          <p:spPr>
            <a:xfrm>
              <a:off x="1113081" y="6387715"/>
              <a:ext cx="1207382" cy="215444"/>
            </a:xfrm>
            <a:prstGeom prst="rect">
              <a:avLst/>
            </a:prstGeom>
            <a:noFill/>
          </p:spPr>
          <p:txBody>
            <a:bodyPr wrap="none" rtlCol="0">
              <a:spAutoFit/>
            </a:bodyPr>
            <a:lstStyle/>
            <a:p>
              <a:r>
                <a:rPr lang="en-CA" sz="800" dirty="0">
                  <a:solidFill>
                    <a:prstClr val="black"/>
                  </a:solidFill>
                  <a:latin typeface="Calibri"/>
                </a:rPr>
                <a:t>Architectural Alignment:</a:t>
              </a:r>
              <a:endParaRPr lang="en-US" sz="800" dirty="0">
                <a:solidFill>
                  <a:prstClr val="black"/>
                </a:solidFill>
                <a:latin typeface="Calibri"/>
              </a:endParaRPr>
            </a:p>
          </p:txBody>
        </p:sp>
        <p:sp>
          <p:nvSpPr>
            <p:cNvPr id="13" name="TextBox 12"/>
            <p:cNvSpPr txBox="1"/>
            <p:nvPr/>
          </p:nvSpPr>
          <p:spPr>
            <a:xfrm>
              <a:off x="1261278" y="6581258"/>
              <a:ext cx="380232" cy="215444"/>
            </a:xfrm>
            <a:prstGeom prst="rect">
              <a:avLst/>
            </a:prstGeom>
            <a:noFill/>
          </p:spPr>
          <p:txBody>
            <a:bodyPr wrap="none" rtlCol="0">
              <a:spAutoFit/>
            </a:bodyPr>
            <a:lstStyle/>
            <a:p>
              <a:r>
                <a:rPr lang="en-CA" sz="800" dirty="0">
                  <a:solidFill>
                    <a:prstClr val="black"/>
                  </a:solidFill>
                  <a:latin typeface="Calibri"/>
                </a:rPr>
                <a:t>Fully</a:t>
              </a:r>
              <a:endParaRPr lang="en-US" sz="800" dirty="0">
                <a:solidFill>
                  <a:prstClr val="black"/>
                </a:solidFill>
                <a:latin typeface="Calibri"/>
              </a:endParaRPr>
            </a:p>
          </p:txBody>
        </p:sp>
        <p:sp>
          <p:nvSpPr>
            <p:cNvPr id="14" name="TextBox 13"/>
            <p:cNvSpPr txBox="1"/>
            <p:nvPr/>
          </p:nvSpPr>
          <p:spPr>
            <a:xfrm>
              <a:off x="1776544" y="6581258"/>
              <a:ext cx="524503" cy="215444"/>
            </a:xfrm>
            <a:prstGeom prst="rect">
              <a:avLst/>
            </a:prstGeom>
            <a:noFill/>
          </p:spPr>
          <p:txBody>
            <a:bodyPr wrap="none" rtlCol="0">
              <a:spAutoFit/>
            </a:bodyPr>
            <a:lstStyle/>
            <a:p>
              <a:r>
                <a:rPr lang="en-CA" sz="800" dirty="0">
                  <a:solidFill>
                    <a:prstClr val="black"/>
                  </a:solidFill>
                  <a:latin typeface="Calibri"/>
                </a:rPr>
                <a:t>Partially</a:t>
              </a:r>
              <a:endParaRPr lang="en-US" sz="800" dirty="0">
                <a:solidFill>
                  <a:prstClr val="black"/>
                </a:solidFill>
                <a:latin typeface="Calibri"/>
              </a:endParaRPr>
            </a:p>
          </p:txBody>
        </p:sp>
        <p:sp>
          <p:nvSpPr>
            <p:cNvPr id="15" name="TextBox 14"/>
            <p:cNvSpPr txBox="1"/>
            <p:nvPr/>
          </p:nvSpPr>
          <p:spPr>
            <a:xfrm>
              <a:off x="2442600" y="6581258"/>
              <a:ext cx="338554" cy="215444"/>
            </a:xfrm>
            <a:prstGeom prst="rect">
              <a:avLst/>
            </a:prstGeom>
            <a:noFill/>
          </p:spPr>
          <p:txBody>
            <a:bodyPr wrap="none" rtlCol="0">
              <a:spAutoFit/>
            </a:bodyPr>
            <a:lstStyle/>
            <a:p>
              <a:r>
                <a:rPr lang="en-CA" sz="800" dirty="0">
                  <a:solidFill>
                    <a:prstClr val="black"/>
                  </a:solidFill>
                  <a:latin typeface="Calibri"/>
                </a:rPr>
                <a:t>Not</a:t>
              </a:r>
              <a:endParaRPr lang="en-US" sz="800" dirty="0">
                <a:solidFill>
                  <a:prstClr val="black"/>
                </a:solidFill>
                <a:latin typeface="Calibri"/>
              </a:endParaRPr>
            </a:p>
          </p:txBody>
        </p:sp>
        <p:sp>
          <p:nvSpPr>
            <p:cNvPr id="16" name="Rectangle 15"/>
            <p:cNvSpPr/>
            <p:nvPr/>
          </p:nvSpPr>
          <p:spPr>
            <a:xfrm>
              <a:off x="1113081" y="6405479"/>
              <a:ext cx="1668073" cy="443901"/>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Isosceles Triangle 16"/>
            <p:cNvSpPr/>
            <p:nvPr/>
          </p:nvSpPr>
          <p:spPr>
            <a:xfrm>
              <a:off x="1196091" y="6608063"/>
              <a:ext cx="128016" cy="146304"/>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1723291" y="6626351"/>
              <a:ext cx="108012" cy="128016"/>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 name="TextBox 1">
            <a:extLst>
              <a:ext uri="{FF2B5EF4-FFF2-40B4-BE49-F238E27FC236}">
                <a16:creationId xmlns:a16="http://schemas.microsoft.com/office/drawing/2014/main" id="{0300966A-9B56-4ECC-9115-46F66B160E8E}"/>
              </a:ext>
            </a:extLst>
          </p:cNvPr>
          <p:cNvSpPr txBox="1"/>
          <p:nvPr/>
        </p:nvSpPr>
        <p:spPr>
          <a:xfrm>
            <a:off x="4644008" y="6381328"/>
            <a:ext cx="3621013" cy="369332"/>
          </a:xfrm>
          <a:prstGeom prst="rect">
            <a:avLst/>
          </a:prstGeom>
          <a:noFill/>
        </p:spPr>
        <p:txBody>
          <a:bodyPr wrap="square" rtlCol="0">
            <a:spAutoFit/>
          </a:bodyPr>
          <a:lstStyle/>
          <a:p>
            <a:r>
              <a:rPr lang="en-CA" dirty="0"/>
              <a:t>TBS Assessor:</a:t>
            </a:r>
          </a:p>
        </p:txBody>
      </p:sp>
      <p:sp>
        <p:nvSpPr>
          <p:cNvPr id="39" name="Slide Number Placeholder 1">
            <a:extLst>
              <a:ext uri="{FF2B5EF4-FFF2-40B4-BE49-F238E27FC236}">
                <a16:creationId xmlns:a16="http://schemas.microsoft.com/office/drawing/2014/main" id="{86611E87-D834-4277-B263-D55D19F0865A}"/>
              </a:ext>
            </a:extLst>
          </p:cNvPr>
          <p:cNvSpPr>
            <a:spLocks noGrp="1"/>
          </p:cNvSpPr>
          <p:nvPr>
            <p:ph type="sldNum" sz="quarter" idx="12"/>
          </p:nvPr>
        </p:nvSpPr>
        <p:spPr>
          <a:xfrm>
            <a:off x="8758234" y="6494329"/>
            <a:ext cx="385766" cy="365125"/>
          </a:xfrm>
        </p:spPr>
        <p:txBody>
          <a:bodyPr/>
          <a:lstStyle/>
          <a:p>
            <a:fld id="{32D4B517-E49B-41B6-9DBC-23634E0F1CDC}" type="slidenum">
              <a:rPr lang="en-CA" smtClean="0"/>
              <a:pPr/>
              <a:t>10</a:t>
            </a:fld>
            <a:endParaRPr lang="en-CA" dirty="0"/>
          </a:p>
        </p:txBody>
      </p:sp>
      <p:grpSp>
        <p:nvGrpSpPr>
          <p:cNvPr id="25" name="Group 24">
            <a:extLst>
              <a:ext uri="{C183D7F6-B498-43B3-948B-1728B52AA6E4}">
                <adec:decorative xmlns:adec="http://schemas.microsoft.com/office/drawing/2017/decorative" val="1"/>
              </a:ext>
            </a:extLst>
          </p:cNvPr>
          <p:cNvGrpSpPr/>
          <p:nvPr/>
        </p:nvGrpSpPr>
        <p:grpSpPr>
          <a:xfrm>
            <a:off x="2915817" y="286439"/>
            <a:ext cx="2702725" cy="2185369"/>
            <a:chOff x="9347725" y="574306"/>
            <a:chExt cx="1861803" cy="2139965"/>
          </a:xfrm>
        </p:grpSpPr>
        <p:grpSp>
          <p:nvGrpSpPr>
            <p:cNvPr id="26" name="Group 25"/>
            <p:cNvGrpSpPr/>
            <p:nvPr/>
          </p:nvGrpSpPr>
          <p:grpSpPr>
            <a:xfrm>
              <a:off x="9347725" y="709978"/>
              <a:ext cx="1861803" cy="2004293"/>
              <a:chOff x="3360738" y="1493838"/>
              <a:chExt cx="2544762" cy="2739520"/>
            </a:xfrm>
          </p:grpSpPr>
          <p:pic>
            <p:nvPicPr>
              <p:cNvPr id="36"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Freeform 37"/>
              <p:cNvSpPr>
                <a:spLocks/>
              </p:cNvSpPr>
              <p:nvPr/>
            </p:nvSpPr>
            <p:spPr bwMode="auto">
              <a:xfrm>
                <a:off x="3360738" y="1493838"/>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fontScale="85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sz="1200" dirty="0">
                  <a:latin typeface="Comic Sans MS" panose="030F0702030302020204" pitchFamily="66" charset="0"/>
                </a:endParaRPr>
              </a:p>
              <a:p>
                <a:endParaRPr lang="en-CA" sz="1200" dirty="0">
                  <a:latin typeface="Comic Sans MS" panose="030F0702030302020204" pitchFamily="66" charset="0"/>
                </a:endParaRPr>
              </a:p>
              <a:p>
                <a:endParaRPr lang="en-CA" sz="1200" dirty="0">
                  <a:latin typeface="Comic Sans MS" panose="030F0702030302020204" pitchFamily="66" charset="0"/>
                </a:endParaRPr>
              </a:p>
              <a:p>
                <a:r>
                  <a:rPr lang="en-CA" sz="2000" dirty="0">
                    <a:latin typeface="Comic Sans MS" panose="030F0702030302020204" pitchFamily="66" charset="0"/>
                  </a:rPr>
                  <a:t>To be completed by TBS EA Team.</a:t>
                </a:r>
              </a:p>
              <a:p>
                <a:endParaRPr lang="en-CA" sz="2000" dirty="0">
                  <a:latin typeface="Comic Sans MS" panose="030F0702030302020204" pitchFamily="66" charset="0"/>
                </a:endParaRPr>
              </a:p>
              <a:p>
                <a:r>
                  <a:rPr lang="en-CA" sz="2000" dirty="0">
                    <a:latin typeface="Comic Sans MS" panose="030F0702030302020204" pitchFamily="66" charset="0"/>
                  </a:rPr>
                  <a:t>This is the last slide during EARB presentation</a:t>
                </a:r>
              </a:p>
            </p:txBody>
          </p:sp>
        </p:grpSp>
        <p:sp>
          <p:nvSpPr>
            <p:cNvPr id="27" name="Freeform 26"/>
            <p:cNvSpPr>
              <a:spLocks/>
            </p:cNvSpPr>
            <p:nvPr/>
          </p:nvSpPr>
          <p:spPr bwMode="auto">
            <a:xfrm>
              <a:off x="9863291" y="574306"/>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Tree>
    <p:extLst>
      <p:ext uri="{BB962C8B-B14F-4D97-AF65-F5344CB8AC3E}">
        <p14:creationId xmlns:p14="http://schemas.microsoft.com/office/powerpoint/2010/main" val="118236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ANNEX, reference material, not for presentation </a:t>
            </a:r>
          </a:p>
        </p:txBody>
      </p:sp>
      <p:grpSp>
        <p:nvGrpSpPr>
          <p:cNvPr id="39" name="Group 38" descr="Appendix 1">
            <a:extLst>
              <a:ext uri="{FF2B5EF4-FFF2-40B4-BE49-F238E27FC236}">
                <a16:creationId xmlns:a16="http://schemas.microsoft.com/office/drawing/2014/main" id="{9E17E83B-1FDB-468E-9E1D-0ECA883C65F1}"/>
              </a:ext>
            </a:extLst>
          </p:cNvPr>
          <p:cNvGrpSpPr/>
          <p:nvPr/>
        </p:nvGrpSpPr>
        <p:grpSpPr>
          <a:xfrm>
            <a:off x="647564" y="1124744"/>
            <a:ext cx="7862144" cy="523220"/>
            <a:chOff x="634292" y="1088740"/>
            <a:chExt cx="7862144" cy="523220"/>
          </a:xfrm>
        </p:grpSpPr>
        <p:sp>
          <p:nvSpPr>
            <p:cNvPr id="52" name="Rectangle 51">
              <a:extLst>
                <a:ext uri="{FF2B5EF4-FFF2-40B4-BE49-F238E27FC236}">
                  <a16:creationId xmlns:a16="http://schemas.microsoft.com/office/drawing/2014/main" id="{D7658267-0084-4208-8724-C69D8BB563BF}"/>
                </a:ext>
              </a:extLst>
            </p:cNvPr>
            <p:cNvSpPr/>
            <p:nvPr>
              <p:custDataLst>
                <p:tags r:id="rId8"/>
              </p:custDataLst>
            </p:nvPr>
          </p:nvSpPr>
          <p:spPr>
            <a:xfrm>
              <a:off x="634292" y="1132674"/>
              <a:ext cx="163657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1</a:t>
              </a:r>
            </a:p>
          </p:txBody>
        </p:sp>
        <p:sp>
          <p:nvSpPr>
            <p:cNvPr id="53" name="Rectangle 52">
              <a:extLst>
                <a:ext uri="{FF2B5EF4-FFF2-40B4-BE49-F238E27FC236}">
                  <a16:creationId xmlns:a16="http://schemas.microsoft.com/office/drawing/2014/main" id="{A3BD1D72-7E95-4BC4-A8D9-4503E2FB6C85}"/>
                </a:ext>
              </a:extLst>
            </p:cNvPr>
            <p:cNvSpPr/>
            <p:nvPr/>
          </p:nvSpPr>
          <p:spPr>
            <a:xfrm>
              <a:off x="2450891" y="1132674"/>
              <a:ext cx="2182713" cy="369332"/>
            </a:xfrm>
            <a:prstGeom prst="rect">
              <a:avLst/>
            </a:prstGeom>
          </p:spPr>
          <p:txBody>
            <a:bodyPr wrap="none">
              <a:spAutoFit/>
            </a:bodyPr>
            <a:lstStyle/>
            <a:p>
              <a:r>
                <a:rPr lang="en-CA" b="1" dirty="0"/>
                <a:t>GC Digital Standards</a:t>
              </a:r>
            </a:p>
          </p:txBody>
        </p:sp>
        <p:sp>
          <p:nvSpPr>
            <p:cNvPr id="59" name="TextBox 58">
              <a:extLst>
                <a:ext uri="{FF2B5EF4-FFF2-40B4-BE49-F238E27FC236}">
                  <a16:creationId xmlns:a16="http://schemas.microsoft.com/office/drawing/2014/main" id="{FC34C3FE-DC46-4107-8443-E03C61C1012D}"/>
                </a:ext>
              </a:extLst>
            </p:cNvPr>
            <p:cNvSpPr txBox="1"/>
            <p:nvPr/>
          </p:nvSpPr>
          <p:spPr>
            <a:xfrm>
              <a:off x="5760132" y="108874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60" name="Rectangle 59">
              <a:extLst>
                <a:ext uri="{FF2B5EF4-FFF2-40B4-BE49-F238E27FC236}">
                  <a16:creationId xmlns:a16="http://schemas.microsoft.com/office/drawing/2014/main" id="{7AE8E9D7-A390-42A6-B7AE-CF7DC0ED5841}"/>
                </a:ext>
              </a:extLst>
            </p:cNvPr>
            <p:cNvSpPr/>
            <p:nvPr/>
          </p:nvSpPr>
          <p:spPr>
            <a:xfrm>
              <a:off x="5760132" y="1088740"/>
              <a:ext cx="2736304" cy="523220"/>
            </a:xfrm>
            <a:prstGeom prst="rect">
              <a:avLst/>
            </a:prstGeom>
          </p:spPr>
          <p:txBody>
            <a:bodyPr wrap="square">
              <a:spAutoFit/>
            </a:bodyPr>
            <a:lstStyle/>
            <a:p>
              <a:pPr marL="173038" indent="-173038">
                <a:buFont typeface="Arial" panose="020B0604020202020204" pitchFamily="34" charset="0"/>
                <a:buChar char="•"/>
              </a:pPr>
              <a:r>
                <a:rPr lang="en-CA" sz="1400" b="1" dirty="0"/>
                <a:t>Required</a:t>
              </a:r>
              <a:r>
                <a:rPr lang="en-CA" sz="1400" dirty="0"/>
                <a:t> for GC EA Assessment</a:t>
              </a:r>
            </a:p>
            <a:p>
              <a:pPr marL="173038" indent="-173038">
                <a:buFont typeface="Arial" panose="020B0604020202020204" pitchFamily="34" charset="0"/>
                <a:buChar char="•"/>
              </a:pPr>
              <a:r>
                <a:rPr lang="en-CA" sz="1400" dirty="0"/>
                <a:t>NOT to be part of Presentation</a:t>
              </a:r>
            </a:p>
          </p:txBody>
        </p:sp>
      </p:grpSp>
      <p:grpSp>
        <p:nvGrpSpPr>
          <p:cNvPr id="9" name="Group 8" descr="Appendix 2">
            <a:extLst>
              <a:ext uri="{FF2B5EF4-FFF2-40B4-BE49-F238E27FC236}">
                <a16:creationId xmlns:a16="http://schemas.microsoft.com/office/drawing/2014/main" id="{C4A94084-7C80-42D6-BFE4-712E6B001350}"/>
              </a:ext>
            </a:extLst>
          </p:cNvPr>
          <p:cNvGrpSpPr/>
          <p:nvPr/>
        </p:nvGrpSpPr>
        <p:grpSpPr>
          <a:xfrm>
            <a:off x="634292" y="1789656"/>
            <a:ext cx="7862144" cy="523220"/>
            <a:chOff x="634292" y="1088740"/>
            <a:chExt cx="7862144" cy="523220"/>
          </a:xfrm>
        </p:grpSpPr>
        <p:sp>
          <p:nvSpPr>
            <p:cNvPr id="32" name="Rectangle 31"/>
            <p:cNvSpPr/>
            <p:nvPr>
              <p:custDataLst>
                <p:tags r:id="rId7"/>
              </p:custDataLst>
            </p:nvPr>
          </p:nvSpPr>
          <p:spPr>
            <a:xfrm>
              <a:off x="634292" y="1132674"/>
              <a:ext cx="163657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2</a:t>
              </a:r>
            </a:p>
          </p:txBody>
        </p:sp>
        <p:sp>
          <p:nvSpPr>
            <p:cNvPr id="14" name="Rectangle 13"/>
            <p:cNvSpPr/>
            <p:nvPr/>
          </p:nvSpPr>
          <p:spPr>
            <a:xfrm>
              <a:off x="2450891" y="1132674"/>
              <a:ext cx="1892121" cy="369332"/>
            </a:xfrm>
            <a:prstGeom prst="rect">
              <a:avLst/>
            </a:prstGeom>
          </p:spPr>
          <p:txBody>
            <a:bodyPr wrap="none">
              <a:spAutoFit/>
            </a:bodyPr>
            <a:lstStyle/>
            <a:p>
              <a:r>
                <a:rPr lang="en-CA" b="1" dirty="0"/>
                <a:t>GC EA Framework</a:t>
              </a:r>
              <a:endParaRPr lang="en-CA" dirty="0"/>
            </a:p>
          </p:txBody>
        </p:sp>
        <p:sp>
          <p:nvSpPr>
            <p:cNvPr id="19" name="TextBox 18"/>
            <p:cNvSpPr txBox="1"/>
            <p:nvPr/>
          </p:nvSpPr>
          <p:spPr>
            <a:xfrm>
              <a:off x="5760132" y="108874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20" name="Rectangle 19"/>
            <p:cNvSpPr/>
            <p:nvPr/>
          </p:nvSpPr>
          <p:spPr>
            <a:xfrm>
              <a:off x="5760132" y="1088740"/>
              <a:ext cx="2736304" cy="523220"/>
            </a:xfrm>
            <a:prstGeom prst="rect">
              <a:avLst/>
            </a:prstGeom>
          </p:spPr>
          <p:txBody>
            <a:bodyPr wrap="square">
              <a:spAutoFit/>
            </a:bodyPr>
            <a:lstStyle/>
            <a:p>
              <a:pPr marL="173038" indent="-173038">
                <a:buFont typeface="Arial" panose="020B0604020202020204" pitchFamily="34" charset="0"/>
                <a:buChar char="•"/>
              </a:pPr>
              <a:r>
                <a:rPr lang="en-CA" sz="1400" b="1" dirty="0"/>
                <a:t>Required</a:t>
              </a:r>
              <a:r>
                <a:rPr lang="en-CA" sz="1400" dirty="0"/>
                <a:t> for GC EA Assessment</a:t>
              </a:r>
            </a:p>
            <a:p>
              <a:pPr marL="173038" indent="-173038">
                <a:buFont typeface="Arial" panose="020B0604020202020204" pitchFamily="34" charset="0"/>
                <a:buChar char="•"/>
              </a:pPr>
              <a:r>
                <a:rPr lang="en-CA" sz="1400" dirty="0"/>
                <a:t>NOT to be part of Presentation</a:t>
              </a:r>
            </a:p>
          </p:txBody>
        </p:sp>
      </p:grpSp>
      <p:grpSp>
        <p:nvGrpSpPr>
          <p:cNvPr id="42" name="Group 41" descr="Appendix 3">
            <a:extLst>
              <a:ext uri="{FF2B5EF4-FFF2-40B4-BE49-F238E27FC236}">
                <a16:creationId xmlns:a16="http://schemas.microsoft.com/office/drawing/2014/main" id="{B3148825-463C-4C42-B573-B43D229F860D}"/>
              </a:ext>
            </a:extLst>
          </p:cNvPr>
          <p:cNvGrpSpPr/>
          <p:nvPr/>
        </p:nvGrpSpPr>
        <p:grpSpPr>
          <a:xfrm>
            <a:off x="629979" y="2431539"/>
            <a:ext cx="7866457" cy="690265"/>
            <a:chOff x="668276" y="5072318"/>
            <a:chExt cx="7866457" cy="690265"/>
          </a:xfrm>
        </p:grpSpPr>
        <p:sp>
          <p:nvSpPr>
            <p:cNvPr id="43" name="Rectangle 42">
              <a:extLst>
                <a:ext uri="{FF2B5EF4-FFF2-40B4-BE49-F238E27FC236}">
                  <a16:creationId xmlns:a16="http://schemas.microsoft.com/office/drawing/2014/main" id="{48DB4EA9-6B53-4B82-BD35-599DC5619CFD}"/>
                </a:ext>
              </a:extLst>
            </p:cNvPr>
            <p:cNvSpPr/>
            <p:nvPr>
              <p:custDataLst>
                <p:tags r:id="rId6"/>
              </p:custDataLst>
            </p:nvPr>
          </p:nvSpPr>
          <p:spPr>
            <a:xfrm>
              <a:off x="668276" y="5155178"/>
              <a:ext cx="1639944"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3</a:t>
              </a:r>
            </a:p>
          </p:txBody>
        </p:sp>
        <p:sp>
          <p:nvSpPr>
            <p:cNvPr id="49" name="TextBox 48">
              <a:extLst>
                <a:ext uri="{FF2B5EF4-FFF2-40B4-BE49-F238E27FC236}">
                  <a16:creationId xmlns:a16="http://schemas.microsoft.com/office/drawing/2014/main" id="{504D3858-AF24-4726-B652-D9626FA80AE0}"/>
                </a:ext>
              </a:extLst>
            </p:cNvPr>
            <p:cNvSpPr txBox="1"/>
            <p:nvPr/>
          </p:nvSpPr>
          <p:spPr>
            <a:xfrm>
              <a:off x="5798429" y="5072318"/>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50" name="Rectangle 49">
              <a:extLst>
                <a:ext uri="{FF2B5EF4-FFF2-40B4-BE49-F238E27FC236}">
                  <a16:creationId xmlns:a16="http://schemas.microsoft.com/office/drawing/2014/main" id="{88AAC130-D9B5-467E-ADAD-92036FC7A003}"/>
                </a:ext>
              </a:extLst>
            </p:cNvPr>
            <p:cNvSpPr/>
            <p:nvPr/>
          </p:nvSpPr>
          <p:spPr>
            <a:xfrm>
              <a:off x="5798429" y="5072318"/>
              <a:ext cx="2664296" cy="523220"/>
            </a:xfrm>
            <a:prstGeom prst="rect">
              <a:avLst/>
            </a:prstGeom>
          </p:spPr>
          <p:txBody>
            <a:bodyPr wrap="square">
              <a:spAutoFit/>
            </a:bodyPr>
            <a:lstStyle/>
            <a:p>
              <a:pPr marL="173038" indent="-173038">
                <a:buFont typeface="Arial" panose="020B0604020202020204" pitchFamily="34" charset="0"/>
                <a:buChar char="•"/>
              </a:pPr>
              <a:r>
                <a:rPr lang="en-CA" sz="1400" dirty="0"/>
                <a:t>Reference Material</a:t>
              </a:r>
            </a:p>
            <a:p>
              <a:pPr marL="173038" indent="-173038">
                <a:buFont typeface="Arial" panose="020B0604020202020204" pitchFamily="34" charset="0"/>
                <a:buChar char="•"/>
              </a:pPr>
              <a:r>
                <a:rPr lang="en-CA" sz="1400" dirty="0"/>
                <a:t>NOT to be part of Presentation</a:t>
              </a:r>
            </a:p>
          </p:txBody>
        </p:sp>
        <p:sp>
          <p:nvSpPr>
            <p:cNvPr id="51" name="Rectangle 50">
              <a:extLst>
                <a:ext uri="{FF2B5EF4-FFF2-40B4-BE49-F238E27FC236}">
                  <a16:creationId xmlns:a16="http://schemas.microsoft.com/office/drawing/2014/main" id="{59193D45-3CBE-4867-9583-693578AB5093}"/>
                </a:ext>
              </a:extLst>
            </p:cNvPr>
            <p:cNvSpPr/>
            <p:nvPr/>
          </p:nvSpPr>
          <p:spPr>
            <a:xfrm>
              <a:off x="2489188" y="5116252"/>
              <a:ext cx="2447721" cy="646331"/>
            </a:xfrm>
            <a:prstGeom prst="rect">
              <a:avLst/>
            </a:prstGeom>
          </p:spPr>
          <p:txBody>
            <a:bodyPr wrap="none">
              <a:spAutoFit/>
            </a:bodyPr>
            <a:lstStyle/>
            <a:p>
              <a:r>
                <a:rPr lang="en-CA" b="1" dirty="0"/>
                <a:t>Service &amp; Digital Target </a:t>
              </a:r>
              <a:br>
                <a:rPr lang="en-CA" b="1" dirty="0"/>
              </a:br>
              <a:r>
                <a:rPr lang="en-CA" b="1" dirty="0"/>
                <a:t>Enterprise Architecture</a:t>
              </a:r>
              <a:endParaRPr lang="en-CA" dirty="0"/>
            </a:p>
          </p:txBody>
        </p:sp>
      </p:grpSp>
      <p:grpSp>
        <p:nvGrpSpPr>
          <p:cNvPr id="4" name="Group 3" descr="Appendix 4"/>
          <p:cNvGrpSpPr/>
          <p:nvPr/>
        </p:nvGrpSpPr>
        <p:grpSpPr>
          <a:xfrm>
            <a:off x="634292" y="3134162"/>
            <a:ext cx="7862144" cy="563706"/>
            <a:chOff x="634292" y="1768334"/>
            <a:chExt cx="7862144" cy="563706"/>
          </a:xfrm>
        </p:grpSpPr>
        <p:sp>
          <p:nvSpPr>
            <p:cNvPr id="3" name="Rectangle 2"/>
            <p:cNvSpPr/>
            <p:nvPr>
              <p:custDataLst>
                <p:tags r:id="rId5"/>
              </p:custDataLst>
            </p:nvPr>
          </p:nvSpPr>
          <p:spPr>
            <a:xfrm>
              <a:off x="634292" y="1768334"/>
              <a:ext cx="163657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4</a:t>
              </a:r>
            </a:p>
          </p:txBody>
        </p:sp>
        <p:sp>
          <p:nvSpPr>
            <p:cNvPr id="17" name="TextBox 16"/>
            <p:cNvSpPr txBox="1"/>
            <p:nvPr/>
          </p:nvSpPr>
          <p:spPr>
            <a:xfrm>
              <a:off x="5760132" y="180882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18" name="Rectangle 17"/>
            <p:cNvSpPr/>
            <p:nvPr/>
          </p:nvSpPr>
          <p:spPr>
            <a:xfrm>
              <a:off x="5760132" y="1808820"/>
              <a:ext cx="2736304" cy="523220"/>
            </a:xfrm>
            <a:prstGeom prst="rect">
              <a:avLst/>
            </a:prstGeom>
          </p:spPr>
          <p:txBody>
            <a:bodyPr wrap="square">
              <a:spAutoFit/>
            </a:bodyPr>
            <a:lstStyle/>
            <a:p>
              <a:pPr marL="173038" indent="-173038">
                <a:buFont typeface="Arial" panose="020B0604020202020204" pitchFamily="34" charset="0"/>
                <a:buChar char="•"/>
              </a:pPr>
              <a:r>
                <a:rPr lang="en-CA" sz="1400" b="1" dirty="0"/>
                <a:t>Required</a:t>
              </a:r>
              <a:r>
                <a:rPr lang="en-CA" sz="1400" dirty="0"/>
                <a:t> for GC EA Assessment</a:t>
              </a:r>
            </a:p>
            <a:p>
              <a:pPr marL="173038" indent="-173038">
                <a:buFont typeface="Arial" panose="020B0604020202020204" pitchFamily="34" charset="0"/>
                <a:buChar char="•"/>
              </a:pPr>
              <a:r>
                <a:rPr lang="en-CA" sz="1400" dirty="0"/>
                <a:t>NOT to be part of Presentation</a:t>
              </a:r>
            </a:p>
          </p:txBody>
        </p:sp>
        <p:sp>
          <p:nvSpPr>
            <p:cNvPr id="22" name="Rectangle 21"/>
            <p:cNvSpPr/>
            <p:nvPr/>
          </p:nvSpPr>
          <p:spPr>
            <a:xfrm>
              <a:off x="2450891" y="1852754"/>
              <a:ext cx="2670668" cy="369332"/>
            </a:xfrm>
            <a:prstGeom prst="rect">
              <a:avLst/>
            </a:prstGeom>
          </p:spPr>
          <p:txBody>
            <a:bodyPr wrap="none">
              <a:spAutoFit/>
            </a:bodyPr>
            <a:lstStyle/>
            <a:p>
              <a:r>
                <a:rPr lang="en-CA" b="1" dirty="0"/>
                <a:t>Additional Project Details </a:t>
              </a:r>
              <a:endParaRPr lang="en-CA" dirty="0"/>
            </a:p>
          </p:txBody>
        </p:sp>
      </p:grpSp>
      <p:grpSp>
        <p:nvGrpSpPr>
          <p:cNvPr id="44" name="Group 43" descr="Appendix 5"/>
          <p:cNvGrpSpPr/>
          <p:nvPr/>
        </p:nvGrpSpPr>
        <p:grpSpPr>
          <a:xfrm>
            <a:off x="647564" y="3746230"/>
            <a:ext cx="7862144" cy="563706"/>
            <a:chOff x="634292" y="1768334"/>
            <a:chExt cx="7862144" cy="563706"/>
          </a:xfrm>
        </p:grpSpPr>
        <p:sp>
          <p:nvSpPr>
            <p:cNvPr id="45" name="Rectangle 44"/>
            <p:cNvSpPr/>
            <p:nvPr>
              <p:custDataLst>
                <p:tags r:id="rId4"/>
              </p:custDataLst>
            </p:nvPr>
          </p:nvSpPr>
          <p:spPr>
            <a:xfrm>
              <a:off x="634292" y="1768334"/>
              <a:ext cx="163657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5</a:t>
              </a:r>
            </a:p>
          </p:txBody>
        </p:sp>
        <p:sp>
          <p:nvSpPr>
            <p:cNvPr id="46" name="TextBox 45"/>
            <p:cNvSpPr txBox="1"/>
            <p:nvPr/>
          </p:nvSpPr>
          <p:spPr>
            <a:xfrm>
              <a:off x="5760132" y="180882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47" name="Rectangle 46"/>
            <p:cNvSpPr/>
            <p:nvPr/>
          </p:nvSpPr>
          <p:spPr>
            <a:xfrm>
              <a:off x="5760132" y="1808820"/>
              <a:ext cx="2736304" cy="523220"/>
            </a:xfrm>
            <a:prstGeom prst="rect">
              <a:avLst/>
            </a:prstGeom>
          </p:spPr>
          <p:txBody>
            <a:bodyPr wrap="square">
              <a:spAutoFit/>
            </a:bodyPr>
            <a:lstStyle/>
            <a:p>
              <a:pPr marL="173038" indent="-173038">
                <a:buFont typeface="Arial" panose="020B0604020202020204" pitchFamily="34" charset="0"/>
                <a:buChar char="•"/>
              </a:pPr>
              <a:r>
                <a:rPr lang="en-CA" sz="1400" b="1" dirty="0"/>
                <a:t>Required</a:t>
              </a:r>
              <a:r>
                <a:rPr lang="en-CA" sz="1400" dirty="0"/>
                <a:t> for GC EA Assessment</a:t>
              </a:r>
            </a:p>
            <a:p>
              <a:pPr marL="173038" indent="-173038">
                <a:buFont typeface="Arial" panose="020B0604020202020204" pitchFamily="34" charset="0"/>
                <a:buChar char="•"/>
              </a:pPr>
              <a:r>
                <a:rPr lang="en-CA" sz="1400" dirty="0"/>
                <a:t>NOT to be part of Presentation</a:t>
              </a:r>
            </a:p>
          </p:txBody>
        </p:sp>
        <p:sp>
          <p:nvSpPr>
            <p:cNvPr id="48" name="Rectangle 47"/>
            <p:cNvSpPr/>
            <p:nvPr/>
          </p:nvSpPr>
          <p:spPr>
            <a:xfrm>
              <a:off x="2450891" y="1852754"/>
              <a:ext cx="1677895" cy="369332"/>
            </a:xfrm>
            <a:prstGeom prst="rect">
              <a:avLst/>
            </a:prstGeom>
          </p:spPr>
          <p:txBody>
            <a:bodyPr wrap="none">
              <a:spAutoFit/>
            </a:bodyPr>
            <a:lstStyle/>
            <a:p>
              <a:r>
                <a:rPr lang="en-CA" b="1" dirty="0"/>
                <a:t>Option Analysis</a:t>
              </a:r>
              <a:endParaRPr lang="en-CA" dirty="0"/>
            </a:p>
          </p:txBody>
        </p:sp>
      </p:grpSp>
      <p:grpSp>
        <p:nvGrpSpPr>
          <p:cNvPr id="54" name="Group 53" descr="Appendix 6"/>
          <p:cNvGrpSpPr/>
          <p:nvPr/>
        </p:nvGrpSpPr>
        <p:grpSpPr>
          <a:xfrm>
            <a:off x="647564" y="4358298"/>
            <a:ext cx="7862144" cy="563706"/>
            <a:chOff x="634292" y="1768334"/>
            <a:chExt cx="7862144" cy="563706"/>
          </a:xfrm>
        </p:grpSpPr>
        <p:sp>
          <p:nvSpPr>
            <p:cNvPr id="55" name="Rectangle 54"/>
            <p:cNvSpPr/>
            <p:nvPr>
              <p:custDataLst>
                <p:tags r:id="rId3"/>
              </p:custDataLst>
            </p:nvPr>
          </p:nvSpPr>
          <p:spPr>
            <a:xfrm>
              <a:off x="634292" y="1768334"/>
              <a:ext cx="1636579"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6</a:t>
              </a:r>
            </a:p>
          </p:txBody>
        </p:sp>
        <p:sp>
          <p:nvSpPr>
            <p:cNvPr id="56" name="TextBox 55"/>
            <p:cNvSpPr txBox="1"/>
            <p:nvPr/>
          </p:nvSpPr>
          <p:spPr>
            <a:xfrm>
              <a:off x="5760132" y="180882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57" name="Rectangle 56"/>
            <p:cNvSpPr/>
            <p:nvPr/>
          </p:nvSpPr>
          <p:spPr>
            <a:xfrm>
              <a:off x="5760132" y="1808820"/>
              <a:ext cx="2736304" cy="523220"/>
            </a:xfrm>
            <a:prstGeom prst="rect">
              <a:avLst/>
            </a:prstGeom>
          </p:spPr>
          <p:txBody>
            <a:bodyPr wrap="square">
              <a:spAutoFit/>
            </a:bodyPr>
            <a:lstStyle/>
            <a:p>
              <a:pPr marL="173038" indent="-173038">
                <a:buFont typeface="Arial" panose="020B0604020202020204" pitchFamily="34" charset="0"/>
                <a:buChar char="•"/>
              </a:pPr>
              <a:r>
                <a:rPr lang="en-CA" sz="1400" b="1" dirty="0"/>
                <a:t>Required</a:t>
              </a:r>
              <a:r>
                <a:rPr lang="en-CA" sz="1400" dirty="0"/>
                <a:t> for GC EA Assessment</a:t>
              </a:r>
            </a:p>
            <a:p>
              <a:pPr marL="173038" indent="-173038">
                <a:buFont typeface="Arial" panose="020B0604020202020204" pitchFamily="34" charset="0"/>
                <a:buChar char="•"/>
              </a:pPr>
              <a:r>
                <a:rPr lang="en-CA" sz="1400" dirty="0"/>
                <a:t>NOT to be part of Presentation</a:t>
              </a:r>
            </a:p>
          </p:txBody>
        </p:sp>
        <p:sp>
          <p:nvSpPr>
            <p:cNvPr id="58" name="Rectangle 57"/>
            <p:cNvSpPr/>
            <p:nvPr/>
          </p:nvSpPr>
          <p:spPr>
            <a:xfrm>
              <a:off x="2450891" y="1852754"/>
              <a:ext cx="3186450" cy="369332"/>
            </a:xfrm>
            <a:prstGeom prst="rect">
              <a:avLst/>
            </a:prstGeom>
          </p:spPr>
          <p:txBody>
            <a:bodyPr wrap="none">
              <a:spAutoFit/>
            </a:bodyPr>
            <a:lstStyle/>
            <a:p>
              <a:r>
                <a:rPr lang="en-CA" b="1" dirty="0"/>
                <a:t>Enterprise Solution Assessment</a:t>
              </a:r>
              <a:endParaRPr lang="en-CA" dirty="0"/>
            </a:p>
          </p:txBody>
        </p:sp>
      </p:grpSp>
      <p:grpSp>
        <p:nvGrpSpPr>
          <p:cNvPr id="7" name="Group 6" descr="Appendix 7"/>
          <p:cNvGrpSpPr/>
          <p:nvPr/>
        </p:nvGrpSpPr>
        <p:grpSpPr>
          <a:xfrm>
            <a:off x="647564" y="5030016"/>
            <a:ext cx="7866457" cy="523220"/>
            <a:chOff x="647564" y="4212040"/>
            <a:chExt cx="7866457" cy="523220"/>
          </a:xfrm>
        </p:grpSpPr>
        <p:sp>
          <p:nvSpPr>
            <p:cNvPr id="26" name="Rectangle 25"/>
            <p:cNvSpPr/>
            <p:nvPr>
              <p:custDataLst>
                <p:tags r:id="rId2"/>
              </p:custDataLst>
            </p:nvPr>
          </p:nvSpPr>
          <p:spPr>
            <a:xfrm>
              <a:off x="647564" y="4257092"/>
              <a:ext cx="1639944"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7</a:t>
              </a:r>
            </a:p>
          </p:txBody>
        </p:sp>
        <p:sp>
          <p:nvSpPr>
            <p:cNvPr id="27" name="TextBox 26"/>
            <p:cNvSpPr txBox="1"/>
            <p:nvPr/>
          </p:nvSpPr>
          <p:spPr>
            <a:xfrm>
              <a:off x="5777717" y="4212040"/>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28" name="Rectangle 27"/>
            <p:cNvSpPr/>
            <p:nvPr/>
          </p:nvSpPr>
          <p:spPr>
            <a:xfrm>
              <a:off x="5777717" y="4212040"/>
              <a:ext cx="2664296" cy="523220"/>
            </a:xfrm>
            <a:prstGeom prst="rect">
              <a:avLst/>
            </a:prstGeom>
          </p:spPr>
          <p:txBody>
            <a:bodyPr wrap="square">
              <a:spAutoFit/>
            </a:bodyPr>
            <a:lstStyle/>
            <a:p>
              <a:pPr marL="173038" indent="-173038">
                <a:buFont typeface="Arial" panose="020B0604020202020204" pitchFamily="34" charset="0"/>
                <a:buChar char="•"/>
              </a:pPr>
              <a:r>
                <a:rPr lang="en-CA" sz="1400" dirty="0"/>
                <a:t>Complete </a:t>
              </a:r>
              <a:r>
                <a:rPr lang="en-CA" sz="1400" b="1" dirty="0"/>
                <a:t>as required</a:t>
              </a:r>
              <a:r>
                <a:rPr lang="en-CA" sz="1400" dirty="0"/>
                <a:t> </a:t>
              </a:r>
            </a:p>
            <a:p>
              <a:pPr marL="173038" indent="-173038">
                <a:buFont typeface="Arial" panose="020B0604020202020204" pitchFamily="34" charset="0"/>
                <a:buChar char="•"/>
              </a:pPr>
              <a:r>
                <a:rPr lang="en-CA" sz="1400" dirty="0"/>
                <a:t>NOT to be part of Presentation</a:t>
              </a:r>
            </a:p>
          </p:txBody>
        </p:sp>
        <p:sp>
          <p:nvSpPr>
            <p:cNvPr id="29" name="Rectangle 28"/>
            <p:cNvSpPr/>
            <p:nvPr/>
          </p:nvSpPr>
          <p:spPr>
            <a:xfrm>
              <a:off x="2468476" y="4255974"/>
              <a:ext cx="1771639" cy="369332"/>
            </a:xfrm>
            <a:prstGeom prst="rect">
              <a:avLst/>
            </a:prstGeom>
          </p:spPr>
          <p:txBody>
            <a:bodyPr wrap="none">
              <a:spAutoFit/>
            </a:bodyPr>
            <a:lstStyle/>
            <a:p>
              <a:r>
                <a:rPr lang="en-CA" b="1" dirty="0"/>
                <a:t>SSC Involvement</a:t>
              </a:r>
              <a:endParaRPr lang="en-CA" dirty="0"/>
            </a:p>
          </p:txBody>
        </p:sp>
      </p:grpSp>
      <p:grpSp>
        <p:nvGrpSpPr>
          <p:cNvPr id="6" name="Group 5" descr="Appendix 8"/>
          <p:cNvGrpSpPr/>
          <p:nvPr/>
        </p:nvGrpSpPr>
        <p:grpSpPr>
          <a:xfrm>
            <a:off x="647564" y="5714092"/>
            <a:ext cx="7866457" cy="523220"/>
            <a:chOff x="668276" y="5072318"/>
            <a:chExt cx="7866457" cy="523220"/>
          </a:xfrm>
        </p:grpSpPr>
        <p:sp>
          <p:nvSpPr>
            <p:cNvPr id="30" name="Rectangle 29"/>
            <p:cNvSpPr/>
            <p:nvPr>
              <p:custDataLst>
                <p:tags r:id="rId1"/>
              </p:custDataLst>
            </p:nvPr>
          </p:nvSpPr>
          <p:spPr>
            <a:xfrm>
              <a:off x="668276" y="5117370"/>
              <a:ext cx="1639944" cy="45720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pitchFamily="34" charset="0"/>
                </a:rPr>
                <a:t>Appendix </a:t>
              </a:r>
              <a:r>
                <a:rPr lang="en-US" sz="2000" dirty="0">
                  <a:solidFill>
                    <a:srgbClr val="FFFF00"/>
                  </a:solidFill>
                  <a:cs typeface="Arial" pitchFamily="34" charset="0"/>
                </a:rPr>
                <a:t>8</a:t>
              </a:r>
            </a:p>
          </p:txBody>
        </p:sp>
        <p:sp>
          <p:nvSpPr>
            <p:cNvPr id="31" name="TextBox 30"/>
            <p:cNvSpPr txBox="1"/>
            <p:nvPr/>
          </p:nvSpPr>
          <p:spPr>
            <a:xfrm>
              <a:off x="5798429" y="5072318"/>
              <a:ext cx="2736304" cy="499999"/>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CA" dirty="0"/>
            </a:p>
          </p:txBody>
        </p:sp>
        <p:sp>
          <p:nvSpPr>
            <p:cNvPr id="40" name="Rectangle 39"/>
            <p:cNvSpPr/>
            <p:nvPr/>
          </p:nvSpPr>
          <p:spPr>
            <a:xfrm>
              <a:off x="5798429" y="5072318"/>
              <a:ext cx="2664296" cy="523220"/>
            </a:xfrm>
            <a:prstGeom prst="rect">
              <a:avLst/>
            </a:prstGeom>
          </p:spPr>
          <p:txBody>
            <a:bodyPr wrap="square">
              <a:spAutoFit/>
            </a:bodyPr>
            <a:lstStyle/>
            <a:p>
              <a:pPr marL="173038" indent="-173038">
                <a:buFont typeface="Arial" panose="020B0604020202020204" pitchFamily="34" charset="0"/>
                <a:buChar char="•"/>
              </a:pPr>
              <a:r>
                <a:rPr lang="en-CA" sz="1400" dirty="0"/>
                <a:t>Complete </a:t>
              </a:r>
              <a:r>
                <a:rPr lang="en-CA" sz="1400" b="1" dirty="0"/>
                <a:t>as required</a:t>
              </a:r>
              <a:r>
                <a:rPr lang="en-CA" sz="1400" dirty="0"/>
                <a:t> </a:t>
              </a:r>
            </a:p>
            <a:p>
              <a:pPr marL="173038" indent="-173038">
                <a:buFont typeface="Arial" panose="020B0604020202020204" pitchFamily="34" charset="0"/>
                <a:buChar char="•"/>
              </a:pPr>
              <a:r>
                <a:rPr lang="en-CA" sz="1400" dirty="0"/>
                <a:t>NOT to be part of Presentation</a:t>
              </a:r>
            </a:p>
          </p:txBody>
        </p:sp>
        <p:sp>
          <p:nvSpPr>
            <p:cNvPr id="41" name="Rectangle 40"/>
            <p:cNvSpPr/>
            <p:nvPr/>
          </p:nvSpPr>
          <p:spPr>
            <a:xfrm>
              <a:off x="2489188" y="5116252"/>
              <a:ext cx="1755673" cy="369332"/>
            </a:xfrm>
            <a:prstGeom prst="rect">
              <a:avLst/>
            </a:prstGeom>
          </p:spPr>
          <p:txBody>
            <a:bodyPr wrap="none">
              <a:spAutoFit/>
            </a:bodyPr>
            <a:lstStyle/>
            <a:p>
              <a:r>
                <a:rPr lang="en-CA" b="1" dirty="0"/>
                <a:t>List of Acronyms</a:t>
              </a:r>
              <a:endParaRPr lang="en-CA" dirty="0"/>
            </a:p>
          </p:txBody>
        </p:sp>
      </p:grpSp>
      <p:sp>
        <p:nvSpPr>
          <p:cNvPr id="12" name="Slide Number Placeholder 11"/>
          <p:cNvSpPr>
            <a:spLocks noGrp="1"/>
          </p:cNvSpPr>
          <p:nvPr>
            <p:ph type="sldNum" sz="quarter" idx="12"/>
          </p:nvPr>
        </p:nvSpPr>
        <p:spPr>
          <a:xfrm>
            <a:off x="8755742" y="6386317"/>
            <a:ext cx="385766" cy="365125"/>
          </a:xfrm>
        </p:spPr>
        <p:txBody>
          <a:bodyPr/>
          <a:lstStyle/>
          <a:p>
            <a:fld id="{32D4B517-E49B-41B6-9DBC-23634E0F1CDC}" type="slidenum">
              <a:rPr lang="en-CA" smtClean="0"/>
              <a:pPr/>
              <a:t>11</a:t>
            </a:fld>
            <a:endParaRPr lang="en-CA" dirty="0"/>
          </a:p>
        </p:txBody>
      </p:sp>
    </p:spTree>
    <p:extLst>
      <p:ext uri="{BB962C8B-B14F-4D97-AF65-F5344CB8AC3E}">
        <p14:creationId xmlns:p14="http://schemas.microsoft.com/office/powerpoint/2010/main" val="2072433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noGrp="1"/>
          </p:cNvSpPr>
          <p:nvPr>
            <p:ph type="title"/>
          </p:nvPr>
        </p:nvSpPr>
        <p:spPr>
          <a:xfrm>
            <a:off x="500576" y="1724"/>
            <a:ext cx="4830481" cy="878670"/>
          </a:xfrm>
        </p:spPr>
        <p:txBody>
          <a:bodyPr>
            <a:normAutofit/>
          </a:bodyPr>
          <a:lstStyle/>
          <a:p>
            <a:pPr marL="0" indent="0"/>
            <a:r>
              <a:rPr lang="en-CA" sz="2000" b="1" dirty="0">
                <a:solidFill>
                  <a:schemeClr val="tx1">
                    <a:lumMod val="65000"/>
                    <a:lumOff val="35000"/>
                  </a:schemeClr>
                </a:solidFill>
                <a:latin typeface="+mj-lt"/>
              </a:rPr>
              <a:t>Appendix 1:</a:t>
            </a:r>
            <a:br>
              <a:rPr lang="en-CA" sz="2000" b="1" dirty="0">
                <a:solidFill>
                  <a:schemeClr val="tx1">
                    <a:lumMod val="65000"/>
                    <a:lumOff val="35000"/>
                  </a:schemeClr>
                </a:solidFill>
                <a:latin typeface="+mj-lt"/>
              </a:rPr>
            </a:br>
            <a:r>
              <a:rPr lang="en-CA" sz="2000" b="1" dirty="0">
                <a:latin typeface="+mj-lt"/>
              </a:rPr>
              <a:t>GC Digital Standards Alignment</a:t>
            </a:r>
            <a:endParaRPr lang="en-US" sz="2000" b="1" dirty="0">
              <a:effectLst>
                <a:outerShdw blurRad="38100" dist="38100" dir="2700000" algn="tl">
                  <a:srgbClr val="000000">
                    <a:alpha val="43137"/>
                  </a:srgbClr>
                </a:outerShdw>
              </a:effectLst>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4264995069"/>
              </p:ext>
            </p:extLst>
          </p:nvPr>
        </p:nvGraphicFramePr>
        <p:xfrm>
          <a:off x="482240" y="1109841"/>
          <a:ext cx="3548484" cy="5181600"/>
        </p:xfrm>
        <a:graphic>
          <a:graphicData uri="http://schemas.openxmlformats.org/drawingml/2006/table">
            <a:tbl>
              <a:tblPr>
                <a:tableStyleId>{5C22544A-7EE6-4342-B048-85BDC9FD1C3A}</a:tableStyleId>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3131924">
                  <a:extLst>
                    <a:ext uri="{9D8B030D-6E8A-4147-A177-3AD203B41FA5}">
                      <a16:colId xmlns:a16="http://schemas.microsoft.com/office/drawing/2014/main" val="20002"/>
                    </a:ext>
                  </a:extLst>
                </a:gridCol>
              </a:tblGrid>
              <a:tr h="759485">
                <a:tc>
                  <a:txBody>
                    <a:bodyPr/>
                    <a:lstStyle/>
                    <a:p>
                      <a:pPr marL="19628" algn="ctr"/>
                      <a:endParaRPr lang="en-CA" sz="1400" dirty="0">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r>
                        <a:rPr lang="en-CA" sz="1400" dirty="0">
                          <a:cs typeface="Calibri"/>
                          <a:sym typeface="Wingdings 2" panose="05020102010507070707" pitchFamily="18" charset="2"/>
                        </a:rPr>
                        <a:t></a:t>
                      </a:r>
                      <a:endParaRPr lang="en-CA" sz="1400" dirty="0">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tabLst>
                          <a:tab pos="228600" algn="l"/>
                        </a:tabLst>
                      </a:pPr>
                      <a:r>
                        <a:rPr lang="en-CA" sz="1000" b="1" dirty="0">
                          <a:cs typeface="Calibri"/>
                        </a:rPr>
                        <a:t>Design with users</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Research with users to understand their needs and the problems we want to solve.</a:t>
                      </a:r>
                      <a:endParaRPr lang="en-CA" sz="1000" kern="1200" dirty="0">
                        <a:solidFill>
                          <a:schemeClr val="dk1"/>
                        </a:solidFill>
                        <a:latin typeface="+mn-lt"/>
                        <a:ea typeface="+mn-ea"/>
                        <a:cs typeface="+mn-cs"/>
                      </a:endParaRP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Conduct ongoing testing with users to guide design and development.</a:t>
                      </a:r>
                    </a:p>
                    <a:p>
                      <a:pPr marL="19628"/>
                      <a:endParaRPr lang="en-CA" sz="1000" dirty="0">
                        <a:cs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92088">
                <a:tc>
                  <a:txBody>
                    <a:bodyPr/>
                    <a:lstStyle/>
                    <a:p>
                      <a:pPr marL="0" lvl="1" indent="0" algn="ctr">
                        <a:buFont typeface="Calibri"/>
                        <a:buNone/>
                        <a:tabLst>
                          <a:tab pos="114300" algn="l"/>
                        </a:tabLst>
                      </a:pPr>
                      <a:endParaRPr lang="en-CA" sz="1400" kern="1200" dirty="0">
                        <a:solidFill>
                          <a:schemeClr val="dk1"/>
                        </a:solidFill>
                        <a:latin typeface="+mn-lt"/>
                        <a:ea typeface="+mn-ea"/>
                        <a:cs typeface="+mn-cs"/>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buFont typeface="Calibri"/>
                        <a:buNone/>
                        <a:tabLst>
                          <a:tab pos="114300" algn="l"/>
                        </a:tabLst>
                      </a:pPr>
                      <a:r>
                        <a:rPr lang="en-CA" sz="1400" kern="1200" dirty="0">
                          <a:solidFill>
                            <a:schemeClr val="dk1"/>
                          </a:solidFill>
                          <a:latin typeface="+mn-lt"/>
                          <a:ea typeface="+mn-ea"/>
                          <a:cs typeface="+mn-cs"/>
                          <a:sym typeface="Wingdings 2" panose="05020102010507070707" pitchFamily="18" charset="2"/>
                        </a:rPr>
                        <a:t></a:t>
                      </a:r>
                      <a:endParaRPr lang="en-CA" sz="1400" kern="1200" dirty="0">
                        <a:solidFill>
                          <a:schemeClr val="dk1"/>
                        </a:solidFill>
                        <a:latin typeface="+mn-lt"/>
                        <a:ea typeface="+mn-ea"/>
                        <a:cs typeface="+mn-cs"/>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114300" algn="l"/>
                        </a:tabLst>
                        <a:defRPr/>
                      </a:pPr>
                      <a:r>
                        <a:rPr lang="en-US" sz="1000" b="1" kern="1200" spc="-3" dirty="0">
                          <a:solidFill>
                            <a:prstClr val="black"/>
                          </a:solidFill>
                          <a:latin typeface="+mn-lt"/>
                          <a:ea typeface="+mn-ea"/>
                          <a:cs typeface="Calibri"/>
                        </a:rPr>
                        <a:t>Iterate and improve frequently</a:t>
                      </a:r>
                      <a:endParaRPr lang="en-US" sz="1000" kern="1200" dirty="0">
                        <a:solidFill>
                          <a:schemeClr val="dk1"/>
                        </a:solidFill>
                        <a:latin typeface="+mn-lt"/>
                        <a:ea typeface="+mn-ea"/>
                        <a:cs typeface="+mn-cs"/>
                      </a:endParaRP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Develop services using agile, iterative and user-</a:t>
                      </a:r>
                      <a:r>
                        <a:rPr lang="en-US" sz="1000" kern="1200" dirty="0" err="1">
                          <a:solidFill>
                            <a:schemeClr val="dk1"/>
                          </a:solidFill>
                          <a:latin typeface="+mn-lt"/>
                          <a:ea typeface="+mn-ea"/>
                          <a:cs typeface="+mn-cs"/>
                        </a:rPr>
                        <a:t>centred</a:t>
                      </a:r>
                      <a:r>
                        <a:rPr lang="en-US" sz="1000" kern="1200" dirty="0">
                          <a:solidFill>
                            <a:schemeClr val="dk1"/>
                          </a:solidFill>
                          <a:latin typeface="+mn-lt"/>
                          <a:ea typeface="+mn-ea"/>
                          <a:cs typeface="+mn-cs"/>
                        </a:rPr>
                        <a:t> methods. </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Continuously improve in response to user needs. </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Try new things, start small and scale up.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92088">
                <a:tc>
                  <a:txBody>
                    <a:bodyPr/>
                    <a:lstStyle/>
                    <a:p>
                      <a:pPr marL="0" lvl="1" indent="0" algn="ctr">
                        <a:buFont typeface="Arial" panose="020B0604020202020204" pitchFamily="34" charset="0"/>
                        <a:buNone/>
                        <a:tabLst>
                          <a:tab pos="114300" algn="l"/>
                        </a:tabLst>
                      </a:pPr>
                      <a:endParaRPr lang="en-US" sz="1400"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buFont typeface="Arial" panose="020B0604020202020204" pitchFamily="34" charset="0"/>
                        <a:buNone/>
                        <a:tabLst>
                          <a:tab pos="114300" algn="l"/>
                        </a:tabLst>
                      </a:pPr>
                      <a:r>
                        <a:rPr lang="en-US" sz="1400" dirty="0">
                          <a:sym typeface="Wingdings 2" panose="05020102010507070707" pitchFamily="18" charset="2"/>
                        </a:rPr>
                        <a:t></a:t>
                      </a:r>
                      <a:endParaRPr lang="en-US" sz="1400" dirty="0"/>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b="1" kern="1200" spc="-3" dirty="0">
                          <a:solidFill>
                            <a:prstClr val="black"/>
                          </a:solidFill>
                          <a:latin typeface="+mn-lt"/>
                          <a:ea typeface="+mn-ea"/>
                          <a:cs typeface="Calibri"/>
                        </a:rPr>
                        <a:t>Work in the open</a:t>
                      </a:r>
                      <a:r>
                        <a:rPr lang="en-US" sz="1000" b="1" kern="1200" spc="-3" baseline="0" dirty="0">
                          <a:solidFill>
                            <a:prstClr val="black"/>
                          </a:solidFill>
                          <a:latin typeface="+mn-lt"/>
                          <a:ea typeface="+mn-ea"/>
                          <a:cs typeface="Calibri"/>
                        </a:rPr>
                        <a:t> by default</a:t>
                      </a:r>
                      <a:endParaRPr lang="en-US" sz="1000" kern="1200" dirty="0">
                        <a:solidFill>
                          <a:schemeClr val="dk1"/>
                        </a:solidFill>
                        <a:latin typeface="+mn-lt"/>
                        <a:ea typeface="+mn-ea"/>
                        <a:cs typeface="+mn-cs"/>
                      </a:endParaRP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Share evidence, research and decision making openly. </a:t>
                      </a:r>
                    </a:p>
                    <a:p>
                      <a:pPr marL="114300" marR="0" lvl="1"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Make all non-sensitive data, information, and new code developed in delivery of services open to the outside world for sharing and reuse under an open license.</a:t>
                      </a:r>
                      <a:endParaRPr lang="en-CA" sz="1000" kern="1200" dirty="0">
                        <a:solidFill>
                          <a:prstClr val="black"/>
                        </a:solidFill>
                        <a:latin typeface="+mn-lt"/>
                        <a:ea typeface="+mn-ea"/>
                        <a:cs typeface="Calibri"/>
                      </a:endParaRPr>
                    </a:p>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endParaRPr lang="en-CA" sz="1000" kern="1200" dirty="0">
                        <a:solidFill>
                          <a:prstClr val="black"/>
                        </a:solidFill>
                        <a:latin typeface="+mn-lt"/>
                        <a:ea typeface="+mn-ea"/>
                        <a:cs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812460">
                <a:tc>
                  <a:txBody>
                    <a:bodyPr/>
                    <a:lstStyle/>
                    <a:p>
                      <a:pPr marL="0" lvl="1" indent="0" algn="ctr">
                        <a:buFont typeface="Calibri"/>
                        <a:buNone/>
                        <a:tabLst>
                          <a:tab pos="114300" algn="l"/>
                        </a:tabLst>
                      </a:pPr>
                      <a:endParaRPr lang="en-US"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buFont typeface="Calibri"/>
                        <a:buNone/>
                        <a:tabLst>
                          <a:tab pos="114300" algn="l"/>
                        </a:tabLst>
                      </a:pPr>
                      <a:r>
                        <a:rPr lang="en-US" sz="1400" kern="1200" dirty="0">
                          <a:solidFill>
                            <a:schemeClr val="dk1"/>
                          </a:solidFill>
                          <a:latin typeface="+mn-lt"/>
                          <a:ea typeface="+mn-ea"/>
                          <a:cs typeface="Calibri"/>
                          <a:sym typeface="Wingdings 2" panose="05020102010507070707" pitchFamily="18" charset="2"/>
                        </a:rPr>
                        <a:t></a:t>
                      </a:r>
                      <a:endParaRPr lang="en-US"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spc="-3" dirty="0">
                          <a:solidFill>
                            <a:prstClr val="black"/>
                          </a:solidFill>
                          <a:latin typeface="+mn-lt"/>
                          <a:ea typeface="+mn-ea"/>
                          <a:cs typeface="Calibri"/>
                        </a:rPr>
                        <a:t>Use open standards and solutions</a:t>
                      </a:r>
                      <a:endParaRPr lang="en-US" sz="1000" kern="1200" dirty="0">
                        <a:solidFill>
                          <a:schemeClr val="dk1"/>
                        </a:solidFill>
                        <a:latin typeface="+mn-lt"/>
                        <a:ea typeface="+mn-ea"/>
                        <a:cs typeface="+mn-cs"/>
                      </a:endParaRP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000" kern="1200" dirty="0">
                          <a:solidFill>
                            <a:schemeClr val="dk1"/>
                          </a:solidFill>
                          <a:latin typeface="+mn-lt"/>
                          <a:ea typeface="+mn-ea"/>
                          <a:cs typeface="+mn-cs"/>
                        </a:rPr>
                        <a:t> </a:t>
                      </a:r>
                      <a:r>
                        <a:rPr lang="en-US" sz="1000" kern="1200" dirty="0">
                          <a:solidFill>
                            <a:schemeClr val="dk1"/>
                          </a:solidFill>
                          <a:latin typeface="+mn-lt"/>
                          <a:ea typeface="+mn-ea"/>
                          <a:cs typeface="+mn-cs"/>
                        </a:rPr>
                        <a:t>Leverage open standards and embrace leading practices, including the use of open source software where appropriate.</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Design for services and platforms that are seamless for Canadians to use no matter what device or channel they are using.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91720">
                <a:tc>
                  <a:txBody>
                    <a:bodyPr/>
                    <a:lstStyle/>
                    <a:p>
                      <a:pPr marL="0" lvl="1" indent="0" algn="ctr">
                        <a:buFont typeface="Calibri"/>
                        <a:buNone/>
                        <a:tabLst>
                          <a:tab pos="114300" algn="l"/>
                        </a:tabLst>
                      </a:pPr>
                      <a:endParaRPr lang="en-US" sz="1400"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ctr">
                        <a:buFont typeface="Calibri"/>
                        <a:buNone/>
                        <a:tabLst>
                          <a:tab pos="114300" algn="l"/>
                        </a:tabLst>
                      </a:pPr>
                      <a:r>
                        <a:rPr lang="en-US" sz="1400" dirty="0">
                          <a:sym typeface="Wingdings 2" panose="05020102010507070707" pitchFamily="18" charset="2"/>
                        </a:rPr>
                        <a:t></a:t>
                      </a:r>
                      <a:endParaRPr lang="en-US" sz="1400" dirty="0"/>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000" b="1" kern="1200" spc="-3" dirty="0">
                          <a:solidFill>
                            <a:prstClr val="black"/>
                          </a:solidFill>
                          <a:latin typeface="+mn-lt"/>
                          <a:ea typeface="+mn-ea"/>
                          <a:cs typeface="Calibri"/>
                        </a:rPr>
                        <a:t>Address </a:t>
                      </a:r>
                      <a:r>
                        <a:rPr lang="en-US" sz="1000" b="1" kern="1200" spc="-3" dirty="0">
                          <a:solidFill>
                            <a:prstClr val="black"/>
                          </a:solidFill>
                          <a:latin typeface="+mn-lt"/>
                          <a:ea typeface="+mn-ea"/>
                          <a:cs typeface="Calibri"/>
                        </a:rPr>
                        <a:t>security and privacy</a:t>
                      </a:r>
                      <a:r>
                        <a:rPr lang="en-US" sz="1000" b="1" kern="1200" spc="-3" baseline="0" dirty="0">
                          <a:solidFill>
                            <a:prstClr val="black"/>
                          </a:solidFill>
                          <a:latin typeface="+mn-lt"/>
                          <a:ea typeface="+mn-ea"/>
                          <a:cs typeface="Calibri"/>
                        </a:rPr>
                        <a:t> risks</a:t>
                      </a:r>
                      <a:endParaRPr lang="en-US" sz="1000" b="1" kern="1200" spc="-3" dirty="0">
                        <a:solidFill>
                          <a:prstClr val="black"/>
                        </a:solidFill>
                        <a:latin typeface="+mn-lt"/>
                        <a:ea typeface="+mn-ea"/>
                        <a:cs typeface="Calibri"/>
                      </a:endParaRP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Take a balanced approach to managing risk by implementing appropriate privacy and security measures</a:t>
                      </a:r>
                      <a:r>
                        <a:rPr lang="en-CA" sz="1000" kern="1200" dirty="0">
                          <a:solidFill>
                            <a:schemeClr val="dk1"/>
                          </a:solidFill>
                          <a:latin typeface="+mn-lt"/>
                          <a:ea typeface="+mn-ea"/>
                          <a:cs typeface="+mn-cs"/>
                        </a:rPr>
                        <a:t>.</a:t>
                      </a:r>
                      <a:endParaRPr lang="en-US" sz="1000" kern="1200" dirty="0">
                        <a:solidFill>
                          <a:schemeClr val="dk1"/>
                        </a:solidFill>
                        <a:latin typeface="+mn-lt"/>
                        <a:ea typeface="+mn-ea"/>
                        <a:cs typeface="+mn-cs"/>
                      </a:endParaRP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Make security measures frictionless so that they do not place a burden on users.</a:t>
                      </a:r>
                      <a:endParaRPr lang="en-CA" sz="1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10" name="Rectangle 9">
            <a:extLst>
              <a:ext uri="{C183D7F6-B498-43B3-948B-1728B52AA6E4}">
                <adec:decorative xmlns:adec="http://schemas.microsoft.com/office/drawing/2017/decorative" val="1"/>
              </a:ext>
            </a:extLst>
          </p:cNvPr>
          <p:cNvSpPr/>
          <p:nvPr/>
        </p:nvSpPr>
        <p:spPr>
          <a:xfrm>
            <a:off x="23607" y="6395751"/>
            <a:ext cx="1668073" cy="443901"/>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23607" y="6377987"/>
            <a:ext cx="1207382" cy="215444"/>
          </a:xfrm>
          <a:prstGeom prst="rect">
            <a:avLst/>
          </a:prstGeom>
          <a:noFill/>
        </p:spPr>
        <p:txBody>
          <a:bodyPr wrap="none" rtlCol="0">
            <a:spAutoFit/>
          </a:bodyPr>
          <a:lstStyle/>
          <a:p>
            <a:r>
              <a:rPr lang="en-CA" sz="800" dirty="0">
                <a:solidFill>
                  <a:prstClr val="black"/>
                </a:solidFill>
                <a:latin typeface="Calibri"/>
              </a:rPr>
              <a:t>Architectural Alignment:</a:t>
            </a:r>
            <a:endParaRPr lang="en-US" sz="800" dirty="0">
              <a:solidFill>
                <a:prstClr val="black"/>
              </a:solidFill>
              <a:latin typeface="Calibri"/>
            </a:endParaRPr>
          </a:p>
        </p:txBody>
      </p:sp>
      <p:sp>
        <p:nvSpPr>
          <p:cNvPr id="12" name="Isosceles Triangle 11" descr="Green triangle. Indicates full alignment to Digital Standards"/>
          <p:cNvSpPr/>
          <p:nvPr/>
        </p:nvSpPr>
        <p:spPr>
          <a:xfrm>
            <a:off x="106617" y="6598335"/>
            <a:ext cx="128016" cy="146304"/>
          </a:xfrm>
          <a:prstGeom prst="triangle">
            <a:avLst/>
          </a:prstGeom>
          <a:solidFill>
            <a:srgbClr val="218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71804" y="6571530"/>
            <a:ext cx="380232" cy="215444"/>
          </a:xfrm>
          <a:prstGeom prst="rect">
            <a:avLst/>
          </a:prstGeom>
          <a:noFill/>
        </p:spPr>
        <p:txBody>
          <a:bodyPr wrap="none" rtlCol="0">
            <a:spAutoFit/>
          </a:bodyPr>
          <a:lstStyle/>
          <a:p>
            <a:r>
              <a:rPr lang="en-CA" sz="800" dirty="0">
                <a:solidFill>
                  <a:prstClr val="black"/>
                </a:solidFill>
                <a:latin typeface="Calibri"/>
              </a:rPr>
              <a:t>Fully</a:t>
            </a:r>
            <a:endParaRPr lang="en-US" sz="800" dirty="0">
              <a:solidFill>
                <a:prstClr val="black"/>
              </a:solidFill>
              <a:latin typeface="Calibri"/>
            </a:endParaRPr>
          </a:p>
        </p:txBody>
      </p:sp>
      <p:sp>
        <p:nvSpPr>
          <p:cNvPr id="13" name="Oval 12" descr="Yellow circle. Indicates partial-alignment to Digital Standards"/>
          <p:cNvSpPr/>
          <p:nvPr/>
        </p:nvSpPr>
        <p:spPr>
          <a:xfrm>
            <a:off x="633817" y="6616623"/>
            <a:ext cx="108012" cy="128016"/>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687070" y="6571530"/>
            <a:ext cx="524503" cy="215444"/>
          </a:xfrm>
          <a:prstGeom prst="rect">
            <a:avLst/>
          </a:prstGeom>
          <a:noFill/>
        </p:spPr>
        <p:txBody>
          <a:bodyPr wrap="none" rtlCol="0">
            <a:spAutoFit/>
          </a:bodyPr>
          <a:lstStyle/>
          <a:p>
            <a:r>
              <a:rPr lang="en-CA" sz="800" dirty="0">
                <a:solidFill>
                  <a:prstClr val="black"/>
                </a:solidFill>
                <a:latin typeface="Calibri"/>
              </a:rPr>
              <a:t>Partially</a:t>
            </a:r>
            <a:endParaRPr lang="en-US" sz="800" dirty="0">
              <a:solidFill>
                <a:prstClr val="black"/>
              </a:solidFill>
              <a:latin typeface="Calibri"/>
            </a:endParaRPr>
          </a:p>
        </p:txBody>
      </p:sp>
      <p:sp>
        <p:nvSpPr>
          <p:cNvPr id="9" name="TextBox 8" descr="Red square. Indicates non-alignment to Digital Standards"/>
          <p:cNvSpPr txBox="1"/>
          <p:nvPr/>
        </p:nvSpPr>
        <p:spPr>
          <a:xfrm>
            <a:off x="1353126" y="6571530"/>
            <a:ext cx="338554" cy="215444"/>
          </a:xfrm>
          <a:prstGeom prst="rect">
            <a:avLst/>
          </a:prstGeom>
          <a:noFill/>
        </p:spPr>
        <p:txBody>
          <a:bodyPr wrap="none" rtlCol="0">
            <a:spAutoFit/>
          </a:bodyPr>
          <a:lstStyle/>
          <a:p>
            <a:r>
              <a:rPr lang="en-CA" sz="800" dirty="0">
                <a:solidFill>
                  <a:prstClr val="black"/>
                </a:solidFill>
                <a:latin typeface="Calibri"/>
              </a:rPr>
              <a:t>Not</a:t>
            </a:r>
            <a:endParaRPr lang="en-US" sz="800" dirty="0">
              <a:solidFill>
                <a:prstClr val="black"/>
              </a:solidFill>
              <a:latin typeface="Calibri"/>
            </a:endParaRPr>
          </a:p>
        </p:txBody>
      </p:sp>
      <p:sp>
        <p:nvSpPr>
          <p:cNvPr id="5" name="Rectangle 4" descr="Red square. Indicates non-alignment to Digital Standards"/>
          <p:cNvSpPr/>
          <p:nvPr/>
        </p:nvSpPr>
        <p:spPr>
          <a:xfrm>
            <a:off x="1263134" y="6625090"/>
            <a:ext cx="128016" cy="12801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Slide Number Placeholder 11">
            <a:extLst>
              <a:ext uri="{FF2B5EF4-FFF2-40B4-BE49-F238E27FC236}">
                <a16:creationId xmlns:a16="http://schemas.microsoft.com/office/drawing/2014/main" id="{525D4981-3B83-4D95-A7AF-699F8E42EFB7}"/>
              </a:ext>
            </a:extLst>
          </p:cNvPr>
          <p:cNvSpPr>
            <a:spLocks noGrp="1"/>
          </p:cNvSpPr>
          <p:nvPr>
            <p:ph type="sldNum" sz="quarter" idx="12"/>
          </p:nvPr>
        </p:nvSpPr>
        <p:spPr>
          <a:xfrm>
            <a:off x="8755742" y="6386317"/>
            <a:ext cx="385766" cy="365125"/>
          </a:xfrm>
        </p:spPr>
        <p:txBody>
          <a:bodyPr/>
          <a:lstStyle/>
          <a:p>
            <a:fld id="{32D4B517-E49B-41B6-9DBC-23634E0F1CDC}" type="slidenum">
              <a:rPr lang="en-CA" smtClean="0"/>
              <a:pPr/>
              <a:t>12</a:t>
            </a:fld>
            <a:endParaRPr lang="en-CA" dirty="0"/>
          </a:p>
        </p:txBody>
      </p:sp>
      <p:grpSp>
        <p:nvGrpSpPr>
          <p:cNvPr id="20" name="Group 19">
            <a:extLst>
              <a:ext uri="{FF2B5EF4-FFF2-40B4-BE49-F238E27FC236}">
                <a16:creationId xmlns:a16="http://schemas.microsoft.com/office/drawing/2014/main" id="{FFBBE43C-5AD8-4F34-9B1F-9E2397D7D736}"/>
              </a:ext>
              <a:ext uri="{C183D7F6-B498-43B3-948B-1728B52AA6E4}">
                <adec:decorative xmlns:adec="http://schemas.microsoft.com/office/drawing/2017/decorative" val="1"/>
              </a:ext>
            </a:extLst>
          </p:cNvPr>
          <p:cNvGrpSpPr/>
          <p:nvPr/>
        </p:nvGrpSpPr>
        <p:grpSpPr>
          <a:xfrm>
            <a:off x="2915817" y="286439"/>
            <a:ext cx="2702725" cy="2185369"/>
            <a:chOff x="9347725" y="574306"/>
            <a:chExt cx="1861803" cy="2139965"/>
          </a:xfrm>
        </p:grpSpPr>
        <p:grpSp>
          <p:nvGrpSpPr>
            <p:cNvPr id="21" name="Group 20">
              <a:extLst>
                <a:ext uri="{FF2B5EF4-FFF2-40B4-BE49-F238E27FC236}">
                  <a16:creationId xmlns:a16="http://schemas.microsoft.com/office/drawing/2014/main" id="{E0FE5FC0-8814-4FA0-B7D7-F3DEEDAFE694}"/>
                </a:ext>
              </a:extLst>
            </p:cNvPr>
            <p:cNvGrpSpPr/>
            <p:nvPr/>
          </p:nvGrpSpPr>
          <p:grpSpPr>
            <a:xfrm>
              <a:off x="9347725" y="709978"/>
              <a:ext cx="1861803" cy="2004293"/>
              <a:chOff x="3360738" y="1493838"/>
              <a:chExt cx="2544762" cy="2739520"/>
            </a:xfrm>
          </p:grpSpPr>
          <p:pic>
            <p:nvPicPr>
              <p:cNvPr id="23" name="Picture 22">
                <a:extLst>
                  <a:ext uri="{FF2B5EF4-FFF2-40B4-BE49-F238E27FC236}">
                    <a16:creationId xmlns:a16="http://schemas.microsoft.com/office/drawing/2014/main" id="{1C89D78F-180F-465F-9524-99860CD1C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37">
                <a:extLst>
                  <a:ext uri="{FF2B5EF4-FFF2-40B4-BE49-F238E27FC236}">
                    <a16:creationId xmlns:a16="http://schemas.microsoft.com/office/drawing/2014/main" id="{13AFDEE8-B4E0-4D97-8DA3-FF6884FC533F}"/>
                  </a:ext>
                </a:extLst>
              </p:cNvPr>
              <p:cNvSpPr>
                <a:spLocks/>
              </p:cNvSpPr>
              <p:nvPr/>
            </p:nvSpPr>
            <p:spPr bwMode="auto">
              <a:xfrm>
                <a:off x="3360738" y="1493838"/>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dirty="0">
                    <a:hlinkClick r:id="rId4" tooltip="https://www.canada.ca/en/government/system/digital-government/government-canada-digital-standards.html"/>
                  </a:rPr>
                  <a:t>https://www.canada.ca/en/government/system/digital-government/government-canada-digital-standards.html</a:t>
                </a:r>
                <a:endParaRPr lang="en-CA" dirty="0"/>
              </a:p>
            </p:txBody>
          </p:sp>
        </p:grpSp>
        <p:sp>
          <p:nvSpPr>
            <p:cNvPr id="22" name="Freeform 26">
              <a:extLst>
                <a:ext uri="{FF2B5EF4-FFF2-40B4-BE49-F238E27FC236}">
                  <a16:creationId xmlns:a16="http://schemas.microsoft.com/office/drawing/2014/main" id="{D9A98C43-CE95-4B00-8BDA-BDF754305484}"/>
                </a:ext>
              </a:extLst>
            </p:cNvPr>
            <p:cNvSpPr>
              <a:spLocks/>
            </p:cNvSpPr>
            <p:nvPr/>
          </p:nvSpPr>
          <p:spPr bwMode="auto">
            <a:xfrm>
              <a:off x="9863291" y="574306"/>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graphicFrame>
        <p:nvGraphicFramePr>
          <p:cNvPr id="18" name="Table 17">
            <a:extLst>
              <a:ext uri="{FF2B5EF4-FFF2-40B4-BE49-F238E27FC236}">
                <a16:creationId xmlns:a16="http://schemas.microsoft.com/office/drawing/2014/main" id="{C1E136BA-F605-478B-890C-AE85840ACD16}"/>
              </a:ext>
            </a:extLst>
          </p:cNvPr>
          <p:cNvGraphicFramePr>
            <a:graphicFrameLocks noGrp="1"/>
          </p:cNvGraphicFramePr>
          <p:nvPr>
            <p:extLst>
              <p:ext uri="{D42A27DB-BD31-4B8C-83A1-F6EECF244321}">
                <p14:modId xmlns:p14="http://schemas.microsoft.com/office/powerpoint/2010/main" val="2466415803"/>
              </p:ext>
            </p:extLst>
          </p:nvPr>
        </p:nvGraphicFramePr>
        <p:xfrm>
          <a:off x="5105699" y="1109841"/>
          <a:ext cx="3426741" cy="5181599"/>
        </p:xfrm>
        <a:graphic>
          <a:graphicData uri="http://schemas.openxmlformats.org/drawingml/2006/table">
            <a:tbl>
              <a:tblPr>
                <a:tableStyleId>{5C22544A-7EE6-4342-B048-85BDC9FD1C3A}</a:tableStyleId>
              </a:tblPr>
              <a:tblGrid>
                <a:gridCol w="208800">
                  <a:extLst>
                    <a:ext uri="{9D8B030D-6E8A-4147-A177-3AD203B41FA5}">
                      <a16:colId xmlns:a16="http://schemas.microsoft.com/office/drawing/2014/main" val="20004"/>
                    </a:ext>
                  </a:extLst>
                </a:gridCol>
                <a:gridCol w="208800">
                  <a:extLst>
                    <a:ext uri="{9D8B030D-6E8A-4147-A177-3AD203B41FA5}">
                      <a16:colId xmlns:a16="http://schemas.microsoft.com/office/drawing/2014/main" val="20005"/>
                    </a:ext>
                  </a:extLst>
                </a:gridCol>
                <a:gridCol w="3009141">
                  <a:extLst>
                    <a:ext uri="{9D8B030D-6E8A-4147-A177-3AD203B41FA5}">
                      <a16:colId xmlns:a16="http://schemas.microsoft.com/office/drawing/2014/main" val="20006"/>
                    </a:ext>
                  </a:extLst>
                </a:gridCol>
              </a:tblGrid>
              <a:tr h="1103179">
                <a:tc>
                  <a:txBody>
                    <a:bodyPr/>
                    <a:lstStyle/>
                    <a:p>
                      <a:pPr marL="19628" algn="ctr">
                        <a:tabLst>
                          <a:tab pos="228600" algn="l"/>
                        </a:tabLst>
                      </a:pPr>
                      <a:endParaRPr lang="en-CA" sz="1400" kern="1200" dirty="0">
                        <a:solidFill>
                          <a:schemeClr val="dk1"/>
                        </a:solidFill>
                        <a:latin typeface="+mn-lt"/>
                        <a:ea typeface="+mn-ea"/>
                        <a:cs typeface="+mn-cs"/>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a:solidFill>
                            <a:schemeClr val="dk1"/>
                          </a:solidFill>
                          <a:latin typeface="+mn-lt"/>
                          <a:ea typeface="+mn-ea"/>
                          <a:cs typeface="+mn-cs"/>
                          <a:sym typeface="Wingdings 2" panose="05020102010507070707" pitchFamily="18" charset="2"/>
                        </a:rPr>
                        <a:t></a:t>
                      </a:r>
                      <a:endParaRPr lang="en-CA" sz="1400" kern="1200" dirty="0">
                        <a:solidFill>
                          <a:schemeClr val="dk1"/>
                        </a:solidFill>
                        <a:latin typeface="+mn-lt"/>
                        <a:ea typeface="+mn-ea"/>
                        <a:cs typeface="+mn-cs"/>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US" sz="1000" b="1" kern="1200" spc="-3" dirty="0">
                          <a:solidFill>
                            <a:prstClr val="black"/>
                          </a:solidFill>
                          <a:latin typeface="+mn-lt"/>
                          <a:ea typeface="+mn-ea"/>
                          <a:cs typeface="Calibri"/>
                        </a:rPr>
                        <a:t>Build in accessibility from the start</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Services should meet or exceed accessibility standards.</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dk1"/>
                          </a:solidFill>
                          <a:latin typeface="+mn-lt"/>
                          <a:ea typeface="+mn-ea"/>
                          <a:cs typeface="+mn-cs"/>
                        </a:rPr>
                        <a:t>Users with distinct needs should be engaged from the outset to ensure what is delivered will work for everyone.</a:t>
                      </a:r>
                      <a:endParaRPr lang="en-CA" sz="1000" kern="120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36031">
                <a:tc>
                  <a:txBody>
                    <a:bodyPr/>
                    <a:lstStyle/>
                    <a:p>
                      <a:pPr marL="19628" algn="ctr">
                        <a:tabLst>
                          <a:tab pos="228600" algn="l"/>
                        </a:tabLst>
                      </a:pPr>
                      <a:endParaRPr lang="en-US" sz="1400"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US" sz="1400" dirty="0">
                          <a:sym typeface="Wingdings 2" panose="05020102010507070707" pitchFamily="18" charset="2"/>
                        </a:rPr>
                        <a:t></a:t>
                      </a:r>
                      <a:endParaRPr lang="en-US" sz="1400" dirty="0"/>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US" sz="1000" b="1" kern="1200" spc="-3" dirty="0">
                          <a:solidFill>
                            <a:prstClr val="black"/>
                          </a:solidFill>
                          <a:latin typeface="+mn-lt"/>
                          <a:ea typeface="+mn-ea"/>
                          <a:cs typeface="Calibri"/>
                        </a:rPr>
                        <a:t>Empower staff to deliver better services</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a:solidFill>
                            <a:schemeClr val="dk1"/>
                          </a:solidFill>
                          <a:latin typeface="+mn-lt"/>
                          <a:ea typeface="+mn-ea"/>
                          <a:cs typeface="+mn-cs"/>
                        </a:rPr>
                        <a:t>Make sure that staff have access to the tools, training and technologies they need</a:t>
                      </a:r>
                      <a:r>
                        <a:rPr lang="en-CA" sz="1000" kern="1200" dirty="0">
                          <a:solidFill>
                            <a:schemeClr val="dk1"/>
                          </a:solidFill>
                          <a:latin typeface="+mn-lt"/>
                          <a:ea typeface="+mn-ea"/>
                          <a:cs typeface="+mn-cs"/>
                        </a:rPr>
                        <a:t>.</a:t>
                      </a:r>
                      <a:endParaRPr lang="en-US" sz="1000" kern="1200" dirty="0">
                        <a:solidFill>
                          <a:schemeClr val="dk1"/>
                        </a:solidFill>
                        <a:latin typeface="+mn-lt"/>
                        <a:ea typeface="+mn-ea"/>
                        <a:cs typeface="+mn-cs"/>
                      </a:endParaRP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a:solidFill>
                            <a:schemeClr val="dk1"/>
                          </a:solidFill>
                          <a:latin typeface="+mn-lt"/>
                          <a:ea typeface="+mn-ea"/>
                          <a:cs typeface="+mn-cs"/>
                        </a:rPr>
                        <a:t>Empower the team to make decisions throughout the design, build and operation of the service.</a:t>
                      </a:r>
                      <a:endParaRPr lang="en-US"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03179">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a:solidFill>
                            <a:schemeClr val="dk1"/>
                          </a:solidFill>
                          <a:latin typeface="+mn-lt"/>
                          <a:ea typeface="+mn-ea"/>
                          <a:cs typeface="Calibri"/>
                          <a:sym typeface="Wingdings 2" panose="05020102010507070707" pitchFamily="18" charset="2"/>
                        </a:rPr>
                        <a:t></a:t>
                      </a: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US" sz="1000" b="1" kern="1200" spc="-3" dirty="0">
                          <a:solidFill>
                            <a:prstClr val="black"/>
                          </a:solidFill>
                          <a:latin typeface="+mn-lt"/>
                          <a:ea typeface="+mn-ea"/>
                          <a:cs typeface="Calibri"/>
                        </a:rPr>
                        <a:t>Be good data stewards</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a:solidFill>
                            <a:schemeClr val="dk1"/>
                          </a:solidFill>
                          <a:latin typeface="+mn-lt"/>
                          <a:ea typeface="+mn-ea"/>
                          <a:cs typeface="+mn-cs"/>
                        </a:rPr>
                        <a:t>Collect data from users only once and reuse wherever possible.</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a:solidFill>
                            <a:schemeClr val="dk1"/>
                          </a:solidFill>
                          <a:latin typeface="+mn-lt"/>
                          <a:ea typeface="+mn-ea"/>
                          <a:cs typeface="+mn-cs"/>
                        </a:rPr>
                        <a:t>Ensure that data is collected and held in a secure way so that it can easily be reused by others to provide services.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36031">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a:solidFill>
                            <a:schemeClr val="dk1"/>
                          </a:solidFill>
                          <a:latin typeface="+mn-lt"/>
                          <a:ea typeface="+mn-ea"/>
                          <a:cs typeface="Calibri"/>
                          <a:sym typeface="Wingdings 2" panose="05020102010507070707" pitchFamily="18" charset="2"/>
                        </a:rPr>
                        <a:t></a:t>
                      </a: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CA" sz="1000" b="1" kern="1200" spc="-3" dirty="0">
                          <a:solidFill>
                            <a:prstClr val="black"/>
                          </a:solidFill>
                          <a:latin typeface="+mn-lt"/>
                          <a:ea typeface="+mn-ea"/>
                          <a:cs typeface="Calibri"/>
                        </a:rPr>
                        <a:t>Design ethical </a:t>
                      </a:r>
                      <a:r>
                        <a:rPr lang="en-US" sz="1000" b="1" kern="1200" spc="-3" dirty="0">
                          <a:solidFill>
                            <a:prstClr val="black"/>
                          </a:solidFill>
                          <a:latin typeface="+mn-lt"/>
                          <a:ea typeface="+mn-ea"/>
                          <a:cs typeface="Calibri"/>
                        </a:rPr>
                        <a:t>services</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a:solidFill>
                            <a:schemeClr val="dk1"/>
                          </a:solidFill>
                          <a:latin typeface="+mn-lt"/>
                          <a:ea typeface="+mn-ea"/>
                          <a:cs typeface="+mn-cs"/>
                        </a:rPr>
                        <a:t>Make sure that everyone receives fair treatment. </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228600" algn="l"/>
                        </a:tabLst>
                        <a:defRPr/>
                      </a:pPr>
                      <a:r>
                        <a:rPr lang="en-US" sz="1000" kern="1200" dirty="0">
                          <a:solidFill>
                            <a:schemeClr val="dk1"/>
                          </a:solidFill>
                          <a:latin typeface="+mn-lt"/>
                          <a:ea typeface="+mn-ea"/>
                          <a:cs typeface="+mn-cs"/>
                        </a:rPr>
                        <a:t>Comply with ethical guidelines in the design and use of systems which automate decision making (such as the use of artificial intelligence).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103179">
                <a:tc>
                  <a:txBody>
                    <a:bodyPr/>
                    <a:lstStyle/>
                    <a:p>
                      <a:pPr marL="19628" algn="ctr">
                        <a:tabLst>
                          <a:tab pos="228600" algn="l"/>
                        </a:tabLst>
                      </a:pP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algn="ctr">
                        <a:tabLst>
                          <a:tab pos="228600" algn="l"/>
                        </a:tabLst>
                      </a:pPr>
                      <a:r>
                        <a:rPr lang="en-CA" sz="1400" kern="1200" dirty="0">
                          <a:solidFill>
                            <a:schemeClr val="dk1"/>
                          </a:solidFill>
                          <a:latin typeface="+mn-lt"/>
                          <a:ea typeface="+mn-ea"/>
                          <a:cs typeface="Calibri"/>
                          <a:sym typeface="Wingdings 2" panose="05020102010507070707" pitchFamily="18" charset="2"/>
                        </a:rPr>
                        <a:t></a:t>
                      </a:r>
                      <a:endParaRPr lang="en-CA" sz="1400" kern="1200" dirty="0">
                        <a:solidFill>
                          <a:schemeClr val="dk1"/>
                        </a:solidFill>
                        <a:latin typeface="+mn-lt"/>
                        <a:ea typeface="+mn-ea"/>
                        <a:cs typeface="Calibri"/>
                      </a:endParaRPr>
                    </a:p>
                  </a:txBody>
                  <a:tcPr>
                    <a:lnL w="12700" cap="flat" cmpd="sng" algn="ctr">
                      <a:solidFill>
                        <a:schemeClr val="accent6"/>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9628" marR="0" lvl="0" indent="0" algn="l" defTabSz="914400" rtl="0" eaLnBrk="1" fontAlgn="auto" latinLnBrk="0" hangingPunct="1">
                        <a:lnSpc>
                          <a:spcPct val="100000"/>
                        </a:lnSpc>
                        <a:spcBef>
                          <a:spcPts val="0"/>
                        </a:spcBef>
                        <a:spcAft>
                          <a:spcPts val="0"/>
                        </a:spcAft>
                        <a:buClrTx/>
                        <a:buSzTx/>
                        <a:buFontTx/>
                        <a:buNone/>
                        <a:tabLst>
                          <a:tab pos="228600" algn="l"/>
                        </a:tabLst>
                        <a:defRPr/>
                      </a:pPr>
                      <a:r>
                        <a:rPr lang="en-CA" sz="1000" b="1" kern="1200" spc="-3" dirty="0">
                          <a:solidFill>
                            <a:prstClr val="black"/>
                          </a:solidFill>
                          <a:latin typeface="+mn-lt"/>
                          <a:ea typeface="+mn-ea"/>
                          <a:cs typeface="Calibri"/>
                        </a:rPr>
                        <a:t>Collaborate widely</a:t>
                      </a:r>
                      <a:r>
                        <a:rPr lang="en-CA" sz="1000" b="1" kern="1200" spc="-3" baseline="0" dirty="0">
                          <a:solidFill>
                            <a:prstClr val="black"/>
                          </a:solidFill>
                          <a:latin typeface="+mn-lt"/>
                          <a:ea typeface="+mn-ea"/>
                          <a:cs typeface="Calibri"/>
                        </a:rPr>
                        <a:t> </a:t>
                      </a:r>
                      <a:endParaRPr lang="en-US" sz="1000" b="1" kern="1200" spc="-3" dirty="0">
                        <a:solidFill>
                          <a:prstClr val="black"/>
                        </a:solidFill>
                        <a:latin typeface="+mn-lt"/>
                        <a:ea typeface="+mn-ea"/>
                        <a:cs typeface="Calibri"/>
                      </a:endParaRP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Create multidisciplinary teams with the range of skills needed to deliver a common goal. </a:t>
                      </a:r>
                    </a:p>
                    <a:p>
                      <a:pPr marL="114300" marR="0" lvl="0" indent="-952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114300" algn="l"/>
                        </a:tabLst>
                        <a:defRPr/>
                      </a:pPr>
                      <a:r>
                        <a:rPr lang="en-US" sz="1000" kern="1200" dirty="0">
                          <a:solidFill>
                            <a:schemeClr val="dk1"/>
                          </a:solidFill>
                          <a:latin typeface="+mn-lt"/>
                          <a:ea typeface="+mn-ea"/>
                          <a:cs typeface="+mn-cs"/>
                        </a:rPr>
                        <a:t>Share and collaborate in the open. Identify and create partnerships which help deliver value to users.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39959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5FB7511F-398E-4B57-8A01-C7275F25D2B4}"/>
              </a:ext>
            </a:extLst>
          </p:cNvPr>
          <p:cNvSpPr>
            <a:spLocks noGrp="1"/>
          </p:cNvSpPr>
          <p:nvPr>
            <p:ph type="title"/>
          </p:nvPr>
        </p:nvSpPr>
        <p:spPr>
          <a:xfrm>
            <a:off x="551448" y="0"/>
            <a:ext cx="5432982" cy="878670"/>
          </a:xfrm>
        </p:spPr>
        <p:txBody>
          <a:bodyPr>
            <a:normAutofit/>
          </a:bodyPr>
          <a:lstStyle/>
          <a:p>
            <a:pPr marL="0"/>
            <a:r>
              <a:rPr lang="en-CA" sz="2000" b="1" dirty="0">
                <a:solidFill>
                  <a:schemeClr val="tx1">
                    <a:lumMod val="65000"/>
                    <a:lumOff val="35000"/>
                  </a:schemeClr>
                </a:solidFill>
                <a:latin typeface="+mj-lt"/>
              </a:rPr>
              <a:t>Appendix 2: GC EA Framework</a:t>
            </a:r>
            <a:br>
              <a:rPr lang="en-CA" sz="2000" b="1" dirty="0">
                <a:solidFill>
                  <a:schemeClr val="tx1">
                    <a:lumMod val="65000"/>
                    <a:lumOff val="35000"/>
                  </a:schemeClr>
                </a:solidFill>
                <a:latin typeface="+mj-lt"/>
              </a:rPr>
            </a:br>
            <a:r>
              <a:rPr lang="en-CA" sz="2000" dirty="0">
                <a:latin typeface="+mj-lt"/>
              </a:rPr>
              <a:t>Business Architecture</a:t>
            </a:r>
          </a:p>
        </p:txBody>
      </p:sp>
      <p:pic>
        <p:nvPicPr>
          <p:cNvPr id="10" name="Picture 9">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351992" y="244140"/>
            <a:ext cx="616068" cy="467016"/>
          </a:xfrm>
          <a:prstGeom prst="rect">
            <a:avLst/>
          </a:prstGeom>
        </p:spPr>
      </p:pic>
      <p:sp>
        <p:nvSpPr>
          <p:cNvPr id="11" name="Content Placeholder 2">
            <a:extLst>
              <a:ext uri="{FF2B5EF4-FFF2-40B4-BE49-F238E27FC236}">
                <a16:creationId xmlns:a16="http://schemas.microsoft.com/office/drawing/2014/main" id="{337E2BC7-4E5C-4F37-81B4-43843AB0FF0E}"/>
              </a:ext>
            </a:extLst>
          </p:cNvPr>
          <p:cNvSpPr>
            <a:spLocks noGrp="1"/>
          </p:cNvSpPr>
          <p:nvPr>
            <p:ph idx="10"/>
          </p:nvPr>
        </p:nvSpPr>
        <p:spPr>
          <a:xfrm>
            <a:off x="562272" y="1122810"/>
            <a:ext cx="7571580" cy="1754012"/>
          </a:xfrm>
        </p:spPr>
        <p:txBody>
          <a:bodyPr/>
          <a:lstStyle/>
          <a:p>
            <a:r>
              <a:rPr lang="en-US" sz="1400"/>
              <a:t>Business architecture is a critical aspect for the successful implementation of the GC Enterprise Ecosystem Target Architecture. The architectural strategy advocates whole of government approach where IT is aligned to business services and solutions are based on re useable components implementing business capabilities in order to deliver a cohesive user experience. As such, it is essential that business services, stakeholder needs, opportunities to improve cohesion and opportunities for reuse across government be clearly understood. In the past these elements have not been a priority. It is expected that the IT culture and practices will have to change to make business architecture, in general, and these elements a primary focus.</a:t>
            </a:r>
            <a:endParaRPr lang="en-CA" sz="1400" dirty="0"/>
          </a:p>
        </p:txBody>
      </p:sp>
      <p:graphicFrame>
        <p:nvGraphicFramePr>
          <p:cNvPr id="3" name="Table 2"/>
          <p:cNvGraphicFramePr>
            <a:graphicFrameLocks noGrp="1"/>
          </p:cNvGraphicFramePr>
          <p:nvPr>
            <p:extLst>
              <p:ext uri="{D42A27DB-BD31-4B8C-83A1-F6EECF244321}">
                <p14:modId xmlns:p14="http://schemas.microsoft.com/office/powerpoint/2010/main" val="1150007876"/>
              </p:ext>
            </p:extLst>
          </p:nvPr>
        </p:nvGraphicFramePr>
        <p:xfrm>
          <a:off x="562272" y="3032959"/>
          <a:ext cx="7987044" cy="246888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212172">
                <a:tc>
                  <a:txBody>
                    <a:bodyPr/>
                    <a:lstStyle/>
                    <a:p>
                      <a:pPr marL="0" indent="0">
                        <a:tabLst>
                          <a:tab pos="228600" algn="l"/>
                        </a:tabLst>
                      </a:pPr>
                      <a:r>
                        <a:rPr lang="en-US" sz="1100" b="1" dirty="0">
                          <a:cs typeface="Calibri"/>
                        </a:rPr>
                        <a:t>Design services digitally from end to end to meet the Government of Canada users and other stakeholders’ needs</a:t>
                      </a:r>
                      <a:endParaRPr lang="en-CA" sz="1100" b="1" dirty="0">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61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Clearly identify internal and external users and other stakeholders and their needs for each policy, program and business service</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a:buFont typeface="Wingdings" panose="05000000000000000000" pitchFamily="2" charset="2"/>
                        <a:buNone/>
                        <a:tabLst/>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62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Include policy requirement applying to specific users and other stakeholder groups, such as accessibility, gender-based plus analysis, and official languages in the creation of the service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914400" rtl="0" eaLnBrk="1" latinLnBrk="0" hangingPunct="1">
                        <a:buFont typeface="Wingdings" panose="05000000000000000000" pitchFamily="2" charset="2"/>
                        <a:buNone/>
                        <a:tabLst/>
                      </a:pPr>
                      <a:r>
                        <a:rPr lang="en-CA" sz="1000" kern="1200" dirty="0">
                          <a:solidFill>
                            <a:prstClr val="black"/>
                          </a:solidFill>
                          <a:latin typeface="+mn-lt"/>
                          <a:ea typeface="+mn-ea"/>
                          <a:cs typeface="Calibri"/>
                        </a:rPr>
                        <a:t> </a:t>
                      </a:r>
                      <a:endParaRPr lang="en-US"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effectLst/>
                          <a:latin typeface="+mn-lt"/>
                          <a:ea typeface="+mn-ea"/>
                          <a:cs typeface="+mn-cs"/>
                        </a:rPr>
                        <a:t>Perform Algorithmic Impact Assessment (AIA) to support risk mitigation activities when deploying an automated decision system as per </a:t>
                      </a:r>
                      <a:r>
                        <a:rPr lang="en-US" sz="1000" i="1" kern="1200" dirty="0">
                          <a:solidFill>
                            <a:schemeClr val="dk1"/>
                          </a:solidFill>
                          <a:effectLst/>
                          <a:latin typeface="+mn-lt"/>
                          <a:ea typeface="+mn-ea"/>
                          <a:cs typeface="+mn-cs"/>
                        </a:rPr>
                        <a:t>Directive on Automated Decision-Making</a:t>
                      </a:r>
                      <a:endParaRPr lang="en-CA" sz="1000" i="1" kern="1200" dirty="0">
                        <a:solidFill>
                          <a:schemeClr val="dk1"/>
                        </a:solidFill>
                        <a:effectLst/>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914400" rtl="0" eaLnBrk="1" latinLnBrk="0" hangingPunct="1">
                        <a:buFont typeface="Wingdings" panose="05000000000000000000" pitchFamily="2" charset="2"/>
                        <a:buNone/>
                        <a:tabLst/>
                      </a:pPr>
                      <a:r>
                        <a:rPr lang="en-CA" sz="1000" kern="1200" dirty="0">
                          <a:solidFill>
                            <a:prstClr val="black"/>
                          </a:solidFill>
                          <a:latin typeface="+mn-lt"/>
                          <a:ea typeface="+mn-ea"/>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Model end to end business service delivery to provide quality, maximize effectiveness and optimize efficiencies across all channels (for example, lean process)</a:t>
                      </a:r>
                      <a:endParaRPr lang="en-CA"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1000" kern="1200" dirty="0">
                          <a:solidFill>
                            <a:prstClr val="black"/>
                          </a:solidFill>
                          <a:latin typeface="+mn-lt"/>
                          <a:ea typeface="+mn-ea"/>
                          <a:cs typeface="Calibri"/>
                        </a:rPr>
                        <a:t> </a:t>
                      </a:r>
                      <a:endParaRPr lang="en-US"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1255984"/>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13</a:t>
            </a:fld>
            <a:endParaRPr lang="en-CA" dirty="0"/>
          </a:p>
        </p:txBody>
      </p:sp>
    </p:spTree>
    <p:extLst>
      <p:ext uri="{BB962C8B-B14F-4D97-AF65-F5344CB8AC3E}">
        <p14:creationId xmlns:p14="http://schemas.microsoft.com/office/powerpoint/2010/main" val="720940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9BD5A0B8-3878-4F66-8C7C-86BAF248D464}"/>
              </a:ext>
            </a:extLst>
          </p:cNvPr>
          <p:cNvSpPr>
            <a:spLocks noGrp="1"/>
          </p:cNvSpPr>
          <p:nvPr>
            <p:ph type="title"/>
          </p:nvPr>
        </p:nvSpPr>
        <p:spPr>
          <a:xfrm>
            <a:off x="551448" y="82975"/>
            <a:ext cx="5434013" cy="877887"/>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Business Architecture - continued</a:t>
            </a:r>
          </a:p>
        </p:txBody>
      </p:sp>
      <p:graphicFrame>
        <p:nvGraphicFramePr>
          <p:cNvPr id="12" name="Table 11">
            <a:extLst>
              <a:ext uri="{FF2B5EF4-FFF2-40B4-BE49-F238E27FC236}">
                <a16:creationId xmlns:a16="http://schemas.microsoft.com/office/drawing/2014/main" id="{1A64DC08-48C4-40BB-B4EC-930F76012571}"/>
              </a:ext>
            </a:extLst>
          </p:cNvPr>
          <p:cNvGraphicFramePr>
            <a:graphicFrameLocks noGrp="1"/>
          </p:cNvGraphicFramePr>
          <p:nvPr>
            <p:extLst>
              <p:ext uri="{D42A27DB-BD31-4B8C-83A1-F6EECF244321}">
                <p14:modId xmlns:p14="http://schemas.microsoft.com/office/powerpoint/2010/main" val="121386401"/>
              </p:ext>
            </p:extLst>
          </p:nvPr>
        </p:nvGraphicFramePr>
        <p:xfrm>
          <a:off x="578478" y="1205914"/>
          <a:ext cx="7987044" cy="17678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318708">
                <a:tc>
                  <a:txBody>
                    <a:bodyPr/>
                    <a:lstStyle/>
                    <a:p>
                      <a:pPr marL="0" indent="0">
                        <a:tabLst>
                          <a:tab pos="228600" algn="l"/>
                        </a:tabLst>
                      </a:pPr>
                      <a:r>
                        <a:rPr lang="en-US" sz="1100" b="1" spc="0" dirty="0">
                          <a:solidFill>
                            <a:schemeClr val="bg1"/>
                          </a:solidFill>
                          <a:cs typeface="Calibri"/>
                        </a:rPr>
                        <a:t>Architect to be outcome driven and strategically aligned to the department and to the Government of Canada</a:t>
                      </a:r>
                      <a:endParaRPr lang="en-CA" sz="1100" b="1" dirty="0">
                        <a:solidFill>
                          <a:schemeClr val="bg1"/>
                        </a:solidFill>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61888">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kern="1200" dirty="0">
                          <a:solidFill>
                            <a:schemeClr val="dk1"/>
                          </a:solidFill>
                          <a:latin typeface="+mn-lt"/>
                          <a:ea typeface="+mn-ea"/>
                          <a:cs typeface="+mn-cs"/>
                        </a:rPr>
                        <a:t>Identify which departmental/GC business services, outcomes and strategies will be addressed</a:t>
                      </a:r>
                      <a:endParaRPr lang="en-CA" sz="1000" kern="1200" dirty="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buFont typeface="Wingdings" panose="05000000000000000000" pitchFamily="2" charset="2"/>
                        <a:buNone/>
                        <a:tabLst/>
                      </a:pPr>
                      <a:r>
                        <a:rPr lang="en-CA" sz="1000" dirty="0">
                          <a:solidFill>
                            <a:schemeClr val="tx1"/>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62064">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kern="1200" dirty="0">
                          <a:solidFill>
                            <a:schemeClr val="dk1"/>
                          </a:solidFill>
                          <a:latin typeface="+mn-lt"/>
                          <a:ea typeface="+mn-ea"/>
                          <a:cs typeface="+mn-cs"/>
                        </a:rPr>
                        <a:t>Establish metrics for identified business outcomes throughout the life cycle of an investment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914400" rtl="0" eaLnBrk="1" latinLnBrk="0" hangingPunct="1">
                        <a:buFont typeface="Wingdings" panose="05000000000000000000" pitchFamily="2" charset="2"/>
                        <a:buNone/>
                        <a:tabLst/>
                      </a:pPr>
                      <a:r>
                        <a:rPr lang="en-CA" sz="1000" kern="1200" dirty="0">
                          <a:solidFill>
                            <a:schemeClr val="tx1"/>
                          </a:solidFill>
                          <a:latin typeface="+mn-lt"/>
                          <a:ea typeface="+mn-ea"/>
                          <a:cs typeface="Calibri"/>
                        </a:rPr>
                        <a:t> </a:t>
                      </a:r>
                      <a:endParaRPr lang="en-US" sz="1000" kern="1200" dirty="0">
                        <a:solidFill>
                          <a:schemeClr val="tx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34248">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kern="1200" dirty="0">
                          <a:solidFill>
                            <a:schemeClr val="dk1"/>
                          </a:solidFill>
                          <a:latin typeface="+mn-lt"/>
                          <a:ea typeface="+mn-ea"/>
                          <a:cs typeface="+mn-cs"/>
                        </a:rPr>
                        <a:t>Translate business outcomes and strategy into business capability implications in the GC Business Capability Model to establish a common vocabulary between business, development, and operation</a:t>
                      </a:r>
                      <a:endParaRPr lang="en-CA" sz="1000" kern="1200" dirty="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defTabSz="914400" rtl="0" eaLnBrk="1" latinLnBrk="0" hangingPunct="1">
                        <a:buFont typeface="Wingdings" panose="05000000000000000000" pitchFamily="2" charset="2"/>
                        <a:buNone/>
                        <a:tabLst/>
                      </a:pPr>
                      <a:r>
                        <a:rPr lang="en-CA" sz="1000" kern="1200" dirty="0">
                          <a:solidFill>
                            <a:schemeClr val="tx1"/>
                          </a:solidFill>
                          <a:latin typeface="+mn-lt"/>
                          <a:ea typeface="+mn-ea"/>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688652364"/>
              </p:ext>
            </p:extLst>
          </p:nvPr>
        </p:nvGraphicFramePr>
        <p:xfrm>
          <a:off x="551448" y="3425356"/>
          <a:ext cx="7987044" cy="17678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212172">
                <a:tc>
                  <a:txBody>
                    <a:bodyPr/>
                    <a:lstStyle/>
                    <a:p>
                      <a:pPr marL="0" indent="0">
                        <a:tabLst>
                          <a:tab pos="228600" algn="l"/>
                        </a:tabLst>
                      </a:pPr>
                      <a:r>
                        <a:rPr lang="en-US" sz="1100" b="1" kern="1200" dirty="0">
                          <a:solidFill>
                            <a:schemeClr val="bg1"/>
                          </a:solidFill>
                          <a:latin typeface="+mn-lt"/>
                          <a:ea typeface="+mn-ea"/>
                          <a:cs typeface="Calibri"/>
                        </a:rPr>
                        <a:t>Promote horizontal enablement of the enterprise</a:t>
                      </a:r>
                      <a:endParaRPr lang="en-CA" sz="1100" b="1" kern="1200"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61888">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kern="1200" dirty="0">
                          <a:solidFill>
                            <a:schemeClr val="dk1"/>
                          </a:solidFill>
                          <a:latin typeface="+mn-lt"/>
                          <a:ea typeface="+mn-ea"/>
                          <a:cs typeface="+mn-cs"/>
                        </a:rPr>
                        <a:t>Identify opportunities to enable business services horizontally across the GC enterprise and to provide cohesive experience to users and other stakeholders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61888">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kern="1200" dirty="0">
                          <a:solidFill>
                            <a:schemeClr val="dk1"/>
                          </a:solidFill>
                          <a:latin typeface="+mn-lt"/>
                          <a:ea typeface="+mn-ea"/>
                          <a:cs typeface="+mn-cs"/>
                        </a:rPr>
                        <a:t>Reuse common business capabilities, processes and enterprise solutions from across government and private sector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62064">
                <a:tc>
                  <a:txBody>
                    <a:bodyPr/>
                    <a:lstStyle/>
                    <a:p>
                      <a:pPr marL="0" marR="7851"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kern="1200" dirty="0">
                          <a:solidFill>
                            <a:schemeClr val="dk1"/>
                          </a:solidFill>
                          <a:latin typeface="+mn-lt"/>
                          <a:ea typeface="+mn-ea"/>
                          <a:cs typeface="+mn-cs"/>
                        </a:rPr>
                        <a:t>Publish in the open all reusable common business capabilities, processes and enterprise solutions for others to develop and leverage cohesive horizontal enterprise services</a:t>
                      </a:r>
                      <a:endParaRPr lang="en-CA" sz="1000" kern="1200" dirty="0">
                        <a:solidFill>
                          <a:schemeClr val="dk1"/>
                        </a:solidFill>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14</a:t>
            </a:fld>
            <a:endParaRPr lang="en-CA" dirty="0"/>
          </a:p>
        </p:txBody>
      </p:sp>
      <p:pic>
        <p:nvPicPr>
          <p:cNvPr id="8" name="Picture 7">
            <a:extLst>
              <a:ext uri="{FF2B5EF4-FFF2-40B4-BE49-F238E27FC236}">
                <a16:creationId xmlns:a16="http://schemas.microsoft.com/office/drawing/2014/main" id="{058E5D80-EF63-4DE8-8C4E-97756BBFD1E9}"/>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351992" y="244140"/>
            <a:ext cx="616068" cy="467016"/>
          </a:xfrm>
          <a:prstGeom prst="rect">
            <a:avLst/>
          </a:prstGeom>
        </p:spPr>
      </p:pic>
    </p:spTree>
    <p:extLst>
      <p:ext uri="{BB962C8B-B14F-4D97-AF65-F5344CB8AC3E}">
        <p14:creationId xmlns:p14="http://schemas.microsoft.com/office/powerpoint/2010/main" val="1135545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142CDE53-F64C-4F56-956B-4DFD3BD90D86}"/>
              </a:ext>
            </a:extLst>
          </p:cNvPr>
          <p:cNvSpPr>
            <a:spLocks noGrp="1"/>
          </p:cNvSpPr>
          <p:nvPr>
            <p:ph type="title"/>
          </p:nvPr>
        </p:nvSpPr>
        <p:spPr>
          <a:xfrm>
            <a:off x="575556" y="2332"/>
            <a:ext cx="5434013" cy="877887"/>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Information Architecture</a:t>
            </a:r>
          </a:p>
        </p:txBody>
      </p:sp>
      <p:sp>
        <p:nvSpPr>
          <p:cNvPr id="12" name="Content Placeholder 2">
            <a:extLst>
              <a:ext uri="{FF2B5EF4-FFF2-40B4-BE49-F238E27FC236}">
                <a16:creationId xmlns:a16="http://schemas.microsoft.com/office/drawing/2014/main" id="{5297E7E4-ABA7-4DA0-BC5A-5AC2ACC2FA4D}"/>
              </a:ext>
            </a:extLst>
          </p:cNvPr>
          <p:cNvSpPr>
            <a:spLocks noGrp="1"/>
          </p:cNvSpPr>
          <p:nvPr>
            <p:ph idx="10"/>
          </p:nvPr>
        </p:nvSpPr>
        <p:spPr>
          <a:xfrm>
            <a:off x="562272" y="1088761"/>
            <a:ext cx="7571580" cy="2173469"/>
          </a:xfrm>
        </p:spPr>
        <p:txBody>
          <a:bodyPr/>
          <a:lstStyle/>
          <a:p>
            <a:r>
              <a:rPr lang="en-US" sz="1400" dirty="0"/>
              <a:t>Information architecture includes both structured and unstructured data. The best practices and principles aim to support the needs of a business service and business capability orientation. To facilitate effective sharing of data and information across government, information architectures should be designed to reflect a consistent approach to data, such as the adoption of federal and international standards. Information architecture should also reflect responsible data management, information management and governance practices, including the source, quality, interoperability, and associated legal and policy obligations related to the data assets. Information architectures should also distinguish between personal and non personal data and information as the collection, use, sharing (disclosure), and management of personal information must respect the requirements of the </a:t>
            </a:r>
            <a:r>
              <a:rPr lang="en-US" sz="1400" i="1" dirty="0"/>
              <a:t>Privacy Act </a:t>
            </a:r>
            <a:r>
              <a:rPr lang="en-US" sz="1400" dirty="0"/>
              <a:t>and its related policies.</a:t>
            </a:r>
            <a:endParaRPr lang="en-CA" sz="1400" dirty="0"/>
          </a:p>
        </p:txBody>
      </p:sp>
      <p:graphicFrame>
        <p:nvGraphicFramePr>
          <p:cNvPr id="9" name="Table 8"/>
          <p:cNvGraphicFramePr>
            <a:graphicFrameLocks noGrp="1"/>
          </p:cNvGraphicFramePr>
          <p:nvPr>
            <p:extLst>
              <p:ext uri="{D42A27DB-BD31-4B8C-83A1-F6EECF244321}">
                <p14:modId xmlns:p14="http://schemas.microsoft.com/office/powerpoint/2010/main" val="741522434"/>
              </p:ext>
            </p:extLst>
          </p:nvPr>
        </p:nvGraphicFramePr>
        <p:xfrm>
          <a:off x="562272" y="3421961"/>
          <a:ext cx="7987044" cy="204216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marL="114300" indent="-114300">
                        <a:tabLst>
                          <a:tab pos="114300" algn="l"/>
                        </a:tabLst>
                      </a:pPr>
                      <a:r>
                        <a:rPr lang="en-US" sz="1200" b="1" kern="1200" dirty="0">
                          <a:solidFill>
                            <a:schemeClr val="bg1"/>
                          </a:solidFill>
                          <a:latin typeface="+mn-lt"/>
                          <a:ea typeface="+mn-ea"/>
                          <a:cs typeface="Calibri"/>
                        </a:rPr>
                        <a:t>Collect data to address the needs of the users and other stakeholders</a:t>
                      </a:r>
                      <a:endParaRPr lang="en-CA" sz="1200" b="1" kern="1200"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71400">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Assess data requirements based program objectives, as well users, business and stakeholder needs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3584">
                <a:tc>
                  <a:txBody>
                    <a:bodyPr/>
                    <a:lstStyle/>
                    <a:p>
                      <a:pPr marL="0" lvl="1" indent="0" algn="l" defTabSz="914400" rtl="0" eaLnBrk="1" latinLnBrk="0" hangingPunct="1">
                        <a:buFont typeface="Wingdings" panose="05000000000000000000" pitchFamily="2" charset="2"/>
                        <a:buNone/>
                        <a:tabLst>
                          <a:tab pos="114300" algn="l"/>
                        </a:tabLst>
                      </a:pPr>
                      <a:r>
                        <a:rPr lang="en-US" sz="1000" kern="1200" dirty="0">
                          <a:solidFill>
                            <a:schemeClr val="dk1"/>
                          </a:solidFill>
                          <a:latin typeface="+mn-lt"/>
                          <a:ea typeface="+mn-ea"/>
                          <a:cs typeface="Calibri"/>
                        </a:rPr>
                        <a:t>Collect only the minimum set of data needed to support a policy, program, or service</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lvl="1" indent="0" algn="l" defTabSz="914400" rtl="0" eaLnBrk="1" latinLnBrk="0" hangingPunct="1">
                        <a:buFont typeface="Wingdings" panose="05000000000000000000" pitchFamily="2" charset="2"/>
                        <a:buNone/>
                        <a:tabLst>
                          <a:tab pos="114300" algn="l"/>
                        </a:tabLst>
                      </a:pPr>
                      <a:r>
                        <a:rPr lang="en-US" sz="1000" kern="1200" dirty="0">
                          <a:solidFill>
                            <a:schemeClr val="dk1"/>
                          </a:solidFill>
                          <a:latin typeface="+mn-lt"/>
                          <a:ea typeface="+mn-ea"/>
                          <a:cs typeface="Calibri"/>
                        </a:rPr>
                        <a:t>Reuse existing data assets where permissible and only acquire new data if required</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83508">
                <a:tc>
                  <a:txBody>
                    <a:bodyPr/>
                    <a:lstStyle/>
                    <a:p>
                      <a:pPr marL="0" indent="0">
                        <a:buFont typeface="Wingdings" panose="05000000000000000000" pitchFamily="2" charset="2"/>
                        <a:buNone/>
                      </a:pPr>
                      <a:r>
                        <a:rPr lang="en-US" sz="1000" kern="1200" dirty="0">
                          <a:solidFill>
                            <a:schemeClr val="dk1"/>
                          </a:solidFill>
                          <a:latin typeface="+mn-lt"/>
                          <a:ea typeface="+mn-ea"/>
                          <a:cs typeface="Calibri"/>
                        </a:rPr>
                        <a:t>Ensure data collected, including from third-party sources, are of high quality</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15</a:t>
            </a:fld>
            <a:endParaRPr lang="en-CA" dirty="0"/>
          </a:p>
        </p:txBody>
      </p:sp>
      <p:pic>
        <p:nvPicPr>
          <p:cNvPr id="10" name="Picture 9">
            <a:extLst>
              <a:ext uri="{FF2B5EF4-FFF2-40B4-BE49-F238E27FC236}">
                <a16:creationId xmlns:a16="http://schemas.microsoft.com/office/drawing/2014/main" id="{B4C359E2-BCA0-449D-95E2-CCEA19C98AFD}"/>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184068" y="224644"/>
            <a:ext cx="623496" cy="439192"/>
          </a:xfrm>
          <a:prstGeom prst="rect">
            <a:avLst/>
          </a:prstGeom>
        </p:spPr>
      </p:pic>
    </p:spTree>
    <p:extLst>
      <p:ext uri="{BB962C8B-B14F-4D97-AF65-F5344CB8AC3E}">
        <p14:creationId xmlns:p14="http://schemas.microsoft.com/office/powerpoint/2010/main" val="45584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121AFA60-BD73-4ABB-8C2B-29367FAE5EB0}"/>
              </a:ext>
            </a:extLst>
          </p:cNvPr>
          <p:cNvSpPr>
            <a:spLocks noGrp="1"/>
          </p:cNvSpPr>
          <p:nvPr>
            <p:ph type="title"/>
          </p:nvPr>
        </p:nvSpPr>
        <p:spPr>
          <a:xfrm>
            <a:off x="551448" y="17190"/>
            <a:ext cx="5434013" cy="879475"/>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Information Architecture – continued 1</a:t>
            </a:r>
          </a:p>
        </p:txBody>
      </p:sp>
      <p:pic>
        <p:nvPicPr>
          <p:cNvPr id="11" name="Picture 10">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184068" y="224644"/>
            <a:ext cx="623496" cy="439192"/>
          </a:xfrm>
          <a:prstGeom prst="rect">
            <a:avLst/>
          </a:prstGeom>
        </p:spPr>
      </p:pic>
      <p:graphicFrame>
        <p:nvGraphicFramePr>
          <p:cNvPr id="8" name="Table 7">
            <a:extLst>
              <a:ext uri="{FF2B5EF4-FFF2-40B4-BE49-F238E27FC236}">
                <a16:creationId xmlns:a16="http://schemas.microsoft.com/office/drawing/2014/main" id="{302B7242-2300-4CC5-9EA6-A5EBE6695E50}"/>
              </a:ext>
            </a:extLst>
          </p:cNvPr>
          <p:cNvGraphicFramePr>
            <a:graphicFrameLocks noGrp="1"/>
          </p:cNvGraphicFramePr>
          <p:nvPr>
            <p:extLst>
              <p:ext uri="{D42A27DB-BD31-4B8C-83A1-F6EECF244321}">
                <p14:modId xmlns:p14="http://schemas.microsoft.com/office/powerpoint/2010/main" val="2882115476"/>
              </p:ext>
            </p:extLst>
          </p:nvPr>
        </p:nvGraphicFramePr>
        <p:xfrm>
          <a:off x="551448" y="1247760"/>
          <a:ext cx="7987044" cy="280416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250344">
                <a:tc>
                  <a:txBody>
                    <a:bodyPr/>
                    <a:lstStyle/>
                    <a:p>
                      <a:pPr marL="19628">
                        <a:tabLst>
                          <a:tab pos="228600" algn="l"/>
                        </a:tabLst>
                      </a:pPr>
                      <a:r>
                        <a:rPr lang="en-US" sz="1200" b="1" kern="1200" dirty="0">
                          <a:solidFill>
                            <a:schemeClr val="bg1"/>
                          </a:solidFill>
                          <a:latin typeface="+mn-lt"/>
                          <a:ea typeface="+mn-ea"/>
                          <a:cs typeface="Calibri"/>
                        </a:rPr>
                        <a:t>Manage and reuse data strategically and responsibly</a:t>
                      </a:r>
                      <a:endParaRPr lang="en-CA" sz="1200" b="1" kern="1200"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17872">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Define and establish clear roles, responsibilities, and accountabilities for data management</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8068">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Identify and document the lineage of data assets</a:t>
                      </a:r>
                      <a:r>
                        <a:rPr lang="en-CA" sz="1000" kern="1200" baseline="0" dirty="0">
                          <a:solidFill>
                            <a:schemeClr val="dk1"/>
                          </a:solidFill>
                          <a:latin typeface="+mn-lt"/>
                          <a:ea typeface="+mn-ea"/>
                          <a:cs typeface="Calibri"/>
                        </a:rPr>
                        <a:t> </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0" indent="0" algn="l" defTabSz="914400" rtl="0" eaLnBrk="1" latinLnBrk="0" hangingPunct="1">
                        <a:buFont typeface="Wingdings" panose="05000000000000000000" pitchFamily="2" charset="2"/>
                        <a:buNone/>
                        <a:tabLst/>
                      </a:pPr>
                      <a:r>
                        <a:rPr lang="en-CA" sz="1000" kern="1200" dirty="0">
                          <a:solidFill>
                            <a:prstClr val="black"/>
                          </a:solidFill>
                          <a:latin typeface="+mn-lt"/>
                          <a:ea typeface="+mn-ea"/>
                          <a:cs typeface="Calibri"/>
                        </a:rPr>
                        <a:t> </a:t>
                      </a:r>
                      <a:endParaRPr lang="en-US"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0252">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Define retention and disposition schedules in accordance with business value as well as applicable privacy and security policy and legislation</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70252">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Define retention and disposition schedules in accordance with business value as well as applicable privacy and security policy and legislation</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70252">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Ensure data are managed to enable interoperability, reuse and sharing to the greatest extent possible within and across departments in government to avoid duplication and maximize utility, while respecting security and privacy requirements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70252">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Contribute to and align with enterprise and international data taxonomy and classification structures to manage, store, search and retrieve data</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0813145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55683423"/>
              </p:ext>
            </p:extLst>
          </p:nvPr>
        </p:nvGraphicFramePr>
        <p:xfrm>
          <a:off x="540705" y="4545925"/>
          <a:ext cx="7987044" cy="19202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229696">
                <a:tc>
                  <a:txBody>
                    <a:bodyPr/>
                    <a:lstStyle/>
                    <a:p>
                      <a:pPr marL="114300" indent="-114300">
                        <a:tabLst>
                          <a:tab pos="114300" algn="l"/>
                        </a:tabLst>
                      </a:pPr>
                      <a:r>
                        <a:rPr lang="en-CA" sz="1200" b="1" kern="1200" dirty="0">
                          <a:solidFill>
                            <a:schemeClr val="bg1"/>
                          </a:solidFill>
                          <a:latin typeface="+mn-lt"/>
                          <a:ea typeface="+mn-ea"/>
                          <a:cs typeface="Calibri"/>
                        </a:rPr>
                        <a:t>Use and share data</a:t>
                      </a:r>
                      <a:r>
                        <a:rPr lang="en-CA" sz="1200" b="1" kern="1200" baseline="0" dirty="0">
                          <a:solidFill>
                            <a:schemeClr val="bg1"/>
                          </a:solidFill>
                          <a:latin typeface="+mn-lt"/>
                          <a:ea typeface="+mn-ea"/>
                          <a:cs typeface="Calibri"/>
                        </a:rPr>
                        <a:t> openly in an ethical and secure manner</a:t>
                      </a:r>
                      <a:endParaRPr lang="en-CA" sz="1200" b="1" kern="1200"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71400">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b="0" i="0" kern="1200" dirty="0">
                          <a:solidFill>
                            <a:schemeClr val="dk1"/>
                          </a:solidFill>
                          <a:effectLst/>
                          <a:latin typeface="+mn-lt"/>
                          <a:ea typeface="+mn-ea"/>
                          <a:cs typeface="+mn-cs"/>
                        </a:rPr>
                        <a:t>Share data openly by default as per the Directive on Open Government and Digital Standards, while respecting security and privacy requirements; data shared should adhere to existing enterprise and international standards, including on data quality and ethics</a:t>
                      </a:r>
                      <a:endParaRPr lang="en-US"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43584">
                <a:tc>
                  <a:txBody>
                    <a:bodyPr/>
                    <a:lstStyle/>
                    <a:p>
                      <a:pPr marL="0" lvl="1" indent="0">
                        <a:buFont typeface="Wingdings" panose="05000000000000000000" pitchFamily="2" charset="2"/>
                        <a:buNone/>
                      </a:pPr>
                      <a:r>
                        <a:rPr lang="en-US" sz="1000" kern="1200" dirty="0">
                          <a:solidFill>
                            <a:schemeClr val="dk1"/>
                          </a:solidFill>
                          <a:latin typeface="+mn-lt"/>
                          <a:ea typeface="+mn-ea"/>
                          <a:cs typeface="Calibri"/>
                        </a:rPr>
                        <a:t>Ensure data formatting aligns to existing enterprise and international standards on interoperability; where none exist, develop data standards in the open with key subject matter experts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kern="1200" dirty="0">
                          <a:solidFill>
                            <a:schemeClr val="dk1"/>
                          </a:solidFill>
                          <a:latin typeface="+mn-lt"/>
                          <a:ea typeface="+mn-ea"/>
                          <a:cs typeface="Calibri"/>
                        </a:rPr>
                        <a:t>Ensure that combined data does not risk identification or re identification of sensitive or personal information</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16</a:t>
            </a:fld>
            <a:endParaRPr lang="en-CA" dirty="0"/>
          </a:p>
        </p:txBody>
      </p:sp>
    </p:spTree>
    <p:extLst>
      <p:ext uri="{BB962C8B-B14F-4D97-AF65-F5344CB8AC3E}">
        <p14:creationId xmlns:p14="http://schemas.microsoft.com/office/powerpoint/2010/main" val="2836195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121AFA60-BD73-4ABB-8C2B-29367FAE5EB0}"/>
              </a:ext>
            </a:extLst>
          </p:cNvPr>
          <p:cNvSpPr>
            <a:spLocks noGrp="1"/>
          </p:cNvSpPr>
          <p:nvPr>
            <p:ph type="title"/>
          </p:nvPr>
        </p:nvSpPr>
        <p:spPr>
          <a:xfrm>
            <a:off x="551448" y="17190"/>
            <a:ext cx="5434013" cy="879475"/>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Information Architecture – continued 2</a:t>
            </a:r>
          </a:p>
        </p:txBody>
      </p:sp>
      <p:graphicFrame>
        <p:nvGraphicFramePr>
          <p:cNvPr id="8" name="Table 7">
            <a:extLst>
              <a:ext uri="{FF2B5EF4-FFF2-40B4-BE49-F238E27FC236}">
                <a16:creationId xmlns:a16="http://schemas.microsoft.com/office/drawing/2014/main" id="{302B7242-2300-4CC5-9EA6-A5EBE6695E50}"/>
              </a:ext>
            </a:extLst>
          </p:cNvPr>
          <p:cNvGraphicFramePr>
            <a:graphicFrameLocks noGrp="1"/>
          </p:cNvGraphicFramePr>
          <p:nvPr>
            <p:extLst>
              <p:ext uri="{D42A27DB-BD31-4B8C-83A1-F6EECF244321}">
                <p14:modId xmlns:p14="http://schemas.microsoft.com/office/powerpoint/2010/main" val="1029151888"/>
              </p:ext>
            </p:extLst>
          </p:nvPr>
        </p:nvGraphicFramePr>
        <p:xfrm>
          <a:off x="467544" y="967363"/>
          <a:ext cx="7987044" cy="5744846"/>
        </p:xfrm>
        <a:graphic>
          <a:graphicData uri="http://schemas.openxmlformats.org/drawingml/2006/table">
            <a:tbl>
              <a:tblPr firstRow="1">
                <a:tableStyleId>{5C22544A-7EE6-4342-B048-85BDC9FD1C3A}</a:tableStyleId>
              </a:tblPr>
              <a:tblGrid>
                <a:gridCol w="3912540">
                  <a:extLst>
                    <a:ext uri="{9D8B030D-6E8A-4147-A177-3AD203B41FA5}">
                      <a16:colId xmlns:a16="http://schemas.microsoft.com/office/drawing/2014/main" val="20000"/>
                    </a:ext>
                  </a:extLst>
                </a:gridCol>
                <a:gridCol w="4074504">
                  <a:extLst>
                    <a:ext uri="{9D8B030D-6E8A-4147-A177-3AD203B41FA5}">
                      <a16:colId xmlns:a16="http://schemas.microsoft.com/office/drawing/2014/main" val="20001"/>
                    </a:ext>
                  </a:extLst>
                </a:gridCol>
              </a:tblGrid>
              <a:tr h="342372">
                <a:tc>
                  <a:txBody>
                    <a:bodyPr/>
                    <a:lstStyle/>
                    <a:p>
                      <a:pPr marL="19628">
                        <a:tabLst>
                          <a:tab pos="228600" algn="l"/>
                        </a:tabLst>
                      </a:pPr>
                      <a:r>
                        <a:rPr lang="en-US" sz="1200" b="1" kern="1200" dirty="0">
                          <a:solidFill>
                            <a:schemeClr val="bg1"/>
                          </a:solidFill>
                          <a:latin typeface="+mn-lt"/>
                          <a:ea typeface="+mn-ea"/>
                          <a:cs typeface="Calibri"/>
                        </a:rPr>
                        <a:t>Design with privacy in mind for the collection, use and management of personal Information</a:t>
                      </a:r>
                      <a:endParaRPr lang="en-CA" sz="1200" b="1" kern="1200"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410846">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Ensure alignment with guidance from appropriate institutional ATIP Office with respect to interpretation and application of the Privacy Act and related policy instruments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10846">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Assess initiatives to determine if personal information will be collected, used, disclosed, retained, shared, and disposed</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0" indent="0" algn="l" defTabSz="914400" rtl="0" eaLnBrk="1" latinLnBrk="0" hangingPunct="1">
                        <a:buFont typeface="Wingdings" panose="05000000000000000000" pitchFamily="2" charset="2"/>
                        <a:buNone/>
                        <a:tabLst/>
                      </a:pPr>
                      <a:endParaRPr lang="en-US" sz="1000" kern="120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96722">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Only collect personal information if it directly relates to the operation of the programs or activities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96722">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Notify individuals of the purpose for collection at the point of collection by including a privacy notice</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4320">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Personal information should be, wherever possible, collected directly from individuals but can be from other sources where permitted by the </a:t>
                      </a:r>
                      <a:r>
                        <a:rPr lang="en-US" sz="1000" i="1" kern="1200" dirty="0">
                          <a:solidFill>
                            <a:schemeClr val="dk1"/>
                          </a:solidFill>
                          <a:latin typeface="+mn-lt"/>
                          <a:ea typeface="+mn-ea"/>
                          <a:cs typeface="Calibri"/>
                        </a:rPr>
                        <a:t>Privacy Act</a:t>
                      </a:r>
                      <a:endParaRPr lang="en-CA" sz="1000" i="1"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74320">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Personal information must be available to facilitate Canadians’ right of access to and correction of government records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74859894"/>
                  </a:ext>
                </a:extLst>
              </a:tr>
              <a:tr h="274320">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Design access controls into all processes and across all architectural layers from the earliest stages of design to limit the use and disclosure of personal information</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9815298"/>
                  </a:ext>
                </a:extLst>
              </a:tr>
              <a:tr h="274320">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Design processes so personal information remains accurate, up-to-date and as complete as possible, and can be corrected if required</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11870701"/>
                  </a:ext>
                </a:extLst>
              </a:tr>
              <a:tr h="200458">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De-identification techniques should be considered prior to sharing personal information</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16683203"/>
                  </a:ext>
                </a:extLst>
              </a:tr>
              <a:tr h="200458">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kern="1200" dirty="0">
                          <a:solidFill>
                            <a:schemeClr val="dk1"/>
                          </a:solidFill>
                          <a:effectLst/>
                          <a:latin typeface="+mn-lt"/>
                          <a:ea typeface="+mn-ea"/>
                          <a:cs typeface="+mn-cs"/>
                        </a:rPr>
                        <a:t>In collaboration with appropriate institutional ATIP Office, determine if a Privacy Impact Assessment (PIA) is required to identify and mitigate privacy risks for new or substantially modified programs that impact the privacy of individuals</a:t>
                      </a:r>
                      <a:endParaRPr lang="en-CA" sz="1000" kern="1200" dirty="0">
                        <a:solidFill>
                          <a:schemeClr val="dk1"/>
                        </a:solidFill>
                        <a:effectLst/>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54823960"/>
                  </a:ext>
                </a:extLst>
              </a:tr>
              <a:tr h="200458">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kern="1200" dirty="0">
                          <a:solidFill>
                            <a:schemeClr val="dk1"/>
                          </a:solidFill>
                          <a:effectLst/>
                          <a:latin typeface="+mn-lt"/>
                          <a:ea typeface="+mn-ea"/>
                          <a:cs typeface="+mn-cs"/>
                        </a:rPr>
                        <a:t>Establish procedures to identify and address privacy breaches so they can be reported quickly and responded to efficiently to appropriate institutional ATIP Office</a:t>
                      </a:r>
                      <a:endParaRPr lang="en-CA" sz="1000" kern="1200" dirty="0">
                        <a:solidFill>
                          <a:schemeClr val="dk1"/>
                        </a:solidFill>
                        <a:effectLst/>
                        <a:latin typeface="+mn-lt"/>
                        <a:ea typeface="+mn-e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71933268"/>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17</a:t>
            </a:fld>
            <a:endParaRPr lang="en-CA" dirty="0"/>
          </a:p>
        </p:txBody>
      </p:sp>
      <p:pic>
        <p:nvPicPr>
          <p:cNvPr id="7" name="Picture 6">
            <a:extLst>
              <a:ext uri="{FF2B5EF4-FFF2-40B4-BE49-F238E27FC236}">
                <a16:creationId xmlns:a16="http://schemas.microsoft.com/office/drawing/2014/main" id="{9A01E7AA-8983-4FA7-AB08-C551564DAC2A}"/>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184068" y="224644"/>
            <a:ext cx="623496" cy="439192"/>
          </a:xfrm>
          <a:prstGeom prst="rect">
            <a:avLst/>
          </a:prstGeom>
        </p:spPr>
      </p:pic>
    </p:spTree>
    <p:extLst>
      <p:ext uri="{BB962C8B-B14F-4D97-AF65-F5344CB8AC3E}">
        <p14:creationId xmlns:p14="http://schemas.microsoft.com/office/powerpoint/2010/main" val="1260330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6B7BFC57-5073-4839-9635-A8588617E195}"/>
              </a:ext>
            </a:extLst>
          </p:cNvPr>
          <p:cNvSpPr>
            <a:spLocks noGrp="1"/>
          </p:cNvSpPr>
          <p:nvPr>
            <p:ph type="title"/>
          </p:nvPr>
        </p:nvSpPr>
        <p:spPr>
          <a:xfrm>
            <a:off x="533289" y="45834"/>
            <a:ext cx="5432425" cy="877888"/>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Application Architecture</a:t>
            </a:r>
          </a:p>
        </p:txBody>
      </p:sp>
      <p:pic>
        <p:nvPicPr>
          <p:cNvPr id="9" name="Picture 8">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328084" y="216818"/>
            <a:ext cx="641100" cy="508722"/>
          </a:xfrm>
          <a:prstGeom prst="rect">
            <a:avLst/>
          </a:prstGeom>
        </p:spPr>
      </p:pic>
      <p:sp>
        <p:nvSpPr>
          <p:cNvPr id="10" name="Content Placeholder 2">
            <a:extLst>
              <a:ext uri="{FF2B5EF4-FFF2-40B4-BE49-F238E27FC236}">
                <a16:creationId xmlns:a16="http://schemas.microsoft.com/office/drawing/2014/main" id="{55C29658-CE80-4282-909B-AEB4C20233C7}"/>
              </a:ext>
            </a:extLst>
          </p:cNvPr>
          <p:cNvSpPr>
            <a:spLocks noGrp="1"/>
          </p:cNvSpPr>
          <p:nvPr>
            <p:ph idx="10"/>
          </p:nvPr>
        </p:nvSpPr>
        <p:spPr>
          <a:xfrm>
            <a:off x="533289" y="1094706"/>
            <a:ext cx="7571580" cy="1393972"/>
          </a:xfrm>
        </p:spPr>
        <p:txBody>
          <a:bodyPr/>
          <a:lstStyle/>
          <a:p>
            <a:r>
              <a:rPr lang="en-US" sz="1400" dirty="0"/>
              <a:t>Application architecture practices must evolve significantly for the successful implementation of the GC Enterprise Ecosystem Target Architecture. Transitioning from legacy systems based on monolithic architectures to architectures that oriented around business services and based on re useable components implementing business capabilities, is a major shift. Interoperability becomes a key element, and the number of stakeholders that must be considered increases.</a:t>
            </a:r>
            <a:endParaRPr lang="en-CA" sz="1000" dirty="0"/>
          </a:p>
        </p:txBody>
      </p:sp>
      <p:graphicFrame>
        <p:nvGraphicFramePr>
          <p:cNvPr id="11" name="Table 10"/>
          <p:cNvGraphicFramePr>
            <a:graphicFrameLocks noGrp="1"/>
          </p:cNvGraphicFramePr>
          <p:nvPr>
            <p:extLst>
              <p:ext uri="{D42A27DB-BD31-4B8C-83A1-F6EECF244321}">
                <p14:modId xmlns:p14="http://schemas.microsoft.com/office/powerpoint/2010/main" val="1377507923"/>
              </p:ext>
            </p:extLst>
          </p:nvPr>
        </p:nvGraphicFramePr>
        <p:xfrm>
          <a:off x="539552" y="2330236"/>
          <a:ext cx="7987044" cy="10058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80020">
                <a:tc>
                  <a:txBody>
                    <a:bodyPr/>
                    <a:lstStyle/>
                    <a:p>
                      <a:pPr lvl="0"/>
                      <a:r>
                        <a:rPr lang="en-US" sz="1200" b="1" kern="1200" spc="-3" dirty="0">
                          <a:solidFill>
                            <a:schemeClr val="bg1"/>
                          </a:solidFill>
                          <a:latin typeface="+mn-lt"/>
                          <a:ea typeface="+mn-ea"/>
                          <a:cs typeface="Calibri"/>
                        </a:rPr>
                        <a:t>Use open source solutions hosted in public cloud</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dirty="0">
                          <a:solidFill>
                            <a:prstClr val="black"/>
                          </a:solidFill>
                          <a:latin typeface="+mn-lt"/>
                          <a:ea typeface="+mn-ea"/>
                          <a:cs typeface="Calibri"/>
                        </a:rPr>
                        <a:t>Select existing solutions that can be reused over custom built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dirty="0">
                          <a:solidFill>
                            <a:prstClr val="black"/>
                          </a:solidFill>
                          <a:latin typeface="+mn-lt"/>
                          <a:ea typeface="+mn-ea"/>
                          <a:cs typeface="Calibri"/>
                        </a:rPr>
                        <a:t>Contribute all improvements back to the communities</a:t>
                      </a:r>
                      <a:endParaRPr lang="en-US"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b="0" kern="1200" spc="-3" dirty="0">
                          <a:solidFill>
                            <a:prstClr val="black"/>
                          </a:solidFill>
                          <a:latin typeface="+mn-lt"/>
                          <a:ea typeface="+mn-ea"/>
                          <a:cs typeface="Calibri"/>
                        </a:rPr>
                        <a:t>Register open source software to the Open Resource Exchange</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720939110"/>
              </p:ext>
            </p:extLst>
          </p:nvPr>
        </p:nvGraphicFramePr>
        <p:xfrm>
          <a:off x="526196" y="3448434"/>
          <a:ext cx="7987044" cy="13106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lvl="0"/>
                      <a:r>
                        <a:rPr lang="en-US" sz="1200" b="1" kern="1200" spc="-3" dirty="0">
                          <a:solidFill>
                            <a:schemeClr val="bg1"/>
                          </a:solidFill>
                          <a:latin typeface="+mn-lt"/>
                          <a:ea typeface="+mn-ea"/>
                          <a:cs typeface="Calibri"/>
                        </a:rPr>
                        <a:t>Use software as a service (SaaS) hosted in public cloud</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dirty="0">
                          <a:solidFill>
                            <a:prstClr val="black"/>
                          </a:solidFill>
                          <a:latin typeface="+mn-lt"/>
                          <a:ea typeface="+mn-ea"/>
                          <a:cs typeface="Calibri"/>
                        </a:rPr>
                        <a:t>Choose SaaS that best fit for purpose based on alignment with SaaS capabilities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dirty="0">
                          <a:solidFill>
                            <a:prstClr val="black"/>
                          </a:solidFill>
                          <a:latin typeface="+mn-lt"/>
                          <a:ea typeface="+mn-ea"/>
                          <a:cs typeface="Calibri"/>
                        </a:rPr>
                        <a:t>Choose a SaaS solution that is extendable</a:t>
                      </a:r>
                      <a:endParaRPr lang="en-US"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b="0" kern="1200" spc="-3" dirty="0">
                          <a:solidFill>
                            <a:prstClr val="black"/>
                          </a:solidFill>
                          <a:latin typeface="+mn-lt"/>
                          <a:ea typeface="+mn-ea"/>
                          <a:cs typeface="Calibri"/>
                        </a:rPr>
                        <a:t>Configure SaaS and if customization is necessary extend as open source modules</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60146770"/>
              </p:ext>
            </p:extLst>
          </p:nvPr>
        </p:nvGraphicFramePr>
        <p:xfrm>
          <a:off x="520902" y="4871432"/>
          <a:ext cx="7987044" cy="10058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lvl="0"/>
                      <a:r>
                        <a:rPr lang="en-US" sz="1200" b="1" kern="1200" spc="-3" dirty="0">
                          <a:solidFill>
                            <a:schemeClr val="bg1"/>
                          </a:solidFill>
                          <a:latin typeface="+mn-lt"/>
                          <a:ea typeface="+mn-ea"/>
                          <a:cs typeface="Calibri"/>
                        </a:rPr>
                        <a:t>Design for Interoperability</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dirty="0">
                          <a:solidFill>
                            <a:prstClr val="black"/>
                          </a:solidFill>
                          <a:latin typeface="+mn-lt"/>
                          <a:ea typeface="+mn-ea"/>
                          <a:cs typeface="Calibri"/>
                        </a:rPr>
                        <a:t>Design systems as highly modular and loosely coupled services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noProof="0" dirty="0">
                          <a:solidFill>
                            <a:prstClr val="black"/>
                          </a:solidFill>
                          <a:latin typeface="+mn-lt"/>
                          <a:ea typeface="+mn-ea"/>
                          <a:cs typeface="Calibri"/>
                        </a:rPr>
                        <a:t>Expose services, including existing ones, through APIs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b="0" kern="1200" spc="-3" dirty="0">
                          <a:solidFill>
                            <a:prstClr val="black"/>
                          </a:solidFill>
                          <a:latin typeface="+mn-lt"/>
                          <a:ea typeface="+mn-ea"/>
                          <a:cs typeface="Calibri"/>
                        </a:rPr>
                        <a:t>Make the APIs discoverable to the appropriate stakeholders</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18</a:t>
            </a:fld>
            <a:endParaRPr lang="en-CA" dirty="0"/>
          </a:p>
        </p:txBody>
      </p:sp>
    </p:spTree>
    <p:extLst>
      <p:ext uri="{BB962C8B-B14F-4D97-AF65-F5344CB8AC3E}">
        <p14:creationId xmlns:p14="http://schemas.microsoft.com/office/powerpoint/2010/main" val="2167277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86B77B1C-5E34-4830-BFA0-3A9028A7C9E0}"/>
              </a:ext>
            </a:extLst>
          </p:cNvPr>
          <p:cNvSpPr>
            <a:spLocks noGrp="1"/>
          </p:cNvSpPr>
          <p:nvPr>
            <p:ph type="title"/>
          </p:nvPr>
        </p:nvSpPr>
        <p:spPr>
          <a:xfrm>
            <a:off x="565959" y="38979"/>
            <a:ext cx="5434013" cy="877887"/>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Technology Architecture</a:t>
            </a:r>
          </a:p>
        </p:txBody>
      </p:sp>
      <p:pic>
        <p:nvPicPr>
          <p:cNvPr id="10" name="Picture 9">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269542" y="254490"/>
            <a:ext cx="757972" cy="446864"/>
          </a:xfrm>
          <a:prstGeom prst="rect">
            <a:avLst/>
          </a:prstGeom>
        </p:spPr>
      </p:pic>
      <p:sp>
        <p:nvSpPr>
          <p:cNvPr id="12" name="Content Placeholder 2">
            <a:extLst>
              <a:ext uri="{FF2B5EF4-FFF2-40B4-BE49-F238E27FC236}">
                <a16:creationId xmlns:a16="http://schemas.microsoft.com/office/drawing/2014/main" id="{AC9A2CD2-75A5-41E9-A643-E831A954A33B}"/>
              </a:ext>
            </a:extLst>
          </p:cNvPr>
          <p:cNvSpPr>
            <a:spLocks noGrp="1"/>
          </p:cNvSpPr>
          <p:nvPr>
            <p:ph idx="10"/>
          </p:nvPr>
        </p:nvSpPr>
        <p:spPr>
          <a:xfrm>
            <a:off x="565959" y="1132377"/>
            <a:ext cx="7571580" cy="1036483"/>
          </a:xfrm>
        </p:spPr>
        <p:txBody>
          <a:bodyPr/>
          <a:lstStyle/>
          <a:p>
            <a:r>
              <a:rPr lang="en-US" sz="1400" dirty="0"/>
              <a:t>Technology architecture is an important enabler of highly available and adaptable solutions that must be aligned with the chosen application architecture. Cloud adoption provides many potential advantages by mitigating the logistical constraints that often negatively impacted legacy solutions hosted “on premises.” However, the application architecture must be able to enable these advantages.</a:t>
            </a:r>
            <a:endParaRPr lang="en-CA" sz="600" dirty="0"/>
          </a:p>
        </p:txBody>
      </p:sp>
      <p:graphicFrame>
        <p:nvGraphicFramePr>
          <p:cNvPr id="8" name="Table 7"/>
          <p:cNvGraphicFramePr>
            <a:graphicFrameLocks noGrp="1"/>
          </p:cNvGraphicFramePr>
          <p:nvPr>
            <p:extLst>
              <p:ext uri="{D42A27DB-BD31-4B8C-83A1-F6EECF244321}">
                <p14:modId xmlns:p14="http://schemas.microsoft.com/office/powerpoint/2010/main" val="2346055823"/>
              </p:ext>
            </p:extLst>
          </p:nvPr>
        </p:nvGraphicFramePr>
        <p:xfrm>
          <a:off x="578478" y="2225040"/>
          <a:ext cx="7987044" cy="210312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marL="114300" indent="-114300">
                        <a:tabLst>
                          <a:tab pos="114300" algn="l"/>
                        </a:tabLst>
                      </a:pPr>
                      <a:r>
                        <a:rPr lang="en-CA" sz="1200" b="1" kern="1200" spc="-8" dirty="0">
                          <a:solidFill>
                            <a:schemeClr val="bg1"/>
                          </a:solidFill>
                          <a:latin typeface="+mn-lt"/>
                          <a:ea typeface="+mn-ea"/>
                          <a:cs typeface="Calibri"/>
                        </a:rPr>
                        <a:t>Use cloud first</a:t>
                      </a:r>
                      <a:endParaRPr lang="en-CA" sz="1200" b="1" kern="1200" spc="-108"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5167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dirty="0">
                          <a:solidFill>
                            <a:prstClr val="black"/>
                          </a:solidFill>
                          <a:cs typeface="Calibri"/>
                        </a:rPr>
                        <a:t>Adopt the use of the GC Accelerators to ensure proper security and access controls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167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kern="1200" dirty="0">
                          <a:solidFill>
                            <a:schemeClr val="dk1"/>
                          </a:solidFill>
                          <a:latin typeface="+mn-lt"/>
                          <a:ea typeface="+mn-ea"/>
                          <a:cs typeface="Calibri"/>
                        </a:rPr>
                        <a:t>Enforce this order of preference: software as a service (SaaS) first, then platform as a service (PaaS), and lastly infrastructure as a service (IaaS)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9188">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dirty="0">
                          <a:solidFill>
                            <a:prstClr val="black"/>
                          </a:solidFill>
                          <a:cs typeface="Calibri"/>
                        </a:rPr>
                        <a:t>Fulfill cloud services through SSC Cloud Brokering Services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9188">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kern="1200" dirty="0">
                          <a:solidFill>
                            <a:schemeClr val="dk1"/>
                          </a:solidFill>
                          <a:latin typeface="+mn-lt"/>
                          <a:ea typeface="+mn-ea"/>
                          <a:cs typeface="Calibri"/>
                        </a:rPr>
                        <a:t>Enforce this order of preference: public cloud first, then hybrid cloud, then private cloud, and lastly non cloud (on-premises) solutions</a:t>
                      </a: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2900">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kern="1200" dirty="0">
                          <a:solidFill>
                            <a:schemeClr val="dk1"/>
                          </a:solidFill>
                          <a:latin typeface="+mn-lt"/>
                          <a:ea typeface="+mn-ea"/>
                          <a:cs typeface="Calibri"/>
                        </a:rPr>
                        <a:t>Design for cloud mobility and develop an exit strategy to avoid vendor lock-in</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r>
                        <a:rPr lang="en-CA" sz="1000" dirty="0">
                          <a:solidFill>
                            <a:prstClr val="black"/>
                          </a:solidFill>
                          <a:cs typeface="Calibri"/>
                        </a:rPr>
                        <a:t>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19</a:t>
            </a:fld>
            <a:endParaRPr lang="en-CA" dirty="0"/>
          </a:p>
        </p:txBody>
      </p:sp>
    </p:spTree>
    <p:extLst>
      <p:ext uri="{BB962C8B-B14F-4D97-AF65-F5344CB8AC3E}">
        <p14:creationId xmlns:p14="http://schemas.microsoft.com/office/powerpoint/2010/main" val="326320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503548" y="17583"/>
            <a:ext cx="5432982" cy="878670"/>
          </a:xfrm>
        </p:spPr>
        <p:txBody>
          <a:bodyPr/>
          <a:lstStyle/>
          <a:p>
            <a:r>
              <a:rPr lang="en-CA" dirty="0"/>
              <a:t>Purpose of GC EARB Session</a:t>
            </a:r>
          </a:p>
        </p:txBody>
      </p:sp>
      <p:sp>
        <p:nvSpPr>
          <p:cNvPr id="13" name="Content Placeholder 12">
            <a:extLst>
              <a:ext uri="{FF2B5EF4-FFF2-40B4-BE49-F238E27FC236}">
                <a16:creationId xmlns:a16="http://schemas.microsoft.com/office/drawing/2014/main" id="{A61E5378-DC89-4DF9-BDCF-CABA7DC29554}"/>
              </a:ext>
            </a:extLst>
          </p:cNvPr>
          <p:cNvSpPr>
            <a:spLocks noGrp="1"/>
          </p:cNvSpPr>
          <p:nvPr>
            <p:ph idx="10"/>
          </p:nvPr>
        </p:nvSpPr>
        <p:spPr>
          <a:xfrm>
            <a:off x="503548" y="1268760"/>
            <a:ext cx="8136904" cy="5149130"/>
          </a:xfrm>
        </p:spPr>
        <p:txBody>
          <a:bodyPr/>
          <a:lstStyle/>
          <a:p>
            <a:r>
              <a:rPr lang="en-US" dirty="0"/>
              <a:t>The purpose of this presentation is to seek GC EARB </a:t>
            </a:r>
            <a:r>
              <a:rPr lang="en-US" b="1" dirty="0"/>
              <a:t>endorsemen</a:t>
            </a:r>
            <a:r>
              <a:rPr lang="en-US" dirty="0"/>
              <a:t>t of  … </a:t>
            </a:r>
          </a:p>
          <a:p>
            <a:r>
              <a:rPr lang="en-US" dirty="0"/>
              <a:t>OR</a:t>
            </a:r>
          </a:p>
          <a:p>
            <a:r>
              <a:rPr lang="en-CA" dirty="0"/>
              <a:t>The purpose of this presentation is to provide GC EARB </a:t>
            </a:r>
            <a:r>
              <a:rPr lang="en-CA" b="1" dirty="0"/>
              <a:t>information</a:t>
            </a:r>
            <a:r>
              <a:rPr lang="en-CA" dirty="0"/>
              <a:t> related to …  </a:t>
            </a:r>
            <a:endParaRPr lang="en-US" dirty="0"/>
          </a:p>
        </p:txBody>
      </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en-CA" smtClean="0">
                <a:solidFill>
                  <a:srgbClr val="565656"/>
                </a:solidFill>
              </a:rPr>
              <a:pPr/>
              <a:t>2</a:t>
            </a:fld>
            <a:endParaRPr lang="en-CA" dirty="0">
              <a:solidFill>
                <a:srgbClr val="565656"/>
              </a:solidFill>
            </a:endParaRPr>
          </a:p>
        </p:txBody>
      </p:sp>
    </p:spTree>
    <p:extLst>
      <p:ext uri="{BB962C8B-B14F-4D97-AF65-F5344CB8AC3E}">
        <p14:creationId xmlns:p14="http://schemas.microsoft.com/office/powerpoint/2010/main" val="1062138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2AAADC6B-4BD4-4BED-A52F-FD4F542CED04}"/>
              </a:ext>
            </a:extLst>
          </p:cNvPr>
          <p:cNvSpPr>
            <a:spLocks noGrp="1"/>
          </p:cNvSpPr>
          <p:nvPr>
            <p:ph type="title"/>
          </p:nvPr>
        </p:nvSpPr>
        <p:spPr>
          <a:xfrm>
            <a:off x="553941" y="29066"/>
            <a:ext cx="5434013" cy="877887"/>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Technology Architecture - continued</a:t>
            </a:r>
          </a:p>
        </p:txBody>
      </p:sp>
      <p:graphicFrame>
        <p:nvGraphicFramePr>
          <p:cNvPr id="8" name="Table 7">
            <a:extLst>
              <a:ext uri="{FF2B5EF4-FFF2-40B4-BE49-F238E27FC236}">
                <a16:creationId xmlns:a16="http://schemas.microsoft.com/office/drawing/2014/main" id="{C6FC8494-3153-4A47-B11F-7FC66DD8F53C}"/>
              </a:ext>
            </a:extLst>
          </p:cNvPr>
          <p:cNvGraphicFramePr>
            <a:graphicFrameLocks noGrp="1"/>
          </p:cNvGraphicFramePr>
          <p:nvPr>
            <p:extLst>
              <p:ext uri="{D42A27DB-BD31-4B8C-83A1-F6EECF244321}">
                <p14:modId xmlns:p14="http://schemas.microsoft.com/office/powerpoint/2010/main" val="3607503270"/>
              </p:ext>
            </p:extLst>
          </p:nvPr>
        </p:nvGraphicFramePr>
        <p:xfrm>
          <a:off x="551447" y="1196752"/>
          <a:ext cx="7987044" cy="225552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marL="7470"/>
                      <a:r>
                        <a:rPr lang="en-US" sz="1200" b="1" kern="1200" spc="-8" dirty="0">
                          <a:solidFill>
                            <a:schemeClr val="bg1"/>
                          </a:solidFill>
                          <a:latin typeface="+mn-lt"/>
                          <a:ea typeface="+mn-ea"/>
                          <a:cs typeface="Calibri"/>
                        </a:rPr>
                        <a:t>Design for performance, availability and scalability</a:t>
                      </a:r>
                      <a:endParaRPr lang="en-CA"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235260">
                <a:tc>
                  <a:txBody>
                    <a:bodyPr/>
                    <a:lstStyle/>
                    <a:p>
                      <a:pPr marL="0" marR="7851"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Ensure response times meet user needs, and critical services are highly available</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9292">
                <a:tc>
                  <a:txBody>
                    <a:bodyPr/>
                    <a:lstStyle/>
                    <a:p>
                      <a:pPr marL="0" marR="7851"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Support zero-downtime deployments for planned and unplanned maintenance</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090">
                <a:tc>
                  <a:txBody>
                    <a:bodyPr/>
                    <a:lstStyle/>
                    <a:p>
                      <a:pPr marL="0" marR="7851"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Use distributed architectures, assume failure will happen, handle errors gracefully, and monitor performance and </a:t>
                      </a:r>
                      <a:r>
                        <a:rPr lang="en-US" sz="1000" kern="1200" dirty="0" err="1">
                          <a:solidFill>
                            <a:schemeClr val="dk1"/>
                          </a:solidFill>
                          <a:latin typeface="+mn-lt"/>
                          <a:ea typeface="+mn-ea"/>
                          <a:cs typeface="Calibri"/>
                        </a:rPr>
                        <a:t>behaviour</a:t>
                      </a:r>
                      <a:r>
                        <a:rPr lang="en-US" sz="1000" kern="1200" dirty="0">
                          <a:solidFill>
                            <a:schemeClr val="dk1"/>
                          </a:solidFill>
                          <a:latin typeface="+mn-lt"/>
                          <a:ea typeface="+mn-ea"/>
                          <a:cs typeface="Calibri"/>
                        </a:rPr>
                        <a:t> actively</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2090">
                <a:tc>
                  <a:txBody>
                    <a:bodyPr/>
                    <a:lstStyle/>
                    <a:p>
                      <a:pPr marL="0" marR="7851"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Establish architectures that supports new technology insertion with minimal disruption to existing programs and services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2090">
                <a:tc>
                  <a:txBody>
                    <a:bodyPr/>
                    <a:lstStyle/>
                    <a:p>
                      <a:pPr marL="0" marR="7851"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Control technical diversity; design systems based on modern technologies and platforms already in use</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86845020"/>
              </p:ext>
            </p:extLst>
          </p:nvPr>
        </p:nvGraphicFramePr>
        <p:xfrm>
          <a:off x="551447" y="3699837"/>
          <a:ext cx="7987044" cy="13106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0">
                <a:tc>
                  <a:txBody>
                    <a:bodyPr/>
                    <a:lstStyle/>
                    <a:p>
                      <a:pPr lvl="0"/>
                      <a:r>
                        <a:rPr lang="en-CA" sz="1200" b="1" kern="1200" spc="-3" dirty="0">
                          <a:solidFill>
                            <a:schemeClr val="bg1"/>
                          </a:solidFill>
                          <a:latin typeface="+mn-lt"/>
                          <a:ea typeface="+mn-ea"/>
                          <a:cs typeface="Calibri"/>
                        </a:rPr>
                        <a:t>Follow DevSecOps principles</a:t>
                      </a:r>
                      <a:endParaRPr lang="en-US"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dirty="0">
                          <a:solidFill>
                            <a:prstClr val="black"/>
                          </a:solidFill>
                          <a:latin typeface="+mn-lt"/>
                          <a:ea typeface="+mn-ea"/>
                          <a:cs typeface="Calibri"/>
                        </a:rPr>
                        <a:t>Use continuous integration and continuous deployments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3732">
                <a:tc>
                  <a:txBody>
                    <a:bodyPr/>
                    <a:lstStyle/>
                    <a:p>
                      <a:pPr marL="0" marR="2988"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kern="1200" spc="-3" noProof="0" dirty="0">
                          <a:solidFill>
                            <a:prstClr val="black"/>
                          </a:solidFill>
                          <a:latin typeface="+mn-lt"/>
                          <a:ea typeface="+mn-ea"/>
                          <a:cs typeface="Calibri"/>
                        </a:rPr>
                        <a:t>Ensure automated testing occurs for security and functionality</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6591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tab pos="114300" algn="l"/>
                        </a:tabLst>
                        <a:defRPr/>
                      </a:pPr>
                      <a:r>
                        <a:rPr lang="en-US" sz="1000" b="0" kern="1200" spc="-3" dirty="0">
                          <a:solidFill>
                            <a:prstClr val="black"/>
                          </a:solidFill>
                          <a:latin typeface="+mn-lt"/>
                          <a:ea typeface="+mn-ea"/>
                          <a:cs typeface="Calibri"/>
                        </a:rPr>
                        <a:t>Include your users and other stakeholders as part of the DevSecOps process, which refers to the concept of making software security a core part of the overall software delivery process</a:t>
                      </a:r>
                      <a:endParaRPr lang="en-CA" sz="1000" b="0" kern="1200" spc="-3" noProof="0" dirty="0">
                        <a:solidFill>
                          <a:prstClr val="black"/>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marR="2988" lvl="1" indent="0">
                        <a:buFont typeface="Wingdings" panose="05000000000000000000" pitchFamily="2" charset="2"/>
                        <a:buNone/>
                      </a:pPr>
                      <a:endParaRPr lang="en-CA" sz="1000"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20</a:t>
            </a:fld>
            <a:endParaRPr lang="en-CA" dirty="0"/>
          </a:p>
        </p:txBody>
      </p:sp>
      <p:pic>
        <p:nvPicPr>
          <p:cNvPr id="9" name="Picture 8">
            <a:extLst>
              <a:ext uri="{FF2B5EF4-FFF2-40B4-BE49-F238E27FC236}">
                <a16:creationId xmlns:a16="http://schemas.microsoft.com/office/drawing/2014/main" id="{8636549F-4C7D-4945-ACFC-F9AC9A8F906F}"/>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269542" y="254490"/>
            <a:ext cx="757972" cy="446864"/>
          </a:xfrm>
          <a:prstGeom prst="rect">
            <a:avLst/>
          </a:prstGeom>
        </p:spPr>
      </p:pic>
    </p:spTree>
    <p:extLst>
      <p:ext uri="{BB962C8B-B14F-4D97-AF65-F5344CB8AC3E}">
        <p14:creationId xmlns:p14="http://schemas.microsoft.com/office/powerpoint/2010/main" val="3982688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437D9A44-630F-413C-940D-D393B2112E52}"/>
              </a:ext>
            </a:extLst>
          </p:cNvPr>
          <p:cNvSpPr>
            <a:spLocks noGrp="1"/>
          </p:cNvSpPr>
          <p:nvPr>
            <p:ph type="title"/>
          </p:nvPr>
        </p:nvSpPr>
        <p:spPr>
          <a:xfrm>
            <a:off x="551448" y="7248"/>
            <a:ext cx="5434013" cy="877887"/>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Security Architecture</a:t>
            </a:r>
          </a:p>
        </p:txBody>
      </p:sp>
      <p:sp>
        <p:nvSpPr>
          <p:cNvPr id="12" name="Content Placeholder 2">
            <a:extLst>
              <a:ext uri="{FF2B5EF4-FFF2-40B4-BE49-F238E27FC236}">
                <a16:creationId xmlns:a16="http://schemas.microsoft.com/office/drawing/2014/main" id="{6929FBFF-847B-4D35-B28A-E82049BA51AA}"/>
              </a:ext>
            </a:extLst>
          </p:cNvPr>
          <p:cNvSpPr>
            <a:spLocks noGrp="1"/>
          </p:cNvSpPr>
          <p:nvPr>
            <p:ph idx="10"/>
          </p:nvPr>
        </p:nvSpPr>
        <p:spPr>
          <a:xfrm>
            <a:off x="551448" y="1109765"/>
            <a:ext cx="7571580" cy="817908"/>
          </a:xfrm>
        </p:spPr>
        <p:txBody>
          <a:bodyPr/>
          <a:lstStyle/>
          <a:p>
            <a:r>
              <a:rPr lang="en-US" sz="1400" dirty="0"/>
              <a:t>The GC Enterprise Security Architecture program is a government wide initiative to provide a standardized approach to developing IT security architecture, ensuring that basic security blocks are implemented across the enterprise as the infrastructure is being renewed. </a:t>
            </a:r>
            <a:endParaRPr lang="en-CA" sz="1400" dirty="0"/>
          </a:p>
        </p:txBody>
      </p:sp>
      <p:graphicFrame>
        <p:nvGraphicFramePr>
          <p:cNvPr id="9" name="Table 8"/>
          <p:cNvGraphicFramePr>
            <a:graphicFrameLocks noGrp="1"/>
          </p:cNvGraphicFramePr>
          <p:nvPr>
            <p:extLst>
              <p:ext uri="{D42A27DB-BD31-4B8C-83A1-F6EECF244321}">
                <p14:modId xmlns:p14="http://schemas.microsoft.com/office/powerpoint/2010/main" val="2829031304"/>
              </p:ext>
            </p:extLst>
          </p:nvPr>
        </p:nvGraphicFramePr>
        <p:xfrm>
          <a:off x="530097" y="2571348"/>
          <a:ext cx="7987044" cy="234696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40204">
                <a:tc>
                  <a:txBody>
                    <a:bodyPr/>
                    <a:lstStyle/>
                    <a:p>
                      <a:pPr marL="7470"/>
                      <a:r>
                        <a:rPr lang="en-US" sz="1200" b="1" kern="1200" spc="-3" dirty="0">
                          <a:solidFill>
                            <a:schemeClr val="bg1"/>
                          </a:solidFill>
                          <a:latin typeface="+mn-lt"/>
                          <a:ea typeface="+mn-ea"/>
                          <a:cs typeface="Calibri"/>
                        </a:rPr>
                        <a:t>Build security into the system life cycle across all architectural layers</a:t>
                      </a:r>
                      <a:endParaRPr lang="en-CA"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53916">
                <a:tc>
                  <a:txBody>
                    <a:bodyPr/>
                    <a:lstStyle/>
                    <a:p>
                      <a:pPr marL="0" lvl="1" indent="0">
                        <a:buFont typeface="Wingdings" panose="05000000000000000000" pitchFamily="2" charset="2"/>
                        <a:buNone/>
                        <a:tabLst>
                          <a:tab pos="114300" algn="l"/>
                        </a:tabLst>
                      </a:pPr>
                      <a:r>
                        <a:rPr lang="en-US" sz="1000" b="0" i="0" kern="1200" dirty="0">
                          <a:solidFill>
                            <a:schemeClr val="dk1"/>
                          </a:solidFill>
                          <a:effectLst/>
                          <a:latin typeface="+mn-lt"/>
                          <a:ea typeface="+mn-ea"/>
                          <a:cs typeface="+mn-cs"/>
                        </a:rPr>
                        <a:t>Identify and </a:t>
                      </a:r>
                      <a:r>
                        <a:rPr lang="en-US" sz="1000" b="0" i="0" u="none" strike="noStrike" kern="1200" dirty="0">
                          <a:solidFill>
                            <a:schemeClr val="dk1"/>
                          </a:solidFill>
                          <a:effectLst/>
                          <a:latin typeface="+mn-lt"/>
                          <a:ea typeface="+mn-ea"/>
                          <a:cs typeface="+mn-cs"/>
                          <a:hlinkClick r:id="rId4"/>
                        </a:rPr>
                        <a:t>categorize</a:t>
                      </a:r>
                      <a:r>
                        <a:rPr lang="en-US" sz="1000" b="0" i="0" kern="1200" dirty="0">
                          <a:solidFill>
                            <a:schemeClr val="dk1"/>
                          </a:solidFill>
                          <a:effectLst/>
                          <a:latin typeface="+mn-lt"/>
                          <a:ea typeface="+mn-ea"/>
                          <a:cs typeface="+mn-cs"/>
                        </a:rPr>
                        <a:t> information based on the degree of injury that could be expected to result from a compromise of its confidentiality, integrity and availability</a:t>
                      </a:r>
                      <a:endParaRPr lang="en-CA" sz="4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8108">
                <a:tc>
                  <a:txBody>
                    <a:bodyPr/>
                    <a:lstStyle/>
                    <a:p>
                      <a:pPr marL="0" lvl="1" indent="0">
                        <a:buFont typeface="Wingdings" panose="05000000000000000000" pitchFamily="2" charset="2"/>
                        <a:buNone/>
                        <a:tabLst>
                          <a:tab pos="114300" algn="l"/>
                        </a:tabLst>
                      </a:pPr>
                      <a:r>
                        <a:rPr lang="en-US" sz="1000" b="0" i="0" kern="1200" dirty="0">
                          <a:solidFill>
                            <a:schemeClr val="dk1"/>
                          </a:solidFill>
                          <a:effectLst/>
                          <a:latin typeface="+mn-lt"/>
                          <a:ea typeface="+mn-ea"/>
                          <a:cs typeface="+mn-cs"/>
                        </a:rPr>
                        <a:t>Implement a continuous security approach, in alignment with </a:t>
                      </a:r>
                      <a:r>
                        <a:rPr lang="en-US" sz="1000" b="0" i="0" u="none" strike="noStrike" kern="1200" dirty="0">
                          <a:solidFill>
                            <a:schemeClr val="dk1"/>
                          </a:solidFill>
                          <a:effectLst/>
                          <a:latin typeface="+mn-lt"/>
                          <a:ea typeface="+mn-ea"/>
                          <a:cs typeface="+mn-cs"/>
                          <a:hlinkClick r:id="rId5"/>
                        </a:rPr>
                        <a:t>Centre for Cyber Security’s IT Security Risk Management Framework</a:t>
                      </a:r>
                      <a:r>
                        <a:rPr lang="en-US" sz="1000" b="0" i="0" u="none" strike="noStrike" kern="1200" dirty="0">
                          <a:solidFill>
                            <a:schemeClr val="dk1"/>
                          </a:solidFill>
                          <a:effectLst/>
                          <a:latin typeface="+mn-lt"/>
                          <a:ea typeface="+mn-ea"/>
                          <a:cs typeface="+mn-cs"/>
                        </a:rPr>
                        <a:t>; perform threat modelling to minimize the attack surface by limiting services</a:t>
                      </a:r>
                      <a:endParaRPr lang="en-CA" sz="4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676">
                <a:tc>
                  <a:txBody>
                    <a:bodyPr/>
                    <a:lstStyle/>
                    <a:p>
                      <a:pPr marL="0" indent="0">
                        <a:buFont typeface="Wingdings" panose="05000000000000000000" pitchFamily="2" charset="2"/>
                        <a:buNone/>
                      </a:pPr>
                      <a:r>
                        <a:rPr lang="en-US" sz="1000" kern="1200" dirty="0">
                          <a:solidFill>
                            <a:schemeClr val="dk1"/>
                          </a:solidFill>
                          <a:latin typeface="+mn-lt"/>
                          <a:ea typeface="+mn-ea"/>
                          <a:cs typeface="Calibri"/>
                        </a:rPr>
                        <a:t>Apply proportionate security measures that address business and user needs while adequately protecting data at rest and data in transit</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267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kern="1200" dirty="0">
                          <a:solidFill>
                            <a:schemeClr val="dk1"/>
                          </a:solidFill>
                          <a:latin typeface="+mn-lt"/>
                          <a:ea typeface="+mn-ea"/>
                          <a:cs typeface="Calibri"/>
                        </a:rPr>
                        <a:t>Design systems to be resilient and available in order to support service continuity</a:t>
                      </a: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21</a:t>
            </a:fld>
            <a:endParaRPr lang="en-CA" dirty="0"/>
          </a:p>
        </p:txBody>
      </p:sp>
      <p:pic>
        <p:nvPicPr>
          <p:cNvPr id="8" name="Picture 7">
            <a:extLst>
              <a:ext uri="{FF2B5EF4-FFF2-40B4-BE49-F238E27FC236}">
                <a16:creationId xmlns:a16="http://schemas.microsoft.com/office/drawing/2014/main" id="{746D6681-6254-44CD-A0BA-8D610955EBD8}"/>
              </a:ext>
              <a:ext uri="{C183D7F6-B498-43B3-948B-1728B52AA6E4}">
                <adec:decorative xmlns:adec="http://schemas.microsoft.com/office/drawing/2017/decorative" val="1"/>
              </a:ext>
            </a:extLst>
          </p:cNvPr>
          <p:cNvPicPr>
            <a:picLocks noChangeAspect="1"/>
          </p:cNvPicPr>
          <p:nvPr>
            <p:custDataLst>
              <p:tags r:id="rId1"/>
            </p:custDataLst>
          </p:nvPr>
        </p:nvPicPr>
        <p:blipFill>
          <a:blip r:embed="rId6"/>
          <a:stretch>
            <a:fillRect/>
          </a:stretch>
        </p:blipFill>
        <p:spPr>
          <a:xfrm>
            <a:off x="5400092" y="204740"/>
            <a:ext cx="351107" cy="428625"/>
          </a:xfrm>
          <a:prstGeom prst="rect">
            <a:avLst/>
          </a:prstGeom>
        </p:spPr>
      </p:pic>
    </p:spTree>
    <p:extLst>
      <p:ext uri="{BB962C8B-B14F-4D97-AF65-F5344CB8AC3E}">
        <p14:creationId xmlns:p14="http://schemas.microsoft.com/office/powerpoint/2010/main" val="39276215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13420C-6AC1-40ED-A0B9-8C45A9D5EBD7}"/>
              </a:ext>
            </a:extLst>
          </p:cNvPr>
          <p:cNvSpPr>
            <a:spLocks noGrp="1"/>
          </p:cNvSpPr>
          <p:nvPr>
            <p:ph type="title"/>
          </p:nvPr>
        </p:nvSpPr>
        <p:spPr>
          <a:xfrm>
            <a:off x="575556" y="17881"/>
            <a:ext cx="5432982" cy="878670"/>
          </a:xfrm>
        </p:spPr>
        <p:txBody>
          <a:bodyPr>
            <a:normAutofit/>
          </a:bodyPr>
          <a:lstStyle/>
          <a:p>
            <a:pPr marL="0"/>
            <a:r>
              <a:rPr lang="en-CA" sz="2000" b="1" dirty="0">
                <a:solidFill>
                  <a:schemeClr val="tx1">
                    <a:lumMod val="65000"/>
                    <a:lumOff val="35000"/>
                  </a:schemeClr>
                </a:solidFill>
                <a:latin typeface="+mj-lt"/>
              </a:rPr>
              <a:t>Appendix 2: GC EA Framework</a:t>
            </a:r>
            <a:br>
              <a:rPr lang="en-US" sz="2000" b="1" dirty="0">
                <a:solidFill>
                  <a:schemeClr val="tx1">
                    <a:lumMod val="65000"/>
                    <a:lumOff val="35000"/>
                  </a:schemeClr>
                </a:solidFill>
                <a:latin typeface="+mj-lt"/>
              </a:rPr>
            </a:br>
            <a:r>
              <a:rPr lang="en-CA" sz="2000" dirty="0">
                <a:latin typeface="+mj-lt"/>
              </a:rPr>
              <a:t>Security Architecture - continued</a:t>
            </a:r>
          </a:p>
        </p:txBody>
      </p:sp>
      <p:pic>
        <p:nvPicPr>
          <p:cNvPr id="11" name="Picture 10">
            <a:extLst>
              <a:ext uri="{C183D7F6-B498-43B3-948B-1728B52AA6E4}">
                <adec:decorative xmlns:adec="http://schemas.microsoft.com/office/drawing/2017/decorative" val="1"/>
              </a:ext>
            </a:extLst>
          </p:cNvPr>
          <p:cNvPicPr>
            <a:picLocks noChangeAspect="1"/>
          </p:cNvPicPr>
          <p:nvPr>
            <p:custDataLst>
              <p:tags r:id="rId1"/>
            </p:custDataLst>
          </p:nvPr>
        </p:nvPicPr>
        <p:blipFill>
          <a:blip r:embed="rId4"/>
          <a:stretch>
            <a:fillRect/>
          </a:stretch>
        </p:blipFill>
        <p:spPr>
          <a:xfrm>
            <a:off x="5400092" y="204740"/>
            <a:ext cx="351107" cy="428625"/>
          </a:xfrm>
          <a:prstGeom prst="rect">
            <a:avLst/>
          </a:prstGeom>
        </p:spPr>
      </p:pic>
      <p:graphicFrame>
        <p:nvGraphicFramePr>
          <p:cNvPr id="12" name="Table 11">
            <a:extLst>
              <a:ext uri="{FF2B5EF4-FFF2-40B4-BE49-F238E27FC236}">
                <a16:creationId xmlns:a16="http://schemas.microsoft.com/office/drawing/2014/main" id="{1D1E646B-6C36-419E-BD40-25CA95E9A591}"/>
              </a:ext>
            </a:extLst>
          </p:cNvPr>
          <p:cNvGraphicFramePr>
            <a:graphicFrameLocks noGrp="1"/>
          </p:cNvGraphicFramePr>
          <p:nvPr>
            <p:extLst>
              <p:ext uri="{D42A27DB-BD31-4B8C-83A1-F6EECF244321}">
                <p14:modId xmlns:p14="http://schemas.microsoft.com/office/powerpoint/2010/main" val="1430577149"/>
              </p:ext>
            </p:extLst>
          </p:nvPr>
        </p:nvGraphicFramePr>
        <p:xfrm>
          <a:off x="551447" y="1162142"/>
          <a:ext cx="7987044" cy="277368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40204">
                <a:tc>
                  <a:txBody>
                    <a:bodyPr/>
                    <a:lstStyle/>
                    <a:p>
                      <a:pPr marL="7470"/>
                      <a:r>
                        <a:rPr lang="en-US" sz="1200" b="1" kern="1200" spc="-3" dirty="0">
                          <a:solidFill>
                            <a:schemeClr val="bg1"/>
                          </a:solidFill>
                          <a:latin typeface="+mn-lt"/>
                          <a:ea typeface="+mn-ea"/>
                          <a:cs typeface="Calibri"/>
                        </a:rPr>
                        <a:t>Ensure secure access to systems and services</a:t>
                      </a:r>
                      <a:endParaRPr lang="en-CA" sz="1200" b="1" kern="1200" spc="-3" dirty="0">
                        <a:solidFill>
                          <a:schemeClr val="bg1"/>
                        </a:solidFill>
                        <a:latin typeface="+mn-lt"/>
                        <a:ea typeface="+mn-ea"/>
                        <a:cs typeface="Calibri"/>
                      </a:endParaRP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53916">
                <a:tc>
                  <a:txBody>
                    <a:bodyPr/>
                    <a:lstStyle/>
                    <a:p>
                      <a:pPr marL="0" lvl="1" indent="0">
                        <a:buFont typeface="Wingdings" panose="05000000000000000000" pitchFamily="2" charset="2"/>
                        <a:buNone/>
                        <a:tabLst>
                          <a:tab pos="114300" algn="l"/>
                        </a:tabLst>
                      </a:pPr>
                      <a:r>
                        <a:rPr lang="en-US" sz="1000" b="0" i="0" kern="1200" dirty="0">
                          <a:solidFill>
                            <a:schemeClr val="dk1"/>
                          </a:solidFill>
                          <a:effectLst/>
                          <a:latin typeface="+mn-lt"/>
                          <a:ea typeface="+mn-ea"/>
                          <a:cs typeface="+mn-cs"/>
                        </a:rPr>
                        <a:t>Identify and authenticate individuals, processes or devices to an appropriate level of assurance, based on clearly defined roles, before granting access to information and services; leverage enterprise services such as Government of Canada trusted digital identity solutions that are supported by the </a:t>
                      </a:r>
                      <a:r>
                        <a:rPr lang="en-US" sz="1000" b="0" i="0" u="none" strike="noStrike" kern="1200" dirty="0">
                          <a:solidFill>
                            <a:schemeClr val="dk1"/>
                          </a:solidFill>
                          <a:effectLst/>
                          <a:latin typeface="+mn-lt"/>
                          <a:ea typeface="+mn-ea"/>
                          <a:cs typeface="+mn-cs"/>
                          <a:hlinkClick r:id="rId5"/>
                        </a:rPr>
                        <a:t>Pan-Canadian Trust Framework</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2676">
                <a:tc>
                  <a:txBody>
                    <a:bodyPr/>
                    <a:lstStyle/>
                    <a:p>
                      <a:pPr marL="0" indent="0">
                        <a:buFont typeface="Wingdings" panose="05000000000000000000" pitchFamily="2" charset="2"/>
                        <a:buNone/>
                      </a:pPr>
                      <a:r>
                        <a:rPr lang="en-US" sz="1000" b="0" i="0" kern="1200" dirty="0">
                          <a:solidFill>
                            <a:schemeClr val="dk1"/>
                          </a:solidFill>
                          <a:effectLst/>
                          <a:latin typeface="+mn-lt"/>
                          <a:ea typeface="+mn-ea"/>
                          <a:cs typeface="+mn-cs"/>
                        </a:rPr>
                        <a:t>Constrain service interfaces to authorized entities (users and devices), with clearly defined roles; segment and separate information based on sensitivity of information, in alignment with </a:t>
                      </a:r>
                      <a:r>
                        <a:rPr lang="en-US" sz="1000" b="0" i="0" u="none" strike="noStrike" kern="1200" dirty="0">
                          <a:solidFill>
                            <a:schemeClr val="dk1"/>
                          </a:solidFill>
                          <a:effectLst/>
                          <a:latin typeface="+mn-lt"/>
                          <a:ea typeface="+mn-ea"/>
                          <a:cs typeface="+mn-cs"/>
                          <a:hlinkClick r:id="rId6"/>
                        </a:rPr>
                        <a:t>ITSG-22</a:t>
                      </a:r>
                      <a:r>
                        <a:rPr lang="en-US" sz="1000" b="0" i="0" kern="1200" dirty="0">
                          <a:solidFill>
                            <a:schemeClr val="dk1"/>
                          </a:solidFill>
                          <a:effectLst/>
                          <a:latin typeface="+mn-lt"/>
                          <a:ea typeface="+mn-ea"/>
                          <a:cs typeface="+mn-cs"/>
                        </a:rPr>
                        <a:t> and </a:t>
                      </a:r>
                      <a:r>
                        <a:rPr lang="en-US" sz="1000" b="0" i="0" u="none" strike="noStrike" kern="1200" dirty="0">
                          <a:solidFill>
                            <a:schemeClr val="dk1"/>
                          </a:solidFill>
                          <a:effectLst/>
                          <a:latin typeface="+mn-lt"/>
                          <a:ea typeface="+mn-ea"/>
                          <a:cs typeface="+mn-cs"/>
                          <a:hlinkClick r:id="rId7"/>
                        </a:rPr>
                        <a:t>ITSG-38</a:t>
                      </a:r>
                      <a:r>
                        <a:rPr lang="en-US" sz="1000" b="0" i="0" kern="1200" dirty="0">
                          <a:solidFill>
                            <a:schemeClr val="dk1"/>
                          </a:solidFill>
                          <a:effectLst/>
                          <a:latin typeface="+mn-lt"/>
                          <a:ea typeface="+mn-ea"/>
                          <a:cs typeface="+mn-cs"/>
                        </a:rPr>
                        <a:t>. Management interfaces may require increased levels of protection</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67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i="0" kern="1200" dirty="0">
                          <a:solidFill>
                            <a:schemeClr val="dk1"/>
                          </a:solidFill>
                          <a:effectLst/>
                          <a:latin typeface="+mn-lt"/>
                          <a:ea typeface="+mn-ea"/>
                          <a:cs typeface="+mn-cs"/>
                        </a:rPr>
                        <a:t>Implement </a:t>
                      </a:r>
                      <a:r>
                        <a:rPr lang="en-US" sz="1000" b="0" i="0" u="none" strike="noStrike" kern="1200" dirty="0">
                          <a:solidFill>
                            <a:schemeClr val="dk1"/>
                          </a:solidFill>
                          <a:effectLst/>
                          <a:latin typeface="+mn-lt"/>
                          <a:ea typeface="+mn-ea"/>
                          <a:cs typeface="+mn-cs"/>
                          <a:hlinkClick r:id="rId8"/>
                        </a:rPr>
                        <a:t>HTTPS</a:t>
                      </a:r>
                      <a:r>
                        <a:rPr lang="en-US" sz="1000" b="0" i="0" kern="1200" dirty="0">
                          <a:solidFill>
                            <a:schemeClr val="dk1"/>
                          </a:solidFill>
                          <a:effectLst/>
                          <a:latin typeface="+mn-lt"/>
                          <a:ea typeface="+mn-ea"/>
                          <a:cs typeface="+mn-cs"/>
                        </a:rPr>
                        <a:t> for secure web connections and Domain-based Message Authentication, Reporting and Conformance (</a:t>
                      </a:r>
                      <a:r>
                        <a:rPr lang="en-US" sz="1000" b="0" i="0" u="none" strike="noStrike" kern="1200" dirty="0">
                          <a:solidFill>
                            <a:schemeClr val="dk1"/>
                          </a:solidFill>
                          <a:effectLst/>
                          <a:latin typeface="+mn-lt"/>
                          <a:ea typeface="+mn-ea"/>
                          <a:cs typeface="+mn-cs"/>
                          <a:hlinkClick r:id="rId9"/>
                        </a:rPr>
                        <a:t>DMARC</a:t>
                      </a:r>
                      <a:r>
                        <a:rPr lang="en-US" sz="1000" b="0" i="0" u="none" strike="noStrike" kern="1200" dirty="0">
                          <a:solidFill>
                            <a:schemeClr val="dk1"/>
                          </a:solidFill>
                          <a:effectLst/>
                          <a:latin typeface="+mn-lt"/>
                          <a:ea typeface="+mn-ea"/>
                          <a:cs typeface="+mn-cs"/>
                        </a:rPr>
                        <a:t>)</a:t>
                      </a:r>
                      <a:r>
                        <a:rPr lang="en-US" sz="1000" b="0" i="0" kern="1200" dirty="0">
                          <a:solidFill>
                            <a:schemeClr val="dk1"/>
                          </a:solidFill>
                          <a:effectLst/>
                          <a:latin typeface="+mn-lt"/>
                          <a:ea typeface="+mn-ea"/>
                          <a:cs typeface="+mn-cs"/>
                        </a:rPr>
                        <a:t> for enhanced email security</a:t>
                      </a: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2676">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b="0" i="0" kern="1200" dirty="0">
                          <a:solidFill>
                            <a:schemeClr val="dk1"/>
                          </a:solidFill>
                          <a:effectLst/>
                          <a:latin typeface="+mn-lt"/>
                          <a:ea typeface="+mn-ea"/>
                          <a:cs typeface="+mn-cs"/>
                        </a:rPr>
                        <a:t>Establish secure interconnections between systems through secure </a:t>
                      </a:r>
                      <a:r>
                        <a:rPr lang="en-US" sz="1000" b="0" i="0" u="none" strike="noStrike" kern="1200" dirty="0">
                          <a:solidFill>
                            <a:schemeClr val="dk1"/>
                          </a:solidFill>
                          <a:effectLst/>
                          <a:latin typeface="+mn-lt"/>
                          <a:ea typeface="+mn-ea"/>
                          <a:cs typeface="+mn-cs"/>
                          <a:hlinkClick r:id="rId10"/>
                        </a:rPr>
                        <a:t>APIs</a:t>
                      </a:r>
                      <a:r>
                        <a:rPr lang="en-US" sz="1000" b="0" i="0" kern="1200" dirty="0">
                          <a:solidFill>
                            <a:schemeClr val="dk1"/>
                          </a:solidFill>
                          <a:effectLst/>
                          <a:latin typeface="+mn-lt"/>
                          <a:ea typeface="+mn-ea"/>
                          <a:cs typeface="+mn-cs"/>
                        </a:rPr>
                        <a:t> or leveraging centrally managed hybrid IT connectivity services</a:t>
                      </a: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3196811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232563371"/>
              </p:ext>
            </p:extLst>
          </p:nvPr>
        </p:nvGraphicFramePr>
        <p:xfrm>
          <a:off x="551447" y="4056660"/>
          <a:ext cx="7987044" cy="2072640"/>
        </p:xfrm>
        <a:graphic>
          <a:graphicData uri="http://schemas.openxmlformats.org/drawingml/2006/table">
            <a:tbl>
              <a:tblPr firstRow="1">
                <a:tableStyleId>{5C22544A-7EE6-4342-B048-85BDC9FD1C3A}</a:tableStyleId>
              </a:tblPr>
              <a:tblGrid>
                <a:gridCol w="3993522">
                  <a:extLst>
                    <a:ext uri="{9D8B030D-6E8A-4147-A177-3AD203B41FA5}">
                      <a16:colId xmlns:a16="http://schemas.microsoft.com/office/drawing/2014/main" val="20000"/>
                    </a:ext>
                  </a:extLst>
                </a:gridCol>
                <a:gridCol w="3993522">
                  <a:extLst>
                    <a:ext uri="{9D8B030D-6E8A-4147-A177-3AD203B41FA5}">
                      <a16:colId xmlns:a16="http://schemas.microsoft.com/office/drawing/2014/main" val="20001"/>
                    </a:ext>
                  </a:extLst>
                </a:gridCol>
              </a:tblGrid>
              <a:tr h="140204">
                <a:tc>
                  <a:txBody>
                    <a:bodyPr/>
                    <a:lstStyle/>
                    <a:p>
                      <a:pPr marL="7470"/>
                      <a:r>
                        <a:rPr lang="en-CA" sz="1200" b="1" kern="1200" spc="-3" dirty="0">
                          <a:solidFill>
                            <a:schemeClr val="bg1"/>
                          </a:solidFill>
                          <a:latin typeface="+mn-lt"/>
                          <a:ea typeface="+mn-ea"/>
                          <a:cs typeface="Calibri"/>
                        </a:rPr>
                        <a:t>Maintain secure operations</a:t>
                      </a:r>
                    </a:p>
                  </a:txBody>
                  <a:tcPr>
                    <a:lnB w="12700" cap="flat" cmpd="sng" algn="ctr">
                      <a:solidFill>
                        <a:schemeClr val="bg1">
                          <a:lumMod val="85000"/>
                        </a:schemeClr>
                      </a:solidFill>
                      <a:prstDash val="solid"/>
                      <a:round/>
                      <a:headEnd type="none" w="med" len="med"/>
                      <a:tailEnd type="none" w="med" len="med"/>
                    </a:lnB>
                  </a:tcPr>
                </a:tc>
                <a:tc>
                  <a:txBody>
                    <a:bodyPr/>
                    <a:lstStyle/>
                    <a:p>
                      <a:pPr marL="7470" marR="0" lvl="0" indent="0" algn="l" defTabSz="914400" rtl="0" eaLnBrk="1" fontAlgn="auto" latinLnBrk="0" hangingPunct="1">
                        <a:lnSpc>
                          <a:spcPct val="100000"/>
                        </a:lnSpc>
                        <a:spcBef>
                          <a:spcPts val="0"/>
                        </a:spcBef>
                        <a:spcAft>
                          <a:spcPts val="0"/>
                        </a:spcAft>
                        <a:buClrTx/>
                        <a:buSzTx/>
                        <a:buFontTx/>
                        <a:buNone/>
                        <a:tabLst/>
                        <a:defRPr/>
                      </a:pPr>
                      <a:r>
                        <a:rPr lang="en-CA" sz="1200" b="1" spc="-3" dirty="0">
                          <a:solidFill>
                            <a:schemeClr val="bg1"/>
                          </a:solidFill>
                          <a:cs typeface="Calibri"/>
                        </a:rPr>
                        <a:t>HOW will this be achieved?</a:t>
                      </a:r>
                    </a:p>
                  </a:txBody>
                  <a:tcPr>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10000"/>
                  </a:ext>
                </a:extLst>
              </a:tr>
              <a:tr h="153916">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Establish processes to maintain visibility of assets and ensure the prompt application of security related patches and updates in order to reduce exposure to vulnerabilities, in accordance with GC </a:t>
                      </a:r>
                      <a:r>
                        <a:rPr lang="en-US" sz="1000" i="1" kern="1200" dirty="0">
                          <a:solidFill>
                            <a:schemeClr val="dk1"/>
                          </a:solidFill>
                          <a:latin typeface="+mn-lt"/>
                          <a:ea typeface="+mn-ea"/>
                          <a:cs typeface="Calibri"/>
                        </a:rPr>
                        <a:t>Patch Management Guidance</a:t>
                      </a:r>
                      <a:endParaRPr lang="en-CA" sz="1000" i="1"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8108">
                <a:tc>
                  <a:txBody>
                    <a:bodyPr/>
                    <a:lstStyle/>
                    <a:p>
                      <a:pPr marL="0" lvl="1" indent="0">
                        <a:buFont typeface="Wingdings" panose="05000000000000000000" pitchFamily="2" charset="2"/>
                        <a:buNone/>
                        <a:tabLst>
                          <a:tab pos="114300" algn="l"/>
                        </a:tabLst>
                      </a:pPr>
                      <a:r>
                        <a:rPr lang="en-US" sz="1000" kern="1200" dirty="0">
                          <a:solidFill>
                            <a:schemeClr val="dk1"/>
                          </a:solidFill>
                          <a:latin typeface="+mn-lt"/>
                          <a:ea typeface="+mn-ea"/>
                          <a:cs typeface="Calibri"/>
                        </a:rPr>
                        <a:t>Enable event logging, in accordance with GC </a:t>
                      </a:r>
                      <a:r>
                        <a:rPr lang="en-US" sz="1000" i="1" kern="1200" dirty="0">
                          <a:solidFill>
                            <a:schemeClr val="dk1"/>
                          </a:solidFill>
                          <a:latin typeface="+mn-lt"/>
                          <a:ea typeface="+mn-ea"/>
                          <a:cs typeface="Calibri"/>
                        </a:rPr>
                        <a:t>Event Logging Guidance</a:t>
                      </a:r>
                      <a:r>
                        <a:rPr lang="en-US" sz="1000" kern="1200" dirty="0">
                          <a:solidFill>
                            <a:schemeClr val="dk1"/>
                          </a:solidFill>
                          <a:latin typeface="+mn-lt"/>
                          <a:ea typeface="+mn-ea"/>
                          <a:cs typeface="Calibri"/>
                        </a:rPr>
                        <a:t>, and perform monitoring of systems and services in order to detect, prevent, and respond to attacks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US"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2676">
                <a:tc>
                  <a:txBody>
                    <a:bodyPr/>
                    <a:lstStyle/>
                    <a:p>
                      <a:pPr marL="0" indent="0">
                        <a:buFont typeface="Wingdings" panose="05000000000000000000" pitchFamily="2" charset="2"/>
                        <a:buNone/>
                      </a:pPr>
                      <a:r>
                        <a:rPr lang="en-US" sz="1000" b="0" i="0" kern="1200" dirty="0">
                          <a:solidFill>
                            <a:schemeClr val="dk1"/>
                          </a:solidFill>
                          <a:effectLst/>
                          <a:latin typeface="+mn-lt"/>
                          <a:ea typeface="+mn-ea"/>
                          <a:cs typeface="+mn-cs"/>
                        </a:rPr>
                        <a:t>Establish an incident management plan in alignment with the </a:t>
                      </a:r>
                      <a:r>
                        <a:rPr lang="en-US" sz="1000" b="0" i="0" u="none" strike="noStrike" kern="1200" dirty="0">
                          <a:solidFill>
                            <a:schemeClr val="dk1"/>
                          </a:solidFill>
                          <a:effectLst/>
                          <a:latin typeface="+mn-lt"/>
                          <a:ea typeface="+mn-ea"/>
                          <a:cs typeface="+mn-cs"/>
                          <a:hlinkClick r:id="rId11"/>
                        </a:rPr>
                        <a:t>GC Cyber Security Event Management Plan (GC CSEMP)</a:t>
                      </a:r>
                      <a:r>
                        <a:rPr lang="en-US" sz="1000" b="0" i="0" kern="1200" dirty="0">
                          <a:solidFill>
                            <a:schemeClr val="dk1"/>
                          </a:solidFill>
                          <a:effectLst/>
                          <a:latin typeface="+mn-lt"/>
                          <a:ea typeface="+mn-ea"/>
                          <a:cs typeface="+mn-cs"/>
                        </a:rPr>
                        <a:t> and report incidents to the </a:t>
                      </a:r>
                      <a:r>
                        <a:rPr lang="en-US" sz="1000" b="0" i="0" u="none" strike="noStrike" kern="1200" dirty="0">
                          <a:solidFill>
                            <a:schemeClr val="dk1"/>
                          </a:solidFill>
                          <a:effectLst/>
                          <a:latin typeface="+mn-lt"/>
                          <a:ea typeface="+mn-ea"/>
                          <a:cs typeface="+mn-cs"/>
                          <a:hlinkClick r:id="rId12"/>
                        </a:rPr>
                        <a:t>Canadian Centre for Cyber Security (CCCS)</a:t>
                      </a:r>
                      <a:endParaRPr lang="en-CA" sz="1000" kern="1200" dirty="0">
                        <a:solidFill>
                          <a:schemeClr val="dk1"/>
                        </a:solidFill>
                        <a:latin typeface="+mn-lt"/>
                        <a:ea typeface="+mn-ea"/>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tc>
                  <a:txBody>
                    <a:bodyPr/>
                    <a:lstStyle/>
                    <a:p>
                      <a:pPr marL="0" lvl="1" indent="0">
                        <a:buFont typeface="Wingdings" panose="05000000000000000000" pitchFamily="2" charset="2"/>
                        <a:buNone/>
                      </a:pPr>
                      <a:endParaRPr lang="en-CA" sz="1000" spc="-41" dirty="0">
                        <a:solidFill>
                          <a:prstClr val="black"/>
                        </a:solidFill>
                        <a:cs typeface="Calibri"/>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t>22</a:t>
            </a:fld>
            <a:endParaRPr lang="en-CA" dirty="0"/>
          </a:p>
        </p:txBody>
      </p:sp>
    </p:spTree>
    <p:extLst>
      <p:ext uri="{BB962C8B-B14F-4D97-AF65-F5344CB8AC3E}">
        <p14:creationId xmlns:p14="http://schemas.microsoft.com/office/powerpoint/2010/main" val="2608418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2A4B7555-4B6E-4919-9442-A24836E6F6DB}"/>
              </a:ext>
            </a:extLst>
          </p:cNvPr>
          <p:cNvSpPr>
            <a:spLocks noGrp="1"/>
          </p:cNvSpPr>
          <p:nvPr>
            <p:ph type="title"/>
          </p:nvPr>
        </p:nvSpPr>
        <p:spPr>
          <a:xfrm>
            <a:off x="426145" y="12518"/>
            <a:ext cx="5434013" cy="877887"/>
          </a:xfrm>
        </p:spPr>
        <p:txBody>
          <a:bodyPr>
            <a:normAutofit/>
          </a:bodyPr>
          <a:lstStyle/>
          <a:p>
            <a:pPr marL="0" indent="0"/>
            <a:r>
              <a:rPr lang="en-CA" sz="2000" b="1" dirty="0">
                <a:solidFill>
                  <a:schemeClr val="tx1">
                    <a:lumMod val="65000"/>
                    <a:lumOff val="35000"/>
                  </a:schemeClr>
                </a:solidFill>
                <a:latin typeface="+mj-lt"/>
              </a:rPr>
              <a:t>Appendix 3: </a:t>
            </a:r>
            <a:br>
              <a:rPr lang="en-CA" sz="2000" b="1" dirty="0">
                <a:solidFill>
                  <a:schemeClr val="tx1">
                    <a:lumMod val="65000"/>
                    <a:lumOff val="35000"/>
                  </a:schemeClr>
                </a:solidFill>
                <a:latin typeface="+mj-lt"/>
              </a:rPr>
            </a:br>
            <a:r>
              <a:rPr lang="en-CA" sz="2000" dirty="0">
                <a:latin typeface="+mj-lt"/>
              </a:rPr>
              <a:t>Service &amp; Digital Target Enterprise Architecture</a:t>
            </a:r>
          </a:p>
        </p:txBody>
      </p:sp>
      <p:sp>
        <p:nvSpPr>
          <p:cNvPr id="10" name="Content Placeholder 3">
            <a:extLst>
              <a:ext uri="{FF2B5EF4-FFF2-40B4-BE49-F238E27FC236}">
                <a16:creationId xmlns:a16="http://schemas.microsoft.com/office/drawing/2014/main" id="{64C87FF2-2F90-43B2-8760-AFB6914931C9}"/>
              </a:ext>
            </a:extLst>
          </p:cNvPr>
          <p:cNvSpPr txBox="1">
            <a:spLocks/>
          </p:cNvSpPr>
          <p:nvPr/>
        </p:nvSpPr>
        <p:spPr>
          <a:xfrm>
            <a:off x="359532" y="980728"/>
            <a:ext cx="8640960" cy="681328"/>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i="1" dirty="0"/>
              <a:t>The Service &amp; Digital Target Enterprise Architecture defines a </a:t>
            </a:r>
            <a:r>
              <a:rPr lang="en-US" sz="1600" b="1" i="1" dirty="0"/>
              <a:t>model for the digital enablement of Government of Canada </a:t>
            </a:r>
            <a:r>
              <a:rPr lang="en-US" sz="1600" i="1" dirty="0"/>
              <a:t>services that addresses many of the key challenges with the current GC enterprise ecosystem.   </a:t>
            </a:r>
          </a:p>
        </p:txBody>
      </p:sp>
      <p:sp>
        <p:nvSpPr>
          <p:cNvPr id="11" name="Rectangle 10">
            <a:extLst>
              <a:ext uri="{FF2B5EF4-FFF2-40B4-BE49-F238E27FC236}">
                <a16:creationId xmlns:a16="http://schemas.microsoft.com/office/drawing/2014/main" id="{F7849268-E3A3-43BF-A9B4-59BC5FB32140}"/>
              </a:ext>
              <a:ext uri="{C183D7F6-B498-43B3-948B-1728B52AA6E4}">
                <adec:decorative xmlns:adec="http://schemas.microsoft.com/office/drawing/2017/decorative" val="1"/>
              </a:ext>
            </a:extLst>
          </p:cNvPr>
          <p:cNvSpPr/>
          <p:nvPr>
            <p:custDataLst>
              <p:tags r:id="rId1"/>
            </p:custDataLst>
          </p:nvPr>
        </p:nvSpPr>
        <p:spPr>
          <a:xfrm>
            <a:off x="107504" y="1916832"/>
            <a:ext cx="396044" cy="389648"/>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1</a:t>
            </a:r>
          </a:p>
        </p:txBody>
      </p:sp>
      <p:sp>
        <p:nvSpPr>
          <p:cNvPr id="8" name="Content Placeholder 3">
            <a:extLst>
              <a:ext uri="{FF2B5EF4-FFF2-40B4-BE49-F238E27FC236}">
                <a16:creationId xmlns:a16="http://schemas.microsoft.com/office/drawing/2014/main" id="{E303F250-159C-41FD-88CE-29CA7038816B}"/>
              </a:ext>
            </a:extLst>
          </p:cNvPr>
          <p:cNvSpPr txBox="1">
            <a:spLocks/>
          </p:cNvSpPr>
          <p:nvPr/>
        </p:nvSpPr>
        <p:spPr>
          <a:xfrm>
            <a:off x="647565" y="1808821"/>
            <a:ext cx="3312367" cy="1152128"/>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sz="1400" i="1" dirty="0"/>
              <a:t>It seeks to </a:t>
            </a:r>
            <a:r>
              <a:rPr lang="en-US" sz="1400" b="1" i="1" dirty="0"/>
              <a:t>reduce the silos </a:t>
            </a:r>
            <a:r>
              <a:rPr lang="en-US" sz="1400" i="1" dirty="0"/>
              <a:t>within the current GC ecosystem by having departments </a:t>
            </a:r>
            <a:r>
              <a:rPr lang="en-US" sz="1400" b="1" i="1" dirty="0"/>
              <a:t>adopt</a:t>
            </a:r>
            <a:r>
              <a:rPr lang="en-CA" sz="1400" b="1" i="1" dirty="0"/>
              <a:t> a perspective centred on users and service delivery</a:t>
            </a:r>
            <a:r>
              <a:rPr lang="en-US" sz="1400" i="1" dirty="0"/>
              <a:t> when considering new IT solutions or modernizing older solutions. </a:t>
            </a:r>
          </a:p>
        </p:txBody>
      </p:sp>
      <p:sp>
        <p:nvSpPr>
          <p:cNvPr id="12" name="Rectangle 11">
            <a:extLst>
              <a:ext uri="{FF2B5EF4-FFF2-40B4-BE49-F238E27FC236}">
                <a16:creationId xmlns:a16="http://schemas.microsoft.com/office/drawing/2014/main" id="{4A15FFD0-FE1A-40D2-96A5-A125533A877F}"/>
              </a:ext>
              <a:ext uri="{C183D7F6-B498-43B3-948B-1728B52AA6E4}">
                <adec:decorative xmlns:adec="http://schemas.microsoft.com/office/drawing/2017/decorative" val="1"/>
              </a:ext>
            </a:extLst>
          </p:cNvPr>
          <p:cNvSpPr/>
          <p:nvPr>
            <p:custDataLst>
              <p:tags r:id="rId2"/>
            </p:custDataLst>
          </p:nvPr>
        </p:nvSpPr>
        <p:spPr>
          <a:xfrm>
            <a:off x="107504" y="3104964"/>
            <a:ext cx="396044" cy="389648"/>
          </a:xfrm>
          <a:prstGeom prst="rect">
            <a:avLst/>
          </a:prstGeom>
          <a:solidFill>
            <a:srgbClr val="3095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2</a:t>
            </a:r>
          </a:p>
        </p:txBody>
      </p:sp>
      <p:sp>
        <p:nvSpPr>
          <p:cNvPr id="15" name="Content Placeholder 3">
            <a:extLst>
              <a:ext uri="{FF2B5EF4-FFF2-40B4-BE49-F238E27FC236}">
                <a16:creationId xmlns:a16="http://schemas.microsoft.com/office/drawing/2014/main" id="{C558FB33-F9E8-4F5F-907E-285A256EA97E}"/>
              </a:ext>
            </a:extLst>
          </p:cNvPr>
          <p:cNvSpPr txBox="1">
            <a:spLocks/>
          </p:cNvSpPr>
          <p:nvPr/>
        </p:nvSpPr>
        <p:spPr>
          <a:xfrm>
            <a:off x="647565" y="2996953"/>
            <a:ext cx="3312367" cy="1872207"/>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sz="1400" i="1" dirty="0"/>
              <a:t>It advocates a whole-of-government approach where IT is aligned to business services and </a:t>
            </a:r>
            <a:r>
              <a:rPr lang="en-US" sz="1400" b="1" i="1" dirty="0"/>
              <a:t>solutions are based on re-useable components implementing business capabilities</a:t>
            </a:r>
            <a:r>
              <a:rPr lang="en-US" sz="1400" i="1" dirty="0"/>
              <a:t> optimized to reduce unnecessary redundancy.   This re-use is enabled through the use of published APIs shared across government..</a:t>
            </a:r>
          </a:p>
        </p:txBody>
      </p:sp>
      <p:sp>
        <p:nvSpPr>
          <p:cNvPr id="13" name="Rectangle 12">
            <a:extLst>
              <a:ext uri="{FF2B5EF4-FFF2-40B4-BE49-F238E27FC236}">
                <a16:creationId xmlns:a16="http://schemas.microsoft.com/office/drawing/2014/main" id="{B6F9B417-6271-4E1B-8E8C-59964ABF8EB8}"/>
              </a:ext>
              <a:ext uri="{C183D7F6-B498-43B3-948B-1728B52AA6E4}">
                <adec:decorative xmlns:adec="http://schemas.microsoft.com/office/drawing/2017/decorative" val="1"/>
              </a:ext>
            </a:extLst>
          </p:cNvPr>
          <p:cNvSpPr/>
          <p:nvPr>
            <p:custDataLst>
              <p:tags r:id="rId3"/>
            </p:custDataLst>
          </p:nvPr>
        </p:nvSpPr>
        <p:spPr>
          <a:xfrm>
            <a:off x="127119" y="4936712"/>
            <a:ext cx="376429" cy="389648"/>
          </a:xfrm>
          <a:prstGeom prst="rect">
            <a:avLst/>
          </a:prstGeom>
          <a:solidFill>
            <a:srgbClr val="3742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cs typeface="Arial" pitchFamily="34" charset="0"/>
              </a:rPr>
              <a:t>3</a:t>
            </a:r>
          </a:p>
        </p:txBody>
      </p:sp>
      <p:sp>
        <p:nvSpPr>
          <p:cNvPr id="16" name="Content Placeholder 3">
            <a:extLst>
              <a:ext uri="{FF2B5EF4-FFF2-40B4-BE49-F238E27FC236}">
                <a16:creationId xmlns:a16="http://schemas.microsoft.com/office/drawing/2014/main" id="{D4FD581B-8925-4B43-9D54-0B01D5E473C4}"/>
              </a:ext>
            </a:extLst>
          </p:cNvPr>
          <p:cNvSpPr txBox="1">
            <a:spLocks/>
          </p:cNvSpPr>
          <p:nvPr/>
        </p:nvSpPr>
        <p:spPr>
          <a:xfrm>
            <a:off x="647564" y="4869160"/>
            <a:ext cx="3312367" cy="1980220"/>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pPr>
            <a:r>
              <a:rPr lang="en-US" sz="1400" i="1" dirty="0">
                <a:solidFill>
                  <a:schemeClr val="tx2"/>
                </a:solidFill>
              </a:rPr>
              <a:t>It will be realized through new digital investments that are </a:t>
            </a:r>
            <a:r>
              <a:rPr lang="en-US" sz="1400" b="1" i="1" dirty="0">
                <a:solidFill>
                  <a:schemeClr val="tx2"/>
                </a:solidFill>
              </a:rPr>
              <a:t>assessed against the criteria of the revised </a:t>
            </a:r>
            <a:r>
              <a:rPr lang="en-US" sz="1400" b="1" i="1" dirty="0">
                <a:solidFill>
                  <a:srgbClr val="FF0000"/>
                </a:solidFill>
              </a:rPr>
              <a:t>GC Enterprise Architecture Framework (BIATS) </a:t>
            </a:r>
            <a:r>
              <a:rPr lang="en-US" sz="1400" i="1" dirty="0">
                <a:solidFill>
                  <a:schemeClr val="tx2"/>
                </a:solidFill>
              </a:rPr>
              <a:t>reflecting the detailed elements of the target architecture. </a:t>
            </a:r>
            <a:r>
              <a:rPr lang="en-US" sz="1400" i="1" dirty="0"/>
              <a:t>This approach allows GC to focus on improving its service delivery to Canadians while addressing the challenges with legacy systems.</a:t>
            </a:r>
          </a:p>
        </p:txBody>
      </p:sp>
      <p:sp>
        <p:nvSpPr>
          <p:cNvPr id="14" name="Rectangle 13">
            <a:extLst>
              <a:ext uri="{FF2B5EF4-FFF2-40B4-BE49-F238E27FC236}">
                <a16:creationId xmlns:a16="http://schemas.microsoft.com/office/drawing/2014/main" id="{6C5CC733-5AEF-4B1D-8E6A-223975D63F9A}"/>
              </a:ext>
            </a:extLst>
          </p:cNvPr>
          <p:cNvSpPr/>
          <p:nvPr/>
        </p:nvSpPr>
        <p:spPr>
          <a:xfrm>
            <a:off x="5004366" y="5940854"/>
            <a:ext cx="3312367" cy="646331"/>
          </a:xfrm>
          <a:prstGeom prst="rect">
            <a:avLst/>
          </a:prstGeom>
        </p:spPr>
        <p:txBody>
          <a:bodyPr wrap="square">
            <a:spAutoFit/>
          </a:bodyPr>
          <a:lstStyle/>
          <a:p>
            <a:r>
              <a:rPr lang="en-US" sz="1200" dirty="0">
                <a:solidFill>
                  <a:srgbClr val="222222"/>
                </a:solidFill>
                <a:latin typeface="Arial" panose="020B0604020202020204" pitchFamily="34" charset="0"/>
              </a:rPr>
              <a:t>The </a:t>
            </a:r>
            <a:r>
              <a:rPr lang="en-US" sz="1200" dirty="0">
                <a:solidFill>
                  <a:srgbClr val="663366"/>
                </a:solidFill>
                <a:latin typeface="Arial" panose="020B0604020202020204" pitchFamily="34" charset="0"/>
                <a:hlinkClick r:id="rId5"/>
              </a:rPr>
              <a:t>Service &amp; Digital Target Enterprise Architecture</a:t>
            </a:r>
            <a:r>
              <a:rPr lang="en-US" sz="1200" dirty="0">
                <a:solidFill>
                  <a:srgbClr val="222222"/>
                </a:solidFill>
                <a:latin typeface="Arial" panose="020B0604020202020204" pitchFamily="34" charset="0"/>
              </a:rPr>
              <a:t> and </a:t>
            </a:r>
            <a:r>
              <a:rPr lang="en-US" sz="1200" dirty="0">
                <a:solidFill>
                  <a:srgbClr val="663366"/>
                </a:solidFill>
                <a:latin typeface="Arial" panose="020B0604020202020204" pitchFamily="34" charset="0"/>
                <a:hlinkClick r:id="rId6"/>
              </a:rPr>
              <a:t>Whitepaper</a:t>
            </a:r>
            <a:r>
              <a:rPr lang="en-US" sz="1200" dirty="0">
                <a:solidFill>
                  <a:srgbClr val="222222"/>
                </a:solidFill>
                <a:latin typeface="Arial" panose="020B0604020202020204" pitchFamily="34" charset="0"/>
              </a:rPr>
              <a:t> were endorsed by the GC EARB </a:t>
            </a:r>
            <a:r>
              <a:rPr lang="en-US" sz="1200">
                <a:solidFill>
                  <a:srgbClr val="222222"/>
                </a:solidFill>
                <a:latin typeface="Arial" panose="020B0604020202020204" pitchFamily="34" charset="0"/>
              </a:rPr>
              <a:t>on December 3</a:t>
            </a:r>
            <a:r>
              <a:rPr lang="en-US" sz="1200" baseline="30000">
                <a:solidFill>
                  <a:srgbClr val="222222"/>
                </a:solidFill>
                <a:latin typeface="Arial" panose="020B0604020202020204" pitchFamily="34" charset="0"/>
              </a:rPr>
              <a:t>rd</a:t>
            </a:r>
            <a:r>
              <a:rPr lang="en-US" sz="1200">
                <a:solidFill>
                  <a:srgbClr val="222222"/>
                </a:solidFill>
                <a:latin typeface="Arial" panose="020B0604020202020204" pitchFamily="34" charset="0"/>
              </a:rPr>
              <a:t>, </a:t>
            </a:r>
            <a:r>
              <a:rPr lang="en-US" sz="1200" dirty="0">
                <a:solidFill>
                  <a:srgbClr val="222222"/>
                </a:solidFill>
                <a:latin typeface="Arial" panose="020B0604020202020204" pitchFamily="34" charset="0"/>
              </a:rPr>
              <a:t>2020.</a:t>
            </a:r>
            <a:endParaRPr lang="en-CA" sz="1200" dirty="0"/>
          </a:p>
        </p:txBody>
      </p:sp>
      <p:pic>
        <p:nvPicPr>
          <p:cNvPr id="6" name="Picture 5">
            <a:extLst>
              <a:ext uri="{FF2B5EF4-FFF2-40B4-BE49-F238E27FC236}">
                <a16:creationId xmlns:a16="http://schemas.microsoft.com/office/drawing/2014/main" id="{34A365BB-A86F-4A79-8CAB-9A9D2104C60C}"/>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031940" y="2040596"/>
            <a:ext cx="5048420" cy="3265786"/>
          </a:xfrm>
          <a:prstGeom prst="rect">
            <a:avLst/>
          </a:prstGeom>
        </p:spPr>
      </p:pic>
      <p:sp>
        <p:nvSpPr>
          <p:cNvPr id="2" name="Slide Number Placeholder 1">
            <a:extLst>
              <a:ext uri="{FF2B5EF4-FFF2-40B4-BE49-F238E27FC236}">
                <a16:creationId xmlns:a16="http://schemas.microsoft.com/office/drawing/2014/main" id="{C6E0C4E1-37C7-4CA3-8472-C963405898AB}"/>
              </a:ext>
            </a:extLst>
          </p:cNvPr>
          <p:cNvSpPr>
            <a:spLocks noGrp="1"/>
          </p:cNvSpPr>
          <p:nvPr>
            <p:ph type="sldNum" sz="quarter" idx="12"/>
          </p:nvPr>
        </p:nvSpPr>
        <p:spPr/>
        <p:txBody>
          <a:bodyPr/>
          <a:lstStyle/>
          <a:p>
            <a:fld id="{32D4B517-E49B-41B6-9DBC-23634E0F1CDC}" type="slidenum">
              <a:rPr lang="en-CA" smtClean="0"/>
              <a:pPr/>
              <a:t>23</a:t>
            </a:fld>
            <a:endParaRPr lang="en-CA" dirty="0"/>
          </a:p>
        </p:txBody>
      </p:sp>
    </p:spTree>
    <p:extLst>
      <p:ext uri="{BB962C8B-B14F-4D97-AF65-F5344CB8AC3E}">
        <p14:creationId xmlns:p14="http://schemas.microsoft.com/office/powerpoint/2010/main" val="3281752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467544" y="91508"/>
            <a:ext cx="5432982" cy="659751"/>
          </a:xfrm>
        </p:spPr>
        <p:txBody>
          <a:bodyPr/>
          <a:lstStyle/>
          <a:p>
            <a:pPr marL="0" indent="0"/>
            <a:r>
              <a:rPr lang="en-CA" sz="2000" b="1" dirty="0">
                <a:solidFill>
                  <a:schemeClr val="tx1">
                    <a:lumMod val="65000"/>
                    <a:lumOff val="35000"/>
                  </a:schemeClr>
                </a:solidFill>
              </a:rPr>
              <a:t>Appendix 4: </a:t>
            </a:r>
            <a:br>
              <a:rPr lang="en-CA" sz="2000" b="1" dirty="0">
                <a:solidFill>
                  <a:schemeClr val="tx1">
                    <a:lumMod val="65000"/>
                    <a:lumOff val="35000"/>
                  </a:schemeClr>
                </a:solidFill>
              </a:rPr>
            </a:br>
            <a:r>
              <a:rPr lang="en-CA" sz="2000" dirty="0"/>
              <a:t>Additional Project Details </a:t>
            </a:r>
          </a:p>
        </p:txBody>
      </p:sp>
      <p:sp>
        <p:nvSpPr>
          <p:cNvPr id="11" name="Rectangle 10"/>
          <p:cNvSpPr/>
          <p:nvPr/>
        </p:nvSpPr>
        <p:spPr>
          <a:xfrm>
            <a:off x="343702" y="980728"/>
            <a:ext cx="3906537" cy="369332"/>
          </a:xfrm>
          <a:prstGeom prst="rect">
            <a:avLst/>
          </a:prstGeom>
        </p:spPr>
        <p:txBody>
          <a:bodyPr wrap="square">
            <a:spAutoFit/>
          </a:bodyPr>
          <a:lstStyle/>
          <a:p>
            <a:r>
              <a:rPr lang="en-CA" b="1" dirty="0">
                <a:latin typeface="Calibri" panose="020F0502020204030204" pitchFamily="34" charset="0"/>
                <a:ea typeface="Calibri" panose="020F0502020204030204" pitchFamily="34" charset="0"/>
              </a:rPr>
              <a:t>Request Summary Information</a:t>
            </a:r>
            <a:endParaRPr lang="en-US" b="1" dirty="0"/>
          </a:p>
        </p:txBody>
      </p:sp>
      <p:graphicFrame>
        <p:nvGraphicFramePr>
          <p:cNvPr id="3" name="Table 2" descr="Request Summary table"/>
          <p:cNvGraphicFramePr>
            <a:graphicFrameLocks noGrp="1"/>
          </p:cNvGraphicFramePr>
          <p:nvPr>
            <p:extLst>
              <p:ext uri="{D42A27DB-BD31-4B8C-83A1-F6EECF244321}">
                <p14:modId xmlns:p14="http://schemas.microsoft.com/office/powerpoint/2010/main" val="382007036"/>
              </p:ext>
            </p:extLst>
          </p:nvPr>
        </p:nvGraphicFramePr>
        <p:xfrm>
          <a:off x="365392" y="1361969"/>
          <a:ext cx="8566656" cy="2555299"/>
        </p:xfrm>
        <a:graphic>
          <a:graphicData uri="http://schemas.openxmlformats.org/drawingml/2006/table">
            <a:tbl>
              <a:tblPr firstCol="1">
                <a:tableStyleId>{5C22544A-7EE6-4342-B048-85BDC9FD1C3A}</a:tableStyleId>
              </a:tblPr>
              <a:tblGrid>
                <a:gridCol w="1974360">
                  <a:extLst>
                    <a:ext uri="{9D8B030D-6E8A-4147-A177-3AD203B41FA5}">
                      <a16:colId xmlns:a16="http://schemas.microsoft.com/office/drawing/2014/main" val="20000"/>
                    </a:ext>
                  </a:extLst>
                </a:gridCol>
                <a:gridCol w="2703865">
                  <a:extLst>
                    <a:ext uri="{9D8B030D-6E8A-4147-A177-3AD203B41FA5}">
                      <a16:colId xmlns:a16="http://schemas.microsoft.com/office/drawing/2014/main" val="20001"/>
                    </a:ext>
                  </a:extLst>
                </a:gridCol>
                <a:gridCol w="3888431">
                  <a:extLst>
                    <a:ext uri="{9D8B030D-6E8A-4147-A177-3AD203B41FA5}">
                      <a16:colId xmlns:a16="http://schemas.microsoft.com/office/drawing/2014/main" val="20002"/>
                    </a:ext>
                  </a:extLst>
                </a:gridCol>
              </a:tblGrid>
              <a:tr h="187216">
                <a:tc>
                  <a:txBody>
                    <a:bodyPr/>
                    <a:lstStyle/>
                    <a:p>
                      <a:r>
                        <a:rPr lang="en-US" sz="1400" dirty="0"/>
                        <a:t>TBS Project/Activity ID</a:t>
                      </a:r>
                    </a:p>
                    <a:p>
                      <a:r>
                        <a:rPr lang="en-US" sz="900" dirty="0"/>
                        <a:t>(from IT PLAN)</a:t>
                      </a:r>
                      <a:endParaRPr lang="en-US" sz="900" dirty="0">
                        <a:solidFill>
                          <a:sysClr val="windowText" lastClr="000000"/>
                        </a:solidFill>
                      </a:endParaRPr>
                    </a:p>
                  </a:txBody>
                  <a:tcPr anchor="ctr"/>
                </a:tc>
                <a:tc gridSpan="2">
                  <a:txBody>
                    <a:bodyPr/>
                    <a:lstStyle/>
                    <a:p>
                      <a:pPr>
                        <a:tabLst>
                          <a:tab pos="573088" algn="l"/>
                          <a:tab pos="1255713" algn="l"/>
                        </a:tabLst>
                      </a:pPr>
                      <a:endParaRPr lang="en-US" sz="1200" kern="1200" dirty="0">
                        <a:solidFill>
                          <a:schemeClr val="dk1"/>
                        </a:solidFill>
                        <a:latin typeface="+mn-lt"/>
                        <a:ea typeface="+mn-ea"/>
                        <a:cs typeface="+mn-cs"/>
                      </a:endParaRPr>
                    </a:p>
                  </a:txBody>
                  <a:tcPr anchor="ctr"/>
                </a:tc>
                <a:tc hMerge="1">
                  <a:txBody>
                    <a:bodyPr/>
                    <a:lstStyle/>
                    <a:p>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0"/>
                  </a:ext>
                </a:extLst>
              </a:tr>
              <a:tr h="4369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Concept Case   (</a:t>
                      </a:r>
                      <a:r>
                        <a:rPr lang="en-US" sz="900" dirty="0"/>
                        <a:t>ENDORSED  ?)</a:t>
                      </a:r>
                      <a:endParaRPr lang="en-US" sz="900" b="1" dirty="0">
                        <a:solidFill>
                          <a:sysClr val="windowText" lastClr="000000"/>
                        </a:solidFill>
                      </a:endParaRPr>
                    </a:p>
                  </a:txBody>
                  <a:tcPr anchor="ctr"/>
                </a:tc>
                <a:tc>
                  <a:txBody>
                    <a:bodyPr/>
                    <a:lstStyle/>
                    <a:p>
                      <a:pPr>
                        <a:tabLst>
                          <a:tab pos="573088" algn="l"/>
                          <a:tab pos="1255713" algn="l"/>
                        </a:tabLst>
                      </a:pPr>
                      <a:r>
                        <a:rPr lang="en-CA" sz="1200" kern="1200" dirty="0"/>
                        <a:t>YES 	</a:t>
                      </a:r>
                      <a:r>
                        <a:rPr lang="en-CA" sz="1200" kern="1200" dirty="0">
                          <a:sym typeface="Wingdings 2" panose="05020102010507070707" pitchFamily="18" charset="2"/>
                        </a:rPr>
                        <a:t>	DATE: ___________</a:t>
                      </a:r>
                      <a:endParaRPr lang="en-CA" sz="1200" kern="1200" dirty="0">
                        <a:solidFill>
                          <a:schemeClr val="dk1"/>
                        </a:solidFill>
                        <a:latin typeface="+mn-lt"/>
                        <a:ea typeface="+mn-ea"/>
                        <a:cs typeface="+mn-cs"/>
                        <a:sym typeface="Wingdings 2" panose="05020102010507070707" pitchFamily="18" charset="2"/>
                      </a:endParaRPr>
                    </a:p>
                  </a:txBody>
                  <a:tcPr anchor="ctr"/>
                </a:tc>
                <a:tc>
                  <a:txBody>
                    <a:bodyPr/>
                    <a:lstStyle/>
                    <a:p>
                      <a:pPr algn="l">
                        <a:tabLst>
                          <a:tab pos="573088" algn="l"/>
                          <a:tab pos="1255713" algn="l"/>
                        </a:tabLst>
                      </a:pPr>
                      <a:r>
                        <a:rPr lang="en-CA" sz="1200" kern="1200" dirty="0">
                          <a:sym typeface="Wingdings 2" panose="05020102010507070707" pitchFamily="18" charset="2"/>
                        </a:rPr>
                        <a:t>NO 		REASON:</a:t>
                      </a:r>
                      <a:endParaRPr lang="en-CA" sz="1200" kern="1200" dirty="0">
                        <a:solidFill>
                          <a:schemeClr val="dk1"/>
                        </a:solidFill>
                        <a:latin typeface="+mn-lt"/>
                        <a:ea typeface="+mn-ea"/>
                        <a:cs typeface="+mn-cs"/>
                        <a:sym typeface="Wingdings 2" panose="05020102010507070707" pitchFamily="18" charset="2"/>
                      </a:endParaRPr>
                    </a:p>
                  </a:txBody>
                  <a:tcPr anchor="ctr"/>
                </a:tc>
                <a:extLst>
                  <a:ext uri="{0D108BD9-81ED-4DB2-BD59-A6C34878D82A}">
                    <a16:rowId xmlns:a16="http://schemas.microsoft.com/office/drawing/2014/main" val="10001"/>
                  </a:ext>
                </a:extLst>
              </a:tr>
              <a:tr h="187216">
                <a:tc>
                  <a:txBody>
                    <a:bodyPr/>
                    <a:lstStyle/>
                    <a:p>
                      <a:pPr marL="0" indent="60325"/>
                      <a:r>
                        <a:rPr lang="en-CA" sz="1200" dirty="0"/>
                        <a:t>Timeline</a:t>
                      </a:r>
                      <a:endParaRPr lang="en-US" sz="1200" dirty="0">
                        <a:solidFill>
                          <a:sysClr val="windowText" lastClr="000000"/>
                        </a:solidFill>
                      </a:endParaRPr>
                    </a:p>
                  </a:txBody>
                  <a:tcPr anchor="ctr"/>
                </a:tc>
                <a:tc>
                  <a:txBody>
                    <a:bodyPr/>
                    <a:lstStyle/>
                    <a:p>
                      <a:r>
                        <a:rPr lang="en-CA" sz="800" kern="1200" dirty="0"/>
                        <a:t>Planned Start Date:</a:t>
                      </a:r>
                    </a:p>
                    <a:p>
                      <a:r>
                        <a:rPr lang="en-CA" sz="1200" kern="1200" dirty="0"/>
                        <a:t>MM – YYYY</a:t>
                      </a:r>
                      <a:endParaRPr lang="en-US" sz="1200" i="1" kern="1200" dirty="0">
                        <a:solidFill>
                          <a:schemeClr val="tx2"/>
                        </a:solidFill>
                        <a:latin typeface="+mn-lt"/>
                        <a:ea typeface="+mn-ea"/>
                        <a:cs typeface="+mn-cs"/>
                      </a:endParaRPr>
                    </a:p>
                  </a:txBody>
                  <a:tcPr anchor="ctr"/>
                </a:tc>
                <a:tc>
                  <a:txBody>
                    <a:bodyPr/>
                    <a:lstStyle/>
                    <a:p>
                      <a:r>
                        <a:rPr lang="en-CA" sz="800" kern="1200" dirty="0"/>
                        <a:t>Planned End Date:</a:t>
                      </a:r>
                    </a:p>
                    <a:p>
                      <a:r>
                        <a:rPr lang="en-CA" sz="1200" kern="1200" dirty="0"/>
                        <a:t>MM - YYYY</a:t>
                      </a:r>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2"/>
                  </a:ext>
                </a:extLst>
              </a:tr>
              <a:tr h="242456">
                <a:tc>
                  <a:txBody>
                    <a:bodyPr/>
                    <a:lstStyle/>
                    <a:p>
                      <a:pPr marL="0" indent="60325"/>
                      <a:r>
                        <a:rPr lang="en-CA" sz="1200" dirty="0"/>
                        <a:t>Cost</a:t>
                      </a:r>
                      <a:r>
                        <a:rPr lang="en-CA" sz="1200" baseline="0" dirty="0"/>
                        <a:t> Summary</a:t>
                      </a:r>
                      <a:endParaRPr lang="en-US" sz="1200" dirty="0">
                        <a:solidFill>
                          <a:sysClr val="windowText" lastClr="000000"/>
                        </a:solidFill>
                      </a:endParaRPr>
                    </a:p>
                  </a:txBody>
                  <a:tcPr anchor="ctr"/>
                </a:tc>
                <a:tc>
                  <a:txBody>
                    <a:bodyPr/>
                    <a:lstStyle/>
                    <a:p>
                      <a:r>
                        <a:rPr lang="en-CA" sz="800" kern="1200" dirty="0"/>
                        <a:t>One Time project cost:</a:t>
                      </a:r>
                    </a:p>
                    <a:p>
                      <a:r>
                        <a:rPr lang="en-CA" sz="1400" kern="1200" dirty="0"/>
                        <a:t>$ </a:t>
                      </a:r>
                      <a:endParaRPr lang="en-US" sz="1400" i="1" kern="1200" dirty="0">
                        <a:solidFill>
                          <a:schemeClr val="tx2"/>
                        </a:solidFill>
                        <a:latin typeface="+mn-lt"/>
                        <a:ea typeface="+mn-ea"/>
                        <a:cs typeface="+mn-cs"/>
                      </a:endParaRPr>
                    </a:p>
                  </a:txBody>
                  <a:tcPr anchor="ctr"/>
                </a:tc>
                <a:tc>
                  <a:txBody>
                    <a:bodyPr/>
                    <a:lstStyle/>
                    <a:p>
                      <a:pPr marL="0" algn="l" defTabSz="914400" rtl="0" eaLnBrk="1" latinLnBrk="0" hangingPunct="1"/>
                      <a:r>
                        <a:rPr lang="en-CA" sz="800" kern="1200" dirty="0"/>
                        <a:t>On-going (annual) costs:</a:t>
                      </a:r>
                    </a:p>
                    <a:p>
                      <a:r>
                        <a:rPr lang="en-CA" sz="1400" kern="1200" dirty="0"/>
                        <a:t>$</a:t>
                      </a:r>
                      <a:endParaRPr lang="en-US" sz="1400" i="1" kern="1200" dirty="0">
                        <a:solidFill>
                          <a:schemeClr val="tx2"/>
                        </a:solidFill>
                        <a:latin typeface="+mn-lt"/>
                        <a:ea typeface="+mn-ea"/>
                        <a:cs typeface="+mn-cs"/>
                      </a:endParaRPr>
                    </a:p>
                  </a:txBody>
                  <a:tcPr anchor="ctr"/>
                </a:tc>
                <a:extLst>
                  <a:ext uri="{0D108BD9-81ED-4DB2-BD59-A6C34878D82A}">
                    <a16:rowId xmlns:a16="http://schemas.microsoft.com/office/drawing/2014/main" val="10003"/>
                  </a:ext>
                </a:extLst>
              </a:tr>
              <a:tr h="242456">
                <a:tc>
                  <a:txBody>
                    <a:bodyPr/>
                    <a:lstStyle/>
                    <a:p>
                      <a:pPr marL="0" indent="60325"/>
                      <a:r>
                        <a:rPr lang="en-CA" sz="1200" dirty="0"/>
                        <a:t>Funding Source</a:t>
                      </a:r>
                      <a:endParaRPr lang="en-US" sz="1200" dirty="0">
                        <a:solidFill>
                          <a:sysClr val="windowText" lastClr="000000"/>
                        </a:solidFill>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73088" algn="l"/>
                          <a:tab pos="1255713" algn="l"/>
                          <a:tab pos="1828800" algn="l"/>
                        </a:tabLst>
                        <a:defRPr/>
                      </a:pPr>
                      <a:r>
                        <a:rPr lang="en-CA" sz="1200" kern="1200" dirty="0"/>
                        <a:t>A-Base	</a:t>
                      </a:r>
                      <a:r>
                        <a:rPr lang="en-CA" sz="1200" kern="1200" dirty="0">
                          <a:sym typeface="Wingdings 2" panose="05020102010507070707" pitchFamily="18" charset="2"/>
                        </a:rPr>
                        <a:t>	B-Base	</a:t>
                      </a:r>
                      <a:endParaRPr lang="en-US" sz="1200" kern="1200" dirty="0">
                        <a:solidFill>
                          <a:schemeClr val="dk1"/>
                        </a:solidFill>
                        <a:latin typeface="+mn-lt"/>
                        <a:ea typeface="+mn-ea"/>
                        <a:cs typeface="+mn-cs"/>
                      </a:endParaRPr>
                    </a:p>
                  </a:txBody>
                  <a:tcPr anchor="ctr"/>
                </a:tc>
                <a:tc>
                  <a:txBody>
                    <a:bodyPr/>
                    <a:lstStyle/>
                    <a:p>
                      <a:r>
                        <a:rPr lang="en-CA" sz="1200" kern="1200" dirty="0"/>
                        <a:t>Other:  Please specify</a:t>
                      </a:r>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4"/>
                  </a:ext>
                </a:extLst>
              </a:tr>
              <a:tr h="117676">
                <a:tc>
                  <a:txBody>
                    <a:bodyPr/>
                    <a:lstStyle/>
                    <a:p>
                      <a:pPr marL="0" indent="60325"/>
                      <a:r>
                        <a:rPr lang="en-CA" sz="1200" dirty="0">
                          <a:hlinkClick r:id="rId4">
                            <a:extLst>
                              <a:ext uri="{A12FA001-AC4F-418D-AE19-62706E023703}">
                                <ahyp:hlinkClr xmlns:ahyp="http://schemas.microsoft.com/office/drawing/2018/hyperlinkcolor" val="tx"/>
                              </a:ext>
                            </a:extLst>
                          </a:hlinkClick>
                        </a:rPr>
                        <a:t>Current Gate</a:t>
                      </a:r>
                      <a:endParaRPr lang="en-US" sz="1200" dirty="0">
                        <a:solidFill>
                          <a:sysClr val="windowText" lastClr="000000"/>
                        </a:solidFill>
                      </a:endParaRPr>
                    </a:p>
                  </a:txBody>
                  <a:tcPr anchor="ctr"/>
                </a:tc>
                <a:tc gridSpan="2">
                  <a:txBody>
                    <a:bodyPr/>
                    <a:lstStyle/>
                    <a:p>
                      <a:endParaRPr lang="en-US" sz="1400" i="1" kern="1200" dirty="0">
                        <a:solidFill>
                          <a:schemeClr val="tx2"/>
                        </a:solidFill>
                        <a:latin typeface="+mn-lt"/>
                        <a:ea typeface="+mn-ea"/>
                        <a:cs typeface="+mn-cs"/>
                      </a:endParaRPr>
                    </a:p>
                  </a:txBody>
                  <a:tcPr anchor="ctr"/>
                </a:tc>
                <a:tc hMerge="1">
                  <a:txBody>
                    <a:bodyPr/>
                    <a:lstStyle/>
                    <a:p>
                      <a:endParaRPr lang="en-US" sz="1400" i="1" kern="1200" dirty="0">
                        <a:solidFill>
                          <a:schemeClr val="tx2"/>
                        </a:solidFill>
                        <a:latin typeface="+mn-lt"/>
                        <a:ea typeface="+mn-ea"/>
                        <a:cs typeface="+mn-cs"/>
                      </a:endParaRPr>
                    </a:p>
                  </a:txBody>
                  <a:tcPr anchor="ctr"/>
                </a:tc>
                <a:extLst>
                  <a:ext uri="{0D108BD9-81ED-4DB2-BD59-A6C34878D82A}">
                    <a16:rowId xmlns:a16="http://schemas.microsoft.com/office/drawing/2014/main" val="10005"/>
                  </a:ext>
                </a:extLst>
              </a:tr>
              <a:tr h="136912">
                <a:tc>
                  <a:txBody>
                    <a:bodyPr/>
                    <a:lstStyle/>
                    <a:p>
                      <a:pPr marL="0" indent="60325"/>
                      <a:r>
                        <a:rPr lang="en-CA" sz="1200" dirty="0"/>
                        <a:t>On schedule?</a:t>
                      </a:r>
                      <a:endParaRPr lang="en-US" sz="1200" dirty="0">
                        <a:solidFill>
                          <a:sysClr val="windowText" lastClr="000000"/>
                        </a:solidFill>
                      </a:endParaRPr>
                    </a:p>
                  </a:txBody>
                  <a:tcPr anchor="ctr"/>
                </a:tc>
                <a:tc>
                  <a:txBody>
                    <a:bodyPr/>
                    <a:lstStyle/>
                    <a:p>
                      <a:pPr>
                        <a:tabLst>
                          <a:tab pos="573088" algn="l"/>
                          <a:tab pos="1255713" algn="l"/>
                        </a:tabLst>
                      </a:pPr>
                      <a:r>
                        <a:rPr lang="en-CA" sz="1200" kern="1200" dirty="0"/>
                        <a:t>YES 	</a:t>
                      </a:r>
                      <a:r>
                        <a:rPr lang="en-CA" sz="1200" kern="1200" dirty="0">
                          <a:sym typeface="Wingdings 2" panose="05020102010507070707" pitchFamily="18" charset="2"/>
                        </a:rPr>
                        <a:t>	NO 	</a:t>
                      </a:r>
                      <a:endParaRPr lang="en-US" sz="1200" kern="1200" dirty="0">
                        <a:solidFill>
                          <a:schemeClr val="dk1"/>
                        </a:solidFill>
                        <a:latin typeface="+mn-lt"/>
                        <a:ea typeface="+mn-ea"/>
                        <a:cs typeface="+mn-cs"/>
                      </a:endParaRPr>
                    </a:p>
                  </a:txBody>
                  <a:tcPr anchor="ctr"/>
                </a:tc>
                <a:tc>
                  <a:txBody>
                    <a:bodyPr/>
                    <a:lstStyle/>
                    <a:p>
                      <a:r>
                        <a:rPr lang="en-CA" sz="1200" kern="1200" dirty="0"/>
                        <a:t>IF not… why not?</a:t>
                      </a:r>
                      <a:endParaRPr lang="en-US" sz="1200" i="1" kern="1200" dirty="0">
                        <a:solidFill>
                          <a:schemeClr val="tx2"/>
                        </a:solidFill>
                        <a:latin typeface="+mn-lt"/>
                        <a:ea typeface="+mn-ea"/>
                        <a:cs typeface="+mn-cs"/>
                      </a:endParaRPr>
                    </a:p>
                  </a:txBody>
                  <a:tcPr anchor="ctr"/>
                </a:tc>
                <a:extLst>
                  <a:ext uri="{0D108BD9-81ED-4DB2-BD59-A6C34878D82A}">
                    <a16:rowId xmlns:a16="http://schemas.microsoft.com/office/drawing/2014/main" val="10006"/>
                  </a:ext>
                </a:extLst>
              </a:tr>
            </a:tbl>
          </a:graphicData>
        </a:graphic>
      </p:graphicFrame>
      <p:sp>
        <p:nvSpPr>
          <p:cNvPr id="5" name="TextBox 4"/>
          <p:cNvSpPr txBox="1"/>
          <p:nvPr/>
        </p:nvSpPr>
        <p:spPr>
          <a:xfrm>
            <a:off x="4393848" y="2633347"/>
            <a:ext cx="574196" cy="230832"/>
          </a:xfrm>
          <a:prstGeom prst="rect">
            <a:avLst/>
          </a:prstGeom>
          <a:noFill/>
        </p:spPr>
        <p:txBody>
          <a:bodyPr wrap="none" rtlCol="0">
            <a:spAutoFit/>
          </a:bodyPr>
          <a:lstStyle/>
          <a:p>
            <a:r>
              <a:rPr lang="en-CA" sz="900" dirty="0"/>
              <a:t>(TB Sub)</a:t>
            </a:r>
            <a:endParaRPr lang="en-US" sz="900" dirty="0"/>
          </a:p>
        </p:txBody>
      </p:sp>
      <p:sp>
        <p:nvSpPr>
          <p:cNvPr id="14" name="Rectangle 13"/>
          <p:cNvSpPr/>
          <p:nvPr>
            <p:custDataLst>
              <p:tags r:id="rId1"/>
            </p:custDataLst>
          </p:nvPr>
        </p:nvSpPr>
        <p:spPr>
          <a:xfrm>
            <a:off x="408815" y="3994904"/>
            <a:ext cx="8523234" cy="210312"/>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CA" b="1" dirty="0">
                <a:solidFill>
                  <a:sysClr val="windowText" lastClr="000000"/>
                </a:solidFill>
                <a:latin typeface="+mj-lt"/>
              </a:rPr>
              <a:t>Departmental Architecture</a:t>
            </a:r>
            <a:endParaRPr lang="en-US" b="1" dirty="0">
              <a:solidFill>
                <a:sysClr val="windowText" lastClr="000000"/>
              </a:solidFill>
              <a:latin typeface="+mj-lt"/>
            </a:endParaRPr>
          </a:p>
        </p:txBody>
      </p:sp>
      <p:graphicFrame>
        <p:nvGraphicFramePr>
          <p:cNvPr id="15" name="Table 14"/>
          <p:cNvGraphicFramePr>
            <a:graphicFrameLocks noGrp="1"/>
          </p:cNvGraphicFramePr>
          <p:nvPr>
            <p:extLst>
              <p:ext uri="{D42A27DB-BD31-4B8C-83A1-F6EECF244321}">
                <p14:modId xmlns:p14="http://schemas.microsoft.com/office/powerpoint/2010/main" val="2953828242"/>
              </p:ext>
            </p:extLst>
          </p:nvPr>
        </p:nvGraphicFramePr>
        <p:xfrm>
          <a:off x="365392" y="4241220"/>
          <a:ext cx="8566656" cy="2296160"/>
        </p:xfrm>
        <a:graphic>
          <a:graphicData uri="http://schemas.openxmlformats.org/drawingml/2006/table">
            <a:tbl>
              <a:tblPr firstCol="1">
                <a:tableStyleId>{5C22544A-7EE6-4342-B048-85BDC9FD1C3A}</a:tableStyleId>
              </a:tblPr>
              <a:tblGrid>
                <a:gridCol w="5161456">
                  <a:extLst>
                    <a:ext uri="{9D8B030D-6E8A-4147-A177-3AD203B41FA5}">
                      <a16:colId xmlns:a16="http://schemas.microsoft.com/office/drawing/2014/main" val="20000"/>
                    </a:ext>
                  </a:extLst>
                </a:gridCol>
                <a:gridCol w="3405200">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Do you have a</a:t>
                      </a:r>
                      <a:r>
                        <a:rPr lang="en-US" sz="1400" baseline="0" dirty="0"/>
                        <a:t> Departmental </a:t>
                      </a:r>
                      <a:r>
                        <a:rPr lang="en-US" sz="1400" dirty="0"/>
                        <a:t>Architecture Review Board (ARB)?</a:t>
                      </a:r>
                      <a:endParaRPr lang="en-US" sz="1400" dirty="0">
                        <a:solidFill>
                          <a:schemeClr val="tx1">
                            <a:lumMod val="65000"/>
                            <a:lumOff val="35000"/>
                          </a:schemeClr>
                        </a:solidFill>
                      </a:endParaRPr>
                    </a:p>
                  </a:txBody>
                  <a:tcPr anchor="ctr"/>
                </a:tc>
                <a:tc>
                  <a:txBody>
                    <a:bodyPr/>
                    <a:lstStyle/>
                    <a:p>
                      <a:pPr>
                        <a:tabLst>
                          <a:tab pos="515938" algn="l"/>
                        </a:tabLst>
                      </a:pPr>
                      <a:r>
                        <a:rPr lang="en-CA" sz="1400"/>
                        <a:t>YES	</a:t>
                      </a:r>
                      <a:r>
                        <a:rPr lang="en-US" sz="1400">
                          <a:sym typeface="Wingdings 2" panose="05020102010507070707" pitchFamily="18" charset="2"/>
                        </a:rPr>
                        <a:t></a:t>
                      </a:r>
                      <a:endParaRPr lang="en-US" sz="1400"/>
                    </a:p>
                    <a:p>
                      <a:pPr marL="0" marR="0" lvl="0" indent="0" algn="l" defTabSz="914400" rtl="0" eaLnBrk="1" fontAlgn="auto" latinLnBrk="0" hangingPunct="1">
                        <a:lnSpc>
                          <a:spcPct val="100000"/>
                        </a:lnSpc>
                        <a:spcBef>
                          <a:spcPts val="0"/>
                        </a:spcBef>
                        <a:spcAft>
                          <a:spcPts val="0"/>
                        </a:spcAft>
                        <a:buClrTx/>
                        <a:buSzTx/>
                        <a:buFontTx/>
                        <a:buNone/>
                        <a:tabLst>
                          <a:tab pos="398463" algn="l"/>
                        </a:tabLst>
                        <a:defRPr/>
                      </a:pPr>
                      <a:r>
                        <a:rPr lang="en-CA" sz="1400"/>
                        <a:t>NO	   </a:t>
                      </a:r>
                      <a:r>
                        <a:rPr lang="en-US" sz="1400">
                          <a:sym typeface="Wingdings 2" panose="05020102010507070707" pitchFamily="18" charset="2"/>
                        </a:rPr>
                        <a:t></a:t>
                      </a:r>
                      <a:endParaRPr lang="en-CA"/>
                    </a:p>
                  </a:txBody>
                  <a:tcPr anchor="ctr"/>
                </a:tc>
                <a:extLst>
                  <a:ext uri="{0D108BD9-81ED-4DB2-BD59-A6C34878D82A}">
                    <a16:rowId xmlns:a16="http://schemas.microsoft.com/office/drawing/2014/main" val="10000"/>
                  </a:ext>
                </a:extLst>
              </a:tr>
              <a:tr h="370840">
                <a:tc>
                  <a:txBody>
                    <a:bodyPr/>
                    <a:lstStyle/>
                    <a:p>
                      <a:r>
                        <a:rPr lang="en-CA" sz="1400" kern="1200" dirty="0"/>
                        <a:t>Who is the Chief Architect?</a:t>
                      </a:r>
                      <a:endParaRPr lang="en-US" sz="1400" kern="1200" dirty="0">
                        <a:solidFill>
                          <a:schemeClr val="tx1">
                            <a:lumMod val="65000"/>
                            <a:lumOff val="35000"/>
                          </a:schemeClr>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a:t>Name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a:t>Email / Phone #</a:t>
                      </a:r>
                      <a:endParaRPr lang="en-CA"/>
                    </a:p>
                  </a:txBody>
                  <a:tcPr anchor="ct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noProof="0" dirty="0"/>
                        <a:t>When did the Departmental EA and Architecture Review Board sanctioned the preferred Solution Architecture option?</a:t>
                      </a:r>
                      <a:endParaRPr lang="en-CA" noProof="0" dirty="0"/>
                    </a:p>
                  </a:txBody>
                  <a:tcPr anchor="ctr"/>
                </a:tc>
                <a:tc>
                  <a:txBody>
                    <a:bodyPr/>
                    <a:lstStyle/>
                    <a:p>
                      <a:r>
                        <a:rPr lang="en-CA" sz="1400" dirty="0"/>
                        <a:t>Date: </a:t>
                      </a:r>
                      <a:endParaRPr lang="en-CA" dirty="0"/>
                    </a:p>
                  </a:txBody>
                  <a:tcPr anchor="ctr"/>
                </a:tc>
                <a:extLst>
                  <a:ext uri="{0D108BD9-81ED-4DB2-BD59-A6C34878D82A}">
                    <a16:rowId xmlns:a16="http://schemas.microsoft.com/office/drawing/2014/main" val="10002"/>
                  </a:ext>
                </a:extLst>
              </a:tr>
              <a:tr h="370840">
                <a:tc>
                  <a:txBody>
                    <a:bodyPr/>
                    <a:lstStyle/>
                    <a:p>
                      <a:r>
                        <a:rPr lang="en-CA" sz="1400" kern="1200" dirty="0"/>
                        <a:t>Name of Business</a:t>
                      </a:r>
                      <a:r>
                        <a:rPr lang="en-CA" sz="1400" kern="1200" baseline="0" dirty="0"/>
                        <a:t> owner:</a:t>
                      </a:r>
                      <a:endParaRPr lang="en-US" sz="1400" kern="1200" dirty="0">
                        <a:solidFill>
                          <a:schemeClr val="tx1">
                            <a:lumMod val="65000"/>
                            <a:lumOff val="35000"/>
                          </a:schemeClr>
                        </a:solidFill>
                        <a:latin typeface="+mj-lt"/>
                        <a:ea typeface="+mn-ea"/>
                        <a:cs typeface="+mn-cs"/>
                      </a:endParaRPr>
                    </a:p>
                  </a:txBody>
                  <a:tcPr anchor="ctr"/>
                </a:tc>
                <a:tc>
                  <a:txBody>
                    <a:bodyPr/>
                    <a:lstStyle/>
                    <a:p>
                      <a:endParaRPr lang="en-US" sz="1400" kern="1200" dirty="0">
                        <a:solidFill>
                          <a:schemeClr val="tx1">
                            <a:lumMod val="65000"/>
                            <a:lumOff val="35000"/>
                          </a:schemeClr>
                        </a:solidFill>
                        <a:latin typeface="+mj-lt"/>
                        <a:ea typeface="+mn-ea"/>
                        <a:cs typeface="+mn-cs"/>
                      </a:endParaRPr>
                    </a:p>
                  </a:txBody>
                  <a:tcPr anchor="ct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baseline="0" dirty="0"/>
                        <a:t>Name of Technical owner: </a:t>
                      </a:r>
                      <a:endParaRPr lang="en-US" sz="1400" kern="1200" dirty="0">
                        <a:solidFill>
                          <a:schemeClr val="tx1">
                            <a:lumMod val="65000"/>
                            <a:lumOff val="35000"/>
                          </a:schemeClr>
                        </a:solidFill>
                        <a:latin typeface="+mn-lt"/>
                        <a:ea typeface="+mn-ea"/>
                        <a:cs typeface="+mn-cs"/>
                      </a:endParaRPr>
                    </a:p>
                  </a:txBody>
                  <a:tcPr anchor="ctr"/>
                </a:tc>
                <a:tc>
                  <a:txBody>
                    <a:bodyPr/>
                    <a:lstStyle/>
                    <a:p>
                      <a:endParaRPr lang="en-US" sz="1400" kern="1200" dirty="0">
                        <a:solidFill>
                          <a:schemeClr val="tx1">
                            <a:lumMod val="65000"/>
                            <a:lumOff val="35000"/>
                          </a:schemeClr>
                        </a:solidFill>
                        <a:latin typeface="+mj-lt"/>
                        <a:ea typeface="+mn-ea"/>
                        <a:cs typeface="+mn-cs"/>
                      </a:endParaRPr>
                    </a:p>
                  </a:txBody>
                  <a:tcPr anchor="ctr"/>
                </a:tc>
                <a:extLst>
                  <a:ext uri="{0D108BD9-81ED-4DB2-BD59-A6C34878D82A}">
                    <a16:rowId xmlns:a16="http://schemas.microsoft.com/office/drawing/2014/main" val="3640600629"/>
                  </a:ext>
                </a:extLst>
              </a:tr>
            </a:tbl>
          </a:graphicData>
        </a:graphic>
      </p:graphicFrame>
      <p:sp>
        <p:nvSpPr>
          <p:cNvPr id="2" name="Slide Number Placeholder 1"/>
          <p:cNvSpPr>
            <a:spLocks noGrp="1"/>
          </p:cNvSpPr>
          <p:nvPr>
            <p:ph type="sldNum" sz="quarter" idx="12"/>
          </p:nvPr>
        </p:nvSpPr>
        <p:spPr>
          <a:xfrm>
            <a:off x="8815300" y="6518971"/>
            <a:ext cx="298376" cy="365125"/>
          </a:xfrm>
        </p:spPr>
        <p:txBody>
          <a:bodyPr/>
          <a:lstStyle/>
          <a:p>
            <a:fld id="{32D4B517-E49B-41B6-9DBC-23634E0F1CDC}" type="slidenum">
              <a:rPr lang="en-CA" smtClean="0"/>
              <a:t>24</a:t>
            </a:fld>
            <a:endParaRPr lang="en-CA" dirty="0"/>
          </a:p>
        </p:txBody>
      </p:sp>
    </p:spTree>
    <p:extLst>
      <p:ext uri="{BB962C8B-B14F-4D97-AF65-F5344CB8AC3E}">
        <p14:creationId xmlns:p14="http://schemas.microsoft.com/office/powerpoint/2010/main" val="4215664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719572" y="11857"/>
            <a:ext cx="5432982" cy="878670"/>
          </a:xfrm>
        </p:spPr>
        <p:txBody>
          <a:bodyPr>
            <a:normAutofit/>
          </a:bodyPr>
          <a:lstStyle/>
          <a:p>
            <a:pPr marL="0"/>
            <a:r>
              <a:rPr lang="en-CA" sz="2000" b="1" dirty="0">
                <a:solidFill>
                  <a:schemeClr val="tx1">
                    <a:lumMod val="65000"/>
                    <a:lumOff val="35000"/>
                  </a:schemeClr>
                </a:solidFill>
              </a:rPr>
              <a:t>Appendix 5:</a:t>
            </a:r>
            <a:br>
              <a:rPr lang="en-CA" sz="2000" dirty="0"/>
            </a:br>
            <a:r>
              <a:rPr lang="en-CA" sz="2000" dirty="0"/>
              <a:t>Options Analysis</a:t>
            </a:r>
          </a:p>
        </p:txBody>
      </p:sp>
      <p:sp>
        <p:nvSpPr>
          <p:cNvPr id="6" name="Content Placeholder 5">
            <a:extLst>
              <a:ext uri="{FF2B5EF4-FFF2-40B4-BE49-F238E27FC236}">
                <a16:creationId xmlns:a16="http://schemas.microsoft.com/office/drawing/2014/main" id="{006BA3B4-59F3-4C7C-B1D2-C70A195BA141}"/>
              </a:ext>
            </a:extLst>
          </p:cNvPr>
          <p:cNvSpPr>
            <a:spLocks noGrp="1"/>
          </p:cNvSpPr>
          <p:nvPr>
            <p:ph idx="10"/>
          </p:nvPr>
        </p:nvSpPr>
        <p:spPr>
          <a:xfrm>
            <a:off x="503548" y="1016732"/>
            <a:ext cx="8254686" cy="468052"/>
          </a:xfrm>
        </p:spPr>
        <p:txBody>
          <a:bodyPr/>
          <a:lstStyle/>
          <a:p>
            <a:r>
              <a:rPr lang="en-US" dirty="0"/>
              <a:t>Summary of architecture options reviewed, analysis criteria and rating</a:t>
            </a:r>
          </a:p>
        </p:txBody>
      </p:sp>
      <p:graphicFrame>
        <p:nvGraphicFramePr>
          <p:cNvPr id="3" name="Table 2"/>
          <p:cNvGraphicFramePr>
            <a:graphicFrameLocks noGrp="1"/>
          </p:cNvGraphicFramePr>
          <p:nvPr>
            <p:extLst>
              <p:ext uri="{D42A27DB-BD31-4B8C-83A1-F6EECF244321}">
                <p14:modId xmlns:p14="http://schemas.microsoft.com/office/powerpoint/2010/main" val="2358052168"/>
              </p:ext>
            </p:extLst>
          </p:nvPr>
        </p:nvGraphicFramePr>
        <p:xfrm>
          <a:off x="495189" y="1556792"/>
          <a:ext cx="7920880" cy="2348419"/>
        </p:xfrm>
        <a:graphic>
          <a:graphicData uri="http://schemas.openxmlformats.org/drawingml/2006/table">
            <a:tbl>
              <a:tblPr firstRow="1" bandRow="1">
                <a:tableStyleId>{5C22544A-7EE6-4342-B048-85BDC9FD1C3A}</a:tableStyleId>
              </a:tblPr>
              <a:tblGrid>
                <a:gridCol w="4536504">
                  <a:extLst>
                    <a:ext uri="{9D8B030D-6E8A-4147-A177-3AD203B41FA5}">
                      <a16:colId xmlns:a16="http://schemas.microsoft.com/office/drawing/2014/main" val="20000"/>
                    </a:ext>
                  </a:extLst>
                </a:gridCol>
                <a:gridCol w="1188132">
                  <a:extLst>
                    <a:ext uri="{9D8B030D-6E8A-4147-A177-3AD203B41FA5}">
                      <a16:colId xmlns:a16="http://schemas.microsoft.com/office/drawing/2014/main" val="20001"/>
                    </a:ext>
                  </a:extLst>
                </a:gridCol>
                <a:gridCol w="1033546">
                  <a:extLst>
                    <a:ext uri="{9D8B030D-6E8A-4147-A177-3AD203B41FA5}">
                      <a16:colId xmlns:a16="http://schemas.microsoft.com/office/drawing/2014/main" val="20002"/>
                    </a:ext>
                  </a:extLst>
                </a:gridCol>
                <a:gridCol w="1162698">
                  <a:extLst>
                    <a:ext uri="{9D8B030D-6E8A-4147-A177-3AD203B41FA5}">
                      <a16:colId xmlns:a16="http://schemas.microsoft.com/office/drawing/2014/main" val="20003"/>
                    </a:ext>
                  </a:extLst>
                </a:gridCol>
              </a:tblGrid>
              <a:tr h="468052">
                <a:tc>
                  <a:txBody>
                    <a:bodyPr/>
                    <a:lstStyle/>
                    <a:p>
                      <a:r>
                        <a:rPr lang="en-CA" dirty="0"/>
                        <a:t>Analysis Criteria</a:t>
                      </a:r>
                    </a:p>
                  </a:txBody>
                  <a:tcPr/>
                </a:tc>
                <a:tc>
                  <a:txBody>
                    <a:bodyPr/>
                    <a:lstStyle/>
                    <a:p>
                      <a:r>
                        <a:rPr lang="en-CA" dirty="0"/>
                        <a:t>Option 1</a:t>
                      </a:r>
                    </a:p>
                  </a:txBody>
                  <a:tcPr/>
                </a:tc>
                <a:tc>
                  <a:txBody>
                    <a:bodyPr/>
                    <a:lstStyle/>
                    <a:p>
                      <a:r>
                        <a:rPr lang="en-CA" dirty="0"/>
                        <a:t>Option 2</a:t>
                      </a:r>
                    </a:p>
                  </a:txBody>
                  <a:tcPr/>
                </a:tc>
                <a:tc>
                  <a:txBody>
                    <a:bodyPr/>
                    <a:lstStyle/>
                    <a:p>
                      <a:r>
                        <a:rPr lang="en-CA" dirty="0"/>
                        <a:t>Option n</a:t>
                      </a:r>
                    </a:p>
                  </a:txBody>
                  <a:tcPr/>
                </a:tc>
                <a:extLst>
                  <a:ext uri="{0D108BD9-81ED-4DB2-BD59-A6C34878D82A}">
                    <a16:rowId xmlns:a16="http://schemas.microsoft.com/office/drawing/2014/main" val="10000"/>
                  </a:ext>
                </a:extLst>
              </a:tr>
              <a:tr h="396044">
                <a:tc>
                  <a:txBody>
                    <a:bodyPr/>
                    <a:lstStyle/>
                    <a:p>
                      <a:r>
                        <a:rPr lang="en-CA" b="0" dirty="0"/>
                        <a:t>1.</a:t>
                      </a:r>
                    </a:p>
                  </a:txBody>
                  <a:tcPr/>
                </a:tc>
                <a:tc>
                  <a:txBody>
                    <a:bodyPr/>
                    <a:lstStyle/>
                    <a:p>
                      <a:endParaRPr lang="en-CA" sz="1800" b="0" i="0" u="none" strike="noStrike" kern="1200" baseline="0" dirty="0">
                        <a:solidFill>
                          <a:schemeClr val="dk1"/>
                        </a:solidFill>
                        <a:latin typeface="+mn-lt"/>
                        <a:ea typeface="+mn-ea"/>
                        <a:cs typeface="+mn-cs"/>
                      </a:endParaRPr>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01"/>
                  </a:ext>
                </a:extLst>
              </a:tr>
              <a:tr h="387043">
                <a:tc>
                  <a:txBody>
                    <a:bodyPr/>
                    <a:lstStyle/>
                    <a:p>
                      <a:r>
                        <a:rPr lang="en-CA" dirty="0"/>
                        <a:t>2. </a:t>
                      </a:r>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02"/>
                  </a:ext>
                </a:extLst>
              </a:tr>
              <a:tr h="327036">
                <a:tc>
                  <a:txBody>
                    <a:bodyPr/>
                    <a:lstStyle/>
                    <a:p>
                      <a:r>
                        <a:rPr lang="en-CA" dirty="0"/>
                        <a:t>3. </a:t>
                      </a:r>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0003"/>
                  </a:ext>
                </a:extLst>
              </a:tr>
              <a:tr h="327037">
                <a:tc>
                  <a:txBody>
                    <a:bodyPr/>
                    <a:lstStyle/>
                    <a:p>
                      <a:r>
                        <a:rPr lang="en-CA" dirty="0"/>
                        <a:t>4. </a:t>
                      </a:r>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897697282"/>
                  </a:ext>
                </a:extLst>
              </a:tr>
              <a:tr h="327036">
                <a:tc>
                  <a:txBody>
                    <a:bodyPr/>
                    <a:lstStyle/>
                    <a:p>
                      <a:r>
                        <a:rPr lang="en-CA" dirty="0"/>
                        <a:t>n</a:t>
                      </a:r>
                    </a:p>
                  </a:txBody>
                  <a:tcPr/>
                </a:tc>
                <a:tc>
                  <a:txBody>
                    <a:bodyPr/>
                    <a:lstStyle/>
                    <a:p>
                      <a:endParaRPr lang="en-CA" dirty="0"/>
                    </a:p>
                  </a:txBody>
                  <a:tcPr/>
                </a:tc>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484286667"/>
                  </a:ext>
                </a:extLst>
              </a:tr>
            </a:tbl>
          </a:graphicData>
        </a:graphic>
      </p:graphicFrame>
      <p:sp>
        <p:nvSpPr>
          <p:cNvPr id="2" name="Slide Number Placeholder 1"/>
          <p:cNvSpPr>
            <a:spLocks noGrp="1"/>
          </p:cNvSpPr>
          <p:nvPr>
            <p:ph type="sldNum" sz="quarter" idx="12"/>
          </p:nvPr>
        </p:nvSpPr>
        <p:spPr/>
        <p:txBody>
          <a:bodyPr/>
          <a:lstStyle/>
          <a:p>
            <a:fld id="{32D4B517-E49B-41B6-9DBC-23634E0F1CDC}" type="slidenum">
              <a:rPr lang="en-CA" smtClean="0"/>
              <a:pPr/>
              <a:t>25</a:t>
            </a:fld>
            <a:endParaRPr lang="en-CA" dirty="0"/>
          </a:p>
        </p:txBody>
      </p:sp>
    </p:spTree>
    <p:extLst>
      <p:ext uri="{BB962C8B-B14F-4D97-AF65-F5344CB8AC3E}">
        <p14:creationId xmlns:p14="http://schemas.microsoft.com/office/powerpoint/2010/main" val="3232227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id="{E061E050-FCB6-4D7F-8F5D-E956C3FF6E44}"/>
              </a:ext>
            </a:extLst>
          </p:cNvPr>
          <p:cNvSpPr txBox="1">
            <a:spLocks noGrp="1"/>
          </p:cNvSpPr>
          <p:nvPr>
            <p:ph type="title" idx="4294967295"/>
          </p:nvPr>
        </p:nvSpPr>
        <p:spPr>
          <a:xfrm>
            <a:off x="1547813" y="152400"/>
            <a:ext cx="7596187" cy="6969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spcAft>
                <a:spcPts val="1200"/>
              </a:spcAft>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1200"/>
              </a:spcAft>
              <a:buClrTx/>
              <a:buSzTx/>
              <a:buFontTx/>
              <a:buNone/>
              <a:tabLst/>
              <a:defRPr/>
            </a:pPr>
            <a:r>
              <a:rPr kumimoji="0" lang="en-CA" sz="2000" b="1" i="0" u="none" strike="noStrike" kern="1200" cap="none" spc="0" normalizeH="0" baseline="0" noProof="0" dirty="0">
                <a:ln>
                  <a:noFill/>
                </a:ln>
                <a:solidFill>
                  <a:schemeClr val="tx1">
                    <a:lumMod val="65000"/>
                    <a:lumOff val="35000"/>
                  </a:schemeClr>
                </a:solidFill>
                <a:effectLst/>
                <a:uLnTx/>
                <a:uFillTx/>
                <a:latin typeface="+mj-lt"/>
                <a:ea typeface="+mj-ea"/>
                <a:cs typeface="+mj-cs"/>
              </a:rPr>
              <a:t>Appendix 6:</a:t>
            </a:r>
            <a:br>
              <a:rPr kumimoji="0" lang="en-US" sz="2613" b="0" i="0" u="none" strike="noStrike" kern="1200" cap="none" spc="0" normalizeH="0" baseline="0" noProof="0" dirty="0">
                <a:ln>
                  <a:noFill/>
                </a:ln>
                <a:solidFill>
                  <a:srgbClr val="004D71"/>
                </a:solidFill>
                <a:effectLst/>
                <a:uLnTx/>
                <a:uFillTx/>
                <a:latin typeface="+mj-lt"/>
                <a:ea typeface="+mj-ea"/>
                <a:cs typeface="+mj-cs"/>
              </a:rPr>
            </a:br>
            <a:r>
              <a:rPr kumimoji="0" lang="en-US" sz="2000" b="0" i="0" u="none" strike="noStrike" kern="1200" cap="none" spc="0" normalizeH="0" baseline="0" noProof="0" dirty="0">
                <a:ln>
                  <a:noFill/>
                </a:ln>
                <a:solidFill>
                  <a:srgbClr val="004D71"/>
                </a:solidFill>
                <a:effectLst/>
                <a:uLnTx/>
                <a:uFillTx/>
                <a:latin typeface="+mj-lt"/>
                <a:ea typeface="+mj-ea"/>
                <a:cs typeface="+mj-cs"/>
              </a:rPr>
              <a:t>Assessment against the Enterprise Solution(s)</a:t>
            </a:r>
            <a:endParaRPr kumimoji="0" lang="en-CA" sz="2000" b="0" i="0" u="none" strike="noStrike" kern="1200" cap="none" spc="0" normalizeH="0" baseline="0" noProof="0" dirty="0">
              <a:ln>
                <a:noFill/>
              </a:ln>
              <a:solidFill>
                <a:srgbClr val="004D71"/>
              </a:solidFill>
              <a:effectLst/>
              <a:uLnTx/>
              <a:uFillTx/>
              <a:latin typeface="+mj-lt"/>
              <a:ea typeface="+mj-ea"/>
              <a:cs typeface="+mj-cs"/>
            </a:endParaRPr>
          </a:p>
        </p:txBody>
      </p:sp>
      <p:sp>
        <p:nvSpPr>
          <p:cNvPr id="7" name="Diamond 6">
            <a:extLst>
              <a:ext uri="{FF2B5EF4-FFF2-40B4-BE49-F238E27FC236}">
                <a16:creationId xmlns:a16="http://schemas.microsoft.com/office/drawing/2014/main" id="{624EDC62-E4ED-47F1-B6FF-DE77E4996D02}"/>
              </a:ext>
            </a:extLst>
          </p:cNvPr>
          <p:cNvSpPr/>
          <p:nvPr/>
        </p:nvSpPr>
        <p:spPr>
          <a:xfrm>
            <a:off x="179512" y="80628"/>
            <a:ext cx="1105937" cy="958479"/>
          </a:xfrm>
          <a:prstGeom prst="diamond">
            <a:avLst/>
          </a:prstGeom>
          <a:solidFill>
            <a:srgbClr val="51585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defRPr/>
            </a:pPr>
            <a:r>
              <a:rPr lang="en-US" sz="798" kern="0" dirty="0">
                <a:solidFill>
                  <a:srgbClr val="FFFFFF"/>
                </a:solidFill>
                <a:latin typeface="Arial"/>
              </a:rPr>
              <a:t>Is the endorsed enterprise  solution sufficient?</a:t>
            </a:r>
          </a:p>
        </p:txBody>
      </p:sp>
      <p:sp>
        <p:nvSpPr>
          <p:cNvPr id="8" name="Content Placeholder 7">
            <a:extLst>
              <a:ext uri="{FF2B5EF4-FFF2-40B4-BE49-F238E27FC236}">
                <a16:creationId xmlns:a16="http://schemas.microsoft.com/office/drawing/2014/main" id="{D441CA2D-AFAB-4698-8D8E-FAECEA3B9E9A}"/>
              </a:ext>
            </a:extLst>
          </p:cNvPr>
          <p:cNvSpPr>
            <a:spLocks noGrp="1"/>
          </p:cNvSpPr>
          <p:nvPr>
            <p:ph idx="10"/>
          </p:nvPr>
        </p:nvSpPr>
        <p:spPr>
          <a:xfrm>
            <a:off x="268499" y="1039107"/>
            <a:ext cx="8742464" cy="696889"/>
          </a:xfrm>
        </p:spPr>
        <p:txBody>
          <a:bodyPr/>
          <a:lstStyle/>
          <a:p>
            <a:r>
              <a:rPr lang="en-US" dirty="0"/>
              <a:t>Select the applicable impact level for each of the assessment criteria below and describe your rationale for choosing that impact level.</a:t>
            </a:r>
          </a:p>
        </p:txBody>
      </p:sp>
      <p:graphicFrame>
        <p:nvGraphicFramePr>
          <p:cNvPr id="6" name="Table 5">
            <a:extLst>
              <a:ext uri="{FF2B5EF4-FFF2-40B4-BE49-F238E27FC236}">
                <a16:creationId xmlns:a16="http://schemas.microsoft.com/office/drawing/2014/main" id="{2184B308-E0FD-46A2-8246-D45428806F20}"/>
              </a:ext>
            </a:extLst>
          </p:cNvPr>
          <p:cNvGraphicFramePr>
            <a:graphicFrameLocks noGrp="1"/>
          </p:cNvGraphicFramePr>
          <p:nvPr>
            <p:extLst>
              <p:ext uri="{D42A27DB-BD31-4B8C-83A1-F6EECF244321}">
                <p14:modId xmlns:p14="http://schemas.microsoft.com/office/powerpoint/2010/main" val="1508205943"/>
              </p:ext>
            </p:extLst>
          </p:nvPr>
        </p:nvGraphicFramePr>
        <p:xfrm>
          <a:off x="251520" y="1880828"/>
          <a:ext cx="8759443" cy="4261843"/>
        </p:xfrm>
        <a:graphic>
          <a:graphicData uri="http://schemas.openxmlformats.org/drawingml/2006/table">
            <a:tbl>
              <a:tblPr firstRow="1"/>
              <a:tblGrid>
                <a:gridCol w="2943911">
                  <a:extLst>
                    <a:ext uri="{9D8B030D-6E8A-4147-A177-3AD203B41FA5}">
                      <a16:colId xmlns:a16="http://schemas.microsoft.com/office/drawing/2014/main" val="3768760574"/>
                    </a:ext>
                  </a:extLst>
                </a:gridCol>
                <a:gridCol w="979592">
                  <a:extLst>
                    <a:ext uri="{9D8B030D-6E8A-4147-A177-3AD203B41FA5}">
                      <a16:colId xmlns:a16="http://schemas.microsoft.com/office/drawing/2014/main" val="20001"/>
                    </a:ext>
                  </a:extLst>
                </a:gridCol>
                <a:gridCol w="1928174">
                  <a:extLst>
                    <a:ext uri="{9D8B030D-6E8A-4147-A177-3AD203B41FA5}">
                      <a16:colId xmlns:a16="http://schemas.microsoft.com/office/drawing/2014/main" val="3481264741"/>
                    </a:ext>
                  </a:extLst>
                </a:gridCol>
                <a:gridCol w="1453883">
                  <a:extLst>
                    <a:ext uri="{9D8B030D-6E8A-4147-A177-3AD203B41FA5}">
                      <a16:colId xmlns:a16="http://schemas.microsoft.com/office/drawing/2014/main" val="20003"/>
                    </a:ext>
                  </a:extLst>
                </a:gridCol>
                <a:gridCol w="1453883">
                  <a:extLst>
                    <a:ext uri="{9D8B030D-6E8A-4147-A177-3AD203B41FA5}">
                      <a16:colId xmlns:a16="http://schemas.microsoft.com/office/drawing/2014/main" val="20004"/>
                    </a:ext>
                  </a:extLst>
                </a:gridCol>
              </a:tblGrid>
              <a:tr h="287557">
                <a:tc>
                  <a:txBody>
                    <a:bodyPr/>
                    <a:lstStyle>
                      <a:lvl1pPr marL="0" algn="l" defTabSz="1259982" rtl="0" eaLnBrk="1" latinLnBrk="0" hangingPunct="1">
                        <a:defRPr sz="2481" b="1" kern="1200">
                          <a:solidFill>
                            <a:schemeClr val="lt1"/>
                          </a:solidFill>
                          <a:latin typeface="Arial"/>
                        </a:defRPr>
                      </a:lvl1pPr>
                      <a:lvl2pPr marL="629991" algn="l" defTabSz="1259982" rtl="0" eaLnBrk="1" latinLnBrk="0" hangingPunct="1">
                        <a:defRPr sz="2481" b="1" kern="1200">
                          <a:solidFill>
                            <a:schemeClr val="lt1"/>
                          </a:solidFill>
                          <a:latin typeface="Arial"/>
                        </a:defRPr>
                      </a:lvl2pPr>
                      <a:lvl3pPr marL="1259982" algn="l" defTabSz="1259982" rtl="0" eaLnBrk="1" latinLnBrk="0" hangingPunct="1">
                        <a:defRPr sz="2481" b="1" kern="1200">
                          <a:solidFill>
                            <a:schemeClr val="lt1"/>
                          </a:solidFill>
                          <a:latin typeface="Arial"/>
                        </a:defRPr>
                      </a:lvl3pPr>
                      <a:lvl4pPr marL="1889973" algn="l" defTabSz="1259982" rtl="0" eaLnBrk="1" latinLnBrk="0" hangingPunct="1">
                        <a:defRPr sz="2481" b="1" kern="1200">
                          <a:solidFill>
                            <a:schemeClr val="lt1"/>
                          </a:solidFill>
                          <a:latin typeface="Arial"/>
                        </a:defRPr>
                      </a:lvl4pPr>
                      <a:lvl5pPr marL="2519965" algn="l" defTabSz="1259982" rtl="0" eaLnBrk="1" latinLnBrk="0" hangingPunct="1">
                        <a:defRPr sz="2481" b="1" kern="1200">
                          <a:solidFill>
                            <a:schemeClr val="lt1"/>
                          </a:solidFill>
                          <a:latin typeface="Arial"/>
                        </a:defRPr>
                      </a:lvl5pPr>
                      <a:lvl6pPr marL="3149956" algn="l" defTabSz="1259982" rtl="0" eaLnBrk="1" latinLnBrk="0" hangingPunct="1">
                        <a:defRPr sz="2481" b="1" kern="1200">
                          <a:solidFill>
                            <a:schemeClr val="lt1"/>
                          </a:solidFill>
                          <a:latin typeface="Arial"/>
                        </a:defRPr>
                      </a:lvl6pPr>
                      <a:lvl7pPr marL="3779946" algn="l" defTabSz="1259982" rtl="0" eaLnBrk="1" latinLnBrk="0" hangingPunct="1">
                        <a:defRPr sz="2481" b="1" kern="1200">
                          <a:solidFill>
                            <a:schemeClr val="lt1"/>
                          </a:solidFill>
                          <a:latin typeface="Arial"/>
                        </a:defRPr>
                      </a:lvl7pPr>
                      <a:lvl8pPr marL="4409938" algn="l" defTabSz="1259982" rtl="0" eaLnBrk="1" latinLnBrk="0" hangingPunct="1">
                        <a:defRPr sz="2481" b="1" kern="1200">
                          <a:solidFill>
                            <a:schemeClr val="lt1"/>
                          </a:solidFill>
                          <a:latin typeface="Arial"/>
                        </a:defRPr>
                      </a:lvl8pPr>
                      <a:lvl9pPr marL="5039929" algn="l" defTabSz="1259982" rtl="0" eaLnBrk="1" latinLnBrk="0" hangingPunct="1">
                        <a:defRPr sz="2481" b="1" kern="1200">
                          <a:solidFill>
                            <a:schemeClr val="lt1"/>
                          </a:solidFill>
                          <a:latin typeface="Arial"/>
                        </a:defRPr>
                      </a:lvl9p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500" b="1" u="none" strike="noStrike" kern="1200" dirty="0">
                          <a:solidFill>
                            <a:schemeClr val="bg1"/>
                          </a:solidFill>
                          <a:effectLst/>
                          <a:latin typeface="+mn-lt"/>
                          <a:ea typeface="+mn-ea"/>
                          <a:cs typeface="+mn-cs"/>
                        </a:rPr>
                        <a:t>Assessment Criteria</a:t>
                      </a:r>
                    </a:p>
                  </a:txBody>
                  <a:tcPr marL="66359" marR="66359" marT="33180" marB="33180"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gridSpan="4">
                  <a:txBody>
                    <a:bodyPr/>
                    <a:lstStyle/>
                    <a:p>
                      <a:pPr algn="ctr" fontAlgn="t"/>
                      <a:r>
                        <a:rPr lang="en-GB" sz="1500" b="1" u="none" strike="noStrike" kern="1200" dirty="0">
                          <a:solidFill>
                            <a:schemeClr val="bg1"/>
                          </a:solidFill>
                          <a:effectLst/>
                          <a:latin typeface="+mn-lt"/>
                          <a:ea typeface="+mn-ea"/>
                          <a:cs typeface="+mn-cs"/>
                        </a:rPr>
                        <a:t>Impact </a:t>
                      </a:r>
                      <a:r>
                        <a:rPr lang="en-GB" sz="1500" b="1" u="none" strike="noStrike" kern="1200" baseline="0" dirty="0">
                          <a:solidFill>
                            <a:schemeClr val="bg1"/>
                          </a:solidFill>
                          <a:effectLst/>
                          <a:latin typeface="+mn-lt"/>
                          <a:ea typeface="+mn-ea"/>
                          <a:cs typeface="+mn-cs"/>
                        </a:rPr>
                        <a:t>(choose applicable items &amp; provide rationale)</a:t>
                      </a:r>
                      <a:endParaRPr lang="en-GB" sz="1500" b="1" u="none" strike="noStrike" kern="1200" dirty="0">
                        <a:solidFill>
                          <a:schemeClr val="bg1"/>
                        </a:solidFill>
                        <a:effectLst/>
                        <a:latin typeface="+mn-lt"/>
                        <a:ea typeface="+mn-ea"/>
                        <a:cs typeface="+mn-cs"/>
                      </a:endParaRPr>
                    </a:p>
                  </a:txBody>
                  <a:tcPr marL="66359" marR="66359" marT="33180" marB="33180"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hMerge="1">
                  <a:txBody>
                    <a:bodyPr/>
                    <a:lstStyle>
                      <a:lvl1pPr marL="0" algn="l" defTabSz="1259982" rtl="0" eaLnBrk="1" latinLnBrk="0" hangingPunct="1">
                        <a:defRPr sz="2481" b="1" kern="1200">
                          <a:solidFill>
                            <a:schemeClr val="lt1"/>
                          </a:solidFill>
                          <a:latin typeface="Arial"/>
                        </a:defRPr>
                      </a:lvl1pPr>
                      <a:lvl2pPr marL="629991" algn="l" defTabSz="1259982" rtl="0" eaLnBrk="1" latinLnBrk="0" hangingPunct="1">
                        <a:defRPr sz="2481" b="1" kern="1200">
                          <a:solidFill>
                            <a:schemeClr val="lt1"/>
                          </a:solidFill>
                          <a:latin typeface="Arial"/>
                        </a:defRPr>
                      </a:lvl2pPr>
                      <a:lvl3pPr marL="1259982" algn="l" defTabSz="1259982" rtl="0" eaLnBrk="1" latinLnBrk="0" hangingPunct="1">
                        <a:defRPr sz="2481" b="1" kern="1200">
                          <a:solidFill>
                            <a:schemeClr val="lt1"/>
                          </a:solidFill>
                          <a:latin typeface="Arial"/>
                        </a:defRPr>
                      </a:lvl3pPr>
                      <a:lvl4pPr marL="1889973" algn="l" defTabSz="1259982" rtl="0" eaLnBrk="1" latinLnBrk="0" hangingPunct="1">
                        <a:defRPr sz="2481" b="1" kern="1200">
                          <a:solidFill>
                            <a:schemeClr val="lt1"/>
                          </a:solidFill>
                          <a:latin typeface="Arial"/>
                        </a:defRPr>
                      </a:lvl4pPr>
                      <a:lvl5pPr marL="2519965" algn="l" defTabSz="1259982" rtl="0" eaLnBrk="1" latinLnBrk="0" hangingPunct="1">
                        <a:defRPr sz="2481" b="1" kern="1200">
                          <a:solidFill>
                            <a:schemeClr val="lt1"/>
                          </a:solidFill>
                          <a:latin typeface="Arial"/>
                        </a:defRPr>
                      </a:lvl5pPr>
                      <a:lvl6pPr marL="3149956" algn="l" defTabSz="1259982" rtl="0" eaLnBrk="1" latinLnBrk="0" hangingPunct="1">
                        <a:defRPr sz="2481" b="1" kern="1200">
                          <a:solidFill>
                            <a:schemeClr val="lt1"/>
                          </a:solidFill>
                          <a:latin typeface="Arial"/>
                        </a:defRPr>
                      </a:lvl6pPr>
                      <a:lvl7pPr marL="3779946" algn="l" defTabSz="1259982" rtl="0" eaLnBrk="1" latinLnBrk="0" hangingPunct="1">
                        <a:defRPr sz="2481" b="1" kern="1200">
                          <a:solidFill>
                            <a:schemeClr val="lt1"/>
                          </a:solidFill>
                          <a:latin typeface="Arial"/>
                        </a:defRPr>
                      </a:lvl7pPr>
                      <a:lvl8pPr marL="4409938" algn="l" defTabSz="1259982" rtl="0" eaLnBrk="1" latinLnBrk="0" hangingPunct="1">
                        <a:defRPr sz="2481" b="1" kern="1200">
                          <a:solidFill>
                            <a:schemeClr val="lt1"/>
                          </a:solidFill>
                          <a:latin typeface="Arial"/>
                        </a:defRPr>
                      </a:lvl8pPr>
                      <a:lvl9pPr marL="5039929" algn="l" defTabSz="1259982" rtl="0" eaLnBrk="1" latinLnBrk="0" hangingPunct="1">
                        <a:defRPr sz="2481" b="1" kern="1200">
                          <a:solidFill>
                            <a:schemeClr val="lt1"/>
                          </a:solidFill>
                          <a:latin typeface="Arial"/>
                        </a:defRPr>
                      </a:lvl9pPr>
                    </a:lstStyle>
                    <a:p>
                      <a:pPr algn="ctr" fontAlgn="t"/>
                      <a:endParaRPr lang="en-GB" sz="1500" b="1" u="none" strike="noStrike" kern="1200" dirty="0">
                        <a:solidFill>
                          <a:schemeClr val="bg1"/>
                        </a:solidFill>
                        <a:effectLst/>
                        <a:latin typeface="+mn-lt"/>
                        <a:ea typeface="+mn-ea"/>
                        <a:cs typeface="+mn-cs"/>
                      </a:endParaRPr>
                    </a:p>
                  </a:txBody>
                  <a:tcPr marL="66359" marR="66359" marT="33180" marB="33180"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hMerge="1">
                  <a:txBody>
                    <a:bodyPr/>
                    <a:lstStyle/>
                    <a:p>
                      <a:pPr algn="ctr" fontAlgn="t"/>
                      <a:endParaRPr lang="en-GB" sz="1400" b="1" u="none" strike="noStrike" kern="1200" dirty="0">
                        <a:solidFill>
                          <a:schemeClr val="bg1"/>
                        </a:solidFill>
                        <a:effectLst/>
                        <a:latin typeface="+mn-lt"/>
                        <a:ea typeface="+mn-ea"/>
                        <a:cs typeface="+mn-cs"/>
                      </a:endParaRPr>
                    </a:p>
                  </a:txBody>
                  <a:tcPr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tc hMerge="1">
                  <a:txBody>
                    <a:bodyPr/>
                    <a:lstStyle/>
                    <a:p>
                      <a:pPr algn="ctr" fontAlgn="t"/>
                      <a:endParaRPr lang="en-GB" sz="1400" b="1" u="none" strike="noStrike" kern="1200" dirty="0">
                        <a:solidFill>
                          <a:schemeClr val="bg1"/>
                        </a:solidFill>
                        <a:effectLst/>
                        <a:latin typeface="+mn-lt"/>
                        <a:ea typeface="+mn-ea"/>
                        <a:cs typeface="+mn-cs"/>
                      </a:endParaRPr>
                    </a:p>
                  </a:txBody>
                  <a:tcPr anchor="ctr">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rgbClr val="002856"/>
                    </a:solidFill>
                  </a:tcPr>
                </a:tc>
                <a:extLst>
                  <a:ext uri="{0D108BD9-81ED-4DB2-BD59-A6C34878D82A}">
                    <a16:rowId xmlns:a16="http://schemas.microsoft.com/office/drawing/2014/main" val="10000"/>
                  </a:ext>
                </a:extLst>
              </a:tr>
              <a:tr h="284837">
                <a:tc>
                  <a:txBody>
                    <a:bodyPr/>
                    <a:lstStyle/>
                    <a:p>
                      <a:pPr marL="174625" marR="0" lvl="0" indent="-174625" algn="l" defTabSz="1259982" rtl="0" eaLnBrk="1" fontAlgn="auto" latinLnBrk="0" hangingPunct="1">
                        <a:lnSpc>
                          <a:spcPct val="100000"/>
                        </a:lnSpc>
                        <a:spcBef>
                          <a:spcPts val="0"/>
                        </a:spcBef>
                        <a:spcAft>
                          <a:spcPts val="0"/>
                        </a:spcAft>
                        <a:buClrTx/>
                        <a:buSzTx/>
                        <a:buFontTx/>
                        <a:buNone/>
                        <a:tabLst/>
                        <a:defRPr/>
                      </a:pPr>
                      <a:endParaRPr lang="en-US" sz="1300" b="0" i="0" u="none" strike="noStrike" kern="1200" dirty="0">
                        <a:solidFill>
                          <a:schemeClr val="tx1"/>
                        </a:solidFill>
                        <a:effectLst/>
                        <a:latin typeface="Arial"/>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en-US" sz="1300" b="0" i="0" u="none" strike="noStrike" dirty="0">
                          <a:solidFill>
                            <a:schemeClr val="tx1"/>
                          </a:solidFill>
                          <a:effectLst/>
                          <a:latin typeface="+mn-lt"/>
                        </a:rPr>
                        <a:t>Zero Impact</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en-US" sz="1300" b="0" i="0" u="none" strike="noStrike" dirty="0">
                          <a:solidFill>
                            <a:schemeClr val="tx1"/>
                          </a:solidFill>
                          <a:effectLst/>
                          <a:latin typeface="+mn-lt"/>
                        </a:rPr>
                        <a:t>Low</a:t>
                      </a:r>
                      <a:r>
                        <a:rPr lang="en-US" sz="1300" b="0" i="0" u="none" strike="noStrike" baseline="0" dirty="0">
                          <a:solidFill>
                            <a:schemeClr val="tx1"/>
                          </a:solidFill>
                          <a:effectLst/>
                          <a:latin typeface="+mn-lt"/>
                        </a:rPr>
                        <a:t> Impact</a:t>
                      </a:r>
                      <a:endParaRPr lang="en-US" sz="1300" b="0" i="0" u="none" strike="noStrike" dirty="0">
                        <a:solidFill>
                          <a:schemeClr val="tx1"/>
                        </a:solidFill>
                        <a:effectLst/>
                        <a:latin typeface="+mn-lt"/>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en-US" sz="1300" b="0" i="0" u="none" strike="noStrike" dirty="0">
                          <a:solidFill>
                            <a:schemeClr val="tx1"/>
                          </a:solidFill>
                          <a:effectLst/>
                          <a:latin typeface="+mn-lt"/>
                        </a:rPr>
                        <a:t>Medium Impact</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t"/>
                      <a:r>
                        <a:rPr lang="en-US" sz="1300" b="0" i="0" u="none" strike="noStrike" dirty="0">
                          <a:solidFill>
                            <a:schemeClr val="tx1"/>
                          </a:solidFill>
                          <a:effectLst/>
                          <a:latin typeface="+mn-lt"/>
                        </a:rPr>
                        <a:t>High Impact</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4"/>
                  </a:ext>
                </a:extLst>
              </a:tr>
              <a:tr h="1154707">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174625" marR="0" lvl="0" indent="-174625" algn="l" defTabSz="1259982" rtl="0" eaLnBrk="1" fontAlgn="auto" latinLnBrk="0" hangingPunct="1">
                        <a:lnSpc>
                          <a:spcPct val="100000"/>
                        </a:lnSpc>
                        <a:spcBef>
                          <a:spcPts val="0"/>
                        </a:spcBef>
                        <a:spcAft>
                          <a:spcPts val="0"/>
                        </a:spcAft>
                        <a:buClrTx/>
                        <a:buSzTx/>
                        <a:buFontTx/>
                        <a:buNone/>
                        <a:tabLst/>
                        <a:defRPr/>
                      </a:pPr>
                      <a:r>
                        <a:rPr lang="en-US" sz="1500" b="1" dirty="0">
                          <a:solidFill>
                            <a:schemeClr val="tx1"/>
                          </a:solidFill>
                          <a:latin typeface="+mn-lt"/>
                        </a:rPr>
                        <a:t>1. Timing Urgency</a:t>
                      </a:r>
                    </a:p>
                    <a:p>
                      <a:pPr marL="174625" marR="0" lvl="0" indent="-174625" algn="l" defTabSz="1259982"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n-lt"/>
                      </a:endParaRPr>
                    </a:p>
                    <a:p>
                      <a:pPr marL="174625" marR="0" lvl="0" indent="-174625" algn="l" defTabSz="1259982" rtl="0" eaLnBrk="1" fontAlgn="auto" latinLnBrk="0" hangingPunct="1">
                        <a:lnSpc>
                          <a:spcPct val="100000"/>
                        </a:lnSpc>
                        <a:spcBef>
                          <a:spcPts val="0"/>
                        </a:spcBef>
                        <a:spcAft>
                          <a:spcPts val="0"/>
                        </a:spcAft>
                        <a:buClrTx/>
                        <a:buSzTx/>
                        <a:buFontTx/>
                        <a:buNone/>
                        <a:tabLst/>
                        <a:defRPr/>
                      </a:pPr>
                      <a:r>
                        <a:rPr lang="en-CA" sz="1000" dirty="0">
                          <a:solidFill>
                            <a:schemeClr val="tx1"/>
                          </a:solidFill>
                          <a:latin typeface="+mn-lt"/>
                        </a:rPr>
                        <a:t>&gt;&gt;</a:t>
                      </a:r>
                      <a:r>
                        <a:rPr lang="en-US" sz="1000" b="0" i="0" u="none" strike="noStrike" kern="1200" dirty="0">
                          <a:solidFill>
                            <a:schemeClr val="tx1"/>
                          </a:solidFill>
                          <a:effectLst/>
                          <a:latin typeface="Arial"/>
                          <a:ea typeface="+mn-ea"/>
                          <a:cs typeface="+mn-cs"/>
                        </a:rPr>
                        <a:t>How well does the estimated implementation schedule using the endorsed enterprise solution align to required deadlines?</a:t>
                      </a:r>
                    </a:p>
                    <a:p>
                      <a:pPr marL="174625" marR="0" lvl="0" indent="-174625" algn="l" defTabSz="1259982" rtl="0" eaLnBrk="1" fontAlgn="auto" latinLnBrk="0" hangingPunct="1">
                        <a:lnSpc>
                          <a:spcPct val="100000"/>
                        </a:lnSpc>
                        <a:spcBef>
                          <a:spcPts val="0"/>
                        </a:spcBef>
                        <a:spcAft>
                          <a:spcPts val="0"/>
                        </a:spcAft>
                        <a:buClrTx/>
                        <a:buSzTx/>
                        <a:buFontTx/>
                        <a:buNone/>
                        <a:tabLst/>
                        <a:defRPr/>
                      </a:pPr>
                      <a:endParaRPr lang="en-US" sz="1000" b="0" i="0" u="none" strike="noStrike" kern="1200" dirty="0">
                        <a:solidFill>
                          <a:schemeClr val="tx1"/>
                        </a:solidFill>
                        <a:effectLst/>
                        <a:latin typeface="Arial"/>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No impact to benefit</a:t>
                      </a:r>
                      <a:r>
                        <a:rPr lang="en-US" sz="1000" b="0" i="0" u="none" strike="noStrike" baseline="0" dirty="0">
                          <a:solidFill>
                            <a:schemeClr val="tx1"/>
                          </a:solidFill>
                          <a:effectLst/>
                          <a:latin typeface="Arial" panose="020B0604020202020204" pitchFamily="34" charset="0"/>
                          <a:cs typeface="Arial" panose="020B0604020202020204" pitchFamily="34" charset="0"/>
                        </a:rPr>
                        <a:t> realization timelines</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algn="l" fontAlgn="t"/>
                      <a:endParaRPr lang="en-US" sz="1000" b="0" i="0" u="none" strike="noStrike" kern="1200" dirty="0">
                        <a:solidFill>
                          <a:schemeClr val="tx1"/>
                        </a:solidFill>
                        <a:effectLst/>
                        <a:latin typeface="Arial" panose="020B0604020202020204" pitchFamily="34" charset="0"/>
                        <a:ea typeface="+mn-ea"/>
                        <a:cs typeface="Arial" panose="020B0604020202020204" pitchFamily="34" charset="0"/>
                      </a:endParaRPr>
                    </a:p>
                    <a:p>
                      <a:pPr algn="l" fontAlgn="t"/>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Minor impact to benefits realization timelines (e.g. 3 to 6 month extension)</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Moderate impact to benefits realization timelines. (e.g. 6 to 12 month extension) </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Significant impact to benefits realization timelines (e.g. 12+ months) </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61750">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174625" indent="-174625" algn="l" defTabSz="914400" rtl="0" eaLnBrk="1" latinLnBrk="0" hangingPunct="1"/>
                      <a:r>
                        <a:rPr lang="en-US" sz="1500" b="1" kern="1200" dirty="0">
                          <a:solidFill>
                            <a:schemeClr val="tx1"/>
                          </a:solidFill>
                          <a:latin typeface="+mn-lt"/>
                          <a:ea typeface="+mn-ea"/>
                          <a:cs typeface="+mn-cs"/>
                        </a:rPr>
                        <a:t>2. Functional Requirements</a:t>
                      </a:r>
                    </a:p>
                    <a:p>
                      <a:pPr marL="174625" indent="-174625" algn="l" defTabSz="914400" rtl="0" eaLnBrk="1" latinLnBrk="0" hangingPunct="1"/>
                      <a:endParaRPr lang="en-US" sz="1000" kern="1200" dirty="0">
                        <a:solidFill>
                          <a:schemeClr val="tx1"/>
                        </a:solidFill>
                        <a:latin typeface="+mn-lt"/>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&gt;&gt;</a:t>
                      </a:r>
                      <a:r>
                        <a:rPr lang="en-US" sz="1000" b="0" i="0" u="none" strike="noStrike" kern="1200" dirty="0">
                          <a:solidFill>
                            <a:schemeClr val="tx1"/>
                          </a:solidFill>
                          <a:effectLst/>
                          <a:latin typeface="Arial"/>
                          <a:ea typeface="+mn-ea"/>
                          <a:cs typeface="+mn-cs"/>
                        </a:rPr>
                        <a:t>How well does the endorsed enterprise solution support the departmental</a:t>
                      </a:r>
                      <a:r>
                        <a:rPr lang="en-US" sz="1000" b="0" i="0" u="none" strike="noStrike" kern="1200" baseline="0" dirty="0">
                          <a:solidFill>
                            <a:schemeClr val="tx1"/>
                          </a:solidFill>
                          <a:effectLst/>
                          <a:latin typeface="Arial"/>
                          <a:ea typeface="+mn-ea"/>
                          <a:cs typeface="+mn-cs"/>
                        </a:rPr>
                        <a:t> CIOs</a:t>
                      </a:r>
                      <a:r>
                        <a:rPr lang="en-US" sz="1000" b="0" i="0" u="none" strike="noStrike" kern="1200" dirty="0">
                          <a:solidFill>
                            <a:schemeClr val="tx1"/>
                          </a:solidFill>
                          <a:effectLst/>
                          <a:latin typeface="Arial"/>
                          <a:ea typeface="+mn-ea"/>
                          <a:cs typeface="+mn-cs"/>
                        </a:rPr>
                        <a:t> requirements? </a:t>
                      </a:r>
                      <a:endParaRPr lang="en-CA" sz="1000" b="0" i="0" u="none" strike="noStrike" kern="1200" dirty="0">
                        <a:solidFill>
                          <a:schemeClr val="tx1"/>
                        </a:solidFill>
                        <a:effectLst/>
                        <a:latin typeface="+mn-lt"/>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endParaRPr lang="en-US" sz="1000" b="0" i="0" u="none" strike="noStrike" kern="1200" dirty="0">
                        <a:solidFill>
                          <a:schemeClr val="tx1"/>
                        </a:solidFill>
                        <a:effectLst/>
                        <a:latin typeface="Arial"/>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Requires no workaround to support business requirements</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Requires minor manual workarounds to support business requirements</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Requires customizations to support business requirements</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t"/>
                      <a:endParaRPr lang="en-US" sz="1000" b="0" i="0" u="none" strike="noStrike" dirty="0">
                        <a:solidFill>
                          <a:schemeClr val="tx1"/>
                        </a:solidFill>
                        <a:effectLst/>
                        <a:latin typeface="Arial" panose="020B0604020202020204" pitchFamily="34" charset="0"/>
                        <a:cs typeface="Arial" panose="020B0604020202020204" pitchFamily="34" charset="0"/>
                      </a:endParaRPr>
                    </a:p>
                    <a:p>
                      <a:pPr algn="l" fontAlgn="t"/>
                      <a:r>
                        <a:rPr lang="en-US" sz="1000" b="0" i="0" u="none" strike="noStrike" dirty="0">
                          <a:solidFill>
                            <a:schemeClr val="tx1"/>
                          </a:solidFill>
                          <a:effectLst/>
                          <a:latin typeface="Arial" panose="020B0604020202020204" pitchFamily="34" charset="0"/>
                          <a:cs typeface="Arial" panose="020B0604020202020204" pitchFamily="34" charset="0"/>
                        </a:rPr>
                        <a:t>Requires significant customizations </a:t>
                      </a:r>
                      <a:r>
                        <a:rPr lang="en-CA" sz="1000" b="0" i="0" u="none" strike="noStrike" dirty="0">
                          <a:solidFill>
                            <a:schemeClr val="tx1"/>
                          </a:solidFill>
                          <a:effectLst/>
                          <a:latin typeface="Arial" panose="020B0604020202020204" pitchFamily="34" charset="0"/>
                          <a:cs typeface="Arial" panose="020B0604020202020204" pitchFamily="34" charset="0"/>
                        </a:rPr>
                        <a:t>“</a:t>
                      </a:r>
                      <a:r>
                        <a:rPr lang="en-US" sz="1000" b="0" i="0" u="none" strike="noStrike" dirty="0">
                          <a:solidFill>
                            <a:schemeClr val="tx1"/>
                          </a:solidFill>
                          <a:effectLst/>
                          <a:latin typeface="Arial" panose="020B0604020202020204" pitchFamily="34" charset="0"/>
                          <a:cs typeface="Arial" panose="020B0604020202020204" pitchFamily="34" charset="0"/>
                        </a:rPr>
                        <a:t>OR” functional requirements not on the product roadmap</a:t>
                      </a: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465589">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174625" indent="-174625" algn="l" defTabSz="914400" rtl="0" eaLnBrk="1" latinLnBrk="0" hangingPunct="1"/>
                      <a:r>
                        <a:rPr lang="en-US" sz="1500" b="1" kern="1200" dirty="0">
                          <a:solidFill>
                            <a:schemeClr val="tx1"/>
                          </a:solidFill>
                          <a:latin typeface="+mn-lt"/>
                          <a:ea typeface="+mn-ea"/>
                          <a:cs typeface="+mn-cs"/>
                        </a:rPr>
                        <a:t>3. Non-functional Requirement (NFR)</a:t>
                      </a:r>
                    </a:p>
                    <a:p>
                      <a:pPr marL="174625" indent="-174625" algn="l" defTabSz="914400" rtl="0" eaLnBrk="1" latinLnBrk="0" hangingPunct="1"/>
                      <a:endParaRPr lang="en-US" sz="1000" kern="1200" dirty="0">
                        <a:solidFill>
                          <a:schemeClr val="tx1"/>
                        </a:solidFill>
                        <a:latin typeface="+mn-lt"/>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&gt;&gt; </a:t>
                      </a:r>
                      <a:r>
                        <a:rPr lang="en-US" sz="1000" b="0" i="0" u="none" strike="noStrike" kern="1200" dirty="0">
                          <a:solidFill>
                            <a:schemeClr val="tx1"/>
                          </a:solidFill>
                          <a:effectLst/>
                          <a:latin typeface="Arial"/>
                          <a:ea typeface="+mn-ea"/>
                          <a:cs typeface="+mn-cs"/>
                        </a:rPr>
                        <a:t>How well does the endorsed enterprise solution meet n</a:t>
                      </a:r>
                      <a:r>
                        <a:rPr lang="en-US" sz="1000" kern="1200" dirty="0">
                          <a:solidFill>
                            <a:schemeClr val="tx1"/>
                          </a:solidFill>
                          <a:latin typeface="Arial"/>
                          <a:ea typeface="+mn-ea"/>
                          <a:cs typeface="+mn-cs"/>
                        </a:rPr>
                        <a:t>on-functional requirements including </a:t>
                      </a:r>
                      <a:r>
                        <a:rPr lang="en-US" sz="1000" dirty="0"/>
                        <a:t>compatibility, maintainability, usability, availability, performance, and/or scalability.</a:t>
                      </a:r>
                      <a:endParaRPr lang="en-US" sz="1000" b="0" i="0" u="none" strike="noStrike" kern="1200" dirty="0">
                        <a:solidFill>
                          <a:schemeClr val="tx1"/>
                        </a:solidFill>
                        <a:effectLst/>
                        <a:latin typeface="Arial"/>
                        <a:ea typeface="+mn-ea"/>
                        <a:cs typeface="+mn-cs"/>
                      </a:endParaRPr>
                    </a:p>
                    <a:p>
                      <a:pPr marL="174625" indent="-174625" algn="l" defTabSz="914400" rtl="0" eaLnBrk="1" latinLnBrk="0" hangingPunct="1"/>
                      <a:endParaRPr lang="en-CA" sz="1000" kern="1200" dirty="0">
                        <a:solidFill>
                          <a:schemeClr val="tx1"/>
                        </a:solidFill>
                        <a:latin typeface="+mn-lt"/>
                        <a:ea typeface="+mn-ea"/>
                        <a:cs typeface="+mn-cs"/>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CA" sz="10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CA" sz="10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CA" sz="10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CA" sz="10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CA" sz="1000" dirty="0">
                          <a:solidFill>
                            <a:schemeClr val="tx1"/>
                          </a:solidFill>
                          <a:latin typeface="Arial" panose="020B0604020202020204" pitchFamily="34" charset="0"/>
                          <a:cs typeface="Arial" panose="020B0604020202020204" pitchFamily="34" charset="0"/>
                        </a:rPr>
                        <a:t>Requires no compromise</a:t>
                      </a:r>
                      <a:r>
                        <a:rPr lang="en-CA" sz="1000" baseline="0" dirty="0">
                          <a:solidFill>
                            <a:schemeClr val="tx1"/>
                          </a:solidFill>
                          <a:latin typeface="Arial" panose="020B0604020202020204" pitchFamily="34" charset="0"/>
                          <a:cs typeface="Arial" panose="020B0604020202020204" pitchFamily="34" charset="0"/>
                        </a:rPr>
                        <a:t> to NFRs</a:t>
                      </a:r>
                      <a:endParaRPr lang="en-CA" sz="1000" dirty="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panose="020B0604020202020204" pitchFamily="34" charset="0"/>
                          <a:cs typeface="Arial" panose="020B0604020202020204" pitchFamily="34" charset="0"/>
                        </a:rPr>
                        <a:t>Requires slight</a:t>
                      </a:r>
                      <a:r>
                        <a:rPr lang="en-US" sz="1000" dirty="0">
                          <a:solidFill>
                            <a:schemeClr val="tx1"/>
                          </a:solidFill>
                          <a:latin typeface="Arial" panose="020B0604020202020204" pitchFamily="34" charset="0"/>
                          <a:cs typeface="Arial" panose="020B0604020202020204" pitchFamily="34" charset="0"/>
                        </a:rPr>
                        <a:t> compromise on NFRs. (e.g. response time, availability, etc.)</a:t>
                      </a:r>
                      <a:endParaRPr lang="en-CA" sz="1000" dirty="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panose="020B0604020202020204" pitchFamily="34" charset="0"/>
                          <a:cs typeface="Arial" panose="020B0604020202020204" pitchFamily="34" charset="0"/>
                        </a:rPr>
                        <a:t>Requires</a:t>
                      </a:r>
                      <a:r>
                        <a:rPr lang="en-US" sz="1000" dirty="0">
                          <a:solidFill>
                            <a:schemeClr val="tx1"/>
                          </a:solidFill>
                          <a:latin typeface="Arial" panose="020B0604020202020204" pitchFamily="34" charset="0"/>
                          <a:cs typeface="Arial" panose="020B0604020202020204" pitchFamily="34" charset="0"/>
                        </a:rPr>
                        <a:t> compromise on NFRs. (e.g. response time, availability, etc.)</a:t>
                      </a:r>
                      <a:endParaRPr lang="en-CA" sz="1000" dirty="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259982" rtl="0" eaLnBrk="1" latinLnBrk="0" hangingPunct="1">
                        <a:defRPr sz="2481" kern="1200">
                          <a:solidFill>
                            <a:schemeClr val="dk1"/>
                          </a:solidFill>
                          <a:latin typeface="Arial"/>
                        </a:defRPr>
                      </a:lvl1pPr>
                      <a:lvl2pPr marL="629991" algn="l" defTabSz="1259982" rtl="0" eaLnBrk="1" latinLnBrk="0" hangingPunct="1">
                        <a:defRPr sz="2481" kern="1200">
                          <a:solidFill>
                            <a:schemeClr val="dk1"/>
                          </a:solidFill>
                          <a:latin typeface="Arial"/>
                        </a:defRPr>
                      </a:lvl2pPr>
                      <a:lvl3pPr marL="1259982" algn="l" defTabSz="1259982" rtl="0" eaLnBrk="1" latinLnBrk="0" hangingPunct="1">
                        <a:defRPr sz="2481" kern="1200">
                          <a:solidFill>
                            <a:schemeClr val="dk1"/>
                          </a:solidFill>
                          <a:latin typeface="Arial"/>
                        </a:defRPr>
                      </a:lvl3pPr>
                      <a:lvl4pPr marL="1889973" algn="l" defTabSz="1259982" rtl="0" eaLnBrk="1" latinLnBrk="0" hangingPunct="1">
                        <a:defRPr sz="2481" kern="1200">
                          <a:solidFill>
                            <a:schemeClr val="dk1"/>
                          </a:solidFill>
                          <a:latin typeface="Arial"/>
                        </a:defRPr>
                      </a:lvl4pPr>
                      <a:lvl5pPr marL="2519965" algn="l" defTabSz="1259982" rtl="0" eaLnBrk="1" latinLnBrk="0" hangingPunct="1">
                        <a:defRPr sz="2481" kern="1200">
                          <a:solidFill>
                            <a:schemeClr val="dk1"/>
                          </a:solidFill>
                          <a:latin typeface="Arial"/>
                        </a:defRPr>
                      </a:lvl5pPr>
                      <a:lvl6pPr marL="3149956" algn="l" defTabSz="1259982" rtl="0" eaLnBrk="1" latinLnBrk="0" hangingPunct="1">
                        <a:defRPr sz="2481" kern="1200">
                          <a:solidFill>
                            <a:schemeClr val="dk1"/>
                          </a:solidFill>
                          <a:latin typeface="Arial"/>
                        </a:defRPr>
                      </a:lvl6pPr>
                      <a:lvl7pPr marL="3779946" algn="l" defTabSz="1259982" rtl="0" eaLnBrk="1" latinLnBrk="0" hangingPunct="1">
                        <a:defRPr sz="2481" kern="1200">
                          <a:solidFill>
                            <a:schemeClr val="dk1"/>
                          </a:solidFill>
                          <a:latin typeface="Arial"/>
                        </a:defRPr>
                      </a:lvl7pPr>
                      <a:lvl8pPr marL="4409938" algn="l" defTabSz="1259982" rtl="0" eaLnBrk="1" latinLnBrk="0" hangingPunct="1">
                        <a:defRPr sz="2481" kern="1200">
                          <a:solidFill>
                            <a:schemeClr val="dk1"/>
                          </a:solidFill>
                          <a:latin typeface="Arial"/>
                        </a:defRPr>
                      </a:lvl8pPr>
                      <a:lvl9pPr marL="5039929" algn="l" defTabSz="1259982" rtl="0" eaLnBrk="1" latinLnBrk="0" hangingPunct="1">
                        <a:defRPr sz="2481" kern="1200">
                          <a:solidFill>
                            <a:schemeClr val="dk1"/>
                          </a:solidFill>
                          <a:latin typeface="Arial"/>
                        </a:defRPr>
                      </a:lvl9p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b="0" i="0" u="none" strike="noStrike"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panose="020B0604020202020204" pitchFamily="34" charset="0"/>
                          <a:cs typeface="Arial" panose="020B0604020202020204" pitchFamily="34" charset="0"/>
                        </a:rPr>
                        <a:t>Cannot meet critical</a:t>
                      </a:r>
                      <a:r>
                        <a:rPr lang="en-US" sz="1000" dirty="0">
                          <a:solidFill>
                            <a:schemeClr val="tx1"/>
                          </a:solidFill>
                          <a:latin typeface="Arial" panose="020B0604020202020204" pitchFamily="34" charset="0"/>
                          <a:cs typeface="Arial" panose="020B0604020202020204" pitchFamily="34" charset="0"/>
                        </a:rPr>
                        <a:t> NFRs.</a:t>
                      </a:r>
                      <a:endParaRPr lang="en-CA" sz="1000" dirty="0">
                        <a:solidFill>
                          <a:schemeClr val="tx1"/>
                        </a:solidFill>
                        <a:latin typeface="Arial" panose="020B0604020202020204" pitchFamily="34" charset="0"/>
                        <a:cs typeface="Arial" panose="020B0604020202020204" pitchFamily="34" charset="0"/>
                      </a:endParaRPr>
                    </a:p>
                  </a:txBody>
                  <a:tcPr marL="66359" marR="66359" marT="33180" marB="33180">
                    <a:lnL w="12700" cap="flat" cmpd="sng" algn="ctr">
                      <a:solidFill>
                        <a:srgbClr val="002856"/>
                      </a:solidFill>
                      <a:prstDash val="solid"/>
                      <a:round/>
                      <a:headEnd type="none" w="med" len="med"/>
                      <a:tailEnd type="none" w="med" len="med"/>
                    </a:lnL>
                    <a:lnR w="12700" cap="flat" cmpd="sng" algn="ctr">
                      <a:solidFill>
                        <a:srgbClr val="002856"/>
                      </a:solidFill>
                      <a:prstDash val="solid"/>
                      <a:round/>
                      <a:headEnd type="none" w="med" len="med"/>
                      <a:tailEnd type="none" w="med" len="med"/>
                    </a:lnR>
                    <a:lnT w="12700" cap="flat" cmpd="sng" algn="ctr">
                      <a:solidFill>
                        <a:srgbClr val="002856"/>
                      </a:solidFill>
                      <a:prstDash val="solid"/>
                      <a:round/>
                      <a:headEnd type="none" w="med" len="med"/>
                      <a:tailEnd type="none" w="med" len="med"/>
                    </a:lnT>
                    <a:lnB w="12700" cap="flat" cmpd="sng" algn="ctr">
                      <a:solidFill>
                        <a:srgbClr val="00285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0" name="Slide Number Placeholder 1">
            <a:extLst>
              <a:ext uri="{FF2B5EF4-FFF2-40B4-BE49-F238E27FC236}">
                <a16:creationId xmlns:a16="http://schemas.microsoft.com/office/drawing/2014/main" id="{579E6B08-D331-4E24-802C-E3C2EC7CB3E7}"/>
              </a:ext>
            </a:extLst>
          </p:cNvPr>
          <p:cNvSpPr>
            <a:spLocks noGrp="1"/>
          </p:cNvSpPr>
          <p:nvPr>
            <p:ph type="sldNum" sz="quarter" idx="12"/>
          </p:nvPr>
        </p:nvSpPr>
        <p:spPr>
          <a:xfrm>
            <a:off x="8758234" y="6494329"/>
            <a:ext cx="385766" cy="365125"/>
          </a:xfrm>
        </p:spPr>
        <p:txBody>
          <a:bodyPr/>
          <a:lstStyle/>
          <a:p>
            <a:fld id="{32D4B517-E49B-41B6-9DBC-23634E0F1CDC}" type="slidenum">
              <a:rPr lang="en-CA" smtClean="0"/>
              <a:pPr/>
              <a:t>26</a:t>
            </a:fld>
            <a:endParaRPr lang="en-CA" dirty="0"/>
          </a:p>
        </p:txBody>
      </p:sp>
    </p:spTree>
    <p:extLst>
      <p:ext uri="{BB962C8B-B14F-4D97-AF65-F5344CB8AC3E}">
        <p14:creationId xmlns:p14="http://schemas.microsoft.com/office/powerpoint/2010/main" val="3222103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9">
            <a:extLst>
              <a:ext uri="{FF2B5EF4-FFF2-40B4-BE49-F238E27FC236}">
                <a16:creationId xmlns:a16="http://schemas.microsoft.com/office/drawing/2014/main" id="{E061E050-FCB6-4D7F-8F5D-E956C3FF6E44}"/>
              </a:ext>
            </a:extLst>
          </p:cNvPr>
          <p:cNvSpPr txBox="1">
            <a:spLocks noGrp="1"/>
          </p:cNvSpPr>
          <p:nvPr>
            <p:ph type="title" idx="4294967295"/>
          </p:nvPr>
        </p:nvSpPr>
        <p:spPr>
          <a:xfrm>
            <a:off x="617538" y="161925"/>
            <a:ext cx="8526462" cy="58896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spcAft>
                <a:spcPts val="1200"/>
              </a:spcAft>
              <a:buNone/>
              <a:defRPr sz="24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1200"/>
              </a:spcAft>
              <a:buClrTx/>
              <a:buSzTx/>
              <a:buFontTx/>
              <a:buNone/>
              <a:tabLst/>
              <a:defRPr/>
            </a:pPr>
            <a:r>
              <a:rPr kumimoji="0" lang="en-CA" sz="2000" b="1" i="0" u="none" strike="noStrike" kern="1200" cap="none" spc="0" normalizeH="0" baseline="0" noProof="0" dirty="0">
                <a:ln>
                  <a:noFill/>
                </a:ln>
                <a:solidFill>
                  <a:schemeClr val="tx1">
                    <a:lumMod val="65000"/>
                    <a:lumOff val="35000"/>
                  </a:schemeClr>
                </a:solidFill>
                <a:effectLst/>
                <a:uLnTx/>
                <a:uFillTx/>
                <a:latin typeface="+mj-lt"/>
                <a:ea typeface="+mj-ea"/>
                <a:cs typeface="+mj-cs"/>
              </a:rPr>
              <a:t>Appendix 6:</a:t>
            </a:r>
            <a:br>
              <a:rPr kumimoji="0" lang="en-US" sz="2613" b="0" i="0" u="none" strike="noStrike" kern="1200" cap="none" spc="0" normalizeH="0" baseline="0" noProof="0" dirty="0">
                <a:ln>
                  <a:noFill/>
                </a:ln>
                <a:solidFill>
                  <a:srgbClr val="004D71"/>
                </a:solidFill>
                <a:effectLst/>
                <a:uLnTx/>
                <a:uFillTx/>
                <a:latin typeface="+mj-lt"/>
                <a:ea typeface="+mj-ea"/>
                <a:cs typeface="+mj-cs"/>
              </a:rPr>
            </a:br>
            <a:r>
              <a:rPr kumimoji="0" lang="en-US" sz="2000" b="0" i="0" u="none" strike="noStrike" kern="1200" cap="none" spc="0" normalizeH="0" baseline="0" noProof="0" dirty="0">
                <a:ln>
                  <a:noFill/>
                </a:ln>
                <a:solidFill>
                  <a:srgbClr val="004D71"/>
                </a:solidFill>
                <a:effectLst/>
                <a:uLnTx/>
                <a:uFillTx/>
                <a:latin typeface="+mj-lt"/>
                <a:ea typeface="+mj-ea"/>
                <a:cs typeface="+mj-cs"/>
              </a:rPr>
              <a:t>Decision Making Framework for Assessment against the Enterprise Solution(s)</a:t>
            </a:r>
            <a:endParaRPr kumimoji="0" lang="en-CA" sz="2000" b="0" i="0" u="none" strike="noStrike" kern="1200" cap="none" spc="0" normalizeH="0" baseline="0" noProof="0" dirty="0">
              <a:ln>
                <a:noFill/>
              </a:ln>
              <a:solidFill>
                <a:srgbClr val="004D71"/>
              </a:solidFill>
              <a:effectLst/>
              <a:uLnTx/>
              <a:uFillTx/>
              <a:latin typeface="+mj-lt"/>
              <a:ea typeface="+mj-ea"/>
              <a:cs typeface="+mj-cs"/>
            </a:endParaRPr>
          </a:p>
        </p:txBody>
      </p:sp>
      <p:grpSp>
        <p:nvGrpSpPr>
          <p:cNvPr id="4" name="Group 3" descr="A">
            <a:extLst>
              <a:ext uri="{FF2B5EF4-FFF2-40B4-BE49-F238E27FC236}">
                <a16:creationId xmlns:a16="http://schemas.microsoft.com/office/drawing/2014/main" id="{FD5C3D48-62AA-4B5D-A156-FF0E5D48273A}"/>
              </a:ext>
            </a:extLst>
          </p:cNvPr>
          <p:cNvGrpSpPr/>
          <p:nvPr/>
        </p:nvGrpSpPr>
        <p:grpSpPr>
          <a:xfrm>
            <a:off x="294034" y="2159563"/>
            <a:ext cx="1105937" cy="828719"/>
            <a:chOff x="294034" y="2159563"/>
            <a:chExt cx="1105937" cy="828719"/>
          </a:xfrm>
        </p:grpSpPr>
        <p:sp>
          <p:nvSpPr>
            <p:cNvPr id="60" name="Flowchart: Connector 59"/>
            <p:cNvSpPr/>
            <p:nvPr/>
          </p:nvSpPr>
          <p:spPr>
            <a:xfrm>
              <a:off x="312181" y="215956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A</a:t>
              </a:r>
            </a:p>
          </p:txBody>
        </p:sp>
        <p:sp>
          <p:nvSpPr>
            <p:cNvPr id="59" name="Flowchart: Terminator 58">
              <a:extLst>
                <a:ext uri="{FF2B5EF4-FFF2-40B4-BE49-F238E27FC236}">
                  <a16:creationId xmlns:a16="http://schemas.microsoft.com/office/drawing/2014/main" id="{01CC26C4-7FC8-449F-B60D-5552C54586F0}"/>
                </a:ext>
              </a:extLst>
            </p:cNvPr>
            <p:cNvSpPr/>
            <p:nvPr/>
          </p:nvSpPr>
          <p:spPr>
            <a:xfrm>
              <a:off x="294034" y="2398449"/>
              <a:ext cx="1105937" cy="589833"/>
            </a:xfrm>
            <a:prstGeom prst="flowChartTerminator">
              <a:avLst/>
            </a:prstGeom>
            <a:solidFill>
              <a:srgbClr val="004D71"/>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b="1" i="1" kern="0" dirty="0">
                  <a:solidFill>
                    <a:srgbClr val="FFFFFF"/>
                  </a:solidFill>
                  <a:latin typeface="Arial"/>
                </a:rPr>
                <a:t>Start:</a:t>
              </a:r>
              <a:r>
                <a:rPr lang="en-US" sz="798" kern="0" dirty="0">
                  <a:solidFill>
                    <a:srgbClr val="FFFFFF"/>
                  </a:solidFill>
                  <a:latin typeface="Arial"/>
                </a:rPr>
                <a:t> Departmental CIO submits request to TBS EA unit.</a:t>
              </a:r>
            </a:p>
          </p:txBody>
        </p:sp>
      </p:grpSp>
      <p:cxnSp>
        <p:nvCxnSpPr>
          <p:cNvPr id="57" name="Straight Arrow Connector 56" descr="A, flow"/>
          <p:cNvCxnSpPr>
            <a:cxnSpLocks/>
            <a:stCxn id="59" idx="3"/>
            <a:endCxn id="61" idx="1"/>
          </p:cNvCxnSpPr>
          <p:nvPr/>
        </p:nvCxnSpPr>
        <p:spPr>
          <a:xfrm>
            <a:off x="1399971" y="2693366"/>
            <a:ext cx="147946" cy="0"/>
          </a:xfrm>
          <a:prstGeom prst="straightConnector1">
            <a:avLst/>
          </a:prstGeom>
          <a:noFill/>
          <a:ln w="12700" cap="flat" cmpd="sng" algn="ctr">
            <a:solidFill>
              <a:srgbClr val="A7AFAF"/>
            </a:solidFill>
            <a:prstDash val="solid"/>
            <a:miter lim="800000"/>
            <a:tailEnd type="triangle"/>
          </a:ln>
          <a:effectLst/>
        </p:spPr>
      </p:cxnSp>
      <p:grpSp>
        <p:nvGrpSpPr>
          <p:cNvPr id="31" name="Group 30" descr="B, work">
            <a:extLst>
              <a:ext uri="{FF2B5EF4-FFF2-40B4-BE49-F238E27FC236}">
                <a16:creationId xmlns:a16="http://schemas.microsoft.com/office/drawing/2014/main" id="{7374C9CD-A6BD-48B3-A6D9-A8F2D2CC510D}"/>
              </a:ext>
            </a:extLst>
          </p:cNvPr>
          <p:cNvGrpSpPr/>
          <p:nvPr/>
        </p:nvGrpSpPr>
        <p:grpSpPr>
          <a:xfrm>
            <a:off x="1501483" y="2179224"/>
            <a:ext cx="1152371" cy="993381"/>
            <a:chOff x="1501483" y="2179224"/>
            <a:chExt cx="1152371" cy="993381"/>
          </a:xfrm>
        </p:grpSpPr>
        <p:sp>
          <p:nvSpPr>
            <p:cNvPr id="61" name="Diamond 60">
              <a:extLst>
                <a:ext uri="{FF2B5EF4-FFF2-40B4-BE49-F238E27FC236}">
                  <a16:creationId xmlns:a16="http://schemas.microsoft.com/office/drawing/2014/main" id="{BD5B1C62-1CC2-4FAD-9818-CB29E1D1CDFB}"/>
                </a:ext>
              </a:extLst>
            </p:cNvPr>
            <p:cNvSpPr/>
            <p:nvPr/>
          </p:nvSpPr>
          <p:spPr>
            <a:xfrm>
              <a:off x="1547917" y="2214126"/>
              <a:ext cx="1105937"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kern="0" dirty="0">
                  <a:solidFill>
                    <a:srgbClr val="FFFFFF"/>
                  </a:solidFill>
                  <a:latin typeface="Arial"/>
                </a:rPr>
                <a:t>Is there an enterprise solution*?</a:t>
              </a:r>
            </a:p>
          </p:txBody>
        </p:sp>
        <p:sp>
          <p:nvSpPr>
            <p:cNvPr id="79" name="Flowchart: Connector 78">
              <a:extLst>
                <a:ext uri="{FF2B5EF4-FFF2-40B4-BE49-F238E27FC236}">
                  <a16:creationId xmlns:a16="http://schemas.microsoft.com/office/drawing/2014/main" id="{4476E862-CDB9-41F7-8AA9-6CE6DF743C8B}"/>
                </a:ext>
              </a:extLst>
            </p:cNvPr>
            <p:cNvSpPr/>
            <p:nvPr/>
          </p:nvSpPr>
          <p:spPr>
            <a:xfrm>
              <a:off x="1501483" y="2179224"/>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B</a:t>
              </a:r>
            </a:p>
          </p:txBody>
        </p:sp>
      </p:grpSp>
      <p:grpSp>
        <p:nvGrpSpPr>
          <p:cNvPr id="26" name="Group 25" descr="B, yes flow">
            <a:extLst>
              <a:ext uri="{FF2B5EF4-FFF2-40B4-BE49-F238E27FC236}">
                <a16:creationId xmlns:a16="http://schemas.microsoft.com/office/drawing/2014/main" id="{901EF599-E1C1-4476-9B94-A6555AE0A7D7}"/>
              </a:ext>
            </a:extLst>
          </p:cNvPr>
          <p:cNvGrpSpPr/>
          <p:nvPr/>
        </p:nvGrpSpPr>
        <p:grpSpPr>
          <a:xfrm>
            <a:off x="2653854" y="2693365"/>
            <a:ext cx="211762" cy="217946"/>
            <a:chOff x="2653854" y="2693365"/>
            <a:chExt cx="211762" cy="217946"/>
          </a:xfrm>
        </p:grpSpPr>
        <p:cxnSp>
          <p:nvCxnSpPr>
            <p:cNvPr id="55" name="Straight Arrow Connector 54"/>
            <p:cNvCxnSpPr>
              <a:cxnSpLocks/>
              <a:stCxn id="61" idx="3"/>
              <a:endCxn id="63" idx="1"/>
            </p:cNvCxnSpPr>
            <p:nvPr/>
          </p:nvCxnSpPr>
          <p:spPr>
            <a:xfrm flipV="1">
              <a:off x="2653854" y="2693365"/>
              <a:ext cx="168371" cy="1"/>
            </a:xfrm>
            <a:prstGeom prst="straightConnector1">
              <a:avLst/>
            </a:prstGeom>
            <a:noFill/>
            <a:ln w="12700" cap="flat" cmpd="sng" algn="ctr">
              <a:solidFill>
                <a:srgbClr val="A7AFAF"/>
              </a:solidFill>
              <a:prstDash val="solid"/>
              <a:miter lim="800000"/>
              <a:tailEnd type="triangle"/>
            </a:ln>
            <a:effectLst/>
          </p:spPr>
        </p:cxnSp>
        <p:sp>
          <p:nvSpPr>
            <p:cNvPr id="91" name="TextBox 90">
              <a:extLst>
                <a:ext uri="{FF2B5EF4-FFF2-40B4-BE49-F238E27FC236}">
                  <a16:creationId xmlns:a16="http://schemas.microsoft.com/office/drawing/2014/main" id="{6940A528-317F-4244-BA2F-045DF59C0CED}"/>
                </a:ext>
              </a:extLst>
            </p:cNvPr>
            <p:cNvSpPr txBox="1"/>
            <p:nvPr/>
          </p:nvSpPr>
          <p:spPr>
            <a:xfrm>
              <a:off x="2666537" y="2732625"/>
              <a:ext cx="199079" cy="178686"/>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defRPr sz="1000">
                  <a:solidFill>
                    <a:srgbClr val="6F7878"/>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63580">
                <a:defRPr/>
              </a:pPr>
              <a:r>
                <a:rPr lang="en-US" sz="726" kern="0" dirty="0">
                  <a:latin typeface="Arial"/>
                </a:rPr>
                <a:t>Yes</a:t>
              </a:r>
            </a:p>
          </p:txBody>
        </p:sp>
      </p:grpSp>
      <p:cxnSp>
        <p:nvCxnSpPr>
          <p:cNvPr id="66" name="Straight Arrow Connector 65" descr="E to F flow">
            <a:extLst>
              <a:ext uri="{FF2B5EF4-FFF2-40B4-BE49-F238E27FC236}">
                <a16:creationId xmlns:a16="http://schemas.microsoft.com/office/drawing/2014/main" id="{00FEF724-D248-492F-9B4A-274E13C8C44D}"/>
              </a:ext>
            </a:extLst>
          </p:cNvPr>
          <p:cNvCxnSpPr>
            <a:cxnSpLocks/>
            <a:stCxn id="99" idx="3"/>
            <a:endCxn id="71" idx="1"/>
          </p:cNvCxnSpPr>
          <p:nvPr/>
        </p:nvCxnSpPr>
        <p:spPr>
          <a:xfrm>
            <a:off x="6118165" y="2693366"/>
            <a:ext cx="124202" cy="0"/>
          </a:xfrm>
          <a:prstGeom prst="straightConnector1">
            <a:avLst/>
          </a:prstGeom>
          <a:noFill/>
          <a:ln w="12700" cap="flat" cmpd="sng" algn="ctr">
            <a:solidFill>
              <a:srgbClr val="A7AFAF"/>
            </a:solidFill>
            <a:prstDash val="solid"/>
            <a:miter lim="800000"/>
            <a:tailEnd type="triangle"/>
          </a:ln>
          <a:effectLst/>
        </p:spPr>
      </p:cxnSp>
      <p:cxnSp>
        <p:nvCxnSpPr>
          <p:cNvPr id="74" name="Straight Arrow Connector 73" descr="I, yes flow">
            <a:extLst>
              <a:ext uri="{FF2B5EF4-FFF2-40B4-BE49-F238E27FC236}">
                <a16:creationId xmlns:a16="http://schemas.microsoft.com/office/drawing/2014/main" id="{9F404235-48D1-4EDC-B9A3-C78AF988BBEC}"/>
              </a:ext>
            </a:extLst>
          </p:cNvPr>
          <p:cNvCxnSpPr>
            <a:cxnSpLocks/>
            <a:stCxn id="72" idx="2"/>
            <a:endCxn id="92" idx="0"/>
          </p:cNvCxnSpPr>
          <p:nvPr/>
        </p:nvCxnSpPr>
        <p:spPr>
          <a:xfrm>
            <a:off x="4422147" y="4451195"/>
            <a:ext cx="2168" cy="406681"/>
          </a:xfrm>
          <a:prstGeom prst="straightConnector1">
            <a:avLst/>
          </a:prstGeom>
          <a:noFill/>
          <a:ln w="12700" cap="flat" cmpd="sng" algn="ctr">
            <a:solidFill>
              <a:srgbClr val="A7AFAF"/>
            </a:solidFill>
            <a:prstDash val="solid"/>
            <a:miter lim="800000"/>
            <a:tailEnd type="triangle"/>
          </a:ln>
          <a:effectLst/>
        </p:spPr>
      </p:cxnSp>
      <p:grpSp>
        <p:nvGrpSpPr>
          <p:cNvPr id="15" name="Group 14" descr="H">
            <a:extLst>
              <a:ext uri="{FF2B5EF4-FFF2-40B4-BE49-F238E27FC236}">
                <a16:creationId xmlns:a16="http://schemas.microsoft.com/office/drawing/2014/main" id="{15F73AF2-6255-4F8B-9001-E8EFD554DDFD}"/>
              </a:ext>
            </a:extLst>
          </p:cNvPr>
          <p:cNvGrpSpPr/>
          <p:nvPr/>
        </p:nvGrpSpPr>
        <p:grpSpPr>
          <a:xfrm>
            <a:off x="7612678" y="2769942"/>
            <a:ext cx="1130965" cy="630598"/>
            <a:chOff x="7612678" y="2769942"/>
            <a:chExt cx="1130965" cy="630598"/>
          </a:xfrm>
        </p:grpSpPr>
        <p:sp>
          <p:nvSpPr>
            <p:cNvPr id="77" name="Flowchart: Terminator 76">
              <a:extLst>
                <a:ext uri="{FF2B5EF4-FFF2-40B4-BE49-F238E27FC236}">
                  <a16:creationId xmlns:a16="http://schemas.microsoft.com/office/drawing/2014/main" id="{11C34B90-15D6-421E-B1AB-E745C669E2DC}"/>
                </a:ext>
              </a:extLst>
            </p:cNvPr>
            <p:cNvSpPr/>
            <p:nvPr/>
          </p:nvSpPr>
          <p:spPr>
            <a:xfrm>
              <a:off x="7637706" y="2810707"/>
              <a:ext cx="1105937" cy="589833"/>
            </a:xfrm>
            <a:prstGeom prst="flowChartTerminator">
              <a:avLst/>
            </a:prstGeom>
            <a:solidFill>
              <a:srgbClr val="004D71"/>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b="1" i="1" kern="0" dirty="0">
                  <a:solidFill>
                    <a:srgbClr val="FFFFFF"/>
                  </a:solidFill>
                  <a:latin typeface="Arial"/>
                </a:rPr>
                <a:t>End: </a:t>
              </a:r>
              <a:r>
                <a:rPr lang="en-US" sz="798" kern="0" dirty="0">
                  <a:solidFill>
                    <a:srgbClr val="FFFFFF"/>
                  </a:solidFill>
                  <a:latin typeface="Arial"/>
                </a:rPr>
                <a:t>Endorse use of new instance</a:t>
              </a:r>
            </a:p>
          </p:txBody>
        </p:sp>
        <p:sp>
          <p:nvSpPr>
            <p:cNvPr id="78" name="Flowchart: Connector 77">
              <a:extLst>
                <a:ext uri="{FF2B5EF4-FFF2-40B4-BE49-F238E27FC236}">
                  <a16:creationId xmlns:a16="http://schemas.microsoft.com/office/drawing/2014/main" id="{3C3C9CDF-F839-44E3-BA87-19018AA535DA}"/>
                </a:ext>
              </a:extLst>
            </p:cNvPr>
            <p:cNvSpPr/>
            <p:nvPr/>
          </p:nvSpPr>
          <p:spPr>
            <a:xfrm>
              <a:off x="7612678" y="2769942"/>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H</a:t>
              </a:r>
            </a:p>
          </p:txBody>
        </p:sp>
      </p:grpSp>
      <p:grpSp>
        <p:nvGrpSpPr>
          <p:cNvPr id="11" name="Group 10" descr="D, decision">
            <a:extLst>
              <a:ext uri="{FF2B5EF4-FFF2-40B4-BE49-F238E27FC236}">
                <a16:creationId xmlns:a16="http://schemas.microsoft.com/office/drawing/2014/main" id="{1411BC5A-182F-49D0-A6F0-2F40C4D7DEE7}"/>
              </a:ext>
            </a:extLst>
          </p:cNvPr>
          <p:cNvGrpSpPr/>
          <p:nvPr/>
        </p:nvGrpSpPr>
        <p:grpSpPr>
          <a:xfrm>
            <a:off x="3869178" y="2159563"/>
            <a:ext cx="1105937" cy="1013042"/>
            <a:chOff x="3869178" y="2159563"/>
            <a:chExt cx="1105937" cy="1013042"/>
          </a:xfrm>
        </p:grpSpPr>
        <p:sp>
          <p:nvSpPr>
            <p:cNvPr id="62" name="Diamond 61">
              <a:extLst>
                <a:ext uri="{FF2B5EF4-FFF2-40B4-BE49-F238E27FC236}">
                  <a16:creationId xmlns:a16="http://schemas.microsoft.com/office/drawing/2014/main" id="{624EDC62-E4ED-47F1-B6FF-DE77E4996D02}"/>
                </a:ext>
              </a:extLst>
            </p:cNvPr>
            <p:cNvSpPr/>
            <p:nvPr/>
          </p:nvSpPr>
          <p:spPr>
            <a:xfrm>
              <a:off x="3869178" y="2214126"/>
              <a:ext cx="1105937"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kern="0" dirty="0">
                  <a:solidFill>
                    <a:srgbClr val="FFFFFF"/>
                  </a:solidFill>
                  <a:latin typeface="Arial"/>
                </a:rPr>
                <a:t>Is enterprise solution aligned with objectives?</a:t>
              </a:r>
            </a:p>
          </p:txBody>
        </p:sp>
        <p:sp>
          <p:nvSpPr>
            <p:cNvPr id="81" name="Flowchart: Connector 80">
              <a:extLst>
                <a:ext uri="{FF2B5EF4-FFF2-40B4-BE49-F238E27FC236}">
                  <a16:creationId xmlns:a16="http://schemas.microsoft.com/office/drawing/2014/main" id="{32FB8AD7-E17C-4F32-A1A5-5A0F01580825}"/>
                </a:ext>
              </a:extLst>
            </p:cNvPr>
            <p:cNvSpPr/>
            <p:nvPr/>
          </p:nvSpPr>
          <p:spPr>
            <a:xfrm>
              <a:off x="3915506" y="215956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D</a:t>
              </a:r>
            </a:p>
          </p:txBody>
        </p:sp>
      </p:grpSp>
      <p:grpSp>
        <p:nvGrpSpPr>
          <p:cNvPr id="13" name="Group 12" descr="F, decision">
            <a:extLst>
              <a:ext uri="{FF2B5EF4-FFF2-40B4-BE49-F238E27FC236}">
                <a16:creationId xmlns:a16="http://schemas.microsoft.com/office/drawing/2014/main" id="{B83C6C24-6DD2-4AF8-91CC-BEF56E8EBA55}"/>
              </a:ext>
            </a:extLst>
          </p:cNvPr>
          <p:cNvGrpSpPr/>
          <p:nvPr/>
        </p:nvGrpSpPr>
        <p:grpSpPr>
          <a:xfrm>
            <a:off x="6242367" y="2159563"/>
            <a:ext cx="1105937" cy="1013042"/>
            <a:chOff x="6242367" y="2159563"/>
            <a:chExt cx="1105937" cy="1013042"/>
          </a:xfrm>
        </p:grpSpPr>
        <p:sp>
          <p:nvSpPr>
            <p:cNvPr id="71" name="Diamond 70">
              <a:extLst>
                <a:ext uri="{FF2B5EF4-FFF2-40B4-BE49-F238E27FC236}">
                  <a16:creationId xmlns:a16="http://schemas.microsoft.com/office/drawing/2014/main" id="{A67AE45B-366B-4431-AF12-9D09211D593D}"/>
                </a:ext>
              </a:extLst>
            </p:cNvPr>
            <p:cNvSpPr/>
            <p:nvPr/>
          </p:nvSpPr>
          <p:spPr>
            <a:xfrm>
              <a:off x="6242367" y="2214126"/>
              <a:ext cx="1105937"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kern="0" dirty="0">
                  <a:solidFill>
                    <a:srgbClr val="FFFFFF"/>
                  </a:solidFill>
                  <a:latin typeface="Arial"/>
                </a:rPr>
                <a:t>Can an existing instance be used?</a:t>
              </a:r>
            </a:p>
          </p:txBody>
        </p:sp>
        <p:sp>
          <p:nvSpPr>
            <p:cNvPr id="82" name="Flowchart: Connector 81">
              <a:extLst>
                <a:ext uri="{FF2B5EF4-FFF2-40B4-BE49-F238E27FC236}">
                  <a16:creationId xmlns:a16="http://schemas.microsoft.com/office/drawing/2014/main" id="{0535A3B4-F333-4297-BF8B-09682A0FD343}"/>
                </a:ext>
              </a:extLst>
            </p:cNvPr>
            <p:cNvSpPr/>
            <p:nvPr/>
          </p:nvSpPr>
          <p:spPr>
            <a:xfrm>
              <a:off x="6242367" y="215956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F</a:t>
              </a:r>
            </a:p>
          </p:txBody>
        </p:sp>
      </p:grpSp>
      <p:grpSp>
        <p:nvGrpSpPr>
          <p:cNvPr id="16" name="Group 15" descr="L, end">
            <a:extLst>
              <a:ext uri="{FF2B5EF4-FFF2-40B4-BE49-F238E27FC236}">
                <a16:creationId xmlns:a16="http://schemas.microsoft.com/office/drawing/2014/main" id="{2D8D284C-97E4-4719-B627-BE1249C028DA}"/>
              </a:ext>
            </a:extLst>
          </p:cNvPr>
          <p:cNvGrpSpPr/>
          <p:nvPr/>
        </p:nvGrpSpPr>
        <p:grpSpPr>
          <a:xfrm>
            <a:off x="7637706" y="3603177"/>
            <a:ext cx="1105937" cy="657130"/>
            <a:chOff x="7637706" y="3603177"/>
            <a:chExt cx="1105937" cy="657130"/>
          </a:xfrm>
        </p:grpSpPr>
        <p:sp>
          <p:nvSpPr>
            <p:cNvPr id="70" name="Flowchart: Terminator 69">
              <a:extLst>
                <a:ext uri="{FF2B5EF4-FFF2-40B4-BE49-F238E27FC236}">
                  <a16:creationId xmlns:a16="http://schemas.microsoft.com/office/drawing/2014/main" id="{44FF4D6F-FB17-486B-AE49-99DA71600C0E}"/>
                </a:ext>
              </a:extLst>
            </p:cNvPr>
            <p:cNvSpPr/>
            <p:nvPr/>
          </p:nvSpPr>
          <p:spPr>
            <a:xfrm>
              <a:off x="7637706" y="3670474"/>
              <a:ext cx="1105937" cy="589833"/>
            </a:xfrm>
            <a:prstGeom prst="flowChartTerminator">
              <a:avLst/>
            </a:prstGeom>
            <a:solidFill>
              <a:srgbClr val="004D73"/>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b="1" i="1" kern="0" dirty="0">
                  <a:solidFill>
                    <a:srgbClr val="FFFFFF"/>
                  </a:solidFill>
                  <a:latin typeface="Arial"/>
                </a:rPr>
                <a:t>End: </a:t>
              </a:r>
              <a:r>
                <a:rPr lang="en-US" sz="798" kern="0" dirty="0">
                  <a:solidFill>
                    <a:srgbClr val="FFFFFF"/>
                  </a:solidFill>
                  <a:latin typeface="Arial"/>
                </a:rPr>
                <a:t>Endorse Selection</a:t>
              </a:r>
            </a:p>
          </p:txBody>
        </p:sp>
        <p:sp>
          <p:nvSpPr>
            <p:cNvPr id="83" name="Flowchart: Connector 82">
              <a:extLst>
                <a:ext uri="{FF2B5EF4-FFF2-40B4-BE49-F238E27FC236}">
                  <a16:creationId xmlns:a16="http://schemas.microsoft.com/office/drawing/2014/main" id="{7F4A5D64-4859-4441-AFC4-790821DD8C6B}"/>
                </a:ext>
              </a:extLst>
            </p:cNvPr>
            <p:cNvSpPr/>
            <p:nvPr/>
          </p:nvSpPr>
          <p:spPr>
            <a:xfrm>
              <a:off x="7650949" y="3603177"/>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L</a:t>
              </a:r>
            </a:p>
          </p:txBody>
        </p:sp>
      </p:grpSp>
      <p:grpSp>
        <p:nvGrpSpPr>
          <p:cNvPr id="14" name="Group 13" descr="G, end">
            <a:extLst>
              <a:ext uri="{FF2B5EF4-FFF2-40B4-BE49-F238E27FC236}">
                <a16:creationId xmlns:a16="http://schemas.microsoft.com/office/drawing/2014/main" id="{99DCA2D3-62D4-42CF-A0B9-F3DAEC3C1ADE}"/>
              </a:ext>
            </a:extLst>
          </p:cNvPr>
          <p:cNvGrpSpPr/>
          <p:nvPr/>
        </p:nvGrpSpPr>
        <p:grpSpPr>
          <a:xfrm>
            <a:off x="7605801" y="2032233"/>
            <a:ext cx="1130965" cy="630415"/>
            <a:chOff x="7605801" y="2032233"/>
            <a:chExt cx="1130965" cy="630415"/>
          </a:xfrm>
        </p:grpSpPr>
        <p:sp>
          <p:nvSpPr>
            <p:cNvPr id="69" name="Flowchart: Terminator 68">
              <a:extLst>
                <a:ext uri="{FF2B5EF4-FFF2-40B4-BE49-F238E27FC236}">
                  <a16:creationId xmlns:a16="http://schemas.microsoft.com/office/drawing/2014/main" id="{661C76FE-658F-4953-A398-3C28160912B0}"/>
                </a:ext>
              </a:extLst>
            </p:cNvPr>
            <p:cNvSpPr/>
            <p:nvPr/>
          </p:nvSpPr>
          <p:spPr>
            <a:xfrm>
              <a:off x="7630829" y="2072815"/>
              <a:ext cx="1105937" cy="589833"/>
            </a:xfrm>
            <a:prstGeom prst="flowChartTerminator">
              <a:avLst/>
            </a:prstGeom>
            <a:solidFill>
              <a:srgbClr val="004D73"/>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b="1" i="1" kern="0" dirty="0">
                  <a:solidFill>
                    <a:srgbClr val="FFFFFF"/>
                  </a:solidFill>
                  <a:latin typeface="Arial"/>
                </a:rPr>
                <a:t>End: </a:t>
              </a:r>
              <a:r>
                <a:rPr lang="en-US" sz="798" kern="0" dirty="0">
                  <a:solidFill>
                    <a:srgbClr val="FFFFFF"/>
                  </a:solidFill>
                  <a:latin typeface="Arial"/>
                </a:rPr>
                <a:t>Endorse use of existing instance</a:t>
              </a:r>
            </a:p>
          </p:txBody>
        </p:sp>
        <p:sp>
          <p:nvSpPr>
            <p:cNvPr id="84" name="Flowchart: Connector 83">
              <a:extLst>
                <a:ext uri="{FF2B5EF4-FFF2-40B4-BE49-F238E27FC236}">
                  <a16:creationId xmlns:a16="http://schemas.microsoft.com/office/drawing/2014/main" id="{FC93CD50-840A-4894-B97F-B6837362A416}"/>
                </a:ext>
              </a:extLst>
            </p:cNvPr>
            <p:cNvSpPr/>
            <p:nvPr/>
          </p:nvSpPr>
          <p:spPr>
            <a:xfrm>
              <a:off x="7605801" y="2032233"/>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G</a:t>
              </a:r>
            </a:p>
          </p:txBody>
        </p:sp>
      </p:grpSp>
      <p:grpSp>
        <p:nvGrpSpPr>
          <p:cNvPr id="29" name="Group 28" descr="D, yes flow">
            <a:extLst>
              <a:ext uri="{FF2B5EF4-FFF2-40B4-BE49-F238E27FC236}">
                <a16:creationId xmlns:a16="http://schemas.microsoft.com/office/drawing/2014/main" id="{6A31478D-A2F6-4187-B396-2EFA1B037EE2}"/>
              </a:ext>
            </a:extLst>
          </p:cNvPr>
          <p:cNvGrpSpPr/>
          <p:nvPr/>
        </p:nvGrpSpPr>
        <p:grpSpPr>
          <a:xfrm>
            <a:off x="4975115" y="2693366"/>
            <a:ext cx="245808" cy="217944"/>
            <a:chOff x="4975115" y="2693366"/>
            <a:chExt cx="245808" cy="217944"/>
          </a:xfrm>
        </p:grpSpPr>
        <p:cxnSp>
          <p:nvCxnSpPr>
            <p:cNvPr id="65" name="Straight Arrow Connector 64">
              <a:extLst>
                <a:ext uri="{FF2B5EF4-FFF2-40B4-BE49-F238E27FC236}">
                  <a16:creationId xmlns:a16="http://schemas.microsoft.com/office/drawing/2014/main" id="{B36771DC-1BFE-4C7C-9B2B-B0E2FE2C3AAA}"/>
                </a:ext>
              </a:extLst>
            </p:cNvPr>
            <p:cNvCxnSpPr>
              <a:cxnSpLocks/>
              <a:stCxn id="62" idx="3"/>
              <a:endCxn id="99" idx="1"/>
            </p:cNvCxnSpPr>
            <p:nvPr/>
          </p:nvCxnSpPr>
          <p:spPr>
            <a:xfrm>
              <a:off x="4975115" y="2693366"/>
              <a:ext cx="244332" cy="0"/>
            </a:xfrm>
            <a:prstGeom prst="straightConnector1">
              <a:avLst/>
            </a:prstGeom>
            <a:noFill/>
            <a:ln w="12700" cap="flat" cmpd="sng" algn="ctr">
              <a:solidFill>
                <a:srgbClr val="A7AFAF"/>
              </a:solidFill>
              <a:prstDash val="solid"/>
              <a:miter lim="800000"/>
              <a:tailEnd type="triangle"/>
            </a:ln>
            <a:effectLst/>
          </p:spPr>
        </p:cxnSp>
        <p:sp>
          <p:nvSpPr>
            <p:cNvPr id="85" name="Rectangle 84">
              <a:extLst>
                <a:ext uri="{FF2B5EF4-FFF2-40B4-BE49-F238E27FC236}">
                  <a16:creationId xmlns:a16="http://schemas.microsoft.com/office/drawing/2014/main" id="{709C4B50-8E9C-4038-AE74-70391632FF94}"/>
                </a:ext>
              </a:extLst>
            </p:cNvPr>
            <p:cNvSpPr/>
            <p:nvPr/>
          </p:nvSpPr>
          <p:spPr>
            <a:xfrm>
              <a:off x="5021845" y="2712232"/>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kern="0" dirty="0">
                  <a:solidFill>
                    <a:srgbClr val="6F7878"/>
                  </a:solidFill>
                  <a:latin typeface="Arial"/>
                </a:rPr>
                <a:t>Yes</a:t>
              </a:r>
            </a:p>
          </p:txBody>
        </p:sp>
      </p:grpSp>
      <p:grpSp>
        <p:nvGrpSpPr>
          <p:cNvPr id="24" name="Group 23" descr="D, no flow">
            <a:extLst>
              <a:ext uri="{FF2B5EF4-FFF2-40B4-BE49-F238E27FC236}">
                <a16:creationId xmlns:a16="http://schemas.microsoft.com/office/drawing/2014/main" id="{BDE67214-E712-4E29-BC48-F37ED78466DF}"/>
              </a:ext>
            </a:extLst>
          </p:cNvPr>
          <p:cNvGrpSpPr/>
          <p:nvPr/>
        </p:nvGrpSpPr>
        <p:grpSpPr>
          <a:xfrm>
            <a:off x="4422146" y="3172605"/>
            <a:ext cx="265052" cy="320111"/>
            <a:chOff x="4422146" y="3172605"/>
            <a:chExt cx="265052" cy="320111"/>
          </a:xfrm>
        </p:grpSpPr>
        <p:cxnSp>
          <p:nvCxnSpPr>
            <p:cNvPr id="58" name="Straight Arrow Connector 57"/>
            <p:cNvCxnSpPr>
              <a:cxnSpLocks/>
              <a:stCxn id="62" idx="2"/>
              <a:endCxn id="72" idx="0"/>
            </p:cNvCxnSpPr>
            <p:nvPr/>
          </p:nvCxnSpPr>
          <p:spPr>
            <a:xfrm>
              <a:off x="4422146" y="3172605"/>
              <a:ext cx="0" cy="320111"/>
            </a:xfrm>
            <a:prstGeom prst="straightConnector1">
              <a:avLst/>
            </a:prstGeom>
            <a:noFill/>
            <a:ln w="12700" cap="flat" cmpd="sng" algn="ctr">
              <a:solidFill>
                <a:srgbClr val="A7AFAF"/>
              </a:solidFill>
              <a:prstDash val="solid"/>
              <a:miter lim="800000"/>
              <a:tailEnd type="triangle"/>
            </a:ln>
            <a:effectLst/>
          </p:spPr>
        </p:cxnSp>
        <p:sp>
          <p:nvSpPr>
            <p:cNvPr id="86" name="Rectangle 85">
              <a:extLst>
                <a:ext uri="{FF2B5EF4-FFF2-40B4-BE49-F238E27FC236}">
                  <a16:creationId xmlns:a16="http://schemas.microsoft.com/office/drawing/2014/main" id="{7CFD95F7-732F-4850-A477-0BAD6B0EE06D}"/>
                </a:ext>
              </a:extLst>
            </p:cNvPr>
            <p:cNvSpPr/>
            <p:nvPr/>
          </p:nvSpPr>
          <p:spPr>
            <a:xfrm>
              <a:off x="4488120" y="3240379"/>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en-US" sz="726" kern="0" dirty="0">
                  <a:solidFill>
                    <a:srgbClr val="6F7878"/>
                  </a:solidFill>
                  <a:latin typeface="Arial"/>
                </a:rPr>
                <a:t>No</a:t>
              </a:r>
            </a:p>
          </p:txBody>
        </p:sp>
      </p:grpSp>
      <p:grpSp>
        <p:nvGrpSpPr>
          <p:cNvPr id="27" name="Group 26" descr="F, yes flow">
            <a:extLst>
              <a:ext uri="{FF2B5EF4-FFF2-40B4-BE49-F238E27FC236}">
                <a16:creationId xmlns:a16="http://schemas.microsoft.com/office/drawing/2014/main" id="{2C843E55-2836-4025-9507-F55973CE6684}"/>
              </a:ext>
            </a:extLst>
          </p:cNvPr>
          <p:cNvGrpSpPr/>
          <p:nvPr/>
        </p:nvGrpSpPr>
        <p:grpSpPr>
          <a:xfrm>
            <a:off x="7297699" y="2310196"/>
            <a:ext cx="333129" cy="383170"/>
            <a:chOff x="7297699" y="2310196"/>
            <a:chExt cx="333129" cy="383170"/>
          </a:xfrm>
        </p:grpSpPr>
        <p:cxnSp>
          <p:nvCxnSpPr>
            <p:cNvPr id="67" name="Straight Arrow Connector 66">
              <a:extLst>
                <a:ext uri="{FF2B5EF4-FFF2-40B4-BE49-F238E27FC236}">
                  <a16:creationId xmlns:a16="http://schemas.microsoft.com/office/drawing/2014/main" id="{52149822-560D-4305-9238-C68E06F7977C}"/>
                </a:ext>
              </a:extLst>
            </p:cNvPr>
            <p:cNvCxnSpPr>
              <a:cxnSpLocks/>
              <a:stCxn id="71" idx="3"/>
              <a:endCxn id="69" idx="1"/>
            </p:cNvCxnSpPr>
            <p:nvPr/>
          </p:nvCxnSpPr>
          <p:spPr>
            <a:xfrm flipV="1">
              <a:off x="7348303" y="2367731"/>
              <a:ext cx="282525" cy="325635"/>
            </a:xfrm>
            <a:prstGeom prst="straightConnector1">
              <a:avLst/>
            </a:prstGeom>
            <a:noFill/>
            <a:ln w="12700" cap="flat" cmpd="sng" algn="ctr">
              <a:solidFill>
                <a:srgbClr val="A7AFAF"/>
              </a:solidFill>
              <a:prstDash val="solid"/>
              <a:miter lim="800000"/>
              <a:tailEnd type="triangle"/>
            </a:ln>
            <a:effectLst/>
          </p:spPr>
        </p:cxnSp>
        <p:sp>
          <p:nvSpPr>
            <p:cNvPr id="87" name="Rectangle 86">
              <a:extLst>
                <a:ext uri="{FF2B5EF4-FFF2-40B4-BE49-F238E27FC236}">
                  <a16:creationId xmlns:a16="http://schemas.microsoft.com/office/drawing/2014/main" id="{D264DD43-1E21-41DC-82A1-F60EAB051A7E}"/>
                </a:ext>
              </a:extLst>
            </p:cNvPr>
            <p:cNvSpPr/>
            <p:nvPr/>
          </p:nvSpPr>
          <p:spPr>
            <a:xfrm>
              <a:off x="7297699" y="2310196"/>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kern="0" dirty="0">
                  <a:solidFill>
                    <a:srgbClr val="6F7878"/>
                  </a:solidFill>
                  <a:latin typeface="Arial"/>
                </a:rPr>
                <a:t>Yes</a:t>
              </a:r>
            </a:p>
          </p:txBody>
        </p:sp>
      </p:grpSp>
      <p:grpSp>
        <p:nvGrpSpPr>
          <p:cNvPr id="28" name="Group 27" descr="F, no flow">
            <a:extLst>
              <a:ext uri="{FF2B5EF4-FFF2-40B4-BE49-F238E27FC236}">
                <a16:creationId xmlns:a16="http://schemas.microsoft.com/office/drawing/2014/main" id="{05597AD3-00C0-4D18-AE09-BBE6A5B9F5D9}"/>
              </a:ext>
            </a:extLst>
          </p:cNvPr>
          <p:cNvGrpSpPr/>
          <p:nvPr/>
        </p:nvGrpSpPr>
        <p:grpSpPr>
          <a:xfrm>
            <a:off x="7322504" y="2693366"/>
            <a:ext cx="315201" cy="472066"/>
            <a:chOff x="7322504" y="2693366"/>
            <a:chExt cx="315201" cy="472066"/>
          </a:xfrm>
        </p:grpSpPr>
        <p:cxnSp>
          <p:nvCxnSpPr>
            <p:cNvPr id="68" name="Straight Arrow Connector 67">
              <a:extLst>
                <a:ext uri="{FF2B5EF4-FFF2-40B4-BE49-F238E27FC236}">
                  <a16:creationId xmlns:a16="http://schemas.microsoft.com/office/drawing/2014/main" id="{920E3872-3BA7-4306-8F1A-0D6E1C6547B1}"/>
                </a:ext>
              </a:extLst>
            </p:cNvPr>
            <p:cNvCxnSpPr>
              <a:cxnSpLocks/>
              <a:stCxn id="71" idx="3"/>
              <a:endCxn id="77" idx="1"/>
            </p:cNvCxnSpPr>
            <p:nvPr/>
          </p:nvCxnSpPr>
          <p:spPr>
            <a:xfrm>
              <a:off x="7348303" y="2693366"/>
              <a:ext cx="289402" cy="412258"/>
            </a:xfrm>
            <a:prstGeom prst="straightConnector1">
              <a:avLst/>
            </a:prstGeom>
            <a:noFill/>
            <a:ln w="12700" cap="flat" cmpd="sng" algn="ctr">
              <a:solidFill>
                <a:srgbClr val="A7AFAF"/>
              </a:solidFill>
              <a:prstDash val="solid"/>
              <a:miter lim="800000"/>
              <a:tailEnd type="triangle"/>
            </a:ln>
            <a:effectLst/>
          </p:spPr>
        </p:cxnSp>
        <p:sp>
          <p:nvSpPr>
            <p:cNvPr id="88" name="Rectangle 87">
              <a:extLst>
                <a:ext uri="{FF2B5EF4-FFF2-40B4-BE49-F238E27FC236}">
                  <a16:creationId xmlns:a16="http://schemas.microsoft.com/office/drawing/2014/main" id="{BCFEDE6C-A9F6-4320-A488-52BB8BA4C1FE}"/>
                </a:ext>
              </a:extLst>
            </p:cNvPr>
            <p:cNvSpPr/>
            <p:nvPr/>
          </p:nvSpPr>
          <p:spPr>
            <a:xfrm>
              <a:off x="7322504" y="2966354"/>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kern="0" dirty="0">
                  <a:solidFill>
                    <a:srgbClr val="6F7878"/>
                  </a:solidFill>
                  <a:latin typeface="Arial"/>
                </a:rPr>
                <a:t>No</a:t>
              </a:r>
            </a:p>
          </p:txBody>
        </p:sp>
      </p:grpSp>
      <p:grpSp>
        <p:nvGrpSpPr>
          <p:cNvPr id="19" name="Group 18" descr="I, no flow">
            <a:extLst>
              <a:ext uri="{FF2B5EF4-FFF2-40B4-BE49-F238E27FC236}">
                <a16:creationId xmlns:a16="http://schemas.microsoft.com/office/drawing/2014/main" id="{56A0C0F0-E3C3-4AAD-B9E7-9715EF0D6632}"/>
              </a:ext>
            </a:extLst>
          </p:cNvPr>
          <p:cNvGrpSpPr/>
          <p:nvPr/>
        </p:nvGrpSpPr>
        <p:grpSpPr>
          <a:xfrm>
            <a:off x="4975115" y="3744728"/>
            <a:ext cx="258492" cy="227228"/>
            <a:chOff x="4975115" y="3744728"/>
            <a:chExt cx="258492" cy="227228"/>
          </a:xfrm>
        </p:grpSpPr>
        <p:cxnSp>
          <p:nvCxnSpPr>
            <p:cNvPr id="73" name="Straight Arrow Connector 72">
              <a:extLst>
                <a:ext uri="{FF2B5EF4-FFF2-40B4-BE49-F238E27FC236}">
                  <a16:creationId xmlns:a16="http://schemas.microsoft.com/office/drawing/2014/main" id="{D67F146F-6427-4A93-A62D-C02EA12EC88A}"/>
                </a:ext>
              </a:extLst>
            </p:cNvPr>
            <p:cNvCxnSpPr>
              <a:cxnSpLocks/>
              <a:stCxn id="72" idx="3"/>
              <a:endCxn id="64" idx="1"/>
            </p:cNvCxnSpPr>
            <p:nvPr/>
          </p:nvCxnSpPr>
          <p:spPr>
            <a:xfrm flipV="1">
              <a:off x="4975115" y="3971955"/>
              <a:ext cx="258492" cy="1"/>
            </a:xfrm>
            <a:prstGeom prst="straightConnector1">
              <a:avLst/>
            </a:prstGeom>
            <a:noFill/>
            <a:ln w="12700" cap="flat" cmpd="sng" algn="ctr">
              <a:solidFill>
                <a:srgbClr val="A7AFAF"/>
              </a:solidFill>
              <a:prstDash val="solid"/>
              <a:miter lim="800000"/>
              <a:tailEnd type="triangle"/>
            </a:ln>
            <a:effectLst/>
          </p:spPr>
        </p:cxnSp>
        <p:sp>
          <p:nvSpPr>
            <p:cNvPr id="89" name="Rectangle 88">
              <a:extLst>
                <a:ext uri="{FF2B5EF4-FFF2-40B4-BE49-F238E27FC236}">
                  <a16:creationId xmlns:a16="http://schemas.microsoft.com/office/drawing/2014/main" id="{03DF108B-12AE-4609-99AA-4209FCEC1001}"/>
                </a:ext>
              </a:extLst>
            </p:cNvPr>
            <p:cNvSpPr/>
            <p:nvPr/>
          </p:nvSpPr>
          <p:spPr>
            <a:xfrm>
              <a:off x="5020368" y="3744728"/>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663580">
                <a:defRPr/>
              </a:pPr>
              <a:r>
                <a:rPr lang="en-US" sz="726" kern="0" dirty="0">
                  <a:solidFill>
                    <a:srgbClr val="6F7878"/>
                  </a:solidFill>
                  <a:latin typeface="Arial"/>
                </a:rPr>
                <a:t>No</a:t>
              </a:r>
            </a:p>
          </p:txBody>
        </p:sp>
      </p:grpSp>
      <p:cxnSp>
        <p:nvCxnSpPr>
          <p:cNvPr id="56" name="Straight Arrow Connector 55" descr="C to D"/>
          <p:cNvCxnSpPr>
            <a:cxnSpLocks/>
            <a:stCxn id="63" idx="3"/>
            <a:endCxn id="62" idx="1"/>
          </p:cNvCxnSpPr>
          <p:nvPr/>
        </p:nvCxnSpPr>
        <p:spPr>
          <a:xfrm>
            <a:off x="3720943" y="2693365"/>
            <a:ext cx="148235" cy="1"/>
          </a:xfrm>
          <a:prstGeom prst="straightConnector1">
            <a:avLst/>
          </a:prstGeom>
          <a:noFill/>
          <a:ln w="12700" cap="flat" cmpd="sng" algn="ctr">
            <a:solidFill>
              <a:srgbClr val="A7AFAF"/>
            </a:solidFill>
            <a:prstDash val="solid"/>
            <a:miter lim="800000"/>
            <a:tailEnd type="triangle"/>
          </a:ln>
          <a:effectLst/>
        </p:spPr>
      </p:cxnSp>
      <p:grpSp>
        <p:nvGrpSpPr>
          <p:cNvPr id="25" name="Group 24" descr="C, work">
            <a:extLst>
              <a:ext uri="{FF2B5EF4-FFF2-40B4-BE49-F238E27FC236}">
                <a16:creationId xmlns:a16="http://schemas.microsoft.com/office/drawing/2014/main" id="{CCC61906-0015-47F0-9803-1F37C612F140}"/>
              </a:ext>
            </a:extLst>
          </p:cNvPr>
          <p:cNvGrpSpPr/>
          <p:nvPr/>
        </p:nvGrpSpPr>
        <p:grpSpPr>
          <a:xfrm>
            <a:off x="2695578" y="2155285"/>
            <a:ext cx="1025365" cy="811969"/>
            <a:chOff x="2695578" y="2155285"/>
            <a:chExt cx="1025365" cy="811969"/>
          </a:xfrm>
        </p:grpSpPr>
        <p:sp>
          <p:nvSpPr>
            <p:cNvPr id="63" name="Rectangle 62">
              <a:extLst>
                <a:ext uri="{FF2B5EF4-FFF2-40B4-BE49-F238E27FC236}">
                  <a16:creationId xmlns:a16="http://schemas.microsoft.com/office/drawing/2014/main" id="{5C89B859-0CA9-4E9E-8610-E90D5AC6295B}"/>
                </a:ext>
              </a:extLst>
            </p:cNvPr>
            <p:cNvSpPr/>
            <p:nvPr/>
          </p:nvSpPr>
          <p:spPr>
            <a:xfrm>
              <a:off x="2822225" y="2419477"/>
              <a:ext cx="898718" cy="547777"/>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en-US" sz="798" kern="0" dirty="0">
                  <a:solidFill>
                    <a:srgbClr val="002856"/>
                  </a:solidFill>
                  <a:latin typeface="Arial"/>
                </a:rPr>
                <a:t>Assess option of enterprise solution.*</a:t>
              </a:r>
            </a:p>
          </p:txBody>
        </p:sp>
        <p:sp>
          <p:nvSpPr>
            <p:cNvPr id="80" name="Flowchart: Connector 79">
              <a:extLst>
                <a:ext uri="{FF2B5EF4-FFF2-40B4-BE49-F238E27FC236}">
                  <a16:creationId xmlns:a16="http://schemas.microsoft.com/office/drawing/2014/main" id="{AB2DDA3C-21E0-4E1D-8A44-37026C6A38A3}"/>
                </a:ext>
              </a:extLst>
            </p:cNvPr>
            <p:cNvSpPr/>
            <p:nvPr/>
          </p:nvSpPr>
          <p:spPr>
            <a:xfrm>
              <a:off x="2695578" y="2155285"/>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C</a:t>
              </a:r>
            </a:p>
          </p:txBody>
        </p:sp>
      </p:grpSp>
      <p:sp>
        <p:nvSpPr>
          <p:cNvPr id="90" name="Rectangle 89">
            <a:extLst>
              <a:ext uri="{FF2B5EF4-FFF2-40B4-BE49-F238E27FC236}">
                <a16:creationId xmlns:a16="http://schemas.microsoft.com/office/drawing/2014/main" id="{9F8526F9-1773-4A32-9528-ED4F7067CB6C}"/>
              </a:ext>
            </a:extLst>
          </p:cNvPr>
          <p:cNvSpPr/>
          <p:nvPr/>
        </p:nvSpPr>
        <p:spPr>
          <a:xfrm>
            <a:off x="4499975" y="4537692"/>
            <a:ext cx="199078" cy="199078"/>
          </a:xfrm>
          <a:prstGeom prst="rect">
            <a:avLst/>
          </a:prstGeom>
          <a:solidFill>
            <a:srgbClr val="FFFFFF"/>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en-US" sz="726" kern="0" dirty="0">
                <a:solidFill>
                  <a:srgbClr val="515858"/>
                </a:solidFill>
                <a:latin typeface="Arial"/>
              </a:rPr>
              <a:t>Yes</a:t>
            </a:r>
          </a:p>
        </p:txBody>
      </p:sp>
      <p:sp>
        <p:nvSpPr>
          <p:cNvPr id="64" name="Rectangle 63">
            <a:extLst>
              <a:ext uri="{FF2B5EF4-FFF2-40B4-BE49-F238E27FC236}">
                <a16:creationId xmlns:a16="http://schemas.microsoft.com/office/drawing/2014/main" id="{EB4E2A2C-8A1F-4500-A7AE-04DCCF0CE1D4}"/>
              </a:ext>
            </a:extLst>
          </p:cNvPr>
          <p:cNvSpPr/>
          <p:nvPr/>
        </p:nvSpPr>
        <p:spPr>
          <a:xfrm>
            <a:off x="5233607" y="3715874"/>
            <a:ext cx="898718" cy="512162"/>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en-US" sz="798" kern="0" dirty="0">
                <a:solidFill>
                  <a:srgbClr val="002856"/>
                </a:solidFill>
                <a:latin typeface="Arial"/>
              </a:rPr>
              <a:t>Present options analysis of alternative solutions</a:t>
            </a:r>
          </a:p>
        </p:txBody>
      </p:sp>
      <p:grpSp>
        <p:nvGrpSpPr>
          <p:cNvPr id="30" name="Group 29" descr="J, work">
            <a:extLst>
              <a:ext uri="{FF2B5EF4-FFF2-40B4-BE49-F238E27FC236}">
                <a16:creationId xmlns:a16="http://schemas.microsoft.com/office/drawing/2014/main" id="{03C73B53-A0CA-45F2-8408-9500B96FD3B1}"/>
              </a:ext>
            </a:extLst>
          </p:cNvPr>
          <p:cNvGrpSpPr/>
          <p:nvPr/>
        </p:nvGrpSpPr>
        <p:grpSpPr>
          <a:xfrm>
            <a:off x="3921083" y="4724765"/>
            <a:ext cx="988540" cy="575486"/>
            <a:chOff x="3921083" y="4724765"/>
            <a:chExt cx="988540" cy="575486"/>
          </a:xfrm>
        </p:grpSpPr>
        <p:sp>
          <p:nvSpPr>
            <p:cNvPr id="92" name="Rectangle 91">
              <a:extLst>
                <a:ext uri="{FF2B5EF4-FFF2-40B4-BE49-F238E27FC236}">
                  <a16:creationId xmlns:a16="http://schemas.microsoft.com/office/drawing/2014/main" id="{B6C55332-24B3-44BD-8A30-EFC9499EAD88}"/>
                </a:ext>
              </a:extLst>
            </p:cNvPr>
            <p:cNvSpPr/>
            <p:nvPr/>
          </p:nvSpPr>
          <p:spPr>
            <a:xfrm>
              <a:off x="3939006" y="4857876"/>
              <a:ext cx="970617" cy="442375"/>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en-US" sz="798" kern="0" dirty="0">
                  <a:solidFill>
                    <a:srgbClr val="002856"/>
                  </a:solidFill>
                  <a:latin typeface="Arial"/>
                </a:rPr>
                <a:t>Explore Pathfinder/ reuse opportunity</a:t>
              </a:r>
            </a:p>
          </p:txBody>
        </p:sp>
        <p:sp>
          <p:nvSpPr>
            <p:cNvPr id="93" name="Flowchart: Connector 92">
              <a:extLst>
                <a:ext uri="{FF2B5EF4-FFF2-40B4-BE49-F238E27FC236}">
                  <a16:creationId xmlns:a16="http://schemas.microsoft.com/office/drawing/2014/main" id="{1D82855D-0557-4176-B97D-A0BF48CF5995}"/>
                </a:ext>
              </a:extLst>
            </p:cNvPr>
            <p:cNvSpPr/>
            <p:nvPr/>
          </p:nvSpPr>
          <p:spPr>
            <a:xfrm>
              <a:off x="3921083" y="4724765"/>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J</a:t>
              </a:r>
            </a:p>
          </p:txBody>
        </p:sp>
      </p:grpSp>
      <p:grpSp>
        <p:nvGrpSpPr>
          <p:cNvPr id="22" name="Group 21" descr="I, decision">
            <a:extLst>
              <a:ext uri="{FF2B5EF4-FFF2-40B4-BE49-F238E27FC236}">
                <a16:creationId xmlns:a16="http://schemas.microsoft.com/office/drawing/2014/main" id="{A6ADB258-B971-4475-B355-E735E42A7EB4}"/>
              </a:ext>
            </a:extLst>
          </p:cNvPr>
          <p:cNvGrpSpPr/>
          <p:nvPr/>
        </p:nvGrpSpPr>
        <p:grpSpPr>
          <a:xfrm>
            <a:off x="3869178" y="3492716"/>
            <a:ext cx="1105937" cy="958479"/>
            <a:chOff x="3869178" y="3492716"/>
            <a:chExt cx="1105937" cy="958479"/>
          </a:xfrm>
        </p:grpSpPr>
        <p:sp>
          <p:nvSpPr>
            <p:cNvPr id="72" name="Diamond 71">
              <a:extLst>
                <a:ext uri="{FF2B5EF4-FFF2-40B4-BE49-F238E27FC236}">
                  <a16:creationId xmlns:a16="http://schemas.microsoft.com/office/drawing/2014/main" id="{FDDC82F0-4ECE-460B-91DE-9E872BFD1592}"/>
                </a:ext>
              </a:extLst>
            </p:cNvPr>
            <p:cNvSpPr/>
            <p:nvPr/>
          </p:nvSpPr>
          <p:spPr>
            <a:xfrm>
              <a:off x="3869178" y="3492716"/>
              <a:ext cx="1105937" cy="958479"/>
            </a:xfrm>
            <a:prstGeom prst="diamond">
              <a:avLst/>
            </a:prstGeom>
            <a:solidFill>
              <a:srgbClr val="6F7878"/>
            </a:solid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98" kern="0" dirty="0">
                  <a:solidFill>
                    <a:srgbClr val="FFFFFF"/>
                  </a:solidFill>
                  <a:latin typeface="Arial"/>
                </a:rPr>
                <a:t>Is there a Pathfinder or reuse opportunity available?</a:t>
              </a:r>
            </a:p>
          </p:txBody>
        </p:sp>
        <p:sp>
          <p:nvSpPr>
            <p:cNvPr id="75" name="Flowchart: Connector 74">
              <a:extLst>
                <a:ext uri="{FF2B5EF4-FFF2-40B4-BE49-F238E27FC236}">
                  <a16:creationId xmlns:a16="http://schemas.microsoft.com/office/drawing/2014/main" id="{2088809A-F888-4BDF-9CA2-9BD58D2F742F}"/>
                </a:ext>
              </a:extLst>
            </p:cNvPr>
            <p:cNvSpPr/>
            <p:nvPr/>
          </p:nvSpPr>
          <p:spPr>
            <a:xfrm>
              <a:off x="3915506" y="3603992"/>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I</a:t>
              </a:r>
            </a:p>
          </p:txBody>
        </p:sp>
      </p:grpSp>
      <p:grpSp>
        <p:nvGrpSpPr>
          <p:cNvPr id="20" name="Group 19" descr="J, no pathfinder">
            <a:extLst>
              <a:ext uri="{FF2B5EF4-FFF2-40B4-BE49-F238E27FC236}">
                <a16:creationId xmlns:a16="http://schemas.microsoft.com/office/drawing/2014/main" id="{6280EE94-AC56-47BA-A468-D27995BE3DBB}"/>
              </a:ext>
            </a:extLst>
          </p:cNvPr>
          <p:cNvGrpSpPr/>
          <p:nvPr/>
        </p:nvGrpSpPr>
        <p:grpSpPr>
          <a:xfrm>
            <a:off x="4909623" y="4228036"/>
            <a:ext cx="773343" cy="851028"/>
            <a:chOff x="4909623" y="4228036"/>
            <a:chExt cx="773343" cy="851028"/>
          </a:xfrm>
        </p:grpSpPr>
        <p:cxnSp>
          <p:nvCxnSpPr>
            <p:cNvPr id="94" name="Straight Arrow Connector 93">
              <a:extLst>
                <a:ext uri="{FF2B5EF4-FFF2-40B4-BE49-F238E27FC236}">
                  <a16:creationId xmlns:a16="http://schemas.microsoft.com/office/drawing/2014/main" id="{B307E240-5175-4C0A-B25E-69F4F8049EB5}"/>
                </a:ext>
              </a:extLst>
            </p:cNvPr>
            <p:cNvCxnSpPr>
              <a:cxnSpLocks/>
              <a:stCxn id="92" idx="3"/>
              <a:endCxn id="64" idx="2"/>
            </p:cNvCxnSpPr>
            <p:nvPr/>
          </p:nvCxnSpPr>
          <p:spPr>
            <a:xfrm flipV="1">
              <a:off x="4909623" y="4228036"/>
              <a:ext cx="773343" cy="851028"/>
            </a:xfrm>
            <a:prstGeom prst="straightConnector1">
              <a:avLst/>
            </a:prstGeom>
            <a:noFill/>
            <a:ln w="12700" cap="flat" cmpd="sng" algn="ctr">
              <a:solidFill>
                <a:srgbClr val="A7AFAF"/>
              </a:solidFill>
              <a:prstDash val="solid"/>
              <a:miter lim="800000"/>
              <a:tailEnd type="triangle"/>
            </a:ln>
            <a:effectLst/>
          </p:spPr>
        </p:cxnSp>
        <p:sp>
          <p:nvSpPr>
            <p:cNvPr id="97" name="Rectangle 96">
              <a:extLst>
                <a:ext uri="{FF2B5EF4-FFF2-40B4-BE49-F238E27FC236}">
                  <a16:creationId xmlns:a16="http://schemas.microsoft.com/office/drawing/2014/main" id="{CB6F7E8A-F5F5-4DAF-B436-3C2E1E5D6E8B}"/>
                </a:ext>
              </a:extLst>
            </p:cNvPr>
            <p:cNvSpPr/>
            <p:nvPr/>
          </p:nvSpPr>
          <p:spPr>
            <a:xfrm>
              <a:off x="5093002" y="4490062"/>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en-US" sz="726" kern="0" dirty="0">
                  <a:solidFill>
                    <a:srgbClr val="6F7878"/>
                  </a:solidFill>
                  <a:latin typeface="Arial"/>
                </a:rPr>
                <a:t>N1</a:t>
              </a:r>
            </a:p>
          </p:txBody>
        </p:sp>
      </p:grpSp>
      <p:grpSp>
        <p:nvGrpSpPr>
          <p:cNvPr id="12" name="Group 11" descr="E, work">
            <a:extLst>
              <a:ext uri="{FF2B5EF4-FFF2-40B4-BE49-F238E27FC236}">
                <a16:creationId xmlns:a16="http://schemas.microsoft.com/office/drawing/2014/main" id="{832A5C67-69B8-411A-A454-718F16CAA399}"/>
              </a:ext>
            </a:extLst>
          </p:cNvPr>
          <p:cNvGrpSpPr/>
          <p:nvPr/>
        </p:nvGrpSpPr>
        <p:grpSpPr>
          <a:xfrm>
            <a:off x="5149674" y="2137111"/>
            <a:ext cx="968490" cy="777442"/>
            <a:chOff x="5149674" y="2137111"/>
            <a:chExt cx="968490" cy="777442"/>
          </a:xfrm>
        </p:grpSpPr>
        <p:sp>
          <p:nvSpPr>
            <p:cNvPr id="99" name="Rectangle 98">
              <a:extLst>
                <a:ext uri="{FF2B5EF4-FFF2-40B4-BE49-F238E27FC236}">
                  <a16:creationId xmlns:a16="http://schemas.microsoft.com/office/drawing/2014/main" id="{997AFB8B-D2E5-4024-99E3-BDB4B62584BE}"/>
                </a:ext>
              </a:extLst>
            </p:cNvPr>
            <p:cNvSpPr/>
            <p:nvPr/>
          </p:nvSpPr>
          <p:spPr>
            <a:xfrm>
              <a:off x="5219446" y="2472178"/>
              <a:ext cx="898718" cy="442375"/>
            </a:xfrm>
            <a:prstGeom prst="rect">
              <a:avLst/>
            </a:prstGeom>
            <a:solidFill>
              <a:srgbClr val="D0DEEA"/>
            </a:solidFill>
            <a:ln w="12700" cap="flat" cmpd="sng" algn="ctr">
              <a:noFill/>
              <a:prstDash val="solid"/>
              <a:miter lim="800000"/>
            </a:ln>
            <a:effectLst/>
          </p:spPr>
          <p:txBody>
            <a:bodyPr rot="0" spcFirstLastPara="0" vertOverflow="overflow" horzOverflow="overflow" vert="horz" wrap="square" lIns="33180" tIns="33180" rIns="33180" bIns="33180" numCol="1" spcCol="0" rtlCol="0" fromWordArt="0" anchor="ctr" anchorCtr="0" forceAA="0" compatLnSpc="1">
              <a:prstTxWarp prst="textNoShape">
                <a:avLst/>
              </a:prstTxWarp>
              <a:noAutofit/>
            </a:bodyPr>
            <a:lstStyle/>
            <a:p>
              <a:pPr algn="ctr" defTabSz="663580">
                <a:defRPr/>
              </a:pPr>
              <a:r>
                <a:rPr lang="en-US" sz="798" kern="0" dirty="0">
                  <a:solidFill>
                    <a:srgbClr val="002856"/>
                  </a:solidFill>
                  <a:latin typeface="Arial"/>
                </a:rPr>
                <a:t>Evaluate use of an existing instance</a:t>
              </a:r>
            </a:p>
          </p:txBody>
        </p:sp>
        <p:sp>
          <p:nvSpPr>
            <p:cNvPr id="100" name="Flowchart: Connector 99">
              <a:extLst>
                <a:ext uri="{FF2B5EF4-FFF2-40B4-BE49-F238E27FC236}">
                  <a16:creationId xmlns:a16="http://schemas.microsoft.com/office/drawing/2014/main" id="{48D70677-F84A-4FA9-88DD-26F2FCE2C428}"/>
                </a:ext>
              </a:extLst>
            </p:cNvPr>
            <p:cNvSpPr/>
            <p:nvPr/>
          </p:nvSpPr>
          <p:spPr>
            <a:xfrm>
              <a:off x="5149674" y="2137111"/>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6F7878"/>
                  </a:solidFill>
                  <a:latin typeface="Arial"/>
                </a:rPr>
                <a:t>E</a:t>
              </a:r>
            </a:p>
          </p:txBody>
        </p:sp>
      </p:grpSp>
      <p:grpSp>
        <p:nvGrpSpPr>
          <p:cNvPr id="23" name="Group 22" descr="B, no flow">
            <a:extLst>
              <a:ext uri="{FF2B5EF4-FFF2-40B4-BE49-F238E27FC236}">
                <a16:creationId xmlns:a16="http://schemas.microsoft.com/office/drawing/2014/main" id="{EFE45C5E-69F3-4EDA-B9DD-B0CAE25EABF9}"/>
              </a:ext>
            </a:extLst>
          </p:cNvPr>
          <p:cNvGrpSpPr/>
          <p:nvPr/>
        </p:nvGrpSpPr>
        <p:grpSpPr>
          <a:xfrm>
            <a:off x="2100886" y="3172605"/>
            <a:ext cx="1768292" cy="799350"/>
            <a:chOff x="2100886" y="3172605"/>
            <a:chExt cx="1768292" cy="799350"/>
          </a:xfrm>
        </p:grpSpPr>
        <p:sp>
          <p:nvSpPr>
            <p:cNvPr id="95" name="Rectangle 94">
              <a:extLst>
                <a:ext uri="{FF2B5EF4-FFF2-40B4-BE49-F238E27FC236}">
                  <a16:creationId xmlns:a16="http://schemas.microsoft.com/office/drawing/2014/main" id="{B85C887A-2890-4E43-8EEB-F7A0D792CD93}"/>
                </a:ext>
              </a:extLst>
            </p:cNvPr>
            <p:cNvSpPr/>
            <p:nvPr/>
          </p:nvSpPr>
          <p:spPr>
            <a:xfrm>
              <a:off x="2163470" y="3221031"/>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en-US" sz="726" kern="0" dirty="0">
                  <a:solidFill>
                    <a:srgbClr val="6F7878"/>
                  </a:solidFill>
                  <a:latin typeface="Arial"/>
                </a:rPr>
                <a:t>No</a:t>
              </a:r>
            </a:p>
          </p:txBody>
        </p:sp>
        <p:cxnSp>
          <p:nvCxnSpPr>
            <p:cNvPr id="101" name="Connector: Elbow 92">
              <a:extLst>
                <a:ext uri="{FF2B5EF4-FFF2-40B4-BE49-F238E27FC236}">
                  <a16:creationId xmlns:a16="http://schemas.microsoft.com/office/drawing/2014/main" id="{CE48ABD7-48F9-433A-B495-481379686B4F}"/>
                </a:ext>
              </a:extLst>
            </p:cNvPr>
            <p:cNvCxnSpPr>
              <a:stCxn id="61" idx="2"/>
              <a:endCxn id="72" idx="1"/>
            </p:cNvCxnSpPr>
            <p:nvPr/>
          </p:nvCxnSpPr>
          <p:spPr>
            <a:xfrm rot="16200000" flipH="1">
              <a:off x="2585357" y="2688134"/>
              <a:ext cx="799350" cy="1768292"/>
            </a:xfrm>
            <a:prstGeom prst="bentConnector2">
              <a:avLst/>
            </a:prstGeom>
            <a:noFill/>
            <a:ln w="12700" cap="flat" cmpd="sng" algn="ctr">
              <a:solidFill>
                <a:srgbClr val="A7AFAF"/>
              </a:solidFill>
              <a:prstDash val="solid"/>
              <a:miter lim="800000"/>
              <a:tailEnd type="triangle"/>
            </a:ln>
            <a:effectLst/>
          </p:spPr>
        </p:cxnSp>
      </p:grpSp>
      <p:grpSp>
        <p:nvGrpSpPr>
          <p:cNvPr id="21" name="Group 20" descr="K to L flow">
            <a:extLst>
              <a:ext uri="{FF2B5EF4-FFF2-40B4-BE49-F238E27FC236}">
                <a16:creationId xmlns:a16="http://schemas.microsoft.com/office/drawing/2014/main" id="{84F06F2C-C8AF-4F56-BCD5-841E958495CE}"/>
              </a:ext>
            </a:extLst>
          </p:cNvPr>
          <p:cNvGrpSpPr/>
          <p:nvPr/>
        </p:nvGrpSpPr>
        <p:grpSpPr>
          <a:xfrm>
            <a:off x="6132325" y="3965391"/>
            <a:ext cx="1618163" cy="390463"/>
            <a:chOff x="6132325" y="3965391"/>
            <a:chExt cx="1618163" cy="390463"/>
          </a:xfrm>
        </p:grpSpPr>
        <p:sp>
          <p:nvSpPr>
            <p:cNvPr id="98" name="Rectangle 97">
              <a:extLst>
                <a:ext uri="{FF2B5EF4-FFF2-40B4-BE49-F238E27FC236}">
                  <a16:creationId xmlns:a16="http://schemas.microsoft.com/office/drawing/2014/main" id="{4253C8EE-BAE9-47E1-8B0E-D89BA65B8FDA}"/>
                </a:ext>
              </a:extLst>
            </p:cNvPr>
            <p:cNvSpPr/>
            <p:nvPr/>
          </p:nvSpPr>
          <p:spPr>
            <a:xfrm>
              <a:off x="7551410" y="4156776"/>
              <a:ext cx="199078" cy="199078"/>
            </a:xfrm>
            <a:prstGeom prst="rect">
              <a:avLst/>
            </a:prstGeom>
            <a:noFill/>
            <a:ln w="12700" cap="flat" cmpd="sng" algn="ctr">
              <a:no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defTabSz="663580">
                <a:defRPr/>
              </a:pPr>
              <a:r>
                <a:rPr lang="en-US" sz="726" kern="0" dirty="0">
                  <a:solidFill>
                    <a:srgbClr val="6F7878"/>
                  </a:solidFill>
                  <a:latin typeface="Arial"/>
                </a:rPr>
                <a:t>N2</a:t>
              </a:r>
            </a:p>
          </p:txBody>
        </p:sp>
        <p:cxnSp>
          <p:nvCxnSpPr>
            <p:cNvPr id="102" name="Straight Arrow Connector 101">
              <a:extLst>
                <a:ext uri="{FF2B5EF4-FFF2-40B4-BE49-F238E27FC236}">
                  <a16:creationId xmlns:a16="http://schemas.microsoft.com/office/drawing/2014/main" id="{7764F33C-2A7B-49E9-A611-36CF178436DC}"/>
                </a:ext>
              </a:extLst>
            </p:cNvPr>
            <p:cNvCxnSpPr>
              <a:cxnSpLocks/>
              <a:stCxn id="64" idx="3"/>
              <a:endCxn id="70" idx="1"/>
            </p:cNvCxnSpPr>
            <p:nvPr/>
          </p:nvCxnSpPr>
          <p:spPr>
            <a:xfrm flipV="1">
              <a:off x="6132325" y="3965391"/>
              <a:ext cx="1505381" cy="6564"/>
            </a:xfrm>
            <a:prstGeom prst="straightConnector1">
              <a:avLst/>
            </a:prstGeom>
            <a:noFill/>
            <a:ln w="12700" cap="flat" cmpd="sng" algn="ctr">
              <a:solidFill>
                <a:srgbClr val="A7AFAF"/>
              </a:solidFill>
              <a:prstDash val="solid"/>
              <a:miter lim="800000"/>
              <a:tailEnd type="triangle"/>
            </a:ln>
            <a:effectLst/>
          </p:spPr>
        </p:cxnSp>
      </p:grpSp>
      <p:sp>
        <p:nvSpPr>
          <p:cNvPr id="3" name="Rectangle 2"/>
          <p:cNvSpPr/>
          <p:nvPr/>
        </p:nvSpPr>
        <p:spPr>
          <a:xfrm>
            <a:off x="179512" y="6481237"/>
            <a:ext cx="1673685" cy="215123"/>
          </a:xfrm>
          <a:prstGeom prst="rect">
            <a:avLst/>
          </a:prstGeom>
        </p:spPr>
        <p:txBody>
          <a:bodyPr wrap="square">
            <a:spAutoFit/>
          </a:bodyPr>
          <a:lstStyle/>
          <a:p>
            <a:pPr defTabSz="663580">
              <a:defRPr/>
            </a:pPr>
            <a:r>
              <a:rPr lang="en-US" sz="798" kern="0" dirty="0">
                <a:latin typeface="Arial"/>
              </a:rPr>
              <a:t>* = endorsed by TBS GC EARB</a:t>
            </a:r>
            <a:endParaRPr lang="en-US" sz="798" kern="0" dirty="0">
              <a:solidFill>
                <a:srgbClr val="FFFFFF"/>
              </a:solidFill>
              <a:latin typeface="Arial"/>
            </a:endParaRPr>
          </a:p>
        </p:txBody>
      </p:sp>
      <p:sp>
        <p:nvSpPr>
          <p:cNvPr id="76" name="Flowchart: Connector 75">
            <a:extLst>
              <a:ext uri="{FF2B5EF4-FFF2-40B4-BE49-F238E27FC236}">
                <a16:creationId xmlns:a16="http://schemas.microsoft.com/office/drawing/2014/main" id="{1A31ED56-F859-4D13-9B94-6EFACA8B757F}"/>
              </a:ext>
            </a:extLst>
          </p:cNvPr>
          <p:cNvSpPr/>
          <p:nvPr/>
        </p:nvSpPr>
        <p:spPr>
          <a:xfrm>
            <a:off x="5149674" y="3603992"/>
            <a:ext cx="199078" cy="199078"/>
          </a:xfrm>
          <a:prstGeom prst="flowChartConnector">
            <a:avLst/>
          </a:prstGeom>
          <a:solidFill>
            <a:srgbClr val="FFFFFF"/>
          </a:solidFill>
          <a:ln w="12700" cap="flat" cmpd="sng" algn="ctr">
            <a:solidFill>
              <a:srgbClr val="D3D3D3"/>
            </a:solidFill>
            <a:prstDash val="solid"/>
            <a:miter lim="800000"/>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63580">
              <a:defRPr/>
            </a:pPr>
            <a:r>
              <a:rPr lang="en-US" sz="726" b="1" i="1" kern="0" dirty="0">
                <a:solidFill>
                  <a:srgbClr val="515858"/>
                </a:solidFill>
                <a:latin typeface="Arial"/>
              </a:rPr>
              <a:t>K</a:t>
            </a:r>
          </a:p>
        </p:txBody>
      </p:sp>
      <p:sp>
        <p:nvSpPr>
          <p:cNvPr id="96" name="Slide Number Placeholder 1">
            <a:extLst>
              <a:ext uri="{FF2B5EF4-FFF2-40B4-BE49-F238E27FC236}">
                <a16:creationId xmlns:a16="http://schemas.microsoft.com/office/drawing/2014/main" id="{0E1DCDCC-150B-454A-8BFC-AB58E9A3FCDB}"/>
              </a:ext>
            </a:extLst>
          </p:cNvPr>
          <p:cNvSpPr txBox="1">
            <a:spLocks/>
          </p:cNvSpPr>
          <p:nvPr/>
        </p:nvSpPr>
        <p:spPr>
          <a:xfrm>
            <a:off x="8758234" y="6494329"/>
            <a:ext cx="38576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2D4B517-E49B-41B6-9DBC-23634E0F1CDC}" type="slidenum">
              <a:rPr lang="en-CA" smtClean="0"/>
              <a:pPr/>
              <a:t>27</a:t>
            </a:fld>
            <a:endParaRPr lang="en-CA" dirty="0"/>
          </a:p>
        </p:txBody>
      </p:sp>
    </p:spTree>
    <p:extLst>
      <p:ext uri="{BB962C8B-B14F-4D97-AF65-F5344CB8AC3E}">
        <p14:creationId xmlns:p14="http://schemas.microsoft.com/office/powerpoint/2010/main" val="3903863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p:cNvSpPr txBox="1">
            <a:spLocks noGrp="1"/>
          </p:cNvSpPr>
          <p:nvPr>
            <p:ph type="title" idx="4294967295"/>
          </p:nvPr>
        </p:nvSpPr>
        <p:spPr>
          <a:xfrm>
            <a:off x="482441" y="80628"/>
            <a:ext cx="5432982" cy="703818"/>
          </a:xfrm>
          <a:prstGeom prst="rect">
            <a:avLst/>
          </a:prstGeom>
          <a:noFill/>
          <a:ln>
            <a:noFill/>
            <a:prstDash/>
          </a:ln>
          <a:effectLst/>
        </p:spPr>
        <p:txBody>
          <a:bodyPr rot="0" spcFirstLastPara="0" vertOverflow="overflow" horzOverflow="overflow" vert="horz" wrap="none" lIns="0" tIns="0" rIns="0" bIns="0" numCol="1" spcCol="0" rtlCol="0" fromWordArt="0" anchor="ctr" anchorCtr="0" forceAA="0" compatLnSpc="1">
            <a:prstTxWarp prst="textNoShape">
              <a:avLst/>
            </a:prstTxWarp>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CA" sz="2000" b="1"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mn-cs"/>
              </a:rPr>
              <a:t>Appendix 7: </a:t>
            </a:r>
          </a:p>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4D71"/>
                </a:solidFill>
                <a:effectLst/>
                <a:uLnTx/>
                <a:uFillTx/>
                <a:latin typeface="Calibri" panose="020F0502020204030204" pitchFamily="34" charset="0"/>
                <a:ea typeface="+mn-ea"/>
                <a:cs typeface="+mn-cs"/>
              </a:rPr>
              <a:t>Shared Services Canada (SSC) Involvement</a:t>
            </a:r>
            <a:endParaRPr kumimoji="0" lang="en-CA" sz="2000" b="0" i="0" u="none" strike="noStrike" kern="1200" cap="none" spc="0" normalizeH="0" baseline="0" noProof="0" dirty="0">
              <a:ln>
                <a:noFill/>
              </a:ln>
              <a:solidFill>
                <a:srgbClr val="004D71"/>
              </a:solidFill>
              <a:effectLst/>
              <a:uLnTx/>
              <a:uFillTx/>
              <a:latin typeface="Calibri" panose="020F0502020204030204" pitchFamily="34" charset="0"/>
              <a:ea typeface="+mn-ea"/>
              <a:cs typeface="+mn-cs"/>
            </a:endParaRPr>
          </a:p>
        </p:txBody>
      </p:sp>
      <p:sp>
        <p:nvSpPr>
          <p:cNvPr id="19" name="Rectangle 18"/>
          <p:cNvSpPr/>
          <p:nvPr>
            <p:custDataLst>
              <p:tags r:id="rId1"/>
            </p:custDataLst>
          </p:nvPr>
        </p:nvSpPr>
        <p:spPr>
          <a:xfrm>
            <a:off x="467544" y="980728"/>
            <a:ext cx="8290689" cy="190687"/>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CA" b="1" dirty="0">
                <a:solidFill>
                  <a:schemeClr val="tx1"/>
                </a:solidFill>
                <a:latin typeface="+mj-lt"/>
              </a:rPr>
              <a:t>SSC Scope</a:t>
            </a:r>
            <a:endParaRPr lang="en-US" b="1" dirty="0">
              <a:solidFill>
                <a:schemeClr val="tx1"/>
              </a:solidFill>
              <a:latin typeface="+mj-lt"/>
            </a:endParaRPr>
          </a:p>
        </p:txBody>
      </p:sp>
      <p:graphicFrame>
        <p:nvGraphicFramePr>
          <p:cNvPr id="16" name="Table 15" descr="SSC Scope"/>
          <p:cNvGraphicFramePr>
            <a:graphicFrameLocks noGrp="1"/>
          </p:cNvGraphicFramePr>
          <p:nvPr>
            <p:custDataLst>
              <p:tags r:id="rId2"/>
            </p:custDataLst>
            <p:extLst>
              <p:ext uri="{D42A27DB-BD31-4B8C-83A1-F6EECF244321}">
                <p14:modId xmlns:p14="http://schemas.microsoft.com/office/powerpoint/2010/main" val="1635640739"/>
              </p:ext>
            </p:extLst>
          </p:nvPr>
        </p:nvGraphicFramePr>
        <p:xfrm>
          <a:off x="467545" y="1188616"/>
          <a:ext cx="8290688" cy="2744440"/>
        </p:xfrm>
        <a:graphic>
          <a:graphicData uri="http://schemas.openxmlformats.org/drawingml/2006/table">
            <a:tbl>
              <a:tblPr firstCol="1">
                <a:tableStyleId>{5C22544A-7EE6-4342-B048-85BDC9FD1C3A}</a:tableStyleId>
              </a:tblPr>
              <a:tblGrid>
                <a:gridCol w="2736304">
                  <a:extLst>
                    <a:ext uri="{9D8B030D-6E8A-4147-A177-3AD203B41FA5}">
                      <a16:colId xmlns:a16="http://schemas.microsoft.com/office/drawing/2014/main" val="20000"/>
                    </a:ext>
                  </a:extLst>
                </a:gridCol>
                <a:gridCol w="5554384">
                  <a:extLst>
                    <a:ext uri="{9D8B030D-6E8A-4147-A177-3AD203B41FA5}">
                      <a16:colId xmlns:a16="http://schemas.microsoft.com/office/drawing/2014/main" val="20001"/>
                    </a:ext>
                  </a:extLst>
                </a:gridCol>
              </a:tblGrid>
              <a:tr h="583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What</a:t>
                      </a:r>
                      <a:r>
                        <a:rPr lang="en-US" sz="1400" baseline="0" dirty="0"/>
                        <a:t> </a:t>
                      </a:r>
                      <a:r>
                        <a:rPr lang="en-US" sz="1400" dirty="0"/>
                        <a:t>is the scope of work required by Shared Services Canada? </a:t>
                      </a:r>
                      <a:endParaRPr lang="en-CA" sz="1400" dirty="0">
                        <a:solidFill>
                          <a:schemeClr val="tx1">
                            <a:lumMod val="65000"/>
                            <a:lumOff val="35000"/>
                          </a:schemeClr>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0"/>
                  </a:ext>
                </a:extLst>
              </a:tr>
              <a:tr h="5833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When/How has SSC been involved in this project?  </a:t>
                      </a:r>
                      <a:endParaRPr lang="en-US" sz="1400" kern="1200" dirty="0">
                        <a:solidFill>
                          <a:schemeClr val="tx1">
                            <a:lumMod val="65000"/>
                            <a:lumOff val="35000"/>
                          </a:schemeClr>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1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7429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What SSC Services are to be impacted or consumed?  </a:t>
                      </a:r>
                      <a:endParaRPr lang="en-US" sz="1400" kern="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lumMod val="65000"/>
                            <a:lumOff val="35000"/>
                          </a:schemeClr>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hlinkClick r:id="rId9"/>
                        </a:rPr>
                        <a:t>https://service.ssc-spc.gc.ca/en/services</a:t>
                      </a:r>
                      <a:r>
                        <a:rPr lang="en-CA" sz="1400" kern="12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baseline="0" dirty="0"/>
                        <a:t>I</a:t>
                      </a:r>
                      <a:r>
                        <a:rPr lang="en-CA" sz="1400" kern="1200" dirty="0"/>
                        <a:t>nclude</a:t>
                      </a:r>
                      <a:r>
                        <a:rPr lang="en-CA" sz="1400" kern="1200" baseline="0" dirty="0"/>
                        <a:t> due dates for SSC deliverables.</a:t>
                      </a:r>
                      <a:endParaRPr lang="en-CA" sz="1400" kern="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0" kern="1200" dirty="0">
                        <a:solidFill>
                          <a:srgbClr val="014D71"/>
                        </a:solidFill>
                        <a:latin typeface="+mj-lt"/>
                        <a:ea typeface="+mn-ea"/>
                        <a:cs typeface="+mn-cs"/>
                      </a:endParaRPr>
                    </a:p>
                  </a:txBody>
                  <a:tcPr marL="68580" marR="68580" marT="34290" marB="34290" anchor="ctr"/>
                </a:tc>
                <a:extLst>
                  <a:ext uri="{0D108BD9-81ED-4DB2-BD59-A6C34878D82A}">
                    <a16:rowId xmlns:a16="http://schemas.microsoft.com/office/drawing/2014/main" val="10002"/>
                  </a:ext>
                </a:extLst>
              </a:tr>
              <a:tr h="834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What are the dependencies and</a:t>
                      </a:r>
                      <a:r>
                        <a:rPr lang="en-CA" sz="1400" kern="1200" baseline="0" dirty="0"/>
                        <a:t> assumptions?</a:t>
                      </a:r>
                      <a:endParaRPr lang="en-US" sz="1400" i="1" kern="1200" dirty="0">
                        <a:solidFill>
                          <a:srgbClr val="014D71"/>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effectLst/>
                        </a:rPr>
                        <a:t>(ex: authentication, cloud connectivity.</a:t>
                      </a:r>
                      <a:r>
                        <a:rPr lang="en-CA" sz="1400" kern="1200" baseline="0" dirty="0">
                          <a:effectLst/>
                        </a:rPr>
                        <a:t> If</a:t>
                      </a:r>
                      <a:r>
                        <a:rPr lang="en-CA" sz="1400" kern="1200" baseline="0" dirty="0"/>
                        <a:t> legacy Data Centre, which one and has capacity has been confirmed.)</a:t>
                      </a:r>
                      <a:endParaRPr lang="en-CA" sz="1400" kern="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effectLst/>
                        </a:rPr>
                        <a:t> </a:t>
                      </a:r>
                      <a:endParaRPr lang="en-CA" sz="1400" i="0" kern="1200" dirty="0">
                        <a:solidFill>
                          <a:srgbClr val="014D71"/>
                        </a:solidFill>
                        <a:latin typeface="+mj-lt"/>
                        <a:ea typeface="+mn-ea"/>
                        <a:cs typeface="+mn-cs"/>
                      </a:endParaRPr>
                    </a:p>
                  </a:txBody>
                  <a:tcPr marL="68580" marR="68580" marT="34290" marB="34290" anchor="ctr"/>
                </a:tc>
                <a:extLst>
                  <a:ext uri="{0D108BD9-81ED-4DB2-BD59-A6C34878D82A}">
                    <a16:rowId xmlns:a16="http://schemas.microsoft.com/office/drawing/2014/main" val="10003"/>
                  </a:ext>
                </a:extLst>
              </a:tr>
            </a:tbl>
          </a:graphicData>
        </a:graphic>
      </p:graphicFrame>
      <p:sp>
        <p:nvSpPr>
          <p:cNvPr id="33" name="Rectangle 32"/>
          <p:cNvSpPr/>
          <p:nvPr>
            <p:custDataLst>
              <p:tags r:id="rId3"/>
            </p:custDataLst>
          </p:nvPr>
        </p:nvSpPr>
        <p:spPr>
          <a:xfrm>
            <a:off x="467544" y="3965113"/>
            <a:ext cx="8290689" cy="183967"/>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CA" b="1" dirty="0">
                <a:solidFill>
                  <a:schemeClr val="tx1"/>
                </a:solidFill>
                <a:latin typeface="+mj-lt"/>
              </a:rPr>
              <a:t>SSC Internal Governance</a:t>
            </a:r>
            <a:endParaRPr lang="en-US" b="1" dirty="0">
              <a:solidFill>
                <a:schemeClr val="tx1"/>
              </a:solidFill>
              <a:latin typeface="+mj-lt"/>
            </a:endParaRPr>
          </a:p>
        </p:txBody>
      </p:sp>
      <p:graphicFrame>
        <p:nvGraphicFramePr>
          <p:cNvPr id="17" name="Table 16" descr="SSC Internal Governance"/>
          <p:cNvGraphicFramePr>
            <a:graphicFrameLocks noGrp="1"/>
          </p:cNvGraphicFramePr>
          <p:nvPr>
            <p:custDataLst>
              <p:tags r:id="rId4"/>
            </p:custDataLst>
            <p:extLst>
              <p:ext uri="{D42A27DB-BD31-4B8C-83A1-F6EECF244321}">
                <p14:modId xmlns:p14="http://schemas.microsoft.com/office/powerpoint/2010/main" val="3397389660"/>
              </p:ext>
            </p:extLst>
          </p:nvPr>
        </p:nvGraphicFramePr>
        <p:xfrm>
          <a:off x="467545" y="4149080"/>
          <a:ext cx="8290688" cy="861060"/>
        </p:xfrm>
        <a:graphic>
          <a:graphicData uri="http://schemas.openxmlformats.org/drawingml/2006/table">
            <a:tbl>
              <a:tblPr>
                <a:tableStyleId>{5C22544A-7EE6-4342-B048-85BDC9FD1C3A}</a:tableStyleId>
              </a:tblPr>
              <a:tblGrid>
                <a:gridCol w="5904655">
                  <a:extLst>
                    <a:ext uri="{9D8B030D-6E8A-4147-A177-3AD203B41FA5}">
                      <a16:colId xmlns:a16="http://schemas.microsoft.com/office/drawing/2014/main" val="20000"/>
                    </a:ext>
                  </a:extLst>
                </a:gridCol>
                <a:gridCol w="2386033">
                  <a:extLst>
                    <a:ext uri="{9D8B030D-6E8A-4147-A177-3AD203B41FA5}">
                      <a16:colId xmlns:a16="http://schemas.microsoft.com/office/drawing/2014/main" val="20001"/>
                    </a:ext>
                  </a:extLst>
                </a:gridCol>
              </a:tblGrid>
              <a:tr h="2984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dirty="0">
                          <a:solidFill>
                            <a:schemeClr val="tx1">
                              <a:lumMod val="75000"/>
                              <a:lumOff val="25000"/>
                            </a:schemeClr>
                          </a:solidFill>
                          <a:latin typeface="+mn-lt"/>
                          <a:ea typeface="+mn-ea"/>
                          <a:cs typeface="+mn-cs"/>
                        </a:rPr>
                        <a:t>Presentation</a:t>
                      </a:r>
                      <a:r>
                        <a:rPr lang="en-CA" sz="1400" i="1" kern="1200" baseline="0" dirty="0">
                          <a:solidFill>
                            <a:schemeClr val="tx1">
                              <a:lumMod val="75000"/>
                              <a:lumOff val="25000"/>
                            </a:schemeClr>
                          </a:solidFill>
                          <a:latin typeface="+mn-lt"/>
                          <a:ea typeface="+mn-ea"/>
                          <a:cs typeface="+mn-cs"/>
                        </a:rPr>
                        <a:t> title:</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baseline="0" dirty="0">
                          <a:solidFill>
                            <a:srgbClr val="014D71"/>
                          </a:solidFill>
                          <a:latin typeface="+mn-lt"/>
                          <a:ea typeface="+mn-ea"/>
                          <a:cs typeface="+mn-cs"/>
                        </a:rPr>
                        <a:t>Please include Presentation title, committee and date of presentation (or rational for not going through governance) </a:t>
                      </a:r>
                      <a:endParaRPr lang="en-CA" sz="1400" i="1" kern="1200" dirty="0">
                        <a:solidFill>
                          <a:srgbClr val="014D71"/>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i="1" kern="1200" dirty="0">
                          <a:solidFill>
                            <a:schemeClr val="tx1">
                              <a:lumMod val="75000"/>
                              <a:lumOff val="25000"/>
                            </a:schemeClr>
                          </a:solidFill>
                          <a:latin typeface="+mn-lt"/>
                          <a:ea typeface="+mn-ea"/>
                          <a:cs typeface="+mn-cs"/>
                        </a:rPr>
                        <a:t>Governance Committees: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a:solidFill>
                            <a:srgbClr val="014D71"/>
                          </a:solidFill>
                          <a:latin typeface="+mn-lt"/>
                          <a:ea typeface="+mn-ea"/>
                          <a:cs typeface="+mn-cs"/>
                        </a:rPr>
                        <a:t>Committee </a:t>
                      </a:r>
                      <a:r>
                        <a:rPr lang="en-US" sz="1200" kern="1200" dirty="0">
                          <a:solidFill>
                            <a:srgbClr val="014D71"/>
                          </a:solidFill>
                          <a:latin typeface="+mn-lt"/>
                          <a:ea typeface="+mn-ea"/>
                          <a:cs typeface="+mn-cs"/>
                        </a:rPr>
                        <a:t>DD/MM/YY</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i="1" kern="1200" dirty="0">
                          <a:solidFill>
                            <a:srgbClr val="014D71"/>
                          </a:solidFill>
                          <a:latin typeface="+mn-lt"/>
                          <a:ea typeface="+mn-ea"/>
                          <a:cs typeface="+mn-cs"/>
                        </a:rPr>
                        <a:t>Committee </a:t>
                      </a:r>
                      <a:r>
                        <a:rPr lang="en-US" sz="1200" kern="1200" dirty="0">
                          <a:solidFill>
                            <a:srgbClr val="014D71"/>
                          </a:solidFill>
                          <a:latin typeface="+mn-lt"/>
                          <a:ea typeface="+mn-ea"/>
                          <a:cs typeface="+mn-cs"/>
                        </a:rPr>
                        <a:t>DD/MM/YY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rgbClr val="014D71"/>
                        </a:solidFill>
                        <a:latin typeface="+mn-lt"/>
                        <a:ea typeface="+mn-ea"/>
                        <a:cs typeface="+mn-cs"/>
                      </a:endParaRPr>
                    </a:p>
                  </a:txBody>
                  <a:tcPr marL="68580" marR="68580" marT="34290" marB="34290"/>
                </a:tc>
                <a:extLst>
                  <a:ext uri="{0D108BD9-81ED-4DB2-BD59-A6C34878D82A}">
                    <a16:rowId xmlns:a16="http://schemas.microsoft.com/office/drawing/2014/main" val="10000"/>
                  </a:ext>
                </a:extLst>
              </a:tr>
            </a:tbl>
          </a:graphicData>
        </a:graphic>
      </p:graphicFrame>
      <p:sp>
        <p:nvSpPr>
          <p:cNvPr id="22" name="Rectangle 21"/>
          <p:cNvSpPr/>
          <p:nvPr>
            <p:custDataLst>
              <p:tags r:id="rId5"/>
            </p:custDataLst>
          </p:nvPr>
        </p:nvSpPr>
        <p:spPr>
          <a:xfrm>
            <a:off x="457775" y="5049180"/>
            <a:ext cx="8290689" cy="161797"/>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CA" b="1" dirty="0">
                <a:solidFill>
                  <a:schemeClr val="tx1"/>
                </a:solidFill>
                <a:latin typeface="+mj-lt"/>
              </a:rPr>
              <a:t>SSC Contact</a:t>
            </a:r>
            <a:endParaRPr lang="en-US" b="1" dirty="0">
              <a:solidFill>
                <a:schemeClr val="tx1"/>
              </a:solidFill>
              <a:latin typeface="+mj-lt"/>
            </a:endParaRPr>
          </a:p>
        </p:txBody>
      </p:sp>
      <p:graphicFrame>
        <p:nvGraphicFramePr>
          <p:cNvPr id="23" name="Table 22" descr="SSC Contact"/>
          <p:cNvGraphicFramePr>
            <a:graphicFrameLocks noGrp="1"/>
          </p:cNvGraphicFramePr>
          <p:nvPr>
            <p:custDataLst>
              <p:tags r:id="rId6"/>
            </p:custDataLst>
            <p:extLst>
              <p:ext uri="{D42A27DB-BD31-4B8C-83A1-F6EECF244321}">
                <p14:modId xmlns:p14="http://schemas.microsoft.com/office/powerpoint/2010/main" val="506140401"/>
              </p:ext>
            </p:extLst>
          </p:nvPr>
        </p:nvGraphicFramePr>
        <p:xfrm>
          <a:off x="467544" y="5240243"/>
          <a:ext cx="8290689" cy="1127760"/>
        </p:xfrm>
        <a:graphic>
          <a:graphicData uri="http://schemas.openxmlformats.org/drawingml/2006/table">
            <a:tbl>
              <a:tblPr firstCol="1">
                <a:tableStyleId>{5C22544A-7EE6-4342-B048-85BDC9FD1C3A}</a:tableStyleId>
              </a:tblPr>
              <a:tblGrid>
                <a:gridCol w="2880320">
                  <a:extLst>
                    <a:ext uri="{9D8B030D-6E8A-4147-A177-3AD203B41FA5}">
                      <a16:colId xmlns:a16="http://schemas.microsoft.com/office/drawing/2014/main" val="20000"/>
                    </a:ext>
                  </a:extLst>
                </a:gridCol>
                <a:gridCol w="5410369">
                  <a:extLst>
                    <a:ext uri="{9D8B030D-6E8A-4147-A177-3AD203B41FA5}">
                      <a16:colId xmlns:a16="http://schemas.microsoft.com/office/drawing/2014/main" val="20001"/>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SSC</a:t>
                      </a:r>
                      <a:r>
                        <a:rPr lang="en-US" sz="1400" baseline="0" dirty="0"/>
                        <a:t> BR number (if available)</a:t>
                      </a:r>
                      <a:endParaRPr lang="en-US" sz="1400" dirty="0">
                        <a:solidFill>
                          <a:schemeClr val="tx1">
                            <a:lumMod val="65000"/>
                            <a:lumOff val="35000"/>
                          </a:schemeClr>
                        </a:solidFill>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BR Number</a:t>
                      </a: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0"/>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SSC</a:t>
                      </a:r>
                      <a:r>
                        <a:rPr lang="en-US" sz="1400" kern="1200" baseline="0" dirty="0"/>
                        <a:t> Client Executive contact</a:t>
                      </a:r>
                      <a:endParaRPr lang="en-US" sz="1400" kern="1200" dirty="0">
                        <a:solidFill>
                          <a:schemeClr val="tx1">
                            <a:lumMod val="65000"/>
                            <a:lumOff val="35000"/>
                          </a:schemeClr>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15938" algn="l"/>
                        </a:tabLst>
                        <a:defRPr/>
                      </a:pPr>
                      <a:r>
                        <a:rPr lang="en-CA" sz="1400" kern="1200" dirty="0"/>
                        <a:t>Name/Title</a:t>
                      </a: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278130">
                <a:tc>
                  <a:txBody>
                    <a:bodyPr/>
                    <a:lstStyle/>
                    <a:p>
                      <a:r>
                        <a:rPr lang="en-US" sz="1400" kern="1200" dirty="0"/>
                        <a:t>SSC</a:t>
                      </a:r>
                      <a:r>
                        <a:rPr lang="en-US" sz="1400" kern="1200" baseline="0" dirty="0"/>
                        <a:t> project contact</a:t>
                      </a:r>
                      <a:endParaRPr lang="en-US" sz="1400" kern="1200" dirty="0">
                        <a:solidFill>
                          <a:schemeClr val="tx1">
                            <a:lumMod val="65000"/>
                            <a:lumOff val="35000"/>
                          </a:schemeClr>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Name/Title</a:t>
                      </a: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2"/>
                  </a:ext>
                </a:extLst>
              </a:tr>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SSC</a:t>
                      </a:r>
                      <a:r>
                        <a:rPr lang="en-US" sz="1400" kern="1200" baseline="0" dirty="0"/>
                        <a:t> architecture contact</a:t>
                      </a:r>
                      <a:endParaRPr lang="en-US" sz="1400" kern="1200" dirty="0">
                        <a:solidFill>
                          <a:schemeClr val="tx1">
                            <a:lumMod val="65000"/>
                            <a:lumOff val="35000"/>
                          </a:schemeClr>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15938" algn="l"/>
                        </a:tabLst>
                        <a:defRPr/>
                      </a:pPr>
                      <a:r>
                        <a:rPr lang="en-CA" sz="1400" kern="1200" dirty="0"/>
                        <a:t>Name/Title (if available)</a:t>
                      </a: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3"/>
                  </a:ext>
                </a:extLst>
              </a:tr>
            </a:tbl>
          </a:graphicData>
        </a:graphic>
      </p:graphicFrame>
      <p:grpSp>
        <p:nvGrpSpPr>
          <p:cNvPr id="14" name="Group 13" descr="Department filling note. To be deleted for submission">
            <a:extLst>
              <a:ext uri="{FF2B5EF4-FFF2-40B4-BE49-F238E27FC236}">
                <a16:creationId xmlns:a16="http://schemas.microsoft.com/office/drawing/2014/main" id="{15C5B292-1629-44EE-AA2F-47A87C0A8CC6}"/>
              </a:ext>
            </a:extLst>
          </p:cNvPr>
          <p:cNvGrpSpPr/>
          <p:nvPr/>
        </p:nvGrpSpPr>
        <p:grpSpPr>
          <a:xfrm>
            <a:off x="5926478" y="4576699"/>
            <a:ext cx="2702725" cy="2185369"/>
            <a:chOff x="9347725" y="574305"/>
            <a:chExt cx="1861803" cy="2139965"/>
          </a:xfrm>
        </p:grpSpPr>
        <p:grpSp>
          <p:nvGrpSpPr>
            <p:cNvPr id="15" name="Group 14">
              <a:extLst>
                <a:ext uri="{FF2B5EF4-FFF2-40B4-BE49-F238E27FC236}">
                  <a16:creationId xmlns:a16="http://schemas.microsoft.com/office/drawing/2014/main" id="{C5CB74DA-C2AF-40EE-A429-B7B175F052C9}"/>
                </a:ext>
              </a:extLst>
            </p:cNvPr>
            <p:cNvGrpSpPr/>
            <p:nvPr/>
          </p:nvGrpSpPr>
          <p:grpSpPr>
            <a:xfrm>
              <a:off x="9347725" y="709978"/>
              <a:ext cx="1861803" cy="2004292"/>
              <a:chOff x="3360740" y="1493839"/>
              <a:chExt cx="2544763" cy="2739519"/>
            </a:xfrm>
          </p:grpSpPr>
          <p:pic>
            <p:nvPicPr>
              <p:cNvPr id="20" name="Picture 19">
                <a:extLst>
                  <a:ext uri="{FF2B5EF4-FFF2-40B4-BE49-F238E27FC236}">
                    <a16:creationId xmlns:a16="http://schemas.microsoft.com/office/drawing/2014/main" id="{EFA1631C-2032-4A2B-9B80-9B2775AFAD2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eform 37">
                <a:extLst>
                  <a:ext uri="{FF2B5EF4-FFF2-40B4-BE49-F238E27FC236}">
                    <a16:creationId xmlns:a16="http://schemas.microsoft.com/office/drawing/2014/main" id="{E69B4FE4-E95A-4E47-93D8-D8D96D6CEAEB}"/>
                  </a:ext>
                </a:extLst>
              </p:cNvPr>
              <p:cNvSpPr>
                <a:spLocks/>
              </p:cNvSpPr>
              <p:nvPr/>
            </p:nvSpPr>
            <p:spPr bwMode="auto">
              <a:xfrm>
                <a:off x="3360740" y="1493839"/>
                <a:ext cx="2544763"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prstClr val="black">
                      <a:lumMod val="65000"/>
                      <a:lumOff val="35000"/>
                    </a:prstClr>
                  </a:buClr>
                </a:pPr>
                <a:r>
                  <a:rPr lang="en-US" sz="1200" i="1" dirty="0">
                    <a:solidFill>
                      <a:srgbClr val="004D71"/>
                    </a:solidFill>
                  </a:rPr>
                  <a:t>For help in completing this slide feel free to contact your Client Executive</a:t>
                </a:r>
              </a:p>
              <a:p>
                <a:pPr>
                  <a:buClr>
                    <a:prstClr val="black">
                      <a:lumMod val="65000"/>
                      <a:lumOff val="35000"/>
                    </a:prstClr>
                  </a:buClr>
                </a:pPr>
                <a:r>
                  <a:rPr lang="en-US" sz="1200" i="1" dirty="0">
                    <a:solidFill>
                      <a:srgbClr val="004D71"/>
                    </a:solidFill>
                    <a:hlinkClick r:id="rId11"/>
                  </a:rPr>
                  <a:t>https://service.ssc-spc.gc.ca/en/contact/partclisupport/client-execs</a:t>
                </a:r>
                <a:r>
                  <a:rPr lang="en-US" sz="1200" i="1" dirty="0">
                    <a:solidFill>
                      <a:srgbClr val="004D71"/>
                    </a:solidFill>
                  </a:rPr>
                  <a:t> </a:t>
                </a:r>
              </a:p>
            </p:txBody>
          </p:sp>
        </p:grpSp>
        <p:sp>
          <p:nvSpPr>
            <p:cNvPr id="18" name="Freeform 26">
              <a:extLst>
                <a:ext uri="{FF2B5EF4-FFF2-40B4-BE49-F238E27FC236}">
                  <a16:creationId xmlns:a16="http://schemas.microsoft.com/office/drawing/2014/main" id="{CA72C259-F2BF-405D-ABF8-D3D52D102967}"/>
                </a:ext>
              </a:extLst>
            </p:cNvPr>
            <p:cNvSpPr>
              <a:spLocks/>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
        <p:nvSpPr>
          <p:cNvPr id="24" name="Slide Number Placeholder 1">
            <a:extLst>
              <a:ext uri="{FF2B5EF4-FFF2-40B4-BE49-F238E27FC236}">
                <a16:creationId xmlns:a16="http://schemas.microsoft.com/office/drawing/2014/main" id="{342E6C59-32E1-4C3F-A284-26D858358CF2}"/>
              </a:ext>
            </a:extLst>
          </p:cNvPr>
          <p:cNvSpPr>
            <a:spLocks noGrp="1"/>
          </p:cNvSpPr>
          <p:nvPr>
            <p:ph type="sldNum" sz="quarter" idx="12"/>
          </p:nvPr>
        </p:nvSpPr>
        <p:spPr>
          <a:xfrm>
            <a:off x="8758234" y="6494329"/>
            <a:ext cx="385766" cy="365125"/>
          </a:xfrm>
        </p:spPr>
        <p:txBody>
          <a:bodyPr/>
          <a:lstStyle/>
          <a:p>
            <a:fld id="{32D4B517-E49B-41B6-9DBC-23634E0F1CDC}" type="slidenum">
              <a:rPr lang="en-CA" smtClean="0"/>
              <a:pPr/>
              <a:t>28</a:t>
            </a:fld>
            <a:endParaRPr lang="en-CA" dirty="0"/>
          </a:p>
        </p:txBody>
      </p:sp>
    </p:spTree>
    <p:extLst>
      <p:ext uri="{BB962C8B-B14F-4D97-AF65-F5344CB8AC3E}">
        <p14:creationId xmlns:p14="http://schemas.microsoft.com/office/powerpoint/2010/main" val="22640592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0E0AA3F1-91AE-4D8E-B059-92D1D5386375}"/>
              </a:ext>
            </a:extLst>
          </p:cNvPr>
          <p:cNvSpPr txBox="1">
            <a:spLocks noGrp="1"/>
          </p:cNvSpPr>
          <p:nvPr>
            <p:ph type="title" idx="4294967295"/>
          </p:nvPr>
        </p:nvSpPr>
        <p:spPr>
          <a:xfrm>
            <a:off x="482441" y="80628"/>
            <a:ext cx="5432982" cy="703818"/>
          </a:xfrm>
          <a:prstGeom prst="rect">
            <a:avLst/>
          </a:prstGeom>
          <a:noFill/>
          <a:ln>
            <a:noFill/>
            <a:prstDash/>
          </a:ln>
          <a:effectLst/>
        </p:spPr>
        <p:txBody>
          <a:bodyPr rot="0" spcFirstLastPara="0" vertOverflow="overflow" horzOverflow="overflow" vert="horz" wrap="none" lIns="0" tIns="0" rIns="0" bIns="0" numCol="1" spcCol="0" rtlCol="0" fromWordArt="0" anchor="ctr" anchorCtr="0" forceAA="0" compatLnSpc="1">
            <a:prstTxWarp prst="textNoShape">
              <a:avLst/>
            </a:prstTxWarp>
            <a:normAutofit/>
          </a:bodyPr>
          <a:lstStyle>
            <a:lvl1pPr marL="457200" indent="-457200" algn="l" defTabSz="914400" rtl="0" eaLnBrk="1" latinLnBrk="0" hangingPunct="1">
              <a:spcBef>
                <a:spcPct val="0"/>
              </a:spcBef>
              <a:buFont typeface="Arial" panose="020B0604020202020204" pitchFamily="34" charset="0"/>
              <a:buNone/>
              <a:defRPr lang="en-CA" sz="2800" kern="1200" baseline="0">
                <a:solidFill>
                  <a:schemeClr val="accent1"/>
                </a:solidFill>
                <a:latin typeface="Calibri" panose="020F0502020204030204" pitchFamily="34" charset="0"/>
                <a:ea typeface="+mn-ea"/>
                <a:cs typeface="+mn-cs"/>
              </a:defRPr>
            </a:lvl1pPr>
          </a:lstStyle>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mn-cs"/>
              </a:rPr>
              <a:t>Appendix 7: </a:t>
            </a:r>
          </a:p>
          <a:p>
            <a:pPr marL="457200" marR="0" lvl="0" indent="-45720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4D71"/>
                </a:solidFill>
                <a:effectLst/>
                <a:uLnTx/>
                <a:uFillTx/>
                <a:latin typeface="Calibri" panose="020F0502020204030204" pitchFamily="34" charset="0"/>
                <a:ea typeface="+mn-ea"/>
                <a:cs typeface="+mn-cs"/>
              </a:rPr>
              <a:t>Summary of Cloud Access Scenarios and Usage Profiles</a:t>
            </a:r>
          </a:p>
        </p:txBody>
      </p:sp>
      <p:graphicFrame>
        <p:nvGraphicFramePr>
          <p:cNvPr id="5" name="Table 5">
            <a:extLst>
              <a:ext uri="{FF2B5EF4-FFF2-40B4-BE49-F238E27FC236}">
                <a16:creationId xmlns:a16="http://schemas.microsoft.com/office/drawing/2014/main" id="{8AF2C29C-0FB4-4313-8610-4B32C34C8CAC}"/>
              </a:ext>
            </a:extLst>
          </p:cNvPr>
          <p:cNvGraphicFramePr>
            <a:graphicFrameLocks noGrp="1"/>
          </p:cNvGraphicFramePr>
          <p:nvPr>
            <p:ph idx="10"/>
            <p:extLst>
              <p:ext uri="{D42A27DB-BD31-4B8C-83A1-F6EECF244321}">
                <p14:modId xmlns:p14="http://schemas.microsoft.com/office/powerpoint/2010/main" val="1107360972"/>
              </p:ext>
            </p:extLst>
          </p:nvPr>
        </p:nvGraphicFramePr>
        <p:xfrm>
          <a:off x="785812" y="1125539"/>
          <a:ext cx="7422592" cy="3135071"/>
        </p:xfrm>
        <a:graphic>
          <a:graphicData uri="http://schemas.openxmlformats.org/drawingml/2006/table">
            <a:tbl>
              <a:tblPr firstRow="1" bandRow="1">
                <a:tableStyleId>{5C22544A-7EE6-4342-B048-85BDC9FD1C3A}</a:tableStyleId>
              </a:tblPr>
              <a:tblGrid>
                <a:gridCol w="2057996">
                  <a:extLst>
                    <a:ext uri="{9D8B030D-6E8A-4147-A177-3AD203B41FA5}">
                      <a16:colId xmlns:a16="http://schemas.microsoft.com/office/drawing/2014/main" val="709353750"/>
                    </a:ext>
                  </a:extLst>
                </a:gridCol>
                <a:gridCol w="5364596">
                  <a:extLst>
                    <a:ext uri="{9D8B030D-6E8A-4147-A177-3AD203B41FA5}">
                      <a16:colId xmlns:a16="http://schemas.microsoft.com/office/drawing/2014/main" val="3725038403"/>
                    </a:ext>
                  </a:extLst>
                </a:gridCol>
              </a:tblGrid>
              <a:tr h="543395">
                <a:tc>
                  <a:txBody>
                    <a:bodyPr/>
                    <a:lstStyle/>
                    <a:p>
                      <a:r>
                        <a:rPr lang="en-CA" dirty="0"/>
                        <a:t>Use Case</a:t>
                      </a:r>
                    </a:p>
                  </a:txBody>
                  <a:tcPr/>
                </a:tc>
                <a:tc>
                  <a:txBody>
                    <a:bodyPr/>
                    <a:lstStyle/>
                    <a:p>
                      <a:r>
                        <a:rPr lang="en-CA" dirty="0"/>
                        <a:t>Details</a:t>
                      </a:r>
                    </a:p>
                  </a:txBody>
                  <a:tcPr/>
                </a:tc>
                <a:extLst>
                  <a:ext uri="{0D108BD9-81ED-4DB2-BD59-A6C34878D82A}">
                    <a16:rowId xmlns:a16="http://schemas.microsoft.com/office/drawing/2014/main" val="3130139428"/>
                  </a:ext>
                </a:extLst>
              </a:tr>
              <a:tr h="609139">
                <a:tc>
                  <a:txBody>
                    <a:bodyPr/>
                    <a:lstStyle/>
                    <a:p>
                      <a:r>
                        <a:rPr lang="en-CA" dirty="0"/>
                        <a:t>B4</a:t>
                      </a:r>
                    </a:p>
                  </a:txBody>
                  <a:tcPr/>
                </a:tc>
                <a:tc>
                  <a:txBody>
                    <a:bodyPr/>
                    <a:lstStyle/>
                    <a:p>
                      <a:r>
                        <a:rPr lang="en-CA" dirty="0"/>
                        <a:t>GC users connecting over internet to System X sitting in Y cloud service provider departmental Protected B tenant. This will also connect back to on-premises application Z in EDC</a:t>
                      </a:r>
                    </a:p>
                  </a:txBody>
                  <a:tcPr/>
                </a:tc>
                <a:extLst>
                  <a:ext uri="{0D108BD9-81ED-4DB2-BD59-A6C34878D82A}">
                    <a16:rowId xmlns:a16="http://schemas.microsoft.com/office/drawing/2014/main" val="2344286707"/>
                  </a:ext>
                </a:extLst>
              </a:tr>
              <a:tr h="1402956">
                <a:tc>
                  <a:txBody>
                    <a:bodyPr/>
                    <a:lstStyle/>
                    <a:p>
                      <a:r>
                        <a:rPr lang="en-CA" dirty="0"/>
                        <a:t>C1</a:t>
                      </a:r>
                    </a:p>
                  </a:txBody>
                  <a:tcPr/>
                </a:tc>
                <a:tc>
                  <a:txBody>
                    <a:bodyPr/>
                    <a:lstStyle/>
                    <a:p>
                      <a:r>
                        <a:rPr lang="en-CA" dirty="0"/>
                        <a:t>Non-CG users will connect to System Z, but there is now connection back to legacy data centre.</a:t>
                      </a:r>
                    </a:p>
                  </a:txBody>
                  <a:tcPr/>
                </a:tc>
                <a:extLst>
                  <a:ext uri="{0D108BD9-81ED-4DB2-BD59-A6C34878D82A}">
                    <a16:rowId xmlns:a16="http://schemas.microsoft.com/office/drawing/2014/main" val="4219846609"/>
                  </a:ext>
                </a:extLst>
              </a:tr>
            </a:tbl>
          </a:graphicData>
        </a:graphic>
      </p:graphicFrame>
      <p:grpSp>
        <p:nvGrpSpPr>
          <p:cNvPr id="7" name="Group 6" descr="Note for external presentation example for finding the cloud usage scenarios. To be deleted by department">
            <a:extLst>
              <a:ext uri="{FF2B5EF4-FFF2-40B4-BE49-F238E27FC236}">
                <a16:creationId xmlns:a16="http://schemas.microsoft.com/office/drawing/2014/main" id="{2021D2C7-6F49-4872-86AB-0FA202170438}"/>
              </a:ext>
            </a:extLst>
          </p:cNvPr>
          <p:cNvGrpSpPr/>
          <p:nvPr/>
        </p:nvGrpSpPr>
        <p:grpSpPr>
          <a:xfrm>
            <a:off x="3131840" y="3664660"/>
            <a:ext cx="2880320" cy="3098944"/>
            <a:chOff x="9347725" y="574305"/>
            <a:chExt cx="1861803" cy="2139967"/>
          </a:xfrm>
        </p:grpSpPr>
        <p:grpSp>
          <p:nvGrpSpPr>
            <p:cNvPr id="8" name="Group 7">
              <a:extLst>
                <a:ext uri="{FF2B5EF4-FFF2-40B4-BE49-F238E27FC236}">
                  <a16:creationId xmlns:a16="http://schemas.microsoft.com/office/drawing/2014/main" id="{C1E2EF27-FE21-41DB-8B11-22ECA652F3D9}"/>
                </a:ext>
              </a:extLst>
            </p:cNvPr>
            <p:cNvGrpSpPr/>
            <p:nvPr/>
          </p:nvGrpSpPr>
          <p:grpSpPr>
            <a:xfrm>
              <a:off x="9347725" y="709977"/>
              <a:ext cx="1861803" cy="2004295"/>
              <a:chOff x="3360738" y="1493836"/>
              <a:chExt cx="2544762" cy="2739522"/>
            </a:xfrm>
          </p:grpSpPr>
          <p:pic>
            <p:nvPicPr>
              <p:cNvPr id="10" name="Picture 9">
                <a:extLst>
                  <a:ext uri="{FF2B5EF4-FFF2-40B4-BE49-F238E27FC236}">
                    <a16:creationId xmlns:a16="http://schemas.microsoft.com/office/drawing/2014/main" id="{7A191FBF-CA6B-4F80-9146-3D672FFDC9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29">
                <a:extLst>
                  <a:ext uri="{FF2B5EF4-FFF2-40B4-BE49-F238E27FC236}">
                    <a16:creationId xmlns:a16="http://schemas.microsoft.com/office/drawing/2014/main" id="{F92F899D-BF98-40A4-AA07-2FDB21CA539F}"/>
                  </a:ext>
                </a:extLst>
              </p:cNvPr>
              <p:cNvSpPr>
                <a:spLocks/>
              </p:cNvSpPr>
              <p:nvPr/>
            </p:nvSpPr>
            <p:spPr bwMode="auto">
              <a:xfrm>
                <a:off x="3360738" y="1493836"/>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CA" sz="1600" dirty="0"/>
                  <a:t>Details of the Cloud Connection Patterns can be found in the presentation </a:t>
                </a:r>
                <a:r>
                  <a:rPr lang="en-CA" sz="1600" dirty="0">
                    <a:hlinkClick r:id="rId3"/>
                  </a:rPr>
                  <a:t>https://gcconnex.gc.ca/file/view/58109995/gc-earb-2019-12-19-02-gc-cloud-enablement-cloud-connection-patterns-pptx?language=en</a:t>
                </a:r>
                <a:endParaRPr lang="en-CA" sz="1600" dirty="0"/>
              </a:p>
            </p:txBody>
          </p:sp>
        </p:grpSp>
        <p:sp>
          <p:nvSpPr>
            <p:cNvPr id="9" name="Freeform 27">
              <a:extLst>
                <a:ext uri="{FF2B5EF4-FFF2-40B4-BE49-F238E27FC236}">
                  <a16:creationId xmlns:a16="http://schemas.microsoft.com/office/drawing/2014/main" id="{8F9F1B53-4C93-4C1E-BA6D-C3E164DBFCE7}"/>
                </a:ext>
              </a:extLst>
            </p:cNvPr>
            <p:cNvSpPr>
              <a:spLocks/>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
        <p:nvSpPr>
          <p:cNvPr id="2" name="Slide Number Placeholder 1">
            <a:extLst>
              <a:ext uri="{FF2B5EF4-FFF2-40B4-BE49-F238E27FC236}">
                <a16:creationId xmlns:a16="http://schemas.microsoft.com/office/drawing/2014/main" id="{C5C64A34-BA66-4A8D-9FF5-41549FFD39D5}"/>
              </a:ext>
            </a:extLst>
          </p:cNvPr>
          <p:cNvSpPr>
            <a:spLocks noGrp="1"/>
          </p:cNvSpPr>
          <p:nvPr>
            <p:ph type="sldNum" sz="quarter" idx="12"/>
          </p:nvPr>
        </p:nvSpPr>
        <p:spPr/>
        <p:txBody>
          <a:bodyPr/>
          <a:lstStyle/>
          <a:p>
            <a:fld id="{32D4B517-E49B-41B6-9DBC-23634E0F1CDC}" type="slidenum">
              <a:rPr lang="en-CA" smtClean="0"/>
              <a:pPr/>
              <a:t>29</a:t>
            </a:fld>
            <a:endParaRPr lang="en-CA" dirty="0"/>
          </a:p>
        </p:txBody>
      </p:sp>
    </p:spTree>
    <p:extLst>
      <p:ext uri="{BB962C8B-B14F-4D97-AF65-F5344CB8AC3E}">
        <p14:creationId xmlns:p14="http://schemas.microsoft.com/office/powerpoint/2010/main" val="2798558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503548" y="80628"/>
            <a:ext cx="5432982" cy="878670"/>
          </a:xfrm>
        </p:spPr>
        <p:txBody>
          <a:bodyPr/>
          <a:lstStyle/>
          <a:p>
            <a:r>
              <a:rPr lang="en-CA" dirty="0"/>
              <a:t>Request - Background</a:t>
            </a:r>
          </a:p>
        </p:txBody>
      </p:sp>
      <p:sp>
        <p:nvSpPr>
          <p:cNvPr id="5" name="Content Placeholder 4">
            <a:extLst>
              <a:ext uri="{FF2B5EF4-FFF2-40B4-BE49-F238E27FC236}">
                <a16:creationId xmlns:a16="http://schemas.microsoft.com/office/drawing/2014/main" id="{0AD9FA12-43BF-4E94-8396-068502F65CF3}"/>
              </a:ext>
            </a:extLst>
          </p:cNvPr>
          <p:cNvSpPr>
            <a:spLocks noGrp="1"/>
          </p:cNvSpPr>
          <p:nvPr>
            <p:ph idx="10"/>
          </p:nvPr>
        </p:nvSpPr>
        <p:spPr>
          <a:xfrm>
            <a:off x="515888" y="1124744"/>
            <a:ext cx="7710226" cy="5293146"/>
          </a:xfrm>
        </p:spPr>
        <p:txBody>
          <a:bodyPr/>
          <a:lstStyle/>
          <a:p>
            <a:r>
              <a:rPr lang="en-US" dirty="0"/>
              <a:t>Describe which departmental policies, programs and business services the presentation is addressing.</a:t>
            </a:r>
          </a:p>
        </p:txBody>
      </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en-CA" smtClean="0">
                <a:solidFill>
                  <a:srgbClr val="565656"/>
                </a:solidFill>
              </a:rPr>
              <a:pPr/>
              <a:t>3</a:t>
            </a:fld>
            <a:endParaRPr lang="en-CA" dirty="0">
              <a:solidFill>
                <a:srgbClr val="565656"/>
              </a:solidFill>
            </a:endParaRPr>
          </a:p>
        </p:txBody>
      </p:sp>
    </p:spTree>
    <p:extLst>
      <p:ext uri="{BB962C8B-B14F-4D97-AF65-F5344CB8AC3E}">
        <p14:creationId xmlns:p14="http://schemas.microsoft.com/office/powerpoint/2010/main" val="17013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5415FE-EA7C-472B-AD57-D059EE4A9A8E}"/>
              </a:ext>
            </a:extLst>
          </p:cNvPr>
          <p:cNvSpPr>
            <a:spLocks noGrp="1"/>
          </p:cNvSpPr>
          <p:nvPr>
            <p:ph type="title"/>
          </p:nvPr>
        </p:nvSpPr>
        <p:spPr>
          <a:xfrm>
            <a:off x="358283" y="71119"/>
            <a:ext cx="5432982" cy="878670"/>
          </a:xfrm>
        </p:spPr>
        <p:txBody>
          <a:bodyPr>
            <a:noAutofit/>
          </a:bodyPr>
          <a:lstStyle/>
          <a:p>
            <a:pPr marL="0"/>
            <a:r>
              <a:rPr lang="en-US" sz="1800" b="1" dirty="0">
                <a:solidFill>
                  <a:schemeClr val="tx1">
                    <a:lumMod val="65000"/>
                    <a:lumOff val="35000"/>
                  </a:schemeClr>
                </a:solidFill>
              </a:rPr>
              <a:t>Appendix 7: </a:t>
            </a:r>
            <a:br>
              <a:rPr lang="en-US" sz="1800" b="1" dirty="0">
                <a:solidFill>
                  <a:schemeClr val="tx1">
                    <a:lumMod val="65000"/>
                    <a:lumOff val="35000"/>
                  </a:schemeClr>
                </a:solidFill>
              </a:rPr>
            </a:br>
            <a:r>
              <a:rPr lang="en-US" sz="1800" dirty="0">
                <a:solidFill>
                  <a:srgbClr val="004D71"/>
                </a:solidFill>
              </a:rPr>
              <a:t>Additional Technical Details required by Shared Services Canada (SSC)</a:t>
            </a:r>
            <a:endParaRPr lang="en-CA" sz="1800" dirty="0"/>
          </a:p>
        </p:txBody>
      </p:sp>
      <p:graphicFrame>
        <p:nvGraphicFramePr>
          <p:cNvPr id="16" name="Table 15"/>
          <p:cNvGraphicFramePr>
            <a:graphicFrameLocks noGrp="1"/>
          </p:cNvGraphicFramePr>
          <p:nvPr>
            <p:extLst>
              <p:ext uri="{D42A27DB-BD31-4B8C-83A1-F6EECF244321}">
                <p14:modId xmlns:p14="http://schemas.microsoft.com/office/powerpoint/2010/main" val="4178337844"/>
              </p:ext>
            </p:extLst>
          </p:nvPr>
        </p:nvGraphicFramePr>
        <p:xfrm>
          <a:off x="336362" y="1057757"/>
          <a:ext cx="4047497" cy="5575599"/>
        </p:xfrm>
        <a:graphic>
          <a:graphicData uri="http://schemas.openxmlformats.org/drawingml/2006/table">
            <a:tbl>
              <a:tblPr firstCol="1">
                <a:tableStyleId>{5C22544A-7EE6-4342-B048-85BDC9FD1C3A}</a:tableStyleId>
              </a:tblPr>
              <a:tblGrid>
                <a:gridCol w="2179239">
                  <a:extLst>
                    <a:ext uri="{9D8B030D-6E8A-4147-A177-3AD203B41FA5}">
                      <a16:colId xmlns:a16="http://schemas.microsoft.com/office/drawing/2014/main" val="20000"/>
                    </a:ext>
                  </a:extLst>
                </a:gridCol>
                <a:gridCol w="1868258">
                  <a:extLst>
                    <a:ext uri="{9D8B030D-6E8A-4147-A177-3AD203B41FA5}">
                      <a16:colId xmlns:a16="http://schemas.microsoft.com/office/drawing/2014/main" val="20001"/>
                    </a:ext>
                  </a:extLst>
                </a:gridCol>
              </a:tblGrid>
              <a:tr h="5741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Solution’s Security Profile (e.g. PBMM, PBHM, etc.)</a:t>
                      </a:r>
                      <a:endParaRPr lang="en-CA" sz="1400" i="1" kern="120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0"/>
                  </a:ext>
                </a:extLst>
              </a:tr>
              <a:tr h="885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Maximum Allowable Downtime (Unplanned) / Year (in hours)</a:t>
                      </a:r>
                      <a:endParaRPr lang="en-US" sz="1400" i="1" kern="1200" dirty="0">
                        <a:solidFill>
                          <a:schemeClr val="tx2"/>
                        </a:solidFill>
                        <a:latin typeface="+mn-lt"/>
                        <a:ea typeface="+mn-ea"/>
                        <a:cs typeface="+mn-cs"/>
                      </a:endParaRPr>
                    </a:p>
                  </a:txBody>
                  <a:tcPr marL="68580" marR="68580" marT="34290" marB="34290"/>
                </a:tc>
                <a:tc>
                  <a:txBody>
                    <a:bodyPr/>
                    <a:lstStyle/>
                    <a:p>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8346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Availability Requirements: Med (95%), High (&gt;=99 %)  </a:t>
                      </a:r>
                      <a:endParaRPr lang="en-US" sz="1400" i="1" kern="1200" dirty="0">
                        <a:solidFill>
                          <a:schemeClr val="tx2"/>
                        </a:solidFill>
                        <a:latin typeface="+mn-lt"/>
                        <a:ea typeface="+mn-ea"/>
                        <a:cs typeface="+mn-cs"/>
                      </a:endParaRPr>
                    </a:p>
                  </a:txBody>
                  <a:tcPr marL="68580" marR="68580" marT="34290" marB="34290"/>
                </a:tc>
                <a:tc>
                  <a:txBody>
                    <a:bodyPr/>
                    <a:lstStyle/>
                    <a:p>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2"/>
                  </a:ext>
                </a:extLst>
              </a:tr>
              <a:tr h="902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Disaster Recovery Requirements: (None, Cold Site, Warm Site, Hot Site)</a:t>
                      </a:r>
                      <a:endParaRPr lang="en-US" sz="1400" i="1" kern="120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 </a:t>
                      </a: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3"/>
                  </a:ext>
                </a:extLst>
              </a:tr>
              <a:tr h="902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Authentication Method (DCAM, ICE/ECM, Sign-in Canada, Other)</a:t>
                      </a:r>
                      <a:endParaRPr lang="en-US" sz="1400" i="1" kern="120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826313188"/>
                  </a:ext>
                </a:extLst>
              </a:tr>
              <a:tr h="902366">
                <a:tc>
                  <a:txBody>
                    <a:bodyPr/>
                    <a:lstStyle/>
                    <a:p>
                      <a:pPr marL="0" lvl="1">
                        <a:spcAft>
                          <a:spcPts val="247"/>
                        </a:spcAft>
                      </a:pPr>
                      <a:r>
                        <a:rPr lang="en-CA" sz="1400" kern="1200" dirty="0"/>
                        <a:t>Sensitivity to Network Latency: Very High, High, Medium, Low</a:t>
                      </a:r>
                      <a:endParaRPr lang="en-CA" sz="1400" i="1" kern="120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322088827"/>
                  </a:ext>
                </a:extLst>
              </a:tr>
              <a:tr h="574118">
                <a:tc>
                  <a:txBody>
                    <a:bodyPr/>
                    <a:lstStyle/>
                    <a:p>
                      <a:pPr marL="0" lvl="1">
                        <a:spcAft>
                          <a:spcPts val="247"/>
                        </a:spcAft>
                      </a:pPr>
                      <a:r>
                        <a:rPr lang="en-CA" sz="1400" kern="1200" dirty="0"/>
                        <a:t>Workload</a:t>
                      </a:r>
                      <a:r>
                        <a:rPr lang="en-CA" sz="1400" kern="1200" baseline="0" dirty="0"/>
                        <a:t> migrating off legacy?</a:t>
                      </a:r>
                      <a:endParaRPr lang="en-CA" sz="1400" i="1" kern="1200" dirty="0">
                        <a:solidFill>
                          <a:schemeClr val="tx2"/>
                        </a:solidFill>
                        <a:latin typeface="+mn-lt"/>
                        <a:ea typeface="+mn-ea"/>
                        <a:cs typeface="+mn-cs"/>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3128077149"/>
                  </a:ext>
                </a:extLst>
              </a:tr>
            </a:tbl>
          </a:graphicData>
        </a:graphic>
      </p:graphicFrame>
      <p:graphicFrame>
        <p:nvGraphicFramePr>
          <p:cNvPr id="14" name="Table 13">
            <a:extLst>
              <a:ext uri="{FF2B5EF4-FFF2-40B4-BE49-F238E27FC236}">
                <a16:creationId xmlns:a16="http://schemas.microsoft.com/office/drawing/2014/main" id="{C7A63AE3-470F-4BDB-BF3A-661B327E19C5}"/>
              </a:ext>
            </a:extLst>
          </p:cNvPr>
          <p:cNvGraphicFramePr>
            <a:graphicFrameLocks noGrp="1"/>
          </p:cNvGraphicFramePr>
          <p:nvPr>
            <p:extLst>
              <p:ext uri="{D42A27DB-BD31-4B8C-83A1-F6EECF244321}">
                <p14:modId xmlns:p14="http://schemas.microsoft.com/office/powerpoint/2010/main" val="46362894"/>
              </p:ext>
            </p:extLst>
          </p:nvPr>
        </p:nvGraphicFramePr>
        <p:xfrm>
          <a:off x="4496756" y="1052736"/>
          <a:ext cx="4258242" cy="5575599"/>
        </p:xfrm>
        <a:graphic>
          <a:graphicData uri="http://schemas.openxmlformats.org/drawingml/2006/table">
            <a:tbl>
              <a:tblPr firstCol="1">
                <a:tableStyleId>{5C22544A-7EE6-4342-B048-85BDC9FD1C3A}</a:tableStyleId>
              </a:tblPr>
              <a:tblGrid>
                <a:gridCol w="2433223">
                  <a:extLst>
                    <a:ext uri="{9D8B030D-6E8A-4147-A177-3AD203B41FA5}">
                      <a16:colId xmlns:a16="http://schemas.microsoft.com/office/drawing/2014/main" val="2545008001"/>
                    </a:ext>
                  </a:extLst>
                </a:gridCol>
                <a:gridCol w="1825019">
                  <a:extLst>
                    <a:ext uri="{9D8B030D-6E8A-4147-A177-3AD203B41FA5}">
                      <a16:colId xmlns:a16="http://schemas.microsoft.com/office/drawing/2014/main" val="195704134"/>
                    </a:ext>
                  </a:extLst>
                </a:gridCol>
              </a:tblGrid>
              <a:tr h="911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t>Network Name(s) (e.g. Science Network, GCNet, GCSI, etc.)</a:t>
                      </a:r>
                      <a:endParaRPr lang="en-CA" sz="1400" i="1" kern="120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0"/>
                  </a:ext>
                </a:extLst>
              </a:tr>
              <a:tr h="911324">
                <a:tc>
                  <a:txBody>
                    <a:bodyPr/>
                    <a:lstStyle/>
                    <a:p>
                      <a:r>
                        <a:rPr lang="en-CA" sz="1400" kern="1200" dirty="0"/>
                        <a:t>Minimum bandwidth needed:</a:t>
                      </a:r>
                      <a:endParaRPr lang="en-CA" sz="1400" i="1" kern="1200" dirty="0">
                        <a:solidFill>
                          <a:schemeClr val="tx2"/>
                        </a:solidFill>
                        <a:latin typeface="+mn-lt"/>
                        <a:ea typeface="+mn-ea"/>
                        <a:cs typeface="+mn-cs"/>
                      </a:endParaRPr>
                    </a:p>
                  </a:txBody>
                  <a:tcPr marL="68580" marR="68580" marT="34290" marB="34290" anchor="ctr"/>
                </a:tc>
                <a:tc>
                  <a:txBody>
                    <a:bodyPr/>
                    <a:lstStyle/>
                    <a:p>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1"/>
                  </a:ext>
                </a:extLst>
              </a:tr>
              <a:tr h="911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Expected</a:t>
                      </a:r>
                      <a:r>
                        <a:rPr lang="en-CA" sz="1400" kern="1200" baseline="0" dirty="0"/>
                        <a:t> </a:t>
                      </a:r>
                      <a:r>
                        <a:rPr lang="en-CA" sz="1400" kern="1200" dirty="0"/>
                        <a:t>Network Traffic: (Video, Audio, Data, Interactive)</a:t>
                      </a:r>
                      <a:endParaRPr lang="en-CA" sz="1400" i="1" kern="1200" dirty="0">
                        <a:solidFill>
                          <a:schemeClr val="tx2"/>
                        </a:solidFill>
                        <a:latin typeface="+mn-lt"/>
                        <a:ea typeface="+mn-ea"/>
                        <a:cs typeface="+mn-cs"/>
                      </a:endParaRPr>
                    </a:p>
                  </a:txBody>
                  <a:tcPr marL="68580" marR="68580" marT="34290" marB="34290" anchor="ctr"/>
                </a:tc>
                <a:tc>
                  <a:txBody>
                    <a:bodyPr/>
                    <a:lstStyle/>
                    <a:p>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2"/>
                  </a:ext>
                </a:extLst>
              </a:tr>
              <a:tr h="911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Approximate number of users: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0003"/>
                  </a:ext>
                </a:extLst>
              </a:tr>
              <a:tr h="10189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t>Network Geographical Distribution: (Low, Moderate, Regional, National, Global spread)</a:t>
                      </a:r>
                      <a:endParaRPr lang="en-CA" sz="1400" i="1" kern="120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1826313188"/>
                  </a:ext>
                </a:extLst>
              </a:tr>
              <a:tr h="911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baseline="0" dirty="0"/>
                        <a:t>Hosting Solution(s): (Legacy DC, EDC, Cloud – list all applicable)</a:t>
                      </a:r>
                      <a:endParaRPr lang="en-CA" sz="1400" i="1" kern="1200" dirty="0">
                        <a:solidFill>
                          <a:schemeClr val="tx2"/>
                        </a:solidFill>
                        <a:latin typeface="+mn-lt"/>
                        <a:ea typeface="+mn-ea"/>
                        <a:cs typeface="+mn-cs"/>
                      </a:endParaRP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i="1" kern="1200" dirty="0">
                        <a:solidFill>
                          <a:schemeClr val="tx2"/>
                        </a:solidFill>
                        <a:latin typeface="+mn-lt"/>
                        <a:ea typeface="+mn-ea"/>
                        <a:cs typeface="+mn-cs"/>
                      </a:endParaRPr>
                    </a:p>
                  </a:txBody>
                  <a:tcPr marL="68580" marR="68580" marT="34290" marB="34290" anchor="ctr"/>
                </a:tc>
                <a:extLst>
                  <a:ext uri="{0D108BD9-81ED-4DB2-BD59-A6C34878D82A}">
                    <a16:rowId xmlns:a16="http://schemas.microsoft.com/office/drawing/2014/main" val="322088827"/>
                  </a:ext>
                </a:extLst>
              </a:tr>
            </a:tbl>
          </a:graphicData>
        </a:graphic>
      </p:graphicFrame>
      <p:grpSp>
        <p:nvGrpSpPr>
          <p:cNvPr id="8" name="Group 7" descr="Note for departments on how to fill in slide">
            <a:extLst>
              <a:ext uri="{FF2B5EF4-FFF2-40B4-BE49-F238E27FC236}">
                <a16:creationId xmlns:a16="http://schemas.microsoft.com/office/drawing/2014/main" id="{69AE5495-80CF-4C0E-A3D6-C5989005708B}"/>
              </a:ext>
            </a:extLst>
          </p:cNvPr>
          <p:cNvGrpSpPr/>
          <p:nvPr/>
        </p:nvGrpSpPr>
        <p:grpSpPr>
          <a:xfrm>
            <a:off x="6053754" y="4268114"/>
            <a:ext cx="2702725" cy="2185369"/>
            <a:chOff x="9347725" y="574305"/>
            <a:chExt cx="1861803" cy="2139965"/>
          </a:xfrm>
        </p:grpSpPr>
        <p:grpSp>
          <p:nvGrpSpPr>
            <p:cNvPr id="9" name="Group 8">
              <a:extLst>
                <a:ext uri="{FF2B5EF4-FFF2-40B4-BE49-F238E27FC236}">
                  <a16:creationId xmlns:a16="http://schemas.microsoft.com/office/drawing/2014/main" id="{2C776EF2-B49F-42DA-A681-1B9F2AF35BF2}"/>
                </a:ext>
              </a:extLst>
            </p:cNvPr>
            <p:cNvGrpSpPr/>
            <p:nvPr/>
          </p:nvGrpSpPr>
          <p:grpSpPr>
            <a:xfrm>
              <a:off x="9347725" y="709978"/>
              <a:ext cx="1861803" cy="2004292"/>
              <a:chOff x="3360740" y="1493839"/>
              <a:chExt cx="2544763" cy="2739519"/>
            </a:xfrm>
          </p:grpSpPr>
          <p:pic>
            <p:nvPicPr>
              <p:cNvPr id="11" name="Picture 10">
                <a:extLst>
                  <a:ext uri="{FF2B5EF4-FFF2-40B4-BE49-F238E27FC236}">
                    <a16:creationId xmlns:a16="http://schemas.microsoft.com/office/drawing/2014/main" id="{37B9C926-992F-413E-8954-1AA7AC6BD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Freeform 37">
                <a:extLst>
                  <a:ext uri="{FF2B5EF4-FFF2-40B4-BE49-F238E27FC236}">
                    <a16:creationId xmlns:a16="http://schemas.microsoft.com/office/drawing/2014/main" id="{C1E7CF04-28B7-4EE9-A526-2441FB64F9FF}"/>
                  </a:ext>
                </a:extLst>
              </p:cNvPr>
              <p:cNvSpPr>
                <a:spLocks/>
              </p:cNvSpPr>
              <p:nvPr/>
            </p:nvSpPr>
            <p:spPr bwMode="auto">
              <a:xfrm>
                <a:off x="3360740" y="1493839"/>
                <a:ext cx="2544763"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prstClr val="black">
                      <a:lumMod val="65000"/>
                      <a:lumOff val="35000"/>
                    </a:prstClr>
                  </a:buClr>
                </a:pPr>
                <a:r>
                  <a:rPr lang="en-CA" sz="1200" dirty="0">
                    <a:solidFill>
                      <a:schemeClr val="tx2"/>
                    </a:solidFill>
                  </a:rPr>
                  <a:t>Complete the information below by selecting values from the available options, or providing an additional value where applicable</a:t>
                </a:r>
                <a:endParaRPr lang="en-US" sz="1200" dirty="0">
                  <a:solidFill>
                    <a:schemeClr val="tx2"/>
                  </a:solidFill>
                </a:endParaRPr>
              </a:p>
              <a:p>
                <a:pPr>
                  <a:buClr>
                    <a:prstClr val="black">
                      <a:lumMod val="65000"/>
                      <a:lumOff val="35000"/>
                    </a:prstClr>
                  </a:buClr>
                </a:pPr>
                <a:endParaRPr lang="en-US" sz="1200" i="1" dirty="0">
                  <a:solidFill>
                    <a:srgbClr val="004D71"/>
                  </a:solidFill>
                </a:endParaRPr>
              </a:p>
              <a:p>
                <a:pPr>
                  <a:buClr>
                    <a:prstClr val="black">
                      <a:lumMod val="65000"/>
                      <a:lumOff val="35000"/>
                    </a:prstClr>
                  </a:buClr>
                </a:pPr>
                <a:r>
                  <a:rPr lang="en-US" sz="1200" i="1" dirty="0">
                    <a:solidFill>
                      <a:srgbClr val="004D71"/>
                    </a:solidFill>
                  </a:rPr>
                  <a:t>For help in completing this slide refer to the guidance on: </a:t>
                </a:r>
                <a:r>
                  <a:rPr lang="en-US" sz="1200" i="1" dirty="0">
                    <a:solidFill>
                      <a:srgbClr val="004D71"/>
                    </a:solidFill>
                    <a:hlinkClick r:id="rId4"/>
                  </a:rPr>
                  <a:t>https://wiki.gccollab.ca/GC_EARB_Presenter_Template_%E2%80%93_SSC_Appendix_3_Guidelines</a:t>
                </a:r>
                <a:endParaRPr lang="en-US" sz="1200" i="1" dirty="0">
                  <a:solidFill>
                    <a:srgbClr val="004D71"/>
                  </a:solidFill>
                </a:endParaRPr>
              </a:p>
            </p:txBody>
          </p:sp>
        </p:grpSp>
        <p:sp>
          <p:nvSpPr>
            <p:cNvPr id="10" name="Freeform 26">
              <a:extLst>
                <a:ext uri="{FF2B5EF4-FFF2-40B4-BE49-F238E27FC236}">
                  <a16:creationId xmlns:a16="http://schemas.microsoft.com/office/drawing/2014/main" id="{C2E01A04-99D7-436D-93A3-D0F4253AA82F}"/>
                </a:ext>
              </a:extLst>
            </p:cNvPr>
            <p:cNvSpPr>
              <a:spLocks/>
            </p:cNvSpPr>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
        <p:nvSpPr>
          <p:cNvPr id="15" name="Slide Number Placeholder 1">
            <a:extLst>
              <a:ext uri="{FF2B5EF4-FFF2-40B4-BE49-F238E27FC236}">
                <a16:creationId xmlns:a16="http://schemas.microsoft.com/office/drawing/2014/main" id="{DCCDD8E6-45CD-4274-B9A7-CF0480907FD1}"/>
              </a:ext>
            </a:extLst>
          </p:cNvPr>
          <p:cNvSpPr>
            <a:spLocks noGrp="1"/>
          </p:cNvSpPr>
          <p:nvPr>
            <p:ph type="sldNum" sz="quarter" idx="12"/>
          </p:nvPr>
        </p:nvSpPr>
        <p:spPr>
          <a:xfrm>
            <a:off x="8758234" y="6494329"/>
            <a:ext cx="385766" cy="365125"/>
          </a:xfrm>
        </p:spPr>
        <p:txBody>
          <a:bodyPr/>
          <a:lstStyle/>
          <a:p>
            <a:fld id="{32D4B517-E49B-41B6-9DBC-23634E0F1CDC}" type="slidenum">
              <a:rPr lang="en-CA" smtClean="0"/>
              <a:pPr/>
              <a:t>30</a:t>
            </a:fld>
            <a:endParaRPr lang="en-CA" dirty="0"/>
          </a:p>
        </p:txBody>
      </p:sp>
    </p:spTree>
    <p:extLst>
      <p:ext uri="{BB962C8B-B14F-4D97-AF65-F5344CB8AC3E}">
        <p14:creationId xmlns:p14="http://schemas.microsoft.com/office/powerpoint/2010/main" val="3234605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431540" y="138062"/>
            <a:ext cx="5432982" cy="644563"/>
          </a:xfrm>
        </p:spPr>
        <p:txBody>
          <a:bodyPr>
            <a:normAutofit/>
          </a:bodyPr>
          <a:lstStyle/>
          <a:p>
            <a:pPr marL="9525" indent="-9525"/>
            <a:r>
              <a:rPr lang="en-CA" sz="2000" b="1" dirty="0">
                <a:solidFill>
                  <a:schemeClr val="tx1">
                    <a:lumMod val="65000"/>
                    <a:lumOff val="35000"/>
                  </a:schemeClr>
                </a:solidFill>
              </a:rPr>
              <a:t>Appendix 8: </a:t>
            </a:r>
            <a:br>
              <a:rPr lang="en-CA" sz="2000" b="1" dirty="0">
                <a:solidFill>
                  <a:schemeClr val="tx1">
                    <a:lumMod val="65000"/>
                    <a:lumOff val="35000"/>
                  </a:schemeClr>
                </a:solidFill>
              </a:rPr>
            </a:br>
            <a:r>
              <a:rPr lang="en-CA" sz="2000" dirty="0"/>
              <a:t>List of Acronyms used in this presentation</a:t>
            </a:r>
          </a:p>
        </p:txBody>
      </p:sp>
      <p:graphicFrame>
        <p:nvGraphicFramePr>
          <p:cNvPr id="3" name="Table 3">
            <a:extLst>
              <a:ext uri="{FF2B5EF4-FFF2-40B4-BE49-F238E27FC236}">
                <a16:creationId xmlns:a16="http://schemas.microsoft.com/office/drawing/2014/main" id="{B4AA935F-FBAA-41E3-A3C3-0B7977D32E60}"/>
              </a:ext>
            </a:extLst>
          </p:cNvPr>
          <p:cNvGraphicFramePr>
            <a:graphicFrameLocks noGrp="1"/>
          </p:cNvGraphicFramePr>
          <p:nvPr>
            <p:extLst>
              <p:ext uri="{D42A27DB-BD31-4B8C-83A1-F6EECF244321}">
                <p14:modId xmlns:p14="http://schemas.microsoft.com/office/powerpoint/2010/main" val="141731321"/>
              </p:ext>
            </p:extLst>
          </p:nvPr>
        </p:nvGraphicFramePr>
        <p:xfrm>
          <a:off x="323528" y="1160748"/>
          <a:ext cx="8136904" cy="296672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658724787"/>
                    </a:ext>
                  </a:extLst>
                </a:gridCol>
                <a:gridCol w="6120680">
                  <a:extLst>
                    <a:ext uri="{9D8B030D-6E8A-4147-A177-3AD203B41FA5}">
                      <a16:colId xmlns:a16="http://schemas.microsoft.com/office/drawing/2014/main" val="2571627625"/>
                    </a:ext>
                  </a:extLst>
                </a:gridCol>
              </a:tblGrid>
              <a:tr h="370840">
                <a:tc>
                  <a:txBody>
                    <a:bodyPr/>
                    <a:lstStyle/>
                    <a:p>
                      <a:r>
                        <a:rPr lang="en-CA" sz="1800" dirty="0"/>
                        <a:t>Acronym</a:t>
                      </a:r>
                      <a:endParaRPr lang="en-CA" dirty="0"/>
                    </a:p>
                  </a:txBody>
                  <a:tcPr/>
                </a:tc>
                <a:tc>
                  <a:txBody>
                    <a:bodyPr/>
                    <a:lstStyle/>
                    <a:p>
                      <a:r>
                        <a:rPr lang="en-CA" dirty="0"/>
                        <a:t>Definition</a:t>
                      </a:r>
                    </a:p>
                  </a:txBody>
                  <a:tcPr/>
                </a:tc>
                <a:extLst>
                  <a:ext uri="{0D108BD9-81ED-4DB2-BD59-A6C34878D82A}">
                    <a16:rowId xmlns:a16="http://schemas.microsoft.com/office/drawing/2014/main" val="1113657796"/>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1531737397"/>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765522351"/>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99580653"/>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58058191"/>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654454501"/>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422872545"/>
                  </a:ext>
                </a:extLst>
              </a:tr>
              <a:tr h="37084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324657545"/>
                  </a:ext>
                </a:extLst>
              </a:tr>
            </a:tbl>
          </a:graphicData>
        </a:graphic>
      </p:graphicFrame>
      <p:sp>
        <p:nvSpPr>
          <p:cNvPr id="2" name="Slide Number Placeholder 1"/>
          <p:cNvSpPr>
            <a:spLocks noGrp="1"/>
          </p:cNvSpPr>
          <p:nvPr>
            <p:ph type="sldNum" sz="quarter" idx="12"/>
          </p:nvPr>
        </p:nvSpPr>
        <p:spPr>
          <a:xfrm>
            <a:off x="8815300" y="6518971"/>
            <a:ext cx="298376" cy="365125"/>
          </a:xfrm>
        </p:spPr>
        <p:txBody>
          <a:bodyPr/>
          <a:lstStyle/>
          <a:p>
            <a:fld id="{32D4B517-E49B-41B6-9DBC-23634E0F1CDC}" type="slidenum">
              <a:rPr lang="en-CA" smtClean="0"/>
              <a:t>31</a:t>
            </a:fld>
            <a:endParaRPr lang="en-CA" dirty="0"/>
          </a:p>
        </p:txBody>
      </p:sp>
    </p:spTree>
    <p:extLst>
      <p:ext uri="{BB962C8B-B14F-4D97-AF65-F5344CB8AC3E}">
        <p14:creationId xmlns:p14="http://schemas.microsoft.com/office/powerpoint/2010/main" val="2301161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389645" y="66054"/>
            <a:ext cx="5432982" cy="878670"/>
          </a:xfrm>
        </p:spPr>
        <p:txBody>
          <a:bodyPr/>
          <a:lstStyle/>
          <a:p>
            <a:r>
              <a:rPr lang="en-CA" dirty="0"/>
              <a:t>Business Capabilities Addressed</a:t>
            </a:r>
          </a:p>
        </p:txBody>
      </p:sp>
      <p:graphicFrame>
        <p:nvGraphicFramePr>
          <p:cNvPr id="4" name="Table 3"/>
          <p:cNvGraphicFramePr>
            <a:graphicFrameLocks noGrp="1"/>
          </p:cNvGraphicFramePr>
          <p:nvPr>
            <p:extLst>
              <p:ext uri="{D42A27DB-BD31-4B8C-83A1-F6EECF244321}">
                <p14:modId xmlns:p14="http://schemas.microsoft.com/office/powerpoint/2010/main" val="2081674814"/>
              </p:ext>
            </p:extLst>
          </p:nvPr>
        </p:nvGraphicFramePr>
        <p:xfrm>
          <a:off x="395536" y="1180336"/>
          <a:ext cx="8203021" cy="3940852"/>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20000"/>
                    </a:ext>
                  </a:extLst>
                </a:gridCol>
                <a:gridCol w="5610733">
                  <a:extLst>
                    <a:ext uri="{9D8B030D-6E8A-4147-A177-3AD203B41FA5}">
                      <a16:colId xmlns:a16="http://schemas.microsoft.com/office/drawing/2014/main" val="20002"/>
                    </a:ext>
                  </a:extLst>
                </a:gridCol>
              </a:tblGrid>
              <a:tr h="408045">
                <a:tc>
                  <a:txBody>
                    <a:bodyPr/>
                    <a:lstStyle/>
                    <a:p>
                      <a:r>
                        <a:rPr lang="en-CA" sz="1100" dirty="0"/>
                        <a:t>Business Capabilities</a:t>
                      </a:r>
                    </a:p>
                  </a:txBody>
                  <a:tcPr/>
                </a:tc>
                <a:tc>
                  <a:txBody>
                    <a:bodyPr/>
                    <a:lstStyle/>
                    <a:p>
                      <a:r>
                        <a:rPr lang="en-CA" sz="1100" dirty="0"/>
                        <a:t>List the Business capabilities addressed, 2 examples below</a:t>
                      </a:r>
                    </a:p>
                  </a:txBody>
                  <a:tcPr/>
                </a:tc>
                <a:extLst>
                  <a:ext uri="{0D108BD9-81ED-4DB2-BD59-A6C34878D82A}">
                    <a16:rowId xmlns:a16="http://schemas.microsoft.com/office/drawing/2014/main" val="10000"/>
                  </a:ext>
                </a:extLst>
              </a:tr>
              <a:tr h="348039">
                <a:tc>
                  <a:txBody>
                    <a:bodyPr/>
                    <a:lstStyle/>
                    <a:p>
                      <a:r>
                        <a:rPr lang="en-CA" sz="1100" kern="1200" dirty="0">
                          <a:solidFill>
                            <a:schemeClr val="dk1"/>
                          </a:solidFill>
                          <a:effectLst/>
                          <a:latin typeface="+mn-lt"/>
                          <a:ea typeface="+mn-ea"/>
                          <a:cs typeface="+mn-cs"/>
                        </a:rPr>
                        <a:t>1. Legislation, Regulation and Policy Management</a:t>
                      </a:r>
                      <a:endParaRPr lang="en-CA" sz="1100" dirty="0"/>
                    </a:p>
                  </a:txBody>
                  <a:tcPr/>
                </a:tc>
                <a:tc>
                  <a:txBody>
                    <a:bodyPr/>
                    <a:lstStyle/>
                    <a:p>
                      <a:endParaRPr lang="en-CA" sz="1100" dirty="0"/>
                    </a:p>
                  </a:txBody>
                  <a:tcPr/>
                </a:tc>
                <a:extLst>
                  <a:ext uri="{0D108BD9-81ED-4DB2-BD59-A6C34878D82A}">
                    <a16:rowId xmlns:a16="http://schemas.microsoft.com/office/drawing/2014/main" val="10001"/>
                  </a:ext>
                </a:extLst>
              </a:tr>
              <a:tr h="378323">
                <a:tc>
                  <a:txBody>
                    <a:bodyPr/>
                    <a:lstStyle/>
                    <a:p>
                      <a:r>
                        <a:rPr lang="en-CA" sz="1100" kern="1200" dirty="0">
                          <a:solidFill>
                            <a:schemeClr val="dk1"/>
                          </a:solidFill>
                          <a:effectLst/>
                          <a:latin typeface="+mn-lt"/>
                          <a:ea typeface="+mn-ea"/>
                          <a:cs typeface="+mn-cs"/>
                        </a:rPr>
                        <a:t>2. Enterprise Planning</a:t>
                      </a:r>
                      <a:endParaRPr lang="en-CA" sz="1100" dirty="0"/>
                    </a:p>
                  </a:txBody>
                  <a:tcPr/>
                </a:tc>
                <a:tc>
                  <a:txBody>
                    <a:bodyPr/>
                    <a:lstStyle/>
                    <a:p>
                      <a:endParaRPr lang="en-CA" sz="1100" dirty="0"/>
                    </a:p>
                  </a:txBody>
                  <a:tcPr/>
                </a:tc>
                <a:extLst>
                  <a:ext uri="{0D108BD9-81ED-4DB2-BD59-A6C34878D82A}">
                    <a16:rowId xmlns:a16="http://schemas.microsoft.com/office/drawing/2014/main" val="10002"/>
                  </a:ext>
                </a:extLst>
              </a:tr>
              <a:tr h="396044">
                <a:tc>
                  <a:txBody>
                    <a:bodyPr/>
                    <a:lstStyle/>
                    <a:p>
                      <a:r>
                        <a:rPr lang="en-CA" sz="1100" kern="1200" dirty="0">
                          <a:solidFill>
                            <a:schemeClr val="dk1"/>
                          </a:solidFill>
                          <a:effectLst/>
                          <a:latin typeface="+mn-lt"/>
                          <a:ea typeface="+mn-ea"/>
                          <a:cs typeface="+mn-cs"/>
                        </a:rPr>
                        <a:t>3. Outcomes Management</a:t>
                      </a:r>
                      <a:endParaRPr lang="en-CA" sz="1100" dirty="0"/>
                    </a:p>
                  </a:txBody>
                  <a:tcPr/>
                </a:tc>
                <a:tc>
                  <a:txBody>
                    <a:bodyPr/>
                    <a:lstStyle/>
                    <a:p>
                      <a:r>
                        <a:rPr lang="en-CA" sz="1100" dirty="0"/>
                        <a:t>3.2 </a:t>
                      </a:r>
                      <a:r>
                        <a:rPr lang="en-CA" sz="1100" kern="1200" dirty="0">
                          <a:solidFill>
                            <a:schemeClr val="dk1"/>
                          </a:solidFill>
                          <a:effectLst/>
                          <a:latin typeface="+mn-lt"/>
                          <a:ea typeface="+mn-ea"/>
                          <a:cs typeface="+mn-cs"/>
                        </a:rPr>
                        <a:t>Performance Management</a:t>
                      </a:r>
                      <a:endParaRPr lang="en-CA" sz="1100" dirty="0"/>
                    </a:p>
                  </a:txBody>
                  <a:tcPr/>
                </a:tc>
                <a:extLst>
                  <a:ext uri="{0D108BD9-81ED-4DB2-BD59-A6C34878D82A}">
                    <a16:rowId xmlns:a16="http://schemas.microsoft.com/office/drawing/2014/main" val="10003"/>
                  </a:ext>
                </a:extLst>
              </a:tr>
              <a:tr h="0">
                <a:tc>
                  <a:txBody>
                    <a:bodyPr/>
                    <a:lstStyle/>
                    <a:p>
                      <a:r>
                        <a:rPr lang="en-CA" sz="1100" kern="1200" dirty="0">
                          <a:solidFill>
                            <a:schemeClr val="dk1"/>
                          </a:solidFill>
                          <a:effectLst/>
                          <a:latin typeface="+mn-lt"/>
                          <a:ea typeface="+mn-ea"/>
                          <a:cs typeface="+mn-cs"/>
                        </a:rPr>
                        <a:t>4. Relationship Management</a:t>
                      </a:r>
                      <a:endParaRPr lang="en-CA" sz="1100" dirty="0"/>
                    </a:p>
                  </a:txBody>
                  <a:tcPr/>
                </a:tc>
                <a:tc>
                  <a:txBody>
                    <a:bodyPr/>
                    <a:lstStyle/>
                    <a:p>
                      <a:r>
                        <a:rPr lang="en-CA" sz="1100" dirty="0"/>
                        <a:t>4.3 </a:t>
                      </a:r>
                      <a:r>
                        <a:rPr lang="en-CA" sz="1100" kern="1200" dirty="0">
                          <a:solidFill>
                            <a:schemeClr val="dk1"/>
                          </a:solidFill>
                          <a:effectLst/>
                          <a:latin typeface="+mn-lt"/>
                          <a:ea typeface="+mn-ea"/>
                          <a:cs typeface="+mn-cs"/>
                        </a:rPr>
                        <a:t>Stakeholder Interaction Management</a:t>
                      </a:r>
                    </a:p>
                    <a:p>
                      <a:endParaRPr lang="en-CA" sz="1100" dirty="0"/>
                    </a:p>
                  </a:txBody>
                  <a:tcPr/>
                </a:tc>
                <a:extLst>
                  <a:ext uri="{0D108BD9-81ED-4DB2-BD59-A6C34878D82A}">
                    <a16:rowId xmlns:a16="http://schemas.microsoft.com/office/drawing/2014/main" val="10004"/>
                  </a:ext>
                </a:extLst>
              </a:tr>
              <a:tr h="548640">
                <a:tc>
                  <a:txBody>
                    <a:bodyPr/>
                    <a:lstStyle/>
                    <a:p>
                      <a:r>
                        <a:rPr lang="en-CA" sz="1100" kern="1200" dirty="0">
                          <a:solidFill>
                            <a:schemeClr val="dk1"/>
                          </a:solidFill>
                          <a:effectLst/>
                          <a:latin typeface="+mn-lt"/>
                          <a:ea typeface="+mn-ea"/>
                          <a:cs typeface="+mn-cs"/>
                        </a:rPr>
                        <a:t>5. Compliance Management</a:t>
                      </a:r>
                      <a:endParaRPr lang="en-CA" sz="1100" dirty="0"/>
                    </a:p>
                  </a:txBody>
                  <a:tcPr/>
                </a:tc>
                <a:tc>
                  <a:txBody>
                    <a:bodyPr/>
                    <a:lstStyle/>
                    <a:p>
                      <a:endParaRPr lang="en-CA" sz="1100" dirty="0"/>
                    </a:p>
                  </a:txBody>
                  <a:tcPr/>
                </a:tc>
                <a:extLst>
                  <a:ext uri="{0D108BD9-81ED-4DB2-BD59-A6C34878D82A}">
                    <a16:rowId xmlns:a16="http://schemas.microsoft.com/office/drawing/2014/main" val="2279398372"/>
                  </a:ext>
                </a:extLst>
              </a:tr>
              <a:tr h="457200">
                <a:tc>
                  <a:txBody>
                    <a:bodyPr/>
                    <a:lstStyle/>
                    <a:p>
                      <a:r>
                        <a:rPr lang="en-CA" sz="1100" kern="1200" dirty="0">
                          <a:solidFill>
                            <a:schemeClr val="dk1"/>
                          </a:solidFill>
                          <a:effectLst/>
                          <a:latin typeface="+mn-lt"/>
                          <a:ea typeface="+mn-ea"/>
                          <a:cs typeface="+mn-cs"/>
                        </a:rPr>
                        <a:t>6. Program and Service Delivery</a:t>
                      </a:r>
                      <a:endParaRPr lang="en-CA" sz="1100" dirty="0"/>
                    </a:p>
                  </a:txBody>
                  <a:tcPr/>
                </a:tc>
                <a:tc>
                  <a:txBody>
                    <a:bodyPr/>
                    <a:lstStyle/>
                    <a:p>
                      <a:endParaRPr lang="en-CA" sz="1100" dirty="0"/>
                    </a:p>
                  </a:txBody>
                  <a:tcPr/>
                </a:tc>
                <a:extLst>
                  <a:ext uri="{0D108BD9-81ED-4DB2-BD59-A6C34878D82A}">
                    <a16:rowId xmlns:a16="http://schemas.microsoft.com/office/drawing/2014/main" val="128106008"/>
                  </a:ext>
                </a:extLst>
              </a:tr>
              <a:tr h="365760">
                <a:tc>
                  <a:txBody>
                    <a:bodyPr/>
                    <a:lstStyle/>
                    <a:p>
                      <a:r>
                        <a:rPr lang="en-CA" sz="1100" kern="1200" dirty="0">
                          <a:solidFill>
                            <a:schemeClr val="dk1"/>
                          </a:solidFill>
                          <a:effectLst/>
                          <a:latin typeface="+mn-lt"/>
                          <a:ea typeface="+mn-ea"/>
                          <a:cs typeface="+mn-cs"/>
                        </a:rPr>
                        <a:t>7. Information Management</a:t>
                      </a:r>
                      <a:endParaRPr lang="en-CA" sz="1100" dirty="0"/>
                    </a:p>
                  </a:txBody>
                  <a:tcPr/>
                </a:tc>
                <a:tc>
                  <a:txBody>
                    <a:bodyPr/>
                    <a:lstStyle/>
                    <a:p>
                      <a:endParaRPr lang="en-CA" sz="1100" dirty="0"/>
                    </a:p>
                  </a:txBody>
                  <a:tcPr/>
                </a:tc>
                <a:extLst>
                  <a:ext uri="{0D108BD9-81ED-4DB2-BD59-A6C34878D82A}">
                    <a16:rowId xmlns:a16="http://schemas.microsoft.com/office/drawing/2014/main" val="3852639844"/>
                  </a:ext>
                </a:extLst>
              </a:tr>
              <a:tr h="274320">
                <a:tc>
                  <a:txBody>
                    <a:bodyPr/>
                    <a:lstStyle/>
                    <a:p>
                      <a:r>
                        <a:rPr lang="en-CA" sz="1100" kern="1200" dirty="0">
                          <a:solidFill>
                            <a:schemeClr val="dk1"/>
                          </a:solidFill>
                          <a:effectLst/>
                          <a:latin typeface="+mn-lt"/>
                          <a:ea typeface="+mn-ea"/>
                          <a:cs typeface="+mn-cs"/>
                        </a:rPr>
                        <a:t>8. Government Resources Management</a:t>
                      </a:r>
                      <a:endParaRPr lang="en-CA" sz="1100" dirty="0"/>
                    </a:p>
                  </a:txBody>
                  <a:tcPr/>
                </a:tc>
                <a:tc>
                  <a:txBody>
                    <a:bodyPr/>
                    <a:lstStyle/>
                    <a:p>
                      <a:endParaRPr lang="en-CA" sz="1100" dirty="0"/>
                    </a:p>
                  </a:txBody>
                  <a:tcPr/>
                </a:tc>
                <a:extLst>
                  <a:ext uri="{0D108BD9-81ED-4DB2-BD59-A6C34878D82A}">
                    <a16:rowId xmlns:a16="http://schemas.microsoft.com/office/drawing/2014/main" val="2266534699"/>
                  </a:ext>
                </a:extLst>
              </a:tr>
              <a:tr h="182880">
                <a:tc>
                  <a:txBody>
                    <a:bodyPr/>
                    <a:lstStyle/>
                    <a:p>
                      <a:r>
                        <a:rPr lang="en-CA" sz="1100" kern="1200" dirty="0">
                          <a:solidFill>
                            <a:schemeClr val="dk1"/>
                          </a:solidFill>
                          <a:effectLst/>
                          <a:latin typeface="+mn-lt"/>
                          <a:ea typeface="+mn-ea"/>
                          <a:cs typeface="+mn-cs"/>
                        </a:rPr>
                        <a:t>9. Corporate Management</a:t>
                      </a:r>
                      <a:endParaRPr lang="en-CA" sz="1100" dirty="0"/>
                    </a:p>
                  </a:txBody>
                  <a:tcPr/>
                </a:tc>
                <a:tc>
                  <a:txBody>
                    <a:bodyPr/>
                    <a:lstStyle/>
                    <a:p>
                      <a:endParaRPr lang="en-CA" sz="1100" dirty="0"/>
                    </a:p>
                  </a:txBody>
                  <a:tcPr/>
                </a:tc>
                <a:extLst>
                  <a:ext uri="{0D108BD9-81ED-4DB2-BD59-A6C34878D82A}">
                    <a16:rowId xmlns:a16="http://schemas.microsoft.com/office/drawing/2014/main" val="2551105539"/>
                  </a:ext>
                </a:extLst>
              </a:tr>
            </a:tbl>
          </a:graphicData>
        </a:graphic>
      </p:graphicFrame>
      <p:grpSp>
        <p:nvGrpSpPr>
          <p:cNvPr id="7" name="Group 6" descr="Note on how to indicate changed components on diagram. To be deleted">
            <a:extLst>
              <a:ext uri="{FF2B5EF4-FFF2-40B4-BE49-F238E27FC236}">
                <a16:creationId xmlns:a16="http://schemas.microsoft.com/office/drawing/2014/main" id="{1B6EE5E8-B8A5-46B9-B61C-660C5B0F3DC0}"/>
              </a:ext>
              <a:ext uri="{C183D7F6-B498-43B3-948B-1728B52AA6E4}">
                <adec:decorative xmlns:adec="http://schemas.microsoft.com/office/drawing/2017/decorative" val="0"/>
              </a:ext>
            </a:extLst>
          </p:cNvPr>
          <p:cNvGrpSpPr/>
          <p:nvPr/>
        </p:nvGrpSpPr>
        <p:grpSpPr>
          <a:xfrm>
            <a:off x="5868144" y="656692"/>
            <a:ext cx="1861803" cy="1841405"/>
            <a:chOff x="9347725" y="574305"/>
            <a:chExt cx="1861803" cy="2139967"/>
          </a:xfrm>
        </p:grpSpPr>
        <p:grpSp>
          <p:nvGrpSpPr>
            <p:cNvPr id="9" name="Group 8">
              <a:extLst>
                <a:ext uri="{FF2B5EF4-FFF2-40B4-BE49-F238E27FC236}">
                  <a16:creationId xmlns:a16="http://schemas.microsoft.com/office/drawing/2014/main" id="{8515D5F1-EF86-4872-92FE-55CD0342554D}"/>
                </a:ext>
              </a:extLst>
            </p:cNvPr>
            <p:cNvGrpSpPr/>
            <p:nvPr/>
          </p:nvGrpSpPr>
          <p:grpSpPr>
            <a:xfrm>
              <a:off x="9347725" y="709977"/>
              <a:ext cx="1861803" cy="2004295"/>
              <a:chOff x="3360738" y="1493836"/>
              <a:chExt cx="2544762" cy="2739522"/>
            </a:xfrm>
          </p:grpSpPr>
          <p:pic>
            <p:nvPicPr>
              <p:cNvPr id="11" name="Picture 10">
                <a:extLst>
                  <a:ext uri="{FF2B5EF4-FFF2-40B4-BE49-F238E27FC236}">
                    <a16:creationId xmlns:a16="http://schemas.microsoft.com/office/drawing/2014/main" id="{BEA53C32-A7CE-424D-B262-6568DAFBBA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29">
                <a:extLst>
                  <a:ext uri="{FF2B5EF4-FFF2-40B4-BE49-F238E27FC236}">
                    <a16:creationId xmlns:a16="http://schemas.microsoft.com/office/drawing/2014/main" id="{AA111CF2-9A21-4659-BB23-58ECCBAC03CE}"/>
                  </a:ext>
                </a:extLst>
              </p:cNvPr>
              <p:cNvSpPr>
                <a:spLocks/>
              </p:cNvSpPr>
              <p:nvPr/>
            </p:nvSpPr>
            <p:spPr bwMode="auto">
              <a:xfrm>
                <a:off x="3360738" y="1493836"/>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fontScale="925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List the business capabilities addressed with this architecture.</a:t>
                </a:r>
                <a:endParaRPr lang="en-US" sz="1200" dirty="0">
                  <a:highlight>
                    <a:srgbClr val="FFFF00"/>
                  </a:highlight>
                </a:endParaRPr>
              </a:p>
              <a:p>
                <a:r>
                  <a:rPr lang="en-US" sz="1200" dirty="0"/>
                  <a:t>Business Capability Model 2.0 reference material, </a:t>
                </a:r>
                <a:r>
                  <a:rPr lang="en-CA" sz="1200" dirty="0">
                    <a:hlinkClick r:id="rId4"/>
                  </a:rPr>
                  <a:t>https://gcconnex.gc.ca/file/download/50303103</a:t>
                </a:r>
                <a:r>
                  <a:rPr lang="en-CA" sz="1200" dirty="0"/>
                  <a:t> </a:t>
                </a:r>
                <a:endParaRPr lang="en-US" sz="1200" dirty="0"/>
              </a:p>
            </p:txBody>
          </p:sp>
        </p:grpSp>
        <p:sp>
          <p:nvSpPr>
            <p:cNvPr id="10" name="Freeform 27">
              <a:extLst>
                <a:ext uri="{FF2B5EF4-FFF2-40B4-BE49-F238E27FC236}">
                  <a16:creationId xmlns:a16="http://schemas.microsoft.com/office/drawing/2014/main" id="{4427FA52-A6AF-4CDD-B44A-FA6D029CA566}"/>
                </a:ext>
              </a:extLst>
            </p:cNvPr>
            <p:cNvSpPr>
              <a:spLocks/>
            </p:cNvSpPr>
            <p:nvPr/>
          </p:nvSpPr>
          <p:spPr bwMode="auto">
            <a:xfrm>
              <a:off x="9863291" y="574305"/>
              <a:ext cx="718010" cy="257262"/>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en-CA" smtClean="0">
                <a:solidFill>
                  <a:srgbClr val="565656"/>
                </a:solidFill>
              </a:rPr>
              <a:pPr/>
              <a:t>4</a:t>
            </a:fld>
            <a:endParaRPr lang="en-CA" dirty="0">
              <a:solidFill>
                <a:srgbClr val="565656"/>
              </a:solidFill>
            </a:endParaRPr>
          </a:p>
        </p:txBody>
      </p:sp>
    </p:spTree>
    <p:extLst>
      <p:ext uri="{BB962C8B-B14F-4D97-AF65-F5344CB8AC3E}">
        <p14:creationId xmlns:p14="http://schemas.microsoft.com/office/powerpoint/2010/main" val="533569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775"/>
            <a:ext cx="5432982" cy="878670"/>
          </a:xfrm>
        </p:spPr>
        <p:txBody>
          <a:bodyPr/>
          <a:lstStyle/>
          <a:p>
            <a:r>
              <a:rPr lang="en-CA" dirty="0"/>
              <a:t>Current State Architecture – Problem Summary</a:t>
            </a:r>
            <a:endParaRPr lang="en-US" dirty="0"/>
          </a:p>
        </p:txBody>
      </p:sp>
      <p:sp>
        <p:nvSpPr>
          <p:cNvPr id="3" name="Content Placeholder 2">
            <a:extLst>
              <a:ext uri="{FF2B5EF4-FFF2-40B4-BE49-F238E27FC236}">
                <a16:creationId xmlns:a16="http://schemas.microsoft.com/office/drawing/2014/main" id="{3835A6B1-0200-4FD0-81C5-2DD3D6361E61}"/>
              </a:ext>
            </a:extLst>
          </p:cNvPr>
          <p:cNvSpPr>
            <a:spLocks noGrp="1"/>
          </p:cNvSpPr>
          <p:nvPr>
            <p:ph idx="10"/>
          </p:nvPr>
        </p:nvSpPr>
        <p:spPr>
          <a:xfrm>
            <a:off x="539552" y="1124744"/>
            <a:ext cx="8218682" cy="5293146"/>
          </a:xfrm>
        </p:spPr>
        <p:txBody>
          <a:bodyPr/>
          <a:lstStyle/>
          <a:p>
            <a:r>
              <a:rPr lang="en-US" dirty="0"/>
              <a:t>Describe the problems with the current architecture. </a:t>
            </a:r>
          </a:p>
          <a:p>
            <a:pPr marL="342900" indent="-342900">
              <a:buFont typeface="Arial" panose="020B0604020202020204" pitchFamily="34" charset="0"/>
              <a:buChar char="•"/>
            </a:pPr>
            <a:r>
              <a:rPr lang="en-US" dirty="0"/>
              <a:t>Summary of the business problem as described in the Concept Case</a:t>
            </a:r>
          </a:p>
          <a:p>
            <a:pPr marL="342900" indent="-342900">
              <a:buFont typeface="Arial" panose="020B0604020202020204" pitchFamily="34" charset="0"/>
              <a:buChar char="•"/>
            </a:pPr>
            <a:r>
              <a:rPr lang="en-US" dirty="0"/>
              <a:t>Describe the problem in each of the layers of EA Framework: Business, Information, Application, Technology and Security</a:t>
            </a:r>
          </a:p>
        </p:txBody>
      </p:sp>
      <p:sp>
        <p:nvSpPr>
          <p:cNvPr id="2" name="Slide Number Placeholder 1"/>
          <p:cNvSpPr>
            <a:spLocks noGrp="1"/>
          </p:cNvSpPr>
          <p:nvPr>
            <p:ph type="sldNum" sz="quarter" idx="12"/>
          </p:nvPr>
        </p:nvSpPr>
        <p:spPr/>
        <p:txBody>
          <a:bodyPr/>
          <a:lstStyle/>
          <a:p>
            <a:fld id="{32D4B517-E49B-41B6-9DBC-23634E0F1CDC}" type="slidenum">
              <a:rPr lang="en-CA" smtClean="0"/>
              <a:pPr/>
              <a:t>5</a:t>
            </a:fld>
            <a:endParaRPr lang="en-CA" dirty="0"/>
          </a:p>
        </p:txBody>
      </p:sp>
    </p:spTree>
    <p:extLst>
      <p:ext uri="{BB962C8B-B14F-4D97-AF65-F5344CB8AC3E}">
        <p14:creationId xmlns:p14="http://schemas.microsoft.com/office/powerpoint/2010/main" val="1683150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9159" y="138062"/>
            <a:ext cx="5576997" cy="698650"/>
          </a:xfrm>
        </p:spPr>
        <p:txBody>
          <a:bodyPr/>
          <a:lstStyle/>
          <a:p>
            <a:r>
              <a:rPr lang="en-CA" dirty="0"/>
              <a:t>Current State Architecture Diagram</a:t>
            </a:r>
            <a:endParaRPr lang="en-US" b="1" dirty="0"/>
          </a:p>
        </p:txBody>
      </p:sp>
      <p:pic>
        <p:nvPicPr>
          <p:cNvPr id="6" name="Picture 5">
            <a:extLst>
              <a:ext uri="{FF2B5EF4-FFF2-40B4-BE49-F238E27FC236}">
                <a16:creationId xmlns:a16="http://schemas.microsoft.com/office/drawing/2014/main" id="{6135E01E-9AC4-4241-8C2B-EE89CDDDCC87}"/>
              </a:ext>
              <a:ext uri="{C183D7F6-B498-43B3-948B-1728B52AA6E4}">
                <adec:decorative xmlns:adec="http://schemas.microsoft.com/office/drawing/2017/decorative" val="1"/>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079612" y="1094329"/>
            <a:ext cx="7235434" cy="5400000"/>
          </a:xfrm>
          <a:prstGeom prst="rect">
            <a:avLst/>
          </a:prstGeom>
        </p:spPr>
      </p:pic>
      <p:sp>
        <p:nvSpPr>
          <p:cNvPr id="13" name="Freeform 12">
            <a:extLst>
              <a:ext uri="{C183D7F6-B498-43B3-948B-1728B52AA6E4}">
                <adec:decorative xmlns:adec="http://schemas.microsoft.com/office/drawing/2017/decorative" val="1"/>
              </a:ext>
            </a:extLst>
          </p:cNvPr>
          <p:cNvSpPr>
            <a:spLocks noEditPoints="1"/>
          </p:cNvSpPr>
          <p:nvPr/>
        </p:nvSpPr>
        <p:spPr bwMode="auto">
          <a:xfrm>
            <a:off x="6912260" y="1124744"/>
            <a:ext cx="1969864" cy="288032"/>
          </a:xfrm>
          <a:custGeom>
            <a:avLst/>
            <a:gdLst>
              <a:gd name="T0" fmla="*/ 65 w 381"/>
              <a:gd name="T1" fmla="*/ 77 h 78"/>
              <a:gd name="T2" fmla="*/ 64 w 381"/>
              <a:gd name="T3" fmla="*/ 77 h 78"/>
              <a:gd name="T4" fmla="*/ 72 w 381"/>
              <a:gd name="T5" fmla="*/ 77 h 78"/>
              <a:gd name="T6" fmla="*/ 68 w 381"/>
              <a:gd name="T7" fmla="*/ 77 h 78"/>
              <a:gd name="T8" fmla="*/ 64 w 381"/>
              <a:gd name="T9" fmla="*/ 77 h 78"/>
              <a:gd name="T10" fmla="*/ 64 w 381"/>
              <a:gd name="T11" fmla="*/ 77 h 78"/>
              <a:gd name="T12" fmla="*/ 338 w 381"/>
              <a:gd name="T13" fmla="*/ 2 h 78"/>
              <a:gd name="T14" fmla="*/ 338 w 381"/>
              <a:gd name="T15" fmla="*/ 2 h 78"/>
              <a:gd name="T16" fmla="*/ 76 w 381"/>
              <a:gd name="T17" fmla="*/ 0 h 78"/>
              <a:gd name="T18" fmla="*/ 76 w 381"/>
              <a:gd name="T19" fmla="*/ 0 h 78"/>
              <a:gd name="T20" fmla="*/ 46 w 381"/>
              <a:gd name="T21" fmla="*/ 0 h 78"/>
              <a:gd name="T22" fmla="*/ 45 w 381"/>
              <a:gd name="T23" fmla="*/ 0 h 78"/>
              <a:gd name="T24" fmla="*/ 24 w 381"/>
              <a:gd name="T25" fmla="*/ 0 h 78"/>
              <a:gd name="T26" fmla="*/ 22 w 381"/>
              <a:gd name="T27" fmla="*/ 0 h 78"/>
              <a:gd name="T28" fmla="*/ 12 w 381"/>
              <a:gd name="T29" fmla="*/ 12 h 78"/>
              <a:gd name="T30" fmla="*/ 16 w 381"/>
              <a:gd name="T31" fmla="*/ 32 h 78"/>
              <a:gd name="T32" fmla="*/ 19 w 381"/>
              <a:gd name="T33" fmla="*/ 56 h 78"/>
              <a:gd name="T34" fmla="*/ 17 w 381"/>
              <a:gd name="T35" fmla="*/ 67 h 78"/>
              <a:gd name="T36" fmla="*/ 74 w 381"/>
              <a:gd name="T37" fmla="*/ 77 h 78"/>
              <a:gd name="T38" fmla="*/ 87 w 381"/>
              <a:gd name="T39" fmla="*/ 77 h 78"/>
              <a:gd name="T40" fmla="*/ 97 w 381"/>
              <a:gd name="T41" fmla="*/ 77 h 78"/>
              <a:gd name="T42" fmla="*/ 113 w 381"/>
              <a:gd name="T43" fmla="*/ 77 h 78"/>
              <a:gd name="T44" fmla="*/ 267 w 381"/>
              <a:gd name="T45" fmla="*/ 78 h 78"/>
              <a:gd name="T46" fmla="*/ 288 w 381"/>
              <a:gd name="T47" fmla="*/ 78 h 78"/>
              <a:gd name="T48" fmla="*/ 313 w 381"/>
              <a:gd name="T49" fmla="*/ 78 h 78"/>
              <a:gd name="T50" fmla="*/ 324 w 381"/>
              <a:gd name="T51" fmla="*/ 78 h 78"/>
              <a:gd name="T52" fmla="*/ 338 w 381"/>
              <a:gd name="T53" fmla="*/ 65 h 78"/>
              <a:gd name="T54" fmla="*/ 354 w 381"/>
              <a:gd name="T55" fmla="*/ 56 h 78"/>
              <a:gd name="T56" fmla="*/ 377 w 381"/>
              <a:gd name="T57" fmla="*/ 49 h 78"/>
              <a:gd name="T58" fmla="*/ 361 w 381"/>
              <a:gd name="T59" fmla="*/ 40 h 78"/>
              <a:gd name="T60" fmla="*/ 355 w 381"/>
              <a:gd name="T61" fmla="*/ 14 h 78"/>
              <a:gd name="T62" fmla="*/ 339 w 381"/>
              <a:gd name="T63" fmla="*/ 2 h 78"/>
              <a:gd name="T64" fmla="*/ 337 w 381"/>
              <a:gd name="T65" fmla="*/ 2 h 78"/>
              <a:gd name="T66" fmla="*/ 335 w 381"/>
              <a:gd name="T67" fmla="*/ 2 h 78"/>
              <a:gd name="T68" fmla="*/ 325 w 381"/>
              <a:gd name="T69" fmla="*/ 2 h 78"/>
              <a:gd name="T70" fmla="*/ 306 w 381"/>
              <a:gd name="T71" fmla="*/ 2 h 78"/>
              <a:gd name="T72" fmla="*/ 300 w 381"/>
              <a:gd name="T73" fmla="*/ 2 h 78"/>
              <a:gd name="T74" fmla="*/ 294 w 381"/>
              <a:gd name="T75" fmla="*/ 2 h 78"/>
              <a:gd name="T76" fmla="*/ 290 w 381"/>
              <a:gd name="T77" fmla="*/ 1 h 78"/>
              <a:gd name="T78" fmla="*/ 285 w 381"/>
              <a:gd name="T79" fmla="*/ 1 h 78"/>
              <a:gd name="T80" fmla="*/ 289 w 381"/>
              <a:gd name="T81" fmla="*/ 1 h 78"/>
              <a:gd name="T82" fmla="*/ 289 w 381"/>
              <a:gd name="T83" fmla="*/ 1 h 78"/>
              <a:gd name="T84" fmla="*/ 160 w 381"/>
              <a:gd name="T85" fmla="*/ 1 h 78"/>
              <a:gd name="T86" fmla="*/ 114 w 381"/>
              <a:gd name="T87" fmla="*/ 1 h 78"/>
              <a:gd name="T88" fmla="*/ 76 w 381"/>
              <a:gd name="T89" fmla="*/ 0 h 78"/>
              <a:gd name="T90" fmla="*/ 76 w 381"/>
              <a:gd name="T91" fmla="*/ 0 h 78"/>
              <a:gd name="T92" fmla="*/ 64 w 381"/>
              <a:gd name="T93" fmla="*/ 0 h 78"/>
              <a:gd name="T94" fmla="*/ 26 w 381"/>
              <a:gd name="T95" fmla="*/ 0 h 78"/>
              <a:gd name="T96" fmla="*/ 28 w 381"/>
              <a:gd name="T97" fmla="*/ 0 h 78"/>
              <a:gd name="T98" fmla="*/ 24 w 381"/>
              <a:gd name="T99" fmla="*/ 0 h 78"/>
              <a:gd name="T100" fmla="*/ 20 w 381"/>
              <a:gd name="T10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1" h="78">
                <a:moveTo>
                  <a:pt x="64" y="77"/>
                </a:moveTo>
                <a:cubicBezTo>
                  <a:pt x="65" y="77"/>
                  <a:pt x="65" y="77"/>
                  <a:pt x="65" y="77"/>
                </a:cubicBezTo>
                <a:cubicBezTo>
                  <a:pt x="65" y="77"/>
                  <a:pt x="65" y="77"/>
                  <a:pt x="65" y="77"/>
                </a:cubicBezTo>
                <a:cubicBezTo>
                  <a:pt x="64" y="77"/>
                  <a:pt x="64" y="77"/>
                  <a:pt x="64" y="77"/>
                </a:cubicBezTo>
                <a:cubicBezTo>
                  <a:pt x="64" y="77"/>
                  <a:pt x="65" y="77"/>
                  <a:pt x="67" y="77"/>
                </a:cubicBezTo>
                <a:cubicBezTo>
                  <a:pt x="69" y="77"/>
                  <a:pt x="71" y="77"/>
                  <a:pt x="72" y="77"/>
                </a:cubicBezTo>
                <a:cubicBezTo>
                  <a:pt x="72" y="77"/>
                  <a:pt x="71" y="77"/>
                  <a:pt x="68" y="77"/>
                </a:cubicBezTo>
                <a:cubicBezTo>
                  <a:pt x="68" y="77"/>
                  <a:pt x="68" y="77"/>
                  <a:pt x="68" y="77"/>
                </a:cubicBezTo>
                <a:cubicBezTo>
                  <a:pt x="68" y="77"/>
                  <a:pt x="68" y="77"/>
                  <a:pt x="68" y="77"/>
                </a:cubicBezTo>
                <a:cubicBezTo>
                  <a:pt x="67" y="77"/>
                  <a:pt x="65" y="77"/>
                  <a:pt x="64" y="77"/>
                </a:cubicBezTo>
                <a:moveTo>
                  <a:pt x="53" y="77"/>
                </a:moveTo>
                <a:cubicBezTo>
                  <a:pt x="61" y="77"/>
                  <a:pt x="52" y="77"/>
                  <a:pt x="64" y="77"/>
                </a:cubicBezTo>
                <a:cubicBezTo>
                  <a:pt x="63" y="77"/>
                  <a:pt x="60" y="77"/>
                  <a:pt x="53" y="77"/>
                </a:cubicBezTo>
                <a:moveTo>
                  <a:pt x="338" y="2"/>
                </a:moveTo>
                <a:cubicBezTo>
                  <a:pt x="338" y="2"/>
                  <a:pt x="339" y="2"/>
                  <a:pt x="339" y="2"/>
                </a:cubicBezTo>
                <a:cubicBezTo>
                  <a:pt x="339" y="2"/>
                  <a:pt x="338" y="2"/>
                  <a:pt x="338" y="2"/>
                </a:cubicBezTo>
                <a:moveTo>
                  <a:pt x="76" y="0"/>
                </a:moveTo>
                <a:cubicBezTo>
                  <a:pt x="76" y="0"/>
                  <a:pt x="76" y="0"/>
                  <a:pt x="76" y="0"/>
                </a:cubicBezTo>
                <a:cubicBezTo>
                  <a:pt x="76" y="0"/>
                  <a:pt x="76" y="0"/>
                  <a:pt x="76" y="0"/>
                </a:cubicBezTo>
                <a:cubicBezTo>
                  <a:pt x="76" y="0"/>
                  <a:pt x="76" y="0"/>
                  <a:pt x="76" y="0"/>
                </a:cubicBezTo>
                <a:moveTo>
                  <a:pt x="45" y="0"/>
                </a:moveTo>
                <a:cubicBezTo>
                  <a:pt x="45" y="0"/>
                  <a:pt x="45" y="0"/>
                  <a:pt x="46" y="0"/>
                </a:cubicBezTo>
                <a:cubicBezTo>
                  <a:pt x="46" y="0"/>
                  <a:pt x="46" y="0"/>
                  <a:pt x="46" y="0"/>
                </a:cubicBezTo>
                <a:cubicBezTo>
                  <a:pt x="46" y="0"/>
                  <a:pt x="45" y="0"/>
                  <a:pt x="45" y="0"/>
                </a:cubicBezTo>
                <a:moveTo>
                  <a:pt x="22" y="0"/>
                </a:moveTo>
                <a:cubicBezTo>
                  <a:pt x="22" y="0"/>
                  <a:pt x="23" y="0"/>
                  <a:pt x="24" y="0"/>
                </a:cubicBezTo>
                <a:cubicBezTo>
                  <a:pt x="25" y="0"/>
                  <a:pt x="26" y="0"/>
                  <a:pt x="27" y="0"/>
                </a:cubicBezTo>
                <a:cubicBezTo>
                  <a:pt x="24" y="0"/>
                  <a:pt x="22" y="0"/>
                  <a:pt x="22" y="0"/>
                </a:cubicBezTo>
                <a:moveTo>
                  <a:pt x="20" y="0"/>
                </a:moveTo>
                <a:cubicBezTo>
                  <a:pt x="0" y="4"/>
                  <a:pt x="2" y="8"/>
                  <a:pt x="12" y="12"/>
                </a:cubicBezTo>
                <a:cubicBezTo>
                  <a:pt x="4" y="15"/>
                  <a:pt x="21" y="19"/>
                  <a:pt x="11" y="22"/>
                </a:cubicBezTo>
                <a:cubicBezTo>
                  <a:pt x="24" y="26"/>
                  <a:pt x="11" y="29"/>
                  <a:pt x="16" y="32"/>
                </a:cubicBezTo>
                <a:cubicBezTo>
                  <a:pt x="10" y="35"/>
                  <a:pt x="7" y="38"/>
                  <a:pt x="18" y="41"/>
                </a:cubicBezTo>
                <a:cubicBezTo>
                  <a:pt x="22" y="47"/>
                  <a:pt x="14" y="52"/>
                  <a:pt x="19" y="56"/>
                </a:cubicBezTo>
                <a:cubicBezTo>
                  <a:pt x="37" y="58"/>
                  <a:pt x="35" y="60"/>
                  <a:pt x="28" y="62"/>
                </a:cubicBezTo>
                <a:cubicBezTo>
                  <a:pt x="25" y="64"/>
                  <a:pt x="32" y="66"/>
                  <a:pt x="17" y="67"/>
                </a:cubicBezTo>
                <a:cubicBezTo>
                  <a:pt x="3" y="74"/>
                  <a:pt x="71" y="77"/>
                  <a:pt x="68" y="77"/>
                </a:cubicBezTo>
                <a:cubicBezTo>
                  <a:pt x="70" y="77"/>
                  <a:pt x="72" y="77"/>
                  <a:pt x="74" y="77"/>
                </a:cubicBezTo>
                <a:cubicBezTo>
                  <a:pt x="72" y="77"/>
                  <a:pt x="72" y="77"/>
                  <a:pt x="72" y="77"/>
                </a:cubicBezTo>
                <a:cubicBezTo>
                  <a:pt x="71" y="77"/>
                  <a:pt x="80" y="77"/>
                  <a:pt x="87" y="77"/>
                </a:cubicBezTo>
                <a:cubicBezTo>
                  <a:pt x="91" y="77"/>
                  <a:pt x="98" y="77"/>
                  <a:pt x="98" y="77"/>
                </a:cubicBezTo>
                <a:cubicBezTo>
                  <a:pt x="98" y="77"/>
                  <a:pt x="98" y="77"/>
                  <a:pt x="97" y="77"/>
                </a:cubicBezTo>
                <a:cubicBezTo>
                  <a:pt x="96" y="77"/>
                  <a:pt x="96" y="77"/>
                  <a:pt x="96" y="77"/>
                </a:cubicBezTo>
                <a:cubicBezTo>
                  <a:pt x="96" y="77"/>
                  <a:pt x="113" y="77"/>
                  <a:pt x="113" y="77"/>
                </a:cubicBezTo>
                <a:cubicBezTo>
                  <a:pt x="128" y="77"/>
                  <a:pt x="143" y="77"/>
                  <a:pt x="160" y="77"/>
                </a:cubicBezTo>
                <a:cubicBezTo>
                  <a:pt x="258" y="78"/>
                  <a:pt x="261" y="78"/>
                  <a:pt x="267" y="78"/>
                </a:cubicBezTo>
                <a:cubicBezTo>
                  <a:pt x="268" y="78"/>
                  <a:pt x="270" y="78"/>
                  <a:pt x="288" y="78"/>
                </a:cubicBezTo>
                <a:cubicBezTo>
                  <a:pt x="288" y="78"/>
                  <a:pt x="288" y="78"/>
                  <a:pt x="288" y="78"/>
                </a:cubicBezTo>
                <a:cubicBezTo>
                  <a:pt x="288" y="78"/>
                  <a:pt x="309" y="78"/>
                  <a:pt x="309" y="78"/>
                </a:cubicBezTo>
                <a:cubicBezTo>
                  <a:pt x="310" y="78"/>
                  <a:pt x="311" y="78"/>
                  <a:pt x="313" y="78"/>
                </a:cubicBezTo>
                <a:cubicBezTo>
                  <a:pt x="315" y="78"/>
                  <a:pt x="314" y="78"/>
                  <a:pt x="324" y="78"/>
                </a:cubicBezTo>
                <a:cubicBezTo>
                  <a:pt x="324" y="78"/>
                  <a:pt x="324" y="78"/>
                  <a:pt x="324" y="78"/>
                </a:cubicBezTo>
                <a:cubicBezTo>
                  <a:pt x="330" y="78"/>
                  <a:pt x="368" y="74"/>
                  <a:pt x="340" y="72"/>
                </a:cubicBezTo>
                <a:cubicBezTo>
                  <a:pt x="345" y="69"/>
                  <a:pt x="349" y="67"/>
                  <a:pt x="338" y="65"/>
                </a:cubicBezTo>
                <a:cubicBezTo>
                  <a:pt x="347" y="63"/>
                  <a:pt x="328" y="61"/>
                  <a:pt x="340" y="59"/>
                </a:cubicBezTo>
                <a:cubicBezTo>
                  <a:pt x="341" y="58"/>
                  <a:pt x="347" y="57"/>
                  <a:pt x="354" y="56"/>
                </a:cubicBezTo>
                <a:cubicBezTo>
                  <a:pt x="360" y="54"/>
                  <a:pt x="362" y="53"/>
                  <a:pt x="356" y="52"/>
                </a:cubicBezTo>
                <a:cubicBezTo>
                  <a:pt x="361" y="51"/>
                  <a:pt x="365" y="50"/>
                  <a:pt x="377" y="49"/>
                </a:cubicBezTo>
                <a:cubicBezTo>
                  <a:pt x="381" y="48"/>
                  <a:pt x="375" y="47"/>
                  <a:pt x="374" y="46"/>
                </a:cubicBezTo>
                <a:cubicBezTo>
                  <a:pt x="373" y="44"/>
                  <a:pt x="366" y="42"/>
                  <a:pt x="361" y="40"/>
                </a:cubicBezTo>
                <a:cubicBezTo>
                  <a:pt x="366" y="35"/>
                  <a:pt x="353" y="31"/>
                  <a:pt x="357" y="27"/>
                </a:cubicBezTo>
                <a:cubicBezTo>
                  <a:pt x="362" y="23"/>
                  <a:pt x="358" y="19"/>
                  <a:pt x="355" y="14"/>
                </a:cubicBezTo>
                <a:cubicBezTo>
                  <a:pt x="362" y="10"/>
                  <a:pt x="350" y="2"/>
                  <a:pt x="347" y="2"/>
                </a:cubicBezTo>
                <a:cubicBezTo>
                  <a:pt x="343" y="2"/>
                  <a:pt x="340" y="2"/>
                  <a:pt x="339" y="2"/>
                </a:cubicBezTo>
                <a:cubicBezTo>
                  <a:pt x="338" y="2"/>
                  <a:pt x="338" y="2"/>
                  <a:pt x="337" y="2"/>
                </a:cubicBezTo>
                <a:cubicBezTo>
                  <a:pt x="337" y="2"/>
                  <a:pt x="337" y="2"/>
                  <a:pt x="337" y="2"/>
                </a:cubicBezTo>
                <a:cubicBezTo>
                  <a:pt x="337" y="2"/>
                  <a:pt x="336" y="2"/>
                  <a:pt x="336" y="2"/>
                </a:cubicBezTo>
                <a:cubicBezTo>
                  <a:pt x="335" y="2"/>
                  <a:pt x="334" y="2"/>
                  <a:pt x="335" y="2"/>
                </a:cubicBezTo>
                <a:cubicBezTo>
                  <a:pt x="335" y="2"/>
                  <a:pt x="336" y="2"/>
                  <a:pt x="338" y="2"/>
                </a:cubicBezTo>
                <a:cubicBezTo>
                  <a:pt x="325" y="2"/>
                  <a:pt x="328" y="2"/>
                  <a:pt x="325" y="2"/>
                </a:cubicBezTo>
                <a:cubicBezTo>
                  <a:pt x="326" y="2"/>
                  <a:pt x="326" y="2"/>
                  <a:pt x="326" y="2"/>
                </a:cubicBezTo>
                <a:cubicBezTo>
                  <a:pt x="326" y="2"/>
                  <a:pt x="308" y="2"/>
                  <a:pt x="306" y="2"/>
                </a:cubicBezTo>
                <a:cubicBezTo>
                  <a:pt x="301" y="2"/>
                  <a:pt x="300" y="2"/>
                  <a:pt x="299" y="2"/>
                </a:cubicBezTo>
                <a:cubicBezTo>
                  <a:pt x="299" y="2"/>
                  <a:pt x="300" y="2"/>
                  <a:pt x="300" y="2"/>
                </a:cubicBezTo>
                <a:cubicBezTo>
                  <a:pt x="300" y="2"/>
                  <a:pt x="300" y="2"/>
                  <a:pt x="300" y="2"/>
                </a:cubicBezTo>
                <a:cubicBezTo>
                  <a:pt x="300" y="2"/>
                  <a:pt x="299" y="2"/>
                  <a:pt x="294" y="2"/>
                </a:cubicBezTo>
                <a:cubicBezTo>
                  <a:pt x="296" y="2"/>
                  <a:pt x="297" y="2"/>
                  <a:pt x="297" y="2"/>
                </a:cubicBezTo>
                <a:cubicBezTo>
                  <a:pt x="297" y="2"/>
                  <a:pt x="294" y="1"/>
                  <a:pt x="290" y="1"/>
                </a:cubicBezTo>
                <a:cubicBezTo>
                  <a:pt x="287" y="1"/>
                  <a:pt x="284" y="1"/>
                  <a:pt x="284" y="1"/>
                </a:cubicBezTo>
                <a:cubicBezTo>
                  <a:pt x="284" y="1"/>
                  <a:pt x="284" y="1"/>
                  <a:pt x="285" y="1"/>
                </a:cubicBezTo>
                <a:cubicBezTo>
                  <a:pt x="283" y="1"/>
                  <a:pt x="282" y="1"/>
                  <a:pt x="282" y="1"/>
                </a:cubicBezTo>
                <a:cubicBezTo>
                  <a:pt x="282" y="1"/>
                  <a:pt x="286" y="1"/>
                  <a:pt x="289" y="1"/>
                </a:cubicBezTo>
                <a:cubicBezTo>
                  <a:pt x="292" y="1"/>
                  <a:pt x="295" y="2"/>
                  <a:pt x="295" y="2"/>
                </a:cubicBezTo>
                <a:cubicBezTo>
                  <a:pt x="295" y="2"/>
                  <a:pt x="294" y="1"/>
                  <a:pt x="289" y="1"/>
                </a:cubicBezTo>
                <a:cubicBezTo>
                  <a:pt x="277" y="1"/>
                  <a:pt x="272" y="1"/>
                  <a:pt x="271" y="1"/>
                </a:cubicBezTo>
                <a:cubicBezTo>
                  <a:pt x="263" y="1"/>
                  <a:pt x="241" y="1"/>
                  <a:pt x="160" y="1"/>
                </a:cubicBezTo>
                <a:cubicBezTo>
                  <a:pt x="152" y="1"/>
                  <a:pt x="144" y="1"/>
                  <a:pt x="136" y="1"/>
                </a:cubicBezTo>
                <a:cubicBezTo>
                  <a:pt x="129" y="1"/>
                  <a:pt x="122" y="1"/>
                  <a:pt x="114" y="1"/>
                </a:cubicBezTo>
                <a:cubicBezTo>
                  <a:pt x="113" y="1"/>
                  <a:pt x="112" y="1"/>
                  <a:pt x="96" y="1"/>
                </a:cubicBezTo>
                <a:cubicBezTo>
                  <a:pt x="89" y="1"/>
                  <a:pt x="76" y="0"/>
                  <a:pt x="76" y="0"/>
                </a:cubicBezTo>
                <a:cubicBezTo>
                  <a:pt x="76" y="0"/>
                  <a:pt x="76" y="0"/>
                  <a:pt x="76" y="0"/>
                </a:cubicBezTo>
                <a:cubicBezTo>
                  <a:pt x="75" y="0"/>
                  <a:pt x="76" y="0"/>
                  <a:pt x="76" y="0"/>
                </a:cubicBezTo>
                <a:cubicBezTo>
                  <a:pt x="76" y="0"/>
                  <a:pt x="77" y="0"/>
                  <a:pt x="77" y="0"/>
                </a:cubicBezTo>
                <a:cubicBezTo>
                  <a:pt x="77" y="0"/>
                  <a:pt x="74" y="0"/>
                  <a:pt x="64" y="0"/>
                </a:cubicBezTo>
                <a:cubicBezTo>
                  <a:pt x="52" y="0"/>
                  <a:pt x="47" y="0"/>
                  <a:pt x="46" y="0"/>
                </a:cubicBezTo>
                <a:cubicBezTo>
                  <a:pt x="42" y="0"/>
                  <a:pt x="26" y="0"/>
                  <a:pt x="26" y="0"/>
                </a:cubicBezTo>
                <a:cubicBezTo>
                  <a:pt x="26" y="0"/>
                  <a:pt x="26" y="0"/>
                  <a:pt x="27" y="0"/>
                </a:cubicBezTo>
                <a:cubicBezTo>
                  <a:pt x="27" y="0"/>
                  <a:pt x="28" y="0"/>
                  <a:pt x="28" y="0"/>
                </a:cubicBezTo>
                <a:cubicBezTo>
                  <a:pt x="28" y="0"/>
                  <a:pt x="26" y="0"/>
                  <a:pt x="25" y="0"/>
                </a:cubicBezTo>
                <a:cubicBezTo>
                  <a:pt x="25" y="0"/>
                  <a:pt x="24" y="0"/>
                  <a:pt x="24" y="0"/>
                </a:cubicBezTo>
                <a:cubicBezTo>
                  <a:pt x="23" y="0"/>
                  <a:pt x="22" y="0"/>
                  <a:pt x="22" y="0"/>
                </a:cubicBezTo>
                <a:cubicBezTo>
                  <a:pt x="21" y="0"/>
                  <a:pt x="21" y="0"/>
                  <a:pt x="20" y="0"/>
                </a:cubicBezTo>
              </a:path>
            </a:pathLst>
          </a:custGeom>
          <a:solidFill>
            <a:srgbClr val="FFFF5E">
              <a:alpha val="90000"/>
            </a:srgbClr>
          </a:solidFill>
          <a:ln>
            <a:noFill/>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000" b="1" i="1" dirty="0">
                <a:solidFill>
                  <a:srgbClr val="660000"/>
                </a:solidFill>
              </a:rPr>
              <a:t>EXAMPLE </a:t>
            </a:r>
          </a:p>
        </p:txBody>
      </p:sp>
      <p:sp>
        <p:nvSpPr>
          <p:cNvPr id="2" name="Slide Number Placeholder 1"/>
          <p:cNvSpPr>
            <a:spLocks noGrp="1"/>
          </p:cNvSpPr>
          <p:nvPr>
            <p:ph type="sldNum" sz="quarter" idx="12"/>
          </p:nvPr>
        </p:nvSpPr>
        <p:spPr/>
        <p:txBody>
          <a:bodyPr/>
          <a:lstStyle/>
          <a:p>
            <a:fld id="{32D4B517-E49B-41B6-9DBC-23634E0F1CDC}" type="slidenum">
              <a:rPr lang="en-CA" smtClean="0"/>
              <a:t>6</a:t>
            </a:fld>
            <a:endParaRPr lang="en-CA" dirty="0"/>
          </a:p>
        </p:txBody>
      </p:sp>
    </p:spTree>
    <p:extLst>
      <p:ext uri="{BB962C8B-B14F-4D97-AF65-F5344CB8AC3E}">
        <p14:creationId xmlns:p14="http://schemas.microsoft.com/office/powerpoint/2010/main" val="1080339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a:extLst>
              <a:ext uri="{FF2B5EF4-FFF2-40B4-BE49-F238E27FC236}">
                <a16:creationId xmlns:a16="http://schemas.microsoft.com/office/drawing/2014/main" id="{9359692D-CB1F-42F1-B28C-B255CAF29CEE}"/>
              </a:ext>
              <a:ext uri="{C183D7F6-B498-43B3-948B-1728B52AA6E4}">
                <adec:decorative xmlns:adec="http://schemas.microsoft.com/office/drawing/2017/decorative" val="1"/>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798175" y="1016732"/>
            <a:ext cx="7173825" cy="5580389"/>
          </a:xfrm>
          <a:prstGeom prst="rect">
            <a:avLst/>
          </a:prstGeom>
        </p:spPr>
      </p:pic>
      <p:sp>
        <p:nvSpPr>
          <p:cNvPr id="4" name="Title 3"/>
          <p:cNvSpPr>
            <a:spLocks noGrp="1"/>
          </p:cNvSpPr>
          <p:nvPr>
            <p:ph type="title"/>
          </p:nvPr>
        </p:nvSpPr>
        <p:spPr>
          <a:xfrm>
            <a:off x="481344" y="97643"/>
            <a:ext cx="5576997" cy="698650"/>
          </a:xfrm>
        </p:spPr>
        <p:txBody>
          <a:bodyPr/>
          <a:lstStyle/>
          <a:p>
            <a:r>
              <a:rPr lang="en-CA" dirty="0"/>
              <a:t>Target State Architecture Diagram</a:t>
            </a:r>
            <a:endParaRPr lang="en-US" dirty="0"/>
          </a:p>
        </p:txBody>
      </p:sp>
      <p:grpSp>
        <p:nvGrpSpPr>
          <p:cNvPr id="26" name="Group 25" descr="Note on how to indicate changed components on diagram. To be deleted">
            <a:extLst>
              <a:ext uri="{C183D7F6-B498-43B3-948B-1728B52AA6E4}">
                <adec:decorative xmlns:adec="http://schemas.microsoft.com/office/drawing/2017/decorative" val="0"/>
              </a:ext>
            </a:extLst>
          </p:cNvPr>
          <p:cNvGrpSpPr/>
          <p:nvPr/>
        </p:nvGrpSpPr>
        <p:grpSpPr>
          <a:xfrm>
            <a:off x="1480983" y="4869132"/>
            <a:ext cx="1861803" cy="1841405"/>
            <a:chOff x="9347725" y="574305"/>
            <a:chExt cx="1861803" cy="2139967"/>
          </a:xfrm>
        </p:grpSpPr>
        <p:grpSp>
          <p:nvGrpSpPr>
            <p:cNvPr id="27" name="Group 26"/>
            <p:cNvGrpSpPr/>
            <p:nvPr/>
          </p:nvGrpSpPr>
          <p:grpSpPr>
            <a:xfrm>
              <a:off x="9347725" y="709977"/>
              <a:ext cx="1861803" cy="2004295"/>
              <a:chOff x="3360738" y="1493836"/>
              <a:chExt cx="2544762" cy="2739522"/>
            </a:xfrm>
          </p:grpSpPr>
          <p:pic>
            <p:nvPicPr>
              <p:cNvPr id="29" name="Picture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29"/>
              <p:cNvSpPr>
                <a:spLocks/>
              </p:cNvSpPr>
              <p:nvPr/>
            </p:nvSpPr>
            <p:spPr bwMode="auto">
              <a:xfrm>
                <a:off x="3360738" y="1493836"/>
                <a:ext cx="2544762" cy="2582862"/>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i="1" dirty="0">
                    <a:latin typeface="Comic Sans MS" panose="030F0702030302020204" pitchFamily="66" charset="0"/>
                  </a:rPr>
                  <a:t>Identify the old component(s) in GREY and the new component(s) in BRIGHT COLOURS, show zoning and legend</a:t>
                </a:r>
                <a:r>
                  <a:rPr lang="en-US" sz="1200" i="1" dirty="0">
                    <a:latin typeface="Comic Sans MS" panose="030F0702030302020204" pitchFamily="66" charset="0"/>
                  </a:rPr>
                  <a:t>.</a:t>
                </a:r>
                <a:endParaRPr lang="en-CA" sz="1200" i="1" dirty="0">
                  <a:latin typeface="Comic Sans MS" panose="030F0702030302020204" pitchFamily="66" charset="0"/>
                </a:endParaRPr>
              </a:p>
            </p:txBody>
          </p:sp>
        </p:grpSp>
        <p:sp>
          <p:nvSpPr>
            <p:cNvPr id="28" name="Freeform 27"/>
            <p:cNvSpPr>
              <a:spLocks/>
            </p:cNvSpPr>
            <p:nvPr/>
          </p:nvSpPr>
          <p:spPr bwMode="auto">
            <a:xfrm>
              <a:off x="9863291" y="574305"/>
              <a:ext cx="718010" cy="257262"/>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
        <p:nvSpPr>
          <p:cNvPr id="13" name="Freeform 12">
            <a:extLst>
              <a:ext uri="{C183D7F6-B498-43B3-948B-1728B52AA6E4}">
                <adec:decorative xmlns:adec="http://schemas.microsoft.com/office/drawing/2017/decorative" val="1"/>
              </a:ext>
            </a:extLst>
          </p:cNvPr>
          <p:cNvSpPr>
            <a:spLocks noEditPoints="1"/>
          </p:cNvSpPr>
          <p:nvPr/>
        </p:nvSpPr>
        <p:spPr bwMode="auto">
          <a:xfrm>
            <a:off x="6967133" y="397298"/>
            <a:ext cx="1969864" cy="288032"/>
          </a:xfrm>
          <a:custGeom>
            <a:avLst/>
            <a:gdLst>
              <a:gd name="T0" fmla="*/ 65 w 381"/>
              <a:gd name="T1" fmla="*/ 77 h 78"/>
              <a:gd name="T2" fmla="*/ 64 w 381"/>
              <a:gd name="T3" fmla="*/ 77 h 78"/>
              <a:gd name="T4" fmla="*/ 72 w 381"/>
              <a:gd name="T5" fmla="*/ 77 h 78"/>
              <a:gd name="T6" fmla="*/ 68 w 381"/>
              <a:gd name="T7" fmla="*/ 77 h 78"/>
              <a:gd name="T8" fmla="*/ 64 w 381"/>
              <a:gd name="T9" fmla="*/ 77 h 78"/>
              <a:gd name="T10" fmla="*/ 64 w 381"/>
              <a:gd name="T11" fmla="*/ 77 h 78"/>
              <a:gd name="T12" fmla="*/ 338 w 381"/>
              <a:gd name="T13" fmla="*/ 2 h 78"/>
              <a:gd name="T14" fmla="*/ 338 w 381"/>
              <a:gd name="T15" fmla="*/ 2 h 78"/>
              <a:gd name="T16" fmla="*/ 76 w 381"/>
              <a:gd name="T17" fmla="*/ 0 h 78"/>
              <a:gd name="T18" fmla="*/ 76 w 381"/>
              <a:gd name="T19" fmla="*/ 0 h 78"/>
              <a:gd name="T20" fmla="*/ 46 w 381"/>
              <a:gd name="T21" fmla="*/ 0 h 78"/>
              <a:gd name="T22" fmla="*/ 45 w 381"/>
              <a:gd name="T23" fmla="*/ 0 h 78"/>
              <a:gd name="T24" fmla="*/ 24 w 381"/>
              <a:gd name="T25" fmla="*/ 0 h 78"/>
              <a:gd name="T26" fmla="*/ 22 w 381"/>
              <a:gd name="T27" fmla="*/ 0 h 78"/>
              <a:gd name="T28" fmla="*/ 12 w 381"/>
              <a:gd name="T29" fmla="*/ 12 h 78"/>
              <a:gd name="T30" fmla="*/ 16 w 381"/>
              <a:gd name="T31" fmla="*/ 32 h 78"/>
              <a:gd name="T32" fmla="*/ 19 w 381"/>
              <a:gd name="T33" fmla="*/ 56 h 78"/>
              <a:gd name="T34" fmla="*/ 17 w 381"/>
              <a:gd name="T35" fmla="*/ 67 h 78"/>
              <a:gd name="T36" fmla="*/ 74 w 381"/>
              <a:gd name="T37" fmla="*/ 77 h 78"/>
              <a:gd name="T38" fmla="*/ 87 w 381"/>
              <a:gd name="T39" fmla="*/ 77 h 78"/>
              <a:gd name="T40" fmla="*/ 97 w 381"/>
              <a:gd name="T41" fmla="*/ 77 h 78"/>
              <a:gd name="T42" fmla="*/ 113 w 381"/>
              <a:gd name="T43" fmla="*/ 77 h 78"/>
              <a:gd name="T44" fmla="*/ 267 w 381"/>
              <a:gd name="T45" fmla="*/ 78 h 78"/>
              <a:gd name="T46" fmla="*/ 288 w 381"/>
              <a:gd name="T47" fmla="*/ 78 h 78"/>
              <a:gd name="T48" fmla="*/ 313 w 381"/>
              <a:gd name="T49" fmla="*/ 78 h 78"/>
              <a:gd name="T50" fmla="*/ 324 w 381"/>
              <a:gd name="T51" fmla="*/ 78 h 78"/>
              <a:gd name="T52" fmla="*/ 338 w 381"/>
              <a:gd name="T53" fmla="*/ 65 h 78"/>
              <a:gd name="T54" fmla="*/ 354 w 381"/>
              <a:gd name="T55" fmla="*/ 56 h 78"/>
              <a:gd name="T56" fmla="*/ 377 w 381"/>
              <a:gd name="T57" fmla="*/ 49 h 78"/>
              <a:gd name="T58" fmla="*/ 361 w 381"/>
              <a:gd name="T59" fmla="*/ 40 h 78"/>
              <a:gd name="T60" fmla="*/ 355 w 381"/>
              <a:gd name="T61" fmla="*/ 14 h 78"/>
              <a:gd name="T62" fmla="*/ 339 w 381"/>
              <a:gd name="T63" fmla="*/ 2 h 78"/>
              <a:gd name="T64" fmla="*/ 337 w 381"/>
              <a:gd name="T65" fmla="*/ 2 h 78"/>
              <a:gd name="T66" fmla="*/ 335 w 381"/>
              <a:gd name="T67" fmla="*/ 2 h 78"/>
              <a:gd name="T68" fmla="*/ 325 w 381"/>
              <a:gd name="T69" fmla="*/ 2 h 78"/>
              <a:gd name="T70" fmla="*/ 306 w 381"/>
              <a:gd name="T71" fmla="*/ 2 h 78"/>
              <a:gd name="T72" fmla="*/ 300 w 381"/>
              <a:gd name="T73" fmla="*/ 2 h 78"/>
              <a:gd name="T74" fmla="*/ 294 w 381"/>
              <a:gd name="T75" fmla="*/ 2 h 78"/>
              <a:gd name="T76" fmla="*/ 290 w 381"/>
              <a:gd name="T77" fmla="*/ 1 h 78"/>
              <a:gd name="T78" fmla="*/ 285 w 381"/>
              <a:gd name="T79" fmla="*/ 1 h 78"/>
              <a:gd name="T80" fmla="*/ 289 w 381"/>
              <a:gd name="T81" fmla="*/ 1 h 78"/>
              <a:gd name="T82" fmla="*/ 289 w 381"/>
              <a:gd name="T83" fmla="*/ 1 h 78"/>
              <a:gd name="T84" fmla="*/ 160 w 381"/>
              <a:gd name="T85" fmla="*/ 1 h 78"/>
              <a:gd name="T86" fmla="*/ 114 w 381"/>
              <a:gd name="T87" fmla="*/ 1 h 78"/>
              <a:gd name="T88" fmla="*/ 76 w 381"/>
              <a:gd name="T89" fmla="*/ 0 h 78"/>
              <a:gd name="T90" fmla="*/ 76 w 381"/>
              <a:gd name="T91" fmla="*/ 0 h 78"/>
              <a:gd name="T92" fmla="*/ 64 w 381"/>
              <a:gd name="T93" fmla="*/ 0 h 78"/>
              <a:gd name="T94" fmla="*/ 26 w 381"/>
              <a:gd name="T95" fmla="*/ 0 h 78"/>
              <a:gd name="T96" fmla="*/ 28 w 381"/>
              <a:gd name="T97" fmla="*/ 0 h 78"/>
              <a:gd name="T98" fmla="*/ 24 w 381"/>
              <a:gd name="T99" fmla="*/ 0 h 78"/>
              <a:gd name="T100" fmla="*/ 20 w 381"/>
              <a:gd name="T10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1" h="78">
                <a:moveTo>
                  <a:pt x="64" y="77"/>
                </a:moveTo>
                <a:cubicBezTo>
                  <a:pt x="65" y="77"/>
                  <a:pt x="65" y="77"/>
                  <a:pt x="65" y="77"/>
                </a:cubicBezTo>
                <a:cubicBezTo>
                  <a:pt x="65" y="77"/>
                  <a:pt x="65" y="77"/>
                  <a:pt x="65" y="77"/>
                </a:cubicBezTo>
                <a:cubicBezTo>
                  <a:pt x="64" y="77"/>
                  <a:pt x="64" y="77"/>
                  <a:pt x="64" y="77"/>
                </a:cubicBezTo>
                <a:cubicBezTo>
                  <a:pt x="64" y="77"/>
                  <a:pt x="65" y="77"/>
                  <a:pt x="67" y="77"/>
                </a:cubicBezTo>
                <a:cubicBezTo>
                  <a:pt x="69" y="77"/>
                  <a:pt x="71" y="77"/>
                  <a:pt x="72" y="77"/>
                </a:cubicBezTo>
                <a:cubicBezTo>
                  <a:pt x="72" y="77"/>
                  <a:pt x="71" y="77"/>
                  <a:pt x="68" y="77"/>
                </a:cubicBezTo>
                <a:cubicBezTo>
                  <a:pt x="68" y="77"/>
                  <a:pt x="68" y="77"/>
                  <a:pt x="68" y="77"/>
                </a:cubicBezTo>
                <a:cubicBezTo>
                  <a:pt x="68" y="77"/>
                  <a:pt x="68" y="77"/>
                  <a:pt x="68" y="77"/>
                </a:cubicBezTo>
                <a:cubicBezTo>
                  <a:pt x="67" y="77"/>
                  <a:pt x="65" y="77"/>
                  <a:pt x="64" y="77"/>
                </a:cubicBezTo>
                <a:moveTo>
                  <a:pt x="53" y="77"/>
                </a:moveTo>
                <a:cubicBezTo>
                  <a:pt x="61" y="77"/>
                  <a:pt x="52" y="77"/>
                  <a:pt x="64" y="77"/>
                </a:cubicBezTo>
                <a:cubicBezTo>
                  <a:pt x="63" y="77"/>
                  <a:pt x="60" y="77"/>
                  <a:pt x="53" y="77"/>
                </a:cubicBezTo>
                <a:moveTo>
                  <a:pt x="338" y="2"/>
                </a:moveTo>
                <a:cubicBezTo>
                  <a:pt x="338" y="2"/>
                  <a:pt x="339" y="2"/>
                  <a:pt x="339" y="2"/>
                </a:cubicBezTo>
                <a:cubicBezTo>
                  <a:pt x="339" y="2"/>
                  <a:pt x="338" y="2"/>
                  <a:pt x="338" y="2"/>
                </a:cubicBezTo>
                <a:moveTo>
                  <a:pt x="76" y="0"/>
                </a:moveTo>
                <a:cubicBezTo>
                  <a:pt x="76" y="0"/>
                  <a:pt x="76" y="0"/>
                  <a:pt x="76" y="0"/>
                </a:cubicBezTo>
                <a:cubicBezTo>
                  <a:pt x="76" y="0"/>
                  <a:pt x="76" y="0"/>
                  <a:pt x="76" y="0"/>
                </a:cubicBezTo>
                <a:cubicBezTo>
                  <a:pt x="76" y="0"/>
                  <a:pt x="76" y="0"/>
                  <a:pt x="76" y="0"/>
                </a:cubicBezTo>
                <a:moveTo>
                  <a:pt x="45" y="0"/>
                </a:moveTo>
                <a:cubicBezTo>
                  <a:pt x="45" y="0"/>
                  <a:pt x="45" y="0"/>
                  <a:pt x="46" y="0"/>
                </a:cubicBezTo>
                <a:cubicBezTo>
                  <a:pt x="46" y="0"/>
                  <a:pt x="46" y="0"/>
                  <a:pt x="46" y="0"/>
                </a:cubicBezTo>
                <a:cubicBezTo>
                  <a:pt x="46" y="0"/>
                  <a:pt x="45" y="0"/>
                  <a:pt x="45" y="0"/>
                </a:cubicBezTo>
                <a:moveTo>
                  <a:pt x="22" y="0"/>
                </a:moveTo>
                <a:cubicBezTo>
                  <a:pt x="22" y="0"/>
                  <a:pt x="23" y="0"/>
                  <a:pt x="24" y="0"/>
                </a:cubicBezTo>
                <a:cubicBezTo>
                  <a:pt x="25" y="0"/>
                  <a:pt x="26" y="0"/>
                  <a:pt x="27" y="0"/>
                </a:cubicBezTo>
                <a:cubicBezTo>
                  <a:pt x="24" y="0"/>
                  <a:pt x="22" y="0"/>
                  <a:pt x="22" y="0"/>
                </a:cubicBezTo>
                <a:moveTo>
                  <a:pt x="20" y="0"/>
                </a:moveTo>
                <a:cubicBezTo>
                  <a:pt x="0" y="4"/>
                  <a:pt x="2" y="8"/>
                  <a:pt x="12" y="12"/>
                </a:cubicBezTo>
                <a:cubicBezTo>
                  <a:pt x="4" y="15"/>
                  <a:pt x="21" y="19"/>
                  <a:pt x="11" y="22"/>
                </a:cubicBezTo>
                <a:cubicBezTo>
                  <a:pt x="24" y="26"/>
                  <a:pt x="11" y="29"/>
                  <a:pt x="16" y="32"/>
                </a:cubicBezTo>
                <a:cubicBezTo>
                  <a:pt x="10" y="35"/>
                  <a:pt x="7" y="38"/>
                  <a:pt x="18" y="41"/>
                </a:cubicBezTo>
                <a:cubicBezTo>
                  <a:pt x="22" y="47"/>
                  <a:pt x="14" y="52"/>
                  <a:pt x="19" y="56"/>
                </a:cubicBezTo>
                <a:cubicBezTo>
                  <a:pt x="37" y="58"/>
                  <a:pt x="35" y="60"/>
                  <a:pt x="28" y="62"/>
                </a:cubicBezTo>
                <a:cubicBezTo>
                  <a:pt x="25" y="64"/>
                  <a:pt x="32" y="66"/>
                  <a:pt x="17" y="67"/>
                </a:cubicBezTo>
                <a:cubicBezTo>
                  <a:pt x="3" y="74"/>
                  <a:pt x="71" y="77"/>
                  <a:pt x="68" y="77"/>
                </a:cubicBezTo>
                <a:cubicBezTo>
                  <a:pt x="70" y="77"/>
                  <a:pt x="72" y="77"/>
                  <a:pt x="74" y="77"/>
                </a:cubicBezTo>
                <a:cubicBezTo>
                  <a:pt x="72" y="77"/>
                  <a:pt x="72" y="77"/>
                  <a:pt x="72" y="77"/>
                </a:cubicBezTo>
                <a:cubicBezTo>
                  <a:pt x="71" y="77"/>
                  <a:pt x="80" y="77"/>
                  <a:pt x="87" y="77"/>
                </a:cubicBezTo>
                <a:cubicBezTo>
                  <a:pt x="91" y="77"/>
                  <a:pt x="98" y="77"/>
                  <a:pt x="98" y="77"/>
                </a:cubicBezTo>
                <a:cubicBezTo>
                  <a:pt x="98" y="77"/>
                  <a:pt x="98" y="77"/>
                  <a:pt x="97" y="77"/>
                </a:cubicBezTo>
                <a:cubicBezTo>
                  <a:pt x="96" y="77"/>
                  <a:pt x="96" y="77"/>
                  <a:pt x="96" y="77"/>
                </a:cubicBezTo>
                <a:cubicBezTo>
                  <a:pt x="96" y="77"/>
                  <a:pt x="113" y="77"/>
                  <a:pt x="113" y="77"/>
                </a:cubicBezTo>
                <a:cubicBezTo>
                  <a:pt x="128" y="77"/>
                  <a:pt x="143" y="77"/>
                  <a:pt x="160" y="77"/>
                </a:cubicBezTo>
                <a:cubicBezTo>
                  <a:pt x="258" y="78"/>
                  <a:pt x="261" y="78"/>
                  <a:pt x="267" y="78"/>
                </a:cubicBezTo>
                <a:cubicBezTo>
                  <a:pt x="268" y="78"/>
                  <a:pt x="270" y="78"/>
                  <a:pt x="288" y="78"/>
                </a:cubicBezTo>
                <a:cubicBezTo>
                  <a:pt x="288" y="78"/>
                  <a:pt x="288" y="78"/>
                  <a:pt x="288" y="78"/>
                </a:cubicBezTo>
                <a:cubicBezTo>
                  <a:pt x="288" y="78"/>
                  <a:pt x="309" y="78"/>
                  <a:pt x="309" y="78"/>
                </a:cubicBezTo>
                <a:cubicBezTo>
                  <a:pt x="310" y="78"/>
                  <a:pt x="311" y="78"/>
                  <a:pt x="313" y="78"/>
                </a:cubicBezTo>
                <a:cubicBezTo>
                  <a:pt x="315" y="78"/>
                  <a:pt x="314" y="78"/>
                  <a:pt x="324" y="78"/>
                </a:cubicBezTo>
                <a:cubicBezTo>
                  <a:pt x="324" y="78"/>
                  <a:pt x="324" y="78"/>
                  <a:pt x="324" y="78"/>
                </a:cubicBezTo>
                <a:cubicBezTo>
                  <a:pt x="330" y="78"/>
                  <a:pt x="368" y="74"/>
                  <a:pt x="340" y="72"/>
                </a:cubicBezTo>
                <a:cubicBezTo>
                  <a:pt x="345" y="69"/>
                  <a:pt x="349" y="67"/>
                  <a:pt x="338" y="65"/>
                </a:cubicBezTo>
                <a:cubicBezTo>
                  <a:pt x="347" y="63"/>
                  <a:pt x="328" y="61"/>
                  <a:pt x="340" y="59"/>
                </a:cubicBezTo>
                <a:cubicBezTo>
                  <a:pt x="341" y="58"/>
                  <a:pt x="347" y="57"/>
                  <a:pt x="354" y="56"/>
                </a:cubicBezTo>
                <a:cubicBezTo>
                  <a:pt x="360" y="54"/>
                  <a:pt x="362" y="53"/>
                  <a:pt x="356" y="52"/>
                </a:cubicBezTo>
                <a:cubicBezTo>
                  <a:pt x="361" y="51"/>
                  <a:pt x="365" y="50"/>
                  <a:pt x="377" y="49"/>
                </a:cubicBezTo>
                <a:cubicBezTo>
                  <a:pt x="381" y="48"/>
                  <a:pt x="375" y="47"/>
                  <a:pt x="374" y="46"/>
                </a:cubicBezTo>
                <a:cubicBezTo>
                  <a:pt x="373" y="44"/>
                  <a:pt x="366" y="42"/>
                  <a:pt x="361" y="40"/>
                </a:cubicBezTo>
                <a:cubicBezTo>
                  <a:pt x="366" y="35"/>
                  <a:pt x="353" y="31"/>
                  <a:pt x="357" y="27"/>
                </a:cubicBezTo>
                <a:cubicBezTo>
                  <a:pt x="362" y="23"/>
                  <a:pt x="358" y="19"/>
                  <a:pt x="355" y="14"/>
                </a:cubicBezTo>
                <a:cubicBezTo>
                  <a:pt x="362" y="10"/>
                  <a:pt x="350" y="2"/>
                  <a:pt x="347" y="2"/>
                </a:cubicBezTo>
                <a:cubicBezTo>
                  <a:pt x="343" y="2"/>
                  <a:pt x="340" y="2"/>
                  <a:pt x="339" y="2"/>
                </a:cubicBezTo>
                <a:cubicBezTo>
                  <a:pt x="338" y="2"/>
                  <a:pt x="338" y="2"/>
                  <a:pt x="337" y="2"/>
                </a:cubicBezTo>
                <a:cubicBezTo>
                  <a:pt x="337" y="2"/>
                  <a:pt x="337" y="2"/>
                  <a:pt x="337" y="2"/>
                </a:cubicBezTo>
                <a:cubicBezTo>
                  <a:pt x="337" y="2"/>
                  <a:pt x="336" y="2"/>
                  <a:pt x="336" y="2"/>
                </a:cubicBezTo>
                <a:cubicBezTo>
                  <a:pt x="335" y="2"/>
                  <a:pt x="334" y="2"/>
                  <a:pt x="335" y="2"/>
                </a:cubicBezTo>
                <a:cubicBezTo>
                  <a:pt x="335" y="2"/>
                  <a:pt x="336" y="2"/>
                  <a:pt x="338" y="2"/>
                </a:cubicBezTo>
                <a:cubicBezTo>
                  <a:pt x="325" y="2"/>
                  <a:pt x="328" y="2"/>
                  <a:pt x="325" y="2"/>
                </a:cubicBezTo>
                <a:cubicBezTo>
                  <a:pt x="326" y="2"/>
                  <a:pt x="326" y="2"/>
                  <a:pt x="326" y="2"/>
                </a:cubicBezTo>
                <a:cubicBezTo>
                  <a:pt x="326" y="2"/>
                  <a:pt x="308" y="2"/>
                  <a:pt x="306" y="2"/>
                </a:cubicBezTo>
                <a:cubicBezTo>
                  <a:pt x="301" y="2"/>
                  <a:pt x="300" y="2"/>
                  <a:pt x="299" y="2"/>
                </a:cubicBezTo>
                <a:cubicBezTo>
                  <a:pt x="299" y="2"/>
                  <a:pt x="300" y="2"/>
                  <a:pt x="300" y="2"/>
                </a:cubicBezTo>
                <a:cubicBezTo>
                  <a:pt x="300" y="2"/>
                  <a:pt x="300" y="2"/>
                  <a:pt x="300" y="2"/>
                </a:cubicBezTo>
                <a:cubicBezTo>
                  <a:pt x="300" y="2"/>
                  <a:pt x="299" y="2"/>
                  <a:pt x="294" y="2"/>
                </a:cubicBezTo>
                <a:cubicBezTo>
                  <a:pt x="296" y="2"/>
                  <a:pt x="297" y="2"/>
                  <a:pt x="297" y="2"/>
                </a:cubicBezTo>
                <a:cubicBezTo>
                  <a:pt x="297" y="2"/>
                  <a:pt x="294" y="1"/>
                  <a:pt x="290" y="1"/>
                </a:cubicBezTo>
                <a:cubicBezTo>
                  <a:pt x="287" y="1"/>
                  <a:pt x="284" y="1"/>
                  <a:pt x="284" y="1"/>
                </a:cubicBezTo>
                <a:cubicBezTo>
                  <a:pt x="284" y="1"/>
                  <a:pt x="284" y="1"/>
                  <a:pt x="285" y="1"/>
                </a:cubicBezTo>
                <a:cubicBezTo>
                  <a:pt x="283" y="1"/>
                  <a:pt x="282" y="1"/>
                  <a:pt x="282" y="1"/>
                </a:cubicBezTo>
                <a:cubicBezTo>
                  <a:pt x="282" y="1"/>
                  <a:pt x="286" y="1"/>
                  <a:pt x="289" y="1"/>
                </a:cubicBezTo>
                <a:cubicBezTo>
                  <a:pt x="292" y="1"/>
                  <a:pt x="295" y="2"/>
                  <a:pt x="295" y="2"/>
                </a:cubicBezTo>
                <a:cubicBezTo>
                  <a:pt x="295" y="2"/>
                  <a:pt x="294" y="1"/>
                  <a:pt x="289" y="1"/>
                </a:cubicBezTo>
                <a:cubicBezTo>
                  <a:pt x="277" y="1"/>
                  <a:pt x="272" y="1"/>
                  <a:pt x="271" y="1"/>
                </a:cubicBezTo>
                <a:cubicBezTo>
                  <a:pt x="263" y="1"/>
                  <a:pt x="241" y="1"/>
                  <a:pt x="160" y="1"/>
                </a:cubicBezTo>
                <a:cubicBezTo>
                  <a:pt x="152" y="1"/>
                  <a:pt x="144" y="1"/>
                  <a:pt x="136" y="1"/>
                </a:cubicBezTo>
                <a:cubicBezTo>
                  <a:pt x="129" y="1"/>
                  <a:pt x="122" y="1"/>
                  <a:pt x="114" y="1"/>
                </a:cubicBezTo>
                <a:cubicBezTo>
                  <a:pt x="113" y="1"/>
                  <a:pt x="112" y="1"/>
                  <a:pt x="96" y="1"/>
                </a:cubicBezTo>
                <a:cubicBezTo>
                  <a:pt x="89" y="1"/>
                  <a:pt x="76" y="0"/>
                  <a:pt x="76" y="0"/>
                </a:cubicBezTo>
                <a:cubicBezTo>
                  <a:pt x="76" y="0"/>
                  <a:pt x="76" y="0"/>
                  <a:pt x="76" y="0"/>
                </a:cubicBezTo>
                <a:cubicBezTo>
                  <a:pt x="75" y="0"/>
                  <a:pt x="76" y="0"/>
                  <a:pt x="76" y="0"/>
                </a:cubicBezTo>
                <a:cubicBezTo>
                  <a:pt x="76" y="0"/>
                  <a:pt x="77" y="0"/>
                  <a:pt x="77" y="0"/>
                </a:cubicBezTo>
                <a:cubicBezTo>
                  <a:pt x="77" y="0"/>
                  <a:pt x="74" y="0"/>
                  <a:pt x="64" y="0"/>
                </a:cubicBezTo>
                <a:cubicBezTo>
                  <a:pt x="52" y="0"/>
                  <a:pt x="47" y="0"/>
                  <a:pt x="46" y="0"/>
                </a:cubicBezTo>
                <a:cubicBezTo>
                  <a:pt x="42" y="0"/>
                  <a:pt x="26" y="0"/>
                  <a:pt x="26" y="0"/>
                </a:cubicBezTo>
                <a:cubicBezTo>
                  <a:pt x="26" y="0"/>
                  <a:pt x="26" y="0"/>
                  <a:pt x="27" y="0"/>
                </a:cubicBezTo>
                <a:cubicBezTo>
                  <a:pt x="27" y="0"/>
                  <a:pt x="28" y="0"/>
                  <a:pt x="28" y="0"/>
                </a:cubicBezTo>
                <a:cubicBezTo>
                  <a:pt x="28" y="0"/>
                  <a:pt x="26" y="0"/>
                  <a:pt x="25" y="0"/>
                </a:cubicBezTo>
                <a:cubicBezTo>
                  <a:pt x="25" y="0"/>
                  <a:pt x="24" y="0"/>
                  <a:pt x="24" y="0"/>
                </a:cubicBezTo>
                <a:cubicBezTo>
                  <a:pt x="23" y="0"/>
                  <a:pt x="22" y="0"/>
                  <a:pt x="22" y="0"/>
                </a:cubicBezTo>
                <a:cubicBezTo>
                  <a:pt x="21" y="0"/>
                  <a:pt x="21" y="0"/>
                  <a:pt x="20" y="0"/>
                </a:cubicBezTo>
              </a:path>
            </a:pathLst>
          </a:custGeom>
          <a:solidFill>
            <a:srgbClr val="FFFF37">
              <a:alpha val="90000"/>
            </a:srgbClr>
          </a:solidFill>
          <a:ln>
            <a:noFill/>
          </a:ln>
        </p:spPr>
        <p:txBody>
          <a:bodyPr vert="horz" wrap="square" lIns="91440" tIns="45720" rIns="91440" bIns="4572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000" b="1" i="1" dirty="0">
                <a:solidFill>
                  <a:srgbClr val="800000"/>
                </a:solidFill>
              </a:rPr>
              <a:t>EXAMPLE </a:t>
            </a:r>
          </a:p>
        </p:txBody>
      </p:sp>
      <p:sp>
        <p:nvSpPr>
          <p:cNvPr id="12" name="Oval 11">
            <a:extLst>
              <a:ext uri="{FF2B5EF4-FFF2-40B4-BE49-F238E27FC236}">
                <a16:creationId xmlns:a16="http://schemas.microsoft.com/office/drawing/2014/main" id="{4947374A-95C9-4D66-8EFD-5F42807A9B28}"/>
              </a:ext>
              <a:ext uri="{C183D7F6-B498-43B3-948B-1728B52AA6E4}">
                <adec:decorative xmlns:adec="http://schemas.microsoft.com/office/drawing/2017/decorative" val="1"/>
              </a:ext>
            </a:extLst>
          </p:cNvPr>
          <p:cNvSpPr/>
          <p:nvPr>
            <p:custDataLst>
              <p:tags r:id="rId2"/>
            </p:custDataLst>
          </p:nvPr>
        </p:nvSpPr>
        <p:spPr>
          <a:xfrm>
            <a:off x="6372200" y="2528900"/>
            <a:ext cx="1836204" cy="900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Oval 13">
            <a:extLst>
              <a:ext uri="{FF2B5EF4-FFF2-40B4-BE49-F238E27FC236}">
                <a16:creationId xmlns:a16="http://schemas.microsoft.com/office/drawing/2014/main" id="{3D240AE9-D680-48B0-BA2A-2235D6B42D3A}"/>
              </a:ext>
              <a:ext uri="{C183D7F6-B498-43B3-948B-1728B52AA6E4}">
                <adec:decorative xmlns:adec="http://schemas.microsoft.com/office/drawing/2017/decorative" val="1"/>
              </a:ext>
            </a:extLst>
          </p:cNvPr>
          <p:cNvSpPr/>
          <p:nvPr/>
        </p:nvSpPr>
        <p:spPr>
          <a:xfrm>
            <a:off x="3203847" y="2750796"/>
            <a:ext cx="1260141"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Oval 14">
            <a:extLst>
              <a:ext uri="{FF2B5EF4-FFF2-40B4-BE49-F238E27FC236}">
                <a16:creationId xmlns:a16="http://schemas.microsoft.com/office/drawing/2014/main" id="{B40E30D0-4EE3-46A9-BC62-C51159B930AF}"/>
              </a:ext>
              <a:ext uri="{C183D7F6-B498-43B3-948B-1728B52AA6E4}">
                <adec:decorative xmlns:adec="http://schemas.microsoft.com/office/drawing/2017/decorative" val="1"/>
              </a:ext>
            </a:extLst>
          </p:cNvPr>
          <p:cNvSpPr/>
          <p:nvPr/>
        </p:nvSpPr>
        <p:spPr>
          <a:xfrm>
            <a:off x="3795214" y="3806927"/>
            <a:ext cx="1179748"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a:extLst>
              <a:ext uri="{FF2B5EF4-FFF2-40B4-BE49-F238E27FC236}">
                <a16:creationId xmlns:a16="http://schemas.microsoft.com/office/drawing/2014/main" id="{122748E8-B9E2-4E45-82BA-E87CA281907C}"/>
              </a:ext>
              <a:ext uri="{C183D7F6-B498-43B3-948B-1728B52AA6E4}">
                <adec:decorative xmlns:adec="http://schemas.microsoft.com/office/drawing/2017/decorative" val="1"/>
              </a:ext>
            </a:extLst>
          </p:cNvPr>
          <p:cNvSpPr/>
          <p:nvPr/>
        </p:nvSpPr>
        <p:spPr>
          <a:xfrm>
            <a:off x="412560" y="2750796"/>
            <a:ext cx="1467801"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a:extLst>
              <a:ext uri="{FF2B5EF4-FFF2-40B4-BE49-F238E27FC236}">
                <a16:creationId xmlns:a16="http://schemas.microsoft.com/office/drawing/2014/main" id="{E438071D-DB87-424E-80D7-14F33A33D77E}"/>
              </a:ext>
              <a:ext uri="{C183D7F6-B498-43B3-948B-1728B52AA6E4}">
                <adec:decorative xmlns:adec="http://schemas.microsoft.com/office/drawing/2017/decorative" val="1"/>
              </a:ext>
            </a:extLst>
          </p:cNvPr>
          <p:cNvSpPr/>
          <p:nvPr/>
        </p:nvSpPr>
        <p:spPr>
          <a:xfrm>
            <a:off x="3707905" y="6021287"/>
            <a:ext cx="1267058" cy="6480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a:extLst>
              <a:ext uri="{FF2B5EF4-FFF2-40B4-BE49-F238E27FC236}">
                <a16:creationId xmlns:a16="http://schemas.microsoft.com/office/drawing/2014/main" id="{1EEACCA5-4277-468A-82C4-C0836E63F8C0}"/>
              </a:ext>
              <a:ext uri="{C183D7F6-B498-43B3-948B-1728B52AA6E4}">
                <adec:decorative xmlns:adec="http://schemas.microsoft.com/office/drawing/2017/decorative" val="1"/>
              </a:ext>
            </a:extLst>
          </p:cNvPr>
          <p:cNvSpPr/>
          <p:nvPr/>
        </p:nvSpPr>
        <p:spPr>
          <a:xfrm>
            <a:off x="5112060" y="5553006"/>
            <a:ext cx="1467801" cy="10441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a:extLst>
              <a:ext uri="{FF2B5EF4-FFF2-40B4-BE49-F238E27FC236}">
                <a16:creationId xmlns:a16="http://schemas.microsoft.com/office/drawing/2014/main" id="{C3546FDD-2967-492F-AD60-849AFB7775A4}"/>
              </a:ext>
              <a:ext uri="{C183D7F6-B498-43B3-948B-1728B52AA6E4}">
                <adec:decorative xmlns:adec="http://schemas.microsoft.com/office/drawing/2017/decorative" val="1"/>
              </a:ext>
            </a:extLst>
          </p:cNvPr>
          <p:cNvSpPr/>
          <p:nvPr/>
        </p:nvSpPr>
        <p:spPr>
          <a:xfrm>
            <a:off x="4860032" y="944494"/>
            <a:ext cx="3564396" cy="17229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a:extLst>
              <a:ext uri="{FF2B5EF4-FFF2-40B4-BE49-F238E27FC236}">
                <a16:creationId xmlns:a16="http://schemas.microsoft.com/office/drawing/2014/main" id="{8769AE25-6CD3-413A-A15F-EF6A6EED73A3}"/>
              </a:ext>
              <a:ext uri="{C183D7F6-B498-43B3-948B-1728B52AA6E4}">
                <adec:decorative xmlns:adec="http://schemas.microsoft.com/office/drawing/2017/decorative" val="1"/>
              </a:ext>
            </a:extLst>
          </p:cNvPr>
          <p:cNvSpPr/>
          <p:nvPr/>
        </p:nvSpPr>
        <p:spPr>
          <a:xfrm>
            <a:off x="3956046" y="2169743"/>
            <a:ext cx="958271" cy="5247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TextBox 21">
            <a:extLst>
              <a:ext uri="{FF2B5EF4-FFF2-40B4-BE49-F238E27FC236}">
                <a16:creationId xmlns:a16="http://schemas.microsoft.com/office/drawing/2014/main" id="{AFF520FE-3562-4E9B-B3D7-58EDE76931D2}"/>
              </a:ext>
              <a:ext uri="{C183D7F6-B498-43B3-948B-1728B52AA6E4}">
                <adec:decorative xmlns:adec="http://schemas.microsoft.com/office/drawing/2017/decorative" val="1"/>
              </a:ext>
            </a:extLst>
          </p:cNvPr>
          <p:cNvSpPr txBox="1"/>
          <p:nvPr/>
        </p:nvSpPr>
        <p:spPr>
          <a:xfrm>
            <a:off x="103302" y="2609618"/>
            <a:ext cx="756084" cy="369332"/>
          </a:xfrm>
          <a:prstGeom prst="rect">
            <a:avLst/>
          </a:prstGeom>
          <a:noFill/>
        </p:spPr>
        <p:txBody>
          <a:bodyPr wrap="square" rtlCol="0">
            <a:spAutoFit/>
          </a:bodyPr>
          <a:lstStyle/>
          <a:p>
            <a:r>
              <a:rPr lang="en-CA" b="1" dirty="0">
                <a:solidFill>
                  <a:srgbClr val="FF0000"/>
                </a:solidFill>
              </a:rPr>
              <a:t>NEW</a:t>
            </a:r>
          </a:p>
        </p:txBody>
      </p:sp>
      <p:sp>
        <p:nvSpPr>
          <p:cNvPr id="2" name="Slide Number Placeholder 1"/>
          <p:cNvSpPr>
            <a:spLocks noGrp="1"/>
          </p:cNvSpPr>
          <p:nvPr>
            <p:ph type="sldNum" sz="quarter" idx="12"/>
          </p:nvPr>
        </p:nvSpPr>
        <p:spPr/>
        <p:txBody>
          <a:bodyPr/>
          <a:lstStyle/>
          <a:p>
            <a:fld id="{32D4B517-E49B-41B6-9DBC-23634E0F1CDC}" type="slidenum">
              <a:rPr lang="en-CA" smtClean="0"/>
              <a:t>7</a:t>
            </a:fld>
            <a:endParaRPr lang="en-CA" dirty="0"/>
          </a:p>
        </p:txBody>
      </p:sp>
    </p:spTree>
    <p:extLst>
      <p:ext uri="{BB962C8B-B14F-4D97-AF65-F5344CB8AC3E}">
        <p14:creationId xmlns:p14="http://schemas.microsoft.com/office/powerpoint/2010/main" val="1147600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775"/>
            <a:ext cx="5432982" cy="878670"/>
          </a:xfrm>
        </p:spPr>
        <p:txBody>
          <a:bodyPr/>
          <a:lstStyle/>
          <a:p>
            <a:r>
              <a:rPr lang="en-CA" dirty="0"/>
              <a:t>Target State Architecture – Solution Summary</a:t>
            </a:r>
            <a:endParaRPr lang="en-US" dirty="0"/>
          </a:p>
        </p:txBody>
      </p:sp>
      <p:sp>
        <p:nvSpPr>
          <p:cNvPr id="7" name="Content Placeholder 6">
            <a:extLst>
              <a:ext uri="{FF2B5EF4-FFF2-40B4-BE49-F238E27FC236}">
                <a16:creationId xmlns:a16="http://schemas.microsoft.com/office/drawing/2014/main" id="{E98203CD-8818-405D-BCFB-6D730BB651D5}"/>
              </a:ext>
            </a:extLst>
          </p:cNvPr>
          <p:cNvSpPr>
            <a:spLocks noGrp="1"/>
          </p:cNvSpPr>
          <p:nvPr>
            <p:ph idx="10"/>
          </p:nvPr>
        </p:nvSpPr>
        <p:spPr>
          <a:xfrm>
            <a:off x="611560" y="1124744"/>
            <a:ext cx="8064896" cy="5293146"/>
          </a:xfrm>
        </p:spPr>
        <p:txBody>
          <a:bodyPr/>
          <a:lstStyle/>
          <a:p>
            <a:r>
              <a:rPr lang="en-US" dirty="0"/>
              <a:t>Describe the </a:t>
            </a:r>
            <a:r>
              <a:rPr lang="en-CA" dirty="0"/>
              <a:t>Target State Architecture</a:t>
            </a:r>
            <a:r>
              <a:rPr lang="en-US" dirty="0"/>
              <a:t>. </a:t>
            </a:r>
            <a:endParaRPr lang="en-CA" dirty="0"/>
          </a:p>
          <a:p>
            <a:pPr marL="342900" indent="-342900">
              <a:buFont typeface="Arial" panose="020B0604020202020204" pitchFamily="34" charset="0"/>
              <a:buChar char="•"/>
            </a:pPr>
            <a:r>
              <a:rPr lang="en-CA" dirty="0"/>
              <a:t>Describe how the target state architecture addresses the business problem stated in the Concept Case…</a:t>
            </a:r>
          </a:p>
          <a:p>
            <a:pPr marL="342900" indent="-342900">
              <a:buFont typeface="Arial" panose="020B0604020202020204" pitchFamily="34" charset="0"/>
              <a:buChar char="•"/>
            </a:pPr>
            <a:r>
              <a:rPr lang="en-CA" dirty="0"/>
              <a:t>Describe the solution in each layer of the EA Framework: Business, Information, Application, Technology and Security</a:t>
            </a:r>
          </a:p>
        </p:txBody>
      </p:sp>
      <p:sp>
        <p:nvSpPr>
          <p:cNvPr id="2" name="Slide Number Placeholder 1"/>
          <p:cNvSpPr>
            <a:spLocks noGrp="1"/>
          </p:cNvSpPr>
          <p:nvPr>
            <p:ph type="sldNum" sz="quarter" idx="12"/>
          </p:nvPr>
        </p:nvSpPr>
        <p:spPr>
          <a:solidFill>
            <a:srgbClr val="FFFFFF"/>
          </a:solidFill>
        </p:spPr>
        <p:txBody>
          <a:bodyPr/>
          <a:lstStyle/>
          <a:p>
            <a:fld id="{32D4B517-E49B-41B6-9DBC-23634E0F1CDC}" type="slidenum">
              <a:rPr lang="en-CA" smtClean="0">
                <a:solidFill>
                  <a:srgbClr val="565656"/>
                </a:solidFill>
              </a:rPr>
              <a:pPr/>
              <a:t>8</a:t>
            </a:fld>
            <a:endParaRPr lang="en-CA" dirty="0">
              <a:solidFill>
                <a:srgbClr val="565656"/>
              </a:solidFill>
            </a:endParaRPr>
          </a:p>
        </p:txBody>
      </p:sp>
    </p:spTree>
    <p:extLst>
      <p:ext uri="{BB962C8B-B14F-4D97-AF65-F5344CB8AC3E}">
        <p14:creationId xmlns:p14="http://schemas.microsoft.com/office/powerpoint/2010/main" val="964167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a:spLocks noGrp="1"/>
          </p:cNvSpPr>
          <p:nvPr>
            <p:ph type="title"/>
          </p:nvPr>
        </p:nvSpPr>
        <p:spPr>
          <a:xfrm>
            <a:off x="575556" y="4428"/>
            <a:ext cx="5432982" cy="878670"/>
          </a:xfrm>
        </p:spPr>
        <p:txBody>
          <a:bodyPr/>
          <a:lstStyle/>
          <a:p>
            <a:r>
              <a:rPr lang="en-CA" dirty="0"/>
              <a:t>Environmental Scan and Analysis</a:t>
            </a:r>
          </a:p>
        </p:txBody>
      </p:sp>
      <p:sp>
        <p:nvSpPr>
          <p:cNvPr id="3" name="Content Placeholder 2">
            <a:extLst>
              <a:ext uri="{FF2B5EF4-FFF2-40B4-BE49-F238E27FC236}">
                <a16:creationId xmlns:a16="http://schemas.microsoft.com/office/drawing/2014/main" id="{564CA010-3079-4014-B099-4097252F094C}"/>
              </a:ext>
            </a:extLst>
          </p:cNvPr>
          <p:cNvSpPr>
            <a:spLocks noGrp="1"/>
          </p:cNvSpPr>
          <p:nvPr>
            <p:ph idx="10"/>
          </p:nvPr>
        </p:nvSpPr>
        <p:spPr>
          <a:xfrm>
            <a:off x="579819" y="1088740"/>
            <a:ext cx="7571580" cy="5293146"/>
          </a:xfrm>
        </p:spPr>
        <p:txBody>
          <a:bodyPr/>
          <a:lstStyle/>
          <a:p>
            <a:r>
              <a:rPr lang="en-CA" dirty="0"/>
              <a:t>Which crown institutions have you been discussing your problem with to identify potential reusable solution / component?</a:t>
            </a:r>
          </a:p>
          <a:p>
            <a:r>
              <a:rPr lang="en-CA" dirty="0"/>
              <a:t>What other solution(s) available in the GC have you taken into consideration?</a:t>
            </a:r>
          </a:p>
          <a:p>
            <a:r>
              <a:rPr lang="en-US" dirty="0"/>
              <a:t>Summary of options analysis – (fill out full analysis on Appendix 3)</a:t>
            </a:r>
            <a:endParaRPr lang="en-CA" dirty="0"/>
          </a:p>
          <a:p>
            <a:r>
              <a:rPr lang="en-CA" dirty="0"/>
              <a:t>Summary of </a:t>
            </a:r>
            <a:r>
              <a:rPr lang="en-US" dirty="0"/>
              <a:t>assessment against the Enterprise Solution(s) – (fill out full analysis on Appendix 4)</a:t>
            </a:r>
          </a:p>
        </p:txBody>
      </p:sp>
      <p:sp>
        <p:nvSpPr>
          <p:cNvPr id="2" name="Slide Number Placeholder 1"/>
          <p:cNvSpPr>
            <a:spLocks noGrp="1"/>
          </p:cNvSpPr>
          <p:nvPr>
            <p:ph type="sldNum" sz="quarter" idx="12"/>
          </p:nvPr>
        </p:nvSpPr>
        <p:spPr/>
        <p:txBody>
          <a:bodyPr/>
          <a:lstStyle/>
          <a:p>
            <a:fld id="{32D4B517-E49B-41B6-9DBC-23634E0F1CDC}" type="slidenum">
              <a:rPr lang="en-CA" smtClean="0"/>
              <a:pPr/>
              <a:t>9</a:t>
            </a:fld>
            <a:endParaRPr lang="en-CA" dirty="0"/>
          </a:p>
        </p:txBody>
      </p:sp>
    </p:spTree>
    <p:extLst>
      <p:ext uri="{BB962C8B-B14F-4D97-AF65-F5344CB8AC3E}">
        <p14:creationId xmlns:p14="http://schemas.microsoft.com/office/powerpoint/2010/main" val="26971902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12cf7773632391388082ee4&quot;,&quot;SmartGridHorizontal&quot;:0,&quot;LinkedExcelSources&quot;:{},&quot;LinkedProjectSources&quot;:{},&quot;FlowConfig&quot;:{&quot;Canvas&quot;:{&quot;Slide&quot;:1,&quot;Width&quot;:1920,&quot;Height&quot;:144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E_IMGDECORATIVE" val="1"/>
</p:tagLst>
</file>

<file path=ppt/tags/tag11.xml><?xml version="1.0" encoding="utf-8"?>
<p:tagLst xmlns:a="http://schemas.openxmlformats.org/drawingml/2006/main" xmlns:r="http://schemas.openxmlformats.org/officeDocument/2006/relationships" xmlns:p="http://schemas.openxmlformats.org/presentationml/2006/main">
  <p:tag name="E_IMGDECORATIVE" val="1"/>
</p:tagLst>
</file>

<file path=ppt/tags/tag1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20.xml><?xml version="1.0" encoding="utf-8"?>
<p:tagLst xmlns:a="http://schemas.openxmlformats.org/drawingml/2006/main" xmlns:r="http://schemas.openxmlformats.org/officeDocument/2006/relationships" xmlns:p="http://schemas.openxmlformats.org/presentationml/2006/main">
  <p:tag name="E_IMGDECORATIVE" val="1"/>
</p:tagLst>
</file>

<file path=ppt/tags/tag21.xml><?xml version="1.0" encoding="utf-8"?>
<p:tagLst xmlns:a="http://schemas.openxmlformats.org/drawingml/2006/main" xmlns:r="http://schemas.openxmlformats.org/officeDocument/2006/relationships" xmlns:p="http://schemas.openxmlformats.org/presentationml/2006/main">
  <p:tag name="E_IMGDECORATIVE" val="1"/>
</p:tagLst>
</file>

<file path=ppt/tags/tag22.xml><?xml version="1.0" encoding="utf-8"?>
<p:tagLst xmlns:a="http://schemas.openxmlformats.org/drawingml/2006/main" xmlns:r="http://schemas.openxmlformats.org/officeDocument/2006/relationships" xmlns:p="http://schemas.openxmlformats.org/presentationml/2006/main">
  <p:tag name="E_IMGDECORATIVE" val="1"/>
</p:tagLst>
</file>

<file path=ppt/tags/tag23.xml><?xml version="1.0" encoding="utf-8"?>
<p:tagLst xmlns:a="http://schemas.openxmlformats.org/drawingml/2006/main" xmlns:r="http://schemas.openxmlformats.org/officeDocument/2006/relationships" xmlns:p="http://schemas.openxmlformats.org/presentationml/2006/main">
  <p:tag name="E_IMGDECORATIVE" val="1"/>
</p:tagLst>
</file>

<file path=ppt/tags/tag24.xml><?xml version="1.0" encoding="utf-8"?>
<p:tagLst xmlns:a="http://schemas.openxmlformats.org/drawingml/2006/main" xmlns:r="http://schemas.openxmlformats.org/officeDocument/2006/relationships" xmlns:p="http://schemas.openxmlformats.org/presentationml/2006/main">
  <p:tag name="E_IMGDECORATIVE" val="1"/>
</p:tagLst>
</file>

<file path=ppt/tags/tag25.xml><?xml version="1.0" encoding="utf-8"?>
<p:tagLst xmlns:a="http://schemas.openxmlformats.org/drawingml/2006/main" xmlns:r="http://schemas.openxmlformats.org/officeDocument/2006/relationships" xmlns:p="http://schemas.openxmlformats.org/presentationml/2006/main">
  <p:tag name="E_IMGDECORATIVE" val="1"/>
</p:tagLst>
</file>

<file path=ppt/tags/tag26.xml><?xml version="1.0" encoding="utf-8"?>
<p:tagLst xmlns:a="http://schemas.openxmlformats.org/drawingml/2006/main" xmlns:r="http://schemas.openxmlformats.org/officeDocument/2006/relationships" xmlns:p="http://schemas.openxmlformats.org/presentationml/2006/main">
  <p:tag name="E_IMGDECORATIVE" val="1"/>
</p:tagLst>
</file>

<file path=ppt/tags/tag27.xml><?xml version="1.0" encoding="utf-8"?>
<p:tagLst xmlns:a="http://schemas.openxmlformats.org/drawingml/2006/main" xmlns:r="http://schemas.openxmlformats.org/officeDocument/2006/relationships" xmlns:p="http://schemas.openxmlformats.org/presentationml/2006/main">
  <p:tag name="E_IMGDECORATIVE" val="1"/>
</p:tagLst>
</file>

<file path=ppt/tags/tag28.xml><?xml version="1.0" encoding="utf-8"?>
<p:tagLst xmlns:a="http://schemas.openxmlformats.org/drawingml/2006/main" xmlns:r="http://schemas.openxmlformats.org/officeDocument/2006/relationships" xmlns:p="http://schemas.openxmlformats.org/presentationml/2006/main">
  <p:tag name="E_IMGDECORATIVE" val="1"/>
</p:tagLst>
</file>

<file path=ppt/tags/tag29.xml><?xml version="1.0" encoding="utf-8"?>
<p:tagLst xmlns:a="http://schemas.openxmlformats.org/drawingml/2006/main" xmlns:r="http://schemas.openxmlformats.org/officeDocument/2006/relationships" xmlns:p="http://schemas.openxmlformats.org/presentationml/2006/main">
  <p:tag name="E_IMGDECORATIVE" val="1"/>
</p:tagLst>
</file>

<file path=ppt/tags/tag3.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3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31.xml><?xml version="1.0" encoding="utf-8"?>
<p:tagLst xmlns:a="http://schemas.openxmlformats.org/drawingml/2006/main" xmlns:r="http://schemas.openxmlformats.org/officeDocument/2006/relationships" xmlns:p="http://schemas.openxmlformats.org/presentationml/2006/main">
  <p:tag name="ENGAGECOLOR" val="{&quot;FillColor&quot;:{&quot;ColorIndex&quot;:2,&quot;ColorModifier&quot;:0,&quot;BrightnessModifier&quot;:0}}"/>
</p:tagLst>
</file>

<file path=ppt/tags/tag32.xml><?xml version="1.0" encoding="utf-8"?>
<p:tagLst xmlns:a="http://schemas.openxmlformats.org/drawingml/2006/main" xmlns:r="http://schemas.openxmlformats.org/officeDocument/2006/relationships" xmlns:p="http://schemas.openxmlformats.org/presentationml/2006/main">
  <p:tag name="ENGAGECOLOR" val="{&quot;FillColor&quot;:{&quot;ColorIndex&quot;:3,&quot;ColorModifier&quot;:0,&quot;BrightnessModifier&quot;:0}}"/>
</p:tagLst>
</file>

<file path=ppt/tags/tag3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5.xml><?xml version="1.0" encoding="utf-8"?>
<p:tagLst xmlns:a="http://schemas.openxmlformats.org/drawingml/2006/main" xmlns:r="http://schemas.openxmlformats.org/officeDocument/2006/relationships" xmlns:p="http://schemas.openxmlformats.org/presentationml/2006/main">
  <p:tag name="E_IMGDECORATIVE" val=""/>
  <p:tag name="E_ALTTEXTCACHE" val=""/>
</p:tagLst>
</file>

<file path=ppt/tags/tag3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7.xml><?xml version="1.0" encoding="utf-8"?>
<p:tagLst xmlns:a="http://schemas.openxmlformats.org/drawingml/2006/main" xmlns:r="http://schemas.openxmlformats.org/officeDocument/2006/relationships" xmlns:p="http://schemas.openxmlformats.org/presentationml/2006/main">
  <p:tag name="E_IMGDECORATIVE" val=""/>
  <p:tag name="E_ALTTEXTCACHE" val=""/>
</p:tagLst>
</file>

<file path=ppt/tags/tag3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39.xml><?xml version="1.0" encoding="utf-8"?>
<p:tagLst xmlns:a="http://schemas.openxmlformats.org/drawingml/2006/main" xmlns:r="http://schemas.openxmlformats.org/officeDocument/2006/relationships" xmlns:p="http://schemas.openxmlformats.org/presentationml/2006/main">
  <p:tag name="E_IMGDECORATIVE" val=""/>
  <p:tag name="E_ALTTEXTCACHE" val=""/>
</p:tagLst>
</file>

<file path=ppt/tags/tag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5.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7.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Lst>
</file>

<file path=ppt/tags/tag8.xml><?xml version="1.0" encoding="utf-8"?>
<p:tagLst xmlns:a="http://schemas.openxmlformats.org/drawingml/2006/main" xmlns:r="http://schemas.openxmlformats.org/officeDocument/2006/relationships" xmlns:p="http://schemas.openxmlformats.org/presentationml/2006/main">
  <p:tag name="E_IMGDECORATIVE" val="1"/>
</p:tagLst>
</file>

<file path=ppt/tags/tag9.xml><?xml version="1.0" encoding="utf-8"?>
<p:tagLst xmlns:a="http://schemas.openxmlformats.org/drawingml/2006/main" xmlns:r="http://schemas.openxmlformats.org/officeDocument/2006/relationships" xmlns:p="http://schemas.openxmlformats.org/presentationml/2006/main">
  <p:tag name="E_IMGDECORATIVE" val="1"/>
</p:tagLst>
</file>

<file path=ppt/theme/theme1.xml><?xml version="1.0" encoding="utf-8"?>
<a:theme xmlns:a="http://schemas.openxmlformats.org/drawingml/2006/main" name="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4523</Words>
  <Application>Microsoft Office PowerPoint</Application>
  <PresentationFormat>Affichage à l'écran (4:3)</PresentationFormat>
  <Paragraphs>579</Paragraphs>
  <Slides>31</Slides>
  <Notes>27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31</vt:i4>
      </vt:variant>
    </vt:vector>
  </HeadingPairs>
  <TitlesOfParts>
    <vt:vector size="37" baseType="lpstr">
      <vt:lpstr>Arial</vt:lpstr>
      <vt:lpstr>Calibri</vt:lpstr>
      <vt:lpstr>Comic Sans MS</vt:lpstr>
      <vt:lpstr>Wingdings</vt:lpstr>
      <vt:lpstr>Wingdings 2</vt:lpstr>
      <vt:lpstr>Office Theme</vt:lpstr>
      <vt:lpstr>Government of Canada Enterprise Architecture Review Board (GC EARB)</vt:lpstr>
      <vt:lpstr>Purpose of GC EARB Session</vt:lpstr>
      <vt:lpstr>Request - Background</vt:lpstr>
      <vt:lpstr>Business Capabilities Addressed</vt:lpstr>
      <vt:lpstr>Current State Architecture – Problem Summary</vt:lpstr>
      <vt:lpstr>Current State Architecture Diagram</vt:lpstr>
      <vt:lpstr>Target State Architecture Diagram</vt:lpstr>
      <vt:lpstr>Target State Architecture – Solution Summary</vt:lpstr>
      <vt:lpstr>Environmental Scan and Analysis</vt:lpstr>
      <vt:lpstr>GC EA Summary </vt:lpstr>
      <vt:lpstr>ANNEX, reference material, not for presentation </vt:lpstr>
      <vt:lpstr>Appendix 1: GC Digital Standards Alignment</vt:lpstr>
      <vt:lpstr>Appendix 2: GC EA Framework Business Architecture</vt:lpstr>
      <vt:lpstr>Appendix 2: GC EA Framework Business Architecture - continued</vt:lpstr>
      <vt:lpstr>Appendix 2: GC EA Framework Information Architecture</vt:lpstr>
      <vt:lpstr>Appendix 2: GC EA Framework Information Architecture – continued 1</vt:lpstr>
      <vt:lpstr>Appendix 2: GC EA Framework Information Architecture – continued 2</vt:lpstr>
      <vt:lpstr>Appendix 2: GC EA Framework Application Architecture</vt:lpstr>
      <vt:lpstr>Appendix 2: GC EA Framework Technology Architecture</vt:lpstr>
      <vt:lpstr>Appendix 2: GC EA Framework Technology Architecture - continued</vt:lpstr>
      <vt:lpstr>Appendix 2: GC EA Framework Security Architecture</vt:lpstr>
      <vt:lpstr>Appendix 2: GC EA Framework Security Architecture - continued</vt:lpstr>
      <vt:lpstr>Appendix 3:  Service &amp; Digital Target Enterprise Architecture</vt:lpstr>
      <vt:lpstr>Appendix 4:  Additional Project Details </vt:lpstr>
      <vt:lpstr>Appendix 5: Options Analysis</vt:lpstr>
      <vt:lpstr>Appendix 6: Assessment against the Enterprise Solution(s)</vt:lpstr>
      <vt:lpstr>Appendix 6: Decision Making Framework for Assessment against the Enterprise Solution(s)</vt:lpstr>
      <vt:lpstr>Appendix 7:  Shared Services Canada (SSC) Involvement</vt:lpstr>
      <vt:lpstr>Appendix 7:  Summary of Cloud Access Scenarios and Usage Profiles</vt:lpstr>
      <vt:lpstr>Appendix 7:  Additional Technical Details required by Shared Services Canada (SSC)</vt:lpstr>
      <vt:lpstr>Appendix 8:  List of Acronyms used in this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2020-12-02T23:11:22Z</dcterms:created>
  <dcterms:modified xsi:type="dcterms:W3CDTF">2021-08-30T15:21:27Z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d0ca00b-3f0e-465a-aac7-1a6a22fcea40_Enabled">
    <vt:lpwstr>true</vt:lpwstr>
  </property>
  <property fmtid="{D5CDD505-2E9C-101B-9397-08002B2CF9AE}" pid="3" name="MSIP_Label_3d0ca00b-3f0e-465a-aac7-1a6a22fcea40_SetDate">
    <vt:lpwstr>2021-08-30T15:21:27Z</vt:lpwstr>
  </property>
  <property fmtid="{D5CDD505-2E9C-101B-9397-08002B2CF9AE}" pid="4" name="MSIP_Label_3d0ca00b-3f0e-465a-aac7-1a6a22fcea40_Method">
    <vt:lpwstr>Privileged</vt:lpwstr>
  </property>
  <property fmtid="{D5CDD505-2E9C-101B-9397-08002B2CF9AE}" pid="5" name="MSIP_Label_3d0ca00b-3f0e-465a-aac7-1a6a22fcea40_Name">
    <vt:lpwstr>3d0ca00b-3f0e-465a-aac7-1a6a22fcea40</vt:lpwstr>
  </property>
  <property fmtid="{D5CDD505-2E9C-101B-9397-08002B2CF9AE}" pid="6" name="MSIP_Label_3d0ca00b-3f0e-465a-aac7-1a6a22fcea40_SiteId">
    <vt:lpwstr>6397df10-4595-4047-9c4f-03311282152b</vt:lpwstr>
  </property>
  <property fmtid="{D5CDD505-2E9C-101B-9397-08002B2CF9AE}" pid="7" name="MSIP_Label_3d0ca00b-3f0e-465a-aac7-1a6a22fcea40_ActionId">
    <vt:lpwstr>973621bd-760c-4234-91aa-0399d88ee21a</vt:lpwstr>
  </property>
  <property fmtid="{D5CDD505-2E9C-101B-9397-08002B2CF9AE}" pid="8" name="MSIP_Label_3d0ca00b-3f0e-465a-aac7-1a6a22fcea40_ContentBits">
    <vt:lpwstr>1</vt:lpwstr>
  </property>
</Properties>
</file>