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5"/>
  </p:notesMasterIdLst>
  <p:sldIdLst>
    <p:sldId id="450" r:id="rId3"/>
    <p:sldId id="499" r:id="rId4"/>
    <p:sldId id="500" r:id="rId5"/>
    <p:sldId id="501" r:id="rId6"/>
    <p:sldId id="470" r:id="rId7"/>
    <p:sldId id="266" r:id="rId8"/>
    <p:sldId id="483" r:id="rId9"/>
    <p:sldId id="494" r:id="rId10"/>
    <p:sldId id="496" r:id="rId11"/>
    <p:sldId id="497" r:id="rId12"/>
    <p:sldId id="485" r:id="rId13"/>
    <p:sldId id="498" r:id="rId14"/>
    <p:sldId id="486" r:id="rId15"/>
    <p:sldId id="487" r:id="rId16"/>
    <p:sldId id="490" r:id="rId17"/>
    <p:sldId id="491" r:id="rId18"/>
    <p:sldId id="484" r:id="rId19"/>
    <p:sldId id="471" r:id="rId20"/>
    <p:sldId id="472" r:id="rId21"/>
    <p:sldId id="473" r:id="rId22"/>
    <p:sldId id="474" r:id="rId23"/>
    <p:sldId id="49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AE25606D-3230-4EB1-B0F0-CDF16DB59E89}">
          <p14:sldIdLst>
            <p14:sldId id="450"/>
            <p14:sldId id="499"/>
            <p14:sldId id="500"/>
            <p14:sldId id="501"/>
          </p14:sldIdLst>
        </p14:section>
        <p14:section name="Before Going Onsite" id="{DD6F9CBC-F067-42C6-8991-118D981DFC38}">
          <p14:sldIdLst>
            <p14:sldId id="470"/>
            <p14:sldId id="266"/>
            <p14:sldId id="483"/>
            <p14:sldId id="494"/>
            <p14:sldId id="496"/>
          </p14:sldIdLst>
        </p14:section>
        <p14:section name="When onsite" id="{A2D5FD8D-5E5B-48B8-8CC7-40427ECE0E5E}">
          <p14:sldIdLst>
            <p14:sldId id="497"/>
            <p14:sldId id="485"/>
            <p14:sldId id="498"/>
            <p14:sldId id="486"/>
            <p14:sldId id="487"/>
            <p14:sldId id="490"/>
            <p14:sldId id="491"/>
            <p14:sldId id="484"/>
            <p14:sldId id="471"/>
          </p14:sldIdLst>
        </p14:section>
        <p14:section name="Helpful Hints" id="{ABC1C7AD-9894-4BC4-8875-771DCBAC82A5}">
          <p14:sldIdLst>
            <p14:sldId id="472"/>
            <p14:sldId id="473"/>
            <p14:sldId id="474"/>
          </p14:sldIdLst>
        </p14:section>
        <p14:section name="Check-list" id="{1EEC6CDC-AF54-4644-9485-96096BEAA67C}">
          <p14:sldIdLst>
            <p14:sldId id="4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y Marek" initials="CM" lastIdx="3" clrIdx="0">
    <p:extLst>
      <p:ext uri="{19B8F6BF-5375-455C-9EA6-DF929625EA0E}">
        <p15:presenceInfo xmlns:p15="http://schemas.microsoft.com/office/powerpoint/2012/main" userId="S::Carly.Marek@bgis.com::80d3de50-9a79-4c2a-9250-059360ed4fcf" providerId="AD"/>
      </p:ext>
    </p:extLst>
  </p:cmAuthor>
  <p:cmAuthor id="2" name="Carine Pare" initials="CP" lastIdx="8" clrIdx="1">
    <p:extLst>
      <p:ext uri="{19B8F6BF-5375-455C-9EA6-DF929625EA0E}">
        <p15:presenceInfo xmlns:p15="http://schemas.microsoft.com/office/powerpoint/2012/main" userId="S::Carine.Pare@tpsgc-pwgsc.gc.ca::71f88b2f-db4c-4269-9577-1025f7fc65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8C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00" autoAdjust="0"/>
    <p:restoredTop sz="84489" autoAdjust="0"/>
  </p:normalViewPr>
  <p:slideViewPr>
    <p:cSldViewPr snapToGrid="0">
      <p:cViewPr varScale="1">
        <p:scale>
          <a:sx n="95" d="100"/>
          <a:sy n="95" d="100"/>
        </p:scale>
        <p:origin x="42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754B-DBB1-42E7-94DA-0F9CA7FD7F0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18E7-4186-453C-A82F-0673DEC0A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74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E1A22C63-8289-4638-BE91-FB741ADF0E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954D5AE4-9BC0-44B2-A4D7-C7C18C4B72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72C2D3DF-B6A8-4795-8E47-968C828821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2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69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31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2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98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65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61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288F16B6-D3A8-4949-949D-B4CC0ED243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446321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29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9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47866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9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40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22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670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23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9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859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74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77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49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08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109851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42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8858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996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244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73031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76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2075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53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38058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981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00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8299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194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637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985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829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853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4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47581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0509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611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56626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5578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2669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6814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7811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980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657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744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99963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206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04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4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4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tags" Target="../tags/tag8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vmlDrawing" Target="../drawings/vmlDrawing8.v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image" Target="../media/image3.jpe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oleObject" Target="../embeddings/oleObject8.bin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4538779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think-cell Slide" r:id="rId30" imgW="473" imgH="473" progId="TCLayout.ActiveDocument.1">
                  <p:embed/>
                </p:oleObj>
              </mc:Choice>
              <mc:Fallback>
                <p:oleObj name="think-cell Slide" r:id="rId30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32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710" r:id="rId24"/>
    <p:sldLayoutId id="2147483711" r:id="rId25"/>
    <p:sldLayoutId id="2147483708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17512852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think-cell Slide" r:id="rId27" imgW="473" imgH="473" progId="TCLayout.ActiveDocument.1">
                  <p:embed/>
                </p:oleObj>
              </mc:Choice>
              <mc:Fallback>
                <p:oleObj name="think-cell Slide" r:id="rId27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0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3.jpe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asource-mysource.spac-pspc.gc.ca/eng/services/dpi-cio/gi-im/guides-howto/Pages/nettoyage-paper.aspx#s6" TargetMode="External"/><Relationship Id="rId2" Type="http://schemas.openxmlformats.org/officeDocument/2006/relationships/hyperlink" Target="https://masource-mysource.spac-pspc.gc.ca/eng/services/dpi-cio/gi-im/guides-howto/Pages/nettoyage-paper.aspx#s5" TargetMode="External"/><Relationship Id="rId1" Type="http://schemas.openxmlformats.org/officeDocument/2006/relationships/slideLayout" Target="../slideLayouts/slideLayout28.xml"/><Relationship Id="rId4" Type="http://schemas.openxmlformats.org/officeDocument/2006/relationships/hyperlink" Target="https://masource-mysource.spac-pspc.gc.ca/eng/services/dpi-cio/gi-im/guides-howto/Pages/nettoyage-paper.aspx#s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asource-mysource.spac-pspc.gc.ca/eng/services/dpi-cio/gi-im/guides-howto/Pages/nettoyage-paper.aspx#sens" TargetMode="External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wiki.gccollab.ca%2Fimages%2F7%2F75%2FWTP_-_Guide_-_Retrieval_of_personal_and_business_assets_FR.pptx&amp;wdOrigin=BROWSELI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5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0.png"/><Relationship Id="rId5" Type="http://schemas.openxmlformats.org/officeDocument/2006/relationships/image" Target="../media/image29.jpeg"/><Relationship Id="rId4" Type="http://schemas.openxmlformats.org/officeDocument/2006/relationships/image" Target="../media/image2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cconnex.gc.ca/file/view/84814499/example-workplace-im-deck-en-exemple-gdc-presentation-gi-de-milieu-de-travail-en?language=en" TargetMode="External"/><Relationship Id="rId7" Type="http://schemas.openxmlformats.org/officeDocument/2006/relationships/hyperlink" Target="https://gcconnex.gc.ca/file/view/84822983/example-newsletter-im-training-en?language=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cconnex.gc.ca/file/view/84821324/example-email-training-on-information-management-bilingual-exemple-courriel-formation-sur-la-gestion-de-linformation-bilingue?language=en" TargetMode="External"/><Relationship Id="rId5" Type="http://schemas.openxmlformats.org/officeDocument/2006/relationships/hyperlink" Target="https://gcconnex.gc.ca/file/view/84825136/example-newsletter-paper-purging-en?language=en" TargetMode="External"/><Relationship Id="rId4" Type="http://schemas.openxmlformats.org/officeDocument/2006/relationships/hyperlink" Target="https://gcconnex.gc.ca/file/view/84820368/example-email-the-great-paper-purge-of-2021-gcworkplace-project-bilingual-exemple-courriel-le-grand-projet-delimination-du-papier-de-2021-projet-milieu-de-travail-gc-bilingue?language=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92" y="3175"/>
            <a:ext cx="12187708" cy="6864673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882" y="2087217"/>
            <a:ext cx="9305357" cy="15877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Guide for the Retrieval of Personal and Business Assets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177" y="3806552"/>
            <a:ext cx="5053555" cy="678352"/>
          </a:xfrm>
        </p:spPr>
        <p:txBody>
          <a:bodyPr>
            <a:noAutofit/>
          </a:bodyPr>
          <a:lstStyle/>
          <a:p>
            <a:r>
              <a:rPr lang="en-US" sz="1600" i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[name of project]</a:t>
            </a:r>
          </a:p>
        </p:txBody>
      </p:sp>
      <p:sp>
        <p:nvSpPr>
          <p:cNvPr id="9" name="Rectangle 8"/>
          <p:cNvSpPr/>
          <p:nvPr/>
        </p:nvSpPr>
        <p:spPr>
          <a:xfrm>
            <a:off x="-2" y="6149663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99" y="306123"/>
            <a:ext cx="2316367" cy="646913"/>
          </a:xfrm>
          <a:prstGeom prst="rect">
            <a:avLst/>
          </a:prstGeom>
        </p:spPr>
      </p:pic>
      <p:pic>
        <p:nvPicPr>
          <p:cNvPr id="14" name="Picture 13" descr="Image result for canada wordmark">
            <a:hlinkClick r:id="rId8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81" y="6374997"/>
            <a:ext cx="2036645" cy="250665"/>
          </a:xfrm>
          <a:prstGeom prst="rect">
            <a:avLst/>
          </a:prstGeom>
        </p:spPr>
      </p:pic>
      <p:sp>
        <p:nvSpPr>
          <p:cNvPr id="15" name="Text Placeholder 4"/>
          <p:cNvSpPr txBox="1">
            <a:spLocks/>
          </p:cNvSpPr>
          <p:nvPr/>
        </p:nvSpPr>
        <p:spPr>
          <a:xfrm>
            <a:off x="707605" y="5044146"/>
            <a:ext cx="3494087" cy="5269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5815F-FCA4-4776-87EE-D214C130C9DE}"/>
              </a:ext>
            </a:extLst>
          </p:cNvPr>
          <p:cNvSpPr txBox="1"/>
          <p:nvPr/>
        </p:nvSpPr>
        <p:spPr>
          <a:xfrm rot="20726505">
            <a:off x="1608909" y="837527"/>
            <a:ext cx="89741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EXAMPLE</a:t>
            </a:r>
          </a:p>
          <a:p>
            <a:r>
              <a:rPr lang="en-CA" sz="3600" dirty="0">
                <a:solidFill>
                  <a:srgbClr val="FF0000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Ensure to adapt this guide to align with your organization’s IM policies</a:t>
            </a:r>
            <a:endParaRPr lang="en-CA" sz="3600" dirty="0">
              <a:solidFill>
                <a:schemeClr val="bg1"/>
              </a:solidFill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86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What needs to be done?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0084DD2-E36B-4DD9-A011-1E252013A7C9}"/>
              </a:ext>
            </a:extLst>
          </p:cNvPr>
          <p:cNvSpPr/>
          <p:nvPr/>
        </p:nvSpPr>
        <p:spPr>
          <a:xfrm>
            <a:off x="2690833" y="2318806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14A495-9251-4716-BE64-088B52048DC4}"/>
              </a:ext>
            </a:extLst>
          </p:cNvPr>
          <p:cNvSpPr/>
          <p:nvPr/>
        </p:nvSpPr>
        <p:spPr>
          <a:xfrm>
            <a:off x="5528287" y="2318808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A0016A-7F4D-41AB-BA91-EC029BF9E9BF}"/>
              </a:ext>
            </a:extLst>
          </p:cNvPr>
          <p:cNvSpPr/>
          <p:nvPr/>
        </p:nvSpPr>
        <p:spPr>
          <a:xfrm>
            <a:off x="8354916" y="2318807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D7672A-D80D-4FDF-9323-E6DB92157E67}"/>
              </a:ext>
            </a:extLst>
          </p:cNvPr>
          <p:cNvSpPr txBox="1"/>
          <p:nvPr/>
        </p:nvSpPr>
        <p:spPr>
          <a:xfrm>
            <a:off x="508000" y="1731532"/>
            <a:ext cx="52705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Paper clean-up: All documents need to be reviewed, stored/digitized/disposed of based on the information provided in this package.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All personal belongings need to be removed from workstations, lockers, cabinets and common areas, including the kitchen and coat closets.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Business assets such as stationery, IT peripherals and office supplies must be sorted the designated areas.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Surplus IT equipment (i.e., printers, scanners, desktop computers) that are too large to move must be labeled.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Non-ergonomic furniture must remain at the workstation to be labelled as surplus by the clean-up captains or move vendor.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BB8477-3FAC-4C3B-A141-755C4DE0EE6A}"/>
              </a:ext>
            </a:extLst>
          </p:cNvPr>
          <p:cNvSpPr txBox="1"/>
          <p:nvPr/>
        </p:nvSpPr>
        <p:spPr>
          <a:xfrm>
            <a:off x="6017774" y="1731532"/>
            <a:ext cx="5780526" cy="412420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Insert information/pictures related to labelling instructions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you will be provided with boxes, tape, labels (green, red, blue, and orange) and markers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chemeClr val="accent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Green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personal items to be removed by you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boxes of business assets to be retained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Blue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large surplus IT equipment (i.e., printers)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Orange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surplus furniture for decommissioning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Mark your name and/or department on red, yellow and orange labels. No need to mark green labels as you should be taking these items home. If you are packing personal items for a colleague, please put their name on the label. </a:t>
            </a:r>
          </a:p>
          <a:p>
            <a:pPr>
              <a:spcAft>
                <a:spcPts val="1200"/>
              </a:spcAft>
            </a:pP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DAF23A-4258-46D5-AECA-4ECB17152DBB}"/>
              </a:ext>
            </a:extLst>
          </p:cNvPr>
          <p:cNvSpPr txBox="1"/>
          <p:nvPr/>
        </p:nvSpPr>
        <p:spPr>
          <a:xfrm rot="20726505">
            <a:off x="6500526" y="2705724"/>
            <a:ext cx="46877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8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EXAMPLE</a:t>
            </a:r>
            <a:endParaRPr lang="en-CA" sz="88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68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What can </a:t>
            </a: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you</a:t>
            </a:r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ake </a:t>
            </a: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</a:t>
            </a:r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ome?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7A657AFB-2096-454A-938E-7CB4D83000C9}"/>
              </a:ext>
            </a:extLst>
          </p:cNvPr>
          <p:cNvGrpSpPr/>
          <p:nvPr/>
        </p:nvGrpSpPr>
        <p:grpSpPr>
          <a:xfrm>
            <a:off x="499489" y="1703096"/>
            <a:ext cx="9406511" cy="4456403"/>
            <a:chOff x="619125" y="1676400"/>
            <a:chExt cx="7981422" cy="422515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B05BC0-4333-4EE9-AC9D-40173697BB23}"/>
                </a:ext>
              </a:extLst>
            </p:cNvPr>
            <p:cNvSpPr/>
            <p:nvPr/>
          </p:nvSpPr>
          <p:spPr>
            <a:xfrm>
              <a:off x="619125" y="1676400"/>
              <a:ext cx="257175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Take Home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232793-67C3-44F1-82EC-4D79BA5BDDFF}"/>
                </a:ext>
              </a:extLst>
            </p:cNvPr>
            <p:cNvSpPr/>
            <p:nvPr/>
          </p:nvSpPr>
          <p:spPr>
            <a:xfrm>
              <a:off x="619125" y="2076449"/>
              <a:ext cx="2571750" cy="3825103"/>
            </a:xfrm>
            <a:prstGeom prst="rect">
              <a:avLst/>
            </a:prstGeom>
            <a:noFill/>
            <a:ln w="9525">
              <a:solidFill>
                <a:srgbClr val="4F5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All personal items (i.e., shoes, clothing, food, personal items at workstation in lockers and in the kitchen)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Non-sensitive or personal information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Unclassified training binders that are not online (consider scanning)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IT peripherals as per [</a:t>
              </a:r>
              <a:r>
                <a:rPr lang="en-US" sz="1400" dirty="0">
                  <a:solidFill>
                    <a:schemeClr val="accent5"/>
                  </a:solidFill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your organization’s guidelines</a:t>
              </a: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] (i.e., keyboard, mouse, charger)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Personal ergonomic equipment (except ergonomic furniture, i.e., desks)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Assets as per [</a:t>
              </a:r>
              <a:r>
                <a:rPr lang="en-US" sz="1400" dirty="0">
                  <a:solidFill>
                    <a:schemeClr val="accent5"/>
                  </a:solidFill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your organization’s guidelines</a:t>
              </a: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] (i.e., laptops, monitors, etc.)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2606DE-D032-4A2D-B6CA-E2087DA7C029}"/>
                </a:ext>
              </a:extLst>
            </p:cNvPr>
            <p:cNvSpPr/>
            <p:nvPr/>
          </p:nvSpPr>
          <p:spPr>
            <a:xfrm>
              <a:off x="3286125" y="1676400"/>
              <a:ext cx="266700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Leave at the Office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3CEF199-A678-496A-86B6-C75428E9FFDD}"/>
                </a:ext>
              </a:extLst>
            </p:cNvPr>
            <p:cNvSpPr/>
            <p:nvPr/>
          </p:nvSpPr>
          <p:spPr>
            <a:xfrm>
              <a:off x="3286125" y="2076449"/>
              <a:ext cx="2667000" cy="3825104"/>
            </a:xfrm>
            <a:prstGeom prst="rect">
              <a:avLst/>
            </a:prstGeom>
            <a:noFill/>
            <a:ln w="9525">
              <a:solidFill>
                <a:srgbClr val="4F5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IT assets not identified as available for employees who work from home (i.e., scanners, etc.)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Port replicators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Printers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VoIP phones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IT peripherals not identified to be available for employees who work from home (i.e., adaptors, power bars, etc.)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Furniture (i.e., office chairs, pedestals, etc.)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Teleconference and videoconference equipment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Classified information (e.g., secret or top-secret documents)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Protected B or C documents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24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24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F1EB5B-8B19-4726-A0B8-230AD1D7ECA9}"/>
                </a:ext>
              </a:extLst>
            </p:cNvPr>
            <p:cNvSpPr/>
            <p:nvPr/>
          </p:nvSpPr>
          <p:spPr>
            <a:xfrm>
              <a:off x="6022413" y="1676400"/>
              <a:ext cx="257175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Surplus Items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C0FF242-10B0-4AE6-971D-DFEC898CF9A8}"/>
                </a:ext>
              </a:extLst>
            </p:cNvPr>
            <p:cNvSpPr/>
            <p:nvPr/>
          </p:nvSpPr>
          <p:spPr>
            <a:xfrm>
              <a:off x="6028797" y="2076449"/>
              <a:ext cx="2571750" cy="3825104"/>
            </a:xfrm>
            <a:prstGeom prst="rect">
              <a:avLst/>
            </a:prstGeom>
            <a:noFill/>
            <a:ln w="9525">
              <a:solidFill>
                <a:srgbClr val="4F5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Extra keyboards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Extra mice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Old cell phones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Unwanted IT equipment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Place all surplus items in identified areas on the floor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EB262141-AEA8-42C1-8337-7B8FE50CF79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39"/>
          <a:stretch/>
        </p:blipFill>
        <p:spPr>
          <a:xfrm>
            <a:off x="9768207" y="1977455"/>
            <a:ext cx="2423793" cy="374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423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9975017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Why you need to take home your belongings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8C1A26F-2B9D-4E92-9DDC-F0ED826589D4}"/>
              </a:ext>
            </a:extLst>
          </p:cNvPr>
          <p:cNvSpPr txBox="1"/>
          <p:nvPr/>
        </p:nvSpPr>
        <p:spPr>
          <a:xfrm>
            <a:off x="324116" y="1927931"/>
            <a:ext cx="777451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All workstations and offices in the new workplace will be shared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which means that no personal belongings can be stored there. You will however have access to a locker.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[Insert information related to your locker/cabinet strategy for the ‘new’ workplace.]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 1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day lockers will be available for all employees at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location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]. All personal items must be removed from the office at the end of each day.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 2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lockers will be assigned to individual departments/teams at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location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]. Your manager will discuss team norms and expectations surrounding team lockers and what you can and cannot keep in the workplace.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 3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lockers will be assigned to employees. Please bring all personal items home at this time. Once the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name of project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 is complete, you may bring back select personal items to store in your locker.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include information regarding the quantity that will fit in the lockers, as required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39F904-E86D-437F-862C-D2369FE46CB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61"/>
          <a:stretch/>
        </p:blipFill>
        <p:spPr>
          <a:xfrm>
            <a:off x="8198909" y="1731532"/>
            <a:ext cx="3993091" cy="444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0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complete your Paper clean-up</a:t>
            </a:r>
            <a:endParaRPr lang="en-US" sz="3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B98760F5-CF86-48F6-8AFC-7DF6EB652B02}"/>
              </a:ext>
            </a:extLst>
          </p:cNvPr>
          <p:cNvSpPr/>
          <p:nvPr/>
        </p:nvSpPr>
        <p:spPr>
          <a:xfrm>
            <a:off x="2226533" y="2205493"/>
            <a:ext cx="1746398" cy="1746398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084DD2-E36B-4DD9-A011-1E252013A7C9}"/>
              </a:ext>
            </a:extLst>
          </p:cNvPr>
          <p:cNvSpPr/>
          <p:nvPr/>
        </p:nvSpPr>
        <p:spPr>
          <a:xfrm>
            <a:off x="2690833" y="2318806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4D60FA3-EB52-4368-9B02-E7862A60F143}"/>
              </a:ext>
            </a:extLst>
          </p:cNvPr>
          <p:cNvSpPr/>
          <p:nvPr/>
        </p:nvSpPr>
        <p:spPr>
          <a:xfrm>
            <a:off x="5046783" y="2205493"/>
            <a:ext cx="1746398" cy="1746398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14A495-9251-4716-BE64-088B52048DC4}"/>
              </a:ext>
            </a:extLst>
          </p:cNvPr>
          <p:cNvSpPr/>
          <p:nvPr/>
        </p:nvSpPr>
        <p:spPr>
          <a:xfrm>
            <a:off x="5528287" y="2318808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A600917-1E1B-455C-9E1B-378852CA7D49}"/>
              </a:ext>
            </a:extLst>
          </p:cNvPr>
          <p:cNvSpPr/>
          <p:nvPr/>
        </p:nvSpPr>
        <p:spPr>
          <a:xfrm>
            <a:off x="7827485" y="2205493"/>
            <a:ext cx="1746398" cy="1746398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A0016A-7F4D-41AB-BA91-EC029BF9E9BF}"/>
              </a:ext>
            </a:extLst>
          </p:cNvPr>
          <p:cNvSpPr/>
          <p:nvPr/>
        </p:nvSpPr>
        <p:spPr>
          <a:xfrm>
            <a:off x="8354916" y="2318807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FDA3720C-F489-4234-9049-277079221426}"/>
              </a:ext>
            </a:extLst>
          </p:cNvPr>
          <p:cNvSpPr txBox="1"/>
          <p:nvPr/>
        </p:nvSpPr>
        <p:spPr>
          <a:xfrm>
            <a:off x="2013355" y="4192959"/>
            <a:ext cx="2142179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KNOW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to clean up first</a:t>
            </a:r>
          </a:p>
        </p:txBody>
      </p:sp>
      <p:sp>
        <p:nvSpPr>
          <p:cNvPr id="22" name="TextBox 17">
            <a:extLst>
              <a:ext uri="{FF2B5EF4-FFF2-40B4-BE49-F238E27FC236}">
                <a16:creationId xmlns:a16="http://schemas.microsoft.com/office/drawing/2014/main" id="{350EA0D8-4528-480B-9913-1DC856E244F1}"/>
              </a:ext>
            </a:extLst>
          </p:cNvPr>
          <p:cNvSpPr txBox="1"/>
          <p:nvPr/>
        </p:nvSpPr>
        <p:spPr>
          <a:xfrm>
            <a:off x="4900630" y="4192959"/>
            <a:ext cx="2008129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SORT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your information</a:t>
            </a:r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30C449B7-9DEC-4EE3-B741-54E8A14A3A47}"/>
              </a:ext>
            </a:extLst>
          </p:cNvPr>
          <p:cNvSpPr txBox="1"/>
          <p:nvPr/>
        </p:nvSpPr>
        <p:spPr>
          <a:xfrm>
            <a:off x="7653855" y="4192960"/>
            <a:ext cx="2228094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DECIDE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keep or dispose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3137477-6F87-48D5-BE01-D19E199B3B00}"/>
              </a:ext>
            </a:extLst>
          </p:cNvPr>
          <p:cNvCxnSpPr>
            <a:stCxn id="21" idx="3"/>
            <a:endCxn id="22" idx="1"/>
          </p:cNvCxnSpPr>
          <p:nvPr/>
        </p:nvCxnSpPr>
        <p:spPr>
          <a:xfrm>
            <a:off x="4155534" y="4682324"/>
            <a:ext cx="745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A1DAF20-D441-4766-85D5-C69F989145A1}"/>
              </a:ext>
            </a:extLst>
          </p:cNvPr>
          <p:cNvCxnSpPr>
            <a:stCxn id="22" idx="3"/>
            <a:endCxn id="23" idx="1"/>
          </p:cNvCxnSpPr>
          <p:nvPr/>
        </p:nvCxnSpPr>
        <p:spPr>
          <a:xfrm>
            <a:off x="6908759" y="4682324"/>
            <a:ext cx="7450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838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3">
            <a:extLst>
              <a:ext uri="{FF2B5EF4-FFF2-40B4-BE49-F238E27FC236}">
                <a16:creationId xmlns:a16="http://schemas.microsoft.com/office/drawing/2014/main" id="{6CD14B22-3DD3-4B6E-9958-29588E3ABC24}"/>
              </a:ext>
            </a:extLst>
          </p:cNvPr>
          <p:cNvSpPr txBox="1"/>
          <p:nvPr/>
        </p:nvSpPr>
        <p:spPr>
          <a:xfrm>
            <a:off x="1457348" y="1672192"/>
            <a:ext cx="3332832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KEEP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information resources of business value that:</a:t>
            </a:r>
            <a:endParaRPr lang="en-CA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749AFDE1-7A2C-42EC-9BA5-DC325EF8E7F3}"/>
              </a:ext>
            </a:extLst>
          </p:cNvPr>
          <p:cNvSpPr txBox="1"/>
          <p:nvPr/>
        </p:nvSpPr>
        <p:spPr>
          <a:xfrm>
            <a:off x="313454" y="2810901"/>
            <a:ext cx="5620621" cy="32439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 the delivery of programs and services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policies, guidelines, client records, planning documents).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Captures business activities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task assignments, project and process documentation, employment offers, contracts, transactions).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Record the evidence and rationalize for decisions or actions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(e.g., records of decision, authorizations, briefing notes, legal advice, meeting documents, documents subject to a litigation hold).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 departmental reporting, performance and accountability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strategic plans, corporate reports, statistics).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sz="1600" dirty="0">
              <a:solidFill>
                <a:schemeClr val="accent5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TextBox 24">
            <a:extLst>
              <a:ext uri="{FF2B5EF4-FFF2-40B4-BE49-F238E27FC236}">
                <a16:creationId xmlns:a16="http://schemas.microsoft.com/office/drawing/2014/main" id="{F7236A6B-434C-4E93-AE79-87DF38602919}"/>
              </a:ext>
            </a:extLst>
          </p:cNvPr>
          <p:cNvSpPr txBox="1"/>
          <p:nvPr/>
        </p:nvSpPr>
        <p:spPr>
          <a:xfrm>
            <a:off x="7600380" y="1672192"/>
            <a:ext cx="3082101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DISPOSE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of any transitory</a:t>
            </a:r>
            <a:b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information that:</a:t>
            </a:r>
            <a:endParaRPr lang="en-CA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9" name="TextBox 25">
            <a:extLst>
              <a:ext uri="{FF2B5EF4-FFF2-40B4-BE49-F238E27FC236}">
                <a16:creationId xmlns:a16="http://schemas.microsoft.com/office/drawing/2014/main" id="{943A69DC-A5E1-4F19-9A1C-8D2FD6E66DCC}"/>
              </a:ext>
            </a:extLst>
          </p:cNvPr>
          <p:cNvSpPr txBox="1"/>
          <p:nvPr/>
        </p:nvSpPr>
        <p:spPr>
          <a:xfrm>
            <a:off x="6548062" y="2810901"/>
            <a:ext cx="5186737" cy="1869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Supports the creation of information of business value but is only needed for a limited time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convenience copies of presentations or documents, informative emails, newsletters, training material, and working drafts where major changes were documented in a later version).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Does not support the creation of information of business value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junk mail, meeting notices, holiday and vacation notices, personal information).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6B7C66-EDB0-4486-843E-639C6CD053A1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600DC74-3086-4BB6-AFB1-CD92B5ACCC81}"/>
              </a:ext>
            </a:extLst>
          </p:cNvPr>
          <p:cNvSpPr/>
          <p:nvPr/>
        </p:nvSpPr>
        <p:spPr>
          <a:xfrm>
            <a:off x="222457" y="172388"/>
            <a:ext cx="1141123" cy="1141123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1CC17D-335F-4945-907F-865B8CE57BE4}"/>
              </a:ext>
            </a:extLst>
          </p:cNvPr>
          <p:cNvSpPr/>
          <p:nvPr/>
        </p:nvSpPr>
        <p:spPr>
          <a:xfrm>
            <a:off x="392412" y="89624"/>
            <a:ext cx="838431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850F29CF-9AAD-4AD7-BC5D-62610737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Know what to clean-up </a:t>
            </a: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f</a:t>
            </a:r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irst</a:t>
            </a:r>
          </a:p>
        </p:txBody>
      </p:sp>
    </p:spTree>
    <p:extLst>
      <p:ext uri="{BB962C8B-B14F-4D97-AF65-F5344CB8AC3E}">
        <p14:creationId xmlns:p14="http://schemas.microsoft.com/office/powerpoint/2010/main" val="2928066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E36B7C66-EDB0-4486-843E-639C6CD053A1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600DC74-3086-4BB6-AFB1-CD92B5ACCC81}"/>
              </a:ext>
            </a:extLst>
          </p:cNvPr>
          <p:cNvSpPr/>
          <p:nvPr/>
        </p:nvSpPr>
        <p:spPr>
          <a:xfrm>
            <a:off x="222457" y="172388"/>
            <a:ext cx="1141123" cy="1141123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1CC17D-335F-4945-907F-865B8CE57BE4}"/>
              </a:ext>
            </a:extLst>
          </p:cNvPr>
          <p:cNvSpPr/>
          <p:nvPr/>
        </p:nvSpPr>
        <p:spPr>
          <a:xfrm>
            <a:off x="430512" y="61049"/>
            <a:ext cx="838431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850F29CF-9AAD-4AD7-BC5D-62610737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Sort your Information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EBC97A-7269-4888-A74D-8D8EEFAB2BB2}"/>
              </a:ext>
            </a:extLst>
          </p:cNvPr>
          <p:cNvSpPr/>
          <p:nvPr/>
        </p:nvSpPr>
        <p:spPr>
          <a:xfrm>
            <a:off x="7610367" y="2885639"/>
            <a:ext cx="2973129" cy="1867175"/>
          </a:xfrm>
          <a:prstGeom prst="rect">
            <a:avLst/>
          </a:prstGeom>
          <a:solidFill>
            <a:schemeClr val="accent2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E5696A-8A02-4D65-999E-CA855B0303CF}"/>
              </a:ext>
            </a:extLst>
          </p:cNvPr>
          <p:cNvSpPr/>
          <p:nvPr/>
        </p:nvSpPr>
        <p:spPr>
          <a:xfrm>
            <a:off x="4579918" y="2885639"/>
            <a:ext cx="2973129" cy="1867175"/>
          </a:xfrm>
          <a:prstGeom prst="rect">
            <a:avLst/>
          </a:prstGeom>
          <a:solidFill>
            <a:schemeClr val="accent5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9F5F55D6-23D1-481C-9494-A1DCBC1049FA}"/>
              </a:ext>
            </a:extLst>
          </p:cNvPr>
          <p:cNvSpPr txBox="1"/>
          <p:nvPr/>
        </p:nvSpPr>
        <p:spPr>
          <a:xfrm>
            <a:off x="2406128" y="2125310"/>
            <a:ext cx="7379744" cy="5466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Sort your paper into three piles</a:t>
            </a:r>
            <a:endParaRPr lang="en-CA" sz="3600" b="1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75DC33-7F47-4AE9-AB6F-34B8EAED55CF}"/>
              </a:ext>
            </a:extLst>
          </p:cNvPr>
          <p:cNvSpPr/>
          <p:nvPr/>
        </p:nvSpPr>
        <p:spPr>
          <a:xfrm>
            <a:off x="1549469" y="2885639"/>
            <a:ext cx="2973129" cy="1867175"/>
          </a:xfrm>
          <a:prstGeom prst="rect">
            <a:avLst/>
          </a:prstGeom>
          <a:solidFill>
            <a:srgbClr val="8BC7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TextBox 17">
            <a:extLst>
              <a:ext uri="{FF2B5EF4-FFF2-40B4-BE49-F238E27FC236}">
                <a16:creationId xmlns:a16="http://schemas.microsoft.com/office/drawing/2014/main" id="{7F91537B-9666-487D-BFF3-9C0C1BED142F}"/>
              </a:ext>
            </a:extLst>
          </p:cNvPr>
          <p:cNvSpPr txBox="1"/>
          <p:nvPr/>
        </p:nvSpPr>
        <p:spPr>
          <a:xfrm>
            <a:off x="2157194" y="3170174"/>
            <a:ext cx="1766031" cy="5466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KEEP</a:t>
            </a:r>
            <a:endParaRPr lang="en-CA" sz="3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TextBox 18">
            <a:extLst>
              <a:ext uri="{FF2B5EF4-FFF2-40B4-BE49-F238E27FC236}">
                <a16:creationId xmlns:a16="http://schemas.microsoft.com/office/drawing/2014/main" id="{FCCB4D6C-C1A9-471B-9F7E-4A5C5B4B477F}"/>
              </a:ext>
            </a:extLst>
          </p:cNvPr>
          <p:cNvSpPr txBox="1"/>
          <p:nvPr/>
        </p:nvSpPr>
        <p:spPr>
          <a:xfrm>
            <a:off x="1603296" y="3705704"/>
            <a:ext cx="286547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Information of business value</a:t>
            </a:r>
            <a:endParaRPr lang="en-US" sz="2000" b="1" u="sng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" name="TextBox 20">
            <a:extLst>
              <a:ext uri="{FF2B5EF4-FFF2-40B4-BE49-F238E27FC236}">
                <a16:creationId xmlns:a16="http://schemas.microsoft.com/office/drawing/2014/main" id="{B6C452F7-A0C7-4804-BBA1-81E759601447}"/>
              </a:ext>
            </a:extLst>
          </p:cNvPr>
          <p:cNvSpPr txBox="1"/>
          <p:nvPr/>
        </p:nvSpPr>
        <p:spPr>
          <a:xfrm>
            <a:off x="4957997" y="3170173"/>
            <a:ext cx="2276007" cy="5466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DISPOSE</a:t>
            </a:r>
            <a:endParaRPr lang="en-CA" sz="3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4" name="TextBox 21">
            <a:extLst>
              <a:ext uri="{FF2B5EF4-FFF2-40B4-BE49-F238E27FC236}">
                <a16:creationId xmlns:a16="http://schemas.microsoft.com/office/drawing/2014/main" id="{CBCAD8D4-3099-41AE-A7D9-55B84E9397FB}"/>
              </a:ext>
            </a:extLst>
          </p:cNvPr>
          <p:cNvSpPr txBox="1"/>
          <p:nvPr/>
        </p:nvSpPr>
        <p:spPr>
          <a:xfrm>
            <a:off x="4705056" y="3682461"/>
            <a:ext cx="2570675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Transitory information</a:t>
            </a:r>
            <a:endParaRPr lang="en-US" sz="2000" b="1" u="sng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95053B12-C8D7-425F-9EA3-F4A4C006A77D}"/>
              </a:ext>
            </a:extLst>
          </p:cNvPr>
          <p:cNvSpPr txBox="1"/>
          <p:nvPr/>
        </p:nvSpPr>
        <p:spPr>
          <a:xfrm>
            <a:off x="7730454" y="3148863"/>
            <a:ext cx="2732953" cy="5466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UNKNOWN</a:t>
            </a:r>
            <a:endParaRPr lang="en-CA" sz="33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4" name="TextBox 28">
            <a:extLst>
              <a:ext uri="{FF2B5EF4-FFF2-40B4-BE49-F238E27FC236}">
                <a16:creationId xmlns:a16="http://schemas.microsoft.com/office/drawing/2014/main" id="{85FF4A17-3F8B-46F8-A66F-3E05B2758418}"/>
              </a:ext>
            </a:extLst>
          </p:cNvPr>
          <p:cNvSpPr txBox="1"/>
          <p:nvPr/>
        </p:nvSpPr>
        <p:spPr>
          <a:xfrm>
            <a:off x="7589809" y="3665337"/>
            <a:ext cx="2959599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Information you </a:t>
            </a:r>
            <a:br>
              <a:rPr lang="en-CA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CA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are unsure of</a:t>
            </a:r>
            <a:endParaRPr lang="en-US" sz="2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DAF1C96-B41F-44E5-AE44-E31B754C0E89}"/>
              </a:ext>
            </a:extLst>
          </p:cNvPr>
          <p:cNvSpPr/>
          <p:nvPr/>
        </p:nvSpPr>
        <p:spPr>
          <a:xfrm>
            <a:off x="1964953" y="5068054"/>
            <a:ext cx="826209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 Documents linked to ATIP requests or litigation hold must be preserved. *</a:t>
            </a:r>
            <a:endParaRPr lang="en-CA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89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E36B7C66-EDB0-4486-843E-639C6CD053A1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600DC74-3086-4BB6-AFB1-CD92B5ACCC81}"/>
              </a:ext>
            </a:extLst>
          </p:cNvPr>
          <p:cNvSpPr/>
          <p:nvPr/>
        </p:nvSpPr>
        <p:spPr>
          <a:xfrm>
            <a:off x="222457" y="172388"/>
            <a:ext cx="1141123" cy="1141123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1CC17D-335F-4945-907F-865B8CE57BE4}"/>
              </a:ext>
            </a:extLst>
          </p:cNvPr>
          <p:cNvSpPr/>
          <p:nvPr/>
        </p:nvSpPr>
        <p:spPr>
          <a:xfrm>
            <a:off x="430512" y="61049"/>
            <a:ext cx="838431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850F29CF-9AAD-4AD7-BC5D-62610737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Decide to keep or dispose (1 of 2)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F9F86A41-8C2F-4932-AEBD-DF3208BF9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551765"/>
              </p:ext>
            </p:extLst>
          </p:nvPr>
        </p:nvGraphicFramePr>
        <p:xfrm>
          <a:off x="184487" y="1853824"/>
          <a:ext cx="11713471" cy="37605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65399">
                  <a:extLst>
                    <a:ext uri="{9D8B030D-6E8A-4147-A177-3AD203B41FA5}">
                      <a16:colId xmlns:a16="http://schemas.microsoft.com/office/drawing/2014/main" val="1007127850"/>
                    </a:ext>
                  </a:extLst>
                </a:gridCol>
                <a:gridCol w="1965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1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VALUE</a:t>
                      </a:r>
                      <a:endParaRPr lang="en-CA" sz="1800" b="1" kern="1200" dirty="0">
                        <a:solidFill>
                          <a:schemeClr val="lt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algn="ctr"/>
                      <a:endParaRPr lang="en-CA" sz="105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SENSITIVITY</a:t>
                      </a:r>
                    </a:p>
                    <a:p>
                      <a:pPr algn="ctr"/>
                      <a:r>
                        <a:rPr lang="en-US" sz="105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See </a:t>
                      </a:r>
                      <a:r>
                        <a:rPr lang="en-US" sz="105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sensitive information</a:t>
                      </a:r>
                      <a:r>
                        <a:rPr lang="en-US" sz="105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105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below</a:t>
                      </a:r>
                      <a:endParaRPr lang="en-CA" sz="105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ACTION </a:t>
                      </a:r>
                      <a:endParaRPr lang="en-CA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Legal hold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Any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Do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not destroy – Must keep all copies including any scanned versions </a:t>
                      </a:r>
                      <a:r>
                        <a:rPr lang="en-US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until the hold is expressly lifted by </a:t>
                      </a:r>
                      <a:r>
                        <a:rPr lang="en-US" sz="1300" kern="1200" baseline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DoJ</a:t>
                      </a:r>
                      <a:r>
                        <a:rPr lang="en-US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 Place all relevant paper documents in a box, clearly labelled with your name and the name of the action (i.e., Thompson v. AGC, Bouchard c. PGC).</a:t>
                      </a:r>
                      <a:endParaRPr lang="en-CA" sz="1300" kern="1200" baseline="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6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IRBV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No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CA" sz="13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Scan and save in </a:t>
                      </a:r>
                      <a:r>
                        <a:rPr lang="en-CA" sz="1300" b="1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Gcdocs</a:t>
                      </a:r>
                      <a:r>
                        <a:rPr lang="en-CA" sz="13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CA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 box and label </a:t>
                      </a:r>
                      <a:r>
                        <a:rPr lang="en-US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according 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 departmental standards. Please contact your </a:t>
                      </a:r>
                      <a:r>
                        <a:rPr lang="en-US" sz="1300" b="1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BRIM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to provide guidance as certain Branches have legal operational requirements to preserve paper copy of information assets.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6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IRBV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Yes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CA" sz="13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Scan and save in </a:t>
                      </a:r>
                      <a:r>
                        <a:rPr lang="en-CA" sz="1300" b="1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GCdocs</a:t>
                      </a:r>
                      <a:r>
                        <a:rPr lang="en-CA" sz="13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</a:t>
                      </a:r>
                      <a:r>
                        <a:rPr lang="en-CA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 box and label </a:t>
                      </a:r>
                      <a:r>
                        <a:rPr lang="en-US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according 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 departmental standards. Please contact your </a:t>
                      </a:r>
                      <a:r>
                        <a:rPr lang="en-US" sz="1300" b="1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BRIM team </a:t>
                      </a:r>
                      <a:r>
                        <a:rPr lang="en-US" sz="1300" baseline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team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to provide guidance as certain Branches have legal operational requirements to preserve paper copy of information assets.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Transitory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No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in blue recycle bin. 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Transitory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Yes 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Shredding services </a:t>
                      </a:r>
                      <a:r>
                        <a:rPr lang="en-US" sz="13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Procedure for the destruction of sensitive departmental information</a:t>
                      </a:r>
                      <a:endParaRPr lang="en-CA" sz="13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Unknown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Validate with your peer and/or </a:t>
                      </a:r>
                      <a:r>
                        <a:rPr lang="en-US" sz="13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BRIM team </a:t>
                      </a: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 help identify if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IRBV or transitory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9C890624-0CD1-417A-B5CE-C4E33487EE56}"/>
              </a:ext>
            </a:extLst>
          </p:cNvPr>
          <p:cNvSpPr/>
          <p:nvPr/>
        </p:nvSpPr>
        <p:spPr>
          <a:xfrm>
            <a:off x="222457" y="5714436"/>
            <a:ext cx="826209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*See decision tree on slide 14 for more details</a:t>
            </a:r>
            <a:endParaRPr lang="en-CA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2D9715-5C49-48A0-818A-92499C89796D}"/>
              </a:ext>
            </a:extLst>
          </p:cNvPr>
          <p:cNvSpPr txBox="1"/>
          <p:nvPr/>
        </p:nvSpPr>
        <p:spPr>
          <a:xfrm rot="20726505">
            <a:off x="1485991" y="2166822"/>
            <a:ext cx="89741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EXAMPLE</a:t>
            </a:r>
            <a:endParaRPr lang="en-CA" sz="166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473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89292AA-92C6-450E-BCEB-66567476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62" y="1492852"/>
            <a:ext cx="7465714" cy="51352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5ACB61-EF76-4EA9-A70D-77505AFE9821}"/>
              </a:ext>
            </a:extLst>
          </p:cNvPr>
          <p:cNvSpPr txBox="1"/>
          <p:nvPr/>
        </p:nvSpPr>
        <p:spPr>
          <a:xfrm rot="20726505">
            <a:off x="1258480" y="2537891"/>
            <a:ext cx="89741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EXAMPLE</a:t>
            </a:r>
            <a:endParaRPr lang="en-CA" sz="166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58D24F-8B79-4443-BBAF-A4013AE7D030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6D02BEA-3462-46E9-9033-419C2B27BCE0}"/>
              </a:ext>
            </a:extLst>
          </p:cNvPr>
          <p:cNvSpPr/>
          <p:nvPr/>
        </p:nvSpPr>
        <p:spPr>
          <a:xfrm>
            <a:off x="222457" y="172388"/>
            <a:ext cx="1141123" cy="1141123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3AB19B-154F-4F87-9C40-58E1E291C174}"/>
              </a:ext>
            </a:extLst>
          </p:cNvPr>
          <p:cNvSpPr/>
          <p:nvPr/>
        </p:nvSpPr>
        <p:spPr>
          <a:xfrm>
            <a:off x="430512" y="61049"/>
            <a:ext cx="838431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8DFB8AE-8AD9-4E3E-985C-3AF3F72D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Decide to keep or dispose (2 of 2)</a:t>
            </a:r>
          </a:p>
        </p:txBody>
      </p:sp>
    </p:spTree>
    <p:extLst>
      <p:ext uri="{BB962C8B-B14F-4D97-AF65-F5344CB8AC3E}">
        <p14:creationId xmlns:p14="http://schemas.microsoft.com/office/powerpoint/2010/main" val="1060338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333253"/>
            <a:ext cx="8411724" cy="835027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Before you leave the office</a:t>
            </a:r>
            <a:br>
              <a:rPr lang="en-US" dirty="0">
                <a:solidFill>
                  <a:schemeClr val="bg1"/>
                </a:solidFill>
              </a:rPr>
            </a:br>
            <a:endParaRPr lang="en-US" b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BB32818-928C-47F3-AEC5-2D473D6E4AD1}"/>
              </a:ext>
            </a:extLst>
          </p:cNvPr>
          <p:cNvGrpSpPr/>
          <p:nvPr/>
        </p:nvGrpSpPr>
        <p:grpSpPr>
          <a:xfrm>
            <a:off x="437870" y="1864476"/>
            <a:ext cx="4462272" cy="1794227"/>
            <a:chOff x="457598" y="1659936"/>
            <a:chExt cx="4462272" cy="1794227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EE82360-D9E3-406D-8345-FF5F28CC453D}"/>
                </a:ext>
              </a:extLst>
            </p:cNvPr>
            <p:cNvSpPr/>
            <p:nvPr/>
          </p:nvSpPr>
          <p:spPr>
            <a:xfrm>
              <a:off x="673847" y="1818517"/>
              <a:ext cx="4246023" cy="163564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207A660-2255-4296-B652-5AF3981BC46B}"/>
                </a:ext>
              </a:extLst>
            </p:cNvPr>
            <p:cNvSpPr txBox="1"/>
            <p:nvPr/>
          </p:nvSpPr>
          <p:spPr>
            <a:xfrm>
              <a:off x="936334" y="2044259"/>
              <a:ext cx="372104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Ensure all items have been accurately marked with the provided labels. Return any unused labels, boxes and supplies back to the hub.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06D9D1A-A406-47C8-9CEE-0C905023C416}"/>
                </a:ext>
              </a:extLst>
            </p:cNvPr>
            <p:cNvSpPr/>
            <p:nvPr/>
          </p:nvSpPr>
          <p:spPr>
            <a:xfrm>
              <a:off x="457598" y="1659936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0ADA633-71E9-429F-836B-E128FDF1F951}"/>
              </a:ext>
            </a:extLst>
          </p:cNvPr>
          <p:cNvGrpSpPr/>
          <p:nvPr/>
        </p:nvGrpSpPr>
        <p:grpSpPr>
          <a:xfrm>
            <a:off x="5061776" y="1864475"/>
            <a:ext cx="4480945" cy="1794227"/>
            <a:chOff x="5061776" y="1689753"/>
            <a:chExt cx="4480945" cy="1764410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DAF77C36-9ED1-4D0E-8526-624E51D80AF3}"/>
                </a:ext>
              </a:extLst>
            </p:cNvPr>
            <p:cNvSpPr/>
            <p:nvPr/>
          </p:nvSpPr>
          <p:spPr>
            <a:xfrm>
              <a:off x="5296698" y="1848334"/>
              <a:ext cx="4246023" cy="160582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1423A42-E9CA-4025-99AA-D9ACC56CBF73}"/>
                </a:ext>
              </a:extLst>
            </p:cNvPr>
            <p:cNvSpPr txBox="1"/>
            <p:nvPr/>
          </p:nvSpPr>
          <p:spPr>
            <a:xfrm>
              <a:off x="5630138" y="2022288"/>
              <a:ext cx="3579142" cy="8171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Ensure you have all personal items. Do not leave any personal items behind, either take them with you or dispose of them.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17EEEEF-5B9A-4298-9433-B38F1CC6B5C9}"/>
                </a:ext>
              </a:extLst>
            </p:cNvPr>
            <p:cNvSpPr/>
            <p:nvPr/>
          </p:nvSpPr>
          <p:spPr>
            <a:xfrm>
              <a:off x="5061776" y="1689753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2AD04EC-2DCE-49B3-9325-AC668B0DC98C}"/>
              </a:ext>
            </a:extLst>
          </p:cNvPr>
          <p:cNvGrpSpPr/>
          <p:nvPr/>
        </p:nvGrpSpPr>
        <p:grpSpPr>
          <a:xfrm>
            <a:off x="437870" y="3825787"/>
            <a:ext cx="4462272" cy="1794227"/>
            <a:chOff x="457598" y="4188600"/>
            <a:chExt cx="4462272" cy="1794227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03578A55-D130-4D88-87C9-59881D92EC3A}"/>
                </a:ext>
              </a:extLst>
            </p:cNvPr>
            <p:cNvSpPr/>
            <p:nvPr/>
          </p:nvSpPr>
          <p:spPr>
            <a:xfrm>
              <a:off x="673847" y="4347181"/>
              <a:ext cx="4246023" cy="163564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FD15E2-B70E-4754-A08A-2176EA088DA2}"/>
                </a:ext>
              </a:extLst>
            </p:cNvPr>
            <p:cNvSpPr txBox="1"/>
            <p:nvPr/>
          </p:nvSpPr>
          <p:spPr>
            <a:xfrm>
              <a:off x="1007287" y="4588295"/>
              <a:ext cx="35791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Check in with your </a:t>
              </a:r>
              <a:r>
                <a:rPr lang="en-US" sz="1600" b="1" dirty="0"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[clean-up captain] </a:t>
              </a:r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prior to leaving, ensure you manager knows you have fully completed your clean-up. 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FEFAB07-7D78-48A9-8E3F-0571A11D817D}"/>
                </a:ext>
              </a:extLst>
            </p:cNvPr>
            <p:cNvSpPr/>
            <p:nvPr/>
          </p:nvSpPr>
          <p:spPr>
            <a:xfrm>
              <a:off x="457598" y="4188600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37E987-CDDC-42FA-87D5-54D40E7DA8D1}"/>
              </a:ext>
            </a:extLst>
          </p:cNvPr>
          <p:cNvGrpSpPr/>
          <p:nvPr/>
        </p:nvGrpSpPr>
        <p:grpSpPr>
          <a:xfrm>
            <a:off x="5080448" y="3825786"/>
            <a:ext cx="4443600" cy="1794227"/>
            <a:chOff x="5099121" y="4238297"/>
            <a:chExt cx="4443600" cy="1744530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AC330076-E430-4485-B481-B6AF8C75DCD5}"/>
                </a:ext>
              </a:extLst>
            </p:cNvPr>
            <p:cNvSpPr/>
            <p:nvPr/>
          </p:nvSpPr>
          <p:spPr>
            <a:xfrm>
              <a:off x="5296698" y="4396878"/>
              <a:ext cx="4246023" cy="158594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1D265FB-9829-4D0A-A93F-5F91FF4C24CD}"/>
                </a:ext>
              </a:extLst>
            </p:cNvPr>
            <p:cNvSpPr txBox="1"/>
            <p:nvPr/>
          </p:nvSpPr>
          <p:spPr>
            <a:xfrm>
              <a:off x="5788335" y="4565181"/>
              <a:ext cx="3439618" cy="1047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Once the clean-up effort ends, the project team will sweep the floor and all non-identified items will be disposed on [</a:t>
              </a:r>
              <a:r>
                <a:rPr lang="en-US" sz="1600" b="1" dirty="0"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DATE</a:t>
              </a:r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]. 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302742D-C1FE-40B1-B905-6AE590C5235E}"/>
                </a:ext>
              </a:extLst>
            </p:cNvPr>
            <p:cNvSpPr/>
            <p:nvPr/>
          </p:nvSpPr>
          <p:spPr>
            <a:xfrm>
              <a:off x="5099121" y="4238297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8EB9CC9C-D085-4E02-95BC-43BA779442D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79"/>
          <a:stretch/>
        </p:blipFill>
        <p:spPr>
          <a:xfrm>
            <a:off x="9789138" y="1915506"/>
            <a:ext cx="2402861" cy="393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14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364673"/>
            <a:ext cx="8411724" cy="835027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Helpful Hints (1 of 2):</a:t>
            </a:r>
            <a:b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endParaRPr lang="en-US" b="0" dirty="0">
              <a:latin typeface="Arial Rounded MT Bold" panose="020F070403050403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27C7608-56D2-43DF-8950-534396CEF003}"/>
              </a:ext>
            </a:extLst>
          </p:cNvPr>
          <p:cNvGrpSpPr/>
          <p:nvPr/>
        </p:nvGrpSpPr>
        <p:grpSpPr>
          <a:xfrm>
            <a:off x="270716" y="1613782"/>
            <a:ext cx="3518084" cy="4608511"/>
            <a:chOff x="270716" y="1196752"/>
            <a:chExt cx="3518084" cy="460851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A07B125-9282-48CF-8011-0B041238C18E}"/>
                </a:ext>
              </a:extLst>
            </p:cNvPr>
            <p:cNvSpPr/>
            <p:nvPr/>
          </p:nvSpPr>
          <p:spPr>
            <a:xfrm>
              <a:off x="620448" y="1408294"/>
              <a:ext cx="3168352" cy="439696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F4B57ED-315D-4A20-B4BC-83A5AA0A3AE7}"/>
                </a:ext>
              </a:extLst>
            </p:cNvPr>
            <p:cNvSpPr txBox="1"/>
            <p:nvPr/>
          </p:nvSpPr>
          <p:spPr>
            <a:xfrm>
              <a:off x="894560" y="1782586"/>
              <a:ext cx="259228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Survey all areas to identify material for disposal, including meeting rooms, hallways and common spaces.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00C1463-F5C1-4AEA-BE83-8F039357345A}"/>
                </a:ext>
              </a:extLst>
            </p:cNvPr>
            <p:cNvSpPr/>
            <p:nvPr/>
          </p:nvSpPr>
          <p:spPr>
            <a:xfrm>
              <a:off x="270716" y="1196752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</a:rPr>
                <a:t>!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1A6D2BA-4B3A-4967-B1F4-DF072BE2D6B0}"/>
                </a:ext>
              </a:extLst>
            </p:cNvPr>
            <p:cNvCxnSpPr/>
            <p:nvPr/>
          </p:nvCxnSpPr>
          <p:spPr>
            <a:xfrm>
              <a:off x="908480" y="3584040"/>
              <a:ext cx="2592288" cy="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18B853A-B960-4EDF-9C71-4E3B38A55982}"/>
              </a:ext>
            </a:extLst>
          </p:cNvPr>
          <p:cNvSpPr/>
          <p:nvPr/>
        </p:nvSpPr>
        <p:spPr>
          <a:xfrm>
            <a:off x="4503050" y="1881507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05858-1B73-4FA3-ABF2-79038F447E3F}"/>
              </a:ext>
            </a:extLst>
          </p:cNvPr>
          <p:cNvSpPr txBox="1"/>
          <p:nvPr/>
        </p:nvSpPr>
        <p:spPr>
          <a:xfrm>
            <a:off x="4753912" y="2199616"/>
            <a:ext cx="26944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Collection bins will be identified and located in a central location on the floor. Do not place personal affects near disposal areas.  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297EE6-464E-41A2-9437-9C290081D12D}"/>
              </a:ext>
            </a:extLst>
          </p:cNvPr>
          <p:cNvSpPr/>
          <p:nvPr/>
        </p:nvSpPr>
        <p:spPr>
          <a:xfrm>
            <a:off x="4254210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3E0FE6-FD8A-4EEB-B4D8-F87E7DF48979}"/>
              </a:ext>
            </a:extLst>
          </p:cNvPr>
          <p:cNvCxnSpPr/>
          <p:nvPr/>
        </p:nvCxnSpPr>
        <p:spPr>
          <a:xfrm>
            <a:off x="4799856" y="4000397"/>
            <a:ext cx="259228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FCBA884-A063-479C-9D2E-E52FF4A4EA9B}"/>
              </a:ext>
            </a:extLst>
          </p:cNvPr>
          <p:cNvSpPr/>
          <p:nvPr/>
        </p:nvSpPr>
        <p:spPr>
          <a:xfrm>
            <a:off x="8413493" y="1906098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58BB5-FAD3-4D62-879E-4355203F9799}"/>
              </a:ext>
            </a:extLst>
          </p:cNvPr>
          <p:cNvSpPr txBox="1"/>
          <p:nvPr/>
        </p:nvSpPr>
        <p:spPr>
          <a:xfrm>
            <a:off x="8705152" y="2257438"/>
            <a:ext cx="259228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 not place plastic, CD’s and other non-paper material in the paper recycling or shredding bin. 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DA42BF4-1C59-48B6-BE35-FF015A7977B6}"/>
              </a:ext>
            </a:extLst>
          </p:cNvPr>
          <p:cNvSpPr/>
          <p:nvPr/>
        </p:nvSpPr>
        <p:spPr>
          <a:xfrm>
            <a:off x="8112224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BC785A-2063-4423-A640-3B98BDB3415F}"/>
              </a:ext>
            </a:extLst>
          </p:cNvPr>
          <p:cNvCxnSpPr/>
          <p:nvPr/>
        </p:nvCxnSpPr>
        <p:spPr>
          <a:xfrm>
            <a:off x="8688288" y="4000397"/>
            <a:ext cx="2592288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C238DA-C9CA-429E-8760-FAD2E4234F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033" y="4114863"/>
            <a:ext cx="1952542" cy="19525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BD8C708-066B-4192-9816-9CABB2B2FF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221" y="4217700"/>
            <a:ext cx="1799037" cy="179903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C92F166-C661-4AA8-8015-609D5D947BF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637" y="4217700"/>
            <a:ext cx="1733183" cy="173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1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FF000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17" y="214051"/>
            <a:ext cx="8896349" cy="835027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How to use this guide </a:t>
            </a:r>
            <a:r>
              <a:rPr lang="en-US" sz="3200" b="1" dirty="0">
                <a:latin typeface="Arial Rounded MT Bold" panose="020F0704030504030204" pitchFamily="34" charset="0"/>
              </a:rPr>
              <a:t>(delete before sending!)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95B20-D3CE-4925-B4CD-648166A2F39C}"/>
              </a:ext>
            </a:extLst>
          </p:cNvPr>
          <p:cNvSpPr/>
          <p:nvPr/>
        </p:nvSpPr>
        <p:spPr>
          <a:xfrm>
            <a:off x="559398" y="1906612"/>
            <a:ext cx="110481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1. This guide is intended for general office space workstation clean-up, not specifically for large file rooms or special purpose space.</a:t>
            </a:r>
          </a:p>
          <a:p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2. Ensure all the information contained in this guide aligns with your internal IM policies and procedures. Collaborate with your IM colleagues. </a:t>
            </a:r>
            <a:r>
              <a:rPr lang="en-CA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It’s also helpful to host a few refresher courses on the topic prior to having employees go onsite for the paper clean-up.</a:t>
            </a:r>
          </a:p>
          <a:p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3. This guide is meant to be sent with the following Communique templates. Any changes you make to the guide will need to be reflected in those documents as well.</a:t>
            </a:r>
          </a:p>
          <a:p>
            <a:endParaRPr lang="en-U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n-CA" sz="1400" b="1" i="1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COMMUNIQUE Announcement - Retrieval of Personal and Business Assets to Leadership and managers</a:t>
            </a:r>
          </a:p>
          <a:p>
            <a:pPr marL="742950" lvl="1" indent="-285750">
              <a:buFontTx/>
              <a:buChar char="-"/>
            </a:pPr>
            <a:r>
              <a:rPr lang="en-CA" sz="1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COMMUNIQUE Announcement - Retrieval of Personal and Business Assets to Employees</a:t>
            </a:r>
            <a:endParaRPr lang="en-US" sz="1400" b="1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727834-BA56-4710-8A25-B56B210FAD31}"/>
              </a:ext>
            </a:extLst>
          </p:cNvPr>
          <p:cNvSpPr txBox="1"/>
          <p:nvPr/>
        </p:nvSpPr>
        <p:spPr>
          <a:xfrm>
            <a:off x="7680291" y="5785806"/>
            <a:ext cx="4212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The French version of this document </a:t>
            </a:r>
            <a:r>
              <a:rPr lang="fr-CA" sz="1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CA" sz="1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available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CA" sz="1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here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: </a:t>
            </a:r>
            <a:r>
              <a:rPr lang="fr-CA" sz="1200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FR version</a:t>
            </a:r>
            <a:endParaRPr lang="en-CA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831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364673"/>
            <a:ext cx="8411724" cy="835027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Helpful Hints (2 of 2):</a:t>
            </a:r>
            <a:b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endParaRPr lang="en-US" b="0" dirty="0">
              <a:latin typeface="Arial Rounded MT Bold" panose="020F070403050403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27C7608-56D2-43DF-8950-534396CEF003}"/>
              </a:ext>
            </a:extLst>
          </p:cNvPr>
          <p:cNvGrpSpPr/>
          <p:nvPr/>
        </p:nvGrpSpPr>
        <p:grpSpPr>
          <a:xfrm>
            <a:off x="270716" y="1613782"/>
            <a:ext cx="3518084" cy="4608511"/>
            <a:chOff x="270716" y="1196752"/>
            <a:chExt cx="3518084" cy="460851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A07B125-9282-48CF-8011-0B041238C18E}"/>
                </a:ext>
              </a:extLst>
            </p:cNvPr>
            <p:cNvSpPr/>
            <p:nvPr/>
          </p:nvSpPr>
          <p:spPr>
            <a:xfrm>
              <a:off x="620448" y="1408294"/>
              <a:ext cx="3168352" cy="439696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F4B57ED-315D-4A20-B4BC-83A5AA0A3AE7}"/>
                </a:ext>
              </a:extLst>
            </p:cNvPr>
            <p:cNvSpPr txBox="1"/>
            <p:nvPr/>
          </p:nvSpPr>
          <p:spPr>
            <a:xfrm>
              <a:off x="927355" y="1830845"/>
              <a:ext cx="259228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Identify “surplus” furniture, technology assets and peripherals that are broken or abandoned using a label.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00C1463-F5C1-4AEA-BE83-8F039357345A}"/>
                </a:ext>
              </a:extLst>
            </p:cNvPr>
            <p:cNvSpPr/>
            <p:nvPr/>
          </p:nvSpPr>
          <p:spPr>
            <a:xfrm>
              <a:off x="270716" y="1196752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</a:rPr>
                <a:t>!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1A6D2BA-4B3A-4967-B1F4-DF072BE2D6B0}"/>
                </a:ext>
              </a:extLst>
            </p:cNvPr>
            <p:cNvCxnSpPr/>
            <p:nvPr/>
          </p:nvCxnSpPr>
          <p:spPr>
            <a:xfrm>
              <a:off x="908480" y="3584040"/>
              <a:ext cx="2592288" cy="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18B853A-B960-4EDF-9C71-4E3B38A55982}"/>
              </a:ext>
            </a:extLst>
          </p:cNvPr>
          <p:cNvSpPr/>
          <p:nvPr/>
        </p:nvSpPr>
        <p:spPr>
          <a:xfrm>
            <a:off x="4503050" y="1881507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05858-1B73-4FA3-ABF2-79038F447E3F}"/>
              </a:ext>
            </a:extLst>
          </p:cNvPr>
          <p:cNvSpPr txBox="1"/>
          <p:nvPr/>
        </p:nvSpPr>
        <p:spPr>
          <a:xfrm>
            <a:off x="4739990" y="2299869"/>
            <a:ext cx="2694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Separate materials prior to disposing of them. Please use the correct receptacles provided.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297EE6-464E-41A2-9437-9C290081D12D}"/>
              </a:ext>
            </a:extLst>
          </p:cNvPr>
          <p:cNvSpPr/>
          <p:nvPr/>
        </p:nvSpPr>
        <p:spPr>
          <a:xfrm>
            <a:off x="4254210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3E0FE6-FD8A-4EEB-B4D8-F87E7DF48979}"/>
              </a:ext>
            </a:extLst>
          </p:cNvPr>
          <p:cNvCxnSpPr/>
          <p:nvPr/>
        </p:nvCxnSpPr>
        <p:spPr>
          <a:xfrm>
            <a:off x="4799856" y="4000397"/>
            <a:ext cx="259228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FCBA884-A063-479C-9D2E-E52FF4A4EA9B}"/>
              </a:ext>
            </a:extLst>
          </p:cNvPr>
          <p:cNvSpPr/>
          <p:nvPr/>
        </p:nvSpPr>
        <p:spPr>
          <a:xfrm>
            <a:off x="8413493" y="1906098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58BB5-FAD3-4D62-879E-4355203F9799}"/>
              </a:ext>
            </a:extLst>
          </p:cNvPr>
          <p:cNvSpPr txBox="1"/>
          <p:nvPr/>
        </p:nvSpPr>
        <p:spPr>
          <a:xfrm>
            <a:off x="8697012" y="2247875"/>
            <a:ext cx="259228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 not place chemicals or unknown solutions into the garbage. Place these items in the designated area.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DA42BF4-1C59-48B6-BE35-FF015A7977B6}"/>
              </a:ext>
            </a:extLst>
          </p:cNvPr>
          <p:cNvSpPr/>
          <p:nvPr/>
        </p:nvSpPr>
        <p:spPr>
          <a:xfrm>
            <a:off x="8112224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BC785A-2063-4423-A640-3B98BDB3415F}"/>
              </a:ext>
            </a:extLst>
          </p:cNvPr>
          <p:cNvCxnSpPr/>
          <p:nvPr/>
        </p:nvCxnSpPr>
        <p:spPr>
          <a:xfrm>
            <a:off x="8688288" y="4000397"/>
            <a:ext cx="2592288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BE4908EC-67BD-4418-ABE6-05F4C07E7C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707" y="4199531"/>
            <a:ext cx="1799037" cy="17990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970600-1D46-4DE1-8574-7840CA2C2B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472" y="4083866"/>
            <a:ext cx="1942055" cy="19420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FFC271-BC3F-4BEB-9B30-41E0E1B89BA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129" y="4128473"/>
            <a:ext cx="1942055" cy="194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0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364673"/>
            <a:ext cx="8411724" cy="835027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Helpful Hints [COVID-19]:</a:t>
            </a:r>
            <a:b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endParaRPr lang="en-US" b="0" dirty="0">
              <a:latin typeface="Arial Rounded MT Bold" panose="020F070403050403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27C7608-56D2-43DF-8950-534396CEF003}"/>
              </a:ext>
            </a:extLst>
          </p:cNvPr>
          <p:cNvGrpSpPr/>
          <p:nvPr/>
        </p:nvGrpSpPr>
        <p:grpSpPr>
          <a:xfrm>
            <a:off x="270716" y="1613782"/>
            <a:ext cx="3518084" cy="4608511"/>
            <a:chOff x="270716" y="1196752"/>
            <a:chExt cx="3518084" cy="460851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A07B125-9282-48CF-8011-0B041238C18E}"/>
                </a:ext>
              </a:extLst>
            </p:cNvPr>
            <p:cNvSpPr/>
            <p:nvPr/>
          </p:nvSpPr>
          <p:spPr>
            <a:xfrm>
              <a:off x="620448" y="1408294"/>
              <a:ext cx="3168352" cy="439696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F4B57ED-315D-4A20-B4BC-83A5AA0A3AE7}"/>
                </a:ext>
              </a:extLst>
            </p:cNvPr>
            <p:cNvSpPr txBox="1"/>
            <p:nvPr/>
          </p:nvSpPr>
          <p:spPr>
            <a:xfrm>
              <a:off x="869766" y="1533545"/>
              <a:ext cx="25922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Remember to keep two meters apart when cleaning with other employees. Common areas and restrooms are limited </a:t>
              </a:r>
              <a:r>
                <a:rPr lang="en-US" b="1" dirty="0">
                  <a:solidFill>
                    <a:schemeClr val="accent5"/>
                  </a:solidFill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[# persons</a:t>
              </a:r>
              <a:r>
                <a:rPr lang="en-US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].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00C1463-F5C1-4AEA-BE83-8F039357345A}"/>
                </a:ext>
              </a:extLst>
            </p:cNvPr>
            <p:cNvSpPr/>
            <p:nvPr/>
          </p:nvSpPr>
          <p:spPr>
            <a:xfrm>
              <a:off x="270716" y="1196752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1A6D2BA-4B3A-4967-B1F4-DF072BE2D6B0}"/>
                </a:ext>
              </a:extLst>
            </p:cNvPr>
            <p:cNvCxnSpPr/>
            <p:nvPr/>
          </p:nvCxnSpPr>
          <p:spPr>
            <a:xfrm>
              <a:off x="908480" y="3584040"/>
              <a:ext cx="2592288" cy="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18B853A-B960-4EDF-9C71-4E3B38A55982}"/>
              </a:ext>
            </a:extLst>
          </p:cNvPr>
          <p:cNvSpPr/>
          <p:nvPr/>
        </p:nvSpPr>
        <p:spPr>
          <a:xfrm>
            <a:off x="4503050" y="1881507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05858-1B73-4FA3-ABF2-79038F447E3F}"/>
              </a:ext>
            </a:extLst>
          </p:cNvPr>
          <p:cNvSpPr txBox="1"/>
          <p:nvPr/>
        </p:nvSpPr>
        <p:spPr>
          <a:xfrm>
            <a:off x="4835528" y="2014417"/>
            <a:ext cx="26944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Masks are required to be worn throughout the entire duration that you are participating in all clean up initiatives. 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297EE6-464E-41A2-9437-9C290081D12D}"/>
              </a:ext>
            </a:extLst>
          </p:cNvPr>
          <p:cNvSpPr/>
          <p:nvPr/>
        </p:nvSpPr>
        <p:spPr>
          <a:xfrm>
            <a:off x="4254210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3E0FE6-FD8A-4EEB-B4D8-F87E7DF48979}"/>
              </a:ext>
            </a:extLst>
          </p:cNvPr>
          <p:cNvCxnSpPr/>
          <p:nvPr/>
        </p:nvCxnSpPr>
        <p:spPr>
          <a:xfrm>
            <a:off x="4791082" y="4000397"/>
            <a:ext cx="259228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FCBA884-A063-479C-9D2E-E52FF4A4EA9B}"/>
              </a:ext>
            </a:extLst>
          </p:cNvPr>
          <p:cNvSpPr/>
          <p:nvPr/>
        </p:nvSpPr>
        <p:spPr>
          <a:xfrm>
            <a:off x="8413493" y="1906098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58BB5-FAD3-4D62-879E-4355203F9799}"/>
              </a:ext>
            </a:extLst>
          </p:cNvPr>
          <p:cNvSpPr txBox="1"/>
          <p:nvPr/>
        </p:nvSpPr>
        <p:spPr>
          <a:xfrm>
            <a:off x="8701525" y="2097676"/>
            <a:ext cx="259228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Please disinfect all common surfaces after each use. Disinfection stations will be in a central area.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DA42BF4-1C59-48B6-BE35-FF015A7977B6}"/>
              </a:ext>
            </a:extLst>
          </p:cNvPr>
          <p:cNvSpPr/>
          <p:nvPr/>
        </p:nvSpPr>
        <p:spPr>
          <a:xfrm>
            <a:off x="8112224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BC785A-2063-4423-A640-3B98BDB3415F}"/>
              </a:ext>
            </a:extLst>
          </p:cNvPr>
          <p:cNvCxnSpPr/>
          <p:nvPr/>
        </p:nvCxnSpPr>
        <p:spPr>
          <a:xfrm>
            <a:off x="8688288" y="4000397"/>
            <a:ext cx="2592288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6A40671-7E17-411E-8AA4-BA30DB50B8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80" y="4039604"/>
            <a:ext cx="2006047" cy="200604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3DDE1A1-184F-4EB9-9B5A-AA78864A2725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660" y="3852002"/>
            <a:ext cx="2441132" cy="244113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4F2975F-216C-4EED-8DEA-D135A78477C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763" y="3973310"/>
            <a:ext cx="2225811" cy="22258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FF39C2E-0954-40FA-BECF-81A23828F59A}"/>
              </a:ext>
            </a:extLst>
          </p:cNvPr>
          <p:cNvSpPr/>
          <p:nvPr/>
        </p:nvSpPr>
        <p:spPr>
          <a:xfrm>
            <a:off x="-237" y="-6200"/>
            <a:ext cx="12192236" cy="6864952"/>
          </a:xfrm>
          <a:prstGeom prst="rect">
            <a:avLst/>
          </a:prstGeom>
          <a:solidFill>
            <a:srgbClr val="A8CE75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5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Optional where health measures are required</a:t>
            </a:r>
            <a:endParaRPr lang="en-CA" sz="3200" dirty="0">
              <a:solidFill>
                <a:schemeClr val="accent5"/>
              </a:solidFill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84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CB80A4-D623-4D18-81E8-8AE3B8356D12}"/>
              </a:ext>
            </a:extLst>
          </p:cNvPr>
          <p:cNvSpPr txBox="1"/>
          <p:nvPr/>
        </p:nvSpPr>
        <p:spPr>
          <a:xfrm>
            <a:off x="324116" y="1711728"/>
            <a:ext cx="8648434" cy="3585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Digitize as much information as possible and properly shred any sensitive information</a:t>
            </a:r>
            <a:endParaRPr lang="en-CA" dirty="0">
              <a:effectLst/>
              <a:latin typeface="Calibri Light" panose="020F0302020204030204" pitchFamily="34" charset="0"/>
              <a:ea typeface="Arial" panose="020B0604020202020204" pitchFamily="34" charset="0"/>
              <a:cs typeface="Calibri Light" panose="020F030202020403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Ensure all drawers and cabinets are empty (do not even leave empty folders)</a:t>
            </a:r>
            <a:endParaRPr lang="en-CA" dirty="0">
              <a:effectLst/>
              <a:latin typeface="Calibri Light" panose="020F0302020204030204" pitchFamily="34" charset="0"/>
              <a:ea typeface="Arial" panose="020B0604020202020204" pitchFamily="34" charset="0"/>
              <a:cs typeface="Calibri Light" panose="020F030202020403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Check behind </a:t>
            </a:r>
            <a:r>
              <a:rPr lang="en-GB" dirty="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d</a:t>
            </a: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esks, cabinets, pedestals for any forgotten information or assets</a:t>
            </a:r>
          </a:p>
          <a:p>
            <a:pPr marL="28575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Empty belongings from kitchen cupboards and drawers, coat rooms, conference rooms and other common areas</a:t>
            </a: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Ensure plastic bins are sealed with the appropriate zip-tie or security seal, identified, and stored in the approved secure location (as applicable)</a:t>
            </a:r>
            <a:endParaRPr lang="en-CA" dirty="0">
              <a:effectLst/>
              <a:latin typeface="Calibri Light" panose="020F0302020204030204" pitchFamily="34" charset="0"/>
              <a:ea typeface="Arial" panose="020B0604020202020204" pitchFamily="34" charset="0"/>
              <a:cs typeface="Calibri Light" panose="020F030202020403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Leave empty folders in cardboard boxes, seal the boxes with tape and label them</a:t>
            </a:r>
            <a:endParaRPr lang="en-CA" dirty="0">
              <a:effectLst/>
              <a:latin typeface="Calibri Light" panose="020F0302020204030204" pitchFamily="34" charset="0"/>
              <a:ea typeface="Arial" panose="020B0604020202020204" pitchFamily="34" charset="0"/>
              <a:cs typeface="Calibri Light" panose="020F030202020403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CA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Ensure that all surplus office supplies are put into cardboard boxes, appropriately labelled and moved to a centralized location</a:t>
            </a:r>
          </a:p>
        </p:txBody>
      </p:sp>
      <p:pic>
        <p:nvPicPr>
          <p:cNvPr id="8" name="Picture 7" descr="ALEX Drawer unit/drop file storage, white, 14 1/8x27 1/2&quot; - IKEA">
            <a:extLst>
              <a:ext uri="{FF2B5EF4-FFF2-40B4-BE49-F238E27FC236}">
                <a16:creationId xmlns:a16="http://schemas.microsoft.com/office/drawing/2014/main" id="{EAB074FA-3C14-40AF-87F0-382ADACBC28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866" y="3746392"/>
            <a:ext cx="1744278" cy="174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phic 22" descr="Close">
            <a:extLst>
              <a:ext uri="{FF2B5EF4-FFF2-40B4-BE49-F238E27FC236}">
                <a16:creationId xmlns:a16="http://schemas.microsoft.com/office/drawing/2014/main" id="{6F55CB26-B05D-4345-A146-B4D57E635FD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9456" y="4651157"/>
            <a:ext cx="948211" cy="8725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29C7FA-E567-4B5E-8BE1-28688E83014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866" y="1714017"/>
            <a:ext cx="1744278" cy="17149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642E81-8B65-4BCB-9518-24C5326627F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535" y="2617149"/>
            <a:ext cx="935609" cy="935609"/>
          </a:xfrm>
          <a:prstGeom prst="rect">
            <a:avLst/>
          </a:prstGeom>
          <a:noFill/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DE85824-0771-4079-85B6-2DF32052272B}"/>
              </a:ext>
            </a:extLst>
          </p:cNvPr>
          <p:cNvSpPr/>
          <p:nvPr/>
        </p:nvSpPr>
        <p:spPr>
          <a:xfrm>
            <a:off x="0" y="0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BF0ABE-C727-4573-BDD9-014257D8EC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01169E-BCEB-42F0-A47D-85C6A5B35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3345" y="300492"/>
            <a:ext cx="8237993" cy="835027"/>
          </a:xfrm>
        </p:spPr>
        <p:txBody>
          <a:bodyPr/>
          <a:lstStyle/>
          <a:p>
            <a:r>
              <a:rPr lang="en-CA" dirty="0">
                <a:solidFill>
                  <a:schemeClr val="bg1"/>
                </a:solidFill>
                <a:latin typeface="Arial Rounded MT Bold" panose="020F0704030504030204" pitchFamily="34" charset="0"/>
              </a:rPr>
              <a:t>Clean-up Checklist</a:t>
            </a:r>
          </a:p>
        </p:txBody>
      </p:sp>
    </p:spTree>
    <p:extLst>
      <p:ext uri="{BB962C8B-B14F-4D97-AF65-F5344CB8AC3E}">
        <p14:creationId xmlns:p14="http://schemas.microsoft.com/office/powerpoint/2010/main" val="334752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FF000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17" y="214051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Best Practices</a:t>
            </a:r>
            <a:r>
              <a:rPr lang="en-US" sz="3200" b="1" dirty="0">
                <a:latin typeface="Arial Rounded MT Bold" panose="020F0704030504030204" pitchFamily="34" charset="0"/>
                <a:cs typeface="Calibri Light" panose="020F0302020204030204" pitchFamily="34" charset="0"/>
              </a:rPr>
              <a:t> (delete before sending!)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95B20-D3CE-4925-B4CD-648166A2F39C}"/>
              </a:ext>
            </a:extLst>
          </p:cNvPr>
          <p:cNvSpPr/>
          <p:nvPr/>
        </p:nvSpPr>
        <p:spPr>
          <a:xfrm>
            <a:off x="559398" y="1906612"/>
            <a:ext cx="1104810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In your communications, be sure to include information as to why this exercise is important and how employees will be supported through this activity. Make links to the clean-up exercise as the first step to the modernized workspace. Use your project sponsor to send out this important first communication. </a:t>
            </a:r>
            <a:endParaRPr lang="en-CA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Ensure your managers are well equipped to answer any questions or concerns from their own employees.</a:t>
            </a:r>
            <a:endParaRPr lang="en-CA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Consider assigning ‘Clean-up Captains’ either from each team or from your IM group that can help employees when they are on site sorting.</a:t>
            </a:r>
            <a:endParaRPr lang="en-CA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Keep track of progress and celebrate small wins i.e., ‘</a:t>
            </a:r>
            <a:r>
              <a:rPr lang="en-CA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Paper cleaning update: We are now at 50%! Thank you to everyone who has participated so far!’</a:t>
            </a:r>
            <a:endParaRPr lang="en-CA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Make it fun: one great idea we’ve seen is to hold a contest of who can take the selfie with the biggest pile of paper. That activity was very well received by employees, and they had good participation. The department awarded a restaurant gift card (of their choice) to the winner as incentive. An option for a no cost ‘prize’: throughout your transformation project, every time you have a contest-type activity, the names of the winners get all put together and at the end 1 winner gets picked to attend the ribbon-cutting ceremony and cut the ribbon. </a:t>
            </a:r>
            <a:endParaRPr lang="en-CA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en-U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00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FF000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17" y="214051"/>
            <a:ext cx="11990283" cy="835027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Links of examples from other departments </a:t>
            </a:r>
            <a:r>
              <a:rPr lang="en-US" sz="3200" b="1" dirty="0">
                <a:latin typeface="Arial Rounded MT Bold" panose="020F0704030504030204" pitchFamily="34" charset="0"/>
              </a:rPr>
              <a:t>(delete before sending!)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95B20-D3CE-4925-B4CD-648166A2F39C}"/>
              </a:ext>
            </a:extLst>
          </p:cNvPr>
          <p:cNvSpPr/>
          <p:nvPr/>
        </p:nvSpPr>
        <p:spPr>
          <a:xfrm>
            <a:off x="559398" y="1906612"/>
            <a:ext cx="110481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Here is an example of an entire clean-up campaign from another department:</a:t>
            </a:r>
          </a:p>
          <a:p>
            <a:pPr marL="457200"/>
            <a:r>
              <a:rPr lang="fr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3"/>
              </a:rPr>
              <a:t>Example - Workplace IM Deck - EN (gcconnex.gc.ca)</a:t>
            </a:r>
            <a:endParaRPr lang="en-CA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457200"/>
            <a:r>
              <a:rPr lang="en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4"/>
              </a:rPr>
              <a:t>Example - Email - The Great Paper Purge of 2021 - GCworkplace project - Bilingual (gcconnex.gc.ca)</a:t>
            </a:r>
            <a:endParaRPr lang="en-CA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indent="457200"/>
            <a:r>
              <a:rPr lang="fr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5"/>
              </a:rPr>
              <a:t>Example - Newsletter - Paper </a:t>
            </a:r>
            <a:r>
              <a:rPr lang="fr-CA" sz="1800" u="sng" dirty="0" err="1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5"/>
              </a:rPr>
              <a:t>Purging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5"/>
              </a:rPr>
              <a:t> - EN (gcconnex.gc.ca)</a:t>
            </a:r>
            <a:endParaRPr lang="en-CA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indent="457200"/>
            <a:r>
              <a:rPr lang="fr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6"/>
              </a:rPr>
              <a:t>Example - Email - Training on Information Management - </a:t>
            </a:r>
            <a:r>
              <a:rPr lang="fr-CA" sz="1800" u="sng" dirty="0" err="1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6"/>
              </a:rPr>
              <a:t>Bilingual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6"/>
              </a:rPr>
              <a:t> (gcconnex.gc.ca)</a:t>
            </a:r>
            <a:endParaRPr lang="en-CA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indent="457200"/>
            <a:r>
              <a:rPr lang="fr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7"/>
              </a:rPr>
              <a:t>Example - Newsletter - IM Training - EN (gcconnex.gc.ca)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2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What is included in the Guide?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7B16156-86D3-400F-BD50-A97A94DD59E4}"/>
              </a:ext>
            </a:extLst>
          </p:cNvPr>
          <p:cNvSpPr/>
          <p:nvPr/>
        </p:nvSpPr>
        <p:spPr bwMode="auto">
          <a:xfrm>
            <a:off x="508759" y="197284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591676B-018B-48C6-8FEF-8868EAB66402}"/>
              </a:ext>
            </a:extLst>
          </p:cNvPr>
          <p:cNvSpPr/>
          <p:nvPr/>
        </p:nvSpPr>
        <p:spPr bwMode="auto">
          <a:xfrm>
            <a:off x="508759" y="269292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F0D73B4-8665-4FDD-BB9A-A906FD8709F7}"/>
              </a:ext>
            </a:extLst>
          </p:cNvPr>
          <p:cNvSpPr/>
          <p:nvPr/>
        </p:nvSpPr>
        <p:spPr bwMode="auto">
          <a:xfrm>
            <a:off x="508759" y="3411338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945C02A-6E51-4089-9591-69A62DA124B0}"/>
              </a:ext>
            </a:extLst>
          </p:cNvPr>
          <p:cNvSpPr/>
          <p:nvPr/>
        </p:nvSpPr>
        <p:spPr bwMode="auto">
          <a:xfrm>
            <a:off x="509061" y="413586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603297-53F6-41B4-8D7E-59A778379602}"/>
              </a:ext>
            </a:extLst>
          </p:cNvPr>
          <p:cNvSpPr/>
          <p:nvPr/>
        </p:nvSpPr>
        <p:spPr bwMode="auto">
          <a:xfrm>
            <a:off x="508759" y="485594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95B20-D3CE-4925-B4CD-648166A2F39C}"/>
              </a:ext>
            </a:extLst>
          </p:cNvPr>
          <p:cNvSpPr/>
          <p:nvPr/>
        </p:nvSpPr>
        <p:spPr>
          <a:xfrm>
            <a:off x="1209032" y="2038816"/>
            <a:ext cx="63923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and why we are retrieving personal and business assets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4077E2-F05B-4A1F-8DEC-A0E278EB9EBA}"/>
              </a:ext>
            </a:extLst>
          </p:cNvPr>
          <p:cNvSpPr/>
          <p:nvPr/>
        </p:nvSpPr>
        <p:spPr>
          <a:xfrm>
            <a:off x="1209032" y="2758896"/>
            <a:ext cx="33404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to do before going onsite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E3AC5E-62D8-44EF-8720-0CA6E60BEBEF}"/>
              </a:ext>
            </a:extLst>
          </p:cNvPr>
          <p:cNvSpPr/>
          <p:nvPr/>
        </p:nvSpPr>
        <p:spPr>
          <a:xfrm>
            <a:off x="1209032" y="3477310"/>
            <a:ext cx="6476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to do when onsite: what to bring home and how to sort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E579C9-5739-4536-B8B6-FDEE0290AB41}"/>
              </a:ext>
            </a:extLst>
          </p:cNvPr>
          <p:cNvSpPr/>
          <p:nvPr/>
        </p:nvSpPr>
        <p:spPr>
          <a:xfrm>
            <a:off x="1209032" y="4187748"/>
            <a:ext cx="27708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Helpful hints when onsite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B76280-42C9-4712-96B8-E678A59943DA}"/>
              </a:ext>
            </a:extLst>
          </p:cNvPr>
          <p:cNvSpPr/>
          <p:nvPr/>
        </p:nvSpPr>
        <p:spPr>
          <a:xfrm>
            <a:off x="1209032" y="4914500"/>
            <a:ext cx="20201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Clean-up checklist</a:t>
            </a:r>
          </a:p>
        </p:txBody>
      </p:sp>
    </p:spTree>
    <p:extLst>
      <p:ext uri="{BB962C8B-B14F-4D97-AF65-F5344CB8AC3E}">
        <p14:creationId xmlns:p14="http://schemas.microsoft.com/office/powerpoint/2010/main" val="32827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500022"/>
            <a:ext cx="8411724" cy="835027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Thank you for participating in the retrieval of personal and business assets! In this package you will find the tools needed to support a successful clean-up. </a:t>
            </a:r>
            <a:b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endParaRPr lang="en-US" b="0" dirty="0">
              <a:latin typeface="Arial Rounded MT Bold" panose="020F070403050403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481A4FF-2E12-406B-81B2-D92C36314140}"/>
              </a:ext>
            </a:extLst>
          </p:cNvPr>
          <p:cNvGrpSpPr/>
          <p:nvPr/>
        </p:nvGrpSpPr>
        <p:grpSpPr>
          <a:xfrm>
            <a:off x="438484" y="1870823"/>
            <a:ext cx="5397872" cy="2339102"/>
            <a:chOff x="438484" y="1870823"/>
            <a:chExt cx="5397872" cy="233910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9A79CC-2B2F-4885-A1F8-6D1C9EF67575}"/>
                </a:ext>
              </a:extLst>
            </p:cNvPr>
            <p:cNvSpPr/>
            <p:nvPr/>
          </p:nvSpPr>
          <p:spPr bwMode="auto">
            <a:xfrm>
              <a:off x="438484" y="1870823"/>
              <a:ext cx="746114" cy="7478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2BC8059-72D9-4D79-9A77-0E6C24373017}"/>
                </a:ext>
              </a:extLst>
            </p:cNvPr>
            <p:cNvSpPr txBox="1"/>
            <p:nvPr/>
          </p:nvSpPr>
          <p:spPr>
            <a:xfrm>
              <a:off x="1557212" y="1870823"/>
              <a:ext cx="4279144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What?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b="1" u="sng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Personal items</a:t>
              </a:r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need to be removed from the office.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b="1" u="sng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Business assets</a:t>
              </a:r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(IT, furniture, supplies, etc.) need to be sorted and retained and/or disposed of.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b="1" u="sng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Paper-clean up</a:t>
              </a:r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: </a:t>
              </a: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all documents need to be reviewed, stored/digitized/disposed of based on the information provided in this package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88F07D4-44E6-4BF5-A85C-811A226C88FA}"/>
              </a:ext>
            </a:extLst>
          </p:cNvPr>
          <p:cNvGrpSpPr/>
          <p:nvPr/>
        </p:nvGrpSpPr>
        <p:grpSpPr>
          <a:xfrm>
            <a:off x="438484" y="4534885"/>
            <a:ext cx="5289588" cy="1354217"/>
            <a:chOff x="438484" y="4287461"/>
            <a:chExt cx="5289588" cy="135421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AF4B3F7-B0AE-43F3-B266-C4E2A48FFC8A}"/>
                </a:ext>
              </a:extLst>
            </p:cNvPr>
            <p:cNvSpPr/>
            <p:nvPr/>
          </p:nvSpPr>
          <p:spPr bwMode="auto">
            <a:xfrm>
              <a:off x="438484" y="4287461"/>
              <a:ext cx="746114" cy="7478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3035DC6-A318-4E77-8796-A7DC2F7995D4}"/>
                </a:ext>
              </a:extLst>
            </p:cNvPr>
            <p:cNvSpPr txBox="1"/>
            <p:nvPr/>
          </p:nvSpPr>
          <p:spPr>
            <a:xfrm>
              <a:off x="1557212" y="4287461"/>
              <a:ext cx="4170860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Why?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We are modernizing our workspace to give you more choice over where you work.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We are moving towards a digital-first organization as part of the future of work. </a:t>
              </a:r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EC44CDA2-9D78-4CA9-990B-F55A593FA0B8}"/>
              </a:ext>
            </a:extLst>
          </p:cNvPr>
          <p:cNvSpPr/>
          <p:nvPr/>
        </p:nvSpPr>
        <p:spPr bwMode="auto">
          <a:xfrm>
            <a:off x="6108301" y="1870823"/>
            <a:ext cx="746114" cy="7478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A11767-FCF2-4D88-89F0-6ABD25897500}"/>
              </a:ext>
            </a:extLst>
          </p:cNvPr>
          <p:cNvSpPr txBox="1"/>
          <p:nvPr/>
        </p:nvSpPr>
        <p:spPr>
          <a:xfrm>
            <a:off x="7244094" y="1870823"/>
            <a:ext cx="42728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When and Where?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Our clean-up efforts are taking place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date range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 for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location and floors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To book a timeslot to visit the office during the clean-up please contact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booking link or contact information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Work with your manager to determine if you are required to be onsite during a specific time and date.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01E3B2E-CAA8-4E1E-A0B8-252F018DEDE2}"/>
              </a:ext>
            </a:extLst>
          </p:cNvPr>
          <p:cNvGrpSpPr/>
          <p:nvPr/>
        </p:nvGrpSpPr>
        <p:grpSpPr>
          <a:xfrm>
            <a:off x="6123176" y="4534885"/>
            <a:ext cx="5414068" cy="1600438"/>
            <a:chOff x="6123176" y="4287461"/>
            <a:chExt cx="5414068" cy="1600438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7DB543E-B725-4CD5-A6F9-F59360484199}"/>
                </a:ext>
              </a:extLst>
            </p:cNvPr>
            <p:cNvSpPr/>
            <p:nvPr/>
          </p:nvSpPr>
          <p:spPr bwMode="auto">
            <a:xfrm>
              <a:off x="6123176" y="4287461"/>
              <a:ext cx="746114" cy="7478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16C069F-CEFB-4770-A4E7-5779C8E9783A}"/>
                </a:ext>
              </a:extLst>
            </p:cNvPr>
            <p:cNvSpPr txBox="1"/>
            <p:nvPr/>
          </p:nvSpPr>
          <p:spPr>
            <a:xfrm>
              <a:off x="7264394" y="4287461"/>
              <a:ext cx="427285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How?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Review this guide and follow all onsite signage and instructions.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Collect clean-up supplies </a:t>
              </a:r>
              <a:r>
                <a:rPr lang="en-US" sz="1600" dirty="0"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[from your clean-up captain] </a:t>
              </a: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and sort your items accordingly.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049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Before going to the office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7B16156-86D3-400F-BD50-A97A94DD59E4}"/>
              </a:ext>
            </a:extLst>
          </p:cNvPr>
          <p:cNvSpPr/>
          <p:nvPr/>
        </p:nvSpPr>
        <p:spPr bwMode="auto">
          <a:xfrm>
            <a:off x="508759" y="197284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591676B-018B-48C6-8FEF-8868EAB66402}"/>
              </a:ext>
            </a:extLst>
          </p:cNvPr>
          <p:cNvSpPr/>
          <p:nvPr/>
        </p:nvSpPr>
        <p:spPr bwMode="auto">
          <a:xfrm>
            <a:off x="508759" y="269292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F0D73B4-8665-4FDD-BB9A-A906FD8709F7}"/>
              </a:ext>
            </a:extLst>
          </p:cNvPr>
          <p:cNvSpPr/>
          <p:nvPr/>
        </p:nvSpPr>
        <p:spPr bwMode="auto">
          <a:xfrm>
            <a:off x="508759" y="3411338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945C02A-6E51-4089-9591-69A62DA124B0}"/>
              </a:ext>
            </a:extLst>
          </p:cNvPr>
          <p:cNvSpPr/>
          <p:nvPr/>
        </p:nvSpPr>
        <p:spPr bwMode="auto">
          <a:xfrm>
            <a:off x="509061" y="413586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603297-53F6-41B4-8D7E-59A778379602}"/>
              </a:ext>
            </a:extLst>
          </p:cNvPr>
          <p:cNvSpPr/>
          <p:nvPr/>
        </p:nvSpPr>
        <p:spPr bwMode="auto">
          <a:xfrm>
            <a:off x="508759" y="485594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59F7EC-ACD2-45AF-B6DD-0241A622E603}"/>
              </a:ext>
            </a:extLst>
          </p:cNvPr>
          <p:cNvSpPr/>
          <p:nvPr/>
        </p:nvSpPr>
        <p:spPr>
          <a:xfrm>
            <a:off x="1140322" y="2023061"/>
            <a:ext cx="3661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Schedule your timeslot here: [</a:t>
            </a:r>
            <a:r>
              <a:rPr lang="en-US" sz="2000" b="1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link</a:t>
            </a: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0A830B-D06A-46DB-A5AE-DAAF951BEC43}"/>
              </a:ext>
            </a:extLst>
          </p:cNvPr>
          <p:cNvSpPr/>
          <p:nvPr/>
        </p:nvSpPr>
        <p:spPr>
          <a:xfrm>
            <a:off x="1140322" y="2758896"/>
            <a:ext cx="52098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Complete all required screening/self-assessments</a:t>
            </a:r>
            <a:endParaRPr lang="en-US" sz="1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C8A643-B2CC-4F08-8938-E76205053974}"/>
              </a:ext>
            </a:extLst>
          </p:cNvPr>
          <p:cNvSpPr/>
          <p:nvPr/>
        </p:nvSpPr>
        <p:spPr>
          <a:xfrm>
            <a:off x="1140322" y="3473771"/>
            <a:ext cx="84017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 onsite health and safety requirements with your manager</a:t>
            </a:r>
            <a:endParaRPr lang="en-US" sz="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CCBB4B-6AC3-4CC8-ABA4-187301785A64}"/>
              </a:ext>
            </a:extLst>
          </p:cNvPr>
          <p:cNvSpPr/>
          <p:nvPr/>
        </p:nvSpPr>
        <p:spPr>
          <a:xfrm>
            <a:off x="1140321" y="4065054"/>
            <a:ext cx="86640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Check to make sure that your access card is still valid. If not, contact: [</a:t>
            </a:r>
            <a:r>
              <a:rPr lang="en-US" sz="2000" b="1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name of contact</a:t>
            </a: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]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E89740-EB33-42EE-8F7A-5B654BA68A50}"/>
              </a:ext>
            </a:extLst>
          </p:cNvPr>
          <p:cNvSpPr/>
          <p:nvPr/>
        </p:nvSpPr>
        <p:spPr>
          <a:xfrm>
            <a:off x="1140322" y="4847272"/>
            <a:ext cx="8401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Familiarize yourself with all communications and all onsite packing instructions within this guide</a:t>
            </a: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Callout: Left Arrow 17">
            <a:extLst>
              <a:ext uri="{FF2B5EF4-FFF2-40B4-BE49-F238E27FC236}">
                <a16:creationId xmlns:a16="http://schemas.microsoft.com/office/drawing/2014/main" id="{9398F709-96D9-4B08-8613-52A246713285}"/>
              </a:ext>
            </a:extLst>
          </p:cNvPr>
          <p:cNvSpPr/>
          <p:nvPr/>
        </p:nvSpPr>
        <p:spPr>
          <a:xfrm>
            <a:off x="5523253" y="1944368"/>
            <a:ext cx="4533900" cy="64906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Insert slide if you have a detailed scheduling process</a:t>
            </a:r>
            <a:endParaRPr lang="en-CA" sz="16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3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Onsite signage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B1B7C0-2DD2-489A-9434-FF19DAFBD238}"/>
              </a:ext>
            </a:extLst>
          </p:cNvPr>
          <p:cNvSpPr txBox="1"/>
          <p:nvPr/>
        </p:nvSpPr>
        <p:spPr>
          <a:xfrm>
            <a:off x="508000" y="1859339"/>
            <a:ext cx="495582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Follow all onsite health and safety guidelines including any signage related to social distancing, flow of traffic and capacity limits, where applicable.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When arriving onsite, proceed to the marked room/area(s) with your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clean-up captain/representative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 to retrieve your clean-up supplies (i.e., boxes, sticky notes, markers and tape).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When cleaning up the office, place all appropriate items in their designated sections identified with the posted signage (see examples).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All retained assets should be placed within the designated location(s). </a:t>
            </a:r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A2F1591-BB0E-4C2B-A567-D412FC02B5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839"/>
          <a:stretch/>
        </p:blipFill>
        <p:spPr>
          <a:xfrm>
            <a:off x="6095881" y="1873954"/>
            <a:ext cx="4153568" cy="21298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8BAAB7B-5517-420D-96EC-019A30A169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347" y="4676759"/>
            <a:ext cx="2332937" cy="1312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8DDEA3E5-D705-4470-94AA-7BE36B990365}"/>
              </a:ext>
            </a:extLst>
          </p:cNvPr>
          <p:cNvSpPr/>
          <p:nvPr/>
        </p:nvSpPr>
        <p:spPr>
          <a:xfrm>
            <a:off x="4852962" y="3246717"/>
            <a:ext cx="742277" cy="30121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0128814-80A2-4268-B66B-0C7A28F1AC16}"/>
              </a:ext>
            </a:extLst>
          </p:cNvPr>
          <p:cNvSpPr/>
          <p:nvPr/>
        </p:nvSpPr>
        <p:spPr>
          <a:xfrm>
            <a:off x="4852962" y="4852574"/>
            <a:ext cx="742277" cy="30121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2CC0F6F-2840-4DBD-B1CC-910B3E5EA2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4852" y="4676759"/>
            <a:ext cx="2332936" cy="13160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7067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35600F4-73D7-446A-8AB3-6FD97C3F4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50472"/>
              </p:ext>
            </p:extLst>
          </p:nvPr>
        </p:nvGraphicFramePr>
        <p:xfrm>
          <a:off x="8685450" y="1625296"/>
          <a:ext cx="336409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218">
                  <a:extLst>
                    <a:ext uri="{9D8B030D-6E8A-4147-A177-3AD203B41FA5}">
                      <a16:colId xmlns:a16="http://schemas.microsoft.com/office/drawing/2014/main" val="3337608889"/>
                    </a:ext>
                  </a:extLst>
                </a:gridCol>
                <a:gridCol w="2668872">
                  <a:extLst>
                    <a:ext uri="{9D8B030D-6E8A-4147-A177-3AD203B41FA5}">
                      <a16:colId xmlns:a16="http://schemas.microsoft.com/office/drawing/2014/main" val="2450038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noProof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Legend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97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Clean-up Captain Hub</a:t>
                      </a:r>
                    </a:p>
                    <a:p>
                      <a:endParaRPr lang="en-CA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97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Retained Business Assets Drop-off</a:t>
                      </a:r>
                      <a:endParaRPr lang="en-CA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240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Disposal Area(s)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8394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Floorplan</a:t>
            </a:r>
            <a:endParaRPr lang="en-US" sz="3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9D71C245-715A-47A5-8D08-35E68F6E9E28}"/>
              </a:ext>
            </a:extLst>
          </p:cNvPr>
          <p:cNvSpPr/>
          <p:nvPr/>
        </p:nvSpPr>
        <p:spPr>
          <a:xfrm>
            <a:off x="8816289" y="2094448"/>
            <a:ext cx="440366" cy="440366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Graphic 3" descr="Box">
            <a:extLst>
              <a:ext uri="{FF2B5EF4-FFF2-40B4-BE49-F238E27FC236}">
                <a16:creationId xmlns:a16="http://schemas.microsoft.com/office/drawing/2014/main" id="{7DC162B0-60ED-4B1F-84CC-F8A97E395A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6230" y="2681248"/>
            <a:ext cx="560483" cy="560483"/>
          </a:xfrm>
          <a:prstGeom prst="rect">
            <a:avLst/>
          </a:prstGeom>
        </p:spPr>
      </p:pic>
      <p:pic>
        <p:nvPicPr>
          <p:cNvPr id="20" name="Graphic 19" descr="Garbage">
            <a:extLst>
              <a:ext uri="{FF2B5EF4-FFF2-40B4-BE49-F238E27FC236}">
                <a16:creationId xmlns:a16="http://schemas.microsoft.com/office/drawing/2014/main" id="{4B1563D9-A43A-4DFA-94EC-1B6793F47D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86258" y="3372827"/>
            <a:ext cx="500425" cy="50042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8528A72-EA6F-4C95-880A-28518230C750}"/>
              </a:ext>
            </a:extLst>
          </p:cNvPr>
          <p:cNvSpPr/>
          <p:nvPr/>
        </p:nvSpPr>
        <p:spPr>
          <a:xfrm>
            <a:off x="324116" y="1625296"/>
            <a:ext cx="8146784" cy="4597704"/>
          </a:xfrm>
          <a:prstGeom prst="rect">
            <a:avLst/>
          </a:prstGeom>
          <a:solidFill>
            <a:srgbClr val="A8CE7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Insert Floorplan</a:t>
            </a:r>
            <a:endParaRPr lang="en-CA" dirty="0">
              <a:solidFill>
                <a:schemeClr val="tx1"/>
              </a:solidFill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9996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8143</TotalTime>
  <Words>2553</Words>
  <Application>Microsoft Office PowerPoint</Application>
  <PresentationFormat>Widescreen</PresentationFormat>
  <Paragraphs>236</Paragraphs>
  <Slides>22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Rounded MT Bold</vt:lpstr>
      <vt:lpstr>Calibri</vt:lpstr>
      <vt:lpstr>Calibri Light</vt:lpstr>
      <vt:lpstr>Georgia</vt:lpstr>
      <vt:lpstr>Wingdings</vt:lpstr>
      <vt:lpstr>1_Office Theme</vt:lpstr>
      <vt:lpstr>2_Office Theme</vt:lpstr>
      <vt:lpstr>think-cell Slide</vt:lpstr>
      <vt:lpstr>Guide for the Retrieval of Personal and Business Assets</vt:lpstr>
      <vt:lpstr>How to use this guide (delete before sending!)</vt:lpstr>
      <vt:lpstr>Best Practices (delete before sending!)</vt:lpstr>
      <vt:lpstr>Links of examples from other departments (delete before sending!)</vt:lpstr>
      <vt:lpstr>What is included in the Guide?</vt:lpstr>
      <vt:lpstr>Thank you for participating in the retrieval of personal and business assets! In this package you will find the tools needed to support a successful clean-up.  </vt:lpstr>
      <vt:lpstr>Before going to the office</vt:lpstr>
      <vt:lpstr>Onsite signage</vt:lpstr>
      <vt:lpstr>Floorplan</vt:lpstr>
      <vt:lpstr>What needs to be done?</vt:lpstr>
      <vt:lpstr>What can you take home?</vt:lpstr>
      <vt:lpstr>Why you need to take home your belongings</vt:lpstr>
      <vt:lpstr>How complete your Paper clean-up</vt:lpstr>
      <vt:lpstr>Know what to clean-up first</vt:lpstr>
      <vt:lpstr>Sort your Information</vt:lpstr>
      <vt:lpstr>Decide to keep or dispose (1 of 2)</vt:lpstr>
      <vt:lpstr>Decide to keep or dispose (2 of 2)</vt:lpstr>
      <vt:lpstr> Before you leave the office </vt:lpstr>
      <vt:lpstr> Helpful Hints (1 of 2): </vt:lpstr>
      <vt:lpstr> Helpful Hints (2 of 2): </vt:lpstr>
      <vt:lpstr> Helpful Hints [COVID-19]: </vt:lpstr>
      <vt:lpstr>Clean-up Checklist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Package</dc:title>
  <dc:creator>Louise Hamelin-Yavo</dc:creator>
  <cp:lastModifiedBy>Sophie Genereux</cp:lastModifiedBy>
  <cp:revision>91</cp:revision>
  <dcterms:created xsi:type="dcterms:W3CDTF">2016-09-22T13:56:19Z</dcterms:created>
  <dcterms:modified xsi:type="dcterms:W3CDTF">2022-08-30T15:39:09Z</dcterms:modified>
</cp:coreProperties>
</file>