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handoutMasterIdLst>
    <p:handoutMasterId r:id="rId10"/>
  </p:handoutMasterIdLst>
  <p:sldIdLst>
    <p:sldId id="502" r:id="rId2"/>
    <p:sldId id="505" r:id="rId3"/>
    <p:sldId id="506" r:id="rId4"/>
    <p:sldId id="507" r:id="rId5"/>
    <p:sldId id="508" r:id="rId6"/>
    <p:sldId id="512" r:id="rId7"/>
    <p:sldId id="513" r:id="rId8"/>
  </p:sldIdLst>
  <p:sldSz cx="9144000" cy="6858000" type="screen4x3"/>
  <p:notesSz cx="7315200" cy="9601200"/>
  <p:custDataLst>
    <p:tags r:id="rId11"/>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E53758-FCB7-D8FB-594A-F5C1C2C6C948}" name="Twerdoclib, Christine" initials="TC" userId="S::christine.twerdoclib@sac-isc.gc.ca::28e9cf42-162c-43e4-b727-eaa53474b77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335C64"/>
    <a:srgbClr val="66CCFF"/>
    <a:srgbClr val="33CCFF"/>
    <a:srgbClr val="0000DE"/>
    <a:srgbClr val="000099"/>
    <a:srgbClr val="0035DE"/>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77" autoAdjust="0"/>
    <p:restoredTop sz="91069" autoAdjust="0"/>
  </p:normalViewPr>
  <p:slideViewPr>
    <p:cSldViewPr snapToObjects="1">
      <p:cViewPr varScale="1">
        <p:scale>
          <a:sx n="78" d="100"/>
          <a:sy n="78" d="100"/>
        </p:scale>
        <p:origin x="1656" y="67"/>
      </p:cViewPr>
      <p:guideLst>
        <p:guide orient="horz" pos="72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190468" name="Rectangle 4"/>
          <p:cNvSpPr>
            <a:spLocks noGrp="1" noChangeArrowheads="1"/>
          </p:cNvSpPr>
          <p:nvPr>
            <p:ph type="ftr" sz="quarter" idx="2"/>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5" name="Rectangle 3"/>
          <p:cNvSpPr>
            <a:spLocks noGrp="1" noChangeArrowheads="1"/>
          </p:cNvSpPr>
          <p:nvPr>
            <p:ph type="dt"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078" name="Rectangle 6"/>
          <p:cNvSpPr>
            <a:spLocks noGrp="1" noChangeArrowheads="1"/>
          </p:cNvSpPr>
          <p:nvPr>
            <p:ph type="ftr" sz="quarter" idx="4"/>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8387" eaLnBrk="0" hangingPunct="0">
              <a:defRPr>
                <a:solidFill>
                  <a:schemeClr val="tx1"/>
                </a:solidFill>
                <a:latin typeface="Verdana" pitchFamily="34" charset="0"/>
              </a:defRPr>
            </a:lvl1pPr>
            <a:lvl2pPr marL="770662" indent="-296408" defTabSz="958387" eaLnBrk="0" hangingPunct="0">
              <a:defRPr>
                <a:solidFill>
                  <a:schemeClr val="tx1"/>
                </a:solidFill>
                <a:latin typeface="Verdana" pitchFamily="34" charset="0"/>
              </a:defRPr>
            </a:lvl2pPr>
            <a:lvl3pPr marL="1185634" indent="-237127" defTabSz="958387" eaLnBrk="0" hangingPunct="0">
              <a:defRPr>
                <a:solidFill>
                  <a:schemeClr val="tx1"/>
                </a:solidFill>
                <a:latin typeface="Verdana" pitchFamily="34" charset="0"/>
              </a:defRPr>
            </a:lvl3pPr>
            <a:lvl4pPr marL="1659887" indent="-237127" defTabSz="958387" eaLnBrk="0" hangingPunct="0">
              <a:defRPr>
                <a:solidFill>
                  <a:schemeClr val="tx1"/>
                </a:solidFill>
                <a:latin typeface="Verdana" pitchFamily="34" charset="0"/>
              </a:defRPr>
            </a:lvl4pPr>
            <a:lvl5pPr marL="2134141" indent="-237127" defTabSz="958387" eaLnBrk="0" hangingPunct="0">
              <a:defRPr>
                <a:solidFill>
                  <a:schemeClr val="tx1"/>
                </a:solidFill>
                <a:latin typeface="Verdana" pitchFamily="34" charset="0"/>
              </a:defRPr>
            </a:lvl5pPr>
            <a:lvl6pPr marL="2608395" indent="-237127" defTabSz="958387" eaLnBrk="0" fontAlgn="base" hangingPunct="0">
              <a:lnSpc>
                <a:spcPct val="90000"/>
              </a:lnSpc>
              <a:spcBef>
                <a:spcPct val="0"/>
              </a:spcBef>
              <a:spcAft>
                <a:spcPct val="37000"/>
              </a:spcAft>
              <a:defRPr>
                <a:solidFill>
                  <a:schemeClr val="tx1"/>
                </a:solidFill>
                <a:latin typeface="Verdana" pitchFamily="34" charset="0"/>
              </a:defRPr>
            </a:lvl6pPr>
            <a:lvl7pPr marL="3082648" indent="-237127" defTabSz="958387" eaLnBrk="0" fontAlgn="base" hangingPunct="0">
              <a:lnSpc>
                <a:spcPct val="90000"/>
              </a:lnSpc>
              <a:spcBef>
                <a:spcPct val="0"/>
              </a:spcBef>
              <a:spcAft>
                <a:spcPct val="37000"/>
              </a:spcAft>
              <a:defRPr>
                <a:solidFill>
                  <a:schemeClr val="tx1"/>
                </a:solidFill>
                <a:latin typeface="Verdana" pitchFamily="34" charset="0"/>
              </a:defRPr>
            </a:lvl7pPr>
            <a:lvl8pPr marL="3556902" indent="-237127" defTabSz="958387" eaLnBrk="0" fontAlgn="base" hangingPunct="0">
              <a:lnSpc>
                <a:spcPct val="90000"/>
              </a:lnSpc>
              <a:spcBef>
                <a:spcPct val="0"/>
              </a:spcBef>
              <a:spcAft>
                <a:spcPct val="37000"/>
              </a:spcAft>
              <a:defRPr>
                <a:solidFill>
                  <a:schemeClr val="tx1"/>
                </a:solidFill>
                <a:latin typeface="Verdana" pitchFamily="34" charset="0"/>
              </a:defRPr>
            </a:lvl8pPr>
            <a:lvl9pPr marL="4031155" indent="-237127" defTabSz="958387"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4</a:t>
            </a:fld>
            <a:endParaRPr lang="en-CA"/>
          </a:p>
        </p:txBody>
      </p:sp>
    </p:spTree>
    <p:extLst>
      <p:ext uri="{BB962C8B-B14F-4D97-AF65-F5344CB8AC3E}">
        <p14:creationId xmlns:p14="http://schemas.microsoft.com/office/powerpoint/2010/main" val="2889624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5</a:t>
            </a:fld>
            <a:endParaRPr lang="en-CA"/>
          </a:p>
        </p:txBody>
      </p:sp>
    </p:spTree>
    <p:extLst>
      <p:ext uri="{BB962C8B-B14F-4D97-AF65-F5344CB8AC3E}">
        <p14:creationId xmlns:p14="http://schemas.microsoft.com/office/powerpoint/2010/main" val="23822691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descr="ISC_Branding_PPT_standard_10x7.5_ENG_FINAL_7.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707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093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0" y="1308101"/>
            <a:ext cx="3822700" cy="478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07408" y="1308101"/>
            <a:ext cx="3822192" cy="4787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881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05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283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85800"/>
            <a:ext cx="4730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057400"/>
            <a:ext cx="3008313" cy="3962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23389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763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Insert section title</a:t>
            </a:r>
          </a:p>
        </p:txBody>
      </p:sp>
      <p:sp>
        <p:nvSpPr>
          <p:cNvPr id="1027" name="Rectangle 3"/>
          <p:cNvSpPr>
            <a:spLocks noGrp="1" noChangeArrowheads="1"/>
          </p:cNvSpPr>
          <p:nvPr>
            <p:ph type="body" idx="1"/>
          </p:nvPr>
        </p:nvSpPr>
        <p:spPr bwMode="auto">
          <a:xfrm>
            <a:off x="368300" y="1308101"/>
            <a:ext cx="7861300" cy="4787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Click to edit master text styles</a:t>
            </a:r>
          </a:p>
          <a:p>
            <a:pPr lvl="1"/>
            <a:r>
              <a:rPr lang="en-CA" altLang="en-GB" dirty="0"/>
              <a:t>Second level</a:t>
            </a:r>
          </a:p>
          <a:p>
            <a:pPr lvl="2"/>
            <a:r>
              <a:rPr lang="en-CA" altLang="en-GB" dirty="0"/>
              <a:t>Third level</a:t>
            </a:r>
          </a:p>
          <a:p>
            <a:pPr lvl="3"/>
            <a:r>
              <a:rPr lang="en-CA" altLang="en-GB" dirty="0"/>
              <a:t>Fourth level</a:t>
            </a:r>
          </a:p>
        </p:txBody>
      </p:sp>
      <p:sp>
        <p:nvSpPr>
          <p:cNvPr id="9" name="TextBox 8"/>
          <p:cNvSpPr txBox="1"/>
          <p:nvPr userDrawn="1"/>
        </p:nvSpPr>
        <p:spPr>
          <a:xfrm>
            <a:off x="33967" y="6238718"/>
            <a:ext cx="861125" cy="276999"/>
          </a:xfrm>
          <a:prstGeom prst="rect">
            <a:avLst/>
          </a:prstGeom>
          <a:noFill/>
        </p:spPr>
        <p:txBody>
          <a:bodyPr wrap="square" rtlCol="0">
            <a:spAutoFit/>
          </a:bodyPr>
          <a:lstStyle/>
          <a:p>
            <a:pPr algn="ctr"/>
            <a:fld id="{42816EBD-076B-0740-B037-2845E45D885E}" type="slidenum">
              <a:rPr lang="en-US" sz="1200" b="0" i="0" baseline="0" smtClean="0">
                <a:solidFill>
                  <a:schemeClr val="tx1">
                    <a:lumMod val="85000"/>
                    <a:lumOff val="15000"/>
                  </a:schemeClr>
                </a:solidFill>
                <a:latin typeface="Arial"/>
              </a:rPr>
              <a:pPr algn="ctr"/>
              <a:t>‹#›</a:t>
            </a:fld>
            <a:endParaRPr lang="en-US" sz="1200" b="0" i="0" baseline="0" dirty="0">
              <a:solidFill>
                <a:schemeClr val="tx1">
                  <a:lumMod val="85000"/>
                  <a:lumOff val="15000"/>
                </a:schemeClr>
              </a:solidFill>
              <a:latin typeface="Arial"/>
            </a:endParaRP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nvPr>
        </p:nvSpPr>
        <p:spPr>
          <a:xfrm>
            <a:off x="381000" y="2209800"/>
            <a:ext cx="4572000" cy="1676400"/>
          </a:xfrm>
          <a:noFill/>
        </p:spPr>
        <p:txBody>
          <a:bodyPr anchor="t"/>
          <a:lstStyle/>
          <a:p>
            <a:pPr marL="0" indent="0" eaLnBrk="1" hangingPunct="1">
              <a:lnSpc>
                <a:spcPct val="107000"/>
              </a:lnSpc>
              <a:spcAft>
                <a:spcPct val="0"/>
              </a:spcAft>
              <a:buNone/>
            </a:pPr>
            <a:r>
              <a:rPr lang="en-US" altLang="en-US" sz="2000" b="1" dirty="0">
                <a:solidFill>
                  <a:srgbClr val="FFFFFF"/>
                </a:solidFill>
              </a:rPr>
              <a:t>Jour 1 –  Le 10 </a:t>
            </a:r>
            <a:r>
              <a:rPr lang="en-US" altLang="en-US" sz="2000" b="1" dirty="0" err="1">
                <a:solidFill>
                  <a:srgbClr val="FFFFFF"/>
                </a:solidFill>
              </a:rPr>
              <a:t>février</a:t>
            </a:r>
            <a:r>
              <a:rPr lang="en-US" altLang="en-US" sz="2000" b="1" dirty="0">
                <a:solidFill>
                  <a:srgbClr val="FFFFFF"/>
                </a:solidFill>
              </a:rPr>
              <a:t>, 2023</a:t>
            </a:r>
          </a:p>
          <a:p>
            <a:pPr marL="0" indent="0" eaLnBrk="1" hangingPunct="1">
              <a:lnSpc>
                <a:spcPct val="107000"/>
              </a:lnSpc>
              <a:spcAft>
                <a:spcPct val="0"/>
              </a:spcAft>
              <a:buNone/>
            </a:pPr>
            <a:endParaRPr lang="en-US" altLang="en-US" sz="2000" b="1" dirty="0">
              <a:solidFill>
                <a:srgbClr val="FFFFFF"/>
              </a:solidFill>
              <a:latin typeface="+mj-lt"/>
            </a:endParaRPr>
          </a:p>
          <a:p>
            <a:pPr marL="0" indent="0" eaLnBrk="1" hangingPunct="1">
              <a:lnSpc>
                <a:spcPct val="107000"/>
              </a:lnSpc>
              <a:spcAft>
                <a:spcPct val="0"/>
              </a:spcAft>
              <a:buNone/>
            </a:pPr>
            <a:r>
              <a:rPr lang="en-US" altLang="en-US" sz="2000" b="1" dirty="0" err="1">
                <a:solidFill>
                  <a:srgbClr val="FFFFFF"/>
                </a:solidFill>
                <a:latin typeface="+mj-lt"/>
              </a:rPr>
              <a:t>Autorité</a:t>
            </a:r>
            <a:r>
              <a:rPr lang="en-US" altLang="en-US" sz="2000" b="1" dirty="0">
                <a:solidFill>
                  <a:srgbClr val="FFFFFF"/>
                </a:solidFill>
                <a:latin typeface="+mj-lt"/>
              </a:rPr>
              <a:t> </a:t>
            </a:r>
            <a:r>
              <a:rPr lang="en-US" altLang="en-US" sz="2000" b="1" dirty="0" err="1">
                <a:solidFill>
                  <a:srgbClr val="FFFFFF"/>
                </a:solidFill>
                <a:latin typeface="+mj-lt"/>
              </a:rPr>
              <a:t>consolidée</a:t>
            </a:r>
            <a:r>
              <a:rPr lang="en-US" altLang="en-US" sz="2000" b="1" dirty="0">
                <a:solidFill>
                  <a:srgbClr val="FFFFFF"/>
                </a:solidFill>
                <a:latin typeface="+mj-lt"/>
              </a:rPr>
              <a:t> de </a:t>
            </a:r>
            <a:r>
              <a:rPr lang="en-US" altLang="en-US" sz="2000" b="1" dirty="0" err="1">
                <a:solidFill>
                  <a:srgbClr val="FFFFFF"/>
                </a:solidFill>
                <a:latin typeface="+mj-lt"/>
              </a:rPr>
              <a:t>l'infrastructure</a:t>
            </a:r>
            <a:r>
              <a:rPr lang="en-US" altLang="en-US" sz="2000" b="1" dirty="0">
                <a:solidFill>
                  <a:srgbClr val="FFFFFF"/>
                </a:solidFill>
                <a:latin typeface="+mj-lt"/>
              </a:rPr>
              <a:t> (conditions du </a:t>
            </a:r>
            <a:r>
              <a:rPr lang="en-US" altLang="en-US" sz="2000" b="1" dirty="0" err="1">
                <a:solidFill>
                  <a:srgbClr val="FFFFFF"/>
                </a:solidFill>
                <a:latin typeface="+mj-lt"/>
              </a:rPr>
              <a:t>programme</a:t>
            </a:r>
            <a:r>
              <a:rPr lang="en-US" altLang="en-US" sz="2000" b="1" dirty="0">
                <a:solidFill>
                  <a:srgbClr val="FFFFFF"/>
                </a:solidFill>
                <a:latin typeface="+mj-lt"/>
              </a:rPr>
              <a:t>)</a:t>
            </a:r>
            <a:endParaRPr lang="en-CA" altLang="en-US" sz="2000" b="1" dirty="0">
              <a:solidFill>
                <a:srgbClr val="FFFFFF"/>
              </a:solidFill>
              <a:latin typeface="+mj-lt"/>
            </a:endParaRPr>
          </a:p>
        </p:txBody>
      </p:sp>
      <p:sp>
        <p:nvSpPr>
          <p:cNvPr id="2" name="TextBox 1"/>
          <p:cNvSpPr txBox="1"/>
          <p:nvPr/>
        </p:nvSpPr>
        <p:spPr>
          <a:xfrm>
            <a:off x="259492" y="381000"/>
            <a:ext cx="4343400" cy="1470211"/>
          </a:xfrm>
          <a:prstGeom prst="rect">
            <a:avLst/>
          </a:prstGeom>
          <a:noFill/>
        </p:spPr>
        <p:txBody>
          <a:bodyPr wrap="square" rtlCol="0">
            <a:spAutoFit/>
          </a:bodyPr>
          <a:lstStyle/>
          <a:p>
            <a:pPr>
              <a:lnSpc>
                <a:spcPts val="3700"/>
              </a:lnSpc>
              <a:spcAft>
                <a:spcPts val="500"/>
              </a:spcAft>
            </a:pPr>
            <a:r>
              <a:rPr lang="fr-FR" sz="2500" b="1" dirty="0">
                <a:solidFill>
                  <a:srgbClr val="FFFFFF"/>
                </a:solidFill>
                <a:latin typeface="+mn-lt"/>
              </a:rPr>
              <a:t>Atelier sur la réforme de l'infrastructure des Premières nations</a:t>
            </a:r>
            <a:endParaRPr lang="en-US" sz="2500" b="1" dirty="0">
              <a:solidFill>
                <a:srgbClr val="FFFFFF"/>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fr-FR" dirty="0"/>
              <a:t>Objet : Discuter de la consolidation de cinq modalités de programmes d'infrastructure et déterminer les lacunes, les problèmes, les risques ou les préoccupations, à l'appui de la mise en œuvre d'une approche de financement des investissements pour la réforme des infrastructures des Premières nations.</a:t>
            </a:r>
            <a:endParaRPr lang="en-US" dirty="0"/>
          </a:p>
          <a:p>
            <a:r>
              <a:rPr lang="fr-FR" dirty="0"/>
              <a:t>Le tableau de concordance à l'appui permettra de guider et d'éclairer cette discussion. Elle décrit les principales caractéristiques de chacune des modalités des programmes actuels qui pourraient être intégrées à une autorité consolidée en matière d'infrastructure, comme les objectifs du programme, les résultats attendus, l'admissibilité, les autorités et les exigences en matière de rapports.</a:t>
            </a:r>
            <a:endParaRPr lang="en-US" dirty="0"/>
          </a:p>
          <a:p>
            <a:r>
              <a:rPr lang="fr-FR" dirty="0"/>
              <a:t>Cet atelier commencera par une introduction aux cinq programmes et se poursuivra dans des salles de discussion afin de recueillir des idées et des commentaires.</a:t>
            </a:r>
            <a:endParaRPr lang="en-US" dirty="0"/>
          </a:p>
        </p:txBody>
      </p:sp>
    </p:spTree>
    <p:extLst>
      <p:ext uri="{BB962C8B-B14F-4D97-AF65-F5344CB8AC3E}">
        <p14:creationId xmlns:p14="http://schemas.microsoft.com/office/powerpoint/2010/main" val="225973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Aperçu </a:t>
            </a:r>
            <a:r>
              <a:rPr lang="en-US" dirty="0" err="1"/>
              <a:t>général</a:t>
            </a:r>
            <a:endParaRPr lang="en-US" dirty="0"/>
          </a:p>
        </p:txBody>
      </p:sp>
      <p:sp>
        <p:nvSpPr>
          <p:cNvPr id="3" name="Content Placeholder 2"/>
          <p:cNvSpPr>
            <a:spLocks noGrp="1"/>
          </p:cNvSpPr>
          <p:nvPr>
            <p:ph idx="1"/>
          </p:nvPr>
        </p:nvSpPr>
        <p:spPr/>
        <p:txBody>
          <a:bodyPr/>
          <a:lstStyle/>
          <a:p>
            <a:r>
              <a:rPr lang="en-US" sz="1600" dirty="0" err="1"/>
              <a:t>Programme</a:t>
            </a:r>
            <a:r>
              <a:rPr lang="en-US" sz="1600" dirty="0"/>
              <a:t> </a:t>
            </a:r>
            <a:r>
              <a:rPr lang="en-US" sz="1600" dirty="0" err="1"/>
              <a:t>d'immobilisations</a:t>
            </a:r>
            <a:r>
              <a:rPr lang="en-US" sz="1600" dirty="0"/>
              <a:t> et </a:t>
            </a:r>
            <a:r>
              <a:rPr lang="en-US" sz="1600" dirty="0" err="1"/>
              <a:t>d'entretien</a:t>
            </a:r>
            <a:r>
              <a:rPr lang="en-US" sz="1600" dirty="0"/>
              <a:t> (PIE)</a:t>
            </a:r>
          </a:p>
          <a:p>
            <a:pPr lvl="1"/>
            <a:r>
              <a:rPr lang="en-US" sz="1400" dirty="0" err="1"/>
              <a:t>Représentants</a:t>
            </a:r>
            <a:r>
              <a:rPr lang="en-US" sz="1400" dirty="0"/>
              <a:t>: Clava Abou Takka and Guillaume Danis</a:t>
            </a:r>
          </a:p>
          <a:p>
            <a:pPr marL="192088" lvl="1" indent="0">
              <a:buNone/>
            </a:pPr>
            <a:endParaRPr lang="en-US" sz="1400" dirty="0"/>
          </a:p>
          <a:p>
            <a:r>
              <a:rPr lang="fr-FR" sz="1600" dirty="0"/>
              <a:t>Fonds d'infrastructure des Premières Nations </a:t>
            </a:r>
            <a:r>
              <a:rPr lang="en-US" sz="1600" dirty="0"/>
              <a:t>(FIPN)</a:t>
            </a:r>
          </a:p>
          <a:p>
            <a:pPr lvl="1"/>
            <a:r>
              <a:rPr lang="en-US" sz="1400" dirty="0" err="1"/>
              <a:t>Représentants</a:t>
            </a:r>
            <a:r>
              <a:rPr lang="en-US" sz="1400" dirty="0"/>
              <a:t> : Julie Paquette and Christine </a:t>
            </a:r>
            <a:r>
              <a:rPr lang="en-US" sz="1400" dirty="0" err="1"/>
              <a:t>Twerdoclib</a:t>
            </a:r>
            <a:endParaRPr lang="en-US" sz="1400" dirty="0"/>
          </a:p>
          <a:p>
            <a:pPr marL="192088" lvl="1" indent="0">
              <a:buNone/>
            </a:pPr>
            <a:endParaRPr lang="en-US" sz="1400" dirty="0"/>
          </a:p>
          <a:p>
            <a:r>
              <a:rPr lang="fr-FR" sz="1600" dirty="0"/>
              <a:t>Programme des établissements de santé </a:t>
            </a:r>
            <a:r>
              <a:rPr lang="en-US" sz="1600" dirty="0"/>
              <a:t>(PES)</a:t>
            </a:r>
          </a:p>
          <a:p>
            <a:pPr lvl="1"/>
            <a:r>
              <a:rPr lang="en-US" sz="1400" dirty="0" err="1"/>
              <a:t>Représentants</a:t>
            </a:r>
            <a:r>
              <a:rPr lang="en-US" sz="1400" dirty="0"/>
              <a:t> : Paul Leonard and Michael Laska</a:t>
            </a:r>
          </a:p>
          <a:p>
            <a:pPr marL="192088" lvl="1" indent="0">
              <a:buNone/>
            </a:pPr>
            <a:endParaRPr lang="en-US" sz="1400" dirty="0"/>
          </a:p>
          <a:p>
            <a:r>
              <a:rPr lang="fr-FR" sz="1600" dirty="0"/>
              <a:t>Composants des déchets solides et de l'utilisation des sols du Programme des services relatifs aux terres et au développement économique (PSTDE)</a:t>
            </a:r>
            <a:endParaRPr lang="en-US" sz="1600" dirty="0"/>
          </a:p>
          <a:p>
            <a:pPr lvl="1"/>
            <a:r>
              <a:rPr lang="en-US" sz="1400" dirty="0" err="1"/>
              <a:t>Représentants</a:t>
            </a:r>
            <a:r>
              <a:rPr lang="en-US" sz="1400" dirty="0"/>
              <a:t> : Patrick Haggerty and Aaron Dorland</a:t>
            </a:r>
          </a:p>
          <a:p>
            <a:pPr marL="192088" lvl="1" indent="0">
              <a:buNone/>
            </a:pPr>
            <a:endParaRPr lang="en-US" sz="1400" dirty="0"/>
          </a:p>
          <a:p>
            <a:r>
              <a:rPr lang="fr-FR" sz="1600" dirty="0"/>
              <a:t>Les composantes de l'infrastructure économique </a:t>
            </a:r>
            <a:r>
              <a:rPr lang="en-US" sz="1600" dirty="0"/>
              <a:t>du </a:t>
            </a:r>
            <a:r>
              <a:rPr lang="fr-FR" sz="1600" dirty="0"/>
              <a:t>Programme pour la préparation des collectivités aux possibilités économiques (PPCPE)</a:t>
            </a:r>
            <a:endParaRPr lang="en-US" sz="1600" dirty="0"/>
          </a:p>
          <a:p>
            <a:pPr lvl="1"/>
            <a:r>
              <a:rPr lang="en-US" sz="1400" dirty="0" err="1"/>
              <a:t>Représentants</a:t>
            </a:r>
            <a:r>
              <a:rPr lang="en-US" sz="1400" dirty="0"/>
              <a:t> : Cheryl Sutherland and Dustin </a:t>
            </a:r>
            <a:r>
              <a:rPr lang="en-US" sz="1400" dirty="0" err="1"/>
              <a:t>Remillard</a:t>
            </a:r>
            <a:endParaRPr lang="en-US" sz="1400" dirty="0"/>
          </a:p>
        </p:txBody>
      </p:sp>
    </p:spTree>
    <p:extLst>
      <p:ext uri="{BB962C8B-B14F-4D97-AF65-F5344CB8AC3E}">
        <p14:creationId xmlns:p14="http://schemas.microsoft.com/office/powerpoint/2010/main" val="1635156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Programme</a:t>
            </a:r>
            <a:r>
              <a:rPr lang="en-US" dirty="0"/>
              <a:t> </a:t>
            </a:r>
            <a:r>
              <a:rPr lang="en-US" dirty="0" err="1"/>
              <a:t>d'immobilisations</a:t>
            </a:r>
            <a:r>
              <a:rPr lang="en-US" dirty="0"/>
              <a:t> et </a:t>
            </a:r>
            <a:r>
              <a:rPr lang="en-US" dirty="0" err="1"/>
              <a:t>d'entretien</a:t>
            </a:r>
            <a:endParaRPr lang="en-US" dirty="0"/>
          </a:p>
        </p:txBody>
      </p:sp>
      <p:sp>
        <p:nvSpPr>
          <p:cNvPr id="3" name="Content Placeholder 2"/>
          <p:cNvSpPr>
            <a:spLocks noGrp="1"/>
          </p:cNvSpPr>
          <p:nvPr>
            <p:ph idx="1"/>
          </p:nvPr>
        </p:nvSpPr>
        <p:spPr/>
        <p:txBody>
          <a:bodyPr/>
          <a:lstStyle/>
          <a:p>
            <a:r>
              <a:rPr lang="fr-FR" sz="1600" dirty="0"/>
              <a:t>Objectif : Fournir des fonds aux Premières nations vivant dans des réserves pour la planification, la construction, l'acquisition, l'exploitation et l'entretien des infrastructures et des services. </a:t>
            </a:r>
          </a:p>
          <a:p>
            <a:r>
              <a:rPr lang="fr-FR" sz="1600" dirty="0"/>
              <a:t>Les types d'actifs financés comprennent les logements, les établissements d'enseignement, les réseaux d'eau et d'eaux usées et les autres infrastructures communautaires. </a:t>
            </a:r>
          </a:p>
          <a:p>
            <a:r>
              <a:rPr lang="fr-FR" sz="1600" dirty="0"/>
              <a:t>Limite maximale de financement de 125 millions de dollars par bénéficiaire et par an. Le financement est accordé sur la base d'une proposition par le biais de contributions et d'accords de financement flexibles (accords de financement à contribution fixe, flexible ou en bloc).</a:t>
            </a:r>
          </a:p>
          <a:p>
            <a:r>
              <a:rPr lang="fr-FR" sz="1600" dirty="0"/>
              <a:t>Les défis comprennent la résolution des retards importants dans l'approbation et la construction des projets d'infrastructure et la garantie d'un séquencement, d'une planification et/ou d'une priorisation équitables et appropriés.</a:t>
            </a:r>
          </a:p>
          <a:p>
            <a:pPr lvl="1">
              <a:buFont typeface="Courier New" panose="02070309020205020404" pitchFamily="49" charset="0"/>
              <a:buChar char="o"/>
            </a:pPr>
            <a:r>
              <a:rPr lang="fr-FR" sz="1400" dirty="0"/>
              <a:t>Par exemple, les besoins en matière de projets prioritaires peuvent rester sur les listes pendant de longues périodes en raison des différences potentielles entre les priorités du gouvernement du Canada (p. ex. financement ciblé pour la santé et la sécurité, projets relatifs à l'eau) et les besoins particuliers de certaines communautés (p. ex. centres de loisirs), et du manque de financement adéquat, prévisible et à long terme et/ou de programmes cloisonnés.</a:t>
            </a:r>
            <a:endParaRPr lang="en-US" sz="1400" dirty="0"/>
          </a:p>
        </p:txBody>
      </p:sp>
    </p:spTree>
    <p:extLst>
      <p:ext uri="{BB962C8B-B14F-4D97-AF65-F5344CB8AC3E}">
        <p14:creationId xmlns:p14="http://schemas.microsoft.com/office/powerpoint/2010/main" val="1000063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Fonds d'infrastructure des Premières Nations</a:t>
            </a:r>
            <a:endParaRPr lang="en-US" dirty="0"/>
          </a:p>
        </p:txBody>
      </p:sp>
      <p:sp>
        <p:nvSpPr>
          <p:cNvPr id="3" name="Content Placeholder 2"/>
          <p:cNvSpPr>
            <a:spLocks noGrp="1"/>
          </p:cNvSpPr>
          <p:nvPr>
            <p:ph idx="1"/>
          </p:nvPr>
        </p:nvSpPr>
        <p:spPr>
          <a:xfrm>
            <a:off x="368300" y="1308100"/>
            <a:ext cx="8394700" cy="5168900"/>
          </a:xfrm>
        </p:spPr>
        <p:txBody>
          <a:bodyPr/>
          <a:lstStyle/>
          <a:p>
            <a:r>
              <a:rPr lang="fr-FR" sz="1600" dirty="0">
                <a:latin typeface="+mj-lt"/>
              </a:rPr>
              <a:t>Objectif : Fournir des fonds pour améliorer la qualité de vie et l'environnement des communautés des Premières nations. </a:t>
            </a:r>
          </a:p>
          <a:p>
            <a:r>
              <a:rPr lang="fr-FR" sz="1600" dirty="0">
                <a:latin typeface="+mj-lt"/>
              </a:rPr>
              <a:t>Créée en 2007 pour répondre à des besoins de financement d'infrastructures de longue date et pour soutenir des projets qui ne recevaient pas de financement important du PIE.</a:t>
            </a:r>
          </a:p>
          <a:p>
            <a:r>
              <a:rPr lang="fr-FR" sz="1600" dirty="0"/>
              <a:t>Source de financement indépendante et complémentaire du PIE. Il utilise le même cadre de contrôle du programme, la même stratégie de mesure du rendement et la même structure de gestion de projet que le PIE (mais des cadres de classement des priorités différents).</a:t>
            </a:r>
          </a:p>
          <a:p>
            <a:r>
              <a:rPr lang="fr-FR" sz="1600" dirty="0"/>
              <a:t>Finance 9 catégories d'actifs : Routes et ponts, Connectivité, Bâtiments administratifs des bandes, Culture et loisirs, Protection contre les incendies, Systèmes énergétiques, Planification et développement des compétences, Déchets solides et Atténuation structurelle. </a:t>
            </a:r>
          </a:p>
          <a:p>
            <a:r>
              <a:rPr lang="fr-FR" sz="1600" dirty="0"/>
              <a:t>Défis: Les besoins actuels dépassent le financement disponible; limitations des données; complexité technique et diversité des actifs; coordination avec d'autres juridictions et programmes fédéraux.</a:t>
            </a:r>
          </a:p>
          <a:p>
            <a:r>
              <a:rPr lang="fr-FR" sz="1600" dirty="0"/>
              <a:t>Possibilités de: Soutenir le renforcement des capacités et investir dans des infrastructures résilientes au changement climatique; poursuivre une collaboration étroite avec d'autres juridictions et d'autres ministères; explorer d'autres modes de financement.</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320273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 points à </a:t>
            </a:r>
            <a:r>
              <a:rPr lang="en-US" dirty="0" err="1"/>
              <a:t>retenir</a:t>
            </a:r>
            <a:r>
              <a:rPr lang="en-US" dirty="0"/>
              <a:t> du tableau de concordance </a:t>
            </a:r>
          </a:p>
        </p:txBody>
      </p:sp>
      <p:sp>
        <p:nvSpPr>
          <p:cNvPr id="3" name="Content Placeholder 2"/>
          <p:cNvSpPr>
            <a:spLocks noGrp="1"/>
          </p:cNvSpPr>
          <p:nvPr>
            <p:ph idx="1"/>
          </p:nvPr>
        </p:nvSpPr>
        <p:spPr>
          <a:xfrm>
            <a:off x="368300" y="1308100"/>
            <a:ext cx="7861300" cy="5092699"/>
          </a:xfrm>
        </p:spPr>
        <p:txBody>
          <a:bodyPr/>
          <a:lstStyle/>
          <a:p>
            <a:pPr marL="0" indent="0">
              <a:buNone/>
            </a:pPr>
            <a:r>
              <a:rPr lang="fr-FR" sz="1700" dirty="0"/>
              <a:t>Voici quelques éléments à retenir de l'exercice du tableau de concordance des cinq modalités des programmes:</a:t>
            </a:r>
          </a:p>
          <a:p>
            <a:r>
              <a:rPr lang="fr-FR" sz="1700" dirty="0"/>
              <a:t>Différence notable dans la portée des projets et les limites de financement (c.-à-d. 125 millions de dollars par an dans le cadre du PIE contre 10 millions de dollars par an dans le cadre du FIPN ou du PSTDE).</a:t>
            </a:r>
          </a:p>
          <a:p>
            <a:r>
              <a:rPr lang="fr-FR" sz="1700" dirty="0"/>
              <a:t>Certains programmes comportent une liste de coûts non admissibles, mais les activités qui ne figurent pas dans les modalités ne sont généralement pas admissibles au financement. </a:t>
            </a:r>
          </a:p>
          <a:p>
            <a:r>
              <a:rPr lang="fr-FR" sz="1700" dirty="0"/>
              <a:t>Différences d'admissibilité - par exemple, le PIE à de loin la liste la plus exhaustive d'activités admissibles, tandis que les autres programmes sont plus larges.</a:t>
            </a:r>
          </a:p>
          <a:p>
            <a:r>
              <a:rPr lang="fr-FR" sz="1700" dirty="0"/>
              <a:t>Les opérations et la maintenance, les immobilisations mineures et les immobilisations majeures ne sont pas spécifiées dans les modalités du PES, du PPCPE et du PSTDE.</a:t>
            </a:r>
          </a:p>
          <a:p>
            <a:r>
              <a:rPr lang="fr-FR" sz="1700" dirty="0"/>
              <a:t>Les inspections sont requises dans le cadre du PIE, alors que les autres modalités du programme ne les mentionnent pas dans les exigences de rapport.</a:t>
            </a:r>
          </a:p>
          <a:p>
            <a:endParaRPr lang="en-US" dirty="0"/>
          </a:p>
        </p:txBody>
      </p:sp>
    </p:spTree>
    <p:extLst>
      <p:ext uri="{BB962C8B-B14F-4D97-AF65-F5344CB8AC3E}">
        <p14:creationId xmlns:p14="http://schemas.microsoft.com/office/powerpoint/2010/main" val="3177892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S</a:t>
            </a:r>
            <a:r>
              <a:rPr lang="en-US" dirty="0" err="1"/>
              <a:t>alles</a:t>
            </a:r>
            <a:r>
              <a:rPr lang="en-US" dirty="0"/>
              <a:t> de discussions</a:t>
            </a:r>
          </a:p>
        </p:txBody>
      </p:sp>
      <p:sp>
        <p:nvSpPr>
          <p:cNvPr id="3" name="Content Placeholder 2"/>
          <p:cNvSpPr>
            <a:spLocks noGrp="1"/>
          </p:cNvSpPr>
          <p:nvPr>
            <p:ph idx="1"/>
          </p:nvPr>
        </p:nvSpPr>
        <p:spPr/>
        <p:txBody>
          <a:bodyPr/>
          <a:lstStyle/>
          <a:p>
            <a:r>
              <a:rPr lang="fr-FR" dirty="0"/>
              <a:t>L'objectif est de discuter et d'identifier les changements nécessaires pour consolider les modalités et englober une approche de financement des investissements. </a:t>
            </a:r>
          </a:p>
          <a:p>
            <a:r>
              <a:rPr lang="fr-FR" dirty="0"/>
              <a:t>Les participants sont vivement encouragés à partager leurs points de vue sur les ajustements qui seraient importants pour que les programmes fonctionnent bien et répondent aux besoins des Premières Nations. Tous les commentaires sont appréciés et importants !</a:t>
            </a:r>
          </a:p>
          <a:p>
            <a:r>
              <a:rPr lang="fr-CA" dirty="0"/>
              <a:t>Sujets</a:t>
            </a:r>
            <a:r>
              <a:rPr lang="en-US" dirty="0"/>
              <a:t> des salles de discussions:</a:t>
            </a:r>
          </a:p>
          <a:p>
            <a:pPr lvl="1"/>
            <a:r>
              <a:rPr lang="en-US" dirty="0"/>
              <a:t>Salle 1: </a:t>
            </a:r>
            <a:r>
              <a:rPr lang="fr-CA" dirty="0"/>
              <a:t>Autorités</a:t>
            </a:r>
          </a:p>
          <a:p>
            <a:pPr lvl="1"/>
            <a:r>
              <a:rPr lang="fr-CA" dirty="0"/>
              <a:t>Salle 2: Objectifs du program</a:t>
            </a:r>
          </a:p>
          <a:p>
            <a:pPr lvl="1"/>
            <a:r>
              <a:rPr lang="en-US" dirty="0"/>
              <a:t>Salle 3: </a:t>
            </a:r>
            <a:r>
              <a:rPr lang="fr-CA" dirty="0"/>
              <a:t>Éligibilité du récipient et du projet</a:t>
            </a:r>
          </a:p>
          <a:p>
            <a:pPr lvl="1"/>
            <a:r>
              <a:rPr lang="en-US" dirty="0"/>
              <a:t>Salle 4: Structure</a:t>
            </a:r>
          </a:p>
          <a:p>
            <a:pPr lvl="1"/>
            <a:r>
              <a:rPr lang="fr-CA" dirty="0"/>
              <a:t>Salle 5: Rapport</a:t>
            </a:r>
          </a:p>
        </p:txBody>
      </p:sp>
    </p:spTree>
    <p:extLst>
      <p:ext uri="{BB962C8B-B14F-4D97-AF65-F5344CB8AC3E}">
        <p14:creationId xmlns:p14="http://schemas.microsoft.com/office/powerpoint/2010/main" val="778700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63d9549d30394330801e7fd9&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Standard_white</Template>
  <TotalTime>25691</TotalTime>
  <Words>972</Words>
  <Application>Microsoft Office PowerPoint</Application>
  <PresentationFormat>On-screen Show (4:3)</PresentationFormat>
  <Paragraphs>56</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Courier New</vt:lpstr>
      <vt:lpstr>Verdana</vt:lpstr>
      <vt:lpstr>Standard_white</vt:lpstr>
      <vt:lpstr>PowerPoint Presentation</vt:lpstr>
      <vt:lpstr>Introduction</vt:lpstr>
      <vt:lpstr>Aperçu général</vt:lpstr>
      <vt:lpstr>Programme d'immobilisations et d'entretien</vt:lpstr>
      <vt:lpstr>Fonds d'infrastructure des Premières Nations</vt:lpstr>
      <vt:lpstr>Les points à retenir du tableau de concordance </vt:lpstr>
      <vt:lpstr>Salles de discussions</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Medinic, Emel</cp:lastModifiedBy>
  <cp:revision>620</cp:revision>
  <cp:lastPrinted>2016-07-14T13:03:34Z</cp:lastPrinted>
  <dcterms:created xsi:type="dcterms:W3CDTF">2007-03-13T16:30:24Z</dcterms:created>
  <dcterms:modified xsi:type="dcterms:W3CDTF">2023-02-02T14:48:53Z</dcterms:modified>
</cp:coreProperties>
</file>