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5"/>
  </p:notesMasterIdLst>
  <p:sldIdLst>
    <p:sldId id="450" r:id="rId3"/>
    <p:sldId id="499" r:id="rId4"/>
    <p:sldId id="500" r:id="rId5"/>
    <p:sldId id="501" r:id="rId6"/>
    <p:sldId id="470" r:id="rId7"/>
    <p:sldId id="266" r:id="rId8"/>
    <p:sldId id="483" r:id="rId9"/>
    <p:sldId id="494" r:id="rId10"/>
    <p:sldId id="496" r:id="rId11"/>
    <p:sldId id="497" r:id="rId12"/>
    <p:sldId id="485" r:id="rId13"/>
    <p:sldId id="498" r:id="rId14"/>
    <p:sldId id="486" r:id="rId15"/>
    <p:sldId id="487" r:id="rId16"/>
    <p:sldId id="490" r:id="rId17"/>
    <p:sldId id="491" r:id="rId18"/>
    <p:sldId id="484" r:id="rId19"/>
    <p:sldId id="471" r:id="rId20"/>
    <p:sldId id="472" r:id="rId21"/>
    <p:sldId id="473" r:id="rId22"/>
    <p:sldId id="474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E25606D-3230-4EB1-B0F0-CDF16DB59E89}">
          <p14:sldIdLst>
            <p14:sldId id="450"/>
            <p14:sldId id="499"/>
            <p14:sldId id="500"/>
            <p14:sldId id="501"/>
          </p14:sldIdLst>
        </p14:section>
        <p14:section name="Before Going Onsite" id="{DD6F9CBC-F067-42C6-8991-118D981DFC38}">
          <p14:sldIdLst>
            <p14:sldId id="470"/>
            <p14:sldId id="266"/>
            <p14:sldId id="483"/>
            <p14:sldId id="494"/>
            <p14:sldId id="496"/>
          </p14:sldIdLst>
        </p14:section>
        <p14:section name="When onsite" id="{A2D5FD8D-5E5B-48B8-8CC7-40427ECE0E5E}">
          <p14:sldIdLst>
            <p14:sldId id="497"/>
            <p14:sldId id="485"/>
            <p14:sldId id="498"/>
            <p14:sldId id="486"/>
            <p14:sldId id="487"/>
            <p14:sldId id="490"/>
            <p14:sldId id="491"/>
            <p14:sldId id="484"/>
            <p14:sldId id="471"/>
          </p14:sldIdLst>
        </p14:section>
        <p14:section name="Helpful Hints" id="{ABC1C7AD-9894-4BC4-8875-771DCBAC82A5}">
          <p14:sldIdLst>
            <p14:sldId id="472"/>
            <p14:sldId id="473"/>
            <p14:sldId id="474"/>
          </p14:sldIdLst>
        </p14:section>
        <p14:section name="Check-list" id="{1EEC6CDC-AF54-4644-9485-96096BEAA67C}">
          <p14:sldIdLst>
            <p14:sldId id="4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8C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0" autoAdjust="0"/>
    <p:restoredTop sz="84489" autoAdjust="0"/>
  </p:normalViewPr>
  <p:slideViewPr>
    <p:cSldViewPr snapToGrid="0">
      <p:cViewPr varScale="1">
        <p:scale>
          <a:sx n="95" d="100"/>
          <a:sy n="95" d="100"/>
        </p:scale>
        <p:origin x="42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1A22C63-8289-4638-BE91-FB741ADF0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54D5AE4-9BC0-44B2-A4D7-C7C18C4B7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2C2D3DF-B6A8-4795-8E47-968C82882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3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8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88F16B6-D3A8-4949-949D-B4CC0ED24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source-mysource.spac-pspc.gc.ca/eng/services/dpi-cio/gi-im/guides-howto/Pages/nettoyage-paper.aspx#s6" TargetMode="External"/><Relationship Id="rId2" Type="http://schemas.openxmlformats.org/officeDocument/2006/relationships/hyperlink" Target="https://masource-mysource.spac-pspc.gc.ca/eng/services/dpi-cio/gi-im/guides-howto/Pages/nettoyage-paper.aspx#s5" TargetMode="External"/><Relationship Id="rId1" Type="http://schemas.openxmlformats.org/officeDocument/2006/relationships/slideLayout" Target="../slideLayouts/slideLayout28.xml"/><Relationship Id="rId4" Type="http://schemas.openxmlformats.org/officeDocument/2006/relationships/hyperlink" Target="https://masource-mysource.spac-pspc.gc.ca/eng/services/dpi-cio/gi-im/guides-howto/Pages/nettoyage-paper.aspx#s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ource-mysource.spac-pspc.gc.ca/eng/services/dpi-cio/gi-im/guides-howto/Pages/nettoyage-paper.aspx#sens" TargetMode="Externa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view/84814499/example-workplace-im-deck-en-exemple-gdc-presentation-gi-de-milieu-de-travail-en?language=en" TargetMode="External"/><Relationship Id="rId7" Type="http://schemas.openxmlformats.org/officeDocument/2006/relationships/hyperlink" Target="https://gcconnex.gc.ca/file/view/84822983/example-newsletter-im-training-en?language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onnex.gc.ca/file/view/84821324/example-email-training-on-information-management-bilingual-exemple-courriel-formation-sur-la-gestion-de-linformation-bilingue?language=en" TargetMode="External"/><Relationship Id="rId5" Type="http://schemas.openxmlformats.org/officeDocument/2006/relationships/hyperlink" Target="https://gcconnex.gc.ca/file/view/84825136/example-newsletter-paper-purging-en?language=en" TargetMode="External"/><Relationship Id="rId4" Type="http://schemas.openxmlformats.org/officeDocument/2006/relationships/hyperlink" Target="https://gcconnex.gc.ca/file/view/84820368/example-email-the-great-paper-purge-of-2021-gcworkplace-project-bilingual-exemple-courriel-le-grand-projet-delimination-du-papier-de-2021-projet-milieu-de-travail-gc-bilingue?language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92" y="3175"/>
            <a:ext cx="12187708" cy="6864673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882" y="2087217"/>
            <a:ext cx="9305357" cy="15877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Guide for the Retrieval of Personal and Business Assets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77" y="3806552"/>
            <a:ext cx="5053555" cy="678352"/>
          </a:xfrm>
        </p:spPr>
        <p:txBody>
          <a:bodyPr>
            <a:noAutofit/>
          </a:bodyPr>
          <a:lstStyle/>
          <a:p>
            <a:r>
              <a:rPr lang="en-US" sz="1600" i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[name of project]</a:t>
            </a:r>
          </a:p>
        </p:txBody>
      </p:sp>
      <p:sp>
        <p:nvSpPr>
          <p:cNvPr id="9" name="Rectangle 8"/>
          <p:cNvSpPr/>
          <p:nvPr/>
        </p:nvSpPr>
        <p:spPr>
          <a:xfrm>
            <a:off x="-2" y="6149663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/>
        </p:nvSpPr>
        <p:spPr>
          <a:xfrm>
            <a:off x="707605" y="5044146"/>
            <a:ext cx="3494087" cy="526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5815F-FCA4-4776-87EE-D214C130C9DE}"/>
              </a:ext>
            </a:extLst>
          </p:cNvPr>
          <p:cNvSpPr txBox="1"/>
          <p:nvPr/>
        </p:nvSpPr>
        <p:spPr>
          <a:xfrm rot="20726505">
            <a:off x="1608909" y="837527"/>
            <a:ext cx="89741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</a:p>
          <a:p>
            <a:r>
              <a:rPr lang="en-CA" sz="3600" dirty="0">
                <a:solidFill>
                  <a:srgbClr val="FF0000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Ensure to adapt this guide to align with your organization’s IM policies</a:t>
            </a:r>
            <a:endParaRPr lang="en-CA" sz="3600" dirty="0">
              <a:solidFill>
                <a:schemeClr val="bg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needs to be done?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D7672A-D80D-4FDF-9323-E6DB92157E67}"/>
              </a:ext>
            </a:extLst>
          </p:cNvPr>
          <p:cNvSpPr txBox="1"/>
          <p:nvPr/>
        </p:nvSpPr>
        <p:spPr>
          <a:xfrm>
            <a:off x="508000" y="1731532"/>
            <a:ext cx="52705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Paper clean-up: All documents need to be reviewed, stored/digitized/disposed of based on the information provided in this package.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personal belongings need to be removed from workstations, lockers, cabinets and common areas, including the kitchen and coat closets.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 assets such as stationery, IT peripherals and office supplies must be sorted the designated areas.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Surplus IT equipment (i.e., printers, scanners, desktop computers) that are too large to move must be labeled.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Non-ergonomic furniture must remain at the workstation to be labelled as surplus by the clean-up captains or move vendor.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B8477-3FAC-4C3B-A141-755C4DE0EE6A}"/>
              </a:ext>
            </a:extLst>
          </p:cNvPr>
          <p:cNvSpPr txBox="1"/>
          <p:nvPr/>
        </p:nvSpPr>
        <p:spPr>
          <a:xfrm>
            <a:off x="6017774" y="1731532"/>
            <a:ext cx="5780526" cy="412420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information/pictures related to labelling instructions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you will be provided with boxes, tape, labels (green, red, blue, and orange) and markers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Green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personal items to be removed by you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boxes of business assets to be retained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Blue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large surplus IT equipment (i.e., printers)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surplus furniture for decommissioning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Mark your name and/or department on red, yellow and orange labels. No need to mark green labels as you should be taking these items home. If you are packing personal items for a colleague, please put their name on the label. </a:t>
            </a:r>
          </a:p>
          <a:p>
            <a:pPr>
              <a:spcAft>
                <a:spcPts val="1200"/>
              </a:spcAft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AF23A-4258-46D5-AECA-4ECB17152DBB}"/>
              </a:ext>
            </a:extLst>
          </p:cNvPr>
          <p:cNvSpPr txBox="1"/>
          <p:nvPr/>
        </p:nvSpPr>
        <p:spPr>
          <a:xfrm rot="20726505">
            <a:off x="6500526" y="2705724"/>
            <a:ext cx="4687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8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88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can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you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ake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ome?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A657AFB-2096-454A-938E-7CB4D83000C9}"/>
              </a:ext>
            </a:extLst>
          </p:cNvPr>
          <p:cNvGrpSpPr/>
          <p:nvPr/>
        </p:nvGrpSpPr>
        <p:grpSpPr>
          <a:xfrm>
            <a:off x="499489" y="1703096"/>
            <a:ext cx="9406511" cy="4456403"/>
            <a:chOff x="619125" y="1676400"/>
            <a:chExt cx="7981422" cy="422515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B05BC0-4333-4EE9-AC9D-40173697BB23}"/>
                </a:ext>
              </a:extLst>
            </p:cNvPr>
            <p:cNvSpPr/>
            <p:nvPr/>
          </p:nvSpPr>
          <p:spPr>
            <a:xfrm>
              <a:off x="619125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Take Home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232793-67C3-44F1-82EC-4D79BA5BDDFF}"/>
                </a:ext>
              </a:extLst>
            </p:cNvPr>
            <p:cNvSpPr/>
            <p:nvPr/>
          </p:nvSpPr>
          <p:spPr>
            <a:xfrm>
              <a:off x="619125" y="2076449"/>
              <a:ext cx="2571750" cy="3825103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All personal items (i.e., shoes, clothing, food, personal items at workstation in lockers and in the kitchen)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Non-sensitive or personal information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Unclassified training binders that are not online (consider scanning)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keyboard, mouse, charger)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Personal ergonomic equipment (except ergonomic furniture, i.e., desks)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Assets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 (i.e., laptops, monitors, etc.)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2606DE-D032-4A2D-B6CA-E2087DA7C029}"/>
                </a:ext>
              </a:extLst>
            </p:cNvPr>
            <p:cNvSpPr/>
            <p:nvPr/>
          </p:nvSpPr>
          <p:spPr>
            <a:xfrm>
              <a:off x="3286125" y="1676400"/>
              <a:ext cx="26670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Leave at the Office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CEF199-A678-496A-86B6-C75428E9FFDD}"/>
                </a:ext>
              </a:extLst>
            </p:cNvPr>
            <p:cNvSpPr/>
            <p:nvPr/>
          </p:nvSpPr>
          <p:spPr>
            <a:xfrm>
              <a:off x="3286125" y="2076449"/>
              <a:ext cx="266700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assets not identified as available for employees who work from home (i.e., scanners,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Port replicators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Printers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VoIP phones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IT peripherals not identified to be available for employees who work from home (i.e., adaptors, power bars,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Furniture (i.e., office chairs, pedestals,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Teleconference and videoconference equipment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Classified information (e.g., secret or top-secret documents)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Protected B or C documents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F1EB5B-8B19-4726-A0B8-230AD1D7ECA9}"/>
                </a:ext>
              </a:extLst>
            </p:cNvPr>
            <p:cNvSpPr/>
            <p:nvPr/>
          </p:nvSpPr>
          <p:spPr>
            <a:xfrm>
              <a:off x="6022413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Surplus Items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0FF242-10B0-4AE6-971D-DFEC898CF9A8}"/>
                </a:ext>
              </a:extLst>
            </p:cNvPr>
            <p:cNvSpPr/>
            <p:nvPr/>
          </p:nvSpPr>
          <p:spPr>
            <a:xfrm>
              <a:off x="6028797" y="2076449"/>
              <a:ext cx="257175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keyboards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Extra mice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Old cell phones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Unwanted IT equipment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all surplus items in identified areas on the floor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B262141-AEA8-42C1-8337-7B8FE50CF7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39"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2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9975017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Why you need to take home your belongings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8C1A26F-2B9D-4E92-9DDC-F0ED826589D4}"/>
              </a:ext>
            </a:extLst>
          </p:cNvPr>
          <p:cNvSpPr txBox="1"/>
          <p:nvPr/>
        </p:nvSpPr>
        <p:spPr>
          <a:xfrm>
            <a:off x="324116" y="1927931"/>
            <a:ext cx="77745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 workstations and offices in the new workplace will be shared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which means that no personal belongings can be stored there. You will however have access to a locker.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[Insert information related to your locker/cabinet strategy for the ‘new’ workplace.]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1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day lockers will be available for all employees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All personal items must be removed from the office at the end of each day.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2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individual departments/teams at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Your manager will discuss team norms and expectations surrounding team lockers and what you can and cannot keep in the workplace.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 3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lockers will be assigned to employees. Please bring all personal items home at this time. Once the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project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is complete, you may bring back select personal items to store in your locker.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include information regarding the quantity that will fit in the lockers, as required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9F904-E86D-437F-862C-D2369FE46C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1"/>
          <a:stretch/>
        </p:blipFill>
        <p:spPr>
          <a:xfrm>
            <a:off x="8198909" y="1731532"/>
            <a:ext cx="3993091" cy="44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complete your Paper clean-up</a:t>
            </a:r>
            <a:endParaRPr lang="en-US" sz="3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98760F5-CF86-48F6-8AFC-7DF6EB652B02}"/>
              </a:ext>
            </a:extLst>
          </p:cNvPr>
          <p:cNvSpPr/>
          <p:nvPr/>
        </p:nvSpPr>
        <p:spPr>
          <a:xfrm>
            <a:off x="222653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D60FA3-EB52-4368-9B02-E7862A60F143}"/>
              </a:ext>
            </a:extLst>
          </p:cNvPr>
          <p:cNvSpPr/>
          <p:nvPr/>
        </p:nvSpPr>
        <p:spPr>
          <a:xfrm>
            <a:off x="504678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600917-1E1B-455C-9E1B-378852CA7D49}"/>
              </a:ext>
            </a:extLst>
          </p:cNvPr>
          <p:cNvSpPr/>
          <p:nvPr/>
        </p:nvSpPr>
        <p:spPr>
          <a:xfrm>
            <a:off x="7827485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lang="en-CA"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DA3720C-F489-4234-9049-277079221426}"/>
              </a:ext>
            </a:extLst>
          </p:cNvPr>
          <p:cNvSpPr txBox="1"/>
          <p:nvPr/>
        </p:nvSpPr>
        <p:spPr>
          <a:xfrm>
            <a:off x="2013355" y="4192959"/>
            <a:ext cx="214217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to clean up first</a:t>
            </a: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350EA0D8-4528-480B-9913-1DC856E244F1}"/>
              </a:ext>
            </a:extLst>
          </p:cNvPr>
          <p:cNvSpPr txBox="1"/>
          <p:nvPr/>
        </p:nvSpPr>
        <p:spPr>
          <a:xfrm>
            <a:off x="4900630" y="4192959"/>
            <a:ext cx="200812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information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0C449B7-9DEC-4EE3-B741-54E8A14A3A47}"/>
              </a:ext>
            </a:extLst>
          </p:cNvPr>
          <p:cNvSpPr txBox="1"/>
          <p:nvPr/>
        </p:nvSpPr>
        <p:spPr>
          <a:xfrm>
            <a:off x="7653855" y="4192960"/>
            <a:ext cx="2228094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DECIDE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keep or dispose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137477-6F87-48D5-BE01-D19E199B3B00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4155534" y="4682324"/>
            <a:ext cx="745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1DAF20-D441-4766-85D5-C69F989145A1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6908759" y="4682324"/>
            <a:ext cx="7450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838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6CD14B22-3DD3-4B6E-9958-29588E3ABC24}"/>
              </a:ext>
            </a:extLst>
          </p:cNvPr>
          <p:cNvSpPr txBox="1"/>
          <p:nvPr/>
        </p:nvSpPr>
        <p:spPr>
          <a:xfrm>
            <a:off x="1457348" y="1672192"/>
            <a:ext cx="3332832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resources of business value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749AFDE1-7A2C-42EC-9BA5-DC325EF8E7F3}"/>
              </a:ext>
            </a:extLst>
          </p:cNvPr>
          <p:cNvSpPr txBox="1"/>
          <p:nvPr/>
        </p:nvSpPr>
        <p:spPr>
          <a:xfrm>
            <a:off x="313454" y="2810901"/>
            <a:ext cx="5620621" cy="32439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the delivery of programs and services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policies, guidelines, client records, planning documents).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Captures business activities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task assignments, project and process documentation, employment offers, contracts, transactions).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Record the evidence and rationalize for decisions or actions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(e.g., records of decision, authorizations, briefing notes, legal advice, meeting documents, documents subject to a litigation hold).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departmental reporting, performance and accountability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strategic plans, corporate reports, statistics).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1600" dirty="0">
              <a:solidFill>
                <a:schemeClr val="accent5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F7236A6B-434C-4E93-AE79-87DF38602919}"/>
              </a:ext>
            </a:extLst>
          </p:cNvPr>
          <p:cNvSpPr txBox="1"/>
          <p:nvPr/>
        </p:nvSpPr>
        <p:spPr>
          <a:xfrm>
            <a:off x="7600380" y="1672192"/>
            <a:ext cx="3082101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 any transitory</a:t>
            </a:r>
            <a:b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that:</a:t>
            </a:r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943A69DC-A5E1-4F19-9A1C-8D2FD6E66DCC}"/>
              </a:ext>
            </a:extLst>
          </p:cNvPr>
          <p:cNvSpPr txBox="1"/>
          <p:nvPr/>
        </p:nvSpPr>
        <p:spPr>
          <a:xfrm>
            <a:off x="6548062" y="2810901"/>
            <a:ext cx="5186737" cy="1869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Supports the creation of information of business value but is only needed for a limited time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convenience copies of presentations or documents, informative emails, newsletters, training material, and working drafts where major changes were documented in a later version).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Does not support the creation of information of business value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(e.g., junk mail, meeting notices, holiday and vacation notices, personal information).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392412" y="89624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Know what to clean-up </a:t>
            </a: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irst</a:t>
            </a:r>
          </a:p>
        </p:txBody>
      </p:sp>
    </p:spTree>
    <p:extLst>
      <p:ext uri="{BB962C8B-B14F-4D97-AF65-F5344CB8AC3E}">
        <p14:creationId xmlns:p14="http://schemas.microsoft.com/office/powerpoint/2010/main" val="292806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Sort your Information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BC97A-7269-4888-A74D-8D8EEFAB2BB2}"/>
              </a:ext>
            </a:extLst>
          </p:cNvPr>
          <p:cNvSpPr/>
          <p:nvPr/>
        </p:nvSpPr>
        <p:spPr>
          <a:xfrm>
            <a:off x="7610367" y="2885639"/>
            <a:ext cx="2973129" cy="1867175"/>
          </a:xfrm>
          <a:prstGeom prst="rect">
            <a:avLst/>
          </a:prstGeom>
          <a:solidFill>
            <a:schemeClr val="accent2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5696A-8A02-4D65-999E-CA855B0303CF}"/>
              </a:ext>
            </a:extLst>
          </p:cNvPr>
          <p:cNvSpPr/>
          <p:nvPr/>
        </p:nvSpPr>
        <p:spPr>
          <a:xfrm>
            <a:off x="4579918" y="2885639"/>
            <a:ext cx="2973129" cy="1867175"/>
          </a:xfrm>
          <a:prstGeom prst="rect">
            <a:avLst/>
          </a:prstGeom>
          <a:solidFill>
            <a:schemeClr val="accent5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F5F55D6-23D1-481C-9494-A1DCBC1049FA}"/>
              </a:ext>
            </a:extLst>
          </p:cNvPr>
          <p:cNvSpPr txBox="1"/>
          <p:nvPr/>
        </p:nvSpPr>
        <p:spPr>
          <a:xfrm>
            <a:off x="2406128" y="2125310"/>
            <a:ext cx="7379744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Sort your paper into three piles</a:t>
            </a:r>
            <a:endParaRPr lang="en-CA" sz="3600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75DC33-7F47-4AE9-AB6F-34B8EAED55CF}"/>
              </a:ext>
            </a:extLst>
          </p:cNvPr>
          <p:cNvSpPr/>
          <p:nvPr/>
        </p:nvSpPr>
        <p:spPr>
          <a:xfrm>
            <a:off x="1549469" y="2885639"/>
            <a:ext cx="2973129" cy="1867175"/>
          </a:xfrm>
          <a:prstGeom prst="rect">
            <a:avLst/>
          </a:prstGeom>
          <a:solidFill>
            <a:srgbClr val="8BC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7F91537B-9666-487D-BFF3-9C0C1BED142F}"/>
              </a:ext>
            </a:extLst>
          </p:cNvPr>
          <p:cNvSpPr txBox="1"/>
          <p:nvPr/>
        </p:nvSpPr>
        <p:spPr>
          <a:xfrm>
            <a:off x="2157194" y="3170174"/>
            <a:ext cx="1766031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KEEP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FCCB4D6C-C1A9-471B-9F7E-4A5C5B4B477F}"/>
              </a:ext>
            </a:extLst>
          </p:cNvPr>
          <p:cNvSpPr txBox="1"/>
          <p:nvPr/>
        </p:nvSpPr>
        <p:spPr>
          <a:xfrm>
            <a:off x="1603296" y="3705704"/>
            <a:ext cx="286547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of business value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B6C452F7-A0C7-4804-BBA1-81E759601447}"/>
              </a:ext>
            </a:extLst>
          </p:cNvPr>
          <p:cNvSpPr txBox="1"/>
          <p:nvPr/>
        </p:nvSpPr>
        <p:spPr>
          <a:xfrm>
            <a:off x="4957997" y="3170173"/>
            <a:ext cx="2276007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DISPOSE</a:t>
            </a:r>
            <a:endParaRPr lang="en-CA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CBCAD8D4-3099-41AE-A7D9-55B84E9397FB}"/>
              </a:ext>
            </a:extLst>
          </p:cNvPr>
          <p:cNvSpPr txBox="1"/>
          <p:nvPr/>
        </p:nvSpPr>
        <p:spPr>
          <a:xfrm>
            <a:off x="4705056" y="3682461"/>
            <a:ext cx="2570675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Transitory information</a:t>
            </a:r>
            <a:endParaRPr lang="en-US" sz="2000" b="1" u="sng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95053B12-C8D7-425F-9EA3-F4A4C006A77D}"/>
              </a:ext>
            </a:extLst>
          </p:cNvPr>
          <p:cNvSpPr txBox="1"/>
          <p:nvPr/>
        </p:nvSpPr>
        <p:spPr>
          <a:xfrm>
            <a:off x="7730454" y="3148863"/>
            <a:ext cx="2732953" cy="54662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UNKNOWN</a:t>
            </a:r>
            <a:endParaRPr lang="en-CA" sz="33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85FF4A17-3F8B-46F8-A66F-3E05B2758418}"/>
              </a:ext>
            </a:extLst>
          </p:cNvPr>
          <p:cNvSpPr txBox="1"/>
          <p:nvPr/>
        </p:nvSpPr>
        <p:spPr>
          <a:xfrm>
            <a:off x="7589809" y="3665337"/>
            <a:ext cx="295959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you </a:t>
            </a:r>
            <a:b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sz="2000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 unsure of</a:t>
            </a:r>
            <a:endParaRPr lang="en-US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AF1C96-B41F-44E5-AE44-E31B754C0E89}"/>
              </a:ext>
            </a:extLst>
          </p:cNvPr>
          <p:cNvSpPr/>
          <p:nvPr/>
        </p:nvSpPr>
        <p:spPr>
          <a:xfrm>
            <a:off x="1964953" y="5068054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 Documents linked to ATIP requests or litigation hold must be preserved. *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89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(1 of 2)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9F86A41-8C2F-4932-AEBD-DF3208BF9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51765"/>
              </p:ext>
            </p:extLst>
          </p:nvPr>
        </p:nvGraphicFramePr>
        <p:xfrm>
          <a:off x="184487" y="1853824"/>
          <a:ext cx="11713471" cy="37605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5399">
                  <a:extLst>
                    <a:ext uri="{9D8B030D-6E8A-4147-A177-3AD203B41FA5}">
                      <a16:colId xmlns:a16="http://schemas.microsoft.com/office/drawing/2014/main" val="1007127850"/>
                    </a:ext>
                  </a:extLst>
                </a:gridCol>
                <a:gridCol w="196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VALUE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See 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sensitive information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105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below</a:t>
                      </a:r>
                      <a:endParaRPr lang="en-CA" sz="105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ACTION 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Legal hold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not destroy – Must keep all copies including any scanned versions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until the hold is expressly lifted by </a:t>
                      </a:r>
                      <a:r>
                        <a:rPr lang="en-US" sz="1300" kern="12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DoJ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Place all relevant paper documents in a box, clearly labelled with your name and the name of the action (i.e., Thompson v. AGC, Bouchard c. PGC).</a:t>
                      </a:r>
                      <a:endParaRPr lang="en-CA" sz="1300" kern="120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/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GCdocs</a:t>
                      </a:r>
                      <a:r>
                        <a:rPr lang="en-CA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en-CA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 box and label </a:t>
                      </a:r>
                      <a:r>
                        <a:rPr lang="en-US" sz="1300" kern="12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according 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departmental standards. Please contact your </a:t>
                      </a:r>
                      <a:r>
                        <a:rPr lang="en-US" sz="1300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baseline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team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Place in blue recycle bin.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Yes 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Shredding services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Procedure for the destruction of sensitive departmental information</a:t>
                      </a:r>
                      <a:endParaRPr lang="en-CA" sz="13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Unknown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Validate with your peer and/or </a:t>
                      </a:r>
                      <a:r>
                        <a:rPr lang="en-US" sz="13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BRIM team </a:t>
                      </a:r>
                      <a:r>
                        <a:rPr lang="en-US" sz="13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 help identify if</a:t>
                      </a:r>
                      <a:r>
                        <a:rPr lang="en-US" sz="130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IRBV or 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9C890624-0CD1-417A-B5CE-C4E33487EE56}"/>
              </a:ext>
            </a:extLst>
          </p:cNvPr>
          <p:cNvSpPr/>
          <p:nvPr/>
        </p:nvSpPr>
        <p:spPr>
          <a:xfrm>
            <a:off x="222457" y="5714436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*See decision tree on slide 14 for more details</a:t>
            </a:r>
            <a:endParaRPr lang="en-CA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D9715-5C49-48A0-818A-92499C89796D}"/>
              </a:ext>
            </a:extLst>
          </p:cNvPr>
          <p:cNvSpPr txBox="1"/>
          <p:nvPr/>
        </p:nvSpPr>
        <p:spPr>
          <a:xfrm rot="20726505">
            <a:off x="1485991" y="2166822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166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7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89292AA-92C6-450E-BCEB-66567476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62" y="1492852"/>
            <a:ext cx="7465714" cy="51352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5ACB61-EF76-4EA9-A70D-77505AFE9821}"/>
              </a:ext>
            </a:extLst>
          </p:cNvPr>
          <p:cNvSpPr txBox="1"/>
          <p:nvPr/>
        </p:nvSpPr>
        <p:spPr>
          <a:xfrm rot="20726505">
            <a:off x="1258480" y="2537891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EXAMPLE</a:t>
            </a:r>
            <a:endParaRPr lang="en-CA" sz="166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58D24F-8B79-4443-BBAF-A4013AE7D030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D02BEA-3462-46E9-9033-419C2B27BCE0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AB19B-154F-4F87-9C40-58E1E291C17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DFB8AE-8AD9-4E3E-985C-3AF3F72D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Decide to keep or dispose (2 of 2)</a:t>
            </a:r>
          </a:p>
        </p:txBody>
      </p:sp>
    </p:spTree>
    <p:extLst>
      <p:ext uri="{BB962C8B-B14F-4D97-AF65-F5344CB8AC3E}">
        <p14:creationId xmlns:p14="http://schemas.microsoft.com/office/powerpoint/2010/main" val="106033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3325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Before you leave the office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B32818-928C-47F3-AEC5-2D473D6E4AD1}"/>
              </a:ext>
            </a:extLst>
          </p:cNvPr>
          <p:cNvGrpSpPr/>
          <p:nvPr/>
        </p:nvGrpSpPr>
        <p:grpSpPr>
          <a:xfrm>
            <a:off x="437870" y="1864476"/>
            <a:ext cx="4462272" cy="1794227"/>
            <a:chOff x="457598" y="1659936"/>
            <a:chExt cx="4462272" cy="17942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EE82360-D9E3-406D-8345-FF5F28CC453D}"/>
                </a:ext>
              </a:extLst>
            </p:cNvPr>
            <p:cNvSpPr/>
            <p:nvPr/>
          </p:nvSpPr>
          <p:spPr>
            <a:xfrm>
              <a:off x="673847" y="1818517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07A660-2255-4296-B652-5AF3981BC46B}"/>
                </a:ext>
              </a:extLst>
            </p:cNvPr>
            <p:cNvSpPr txBox="1"/>
            <p:nvPr/>
          </p:nvSpPr>
          <p:spPr>
            <a:xfrm>
              <a:off x="936334" y="2044259"/>
              <a:ext cx="37210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 all items have been accurately marked with the provided labels. Return any unused labels, boxes and supplies back to the hub.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6D9D1A-A406-47C8-9CEE-0C905023C416}"/>
                </a:ext>
              </a:extLst>
            </p:cNvPr>
            <p:cNvSpPr/>
            <p:nvPr/>
          </p:nvSpPr>
          <p:spPr>
            <a:xfrm>
              <a:off x="457598" y="1659936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ADA633-71E9-429F-836B-E128FDF1F951}"/>
              </a:ext>
            </a:extLst>
          </p:cNvPr>
          <p:cNvGrpSpPr/>
          <p:nvPr/>
        </p:nvGrpSpPr>
        <p:grpSpPr>
          <a:xfrm>
            <a:off x="5061776" y="1864475"/>
            <a:ext cx="4480945" cy="1794227"/>
            <a:chOff x="5061776" y="1689753"/>
            <a:chExt cx="4480945" cy="17644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F77C36-9ED1-4D0E-8526-624E51D80AF3}"/>
                </a:ext>
              </a:extLst>
            </p:cNvPr>
            <p:cNvSpPr/>
            <p:nvPr/>
          </p:nvSpPr>
          <p:spPr>
            <a:xfrm>
              <a:off x="5296698" y="1848334"/>
              <a:ext cx="4246023" cy="160582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423A42-E9CA-4025-99AA-D9ACC56CBF73}"/>
                </a:ext>
              </a:extLst>
            </p:cNvPr>
            <p:cNvSpPr txBox="1"/>
            <p:nvPr/>
          </p:nvSpPr>
          <p:spPr>
            <a:xfrm>
              <a:off x="5630138" y="2022288"/>
              <a:ext cx="3579142" cy="817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Ensure you have all personal items. Do not leave any personal items behind, either take them with you or dispose of them.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17EEEEF-5B9A-4298-9433-B38F1CC6B5C9}"/>
                </a:ext>
              </a:extLst>
            </p:cNvPr>
            <p:cNvSpPr/>
            <p:nvPr/>
          </p:nvSpPr>
          <p:spPr>
            <a:xfrm>
              <a:off x="5061776" y="1689753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AD04EC-2DCE-49B3-9325-AC668B0DC98C}"/>
              </a:ext>
            </a:extLst>
          </p:cNvPr>
          <p:cNvGrpSpPr/>
          <p:nvPr/>
        </p:nvGrpSpPr>
        <p:grpSpPr>
          <a:xfrm>
            <a:off x="437870" y="3825787"/>
            <a:ext cx="4462272" cy="1794227"/>
            <a:chOff x="457598" y="4188600"/>
            <a:chExt cx="4462272" cy="1794227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3578A55-D130-4D88-87C9-59881D92EC3A}"/>
                </a:ext>
              </a:extLst>
            </p:cNvPr>
            <p:cNvSpPr/>
            <p:nvPr/>
          </p:nvSpPr>
          <p:spPr>
            <a:xfrm>
              <a:off x="673847" y="4347181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FD15E2-B70E-4754-A08A-2176EA088DA2}"/>
                </a:ext>
              </a:extLst>
            </p:cNvPr>
            <p:cNvSpPr txBox="1"/>
            <p:nvPr/>
          </p:nvSpPr>
          <p:spPr>
            <a:xfrm>
              <a:off x="1007287" y="4588295"/>
              <a:ext cx="35791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Check in with your 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[clean-up captain] 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prior to leaving, ensure you manager knows you have fully completed your clean-up. 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FEFAB07-7D78-48A9-8E3F-0571A11D817D}"/>
                </a:ext>
              </a:extLst>
            </p:cNvPr>
            <p:cNvSpPr/>
            <p:nvPr/>
          </p:nvSpPr>
          <p:spPr>
            <a:xfrm>
              <a:off x="457598" y="4188600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37E987-CDDC-42FA-87D5-54D40E7DA8D1}"/>
              </a:ext>
            </a:extLst>
          </p:cNvPr>
          <p:cNvGrpSpPr/>
          <p:nvPr/>
        </p:nvGrpSpPr>
        <p:grpSpPr>
          <a:xfrm>
            <a:off x="5080448" y="3825786"/>
            <a:ext cx="4443600" cy="1794227"/>
            <a:chOff x="5099121" y="4238297"/>
            <a:chExt cx="4443600" cy="174453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C330076-E430-4485-B481-B6AF8C75DCD5}"/>
                </a:ext>
              </a:extLst>
            </p:cNvPr>
            <p:cNvSpPr/>
            <p:nvPr/>
          </p:nvSpPr>
          <p:spPr>
            <a:xfrm>
              <a:off x="5296698" y="4396878"/>
              <a:ext cx="4246023" cy="158594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D265FB-9829-4D0A-A93F-5F91FF4C24CD}"/>
                </a:ext>
              </a:extLst>
            </p:cNvPr>
            <p:cNvSpPr txBox="1"/>
            <p:nvPr/>
          </p:nvSpPr>
          <p:spPr>
            <a:xfrm>
              <a:off x="5788335" y="4565181"/>
              <a:ext cx="3439618" cy="1047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Once the clean-up effort ends, the project team will sweep the floor and all non-identified items will be disposed on [</a:t>
              </a:r>
              <a:r>
                <a:rPr lang="en-US" sz="1600" b="1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DATE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].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302742D-C1FE-40B1-B905-6AE590C5235E}"/>
                </a:ext>
              </a:extLst>
            </p:cNvPr>
            <p:cNvSpPr/>
            <p:nvPr/>
          </p:nvSpPr>
          <p:spPr>
            <a:xfrm>
              <a:off x="5099121" y="4238297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EB9CC9C-D085-4E02-95BC-43BA779442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79"/>
          <a:stretch/>
        </p:blipFill>
        <p:spPr>
          <a:xfrm>
            <a:off x="9789138" y="1915506"/>
            <a:ext cx="2402861" cy="393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1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(1 of 2):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94560" y="1782586"/>
              <a:ext cx="25922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Survey all areas to identify material for disposal, including meeting rooms, hallways and common spaces.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53912" y="2199616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Collection bins will be identified and located in a central location on the floor. Do not place personal affects near disposal areas. 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5152" y="2257438"/>
            <a:ext cx="25922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plastic, CD’s and other non-paper material in the paper recycling or shredding bin.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C238DA-C9CA-429E-8760-FAD2E4234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33" y="4114863"/>
            <a:ext cx="1952542" cy="19525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D8C708-066B-4192-9816-9CABB2B2FF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21" y="4217700"/>
            <a:ext cx="1799037" cy="17990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92F166-C661-4AA8-8015-609D5D947B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637" y="4217700"/>
            <a:ext cx="1733183" cy="173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1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How to use this guide </a:t>
            </a:r>
            <a:r>
              <a:rPr lang="en-US" sz="3200" b="1" dirty="0">
                <a:latin typeface="Arial Rounded MT Bold" panose="020F070403050403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This guide is intended for general office space workstation clean-up, not specifically for large file rooms or special purpose space.</a:t>
            </a: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2. Ensure all the information contained in this guide aligns with your internal IM policies and procedures. Collaborate with your IM colleagues. </a:t>
            </a:r>
            <a:r>
              <a:rPr lang="en-CA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It’s also helpful to host a few refresher courses on the topic prior to having employees go onsite for the paper clean-up.</a:t>
            </a: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3. This guide is meant to be sent with the following Communique templates. Any changes you make to the guide will need to be reflected in those documents as well.</a:t>
            </a: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COMMUNIQUE Announcement - Retrieval of Personal and Business Assets to Leadership and managers</a:t>
            </a: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COMMUNIQUE Announcement - Retrieval of Personal and Business Assets to Employees</a:t>
            </a:r>
            <a:endParaRPr lang="en-US" sz="14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27834-BA56-4710-8A25-B56B210FAD31}"/>
              </a:ext>
            </a:extLst>
          </p:cNvPr>
          <p:cNvSpPr txBox="1"/>
          <p:nvPr/>
        </p:nvSpPr>
        <p:spPr>
          <a:xfrm>
            <a:off x="7680291" y="5785806"/>
            <a:ext cx="421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French version of this document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here</a:t>
            </a:r>
            <a:r>
              <a:rPr lang="fr-CA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: </a:t>
            </a:r>
            <a:r>
              <a:rPr lang="fr-CA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FR version</a:t>
            </a:r>
            <a:endParaRPr lang="en-C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3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(2 of 2):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927355" y="1830845"/>
              <a:ext cx="25922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Identify “surplus” furniture, technology assets and peripherals that are broken or abandoned using a label.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739990" y="2299869"/>
            <a:ext cx="269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Separate materials prior to disposing of them. Please use the correct receptacles provided.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697012" y="2247875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not place chemicals or unknown solutions into the garbage. Place these items in the designated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E4908EC-67BD-4418-ABE6-05F4C07E7C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07" y="4199531"/>
            <a:ext cx="1799037" cy="1799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70600-1D46-4DE1-8574-7840CA2C2B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72" y="4083866"/>
            <a:ext cx="1942055" cy="19420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FFC271-BC3F-4BEB-9B30-41E0E1B89B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129" y="4128473"/>
            <a:ext cx="1942055" cy="19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Helpful Hints [COVID-19]: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69766" y="1533545"/>
              <a:ext cx="25922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Remember to keep two meters apart when cleaning with other employees. Common areas and restrooms are limited </a:t>
              </a:r>
              <a:r>
                <a:rPr lang="en-US" b="1" dirty="0">
                  <a:solidFill>
                    <a:schemeClr val="accent5"/>
                  </a:solidFill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[# persons</a:t>
              </a:r>
              <a:r>
                <a:rPr lang="en-US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].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835528" y="2014417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Masks are required to be worn throughout the entire duration that you are participating in all clean up initiatives.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1082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1525" y="2097676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disinfect all common surfaces after each use. Disinfection stations will be in a central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6A40671-7E17-411E-8AA4-BA30DB50B8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80" y="4039604"/>
            <a:ext cx="2006047" cy="200604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DDE1A1-184F-4EB9-9B5A-AA78864A27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660" y="3852002"/>
            <a:ext cx="2441132" cy="24411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4F2975F-216C-4EED-8DEA-D135A78477C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63" y="3973310"/>
            <a:ext cx="2225811" cy="22258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FF39C2E-0954-40FA-BECF-81A23828F59A}"/>
              </a:ext>
            </a:extLst>
          </p:cNvPr>
          <p:cNvSpPr/>
          <p:nvPr/>
        </p:nvSpPr>
        <p:spPr>
          <a:xfrm>
            <a:off x="-237" y="-6200"/>
            <a:ext cx="12192236" cy="6864952"/>
          </a:xfrm>
          <a:prstGeom prst="rect">
            <a:avLst/>
          </a:prstGeom>
          <a:solidFill>
            <a:srgbClr val="A8CE7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Optional where health measures are required</a:t>
            </a:r>
            <a:endParaRPr lang="en-CA" sz="3200" dirty="0">
              <a:solidFill>
                <a:schemeClr val="accent5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84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CB80A4-D623-4D18-81E8-8AE3B8356D12}"/>
              </a:ext>
            </a:extLst>
          </p:cNvPr>
          <p:cNvSpPr txBox="1"/>
          <p:nvPr/>
        </p:nvSpPr>
        <p:spPr>
          <a:xfrm>
            <a:off x="324116" y="1711728"/>
            <a:ext cx="8648434" cy="3585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Digitize as much information as possible and properly shred any sensitive information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all drawers and cabinets are empty (do not even leave empty folders)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Check behind </a:t>
            </a:r>
            <a:r>
              <a:rPr lang="en-GB" dirty="0"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d</a:t>
            </a: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esks, cabinets, pedestals for any forgotten information or assets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Empty belongings from kitchen cupboards and drawers, coat rooms, conference rooms and other common areas</a:t>
            </a: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plastic bins are sealed with the appropriate zip-tie or security seal, identified, and stored in the approved secure location (as applicable)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Leave empty folders in cardboard boxes, seal the boxes with tape and label them</a:t>
            </a:r>
            <a:endParaRPr lang="en-CA" dirty="0">
              <a:effectLst/>
              <a:latin typeface="Calibri Light" panose="020F0302020204030204" pitchFamily="34" charset="0"/>
              <a:ea typeface="Arial" panose="020B0604020202020204" pitchFamily="34" charset="0"/>
              <a:cs typeface="Calibri Light" panose="020F030202020403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CA" dirty="0"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Ensure that all surplus office supplies are put into cardboard boxes, appropriately labelled and moved to a centralized location</a:t>
            </a:r>
          </a:p>
        </p:txBody>
      </p:sp>
      <p:pic>
        <p:nvPicPr>
          <p:cNvPr id="8" name="Picture 7" descr="ALEX Drawer unit/drop file storage, white, 14 1/8x27 1/2&quot; - IKEA">
            <a:extLst>
              <a:ext uri="{FF2B5EF4-FFF2-40B4-BE49-F238E27FC236}">
                <a16:creationId xmlns:a16="http://schemas.microsoft.com/office/drawing/2014/main" id="{EAB074FA-3C14-40AF-87F0-382ADACBC2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66" y="3746392"/>
            <a:ext cx="1744278" cy="174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phic 22" descr="Close">
            <a:extLst>
              <a:ext uri="{FF2B5EF4-FFF2-40B4-BE49-F238E27FC236}">
                <a16:creationId xmlns:a16="http://schemas.microsoft.com/office/drawing/2014/main" id="{6F55CB26-B05D-4345-A146-B4D57E635F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9456" y="4651157"/>
            <a:ext cx="948211" cy="872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29C7FA-E567-4B5E-8BE1-28688E8301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866" y="1714017"/>
            <a:ext cx="1744278" cy="17149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642E81-8B65-4BCB-9518-24C5326627F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35" y="2617149"/>
            <a:ext cx="935609" cy="935609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E85824-0771-4079-85B6-2DF32052272B}"/>
              </a:ext>
            </a:extLst>
          </p:cNvPr>
          <p:cNvSpPr/>
          <p:nvPr/>
        </p:nvSpPr>
        <p:spPr>
          <a:xfrm>
            <a:off x="0" y="0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BF0ABE-C727-4573-BDD9-014257D8EC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01169E-BCEB-42F0-A47D-85C6A5B3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345" y="300492"/>
            <a:ext cx="8237993" cy="835027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  <a:latin typeface="Arial Rounded MT Bold" panose="020F070403050403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34752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Best Practices</a:t>
            </a:r>
            <a:r>
              <a:rPr lang="en-US" sz="3200" b="1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 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 your communications, be sure to include information as to why this exercise is important and how employees will be supported through this activity. Make links to the clean-up exercise as the first step to the modernized workspace. Use your project sponsor to send out this important first communication. 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Ensure your managers are well equipped to answer any questions or concerns from their own employees.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Consider assigning ‘Clean-up Captains’ either from each team or from your IM group that can help employees when they are on site sorting.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Keep track of progress and celebrate small wins i.e., ‘</a:t>
            </a:r>
            <a:r>
              <a:rPr lang="en-CA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Paper cleaning update: We are now at 50%! Thank you to everyone who has participated so far!’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Make it fun: one great idea we’ve seen is to hold a contest of who can take the selfie with the biggest pile of paper. That activity was very well received by employees, and they had good participation. The department awarded a restaurant gift card (of their choice) to the winner as incentive. An option for a no cost ‘prize’: throughout your transformation project, every time you have a contest-type activity, the names of the winners get all put together and at the end 1 winner gets picked to attend the ribbon-cutting ceremony and cut the ribbon. </a:t>
            </a:r>
            <a:endParaRPr lang="en-CA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0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11990283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Links of examples from other departments </a:t>
            </a:r>
            <a:r>
              <a:rPr lang="en-US" sz="3200" b="1" dirty="0">
                <a:latin typeface="Arial Rounded MT Bold" panose="020F070403050403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Here is an example of an entire clean-up campaign from another department:</a:t>
            </a:r>
          </a:p>
          <a:p>
            <a:pPr marL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Example - Workplace IM Deck - EN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57200"/>
            <a:r>
              <a:rPr lang="en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4"/>
              </a:rPr>
              <a:t>Example - Email - The Great Paper Purge of 2021 - GCworkplace project - Bilingual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Example - Newsletter - Paper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Purging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5"/>
              </a:rPr>
              <a:t> - EN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Example - Email - Training on Information Management -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Bilingual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6"/>
              </a:rPr>
              <a:t> (gcconnex.gc.ca)</a:t>
            </a:r>
            <a:endParaRPr lang="en-CA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7"/>
              </a:rPr>
              <a:t>Example - Newsletter - IM Training - EN (gcconnex.gc.ca)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2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What is included in the Guide?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1209032" y="2038816"/>
            <a:ext cx="6392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and why we are retrieving personal and business assets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077E2-F05B-4A1F-8DEC-A0E278EB9EBA}"/>
              </a:ext>
            </a:extLst>
          </p:cNvPr>
          <p:cNvSpPr/>
          <p:nvPr/>
        </p:nvSpPr>
        <p:spPr>
          <a:xfrm>
            <a:off x="1209032" y="2758896"/>
            <a:ext cx="3340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to do before going onsite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E3AC5E-62D8-44EF-8720-0CA6E60BEBEF}"/>
              </a:ext>
            </a:extLst>
          </p:cNvPr>
          <p:cNvSpPr/>
          <p:nvPr/>
        </p:nvSpPr>
        <p:spPr>
          <a:xfrm>
            <a:off x="1209032" y="3477310"/>
            <a:ext cx="647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to do when onsite: what to bring home and how to sort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E579C9-5739-4536-B8B6-FDEE0290AB41}"/>
              </a:ext>
            </a:extLst>
          </p:cNvPr>
          <p:cNvSpPr/>
          <p:nvPr/>
        </p:nvSpPr>
        <p:spPr>
          <a:xfrm>
            <a:off x="1209032" y="4187748"/>
            <a:ext cx="2770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Helpful hints when onsite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B76280-42C9-4712-96B8-E678A59943DA}"/>
              </a:ext>
            </a:extLst>
          </p:cNvPr>
          <p:cNvSpPr/>
          <p:nvPr/>
        </p:nvSpPr>
        <p:spPr>
          <a:xfrm>
            <a:off x="1209032" y="4914500"/>
            <a:ext cx="2020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2827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500022"/>
            <a:ext cx="8411724" cy="83502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Thank you for participating in the retrieval of personal and business assets! In this package you will find the tools needed to support a successful clean-up. 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endParaRPr lang="en-US" b="0" dirty="0">
              <a:latin typeface="Arial Rounded MT Bold" panose="020F070403050403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81A4FF-2E12-406B-81B2-D92C36314140}"/>
              </a:ext>
            </a:extLst>
          </p:cNvPr>
          <p:cNvGrpSpPr/>
          <p:nvPr/>
        </p:nvGrpSpPr>
        <p:grpSpPr>
          <a:xfrm>
            <a:off x="438484" y="1870823"/>
            <a:ext cx="5397872" cy="2339102"/>
            <a:chOff x="438484" y="1870823"/>
            <a:chExt cx="5397872" cy="23391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9A79CC-2B2F-4885-A1F8-6D1C9EF67575}"/>
                </a:ext>
              </a:extLst>
            </p:cNvPr>
            <p:cNvSpPr/>
            <p:nvPr/>
          </p:nvSpPr>
          <p:spPr bwMode="auto">
            <a:xfrm>
              <a:off x="438484" y="1870823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BC8059-72D9-4D79-9A77-0E6C24373017}"/>
                </a:ext>
              </a:extLst>
            </p:cNvPr>
            <p:cNvSpPr txBox="1"/>
            <p:nvPr/>
          </p:nvSpPr>
          <p:spPr>
            <a:xfrm>
              <a:off x="1557212" y="1870823"/>
              <a:ext cx="4279144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What?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Personal items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need to be removed from the office.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Business assets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(IT, furniture, supplies, etc.) need to be sorted and retained and/or disposed of.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Paper-clean up</a:t>
              </a:r>
              <a: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: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all documents need to be reviewed, stored/digitized/disposed of based on the information provided in this package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8F07D4-44E6-4BF5-A85C-811A226C88FA}"/>
              </a:ext>
            </a:extLst>
          </p:cNvPr>
          <p:cNvGrpSpPr/>
          <p:nvPr/>
        </p:nvGrpSpPr>
        <p:grpSpPr>
          <a:xfrm>
            <a:off x="438484" y="4534885"/>
            <a:ext cx="5289588" cy="1354217"/>
            <a:chOff x="438484" y="4287461"/>
            <a:chExt cx="5289588" cy="135421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AF4B3F7-B0AE-43F3-B266-C4E2A48FFC8A}"/>
                </a:ext>
              </a:extLst>
            </p:cNvPr>
            <p:cNvSpPr/>
            <p:nvPr/>
          </p:nvSpPr>
          <p:spPr bwMode="auto">
            <a:xfrm>
              <a:off x="438484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035DC6-A318-4E77-8796-A7DC2F7995D4}"/>
                </a:ext>
              </a:extLst>
            </p:cNvPr>
            <p:cNvSpPr txBox="1"/>
            <p:nvPr/>
          </p:nvSpPr>
          <p:spPr>
            <a:xfrm>
              <a:off x="1557212" y="4287461"/>
              <a:ext cx="417086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Why?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We are modernizing our workspace to give you more choice over where you work.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We are moving towards a digital-first organization as part of the future of work. 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C44CDA2-9D78-4CA9-990B-F55A593FA0B8}"/>
              </a:ext>
            </a:extLst>
          </p:cNvPr>
          <p:cNvSpPr/>
          <p:nvPr/>
        </p:nvSpPr>
        <p:spPr bwMode="auto">
          <a:xfrm>
            <a:off x="6108301" y="1870823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A11767-FCF2-4D88-89F0-6ABD25897500}"/>
              </a:ext>
            </a:extLst>
          </p:cNvPr>
          <p:cNvSpPr txBox="1"/>
          <p:nvPr/>
        </p:nvSpPr>
        <p:spPr>
          <a:xfrm>
            <a:off x="7244094" y="1870823"/>
            <a:ext cx="4272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and 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Our clean-up efforts are taking place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date range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for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location and floors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To book a timeslot to visit the office during the clean-up please contact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booking link or contact information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with your manager to determine if you are required to be onsite during a specific time and date.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1E3B2E-CAA8-4E1E-A0B8-252F018DEDE2}"/>
              </a:ext>
            </a:extLst>
          </p:cNvPr>
          <p:cNvGrpSpPr/>
          <p:nvPr/>
        </p:nvGrpSpPr>
        <p:grpSpPr>
          <a:xfrm>
            <a:off x="6123176" y="4534885"/>
            <a:ext cx="5414068" cy="1600438"/>
            <a:chOff x="6123176" y="4287461"/>
            <a:chExt cx="5414068" cy="160043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7DB543E-B725-4CD5-A6F9-F59360484199}"/>
                </a:ext>
              </a:extLst>
            </p:cNvPr>
            <p:cNvSpPr/>
            <p:nvPr/>
          </p:nvSpPr>
          <p:spPr bwMode="auto">
            <a:xfrm>
              <a:off x="6123176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6C069F-CEFB-4770-A4E7-5779C8E9783A}"/>
                </a:ext>
              </a:extLst>
            </p:cNvPr>
            <p:cNvSpPr txBox="1"/>
            <p:nvPr/>
          </p:nvSpPr>
          <p:spPr>
            <a:xfrm>
              <a:off x="7264394" y="4287461"/>
              <a:ext cx="427285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How?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Review this guide and follow all onsite signage and instructions.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Collect clean-up supplies </a:t>
              </a:r>
              <a:r>
                <a:rPr lang="en-US" sz="1600" dirty="0">
                  <a:highlight>
                    <a:srgbClr val="FFFF00"/>
                  </a:highlight>
                  <a:latin typeface="Calibri Light" panose="020F0302020204030204" pitchFamily="34" charset="0"/>
                  <a:cs typeface="Calibri Light" panose="020F0302020204030204" pitchFamily="34" charset="0"/>
                </a:rPr>
                <a:t>[from your clean-up captain] </a:t>
              </a: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and sort your items accordingly.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49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Before going to the office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59F7EC-ACD2-45AF-B6DD-0241A622E603}"/>
              </a:ext>
            </a:extLst>
          </p:cNvPr>
          <p:cNvSpPr/>
          <p:nvPr/>
        </p:nvSpPr>
        <p:spPr>
          <a:xfrm>
            <a:off x="1140322" y="2023061"/>
            <a:ext cx="3661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Schedule your timeslot here: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link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A830B-D06A-46DB-A5AE-DAAF951BEC43}"/>
              </a:ext>
            </a:extLst>
          </p:cNvPr>
          <p:cNvSpPr/>
          <p:nvPr/>
        </p:nvSpPr>
        <p:spPr>
          <a:xfrm>
            <a:off x="1140322" y="2758896"/>
            <a:ext cx="5209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Complete all required screening/self-assessments</a:t>
            </a:r>
            <a:endParaRPr lang="en-US" sz="1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C8A643-B2CC-4F08-8938-E76205053974}"/>
              </a:ext>
            </a:extLst>
          </p:cNvPr>
          <p:cNvSpPr/>
          <p:nvPr/>
        </p:nvSpPr>
        <p:spPr>
          <a:xfrm>
            <a:off x="1140322" y="3473771"/>
            <a:ext cx="8401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onsite health and safety requirements with your manager</a:t>
            </a:r>
            <a:endParaRPr lang="en-US" sz="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CBB4B-6AC3-4CC8-ABA4-187301785A64}"/>
              </a:ext>
            </a:extLst>
          </p:cNvPr>
          <p:cNvSpPr/>
          <p:nvPr/>
        </p:nvSpPr>
        <p:spPr>
          <a:xfrm>
            <a:off x="1140321" y="4065054"/>
            <a:ext cx="8664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Check to make sure that your access card is still valid. If not, contact: [</a:t>
            </a:r>
            <a:r>
              <a:rPr lang="en-US" sz="2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name of contact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E89740-EB33-42EE-8F7A-5B654BA68A50}"/>
              </a:ext>
            </a:extLst>
          </p:cNvPr>
          <p:cNvSpPr/>
          <p:nvPr/>
        </p:nvSpPr>
        <p:spPr>
          <a:xfrm>
            <a:off x="1140322" y="4847272"/>
            <a:ext cx="8401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Familiarize yourself with all communications and all onsite packing instructions within this guide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Callout: Left Arrow 17">
            <a:extLst>
              <a:ext uri="{FF2B5EF4-FFF2-40B4-BE49-F238E27FC236}">
                <a16:creationId xmlns:a16="http://schemas.microsoft.com/office/drawing/2014/main" id="{9398F709-96D9-4B08-8613-52A246713285}"/>
              </a:ext>
            </a:extLst>
          </p:cNvPr>
          <p:cNvSpPr/>
          <p:nvPr/>
        </p:nvSpPr>
        <p:spPr>
          <a:xfrm>
            <a:off x="5523253" y="1944368"/>
            <a:ext cx="4533900" cy="64906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Insert slide if you have a detailed scheduling process</a:t>
            </a:r>
            <a:endParaRPr lang="en-CA" sz="16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Onsite signage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B1B7C0-2DD2-489A-9434-FF19DAFBD238}"/>
              </a:ext>
            </a:extLst>
          </p:cNvPr>
          <p:cNvSpPr txBox="1"/>
          <p:nvPr/>
        </p:nvSpPr>
        <p:spPr>
          <a:xfrm>
            <a:off x="508000" y="1859339"/>
            <a:ext cx="49558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 all onsite health and safety guidelines including any signage related to social distancing, flow of traffic and capacity limits, where applicable.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arriving onsite, proceed to the marked room/area(s) with your [</a:t>
            </a:r>
            <a:r>
              <a:rPr lang="en-US" sz="16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clean-up captain/representative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] to retrieve your clean-up supplies (i.e., boxes, sticky notes, markers and tape).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cleaning up the office, place all appropriate items in their designated sections identified with the posted signage (see examples).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retained assets should be placed within the designated location(s). 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2F1591-BB0E-4C2B-A567-D412FC02B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39"/>
          <a:stretch/>
        </p:blipFill>
        <p:spPr>
          <a:xfrm>
            <a:off x="6095881" y="1873954"/>
            <a:ext cx="4153568" cy="2129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BAAB7B-5517-420D-96EC-019A30A16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347" y="4676759"/>
            <a:ext cx="2332937" cy="1312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DEA3E5-D705-4470-94AA-7BE36B990365}"/>
              </a:ext>
            </a:extLst>
          </p:cNvPr>
          <p:cNvSpPr/>
          <p:nvPr/>
        </p:nvSpPr>
        <p:spPr>
          <a:xfrm>
            <a:off x="4852962" y="3246717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0128814-80A2-4268-B66B-0C7A28F1AC16}"/>
              </a:ext>
            </a:extLst>
          </p:cNvPr>
          <p:cNvSpPr/>
          <p:nvPr/>
        </p:nvSpPr>
        <p:spPr>
          <a:xfrm>
            <a:off x="4852962" y="4852574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CC0F6F-2840-4DBD-B1CC-910B3E5EA2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4852" y="4676759"/>
            <a:ext cx="2332936" cy="1316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067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5600F4-73D7-446A-8AB3-6FD97C3F4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50472"/>
              </p:ext>
            </p:extLst>
          </p:nvPr>
        </p:nvGraphicFramePr>
        <p:xfrm>
          <a:off x="8685450" y="1625296"/>
          <a:ext cx="336409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8">
                  <a:extLst>
                    <a:ext uri="{9D8B030D-6E8A-4147-A177-3AD203B41FA5}">
                      <a16:colId xmlns:a16="http://schemas.microsoft.com/office/drawing/2014/main" val="3337608889"/>
                    </a:ext>
                  </a:extLst>
                </a:gridCol>
                <a:gridCol w="2668872">
                  <a:extLst>
                    <a:ext uri="{9D8B030D-6E8A-4147-A177-3AD203B41FA5}">
                      <a16:colId xmlns:a16="http://schemas.microsoft.com/office/drawing/2014/main" val="2450038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Legend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97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Clean-up Captain Hub</a:t>
                      </a:r>
                    </a:p>
                    <a:p>
                      <a:endParaRPr lang="en-CA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9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Retained Business Assets Drop-off</a:t>
                      </a:r>
                      <a:endParaRPr lang="en-CA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Disposal Area(s)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839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Floorplan</a:t>
            </a:r>
            <a:endParaRPr lang="en-US" sz="3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D71C245-715A-47A5-8D08-35E68F6E9E28}"/>
              </a:ext>
            </a:extLst>
          </p:cNvPr>
          <p:cNvSpPr/>
          <p:nvPr/>
        </p:nvSpPr>
        <p:spPr>
          <a:xfrm>
            <a:off x="8816289" y="2094448"/>
            <a:ext cx="440366" cy="440366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Graphic 3" descr="Box">
            <a:extLst>
              <a:ext uri="{FF2B5EF4-FFF2-40B4-BE49-F238E27FC236}">
                <a16:creationId xmlns:a16="http://schemas.microsoft.com/office/drawing/2014/main" id="{7DC162B0-60ED-4B1F-84CC-F8A97E395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230" y="2681248"/>
            <a:ext cx="560483" cy="560483"/>
          </a:xfrm>
          <a:prstGeom prst="rect">
            <a:avLst/>
          </a:prstGeom>
        </p:spPr>
      </p:pic>
      <p:pic>
        <p:nvPicPr>
          <p:cNvPr id="20" name="Graphic 19" descr="Garbage">
            <a:extLst>
              <a:ext uri="{FF2B5EF4-FFF2-40B4-BE49-F238E27FC236}">
                <a16:creationId xmlns:a16="http://schemas.microsoft.com/office/drawing/2014/main" id="{4B1563D9-A43A-4DFA-94EC-1B6793F47D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86258" y="3372827"/>
            <a:ext cx="500425" cy="5004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8528A72-EA6F-4C95-880A-28518230C750}"/>
              </a:ext>
            </a:extLst>
          </p:cNvPr>
          <p:cNvSpPr/>
          <p:nvPr/>
        </p:nvSpPr>
        <p:spPr>
          <a:xfrm>
            <a:off x="324116" y="1625296"/>
            <a:ext cx="8146784" cy="4597704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Insert Floorplan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99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8143</TotalTime>
  <Words>2553</Words>
  <Application>Microsoft Office PowerPoint</Application>
  <PresentationFormat>Widescreen</PresentationFormat>
  <Paragraphs>236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Calibri Light</vt:lpstr>
      <vt:lpstr>Georgia</vt:lpstr>
      <vt:lpstr>Wingdings</vt:lpstr>
      <vt:lpstr>1_Office Theme</vt:lpstr>
      <vt:lpstr>2_Office Theme</vt:lpstr>
      <vt:lpstr>think-cell Slide</vt:lpstr>
      <vt:lpstr>Guide for the Retrieval of Personal and Business Assets</vt:lpstr>
      <vt:lpstr>How to use this guide (delete before sending!)</vt:lpstr>
      <vt:lpstr>Best Practices (delete before sending!)</vt:lpstr>
      <vt:lpstr>Links of examples from other departments (delete before sending!)</vt:lpstr>
      <vt:lpstr>What is included in the Guide?</vt:lpstr>
      <vt:lpstr>Thank you for participating in the retrieval of personal and business assets! In this package you will find the tools needed to support a successful clean-up.  </vt:lpstr>
      <vt:lpstr>Before going to the office</vt:lpstr>
      <vt:lpstr>Onsite signage</vt:lpstr>
      <vt:lpstr>Floorplan</vt:lpstr>
      <vt:lpstr>What needs to be done?</vt:lpstr>
      <vt:lpstr>What can you take home?</vt:lpstr>
      <vt:lpstr>Why you need to take home your belongings</vt:lpstr>
      <vt:lpstr>How complete your Paper clean-up</vt:lpstr>
      <vt:lpstr>Know what to clean-up first</vt:lpstr>
      <vt:lpstr>Sort your Information</vt:lpstr>
      <vt:lpstr>Decide to keep or dispose (1 of 2)</vt:lpstr>
      <vt:lpstr>Decide to keep or dispose (2 of 2)</vt:lpstr>
      <vt:lpstr> Before you leave the office </vt:lpstr>
      <vt:lpstr> Helpful Hints (1 of 2): </vt:lpstr>
      <vt:lpstr> Helpful Hints (2 of 2): </vt:lpstr>
      <vt:lpstr> Helpful Hints [COVID-19]: </vt:lpstr>
      <vt:lpstr>Clean-up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Sophie Genereux</cp:lastModifiedBy>
  <cp:revision>90</cp:revision>
  <dcterms:created xsi:type="dcterms:W3CDTF">2016-09-22T13:56:19Z</dcterms:created>
  <dcterms:modified xsi:type="dcterms:W3CDTF">2022-08-30T15:03:28Z</dcterms:modified>
</cp:coreProperties>
</file>