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2.xml" ContentType="application/vnd.openxmlformats-officedocument.them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heme/theme3.xml" ContentType="application/vnd.openxmlformats-officedocument.theme+xml"/>
  <Override PartName="/ppt/tags/tag14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4" r:id="rId2"/>
  </p:sldMasterIdLst>
  <p:notesMasterIdLst>
    <p:notesMasterId r:id="rId25"/>
  </p:notesMasterIdLst>
  <p:sldIdLst>
    <p:sldId id="450" r:id="rId3"/>
    <p:sldId id="499" r:id="rId4"/>
    <p:sldId id="500" r:id="rId5"/>
    <p:sldId id="501" r:id="rId6"/>
    <p:sldId id="470" r:id="rId7"/>
    <p:sldId id="266" r:id="rId8"/>
    <p:sldId id="483" r:id="rId9"/>
    <p:sldId id="494" r:id="rId10"/>
    <p:sldId id="496" r:id="rId11"/>
    <p:sldId id="497" r:id="rId12"/>
    <p:sldId id="485" r:id="rId13"/>
    <p:sldId id="498" r:id="rId14"/>
    <p:sldId id="486" r:id="rId15"/>
    <p:sldId id="487" r:id="rId16"/>
    <p:sldId id="490" r:id="rId17"/>
    <p:sldId id="491" r:id="rId18"/>
    <p:sldId id="484" r:id="rId19"/>
    <p:sldId id="471" r:id="rId20"/>
    <p:sldId id="472" r:id="rId21"/>
    <p:sldId id="473" r:id="rId22"/>
    <p:sldId id="474" r:id="rId23"/>
    <p:sldId id="492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Title" id="{AE25606D-3230-4EB1-B0F0-CDF16DB59E89}">
          <p14:sldIdLst>
            <p14:sldId id="450"/>
            <p14:sldId id="499"/>
            <p14:sldId id="500"/>
            <p14:sldId id="501"/>
          </p14:sldIdLst>
        </p14:section>
        <p14:section name="Before Going Onsite" id="{DD6F9CBC-F067-42C6-8991-118D981DFC38}">
          <p14:sldIdLst>
            <p14:sldId id="470"/>
            <p14:sldId id="266"/>
            <p14:sldId id="483"/>
            <p14:sldId id="494"/>
            <p14:sldId id="496"/>
          </p14:sldIdLst>
        </p14:section>
        <p14:section name="When onsite" id="{A2D5FD8D-5E5B-48B8-8CC7-40427ECE0E5E}">
          <p14:sldIdLst>
            <p14:sldId id="497"/>
            <p14:sldId id="485"/>
            <p14:sldId id="498"/>
            <p14:sldId id="486"/>
            <p14:sldId id="487"/>
            <p14:sldId id="490"/>
            <p14:sldId id="491"/>
            <p14:sldId id="484"/>
            <p14:sldId id="471"/>
          </p14:sldIdLst>
        </p14:section>
        <p14:section name="Helpful Hints" id="{ABC1C7AD-9894-4BC4-8875-771DCBAC82A5}">
          <p14:sldIdLst>
            <p14:sldId id="472"/>
            <p14:sldId id="473"/>
            <p14:sldId id="474"/>
          </p14:sldIdLst>
        </p14:section>
        <p14:section name="Check-list" id="{1EEC6CDC-AF54-4644-9485-96096BEAA67C}">
          <p14:sldIdLst>
            <p14:sldId id="492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ly Marek" initials="CM" lastIdx="3" clrIdx="0">
    <p:extLst>
      <p:ext uri="{19B8F6BF-5375-455C-9EA6-DF929625EA0E}">
        <p15:presenceInfo xmlns:p15="http://schemas.microsoft.com/office/powerpoint/2012/main" userId="S::Carly.Marek@bgis.com::80d3de50-9a79-4c2a-9250-059360ed4fcf" providerId="AD"/>
      </p:ext>
    </p:extLst>
  </p:cmAuthor>
  <p:cmAuthor id="2" name="Carine Pare" initials="CP" lastIdx="8" clrIdx="1">
    <p:extLst>
      <p:ext uri="{19B8F6BF-5375-455C-9EA6-DF929625EA0E}">
        <p15:presenceInfo xmlns:p15="http://schemas.microsoft.com/office/powerpoint/2012/main" userId="S::Carine.Pare@tpsgc-pwgsc.gc.ca::71f88b2f-db4c-4269-9577-1025f7fc654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A8CE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300" autoAdjust="0"/>
    <p:restoredTop sz="84489" autoAdjust="0"/>
  </p:normalViewPr>
  <p:slideViewPr>
    <p:cSldViewPr snapToGrid="0">
      <p:cViewPr varScale="1">
        <p:scale>
          <a:sx n="96" d="100"/>
          <a:sy n="96" d="100"/>
        </p:scale>
        <p:origin x="384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commentAuthors" Target="commentAuthor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47754B-DBB1-42E7-94DA-0F9CA7FD7F05}" type="datetimeFigureOut">
              <a:rPr lang="en-US" smtClean="0"/>
              <a:t>6/3/2022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6718E7-4186-453C-A82F-0673DEC0A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5391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F9BAFD-0AFE-FC47-B839-C833EEBF7ECA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0749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 1">
            <a:extLst>
              <a:ext uri="{FF2B5EF4-FFF2-40B4-BE49-F238E27FC236}">
                <a16:creationId xmlns:a16="http://schemas.microsoft.com/office/drawing/2014/main" id="{E1A22C63-8289-4638-BE91-FB741ADF0EF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 1">
            <a:extLst>
              <a:ext uri="{FF2B5EF4-FFF2-40B4-BE49-F238E27FC236}">
                <a16:creationId xmlns:a16="http://schemas.microsoft.com/office/drawing/2014/main" id="{954D5AE4-9BC0-44B2-A4D7-C7C18C4B726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 1">
            <a:extLst>
              <a:ext uri="{FF2B5EF4-FFF2-40B4-BE49-F238E27FC236}">
                <a16:creationId xmlns:a16="http://schemas.microsoft.com/office/drawing/2014/main" id="{72C2D3DF-B6A8-4795-8E47-968C8288218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6718E7-4186-453C-A82F-0673DEC0A24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9232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6718E7-4186-453C-A82F-0673DEC0A24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6696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6718E7-4186-453C-A82F-0673DEC0A24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7311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6718E7-4186-453C-A82F-0673DEC0A24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821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6718E7-4186-453C-A82F-0673DEC0A24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8982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6718E7-4186-453C-A82F-0673DEC0A24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0656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6718E7-4186-453C-A82F-0673DEC0A24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2611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 1">
            <a:extLst>
              <a:ext uri="{FF2B5EF4-FFF2-40B4-BE49-F238E27FC236}">
                <a16:creationId xmlns:a16="http://schemas.microsoft.com/office/drawing/2014/main" id="{288F16B6-D3A8-4949-949D-B4CC0ED2430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5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5.bin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6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6.bin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7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7.bin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9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7.bin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10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9.bin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11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0.bin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4.bin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12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1.bin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13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2.bin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744632125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2" name="think-cell Slide" r:id="rId4" imgW="473" imgH="473" progId="TCLayout.ActiveDocument.1">
                  <p:embed/>
                </p:oleObj>
              </mc:Choice>
              <mc:Fallback>
                <p:oleObj name="think-cell Slide" r:id="rId4" imgW="473" imgH="473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F5DBF2B2-6E29-804D-BBC2-9BEE501536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5306" y="2379518"/>
            <a:ext cx="11101387" cy="1295400"/>
          </a:xfrm>
        </p:spPr>
        <p:txBody>
          <a:bodyPr anchor="b">
            <a:normAutofit/>
          </a:bodyPr>
          <a:lstStyle>
            <a:lvl1pPr algn="l">
              <a:lnSpc>
                <a:spcPct val="100000"/>
              </a:lnSpc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2033543-1E3F-E44E-9B20-569E29D9DE8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45307" y="3816351"/>
            <a:ext cx="3502586" cy="678352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ECE7A44-3E45-CD44-B3AE-5AEBA351C86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4513" y="4335679"/>
            <a:ext cx="3494087" cy="52695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900"/>
            </a:lvl2pPr>
            <a:lvl3pPr marL="914400" indent="0">
              <a:buNone/>
              <a:defRPr sz="800"/>
            </a:lvl3pPr>
            <a:lvl4pPr marL="1371600" indent="0">
              <a:buNone/>
              <a:defRPr sz="700"/>
            </a:lvl4pPr>
            <a:lvl5pPr marL="1828800" indent="0">
              <a:buNone/>
              <a:defRPr sz="700"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35296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 Four Ic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ECB20CF7-ABEA-2C4D-BB72-60BDB752E09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42924" y="1606538"/>
            <a:ext cx="2571751" cy="10858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7" name="Picture Placeholder 6">
            <a:extLst>
              <a:ext uri="{FF2B5EF4-FFF2-40B4-BE49-F238E27FC236}">
                <a16:creationId xmlns:a16="http://schemas.microsoft.com/office/drawing/2014/main" id="{AB5CA4C7-9DA8-9349-A7AE-66A5D6A6F642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371849" y="1606538"/>
            <a:ext cx="2571751" cy="10858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0" name="Picture Placeholder 6">
            <a:extLst>
              <a:ext uri="{FF2B5EF4-FFF2-40B4-BE49-F238E27FC236}">
                <a16:creationId xmlns:a16="http://schemas.microsoft.com/office/drawing/2014/main" id="{0BDB9676-2139-3E4A-8902-B788AA4A1430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6243636" y="1606538"/>
            <a:ext cx="2571751" cy="10858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3" name="Picture Placeholder 6">
            <a:extLst>
              <a:ext uri="{FF2B5EF4-FFF2-40B4-BE49-F238E27FC236}">
                <a16:creationId xmlns:a16="http://schemas.microsoft.com/office/drawing/2014/main" id="{3AAEAB4E-EA57-5D45-ADBA-C01E02C67167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9086849" y="1606538"/>
            <a:ext cx="2438028" cy="10858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EDDF9A85-81B8-594C-8E42-376FC3678AA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42925" y="2878599"/>
            <a:ext cx="2588620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D07625D3-4631-D144-A38F-D00BCF2C2126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538161" y="3194688"/>
            <a:ext cx="2576514" cy="293565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7A595DD1-B636-EA46-A519-6AA9C65FD62C}"/>
              </a:ext>
            </a:extLst>
          </p:cNvPr>
          <p:cNvSpPr>
            <a:spLocks noGrp="1"/>
          </p:cNvSpPr>
          <p:nvPr>
            <p:ph type="body" idx="23" hasCustomPrompt="1"/>
          </p:nvPr>
        </p:nvSpPr>
        <p:spPr>
          <a:xfrm>
            <a:off x="3373211" y="2878599"/>
            <a:ext cx="2588620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A995848D-37D6-C04D-BDF8-0D8718112883}"/>
              </a:ext>
            </a:extLst>
          </p:cNvPr>
          <p:cNvSpPr>
            <a:spLocks noGrp="1"/>
          </p:cNvSpPr>
          <p:nvPr>
            <p:ph idx="24"/>
          </p:nvPr>
        </p:nvSpPr>
        <p:spPr>
          <a:xfrm>
            <a:off x="3368447" y="3194688"/>
            <a:ext cx="2576514" cy="293565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4" name="Text Placeholder 2">
            <a:extLst>
              <a:ext uri="{FF2B5EF4-FFF2-40B4-BE49-F238E27FC236}">
                <a16:creationId xmlns:a16="http://schemas.microsoft.com/office/drawing/2014/main" id="{BFC0A166-67A0-2340-971A-FD7BAF6FB8CF}"/>
              </a:ext>
            </a:extLst>
          </p:cNvPr>
          <p:cNvSpPr>
            <a:spLocks noGrp="1"/>
          </p:cNvSpPr>
          <p:nvPr>
            <p:ph type="body" idx="25" hasCustomPrompt="1"/>
          </p:nvPr>
        </p:nvSpPr>
        <p:spPr>
          <a:xfrm>
            <a:off x="6225268" y="2878599"/>
            <a:ext cx="2588620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10E95A27-B41C-7F48-9F77-4204B73512BE}"/>
              </a:ext>
            </a:extLst>
          </p:cNvPr>
          <p:cNvSpPr>
            <a:spLocks noGrp="1"/>
          </p:cNvSpPr>
          <p:nvPr>
            <p:ph idx="26"/>
          </p:nvPr>
        </p:nvSpPr>
        <p:spPr>
          <a:xfrm>
            <a:off x="6220504" y="3194688"/>
            <a:ext cx="2576514" cy="293565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6" name="Text Placeholder 2">
            <a:extLst>
              <a:ext uri="{FF2B5EF4-FFF2-40B4-BE49-F238E27FC236}">
                <a16:creationId xmlns:a16="http://schemas.microsoft.com/office/drawing/2014/main" id="{7D1A0976-12BB-6843-AA08-4891F82E3E12}"/>
              </a:ext>
            </a:extLst>
          </p:cNvPr>
          <p:cNvSpPr>
            <a:spLocks noGrp="1"/>
          </p:cNvSpPr>
          <p:nvPr>
            <p:ph type="body" idx="27" hasCustomPrompt="1"/>
          </p:nvPr>
        </p:nvSpPr>
        <p:spPr>
          <a:xfrm>
            <a:off x="9077325" y="2878599"/>
            <a:ext cx="2437779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0CE6D17D-6FF8-034C-B243-541C6CC0C0A7}"/>
              </a:ext>
            </a:extLst>
          </p:cNvPr>
          <p:cNvSpPr>
            <a:spLocks noGrp="1"/>
          </p:cNvSpPr>
          <p:nvPr>
            <p:ph idx="28"/>
          </p:nvPr>
        </p:nvSpPr>
        <p:spPr>
          <a:xfrm>
            <a:off x="9072561" y="3194688"/>
            <a:ext cx="2442543" cy="293565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3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337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Two ic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ECB20CF7-ABEA-2C4D-BB72-60BDB752E09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42925" y="1606538"/>
            <a:ext cx="5430838" cy="25225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Picture Placeholder 6">
            <a:extLst>
              <a:ext uri="{FF2B5EF4-FFF2-40B4-BE49-F238E27FC236}">
                <a16:creationId xmlns:a16="http://schemas.microsoft.com/office/drawing/2014/main" id="{30AB767C-C8CE-A646-995D-CEACD854568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43638" y="1606538"/>
            <a:ext cx="5271466" cy="25225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FBD7B9AD-945C-F149-B2DA-39EC98B68E99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42925" y="4307350"/>
            <a:ext cx="5430838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C47D4007-27E8-6B41-B124-3799DE9D3414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538161" y="4601668"/>
            <a:ext cx="5405440" cy="1528678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BE58BC4C-2568-1D44-AC5F-BB2715C9AD23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6247039" y="4307350"/>
            <a:ext cx="5268065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3961F923-F71F-6342-AF54-96059A451659}"/>
              </a:ext>
            </a:extLst>
          </p:cNvPr>
          <p:cNvSpPr>
            <a:spLocks noGrp="1"/>
          </p:cNvSpPr>
          <p:nvPr>
            <p:ph idx="17"/>
          </p:nvPr>
        </p:nvSpPr>
        <p:spPr>
          <a:xfrm>
            <a:off x="6242275" y="4601668"/>
            <a:ext cx="5246813" cy="1528678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18603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Three ic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ECB20CF7-ABEA-2C4D-BB72-60BDB752E09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42925" y="1606538"/>
            <a:ext cx="3495675" cy="25225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Picture Placeholder 6">
            <a:extLst>
              <a:ext uri="{FF2B5EF4-FFF2-40B4-BE49-F238E27FC236}">
                <a16:creationId xmlns:a16="http://schemas.microsoft.com/office/drawing/2014/main" id="{F5A1D93D-18EA-B646-9C69-64B68DA74652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343400" y="1606538"/>
            <a:ext cx="3495675" cy="25225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8" name="Picture Placeholder 6">
            <a:extLst>
              <a:ext uri="{FF2B5EF4-FFF2-40B4-BE49-F238E27FC236}">
                <a16:creationId xmlns:a16="http://schemas.microsoft.com/office/drawing/2014/main" id="{B818FFBC-FCFC-9842-8A48-4D05E54A6C5A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8129589" y="1606538"/>
            <a:ext cx="3385516" cy="25225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B12EB366-A3C6-464A-BD08-014B0A3C9D0D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42925" y="4307350"/>
            <a:ext cx="3516886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0F62171F-0172-564D-A50B-45829D68B82F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538161" y="4601668"/>
            <a:ext cx="3500439" cy="152867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599FE3A4-484C-7240-9A03-C0D58B29988D}"/>
              </a:ext>
            </a:extLst>
          </p:cNvPr>
          <p:cNvSpPr>
            <a:spLocks noGrp="1"/>
          </p:cNvSpPr>
          <p:nvPr>
            <p:ph type="body" idx="24" hasCustomPrompt="1"/>
          </p:nvPr>
        </p:nvSpPr>
        <p:spPr>
          <a:xfrm>
            <a:off x="4342039" y="4307350"/>
            <a:ext cx="3516886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430028FF-B82F-EC4C-999B-C024355F8F2F}"/>
              </a:ext>
            </a:extLst>
          </p:cNvPr>
          <p:cNvSpPr>
            <a:spLocks noGrp="1"/>
          </p:cNvSpPr>
          <p:nvPr>
            <p:ph idx="25"/>
          </p:nvPr>
        </p:nvSpPr>
        <p:spPr>
          <a:xfrm>
            <a:off x="4337275" y="4601668"/>
            <a:ext cx="3500439" cy="152867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2" name="Text Placeholder 2">
            <a:extLst>
              <a:ext uri="{FF2B5EF4-FFF2-40B4-BE49-F238E27FC236}">
                <a16:creationId xmlns:a16="http://schemas.microsoft.com/office/drawing/2014/main" id="{30311FA8-9690-B047-B085-60DB7E39A20E}"/>
              </a:ext>
            </a:extLst>
          </p:cNvPr>
          <p:cNvSpPr>
            <a:spLocks noGrp="1"/>
          </p:cNvSpPr>
          <p:nvPr>
            <p:ph type="body" idx="26" hasCustomPrompt="1"/>
          </p:nvPr>
        </p:nvSpPr>
        <p:spPr>
          <a:xfrm>
            <a:off x="8141153" y="4307350"/>
            <a:ext cx="3373951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319F1970-3114-824F-93E4-D6E3FA50D6C5}"/>
              </a:ext>
            </a:extLst>
          </p:cNvPr>
          <p:cNvSpPr>
            <a:spLocks noGrp="1"/>
          </p:cNvSpPr>
          <p:nvPr>
            <p:ph idx="27"/>
          </p:nvPr>
        </p:nvSpPr>
        <p:spPr>
          <a:xfrm>
            <a:off x="8136389" y="4601668"/>
            <a:ext cx="3378715" cy="152867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8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7295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Four ic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ECB20CF7-ABEA-2C4D-BB72-60BDB752E09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42926" y="1606538"/>
            <a:ext cx="2571750" cy="25225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1" name="Picture Placeholder 6">
            <a:extLst>
              <a:ext uri="{FF2B5EF4-FFF2-40B4-BE49-F238E27FC236}">
                <a16:creationId xmlns:a16="http://schemas.microsoft.com/office/drawing/2014/main" id="{F954EBDC-0C0D-8C42-BD84-62A045BA7F66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400426" y="1606538"/>
            <a:ext cx="2571750" cy="25225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4" name="Picture Placeholder 6">
            <a:extLst>
              <a:ext uri="{FF2B5EF4-FFF2-40B4-BE49-F238E27FC236}">
                <a16:creationId xmlns:a16="http://schemas.microsoft.com/office/drawing/2014/main" id="{0D95A988-ADA4-2846-979A-FD44F1A4FBEB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6243639" y="1606538"/>
            <a:ext cx="2571750" cy="25225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7" name="Picture Placeholder 6">
            <a:extLst>
              <a:ext uri="{FF2B5EF4-FFF2-40B4-BE49-F238E27FC236}">
                <a16:creationId xmlns:a16="http://schemas.microsoft.com/office/drawing/2014/main" id="{6839EE6C-2C09-9949-AA2C-88119F234581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9058276" y="1606538"/>
            <a:ext cx="2459757" cy="25225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E079E8AD-12D3-6546-968E-72EB672317AA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42925" y="4307350"/>
            <a:ext cx="2588621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A296A8EA-86DB-FC4D-BC77-160A57D989AF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538161" y="4601668"/>
            <a:ext cx="2576515" cy="152867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Text Placeholder 2">
            <a:extLst>
              <a:ext uri="{FF2B5EF4-FFF2-40B4-BE49-F238E27FC236}">
                <a16:creationId xmlns:a16="http://schemas.microsoft.com/office/drawing/2014/main" id="{2705B1A4-0935-A54C-982E-3DA340F87D4A}"/>
              </a:ext>
            </a:extLst>
          </p:cNvPr>
          <p:cNvSpPr>
            <a:spLocks noGrp="1"/>
          </p:cNvSpPr>
          <p:nvPr>
            <p:ph type="body" idx="27" hasCustomPrompt="1"/>
          </p:nvPr>
        </p:nvSpPr>
        <p:spPr>
          <a:xfrm>
            <a:off x="3405868" y="4307350"/>
            <a:ext cx="2588621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CAB80D97-AAE2-2D40-9CC8-0D12B6BEFD34}"/>
              </a:ext>
            </a:extLst>
          </p:cNvPr>
          <p:cNvSpPr>
            <a:spLocks noGrp="1"/>
          </p:cNvSpPr>
          <p:nvPr>
            <p:ph idx="28"/>
          </p:nvPr>
        </p:nvSpPr>
        <p:spPr>
          <a:xfrm>
            <a:off x="3401104" y="4601668"/>
            <a:ext cx="2576515" cy="152867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C46255BB-B53E-F143-8DCC-368B651E8333}"/>
              </a:ext>
            </a:extLst>
          </p:cNvPr>
          <p:cNvSpPr>
            <a:spLocks noGrp="1"/>
          </p:cNvSpPr>
          <p:nvPr>
            <p:ph type="body" idx="29" hasCustomPrompt="1"/>
          </p:nvPr>
        </p:nvSpPr>
        <p:spPr>
          <a:xfrm>
            <a:off x="6236154" y="4307350"/>
            <a:ext cx="2588621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24610589-EA76-8540-99A0-FCF68932BE3C}"/>
              </a:ext>
            </a:extLst>
          </p:cNvPr>
          <p:cNvSpPr>
            <a:spLocks noGrp="1"/>
          </p:cNvSpPr>
          <p:nvPr>
            <p:ph idx="30"/>
          </p:nvPr>
        </p:nvSpPr>
        <p:spPr>
          <a:xfrm>
            <a:off x="6231390" y="4601668"/>
            <a:ext cx="2576515" cy="152867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6" name="Text Placeholder 2">
            <a:extLst>
              <a:ext uri="{FF2B5EF4-FFF2-40B4-BE49-F238E27FC236}">
                <a16:creationId xmlns:a16="http://schemas.microsoft.com/office/drawing/2014/main" id="{195337D1-2A14-AC46-9E61-C0B6DF09A78E}"/>
              </a:ext>
            </a:extLst>
          </p:cNvPr>
          <p:cNvSpPr>
            <a:spLocks noGrp="1"/>
          </p:cNvSpPr>
          <p:nvPr>
            <p:ph type="body" idx="31" hasCustomPrompt="1"/>
          </p:nvPr>
        </p:nvSpPr>
        <p:spPr>
          <a:xfrm>
            <a:off x="9055554" y="4307350"/>
            <a:ext cx="2475893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4F7C987D-CA92-364A-A879-5D136287E479}"/>
              </a:ext>
            </a:extLst>
          </p:cNvPr>
          <p:cNvSpPr>
            <a:spLocks noGrp="1"/>
          </p:cNvSpPr>
          <p:nvPr>
            <p:ph idx="32"/>
          </p:nvPr>
        </p:nvSpPr>
        <p:spPr>
          <a:xfrm>
            <a:off x="9050791" y="4601668"/>
            <a:ext cx="2464314" cy="152867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4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32658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74988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244786654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4" name="think-cell Slide" r:id="rId4" imgW="473" imgH="473" progId="TCLayout.ActiveDocument.1">
                  <p:embed/>
                </p:oleObj>
              </mc:Choice>
              <mc:Fallback>
                <p:oleObj name="think-cell Slide" r:id="rId4" imgW="473" imgH="473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0" y="655981"/>
            <a:ext cx="12192000" cy="477670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6C8741D6-FD00-644A-9F60-65C96E7E86A6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451364" y="5592101"/>
            <a:ext cx="5079103" cy="687513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2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54008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on Lef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324E0B-F39F-1D43-9422-07A82894B0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4039" y="1973260"/>
            <a:ext cx="3484562" cy="4141790"/>
          </a:xfrm>
        </p:spPr>
        <p:txBody>
          <a:bodyPr>
            <a:normAutofit/>
          </a:bodyPr>
          <a:lstStyle>
            <a:lvl1pPr marL="0" indent="0">
              <a:lnSpc>
                <a:spcPts val="1900"/>
              </a:lnSpc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6C8741D6-FD00-644A-9F60-65C96E7E86A6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542925" y="1657350"/>
            <a:ext cx="3495675" cy="277809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13EA26D9-6642-A64C-BE94-B9F7CC25EAE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299857" y="1657350"/>
            <a:ext cx="7215247" cy="4457700"/>
          </a:xfrm>
        </p:spPr>
        <p:txBody>
          <a:bodyPr/>
          <a:lstStyle>
            <a:lvl1pPr>
              <a:lnSpc>
                <a:spcPts val="2100"/>
              </a:lnSpc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5399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ide content with caption on lef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767E1D94-0DDA-C347-B8A1-E074FA2B092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400426" y="1657350"/>
            <a:ext cx="8114678" cy="4457700"/>
          </a:xfrm>
        </p:spPr>
        <p:txBody>
          <a:bodyPr/>
          <a:lstStyle>
            <a:lvl1pPr>
              <a:lnSpc>
                <a:spcPts val="2100"/>
              </a:lnSpc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0FC81611-5E2D-F944-B5DC-77F0EC084D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4039" y="1995032"/>
            <a:ext cx="2646361" cy="4120018"/>
          </a:xfrm>
        </p:spPr>
        <p:txBody>
          <a:bodyPr>
            <a:normAutofit/>
          </a:bodyPr>
          <a:lstStyle>
            <a:lvl1pPr marL="0" indent="0">
              <a:lnSpc>
                <a:spcPts val="1900"/>
              </a:lnSpc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D5697742-5BFD-E94D-9B39-3F15B43192AC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542925" y="1657350"/>
            <a:ext cx="2654801" cy="277809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17401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rrow content with wide caption on lef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07D81E4E-2C89-5449-A7CA-1170F511CF0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172324" y="1657350"/>
            <a:ext cx="4342780" cy="4457700"/>
          </a:xfrm>
        </p:spPr>
        <p:txBody>
          <a:bodyPr/>
          <a:lstStyle>
            <a:lvl1pPr>
              <a:lnSpc>
                <a:spcPts val="2100"/>
              </a:lnSpc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7222704C-5B0D-8243-A65D-0547A2F09055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553625" y="1995032"/>
            <a:ext cx="4437061" cy="4120018"/>
          </a:xfrm>
        </p:spPr>
        <p:txBody>
          <a:bodyPr>
            <a:normAutofit/>
          </a:bodyPr>
          <a:lstStyle>
            <a:lvl1pPr marL="0" indent="0">
              <a:lnSpc>
                <a:spcPts val="1900"/>
              </a:lnSpc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52F83407-BFB3-F64E-B383-6B15D587BC06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542511" y="1657350"/>
            <a:ext cx="4451212" cy="277809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62224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on Righ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4C1560E6-0616-1E46-BCD0-77413CEC33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164514" y="1995032"/>
            <a:ext cx="3350590" cy="4120018"/>
          </a:xfrm>
        </p:spPr>
        <p:txBody>
          <a:bodyPr>
            <a:normAutofit/>
          </a:bodyPr>
          <a:lstStyle>
            <a:lvl1pPr marL="0" indent="0">
              <a:lnSpc>
                <a:spcPts val="1900"/>
              </a:lnSpc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3099CEF0-FDAD-0348-826B-EDF0A6A44E9A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8153401" y="1657350"/>
            <a:ext cx="3361276" cy="277809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575CC65B-0B09-0840-85B2-DC45DA3AEBB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52450" y="1657350"/>
            <a:ext cx="7344455" cy="4457700"/>
          </a:xfrm>
        </p:spPr>
        <p:txBody>
          <a:bodyPr/>
          <a:lstStyle>
            <a:lvl1pPr>
              <a:lnSpc>
                <a:spcPts val="2100"/>
              </a:lnSpc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917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4581EE-8D51-5440-A998-B231FB90F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8638" y="3622894"/>
            <a:ext cx="11115674" cy="939581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D18DE4-0234-E248-AACA-E37DB1A774D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28639" y="4573459"/>
            <a:ext cx="5573988" cy="1027374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1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582DCF5F-B937-2640-A4A5-1D021401E3B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28638" y="2085280"/>
            <a:ext cx="11115674" cy="1621662"/>
          </a:xfrm>
        </p:spPr>
        <p:txBody>
          <a:bodyPr anchor="b">
            <a:normAutofit/>
          </a:bodyPr>
          <a:lstStyle>
            <a:lvl1pPr marL="0" indent="0">
              <a:buNone/>
              <a:defRPr sz="6600" b="1"/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3667083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ide content with caption righ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64FDB926-2E3C-2141-85F9-142126F4F45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38161" y="1657350"/>
            <a:ext cx="8243886" cy="4457700"/>
          </a:xfrm>
        </p:spPr>
        <p:txBody>
          <a:bodyPr/>
          <a:lstStyle>
            <a:lvl1pPr>
              <a:lnSpc>
                <a:spcPts val="2100"/>
              </a:lnSpc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33708FE2-7BD9-6741-AC35-E6D6340664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000625" y="1995032"/>
            <a:ext cx="2514479" cy="4120018"/>
          </a:xfrm>
        </p:spPr>
        <p:txBody>
          <a:bodyPr>
            <a:normAutofit/>
          </a:bodyPr>
          <a:lstStyle>
            <a:lvl1pPr marL="0" indent="0">
              <a:lnSpc>
                <a:spcPts val="1900"/>
              </a:lnSpc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C689E29B-5E72-1B47-AC15-183EF5464EE2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8989512" y="1657350"/>
            <a:ext cx="2522498" cy="277809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252386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rrow content with wide caption righ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42D8366-3A72-774E-9DAF-409CBEB5B74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52450" y="1657350"/>
            <a:ext cx="4471988" cy="4457700"/>
          </a:xfrm>
        </p:spPr>
        <p:txBody>
          <a:bodyPr/>
          <a:lstStyle>
            <a:lvl1pPr>
              <a:lnSpc>
                <a:spcPts val="2100"/>
              </a:lnSpc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AF0A41A3-ADCC-F94C-98D5-4A734296F14B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7172325" y="1995032"/>
            <a:ext cx="4342779" cy="4120018"/>
          </a:xfrm>
        </p:spPr>
        <p:txBody>
          <a:bodyPr>
            <a:normAutofit/>
          </a:bodyPr>
          <a:lstStyle>
            <a:lvl1pPr marL="0" indent="0">
              <a:lnSpc>
                <a:spcPts val="1900"/>
              </a:lnSpc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3AF3FA9F-C428-6549-9B6A-202E0FD79372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7167219" y="1657350"/>
            <a:ext cx="4356629" cy="277809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85798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 on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997859016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8" name="think-cell Slide" r:id="rId4" imgW="473" imgH="473" progId="TCLayout.ActiveDocument.1">
                  <p:embed/>
                </p:oleObj>
              </mc:Choice>
              <mc:Fallback>
                <p:oleObj name="think-cell Slide" r:id="rId4" imgW="473" imgH="473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3C6896E-0613-DC41-9582-A7BB6D35DF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354513" y="1714499"/>
            <a:ext cx="7160592" cy="440055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ED880A99-4201-3847-86F3-D77C5C2DBF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4039" y="1995032"/>
            <a:ext cx="3484562" cy="4120018"/>
          </a:xfrm>
        </p:spPr>
        <p:txBody>
          <a:bodyPr>
            <a:normAutofit/>
          </a:bodyPr>
          <a:lstStyle>
            <a:lvl1pPr marL="0" indent="0">
              <a:lnSpc>
                <a:spcPts val="1900"/>
              </a:lnSpc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20879568-7B89-6144-98EF-9A5090B5958B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542925" y="1657350"/>
            <a:ext cx="3495675" cy="277809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307436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 on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3C6896E-0613-DC41-9582-A7BB6D35DF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2450" y="1714499"/>
            <a:ext cx="7289799" cy="441584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73D605E1-0CFB-CE42-AD97-57E1B5B41B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159750" y="1995032"/>
            <a:ext cx="3355354" cy="4120018"/>
          </a:xfrm>
        </p:spPr>
        <p:txBody>
          <a:bodyPr>
            <a:normAutofit/>
          </a:bodyPr>
          <a:lstStyle>
            <a:lvl1pPr marL="0" indent="0">
              <a:lnSpc>
                <a:spcPts val="1900"/>
              </a:lnSpc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E44D688F-F5DF-2843-BB18-D4261CED213D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8148636" y="1657350"/>
            <a:ext cx="3366055" cy="277809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447706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1646C-BC13-433C-AAF5-CDA9E1C7E476}" type="datetimeFigureOut">
              <a:rPr lang="en-US" smtClean="0"/>
              <a:t>6/3/2022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94DA4-2137-4C1A-8AEE-43812BE2A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44942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1646C-BC13-433C-AAF5-CDA9E1C7E476}" type="datetimeFigureOut">
              <a:rPr lang="en-US" smtClean="0"/>
              <a:t>6/3/2022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94DA4-2137-4C1A-8AEE-43812BE2A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40825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810985104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6" name="think-cell Slide" r:id="rId4" imgW="473" imgH="473" progId="TCLayout.ActiveDocument.1">
                  <p:embed/>
                </p:oleObj>
              </mc:Choice>
              <mc:Fallback>
                <p:oleObj name="think-cell Slide" r:id="rId4" imgW="473" imgH="473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F5DBF2B2-6E29-804D-BBC2-9BEE501536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5306" y="2379518"/>
            <a:ext cx="11101387" cy="1295400"/>
          </a:xfrm>
        </p:spPr>
        <p:txBody>
          <a:bodyPr anchor="b">
            <a:normAutofit/>
          </a:bodyPr>
          <a:lstStyle>
            <a:lvl1pPr algn="l">
              <a:lnSpc>
                <a:spcPct val="100000"/>
              </a:lnSpc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2033543-1E3F-E44E-9B20-569E29D9DE8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45307" y="3816351"/>
            <a:ext cx="3502586" cy="678352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ECE7A44-3E45-CD44-B3AE-5AEBA351C86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4513" y="4335679"/>
            <a:ext cx="3494087" cy="52695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900"/>
            </a:lvl2pPr>
            <a:lvl3pPr marL="914400" indent="0">
              <a:buNone/>
              <a:defRPr sz="800"/>
            </a:lvl3pPr>
            <a:lvl4pPr marL="1371600" indent="0">
              <a:buNone/>
              <a:defRPr sz="700"/>
            </a:lvl4pPr>
            <a:lvl5pPr marL="1828800" indent="0">
              <a:buNone/>
              <a:defRPr sz="700"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654224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198858385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4" name="think-cell Slide" r:id="rId4" imgW="473" imgH="473" progId="TCLayout.ActiveDocument.1">
                  <p:embed/>
                </p:oleObj>
              </mc:Choice>
              <mc:Fallback>
                <p:oleObj name="think-cell Slide" r:id="rId4" imgW="473" imgH="473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F5DBF2B2-6E29-804D-BBC2-9BEE501536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5306" y="2379518"/>
            <a:ext cx="11101387" cy="1295400"/>
          </a:xfrm>
        </p:spPr>
        <p:txBody>
          <a:bodyPr anchor="b">
            <a:normAutofit/>
          </a:bodyPr>
          <a:lstStyle>
            <a:lvl1pPr algn="l">
              <a:lnSpc>
                <a:spcPct val="100000"/>
              </a:lnSpc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2033543-1E3F-E44E-9B20-569E29D9DE8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45307" y="3816351"/>
            <a:ext cx="3502586" cy="678352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ECE7A44-3E45-CD44-B3AE-5AEBA351C86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4513" y="4335679"/>
            <a:ext cx="3494087" cy="52695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900"/>
            </a:lvl2pPr>
            <a:lvl3pPr marL="914400" indent="0">
              <a:buNone/>
              <a:defRPr sz="800"/>
            </a:lvl3pPr>
            <a:lvl4pPr marL="1371600" indent="0">
              <a:buNone/>
              <a:defRPr sz="700"/>
            </a:lvl4pPr>
            <a:lvl5pPr marL="1828800" indent="0">
              <a:buNone/>
              <a:defRPr sz="700"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189960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4581EE-8D51-5440-A998-B231FB90F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8638" y="3622894"/>
            <a:ext cx="11115674" cy="939581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D18DE4-0234-E248-AACA-E37DB1A774D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28639" y="4573459"/>
            <a:ext cx="5573988" cy="1027374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1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582DCF5F-B937-2640-A4A5-1D021401E3B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28638" y="2085280"/>
            <a:ext cx="11115674" cy="1621662"/>
          </a:xfrm>
        </p:spPr>
        <p:txBody>
          <a:bodyPr anchor="b">
            <a:normAutofit/>
          </a:bodyPr>
          <a:lstStyle>
            <a:lvl1pPr marL="0" indent="0">
              <a:buNone/>
              <a:defRPr sz="6600" b="1"/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3724403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and contact us slide 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767303190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8" name="think-cell Slide" r:id="rId4" imgW="473" imgH="473" progId="TCLayout.ActiveDocument.1">
                  <p:embed/>
                </p:oleObj>
              </mc:Choice>
              <mc:Fallback>
                <p:oleObj name="think-cell Slide" r:id="rId4" imgW="473" imgH="473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A44581EE-8D51-5440-A998-B231FB90F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8638" y="1822564"/>
            <a:ext cx="11115674" cy="1247775"/>
          </a:xfrm>
          <a:noFill/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D18DE4-0234-E248-AACA-E37DB1A774D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28638" y="3612471"/>
            <a:ext cx="2586037" cy="28802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52F2F56F-96CA-6140-8BC2-E01E702453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30502" y="3900492"/>
            <a:ext cx="2584173" cy="222985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312EB146-5F86-304E-A51A-295F8092DC06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3386138" y="3612471"/>
            <a:ext cx="2586037" cy="28802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310E9C34-4047-CA46-B1B0-8BF910AA1891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3388002" y="3900492"/>
            <a:ext cx="2586037" cy="222985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3E53DD7D-0825-6B41-A63F-025B0695B6E7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6243638" y="3612471"/>
            <a:ext cx="2586037" cy="28802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5A9BBC99-B117-F448-8745-97F0D1F9A1C1}"/>
              </a:ext>
            </a:extLst>
          </p:cNvPr>
          <p:cNvSpPr>
            <a:spLocks noGrp="1"/>
          </p:cNvSpPr>
          <p:nvPr>
            <p:ph type="body" sz="half" idx="16"/>
          </p:nvPr>
        </p:nvSpPr>
        <p:spPr>
          <a:xfrm>
            <a:off x="6245502" y="3900492"/>
            <a:ext cx="2586037" cy="222985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F793902F-F09B-D24F-B7B3-22565938FF75}"/>
              </a:ext>
            </a:extLst>
          </p:cNvPr>
          <p:cNvSpPr>
            <a:spLocks noGrp="1"/>
          </p:cNvSpPr>
          <p:nvPr>
            <p:ph type="body" idx="17" hasCustomPrompt="1"/>
          </p:nvPr>
        </p:nvSpPr>
        <p:spPr>
          <a:xfrm>
            <a:off x="9058276" y="3612471"/>
            <a:ext cx="2586037" cy="28802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E0469521-F16C-7645-BF80-9C30AEA8ECDD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9056412" y="3900492"/>
            <a:ext cx="2587900" cy="222985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02767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and contact us slide 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56207593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6" name="think-cell Slide" r:id="rId4" imgW="473" imgH="473" progId="TCLayout.ActiveDocument.1">
                  <p:embed/>
                </p:oleObj>
              </mc:Choice>
              <mc:Fallback>
                <p:oleObj name="think-cell Slide" r:id="rId4" imgW="473" imgH="473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A44581EE-8D51-5440-A998-B231FB90F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8638" y="1822564"/>
            <a:ext cx="11115674" cy="1247775"/>
          </a:xfrm>
          <a:noFill/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D18DE4-0234-E248-AACA-E37DB1A774D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28638" y="3612471"/>
            <a:ext cx="2586037" cy="28802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52F2F56F-96CA-6140-8BC2-E01E702453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30502" y="3900492"/>
            <a:ext cx="2584173" cy="222985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312EB146-5F86-304E-A51A-295F8092DC06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3386138" y="3612471"/>
            <a:ext cx="2586037" cy="28802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310E9C34-4047-CA46-B1B0-8BF910AA1891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3388002" y="3900492"/>
            <a:ext cx="2586037" cy="222985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3E53DD7D-0825-6B41-A63F-025B0695B6E7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6243638" y="3612471"/>
            <a:ext cx="2586037" cy="28802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5A9BBC99-B117-F448-8745-97F0D1F9A1C1}"/>
              </a:ext>
            </a:extLst>
          </p:cNvPr>
          <p:cNvSpPr>
            <a:spLocks noGrp="1"/>
          </p:cNvSpPr>
          <p:nvPr>
            <p:ph type="body" sz="half" idx="16"/>
          </p:nvPr>
        </p:nvSpPr>
        <p:spPr>
          <a:xfrm>
            <a:off x="6245502" y="3900492"/>
            <a:ext cx="2586037" cy="222985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F793902F-F09B-D24F-B7B3-22565938FF75}"/>
              </a:ext>
            </a:extLst>
          </p:cNvPr>
          <p:cNvSpPr>
            <a:spLocks noGrp="1"/>
          </p:cNvSpPr>
          <p:nvPr>
            <p:ph type="body" idx="17" hasCustomPrompt="1"/>
          </p:nvPr>
        </p:nvSpPr>
        <p:spPr>
          <a:xfrm>
            <a:off x="9058276" y="3612471"/>
            <a:ext cx="2586037" cy="28802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E0469521-F16C-7645-BF80-9C30AEA8ECDD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9056412" y="3900492"/>
            <a:ext cx="2587900" cy="222985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85368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and contact us slide 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273805828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2" name="think-cell Slide" r:id="rId4" imgW="473" imgH="473" progId="TCLayout.ActiveDocument.1">
                  <p:embed/>
                </p:oleObj>
              </mc:Choice>
              <mc:Fallback>
                <p:oleObj name="think-cell Slide" r:id="rId4" imgW="473" imgH="473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Picture Placeholder 22">
            <a:extLst>
              <a:ext uri="{FF2B5EF4-FFF2-40B4-BE49-F238E27FC236}">
                <a16:creationId xmlns:a16="http://schemas.microsoft.com/office/drawing/2014/main" id="{1C0A461C-0294-B44F-97D5-FC39D0DC404B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>
          <a:xfrm>
            <a:off x="0" y="0"/>
            <a:ext cx="5257800" cy="6857999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44581EE-8D51-5440-A998-B231FB90F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3821" y="1000076"/>
            <a:ext cx="5443537" cy="1491404"/>
          </a:xfrm>
          <a:noFill/>
        </p:spPr>
        <p:txBody>
          <a:bodyPr anchor="t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D18DE4-0234-E248-AACA-E37DB1A774D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243638" y="2191451"/>
            <a:ext cx="2586037" cy="28802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52F2F56F-96CA-6140-8BC2-E01E702453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43638" y="2491480"/>
            <a:ext cx="2586037" cy="1593197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312EB146-5F86-304E-A51A-295F8092DC06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9101139" y="2191451"/>
            <a:ext cx="2543174" cy="28802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310E9C34-4047-CA46-B1B0-8BF910AA1891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9101139" y="2491480"/>
            <a:ext cx="2543174" cy="1593197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3E53DD7D-0825-6B41-A63F-025B0695B6E7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6243638" y="4426163"/>
            <a:ext cx="2586037" cy="28802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5A9BBC99-B117-F448-8745-97F0D1F9A1C1}"/>
              </a:ext>
            </a:extLst>
          </p:cNvPr>
          <p:cNvSpPr>
            <a:spLocks noGrp="1"/>
          </p:cNvSpPr>
          <p:nvPr>
            <p:ph type="body" sz="half" idx="16"/>
          </p:nvPr>
        </p:nvSpPr>
        <p:spPr>
          <a:xfrm>
            <a:off x="6243638" y="4726192"/>
            <a:ext cx="2586037" cy="140415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F793902F-F09B-D24F-B7B3-22565938FF75}"/>
              </a:ext>
            </a:extLst>
          </p:cNvPr>
          <p:cNvSpPr>
            <a:spLocks noGrp="1"/>
          </p:cNvSpPr>
          <p:nvPr>
            <p:ph type="body" idx="17" hasCustomPrompt="1"/>
          </p:nvPr>
        </p:nvSpPr>
        <p:spPr>
          <a:xfrm>
            <a:off x="9058276" y="4426163"/>
            <a:ext cx="2586037" cy="28802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E0469521-F16C-7645-BF80-9C30AEA8ECDD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9058276" y="4726192"/>
            <a:ext cx="2586037" cy="140415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598144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s and testimonial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D18DE4-0234-E248-AACA-E37DB1A774D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28638" y="5412692"/>
            <a:ext cx="3543300" cy="659495"/>
          </a:xfrm>
        </p:spPr>
        <p:txBody>
          <a:bodyPr>
            <a:normAutofit/>
          </a:bodyPr>
          <a:lstStyle>
            <a:lvl1pPr marL="0" indent="0"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A3994FF5-75CA-D542-AE8A-FF290128AD76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4357688" y="5412692"/>
            <a:ext cx="3543300" cy="659495"/>
          </a:xfrm>
        </p:spPr>
        <p:txBody>
          <a:bodyPr>
            <a:normAutofit/>
          </a:bodyPr>
          <a:lstStyle>
            <a:lvl1pPr marL="0" indent="0"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408E50E4-226F-9847-9392-FE95E91D60DC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8129588" y="5412692"/>
            <a:ext cx="3543300" cy="659495"/>
          </a:xfrm>
        </p:spPr>
        <p:txBody>
          <a:bodyPr>
            <a:normAutofit/>
          </a:bodyPr>
          <a:lstStyle>
            <a:lvl1pPr marL="0" indent="0"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807A35C6-3861-BC41-830C-3E0AA840565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357688" y="1209675"/>
            <a:ext cx="3543300" cy="3976688"/>
          </a:xfrm>
        </p:spPr>
        <p:txBody>
          <a:bodyPr anchor="b">
            <a:normAutofit/>
          </a:bodyPr>
          <a:lstStyle>
            <a:lvl1pPr marL="0" indent="0">
              <a:lnSpc>
                <a:spcPts val="4500"/>
              </a:lnSpc>
              <a:buNone/>
              <a:defRPr sz="3200" i="1">
                <a:latin typeface="Georgia" panose="02040502050405020303" pitchFamily="18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4" name="Text Placeholder 12">
            <a:extLst>
              <a:ext uri="{FF2B5EF4-FFF2-40B4-BE49-F238E27FC236}">
                <a16:creationId xmlns:a16="http://schemas.microsoft.com/office/drawing/2014/main" id="{94ECD9F0-E726-484A-BAE6-AEAA3F1F9707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28638" y="1209675"/>
            <a:ext cx="3543300" cy="3976688"/>
          </a:xfrm>
        </p:spPr>
        <p:txBody>
          <a:bodyPr anchor="b">
            <a:normAutofit/>
          </a:bodyPr>
          <a:lstStyle>
            <a:lvl1pPr marL="0" indent="0">
              <a:lnSpc>
                <a:spcPts val="4500"/>
              </a:lnSpc>
              <a:buNone/>
              <a:defRPr sz="3200" i="1">
                <a:latin typeface="Georgia" panose="02040502050405020303" pitchFamily="18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5" name="Text Placeholder 12">
            <a:extLst>
              <a:ext uri="{FF2B5EF4-FFF2-40B4-BE49-F238E27FC236}">
                <a16:creationId xmlns:a16="http://schemas.microsoft.com/office/drawing/2014/main" id="{5E63B64F-6E94-6A41-B8DD-27F9FD187510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8115300" y="1209675"/>
            <a:ext cx="3543300" cy="3976688"/>
          </a:xfrm>
        </p:spPr>
        <p:txBody>
          <a:bodyPr anchor="b">
            <a:normAutofit/>
          </a:bodyPr>
          <a:lstStyle>
            <a:lvl1pPr marL="0" indent="0">
              <a:lnSpc>
                <a:spcPts val="4500"/>
              </a:lnSpc>
              <a:buNone/>
              <a:defRPr sz="3200" i="1">
                <a:latin typeface="Georgia" panose="02040502050405020303" pitchFamily="18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5382288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1A143651-3799-F24B-AEFE-AAAD1187C7A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38161" y="1657350"/>
            <a:ext cx="5405440" cy="4457700"/>
          </a:xfrm>
        </p:spPr>
        <p:txBody>
          <a:bodyPr/>
          <a:lstStyle>
            <a:lvl1pPr>
              <a:lnSpc>
                <a:spcPts val="2100"/>
              </a:lnSpc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3C0C7668-8CC7-CF4A-8570-FDE604593FB0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6226267" y="1657350"/>
            <a:ext cx="5288837" cy="4457700"/>
          </a:xfrm>
        </p:spPr>
        <p:txBody>
          <a:bodyPr/>
          <a:lstStyle>
            <a:lvl1pPr>
              <a:lnSpc>
                <a:spcPts val="2100"/>
              </a:lnSpc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60" y="550861"/>
            <a:ext cx="11006344" cy="835027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>
            <a:off x="616226" y="1282149"/>
            <a:ext cx="1089887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00001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A9B164-9C2C-4D48-8696-9484E8FF7626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42925" y="1681171"/>
            <a:ext cx="5400676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45142E-614C-1941-A4E8-E24EA5A0D501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226267" y="1681171"/>
            <a:ext cx="5285752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A76002A2-2BEE-E84D-91F0-54ED39ABA3CA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538161" y="1986374"/>
            <a:ext cx="5405440" cy="4143971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E3047B5C-8C66-DD49-8353-D9A1331573E0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6226267" y="1986374"/>
            <a:ext cx="5288837" cy="4143971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8638" y="442013"/>
            <a:ext cx="5434841" cy="730804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7039"/>
            <a:ext cx="5327375" cy="511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206997" y="1277039"/>
            <a:ext cx="5327375" cy="511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 Placeholder 22"/>
          <p:cNvSpPr>
            <a:spLocks noGrp="1"/>
          </p:cNvSpPr>
          <p:nvPr>
            <p:ph type="body" sz="quarter" idx="19" hasCustomPrompt="1"/>
          </p:nvPr>
        </p:nvSpPr>
        <p:spPr>
          <a:xfrm>
            <a:off x="6227003" y="442015"/>
            <a:ext cx="5327650" cy="73080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7829964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 Two ic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ECB20CF7-ABEA-2C4D-BB72-60BDB752E09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42925" y="1606538"/>
            <a:ext cx="5400676" cy="10858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Picture Placeholder 6">
            <a:extLst>
              <a:ext uri="{FF2B5EF4-FFF2-40B4-BE49-F238E27FC236}">
                <a16:creationId xmlns:a16="http://schemas.microsoft.com/office/drawing/2014/main" id="{30AB767C-C8CE-A646-995D-CEACD854568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43638" y="1606538"/>
            <a:ext cx="5271466" cy="10858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CBBDF55F-90F0-1C41-908C-56A92237925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42925" y="2878599"/>
            <a:ext cx="5430838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6" name="Text Placeholder 4">
            <a:extLst>
              <a:ext uri="{FF2B5EF4-FFF2-40B4-BE49-F238E27FC236}">
                <a16:creationId xmlns:a16="http://schemas.microsoft.com/office/drawing/2014/main" id="{2EA49D96-8068-0E46-8E04-581AD2DEEBF8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229352" y="2878599"/>
            <a:ext cx="5285752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37DEAE7C-B91C-3A45-9797-1CA40EEE86FC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538161" y="3194688"/>
            <a:ext cx="5405440" cy="293565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ACBF5F4D-C8DF-6B40-9757-7862B3F3D013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6226267" y="3194688"/>
            <a:ext cx="5288837" cy="293565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619473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 Three Ic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ECB20CF7-ABEA-2C4D-BB72-60BDB752E09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42924" y="1606538"/>
            <a:ext cx="3495675" cy="10858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Picture Placeholder 6">
            <a:extLst>
              <a:ext uri="{FF2B5EF4-FFF2-40B4-BE49-F238E27FC236}">
                <a16:creationId xmlns:a16="http://schemas.microsoft.com/office/drawing/2014/main" id="{30AB767C-C8CE-A646-995D-CEACD854568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329113" y="1606538"/>
            <a:ext cx="3529012" cy="10858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4" name="Picture Placeholder 6">
            <a:extLst>
              <a:ext uri="{FF2B5EF4-FFF2-40B4-BE49-F238E27FC236}">
                <a16:creationId xmlns:a16="http://schemas.microsoft.com/office/drawing/2014/main" id="{30BC5AE0-0A2C-0A47-AED3-72F396E00B9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115301" y="1606538"/>
            <a:ext cx="3430302" cy="10858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A9B8C281-38F9-7B4F-9053-E5183E02C72C}"/>
              </a:ext>
            </a:extLst>
          </p:cNvPr>
          <p:cNvSpPr>
            <a:spLocks noGrp="1"/>
          </p:cNvSpPr>
          <p:nvPr>
            <p:ph type="body" idx="19" hasCustomPrompt="1"/>
          </p:nvPr>
        </p:nvSpPr>
        <p:spPr>
          <a:xfrm>
            <a:off x="4329113" y="2878599"/>
            <a:ext cx="3516885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C18917B6-ED6E-5247-A016-E8EB5828083B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4324349" y="3194688"/>
            <a:ext cx="3500438" cy="293565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E23316C5-42E3-A546-BFAD-685CA83063A4}"/>
              </a:ext>
            </a:extLst>
          </p:cNvPr>
          <p:cNvSpPr>
            <a:spLocks noGrp="1"/>
          </p:cNvSpPr>
          <p:nvPr>
            <p:ph type="body" idx="20" hasCustomPrompt="1"/>
          </p:nvPr>
        </p:nvSpPr>
        <p:spPr>
          <a:xfrm>
            <a:off x="529998" y="2878599"/>
            <a:ext cx="3516885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7736DC52-B567-4A40-86E6-A926C985A3C3}"/>
              </a:ext>
            </a:extLst>
          </p:cNvPr>
          <p:cNvSpPr>
            <a:spLocks noGrp="1"/>
          </p:cNvSpPr>
          <p:nvPr>
            <p:ph idx="21"/>
          </p:nvPr>
        </p:nvSpPr>
        <p:spPr>
          <a:xfrm>
            <a:off x="525234" y="3194688"/>
            <a:ext cx="3500438" cy="293565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Text Placeholder 2">
            <a:extLst>
              <a:ext uri="{FF2B5EF4-FFF2-40B4-BE49-F238E27FC236}">
                <a16:creationId xmlns:a16="http://schemas.microsoft.com/office/drawing/2014/main" id="{9E92BD2B-6F22-EA49-83E7-283C14BE4AA6}"/>
              </a:ext>
            </a:extLst>
          </p:cNvPr>
          <p:cNvSpPr>
            <a:spLocks noGrp="1"/>
          </p:cNvSpPr>
          <p:nvPr>
            <p:ph type="body" idx="22" hasCustomPrompt="1"/>
          </p:nvPr>
        </p:nvSpPr>
        <p:spPr>
          <a:xfrm>
            <a:off x="8117341" y="2878599"/>
            <a:ext cx="3397763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447E32C1-C9CF-044C-AA5E-2ED6C83D1E1F}"/>
              </a:ext>
            </a:extLst>
          </p:cNvPr>
          <p:cNvSpPr>
            <a:spLocks noGrp="1"/>
          </p:cNvSpPr>
          <p:nvPr>
            <p:ph idx="23"/>
          </p:nvPr>
        </p:nvSpPr>
        <p:spPr>
          <a:xfrm>
            <a:off x="8112577" y="3194688"/>
            <a:ext cx="3402527" cy="293565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7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863756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 Four Ic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ECB20CF7-ABEA-2C4D-BB72-60BDB752E09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42924" y="1606538"/>
            <a:ext cx="2571751" cy="10858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7" name="Picture Placeholder 6">
            <a:extLst>
              <a:ext uri="{FF2B5EF4-FFF2-40B4-BE49-F238E27FC236}">
                <a16:creationId xmlns:a16="http://schemas.microsoft.com/office/drawing/2014/main" id="{AB5CA4C7-9DA8-9349-A7AE-66A5D6A6F642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371849" y="1606538"/>
            <a:ext cx="2571751" cy="10858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0" name="Picture Placeholder 6">
            <a:extLst>
              <a:ext uri="{FF2B5EF4-FFF2-40B4-BE49-F238E27FC236}">
                <a16:creationId xmlns:a16="http://schemas.microsoft.com/office/drawing/2014/main" id="{0BDB9676-2139-3E4A-8902-B788AA4A1430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6243636" y="1606538"/>
            <a:ext cx="2571751" cy="10858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3" name="Picture Placeholder 6">
            <a:extLst>
              <a:ext uri="{FF2B5EF4-FFF2-40B4-BE49-F238E27FC236}">
                <a16:creationId xmlns:a16="http://schemas.microsoft.com/office/drawing/2014/main" id="{3AAEAB4E-EA57-5D45-ADBA-C01E02C67167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9086849" y="1606538"/>
            <a:ext cx="2438028" cy="10858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EDDF9A85-81B8-594C-8E42-376FC3678AA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42925" y="2878599"/>
            <a:ext cx="2588620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D07625D3-4631-D144-A38F-D00BCF2C2126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538161" y="3194688"/>
            <a:ext cx="2576514" cy="293565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7A595DD1-B636-EA46-A519-6AA9C65FD62C}"/>
              </a:ext>
            </a:extLst>
          </p:cNvPr>
          <p:cNvSpPr>
            <a:spLocks noGrp="1"/>
          </p:cNvSpPr>
          <p:nvPr>
            <p:ph type="body" idx="23" hasCustomPrompt="1"/>
          </p:nvPr>
        </p:nvSpPr>
        <p:spPr>
          <a:xfrm>
            <a:off x="3373211" y="2878599"/>
            <a:ext cx="2588620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A995848D-37D6-C04D-BDF8-0D8718112883}"/>
              </a:ext>
            </a:extLst>
          </p:cNvPr>
          <p:cNvSpPr>
            <a:spLocks noGrp="1"/>
          </p:cNvSpPr>
          <p:nvPr>
            <p:ph idx="24"/>
          </p:nvPr>
        </p:nvSpPr>
        <p:spPr>
          <a:xfrm>
            <a:off x="3368447" y="3194688"/>
            <a:ext cx="2576514" cy="293565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4" name="Text Placeholder 2">
            <a:extLst>
              <a:ext uri="{FF2B5EF4-FFF2-40B4-BE49-F238E27FC236}">
                <a16:creationId xmlns:a16="http://schemas.microsoft.com/office/drawing/2014/main" id="{BFC0A166-67A0-2340-971A-FD7BAF6FB8CF}"/>
              </a:ext>
            </a:extLst>
          </p:cNvPr>
          <p:cNvSpPr>
            <a:spLocks noGrp="1"/>
          </p:cNvSpPr>
          <p:nvPr>
            <p:ph type="body" idx="25" hasCustomPrompt="1"/>
          </p:nvPr>
        </p:nvSpPr>
        <p:spPr>
          <a:xfrm>
            <a:off x="6225268" y="2878599"/>
            <a:ext cx="2588620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10E95A27-B41C-7F48-9F77-4204B73512BE}"/>
              </a:ext>
            </a:extLst>
          </p:cNvPr>
          <p:cNvSpPr>
            <a:spLocks noGrp="1"/>
          </p:cNvSpPr>
          <p:nvPr>
            <p:ph idx="26"/>
          </p:nvPr>
        </p:nvSpPr>
        <p:spPr>
          <a:xfrm>
            <a:off x="6220504" y="3194688"/>
            <a:ext cx="2576514" cy="293565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6" name="Text Placeholder 2">
            <a:extLst>
              <a:ext uri="{FF2B5EF4-FFF2-40B4-BE49-F238E27FC236}">
                <a16:creationId xmlns:a16="http://schemas.microsoft.com/office/drawing/2014/main" id="{7D1A0976-12BB-6843-AA08-4891F82E3E12}"/>
              </a:ext>
            </a:extLst>
          </p:cNvPr>
          <p:cNvSpPr>
            <a:spLocks noGrp="1"/>
          </p:cNvSpPr>
          <p:nvPr>
            <p:ph type="body" idx="27" hasCustomPrompt="1"/>
          </p:nvPr>
        </p:nvSpPr>
        <p:spPr>
          <a:xfrm>
            <a:off x="9077325" y="2878599"/>
            <a:ext cx="2437779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0CE6D17D-6FF8-034C-B243-541C6CC0C0A7}"/>
              </a:ext>
            </a:extLst>
          </p:cNvPr>
          <p:cNvSpPr>
            <a:spLocks noGrp="1"/>
          </p:cNvSpPr>
          <p:nvPr>
            <p:ph idx="28"/>
          </p:nvPr>
        </p:nvSpPr>
        <p:spPr>
          <a:xfrm>
            <a:off x="9072561" y="3194688"/>
            <a:ext cx="2442543" cy="293565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3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198507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Two ic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ECB20CF7-ABEA-2C4D-BB72-60BDB752E09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42925" y="1606538"/>
            <a:ext cx="5430838" cy="25225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Picture Placeholder 6">
            <a:extLst>
              <a:ext uri="{FF2B5EF4-FFF2-40B4-BE49-F238E27FC236}">
                <a16:creationId xmlns:a16="http://schemas.microsoft.com/office/drawing/2014/main" id="{30AB767C-C8CE-A646-995D-CEACD854568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43638" y="1606538"/>
            <a:ext cx="5271466" cy="25225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FBD7B9AD-945C-F149-B2DA-39EC98B68E99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42925" y="4307350"/>
            <a:ext cx="5430838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C47D4007-27E8-6B41-B124-3799DE9D3414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538161" y="4601668"/>
            <a:ext cx="5405440" cy="1528678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BE58BC4C-2568-1D44-AC5F-BB2715C9AD23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6247039" y="4307350"/>
            <a:ext cx="5268065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3961F923-F71F-6342-AF54-96059A451659}"/>
              </a:ext>
            </a:extLst>
          </p:cNvPr>
          <p:cNvSpPr>
            <a:spLocks noGrp="1"/>
          </p:cNvSpPr>
          <p:nvPr>
            <p:ph idx="17"/>
          </p:nvPr>
        </p:nvSpPr>
        <p:spPr>
          <a:xfrm>
            <a:off x="6242275" y="4601668"/>
            <a:ext cx="5246813" cy="1528678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482919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Three ic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ECB20CF7-ABEA-2C4D-BB72-60BDB752E09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42925" y="1606538"/>
            <a:ext cx="3495675" cy="25225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Picture Placeholder 6">
            <a:extLst>
              <a:ext uri="{FF2B5EF4-FFF2-40B4-BE49-F238E27FC236}">
                <a16:creationId xmlns:a16="http://schemas.microsoft.com/office/drawing/2014/main" id="{F5A1D93D-18EA-B646-9C69-64B68DA74652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343400" y="1606538"/>
            <a:ext cx="3495675" cy="25225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8" name="Picture Placeholder 6">
            <a:extLst>
              <a:ext uri="{FF2B5EF4-FFF2-40B4-BE49-F238E27FC236}">
                <a16:creationId xmlns:a16="http://schemas.microsoft.com/office/drawing/2014/main" id="{B818FFBC-FCFC-9842-8A48-4D05E54A6C5A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8129589" y="1606538"/>
            <a:ext cx="3385516" cy="25225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B12EB366-A3C6-464A-BD08-014B0A3C9D0D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42925" y="4307350"/>
            <a:ext cx="3516886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0F62171F-0172-564D-A50B-45829D68B82F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538161" y="4601668"/>
            <a:ext cx="3500439" cy="152867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599FE3A4-484C-7240-9A03-C0D58B29988D}"/>
              </a:ext>
            </a:extLst>
          </p:cNvPr>
          <p:cNvSpPr>
            <a:spLocks noGrp="1"/>
          </p:cNvSpPr>
          <p:nvPr>
            <p:ph type="body" idx="24" hasCustomPrompt="1"/>
          </p:nvPr>
        </p:nvSpPr>
        <p:spPr>
          <a:xfrm>
            <a:off x="4342039" y="4307350"/>
            <a:ext cx="3516886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430028FF-B82F-EC4C-999B-C024355F8F2F}"/>
              </a:ext>
            </a:extLst>
          </p:cNvPr>
          <p:cNvSpPr>
            <a:spLocks noGrp="1"/>
          </p:cNvSpPr>
          <p:nvPr>
            <p:ph idx="25"/>
          </p:nvPr>
        </p:nvSpPr>
        <p:spPr>
          <a:xfrm>
            <a:off x="4337275" y="4601668"/>
            <a:ext cx="3500439" cy="152867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2" name="Text Placeholder 2">
            <a:extLst>
              <a:ext uri="{FF2B5EF4-FFF2-40B4-BE49-F238E27FC236}">
                <a16:creationId xmlns:a16="http://schemas.microsoft.com/office/drawing/2014/main" id="{30311FA8-9690-B047-B085-60DB7E39A20E}"/>
              </a:ext>
            </a:extLst>
          </p:cNvPr>
          <p:cNvSpPr>
            <a:spLocks noGrp="1"/>
          </p:cNvSpPr>
          <p:nvPr>
            <p:ph type="body" idx="26" hasCustomPrompt="1"/>
          </p:nvPr>
        </p:nvSpPr>
        <p:spPr>
          <a:xfrm>
            <a:off x="8141153" y="4307350"/>
            <a:ext cx="3373951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319F1970-3114-824F-93E4-D6E3FA50D6C5}"/>
              </a:ext>
            </a:extLst>
          </p:cNvPr>
          <p:cNvSpPr>
            <a:spLocks noGrp="1"/>
          </p:cNvSpPr>
          <p:nvPr>
            <p:ph idx="27"/>
          </p:nvPr>
        </p:nvSpPr>
        <p:spPr>
          <a:xfrm>
            <a:off x="8136389" y="4601668"/>
            <a:ext cx="3378715" cy="152867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8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808534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Four ic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ECB20CF7-ABEA-2C4D-BB72-60BDB752E09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42926" y="1606538"/>
            <a:ext cx="2571750" cy="25225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1" name="Picture Placeholder 6">
            <a:extLst>
              <a:ext uri="{FF2B5EF4-FFF2-40B4-BE49-F238E27FC236}">
                <a16:creationId xmlns:a16="http://schemas.microsoft.com/office/drawing/2014/main" id="{F954EBDC-0C0D-8C42-BD84-62A045BA7F66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400426" y="1606538"/>
            <a:ext cx="2571750" cy="25225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4" name="Picture Placeholder 6">
            <a:extLst>
              <a:ext uri="{FF2B5EF4-FFF2-40B4-BE49-F238E27FC236}">
                <a16:creationId xmlns:a16="http://schemas.microsoft.com/office/drawing/2014/main" id="{0D95A988-ADA4-2846-979A-FD44F1A4FBEB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6243639" y="1606538"/>
            <a:ext cx="2571750" cy="25225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7" name="Picture Placeholder 6">
            <a:extLst>
              <a:ext uri="{FF2B5EF4-FFF2-40B4-BE49-F238E27FC236}">
                <a16:creationId xmlns:a16="http://schemas.microsoft.com/office/drawing/2014/main" id="{6839EE6C-2C09-9949-AA2C-88119F234581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9058276" y="1606538"/>
            <a:ext cx="2459757" cy="25225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E079E8AD-12D3-6546-968E-72EB672317AA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42925" y="4307350"/>
            <a:ext cx="2588621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A296A8EA-86DB-FC4D-BC77-160A57D989AF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538161" y="4601668"/>
            <a:ext cx="2576515" cy="152867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Text Placeholder 2">
            <a:extLst>
              <a:ext uri="{FF2B5EF4-FFF2-40B4-BE49-F238E27FC236}">
                <a16:creationId xmlns:a16="http://schemas.microsoft.com/office/drawing/2014/main" id="{2705B1A4-0935-A54C-982E-3DA340F87D4A}"/>
              </a:ext>
            </a:extLst>
          </p:cNvPr>
          <p:cNvSpPr>
            <a:spLocks noGrp="1"/>
          </p:cNvSpPr>
          <p:nvPr>
            <p:ph type="body" idx="27" hasCustomPrompt="1"/>
          </p:nvPr>
        </p:nvSpPr>
        <p:spPr>
          <a:xfrm>
            <a:off x="3405868" y="4307350"/>
            <a:ext cx="2588621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CAB80D97-AAE2-2D40-9CC8-0D12B6BEFD34}"/>
              </a:ext>
            </a:extLst>
          </p:cNvPr>
          <p:cNvSpPr>
            <a:spLocks noGrp="1"/>
          </p:cNvSpPr>
          <p:nvPr>
            <p:ph idx="28"/>
          </p:nvPr>
        </p:nvSpPr>
        <p:spPr>
          <a:xfrm>
            <a:off x="3401104" y="4601668"/>
            <a:ext cx="2576515" cy="152867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C46255BB-B53E-F143-8DCC-368B651E8333}"/>
              </a:ext>
            </a:extLst>
          </p:cNvPr>
          <p:cNvSpPr>
            <a:spLocks noGrp="1"/>
          </p:cNvSpPr>
          <p:nvPr>
            <p:ph type="body" idx="29" hasCustomPrompt="1"/>
          </p:nvPr>
        </p:nvSpPr>
        <p:spPr>
          <a:xfrm>
            <a:off x="6236154" y="4307350"/>
            <a:ext cx="2588621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24610589-EA76-8540-99A0-FCF68932BE3C}"/>
              </a:ext>
            </a:extLst>
          </p:cNvPr>
          <p:cNvSpPr>
            <a:spLocks noGrp="1"/>
          </p:cNvSpPr>
          <p:nvPr>
            <p:ph idx="30"/>
          </p:nvPr>
        </p:nvSpPr>
        <p:spPr>
          <a:xfrm>
            <a:off x="6231390" y="4601668"/>
            <a:ext cx="2576515" cy="152867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6" name="Text Placeholder 2">
            <a:extLst>
              <a:ext uri="{FF2B5EF4-FFF2-40B4-BE49-F238E27FC236}">
                <a16:creationId xmlns:a16="http://schemas.microsoft.com/office/drawing/2014/main" id="{195337D1-2A14-AC46-9E61-C0B6DF09A78E}"/>
              </a:ext>
            </a:extLst>
          </p:cNvPr>
          <p:cNvSpPr>
            <a:spLocks noGrp="1"/>
          </p:cNvSpPr>
          <p:nvPr>
            <p:ph type="body" idx="31" hasCustomPrompt="1"/>
          </p:nvPr>
        </p:nvSpPr>
        <p:spPr>
          <a:xfrm>
            <a:off x="9055554" y="4307350"/>
            <a:ext cx="2475893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4F7C987D-CA92-364A-A879-5D136287E479}"/>
              </a:ext>
            </a:extLst>
          </p:cNvPr>
          <p:cNvSpPr>
            <a:spLocks noGrp="1"/>
          </p:cNvSpPr>
          <p:nvPr>
            <p:ph idx="32"/>
          </p:nvPr>
        </p:nvSpPr>
        <p:spPr>
          <a:xfrm>
            <a:off x="9050791" y="4601668"/>
            <a:ext cx="2464314" cy="152867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4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4446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and contact us slide 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854758183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0" name="think-cell Slide" r:id="rId4" imgW="473" imgH="473" progId="TCLayout.ActiveDocument.1">
                  <p:embed/>
                </p:oleObj>
              </mc:Choice>
              <mc:Fallback>
                <p:oleObj name="think-cell Slide" r:id="rId4" imgW="473" imgH="473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Picture Placeholder 22">
            <a:extLst>
              <a:ext uri="{FF2B5EF4-FFF2-40B4-BE49-F238E27FC236}">
                <a16:creationId xmlns:a16="http://schemas.microsoft.com/office/drawing/2014/main" id="{1C0A461C-0294-B44F-97D5-FC39D0DC404B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>
          <a:xfrm>
            <a:off x="0" y="0"/>
            <a:ext cx="5257800" cy="6857999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44581EE-8D51-5440-A998-B231FB90F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3821" y="1000076"/>
            <a:ext cx="5443537" cy="1491404"/>
          </a:xfrm>
          <a:noFill/>
        </p:spPr>
        <p:txBody>
          <a:bodyPr anchor="t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D18DE4-0234-E248-AACA-E37DB1A774D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243638" y="2191451"/>
            <a:ext cx="2586037" cy="28802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52F2F56F-96CA-6140-8BC2-E01E702453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43638" y="2491480"/>
            <a:ext cx="2586037" cy="1593197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312EB146-5F86-304E-A51A-295F8092DC06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9101139" y="2191451"/>
            <a:ext cx="2543174" cy="28802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310E9C34-4047-CA46-B1B0-8BF910AA1891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9101139" y="2491480"/>
            <a:ext cx="2543174" cy="1593197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3E53DD7D-0825-6B41-A63F-025B0695B6E7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6243638" y="4426163"/>
            <a:ext cx="2586037" cy="28802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5A9BBC99-B117-F448-8745-97F0D1F9A1C1}"/>
              </a:ext>
            </a:extLst>
          </p:cNvPr>
          <p:cNvSpPr>
            <a:spLocks noGrp="1"/>
          </p:cNvSpPr>
          <p:nvPr>
            <p:ph type="body" sz="half" idx="16"/>
          </p:nvPr>
        </p:nvSpPr>
        <p:spPr>
          <a:xfrm>
            <a:off x="6243638" y="4726192"/>
            <a:ext cx="2586037" cy="140415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F793902F-F09B-D24F-B7B3-22565938FF75}"/>
              </a:ext>
            </a:extLst>
          </p:cNvPr>
          <p:cNvSpPr>
            <a:spLocks noGrp="1"/>
          </p:cNvSpPr>
          <p:nvPr>
            <p:ph type="body" idx="17" hasCustomPrompt="1"/>
          </p:nvPr>
        </p:nvSpPr>
        <p:spPr>
          <a:xfrm>
            <a:off x="9058276" y="4426163"/>
            <a:ext cx="2586037" cy="28802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E0469521-F16C-7645-BF80-9C30AEA8ECDD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9058276" y="4726192"/>
            <a:ext cx="2586037" cy="140415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6005099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061119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535662624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86" name="think-cell Slide" r:id="rId4" imgW="473" imgH="473" progId="TCLayout.ActiveDocument.1">
                  <p:embed/>
                </p:oleObj>
              </mc:Choice>
              <mc:Fallback>
                <p:oleObj name="think-cell Slide" r:id="rId4" imgW="473" imgH="473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0" y="655981"/>
            <a:ext cx="12192000" cy="477670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6C8741D6-FD00-644A-9F60-65C96E7E86A6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451364" y="5592101"/>
            <a:ext cx="5079103" cy="687513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2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1255786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on Lef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324E0B-F39F-1D43-9422-07A82894B0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4039" y="1973260"/>
            <a:ext cx="3484562" cy="4141790"/>
          </a:xfrm>
        </p:spPr>
        <p:txBody>
          <a:bodyPr>
            <a:normAutofit/>
          </a:bodyPr>
          <a:lstStyle>
            <a:lvl1pPr marL="0" indent="0">
              <a:lnSpc>
                <a:spcPts val="1900"/>
              </a:lnSpc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6C8741D6-FD00-644A-9F60-65C96E7E86A6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542925" y="1657350"/>
            <a:ext cx="3495675" cy="277809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13EA26D9-6642-A64C-BE94-B9F7CC25EAE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299857" y="1657350"/>
            <a:ext cx="7215247" cy="4457700"/>
          </a:xfrm>
        </p:spPr>
        <p:txBody>
          <a:bodyPr/>
          <a:lstStyle>
            <a:lvl1pPr>
              <a:lnSpc>
                <a:spcPts val="2100"/>
              </a:lnSpc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326690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ide content with caption on lef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767E1D94-0DDA-C347-B8A1-E074FA2B092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400426" y="1657350"/>
            <a:ext cx="8114678" cy="4457700"/>
          </a:xfrm>
        </p:spPr>
        <p:txBody>
          <a:bodyPr/>
          <a:lstStyle>
            <a:lvl1pPr>
              <a:lnSpc>
                <a:spcPts val="2100"/>
              </a:lnSpc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0FC81611-5E2D-F944-B5DC-77F0EC084D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4039" y="1995032"/>
            <a:ext cx="2646361" cy="4120018"/>
          </a:xfrm>
        </p:spPr>
        <p:txBody>
          <a:bodyPr>
            <a:normAutofit/>
          </a:bodyPr>
          <a:lstStyle>
            <a:lvl1pPr marL="0" indent="0">
              <a:lnSpc>
                <a:spcPts val="1900"/>
              </a:lnSpc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D5697742-5BFD-E94D-9B39-3F15B43192AC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542925" y="1657350"/>
            <a:ext cx="2654801" cy="277809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568147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rrow content with wide caption on lef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07D81E4E-2C89-5449-A7CA-1170F511CF0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172324" y="1657350"/>
            <a:ext cx="4342780" cy="4457700"/>
          </a:xfrm>
        </p:spPr>
        <p:txBody>
          <a:bodyPr/>
          <a:lstStyle>
            <a:lvl1pPr>
              <a:lnSpc>
                <a:spcPts val="2100"/>
              </a:lnSpc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7222704C-5B0D-8243-A65D-0547A2F09055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553625" y="1995032"/>
            <a:ext cx="4437061" cy="4120018"/>
          </a:xfrm>
        </p:spPr>
        <p:txBody>
          <a:bodyPr>
            <a:normAutofit/>
          </a:bodyPr>
          <a:lstStyle>
            <a:lvl1pPr marL="0" indent="0">
              <a:lnSpc>
                <a:spcPts val="1900"/>
              </a:lnSpc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52F83407-BFB3-F64E-B383-6B15D587BC06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542511" y="1657350"/>
            <a:ext cx="4451212" cy="277809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078119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on Righ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4C1560E6-0616-1E46-BCD0-77413CEC33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164514" y="1995032"/>
            <a:ext cx="3350590" cy="4120018"/>
          </a:xfrm>
        </p:spPr>
        <p:txBody>
          <a:bodyPr>
            <a:normAutofit/>
          </a:bodyPr>
          <a:lstStyle>
            <a:lvl1pPr marL="0" indent="0">
              <a:lnSpc>
                <a:spcPts val="1900"/>
              </a:lnSpc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3099CEF0-FDAD-0348-826B-EDF0A6A44E9A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8153401" y="1657350"/>
            <a:ext cx="3361276" cy="277809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575CC65B-0B09-0840-85B2-DC45DA3AEBB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52450" y="1657350"/>
            <a:ext cx="7344455" cy="4457700"/>
          </a:xfrm>
        </p:spPr>
        <p:txBody>
          <a:bodyPr/>
          <a:lstStyle>
            <a:lvl1pPr>
              <a:lnSpc>
                <a:spcPts val="2100"/>
              </a:lnSpc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709803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ide content with caption righ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64FDB926-2E3C-2141-85F9-142126F4F45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38161" y="1657350"/>
            <a:ext cx="8243886" cy="4457700"/>
          </a:xfrm>
        </p:spPr>
        <p:txBody>
          <a:bodyPr/>
          <a:lstStyle>
            <a:lvl1pPr>
              <a:lnSpc>
                <a:spcPts val="2100"/>
              </a:lnSpc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33708FE2-7BD9-6741-AC35-E6D6340664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000625" y="1995032"/>
            <a:ext cx="2514479" cy="4120018"/>
          </a:xfrm>
        </p:spPr>
        <p:txBody>
          <a:bodyPr>
            <a:normAutofit/>
          </a:bodyPr>
          <a:lstStyle>
            <a:lvl1pPr marL="0" indent="0">
              <a:lnSpc>
                <a:spcPts val="1900"/>
              </a:lnSpc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C689E29B-5E72-1B47-AC15-183EF5464EE2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8989512" y="1657350"/>
            <a:ext cx="2522498" cy="277809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996572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rrow content with wide caption righ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42D8366-3A72-774E-9DAF-409CBEB5B74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52450" y="1657350"/>
            <a:ext cx="4471988" cy="4457700"/>
          </a:xfrm>
        </p:spPr>
        <p:txBody>
          <a:bodyPr/>
          <a:lstStyle>
            <a:lvl1pPr>
              <a:lnSpc>
                <a:spcPts val="2100"/>
              </a:lnSpc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AF0A41A3-ADCC-F94C-98D5-4A734296F14B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7172325" y="1995032"/>
            <a:ext cx="4342779" cy="4120018"/>
          </a:xfrm>
        </p:spPr>
        <p:txBody>
          <a:bodyPr>
            <a:normAutofit/>
          </a:bodyPr>
          <a:lstStyle>
            <a:lvl1pPr marL="0" indent="0">
              <a:lnSpc>
                <a:spcPts val="1900"/>
              </a:lnSpc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3AF3FA9F-C428-6549-9B6A-202E0FD79372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7167219" y="1657350"/>
            <a:ext cx="4356629" cy="277809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674497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 on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49996355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10" name="think-cell Slide" r:id="rId4" imgW="473" imgH="473" progId="TCLayout.ActiveDocument.1">
                  <p:embed/>
                </p:oleObj>
              </mc:Choice>
              <mc:Fallback>
                <p:oleObj name="think-cell Slide" r:id="rId4" imgW="473" imgH="473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3C6896E-0613-DC41-9582-A7BB6D35DF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354513" y="1714499"/>
            <a:ext cx="7160592" cy="440055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ED880A99-4201-3847-86F3-D77C5C2DBF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4039" y="1995032"/>
            <a:ext cx="3484562" cy="4120018"/>
          </a:xfrm>
        </p:spPr>
        <p:txBody>
          <a:bodyPr>
            <a:normAutofit/>
          </a:bodyPr>
          <a:lstStyle>
            <a:lvl1pPr marL="0" indent="0">
              <a:lnSpc>
                <a:spcPts val="1900"/>
              </a:lnSpc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20879568-7B89-6144-98EF-9A5090B5958B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542925" y="1657350"/>
            <a:ext cx="3495675" cy="277809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772069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 on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3C6896E-0613-DC41-9582-A7BB6D35DF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2450" y="1714499"/>
            <a:ext cx="7289799" cy="441584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73D605E1-0CFB-CE42-AD97-57E1B5B41B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159750" y="1995032"/>
            <a:ext cx="3355354" cy="4120018"/>
          </a:xfrm>
        </p:spPr>
        <p:txBody>
          <a:bodyPr>
            <a:normAutofit/>
          </a:bodyPr>
          <a:lstStyle>
            <a:lvl1pPr marL="0" indent="0">
              <a:lnSpc>
                <a:spcPts val="1900"/>
              </a:lnSpc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E44D688F-F5DF-2843-BB18-D4261CED213D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8148636" y="1657350"/>
            <a:ext cx="3366055" cy="277809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50450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s and testimonial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D18DE4-0234-E248-AACA-E37DB1A774D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28638" y="5412692"/>
            <a:ext cx="3543300" cy="659495"/>
          </a:xfrm>
        </p:spPr>
        <p:txBody>
          <a:bodyPr>
            <a:normAutofit/>
          </a:bodyPr>
          <a:lstStyle>
            <a:lvl1pPr marL="0" indent="0"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A3994FF5-75CA-D542-AE8A-FF290128AD76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4357688" y="5412692"/>
            <a:ext cx="3543300" cy="659495"/>
          </a:xfrm>
        </p:spPr>
        <p:txBody>
          <a:bodyPr>
            <a:normAutofit/>
          </a:bodyPr>
          <a:lstStyle>
            <a:lvl1pPr marL="0" indent="0"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408E50E4-226F-9847-9392-FE95E91D60DC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8129588" y="5412692"/>
            <a:ext cx="3543300" cy="659495"/>
          </a:xfrm>
        </p:spPr>
        <p:txBody>
          <a:bodyPr>
            <a:normAutofit/>
          </a:bodyPr>
          <a:lstStyle>
            <a:lvl1pPr marL="0" indent="0"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807A35C6-3861-BC41-830C-3E0AA840565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357688" y="1209675"/>
            <a:ext cx="3543300" cy="3976688"/>
          </a:xfrm>
        </p:spPr>
        <p:txBody>
          <a:bodyPr anchor="b">
            <a:normAutofit/>
          </a:bodyPr>
          <a:lstStyle>
            <a:lvl1pPr marL="0" indent="0">
              <a:lnSpc>
                <a:spcPts val="4500"/>
              </a:lnSpc>
              <a:buNone/>
              <a:defRPr sz="3200" i="1">
                <a:latin typeface="Georgia" panose="02040502050405020303" pitchFamily="18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4" name="Text Placeholder 12">
            <a:extLst>
              <a:ext uri="{FF2B5EF4-FFF2-40B4-BE49-F238E27FC236}">
                <a16:creationId xmlns:a16="http://schemas.microsoft.com/office/drawing/2014/main" id="{94ECD9F0-E726-484A-BAE6-AEAA3F1F9707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28638" y="1209675"/>
            <a:ext cx="3543300" cy="3976688"/>
          </a:xfrm>
        </p:spPr>
        <p:txBody>
          <a:bodyPr anchor="b">
            <a:normAutofit/>
          </a:bodyPr>
          <a:lstStyle>
            <a:lvl1pPr marL="0" indent="0">
              <a:lnSpc>
                <a:spcPts val="4500"/>
              </a:lnSpc>
              <a:buNone/>
              <a:defRPr sz="3200" i="1">
                <a:latin typeface="Georgia" panose="02040502050405020303" pitchFamily="18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5" name="Text Placeholder 12">
            <a:extLst>
              <a:ext uri="{FF2B5EF4-FFF2-40B4-BE49-F238E27FC236}">
                <a16:creationId xmlns:a16="http://schemas.microsoft.com/office/drawing/2014/main" id="{5E63B64F-6E94-6A41-B8DD-27F9FD187510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8115300" y="1209675"/>
            <a:ext cx="3543300" cy="3976688"/>
          </a:xfrm>
        </p:spPr>
        <p:txBody>
          <a:bodyPr anchor="b">
            <a:normAutofit/>
          </a:bodyPr>
          <a:lstStyle>
            <a:lvl1pPr marL="0" indent="0">
              <a:lnSpc>
                <a:spcPts val="4500"/>
              </a:lnSpc>
              <a:buNone/>
              <a:defRPr sz="3200" i="1">
                <a:latin typeface="Georgia" panose="02040502050405020303" pitchFamily="18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888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1A143651-3799-F24B-AEFE-AAAD1187C7A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38161" y="1657350"/>
            <a:ext cx="5405440" cy="4457700"/>
          </a:xfrm>
        </p:spPr>
        <p:txBody>
          <a:bodyPr/>
          <a:lstStyle>
            <a:lvl1pPr>
              <a:lnSpc>
                <a:spcPts val="2100"/>
              </a:lnSpc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3C0C7668-8CC7-CF4A-8570-FDE604593FB0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6226267" y="1657350"/>
            <a:ext cx="5288837" cy="4457700"/>
          </a:xfrm>
        </p:spPr>
        <p:txBody>
          <a:bodyPr/>
          <a:lstStyle>
            <a:lvl1pPr>
              <a:lnSpc>
                <a:spcPts val="2100"/>
              </a:lnSpc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60" y="550861"/>
            <a:ext cx="11006344" cy="835027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>
            <a:off x="616226" y="1282149"/>
            <a:ext cx="1089887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9511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A9B164-9C2C-4D48-8696-9484E8FF7626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42925" y="1681171"/>
            <a:ext cx="5400676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45142E-614C-1941-A4E8-E24EA5A0D501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226267" y="1681171"/>
            <a:ext cx="5285752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A76002A2-2BEE-E84D-91F0-54ED39ABA3CA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538161" y="1986374"/>
            <a:ext cx="5405440" cy="4143971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E3047B5C-8C66-DD49-8353-D9A1331573E0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6226267" y="1986374"/>
            <a:ext cx="5288837" cy="4143971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8638" y="442013"/>
            <a:ext cx="5434841" cy="730804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7039"/>
            <a:ext cx="5327375" cy="511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206997" y="1277039"/>
            <a:ext cx="5327375" cy="511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 Placeholder 22"/>
          <p:cNvSpPr>
            <a:spLocks noGrp="1"/>
          </p:cNvSpPr>
          <p:nvPr>
            <p:ph type="body" sz="quarter" idx="19" hasCustomPrompt="1"/>
          </p:nvPr>
        </p:nvSpPr>
        <p:spPr>
          <a:xfrm>
            <a:off x="6227003" y="442015"/>
            <a:ext cx="5327650" cy="73080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2941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 Two ic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ECB20CF7-ABEA-2C4D-BB72-60BDB752E09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42925" y="1606538"/>
            <a:ext cx="5400676" cy="10858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Picture Placeholder 6">
            <a:extLst>
              <a:ext uri="{FF2B5EF4-FFF2-40B4-BE49-F238E27FC236}">
                <a16:creationId xmlns:a16="http://schemas.microsoft.com/office/drawing/2014/main" id="{30AB767C-C8CE-A646-995D-CEACD854568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43638" y="1606538"/>
            <a:ext cx="5271466" cy="10858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CBBDF55F-90F0-1C41-908C-56A92237925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42925" y="2878599"/>
            <a:ext cx="5430838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6" name="Text Placeholder 4">
            <a:extLst>
              <a:ext uri="{FF2B5EF4-FFF2-40B4-BE49-F238E27FC236}">
                <a16:creationId xmlns:a16="http://schemas.microsoft.com/office/drawing/2014/main" id="{2EA49D96-8068-0E46-8E04-581AD2DEEBF8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229352" y="2878599"/>
            <a:ext cx="5285752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37DEAE7C-B91C-3A45-9797-1CA40EEE86FC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538161" y="3194688"/>
            <a:ext cx="5405440" cy="293565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ACBF5F4D-C8DF-6B40-9757-7862B3F3D013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6226267" y="3194688"/>
            <a:ext cx="5288837" cy="293565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4147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 Three Ic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ECB20CF7-ABEA-2C4D-BB72-60BDB752E09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42924" y="1606538"/>
            <a:ext cx="3495675" cy="10858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Picture Placeholder 6">
            <a:extLst>
              <a:ext uri="{FF2B5EF4-FFF2-40B4-BE49-F238E27FC236}">
                <a16:creationId xmlns:a16="http://schemas.microsoft.com/office/drawing/2014/main" id="{30AB767C-C8CE-A646-995D-CEACD854568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329113" y="1606538"/>
            <a:ext cx="3529012" cy="10858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4" name="Picture Placeholder 6">
            <a:extLst>
              <a:ext uri="{FF2B5EF4-FFF2-40B4-BE49-F238E27FC236}">
                <a16:creationId xmlns:a16="http://schemas.microsoft.com/office/drawing/2014/main" id="{30BC5AE0-0A2C-0A47-AED3-72F396E00B9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115301" y="1606538"/>
            <a:ext cx="3430302" cy="10858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A9B8C281-38F9-7B4F-9053-E5183E02C72C}"/>
              </a:ext>
            </a:extLst>
          </p:cNvPr>
          <p:cNvSpPr>
            <a:spLocks noGrp="1"/>
          </p:cNvSpPr>
          <p:nvPr>
            <p:ph type="body" idx="19" hasCustomPrompt="1"/>
          </p:nvPr>
        </p:nvSpPr>
        <p:spPr>
          <a:xfrm>
            <a:off x="4329113" y="2878599"/>
            <a:ext cx="3516885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C18917B6-ED6E-5247-A016-E8EB5828083B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4324349" y="3194688"/>
            <a:ext cx="3500438" cy="293565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E23316C5-42E3-A546-BFAD-685CA83063A4}"/>
              </a:ext>
            </a:extLst>
          </p:cNvPr>
          <p:cNvSpPr>
            <a:spLocks noGrp="1"/>
          </p:cNvSpPr>
          <p:nvPr>
            <p:ph type="body" idx="20" hasCustomPrompt="1"/>
          </p:nvPr>
        </p:nvSpPr>
        <p:spPr>
          <a:xfrm>
            <a:off x="529998" y="2878599"/>
            <a:ext cx="3516885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7736DC52-B567-4A40-86E6-A926C985A3C3}"/>
              </a:ext>
            </a:extLst>
          </p:cNvPr>
          <p:cNvSpPr>
            <a:spLocks noGrp="1"/>
          </p:cNvSpPr>
          <p:nvPr>
            <p:ph idx="21"/>
          </p:nvPr>
        </p:nvSpPr>
        <p:spPr>
          <a:xfrm>
            <a:off x="525234" y="3194688"/>
            <a:ext cx="3500438" cy="293565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Text Placeholder 2">
            <a:extLst>
              <a:ext uri="{FF2B5EF4-FFF2-40B4-BE49-F238E27FC236}">
                <a16:creationId xmlns:a16="http://schemas.microsoft.com/office/drawing/2014/main" id="{9E92BD2B-6F22-EA49-83E7-283C14BE4AA6}"/>
              </a:ext>
            </a:extLst>
          </p:cNvPr>
          <p:cNvSpPr>
            <a:spLocks noGrp="1"/>
          </p:cNvSpPr>
          <p:nvPr>
            <p:ph type="body" idx="22" hasCustomPrompt="1"/>
          </p:nvPr>
        </p:nvSpPr>
        <p:spPr>
          <a:xfrm>
            <a:off x="8117341" y="2878599"/>
            <a:ext cx="3397763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447E32C1-C9CF-044C-AA5E-2ED6C83D1E1F}"/>
              </a:ext>
            </a:extLst>
          </p:cNvPr>
          <p:cNvSpPr>
            <a:spLocks noGrp="1"/>
          </p:cNvSpPr>
          <p:nvPr>
            <p:ph idx="23"/>
          </p:nvPr>
        </p:nvSpPr>
        <p:spPr>
          <a:xfrm>
            <a:off x="8112577" y="3194688"/>
            <a:ext cx="3402527" cy="293565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7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4887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image" Target="../media/image3.jpe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tags" Target="../tags/tag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hyperlink" Target="https://www.google.ca/imgres?imgurl=https://s3.ca-central-1.amazonaws.com/vectorinstitute.ai/images/logos/Canada_Wordmark_EN.png&amp;imgrefurl=http://vectorinstitute.ai/&amp;docid=yhgK_zErh6d3aM&amp;tbnid=IIIM82B5TUYATM:&amp;vet=10ahUKEwjuq8nnosTZAhVQQq0KHQN_B-QQMwhPKAkwCQ..i&amp;w=1165&amp;h=303&amp;bih=479&amp;biw=1188&amp;q=canada%20wordmark&amp;ved=0ahUKEwjuq8nnosTZAhVQQq0KHQN_B-QQMwhPKAkwCQ&amp;iact=mrc&amp;uact=8" TargetMode="Externa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vmlDrawing" Target="../drawings/vmlDrawing1.v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theme" Target="../theme/theme1.xml"/><Relationship Id="rId30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9.xml"/><Relationship Id="rId18" Type="http://schemas.openxmlformats.org/officeDocument/2006/relationships/slideLayout" Target="../slideLayouts/slideLayout44.xml"/><Relationship Id="rId26" Type="http://schemas.openxmlformats.org/officeDocument/2006/relationships/tags" Target="../tags/tag8.xml"/><Relationship Id="rId3" Type="http://schemas.openxmlformats.org/officeDocument/2006/relationships/slideLayout" Target="../slideLayouts/slideLayout29.xml"/><Relationship Id="rId21" Type="http://schemas.openxmlformats.org/officeDocument/2006/relationships/slideLayout" Target="../slideLayouts/slideLayout47.xml"/><Relationship Id="rId7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8.xml"/><Relationship Id="rId17" Type="http://schemas.openxmlformats.org/officeDocument/2006/relationships/slideLayout" Target="../slideLayouts/slideLayout43.xml"/><Relationship Id="rId25" Type="http://schemas.openxmlformats.org/officeDocument/2006/relationships/vmlDrawing" Target="../drawings/vmlDrawing8.vml"/><Relationship Id="rId2" Type="http://schemas.openxmlformats.org/officeDocument/2006/relationships/slideLayout" Target="../slideLayouts/slideLayout28.xml"/><Relationship Id="rId16" Type="http://schemas.openxmlformats.org/officeDocument/2006/relationships/slideLayout" Target="../slideLayouts/slideLayout42.xml"/><Relationship Id="rId20" Type="http://schemas.openxmlformats.org/officeDocument/2006/relationships/slideLayout" Target="../slideLayouts/slideLayout46.xml"/><Relationship Id="rId29" Type="http://schemas.openxmlformats.org/officeDocument/2006/relationships/hyperlink" Target="https://www.google.ca/imgres?imgurl=https://s3.ca-central-1.amazonaws.com/vectorinstitute.ai/images/logos/Canada_Wordmark_EN.png&amp;imgrefurl=http://vectorinstitute.ai/&amp;docid=yhgK_zErh6d3aM&amp;tbnid=IIIM82B5TUYATM:&amp;vet=10ahUKEwjuq8nnosTZAhVQQq0KHQN_B-QQMwhPKAkwCQ..i&amp;w=1165&amp;h=303&amp;bih=479&amp;biw=1188&amp;q=canada%20wordmark&amp;ved=0ahUKEwjuq8nnosTZAhVQQq0KHQN_B-QQMwhPKAkwCQ&amp;iact=mrc&amp;uact=8" TargetMode="Externa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24" Type="http://schemas.openxmlformats.org/officeDocument/2006/relationships/theme" Target="../theme/theme2.xml"/><Relationship Id="rId5" Type="http://schemas.openxmlformats.org/officeDocument/2006/relationships/slideLayout" Target="../slideLayouts/slideLayout31.xml"/><Relationship Id="rId15" Type="http://schemas.openxmlformats.org/officeDocument/2006/relationships/slideLayout" Target="../slideLayouts/slideLayout41.xml"/><Relationship Id="rId23" Type="http://schemas.openxmlformats.org/officeDocument/2006/relationships/slideLayout" Target="../slideLayouts/slideLayout49.xml"/><Relationship Id="rId28" Type="http://schemas.openxmlformats.org/officeDocument/2006/relationships/image" Target="../media/image1.emf"/><Relationship Id="rId10" Type="http://schemas.openxmlformats.org/officeDocument/2006/relationships/slideLayout" Target="../slideLayouts/slideLayout36.xml"/><Relationship Id="rId19" Type="http://schemas.openxmlformats.org/officeDocument/2006/relationships/slideLayout" Target="../slideLayouts/slideLayout45.xml"/><Relationship Id="rId31" Type="http://schemas.openxmlformats.org/officeDocument/2006/relationships/image" Target="../media/image3.jpeg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Relationship Id="rId14" Type="http://schemas.openxmlformats.org/officeDocument/2006/relationships/slideLayout" Target="../slideLayouts/slideLayout40.xml"/><Relationship Id="rId22" Type="http://schemas.openxmlformats.org/officeDocument/2006/relationships/slideLayout" Target="../slideLayouts/slideLayout48.xml"/><Relationship Id="rId27" Type="http://schemas.openxmlformats.org/officeDocument/2006/relationships/oleObject" Target="../embeddings/oleObject8.bin"/><Relationship Id="rId30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29"/>
            </p:custDataLst>
            <p:extLst>
              <p:ext uri="{D42A27DB-BD31-4B8C-83A1-F6EECF244321}">
                <p14:modId xmlns:p14="http://schemas.microsoft.com/office/powerpoint/2010/main" val="3453877944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9" name="think-cell Slide" r:id="rId30" imgW="473" imgH="473" progId="TCLayout.ActiveDocument.1">
                  <p:embed/>
                </p:oleObj>
              </mc:Choice>
              <mc:Fallback>
                <p:oleObj name="think-cell Slide" r:id="rId30" imgW="473" imgH="473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31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6CD8F89-9FB8-7B4E-9786-63C07B8CCA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2450" y="550861"/>
            <a:ext cx="11091862" cy="8350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1D4ACC-A397-1E47-B656-2FC4113DC4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2449" y="1657350"/>
            <a:ext cx="11091863" cy="445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9" name="Picture 8" descr="Image result for canada wordmark">
            <a:hlinkClick r:id="rId32" invalidUrl="https://www.google.ca/imgres?imgurl=https://s3.ca-central-1.amazonaws.com/vectorinstitute.ai/images/logos/Canada_Wordmark_EN.png&amp;imgrefurl=http://vectorinstitute.ai/&amp;docid=yhgK_zErh6d3aM&amp;tbnid=IIIM82B5TUYATM:&amp;vet=10ahUKEwjuq8nnosTZAhVQQq0KHQN_B-QQMwhPKAkwCQ..i&amp;w=1165&amp;h=303&amp;bih=479&amp;biw=1188&amp;q=canada wordmark&amp;ved=0ahUKEwjuq8nnosTZAhVQQq0KHQN_B-QQMwhPKAkwCQ&amp;iact=mrc&amp;uact=8"/>
          </p:cNvPr>
          <p:cNvPicPr/>
          <p:nvPr userDrawn="1"/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8920" y="6396193"/>
            <a:ext cx="885392" cy="229331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9CA9733-78EF-5F49-81C1-064DE89D5260}"/>
              </a:ext>
            </a:extLst>
          </p:cNvPr>
          <p:cNvPicPr>
            <a:picLocks noChangeAspect="1"/>
          </p:cNvPicPr>
          <p:nvPr userDrawn="1"/>
        </p:nvPicPr>
        <p:blipFill>
          <a:blip r:embed="rId3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450" y="6374859"/>
            <a:ext cx="2036645" cy="250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1190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710" r:id="rId24"/>
    <p:sldLayoutId id="2147483711" r:id="rId25"/>
    <p:sldLayoutId id="2147483708" r:id="rId2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ts val="24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ts val="24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ts val="24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ts val="24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ts val="24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26"/>
            </p:custDataLst>
            <p:extLst>
              <p:ext uri="{D42A27DB-BD31-4B8C-83A1-F6EECF244321}">
                <p14:modId xmlns:p14="http://schemas.microsoft.com/office/powerpoint/2010/main" val="1751285258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0" name="think-cell Slide" r:id="rId27" imgW="473" imgH="473" progId="TCLayout.ActiveDocument.1">
                  <p:embed/>
                </p:oleObj>
              </mc:Choice>
              <mc:Fallback>
                <p:oleObj name="think-cell Slide" r:id="rId27" imgW="473" imgH="473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28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6CD8F89-9FB8-7B4E-9786-63C07B8CCA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2450" y="550861"/>
            <a:ext cx="11091862" cy="8350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1D4ACC-A397-1E47-B656-2FC4113DC4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2449" y="1657350"/>
            <a:ext cx="11091863" cy="445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9" name="Picture 8" descr="Image result for canada wordmark">
            <a:hlinkClick r:id="rId29" invalidUrl="https://www.google.ca/imgres?imgurl=https://s3.ca-central-1.amazonaws.com/vectorinstitute.ai/images/logos/Canada_Wordmark_EN.png&amp;imgrefurl=http://vectorinstitute.ai/&amp;docid=yhgK_zErh6d3aM&amp;tbnid=IIIM82B5TUYATM:&amp;vet=10ahUKEwjuq8nnosTZAhVQQq0KHQN_B-QQMwhPKAkwCQ..i&amp;w=1165&amp;h=303&amp;bih=479&amp;biw=1188&amp;q=canada wordmark&amp;ved=0ahUKEwjuq8nnosTZAhVQQq0KHQN_B-QQMwhPKAkwCQ&amp;iact=mrc&amp;uact=8"/>
          </p:cNvPr>
          <p:cNvPicPr/>
          <p:nvPr userDrawn="1"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8920" y="6396193"/>
            <a:ext cx="885392" cy="229331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9CA9733-78EF-5F49-81C1-064DE89D5260}"/>
              </a:ext>
            </a:extLst>
          </p:cNvPr>
          <p:cNvPicPr>
            <a:picLocks noChangeAspect="1"/>
          </p:cNvPicPr>
          <p:nvPr userDrawn="1"/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450" y="6374859"/>
            <a:ext cx="2036645" cy="250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1602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  <p:sldLayoutId id="2147483701" r:id="rId17"/>
    <p:sldLayoutId id="2147483702" r:id="rId18"/>
    <p:sldLayoutId id="2147483703" r:id="rId19"/>
    <p:sldLayoutId id="2147483704" r:id="rId20"/>
    <p:sldLayoutId id="2147483705" r:id="rId21"/>
    <p:sldLayoutId id="2147483706" r:id="rId22"/>
    <p:sldLayoutId id="2147483707" r:id="rId2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ts val="24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ts val="24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ts val="24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ts val="24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ts val="24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google.ca/imgres?imgurl=https://s3.ca-central-1.amazonaws.com/vectorinstitute.ai/images/logos/Canada_Wordmark_EN.png&amp;imgrefurl=http://vectorinstitute.ai/&amp;docid=yhgK_zErh6d3aM&amp;tbnid=IIIM82B5TUYATM:&amp;vet=10ahUKEwjuq8nnosTZAhVQQq0KHQN_B-QQMwhPKAkwCQ..i&amp;w=1165&amp;h=303&amp;bih=479&amp;biw=1188&amp;q=canada%20wordmark&amp;ved=0ahUKEwjuq8nnosTZAhVQQq0KHQN_B-QQMwhPKAkwCQ&amp;iact=mrc&amp;uact=8" TargetMode="External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4.png"/><Relationship Id="rId2" Type="http://schemas.openxmlformats.org/officeDocument/2006/relationships/tags" Target="../tags/tag14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3.bin"/><Relationship Id="rId10" Type="http://schemas.openxmlformats.org/officeDocument/2006/relationships/image" Target="../media/image3.jpeg"/><Relationship Id="rId4" Type="http://schemas.openxmlformats.org/officeDocument/2006/relationships/notesSlide" Target="../notesSlides/notesSlide1.xml"/><Relationship Id="rId9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8.xml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8.xml"/><Relationship Id="rId4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masource-mysource.spac-pspc.gc.ca/eng/services/dpi-cio/gi-im/guides-howto/Pages/nettoyage-paper.aspx#s6" TargetMode="External"/><Relationship Id="rId2" Type="http://schemas.openxmlformats.org/officeDocument/2006/relationships/hyperlink" Target="https://masource-mysource.spac-pspc.gc.ca/eng/services/dpi-cio/gi-im/guides-howto/Pages/nettoyage-paper.aspx#s5" TargetMode="External"/><Relationship Id="rId1" Type="http://schemas.openxmlformats.org/officeDocument/2006/relationships/slideLayout" Target="../slideLayouts/slideLayout28.xml"/><Relationship Id="rId4" Type="http://schemas.openxmlformats.org/officeDocument/2006/relationships/hyperlink" Target="https://masource-mysource.spac-pspc.gc.ca/eng/services/dpi-cio/gi-im/guides-howto/Pages/nettoyage-paper.aspx#s4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masource-mysource.spac-pspc.gc.ca/eng/services/dpi-cio/gi-im/guides-howto/Pages/nettoyage-paper.aspx#sens" TargetMode="External"/><Relationship Id="rId1" Type="http://schemas.openxmlformats.org/officeDocument/2006/relationships/slideLayout" Target="../slideLayouts/slideLayout2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16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7" Type="http://schemas.openxmlformats.org/officeDocument/2006/relationships/image" Target="../media/image5.pn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30.png"/><Relationship Id="rId5" Type="http://schemas.openxmlformats.org/officeDocument/2006/relationships/image" Target="../media/image29.jpeg"/><Relationship Id="rId4" Type="http://schemas.openxmlformats.org/officeDocument/2006/relationships/image" Target="../media/image28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gcconnex.gc.ca/file/view/84814499/example-workplace-im-deck-en-exemple-gdc-presentation-gi-de-milieu-de-travail-en?language=en" TargetMode="External"/><Relationship Id="rId7" Type="http://schemas.openxmlformats.org/officeDocument/2006/relationships/hyperlink" Target="https://gcconnex.gc.ca/file/view/84822983/example-newsletter-im-training-en?language=en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gcconnex.gc.ca/file/view/84821324/example-email-training-on-information-management-bilingual-exemple-courriel-formation-sur-la-gestion-de-linformation-bilingue?language=en" TargetMode="External"/><Relationship Id="rId5" Type="http://schemas.openxmlformats.org/officeDocument/2006/relationships/hyperlink" Target="https://gcconnex.gc.ca/file/view/84825136/example-newsletter-paper-purging-en?language=en" TargetMode="External"/><Relationship Id="rId4" Type="http://schemas.openxmlformats.org/officeDocument/2006/relationships/hyperlink" Target="https://gcconnex.gc.ca/file/view/84820368/example-email-the-great-paper-purge-of-2021-gcworkplace-project-bilingual-exemple-courriel-le-grand-projet-delimination-du-papier-de-2021-projet-milieu-de-travail-gc-bilingue?language=en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8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8.xml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4" Type="http://schemas.openxmlformats.org/officeDocument/2006/relationships/image" Target="../media/image10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292" y="3175"/>
            <a:ext cx="12187708" cy="6864673"/>
          </a:xfrm>
          <a:prstGeom prst="rect">
            <a:avLst/>
          </a:prstGeom>
          <a:solidFill>
            <a:srgbClr val="17455C">
              <a:alpha val="8902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4" name="Object 3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39" name="think-cell Slide" r:id="rId5" imgW="473" imgH="473" progId="TCLayout.ActiveDocument.1">
                  <p:embed/>
                </p:oleObj>
              </mc:Choice>
              <mc:Fallback>
                <p:oleObj name="think-cell Slide" r:id="rId5" imgW="473" imgH="473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1882" y="2087217"/>
            <a:ext cx="9305357" cy="1587701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Guide for the Retrieval of Personal and Business Assets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2177" y="3806552"/>
            <a:ext cx="5053555" cy="678352"/>
          </a:xfrm>
        </p:spPr>
        <p:txBody>
          <a:bodyPr>
            <a:noAutofit/>
          </a:bodyPr>
          <a:lstStyle/>
          <a:p>
            <a:r>
              <a:rPr lang="en-US" sz="1600" i="1" dirty="0">
                <a:solidFill>
                  <a:schemeClr val="accent2"/>
                </a:solidFill>
              </a:rPr>
              <a:t>[name of project]</a:t>
            </a:r>
          </a:p>
        </p:txBody>
      </p:sp>
      <p:sp>
        <p:nvSpPr>
          <p:cNvPr id="9" name="Rectangle 8"/>
          <p:cNvSpPr/>
          <p:nvPr/>
        </p:nvSpPr>
        <p:spPr>
          <a:xfrm>
            <a:off x="-2" y="6149663"/>
            <a:ext cx="12192002" cy="7375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399" y="306123"/>
            <a:ext cx="2316367" cy="646913"/>
          </a:xfrm>
          <a:prstGeom prst="rect">
            <a:avLst/>
          </a:prstGeom>
        </p:spPr>
      </p:pic>
      <p:pic>
        <p:nvPicPr>
          <p:cNvPr id="14" name="Picture 13" descr="Image result for canada wordmark">
            <a:hlinkClick r:id="rId8" invalidUrl="https://www.google.ca/imgres?imgurl=https://s3.ca-central-1.amazonaws.com/vectorinstitute.ai/images/logos/Canada_Wordmark_EN.png&amp;imgrefurl=http://vectorinstitute.ai/&amp;docid=yhgK_zErh6d3aM&amp;tbnid=IIIM82B5TUYATM:&amp;vet=10ahUKEwjuq8nnosTZAhVQQq0KHQN_B-QQMwhPKAkwCQ..i&amp;w=1165&amp;h=303&amp;bih=479&amp;biw=1188&amp;q=canada wordmark&amp;ved=0ahUKEwjuq8nnosTZAhVQQq0KHQN_B-QQMwhPKAkwCQ&amp;iact=mrc&amp;uact=8"/>
          </p:cNvPr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2888" y="6396331"/>
            <a:ext cx="885392" cy="229331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89CA9733-78EF-5F49-81C1-064DE89D5260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681" y="6374997"/>
            <a:ext cx="2036645" cy="250665"/>
          </a:xfrm>
          <a:prstGeom prst="rect">
            <a:avLst/>
          </a:prstGeom>
        </p:spPr>
      </p:pic>
      <p:sp>
        <p:nvSpPr>
          <p:cNvPr id="15" name="Text Placeholder 4"/>
          <p:cNvSpPr txBox="1">
            <a:spLocks/>
          </p:cNvSpPr>
          <p:nvPr/>
        </p:nvSpPr>
        <p:spPr>
          <a:xfrm>
            <a:off x="707605" y="5044146"/>
            <a:ext cx="3494087" cy="52695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ts val="2400"/>
              </a:lnSpc>
              <a:spcBef>
                <a:spcPts val="5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914400" rtl="0" eaLnBrk="1" latinLnBrk="0" hangingPunct="1">
              <a:lnSpc>
                <a:spcPts val="2400"/>
              </a:lnSpc>
              <a:spcBef>
                <a:spcPts val="500"/>
              </a:spcBef>
              <a:buFont typeface="Arial" panose="020B0604020202020204" pitchFamily="34" charset="0"/>
              <a:buNone/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914400" rtl="0" eaLnBrk="1" latinLnBrk="0" hangingPunct="1">
              <a:lnSpc>
                <a:spcPts val="2400"/>
              </a:lnSpc>
              <a:spcBef>
                <a:spcPts val="500"/>
              </a:spcBef>
              <a:buFont typeface="Arial" panose="020B0604020202020204" pitchFamily="34" charset="0"/>
              <a:buNone/>
              <a:defRPr sz="7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914400" rtl="0" eaLnBrk="1" latinLnBrk="0" hangingPunct="1">
              <a:lnSpc>
                <a:spcPts val="2400"/>
              </a:lnSpc>
              <a:spcBef>
                <a:spcPts val="500"/>
              </a:spcBef>
              <a:buFont typeface="Arial" panose="020B0604020202020204" pitchFamily="34" charset="0"/>
              <a:buNone/>
              <a:defRPr sz="7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B95815F-FCA4-4776-87EE-D214C130C9DE}"/>
              </a:ext>
            </a:extLst>
          </p:cNvPr>
          <p:cNvSpPr txBox="1"/>
          <p:nvPr/>
        </p:nvSpPr>
        <p:spPr>
          <a:xfrm rot="20726505">
            <a:off x="1608909" y="837527"/>
            <a:ext cx="8974180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600">
                <a:solidFill>
                  <a:srgbClr val="FF0000"/>
                </a:solidFill>
              </a:rPr>
              <a:t>EXAMPLE</a:t>
            </a:r>
          </a:p>
          <a:p>
            <a:r>
              <a:rPr lang="en-CA" sz="3600">
                <a:solidFill>
                  <a:srgbClr val="FF0000"/>
                </a:solidFill>
                <a:highlight>
                  <a:srgbClr val="FFFF00"/>
                </a:highlight>
              </a:rPr>
              <a:t>Ensure to adapt this guide to align with your organization’s IM policies</a:t>
            </a:r>
            <a:endParaRPr lang="en-CA" sz="3600">
              <a:solidFill>
                <a:schemeClr val="bg1"/>
              </a:solidFill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296862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13F501D-E792-4D7A-8667-850A0C894AB5}"/>
              </a:ext>
            </a:extLst>
          </p:cNvPr>
          <p:cNvSpPr/>
          <p:nvPr/>
        </p:nvSpPr>
        <p:spPr>
          <a:xfrm>
            <a:off x="-236" y="-6952"/>
            <a:ext cx="12192235" cy="1499804"/>
          </a:xfrm>
          <a:prstGeom prst="rect">
            <a:avLst/>
          </a:prstGeom>
          <a:solidFill>
            <a:srgbClr val="17455C">
              <a:alpha val="8902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200B494C-DF99-4D00-8B58-2941E1F1AF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908" y="203293"/>
            <a:ext cx="8896349" cy="835027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needs to be done?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991898A-753E-4AC9-A43B-12E94B017DF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116" y="244353"/>
            <a:ext cx="974850" cy="974850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30084DD2-E36B-4DD9-A011-1E252013A7C9}"/>
              </a:ext>
            </a:extLst>
          </p:cNvPr>
          <p:cNvSpPr/>
          <p:nvPr/>
        </p:nvSpPr>
        <p:spPr>
          <a:xfrm>
            <a:off x="2690833" y="2318806"/>
            <a:ext cx="489487" cy="141961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625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CA" sz="13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E14A495-9251-4716-BE64-088B52048DC4}"/>
              </a:ext>
            </a:extLst>
          </p:cNvPr>
          <p:cNvSpPr/>
          <p:nvPr/>
        </p:nvSpPr>
        <p:spPr>
          <a:xfrm>
            <a:off x="5528287" y="2318808"/>
            <a:ext cx="489487" cy="141961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625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CA" sz="13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2FA0016A-7F4D-41AB-BA91-EC029BF9E9BF}"/>
              </a:ext>
            </a:extLst>
          </p:cNvPr>
          <p:cNvSpPr/>
          <p:nvPr/>
        </p:nvSpPr>
        <p:spPr>
          <a:xfrm>
            <a:off x="8354916" y="2318807"/>
            <a:ext cx="489487" cy="141961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625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CA" sz="13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F9D7672A-D80D-4FDF-9323-E6DB92157E67}"/>
              </a:ext>
            </a:extLst>
          </p:cNvPr>
          <p:cNvSpPr txBox="1"/>
          <p:nvPr/>
        </p:nvSpPr>
        <p:spPr>
          <a:xfrm>
            <a:off x="508000" y="1731532"/>
            <a:ext cx="52705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Paper clean-up: All documents need to be reviewed, stored/digitized/disposed of based on the information provided in this package. </a:t>
            </a: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All personal belongings need to be removed from workstations, lockers, cabinets and common areas, including the kitchen and coat closets. </a:t>
            </a: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Business assets such as stationery, IT peripherals and office supplies must be sorted the designated areas. </a:t>
            </a: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Surplus IT equipment (i.e., printers, scanners, desktop computers) that are too large to move must be labeled. </a:t>
            </a: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Non-ergonomic furniture must remain at the workstation to be labelled as surplus by the clean-up captains or move vendor.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ABB8477-3FAC-4C3B-A141-755C4DE0EE6A}"/>
              </a:ext>
            </a:extLst>
          </p:cNvPr>
          <p:cNvSpPr txBox="1"/>
          <p:nvPr/>
        </p:nvSpPr>
        <p:spPr>
          <a:xfrm>
            <a:off x="6017774" y="1731532"/>
            <a:ext cx="5780526" cy="4124206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sz="1600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Insert information/pictures related to labelling instructions</a:t>
            </a: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Example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: you will be provided with boxes, tape, labels (green, red, blue, and orange) and markers</a:t>
            </a:r>
          </a:p>
          <a:p>
            <a:pPr marL="742950" lvl="1" indent="-28575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sz="1600" b="1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Green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– personal items to be removed by you</a:t>
            </a:r>
          </a:p>
          <a:p>
            <a:pPr marL="742950" lvl="1" indent="-28575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– boxes of business assets to be retained</a:t>
            </a:r>
          </a:p>
          <a:p>
            <a:pPr marL="742950" lvl="1" indent="-28575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Blue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– large surplus IT equipment (i.e., printers)</a:t>
            </a:r>
          </a:p>
          <a:p>
            <a:pPr marL="742950" lvl="1" indent="-28575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Orange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– surplus furniture for decommissioning </a:t>
            </a: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Mark your name and/or department on red, yellow and orange labels. No need to mark green labels as you should be taking these items home. If you are packing personal items for a colleague, please put their name on the label. </a:t>
            </a:r>
          </a:p>
          <a:p>
            <a:pPr>
              <a:spcAft>
                <a:spcPts val="1200"/>
              </a:spcAft>
            </a:pP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DDAF23A-4258-46D5-AECA-4ECB17152DBB}"/>
              </a:ext>
            </a:extLst>
          </p:cNvPr>
          <p:cNvSpPr txBox="1"/>
          <p:nvPr/>
        </p:nvSpPr>
        <p:spPr>
          <a:xfrm rot="20726505">
            <a:off x="6500526" y="2705724"/>
            <a:ext cx="468775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8800" dirty="0">
                <a:solidFill>
                  <a:srgbClr val="FF0000"/>
                </a:solidFill>
              </a:rPr>
              <a:t>EXAMPLE</a:t>
            </a:r>
            <a:endParaRPr lang="en-CA" sz="8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96887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13F501D-E792-4D7A-8667-850A0C894AB5}"/>
              </a:ext>
            </a:extLst>
          </p:cNvPr>
          <p:cNvSpPr/>
          <p:nvPr/>
        </p:nvSpPr>
        <p:spPr>
          <a:xfrm>
            <a:off x="-236" y="-6952"/>
            <a:ext cx="12192235" cy="1499804"/>
          </a:xfrm>
          <a:prstGeom prst="rect">
            <a:avLst/>
          </a:prstGeom>
          <a:solidFill>
            <a:srgbClr val="17455C">
              <a:alpha val="8902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200B494C-DF99-4D00-8B58-2941E1F1AF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908" y="203293"/>
            <a:ext cx="8896349" cy="835027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can </a:t>
            </a:r>
            <a:r>
              <a:rPr lang="en-US" sz="3200" dirty="0">
                <a:solidFill>
                  <a:schemeClr val="bg1"/>
                </a:solidFill>
              </a:rPr>
              <a:t>you</a:t>
            </a: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>
                <a:solidFill>
                  <a:schemeClr val="bg1"/>
                </a:solidFill>
              </a:rPr>
              <a:t>t</a:t>
            </a: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ake </a:t>
            </a:r>
            <a:r>
              <a:rPr lang="en-US" sz="3200" dirty="0">
                <a:solidFill>
                  <a:schemeClr val="bg1"/>
                </a:solidFill>
              </a:rPr>
              <a:t>h</a:t>
            </a: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ome?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991898A-753E-4AC9-A43B-12E94B017DF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116" y="244353"/>
            <a:ext cx="974850" cy="974850"/>
          </a:xfrm>
          <a:prstGeom prst="rect">
            <a:avLst/>
          </a:prstGeom>
        </p:spPr>
      </p:pic>
      <p:grpSp>
        <p:nvGrpSpPr>
          <p:cNvPr id="8" name="Group 7">
            <a:extLst>
              <a:ext uri="{FF2B5EF4-FFF2-40B4-BE49-F238E27FC236}">
                <a16:creationId xmlns:a16="http://schemas.microsoft.com/office/drawing/2014/main" id="{7A657AFB-2096-454A-938E-7CB4D83000C9}"/>
              </a:ext>
            </a:extLst>
          </p:cNvPr>
          <p:cNvGrpSpPr/>
          <p:nvPr/>
        </p:nvGrpSpPr>
        <p:grpSpPr>
          <a:xfrm>
            <a:off x="499489" y="1703096"/>
            <a:ext cx="9406511" cy="4456403"/>
            <a:chOff x="619125" y="1676400"/>
            <a:chExt cx="7981422" cy="4225153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ACB05BC0-4333-4EE9-AC9D-40173697BB23}"/>
                </a:ext>
              </a:extLst>
            </p:cNvPr>
            <p:cNvSpPr/>
            <p:nvPr/>
          </p:nvSpPr>
          <p:spPr>
            <a:xfrm>
              <a:off x="619125" y="1676400"/>
              <a:ext cx="2571750" cy="304800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4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Take Home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ED232793-67C3-44F1-82EC-4D79BA5BDDFF}"/>
                </a:ext>
              </a:extLst>
            </p:cNvPr>
            <p:cNvSpPr/>
            <p:nvPr/>
          </p:nvSpPr>
          <p:spPr>
            <a:xfrm>
              <a:off x="619125" y="2076449"/>
              <a:ext cx="2571750" cy="3825103"/>
            </a:xfrm>
            <a:prstGeom prst="rect">
              <a:avLst/>
            </a:prstGeom>
            <a:noFill/>
            <a:ln w="9525">
              <a:solidFill>
                <a:srgbClr val="4F505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342900" indent="-342900">
                <a:buFont typeface="Wingdings" panose="05000000000000000000" pitchFamily="2" charset="2"/>
                <a:buChar char="§"/>
              </a:pPr>
              <a:r>
                <a:rPr lang="en-US" sz="1400" dirty="0">
                  <a:solidFill>
                    <a:schemeClr val="accent5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All personal items (i.e., shoes, clothing, food, personal items at workstation in lockers and in the kitchen)</a:t>
              </a:r>
            </a:p>
            <a:p>
              <a:pPr marL="342900" indent="-342900">
                <a:buFont typeface="Wingdings" panose="05000000000000000000" pitchFamily="2" charset="2"/>
                <a:buChar char="§"/>
              </a:pPr>
              <a:r>
                <a:rPr lang="en-US" sz="1400" dirty="0">
                  <a:solidFill>
                    <a:schemeClr val="accent5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Non-sensitive or personal information</a:t>
              </a:r>
            </a:p>
            <a:p>
              <a:pPr marL="342900" indent="-342900">
                <a:buFont typeface="Wingdings" panose="05000000000000000000" pitchFamily="2" charset="2"/>
                <a:buChar char="§"/>
              </a:pPr>
              <a:r>
                <a:rPr lang="en-US" sz="1400" dirty="0">
                  <a:solidFill>
                    <a:schemeClr val="accent5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Unclassified training binders that are not online (consider scanning)</a:t>
              </a:r>
            </a:p>
            <a:p>
              <a:pPr marL="342900" indent="-342900">
                <a:buFont typeface="Wingdings" panose="05000000000000000000" pitchFamily="2" charset="2"/>
                <a:buChar char="§"/>
              </a:pPr>
              <a:r>
                <a:rPr lang="en-US" sz="1400" dirty="0">
                  <a:solidFill>
                    <a:schemeClr val="accent5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IT peripherals as per [</a:t>
              </a:r>
              <a:r>
                <a:rPr lang="en-US" sz="1400" dirty="0">
                  <a:solidFill>
                    <a:schemeClr val="accent5"/>
                  </a:solidFill>
                  <a:highlight>
                    <a:srgbClr val="FFFF00"/>
                  </a:highlight>
                  <a:latin typeface="Arial" panose="020B0604020202020204" pitchFamily="34" charset="0"/>
                  <a:cs typeface="Arial" panose="020B0604020202020204" pitchFamily="34" charset="0"/>
                </a:rPr>
                <a:t>your organization’s guidelines</a:t>
              </a:r>
              <a:r>
                <a:rPr lang="en-US" sz="1400" dirty="0">
                  <a:solidFill>
                    <a:schemeClr val="accent5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] (i.e., keyboard, mouse, charger)</a:t>
              </a:r>
            </a:p>
            <a:p>
              <a:pPr marL="342900" indent="-342900">
                <a:buFont typeface="Wingdings" panose="05000000000000000000" pitchFamily="2" charset="2"/>
                <a:buChar char="§"/>
              </a:pPr>
              <a:r>
                <a:rPr lang="en-US" sz="1400" dirty="0">
                  <a:solidFill>
                    <a:schemeClr val="accent5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Personal ergonomic equipment (except ergonomic furniture, i.e., desks)</a:t>
              </a:r>
            </a:p>
            <a:p>
              <a:pPr marL="342900" indent="-342900">
                <a:buFont typeface="Wingdings" panose="05000000000000000000" pitchFamily="2" charset="2"/>
                <a:buChar char="§"/>
              </a:pPr>
              <a:r>
                <a:rPr lang="en-US" sz="1400" dirty="0">
                  <a:solidFill>
                    <a:schemeClr val="accent5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Assets as per [</a:t>
              </a:r>
              <a:r>
                <a:rPr lang="en-US" sz="1400" dirty="0">
                  <a:solidFill>
                    <a:schemeClr val="accent5"/>
                  </a:solidFill>
                  <a:highlight>
                    <a:srgbClr val="FFFF00"/>
                  </a:highlight>
                  <a:latin typeface="Arial" panose="020B0604020202020204" pitchFamily="34" charset="0"/>
                  <a:cs typeface="Arial" panose="020B0604020202020204" pitchFamily="34" charset="0"/>
                </a:rPr>
                <a:t>your organization’s guidelines</a:t>
              </a:r>
              <a:r>
                <a:rPr lang="en-US" sz="1400" dirty="0">
                  <a:solidFill>
                    <a:schemeClr val="accent5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] (i.e., laptops, monitors, etc.)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302606DE-D032-4A2D-B6CA-E2087DA7C029}"/>
                </a:ext>
              </a:extLst>
            </p:cNvPr>
            <p:cNvSpPr/>
            <p:nvPr/>
          </p:nvSpPr>
          <p:spPr>
            <a:xfrm>
              <a:off x="3286125" y="1676400"/>
              <a:ext cx="2667000" cy="304800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Leave at the Office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33CEF199-A678-496A-86B6-C75428E9FFDD}"/>
                </a:ext>
              </a:extLst>
            </p:cNvPr>
            <p:cNvSpPr/>
            <p:nvPr/>
          </p:nvSpPr>
          <p:spPr>
            <a:xfrm>
              <a:off x="3286125" y="2076449"/>
              <a:ext cx="2667000" cy="3825104"/>
            </a:xfrm>
            <a:prstGeom prst="rect">
              <a:avLst/>
            </a:prstGeom>
            <a:noFill/>
            <a:ln w="9525">
              <a:solidFill>
                <a:srgbClr val="4F505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85750" indent="-285750">
                <a:buFont typeface="Wingdings" panose="05000000000000000000" pitchFamily="2" charset="2"/>
                <a:buChar char="§"/>
              </a:pPr>
              <a:r>
                <a:rPr lang="en-US" sz="1400" dirty="0">
                  <a:solidFill>
                    <a:schemeClr val="accent5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IT assets not identified as available for employees who work from home (i.e., scanners, etc.)</a:t>
              </a:r>
            </a:p>
            <a:p>
              <a:pPr marL="285750" indent="-285750">
                <a:buFont typeface="Wingdings" panose="05000000000000000000" pitchFamily="2" charset="2"/>
                <a:buChar char="§"/>
              </a:pPr>
              <a:r>
                <a:rPr lang="en-US" sz="1400" dirty="0">
                  <a:solidFill>
                    <a:schemeClr val="accent5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Port replicators</a:t>
              </a:r>
            </a:p>
            <a:p>
              <a:pPr marL="285750" indent="-285750">
                <a:buFont typeface="Wingdings" panose="05000000000000000000" pitchFamily="2" charset="2"/>
                <a:buChar char="§"/>
              </a:pPr>
              <a:r>
                <a:rPr lang="en-US" sz="1400" dirty="0">
                  <a:solidFill>
                    <a:schemeClr val="accent5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Printers</a:t>
              </a:r>
            </a:p>
            <a:p>
              <a:pPr marL="285750" indent="-285750">
                <a:buFont typeface="Wingdings" panose="05000000000000000000" pitchFamily="2" charset="2"/>
                <a:buChar char="§"/>
              </a:pPr>
              <a:r>
                <a:rPr lang="en-US" sz="1400" dirty="0">
                  <a:solidFill>
                    <a:schemeClr val="accent5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VoIP phones</a:t>
              </a:r>
            </a:p>
            <a:p>
              <a:pPr marL="285750" indent="-285750">
                <a:buFont typeface="Wingdings" panose="05000000000000000000" pitchFamily="2" charset="2"/>
                <a:buChar char="§"/>
              </a:pPr>
              <a:r>
                <a:rPr lang="en-US" sz="1400" dirty="0">
                  <a:solidFill>
                    <a:schemeClr val="accent5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IT peripherals not identified to be available for employees who work from home (i.e., adaptors, power bars, etc.)</a:t>
              </a:r>
            </a:p>
            <a:p>
              <a:pPr marL="285750" indent="-285750">
                <a:buFont typeface="Wingdings" panose="05000000000000000000" pitchFamily="2" charset="2"/>
                <a:buChar char="§"/>
              </a:pPr>
              <a:r>
                <a:rPr lang="en-US" sz="1400" dirty="0">
                  <a:solidFill>
                    <a:schemeClr val="accent5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Furniture (i.e., office chairs, pedestals, etc.)</a:t>
              </a:r>
            </a:p>
            <a:p>
              <a:pPr marL="285750" indent="-285750">
                <a:buFont typeface="Wingdings" panose="05000000000000000000" pitchFamily="2" charset="2"/>
                <a:buChar char="§"/>
              </a:pPr>
              <a:r>
                <a:rPr lang="en-US" sz="1400" dirty="0">
                  <a:solidFill>
                    <a:schemeClr val="accent5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Teleconference and videoconference equipment</a:t>
              </a:r>
            </a:p>
            <a:p>
              <a:pPr marL="285750" indent="-285750">
                <a:buFont typeface="Wingdings" panose="05000000000000000000" pitchFamily="2" charset="2"/>
                <a:buChar char="§"/>
              </a:pPr>
              <a:r>
                <a:rPr lang="en-US" sz="1400" dirty="0">
                  <a:solidFill>
                    <a:schemeClr val="accent5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Classified information (e.g., secret or top-secret documents)</a:t>
              </a:r>
            </a:p>
            <a:p>
              <a:pPr marL="285750" indent="-285750">
                <a:buFont typeface="Wingdings" panose="05000000000000000000" pitchFamily="2" charset="2"/>
                <a:buChar char="§"/>
              </a:pPr>
              <a:r>
                <a:rPr lang="en-US" sz="1400" dirty="0">
                  <a:solidFill>
                    <a:schemeClr val="accent5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Protected B or C documents</a:t>
              </a:r>
            </a:p>
            <a:p>
              <a:pPr marL="285750" indent="-285750">
                <a:buFont typeface="Wingdings" panose="05000000000000000000" pitchFamily="2" charset="2"/>
                <a:buChar char="§"/>
              </a:pPr>
              <a:endParaRPr lang="en-US" sz="24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285750" indent="-285750">
                <a:buFont typeface="Wingdings" panose="05000000000000000000" pitchFamily="2" charset="2"/>
                <a:buChar char="§"/>
              </a:pPr>
              <a:endParaRPr lang="en-US" sz="24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95F1EB5B-8B19-4726-A0B8-230AD1D7ECA9}"/>
                </a:ext>
              </a:extLst>
            </p:cNvPr>
            <p:cNvSpPr/>
            <p:nvPr/>
          </p:nvSpPr>
          <p:spPr>
            <a:xfrm>
              <a:off x="6022413" y="1676400"/>
              <a:ext cx="2571750" cy="304800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4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Surplus Items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FC0FF242-10B0-4AE6-971D-DFEC898CF9A8}"/>
                </a:ext>
              </a:extLst>
            </p:cNvPr>
            <p:cNvSpPr/>
            <p:nvPr/>
          </p:nvSpPr>
          <p:spPr>
            <a:xfrm>
              <a:off x="6028797" y="2076449"/>
              <a:ext cx="2571750" cy="3825104"/>
            </a:xfrm>
            <a:prstGeom prst="rect">
              <a:avLst/>
            </a:prstGeom>
            <a:noFill/>
            <a:ln w="9525">
              <a:solidFill>
                <a:srgbClr val="4F505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85750" indent="-285750">
                <a:buFont typeface="Wingdings" pitchFamily="2" charset="2"/>
                <a:buChar char="§"/>
              </a:pPr>
              <a:r>
                <a:rPr lang="en-US" sz="1400" dirty="0">
                  <a:solidFill>
                    <a:schemeClr val="accent5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Extra keyboards</a:t>
              </a:r>
            </a:p>
            <a:p>
              <a:pPr marL="285750" indent="-285750">
                <a:buFont typeface="Wingdings" pitchFamily="2" charset="2"/>
                <a:buChar char="§"/>
              </a:pPr>
              <a:r>
                <a:rPr lang="en-US" sz="1400" dirty="0">
                  <a:solidFill>
                    <a:schemeClr val="accent5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Extra mice</a:t>
              </a:r>
            </a:p>
            <a:p>
              <a:pPr marL="285750" indent="-285750">
                <a:buFont typeface="Wingdings" pitchFamily="2" charset="2"/>
                <a:buChar char="§"/>
              </a:pPr>
              <a:r>
                <a:rPr lang="en-US" sz="1400" dirty="0">
                  <a:solidFill>
                    <a:schemeClr val="accent5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Old cell phones</a:t>
              </a:r>
            </a:p>
            <a:p>
              <a:pPr marL="285750" indent="-285750">
                <a:buFont typeface="Wingdings" pitchFamily="2" charset="2"/>
                <a:buChar char="§"/>
              </a:pPr>
              <a:r>
                <a:rPr lang="en-US" sz="1400" dirty="0">
                  <a:solidFill>
                    <a:schemeClr val="accent5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Unwanted IT equipment</a:t>
              </a:r>
            </a:p>
            <a:p>
              <a:pPr marL="285750" indent="-285750">
                <a:buFont typeface="Wingdings" pitchFamily="2" charset="2"/>
                <a:buChar char="§"/>
              </a:pPr>
              <a:r>
                <a:rPr lang="en-US" sz="1400" b="1" dirty="0">
                  <a:solidFill>
                    <a:schemeClr val="accent5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Place all surplus items in identified areas on the floor</a:t>
              </a:r>
            </a:p>
          </p:txBody>
        </p:sp>
      </p:grpSp>
      <p:pic>
        <p:nvPicPr>
          <p:cNvPr id="16" name="Picture 15">
            <a:extLst>
              <a:ext uri="{FF2B5EF4-FFF2-40B4-BE49-F238E27FC236}">
                <a16:creationId xmlns:a16="http://schemas.microsoft.com/office/drawing/2014/main" id="{EB262141-AEA8-42C1-8337-7B8FE50CF79E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5239"/>
          <a:stretch/>
        </p:blipFill>
        <p:spPr>
          <a:xfrm>
            <a:off x="9768207" y="1977455"/>
            <a:ext cx="2423793" cy="3749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84230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13F501D-E792-4D7A-8667-850A0C894AB5}"/>
              </a:ext>
            </a:extLst>
          </p:cNvPr>
          <p:cNvSpPr/>
          <p:nvPr/>
        </p:nvSpPr>
        <p:spPr>
          <a:xfrm>
            <a:off x="-236" y="-6952"/>
            <a:ext cx="12192235" cy="1499804"/>
          </a:xfrm>
          <a:prstGeom prst="rect">
            <a:avLst/>
          </a:prstGeom>
          <a:solidFill>
            <a:srgbClr val="17455C">
              <a:alpha val="8902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200B494C-DF99-4D00-8B58-2941E1F1AF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908" y="203293"/>
            <a:ext cx="9975017" cy="835027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Why you need to take home your belongings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991898A-753E-4AC9-A43B-12E94B017DF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116" y="244353"/>
            <a:ext cx="974850" cy="974850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48C1A26F-2B9D-4E92-9DDC-F0ED826589D4}"/>
              </a:ext>
            </a:extLst>
          </p:cNvPr>
          <p:cNvSpPr txBox="1"/>
          <p:nvPr/>
        </p:nvSpPr>
        <p:spPr>
          <a:xfrm>
            <a:off x="324116" y="1927931"/>
            <a:ext cx="7774517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All workstations and offices in the new workplace will be shared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, which means that no personal belongings can be stored there. You will however have access to a locker.</a:t>
            </a:r>
          </a:p>
          <a:p>
            <a:pPr>
              <a:spcAft>
                <a:spcPts val="1200"/>
              </a:spcAft>
            </a:pPr>
            <a:r>
              <a:rPr lang="en-US" sz="1600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[Insert information related to your locker/cabinet strategy for the ‘new’ workplace.]</a:t>
            </a: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Example 1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: day lockers will be available for all employees at [</a:t>
            </a:r>
            <a:r>
              <a:rPr lang="en-US" sz="1600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location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]. All personal items must be removed from the office at the end of each day. </a:t>
            </a: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Example 2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: lockers will be assigned to individual departments/teams at [</a:t>
            </a:r>
            <a:r>
              <a:rPr lang="en-US" sz="1600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location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]. Your manager will discuss team norms and expectations surrounding team lockers and what you can and cannot keep in the workplace. </a:t>
            </a: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Example 3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: lockers will be assigned to employees. Please bring all personal items home at this time. Once the [</a:t>
            </a:r>
            <a:r>
              <a:rPr lang="en-US" sz="1600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name of project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] is complete, you may bring back select personal items to store in your locker. [</a:t>
            </a:r>
            <a:r>
              <a:rPr lang="en-US" sz="1600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include information regarding the quantity that will fit in the lockers, as required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B39F904-E86D-437F-862C-D2369FE46CBC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161"/>
          <a:stretch/>
        </p:blipFill>
        <p:spPr>
          <a:xfrm>
            <a:off x="8198909" y="1731532"/>
            <a:ext cx="3993091" cy="4444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9000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13F501D-E792-4D7A-8667-850A0C894AB5}"/>
              </a:ext>
            </a:extLst>
          </p:cNvPr>
          <p:cNvSpPr/>
          <p:nvPr/>
        </p:nvSpPr>
        <p:spPr>
          <a:xfrm>
            <a:off x="-236" y="-6952"/>
            <a:ext cx="12192235" cy="1499804"/>
          </a:xfrm>
          <a:prstGeom prst="rect">
            <a:avLst/>
          </a:prstGeom>
          <a:solidFill>
            <a:srgbClr val="17455C">
              <a:alpha val="8902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200B494C-DF99-4D00-8B58-2941E1F1AF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908" y="203293"/>
            <a:ext cx="8896349" cy="835027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</a:t>
            </a:r>
            <a:r>
              <a:rPr lang="en-US" sz="3200" dirty="0">
                <a:solidFill>
                  <a:schemeClr val="bg1"/>
                </a:solidFill>
              </a:rPr>
              <a:t>complete your Paper clean-up</a:t>
            </a:r>
            <a:endParaRPr lang="en-US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991898A-753E-4AC9-A43B-12E94B017DF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116" y="244353"/>
            <a:ext cx="974850" cy="974850"/>
          </a:xfrm>
          <a:prstGeom prst="rect">
            <a:avLst/>
          </a:prstGeom>
        </p:spPr>
      </p:pic>
      <p:sp>
        <p:nvSpPr>
          <p:cNvPr id="15" name="Oval 14">
            <a:extLst>
              <a:ext uri="{FF2B5EF4-FFF2-40B4-BE49-F238E27FC236}">
                <a16:creationId xmlns:a16="http://schemas.microsoft.com/office/drawing/2014/main" id="{B98760F5-CF86-48F6-8AFC-7DF6EB652B02}"/>
              </a:ext>
            </a:extLst>
          </p:cNvPr>
          <p:cNvSpPr/>
          <p:nvPr/>
        </p:nvSpPr>
        <p:spPr>
          <a:xfrm>
            <a:off x="2226533" y="2205493"/>
            <a:ext cx="1746398" cy="1746398"/>
          </a:xfrm>
          <a:prstGeom prst="ellipse">
            <a:avLst/>
          </a:prstGeom>
          <a:solidFill>
            <a:srgbClr val="6BB945">
              <a:alpha val="7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 sz="135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0084DD2-E36B-4DD9-A011-1E252013A7C9}"/>
              </a:ext>
            </a:extLst>
          </p:cNvPr>
          <p:cNvSpPr/>
          <p:nvPr/>
        </p:nvSpPr>
        <p:spPr>
          <a:xfrm>
            <a:off x="2690833" y="2318806"/>
            <a:ext cx="489487" cy="141961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625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CA" sz="13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54D60FA3-EB52-4368-9B02-E7862A60F143}"/>
              </a:ext>
            </a:extLst>
          </p:cNvPr>
          <p:cNvSpPr/>
          <p:nvPr/>
        </p:nvSpPr>
        <p:spPr>
          <a:xfrm>
            <a:off x="5046783" y="2205493"/>
            <a:ext cx="1746398" cy="1746398"/>
          </a:xfrm>
          <a:prstGeom prst="ellipse">
            <a:avLst/>
          </a:prstGeom>
          <a:solidFill>
            <a:srgbClr val="6BB945">
              <a:alpha val="7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 sz="135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E14A495-9251-4716-BE64-088B52048DC4}"/>
              </a:ext>
            </a:extLst>
          </p:cNvPr>
          <p:cNvSpPr/>
          <p:nvPr/>
        </p:nvSpPr>
        <p:spPr>
          <a:xfrm>
            <a:off x="5528287" y="2318808"/>
            <a:ext cx="489487" cy="141961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625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CA" sz="13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9A600917-1E1B-455C-9E1B-378852CA7D49}"/>
              </a:ext>
            </a:extLst>
          </p:cNvPr>
          <p:cNvSpPr/>
          <p:nvPr/>
        </p:nvSpPr>
        <p:spPr>
          <a:xfrm>
            <a:off x="7827485" y="2205493"/>
            <a:ext cx="1746398" cy="1746398"/>
          </a:xfrm>
          <a:prstGeom prst="ellipse">
            <a:avLst/>
          </a:prstGeom>
          <a:solidFill>
            <a:srgbClr val="6BB945">
              <a:alpha val="7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 sz="135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2FA0016A-7F4D-41AB-BA91-EC029BF9E9BF}"/>
              </a:ext>
            </a:extLst>
          </p:cNvPr>
          <p:cNvSpPr/>
          <p:nvPr/>
        </p:nvSpPr>
        <p:spPr>
          <a:xfrm>
            <a:off x="8354916" y="2318807"/>
            <a:ext cx="489487" cy="141961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625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CA" sz="13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10">
            <a:extLst>
              <a:ext uri="{FF2B5EF4-FFF2-40B4-BE49-F238E27FC236}">
                <a16:creationId xmlns:a16="http://schemas.microsoft.com/office/drawing/2014/main" id="{FDA3720C-F489-4234-9049-277079221426}"/>
              </a:ext>
            </a:extLst>
          </p:cNvPr>
          <p:cNvSpPr txBox="1"/>
          <p:nvPr/>
        </p:nvSpPr>
        <p:spPr>
          <a:xfrm>
            <a:off x="2013355" y="4192959"/>
            <a:ext cx="2142179" cy="97872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2400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KNOW</a:t>
            </a:r>
          </a:p>
          <a:p>
            <a:pPr algn="ctr">
              <a:lnSpc>
                <a:spcPct val="80000"/>
              </a:lnSpc>
            </a:pPr>
            <a:r>
              <a:rPr lang="en-US" sz="24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to clean up first</a:t>
            </a:r>
          </a:p>
        </p:txBody>
      </p:sp>
      <p:sp>
        <p:nvSpPr>
          <p:cNvPr id="22" name="TextBox 17">
            <a:extLst>
              <a:ext uri="{FF2B5EF4-FFF2-40B4-BE49-F238E27FC236}">
                <a16:creationId xmlns:a16="http://schemas.microsoft.com/office/drawing/2014/main" id="{350EA0D8-4528-480B-9913-1DC856E244F1}"/>
              </a:ext>
            </a:extLst>
          </p:cNvPr>
          <p:cNvSpPr txBox="1"/>
          <p:nvPr/>
        </p:nvSpPr>
        <p:spPr>
          <a:xfrm>
            <a:off x="4900630" y="4192959"/>
            <a:ext cx="2008129" cy="97872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2400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SORT</a:t>
            </a:r>
          </a:p>
          <a:p>
            <a:pPr algn="ctr">
              <a:lnSpc>
                <a:spcPct val="80000"/>
              </a:lnSpc>
            </a:pPr>
            <a:r>
              <a:rPr lang="en-US" sz="24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information</a:t>
            </a:r>
          </a:p>
        </p:txBody>
      </p:sp>
      <p:sp>
        <p:nvSpPr>
          <p:cNvPr id="23" name="TextBox 18">
            <a:extLst>
              <a:ext uri="{FF2B5EF4-FFF2-40B4-BE49-F238E27FC236}">
                <a16:creationId xmlns:a16="http://schemas.microsoft.com/office/drawing/2014/main" id="{30C449B7-9DEC-4EE3-B741-54E8A14A3A47}"/>
              </a:ext>
            </a:extLst>
          </p:cNvPr>
          <p:cNvSpPr txBox="1"/>
          <p:nvPr/>
        </p:nvSpPr>
        <p:spPr>
          <a:xfrm>
            <a:off x="7653855" y="4192960"/>
            <a:ext cx="2228094" cy="97872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2400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DECIDE</a:t>
            </a:r>
          </a:p>
          <a:p>
            <a:pPr algn="ctr">
              <a:lnSpc>
                <a:spcPct val="80000"/>
              </a:lnSpc>
            </a:pPr>
            <a:r>
              <a:rPr lang="en-US" sz="24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keep or dispose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F3137477-6F87-48D5-BE01-D19E199B3B00}"/>
              </a:ext>
            </a:extLst>
          </p:cNvPr>
          <p:cNvCxnSpPr>
            <a:stCxn id="21" idx="3"/>
            <a:endCxn id="22" idx="1"/>
          </p:cNvCxnSpPr>
          <p:nvPr/>
        </p:nvCxnSpPr>
        <p:spPr>
          <a:xfrm>
            <a:off x="4155534" y="4682324"/>
            <a:ext cx="74509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1A1DAF20-D441-4766-85D5-C69F989145A1}"/>
              </a:ext>
            </a:extLst>
          </p:cNvPr>
          <p:cNvCxnSpPr>
            <a:stCxn id="22" idx="3"/>
            <a:endCxn id="23" idx="1"/>
          </p:cNvCxnSpPr>
          <p:nvPr/>
        </p:nvCxnSpPr>
        <p:spPr>
          <a:xfrm>
            <a:off x="6908759" y="4682324"/>
            <a:ext cx="745096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38384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13">
            <a:extLst>
              <a:ext uri="{FF2B5EF4-FFF2-40B4-BE49-F238E27FC236}">
                <a16:creationId xmlns:a16="http://schemas.microsoft.com/office/drawing/2014/main" id="{6CD14B22-3DD3-4B6E-9958-29588E3ABC24}"/>
              </a:ext>
            </a:extLst>
          </p:cNvPr>
          <p:cNvSpPr txBox="1"/>
          <p:nvPr/>
        </p:nvSpPr>
        <p:spPr>
          <a:xfrm>
            <a:off x="1457348" y="1672192"/>
            <a:ext cx="3332832" cy="97872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2400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KEEP</a:t>
            </a:r>
          </a:p>
          <a:p>
            <a:pPr algn="ctr">
              <a:lnSpc>
                <a:spcPct val="80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information resources of business value that:</a:t>
            </a:r>
            <a:endParaRPr lang="en-CA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Box 14">
            <a:extLst>
              <a:ext uri="{FF2B5EF4-FFF2-40B4-BE49-F238E27FC236}">
                <a16:creationId xmlns:a16="http://schemas.microsoft.com/office/drawing/2014/main" id="{749AFDE1-7A2C-42EC-9BA5-DC325EF8E7F3}"/>
              </a:ext>
            </a:extLst>
          </p:cNvPr>
          <p:cNvSpPr txBox="1"/>
          <p:nvPr/>
        </p:nvSpPr>
        <p:spPr>
          <a:xfrm>
            <a:off x="313454" y="2810901"/>
            <a:ext cx="5620621" cy="32439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Support the delivery of programs and services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(e.g., policies, guidelines, client records, planning documents).</a:t>
            </a:r>
            <a:b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Captures business activities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(e.g., task assignments, project and process documentation, employment offers, contracts, transactions).</a:t>
            </a:r>
            <a:b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Record the evidence and rationalize for decisions or actions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(e.g., records of decision, authorizations, briefing notes, legal advice, meeting documents, documents subject to a litigation hold).</a:t>
            </a:r>
            <a:b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Support departmental reporting, performance and accountability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(e.g., strategic plans, corporate reports, statistics).</a:t>
            </a:r>
          </a:p>
          <a:p>
            <a:pPr marL="342900" indent="-342900">
              <a:lnSpc>
                <a:spcPct val="80000"/>
              </a:lnSpc>
              <a:buFont typeface="Wingdings" panose="05000000000000000000" pitchFamily="2" charset="2"/>
              <a:buChar char="ü"/>
            </a:pPr>
            <a:endParaRPr lang="en-US" sz="1600" dirty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Box 24">
            <a:extLst>
              <a:ext uri="{FF2B5EF4-FFF2-40B4-BE49-F238E27FC236}">
                <a16:creationId xmlns:a16="http://schemas.microsoft.com/office/drawing/2014/main" id="{F7236A6B-434C-4E93-AE79-87DF38602919}"/>
              </a:ext>
            </a:extLst>
          </p:cNvPr>
          <p:cNvSpPr txBox="1"/>
          <p:nvPr/>
        </p:nvSpPr>
        <p:spPr>
          <a:xfrm>
            <a:off x="7600380" y="1672192"/>
            <a:ext cx="3082101" cy="97872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2400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DISPOSE</a:t>
            </a:r>
          </a:p>
          <a:p>
            <a:pPr algn="ctr">
              <a:lnSpc>
                <a:spcPct val="80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of any transitory</a:t>
            </a:r>
            <a:b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information that:</a:t>
            </a:r>
            <a:endParaRPr lang="en-CA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Box 25">
            <a:extLst>
              <a:ext uri="{FF2B5EF4-FFF2-40B4-BE49-F238E27FC236}">
                <a16:creationId xmlns:a16="http://schemas.microsoft.com/office/drawing/2014/main" id="{943A69DC-A5E1-4F19-9A1C-8D2FD6E66DCC}"/>
              </a:ext>
            </a:extLst>
          </p:cNvPr>
          <p:cNvSpPr txBox="1"/>
          <p:nvPr/>
        </p:nvSpPr>
        <p:spPr>
          <a:xfrm>
            <a:off x="6548062" y="2810901"/>
            <a:ext cx="5186737" cy="2062103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Supports the creation of information of business value but is only needed for a limited time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(e.g., convenience copies of presentations or documents, informative emails, newsletters, training material, and working drafts where major changes were documented in a later version).</a:t>
            </a:r>
            <a:b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Does not support the creation of information of business value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(e.g., junk mail, meeting notices, holiday and vacation notices, personal information).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E36B7C66-EDB0-4486-843E-639C6CD053A1}"/>
              </a:ext>
            </a:extLst>
          </p:cNvPr>
          <p:cNvSpPr/>
          <p:nvPr/>
        </p:nvSpPr>
        <p:spPr>
          <a:xfrm>
            <a:off x="-236" y="-6952"/>
            <a:ext cx="12192235" cy="1499804"/>
          </a:xfrm>
          <a:prstGeom prst="rect">
            <a:avLst/>
          </a:prstGeom>
          <a:solidFill>
            <a:srgbClr val="17455C">
              <a:alpha val="8902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D600DC74-3086-4BB6-AFB1-CD92B5ACCC81}"/>
              </a:ext>
            </a:extLst>
          </p:cNvPr>
          <p:cNvSpPr/>
          <p:nvPr/>
        </p:nvSpPr>
        <p:spPr>
          <a:xfrm>
            <a:off x="222457" y="172388"/>
            <a:ext cx="1141123" cy="1141123"/>
          </a:xfrm>
          <a:prstGeom prst="ellipse">
            <a:avLst/>
          </a:prstGeom>
          <a:solidFill>
            <a:srgbClr val="6BB945">
              <a:alpha val="7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 sz="135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3A1CC17D-335F-4945-907F-865B8CE57BE4}"/>
              </a:ext>
            </a:extLst>
          </p:cNvPr>
          <p:cNvSpPr/>
          <p:nvPr/>
        </p:nvSpPr>
        <p:spPr>
          <a:xfrm>
            <a:off x="392412" y="89624"/>
            <a:ext cx="838431" cy="132343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CA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itle 1">
            <a:extLst>
              <a:ext uri="{FF2B5EF4-FFF2-40B4-BE49-F238E27FC236}">
                <a16:creationId xmlns:a16="http://schemas.microsoft.com/office/drawing/2014/main" id="{850F29CF-9AAD-4AD7-BC5D-626107376B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908" y="203293"/>
            <a:ext cx="8896349" cy="835027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Know what to clean-up </a:t>
            </a:r>
            <a:r>
              <a:rPr lang="en-US" sz="3200" dirty="0">
                <a:solidFill>
                  <a:schemeClr val="bg1"/>
                </a:solidFill>
              </a:rPr>
              <a:t>f</a:t>
            </a: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irst</a:t>
            </a:r>
          </a:p>
        </p:txBody>
      </p:sp>
    </p:spTree>
    <p:extLst>
      <p:ext uri="{BB962C8B-B14F-4D97-AF65-F5344CB8AC3E}">
        <p14:creationId xmlns:p14="http://schemas.microsoft.com/office/powerpoint/2010/main" val="29280662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>
            <a:extLst>
              <a:ext uri="{FF2B5EF4-FFF2-40B4-BE49-F238E27FC236}">
                <a16:creationId xmlns:a16="http://schemas.microsoft.com/office/drawing/2014/main" id="{E36B7C66-EDB0-4486-843E-639C6CD053A1}"/>
              </a:ext>
            </a:extLst>
          </p:cNvPr>
          <p:cNvSpPr/>
          <p:nvPr/>
        </p:nvSpPr>
        <p:spPr>
          <a:xfrm>
            <a:off x="-236" y="-6952"/>
            <a:ext cx="12192235" cy="1499804"/>
          </a:xfrm>
          <a:prstGeom prst="rect">
            <a:avLst/>
          </a:prstGeom>
          <a:solidFill>
            <a:srgbClr val="17455C">
              <a:alpha val="8902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D600DC74-3086-4BB6-AFB1-CD92B5ACCC81}"/>
              </a:ext>
            </a:extLst>
          </p:cNvPr>
          <p:cNvSpPr/>
          <p:nvPr/>
        </p:nvSpPr>
        <p:spPr>
          <a:xfrm>
            <a:off x="222457" y="172388"/>
            <a:ext cx="1141123" cy="1141123"/>
          </a:xfrm>
          <a:prstGeom prst="ellipse">
            <a:avLst/>
          </a:prstGeom>
          <a:solidFill>
            <a:srgbClr val="6BB945">
              <a:alpha val="7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 sz="135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3A1CC17D-335F-4945-907F-865B8CE57BE4}"/>
              </a:ext>
            </a:extLst>
          </p:cNvPr>
          <p:cNvSpPr/>
          <p:nvPr/>
        </p:nvSpPr>
        <p:spPr>
          <a:xfrm>
            <a:off x="430512" y="61049"/>
            <a:ext cx="838431" cy="132343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CA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itle 1">
            <a:extLst>
              <a:ext uri="{FF2B5EF4-FFF2-40B4-BE49-F238E27FC236}">
                <a16:creationId xmlns:a16="http://schemas.microsoft.com/office/drawing/2014/main" id="{850F29CF-9AAD-4AD7-BC5D-626107376B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908" y="203293"/>
            <a:ext cx="8896349" cy="835027"/>
          </a:xfrm>
        </p:spPr>
        <p:txBody>
          <a:bodyPr>
            <a:normAutofit/>
          </a:bodyPr>
          <a:lstStyle/>
          <a:p>
            <a:r>
              <a:rPr lang="en-US" sz="3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Sort your Information</a:t>
            </a:r>
            <a:endParaRPr lang="en-US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FEBC97A-7269-4888-A74D-8D8EEFAB2BB2}"/>
              </a:ext>
            </a:extLst>
          </p:cNvPr>
          <p:cNvSpPr/>
          <p:nvPr/>
        </p:nvSpPr>
        <p:spPr>
          <a:xfrm>
            <a:off x="7610367" y="2885639"/>
            <a:ext cx="2973129" cy="1867175"/>
          </a:xfrm>
          <a:prstGeom prst="rect">
            <a:avLst/>
          </a:prstGeom>
          <a:solidFill>
            <a:schemeClr val="accent2">
              <a:alpha val="8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 sz="135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7E5696A-8A02-4D65-999E-CA855B0303CF}"/>
              </a:ext>
            </a:extLst>
          </p:cNvPr>
          <p:cNvSpPr/>
          <p:nvPr/>
        </p:nvSpPr>
        <p:spPr>
          <a:xfrm>
            <a:off x="4579918" y="2885639"/>
            <a:ext cx="2973129" cy="1867175"/>
          </a:xfrm>
          <a:prstGeom prst="rect">
            <a:avLst/>
          </a:prstGeom>
          <a:solidFill>
            <a:schemeClr val="accent5">
              <a:alpha val="8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 sz="135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1">
            <a:extLst>
              <a:ext uri="{FF2B5EF4-FFF2-40B4-BE49-F238E27FC236}">
                <a16:creationId xmlns:a16="http://schemas.microsoft.com/office/drawing/2014/main" id="{9F5F55D6-23D1-481C-9494-A1DCBC1049FA}"/>
              </a:ext>
            </a:extLst>
          </p:cNvPr>
          <p:cNvSpPr txBox="1"/>
          <p:nvPr/>
        </p:nvSpPr>
        <p:spPr>
          <a:xfrm>
            <a:off x="2406128" y="2125310"/>
            <a:ext cx="7379744" cy="535531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36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Sort your paper into three piles</a:t>
            </a:r>
            <a:endParaRPr lang="en-CA" sz="3600" b="1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F75DC33-7F47-4AE9-AB6F-34B8EAED55CF}"/>
              </a:ext>
            </a:extLst>
          </p:cNvPr>
          <p:cNvSpPr/>
          <p:nvPr/>
        </p:nvSpPr>
        <p:spPr>
          <a:xfrm>
            <a:off x="1549469" y="2885639"/>
            <a:ext cx="2973129" cy="1867175"/>
          </a:xfrm>
          <a:prstGeom prst="rect">
            <a:avLst/>
          </a:prstGeom>
          <a:solidFill>
            <a:srgbClr val="8BC7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 sz="135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17">
            <a:extLst>
              <a:ext uri="{FF2B5EF4-FFF2-40B4-BE49-F238E27FC236}">
                <a16:creationId xmlns:a16="http://schemas.microsoft.com/office/drawing/2014/main" id="{7F91537B-9666-487D-BFF3-9C0C1BED142F}"/>
              </a:ext>
            </a:extLst>
          </p:cNvPr>
          <p:cNvSpPr txBox="1"/>
          <p:nvPr/>
        </p:nvSpPr>
        <p:spPr>
          <a:xfrm>
            <a:off x="2157194" y="3170174"/>
            <a:ext cx="1766031" cy="535531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KEEP</a:t>
            </a:r>
            <a:endParaRPr lang="en-CA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18">
            <a:extLst>
              <a:ext uri="{FF2B5EF4-FFF2-40B4-BE49-F238E27FC236}">
                <a16:creationId xmlns:a16="http://schemas.microsoft.com/office/drawing/2014/main" id="{FCCB4D6C-C1A9-471B-9F7E-4A5C5B4B477F}"/>
              </a:ext>
            </a:extLst>
          </p:cNvPr>
          <p:cNvSpPr txBox="1"/>
          <p:nvPr/>
        </p:nvSpPr>
        <p:spPr>
          <a:xfrm>
            <a:off x="1603296" y="3705704"/>
            <a:ext cx="2865474" cy="70788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Information of business value</a:t>
            </a:r>
            <a:endParaRPr lang="en-US" sz="2000" b="1" u="sng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0">
            <a:extLst>
              <a:ext uri="{FF2B5EF4-FFF2-40B4-BE49-F238E27FC236}">
                <a16:creationId xmlns:a16="http://schemas.microsoft.com/office/drawing/2014/main" id="{B6C452F7-A0C7-4804-BBA1-81E759601447}"/>
              </a:ext>
            </a:extLst>
          </p:cNvPr>
          <p:cNvSpPr txBox="1"/>
          <p:nvPr/>
        </p:nvSpPr>
        <p:spPr>
          <a:xfrm>
            <a:off x="4957997" y="3170173"/>
            <a:ext cx="2276007" cy="535531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DISPOSE</a:t>
            </a:r>
            <a:endParaRPr lang="en-CA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21">
            <a:extLst>
              <a:ext uri="{FF2B5EF4-FFF2-40B4-BE49-F238E27FC236}">
                <a16:creationId xmlns:a16="http://schemas.microsoft.com/office/drawing/2014/main" id="{CBCAD8D4-3099-41AE-A7D9-55B84E9397FB}"/>
              </a:ext>
            </a:extLst>
          </p:cNvPr>
          <p:cNvSpPr txBox="1"/>
          <p:nvPr/>
        </p:nvSpPr>
        <p:spPr>
          <a:xfrm>
            <a:off x="4705056" y="3682461"/>
            <a:ext cx="2570675" cy="70788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Transitory information</a:t>
            </a:r>
            <a:endParaRPr lang="en-US" sz="2000" b="1" u="sng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3">
            <a:extLst>
              <a:ext uri="{FF2B5EF4-FFF2-40B4-BE49-F238E27FC236}">
                <a16:creationId xmlns:a16="http://schemas.microsoft.com/office/drawing/2014/main" id="{95053B12-C8D7-425F-9EA3-F4A4C006A77D}"/>
              </a:ext>
            </a:extLst>
          </p:cNvPr>
          <p:cNvSpPr txBox="1"/>
          <p:nvPr/>
        </p:nvSpPr>
        <p:spPr>
          <a:xfrm>
            <a:off x="7730454" y="3148863"/>
            <a:ext cx="2732953" cy="535531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UNKNOWN</a:t>
            </a:r>
            <a:endParaRPr lang="en-CA" sz="33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Box 28">
            <a:extLst>
              <a:ext uri="{FF2B5EF4-FFF2-40B4-BE49-F238E27FC236}">
                <a16:creationId xmlns:a16="http://schemas.microsoft.com/office/drawing/2014/main" id="{85FF4A17-3F8B-46F8-A66F-3E05B2758418}"/>
              </a:ext>
            </a:extLst>
          </p:cNvPr>
          <p:cNvSpPr txBox="1"/>
          <p:nvPr/>
        </p:nvSpPr>
        <p:spPr>
          <a:xfrm>
            <a:off x="7589809" y="3665337"/>
            <a:ext cx="2959599" cy="70788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CA" sz="2000" b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Information you </a:t>
            </a:r>
            <a:br>
              <a:rPr lang="en-CA" sz="2000" b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</a:br>
            <a:r>
              <a:rPr lang="en-CA" sz="2000" b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are unsure of</a:t>
            </a:r>
            <a:endParaRPr 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0DAF1C96-B41F-44E5-AE44-E31B754C0E89}"/>
              </a:ext>
            </a:extLst>
          </p:cNvPr>
          <p:cNvSpPr/>
          <p:nvPr/>
        </p:nvSpPr>
        <p:spPr>
          <a:xfrm>
            <a:off x="1964953" y="5068054"/>
            <a:ext cx="8262094" cy="36933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* Documents linked to ATIP requests or litigation hold must be preserved. *</a:t>
            </a:r>
            <a:endParaRPr lang="en-CA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36895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>
            <a:extLst>
              <a:ext uri="{FF2B5EF4-FFF2-40B4-BE49-F238E27FC236}">
                <a16:creationId xmlns:a16="http://schemas.microsoft.com/office/drawing/2014/main" id="{E36B7C66-EDB0-4486-843E-639C6CD053A1}"/>
              </a:ext>
            </a:extLst>
          </p:cNvPr>
          <p:cNvSpPr/>
          <p:nvPr/>
        </p:nvSpPr>
        <p:spPr>
          <a:xfrm>
            <a:off x="-236" y="-6952"/>
            <a:ext cx="12192235" cy="1499804"/>
          </a:xfrm>
          <a:prstGeom prst="rect">
            <a:avLst/>
          </a:prstGeom>
          <a:solidFill>
            <a:srgbClr val="17455C">
              <a:alpha val="8902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D600DC74-3086-4BB6-AFB1-CD92B5ACCC81}"/>
              </a:ext>
            </a:extLst>
          </p:cNvPr>
          <p:cNvSpPr/>
          <p:nvPr/>
        </p:nvSpPr>
        <p:spPr>
          <a:xfrm>
            <a:off x="222457" y="172388"/>
            <a:ext cx="1141123" cy="1141123"/>
          </a:xfrm>
          <a:prstGeom prst="ellipse">
            <a:avLst/>
          </a:prstGeom>
          <a:solidFill>
            <a:srgbClr val="6BB945">
              <a:alpha val="7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 sz="135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3A1CC17D-335F-4945-907F-865B8CE57BE4}"/>
              </a:ext>
            </a:extLst>
          </p:cNvPr>
          <p:cNvSpPr/>
          <p:nvPr/>
        </p:nvSpPr>
        <p:spPr>
          <a:xfrm>
            <a:off x="430512" y="61049"/>
            <a:ext cx="838431" cy="132343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CA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itle 1">
            <a:extLst>
              <a:ext uri="{FF2B5EF4-FFF2-40B4-BE49-F238E27FC236}">
                <a16:creationId xmlns:a16="http://schemas.microsoft.com/office/drawing/2014/main" id="{850F29CF-9AAD-4AD7-BC5D-626107376B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908" y="203293"/>
            <a:ext cx="8896349" cy="835027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Decide to keep or dispose (1 of 2)</a:t>
            </a:r>
          </a:p>
        </p:txBody>
      </p:sp>
      <p:graphicFrame>
        <p:nvGraphicFramePr>
          <p:cNvPr id="28" name="Table 27">
            <a:extLst>
              <a:ext uri="{FF2B5EF4-FFF2-40B4-BE49-F238E27FC236}">
                <a16:creationId xmlns:a16="http://schemas.microsoft.com/office/drawing/2014/main" id="{F9F86A41-8C2F-4932-AEBD-DF3208BF96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5265815"/>
              </p:ext>
            </p:extLst>
          </p:nvPr>
        </p:nvGraphicFramePr>
        <p:xfrm>
          <a:off x="184487" y="1853824"/>
          <a:ext cx="11713471" cy="3805749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965399">
                  <a:extLst>
                    <a:ext uri="{9D8B030D-6E8A-4147-A177-3AD203B41FA5}">
                      <a16:colId xmlns:a16="http://schemas.microsoft.com/office/drawing/2014/main" val="1007127850"/>
                    </a:ext>
                  </a:extLst>
                </a:gridCol>
                <a:gridCol w="19653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826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4710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VALUE</a:t>
                      </a:r>
                      <a:endParaRPr lang="en-CA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n-CA" sz="105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SENSITIVITY</a:t>
                      </a:r>
                    </a:p>
                    <a:p>
                      <a:pPr algn="ctr"/>
                      <a:r>
                        <a:rPr lang="en-US" sz="1050" baseline="0" dirty="0"/>
                        <a:t>See </a:t>
                      </a:r>
                      <a:r>
                        <a:rPr lang="en-US" sz="1050" u="none" strike="noStrike" kern="1200" cap="none" spc="0" normalizeH="0" baseline="0" dirty="0">
                          <a:ln>
                            <a:noFill/>
                          </a:ln>
                          <a:effectLst/>
                          <a:uLnTx/>
                          <a:uFillTx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sensitive information</a:t>
                      </a:r>
                      <a:r>
                        <a:rPr lang="en-US" sz="1050" u="none" strike="noStrike" kern="1200" cap="none" spc="0" normalizeH="0" baseline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 </a:t>
                      </a:r>
                      <a:r>
                        <a:rPr lang="en-US" sz="1050" baseline="0" dirty="0"/>
                        <a:t>below</a:t>
                      </a:r>
                      <a:endParaRPr lang="en-CA" sz="105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ACTION </a:t>
                      </a:r>
                      <a:endParaRPr lang="en-CA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717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/>
                        <a:t>Legal hold</a:t>
                      </a:r>
                      <a:endParaRPr lang="en-CA" sz="13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Any</a:t>
                      </a:r>
                      <a:endParaRPr lang="en-CA" sz="13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r>
                        <a:rPr lang="en-US" sz="1300" dirty="0"/>
                        <a:t>Do</a:t>
                      </a:r>
                      <a:r>
                        <a:rPr lang="en-US" sz="1300" baseline="0" dirty="0"/>
                        <a:t> not destroy – Must keep all copies including any scanned versions </a:t>
                      </a:r>
                      <a:r>
                        <a:rPr lang="en-US" sz="1300" kern="1200" baseline="0" dirty="0"/>
                        <a:t>until the hold is expressly lifted by </a:t>
                      </a:r>
                      <a:r>
                        <a:rPr lang="en-US" sz="1300" kern="1200" baseline="0" dirty="0" err="1"/>
                        <a:t>DoJ</a:t>
                      </a:r>
                      <a:r>
                        <a:rPr lang="en-US" sz="1300" kern="1200" baseline="0" dirty="0"/>
                        <a:t>. Place all relevant paper documents in a box, clearly labelled with your name and the name of the action (i.e., Thompson v. AGC, Bouchard c. PGC).</a:t>
                      </a:r>
                      <a:endParaRPr lang="en-CA" sz="1300" kern="1200" baseline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769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/>
                        <a:t>IRBV</a:t>
                      </a:r>
                      <a:endParaRPr lang="en-CA" sz="13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No</a:t>
                      </a:r>
                      <a:endParaRPr lang="en-CA" sz="13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r>
                        <a:rPr lang="en-CA" sz="1300" b="1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Scan and save in </a:t>
                      </a:r>
                      <a:r>
                        <a:rPr lang="en-CA" sz="1300" b="1" u="none" strike="noStrike" kern="1200" cap="none" spc="0" normalizeH="0" baseline="0" noProof="0" dirty="0" err="1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Gcdocs</a:t>
                      </a:r>
                      <a:r>
                        <a:rPr lang="en-CA" sz="1300" b="1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 </a:t>
                      </a:r>
                      <a:r>
                        <a:rPr lang="en-CA" sz="1300" kern="1200" baseline="0" dirty="0"/>
                        <a:t>or box and label </a:t>
                      </a:r>
                      <a:r>
                        <a:rPr lang="en-US" sz="1300" kern="1200" baseline="0" dirty="0"/>
                        <a:t>according </a:t>
                      </a:r>
                      <a:r>
                        <a:rPr lang="en-US" sz="1300" baseline="0" dirty="0"/>
                        <a:t>to departmental standards. Please contact your </a:t>
                      </a:r>
                      <a:r>
                        <a:rPr lang="en-US" sz="1300" b="1" baseline="0" dirty="0"/>
                        <a:t>BRIM</a:t>
                      </a:r>
                      <a:r>
                        <a:rPr lang="en-US" sz="1300" baseline="0" dirty="0"/>
                        <a:t> to provide guidance as certain Branches have legal operational requirements to preserve paper copy of information assets.</a:t>
                      </a:r>
                      <a:endParaRPr lang="en-CA" sz="13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066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/>
                        <a:t>IRBV</a:t>
                      </a:r>
                      <a:endParaRPr lang="en-CA" sz="13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CA" sz="13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Yes</a:t>
                      </a:r>
                      <a:endParaRPr lang="en-CA" sz="13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r>
                        <a:rPr lang="en-CA" sz="1300" b="1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Scan and save in </a:t>
                      </a:r>
                      <a:r>
                        <a:rPr lang="en-CA" sz="1300" b="1" u="none" strike="noStrike" kern="1200" cap="none" spc="0" normalizeH="0" baseline="0" noProof="0" dirty="0" err="1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GCdocs</a:t>
                      </a:r>
                      <a:r>
                        <a:rPr lang="en-CA" sz="1300" b="1" dirty="0"/>
                        <a:t>  </a:t>
                      </a:r>
                      <a:r>
                        <a:rPr lang="en-CA" sz="1300" kern="1200" baseline="0" dirty="0"/>
                        <a:t>or box and label </a:t>
                      </a:r>
                      <a:r>
                        <a:rPr lang="en-US" sz="1300" kern="1200" baseline="0" dirty="0"/>
                        <a:t>according </a:t>
                      </a:r>
                      <a:r>
                        <a:rPr lang="en-US" sz="1300" baseline="0" dirty="0"/>
                        <a:t>to departmental standards. Please contact your </a:t>
                      </a:r>
                      <a:r>
                        <a:rPr lang="en-US" sz="1300" b="1" baseline="0" dirty="0"/>
                        <a:t>BRIM team </a:t>
                      </a:r>
                      <a:r>
                        <a:rPr lang="en-US" sz="1300" baseline="0" dirty="0" err="1"/>
                        <a:t>team</a:t>
                      </a:r>
                      <a:r>
                        <a:rPr lang="en-US" sz="1300" baseline="0" dirty="0"/>
                        <a:t> to provide guidance as certain Branches have legal operational requirements to preserve paper copy of information assets.</a:t>
                      </a:r>
                      <a:endParaRPr lang="en-CA" sz="13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962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/>
                        <a:t>Transitory</a:t>
                      </a:r>
                      <a:endParaRPr lang="en-CA" sz="13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No</a:t>
                      </a:r>
                      <a:endParaRPr lang="en-CA" sz="13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r>
                        <a:rPr lang="en-US" sz="1300" dirty="0"/>
                        <a:t>Place in blue recycle bin. </a:t>
                      </a:r>
                      <a:endParaRPr lang="en-CA" sz="13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944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/>
                        <a:t>Transitory</a:t>
                      </a:r>
                      <a:endParaRPr lang="en-CA" sz="13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Yes </a:t>
                      </a:r>
                      <a:endParaRPr lang="en-CA" sz="13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r>
                        <a:rPr lang="en-US" sz="1300" dirty="0"/>
                        <a:t>Shredding services </a:t>
                      </a:r>
                      <a:r>
                        <a:rPr lang="en-US" sz="1300" b="1" dirty="0"/>
                        <a:t>Procedure for the destruction of sensitive departmental information</a:t>
                      </a:r>
                      <a:endParaRPr lang="en-CA" sz="13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944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/>
                        <a:t>Unknown</a:t>
                      </a:r>
                      <a:endParaRPr lang="en-CA" sz="13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CA" sz="1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r>
                        <a:rPr lang="en-US" sz="1300" dirty="0"/>
                        <a:t>Validate with your peer and/or </a:t>
                      </a:r>
                      <a:r>
                        <a:rPr lang="en-US" sz="1300" b="1" dirty="0"/>
                        <a:t>BRIM team </a:t>
                      </a:r>
                      <a:r>
                        <a:rPr lang="en-US" sz="1300" dirty="0"/>
                        <a:t>to help identify if</a:t>
                      </a:r>
                      <a:r>
                        <a:rPr lang="en-US" sz="1300" baseline="0" dirty="0"/>
                        <a:t> IRBV or transitory</a:t>
                      </a:r>
                      <a:endParaRPr lang="en-CA" sz="13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9" name="Rectangle 28">
            <a:extLst>
              <a:ext uri="{FF2B5EF4-FFF2-40B4-BE49-F238E27FC236}">
                <a16:creationId xmlns:a16="http://schemas.microsoft.com/office/drawing/2014/main" id="{9C890624-0CD1-417A-B5CE-C4E33487EE56}"/>
              </a:ext>
            </a:extLst>
          </p:cNvPr>
          <p:cNvSpPr/>
          <p:nvPr/>
        </p:nvSpPr>
        <p:spPr>
          <a:xfrm>
            <a:off x="222457" y="5714436"/>
            <a:ext cx="8262094" cy="36933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*See decision tree on slide 14 for more details</a:t>
            </a:r>
            <a:endParaRPr lang="en-CA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42D9715-5C49-48A0-818A-92499C89796D}"/>
              </a:ext>
            </a:extLst>
          </p:cNvPr>
          <p:cNvSpPr txBox="1"/>
          <p:nvPr/>
        </p:nvSpPr>
        <p:spPr>
          <a:xfrm rot="20726505">
            <a:off x="1485991" y="2166822"/>
            <a:ext cx="897418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6600" dirty="0">
                <a:solidFill>
                  <a:srgbClr val="FF0000"/>
                </a:solidFill>
              </a:rPr>
              <a:t>EXAMPLE</a:t>
            </a:r>
            <a:endParaRPr lang="en-CA" sz="16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24730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>
            <a:extLst>
              <a:ext uri="{FF2B5EF4-FFF2-40B4-BE49-F238E27FC236}">
                <a16:creationId xmlns:a16="http://schemas.microsoft.com/office/drawing/2014/main" id="{D89292AA-92C6-450E-BCEB-66567476D0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562" y="1492852"/>
            <a:ext cx="7465714" cy="5135202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E5ACB61-EF76-4EA9-A70D-77505AFE9821}"/>
              </a:ext>
            </a:extLst>
          </p:cNvPr>
          <p:cNvSpPr txBox="1"/>
          <p:nvPr/>
        </p:nvSpPr>
        <p:spPr>
          <a:xfrm rot="20726505">
            <a:off x="1258480" y="2537891"/>
            <a:ext cx="897418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6600" dirty="0">
                <a:solidFill>
                  <a:srgbClr val="FF0000"/>
                </a:solidFill>
              </a:rPr>
              <a:t>EXAMPLE</a:t>
            </a:r>
            <a:endParaRPr lang="en-CA" sz="16600" dirty="0">
              <a:solidFill>
                <a:srgbClr val="FF0000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758D24F-8B79-4443-BBAF-A4013AE7D030}"/>
              </a:ext>
            </a:extLst>
          </p:cNvPr>
          <p:cNvSpPr/>
          <p:nvPr/>
        </p:nvSpPr>
        <p:spPr>
          <a:xfrm>
            <a:off x="-236" y="-6952"/>
            <a:ext cx="12192235" cy="1499804"/>
          </a:xfrm>
          <a:prstGeom prst="rect">
            <a:avLst/>
          </a:prstGeom>
          <a:solidFill>
            <a:srgbClr val="17455C">
              <a:alpha val="8902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C6D02BEA-3462-46E9-9033-419C2B27BCE0}"/>
              </a:ext>
            </a:extLst>
          </p:cNvPr>
          <p:cNvSpPr/>
          <p:nvPr/>
        </p:nvSpPr>
        <p:spPr>
          <a:xfrm>
            <a:off x="222457" y="172388"/>
            <a:ext cx="1141123" cy="1141123"/>
          </a:xfrm>
          <a:prstGeom prst="ellipse">
            <a:avLst/>
          </a:prstGeom>
          <a:solidFill>
            <a:srgbClr val="6BB945">
              <a:alpha val="7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 sz="135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73AB19B-154F-4F87-9C40-58E1E291C174}"/>
              </a:ext>
            </a:extLst>
          </p:cNvPr>
          <p:cNvSpPr/>
          <p:nvPr/>
        </p:nvSpPr>
        <p:spPr>
          <a:xfrm>
            <a:off x="430512" y="61049"/>
            <a:ext cx="838431" cy="132343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CA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08DFB8AE-8AD9-4E3E-985C-3AF3F72D34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908" y="203293"/>
            <a:ext cx="8896349" cy="835027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Decide to keep or dispose (2 of 2)</a:t>
            </a:r>
          </a:p>
        </p:txBody>
      </p:sp>
    </p:spTree>
    <p:extLst>
      <p:ext uri="{BB962C8B-B14F-4D97-AF65-F5344CB8AC3E}">
        <p14:creationId xmlns:p14="http://schemas.microsoft.com/office/powerpoint/2010/main" val="10603387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83F6721-7036-4995-A2BB-6F721A405367}"/>
              </a:ext>
            </a:extLst>
          </p:cNvPr>
          <p:cNvSpPr/>
          <p:nvPr/>
        </p:nvSpPr>
        <p:spPr>
          <a:xfrm>
            <a:off x="-236" y="-6952"/>
            <a:ext cx="12192235" cy="1499804"/>
          </a:xfrm>
          <a:prstGeom prst="rect">
            <a:avLst/>
          </a:prstGeom>
          <a:solidFill>
            <a:srgbClr val="17455C">
              <a:alpha val="8902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5FEFD7A-377D-449A-AAFA-DB7DF83C8D5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116" y="244353"/>
            <a:ext cx="974850" cy="974850"/>
          </a:xfrm>
          <a:prstGeom prst="rect">
            <a:avLst/>
          </a:prstGeom>
        </p:spPr>
      </p:pic>
      <p:sp>
        <p:nvSpPr>
          <p:cNvPr id="8" name="Title 7">
            <a:extLst>
              <a:ext uri="{FF2B5EF4-FFF2-40B4-BE49-F238E27FC236}">
                <a16:creationId xmlns:a16="http://schemas.microsoft.com/office/drawing/2014/main" id="{204FF5F0-1921-4739-8FE9-EF23E4621B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3404" y="333253"/>
            <a:ext cx="8411724" cy="835027"/>
          </a:xfrm>
        </p:spPr>
        <p:txBody>
          <a:bodyPr>
            <a:normAutofit fontScale="90000"/>
          </a:bodyPr>
          <a:lstStyle/>
          <a:p>
            <a:br>
              <a:rPr lang="en-US" sz="2700" dirty="0">
                <a:solidFill>
                  <a:schemeClr val="bg1"/>
                </a:solidFill>
              </a:rPr>
            </a:br>
            <a:r>
              <a:rPr lang="en-US" sz="3100" dirty="0">
                <a:solidFill>
                  <a:schemeClr val="bg1"/>
                </a:solidFill>
              </a:rPr>
              <a:t>Before you leave the office</a:t>
            </a:r>
            <a:br>
              <a:rPr lang="en-US" dirty="0">
                <a:solidFill>
                  <a:schemeClr val="bg1"/>
                </a:solidFill>
              </a:rPr>
            </a:br>
            <a:endParaRPr lang="en-US" b="0" dirty="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4BB32818-928C-47F3-AEC5-2D473D6E4AD1}"/>
              </a:ext>
            </a:extLst>
          </p:cNvPr>
          <p:cNvGrpSpPr/>
          <p:nvPr/>
        </p:nvGrpSpPr>
        <p:grpSpPr>
          <a:xfrm>
            <a:off x="437870" y="1864476"/>
            <a:ext cx="4462272" cy="1794227"/>
            <a:chOff x="457598" y="1659936"/>
            <a:chExt cx="4462272" cy="1794227"/>
          </a:xfrm>
        </p:grpSpPr>
        <p:sp>
          <p:nvSpPr>
            <p:cNvPr id="18" name="Rectangle: Rounded Corners 17">
              <a:extLst>
                <a:ext uri="{FF2B5EF4-FFF2-40B4-BE49-F238E27FC236}">
                  <a16:creationId xmlns:a16="http://schemas.microsoft.com/office/drawing/2014/main" id="{2EE82360-D9E3-406D-8345-FF5F28CC453D}"/>
                </a:ext>
              </a:extLst>
            </p:cNvPr>
            <p:cNvSpPr/>
            <p:nvPr/>
          </p:nvSpPr>
          <p:spPr>
            <a:xfrm>
              <a:off x="673847" y="1818517"/>
              <a:ext cx="4246023" cy="163564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B207A660-2255-4296-B652-5AF3981BC46B}"/>
                </a:ext>
              </a:extLst>
            </p:cNvPr>
            <p:cNvSpPr txBox="1"/>
            <p:nvPr/>
          </p:nvSpPr>
          <p:spPr>
            <a:xfrm>
              <a:off x="936334" y="2044259"/>
              <a:ext cx="3721048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latin typeface="Arial" panose="020B0604020202020204" pitchFamily="34" charset="0"/>
                  <a:cs typeface="Arial" panose="020B0604020202020204" pitchFamily="34" charset="0"/>
                </a:rPr>
                <a:t>Ensure all items have been accurately marked with the provided labels. Return any unused labels, boxes and supplies back to the hub.</a:t>
              </a:r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C06D9D1A-A406-47C8-9CEE-0C905023C416}"/>
                </a:ext>
              </a:extLst>
            </p:cNvPr>
            <p:cNvSpPr/>
            <p:nvPr/>
          </p:nvSpPr>
          <p:spPr>
            <a:xfrm>
              <a:off x="457598" y="1659936"/>
              <a:ext cx="707886" cy="707886"/>
            </a:xfrm>
            <a:prstGeom prst="ellipse">
              <a:avLst/>
            </a:prstGeom>
            <a:solidFill>
              <a:schemeClr val="bg1"/>
            </a:solidFill>
            <a:ln w="762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b="1" dirty="0">
                  <a:solidFill>
                    <a:schemeClr val="accent5"/>
                  </a:solidFill>
                </a:rPr>
                <a:t>!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E0ADA633-71E9-429F-836B-E128FDF1F951}"/>
              </a:ext>
            </a:extLst>
          </p:cNvPr>
          <p:cNvGrpSpPr/>
          <p:nvPr/>
        </p:nvGrpSpPr>
        <p:grpSpPr>
          <a:xfrm>
            <a:off x="5061776" y="1864475"/>
            <a:ext cx="4480945" cy="1794227"/>
            <a:chOff x="5061776" y="1689753"/>
            <a:chExt cx="4480945" cy="1764410"/>
          </a:xfrm>
        </p:grpSpPr>
        <p:sp>
          <p:nvSpPr>
            <p:cNvPr id="31" name="Rectangle: Rounded Corners 30">
              <a:extLst>
                <a:ext uri="{FF2B5EF4-FFF2-40B4-BE49-F238E27FC236}">
                  <a16:creationId xmlns:a16="http://schemas.microsoft.com/office/drawing/2014/main" id="{DAF77C36-9ED1-4D0E-8526-624E51D80AF3}"/>
                </a:ext>
              </a:extLst>
            </p:cNvPr>
            <p:cNvSpPr/>
            <p:nvPr/>
          </p:nvSpPr>
          <p:spPr>
            <a:xfrm>
              <a:off x="5296698" y="1848334"/>
              <a:ext cx="4246023" cy="1605829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E1423A42-E9CA-4025-99AA-D9ACC56CBF73}"/>
                </a:ext>
              </a:extLst>
            </p:cNvPr>
            <p:cNvSpPr txBox="1"/>
            <p:nvPr/>
          </p:nvSpPr>
          <p:spPr>
            <a:xfrm>
              <a:off x="5630138" y="2022288"/>
              <a:ext cx="3579142" cy="10593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latin typeface="Arial" panose="020B0604020202020204" pitchFamily="34" charset="0"/>
                  <a:cs typeface="Arial" panose="020B0604020202020204" pitchFamily="34" charset="0"/>
                </a:rPr>
                <a:t>Ensure you have all personal items. Do not leave any personal items behind, either take them with you or dispose of them. </a:t>
              </a:r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F17EEEEF-5B9A-4298-9433-B38F1CC6B5C9}"/>
                </a:ext>
              </a:extLst>
            </p:cNvPr>
            <p:cNvSpPr/>
            <p:nvPr/>
          </p:nvSpPr>
          <p:spPr>
            <a:xfrm>
              <a:off x="5061776" y="1689753"/>
              <a:ext cx="707886" cy="707886"/>
            </a:xfrm>
            <a:prstGeom prst="ellipse">
              <a:avLst/>
            </a:prstGeom>
            <a:solidFill>
              <a:schemeClr val="bg1"/>
            </a:solidFill>
            <a:ln w="762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b="1" dirty="0">
                  <a:solidFill>
                    <a:schemeClr val="accent5"/>
                  </a:solidFill>
                </a:rPr>
                <a:t>!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B2AD04EC-2DCE-49B3-9325-AC668B0DC98C}"/>
              </a:ext>
            </a:extLst>
          </p:cNvPr>
          <p:cNvGrpSpPr/>
          <p:nvPr/>
        </p:nvGrpSpPr>
        <p:grpSpPr>
          <a:xfrm>
            <a:off x="437870" y="3825787"/>
            <a:ext cx="4462272" cy="1794227"/>
            <a:chOff x="457598" y="4188600"/>
            <a:chExt cx="4462272" cy="1794227"/>
          </a:xfrm>
        </p:grpSpPr>
        <p:sp>
          <p:nvSpPr>
            <p:cNvPr id="36" name="Rectangle: Rounded Corners 35">
              <a:extLst>
                <a:ext uri="{FF2B5EF4-FFF2-40B4-BE49-F238E27FC236}">
                  <a16:creationId xmlns:a16="http://schemas.microsoft.com/office/drawing/2014/main" id="{03578A55-D130-4D88-87C9-59881D92EC3A}"/>
                </a:ext>
              </a:extLst>
            </p:cNvPr>
            <p:cNvSpPr/>
            <p:nvPr/>
          </p:nvSpPr>
          <p:spPr>
            <a:xfrm>
              <a:off x="673847" y="4347181"/>
              <a:ext cx="4246023" cy="163564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09FD15E2-B70E-4754-A08A-2176EA088DA2}"/>
                </a:ext>
              </a:extLst>
            </p:cNvPr>
            <p:cNvSpPr txBox="1"/>
            <p:nvPr/>
          </p:nvSpPr>
          <p:spPr>
            <a:xfrm>
              <a:off x="1007287" y="4588295"/>
              <a:ext cx="3579142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latin typeface="Arial" panose="020B0604020202020204" pitchFamily="34" charset="0"/>
                  <a:cs typeface="Arial" panose="020B0604020202020204" pitchFamily="34" charset="0"/>
                </a:rPr>
                <a:t>Check in with your </a:t>
              </a:r>
              <a:r>
                <a:rPr lang="en-US" sz="1600" b="1" dirty="0">
                  <a:highlight>
                    <a:srgbClr val="FFFF00"/>
                  </a:highlight>
                  <a:latin typeface="Arial" panose="020B0604020202020204" pitchFamily="34" charset="0"/>
                  <a:cs typeface="Arial" panose="020B0604020202020204" pitchFamily="34" charset="0"/>
                </a:rPr>
                <a:t>[clean-up captain] </a:t>
              </a:r>
              <a:r>
                <a:rPr lang="en-US" sz="1600" b="1" dirty="0">
                  <a:latin typeface="Arial" panose="020B0604020202020204" pitchFamily="34" charset="0"/>
                  <a:cs typeface="Arial" panose="020B0604020202020204" pitchFamily="34" charset="0"/>
                </a:rPr>
                <a:t>prior to leaving, ensure you manager knows you have fully completed your clean-up. </a:t>
              </a:r>
            </a:p>
          </p:txBody>
        </p:sp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2FEFAB07-7D78-48A9-8E3F-0571A11D817D}"/>
                </a:ext>
              </a:extLst>
            </p:cNvPr>
            <p:cNvSpPr/>
            <p:nvPr/>
          </p:nvSpPr>
          <p:spPr>
            <a:xfrm>
              <a:off x="457598" y="4188600"/>
              <a:ext cx="707886" cy="707886"/>
            </a:xfrm>
            <a:prstGeom prst="ellipse">
              <a:avLst/>
            </a:prstGeom>
            <a:solidFill>
              <a:schemeClr val="bg1"/>
            </a:solidFill>
            <a:ln w="762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b="1" dirty="0">
                  <a:solidFill>
                    <a:schemeClr val="accent5"/>
                  </a:solidFill>
                </a:rPr>
                <a:t>!</a:t>
              </a: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F137E987-CDDC-42FA-87D5-54D40E7DA8D1}"/>
              </a:ext>
            </a:extLst>
          </p:cNvPr>
          <p:cNvGrpSpPr/>
          <p:nvPr/>
        </p:nvGrpSpPr>
        <p:grpSpPr>
          <a:xfrm>
            <a:off x="5080448" y="3825786"/>
            <a:ext cx="4443600" cy="1794227"/>
            <a:chOff x="5099121" y="4238297"/>
            <a:chExt cx="4443600" cy="1744530"/>
          </a:xfrm>
        </p:grpSpPr>
        <p:sp>
          <p:nvSpPr>
            <p:cNvPr id="40" name="Rectangle: Rounded Corners 39">
              <a:extLst>
                <a:ext uri="{FF2B5EF4-FFF2-40B4-BE49-F238E27FC236}">
                  <a16:creationId xmlns:a16="http://schemas.microsoft.com/office/drawing/2014/main" id="{AC330076-E430-4485-B481-B6AF8C75DCD5}"/>
                </a:ext>
              </a:extLst>
            </p:cNvPr>
            <p:cNvSpPr/>
            <p:nvPr/>
          </p:nvSpPr>
          <p:spPr>
            <a:xfrm>
              <a:off x="5296698" y="4396878"/>
              <a:ext cx="4246023" cy="1585949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A1D265FB-9829-4D0A-A93F-5F91FF4C24CD}"/>
                </a:ext>
              </a:extLst>
            </p:cNvPr>
            <p:cNvSpPr txBox="1"/>
            <p:nvPr/>
          </p:nvSpPr>
          <p:spPr>
            <a:xfrm>
              <a:off x="5788335" y="4565181"/>
              <a:ext cx="3439618" cy="10473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latin typeface="Arial" panose="020B0604020202020204" pitchFamily="34" charset="0"/>
                  <a:cs typeface="Arial" panose="020B0604020202020204" pitchFamily="34" charset="0"/>
                </a:rPr>
                <a:t>Once the clean-up effort ends, the project team will sweep the floor and all non-identified items will be disposed on [</a:t>
              </a:r>
              <a:r>
                <a:rPr lang="en-US" sz="1600" b="1" dirty="0">
                  <a:highlight>
                    <a:srgbClr val="FFFF00"/>
                  </a:highlight>
                  <a:latin typeface="Arial" panose="020B0604020202020204" pitchFamily="34" charset="0"/>
                  <a:cs typeface="Arial" panose="020B0604020202020204" pitchFamily="34" charset="0"/>
                </a:rPr>
                <a:t>DATE</a:t>
              </a:r>
              <a:r>
                <a:rPr lang="en-US" sz="1600" b="1" dirty="0">
                  <a:latin typeface="Arial" panose="020B0604020202020204" pitchFamily="34" charset="0"/>
                  <a:cs typeface="Arial" panose="020B0604020202020204" pitchFamily="34" charset="0"/>
                </a:rPr>
                <a:t>]. </a:t>
              </a:r>
            </a:p>
          </p:txBody>
        </p: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1302742D-C1FE-40B1-B905-6AE590C5235E}"/>
                </a:ext>
              </a:extLst>
            </p:cNvPr>
            <p:cNvSpPr/>
            <p:nvPr/>
          </p:nvSpPr>
          <p:spPr>
            <a:xfrm>
              <a:off x="5099121" y="4238297"/>
              <a:ext cx="707886" cy="707886"/>
            </a:xfrm>
            <a:prstGeom prst="ellipse">
              <a:avLst/>
            </a:prstGeom>
            <a:solidFill>
              <a:schemeClr val="bg1"/>
            </a:solidFill>
            <a:ln w="762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b="1" dirty="0">
                  <a:solidFill>
                    <a:schemeClr val="accent5"/>
                  </a:solidFill>
                </a:rPr>
                <a:t>!</a:t>
              </a:r>
            </a:p>
          </p:txBody>
        </p:sp>
      </p:grpSp>
      <p:pic>
        <p:nvPicPr>
          <p:cNvPr id="13" name="Picture 12">
            <a:extLst>
              <a:ext uri="{FF2B5EF4-FFF2-40B4-BE49-F238E27FC236}">
                <a16:creationId xmlns:a16="http://schemas.microsoft.com/office/drawing/2014/main" id="{8EB9CC9C-D085-4E02-95BC-43BA779442D7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979"/>
          <a:stretch/>
        </p:blipFill>
        <p:spPr>
          <a:xfrm>
            <a:off x="9789138" y="1915506"/>
            <a:ext cx="2402861" cy="3937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12140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83F6721-7036-4995-A2BB-6F721A405367}"/>
              </a:ext>
            </a:extLst>
          </p:cNvPr>
          <p:cNvSpPr/>
          <p:nvPr/>
        </p:nvSpPr>
        <p:spPr>
          <a:xfrm>
            <a:off x="-236" y="-6952"/>
            <a:ext cx="12192235" cy="1499804"/>
          </a:xfrm>
          <a:prstGeom prst="rect">
            <a:avLst/>
          </a:prstGeom>
          <a:solidFill>
            <a:srgbClr val="17455C">
              <a:alpha val="8902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5FEFD7A-377D-449A-AAFA-DB7DF83C8D5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116" y="244353"/>
            <a:ext cx="974850" cy="974850"/>
          </a:xfrm>
          <a:prstGeom prst="rect">
            <a:avLst/>
          </a:prstGeom>
        </p:spPr>
      </p:pic>
      <p:sp>
        <p:nvSpPr>
          <p:cNvPr id="8" name="Title 7">
            <a:extLst>
              <a:ext uri="{FF2B5EF4-FFF2-40B4-BE49-F238E27FC236}">
                <a16:creationId xmlns:a16="http://schemas.microsoft.com/office/drawing/2014/main" id="{204FF5F0-1921-4739-8FE9-EF23E4621B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3404" y="364673"/>
            <a:ext cx="8411724" cy="835027"/>
          </a:xfrm>
        </p:spPr>
        <p:txBody>
          <a:bodyPr>
            <a:normAutofit fontScale="90000"/>
          </a:bodyPr>
          <a:lstStyle/>
          <a:p>
            <a:br>
              <a:rPr lang="en-US" sz="2700" dirty="0">
                <a:solidFill>
                  <a:schemeClr val="bg1"/>
                </a:solidFill>
              </a:rPr>
            </a:br>
            <a:r>
              <a:rPr lang="en-US" sz="3100" dirty="0">
                <a:solidFill>
                  <a:schemeClr val="bg1"/>
                </a:solidFill>
              </a:rPr>
              <a:t>Helpful Hints (1 of 2):</a:t>
            </a:r>
            <a:br>
              <a:rPr lang="en-US" dirty="0">
                <a:solidFill>
                  <a:schemeClr val="bg1"/>
                </a:solidFill>
              </a:rPr>
            </a:br>
            <a:endParaRPr lang="en-US" b="0" dirty="0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F27C7608-56D2-43DF-8950-534396CEF003}"/>
              </a:ext>
            </a:extLst>
          </p:cNvPr>
          <p:cNvGrpSpPr/>
          <p:nvPr/>
        </p:nvGrpSpPr>
        <p:grpSpPr>
          <a:xfrm>
            <a:off x="270716" y="1613782"/>
            <a:ext cx="3518084" cy="4608511"/>
            <a:chOff x="270716" y="1196752"/>
            <a:chExt cx="3518084" cy="4608511"/>
          </a:xfrm>
        </p:grpSpPr>
        <p:sp>
          <p:nvSpPr>
            <p:cNvPr id="23" name="Rectangle: Rounded Corners 22">
              <a:extLst>
                <a:ext uri="{FF2B5EF4-FFF2-40B4-BE49-F238E27FC236}">
                  <a16:creationId xmlns:a16="http://schemas.microsoft.com/office/drawing/2014/main" id="{CA07B125-9282-48CF-8011-0B041238C18E}"/>
                </a:ext>
              </a:extLst>
            </p:cNvPr>
            <p:cNvSpPr/>
            <p:nvPr/>
          </p:nvSpPr>
          <p:spPr>
            <a:xfrm>
              <a:off x="620448" y="1408294"/>
              <a:ext cx="3168352" cy="4396969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0F4B57ED-315D-4A20-B4BC-83A5AA0A3AE7}"/>
                </a:ext>
              </a:extLst>
            </p:cNvPr>
            <p:cNvSpPr txBox="1"/>
            <p:nvPr/>
          </p:nvSpPr>
          <p:spPr>
            <a:xfrm>
              <a:off x="869766" y="1611035"/>
              <a:ext cx="2592288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accent5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Survey all areas to identify material for disposal, including meeting rooms, hallways and common spaces.</a:t>
              </a:r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000C1463-F5C1-4AEA-BE83-8F039357345A}"/>
                </a:ext>
              </a:extLst>
            </p:cNvPr>
            <p:cNvSpPr/>
            <p:nvPr/>
          </p:nvSpPr>
          <p:spPr>
            <a:xfrm>
              <a:off x="270716" y="1196752"/>
              <a:ext cx="707886" cy="707886"/>
            </a:xfrm>
            <a:prstGeom prst="ellipse">
              <a:avLst/>
            </a:prstGeom>
            <a:solidFill>
              <a:schemeClr val="bg1"/>
            </a:solidFill>
            <a:ln w="762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b="1" dirty="0">
                  <a:solidFill>
                    <a:schemeClr val="accent5"/>
                  </a:solidFill>
                </a:rPr>
                <a:t>!</a:t>
              </a:r>
            </a:p>
          </p:txBody>
        </p: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D1A6D2BA-4B3A-4967-B1F4-DF072BE2D6B0}"/>
                </a:ext>
              </a:extLst>
            </p:cNvPr>
            <p:cNvCxnSpPr/>
            <p:nvPr/>
          </p:nvCxnSpPr>
          <p:spPr>
            <a:xfrm>
              <a:off x="908480" y="3584040"/>
              <a:ext cx="2592288" cy="0"/>
            </a:xfrm>
            <a:prstGeom prst="line">
              <a:avLst/>
            </a:prstGeom>
            <a:ln w="762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F18B853A-B960-4EDF-9C71-4E3B38A55982}"/>
              </a:ext>
            </a:extLst>
          </p:cNvPr>
          <p:cNvSpPr/>
          <p:nvPr/>
        </p:nvSpPr>
        <p:spPr>
          <a:xfrm>
            <a:off x="4503050" y="1881507"/>
            <a:ext cx="3168352" cy="4316195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73D05858-1B73-4FA3-ABF2-79038F447E3F}"/>
              </a:ext>
            </a:extLst>
          </p:cNvPr>
          <p:cNvSpPr txBox="1"/>
          <p:nvPr/>
        </p:nvSpPr>
        <p:spPr>
          <a:xfrm>
            <a:off x="4828312" y="2028065"/>
            <a:ext cx="269446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Collection bins will be identified and located in a central location on the floor. Do not place personal affects near disposal areas.  </a:t>
            </a:r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08297EE6-464E-41A2-9437-9C290081D12D}"/>
              </a:ext>
            </a:extLst>
          </p:cNvPr>
          <p:cNvSpPr/>
          <p:nvPr/>
        </p:nvSpPr>
        <p:spPr>
          <a:xfrm>
            <a:off x="4254210" y="1613782"/>
            <a:ext cx="707886" cy="707886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accent5"/>
                </a:solidFill>
              </a:rPr>
              <a:t>!</a:t>
            </a:r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B53E0FE6-FD8A-4EEB-B4D8-F87E7DF48979}"/>
              </a:ext>
            </a:extLst>
          </p:cNvPr>
          <p:cNvCxnSpPr/>
          <p:nvPr/>
        </p:nvCxnSpPr>
        <p:spPr>
          <a:xfrm>
            <a:off x="4799856" y="4000397"/>
            <a:ext cx="2592288" cy="0"/>
          </a:xfrm>
          <a:prstGeom prst="line">
            <a:avLst/>
          </a:prstGeom>
          <a:ln w="762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: Rounded Corners 45">
            <a:extLst>
              <a:ext uri="{FF2B5EF4-FFF2-40B4-BE49-F238E27FC236}">
                <a16:creationId xmlns:a16="http://schemas.microsoft.com/office/drawing/2014/main" id="{AFCBA884-A063-479C-9D2E-E52FF4A4EA9B}"/>
              </a:ext>
            </a:extLst>
          </p:cNvPr>
          <p:cNvSpPr/>
          <p:nvPr/>
        </p:nvSpPr>
        <p:spPr>
          <a:xfrm>
            <a:off x="8413493" y="1906098"/>
            <a:ext cx="3168352" cy="4316195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A4358BB5-FAD3-4D62-879E-4355203F9799}"/>
              </a:ext>
            </a:extLst>
          </p:cNvPr>
          <p:cNvSpPr txBox="1"/>
          <p:nvPr/>
        </p:nvSpPr>
        <p:spPr>
          <a:xfrm>
            <a:off x="8701525" y="2097676"/>
            <a:ext cx="2592288" cy="147732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not place plastic, CD’s and other non-paper material in the paper recycling or shredding bin. </a:t>
            </a:r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4DA42BF4-1C59-48B6-BE35-FF015A7977B6}"/>
              </a:ext>
            </a:extLst>
          </p:cNvPr>
          <p:cNvSpPr/>
          <p:nvPr/>
        </p:nvSpPr>
        <p:spPr>
          <a:xfrm>
            <a:off x="8112224" y="1613782"/>
            <a:ext cx="707886" cy="707886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accent5"/>
                </a:solidFill>
              </a:rPr>
              <a:t>!</a:t>
            </a:r>
          </a:p>
        </p:txBody>
      </p: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12BC785A-2063-4423-A640-3B98BDB3415F}"/>
              </a:ext>
            </a:extLst>
          </p:cNvPr>
          <p:cNvCxnSpPr/>
          <p:nvPr/>
        </p:nvCxnSpPr>
        <p:spPr>
          <a:xfrm>
            <a:off x="8688288" y="4000397"/>
            <a:ext cx="2592288" cy="0"/>
          </a:xfrm>
          <a:prstGeom prst="line">
            <a:avLst/>
          </a:prstGeom>
          <a:ln w="762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CAC238DA-C9CA-429E-8760-FAD2E4234FC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1033" y="4114863"/>
            <a:ext cx="1952542" cy="195254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CBD8C708-066B-4192-9816-9CABB2B2FFE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9221" y="4217700"/>
            <a:ext cx="1799037" cy="1799037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BC92F166-C661-4AA8-8015-609D5D947BFD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6637" y="4217700"/>
            <a:ext cx="1733183" cy="1733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19147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13F501D-E792-4D7A-8667-850A0C894AB5}"/>
              </a:ext>
            </a:extLst>
          </p:cNvPr>
          <p:cNvSpPr/>
          <p:nvPr/>
        </p:nvSpPr>
        <p:spPr>
          <a:xfrm>
            <a:off x="-236" y="-6952"/>
            <a:ext cx="12192235" cy="1499804"/>
          </a:xfrm>
          <a:prstGeom prst="rect">
            <a:avLst/>
          </a:prstGeom>
          <a:solidFill>
            <a:srgbClr val="FF0000">
              <a:alpha val="8902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200B494C-DF99-4D00-8B58-2941E1F1AF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717" y="214051"/>
            <a:ext cx="8896349" cy="835027"/>
          </a:xfrm>
        </p:spPr>
        <p:txBody>
          <a:bodyPr>
            <a:normAutofit fontScale="90000"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to use this guide 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(delete before sending!)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5B95B20-D3CE-4925-B4CD-648166A2F39C}"/>
              </a:ext>
            </a:extLst>
          </p:cNvPr>
          <p:cNvSpPr/>
          <p:nvPr/>
        </p:nvSpPr>
        <p:spPr>
          <a:xfrm>
            <a:off x="559398" y="1906612"/>
            <a:ext cx="11048103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1. This guide is intended for general office space workstation clean-up, not specifically for large file rooms or special purpose space.</a:t>
            </a:r>
          </a:p>
          <a:p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2. Ensure all the information contained in this guide aligns with your internal IM policies and procedures. Collaborate with your IM colleagues. </a:t>
            </a:r>
            <a:r>
              <a:rPr lang="en-CA" b="1" dirty="0">
                <a:latin typeface="Arial" panose="020B0604020202020204" pitchFamily="34" charset="0"/>
                <a:cs typeface="Arial" panose="020B0604020202020204" pitchFamily="34" charset="0"/>
              </a:rPr>
              <a:t>It’s also helpful to host a few refresher courses on the topic prior to having employees go onsite for the paper clean-up.</a:t>
            </a:r>
          </a:p>
          <a:p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3. This guide is meant to be sent with the following Communique templates. Any changes you make to the guide will need to be reflected in those documents as well.</a:t>
            </a:r>
          </a:p>
          <a:p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Tx/>
              <a:buChar char="-"/>
            </a:pPr>
            <a:r>
              <a:rPr lang="en-CA" sz="1400" b="1" i="1" dirty="0">
                <a:effectLst/>
                <a:latin typeface="Arial" panose="020B0604020202020204" pitchFamily="34" charset="0"/>
              </a:rPr>
              <a:t>COMMUNIQUE Announcement - Retrieval of Personal and Business Assets to Leadership and managers</a:t>
            </a:r>
          </a:p>
          <a:p>
            <a:pPr marL="742950" lvl="1" indent="-285750">
              <a:buFontTx/>
              <a:buChar char="-"/>
            </a:pPr>
            <a:r>
              <a:rPr lang="en-CA" sz="1400" b="1" i="1" dirty="0">
                <a:latin typeface="Arial" panose="020B0604020202020204" pitchFamily="34" charset="0"/>
              </a:rPr>
              <a:t>COMMUNIQUE Announcement - Retrieval of Personal and Business Assets to Employees</a:t>
            </a:r>
            <a:endParaRPr lang="en-US" sz="1400" b="1" i="1" dirty="0">
              <a:latin typeface="Arial" panose="020B0604020202020204" pitchFamily="34" charset="0"/>
            </a:endParaRPr>
          </a:p>
          <a:p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78316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83F6721-7036-4995-A2BB-6F721A405367}"/>
              </a:ext>
            </a:extLst>
          </p:cNvPr>
          <p:cNvSpPr/>
          <p:nvPr/>
        </p:nvSpPr>
        <p:spPr>
          <a:xfrm>
            <a:off x="-236" y="-6952"/>
            <a:ext cx="12192235" cy="1499804"/>
          </a:xfrm>
          <a:prstGeom prst="rect">
            <a:avLst/>
          </a:prstGeom>
          <a:solidFill>
            <a:srgbClr val="17455C">
              <a:alpha val="8902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5FEFD7A-377D-449A-AAFA-DB7DF83C8D5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116" y="244353"/>
            <a:ext cx="974850" cy="974850"/>
          </a:xfrm>
          <a:prstGeom prst="rect">
            <a:avLst/>
          </a:prstGeom>
        </p:spPr>
      </p:pic>
      <p:sp>
        <p:nvSpPr>
          <p:cNvPr id="8" name="Title 7">
            <a:extLst>
              <a:ext uri="{FF2B5EF4-FFF2-40B4-BE49-F238E27FC236}">
                <a16:creationId xmlns:a16="http://schemas.microsoft.com/office/drawing/2014/main" id="{204FF5F0-1921-4739-8FE9-EF23E4621B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3404" y="364673"/>
            <a:ext cx="8411724" cy="835027"/>
          </a:xfrm>
        </p:spPr>
        <p:txBody>
          <a:bodyPr>
            <a:normAutofit fontScale="90000"/>
          </a:bodyPr>
          <a:lstStyle/>
          <a:p>
            <a:br>
              <a:rPr lang="en-US" sz="2700" dirty="0">
                <a:solidFill>
                  <a:schemeClr val="bg1"/>
                </a:solidFill>
              </a:rPr>
            </a:br>
            <a:r>
              <a:rPr lang="en-US" sz="3100" dirty="0">
                <a:solidFill>
                  <a:schemeClr val="bg1"/>
                </a:solidFill>
              </a:rPr>
              <a:t>Helpful Hints (2 of 2):</a:t>
            </a:r>
            <a:br>
              <a:rPr lang="en-US" dirty="0">
                <a:solidFill>
                  <a:schemeClr val="bg1"/>
                </a:solidFill>
              </a:rPr>
            </a:br>
            <a:endParaRPr lang="en-US" b="0" dirty="0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F27C7608-56D2-43DF-8950-534396CEF003}"/>
              </a:ext>
            </a:extLst>
          </p:cNvPr>
          <p:cNvGrpSpPr/>
          <p:nvPr/>
        </p:nvGrpSpPr>
        <p:grpSpPr>
          <a:xfrm>
            <a:off x="270716" y="1613782"/>
            <a:ext cx="3518084" cy="4608511"/>
            <a:chOff x="270716" y="1196752"/>
            <a:chExt cx="3518084" cy="4608511"/>
          </a:xfrm>
        </p:grpSpPr>
        <p:sp>
          <p:nvSpPr>
            <p:cNvPr id="23" name="Rectangle: Rounded Corners 22">
              <a:extLst>
                <a:ext uri="{FF2B5EF4-FFF2-40B4-BE49-F238E27FC236}">
                  <a16:creationId xmlns:a16="http://schemas.microsoft.com/office/drawing/2014/main" id="{CA07B125-9282-48CF-8011-0B041238C18E}"/>
                </a:ext>
              </a:extLst>
            </p:cNvPr>
            <p:cNvSpPr/>
            <p:nvPr/>
          </p:nvSpPr>
          <p:spPr>
            <a:xfrm>
              <a:off x="620448" y="1408294"/>
              <a:ext cx="3168352" cy="4396969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0F4B57ED-315D-4A20-B4BC-83A5AA0A3AE7}"/>
                </a:ext>
              </a:extLst>
            </p:cNvPr>
            <p:cNvSpPr txBox="1"/>
            <p:nvPr/>
          </p:nvSpPr>
          <p:spPr>
            <a:xfrm>
              <a:off x="869766" y="1611035"/>
              <a:ext cx="2592288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accent5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Identify “surplus” furniture, technology assets and peripherals that are broken or abandoned using a label.</a:t>
              </a:r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000C1463-F5C1-4AEA-BE83-8F039357345A}"/>
                </a:ext>
              </a:extLst>
            </p:cNvPr>
            <p:cNvSpPr/>
            <p:nvPr/>
          </p:nvSpPr>
          <p:spPr>
            <a:xfrm>
              <a:off x="270716" y="1196752"/>
              <a:ext cx="707886" cy="707886"/>
            </a:xfrm>
            <a:prstGeom prst="ellipse">
              <a:avLst/>
            </a:prstGeom>
            <a:solidFill>
              <a:schemeClr val="bg1"/>
            </a:solidFill>
            <a:ln w="762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b="1" dirty="0">
                  <a:solidFill>
                    <a:schemeClr val="accent5"/>
                  </a:solidFill>
                </a:rPr>
                <a:t>!</a:t>
              </a:r>
            </a:p>
          </p:txBody>
        </p: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D1A6D2BA-4B3A-4967-B1F4-DF072BE2D6B0}"/>
                </a:ext>
              </a:extLst>
            </p:cNvPr>
            <p:cNvCxnSpPr/>
            <p:nvPr/>
          </p:nvCxnSpPr>
          <p:spPr>
            <a:xfrm>
              <a:off x="908480" y="3584040"/>
              <a:ext cx="2592288" cy="0"/>
            </a:xfrm>
            <a:prstGeom prst="line">
              <a:avLst/>
            </a:prstGeom>
            <a:ln w="762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F18B853A-B960-4EDF-9C71-4E3B38A55982}"/>
              </a:ext>
            </a:extLst>
          </p:cNvPr>
          <p:cNvSpPr/>
          <p:nvPr/>
        </p:nvSpPr>
        <p:spPr>
          <a:xfrm>
            <a:off x="4503050" y="1881507"/>
            <a:ext cx="3168352" cy="4316195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73D05858-1B73-4FA3-ABF2-79038F447E3F}"/>
              </a:ext>
            </a:extLst>
          </p:cNvPr>
          <p:cNvSpPr txBox="1"/>
          <p:nvPr/>
        </p:nvSpPr>
        <p:spPr>
          <a:xfrm>
            <a:off x="4828312" y="2028065"/>
            <a:ext cx="269446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Separate materials prior to disposing of them. Please use the correct receptacles provided.</a:t>
            </a:r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08297EE6-464E-41A2-9437-9C290081D12D}"/>
              </a:ext>
            </a:extLst>
          </p:cNvPr>
          <p:cNvSpPr/>
          <p:nvPr/>
        </p:nvSpPr>
        <p:spPr>
          <a:xfrm>
            <a:off x="4254210" y="1613782"/>
            <a:ext cx="707886" cy="707886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accent5"/>
                </a:solidFill>
              </a:rPr>
              <a:t>!</a:t>
            </a:r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B53E0FE6-FD8A-4EEB-B4D8-F87E7DF48979}"/>
              </a:ext>
            </a:extLst>
          </p:cNvPr>
          <p:cNvCxnSpPr/>
          <p:nvPr/>
        </p:nvCxnSpPr>
        <p:spPr>
          <a:xfrm>
            <a:off x="4799856" y="4000397"/>
            <a:ext cx="2592288" cy="0"/>
          </a:xfrm>
          <a:prstGeom prst="line">
            <a:avLst/>
          </a:prstGeom>
          <a:ln w="762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: Rounded Corners 45">
            <a:extLst>
              <a:ext uri="{FF2B5EF4-FFF2-40B4-BE49-F238E27FC236}">
                <a16:creationId xmlns:a16="http://schemas.microsoft.com/office/drawing/2014/main" id="{AFCBA884-A063-479C-9D2E-E52FF4A4EA9B}"/>
              </a:ext>
            </a:extLst>
          </p:cNvPr>
          <p:cNvSpPr/>
          <p:nvPr/>
        </p:nvSpPr>
        <p:spPr>
          <a:xfrm>
            <a:off x="8413493" y="1906098"/>
            <a:ext cx="3168352" cy="4316195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A4358BB5-FAD3-4D62-879E-4355203F9799}"/>
              </a:ext>
            </a:extLst>
          </p:cNvPr>
          <p:cNvSpPr txBox="1"/>
          <p:nvPr/>
        </p:nvSpPr>
        <p:spPr>
          <a:xfrm>
            <a:off x="8701525" y="2097676"/>
            <a:ext cx="2592288" cy="175432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not place chemicals or unknown solutions into the garbage. Place these items in the designated area.</a:t>
            </a:r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4DA42BF4-1C59-48B6-BE35-FF015A7977B6}"/>
              </a:ext>
            </a:extLst>
          </p:cNvPr>
          <p:cNvSpPr/>
          <p:nvPr/>
        </p:nvSpPr>
        <p:spPr>
          <a:xfrm>
            <a:off x="8112224" y="1613782"/>
            <a:ext cx="707886" cy="707886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accent5"/>
                </a:solidFill>
              </a:rPr>
              <a:t>!</a:t>
            </a:r>
          </a:p>
        </p:txBody>
      </p: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12BC785A-2063-4423-A640-3B98BDB3415F}"/>
              </a:ext>
            </a:extLst>
          </p:cNvPr>
          <p:cNvCxnSpPr/>
          <p:nvPr/>
        </p:nvCxnSpPr>
        <p:spPr>
          <a:xfrm>
            <a:off x="8688288" y="4000397"/>
            <a:ext cx="2592288" cy="0"/>
          </a:xfrm>
          <a:prstGeom prst="line">
            <a:avLst/>
          </a:prstGeom>
          <a:ln w="762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>
            <a:extLst>
              <a:ext uri="{FF2B5EF4-FFF2-40B4-BE49-F238E27FC236}">
                <a16:creationId xmlns:a16="http://schemas.microsoft.com/office/drawing/2014/main" id="{BE4908EC-67BD-4418-ABE6-05F4C07E7CC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7707" y="4199531"/>
            <a:ext cx="1799037" cy="179903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1970600-1D46-4DE1-8574-7840CA2C2BA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2472" y="4083866"/>
            <a:ext cx="1942055" cy="194205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89FFC271-BC3F-4BEB-9B30-41E0E1B89BA9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2129" y="4128473"/>
            <a:ext cx="1942055" cy="1942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5700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83F6721-7036-4995-A2BB-6F721A405367}"/>
              </a:ext>
            </a:extLst>
          </p:cNvPr>
          <p:cNvSpPr/>
          <p:nvPr/>
        </p:nvSpPr>
        <p:spPr>
          <a:xfrm>
            <a:off x="-236" y="-6952"/>
            <a:ext cx="12192235" cy="1499804"/>
          </a:xfrm>
          <a:prstGeom prst="rect">
            <a:avLst/>
          </a:prstGeom>
          <a:solidFill>
            <a:srgbClr val="17455C">
              <a:alpha val="8902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5FEFD7A-377D-449A-AAFA-DB7DF83C8D5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116" y="244353"/>
            <a:ext cx="974850" cy="974850"/>
          </a:xfrm>
          <a:prstGeom prst="rect">
            <a:avLst/>
          </a:prstGeom>
        </p:spPr>
      </p:pic>
      <p:sp>
        <p:nvSpPr>
          <p:cNvPr id="8" name="Title 7">
            <a:extLst>
              <a:ext uri="{FF2B5EF4-FFF2-40B4-BE49-F238E27FC236}">
                <a16:creationId xmlns:a16="http://schemas.microsoft.com/office/drawing/2014/main" id="{204FF5F0-1921-4739-8FE9-EF23E4621B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3404" y="364673"/>
            <a:ext cx="8411724" cy="835027"/>
          </a:xfrm>
        </p:spPr>
        <p:txBody>
          <a:bodyPr>
            <a:normAutofit fontScale="90000"/>
          </a:bodyPr>
          <a:lstStyle/>
          <a:p>
            <a:br>
              <a:rPr lang="en-US" sz="2700" dirty="0">
                <a:solidFill>
                  <a:schemeClr val="bg1"/>
                </a:solidFill>
              </a:rPr>
            </a:br>
            <a:r>
              <a:rPr lang="en-US" sz="3100" dirty="0">
                <a:solidFill>
                  <a:schemeClr val="bg1"/>
                </a:solidFill>
              </a:rPr>
              <a:t>Helpful Hints [COVID-19]:</a:t>
            </a:r>
            <a:br>
              <a:rPr lang="en-US" dirty="0">
                <a:solidFill>
                  <a:schemeClr val="bg1"/>
                </a:solidFill>
              </a:rPr>
            </a:br>
            <a:endParaRPr lang="en-US" b="0" dirty="0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F27C7608-56D2-43DF-8950-534396CEF003}"/>
              </a:ext>
            </a:extLst>
          </p:cNvPr>
          <p:cNvGrpSpPr/>
          <p:nvPr/>
        </p:nvGrpSpPr>
        <p:grpSpPr>
          <a:xfrm>
            <a:off x="270716" y="1613782"/>
            <a:ext cx="3518084" cy="4608511"/>
            <a:chOff x="270716" y="1196752"/>
            <a:chExt cx="3518084" cy="4608511"/>
          </a:xfrm>
        </p:grpSpPr>
        <p:sp>
          <p:nvSpPr>
            <p:cNvPr id="23" name="Rectangle: Rounded Corners 22">
              <a:extLst>
                <a:ext uri="{FF2B5EF4-FFF2-40B4-BE49-F238E27FC236}">
                  <a16:creationId xmlns:a16="http://schemas.microsoft.com/office/drawing/2014/main" id="{CA07B125-9282-48CF-8011-0B041238C18E}"/>
                </a:ext>
              </a:extLst>
            </p:cNvPr>
            <p:cNvSpPr/>
            <p:nvPr/>
          </p:nvSpPr>
          <p:spPr>
            <a:xfrm>
              <a:off x="620448" y="1408294"/>
              <a:ext cx="3168352" cy="4396969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0F4B57ED-315D-4A20-B4BC-83A5AA0A3AE7}"/>
                </a:ext>
              </a:extLst>
            </p:cNvPr>
            <p:cNvSpPr txBox="1"/>
            <p:nvPr/>
          </p:nvSpPr>
          <p:spPr>
            <a:xfrm>
              <a:off x="869766" y="1533545"/>
              <a:ext cx="2592288" cy="20313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accent5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Remember to keep two meters apart when cleaning with other employees. Common areas and restrooms are limited </a:t>
              </a:r>
              <a:r>
                <a:rPr lang="en-US" b="1" dirty="0">
                  <a:solidFill>
                    <a:schemeClr val="accent5"/>
                  </a:solidFill>
                  <a:highlight>
                    <a:srgbClr val="FFFF00"/>
                  </a:highlight>
                  <a:latin typeface="Arial" panose="020B0604020202020204" pitchFamily="34" charset="0"/>
                  <a:cs typeface="Arial" panose="020B0604020202020204" pitchFamily="34" charset="0"/>
                </a:rPr>
                <a:t>[# persons</a:t>
              </a:r>
              <a:r>
                <a:rPr lang="en-US" b="1" dirty="0">
                  <a:solidFill>
                    <a:schemeClr val="accent5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].</a:t>
              </a:r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000C1463-F5C1-4AEA-BE83-8F039357345A}"/>
                </a:ext>
              </a:extLst>
            </p:cNvPr>
            <p:cNvSpPr/>
            <p:nvPr/>
          </p:nvSpPr>
          <p:spPr>
            <a:xfrm>
              <a:off x="270716" y="1196752"/>
              <a:ext cx="707886" cy="707886"/>
            </a:xfrm>
            <a:prstGeom prst="ellipse">
              <a:avLst/>
            </a:prstGeom>
            <a:solidFill>
              <a:schemeClr val="bg1"/>
            </a:solidFill>
            <a:ln w="762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b="1" dirty="0">
                  <a:solidFill>
                    <a:schemeClr val="accent5"/>
                  </a:solidFill>
                </a:rPr>
                <a:t>!</a:t>
              </a:r>
            </a:p>
          </p:txBody>
        </p: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D1A6D2BA-4B3A-4967-B1F4-DF072BE2D6B0}"/>
                </a:ext>
              </a:extLst>
            </p:cNvPr>
            <p:cNvCxnSpPr/>
            <p:nvPr/>
          </p:nvCxnSpPr>
          <p:spPr>
            <a:xfrm>
              <a:off x="908480" y="3584040"/>
              <a:ext cx="2592288" cy="0"/>
            </a:xfrm>
            <a:prstGeom prst="line">
              <a:avLst/>
            </a:prstGeom>
            <a:ln w="762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F18B853A-B960-4EDF-9C71-4E3B38A55982}"/>
              </a:ext>
            </a:extLst>
          </p:cNvPr>
          <p:cNvSpPr/>
          <p:nvPr/>
        </p:nvSpPr>
        <p:spPr>
          <a:xfrm>
            <a:off x="4503050" y="1881507"/>
            <a:ext cx="3168352" cy="4316195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73D05858-1B73-4FA3-ABF2-79038F447E3F}"/>
              </a:ext>
            </a:extLst>
          </p:cNvPr>
          <p:cNvSpPr txBox="1"/>
          <p:nvPr/>
        </p:nvSpPr>
        <p:spPr>
          <a:xfrm>
            <a:off x="4835528" y="2014417"/>
            <a:ext cx="269446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Masks are required to be worn throughout the entire duration that you are participating in all clean up initiatives. </a:t>
            </a:r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08297EE6-464E-41A2-9437-9C290081D12D}"/>
              </a:ext>
            </a:extLst>
          </p:cNvPr>
          <p:cNvSpPr/>
          <p:nvPr/>
        </p:nvSpPr>
        <p:spPr>
          <a:xfrm>
            <a:off x="4254210" y="1613782"/>
            <a:ext cx="707886" cy="707886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accent5"/>
                </a:solidFill>
              </a:rPr>
              <a:t>!</a:t>
            </a:r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B53E0FE6-FD8A-4EEB-B4D8-F87E7DF48979}"/>
              </a:ext>
            </a:extLst>
          </p:cNvPr>
          <p:cNvCxnSpPr/>
          <p:nvPr/>
        </p:nvCxnSpPr>
        <p:spPr>
          <a:xfrm>
            <a:off x="4791082" y="4000397"/>
            <a:ext cx="2592288" cy="0"/>
          </a:xfrm>
          <a:prstGeom prst="line">
            <a:avLst/>
          </a:prstGeom>
          <a:ln w="762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: Rounded Corners 45">
            <a:extLst>
              <a:ext uri="{FF2B5EF4-FFF2-40B4-BE49-F238E27FC236}">
                <a16:creationId xmlns:a16="http://schemas.microsoft.com/office/drawing/2014/main" id="{AFCBA884-A063-479C-9D2E-E52FF4A4EA9B}"/>
              </a:ext>
            </a:extLst>
          </p:cNvPr>
          <p:cNvSpPr/>
          <p:nvPr/>
        </p:nvSpPr>
        <p:spPr>
          <a:xfrm>
            <a:off x="8413493" y="1906098"/>
            <a:ext cx="3168352" cy="4316195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A4358BB5-FAD3-4D62-879E-4355203F9799}"/>
              </a:ext>
            </a:extLst>
          </p:cNvPr>
          <p:cNvSpPr txBox="1"/>
          <p:nvPr/>
        </p:nvSpPr>
        <p:spPr>
          <a:xfrm>
            <a:off x="8701525" y="2097676"/>
            <a:ext cx="2592288" cy="175432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Please disinfect all common surfaces after each use. Disinfection stations will be in a central area.</a:t>
            </a:r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4DA42BF4-1C59-48B6-BE35-FF015A7977B6}"/>
              </a:ext>
            </a:extLst>
          </p:cNvPr>
          <p:cNvSpPr/>
          <p:nvPr/>
        </p:nvSpPr>
        <p:spPr>
          <a:xfrm>
            <a:off x="8112224" y="1613782"/>
            <a:ext cx="707886" cy="707886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accent5"/>
                </a:solidFill>
              </a:rPr>
              <a:t>!</a:t>
            </a:r>
          </a:p>
        </p:txBody>
      </p: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12BC785A-2063-4423-A640-3B98BDB3415F}"/>
              </a:ext>
            </a:extLst>
          </p:cNvPr>
          <p:cNvCxnSpPr/>
          <p:nvPr/>
        </p:nvCxnSpPr>
        <p:spPr>
          <a:xfrm>
            <a:off x="8688288" y="4000397"/>
            <a:ext cx="2592288" cy="0"/>
          </a:xfrm>
          <a:prstGeom prst="line">
            <a:avLst/>
          </a:prstGeom>
          <a:ln w="762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" name="Picture 27">
            <a:extLst>
              <a:ext uri="{FF2B5EF4-FFF2-40B4-BE49-F238E27FC236}">
                <a16:creationId xmlns:a16="http://schemas.microsoft.com/office/drawing/2014/main" id="{36A40671-7E17-411E-8AA4-BA30DB50B89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80" y="4039604"/>
            <a:ext cx="2006047" cy="2006047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03DDE1A1-184F-4EB9-9B5A-AA78864A2725}"/>
              </a:ext>
            </a:extLst>
          </p:cNvPr>
          <p:cNvPicPr>
            <a:picLocks noChangeAspect="1"/>
          </p:cNvPicPr>
          <p:nvPr/>
        </p:nvPicPr>
        <p:blipFill>
          <a:blip r:embed="rId5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6660" y="3852002"/>
            <a:ext cx="2441132" cy="2441132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A4F2975F-216C-4EED-8DEA-D135A78477C4}"/>
              </a:ext>
            </a:extLst>
          </p:cNvPr>
          <p:cNvPicPr>
            <a:picLocks noChangeAspect="1"/>
          </p:cNvPicPr>
          <p:nvPr/>
        </p:nvPicPr>
        <p:blipFill>
          <a:blip r:embed="rId6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4763" y="3973310"/>
            <a:ext cx="2225811" cy="2225811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FFF39C2E-0954-40FA-BECF-81A23828F59A}"/>
              </a:ext>
            </a:extLst>
          </p:cNvPr>
          <p:cNvSpPr/>
          <p:nvPr/>
        </p:nvSpPr>
        <p:spPr>
          <a:xfrm>
            <a:off x="-8892" y="0"/>
            <a:ext cx="12192236" cy="6864952"/>
          </a:xfrm>
          <a:prstGeom prst="rect">
            <a:avLst/>
          </a:prstGeom>
          <a:solidFill>
            <a:srgbClr val="A8CE75">
              <a:alpha val="25098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accent5"/>
                </a:solidFill>
                <a:highlight>
                  <a:srgbClr val="FFFF00"/>
                </a:highlight>
              </a:rPr>
              <a:t>Optional where health measures are required</a:t>
            </a:r>
            <a:endParaRPr lang="en-CA" sz="3200" dirty="0">
              <a:solidFill>
                <a:schemeClr val="accent5"/>
              </a:solidFill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5268844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DCB80A4-D623-4D18-81E8-8AE3B8356D12}"/>
              </a:ext>
            </a:extLst>
          </p:cNvPr>
          <p:cNvSpPr txBox="1"/>
          <p:nvPr/>
        </p:nvSpPr>
        <p:spPr>
          <a:xfrm>
            <a:off x="324116" y="1711728"/>
            <a:ext cx="8648434" cy="41867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marR="0" indent="-285750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q"/>
            </a:pPr>
            <a:r>
              <a:rPr lang="en-GB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Digitize as much information as possible and properly shred any sensitive information</a:t>
            </a:r>
            <a:endParaRPr lang="en-CA" dirty="0">
              <a:effectLst/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285750" marR="0" indent="-285750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q"/>
            </a:pPr>
            <a:r>
              <a:rPr lang="en-GB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Ensure all drawers and cabinets are empty (do not even leave empty folders)</a:t>
            </a:r>
            <a:endParaRPr lang="en-CA" dirty="0">
              <a:effectLst/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285750" marR="0" indent="-285750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q"/>
            </a:pPr>
            <a:r>
              <a:rPr lang="en-GB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Check behind </a:t>
            </a:r>
            <a:r>
              <a:rPr lang="en-GB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GB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esks, cabinets, pedestals for any forgotten information or assets</a:t>
            </a:r>
          </a:p>
          <a:p>
            <a:pPr marL="285750" indent="-285750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q"/>
            </a:pPr>
            <a:r>
              <a:rPr lang="en-GB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Empty belongings from kitchen cupboards and drawers, coat rooms, conference rooms and other common areas</a:t>
            </a:r>
          </a:p>
          <a:p>
            <a:pPr marL="285750" marR="0" indent="-285750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q"/>
            </a:pPr>
            <a:r>
              <a:rPr lang="en-GB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Ensure plastic bins are sealed with the appropriate zip-tie or security seal, identified, and stored in the approved secure location (as applicable)</a:t>
            </a:r>
            <a:endParaRPr lang="en-CA" dirty="0">
              <a:effectLst/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285750" marR="0" indent="-285750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q"/>
            </a:pPr>
            <a:r>
              <a:rPr lang="en-GB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Leave empty folders in cardboard boxes, seal the boxes with tape and label them</a:t>
            </a:r>
            <a:endParaRPr lang="en-CA" dirty="0">
              <a:effectLst/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285750" marR="0" indent="-285750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q"/>
            </a:pPr>
            <a:r>
              <a:rPr lang="en-CA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Ensure that all surplus office supplies are put into cardboard boxes, appropriately labelled and moved to a centralized location</a:t>
            </a:r>
          </a:p>
        </p:txBody>
      </p:sp>
      <p:pic>
        <p:nvPicPr>
          <p:cNvPr id="8" name="Picture 7" descr="ALEX Drawer unit/drop file storage, white, 14 1/8x27 1/2&quot; - IKEA">
            <a:extLst>
              <a:ext uri="{FF2B5EF4-FFF2-40B4-BE49-F238E27FC236}">
                <a16:creationId xmlns:a16="http://schemas.microsoft.com/office/drawing/2014/main" id="{EAB074FA-3C14-40AF-87F0-382ADACBC28C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25866" y="3746392"/>
            <a:ext cx="1744278" cy="1741624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Graphic 22" descr="Close">
            <a:extLst>
              <a:ext uri="{FF2B5EF4-FFF2-40B4-BE49-F238E27FC236}">
                <a16:creationId xmlns:a16="http://schemas.microsoft.com/office/drawing/2014/main" id="{6F55CB26-B05D-4345-A146-B4D57E635FD3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959456" y="4651157"/>
            <a:ext cx="948211" cy="87251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F229C7FA-E567-4B5E-8BE1-28688E830141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5866" y="1714017"/>
            <a:ext cx="1744278" cy="1714983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61642E81-8B65-4BCB-9518-24C5326627FD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4535" y="2617149"/>
            <a:ext cx="935609" cy="935609"/>
          </a:xfrm>
          <a:prstGeom prst="rect">
            <a:avLst/>
          </a:prstGeom>
          <a:noFill/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2DE85824-0771-4079-85B6-2DF32052272B}"/>
              </a:ext>
            </a:extLst>
          </p:cNvPr>
          <p:cNvSpPr/>
          <p:nvPr/>
        </p:nvSpPr>
        <p:spPr>
          <a:xfrm>
            <a:off x="0" y="0"/>
            <a:ext cx="12192235" cy="1499804"/>
          </a:xfrm>
          <a:prstGeom prst="rect">
            <a:avLst/>
          </a:prstGeom>
          <a:solidFill>
            <a:srgbClr val="17455C">
              <a:alpha val="8902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48BF0ABE-C727-4573-BDD9-014257D8ECB5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116" y="244353"/>
            <a:ext cx="974850" cy="97485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401169E-BCEB-42F0-A47D-85C6A5B35B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3345" y="300492"/>
            <a:ext cx="8237993" cy="835027"/>
          </a:xfrm>
        </p:spPr>
        <p:txBody>
          <a:bodyPr/>
          <a:lstStyle/>
          <a:p>
            <a:r>
              <a:rPr lang="en-CA" dirty="0">
                <a:solidFill>
                  <a:schemeClr val="bg1"/>
                </a:solidFill>
              </a:rPr>
              <a:t>Clean-up Checklist</a:t>
            </a:r>
          </a:p>
        </p:txBody>
      </p:sp>
    </p:spTree>
    <p:extLst>
      <p:ext uri="{BB962C8B-B14F-4D97-AF65-F5344CB8AC3E}">
        <p14:creationId xmlns:p14="http://schemas.microsoft.com/office/powerpoint/2010/main" val="33475204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13F501D-E792-4D7A-8667-850A0C894AB5}"/>
              </a:ext>
            </a:extLst>
          </p:cNvPr>
          <p:cNvSpPr/>
          <p:nvPr/>
        </p:nvSpPr>
        <p:spPr>
          <a:xfrm>
            <a:off x="-236" y="-6952"/>
            <a:ext cx="12192235" cy="1499804"/>
          </a:xfrm>
          <a:prstGeom prst="rect">
            <a:avLst/>
          </a:prstGeom>
          <a:solidFill>
            <a:srgbClr val="FF0000">
              <a:alpha val="8902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200B494C-DF99-4D00-8B58-2941E1F1AF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717" y="214051"/>
            <a:ext cx="8896349" cy="835027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Best Practices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(delete before sending!)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5B95B20-D3CE-4925-B4CD-648166A2F39C}"/>
              </a:ext>
            </a:extLst>
          </p:cNvPr>
          <p:cNvSpPr/>
          <p:nvPr/>
        </p:nvSpPr>
        <p:spPr>
          <a:xfrm>
            <a:off x="559398" y="1906612"/>
            <a:ext cx="11048103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en-CA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 your communications, be sure to include information as to why this exercise is important and how employees will be supported through this activity. Make links to the clean-up exercise as the first step to the modernized workspace. Use your project sponsor to send out this important first communication. </a:t>
            </a:r>
            <a:endParaRPr lang="en-CA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en-CA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Ensure your managers are well equipped to answer any questions or concerns from their own employees.</a:t>
            </a:r>
            <a:endParaRPr lang="en-CA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en-CA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Consider assigning ‘Clean-up Captains’ either from each team or from your IM group that can help employees when they are on site sorting.</a:t>
            </a:r>
            <a:endParaRPr lang="en-CA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en-CA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Keep track of progress and celebrate small wins i.e. ‘</a:t>
            </a:r>
            <a:r>
              <a:rPr lang="en-CA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Paper cleaning update: We are now at 50%! Thank you to everyone who has participated so far!’</a:t>
            </a:r>
            <a:endParaRPr lang="en-CA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en-CA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Make it fun: one great idea we’ve seen is to hold a contest of who can take the selfie with the biggest pile of paper. That activity was very well received by employees and they had good participation. The department awarded a restaurant gift card (of their choice) to the winner as incentive. An option for a no cost ‘prize’: throughout your transformation project, every time you have a contest-type activity, the names of the winners get all put together and at the end 1 winner gets picked to attend the ribbon-cutting ceremony and cut the ribbon. </a:t>
            </a:r>
            <a:endParaRPr lang="en-CA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40085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13F501D-E792-4D7A-8667-850A0C894AB5}"/>
              </a:ext>
            </a:extLst>
          </p:cNvPr>
          <p:cNvSpPr/>
          <p:nvPr/>
        </p:nvSpPr>
        <p:spPr>
          <a:xfrm>
            <a:off x="-236" y="-6952"/>
            <a:ext cx="12192235" cy="1499804"/>
          </a:xfrm>
          <a:prstGeom prst="rect">
            <a:avLst/>
          </a:prstGeom>
          <a:solidFill>
            <a:srgbClr val="FF0000">
              <a:alpha val="8902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200B494C-DF99-4D00-8B58-2941E1F1AF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717" y="214051"/>
            <a:ext cx="11990283" cy="835027"/>
          </a:xfrm>
        </p:spPr>
        <p:txBody>
          <a:bodyPr>
            <a:normAutofit fontScale="90000"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Links of examples from other departments 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(delete before sending!)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5B95B20-D3CE-4925-B4CD-648166A2F39C}"/>
              </a:ext>
            </a:extLst>
          </p:cNvPr>
          <p:cNvSpPr/>
          <p:nvPr/>
        </p:nvSpPr>
        <p:spPr>
          <a:xfrm>
            <a:off x="559398" y="1906612"/>
            <a:ext cx="1104810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Here is an example of an entire clean-up campaign from another department:</a:t>
            </a:r>
          </a:p>
          <a:p>
            <a:pPr marL="457200"/>
            <a:r>
              <a:rPr lang="fr-CA" sz="1800" u="sng" dirty="0">
                <a:solidFill>
                  <a:srgbClr val="0563C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3"/>
              </a:rPr>
              <a:t>Example - Workplace IM Deck - EN (gcconnex.gc.ca)</a:t>
            </a:r>
            <a:endParaRPr lang="en-CA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/>
            <a:r>
              <a:rPr lang="en-CA" sz="1800" u="sng" dirty="0">
                <a:solidFill>
                  <a:srgbClr val="0563C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4"/>
              </a:rPr>
              <a:t>Example - Email - The Great Paper Purge of 2021 - GCworkplace project - Bilingual (gcconnex.gc.ca)</a:t>
            </a:r>
            <a:endParaRPr lang="en-CA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57200"/>
            <a:r>
              <a:rPr lang="fr-CA" sz="1800" u="sng" dirty="0">
                <a:solidFill>
                  <a:srgbClr val="0563C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5"/>
              </a:rPr>
              <a:t>Example - Newsletter - Paper </a:t>
            </a:r>
            <a:r>
              <a:rPr lang="fr-CA" sz="1800" u="sng" dirty="0" err="1">
                <a:solidFill>
                  <a:srgbClr val="0563C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5"/>
              </a:rPr>
              <a:t>Purging</a:t>
            </a:r>
            <a:r>
              <a:rPr lang="fr-CA" sz="1800" u="sng" dirty="0">
                <a:solidFill>
                  <a:srgbClr val="0563C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5"/>
              </a:rPr>
              <a:t> - EN (gcconnex.gc.ca)</a:t>
            </a:r>
            <a:endParaRPr lang="en-CA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57200"/>
            <a:r>
              <a:rPr lang="fr-CA" sz="1800" u="sng" dirty="0">
                <a:solidFill>
                  <a:srgbClr val="0563C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6"/>
              </a:rPr>
              <a:t>Example - Email - Training on Information Management - </a:t>
            </a:r>
            <a:r>
              <a:rPr lang="fr-CA" sz="1800" u="sng" dirty="0" err="1">
                <a:solidFill>
                  <a:srgbClr val="0563C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6"/>
              </a:rPr>
              <a:t>Bilingual</a:t>
            </a:r>
            <a:r>
              <a:rPr lang="fr-CA" sz="1800" u="sng" dirty="0">
                <a:solidFill>
                  <a:srgbClr val="0563C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6"/>
              </a:rPr>
              <a:t> (gcconnex.gc.ca)</a:t>
            </a:r>
            <a:endParaRPr lang="en-CA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57200"/>
            <a:r>
              <a:rPr lang="fr-CA" sz="1800" u="sng" dirty="0">
                <a:solidFill>
                  <a:srgbClr val="0563C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7"/>
              </a:rPr>
              <a:t>Example - Newsletter - IM Training - EN (gcconnex.gc.ca)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45243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13F501D-E792-4D7A-8667-850A0C894AB5}"/>
              </a:ext>
            </a:extLst>
          </p:cNvPr>
          <p:cNvSpPr/>
          <p:nvPr/>
        </p:nvSpPr>
        <p:spPr>
          <a:xfrm>
            <a:off x="-236" y="-6952"/>
            <a:ext cx="12192235" cy="1499804"/>
          </a:xfrm>
          <a:prstGeom prst="rect">
            <a:avLst/>
          </a:prstGeom>
          <a:solidFill>
            <a:srgbClr val="17455C">
              <a:alpha val="8902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200B494C-DF99-4D00-8B58-2941E1F1AF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908" y="203293"/>
            <a:ext cx="8896349" cy="835027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included in the Guide?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991898A-753E-4AC9-A43B-12E94B017DF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116" y="244353"/>
            <a:ext cx="974850" cy="974850"/>
          </a:xfrm>
          <a:prstGeom prst="rect">
            <a:avLst/>
          </a:prstGeom>
        </p:spPr>
      </p:pic>
      <p:sp>
        <p:nvSpPr>
          <p:cNvPr id="9" name="Oval 8">
            <a:extLst>
              <a:ext uri="{FF2B5EF4-FFF2-40B4-BE49-F238E27FC236}">
                <a16:creationId xmlns:a16="http://schemas.microsoft.com/office/drawing/2014/main" id="{17B16156-86D3-400F-BD50-A97A94DD59E4}"/>
              </a:ext>
            </a:extLst>
          </p:cNvPr>
          <p:cNvSpPr/>
          <p:nvPr/>
        </p:nvSpPr>
        <p:spPr bwMode="auto">
          <a:xfrm>
            <a:off x="508759" y="1972844"/>
            <a:ext cx="500116" cy="501276"/>
          </a:xfrm>
          <a:prstGeom prst="ellipse">
            <a:avLst/>
          </a:prstGeom>
          <a:solidFill>
            <a:schemeClr val="bg1">
              <a:lumMod val="95000"/>
            </a:schemeClr>
          </a:solidFill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E591676B-018B-48C6-8FEF-8868EAB66402}"/>
              </a:ext>
            </a:extLst>
          </p:cNvPr>
          <p:cNvSpPr/>
          <p:nvPr/>
        </p:nvSpPr>
        <p:spPr bwMode="auto">
          <a:xfrm>
            <a:off x="508759" y="2692924"/>
            <a:ext cx="500116" cy="501276"/>
          </a:xfrm>
          <a:prstGeom prst="ellipse">
            <a:avLst/>
          </a:prstGeom>
          <a:solidFill>
            <a:schemeClr val="bg1">
              <a:lumMod val="95000"/>
            </a:schemeClr>
          </a:solidFill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9F0D73B4-8665-4FDD-BB9A-A906FD8709F7}"/>
              </a:ext>
            </a:extLst>
          </p:cNvPr>
          <p:cNvSpPr/>
          <p:nvPr/>
        </p:nvSpPr>
        <p:spPr bwMode="auto">
          <a:xfrm>
            <a:off x="508759" y="3411338"/>
            <a:ext cx="500116" cy="501276"/>
          </a:xfrm>
          <a:prstGeom prst="ellipse">
            <a:avLst/>
          </a:prstGeom>
          <a:solidFill>
            <a:schemeClr val="bg1">
              <a:lumMod val="95000"/>
            </a:schemeClr>
          </a:solidFill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2945C02A-6E51-4089-9591-69A62DA124B0}"/>
              </a:ext>
            </a:extLst>
          </p:cNvPr>
          <p:cNvSpPr/>
          <p:nvPr/>
        </p:nvSpPr>
        <p:spPr bwMode="auto">
          <a:xfrm>
            <a:off x="509061" y="4135864"/>
            <a:ext cx="500116" cy="501276"/>
          </a:xfrm>
          <a:prstGeom prst="ellipse">
            <a:avLst/>
          </a:prstGeom>
          <a:solidFill>
            <a:schemeClr val="bg1">
              <a:lumMod val="95000"/>
            </a:schemeClr>
          </a:solidFill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</a:rPr>
              <a:t>4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60603297-53F6-41B4-8D7E-59A778379602}"/>
              </a:ext>
            </a:extLst>
          </p:cNvPr>
          <p:cNvSpPr/>
          <p:nvPr/>
        </p:nvSpPr>
        <p:spPr bwMode="auto">
          <a:xfrm>
            <a:off x="508759" y="4855944"/>
            <a:ext cx="500116" cy="501276"/>
          </a:xfrm>
          <a:prstGeom prst="ellipse">
            <a:avLst/>
          </a:prstGeom>
          <a:solidFill>
            <a:schemeClr val="bg1">
              <a:lumMod val="95000"/>
            </a:schemeClr>
          </a:solidFill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</a:rPr>
              <a:t>5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5B95B20-D3CE-4925-B4CD-648166A2F39C}"/>
              </a:ext>
            </a:extLst>
          </p:cNvPr>
          <p:cNvSpPr/>
          <p:nvPr/>
        </p:nvSpPr>
        <p:spPr>
          <a:xfrm>
            <a:off x="1209032" y="2038816"/>
            <a:ext cx="773160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What and why we are retrieving personal and business assets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54077E2-F05B-4A1F-8DEC-A0E278EB9EBA}"/>
              </a:ext>
            </a:extLst>
          </p:cNvPr>
          <p:cNvSpPr/>
          <p:nvPr/>
        </p:nvSpPr>
        <p:spPr>
          <a:xfrm>
            <a:off x="1209032" y="2758896"/>
            <a:ext cx="395813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What to do before going onsite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2E3AC5E-62D8-44EF-8720-0CA6E60BEBEF}"/>
              </a:ext>
            </a:extLst>
          </p:cNvPr>
          <p:cNvSpPr/>
          <p:nvPr/>
        </p:nvSpPr>
        <p:spPr>
          <a:xfrm>
            <a:off x="1209032" y="3477310"/>
            <a:ext cx="762740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What to do when onsite: what to bring home and how to sort 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CE579C9-5739-4536-B8B6-FDEE0290AB41}"/>
              </a:ext>
            </a:extLst>
          </p:cNvPr>
          <p:cNvSpPr/>
          <p:nvPr/>
        </p:nvSpPr>
        <p:spPr>
          <a:xfrm>
            <a:off x="1209032" y="4187748"/>
            <a:ext cx="328808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Helpful hints when onsite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5B76280-42C9-4712-96B8-E678A59943DA}"/>
              </a:ext>
            </a:extLst>
          </p:cNvPr>
          <p:cNvSpPr/>
          <p:nvPr/>
        </p:nvSpPr>
        <p:spPr>
          <a:xfrm>
            <a:off x="1209032" y="4914500"/>
            <a:ext cx="24497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Clean-up checklist</a:t>
            </a:r>
          </a:p>
        </p:txBody>
      </p:sp>
    </p:spTree>
    <p:extLst>
      <p:ext uri="{BB962C8B-B14F-4D97-AF65-F5344CB8AC3E}">
        <p14:creationId xmlns:p14="http://schemas.microsoft.com/office/powerpoint/2010/main" val="3282781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83F6721-7036-4995-A2BB-6F721A405367}"/>
              </a:ext>
            </a:extLst>
          </p:cNvPr>
          <p:cNvSpPr/>
          <p:nvPr/>
        </p:nvSpPr>
        <p:spPr>
          <a:xfrm>
            <a:off x="-236" y="-6952"/>
            <a:ext cx="12192235" cy="1499804"/>
          </a:xfrm>
          <a:prstGeom prst="rect">
            <a:avLst/>
          </a:prstGeom>
          <a:solidFill>
            <a:srgbClr val="17455C">
              <a:alpha val="8902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5FEFD7A-377D-449A-AAFA-DB7DF83C8D5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116" y="244353"/>
            <a:ext cx="974850" cy="974850"/>
          </a:xfrm>
          <a:prstGeom prst="rect">
            <a:avLst/>
          </a:prstGeom>
        </p:spPr>
      </p:pic>
      <p:sp>
        <p:nvSpPr>
          <p:cNvPr id="8" name="Title 7">
            <a:extLst>
              <a:ext uri="{FF2B5EF4-FFF2-40B4-BE49-F238E27FC236}">
                <a16:creationId xmlns:a16="http://schemas.microsoft.com/office/drawing/2014/main" id="{204FF5F0-1921-4739-8FE9-EF23E4621B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3404" y="500022"/>
            <a:ext cx="8411724" cy="835027"/>
          </a:xfrm>
        </p:spPr>
        <p:txBody>
          <a:bodyPr>
            <a:normAutofit fontScale="90000"/>
          </a:bodyPr>
          <a:lstStyle/>
          <a:p>
            <a:r>
              <a:rPr lang="en-US" sz="2700" dirty="0">
                <a:solidFill>
                  <a:schemeClr val="bg1"/>
                </a:solidFill>
              </a:rPr>
              <a:t>Thank you for participating in the retrieval of personal and business assets! In this package you will find the tools needed to support a successful clean-up. </a:t>
            </a:r>
            <a:br>
              <a:rPr lang="en-US" dirty="0">
                <a:solidFill>
                  <a:schemeClr val="bg1"/>
                </a:solidFill>
              </a:rPr>
            </a:br>
            <a:endParaRPr lang="en-US" b="0" dirty="0"/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B481A4FF-2E12-406B-81B2-D92C36314140}"/>
              </a:ext>
            </a:extLst>
          </p:cNvPr>
          <p:cNvGrpSpPr/>
          <p:nvPr/>
        </p:nvGrpSpPr>
        <p:grpSpPr>
          <a:xfrm>
            <a:off x="438484" y="1870823"/>
            <a:ext cx="5397872" cy="2585323"/>
            <a:chOff x="438484" y="1870823"/>
            <a:chExt cx="5397872" cy="2585323"/>
          </a:xfrm>
        </p:grpSpPr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7F9A79CC-2B2F-4885-A1F8-6D1C9EF67575}"/>
                </a:ext>
              </a:extLst>
            </p:cNvPr>
            <p:cNvSpPr/>
            <p:nvPr/>
          </p:nvSpPr>
          <p:spPr bwMode="auto">
            <a:xfrm>
              <a:off x="438484" y="1870823"/>
              <a:ext cx="746114" cy="747845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57150" cap="flat" cmpd="sng" algn="ctr">
              <a:solidFill>
                <a:schemeClr val="accent5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5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3600" b="1" dirty="0">
                  <a:solidFill>
                    <a:schemeClr val="tx1"/>
                  </a:solidFill>
                  <a:latin typeface="Arial" panose="020B0604020202020204" pitchFamily="34" charset="0"/>
                </a:rPr>
                <a:t>1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22BC8059-72D9-4D79-9A77-0E6C24373017}"/>
                </a:ext>
              </a:extLst>
            </p:cNvPr>
            <p:cNvSpPr txBox="1"/>
            <p:nvPr/>
          </p:nvSpPr>
          <p:spPr>
            <a:xfrm>
              <a:off x="1557212" y="1870823"/>
              <a:ext cx="4279144" cy="25853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latin typeface="Arial" panose="020B0604020202020204" pitchFamily="34" charset="0"/>
                  <a:cs typeface="Arial" panose="020B0604020202020204" pitchFamily="34" charset="0"/>
                </a:rPr>
                <a:t>What?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600" b="1" u="sng" dirty="0">
                  <a:latin typeface="Arial" panose="020B0604020202020204" pitchFamily="34" charset="0"/>
                  <a:cs typeface="Arial" panose="020B0604020202020204" pitchFamily="34" charset="0"/>
                </a:rPr>
                <a:t>Personal items</a:t>
              </a:r>
              <a:r>
                <a:rPr lang="en-US" sz="1600" b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need to be removed from the office.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600" b="1" u="sng" dirty="0">
                  <a:latin typeface="Arial" panose="020B0604020202020204" pitchFamily="34" charset="0"/>
                  <a:cs typeface="Arial" panose="020B0604020202020204" pitchFamily="34" charset="0"/>
                </a:rPr>
                <a:t>Business assets</a:t>
              </a:r>
              <a:r>
                <a:rPr lang="en-US" sz="1600" b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(IT, furniture, supplies, etc.) need to be sorted and retained and/or disposed of. 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600" b="1" u="sng" dirty="0">
                  <a:latin typeface="Arial" panose="020B0604020202020204" pitchFamily="34" charset="0"/>
                  <a:cs typeface="Arial" panose="020B0604020202020204" pitchFamily="34" charset="0"/>
                </a:rPr>
                <a:t>Paper-clean up</a:t>
              </a:r>
              <a:r>
                <a:rPr lang="en-US" sz="1600" b="1" dirty="0">
                  <a:latin typeface="Arial" panose="020B0604020202020204" pitchFamily="34" charset="0"/>
                  <a:cs typeface="Arial" panose="020B0604020202020204" pitchFamily="34" charset="0"/>
                </a:rPr>
                <a:t>: </a:t>
              </a:r>
              <a:r>
                <a:rPr 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all documents need to be reviewed, stored/digitized/disposed of based on the information provided in this package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E88F07D4-44E6-4BF5-A85C-811A226C88FA}"/>
              </a:ext>
            </a:extLst>
          </p:cNvPr>
          <p:cNvGrpSpPr/>
          <p:nvPr/>
        </p:nvGrpSpPr>
        <p:grpSpPr>
          <a:xfrm>
            <a:off x="438484" y="4534885"/>
            <a:ext cx="5289588" cy="1600438"/>
            <a:chOff x="438484" y="4287461"/>
            <a:chExt cx="5289588" cy="1600438"/>
          </a:xfrm>
        </p:grpSpPr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0AF4B3F7-B0AE-43F3-B266-C4E2A48FFC8A}"/>
                </a:ext>
              </a:extLst>
            </p:cNvPr>
            <p:cNvSpPr/>
            <p:nvPr/>
          </p:nvSpPr>
          <p:spPr bwMode="auto">
            <a:xfrm>
              <a:off x="438484" y="4287461"/>
              <a:ext cx="746114" cy="747845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57150" cap="flat" cmpd="sng" algn="ctr">
              <a:solidFill>
                <a:schemeClr val="accent5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5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3600" b="1" dirty="0">
                  <a:solidFill>
                    <a:schemeClr val="tx1"/>
                  </a:solidFill>
                  <a:latin typeface="Arial" panose="020B0604020202020204" pitchFamily="34" charset="0"/>
                </a:rPr>
                <a:t>3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E3035DC6-A318-4E77-8796-A7DC2F7995D4}"/>
                </a:ext>
              </a:extLst>
            </p:cNvPr>
            <p:cNvSpPr txBox="1"/>
            <p:nvPr/>
          </p:nvSpPr>
          <p:spPr>
            <a:xfrm>
              <a:off x="1557212" y="4287461"/>
              <a:ext cx="4170860" cy="16004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latin typeface="Arial" panose="020B0604020202020204" pitchFamily="34" charset="0"/>
                  <a:cs typeface="Arial" panose="020B0604020202020204" pitchFamily="34" charset="0"/>
                </a:rPr>
                <a:t>Why?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We are modernizing our workspace to give you more choice over where you work.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We are moving towards a digital-first organization as part of the future of work. </a:t>
              </a:r>
            </a:p>
          </p:txBody>
        </p:sp>
      </p:grpSp>
      <p:sp>
        <p:nvSpPr>
          <p:cNvPr id="21" name="Oval 20">
            <a:extLst>
              <a:ext uri="{FF2B5EF4-FFF2-40B4-BE49-F238E27FC236}">
                <a16:creationId xmlns:a16="http://schemas.microsoft.com/office/drawing/2014/main" id="{EC44CDA2-9D78-4CA9-990B-F55A593FA0B8}"/>
              </a:ext>
            </a:extLst>
          </p:cNvPr>
          <p:cNvSpPr/>
          <p:nvPr/>
        </p:nvSpPr>
        <p:spPr bwMode="auto">
          <a:xfrm>
            <a:off x="6108301" y="1870823"/>
            <a:ext cx="746114" cy="747845"/>
          </a:xfrm>
          <a:prstGeom prst="ellipse">
            <a:avLst/>
          </a:prstGeom>
          <a:solidFill>
            <a:schemeClr val="bg1">
              <a:lumMod val="95000"/>
            </a:schemeClr>
          </a:solidFill>
          <a:ln w="57150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b="1" dirty="0">
                <a:solidFill>
                  <a:schemeClr val="tx1"/>
                </a:solidFill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FFA11767-FCF2-4D88-89F0-6ABD25897500}"/>
              </a:ext>
            </a:extLst>
          </p:cNvPr>
          <p:cNvSpPr txBox="1"/>
          <p:nvPr/>
        </p:nvSpPr>
        <p:spPr>
          <a:xfrm>
            <a:off x="7244094" y="1870823"/>
            <a:ext cx="427284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When and Where?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Our clean-up efforts are taking place [</a:t>
            </a:r>
            <a:r>
              <a:rPr lang="en-US" sz="1600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date range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] for [</a:t>
            </a:r>
            <a:r>
              <a:rPr lang="en-US" sz="1600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location and floors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].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To book a timeslot to visit the office during the clean-up please contact [</a:t>
            </a:r>
            <a:r>
              <a:rPr lang="en-US" sz="1600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booking link or contact information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].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Work with your manager to determine if you are required to be onsite during a specific time and date.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101E3B2E-CAA8-4E1E-A0B8-252F018DEDE2}"/>
              </a:ext>
            </a:extLst>
          </p:cNvPr>
          <p:cNvGrpSpPr/>
          <p:nvPr/>
        </p:nvGrpSpPr>
        <p:grpSpPr>
          <a:xfrm>
            <a:off x="6123176" y="4534885"/>
            <a:ext cx="5414068" cy="1846659"/>
            <a:chOff x="6123176" y="4287461"/>
            <a:chExt cx="5414068" cy="1846659"/>
          </a:xfrm>
        </p:grpSpPr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37DB543E-B725-4CD5-A6F9-F59360484199}"/>
                </a:ext>
              </a:extLst>
            </p:cNvPr>
            <p:cNvSpPr/>
            <p:nvPr/>
          </p:nvSpPr>
          <p:spPr bwMode="auto">
            <a:xfrm>
              <a:off x="6123176" y="4287461"/>
              <a:ext cx="746114" cy="747845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57150" cap="flat" cmpd="sng" algn="ctr">
              <a:solidFill>
                <a:schemeClr val="accent5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5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3600" b="1" dirty="0">
                  <a:solidFill>
                    <a:schemeClr val="tx1"/>
                  </a:solidFill>
                  <a:latin typeface="Arial" panose="020B0604020202020204" pitchFamily="34" charset="0"/>
                </a:rPr>
                <a:t>4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916C069F-CEFB-4770-A4E7-5779C8E9783A}"/>
                </a:ext>
              </a:extLst>
            </p:cNvPr>
            <p:cNvSpPr txBox="1"/>
            <p:nvPr/>
          </p:nvSpPr>
          <p:spPr>
            <a:xfrm>
              <a:off x="7264394" y="4287461"/>
              <a:ext cx="4272850" cy="18466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latin typeface="Arial" panose="020B0604020202020204" pitchFamily="34" charset="0"/>
                  <a:cs typeface="Arial" panose="020B0604020202020204" pitchFamily="34" charset="0"/>
                </a:rPr>
                <a:t>How?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Review this guide and follow all onsite signage and instructions.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Collect clean-up supplies </a:t>
              </a:r>
              <a:r>
                <a:rPr lang="en-US" sz="1600" dirty="0">
                  <a:highlight>
                    <a:srgbClr val="FFFF00"/>
                  </a:highlight>
                  <a:latin typeface="Arial" panose="020B0604020202020204" pitchFamily="34" charset="0"/>
                  <a:cs typeface="Arial" panose="020B0604020202020204" pitchFamily="34" charset="0"/>
                </a:rPr>
                <a:t>[from your clean-up captain] </a:t>
              </a:r>
              <a:r>
                <a:rPr 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and sort your items accordingly. 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US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304954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13F501D-E792-4D7A-8667-850A0C894AB5}"/>
              </a:ext>
            </a:extLst>
          </p:cNvPr>
          <p:cNvSpPr/>
          <p:nvPr/>
        </p:nvSpPr>
        <p:spPr>
          <a:xfrm>
            <a:off x="-236" y="-6952"/>
            <a:ext cx="12192235" cy="1499804"/>
          </a:xfrm>
          <a:prstGeom prst="rect">
            <a:avLst/>
          </a:prstGeom>
          <a:solidFill>
            <a:srgbClr val="17455C">
              <a:alpha val="8902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200B494C-DF99-4D00-8B58-2941E1F1AF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908" y="203293"/>
            <a:ext cx="8896349" cy="835027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Before going to the office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991898A-753E-4AC9-A43B-12E94B017DF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116" y="244353"/>
            <a:ext cx="974850" cy="974850"/>
          </a:xfrm>
          <a:prstGeom prst="rect">
            <a:avLst/>
          </a:prstGeom>
        </p:spPr>
      </p:pic>
      <p:sp>
        <p:nvSpPr>
          <p:cNvPr id="9" name="Oval 8">
            <a:extLst>
              <a:ext uri="{FF2B5EF4-FFF2-40B4-BE49-F238E27FC236}">
                <a16:creationId xmlns:a16="http://schemas.microsoft.com/office/drawing/2014/main" id="{17B16156-86D3-400F-BD50-A97A94DD59E4}"/>
              </a:ext>
            </a:extLst>
          </p:cNvPr>
          <p:cNvSpPr/>
          <p:nvPr/>
        </p:nvSpPr>
        <p:spPr bwMode="auto">
          <a:xfrm>
            <a:off x="508759" y="1972844"/>
            <a:ext cx="500116" cy="501276"/>
          </a:xfrm>
          <a:prstGeom prst="ellipse">
            <a:avLst/>
          </a:prstGeom>
          <a:solidFill>
            <a:schemeClr val="bg1">
              <a:lumMod val="95000"/>
            </a:schemeClr>
          </a:solidFill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E591676B-018B-48C6-8FEF-8868EAB66402}"/>
              </a:ext>
            </a:extLst>
          </p:cNvPr>
          <p:cNvSpPr/>
          <p:nvPr/>
        </p:nvSpPr>
        <p:spPr bwMode="auto">
          <a:xfrm>
            <a:off x="508759" y="2692924"/>
            <a:ext cx="500116" cy="501276"/>
          </a:xfrm>
          <a:prstGeom prst="ellipse">
            <a:avLst/>
          </a:prstGeom>
          <a:solidFill>
            <a:schemeClr val="bg1">
              <a:lumMod val="95000"/>
            </a:schemeClr>
          </a:solidFill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9F0D73B4-8665-4FDD-BB9A-A906FD8709F7}"/>
              </a:ext>
            </a:extLst>
          </p:cNvPr>
          <p:cNvSpPr/>
          <p:nvPr/>
        </p:nvSpPr>
        <p:spPr bwMode="auto">
          <a:xfrm>
            <a:off x="508759" y="3411338"/>
            <a:ext cx="500116" cy="501276"/>
          </a:xfrm>
          <a:prstGeom prst="ellipse">
            <a:avLst/>
          </a:prstGeom>
          <a:solidFill>
            <a:schemeClr val="bg1">
              <a:lumMod val="95000"/>
            </a:schemeClr>
          </a:solidFill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2945C02A-6E51-4089-9591-69A62DA124B0}"/>
              </a:ext>
            </a:extLst>
          </p:cNvPr>
          <p:cNvSpPr/>
          <p:nvPr/>
        </p:nvSpPr>
        <p:spPr bwMode="auto">
          <a:xfrm>
            <a:off x="509061" y="4135864"/>
            <a:ext cx="500116" cy="501276"/>
          </a:xfrm>
          <a:prstGeom prst="ellipse">
            <a:avLst/>
          </a:prstGeom>
          <a:solidFill>
            <a:schemeClr val="bg1">
              <a:lumMod val="95000"/>
            </a:schemeClr>
          </a:solidFill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</a:rPr>
              <a:t>4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60603297-53F6-41B4-8D7E-59A778379602}"/>
              </a:ext>
            </a:extLst>
          </p:cNvPr>
          <p:cNvSpPr/>
          <p:nvPr/>
        </p:nvSpPr>
        <p:spPr bwMode="auto">
          <a:xfrm>
            <a:off x="508759" y="4855944"/>
            <a:ext cx="500116" cy="501276"/>
          </a:xfrm>
          <a:prstGeom prst="ellipse">
            <a:avLst/>
          </a:prstGeom>
          <a:solidFill>
            <a:schemeClr val="bg1">
              <a:lumMod val="95000"/>
            </a:schemeClr>
          </a:solidFill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</a:rPr>
              <a:t>5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959F7EC-ACD2-45AF-B6DD-0241A622E603}"/>
              </a:ext>
            </a:extLst>
          </p:cNvPr>
          <p:cNvSpPr/>
          <p:nvPr/>
        </p:nvSpPr>
        <p:spPr>
          <a:xfrm>
            <a:off x="1140322" y="2023061"/>
            <a:ext cx="438293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2500"/>
              </a:spcAft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Schedule your timeslot here: [</a:t>
            </a:r>
            <a:r>
              <a:rPr lang="en-US" sz="2000" b="1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link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50A830B-D06A-46DB-A5AE-DAAF951BEC43}"/>
              </a:ext>
            </a:extLst>
          </p:cNvPr>
          <p:cNvSpPr/>
          <p:nvPr/>
        </p:nvSpPr>
        <p:spPr>
          <a:xfrm>
            <a:off x="1140322" y="2758896"/>
            <a:ext cx="629371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2500"/>
              </a:spcAft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Complete all required screening/self-assessments</a:t>
            </a:r>
            <a:endParaRPr lang="en-US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3C8A643-B2CC-4F08-8938-E76205053974}"/>
              </a:ext>
            </a:extLst>
          </p:cNvPr>
          <p:cNvSpPr/>
          <p:nvPr/>
        </p:nvSpPr>
        <p:spPr>
          <a:xfrm>
            <a:off x="1140322" y="3473771"/>
            <a:ext cx="840171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2500"/>
              </a:spcAft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Review onsite health and safety requirements with your manager</a:t>
            </a:r>
            <a:endParaRPr lang="en-US" sz="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5CCBB4B-6AC3-4CC8-ABA4-187301785A64}"/>
              </a:ext>
            </a:extLst>
          </p:cNvPr>
          <p:cNvSpPr/>
          <p:nvPr/>
        </p:nvSpPr>
        <p:spPr>
          <a:xfrm>
            <a:off x="1140321" y="4065054"/>
            <a:ext cx="866407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2500"/>
              </a:spcAft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Check to make sure that your access card is still valid. If not, contact: [</a:t>
            </a:r>
            <a:r>
              <a:rPr lang="en-US" sz="2000" b="1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name of contact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FE89740-EB33-42EE-8F7A-5B654BA68A50}"/>
              </a:ext>
            </a:extLst>
          </p:cNvPr>
          <p:cNvSpPr/>
          <p:nvPr/>
        </p:nvSpPr>
        <p:spPr>
          <a:xfrm>
            <a:off x="1140322" y="4847272"/>
            <a:ext cx="840171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2500"/>
              </a:spcAft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Familiarize yourself with all communications and all onsite packing instructions within this guide</a:t>
            </a:r>
            <a:endParaRPr lang="en-US" sz="2000" dirty="0"/>
          </a:p>
        </p:txBody>
      </p:sp>
      <p:sp>
        <p:nvSpPr>
          <p:cNvPr id="18" name="Callout: Left Arrow 17">
            <a:extLst>
              <a:ext uri="{FF2B5EF4-FFF2-40B4-BE49-F238E27FC236}">
                <a16:creationId xmlns:a16="http://schemas.microsoft.com/office/drawing/2014/main" id="{9398F709-96D9-4B08-8613-52A246713285}"/>
              </a:ext>
            </a:extLst>
          </p:cNvPr>
          <p:cNvSpPr/>
          <p:nvPr/>
        </p:nvSpPr>
        <p:spPr>
          <a:xfrm>
            <a:off x="5523253" y="1944368"/>
            <a:ext cx="4533900" cy="649062"/>
          </a:xfrm>
          <a:prstGeom prst="lef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Insert slide if you have a detailed scheduling process</a:t>
            </a:r>
            <a:endParaRPr lang="en-CA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84363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13F501D-E792-4D7A-8667-850A0C894AB5}"/>
              </a:ext>
            </a:extLst>
          </p:cNvPr>
          <p:cNvSpPr/>
          <p:nvPr/>
        </p:nvSpPr>
        <p:spPr>
          <a:xfrm>
            <a:off x="-236" y="-6952"/>
            <a:ext cx="12192235" cy="1499804"/>
          </a:xfrm>
          <a:prstGeom prst="rect">
            <a:avLst/>
          </a:prstGeom>
          <a:solidFill>
            <a:srgbClr val="17455C">
              <a:alpha val="8902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200B494C-DF99-4D00-8B58-2941E1F1AF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908" y="203293"/>
            <a:ext cx="8896349" cy="835027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Onsite signage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991898A-753E-4AC9-A43B-12E94B017DF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116" y="244353"/>
            <a:ext cx="974850" cy="97485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7B1B7C0-2DD2-489A-9434-FF19DAFBD238}"/>
              </a:ext>
            </a:extLst>
          </p:cNvPr>
          <p:cNvSpPr txBox="1"/>
          <p:nvPr/>
        </p:nvSpPr>
        <p:spPr>
          <a:xfrm>
            <a:off x="508000" y="1859339"/>
            <a:ext cx="4955822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Follow all onsite health and safety guidelines including any signage related to social distancing, flow of traffic and capacity limits, where applicable. </a:t>
            </a: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When arriving onsite, proceed to the marked room/area(s) with your [</a:t>
            </a:r>
            <a:r>
              <a:rPr lang="en-US" sz="1600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clean-up captain/representative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] to retrieve your clean-up supplies (i.e., boxes, sticky notes, markers and tape). </a:t>
            </a: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When cleaning up the office, place all appropriate items in their designated sections identified with the posted signage (see examples).</a:t>
            </a: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All retained assets should be placed within the designated location(s). </a:t>
            </a:r>
            <a:endParaRPr lang="en-CA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0A2F1591-BB0E-4C2B-A567-D412FC02B57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8839"/>
          <a:stretch/>
        </p:blipFill>
        <p:spPr>
          <a:xfrm>
            <a:off x="6095881" y="1873954"/>
            <a:ext cx="4153568" cy="212985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48BAAB7B-5517-420D-96EC-019A30A1692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347" y="4676759"/>
            <a:ext cx="2332937" cy="131227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3" name="Arrow: Right 12">
            <a:extLst>
              <a:ext uri="{FF2B5EF4-FFF2-40B4-BE49-F238E27FC236}">
                <a16:creationId xmlns:a16="http://schemas.microsoft.com/office/drawing/2014/main" id="{8DDEA3E5-D705-4470-94AA-7BE36B990365}"/>
              </a:ext>
            </a:extLst>
          </p:cNvPr>
          <p:cNvSpPr/>
          <p:nvPr/>
        </p:nvSpPr>
        <p:spPr>
          <a:xfrm>
            <a:off x="4852962" y="3246717"/>
            <a:ext cx="742277" cy="301214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8" name="Arrow: Right 17">
            <a:extLst>
              <a:ext uri="{FF2B5EF4-FFF2-40B4-BE49-F238E27FC236}">
                <a16:creationId xmlns:a16="http://schemas.microsoft.com/office/drawing/2014/main" id="{A0128814-80A2-4268-B66B-0C7A28F1AC16}"/>
              </a:ext>
            </a:extLst>
          </p:cNvPr>
          <p:cNvSpPr/>
          <p:nvPr/>
        </p:nvSpPr>
        <p:spPr>
          <a:xfrm>
            <a:off x="4852962" y="4852574"/>
            <a:ext cx="742277" cy="301214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F2CC0F6F-2840-4DBD-B1CC-910B3E5EA2E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744852" y="4676759"/>
            <a:ext cx="2332936" cy="131601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0706787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F35600F4-73D7-446A-8AB3-6FD97C3F4C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6433551"/>
              </p:ext>
            </p:extLst>
          </p:nvPr>
        </p:nvGraphicFramePr>
        <p:xfrm>
          <a:off x="8685450" y="1625296"/>
          <a:ext cx="3364090" cy="2291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5218">
                  <a:extLst>
                    <a:ext uri="{9D8B030D-6E8A-4147-A177-3AD203B41FA5}">
                      <a16:colId xmlns:a16="http://schemas.microsoft.com/office/drawing/2014/main" val="3337608889"/>
                    </a:ext>
                  </a:extLst>
                </a:gridCol>
                <a:gridCol w="2668872">
                  <a:extLst>
                    <a:ext uri="{9D8B030D-6E8A-4147-A177-3AD203B41FA5}">
                      <a16:colId xmlns:a16="http://schemas.microsoft.com/office/drawing/2014/main" val="245003807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Legend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62975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highlight>
                            <a:srgbClr val="FFFF0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Clean-up Captain Hub</a:t>
                      </a:r>
                    </a:p>
                    <a:p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13972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Retained Business Assets Drop-off</a:t>
                      </a:r>
                      <a:endParaRPr lang="en-CA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42405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Disposal Area(s)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4583943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F13F501D-E792-4D7A-8667-850A0C894AB5}"/>
              </a:ext>
            </a:extLst>
          </p:cNvPr>
          <p:cNvSpPr/>
          <p:nvPr/>
        </p:nvSpPr>
        <p:spPr>
          <a:xfrm>
            <a:off x="-236" y="-6952"/>
            <a:ext cx="12192235" cy="1499804"/>
          </a:xfrm>
          <a:prstGeom prst="rect">
            <a:avLst/>
          </a:prstGeom>
          <a:solidFill>
            <a:srgbClr val="17455C">
              <a:alpha val="8902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200B494C-DF99-4D00-8B58-2941E1F1AF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908" y="203293"/>
            <a:ext cx="8896349" cy="835027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Floorplan</a:t>
            </a:r>
            <a:endParaRPr lang="en-US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991898A-753E-4AC9-A43B-12E94B017DF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116" y="244353"/>
            <a:ext cx="974850" cy="974850"/>
          </a:xfrm>
          <a:prstGeom prst="rect">
            <a:avLst/>
          </a:prstGeom>
        </p:spPr>
      </p:pic>
      <p:sp>
        <p:nvSpPr>
          <p:cNvPr id="14" name="Star: 5 Points 13">
            <a:extLst>
              <a:ext uri="{FF2B5EF4-FFF2-40B4-BE49-F238E27FC236}">
                <a16:creationId xmlns:a16="http://schemas.microsoft.com/office/drawing/2014/main" id="{9D71C245-715A-47A5-8D08-35E68F6E9E28}"/>
              </a:ext>
            </a:extLst>
          </p:cNvPr>
          <p:cNvSpPr/>
          <p:nvPr/>
        </p:nvSpPr>
        <p:spPr>
          <a:xfrm>
            <a:off x="8816289" y="2094448"/>
            <a:ext cx="440366" cy="440366"/>
          </a:xfrm>
          <a:prstGeom prst="star5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4" name="Graphic 3" descr="Box">
            <a:extLst>
              <a:ext uri="{FF2B5EF4-FFF2-40B4-BE49-F238E27FC236}">
                <a16:creationId xmlns:a16="http://schemas.microsoft.com/office/drawing/2014/main" id="{7DC162B0-60ED-4B1F-84CC-F8A97E395A8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756230" y="2681248"/>
            <a:ext cx="560483" cy="560483"/>
          </a:xfrm>
          <a:prstGeom prst="rect">
            <a:avLst/>
          </a:prstGeom>
        </p:spPr>
      </p:pic>
      <p:pic>
        <p:nvPicPr>
          <p:cNvPr id="20" name="Graphic 19" descr="Garbage">
            <a:extLst>
              <a:ext uri="{FF2B5EF4-FFF2-40B4-BE49-F238E27FC236}">
                <a16:creationId xmlns:a16="http://schemas.microsoft.com/office/drawing/2014/main" id="{4B1563D9-A43A-4DFA-94EC-1B6793F47D2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786258" y="3372827"/>
            <a:ext cx="500425" cy="500425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98528A72-EA6F-4C95-880A-28518230C750}"/>
              </a:ext>
            </a:extLst>
          </p:cNvPr>
          <p:cNvSpPr/>
          <p:nvPr/>
        </p:nvSpPr>
        <p:spPr>
          <a:xfrm>
            <a:off x="324116" y="1625296"/>
            <a:ext cx="8146784" cy="4597704"/>
          </a:xfrm>
          <a:prstGeom prst="rect">
            <a:avLst/>
          </a:prstGeom>
          <a:solidFill>
            <a:srgbClr val="A8CE75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Insert Floorplan</a:t>
            </a:r>
            <a:endParaRPr lang="en-CA" dirty="0">
              <a:solidFill>
                <a:schemeClr val="tx1"/>
              </a:solidFill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099966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1_Office Theme">
  <a:themeElements>
    <a:clrScheme name="GCworkplace-Color Palette">
      <a:dk1>
        <a:srgbClr val="000000"/>
      </a:dk1>
      <a:lt1>
        <a:srgbClr val="FFFFFF"/>
      </a:lt1>
      <a:dk2>
        <a:srgbClr val="77797C"/>
      </a:dk2>
      <a:lt2>
        <a:srgbClr val="E7E6E6"/>
      </a:lt2>
      <a:accent1>
        <a:srgbClr val="A8CE75"/>
      </a:accent1>
      <a:accent2>
        <a:srgbClr val="4CB6A0"/>
      </a:accent2>
      <a:accent3>
        <a:srgbClr val="18853F"/>
      </a:accent3>
      <a:accent4>
        <a:srgbClr val="F2A920"/>
      </a:accent4>
      <a:accent5>
        <a:srgbClr val="17455C"/>
      </a:accent5>
      <a:accent6>
        <a:srgbClr val="BBBCBF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GCworkplace-Color Palette">
      <a:dk1>
        <a:srgbClr val="000000"/>
      </a:dk1>
      <a:lt1>
        <a:srgbClr val="FFFFFF"/>
      </a:lt1>
      <a:dk2>
        <a:srgbClr val="77797C"/>
      </a:dk2>
      <a:lt2>
        <a:srgbClr val="E7E6E6"/>
      </a:lt2>
      <a:accent1>
        <a:srgbClr val="A8CE75"/>
      </a:accent1>
      <a:accent2>
        <a:srgbClr val="4CB6A0"/>
      </a:accent2>
      <a:accent3>
        <a:srgbClr val="18853F"/>
      </a:accent3>
      <a:accent4>
        <a:srgbClr val="F2A920"/>
      </a:accent4>
      <a:accent5>
        <a:srgbClr val="17455C"/>
      </a:accent5>
      <a:accent6>
        <a:srgbClr val="BBBCBF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8131</TotalTime>
  <Words>2539</Words>
  <Application>Microsoft Office PowerPoint</Application>
  <PresentationFormat>Widescreen</PresentationFormat>
  <Paragraphs>235</Paragraphs>
  <Slides>22</Slides>
  <Notes>12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Arial</vt:lpstr>
      <vt:lpstr>Calibri</vt:lpstr>
      <vt:lpstr>Georgia</vt:lpstr>
      <vt:lpstr>Wingdings</vt:lpstr>
      <vt:lpstr>1_Office Theme</vt:lpstr>
      <vt:lpstr>2_Office Theme</vt:lpstr>
      <vt:lpstr>think-cell Slide</vt:lpstr>
      <vt:lpstr>Guide for the Retrieval of Personal and Business Assets</vt:lpstr>
      <vt:lpstr>How to use this guide (delete before sending!)</vt:lpstr>
      <vt:lpstr>Best Practices (delete before sending!)</vt:lpstr>
      <vt:lpstr>Links of examples from other departments (delete before sending!)</vt:lpstr>
      <vt:lpstr>What is included in the Guide?</vt:lpstr>
      <vt:lpstr>Thank you for participating in the retrieval of personal and business assets! In this package you will find the tools needed to support a successful clean-up.  </vt:lpstr>
      <vt:lpstr>Before going to the office</vt:lpstr>
      <vt:lpstr>Onsite signage</vt:lpstr>
      <vt:lpstr>Floorplan</vt:lpstr>
      <vt:lpstr>What needs to be done?</vt:lpstr>
      <vt:lpstr>What can you take home?</vt:lpstr>
      <vt:lpstr>Why you need to take home your belongings</vt:lpstr>
      <vt:lpstr>How complete your Paper clean-up</vt:lpstr>
      <vt:lpstr>Know what to clean-up first</vt:lpstr>
      <vt:lpstr>Sort your Information</vt:lpstr>
      <vt:lpstr>Decide to keep or dispose (1 of 2)</vt:lpstr>
      <vt:lpstr>Decide to keep or dispose (2 of 2)</vt:lpstr>
      <vt:lpstr> Before you leave the office </vt:lpstr>
      <vt:lpstr> Helpful Hints (1 of 2): </vt:lpstr>
      <vt:lpstr> Helpful Hints (2 of 2): </vt:lpstr>
      <vt:lpstr> Helpful Hints [COVID-19]: </vt:lpstr>
      <vt:lpstr>Clean-up Checklist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Leader Package</dc:title>
  <dc:creator>Louise Hamelin-Yavo</dc:creator>
  <cp:lastModifiedBy>Carine Pare</cp:lastModifiedBy>
  <cp:revision>87</cp:revision>
  <dcterms:created xsi:type="dcterms:W3CDTF">2016-09-22T13:56:19Z</dcterms:created>
  <dcterms:modified xsi:type="dcterms:W3CDTF">2022-06-03T18:28:16Z</dcterms:modified>
</cp:coreProperties>
</file>