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19"/>
  </p:notesMasterIdLst>
  <p:handoutMasterIdLst>
    <p:handoutMasterId r:id="rId20"/>
  </p:handoutMasterIdLst>
  <p:sldIdLst>
    <p:sldId id="257" r:id="rId3"/>
    <p:sldId id="344" r:id="rId4"/>
    <p:sldId id="258" r:id="rId5"/>
    <p:sldId id="259" r:id="rId6"/>
    <p:sldId id="534" r:id="rId7"/>
    <p:sldId id="319" r:id="rId8"/>
    <p:sldId id="520" r:id="rId9"/>
    <p:sldId id="356" r:id="rId10"/>
    <p:sldId id="533" r:id="rId11"/>
    <p:sldId id="523" r:id="rId12"/>
    <p:sldId id="333" r:id="rId13"/>
    <p:sldId id="535" r:id="rId14"/>
    <p:sldId id="340" r:id="rId15"/>
    <p:sldId id="536" r:id="rId16"/>
    <p:sldId id="353" r:id="rId17"/>
    <p:sldId id="343" r:id="rId1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04" autoAdjust="0"/>
    <p:restoredTop sz="78972" autoAdjust="0"/>
  </p:normalViewPr>
  <p:slideViewPr>
    <p:cSldViewPr snapToObjects="1" showGuides="1">
      <p:cViewPr varScale="1">
        <p:scale>
          <a:sx n="158" d="100"/>
          <a:sy n="158" d="100"/>
        </p:scale>
        <p:origin x="3245" y="101"/>
      </p:cViewPr>
      <p:guideLst>
        <p:guide orient="horz" pos="2160"/>
        <p:guide pos="2880"/>
      </p:guideLst>
    </p:cSldViewPr>
  </p:slideViewPr>
  <p:notesTextViewPr>
    <p:cViewPr>
      <p:scale>
        <a:sx n="3" d="2"/>
        <a:sy n="3" d="2"/>
      </p:scale>
      <p:origin x="0" y="-2299"/>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44417591/MCLD%20Final%20Analysis%20-%20June%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44417591/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4/6/2024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4/6/2024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pp.sli.do/event/vef8EJftsZ6S9NWLoiHdbq"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gccollab.ca/groups/profile/7978973/mcld-program-cohort-cop-coi-programme-dlcp-cohorte-cdp-et-cdi" TargetMode="Externa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0" indent="0">
              <a:spcAft>
                <a:spcPts val="600"/>
              </a:spcAft>
              <a:buFont typeface="Arial" panose="020B0604020202020204" pitchFamily="34" charset="0"/>
              <a:buNone/>
            </a:pPr>
            <a:r>
              <a:rPr lang="en-US" sz="1200" dirty="0"/>
              <a:t>Prep:</a:t>
            </a:r>
          </a:p>
          <a:p>
            <a:pPr marL="171450" lvl="0" indent="-171450">
              <a:spcAft>
                <a:spcPts val="600"/>
              </a:spcAft>
              <a:buFont typeface="Arial" panose="020B0604020202020204" pitchFamily="34" charset="0"/>
              <a:buChar char="•"/>
            </a:pPr>
            <a:r>
              <a:rPr lang="en-US" b="1" i="1" dirty="0"/>
              <a:t>Update the </a:t>
            </a:r>
            <a:r>
              <a:rPr lang="en-US" dirty="0"/>
              <a:t>Sli.do </a:t>
            </a:r>
            <a:r>
              <a:rPr lang="en-CA" dirty="0"/>
              <a:t>https://www.slido.com/ # </a:t>
            </a:r>
            <a:r>
              <a:rPr lang="en-CA" dirty="0" err="1"/>
              <a:t>mcld</a:t>
            </a:r>
            <a:r>
              <a:rPr lang="en-CA" dirty="0"/>
              <a:t> - </a:t>
            </a:r>
            <a:r>
              <a:rPr lang="en-CA" sz="1200" dirty="0">
                <a:hlinkClick r:id="rId3"/>
              </a:rPr>
              <a:t>https://app.sli.do/event/vef8EJftsZ6S9NWLoiHdbq</a:t>
            </a:r>
            <a:r>
              <a:rPr lang="en-CA" sz="1200" dirty="0"/>
              <a:t>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6"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en-US" sz="1200" dirty="0"/>
              <a:t>Alejandro/Ginette: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Good morning good afternoon everyone,</a:t>
            </a:r>
            <a:r>
              <a:rPr lang="en-CA" sz="1200" i="0" kern="1200" dirty="0">
                <a:solidFill>
                  <a:schemeClr val="tx1"/>
                </a:solidFill>
                <a:effectLst/>
                <a:latin typeface="+mn-lt"/>
                <a:ea typeface="+mn-ea"/>
                <a:cs typeface="+mn-cs"/>
              </a:rPr>
              <a:t> First,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endParaRPr lang="en-CA" noProof="0" dirty="0"/>
          </a:p>
          <a:p>
            <a:pPr marL="171450" lvl="0" indent="-171450">
              <a:spcAft>
                <a:spcPts val="600"/>
              </a:spcAft>
              <a:buFont typeface="Arial" panose="020B0604020202020204" pitchFamily="34" charset="0"/>
              <a:buChar char="•"/>
            </a:pPr>
            <a:r>
              <a:rPr lang="fr-CA" dirty="0" err="1"/>
              <a:t>We</a:t>
            </a:r>
            <a:r>
              <a:rPr lang="fr-CA" dirty="0"/>
              <a:t> are </a:t>
            </a:r>
            <a:r>
              <a:rPr lang="fr-CA" dirty="0" err="1"/>
              <a:t>thrilled</a:t>
            </a:r>
            <a:r>
              <a:rPr lang="fr-CA" dirty="0"/>
              <a:t> to </a:t>
            </a:r>
            <a:r>
              <a:rPr lang="en-US" sz="1200" dirty="0"/>
              <a:t>“the Centre” hosting the program and, in collaboration with the IOCN, delivered to you with the support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Canada School of Public Service</a:t>
            </a:r>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fr-CA" dirty="0" err="1"/>
              <a:t>Today’s</a:t>
            </a:r>
            <a:r>
              <a:rPr lang="fr-CA" dirty="0"/>
              <a:t> information session </a:t>
            </a:r>
            <a:r>
              <a:rPr lang="fr-CA" dirty="0" err="1"/>
              <a:t>will</a:t>
            </a:r>
            <a:r>
              <a:rPr lang="fr-CA" dirty="0"/>
              <a:t> </a:t>
            </a:r>
            <a:r>
              <a:rPr lang="fr-CA" dirty="0" err="1"/>
              <a:t>be</a:t>
            </a:r>
            <a:r>
              <a:rPr lang="fr-CA" dirty="0"/>
              <a:t> </a:t>
            </a:r>
            <a:r>
              <a:rPr lang="fr-CA" dirty="0" err="1"/>
              <a:t>presented</a:t>
            </a:r>
            <a:r>
              <a:rPr lang="fr-CA" dirty="0"/>
              <a:t> by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b="0" i="0" dirty="0">
                <a:solidFill>
                  <a:srgbClr val="202122"/>
                </a:solidFill>
                <a:effectLst/>
                <a:latin typeface="Arial" panose="020B0604020202020204" pitchFamily="34" charset="0"/>
              </a:rPr>
              <a:t>on </a:t>
            </a:r>
            <a:r>
              <a:rPr lang="en-CA" b="1" i="0" dirty="0">
                <a:solidFill>
                  <a:srgbClr val="202122"/>
                </a:solidFill>
                <a:effectLst/>
                <a:latin typeface="Arial" panose="020B0604020202020204" pitchFamily="34" charset="0"/>
              </a:rPr>
              <a:t>Thursday,</a:t>
            </a:r>
            <a:r>
              <a:rPr lang="en-CA" b="0" i="0" dirty="0">
                <a:solidFill>
                  <a:srgbClr val="202122"/>
                </a:solidFill>
                <a:effectLst/>
                <a:latin typeface="Arial" panose="020B0604020202020204" pitchFamily="34" charset="0"/>
              </a:rPr>
              <a:t> </a:t>
            </a:r>
            <a:r>
              <a:rPr lang="en-CA" b="1" i="0" dirty="0">
                <a:solidFill>
                  <a:srgbClr val="202122"/>
                </a:solidFill>
                <a:effectLst/>
                <a:latin typeface="Arial" panose="020B0604020202020204" pitchFamily="34" charset="0"/>
              </a:rPr>
              <a:t>April 11, 2024</a:t>
            </a:r>
            <a:r>
              <a:rPr lang="en-CA" b="0" i="0" dirty="0">
                <a:solidFill>
                  <a:srgbClr val="202122"/>
                </a:solidFill>
                <a:effectLst/>
                <a:latin typeface="Arial" panose="020B0604020202020204" pitchFamily="34" charset="0"/>
              </a:rPr>
              <a:t>: </a:t>
            </a:r>
            <a:r>
              <a:rPr lang="fr-CA" dirty="0"/>
              <a:t>Ginette Bailey and </a:t>
            </a:r>
            <a:r>
              <a:rPr lang="fr-CA" dirty="0" err="1"/>
              <a:t>my</a:t>
            </a:r>
            <a:r>
              <a:rPr lang="fr-CA" dirty="0"/>
              <a:t> self Alejandro Gonzalez, and </a:t>
            </a:r>
            <a:r>
              <a:rPr lang="fr-CA" dirty="0" err="1"/>
              <a:t>today</a:t>
            </a:r>
            <a:r>
              <a:rPr lang="fr-CA" dirty="0"/>
              <a:t> </a:t>
            </a:r>
            <a:r>
              <a:rPr lang="fr-CA" dirty="0" err="1"/>
              <a:t>we</a:t>
            </a:r>
            <a:r>
              <a:rPr lang="fr-CA" dirty="0"/>
              <a:t> have a </a:t>
            </a:r>
            <a:r>
              <a:rPr lang="fr-CA" dirty="0" err="1"/>
              <a:t>special</a:t>
            </a:r>
            <a:r>
              <a:rPr lang="fr-CA" dirty="0"/>
              <a:t> </a:t>
            </a:r>
            <a:r>
              <a:rPr lang="fr-CA" dirty="0" err="1"/>
              <a:t>guest</a:t>
            </a:r>
            <a:r>
              <a:rPr lang="fr-CA" dirty="0"/>
              <a:t>: </a:t>
            </a:r>
            <a:r>
              <a:rPr lang="en-CA" b="1" i="0" dirty="0">
                <a:solidFill>
                  <a:srgbClr val="202122"/>
                </a:solidFill>
                <a:effectLst/>
                <a:latin typeface="Arial" panose="020B0604020202020204" pitchFamily="34" charset="0"/>
              </a:rPr>
              <a:t>Aaron Feniak,</a:t>
            </a:r>
            <a:r>
              <a:rPr lang="en-CA" b="0" i="0" dirty="0">
                <a:solidFill>
                  <a:srgbClr val="202122"/>
                </a:solidFill>
                <a:effectLst/>
                <a:latin typeface="Arial" panose="020B0604020202020204" pitchFamily="34" charset="0"/>
              </a:rPr>
              <a:t> Executive Director, Human Resources Council</a:t>
            </a:r>
            <a:endParaRPr lang="fr-CA"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b="0" i="0" dirty="0">
                <a:solidFill>
                  <a:srgbClr val="202122"/>
                </a:solidFill>
                <a:effectLst/>
                <a:latin typeface="Arial" panose="020B0604020202020204" pitchFamily="34" charset="0"/>
              </a:rPr>
              <a:t>on </a:t>
            </a:r>
            <a:r>
              <a:rPr lang="en-CA" b="1" i="0" dirty="0">
                <a:solidFill>
                  <a:srgbClr val="202122"/>
                </a:solidFill>
                <a:effectLst/>
                <a:latin typeface="Arial" panose="020B0604020202020204" pitchFamily="34" charset="0"/>
              </a:rPr>
              <a:t>Monday,</a:t>
            </a:r>
            <a:r>
              <a:rPr lang="en-CA" b="0" i="0" dirty="0">
                <a:solidFill>
                  <a:srgbClr val="202122"/>
                </a:solidFill>
                <a:effectLst/>
                <a:latin typeface="Arial" panose="020B0604020202020204" pitchFamily="34" charset="0"/>
              </a:rPr>
              <a:t> </a:t>
            </a:r>
            <a:r>
              <a:rPr lang="en-CA" b="1" i="0" dirty="0">
                <a:solidFill>
                  <a:srgbClr val="202122"/>
                </a:solidFill>
                <a:effectLst/>
                <a:latin typeface="Arial" panose="020B0604020202020204" pitchFamily="34" charset="0"/>
              </a:rPr>
              <a:t>April 15, 2024: </a:t>
            </a:r>
            <a:r>
              <a:rPr lang="fr-CA" dirty="0"/>
              <a:t>Ginette Bailey and </a:t>
            </a:r>
            <a:r>
              <a:rPr lang="fr-CA" dirty="0" err="1"/>
              <a:t>my</a:t>
            </a:r>
            <a:r>
              <a:rPr lang="fr-CA" dirty="0"/>
              <a:t> self Alejandro Gonzalez, and </a:t>
            </a:r>
            <a:r>
              <a:rPr lang="fr-CA" dirty="0" err="1"/>
              <a:t>today</a:t>
            </a:r>
            <a:r>
              <a:rPr lang="fr-CA" dirty="0"/>
              <a:t> </a:t>
            </a:r>
            <a:r>
              <a:rPr lang="fr-CA" dirty="0" err="1"/>
              <a:t>we</a:t>
            </a:r>
            <a:r>
              <a:rPr lang="fr-CA" dirty="0"/>
              <a:t> have a </a:t>
            </a:r>
            <a:r>
              <a:rPr lang="fr-CA" dirty="0" err="1"/>
              <a:t>special</a:t>
            </a:r>
            <a:r>
              <a:rPr lang="fr-CA" dirty="0"/>
              <a:t> </a:t>
            </a:r>
            <a:r>
              <a:rPr lang="fr-CA" dirty="0" err="1"/>
              <a:t>guest</a:t>
            </a:r>
            <a:r>
              <a:rPr lang="fr-CA" dirty="0"/>
              <a:t>: </a:t>
            </a:r>
            <a:r>
              <a:rPr lang="en-CA" b="1" i="0" dirty="0">
                <a:solidFill>
                  <a:srgbClr val="202122"/>
                </a:solidFill>
                <a:effectLst/>
                <a:latin typeface="Arial" panose="020B0604020202020204" pitchFamily="34" charset="0"/>
              </a:rPr>
              <a:t>Bradley Harkness (he/il)</a:t>
            </a:r>
            <a:r>
              <a:rPr lang="en-CA" b="0" i="0" dirty="0">
                <a:solidFill>
                  <a:srgbClr val="202122"/>
                </a:solidFill>
                <a:effectLst/>
                <a:latin typeface="Arial" panose="020B0604020202020204" pitchFamily="34" charset="0"/>
              </a:rPr>
              <a:t>, Chief HR Officer and Director General, Corporate Services Sector, Impact Assessment Agency of Canada</a:t>
            </a:r>
            <a:endParaRPr lang="fr-CA" dirty="0"/>
          </a:p>
          <a:p>
            <a:pPr marL="0" lvl="0" indent="0">
              <a:spcAft>
                <a:spcPts val="600"/>
              </a:spcAft>
              <a:buFont typeface="Arial" panose="020B0604020202020204" pitchFamily="34" charset="0"/>
              <a:buNone/>
            </a:pPr>
            <a:endParaRPr lang="fr-CA" dirty="0"/>
          </a:p>
          <a:p>
            <a:pPr marL="0" lvl="0" indent="0">
              <a:spcAft>
                <a:spcPts val="600"/>
              </a:spcAft>
              <a:buFont typeface="Arial" panose="020B0604020202020204" pitchFamily="34" charset="0"/>
              <a:buNone/>
            </a:pPr>
            <a:r>
              <a:rPr lang="fr-CA" dirty="0" err="1"/>
              <a:t>Who</a:t>
            </a:r>
            <a:r>
              <a:rPr lang="fr-CA" dirty="0"/>
              <a:t> as a Sponsor to </a:t>
            </a:r>
            <a:r>
              <a:rPr lang="fr-CA" dirty="0" err="1"/>
              <a:t>this</a:t>
            </a:r>
            <a:r>
              <a:rPr lang="fr-CA" dirty="0"/>
              <a:t> program, </a:t>
            </a:r>
            <a:r>
              <a:rPr lang="fr-CA" dirty="0" err="1"/>
              <a:t>is</a:t>
            </a:r>
            <a:r>
              <a:rPr lang="fr-CA" dirty="0"/>
              <a:t> </a:t>
            </a:r>
            <a:r>
              <a:rPr lang="fr-CA" dirty="0" err="1"/>
              <a:t>going</a:t>
            </a:r>
            <a:r>
              <a:rPr lang="fr-CA" dirty="0"/>
              <a:t> to </a:t>
            </a:r>
            <a:r>
              <a:rPr lang="fr-CA" dirty="0" err="1"/>
              <a:t>give</a:t>
            </a:r>
            <a:r>
              <a:rPr lang="fr-CA" dirty="0"/>
              <a:t> the </a:t>
            </a:r>
            <a:r>
              <a:rPr lang="fr-CA" dirty="0" err="1"/>
              <a:t>opening</a:t>
            </a:r>
            <a:r>
              <a:rPr lang="fr-CA" dirty="0"/>
              <a:t> </a:t>
            </a:r>
            <a:r>
              <a:rPr lang="fr-CA" dirty="0" err="1"/>
              <a:t>remarks</a:t>
            </a:r>
            <a:r>
              <a:rPr lang="fr-CA"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3237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Alejandro/Ginette</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a:solidFill>
                  <a:schemeClr val="tx1"/>
                </a:solidFill>
                <a:effectLst/>
                <a:latin typeface="Arial" charset="0"/>
                <a:ea typeface="+mn-ea"/>
                <a:cs typeface="+mn-cs"/>
              </a:rPr>
              <a:t>From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from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dirty="0"/>
              <a:t>Alejandro/Ginette</a:t>
            </a:r>
            <a:r>
              <a:rPr lang="en-CA" dirty="0"/>
              <a:t>:</a:t>
            </a:r>
          </a:p>
          <a:p>
            <a:r>
              <a:rPr lang="en-CA" dirty="0"/>
              <a:t>With your back straight, sit as comfortable as possible</a:t>
            </a:r>
          </a:p>
          <a:p>
            <a:r>
              <a:rPr lang="en-CA" dirty="0"/>
              <a:t>Gently bring attention to your breath, no need to change the</a:t>
            </a:r>
            <a:r>
              <a:rPr lang="en-CA" baseline="0" dirty="0"/>
              <a:t> way you’re breathing, just notice it</a:t>
            </a:r>
            <a:endParaRPr lang="en-CA" dirty="0"/>
          </a:p>
          <a:p>
            <a:r>
              <a:rPr lang="en-CA" dirty="0"/>
              <a:t>Stay there for a few seconds</a:t>
            </a:r>
          </a:p>
          <a:p>
            <a:r>
              <a:rPr lang="en-CA" dirty="0"/>
              <a:t>Now, direct your breath and attention to</a:t>
            </a:r>
          </a:p>
          <a:p>
            <a:pPr marL="171450" lvl="0" indent="-171450">
              <a:buFont typeface="Arial" panose="020B0604020202020204" pitchFamily="34" charset="0"/>
              <a:buChar char="•"/>
            </a:pPr>
            <a:r>
              <a:rPr lang="fr-CA" dirty="0" err="1"/>
              <a:t>Now</a:t>
            </a:r>
            <a:r>
              <a:rPr lang="fr-CA" dirty="0"/>
              <a:t>, </a:t>
            </a:r>
            <a:r>
              <a:rPr lang="fr-CA" dirty="0" err="1"/>
              <a:t>with</a:t>
            </a:r>
            <a:r>
              <a:rPr lang="fr-CA" dirty="0"/>
              <a:t> the index finger of one of </a:t>
            </a:r>
            <a:r>
              <a:rPr lang="fr-CA" dirty="0" err="1"/>
              <a:t>your</a:t>
            </a:r>
            <a:r>
              <a:rPr lang="fr-CA" dirty="0"/>
              <a:t> hands, start at the </a:t>
            </a:r>
            <a:r>
              <a:rPr lang="fr-CA" dirty="0" err="1"/>
              <a:t>bottom</a:t>
            </a:r>
            <a:r>
              <a:rPr lang="fr-CA" dirty="0"/>
              <a:t> of </a:t>
            </a:r>
            <a:r>
              <a:rPr lang="fr-CA" dirty="0" err="1"/>
              <a:t>your</a:t>
            </a:r>
            <a:r>
              <a:rPr lang="fr-CA" dirty="0"/>
              <a:t> </a:t>
            </a:r>
            <a:r>
              <a:rPr lang="fr-CA" dirty="0" err="1"/>
              <a:t>thumb</a:t>
            </a:r>
            <a:r>
              <a:rPr lang="fr-CA" baseline="0" dirty="0"/>
              <a:t> on the opposite hand</a:t>
            </a:r>
          </a:p>
          <a:p>
            <a:pPr marL="171450" lvl="0" indent="-171450">
              <a:buFont typeface="Arial" panose="020B0604020202020204" pitchFamily="34" charset="0"/>
              <a:buChar char="•"/>
            </a:pPr>
            <a:r>
              <a:rPr lang="fr-CA" baseline="0" dirty="0" err="1"/>
              <a:t>Breath</a:t>
            </a:r>
            <a:r>
              <a:rPr lang="fr-CA" baseline="0" dirty="0"/>
              <a:t> in, move </a:t>
            </a:r>
            <a:r>
              <a:rPr lang="fr-CA" baseline="0" dirty="0" err="1"/>
              <a:t>your</a:t>
            </a:r>
            <a:r>
              <a:rPr lang="fr-CA" baseline="0" dirty="0"/>
              <a:t> finger </a:t>
            </a:r>
            <a:r>
              <a:rPr lang="fr-CA" baseline="0" dirty="0" err="1"/>
              <a:t>towards</a:t>
            </a:r>
            <a:r>
              <a:rPr lang="fr-CA" baseline="0" dirty="0"/>
              <a:t> the top of </a:t>
            </a:r>
            <a:r>
              <a:rPr lang="fr-CA" baseline="0" dirty="0" err="1"/>
              <a:t>your</a:t>
            </a:r>
            <a:r>
              <a:rPr lang="fr-CA" baseline="0" dirty="0"/>
              <a:t> </a:t>
            </a:r>
            <a:r>
              <a:rPr lang="fr-CA" baseline="0" dirty="0" err="1"/>
              <a:t>thumb</a:t>
            </a:r>
            <a:endParaRPr lang="fr-CA" baseline="0" dirty="0"/>
          </a:p>
          <a:p>
            <a:pPr marL="171450" lvl="0" indent="-171450">
              <a:buFont typeface="Arial" panose="020B0604020202020204" pitchFamily="34" charset="0"/>
              <a:buChar char="•"/>
            </a:pPr>
            <a:r>
              <a:rPr lang="fr-CA" baseline="0" dirty="0" err="1"/>
              <a:t>Breath</a:t>
            </a:r>
            <a:r>
              <a:rPr lang="fr-CA" baseline="0" dirty="0"/>
              <a:t> out, move </a:t>
            </a:r>
            <a:r>
              <a:rPr lang="fr-CA" baseline="0" dirty="0" err="1"/>
              <a:t>your</a:t>
            </a:r>
            <a:r>
              <a:rPr lang="fr-CA" baseline="0" dirty="0"/>
              <a:t> finger </a:t>
            </a:r>
            <a:r>
              <a:rPr lang="fr-CA" baseline="0" dirty="0" err="1"/>
              <a:t>towards</a:t>
            </a:r>
            <a:r>
              <a:rPr lang="fr-CA" baseline="0" dirty="0"/>
              <a:t> the </a:t>
            </a:r>
            <a:r>
              <a:rPr lang="fr-CA" baseline="0" dirty="0" err="1"/>
              <a:t>bottom</a:t>
            </a:r>
            <a:r>
              <a:rPr lang="fr-CA" baseline="0" dirty="0"/>
              <a:t> on the </a:t>
            </a:r>
            <a:r>
              <a:rPr lang="fr-CA" baseline="0" dirty="0" err="1"/>
              <a:t>other</a:t>
            </a:r>
            <a:r>
              <a:rPr lang="fr-CA" baseline="0" dirty="0"/>
              <a:t> </a:t>
            </a:r>
            <a:r>
              <a:rPr lang="fr-CA" baseline="0" dirty="0" err="1"/>
              <a:t>side</a:t>
            </a:r>
            <a:r>
              <a:rPr lang="fr-CA" baseline="0" dirty="0"/>
              <a:t> of </a:t>
            </a:r>
            <a:r>
              <a:rPr lang="fr-CA" baseline="0" dirty="0" err="1"/>
              <a:t>your</a:t>
            </a:r>
            <a:r>
              <a:rPr lang="fr-CA" baseline="0" dirty="0"/>
              <a:t> </a:t>
            </a:r>
            <a:r>
              <a:rPr lang="fr-CA" baseline="0" dirty="0" err="1"/>
              <a:t>thumb</a:t>
            </a:r>
            <a:endParaRPr lang="fr-CA" baseline="0" dirty="0"/>
          </a:p>
          <a:p>
            <a:pPr marL="171450" lvl="0" indent="-171450">
              <a:buFont typeface="Arial" panose="020B0604020202020204" pitchFamily="34" charset="0"/>
              <a:buChar char="•"/>
            </a:pPr>
            <a:r>
              <a:rPr lang="fr-CA" baseline="0" dirty="0" err="1"/>
              <a:t>Breath</a:t>
            </a:r>
            <a:r>
              <a:rPr lang="fr-CA" baseline="0" dirty="0"/>
              <a:t> in, move </a:t>
            </a:r>
            <a:r>
              <a:rPr lang="fr-CA" baseline="0" dirty="0" err="1"/>
              <a:t>your</a:t>
            </a:r>
            <a:r>
              <a:rPr lang="fr-CA" baseline="0" dirty="0"/>
              <a:t> finger </a:t>
            </a:r>
            <a:r>
              <a:rPr lang="fr-CA" baseline="0" dirty="0" err="1"/>
              <a:t>towards</a:t>
            </a:r>
            <a:r>
              <a:rPr lang="fr-CA" baseline="0" dirty="0"/>
              <a:t> the top of </a:t>
            </a:r>
            <a:r>
              <a:rPr lang="fr-CA" baseline="0" dirty="0" err="1"/>
              <a:t>your</a:t>
            </a:r>
            <a:r>
              <a:rPr lang="fr-CA" baseline="0" dirty="0"/>
              <a:t> index, 4, 3, 2,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Pause at the top, 4, 3, 2,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Breath</a:t>
            </a:r>
            <a:r>
              <a:rPr lang="fr-CA" baseline="0" dirty="0"/>
              <a:t> out, move </a:t>
            </a:r>
            <a:r>
              <a:rPr lang="fr-CA" baseline="0" dirty="0" err="1"/>
              <a:t>your</a:t>
            </a:r>
            <a:r>
              <a:rPr lang="fr-CA" baseline="0" dirty="0"/>
              <a:t> finger </a:t>
            </a:r>
            <a:r>
              <a:rPr lang="fr-CA" baseline="0" dirty="0" err="1"/>
              <a:t>towards</a:t>
            </a:r>
            <a:r>
              <a:rPr lang="fr-CA" baseline="0" dirty="0"/>
              <a:t> the </a:t>
            </a:r>
            <a:r>
              <a:rPr lang="fr-CA" baseline="0" dirty="0" err="1"/>
              <a:t>bottom</a:t>
            </a:r>
            <a:r>
              <a:rPr lang="fr-CA" baseline="0" dirty="0"/>
              <a:t> on the </a:t>
            </a:r>
            <a:r>
              <a:rPr lang="fr-CA" baseline="0" dirty="0" err="1"/>
              <a:t>other</a:t>
            </a:r>
            <a:r>
              <a:rPr lang="fr-CA" baseline="0" dirty="0"/>
              <a:t> </a:t>
            </a:r>
            <a:r>
              <a:rPr lang="fr-CA" baseline="0" dirty="0" err="1"/>
              <a:t>side</a:t>
            </a:r>
            <a:r>
              <a:rPr lang="fr-CA" baseline="0" dirty="0"/>
              <a:t> of </a:t>
            </a:r>
            <a:r>
              <a:rPr lang="fr-CA" baseline="0" dirty="0" err="1"/>
              <a:t>your</a:t>
            </a:r>
            <a:r>
              <a:rPr lang="fr-CA" baseline="0" dirty="0"/>
              <a:t> index, 4, 3, 2, 1</a:t>
            </a:r>
          </a:p>
          <a:p>
            <a:pPr marL="171450" lvl="0" indent="-171450">
              <a:buFont typeface="Arial" panose="020B0604020202020204" pitchFamily="34" charset="0"/>
              <a:buChar char="•"/>
            </a:pPr>
            <a:r>
              <a:rPr lang="fr-CA" baseline="0" dirty="0"/>
              <a:t>Pause, 4, 3, 2, 1</a:t>
            </a:r>
          </a:p>
          <a:p>
            <a:pPr marL="171450" lvl="0" indent="-171450">
              <a:buFont typeface="Arial" panose="020B0604020202020204" pitchFamily="34" charset="0"/>
              <a:buChar char="•"/>
            </a:pPr>
            <a:r>
              <a:rPr lang="fr-CA" baseline="0" dirty="0"/>
              <a:t>Next finger </a:t>
            </a:r>
            <a:r>
              <a:rPr lang="fr-CA" baseline="0" dirty="0" err="1"/>
              <a:t>Breath</a:t>
            </a:r>
            <a:r>
              <a:rPr lang="fr-CA" baseline="0" dirty="0"/>
              <a:t> in, 4, 3, 2, 1</a:t>
            </a:r>
          </a:p>
          <a:p>
            <a:pPr marL="171450" lvl="0" indent="-171450">
              <a:buFont typeface="Arial" panose="020B0604020202020204" pitchFamily="34" charset="0"/>
              <a:buChar char="•"/>
            </a:pPr>
            <a:r>
              <a:rPr lang="fr-CA" baseline="0" dirty="0"/>
              <a:t>Pause, 4, 3, 2, 1</a:t>
            </a:r>
          </a:p>
          <a:p>
            <a:pPr marL="171450" lvl="0" indent="-171450">
              <a:buFont typeface="Arial" panose="020B0604020202020204" pitchFamily="34" charset="0"/>
              <a:buChar char="•"/>
            </a:pPr>
            <a:r>
              <a:rPr lang="fr-CA" baseline="0" dirty="0" err="1"/>
              <a:t>Breath</a:t>
            </a:r>
            <a:r>
              <a:rPr lang="fr-CA" baseline="0" dirty="0"/>
              <a:t> out, 4, 3, 2, 1</a:t>
            </a:r>
          </a:p>
          <a:p>
            <a:pPr marL="171450" lvl="0" indent="-171450">
              <a:buFont typeface="Arial" panose="020B0604020202020204" pitchFamily="34" charset="0"/>
              <a:buChar char="•"/>
            </a:pPr>
            <a:r>
              <a:rPr lang="fr-CA" baseline="0" dirty="0"/>
              <a:t>Pause, 4, 3, 2, 1</a:t>
            </a:r>
          </a:p>
          <a:p>
            <a:pPr marL="171450" lvl="0" indent="-171450">
              <a:buFont typeface="Arial" panose="020B0604020202020204" pitchFamily="34" charset="0"/>
              <a:buChar char="•"/>
            </a:pPr>
            <a:r>
              <a:rPr lang="fr-CA" baseline="0" dirty="0"/>
              <a:t>Next finger </a:t>
            </a:r>
            <a:r>
              <a:rPr lang="fr-CA" baseline="0" dirty="0" err="1"/>
              <a:t>Breath</a:t>
            </a:r>
            <a:r>
              <a:rPr lang="fr-CA" baseline="0" dirty="0"/>
              <a:t> in, 4, 3, 2, 1</a:t>
            </a:r>
          </a:p>
          <a:p>
            <a:pPr marL="171450" lvl="0" indent="-171450">
              <a:buFont typeface="Arial" panose="020B0604020202020204" pitchFamily="34" charset="0"/>
              <a:buChar char="•"/>
            </a:pPr>
            <a:r>
              <a:rPr lang="fr-CA" baseline="0" dirty="0"/>
              <a:t>Pause, 4, 3, 2, 1</a:t>
            </a:r>
          </a:p>
          <a:p>
            <a:pPr marL="171450" lvl="0" indent="-171450">
              <a:buFont typeface="Arial" panose="020B0604020202020204" pitchFamily="34" charset="0"/>
              <a:buChar char="•"/>
            </a:pPr>
            <a:r>
              <a:rPr lang="fr-CA" baseline="0" dirty="0" err="1"/>
              <a:t>Breath</a:t>
            </a:r>
            <a:r>
              <a:rPr lang="fr-CA" baseline="0" dirty="0"/>
              <a:t> out, 4, 3, 2, 1</a:t>
            </a:r>
          </a:p>
          <a:p>
            <a:pPr marL="171450" lvl="0" indent="-171450">
              <a:buFont typeface="Arial" panose="020B0604020202020204" pitchFamily="34" charset="0"/>
              <a:buChar char="•"/>
            </a:pPr>
            <a:r>
              <a:rPr lang="fr-CA" baseline="0" dirty="0"/>
              <a:t>Pause, 4, 3, 2, 1</a:t>
            </a:r>
          </a:p>
          <a:p>
            <a:pPr marL="171450" lvl="0" indent="-171450">
              <a:buFont typeface="Arial" panose="020B0604020202020204" pitchFamily="34" charset="0"/>
              <a:buChar char="•"/>
            </a:pPr>
            <a:r>
              <a:rPr lang="fr-CA" baseline="0" dirty="0"/>
              <a:t>Last finger </a:t>
            </a:r>
            <a:r>
              <a:rPr lang="fr-CA" baseline="0" dirty="0" err="1"/>
              <a:t>Breath</a:t>
            </a:r>
            <a:r>
              <a:rPr lang="fr-CA" baseline="0" dirty="0"/>
              <a:t> in, 4, 3, 2, 1</a:t>
            </a:r>
          </a:p>
          <a:p>
            <a:pPr marL="171450" lvl="0" indent="-171450">
              <a:buFont typeface="Arial" panose="020B0604020202020204" pitchFamily="34" charset="0"/>
              <a:buChar char="•"/>
            </a:pPr>
            <a:r>
              <a:rPr lang="fr-CA" baseline="0" dirty="0"/>
              <a:t>Pause, 4, 3, 2, 1</a:t>
            </a:r>
          </a:p>
          <a:p>
            <a:pPr marL="171450" lvl="0" indent="-171450">
              <a:buFont typeface="Arial" panose="020B0604020202020204" pitchFamily="34" charset="0"/>
              <a:buChar char="•"/>
            </a:pPr>
            <a:r>
              <a:rPr lang="fr-CA" baseline="0" dirty="0" err="1"/>
              <a:t>Breath</a:t>
            </a:r>
            <a:r>
              <a:rPr lang="fr-CA" baseline="0" dirty="0"/>
              <a:t> out, 4, 3, 2, 1</a:t>
            </a:r>
          </a:p>
          <a:p>
            <a:pPr marL="171450" lvl="0" indent="-171450">
              <a:buFont typeface="Arial" panose="020B0604020202020204" pitchFamily="34" charset="0"/>
              <a:buChar char="•"/>
            </a:pPr>
            <a:r>
              <a:rPr lang="fr-CA" baseline="0" dirty="0"/>
              <a:t>Pause</a:t>
            </a:r>
          </a:p>
          <a:p>
            <a:pPr marL="171450" lvl="0" indent="-171450">
              <a:buFont typeface="Arial" panose="020B0604020202020204" pitchFamily="34" charset="0"/>
              <a:buChar char="•"/>
            </a:pPr>
            <a:endParaRPr lang="en-CA" dirty="0"/>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Now, come back… and</a:t>
            </a:r>
            <a:r>
              <a:rPr lang="en-CA" baseline="0" dirty="0"/>
              <a:t> open your eyes.</a:t>
            </a:r>
          </a:p>
          <a:p>
            <a:pPr lvl="0">
              <a:buFont typeface="Arial" pitchFamily="34" charset="0"/>
              <a:buNone/>
            </a:pPr>
            <a:endParaRPr lang="en-CA" baseline="0" dirty="0"/>
          </a:p>
          <a:p>
            <a:pPr lvl="0">
              <a:buFont typeface="Arial" pitchFamily="34" charset="0"/>
              <a:buNone/>
            </a:pPr>
            <a:r>
              <a:rPr lang="en-CA" baseline="0" dirty="0"/>
              <a:t>Debrief: What did you notice? Let’s take 2 or 3 people who’d like to share how the exercise went for you</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348179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lvl="0" indent="0">
              <a:spcAft>
                <a:spcPts val="600"/>
              </a:spcAft>
              <a:buFont typeface="Arial" panose="020B0604020202020204" pitchFamily="34" charset="0"/>
              <a:buNone/>
            </a:pPr>
            <a:r>
              <a:rPr lang="en-US" sz="1200" dirty="0"/>
              <a:t>Alejandro/Ginette:</a:t>
            </a:r>
          </a:p>
          <a:p>
            <a:pPr marL="171450" lvl="0" indent="-171450">
              <a:spcAft>
                <a:spcPts val="600"/>
              </a:spcAft>
              <a:buFont typeface="Arial" panose="020B0604020202020204" pitchFamily="34" charset="0"/>
              <a:buChar char="•"/>
            </a:pPr>
            <a:r>
              <a:rPr lang="en-US" sz="1200" dirty="0"/>
              <a:t>Here a partial list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Canada Revenue Agency</a:t>
            </a:r>
          </a:p>
          <a:p>
            <a:pPr marL="628650" lvl="1" indent="-171450">
              <a:spcAft>
                <a:spcPts val="600"/>
              </a:spcAft>
              <a:buFont typeface="Arial" panose="020B0604020202020204" pitchFamily="34" charset="0"/>
              <a:buChar char="•"/>
            </a:pPr>
            <a:r>
              <a:rPr lang="en-US" sz="1200" dirty="0"/>
              <a:t>Immigration,</a:t>
            </a:r>
            <a:r>
              <a:rPr lang="en-US" sz="1200" baseline="0" dirty="0"/>
              <a:t> Refugees and Citizenship Canada</a:t>
            </a:r>
            <a:endParaRPr lang="fr-CA" sz="1200" dirty="0"/>
          </a:p>
          <a:p>
            <a:r>
              <a:rPr lang="en-US"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4078837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program is aimed at someone who wants it” (not necessary for one who needs it)</a:t>
            </a:r>
          </a:p>
          <a:p>
            <a:endParaRPr lang="en-US" dirty="0"/>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07509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Ginette/Alejandro</a:t>
            </a:r>
            <a:r>
              <a:rPr lang="fr-CA" sz="1000" b="0" i="0" dirty="0"/>
              <a:t>:</a:t>
            </a:r>
          </a:p>
          <a:p>
            <a:pPr lvl="0"/>
            <a:r>
              <a:rPr lang="en-CA" sz="1000" dirty="0"/>
              <a:t>The program goes for 8 weeks, with a weekly session of 1.5 hours, plus additional homework for up to an estimate of 2 to 3 hours a week</a:t>
            </a:r>
          </a:p>
          <a:p>
            <a:pPr lvl="0"/>
            <a:endParaRPr lang="en-CA" sz="1000" b="1" i="1" dirty="0"/>
          </a:p>
          <a:p>
            <a:r>
              <a:rPr lang="en-CA" dirty="0">
                <a:hlinkClick r:id="rId3"/>
              </a:rPr>
              <a:t>https://wiki.gccollab.ca/MCLD-DLCP</a:t>
            </a:r>
            <a:r>
              <a:rPr lang="en-CA" dirty="0"/>
              <a:t> </a:t>
            </a:r>
          </a:p>
          <a:p>
            <a:r>
              <a:rPr lang="en-CA" u="sng" dirty="0">
                <a:hlinkClick r:id="rId4" tooltip="Mindful Change Leadership Development Program Details"/>
              </a:rPr>
              <a:t>MCLD - 8 Week Program Details</a:t>
            </a:r>
            <a:r>
              <a:rPr lang="en-CA" dirty="0"/>
              <a:t>. </a:t>
            </a:r>
          </a:p>
          <a:p>
            <a:r>
              <a:rPr lang="en-CA" dirty="0">
                <a:hlinkClick r:id="rId5" tooltip="Mindful Change Leadership Development Program - FAQ"/>
              </a:rPr>
              <a:t>MCLD - FAQ</a:t>
            </a:r>
            <a:endParaRPr lang="en-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6"/>
              </a:rPr>
              <a:t>https://gccollab.ca/groups/profile/7978973/mcld-program-cohort-cop-coi-programme-dlcp-cohorte-cdp-et-cdi</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707755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Ginette/Alejandro</a:t>
            </a:r>
            <a:r>
              <a:rPr lang="en-US" i="0"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are key for ensuring your successful participation on this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And as a bonus, it could be added to your Performance Management Agreement or Learning Plan</a:t>
            </a: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351590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Ginette/Alejandro</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meantime that</a:t>
            </a:r>
            <a:r>
              <a:rPr lang="en-US" baseline="0" dirty="0"/>
              <a:t> people raise their hand to ask</a:t>
            </a:r>
            <a:r>
              <a:rPr lang="en-US" dirty="0"/>
              <a:t> questions), we’ll reflect back on some of the comments put</a:t>
            </a:r>
            <a:r>
              <a:rPr lang="en-US" baseline="0" dirty="0"/>
              <a:t> on the chat…. (mention some of the comments for both exercises)</a:t>
            </a:r>
            <a:endParaRPr lang="en-US" dirty="0"/>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t>
            </a:r>
            <a:r>
              <a:rPr lang="en-US" dirty="0" err="1"/>
              <a:t>Menti</a:t>
            </a:r>
            <a:br>
              <a:rPr lang="en-US" dirty="0"/>
            </a:br>
            <a:br>
              <a:rPr lang="en-US" dirty="0"/>
            </a:br>
            <a:r>
              <a:rPr lang="en-US" dirty="0"/>
              <a:t>OR Sli.do #</a:t>
            </a:r>
            <a:r>
              <a:rPr lang="en-US" dirty="0" err="1"/>
              <a:t>mcld</a:t>
            </a:r>
            <a:r>
              <a:rPr lang="en-US" dirty="0"/>
              <a:t> - https://app.sli.do/event/ndecSyr9sCAK8nCTSHMcjb, for those who prefer anonymity</a:t>
            </a:r>
            <a:r>
              <a:rPr lang="en-US" sz="1200" dirty="0"/>
              <a:t> (</a:t>
            </a:r>
            <a:r>
              <a:rPr lang="en-US" sz="1200" b="1" dirty="0"/>
              <a:t>provide the Sli.do link and code</a:t>
            </a:r>
            <a:r>
              <a:rPr lang="en-US" sz="1200" dirty="0"/>
              <a:t>)</a:t>
            </a:r>
          </a:p>
          <a:p>
            <a:pPr marL="171450" lvl="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Alejandro/Ginette:</a:t>
            </a:r>
          </a:p>
          <a:p>
            <a:pPr marL="171450" lvl="0" indent="-171450">
              <a:spcAft>
                <a:spcPts val="600"/>
              </a:spcAft>
              <a:buFont typeface="Arial" panose="020B0604020202020204" pitchFamily="34" charset="0"/>
              <a:buChar char="•"/>
            </a:pPr>
            <a:r>
              <a:rPr lang="en-US" sz="1200" baseline="0" dirty="0"/>
              <a:t>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122137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Alejandro/Ginette: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45276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Alejandro/Ginette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(paraphrase from slide)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write</a:t>
            </a:r>
            <a:r>
              <a:rPr lang="fr-CA" dirty="0"/>
              <a:t> down</a:t>
            </a:r>
            <a:r>
              <a:rPr lang="fr-CA" baseline="0" dirty="0"/>
              <a:t> </a:t>
            </a:r>
            <a:r>
              <a:rPr lang="fr-CA" baseline="0" dirty="0" err="1"/>
              <a:t>your</a:t>
            </a:r>
            <a:r>
              <a:rPr lang="fr-CA" baseline="0" dirty="0"/>
              <a:t> questions, at the end </a:t>
            </a:r>
            <a:r>
              <a:rPr lang="fr-CA" baseline="0" dirty="0" err="1"/>
              <a:t>there</a:t>
            </a:r>
            <a:r>
              <a:rPr lang="fr-CA" baseline="0" dirty="0"/>
              <a:t> </a:t>
            </a:r>
            <a:r>
              <a:rPr lang="fr-CA" baseline="0" dirty="0" err="1"/>
              <a:t>will</a:t>
            </a:r>
            <a:r>
              <a:rPr lang="fr-CA" baseline="0" dirty="0"/>
              <a:t> </a:t>
            </a:r>
            <a:r>
              <a:rPr lang="fr-CA" baseline="0" dirty="0" err="1"/>
              <a:t>be</a:t>
            </a:r>
            <a:r>
              <a:rPr lang="fr-CA" baseline="0" dirty="0"/>
              <a:t> time for Q&amp;A</a:t>
            </a:r>
            <a:endParaRPr lang="en-US" dirty="0"/>
          </a:p>
          <a:p>
            <a:pPr marL="171450" lvl="0" indent="-171450">
              <a:spcAft>
                <a:spcPts val="600"/>
              </a:spcAft>
              <a:buFont typeface="Arial" panose="020B0604020202020204" pitchFamily="34" charset="0"/>
              <a:buChar char="•"/>
            </a:pPr>
            <a:r>
              <a:rPr lang="en-US" sz="1200" dirty="0"/>
              <a:t>Raising hand</a:t>
            </a:r>
          </a:p>
          <a:p>
            <a:pPr marL="171450" lvl="0" indent="-171450">
              <a:spcAft>
                <a:spcPts val="600"/>
              </a:spcAft>
              <a:buFont typeface="Arial" panose="020B0604020202020204" pitchFamily="34" charset="0"/>
              <a:buChar char="•"/>
            </a:pPr>
            <a:r>
              <a:rPr lang="en-US" sz="1200" dirty="0"/>
              <a:t>Comments via the chat</a:t>
            </a:r>
          </a:p>
          <a:p>
            <a:pPr marL="171450" lvl="0" indent="-171450">
              <a:spcAft>
                <a:spcPts val="600"/>
              </a:spcAft>
              <a:buFont typeface="Arial" panose="020B0604020202020204" pitchFamily="34" charset="0"/>
              <a:buChar char="•"/>
            </a:pPr>
            <a:r>
              <a:rPr lang="en-US" sz="1200" dirty="0"/>
              <a:t>Ask questions anonymously via </a:t>
            </a:r>
            <a:r>
              <a:rPr lang="en-US" sz="1200" dirty="0" err="1"/>
              <a:t>slido</a:t>
            </a:r>
            <a:r>
              <a:rPr lang="en-US" sz="1200" dirty="0"/>
              <a:t> (details in next slide)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181490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dirty="0"/>
              <a:t>Alejandro/Ginette</a:t>
            </a:r>
            <a:r>
              <a:rPr lang="en-CA" dirty="0"/>
              <a:t>:</a:t>
            </a:r>
          </a:p>
          <a:p>
            <a:r>
              <a:rPr lang="en-CA" dirty="0"/>
              <a:t>For those who prefer to ask questions anonymously, you can do so via sli.do</a:t>
            </a:r>
          </a:p>
          <a:p>
            <a:endParaRPr lang="en-CA" dirty="0"/>
          </a:p>
          <a:p>
            <a:r>
              <a:rPr lang="en-CA" dirty="0"/>
              <a:t>You can access the sli.do link via the chat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34323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Ginette/Alejandro:</a:t>
            </a:r>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face, your eyes, nose and</a:t>
            </a:r>
            <a:r>
              <a:rPr lang="en-CA" baseline="0" dirty="0"/>
              <a:t> mouth. Your jaw,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your </a:t>
            </a:r>
            <a:r>
              <a:rPr lang="en-CA" dirty="0" err="1"/>
              <a:t>scalf</a:t>
            </a:r>
            <a:r>
              <a:rPr lang="en-CA" dirty="0"/>
              <a:t>, breath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direct your breath and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t>
            </a:r>
            <a:r>
              <a:rPr lang="en-CA" baseline="0" dirty="0" err="1"/>
              <a:t>abdoment</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What did you notice? Let’s take 2 or 3 people who’d like to share how the exercise went for you</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a:t>Ginette/Alejandro</a:t>
            </a:r>
            <a:r>
              <a:rPr lang="en-US" i="1" dirty="0"/>
              <a:t>:</a:t>
            </a:r>
            <a:endParaRPr lang="en-US" i="0" dirty="0"/>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0" lvl="0" indent="0">
              <a:buFont typeface="Symbol" panose="05050102010706020507" pitchFamily="18" charset="2"/>
              <a:buNone/>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across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Ginette/Alejandro</a:t>
            </a:r>
            <a:r>
              <a:rPr lang="en-US" i="1" dirty="0"/>
              <a:t>:</a:t>
            </a:r>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90023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Alejandro/Ginette</a:t>
            </a:r>
            <a:r>
              <a:rPr lang="en-US" sz="1400" i="1" dirty="0"/>
              <a:t>:</a:t>
            </a:r>
          </a:p>
          <a:p>
            <a:pPr lvl="0"/>
            <a:r>
              <a:rPr lang="en-CA" sz="1400" kern="1200" dirty="0">
                <a:solidFill>
                  <a:schemeClr val="tx1"/>
                </a:solidFill>
                <a:effectLst/>
                <a:latin typeface="Arial" charset="0"/>
                <a:ea typeface="+mn-ea"/>
                <a:cs typeface="+mn-cs"/>
              </a:rPr>
              <a:t>Participants completed</a:t>
            </a:r>
            <a:r>
              <a:rPr lang="en-CA" sz="1400" kern="1200" baseline="0" dirty="0">
                <a:solidFill>
                  <a:schemeClr val="tx1"/>
                </a:solidFill>
                <a:effectLst/>
                <a:latin typeface="Arial" charset="0"/>
                <a:ea typeface="+mn-ea"/>
                <a:cs typeface="+mn-cs"/>
              </a:rPr>
              <a:t> s</a:t>
            </a:r>
            <a:r>
              <a:rPr lang="en-CA" sz="1400" kern="1200" dirty="0">
                <a:solidFill>
                  <a:schemeClr val="tx1"/>
                </a:solidFill>
                <a:effectLst/>
                <a:latin typeface="Arial" charset="0"/>
                <a:ea typeface="+mn-ea"/>
                <a:cs typeface="+mn-cs"/>
              </a:rPr>
              <a:t>elf-assessment questionnaires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lvl="0"/>
            <a:r>
              <a:rPr lang="en-US" sz="1400" dirty="0"/>
              <a:t>A total of 130 participants completed the program, </a:t>
            </a:r>
            <a:r>
              <a:rPr lang="en-CA" sz="1400" kern="1200" baseline="0" noProof="0" dirty="0">
                <a:solidFill>
                  <a:schemeClr val="tx1"/>
                </a:solidFill>
                <a:effectLst/>
                <a:latin typeface="Arial" charset="0"/>
                <a:ea typeface="+mn-ea"/>
                <a:cs typeface="+mn-cs"/>
              </a:rPr>
              <a:t>we received 99 final assessments (76%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12.6%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 sense of clarity of mind.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 I have difficulty distinguishing what day it is.)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23.0%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taking time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(Q7. I take time each day to optimize my personal productivity)</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20%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(Q13. It seems I am running on automatic, without much awareness of what I am doing.)</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21%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present while at work and at home.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14.0%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an improvement in their ability to be present.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3676372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10"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2024-04-06</a:t>
            </a:fld>
            <a:endParaRPr lang="en-CA"/>
          </a:p>
        </p:txBody>
      </p:sp>
      <p:sp>
        <p:nvSpPr>
          <p:cNvPr id="16" name="Rectangle 1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2024-04-06</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3" name="Picture 2">
            <a:extLst>
              <a:ext uri="{FF2B5EF4-FFF2-40B4-BE49-F238E27FC236}">
                <a16:creationId xmlns:a16="http://schemas.microsoft.com/office/drawing/2014/main" id="{B66AB866-D9B2-F51F-1F09-378FED41D73C}"/>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026" name="Picture 2">
            <a:extLst>
              <a:ext uri="{FF2B5EF4-FFF2-40B4-BE49-F238E27FC236}">
                <a16:creationId xmlns:a16="http://schemas.microsoft.com/office/drawing/2014/main" id="{76E6A45B-DA3D-04AB-2D73-33ADFCF365E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vt-of-canada-logo – IISD Experimental Lakes Area">
            <a:extLst>
              <a:ext uri="{FF2B5EF4-FFF2-40B4-BE49-F238E27FC236}">
                <a16:creationId xmlns:a16="http://schemas.microsoft.com/office/drawing/2014/main" id="{3E3F8702-4B61-1C6E-EF7A-F7F6C06DFC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deral - Data and Statistics: Canada - Research Guides at University ...">
            <a:extLst>
              <a:ext uri="{FF2B5EF4-FFF2-40B4-BE49-F238E27FC236}">
                <a16:creationId xmlns:a16="http://schemas.microsoft.com/office/drawing/2014/main" id="{26E9E52E-BA85-98B0-AD47-9AB7C14F1A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2024-04-06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2024-04-06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2024-04-06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2024-04-06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2024-04-06</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2024-04-06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B3FFD2E5-3B4C-457C-A707-CAECF53851F3}" type="datetime1">
              <a:rPr lang="en-CA" smtClean="0"/>
              <a:pPr/>
              <a:t>2024-04-06</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2024-04-06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2024-04-06</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2024-04-06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2024-04-06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2024-04-06</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2024-04-06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2024-04-06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2024-04-06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pPr/>
              <a:t>‹#›</a:t>
            </a:fld>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7662" y="6356350"/>
            <a:ext cx="17531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2024-04-06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6" name="Picture 5">
            <a:extLst>
              <a:ext uri="{FF2B5EF4-FFF2-40B4-BE49-F238E27FC236}">
                <a16:creationId xmlns:a16="http://schemas.microsoft.com/office/drawing/2014/main" id="{0F10D0DC-74D5-3937-9BB8-3881AC010580}"/>
              </a:ext>
            </a:extLst>
          </p:cNvPr>
          <p:cNvPicPr>
            <a:picLocks noChangeAspect="1"/>
          </p:cNvPicPr>
          <p:nvPr userDrawn="1"/>
        </p:nvPicPr>
        <p:blipFill>
          <a:blip r:embed="rId14"/>
          <a:stretch>
            <a:fillRect/>
          </a:stretch>
        </p:blipFill>
        <p:spPr>
          <a:xfrm>
            <a:off x="101352" y="6355844"/>
            <a:ext cx="582216" cy="421341"/>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3.jp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notesSlide" Target="../notesSlides/notesSlide12.xml"/><Relationship Id="rId7" Type="http://schemas.openxmlformats.org/officeDocument/2006/relationships/image" Target="../media/image27.jpg"/><Relationship Id="rId12"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36.png"/><Relationship Id="rId1" Type="http://schemas.openxmlformats.org/officeDocument/2006/relationships/tags" Target="../tags/tag1.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29.jpg"/><Relationship Id="rId1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s://wiki.gccollab.ca/Mindful_Change_Leadership_Development_Program_-_FAQ"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iki.gccollab.ca/Mindful_Change_Leadership_Development_Program_Details" TargetMode="External"/><Relationship Id="rId5" Type="http://schemas.openxmlformats.org/officeDocument/2006/relationships/hyperlink" Target="https://wiki.gccollab.ca/MCLD-DLCP" TargetMode="Externa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app.sli.do/event/vef8EJftsZ6S9NWLoiHdb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ctrTitle"/>
          </p:nvPr>
        </p:nvSpPr>
        <p:spPr/>
        <p:txBody>
          <a:bodyPr>
            <a:noAutofit/>
          </a:bodyPr>
          <a:lstStyle/>
          <a:p>
            <a:r>
              <a:rPr lang="fr-FR" sz="3600" dirty="0"/>
              <a:t>Information session: </a:t>
            </a:r>
            <a:br>
              <a:rPr lang="fr-FR" sz="3600" dirty="0"/>
            </a:br>
            <a:r>
              <a:rPr lang="en-US" sz="3600" dirty="0"/>
              <a:t>Mindful Change Leadership Development program</a:t>
            </a:r>
          </a:p>
        </p:txBody>
      </p:sp>
      <p:sp>
        <p:nvSpPr>
          <p:cNvPr id="3" name="Subtitle 2"/>
          <p:cNvSpPr>
            <a:spLocks noGrp="1"/>
          </p:cNvSpPr>
          <p:nvPr>
            <p:ph type="subTitle" idx="1"/>
          </p:nvPr>
        </p:nvSpPr>
        <p:spPr/>
        <p:txBody>
          <a:bodyPr>
            <a:normAutofit/>
          </a:bodyPr>
          <a:lstStyle/>
          <a:p>
            <a:pPr>
              <a:spcBef>
                <a:spcPts val="600"/>
              </a:spcBef>
            </a:pPr>
            <a:endParaRPr lang="en-US" sz="2000" dirty="0">
              <a:solidFill>
                <a:schemeClr val="tx1"/>
              </a:solidFill>
            </a:endParaRPr>
          </a:p>
          <a:p>
            <a:pPr>
              <a:spcBef>
                <a:spcPts val="600"/>
              </a:spcBef>
            </a:pPr>
            <a:endParaRPr lang="en-US" sz="2000" dirty="0">
              <a:solidFill>
                <a:schemeClr val="tx1"/>
              </a:solidFill>
            </a:endParaRPr>
          </a:p>
          <a:p>
            <a:pPr>
              <a:spcBef>
                <a:spcPts val="600"/>
              </a:spcBef>
            </a:pPr>
            <a:r>
              <a:rPr lang="en-US" sz="2000" dirty="0">
                <a:solidFill>
                  <a:schemeClr val="tx1"/>
                </a:solidFill>
              </a:rPr>
              <a:t>April 2024</a:t>
            </a:r>
            <a:endParaRPr lang="en-US" sz="2000" dirty="0">
              <a:solidFill>
                <a:srgbClr val="FF0000"/>
              </a:solidFill>
            </a:endParaRPr>
          </a:p>
        </p:txBody>
      </p:sp>
    </p:spTree>
    <p:extLst>
      <p:ext uri="{BB962C8B-B14F-4D97-AF65-F5344CB8AC3E}">
        <p14:creationId xmlns:p14="http://schemas.microsoft.com/office/powerpoint/2010/main" val="251191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a:t>
            </a:r>
            <a:endParaRPr lang="en-CA" sz="3200" dirty="0"/>
          </a:p>
        </p:txBody>
      </p:sp>
      <p:sp>
        <p:nvSpPr>
          <p:cNvPr id="3" name="Rectangle 2"/>
          <p:cNvSpPr/>
          <p:nvPr/>
        </p:nvSpPr>
        <p:spPr>
          <a:xfrm>
            <a:off x="780840" y="1371600"/>
            <a:ext cx="7967546" cy="5216813"/>
          </a:xfrm>
          <a:prstGeom prst="rect">
            <a:avLst/>
          </a:prstGeom>
        </p:spPr>
        <p:txBody>
          <a:bodyPr wrap="square">
            <a:spAutoFit/>
          </a:bodyPr>
          <a:lstStyle/>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42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851011" y="1307143"/>
            <a:ext cx="1447422" cy="1737449"/>
            <a:chOff x="2613298" y="2682625"/>
            <a:chExt cx="1763070" cy="2127720"/>
          </a:xfrm>
        </p:grpSpPr>
        <p:pic>
          <p:nvPicPr>
            <p:cNvPr id="5" name="Picture 4"/>
            <p:cNvPicPr>
              <a:picLocks noChangeAspect="1"/>
            </p:cNvPicPr>
            <p:nvPr/>
          </p:nvPicPr>
          <p:blipFill>
            <a:blip r:embed="rId3">
              <a:duotone>
                <a:schemeClr val="accent2">
                  <a:shade val="45000"/>
                  <a:satMod val="135000"/>
                </a:schemeClr>
                <a:prstClr val="white"/>
              </a:duotone>
            </a:blip>
            <a:stretch>
              <a:fillRect/>
            </a:stretch>
          </p:blipFill>
          <p:spPr>
            <a:xfrm>
              <a:off x="2613298" y="3356992"/>
              <a:ext cx="590550" cy="1238250"/>
            </a:xfrm>
            <a:prstGeom prst="rect">
              <a:avLst/>
            </a:prstGeom>
          </p:spPr>
        </p:pic>
        <p:pic>
          <p:nvPicPr>
            <p:cNvPr id="9" name="Picture 8"/>
            <p:cNvPicPr>
              <a:picLocks noChangeAspect="1"/>
            </p:cNvPicPr>
            <p:nvPr/>
          </p:nvPicPr>
          <p:blipFill>
            <a:blip r:embed="rId4">
              <a:duotone>
                <a:schemeClr val="accent3">
                  <a:shade val="45000"/>
                  <a:satMod val="135000"/>
                </a:schemeClr>
                <a:prstClr val="white"/>
              </a:duotone>
            </a:blip>
            <a:stretch>
              <a:fillRect/>
            </a:stretch>
          </p:blipFill>
          <p:spPr>
            <a:xfrm>
              <a:off x="3128885" y="2701676"/>
              <a:ext cx="342900" cy="1990725"/>
            </a:xfrm>
            <a:prstGeom prst="rect">
              <a:avLst/>
            </a:prstGeom>
          </p:spPr>
        </p:pic>
        <p:pic>
          <p:nvPicPr>
            <p:cNvPr id="10" name="Picture 9"/>
            <p:cNvPicPr>
              <a:picLocks noChangeAspect="1"/>
            </p:cNvPicPr>
            <p:nvPr/>
          </p:nvPicPr>
          <p:blipFill>
            <a:blip r:embed="rId5">
              <a:duotone>
                <a:schemeClr val="accent4">
                  <a:shade val="45000"/>
                  <a:satMod val="135000"/>
                </a:schemeClr>
                <a:prstClr val="white"/>
              </a:duotone>
            </a:blip>
            <a:stretch>
              <a:fillRect/>
            </a:stretch>
          </p:blipFill>
          <p:spPr>
            <a:xfrm>
              <a:off x="3455206" y="2682625"/>
              <a:ext cx="323850" cy="2028825"/>
            </a:xfrm>
            <a:prstGeom prst="rect">
              <a:avLst/>
            </a:prstGeom>
          </p:spPr>
        </p:pic>
        <p:pic>
          <p:nvPicPr>
            <p:cNvPr id="11" name="Picture 10"/>
            <p:cNvPicPr>
              <a:picLocks noChangeAspect="1"/>
            </p:cNvPicPr>
            <p:nvPr/>
          </p:nvPicPr>
          <p:blipFill>
            <a:blip r:embed="rId6">
              <a:duotone>
                <a:schemeClr val="accent5">
                  <a:shade val="45000"/>
                  <a:satMod val="135000"/>
                </a:schemeClr>
                <a:prstClr val="white"/>
              </a:duotone>
            </a:blip>
            <a:stretch>
              <a:fillRect/>
            </a:stretch>
          </p:blipFill>
          <p:spPr>
            <a:xfrm>
              <a:off x="3752763" y="2752945"/>
              <a:ext cx="314325" cy="2057400"/>
            </a:xfrm>
            <a:prstGeom prst="rect">
              <a:avLst/>
            </a:prstGeom>
          </p:spPr>
        </p:pic>
        <p:pic>
          <p:nvPicPr>
            <p:cNvPr id="12" name="Picture 11"/>
            <p:cNvPicPr>
              <a:picLocks noChangeAspect="1"/>
            </p:cNvPicPr>
            <p:nvPr/>
          </p:nvPicPr>
          <p:blipFill>
            <a:blip r:embed="rId7">
              <a:clrChange>
                <a:clrFrom>
                  <a:srgbClr val="FFFFFF"/>
                </a:clrFrom>
                <a:clrTo>
                  <a:srgbClr val="FFFFFF">
                    <a:alpha val="0"/>
                  </a:srgbClr>
                </a:clrTo>
              </a:clrChange>
              <a:duotone>
                <a:schemeClr val="accent6">
                  <a:shade val="45000"/>
                  <a:satMod val="135000"/>
                </a:schemeClr>
                <a:prstClr val="white"/>
              </a:duotone>
            </a:blip>
            <a:stretch>
              <a:fillRect/>
            </a:stretch>
          </p:blipFill>
          <p:spPr>
            <a:xfrm>
              <a:off x="3947743" y="3142849"/>
              <a:ext cx="428625" cy="1400175"/>
            </a:xfrm>
            <a:prstGeom prst="rect">
              <a:avLst/>
            </a:prstGeom>
          </p:spPr>
        </p:pic>
        <p:pic>
          <p:nvPicPr>
            <p:cNvPr id="13" name="Picture 12"/>
            <p:cNvPicPr>
              <a:picLocks noChangeAspect="1"/>
            </p:cNvPicPr>
            <p:nvPr/>
          </p:nvPicPr>
          <p:blipFill>
            <a:blip r:embed="rId8">
              <a:clrChange>
                <a:clrFrom>
                  <a:srgbClr val="FFFFFF"/>
                </a:clrFrom>
                <a:clrTo>
                  <a:srgbClr val="FFFFFF">
                    <a:alpha val="0"/>
                  </a:srgbClr>
                </a:clrTo>
              </a:clrChange>
              <a:duotone>
                <a:schemeClr val="bg2">
                  <a:shade val="45000"/>
                  <a:satMod val="135000"/>
                </a:schemeClr>
                <a:prstClr val="white"/>
              </a:duotone>
            </a:blip>
            <a:stretch>
              <a:fillRect/>
            </a:stretch>
          </p:blipFill>
          <p:spPr>
            <a:xfrm>
              <a:off x="2920579" y="3827707"/>
              <a:ext cx="1438275" cy="971550"/>
            </a:xfrm>
            <a:prstGeom prst="rect">
              <a:avLst/>
            </a:prstGeom>
          </p:spPr>
        </p:pic>
      </p:grpSp>
      <p:pic>
        <p:nvPicPr>
          <p:cNvPr id="15" name="Picture 14"/>
          <p:cNvPicPr>
            <a:picLocks noChangeAspect="1"/>
          </p:cNvPicPr>
          <p:nvPr/>
        </p:nvPicPr>
        <p:blipFill>
          <a:blip r:embed="rId9">
            <a:clrChange>
              <a:clrFrom>
                <a:srgbClr val="FFFFFF"/>
              </a:clrFrom>
              <a:clrTo>
                <a:srgbClr val="FFFFFF">
                  <a:alpha val="0"/>
                </a:srgbClr>
              </a:clrTo>
            </a:clrChange>
          </a:blip>
          <a:stretch>
            <a:fillRect/>
          </a:stretch>
        </p:blipFill>
        <p:spPr>
          <a:xfrm>
            <a:off x="6222016" y="1800063"/>
            <a:ext cx="914906" cy="797611"/>
          </a:xfrm>
          <a:prstGeom prst="rect">
            <a:avLst/>
          </a:prstGeom>
        </p:spPr>
      </p:pic>
      <p:sp>
        <p:nvSpPr>
          <p:cNvPr id="2" name="Title 1"/>
          <p:cNvSpPr>
            <a:spLocks noGrp="1"/>
          </p:cNvSpPr>
          <p:nvPr>
            <p:ph type="title"/>
          </p:nvPr>
        </p:nvSpPr>
        <p:spPr/>
        <p:txBody>
          <a:bodyPr>
            <a:normAutofit/>
          </a:bodyPr>
          <a:lstStyle/>
          <a:p>
            <a:r>
              <a:rPr lang="en-CA" dirty="0"/>
              <a:t>Mindfulness Exercise – Hand</a:t>
            </a:r>
            <a:endParaRPr lang="en-US" dirty="0"/>
          </a:p>
        </p:txBody>
      </p:sp>
      <p:sp>
        <p:nvSpPr>
          <p:cNvPr id="3" name="Content Placeholder 2"/>
          <p:cNvSpPr>
            <a:spLocks noGrp="1"/>
          </p:cNvSpPr>
          <p:nvPr>
            <p:ph idx="1"/>
          </p:nvPr>
        </p:nvSpPr>
        <p:spPr/>
        <p:txBody>
          <a:bodyPr>
            <a:normAutofit fontScale="85000" lnSpcReduction="10000"/>
          </a:bodyPr>
          <a:lstStyle/>
          <a:p>
            <a:endParaRPr lang="en-CA" dirty="0"/>
          </a:p>
          <a:p>
            <a:r>
              <a:rPr lang="en-CA" dirty="0"/>
              <a:t>Time required: 3 minutes</a:t>
            </a:r>
          </a:p>
          <a:p>
            <a:r>
              <a:rPr lang="en-CA" dirty="0"/>
              <a:t>Invitation to experience this exercise</a:t>
            </a:r>
          </a:p>
          <a:p>
            <a:r>
              <a:rPr lang="en-CA" dirty="0"/>
              <a:t>Sit as comfortable as possible in a straight position</a:t>
            </a:r>
          </a:p>
          <a:p>
            <a:r>
              <a:rPr lang="en-CA" dirty="0"/>
              <a:t>Feel free to close or semi-close your eyes</a:t>
            </a:r>
          </a:p>
          <a:p>
            <a:endParaRPr lang="en-CA" dirty="0"/>
          </a:p>
          <a:p>
            <a:r>
              <a:rPr lang="en-CA" dirty="0"/>
              <a:t>Follow my voice as I lead you through the exercise</a:t>
            </a:r>
          </a:p>
          <a:p>
            <a:r>
              <a:rPr lang="en-CA" dirty="0"/>
              <a:t>Then, we will do a short debrief of what you noticed.</a:t>
            </a:r>
          </a:p>
        </p:txBody>
      </p:sp>
      <p:grpSp>
        <p:nvGrpSpPr>
          <p:cNvPr id="4" name="Group 3">
            <a:extLst>
              <a:ext uri="{FF2B5EF4-FFF2-40B4-BE49-F238E27FC236}">
                <a16:creationId xmlns:a16="http://schemas.microsoft.com/office/drawing/2014/main" id="{1FF2F696-C15D-E434-3DD5-4B1EF76B7AF1}"/>
              </a:ext>
            </a:extLst>
          </p:cNvPr>
          <p:cNvGrpSpPr/>
          <p:nvPr/>
        </p:nvGrpSpPr>
        <p:grpSpPr>
          <a:xfrm>
            <a:off x="6583564" y="6126165"/>
            <a:ext cx="602737" cy="613565"/>
            <a:chOff x="1691679" y="5343141"/>
            <a:chExt cx="803648" cy="818087"/>
          </a:xfrm>
        </p:grpSpPr>
        <p:pic>
          <p:nvPicPr>
            <p:cNvPr id="6" name="Picture 5">
              <a:extLst>
                <a:ext uri="{FF2B5EF4-FFF2-40B4-BE49-F238E27FC236}">
                  <a16:creationId xmlns:a16="http://schemas.microsoft.com/office/drawing/2014/main" id="{B4762AC0-4252-7DD8-6AEE-EB64702D58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7" name="Oval 6">
              <a:extLst>
                <a:ext uri="{FF2B5EF4-FFF2-40B4-BE49-F238E27FC236}">
                  <a16:creationId xmlns:a16="http://schemas.microsoft.com/office/drawing/2014/main" id="{33A54D48-6259-655B-3C97-0CC02F65E1FC}"/>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54175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840136"/>
          </a:xfrm>
        </p:spPr>
        <p:txBody>
          <a:bodyPr>
            <a:noAutofit/>
          </a:bodyPr>
          <a:lstStyle/>
          <a:p>
            <a:r>
              <a:rPr lang="en-CA" sz="2800" i="0" dirty="0">
                <a:solidFill>
                  <a:srgbClr val="202122"/>
                </a:solidFill>
                <a:effectLst/>
                <a:latin typeface="Arial" panose="020B0604020202020204" pitchFamily="34" charset="0"/>
              </a:rPr>
              <a:t>Delivered by a team of volunteering </a:t>
            </a:r>
            <a:r>
              <a:rPr lang="en-CA" sz="2800" i="0" u="none" strike="noStrike" dirty="0">
                <a:solidFill>
                  <a:srgbClr val="0645AD"/>
                </a:solidFill>
                <a:effectLst/>
                <a:latin typeface="Arial" panose="020B0604020202020204" pitchFamily="34" charset="0"/>
                <a:hlinkClick r:id="rId4" tooltip="MCLD Program Facilitators Team / L'équipe des animateurs du program de DLCP"/>
              </a:rPr>
              <a:t>facilitators</a:t>
            </a:r>
            <a:r>
              <a:rPr lang="en-CA" sz="2800" i="0" dirty="0">
                <a:solidFill>
                  <a:srgbClr val="202122"/>
                </a:solidFill>
                <a:effectLst/>
                <a:latin typeface="Arial" panose="020B0604020202020204" pitchFamily="34" charset="0"/>
              </a:rPr>
              <a:t> </a:t>
            </a:r>
            <a:endParaRPr lang="fr-CA" sz="2800" u="none" dirty="0">
              <a:solidFill>
                <a:srgbClr val="FF0000"/>
              </a:solidFill>
            </a:endParaRPr>
          </a:p>
        </p:txBody>
      </p:sp>
      <p:grpSp>
        <p:nvGrpSpPr>
          <p:cNvPr id="20" name="Group 19">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21" name="Picture 20"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2" name="TextBox 21">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23" name="Group 22">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24" name="Picture 23"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25" name="TextBox 24">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26" name="Group 25">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36" name="Picture 35"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7" name="TextBox 36">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38" name="Group 37">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39" name="Picture 38"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40" name="TextBox 39">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41" name="Group 40">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42" name="Picture 4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43" name="TextBox 42">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44" name="Group 43">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45" name="TextBox 44">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6"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724916" y="1093735"/>
            <a:ext cx="1452204" cy="1736561"/>
            <a:chOff x="4724916" y="1093735"/>
            <a:chExt cx="1452204" cy="1736561"/>
          </a:xfrm>
        </p:grpSpPr>
        <p:pic>
          <p:nvPicPr>
            <p:cNvPr id="2" name="Picture 2" descr="https://wiki.gccollab.ca/images/7/79/Annie-Claude_portrai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EB58F57C-CE78-89DE-E8B3-CBC0AF64F159}"/>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grpSp>
        <p:nvGrpSpPr>
          <p:cNvPr id="5" name="Group 4"/>
          <p:cNvGrpSpPr/>
          <p:nvPr/>
        </p:nvGrpSpPr>
        <p:grpSpPr>
          <a:xfrm>
            <a:off x="4851204" y="4796915"/>
            <a:ext cx="1216434" cy="1820731"/>
            <a:chOff x="4851204" y="4796915"/>
            <a:chExt cx="1216434" cy="1820731"/>
          </a:xfrm>
        </p:grpSpPr>
        <p:pic>
          <p:nvPicPr>
            <p:cNvPr id="4" name="Picture 3"/>
            <p:cNvPicPr>
              <a:picLocks noChangeAspect="1"/>
            </p:cNvPicPr>
            <p:nvPr/>
          </p:nvPicPr>
          <p:blipFill>
            <a:blip r:embed="rId12"/>
            <a:stretch>
              <a:fillRect/>
            </a:stretch>
          </p:blipFill>
          <p:spPr>
            <a:xfrm>
              <a:off x="4922456" y="4796915"/>
              <a:ext cx="1087710" cy="1451005"/>
            </a:xfrm>
            <a:prstGeom prst="rect">
              <a:avLst/>
            </a:prstGeom>
          </p:spPr>
        </p:pic>
        <p:sp>
          <p:nvSpPr>
            <p:cNvPr id="51" name="TextBox 50">
              <a:extLst>
                <a:ext uri="{FF2B5EF4-FFF2-40B4-BE49-F238E27FC236}">
                  <a16:creationId xmlns:a16="http://schemas.microsoft.com/office/drawing/2014/main" id="{4951817E-36FB-C29E-8A73-3417C31E3BAE}"/>
                </a:ext>
              </a:extLst>
            </p:cNvPr>
            <p:cNvSpPr txBox="1"/>
            <p:nvPr/>
          </p:nvSpPr>
          <p:spPr>
            <a:xfrm>
              <a:off x="4851204" y="6279092"/>
              <a:ext cx="1216434" cy="338554"/>
            </a:xfrm>
            <a:prstGeom prst="rect">
              <a:avLst/>
            </a:prstGeom>
            <a:noFill/>
          </p:spPr>
          <p:txBody>
            <a:bodyPr wrap="square">
              <a:spAutoFit/>
            </a:bodyPr>
            <a:lstStyle/>
            <a:p>
              <a:pPr algn="ctr"/>
              <a:r>
                <a:rPr lang="en-US" sz="1600" b="1" i="1" dirty="0">
                  <a:effectLst/>
                </a:rPr>
                <a:t>Galina</a:t>
              </a:r>
              <a:endParaRPr lang="en-US" sz="1600" i="1" dirty="0"/>
            </a:p>
          </p:txBody>
        </p:sp>
      </p:grpSp>
      <p:grpSp>
        <p:nvGrpSpPr>
          <p:cNvPr id="53" name="Group 5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54"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56" name="Group 55">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57" name="TextBox 56">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58"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731EF0AE-5BD9-126F-977F-A294E207272B}"/>
              </a:ext>
            </a:extLst>
          </p:cNvPr>
          <p:cNvGrpSpPr/>
          <p:nvPr/>
        </p:nvGrpSpPr>
        <p:grpSpPr>
          <a:xfrm>
            <a:off x="2773741" y="4813287"/>
            <a:ext cx="1217722" cy="1814471"/>
            <a:chOff x="2773741" y="4813287"/>
            <a:chExt cx="1217722" cy="1814471"/>
          </a:xfrm>
        </p:grpSpPr>
        <p:pic>
          <p:nvPicPr>
            <p:cNvPr id="7" name="Picture 6">
              <a:extLst>
                <a:ext uri="{FF2B5EF4-FFF2-40B4-BE49-F238E27FC236}">
                  <a16:creationId xmlns:a16="http://schemas.microsoft.com/office/drawing/2014/main" id="{3F581D22-CEF9-4EAA-A850-4E012CE8D7B3}"/>
                </a:ext>
              </a:extLst>
            </p:cNvPr>
            <p:cNvPicPr>
              <a:picLocks noChangeAspect="1"/>
            </p:cNvPicPr>
            <p:nvPr/>
          </p:nvPicPr>
          <p:blipFill>
            <a:blip r:embed="rId15"/>
            <a:stretch>
              <a:fillRect/>
            </a:stretch>
          </p:blipFill>
          <p:spPr>
            <a:xfrm>
              <a:off x="2773741" y="4813287"/>
              <a:ext cx="1217722" cy="1446336"/>
            </a:xfrm>
            <a:prstGeom prst="rect">
              <a:avLst/>
            </a:prstGeom>
          </p:spPr>
        </p:pic>
        <p:sp>
          <p:nvSpPr>
            <p:cNvPr id="61" name="TextBox 60">
              <a:extLst>
                <a:ext uri="{FF2B5EF4-FFF2-40B4-BE49-F238E27FC236}">
                  <a16:creationId xmlns:a16="http://schemas.microsoft.com/office/drawing/2014/main" id="{905661B8-473E-96E1-CF6F-81EE04DF73E7}"/>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grpSp>
        <p:nvGrpSpPr>
          <p:cNvPr id="62" name="Group 61">
            <a:extLst>
              <a:ext uri="{FF2B5EF4-FFF2-40B4-BE49-F238E27FC236}">
                <a16:creationId xmlns:a16="http://schemas.microsoft.com/office/drawing/2014/main" id="{CC060236-86BB-CC5A-0DF6-64F8E3BC792E}"/>
              </a:ext>
            </a:extLst>
          </p:cNvPr>
          <p:cNvGrpSpPr/>
          <p:nvPr/>
        </p:nvGrpSpPr>
        <p:grpSpPr>
          <a:xfrm>
            <a:off x="6767511" y="4866523"/>
            <a:ext cx="1332882" cy="1720349"/>
            <a:chOff x="7063464" y="3978192"/>
            <a:chExt cx="1547753" cy="1889283"/>
          </a:xfrm>
        </p:grpSpPr>
        <p:sp>
          <p:nvSpPr>
            <p:cNvPr id="63" name="TextBox 62">
              <a:extLst>
                <a:ext uri="{FF2B5EF4-FFF2-40B4-BE49-F238E27FC236}">
                  <a16:creationId xmlns:a16="http://schemas.microsoft.com/office/drawing/2014/main" id="{66CCF55A-508D-EE5C-E259-FCF2D1405F9E}"/>
                </a:ext>
              </a:extLst>
            </p:cNvPr>
            <p:cNvSpPr txBox="1"/>
            <p:nvPr/>
          </p:nvSpPr>
          <p:spPr>
            <a:xfrm>
              <a:off x="7063464" y="5529475"/>
              <a:ext cx="1547753" cy="338000"/>
            </a:xfrm>
            <a:prstGeom prst="rect">
              <a:avLst/>
            </a:prstGeom>
            <a:noFill/>
          </p:spPr>
          <p:txBody>
            <a:bodyPr wrap="square">
              <a:spAutoFit/>
            </a:bodyPr>
            <a:lstStyle/>
            <a:p>
              <a:pPr algn="ctr"/>
              <a:r>
                <a:rPr lang="en-US" sz="1400" b="1" i="1" dirty="0">
                  <a:effectLst/>
                </a:rPr>
                <a:t>… and others…</a:t>
              </a:r>
              <a:endParaRPr lang="en-US" sz="1400" i="1" dirty="0"/>
            </a:p>
          </p:txBody>
        </p:sp>
        <p:pic>
          <p:nvPicPr>
            <p:cNvPr id="64"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2792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5049E-58C1-2B43-C8F9-CB5488205F90}"/>
              </a:ext>
            </a:extLst>
          </p:cNvPr>
          <p:cNvPicPr>
            <a:picLocks noChangeAspect="1"/>
          </p:cNvPicPr>
          <p:nvPr/>
        </p:nvPicPr>
        <p:blipFill>
          <a:blip r:embed="rId3"/>
          <a:stretch>
            <a:fillRect/>
          </a:stretch>
        </p:blipFill>
        <p:spPr>
          <a:xfrm>
            <a:off x="488369" y="1417638"/>
            <a:ext cx="8229600" cy="461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fontScale="90000"/>
          </a:bodyPr>
          <a:lstStyle/>
          <a:p>
            <a:r>
              <a:rPr lang="en-CA" dirty="0"/>
              <a:t>Commitment, Program Overview &amp; FAQ</a:t>
            </a:r>
          </a:p>
        </p:txBody>
      </p:sp>
      <p:sp>
        <p:nvSpPr>
          <p:cNvPr id="6" name="Rectangle 5"/>
          <p:cNvSpPr/>
          <p:nvPr/>
        </p:nvSpPr>
        <p:spPr>
          <a:xfrm>
            <a:off x="3707904" y="6256968"/>
            <a:ext cx="4320480" cy="646331"/>
          </a:xfrm>
          <a:prstGeom prst="rect">
            <a:avLst/>
          </a:prstGeom>
        </p:spPr>
        <p:txBody>
          <a:bodyPr wrap="square">
            <a:spAutoFit/>
          </a:bodyPr>
          <a:lstStyle/>
          <a:p>
            <a:r>
              <a:rPr lang="en-US" sz="1200" dirty="0">
                <a:hlinkClick r:id="rId4"/>
              </a:rPr>
              <a:t>https://wiki.gccollab.ca/MCLD-DLCP</a:t>
            </a:r>
            <a:r>
              <a:rPr lang="en-US" sz="12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5" tooltip="Mindful Change Leadership Development Program Details"/>
              </a:rPr>
              <a:t>MCLD - 8 Week Program Details</a:t>
            </a:r>
            <a:endParaRPr lang="en-US" sz="12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6" tooltip="Mindful Change Leadership Development Program - FAQ"/>
              </a:rPr>
              <a:t>MCLD - FAQ</a:t>
            </a:r>
            <a:endParaRPr lang="en-US" sz="1200" b="0" dirty="0"/>
          </a:p>
        </p:txBody>
      </p:sp>
    </p:spTree>
    <p:extLst>
      <p:ext uri="{BB962C8B-B14F-4D97-AF65-F5344CB8AC3E}">
        <p14:creationId xmlns:p14="http://schemas.microsoft.com/office/powerpoint/2010/main" val="124794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7589" y="86985"/>
            <a:ext cx="4208830" cy="5866261"/>
          </a:xfrm>
          <a:prstGeom prst="rect">
            <a:avLst/>
          </a:prstGeom>
        </p:spPr>
      </p:pic>
      <p:pic>
        <p:nvPicPr>
          <p:cNvPr id="3" name="Picture 2"/>
          <p:cNvPicPr>
            <a:picLocks noChangeAspect="1"/>
          </p:cNvPicPr>
          <p:nvPr/>
        </p:nvPicPr>
        <p:blipFill>
          <a:blip r:embed="rId4"/>
          <a:stretch>
            <a:fillRect/>
          </a:stretch>
        </p:blipFill>
        <p:spPr>
          <a:xfrm>
            <a:off x="4788024" y="70447"/>
            <a:ext cx="4110694" cy="5847875"/>
          </a:xfrm>
          <a:prstGeom prst="rect">
            <a:avLst/>
          </a:prstGeom>
        </p:spPr>
      </p:pic>
      <p:sp>
        <p:nvSpPr>
          <p:cNvPr id="5" name="Rectangle 4"/>
          <p:cNvSpPr/>
          <p:nvPr/>
        </p:nvSpPr>
        <p:spPr>
          <a:xfrm>
            <a:off x="1428759" y="5953246"/>
            <a:ext cx="4572000" cy="923330"/>
          </a:xfrm>
          <a:prstGeom prst="rect">
            <a:avLst/>
          </a:prstGeom>
        </p:spPr>
        <p:txBody>
          <a:bodyPr>
            <a:spAutoFit/>
          </a:bodyPr>
          <a:lstStyle/>
          <a:p>
            <a:r>
              <a:rPr lang="en-CA" dirty="0">
                <a:hlinkClick r:id="rId5"/>
              </a:rPr>
              <a:t>https://wiki.gccollab.ca/MCLD-DLCP</a:t>
            </a:r>
            <a:r>
              <a:rPr lang="en-CA" dirty="0"/>
              <a:t> </a:t>
            </a:r>
          </a:p>
          <a:p>
            <a:r>
              <a:rPr lang="en-CA" u="sng" dirty="0">
                <a:hlinkClick r:id="rId6" tooltip="Mindful Change Leadership Development Program Details"/>
              </a:rPr>
              <a:t>MCLD - 8 Week Program Details</a:t>
            </a:r>
            <a:r>
              <a:rPr lang="en-CA" dirty="0"/>
              <a:t>. </a:t>
            </a:r>
          </a:p>
          <a:p>
            <a:r>
              <a:rPr lang="en-CA" dirty="0">
                <a:hlinkClick r:id="rId7" tooltip="Mindful Change Leadership Development Program - FAQ"/>
              </a:rPr>
              <a:t>MCLD - FAQ</a:t>
            </a:r>
            <a:endParaRPr lang="en-CA" dirty="0"/>
          </a:p>
        </p:txBody>
      </p:sp>
    </p:spTree>
    <p:extLst>
      <p:ext uri="{BB962C8B-B14F-4D97-AF65-F5344CB8AC3E}">
        <p14:creationId xmlns:p14="http://schemas.microsoft.com/office/powerpoint/2010/main" val="10425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p>
        </p:txBody>
      </p:sp>
      <p:sp>
        <p:nvSpPr>
          <p:cNvPr id="3" name="Rectangle 2"/>
          <p:cNvSpPr/>
          <p:nvPr/>
        </p:nvSpPr>
        <p:spPr>
          <a:xfrm>
            <a:off x="4191000" y="3617228"/>
            <a:ext cx="4326673" cy="2062103"/>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ct val="135000"/>
              <a:buFont typeface="Courier New" panose="02070309020205020404" pitchFamily="49" charset="0"/>
              <a:buChar char="o"/>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Could be added to your Performance Management Agreement or Learning Plan</a:t>
            </a: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486400" y="76200"/>
            <a:ext cx="3471863" cy="2816531"/>
          </a:xfrm>
          <a:prstGeom prst="ellipse">
            <a:avLst/>
          </a:prstGeom>
          <a:ln>
            <a:noFill/>
          </a:ln>
          <a:effectLst>
            <a:softEdge rad="112500"/>
          </a:effectLst>
        </p:spPr>
      </p:pic>
      <p:grpSp>
        <p:nvGrpSpPr>
          <p:cNvPr id="11" name="Group 10"/>
          <p:cNvGrpSpPr/>
          <p:nvPr/>
        </p:nvGrpSpPr>
        <p:grpSpPr>
          <a:xfrm>
            <a:off x="511098" y="2743200"/>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541317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23728" y="116632"/>
            <a:ext cx="7020344" cy="3528392"/>
            <a:chOff x="72" y="116632"/>
            <a:chExt cx="9144000" cy="50292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a:extLst>
              <a:ext uri="{FF2B5EF4-FFF2-40B4-BE49-F238E27FC236}">
                <a16:creationId xmlns:a16="http://schemas.microsoft.com/office/drawing/2014/main" id="{3D75A581-46FD-9139-EC26-3A7F5E9185C0}"/>
              </a:ext>
            </a:extLst>
          </p:cNvPr>
          <p:cNvSpPr txBox="1"/>
          <p:nvPr/>
        </p:nvSpPr>
        <p:spPr>
          <a:xfrm>
            <a:off x="971600" y="4734342"/>
            <a:ext cx="5211503" cy="2123658"/>
          </a:xfrm>
          <a:prstGeom prst="rect">
            <a:avLst/>
          </a:prstGeom>
          <a:noFill/>
        </p:spPr>
        <p:txBody>
          <a:bodyPr wrap="square">
            <a:spAutoFit/>
          </a:bodyPr>
          <a:lstStyle/>
          <a:p>
            <a:pPr lvl="0" algn="ctr"/>
            <a:r>
              <a:rPr lang="en-US" sz="2400" dirty="0"/>
              <a:t>Open floor for questions</a:t>
            </a:r>
          </a:p>
          <a:p>
            <a:pPr lvl="0"/>
            <a:endParaRPr lang="en-US" dirty="0"/>
          </a:p>
          <a:p>
            <a:pPr lvl="0"/>
            <a:r>
              <a:rPr lang="en-US" dirty="0"/>
              <a:t>Please use the “raise hand” functionality</a:t>
            </a:r>
          </a:p>
          <a:p>
            <a:pPr lvl="0"/>
            <a:endParaRPr lang="en-US" dirty="0"/>
          </a:p>
          <a:p>
            <a:pPr lvl="0"/>
            <a:r>
              <a:rPr lang="en-US" dirty="0"/>
              <a:t>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 and with anonymous</a:t>
            </a:r>
          </a:p>
        </p:txBody>
      </p:sp>
      <p:sp>
        <p:nvSpPr>
          <p:cNvPr id="8" name="Rectangle 7"/>
          <p:cNvSpPr/>
          <p:nvPr/>
        </p:nvSpPr>
        <p:spPr>
          <a:xfrm>
            <a:off x="1259632" y="1037981"/>
            <a:ext cx="1959190" cy="954107"/>
          </a:xfrm>
          <a:prstGeom prst="rect">
            <a:avLst/>
          </a:prstGeom>
        </p:spPr>
        <p:txBody>
          <a:bodyPr wrap="none">
            <a:spAutoFit/>
          </a:bodyPr>
          <a:lstStyle/>
          <a:p>
            <a:pPr algn="ctr"/>
            <a:r>
              <a:rPr lang="en-CA" sz="2800" dirty="0">
                <a:solidFill>
                  <a:srgbClr val="000000"/>
                </a:solidFill>
              </a:rPr>
              <a:t>Be Mindful, </a:t>
            </a:r>
          </a:p>
          <a:p>
            <a:pPr algn="ctr"/>
            <a:r>
              <a:rPr lang="en-CA" sz="2800" dirty="0">
                <a:solidFill>
                  <a:srgbClr val="000000"/>
                </a:solidFill>
              </a:rPr>
              <a:t>Be Happy </a:t>
            </a:r>
          </a:p>
        </p:txBody>
      </p:sp>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282382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Objective</a:t>
            </a:r>
            <a:endParaRPr lang="en-US" sz="4000" dirty="0">
              <a:solidFill>
                <a:schemeClr val="accent3"/>
              </a:solidFill>
            </a:endParaRPr>
          </a:p>
        </p:txBody>
      </p:sp>
      <p:sp>
        <p:nvSpPr>
          <p:cNvPr id="4" name="Content Placeholder 3"/>
          <p:cNvSpPr>
            <a:spLocks noGrp="1"/>
          </p:cNvSpPr>
          <p:nvPr>
            <p:ph idx="1"/>
          </p:nvPr>
        </p:nvSpPr>
        <p:spPr/>
        <p:txBody>
          <a:bodyPr>
            <a:normAutofit/>
          </a:bodyPr>
          <a:lstStyle/>
          <a:p>
            <a:r>
              <a:rPr lang="en-US" dirty="0"/>
              <a:t>Offer participants an overview of the Mindful Change Leadership Development (MCLD) program 2024, English offering</a:t>
            </a:r>
          </a:p>
        </p:txBody>
      </p:sp>
      <p:pic>
        <p:nvPicPr>
          <p:cNvPr id="3" name="Picture 2" descr="Target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90146" flipH="1">
            <a:off x="2698238" y="2086541"/>
            <a:ext cx="4317954" cy="4317954"/>
          </a:xfrm>
          <a:prstGeom prst="rect">
            <a:avLst/>
          </a:prstGeom>
        </p:spPr>
      </p:pic>
    </p:spTree>
    <p:extLst>
      <p:ext uri="{BB962C8B-B14F-4D97-AF65-F5344CB8AC3E}">
        <p14:creationId xmlns:p14="http://schemas.microsoft.com/office/powerpoint/2010/main" val="398576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a:t>
            </a:r>
            <a:r>
              <a:rPr lang="en-CA" sz="2800" dirty="0"/>
              <a:t> (In no particular order)</a:t>
            </a:r>
            <a:endParaRPr lang="en-US" sz="2800" dirty="0">
              <a:solidFill>
                <a:schemeClr val="accent3">
                  <a:lumMod val="75000"/>
                </a:schemeClr>
              </a:solidFill>
            </a:endParaRPr>
          </a:p>
        </p:txBody>
      </p:sp>
      <p:sp>
        <p:nvSpPr>
          <p:cNvPr id="5" name="Content Placeholder 4"/>
          <p:cNvSpPr>
            <a:spLocks noGrp="1"/>
          </p:cNvSpPr>
          <p:nvPr>
            <p:ph idx="1"/>
          </p:nvPr>
        </p:nvSpPr>
        <p:spPr/>
        <p:txBody>
          <a:bodyPr/>
          <a:lstStyle/>
          <a:p>
            <a:pPr>
              <a:spcBef>
                <a:spcPts val="300"/>
              </a:spcBef>
            </a:pPr>
            <a:r>
              <a:rPr lang="en-US" dirty="0">
                <a:solidFill>
                  <a:srgbClr val="000000"/>
                </a:solidFill>
              </a:rPr>
              <a:t>Words from a Sponsor</a:t>
            </a:r>
          </a:p>
          <a:p>
            <a:pPr>
              <a:spcBef>
                <a:spcPts val="300"/>
              </a:spcBef>
            </a:pPr>
            <a:r>
              <a:rPr lang="en-US" dirty="0">
                <a:solidFill>
                  <a:srgbClr val="000000"/>
                </a:solidFill>
              </a:rPr>
              <a:t>Share results of previous MCLD program</a:t>
            </a:r>
          </a:p>
          <a:p>
            <a:pPr>
              <a:spcBef>
                <a:spcPts val="300"/>
              </a:spcBef>
            </a:pPr>
            <a:r>
              <a:rPr lang="en-US" dirty="0">
                <a:solidFill>
                  <a:srgbClr val="000000"/>
                </a:solidFill>
              </a:rPr>
              <a:t>Share a definition of Mindfulness </a:t>
            </a:r>
            <a:br>
              <a:rPr lang="en-US" dirty="0">
                <a:solidFill>
                  <a:srgbClr val="000000"/>
                </a:solidFill>
              </a:rPr>
            </a:br>
            <a:r>
              <a:rPr lang="en-US" dirty="0">
                <a:solidFill>
                  <a:srgbClr val="000000"/>
                </a:solidFill>
              </a:rPr>
              <a:t>and Mindful Change Leadership</a:t>
            </a:r>
          </a:p>
          <a:p>
            <a:pPr>
              <a:spcBef>
                <a:spcPts val="300"/>
              </a:spcBef>
            </a:pPr>
            <a:r>
              <a:rPr lang="en-US" dirty="0">
                <a:solidFill>
                  <a:srgbClr val="000000"/>
                </a:solidFill>
              </a:rPr>
              <a:t>Experience quick mindful exercises</a:t>
            </a:r>
          </a:p>
          <a:p>
            <a:pPr>
              <a:spcBef>
                <a:spcPts val="300"/>
              </a:spcBef>
            </a:pPr>
            <a:r>
              <a:rPr lang="en-US" dirty="0">
                <a:solidFill>
                  <a:srgbClr val="000000"/>
                </a:solidFill>
              </a:rPr>
              <a:t>Overview of the MCLD program</a:t>
            </a:r>
          </a:p>
          <a:p>
            <a:pPr>
              <a:spcBef>
                <a:spcPts val="300"/>
              </a:spcBef>
            </a:pPr>
            <a:r>
              <a:rPr lang="fr-CA" dirty="0">
                <a:solidFill>
                  <a:srgbClr val="000000"/>
                </a:solidFill>
              </a:rPr>
              <a:t>Q&amp;A</a:t>
            </a:r>
            <a:endParaRPr lang="en-US" dirty="0">
              <a:solidFill>
                <a:srgbClr val="000000"/>
              </a:solidFill>
            </a:endParaRPr>
          </a:p>
        </p:txBody>
      </p:sp>
      <p:pic>
        <p:nvPicPr>
          <p:cNvPr id="4" name="Picture 3"/>
          <p:cNvPicPr>
            <a:picLocks noChangeAspect="1"/>
          </p:cNvPicPr>
          <p:nvPr/>
        </p:nvPicPr>
        <p:blipFill>
          <a:blip r:embed="rId3">
            <a:clrChange>
              <a:clrFrom>
                <a:srgbClr val="FEFEFE"/>
              </a:clrFrom>
              <a:clrTo>
                <a:srgbClr val="FEFEFE">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523008">
            <a:off x="6257658" y="2647157"/>
            <a:ext cx="2617418" cy="2814217"/>
          </a:xfrm>
          <a:prstGeom prst="rect">
            <a:avLst/>
          </a:prstGeom>
        </p:spPr>
      </p:pic>
    </p:spTree>
    <p:extLst>
      <p:ext uri="{BB962C8B-B14F-4D97-AF65-F5344CB8AC3E}">
        <p14:creationId xmlns:p14="http://schemas.microsoft.com/office/powerpoint/2010/main" val="419851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Sli.do</a:t>
            </a:r>
            <a:endParaRPr lang="en-CA" dirty="0"/>
          </a:p>
        </p:txBody>
      </p:sp>
      <p:sp>
        <p:nvSpPr>
          <p:cNvPr id="3" name="Content Placeholder 2"/>
          <p:cNvSpPr>
            <a:spLocks noGrp="1"/>
          </p:cNvSpPr>
          <p:nvPr>
            <p:ph idx="1"/>
          </p:nvPr>
        </p:nvSpPr>
        <p:spPr>
          <a:xfrm>
            <a:off x="457200" y="1600200"/>
            <a:ext cx="8229600" cy="2332856"/>
          </a:xfrm>
        </p:spPr>
        <p:txBody>
          <a:bodyPr>
            <a:normAutofit/>
          </a:bodyPr>
          <a:lstStyle/>
          <a:p>
            <a:r>
              <a:rPr lang="en-CA" dirty="0"/>
              <a:t>Anonymous questions?</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a:t>mcld</a:t>
            </a:r>
            <a:br>
              <a:rPr lang="en-CA" dirty="0"/>
            </a:br>
            <a:r>
              <a:rPr lang="en-CA" sz="2600" dirty="0">
                <a:hlinkClick r:id="rId4"/>
              </a:rPr>
              <a:t>https://app.sli.do/event/vef8EJftsZ6S9NWLoiHdbq</a:t>
            </a:r>
            <a:r>
              <a:rPr lang="en-CA" sz="2600" dirty="0"/>
              <a:t> </a:t>
            </a:r>
            <a:endParaRPr lang="en-CA" dirty="0"/>
          </a:p>
        </p:txBody>
      </p:sp>
      <p:pic>
        <p:nvPicPr>
          <p:cNvPr id="9" name="Picture 8">
            <a:extLst>
              <a:ext uri="{FF2B5EF4-FFF2-40B4-BE49-F238E27FC236}">
                <a16:creationId xmlns:a16="http://schemas.microsoft.com/office/drawing/2014/main" id="{ED3AE26F-E373-C659-EF0B-0FEC600D01D1}"/>
              </a:ext>
            </a:extLst>
          </p:cNvPr>
          <p:cNvPicPr>
            <a:picLocks noChangeAspect="1"/>
          </p:cNvPicPr>
          <p:nvPr/>
        </p:nvPicPr>
        <p:blipFill>
          <a:blip r:embed="rId5"/>
          <a:stretch>
            <a:fillRect/>
          </a:stretch>
        </p:blipFill>
        <p:spPr>
          <a:xfrm>
            <a:off x="5341522" y="3933056"/>
            <a:ext cx="1950889" cy="1950889"/>
          </a:xfrm>
          <a:prstGeom prst="rect">
            <a:avLst/>
          </a:prstGeom>
        </p:spPr>
      </p:pic>
    </p:spTree>
    <p:extLst>
      <p:ext uri="{BB962C8B-B14F-4D97-AF65-F5344CB8AC3E}">
        <p14:creationId xmlns:p14="http://schemas.microsoft.com/office/powerpoint/2010/main" val="15529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Program (MCLD) Goal</a:t>
            </a:r>
            <a:endParaRPr lang="en-CA" sz="3200" dirty="0"/>
          </a:p>
        </p:txBody>
      </p:sp>
      <p:sp>
        <p:nvSpPr>
          <p:cNvPr id="5" name="Content Placeholder 4"/>
          <p:cNvSpPr>
            <a:spLocks noGrp="1"/>
          </p:cNvSpPr>
          <p:nvPr>
            <p:ph idx="1"/>
          </p:nvPr>
        </p:nvSpPr>
        <p:spPr/>
        <p:txBody>
          <a:bodyPr/>
          <a:lstStyle/>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4800" y="750025"/>
            <a:ext cx="8768366" cy="6114634"/>
          </a:xfrm>
          <a:prstGeom prst="rect">
            <a:avLst/>
          </a:prstGeom>
        </p:spPr>
      </p:pic>
      <p:sp>
        <p:nvSpPr>
          <p:cNvPr id="4" name="Title 3"/>
          <p:cNvSpPr>
            <a:spLocks noGrp="1"/>
          </p:cNvSpPr>
          <p:nvPr>
            <p:ph type="title"/>
          </p:nvPr>
        </p:nvSpPr>
        <p:spPr>
          <a:xfrm>
            <a:off x="457200" y="274638"/>
            <a:ext cx="8229600" cy="562074"/>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of Participation, 2022  English Offering</a:t>
            </a:r>
            <a:endParaRPr lang="en-CA" sz="32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5153498" y="1052736"/>
            <a:ext cx="858197" cy="590931"/>
          </a:xfrm>
          <a:prstGeom prst="rect">
            <a:avLst/>
          </a:prstGeom>
          <a:noFill/>
        </p:spPr>
        <p:txBody>
          <a:bodyPr wrap="square" rtlCol="0">
            <a:spAutoFit/>
          </a:bodyPr>
          <a:lstStyle/>
          <a:p>
            <a:pPr algn="ctr"/>
            <a:r>
              <a:rPr lang="fr-CA" dirty="0"/>
              <a:t>From NCR:</a:t>
            </a:r>
            <a:endParaRPr lang="en-US" dirty="0"/>
          </a:p>
        </p:txBody>
      </p:sp>
      <p:sp>
        <p:nvSpPr>
          <p:cNvPr id="9" name="TextBox 8">
            <a:extLst>
              <a:ext uri="{FF2B5EF4-FFF2-40B4-BE49-F238E27FC236}">
                <a16:creationId xmlns:a16="http://schemas.microsoft.com/office/drawing/2014/main" id="{5A94A3BA-65A8-F47A-429B-C96EC31131B4}"/>
              </a:ext>
            </a:extLst>
          </p:cNvPr>
          <p:cNvSpPr txBox="1"/>
          <p:nvPr/>
        </p:nvSpPr>
        <p:spPr>
          <a:xfrm>
            <a:off x="514581" y="1052736"/>
            <a:ext cx="2408768" cy="590931"/>
          </a:xfrm>
          <a:prstGeom prst="rect">
            <a:avLst/>
          </a:prstGeom>
          <a:noFill/>
        </p:spPr>
        <p:txBody>
          <a:bodyPr wrap="square" rtlCol="0">
            <a:spAutoFit/>
          </a:bodyPr>
          <a:lstStyle/>
          <a:p>
            <a:pPr algn="ctr"/>
            <a:r>
              <a:rPr lang="en-CA" dirty="0"/>
              <a:t>From across Canada:</a:t>
            </a:r>
          </a:p>
        </p:txBody>
      </p:sp>
    </p:spTree>
    <p:extLst>
      <p:ext uri="{BB962C8B-B14F-4D97-AF65-F5344CB8AC3E}">
        <p14:creationId xmlns:p14="http://schemas.microsoft.com/office/powerpoint/2010/main" val="331699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4655"/>
          </a:xfrm>
        </p:spPr>
        <p:txBody>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2022</a:t>
            </a:r>
            <a:endParaRPr lang="en-CA" sz="3200" dirty="0"/>
          </a:p>
        </p:txBody>
      </p:sp>
      <p:sp>
        <p:nvSpPr>
          <p:cNvPr id="16" name="TextBox 7"/>
          <p:cNvSpPr txBox="1"/>
          <p:nvPr/>
        </p:nvSpPr>
        <p:spPr>
          <a:xfrm>
            <a:off x="3733800" y="6262449"/>
            <a:ext cx="4267200" cy="44315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spcBef>
                <a:spcPts val="0"/>
              </a:spcBef>
              <a:spcAft>
                <a:spcPts val="0"/>
              </a:spcAft>
            </a:pPr>
            <a:r>
              <a:rPr lang="en-US" sz="1200" dirty="0">
                <a:solidFill>
                  <a:srgbClr val="7F7F7F"/>
                </a:solidFill>
                <a:effectLst/>
                <a:ea typeface="Calibri" panose="020F0502020204030204" pitchFamily="34" charset="0"/>
                <a:cs typeface="Times New Roman" panose="02020603050405020304" pitchFamily="18" charset="0"/>
              </a:rPr>
              <a:t>* People who </a:t>
            </a:r>
            <a:r>
              <a:rPr lang="en-US" sz="1200" dirty="0">
                <a:solidFill>
                  <a:srgbClr val="7F7F7F"/>
                </a:solidFill>
                <a:cs typeface="Times New Roman" panose="02020603050405020304" pitchFamily="18" charset="0"/>
              </a:rPr>
              <a:t>answered "Almost Always", "Very Frequently", and "Somewhat Frequently"</a:t>
            </a:r>
          </a:p>
        </p:txBody>
      </p:sp>
      <p:graphicFrame>
        <p:nvGraphicFramePr>
          <p:cNvPr id="2" name="Chart 1">
            <a:extLst>
              <a:ext uri="{FF2B5EF4-FFF2-40B4-BE49-F238E27FC236}">
                <a16:creationId xmlns:a16="http://schemas.microsoft.com/office/drawing/2014/main" id="{7A0545B1-5A0E-7BD2-A713-8088C08D6FD1}"/>
              </a:ext>
            </a:extLst>
          </p:cNvPr>
          <p:cNvGraphicFramePr/>
          <p:nvPr>
            <p:extLst>
              <p:ext uri="{D42A27DB-BD31-4B8C-83A1-F6EECF244321}">
                <p14:modId xmlns:p14="http://schemas.microsoft.com/office/powerpoint/2010/main" val="3867398868"/>
              </p:ext>
            </p:extLst>
          </p:nvPr>
        </p:nvGraphicFramePr>
        <p:xfrm>
          <a:off x="542924" y="998004"/>
          <a:ext cx="8296276" cy="510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ext uri="{D42A27DB-BD31-4B8C-83A1-F6EECF244321}">
                <p14:modId xmlns:p14="http://schemas.microsoft.com/office/powerpoint/2010/main" val="2321522738"/>
              </p:ext>
            </p:extLst>
          </p:nvPr>
        </p:nvGraphicFramePr>
        <p:xfrm>
          <a:off x="542924" y="1005028"/>
          <a:ext cx="8296276"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103887" y="3584745"/>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12.6%</a:t>
            </a:r>
            <a:endParaRPr lang="en-US" sz="1200" dirty="0">
              <a:effectLst/>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2616055" y="1683014"/>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23.0%</a:t>
            </a:r>
            <a:endParaRPr lang="en-US" sz="1200" dirty="0">
              <a:effectLst/>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560271" y="2905312"/>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20.5%</a:t>
            </a:r>
            <a:endParaRPr lang="en-US" sz="1200" dirty="0">
              <a:effectLst/>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640391" y="1439659"/>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20.8%</a:t>
            </a:r>
            <a:endParaRPr lang="en-US" sz="1200" dirty="0">
              <a:effectLst/>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197834" y="1968810"/>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14.0%</a:t>
            </a:r>
            <a:endParaRPr lang="en-US" sz="1200" dirty="0">
              <a:effectLst/>
              <a:ea typeface="Calibri" panose="020F0502020204030204" pitchFamily="34" charset="0"/>
              <a:cs typeface="Times New Roman" panose="02020603050405020304" pitchFamily="18" charset="0"/>
            </a:endParaRPr>
          </a:p>
        </p:txBody>
      </p:sp>
      <p:sp>
        <p:nvSpPr>
          <p:cNvPr id="5" name="Rectangle 4"/>
          <p:cNvSpPr/>
          <p:nvPr/>
        </p:nvSpPr>
        <p:spPr>
          <a:xfrm>
            <a:off x="5724128" y="5608290"/>
            <a:ext cx="1159292" cy="244682"/>
          </a:xfrm>
          <a:prstGeom prst="rect">
            <a:avLst/>
          </a:prstGeom>
        </p:spPr>
        <p:txBody>
          <a:bodyPr wrap="none">
            <a:spAutoFit/>
          </a:bodyPr>
          <a:lstStyle/>
          <a:p>
            <a:r>
              <a:rPr lang="en-US" sz="1050"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050" dirty="0">
              <a:latin typeface="+mj-lt"/>
            </a:endParaRPr>
          </a:p>
        </p:txBody>
      </p:sp>
    </p:spTree>
    <p:extLst>
      <p:ext uri="{BB962C8B-B14F-4D97-AF65-F5344CB8AC3E}">
        <p14:creationId xmlns:p14="http://schemas.microsoft.com/office/powerpoint/2010/main" val="39322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0" grpId="0">
        <p:bldAsOne/>
      </p:bldGraphic>
      <p:bldP spid="11" grpId="0"/>
      <p:bldP spid="17" grpId="0"/>
      <p:bldP spid="18" grpId="0"/>
      <p:bldP spid="19" grpId="0"/>
      <p:bldP spid="20"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3197</TotalTime>
  <Words>2873</Words>
  <Application>Microsoft Office PowerPoint</Application>
  <PresentationFormat>On-screen Show (4:3)</PresentationFormat>
  <Paragraphs>279</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Courier New</vt:lpstr>
      <vt:lpstr>Segoe UI Web (West European)</vt:lpstr>
      <vt:lpstr>Symbol</vt:lpstr>
      <vt:lpstr>Wingdings</vt:lpstr>
      <vt:lpstr>1_Office Theme</vt:lpstr>
      <vt:lpstr>2_Office Theme</vt:lpstr>
      <vt:lpstr>Information session:  Mindful Change Leadership Development program</vt:lpstr>
      <vt:lpstr>PowerPoint Presentation</vt:lpstr>
      <vt:lpstr>Objective</vt:lpstr>
      <vt:lpstr>Agenda (In no particular order)</vt:lpstr>
      <vt:lpstr>Sli.do</vt:lpstr>
      <vt:lpstr>Exercise – Exploring Mindfulness – Body Scan</vt:lpstr>
      <vt:lpstr>Mindful Change Leadership Development Program (MCLD) Goal</vt:lpstr>
      <vt:lpstr>Map of Participation, 2022  English Offering</vt:lpstr>
      <vt:lpstr>Key Findings - MCLD English Program 2022</vt:lpstr>
      <vt:lpstr>MCLD Program Testimonials</vt:lpstr>
      <vt:lpstr>Mindfulness Exercise – Hand</vt:lpstr>
      <vt:lpstr>Delivered by a team of volunteering facilitators </vt:lpstr>
      <vt:lpstr>Commitment, Program Overview &amp; FAQ</vt:lpstr>
      <vt:lpstr>PowerPoint Presentation</vt:lpstr>
      <vt:lpstr>What’s Needed For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343</cp:revision>
  <dcterms:created xsi:type="dcterms:W3CDTF">2015-04-14T20:39:51Z</dcterms:created>
  <dcterms:modified xsi:type="dcterms:W3CDTF">2024-04-06T23:10:31Z</dcterms:modified>
</cp:coreProperties>
</file>