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0"/>
  </p:notesMasterIdLst>
  <p:handoutMasterIdLst>
    <p:handoutMasterId r:id="rId21"/>
  </p:handoutMasterIdLst>
  <p:sldIdLst>
    <p:sldId id="257" r:id="rId3"/>
    <p:sldId id="534" r:id="rId4"/>
    <p:sldId id="344" r:id="rId5"/>
    <p:sldId id="258" r:id="rId6"/>
    <p:sldId id="259" r:id="rId7"/>
    <p:sldId id="319" r:id="rId8"/>
    <p:sldId id="520" r:id="rId9"/>
    <p:sldId id="355" r:id="rId10"/>
    <p:sldId id="356" r:id="rId11"/>
    <p:sldId id="533" r:id="rId12"/>
    <p:sldId id="523" r:id="rId13"/>
    <p:sldId id="361" r:id="rId14"/>
    <p:sldId id="535" r:id="rId15"/>
    <p:sldId id="340" r:id="rId16"/>
    <p:sldId id="536" r:id="rId17"/>
    <p:sldId id="353" r:id="rId18"/>
    <p:sldId id="343"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204" autoAdjust="0"/>
    <p:restoredTop sz="96517" autoAdjust="0"/>
  </p:normalViewPr>
  <p:slideViewPr>
    <p:cSldViewPr snapToObjects="1" showGuides="1">
      <p:cViewPr varScale="1">
        <p:scale>
          <a:sx n="85" d="100"/>
          <a:sy n="85" d="100"/>
        </p:scale>
        <p:origin x="720" y="72"/>
      </p:cViewPr>
      <p:guideLst>
        <p:guide orient="horz" pos="2160"/>
        <p:guide pos="2880"/>
      </p:guideLst>
    </p:cSldViewPr>
  </p:slideViewPr>
  <p:notesTextViewPr>
    <p:cViewPr>
      <p:scale>
        <a:sx n="3" d="2"/>
        <a:sy n="3" d="2"/>
      </p:scale>
      <p:origin x="0" y="0"/>
    </p:cViewPr>
  </p:notesTextViewPr>
  <p:sorterViewPr>
    <p:cViewPr>
      <p:scale>
        <a:sx n="125" d="100"/>
        <a:sy n="125" d="100"/>
      </p:scale>
      <p:origin x="0" y="-4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4/3/2024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4/3/2024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#mcld - https://app.sli.do/event/ndecSyr9sCAK8nCTSHMcjb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Alejandro: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to </a:t>
            </a:r>
            <a:r>
              <a:rPr lang="en-US" sz="1200" dirty="0"/>
              <a:t>“the Centre” hosting the program and, in collaboration with the IOCN,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School of Public Service</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err="1"/>
              <a:t>Today’s</a:t>
            </a:r>
            <a:r>
              <a:rPr lang="fr-CA" dirty="0"/>
              <a:t> information session </a:t>
            </a:r>
            <a:r>
              <a:rPr lang="fr-CA" dirty="0" err="1"/>
              <a:t>will</a:t>
            </a:r>
            <a:r>
              <a:rPr lang="fr-CA" dirty="0"/>
              <a:t> </a:t>
            </a:r>
            <a:r>
              <a:rPr lang="fr-CA" dirty="0" err="1"/>
              <a:t>be</a:t>
            </a:r>
            <a:r>
              <a:rPr lang="fr-CA" dirty="0"/>
              <a:t> </a:t>
            </a:r>
            <a:r>
              <a:rPr lang="fr-CA" dirty="0" err="1"/>
              <a:t>presented</a:t>
            </a:r>
            <a:r>
              <a:rPr lang="fr-CA" dirty="0"/>
              <a:t> by </a:t>
            </a:r>
          </a:p>
          <a:p>
            <a:pPr marL="0" lvl="0" indent="0">
              <a:spcAft>
                <a:spcPts val="600"/>
              </a:spcAft>
              <a:buFont typeface="Arial" panose="020B0604020202020204" pitchFamily="34" charset="0"/>
              <a:buNone/>
            </a:pPr>
            <a:r>
              <a:rPr lang="fr-CA" dirty="0"/>
              <a:t>Ginette Bailey and </a:t>
            </a:r>
            <a:r>
              <a:rPr lang="fr-CA" dirty="0" err="1"/>
              <a:t>my</a:t>
            </a:r>
            <a:r>
              <a:rPr lang="fr-CA" dirty="0"/>
              <a:t> self Alejandro Gonzalez, if </a:t>
            </a:r>
            <a:r>
              <a:rPr lang="fr-CA" dirty="0" err="1"/>
              <a:t>interested</a:t>
            </a:r>
            <a:r>
              <a:rPr lang="fr-CA" dirty="0"/>
              <a:t> </a:t>
            </a:r>
            <a:r>
              <a:rPr lang="fr-CA" dirty="0" err="1"/>
              <a:t>you</a:t>
            </a:r>
            <a:r>
              <a:rPr lang="fr-CA" dirty="0"/>
              <a:t> can </a:t>
            </a:r>
            <a:r>
              <a:rPr lang="fr-CA" dirty="0" err="1"/>
              <a:t>read</a:t>
            </a:r>
            <a:r>
              <a:rPr lang="fr-CA" dirty="0"/>
              <a:t> a bit about us and </a:t>
            </a:r>
            <a:r>
              <a:rPr lang="fr-CA" dirty="0" err="1"/>
              <a:t>other</a:t>
            </a:r>
            <a:r>
              <a:rPr lang="fr-CA" dirty="0"/>
              <a:t> </a:t>
            </a:r>
            <a:r>
              <a:rPr lang="fr-CA" dirty="0" err="1"/>
              <a:t>facilitators</a:t>
            </a:r>
            <a:r>
              <a:rPr lang="fr-CA" dirty="0"/>
              <a:t> via the Invitation page.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US" dirty="0"/>
              <a:t>Ginette:</a:t>
            </a:r>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a:t>((Resources</a:t>
            </a:r>
            <a:r>
              <a:rPr lang="en-CA" sz="1000" i="1" dirty="0"/>
              <a:t> </a:t>
            </a:r>
            <a:endParaRPr lang="en-CA" sz="1100" dirty="0"/>
          </a:p>
          <a:p>
            <a:pPr lvl="0"/>
            <a:r>
              <a:rPr lang="en-CA" sz="1000" b="1" i="1" dirty="0"/>
              <a:t>How many staff are dedicated to the program?  How do they spend their time?  </a:t>
            </a:r>
          </a:p>
          <a:p>
            <a:pPr lvl="0"/>
            <a:r>
              <a:rPr lang="fr-CA" sz="1000" b="1" i="1" dirty="0"/>
              <a:t>))</a:t>
            </a:r>
            <a:endParaRPr lang="en-CA" sz="1100" b="1" dirty="0"/>
          </a:p>
          <a:p>
            <a:pPr lvl="0"/>
            <a:endParaRPr lang="en-CA" sz="1000" dirty="0"/>
          </a:p>
          <a:p>
            <a:pPr lvl="0"/>
            <a:r>
              <a:rPr lang="en-CA" sz="1000" dirty="0"/>
              <a:t>Requisite to facilitate is have completed</a:t>
            </a:r>
            <a:r>
              <a:rPr lang="en-CA" sz="1000" baseline="0" dirty="0"/>
              <a:t> the program, f</a:t>
            </a:r>
            <a:r>
              <a:rPr lang="en-CA" sz="1000" dirty="0"/>
              <a:t>rom a base</a:t>
            </a:r>
            <a:r>
              <a:rPr lang="en-CA" sz="1000" baseline="0" dirty="0"/>
              <a:t> of about</a:t>
            </a:r>
            <a:r>
              <a:rPr lang="en-CA" sz="1000" dirty="0"/>
              <a:t> 10+ volunteer </a:t>
            </a:r>
            <a:r>
              <a:rPr lang="en-CA" sz="1000" u="sng" dirty="0">
                <a:hlinkClick r:id="rId3" tooltip="MCLD Program Facilitators Team / L'équipe des animateurs du program de DLCP"/>
              </a:rPr>
              <a:t>facilitators</a:t>
            </a:r>
            <a:r>
              <a:rPr lang="en-CA" sz="1000" dirty="0"/>
              <a:t> from different Departments and Agencies</a:t>
            </a:r>
          </a:p>
          <a:p>
            <a:pPr lvl="0"/>
            <a:r>
              <a:rPr lang="fr-CA" sz="1000" dirty="0" err="1"/>
              <a:t>Usually</a:t>
            </a:r>
            <a:r>
              <a:rPr lang="fr-CA" sz="1000" dirty="0"/>
              <a:t> 2/3 </a:t>
            </a:r>
            <a:r>
              <a:rPr lang="fr-CA" sz="1000" dirty="0" err="1"/>
              <a:t>volunteers</a:t>
            </a:r>
            <a:r>
              <a:rPr lang="fr-CA" sz="1000" dirty="0"/>
              <a:t> lead</a:t>
            </a:r>
            <a:r>
              <a:rPr lang="fr-CA" sz="1000" baseline="0" dirty="0"/>
              <a:t> </a:t>
            </a:r>
            <a:r>
              <a:rPr lang="fr-CA" sz="1000" baseline="0" dirty="0" err="1"/>
              <a:t>each</a:t>
            </a:r>
            <a:r>
              <a:rPr lang="fr-CA" sz="1000" baseline="0" dirty="0"/>
              <a:t> session, </a:t>
            </a:r>
            <a:r>
              <a:rPr lang="fr-CA" sz="1000" baseline="0" dirty="0" err="1"/>
              <a:t>depending</a:t>
            </a:r>
            <a:r>
              <a:rPr lang="fr-CA" sz="1000" baseline="0" dirty="0"/>
              <a:t> on </a:t>
            </a:r>
            <a:r>
              <a:rPr lang="fr-CA" sz="1000" baseline="0" dirty="0" err="1"/>
              <a:t>availability</a:t>
            </a:r>
            <a:r>
              <a:rPr lang="fr-CA" sz="1000" baseline="0" dirty="0"/>
              <a:t> and </a:t>
            </a:r>
            <a:r>
              <a:rPr lang="fr-CA" sz="1000" baseline="0" dirty="0" err="1"/>
              <a:t>preference</a:t>
            </a:r>
            <a:endParaRPr lang="fr-CA" sz="1000" baseline="0" dirty="0"/>
          </a:p>
          <a:p>
            <a:pPr lvl="0"/>
            <a:r>
              <a:rPr lang="fr-CA" sz="1000" baseline="0" dirty="0"/>
              <a:t>An Investment of up to an </a:t>
            </a:r>
            <a:r>
              <a:rPr lang="fr-CA" sz="1000" baseline="0" dirty="0" err="1"/>
              <a:t>hour</a:t>
            </a:r>
            <a:r>
              <a:rPr lang="fr-CA" sz="1000" baseline="0" dirty="0"/>
              <a:t> to </a:t>
            </a:r>
            <a:r>
              <a:rPr lang="fr-CA" sz="1000" baseline="0" dirty="0" err="1"/>
              <a:t>participate</a:t>
            </a:r>
            <a:r>
              <a:rPr lang="fr-CA" sz="1000" baseline="0" dirty="0"/>
              <a:t> in a coordination meeting</a:t>
            </a:r>
          </a:p>
          <a:p>
            <a:pPr lvl="0"/>
            <a:r>
              <a:rPr lang="fr-CA" sz="1000" baseline="0" dirty="0"/>
              <a:t>One or </a:t>
            </a:r>
            <a:r>
              <a:rPr lang="fr-CA" sz="1000" baseline="0" dirty="0" err="1"/>
              <a:t>Two</a:t>
            </a:r>
            <a:r>
              <a:rPr lang="fr-CA" sz="1000" baseline="0" dirty="0"/>
              <a:t> </a:t>
            </a:r>
            <a:r>
              <a:rPr lang="fr-CA" sz="1000" baseline="0" dirty="0" err="1"/>
              <a:t>hours</a:t>
            </a:r>
            <a:r>
              <a:rPr lang="fr-CA" sz="1000" baseline="0" dirty="0"/>
              <a:t> to </a:t>
            </a:r>
            <a:r>
              <a:rPr lang="fr-CA" sz="1000" baseline="0" dirty="0" err="1"/>
              <a:t>prep</a:t>
            </a:r>
            <a:endParaRPr lang="fr-CA" sz="1000" baseline="0" dirty="0"/>
          </a:p>
          <a:p>
            <a:pPr lvl="0"/>
            <a:r>
              <a:rPr lang="fr-CA" sz="1000" baseline="0" dirty="0"/>
              <a:t>And 1.5 </a:t>
            </a:r>
            <a:r>
              <a:rPr lang="fr-CA" sz="1000" baseline="0" dirty="0" err="1"/>
              <a:t>hours</a:t>
            </a:r>
            <a:r>
              <a:rPr lang="fr-CA" sz="1000" baseline="0" dirty="0"/>
              <a:t> to </a:t>
            </a:r>
            <a:r>
              <a:rPr lang="fr-CA" sz="1000" baseline="0" dirty="0" err="1"/>
              <a:t>deliver</a:t>
            </a:r>
            <a:endParaRPr lang="en-CA" sz="1100" dirty="0"/>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t>
            </a:r>
          </a:p>
          <a:p>
            <a:pPr marL="171450" lvl="0" indent="-171450">
              <a:spcAft>
                <a:spcPts val="600"/>
              </a:spcAft>
              <a:buFont typeface="Arial" panose="020B0604020202020204" pitchFamily="34" charset="0"/>
              <a:buChar char="•"/>
            </a:pPr>
            <a:r>
              <a:rPr lang="en-US" sz="1200" dirty="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endParaRPr lang="fr-CA" sz="1200" dirty="0"/>
          </a:p>
          <a:p>
            <a:r>
              <a:rPr lang="en-US"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a:t>((About the Curriculum and Content</a:t>
            </a:r>
            <a:r>
              <a:rPr lang="en-CA" sz="1000" i="1" dirty="0"/>
              <a:t> </a:t>
            </a:r>
            <a:endParaRPr lang="en-CA" sz="1000" b="1" i="1" dirty="0"/>
          </a:p>
          <a:p>
            <a:pPr lvl="0"/>
            <a:r>
              <a:rPr lang="en-CA" sz="1100" b="1" i="1" dirty="0"/>
              <a:t>Regarding the Program Structure</a:t>
            </a:r>
            <a:r>
              <a:rPr lang="en-CA" sz="1100" i="1" dirty="0"/>
              <a:t> </a:t>
            </a:r>
            <a:endParaRPr lang="en-CA" sz="1400" dirty="0"/>
          </a:p>
          <a:p>
            <a:pPr lvl="0"/>
            <a:r>
              <a:rPr lang="en-CA" sz="1000" b="1" i="1" dirty="0"/>
              <a:t>What is the program's duration and format?</a:t>
            </a:r>
          </a:p>
          <a:p>
            <a:pPr lvl="0"/>
            <a:r>
              <a:rPr lang="fr-CA" sz="1000" b="1" i="1" dirty="0"/>
              <a:t>))</a:t>
            </a:r>
            <a:endParaRPr lang="en-CA" sz="1100" b="1" dirty="0"/>
          </a:p>
          <a:p>
            <a:pPr lvl="0"/>
            <a:r>
              <a:rPr lang="en-CA" sz="1000" dirty="0"/>
              <a:t>The program goes for 8 weeks, with a weekly session of 1.5 hours, plus additional homework to an approximate 2 to 3 hours a week total</a:t>
            </a:r>
          </a:p>
          <a:p>
            <a:pPr lvl="0"/>
            <a:endParaRPr lang="en-CA" sz="1000" b="1" i="1" dirty="0"/>
          </a:p>
          <a:p>
            <a:r>
              <a:rPr lang="en-CA" dirty="0">
                <a:hlinkClick r:id="rId3"/>
              </a:rPr>
              <a:t>https://wiki.gccollab.ca/MCLD-DLCP</a:t>
            </a:r>
            <a:r>
              <a:rPr lang="en-CA" dirty="0"/>
              <a:t> </a:t>
            </a:r>
          </a:p>
          <a:p>
            <a:r>
              <a:rPr lang="en-CA" u="sng" dirty="0">
                <a:hlinkClick r:id="rId4" tooltip="Mindful Change Leadership Development Program Details"/>
              </a:rPr>
              <a:t>MCLD - 8 Week Program Details</a:t>
            </a:r>
            <a:r>
              <a:rPr lang="en-CA" dirty="0"/>
              <a:t>. </a:t>
            </a:r>
          </a:p>
          <a:p>
            <a:r>
              <a:rPr lang="en-CA" dirty="0">
                <a:hlinkClick r:id="rId5" tooltip="Mindful Change Leadership Development Program - FAQ"/>
              </a:rPr>
              <a:t>MCLD - FAQ</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Alejandro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en-US" dirty="0" err="1"/>
              <a:t>Menti</a:t>
            </a:r>
            <a:br>
              <a:rPr lang="en-US" dirty="0"/>
            </a:br>
            <a:br>
              <a:rPr lang="en-US" dirty="0"/>
            </a:br>
            <a:r>
              <a:rPr lang="en-US" dirty="0"/>
              <a:t>OR Sli.do #</a:t>
            </a:r>
            <a:r>
              <a:rPr lang="en-US" dirty="0" err="1"/>
              <a:t>mcld</a:t>
            </a:r>
            <a:r>
              <a:rPr lang="en-US" dirty="0"/>
              <a:t> - https://app.sli.do/event/ndecSyr9sCAK8nCTSHMcjb,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a:t>There are </a:t>
            </a:r>
            <a:r>
              <a:rPr lang="fr-CA" dirty="0" err="1"/>
              <a:t>two</a:t>
            </a:r>
            <a:r>
              <a:rPr lang="fr-CA" dirty="0"/>
              <a:t> questions on the Sli.do</a:t>
            </a:r>
          </a:p>
          <a:p>
            <a:endParaRPr lang="fr-CA" dirty="0"/>
          </a:p>
          <a:p>
            <a:r>
              <a:rPr lang="fr-CA" dirty="0"/>
              <a:t>(click) </a:t>
            </a:r>
          </a:p>
          <a:p>
            <a:r>
              <a:rPr lang="fr-CA" dirty="0"/>
              <a:t>The first one </a:t>
            </a:r>
            <a:r>
              <a:rPr lang="fr-CA" dirty="0" err="1"/>
              <a:t>is</a:t>
            </a:r>
            <a:r>
              <a:rPr lang="fr-CA" dirty="0"/>
              <a:t>…</a:t>
            </a:r>
          </a:p>
          <a:p>
            <a:endParaRPr lang="fr-CA" dirty="0"/>
          </a:p>
          <a:p>
            <a:r>
              <a:rPr lang="fr-CA" dirty="0"/>
              <a:t>(click)</a:t>
            </a:r>
          </a:p>
          <a:p>
            <a:r>
              <a:rPr lang="fr-CA" dirty="0"/>
              <a:t>And the second one </a:t>
            </a:r>
            <a:r>
              <a:rPr lang="fr-CA" dirty="0" err="1"/>
              <a:t>is</a:t>
            </a:r>
            <a:r>
              <a:rPr lang="fr-CA" dirty="0"/>
              <a:t>…</a:t>
            </a:r>
          </a:p>
          <a:p>
            <a:endParaRPr lang="fr-CA" dirty="0"/>
          </a:p>
          <a:p>
            <a:r>
              <a:rPr lang="fr-CA" dirty="0" err="1"/>
              <a:t>Later</a:t>
            </a:r>
            <a:r>
              <a:rPr lang="fr-CA" dirty="0"/>
              <a:t> on </a:t>
            </a:r>
            <a:r>
              <a:rPr lang="fr-CA" dirty="0" err="1"/>
              <a:t>I’ll</a:t>
            </a:r>
            <a:r>
              <a:rPr lang="fr-CA" dirty="0"/>
              <a:t> post the </a:t>
            </a:r>
            <a:r>
              <a:rPr lang="fr-CA" dirty="0" err="1"/>
              <a:t>results</a:t>
            </a:r>
            <a:r>
              <a:rPr lang="fr-CA" dirty="0"/>
              <a:t> on the chat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r>
              <a:rPr lang="en-US" dirty="0"/>
              <a:t>:</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a:t>
            </a:r>
            <a:r>
              <a:rPr lang="en-US" sz="1200" dirty="0" err="1"/>
              <a:t>mentimeter</a:t>
            </a:r>
            <a:endParaRPr lang="en-US" sz="1200" dirty="0"/>
          </a:p>
          <a:p>
            <a:pPr marL="628650" lvl="1" indent="-171450">
              <a:spcAft>
                <a:spcPts val="600"/>
              </a:spcAft>
              <a:buFont typeface="Arial" panose="020B0604020202020204" pitchFamily="34" charset="0"/>
              <a:buChar char="•"/>
            </a:pPr>
            <a:r>
              <a:rPr lang="en-US" sz="1200" dirty="0"/>
              <a:t>Or Sli.do 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Ginette</a:t>
            </a:r>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by the IOCN</a:t>
            </a:r>
          </a:p>
          <a:p>
            <a:pPr marL="171450" lvl="0" indent="-171450">
              <a:spcAft>
                <a:spcPts val="600"/>
              </a:spcAft>
              <a:buFont typeface="Arial" panose="020B0604020202020204" pitchFamily="34" charset="0"/>
              <a:buChar char="•"/>
            </a:pPr>
            <a:r>
              <a:rPr lang="en-US" sz="1200" dirty="0"/>
              <a:t>Delivered as a Beta on 2017</a:t>
            </a:r>
          </a:p>
          <a:p>
            <a:pPr marL="171450" lvl="0" indent="-171450">
              <a:spcAft>
                <a:spcPts val="600"/>
              </a:spcAft>
              <a:buFont typeface="Arial" panose="020B0604020202020204" pitchFamily="34" charset="0"/>
              <a:buChar char="•"/>
            </a:pPr>
            <a:r>
              <a:rPr lang="en-US" sz="1200" dirty="0"/>
              <a:t>Then hosted by ISC in 2021 and 2022, as a pilot and then an English and a French offering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During 2023, the program was hosted by the Centre on Innovation</a:t>
            </a:r>
            <a:endParaRPr lang="en-CA" baseline="0" noProof="0" dirty="0"/>
          </a:p>
          <a:p>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2024-04-03</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2024-04-03</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2024-04-03</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2024-04-03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2024-04-03</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2024-04-03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2024-04-03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notesSlide" Target="../notesSlides/notesSlide13.xml"/><Relationship Id="rId7" Type="http://schemas.openxmlformats.org/officeDocument/2006/relationships/image" Target="../media/image24.jpg"/><Relationship Id="rId12"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33.png"/><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26.jpg"/><Relationship Id="rId1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app.sli.do/event/vef8EJftsZ6S9NWLoiHdb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3600" dirty="0"/>
              <a:t>Information session: </a:t>
            </a:r>
            <a:br>
              <a:rPr lang="fr-FR" sz="3600" dirty="0"/>
            </a:br>
            <a:r>
              <a:rPr lang="en-US" sz="3600" dirty="0"/>
              <a:t>Mindful Change Leadership Development program</a:t>
            </a:r>
          </a:p>
        </p:txBody>
      </p:sp>
      <p:sp>
        <p:nvSpPr>
          <p:cNvPr id="3" name="Subtitle 2"/>
          <p:cNvSpPr>
            <a:spLocks noGrp="1"/>
          </p:cNvSpPr>
          <p:nvPr>
            <p:ph type="subTitle" idx="1"/>
          </p:nvPr>
        </p:nvSpPr>
        <p:spPr/>
        <p:txBody>
          <a:bodyPr>
            <a:normAutofit/>
          </a:bodyPr>
          <a:lstStyle/>
          <a:p>
            <a:pPr>
              <a:spcBef>
                <a:spcPts val="600"/>
              </a:spcBef>
            </a:pPr>
            <a:endParaRPr lang="en-US" sz="2000" dirty="0">
              <a:solidFill>
                <a:schemeClr val="tx1"/>
              </a:solidFill>
            </a:endParaRPr>
          </a:p>
          <a:p>
            <a:pPr>
              <a:spcBef>
                <a:spcPts val="600"/>
              </a:spcBef>
            </a:pPr>
            <a:endParaRPr lang="en-US" sz="2000" dirty="0">
              <a:solidFill>
                <a:schemeClr val="tx1"/>
              </a:solidFill>
            </a:endParaRPr>
          </a:p>
          <a:p>
            <a:pPr>
              <a:spcBef>
                <a:spcPts val="600"/>
              </a:spcBef>
            </a:pPr>
            <a:r>
              <a:rPr lang="en-US" sz="2000" dirty="0">
                <a:solidFill>
                  <a:schemeClr val="tx1"/>
                </a:solidFill>
              </a:rPr>
              <a:t>April 2024</a:t>
            </a:r>
            <a:endParaRPr lang="en-US" sz="2000" dirty="0">
              <a:solidFill>
                <a:srgbClr val="FF0000"/>
              </a:solidFill>
            </a:endParaRP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867398868"/>
              </p:ext>
            </p:extLst>
          </p:nvPr>
        </p:nvGraphicFramePr>
        <p:xfrm>
          <a:off x="542924" y="998004"/>
          <a:ext cx="8296276"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321522738"/>
              </p:ext>
            </p:extLst>
          </p:nvPr>
        </p:nvGraphicFramePr>
        <p:xfrm>
          <a:off x="542924" y="1005028"/>
          <a:ext cx="8296276"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103887" y="3584745"/>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616055" y="1683014"/>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560271" y="29053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40391" y="1439659"/>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97834" y="19688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
        <p:nvSpPr>
          <p:cNvPr id="5" name="Rectangle 4"/>
          <p:cNvSpPr/>
          <p:nvPr/>
        </p:nvSpPr>
        <p:spPr>
          <a:xfrm>
            <a:off x="5724128" y="5608290"/>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Tree>
    <p:extLst>
      <p:ext uri="{BB962C8B-B14F-4D97-AF65-F5344CB8AC3E}">
        <p14:creationId xmlns:p14="http://schemas.microsoft.com/office/powerpoint/2010/main" val="3932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Exercise – Noticing</a:t>
            </a:r>
            <a:endParaRPr lang="en-US" dirty="0">
              <a:solidFill>
                <a:schemeClr val="accent3"/>
              </a:solidFill>
            </a:endParaRPr>
          </a:p>
        </p:txBody>
      </p:sp>
      <p:sp>
        <p:nvSpPr>
          <p:cNvPr id="3" name="Content Placeholder 2"/>
          <p:cNvSpPr>
            <a:spLocks noGrp="1"/>
          </p:cNvSpPr>
          <p:nvPr>
            <p:ph idx="1"/>
          </p:nvPr>
        </p:nvSpPr>
        <p:spPr/>
        <p:txBody>
          <a:bodyPr>
            <a:normAutofit fontScale="77500" lnSpcReduction="20000"/>
          </a:bodyPr>
          <a:lstStyle/>
          <a:p>
            <a:r>
              <a:rPr lang="en-CA" dirty="0"/>
              <a:t>Time required: 3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a:p>
            <a:r>
              <a:rPr lang="en-CA" dirty="0"/>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en-CA" sz="2800" i="0" dirty="0">
                <a:solidFill>
                  <a:srgbClr val="202122"/>
                </a:solidFill>
                <a:effectLst/>
                <a:latin typeface="Arial" panose="020B0604020202020204" pitchFamily="34" charset="0"/>
              </a:rPr>
              <a:t>Delivered by a team of volunteering </a:t>
            </a:r>
            <a:r>
              <a:rPr lang="en-CA" sz="2800" i="0" u="none" strike="noStrike" dirty="0">
                <a:solidFill>
                  <a:srgbClr val="0645AD"/>
                </a:solidFill>
                <a:effectLst/>
                <a:latin typeface="Arial" panose="020B0604020202020204" pitchFamily="34" charset="0"/>
                <a:hlinkClick r:id="rId4" tooltip="MCLD Program Facilitators Team / L'équipe des animateurs du program de DLCP"/>
              </a:rPr>
              <a:t>facilitators</a:t>
            </a:r>
            <a:r>
              <a:rPr lang="en-CA" sz="2800" i="0" dirty="0">
                <a:solidFill>
                  <a:srgbClr val="202122"/>
                </a:solidFill>
                <a:effectLst/>
                <a:latin typeface="Arial" panose="020B0604020202020204" pitchFamily="34" charset="0"/>
              </a:rPr>
              <a:t> </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1EF0AE-5BD9-126F-977F-A294E207272B}"/>
              </a:ext>
            </a:extLst>
          </p:cNvPr>
          <p:cNvGrpSpPr/>
          <p:nvPr/>
        </p:nvGrpSpPr>
        <p:grpSpPr>
          <a:xfrm>
            <a:off x="2773741" y="4813287"/>
            <a:ext cx="1217722" cy="1814471"/>
            <a:chOff x="2773741" y="4813287"/>
            <a:chExt cx="1217722" cy="1814471"/>
          </a:xfrm>
        </p:grpSpPr>
        <p:pic>
          <p:nvPicPr>
            <p:cNvPr id="7" name="Picture 6">
              <a:extLst>
                <a:ext uri="{FF2B5EF4-FFF2-40B4-BE49-F238E27FC236}">
                  <a16:creationId xmlns:a16="http://schemas.microsoft.com/office/drawing/2014/main" id="{3F581D22-CEF9-4EAA-A850-4E012CE8D7B3}"/>
                </a:ext>
              </a:extLst>
            </p:cNvPr>
            <p:cNvPicPr>
              <a:picLocks noChangeAspect="1"/>
            </p:cNvPicPr>
            <p:nvPr/>
          </p:nvPicPr>
          <p:blipFill>
            <a:blip r:embed="rId15"/>
            <a:stretch>
              <a:fillRect/>
            </a:stretch>
          </p:blipFill>
          <p:spPr>
            <a:xfrm>
              <a:off x="2773741" y="4813287"/>
              <a:ext cx="1217722" cy="1446336"/>
            </a:xfrm>
            <a:prstGeom prst="rect">
              <a:avLst/>
            </a:prstGeom>
          </p:spPr>
        </p:pic>
        <p:sp>
          <p:nvSpPr>
            <p:cNvPr id="61" name="TextBox 60">
              <a:extLst>
                <a:ext uri="{FF2B5EF4-FFF2-40B4-BE49-F238E27FC236}">
                  <a16:creationId xmlns:a16="http://schemas.microsoft.com/office/drawing/2014/main" id="{905661B8-473E-96E1-CF6F-81EE04DF73E7}"/>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3"/>
            <a:ext cx="1216434" cy="1720349"/>
            <a:chOff x="7063464" y="3978192"/>
            <a:chExt cx="1412533" cy="1889283"/>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38000"/>
            </a:xfrm>
            <a:prstGeom prst="rect">
              <a:avLst/>
            </a:prstGeom>
            <a:noFill/>
          </p:spPr>
          <p:txBody>
            <a:bodyPr wrap="square">
              <a:spAutoFit/>
            </a:bodyPr>
            <a:lstStyle/>
            <a:p>
              <a:pPr algn="ctr"/>
              <a:r>
                <a:rPr lang="en-US" sz="1400" b="1" i="1" dirty="0">
                  <a:effectLst/>
                </a:rPr>
                <a:t>… and more…</a:t>
              </a:r>
              <a:endParaRPr lang="en-US" sz="14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3728" y="116632"/>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a:extLst>
              <a:ext uri="{FF2B5EF4-FFF2-40B4-BE49-F238E27FC236}">
                <a16:creationId xmlns:a16="http://schemas.microsoft.com/office/drawing/2014/main" id="{3D75A581-46FD-9139-EC26-3A7F5E9185C0}"/>
              </a:ext>
            </a:extLst>
          </p:cNvPr>
          <p:cNvSpPr txBox="1"/>
          <p:nvPr/>
        </p:nvSpPr>
        <p:spPr>
          <a:xfrm>
            <a:off x="971600" y="4734342"/>
            <a:ext cx="5211503" cy="2123658"/>
          </a:xfrm>
          <a:prstGeom prst="rect">
            <a:avLst/>
          </a:prstGeom>
          <a:noFill/>
        </p:spPr>
        <p:txBody>
          <a:bodyPr wrap="square">
            <a:spAutoFit/>
          </a:bodyPr>
          <a:lstStyle/>
          <a:p>
            <a:pPr lvl="0" algn="ctr"/>
            <a:r>
              <a:rPr lang="en-US" sz="2400" dirty="0"/>
              <a:t>Open floor for questions</a:t>
            </a:r>
          </a:p>
          <a:p>
            <a:pPr lvl="0"/>
            <a:endParaRPr lang="en-US" dirty="0"/>
          </a:p>
          <a:p>
            <a:pPr lvl="0"/>
            <a:r>
              <a:rPr lang="en-US" dirty="0"/>
              <a:t>Please use the “raise hand” functionality</a:t>
            </a:r>
          </a:p>
          <a:p>
            <a:pPr lvl="0"/>
            <a:endParaRPr lang="en-US" dirty="0"/>
          </a:p>
          <a:p>
            <a:pPr lvl="0"/>
            <a:r>
              <a:rPr lang="en-US" dirty="0"/>
              <a:t>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 and with anonymous</a:t>
            </a:r>
          </a:p>
        </p:txBody>
      </p:sp>
      <p:sp>
        <p:nvSpPr>
          <p:cNvPr id="8" name="Rectangle 7"/>
          <p:cNvSpPr/>
          <p:nvPr/>
        </p:nvSpPr>
        <p:spPr>
          <a:xfrm>
            <a:off x="1259632" y="1037981"/>
            <a:ext cx="1959190" cy="954107"/>
          </a:xfrm>
          <a:prstGeom prst="rect">
            <a:avLst/>
          </a:prstGeom>
        </p:spPr>
        <p:txBody>
          <a:bodyPr wrap="none">
            <a:spAutoFit/>
          </a:bodyPr>
          <a:lstStyle/>
          <a:p>
            <a:pPr algn="ctr"/>
            <a:r>
              <a:rPr lang="en-CA" sz="2800" dirty="0">
                <a:solidFill>
                  <a:srgbClr val="000000"/>
                </a:solidFill>
              </a:rPr>
              <a:t>Be Mindful, </a:t>
            </a:r>
          </a:p>
          <a:p>
            <a:pPr algn="ctr"/>
            <a:r>
              <a:rPr lang="en-CA" sz="2800" dirty="0">
                <a:solidFill>
                  <a:srgbClr val="000000"/>
                </a:solidFill>
              </a:rPr>
              <a:t>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https://app.sli.do/event/vef8EJftsZ6S9NWLoiHdbq</a:t>
            </a:r>
            <a:r>
              <a:rPr lang="en-CA" sz="2600" dirty="0"/>
              <a:t> </a:t>
            </a:r>
            <a:endParaRPr lang="en-CA" dirty="0"/>
          </a:p>
        </p:txBody>
      </p:sp>
      <p:pic>
        <p:nvPicPr>
          <p:cNvPr id="9" name="Picture 8">
            <a:extLst>
              <a:ext uri="{FF2B5EF4-FFF2-40B4-BE49-F238E27FC236}">
                <a16:creationId xmlns:a16="http://schemas.microsoft.com/office/drawing/2014/main" id="{ED3AE26F-E373-C659-EF0B-0FEC600D01D1}"/>
              </a:ext>
            </a:extLst>
          </p:cNvPr>
          <p:cNvPicPr>
            <a:picLocks noChangeAspect="1"/>
          </p:cNvPicPr>
          <p:nvPr/>
        </p:nvPicPr>
        <p:blipFill>
          <a:blip r:embed="rId5"/>
          <a:stretch>
            <a:fillRect/>
          </a:stretch>
        </p:blipFill>
        <p:spPr>
          <a:xfrm>
            <a:off x="5341522" y="3933056"/>
            <a:ext cx="1950889" cy="1950889"/>
          </a:xfrm>
          <a:prstGeom prst="rect">
            <a:avLst/>
          </a:prstGeom>
        </p:spPr>
      </p:pic>
    </p:spTree>
    <p:extLst>
      <p:ext uri="{BB962C8B-B14F-4D97-AF65-F5344CB8AC3E}">
        <p14:creationId xmlns:p14="http://schemas.microsoft.com/office/powerpoint/2010/main" val="1552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 2024, English offering</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(In no particular 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rgbClr val="000000"/>
                </a:solidFill>
              </a:rPr>
              <a:t>Words from a Sponsor</a:t>
            </a:r>
          </a:p>
          <a:p>
            <a:pPr>
              <a:spcBef>
                <a:spcPts val="300"/>
              </a:spcBef>
            </a:pPr>
            <a:r>
              <a:rPr lang="en-US" dirty="0">
                <a:solidFill>
                  <a:srgbClr val="000000"/>
                </a:solidFill>
              </a:rPr>
              <a:t>Share results of previous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pic>
        <p:nvPicPr>
          <p:cNvPr id="12" name="Picture 11"/>
          <p:cNvPicPr>
            <a:picLocks noChangeAspect="1"/>
          </p:cNvPicPr>
          <p:nvPr/>
        </p:nvPicPr>
        <p:blipFill>
          <a:blip r:embed="rId3"/>
          <a:stretch>
            <a:fillRect/>
          </a:stretch>
        </p:blipFill>
        <p:spPr>
          <a:xfrm>
            <a:off x="683568" y="1310526"/>
            <a:ext cx="7569361" cy="4474785"/>
          </a:xfrm>
          <a:prstGeom prst="rect">
            <a:avLst/>
          </a:prstGeom>
        </p:spPr>
      </p:pic>
      <p:pic>
        <p:nvPicPr>
          <p:cNvPr id="28" name="Picture 27"/>
          <p:cNvPicPr>
            <a:picLocks noChangeAspect="1"/>
          </p:cNvPicPr>
          <p:nvPr/>
        </p:nvPicPr>
        <p:blipFill>
          <a:blip r:embed="rId4"/>
          <a:stretch>
            <a:fillRect/>
          </a:stretch>
        </p:blipFill>
        <p:spPr>
          <a:xfrm>
            <a:off x="251519" y="5949280"/>
            <a:ext cx="8001409" cy="419100"/>
          </a:xfrm>
          <a:prstGeom prst="rect">
            <a:avLst/>
          </a:prstGeom>
        </p:spPr>
      </p:pic>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TotalTime>
  <Words>2849</Words>
  <Application>Microsoft Office PowerPoint</Application>
  <PresentationFormat>On-screen Show (4:3)</PresentationFormat>
  <Paragraphs>297</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Sli.do</vt:lpstr>
      <vt:lpstr>PowerPoint Presentation</vt:lpstr>
      <vt:lpstr>Objective</vt:lpstr>
      <vt:lpstr>Agenda (In no particular order)</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2022</vt:lpstr>
      <vt:lpstr>MCLD Program Testimonials</vt:lpstr>
      <vt:lpstr>Exercise – Noticing</vt:lpstr>
      <vt:lpstr>Delivered by a team of volunteering facilitators </vt:lpstr>
      <vt:lpstr>Commitment, Program Overview &amp; FAQ</vt:lpstr>
      <vt:lpstr>PowerPoint Presentation</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338</cp:revision>
  <dcterms:created xsi:type="dcterms:W3CDTF">2015-04-14T20:39:51Z</dcterms:created>
  <dcterms:modified xsi:type="dcterms:W3CDTF">2024-04-03T17:58:16Z</dcterms:modified>
</cp:coreProperties>
</file>