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3" r:id="rId2"/>
  </p:sldMasterIdLst>
  <p:notesMasterIdLst>
    <p:notesMasterId r:id="rId20"/>
  </p:notesMasterIdLst>
  <p:handoutMasterIdLst>
    <p:handoutMasterId r:id="rId21"/>
  </p:handoutMasterIdLst>
  <p:sldIdLst>
    <p:sldId id="257" r:id="rId3"/>
    <p:sldId id="534" r:id="rId4"/>
    <p:sldId id="344" r:id="rId5"/>
    <p:sldId id="258" r:id="rId6"/>
    <p:sldId id="259" r:id="rId7"/>
    <p:sldId id="319" r:id="rId8"/>
    <p:sldId id="520" r:id="rId9"/>
    <p:sldId id="355" r:id="rId10"/>
    <p:sldId id="356" r:id="rId11"/>
    <p:sldId id="533" r:id="rId12"/>
    <p:sldId id="523" r:id="rId13"/>
    <p:sldId id="361" r:id="rId14"/>
    <p:sldId id="535" r:id="rId15"/>
    <p:sldId id="340" r:id="rId16"/>
    <p:sldId id="536" r:id="rId17"/>
    <p:sldId id="353" r:id="rId18"/>
    <p:sldId id="343" r:id="rId19"/>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04" autoAdjust="0"/>
    <p:restoredTop sz="64965" autoAdjust="0"/>
  </p:normalViewPr>
  <p:slideViewPr>
    <p:cSldViewPr snapToObjects="1" showGuides="1">
      <p:cViewPr varScale="1">
        <p:scale>
          <a:sx n="57" d="100"/>
          <a:sy n="57" d="100"/>
        </p:scale>
        <p:origin x="883" y="48"/>
      </p:cViewPr>
      <p:guideLst>
        <p:guide orient="horz" pos="2160"/>
        <p:guide pos="2880"/>
      </p:guideLst>
    </p:cSldViewPr>
  </p:slideViewPr>
  <p:notesTextViewPr>
    <p:cViewPr>
      <p:scale>
        <a:sx n="3" d="2"/>
        <a:sy n="3" d="2"/>
      </p:scale>
      <p:origin x="0" y="-1872"/>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3" Type="http://schemas.openxmlformats.org/officeDocument/2006/relationships/oleObject" Target="https://gcdocs2.ci.gc.ca/otcsdav/nodes/544417591/MCLD%20Final%20Analysis%20-%20June%202022.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9AE4-4835-9160-C96577116DDC}"/>
            </c:ext>
          </c:extLst>
        </c:ser>
        <c:ser>
          <c:idx val="1"/>
          <c:order val="1"/>
          <c:tx>
            <c:strRef>
              <c:f>'C+333MoreFreq'!$F$29</c:f>
              <c:strCache>
                <c:ptCount val="1"/>
                <c:pt idx="0">
                  <c:v>Final Assessment
(n=99)</c:v>
                </c:pt>
              </c:strCache>
            </c:strRef>
          </c:tx>
          <c:spPr>
            <a:noFill/>
            <a:ln>
              <a:noFill/>
            </a:ln>
            <a:effectLst/>
          </c:spPr>
          <c:invertIfNegative val="0"/>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9AE4-4835-9160-C96577116DDC}"/>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'C+333MoreFreq'!$E$29</c:f>
              <c:strCache>
                <c:ptCount val="1"/>
                <c:pt idx="0">
                  <c:v>Pre Assessment
(n=239)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'C+333MoreFreq'!$E$30:$E$34</c:f>
              <c:numCache>
                <c:formatCode>0.0%</c:formatCode>
                <c:ptCount val="5"/>
                <c:pt idx="0">
                  <c:v>0.12121212121212122</c:v>
                </c:pt>
                <c:pt idx="1">
                  <c:v>0.47698744769874479</c:v>
                </c:pt>
                <c:pt idx="2">
                  <c:v>0.44769874476987448</c:v>
                </c:pt>
                <c:pt idx="3">
                  <c:v>0.54545454545454541</c:v>
                </c:pt>
                <c:pt idx="4">
                  <c:v>0.45454545454545453</c:v>
                </c:pt>
              </c:numCache>
            </c:numRef>
          </c:val>
          <c:extLst>
            <c:ext xmlns:c16="http://schemas.microsoft.com/office/drawing/2014/chart" uri="{C3380CC4-5D6E-409C-BE32-E72D297353CC}">
              <c16:uniqueId val="{00000000-683E-4656-8EB9-BCC39A8D337F}"/>
            </c:ext>
          </c:extLst>
        </c:ser>
        <c:ser>
          <c:idx val="1"/>
          <c:order val="1"/>
          <c:tx>
            <c:strRef>
              <c:f>'C+333MoreFreq'!$F$29</c:f>
              <c:strCache>
                <c:ptCount val="1"/>
                <c:pt idx="0">
                  <c:v>Final Assessment
(n=99)</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'C+333MoreFreq'!$D$30:$D$34</c:f>
              <c:strCache>
                <c:ptCount val="5"/>
                <c:pt idx="0">
                  <c:v>Employee Engagement</c:v>
                </c:pt>
                <c:pt idx="1">
                  <c:v>Sounder Decision Making</c:v>
                </c:pt>
                <c:pt idx="2">
                  <c:v>Behavioural Risk</c:v>
                </c:pt>
                <c:pt idx="3">
                  <c:v>Well Being</c:v>
                </c:pt>
                <c:pt idx="4">
                  <c:v>Resiliency</c:v>
                </c:pt>
              </c:strCache>
            </c:strRef>
          </c:cat>
          <c:val>
            <c:numRef>
              <c:f>'C+333MoreFreq'!$F$30:$F$34</c:f>
              <c:numCache>
                <c:formatCode>0.0%</c:formatCode>
                <c:ptCount val="5"/>
                <c:pt idx="0">
                  <c:v>0.24686192468619247</c:v>
                </c:pt>
                <c:pt idx="1">
                  <c:v>0.70707070707070707</c:v>
                </c:pt>
                <c:pt idx="2">
                  <c:v>0.24242424242424243</c:v>
                </c:pt>
                <c:pt idx="3">
                  <c:v>0.7531380753138075</c:v>
                </c:pt>
                <c:pt idx="4">
                  <c:v>0.59414225941422594</c:v>
                </c:pt>
              </c:numCache>
            </c:numRef>
          </c:val>
          <c:extLst>
            <c:ext xmlns:c16="http://schemas.microsoft.com/office/drawing/2014/chart" uri="{C3380CC4-5D6E-409C-BE32-E72D297353CC}">
              <c16:uniqueId val="{00000001-683E-4656-8EB9-BCC39A8D337F}"/>
            </c:ext>
          </c:extLst>
        </c:ser>
        <c:dLbls>
          <c:showLegendKey val="0"/>
          <c:showVal val="0"/>
          <c:showCatName val="0"/>
          <c:showSerName val="0"/>
          <c:showPercent val="0"/>
          <c:showBubbleSize val="0"/>
        </c:dLbls>
        <c:gapWidth val="80"/>
        <c:overlap val="25"/>
        <c:axId val="994603088"/>
        <c:axId val="994601776"/>
      </c:barChart>
      <c:catAx>
        <c:axId val="99460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cap="none" spc="20" normalizeH="0" baseline="0">
                <a:solidFill>
                  <a:schemeClr val="tx1">
                    <a:lumMod val="65000"/>
                    <a:lumOff val="35000"/>
                  </a:schemeClr>
                </a:solidFill>
                <a:latin typeface="+mn-lt"/>
                <a:ea typeface="+mn-ea"/>
                <a:cs typeface="+mn-cs"/>
              </a:defRPr>
            </a:pPr>
            <a:endParaRPr lang="en-US"/>
          </a:p>
        </c:txPr>
        <c:crossAx val="994601776"/>
        <c:crosses val="autoZero"/>
        <c:auto val="1"/>
        <c:lblAlgn val="ctr"/>
        <c:lblOffset val="100"/>
        <c:noMultiLvlLbl val="0"/>
      </c:catAx>
      <c:valAx>
        <c:axId val="994601776"/>
        <c:scaling>
          <c:orientation val="minMax"/>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spc="20" baseline="0">
                <a:solidFill>
                  <a:schemeClr val="tx1">
                    <a:lumMod val="65000"/>
                    <a:lumOff val="35000"/>
                  </a:schemeClr>
                </a:solidFill>
                <a:latin typeface="+mn-lt"/>
                <a:ea typeface="+mn-ea"/>
                <a:cs typeface="+mn-cs"/>
              </a:defRPr>
            </a:pPr>
            <a:endParaRPr lang="en-US"/>
          </a:p>
        </c:txPr>
        <c:crossAx val="99460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3/4/2024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2018785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3/4/2024</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286862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iki.gccollab.ca/MCLD_Program_Facilitators_Team_/_L%27%C3%A9quipe_des_animateurs_du_program_de_DLC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ki.gccollab.ca/MCLD-DLCP"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gccollab.ca/groups/profile/7978973/mcld-program-cohort-cop-coi-programme-dlcp-cohorte-cdp-et-cdi" TargetMode="External"/><Relationship Id="rId5" Type="http://schemas.openxmlformats.org/officeDocument/2006/relationships/hyperlink" Target="https://wiki.gccollab.ca/Mindful_Change_Leadership_Development_Program_-_FAQ" TargetMode="External"/><Relationship Id="rId4" Type="http://schemas.openxmlformats.org/officeDocument/2006/relationships/hyperlink" Target="https://wiki.gccollab.ca/Mindful_Change_Leadership_Development_Program_Detail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0" indent="0">
              <a:spcAft>
                <a:spcPts val="600"/>
              </a:spcAft>
              <a:buFont typeface="Arial" panose="020B0604020202020204" pitchFamily="34" charset="0"/>
              <a:buNone/>
            </a:pPr>
            <a:r>
              <a:rPr lang="en-US" sz="1200" dirty="0"/>
              <a:t>Prep:</a:t>
            </a:r>
          </a:p>
          <a:p>
            <a:pPr marL="171450" lvl="0" indent="-171450">
              <a:spcAft>
                <a:spcPts val="600"/>
              </a:spcAft>
              <a:buFont typeface="Arial" panose="020B0604020202020204" pitchFamily="34" charset="0"/>
              <a:buChar char="•"/>
            </a:pPr>
            <a:r>
              <a:rPr lang="en-US" b="1" i="1" dirty="0" smtClean="0"/>
              <a:t>Update the </a:t>
            </a:r>
            <a:r>
              <a:rPr lang="en-US" dirty="0" smtClean="0"/>
              <a:t>Sli.do </a:t>
            </a:r>
            <a:r>
              <a:rPr lang="en-US" dirty="0"/>
              <a:t>#mcld - https://app.sli.do/event/ndecSyr9sCAK8nCTSHMcjb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en-US" sz="1200" dirty="0"/>
              <a:t>Alejandro:</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a:t>Good morning good afternoon everyone,</a:t>
            </a:r>
            <a:r>
              <a:rPr lang="en-CA" sz="1200" i="0" kern="1200" dirty="0">
                <a:solidFill>
                  <a:schemeClr val="tx1"/>
                </a:solidFill>
                <a:effectLst/>
                <a:latin typeface="+mn-lt"/>
                <a:ea typeface="+mn-ea"/>
                <a:cs typeface="+mn-cs"/>
              </a:rPr>
              <a:t> First, I would like to acknowledge that I am transmitting to you from the traditional Territory of the </a:t>
            </a:r>
            <a:r>
              <a:rPr lang="en-CA" sz="1200" i="0" kern="1200" dirty="0" err="1">
                <a:solidFill>
                  <a:schemeClr val="tx1"/>
                </a:solidFill>
                <a:effectLst/>
                <a:latin typeface="+mn-lt"/>
                <a:ea typeface="+mn-ea"/>
                <a:cs typeface="+mn-cs"/>
              </a:rPr>
              <a:t>Anishnaabe</a:t>
            </a:r>
            <a:r>
              <a:rPr lang="en-CA" sz="1200" i="0" kern="1200" dirty="0">
                <a:solidFill>
                  <a:schemeClr val="tx1"/>
                </a:solidFill>
                <a:effectLst/>
                <a:latin typeface="+mn-lt"/>
                <a:ea typeface="+mn-ea"/>
                <a:cs typeface="+mn-cs"/>
              </a:rPr>
              <a:t> Algonquin People; in Gatineau QC</a:t>
            </a:r>
            <a:r>
              <a:rPr lang="en-CA" sz="1200" i="1" kern="1200" dirty="0">
                <a:solidFill>
                  <a:schemeClr val="tx1"/>
                </a:solidFill>
                <a:effectLst/>
                <a:latin typeface="+mn-lt"/>
                <a:ea typeface="+mn-ea"/>
                <a:cs typeface="+mn-cs"/>
              </a:rPr>
              <a:t>.</a:t>
            </a:r>
            <a:endParaRPr lang="en-CA" noProof="0" dirty="0"/>
          </a:p>
          <a:p>
            <a:pPr marL="171450" lvl="0" indent="-171450">
              <a:spcAft>
                <a:spcPts val="600"/>
              </a:spcAft>
              <a:buFont typeface="Arial" panose="020B0604020202020204" pitchFamily="34" charset="0"/>
              <a:buChar char="•"/>
            </a:pPr>
            <a:r>
              <a:rPr lang="fr-CA" dirty="0" err="1"/>
              <a:t>We</a:t>
            </a:r>
            <a:r>
              <a:rPr lang="fr-CA" dirty="0"/>
              <a:t> are </a:t>
            </a:r>
            <a:r>
              <a:rPr lang="fr-CA" dirty="0" err="1"/>
              <a:t>thrilled</a:t>
            </a:r>
            <a:r>
              <a:rPr lang="fr-CA" dirty="0"/>
              <a:t> to </a:t>
            </a:r>
            <a:r>
              <a:rPr lang="en-US" sz="1200" dirty="0"/>
              <a:t>“the Centre” hosting the program and, in collaboration with the IOCN, delivered to you with the support of facilitators from various government Departments/Agencies, including:</a:t>
            </a:r>
          </a:p>
          <a:p>
            <a:pPr marL="628650" lvl="1" indent="-171450">
              <a:spcAft>
                <a:spcPts val="600"/>
              </a:spcAft>
              <a:buFont typeface="Arial" panose="020B0604020202020204" pitchFamily="34" charset="0"/>
              <a:buChar char="•"/>
            </a:pPr>
            <a:r>
              <a:rPr lang="en-US" sz="1200" dirty="0"/>
              <a:t>Service Canada</a:t>
            </a:r>
          </a:p>
          <a:p>
            <a:pPr marL="628650" lvl="1" indent="-171450">
              <a:spcAft>
                <a:spcPts val="600"/>
              </a:spcAft>
              <a:buFont typeface="Arial" panose="020B0604020202020204" pitchFamily="34" charset="0"/>
              <a:buChar char="•"/>
            </a:pPr>
            <a:r>
              <a:rPr lang="en-US" sz="1200" dirty="0"/>
              <a:t>Governor General</a:t>
            </a:r>
          </a:p>
          <a:p>
            <a:pPr marL="628650" lvl="1" indent="-171450">
              <a:spcAft>
                <a:spcPts val="600"/>
              </a:spcAft>
              <a:buFont typeface="Arial" panose="020B0604020202020204" pitchFamily="34" charset="0"/>
              <a:buChar char="•"/>
            </a:pPr>
            <a:r>
              <a:rPr lang="en-US" sz="1200" dirty="0"/>
              <a:t>Indigenous Services Canada</a:t>
            </a:r>
          </a:p>
          <a:p>
            <a:pPr marL="628650" lvl="1" indent="-171450">
              <a:spcAft>
                <a:spcPts val="600"/>
              </a:spcAft>
              <a:buFont typeface="Arial" panose="020B0604020202020204" pitchFamily="34" charset="0"/>
              <a:buChar char="•"/>
            </a:pPr>
            <a:r>
              <a:rPr lang="en-US" sz="1200" dirty="0"/>
              <a:t>Public Services and Procurement Canada</a:t>
            </a:r>
          </a:p>
          <a:p>
            <a:pPr marL="628650" lvl="1" indent="-171450">
              <a:spcAft>
                <a:spcPts val="600"/>
              </a:spcAft>
              <a:buFont typeface="Arial" panose="020B0604020202020204" pitchFamily="34" charset="0"/>
              <a:buChar char="•"/>
            </a:pPr>
            <a:r>
              <a:rPr lang="en-US" sz="1200" dirty="0"/>
              <a:t>Financial Transactions and Reports Analysis Centre of Canada</a:t>
            </a:r>
          </a:p>
          <a:p>
            <a:pPr marL="628650" lvl="1" indent="-171450">
              <a:spcAft>
                <a:spcPts val="600"/>
              </a:spcAft>
              <a:buFont typeface="Arial" panose="020B0604020202020204" pitchFamily="34" charset="0"/>
              <a:buChar char="•"/>
            </a:pPr>
            <a:r>
              <a:rPr lang="en-US" sz="1200" dirty="0"/>
              <a:t>Canada Border Services Agency</a:t>
            </a:r>
          </a:p>
          <a:p>
            <a:pPr marL="628650" lvl="1" indent="-171450">
              <a:spcAft>
                <a:spcPts val="600"/>
              </a:spcAft>
              <a:buFont typeface="Arial" panose="020B0604020202020204" pitchFamily="34" charset="0"/>
              <a:buChar char="•"/>
            </a:pPr>
            <a:r>
              <a:rPr lang="en-US" sz="1200" dirty="0"/>
              <a:t>Treasury Board of Canada Secretariat</a:t>
            </a:r>
          </a:p>
          <a:p>
            <a:pPr marL="628650" lvl="1" indent="-171450">
              <a:spcAft>
                <a:spcPts val="600"/>
              </a:spcAft>
              <a:buFont typeface="Arial" panose="020B0604020202020204" pitchFamily="34" charset="0"/>
              <a:buChar char="•"/>
            </a:pPr>
            <a:r>
              <a:rPr lang="en-US" sz="1200" dirty="0"/>
              <a:t>Canada School of Public Service</a:t>
            </a:r>
          </a:p>
          <a:p>
            <a:pPr marL="0" lvl="0" indent="0">
              <a:spcAft>
                <a:spcPts val="600"/>
              </a:spcAft>
              <a:buFont typeface="Arial" panose="020B0604020202020204" pitchFamily="34" charset="0"/>
              <a:buNone/>
            </a:pPr>
            <a:endParaRPr lang="en-US" sz="1200" dirty="0"/>
          </a:p>
          <a:p>
            <a:pPr marL="0" lvl="0" indent="0">
              <a:spcAft>
                <a:spcPts val="600"/>
              </a:spcAft>
              <a:buFont typeface="Arial" panose="020B0604020202020204" pitchFamily="34" charset="0"/>
              <a:buNone/>
            </a:pPr>
            <a:r>
              <a:rPr lang="fr-CA" dirty="0" err="1"/>
              <a:t>Today’s</a:t>
            </a:r>
            <a:r>
              <a:rPr lang="fr-CA" dirty="0"/>
              <a:t> information session </a:t>
            </a:r>
            <a:r>
              <a:rPr lang="fr-CA" dirty="0" err="1"/>
              <a:t>will</a:t>
            </a:r>
            <a:r>
              <a:rPr lang="fr-CA" dirty="0"/>
              <a:t> </a:t>
            </a:r>
            <a:r>
              <a:rPr lang="fr-CA" dirty="0" err="1"/>
              <a:t>be</a:t>
            </a:r>
            <a:r>
              <a:rPr lang="fr-CA" dirty="0"/>
              <a:t> </a:t>
            </a:r>
            <a:r>
              <a:rPr lang="fr-CA" dirty="0" err="1"/>
              <a:t>presented</a:t>
            </a:r>
            <a:r>
              <a:rPr lang="fr-CA" dirty="0"/>
              <a:t> by </a:t>
            </a:r>
          </a:p>
          <a:p>
            <a:pPr marL="0" lvl="0" indent="0">
              <a:spcAft>
                <a:spcPts val="600"/>
              </a:spcAft>
              <a:buFont typeface="Arial" panose="020B0604020202020204" pitchFamily="34" charset="0"/>
              <a:buNone/>
            </a:pPr>
            <a:r>
              <a:rPr lang="fr-CA" dirty="0"/>
              <a:t>Ginette Bailey and </a:t>
            </a:r>
            <a:r>
              <a:rPr lang="fr-CA" dirty="0" err="1"/>
              <a:t>my</a:t>
            </a:r>
            <a:r>
              <a:rPr lang="fr-CA" dirty="0"/>
              <a:t> self Alejandro Gonzalez, if </a:t>
            </a:r>
            <a:r>
              <a:rPr lang="fr-CA" dirty="0" err="1"/>
              <a:t>interested</a:t>
            </a:r>
            <a:r>
              <a:rPr lang="fr-CA" dirty="0"/>
              <a:t> </a:t>
            </a:r>
            <a:r>
              <a:rPr lang="fr-CA" dirty="0" err="1"/>
              <a:t>you</a:t>
            </a:r>
            <a:r>
              <a:rPr lang="fr-CA" dirty="0"/>
              <a:t> can </a:t>
            </a:r>
            <a:r>
              <a:rPr lang="fr-CA" dirty="0" err="1"/>
              <a:t>read</a:t>
            </a:r>
            <a:r>
              <a:rPr lang="fr-CA" dirty="0"/>
              <a:t> a bit about us and </a:t>
            </a:r>
            <a:r>
              <a:rPr lang="fr-CA" dirty="0" err="1"/>
              <a:t>other</a:t>
            </a:r>
            <a:r>
              <a:rPr lang="fr-CA" dirty="0"/>
              <a:t> </a:t>
            </a:r>
            <a:r>
              <a:rPr lang="fr-CA" dirty="0" err="1"/>
              <a:t>facilitators</a:t>
            </a:r>
            <a:r>
              <a:rPr lang="fr-CA" dirty="0"/>
              <a:t> via the Invitation page.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3237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t>Alejandro</a:t>
            </a:r>
            <a:r>
              <a:rPr lang="en-US" sz="1400" i="1" dirty="0"/>
              <a:t>:</a:t>
            </a:r>
          </a:p>
          <a:p>
            <a:pPr lvl="0"/>
            <a:r>
              <a:rPr lang="en-CA" sz="1400" kern="1200" dirty="0">
                <a:solidFill>
                  <a:schemeClr val="tx1"/>
                </a:solidFill>
                <a:effectLst/>
                <a:latin typeface="Arial" charset="0"/>
                <a:ea typeface="+mn-ea"/>
                <a:cs typeface="+mn-cs"/>
              </a:rPr>
              <a:t>Participants completed</a:t>
            </a:r>
            <a:r>
              <a:rPr lang="en-CA" sz="1400" kern="1200" baseline="0" dirty="0">
                <a:solidFill>
                  <a:schemeClr val="tx1"/>
                </a:solidFill>
                <a:effectLst/>
                <a:latin typeface="Arial" charset="0"/>
                <a:ea typeface="+mn-ea"/>
                <a:cs typeface="+mn-cs"/>
              </a:rPr>
              <a:t> s</a:t>
            </a:r>
            <a:r>
              <a:rPr lang="en-CA" sz="1400" kern="1200" dirty="0">
                <a:solidFill>
                  <a:schemeClr val="tx1"/>
                </a:solidFill>
                <a:effectLst/>
                <a:latin typeface="Arial" charset="0"/>
                <a:ea typeface="+mn-ea"/>
                <a:cs typeface="+mn-cs"/>
              </a:rPr>
              <a:t>elf-assessment questionnaires at program registration and again thre</a:t>
            </a:r>
            <a:r>
              <a:rPr lang="en-CA" sz="1400" kern="1200" baseline="0" dirty="0">
                <a:solidFill>
                  <a:schemeClr val="tx1"/>
                </a:solidFill>
                <a:effectLst/>
                <a:latin typeface="Arial" charset="0"/>
                <a:ea typeface="+mn-ea"/>
                <a:cs typeface="+mn-cs"/>
              </a:rPr>
              <a:t>e months after </a:t>
            </a:r>
            <a:r>
              <a:rPr lang="en-CA" sz="1400" kern="1200" dirty="0">
                <a:solidFill>
                  <a:schemeClr val="tx1"/>
                </a:solidFill>
                <a:effectLst/>
                <a:latin typeface="Arial" charset="0"/>
                <a:ea typeface="+mn-ea"/>
                <a:cs typeface="+mn-cs"/>
              </a:rPr>
              <a:t>the eight-week program, and we have compiled</a:t>
            </a:r>
            <a:r>
              <a:rPr lang="en-CA" sz="1400" kern="1200" baseline="0" dirty="0">
                <a:solidFill>
                  <a:schemeClr val="tx1"/>
                </a:solidFill>
                <a:effectLst/>
                <a:latin typeface="Arial" charset="0"/>
                <a:ea typeface="+mn-ea"/>
                <a:cs typeface="+mn-cs"/>
              </a:rPr>
              <a:t> the data to </a:t>
            </a:r>
            <a:r>
              <a:rPr lang="en-CA" sz="1400" kern="1200" dirty="0">
                <a:solidFill>
                  <a:schemeClr val="tx1"/>
                </a:solidFill>
                <a:effectLst/>
                <a:latin typeface="Arial" charset="0"/>
                <a:ea typeface="+mn-ea"/>
                <a:cs typeface="+mn-cs"/>
              </a:rPr>
              <a:t>evaluate the results and impacts of the Mindful Change Leadership Development program. </a:t>
            </a:r>
            <a:endParaRPr lang="en-CA" sz="1400" kern="1200" noProof="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a:t>
            </a:r>
          </a:p>
          <a:p>
            <a:pPr lvl="0"/>
            <a:r>
              <a:rPr lang="en-CA" sz="1400" kern="1200" baseline="0" noProof="0" dirty="0">
                <a:solidFill>
                  <a:schemeClr val="tx1"/>
                </a:solidFill>
                <a:effectLst/>
                <a:latin typeface="Arial" charset="0"/>
                <a:ea typeface="+mn-ea"/>
                <a:cs typeface="+mn-cs"/>
              </a:rPr>
              <a:t>T</a:t>
            </a:r>
            <a:r>
              <a:rPr lang="en-CA" sz="1400" kern="1200" noProof="0" dirty="0">
                <a:solidFill>
                  <a:schemeClr val="tx1"/>
                </a:solidFill>
                <a:effectLst/>
                <a:latin typeface="Arial" charset="0"/>
                <a:ea typeface="+mn-ea"/>
                <a:cs typeface="+mn-cs"/>
              </a:rPr>
              <a:t>he blue columns</a:t>
            </a:r>
            <a:r>
              <a:rPr lang="en-CA" sz="1400" kern="1200" baseline="0" noProof="0" dirty="0">
                <a:solidFill>
                  <a:schemeClr val="tx1"/>
                </a:solidFill>
                <a:effectLst/>
                <a:latin typeface="Arial" charset="0"/>
                <a:ea typeface="+mn-ea"/>
                <a:cs typeface="+mn-cs"/>
              </a:rPr>
              <a:t> represent the results of the self-assessment questionnaires completed at registration.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a:solidFill>
                  <a:schemeClr val="tx1"/>
                </a:solidFill>
                <a:effectLst/>
                <a:latin typeface="Arial" charset="0"/>
                <a:ea typeface="+mn-ea"/>
                <a:cs typeface="+mn-cs"/>
              </a:rPr>
              <a:t>(click) </a:t>
            </a:r>
          </a:p>
          <a:p>
            <a:pPr lvl="0"/>
            <a:r>
              <a:rPr lang="en-CA" sz="1400" kern="1200" noProof="0" dirty="0">
                <a:solidFill>
                  <a:schemeClr val="tx1"/>
                </a:solidFill>
                <a:effectLst/>
                <a:latin typeface="Arial" charset="0"/>
                <a:ea typeface="+mn-ea"/>
                <a:cs typeface="+mn-cs"/>
              </a:rPr>
              <a:t>The green columns represent the final assessment, and the differences between them indicate</a:t>
            </a:r>
            <a:r>
              <a:rPr lang="en-CA" sz="1400" kern="1200" baseline="0" noProof="0" dirty="0">
                <a:solidFill>
                  <a:schemeClr val="tx1"/>
                </a:solidFill>
                <a:effectLst/>
                <a:latin typeface="Arial" charset="0"/>
                <a:ea typeface="+mn-ea"/>
                <a:cs typeface="+mn-cs"/>
              </a:rPr>
              <a:t> behavioural changes.</a:t>
            </a:r>
          </a:p>
          <a:p>
            <a:pPr lvl="0"/>
            <a:endParaRPr lang="fr-CA" sz="1400" kern="1200" baseline="0" noProof="0" dirty="0">
              <a:solidFill>
                <a:schemeClr val="tx1"/>
              </a:solidFill>
              <a:effectLst/>
              <a:latin typeface="Arial" charset="0"/>
              <a:ea typeface="+mn-ea"/>
              <a:cs typeface="+mn-cs"/>
            </a:endParaRPr>
          </a:p>
          <a:p>
            <a:pPr lvl="0"/>
            <a:r>
              <a:rPr lang="en-US" sz="1400" dirty="0"/>
              <a:t>A total of 130 participants completed the program, </a:t>
            </a:r>
            <a:r>
              <a:rPr lang="en-CA" sz="1400" kern="1200" baseline="0" noProof="0" dirty="0">
                <a:solidFill>
                  <a:schemeClr val="tx1"/>
                </a:solidFill>
                <a:effectLst/>
                <a:latin typeface="Arial" charset="0"/>
                <a:ea typeface="+mn-ea"/>
                <a:cs typeface="+mn-cs"/>
              </a:rPr>
              <a:t>we received 99 final assessments (76% return on self-assessments), </a:t>
            </a:r>
            <a:r>
              <a:rPr lang="en-US" sz="1400" dirty="0"/>
              <a:t>and the</a:t>
            </a:r>
            <a:r>
              <a:rPr lang="en-US" sz="1400" baseline="0" dirty="0"/>
              <a:t> key findings per category </a:t>
            </a:r>
            <a:r>
              <a:rPr lang="en-US" sz="1400" dirty="0"/>
              <a:t>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(click on each bullet)</a:t>
            </a:r>
            <a:endParaRPr lang="en-CA" sz="1400" kern="1200" baseline="0" noProof="0" dirty="0">
              <a:solidFill>
                <a:schemeClr val="tx1"/>
              </a:solidFill>
              <a:effectLst/>
              <a:latin typeface="Arial" charset="0"/>
              <a:ea typeface="+mn-ea"/>
              <a:cs typeface="+mn-cs"/>
            </a:endParaRPr>
          </a:p>
          <a:p>
            <a:pPr marL="285750" marR="0" lvl="0" indent="-285750" algn="l" defTabSz="914400" rtl="0" eaLnBrk="0" fontAlgn="base" latinLnBrk="0" hangingPunct="0">
              <a:lnSpc>
                <a:spcPct val="100000"/>
              </a:lnSpc>
              <a:spcBef>
                <a:spcPct val="30000"/>
              </a:spcBef>
              <a:spcAft>
                <a:spcPct val="0"/>
              </a:spcAft>
              <a:buClrTx/>
              <a:buSzTx/>
              <a:buFont typeface="Wingdings" panose="05000000000000000000" pitchFamily="2" charset="2"/>
              <a:buChar char="ü"/>
              <a:tabLst/>
              <a:defRPr/>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 increase of 12.6% </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Increase in Employee Engagement</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respondents show a sense of clarity of mind.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(Q2. I have difficulty distinguishing what day it is.)</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 23.0%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Increase in Promoting Sounder Decision Making</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people reported taking time to optimize their productivity.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(Q7. I take time each day to optimize my personal productivity)</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Slightly over 20%</a:t>
            </a:r>
            <a:r>
              <a:rPr lang="en-C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decrease in Behavioural Risks</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participants </a:t>
            </a: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indicated being more aware of the task at hand.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(Q13. It seems I am running on automatic, without much awareness of what I am doing.)</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en-CA"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Close to 21% Increase in Well-Being</a:t>
            </a: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respondents feel they are more present while at work and at home. </a:t>
            </a:r>
            <a:endParaRPr lang="en-CA" sz="1400" kern="1200" dirty="0">
              <a:solidFill>
                <a:schemeClr val="tx1"/>
              </a:solidFill>
              <a:effectLst/>
              <a:latin typeface="Arial" charset="0"/>
              <a:ea typeface="+mn-ea"/>
              <a:cs typeface="+mn-cs"/>
            </a:endParaRPr>
          </a:p>
          <a:p>
            <a:pPr marL="742950" lvl="1" indent="-285750">
              <a:buFont typeface="Courier New" panose="02070309020205020404" pitchFamily="49" charset="0"/>
              <a:buChar char="o"/>
            </a:pPr>
            <a:r>
              <a:rPr lang="en-CA"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(Q1. I notice that I am distracted by thoughts about work after working hours or about home related things when I'm working.)</a:t>
            </a:r>
            <a:endParaRPr lang="en-CA" sz="20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lvl="0" indent="-285750">
              <a:buFont typeface="Wingdings" panose="05000000000000000000" pitchFamily="2" charset="2"/>
              <a:buChar char="ü"/>
            </a:pPr>
            <a:r>
              <a:rPr lang="en-CA" sz="20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And 14.0% Increase in Resiliency</a:t>
            </a: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 </a:t>
            </a:r>
            <a:r>
              <a:rPr lang="en-US"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people reported an improvement in their ability to be present. </a:t>
            </a:r>
            <a:endParaRPr lang="en-US" sz="2000" dirty="0"/>
          </a:p>
          <a:p>
            <a:pPr marL="742950" lvl="1" indent="-285750">
              <a:buFont typeface="Courier New" panose="02070309020205020404" pitchFamily="49" charset="0"/>
              <a:buChar char="o"/>
            </a:pPr>
            <a:r>
              <a:rPr lang="en-CA" sz="2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(Q21. I find myself listening to someone with one ear, doing something else at the same time.)</a:t>
            </a:r>
            <a:endParaRPr lang="en-CA" sz="1400" noProof="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0"/>
            <a:endParaRPr lang="en-CA" sz="1400" noProof="0" dirty="0"/>
          </a:p>
          <a:p>
            <a:pPr lvl="0"/>
            <a:r>
              <a:rPr lang="en-CA" sz="1400" noProof="0" dirty="0"/>
              <a:t>What we heard from</a:t>
            </a:r>
            <a:r>
              <a:rPr lang="en-CA" sz="1400" baseline="0" noProof="0" dirty="0"/>
              <a:t> participants was that the program was a life changing experience, it helped them increased their own sense of well-being; and gave them the tools and practices to use with their teams to support employee wellness and well-being. </a:t>
            </a:r>
          </a:p>
          <a:p>
            <a:pPr lvl="0"/>
            <a:endParaRPr lang="en-CA" sz="1400" baseline="0" noProof="0" dirty="0"/>
          </a:p>
          <a:p>
            <a:pPr lvl="0"/>
            <a:endParaRPr lang="en-CA" sz="1400" baseline="0"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10</a:t>
            </a:fld>
            <a:endParaRPr lang="en-CA"/>
          </a:p>
        </p:txBody>
      </p:sp>
    </p:spTree>
    <p:extLst>
      <p:ext uri="{BB962C8B-B14F-4D97-AF65-F5344CB8AC3E}">
        <p14:creationId xmlns:p14="http://schemas.microsoft.com/office/powerpoint/2010/main" val="3676372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Ginette</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Arial" charset="0"/>
                <a:ea typeface="+mn-ea"/>
                <a:cs typeface="+mn-cs"/>
              </a:rPr>
              <a:t>From </a:t>
            </a:r>
            <a:r>
              <a:rPr lang="fr-CA" sz="1200" kern="1200" dirty="0" err="1">
                <a:solidFill>
                  <a:schemeClr val="tx1"/>
                </a:solidFill>
                <a:effectLst/>
                <a:latin typeface="Arial" charset="0"/>
                <a:ea typeface="+mn-ea"/>
                <a:cs typeface="+mn-cs"/>
              </a:rPr>
              <a:t>this</a:t>
            </a:r>
            <a:r>
              <a:rPr lang="fr-CA" sz="1200" kern="1200" dirty="0">
                <a:solidFill>
                  <a:schemeClr val="tx1"/>
                </a:solidFill>
                <a:effectLst/>
                <a:latin typeface="Arial" charset="0"/>
                <a:ea typeface="+mn-ea"/>
                <a:cs typeface="+mn-cs"/>
              </a:rPr>
              <a:t> set</a:t>
            </a:r>
            <a:r>
              <a:rPr lang="fr-CA" sz="1200" kern="1200" baseline="0" dirty="0">
                <a:solidFill>
                  <a:schemeClr val="tx1"/>
                </a:solidFill>
                <a:effectLst/>
                <a:latin typeface="Arial" charset="0"/>
                <a:ea typeface="+mn-ea"/>
                <a:cs typeface="+mn-cs"/>
              </a:rPr>
              <a:t> of </a:t>
            </a:r>
            <a:r>
              <a:rPr lang="fr-CA" sz="1200" kern="1200" baseline="0" dirty="0" err="1">
                <a:solidFill>
                  <a:schemeClr val="tx1"/>
                </a:solidFill>
                <a:effectLst/>
                <a:latin typeface="Arial" charset="0"/>
                <a:ea typeface="+mn-ea"/>
                <a:cs typeface="+mn-cs"/>
              </a:rPr>
              <a:t>testimonials</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I’ll</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allow</a:t>
            </a:r>
            <a:r>
              <a:rPr lang="fr-CA" sz="1200" kern="1200" baseline="0" dirty="0">
                <a:solidFill>
                  <a:schemeClr val="tx1"/>
                </a:solidFill>
                <a:effectLst/>
                <a:latin typeface="Arial" charset="0"/>
                <a:ea typeface="+mn-ea"/>
                <a:cs typeface="+mn-cs"/>
              </a:rPr>
              <a:t> </a:t>
            </a:r>
            <a:r>
              <a:rPr lang="fr-CA" sz="1200" kern="1200" baseline="0" dirty="0" err="1">
                <a:solidFill>
                  <a:schemeClr val="tx1"/>
                </a:solidFill>
                <a:effectLst/>
                <a:latin typeface="Arial" charset="0"/>
                <a:ea typeface="+mn-ea"/>
                <a:cs typeface="+mn-cs"/>
              </a:rPr>
              <a:t>myself</a:t>
            </a:r>
            <a:r>
              <a:rPr lang="fr-CA" sz="1200" kern="1200" baseline="0" dirty="0">
                <a:solidFill>
                  <a:schemeClr val="tx1"/>
                </a:solidFill>
                <a:effectLst/>
                <a:latin typeface="Arial" charset="0"/>
                <a:ea typeface="+mn-ea"/>
                <a:cs typeface="+mn-cs"/>
              </a:rPr>
              <a:t> to </a:t>
            </a:r>
            <a:r>
              <a:rPr lang="fr-CA" sz="1200" kern="1200" baseline="0" dirty="0" err="1">
                <a:solidFill>
                  <a:schemeClr val="tx1"/>
                </a:solidFill>
                <a:effectLst/>
                <a:latin typeface="Arial" charset="0"/>
                <a:ea typeface="+mn-ea"/>
                <a:cs typeface="+mn-cs"/>
              </a:rPr>
              <a:t>read</a:t>
            </a:r>
            <a:r>
              <a:rPr lang="fr-CA" sz="1200" kern="1200" baseline="0" dirty="0">
                <a:solidFill>
                  <a:schemeClr val="tx1"/>
                </a:solidFill>
                <a:effectLst/>
                <a:latin typeface="Arial" charset="0"/>
                <a:ea typeface="+mn-ea"/>
                <a:cs typeface="+mn-cs"/>
              </a:rPr>
              <a:t> the first one in full… from Elder Malcom Saulis: </a:t>
            </a:r>
            <a:r>
              <a:rPr lang="en-CA" sz="1200" kern="1200" dirty="0">
                <a:solidFill>
                  <a:schemeClr val="tx1"/>
                </a:solidFill>
                <a:effectLst/>
                <a:latin typeface="Arial" charset="0"/>
                <a:ea typeface="+mn-ea"/>
                <a:cs typeface="+mn-cs"/>
              </a:rPr>
              <a:t>"... in a way, your investment in becoming medicine for yourself and for the rest of the world is something that I'm grateful to be witness to as an occasional participant in this program... any kind of investment like this in order to open your mind, your heart and your spirit to the presence of a larger world, which is either spiritual or physical, is a very important investment, and I applaud you for the investment that you've made." - Elder Malcom Saulis, session 8, 5456</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11</a:t>
            </a:fld>
            <a:endParaRPr lang="en-CA"/>
          </a:p>
        </p:txBody>
      </p:sp>
    </p:spTree>
    <p:extLst>
      <p:ext uri="{BB962C8B-B14F-4D97-AF65-F5344CB8AC3E}">
        <p14:creationId xmlns:p14="http://schemas.microsoft.com/office/powerpoint/2010/main" val="1815486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33126">
              <a:defRPr/>
            </a:pPr>
            <a:r>
              <a:rPr lang="en-US" dirty="0"/>
              <a:t>Ginette:</a:t>
            </a:r>
          </a:p>
          <a:p>
            <a:r>
              <a:rPr lang="en-CA" dirty="0"/>
              <a:t>Now, before we go into the details of the program and the Q&amp;A, let’s give a try to another mindful exercise…</a:t>
            </a:r>
          </a:p>
          <a:p>
            <a:r>
              <a:rPr lang="en-CA" sz="1200" dirty="0"/>
              <a:t>As with the first exercise, sit as comfortable as possible in a position that allows you to be awake, attentive and comfortable at the same time</a:t>
            </a:r>
          </a:p>
          <a:p>
            <a:r>
              <a:rPr lang="en-CA" sz="1200" dirty="0"/>
              <a:t>You can 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not worry about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focus 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Breathing out</a:t>
            </a:r>
          </a:p>
          <a:p>
            <a:r>
              <a:rPr lang="en-US" baseline="0" dirty="0"/>
              <a:t>If at any time your mind wanders away, being gently with yourself, acknowledge that thought, let it be, and bring back your attention to your focus of attention, your breathing</a:t>
            </a:r>
          </a:p>
          <a:p>
            <a:r>
              <a:rPr lang="en-US" baseline="0" dirty="0"/>
              <a:t>Breathing in</a:t>
            </a:r>
          </a:p>
          <a:p>
            <a:r>
              <a:rPr lang="en-US" baseline="0" dirty="0"/>
              <a:t>Breathing out</a:t>
            </a:r>
          </a:p>
          <a:p>
            <a:endParaRPr lang="en-US" baseline="0" dirty="0"/>
          </a:p>
          <a:p>
            <a:r>
              <a:rPr lang="en-US" baseline="0" dirty="0"/>
              <a:t>I’ll let you know when the minute is over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Just continue focusing on your breathing</a:t>
            </a:r>
          </a:p>
          <a:p>
            <a:endParaRPr lang="en-US"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3999323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smtClean="0"/>
              <a:t>((Resources</a:t>
            </a:r>
            <a:r>
              <a:rPr lang="en-CA" sz="1000" i="1" dirty="0" smtClean="0"/>
              <a:t> </a:t>
            </a:r>
            <a:endParaRPr lang="en-CA" sz="1100" dirty="0" smtClean="0"/>
          </a:p>
          <a:p>
            <a:pPr lvl="0"/>
            <a:r>
              <a:rPr lang="en-CA" sz="1000" b="1" i="1" dirty="0" smtClean="0"/>
              <a:t>How many staff are dedicated to the program?  How do they spend their time?  </a:t>
            </a:r>
          </a:p>
          <a:p>
            <a:pPr lvl="0"/>
            <a:r>
              <a:rPr lang="fr-CA" sz="1000" b="1" i="1" dirty="0" smtClean="0"/>
              <a:t>))</a:t>
            </a:r>
            <a:endParaRPr lang="en-CA" sz="1100" b="1" dirty="0" smtClean="0"/>
          </a:p>
          <a:p>
            <a:pPr lvl="0"/>
            <a:endParaRPr lang="en-CA" sz="1000" dirty="0" smtClean="0"/>
          </a:p>
          <a:p>
            <a:pPr lvl="0"/>
            <a:r>
              <a:rPr lang="en-CA" sz="1000" dirty="0" smtClean="0"/>
              <a:t>Requisite to facilitate is have completed</a:t>
            </a:r>
            <a:r>
              <a:rPr lang="en-CA" sz="1000" baseline="0" dirty="0" smtClean="0"/>
              <a:t> the program, f</a:t>
            </a:r>
            <a:r>
              <a:rPr lang="en-CA" sz="1000" dirty="0" smtClean="0"/>
              <a:t>rom a base</a:t>
            </a:r>
            <a:r>
              <a:rPr lang="en-CA" sz="1000" baseline="0" dirty="0" smtClean="0"/>
              <a:t> of about</a:t>
            </a:r>
            <a:r>
              <a:rPr lang="en-CA" sz="1000" dirty="0" smtClean="0"/>
              <a:t> 10+ volunteer </a:t>
            </a:r>
            <a:r>
              <a:rPr lang="en-CA" sz="1000" u="sng" dirty="0" smtClean="0">
                <a:hlinkClick r:id="rId3" tooltip="MCLD Program Facilitators Team / L'équipe des animateurs du program de DLCP"/>
              </a:rPr>
              <a:t>facilitators</a:t>
            </a:r>
            <a:r>
              <a:rPr lang="en-CA" sz="1000" dirty="0" smtClean="0"/>
              <a:t> from different Departments and Agencies</a:t>
            </a:r>
          </a:p>
          <a:p>
            <a:pPr lvl="0"/>
            <a:r>
              <a:rPr lang="fr-CA" sz="1000" dirty="0" err="1" smtClean="0"/>
              <a:t>Usually</a:t>
            </a:r>
            <a:r>
              <a:rPr lang="fr-CA" sz="1000" dirty="0" smtClean="0"/>
              <a:t> 2/3 </a:t>
            </a:r>
            <a:r>
              <a:rPr lang="fr-CA" sz="1000" dirty="0" err="1" smtClean="0"/>
              <a:t>volunteers</a:t>
            </a:r>
            <a:r>
              <a:rPr lang="fr-CA" sz="1000" dirty="0" smtClean="0"/>
              <a:t> lead</a:t>
            </a:r>
            <a:r>
              <a:rPr lang="fr-CA" sz="1000" baseline="0" dirty="0" smtClean="0"/>
              <a:t> </a:t>
            </a:r>
            <a:r>
              <a:rPr lang="fr-CA" sz="1000" baseline="0" dirty="0" err="1" smtClean="0"/>
              <a:t>each</a:t>
            </a:r>
            <a:r>
              <a:rPr lang="fr-CA" sz="1000" baseline="0" dirty="0" smtClean="0"/>
              <a:t> session, </a:t>
            </a:r>
            <a:r>
              <a:rPr lang="fr-CA" sz="1000" baseline="0" dirty="0" err="1" smtClean="0"/>
              <a:t>depending</a:t>
            </a:r>
            <a:r>
              <a:rPr lang="fr-CA" sz="1000" baseline="0" dirty="0" smtClean="0"/>
              <a:t> on </a:t>
            </a:r>
            <a:r>
              <a:rPr lang="fr-CA" sz="1000" baseline="0" dirty="0" err="1" smtClean="0"/>
              <a:t>availability</a:t>
            </a:r>
            <a:r>
              <a:rPr lang="fr-CA" sz="1000" baseline="0" dirty="0" smtClean="0"/>
              <a:t> and </a:t>
            </a:r>
            <a:r>
              <a:rPr lang="fr-CA" sz="1000" baseline="0" dirty="0" err="1" smtClean="0"/>
              <a:t>preference</a:t>
            </a:r>
            <a:endParaRPr lang="fr-CA" sz="1000" baseline="0" dirty="0" smtClean="0"/>
          </a:p>
          <a:p>
            <a:pPr lvl="0"/>
            <a:r>
              <a:rPr lang="fr-CA" sz="1000" baseline="0" dirty="0" smtClean="0"/>
              <a:t>An Investment of up to an </a:t>
            </a:r>
            <a:r>
              <a:rPr lang="fr-CA" sz="1000" baseline="0" dirty="0" err="1" smtClean="0"/>
              <a:t>hour</a:t>
            </a:r>
            <a:r>
              <a:rPr lang="fr-CA" sz="1000" baseline="0" dirty="0" smtClean="0"/>
              <a:t> to </a:t>
            </a:r>
            <a:r>
              <a:rPr lang="fr-CA" sz="1000" baseline="0" dirty="0" err="1" smtClean="0"/>
              <a:t>participate</a:t>
            </a:r>
            <a:r>
              <a:rPr lang="fr-CA" sz="1000" baseline="0" dirty="0" smtClean="0"/>
              <a:t> in a coordination meeting</a:t>
            </a:r>
          </a:p>
          <a:p>
            <a:pPr lvl="0"/>
            <a:r>
              <a:rPr lang="fr-CA" sz="1000" baseline="0" dirty="0" smtClean="0"/>
              <a:t>One or </a:t>
            </a:r>
            <a:r>
              <a:rPr lang="fr-CA" sz="1000" baseline="0" dirty="0" err="1" smtClean="0"/>
              <a:t>Two</a:t>
            </a:r>
            <a:r>
              <a:rPr lang="fr-CA" sz="1000" baseline="0" dirty="0" smtClean="0"/>
              <a:t> </a:t>
            </a:r>
            <a:r>
              <a:rPr lang="fr-CA" sz="1000" baseline="0" dirty="0" err="1" smtClean="0"/>
              <a:t>hours</a:t>
            </a:r>
            <a:r>
              <a:rPr lang="fr-CA" sz="1000" baseline="0" dirty="0" smtClean="0"/>
              <a:t> to </a:t>
            </a:r>
            <a:r>
              <a:rPr lang="fr-CA" sz="1000" baseline="0" dirty="0" err="1" smtClean="0"/>
              <a:t>prep</a:t>
            </a:r>
            <a:endParaRPr lang="fr-CA" sz="1000" baseline="0" dirty="0" smtClean="0"/>
          </a:p>
          <a:p>
            <a:pPr lvl="0"/>
            <a:r>
              <a:rPr lang="fr-CA" sz="1000" baseline="0" dirty="0" smtClean="0"/>
              <a:t>And 1.5 </a:t>
            </a:r>
            <a:r>
              <a:rPr lang="fr-CA" sz="1000" baseline="0" dirty="0" err="1" smtClean="0"/>
              <a:t>hours</a:t>
            </a:r>
            <a:r>
              <a:rPr lang="fr-CA" sz="1000" baseline="0" dirty="0" smtClean="0"/>
              <a:t> to </a:t>
            </a:r>
            <a:r>
              <a:rPr lang="fr-CA" sz="1000" baseline="0" dirty="0" err="1" smtClean="0"/>
              <a:t>deliver</a:t>
            </a:r>
            <a:endParaRPr lang="en-CA" sz="1100" dirty="0" smtClean="0"/>
          </a:p>
          <a:p>
            <a:pPr marL="0" lvl="0" indent="0">
              <a:spcAft>
                <a:spcPts val="600"/>
              </a:spcAft>
              <a:buFont typeface="Arial" panose="020B0604020202020204" pitchFamily="34" charset="0"/>
              <a:buNone/>
            </a:pPr>
            <a:endParaRPr lang="fr-CA" sz="1200" dirty="0" smtClean="0"/>
          </a:p>
          <a:p>
            <a:pPr marL="0" lvl="0" indent="0">
              <a:spcAft>
                <a:spcPts val="600"/>
              </a:spcAft>
              <a:buFont typeface="Arial" panose="020B0604020202020204" pitchFamily="34" charset="0"/>
              <a:buNone/>
            </a:pPr>
            <a:r>
              <a:rPr lang="fr-CA" sz="1200" dirty="0" smtClean="0"/>
              <a:t>((</a:t>
            </a:r>
          </a:p>
          <a:p>
            <a:pPr marL="171450" lvl="0" indent="-171450">
              <a:spcAft>
                <a:spcPts val="600"/>
              </a:spcAft>
              <a:buFont typeface="Arial" panose="020B0604020202020204" pitchFamily="34" charset="0"/>
              <a:buChar char="•"/>
            </a:pPr>
            <a:r>
              <a:rPr lang="en-US" sz="1200" dirty="0" smtClean="0"/>
              <a:t>Here a partial list of facilitators from various government Departments/Agencies, including:</a:t>
            </a:r>
          </a:p>
          <a:p>
            <a:pPr marL="628650" lvl="1" indent="-171450">
              <a:spcAft>
                <a:spcPts val="600"/>
              </a:spcAft>
              <a:buFont typeface="Arial" panose="020B0604020202020204" pitchFamily="34" charset="0"/>
              <a:buChar char="•"/>
            </a:pPr>
            <a:r>
              <a:rPr lang="en-US" sz="1200" dirty="0" smtClean="0"/>
              <a:t>Service Canada</a:t>
            </a:r>
          </a:p>
          <a:p>
            <a:pPr marL="628650" lvl="1" indent="-171450">
              <a:spcAft>
                <a:spcPts val="600"/>
              </a:spcAft>
              <a:buFont typeface="Arial" panose="020B0604020202020204" pitchFamily="34" charset="0"/>
              <a:buChar char="•"/>
            </a:pPr>
            <a:r>
              <a:rPr lang="en-US" sz="1200" dirty="0" smtClean="0"/>
              <a:t>Governor General</a:t>
            </a:r>
          </a:p>
          <a:p>
            <a:pPr marL="628650" lvl="1" indent="-171450">
              <a:spcAft>
                <a:spcPts val="600"/>
              </a:spcAft>
              <a:buFont typeface="Arial" panose="020B0604020202020204" pitchFamily="34" charset="0"/>
              <a:buChar char="•"/>
            </a:pPr>
            <a:r>
              <a:rPr lang="en-US" sz="1200" dirty="0" smtClean="0"/>
              <a:t>Indigenous Services Canada</a:t>
            </a:r>
          </a:p>
          <a:p>
            <a:pPr marL="628650" lvl="1" indent="-171450">
              <a:spcAft>
                <a:spcPts val="600"/>
              </a:spcAft>
              <a:buFont typeface="Arial" panose="020B0604020202020204" pitchFamily="34" charset="0"/>
              <a:buChar char="•"/>
            </a:pPr>
            <a:r>
              <a:rPr lang="en-US" sz="1200" dirty="0" smtClean="0"/>
              <a:t>Public Services and Procurement Canada</a:t>
            </a:r>
          </a:p>
          <a:p>
            <a:pPr marL="628650" lvl="1" indent="-171450">
              <a:spcAft>
                <a:spcPts val="600"/>
              </a:spcAft>
              <a:buFont typeface="Arial" panose="020B0604020202020204" pitchFamily="34" charset="0"/>
              <a:buChar char="•"/>
            </a:pPr>
            <a:r>
              <a:rPr lang="en-US" sz="1200" dirty="0" smtClean="0"/>
              <a:t>Financial Transactions and Reports Analysis Centre of Canada</a:t>
            </a:r>
          </a:p>
          <a:p>
            <a:pPr marL="628650" lvl="1" indent="-171450">
              <a:spcAft>
                <a:spcPts val="600"/>
              </a:spcAft>
              <a:buFont typeface="Arial" panose="020B0604020202020204" pitchFamily="34" charset="0"/>
              <a:buChar char="•"/>
            </a:pPr>
            <a:r>
              <a:rPr lang="en-US" sz="1200" dirty="0" smtClean="0"/>
              <a:t>Canada Border Services Agency</a:t>
            </a:r>
          </a:p>
          <a:p>
            <a:pPr marL="628650" lvl="1" indent="-171450">
              <a:spcAft>
                <a:spcPts val="600"/>
              </a:spcAft>
              <a:buFont typeface="Arial" panose="020B0604020202020204" pitchFamily="34" charset="0"/>
              <a:buChar char="•"/>
            </a:pPr>
            <a:r>
              <a:rPr lang="en-US" sz="1200" dirty="0" smtClean="0"/>
              <a:t>Treasury Board of Canada Secretariat</a:t>
            </a:r>
          </a:p>
          <a:p>
            <a:pPr marL="628650" lvl="1" indent="-171450">
              <a:spcAft>
                <a:spcPts val="600"/>
              </a:spcAft>
              <a:buFont typeface="Arial" panose="020B0604020202020204" pitchFamily="34" charset="0"/>
              <a:buChar char="•"/>
            </a:pPr>
            <a:r>
              <a:rPr lang="en-US" sz="1200" dirty="0" smtClean="0"/>
              <a:t>Canada Revenue Agency</a:t>
            </a:r>
          </a:p>
          <a:p>
            <a:pPr marL="628650" lvl="1" indent="-171450">
              <a:spcAft>
                <a:spcPts val="600"/>
              </a:spcAft>
              <a:buFont typeface="Arial" panose="020B0604020202020204" pitchFamily="34" charset="0"/>
              <a:buChar char="•"/>
            </a:pPr>
            <a:r>
              <a:rPr lang="en-US" sz="1200" dirty="0" smtClean="0"/>
              <a:t>Immigration,</a:t>
            </a:r>
            <a:r>
              <a:rPr lang="en-US" sz="1200" baseline="0" dirty="0" smtClean="0"/>
              <a:t> Refugees and Citizenship Canada</a:t>
            </a:r>
            <a:endParaRPr lang="fr-CA" sz="1200"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fr-CA" smtClean="0"/>
              <a:t>13</a:t>
            </a:fld>
            <a:endParaRPr lang="fr-CA" dirty="0"/>
          </a:p>
        </p:txBody>
      </p:sp>
    </p:spTree>
    <p:extLst>
      <p:ext uri="{BB962C8B-B14F-4D97-AF65-F5344CB8AC3E}">
        <p14:creationId xmlns:p14="http://schemas.microsoft.com/office/powerpoint/2010/main" val="407883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program is aimed at someone who wants it” (not necessary for one who needs it)</a:t>
            </a:r>
          </a:p>
          <a:p>
            <a:endParaRPr lang="en-US" dirty="0"/>
          </a:p>
          <a:p>
            <a:r>
              <a:rPr lang="en-US" dirty="0"/>
              <a:t>Pages to open and explore: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https://wiki.gccollab.ca/MCLD-DLCP</a:t>
            </a:r>
            <a:r>
              <a:rPr lang="en-US" sz="1200" dirty="0"/>
              <a:t> , scroll down to the commitment section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4" tooltip="Mindful Change Leadership Development Program Details"/>
              </a:rPr>
              <a:t>MCLD - 8 Week Program Details</a:t>
            </a:r>
            <a:r>
              <a:rPr lang="en-US" b="0" i="0" u="none" strike="noStrike" dirty="0">
                <a:solidFill>
                  <a:srgbClr val="0645AD"/>
                </a:solidFill>
                <a:effectLst/>
                <a:latin typeface="Arial" panose="020B0604020202020204" pitchFamily="34" charset="0"/>
              </a:rPr>
              <a:t> (https://wiki.gccollab.ca/Mindful_Change_Leadership_Development_Program_Details)</a:t>
            </a:r>
            <a:endParaRPr lang="en-US" b="0" i="0" dirty="0">
              <a:solidFill>
                <a:srgbClr val="202122"/>
              </a:solidFill>
              <a:effectLs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0645AD"/>
                </a:solidFill>
                <a:effectLst/>
                <a:latin typeface="Arial" panose="020B0604020202020204" pitchFamily="34" charset="0"/>
                <a:hlinkClick r:id="rId5" tooltip="Mindful Change Leadership Development Program - FAQ"/>
              </a:rPr>
              <a:t>MCLD – FAQ</a:t>
            </a:r>
            <a:r>
              <a:rPr lang="en-US" b="0" i="0" u="none" strike="noStrike" dirty="0">
                <a:solidFill>
                  <a:srgbClr val="0645AD"/>
                </a:solidFill>
                <a:effectLst/>
                <a:latin typeface="Arial" panose="020B0604020202020204" pitchFamily="34" charset="0"/>
              </a:rPr>
              <a:t> (https://wiki.gccollab.ca/Mindful_Change_Leadership_Development_Program_-_FAQ)</a:t>
            </a:r>
            <a:endParaRPr lang="en-US" sz="1200"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3075091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000" b="1" i="1" dirty="0" smtClean="0"/>
              <a:t>((About the Curriculum and Content</a:t>
            </a:r>
            <a:r>
              <a:rPr lang="en-CA" sz="1000" i="1" dirty="0" smtClean="0"/>
              <a:t> </a:t>
            </a:r>
            <a:endParaRPr lang="en-CA" sz="1000" b="1" i="1" dirty="0" smtClean="0"/>
          </a:p>
          <a:p>
            <a:pPr lvl="0"/>
            <a:r>
              <a:rPr lang="en-CA" sz="1100" b="1" i="1" dirty="0" smtClean="0"/>
              <a:t>Regarding the Program Structure</a:t>
            </a:r>
            <a:r>
              <a:rPr lang="en-CA" sz="1100" i="1" dirty="0" smtClean="0"/>
              <a:t> </a:t>
            </a:r>
            <a:endParaRPr lang="en-CA" sz="1400" dirty="0" smtClean="0"/>
          </a:p>
          <a:p>
            <a:pPr lvl="0"/>
            <a:r>
              <a:rPr lang="en-CA" sz="1000" b="1" i="1" dirty="0" smtClean="0"/>
              <a:t>What is the program's duration and format?</a:t>
            </a:r>
          </a:p>
          <a:p>
            <a:pPr lvl="0"/>
            <a:r>
              <a:rPr lang="fr-CA" sz="1000" b="1" i="1" dirty="0" smtClean="0"/>
              <a:t>))</a:t>
            </a:r>
            <a:endParaRPr lang="en-CA" sz="1100" b="1" dirty="0" smtClean="0"/>
          </a:p>
          <a:p>
            <a:pPr lvl="0"/>
            <a:r>
              <a:rPr lang="en-CA" sz="1000" dirty="0" smtClean="0"/>
              <a:t>The program goes for 8 weeks, with a weekly session of 1.5 hours, plus additional homework to an approximate 2 to 3 hours a week total</a:t>
            </a:r>
          </a:p>
          <a:p>
            <a:pPr lvl="0"/>
            <a:endParaRPr lang="en-CA" sz="1000" b="1" i="1" dirty="0" smtClean="0"/>
          </a:p>
          <a:p>
            <a:r>
              <a:rPr lang="en-CA" dirty="0" smtClean="0">
                <a:hlinkClick r:id="rId3"/>
              </a:rPr>
              <a:t>https://wiki.gccollab.ca/MCLD-DLCP</a:t>
            </a:r>
            <a:r>
              <a:rPr lang="en-CA" dirty="0" smtClean="0"/>
              <a:t> </a:t>
            </a:r>
          </a:p>
          <a:p>
            <a:r>
              <a:rPr lang="en-CA" u="sng" dirty="0" smtClean="0">
                <a:hlinkClick r:id="rId4" tooltip="Mindful Change Leadership Development Program Details"/>
              </a:rPr>
              <a:t>MCLD - 8 Week Program Details</a:t>
            </a:r>
            <a:r>
              <a:rPr lang="en-CA" dirty="0" smtClean="0"/>
              <a:t>. </a:t>
            </a:r>
          </a:p>
          <a:p>
            <a:r>
              <a:rPr lang="en-CA" dirty="0" smtClean="0">
                <a:hlinkClick r:id="rId5" tooltip="Mindful Change Leadership Development Program - FAQ"/>
              </a:rPr>
              <a:t>MCLD - FAQ</a:t>
            </a:r>
            <a:endParaRPr lang="en-CA" dirty="0" smtClean="0"/>
          </a:p>
          <a:p>
            <a:endParaRPr lang="fr-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6"/>
              </a:rPr>
              <a:t>https://gccollab.ca/groups/profile/7978973/mcld-program-cohort-cop-coi-programme-dlcp-cohorte-cdp-et-cdi</a:t>
            </a:r>
            <a:r>
              <a:rPr lang="en-CA" dirty="0" smtClean="0"/>
              <a:t> </a:t>
            </a:r>
          </a:p>
          <a:p>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2707755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baseline="0" dirty="0">
                <a:solidFill>
                  <a:schemeClr val="tx1"/>
                </a:solidFill>
                <a:effectLst/>
                <a:latin typeface="Arial" charset="0"/>
                <a:ea typeface="+mn-ea"/>
                <a:cs typeface="+mn-cs"/>
              </a:rPr>
              <a:t>The sessions and take-home activities require a fairly significant investment by participants, and t</a:t>
            </a:r>
            <a:r>
              <a:rPr lang="en-US" sz="1200" kern="1200" dirty="0">
                <a:solidFill>
                  <a:schemeClr val="tx1"/>
                </a:solidFill>
                <a:effectLst/>
                <a:latin typeface="Arial" charset="0"/>
                <a:ea typeface="+mn-ea"/>
                <a:cs typeface="+mn-cs"/>
              </a:rPr>
              <a:t>wo components which will be key for ensuring the continued success of the program are </a:t>
            </a:r>
            <a:r>
              <a:rPr lang="en-US" sz="1200" b="1" kern="1200" dirty="0">
                <a:solidFill>
                  <a:schemeClr val="tx1"/>
                </a:solidFill>
                <a:effectLst/>
                <a:latin typeface="Arial" charset="0"/>
                <a:ea typeface="+mn-ea"/>
                <a:cs typeface="+mn-cs"/>
              </a:rPr>
              <a:t>maintaining voluntary participation </a:t>
            </a:r>
            <a:r>
              <a:rPr lang="en-US" sz="1200" kern="1200" dirty="0">
                <a:solidFill>
                  <a:schemeClr val="tx1"/>
                </a:solidFill>
                <a:effectLst/>
                <a:latin typeface="Arial" charset="0"/>
                <a:ea typeface="+mn-ea"/>
                <a:cs typeface="+mn-cs"/>
              </a:rPr>
              <a:t>and </a:t>
            </a:r>
            <a:r>
              <a:rPr lang="en-US" sz="1200" b="1" kern="1200" dirty="0">
                <a:solidFill>
                  <a:schemeClr val="tx1"/>
                </a:solidFill>
                <a:effectLst/>
                <a:latin typeface="Arial" charset="0"/>
                <a:ea typeface="+mn-ea"/>
                <a:cs typeface="+mn-cs"/>
              </a:rPr>
              <a:t>support from management</a:t>
            </a:r>
            <a:r>
              <a:rPr lang="en-US" sz="1200" b="0" kern="1200" dirty="0">
                <a:solidFill>
                  <a:schemeClr val="tx1"/>
                </a:solidFill>
                <a:effectLst/>
                <a:latin typeface="Arial" charset="0"/>
                <a:ea typeface="+mn-ea"/>
                <a:cs typeface="+mn-cs"/>
              </a:rPr>
              <a:t>.</a:t>
            </a:r>
            <a:endParaRPr lang="en-US" sz="1200" b="0" kern="1200" baseline="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charset="0"/>
                <a:ea typeface="+mn-ea"/>
                <a:cs typeface="+mn-cs"/>
              </a:rPr>
              <a:t>(These 2 success factors are emphasized during the promotion of the program, and employees are encouraged to discuss with their managers to get their support)</a:t>
            </a:r>
            <a:endParaRPr lang="en-CA" sz="1200" kern="1200" dirty="0">
              <a:solidFill>
                <a:schemeClr val="tx1"/>
              </a:solidFill>
              <a:effectLst/>
              <a:latin typeface="Arial" charset="0"/>
              <a:ea typeface="+mn-ea"/>
              <a:cs typeface="+mn-cs"/>
            </a:endParaRP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16</a:t>
            </a:fld>
            <a:endParaRPr lang="en-CA"/>
          </a:p>
        </p:txBody>
      </p:sp>
    </p:spTree>
    <p:extLst>
      <p:ext uri="{BB962C8B-B14F-4D97-AF65-F5344CB8AC3E}">
        <p14:creationId xmlns:p14="http://schemas.microsoft.com/office/powerpoint/2010/main" val="3515909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Alejandro</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 the meantime that</a:t>
            </a:r>
            <a:r>
              <a:rPr lang="en-US" baseline="0" dirty="0" smtClean="0"/>
              <a:t> people raise their hand to ask</a:t>
            </a:r>
            <a:r>
              <a:rPr lang="en-US" dirty="0" smtClean="0"/>
              <a:t> questions), we’ll reflect back on some of the comments put</a:t>
            </a:r>
            <a:r>
              <a:rPr lang="en-US" baseline="0" dirty="0" smtClean="0"/>
              <a:t> on the chat…. (mention some of the comments for both exercises)</a:t>
            </a:r>
            <a:endParaRPr lang="en-US" dirty="0" smtClean="0"/>
          </a:p>
          <a:p>
            <a:pPr lvl="0"/>
            <a:endParaRPr lang="en-US" dirty="0" smtClean="0"/>
          </a:p>
          <a:p>
            <a:pPr lvl="0"/>
            <a:r>
              <a:rPr lang="en-US" dirty="0" smtClean="0"/>
              <a:t>And now, we open the floor for questions, please observe:</a:t>
            </a:r>
          </a:p>
          <a:p>
            <a:pPr marL="171450" lvl="0" indent="-171450">
              <a:buFont typeface="Arial" panose="020B0604020202020204" pitchFamily="34" charset="0"/>
              <a:buChar char="•"/>
            </a:pPr>
            <a:r>
              <a:rPr lang="en-US" dirty="0" smtClean="0"/>
              <a:t>One question, per participant, per turn</a:t>
            </a:r>
          </a:p>
          <a:p>
            <a:pPr marL="171450" lvl="0" indent="-171450">
              <a:buFont typeface="Arial" panose="020B0604020202020204" pitchFamily="34" charset="0"/>
              <a:buChar char="•"/>
            </a:pPr>
            <a:r>
              <a:rPr lang="en-US" dirty="0" smtClean="0"/>
              <a:t>Alternating with the chat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And </a:t>
            </a:r>
            <a:r>
              <a:rPr lang="en-US" dirty="0" err="1" smtClean="0"/>
              <a:t>Menti</a:t>
            </a:r>
            <a:r>
              <a:rPr lang="en-US" dirty="0" smtClean="0"/>
              <a:t/>
            </a:r>
            <a:br>
              <a:rPr lang="en-US" dirty="0" smtClean="0"/>
            </a:br>
            <a:r>
              <a:rPr lang="en-US" dirty="0" smtClean="0"/>
              <a:t/>
            </a:r>
            <a:br>
              <a:rPr lang="en-US" dirty="0" smtClean="0"/>
            </a:br>
            <a:r>
              <a:rPr lang="en-US" dirty="0" smtClean="0"/>
              <a:t>OR Sli.do #</a:t>
            </a:r>
            <a:r>
              <a:rPr lang="en-US" dirty="0" err="1" smtClean="0"/>
              <a:t>mcld</a:t>
            </a:r>
            <a:r>
              <a:rPr lang="en-US" dirty="0" smtClean="0"/>
              <a:t> - https://app.sli.do/event/ndecSyr9sCAK8nCTSHMcjb, for those who prefer anonymity</a:t>
            </a:r>
            <a:r>
              <a:rPr lang="en-US" sz="1200" dirty="0" smtClean="0"/>
              <a:t> (</a:t>
            </a:r>
            <a:r>
              <a:rPr lang="en-US" sz="1200" b="1" dirty="0" smtClean="0"/>
              <a:t>provide the Sli.do link and code</a:t>
            </a:r>
            <a:r>
              <a:rPr lang="en-US" sz="1200" dirty="0" smtClean="0"/>
              <a:t>)</a:t>
            </a:r>
          </a:p>
          <a:p>
            <a:pPr marL="171450" lvl="0" indent="-171450">
              <a:buFont typeface="Arial" panose="020B0604020202020204"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99475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fr-CA" dirty="0" smtClean="0"/>
              <a:t>There are </a:t>
            </a:r>
            <a:r>
              <a:rPr lang="fr-CA" dirty="0" err="1" smtClean="0"/>
              <a:t>two</a:t>
            </a:r>
            <a:r>
              <a:rPr lang="fr-CA" dirty="0" smtClean="0"/>
              <a:t> questions on the Sli.do</a:t>
            </a:r>
          </a:p>
          <a:p>
            <a:endParaRPr lang="fr-CA" dirty="0" smtClean="0"/>
          </a:p>
          <a:p>
            <a:r>
              <a:rPr lang="fr-CA" dirty="0" smtClean="0"/>
              <a:t>(click) </a:t>
            </a:r>
          </a:p>
          <a:p>
            <a:r>
              <a:rPr lang="fr-CA" dirty="0" smtClean="0"/>
              <a:t>The first one </a:t>
            </a:r>
            <a:r>
              <a:rPr lang="fr-CA" dirty="0" err="1" smtClean="0"/>
              <a:t>is</a:t>
            </a:r>
            <a:r>
              <a:rPr lang="fr-CA" dirty="0" smtClean="0"/>
              <a:t>…</a:t>
            </a:r>
          </a:p>
          <a:p>
            <a:endParaRPr lang="fr-CA" dirty="0" smtClean="0"/>
          </a:p>
          <a:p>
            <a:r>
              <a:rPr lang="fr-CA" dirty="0" smtClean="0"/>
              <a:t>(click)</a:t>
            </a:r>
          </a:p>
          <a:p>
            <a:r>
              <a:rPr lang="fr-CA" dirty="0" smtClean="0"/>
              <a:t>And the second one </a:t>
            </a:r>
            <a:r>
              <a:rPr lang="fr-CA" dirty="0" err="1" smtClean="0"/>
              <a:t>is</a:t>
            </a:r>
            <a:r>
              <a:rPr lang="fr-CA" dirty="0" smtClean="0"/>
              <a:t>…</a:t>
            </a:r>
          </a:p>
          <a:p>
            <a:endParaRPr lang="fr-CA" dirty="0" smtClean="0"/>
          </a:p>
          <a:p>
            <a:r>
              <a:rPr lang="fr-CA" dirty="0" err="1" smtClean="0"/>
              <a:t>Later</a:t>
            </a:r>
            <a:r>
              <a:rPr lang="fr-CA" dirty="0" smtClean="0"/>
              <a:t> on </a:t>
            </a:r>
            <a:r>
              <a:rPr lang="fr-CA" dirty="0" err="1" smtClean="0"/>
              <a:t>I’ll</a:t>
            </a:r>
            <a:r>
              <a:rPr lang="fr-CA" dirty="0" smtClean="0"/>
              <a:t> post the </a:t>
            </a:r>
            <a:r>
              <a:rPr lang="fr-CA" dirty="0" err="1" smtClean="0"/>
              <a:t>results</a:t>
            </a:r>
            <a:r>
              <a:rPr lang="fr-CA" dirty="0" smtClean="0"/>
              <a:t> on the chat</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343238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p>
          <a:p>
            <a:pPr marL="171450" lvl="0" indent="-171450">
              <a:spcAft>
                <a:spcPts val="600"/>
              </a:spcAft>
              <a:buFont typeface="Arial" panose="020B0604020202020204" pitchFamily="34" charset="0"/>
              <a:buChar char="•"/>
            </a:pPr>
            <a:r>
              <a:rPr lang="en-US" sz="1200" baseline="0" dirty="0"/>
              <a:t>A quote from Simon Sinek, (read from the slide)</a:t>
            </a:r>
          </a:p>
          <a:p>
            <a:pPr marL="171450" lvl="0" indent="-171450">
              <a:spcAft>
                <a:spcPts val="600"/>
              </a:spcAft>
              <a:buFont typeface="Arial" panose="020B0604020202020204" pitchFamily="34" charset="0"/>
              <a:buChar char="•"/>
            </a:pPr>
            <a:r>
              <a:rPr lang="en-US" sz="1200" baseline="0" dirty="0"/>
              <a:t>Strong leadership is one of the drivers of successful change, and leaders who support the people-side of change are essential to success.</a:t>
            </a:r>
          </a:p>
          <a:p>
            <a:pPr marL="171450" marR="0" lvl="0" indent="-171450" algn="l" defTabSz="914400" rtl="0" eaLnBrk="0" fontAlgn="base" latinLnBrk="0" hangingPunct="0">
              <a:lnSpc>
                <a:spcPct val="100000"/>
              </a:lnSpc>
              <a:spcBef>
                <a:spcPct val="30000"/>
              </a:spcBef>
              <a:spcAft>
                <a:spcPts val="600"/>
              </a:spcAft>
              <a:buClrTx/>
              <a:buSzTx/>
              <a:buFont typeface="Arial" panose="020B0604020202020204" pitchFamily="34" charset="0"/>
              <a:buChar char="•"/>
              <a:tabLst/>
              <a:defRPr/>
            </a:pPr>
            <a:r>
              <a:rPr lang="en-US" sz="1200" dirty="0"/>
              <a:t>This program</a:t>
            </a:r>
            <a:r>
              <a:rPr lang="en-US" sz="1200" baseline="0" dirty="0"/>
              <a:t> delivers and promotes mindfulness practices to increase participants’ self-awareness and resilience, equipping leaders that can nurture mindfulness in their teams, with their colleagues and contribute to </a:t>
            </a:r>
            <a:r>
              <a:rPr lang="en-US" sz="1200" dirty="0"/>
              <a:t>employee wellness and well-being.</a:t>
            </a:r>
          </a:p>
          <a:p>
            <a:pPr marL="171450" lvl="0" indent="-171450">
              <a:spcAft>
                <a:spcPts val="600"/>
              </a:spcAft>
              <a:buFont typeface="Arial" panose="020B0604020202020204" pitchFamily="34" charset="0"/>
              <a:buChar char="•"/>
            </a:pPr>
            <a:r>
              <a:rPr lang="en-US" sz="1200" dirty="0"/>
              <a:t>This presentation will provide</a:t>
            </a:r>
            <a:r>
              <a:rPr lang="en-US" sz="1200" baseline="0" dirty="0"/>
              <a:t> </a:t>
            </a:r>
            <a:r>
              <a:rPr lang="en-US" sz="1200" dirty="0"/>
              <a:t>an overview of the program,</a:t>
            </a:r>
            <a:r>
              <a:rPr lang="en-US" sz="1200" baseline="0" dirty="0"/>
              <a:t> </a:t>
            </a:r>
            <a:r>
              <a:rPr lang="en-US" sz="1200" dirty="0"/>
              <a:t>share the highlights of the program</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22137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Alejandro</a:t>
            </a:r>
            <a:r>
              <a:rPr lang="en-US" dirty="0"/>
              <a:t>:</a:t>
            </a:r>
            <a:endParaRPr lang="en-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2761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(paraphrase from slide)</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err="1"/>
              <a:t>Please</a:t>
            </a:r>
            <a:r>
              <a:rPr lang="fr-CA" dirty="0"/>
              <a:t> </a:t>
            </a:r>
            <a:r>
              <a:rPr lang="fr-CA" dirty="0" err="1"/>
              <a:t>write</a:t>
            </a:r>
            <a:r>
              <a:rPr lang="fr-CA" dirty="0"/>
              <a:t> down</a:t>
            </a:r>
            <a:r>
              <a:rPr lang="fr-CA" baseline="0" dirty="0"/>
              <a:t> </a:t>
            </a:r>
            <a:r>
              <a:rPr lang="fr-CA" baseline="0" dirty="0" err="1"/>
              <a:t>your</a:t>
            </a:r>
            <a:r>
              <a:rPr lang="fr-CA" baseline="0" dirty="0"/>
              <a:t> questions, at the end </a:t>
            </a:r>
            <a:r>
              <a:rPr lang="fr-CA" baseline="0" dirty="0" err="1"/>
              <a:t>there</a:t>
            </a:r>
            <a:r>
              <a:rPr lang="fr-CA" baseline="0" dirty="0"/>
              <a:t> </a:t>
            </a:r>
            <a:r>
              <a:rPr lang="fr-CA" baseline="0" dirty="0" err="1"/>
              <a:t>will</a:t>
            </a:r>
            <a:r>
              <a:rPr lang="fr-CA" baseline="0" dirty="0"/>
              <a:t> </a:t>
            </a:r>
            <a:r>
              <a:rPr lang="fr-CA" baseline="0" dirty="0" err="1"/>
              <a:t>be</a:t>
            </a:r>
            <a:r>
              <a:rPr lang="fr-CA" baseline="0" dirty="0"/>
              <a:t> time for Q&amp;A</a:t>
            </a:r>
            <a:endParaRPr lang="en-US" dirty="0"/>
          </a:p>
          <a:p>
            <a:pPr marL="171450" lvl="0" indent="-171450">
              <a:spcAft>
                <a:spcPts val="600"/>
              </a:spcAft>
              <a:buFont typeface="Arial" panose="020B0604020202020204" pitchFamily="34" charset="0"/>
              <a:buChar char="•"/>
            </a:pPr>
            <a:r>
              <a:rPr lang="en-US" sz="1200" dirty="0"/>
              <a:t>Raising hand</a:t>
            </a:r>
          </a:p>
          <a:p>
            <a:pPr marL="171450" lvl="0" indent="-171450">
              <a:spcAft>
                <a:spcPts val="600"/>
              </a:spcAft>
              <a:buFont typeface="Arial" panose="020B0604020202020204" pitchFamily="34" charset="0"/>
              <a:buChar char="•"/>
            </a:pPr>
            <a:r>
              <a:rPr lang="en-US" sz="1200" dirty="0"/>
              <a:t>Comments via the chat</a:t>
            </a:r>
          </a:p>
          <a:p>
            <a:pPr marL="171450" lvl="0" indent="-171450">
              <a:spcAft>
                <a:spcPts val="600"/>
              </a:spcAft>
              <a:buFont typeface="Arial" panose="020B0604020202020204" pitchFamily="34" charset="0"/>
              <a:buChar char="•"/>
            </a:pPr>
            <a:r>
              <a:rPr lang="en-US" sz="1200" dirty="0"/>
              <a:t>Ask questions anonymously via </a:t>
            </a:r>
            <a:r>
              <a:rPr lang="en-US" sz="1200" dirty="0" err="1"/>
              <a:t>mentimeter</a:t>
            </a:r>
            <a:endParaRPr lang="en-US" sz="1200" dirty="0"/>
          </a:p>
          <a:p>
            <a:pPr marL="628650" lvl="1" indent="-171450">
              <a:spcAft>
                <a:spcPts val="600"/>
              </a:spcAft>
              <a:buFont typeface="Arial" panose="020B0604020202020204" pitchFamily="34" charset="0"/>
              <a:buChar char="•"/>
            </a:pPr>
            <a:r>
              <a:rPr lang="en-US" sz="1200" dirty="0"/>
              <a:t>Or Sli.do https://app.sli.do/event/ndecSyr9sCAK8nCTSHMcjb</a:t>
            </a:r>
            <a:br>
              <a:rPr lang="en-US" sz="1200" dirty="0"/>
            </a:br>
            <a:r>
              <a:rPr lang="en-US" sz="1200" dirty="0"/>
              <a:t>code # </a:t>
            </a:r>
            <a:r>
              <a:rPr lang="en-US" sz="1200" dirty="0" err="1"/>
              <a:t>mcld</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181490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Ginette</a:t>
            </a:r>
            <a:r>
              <a:rPr lang="en-US" sz="1200" dirty="0"/>
              <a:t>:</a:t>
            </a:r>
          </a:p>
          <a:p>
            <a:r>
              <a:rPr lang="en-CA" dirty="0"/>
              <a:t>To start, let’s experience a mindful exercise…</a:t>
            </a:r>
          </a:p>
          <a:p>
            <a:r>
              <a:rPr lang="en-CA" sz="1200" dirty="0"/>
              <a:t>If you haven’t, take advantage of the opportunity to experience this exercise</a:t>
            </a:r>
          </a:p>
          <a:p>
            <a:r>
              <a:rPr lang="en-CA" sz="1200" dirty="0"/>
              <a:t>Sit as comfortable as possible in a way that allows you to stay awake and attentive</a:t>
            </a:r>
          </a:p>
          <a:p>
            <a:r>
              <a:rPr lang="en-CA" sz="1200" dirty="0"/>
              <a:t>Put your feet flat on the ground, your palms on you lap, upside or downside as it feels more comfortable</a:t>
            </a:r>
          </a:p>
          <a:p>
            <a:r>
              <a:rPr lang="en-CA" sz="1200" dirty="0"/>
              <a:t>Feel free to close your eyes, or semi close them</a:t>
            </a:r>
          </a:p>
          <a:p>
            <a:r>
              <a:rPr lang="en-CA" sz="1200" dirty="0"/>
              <a:t>Follow my voice as I lead you through the exercise</a:t>
            </a:r>
          </a:p>
          <a:p>
            <a:r>
              <a:rPr lang="en-CA" dirty="0"/>
              <a:t>Gently bring attention to your breath, no need to change the</a:t>
            </a:r>
            <a:r>
              <a:rPr lang="en-CA" baseline="0" dirty="0"/>
              <a:t> way you’re breathing, just notice it</a:t>
            </a:r>
            <a:endParaRPr lang="en-CA" dirty="0"/>
          </a:p>
          <a:p>
            <a:r>
              <a:rPr lang="en-CA" dirty="0"/>
              <a:t>Now, direct your breath and attention and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face, your eyes, nose and</a:t>
            </a:r>
            <a:r>
              <a:rPr lang="en-CA" baseline="0" dirty="0"/>
              <a:t> mouth. Your jaw,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head, your </a:t>
            </a:r>
            <a:r>
              <a:rPr lang="en-CA" dirty="0" err="1"/>
              <a:t>scalf</a:t>
            </a:r>
            <a:r>
              <a:rPr lang="en-CA" dirty="0"/>
              <a:t>, breath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Now direct your breath and attention to your shoulders, breath in, breath out, and notice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arms, your hands and fingers,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Every time your attention wanders away, just bring it back gently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Back to your</a:t>
            </a:r>
            <a:r>
              <a:rPr lang="en-CA" baseline="0" dirty="0"/>
              <a:t> shoulders, and neck, noticing</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Your upper back, chest</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back, your</a:t>
            </a:r>
            <a:r>
              <a:rPr lang="en-CA" baseline="0" dirty="0"/>
              <a:t> </a:t>
            </a:r>
            <a:r>
              <a:rPr lang="en-CA" baseline="0" dirty="0" err="1"/>
              <a:t>abdoment</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Direct your breath towards your waist, in and out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lower leg, in and out and your upper leg, and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feet, in and out, notice</a:t>
            </a:r>
            <a:r>
              <a:rPr lang="en-CA" baseline="0" dirty="0"/>
              <a:t> what you </a:t>
            </a:r>
            <a:r>
              <a:rPr lang="en-CA" dirty="0"/>
              <a:t>feel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Your toes, breath in, breath out</a:t>
            </a:r>
          </a:p>
          <a:p>
            <a:pPr marL="171450" lvl="0" indent="-171450">
              <a:buFont typeface="Arial" panose="020B0604020202020204" pitchFamily="34" charset="0"/>
              <a:buChar char="•"/>
            </a:pPr>
            <a:r>
              <a:rPr lang="en-CA" dirty="0"/>
              <a:t>Stay there for a few seconds, breathing in and out</a:t>
            </a:r>
          </a:p>
          <a:p>
            <a:pPr marL="171450" lvl="0" indent="-171450">
              <a:buFont typeface="Arial" panose="020B0604020202020204" pitchFamily="34" charset="0"/>
              <a:buChar char="•"/>
            </a:pPr>
            <a:r>
              <a:rPr lang="en-CA" dirty="0"/>
              <a:t>When you feel like, open your eyes and come back</a:t>
            </a:r>
            <a:endParaRPr lang="en-CA" baseline="0" dirty="0"/>
          </a:p>
          <a:p>
            <a:pPr lvl="0">
              <a:buFont typeface="Arial" pitchFamily="34" charset="0"/>
              <a:buNone/>
            </a:pPr>
            <a:endParaRPr lang="en-CA" baseline="0" dirty="0"/>
          </a:p>
          <a:p>
            <a:pPr lvl="0">
              <a:buFont typeface="Arial" pitchFamily="34" charset="0"/>
              <a:buNone/>
            </a:pPr>
            <a:r>
              <a:rPr lang="en-CA" baseline="0" dirty="0"/>
              <a:t>Debrief: Use the chat to mention What did you notice?</a:t>
            </a:r>
          </a:p>
          <a:p>
            <a:pPr lvl="0">
              <a:buFont typeface="Arial" pitchFamily="34" charset="0"/>
              <a:buNone/>
            </a:pPr>
            <a:r>
              <a:rPr lang="en-US" baseline="0" dirty="0"/>
              <a:t>We’ll read some of your comments later during this session</a:t>
            </a:r>
            <a:endParaRPr lang="en-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68412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Ginette</a:t>
            </a:r>
            <a:r>
              <a:rPr lang="en-US" i="1" dirty="0"/>
              <a:t>:</a:t>
            </a:r>
            <a:endParaRPr lang="en-US" i="0" dirty="0"/>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think about your work and try to find a balance between work priorities, your relationships with colleagues and clients, along with home life responsibility, what strikes you as the key skills needed for this balance? Where would you like to improve? </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Is it better presence, or more compassion? Is it increased self-awareness or tools for self-reflection?</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We believe that this program helps to answer some of these questions and to improve the key skills of presence, self-compassion, relationality, life-work balance, self-awareness and more.</a:t>
            </a:r>
          </a:p>
          <a:p>
            <a:pPr marL="0" lvl="0" indent="0">
              <a:buFont typeface="Symbol" panose="05050102010706020507" pitchFamily="18" charset="2"/>
              <a:buNone/>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(click)</a:t>
            </a: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There are </a:t>
            </a:r>
            <a:r>
              <a:rPr lang="en-CA"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studies showing that individuals with higher levels of mindfulness tend to be more resilient. And also note that both mindfulness and resilience are important skills for improved well-being</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By partaking in the program, you will likely increase the level of honesty and trust within yourself, and therefore with others, allowing for an authentic connection with the work that we do at across the Government of Canada.</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7</a:t>
            </a:fld>
            <a:endParaRPr lang="en-CA"/>
          </a:p>
        </p:txBody>
      </p:sp>
    </p:spTree>
    <p:extLst>
      <p:ext uri="{BB962C8B-B14F-4D97-AF65-F5344CB8AC3E}">
        <p14:creationId xmlns:p14="http://schemas.microsoft.com/office/powerpoint/2010/main" val="988823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noProof="0" dirty="0"/>
              <a:t>Alejandro</a:t>
            </a:r>
            <a:r>
              <a:rPr lang="en-CA" i="1" noProof="0" dirty="0"/>
              <a:t>:</a:t>
            </a:r>
          </a:p>
          <a:p>
            <a:pPr marL="171450" lvl="0" indent="-171450">
              <a:spcAft>
                <a:spcPts val="600"/>
              </a:spcAft>
              <a:buFont typeface="Arial" panose="020B0604020202020204" pitchFamily="34" charset="0"/>
              <a:buChar char="•"/>
            </a:pPr>
            <a:r>
              <a:rPr lang="en-US" sz="1200" dirty="0"/>
              <a:t>The Mindful Change Leadership Development Program has been in development since 2016, by the IOCN</a:t>
            </a:r>
          </a:p>
          <a:p>
            <a:pPr marL="171450" lvl="0" indent="-171450">
              <a:spcAft>
                <a:spcPts val="600"/>
              </a:spcAft>
              <a:buFont typeface="Arial" panose="020B0604020202020204" pitchFamily="34" charset="0"/>
              <a:buChar char="•"/>
            </a:pPr>
            <a:r>
              <a:rPr lang="en-US" sz="1200" dirty="0"/>
              <a:t>Delivered as a Beta on 2017</a:t>
            </a:r>
          </a:p>
          <a:p>
            <a:pPr marL="171450" lvl="0" indent="-171450">
              <a:spcAft>
                <a:spcPts val="600"/>
              </a:spcAft>
              <a:buFont typeface="Arial" panose="020B0604020202020204" pitchFamily="34" charset="0"/>
              <a:buChar char="•"/>
            </a:pPr>
            <a:r>
              <a:rPr lang="en-US" sz="1200" dirty="0"/>
              <a:t>Then hosted by ISC in 2021 and 2022, as a pilot and then an English and a French offering</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00" dirty="0" smtClean="0"/>
              <a:t>During </a:t>
            </a:r>
            <a:r>
              <a:rPr lang="en-US" sz="1200" dirty="0"/>
              <a:t>2023, </a:t>
            </a:r>
            <a:r>
              <a:rPr lang="en-US" sz="1200" dirty="0" smtClean="0"/>
              <a:t>the program was hosted by </a:t>
            </a:r>
            <a:r>
              <a:rPr lang="en-US" sz="1200" dirty="0"/>
              <a:t>the </a:t>
            </a:r>
            <a:r>
              <a:rPr lang="en-US" sz="1200" dirty="0" smtClean="0"/>
              <a:t>Centre on Innovation</a:t>
            </a:r>
            <a:endParaRPr lang="en-CA" baseline="0" noProof="0" dirty="0"/>
          </a:p>
          <a:p>
            <a:endParaRPr lang="en-CA" noProof="0" dirty="0"/>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8</a:t>
            </a:fld>
            <a:endParaRPr lang="en-CA"/>
          </a:p>
        </p:txBody>
      </p:sp>
    </p:spTree>
    <p:extLst>
      <p:ext uri="{BB962C8B-B14F-4D97-AF65-F5344CB8AC3E}">
        <p14:creationId xmlns:p14="http://schemas.microsoft.com/office/powerpoint/2010/main" val="216682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Alejandro</a:t>
            </a:r>
            <a:r>
              <a:rPr lang="en-US" i="1" dirty="0"/>
              <a:t>:</a:t>
            </a:r>
          </a:p>
          <a:p>
            <a:pPr lvl="0"/>
            <a:r>
              <a:rPr lang="en-US" dirty="0"/>
              <a:t>The program had participants</a:t>
            </a:r>
            <a:r>
              <a:rPr lang="en-US" baseline="0" dirty="0"/>
              <a:t> from across Government and across Canada, as you can see per the slide, the image</a:t>
            </a:r>
            <a:r>
              <a:rPr lang="en-US" dirty="0"/>
              <a:t> was co-created at the beginning of the 2022 English offering</a:t>
            </a:r>
          </a:p>
        </p:txBody>
      </p:sp>
      <p:sp>
        <p:nvSpPr>
          <p:cNvPr id="4" name="Slide Number Placeholder 3"/>
          <p:cNvSpPr>
            <a:spLocks noGrp="1"/>
          </p:cNvSpPr>
          <p:nvPr>
            <p:ph type="sldNum" sz="quarter" idx="10"/>
          </p:nvPr>
        </p:nvSpPr>
        <p:spPr/>
        <p:txBody>
          <a:bodyPr/>
          <a:lstStyle/>
          <a:p>
            <a:pPr>
              <a:defRPr/>
            </a:pPr>
            <a:fld id="{FE284EBD-CBB1-4A99-ABB1-E39FD7904359}" type="slidenum">
              <a:rPr lang="en-CA" smtClean="0"/>
              <a:pPr>
                <a:defRPr/>
              </a:pPr>
              <a:t>9</a:t>
            </a:fld>
            <a:endParaRPr lang="en-CA"/>
          </a:p>
        </p:txBody>
      </p:sp>
    </p:spTree>
    <p:extLst>
      <p:ext uri="{BB962C8B-B14F-4D97-AF65-F5344CB8AC3E}">
        <p14:creationId xmlns:p14="http://schemas.microsoft.com/office/powerpoint/2010/main" val="900233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10"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1"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2"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2024-03-04</a:t>
            </a:fld>
            <a:endParaRPr lang="en-CA"/>
          </a:p>
        </p:txBody>
      </p:sp>
      <p:sp>
        <p:nvSpPr>
          <p:cNvPr id="16" name="Rectangle 15">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s://wiki.gccollab.ca/images/f/f1/AGzz_IOCN_RICO_logo_RGB_300dpi.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20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3636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93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9" name="Subtitle 2"/>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 name="Date Placeholder 3"/>
          <p:cNvSpPr>
            <a:spLocks noGrp="1"/>
          </p:cNvSpPr>
          <p:nvPr>
            <p:ph type="dt" sz="half" idx="10"/>
          </p:nvPr>
        </p:nvSpPr>
        <p:spPr>
          <a:xfrm>
            <a:off x="457200" y="6356350"/>
            <a:ext cx="2133600" cy="365125"/>
          </a:xfrm>
        </p:spPr>
        <p:txBody>
          <a:bodyPr/>
          <a:lstStyle/>
          <a:p>
            <a:fld id="{7E62ADF1-26B7-4236-810D-3BE94D1543A2}" type="datetime1">
              <a:rPr lang="en-CA" smtClean="0"/>
              <a:pPr/>
              <a:t>2024-03-04</a:t>
            </a:fld>
            <a:endParaRPr lang="en-CA"/>
          </a:p>
        </p:txBody>
      </p:sp>
      <p:sp>
        <p:nvSpPr>
          <p:cNvPr id="11" name="Footer Placeholder 4"/>
          <p:cNvSpPr>
            <a:spLocks noGrp="1"/>
          </p:cNvSpPr>
          <p:nvPr>
            <p:ph type="ftr" sz="quarter" idx="11"/>
          </p:nvPr>
        </p:nvSpPr>
        <p:spPr>
          <a:xfrm>
            <a:off x="3124200" y="6356350"/>
            <a:ext cx="2895600" cy="365125"/>
          </a:xfrm>
        </p:spPr>
        <p:txBody>
          <a:bodyPr/>
          <a:lstStyle/>
          <a:p>
            <a:endParaRPr lang="en-CA"/>
          </a:p>
        </p:txBody>
      </p:sp>
      <p:pic>
        <p:nvPicPr>
          <p:cNvPr id="3" name="Picture 2">
            <a:extLst>
              <a:ext uri="{FF2B5EF4-FFF2-40B4-BE49-F238E27FC236}">
                <a16:creationId xmlns:a16="http://schemas.microsoft.com/office/drawing/2014/main" id="{B66AB866-D9B2-F51F-1F09-378FED41D73C}"/>
              </a:ext>
            </a:extLst>
          </p:cNvPr>
          <p:cNvPicPr>
            <a:picLocks noChangeAspect="1"/>
          </p:cNvPicPr>
          <p:nvPr userDrawn="1"/>
        </p:nvPicPr>
        <p:blipFill>
          <a:blip r:embed="rId2"/>
          <a:stretch>
            <a:fillRect/>
          </a:stretch>
        </p:blipFill>
        <p:spPr>
          <a:xfrm>
            <a:off x="1609311" y="656091"/>
            <a:ext cx="5925377" cy="1047896"/>
          </a:xfrm>
          <a:prstGeom prst="rect">
            <a:avLst/>
          </a:prstGeom>
        </p:spPr>
      </p:pic>
      <p:pic>
        <p:nvPicPr>
          <p:cNvPr id="1026" name="Picture 2">
            <a:extLst>
              <a:ext uri="{FF2B5EF4-FFF2-40B4-BE49-F238E27FC236}">
                <a16:creationId xmlns:a16="http://schemas.microsoft.com/office/drawing/2014/main" id="{76E6A45B-DA3D-04AB-2D73-33ADFCF365EA}"/>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9063"/>
          <a:stretch/>
        </p:blipFill>
        <p:spPr bwMode="auto">
          <a:xfrm>
            <a:off x="2843808" y="1777820"/>
            <a:ext cx="3610761" cy="10691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ovt-of-canada-logo – IISD Experimental Lakes Area">
            <a:extLst>
              <a:ext uri="{FF2B5EF4-FFF2-40B4-BE49-F238E27FC236}">
                <a16:creationId xmlns:a16="http://schemas.microsoft.com/office/drawing/2014/main" id="{3E3F8702-4B61-1C6E-EF7A-F7F6C06DFC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ederal - Data and Statistics: Canada - Research Guides at University ...">
            <a:extLst>
              <a:ext uri="{FF2B5EF4-FFF2-40B4-BE49-F238E27FC236}">
                <a16:creationId xmlns:a16="http://schemas.microsoft.com/office/drawing/2014/main" id="{26E9E52E-BA85-98B0-AD47-9AB7C14F1A4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629751" y="116632"/>
            <a:ext cx="1375792" cy="327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853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41431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773832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46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2024-03-04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56984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2024-03-04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91983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2024-03-04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18474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4669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10"/>
          </p:nvPr>
        </p:nvSpPr>
        <p:spPr/>
        <p:txBody>
          <a:bodyPr/>
          <a:lstStyle/>
          <a:p>
            <a:fld id="{B3FFD2E5-3B4C-457C-A707-CAECF53851F3}"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277327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09335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3191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86351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2024-03-04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76125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2024-03-04</a:t>
            </a:fld>
            <a:endParaRPr lang="en-CA"/>
          </a:p>
        </p:txBody>
      </p:sp>
      <p:sp>
        <p:nvSpPr>
          <p:cNvPr id="6" name="Footer Placeholder 5"/>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9043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2024-03-04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706311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2024-03-04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0282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2024-03-04</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37934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2024-03-04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75947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2024-03-04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33854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2024-03-04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449A1-3E28-4EED-877C-2235D0A8D14E}" type="slidenum">
              <a:rPr lang="en-CA" smtClean="0"/>
              <a:pPr/>
              <a:t>‹#›</a:t>
            </a:fld>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spTree>
    <p:extLst>
      <p:ext uri="{BB962C8B-B14F-4D97-AF65-F5344CB8AC3E}">
        <p14:creationId xmlns:p14="http://schemas.microsoft.com/office/powerpoint/2010/main" val="5793425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7662" y="6356350"/>
            <a:ext cx="175313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2024-03-04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6" name="Picture 5">
            <a:extLst>
              <a:ext uri="{FF2B5EF4-FFF2-40B4-BE49-F238E27FC236}">
                <a16:creationId xmlns:a16="http://schemas.microsoft.com/office/drawing/2014/main" id="{0F10D0DC-74D5-3937-9BB8-3881AC010580}"/>
              </a:ext>
            </a:extLst>
          </p:cNvPr>
          <p:cNvPicPr>
            <a:picLocks noChangeAspect="1"/>
          </p:cNvPicPr>
          <p:nvPr userDrawn="1"/>
        </p:nvPicPr>
        <p:blipFill>
          <a:blip r:embed="rId14"/>
          <a:stretch>
            <a:fillRect/>
          </a:stretch>
        </p:blipFill>
        <p:spPr>
          <a:xfrm>
            <a:off x="101352" y="6355844"/>
            <a:ext cx="582216" cy="421341"/>
          </a:xfrm>
          <a:prstGeom prst="rect">
            <a:avLst/>
          </a:prstGeom>
        </p:spPr>
      </p:pic>
    </p:spTree>
    <p:extLst>
      <p:ext uri="{BB962C8B-B14F-4D97-AF65-F5344CB8AC3E}">
        <p14:creationId xmlns:p14="http://schemas.microsoft.com/office/powerpoint/2010/main" val="40024906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notesSlide" Target="../notesSlides/notesSlide13.xml"/><Relationship Id="rId7" Type="http://schemas.openxmlformats.org/officeDocument/2006/relationships/image" Target="../media/image24.jpg"/><Relationship Id="rId12" Type="http://schemas.openxmlformats.org/officeDocument/2006/relationships/image" Target="../media/image29.png"/><Relationship Id="rId2" Type="http://schemas.openxmlformats.org/officeDocument/2006/relationships/slideLayout" Target="../slideLayouts/slideLayout2.xml"/><Relationship Id="rId16" Type="http://schemas.openxmlformats.org/officeDocument/2006/relationships/image" Target="../media/image33.png"/><Relationship Id="rId1" Type="http://schemas.openxmlformats.org/officeDocument/2006/relationships/tags" Target="../tags/tag1.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jpeg"/><Relationship Id="rId4" Type="http://schemas.openxmlformats.org/officeDocument/2006/relationships/hyperlink" Target="https://wiki.gccollab.ca/MCLD_Program_Facilitators_Team_/_L%27%C3%A9quipe_des_animateurs_du_program_de_DLCP" TargetMode="External"/><Relationship Id="rId9" Type="http://schemas.openxmlformats.org/officeDocument/2006/relationships/image" Target="../media/image26.jpg"/><Relationship Id="rId1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iki.gccollab.ca/Mindful_Change_Leadership_Development_Program_-_FAQ" TargetMode="External"/><Relationship Id="rId5" Type="http://schemas.openxmlformats.org/officeDocument/2006/relationships/hyperlink" Target="https://wiki.gccollab.ca/Mindful_Change_Leadership_Development_Program_Details" TargetMode="External"/><Relationship Id="rId4" Type="http://schemas.openxmlformats.org/officeDocument/2006/relationships/hyperlink" Target="https://wiki.gccollab.ca/MCLD-DLCP"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wiki.gccollab.ca/Mindful_Change_Leadership_Development_Program_-_FAQ"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iki.gccollab.ca/Mindful_Change_Leadership_Development_Program_Details" TargetMode="External"/><Relationship Id="rId5" Type="http://schemas.openxmlformats.org/officeDocument/2006/relationships/hyperlink" Target="https://wiki.gccollab.ca/MCLD-DLCP" TargetMode="Externa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app.sli.do/event/jy6YeaukSMNTvfJPtLHMz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677206-3055-9284-F528-2054CE9BB6D5}"/>
              </a:ext>
            </a:extLst>
          </p:cNvPr>
          <p:cNvSpPr>
            <a:spLocks noGrp="1"/>
          </p:cNvSpPr>
          <p:nvPr>
            <p:ph type="ctrTitle"/>
          </p:nvPr>
        </p:nvSpPr>
        <p:spPr/>
        <p:txBody>
          <a:bodyPr>
            <a:noAutofit/>
          </a:bodyPr>
          <a:lstStyle/>
          <a:p>
            <a:r>
              <a:rPr lang="fr-FR" sz="3600" dirty="0"/>
              <a:t>Information session: </a:t>
            </a:r>
            <a:br>
              <a:rPr lang="fr-FR" sz="3600" dirty="0"/>
            </a:br>
            <a:r>
              <a:rPr lang="en-US" sz="3600" dirty="0"/>
              <a:t>Mindful Change Leadership Development program</a:t>
            </a:r>
          </a:p>
        </p:txBody>
      </p:sp>
      <p:sp>
        <p:nvSpPr>
          <p:cNvPr id="3" name="Subtitle 2"/>
          <p:cNvSpPr>
            <a:spLocks noGrp="1"/>
          </p:cNvSpPr>
          <p:nvPr>
            <p:ph type="subTitle" idx="1"/>
          </p:nvPr>
        </p:nvSpPr>
        <p:spPr/>
        <p:txBody>
          <a:bodyPr>
            <a:normAutofit/>
          </a:bodyPr>
          <a:lstStyle/>
          <a:p>
            <a:pPr>
              <a:spcBef>
                <a:spcPts val="600"/>
              </a:spcBef>
            </a:pPr>
            <a:endParaRPr lang="en-US" sz="2000" dirty="0">
              <a:solidFill>
                <a:schemeClr val="tx1"/>
              </a:solidFill>
            </a:endParaRPr>
          </a:p>
          <a:p>
            <a:pPr>
              <a:spcBef>
                <a:spcPts val="600"/>
              </a:spcBef>
            </a:pPr>
            <a:endParaRPr lang="en-US" sz="2000" dirty="0">
              <a:solidFill>
                <a:schemeClr val="tx1"/>
              </a:solidFill>
            </a:endParaRPr>
          </a:p>
          <a:p>
            <a:pPr>
              <a:spcBef>
                <a:spcPts val="600"/>
              </a:spcBef>
            </a:pPr>
            <a:r>
              <a:rPr lang="en-US" sz="2000" dirty="0" smtClean="0">
                <a:solidFill>
                  <a:schemeClr val="tx1"/>
                </a:solidFill>
              </a:rPr>
              <a:t>April 2024</a:t>
            </a:r>
            <a:endParaRPr lang="en-US" sz="2000" dirty="0">
              <a:solidFill>
                <a:srgbClr val="FF0000"/>
              </a:solidFill>
            </a:endParaRPr>
          </a:p>
        </p:txBody>
      </p:sp>
    </p:spTree>
    <p:extLst>
      <p:ext uri="{BB962C8B-B14F-4D97-AF65-F5344CB8AC3E}">
        <p14:creationId xmlns:p14="http://schemas.microsoft.com/office/powerpoint/2010/main" val="251191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4655"/>
          </a:xfrm>
        </p:spPr>
        <p:txBody>
          <a:bodyPr/>
          <a:lstStyle/>
          <a:p>
            <a:pPr algn="ct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Key Findings - MCLD English Program 2022</a:t>
            </a:r>
            <a:endParaRPr lang="en-CA" sz="3200" dirty="0"/>
          </a:p>
        </p:txBody>
      </p:sp>
      <p:sp>
        <p:nvSpPr>
          <p:cNvPr id="16" name="TextBox 7"/>
          <p:cNvSpPr txBox="1"/>
          <p:nvPr/>
        </p:nvSpPr>
        <p:spPr>
          <a:xfrm>
            <a:off x="3733800" y="6262449"/>
            <a:ext cx="4267200" cy="44315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p>
            <a:pPr algn="ctr">
              <a:lnSpc>
                <a:spcPct val="107000"/>
              </a:lnSpc>
              <a:spcBef>
                <a:spcPts val="0"/>
              </a:spcBef>
              <a:spcAft>
                <a:spcPts val="0"/>
              </a:spcAft>
            </a:pPr>
            <a:r>
              <a:rPr lang="en-US" sz="1200" dirty="0">
                <a:solidFill>
                  <a:srgbClr val="7F7F7F"/>
                </a:solidFill>
                <a:effectLst/>
                <a:ea typeface="Calibri" panose="020F0502020204030204" pitchFamily="34" charset="0"/>
                <a:cs typeface="Times New Roman" panose="02020603050405020304" pitchFamily="18" charset="0"/>
              </a:rPr>
              <a:t>* People who </a:t>
            </a:r>
            <a:r>
              <a:rPr lang="en-US" sz="1200" dirty="0">
                <a:solidFill>
                  <a:srgbClr val="7F7F7F"/>
                </a:solidFill>
                <a:cs typeface="Times New Roman" panose="02020603050405020304" pitchFamily="18" charset="0"/>
              </a:rPr>
              <a:t>answered "Almost Always", "Very Frequently", and "Somewhat Frequently"</a:t>
            </a:r>
          </a:p>
        </p:txBody>
      </p:sp>
      <p:graphicFrame>
        <p:nvGraphicFramePr>
          <p:cNvPr id="2" name="Chart 1">
            <a:extLst>
              <a:ext uri="{FF2B5EF4-FFF2-40B4-BE49-F238E27FC236}">
                <a16:creationId xmlns:a16="http://schemas.microsoft.com/office/drawing/2014/main" id="{7A0545B1-5A0E-7BD2-A713-8088C08D6FD1}"/>
              </a:ext>
            </a:extLst>
          </p:cNvPr>
          <p:cNvGraphicFramePr/>
          <p:nvPr>
            <p:extLst>
              <p:ext uri="{D42A27DB-BD31-4B8C-83A1-F6EECF244321}">
                <p14:modId xmlns:p14="http://schemas.microsoft.com/office/powerpoint/2010/main" val="3867398868"/>
              </p:ext>
            </p:extLst>
          </p:nvPr>
        </p:nvGraphicFramePr>
        <p:xfrm>
          <a:off x="542924" y="998004"/>
          <a:ext cx="8296276" cy="5105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D19ECABE-3DA8-638F-B819-E8C9C90B297D}"/>
              </a:ext>
            </a:extLst>
          </p:cNvPr>
          <p:cNvGraphicFramePr/>
          <p:nvPr>
            <p:extLst>
              <p:ext uri="{D42A27DB-BD31-4B8C-83A1-F6EECF244321}">
                <p14:modId xmlns:p14="http://schemas.microsoft.com/office/powerpoint/2010/main" val="2321522738"/>
              </p:ext>
            </p:extLst>
          </p:nvPr>
        </p:nvGraphicFramePr>
        <p:xfrm>
          <a:off x="542924" y="1005028"/>
          <a:ext cx="8296276"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2">
            <a:extLst>
              <a:ext uri="{FF2B5EF4-FFF2-40B4-BE49-F238E27FC236}">
                <a16:creationId xmlns:a16="http://schemas.microsoft.com/office/drawing/2014/main" id="{2E09AC2D-C8B5-4F90-0167-C2CBB965C23A}"/>
              </a:ext>
            </a:extLst>
          </p:cNvPr>
          <p:cNvSpPr txBox="1"/>
          <p:nvPr/>
        </p:nvSpPr>
        <p:spPr>
          <a:xfrm rot="16200000">
            <a:off x="1103887" y="3584745"/>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12.6%</a:t>
            </a:r>
            <a:endParaRPr lang="en-US" sz="1200" dirty="0">
              <a:effectLst/>
              <a:ea typeface="Calibri" panose="020F0502020204030204" pitchFamily="34" charset="0"/>
              <a:cs typeface="Times New Roman" panose="02020603050405020304" pitchFamily="18" charset="0"/>
            </a:endParaRPr>
          </a:p>
        </p:txBody>
      </p:sp>
      <p:sp>
        <p:nvSpPr>
          <p:cNvPr id="17" name="TextBox 3">
            <a:extLst>
              <a:ext uri="{FF2B5EF4-FFF2-40B4-BE49-F238E27FC236}">
                <a16:creationId xmlns:a16="http://schemas.microsoft.com/office/drawing/2014/main" id="{8F636A6F-4744-53F3-8B3E-0B52E0499427}"/>
              </a:ext>
            </a:extLst>
          </p:cNvPr>
          <p:cNvSpPr txBox="1"/>
          <p:nvPr/>
        </p:nvSpPr>
        <p:spPr>
          <a:xfrm rot="16200000">
            <a:off x="2616055" y="1683014"/>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23.0%</a:t>
            </a:r>
            <a:endParaRPr lang="en-US" sz="1200" dirty="0">
              <a:effectLst/>
              <a:ea typeface="Calibri" panose="020F0502020204030204" pitchFamily="34" charset="0"/>
              <a:cs typeface="Times New Roman" panose="02020603050405020304" pitchFamily="18" charset="0"/>
            </a:endParaRPr>
          </a:p>
        </p:txBody>
      </p:sp>
      <p:sp>
        <p:nvSpPr>
          <p:cNvPr id="18" name="TextBox 4">
            <a:extLst>
              <a:ext uri="{FF2B5EF4-FFF2-40B4-BE49-F238E27FC236}">
                <a16:creationId xmlns:a16="http://schemas.microsoft.com/office/drawing/2014/main" id="{B6D5E61F-B083-B962-D006-0916FC2885C6}"/>
              </a:ext>
            </a:extLst>
          </p:cNvPr>
          <p:cNvSpPr txBox="1"/>
          <p:nvPr/>
        </p:nvSpPr>
        <p:spPr>
          <a:xfrm rot="16200000">
            <a:off x="4560271" y="2905312"/>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20.5%</a:t>
            </a:r>
            <a:endParaRPr lang="en-US" sz="1200" dirty="0">
              <a:effectLst/>
              <a:ea typeface="Calibri" panose="020F0502020204030204" pitchFamily="34" charset="0"/>
              <a:cs typeface="Times New Roman" panose="02020603050405020304" pitchFamily="18" charset="0"/>
            </a:endParaRPr>
          </a:p>
        </p:txBody>
      </p:sp>
      <p:sp>
        <p:nvSpPr>
          <p:cNvPr id="19" name="TextBox 5">
            <a:extLst>
              <a:ext uri="{FF2B5EF4-FFF2-40B4-BE49-F238E27FC236}">
                <a16:creationId xmlns:a16="http://schemas.microsoft.com/office/drawing/2014/main" id="{66BD5C59-9E2B-70CA-27AD-2EF744208364}"/>
              </a:ext>
            </a:extLst>
          </p:cNvPr>
          <p:cNvSpPr txBox="1"/>
          <p:nvPr/>
        </p:nvSpPr>
        <p:spPr>
          <a:xfrm rot="16200000">
            <a:off x="5640391" y="1439659"/>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20.8%</a:t>
            </a:r>
            <a:endParaRPr lang="en-US" sz="1200" dirty="0">
              <a:effectLst/>
              <a:ea typeface="Calibri" panose="020F0502020204030204" pitchFamily="34" charset="0"/>
              <a:cs typeface="Times New Roman" panose="02020603050405020304" pitchFamily="18" charset="0"/>
            </a:endParaRPr>
          </a:p>
        </p:txBody>
      </p:sp>
      <p:sp>
        <p:nvSpPr>
          <p:cNvPr id="20" name="TextBox 6">
            <a:extLst>
              <a:ext uri="{FF2B5EF4-FFF2-40B4-BE49-F238E27FC236}">
                <a16:creationId xmlns:a16="http://schemas.microsoft.com/office/drawing/2014/main" id="{CC5073FD-A822-2B37-6E6F-4654A714D84C}"/>
              </a:ext>
            </a:extLst>
          </p:cNvPr>
          <p:cNvSpPr txBox="1"/>
          <p:nvPr/>
        </p:nvSpPr>
        <p:spPr>
          <a:xfrm rot="16200000">
            <a:off x="7197834" y="1968810"/>
            <a:ext cx="1058303" cy="45878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p>
            <a:pPr marL="0" marR="0">
              <a:lnSpc>
                <a:spcPct val="107000"/>
              </a:lnSpc>
              <a:spcBef>
                <a:spcPts val="0"/>
              </a:spcBef>
              <a:spcAft>
                <a:spcPts val="800"/>
              </a:spcAft>
            </a:pPr>
            <a:r>
              <a:rPr lang="en-US" sz="2400" dirty="0">
                <a:solidFill>
                  <a:srgbClr val="7030A0"/>
                </a:solidFill>
                <a:effectLst/>
                <a:ea typeface="Calibri" panose="020F0502020204030204" pitchFamily="34" charset="0"/>
                <a:cs typeface="Times New Roman" panose="02020603050405020304" pitchFamily="18" charset="0"/>
              </a:rPr>
              <a:t>14.0%</a:t>
            </a:r>
            <a:endParaRPr lang="en-US" sz="1200" dirty="0">
              <a:effectLst/>
              <a:ea typeface="Calibri" panose="020F0502020204030204" pitchFamily="34" charset="0"/>
              <a:cs typeface="Times New Roman" panose="02020603050405020304" pitchFamily="18" charset="0"/>
            </a:endParaRPr>
          </a:p>
        </p:txBody>
      </p:sp>
      <p:sp>
        <p:nvSpPr>
          <p:cNvPr id="5" name="Rectangle 4"/>
          <p:cNvSpPr/>
          <p:nvPr/>
        </p:nvSpPr>
        <p:spPr>
          <a:xfrm>
            <a:off x="5724128" y="5608290"/>
            <a:ext cx="1159292" cy="244682"/>
          </a:xfrm>
          <a:prstGeom prst="rect">
            <a:avLst/>
          </a:prstGeom>
        </p:spPr>
        <p:txBody>
          <a:bodyPr wrap="none">
            <a:spAutoFit/>
          </a:bodyPr>
          <a:lstStyle/>
          <a:p>
            <a:r>
              <a:rPr lang="en-US" sz="1050" dirty="0">
                <a:solidFill>
                  <a:schemeClr val="tx1">
                    <a:lumMod val="65000"/>
                    <a:lumOff val="35000"/>
                  </a:schemeClr>
                </a:solidFill>
                <a:latin typeface="+mj-lt"/>
                <a:ea typeface="Calibri" panose="020F0502020204030204" pitchFamily="34" charset="0"/>
                <a:cs typeface="Times New Roman" panose="02020603050405020304" pitchFamily="18" charset="0"/>
              </a:rPr>
              <a:t>, 3 months after</a:t>
            </a:r>
            <a:endParaRPr lang="en-CA" sz="1050" dirty="0">
              <a:latin typeface="+mj-lt"/>
            </a:endParaRPr>
          </a:p>
        </p:txBody>
      </p:sp>
    </p:spTree>
    <p:extLst>
      <p:ext uri="{BB962C8B-B14F-4D97-AF65-F5344CB8AC3E}">
        <p14:creationId xmlns:p14="http://schemas.microsoft.com/office/powerpoint/2010/main" val="393229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10" grpId="0">
        <p:bldAsOne/>
      </p:bldGraphic>
      <p:bldP spid="11" grpId="0"/>
      <p:bldP spid="17" grpId="0"/>
      <p:bldP spid="18" grpId="0"/>
      <p:bldP spid="19" grpId="0"/>
      <p:bldP spid="20"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duotone>
              <a:schemeClr val="accent3">
                <a:shade val="45000"/>
                <a:satMod val="135000"/>
              </a:schemeClr>
              <a:prstClr val="white"/>
            </a:duotone>
          </a:blip>
          <a:srcRect b="5962"/>
          <a:stretch/>
        </p:blipFill>
        <p:spPr>
          <a:xfrm>
            <a:off x="7443578" y="19050"/>
            <a:ext cx="1700422" cy="1517973"/>
          </a:xfrm>
          <a:prstGeom prst="rect">
            <a:avLst/>
          </a:prstGeom>
        </p:spPr>
      </p:pic>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MCLD Program Testimonials</a:t>
            </a:r>
            <a:endParaRPr lang="en-CA" sz="3200" dirty="0"/>
          </a:p>
        </p:txBody>
      </p:sp>
      <p:sp>
        <p:nvSpPr>
          <p:cNvPr id="3" name="Rectangle 2"/>
          <p:cNvSpPr/>
          <p:nvPr/>
        </p:nvSpPr>
        <p:spPr>
          <a:xfrm>
            <a:off x="780840" y="1371600"/>
            <a:ext cx="7967546" cy="5216813"/>
          </a:xfrm>
          <a:prstGeom prst="rect">
            <a:avLst/>
          </a:prstGeom>
        </p:spPr>
        <p:txBody>
          <a:bodyPr wrap="square">
            <a:spAutoFit/>
          </a:bodyPr>
          <a:lstStyle/>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 a way, your investment in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becoming medicine... is a very important investment</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 Elder Malcom Saulis</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found this course to be extremely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and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grounding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this really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helps to shape how I look at my relationships with my staff</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it was excellent. " </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was very powerful, very interesting, lots of insights. I learned a lot about myself. I found the exercises appropriate in me being more productive,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more present in my relationships with my colleagues and also with my family</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This series is life changing</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 hope to participate more in the future” </a:t>
            </a:r>
          </a:p>
          <a:p>
            <a:pPr marL="28575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These 8 weeks have been profound</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in my view I think this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should be mandatory for everyone. it's that powerful</a:t>
            </a: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"Thank you for this valuable opportunity to grow personally and professionally. </a:t>
            </a:r>
            <a:r>
              <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 has been an important adjunct to the transformational work we are doing at ISC</a:t>
            </a:r>
            <a:r>
              <a:rPr lang="en-CA"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marL="285750" lvl="0" indent="-285750">
              <a:spcBef>
                <a:spcPts val="200"/>
              </a:spcBef>
              <a:buFont typeface="Wingdings" panose="05000000000000000000" pitchFamily="2" charset="2"/>
              <a:buChar char="ü"/>
            </a:pPr>
            <a:r>
              <a:rPr lang="en-US" sz="19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 wanted to also share some specific gratitude... I found the sessions incredibly helpful, useful and well structured… </a:t>
            </a:r>
            <a:r>
              <a:rPr lang="en-US"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it's already had a wonderful effect on my life</a:t>
            </a:r>
            <a:endParaRPr lang="en-CA" sz="19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3423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Exercise – Noticing</a:t>
            </a:r>
            <a:endParaRPr lang="en-US" dirty="0">
              <a:solidFill>
                <a:schemeClr val="accent3"/>
              </a:solidFill>
            </a:endParaRPr>
          </a:p>
        </p:txBody>
      </p:sp>
      <p:sp>
        <p:nvSpPr>
          <p:cNvPr id="3" name="Content Placeholder 2"/>
          <p:cNvSpPr>
            <a:spLocks noGrp="1"/>
          </p:cNvSpPr>
          <p:nvPr>
            <p:ph idx="1"/>
          </p:nvPr>
        </p:nvSpPr>
        <p:spPr/>
        <p:txBody>
          <a:bodyPr>
            <a:normAutofit fontScale="77500" lnSpcReduction="20000"/>
          </a:bodyPr>
          <a:lstStyle/>
          <a:p>
            <a:r>
              <a:rPr lang="en-CA" dirty="0"/>
              <a:t>Time required: 3 minutes</a:t>
            </a:r>
          </a:p>
          <a:p>
            <a:r>
              <a:rPr lang="en-CA" dirty="0"/>
              <a:t>The trick is to shift from “doing” to “being”</a:t>
            </a:r>
          </a:p>
          <a:p>
            <a:r>
              <a:rPr lang="en-CA" dirty="0"/>
              <a:t>Let’s start by doing the following...</a:t>
            </a:r>
          </a:p>
          <a:p>
            <a:pPr lvl="1"/>
            <a:r>
              <a:rPr lang="en-CA" dirty="0"/>
              <a:t>Sit as comfortable as possible in a straight position</a:t>
            </a:r>
          </a:p>
          <a:p>
            <a:pPr lvl="1"/>
            <a:r>
              <a:rPr lang="en-CA" dirty="0"/>
              <a:t>It helps if you close or semi-close your eyes</a:t>
            </a:r>
          </a:p>
          <a:p>
            <a:pPr lvl="1"/>
            <a:r>
              <a:rPr lang="en-CA" dirty="0"/>
              <a:t>Let’s not worry about time</a:t>
            </a:r>
          </a:p>
          <a:p>
            <a:pPr lvl="1"/>
            <a:r>
              <a:rPr lang="en-CA" dirty="0"/>
              <a:t>And take a minute, only a minute...</a:t>
            </a:r>
          </a:p>
          <a:p>
            <a:pPr lvl="1"/>
            <a:r>
              <a:rPr lang="en-CA" dirty="0"/>
              <a:t>To breathe, just to breathe</a:t>
            </a:r>
          </a:p>
          <a:p>
            <a:pPr lvl="1"/>
            <a:r>
              <a:rPr lang="en-CA" dirty="0"/>
              <a:t>That simple</a:t>
            </a:r>
          </a:p>
          <a:p>
            <a:pPr lvl="1"/>
            <a:r>
              <a:rPr lang="en-CA" dirty="0"/>
              <a:t>I’ll let you know when the minute is over.</a:t>
            </a:r>
          </a:p>
          <a:p>
            <a:pPr lvl="1"/>
            <a:r>
              <a:rPr lang="en-CA" dirty="0"/>
              <a:t>Just continue focusing on your breathing</a:t>
            </a:r>
          </a:p>
          <a:p>
            <a:r>
              <a:rPr lang="en-CA" dirty="0"/>
              <a:t>We’ll do a short debrief of what you noticed </a:t>
            </a:r>
          </a:p>
        </p:txBody>
      </p:sp>
      <p:grpSp>
        <p:nvGrpSpPr>
          <p:cNvPr id="4" name="Group 3"/>
          <p:cNvGrpSpPr/>
          <p:nvPr/>
        </p:nvGrpSpPr>
        <p:grpSpPr>
          <a:xfrm>
            <a:off x="6444208" y="-44176"/>
            <a:ext cx="2480783" cy="2897111"/>
            <a:chOff x="6488833" y="0"/>
            <a:chExt cx="1964800" cy="2660541"/>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6488833" y="744117"/>
              <a:ext cx="1964800" cy="1916424"/>
            </a:xfrm>
            <a:prstGeom prst="rect">
              <a:avLst/>
            </a:prstGeom>
            <a:noFill/>
          </p:spPr>
        </p:pic>
      </p:grpSp>
      <p:grpSp>
        <p:nvGrpSpPr>
          <p:cNvPr id="10" name="Group 9">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4" name="Picture 13">
              <a:extLst>
                <a:ext uri="{FF2B5EF4-FFF2-40B4-BE49-F238E27FC236}">
                  <a16:creationId xmlns:a16="http://schemas.microsoft.com/office/drawing/2014/main" id="{891D7C16-3D79-4DA2-C98A-976B5FA3D6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5" name="Oval 14">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91584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1"/>
            </p:custDataLst>
          </p:nvPr>
        </p:nvSpPr>
        <p:spPr>
          <a:xfrm>
            <a:off x="457199" y="274638"/>
            <a:ext cx="8162773" cy="840136"/>
          </a:xfrm>
        </p:spPr>
        <p:txBody>
          <a:bodyPr>
            <a:noAutofit/>
          </a:bodyPr>
          <a:lstStyle/>
          <a:p>
            <a:r>
              <a:rPr lang="fr-FR" sz="2800" i="0" dirty="0">
                <a:solidFill>
                  <a:srgbClr val="202122"/>
                </a:solidFill>
                <a:effectLst/>
                <a:latin typeface="Arial" panose="020B0604020202020204" pitchFamily="34" charset="0"/>
              </a:rPr>
              <a:t>Livré par une équipe d'</a:t>
            </a:r>
            <a:r>
              <a:rPr lang="fr-FR" sz="2800" i="0" u="none" strike="noStrike" dirty="0">
                <a:solidFill>
                  <a:srgbClr val="0645AD"/>
                </a:solidFill>
                <a:effectLst/>
                <a:latin typeface="Arial" panose="020B0604020202020204" pitchFamily="34" charset="0"/>
                <a:hlinkClick r:id="rId4" tooltip="MCLD Program Facilitators Team / L'équipe des animateurs du program de DLCP"/>
              </a:rPr>
              <a:t>animateurs</a:t>
            </a:r>
            <a:r>
              <a:rPr lang="fr-FR" sz="2800" i="0" u="none" strike="noStrike" dirty="0">
                <a:solidFill>
                  <a:srgbClr val="0645AD"/>
                </a:solidFill>
                <a:effectLst/>
                <a:latin typeface="Arial" panose="020B0604020202020204" pitchFamily="34" charset="0"/>
              </a:rPr>
              <a:t> </a:t>
            </a:r>
            <a:r>
              <a:rPr lang="fr-FR" sz="2800" i="0" dirty="0">
                <a:solidFill>
                  <a:srgbClr val="202122"/>
                </a:solidFill>
                <a:effectLst/>
                <a:latin typeface="Arial" panose="020B0604020202020204" pitchFamily="34" charset="0"/>
              </a:rPr>
              <a:t> </a:t>
            </a:r>
            <a:r>
              <a:rPr lang="fr-FR" sz="2800" i="0" dirty="0" smtClean="0">
                <a:solidFill>
                  <a:srgbClr val="202122"/>
                </a:solidFill>
                <a:effectLst/>
                <a:latin typeface="Arial" panose="020B0604020202020204" pitchFamily="34" charset="0"/>
              </a:rPr>
              <a:t>bénévoles</a:t>
            </a:r>
            <a:endParaRPr lang="fr-CA" sz="2800" u="none" dirty="0">
              <a:solidFill>
                <a:srgbClr val="FF0000"/>
              </a:solidFill>
            </a:endParaRPr>
          </a:p>
        </p:txBody>
      </p:sp>
      <p:grpSp>
        <p:nvGrpSpPr>
          <p:cNvPr id="20" name="Group 19">
            <a:extLst>
              <a:ext uri="{FF2B5EF4-FFF2-40B4-BE49-F238E27FC236}">
                <a16:creationId xmlns:a16="http://schemas.microsoft.com/office/drawing/2014/main" id="{E4D75728-F8DA-327E-4C3B-5A954EFC1BC7}"/>
              </a:ext>
            </a:extLst>
          </p:cNvPr>
          <p:cNvGrpSpPr/>
          <p:nvPr/>
        </p:nvGrpSpPr>
        <p:grpSpPr>
          <a:xfrm>
            <a:off x="781945" y="2986185"/>
            <a:ext cx="1219254" cy="1805737"/>
            <a:chOff x="542241" y="4037588"/>
            <a:chExt cx="1468014" cy="2063420"/>
          </a:xfrm>
        </p:grpSpPr>
        <p:pic>
          <p:nvPicPr>
            <p:cNvPr id="21" name="Picture 20" descr="A person with a beard&#10;&#10;Description automatically generated with medium confidence">
              <a:extLst>
                <a:ext uri="{FF2B5EF4-FFF2-40B4-BE49-F238E27FC236}">
                  <a16:creationId xmlns:a16="http://schemas.microsoft.com/office/drawing/2014/main" id="{7C2D1DBF-E91A-4F3D-661D-25385AD753EB}"/>
                </a:ext>
              </a:extLst>
            </p:cNvPr>
            <p:cNvPicPr>
              <a:picLocks noChangeAspect="1"/>
            </p:cNvPicPr>
            <p:nvPr/>
          </p:nvPicPr>
          <p:blipFill rotWithShape="1">
            <a:blip r:embed="rId5"/>
            <a:srcRect r="8816"/>
            <a:stretch/>
          </p:blipFill>
          <p:spPr>
            <a:xfrm>
              <a:off x="542241" y="4037588"/>
              <a:ext cx="1468013" cy="1609950"/>
            </a:xfrm>
            <a:prstGeom prst="rect">
              <a:avLst/>
            </a:prstGeom>
          </p:spPr>
        </p:pic>
        <p:sp>
          <p:nvSpPr>
            <p:cNvPr id="22" name="TextBox 21">
              <a:extLst>
                <a:ext uri="{FF2B5EF4-FFF2-40B4-BE49-F238E27FC236}">
                  <a16:creationId xmlns:a16="http://schemas.microsoft.com/office/drawing/2014/main" id="{A3E6E398-1F26-B742-3423-2DAA878F9C44}"/>
                </a:ext>
              </a:extLst>
            </p:cNvPr>
            <p:cNvSpPr txBox="1"/>
            <p:nvPr/>
          </p:nvSpPr>
          <p:spPr>
            <a:xfrm>
              <a:off x="647991" y="5714141"/>
              <a:ext cx="1362264" cy="386867"/>
            </a:xfrm>
            <a:prstGeom prst="rect">
              <a:avLst/>
            </a:prstGeom>
            <a:noFill/>
          </p:spPr>
          <p:txBody>
            <a:bodyPr wrap="square">
              <a:spAutoFit/>
            </a:bodyPr>
            <a:lstStyle/>
            <a:p>
              <a:pPr algn="ctr"/>
              <a:r>
                <a:rPr lang="en-US" sz="1600" b="1" i="1" dirty="0">
                  <a:solidFill>
                    <a:srgbClr val="202122"/>
                  </a:solidFill>
                  <a:effectLst/>
                </a:rPr>
                <a:t>Alejandro </a:t>
              </a:r>
              <a:endParaRPr lang="en-US" sz="1600" dirty="0"/>
            </a:p>
          </p:txBody>
        </p:sp>
      </p:grpSp>
      <p:grpSp>
        <p:nvGrpSpPr>
          <p:cNvPr id="23" name="Group 22">
            <a:extLst>
              <a:ext uri="{FF2B5EF4-FFF2-40B4-BE49-F238E27FC236}">
                <a16:creationId xmlns:a16="http://schemas.microsoft.com/office/drawing/2014/main" id="{4D539702-559C-34CA-B20C-9E53175F7029}"/>
              </a:ext>
            </a:extLst>
          </p:cNvPr>
          <p:cNvGrpSpPr/>
          <p:nvPr/>
        </p:nvGrpSpPr>
        <p:grpSpPr>
          <a:xfrm>
            <a:off x="4874039" y="2981191"/>
            <a:ext cx="1162962" cy="1815724"/>
            <a:chOff x="4870895" y="4026175"/>
            <a:chExt cx="1400238" cy="2074833"/>
          </a:xfrm>
        </p:grpSpPr>
        <p:pic>
          <p:nvPicPr>
            <p:cNvPr id="24" name="Picture 23" descr="A person in a suit and tie&#10;&#10;Description automatically generated with medium confidence">
              <a:extLst>
                <a:ext uri="{FF2B5EF4-FFF2-40B4-BE49-F238E27FC236}">
                  <a16:creationId xmlns:a16="http://schemas.microsoft.com/office/drawing/2014/main" id="{EF2FD051-CCE5-ECB8-4417-83F2A162B1A1}"/>
                </a:ext>
              </a:extLst>
            </p:cNvPr>
            <p:cNvPicPr>
              <a:picLocks noChangeAspect="1"/>
            </p:cNvPicPr>
            <p:nvPr/>
          </p:nvPicPr>
          <p:blipFill>
            <a:blip r:embed="rId6"/>
            <a:stretch>
              <a:fillRect/>
            </a:stretch>
          </p:blipFill>
          <p:spPr>
            <a:xfrm>
              <a:off x="4880289" y="4026175"/>
              <a:ext cx="1390844" cy="1609950"/>
            </a:xfrm>
            <a:prstGeom prst="rect">
              <a:avLst/>
            </a:prstGeom>
          </p:spPr>
        </p:pic>
        <p:sp>
          <p:nvSpPr>
            <p:cNvPr id="25" name="TextBox 24">
              <a:extLst>
                <a:ext uri="{FF2B5EF4-FFF2-40B4-BE49-F238E27FC236}">
                  <a16:creationId xmlns:a16="http://schemas.microsoft.com/office/drawing/2014/main" id="{6C842E97-6ADE-E37F-71FF-40F877221EDF}"/>
                </a:ext>
              </a:extLst>
            </p:cNvPr>
            <p:cNvSpPr txBox="1"/>
            <p:nvPr/>
          </p:nvSpPr>
          <p:spPr>
            <a:xfrm>
              <a:off x="4870895" y="5714141"/>
              <a:ext cx="1362264" cy="386867"/>
            </a:xfrm>
            <a:prstGeom prst="rect">
              <a:avLst/>
            </a:prstGeom>
            <a:noFill/>
          </p:spPr>
          <p:txBody>
            <a:bodyPr wrap="square">
              <a:spAutoFit/>
            </a:bodyPr>
            <a:lstStyle/>
            <a:p>
              <a:pPr algn="ctr"/>
              <a:r>
                <a:rPr lang="en-US" sz="1600" b="1" i="1" dirty="0">
                  <a:solidFill>
                    <a:srgbClr val="202122"/>
                  </a:solidFill>
                  <a:effectLst/>
                </a:rPr>
                <a:t>Robert</a:t>
              </a:r>
              <a:endParaRPr lang="en-US" sz="1600" dirty="0"/>
            </a:p>
          </p:txBody>
        </p:sp>
      </p:grpSp>
      <p:grpSp>
        <p:nvGrpSpPr>
          <p:cNvPr id="26" name="Group 25">
            <a:extLst>
              <a:ext uri="{FF2B5EF4-FFF2-40B4-BE49-F238E27FC236}">
                <a16:creationId xmlns:a16="http://schemas.microsoft.com/office/drawing/2014/main" id="{BEBC6161-84B3-3B7F-8953-BFDEE048C571}"/>
              </a:ext>
            </a:extLst>
          </p:cNvPr>
          <p:cNvGrpSpPr/>
          <p:nvPr/>
        </p:nvGrpSpPr>
        <p:grpSpPr>
          <a:xfrm>
            <a:off x="2800053" y="2962410"/>
            <a:ext cx="1275132" cy="1853286"/>
            <a:chOff x="2655274" y="3983252"/>
            <a:chExt cx="1535294" cy="2117756"/>
          </a:xfrm>
        </p:grpSpPr>
        <p:pic>
          <p:nvPicPr>
            <p:cNvPr id="36" name="Picture 35" descr="A person wearing glasses&#10;&#10;Description automatically generated with medium confidence">
              <a:extLst>
                <a:ext uri="{FF2B5EF4-FFF2-40B4-BE49-F238E27FC236}">
                  <a16:creationId xmlns:a16="http://schemas.microsoft.com/office/drawing/2014/main" id="{AAA6761D-6A98-0D91-E1FA-7A9416B09D77}"/>
                </a:ext>
              </a:extLst>
            </p:cNvPr>
            <p:cNvPicPr>
              <a:picLocks noChangeAspect="1"/>
            </p:cNvPicPr>
            <p:nvPr/>
          </p:nvPicPr>
          <p:blipFill>
            <a:blip r:embed="rId7"/>
            <a:stretch>
              <a:fillRect/>
            </a:stretch>
          </p:blipFill>
          <p:spPr>
            <a:xfrm>
              <a:off x="2709851" y="3983252"/>
              <a:ext cx="1379913" cy="1695796"/>
            </a:xfrm>
            <a:prstGeom prst="rect">
              <a:avLst/>
            </a:prstGeom>
          </p:spPr>
        </p:pic>
        <p:sp>
          <p:nvSpPr>
            <p:cNvPr id="37" name="TextBox 36">
              <a:extLst>
                <a:ext uri="{FF2B5EF4-FFF2-40B4-BE49-F238E27FC236}">
                  <a16:creationId xmlns:a16="http://schemas.microsoft.com/office/drawing/2014/main" id="{764C828E-4EC6-9AB3-8B41-944AF3D2920E}"/>
                </a:ext>
              </a:extLst>
            </p:cNvPr>
            <p:cNvSpPr txBox="1"/>
            <p:nvPr/>
          </p:nvSpPr>
          <p:spPr>
            <a:xfrm>
              <a:off x="2655274" y="5714141"/>
              <a:ext cx="1535294" cy="386867"/>
            </a:xfrm>
            <a:prstGeom prst="rect">
              <a:avLst/>
            </a:prstGeom>
            <a:noFill/>
          </p:spPr>
          <p:txBody>
            <a:bodyPr wrap="square">
              <a:spAutoFit/>
            </a:bodyPr>
            <a:lstStyle/>
            <a:p>
              <a:pPr algn="ctr"/>
              <a:r>
                <a:rPr lang="en-US" sz="1600" b="1" i="1" dirty="0">
                  <a:solidFill>
                    <a:srgbClr val="202122"/>
                  </a:solidFill>
                  <a:effectLst/>
                </a:rPr>
                <a:t>Marie-Lyne</a:t>
              </a:r>
              <a:endParaRPr lang="en-US" sz="1600" dirty="0"/>
            </a:p>
          </p:txBody>
        </p:sp>
      </p:grpSp>
      <p:grpSp>
        <p:nvGrpSpPr>
          <p:cNvPr id="38" name="Group 37">
            <a:extLst>
              <a:ext uri="{FF2B5EF4-FFF2-40B4-BE49-F238E27FC236}">
                <a16:creationId xmlns:a16="http://schemas.microsoft.com/office/drawing/2014/main" id="{09132F27-2850-1E3D-D428-362BE040A8DD}"/>
              </a:ext>
            </a:extLst>
          </p:cNvPr>
          <p:cNvGrpSpPr/>
          <p:nvPr/>
        </p:nvGrpSpPr>
        <p:grpSpPr>
          <a:xfrm>
            <a:off x="6876256" y="1070271"/>
            <a:ext cx="1107688" cy="1757179"/>
            <a:chOff x="6012554" y="1693696"/>
            <a:chExt cx="1333686" cy="2007934"/>
          </a:xfrm>
        </p:grpSpPr>
        <p:pic>
          <p:nvPicPr>
            <p:cNvPr id="39" name="Picture 38" descr="A person with a beard&#10;&#10;Description automatically generated with low confidence">
              <a:extLst>
                <a:ext uri="{FF2B5EF4-FFF2-40B4-BE49-F238E27FC236}">
                  <a16:creationId xmlns:a16="http://schemas.microsoft.com/office/drawing/2014/main" id="{A8ED6FFF-6EDF-69E6-CEF0-D6A11CEC274F}"/>
                </a:ext>
              </a:extLst>
            </p:cNvPr>
            <p:cNvPicPr>
              <a:picLocks noChangeAspect="1"/>
            </p:cNvPicPr>
            <p:nvPr/>
          </p:nvPicPr>
          <p:blipFill>
            <a:blip r:embed="rId8"/>
            <a:stretch>
              <a:fillRect/>
            </a:stretch>
          </p:blipFill>
          <p:spPr>
            <a:xfrm>
              <a:off x="6012554" y="1693696"/>
              <a:ext cx="1333686" cy="1686160"/>
            </a:xfrm>
            <a:prstGeom prst="rect">
              <a:avLst/>
            </a:prstGeom>
          </p:spPr>
        </p:pic>
        <p:sp>
          <p:nvSpPr>
            <p:cNvPr id="40" name="TextBox 39">
              <a:extLst>
                <a:ext uri="{FF2B5EF4-FFF2-40B4-BE49-F238E27FC236}">
                  <a16:creationId xmlns:a16="http://schemas.microsoft.com/office/drawing/2014/main" id="{FD1D3FA9-C4D0-BD9A-0186-CB1005C175B2}"/>
                </a:ext>
              </a:extLst>
            </p:cNvPr>
            <p:cNvSpPr txBox="1"/>
            <p:nvPr/>
          </p:nvSpPr>
          <p:spPr>
            <a:xfrm>
              <a:off x="6012554" y="3314763"/>
              <a:ext cx="1313620" cy="386867"/>
            </a:xfrm>
            <a:prstGeom prst="rect">
              <a:avLst/>
            </a:prstGeom>
            <a:noFill/>
          </p:spPr>
          <p:txBody>
            <a:bodyPr wrap="square">
              <a:spAutoFit/>
            </a:bodyPr>
            <a:lstStyle/>
            <a:p>
              <a:pPr algn="ctr"/>
              <a:r>
                <a:rPr lang="en-US" sz="1600" b="1" i="1" dirty="0">
                  <a:solidFill>
                    <a:srgbClr val="202122"/>
                  </a:solidFill>
                  <a:effectLst/>
                </a:rPr>
                <a:t>Carmen</a:t>
              </a:r>
              <a:endParaRPr lang="en-US" sz="1600" dirty="0"/>
            </a:p>
          </p:txBody>
        </p:sp>
      </p:grpSp>
      <p:grpSp>
        <p:nvGrpSpPr>
          <p:cNvPr id="41" name="Group 40">
            <a:extLst>
              <a:ext uri="{FF2B5EF4-FFF2-40B4-BE49-F238E27FC236}">
                <a16:creationId xmlns:a16="http://schemas.microsoft.com/office/drawing/2014/main" id="{CB1AF0A5-7096-30EB-88D9-188423B38B48}"/>
              </a:ext>
            </a:extLst>
          </p:cNvPr>
          <p:cNvGrpSpPr/>
          <p:nvPr/>
        </p:nvGrpSpPr>
        <p:grpSpPr>
          <a:xfrm>
            <a:off x="736603" y="1095292"/>
            <a:ext cx="1167258" cy="1707136"/>
            <a:chOff x="457199" y="1789689"/>
            <a:chExt cx="1405411" cy="1950750"/>
          </a:xfrm>
        </p:grpSpPr>
        <p:pic>
          <p:nvPicPr>
            <p:cNvPr id="42" name="Picture 41" descr="A person smiling for the camera&#10;&#10;Description automatically generated with medium confidence">
              <a:extLst>
                <a:ext uri="{FF2B5EF4-FFF2-40B4-BE49-F238E27FC236}">
                  <a16:creationId xmlns:a16="http://schemas.microsoft.com/office/drawing/2014/main" id="{7B38EE6E-81ED-CD9B-B92D-EF2307C4B7F1}"/>
                </a:ext>
              </a:extLst>
            </p:cNvPr>
            <p:cNvPicPr>
              <a:picLocks noChangeAspect="1"/>
            </p:cNvPicPr>
            <p:nvPr/>
          </p:nvPicPr>
          <p:blipFill>
            <a:blip r:embed="rId9"/>
            <a:stretch>
              <a:fillRect/>
            </a:stretch>
          </p:blipFill>
          <p:spPr>
            <a:xfrm>
              <a:off x="511792" y="1789689"/>
              <a:ext cx="1350818" cy="1525385"/>
            </a:xfrm>
            <a:prstGeom prst="rect">
              <a:avLst/>
            </a:prstGeom>
          </p:spPr>
        </p:pic>
        <p:sp>
          <p:nvSpPr>
            <p:cNvPr id="43" name="TextBox 42">
              <a:extLst>
                <a:ext uri="{FF2B5EF4-FFF2-40B4-BE49-F238E27FC236}">
                  <a16:creationId xmlns:a16="http://schemas.microsoft.com/office/drawing/2014/main" id="{0CFF4076-7CCE-AB32-2C9D-423BBBD1CD1F}"/>
                </a:ext>
              </a:extLst>
            </p:cNvPr>
            <p:cNvSpPr txBox="1"/>
            <p:nvPr/>
          </p:nvSpPr>
          <p:spPr>
            <a:xfrm>
              <a:off x="457199" y="3353572"/>
              <a:ext cx="1220899" cy="386867"/>
            </a:xfrm>
            <a:prstGeom prst="rect">
              <a:avLst/>
            </a:prstGeom>
            <a:noFill/>
          </p:spPr>
          <p:txBody>
            <a:bodyPr wrap="square">
              <a:spAutoFit/>
            </a:bodyPr>
            <a:lstStyle/>
            <a:p>
              <a:pPr algn="ctr"/>
              <a:r>
                <a:rPr lang="en-US" sz="1600" b="1" i="1" dirty="0">
                  <a:solidFill>
                    <a:srgbClr val="202122"/>
                  </a:solidFill>
                  <a:effectLst/>
                </a:rPr>
                <a:t>Ginette</a:t>
              </a:r>
              <a:endParaRPr lang="en-US" sz="1600" dirty="0"/>
            </a:p>
          </p:txBody>
        </p:sp>
      </p:grpSp>
      <p:grpSp>
        <p:nvGrpSpPr>
          <p:cNvPr id="44" name="Group 43">
            <a:extLst>
              <a:ext uri="{FF2B5EF4-FFF2-40B4-BE49-F238E27FC236}">
                <a16:creationId xmlns:a16="http://schemas.microsoft.com/office/drawing/2014/main" id="{DA68E524-9790-23FA-284E-CAF62AAD0D7C}"/>
              </a:ext>
            </a:extLst>
          </p:cNvPr>
          <p:cNvGrpSpPr/>
          <p:nvPr/>
        </p:nvGrpSpPr>
        <p:grpSpPr>
          <a:xfrm>
            <a:off x="2757452" y="1087729"/>
            <a:ext cx="1303935" cy="1722262"/>
            <a:chOff x="2636363" y="1752215"/>
            <a:chExt cx="1569973" cy="1968033"/>
          </a:xfrm>
        </p:grpSpPr>
        <p:sp>
          <p:nvSpPr>
            <p:cNvPr id="45" name="TextBox 44">
              <a:extLst>
                <a:ext uri="{FF2B5EF4-FFF2-40B4-BE49-F238E27FC236}">
                  <a16:creationId xmlns:a16="http://schemas.microsoft.com/office/drawing/2014/main" id="{860FD9C6-BD02-D4F7-4224-2B03F15214A2}"/>
                </a:ext>
              </a:extLst>
            </p:cNvPr>
            <p:cNvSpPr txBox="1"/>
            <p:nvPr/>
          </p:nvSpPr>
          <p:spPr>
            <a:xfrm>
              <a:off x="2636363" y="3333381"/>
              <a:ext cx="1569973" cy="386867"/>
            </a:xfrm>
            <a:prstGeom prst="rect">
              <a:avLst/>
            </a:prstGeom>
            <a:noFill/>
          </p:spPr>
          <p:txBody>
            <a:bodyPr wrap="square">
              <a:spAutoFit/>
            </a:bodyPr>
            <a:lstStyle/>
            <a:p>
              <a:pPr algn="ctr"/>
              <a:r>
                <a:rPr lang="en-US" sz="1600" b="1" i="1" dirty="0">
                  <a:solidFill>
                    <a:srgbClr val="202122"/>
                  </a:solidFill>
                  <a:effectLst/>
                </a:rPr>
                <a:t>Casey-Marie</a:t>
              </a:r>
              <a:endParaRPr lang="en-US" sz="1600" dirty="0"/>
            </a:p>
          </p:txBody>
        </p:sp>
        <p:pic>
          <p:nvPicPr>
            <p:cNvPr id="46" name="Picture 2">
              <a:extLst>
                <a:ext uri="{FF2B5EF4-FFF2-40B4-BE49-F238E27FC236}">
                  <a16:creationId xmlns:a16="http://schemas.microsoft.com/office/drawing/2014/main" id="{79C92E0B-74AD-2595-E221-53556905BC2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9930" y="1752215"/>
              <a:ext cx="1224446" cy="16043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724916" y="1093735"/>
            <a:ext cx="1452204" cy="1736561"/>
            <a:chOff x="4724916" y="1093735"/>
            <a:chExt cx="1452204" cy="1736561"/>
          </a:xfrm>
        </p:grpSpPr>
        <p:pic>
          <p:nvPicPr>
            <p:cNvPr id="2" name="Picture 2" descr="https://wiki.gccollab.ca/images/7/79/Annie-Claude_portrait.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81960" y="1093735"/>
              <a:ext cx="1168703" cy="144167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a:extLst>
                <a:ext uri="{FF2B5EF4-FFF2-40B4-BE49-F238E27FC236}">
                  <a16:creationId xmlns:a16="http://schemas.microsoft.com/office/drawing/2014/main" id="{EB58F57C-CE78-89DE-E8B3-CBC0AF64F159}"/>
                </a:ext>
              </a:extLst>
            </p:cNvPr>
            <p:cNvSpPr txBox="1"/>
            <p:nvPr/>
          </p:nvSpPr>
          <p:spPr>
            <a:xfrm>
              <a:off x="4724916" y="2491742"/>
              <a:ext cx="1452204" cy="338554"/>
            </a:xfrm>
            <a:prstGeom prst="rect">
              <a:avLst/>
            </a:prstGeom>
            <a:noFill/>
          </p:spPr>
          <p:txBody>
            <a:bodyPr wrap="square">
              <a:spAutoFit/>
            </a:bodyPr>
            <a:lstStyle/>
            <a:p>
              <a:pPr algn="ctr"/>
              <a:r>
                <a:rPr lang="en-US" sz="1600" b="1" i="1" dirty="0" smtClean="0">
                  <a:solidFill>
                    <a:srgbClr val="202122"/>
                  </a:solidFill>
                </a:rPr>
                <a:t>Annie-Claude</a:t>
              </a:r>
              <a:endParaRPr lang="en-US" sz="1600" b="1" i="1" dirty="0">
                <a:solidFill>
                  <a:srgbClr val="202122"/>
                </a:solidFill>
              </a:endParaRPr>
            </a:p>
          </p:txBody>
        </p:sp>
      </p:grpSp>
      <p:grpSp>
        <p:nvGrpSpPr>
          <p:cNvPr id="5" name="Group 4"/>
          <p:cNvGrpSpPr/>
          <p:nvPr/>
        </p:nvGrpSpPr>
        <p:grpSpPr>
          <a:xfrm>
            <a:off x="4851204" y="4796915"/>
            <a:ext cx="1216434" cy="1820731"/>
            <a:chOff x="4851204" y="4796915"/>
            <a:chExt cx="1216434" cy="1820731"/>
          </a:xfrm>
        </p:grpSpPr>
        <p:pic>
          <p:nvPicPr>
            <p:cNvPr id="4" name="Picture 3"/>
            <p:cNvPicPr>
              <a:picLocks noChangeAspect="1"/>
            </p:cNvPicPr>
            <p:nvPr/>
          </p:nvPicPr>
          <p:blipFill>
            <a:blip r:embed="rId12"/>
            <a:stretch>
              <a:fillRect/>
            </a:stretch>
          </p:blipFill>
          <p:spPr>
            <a:xfrm>
              <a:off x="4922456" y="4796915"/>
              <a:ext cx="1087710" cy="1451005"/>
            </a:xfrm>
            <a:prstGeom prst="rect">
              <a:avLst/>
            </a:prstGeom>
          </p:spPr>
        </p:pic>
        <p:sp>
          <p:nvSpPr>
            <p:cNvPr id="51" name="TextBox 50">
              <a:extLst>
                <a:ext uri="{FF2B5EF4-FFF2-40B4-BE49-F238E27FC236}">
                  <a16:creationId xmlns:a16="http://schemas.microsoft.com/office/drawing/2014/main" id="{4951817E-36FB-C29E-8A73-3417C31E3BAE}"/>
                </a:ext>
              </a:extLst>
            </p:cNvPr>
            <p:cNvSpPr txBox="1"/>
            <p:nvPr/>
          </p:nvSpPr>
          <p:spPr>
            <a:xfrm>
              <a:off x="4851204" y="6279092"/>
              <a:ext cx="1216434" cy="338554"/>
            </a:xfrm>
            <a:prstGeom prst="rect">
              <a:avLst/>
            </a:prstGeom>
            <a:noFill/>
          </p:spPr>
          <p:txBody>
            <a:bodyPr wrap="square">
              <a:spAutoFit/>
            </a:bodyPr>
            <a:lstStyle/>
            <a:p>
              <a:pPr algn="ctr"/>
              <a:r>
                <a:rPr lang="en-US" sz="1600" b="1" i="1" dirty="0" smtClean="0">
                  <a:effectLst/>
                </a:rPr>
                <a:t>Galina</a:t>
              </a:r>
              <a:endParaRPr lang="en-US" sz="1600" i="1" dirty="0"/>
            </a:p>
          </p:txBody>
        </p:sp>
      </p:grpSp>
      <p:grpSp>
        <p:nvGrpSpPr>
          <p:cNvPr id="53" name="Group 52">
            <a:extLst>
              <a:ext uri="{FF2B5EF4-FFF2-40B4-BE49-F238E27FC236}">
                <a16:creationId xmlns:a16="http://schemas.microsoft.com/office/drawing/2014/main" id="{A22869D0-A09A-470C-3A97-F2F10237914B}"/>
              </a:ext>
            </a:extLst>
          </p:cNvPr>
          <p:cNvGrpSpPr/>
          <p:nvPr/>
        </p:nvGrpSpPr>
        <p:grpSpPr>
          <a:xfrm>
            <a:off x="6835855" y="2950041"/>
            <a:ext cx="1131423" cy="1878024"/>
            <a:chOff x="6520300" y="3966530"/>
            <a:chExt cx="1362264" cy="2146024"/>
          </a:xfrm>
        </p:grpSpPr>
        <p:pic>
          <p:nvPicPr>
            <p:cNvPr id="54" name="Picture 2">
              <a:extLst>
                <a:ext uri="{FF2B5EF4-FFF2-40B4-BE49-F238E27FC236}">
                  <a16:creationId xmlns:a16="http://schemas.microsoft.com/office/drawing/2014/main" id="{D0F394CC-3D2A-1922-8D84-24D42547CC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20300" y="3966530"/>
              <a:ext cx="1350818" cy="1635520"/>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a:extLst>
                <a:ext uri="{FF2B5EF4-FFF2-40B4-BE49-F238E27FC236}">
                  <a16:creationId xmlns:a16="http://schemas.microsoft.com/office/drawing/2014/main" id="{C918CE00-99FC-EAEA-501D-153FA2D956E5}"/>
                </a:ext>
              </a:extLst>
            </p:cNvPr>
            <p:cNvSpPr txBox="1"/>
            <p:nvPr/>
          </p:nvSpPr>
          <p:spPr>
            <a:xfrm>
              <a:off x="6520300" y="5725687"/>
              <a:ext cx="1362264" cy="386867"/>
            </a:xfrm>
            <a:prstGeom prst="rect">
              <a:avLst/>
            </a:prstGeom>
            <a:noFill/>
          </p:spPr>
          <p:txBody>
            <a:bodyPr wrap="square">
              <a:spAutoFit/>
            </a:bodyPr>
            <a:lstStyle/>
            <a:p>
              <a:pPr algn="ctr"/>
              <a:r>
                <a:rPr lang="en-US" sz="1600" b="1" i="1" dirty="0">
                  <a:solidFill>
                    <a:srgbClr val="202122"/>
                  </a:solidFill>
                  <a:effectLst/>
                </a:rPr>
                <a:t>Michelle</a:t>
              </a:r>
              <a:endParaRPr lang="en-US" sz="1600" dirty="0"/>
            </a:p>
          </p:txBody>
        </p:sp>
      </p:grpSp>
      <p:grpSp>
        <p:nvGrpSpPr>
          <p:cNvPr id="56" name="Group 55">
            <a:extLst>
              <a:ext uri="{FF2B5EF4-FFF2-40B4-BE49-F238E27FC236}">
                <a16:creationId xmlns:a16="http://schemas.microsoft.com/office/drawing/2014/main" id="{4887E83E-8F1A-DD04-B277-1A049A488A49}"/>
              </a:ext>
            </a:extLst>
          </p:cNvPr>
          <p:cNvGrpSpPr/>
          <p:nvPr/>
        </p:nvGrpSpPr>
        <p:grpSpPr>
          <a:xfrm>
            <a:off x="863790" y="4884113"/>
            <a:ext cx="1137408" cy="1715940"/>
            <a:chOff x="7388750" y="1742722"/>
            <a:chExt cx="1369470" cy="1960810"/>
          </a:xfrm>
        </p:grpSpPr>
        <p:sp>
          <p:nvSpPr>
            <p:cNvPr id="57" name="TextBox 56">
              <a:extLst>
                <a:ext uri="{FF2B5EF4-FFF2-40B4-BE49-F238E27FC236}">
                  <a16:creationId xmlns:a16="http://schemas.microsoft.com/office/drawing/2014/main" id="{BA0F8A1C-A5C7-0E5D-3F79-95E8062AEB19}"/>
                </a:ext>
              </a:extLst>
            </p:cNvPr>
            <p:cNvSpPr txBox="1"/>
            <p:nvPr/>
          </p:nvSpPr>
          <p:spPr>
            <a:xfrm>
              <a:off x="7390550" y="3316665"/>
              <a:ext cx="1333686" cy="386867"/>
            </a:xfrm>
            <a:prstGeom prst="rect">
              <a:avLst/>
            </a:prstGeom>
            <a:noFill/>
          </p:spPr>
          <p:txBody>
            <a:bodyPr wrap="square">
              <a:spAutoFit/>
            </a:bodyPr>
            <a:lstStyle/>
            <a:p>
              <a:pPr algn="ctr"/>
              <a:r>
                <a:rPr lang="en-US" sz="1600" b="1" i="1" dirty="0">
                  <a:solidFill>
                    <a:srgbClr val="202122"/>
                  </a:solidFill>
                  <a:effectLst/>
                </a:rPr>
                <a:t>Dani</a:t>
              </a:r>
              <a:endParaRPr lang="en-US" sz="1600" dirty="0"/>
            </a:p>
          </p:txBody>
        </p:sp>
        <p:pic>
          <p:nvPicPr>
            <p:cNvPr id="58" name="Picture 4">
              <a:extLst>
                <a:ext uri="{FF2B5EF4-FFF2-40B4-BE49-F238E27FC236}">
                  <a16:creationId xmlns:a16="http://schemas.microsoft.com/office/drawing/2014/main" id="{7C88C346-82C3-095D-5642-F0750277F10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13448"/>
            <a:stretch/>
          </p:blipFill>
          <p:spPr bwMode="auto">
            <a:xfrm>
              <a:off x="7388750" y="1742722"/>
              <a:ext cx="1369470" cy="15405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E7393287-836C-B0E2-7E84-EF493A9AC2EB}"/>
              </a:ext>
            </a:extLst>
          </p:cNvPr>
          <p:cNvGrpSpPr/>
          <p:nvPr/>
        </p:nvGrpSpPr>
        <p:grpSpPr>
          <a:xfrm>
            <a:off x="2779013" y="4825630"/>
            <a:ext cx="1216434" cy="1832906"/>
            <a:chOff x="7313754" y="3156251"/>
            <a:chExt cx="1216434" cy="1832906"/>
          </a:xfrm>
        </p:grpSpPr>
        <p:pic>
          <p:nvPicPr>
            <p:cNvPr id="60" name="Picture 2">
              <a:extLst>
                <a:ext uri="{FF2B5EF4-FFF2-40B4-BE49-F238E27FC236}">
                  <a16:creationId xmlns:a16="http://schemas.microsoft.com/office/drawing/2014/main" id="{6AB79AA7-8E5D-5D25-025E-5E91D52BFC48}"/>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7688" r="2889"/>
            <a:stretch/>
          </p:blipFill>
          <p:spPr bwMode="auto">
            <a:xfrm>
              <a:off x="7313754" y="3156251"/>
              <a:ext cx="1216434" cy="1419136"/>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905661B8-473E-96E1-CF6F-81EE04DF73E7}"/>
                </a:ext>
              </a:extLst>
            </p:cNvPr>
            <p:cNvSpPr txBox="1"/>
            <p:nvPr/>
          </p:nvSpPr>
          <p:spPr>
            <a:xfrm flipH="1">
              <a:off x="7369416" y="4619825"/>
              <a:ext cx="1155160" cy="369332"/>
            </a:xfrm>
            <a:prstGeom prst="rect">
              <a:avLst/>
            </a:prstGeom>
            <a:noFill/>
          </p:spPr>
          <p:txBody>
            <a:bodyPr wrap="square">
              <a:spAutoFit/>
            </a:bodyPr>
            <a:lstStyle/>
            <a:p>
              <a:pPr algn="ctr"/>
              <a:r>
                <a:rPr lang="en-US" sz="1800" b="1" i="1" dirty="0">
                  <a:effectLst/>
                </a:rPr>
                <a:t>Sonya</a:t>
              </a:r>
              <a:endParaRPr lang="en-US" dirty="0"/>
            </a:p>
          </p:txBody>
        </p:sp>
      </p:grpSp>
      <p:grpSp>
        <p:nvGrpSpPr>
          <p:cNvPr id="62" name="Group 61">
            <a:extLst>
              <a:ext uri="{FF2B5EF4-FFF2-40B4-BE49-F238E27FC236}">
                <a16:creationId xmlns:a16="http://schemas.microsoft.com/office/drawing/2014/main" id="{CC060236-86BB-CC5A-0DF6-64F8E3BC792E}"/>
              </a:ext>
            </a:extLst>
          </p:cNvPr>
          <p:cNvGrpSpPr/>
          <p:nvPr/>
        </p:nvGrpSpPr>
        <p:grpSpPr>
          <a:xfrm>
            <a:off x="6767510" y="4866521"/>
            <a:ext cx="1216434" cy="1751125"/>
            <a:chOff x="7063464" y="3978192"/>
            <a:chExt cx="1412533" cy="1923082"/>
          </a:xfrm>
        </p:grpSpPr>
        <p:sp>
          <p:nvSpPr>
            <p:cNvPr id="63" name="TextBox 62">
              <a:extLst>
                <a:ext uri="{FF2B5EF4-FFF2-40B4-BE49-F238E27FC236}">
                  <a16:creationId xmlns:a16="http://schemas.microsoft.com/office/drawing/2014/main" id="{66CCF55A-508D-EE5C-E259-FCF2D1405F9E}"/>
                </a:ext>
              </a:extLst>
            </p:cNvPr>
            <p:cNvSpPr txBox="1"/>
            <p:nvPr/>
          </p:nvSpPr>
          <p:spPr>
            <a:xfrm>
              <a:off x="7063464" y="5529475"/>
              <a:ext cx="1412533" cy="371799"/>
            </a:xfrm>
            <a:prstGeom prst="rect">
              <a:avLst/>
            </a:prstGeom>
            <a:noFill/>
          </p:spPr>
          <p:txBody>
            <a:bodyPr wrap="square">
              <a:spAutoFit/>
            </a:bodyPr>
            <a:lstStyle/>
            <a:p>
              <a:pPr algn="ctr"/>
              <a:r>
                <a:rPr lang="en-US" sz="1600" b="1" i="1" dirty="0">
                  <a:effectLst/>
                </a:rPr>
                <a:t>Leanne</a:t>
              </a:r>
              <a:endParaRPr lang="en-US" sz="1600" i="1" dirty="0"/>
            </a:p>
          </p:txBody>
        </p:sp>
        <p:pic>
          <p:nvPicPr>
            <p:cNvPr id="64" name="Picture 6">
              <a:extLst>
                <a:ext uri="{FF2B5EF4-FFF2-40B4-BE49-F238E27FC236}">
                  <a16:creationId xmlns:a16="http://schemas.microsoft.com/office/drawing/2014/main" id="{670A0AD9-D993-A935-08FD-45E7C5568A9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81113" y="3978192"/>
              <a:ext cx="1362266" cy="1453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32792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15049E-58C1-2B43-C8F9-CB5488205F90}"/>
              </a:ext>
            </a:extLst>
          </p:cNvPr>
          <p:cNvPicPr>
            <a:picLocks noChangeAspect="1"/>
          </p:cNvPicPr>
          <p:nvPr/>
        </p:nvPicPr>
        <p:blipFill>
          <a:blip r:embed="rId3"/>
          <a:stretch>
            <a:fillRect/>
          </a:stretch>
        </p:blipFill>
        <p:spPr>
          <a:xfrm>
            <a:off x="488369" y="1417638"/>
            <a:ext cx="8229600" cy="461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p:txBody>
          <a:bodyPr>
            <a:normAutofit fontScale="90000"/>
          </a:bodyPr>
          <a:lstStyle/>
          <a:p>
            <a:r>
              <a:rPr lang="en-CA" dirty="0"/>
              <a:t>Commitment, Program Overview &amp; FAQ</a:t>
            </a:r>
          </a:p>
        </p:txBody>
      </p:sp>
      <p:sp>
        <p:nvSpPr>
          <p:cNvPr id="6" name="Rectangle 5"/>
          <p:cNvSpPr/>
          <p:nvPr/>
        </p:nvSpPr>
        <p:spPr>
          <a:xfrm>
            <a:off x="3707904" y="6256968"/>
            <a:ext cx="4320480" cy="646331"/>
          </a:xfrm>
          <a:prstGeom prst="rect">
            <a:avLst/>
          </a:prstGeom>
        </p:spPr>
        <p:txBody>
          <a:bodyPr wrap="square">
            <a:spAutoFit/>
          </a:bodyPr>
          <a:lstStyle/>
          <a:p>
            <a:r>
              <a:rPr lang="en-US" sz="1200" dirty="0">
                <a:hlinkClick r:id="rId4"/>
              </a:rPr>
              <a:t>https://wiki.gccollab.ca/MCLD-DLCP</a:t>
            </a:r>
            <a:r>
              <a:rPr lang="en-US" sz="1200" dirty="0"/>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5" tooltip="Mindful Change Leadership Development Program Details"/>
              </a:rPr>
              <a:t>MCLD - 8 Week Program Details</a:t>
            </a:r>
            <a:endParaRPr lang="en-US" sz="1200" b="0" i="0" dirty="0">
              <a:solidFill>
                <a:srgbClr val="202122"/>
              </a:solidFill>
              <a:effectLst/>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645AD"/>
                </a:solidFill>
                <a:effectLst/>
                <a:hlinkClick r:id="rId6" tooltip="Mindful Change Leadership Development Program - FAQ"/>
              </a:rPr>
              <a:t>MCLD - FAQ</a:t>
            </a:r>
            <a:endParaRPr lang="en-US" sz="1200" b="0" dirty="0"/>
          </a:p>
        </p:txBody>
      </p:sp>
    </p:spTree>
    <p:extLst>
      <p:ext uri="{BB962C8B-B14F-4D97-AF65-F5344CB8AC3E}">
        <p14:creationId xmlns:p14="http://schemas.microsoft.com/office/powerpoint/2010/main" val="1247946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7589" y="86985"/>
            <a:ext cx="4208830" cy="5866261"/>
          </a:xfrm>
          <a:prstGeom prst="rect">
            <a:avLst/>
          </a:prstGeom>
        </p:spPr>
      </p:pic>
      <p:pic>
        <p:nvPicPr>
          <p:cNvPr id="3" name="Picture 2"/>
          <p:cNvPicPr>
            <a:picLocks noChangeAspect="1"/>
          </p:cNvPicPr>
          <p:nvPr/>
        </p:nvPicPr>
        <p:blipFill>
          <a:blip r:embed="rId4"/>
          <a:stretch>
            <a:fillRect/>
          </a:stretch>
        </p:blipFill>
        <p:spPr>
          <a:xfrm>
            <a:off x="4788024" y="70447"/>
            <a:ext cx="4110694" cy="5847875"/>
          </a:xfrm>
          <a:prstGeom prst="rect">
            <a:avLst/>
          </a:prstGeom>
        </p:spPr>
      </p:pic>
      <p:sp>
        <p:nvSpPr>
          <p:cNvPr id="5" name="Rectangle 4"/>
          <p:cNvSpPr/>
          <p:nvPr/>
        </p:nvSpPr>
        <p:spPr>
          <a:xfrm>
            <a:off x="1428759" y="5953246"/>
            <a:ext cx="4572000" cy="923330"/>
          </a:xfrm>
          <a:prstGeom prst="rect">
            <a:avLst/>
          </a:prstGeom>
        </p:spPr>
        <p:txBody>
          <a:bodyPr>
            <a:spAutoFit/>
          </a:bodyPr>
          <a:lstStyle/>
          <a:p>
            <a:r>
              <a:rPr lang="en-CA" dirty="0">
                <a:hlinkClick r:id="rId5"/>
              </a:rPr>
              <a:t>https://wiki.gccollab.ca/MCLD-DLCP</a:t>
            </a:r>
            <a:r>
              <a:rPr lang="en-CA" dirty="0"/>
              <a:t> </a:t>
            </a:r>
          </a:p>
          <a:p>
            <a:r>
              <a:rPr lang="en-CA" u="sng" dirty="0">
                <a:hlinkClick r:id="rId6" tooltip="Mindful Change Leadership Development Program Details"/>
              </a:rPr>
              <a:t>MCLD - 8 Week Program Details</a:t>
            </a:r>
            <a:r>
              <a:rPr lang="en-CA" dirty="0"/>
              <a:t>. </a:t>
            </a:r>
          </a:p>
          <a:p>
            <a:r>
              <a:rPr lang="en-CA" dirty="0">
                <a:hlinkClick r:id="rId7" tooltip="Mindful Change Leadership Development Program - FAQ"/>
              </a:rPr>
              <a:t>MCLD - FAQ</a:t>
            </a:r>
            <a:endParaRPr lang="en-CA" dirty="0"/>
          </a:p>
        </p:txBody>
      </p:sp>
    </p:spTree>
    <p:extLst>
      <p:ext uri="{BB962C8B-B14F-4D97-AF65-F5344CB8AC3E}">
        <p14:creationId xmlns:p14="http://schemas.microsoft.com/office/powerpoint/2010/main" val="104252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What’s Needed For Success?</a:t>
            </a:r>
            <a:endParaRPr lang="en-CA" sz="3200" b="0" dirty="0"/>
          </a:p>
        </p:txBody>
      </p:sp>
      <p:sp>
        <p:nvSpPr>
          <p:cNvPr id="3" name="Rectangle 2"/>
          <p:cNvSpPr/>
          <p:nvPr/>
        </p:nvSpPr>
        <p:spPr>
          <a:xfrm>
            <a:off x="4191000" y="3617228"/>
            <a:ext cx="4326673" cy="1307409"/>
          </a:xfrm>
          <a:prstGeom prst="rect">
            <a:avLst/>
          </a:prstGeom>
        </p:spPr>
        <p:txBody>
          <a:bodyPr wrap="square">
            <a:spAutoFit/>
          </a:bodyPr>
          <a:lstStyle/>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Voluntary Participation</a:t>
            </a:r>
          </a:p>
          <a:p>
            <a:pPr marL="285750" lvl="0" indent="-285750">
              <a:buSzPct val="135000"/>
              <a:buFont typeface="Wingdings" panose="05000000000000000000" pitchFamily="2" charset="2"/>
              <a:buChar char="ü"/>
            </a:pPr>
            <a:r>
              <a:rPr lang="en-US" sz="24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Support from Management</a:t>
            </a:r>
          </a:p>
          <a:p>
            <a:pPr marL="285750" lvl="0" indent="-285750">
              <a:buSzPct val="135000"/>
              <a:buFont typeface="Wingdings" panose="05000000000000000000" pitchFamily="2" charset="2"/>
              <a:buChar char="ü"/>
            </a:pPr>
            <a:endParaRPr lang="en-US" sz="20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
            <a:duotone>
              <a:schemeClr val="accent3">
                <a:shade val="45000"/>
                <a:satMod val="135000"/>
              </a:schemeClr>
              <a:prstClr val="white"/>
            </a:duotone>
          </a:blip>
          <a:stretch>
            <a:fillRect/>
          </a:stretch>
        </p:blipFill>
        <p:spPr>
          <a:xfrm>
            <a:off x="5486400" y="76200"/>
            <a:ext cx="3471863" cy="2816531"/>
          </a:xfrm>
          <a:prstGeom prst="ellipse">
            <a:avLst/>
          </a:prstGeom>
          <a:ln>
            <a:noFill/>
          </a:ln>
          <a:effectLst>
            <a:softEdge rad="112500"/>
          </a:effectLst>
        </p:spPr>
      </p:pic>
      <p:grpSp>
        <p:nvGrpSpPr>
          <p:cNvPr id="11" name="Group 10"/>
          <p:cNvGrpSpPr/>
          <p:nvPr/>
        </p:nvGrpSpPr>
        <p:grpSpPr>
          <a:xfrm>
            <a:off x="511098" y="2743200"/>
            <a:ext cx="3298902" cy="2563770"/>
            <a:chOff x="511098" y="2743200"/>
            <a:chExt cx="3298902" cy="2563770"/>
          </a:xfrm>
        </p:grpSpPr>
        <p:pic>
          <p:nvPicPr>
            <p:cNvPr id="9" name="Picture 8"/>
            <p:cNvPicPr>
              <a:picLocks noChangeAspect="1"/>
            </p:cNvPicPr>
            <p:nvPr/>
          </p:nvPicPr>
          <p:blipFill rotWithShape="1">
            <a:blip r:embed="rId4">
              <a:clrChange>
                <a:clrFrom>
                  <a:srgbClr val="FFFFFF"/>
                </a:clrFrom>
                <a:clrTo>
                  <a:srgbClr val="FFFFFF">
                    <a:alpha val="0"/>
                  </a:srgbClr>
                </a:clrTo>
              </a:clrChange>
              <a:duotone>
                <a:schemeClr val="accent3">
                  <a:shade val="45000"/>
                  <a:satMod val="135000"/>
                </a:schemeClr>
                <a:prstClr val="white"/>
              </a:duotone>
            </a:blip>
            <a:srcRect r="11195"/>
            <a:stretch/>
          </p:blipFill>
          <p:spPr>
            <a:xfrm>
              <a:off x="511098" y="2868570"/>
              <a:ext cx="3298902" cy="2438400"/>
            </a:xfrm>
            <a:prstGeom prst="rect">
              <a:avLst/>
            </a:prstGeom>
          </p:spPr>
        </p:pic>
        <p:pic>
          <p:nvPicPr>
            <p:cNvPr id="8" name="Picture 7"/>
            <p:cNvPicPr>
              <a:picLocks noChangeAspect="1"/>
            </p:cNvPicPr>
            <p:nvPr/>
          </p:nvPicPr>
          <p:blipFill>
            <a:blip r:embed="rId5">
              <a:clrChange>
                <a:clrFrom>
                  <a:srgbClr val="FFFFFF"/>
                </a:clrFrom>
                <a:clrTo>
                  <a:srgbClr val="FFFFFF">
                    <a:alpha val="0"/>
                  </a:srgbClr>
                </a:clrTo>
              </a:clrChange>
              <a:duotone>
                <a:schemeClr val="accent3">
                  <a:shade val="45000"/>
                  <a:satMod val="135000"/>
                </a:schemeClr>
                <a:prstClr val="white"/>
              </a:duotone>
            </a:blip>
            <a:stretch>
              <a:fillRect/>
            </a:stretch>
          </p:blipFill>
          <p:spPr>
            <a:xfrm>
              <a:off x="1143000" y="2743200"/>
              <a:ext cx="2009775" cy="2133600"/>
            </a:xfrm>
            <a:prstGeom prst="rect">
              <a:avLst/>
            </a:prstGeom>
          </p:spPr>
        </p:pic>
      </p:grpSp>
    </p:spTree>
    <p:extLst>
      <p:ext uri="{BB962C8B-B14F-4D97-AF65-F5344CB8AC3E}">
        <p14:creationId xmlns:p14="http://schemas.microsoft.com/office/powerpoint/2010/main" val="3541317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23728" y="116632"/>
            <a:ext cx="7020344" cy="3528392"/>
            <a:chOff x="72" y="116632"/>
            <a:chExt cx="9144000" cy="502920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a:extLst>
              <a:ext uri="{FF2B5EF4-FFF2-40B4-BE49-F238E27FC236}">
                <a16:creationId xmlns:a16="http://schemas.microsoft.com/office/drawing/2014/main" id="{3D75A581-46FD-9139-EC26-3A7F5E9185C0}"/>
              </a:ext>
            </a:extLst>
          </p:cNvPr>
          <p:cNvSpPr txBox="1"/>
          <p:nvPr/>
        </p:nvSpPr>
        <p:spPr>
          <a:xfrm>
            <a:off x="971600" y="4734342"/>
            <a:ext cx="5211503" cy="2123658"/>
          </a:xfrm>
          <a:prstGeom prst="rect">
            <a:avLst/>
          </a:prstGeom>
          <a:noFill/>
        </p:spPr>
        <p:txBody>
          <a:bodyPr wrap="square">
            <a:spAutoFit/>
          </a:bodyPr>
          <a:lstStyle/>
          <a:p>
            <a:pPr lvl="0" algn="ctr"/>
            <a:r>
              <a:rPr lang="en-US" sz="2400" dirty="0" smtClean="0"/>
              <a:t>Open floor for questions</a:t>
            </a:r>
          </a:p>
          <a:p>
            <a:pPr lvl="0"/>
            <a:endParaRPr lang="en-US" dirty="0"/>
          </a:p>
          <a:p>
            <a:pPr lvl="0"/>
            <a:r>
              <a:rPr lang="en-US" dirty="0"/>
              <a:t>Please use the “raise hand” functionality</a:t>
            </a:r>
          </a:p>
          <a:p>
            <a:pPr lvl="0"/>
            <a:endParaRPr lang="en-US" dirty="0"/>
          </a:p>
          <a:p>
            <a:pPr lvl="0"/>
            <a:r>
              <a:rPr lang="en-US" dirty="0"/>
              <a:t>Observe:</a:t>
            </a:r>
          </a:p>
          <a:p>
            <a:pPr marL="171450" lvl="0" indent="-171450">
              <a:buFont typeface="Arial" panose="020B0604020202020204" pitchFamily="34" charset="0"/>
              <a:buChar char="•"/>
            </a:pPr>
            <a:r>
              <a:rPr lang="en-US" dirty="0"/>
              <a:t>One question, per participant, per turn</a:t>
            </a:r>
          </a:p>
          <a:p>
            <a:pPr marL="171450" lvl="0" indent="-171450">
              <a:buFont typeface="Arial" panose="020B0604020202020204" pitchFamily="34" charset="0"/>
              <a:buChar char="•"/>
            </a:pPr>
            <a:r>
              <a:rPr lang="en-US" dirty="0"/>
              <a:t>Alternating with the chat and with anonymous</a:t>
            </a:r>
          </a:p>
        </p:txBody>
      </p:sp>
      <p:sp>
        <p:nvSpPr>
          <p:cNvPr id="8" name="Rectangle 7"/>
          <p:cNvSpPr/>
          <p:nvPr/>
        </p:nvSpPr>
        <p:spPr>
          <a:xfrm>
            <a:off x="1259632" y="1037981"/>
            <a:ext cx="1959190" cy="954107"/>
          </a:xfrm>
          <a:prstGeom prst="rect">
            <a:avLst/>
          </a:prstGeom>
        </p:spPr>
        <p:txBody>
          <a:bodyPr wrap="none">
            <a:spAutoFit/>
          </a:bodyPr>
          <a:lstStyle/>
          <a:p>
            <a:pPr algn="ctr"/>
            <a:r>
              <a:rPr lang="en-CA" sz="2800" dirty="0">
                <a:solidFill>
                  <a:srgbClr val="000000"/>
                </a:solidFill>
              </a:rPr>
              <a:t>Be Mindful, </a:t>
            </a:r>
            <a:endParaRPr lang="en-CA" sz="2800" dirty="0" smtClean="0">
              <a:solidFill>
                <a:srgbClr val="000000"/>
              </a:solidFill>
            </a:endParaRPr>
          </a:p>
          <a:p>
            <a:pPr algn="ctr"/>
            <a:r>
              <a:rPr lang="en-CA" sz="2800" dirty="0" smtClean="0">
                <a:solidFill>
                  <a:srgbClr val="000000"/>
                </a:solidFill>
              </a:rPr>
              <a:t>Be </a:t>
            </a:r>
            <a:r>
              <a:rPr lang="en-CA" sz="2800" dirty="0">
                <a:solidFill>
                  <a:srgbClr val="000000"/>
                </a:solidFill>
              </a:rPr>
              <a:t>Happy </a:t>
            </a:r>
          </a:p>
        </p:txBody>
      </p:sp>
    </p:spTree>
    <p:extLst>
      <p:ext uri="{BB962C8B-B14F-4D97-AF65-F5344CB8AC3E}">
        <p14:creationId xmlns:p14="http://schemas.microsoft.com/office/powerpoint/2010/main" val="392330275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Sli.do</a:t>
            </a:r>
            <a:endParaRPr lang="en-CA" dirty="0"/>
          </a:p>
        </p:txBody>
      </p:sp>
      <p:sp>
        <p:nvSpPr>
          <p:cNvPr id="3" name="Content Placeholder 2"/>
          <p:cNvSpPr>
            <a:spLocks noGrp="1"/>
          </p:cNvSpPr>
          <p:nvPr>
            <p:ph idx="1"/>
          </p:nvPr>
        </p:nvSpPr>
        <p:spPr>
          <a:xfrm>
            <a:off x="457200" y="1600200"/>
            <a:ext cx="8229600" cy="2332856"/>
          </a:xfrm>
        </p:spPr>
        <p:txBody>
          <a:bodyPr>
            <a:normAutofit/>
          </a:bodyPr>
          <a:lstStyle/>
          <a:p>
            <a:r>
              <a:rPr lang="en-CA" dirty="0" smtClean="0"/>
              <a:t>I would </a:t>
            </a:r>
            <a:r>
              <a:rPr lang="en-CA" dirty="0"/>
              <a:t>say my level of experience with mindfulness is</a:t>
            </a:r>
            <a:r>
              <a:rPr lang="en-CA" dirty="0" smtClean="0"/>
              <a:t>:</a:t>
            </a:r>
          </a:p>
          <a:p>
            <a:r>
              <a:rPr lang="en-CA" dirty="0"/>
              <a:t>How are you feeling right now</a:t>
            </a:r>
            <a:r>
              <a:rPr lang="en-CA" dirty="0" smtClean="0"/>
              <a:t>?</a:t>
            </a:r>
          </a:p>
        </p:txBody>
      </p:sp>
      <p:pic>
        <p:nvPicPr>
          <p:cNvPr id="6" name="Picture 5"/>
          <p:cNvPicPr>
            <a:picLocks noChangeAspect="1"/>
          </p:cNvPicPr>
          <p:nvPr/>
        </p:nvPicPr>
        <p:blipFill>
          <a:blip r:embed="rId3"/>
          <a:stretch>
            <a:fillRect/>
          </a:stretch>
        </p:blipFill>
        <p:spPr>
          <a:xfrm>
            <a:off x="7308308" y="105151"/>
            <a:ext cx="1495053" cy="1495053"/>
          </a:xfrm>
          <a:prstGeom prst="rect">
            <a:avLst/>
          </a:prstGeom>
        </p:spPr>
      </p:pic>
      <p:sp>
        <p:nvSpPr>
          <p:cNvPr id="7" name="Content Placeholder 2"/>
          <p:cNvSpPr txBox="1">
            <a:spLocks/>
          </p:cNvSpPr>
          <p:nvPr/>
        </p:nvSpPr>
        <p:spPr>
          <a:xfrm>
            <a:off x="446856" y="4941168"/>
            <a:ext cx="8229600" cy="16645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t>https://www.slido.com/</a:t>
            </a:r>
            <a:br>
              <a:rPr lang="en-CA" dirty="0"/>
            </a:br>
            <a:r>
              <a:rPr lang="en-CA" dirty="0"/>
              <a:t># </a:t>
            </a:r>
            <a:r>
              <a:rPr lang="en-CA" dirty="0" err="1" smtClean="0"/>
              <a:t>holf-fca</a:t>
            </a:r>
            <a:r>
              <a:rPr lang="en-CA" dirty="0"/>
              <a:t/>
            </a:r>
            <a:br>
              <a:rPr lang="en-CA" dirty="0"/>
            </a:br>
            <a:r>
              <a:rPr lang="en-CA" sz="2400" dirty="0">
                <a:hlinkClick r:id="rId4"/>
              </a:rPr>
              <a:t>https://</a:t>
            </a:r>
            <a:r>
              <a:rPr lang="en-CA" sz="2400" dirty="0" smtClean="0">
                <a:hlinkClick r:id="rId4"/>
              </a:rPr>
              <a:t>app.sli.do/event/jy6YeaukSMNTvfJPtLHMzy</a:t>
            </a:r>
            <a:r>
              <a:rPr lang="en-CA" sz="2400" dirty="0" smtClean="0"/>
              <a:t> </a:t>
            </a:r>
            <a:endParaRPr lang="en-CA" sz="2400"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4058143"/>
            <a:ext cx="1862336" cy="1862336"/>
          </a:xfrm>
          <a:prstGeom prst="rect">
            <a:avLst/>
          </a:prstGeom>
        </p:spPr>
      </p:pic>
      <p:sp>
        <p:nvSpPr>
          <p:cNvPr id="4" name="Rectangle 3"/>
          <p:cNvSpPr/>
          <p:nvPr/>
        </p:nvSpPr>
        <p:spPr>
          <a:xfrm rot="20509603">
            <a:off x="942546" y="3764314"/>
            <a:ext cx="6687793" cy="461665"/>
          </a:xfrm>
          <a:prstGeom prst="rect">
            <a:avLst/>
          </a:prstGeom>
        </p:spPr>
        <p:txBody>
          <a:bodyPr wrap="none">
            <a:spAutoFit/>
          </a:bodyPr>
          <a:lstStyle/>
          <a:p>
            <a:r>
              <a:rPr lang="en-CA" sz="2400" dirty="0" smtClean="0">
                <a:solidFill>
                  <a:srgbClr val="FF0000"/>
                </a:solidFill>
              </a:rPr>
              <a:t>Need to update for anonymous Q&amp;A or this exercise</a:t>
            </a:r>
            <a:endParaRPr lang="en-CA" sz="2400" dirty="0">
              <a:solidFill>
                <a:srgbClr val="FF0000"/>
              </a:solidFill>
            </a:endParaRPr>
          </a:p>
        </p:txBody>
      </p:sp>
    </p:spTree>
    <p:extLst>
      <p:ext uri="{BB962C8B-B14F-4D97-AF65-F5344CB8AC3E}">
        <p14:creationId xmlns:p14="http://schemas.microsoft.com/office/powerpoint/2010/main" val="155290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9525" y="0"/>
            <a:ext cx="9147573" cy="6096000"/>
          </a:xfrm>
          <a:prstGeom prst="rect">
            <a:avLst/>
          </a:prstGeom>
        </p:spPr>
      </p:pic>
      <p:sp>
        <p:nvSpPr>
          <p:cNvPr id="10" name="Rectangle 9"/>
          <p:cNvSpPr/>
          <p:nvPr/>
        </p:nvSpPr>
        <p:spPr>
          <a:xfrm>
            <a:off x="506610" y="152400"/>
            <a:ext cx="8408789" cy="2047355"/>
          </a:xfrm>
          <a:prstGeom prst="rect">
            <a:avLst/>
          </a:prstGeom>
        </p:spPr>
        <p:txBody>
          <a:bodyPr wrap="square">
            <a:spAutoFit/>
          </a:bodyPr>
          <a:lstStyle/>
          <a:p>
            <a:r>
              <a:rPr lang="en-US" sz="3200" i="1" dirty="0">
                <a:solidFill>
                  <a:srgbClr val="0070C0"/>
                </a:solidFill>
                <a:latin typeface="Segoe UI Web (West European)"/>
              </a:rPr>
              <a:t>“Leadership is not a rank or a position, it is a choice - a choice to look after the person to the left of us &amp; the person to the right of us.”</a:t>
            </a:r>
            <a:r>
              <a:rPr lang="en-US" sz="3200" dirty="0">
                <a:solidFill>
                  <a:srgbClr val="0070C0"/>
                </a:solidFill>
                <a:latin typeface="Segoe UI Web (West European)"/>
              </a:rPr>
              <a:t> </a:t>
            </a:r>
          </a:p>
          <a:p>
            <a:pPr>
              <a:tabLst>
                <a:tab pos="5467350" algn="l"/>
              </a:tabLst>
            </a:pPr>
            <a:r>
              <a:rPr lang="en-US" sz="3200" dirty="0">
                <a:solidFill>
                  <a:srgbClr val="0070C0"/>
                </a:solidFill>
                <a:latin typeface="Segoe UI Web (West European)"/>
              </a:rPr>
              <a:t>	- S. Sinek </a:t>
            </a:r>
            <a:endParaRPr lang="en-CA" sz="3200" dirty="0">
              <a:solidFill>
                <a:srgbClr val="0070C0"/>
              </a:solidFill>
            </a:endParaRPr>
          </a:p>
        </p:txBody>
      </p:sp>
    </p:spTree>
    <p:extLst>
      <p:ext uri="{BB962C8B-B14F-4D97-AF65-F5344CB8AC3E}">
        <p14:creationId xmlns:p14="http://schemas.microsoft.com/office/powerpoint/2010/main" val="282382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Objective</a:t>
            </a:r>
            <a:endParaRPr lang="en-US" sz="4000" dirty="0">
              <a:solidFill>
                <a:schemeClr val="accent3"/>
              </a:solidFill>
            </a:endParaRPr>
          </a:p>
        </p:txBody>
      </p:sp>
      <p:sp>
        <p:nvSpPr>
          <p:cNvPr id="4" name="Content Placeholder 3"/>
          <p:cNvSpPr>
            <a:spLocks noGrp="1"/>
          </p:cNvSpPr>
          <p:nvPr>
            <p:ph idx="1"/>
          </p:nvPr>
        </p:nvSpPr>
        <p:spPr/>
        <p:txBody>
          <a:bodyPr>
            <a:normAutofit/>
          </a:bodyPr>
          <a:lstStyle/>
          <a:p>
            <a:r>
              <a:rPr lang="en-US" dirty="0"/>
              <a:t>Offer participants an overview of the Mindful Change Leadership Development (MCLD) program </a:t>
            </a:r>
            <a:r>
              <a:rPr lang="en-US" dirty="0" smtClean="0"/>
              <a:t>2024, </a:t>
            </a:r>
            <a:r>
              <a:rPr lang="en-US" dirty="0"/>
              <a:t>English offering</a:t>
            </a:r>
          </a:p>
        </p:txBody>
      </p:sp>
      <p:pic>
        <p:nvPicPr>
          <p:cNvPr id="3" name="Picture 2" descr="Target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90146" flipH="1">
            <a:off x="2698238" y="2086541"/>
            <a:ext cx="4317954" cy="4317954"/>
          </a:xfrm>
          <a:prstGeom prst="rect">
            <a:avLst/>
          </a:prstGeom>
        </p:spPr>
      </p:pic>
    </p:spTree>
    <p:extLst>
      <p:ext uri="{BB962C8B-B14F-4D97-AF65-F5344CB8AC3E}">
        <p14:creationId xmlns:p14="http://schemas.microsoft.com/office/powerpoint/2010/main" val="3985760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r>
              <a:rPr lang="en-CA" sz="2800" dirty="0"/>
              <a:t> </a:t>
            </a:r>
            <a:r>
              <a:rPr lang="en-CA" sz="2800" dirty="0" smtClean="0"/>
              <a:t>(In no particular </a:t>
            </a:r>
            <a:r>
              <a:rPr lang="en-CA" sz="2800" dirty="0"/>
              <a:t>order)</a:t>
            </a:r>
            <a:endParaRPr lang="en-US" sz="2800" dirty="0">
              <a:solidFill>
                <a:schemeClr val="accent3">
                  <a:lumMod val="75000"/>
                </a:schemeClr>
              </a:solidFill>
            </a:endParaRPr>
          </a:p>
        </p:txBody>
      </p:sp>
      <p:sp>
        <p:nvSpPr>
          <p:cNvPr id="5" name="Content Placeholder 4"/>
          <p:cNvSpPr>
            <a:spLocks noGrp="1"/>
          </p:cNvSpPr>
          <p:nvPr>
            <p:ph idx="1"/>
          </p:nvPr>
        </p:nvSpPr>
        <p:spPr/>
        <p:txBody>
          <a:bodyPr/>
          <a:lstStyle/>
          <a:p>
            <a:pPr>
              <a:spcBef>
                <a:spcPts val="300"/>
              </a:spcBef>
            </a:pPr>
            <a:r>
              <a:rPr lang="en-US" dirty="0" smtClean="0">
                <a:solidFill>
                  <a:srgbClr val="000000"/>
                </a:solidFill>
              </a:rPr>
              <a:t>Words from a Sponsor</a:t>
            </a:r>
          </a:p>
          <a:p>
            <a:pPr>
              <a:spcBef>
                <a:spcPts val="300"/>
              </a:spcBef>
            </a:pPr>
            <a:r>
              <a:rPr lang="en-US" dirty="0" smtClean="0">
                <a:solidFill>
                  <a:srgbClr val="000000"/>
                </a:solidFill>
              </a:rPr>
              <a:t>Share </a:t>
            </a:r>
            <a:r>
              <a:rPr lang="en-US" dirty="0">
                <a:solidFill>
                  <a:srgbClr val="000000"/>
                </a:solidFill>
              </a:rPr>
              <a:t>results of previous MCLD program</a:t>
            </a:r>
          </a:p>
          <a:p>
            <a:pPr>
              <a:spcBef>
                <a:spcPts val="300"/>
              </a:spcBef>
            </a:pPr>
            <a:r>
              <a:rPr lang="en-US" dirty="0">
                <a:solidFill>
                  <a:srgbClr val="000000"/>
                </a:solidFill>
              </a:rPr>
              <a:t>Share a definition of Mindfulness </a:t>
            </a:r>
            <a:br>
              <a:rPr lang="en-US" dirty="0">
                <a:solidFill>
                  <a:srgbClr val="000000"/>
                </a:solidFill>
              </a:rPr>
            </a:br>
            <a:r>
              <a:rPr lang="en-US" dirty="0">
                <a:solidFill>
                  <a:srgbClr val="000000"/>
                </a:solidFill>
              </a:rPr>
              <a:t>and Mindful Change Leadership</a:t>
            </a:r>
          </a:p>
          <a:p>
            <a:pPr>
              <a:spcBef>
                <a:spcPts val="300"/>
              </a:spcBef>
            </a:pPr>
            <a:r>
              <a:rPr lang="en-US" dirty="0">
                <a:solidFill>
                  <a:srgbClr val="000000"/>
                </a:solidFill>
              </a:rPr>
              <a:t>Experience quick mindful exercises</a:t>
            </a:r>
          </a:p>
          <a:p>
            <a:pPr>
              <a:spcBef>
                <a:spcPts val="300"/>
              </a:spcBef>
            </a:pPr>
            <a:r>
              <a:rPr lang="en-US" dirty="0">
                <a:solidFill>
                  <a:srgbClr val="000000"/>
                </a:solidFill>
              </a:rPr>
              <a:t>Overview of the MCLD program</a:t>
            </a:r>
          </a:p>
          <a:p>
            <a:pPr>
              <a:spcBef>
                <a:spcPts val="300"/>
              </a:spcBef>
            </a:pPr>
            <a:r>
              <a:rPr lang="fr-CA" dirty="0">
                <a:solidFill>
                  <a:srgbClr val="000000"/>
                </a:solidFill>
              </a:rPr>
              <a:t>Q&amp;A</a:t>
            </a:r>
            <a:endParaRPr lang="en-US" dirty="0">
              <a:solidFill>
                <a:srgbClr val="000000"/>
              </a:solidFill>
            </a:endParaRPr>
          </a:p>
        </p:txBody>
      </p:sp>
      <p:pic>
        <p:nvPicPr>
          <p:cNvPr id="4" name="Picture 3"/>
          <p:cNvPicPr>
            <a:picLocks noChangeAspect="1"/>
          </p:cNvPicPr>
          <p:nvPr/>
        </p:nvPicPr>
        <p:blipFill>
          <a:blip r:embed="rId3">
            <a:clrChange>
              <a:clrFrom>
                <a:srgbClr val="FEFEFE"/>
              </a:clrFrom>
              <a:clrTo>
                <a:srgbClr val="FEFEFE">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rot="2523008">
            <a:off x="6257658" y="2647157"/>
            <a:ext cx="2617418" cy="2814217"/>
          </a:xfrm>
          <a:prstGeom prst="rect">
            <a:avLst/>
          </a:prstGeom>
        </p:spPr>
      </p:pic>
    </p:spTree>
    <p:extLst>
      <p:ext uri="{BB962C8B-B14F-4D97-AF65-F5344CB8AC3E}">
        <p14:creationId xmlns:p14="http://schemas.microsoft.com/office/powerpoint/2010/main" val="4198518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400888" y="908720"/>
            <a:ext cx="1282824" cy="2244942"/>
          </a:xfrm>
          <a:prstGeom prst="rect">
            <a:avLst/>
          </a:prstGeom>
          <a:noFill/>
        </p:spPr>
      </p:pic>
      <p:sp>
        <p:nvSpPr>
          <p:cNvPr id="2" name="Title 1"/>
          <p:cNvSpPr>
            <a:spLocks noGrp="1"/>
          </p:cNvSpPr>
          <p:nvPr>
            <p:ph type="title"/>
          </p:nvPr>
        </p:nvSpPr>
        <p:spPr/>
        <p:txBody>
          <a:bodyPr>
            <a:normAutofit/>
          </a:bodyPr>
          <a:lstStyle/>
          <a:p>
            <a:r>
              <a:rPr lang="en-CA" sz="3200" dirty="0"/>
              <a:t>Exercise – Exploring Mindfulness – Body Scan</a:t>
            </a:r>
            <a:endParaRPr lang="en-US" sz="3200" dirty="0">
              <a:solidFill>
                <a:schemeClr val="accent3"/>
              </a:solidFill>
            </a:endParaRPr>
          </a:p>
        </p:txBody>
      </p:sp>
      <p:sp>
        <p:nvSpPr>
          <p:cNvPr id="3" name="Content Placeholder 2"/>
          <p:cNvSpPr>
            <a:spLocks noGrp="1"/>
          </p:cNvSpPr>
          <p:nvPr>
            <p:ph idx="1"/>
          </p:nvPr>
        </p:nvSpPr>
        <p:spPr/>
        <p:txBody>
          <a:bodyPr>
            <a:noAutofit/>
          </a:bodyPr>
          <a:lstStyle/>
          <a:p>
            <a:r>
              <a:rPr lang="en-CA" sz="2800" dirty="0"/>
              <a:t>Time required: 5 minutes</a:t>
            </a:r>
          </a:p>
          <a:p>
            <a:r>
              <a:rPr lang="en-CA" sz="2800" dirty="0"/>
              <a:t>If you haven’t, take advantage of the </a:t>
            </a:r>
            <a:br>
              <a:rPr lang="en-CA" sz="2800" dirty="0"/>
            </a:br>
            <a:r>
              <a:rPr lang="en-CA" sz="2800" dirty="0"/>
              <a:t>opportunity to experience this exercise</a:t>
            </a:r>
          </a:p>
          <a:p>
            <a:r>
              <a:rPr lang="en-CA" sz="2800" dirty="0"/>
              <a:t>Sit as comfortable as possible in a straight position</a:t>
            </a:r>
          </a:p>
          <a:p>
            <a:r>
              <a:rPr lang="en-CA" sz="2800" dirty="0"/>
              <a:t>Feel free to close your eyes</a:t>
            </a:r>
          </a:p>
          <a:p>
            <a:r>
              <a:rPr lang="en-CA" sz="2800" dirty="0"/>
              <a:t>Follow my voice as I lead you through the exercise</a:t>
            </a:r>
          </a:p>
          <a:p>
            <a:r>
              <a:rPr lang="en-CA" sz="2800" dirty="0"/>
              <a:t>Then, we will do a short debrief of what you noticed.</a:t>
            </a:r>
          </a:p>
        </p:txBody>
      </p:sp>
      <p:grpSp>
        <p:nvGrpSpPr>
          <p:cNvPr id="9" name="Group 8">
            <a:extLst>
              <a:ext uri="{FF2B5EF4-FFF2-40B4-BE49-F238E27FC236}">
                <a16:creationId xmlns:a16="http://schemas.microsoft.com/office/drawing/2014/main" id="{A98F5443-DFA3-8CE7-690D-2F1DDE1D9653}"/>
              </a:ext>
            </a:extLst>
          </p:cNvPr>
          <p:cNvGrpSpPr/>
          <p:nvPr/>
        </p:nvGrpSpPr>
        <p:grpSpPr>
          <a:xfrm>
            <a:off x="6583564" y="6126165"/>
            <a:ext cx="602737" cy="613565"/>
            <a:chOff x="1691679" y="5343141"/>
            <a:chExt cx="803648" cy="818087"/>
          </a:xfrm>
        </p:grpSpPr>
        <p:pic>
          <p:nvPicPr>
            <p:cNvPr id="11" name="Picture 10">
              <a:extLst>
                <a:ext uri="{FF2B5EF4-FFF2-40B4-BE49-F238E27FC236}">
                  <a16:creationId xmlns:a16="http://schemas.microsoft.com/office/drawing/2014/main" id="{891D7C16-3D79-4DA2-C98A-976B5FA3D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79" y="5343141"/>
              <a:ext cx="803648" cy="818087"/>
            </a:xfrm>
            <a:prstGeom prst="rect">
              <a:avLst/>
            </a:prstGeom>
          </p:spPr>
        </p:pic>
        <p:sp>
          <p:nvSpPr>
            <p:cNvPr id="12" name="Oval 11">
              <a:extLst>
                <a:ext uri="{FF2B5EF4-FFF2-40B4-BE49-F238E27FC236}">
                  <a16:creationId xmlns:a16="http://schemas.microsoft.com/office/drawing/2014/main" id="{3D91406B-91D1-73BA-F204-1AF1612167C1}"/>
                </a:ext>
              </a:extLst>
            </p:cNvPr>
            <p:cNvSpPr/>
            <p:nvPr/>
          </p:nvSpPr>
          <p:spPr>
            <a:xfrm>
              <a:off x="1773475" y="5471724"/>
              <a:ext cx="637262" cy="569132"/>
            </a:xfrm>
            <a:prstGeom prst="ellipse">
              <a:avLst/>
            </a:prstGeom>
            <a:solidFill>
              <a:srgbClr val="00B05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87691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Mindful Change Leadership Development Program (MCLD) Goal</a:t>
            </a:r>
            <a:endParaRPr lang="en-CA" sz="3200" dirty="0"/>
          </a:p>
        </p:txBody>
      </p:sp>
      <p:sp>
        <p:nvSpPr>
          <p:cNvPr id="5" name="Content Placeholder 4"/>
          <p:cNvSpPr>
            <a:spLocks noGrp="1"/>
          </p:cNvSpPr>
          <p:nvPr>
            <p:ph idx="1"/>
          </p:nvPr>
        </p:nvSpPr>
        <p:spPr/>
        <p:txBody>
          <a:bodyPr/>
          <a:lstStyle/>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To increase self-awareness by </a:t>
            </a:r>
            <a:r>
              <a:rPr lang="en-US" sz="2400" dirty="0">
                <a:solidFill>
                  <a:schemeClr val="accent1">
                    <a:lumMod val="75000"/>
                  </a:schemeClr>
                </a:solidFill>
                <a:latin typeface="Calibri" panose="020F0502020204030204" pitchFamily="34" charset="0"/>
                <a:cs typeface="Times New Roman" panose="02020603050405020304" pitchFamily="18" charset="0"/>
              </a:rPr>
              <a:t>developing key skills: </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Focus</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Clarity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Creativity</a:t>
            </a:r>
          </a:p>
          <a:p>
            <a:pPr marL="190500" indent="-190500" eaLnBrk="0" fontAlgn="base" hangingPunct="0">
              <a:spcBef>
                <a:spcPts val="400"/>
              </a:spcBef>
              <a:spcAft>
                <a:spcPct val="37000"/>
              </a:spcAft>
              <a:tabLst>
                <a:tab pos="5715000" algn="l"/>
              </a:tabLst>
            </a:pPr>
            <a:r>
              <a:rPr lang="en-US" sz="2400" dirty="0">
                <a:solidFill>
                  <a:schemeClr val="accent1">
                    <a:lumMod val="75000"/>
                  </a:schemeClr>
                </a:solidFill>
                <a:latin typeface="Calibri" panose="020F0502020204030204" pitchFamily="34" charset="0"/>
                <a:cs typeface="Times New Roman" panose="02020603050405020304" pitchFamily="18" charset="0"/>
              </a:rPr>
              <a:t>Compassion in the service of others</a:t>
            </a:r>
          </a:p>
          <a:p>
            <a:pPr marL="0" indent="0">
              <a:spcBef>
                <a:spcPts val="400"/>
              </a:spcBef>
              <a:buNone/>
            </a:pPr>
            <a:r>
              <a:rPr lang="en-US" sz="2400" kern="12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with a positive impact on well-being and resiliency.</a:t>
            </a:r>
          </a:p>
        </p:txBody>
      </p:sp>
      <p:pic>
        <p:nvPicPr>
          <p:cNvPr id="13" name="Picture 12" descr="https://wiki.gccollab.ca/images/e/e5/AGzz_MCL_Program_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089979"/>
            <a:ext cx="3124200" cy="2101021"/>
          </a:xfrm>
          <a:prstGeom prst="rect">
            <a:avLst/>
          </a:prstGeom>
          <a:noFill/>
          <a:ln>
            <a:noFill/>
          </a:ln>
        </p:spPr>
      </p:pic>
      <p:grpSp>
        <p:nvGrpSpPr>
          <p:cNvPr id="15" name="Group 14"/>
          <p:cNvGrpSpPr/>
          <p:nvPr/>
        </p:nvGrpSpPr>
        <p:grpSpPr>
          <a:xfrm>
            <a:off x="635605" y="4971661"/>
            <a:ext cx="7848601" cy="1219200"/>
            <a:chOff x="1441447" y="5929401"/>
            <a:chExt cx="5145640" cy="727304"/>
          </a:xfrm>
        </p:grpSpPr>
        <p:pic>
          <p:nvPicPr>
            <p:cNvPr id="16" name="Picture 15"/>
            <p:cNvPicPr>
              <a:picLocks noChangeAspect="1"/>
            </p:cNvPicPr>
            <p:nvPr/>
          </p:nvPicPr>
          <p:blipFill>
            <a:blip r:embed="rId4"/>
            <a:stretch>
              <a:fillRect/>
            </a:stretch>
          </p:blipFill>
          <p:spPr>
            <a:xfrm>
              <a:off x="1441447" y="5929401"/>
              <a:ext cx="5145640" cy="727304"/>
            </a:xfrm>
            <a:prstGeom prst="rect">
              <a:avLst/>
            </a:prstGeom>
            <a:ln>
              <a:noFill/>
            </a:ln>
            <a:effectLst>
              <a:outerShdw blurRad="190500" algn="tl" rotWithShape="0">
                <a:srgbClr val="000000">
                  <a:alpha val="70000"/>
                </a:srgbClr>
              </a:outerShdw>
            </a:effectLst>
          </p:spPr>
        </p:pic>
        <p:sp>
          <p:nvSpPr>
            <p:cNvPr id="17" name="Rectangle 16"/>
            <p:cNvSpPr/>
            <p:nvPr/>
          </p:nvSpPr>
          <p:spPr>
            <a:xfrm>
              <a:off x="1496253" y="6057329"/>
              <a:ext cx="5036027" cy="451660"/>
            </a:xfrm>
            <a:prstGeom prst="rect">
              <a:avLst/>
            </a:prstGeom>
          </p:spPr>
          <p:txBody>
            <a:bodyPr wrap="square">
              <a:spAutoFit/>
            </a:bodyPr>
            <a:lstStyle/>
            <a:p>
              <a:pPr algn="ctr" eaLnBrk="0" hangingPunct="0">
                <a:tabLst>
                  <a:tab pos="5715000" algn="l"/>
                </a:tabLst>
              </a:pPr>
              <a:r>
                <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“Individuals with higher mindfulness have greater resilience, thereby increasing their life satisfaction.”  - </a:t>
              </a:r>
              <a:r>
                <a:rPr lang="en-US" sz="2400" i="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ScienceDirect</a:t>
              </a:r>
              <a:endParaRPr lang="en-US" sz="2400" i="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680915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00000"/>
              </a:lnSpc>
            </a:pP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Some Numbers about </a:t>
            </a:r>
            <a:r>
              <a:rPr lang="en-CA" sz="3200" dirty="0" smtClean="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the MCLD </a:t>
            </a:r>
            <a:r>
              <a:rPr lang="en-CA"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program</a:t>
            </a:r>
          </a:p>
        </p:txBody>
      </p:sp>
      <p:pic>
        <p:nvPicPr>
          <p:cNvPr id="12" name="Picture 11"/>
          <p:cNvPicPr>
            <a:picLocks noChangeAspect="1"/>
          </p:cNvPicPr>
          <p:nvPr/>
        </p:nvPicPr>
        <p:blipFill>
          <a:blip r:embed="rId3"/>
          <a:stretch>
            <a:fillRect/>
          </a:stretch>
        </p:blipFill>
        <p:spPr>
          <a:xfrm>
            <a:off x="683568" y="1310526"/>
            <a:ext cx="7569361" cy="4474785"/>
          </a:xfrm>
          <a:prstGeom prst="rect">
            <a:avLst/>
          </a:prstGeom>
        </p:spPr>
      </p:pic>
      <p:pic>
        <p:nvPicPr>
          <p:cNvPr id="28" name="Picture 27"/>
          <p:cNvPicPr>
            <a:picLocks noChangeAspect="1"/>
          </p:cNvPicPr>
          <p:nvPr/>
        </p:nvPicPr>
        <p:blipFill>
          <a:blip r:embed="rId4"/>
          <a:stretch>
            <a:fillRect/>
          </a:stretch>
        </p:blipFill>
        <p:spPr>
          <a:xfrm>
            <a:off x="251519" y="5949280"/>
            <a:ext cx="8001409" cy="419100"/>
          </a:xfrm>
          <a:prstGeom prst="rect">
            <a:avLst/>
          </a:prstGeom>
        </p:spPr>
      </p:pic>
    </p:spTree>
    <p:extLst>
      <p:ext uri="{BB962C8B-B14F-4D97-AF65-F5344CB8AC3E}">
        <p14:creationId xmlns:p14="http://schemas.microsoft.com/office/powerpoint/2010/main" val="2622738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CA8DB7-A370-59CF-56B9-813309B15B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04800" y="750025"/>
            <a:ext cx="8768366" cy="6114634"/>
          </a:xfrm>
          <a:prstGeom prst="rect">
            <a:avLst/>
          </a:prstGeom>
        </p:spPr>
      </p:pic>
      <p:sp>
        <p:nvSpPr>
          <p:cNvPr id="4" name="Title 3"/>
          <p:cNvSpPr>
            <a:spLocks noGrp="1"/>
          </p:cNvSpPr>
          <p:nvPr>
            <p:ph type="title"/>
          </p:nvPr>
        </p:nvSpPr>
        <p:spPr>
          <a:xfrm>
            <a:off x="457200" y="274638"/>
            <a:ext cx="8229600" cy="562074"/>
          </a:xfrm>
        </p:spPr>
        <p:txBody>
          <a:bodyPr>
            <a:normAutofit fontScale="90000"/>
          </a:bodyPr>
          <a:lstStyle/>
          <a:p>
            <a:pPr>
              <a:lnSpc>
                <a:spcPct val="100000"/>
              </a:lnSpc>
            </a:pPr>
            <a:r>
              <a:rPr lang="en-US" sz="3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Map of Participation, 2022  English Offering</a:t>
            </a:r>
            <a:endParaRPr lang="en-CA" sz="3200" dirty="0"/>
          </a:p>
        </p:txBody>
      </p:sp>
      <p:sp>
        <p:nvSpPr>
          <p:cNvPr id="8" name="TextBox 7">
            <a:extLst>
              <a:ext uri="{FF2B5EF4-FFF2-40B4-BE49-F238E27FC236}">
                <a16:creationId xmlns:a16="http://schemas.microsoft.com/office/drawing/2014/main" id="{CAF6077A-6052-2B2F-6E31-CF1817D77F0B}"/>
              </a:ext>
            </a:extLst>
          </p:cNvPr>
          <p:cNvSpPr txBox="1"/>
          <p:nvPr/>
        </p:nvSpPr>
        <p:spPr>
          <a:xfrm>
            <a:off x="5153498" y="1052736"/>
            <a:ext cx="858197" cy="590931"/>
          </a:xfrm>
          <a:prstGeom prst="rect">
            <a:avLst/>
          </a:prstGeom>
          <a:noFill/>
        </p:spPr>
        <p:txBody>
          <a:bodyPr wrap="square" rtlCol="0">
            <a:spAutoFit/>
          </a:bodyPr>
          <a:lstStyle/>
          <a:p>
            <a:pPr algn="ctr"/>
            <a:r>
              <a:rPr lang="fr-CA" dirty="0"/>
              <a:t>From NCR:</a:t>
            </a:r>
            <a:endParaRPr lang="en-US" dirty="0"/>
          </a:p>
        </p:txBody>
      </p:sp>
      <p:sp>
        <p:nvSpPr>
          <p:cNvPr id="9" name="TextBox 8">
            <a:extLst>
              <a:ext uri="{FF2B5EF4-FFF2-40B4-BE49-F238E27FC236}">
                <a16:creationId xmlns:a16="http://schemas.microsoft.com/office/drawing/2014/main" id="{5A94A3BA-65A8-F47A-429B-C96EC31131B4}"/>
              </a:ext>
            </a:extLst>
          </p:cNvPr>
          <p:cNvSpPr txBox="1"/>
          <p:nvPr/>
        </p:nvSpPr>
        <p:spPr>
          <a:xfrm>
            <a:off x="514581" y="1052736"/>
            <a:ext cx="2408768" cy="590931"/>
          </a:xfrm>
          <a:prstGeom prst="rect">
            <a:avLst/>
          </a:prstGeom>
          <a:noFill/>
        </p:spPr>
        <p:txBody>
          <a:bodyPr wrap="square" rtlCol="0">
            <a:spAutoFit/>
          </a:bodyPr>
          <a:lstStyle/>
          <a:p>
            <a:pPr algn="ctr"/>
            <a:r>
              <a:rPr lang="en-CA" dirty="0"/>
              <a:t>From across Canada:</a:t>
            </a:r>
          </a:p>
        </p:txBody>
      </p:sp>
    </p:spTree>
    <p:extLst>
      <p:ext uri="{BB962C8B-B14F-4D97-AF65-F5344CB8AC3E}">
        <p14:creationId xmlns:p14="http://schemas.microsoft.com/office/powerpoint/2010/main" val="33169913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3098</TotalTime>
  <Words>2710</Words>
  <Application>Microsoft Office PowerPoint</Application>
  <PresentationFormat>On-screen Show (4:3)</PresentationFormat>
  <Paragraphs>297</Paragraphs>
  <Slides>17</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Courier New</vt:lpstr>
      <vt:lpstr>Segoe UI Web (West European)</vt:lpstr>
      <vt:lpstr>Symbol</vt:lpstr>
      <vt:lpstr>Times New Roman</vt:lpstr>
      <vt:lpstr>Wingdings</vt:lpstr>
      <vt:lpstr>1_Office Theme</vt:lpstr>
      <vt:lpstr>2_Office Theme</vt:lpstr>
      <vt:lpstr>Information session:  Mindful Change Leadership Development program</vt:lpstr>
      <vt:lpstr>Sli.do</vt:lpstr>
      <vt:lpstr>PowerPoint Presentation</vt:lpstr>
      <vt:lpstr>Objective</vt:lpstr>
      <vt:lpstr>Agenda (In no particular order)</vt:lpstr>
      <vt:lpstr>Exercise – Exploring Mindfulness – Body Scan</vt:lpstr>
      <vt:lpstr>Mindful Change Leadership Development Program (MCLD) Goal</vt:lpstr>
      <vt:lpstr>Some Numbers about the MCLD program</vt:lpstr>
      <vt:lpstr>Map of Participation, 2022  English Offering</vt:lpstr>
      <vt:lpstr>Key Findings - MCLD English Program 2022</vt:lpstr>
      <vt:lpstr>MCLD Program Testimonials</vt:lpstr>
      <vt:lpstr>Exercise – Noticing</vt:lpstr>
      <vt:lpstr>Livré par une équipe d'animateurs  bénévoles</vt:lpstr>
      <vt:lpstr>Commitment, Program Overview &amp; FAQ</vt:lpstr>
      <vt:lpstr>PowerPoint Presentation</vt:lpstr>
      <vt:lpstr>What’s Needed For Success?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Gonzalez.Alejandro</cp:lastModifiedBy>
  <cp:revision>334</cp:revision>
  <dcterms:created xsi:type="dcterms:W3CDTF">2015-04-14T20:39:51Z</dcterms:created>
  <dcterms:modified xsi:type="dcterms:W3CDTF">2024-03-04T14:29:11Z</dcterms:modified>
</cp:coreProperties>
</file>