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5"/>
  </p:notesMasterIdLst>
  <p:handoutMasterIdLst>
    <p:handoutMasterId r:id="rId16"/>
  </p:handoutMasterIdLst>
  <p:sldIdLst>
    <p:sldId id="535" r:id="rId3"/>
    <p:sldId id="528" r:id="rId4"/>
    <p:sldId id="257" r:id="rId5"/>
    <p:sldId id="319" r:id="rId6"/>
    <p:sldId id="520" r:id="rId7"/>
    <p:sldId id="525" r:id="rId8"/>
    <p:sldId id="532" r:id="rId9"/>
    <p:sldId id="533" r:id="rId10"/>
    <p:sldId id="526" r:id="rId11"/>
    <p:sldId id="340" r:id="rId12"/>
    <p:sldId id="330" r:id="rId13"/>
    <p:sldId id="343" r:id="rId14"/>
  </p:sldIdLst>
  <p:sldSz cx="9144000" cy="6858000" type="screen4x3"/>
  <p:notesSz cx="7023100" cy="93091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46067" autoAdjust="0"/>
  </p:normalViewPr>
  <p:slideViewPr>
    <p:cSldViewPr snapToObjects="1" showGuides="1">
      <p:cViewPr varScale="1">
        <p:scale>
          <a:sx n="51" d="100"/>
          <a:sy n="51" d="100"/>
        </p:scale>
        <p:origin x="2904" y="72"/>
      </p:cViewPr>
      <p:guideLst>
        <p:guide orient="horz" pos="2160"/>
        <p:guide pos="2880"/>
      </p:guideLst>
    </p:cSldViewPr>
  </p:slideViewPr>
  <p:notesTextViewPr>
    <p:cViewPr>
      <p:scale>
        <a:sx n="150" d="100"/>
        <a:sy n="150" d="100"/>
      </p:scale>
      <p:origin x="0" y="0"/>
    </p:cViewPr>
  </p:notesTextViewPr>
  <p:sorterViewPr>
    <p:cViewPr>
      <p:scale>
        <a:sx n="150" d="100"/>
        <a:sy n="15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9/20/2022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9/20/2022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pp.sli.do/event/1QX8qrhR68b9ECEtUW78rN" TargetMode="Externa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gccollab.ca/groups/profile/7978973/mcld-program-cohort-cop-coi-program-dlpc-cohorte-cdp-et-cdi" TargetMode="External"/><Relationship Id="rId4" Type="http://schemas.openxmlformats.org/officeDocument/2006/relationships/hyperlink" Target="https://app.sli.do/event/1QX8qrhR68b9ECEtUW78r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5"/>
              </a:rPr>
              <a:t>https://app.sli.do/event/1QX8qrhR68b9ECEtUW78rN</a:t>
            </a:r>
            <a:r>
              <a:rPr lang="fr-CA" dirty="0"/>
              <a:t> </a:t>
            </a:r>
            <a:br>
              <a:rPr lang="fr-CA" sz="1200" u="none" dirty="0"/>
            </a:br>
            <a:r>
              <a:rPr lang="fr-CA" sz="1200" u="none" dirty="0"/>
              <a:t>Sli.do code: DLCP</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i="0" dirty="0"/>
              <a:t>(Olivia)</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4"/>
              </a:rPr>
              <a:t>https://app.sli.do/event/1QX8qrhR68b9ECEtUW78rN</a:t>
            </a:r>
            <a:r>
              <a:rPr lang="fr-CA" dirty="0"/>
              <a:t> </a:t>
            </a:r>
            <a:br>
              <a:rPr lang="fr-CA" sz="1200" u="none" dirty="0"/>
            </a:br>
            <a:r>
              <a:rPr lang="fr-CA" sz="1200" u="none" dirty="0"/>
              <a:t>Sli.do code: DLCP</a:t>
            </a:r>
            <a:endParaRPr lang="fr-CA"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hlinkClick r:id="rId3"/>
              </a:rPr>
              <a:t>https://wiki.gccollab.ca/MCLD-DLCP</a:t>
            </a:r>
            <a:r>
              <a:rPr lang="fr-CA" u="none" dirty="0"/>
              <a:t> </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5"/>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a:t>(Olivia)</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3"/>
              </a:rPr>
              <a:t>https://app.sli.do/event/1QX8qrhR68b9ECEtUW78rN</a:t>
            </a:r>
            <a:r>
              <a:rPr lang="fr-CA" dirty="0"/>
              <a:t> </a:t>
            </a:r>
            <a:br>
              <a:rPr lang="fr-CA" sz="1200" u="none" dirty="0"/>
            </a:br>
            <a:r>
              <a:rPr lang="fr-CA" sz="1200" u="none" dirty="0"/>
              <a:t>Sli.do code: DLCP</a:t>
            </a:r>
            <a:endParaRPr lang="fr-CA" dirty="0"/>
          </a:p>
          <a:p>
            <a:pPr marL="171450" lvl="0" indent="-171450">
              <a:buFont typeface="Arial" panose="020B0604020202020204" pitchFamily="34" charset="0"/>
              <a:buChar char="•"/>
            </a:pPr>
            <a:endParaRPr lang="fr-CA" dirty="0"/>
          </a:p>
          <a:p>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CA" sz="1200" u="none" dirty="0"/>
              <a:t>Cette présentation donnera un aperçu du </a:t>
            </a:r>
            <a:r>
              <a:rPr lang="fr-FR" sz="1200" u="none" dirty="0"/>
              <a:t>programme de Développement du leadership de changement en pleine-conscience </a:t>
            </a:r>
            <a:r>
              <a:rPr lang="fr-CA" sz="1200" u="none" dirty="0"/>
              <a:t>(DLCP) et en fera connaître les points saillants.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marL="0" lvl="0" indent="0">
              <a:spcAft>
                <a:spcPts val="600"/>
              </a:spcAft>
              <a:buFont typeface="Arial" panose="020B0604020202020204" pitchFamily="34" charset="0"/>
              <a:buNone/>
            </a:pPr>
            <a:r>
              <a:rPr lang="fr-FR" sz="1200" b="0" dirty="0"/>
              <a:t>(Carmen)</a:t>
            </a:r>
          </a:p>
          <a:p>
            <a:pPr marL="171450" lvl="0" indent="-171450">
              <a:spcAft>
                <a:spcPts val="600"/>
              </a:spcAft>
              <a:buFont typeface="Arial" panose="020B0604020202020204" pitchFamily="34" charset="0"/>
              <a:buChar char="•"/>
            </a:pPr>
            <a:r>
              <a:rPr lang="fr-CA" sz="1200" u="none" dirty="0"/>
              <a:t>Le </a:t>
            </a:r>
            <a:r>
              <a:rPr lang="fr-FR" sz="1200" dirty="0">
                <a:solidFill>
                  <a:srgbClr val="0070C0"/>
                </a:solidFill>
                <a:latin typeface="+mn-lt"/>
              </a:rPr>
              <a:t>Programme de développement du leadership de changement en pleine-conscience (DLCP) </a:t>
            </a:r>
            <a:r>
              <a:rPr lang="fr-CA" sz="1200" u="none" dirty="0"/>
              <a:t>est en cours d’élaboration depuis 2016; a été lancé en avril 2021 par Services aux Autochtones Canada (SAC) dans le cadre d’un projet pilote; puis offert en 2022.</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200" b="0" u="none" dirty="0"/>
              <a:t>Le programme est parrainé principalement par </a:t>
            </a:r>
            <a:r>
              <a:rPr lang="fr-CA" sz="1200" b="1" u="none" dirty="0"/>
              <a:t>Services aux Autochtones Canada </a:t>
            </a:r>
            <a:r>
              <a:rPr lang="fr-CA" sz="1200" b="0" u="none" dirty="0"/>
              <a:t>et appuyé par d’autres ministères et agences, notamment :</a:t>
            </a:r>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171450" lvl="0" indent="-171450">
              <a:spcAft>
                <a:spcPts val="600"/>
              </a:spcAft>
              <a:buFont typeface="Arial" panose="020B0604020202020204" pitchFamily="34" charset="0"/>
              <a:buChar char="•"/>
            </a:pPr>
            <a:r>
              <a:rPr lang="fr-CA" sz="1200" u="none" dirty="0"/>
              <a:t>L’invitation est également envoyée à tous les autres employés de l’État par le Réseau interministériel de changement organisationnel, par l’entremise de ses groupes </a:t>
            </a:r>
            <a:r>
              <a:rPr lang="fr-CA" sz="1200" u="none" dirty="0" err="1"/>
              <a:t>OutilsGC</a:t>
            </a:r>
            <a:r>
              <a:rPr lang="fr-CA" sz="1200" u="none" dirty="0"/>
              <a:t>.</a:t>
            </a:r>
          </a:p>
          <a:p>
            <a:pPr marL="171450" lvl="0" indent="-171450">
              <a:spcAft>
                <a:spcPts val="600"/>
              </a:spcAft>
              <a:buFont typeface="Arial" panose="020B0604020202020204" pitchFamily="34" charset="0"/>
              <a:buChar char="•"/>
            </a:pPr>
            <a:r>
              <a:rPr lang="fr-FR" sz="1200" u="none" dirty="0"/>
              <a:t>Et nous remercions tous ceux qui ont promu le programme</a:t>
            </a:r>
          </a:p>
          <a:p>
            <a:pPr marL="171450" lvl="0" indent="-171450">
              <a:spcAft>
                <a:spcPts val="600"/>
              </a:spcAft>
              <a:buFont typeface="Arial" panose="020B0604020202020204" pitchFamily="34" charset="0"/>
              <a:buChar char="•"/>
            </a:pPr>
            <a:endParaRPr lang="fr-CA" sz="1200" dirty="0"/>
          </a:p>
          <a:p>
            <a:pPr marL="0" lvl="0" indent="0">
              <a:spcAft>
                <a:spcPts val="600"/>
              </a:spcAft>
              <a:buFont typeface="Arial" panose="020B0604020202020204" pitchFamily="34" charset="0"/>
              <a:buNone/>
            </a:pPr>
            <a:r>
              <a:rPr lang="fr-FR" sz="1200" dirty="0"/>
              <a:t>Parmi les </a:t>
            </a:r>
            <a:r>
              <a:rPr lang="fr-FR" sz="1200" dirty="0" err="1"/>
              <a:t>co</a:t>
            </a:r>
            <a:r>
              <a:rPr lang="fr-FR" sz="1200" dirty="0"/>
              <a:t>-facilitateurs du programme, aujourd'hui figurent</a:t>
            </a:r>
            <a:r>
              <a:rPr lang="fr-CA" sz="1200" dirty="0"/>
              <a:t> les suivants :</a:t>
            </a:r>
            <a:endParaRPr lang="fr-CA" sz="1200" dirty="0">
              <a:solidFill>
                <a:schemeClr val="tx1"/>
              </a:solidFill>
              <a:effectLst/>
              <a:latin typeface="+mn-lt"/>
              <a:ea typeface="+mn-ea"/>
            </a:endParaRPr>
          </a:p>
          <a:p>
            <a:pPr marL="0" lvl="0" indent="0">
              <a:spcAft>
                <a:spcPts val="600"/>
              </a:spcAft>
              <a:buFont typeface="Arial" panose="020B0604020202020204" pitchFamily="34" charset="0"/>
              <a:buNone/>
            </a:pPr>
            <a:endParaRPr lang="fr-CA" sz="1200" dirty="0">
              <a:solidFill>
                <a:schemeClr val="tx1"/>
              </a:solidFill>
              <a:effectLst/>
              <a:latin typeface="+mn-lt"/>
              <a:ea typeface="+mn-ea"/>
            </a:endParaRPr>
          </a:p>
          <a:p>
            <a:pPr marL="0" lvl="0" indent="0">
              <a:spcAft>
                <a:spcPts val="600"/>
              </a:spcAft>
              <a:buFont typeface="Arial" panose="020B0604020202020204" pitchFamily="34" charset="0"/>
              <a:buNone/>
            </a:pPr>
            <a:r>
              <a:rPr lang="fr-FR" sz="1200" dirty="0">
                <a:solidFill>
                  <a:schemeClr val="tx1"/>
                </a:solidFill>
                <a:effectLst/>
                <a:latin typeface="+mn-lt"/>
                <a:ea typeface="+mn-ea"/>
              </a:rPr>
              <a:t>((ouvrons nos microphones et nos webcams et disons bonjour, pour que les gens nous voient))</a:t>
            </a:r>
          </a:p>
          <a:p>
            <a:pPr marL="0" marR="0">
              <a:spcBef>
                <a:spcPts val="0"/>
              </a:spcBef>
              <a:spcAft>
                <a:spcPts val="0"/>
              </a:spcAft>
            </a:pPr>
            <a:r>
              <a:rPr lang="fr-CA"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fr-CA" sz="1200" u="none" kern="1200" dirty="0">
                <a:solidFill>
                  <a:schemeClr val="tx1"/>
                </a:solidFill>
                <a:latin typeface="+mn-lt"/>
                <a:ea typeface="+mn-ea"/>
                <a:cs typeface="+mn-cs"/>
              </a:rPr>
              <a:t>Show the </a:t>
            </a:r>
            <a:r>
              <a:rPr lang="fr-CA" sz="1200" u="none" kern="1200" dirty="0" err="1">
                <a:solidFill>
                  <a:schemeClr val="tx1"/>
                </a:solidFill>
                <a:latin typeface="+mn-lt"/>
                <a:ea typeface="+mn-ea"/>
                <a:cs typeface="+mn-cs"/>
              </a:rPr>
              <a:t>GCWiki</a:t>
            </a:r>
            <a:r>
              <a:rPr lang="fr-CA" sz="1200" u="none" kern="1200" dirty="0">
                <a:solidFill>
                  <a:schemeClr val="tx1"/>
                </a:solidFill>
                <a:latin typeface="+mn-lt"/>
                <a:ea typeface="+mn-ea"/>
                <a:cs typeface="+mn-cs"/>
              </a:rPr>
              <a:t> </a:t>
            </a:r>
            <a:r>
              <a:rPr lang="fr-CA" sz="1200" u="none" kern="1200" dirty="0" err="1">
                <a:solidFill>
                  <a:schemeClr val="tx1"/>
                </a:solidFill>
                <a:latin typeface="+mn-lt"/>
                <a:ea typeface="+mn-ea"/>
                <a:cs typeface="+mn-cs"/>
              </a:rPr>
              <a:t>bio’s</a:t>
            </a:r>
            <a:r>
              <a:rPr lang="fr-CA" sz="1200" u="none" kern="1200" dirty="0">
                <a:solidFill>
                  <a:schemeClr val="tx1"/>
                </a:solidFill>
                <a:latin typeface="+mn-lt"/>
                <a:ea typeface="+mn-ea"/>
                <a:cs typeface="+mn-cs"/>
              </a:rPr>
              <a:t> page… </a:t>
            </a:r>
            <a:r>
              <a:rPr lang="fr-CA" sz="1200" u="none" kern="1200" dirty="0" err="1">
                <a:solidFill>
                  <a:schemeClr val="tx1"/>
                </a:solidFill>
                <a:latin typeface="+mn-lt"/>
                <a:ea typeface="+mn-ea"/>
                <a:cs typeface="+mn-cs"/>
              </a:rPr>
              <a:t>introduce</a:t>
            </a:r>
            <a:r>
              <a:rPr lang="fr-CA" sz="1200" u="none" kern="1200" dirty="0">
                <a:solidFill>
                  <a:schemeClr val="tx1"/>
                </a:solidFill>
                <a:latin typeface="+mn-lt"/>
                <a:ea typeface="+mn-ea"/>
                <a:cs typeface="+mn-cs"/>
              </a:rPr>
              <a:t> </a:t>
            </a:r>
            <a:r>
              <a:rPr lang="fr-CA" sz="1200" u="none" kern="1200" dirty="0" err="1">
                <a:solidFill>
                  <a:schemeClr val="tx1"/>
                </a:solidFill>
                <a:latin typeface="+mn-lt"/>
                <a:ea typeface="+mn-ea"/>
                <a:cs typeface="+mn-cs"/>
              </a:rPr>
              <a:t>co-facilitators</a:t>
            </a:r>
            <a:r>
              <a:rPr lang="fr-CA" sz="1200" u="none" kern="1200" dirty="0">
                <a:solidFill>
                  <a:schemeClr val="tx1"/>
                </a:solidFill>
                <a:latin typeface="+mn-lt"/>
                <a:ea typeface="+mn-ea"/>
                <a:cs typeface="+mn-cs"/>
              </a:rPr>
              <a:t> for </a:t>
            </a:r>
            <a:r>
              <a:rPr lang="fr-CA" sz="1200" u="none" kern="1200" dirty="0" err="1">
                <a:solidFill>
                  <a:schemeClr val="tx1"/>
                </a:solidFill>
                <a:latin typeface="+mn-lt"/>
                <a:ea typeface="+mn-ea"/>
                <a:cs typeface="+mn-cs"/>
              </a:rPr>
              <a:t>today’s</a:t>
            </a:r>
            <a:r>
              <a:rPr lang="fr-CA" sz="1200" u="none" kern="1200" dirty="0">
                <a:solidFill>
                  <a:schemeClr val="tx1"/>
                </a:solidFill>
                <a:latin typeface="+mn-lt"/>
                <a:ea typeface="+mn-ea"/>
                <a:cs typeface="+mn-cs"/>
              </a:rPr>
              <a:t> session via the first </a:t>
            </a:r>
            <a:r>
              <a:rPr lang="fr-CA" sz="1200" u="none" kern="1200" dirty="0" err="1">
                <a:solidFill>
                  <a:schemeClr val="tx1"/>
                </a:solidFill>
                <a:latin typeface="+mn-lt"/>
                <a:ea typeface="+mn-ea"/>
                <a:cs typeface="+mn-cs"/>
              </a:rPr>
              <a:t>names</a:t>
            </a:r>
            <a:endParaRPr lang="fr-CA" sz="1200" u="none" kern="1200" dirty="0">
              <a:solidFill>
                <a:schemeClr val="tx1"/>
              </a:solidFill>
              <a:latin typeface="+mn-lt"/>
              <a:ea typeface="+mn-ea"/>
              <a:cs typeface="+mn-cs"/>
            </a:endParaRPr>
          </a:p>
          <a:p>
            <a:endParaRPr lang="fr-CA" sz="1200" u="none" kern="1200" dirty="0">
              <a:solidFill>
                <a:schemeClr val="tx1"/>
              </a:solidFill>
              <a:latin typeface="+mn-lt"/>
              <a:ea typeface="+mn-ea"/>
              <a:cs typeface="+mn-cs"/>
            </a:endParaRPr>
          </a:p>
          <a:p>
            <a:r>
              <a:rPr lang="fr-CA" sz="1200" u="none" kern="1200" dirty="0">
                <a:solidFill>
                  <a:schemeClr val="tx1"/>
                </a:solidFill>
                <a:latin typeface="+mn-lt"/>
                <a:ea typeface="+mn-ea"/>
                <a:cs typeface="+mn-cs"/>
              </a:rPr>
              <a:t>(</a:t>
            </a:r>
            <a:r>
              <a:rPr lang="fr-CA" sz="1200" u="none" kern="1200" dirty="0" err="1">
                <a:solidFill>
                  <a:schemeClr val="tx1"/>
                </a:solidFill>
                <a:latin typeface="+mn-lt"/>
                <a:ea typeface="+mn-ea"/>
                <a:cs typeface="+mn-cs"/>
              </a:rPr>
              <a:t>presenté</a:t>
            </a:r>
            <a:r>
              <a:rPr lang="fr-CA" sz="1200" u="none" kern="1200" dirty="0">
                <a:solidFill>
                  <a:schemeClr val="tx1"/>
                </a:solidFill>
                <a:latin typeface="+mn-lt"/>
                <a:ea typeface="+mn-ea"/>
                <a:cs typeface="+mn-cs"/>
              </a:rPr>
              <a:t> par Carmen) Olivia, </a:t>
            </a:r>
          </a:p>
          <a:p>
            <a:pPr lvl="0"/>
            <a:r>
              <a:rPr lang="fr-CA" sz="1200" u="none" kern="1200" dirty="0">
                <a:solidFill>
                  <a:schemeClr val="tx1"/>
                </a:solidFill>
                <a:latin typeface="+mn-lt"/>
                <a:ea typeface="+mn-ea"/>
                <a:cs typeface="+mn-cs"/>
              </a:rPr>
              <a:t>(présenté par Olivia) Carmen, Alejandro, </a:t>
            </a:r>
            <a:r>
              <a:rPr lang="fr-CA" sz="1200" dirty="0">
                <a:solidFill>
                  <a:schemeClr val="tx1"/>
                </a:solidFill>
                <a:effectLst/>
                <a:latin typeface="+mn-lt"/>
                <a:ea typeface="+mn-ea"/>
              </a:rPr>
              <a:t>Ginette:</a:t>
            </a:r>
            <a:endParaRPr lang="fr-CA" sz="1800" dirty="0">
              <a:solidFill>
                <a:srgbClr val="1F497D"/>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237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Nouveau-Brunswick, Nouvelle-Écosse, Île-du-Prince-Édouard, Terre-Neuve-et-Labrador</a:t>
            </a:r>
          </a:p>
          <a:p>
            <a:pPr lvl="0"/>
            <a:endParaRPr lang="fr-CA" noProof="0" dirty="0"/>
          </a:p>
          <a:p>
            <a:pPr lvl="0"/>
            <a:r>
              <a:rPr lang="fr-CA" noProof="0" dirty="0"/>
              <a:t>- - -</a:t>
            </a:r>
          </a:p>
          <a:p>
            <a:pPr marL="0" marR="0" lvl="0" indent="0" algn="l" defTabSz="914400" rtl="0" eaLnBrk="0" fontAlgn="base" latinLnBrk="0" hangingPunct="0">
              <a:lnSpc>
                <a:spcPct val="100000"/>
              </a:lnSpc>
              <a:spcBef>
                <a:spcPct val="30000"/>
              </a:spcBef>
              <a:spcAft>
                <a:spcPct val="0"/>
              </a:spcAft>
              <a:buClrTx/>
              <a:buSzTx/>
              <a:buFontTx/>
              <a:buNone/>
              <a:defRPr/>
            </a:pPr>
            <a:r>
              <a:rPr lang="fr-CA" i="1" dirty="0"/>
              <a:t>:</a:t>
            </a:r>
          </a:p>
          <a:p>
            <a:pPr lvl="0"/>
            <a:r>
              <a:rPr lang="fr-CA" u="none" dirty="0"/>
              <a:t>Le programme comptait des participants de partout au Canada. Cette diapositive a été créée conjointement au début du programme pilote de 2021.</a:t>
            </a:r>
            <a:r>
              <a:rPr lang="fr-CA" dirty="0"/>
              <a:t> </a:t>
            </a:r>
            <a:r>
              <a:rPr lang="fr-CA" u="none" dirty="0"/>
              <a:t>Nous nous efforcerons de promouvoir le programme dans le Nord.</a:t>
            </a:r>
            <a:endParaRPr lang="fr-CA" dirty="0"/>
          </a:p>
          <a:p>
            <a:pPr lvl="0"/>
            <a:endParaRPr lang="fr-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6</a:t>
            </a:fld>
            <a:endParaRPr lang="fr-CA" dirty="0"/>
          </a:p>
        </p:txBody>
      </p:sp>
    </p:spTree>
    <p:extLst>
      <p:ext uri="{BB962C8B-B14F-4D97-AF65-F5344CB8AC3E}">
        <p14:creationId xmlns:p14="http://schemas.microsoft.com/office/powerpoint/2010/main" val="295921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r>
              <a:rPr lang="fr-CA" sz="1400" i="0" dirty="0"/>
              <a:t>(Olivia)</a:t>
            </a:r>
          </a:p>
          <a:p>
            <a:pPr lvl="0"/>
            <a:r>
              <a:rPr lang="fr-CA" sz="1400" u="none" kern="1200" dirty="0">
                <a:solidFill>
                  <a:schemeClr val="tx1"/>
                </a:solidFill>
                <a:latin typeface="Arial" charset="0"/>
                <a:ea typeface="+mn-ea"/>
                <a:cs typeface="+mn-cs"/>
              </a:rPr>
              <a:t>Les participants ont rempli un questionnaire d’autoévaluation au moment de l’inscription au programme et de nouveau trois mois après le programme de huit semaines. Nous avons compilé les données pour évaluer les résultats et les répercussions du </a:t>
            </a:r>
            <a:r>
              <a:rPr lang="fr-FR" sz="1400" u="none" kern="1200" dirty="0">
                <a:solidFill>
                  <a:srgbClr val="0070C0"/>
                </a:solidFill>
                <a:latin typeface="+mn-lt"/>
                <a:ea typeface="+mn-ea"/>
                <a:cs typeface="+mn-cs"/>
              </a:rPr>
              <a:t>p</a:t>
            </a:r>
            <a:r>
              <a:rPr lang="fr-FR" sz="1400" dirty="0">
                <a:solidFill>
                  <a:srgbClr val="0070C0"/>
                </a:solidFill>
                <a:latin typeface="+mn-lt"/>
              </a:rPr>
              <a:t>rogramme du Développement du leadership de changement en pleine-conscience </a:t>
            </a:r>
            <a:r>
              <a:rPr lang="fr-CA" sz="1400" u="none" kern="1200" dirty="0">
                <a:solidFill>
                  <a:schemeClr val="tx1"/>
                </a:solidFill>
                <a:latin typeface="Arial" charset="0"/>
                <a:ea typeface="+mn-ea"/>
                <a:cs typeface="+mn-cs"/>
              </a:rPr>
              <a:t>.</a:t>
            </a:r>
            <a:r>
              <a:rPr lang="fr-CA" sz="1400" kern="120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Les colonnes bleues présentent les résultats des questionnaires d’autoévaluation remplis au moment de l’inscription.</a:t>
            </a:r>
            <a:r>
              <a:rPr lang="fr-CA" sz="1400" kern="1200" noProof="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(cliquez)</a:t>
            </a:r>
          </a:p>
          <a:p>
            <a:pPr lvl="0"/>
            <a:r>
              <a:rPr lang="fr-CA" sz="1400" u="none" kern="1200" noProof="0" dirty="0">
                <a:solidFill>
                  <a:schemeClr val="tx1"/>
                </a:solidFill>
                <a:latin typeface="Arial" charset="0"/>
                <a:ea typeface="+mn-ea"/>
                <a:cs typeface="+mn-cs"/>
              </a:rPr>
              <a:t>Les colonnes vertes présentent les résultats de l’évaluation finale. Les différences entre les colonnes montrent des changements de comportement.</a:t>
            </a:r>
          </a:p>
          <a:p>
            <a:pPr lvl="0"/>
            <a:endParaRPr lang="fr-CA" sz="1400" kern="1200" noProof="0" dirty="0">
              <a:solidFill>
                <a:schemeClr val="tx1"/>
              </a:solidFill>
              <a:effectLst/>
              <a:latin typeface="Arial" charset="0"/>
              <a:ea typeface="+mn-ea"/>
              <a:cs typeface="+mn-cs"/>
            </a:endParaRPr>
          </a:p>
          <a:p>
            <a:pPr lvl="0"/>
            <a:r>
              <a:rPr lang="fr-CA" sz="1400" u="none" dirty="0"/>
              <a:t>Au total, 68 participants ont terminé le programme de huit semaines. Nous avons reçu 56 évaluations finales. Voici les principales constatations par catégorie :</a:t>
            </a:r>
            <a:endParaRPr lang="fr-CA" sz="1400" kern="1200" noProof="0" dirty="0">
              <a:solidFill>
                <a:schemeClr val="tx1"/>
              </a:solidFill>
              <a:effectLst/>
              <a:latin typeface="Arial" charset="0"/>
              <a:ea typeface="+mn-ea"/>
              <a:cs typeface="+mn-cs"/>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près de 20 % des répondants ont augmenté leur engagement : ils sont plus en mesure d’être pleinement présents et attentifs lors des réunions, des conférences téléphoniques et des présentations;</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25 % des répondants ont dit avoir constaté qu’ils prenaient des décisions de manière plus éclairée : ils sont plus en mesure de prendre du temps la plupart des jours pour éliminer certaines tâches ou réunions dont la productivité est limitée;</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22 % des répondants ont observé une amélioration dans la gestion des risques liés au comportement : ils ont dit avoir une meilleure présence au moment d’accomplir des tâches, plutôt que de penser à autre chose à ces moments-là;</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19 % des répondants ont remarqué un bien-être accru : ils sentent qu’ils sont plus en mesure d’être eux-mêmes dans le milieu de travail (virtuel).</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fr-CA" sz="1400" noProof="0" dirty="0"/>
          </a:p>
          <a:p>
            <a:pPr marL="285750" lvl="0" indent="-285750">
              <a:buFont typeface="Arial" panose="020B0604020202020204" pitchFamily="34" charset="0"/>
              <a:buChar char="•"/>
            </a:pPr>
            <a:r>
              <a:rPr lang="fr-CA" sz="1400" u="none" noProof="0" dirty="0"/>
              <a:t>(Veuillez noter que pour le programme de 2022, nous avons ajouté la catégorie « Résilience » dans le questionnaire d’autoévaluation.)</a:t>
            </a:r>
          </a:p>
          <a:p>
            <a:pPr lvl="0"/>
            <a:endParaRPr lang="fr-CA" sz="1400" noProof="0" dirty="0"/>
          </a:p>
          <a:p>
            <a:pPr lvl="0"/>
            <a:r>
              <a:rPr lang="fr-CA" sz="1400" u="none" noProof="0" dirty="0"/>
              <a:t>Les participants nous ont dit que le programme leur a donné un sentiment accru de bien-être ainsi que les outils et les pratiques nécessaires pour en tenir compte dans leurs équipes, et ce, afin de favoriser le bien-être des employés.</a:t>
            </a:r>
            <a:r>
              <a:rPr lang="fr-CA" sz="1400" noProof="0" dirty="0"/>
              <a:t> </a:t>
            </a:r>
          </a:p>
          <a:p>
            <a:pPr lvl="0"/>
            <a:endParaRPr lang="fr-CA" sz="1400" noProof="0" dirty="0"/>
          </a:p>
          <a:p>
            <a:pPr lvl="0"/>
            <a:endParaRPr lang="fr-CA" sz="1400" noProof="0" dirty="0"/>
          </a:p>
          <a:p>
            <a:pPr lvl="0"/>
            <a:endParaRPr lang="fr-CA" sz="140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111244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(Olivia)</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8</a:t>
            </a:fld>
            <a:endParaRPr lang="fr-CA" dirty="0"/>
          </a:p>
        </p:txBody>
      </p:sp>
    </p:spTree>
    <p:extLst>
      <p:ext uri="{BB962C8B-B14F-4D97-AF65-F5344CB8AC3E}">
        <p14:creationId xmlns:p14="http://schemas.microsoft.com/office/powerpoint/2010/main" val="126744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(Olivia)</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sont 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deux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kern="1200" dirty="0">
                <a:solidFill>
                  <a:schemeClr val="tx1"/>
                </a:solidFill>
                <a:latin typeface="+mn-lt"/>
                <a:ea typeface="+mn-ea"/>
                <a:cs typeface="+mn-cs"/>
              </a:rPr>
              <a:t>Prendre note : « Ce programme s’adresse à quiconque souhaite y participer. » (Pas nécessairement aux personnes qui en ont besoin.)</a:t>
            </a: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9</a:t>
            </a:fld>
            <a:endParaRPr lang="fr-CA" dirty="0"/>
          </a:p>
        </p:txBody>
      </p:sp>
    </p:spTree>
    <p:extLst>
      <p:ext uri="{BB962C8B-B14F-4D97-AF65-F5344CB8AC3E}">
        <p14:creationId xmlns:p14="http://schemas.microsoft.com/office/powerpoint/2010/main" val="409079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1" descr="850px-IOCN_RICO_logo_RGB_300dpi"/>
          <p:cNvPicPr>
            <a:picLocks noChangeAspect="1" noChangeArrowheads="1"/>
          </p:cNvPicPr>
          <p:nvPr userDrawn="1"/>
        </p:nvPicPr>
        <p:blipFill>
          <a:blip r:embed="rId2"/>
          <a:srcRect/>
          <a:stretch>
            <a:fillRect/>
          </a:stretch>
        </p:blipFill>
        <p:spPr>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D783632-8EEC-23A0-D4D6-72188E5E0D7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1745598A-71EF-9C64-EFB2-0F01CFCCF3FA}"/>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4C166768-3160-EA35-218C-0DE6A67DA51D}"/>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2022-09-20</a:t>
            </a:fld>
            <a:endParaRPr lang="en-CA" noProof="0" dirty="0"/>
          </a:p>
        </p:txBody>
      </p:sp>
      <p:sp>
        <p:nvSpPr>
          <p:cNvPr id="19" name="Footer Placeholder 4">
            <a:extLst>
              <a:ext uri="{FF2B5EF4-FFF2-40B4-BE49-F238E27FC236}">
                <a16:creationId xmlns:a16="http://schemas.microsoft.com/office/drawing/2014/main" id="{372FF5D8-DA60-4930-6265-C43C54E4FE64}"/>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815CC667-B29C-17F8-13A9-0543E7C0E605}"/>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723A436-2E04-00F7-B5A7-E0E186D5047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2022-09-20</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2022-09-20</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2022-09-20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t>‹#›</a:t>
            </a:fld>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2022-09-20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1.png"/><Relationship Id="rId5" Type="http://schemas.openxmlformats.org/officeDocument/2006/relationships/hyperlink" Target="https://wiki.gccollab.ca/MCLD-DLCP"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tags" Target="../tags/tag4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6.png"/><Relationship Id="rId5" Type="http://schemas.openxmlformats.org/officeDocument/2006/relationships/notesSlide" Target="../notesSlides/notesSlide12.xml"/><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image" Target="../media/image9.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8.xml"/><Relationship Id="rId7"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13.png"/><Relationship Id="rId3" Type="http://schemas.openxmlformats.org/officeDocument/2006/relationships/tags" Target="../tags/tag22.xml"/><Relationship Id="rId21" Type="http://schemas.openxmlformats.org/officeDocument/2006/relationships/oleObject" Target="../embeddings/oleObject1.bin"/><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notesSlide" Target="../notesSlides/notesSlide7.xml"/><Relationship Id="rId2" Type="http://schemas.openxmlformats.org/officeDocument/2006/relationships/tags" Target="../tags/tag21.xml"/><Relationship Id="rId16" Type="http://schemas.openxmlformats.org/officeDocument/2006/relationships/slideLayout" Target="../slideLayouts/slideLayout13.xml"/><Relationship Id="rId20" Type="http://schemas.openxmlformats.org/officeDocument/2006/relationships/image" Target="../media/image1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14.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7.png"/><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0.xml"/><Relationship Id="rId7" Type="http://schemas.openxmlformats.org/officeDocument/2006/relationships/image" Target="../media/image18.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41.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130425"/>
            <a:ext cx="9036496" cy="2162671"/>
          </a:xfrm>
        </p:spPr>
        <p:txBody>
          <a:bodyPr>
            <a:noAutofit/>
          </a:bodyPr>
          <a:lstStyle/>
          <a:p>
            <a:pPr>
              <a:spcBef>
                <a:spcPts val="600"/>
              </a:spcBef>
            </a:pPr>
            <a:r>
              <a:rPr lang="fr-CA" sz="3600" u="none" dirty="0"/>
              <a:t>Séance </a:t>
            </a:r>
            <a:r>
              <a:rPr lang="fr-CA" sz="3600" dirty="0"/>
              <a:t>de questions et réponses</a:t>
            </a:r>
            <a:r>
              <a:rPr lang="fr-CA" sz="3600" u="none" dirty="0"/>
              <a:t> : </a:t>
            </a:r>
            <a:br>
              <a:rPr lang="fr-CA" sz="3600" u="none" dirty="0"/>
            </a:br>
            <a:r>
              <a:rPr lang="fr-FR" sz="3600" u="none" dirty="0"/>
              <a:t>Programme de développement du leadership de changement en pleine-conscience (DLCP)</a:t>
            </a:r>
            <a:endParaRPr lang="fr-CA" sz="3600" u="none" dirty="0"/>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tx1"/>
              </a:solidFill>
            </a:endParaRPr>
          </a:p>
          <a:p>
            <a:pPr marL="0" indent="0" algn="ctr">
              <a:spcBef>
                <a:spcPts val="600"/>
              </a:spcBef>
              <a:buNone/>
            </a:pPr>
            <a:r>
              <a:rPr lang="fr-CA" sz="2400" u="none" dirty="0">
                <a:solidFill>
                  <a:schemeClr val="tx1"/>
                </a:solidFill>
              </a:rPr>
              <a:t>26 septembre 2022</a:t>
            </a:r>
          </a:p>
          <a:p>
            <a:pPr marL="0" indent="0" algn="ctr">
              <a:spcBef>
                <a:spcPts val="600"/>
              </a:spcBef>
              <a:buNone/>
            </a:pPr>
            <a:endParaRPr lang="fr-CA" sz="2400" dirty="0"/>
          </a:p>
          <a:p>
            <a:pPr marL="0" indent="0" algn="ctr">
              <a:spcBef>
                <a:spcPts val="600"/>
              </a:spcBef>
              <a:buNone/>
            </a:pPr>
            <a:r>
              <a:rPr lang="fr-CA" sz="2400" u="none" dirty="0">
                <a:solidFill>
                  <a:schemeClr val="tx1"/>
                </a:solidFill>
              </a:rPr>
              <a:t>Nous allons commencer bientôt </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8356" y="274638"/>
            <a:ext cx="8507288" cy="1143000"/>
          </a:xfrm>
        </p:spPr>
        <p:txBody>
          <a:bodyPr>
            <a:normAutofit fontScale="90000"/>
          </a:bodyPr>
          <a:lstStyle/>
          <a:p>
            <a:r>
              <a:rPr lang="fr-CA" u="none" dirty="0"/>
              <a:t>Engagement, aperçu du programme et questions fréquemment posées</a:t>
            </a:r>
            <a:endParaRPr lang="fr-CA" dirty="0"/>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custDataLst>
              <p:tags r:id="rId1"/>
            </p:custDataLst>
          </p:nvPr>
        </p:nvGrpSpPr>
        <p:grpSpPr>
          <a:xfrm>
            <a:off x="35496" y="48768"/>
            <a:ext cx="9060880" cy="6329931"/>
            <a:chOff x="683568" y="163203"/>
            <a:chExt cx="8684429" cy="5971524"/>
          </a:xfrm>
        </p:grpSpPr>
        <p:pic>
          <p:nvPicPr>
            <p:cNvPr id="9" name="Picture 15" descr="Image result for water cristals"/>
            <p:cNvPicPr>
              <a:picLocks noChangeAspect="1" noChangeArrowheads="1"/>
            </p:cNvPicPr>
            <p:nvPr/>
          </p:nvPicPr>
          <p:blipFill>
            <a:blip r:embed="rId4"/>
            <a:srcRect r="9630"/>
            <a:stretch>
              <a:fillRect/>
            </a:stretch>
          </p:blipFill>
          <p:spPr>
            <a:xfrm>
              <a:off x="3971532" y="163203"/>
              <a:ext cx="5396465" cy="5971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compassion"/>
            <p:cNvPicPr>
              <a:picLocks noChangeAspect="1" noChangeArrowheads="1"/>
            </p:cNvPicPr>
            <p:nvPr/>
          </p:nvPicPr>
          <p:blipFill>
            <a:blip r:embed="rId5"/>
            <a:srcRect/>
            <a:stretch>
              <a:fillRect/>
            </a:stretch>
          </p:blipFill>
          <p:spPr>
            <a:xfrm>
              <a:off x="683568" y="2487302"/>
              <a:ext cx="5041430" cy="3645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 "/>
            <p:cNvPicPr>
              <a:picLocks noChangeAspect="1" noChangeArrowheads="1"/>
            </p:cNvPicPr>
            <p:nvPr/>
          </p:nvPicPr>
          <p:blipFill>
            <a:blip r:embed="rId6"/>
            <a:srcRect t="16567"/>
            <a:stretch>
              <a:fillRect/>
            </a:stretch>
          </p:blipFill>
          <p:spPr>
            <a:xfrm>
              <a:off x="683568" y="189392"/>
              <a:ext cx="5041430" cy="2821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a:xfrm>
              <a:off x="2689963" y="1089400"/>
              <a:ext cx="49339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2561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r>
              <a:rPr lang="fr-CA" sz="2800" u="none" dirty="0">
                <a:solidFill>
                  <a:srgbClr val="000000"/>
                </a:solidFill>
              </a:rPr>
              <a:t>Be Mindful, Be Happy /</a:t>
            </a:r>
            <a:r>
              <a:rPr lang="fr-CA" sz="2800" dirty="0">
                <a:solidFill>
                  <a:srgbClr val="000000"/>
                </a:solidFill>
              </a:rPr>
              <a:t> </a:t>
            </a: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rgbClr val="0070C0"/>
                </a:solidFill>
                <a:latin typeface="Segoe UI Web (West European)"/>
              </a:rPr>
              <a:t>« Le leadership n’est pas un rang ou une position, c’est un choix – le choix de prendre soin de la personne à notre gauche </a:t>
            </a:r>
            <a:r>
              <a:rPr lang="fr-CA" sz="3200" i="1" dirty="0">
                <a:solidFill>
                  <a:srgbClr val="0070C0"/>
                </a:solidFill>
                <a:latin typeface="Segoe UI Web (West European)"/>
              </a:rPr>
              <a:t>et</a:t>
            </a:r>
            <a:r>
              <a:rPr lang="fr-CA" sz="3200" i="1" u="none" dirty="0">
                <a:solidFill>
                  <a:srgbClr val="0070C0"/>
                </a:solidFill>
                <a:latin typeface="Segoe UI Web (West European)"/>
              </a:rPr>
              <a:t> de la personne à notre droite »</a:t>
            </a:r>
            <a:r>
              <a:rPr lang="fr-CA" sz="3200" i="1" dirty="0">
                <a:solidFill>
                  <a:srgbClr val="0070C0"/>
                </a:solidFill>
                <a:latin typeface="Segoe UI Web (West European)"/>
              </a:rPr>
              <a:t> 	</a:t>
            </a:r>
            <a:r>
              <a:rPr lang="fr-CA" sz="3200" i="1" u="none" dirty="0">
                <a:solidFill>
                  <a:srgbClr val="0070C0"/>
                </a:solidFill>
                <a:latin typeface="Segoe UI Web (West European)"/>
              </a:rPr>
              <a:t>- S. Sinek</a:t>
            </a:r>
            <a:r>
              <a:rPr lang="fr-CA" sz="3200" i="1" dirty="0">
                <a:solidFill>
                  <a:srgbClr val="0070C0"/>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ty circle | Public domain vectors">
            <a:extLst>
              <a:ext uri="{FF2B5EF4-FFF2-40B4-BE49-F238E27FC236}">
                <a16:creationId xmlns:a16="http://schemas.microsoft.com/office/drawing/2014/main" id="{3B4B168C-354E-8C0B-ACB5-A8DC4238F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72200" y="2636912"/>
            <a:ext cx="2514208" cy="2514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p:txBody>
          <a:bodyPr>
            <a:noAutofit/>
          </a:bodyPr>
          <a:lstStyle/>
          <a:p>
            <a:pPr>
              <a:spcBef>
                <a:spcPts val="600"/>
              </a:spcBef>
            </a:pPr>
            <a:r>
              <a:rPr lang="fr-CA" sz="3600" u="none" dirty="0"/>
              <a:t>Histoire</a:t>
            </a:r>
            <a:r>
              <a:rPr lang="fr-CA" sz="3600" dirty="0"/>
              <a:t> </a:t>
            </a:r>
            <a:r>
              <a:rPr lang="fr-CA" sz="3600" u="none" dirty="0"/>
              <a:t>et </a:t>
            </a:r>
            <a:r>
              <a:rPr lang="fr-CA" sz="3600" u="none" dirty="0" err="1"/>
              <a:t>co</a:t>
            </a:r>
            <a:r>
              <a:rPr lang="fr-CA" sz="3600" u="none" dirty="0"/>
              <a:t>-facilitateurs</a:t>
            </a:r>
          </a:p>
        </p:txBody>
      </p:sp>
      <p:sp>
        <p:nvSpPr>
          <p:cNvPr id="3" name="Subtitle 2"/>
          <p:cNvSpPr>
            <a:spLocks noGrp="1"/>
          </p:cNvSpPr>
          <p:nvPr>
            <p:ph idx="1"/>
            <p:custDataLst>
              <p:tags r:id="rId2"/>
            </p:custDataLst>
          </p:nvPr>
        </p:nvSpPr>
        <p:spPr>
          <a:xfrm>
            <a:off x="457200" y="1600200"/>
            <a:ext cx="8291264" cy="4781128"/>
          </a:xfrm>
        </p:spPr>
        <p:txBody>
          <a:bodyPr>
            <a:normAutofit fontScale="92500" lnSpcReduction="20000"/>
          </a:bodyPr>
          <a:lstStyle/>
          <a:p>
            <a:pPr>
              <a:spcBef>
                <a:spcPts val="600"/>
              </a:spcBef>
            </a:pPr>
            <a:r>
              <a:rPr lang="fr-FR" sz="3000" dirty="0">
                <a:solidFill>
                  <a:schemeClr val="tx1"/>
                </a:solidFill>
              </a:rPr>
              <a:t>Le Programme est en cours d’élaboration depuis 2016</a:t>
            </a:r>
          </a:p>
          <a:p>
            <a:pPr>
              <a:spcBef>
                <a:spcPts val="600"/>
              </a:spcBef>
            </a:pPr>
            <a:r>
              <a:rPr lang="fr-FR" sz="3000" dirty="0">
                <a:solidFill>
                  <a:schemeClr val="tx1"/>
                </a:solidFill>
              </a:rPr>
              <a:t>Parrainé par Services aux Autochtones Canada </a:t>
            </a:r>
            <a:r>
              <a:rPr lang="fr-FR" sz="3000" dirty="0"/>
              <a:t>(SAC), en avril 2021 le programme a été lancé </a:t>
            </a:r>
            <a:r>
              <a:rPr lang="fr-FR" sz="3000" dirty="0">
                <a:solidFill>
                  <a:schemeClr val="tx1"/>
                </a:solidFill>
              </a:rPr>
              <a:t>dans le cadre d’un projet pilote; puis offert en 2022</a:t>
            </a:r>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-facilitateurs de :</a:t>
            </a:r>
          </a:p>
          <a:p>
            <a:pPr lvl="1">
              <a:spcBef>
                <a:spcPts val="600"/>
              </a:spcBef>
            </a:pPr>
            <a:r>
              <a:rPr lang="fr-FR" sz="2600" dirty="0">
                <a:solidFill>
                  <a:schemeClr val="tx1"/>
                </a:solidFill>
              </a:rPr>
              <a:t>Gouverneure Générale du Canada (GG),</a:t>
            </a:r>
          </a:p>
          <a:p>
            <a:pPr lvl="1">
              <a:spcBef>
                <a:spcPts val="600"/>
              </a:spcBef>
            </a:pPr>
            <a:r>
              <a:rPr lang="fr-FR" sz="2600" dirty="0">
                <a:solidFill>
                  <a:schemeClr val="tx1"/>
                </a:solidFill>
              </a:rPr>
              <a:t>Parcs Canada (PC),</a:t>
            </a:r>
          </a:p>
          <a:p>
            <a:pPr lvl="1">
              <a:spcBef>
                <a:spcPts val="600"/>
              </a:spcBef>
            </a:pPr>
            <a:r>
              <a:rPr lang="fr-FR" sz="2600" dirty="0">
                <a:solidFill>
                  <a:schemeClr val="tx1"/>
                </a:solidFill>
              </a:rPr>
              <a:t>Service Canada,</a:t>
            </a:r>
          </a:p>
          <a:p>
            <a:pPr lvl="1">
              <a:spcBef>
                <a:spcPts val="600"/>
              </a:spcBef>
            </a:pPr>
            <a:r>
              <a:rPr lang="fr-FR" sz="2600" dirty="0">
                <a:solidFill>
                  <a:schemeClr val="tx1"/>
                </a:solidFill>
              </a:rPr>
              <a:t>Centre d’analyse des opérations et </a:t>
            </a:r>
            <a:br>
              <a:rPr lang="fr-FR" sz="2600" dirty="0">
                <a:solidFill>
                  <a:schemeClr val="tx1"/>
                </a:solidFill>
              </a:rPr>
            </a:br>
            <a:r>
              <a:rPr lang="fr-FR" sz="2600" dirty="0">
                <a:solidFill>
                  <a:schemeClr val="tx1"/>
                </a:solidFill>
              </a:rPr>
              <a:t>déclarations financières du Canada (CANAFE)</a:t>
            </a:r>
          </a:p>
          <a:p>
            <a:pPr lvl="1">
              <a:spcBef>
                <a:spcPts val="600"/>
              </a:spcBef>
            </a:pPr>
            <a:r>
              <a:rPr lang="fr-FR" sz="2600" dirty="0">
                <a:solidFill>
                  <a:schemeClr val="tx1"/>
                </a:solidFill>
              </a:rPr>
              <a:t>Emploi et Développement social Canada (EDSC), et</a:t>
            </a:r>
          </a:p>
          <a:p>
            <a:pPr lvl="1">
              <a:spcBef>
                <a:spcPts val="600"/>
              </a:spcBef>
            </a:pPr>
            <a:r>
              <a:rPr lang="fr-FR" sz="2600" dirty="0">
                <a:solidFill>
                  <a:schemeClr val="tx1"/>
                </a:solidFill>
              </a:rPr>
              <a:t>Services publics et Approvisionnement Canada (SPAC).</a:t>
            </a:r>
          </a:p>
        </p:txBody>
      </p:sp>
    </p:spTree>
    <p:extLst>
      <p:ext uri="{BB962C8B-B14F-4D97-AF65-F5344CB8AC3E}">
        <p14:creationId xmlns:p14="http://schemas.microsoft.com/office/powerpoint/2010/main" val="251191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de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10" name="Group 9"/>
          <p:cNvGrpSpPr/>
          <p:nvPr>
            <p:custDataLst>
              <p:tags r:id="rId4"/>
            </p:custDataLst>
          </p:nvPr>
        </p:nvGrpSpPr>
        <p:grpSpPr>
          <a:xfrm>
            <a:off x="3275856" y="6193510"/>
            <a:ext cx="3403506" cy="477542"/>
            <a:chOff x="3275856" y="6193510"/>
            <a:chExt cx="3403506" cy="477542"/>
          </a:xfrm>
        </p:grpSpPr>
        <p:sp>
          <p:nvSpPr>
            <p:cNvPr id="8" name="TextBox 7"/>
            <p:cNvSpPr txBox="1"/>
            <p:nvPr/>
          </p:nvSpPr>
          <p:spPr>
            <a:xfrm>
              <a:off x="3275856" y="6279628"/>
              <a:ext cx="3016788" cy="369332"/>
            </a:xfrm>
            <a:prstGeom prst="rect">
              <a:avLst/>
            </a:prstGeom>
            <a:noFill/>
          </p:spPr>
          <p:txBody>
            <a:bodyPr wrap="none" rtlCol="0">
              <a:spAutoFit/>
            </a:bodyPr>
            <a:lstStyle/>
            <a:p>
              <a:r>
                <a:rPr lang="en-CA" u="none" dirty="0">
                  <a:solidFill>
                    <a:schemeClr val="accent3"/>
                  </a:solidFill>
                </a:rPr>
                <a:t>Retour sur l’exercice </a:t>
              </a:r>
              <a:r>
                <a:rPr lang="en-CA" dirty="0"/>
                <a:t>/ Debrief </a:t>
              </a:r>
              <a:endParaRPr lang="en-CA" u="none" dirty="0">
                <a:solidFill>
                  <a:schemeClr val="accent3"/>
                </a:solidFill>
              </a:endParaRP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a:srcRect/>
          <a:stretch>
            <a:fillRect/>
          </a:stretch>
        </p:blipFill>
        <p:spPr>
          <a:xfrm>
            <a:off x="595312" y="723899"/>
            <a:ext cx="8029575" cy="6016885"/>
          </a:xfrm>
          <a:prstGeom prst="rect">
            <a:avLst/>
          </a:prstGeom>
        </p:spPr>
      </p:pic>
      <p:pic>
        <p:nvPicPr>
          <p:cNvPr id="10" name="Picture 9" descr="ISC_Branding_PPT_standard_10x7.5_ENG_int.jpg"/>
          <p:cNvPicPr>
            <a:picLocks noChangeAspect="1"/>
          </p:cNvPicPr>
          <p:nvPr>
            <p:custDataLst>
              <p:tags r:id="rId2"/>
            </p:custDataLst>
          </p:nvPr>
        </p:nvPicPr>
        <p:blipFill>
          <a:blip r:embed="rId8"/>
          <a:srcRect/>
          <a:stretch>
            <a:fillRect/>
          </a:stretch>
        </p:blipFill>
        <p:spPr>
          <a:xfrm>
            <a:off x="336878" y="6194374"/>
            <a:ext cx="1761744" cy="359664"/>
          </a:xfrm>
          <a:prstGeom prst="rect">
            <a:avLst/>
          </a:prstGeom>
        </p:spPr>
      </p:pic>
      <p:sp>
        <p:nvSpPr>
          <p:cNvPr id="11" name="TextBox 10"/>
          <p:cNvSpPr txBox="1"/>
          <p:nvPr>
            <p:custDataLst>
              <p:tags r:id="rId3"/>
            </p:custDataLst>
          </p:nvPr>
        </p:nvSpPr>
        <p:spPr>
          <a:xfrm>
            <a:off x="33967" y="6238718"/>
            <a:ext cx="861125" cy="276999"/>
          </a:xfrm>
          <a:prstGeom prst="rect">
            <a:avLst/>
          </a:prstGeom>
          <a:noFill/>
        </p:spPr>
        <p:txBody>
          <a:bodyPr wrap="square" rtlCol="0">
            <a:spAutoFit/>
          </a:bodyPr>
          <a:lstStyle/>
          <a:p>
            <a:pPr algn="ctr"/>
            <a:fld id="{42816EBD-076B-0740-B037-2845E45D885E}" type="slidenum">
              <a:rPr lang="fr-CA" sz="1200" b="0" i="0" smtClean="0">
                <a:solidFill>
                  <a:schemeClr val="tx1">
                    <a:lumMod val="85000"/>
                    <a:lumOff val="15000"/>
                  </a:schemeClr>
                </a:solidFill>
                <a:latin typeface="Arial"/>
              </a:rPr>
              <a:t>6</a:t>
            </a:fld>
            <a:endParaRPr lang="fr-CA" sz="1200" b="0" i="0" dirty="0">
              <a:solidFill>
                <a:schemeClr val="tx1">
                  <a:lumMod val="85000"/>
                  <a:lumOff val="15000"/>
                </a:schemeClr>
              </a:solidFill>
              <a:latin typeface="Arial"/>
            </a:endParaRPr>
          </a:p>
        </p:txBody>
      </p:sp>
      <p:sp>
        <p:nvSpPr>
          <p:cNvPr id="4" name="Title 3"/>
          <p:cNvSpPr>
            <a:spLocks noGrp="1"/>
          </p:cNvSpPr>
          <p:nvPr>
            <p:ph type="title"/>
            <p:custDataLst>
              <p:tags r:id="rId4"/>
            </p:custDataLst>
          </p:nvPr>
        </p:nvSpPr>
        <p:spPr>
          <a:xfrm>
            <a:off x="336878" y="75994"/>
            <a:ext cx="8458200" cy="914401"/>
          </a:xfrm>
        </p:spPr>
        <p:txBody>
          <a:bodyPr/>
          <a:lstStyle/>
          <a:p>
            <a:pPr>
              <a:lnSpc>
                <a:spcPct val="100000"/>
              </a:lnSpc>
            </a:pPr>
            <a:r>
              <a:rPr lang="fr-CA" sz="265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Carte de participation, première session du pilote en anglais</a:t>
            </a:r>
            <a:endParaRPr lang="fr-CA" sz="2650" dirty="0"/>
          </a:p>
        </p:txBody>
      </p:sp>
    </p:spTree>
    <p:extLst>
      <p:ext uri="{BB962C8B-B14F-4D97-AF65-F5344CB8AC3E}">
        <p14:creationId xmlns:p14="http://schemas.microsoft.com/office/powerpoint/2010/main" val="66180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25EE42-0003-DC64-99CE-BE214CD43BDE}"/>
              </a:ext>
            </a:extLst>
          </p:cNvPr>
          <p:cNvPicPr>
            <a:picLocks noChangeAspect="1"/>
          </p:cNvPicPr>
          <p:nvPr>
            <p:custDataLst>
              <p:tags r:id="rId1"/>
            </p:custDataLst>
          </p:nvPr>
        </p:nvPicPr>
        <p:blipFill>
          <a:blip r:embed="rId18"/>
          <a:srcRect/>
          <a:stretch>
            <a:fillRect/>
          </a:stretch>
        </p:blipFill>
        <p:spPr>
          <a:xfrm>
            <a:off x="619645" y="968631"/>
            <a:ext cx="7980909" cy="4524375"/>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Principaux résultats du programme de DLCP</a:t>
            </a:r>
            <a:endParaRPr lang="fr-CA" sz="3200" dirty="0"/>
          </a:p>
        </p:txBody>
      </p:sp>
      <p:pic>
        <p:nvPicPr>
          <p:cNvPr id="15" name="Picture 14">
            <a:extLst>
              <a:ext uri="{FF2B5EF4-FFF2-40B4-BE49-F238E27FC236}">
                <a16:creationId xmlns:a16="http://schemas.microsoft.com/office/drawing/2014/main" id="{3BA1E720-40B3-B64D-BC89-42423D164547}"/>
              </a:ext>
            </a:extLst>
          </p:cNvPr>
          <p:cNvPicPr>
            <a:picLocks noChangeAspect="1"/>
          </p:cNvPicPr>
          <p:nvPr>
            <p:custDataLst>
              <p:tags r:id="rId3"/>
            </p:custDataLst>
          </p:nvPr>
        </p:nvPicPr>
        <p:blipFill>
          <a:blip r:embed="rId19"/>
          <a:srcRect/>
          <a:stretch>
            <a:fillRect/>
          </a:stretch>
        </p:blipFill>
        <p:spPr>
          <a:xfrm>
            <a:off x="619645" y="933956"/>
            <a:ext cx="7980909" cy="4566290"/>
          </a:xfrm>
          <a:prstGeom prst="rect">
            <a:avLst/>
          </a:prstGeom>
        </p:spPr>
      </p:pic>
      <p:sp>
        <p:nvSpPr>
          <p:cNvPr id="5" name="Rectangle 4"/>
          <p:cNvSpPr/>
          <p:nvPr>
            <p:custDataLst>
              <p:tags r:id="rId4"/>
            </p:custDataLst>
          </p:nvPr>
        </p:nvSpPr>
        <p:spPr>
          <a:xfrm>
            <a:off x="1322068" y="5318635"/>
            <a:ext cx="1525523"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l’engagement des employés</a:t>
            </a:r>
            <a:endParaRPr lang="fr-CA" dirty="0"/>
          </a:p>
        </p:txBody>
      </p:sp>
      <p:sp>
        <p:nvSpPr>
          <p:cNvPr id="37" name="Rectangle 36"/>
          <p:cNvSpPr/>
          <p:nvPr>
            <p:custDataLst>
              <p:tags r:id="rId5"/>
            </p:custDataLst>
          </p:nvPr>
        </p:nvSpPr>
        <p:spPr>
          <a:xfrm>
            <a:off x="2989280" y="5333112"/>
            <a:ext cx="1934362"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dirty="0"/>
          </a:p>
        </p:txBody>
      </p:sp>
      <p:sp>
        <p:nvSpPr>
          <p:cNvPr id="38" name="Rectangle 37"/>
          <p:cNvSpPr/>
          <p:nvPr>
            <p:custDataLst>
              <p:tags r:id="rId6"/>
            </p:custDataLst>
          </p:nvPr>
        </p:nvSpPr>
        <p:spPr>
          <a:xfrm>
            <a:off x="4952161" y="5333112"/>
            <a:ext cx="1678075"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risques liés au comportement</a:t>
            </a:r>
            <a:endParaRPr lang="fr-CA" dirty="0"/>
          </a:p>
        </p:txBody>
      </p:sp>
      <p:sp>
        <p:nvSpPr>
          <p:cNvPr id="39" name="Rectangle 38"/>
          <p:cNvSpPr/>
          <p:nvPr>
            <p:custDataLst>
              <p:tags r:id="rId7"/>
            </p:custDataLst>
          </p:nvPr>
        </p:nvSpPr>
        <p:spPr>
          <a:xfrm>
            <a:off x="7021054" y="5333113"/>
            <a:ext cx="1103764" cy="369332"/>
          </a:xfrm>
          <a:prstGeom prst="rect">
            <a:avLst/>
          </a:prstGeom>
        </p:spPr>
        <p:txBody>
          <a:bodyPr wrap="none">
            <a:spAutoFit/>
          </a:bodyPr>
          <a:lstStyle/>
          <a:p>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bien-être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fr-CA" dirty="0"/>
          </a:p>
        </p:txBody>
      </p:sp>
      <p:sp>
        <p:nvSpPr>
          <p:cNvPr id="42" name="Rectangle 41"/>
          <p:cNvSpPr/>
          <p:nvPr>
            <p:custDataLst>
              <p:tags r:id="rId8"/>
            </p:custDataLst>
          </p:nvPr>
        </p:nvSpPr>
        <p:spPr>
          <a:xfrm>
            <a:off x="5472604" y="6264698"/>
            <a:ext cx="2807007" cy="461665"/>
          </a:xfrm>
          <a:prstGeom prst="rect">
            <a:avLst/>
          </a:prstGeom>
        </p:spPr>
        <p:txBody>
          <a:bodyPr wrap="square">
            <a:spAutoFit/>
          </a:bodyPr>
          <a:lstStyle/>
          <a:p>
            <a:pPr lvl="0" algn="ctr"/>
            <a:r>
              <a:rPr lang="fr-CA" sz="1200" u="none" dirty="0">
                <a:solidFill>
                  <a:schemeClr val="tx1">
                    <a:lumMod val="50000"/>
                    <a:lumOff val="50000"/>
                  </a:schemeClr>
                </a:solidFill>
                <a:latin typeface="Calibri" panose="020F0502020204030204" pitchFamily="34" charset="0"/>
                <a:cs typeface="Calibri" panose="020F0502020204030204" pitchFamily="34" charset="0"/>
              </a:rPr>
              <a:t>* Personnes ayant répondu </a:t>
            </a:r>
            <a:br>
              <a:rPr lang="fr-CA" sz="1200" u="none" dirty="0">
                <a:solidFill>
                  <a:schemeClr val="tx1">
                    <a:lumMod val="50000"/>
                    <a:lumOff val="50000"/>
                  </a:schemeClr>
                </a:solidFill>
                <a:latin typeface="Calibri" panose="020F0502020204030204" pitchFamily="34" charset="0"/>
                <a:cs typeface="Calibri" panose="020F0502020204030204" pitchFamily="34" charset="0"/>
              </a:rPr>
            </a:br>
            <a:r>
              <a:rPr lang="fr-CA" sz="1200" u="none" dirty="0">
                <a:solidFill>
                  <a:schemeClr val="tx1">
                    <a:lumMod val="50000"/>
                    <a:lumOff val="50000"/>
                  </a:schemeClr>
                </a:solidFill>
                <a:latin typeface="Calibri" panose="020F0502020204030204" pitchFamily="34" charset="0"/>
                <a:cs typeface="Calibri" panose="020F0502020204030204" pitchFamily="34" charset="0"/>
              </a:rPr>
              <a:t>« Presque toujours » et « Très souvent »</a:t>
            </a:r>
            <a:endParaRPr lang="fr-CA" sz="1200" dirty="0">
              <a:solidFill>
                <a:schemeClr val="tx1">
                  <a:lumMod val="50000"/>
                  <a:lumOff val="50000"/>
                </a:schemeClr>
              </a:solidFill>
              <a:latin typeface="Calibri" panose="020F0502020204030204" pitchFamily="34" charset="0"/>
              <a:cs typeface="Calibri" panose="020F0502020204030204" pitchFamily="34" charset="0"/>
            </a:endParaRPr>
          </a:p>
        </p:txBody>
      </p:sp>
      <p:grpSp>
        <p:nvGrpSpPr>
          <p:cNvPr id="45" name="Group 44"/>
          <p:cNvGrpSpPr/>
          <p:nvPr>
            <p:custDataLst>
              <p:tags r:id="rId9"/>
            </p:custDataLst>
          </p:nvPr>
        </p:nvGrpSpPr>
        <p:grpSpPr>
          <a:xfrm>
            <a:off x="2628884" y="5978512"/>
            <a:ext cx="1410646" cy="480131"/>
            <a:chOff x="2846829" y="6297509"/>
            <a:chExt cx="1410646" cy="480131"/>
          </a:xfrm>
        </p:grpSpPr>
        <p:pic>
          <p:nvPicPr>
            <p:cNvPr id="40" name="Picture 39"/>
            <p:cNvPicPr>
              <a:picLocks noChangeAspect="1"/>
            </p:cNvPicPr>
            <p:nvPr/>
          </p:nvPicPr>
          <p:blipFill>
            <a:blip r:embed="rId20"/>
            <a:srcRect/>
            <a:stretch>
              <a:fillRect/>
            </a:stretch>
          </p:blipFill>
          <p:spPr>
            <a:xfrm>
              <a:off x="2846829" y="6324600"/>
              <a:ext cx="200025" cy="190500"/>
            </a:xfrm>
            <a:prstGeom prst="rect">
              <a:avLst/>
            </a:prstGeom>
          </p:spPr>
        </p:pic>
        <p:sp>
          <p:nvSpPr>
            <p:cNvPr id="43" name="Rectangle 42"/>
            <p:cNvSpPr/>
            <p:nvPr/>
          </p:nvSpPr>
          <p:spPr>
            <a:xfrm>
              <a:off x="2971801" y="6297509"/>
              <a:ext cx="1286960" cy="732252"/>
            </a:xfrm>
            <a:prstGeom prst="rect">
              <a:avLst/>
            </a:prstGeom>
          </p:spPr>
          <p:txBody>
            <a:bodyPr wrap="square">
              <a:spAutoFit/>
            </a:bodyPr>
            <a:lstStyle/>
            <a:p>
              <a:pPr lvl="0"/>
              <a:r>
                <a:rPr lang="fr-FR" sz="1400" u="none" dirty="0">
                  <a:solidFill>
                    <a:schemeClr val="tx1">
                      <a:lumMod val="50000"/>
                      <a:lumOff val="50000"/>
                    </a:schemeClr>
                  </a:solidFill>
                  <a:latin typeface="Calibri" panose="020F0502020204030204" pitchFamily="34" charset="0"/>
                  <a:cs typeface="Calibri" panose="020F0502020204030204" pitchFamily="34" charset="0"/>
                </a:rPr>
                <a:t>Pré-évaluation (n=99)</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35" name="Rectangle 34">
            <a:extLst>
              <a:ext uri="{FF2B5EF4-FFF2-40B4-BE49-F238E27FC236}">
                <a16:creationId xmlns:a16="http://schemas.microsoft.com/office/drawing/2014/main" id="{6DE57447-55B0-CE9C-DDC8-BBCE2EF2EB47}"/>
              </a:ext>
            </a:extLst>
          </p:cNvPr>
          <p:cNvSpPr/>
          <p:nvPr>
            <p:custDataLst>
              <p:tags r:id="rId10"/>
            </p:custDataLst>
          </p:nvPr>
        </p:nvSpPr>
        <p:spPr>
          <a:xfrm>
            <a:off x="4572000" y="5965562"/>
            <a:ext cx="2466868" cy="518678"/>
          </a:xfrm>
          <a:prstGeom prst="rect">
            <a:avLst/>
          </a:prstGeom>
        </p:spPr>
        <p:txBody>
          <a:bodyPr wrap="square">
            <a:spAutoFit/>
          </a:bodyPr>
          <a:lstStyle/>
          <a:p>
            <a:pPr lvl="0"/>
            <a:r>
              <a:rPr lang="fr-CA" sz="1400" u="none" dirty="0">
                <a:solidFill>
                  <a:schemeClr val="tx1">
                    <a:lumMod val="50000"/>
                    <a:lumOff val="50000"/>
                  </a:schemeClr>
                </a:solidFill>
                <a:latin typeface="Calibri" panose="020F0502020204030204" pitchFamily="34" charset="0"/>
                <a:cs typeface="Calibri" panose="020F0502020204030204" pitchFamily="34" charset="0"/>
              </a:rPr>
              <a:t>Évaluation finale, 3 mois après (n=56)</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36" name="Object 35">
            <a:extLst>
              <a:ext uri="{FF2B5EF4-FFF2-40B4-BE49-F238E27FC236}">
                <a16:creationId xmlns:a16="http://schemas.microsoft.com/office/drawing/2014/main" id="{3FEA04A3-89A4-8B6D-A6DC-5507EEACD014}"/>
              </a:ext>
            </a:extLst>
          </p:cNvPr>
          <p:cNvGraphicFramePr>
            <a:graphicFrameLocks noChangeAspect="1"/>
          </p:cNvGraphicFramePr>
          <p:nvPr>
            <p:custDataLst>
              <p:tags r:id="rId11"/>
            </p:custDataLst>
            <p:extLst>
              <p:ext uri="{D42A27DB-BD31-4B8C-83A1-F6EECF244321}">
                <p14:modId xmlns:p14="http://schemas.microsoft.com/office/powerpoint/2010/main" val="4173069096"/>
              </p:ext>
            </p:extLst>
          </p:nvPr>
        </p:nvGraphicFramePr>
        <p:xfrm>
          <a:off x="4444543" y="6005603"/>
          <a:ext cx="180975" cy="200025"/>
        </p:xfrm>
        <a:graphic>
          <a:graphicData uri="http://schemas.openxmlformats.org/presentationml/2006/ole">
            <mc:AlternateContent xmlns:mc="http://schemas.openxmlformats.org/markup-compatibility/2006">
              <mc:Choice xmlns:v="urn:schemas-microsoft-com:vml" Requires="v">
                <p:oleObj name="Bitmap Image" r:id="rId21" imgW="0" imgH="0" progId="Paint.Picture">
                  <p:embed/>
                </p:oleObj>
              </mc:Choice>
              <mc:Fallback>
                <p:oleObj name="Bitmap Image" r:id="rId21" imgW="0" imgH="0" progId="Paint.Picture">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44543" y="6005603"/>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a:extLst>
              <a:ext uri="{FF2B5EF4-FFF2-40B4-BE49-F238E27FC236}">
                <a16:creationId xmlns:a16="http://schemas.microsoft.com/office/drawing/2014/main" id="{AFF77AB3-094D-2879-317C-7965189784D3}"/>
              </a:ext>
            </a:extLst>
          </p:cNvPr>
          <p:cNvSpPr/>
          <p:nvPr>
            <p:custDataLst>
              <p:tags r:id="rId12"/>
            </p:custDataLst>
          </p:nvPr>
        </p:nvSpPr>
        <p:spPr>
          <a:xfrm rot="16200000">
            <a:off x="1580966" y="2458735"/>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19.9 %</a:t>
            </a:r>
            <a:endParaRPr lang="fr-CA" sz="3600" dirty="0">
              <a:solidFill>
                <a:srgbClr val="1903BD"/>
              </a:solidFill>
            </a:endParaRPr>
          </a:p>
        </p:txBody>
      </p:sp>
      <p:sp>
        <p:nvSpPr>
          <p:cNvPr id="47" name="Rectangle 46">
            <a:extLst>
              <a:ext uri="{FF2B5EF4-FFF2-40B4-BE49-F238E27FC236}">
                <a16:creationId xmlns:a16="http://schemas.microsoft.com/office/drawing/2014/main" id="{6BEEB56C-1CF6-8429-B37A-9A96EAF4B60A}"/>
              </a:ext>
            </a:extLst>
          </p:cNvPr>
          <p:cNvSpPr/>
          <p:nvPr>
            <p:custDataLst>
              <p:tags r:id="rId13"/>
            </p:custDataLst>
          </p:nvPr>
        </p:nvSpPr>
        <p:spPr>
          <a:xfrm rot="16200000">
            <a:off x="3379381" y="310680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25.0 %</a:t>
            </a:r>
            <a:endParaRPr lang="fr-CA" sz="3600" dirty="0">
              <a:solidFill>
                <a:srgbClr val="1903BD"/>
              </a:solidFill>
            </a:endParaRPr>
          </a:p>
        </p:txBody>
      </p:sp>
      <p:sp>
        <p:nvSpPr>
          <p:cNvPr id="48" name="Rectangle 47">
            <a:extLst>
              <a:ext uri="{FF2B5EF4-FFF2-40B4-BE49-F238E27FC236}">
                <a16:creationId xmlns:a16="http://schemas.microsoft.com/office/drawing/2014/main" id="{B81BFBB1-BA76-3015-52A7-A5FE7EBC6E63}"/>
              </a:ext>
            </a:extLst>
          </p:cNvPr>
          <p:cNvSpPr/>
          <p:nvPr>
            <p:custDataLst>
              <p:tags r:id="rId14"/>
            </p:custDataLst>
          </p:nvPr>
        </p:nvSpPr>
        <p:spPr>
          <a:xfrm rot="16200000">
            <a:off x="5271024" y="3610863"/>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22.3 %</a:t>
            </a:r>
            <a:endParaRPr lang="fr-CA" sz="3600" dirty="0">
              <a:solidFill>
                <a:srgbClr val="1903BD"/>
              </a:solidFill>
            </a:endParaRPr>
          </a:p>
        </p:txBody>
      </p:sp>
      <p:sp>
        <p:nvSpPr>
          <p:cNvPr id="49" name="Rectangle 48">
            <a:extLst>
              <a:ext uri="{FF2B5EF4-FFF2-40B4-BE49-F238E27FC236}">
                <a16:creationId xmlns:a16="http://schemas.microsoft.com/office/drawing/2014/main" id="{CE0A92BD-A2E3-F5A3-96F6-82E174575B32}"/>
              </a:ext>
            </a:extLst>
          </p:cNvPr>
          <p:cNvSpPr/>
          <p:nvPr>
            <p:custDataLst>
              <p:tags r:id="rId15"/>
            </p:custDataLst>
          </p:nvPr>
        </p:nvSpPr>
        <p:spPr>
          <a:xfrm rot="16200000">
            <a:off x="7056379" y="166664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19.3 %</a:t>
            </a:r>
            <a:endParaRPr lang="fr-CA" sz="3600" dirty="0">
              <a:solidFill>
                <a:srgbClr val="1903BD"/>
              </a:solidFill>
            </a:endParaRPr>
          </a:p>
        </p:txBody>
      </p:sp>
    </p:spTree>
    <p:extLst>
      <p:ext uri="{BB962C8B-B14F-4D97-AF65-F5344CB8AC3E}">
        <p14:creationId xmlns:p14="http://schemas.microsoft.com/office/powerpoint/2010/main" val="2791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3"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4"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1" animBg="1"/>
      <p:bldP spid="47" grpId="2" animBg="1"/>
      <p:bldP spid="48" grpId="3" animBg="1"/>
      <p:bldP spid="49" grpId="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228183" y="5377831"/>
            <a:ext cx="1688749" cy="1507553"/>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4770537"/>
          </a:xfrm>
          <a:prstGeom prst="rect">
            <a:avLst/>
          </a:prstGeom>
        </p:spPr>
        <p:txBody>
          <a:bodyPr wrap="square">
            <a:spAutoFit/>
          </a:bodyPr>
          <a:lstStyle/>
          <a:p>
            <a:pPr marL="285750" indent="-285750">
              <a:buFont typeface="Wingdings" panose="05000000000000000000" pitchFamily="2" charset="2"/>
              <a:buChar char="ü"/>
            </a:pP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 – 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Alejandro, de nous avoir donné cette précieuse occasion de nous dépasser en tant que personnes et que professionnels.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à SAC.</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p:txBody>
      </p:sp>
    </p:spTree>
    <p:extLst>
      <p:ext uri="{BB962C8B-B14F-4D97-AF65-F5344CB8AC3E}">
        <p14:creationId xmlns:p14="http://schemas.microsoft.com/office/powerpoint/2010/main" val="51563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11073" y="1295400"/>
            <a:ext cx="8458200" cy="914401"/>
          </a:xfrm>
        </p:spPr>
        <p:txBody>
          <a:bodyPr>
            <a:normAutofit fontScale="90000"/>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12888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11154</TotalTime>
  <Words>2843</Words>
  <Application>Microsoft Office PowerPoint</Application>
  <PresentationFormat>On-screen Show (4:3)</PresentationFormat>
  <Paragraphs>212</Paragraphs>
  <Slides>12</Slides>
  <Notes>12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-apple-system</vt:lpstr>
      <vt:lpstr>Arial</vt:lpstr>
      <vt:lpstr>Calibri</vt:lpstr>
      <vt:lpstr>Lato</vt:lpstr>
      <vt:lpstr>Segoe UI Web (West European)</vt:lpstr>
      <vt:lpstr>Symbol</vt:lpstr>
      <vt:lpstr>Wingdings</vt:lpstr>
      <vt:lpstr>1_Office Theme</vt:lpstr>
      <vt:lpstr>2_Office Theme</vt:lpstr>
      <vt:lpstr>Bitmap Image</vt:lpstr>
      <vt:lpstr>Séance de questions et réponses :  Programme de développement du leadership de changement en pleine-conscience (DLCP)</vt:lpstr>
      <vt:lpstr>PowerPoint Presentation</vt:lpstr>
      <vt:lpstr>Histoire et co-facilitateurs</vt:lpstr>
      <vt:lpstr>Exercice – Exploration de la pleine conscience – Prise de conscience de son corps</vt:lpstr>
      <vt:lpstr>Objectif principal du programme de DLCP</vt:lpstr>
      <vt:lpstr>Carte de participation, première session du pilote en anglais</vt:lpstr>
      <vt:lpstr>Principaux résultats du programme de DLCP</vt:lpstr>
      <vt:lpstr>Témoignages sur le programme de DLCP</vt:lpstr>
      <vt:lpstr>Éléments nécessaires à la réussite du programme</vt:lpstr>
      <vt:lpstr>Engagement, aperçu du programme et questions fréquemment posées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357</cp:revision>
  <cp:lastPrinted>1969-12-31T19:00:00Z</cp:lastPrinted>
  <dcterms:created xsi:type="dcterms:W3CDTF">2015-04-14T20:39:51Z</dcterms:created>
  <dcterms:modified xsi:type="dcterms:W3CDTF">2022-09-20T16:01:52Z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-547204698</vt:i4>
  </property>
  <property fmtid="{D5CDD505-2E9C-101B-9397-08002B2CF9AE}" pid="3" name="_AuthorEmail">
    <vt:lpwstr>Claudie-Ann.Lalonde-Gratton@tpsgc-pwgsc.gc.ca</vt:lpwstr>
  </property>
  <property fmtid="{D5CDD505-2E9C-101B-9397-08002B2CF9AE}" pid="4" name="_AuthorEmailDisplayName">
    <vt:lpwstr>Claudie-Ann Lalonde-Gratton</vt:lpwstr>
  </property>
  <property fmtid="{D5CDD505-2E9C-101B-9397-08002B2CF9AE}" pid="5" name="_EmailSubject">
    <vt:lpwstr>Commande(s) : 10649675  [-]  Contrat : 200004577  [-]  Délai : 2022-07-22 17:00 HAE (Ott)</vt:lpwstr>
  </property>
  <property fmtid="{D5CDD505-2E9C-101B-9397-08002B2CF9AE}" pid="6" name="_NewReviewCycle">
    <vt:lpwstr>
    </vt:lpwstr>
  </property>
</Properties>
</file>