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handoutMasterIdLst>
    <p:handoutMasterId r:id="rId19"/>
  </p:handoutMasterIdLst>
  <p:sldIdLst>
    <p:sldId id="535" r:id="rId2"/>
    <p:sldId id="551" r:id="rId3"/>
    <p:sldId id="528" r:id="rId4"/>
    <p:sldId id="539" r:id="rId5"/>
    <p:sldId id="550" r:id="rId6"/>
    <p:sldId id="319" r:id="rId7"/>
    <p:sldId id="520" r:id="rId8"/>
    <p:sldId id="547" r:id="rId9"/>
    <p:sldId id="544" r:id="rId10"/>
    <p:sldId id="538" r:id="rId11"/>
    <p:sldId id="536" r:id="rId12"/>
    <p:sldId id="542" r:id="rId13"/>
    <p:sldId id="340" r:id="rId14"/>
    <p:sldId id="552" r:id="rId15"/>
    <p:sldId id="526" r:id="rId16"/>
    <p:sldId id="343" r:id="rId17"/>
  </p:sldIdLst>
  <p:sldSz cx="9144000" cy="6858000" type="screen4x3"/>
  <p:notesSz cx="7023100" cy="93091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55955" autoAdjust="0"/>
  </p:normalViewPr>
  <p:slideViewPr>
    <p:cSldViewPr snapToObjects="1" showGuides="1">
      <p:cViewPr varScale="1">
        <p:scale>
          <a:sx n="63" d="100"/>
          <a:sy n="63" d="100"/>
        </p:scale>
        <p:origin x="2544" y="6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9/13/2024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9/13/2024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DLCP-MCL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Programme_de_d%C3%A9veloppement_du_leadership_de_changement_en_pleine-conscience_%C2%BB_-_Questions_%26_r%C3%A9ponses" TargetMode="External"/><Relationship Id="rId4" Type="http://schemas.openxmlformats.org/officeDocument/2006/relationships/hyperlink" Target="https://wiki.gccollab.ca/D%C3%A9tails_du_programme_de_D%C3%A9veloppement_du_leadership_de_changement_en_pleine-conscie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marL="0" lvl="0" indent="0">
              <a:spcAft>
                <a:spcPts val="600"/>
              </a:spcAft>
              <a:buFont typeface="Arial" panose="020B0604020202020204" pitchFamily="34" charset="0"/>
              <a:buNone/>
            </a:pPr>
            <a:r>
              <a:rPr lang="fr-FR" sz="1200" b="0" dirty="0"/>
              <a:t>Robert:</a:t>
            </a:r>
          </a:p>
          <a:p>
            <a:pPr marL="0" lvl="0" indent="0">
              <a:spcAft>
                <a:spcPts val="600"/>
              </a:spcAft>
              <a:buFont typeface="Arial" panose="020B0604020202020204" pitchFamily="34" charset="0"/>
              <a:buNone/>
            </a:pPr>
            <a:endParaRPr lang="fr-FR" sz="1200" b="0" dirty="0"/>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t>https://app.sli.do/event/mPVkdwy7WMd9hrsacDawAm</a:t>
            </a:r>
            <a:br>
              <a:rPr lang="fr-CA" dirty="0"/>
            </a:br>
            <a:r>
              <a:rPr lang="fr-CA" sz="1200" u="none" dirty="0"/>
              <a:t>Sli.do code: 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p>
          <a:p>
            <a:endParaRPr lang="fr-FR" sz="1200" u="none" dirty="0"/>
          </a:p>
          <a:p>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defTabSz="933126">
              <a:defRPr/>
            </a:pPr>
            <a:r>
              <a:rPr lang="fr-CA" dirty="0"/>
              <a:t>Alejandro:</a:t>
            </a:r>
          </a:p>
          <a:p>
            <a:pPr defTabSz="933126">
              <a:defRPr/>
            </a:pPr>
            <a:endParaRPr lang="fr-CA" dirty="0"/>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dirty="0"/>
              <a:t>(Cliquez)</a:t>
            </a:r>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ton expérience</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10000"/>
          </a:bodyPr>
          <a:lstStyle/>
          <a:p>
            <a:pPr defTabSz="933126">
              <a:defRPr/>
            </a:pPr>
            <a:r>
              <a:rPr lang="fr-CA" dirty="0"/>
              <a:t>Alejandro:</a:t>
            </a:r>
          </a:p>
          <a:p>
            <a:pPr defTabSz="933126">
              <a:defRPr/>
            </a:pPr>
            <a:endParaRPr lang="fr-CA"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b="0" i="0" dirty="0">
                <a:solidFill>
                  <a:srgbClr val="333333"/>
                </a:solidFill>
                <a:effectLst/>
                <a:latin typeface="Raleway" pitchFamily="2" charset="0"/>
              </a:rPr>
              <a:t>Bureau du secrétaire du gouverneur général</a:t>
            </a:r>
            <a:r>
              <a:rPr lang="fr-FR" sz="1200" kern="1200" dirty="0">
                <a:solidFill>
                  <a:schemeClr val="tx1"/>
                </a:solidFill>
                <a:latin typeface="+mn-lt"/>
                <a:ea typeface="+mn-ea"/>
                <a:cs typeface="+mn-cs"/>
              </a:rPr>
              <a:t>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Immigration, Refugiées</a:t>
            </a:r>
            <a:r>
              <a:rPr lang="fr-FR" sz="1200" kern="1200" baseline="0" dirty="0">
                <a:solidFill>
                  <a:schemeClr val="tx1"/>
                </a:solidFill>
                <a:latin typeface="+mn-lt"/>
                <a:ea typeface="+mn-ea"/>
                <a:cs typeface="+mn-cs"/>
              </a:rPr>
              <a:t> et Citoyenneté Canada (IRCC)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Le programme dure 8 semaines, avec une séance hebdomadaire d'1h30, plus des devoirs supplémentaires jusqu'à une estimation de 2 à 3 heures par semaine.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err="1"/>
              <a:t>Ensligh</a:t>
            </a:r>
            <a:r>
              <a:rPr lang="fr-FR" sz="1000" dirty="0"/>
              <a:t>: </a:t>
            </a:r>
            <a:r>
              <a:rPr lang="en-US" sz="1000" dirty="0"/>
              <a:t>Alejandro</a:t>
            </a:r>
            <a:r>
              <a:rPr lang="fr-CA" sz="1000" b="0" i="0" dirty="0"/>
              <a:t>:</a:t>
            </a:r>
          </a:p>
          <a:p>
            <a:pPr lvl="0"/>
            <a:r>
              <a:rPr lang="en-CA" sz="1000" dirty="0"/>
              <a:t>The program goes for 8 weeks, with a weekly session of 1.5 hours, plus additional homework for up to an estimate of 2 to 3 hours a week</a:t>
            </a:r>
          </a:p>
          <a:p>
            <a:pPr lvl="0"/>
            <a:endParaRPr lang="en-CA" sz="1000" b="1" i="1" dirty="0"/>
          </a:p>
          <a:p>
            <a:r>
              <a:rPr lang="en-CA" dirty="0">
                <a:hlinkClick r:id="rId3"/>
              </a:rPr>
              <a:t>https://wiki.gccollab.ca/DLCP-MCLD</a:t>
            </a:r>
            <a:endParaRPr lang="en-CA" dirty="0"/>
          </a:p>
          <a:p>
            <a:r>
              <a:rPr lang="fr-FR" i="0" u="sng" dirty="0">
                <a:solidFill>
                  <a:srgbClr val="0645AD"/>
                </a:solidFill>
                <a:effectLst/>
                <a:hlinkClick r:id="rId4"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5" tooltip="Programme de développement du leadership de changement en pleine-conscience » - Questions &amp; réponses"/>
              </a:rPr>
              <a:t>DLCP - Questions </a:t>
            </a:r>
            <a:r>
              <a:rPr lang="en-US" i="0" u="sng" dirty="0" err="1">
                <a:solidFill>
                  <a:srgbClr val="0645AD"/>
                </a:solidFill>
                <a:effectLst/>
                <a:hlinkClick r:id="rId5" tooltip="Programme de développement du leadership de changement en pleine-conscience » - Questions &amp; réponses"/>
              </a:rPr>
              <a:t>fréquemment</a:t>
            </a:r>
            <a:r>
              <a:rPr lang="en-US" i="0" u="sng" dirty="0">
                <a:solidFill>
                  <a:srgbClr val="0645AD"/>
                </a:solidFill>
                <a:effectLst/>
                <a:hlinkClick r:id="rId5" tooltip="Programme de développement du leadership de changement en pleine-conscience » - Questions &amp; réponses"/>
              </a:rPr>
              <a:t> </a:t>
            </a:r>
            <a:r>
              <a:rPr lang="en-US" i="0" u="sng" dirty="0" err="1">
                <a:solidFill>
                  <a:srgbClr val="0645AD"/>
                </a:solidFill>
                <a:effectLst/>
                <a:hlinkClick r:id="rId5" tooltip="Programme de développement du leadership de changement en pleine-conscience » - Questions &amp; réponses"/>
              </a:rPr>
              <a:t>posées</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u="none" kern="120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Des éléments qui seront essentiels pour assurer le succès continu du programme 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u="none" kern="1200" dirty="0">
                <a:solidFill>
                  <a:schemeClr val="tx1"/>
                </a:solidFill>
                <a:latin typeface="Arial" charset="0"/>
                <a:ea typeface="+mn-ea"/>
                <a:cs typeface="+mn-cs"/>
              </a:rPr>
              <a:t>il s'agit d'un </a:t>
            </a:r>
            <a:r>
              <a:rPr lang="fr-FR" sz="1200" b="1" u="none" kern="1200" dirty="0">
                <a:solidFill>
                  <a:schemeClr val="tx1"/>
                </a:solidFill>
                <a:latin typeface="Arial" charset="0"/>
                <a:ea typeface="+mn-ea"/>
                <a:cs typeface="+mn-cs"/>
              </a:rPr>
              <a:t>programme de base</a:t>
            </a:r>
            <a:endParaRPr lang="fr-CA" sz="1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kern="1200" dirty="0">
                <a:solidFill>
                  <a:schemeClr val="tx1"/>
                </a:solidFill>
                <a:effectLst/>
                <a:latin typeface="Arial" charset="0"/>
                <a:ea typeface="+mn-ea"/>
                <a:cs typeface="+mn-cs"/>
              </a:rPr>
              <a:t>Il peut être ajouté à votre </a:t>
            </a:r>
            <a:r>
              <a:rPr lang="fr-FR" sz="1200" b="1" kern="1200" dirty="0">
                <a:solidFill>
                  <a:schemeClr val="tx1"/>
                </a:solidFill>
                <a:effectLst/>
                <a:latin typeface="Arial" charset="0"/>
                <a:ea typeface="+mn-ea"/>
                <a:cs typeface="+mn-cs"/>
              </a:rPr>
              <a:t>accord de gestion des performances ou à votre plan d'apprentissage</a:t>
            </a:r>
            <a:r>
              <a:rPr lang="fr-FR" sz="1200" b="0" kern="1200" dirty="0">
                <a:solidFill>
                  <a:schemeClr val="tx1"/>
                </a:solidFill>
                <a:effectLst/>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p>
          <a:p>
            <a:pPr marL="171450" lvl="0" indent="-171450">
              <a:buFont typeface="Arial" panose="020B0604020202020204" pitchFamily="34" charset="0"/>
              <a:buChar char="•"/>
            </a:pPr>
            <a:r>
              <a:rPr lang="fr-CA" u="none" dirty="0"/>
              <a:t>une question par personne à la fois;</a:t>
            </a:r>
          </a:p>
          <a:p>
            <a:pPr marL="171450" lvl="0" indent="-171450">
              <a:buFont typeface="Arial" panose="020B0604020202020204" pitchFamily="34" charset="0"/>
              <a:buChar char="•"/>
            </a:pPr>
            <a:r>
              <a:rPr lang="fr-CA" u="none" dirty="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a:hlinkClick r:id="rId3"/>
              </a:rPr>
              <a:t>https://app.sli.do/event/sM35UUzqC6xq1okAf65geh</a:t>
            </a:r>
            <a:r>
              <a:rPr lang="en-CA" sz="1200" dirty="0"/>
              <a:t> </a:t>
            </a:r>
            <a:br>
              <a:rPr lang="fr-CA" dirty="0"/>
            </a:br>
            <a:r>
              <a:rPr lang="fr-CA" sz="1200" u="none" dirty="0"/>
              <a:t>Sli.do code: </a:t>
            </a:r>
            <a:r>
              <a:rPr lang="fr-CA" sz="1200" u="none" dirty="0" err="1"/>
              <a:t>dlcp</a:t>
            </a:r>
            <a:endParaRPr lang="fr-CA" sz="1200" u="none" dirty="0"/>
          </a:p>
          <a:p>
            <a:pPr marL="171450" lvl="0" indent="-171450">
              <a:buFont typeface="Arial" panose="020B0604020202020204" pitchFamily="34" charset="0"/>
              <a:buChar char="•"/>
            </a:pPr>
            <a:endParaRPr lang="fr-CA" dirty="0"/>
          </a:p>
          <a:p>
            <a:endParaRPr lang="fr-CA" dirty="0"/>
          </a:p>
          <a:p>
            <a:r>
              <a:rPr lang="fr-CA" dirty="0"/>
              <a:t>Merci 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solidFill>
                  <a:srgbClr val="0070C0"/>
                </a:solidFill>
                <a:latin typeface="+mn-lt"/>
              </a:rPr>
              <a:t>Robert:</a:t>
            </a:r>
            <a:endParaRPr lang="en-US" dirty="0">
              <a:solidFill>
                <a:srgbClr val="0070C0"/>
              </a:solidFill>
            </a:endParaRP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Prep:</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a:solidFill>
                  <a:schemeClr val="tx1"/>
                </a:solidFill>
                <a:effectLst/>
                <a:latin typeface="+mn-lt"/>
                <a:ea typeface="+mn-ea"/>
                <a:cs typeface="+mn-cs"/>
              </a:rPr>
              <a:t>You can use the automatic closed captions option available at the bottom left or your screen</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i="0" kern="1200" noProof="0" dirty="0">
                <a:solidFill>
                  <a:schemeClr val="tx1"/>
                </a:solidFill>
                <a:effectLst/>
                <a:latin typeface="+mn-lt"/>
                <a:ea typeface="+mn-ea"/>
                <a:cs typeface="+mn-cs"/>
              </a:rPr>
              <a:t>((Stop sharing))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err="1">
                <a:latin typeface="+mn-lt"/>
              </a:rPr>
              <a:t>Today’s</a:t>
            </a:r>
            <a:r>
              <a:rPr lang="fr-CA" sz="1100" dirty="0">
                <a:latin typeface="+mn-lt"/>
              </a:rPr>
              <a:t> information session </a:t>
            </a:r>
            <a:r>
              <a:rPr lang="fr-CA" sz="1100" dirty="0" err="1">
                <a:latin typeface="+mn-lt"/>
              </a:rPr>
              <a:t>will</a:t>
            </a:r>
            <a:r>
              <a:rPr lang="fr-CA" sz="1100" dirty="0">
                <a:latin typeface="+mn-lt"/>
              </a:rPr>
              <a:t> </a:t>
            </a:r>
            <a:r>
              <a:rPr lang="fr-CA" sz="1100" dirty="0" err="1">
                <a:latin typeface="+mn-lt"/>
              </a:rPr>
              <a:t>be</a:t>
            </a:r>
            <a:r>
              <a:rPr lang="fr-CA" sz="1100" dirty="0">
                <a:latin typeface="+mn-lt"/>
              </a:rPr>
              <a:t> </a:t>
            </a:r>
            <a:r>
              <a:rPr lang="fr-CA" sz="1100" dirty="0" err="1">
                <a:latin typeface="+mn-lt"/>
              </a:rPr>
              <a:t>led</a:t>
            </a:r>
            <a:r>
              <a:rPr lang="fr-CA" sz="1100" dirty="0">
                <a:latin typeface="+mn-lt"/>
              </a:rPr>
              <a:t> by Alejandro Gonzalez, Senior Advisor, </a:t>
            </a:r>
            <a:r>
              <a:rPr lang="fr-CA" sz="1100" dirty="0" err="1">
                <a:latin typeface="+mn-lt"/>
              </a:rPr>
              <a:t>Organizational</a:t>
            </a:r>
            <a:r>
              <a:rPr lang="fr-CA" sz="1100" dirty="0">
                <a:latin typeface="+mn-lt"/>
              </a:rPr>
              <a:t> </a:t>
            </a:r>
            <a:r>
              <a:rPr lang="fr-CA" sz="1100" dirty="0" err="1">
                <a:latin typeface="+mn-lt"/>
              </a:rPr>
              <a:t>Development</a:t>
            </a:r>
            <a:r>
              <a:rPr lang="fr-CA" sz="1100" dirty="0">
                <a:latin typeface="+mn-lt"/>
              </a:rPr>
              <a:t> and Change Management, IRCC, </a:t>
            </a:r>
            <a:br>
              <a:rPr lang="fr-CA" sz="1100" dirty="0">
                <a:latin typeface="+mn-lt"/>
              </a:rPr>
            </a:br>
            <a:r>
              <a:rPr lang="fr-CA" sz="1100" dirty="0">
                <a:latin typeface="+mn-lt"/>
              </a:rPr>
              <a:t>and </a:t>
            </a:r>
            <a:r>
              <a:rPr lang="fr-CA" sz="1100" dirty="0" err="1">
                <a:latin typeface="+mn-lt"/>
              </a:rPr>
              <a:t>my</a:t>
            </a:r>
            <a:r>
              <a:rPr lang="fr-CA" sz="1100" dirty="0">
                <a:latin typeface="+mn-lt"/>
              </a:rPr>
              <a:t> self, Robert Provencher, </a:t>
            </a:r>
            <a:r>
              <a:rPr lang="fr-CA" sz="1100" dirty="0">
                <a:solidFill>
                  <a:srgbClr val="1F4E79"/>
                </a:solidFill>
                <a:effectLst/>
                <a:latin typeface="+mn-lt"/>
                <a:ea typeface="Calibri" panose="020F0502020204030204" pitchFamily="34" charset="0"/>
              </a:rPr>
              <a:t>Head Protective Services, FINTRAC</a:t>
            </a:r>
            <a:r>
              <a:rPr lang="en-CA" sz="1100" dirty="0">
                <a:solidFill>
                  <a:srgbClr val="000000"/>
                </a:solidFill>
                <a:effectLst/>
                <a:latin typeface="+mn-lt"/>
                <a:ea typeface="Calibri" panose="020F0502020204030204" pitchFamily="34" charset="0"/>
              </a:rPr>
              <a:t>. </a:t>
            </a:r>
            <a:br>
              <a:rPr lang="en-CA" sz="1100" dirty="0">
                <a:solidFill>
                  <a:srgbClr val="000000"/>
                </a:solidFill>
                <a:effectLst/>
                <a:latin typeface="+mn-lt"/>
                <a:ea typeface="Calibri" panose="020F0502020204030204" pitchFamily="34" charset="0"/>
              </a:rPr>
            </a:br>
            <a:r>
              <a:rPr lang="fr-CA" sz="1100" dirty="0" err="1">
                <a:latin typeface="+mn-lt"/>
              </a:rPr>
              <a:t>We</a:t>
            </a:r>
            <a:r>
              <a:rPr lang="fr-CA" sz="1100" dirty="0">
                <a:latin typeface="+mn-lt"/>
              </a:rPr>
              <a:t> are </a:t>
            </a:r>
            <a:r>
              <a:rPr lang="fr-CA" sz="1100" dirty="0" err="1">
                <a:latin typeface="+mn-lt"/>
              </a:rPr>
              <a:t>thankful</a:t>
            </a:r>
            <a:r>
              <a:rPr lang="fr-CA" sz="1100" dirty="0">
                <a:latin typeface="+mn-lt"/>
              </a:rPr>
              <a:t> for the </a:t>
            </a:r>
            <a:r>
              <a:rPr lang="en-US" sz="1100" dirty="0">
                <a:latin typeface="+mn-lt"/>
              </a:rPr>
              <a:t>collaboration among all of the IOCN members who are involved in the delivery of this program, specially to the facilitators from various government Departments/Agencies that are mentioned in another slide further</a:t>
            </a:r>
          </a:p>
          <a:p>
            <a:pPr marL="0" lvl="0" indent="0">
              <a:spcAft>
                <a:spcPts val="600"/>
              </a:spcAft>
              <a:buFont typeface="Arial" panose="020B0604020202020204" pitchFamily="34" charset="0"/>
              <a:buNone/>
            </a:pPr>
            <a:endParaRPr lang="en-CA" sz="1100" b="1" i="0" dirty="0">
              <a:solidFill>
                <a:srgbClr val="202122"/>
              </a:solidFill>
              <a:effectLst/>
              <a:latin typeface="+mn-lt"/>
            </a:endParaRPr>
          </a:p>
          <a:p>
            <a:pPr marL="0" lvl="0" indent="0">
              <a:spcAft>
                <a:spcPts val="600"/>
              </a:spcAft>
              <a:buFont typeface="Arial" panose="020B0604020202020204" pitchFamily="34" charset="0"/>
              <a:buNone/>
            </a:pPr>
            <a:r>
              <a:rPr lang="en-CA" sz="1100" b="1" i="0" dirty="0">
                <a:solidFill>
                  <a:srgbClr val="202122"/>
                </a:solidFill>
                <a:effectLst/>
                <a:latin typeface="+mn-lt"/>
              </a:rPr>
              <a:t>(Tuesday,</a:t>
            </a:r>
            <a:r>
              <a:rPr lang="en-CA" sz="1100" b="0" i="0" dirty="0">
                <a:solidFill>
                  <a:srgbClr val="202122"/>
                </a:solidFill>
                <a:effectLst/>
                <a:latin typeface="+mn-lt"/>
              </a:rPr>
              <a:t> </a:t>
            </a:r>
            <a:r>
              <a:rPr lang="en-CA" sz="1100" b="1" i="0" dirty="0">
                <a:solidFill>
                  <a:srgbClr val="202122"/>
                </a:solidFill>
                <a:effectLst/>
                <a:latin typeface="+mn-lt"/>
              </a:rPr>
              <a:t>Sep 17, 2024) </a:t>
            </a:r>
            <a:endParaRPr lang="en-US" sz="1100" dirty="0">
              <a:latin typeface="+mn-lt"/>
            </a:endParaRPr>
          </a:p>
          <a:p>
            <a:pPr marL="171450" marR="0" indent="-171450">
              <a:spcBef>
                <a:spcPts val="0"/>
              </a:spcBef>
              <a:spcAft>
                <a:spcPts val="0"/>
              </a:spcAft>
              <a:buFont typeface="Arial" panose="020B0604020202020204" pitchFamily="34" charset="0"/>
              <a:buChar char="•"/>
            </a:pPr>
            <a:r>
              <a:rPr lang="fr-CA" sz="1100" dirty="0" err="1">
                <a:latin typeface="+mn-lt"/>
              </a:rPr>
              <a:t>Now</a:t>
            </a:r>
            <a:r>
              <a:rPr lang="fr-CA" sz="1100" dirty="0">
                <a:latin typeface="+mn-lt"/>
              </a:rPr>
              <a:t>, </a:t>
            </a:r>
            <a:r>
              <a:rPr lang="fr-CA" sz="1100" dirty="0" err="1">
                <a:latin typeface="+mn-lt"/>
              </a:rPr>
              <a:t>I’d</a:t>
            </a:r>
            <a:r>
              <a:rPr lang="fr-CA" sz="1100" dirty="0">
                <a:latin typeface="+mn-lt"/>
              </a:rPr>
              <a:t> like to </a:t>
            </a:r>
            <a:r>
              <a:rPr lang="fr-CA" sz="1100" dirty="0" err="1">
                <a:latin typeface="+mn-lt"/>
              </a:rPr>
              <a:t>ask</a:t>
            </a:r>
            <a:r>
              <a:rPr lang="fr-CA" sz="1100" dirty="0">
                <a:latin typeface="+mn-lt"/>
              </a:rPr>
              <a:t> Stacey, </a:t>
            </a:r>
            <a:r>
              <a:rPr lang="fr-CA" sz="1100" dirty="0" err="1">
                <a:latin typeface="+mn-lt"/>
              </a:rPr>
              <a:t>co</a:t>
            </a:r>
            <a:r>
              <a:rPr lang="fr-CA" sz="1100" dirty="0">
                <a:latin typeface="+mn-lt"/>
              </a:rPr>
              <a:t>-chair of the </a:t>
            </a:r>
            <a:r>
              <a:rPr lang="fr-CA" sz="1100" dirty="0" err="1">
                <a:latin typeface="+mn-lt"/>
              </a:rPr>
              <a:t>Interdepartmental</a:t>
            </a:r>
            <a:r>
              <a:rPr lang="fr-CA" sz="1100" dirty="0">
                <a:latin typeface="+mn-lt"/>
              </a:rPr>
              <a:t> </a:t>
            </a:r>
            <a:r>
              <a:rPr lang="fr-CA" sz="1100" dirty="0" err="1">
                <a:latin typeface="+mn-lt"/>
              </a:rPr>
              <a:t>Organizational</a:t>
            </a:r>
            <a:r>
              <a:rPr lang="fr-CA" sz="1100" dirty="0">
                <a:latin typeface="+mn-lt"/>
              </a:rPr>
              <a:t> Change Network, IOCN for short, to </a:t>
            </a:r>
            <a:r>
              <a:rPr lang="fr-CA" sz="1100" dirty="0" err="1">
                <a:latin typeface="+mn-lt"/>
              </a:rPr>
              <a:t>introduce</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 few </a:t>
            </a:r>
            <a:r>
              <a:rPr lang="fr-CA" sz="1100" dirty="0" err="1">
                <a:latin typeface="+mn-lt"/>
              </a:rPr>
              <a:t>words</a:t>
            </a:r>
            <a:r>
              <a:rPr lang="fr-CA" sz="1100" dirty="0">
                <a:latin typeface="+mn-lt"/>
              </a:rPr>
              <a:t> </a:t>
            </a:r>
            <a:r>
              <a:rPr lang="fr-CA" sz="1100" dirty="0" err="1">
                <a:latin typeface="+mn-lt"/>
              </a:rPr>
              <a:t>with</a:t>
            </a:r>
            <a:r>
              <a:rPr lang="fr-CA" sz="1100" dirty="0">
                <a:latin typeface="+mn-lt"/>
              </a:rPr>
              <a:t> us.</a:t>
            </a:r>
          </a:p>
          <a:p>
            <a:pPr marL="0" lvl="0" indent="0">
              <a:spcAft>
                <a:spcPts val="600"/>
              </a:spcAft>
              <a:buFont typeface="Arial" panose="020B0604020202020204" pitchFamily="34" charset="0"/>
              <a:buNone/>
            </a:pPr>
            <a:endParaRPr lang="fr-CA" sz="1100" dirty="0">
              <a:latin typeface="+mn-lt"/>
            </a:endParaRPr>
          </a:p>
          <a:p>
            <a:pPr marL="171450" lvl="0" indent="-171450">
              <a:spcAft>
                <a:spcPts val="600"/>
              </a:spcAft>
              <a:buFont typeface="Arial" panose="020B0604020202020204" pitchFamily="34" charset="0"/>
              <a:buChar char="•"/>
            </a:pPr>
            <a:r>
              <a:rPr lang="fr-CA" sz="1100" dirty="0">
                <a:latin typeface="+mn-lt"/>
              </a:rPr>
              <a:t>(Stacey </a:t>
            </a:r>
            <a:r>
              <a:rPr lang="fr-CA" sz="1100" dirty="0" err="1">
                <a:latin typeface="+mn-lt"/>
              </a:rPr>
              <a:t>quickly</a:t>
            </a:r>
            <a:r>
              <a:rPr lang="fr-CA" sz="1100" dirty="0">
                <a:latin typeface="+mn-lt"/>
              </a:rPr>
              <a:t> </a:t>
            </a:r>
            <a:r>
              <a:rPr lang="fr-CA" sz="1100" dirty="0" err="1">
                <a:latin typeface="+mn-lt"/>
              </a:rPr>
              <a:t>introduces</a:t>
            </a:r>
            <a:r>
              <a:rPr lang="fr-CA" sz="1100" dirty="0">
                <a:latin typeface="+mn-lt"/>
              </a:rPr>
              <a:t> </a:t>
            </a:r>
            <a:r>
              <a:rPr lang="fr-CA" sz="1100" dirty="0" err="1">
                <a:latin typeface="+mn-lt"/>
              </a:rPr>
              <a:t>herself</a:t>
            </a:r>
            <a:r>
              <a:rPr lang="fr-CA" sz="1100" dirty="0">
                <a:latin typeface="+mn-lt"/>
              </a:rPr>
              <a:t> and </a:t>
            </a:r>
            <a:r>
              <a:rPr lang="fr-CA" sz="1100" dirty="0" err="1">
                <a:latin typeface="+mn-lt"/>
              </a:rPr>
              <a:t>share</a:t>
            </a:r>
            <a:r>
              <a:rPr lang="fr-CA" sz="1100" dirty="0">
                <a:latin typeface="+mn-lt"/>
              </a:rPr>
              <a:t> </a:t>
            </a:r>
            <a:r>
              <a:rPr lang="fr-CA" sz="1100" dirty="0" err="1">
                <a:latin typeface="+mn-lt"/>
              </a:rPr>
              <a:t>very</a:t>
            </a:r>
            <a:r>
              <a:rPr lang="fr-CA" sz="1100" dirty="0">
                <a:latin typeface="+mn-lt"/>
              </a:rPr>
              <a:t> </a:t>
            </a:r>
            <a:r>
              <a:rPr lang="fr-CA" sz="1100" dirty="0" err="1">
                <a:latin typeface="+mn-lt"/>
              </a:rPr>
              <a:t>nice</a:t>
            </a:r>
            <a:r>
              <a:rPr lang="fr-CA" sz="1100" dirty="0">
                <a:latin typeface="+mn-lt"/>
              </a:rPr>
              <a:t> </a:t>
            </a:r>
            <a:r>
              <a:rPr lang="fr-CA" sz="1100" dirty="0" err="1">
                <a:latin typeface="+mn-lt"/>
              </a:rPr>
              <a:t>words</a:t>
            </a:r>
            <a:r>
              <a:rPr lang="fr-CA" sz="1100" dirty="0">
                <a:latin typeface="+mn-lt"/>
              </a:rPr>
              <a:t> about the program)</a:t>
            </a:r>
          </a:p>
          <a:p>
            <a:pPr marL="171450" lvl="0" indent="-171450">
              <a:spcAft>
                <a:spcPts val="600"/>
              </a:spcAft>
              <a:buFont typeface="Arial" panose="020B0604020202020204" pitchFamily="34" charset="0"/>
              <a:buChar char="•"/>
            </a:pPr>
            <a:endParaRPr lang="fr-CA"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dirty="0">
                <a:latin typeface="+mn-lt"/>
              </a:rPr>
              <a:t>(Robert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Thanks</a:t>
            </a:r>
            <a:r>
              <a:rPr lang="fr-CA" sz="1100" dirty="0">
                <a:latin typeface="+mn-lt"/>
              </a:rPr>
              <a:t> </a:t>
            </a:r>
            <a:r>
              <a:rPr lang="fr-CA" sz="1100" dirty="0" err="1">
                <a:latin typeface="+mn-lt"/>
              </a:rPr>
              <a:t>you</a:t>
            </a:r>
            <a:r>
              <a:rPr lang="fr-CA" sz="1100" dirty="0">
                <a:latin typeface="+mn-lt"/>
              </a:rPr>
              <a:t> Stacey for </a:t>
            </a:r>
            <a:r>
              <a:rPr lang="fr-CA" sz="1100" dirty="0" err="1">
                <a:latin typeface="+mn-lt"/>
              </a:rPr>
              <a:t>those</a:t>
            </a:r>
            <a:r>
              <a:rPr lang="fr-CA" sz="1100" dirty="0">
                <a:latin typeface="+mn-lt"/>
              </a:rPr>
              <a:t> </a:t>
            </a:r>
            <a:r>
              <a:rPr lang="fr-CA" sz="1100" dirty="0" err="1">
                <a:latin typeface="+mn-lt"/>
              </a:rPr>
              <a:t>kind</a:t>
            </a:r>
            <a:r>
              <a:rPr lang="fr-CA" sz="1100" dirty="0">
                <a:latin typeface="+mn-lt"/>
              </a:rPr>
              <a:t> </a:t>
            </a:r>
            <a:r>
              <a:rPr lang="fr-CA" sz="1100" dirty="0" err="1">
                <a:latin typeface="+mn-lt"/>
              </a:rPr>
              <a:t>words</a:t>
            </a:r>
            <a:endParaRPr lang="fr-CA" sz="11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err="1">
                <a:latin typeface="+mn-lt"/>
              </a:rPr>
              <a:t>Today</a:t>
            </a:r>
            <a:r>
              <a:rPr lang="fr-CA" sz="1100" dirty="0">
                <a:latin typeface="+mn-lt"/>
              </a:rPr>
              <a:t>, </a:t>
            </a:r>
            <a:r>
              <a:rPr lang="fr-CA" sz="1100" dirty="0" err="1">
                <a:latin typeface="+mn-lt"/>
              </a:rPr>
              <a:t>I’m</a:t>
            </a:r>
            <a:r>
              <a:rPr lang="fr-CA" sz="1100" dirty="0">
                <a:latin typeface="+mn-lt"/>
              </a:rPr>
              <a:t> </a:t>
            </a:r>
            <a:r>
              <a:rPr lang="fr-CA" sz="1100" dirty="0" err="1">
                <a:latin typeface="+mn-lt"/>
              </a:rPr>
              <a:t>also</a:t>
            </a:r>
            <a:r>
              <a:rPr lang="fr-CA" sz="1100" dirty="0">
                <a:latin typeface="+mn-lt"/>
              </a:rPr>
              <a:t> </a:t>
            </a:r>
            <a:r>
              <a:rPr lang="fr-CA" sz="1100" dirty="0" err="1">
                <a:latin typeface="+mn-lt"/>
              </a:rPr>
              <a:t>very</a:t>
            </a:r>
            <a:r>
              <a:rPr lang="fr-CA" sz="1100" dirty="0">
                <a:latin typeface="+mn-lt"/>
              </a:rPr>
              <a:t> happy to </a:t>
            </a:r>
            <a:r>
              <a:rPr lang="fr-CA" sz="1100" dirty="0" err="1">
                <a:latin typeface="+mn-lt"/>
              </a:rPr>
              <a:t>present</a:t>
            </a:r>
            <a:r>
              <a:rPr lang="fr-CA" sz="1100" dirty="0">
                <a:latin typeface="+mn-lt"/>
              </a:rPr>
              <a:t> a </a:t>
            </a:r>
            <a:r>
              <a:rPr lang="fr-CA" sz="1100" dirty="0" err="1">
                <a:latin typeface="+mn-lt"/>
              </a:rPr>
              <a:t>special</a:t>
            </a:r>
            <a:r>
              <a:rPr lang="fr-CA" sz="1100" dirty="0">
                <a:latin typeface="+mn-lt"/>
              </a:rPr>
              <a:t> </a:t>
            </a:r>
            <a:r>
              <a:rPr lang="fr-CA" sz="1100" dirty="0" err="1">
                <a:latin typeface="+mn-lt"/>
              </a:rPr>
              <a:t>guest</a:t>
            </a:r>
            <a:r>
              <a:rPr lang="fr-CA" sz="1100" dirty="0">
                <a:latin typeface="+mn-lt"/>
              </a:rPr>
              <a:t> and Sponsor to the program: </a:t>
            </a:r>
            <a:r>
              <a:rPr lang="en-CA" sz="1100" b="1" i="0" dirty="0">
                <a:solidFill>
                  <a:srgbClr val="202122"/>
                </a:solidFill>
                <a:effectLst/>
                <a:latin typeface="Arial" panose="020B0604020202020204" pitchFamily="34" charset="0"/>
              </a:rPr>
              <a:t>Aaron Feniak,</a:t>
            </a:r>
            <a:r>
              <a:rPr lang="en-CA" sz="1100" b="0" i="0" dirty="0">
                <a:solidFill>
                  <a:srgbClr val="202122"/>
                </a:solidFill>
                <a:effectLst/>
                <a:latin typeface="Arial" panose="020B0604020202020204" pitchFamily="34" charset="0"/>
              </a:rPr>
              <a:t> Executive Director, Human Resources Council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Aaron, over to you</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100" b="0" i="0" kern="1200" noProof="0" dirty="0">
                <a:solidFill>
                  <a:srgbClr val="202122"/>
                </a:solidFill>
                <a:effectLst/>
                <a:latin typeface="+mn-lt"/>
                <a:ea typeface="+mn-ea"/>
                <a:cs typeface="+mn-cs"/>
              </a:rPr>
              <a:t>(Aaron introduces himself and shares good words about the program)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100" b="0" i="0" kern="1200" noProof="0" dirty="0">
                <a:solidFill>
                  <a:srgbClr val="202122"/>
                </a:solidFill>
                <a:effectLst/>
                <a:latin typeface="+mn-lt"/>
                <a:ea typeface="+mn-ea"/>
                <a:cs typeface="+mn-cs"/>
              </a:rPr>
              <a:t>(Robert Continues)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a:solidFill>
                  <a:srgbClr val="202122"/>
                </a:solidFill>
                <a:effectLst/>
                <a:latin typeface="+mn-lt"/>
                <a:ea typeface="+mn-ea"/>
                <a:cs typeface="+mn-cs"/>
              </a:rPr>
              <a:t>Many thanks Aaron, those are very inspiring messages about the program</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a:t>((</a:t>
            </a:r>
            <a:r>
              <a:rPr lang="fr-CA" dirty="0" err="1"/>
              <a:t>share</a:t>
            </a:r>
            <a:r>
              <a:rPr lang="fr-CA" dirty="0"/>
              <a:t> the screen))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a:t>Robert: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sz="1200" b="0" dirty="0"/>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1" fontAlgn="auto" latinLnBrk="0" hangingPunct="1">
              <a:lnSpc>
                <a:spcPct val="100000"/>
              </a:lnSpc>
              <a:spcBef>
                <a:spcPct val="0"/>
              </a:spcBef>
              <a:spcAft>
                <a:spcPct val="0"/>
              </a:spcAft>
              <a:buClrTx/>
              <a:buSzTx/>
              <a:buFontTx/>
              <a:buNone/>
              <a:defRPr/>
            </a:pPr>
            <a:r>
              <a:rPr lang="fr-CA" dirty="0"/>
              <a:t>(paraphrase de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r>
              <a:rPr lang="fr-CA" sz="1200" u="none" dirty="0"/>
              <a:t>Ou de manière anonyme par Sli.do</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t>https://app.sli.do/event/sM35UUzqC6xq1okAf65geh</a:t>
            </a:r>
            <a:br>
              <a:rPr lang="fr-CA" dirty="0"/>
            </a:br>
            <a:r>
              <a:rPr lang="fr-CA" sz="1200" u="none" dirty="0"/>
              <a:t>Sli.do code: DLCP</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endParaRPr lang="en-US" dirty="0"/>
          </a:p>
          <a:p>
            <a:r>
              <a:rPr lang="en-US" dirty="0"/>
              <a:t>((After reading the </a:t>
            </a:r>
            <a:r>
              <a:rPr lang="en-US" dirty="0" err="1"/>
              <a:t>slido</a:t>
            </a:r>
            <a:r>
              <a:rPr lang="en-US" dirty="0"/>
              <a:t> answers, mention))</a:t>
            </a:r>
          </a:p>
          <a:p>
            <a:r>
              <a:rPr lang="en-US" dirty="0"/>
              <a:t>I see there are various levels of expertise, keep in mind all levels are welcome</a:t>
            </a:r>
          </a:p>
          <a:p>
            <a:endParaRPr lang="en-US" dirty="0"/>
          </a:p>
          <a:p>
            <a:r>
              <a:rPr lang="en-US" dirty="0"/>
              <a:t>https://app.sli.do/event/mPVkdwy7WMd9hrsacDawAm</a:t>
            </a:r>
          </a:p>
        </p:txBody>
      </p:sp>
      <p:sp>
        <p:nvSpPr>
          <p:cNvPr id="4" name="Slide Number Placeholder 3"/>
          <p:cNvSpPr>
            <a:spLocks noGrp="1"/>
          </p:cNvSpPr>
          <p:nvPr>
            <p:ph type="sldNum" sz="quarter" idx="5"/>
          </p:nvPr>
        </p:nvSpPr>
        <p:spPr/>
        <p:txBody>
          <a:bodyPr/>
          <a:lstStyle/>
          <a:p>
            <a:fld id="{C6C9EB95-B0B3-48AB-917D-E5E386E0913A}" type="slidenum">
              <a:rPr lang="en-US" smtClean="0"/>
              <a:t>5</a:t>
            </a:fld>
            <a:endParaRPr lang="en-US" dirty="0"/>
          </a:p>
        </p:txBody>
      </p:sp>
    </p:spTree>
    <p:extLst>
      <p:ext uri="{BB962C8B-B14F-4D97-AF65-F5344CB8AC3E}">
        <p14:creationId xmlns:p14="http://schemas.microsoft.com/office/powerpoint/2010/main" val="419770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endParaRPr lang="fr-CA" u="none" dirty="0"/>
          </a:p>
          <a:p>
            <a:r>
              <a:rPr lang="fr-CA" u="none" dirty="0"/>
              <a:t>Pour commencer, faisons un exercice de pleine conscience.</a:t>
            </a:r>
          </a:p>
          <a:p>
            <a:endParaRPr lang="fr-CA" u="none"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En anglais seulement : </a:t>
            </a:r>
            <a:r>
              <a:rPr lang="en-CA" dirty="0">
                <a:hlinkClick r:id="rId3"/>
              </a:rPr>
              <a:t>Trauma-Informed Mindfulness: Benefits, Risks, and Getting Started (psychcentral.com)</a:t>
            </a:r>
            <a:r>
              <a:rPr lang="en-CA" dirty="0"/>
              <a:t> - </a:t>
            </a:r>
            <a:r>
              <a:rPr lang="en-US" dirty="0"/>
              <a:t>https://psychcentral.com/health/trauma-informed-mindfulness</a:t>
            </a:r>
            <a:endParaRPr lang="fr-CA" u="none" dirty="0"/>
          </a:p>
          <a:p>
            <a:endParaRPr lang="fr-CA" u="none" dirty="0"/>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ton expérience</a:t>
            </a:r>
          </a:p>
          <a:p>
            <a:pPr lvl="0">
              <a:buFont typeface="Arial" pitchFamily="34" charset="0"/>
              <a:buNone/>
            </a:pPr>
            <a:r>
              <a:rPr lang="fr-CA" u="none" dirty="0"/>
              <a:t>Retour sur l’exercice : Utilisez l’espace de clavardage pour décrire ce que vous avez remarqué.</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33126">
              <a:defRPr/>
            </a:pPr>
            <a:r>
              <a:rPr lang="fr-CA" sz="1400" dirty="0"/>
              <a:t>Alejandro:</a:t>
            </a:r>
          </a:p>
          <a:p>
            <a:pPr defTabSz="933126">
              <a:defRPr/>
            </a:pPr>
            <a:endParaRPr lang="fr-CA"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finale, 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terminé 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009921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53D885-1605-8CFF-4562-596B43720C5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22CC51-B31F-1B1C-8EE9-14E74838378C}"/>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C45C5A6-FC90-B99C-189D-62CB6B765A5D}"/>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E6B7FEA3-B34B-1C96-1D4A-C6DB5F6FA6B8}"/>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B96EE94-C99D-B4A5-E833-DE9D863D15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FE483B0-2326-9B41-1BF9-44F8CF1CD8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41409AB-762E-90B4-B307-D8FCCE4DD1FB}"/>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2024-09-13</a:t>
            </a:fld>
            <a:endParaRPr lang="en-CA"/>
          </a:p>
        </p:txBody>
      </p:sp>
      <p:sp>
        <p:nvSpPr>
          <p:cNvPr id="15" name="Rectangle 14">
            <a:extLst>
              <a:ext uri="{FF2B5EF4-FFF2-40B4-BE49-F238E27FC236}">
                <a16:creationId xmlns:a16="http://schemas.microsoft.com/office/drawing/2014/main" id="{7CDE22C2-BA98-6973-1D7A-4A893E1DD22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s://wiki.gccollab.ca/images/f/f1/AGzz_IOCN_RICO_logo_RGB_300dpi.jpg">
            <a:extLst>
              <a:ext uri="{FF2B5EF4-FFF2-40B4-BE49-F238E27FC236}">
                <a16:creationId xmlns:a16="http://schemas.microsoft.com/office/drawing/2014/main" id="{67D04731-4B35-396D-76B7-224296076C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2024-09-13</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2024-09-13</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2024-09-13</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2024-09-13</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2024-09-13</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2024-09-13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2024-09-13</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2024-09-13</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0.xml"/><Relationship Id="rId7" Type="http://schemas.openxmlformats.org/officeDocument/2006/relationships/image" Target="../media/image1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notesSlide" Target="../notesSlides/notesSlide12.xml"/><Relationship Id="rId7" Type="http://schemas.openxmlformats.org/officeDocument/2006/relationships/image" Target="../media/image22.jpg"/><Relationship Id="rId12"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31.jpeg"/><Relationship Id="rId1" Type="http://schemas.openxmlformats.org/officeDocument/2006/relationships/tags" Target="../tags/tag2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24.jp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hyperlink" Target="https://wiki.gccollab.ca/MCLD-DLCP"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iki.gccollab.ca/Programme_de_d%C3%A9veloppement_du_leadership_de_changement_en_pleine-conscience_%C2%BB_-_Questions_%26_r%C3%A9pons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iki.gccollab.ca/D%C3%A9tails_du_programme_de_D%C3%A9veloppement_du_leadership_de_changement_en_pleine-conscience" TargetMode="External"/><Relationship Id="rId5" Type="http://schemas.openxmlformats.org/officeDocument/2006/relationships/hyperlink" Target="https://wiki.gccollab.ca/DLCP-MCLD"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6.xml"/><Relationship Id="rId7" Type="http://schemas.openxmlformats.org/officeDocument/2006/relationships/image" Target="../media/image3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3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8.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app.sli.do/event/mPVkdwy7WMd9hrsacDaw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3.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image" Target="../media/image14.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dirty="0">
                <a:solidFill>
                  <a:schemeClr val="accent1">
                    <a:lumMod val="75000"/>
                  </a:schemeClr>
                </a:solidFill>
              </a:rPr>
              <a:t>17</a:t>
            </a:r>
            <a:r>
              <a:rPr lang="fr-CA" sz="2400" u="none" dirty="0">
                <a:solidFill>
                  <a:schemeClr val="accent1">
                    <a:lumMod val="75000"/>
                  </a:schemeClr>
                </a:solidFill>
              </a:rPr>
              <a:t> septembre 2023</a:t>
            </a: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4" y="5508083"/>
            <a:ext cx="1512167" cy="1349918"/>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a:t>
            </a:r>
            <a:b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Respiration</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95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p:txBody>
      </p:sp>
      <p:grpSp>
        <p:nvGrpSpPr>
          <p:cNvPr id="4" name="Group 3"/>
          <p:cNvGrpSpPr/>
          <p:nvPr>
            <p:custDataLst>
              <p:tags r:id="rId3"/>
            </p:custDataLst>
          </p:nvPr>
        </p:nvGrpSpPr>
        <p:grpSpPr>
          <a:xfrm>
            <a:off x="3331608" y="3262742"/>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6">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7">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5" name="Group 4">
            <a:extLst>
              <a:ext uri="{FF2B5EF4-FFF2-40B4-BE49-F238E27FC236}">
                <a16:creationId xmlns:a16="http://schemas.microsoft.com/office/drawing/2014/main" id="{DA162EBF-8327-D663-388E-E2191F04E80F}"/>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432EBB89-DB29-076D-9758-A67023F339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4B15E9A9-FCC9-E5CC-84D0-1E1D35895B9E}"/>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431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1027" name="Group 1026">
            <a:extLst>
              <a:ext uri="{FF2B5EF4-FFF2-40B4-BE49-F238E27FC236}">
                <a16:creationId xmlns:a16="http://schemas.microsoft.com/office/drawing/2014/main" id="{6DFE8A24-830B-D732-1D9B-1507A4DE5B2B}"/>
              </a:ext>
            </a:extLst>
          </p:cNvPr>
          <p:cNvGrpSpPr/>
          <p:nvPr/>
        </p:nvGrpSpPr>
        <p:grpSpPr>
          <a:xfrm>
            <a:off x="4851204" y="4796915"/>
            <a:ext cx="1216434" cy="1820731"/>
            <a:chOff x="4851204" y="4796915"/>
            <a:chExt cx="1216434" cy="1820731"/>
          </a:xfrm>
        </p:grpSpPr>
        <p:pic>
          <p:nvPicPr>
            <p:cNvPr id="1029" name="Picture 1028">
              <a:extLst>
                <a:ext uri="{FF2B5EF4-FFF2-40B4-BE49-F238E27FC236}">
                  <a16:creationId xmlns:a16="http://schemas.microsoft.com/office/drawing/2014/main" id="{F9FEBE80-9C6D-E8E2-9653-D8A3920FD605}"/>
                </a:ext>
              </a:extLst>
            </p:cNvPr>
            <p:cNvPicPr>
              <a:picLocks noChangeAspect="1"/>
            </p:cNvPicPr>
            <p:nvPr/>
          </p:nvPicPr>
          <p:blipFill>
            <a:blip r:embed="rId12"/>
            <a:stretch>
              <a:fillRect/>
            </a:stretch>
          </p:blipFill>
          <p:spPr>
            <a:xfrm>
              <a:off x="4922456" y="4796915"/>
              <a:ext cx="1087710" cy="1451005"/>
            </a:xfrm>
            <a:prstGeom prst="rect">
              <a:avLst/>
            </a:prstGeom>
          </p:spPr>
        </p:pic>
        <p:sp>
          <p:nvSpPr>
            <p:cNvPr id="1031" name="TextBox 1030">
              <a:extLst>
                <a:ext uri="{FF2B5EF4-FFF2-40B4-BE49-F238E27FC236}">
                  <a16:creationId xmlns:a16="http://schemas.microsoft.com/office/drawing/2014/main" id="{0D212B7C-2E5B-4375-A793-E5A8C587D4F9}"/>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4"/>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F1E666-37DD-5BE8-A2E8-B74E2AD6E5B8}"/>
              </a:ext>
            </a:extLst>
          </p:cNvPr>
          <p:cNvPicPr>
            <a:picLocks noChangeAspect="1"/>
          </p:cNvPicPr>
          <p:nvPr/>
        </p:nvPicPr>
        <p:blipFill>
          <a:blip r:embed="rId3"/>
          <a:stretch>
            <a:fillRect/>
          </a:stretch>
        </p:blipFill>
        <p:spPr>
          <a:xfrm>
            <a:off x="4716016" y="86985"/>
            <a:ext cx="4182701" cy="5847875"/>
          </a:xfrm>
          <a:prstGeom prst="rect">
            <a:avLst/>
          </a:prstGeom>
        </p:spPr>
      </p:pic>
      <p:pic>
        <p:nvPicPr>
          <p:cNvPr id="6" name="Picture 5">
            <a:extLst>
              <a:ext uri="{FF2B5EF4-FFF2-40B4-BE49-F238E27FC236}">
                <a16:creationId xmlns:a16="http://schemas.microsoft.com/office/drawing/2014/main" id="{1C7AECE6-DCE6-C1FC-E384-F301AE1DB508}"/>
              </a:ext>
            </a:extLst>
          </p:cNvPr>
          <p:cNvPicPr>
            <a:picLocks noChangeAspect="1"/>
          </p:cNvPicPr>
          <p:nvPr/>
        </p:nvPicPr>
        <p:blipFill>
          <a:blip r:embed="rId4"/>
          <a:stretch>
            <a:fillRect/>
          </a:stretch>
        </p:blipFill>
        <p:spPr>
          <a:xfrm>
            <a:off x="161459" y="86985"/>
            <a:ext cx="4410542" cy="5866261"/>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https://wiki.gccollab.ca/DLCP-MCLD</a:t>
            </a:r>
            <a:endParaRPr lang="en-CA" dirty="0"/>
          </a:p>
          <a:p>
            <a:r>
              <a:rPr lang="fr-FR" i="0" u="sng" dirty="0">
                <a:solidFill>
                  <a:srgbClr val="0645AD"/>
                </a:solidFill>
                <a:effectLst/>
                <a:hlinkClick r:id="rId6"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7" tooltip="Programme de développement du leadership de changement en pleine-conscience » - Questions &amp; réponses"/>
              </a:rPr>
              <a:t>DLCP - Questions </a:t>
            </a:r>
            <a:r>
              <a:rPr lang="en-US" i="0" u="sng" dirty="0" err="1">
                <a:solidFill>
                  <a:srgbClr val="0645AD"/>
                </a:solidFill>
                <a:effectLst/>
                <a:hlinkClick r:id="rId7" tooltip="Programme de développement du leadership de changement en pleine-conscience » - Questions &amp; réponses"/>
              </a:rPr>
              <a:t>fréquemment</a:t>
            </a:r>
            <a:r>
              <a:rPr lang="en-US" i="0" u="sng" dirty="0">
                <a:solidFill>
                  <a:srgbClr val="0645AD"/>
                </a:solidFill>
                <a:effectLst/>
                <a:hlinkClick r:id="rId7" tooltip="Programme de développement du leadership de changement en pleine-conscience » - Questions &amp; réponses"/>
              </a:rPr>
              <a:t> </a:t>
            </a:r>
            <a:r>
              <a:rPr lang="en-US" i="0" u="sng" dirty="0" err="1">
                <a:solidFill>
                  <a:srgbClr val="0645AD"/>
                </a:solidFill>
                <a:effectLst/>
                <a:hlinkClick r:id="rId7" tooltip="Programme de développement du leadership de changement en pleine-conscience » - Questions &amp; réponses"/>
              </a:rPr>
              <a:t>posées</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212365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342900" lvl="0" indent="-342900">
              <a:buSzPct val="135000"/>
              <a:buFont typeface="Courier New" panose="02070309020205020404" pitchFamily="49" charset="0"/>
              <a:buChar char="o"/>
            </a:pPr>
            <a:r>
              <a:rPr lang="fr-F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peut être ajouté à votre accord de gestion des performances ou à votre plan d'apprentissage.</a:t>
            </a: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3EAEC4-C1BC-0D8B-7DFA-64315121BF93}"/>
              </a:ext>
            </a:extLst>
          </p:cNvPr>
          <p:cNvPicPr>
            <a:picLocks noChangeAspect="1"/>
          </p:cNvPicPr>
          <p:nvPr/>
        </p:nvPicPr>
        <p:blipFill>
          <a:blip r:embed="rId3"/>
          <a:stretch>
            <a:fillRect/>
          </a:stretch>
        </p:blipFill>
        <p:spPr>
          <a:xfrm>
            <a:off x="6238214" y="1999085"/>
            <a:ext cx="2686050" cy="1762125"/>
          </a:xfrm>
          <a:prstGeom prst="rect">
            <a:avLst/>
          </a:prstGeom>
        </p:spPr>
      </p:pic>
      <p:pic>
        <p:nvPicPr>
          <p:cNvPr id="8" name="Picture 7">
            <a:extLst>
              <a:ext uri="{FF2B5EF4-FFF2-40B4-BE49-F238E27FC236}">
                <a16:creationId xmlns:a16="http://schemas.microsoft.com/office/drawing/2014/main" id="{C1084192-EF12-EDA6-8A41-B858F44FD219}"/>
              </a:ext>
            </a:extLst>
          </p:cNvPr>
          <p:cNvPicPr>
            <a:picLocks noChangeAspect="1"/>
          </p:cNvPicPr>
          <p:nvPr/>
        </p:nvPicPr>
        <p:blipFill>
          <a:blip r:embed="rId4"/>
          <a:stretch>
            <a:fillRect/>
          </a:stretch>
        </p:blipFill>
        <p:spPr>
          <a:xfrm>
            <a:off x="4050200" y="3917416"/>
            <a:ext cx="2856048" cy="1287818"/>
          </a:xfrm>
          <a:prstGeom prst="rect">
            <a:avLst/>
          </a:prstGeom>
        </p:spPr>
      </p:pic>
      <p:pic>
        <p:nvPicPr>
          <p:cNvPr id="5" name="Picture 4">
            <a:extLst>
              <a:ext uri="{FF2B5EF4-FFF2-40B4-BE49-F238E27FC236}">
                <a16:creationId xmlns:a16="http://schemas.microsoft.com/office/drawing/2014/main" id="{DFCE5D9C-95F7-F777-6AB5-F874354121C9}"/>
              </a:ext>
            </a:extLst>
          </p:cNvPr>
          <p:cNvPicPr>
            <a:picLocks noChangeAspect="1"/>
          </p:cNvPicPr>
          <p:nvPr/>
        </p:nvPicPr>
        <p:blipFill>
          <a:blip r:embed="rId5"/>
          <a:stretch>
            <a:fillRect/>
          </a:stretch>
        </p:blipFill>
        <p:spPr>
          <a:xfrm>
            <a:off x="516464" y="5091752"/>
            <a:ext cx="3143689" cy="1314633"/>
          </a:xfrm>
          <a:prstGeom prst="rect">
            <a:avLst/>
          </a:prstGeom>
        </p:spPr>
      </p:pic>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7" y="274638"/>
            <a:ext cx="8682775" cy="1143000"/>
          </a:xfrm>
        </p:spPr>
        <p:txBody>
          <a:bodyPr>
            <a:noAutofit/>
          </a:bodyPr>
          <a:lstStyle/>
          <a:p>
            <a:r>
              <a:rPr lang="fr-CA" sz="3600" dirty="0"/>
              <a:t>Sous-titres automatiques français disponibles</a:t>
            </a:r>
            <a:endParaRPr lang="en-US" sz="3600" dirty="0"/>
          </a:p>
        </p:txBody>
      </p:sp>
      <p:sp>
        <p:nvSpPr>
          <p:cNvPr id="12" name="Oval 11">
            <a:extLst>
              <a:ext uri="{FF2B5EF4-FFF2-40B4-BE49-F238E27FC236}">
                <a16:creationId xmlns:a16="http://schemas.microsoft.com/office/drawing/2014/main" id="{7621AD04-D0BD-F120-F7C4-B85155D29B31}"/>
              </a:ext>
            </a:extLst>
          </p:cNvPr>
          <p:cNvSpPr/>
          <p:nvPr/>
        </p:nvSpPr>
        <p:spPr>
          <a:xfrm>
            <a:off x="978317" y="5731574"/>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6BC0023-EA90-97EE-ED57-87ED972D72B6}"/>
              </a:ext>
            </a:extLst>
          </p:cNvPr>
          <p:cNvSpPr/>
          <p:nvPr/>
        </p:nvSpPr>
        <p:spPr>
          <a:xfrm>
            <a:off x="2103259" y="5193145"/>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4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4695455" y="590457"/>
            <a:ext cx="6058276" cy="4543707"/>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Bienvenue et objectif</a:t>
            </a:r>
          </a:p>
          <a:p>
            <a:pPr>
              <a:spcBef>
                <a:spcPts val="300"/>
              </a:spcBef>
            </a:pPr>
            <a:r>
              <a:rPr lang="fr-CA" u="none" dirty="0">
                <a:solidFill>
                  <a:schemeClr val="tx1">
                    <a:lumMod val="50000"/>
                    <a:lumOff val="50000"/>
                  </a:schemeClr>
                </a:solidFill>
              </a:rPr>
              <a:t>Mots de sponsor</a:t>
            </a:r>
          </a:p>
          <a:p>
            <a:pPr>
              <a:spcBef>
                <a:spcPts val="300"/>
              </a:spcBef>
            </a:pPr>
            <a:r>
              <a:rPr lang="fr-FR" dirty="0">
                <a:solidFill>
                  <a:schemeClr val="accent1">
                    <a:lumMod val="75000"/>
                  </a:schemeClr>
                </a:solidFill>
              </a:rPr>
              <a:t>Quelques résultats d’un</a:t>
            </a:r>
            <a:br>
              <a:rPr lang="fr-FR" dirty="0">
                <a:solidFill>
                  <a:schemeClr val="accent1">
                    <a:lumMod val="75000"/>
                  </a:schemeClr>
                </a:solidFill>
              </a:rPr>
            </a:br>
            <a:r>
              <a:rPr lang="fr-FR" dirty="0">
                <a:solidFill>
                  <a:schemeClr val="accent1">
                    <a:lumMod val="75000"/>
                  </a:schemeClr>
                </a:solidFill>
              </a:rPr>
              <a:t>programme précédent</a:t>
            </a:r>
          </a:p>
          <a:p>
            <a:pPr>
              <a:spcBef>
                <a:spcPts val="300"/>
              </a:spcBef>
            </a:pPr>
            <a:r>
              <a:rPr lang="fr-FR" dirty="0">
                <a:solidFill>
                  <a:schemeClr val="accent1">
                    <a:lumMod val="75000"/>
                  </a:schemeClr>
                </a:solidFill>
              </a:rPr>
              <a:t>Une définition du leadership de changement en pleine-conscience</a:t>
            </a:r>
          </a:p>
          <a:p>
            <a:pPr>
              <a:spcBef>
                <a:spcPts val="300"/>
              </a:spcBef>
            </a:pPr>
            <a:r>
              <a:rPr lang="fr-FR" dirty="0">
                <a:solidFill>
                  <a:schemeClr val="accent1">
                    <a:lumMod val="75000"/>
                  </a:schemeClr>
                </a:solidFill>
              </a:rPr>
              <a:t>Expérimenter des exercices rapides</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p>
        </p:txBody>
      </p:sp>
    </p:spTree>
    <p:extLst>
      <p:ext uri="{BB962C8B-B14F-4D97-AF65-F5344CB8AC3E}">
        <p14:creationId xmlns:p14="http://schemas.microsoft.com/office/powerpoint/2010/main" val="421464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fr-FR" dirty="0"/>
              <a:t>Je dirais que mon niveau d'expérience en matière de pleine conscience est :</a:t>
            </a:r>
            <a:endParaRPr lang="en-CA" dirty="0"/>
          </a:p>
          <a:p>
            <a:endParaRPr lang="fr-CA" dirty="0"/>
          </a:p>
          <a:p>
            <a:endParaRPr lang="fr-CA" dirty="0"/>
          </a:p>
          <a:p>
            <a:endParaRPr lang="en-CA" dirty="0"/>
          </a:p>
          <a:p>
            <a:r>
              <a:rPr lang="en-CA" dirty="0"/>
              <a:t>https://www.slido.com/</a:t>
            </a:r>
            <a:br>
              <a:rPr lang="en-CA" dirty="0"/>
            </a:br>
            <a:r>
              <a:rPr lang="en-CA" dirty="0"/>
              <a:t># </a:t>
            </a:r>
            <a:r>
              <a:rPr lang="en-CA" dirty="0" err="1"/>
              <a:t>dlcp</a:t>
            </a:r>
            <a:endParaRPr lang="en-CA" dirty="0"/>
          </a:p>
          <a:p>
            <a:r>
              <a:rPr lang="en-CA" sz="2400" dirty="0">
                <a:hlinkClick r:id="rId3"/>
              </a:rPr>
              <a:t>https://app.sli.do/event/mPVkdwy7WMd9hrsacDawAm</a:t>
            </a:r>
            <a:r>
              <a:rPr lang="en-CA" sz="2400" dirty="0"/>
              <a:t> </a:t>
            </a:r>
          </a:p>
        </p:txBody>
      </p:sp>
      <p:pic>
        <p:nvPicPr>
          <p:cNvPr id="6" name="Picture 5"/>
          <p:cNvPicPr>
            <a:picLocks noChangeAspect="1"/>
          </p:cNvPicPr>
          <p:nvPr/>
        </p:nvPicPr>
        <p:blipFill>
          <a:blip r:embed="rId4"/>
          <a:stretch>
            <a:fillRect/>
          </a:stretch>
        </p:blipFill>
        <p:spPr>
          <a:xfrm>
            <a:off x="3824473" y="98611"/>
            <a:ext cx="1495053" cy="1495053"/>
          </a:xfrm>
          <a:prstGeom prst="rect">
            <a:avLst/>
          </a:prstGeom>
        </p:spPr>
      </p:pic>
      <p:pic>
        <p:nvPicPr>
          <p:cNvPr id="8" name="Picture 7">
            <a:extLst>
              <a:ext uri="{FF2B5EF4-FFF2-40B4-BE49-F238E27FC236}">
                <a16:creationId xmlns:a16="http://schemas.microsoft.com/office/drawing/2014/main" id="{939F130D-FD37-7437-3156-4DC371E3904A}"/>
              </a:ext>
            </a:extLst>
          </p:cNvPr>
          <p:cNvPicPr>
            <a:picLocks noChangeAspect="1"/>
          </p:cNvPicPr>
          <p:nvPr/>
        </p:nvPicPr>
        <p:blipFill>
          <a:blip r:embed="rId5"/>
          <a:stretch>
            <a:fillRect/>
          </a:stretch>
        </p:blipFill>
        <p:spPr>
          <a:xfrm>
            <a:off x="5724128" y="3135660"/>
            <a:ext cx="2294079" cy="2294079"/>
          </a:xfrm>
          <a:prstGeom prst="rect">
            <a:avLst/>
          </a:prstGeom>
        </p:spPr>
      </p:pic>
    </p:spTree>
    <p:extLst>
      <p:ext uri="{BB962C8B-B14F-4D97-AF65-F5344CB8AC3E}">
        <p14:creationId xmlns:p14="http://schemas.microsoft.com/office/powerpoint/2010/main" val="83913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6"/>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a:t>
            </a:r>
            <a:r>
              <a:rPr lang="fr-CA" sz="3200" dirty="0">
                <a:solidFill>
                  <a:schemeClr val="accent1">
                    <a:lumMod val="75000"/>
                  </a:schemeClr>
                </a:solidFill>
              </a:rPr>
              <a:t>balayage corporel</a:t>
            </a: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confortablement avec une </a:t>
            </a:r>
            <a:br>
              <a:rPr lang="fr-CA" sz="2800" u="none" dirty="0">
                <a:solidFill>
                  <a:schemeClr val="accent1">
                    <a:lumMod val="75000"/>
                  </a:schemeClr>
                </a:solidFill>
              </a:rPr>
            </a:br>
            <a:r>
              <a:rPr lang="fr-CA" sz="2800" u="none" dirty="0">
                <a:solidFill>
                  <a:schemeClr val="accent1">
                    <a:lumMod val="75000"/>
                  </a:schemeClr>
                </a:solidFill>
              </a:rPr>
              <a:t>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a:t>
            </a:r>
          </a:p>
        </p:txBody>
      </p:sp>
      <p:sp>
        <p:nvSpPr>
          <p:cNvPr id="8" name="TextBox 7"/>
          <p:cNvSpPr txBox="1"/>
          <p:nvPr/>
        </p:nvSpPr>
        <p:spPr>
          <a:xfrm>
            <a:off x="5513024" y="630872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grpSp>
        <p:nvGrpSpPr>
          <p:cNvPr id="5" name="Group 4">
            <a:extLst>
              <a:ext uri="{FF2B5EF4-FFF2-40B4-BE49-F238E27FC236}">
                <a16:creationId xmlns:a16="http://schemas.microsoft.com/office/drawing/2014/main" id="{AB1A2CC1-DE04-D8B2-4EA7-679D54B0A4EC}"/>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5D56CE73-D39F-0993-AC5F-DAA8692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B94FF8D6-DE64-EED6-B4A1-8DEAD6D9882A}"/>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11830</TotalTime>
  <Words>3541</Words>
  <Application>Microsoft Office PowerPoint</Application>
  <PresentationFormat>On-screen Show (4:3)</PresentationFormat>
  <Paragraphs>336</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-apple-system</vt:lpstr>
      <vt:lpstr>Arial</vt:lpstr>
      <vt:lpstr>Calibri</vt:lpstr>
      <vt:lpstr>Courier New</vt:lpstr>
      <vt:lpstr>Raleway</vt:lpstr>
      <vt:lpstr>Segoe UI Web (West European)</vt:lpstr>
      <vt:lpstr>Symbol</vt:lpstr>
      <vt:lpstr>Wingdings</vt:lpstr>
      <vt:lpstr>1_Office Theme</vt:lpstr>
      <vt:lpstr>Séance d’information :  Programme de développement du leadership de changement en pleine-conscience (DLCP)</vt:lpstr>
      <vt:lpstr>Sous-titres automatiques français disponibles</vt:lpstr>
      <vt:lpstr>PowerPoint Presentation</vt:lpstr>
      <vt:lpstr>Ordre du jour / Des intentions (pas nécessairement dans l’ordre suivant)</vt:lpstr>
      <vt:lpstr>Sli.do</vt:lpstr>
      <vt:lpstr>Exercice – balayage corporel</vt:lpstr>
      <vt:lpstr>Objectif principal du programme de DLCP</vt:lpstr>
      <vt:lpstr>Carte de participation - 2022</vt:lpstr>
      <vt:lpstr>Résultats principaux - Programme 2022</vt:lpstr>
      <vt:lpstr>Témoignages sur le programme de DLCP</vt:lpstr>
      <vt:lpstr>Exercice – Respiration</vt:lpstr>
      <vt:lpstr>Livré par une équipe d'animateurs bénévoles</vt:lpstr>
      <vt:lpstr>Engagement, aperçu du programme et questions fréquemment posées</vt:lpstr>
      <vt:lpstr>PowerPoint Presentation</vt:lpstr>
      <vt:lpstr>Éléments nécessaires à la réussite du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411</cp:revision>
  <cp:lastPrinted>1969-12-31T19:00:00Z</cp:lastPrinted>
  <dcterms:created xsi:type="dcterms:W3CDTF">2015-04-14T20:39:51Z</dcterms:created>
  <dcterms:modified xsi:type="dcterms:W3CDTF">2024-09-13T19:04:00Z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