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0.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1.xml" ContentType="application/vnd.openxmlformats-officedocument.presentationml.notesSlide+xml"/>
  <Override PartName="/ppt/tags/tag22.xml" ContentType="application/vnd.openxmlformats-officedocument.presentationml.tags+xml"/>
  <Override PartName="/ppt/notesSlides/notesSlide12.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5.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18"/>
  </p:notesMasterIdLst>
  <p:handoutMasterIdLst>
    <p:handoutMasterId r:id="rId19"/>
  </p:handoutMasterIdLst>
  <p:sldIdLst>
    <p:sldId id="535" r:id="rId2"/>
    <p:sldId id="551" r:id="rId3"/>
    <p:sldId id="528" r:id="rId4"/>
    <p:sldId id="539" r:id="rId5"/>
    <p:sldId id="550" r:id="rId6"/>
    <p:sldId id="319" r:id="rId7"/>
    <p:sldId id="520" r:id="rId8"/>
    <p:sldId id="547" r:id="rId9"/>
    <p:sldId id="544" r:id="rId10"/>
    <p:sldId id="538" r:id="rId11"/>
    <p:sldId id="536" r:id="rId12"/>
    <p:sldId id="542" r:id="rId13"/>
    <p:sldId id="340" r:id="rId14"/>
    <p:sldId id="552" r:id="rId15"/>
    <p:sldId id="526" r:id="rId16"/>
    <p:sldId id="343" r:id="rId17"/>
  </p:sldIdLst>
  <p:sldSz cx="9144000" cy="6858000" type="screen4x3"/>
  <p:notesSz cx="7023100" cy="9309100"/>
  <p:custDataLst>
    <p:tags r:id="rId2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3" clrIdx="0"/>
  <p:cmAuthor id="1" name="Jara.Nanssy" initials="J" lastIdx="3" clrIdx="1">
    <p:extLst>
      <p:ext uri="{19B8F6BF-5375-455C-9EA6-DF929625EA0E}">
        <p15:presenceInfo xmlns:p15="http://schemas.microsoft.com/office/powerpoint/2012/main" userId="Jara.Nanss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59" autoAdjust="0"/>
    <p:restoredTop sz="82360" autoAdjust="0"/>
  </p:normalViewPr>
  <p:slideViewPr>
    <p:cSldViewPr snapToObjects="1" showGuides="1">
      <p:cViewPr varScale="1">
        <p:scale>
          <a:sx n="94" d="100"/>
          <a:sy n="94" d="100"/>
        </p:scale>
        <p:origin x="1644" y="66"/>
      </p:cViewPr>
      <p:guideLst>
        <p:guide orient="horz" pos="2160"/>
        <p:guide pos="2880"/>
      </p:guideLst>
    </p:cSldViewPr>
  </p:slideViewPr>
  <p:notesTextViewPr>
    <p:cViewPr>
      <p:scale>
        <a:sx n="150" d="100"/>
        <a:sy n="150" d="100"/>
      </p:scale>
      <p:origin x="0" y="0"/>
    </p:cViewPr>
  </p:notesTextViewPr>
  <p:sorterViewPr>
    <p:cViewPr>
      <p:scale>
        <a:sx n="100" d="100"/>
        <a:sy n="100" d="100"/>
      </p:scale>
      <p:origin x="0" y="0"/>
    </p:cViewPr>
  </p:sorterViewPr>
  <p:notesViewPr>
    <p:cSldViewPr snapToObjects="1">
      <p:cViewPr varScale="1">
        <p:scale>
          <a:sx n="83" d="100"/>
          <a:sy n="83" d="100"/>
        </p:scale>
        <p:origin x="633" y="3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https://gcdocs2.ci.gc.ca/otcsdav/nodes/510899815/C:\Users\Alejandro.Gonzalez\AppData\Roaming\OpenText\OTEdit\EC_GCdocs2\c510899815\MCLD%20Final%20Analysis%20-%20June%20202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gcdocs2.ci.gc.ca/otcsdav/nodes/510899815/C:\Users\Alejandro.Gonzalez\AppData\Roaming\OpenText\OTEdit\EC_GCdocs2\c510899815\MCLD%20Final%20Analysis%20-%20June%202022.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'C+333MoreFreq'!$E$29</c:f>
              <c:strCache>
                <c:ptCount val="1"/>
                <c:pt idx="0">
                  <c:v>Pre Assessment
(n=239)</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'C+333MoreFreq'!$D$30:$D$34</c:f>
              <c:strCache>
                <c:ptCount val="5"/>
                <c:pt idx="0">
                  <c:v>Employee Engagement</c:v>
                </c:pt>
                <c:pt idx="1">
                  <c:v>Sounder Decision Making</c:v>
                </c:pt>
                <c:pt idx="2">
                  <c:v>Behavioural Risk</c:v>
                </c:pt>
                <c:pt idx="3">
                  <c:v>Well Being</c:v>
                </c:pt>
                <c:pt idx="4">
                  <c:v>Resiliency</c:v>
                </c:pt>
              </c:strCache>
            </c:strRef>
          </c:cat>
          <c:val>
            <c:numRef>
              <c:f>'C+333MoreFreq'!$E$30:$E$34</c:f>
              <c:numCache>
                <c:formatCode>0.0%</c:formatCode>
                <c:ptCount val="5"/>
                <c:pt idx="0">
                  <c:v>0.12121212121212122</c:v>
                </c:pt>
                <c:pt idx="1">
                  <c:v>0.47698744769874479</c:v>
                </c:pt>
                <c:pt idx="2">
                  <c:v>0.44769874476987448</c:v>
                </c:pt>
                <c:pt idx="3">
                  <c:v>0.54545454545454541</c:v>
                </c:pt>
                <c:pt idx="4">
                  <c:v>0.45454545454545453</c:v>
                </c:pt>
              </c:numCache>
            </c:numRef>
          </c:val>
          <c:extLst>
            <c:ext xmlns:c16="http://schemas.microsoft.com/office/drawing/2014/chart" uri="{C3380CC4-5D6E-409C-BE32-E72D297353CC}">
              <c16:uniqueId val="{00000000-9AE4-4835-9160-C96577116DDC}"/>
            </c:ext>
          </c:extLst>
        </c:ser>
        <c:ser>
          <c:idx val="1"/>
          <c:order val="1"/>
          <c:tx>
            <c:strRef>
              <c:f>'C+333MoreFreq'!$F$29</c:f>
              <c:strCache>
                <c:ptCount val="1"/>
                <c:pt idx="0">
                  <c:v>Final Assessment
(n=99)</c:v>
                </c:pt>
              </c:strCache>
            </c:strRef>
          </c:tx>
          <c:spPr>
            <a:noFill/>
            <a:ln>
              <a:noFill/>
            </a:ln>
            <a:effectLst/>
          </c:spPr>
          <c:invertIfNegative val="0"/>
          <c:cat>
            <c:strRef>
              <c:f>'C+333MoreFreq'!$D$30:$D$34</c:f>
              <c:strCache>
                <c:ptCount val="5"/>
                <c:pt idx="0">
                  <c:v>Employee Engagement</c:v>
                </c:pt>
                <c:pt idx="1">
                  <c:v>Sounder Decision Making</c:v>
                </c:pt>
                <c:pt idx="2">
                  <c:v>Behavioural Risk</c:v>
                </c:pt>
                <c:pt idx="3">
                  <c:v>Well Being</c:v>
                </c:pt>
                <c:pt idx="4">
                  <c:v>Resiliency</c:v>
                </c:pt>
              </c:strCache>
            </c:strRef>
          </c:cat>
          <c:val>
            <c:numRef>
              <c:f>'C+333MoreFreq'!$F$30:$F$34</c:f>
              <c:numCache>
                <c:formatCode>0.0%</c:formatCode>
                <c:ptCount val="5"/>
                <c:pt idx="0">
                  <c:v>0.24686192468619247</c:v>
                </c:pt>
                <c:pt idx="1">
                  <c:v>0.70707070707070707</c:v>
                </c:pt>
                <c:pt idx="2">
                  <c:v>0.24242424242424243</c:v>
                </c:pt>
                <c:pt idx="3">
                  <c:v>0.7531380753138075</c:v>
                </c:pt>
                <c:pt idx="4">
                  <c:v>0.59414225941422594</c:v>
                </c:pt>
              </c:numCache>
            </c:numRef>
          </c:val>
          <c:extLst>
            <c:ext xmlns:c16="http://schemas.microsoft.com/office/drawing/2014/chart" uri="{C3380CC4-5D6E-409C-BE32-E72D297353CC}">
              <c16:uniqueId val="{00000001-9AE4-4835-9160-C96577116DDC}"/>
            </c:ext>
          </c:extLst>
        </c:ser>
        <c:dLbls>
          <c:showLegendKey val="0"/>
          <c:showVal val="0"/>
          <c:showCatName val="0"/>
          <c:showSerName val="0"/>
          <c:showPercent val="0"/>
          <c:showBubbleSize val="0"/>
        </c:dLbls>
        <c:gapWidth val="80"/>
        <c:overlap val="25"/>
        <c:axId val="-333169616"/>
        <c:axId val="-333174512"/>
      </c:barChart>
      <c:catAx>
        <c:axId val="-333169616"/>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cap="none" spc="20" normalizeH="0" baseline="0">
                <a:solidFill>
                  <a:schemeClr val="tx1">
                    <a:lumMod val="65000"/>
                    <a:lumOff val="35000"/>
                  </a:schemeClr>
                </a:solidFill>
                <a:latin typeface="+mn-lt"/>
                <a:ea typeface="+mn-ea"/>
                <a:cs typeface="+mn-cs"/>
              </a:defRPr>
            </a:pPr>
            <a:endParaRPr lang="en-US"/>
          </a:p>
        </c:txPr>
        <c:crossAx val="-333174512"/>
        <c:crosses val="autoZero"/>
        <c:auto val="1"/>
        <c:lblAlgn val="ctr"/>
        <c:lblOffset val="100"/>
        <c:noMultiLvlLbl val="0"/>
      </c:catAx>
      <c:valAx>
        <c:axId val="-333174512"/>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spc="20" baseline="0">
                <a:solidFill>
                  <a:schemeClr val="tx1">
                    <a:lumMod val="65000"/>
                    <a:lumOff val="35000"/>
                  </a:schemeClr>
                </a:solidFill>
                <a:latin typeface="+mn-lt"/>
                <a:ea typeface="+mn-ea"/>
                <a:cs typeface="+mn-cs"/>
              </a:defRPr>
            </a:pPr>
            <a:endParaRPr lang="en-US"/>
          </a:p>
        </c:txPr>
        <c:crossAx val="-3331696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'C+333MoreFreq'!$E$29</c:f>
              <c:strCache>
                <c:ptCount val="1"/>
                <c:pt idx="0">
                  <c:v>Pre Assessment
(n=239)</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'C+333MoreFreq'!$D$30:$D$34</c:f>
              <c:strCache>
                <c:ptCount val="5"/>
                <c:pt idx="0">
                  <c:v>Employee Engagement</c:v>
                </c:pt>
                <c:pt idx="1">
                  <c:v>Sounder Decision Making</c:v>
                </c:pt>
                <c:pt idx="2">
                  <c:v>Behavioural Risk</c:v>
                </c:pt>
                <c:pt idx="3">
                  <c:v>Well Being</c:v>
                </c:pt>
                <c:pt idx="4">
                  <c:v>Resiliency</c:v>
                </c:pt>
              </c:strCache>
            </c:strRef>
          </c:cat>
          <c:val>
            <c:numRef>
              <c:f>'C+333MoreFreq'!$E$30:$E$34</c:f>
              <c:numCache>
                <c:formatCode>0.0%</c:formatCode>
                <c:ptCount val="5"/>
                <c:pt idx="0">
                  <c:v>0.12121212121212122</c:v>
                </c:pt>
                <c:pt idx="1">
                  <c:v>0.47698744769874479</c:v>
                </c:pt>
                <c:pt idx="2">
                  <c:v>0.44769874476987448</c:v>
                </c:pt>
                <c:pt idx="3">
                  <c:v>0.54545454545454541</c:v>
                </c:pt>
                <c:pt idx="4">
                  <c:v>0.45454545454545453</c:v>
                </c:pt>
              </c:numCache>
            </c:numRef>
          </c:val>
          <c:extLst>
            <c:ext xmlns:c16="http://schemas.microsoft.com/office/drawing/2014/chart" uri="{C3380CC4-5D6E-409C-BE32-E72D297353CC}">
              <c16:uniqueId val="{00000000-683E-4656-8EB9-BCC39A8D337F}"/>
            </c:ext>
          </c:extLst>
        </c:ser>
        <c:ser>
          <c:idx val="1"/>
          <c:order val="1"/>
          <c:tx>
            <c:strRef>
              <c:f>'C+333MoreFreq'!$F$29</c:f>
              <c:strCache>
                <c:ptCount val="1"/>
                <c:pt idx="0">
                  <c:v>Final Assessment
(n=99)</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'C+333MoreFreq'!$D$30:$D$34</c:f>
              <c:strCache>
                <c:ptCount val="5"/>
                <c:pt idx="0">
                  <c:v>Employee Engagement</c:v>
                </c:pt>
                <c:pt idx="1">
                  <c:v>Sounder Decision Making</c:v>
                </c:pt>
                <c:pt idx="2">
                  <c:v>Behavioural Risk</c:v>
                </c:pt>
                <c:pt idx="3">
                  <c:v>Well Being</c:v>
                </c:pt>
                <c:pt idx="4">
                  <c:v>Resiliency</c:v>
                </c:pt>
              </c:strCache>
            </c:strRef>
          </c:cat>
          <c:val>
            <c:numRef>
              <c:f>'C+333MoreFreq'!$F$30:$F$34</c:f>
              <c:numCache>
                <c:formatCode>0.0%</c:formatCode>
                <c:ptCount val="5"/>
                <c:pt idx="0">
                  <c:v>0.24686192468619247</c:v>
                </c:pt>
                <c:pt idx="1">
                  <c:v>0.70707070707070707</c:v>
                </c:pt>
                <c:pt idx="2">
                  <c:v>0.24242424242424243</c:v>
                </c:pt>
                <c:pt idx="3">
                  <c:v>0.7531380753138075</c:v>
                </c:pt>
                <c:pt idx="4">
                  <c:v>0.59414225941422594</c:v>
                </c:pt>
              </c:numCache>
            </c:numRef>
          </c:val>
          <c:extLst>
            <c:ext xmlns:c16="http://schemas.microsoft.com/office/drawing/2014/chart" uri="{C3380CC4-5D6E-409C-BE32-E72D297353CC}">
              <c16:uniqueId val="{00000001-683E-4656-8EB9-BCC39A8D337F}"/>
            </c:ext>
          </c:extLst>
        </c:ser>
        <c:dLbls>
          <c:showLegendKey val="0"/>
          <c:showVal val="0"/>
          <c:showCatName val="0"/>
          <c:showSerName val="0"/>
          <c:showPercent val="0"/>
          <c:showBubbleSize val="0"/>
        </c:dLbls>
        <c:gapWidth val="80"/>
        <c:overlap val="25"/>
        <c:axId val="-333171248"/>
        <c:axId val="-333167440"/>
      </c:barChart>
      <c:catAx>
        <c:axId val="-33317124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cap="none" spc="20" normalizeH="0" baseline="0">
                <a:solidFill>
                  <a:schemeClr val="tx1">
                    <a:lumMod val="65000"/>
                    <a:lumOff val="35000"/>
                  </a:schemeClr>
                </a:solidFill>
                <a:latin typeface="+mn-lt"/>
                <a:ea typeface="+mn-ea"/>
                <a:cs typeface="+mn-cs"/>
              </a:defRPr>
            </a:pPr>
            <a:endParaRPr lang="en-US"/>
          </a:p>
        </c:txPr>
        <c:crossAx val="-333167440"/>
        <c:crosses val="autoZero"/>
        <c:auto val="1"/>
        <c:lblAlgn val="ctr"/>
        <c:lblOffset val="100"/>
        <c:noMultiLvlLbl val="0"/>
      </c:catAx>
      <c:valAx>
        <c:axId val="-333167440"/>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spc="20" baseline="0">
                <a:solidFill>
                  <a:schemeClr val="tx1">
                    <a:lumMod val="65000"/>
                    <a:lumOff val="35000"/>
                  </a:schemeClr>
                </a:solidFill>
                <a:latin typeface="+mn-lt"/>
                <a:ea typeface="+mn-ea"/>
                <a:cs typeface="+mn-cs"/>
              </a:defRPr>
            </a:pPr>
            <a:endParaRPr lang="en-US"/>
          </a:p>
        </c:txPr>
        <c:crossAx val="-3331712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8A05F51D-812F-48F9-8F30-7D9BCD825099}" type="datetimeFigureOut">
              <a:rPr lang="en-US" smtClean="0"/>
              <a:t>9/13/2024</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2D821E14-76A6-43FE-B5FE-9A64513D664B}" type="slidenum">
              <a:rPr lang="en-US" smtClean="0"/>
              <a:t>‹#›</a:t>
            </a:fld>
            <a:endParaRPr lang="en-US" dirty="0"/>
          </a:p>
        </p:txBody>
      </p:sp>
    </p:spTree>
    <p:extLst>
      <p:ext uri="{BB962C8B-B14F-4D97-AF65-F5344CB8AC3E}">
        <p14:creationId xmlns:p14="http://schemas.microsoft.com/office/powerpoint/2010/main" val="20187854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27CFF8EE-F8A7-4931-B685-A88AF9DB5D80}" type="datetimeFigureOut">
              <a:rPr lang="en-US" smtClean="0"/>
              <a:t>9/13/2024</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C6C9EB95-B0B3-48AB-917D-E5E386E0913A}" type="slidenum">
              <a:rPr lang="en-US" smtClean="0"/>
              <a:t>‹#›</a:t>
            </a:fld>
            <a:endParaRPr lang="en-US" dirty="0"/>
          </a:p>
        </p:txBody>
      </p:sp>
    </p:spTree>
    <p:extLst>
      <p:ext uri="{BB962C8B-B14F-4D97-AF65-F5344CB8AC3E}">
        <p14:creationId xmlns:p14="http://schemas.microsoft.com/office/powerpoint/2010/main" val="2868621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iki.gccollab.ca/MCLD-DLCP"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gccollab.ca/groups/profile/7978973/mcld-program-cohort-cop-coi-program-dlpc-cohorte-cdp-et-cdi"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4Shw6MyGXAk"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youtube.com/watch?v=4Shw6MyGXAk&amp;t=130s"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iki.gccollab.ca/MCLD-DLCP"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gccollab.ca/groups/profile/7978973/mcld-program-cohort-cop-coi-program-dlpc-cohorte-cdp-et-cdi"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iki.gccollab.ca/DLCP-MCLD"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gccollab.ca/groups/profile/7978973/mcld-program-cohort-cop-coi-programme-dlcp-cohorte-cdp-et-cdi" TargetMode="External"/><Relationship Id="rId5" Type="http://schemas.openxmlformats.org/officeDocument/2006/relationships/hyperlink" Target="https://wiki.gccollab.ca/Programme_de_d%C3%A9veloppement_du_leadership_de_changement_en_pleine-conscience_%C2%BB_-_Questions_%26_r%C3%A9ponses" TargetMode="External"/><Relationship Id="rId4" Type="http://schemas.openxmlformats.org/officeDocument/2006/relationships/hyperlink" Target="https://wiki.gccollab.ca/D%C3%A9tails_du_programme_de_D%C3%A9veloppement_du_leadership_de_changement_en_pleine-conscience"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app.sli.do/event/sM35UUzqC6xq1okAf65geh"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iki.gccollab.ca/MCLD-DLCP"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7500" lnSpcReduction="20000"/>
          </a:bodyPr>
          <a:lstStyle/>
          <a:p>
            <a:pPr marL="0" lvl="0" indent="0">
              <a:spcAft>
                <a:spcPts val="600"/>
              </a:spcAft>
              <a:buFont typeface="Arial" panose="020B0604020202020204" pitchFamily="34" charset="0"/>
              <a:buNone/>
            </a:pPr>
            <a:r>
              <a:rPr lang="fr-FR" sz="1200" b="0" dirty="0"/>
              <a:t>(Carmen)</a:t>
            </a:r>
          </a:p>
          <a:p>
            <a:pPr marL="0" lvl="0" indent="0">
              <a:spcAft>
                <a:spcPts val="600"/>
              </a:spcAft>
              <a:buFont typeface="Arial" panose="020B0604020202020204" pitchFamily="34" charset="0"/>
              <a:buNone/>
            </a:pPr>
            <a:r>
              <a:rPr lang="fr-FR" sz="1200" b="1" dirty="0"/>
              <a:t>Afficher cette diapositive pendant que des personnes rejoignent la session</a:t>
            </a:r>
          </a:p>
          <a:p>
            <a:pPr marL="0" lvl="0" indent="0">
              <a:spcAft>
                <a:spcPts val="600"/>
              </a:spcAft>
              <a:buFont typeface="Arial" panose="020B0604020202020204" pitchFamily="34" charset="0"/>
              <a:buNone/>
            </a:pPr>
            <a:r>
              <a:rPr lang="fr-FR" sz="1200" b="1" dirty="0"/>
              <a:t>Et préparer ces liens :</a:t>
            </a:r>
            <a:endParaRPr lang="fr-CA" sz="1200"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fr-CA" u="none" dirty="0">
                <a:hlinkClick r:id="rId3"/>
              </a:rPr>
              <a:t>https://wiki.gccollab.ca/MCLD-DLCP</a:t>
            </a:r>
            <a:r>
              <a:rPr lang="fr-CA" u="none" dirty="0"/>
              <a:t>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fr-CA" u="none" dirty="0"/>
              <a:t>https://wiki.gccollab.ca/MCLD_Program_Facilitators_Team_/_L%27%C3%A9quipe_des_animateurs_du_program_de_DLCP</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fr-CA" sz="1200" kern="1200" dirty="0">
                <a:solidFill>
                  <a:schemeClr val="tx1"/>
                </a:solidFill>
                <a:effectLst/>
                <a:latin typeface="+mn-lt"/>
                <a:ea typeface="+mn-ea"/>
                <a:cs typeface="+mn-cs"/>
              </a:rPr>
              <a:t>https://wiki.gccollab.ca/Les_details_pour_le_Programme_de_d%C3%A9veloppement_du_leadership_en_changement_de_pleine-conscience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dirty="0"/>
              <a:t>https://wiki.gccollab.ca/Mindful_Change_Leadership_Development_Program_-_FAQ</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hlinkClick r:id="rId4"/>
              </a:rPr>
              <a:t>https://gccollab.ca/groups/profile/7978973/mcld-program-cohort-cop-coi-program-dlpc-cohorte-cdp-et-cdi</a:t>
            </a:r>
            <a:r>
              <a:rPr lang="fr-CA" dirty="0"/>
              <a:t>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fr-CA" dirty="0"/>
              <a:t>https://app.sli.do/event/mPVkdwy7WMd9hrsacDawAm</a:t>
            </a:r>
            <a:br>
              <a:rPr lang="fr-CA" dirty="0"/>
            </a:br>
            <a:r>
              <a:rPr lang="fr-CA" sz="1200" u="none" dirty="0"/>
              <a:t>Sli.do code: DLCP</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endParaRPr lang="fr-CA"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endParaRPr lang="fr-CA" dirty="0"/>
          </a:p>
          <a:p>
            <a:pPr marL="0" lvl="0" indent="0">
              <a:spcAft>
                <a:spcPts val="600"/>
              </a:spcAft>
              <a:buFont typeface="Arial" panose="020B0604020202020204" pitchFamily="34" charset="0"/>
              <a:buNone/>
            </a:pPr>
            <a:endParaRPr lang="fr-FR" sz="1200" b="1" kern="1200" dirty="0">
              <a:solidFill>
                <a:schemeClr val="tx1"/>
              </a:solidFill>
              <a:effectLst/>
              <a:latin typeface="+mn-lt"/>
              <a:ea typeface="+mn-ea"/>
              <a:cs typeface="+mn-cs"/>
            </a:endParaRPr>
          </a:p>
          <a:p>
            <a:pPr marL="0" lvl="0" indent="0">
              <a:spcAft>
                <a:spcPts val="600"/>
              </a:spcAft>
              <a:buFont typeface="Arial" panose="020B0604020202020204" pitchFamily="34" charset="0"/>
              <a:buNone/>
            </a:pPr>
            <a:r>
              <a:rPr lang="fr-CA" sz="1200" b="1" kern="1200" dirty="0">
                <a:solidFill>
                  <a:schemeClr val="tx1"/>
                </a:solidFill>
                <a:effectLst/>
                <a:latin typeface="+mn-lt"/>
                <a:ea typeface="+mn-ea"/>
                <a:cs typeface="+mn-cs"/>
              </a:rPr>
              <a:t>(( Just après de commencer la session…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noProof="0" dirty="0"/>
              <a:t>(( Démarrez l’enregistrement. ))</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u="none" noProof="0" dirty="0"/>
              <a:t>Bonjour à tout le monde.</a:t>
            </a:r>
            <a:endParaRPr lang="fr-CA" noProof="0" dirty="0"/>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b="0" u="none" noProof="0" dirty="0"/>
              <a:t>(( Reconnaissance des terres </a:t>
            </a:r>
            <a:r>
              <a:rPr lang="fr-CA" b="1" u="none" noProof="0" dirty="0"/>
              <a:t>(peut devoir être mise à jour) ))</a:t>
            </a:r>
            <a:endParaRPr lang="fr-CA" sz="1200" b="1" i="0" u="none" kern="1200" noProof="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i="1" u="none" kern="1200" dirty="0">
                <a:solidFill>
                  <a:schemeClr val="tx1"/>
                </a:solidFill>
                <a:latin typeface="+mn-lt"/>
                <a:ea typeface="+mn-ea"/>
                <a:cs typeface="+mn-cs"/>
              </a:rPr>
              <a:t>Tout d’abord, je tiens à souligner que je communique avec vous depuis le territoire traditionnel du peuple algonquin des </a:t>
            </a:r>
            <a:r>
              <a:rPr lang="fr-CA" sz="1200" i="1" u="none" kern="1200" dirty="0" err="1">
                <a:solidFill>
                  <a:schemeClr val="tx1"/>
                </a:solidFill>
                <a:latin typeface="+mn-lt"/>
                <a:ea typeface="+mn-ea"/>
                <a:cs typeface="+mn-cs"/>
              </a:rPr>
              <a:t>Anichinabés</a:t>
            </a:r>
            <a:r>
              <a:rPr lang="fr-CA" sz="1200" i="1" u="none" kern="1200" dirty="0">
                <a:solidFill>
                  <a:schemeClr val="tx1"/>
                </a:solidFill>
                <a:latin typeface="+mn-lt"/>
                <a:ea typeface="+mn-ea"/>
                <a:cs typeface="+mn-cs"/>
              </a:rPr>
              <a:t>, dans la région de la capitale nationale (RCN).</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FR" sz="1800" dirty="0">
                <a:solidFill>
                  <a:srgbClr val="FFFFFF"/>
                </a:solidFill>
                <a:effectLst/>
                <a:latin typeface="-apple-system"/>
              </a:rPr>
              <a:t>Tout d’abord, je tiens à souligner que je communique avec vous depuis la belle</a:t>
            </a:r>
            <a:r>
              <a:rPr lang="fr-FR" b="0" i="0" dirty="0">
                <a:solidFill>
                  <a:srgbClr val="FFFFFF"/>
                </a:solidFill>
                <a:effectLst/>
                <a:latin typeface="-apple-system"/>
              </a:rPr>
              <a:t> </a:t>
            </a:r>
            <a:r>
              <a:rPr lang="fr-FR" sz="1800" dirty="0">
                <a:solidFill>
                  <a:srgbClr val="FFFFFF"/>
                </a:solidFill>
                <a:effectLst/>
                <a:latin typeface="-apple-system"/>
              </a:rPr>
              <a:t>ville de Kingsville (Ontario), sur le territoire traditionnel des peuples Caldwell, </a:t>
            </a:r>
            <a:r>
              <a:rPr lang="fr-FR" sz="1800" dirty="0" err="1">
                <a:solidFill>
                  <a:srgbClr val="FFFFFF"/>
                </a:solidFill>
                <a:effectLst/>
                <a:latin typeface="-apple-system"/>
              </a:rPr>
              <a:t>Anishinabewaki</a:t>
            </a:r>
            <a:r>
              <a:rPr lang="fr-FR" sz="1800" dirty="0">
                <a:solidFill>
                  <a:srgbClr val="FFFFFF"/>
                </a:solidFill>
                <a:effectLst/>
                <a:latin typeface="-apple-system"/>
              </a:rPr>
              <a:t>, </a:t>
            </a:r>
            <a:r>
              <a:rPr lang="fr-FR" sz="1800" dirty="0" err="1">
                <a:solidFill>
                  <a:srgbClr val="FFFFFF"/>
                </a:solidFill>
                <a:effectLst/>
                <a:latin typeface="-apple-system"/>
              </a:rPr>
              <a:t>Attiwonderonk</a:t>
            </a:r>
            <a:r>
              <a:rPr lang="fr-FR" sz="1800" dirty="0">
                <a:solidFill>
                  <a:srgbClr val="FFFFFF"/>
                </a:solidFill>
                <a:effectLst/>
                <a:latin typeface="-apple-system"/>
              </a:rPr>
              <a:t>, </a:t>
            </a:r>
            <a:r>
              <a:rPr lang="fr-FR" sz="1800" dirty="0" err="1">
                <a:solidFill>
                  <a:srgbClr val="FFFFFF"/>
                </a:solidFill>
                <a:effectLst/>
                <a:latin typeface="-apple-system"/>
              </a:rPr>
              <a:t>Myaamia</a:t>
            </a:r>
            <a:r>
              <a:rPr lang="fr-FR" sz="1800" dirty="0">
                <a:solidFill>
                  <a:srgbClr val="FFFFFF"/>
                </a:solidFill>
                <a:effectLst/>
                <a:latin typeface="-apple-system"/>
              </a:rPr>
              <a:t> et Mississauga. Je vous encourage à réfléchir sur le territoire traditionnel depuis lequel vous vous connectez.</a:t>
            </a:r>
            <a:endParaRPr lang="fr-CA" sz="1200" i="1" u="none" kern="1200" dirty="0">
              <a:solidFill>
                <a:schemeClr val="tx1"/>
              </a:solidFill>
              <a:latin typeface="+mn-lt"/>
              <a:ea typeface="+mn-ea"/>
              <a:cs typeface="+mn-cs"/>
            </a:endParaRPr>
          </a:p>
          <a:p>
            <a:pPr marL="0" indent="0">
              <a:buFont typeface="Arial" panose="020B0604020202020204" pitchFamily="34" charset="0"/>
              <a:buNone/>
            </a:pPr>
            <a:endParaRPr lang="fr-CA" noProof="0" dirty="0"/>
          </a:p>
          <a:p>
            <a:pPr marL="0" indent="0">
              <a:buFont typeface="Arial" panose="020B0604020202020204" pitchFamily="34" charset="0"/>
              <a:buNone/>
            </a:pPr>
            <a:r>
              <a:rPr lang="fr-CA" noProof="0" dirty="0"/>
              <a:t>Quelques </a:t>
            </a:r>
            <a:r>
              <a:rPr lang="fr-FR" noProof="0" dirty="0"/>
              <a:t>rappels amicaux et entretien ménager</a:t>
            </a:r>
            <a:endParaRPr lang="fr-CA" noProof="0"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noProof="0" dirty="0"/>
              <a:t>Les caméras Web sont les bienvenues. Just SVP abstenez-vous de manger pendant que votre caméra Web est allumée.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noProof="0" dirty="0"/>
              <a:t>N’oubliez pas de vous déconnecter du RPV (ou « VPN ») pour que la transmission soit meilleure.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FR" u="none" noProof="0" dirty="0"/>
              <a:t>La session est enregistrée, en restant dans cette session il est entendu que nous avons votre consentement à l'enregistrement, cela aide ceux qui ne peuvent pas s'y rendre</a:t>
            </a:r>
            <a:r>
              <a:rPr lang="fr-CA" u="none" noProof="0" dirty="0"/>
              <a:t>.</a:t>
            </a:r>
          </a:p>
          <a:p>
            <a:pPr marL="628650" lvl="1" indent="-171450">
              <a:buFont typeface="Arial" panose="020B0604020202020204" pitchFamily="34" charset="0"/>
              <a:buChar char="•"/>
            </a:pPr>
            <a:r>
              <a:rPr lang="fr-CA" u="none" noProof="0" dirty="0"/>
              <a:t>(Soyez assuré(e) que, si quelque chose de nature délicate est enregistré, à la demande des personnes intéressées, l’enregistrement fera l’objet d’un montage avant la diffusion.)</a:t>
            </a:r>
          </a:p>
          <a:p>
            <a:pPr marL="0" marR="0" indent="0" algn="l" defTabSz="914400" rtl="0" eaLnBrk="1" fontAlgn="auto" latinLnBrk="0" hangingPunct="1">
              <a:lnSpc>
                <a:spcPct val="100000"/>
              </a:lnSpc>
              <a:spcBef>
                <a:spcPct val="0"/>
              </a:spcBef>
              <a:spcAft>
                <a:spcPct val="0"/>
              </a:spcAft>
              <a:buClrTx/>
              <a:buSzTx/>
              <a:buFontTx/>
              <a:buNone/>
              <a:defRPr/>
            </a:pPr>
            <a:endParaRPr lang="fr-CA" sz="1200" u="non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ct val="0"/>
              </a:spcBef>
              <a:spcAft>
                <a:spcPct val="0"/>
              </a:spcAft>
              <a:buClrTx/>
              <a:buSzTx/>
              <a:buFontTx/>
              <a:buNone/>
              <a:defRPr/>
            </a:pPr>
            <a:r>
              <a:rPr lang="fr-CA" u="none" dirty="0"/>
              <a:t>Comme pour toute séance du gouvernement du Canada, n’hésitez pas à utiliser la langue de votre choix pour poser des questions ou participer à la discussion. La séance d’aujourd’hui sera principalement dirigée en français. </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a:p>
            <a:pPr marL="0" marR="0" lvl="0" indent="0" algn="l" defTabSz="914400" rtl="0" eaLnBrk="1" fontAlgn="auto" latinLnBrk="0" hangingPunct="1">
              <a:lnSpc>
                <a:spcPct val="100000"/>
              </a:lnSpc>
              <a:spcBef>
                <a:spcPct val="0"/>
              </a:spcBef>
              <a:spcAft>
                <a:spcPct val="0"/>
              </a:spcAft>
              <a:buClrTx/>
              <a:buSzTx/>
              <a:buFontTx/>
              <a:buNone/>
              <a:tabLst/>
              <a:defRPr/>
            </a:pPr>
            <a:r>
              <a:rPr lang="fr-CA" u="none" dirty="0"/>
              <a:t>((Dites ce qui suit en anglais : ))</a:t>
            </a:r>
          </a:p>
          <a:p>
            <a:r>
              <a:rPr lang="en-US" u="none" dirty="0"/>
              <a:t>“As with other Government of Canada sessions, please feel free to use the language of your choice to ask questions or participate in the discussion. This program will be given mainly in French“</a:t>
            </a:r>
            <a:endParaRPr lang="fr-CA" dirty="0"/>
          </a:p>
          <a:p>
            <a:endParaRPr lang="fr-CA" dirty="0"/>
          </a:p>
          <a:p>
            <a:r>
              <a:rPr lang="fr-FR" dirty="0"/>
              <a:t>Je vous souhaite la bienvenue à cette séance d'information sur le </a:t>
            </a:r>
            <a:r>
              <a:rPr lang="fr-FR" sz="1200" u="none" dirty="0"/>
              <a:t>programme de « Développement du leadership de changement en pleine-conscience »</a:t>
            </a:r>
            <a:endParaRPr lang="fr-CA" dirty="0"/>
          </a:p>
          <a:p>
            <a:pPr marL="0" lvl="0" indent="0">
              <a:spcAft>
                <a:spcPts val="600"/>
              </a:spcAft>
              <a:buFont typeface="Arial" panose="020B0604020202020204" pitchFamily="34" charset="0"/>
              <a:buNone/>
            </a:pPr>
            <a:endParaRPr lang="fr-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fr-CA" smtClean="0"/>
              <a:t>1</a:t>
            </a:fld>
            <a:endParaRPr lang="fr-CA" dirty="0"/>
          </a:p>
        </p:txBody>
      </p:sp>
    </p:spTree>
    <p:extLst>
      <p:ext uri="{BB962C8B-B14F-4D97-AF65-F5344CB8AC3E}">
        <p14:creationId xmlns:p14="http://schemas.microsoft.com/office/powerpoint/2010/main" val="3514182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26">
              <a:defRPr/>
            </a:pPr>
            <a:r>
              <a:rPr lang="fr-CA" dirty="0"/>
              <a:t>(Ginette </a:t>
            </a:r>
            <a:r>
              <a:rPr lang="fr-CA" dirty="0">
                <a:sym typeface="Wingdings" panose="05000000000000000000" pitchFamily="2" charset="2"/>
              </a:rPr>
              <a:t></a:t>
            </a:r>
            <a:r>
              <a:rPr lang="fr-CA" dirty="0"/>
              <a:t>)</a:t>
            </a:r>
          </a:p>
          <a:p>
            <a:pPr marL="0" marR="0" lvl="0" indent="0" algn="l" defTabSz="914400" rtl="0" eaLnBrk="0" fontAlgn="base" latinLnBrk="0" hangingPunct="0">
              <a:lnSpc>
                <a:spcPct val="100000"/>
              </a:lnSpc>
              <a:spcBef>
                <a:spcPct val="30000"/>
              </a:spcBef>
              <a:spcAft>
                <a:spcPct val="0"/>
              </a:spcAft>
              <a:buClrTx/>
              <a:buSzTx/>
              <a:buFontTx/>
              <a:buNone/>
              <a:defRPr/>
            </a:pPr>
            <a:r>
              <a:rPr lang="fr-CA" sz="1200" u="none" kern="1200" noProof="0" dirty="0">
                <a:solidFill>
                  <a:schemeClr val="tx1"/>
                </a:solidFill>
                <a:latin typeface="Arial" charset="0"/>
                <a:ea typeface="+mn-ea"/>
                <a:cs typeface="+mn-cs"/>
              </a:rPr>
              <a:t>De cet ensemble de témoignages, je me permets d’en lire un en entier…</a:t>
            </a:r>
          </a:p>
          <a:p>
            <a:pPr marL="0" marR="0" lvl="0" indent="0" algn="l" defTabSz="914400" rtl="0" eaLnBrk="0" fontAlgn="base" latinLnBrk="0" hangingPunct="0">
              <a:lnSpc>
                <a:spcPct val="100000"/>
              </a:lnSpc>
              <a:spcBef>
                <a:spcPct val="30000"/>
              </a:spcBef>
              <a:spcAft>
                <a:spcPct val="0"/>
              </a:spcAft>
              <a:buClrTx/>
              <a:buSzTx/>
              <a:buFontTx/>
              <a:buNone/>
              <a:defRPr/>
            </a:pPr>
            <a:r>
              <a:rPr lang="fr-CA" sz="1200" u="none" kern="1200" noProof="0" dirty="0">
                <a:solidFill>
                  <a:schemeClr val="tx1"/>
                </a:solidFill>
                <a:latin typeface="Arial" charset="0"/>
                <a:ea typeface="+mn-ea"/>
                <a:cs typeface="+mn-cs"/>
              </a:rPr>
              <a:t>« ...en quelque sorte, l’effort que vous consacrez afin de trouver en vous-même le remède, pour vous-même et pour les autres, est un engagement dont je suis reconnaissant d’être le témoin en tant que participant occasionnel à ce programme... toutes les démarches de ce type qui visent à ouvrir la conscience, le cœur et l’esprit au monde plus vaste qui nous entoure, qu’elles soient spirituelles ou physiques, sont un investissement très précieux, et je vous félicite de l’investissement que vous venez de faire. »</a:t>
            </a:r>
            <a:r>
              <a:rPr lang="fr-CA" sz="1200" kern="1200" noProof="0" dirty="0">
                <a:solidFill>
                  <a:schemeClr val="tx1"/>
                </a:solidFill>
                <a:latin typeface="Arial" charset="0"/>
                <a:ea typeface="+mn-ea"/>
                <a:cs typeface="+mn-cs"/>
              </a:rPr>
              <a:t> – l’</a:t>
            </a:r>
            <a:r>
              <a:rPr lang="fr-CA" sz="1200" u="none" kern="1200" noProof="0" dirty="0">
                <a:solidFill>
                  <a:schemeClr val="tx1"/>
                </a:solidFill>
                <a:latin typeface="Arial" charset="0"/>
                <a:ea typeface="+mn-ea"/>
                <a:cs typeface="+mn-cs"/>
              </a:rPr>
              <a:t>Aîné Malcom Saulis, huitième séance, 5456</a:t>
            </a:r>
          </a:p>
          <a:p>
            <a:pPr lvl="0"/>
            <a:endParaRPr lang="fr-CA" noProof="0" dirty="0"/>
          </a:p>
          <a:p>
            <a:pPr lvl="0"/>
            <a:endParaRPr lang="fr-CA" dirty="0"/>
          </a:p>
        </p:txBody>
      </p:sp>
      <p:sp>
        <p:nvSpPr>
          <p:cNvPr id="4" name="Slide Number Placeholder 3"/>
          <p:cNvSpPr>
            <a:spLocks noGrp="1"/>
          </p:cNvSpPr>
          <p:nvPr>
            <p:ph type="sldNum" sz="quarter" idx="10"/>
          </p:nvPr>
        </p:nvSpPr>
        <p:spPr/>
        <p:txBody>
          <a:bodyPr/>
          <a:lstStyle/>
          <a:p>
            <a:pPr>
              <a:defRPr/>
            </a:pPr>
            <a:fld id="{FE284EBD-CBB1-4A99-ABB1-E39FD7904359}" type="slidenum">
              <a:rPr lang="fr-CA" smtClean="0"/>
              <a:t>10</a:t>
            </a:fld>
            <a:endParaRPr lang="fr-CA" dirty="0"/>
          </a:p>
        </p:txBody>
      </p:sp>
    </p:spTree>
    <p:extLst>
      <p:ext uri="{BB962C8B-B14F-4D97-AF65-F5344CB8AC3E}">
        <p14:creationId xmlns:p14="http://schemas.microsoft.com/office/powerpoint/2010/main" val="4258708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2500" lnSpcReduction="20000"/>
          </a:bodyPr>
          <a:lstStyle/>
          <a:p>
            <a:pPr defTabSz="933126">
              <a:defRPr/>
            </a:pPr>
            <a:r>
              <a:rPr lang="fr-CA" dirty="0"/>
              <a:t>(Ginette </a:t>
            </a:r>
            <a:r>
              <a:rPr lang="fr-CA" dirty="0">
                <a:sym typeface="Wingdings" panose="05000000000000000000" pitchFamily="2" charset="2"/>
              </a:rPr>
              <a:t></a:t>
            </a:r>
            <a:r>
              <a:rPr lang="fr-CA" dirty="0"/>
              <a:t>)</a:t>
            </a:r>
          </a:p>
          <a:p>
            <a:r>
              <a:rPr lang="fr-CA" u="none" dirty="0"/>
              <a:t>Essayons un autre exercice de pleine conscience…</a:t>
            </a:r>
          </a:p>
          <a:p>
            <a:r>
              <a:rPr lang="fr-CA" sz="1200" u="none" dirty="0"/>
              <a:t>Comme pour le premier exercice, asseyez-vous le plus confortablement possible dans une position qui vous permet en même temps d’être éveillé(e), attentif ou attentive et à l’aise.</a:t>
            </a:r>
          </a:p>
          <a:p>
            <a:r>
              <a:rPr lang="fr-CA" sz="1200" u="none" dirty="0"/>
              <a:t>Vous pouvez mettre vos pieds à plat sur le sol; et posez les mains sur les genoux, les paumes vers le haut ou vers le bas, en fonction de ce qui vous convient le plus.</a:t>
            </a:r>
          </a:p>
          <a:p>
            <a:r>
              <a:rPr lang="fr-CA" sz="1200" u="none" dirty="0"/>
              <a:t>N’hésitez pas à fermer les yeux ou à les fermer à moitié.</a:t>
            </a:r>
          </a:p>
          <a:p>
            <a:r>
              <a:rPr lang="fr-CA" sz="1200" u="none" dirty="0"/>
              <a:t>Suivez ma voix, qui vous guidera durant l’exercice.</a:t>
            </a:r>
          </a:p>
          <a:p>
            <a:r>
              <a:rPr lang="fr-CA" u="none" dirty="0"/>
              <a:t>Portez doucement attention à votre respiration. Aucun besoin de changer votre façon de respirer; remarquez simplement votre respiration.</a:t>
            </a:r>
          </a:p>
          <a:p>
            <a:endParaRPr lang="fr-CA" dirty="0"/>
          </a:p>
          <a:p>
            <a:r>
              <a:rPr lang="fr-CA" u="none" dirty="0"/>
              <a:t>Ne vous préoccupez pas du temps.</a:t>
            </a:r>
          </a:p>
          <a:p>
            <a:r>
              <a:rPr lang="fr-CA" u="none" dirty="0"/>
              <a:t>Prêtez simplement attention :</a:t>
            </a:r>
          </a:p>
          <a:p>
            <a:r>
              <a:rPr lang="fr-CA" u="none" dirty="0"/>
              <a:t>À l’inspiration</a:t>
            </a:r>
          </a:p>
          <a:p>
            <a:r>
              <a:rPr lang="fr-CA" u="none" dirty="0"/>
              <a:t>À l’expiration</a:t>
            </a:r>
          </a:p>
          <a:p>
            <a:r>
              <a:rPr lang="fr-CA" u="none" dirty="0"/>
              <a:t>Si, à un moment donné, votre esprit s’éloigne, faites preuve de gentillesse à votre égard, reconnaissez cette pensée, laissez-la aller et ramenez votre attention sur l’objet de votre attention, c’est-à-dire votre respiration.</a:t>
            </a:r>
          </a:p>
          <a:p>
            <a:r>
              <a:rPr lang="fr-CA" u="none" dirty="0"/>
              <a:t>Inspiration</a:t>
            </a:r>
          </a:p>
          <a:p>
            <a:r>
              <a:rPr lang="fr-CA" u="none" dirty="0"/>
              <a:t>Expiration</a:t>
            </a:r>
          </a:p>
          <a:p>
            <a:endParaRPr lang="fr-CA" dirty="0"/>
          </a:p>
          <a:p>
            <a:r>
              <a:rPr lang="fr-CA" u="none" dirty="0"/>
              <a:t>Je vous ferai signe lorsque la minute se sera écoulée.</a:t>
            </a:r>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Continuez simplement à vous concentrer sur votre respiration.</a:t>
            </a:r>
          </a:p>
          <a:p>
            <a:pPr lvl="0">
              <a:buFont typeface="Arial" pitchFamily="34" charset="0"/>
              <a:buNone/>
            </a:pPr>
            <a:endParaRPr lang="fr-CA" dirty="0"/>
          </a:p>
          <a:p>
            <a:pPr lvl="0">
              <a:buFont typeface="Arial" pitchFamily="34" charset="0"/>
              <a:buNone/>
            </a:pPr>
            <a:r>
              <a:rPr lang="fr-CA" dirty="0"/>
              <a:t>(Cliquez)</a:t>
            </a:r>
          </a:p>
          <a:p>
            <a:pPr lvl="0">
              <a:buFont typeface="Arial" pitchFamily="34" charset="0"/>
              <a:buNone/>
            </a:pPr>
            <a:r>
              <a:rPr lang="fr-CA" u="none" dirty="0"/>
              <a:t>Retour sur l’exercice : Utilisez l’espace de clavardage pour décrire ce que vous avez remarqué.</a:t>
            </a:r>
          </a:p>
          <a:p>
            <a:pPr lvl="0">
              <a:buFont typeface="Arial" pitchFamily="34" charset="0"/>
              <a:buNone/>
            </a:pPr>
            <a:r>
              <a:rPr lang="fr-CA" u="none" dirty="0"/>
              <a:t>Nous lirons certains de vos commentaires plus tard au cours de la séance.</a:t>
            </a:r>
          </a:p>
          <a:p>
            <a:pPr lvl="0">
              <a:buFont typeface="Arial" pitchFamily="34" charset="0"/>
              <a:buNone/>
            </a:pPr>
            <a:endParaRPr lang="fr-CA" u="none" dirty="0"/>
          </a:p>
          <a:p>
            <a:pPr defTabSz="933142">
              <a:defRPr/>
            </a:pPr>
            <a:r>
              <a:rPr lang="en-CA" dirty="0" err="1"/>
              <a:t>Resourcess</a:t>
            </a:r>
            <a:r>
              <a:rPr lang="en-CA" dirty="0"/>
              <a:t>:</a:t>
            </a:r>
          </a:p>
          <a:p>
            <a:pPr marL="0" marR="0" lvl="0" indent="0" algn="l" defTabSz="933142" rtl="0" eaLnBrk="1" fontAlgn="auto" latinLnBrk="0" hangingPunct="1">
              <a:lnSpc>
                <a:spcPct val="100000"/>
              </a:lnSpc>
              <a:spcBef>
                <a:spcPts val="0"/>
              </a:spcBef>
              <a:spcAft>
                <a:spcPts val="0"/>
              </a:spcAft>
              <a:buClrTx/>
              <a:buSzTx/>
              <a:buFontTx/>
              <a:buNone/>
              <a:tabLst/>
              <a:defRPr/>
            </a:pPr>
            <a:r>
              <a:rPr lang="en-US" dirty="0">
                <a:hlinkClick r:id="rId3"/>
              </a:rPr>
              <a:t>https://www.youtube.com/watch?v=4Shw6MyGXAk</a:t>
            </a:r>
            <a:r>
              <a:rPr lang="en-US" dirty="0"/>
              <a:t> </a:t>
            </a:r>
          </a:p>
          <a:p>
            <a:pPr defTabSz="933142">
              <a:defRPr/>
            </a:pPr>
            <a:r>
              <a:rPr lang="fr-FR" dirty="0">
                <a:hlinkClick r:id="rId4"/>
              </a:rPr>
              <a:t>https://www.youtube.com/watch?v=4Shw6MyGXAk&amp;t=130s</a:t>
            </a:r>
            <a:endParaRPr lang="en-CA" dirty="0"/>
          </a:p>
          <a:p>
            <a:pPr lvl="0">
              <a:buFont typeface="Arial" pitchFamily="34" charset="0"/>
              <a:buNone/>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11</a:t>
            </a:fld>
            <a:endParaRPr lang="fr-CA" dirty="0"/>
          </a:p>
        </p:txBody>
      </p:sp>
    </p:spTree>
    <p:extLst>
      <p:ext uri="{BB962C8B-B14F-4D97-AF65-F5344CB8AC3E}">
        <p14:creationId xmlns:p14="http://schemas.microsoft.com/office/powerpoint/2010/main" val="3362004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7500" lnSpcReduction="20000"/>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fr-CA" dirty="0"/>
              <a:t>(Alejandro)</a:t>
            </a:r>
          </a:p>
          <a:p>
            <a:pPr marL="0" lvl="0" indent="0">
              <a:spcAft>
                <a:spcPts val="600"/>
              </a:spcAft>
              <a:buFont typeface="Arial" panose="020B0604020202020204" pitchFamily="34" charset="0"/>
              <a:buNone/>
            </a:pPr>
            <a:endParaRPr lang="en-US" dirty="0"/>
          </a:p>
          <a:p>
            <a:pPr>
              <a:spcBef>
                <a:spcPts val="600"/>
              </a:spcBef>
            </a:pPr>
            <a:r>
              <a:rPr lang="fr-FR" sz="3000" dirty="0">
                <a:solidFill>
                  <a:schemeClr val="tx1"/>
                </a:solidFill>
              </a:rPr>
              <a:t>Soutenu par des </a:t>
            </a:r>
            <a:r>
              <a:rPr lang="fr-FR" sz="3000" dirty="0" err="1">
                <a:solidFill>
                  <a:schemeClr val="tx1"/>
                </a:solidFill>
              </a:rPr>
              <a:t>co</a:t>
            </a:r>
            <a:r>
              <a:rPr lang="fr-FR" sz="3000" dirty="0">
                <a:solidFill>
                  <a:schemeClr val="tx1"/>
                </a:solidFill>
              </a:rPr>
              <a:t>-animateurs des Ministères suivants :</a:t>
            </a:r>
          </a:p>
          <a:p>
            <a:pPr marL="628650" lvl="1" indent="-171450" algn="l" defTabSz="914400" rtl="0" eaLnBrk="1" latinLnBrk="0" hangingPunct="1">
              <a:spcBef>
                <a:spcPts val="600"/>
              </a:spcBef>
              <a:spcAft>
                <a:spcPts val="600"/>
              </a:spcAft>
              <a:buFont typeface="Arial" panose="020B0604020202020204" pitchFamily="34" charset="0"/>
              <a:buChar char="•"/>
            </a:pPr>
            <a:r>
              <a:rPr lang="fr-FR" b="0" i="0" dirty="0">
                <a:solidFill>
                  <a:srgbClr val="333333"/>
                </a:solidFill>
                <a:effectLst/>
                <a:latin typeface="Raleway" pitchFamily="2" charset="0"/>
              </a:rPr>
              <a:t>Bureau du secrétaire du gouverneur général</a:t>
            </a:r>
            <a:r>
              <a:rPr lang="fr-FR" sz="1200" kern="1200" dirty="0">
                <a:solidFill>
                  <a:schemeClr val="tx1"/>
                </a:solidFill>
                <a:latin typeface="+mn-lt"/>
                <a:ea typeface="+mn-ea"/>
                <a:cs typeface="+mn-cs"/>
              </a:rPr>
              <a:t> (GG)</a:t>
            </a:r>
          </a:p>
          <a:p>
            <a:pPr marL="628650" lvl="1" indent="-171450" algn="l" defTabSz="914400" rtl="0" eaLnBrk="1" latinLnBrk="0" hangingPunct="1">
              <a:spcBef>
                <a:spcPts val="600"/>
              </a:spcBef>
              <a:spcAft>
                <a:spcPts val="600"/>
              </a:spcAft>
              <a:buFont typeface="Arial" panose="020B0604020202020204" pitchFamily="34" charset="0"/>
              <a:buChar char="•"/>
            </a:pPr>
            <a:r>
              <a:rPr lang="fr-FR" sz="1200" kern="1200" dirty="0">
                <a:solidFill>
                  <a:schemeClr val="tx1"/>
                </a:solidFill>
                <a:latin typeface="+mn-lt"/>
                <a:ea typeface="+mn-ea"/>
                <a:cs typeface="+mn-cs"/>
              </a:rPr>
              <a:t>Parcs Canada (PC),</a:t>
            </a:r>
          </a:p>
          <a:p>
            <a:pPr marL="628650" lvl="1" indent="-171450" algn="l" defTabSz="914400" rtl="0" eaLnBrk="1" latinLnBrk="0" hangingPunct="1">
              <a:spcBef>
                <a:spcPts val="600"/>
              </a:spcBef>
              <a:spcAft>
                <a:spcPts val="600"/>
              </a:spcAft>
              <a:buFont typeface="Arial" panose="020B0604020202020204" pitchFamily="34" charset="0"/>
              <a:buChar char="•"/>
            </a:pPr>
            <a:r>
              <a:rPr lang="fr-FR" sz="1200" kern="1200" dirty="0">
                <a:solidFill>
                  <a:schemeClr val="tx1"/>
                </a:solidFill>
                <a:latin typeface="+mn-lt"/>
                <a:ea typeface="+mn-ea"/>
                <a:cs typeface="+mn-cs"/>
              </a:rPr>
              <a:t>Centre d’analyse des opérations et déclarations financières du Canada (CANAFE)</a:t>
            </a:r>
          </a:p>
          <a:p>
            <a:pPr marL="628650" lvl="1" indent="-171450" algn="l" defTabSz="914400" rtl="0" eaLnBrk="1" latinLnBrk="0" hangingPunct="1">
              <a:spcBef>
                <a:spcPts val="600"/>
              </a:spcBef>
              <a:spcAft>
                <a:spcPts val="600"/>
              </a:spcAft>
              <a:buFont typeface="Arial" panose="020B0604020202020204" pitchFamily="34" charset="0"/>
              <a:buChar char="•"/>
            </a:pPr>
            <a:r>
              <a:rPr lang="fr-FR" sz="1200" kern="1200" dirty="0">
                <a:solidFill>
                  <a:schemeClr val="tx1"/>
                </a:solidFill>
                <a:latin typeface="+mn-lt"/>
                <a:ea typeface="+mn-ea"/>
                <a:cs typeface="+mn-cs"/>
              </a:rPr>
              <a:t>Emploi et Développement social Canada (EDSC)</a:t>
            </a:r>
          </a:p>
          <a:p>
            <a:pPr marL="628650" lvl="1" indent="-171450" algn="l" defTabSz="914400" rtl="0" eaLnBrk="1" latinLnBrk="0" hangingPunct="1">
              <a:spcBef>
                <a:spcPts val="600"/>
              </a:spcBef>
              <a:spcAft>
                <a:spcPts val="600"/>
              </a:spcAft>
              <a:buFont typeface="Arial" panose="020B0604020202020204" pitchFamily="34" charset="0"/>
              <a:buChar char="•"/>
            </a:pPr>
            <a:r>
              <a:rPr lang="fr-FR" sz="1200" kern="1200" dirty="0">
                <a:solidFill>
                  <a:schemeClr val="tx1"/>
                </a:solidFill>
                <a:latin typeface="+mn-lt"/>
                <a:ea typeface="+mn-ea"/>
                <a:cs typeface="+mn-cs"/>
              </a:rPr>
              <a:t>Services publics et Approvisionnement Canada (SPAC)</a:t>
            </a:r>
          </a:p>
          <a:p>
            <a:pPr marL="628650" lvl="1" indent="-171450" algn="l" defTabSz="914400" rtl="0" eaLnBrk="1" latinLnBrk="0" hangingPunct="1">
              <a:spcBef>
                <a:spcPts val="600"/>
              </a:spcBef>
              <a:spcAft>
                <a:spcPts val="600"/>
              </a:spcAft>
              <a:buFont typeface="Arial" panose="020B0604020202020204" pitchFamily="34" charset="0"/>
              <a:buChar char="•"/>
            </a:pPr>
            <a:r>
              <a:rPr lang="fr-FR" sz="1200" kern="1200" dirty="0">
                <a:solidFill>
                  <a:schemeClr val="tx1"/>
                </a:solidFill>
                <a:latin typeface="+mn-lt"/>
                <a:ea typeface="+mn-ea"/>
                <a:cs typeface="+mn-cs"/>
              </a:rPr>
              <a:t>Services aux autochtones</a:t>
            </a:r>
            <a:r>
              <a:rPr lang="fr-FR" sz="1200" kern="1200" baseline="0" dirty="0">
                <a:solidFill>
                  <a:schemeClr val="tx1"/>
                </a:solidFill>
                <a:latin typeface="+mn-lt"/>
                <a:ea typeface="+mn-ea"/>
                <a:cs typeface="+mn-cs"/>
              </a:rPr>
              <a:t> Canada (SAC)</a:t>
            </a:r>
          </a:p>
          <a:p>
            <a:pPr marL="628650" lvl="1" indent="-171450" algn="l" defTabSz="914400" rtl="0" eaLnBrk="1" latinLnBrk="0" hangingPunct="1">
              <a:spcBef>
                <a:spcPts val="600"/>
              </a:spcBef>
              <a:spcAft>
                <a:spcPts val="600"/>
              </a:spcAft>
              <a:buFont typeface="Arial" panose="020B0604020202020204" pitchFamily="34" charset="0"/>
              <a:buChar char="•"/>
            </a:pPr>
            <a:r>
              <a:rPr lang="fr-FR" sz="1200" kern="1200" dirty="0">
                <a:solidFill>
                  <a:schemeClr val="tx1"/>
                </a:solidFill>
                <a:latin typeface="+mn-lt"/>
                <a:ea typeface="+mn-ea"/>
                <a:cs typeface="+mn-cs"/>
              </a:rPr>
              <a:t>Agence des services frontaliers du Canada (ASFC)</a:t>
            </a:r>
          </a:p>
          <a:p>
            <a:pPr marL="628650" lvl="1" indent="-171450" algn="l" defTabSz="914400" rtl="0" eaLnBrk="1" latinLnBrk="0" hangingPunct="1">
              <a:spcBef>
                <a:spcPts val="600"/>
              </a:spcBef>
              <a:spcAft>
                <a:spcPts val="600"/>
              </a:spcAft>
              <a:buFont typeface="Arial" panose="020B0604020202020204" pitchFamily="34" charset="0"/>
              <a:buChar char="•"/>
            </a:pPr>
            <a:r>
              <a:rPr lang="fr-FR" sz="1200" kern="1200" dirty="0">
                <a:solidFill>
                  <a:schemeClr val="tx1"/>
                </a:solidFill>
                <a:latin typeface="+mn-lt"/>
                <a:ea typeface="+mn-ea"/>
                <a:cs typeface="+mn-cs"/>
              </a:rPr>
              <a:t>Secrétariat du Conseil du Trésor du Canada (SCT)</a:t>
            </a:r>
          </a:p>
          <a:p>
            <a:pPr marL="628650" lvl="1" indent="-171450" algn="l" defTabSz="914400" rtl="0" eaLnBrk="1" latinLnBrk="0" hangingPunct="1">
              <a:spcBef>
                <a:spcPts val="600"/>
              </a:spcBef>
              <a:spcAft>
                <a:spcPts val="600"/>
              </a:spcAft>
              <a:buFont typeface="Arial" panose="020B0604020202020204" pitchFamily="34" charset="0"/>
              <a:buChar char="•"/>
            </a:pPr>
            <a:r>
              <a:rPr lang="fr-FR" sz="1200" kern="1200" dirty="0">
                <a:solidFill>
                  <a:schemeClr val="tx1"/>
                </a:solidFill>
                <a:latin typeface="+mn-lt"/>
                <a:ea typeface="+mn-ea"/>
                <a:cs typeface="+mn-cs"/>
              </a:rPr>
              <a:t>Agence du revenu du Canada  (ARC)</a:t>
            </a:r>
          </a:p>
          <a:p>
            <a:pPr marL="628650" lvl="1" indent="-171450" algn="l" defTabSz="914400" rtl="0" eaLnBrk="1" latinLnBrk="0" hangingPunct="1">
              <a:spcBef>
                <a:spcPts val="600"/>
              </a:spcBef>
              <a:spcAft>
                <a:spcPts val="600"/>
              </a:spcAft>
              <a:buFont typeface="Arial" panose="020B0604020202020204" pitchFamily="34" charset="0"/>
              <a:buChar char="•"/>
            </a:pPr>
            <a:r>
              <a:rPr lang="fr-FR" sz="1200" kern="1200" dirty="0">
                <a:solidFill>
                  <a:schemeClr val="tx1"/>
                </a:solidFill>
                <a:latin typeface="+mn-lt"/>
                <a:ea typeface="+mn-ea"/>
                <a:cs typeface="+mn-cs"/>
              </a:rPr>
              <a:t>Immigration, Refugiées</a:t>
            </a:r>
            <a:r>
              <a:rPr lang="fr-FR" sz="1200" kern="1200" baseline="0" dirty="0">
                <a:solidFill>
                  <a:schemeClr val="tx1"/>
                </a:solidFill>
                <a:latin typeface="+mn-lt"/>
                <a:ea typeface="+mn-ea"/>
                <a:cs typeface="+mn-cs"/>
              </a:rPr>
              <a:t> et Citoyenneté Canada (IRCC)</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fr-CA" smtClean="0"/>
              <a:t>12</a:t>
            </a:fld>
            <a:endParaRPr lang="fr-CA" dirty="0"/>
          </a:p>
        </p:txBody>
      </p:sp>
    </p:spTree>
    <p:extLst>
      <p:ext uri="{BB962C8B-B14F-4D97-AF65-F5344CB8AC3E}">
        <p14:creationId xmlns:p14="http://schemas.microsoft.com/office/powerpoint/2010/main" val="3907180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i="0" dirty="0"/>
              <a:t>(Alejandro)</a:t>
            </a:r>
          </a:p>
          <a:p>
            <a:pPr marL="0" marR="0" lvl="0" indent="0" algn="l" defTabSz="914400" rtl="0" eaLnBrk="1" fontAlgn="auto" latinLnBrk="0" hangingPunct="1">
              <a:lnSpc>
                <a:spcPct val="100000"/>
              </a:lnSpc>
              <a:spcBef>
                <a:spcPct val="0"/>
              </a:spcBef>
              <a:spcAft>
                <a:spcPct val="0"/>
              </a:spcAft>
              <a:buClrTx/>
              <a:buSzTx/>
              <a:buFontTx/>
              <a:buNone/>
              <a:tabLst/>
              <a:defRPr/>
            </a:pPr>
            <a:r>
              <a:rPr lang="fr-CA" sz="1200" dirty="0"/>
              <a:t>((Selon le temps – partage dans le clavardage ))</a:t>
            </a:r>
          </a:p>
          <a:p>
            <a:pPr marL="0" marR="0" lvl="0" indent="0" algn="l" defTabSz="914400" rtl="0" eaLnBrk="1" fontAlgn="auto" latinLnBrk="0" hangingPunct="1">
              <a:lnSpc>
                <a:spcPct val="100000"/>
              </a:lnSpc>
              <a:spcBef>
                <a:spcPct val="0"/>
              </a:spcBef>
              <a:spcAft>
                <a:spcPct val="0"/>
              </a:spcAft>
              <a:buClrTx/>
              <a:buSzTx/>
              <a:buFontTx/>
              <a:buNone/>
              <a:defRPr/>
            </a:pPr>
            <a:endParaRPr lang="fr-CA" sz="1200" dirty="0"/>
          </a:p>
          <a:p>
            <a:pPr marL="0" marR="0" lvl="0" indent="0" algn="l" defTabSz="914400" rtl="0" eaLnBrk="1" fontAlgn="auto" latinLnBrk="0" hangingPunct="1">
              <a:lnSpc>
                <a:spcPct val="100000"/>
              </a:lnSpc>
              <a:spcBef>
                <a:spcPct val="0"/>
              </a:spcBef>
              <a:spcAft>
                <a:spcPct val="0"/>
              </a:spcAft>
              <a:buClrTx/>
              <a:buSzTx/>
              <a:buFontTx/>
              <a:buNone/>
              <a:defRPr/>
            </a:pPr>
            <a:r>
              <a:rPr lang="fr-FR" sz="1200" dirty="0"/>
              <a:t>Avant de passer aux questions et réponses, parcourons les pages du programme sur </a:t>
            </a:r>
            <a:r>
              <a:rPr lang="fr-FR" sz="1200" dirty="0" err="1"/>
              <a:t>GCWiki</a:t>
            </a:r>
            <a:r>
              <a:rPr lang="fr-FR" sz="1200" dirty="0"/>
              <a:t> et faisons un bref aperçu, en supposant que tout le monde a vu ces pages</a:t>
            </a:r>
          </a:p>
          <a:p>
            <a:pPr marL="0" marR="0" lvl="0" indent="0" algn="l" defTabSz="914400" rtl="0" eaLnBrk="1" fontAlgn="auto" latinLnBrk="0" hangingPunct="1">
              <a:lnSpc>
                <a:spcPct val="100000"/>
              </a:lnSpc>
              <a:spcBef>
                <a:spcPct val="0"/>
              </a:spcBef>
              <a:spcAft>
                <a:spcPct val="0"/>
              </a:spcAft>
              <a:buClrTx/>
              <a:buSzTx/>
              <a:buFontTx/>
              <a:buNone/>
              <a:defRPr/>
            </a:pPr>
            <a:endParaRPr lang="fr-CA" sz="1200"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fr-CA" u="none" dirty="0">
                <a:hlinkClick r:id="rId3"/>
              </a:rPr>
              <a:t>https://wiki.gccollab.ca/MCLD-DLCP</a:t>
            </a:r>
            <a:r>
              <a:rPr lang="fr-CA" u="none" dirty="0"/>
              <a:t>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dirty="0"/>
              <a:t>https://wiki.gccollab.ca/Mindful_Change_Leadership_Development_Program_-_FAQ</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hlinkClick r:id="rId4"/>
              </a:rPr>
              <a:t>https://gccollab.ca/groups/profile/7978973/mcld-program-cohort-cop-coi-program-dlpc-cohorte-cdp-et-cdi</a:t>
            </a:r>
            <a:r>
              <a:rPr lang="fr-CA" dirty="0"/>
              <a:t> </a:t>
            </a:r>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13</a:t>
            </a:fld>
            <a:endParaRPr lang="fr-CA" dirty="0"/>
          </a:p>
        </p:txBody>
      </p:sp>
    </p:spTree>
    <p:extLst>
      <p:ext uri="{BB962C8B-B14F-4D97-AF65-F5344CB8AC3E}">
        <p14:creationId xmlns:p14="http://schemas.microsoft.com/office/powerpoint/2010/main" val="3075091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dirty="0"/>
              <a:t>Français : Alejandro : Le programme dure 8 semaines, avec une séance hebdomadaire d'1h30, plus des devoirs supplémentaires jusqu'à une estimation de 2 à 3 heures par semaine.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000" dirty="0" err="1"/>
              <a:t>Ensligh</a:t>
            </a:r>
            <a:r>
              <a:rPr lang="fr-FR" sz="1000" dirty="0"/>
              <a:t>: </a:t>
            </a:r>
            <a:r>
              <a:rPr lang="en-US" sz="1000" dirty="0"/>
              <a:t>Alejandro</a:t>
            </a:r>
            <a:r>
              <a:rPr lang="fr-CA" sz="1000" b="0" i="0" dirty="0"/>
              <a:t>:</a:t>
            </a:r>
          </a:p>
          <a:p>
            <a:pPr lvl="0"/>
            <a:r>
              <a:rPr lang="en-CA" sz="1000" dirty="0"/>
              <a:t>The program goes for 8 weeks, with a weekly session of 1.5 hours, plus additional homework for up to an estimate of 2 to 3 hours a week</a:t>
            </a:r>
          </a:p>
          <a:p>
            <a:pPr lvl="0"/>
            <a:endParaRPr lang="en-CA" sz="1000" b="1" i="1" dirty="0"/>
          </a:p>
          <a:p>
            <a:r>
              <a:rPr lang="en-CA" dirty="0">
                <a:hlinkClick r:id="rId3"/>
              </a:rPr>
              <a:t>https://wiki.gccollab.ca/DLCP-MCLD</a:t>
            </a:r>
            <a:endParaRPr lang="en-CA" dirty="0"/>
          </a:p>
          <a:p>
            <a:r>
              <a:rPr lang="fr-FR" i="0" u="sng" dirty="0">
                <a:solidFill>
                  <a:srgbClr val="0645AD"/>
                </a:solidFill>
                <a:effectLst/>
                <a:hlinkClick r:id="rId4" tooltip="Détails du programme de Développement du leadership de changement en pleine-conscience"/>
              </a:rPr>
              <a:t>DLCP - Détails du programme de 8 semaines</a:t>
            </a:r>
            <a:endParaRPr lang="fr-FR" i="0" u="sng" dirty="0">
              <a:solidFill>
                <a:srgbClr val="0645AD"/>
              </a:solidFill>
              <a:effectLst/>
            </a:endParaRPr>
          </a:p>
          <a:p>
            <a:r>
              <a:rPr lang="en-US" i="0" u="sng" dirty="0">
                <a:solidFill>
                  <a:srgbClr val="0645AD"/>
                </a:solidFill>
                <a:effectLst/>
                <a:hlinkClick r:id="rId5" tooltip="Programme de développement du leadership de changement en pleine-conscience » - Questions &amp; réponses"/>
              </a:rPr>
              <a:t>DLCP - Questions </a:t>
            </a:r>
            <a:r>
              <a:rPr lang="en-US" i="0" u="sng" dirty="0" err="1">
                <a:solidFill>
                  <a:srgbClr val="0645AD"/>
                </a:solidFill>
                <a:effectLst/>
                <a:hlinkClick r:id="rId5" tooltip="Programme de développement du leadership de changement en pleine-conscience » - Questions &amp; réponses"/>
              </a:rPr>
              <a:t>fréquemment</a:t>
            </a:r>
            <a:r>
              <a:rPr lang="en-US" i="0" u="sng" dirty="0">
                <a:solidFill>
                  <a:srgbClr val="0645AD"/>
                </a:solidFill>
                <a:effectLst/>
                <a:hlinkClick r:id="rId5" tooltip="Programme de développement du leadership de changement en pleine-conscience » - Questions &amp; réponses"/>
              </a:rPr>
              <a:t> </a:t>
            </a:r>
            <a:r>
              <a:rPr lang="en-US" i="0" u="sng" dirty="0" err="1">
                <a:solidFill>
                  <a:srgbClr val="0645AD"/>
                </a:solidFill>
                <a:effectLst/>
                <a:hlinkClick r:id="rId5" tooltip="Programme de développement du leadership de changement en pleine-conscience » - Questions &amp; réponses"/>
              </a:rPr>
              <a:t>posées</a:t>
            </a:r>
            <a:endParaRPr lang="en-CA" dirty="0"/>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hlinkClick r:id="rId6"/>
              </a:rPr>
              <a:t>https://gccollab.ca/groups/profile/7978973/mcld-program-cohort-cop-coi-programme-dlcp-cohorte-cdp-et-cdi</a:t>
            </a:r>
            <a:r>
              <a:rPr lang="en-CA" dirty="0"/>
              <a:t> </a:t>
            </a:r>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2707755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i="0" dirty="0"/>
              <a:t>(Alejandro)</a:t>
            </a:r>
          </a:p>
          <a:p>
            <a:pPr marL="0" marR="0" lvl="0" indent="0" algn="l" defTabSz="914400" rtl="0" eaLnBrk="0" fontAlgn="base" latinLnBrk="0" hangingPunct="0">
              <a:lnSpc>
                <a:spcPct val="100000"/>
              </a:lnSpc>
              <a:spcBef>
                <a:spcPct val="30000"/>
              </a:spcBef>
              <a:spcAft>
                <a:spcPct val="0"/>
              </a:spcAft>
              <a:buClrTx/>
              <a:buSzTx/>
              <a:buFontTx/>
              <a:buNone/>
              <a:defRPr/>
            </a:pPr>
            <a:r>
              <a:rPr lang="fr-CA" sz="1200" b="0" u="none" kern="1200" dirty="0">
                <a:solidFill>
                  <a:schemeClr val="tx1"/>
                </a:solidFill>
                <a:latin typeface="Arial" charset="0"/>
                <a:ea typeface="+mn-ea"/>
                <a:cs typeface="+mn-cs"/>
              </a:rPr>
              <a:t>Les séances et les activités à faire à la maison exigent un investissement assez important de la part des participants. Des éléments qui seront essentiels pour assurer le succès continu du programme sont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defRPr/>
            </a:pPr>
            <a:r>
              <a:rPr lang="fr-FR" sz="1200" b="0" u="none" kern="1200" dirty="0">
                <a:solidFill>
                  <a:schemeClr val="tx1"/>
                </a:solidFill>
                <a:latin typeface="Arial" charset="0"/>
                <a:ea typeface="+mn-ea"/>
                <a:cs typeface="+mn-cs"/>
              </a:rPr>
              <a:t>il s'agit d'un </a:t>
            </a:r>
            <a:r>
              <a:rPr lang="fr-FR" sz="1200" b="1" u="none" kern="1200" dirty="0">
                <a:solidFill>
                  <a:schemeClr val="tx1"/>
                </a:solidFill>
                <a:latin typeface="Arial" charset="0"/>
                <a:ea typeface="+mn-ea"/>
                <a:cs typeface="+mn-cs"/>
              </a:rPr>
              <a:t>programme de base</a:t>
            </a:r>
            <a:endParaRPr lang="fr-CA" sz="12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defRPr/>
            </a:pPr>
            <a:r>
              <a:rPr lang="fr-CA" sz="1200" b="0" u="none" kern="1200" dirty="0">
                <a:solidFill>
                  <a:schemeClr val="tx1"/>
                </a:solidFill>
                <a:latin typeface="Arial" charset="0"/>
                <a:ea typeface="+mn-ea"/>
                <a:cs typeface="+mn-cs"/>
              </a:rPr>
              <a:t>Le </a:t>
            </a:r>
            <a:r>
              <a:rPr lang="fr-CA" sz="1200" b="1" u="none" kern="1200" dirty="0">
                <a:solidFill>
                  <a:schemeClr val="tx1"/>
                </a:solidFill>
                <a:latin typeface="Arial" charset="0"/>
                <a:ea typeface="+mn-ea"/>
                <a:cs typeface="+mn-cs"/>
              </a:rPr>
              <a:t>maintien de la participation volontaire </a:t>
            </a:r>
            <a:r>
              <a:rPr lang="fr-CA" sz="1200" b="0" u="none" kern="1200" dirty="0">
                <a:solidFill>
                  <a:schemeClr val="tx1"/>
                </a:solidFill>
                <a:latin typeface="Arial" charset="0"/>
                <a:ea typeface="+mn-ea"/>
                <a:cs typeface="+mn-cs"/>
              </a:rPr>
              <a:t>et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defRPr/>
            </a:pPr>
            <a:r>
              <a:rPr lang="fr-CA" sz="1200" b="0" u="none" kern="1200" dirty="0">
                <a:solidFill>
                  <a:schemeClr val="tx1"/>
                </a:solidFill>
                <a:latin typeface="Arial" charset="0"/>
                <a:ea typeface="+mn-ea"/>
                <a:cs typeface="+mn-cs"/>
              </a:rPr>
              <a:t>Le </a:t>
            </a:r>
            <a:r>
              <a:rPr lang="fr-CA" sz="1200" b="1" u="none" kern="1200" dirty="0">
                <a:solidFill>
                  <a:schemeClr val="tx1"/>
                </a:solidFill>
                <a:latin typeface="Arial" charset="0"/>
                <a:ea typeface="+mn-ea"/>
                <a:cs typeface="+mn-cs"/>
              </a:rPr>
              <a:t>soutien de la direction</a:t>
            </a:r>
            <a:r>
              <a:rPr lang="fr-CA" sz="1200" b="0" u="none" kern="1200" dirty="0">
                <a:solidFill>
                  <a:schemeClr val="tx1"/>
                </a:solidFill>
                <a:latin typeface="Arial" charset="0"/>
                <a:ea typeface="+mn-ea"/>
                <a:cs typeface="+mn-cs"/>
              </a:rPr>
              <a: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defRPr/>
            </a:pPr>
            <a:r>
              <a:rPr lang="fr-FR" sz="1200" b="0" kern="1200" dirty="0">
                <a:solidFill>
                  <a:schemeClr val="tx1"/>
                </a:solidFill>
                <a:effectLst/>
                <a:latin typeface="Arial" charset="0"/>
                <a:ea typeface="+mn-ea"/>
                <a:cs typeface="+mn-cs"/>
              </a:rPr>
              <a:t>Il peut être ajouté à votre </a:t>
            </a:r>
            <a:r>
              <a:rPr lang="fr-FR" sz="1200" b="1" kern="1200" dirty="0">
                <a:solidFill>
                  <a:schemeClr val="tx1"/>
                </a:solidFill>
                <a:effectLst/>
                <a:latin typeface="Arial" charset="0"/>
                <a:ea typeface="+mn-ea"/>
                <a:cs typeface="+mn-cs"/>
              </a:rPr>
              <a:t>accord de gestion des performances ou à votre plan d'apprentissage</a:t>
            </a:r>
            <a:r>
              <a:rPr lang="fr-FR" sz="1200" b="0" kern="1200" dirty="0">
                <a:solidFill>
                  <a:schemeClr val="tx1"/>
                </a:solidFill>
                <a:effectLst/>
                <a:latin typeface="Arial" charset="0"/>
                <a:ea typeface="+mn-ea"/>
                <a:cs typeface="+mn-cs"/>
              </a:rPr>
              <a:t>.</a:t>
            </a:r>
            <a:endParaRPr lang="fr-CA" sz="1200" b="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endParaRPr lang="fr-CA"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lang="fr-CA" sz="1200" u="none" kern="1200" dirty="0">
                <a:solidFill>
                  <a:schemeClr val="tx1"/>
                </a:solidFill>
                <a:latin typeface="Arial" charset="0"/>
                <a:ea typeface="+mn-ea"/>
                <a:cs typeface="+mn-cs"/>
              </a:rPr>
              <a:t>(Ces facteurs de réussite sont mis en évidence durant la promotion du programme. Les employés sont invités à discuter avec leur gestionnaire pour obtenir son soutien.)</a:t>
            </a:r>
            <a:endParaRPr lang="fr-CA" sz="1200" kern="1200" dirty="0">
              <a:solidFill>
                <a:schemeClr val="tx1"/>
              </a:solidFill>
              <a:effectLst/>
              <a:latin typeface="Arial" charset="0"/>
              <a:ea typeface="+mn-ea"/>
              <a:cs typeface="+mn-cs"/>
            </a:endParaRPr>
          </a:p>
          <a:p>
            <a:pPr lvl="0"/>
            <a:endParaRPr lang="fr-CA" dirty="0"/>
          </a:p>
          <a:p>
            <a:pPr lvl="0"/>
            <a:endParaRPr lang="fr-CA" dirty="0"/>
          </a:p>
        </p:txBody>
      </p:sp>
      <p:sp>
        <p:nvSpPr>
          <p:cNvPr id="4" name="Slide Number Placeholder 3"/>
          <p:cNvSpPr>
            <a:spLocks noGrp="1"/>
          </p:cNvSpPr>
          <p:nvPr>
            <p:ph type="sldNum" sz="quarter" idx="10"/>
          </p:nvPr>
        </p:nvSpPr>
        <p:spPr/>
        <p:txBody>
          <a:bodyPr/>
          <a:lstStyle/>
          <a:p>
            <a:pPr>
              <a:defRPr/>
            </a:pPr>
            <a:fld id="{FE284EBD-CBB1-4A99-ABB1-E39FD7904359}" type="slidenum">
              <a:rPr lang="fr-CA" smtClean="0"/>
              <a:t>15</a:t>
            </a:fld>
            <a:endParaRPr lang="fr-CA" dirty="0"/>
          </a:p>
        </p:txBody>
      </p:sp>
    </p:spTree>
    <p:extLst>
      <p:ext uri="{BB962C8B-B14F-4D97-AF65-F5344CB8AC3E}">
        <p14:creationId xmlns:p14="http://schemas.microsoft.com/office/powerpoint/2010/main" val="40907999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i="0" dirty="0"/>
              <a:t>(Alejandro)</a:t>
            </a:r>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Avant que les gens lèvent la main afin de poser des questions, nous allons réfléchir à certains des commentaires formulés dans l’espace de clavardage.</a:t>
            </a:r>
            <a:r>
              <a:rPr lang="fr-CA" dirty="0"/>
              <a:t> </a:t>
            </a:r>
            <a:r>
              <a:rPr lang="fr-CA" u="none" dirty="0"/>
              <a:t>(Mentionner certains des commentaires pour les deux exercices.)</a:t>
            </a:r>
            <a:endParaRPr lang="fr-CA" dirty="0"/>
          </a:p>
          <a:p>
            <a:pPr lvl="0"/>
            <a:endParaRPr lang="fr-CA" dirty="0"/>
          </a:p>
          <a:p>
            <a:pPr lvl="0"/>
            <a:r>
              <a:rPr lang="fr-CA" u="none" dirty="0"/>
              <a:t>Nous allons maintenant passer aux questions. Veuillez observer les règles suivantes :</a:t>
            </a:r>
          </a:p>
          <a:p>
            <a:pPr marL="171450" lvl="0" indent="-171450">
              <a:buFont typeface="Arial" panose="020B0604020202020204" pitchFamily="34" charset="0"/>
              <a:buChar char="•"/>
            </a:pPr>
            <a:r>
              <a:rPr lang="fr-CA" u="none" dirty="0"/>
              <a:t>une question par personne à la fois;</a:t>
            </a:r>
          </a:p>
          <a:p>
            <a:pPr marL="171450" lvl="0" indent="-171450">
              <a:buFont typeface="Arial" panose="020B0604020202020204" pitchFamily="34" charset="0"/>
              <a:buChar char="•"/>
            </a:pPr>
            <a:r>
              <a:rPr lang="fr-CA" u="none" dirty="0"/>
              <a:t>une question provenant de l’espace de clavardage;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u="none" dirty="0"/>
              <a:t>et une autre de Sli.do, pour les personnes qui préfèrent conserver leur anonymat, seront </a:t>
            </a:r>
            <a:r>
              <a:rPr lang="fr-CA" u="none" dirty="0"/>
              <a:t>choisies par alternance</a:t>
            </a:r>
            <a:r>
              <a:rPr lang="fr-CA" sz="1200" u="none" dirty="0"/>
              <a:t> </a:t>
            </a:r>
          </a:p>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CA" sz="1200" dirty="0">
                <a:hlinkClick r:id="rId3"/>
              </a:rPr>
              <a:t>https://app.sli.do/event/sM35UUzqC6xq1okAf65geh</a:t>
            </a:r>
            <a:r>
              <a:rPr lang="en-CA" sz="1200" dirty="0"/>
              <a:t> </a:t>
            </a:r>
            <a:br>
              <a:rPr lang="fr-CA" dirty="0"/>
            </a:br>
            <a:r>
              <a:rPr lang="fr-CA" sz="1200" u="none" dirty="0"/>
              <a:t>Sli.do code: </a:t>
            </a:r>
            <a:r>
              <a:rPr lang="fr-CA" sz="1200" u="none" dirty="0" err="1"/>
              <a:t>dlcp</a:t>
            </a:r>
            <a:endParaRPr lang="fr-CA" sz="1200" u="none" dirty="0"/>
          </a:p>
          <a:p>
            <a:pPr marL="171450" lvl="0" indent="-171450">
              <a:buFont typeface="Arial" panose="020B0604020202020204" pitchFamily="34" charset="0"/>
              <a:buChar char="•"/>
            </a:pPr>
            <a:endParaRPr lang="fr-CA" dirty="0"/>
          </a:p>
          <a:p>
            <a:endParaRPr lang="fr-CA" dirty="0"/>
          </a:p>
          <a:p>
            <a:r>
              <a:rPr lang="fr-CA" dirty="0"/>
              <a:t>Merci de avoir participé dans la séance d’aujourd’hui</a:t>
            </a:r>
          </a:p>
        </p:txBody>
      </p:sp>
      <p:sp>
        <p:nvSpPr>
          <p:cNvPr id="4" name="Slide Number Placeholder 3"/>
          <p:cNvSpPr>
            <a:spLocks noGrp="1"/>
          </p:cNvSpPr>
          <p:nvPr>
            <p:ph type="sldNum" sz="quarter" idx="10"/>
          </p:nvPr>
        </p:nvSpPr>
        <p:spPr/>
        <p:txBody>
          <a:bodyPr/>
          <a:lstStyle/>
          <a:p>
            <a:fld id="{C6C9EB95-B0B3-48AB-917D-E5E386E0913A}" type="slidenum">
              <a:rPr lang="fr-CA" smtClean="0"/>
              <a:t>16</a:t>
            </a:fld>
            <a:endParaRPr lang="fr-CA" dirty="0"/>
          </a:p>
        </p:txBody>
      </p:sp>
    </p:spTree>
    <p:extLst>
      <p:ext uri="{BB962C8B-B14F-4D97-AF65-F5344CB8AC3E}">
        <p14:creationId xmlns:p14="http://schemas.microsoft.com/office/powerpoint/2010/main" val="1994754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200" dirty="0">
                <a:solidFill>
                  <a:srgbClr val="0070C0"/>
                </a:solidFill>
                <a:latin typeface="+mn-lt"/>
                <a:hlinkClick r:id="rId3"/>
              </a:rPr>
              <a:t>Ginette:</a:t>
            </a:r>
            <a:endParaRPr lang="en-US" dirty="0">
              <a:solidFill>
                <a:srgbClr val="0070C0"/>
              </a:solidFill>
            </a:endParaRPr>
          </a:p>
          <a:p>
            <a:pPr marL="0" lvl="0" indent="0">
              <a:spcAft>
                <a:spcPts val="600"/>
              </a:spcAft>
              <a:buFont typeface="Arial" panose="020B0604020202020204" pitchFamily="34" charset="0"/>
              <a:buNone/>
            </a:pPr>
            <a:endParaRPr lang="en-US" sz="1200" dirty="0"/>
          </a:p>
          <a:p>
            <a:pPr marL="0" lvl="0" indent="0">
              <a:spcAft>
                <a:spcPts val="600"/>
              </a:spcAft>
              <a:buFont typeface="Arial" panose="020B0604020202020204" pitchFamily="34" charset="0"/>
              <a:buNone/>
            </a:pPr>
            <a:r>
              <a:rPr lang="en-US" sz="1200" dirty="0"/>
              <a:t>Prep:</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CA" sz="1200" i="0" kern="1200" noProof="0" dirty="0">
                <a:solidFill>
                  <a:schemeClr val="tx1"/>
                </a:solidFill>
                <a:effectLst/>
                <a:latin typeface="+mn-lt"/>
                <a:ea typeface="+mn-ea"/>
                <a:cs typeface="+mn-cs"/>
              </a:rPr>
              <a:t>You can use the automatic closed captions option available at the bottom left or your screen</a:t>
            </a:r>
            <a:br>
              <a:rPr lang="en-CA" sz="1200" i="0" kern="1200" noProof="0" dirty="0">
                <a:solidFill>
                  <a:schemeClr val="tx1"/>
                </a:solidFill>
                <a:effectLst/>
                <a:latin typeface="+mn-lt"/>
                <a:ea typeface="+mn-ea"/>
                <a:cs typeface="+mn-cs"/>
              </a:rPr>
            </a:br>
            <a:endParaRPr lang="en-CA" sz="1200" i="0" kern="1200" noProof="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CA" sz="1200" i="0" kern="1200" noProof="0" dirty="0">
                <a:solidFill>
                  <a:schemeClr val="tx1"/>
                </a:solidFill>
                <a:effectLst/>
                <a:latin typeface="+mn-lt"/>
                <a:ea typeface="+mn-ea"/>
                <a:cs typeface="+mn-cs"/>
              </a:rPr>
              <a:t>(Stop sharing)</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CA" sz="1200" i="0" kern="1200" noProof="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100" dirty="0" err="1">
                <a:latin typeface="+mn-lt"/>
              </a:rPr>
              <a:t>Today’s</a:t>
            </a:r>
            <a:r>
              <a:rPr lang="fr-CA" sz="1100" dirty="0">
                <a:latin typeface="+mn-lt"/>
              </a:rPr>
              <a:t> information session </a:t>
            </a:r>
            <a:r>
              <a:rPr lang="fr-CA" sz="1100" dirty="0" err="1">
                <a:latin typeface="+mn-lt"/>
              </a:rPr>
              <a:t>will</a:t>
            </a:r>
            <a:r>
              <a:rPr lang="fr-CA" sz="1100" dirty="0">
                <a:latin typeface="+mn-lt"/>
              </a:rPr>
              <a:t> </a:t>
            </a:r>
            <a:r>
              <a:rPr lang="fr-CA" sz="1100" dirty="0" err="1">
                <a:latin typeface="+mn-lt"/>
              </a:rPr>
              <a:t>be</a:t>
            </a:r>
            <a:r>
              <a:rPr lang="fr-CA" sz="1100" dirty="0">
                <a:latin typeface="+mn-lt"/>
              </a:rPr>
              <a:t> </a:t>
            </a:r>
            <a:r>
              <a:rPr lang="fr-CA" sz="1100" dirty="0" err="1">
                <a:latin typeface="+mn-lt"/>
              </a:rPr>
              <a:t>led</a:t>
            </a:r>
            <a:r>
              <a:rPr lang="fr-CA" sz="1100" dirty="0">
                <a:latin typeface="+mn-lt"/>
              </a:rPr>
              <a:t> by Alejandro Gonzalez, Senior Advisor, </a:t>
            </a:r>
            <a:r>
              <a:rPr lang="fr-CA" sz="1100" dirty="0" err="1">
                <a:latin typeface="+mn-lt"/>
              </a:rPr>
              <a:t>Organizational</a:t>
            </a:r>
            <a:r>
              <a:rPr lang="fr-CA" sz="1100" dirty="0">
                <a:latin typeface="+mn-lt"/>
              </a:rPr>
              <a:t> </a:t>
            </a:r>
            <a:r>
              <a:rPr lang="fr-CA" sz="1100" dirty="0" err="1">
                <a:latin typeface="+mn-lt"/>
              </a:rPr>
              <a:t>Development</a:t>
            </a:r>
            <a:r>
              <a:rPr lang="fr-CA" sz="1100" dirty="0">
                <a:latin typeface="+mn-lt"/>
              </a:rPr>
              <a:t> and Change Management, IRCC, </a:t>
            </a:r>
            <a:br>
              <a:rPr lang="fr-CA" sz="1100" dirty="0">
                <a:latin typeface="+mn-lt"/>
              </a:rPr>
            </a:br>
            <a:r>
              <a:rPr lang="fr-CA" sz="1100" dirty="0">
                <a:latin typeface="+mn-lt"/>
              </a:rPr>
              <a:t>and </a:t>
            </a:r>
            <a:r>
              <a:rPr lang="fr-CA" sz="1100" dirty="0" err="1">
                <a:latin typeface="+mn-lt"/>
              </a:rPr>
              <a:t>my</a:t>
            </a:r>
            <a:r>
              <a:rPr lang="fr-CA" sz="1100" dirty="0">
                <a:latin typeface="+mn-lt"/>
              </a:rPr>
              <a:t> self, Ginette Bailey, </a:t>
            </a:r>
            <a:r>
              <a:rPr lang="fr-CA" sz="1100" dirty="0">
                <a:solidFill>
                  <a:srgbClr val="1F4E79"/>
                </a:solidFill>
                <a:effectLst/>
                <a:latin typeface="+mn-lt"/>
                <a:ea typeface="Calibri" panose="020F0502020204030204" pitchFamily="34" charset="0"/>
              </a:rPr>
              <a:t>Manager, Human </a:t>
            </a:r>
            <a:r>
              <a:rPr lang="fr-CA" sz="1100" dirty="0" err="1">
                <a:solidFill>
                  <a:srgbClr val="1F4E79"/>
                </a:solidFill>
                <a:effectLst/>
                <a:latin typeface="+mn-lt"/>
                <a:ea typeface="Calibri" panose="020F0502020204030204" pitchFamily="34" charset="0"/>
              </a:rPr>
              <a:t>Resources</a:t>
            </a:r>
            <a:r>
              <a:rPr lang="fr-CA" sz="1100" dirty="0">
                <a:solidFill>
                  <a:srgbClr val="1F4E79"/>
                </a:solidFill>
                <a:effectLst/>
                <a:latin typeface="+mn-lt"/>
                <a:ea typeface="Calibri" panose="020F0502020204030204" pitchFamily="34" charset="0"/>
              </a:rPr>
              <a:t> </a:t>
            </a:r>
            <a:r>
              <a:rPr lang="fr-CA" sz="1100" dirty="0" err="1">
                <a:solidFill>
                  <a:srgbClr val="1F4E79"/>
                </a:solidFill>
                <a:effectLst/>
                <a:latin typeface="+mn-lt"/>
                <a:ea typeface="Calibri" panose="020F0502020204030204" pitchFamily="34" charset="0"/>
              </a:rPr>
              <a:t>Governance</a:t>
            </a:r>
            <a:r>
              <a:rPr lang="fr-CA" sz="1100" dirty="0">
                <a:solidFill>
                  <a:srgbClr val="1F4E79"/>
                </a:solidFill>
                <a:effectLst/>
                <a:latin typeface="+mn-lt"/>
                <a:ea typeface="Calibri" panose="020F0502020204030204" pitchFamily="34" charset="0"/>
              </a:rPr>
              <a:t> &amp; Administration, </a:t>
            </a:r>
            <a:r>
              <a:rPr lang="en-CA" sz="1100" dirty="0">
                <a:solidFill>
                  <a:srgbClr val="000000"/>
                </a:solidFill>
                <a:effectLst/>
                <a:latin typeface="+mn-lt"/>
                <a:ea typeface="Calibri" panose="020F0502020204030204" pitchFamily="34" charset="0"/>
              </a:rPr>
              <a:t>Office of the Secretary to the Governor General. </a:t>
            </a:r>
            <a:br>
              <a:rPr lang="en-CA" sz="1100" dirty="0">
                <a:solidFill>
                  <a:srgbClr val="000000"/>
                </a:solidFill>
                <a:effectLst/>
                <a:latin typeface="+mn-lt"/>
                <a:ea typeface="Calibri" panose="020F0502020204030204" pitchFamily="34" charset="0"/>
              </a:rPr>
            </a:br>
            <a:r>
              <a:rPr lang="fr-CA" sz="1100" dirty="0" err="1">
                <a:latin typeface="+mn-lt"/>
              </a:rPr>
              <a:t>We</a:t>
            </a:r>
            <a:r>
              <a:rPr lang="fr-CA" sz="1100" dirty="0">
                <a:latin typeface="+mn-lt"/>
              </a:rPr>
              <a:t> are </a:t>
            </a:r>
            <a:r>
              <a:rPr lang="fr-CA" sz="1100" dirty="0" err="1">
                <a:latin typeface="+mn-lt"/>
              </a:rPr>
              <a:t>thankful</a:t>
            </a:r>
            <a:r>
              <a:rPr lang="fr-CA" sz="1100" dirty="0">
                <a:latin typeface="+mn-lt"/>
              </a:rPr>
              <a:t> for the </a:t>
            </a:r>
            <a:r>
              <a:rPr lang="en-US" sz="1100" dirty="0">
                <a:latin typeface="+mn-lt"/>
              </a:rPr>
              <a:t>collaboration among all of the IOCN members who are involved in the delivery of this program, specially to the facilitators from various government Departments/Agencies, including:</a:t>
            </a:r>
          </a:p>
          <a:p>
            <a:pPr marL="628650" lvl="1" indent="-171450">
              <a:spcAft>
                <a:spcPts val="600"/>
              </a:spcAft>
              <a:buFont typeface="Arial" panose="020B0604020202020204" pitchFamily="34" charset="0"/>
              <a:buChar char="•"/>
            </a:pPr>
            <a:r>
              <a:rPr lang="en-US" sz="1100" dirty="0">
                <a:latin typeface="+mn-lt"/>
              </a:rPr>
              <a:t>Service Canada</a:t>
            </a:r>
          </a:p>
          <a:p>
            <a:pPr marL="628650" lvl="1" indent="-171450">
              <a:spcAft>
                <a:spcPts val="600"/>
              </a:spcAft>
              <a:buFont typeface="Arial" panose="020B0604020202020204" pitchFamily="34" charset="0"/>
              <a:buChar char="•"/>
            </a:pPr>
            <a:r>
              <a:rPr lang="en-US" sz="1100" dirty="0">
                <a:latin typeface="+mn-lt"/>
              </a:rPr>
              <a:t>Governor General</a:t>
            </a:r>
          </a:p>
          <a:p>
            <a:pPr marL="628650" lvl="1" indent="-171450">
              <a:spcAft>
                <a:spcPts val="600"/>
              </a:spcAft>
              <a:buFont typeface="Arial" panose="020B0604020202020204" pitchFamily="34" charset="0"/>
              <a:buChar char="•"/>
            </a:pPr>
            <a:r>
              <a:rPr lang="en-US" sz="1100" dirty="0">
                <a:latin typeface="+mn-lt"/>
              </a:rPr>
              <a:t>Indigenous Services Canada</a:t>
            </a:r>
          </a:p>
          <a:p>
            <a:pPr marL="628650" lvl="1" indent="-171450">
              <a:spcAft>
                <a:spcPts val="600"/>
              </a:spcAft>
              <a:buFont typeface="Arial" panose="020B0604020202020204" pitchFamily="34" charset="0"/>
              <a:buChar char="•"/>
            </a:pPr>
            <a:r>
              <a:rPr lang="en-US" sz="1100" dirty="0">
                <a:latin typeface="+mn-lt"/>
              </a:rPr>
              <a:t>Public Services and Procurement Canada</a:t>
            </a:r>
          </a:p>
          <a:p>
            <a:pPr marL="628650" lvl="1" indent="-171450">
              <a:spcAft>
                <a:spcPts val="600"/>
              </a:spcAft>
              <a:buFont typeface="Arial" panose="020B0604020202020204" pitchFamily="34" charset="0"/>
              <a:buChar char="•"/>
            </a:pPr>
            <a:r>
              <a:rPr lang="en-US" sz="1100" dirty="0">
                <a:latin typeface="+mn-lt"/>
              </a:rPr>
              <a:t>Financial Transactions and Reports Analysis Centre of Canada</a:t>
            </a:r>
          </a:p>
          <a:p>
            <a:pPr marL="628650" lvl="1" indent="-171450">
              <a:spcAft>
                <a:spcPts val="600"/>
              </a:spcAft>
              <a:buFont typeface="Arial" panose="020B0604020202020204" pitchFamily="34" charset="0"/>
              <a:buChar char="•"/>
            </a:pPr>
            <a:r>
              <a:rPr lang="en-US" sz="1100" dirty="0">
                <a:latin typeface="+mn-lt"/>
              </a:rPr>
              <a:t>Canada Border Services Agency</a:t>
            </a:r>
          </a:p>
          <a:p>
            <a:pPr marL="628650" lvl="1" indent="-171450">
              <a:spcAft>
                <a:spcPts val="600"/>
              </a:spcAft>
              <a:buFont typeface="Arial" panose="020B0604020202020204" pitchFamily="34" charset="0"/>
              <a:buChar char="•"/>
            </a:pPr>
            <a:r>
              <a:rPr lang="en-US" sz="1100" dirty="0">
                <a:latin typeface="+mn-lt"/>
              </a:rPr>
              <a:t>Treasury Board of Canada Secretariat</a:t>
            </a:r>
          </a:p>
          <a:p>
            <a:pPr marL="0" lvl="0" indent="0">
              <a:spcAft>
                <a:spcPts val="600"/>
              </a:spcAft>
              <a:buFont typeface="Arial" panose="020B0604020202020204" pitchFamily="34" charset="0"/>
              <a:buNone/>
            </a:pPr>
            <a:endParaRPr lang="en-CA" sz="1100" b="1" i="0" dirty="0">
              <a:solidFill>
                <a:srgbClr val="202122"/>
              </a:solidFill>
              <a:effectLst/>
              <a:latin typeface="+mn-lt"/>
            </a:endParaRPr>
          </a:p>
          <a:p>
            <a:pPr marL="0" lvl="0" indent="0">
              <a:spcAft>
                <a:spcPts val="600"/>
              </a:spcAft>
              <a:buFont typeface="Arial" panose="020B0604020202020204" pitchFamily="34" charset="0"/>
              <a:buNone/>
            </a:pPr>
            <a:r>
              <a:rPr lang="en-CA" sz="1100" b="1" i="0" dirty="0">
                <a:solidFill>
                  <a:srgbClr val="202122"/>
                </a:solidFill>
                <a:effectLst/>
                <a:latin typeface="+mn-lt"/>
              </a:rPr>
              <a:t>(Tuesday,</a:t>
            </a:r>
            <a:r>
              <a:rPr lang="en-CA" sz="1100" b="0" i="0" dirty="0">
                <a:solidFill>
                  <a:srgbClr val="202122"/>
                </a:solidFill>
                <a:effectLst/>
                <a:latin typeface="+mn-lt"/>
              </a:rPr>
              <a:t> </a:t>
            </a:r>
            <a:r>
              <a:rPr lang="en-CA" sz="1100" b="1" i="0" dirty="0">
                <a:solidFill>
                  <a:srgbClr val="202122"/>
                </a:solidFill>
                <a:effectLst/>
                <a:latin typeface="+mn-lt"/>
              </a:rPr>
              <a:t>Sep 18, 2024) </a:t>
            </a:r>
            <a:endParaRPr lang="en-US" sz="1100" dirty="0">
              <a:latin typeface="+mn-lt"/>
            </a:endParaRPr>
          </a:p>
          <a:p>
            <a:pPr marL="171450" marR="0" indent="-171450">
              <a:spcBef>
                <a:spcPts val="0"/>
              </a:spcBef>
              <a:spcAft>
                <a:spcPts val="0"/>
              </a:spcAft>
              <a:buFont typeface="Arial" panose="020B0604020202020204" pitchFamily="34" charset="0"/>
              <a:buChar char="•"/>
            </a:pPr>
            <a:r>
              <a:rPr lang="fr-CA" sz="1100" dirty="0" err="1">
                <a:latin typeface="+mn-lt"/>
              </a:rPr>
              <a:t>Now</a:t>
            </a:r>
            <a:r>
              <a:rPr lang="fr-CA" sz="1100" dirty="0">
                <a:latin typeface="+mn-lt"/>
              </a:rPr>
              <a:t>, </a:t>
            </a:r>
            <a:r>
              <a:rPr lang="fr-CA" sz="1100" dirty="0" err="1">
                <a:latin typeface="+mn-lt"/>
              </a:rPr>
              <a:t>I’d</a:t>
            </a:r>
            <a:r>
              <a:rPr lang="fr-CA" sz="1100" dirty="0">
                <a:latin typeface="+mn-lt"/>
              </a:rPr>
              <a:t> like to </a:t>
            </a:r>
            <a:r>
              <a:rPr lang="fr-CA" sz="1100" dirty="0" err="1">
                <a:latin typeface="+mn-lt"/>
              </a:rPr>
              <a:t>ask</a:t>
            </a:r>
            <a:r>
              <a:rPr lang="fr-CA" sz="1100" dirty="0">
                <a:latin typeface="+mn-lt"/>
              </a:rPr>
              <a:t> Stacey, </a:t>
            </a:r>
            <a:r>
              <a:rPr lang="fr-CA" sz="1100" dirty="0" err="1">
                <a:latin typeface="+mn-lt"/>
              </a:rPr>
              <a:t>co</a:t>
            </a:r>
            <a:r>
              <a:rPr lang="fr-CA" sz="1100" dirty="0">
                <a:latin typeface="+mn-lt"/>
              </a:rPr>
              <a:t>-chair of the </a:t>
            </a:r>
            <a:r>
              <a:rPr lang="fr-CA" sz="1100" dirty="0" err="1">
                <a:latin typeface="+mn-lt"/>
              </a:rPr>
              <a:t>Interdepartmental</a:t>
            </a:r>
            <a:r>
              <a:rPr lang="fr-CA" sz="1100" dirty="0">
                <a:latin typeface="+mn-lt"/>
              </a:rPr>
              <a:t> </a:t>
            </a:r>
            <a:r>
              <a:rPr lang="fr-CA" sz="1100" dirty="0" err="1">
                <a:latin typeface="+mn-lt"/>
              </a:rPr>
              <a:t>Organizational</a:t>
            </a:r>
            <a:r>
              <a:rPr lang="fr-CA" sz="1100" dirty="0">
                <a:latin typeface="+mn-lt"/>
              </a:rPr>
              <a:t> Change Network, IOCN for short, to </a:t>
            </a:r>
            <a:r>
              <a:rPr lang="fr-CA" sz="1100" dirty="0" err="1">
                <a:latin typeface="+mn-lt"/>
              </a:rPr>
              <a:t>introduce</a:t>
            </a:r>
            <a:r>
              <a:rPr lang="fr-CA" sz="1100" dirty="0">
                <a:latin typeface="+mn-lt"/>
              </a:rPr>
              <a:t> </a:t>
            </a:r>
            <a:r>
              <a:rPr lang="fr-CA" sz="1100" dirty="0" err="1">
                <a:latin typeface="+mn-lt"/>
              </a:rPr>
              <a:t>herself</a:t>
            </a:r>
            <a:r>
              <a:rPr lang="fr-CA" sz="1100" dirty="0">
                <a:latin typeface="+mn-lt"/>
              </a:rPr>
              <a:t> and </a:t>
            </a:r>
            <a:r>
              <a:rPr lang="fr-CA" sz="1100" dirty="0" err="1">
                <a:latin typeface="+mn-lt"/>
              </a:rPr>
              <a:t>share</a:t>
            </a:r>
            <a:r>
              <a:rPr lang="fr-CA" sz="1100" dirty="0">
                <a:latin typeface="+mn-lt"/>
              </a:rPr>
              <a:t> a few </a:t>
            </a:r>
            <a:r>
              <a:rPr lang="fr-CA" sz="1100" dirty="0" err="1">
                <a:latin typeface="+mn-lt"/>
              </a:rPr>
              <a:t>words</a:t>
            </a:r>
            <a:r>
              <a:rPr lang="fr-CA" sz="1100" dirty="0">
                <a:latin typeface="+mn-lt"/>
              </a:rPr>
              <a:t> </a:t>
            </a:r>
            <a:r>
              <a:rPr lang="fr-CA" sz="1100" dirty="0" err="1">
                <a:latin typeface="+mn-lt"/>
              </a:rPr>
              <a:t>with</a:t>
            </a:r>
            <a:r>
              <a:rPr lang="fr-CA" sz="1100" dirty="0">
                <a:latin typeface="+mn-lt"/>
              </a:rPr>
              <a:t> us.</a:t>
            </a:r>
          </a:p>
          <a:p>
            <a:pPr marL="0" lvl="0" indent="0">
              <a:spcAft>
                <a:spcPts val="600"/>
              </a:spcAft>
              <a:buFont typeface="Arial" panose="020B0604020202020204" pitchFamily="34" charset="0"/>
              <a:buNone/>
            </a:pPr>
            <a:endParaRPr lang="fr-CA" sz="1100" dirty="0">
              <a:latin typeface="+mn-lt"/>
            </a:endParaRPr>
          </a:p>
          <a:p>
            <a:pPr marL="171450" lvl="0" indent="-171450">
              <a:spcAft>
                <a:spcPts val="600"/>
              </a:spcAft>
              <a:buFont typeface="Arial" panose="020B0604020202020204" pitchFamily="34" charset="0"/>
              <a:buChar char="•"/>
            </a:pPr>
            <a:r>
              <a:rPr lang="fr-CA" sz="1100" dirty="0">
                <a:latin typeface="+mn-lt"/>
              </a:rPr>
              <a:t>(Stacey </a:t>
            </a:r>
            <a:r>
              <a:rPr lang="fr-CA" sz="1100" dirty="0" err="1">
                <a:latin typeface="+mn-lt"/>
              </a:rPr>
              <a:t>quickly</a:t>
            </a:r>
            <a:r>
              <a:rPr lang="fr-CA" sz="1100" dirty="0">
                <a:latin typeface="+mn-lt"/>
              </a:rPr>
              <a:t> </a:t>
            </a:r>
            <a:r>
              <a:rPr lang="fr-CA" sz="1100" dirty="0" err="1">
                <a:latin typeface="+mn-lt"/>
              </a:rPr>
              <a:t>introduces</a:t>
            </a:r>
            <a:r>
              <a:rPr lang="fr-CA" sz="1100" dirty="0">
                <a:latin typeface="+mn-lt"/>
              </a:rPr>
              <a:t> </a:t>
            </a:r>
            <a:r>
              <a:rPr lang="fr-CA" sz="1100" dirty="0" err="1">
                <a:latin typeface="+mn-lt"/>
              </a:rPr>
              <a:t>herself</a:t>
            </a:r>
            <a:r>
              <a:rPr lang="fr-CA" sz="1100" dirty="0">
                <a:latin typeface="+mn-lt"/>
              </a:rPr>
              <a:t> and </a:t>
            </a:r>
            <a:r>
              <a:rPr lang="fr-CA" sz="1100" dirty="0" err="1">
                <a:latin typeface="+mn-lt"/>
              </a:rPr>
              <a:t>share</a:t>
            </a:r>
            <a:r>
              <a:rPr lang="fr-CA" sz="1100" dirty="0">
                <a:latin typeface="+mn-lt"/>
              </a:rPr>
              <a:t> </a:t>
            </a:r>
            <a:r>
              <a:rPr lang="fr-CA" sz="1100" dirty="0" err="1">
                <a:latin typeface="+mn-lt"/>
              </a:rPr>
              <a:t>very</a:t>
            </a:r>
            <a:r>
              <a:rPr lang="fr-CA" sz="1100" dirty="0">
                <a:latin typeface="+mn-lt"/>
              </a:rPr>
              <a:t> </a:t>
            </a:r>
            <a:r>
              <a:rPr lang="fr-CA" sz="1100" dirty="0" err="1">
                <a:latin typeface="+mn-lt"/>
              </a:rPr>
              <a:t>nice</a:t>
            </a:r>
            <a:r>
              <a:rPr lang="fr-CA" sz="1100" dirty="0">
                <a:latin typeface="+mn-lt"/>
              </a:rPr>
              <a:t> </a:t>
            </a:r>
            <a:r>
              <a:rPr lang="fr-CA" sz="1100" dirty="0" err="1">
                <a:latin typeface="+mn-lt"/>
              </a:rPr>
              <a:t>words</a:t>
            </a:r>
            <a:r>
              <a:rPr lang="fr-CA" sz="1100" dirty="0">
                <a:latin typeface="+mn-lt"/>
              </a:rPr>
              <a:t> about the program)</a:t>
            </a:r>
          </a:p>
          <a:p>
            <a:pPr marL="171450" lvl="0" indent="-171450">
              <a:spcAft>
                <a:spcPts val="600"/>
              </a:spcAft>
              <a:buFont typeface="Arial" panose="020B0604020202020204" pitchFamily="34" charset="0"/>
              <a:buChar char="•"/>
            </a:pPr>
            <a:endParaRPr lang="fr-CA" sz="1100" dirty="0">
              <a:latin typeface="+mn-lt"/>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fr-CA" sz="1100" dirty="0">
                <a:latin typeface="+mn-lt"/>
              </a:rPr>
              <a:t>(Ginette continues)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fr-CA" sz="1100" dirty="0" err="1">
                <a:latin typeface="+mn-lt"/>
              </a:rPr>
              <a:t>Thanks</a:t>
            </a:r>
            <a:r>
              <a:rPr lang="fr-CA" sz="1100" dirty="0">
                <a:latin typeface="+mn-lt"/>
              </a:rPr>
              <a:t> </a:t>
            </a:r>
            <a:r>
              <a:rPr lang="fr-CA" sz="1100" dirty="0" err="1">
                <a:latin typeface="+mn-lt"/>
              </a:rPr>
              <a:t>you</a:t>
            </a:r>
            <a:r>
              <a:rPr lang="fr-CA" sz="1100" dirty="0">
                <a:latin typeface="+mn-lt"/>
              </a:rPr>
              <a:t> Stacey for </a:t>
            </a:r>
            <a:r>
              <a:rPr lang="fr-CA" sz="1100" dirty="0" err="1">
                <a:latin typeface="+mn-lt"/>
              </a:rPr>
              <a:t>those</a:t>
            </a:r>
            <a:r>
              <a:rPr lang="fr-CA" sz="1100" dirty="0">
                <a:latin typeface="+mn-lt"/>
              </a:rPr>
              <a:t> </a:t>
            </a:r>
            <a:r>
              <a:rPr lang="fr-CA" sz="1100" dirty="0" err="1">
                <a:latin typeface="+mn-lt"/>
              </a:rPr>
              <a:t>kind</a:t>
            </a:r>
            <a:r>
              <a:rPr lang="fr-CA" sz="1100" dirty="0">
                <a:latin typeface="+mn-lt"/>
              </a:rPr>
              <a:t> </a:t>
            </a:r>
            <a:r>
              <a:rPr lang="fr-CA" sz="1100" dirty="0" err="1">
                <a:latin typeface="+mn-lt"/>
              </a:rPr>
              <a:t>words</a:t>
            </a:r>
            <a:endParaRPr lang="fr-CA" sz="1100" dirty="0">
              <a:latin typeface="+mn-lt"/>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fr-CA" sz="1100" dirty="0" err="1">
                <a:latin typeface="+mn-lt"/>
              </a:rPr>
              <a:t>Today</a:t>
            </a:r>
            <a:r>
              <a:rPr lang="fr-CA" sz="1100" dirty="0">
                <a:latin typeface="+mn-lt"/>
              </a:rPr>
              <a:t>, </a:t>
            </a:r>
            <a:r>
              <a:rPr lang="fr-CA" sz="1100" dirty="0" err="1">
                <a:latin typeface="+mn-lt"/>
              </a:rPr>
              <a:t>I’m</a:t>
            </a:r>
            <a:r>
              <a:rPr lang="fr-CA" sz="1100" dirty="0">
                <a:latin typeface="+mn-lt"/>
              </a:rPr>
              <a:t> </a:t>
            </a:r>
            <a:r>
              <a:rPr lang="fr-CA" sz="1100" dirty="0" err="1">
                <a:latin typeface="+mn-lt"/>
              </a:rPr>
              <a:t>also</a:t>
            </a:r>
            <a:r>
              <a:rPr lang="fr-CA" sz="1100" dirty="0">
                <a:latin typeface="+mn-lt"/>
              </a:rPr>
              <a:t> </a:t>
            </a:r>
            <a:r>
              <a:rPr lang="fr-CA" sz="1100" dirty="0" err="1">
                <a:latin typeface="+mn-lt"/>
              </a:rPr>
              <a:t>very</a:t>
            </a:r>
            <a:r>
              <a:rPr lang="fr-CA" sz="1100" dirty="0">
                <a:latin typeface="+mn-lt"/>
              </a:rPr>
              <a:t> happy to </a:t>
            </a:r>
            <a:r>
              <a:rPr lang="fr-CA" sz="1100" dirty="0" err="1">
                <a:latin typeface="+mn-lt"/>
              </a:rPr>
              <a:t>present</a:t>
            </a:r>
            <a:r>
              <a:rPr lang="fr-CA" sz="1100" dirty="0">
                <a:latin typeface="+mn-lt"/>
              </a:rPr>
              <a:t> a </a:t>
            </a:r>
            <a:r>
              <a:rPr lang="fr-CA" sz="1100" dirty="0" err="1">
                <a:latin typeface="+mn-lt"/>
              </a:rPr>
              <a:t>special</a:t>
            </a:r>
            <a:r>
              <a:rPr lang="fr-CA" sz="1100" dirty="0">
                <a:latin typeface="+mn-lt"/>
              </a:rPr>
              <a:t> </a:t>
            </a:r>
            <a:r>
              <a:rPr lang="fr-CA" sz="1100" dirty="0" err="1">
                <a:latin typeface="+mn-lt"/>
              </a:rPr>
              <a:t>guest</a:t>
            </a:r>
            <a:r>
              <a:rPr lang="fr-CA" sz="1100" dirty="0">
                <a:latin typeface="+mn-lt"/>
              </a:rPr>
              <a:t> and Sponsor to the program: </a:t>
            </a:r>
            <a:r>
              <a:rPr lang="en-CA" sz="1100" b="1" i="0" dirty="0">
                <a:solidFill>
                  <a:srgbClr val="202122"/>
                </a:solidFill>
                <a:effectLst/>
                <a:latin typeface="Arial" panose="020B0604020202020204" pitchFamily="34" charset="0"/>
              </a:rPr>
              <a:t>Aaron Feniak,</a:t>
            </a:r>
            <a:r>
              <a:rPr lang="en-CA" sz="1100" b="0" i="0" dirty="0">
                <a:solidFill>
                  <a:srgbClr val="202122"/>
                </a:solidFill>
                <a:effectLst/>
                <a:latin typeface="Arial" panose="020B0604020202020204" pitchFamily="34" charset="0"/>
              </a:rPr>
              <a:t> Executive Director, Human Resources Council</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CA" sz="1100" b="0" i="0" kern="1200" noProof="0" dirty="0">
                <a:solidFill>
                  <a:srgbClr val="202122"/>
                </a:solidFill>
                <a:effectLst/>
                <a:latin typeface="+mn-lt"/>
                <a:ea typeface="+mn-ea"/>
                <a:cs typeface="+mn-cs"/>
              </a:rPr>
              <a:t>Brad, over to you</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CA" sz="1100" b="0" i="0" kern="1200" noProof="0" dirty="0">
                <a:solidFill>
                  <a:srgbClr val="202122"/>
                </a:solidFill>
                <a:effectLst/>
                <a:latin typeface="+mn-lt"/>
                <a:ea typeface="+mn-ea"/>
                <a:cs typeface="+mn-cs"/>
              </a:rPr>
              <a:t>(Brad introduces himself and shares good words about the program)</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CA" sz="1100" b="0" i="0" kern="1200" noProof="0" dirty="0">
                <a:solidFill>
                  <a:srgbClr val="202122"/>
                </a:solidFill>
                <a:effectLst/>
                <a:latin typeface="+mn-lt"/>
                <a:ea typeface="+mn-ea"/>
                <a:cs typeface="+mn-cs"/>
              </a:rPr>
              <a:t>Ginette Continues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CA" sz="1100" b="0" i="0" kern="1200" noProof="0" dirty="0">
                <a:solidFill>
                  <a:srgbClr val="202122"/>
                </a:solidFill>
                <a:effectLst/>
                <a:latin typeface="+mn-lt"/>
                <a:ea typeface="+mn-ea"/>
                <a:cs typeface="+mn-cs"/>
              </a:rPr>
              <a:t>Many thanks Brad, those are very inspiring messages about the program</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CA" sz="1100" b="0" i="0" kern="1200" noProof="0" dirty="0">
              <a:solidFill>
                <a:srgbClr val="202122"/>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CA" sz="1100" b="0" i="0" kern="1200" noProof="0" dirty="0">
              <a:solidFill>
                <a:srgbClr val="202122"/>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fr-CA" dirty="0"/>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CA" sz="1200" i="0" kern="1200" noProof="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975450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fr-FR" sz="1200" b="0" dirty="0"/>
              <a:t>(Carmen)</a:t>
            </a:r>
          </a:p>
          <a:p>
            <a:pPr marL="171450" lvl="0" indent="-171450">
              <a:spcAft>
                <a:spcPts val="600"/>
              </a:spcAft>
              <a:buFont typeface="Arial" panose="020B0604020202020204" pitchFamily="34" charset="0"/>
              <a:buChar char="•"/>
            </a:pPr>
            <a:r>
              <a:rPr lang="fr-CA" sz="1200" u="none" dirty="0"/>
              <a:t>Un leadership fort est l’un des moteurs du changement réussi, et les chefs de file qui soutiennent l’aspect humain du changement sont essentiels à la réussite.</a:t>
            </a:r>
          </a:p>
          <a:p>
            <a:pPr marL="171450" marR="0" lvl="0" indent="-171450" algn="l" defTabSz="914400" rtl="0" eaLnBrk="0" fontAlgn="base" latinLnBrk="0" hangingPunct="0">
              <a:lnSpc>
                <a:spcPct val="100000"/>
              </a:lnSpc>
              <a:spcBef>
                <a:spcPct val="30000"/>
              </a:spcBef>
              <a:spcAft>
                <a:spcPts val="600"/>
              </a:spcAft>
              <a:buClrTx/>
              <a:buSzTx/>
              <a:buFont typeface="Arial" panose="020B0604020202020204" pitchFamily="34" charset="0"/>
              <a:buChar char="•"/>
              <a:defRPr/>
            </a:pPr>
            <a:r>
              <a:rPr lang="fr-CA" sz="1200" u="none" dirty="0"/>
              <a:t>Ce programme offre et encourage des pratiques de pleine conscience afin d’accroître la conscience de soi et la résilience des participants en outillant les dirigeants qui peuvent favoriser la pleine conscience dans leurs équipes et contribuer au bien-être des employés.</a:t>
            </a:r>
          </a:p>
          <a:p>
            <a:pPr marL="171450" lvl="0" indent="-171450">
              <a:spcAft>
                <a:spcPts val="600"/>
              </a:spcAft>
              <a:buFont typeface="Arial" panose="020B0604020202020204" pitchFamily="34" charset="0"/>
              <a:buChar char="•"/>
            </a:pPr>
            <a:r>
              <a:rPr lang="fr-FR" sz="1200" u="none" dirty="0"/>
              <a:t>Pour ceux qui n'ont pas pu voir l'enregistrement, voici un petit résumé du programme, puis nous passerons au « questions et réponses »</a:t>
            </a:r>
            <a:r>
              <a:rPr lang="fr-CA" sz="1200" u="none" dirty="0"/>
              <a:t>.</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fr-CA" dirty="0"/>
          </a:p>
          <a:p>
            <a:pPr marL="171450" lvl="0" indent="-171450">
              <a:spcAft>
                <a:spcPts val="600"/>
              </a:spcAft>
              <a:buFont typeface="Arial" panose="020B0604020202020204" pitchFamily="34" charset="0"/>
              <a:buChar char="•"/>
            </a:pPr>
            <a:endParaRPr lang="fr-CA" sz="1200" u="none" dirty="0"/>
          </a:p>
          <a:p>
            <a:endParaRPr lang="fr-CA" dirty="0"/>
          </a:p>
          <a:p>
            <a:endParaRPr lang="fr-CA" dirty="0"/>
          </a:p>
        </p:txBody>
      </p:sp>
      <p:sp>
        <p:nvSpPr>
          <p:cNvPr id="4" name="Slide Number Placeholder 3"/>
          <p:cNvSpPr>
            <a:spLocks noGrp="1"/>
          </p:cNvSpPr>
          <p:nvPr>
            <p:ph type="sldNum" sz="quarter" idx="5"/>
          </p:nvPr>
        </p:nvSpPr>
        <p:spPr/>
        <p:txBody>
          <a:bodyPr/>
          <a:lstStyle/>
          <a:p>
            <a:fld id="{C6C9EB95-B0B3-48AB-917D-E5E386E0913A}" type="slidenum">
              <a:rPr lang="fr-CA" smtClean="0"/>
              <a:t>3</a:t>
            </a:fld>
            <a:endParaRPr lang="fr-CA" dirty="0"/>
          </a:p>
        </p:txBody>
      </p:sp>
    </p:spTree>
    <p:extLst>
      <p:ext uri="{BB962C8B-B14F-4D97-AF65-F5344CB8AC3E}">
        <p14:creationId xmlns:p14="http://schemas.microsoft.com/office/powerpoint/2010/main" val="279235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fr-CA" dirty="0"/>
              <a:t>(Alejandro)</a:t>
            </a:r>
          </a:p>
          <a:p>
            <a:pPr marL="0" marR="0" lvl="0" indent="0" algn="l" defTabSz="914400" rtl="0" eaLnBrk="1" fontAlgn="auto" latinLnBrk="0" hangingPunct="1">
              <a:lnSpc>
                <a:spcPct val="100000"/>
              </a:lnSpc>
              <a:spcBef>
                <a:spcPct val="0"/>
              </a:spcBef>
              <a:spcAft>
                <a:spcPct val="0"/>
              </a:spcAft>
              <a:buClrTx/>
              <a:buSzTx/>
              <a:buFontTx/>
              <a:buNone/>
              <a:defRPr/>
            </a:pPr>
            <a:r>
              <a:rPr lang="fr-CA" dirty="0"/>
              <a:t>(paraphrase de la diapositive)</a:t>
            </a:r>
          </a:p>
          <a:p>
            <a:pPr marL="0" marR="0" lvl="0" indent="0" algn="l" defTabSz="914400" rtl="0" eaLnBrk="1" fontAlgn="auto" latinLnBrk="0" hangingPunct="1">
              <a:lnSpc>
                <a:spcPct val="100000"/>
              </a:lnSpc>
              <a:spcBef>
                <a:spcPct val="0"/>
              </a:spcBef>
              <a:spcAft>
                <a:spcPct val="0"/>
              </a:spcAft>
              <a:buClrTx/>
              <a:buSzTx/>
              <a:buFontTx/>
              <a:buNone/>
              <a:defRPr/>
            </a:pPr>
            <a:endParaRPr lang="fr-CA" u="none" dirty="0"/>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Veuillez noter vos questions pendant cette présentation, il y aura à la fin de la présentation du temps pour une période de questions, via :</a:t>
            </a:r>
            <a:endParaRPr lang="fr-CA" dirty="0"/>
          </a:p>
          <a:p>
            <a:pPr marL="171450" lvl="0" indent="-171450">
              <a:spcAft>
                <a:spcPts val="600"/>
              </a:spcAft>
              <a:buFont typeface="Arial" panose="020B0604020202020204" pitchFamily="34" charset="0"/>
              <a:buChar char="•"/>
            </a:pPr>
            <a:r>
              <a:rPr lang="fr-CA" sz="1200" u="none" dirty="0"/>
              <a:t>Lever la main </a:t>
            </a:r>
          </a:p>
          <a:p>
            <a:pPr marL="171450" lvl="0" indent="-171450">
              <a:spcAft>
                <a:spcPts val="600"/>
              </a:spcAft>
              <a:buFont typeface="Arial" panose="020B0604020202020204" pitchFamily="34" charset="0"/>
              <a:buChar char="•"/>
            </a:pPr>
            <a:r>
              <a:rPr lang="fr-CA" sz="1200" u="none" dirty="0"/>
              <a:t>Commentaires par clavardage</a:t>
            </a:r>
          </a:p>
          <a:p>
            <a:pPr marL="171450" lvl="0" indent="-171450">
              <a:spcAft>
                <a:spcPts val="600"/>
              </a:spcAft>
              <a:buFont typeface="Arial" panose="020B0604020202020204" pitchFamily="34" charset="0"/>
              <a:buChar char="•"/>
            </a:pPr>
            <a:r>
              <a:rPr lang="fr-CA" sz="1200" u="none" dirty="0"/>
              <a:t>Ou de manière anonyme par Sli.do</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fr-CA" dirty="0"/>
              <a:t>https://app.sli.do/event/sM35UUzqC6xq1okAf65geh</a:t>
            </a:r>
            <a:br>
              <a:rPr lang="fr-CA" dirty="0"/>
            </a:br>
            <a:r>
              <a:rPr lang="fr-CA" sz="1200" u="none" dirty="0"/>
              <a:t>Sli.do code: DLCP</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4</a:t>
            </a:fld>
            <a:endParaRPr lang="fr-CA" dirty="0"/>
          </a:p>
        </p:txBody>
      </p:sp>
    </p:spTree>
    <p:extLst>
      <p:ext uri="{BB962C8B-B14F-4D97-AF65-F5344CB8AC3E}">
        <p14:creationId xmlns:p14="http://schemas.microsoft.com/office/powerpoint/2010/main" val="1153302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https://app.sli.do/event/mPVkdwy7WMd9hrsacDawAm</a:t>
            </a:r>
          </a:p>
        </p:txBody>
      </p:sp>
      <p:sp>
        <p:nvSpPr>
          <p:cNvPr id="4" name="Slide Number Placeholder 3"/>
          <p:cNvSpPr>
            <a:spLocks noGrp="1"/>
          </p:cNvSpPr>
          <p:nvPr>
            <p:ph type="sldNum" sz="quarter" idx="5"/>
          </p:nvPr>
        </p:nvSpPr>
        <p:spPr/>
        <p:txBody>
          <a:bodyPr/>
          <a:lstStyle/>
          <a:p>
            <a:fld id="{C6C9EB95-B0B3-48AB-917D-E5E386E0913A}" type="slidenum">
              <a:rPr lang="en-US" smtClean="0"/>
              <a:t>5</a:t>
            </a:fld>
            <a:endParaRPr lang="en-US" dirty="0"/>
          </a:p>
        </p:txBody>
      </p:sp>
    </p:spTree>
    <p:extLst>
      <p:ext uri="{BB962C8B-B14F-4D97-AF65-F5344CB8AC3E}">
        <p14:creationId xmlns:p14="http://schemas.microsoft.com/office/powerpoint/2010/main" val="4197705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2500" lnSpcReduction="20000"/>
          </a:bodyPr>
          <a:lstStyle/>
          <a:p>
            <a:pPr marL="0" lvl="0" indent="0">
              <a:spcAft>
                <a:spcPts val="600"/>
              </a:spcAft>
              <a:buFont typeface="Arial" panose="020B0604020202020204" pitchFamily="34" charset="0"/>
              <a:buNone/>
            </a:pPr>
            <a:r>
              <a:rPr lang="fr-FR" sz="1200" b="0" dirty="0"/>
              <a:t>(Carmen)</a:t>
            </a:r>
          </a:p>
          <a:p>
            <a:r>
              <a:rPr lang="fr-CA" u="none" dirty="0"/>
              <a:t>Pour commencer, faisons un exercice de pleine conscience.</a:t>
            </a:r>
          </a:p>
          <a:p>
            <a:r>
              <a:rPr lang="fr-CA" sz="1200" u="none" dirty="0"/>
              <a:t>Si vous n’avez jamais fait l’exercice, profitez de l’occasion de le faire.</a:t>
            </a:r>
          </a:p>
          <a:p>
            <a:r>
              <a:rPr lang="fr-CA" sz="1200" u="none" dirty="0"/>
              <a:t>Asseyez-vous le plus confortablement possible de manière à rester éveillé(e) et attentif ou attentive.</a:t>
            </a:r>
          </a:p>
          <a:p>
            <a:r>
              <a:rPr lang="fr-CA" sz="1200" u="none" dirty="0"/>
              <a:t>Mettez vos pieds à plat sur le sol; et posez les mains sur les genoux, les paumes vers le haut ou vers le bas, en fonction de ce qui est le plus à l’aise pour vous.</a:t>
            </a:r>
          </a:p>
          <a:p>
            <a:r>
              <a:rPr lang="fr-CA" sz="1200" u="none" dirty="0"/>
              <a:t>N’hésitez pas à fermer les yeux ou à les fermer à moitié.</a:t>
            </a:r>
          </a:p>
          <a:p>
            <a:r>
              <a:rPr lang="fr-CA" sz="1200" u="none" dirty="0"/>
              <a:t>Suivez ma voix, qui vous guidera durant l’exercice.</a:t>
            </a:r>
          </a:p>
          <a:p>
            <a:r>
              <a:rPr lang="fr-CA" u="none" dirty="0"/>
              <a:t>Portez doucement attention à votre respiration. Nul besoin de changer votre façon de respirer; remarquez-la simplement.</a:t>
            </a:r>
            <a:endParaRPr lang="fr-CA" dirty="0"/>
          </a:p>
          <a:p>
            <a:r>
              <a:rPr lang="fr-CA" u="none" dirty="0"/>
              <a:t>Maintenant, dirigez votre respiration et votre attention vers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votre visage, vos yeux, votre nez et votre bouche;</a:t>
            </a:r>
            <a:r>
              <a:rPr lang="fr-CA" dirty="0"/>
              <a:t> et, maintenant, vers </a:t>
            </a:r>
            <a:r>
              <a:rPr lang="fr-CA" u="none" dirty="0"/>
              <a:t>votre mâchoire; prenez conscience de…</a:t>
            </a:r>
            <a:endParaRPr lang="fr-CA"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…votre tête et votre cuir chevelu; inspirez et expirez;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maintenant, dirigez votre respiration et votre attention vers vos épaules; inspirez, expirez et constatez…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…vos bras, vos mains et vos doigts; inspirez et expirez;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chaque fois que votre attention s’éloigne, ramenez-la tout doucement;</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de retour à vos épaules et à votre cou; prenez conscience du…</a:t>
            </a:r>
            <a:endParaRPr lang="fr-CA"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…haut de votre dos, puis de votre poitrine; inspirez et expirez</a:t>
            </a:r>
            <a:endParaRPr lang="fr-CA"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du bas de votre dos, puis de votre abdomen;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Et dirigez votre respiration vers votre taille; inspirez et expirez;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vers le bas de vos jambes; inspirez et expirez; vers le haut de vos jambes; et remarquez ce que vous ressentez;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vers vos pieds; inspirez et expirez; remarquez ce que vous ressentez;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vers vos orteils; inspirez et expirez;</a:t>
            </a:r>
          </a:p>
          <a:p>
            <a:pPr marL="171450" lvl="0" indent="-171450">
              <a:buFont typeface="Arial" panose="020B0604020202020204" pitchFamily="34" charset="0"/>
              <a:buChar char="•"/>
            </a:pPr>
            <a:r>
              <a:rPr lang="fr-CA" u="none" dirty="0"/>
              <a:t>restez là pendant quelques secondes; inspirez et expirez;</a:t>
            </a:r>
          </a:p>
          <a:p>
            <a:pPr marL="171450" lvl="0" indent="-171450">
              <a:buFont typeface="Arial" panose="020B0604020202020204" pitchFamily="34" charset="0"/>
              <a:buChar char="•"/>
            </a:pPr>
            <a:r>
              <a:rPr lang="fr-CA" u="none" dirty="0"/>
              <a:t>lorsque vous sentez</a:t>
            </a:r>
            <a:r>
              <a:rPr lang="fr-CA" u="none" baseline="0" dirty="0"/>
              <a:t> </a:t>
            </a:r>
            <a:r>
              <a:rPr lang="fr-CA" u="none" baseline="0" dirty="0" err="1"/>
              <a:t>prets</a:t>
            </a:r>
            <a:r>
              <a:rPr lang="fr-CA" u="none" dirty="0"/>
              <a:t>, ouvrez les yeux; l’exercice est terminé.</a:t>
            </a:r>
            <a:endParaRPr lang="fr-CA" dirty="0"/>
          </a:p>
          <a:p>
            <a:pPr lvl="0">
              <a:buFont typeface="Arial" pitchFamily="34" charset="0"/>
              <a:buNone/>
            </a:pPr>
            <a:endParaRPr lang="fr-CA" dirty="0"/>
          </a:p>
          <a:p>
            <a:pPr lvl="0">
              <a:buFont typeface="Arial" pitchFamily="34" charset="0"/>
              <a:buNone/>
            </a:pPr>
            <a:r>
              <a:rPr lang="fr-CA" u="none" dirty="0"/>
              <a:t>(Cliquez)</a:t>
            </a:r>
          </a:p>
          <a:p>
            <a:pPr lvl="0">
              <a:buFont typeface="Arial" pitchFamily="34" charset="0"/>
              <a:buNone/>
            </a:pPr>
            <a:r>
              <a:rPr lang="fr-CA" u="none" dirty="0"/>
              <a:t>Retour sur l’exercice : Utilisez l’espace de clavardage pour décrire ce que vous avez remarqué.</a:t>
            </a:r>
          </a:p>
          <a:p>
            <a:pPr lvl="0">
              <a:buFont typeface="Arial" pitchFamily="34" charset="0"/>
              <a:buNone/>
            </a:pPr>
            <a:r>
              <a:rPr lang="fr-CA" u="none" dirty="0"/>
              <a:t>Nous lirons certains de vos commentaires plus tard au cours de la séance.</a:t>
            </a:r>
            <a:endParaRPr lang="fr-CA" dirty="0"/>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6</a:t>
            </a:fld>
            <a:endParaRPr lang="fr-CA" dirty="0"/>
          </a:p>
        </p:txBody>
      </p:sp>
    </p:spTree>
    <p:extLst>
      <p:ext uri="{BB962C8B-B14F-4D97-AF65-F5344CB8AC3E}">
        <p14:creationId xmlns:p14="http://schemas.microsoft.com/office/powerpoint/2010/main" val="684121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5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t>(Ginette)</a:t>
            </a: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Lorsque vous réfléchissez à votre travail et que vous essayez de trouver un juste équilibre entre les priorités professionnelles, les relations avec vos collègues et vos clients, ainsi que les responsabilités liées à la vie familiale, qu’est-ce qui vous a le plus frappé en ce qui concerne les compétences clés nécessaires pour assurer cet équilibre?</a:t>
            </a:r>
            <a:r>
              <a:rPr lang="fr-CA" sz="1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Qu’aimeriez-vous améliorer?</a:t>
            </a:r>
            <a:r>
              <a:rPr lang="fr-CA" sz="1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S’agit-il d’une meilleure présence ou d’une plus grande compassion?</a:t>
            </a:r>
            <a:r>
              <a:rPr lang="fr-CA" sz="1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S’agit-il d’une conscience de soi accrue ou d’outils d’autoréflexion?</a:t>
            </a: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Nous croyons que le programme aide à répondre à certaines de ces questions et à parfaire les compétences clés que sont la présence, l’autocompassion, le rapprochement, l’équilibre travail-famille, la conscience de soi et plus encore.</a:t>
            </a:r>
          </a:p>
          <a:p>
            <a:pPr marL="0" lvl="0" indent="0">
              <a:buFont typeface="Symbol" panose="05050102010706020507" pitchFamily="18" charset="2"/>
              <a:buNone/>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(cliquez)</a:t>
            </a: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Des études montrent que les personnes possédant un degré élevé de pleine conscience ont tendance à être plus résilientes.</a:t>
            </a:r>
            <a:r>
              <a:rPr lang="fr-CA" sz="1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Il convient également de noter que la pleine conscience et la résilience sont des compétences importantes pour améliorer le bien-être.</a:t>
            </a:r>
            <a:endParaRPr lang="fr-CA"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En participant au programme, vous augmenterez probablement votre  niveau d’intégrité personnelle et de confiance en vous-même, et donc à l’égard des autres, ce qui vous permettra d’établir un lien authentique avec </a:t>
            </a:r>
            <a:r>
              <a:rPr lang="fr-FR"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le travail que nous effectuons dans l'ensemble du gouvernement du Canada</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10"/>
          </p:nvPr>
        </p:nvSpPr>
        <p:spPr/>
        <p:txBody>
          <a:bodyPr/>
          <a:lstStyle/>
          <a:p>
            <a:pPr>
              <a:defRPr/>
            </a:pPr>
            <a:fld id="{FE284EBD-CBB1-4A99-ABB1-E39FD7904359}" type="slidenum">
              <a:rPr lang="fr-CA" smtClean="0"/>
              <a:t>7</a:t>
            </a:fld>
            <a:endParaRPr lang="fr-CA" dirty="0"/>
          </a:p>
        </p:txBody>
      </p:sp>
    </p:spTree>
    <p:extLst>
      <p:ext uri="{BB962C8B-B14F-4D97-AF65-F5344CB8AC3E}">
        <p14:creationId xmlns:p14="http://schemas.microsoft.com/office/powerpoint/2010/main" val="988823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(Carmen)</a:t>
            </a:r>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8</a:t>
            </a:fld>
            <a:endParaRPr lang="en-CA"/>
          </a:p>
        </p:txBody>
      </p:sp>
    </p:spTree>
    <p:extLst>
      <p:ext uri="{BB962C8B-B14F-4D97-AF65-F5344CB8AC3E}">
        <p14:creationId xmlns:p14="http://schemas.microsoft.com/office/powerpoint/2010/main" val="1924354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dirty="0"/>
              <a:t>(Carmen)</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400" i="1" dirty="0"/>
              <a:t>Les participants ont rempli des questionnaires d'auto-évaluation lors de l'inscription au programme et trois mois après le programme de huit semaines. Nous avons compilé les données afin d'évaluer les résultats et l'impact du programme Développement du leadership de changement en pleine conscience. (cliquer)</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400" i="1" dirty="0"/>
              <a:t>Les colonnes bleues représentent les résultats des questionnaires d'auto-évaluation remplis lors de l'inscription.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400" i="1" dirty="0"/>
              <a:t>(cliquez) </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400" i="1" dirty="0"/>
              <a:t>Les colonnes vertes représentent l'évaluation finale, et les différences entre elles indiquent les changements de comportement.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sz="1400" i="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400" i="1" dirty="0"/>
              <a:t>Au total, 130 participants ont terminé le programme, nous avons reçu 99 évaluations finales (76 % de retour sur les auto-évaluations), et les principaux résultats par catégorie sont les suivants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sz="1400" i="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400" i="1" dirty="0"/>
              <a:t>(cliquez sur chaque puce)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sz="1400" i="1" dirty="0"/>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fr-CA" sz="1400" b="1" i="1" dirty="0"/>
              <a:t>Augmentation de 12,6 % de l'engagement des employés </a:t>
            </a:r>
            <a:r>
              <a:rPr lang="fr-CA" sz="1400" i="1" dirty="0"/>
              <a:t>- les personnes interrogées font preuve d'une certaine clarté d'esprit. </a:t>
            </a:r>
          </a:p>
          <a:p>
            <a:pPr marL="742950" marR="0" lvl="1" indent="-28575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lang="fr-CA" sz="1400" i="1" dirty="0"/>
              <a:t>(Q2. J'ai du mal à distinguer le jour où l'on est.)</a:t>
            </a:r>
          </a:p>
          <a:p>
            <a:pPr marL="0" marR="0" lvl="0" indent="0" algn="l" defTabSz="914400" rtl="0" eaLnBrk="0" fontAlgn="base" latinLnBrk="0" hangingPunct="0">
              <a:lnSpc>
                <a:spcPct val="100000"/>
              </a:lnSpc>
              <a:spcBef>
                <a:spcPct val="30000"/>
              </a:spcBef>
              <a:spcAft>
                <a:spcPct val="0"/>
              </a:spcAft>
              <a:buClrTx/>
              <a:buSzTx/>
              <a:buFont typeface="Courier New" panose="02070309020205020404" pitchFamily="49" charset="0"/>
              <a:buNone/>
              <a:tabLst/>
              <a:defRPr/>
            </a:pPr>
            <a:endParaRPr lang="fr-CA" sz="1400" i="1" dirty="0"/>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fr-CA" sz="1400" b="1" i="1" dirty="0"/>
              <a:t>Une augmentation de 23,0 % de la promotion d'une prise de décision plus judicieuse </a:t>
            </a:r>
            <a:r>
              <a:rPr lang="fr-CA" sz="1400" i="1" dirty="0"/>
              <a:t>- les personnes interrogées déclarent prendre le temps d'optimiser leur productivité. </a:t>
            </a:r>
          </a:p>
          <a:p>
            <a:pPr marL="742950" marR="0" lvl="1" indent="-28575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lang="fr-CA" sz="1400" i="1" dirty="0"/>
              <a:t>(Q7. Je prends chaque jour le temps d'optimiser ma productivité personnelle)</a:t>
            </a:r>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fr-CA" sz="1400" b="1" i="1" dirty="0"/>
              <a:t>Une diminution d'un peu plus de 20 % des risques comportementaux </a:t>
            </a:r>
            <a:r>
              <a:rPr lang="fr-CA" sz="1400" i="1" dirty="0"/>
              <a:t>- les participants ont indiqué qu'ils étaient plus conscients de la tâche à accomplir. </a:t>
            </a:r>
          </a:p>
          <a:p>
            <a:pPr marL="742950" marR="0" lvl="1" indent="-28575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lang="fr-CA" sz="1400" i="1" dirty="0"/>
              <a:t>(Q13. J'ai l'impression de fonctionner en mode automatique, sans trop me rendre compte de ce que je fais).</a:t>
            </a:r>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fr-CA" sz="1400" b="1" i="1" dirty="0"/>
              <a:t>Près de 21 % d'augmentation du bien-être </a:t>
            </a:r>
            <a:r>
              <a:rPr lang="fr-CA" sz="1400" i="1" dirty="0"/>
              <a:t>- les personnes interrogées ont le sentiment d'être plus présentes au travail et à la maison. </a:t>
            </a:r>
          </a:p>
          <a:p>
            <a:pPr marL="742950" marR="0" lvl="1" indent="-28575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lang="fr-CA" sz="1400" i="1" dirty="0"/>
              <a:t>(Q1. Je remarque que je suis distrait(e) par des pensées liées au travail après les heures de travail ou par des choses liées à la maison lorsque je travaille).</a:t>
            </a:r>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fr-CA" sz="1400" b="1" i="1" dirty="0"/>
              <a:t>Et 14,0 % d'augmentation de la résilience</a:t>
            </a:r>
            <a:r>
              <a:rPr lang="fr-CA" sz="1400" i="1" dirty="0"/>
              <a:t> - les personnes ont signalé une amélioration de leur capacité à être présentes. </a:t>
            </a:r>
          </a:p>
          <a:p>
            <a:pPr marL="742950" marR="0" lvl="1" indent="-28575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lang="fr-CA" sz="1400" i="1" dirty="0"/>
              <a:t>(Q21. Je m'aperçois que j'écoute quelqu'un d'une oreille tout en faisant autre chose).</a:t>
            </a:r>
          </a:p>
          <a:p>
            <a:pPr marL="0" marR="0" lvl="0" indent="0" algn="l" defTabSz="914400" rtl="0" eaLnBrk="0" fontAlgn="base" latinLnBrk="0" hangingPunct="0">
              <a:lnSpc>
                <a:spcPct val="100000"/>
              </a:lnSpc>
              <a:spcBef>
                <a:spcPct val="30000"/>
              </a:spcBef>
              <a:spcAft>
                <a:spcPct val="0"/>
              </a:spcAft>
              <a:buClrTx/>
              <a:buSzTx/>
              <a:buFont typeface="Courier New" panose="02070309020205020404" pitchFamily="49" charset="0"/>
              <a:buNone/>
              <a:tabLst/>
              <a:defRPr/>
            </a:pPr>
            <a:endParaRPr lang="fr-CA" sz="1400" i="1" dirty="0"/>
          </a:p>
          <a:p>
            <a:pPr marL="0" marR="0" lvl="0" indent="0" algn="l" defTabSz="914400" rtl="0" eaLnBrk="0" fontAlgn="base" latinLnBrk="0" hangingPunct="0">
              <a:lnSpc>
                <a:spcPct val="100000"/>
              </a:lnSpc>
              <a:spcBef>
                <a:spcPct val="30000"/>
              </a:spcBef>
              <a:spcAft>
                <a:spcPct val="0"/>
              </a:spcAft>
              <a:buClrTx/>
              <a:buSzTx/>
              <a:buFont typeface="Courier New" panose="02070309020205020404" pitchFamily="49" charset="0"/>
              <a:buNone/>
              <a:tabLst/>
              <a:defRPr/>
            </a:pPr>
            <a:r>
              <a:rPr lang="fr-CA" sz="1400" i="1" dirty="0"/>
              <a:t>Les participants nous ont dit que le programme avait changé leur vie, qu'il les avait aidés à accroître leur propre sentiment de bien-être et qu'il leur avait donné des outils et des pratiques à utiliser avec leurs équipes pour favoriser le bien-être des employés.</a:t>
            </a:r>
            <a:endParaRPr lang="en-US" sz="1400" i="1" dirty="0"/>
          </a:p>
          <a:p>
            <a:pPr lvl="0"/>
            <a:endParaRPr lang="en-CA" sz="1400" baseline="0" noProof="0" dirty="0"/>
          </a:p>
          <a:p>
            <a:pPr lvl="0"/>
            <a:endParaRPr lang="en-CA" sz="1400" baseline="0" noProof="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9</a:t>
            </a:fld>
            <a:endParaRPr lang="en-CA"/>
          </a:p>
        </p:txBody>
      </p:sp>
    </p:spTree>
    <p:extLst>
      <p:ext uri="{BB962C8B-B14F-4D97-AF65-F5344CB8AC3E}">
        <p14:creationId xmlns:p14="http://schemas.microsoft.com/office/powerpoint/2010/main" val="30099213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F53D885-1605-8CFF-4562-596B43720C59}"/>
              </a:ext>
            </a:extLst>
          </p:cNvPr>
          <p:cNvSpPr/>
          <p:nvPr userDrawn="1"/>
        </p:nvSpPr>
        <p:spPr>
          <a:xfrm>
            <a:off x="6588224" y="55469"/>
            <a:ext cx="2555776" cy="277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CC22CC51-B31F-1B1C-8EE9-14E74838378C}"/>
              </a:ext>
            </a:extLst>
          </p:cNvPr>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9" name="Subtitle 2">
            <a:extLst>
              <a:ext uri="{FF2B5EF4-FFF2-40B4-BE49-F238E27FC236}">
                <a16:creationId xmlns:a16="http://schemas.microsoft.com/office/drawing/2014/main" id="{3C45C5A6-FC90-B99C-189D-62CB6B765A5D}"/>
              </a:ext>
            </a:extLst>
          </p:cNvPr>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11" name="Footer Placeholder 4">
            <a:extLst>
              <a:ext uri="{FF2B5EF4-FFF2-40B4-BE49-F238E27FC236}">
                <a16:creationId xmlns:a16="http://schemas.microsoft.com/office/drawing/2014/main" id="{E6B7FEA3-B34B-1C96-1D4A-C6DB5F6FA6B8}"/>
              </a:ext>
            </a:extLst>
          </p:cNvPr>
          <p:cNvSpPr>
            <a:spLocks noGrp="1"/>
          </p:cNvSpPr>
          <p:nvPr>
            <p:ph type="ftr" sz="quarter" idx="11"/>
          </p:nvPr>
        </p:nvSpPr>
        <p:spPr>
          <a:xfrm>
            <a:off x="3124200" y="6356350"/>
            <a:ext cx="2895600" cy="365125"/>
          </a:xfrm>
        </p:spPr>
        <p:txBody>
          <a:bodyPr/>
          <a:lstStyle/>
          <a:p>
            <a:endParaRPr lang="en-CA"/>
          </a:p>
        </p:txBody>
      </p:sp>
      <p:pic>
        <p:nvPicPr>
          <p:cNvPr id="12" name="Picture 6" descr="govt-of-canada-logo – IISD Experimental Lakes Area">
            <a:extLst>
              <a:ext uri="{FF2B5EF4-FFF2-40B4-BE49-F238E27FC236}">
                <a16:creationId xmlns:a16="http://schemas.microsoft.com/office/drawing/2014/main" id="{7B96EE94-C99D-B4A5-E833-DE9D863D153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Federal - Data and Statistics: Canada - Research Guides at University ...">
            <a:extLst>
              <a:ext uri="{FF2B5EF4-FFF2-40B4-BE49-F238E27FC236}">
                <a16:creationId xmlns:a16="http://schemas.microsoft.com/office/drawing/2014/main" id="{3FE483B0-2326-9B41-1BF9-44F8CF1CD8C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81729" y="71296"/>
            <a:ext cx="1375792" cy="327467"/>
          </a:xfrm>
          <a:prstGeom prst="rect">
            <a:avLst/>
          </a:prstGeom>
          <a:noFill/>
          <a:extLst>
            <a:ext uri="{909E8E84-426E-40DD-AFC4-6F175D3DCCD1}">
              <a14:hiddenFill xmlns:a14="http://schemas.microsoft.com/office/drawing/2010/main">
                <a:solidFill>
                  <a:srgbClr val="FFFFFF"/>
                </a:solidFill>
              </a14:hiddenFill>
            </a:ext>
          </a:extLst>
        </p:spPr>
      </p:pic>
      <p:sp>
        <p:nvSpPr>
          <p:cNvPr id="14" name="Date Placeholder 3">
            <a:extLst>
              <a:ext uri="{FF2B5EF4-FFF2-40B4-BE49-F238E27FC236}">
                <a16:creationId xmlns:a16="http://schemas.microsoft.com/office/drawing/2014/main" id="{E41409AB-762E-90B4-B307-D8FCCE4DD1FB}"/>
              </a:ext>
            </a:extLst>
          </p:cNvPr>
          <p:cNvSpPr>
            <a:spLocks noGrp="1"/>
          </p:cNvSpPr>
          <p:nvPr>
            <p:ph type="dt" sz="half" idx="10"/>
          </p:nvPr>
        </p:nvSpPr>
        <p:spPr>
          <a:xfrm>
            <a:off x="685800" y="6356350"/>
            <a:ext cx="1905000" cy="365125"/>
          </a:xfrm>
        </p:spPr>
        <p:txBody>
          <a:bodyPr/>
          <a:lstStyle/>
          <a:p>
            <a:fld id="{7E62ADF1-26B7-4236-810D-3BE94D1543A2}" type="datetime1">
              <a:rPr lang="en-CA" smtClean="0"/>
              <a:pPr/>
              <a:t>2024-09-13</a:t>
            </a:fld>
            <a:endParaRPr lang="en-CA"/>
          </a:p>
        </p:txBody>
      </p:sp>
      <p:sp>
        <p:nvSpPr>
          <p:cNvPr id="15" name="Rectangle 14">
            <a:extLst>
              <a:ext uri="{FF2B5EF4-FFF2-40B4-BE49-F238E27FC236}">
                <a16:creationId xmlns:a16="http://schemas.microsoft.com/office/drawing/2014/main" id="{7CDE22C2-BA98-6973-1D7A-4A893E1DD228}"/>
              </a:ext>
            </a:extLst>
          </p:cNvPr>
          <p:cNvSpPr/>
          <p:nvPr userDrawn="1"/>
        </p:nvSpPr>
        <p:spPr>
          <a:xfrm>
            <a:off x="8291210" y="6146460"/>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https://wiki.gccollab.ca/images/f/f1/AGzz_IOCN_RICO_logo_RGB_300dpi.jpg">
            <a:extLst>
              <a:ext uri="{FF2B5EF4-FFF2-40B4-BE49-F238E27FC236}">
                <a16:creationId xmlns:a16="http://schemas.microsoft.com/office/drawing/2014/main" id="{67D04731-4B35-396D-76B7-224296076C2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475656" y="1151542"/>
            <a:ext cx="5972418" cy="1077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209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t>2024-09-13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2536367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t>2024-09-13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95936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a:lvl1p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t>2024-09-13</a:t>
            </a:fld>
            <a:endParaRPr lang="en-CA" dirty="0"/>
          </a:p>
        </p:txBody>
      </p:sp>
      <p:sp>
        <p:nvSpPr>
          <p:cNvPr id="5" name="Footer Placeholder 4"/>
          <p:cNvSpPr>
            <a:spLocks noGrp="1"/>
          </p:cNvSpPr>
          <p:nvPr>
            <p:ph type="ftr" sz="quarter" idx="11"/>
          </p:nvPr>
        </p:nvSpPr>
        <p:spPr/>
        <p:txBody>
          <a:bodyPr/>
          <a:lstStyle/>
          <a:p>
            <a:endParaRPr lang="en-CA" dirty="0"/>
          </a:p>
        </p:txBody>
      </p:sp>
    </p:spTree>
    <p:extLst>
      <p:ext uri="{BB962C8B-B14F-4D97-AF65-F5344CB8AC3E}">
        <p14:creationId xmlns:p14="http://schemas.microsoft.com/office/powerpoint/2010/main" val="2773279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t>2024-09-13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4276125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t>2024-09-13</a:t>
            </a:fld>
            <a:endParaRPr lang="en-CA" dirty="0"/>
          </a:p>
        </p:txBody>
      </p:sp>
      <p:sp>
        <p:nvSpPr>
          <p:cNvPr id="6" name="Footer Placeholder 5"/>
          <p:cNvSpPr>
            <a:spLocks noGrp="1"/>
          </p:cNvSpPr>
          <p:nvPr>
            <p:ph type="ftr" sz="quarter" idx="11"/>
          </p:nvPr>
        </p:nvSpPr>
        <p:spPr/>
        <p:txBody>
          <a:bodyPr/>
          <a:lstStyle/>
          <a:p>
            <a:endParaRPr lang="en-CA" dirty="0"/>
          </a:p>
        </p:txBody>
      </p:sp>
    </p:spTree>
    <p:extLst>
      <p:ext uri="{BB962C8B-B14F-4D97-AF65-F5344CB8AC3E}">
        <p14:creationId xmlns:p14="http://schemas.microsoft.com/office/powerpoint/2010/main" val="490437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t>2024-09-13</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706311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t>2024-09-13</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3102826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t>2024-09-13</a:t>
            </a:fld>
            <a:endParaRPr lang="en-CA" dirty="0"/>
          </a:p>
        </p:txBody>
      </p:sp>
      <p:sp>
        <p:nvSpPr>
          <p:cNvPr id="3" name="Footer Placeholder 2"/>
          <p:cNvSpPr>
            <a:spLocks noGrp="1"/>
          </p:cNvSpPr>
          <p:nvPr>
            <p:ph type="ftr" sz="quarter" idx="11"/>
          </p:nvPr>
        </p:nvSpPr>
        <p:spPr/>
        <p:txBody>
          <a:bodyPr/>
          <a:lstStyle/>
          <a:p>
            <a:endParaRPr lang="en-CA" dirty="0"/>
          </a:p>
        </p:txBody>
      </p:sp>
    </p:spTree>
    <p:extLst>
      <p:ext uri="{BB962C8B-B14F-4D97-AF65-F5344CB8AC3E}">
        <p14:creationId xmlns:p14="http://schemas.microsoft.com/office/powerpoint/2010/main" val="379345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t>2024-09-13</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975947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t>2024-09-13</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1333854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t>2024-09-13</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pic>
        <p:nvPicPr>
          <p:cNvPr id="9" name="Picture 4"/>
          <p:cNvPicPr>
            <a:picLocks noChangeAspect="1" noChangeArrowheads="1"/>
          </p:cNvPicPr>
          <p:nvPr userDrawn="1"/>
        </p:nvPicPr>
        <p:blipFill>
          <a:blip r:embed="rId13">
            <a:clrChange>
              <a:clrFrom>
                <a:srgbClr val="FFFFFF"/>
              </a:clrFrom>
              <a:clrTo>
                <a:srgbClr val="FFFFFF">
                  <a:alpha val="0"/>
                </a:srgbClr>
              </a:clrTo>
            </a:clrChange>
          </a:blip>
          <a:srcRect/>
          <a:stretch>
            <a:fillRect/>
          </a:stretch>
        </p:blipFill>
        <p:spPr>
          <a:xfrm rot="242689">
            <a:off x="8320093" y="6394593"/>
            <a:ext cx="414615" cy="404664"/>
          </a:xfrm>
          <a:prstGeom prst="rect">
            <a:avLst/>
          </a:prstGeom>
          <a:noFill/>
          <a:ln w="9525">
            <a:noFill/>
            <a:miter lim="800000"/>
          </a:ln>
        </p:spPr>
      </p:pic>
      <p:sp>
        <p:nvSpPr>
          <p:cNvPr id="8" name="Slide Number Placeholder 3"/>
          <p:cNvSpPr txBox="1"/>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t>‹#›</a:t>
            </a:fld>
            <a:endParaRPr lang="en-US" dirty="0"/>
          </a:p>
        </p:txBody>
      </p:sp>
    </p:spTree>
    <p:extLst>
      <p:ext uri="{BB962C8B-B14F-4D97-AF65-F5344CB8AC3E}">
        <p14:creationId xmlns:p14="http://schemas.microsoft.com/office/powerpoint/2010/main" val="57934252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7.png"/><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19.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18.png"/><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jpeg"/><Relationship Id="rId3" Type="http://schemas.openxmlformats.org/officeDocument/2006/relationships/notesSlide" Target="../notesSlides/notesSlide12.xml"/><Relationship Id="rId7" Type="http://schemas.openxmlformats.org/officeDocument/2006/relationships/image" Target="../media/image22.jpg"/><Relationship Id="rId12" Type="http://schemas.openxmlformats.org/officeDocument/2006/relationships/image" Target="../media/image27.png"/><Relationship Id="rId2" Type="http://schemas.openxmlformats.org/officeDocument/2006/relationships/slideLayout" Target="../slideLayouts/slideLayout2.xml"/><Relationship Id="rId16" Type="http://schemas.openxmlformats.org/officeDocument/2006/relationships/image" Target="../media/image31.jpeg"/><Relationship Id="rId1" Type="http://schemas.openxmlformats.org/officeDocument/2006/relationships/tags" Target="../tags/tag22.xml"/><Relationship Id="rId6" Type="http://schemas.openxmlformats.org/officeDocument/2006/relationships/image" Target="../media/image21.png"/><Relationship Id="rId11" Type="http://schemas.openxmlformats.org/officeDocument/2006/relationships/image" Target="../media/image26.jpeg"/><Relationship Id="rId5" Type="http://schemas.openxmlformats.org/officeDocument/2006/relationships/image" Target="../media/image20.png"/><Relationship Id="rId15" Type="http://schemas.openxmlformats.org/officeDocument/2006/relationships/image" Target="../media/image30.jpeg"/><Relationship Id="rId10" Type="http://schemas.openxmlformats.org/officeDocument/2006/relationships/image" Target="../media/image25.jpeg"/><Relationship Id="rId4" Type="http://schemas.openxmlformats.org/officeDocument/2006/relationships/hyperlink" Target="https://wiki.gccollab.ca/MCLD_Program_Facilitators_Team_/_L'%C3%A9quipe_des_animateurs_du_program_de_DLCP" TargetMode="External"/><Relationship Id="rId9" Type="http://schemas.openxmlformats.org/officeDocument/2006/relationships/image" Target="../media/image24.jpg"/><Relationship Id="rId1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32.png"/><Relationship Id="rId5" Type="http://schemas.openxmlformats.org/officeDocument/2006/relationships/hyperlink" Target="https://wiki.gccollab.ca/MCLD-DLCP" TargetMode="Externa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hyperlink" Target="https://wiki.gccollab.ca/Programme_de_d%C3%A9veloppement_du_leadership_de_changement_en_pleine-conscience_%C2%BB_-_Questions_%26_r%C3%A9ponses"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hyperlink" Target="https://wiki.gccollab.ca/D%C3%A9tails_du_programme_de_D%C3%A9veloppement_du_leadership_de_changement_en_pleine-conscience" TargetMode="External"/><Relationship Id="rId5" Type="http://schemas.openxmlformats.org/officeDocument/2006/relationships/hyperlink" Target="https://wiki.gccollab.ca/DLCP-MCLD" TargetMode="Externa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tags" Target="../tags/tag27.xml"/><Relationship Id="rId7" Type="http://schemas.openxmlformats.org/officeDocument/2006/relationships/image" Target="../media/image35.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tags" Target="../tags/tag28.xml"/><Relationship Id="rId9"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image" Target="../media/image39.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38.png"/><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8.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s://pixabay.com/es/informaci%C3%B3n-lapis-escuela-estudio-2866132/" TargetMode="External"/><Relationship Id="rId2" Type="http://schemas.openxmlformats.org/officeDocument/2006/relationships/tags" Target="../tags/tag7.xml"/><Relationship Id="rId1" Type="http://schemas.openxmlformats.org/officeDocument/2006/relationships/tags" Target="../tags/tag6.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hyperlink" Target="https://app.sli.do/event/mPVkdwy7WMd9hrsacDawA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10.xml"/><Relationship Id="rId7" Type="http://schemas.openxmlformats.org/officeDocument/2006/relationships/image" Target="../media/image12.jpe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11.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14.xml"/><Relationship Id="rId7" Type="http://schemas.openxmlformats.org/officeDocument/2006/relationships/image" Target="../media/image14.jpe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tags" Target="../tags/tag15.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515" y="3068960"/>
            <a:ext cx="9036496" cy="2162671"/>
          </a:xfrm>
        </p:spPr>
        <p:txBody>
          <a:bodyPr>
            <a:noAutofit/>
          </a:bodyPr>
          <a:lstStyle/>
          <a:p>
            <a:pPr>
              <a:spcBef>
                <a:spcPts val="600"/>
              </a:spcBef>
            </a:pPr>
            <a:r>
              <a:rPr lang="fr-CA" sz="3600" u="none" dirty="0">
                <a:solidFill>
                  <a:schemeClr val="accent1">
                    <a:lumMod val="75000"/>
                  </a:schemeClr>
                </a:solidFill>
              </a:rPr>
              <a:t>Séance </a:t>
            </a:r>
            <a:r>
              <a:rPr lang="fr-CA" sz="3600" dirty="0">
                <a:solidFill>
                  <a:schemeClr val="accent1">
                    <a:lumMod val="75000"/>
                  </a:schemeClr>
                </a:solidFill>
              </a:rPr>
              <a:t>d’information</a:t>
            </a:r>
            <a:r>
              <a:rPr lang="fr-CA" sz="3600" u="none" dirty="0">
                <a:solidFill>
                  <a:schemeClr val="accent1">
                    <a:lumMod val="75000"/>
                  </a:schemeClr>
                </a:solidFill>
              </a:rPr>
              <a:t> : </a:t>
            </a:r>
            <a:br>
              <a:rPr lang="fr-CA" sz="3600" u="none" dirty="0">
                <a:solidFill>
                  <a:schemeClr val="accent1">
                    <a:lumMod val="75000"/>
                  </a:schemeClr>
                </a:solidFill>
              </a:rPr>
            </a:br>
            <a:r>
              <a:rPr lang="fr-FR" sz="3600" u="none" dirty="0">
                <a:solidFill>
                  <a:schemeClr val="accent1">
                    <a:lumMod val="75000"/>
                  </a:schemeClr>
                </a:solidFill>
              </a:rPr>
              <a:t>Programme de développement du leadership de changement en pleine-conscience (DLCP)</a:t>
            </a:r>
            <a:endParaRPr lang="fr-CA" sz="3600" u="none" dirty="0">
              <a:solidFill>
                <a:schemeClr val="accent1">
                  <a:lumMod val="75000"/>
                </a:schemeClr>
              </a:solidFill>
            </a:endParaRPr>
          </a:p>
        </p:txBody>
      </p:sp>
      <p:sp>
        <p:nvSpPr>
          <p:cNvPr id="3" name="Subtitle 2"/>
          <p:cNvSpPr>
            <a:spLocks noGrp="1"/>
          </p:cNvSpPr>
          <p:nvPr>
            <p:ph type="subTitle" idx="4294967295"/>
            <p:custDataLst>
              <p:tags r:id="rId2"/>
            </p:custDataLst>
          </p:nvPr>
        </p:nvSpPr>
        <p:spPr>
          <a:xfrm>
            <a:off x="1371600" y="4653136"/>
            <a:ext cx="6400800" cy="1944216"/>
          </a:xfrm>
        </p:spPr>
        <p:txBody>
          <a:bodyPr>
            <a:normAutofit/>
          </a:bodyPr>
          <a:lstStyle/>
          <a:p>
            <a:pPr>
              <a:spcBef>
                <a:spcPts val="600"/>
              </a:spcBef>
            </a:pPr>
            <a:endParaRPr lang="fr-CA" sz="2000" dirty="0">
              <a:solidFill>
                <a:schemeClr val="accent1">
                  <a:lumMod val="75000"/>
                </a:schemeClr>
              </a:solidFill>
            </a:endParaRPr>
          </a:p>
          <a:p>
            <a:pPr marL="0" indent="0" algn="ctr">
              <a:spcBef>
                <a:spcPts val="600"/>
              </a:spcBef>
              <a:buNone/>
            </a:pPr>
            <a:endParaRPr lang="fr-CA" sz="2400" u="none" dirty="0">
              <a:solidFill>
                <a:schemeClr val="accent1">
                  <a:lumMod val="75000"/>
                </a:schemeClr>
              </a:solidFill>
            </a:endParaRPr>
          </a:p>
          <a:p>
            <a:pPr marL="0" indent="0" algn="ctr">
              <a:spcBef>
                <a:spcPts val="600"/>
              </a:spcBef>
              <a:buNone/>
            </a:pPr>
            <a:r>
              <a:rPr lang="fr-CA" sz="2400" dirty="0">
                <a:solidFill>
                  <a:schemeClr val="accent1">
                    <a:lumMod val="75000"/>
                  </a:schemeClr>
                </a:solidFill>
              </a:rPr>
              <a:t>17</a:t>
            </a:r>
            <a:r>
              <a:rPr lang="fr-CA" sz="2400" u="none" dirty="0">
                <a:solidFill>
                  <a:schemeClr val="accent1">
                    <a:lumMod val="75000"/>
                  </a:schemeClr>
                </a:solidFill>
              </a:rPr>
              <a:t> septembre 2023</a:t>
            </a:r>
          </a:p>
        </p:txBody>
      </p:sp>
    </p:spTree>
    <p:extLst>
      <p:ext uri="{BB962C8B-B14F-4D97-AF65-F5344CB8AC3E}">
        <p14:creationId xmlns:p14="http://schemas.microsoft.com/office/powerpoint/2010/main" val="1270063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custDataLst>
              <p:tags r:id="rId1"/>
            </p:custDataLst>
          </p:nvPr>
        </p:nvPicPr>
        <p:blipFill>
          <a:blip r:embed="rId6">
            <a:duotone>
              <a:schemeClr val="accent3">
                <a:shade val="45000"/>
                <a:satMod val="135000"/>
              </a:schemeClr>
              <a:prstClr val="white"/>
            </a:duotone>
          </a:blip>
          <a:srcRect b="5962"/>
          <a:stretch>
            <a:fillRect/>
          </a:stretch>
        </p:blipFill>
        <p:spPr>
          <a:xfrm>
            <a:off x="6588225" y="5700927"/>
            <a:ext cx="1296144" cy="1157073"/>
          </a:xfrm>
          <a:prstGeom prst="rect">
            <a:avLst/>
          </a:prstGeom>
        </p:spPr>
      </p:pic>
      <p:sp>
        <p:nvSpPr>
          <p:cNvPr id="4" name="Title 3"/>
          <p:cNvSpPr>
            <a:spLocks noGrp="1"/>
          </p:cNvSpPr>
          <p:nvPr>
            <p:ph type="title"/>
            <p:custDataLst>
              <p:tags r:id="rId2"/>
            </p:custDataLst>
          </p:nvPr>
        </p:nvSpPr>
        <p:spPr/>
        <p:txBody>
          <a:bodyPr/>
          <a:lstStyle/>
          <a:p>
            <a:pPr>
              <a:lnSpc>
                <a:spcPct val="100000"/>
              </a:lnSpc>
            </a:pPr>
            <a:r>
              <a:rPr lang="fr-CA" sz="32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Témoignages sur le programme de DLCP</a:t>
            </a:r>
            <a:endParaRPr lang="fr-CA" sz="3200" dirty="0"/>
          </a:p>
        </p:txBody>
      </p:sp>
      <p:sp>
        <p:nvSpPr>
          <p:cNvPr id="3" name="Rectangle 2"/>
          <p:cNvSpPr/>
          <p:nvPr>
            <p:custDataLst>
              <p:tags r:id="rId3"/>
            </p:custDataLst>
          </p:nvPr>
        </p:nvSpPr>
        <p:spPr>
          <a:xfrm>
            <a:off x="611560" y="1131015"/>
            <a:ext cx="8145264" cy="5032147"/>
          </a:xfrm>
          <a:prstGeom prst="rect">
            <a:avLst/>
          </a:prstGeom>
        </p:spPr>
        <p:txBody>
          <a:bodyPr wrap="square">
            <a:spAutoFit/>
          </a:bodyPr>
          <a:lstStyle/>
          <a:p>
            <a:pPr marL="285750" indent="-285750">
              <a:spcBef>
                <a:spcPts val="300"/>
              </a:spcBef>
              <a:buFont typeface="Wingdings" panose="05000000000000000000" pitchFamily="2" charset="2"/>
              <a:buChar char="ü"/>
            </a:pP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en quelque sorte, l’effort que vous consacrez </a:t>
            </a:r>
            <a:r>
              <a:rPr lang="fr-CA" b="1"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afin de trouver en vous-même le remède... est un investissement très précieux.</a:t>
            </a: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 </a:t>
            </a: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l’Aîné Malcom Saulis</a:t>
            </a:r>
            <a:endPar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spcBef>
                <a:spcPts val="300"/>
              </a:spcBef>
              <a:buFont typeface="Wingdings" panose="05000000000000000000" pitchFamily="2" charset="2"/>
              <a:buChar char="ü"/>
            </a:pP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Ce cours est extrêmement efficace et révélateur...</a:t>
            </a: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Il </a:t>
            </a:r>
            <a:r>
              <a:rPr lang="fr-CA" b="1"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m’aide vraiment à me forger une perception des relations que j’</a:t>
            </a:r>
            <a:r>
              <a:rPr lang="fr-CA"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entretiens </a:t>
            </a:r>
            <a:r>
              <a:rPr lang="fr-CA" b="1"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avec mon personnel…</a:t>
            </a: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j’ai adoré. »</a:t>
            </a:r>
          </a:p>
          <a:p>
            <a:pPr marL="285750" lvl="0" indent="-285750">
              <a:spcBef>
                <a:spcPts val="300"/>
              </a:spcBef>
              <a:buFont typeface="Wingdings" panose="05000000000000000000" pitchFamily="2" charset="2"/>
              <a:buChar char="ü"/>
            </a:pP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Cette expérience était très marquante, vraiment intéressante et riche en révélations.</a:t>
            </a: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J’ai beaucoup appris sur moi-même.</a:t>
            </a: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Les exercices étaient pertinents et me permettent d’être plus productif et </a:t>
            </a:r>
            <a:r>
              <a:rPr lang="fr-CA" b="1"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plus présent dans mes rapports avec mes collègues et aussi avec ma famille.</a:t>
            </a: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p>
          <a:p>
            <a:pPr marL="285750" lvl="0" indent="-285750">
              <a:spcBef>
                <a:spcPts val="300"/>
              </a:spcBef>
              <a:buFont typeface="Wingdings" panose="05000000000000000000" pitchFamily="2" charset="2"/>
              <a:buChar char="ü"/>
            </a:pPr>
            <a:r>
              <a:rPr lang="fr-CA" b="1"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Cette série a cha</a:t>
            </a:r>
            <a:r>
              <a:rPr lang="fr-CA"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ngé ma </a:t>
            </a:r>
            <a:r>
              <a:rPr lang="fr-CA" b="1"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vie.</a:t>
            </a:r>
            <a:r>
              <a:rPr lang="fr-CA"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J’espère pouvoir participer davantage à l’avenir »</a:t>
            </a:r>
          </a:p>
          <a:p>
            <a:pPr marL="285750" indent="-285750">
              <a:spcBef>
                <a:spcPts val="300"/>
              </a:spcBef>
              <a:buFont typeface="Wingdings" panose="05000000000000000000" pitchFamily="2" charset="2"/>
              <a:buChar char="ü"/>
            </a:pPr>
            <a:r>
              <a:rPr lang="fr-FR"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Ces 8 semaines ont été profondes… </a:t>
            </a:r>
            <a:r>
              <a:rPr lang="fr-FR"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à mon avis, je pense que cela devrait être obligatoire pour tout le monde. c'est si puissant</a:t>
            </a:r>
            <a:r>
              <a:rPr lang="fr-FR"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endParaRPr lang="en-US"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lvl="0" indent="-285750">
              <a:spcBef>
                <a:spcPts val="300"/>
              </a:spcBef>
              <a:buFont typeface="Wingdings" panose="05000000000000000000" pitchFamily="2" charset="2"/>
              <a:buChar char="ü"/>
            </a:pP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Merci pour cette précieuse occasion de nous dépasser en tant que personnes et que professionnels.</a:t>
            </a: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b="1"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Il s’agit d’un complément important au processus de transformation que nous avons entrepris </a:t>
            </a: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p>
          <a:p>
            <a:pPr marL="285750" indent="-285750">
              <a:spcBef>
                <a:spcPts val="300"/>
              </a:spcBef>
              <a:buFont typeface="Wingdings" panose="05000000000000000000" pitchFamily="2" charset="2"/>
              <a:buChar char="ü"/>
            </a:pPr>
            <a:r>
              <a:rPr lang="fr-FR"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Je voulais aussi partager une gratitude spécifique... J'ai trouvé les séances incroyablement utiles, utiles et bien structurées... </a:t>
            </a:r>
            <a:r>
              <a:rPr lang="fr-FR"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cela a déjà eu un effet merveilleux sur ma vie</a:t>
            </a:r>
            <a:r>
              <a:rPr lang="fr-FR"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endParaRPr lang="en-CA"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8209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u="none" dirty="0">
                <a:solidFill>
                  <a:schemeClr val="accent1">
                    <a:lumMod val="75000"/>
                  </a:schemeClr>
                </a:solidFill>
              </a:rPr>
              <a:t>Exercice – Remarque</a:t>
            </a:r>
            <a:endParaRPr lang="fr-CA" dirty="0">
              <a:solidFill>
                <a:schemeClr val="accent1">
                  <a:lumMod val="75000"/>
                </a:schemeClr>
              </a:solidFill>
            </a:endParaRPr>
          </a:p>
        </p:txBody>
      </p:sp>
      <p:sp>
        <p:nvSpPr>
          <p:cNvPr id="3" name="Content Placeholder 2"/>
          <p:cNvSpPr>
            <a:spLocks noGrp="1"/>
          </p:cNvSpPr>
          <p:nvPr>
            <p:ph idx="1"/>
            <p:custDataLst>
              <p:tags r:id="rId2"/>
            </p:custDataLst>
          </p:nvPr>
        </p:nvSpPr>
        <p:spPr/>
        <p:txBody>
          <a:bodyPr>
            <a:normAutofit fontScale="72500" lnSpcReduction="20000"/>
          </a:bodyPr>
          <a:lstStyle/>
          <a:p>
            <a:r>
              <a:rPr lang="fr-CA" u="none" dirty="0">
                <a:solidFill>
                  <a:schemeClr val="accent1">
                    <a:lumMod val="75000"/>
                  </a:schemeClr>
                </a:solidFill>
              </a:rPr>
              <a:t>Temps requis : 3 minutes</a:t>
            </a:r>
          </a:p>
          <a:p>
            <a:r>
              <a:rPr lang="fr-CA" dirty="0">
                <a:solidFill>
                  <a:schemeClr val="accent1">
                    <a:lumMod val="75000"/>
                  </a:schemeClr>
                </a:solidFill>
              </a:rPr>
              <a:t>L’astuce consiste à </a:t>
            </a:r>
            <a:r>
              <a:rPr lang="fr-CA" u="none" dirty="0">
                <a:solidFill>
                  <a:schemeClr val="accent1">
                    <a:lumMod val="75000"/>
                  </a:schemeClr>
                </a:solidFill>
              </a:rPr>
              <a:t>passer de « faire » à « être ».</a:t>
            </a:r>
          </a:p>
          <a:p>
            <a:r>
              <a:rPr lang="fr-CA" u="none" dirty="0">
                <a:solidFill>
                  <a:schemeClr val="accent1">
                    <a:lumMod val="75000"/>
                  </a:schemeClr>
                </a:solidFill>
              </a:rPr>
              <a:t>Commençons par faire ce qui suit</a:t>
            </a:r>
            <a:r>
              <a:rPr lang="fr-CA" dirty="0">
                <a:solidFill>
                  <a:schemeClr val="accent1">
                    <a:lumMod val="75000"/>
                  </a:schemeClr>
                </a:solidFill>
              </a:rPr>
              <a:t> :</a:t>
            </a:r>
            <a:endParaRPr lang="fr-CA" u="none" dirty="0">
              <a:solidFill>
                <a:schemeClr val="accent1">
                  <a:lumMod val="75000"/>
                </a:schemeClr>
              </a:solidFill>
            </a:endParaRPr>
          </a:p>
          <a:p>
            <a:pPr lvl="1"/>
            <a:r>
              <a:rPr lang="fr-CA" u="none" dirty="0">
                <a:solidFill>
                  <a:schemeClr val="accent1">
                    <a:lumMod val="75000"/>
                  </a:schemeClr>
                </a:solidFill>
              </a:rPr>
              <a:t>S’asseoir le plus confortablement possible dans une position droite</a:t>
            </a:r>
          </a:p>
          <a:p>
            <a:pPr lvl="1"/>
            <a:r>
              <a:rPr lang="fr-CA" dirty="0">
                <a:solidFill>
                  <a:schemeClr val="accent1">
                    <a:lumMod val="75000"/>
                  </a:schemeClr>
                </a:solidFill>
              </a:rPr>
              <a:t>F</a:t>
            </a:r>
            <a:r>
              <a:rPr lang="fr-CA" u="none" dirty="0">
                <a:solidFill>
                  <a:schemeClr val="accent1">
                    <a:lumMod val="75000"/>
                  </a:schemeClr>
                </a:solidFill>
              </a:rPr>
              <a:t>ermer les yeux ou les fermer à moitié comme cela </a:t>
            </a:r>
            <a:r>
              <a:rPr lang="fr-CA" dirty="0">
                <a:solidFill>
                  <a:schemeClr val="accent1">
                    <a:lumMod val="75000"/>
                  </a:schemeClr>
                </a:solidFill>
              </a:rPr>
              <a:t>vous convient</a:t>
            </a:r>
            <a:endParaRPr lang="fr-CA" u="none" dirty="0">
              <a:solidFill>
                <a:schemeClr val="accent1">
                  <a:lumMod val="75000"/>
                </a:schemeClr>
              </a:solidFill>
            </a:endParaRPr>
          </a:p>
          <a:p>
            <a:pPr lvl="1"/>
            <a:r>
              <a:rPr lang="fr-CA" u="none" dirty="0">
                <a:solidFill>
                  <a:schemeClr val="accent1">
                    <a:lumMod val="75000"/>
                  </a:schemeClr>
                </a:solidFill>
              </a:rPr>
              <a:t>Ne vous préoccupez pas du temps</a:t>
            </a:r>
          </a:p>
          <a:p>
            <a:pPr lvl="1"/>
            <a:r>
              <a:rPr lang="fr-CA" dirty="0">
                <a:solidFill>
                  <a:schemeClr val="accent1">
                    <a:lumMod val="75000"/>
                  </a:schemeClr>
                </a:solidFill>
              </a:rPr>
              <a:t>P</a:t>
            </a:r>
            <a:r>
              <a:rPr lang="fr-CA" u="none" dirty="0">
                <a:solidFill>
                  <a:schemeClr val="accent1">
                    <a:lumMod val="75000"/>
                  </a:schemeClr>
                </a:solidFill>
              </a:rPr>
              <a:t>renez une minute, seulement une minute…</a:t>
            </a:r>
          </a:p>
          <a:p>
            <a:pPr lvl="1"/>
            <a:r>
              <a:rPr lang="fr-CA" u="none" dirty="0">
                <a:solidFill>
                  <a:schemeClr val="accent1">
                    <a:lumMod val="75000"/>
                  </a:schemeClr>
                </a:solidFill>
              </a:rPr>
              <a:t>Pour respirer, juste pour respirer</a:t>
            </a:r>
          </a:p>
          <a:p>
            <a:pPr lvl="1"/>
            <a:r>
              <a:rPr lang="fr-CA" dirty="0">
                <a:solidFill>
                  <a:schemeClr val="accent1">
                    <a:lumMod val="75000"/>
                  </a:schemeClr>
                </a:solidFill>
              </a:rPr>
              <a:t>C’est aussi </a:t>
            </a:r>
            <a:r>
              <a:rPr lang="fr-CA" u="none" dirty="0">
                <a:solidFill>
                  <a:schemeClr val="accent1">
                    <a:lumMod val="75000"/>
                  </a:schemeClr>
                </a:solidFill>
              </a:rPr>
              <a:t>simple</a:t>
            </a:r>
          </a:p>
          <a:p>
            <a:pPr lvl="1"/>
            <a:r>
              <a:rPr lang="fr-CA" u="none" dirty="0">
                <a:solidFill>
                  <a:schemeClr val="accent1">
                    <a:lumMod val="75000"/>
                  </a:schemeClr>
                </a:solidFill>
              </a:rPr>
              <a:t>Je vous ferai signe lorsque la minute se sera écoulée</a:t>
            </a:r>
          </a:p>
          <a:p>
            <a:pPr lvl="1"/>
            <a:r>
              <a:rPr lang="fr-CA" u="none" dirty="0">
                <a:solidFill>
                  <a:schemeClr val="accent1">
                    <a:lumMod val="75000"/>
                  </a:schemeClr>
                </a:solidFill>
              </a:rPr>
              <a:t>Continuez simplement à vous concentrer sur votre respiration</a:t>
            </a:r>
          </a:p>
          <a:p>
            <a:r>
              <a:rPr lang="fr-CA" u="none" dirty="0">
                <a:solidFill>
                  <a:schemeClr val="accent1">
                    <a:lumMod val="75000"/>
                  </a:schemeClr>
                </a:solidFill>
              </a:rPr>
              <a:t>Nous ferons ensuite un court retour sur ce que vous avez remarqué.</a:t>
            </a:r>
            <a:endParaRPr lang="fr-CA" dirty="0">
              <a:solidFill>
                <a:schemeClr val="accent1">
                  <a:lumMod val="75000"/>
                </a:schemeClr>
              </a:solidFill>
            </a:endParaRPr>
          </a:p>
        </p:txBody>
      </p:sp>
      <p:grpSp>
        <p:nvGrpSpPr>
          <p:cNvPr id="4" name="Group 3"/>
          <p:cNvGrpSpPr/>
          <p:nvPr>
            <p:custDataLst>
              <p:tags r:id="rId3"/>
            </p:custDataLst>
          </p:nvPr>
        </p:nvGrpSpPr>
        <p:grpSpPr>
          <a:xfrm>
            <a:off x="6444208" y="-44176"/>
            <a:ext cx="2480783" cy="2897111"/>
            <a:chOff x="6488833" y="0"/>
            <a:chExt cx="1964800" cy="2660541"/>
          </a:xfrm>
        </p:grpSpPr>
        <p:pic>
          <p:nvPicPr>
            <p:cNvPr id="1027" name="Picture 3" descr="C:\Users\Alejandro.Gonzalez\AppData\Local\Microsoft\Windows\Temporary Internet Files\Content.IE5\1BVHMIKZ\cold_by_however_improbable-d61j5pj[1].png"/>
            <p:cNvPicPr>
              <a:picLocks noChangeAspect="1" noChangeArrowheads="1"/>
            </p:cNvPicPr>
            <p:nvPr/>
          </p:nvPicPr>
          <p:blipFill>
            <a:blip r:embed="rId6">
              <a:clrChange>
                <a:clrFrom>
                  <a:srgbClr val="F5F4F0"/>
                </a:clrFrom>
                <a:clrTo>
                  <a:srgbClr val="F5F4F0">
                    <a:alpha val="0"/>
                  </a:srgbClr>
                </a:clrTo>
              </a:clrChange>
              <a:duotone>
                <a:schemeClr val="accent1">
                  <a:shade val="45000"/>
                  <a:satMod val="135000"/>
                </a:schemeClr>
                <a:prstClr val="white"/>
              </a:duotone>
            </a:blip>
            <a:srcRect/>
            <a:stretch>
              <a:fillRect/>
            </a:stretch>
          </p:blipFill>
          <p:spPr>
            <a:xfrm>
              <a:off x="6522616" y="0"/>
              <a:ext cx="1930400" cy="1447800"/>
            </a:xfrm>
            <a:prstGeom prst="rect">
              <a:avLst/>
            </a:prstGeom>
            <a:noFill/>
          </p:spPr>
        </p:pic>
        <p:pic>
          <p:nvPicPr>
            <p:cNvPr id="1026" name="Picture 2" descr="C:\Users\Alejandro.Gonzalez\AppData\Local\Microsoft\Windows\Temporary Internet Files\Content.IE5\SVNU93EQ\Breathe1[1].png"/>
            <p:cNvPicPr>
              <a:picLocks noChangeAspect="1" noChangeArrowheads="1"/>
            </p:cNvPicPr>
            <p:nvPr/>
          </p:nvPicPr>
          <p:blipFill>
            <a:blip r:embed="rId7">
              <a:duotone>
                <a:schemeClr val="accent1">
                  <a:shade val="45000"/>
                  <a:satMod val="135000"/>
                </a:schemeClr>
                <a:prstClr val="white"/>
              </a:duotone>
            </a:blip>
            <a:srcRect/>
            <a:stretch>
              <a:fillRect/>
            </a:stretch>
          </p:blipFill>
          <p:spPr>
            <a:xfrm>
              <a:off x="6488833" y="744117"/>
              <a:ext cx="1964800" cy="1916424"/>
            </a:xfrm>
            <a:prstGeom prst="rect">
              <a:avLst/>
            </a:prstGeom>
            <a:noFill/>
          </p:spPr>
        </p:pic>
      </p:grpSp>
    </p:spTree>
    <p:extLst>
      <p:ext uri="{BB962C8B-B14F-4D97-AF65-F5344CB8AC3E}">
        <p14:creationId xmlns:p14="http://schemas.microsoft.com/office/powerpoint/2010/main" val="3994315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115BFF7-3A79-C2C9-84A9-DC7E2C24D284}"/>
              </a:ext>
            </a:extLst>
          </p:cNvPr>
          <p:cNvSpPr>
            <a:spLocks noGrp="1"/>
          </p:cNvSpPr>
          <p:nvPr>
            <p:ph type="title"/>
            <p:custDataLst>
              <p:tags r:id="rId1"/>
            </p:custDataLst>
          </p:nvPr>
        </p:nvSpPr>
        <p:spPr>
          <a:xfrm>
            <a:off x="107504" y="274638"/>
            <a:ext cx="8928992" cy="795633"/>
          </a:xfrm>
        </p:spPr>
        <p:txBody>
          <a:bodyPr>
            <a:noAutofit/>
          </a:bodyPr>
          <a:lstStyle/>
          <a:p>
            <a:pPr algn="ctr"/>
            <a:r>
              <a:rPr lang="fr-FR" sz="3600" dirty="0">
                <a:solidFill>
                  <a:schemeClr val="accent1">
                    <a:lumMod val="75000"/>
                  </a:schemeClr>
                </a:solidFill>
              </a:rPr>
              <a:t>Livré par une équipe d'</a:t>
            </a:r>
            <a:r>
              <a:rPr lang="fr-FR" sz="3600" dirty="0">
                <a:solidFill>
                  <a:schemeClr val="accent1">
                    <a:lumMod val="75000"/>
                  </a:schemeClr>
                </a:solidFill>
                <a:hlinkClick r:id="rId4" tooltip="MCLD Program Facilitators Team / L'équipe des animateurs du program de DLCP"/>
              </a:rPr>
              <a:t>animateurs</a:t>
            </a:r>
            <a:r>
              <a:rPr lang="fr-FR" sz="3600" dirty="0">
                <a:solidFill>
                  <a:schemeClr val="accent1">
                    <a:lumMod val="75000"/>
                  </a:schemeClr>
                </a:solidFill>
              </a:rPr>
              <a:t> bénévoles</a:t>
            </a:r>
            <a:endParaRPr lang="fr-CA" sz="2800" dirty="0">
              <a:solidFill>
                <a:schemeClr val="accent1">
                  <a:lumMod val="75000"/>
                </a:schemeClr>
              </a:solidFill>
            </a:endParaRPr>
          </a:p>
        </p:txBody>
      </p:sp>
      <p:grpSp>
        <p:nvGrpSpPr>
          <p:cNvPr id="42" name="Group 41">
            <a:extLst>
              <a:ext uri="{FF2B5EF4-FFF2-40B4-BE49-F238E27FC236}">
                <a16:creationId xmlns:a16="http://schemas.microsoft.com/office/drawing/2014/main" id="{477E7527-265C-3694-30B8-579AD5D7E0EA}"/>
              </a:ext>
            </a:extLst>
          </p:cNvPr>
          <p:cNvGrpSpPr/>
          <p:nvPr/>
        </p:nvGrpSpPr>
        <p:grpSpPr>
          <a:xfrm>
            <a:off x="781945" y="2986185"/>
            <a:ext cx="1219254" cy="1805737"/>
            <a:chOff x="542241" y="4037588"/>
            <a:chExt cx="1468014" cy="2063420"/>
          </a:xfrm>
        </p:grpSpPr>
        <p:pic>
          <p:nvPicPr>
            <p:cNvPr id="43" name="Picture 42" descr="A person with a beard&#10;&#10;Description automatically generated with medium confidence">
              <a:extLst>
                <a:ext uri="{FF2B5EF4-FFF2-40B4-BE49-F238E27FC236}">
                  <a16:creationId xmlns:a16="http://schemas.microsoft.com/office/drawing/2014/main" id="{7F2BE5D5-890A-E6C2-ACC9-5BA84CFB5B91}"/>
                </a:ext>
              </a:extLst>
            </p:cNvPr>
            <p:cNvPicPr>
              <a:picLocks noChangeAspect="1"/>
            </p:cNvPicPr>
            <p:nvPr/>
          </p:nvPicPr>
          <p:blipFill rotWithShape="1">
            <a:blip r:embed="rId5"/>
            <a:srcRect r="8816"/>
            <a:stretch/>
          </p:blipFill>
          <p:spPr>
            <a:xfrm>
              <a:off x="542241" y="4037588"/>
              <a:ext cx="1468013" cy="1609950"/>
            </a:xfrm>
            <a:prstGeom prst="rect">
              <a:avLst/>
            </a:prstGeom>
          </p:spPr>
        </p:pic>
        <p:sp>
          <p:nvSpPr>
            <p:cNvPr id="45" name="TextBox 44">
              <a:extLst>
                <a:ext uri="{FF2B5EF4-FFF2-40B4-BE49-F238E27FC236}">
                  <a16:creationId xmlns:a16="http://schemas.microsoft.com/office/drawing/2014/main" id="{134E8946-22A2-B6F7-CBC1-EA5C4E17E220}"/>
                </a:ext>
              </a:extLst>
            </p:cNvPr>
            <p:cNvSpPr txBox="1"/>
            <p:nvPr/>
          </p:nvSpPr>
          <p:spPr>
            <a:xfrm>
              <a:off x="647991" y="5714141"/>
              <a:ext cx="1362264" cy="386867"/>
            </a:xfrm>
            <a:prstGeom prst="rect">
              <a:avLst/>
            </a:prstGeom>
            <a:noFill/>
          </p:spPr>
          <p:txBody>
            <a:bodyPr wrap="square">
              <a:spAutoFit/>
            </a:bodyPr>
            <a:lstStyle/>
            <a:p>
              <a:pPr algn="ctr"/>
              <a:r>
                <a:rPr lang="en-US" sz="1600" b="1" i="1" dirty="0">
                  <a:solidFill>
                    <a:srgbClr val="202122"/>
                  </a:solidFill>
                  <a:effectLst/>
                </a:rPr>
                <a:t>Alejandro </a:t>
              </a:r>
              <a:endParaRPr lang="en-US" sz="1600" dirty="0"/>
            </a:p>
          </p:txBody>
        </p:sp>
      </p:grpSp>
      <p:grpSp>
        <p:nvGrpSpPr>
          <p:cNvPr id="46" name="Group 45">
            <a:extLst>
              <a:ext uri="{FF2B5EF4-FFF2-40B4-BE49-F238E27FC236}">
                <a16:creationId xmlns:a16="http://schemas.microsoft.com/office/drawing/2014/main" id="{E50A967C-982F-DD46-FCE7-2D176A24BA8D}"/>
              </a:ext>
            </a:extLst>
          </p:cNvPr>
          <p:cNvGrpSpPr/>
          <p:nvPr/>
        </p:nvGrpSpPr>
        <p:grpSpPr>
          <a:xfrm>
            <a:off x="4874039" y="2981191"/>
            <a:ext cx="1162962" cy="1815724"/>
            <a:chOff x="4870895" y="4026175"/>
            <a:chExt cx="1400238" cy="2074833"/>
          </a:xfrm>
        </p:grpSpPr>
        <p:pic>
          <p:nvPicPr>
            <p:cNvPr id="49" name="Picture 48" descr="A person in a suit and tie&#10;&#10;Description automatically generated with medium confidence">
              <a:extLst>
                <a:ext uri="{FF2B5EF4-FFF2-40B4-BE49-F238E27FC236}">
                  <a16:creationId xmlns:a16="http://schemas.microsoft.com/office/drawing/2014/main" id="{2191F65B-CFF6-E76F-4BD7-5837AD47BFA4}"/>
                </a:ext>
              </a:extLst>
            </p:cNvPr>
            <p:cNvPicPr>
              <a:picLocks noChangeAspect="1"/>
            </p:cNvPicPr>
            <p:nvPr/>
          </p:nvPicPr>
          <p:blipFill>
            <a:blip r:embed="rId6"/>
            <a:stretch>
              <a:fillRect/>
            </a:stretch>
          </p:blipFill>
          <p:spPr>
            <a:xfrm>
              <a:off x="4880289" y="4026175"/>
              <a:ext cx="1390844" cy="1609950"/>
            </a:xfrm>
            <a:prstGeom prst="rect">
              <a:avLst/>
            </a:prstGeom>
          </p:spPr>
        </p:pic>
        <p:sp>
          <p:nvSpPr>
            <p:cNvPr id="50" name="TextBox 49">
              <a:extLst>
                <a:ext uri="{FF2B5EF4-FFF2-40B4-BE49-F238E27FC236}">
                  <a16:creationId xmlns:a16="http://schemas.microsoft.com/office/drawing/2014/main" id="{B0A9E3B1-EFD9-6D9A-FF71-DB088C2D2FFA}"/>
                </a:ext>
              </a:extLst>
            </p:cNvPr>
            <p:cNvSpPr txBox="1"/>
            <p:nvPr/>
          </p:nvSpPr>
          <p:spPr>
            <a:xfrm>
              <a:off x="4870895" y="5714141"/>
              <a:ext cx="1362264" cy="386867"/>
            </a:xfrm>
            <a:prstGeom prst="rect">
              <a:avLst/>
            </a:prstGeom>
            <a:noFill/>
          </p:spPr>
          <p:txBody>
            <a:bodyPr wrap="square">
              <a:spAutoFit/>
            </a:bodyPr>
            <a:lstStyle/>
            <a:p>
              <a:pPr algn="ctr"/>
              <a:r>
                <a:rPr lang="en-US" sz="1600" b="1" i="1" dirty="0">
                  <a:solidFill>
                    <a:srgbClr val="202122"/>
                  </a:solidFill>
                  <a:effectLst/>
                </a:rPr>
                <a:t>Robert</a:t>
              </a:r>
              <a:endParaRPr lang="en-US" sz="1600" dirty="0"/>
            </a:p>
          </p:txBody>
        </p:sp>
      </p:grpSp>
      <p:grpSp>
        <p:nvGrpSpPr>
          <p:cNvPr id="51" name="Group 50">
            <a:extLst>
              <a:ext uri="{FF2B5EF4-FFF2-40B4-BE49-F238E27FC236}">
                <a16:creationId xmlns:a16="http://schemas.microsoft.com/office/drawing/2014/main" id="{3B4B627E-52E0-5622-4919-AC2FE3D9D57B}"/>
              </a:ext>
            </a:extLst>
          </p:cNvPr>
          <p:cNvGrpSpPr/>
          <p:nvPr/>
        </p:nvGrpSpPr>
        <p:grpSpPr>
          <a:xfrm>
            <a:off x="2800053" y="2962410"/>
            <a:ext cx="1275132" cy="1853286"/>
            <a:chOff x="2655274" y="3983252"/>
            <a:chExt cx="1535294" cy="2117756"/>
          </a:xfrm>
        </p:grpSpPr>
        <p:pic>
          <p:nvPicPr>
            <p:cNvPr id="52" name="Picture 51" descr="A person wearing glasses&#10;&#10;Description automatically generated with medium confidence">
              <a:extLst>
                <a:ext uri="{FF2B5EF4-FFF2-40B4-BE49-F238E27FC236}">
                  <a16:creationId xmlns:a16="http://schemas.microsoft.com/office/drawing/2014/main" id="{BAC7E83C-D5F8-B2D2-3CD5-FFC863A27CD4}"/>
                </a:ext>
              </a:extLst>
            </p:cNvPr>
            <p:cNvPicPr>
              <a:picLocks noChangeAspect="1"/>
            </p:cNvPicPr>
            <p:nvPr/>
          </p:nvPicPr>
          <p:blipFill>
            <a:blip r:embed="rId7"/>
            <a:stretch>
              <a:fillRect/>
            </a:stretch>
          </p:blipFill>
          <p:spPr>
            <a:xfrm>
              <a:off x="2709851" y="3983252"/>
              <a:ext cx="1379913" cy="1695796"/>
            </a:xfrm>
            <a:prstGeom prst="rect">
              <a:avLst/>
            </a:prstGeom>
          </p:spPr>
        </p:pic>
        <p:sp>
          <p:nvSpPr>
            <p:cNvPr id="53" name="TextBox 52">
              <a:extLst>
                <a:ext uri="{FF2B5EF4-FFF2-40B4-BE49-F238E27FC236}">
                  <a16:creationId xmlns:a16="http://schemas.microsoft.com/office/drawing/2014/main" id="{86FB35CF-F90C-1A15-4746-49B04174CC9F}"/>
                </a:ext>
              </a:extLst>
            </p:cNvPr>
            <p:cNvSpPr txBox="1"/>
            <p:nvPr/>
          </p:nvSpPr>
          <p:spPr>
            <a:xfrm>
              <a:off x="2655274" y="5714141"/>
              <a:ext cx="1535294" cy="386867"/>
            </a:xfrm>
            <a:prstGeom prst="rect">
              <a:avLst/>
            </a:prstGeom>
            <a:noFill/>
          </p:spPr>
          <p:txBody>
            <a:bodyPr wrap="square">
              <a:spAutoFit/>
            </a:bodyPr>
            <a:lstStyle/>
            <a:p>
              <a:pPr algn="ctr"/>
              <a:r>
                <a:rPr lang="en-US" sz="1600" b="1" i="1" dirty="0">
                  <a:solidFill>
                    <a:srgbClr val="202122"/>
                  </a:solidFill>
                  <a:effectLst/>
                </a:rPr>
                <a:t>Marie-Lyne</a:t>
              </a:r>
              <a:endParaRPr lang="en-US" sz="1600" dirty="0"/>
            </a:p>
          </p:txBody>
        </p:sp>
      </p:grpSp>
      <p:grpSp>
        <p:nvGrpSpPr>
          <p:cNvPr id="54" name="Group 53">
            <a:extLst>
              <a:ext uri="{FF2B5EF4-FFF2-40B4-BE49-F238E27FC236}">
                <a16:creationId xmlns:a16="http://schemas.microsoft.com/office/drawing/2014/main" id="{CEA82331-4749-5645-57F7-B9C8D16212B9}"/>
              </a:ext>
            </a:extLst>
          </p:cNvPr>
          <p:cNvGrpSpPr/>
          <p:nvPr/>
        </p:nvGrpSpPr>
        <p:grpSpPr>
          <a:xfrm>
            <a:off x="6876256" y="1070271"/>
            <a:ext cx="1107688" cy="1757179"/>
            <a:chOff x="6012554" y="1693696"/>
            <a:chExt cx="1333686" cy="2007934"/>
          </a:xfrm>
        </p:grpSpPr>
        <p:pic>
          <p:nvPicPr>
            <p:cNvPr id="55" name="Picture 54" descr="A person with a beard&#10;&#10;Description automatically generated with low confidence">
              <a:extLst>
                <a:ext uri="{FF2B5EF4-FFF2-40B4-BE49-F238E27FC236}">
                  <a16:creationId xmlns:a16="http://schemas.microsoft.com/office/drawing/2014/main" id="{D29873CE-319C-3E62-AFFB-81E689085126}"/>
                </a:ext>
              </a:extLst>
            </p:cNvPr>
            <p:cNvPicPr>
              <a:picLocks noChangeAspect="1"/>
            </p:cNvPicPr>
            <p:nvPr/>
          </p:nvPicPr>
          <p:blipFill>
            <a:blip r:embed="rId8"/>
            <a:stretch>
              <a:fillRect/>
            </a:stretch>
          </p:blipFill>
          <p:spPr>
            <a:xfrm>
              <a:off x="6012554" y="1693696"/>
              <a:ext cx="1333686" cy="1686160"/>
            </a:xfrm>
            <a:prstGeom prst="rect">
              <a:avLst/>
            </a:prstGeom>
          </p:spPr>
        </p:pic>
        <p:sp>
          <p:nvSpPr>
            <p:cNvPr id="56" name="TextBox 55">
              <a:extLst>
                <a:ext uri="{FF2B5EF4-FFF2-40B4-BE49-F238E27FC236}">
                  <a16:creationId xmlns:a16="http://schemas.microsoft.com/office/drawing/2014/main" id="{53A51825-C134-1179-7B0C-8A5EA9A9F0CC}"/>
                </a:ext>
              </a:extLst>
            </p:cNvPr>
            <p:cNvSpPr txBox="1"/>
            <p:nvPr/>
          </p:nvSpPr>
          <p:spPr>
            <a:xfrm>
              <a:off x="6012554" y="3314763"/>
              <a:ext cx="1313620" cy="386867"/>
            </a:xfrm>
            <a:prstGeom prst="rect">
              <a:avLst/>
            </a:prstGeom>
            <a:noFill/>
          </p:spPr>
          <p:txBody>
            <a:bodyPr wrap="square">
              <a:spAutoFit/>
            </a:bodyPr>
            <a:lstStyle/>
            <a:p>
              <a:pPr algn="ctr"/>
              <a:r>
                <a:rPr lang="en-US" sz="1600" b="1" i="1" dirty="0">
                  <a:solidFill>
                    <a:srgbClr val="202122"/>
                  </a:solidFill>
                  <a:effectLst/>
                </a:rPr>
                <a:t>Carmen</a:t>
              </a:r>
              <a:endParaRPr lang="en-US" sz="1600" dirty="0"/>
            </a:p>
          </p:txBody>
        </p:sp>
      </p:grpSp>
      <p:grpSp>
        <p:nvGrpSpPr>
          <p:cNvPr id="57" name="Group 56">
            <a:extLst>
              <a:ext uri="{FF2B5EF4-FFF2-40B4-BE49-F238E27FC236}">
                <a16:creationId xmlns:a16="http://schemas.microsoft.com/office/drawing/2014/main" id="{8BB6006C-1BA1-B711-7A49-109A7D9565D3}"/>
              </a:ext>
            </a:extLst>
          </p:cNvPr>
          <p:cNvGrpSpPr/>
          <p:nvPr/>
        </p:nvGrpSpPr>
        <p:grpSpPr>
          <a:xfrm>
            <a:off x="736603" y="1095292"/>
            <a:ext cx="1167258" cy="1707136"/>
            <a:chOff x="457199" y="1789689"/>
            <a:chExt cx="1405411" cy="1950750"/>
          </a:xfrm>
        </p:grpSpPr>
        <p:pic>
          <p:nvPicPr>
            <p:cNvPr id="58" name="Picture 57" descr="A person smiling for the camera&#10;&#10;Description automatically generated with medium confidence">
              <a:extLst>
                <a:ext uri="{FF2B5EF4-FFF2-40B4-BE49-F238E27FC236}">
                  <a16:creationId xmlns:a16="http://schemas.microsoft.com/office/drawing/2014/main" id="{1B123226-3CA7-0534-11DA-36C9A27ACF8B}"/>
                </a:ext>
              </a:extLst>
            </p:cNvPr>
            <p:cNvPicPr>
              <a:picLocks noChangeAspect="1"/>
            </p:cNvPicPr>
            <p:nvPr/>
          </p:nvPicPr>
          <p:blipFill>
            <a:blip r:embed="rId9"/>
            <a:stretch>
              <a:fillRect/>
            </a:stretch>
          </p:blipFill>
          <p:spPr>
            <a:xfrm>
              <a:off x="511792" y="1789689"/>
              <a:ext cx="1350818" cy="1525385"/>
            </a:xfrm>
            <a:prstGeom prst="rect">
              <a:avLst/>
            </a:prstGeom>
          </p:spPr>
        </p:pic>
        <p:sp>
          <p:nvSpPr>
            <p:cNvPr id="59" name="TextBox 58">
              <a:extLst>
                <a:ext uri="{FF2B5EF4-FFF2-40B4-BE49-F238E27FC236}">
                  <a16:creationId xmlns:a16="http://schemas.microsoft.com/office/drawing/2014/main" id="{62DB01B9-FACF-8F83-94E5-3FAD20F42163}"/>
                </a:ext>
              </a:extLst>
            </p:cNvPr>
            <p:cNvSpPr txBox="1"/>
            <p:nvPr/>
          </p:nvSpPr>
          <p:spPr>
            <a:xfrm>
              <a:off x="457199" y="3353572"/>
              <a:ext cx="1220899" cy="386867"/>
            </a:xfrm>
            <a:prstGeom prst="rect">
              <a:avLst/>
            </a:prstGeom>
            <a:noFill/>
          </p:spPr>
          <p:txBody>
            <a:bodyPr wrap="square">
              <a:spAutoFit/>
            </a:bodyPr>
            <a:lstStyle/>
            <a:p>
              <a:pPr algn="ctr"/>
              <a:r>
                <a:rPr lang="en-US" sz="1600" b="1" i="1" dirty="0">
                  <a:solidFill>
                    <a:srgbClr val="202122"/>
                  </a:solidFill>
                  <a:effectLst/>
                </a:rPr>
                <a:t>Ginette</a:t>
              </a:r>
              <a:endParaRPr lang="en-US" sz="1600" dirty="0"/>
            </a:p>
          </p:txBody>
        </p:sp>
      </p:grpSp>
      <p:grpSp>
        <p:nvGrpSpPr>
          <p:cNvPr id="60" name="Group 59">
            <a:extLst>
              <a:ext uri="{FF2B5EF4-FFF2-40B4-BE49-F238E27FC236}">
                <a16:creationId xmlns:a16="http://schemas.microsoft.com/office/drawing/2014/main" id="{D84FE905-7A64-5A00-17F9-9B9DECE355AF}"/>
              </a:ext>
            </a:extLst>
          </p:cNvPr>
          <p:cNvGrpSpPr/>
          <p:nvPr/>
        </p:nvGrpSpPr>
        <p:grpSpPr>
          <a:xfrm>
            <a:off x="2757452" y="1087729"/>
            <a:ext cx="1303935" cy="1722262"/>
            <a:chOff x="2636363" y="1752215"/>
            <a:chExt cx="1569973" cy="1968033"/>
          </a:xfrm>
        </p:grpSpPr>
        <p:sp>
          <p:nvSpPr>
            <p:cNvPr id="61" name="TextBox 60">
              <a:extLst>
                <a:ext uri="{FF2B5EF4-FFF2-40B4-BE49-F238E27FC236}">
                  <a16:creationId xmlns:a16="http://schemas.microsoft.com/office/drawing/2014/main" id="{C2730965-EDAC-EA2E-66B4-9F5FB36AAD22}"/>
                </a:ext>
              </a:extLst>
            </p:cNvPr>
            <p:cNvSpPr txBox="1"/>
            <p:nvPr/>
          </p:nvSpPr>
          <p:spPr>
            <a:xfrm>
              <a:off x="2636363" y="3333381"/>
              <a:ext cx="1569973" cy="386867"/>
            </a:xfrm>
            <a:prstGeom prst="rect">
              <a:avLst/>
            </a:prstGeom>
            <a:noFill/>
          </p:spPr>
          <p:txBody>
            <a:bodyPr wrap="square">
              <a:spAutoFit/>
            </a:bodyPr>
            <a:lstStyle/>
            <a:p>
              <a:pPr algn="ctr"/>
              <a:r>
                <a:rPr lang="en-US" sz="1600" b="1" i="1" dirty="0">
                  <a:solidFill>
                    <a:srgbClr val="202122"/>
                  </a:solidFill>
                  <a:effectLst/>
                </a:rPr>
                <a:t>Casey-Marie</a:t>
              </a:r>
              <a:endParaRPr lang="en-US" sz="1600" dirty="0"/>
            </a:p>
          </p:txBody>
        </p:sp>
        <p:pic>
          <p:nvPicPr>
            <p:cNvPr id="62" name="Picture 2">
              <a:extLst>
                <a:ext uri="{FF2B5EF4-FFF2-40B4-BE49-F238E27FC236}">
                  <a16:creationId xmlns:a16="http://schemas.microsoft.com/office/drawing/2014/main" id="{FFB9F973-DF18-4359-068C-EA5AFD85988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89930" y="1752215"/>
              <a:ext cx="1224446" cy="16043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3" name="Group 62">
            <a:extLst>
              <a:ext uri="{FF2B5EF4-FFF2-40B4-BE49-F238E27FC236}">
                <a16:creationId xmlns:a16="http://schemas.microsoft.com/office/drawing/2014/main" id="{9B3F1738-53B7-AA9E-342C-A0979CD6B9A5}"/>
              </a:ext>
            </a:extLst>
          </p:cNvPr>
          <p:cNvGrpSpPr/>
          <p:nvPr/>
        </p:nvGrpSpPr>
        <p:grpSpPr>
          <a:xfrm>
            <a:off x="4724916" y="1093735"/>
            <a:ext cx="1452204" cy="1736561"/>
            <a:chOff x="4724916" y="1093735"/>
            <a:chExt cx="1452204" cy="1736561"/>
          </a:xfrm>
        </p:grpSpPr>
        <p:pic>
          <p:nvPicPr>
            <p:cNvPr id="1024" name="Picture 2" descr="https://wiki.gccollab.ca/images/7/79/Annie-Claude_portrait.jpg">
              <a:extLst>
                <a:ext uri="{FF2B5EF4-FFF2-40B4-BE49-F238E27FC236}">
                  <a16:creationId xmlns:a16="http://schemas.microsoft.com/office/drawing/2014/main" id="{623B5E1F-7BCE-DBDE-918D-FDCE91369AA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81960" y="1093735"/>
              <a:ext cx="1168703" cy="1441673"/>
            </a:xfrm>
            <a:prstGeom prst="rect">
              <a:avLst/>
            </a:prstGeom>
            <a:noFill/>
            <a:extLst>
              <a:ext uri="{909E8E84-426E-40DD-AFC4-6F175D3DCCD1}">
                <a14:hiddenFill xmlns:a14="http://schemas.microsoft.com/office/drawing/2010/main">
                  <a:solidFill>
                    <a:srgbClr val="FFFFFF"/>
                  </a:solidFill>
                </a14:hiddenFill>
              </a:ext>
            </a:extLst>
          </p:spPr>
        </p:pic>
        <p:sp>
          <p:nvSpPr>
            <p:cNvPr id="1025" name="TextBox 1024">
              <a:extLst>
                <a:ext uri="{FF2B5EF4-FFF2-40B4-BE49-F238E27FC236}">
                  <a16:creationId xmlns:a16="http://schemas.microsoft.com/office/drawing/2014/main" id="{4078298F-4ABD-C10E-239F-85A79FA9B6AA}"/>
                </a:ext>
              </a:extLst>
            </p:cNvPr>
            <p:cNvSpPr txBox="1"/>
            <p:nvPr/>
          </p:nvSpPr>
          <p:spPr>
            <a:xfrm>
              <a:off x="4724916" y="2491742"/>
              <a:ext cx="1452204" cy="338554"/>
            </a:xfrm>
            <a:prstGeom prst="rect">
              <a:avLst/>
            </a:prstGeom>
            <a:noFill/>
          </p:spPr>
          <p:txBody>
            <a:bodyPr wrap="square">
              <a:spAutoFit/>
            </a:bodyPr>
            <a:lstStyle/>
            <a:p>
              <a:pPr algn="ctr"/>
              <a:r>
                <a:rPr lang="en-US" sz="1600" b="1" i="1" dirty="0">
                  <a:solidFill>
                    <a:srgbClr val="202122"/>
                  </a:solidFill>
                </a:rPr>
                <a:t>Annie-Claude</a:t>
              </a:r>
            </a:p>
          </p:txBody>
        </p:sp>
      </p:grpSp>
      <p:grpSp>
        <p:nvGrpSpPr>
          <p:cNvPr id="1027" name="Group 1026">
            <a:extLst>
              <a:ext uri="{FF2B5EF4-FFF2-40B4-BE49-F238E27FC236}">
                <a16:creationId xmlns:a16="http://schemas.microsoft.com/office/drawing/2014/main" id="{6DFE8A24-830B-D732-1D9B-1507A4DE5B2B}"/>
              </a:ext>
            </a:extLst>
          </p:cNvPr>
          <p:cNvGrpSpPr/>
          <p:nvPr/>
        </p:nvGrpSpPr>
        <p:grpSpPr>
          <a:xfrm>
            <a:off x="4851204" y="4796915"/>
            <a:ext cx="1216434" cy="1820731"/>
            <a:chOff x="4851204" y="4796915"/>
            <a:chExt cx="1216434" cy="1820731"/>
          </a:xfrm>
        </p:grpSpPr>
        <p:pic>
          <p:nvPicPr>
            <p:cNvPr id="1029" name="Picture 1028">
              <a:extLst>
                <a:ext uri="{FF2B5EF4-FFF2-40B4-BE49-F238E27FC236}">
                  <a16:creationId xmlns:a16="http://schemas.microsoft.com/office/drawing/2014/main" id="{F9FEBE80-9C6D-E8E2-9653-D8A3920FD605}"/>
                </a:ext>
              </a:extLst>
            </p:cNvPr>
            <p:cNvPicPr>
              <a:picLocks noChangeAspect="1"/>
            </p:cNvPicPr>
            <p:nvPr/>
          </p:nvPicPr>
          <p:blipFill>
            <a:blip r:embed="rId12"/>
            <a:stretch>
              <a:fillRect/>
            </a:stretch>
          </p:blipFill>
          <p:spPr>
            <a:xfrm>
              <a:off x="4922456" y="4796915"/>
              <a:ext cx="1087710" cy="1451005"/>
            </a:xfrm>
            <a:prstGeom prst="rect">
              <a:avLst/>
            </a:prstGeom>
          </p:spPr>
        </p:pic>
        <p:sp>
          <p:nvSpPr>
            <p:cNvPr id="1031" name="TextBox 1030">
              <a:extLst>
                <a:ext uri="{FF2B5EF4-FFF2-40B4-BE49-F238E27FC236}">
                  <a16:creationId xmlns:a16="http://schemas.microsoft.com/office/drawing/2014/main" id="{0D212B7C-2E5B-4375-A793-E5A8C587D4F9}"/>
                </a:ext>
              </a:extLst>
            </p:cNvPr>
            <p:cNvSpPr txBox="1"/>
            <p:nvPr/>
          </p:nvSpPr>
          <p:spPr>
            <a:xfrm>
              <a:off x="4851204" y="6279092"/>
              <a:ext cx="1216434" cy="338554"/>
            </a:xfrm>
            <a:prstGeom prst="rect">
              <a:avLst/>
            </a:prstGeom>
            <a:noFill/>
          </p:spPr>
          <p:txBody>
            <a:bodyPr wrap="square">
              <a:spAutoFit/>
            </a:bodyPr>
            <a:lstStyle/>
            <a:p>
              <a:pPr algn="ctr"/>
              <a:r>
                <a:rPr lang="en-US" sz="1600" b="1" i="1" dirty="0">
                  <a:effectLst/>
                </a:rPr>
                <a:t>Galina</a:t>
              </a:r>
              <a:endParaRPr lang="en-US" sz="1600" i="1" dirty="0"/>
            </a:p>
          </p:txBody>
        </p:sp>
      </p:grpSp>
      <p:sp>
        <p:nvSpPr>
          <p:cNvPr id="1034" name="TextBox 1033">
            <a:extLst>
              <a:ext uri="{FF2B5EF4-FFF2-40B4-BE49-F238E27FC236}">
                <a16:creationId xmlns:a16="http://schemas.microsoft.com/office/drawing/2014/main" id="{5BA55723-D46A-59AF-1204-91F3FD626A63}"/>
              </a:ext>
            </a:extLst>
          </p:cNvPr>
          <p:cNvSpPr txBox="1"/>
          <p:nvPr/>
        </p:nvSpPr>
        <p:spPr>
          <a:xfrm>
            <a:off x="6835855" y="4489507"/>
            <a:ext cx="1131423" cy="338554"/>
          </a:xfrm>
          <a:prstGeom prst="rect">
            <a:avLst/>
          </a:prstGeom>
          <a:noFill/>
        </p:spPr>
        <p:txBody>
          <a:bodyPr wrap="square">
            <a:spAutoFit/>
          </a:bodyPr>
          <a:lstStyle/>
          <a:p>
            <a:pPr algn="ctr"/>
            <a:r>
              <a:rPr lang="en-US" sz="1600" b="1" i="1" dirty="0">
                <a:solidFill>
                  <a:srgbClr val="202122"/>
                </a:solidFill>
                <a:effectLst/>
              </a:rPr>
              <a:t>Rabia</a:t>
            </a:r>
            <a:endParaRPr lang="en-US" sz="1600" dirty="0"/>
          </a:p>
        </p:txBody>
      </p:sp>
      <p:grpSp>
        <p:nvGrpSpPr>
          <p:cNvPr id="1035" name="Group 1034">
            <a:extLst>
              <a:ext uri="{FF2B5EF4-FFF2-40B4-BE49-F238E27FC236}">
                <a16:creationId xmlns:a16="http://schemas.microsoft.com/office/drawing/2014/main" id="{19DB3250-6361-147B-7310-FBE7C81253C6}"/>
              </a:ext>
            </a:extLst>
          </p:cNvPr>
          <p:cNvGrpSpPr/>
          <p:nvPr/>
        </p:nvGrpSpPr>
        <p:grpSpPr>
          <a:xfrm>
            <a:off x="863790" y="4884113"/>
            <a:ext cx="1137408" cy="1715940"/>
            <a:chOff x="7388750" y="1742722"/>
            <a:chExt cx="1369470" cy="1960810"/>
          </a:xfrm>
        </p:grpSpPr>
        <p:sp>
          <p:nvSpPr>
            <p:cNvPr id="1036" name="TextBox 1035">
              <a:extLst>
                <a:ext uri="{FF2B5EF4-FFF2-40B4-BE49-F238E27FC236}">
                  <a16:creationId xmlns:a16="http://schemas.microsoft.com/office/drawing/2014/main" id="{00AB44BA-44C5-B6F2-877C-8024335F4BDE}"/>
                </a:ext>
              </a:extLst>
            </p:cNvPr>
            <p:cNvSpPr txBox="1"/>
            <p:nvPr/>
          </p:nvSpPr>
          <p:spPr>
            <a:xfrm>
              <a:off x="7390550" y="3316665"/>
              <a:ext cx="1333686" cy="386867"/>
            </a:xfrm>
            <a:prstGeom prst="rect">
              <a:avLst/>
            </a:prstGeom>
            <a:noFill/>
          </p:spPr>
          <p:txBody>
            <a:bodyPr wrap="square">
              <a:spAutoFit/>
            </a:bodyPr>
            <a:lstStyle/>
            <a:p>
              <a:pPr algn="ctr"/>
              <a:r>
                <a:rPr lang="en-US" sz="1600" b="1" i="1" dirty="0">
                  <a:solidFill>
                    <a:srgbClr val="202122"/>
                  </a:solidFill>
                  <a:effectLst/>
                </a:rPr>
                <a:t>Dani</a:t>
              </a:r>
              <a:endParaRPr lang="en-US" sz="1600" dirty="0"/>
            </a:p>
          </p:txBody>
        </p:sp>
        <p:pic>
          <p:nvPicPr>
            <p:cNvPr id="1037" name="Picture 4">
              <a:extLst>
                <a:ext uri="{FF2B5EF4-FFF2-40B4-BE49-F238E27FC236}">
                  <a16:creationId xmlns:a16="http://schemas.microsoft.com/office/drawing/2014/main" id="{38F679DB-214E-6A64-039C-215F624D6CF9}"/>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r="13448"/>
            <a:stretch/>
          </p:blipFill>
          <p:spPr bwMode="auto">
            <a:xfrm>
              <a:off x="7388750" y="1742722"/>
              <a:ext cx="1369470" cy="15405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38" name="Group 1037">
            <a:extLst>
              <a:ext uri="{FF2B5EF4-FFF2-40B4-BE49-F238E27FC236}">
                <a16:creationId xmlns:a16="http://schemas.microsoft.com/office/drawing/2014/main" id="{51567800-DD40-1E25-03A8-D83ED0E5EC1F}"/>
              </a:ext>
            </a:extLst>
          </p:cNvPr>
          <p:cNvGrpSpPr/>
          <p:nvPr/>
        </p:nvGrpSpPr>
        <p:grpSpPr>
          <a:xfrm>
            <a:off x="2773741" y="4813287"/>
            <a:ext cx="1217722" cy="1814471"/>
            <a:chOff x="2773741" y="4813287"/>
            <a:chExt cx="1217722" cy="1814471"/>
          </a:xfrm>
        </p:grpSpPr>
        <p:pic>
          <p:nvPicPr>
            <p:cNvPr id="1039" name="Picture 1038">
              <a:extLst>
                <a:ext uri="{FF2B5EF4-FFF2-40B4-BE49-F238E27FC236}">
                  <a16:creationId xmlns:a16="http://schemas.microsoft.com/office/drawing/2014/main" id="{0B7DB649-FCD5-E219-716B-B0DAAC310FA9}"/>
                </a:ext>
              </a:extLst>
            </p:cNvPr>
            <p:cNvPicPr>
              <a:picLocks noChangeAspect="1"/>
            </p:cNvPicPr>
            <p:nvPr/>
          </p:nvPicPr>
          <p:blipFill>
            <a:blip r:embed="rId14"/>
            <a:stretch>
              <a:fillRect/>
            </a:stretch>
          </p:blipFill>
          <p:spPr>
            <a:xfrm>
              <a:off x="2773741" y="4813287"/>
              <a:ext cx="1217722" cy="1446336"/>
            </a:xfrm>
            <a:prstGeom prst="rect">
              <a:avLst/>
            </a:prstGeom>
          </p:spPr>
        </p:pic>
        <p:sp>
          <p:nvSpPr>
            <p:cNvPr id="1040" name="TextBox 1039">
              <a:extLst>
                <a:ext uri="{FF2B5EF4-FFF2-40B4-BE49-F238E27FC236}">
                  <a16:creationId xmlns:a16="http://schemas.microsoft.com/office/drawing/2014/main" id="{42E7289A-C39C-007C-2B84-5F8C84C5CC8E}"/>
                </a:ext>
              </a:extLst>
            </p:cNvPr>
            <p:cNvSpPr txBox="1"/>
            <p:nvPr/>
          </p:nvSpPr>
          <p:spPr>
            <a:xfrm flipH="1">
              <a:off x="2834675" y="6289204"/>
              <a:ext cx="1155160" cy="338554"/>
            </a:xfrm>
            <a:prstGeom prst="rect">
              <a:avLst/>
            </a:prstGeom>
            <a:noFill/>
          </p:spPr>
          <p:txBody>
            <a:bodyPr wrap="square">
              <a:spAutoFit/>
            </a:bodyPr>
            <a:lstStyle/>
            <a:p>
              <a:pPr algn="ctr"/>
              <a:r>
                <a:rPr lang="en-US" sz="1600" b="1" i="1" dirty="0">
                  <a:effectLst/>
                </a:rPr>
                <a:t>Leanne</a:t>
              </a:r>
              <a:endParaRPr lang="en-US" sz="1600" dirty="0"/>
            </a:p>
          </p:txBody>
        </p:sp>
      </p:grpSp>
      <p:sp>
        <p:nvSpPr>
          <p:cNvPr id="1042" name="TextBox 1041">
            <a:extLst>
              <a:ext uri="{FF2B5EF4-FFF2-40B4-BE49-F238E27FC236}">
                <a16:creationId xmlns:a16="http://schemas.microsoft.com/office/drawing/2014/main" id="{3F9DC2C9-7548-CE37-39B7-991EAA0A8F4E}"/>
              </a:ext>
            </a:extLst>
          </p:cNvPr>
          <p:cNvSpPr txBox="1"/>
          <p:nvPr/>
        </p:nvSpPr>
        <p:spPr>
          <a:xfrm>
            <a:off x="6767511" y="6279094"/>
            <a:ext cx="1332882" cy="523220"/>
          </a:xfrm>
          <a:prstGeom prst="rect">
            <a:avLst/>
          </a:prstGeom>
          <a:noFill/>
        </p:spPr>
        <p:txBody>
          <a:bodyPr wrap="square">
            <a:spAutoFit/>
          </a:bodyPr>
          <a:lstStyle/>
          <a:p>
            <a:pPr algn="ctr"/>
            <a:r>
              <a:rPr lang="en-US" sz="1400" b="1" i="1" dirty="0">
                <a:effectLst/>
              </a:rPr>
              <a:t>Josée,</a:t>
            </a:r>
            <a:br>
              <a:rPr lang="en-US" sz="1400" b="1" i="1" dirty="0">
                <a:effectLst/>
              </a:rPr>
            </a:br>
            <a:r>
              <a:rPr lang="en-US" sz="1400" b="1" i="1" dirty="0">
                <a:effectLst/>
              </a:rPr>
              <a:t> and others…</a:t>
            </a:r>
            <a:endParaRPr lang="en-US" sz="1400" i="1" dirty="0"/>
          </a:p>
        </p:txBody>
      </p:sp>
      <p:pic>
        <p:nvPicPr>
          <p:cNvPr id="1044" name="Picture 2">
            <a:extLst>
              <a:ext uri="{FF2B5EF4-FFF2-40B4-BE49-F238E27FC236}">
                <a16:creationId xmlns:a16="http://schemas.microsoft.com/office/drawing/2014/main" id="{70AB3764-FCCF-9B48-D9F1-36BDB7DA2C76}"/>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t="10614"/>
          <a:stretch/>
        </p:blipFill>
        <p:spPr bwMode="auto">
          <a:xfrm>
            <a:off x="6812905" y="2955554"/>
            <a:ext cx="1217723" cy="1451298"/>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4">
            <a:extLst>
              <a:ext uri="{FF2B5EF4-FFF2-40B4-BE49-F238E27FC236}">
                <a16:creationId xmlns:a16="http://schemas.microsoft.com/office/drawing/2014/main" id="{7300FC9F-8EAA-1F82-4CD1-677D7F30959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804316" y="4788532"/>
            <a:ext cx="1162962" cy="1518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387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u="none" dirty="0">
                <a:solidFill>
                  <a:schemeClr val="accent1">
                    <a:lumMod val="75000"/>
                  </a:schemeClr>
                </a:solidFill>
              </a:rPr>
              <a:t>Engagement, aperçu du programme et questions fréquemment posées</a:t>
            </a:r>
            <a:endParaRPr lang="fr-CA" dirty="0">
              <a:solidFill>
                <a:schemeClr val="accent1">
                  <a:lumMod val="75000"/>
                </a:schemeClr>
              </a:solidFill>
            </a:endParaRPr>
          </a:p>
        </p:txBody>
      </p:sp>
      <p:sp>
        <p:nvSpPr>
          <p:cNvPr id="6" name="Rectangle 5"/>
          <p:cNvSpPr/>
          <p:nvPr>
            <p:custDataLst>
              <p:tags r:id="rId2"/>
            </p:custDataLst>
          </p:nvPr>
        </p:nvSpPr>
        <p:spPr>
          <a:xfrm>
            <a:off x="753624" y="6126162"/>
            <a:ext cx="6919681" cy="369332"/>
          </a:xfrm>
          <a:prstGeom prst="rect">
            <a:avLst/>
          </a:prstGeom>
        </p:spPr>
        <p:txBody>
          <a:bodyPr wrap="square">
            <a:spAutoFit/>
          </a:bodyPr>
          <a:lstStyle/>
          <a:p>
            <a:pPr algn="ctr"/>
            <a:r>
              <a:rPr lang="fr-CA" u="none" dirty="0">
                <a:hlinkClick r:id="rId5"/>
              </a:rPr>
              <a:t>https://wiki.gccollab.ca/MCLD-DLCP</a:t>
            </a:r>
            <a:r>
              <a:rPr lang="fr-CA" u="none" dirty="0"/>
              <a:t> </a:t>
            </a:r>
            <a:endParaRPr lang="fr-CA" dirty="0"/>
          </a:p>
        </p:txBody>
      </p:sp>
      <p:pic>
        <p:nvPicPr>
          <p:cNvPr id="4" name="Picture 3">
            <a:extLst>
              <a:ext uri="{FF2B5EF4-FFF2-40B4-BE49-F238E27FC236}">
                <a16:creationId xmlns:a16="http://schemas.microsoft.com/office/drawing/2014/main" id="{5F75A0AA-DAAF-FFF1-C9B9-8585A552A30A}"/>
              </a:ext>
            </a:extLst>
          </p:cNvPr>
          <p:cNvPicPr>
            <a:picLocks noChangeAspect="1"/>
          </p:cNvPicPr>
          <p:nvPr/>
        </p:nvPicPr>
        <p:blipFill>
          <a:blip r:embed="rId6"/>
          <a:stretch>
            <a:fillRect/>
          </a:stretch>
        </p:blipFill>
        <p:spPr>
          <a:xfrm>
            <a:off x="1359194" y="1597234"/>
            <a:ext cx="6425612" cy="434933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47946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F1E666-37DD-5BE8-A2E8-B74E2AD6E5B8}"/>
              </a:ext>
            </a:extLst>
          </p:cNvPr>
          <p:cNvPicPr>
            <a:picLocks noChangeAspect="1"/>
          </p:cNvPicPr>
          <p:nvPr/>
        </p:nvPicPr>
        <p:blipFill>
          <a:blip r:embed="rId3"/>
          <a:stretch>
            <a:fillRect/>
          </a:stretch>
        </p:blipFill>
        <p:spPr>
          <a:xfrm>
            <a:off x="4716016" y="86985"/>
            <a:ext cx="4182701" cy="5847875"/>
          </a:xfrm>
          <a:prstGeom prst="rect">
            <a:avLst/>
          </a:prstGeom>
        </p:spPr>
      </p:pic>
      <p:pic>
        <p:nvPicPr>
          <p:cNvPr id="6" name="Picture 5">
            <a:extLst>
              <a:ext uri="{FF2B5EF4-FFF2-40B4-BE49-F238E27FC236}">
                <a16:creationId xmlns:a16="http://schemas.microsoft.com/office/drawing/2014/main" id="{1C7AECE6-DCE6-C1FC-E384-F301AE1DB508}"/>
              </a:ext>
            </a:extLst>
          </p:cNvPr>
          <p:cNvPicPr>
            <a:picLocks noChangeAspect="1"/>
          </p:cNvPicPr>
          <p:nvPr/>
        </p:nvPicPr>
        <p:blipFill>
          <a:blip r:embed="rId4"/>
          <a:stretch>
            <a:fillRect/>
          </a:stretch>
        </p:blipFill>
        <p:spPr>
          <a:xfrm>
            <a:off x="161459" y="86985"/>
            <a:ext cx="4410542" cy="5866261"/>
          </a:xfrm>
          <a:prstGeom prst="rect">
            <a:avLst/>
          </a:prstGeom>
        </p:spPr>
      </p:pic>
      <p:sp>
        <p:nvSpPr>
          <p:cNvPr id="5" name="Rectangle 4"/>
          <p:cNvSpPr/>
          <p:nvPr/>
        </p:nvSpPr>
        <p:spPr>
          <a:xfrm>
            <a:off x="1428759" y="5953246"/>
            <a:ext cx="4572000" cy="923330"/>
          </a:xfrm>
          <a:prstGeom prst="rect">
            <a:avLst/>
          </a:prstGeom>
        </p:spPr>
        <p:txBody>
          <a:bodyPr>
            <a:spAutoFit/>
          </a:bodyPr>
          <a:lstStyle/>
          <a:p>
            <a:r>
              <a:rPr lang="en-CA" dirty="0">
                <a:hlinkClick r:id="rId5"/>
              </a:rPr>
              <a:t>https://wiki.gccollab.ca/DLCP-MCLD</a:t>
            </a:r>
            <a:endParaRPr lang="en-CA" dirty="0"/>
          </a:p>
          <a:p>
            <a:r>
              <a:rPr lang="fr-FR" i="0" u="sng" dirty="0">
                <a:solidFill>
                  <a:srgbClr val="0645AD"/>
                </a:solidFill>
                <a:effectLst/>
                <a:hlinkClick r:id="rId6" tooltip="Détails du programme de Développement du leadership de changement en pleine-conscience"/>
              </a:rPr>
              <a:t>DLCP - Détails du programme de 8 semaines</a:t>
            </a:r>
            <a:endParaRPr lang="fr-FR" i="0" u="sng" dirty="0">
              <a:solidFill>
                <a:srgbClr val="0645AD"/>
              </a:solidFill>
              <a:effectLst/>
            </a:endParaRPr>
          </a:p>
          <a:p>
            <a:r>
              <a:rPr lang="en-US" i="0" u="sng" dirty="0">
                <a:solidFill>
                  <a:srgbClr val="0645AD"/>
                </a:solidFill>
                <a:effectLst/>
                <a:hlinkClick r:id="rId7" tooltip="Programme de développement du leadership de changement en pleine-conscience » - Questions &amp; réponses"/>
              </a:rPr>
              <a:t>DLCP - Questions </a:t>
            </a:r>
            <a:r>
              <a:rPr lang="en-US" i="0" u="sng" dirty="0" err="1">
                <a:solidFill>
                  <a:srgbClr val="0645AD"/>
                </a:solidFill>
                <a:effectLst/>
                <a:hlinkClick r:id="rId7" tooltip="Programme de développement du leadership de changement en pleine-conscience » - Questions &amp; réponses"/>
              </a:rPr>
              <a:t>fréquemment</a:t>
            </a:r>
            <a:r>
              <a:rPr lang="en-US" i="0" u="sng" dirty="0">
                <a:solidFill>
                  <a:srgbClr val="0645AD"/>
                </a:solidFill>
                <a:effectLst/>
                <a:hlinkClick r:id="rId7" tooltip="Programme de développement du leadership de changement en pleine-conscience » - Questions &amp; réponses"/>
              </a:rPr>
              <a:t> </a:t>
            </a:r>
            <a:r>
              <a:rPr lang="en-US" i="0" u="sng" dirty="0" err="1">
                <a:solidFill>
                  <a:srgbClr val="0645AD"/>
                </a:solidFill>
                <a:effectLst/>
                <a:hlinkClick r:id="rId7" tooltip="Programme de développement du leadership de changement en pleine-conscience » - Questions &amp; réponses"/>
              </a:rPr>
              <a:t>posées</a:t>
            </a:r>
            <a:endParaRPr lang="en-CA" dirty="0"/>
          </a:p>
        </p:txBody>
      </p:sp>
    </p:spTree>
    <p:extLst>
      <p:ext uri="{BB962C8B-B14F-4D97-AF65-F5344CB8AC3E}">
        <p14:creationId xmlns:p14="http://schemas.microsoft.com/office/powerpoint/2010/main" val="104252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a:bodyPr>
          <a:lstStyle/>
          <a:p>
            <a:pPr>
              <a:lnSpc>
                <a:spcPct val="100000"/>
              </a:lnSpc>
            </a:pPr>
            <a:r>
              <a:rPr lang="fr-CA" sz="32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Éléments nécessaires à la</a:t>
            </a:r>
            <a:br>
              <a:rPr lang="fr-CA" sz="32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br>
            <a:r>
              <a:rPr lang="fr-CA" sz="32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réussite du programme</a:t>
            </a:r>
            <a:endParaRPr lang="fr-CA" sz="3200" b="0" dirty="0"/>
          </a:p>
        </p:txBody>
      </p:sp>
      <p:sp>
        <p:nvSpPr>
          <p:cNvPr id="3" name="Rectangle 2"/>
          <p:cNvSpPr/>
          <p:nvPr>
            <p:custDataLst>
              <p:tags r:id="rId2"/>
            </p:custDataLst>
          </p:nvPr>
        </p:nvSpPr>
        <p:spPr>
          <a:xfrm>
            <a:off x="4191000" y="3617228"/>
            <a:ext cx="4331000" cy="2123658"/>
          </a:xfrm>
          <a:prstGeom prst="rect">
            <a:avLst/>
          </a:prstGeom>
        </p:spPr>
        <p:txBody>
          <a:bodyPr wrap="square">
            <a:spAutoFit/>
          </a:bodyPr>
          <a:lstStyle/>
          <a:p>
            <a:pPr marL="285750" lvl="0" indent="-285750">
              <a:buSzPct val="135000"/>
              <a:buFont typeface="Wingdings" panose="05000000000000000000" pitchFamily="2" charset="2"/>
              <a:buChar char="ü"/>
            </a:pPr>
            <a:r>
              <a:rPr lang="fr-CA"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Programme de base</a:t>
            </a:r>
          </a:p>
          <a:p>
            <a:pPr marL="285750" lvl="0" indent="-285750">
              <a:buSzPct val="135000"/>
              <a:buFont typeface="Wingdings" panose="05000000000000000000" pitchFamily="2" charset="2"/>
              <a:buChar char="ü"/>
            </a:pPr>
            <a:r>
              <a:rPr lang="fr-CA"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Participation </a:t>
            </a:r>
            <a:r>
              <a:rPr lang="fr-CA" sz="2400"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volontaire</a:t>
            </a:r>
          </a:p>
          <a:p>
            <a:pPr marL="285750" lvl="0" indent="-285750">
              <a:buSzPct val="135000"/>
              <a:buFont typeface="Wingdings" panose="05000000000000000000" pitchFamily="2" charset="2"/>
              <a:buChar char="ü"/>
            </a:pPr>
            <a:r>
              <a:rPr lang="fr-CA" sz="2400"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Soutien de la direction</a:t>
            </a:r>
          </a:p>
          <a:p>
            <a:pPr marL="342900" lvl="0" indent="-342900">
              <a:buSzPct val="135000"/>
              <a:buFont typeface="Courier New" panose="02070309020205020404" pitchFamily="49" charset="0"/>
              <a:buChar char="o"/>
            </a:pPr>
            <a:r>
              <a:rPr lang="fr-FR"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Il peut être ajouté à votre accord de gestion des performances ou à votre plan d'apprentissage.</a:t>
            </a:r>
            <a:endParaRPr lang="fr-CA"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custDataLst>
              <p:tags r:id="rId3"/>
            </p:custDataLst>
          </p:nvPr>
        </p:nvPicPr>
        <p:blipFill>
          <a:blip r:embed="rId7">
            <a:duotone>
              <a:schemeClr val="accent3">
                <a:shade val="45000"/>
                <a:satMod val="135000"/>
              </a:schemeClr>
              <a:prstClr val="white"/>
            </a:duotone>
          </a:blip>
          <a:srcRect/>
          <a:stretch>
            <a:fillRect/>
          </a:stretch>
        </p:blipFill>
        <p:spPr>
          <a:xfrm>
            <a:off x="5486400" y="76200"/>
            <a:ext cx="3471863" cy="2816531"/>
          </a:xfrm>
          <a:prstGeom prst="ellipse">
            <a:avLst/>
          </a:prstGeom>
          <a:ln>
            <a:noFill/>
          </a:ln>
          <a:effectLst>
            <a:softEdge rad="112500"/>
          </a:effectLst>
        </p:spPr>
      </p:pic>
      <p:grpSp>
        <p:nvGrpSpPr>
          <p:cNvPr id="11" name="Group 10"/>
          <p:cNvGrpSpPr/>
          <p:nvPr>
            <p:custDataLst>
              <p:tags r:id="rId4"/>
            </p:custDataLst>
          </p:nvPr>
        </p:nvGrpSpPr>
        <p:grpSpPr>
          <a:xfrm>
            <a:off x="511098" y="2743200"/>
            <a:ext cx="3298902" cy="2563770"/>
            <a:chOff x="511098" y="2743200"/>
            <a:chExt cx="3298902" cy="2563770"/>
          </a:xfrm>
        </p:grpSpPr>
        <p:pic>
          <p:nvPicPr>
            <p:cNvPr id="9" name="Picture 8"/>
            <p:cNvPicPr>
              <a:picLocks noChangeAspect="1"/>
            </p:cNvPicPr>
            <p:nvPr/>
          </p:nvPicPr>
          <p:blipFill>
            <a:blip r:embed="rId8">
              <a:clrChange>
                <a:clrFrom>
                  <a:srgbClr val="FFFFFF"/>
                </a:clrFrom>
                <a:clrTo>
                  <a:srgbClr val="FFFFFF">
                    <a:alpha val="0"/>
                  </a:srgbClr>
                </a:clrTo>
              </a:clrChange>
              <a:duotone>
                <a:schemeClr val="accent3">
                  <a:shade val="45000"/>
                  <a:satMod val="135000"/>
                </a:schemeClr>
                <a:prstClr val="white"/>
              </a:duotone>
            </a:blip>
            <a:srcRect r="11195"/>
            <a:stretch>
              <a:fillRect/>
            </a:stretch>
          </p:blipFill>
          <p:spPr>
            <a:xfrm>
              <a:off x="511098" y="2868570"/>
              <a:ext cx="3298902" cy="2438400"/>
            </a:xfrm>
            <a:prstGeom prst="rect">
              <a:avLst/>
            </a:prstGeom>
          </p:spPr>
        </p:pic>
        <p:pic>
          <p:nvPicPr>
            <p:cNvPr id="8" name="Picture 7"/>
            <p:cNvPicPr>
              <a:picLocks noChangeAspect="1"/>
            </p:cNvPicPr>
            <p:nvPr/>
          </p:nvPicPr>
          <p:blipFill>
            <a:blip r:embed="rId9">
              <a:clrChange>
                <a:clrFrom>
                  <a:srgbClr val="FFFFFF"/>
                </a:clrFrom>
                <a:clrTo>
                  <a:srgbClr val="FFFFFF">
                    <a:alpha val="0"/>
                  </a:srgbClr>
                </a:clrTo>
              </a:clrChange>
              <a:duotone>
                <a:schemeClr val="accent3">
                  <a:shade val="45000"/>
                  <a:satMod val="135000"/>
                </a:schemeClr>
                <a:prstClr val="white"/>
              </a:duotone>
            </a:blip>
            <a:srcRect/>
            <a:stretch>
              <a:fillRect/>
            </a:stretch>
          </p:blipFill>
          <p:spPr>
            <a:xfrm>
              <a:off x="1143000" y="2743200"/>
              <a:ext cx="2009775" cy="2133600"/>
            </a:xfrm>
            <a:prstGeom prst="rect">
              <a:avLst/>
            </a:prstGeom>
          </p:spPr>
        </p:pic>
      </p:grpSp>
    </p:spTree>
    <p:extLst>
      <p:ext uri="{BB962C8B-B14F-4D97-AF65-F5344CB8AC3E}">
        <p14:creationId xmlns:p14="http://schemas.microsoft.com/office/powerpoint/2010/main" val="3920791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custDataLst>
              <p:tags r:id="rId1"/>
            </p:custDataLst>
          </p:nvPr>
        </p:nvSpPr>
        <p:spPr>
          <a:xfrm>
            <a:off x="2017588" y="5157192"/>
            <a:ext cx="5108963" cy="954107"/>
          </a:xfrm>
          <a:prstGeom prst="rect">
            <a:avLst/>
          </a:prstGeom>
        </p:spPr>
        <p:txBody>
          <a:bodyPr wrap="none">
            <a:spAutoFit/>
          </a:bodyPr>
          <a:lstStyle/>
          <a:p>
            <a:pPr algn="ctr"/>
            <a:endParaRPr lang="fr-CA" sz="2800" u="none" dirty="0">
              <a:solidFill>
                <a:schemeClr val="accent3"/>
              </a:solidFill>
            </a:endParaRPr>
          </a:p>
          <a:p>
            <a:pPr algn="ctr"/>
            <a:r>
              <a:rPr lang="fr-CA" sz="2800" u="none" dirty="0">
                <a:solidFill>
                  <a:schemeClr val="accent3"/>
                </a:solidFill>
              </a:rPr>
              <a:t>Prenez conscience, </a:t>
            </a:r>
            <a:r>
              <a:rPr lang="fr-CA" sz="2800" dirty="0">
                <a:solidFill>
                  <a:schemeClr val="accent3"/>
                </a:solidFill>
              </a:rPr>
              <a:t>s</a:t>
            </a:r>
            <a:r>
              <a:rPr lang="fr-CA" sz="2800" u="none" dirty="0">
                <a:solidFill>
                  <a:schemeClr val="accent3"/>
                </a:solidFill>
              </a:rPr>
              <a:t>oyez heureux</a:t>
            </a:r>
            <a:endParaRPr lang="fr-CA" sz="2800" dirty="0"/>
          </a:p>
        </p:txBody>
      </p:sp>
      <p:pic>
        <p:nvPicPr>
          <p:cNvPr id="2051" name="Picture 3"/>
          <p:cNvPicPr>
            <a:picLocks noChangeAspect="1" noChangeArrowheads="1"/>
          </p:cNvPicPr>
          <p:nvPr>
            <p:custDataLst>
              <p:tags r:id="rId2"/>
            </p:custDataLst>
          </p:nvPr>
        </p:nvPicPr>
        <p:blipFill>
          <a:blip r:embed="rId6"/>
          <a:srcRect/>
          <a:stretch>
            <a:fillRect/>
          </a:stretch>
        </p:blipFill>
        <p:spPr>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custDataLst>
              <p:tags r:id="rId3"/>
            </p:custDataLst>
          </p:nvPr>
        </p:nvPicPr>
        <p:blipFill>
          <a:blip r:embed="rId7"/>
          <a:srcRect/>
          <a:stretch>
            <a:fillRect/>
          </a:stretch>
        </p:blipFill>
        <p:spPr>
          <a:xfrm rot="20123892">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3302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73EAEC4-C1BC-0D8B-7DFA-64315121BF93}"/>
              </a:ext>
            </a:extLst>
          </p:cNvPr>
          <p:cNvPicPr>
            <a:picLocks noChangeAspect="1"/>
          </p:cNvPicPr>
          <p:nvPr/>
        </p:nvPicPr>
        <p:blipFill>
          <a:blip r:embed="rId3"/>
          <a:stretch>
            <a:fillRect/>
          </a:stretch>
        </p:blipFill>
        <p:spPr>
          <a:xfrm>
            <a:off x="6238214" y="1999085"/>
            <a:ext cx="2686050" cy="1762125"/>
          </a:xfrm>
          <a:prstGeom prst="rect">
            <a:avLst/>
          </a:prstGeom>
        </p:spPr>
      </p:pic>
      <p:pic>
        <p:nvPicPr>
          <p:cNvPr id="8" name="Picture 7">
            <a:extLst>
              <a:ext uri="{FF2B5EF4-FFF2-40B4-BE49-F238E27FC236}">
                <a16:creationId xmlns:a16="http://schemas.microsoft.com/office/drawing/2014/main" id="{C1084192-EF12-EDA6-8A41-B858F44FD219}"/>
              </a:ext>
            </a:extLst>
          </p:cNvPr>
          <p:cNvPicPr>
            <a:picLocks noChangeAspect="1"/>
          </p:cNvPicPr>
          <p:nvPr/>
        </p:nvPicPr>
        <p:blipFill>
          <a:blip r:embed="rId4"/>
          <a:stretch>
            <a:fillRect/>
          </a:stretch>
        </p:blipFill>
        <p:spPr>
          <a:xfrm>
            <a:off x="4050200" y="3917416"/>
            <a:ext cx="2856048" cy="1287818"/>
          </a:xfrm>
          <a:prstGeom prst="rect">
            <a:avLst/>
          </a:prstGeom>
        </p:spPr>
      </p:pic>
      <p:pic>
        <p:nvPicPr>
          <p:cNvPr id="5" name="Picture 4">
            <a:extLst>
              <a:ext uri="{FF2B5EF4-FFF2-40B4-BE49-F238E27FC236}">
                <a16:creationId xmlns:a16="http://schemas.microsoft.com/office/drawing/2014/main" id="{DFCE5D9C-95F7-F777-6AB5-F874354121C9}"/>
              </a:ext>
            </a:extLst>
          </p:cNvPr>
          <p:cNvPicPr>
            <a:picLocks noChangeAspect="1"/>
          </p:cNvPicPr>
          <p:nvPr/>
        </p:nvPicPr>
        <p:blipFill>
          <a:blip r:embed="rId5"/>
          <a:stretch>
            <a:fillRect/>
          </a:stretch>
        </p:blipFill>
        <p:spPr>
          <a:xfrm>
            <a:off x="516464" y="5091752"/>
            <a:ext cx="3143689" cy="1314633"/>
          </a:xfrm>
          <a:prstGeom prst="rect">
            <a:avLst/>
          </a:prstGeom>
        </p:spPr>
      </p:pic>
      <p:sp>
        <p:nvSpPr>
          <p:cNvPr id="4" name="Title 3">
            <a:extLst>
              <a:ext uri="{FF2B5EF4-FFF2-40B4-BE49-F238E27FC236}">
                <a16:creationId xmlns:a16="http://schemas.microsoft.com/office/drawing/2014/main" id="{39677206-3055-9284-F528-2054CE9BB6D5}"/>
              </a:ext>
            </a:extLst>
          </p:cNvPr>
          <p:cNvSpPr>
            <a:spLocks noGrp="1"/>
          </p:cNvSpPr>
          <p:nvPr>
            <p:ph type="title"/>
          </p:nvPr>
        </p:nvSpPr>
        <p:spPr>
          <a:xfrm>
            <a:off x="323527" y="274638"/>
            <a:ext cx="8682775" cy="1143000"/>
          </a:xfrm>
        </p:spPr>
        <p:txBody>
          <a:bodyPr>
            <a:noAutofit/>
          </a:bodyPr>
          <a:lstStyle/>
          <a:p>
            <a:r>
              <a:rPr lang="fr-CA" sz="3600" dirty="0"/>
              <a:t>Sous-titres automatiques français disponibles</a:t>
            </a:r>
            <a:endParaRPr lang="en-US" sz="3600" dirty="0"/>
          </a:p>
        </p:txBody>
      </p:sp>
      <p:sp>
        <p:nvSpPr>
          <p:cNvPr id="12" name="Oval 11">
            <a:extLst>
              <a:ext uri="{FF2B5EF4-FFF2-40B4-BE49-F238E27FC236}">
                <a16:creationId xmlns:a16="http://schemas.microsoft.com/office/drawing/2014/main" id="{7621AD04-D0BD-F120-F7C4-B85155D29B31}"/>
              </a:ext>
            </a:extLst>
          </p:cNvPr>
          <p:cNvSpPr/>
          <p:nvPr/>
        </p:nvSpPr>
        <p:spPr>
          <a:xfrm>
            <a:off x="978317" y="5731574"/>
            <a:ext cx="1095040" cy="57606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6BC0023-EA90-97EE-ED57-87ED972D72B6}"/>
              </a:ext>
            </a:extLst>
          </p:cNvPr>
          <p:cNvSpPr/>
          <p:nvPr/>
        </p:nvSpPr>
        <p:spPr>
          <a:xfrm>
            <a:off x="2103259" y="5193145"/>
            <a:ext cx="3555578" cy="810214"/>
          </a:xfrm>
          <a:custGeom>
            <a:avLst/>
            <a:gdLst>
              <a:gd name="connsiteX0" fmla="*/ 0 w 4393406"/>
              <a:gd name="connsiteY0" fmla="*/ 2721768 h 2721768"/>
              <a:gd name="connsiteX1" fmla="*/ 3378994 w 4393406"/>
              <a:gd name="connsiteY1" fmla="*/ 1807368 h 2721768"/>
              <a:gd name="connsiteX2" fmla="*/ 4393406 w 4393406"/>
              <a:gd name="connsiteY2" fmla="*/ 0 h 2721768"/>
            </a:gdLst>
            <a:ahLst/>
            <a:cxnLst>
              <a:cxn ang="0">
                <a:pos x="connsiteX0" y="connsiteY0"/>
              </a:cxn>
              <a:cxn ang="0">
                <a:pos x="connsiteX1" y="connsiteY1"/>
              </a:cxn>
              <a:cxn ang="0">
                <a:pos x="connsiteX2" y="connsiteY2"/>
              </a:cxn>
            </a:cxnLst>
            <a:rect l="l" t="t" r="r" b="b"/>
            <a:pathLst>
              <a:path w="4393406" h="2721768">
                <a:moveTo>
                  <a:pt x="0" y="2721768"/>
                </a:moveTo>
                <a:cubicBezTo>
                  <a:pt x="1323380" y="2491382"/>
                  <a:pt x="2646760" y="2260996"/>
                  <a:pt x="3378994" y="1807368"/>
                </a:cubicBezTo>
                <a:cubicBezTo>
                  <a:pt x="4111228" y="1353740"/>
                  <a:pt x="4252317" y="676870"/>
                  <a:pt x="4393406" y="0"/>
                </a:cubicBezTo>
              </a:path>
            </a:pathLst>
          </a:custGeom>
          <a:noFill/>
          <a:ln>
            <a:solidFill>
              <a:srgbClr val="FF0000"/>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DFE0829-0EF9-7C68-660E-4E9B8F1103E0}"/>
              </a:ext>
            </a:extLst>
          </p:cNvPr>
          <p:cNvSpPr/>
          <p:nvPr/>
        </p:nvSpPr>
        <p:spPr>
          <a:xfrm>
            <a:off x="6372200" y="4621074"/>
            <a:ext cx="572513" cy="46411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CF2E9F2-F0C5-ECC4-A6C2-E2162A8F62AA}"/>
              </a:ext>
            </a:extLst>
          </p:cNvPr>
          <p:cNvSpPr/>
          <p:nvPr/>
        </p:nvSpPr>
        <p:spPr>
          <a:xfrm>
            <a:off x="6944713" y="3527948"/>
            <a:ext cx="746180" cy="1341211"/>
          </a:xfrm>
          <a:custGeom>
            <a:avLst/>
            <a:gdLst>
              <a:gd name="connsiteX0" fmla="*/ 0 w 4393406"/>
              <a:gd name="connsiteY0" fmla="*/ 2721768 h 2721768"/>
              <a:gd name="connsiteX1" fmla="*/ 3378994 w 4393406"/>
              <a:gd name="connsiteY1" fmla="*/ 1807368 h 2721768"/>
              <a:gd name="connsiteX2" fmla="*/ 4393406 w 4393406"/>
              <a:gd name="connsiteY2" fmla="*/ 0 h 2721768"/>
            </a:gdLst>
            <a:ahLst/>
            <a:cxnLst>
              <a:cxn ang="0">
                <a:pos x="connsiteX0" y="connsiteY0"/>
              </a:cxn>
              <a:cxn ang="0">
                <a:pos x="connsiteX1" y="connsiteY1"/>
              </a:cxn>
              <a:cxn ang="0">
                <a:pos x="connsiteX2" y="connsiteY2"/>
              </a:cxn>
            </a:cxnLst>
            <a:rect l="l" t="t" r="r" b="b"/>
            <a:pathLst>
              <a:path w="4393406" h="2721768">
                <a:moveTo>
                  <a:pt x="0" y="2721768"/>
                </a:moveTo>
                <a:cubicBezTo>
                  <a:pt x="1323380" y="2491382"/>
                  <a:pt x="2646760" y="2260996"/>
                  <a:pt x="3378994" y="1807368"/>
                </a:cubicBezTo>
                <a:cubicBezTo>
                  <a:pt x="4111228" y="1353740"/>
                  <a:pt x="4252317" y="676870"/>
                  <a:pt x="4393406" y="0"/>
                </a:cubicBezTo>
              </a:path>
            </a:pathLst>
          </a:custGeom>
          <a:noFill/>
          <a:ln>
            <a:solidFill>
              <a:srgbClr val="FF0000"/>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7242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custDataLst>
              <p:tags r:id="rId1"/>
            </p:custDataLst>
          </p:nvPr>
        </p:nvPicPr>
        <p:blipFill>
          <a:blip r:embed="rId5"/>
          <a:srcRect/>
          <a:stretch>
            <a:fillRect/>
          </a:stretch>
        </p:blipFill>
        <p:spPr>
          <a:xfrm>
            <a:off x="0" y="14287"/>
            <a:ext cx="9144000" cy="6093619"/>
          </a:xfrm>
          <a:prstGeom prst="rect">
            <a:avLst/>
          </a:prstGeom>
        </p:spPr>
      </p:pic>
      <p:sp>
        <p:nvSpPr>
          <p:cNvPr id="4" name="Rectangle 3"/>
          <p:cNvSpPr/>
          <p:nvPr>
            <p:custDataLst>
              <p:tags r:id="rId2"/>
            </p:custDataLst>
          </p:nvPr>
        </p:nvSpPr>
        <p:spPr>
          <a:xfrm>
            <a:off x="419100" y="116632"/>
            <a:ext cx="8314106" cy="2062103"/>
          </a:xfrm>
          <a:prstGeom prst="rect">
            <a:avLst/>
          </a:prstGeom>
        </p:spPr>
        <p:txBody>
          <a:bodyPr wrap="square">
            <a:spAutoFit/>
          </a:bodyPr>
          <a:lstStyle/>
          <a:p>
            <a:r>
              <a:rPr lang="fr-CA" sz="3200" i="1" u="none" dirty="0">
                <a:solidFill>
                  <a:schemeClr val="accent1">
                    <a:lumMod val="75000"/>
                  </a:schemeClr>
                </a:solidFill>
                <a:latin typeface="Segoe UI Web (West European)"/>
              </a:rPr>
              <a:t>« Le leadership n’est pas un rang ou une position, c’est un choix – le choix de prendre soin de la personne à notre gauche </a:t>
            </a:r>
            <a:r>
              <a:rPr lang="fr-CA" sz="3200" i="1" dirty="0">
                <a:solidFill>
                  <a:schemeClr val="accent1">
                    <a:lumMod val="75000"/>
                  </a:schemeClr>
                </a:solidFill>
                <a:latin typeface="Segoe UI Web (West European)"/>
              </a:rPr>
              <a:t>et</a:t>
            </a:r>
            <a:r>
              <a:rPr lang="fr-CA" sz="3200" i="1" u="none" dirty="0">
                <a:solidFill>
                  <a:schemeClr val="accent1">
                    <a:lumMod val="75000"/>
                  </a:schemeClr>
                </a:solidFill>
                <a:latin typeface="Segoe UI Web (West European)"/>
              </a:rPr>
              <a:t> de la personne à notre droite »</a:t>
            </a:r>
            <a:r>
              <a:rPr lang="fr-CA" sz="3200" i="1" dirty="0">
                <a:solidFill>
                  <a:schemeClr val="accent1">
                    <a:lumMod val="75000"/>
                  </a:schemeClr>
                </a:solidFill>
                <a:latin typeface="Segoe UI Web (West European)"/>
              </a:rPr>
              <a:t> 	</a:t>
            </a:r>
            <a:r>
              <a:rPr lang="fr-CA" sz="3200" i="1" u="none" dirty="0">
                <a:solidFill>
                  <a:schemeClr val="accent1">
                    <a:lumMod val="75000"/>
                  </a:schemeClr>
                </a:solidFill>
                <a:latin typeface="Segoe UI Web (West European)"/>
              </a:rPr>
              <a:t>- S. Sinek</a:t>
            </a:r>
            <a:r>
              <a:rPr lang="fr-CA" sz="3200" i="1" dirty="0">
                <a:solidFill>
                  <a:schemeClr val="accent1">
                    <a:lumMod val="75000"/>
                  </a:schemeClr>
                </a:solidFill>
                <a:latin typeface="Segoe UI Web (West European)"/>
              </a:rPr>
              <a:t> </a:t>
            </a:r>
          </a:p>
        </p:txBody>
      </p:sp>
    </p:spTree>
    <p:extLst>
      <p:ext uri="{BB962C8B-B14F-4D97-AF65-F5344CB8AC3E}">
        <p14:creationId xmlns:p14="http://schemas.microsoft.com/office/powerpoint/2010/main" val="1134659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5C079B5D-B565-BA25-1BCD-76E7E149847A}"/>
              </a:ext>
            </a:extLst>
          </p:cNvPr>
          <p:cNvPicPr>
            <a:picLocks noChangeAspect="1"/>
          </p:cNvPicPr>
          <p:nvPr/>
        </p:nvPicPr>
        <p:blipFill>
          <a:blip r:embed="rId5">
            <a:extLst>
              <a:ext uri="{BEBA8EAE-BF5A-486C-A8C5-ECC9F3942E4B}">
                <a14:imgProps xmlns:a14="http://schemas.microsoft.com/office/drawing/2010/main">
                  <a14:imgLayer r:embed="rId6">
                    <a14:imgEffect>
                      <a14:artisticPaintBrush/>
                    </a14:imgEffect>
                  </a14:imgLayer>
                </a14:imgProps>
              </a:ext>
              <a:ext uri="{837473B0-CC2E-450A-ABE3-18F120FF3D39}">
                <a1611:picAttrSrcUrl xmlns:a1611="http://schemas.microsoft.com/office/drawing/2016/11/main" r:id="rId7"/>
              </a:ext>
            </a:extLst>
          </a:blip>
          <a:stretch>
            <a:fillRect/>
          </a:stretch>
        </p:blipFill>
        <p:spPr>
          <a:xfrm rot="20857149">
            <a:off x="4695455" y="590457"/>
            <a:ext cx="6058276" cy="4543707"/>
          </a:xfrm>
          <a:prstGeom prst="rect">
            <a:avLst/>
          </a:prstGeom>
        </p:spPr>
      </p:pic>
      <p:sp>
        <p:nvSpPr>
          <p:cNvPr id="2" name="Title 1"/>
          <p:cNvSpPr>
            <a:spLocks noGrp="1"/>
          </p:cNvSpPr>
          <p:nvPr>
            <p:ph type="title"/>
            <p:custDataLst>
              <p:tags r:id="rId1"/>
            </p:custDataLst>
          </p:nvPr>
        </p:nvSpPr>
        <p:spPr/>
        <p:txBody>
          <a:bodyPr>
            <a:normAutofit fontScale="90000"/>
          </a:bodyPr>
          <a:lstStyle/>
          <a:p>
            <a:r>
              <a:rPr lang="fr-CA" dirty="0">
                <a:solidFill>
                  <a:schemeClr val="accent1">
                    <a:lumMod val="75000"/>
                  </a:schemeClr>
                </a:solidFill>
                <a:latin typeface="Calibri" panose="020F0502020204030204" pitchFamily="34" charset="0"/>
                <a:cs typeface="Times New Roman" panose="02020603050405020304" pitchFamily="18" charset="0"/>
              </a:rPr>
              <a:t>Ordre du jour / Des intentions</a:t>
            </a:r>
            <a:br>
              <a:rPr lang="fr-CA" sz="3200" dirty="0">
                <a:solidFill>
                  <a:schemeClr val="accent1">
                    <a:lumMod val="75000"/>
                  </a:schemeClr>
                </a:solidFill>
                <a:latin typeface="Calibri" panose="020F0502020204030204" pitchFamily="34" charset="0"/>
                <a:cs typeface="Times New Roman" panose="02020603050405020304" pitchFamily="18" charset="0"/>
              </a:rPr>
            </a:br>
            <a:r>
              <a:rPr lang="fr-CA" sz="3100" dirty="0">
                <a:solidFill>
                  <a:schemeClr val="accent1">
                    <a:lumMod val="75000"/>
                  </a:schemeClr>
                </a:solidFill>
                <a:latin typeface="Calibri" panose="020F0502020204030204" pitchFamily="34" charset="0"/>
                <a:cs typeface="Times New Roman" panose="02020603050405020304" pitchFamily="18" charset="0"/>
              </a:rPr>
              <a:t>(pas nécessairement dans l’ordre suivant)</a:t>
            </a:r>
          </a:p>
        </p:txBody>
      </p:sp>
      <p:sp>
        <p:nvSpPr>
          <p:cNvPr id="5" name="Content Placeholder 4"/>
          <p:cNvSpPr>
            <a:spLocks noGrp="1"/>
          </p:cNvSpPr>
          <p:nvPr>
            <p:ph idx="1"/>
            <p:custDataLst>
              <p:tags r:id="rId2"/>
            </p:custDataLst>
          </p:nvPr>
        </p:nvSpPr>
        <p:spPr>
          <a:xfrm>
            <a:off x="457200" y="1600200"/>
            <a:ext cx="7643192" cy="4983162"/>
          </a:xfrm>
        </p:spPr>
        <p:txBody>
          <a:bodyPr>
            <a:normAutofit/>
          </a:bodyPr>
          <a:lstStyle/>
          <a:p>
            <a:pPr>
              <a:spcBef>
                <a:spcPts val="300"/>
              </a:spcBef>
            </a:pPr>
            <a:r>
              <a:rPr lang="fr-CA" u="none" dirty="0">
                <a:solidFill>
                  <a:schemeClr val="tx1">
                    <a:lumMod val="50000"/>
                    <a:lumOff val="50000"/>
                  </a:schemeClr>
                </a:solidFill>
              </a:rPr>
              <a:t>Bienvenue et objectif</a:t>
            </a:r>
          </a:p>
          <a:p>
            <a:pPr>
              <a:spcBef>
                <a:spcPts val="300"/>
              </a:spcBef>
            </a:pPr>
            <a:r>
              <a:rPr lang="fr-CA" u="none" dirty="0">
                <a:solidFill>
                  <a:schemeClr val="tx1">
                    <a:lumMod val="50000"/>
                    <a:lumOff val="50000"/>
                  </a:schemeClr>
                </a:solidFill>
              </a:rPr>
              <a:t>Mots de sponsor</a:t>
            </a:r>
          </a:p>
          <a:p>
            <a:pPr>
              <a:spcBef>
                <a:spcPts val="300"/>
              </a:spcBef>
            </a:pPr>
            <a:r>
              <a:rPr lang="fr-FR" dirty="0">
                <a:solidFill>
                  <a:schemeClr val="accent1">
                    <a:lumMod val="75000"/>
                  </a:schemeClr>
                </a:solidFill>
              </a:rPr>
              <a:t>Quelques résultats d’un</a:t>
            </a:r>
            <a:br>
              <a:rPr lang="fr-FR" dirty="0">
                <a:solidFill>
                  <a:schemeClr val="accent1">
                    <a:lumMod val="75000"/>
                  </a:schemeClr>
                </a:solidFill>
              </a:rPr>
            </a:br>
            <a:r>
              <a:rPr lang="fr-FR" dirty="0">
                <a:solidFill>
                  <a:schemeClr val="accent1">
                    <a:lumMod val="75000"/>
                  </a:schemeClr>
                </a:solidFill>
              </a:rPr>
              <a:t>programme précédent</a:t>
            </a:r>
          </a:p>
          <a:p>
            <a:pPr>
              <a:spcBef>
                <a:spcPts val="300"/>
              </a:spcBef>
            </a:pPr>
            <a:r>
              <a:rPr lang="fr-FR" dirty="0">
                <a:solidFill>
                  <a:schemeClr val="accent1">
                    <a:lumMod val="75000"/>
                  </a:schemeClr>
                </a:solidFill>
              </a:rPr>
              <a:t>Une définition du leadership de changement en pleine-conscience</a:t>
            </a:r>
          </a:p>
          <a:p>
            <a:pPr>
              <a:spcBef>
                <a:spcPts val="300"/>
              </a:spcBef>
            </a:pPr>
            <a:r>
              <a:rPr lang="fr-FR" dirty="0">
                <a:solidFill>
                  <a:schemeClr val="accent1">
                    <a:lumMod val="75000"/>
                  </a:schemeClr>
                </a:solidFill>
              </a:rPr>
              <a:t>Expérimenter des exercices rapides</a:t>
            </a:r>
          </a:p>
          <a:p>
            <a:pPr>
              <a:spcBef>
                <a:spcPts val="300"/>
              </a:spcBef>
            </a:pPr>
            <a:r>
              <a:rPr lang="fr-CA" dirty="0">
                <a:solidFill>
                  <a:schemeClr val="accent1">
                    <a:lumMod val="75000"/>
                  </a:schemeClr>
                </a:solidFill>
              </a:rPr>
              <a:t>Survol </a:t>
            </a:r>
            <a:r>
              <a:rPr lang="fr-CA" u="none" dirty="0">
                <a:solidFill>
                  <a:schemeClr val="accent1">
                    <a:lumMod val="75000"/>
                  </a:schemeClr>
                </a:solidFill>
              </a:rPr>
              <a:t>du programme de DLCP</a:t>
            </a:r>
          </a:p>
          <a:p>
            <a:pPr>
              <a:spcBef>
                <a:spcPts val="300"/>
              </a:spcBef>
            </a:pPr>
            <a:r>
              <a:rPr lang="fr-CA" u="none" dirty="0">
                <a:solidFill>
                  <a:schemeClr val="accent1">
                    <a:lumMod val="75000"/>
                  </a:schemeClr>
                </a:solidFill>
              </a:rPr>
              <a:t>Questions et réponses</a:t>
            </a:r>
          </a:p>
        </p:txBody>
      </p:sp>
    </p:spTree>
    <p:extLst>
      <p:ext uri="{BB962C8B-B14F-4D97-AF65-F5344CB8AC3E}">
        <p14:creationId xmlns:p14="http://schemas.microsoft.com/office/powerpoint/2010/main" val="4214648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Sli.do</a:t>
            </a:r>
            <a:endParaRPr lang="en-CA" dirty="0"/>
          </a:p>
        </p:txBody>
      </p:sp>
      <p:sp>
        <p:nvSpPr>
          <p:cNvPr id="3" name="Content Placeholder 2"/>
          <p:cNvSpPr>
            <a:spLocks noGrp="1"/>
          </p:cNvSpPr>
          <p:nvPr>
            <p:ph idx="1"/>
          </p:nvPr>
        </p:nvSpPr>
        <p:spPr>
          <a:xfrm>
            <a:off x="457200" y="1600200"/>
            <a:ext cx="8229600" cy="4853136"/>
          </a:xfrm>
        </p:spPr>
        <p:txBody>
          <a:bodyPr>
            <a:normAutofit/>
          </a:bodyPr>
          <a:lstStyle/>
          <a:p>
            <a:pPr marL="0" indent="0">
              <a:buNone/>
            </a:pPr>
            <a:r>
              <a:rPr lang="fr-FR" dirty="0"/>
              <a:t>Je dirais que mon niveau d'expérience en matière de pleine conscience est :</a:t>
            </a:r>
            <a:endParaRPr lang="en-CA" dirty="0"/>
          </a:p>
          <a:p>
            <a:endParaRPr lang="fr-CA" dirty="0"/>
          </a:p>
          <a:p>
            <a:endParaRPr lang="fr-CA" dirty="0"/>
          </a:p>
          <a:p>
            <a:endParaRPr lang="en-CA" dirty="0"/>
          </a:p>
          <a:p>
            <a:r>
              <a:rPr lang="en-CA" dirty="0"/>
              <a:t>https://www.slido.com/</a:t>
            </a:r>
            <a:br>
              <a:rPr lang="en-CA" dirty="0"/>
            </a:br>
            <a:r>
              <a:rPr lang="en-CA" dirty="0"/>
              <a:t># </a:t>
            </a:r>
            <a:r>
              <a:rPr lang="en-CA" dirty="0" err="1"/>
              <a:t>dlcp</a:t>
            </a:r>
            <a:endParaRPr lang="en-CA" dirty="0"/>
          </a:p>
          <a:p>
            <a:r>
              <a:rPr lang="en-CA" sz="2400" dirty="0">
                <a:hlinkClick r:id="rId3"/>
              </a:rPr>
              <a:t>https://app.sli.do/event/mPVkdwy7WMd9hrsacDawAm</a:t>
            </a:r>
            <a:r>
              <a:rPr lang="en-CA" sz="2400" dirty="0"/>
              <a:t> </a:t>
            </a:r>
          </a:p>
        </p:txBody>
      </p:sp>
      <p:pic>
        <p:nvPicPr>
          <p:cNvPr id="6" name="Picture 5"/>
          <p:cNvPicPr>
            <a:picLocks noChangeAspect="1"/>
          </p:cNvPicPr>
          <p:nvPr/>
        </p:nvPicPr>
        <p:blipFill>
          <a:blip r:embed="rId4"/>
          <a:stretch>
            <a:fillRect/>
          </a:stretch>
        </p:blipFill>
        <p:spPr>
          <a:xfrm>
            <a:off x="3824473" y="98611"/>
            <a:ext cx="1495053" cy="1495053"/>
          </a:xfrm>
          <a:prstGeom prst="rect">
            <a:avLst/>
          </a:prstGeom>
        </p:spPr>
      </p:pic>
      <p:pic>
        <p:nvPicPr>
          <p:cNvPr id="8" name="Picture 7">
            <a:extLst>
              <a:ext uri="{FF2B5EF4-FFF2-40B4-BE49-F238E27FC236}">
                <a16:creationId xmlns:a16="http://schemas.microsoft.com/office/drawing/2014/main" id="{939F130D-FD37-7437-3156-4DC371E3904A}"/>
              </a:ext>
            </a:extLst>
          </p:cNvPr>
          <p:cNvPicPr>
            <a:picLocks noChangeAspect="1"/>
          </p:cNvPicPr>
          <p:nvPr/>
        </p:nvPicPr>
        <p:blipFill>
          <a:blip r:embed="rId5"/>
          <a:stretch>
            <a:fillRect/>
          </a:stretch>
        </p:blipFill>
        <p:spPr>
          <a:xfrm>
            <a:off x="5724128" y="3135660"/>
            <a:ext cx="2294079" cy="2294079"/>
          </a:xfrm>
          <a:prstGeom prst="rect">
            <a:avLst/>
          </a:prstGeom>
        </p:spPr>
      </p:pic>
    </p:spTree>
    <p:extLst>
      <p:ext uri="{BB962C8B-B14F-4D97-AF65-F5344CB8AC3E}">
        <p14:creationId xmlns:p14="http://schemas.microsoft.com/office/powerpoint/2010/main" val="839139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makemindfulnesswork.com/wp-content/uploads/2013/10/Meditation-on-chair-1.jpg"/>
          <p:cNvPicPr>
            <a:picLocks noChangeAspect="1" noChangeArrowheads="1"/>
          </p:cNvPicPr>
          <p:nvPr>
            <p:custDataLst>
              <p:tags r:id="rId1"/>
            </p:custDataLst>
          </p:nvPr>
        </p:nvPicPr>
        <p:blipFill>
          <a:blip r:embed="rId7"/>
          <a:srcRect/>
          <a:stretch>
            <a:fillRect/>
          </a:stretch>
        </p:blipFill>
        <p:spPr>
          <a:xfrm flipH="1">
            <a:off x="7609656" y="908720"/>
            <a:ext cx="1282824" cy="2244942"/>
          </a:xfrm>
          <a:prstGeom prst="rect">
            <a:avLst/>
          </a:prstGeom>
          <a:noFill/>
        </p:spPr>
      </p:pic>
      <p:sp>
        <p:nvSpPr>
          <p:cNvPr id="2" name="Title 1"/>
          <p:cNvSpPr>
            <a:spLocks noGrp="1"/>
          </p:cNvSpPr>
          <p:nvPr>
            <p:ph type="title"/>
            <p:custDataLst>
              <p:tags r:id="rId2"/>
            </p:custDataLst>
          </p:nvPr>
        </p:nvSpPr>
        <p:spPr/>
        <p:txBody>
          <a:bodyPr>
            <a:normAutofit/>
          </a:bodyPr>
          <a:lstStyle/>
          <a:p>
            <a:r>
              <a:rPr lang="fr-CA" sz="3200" u="none" dirty="0">
                <a:solidFill>
                  <a:schemeClr val="accent1">
                    <a:lumMod val="75000"/>
                  </a:schemeClr>
                </a:solidFill>
              </a:rPr>
              <a:t>Exercice – </a:t>
            </a:r>
            <a:r>
              <a:rPr lang="fr-CA" sz="3200" dirty="0">
                <a:solidFill>
                  <a:schemeClr val="accent1">
                    <a:lumMod val="75000"/>
                  </a:schemeClr>
                </a:solidFill>
              </a:rPr>
              <a:t>balayage corporel</a:t>
            </a:r>
          </a:p>
        </p:txBody>
      </p:sp>
      <p:sp>
        <p:nvSpPr>
          <p:cNvPr id="3" name="Content Placeholder 2"/>
          <p:cNvSpPr>
            <a:spLocks noGrp="1"/>
          </p:cNvSpPr>
          <p:nvPr>
            <p:ph idx="1"/>
            <p:custDataLst>
              <p:tags r:id="rId3"/>
            </p:custDataLst>
          </p:nvPr>
        </p:nvSpPr>
        <p:spPr/>
        <p:txBody>
          <a:bodyPr>
            <a:noAutofit/>
          </a:bodyPr>
          <a:lstStyle/>
          <a:p>
            <a:r>
              <a:rPr lang="fr-CA" sz="2800" u="none" dirty="0">
                <a:solidFill>
                  <a:schemeClr val="accent1">
                    <a:lumMod val="75000"/>
                  </a:schemeClr>
                </a:solidFill>
              </a:rPr>
              <a:t>Temps requis : 5 minutes</a:t>
            </a:r>
          </a:p>
          <a:p>
            <a:r>
              <a:rPr lang="fr-CA" sz="2800" u="none" dirty="0">
                <a:solidFill>
                  <a:schemeClr val="accent1">
                    <a:lumMod val="75000"/>
                  </a:schemeClr>
                </a:solidFill>
              </a:rPr>
              <a:t>Si vous n’avez jamais fait l’exercice, profitez de l’occasion de le faire.</a:t>
            </a:r>
          </a:p>
          <a:p>
            <a:r>
              <a:rPr lang="fr-CA" sz="2800" dirty="0">
                <a:solidFill>
                  <a:schemeClr val="accent1">
                    <a:lumMod val="75000"/>
                  </a:schemeClr>
                </a:solidFill>
              </a:rPr>
              <a:t>Asseyez-vous</a:t>
            </a:r>
            <a:r>
              <a:rPr lang="fr-CA" sz="2800" u="none" dirty="0">
                <a:solidFill>
                  <a:schemeClr val="accent1">
                    <a:lumMod val="75000"/>
                  </a:schemeClr>
                </a:solidFill>
              </a:rPr>
              <a:t> le plus confortablement possible dans une position droite.</a:t>
            </a:r>
          </a:p>
          <a:p>
            <a:r>
              <a:rPr lang="fr-CA" sz="2800" u="none" dirty="0">
                <a:solidFill>
                  <a:schemeClr val="accent1">
                    <a:lumMod val="75000"/>
                  </a:schemeClr>
                </a:solidFill>
              </a:rPr>
              <a:t>N’hésitez pas à fermer les yeux.</a:t>
            </a:r>
          </a:p>
          <a:p>
            <a:r>
              <a:rPr lang="fr-CA" sz="2800" u="none" dirty="0">
                <a:solidFill>
                  <a:schemeClr val="accent1">
                    <a:lumMod val="75000"/>
                  </a:schemeClr>
                </a:solidFill>
              </a:rPr>
              <a:t>Suivez ma voix, qui vous guidera durant l’exercice.</a:t>
            </a:r>
          </a:p>
          <a:p>
            <a:r>
              <a:rPr lang="fr-CA" sz="2800" u="none" dirty="0">
                <a:solidFill>
                  <a:schemeClr val="accent1">
                    <a:lumMod val="75000"/>
                  </a:schemeClr>
                </a:solidFill>
              </a:rPr>
              <a:t>Nous ferons ensuite un court retour sur ce que vous avez remarqué.</a:t>
            </a:r>
          </a:p>
        </p:txBody>
      </p:sp>
      <p:grpSp>
        <p:nvGrpSpPr>
          <p:cNvPr id="10" name="Group 9"/>
          <p:cNvGrpSpPr/>
          <p:nvPr>
            <p:custDataLst>
              <p:tags r:id="rId4"/>
            </p:custDataLst>
          </p:nvPr>
        </p:nvGrpSpPr>
        <p:grpSpPr>
          <a:xfrm>
            <a:off x="4139952" y="6193510"/>
            <a:ext cx="2539410" cy="477542"/>
            <a:chOff x="4139952" y="6193510"/>
            <a:chExt cx="2539410" cy="477542"/>
          </a:xfrm>
        </p:grpSpPr>
        <p:sp>
          <p:nvSpPr>
            <p:cNvPr id="8" name="TextBox 7"/>
            <p:cNvSpPr txBox="1"/>
            <p:nvPr/>
          </p:nvSpPr>
          <p:spPr>
            <a:xfrm>
              <a:off x="4139952" y="6247615"/>
              <a:ext cx="2124364" cy="369332"/>
            </a:xfrm>
            <a:prstGeom prst="rect">
              <a:avLst/>
            </a:prstGeom>
            <a:noFill/>
          </p:spPr>
          <p:txBody>
            <a:bodyPr wrap="none" rtlCol="0">
              <a:spAutoFit/>
            </a:bodyPr>
            <a:lstStyle/>
            <a:p>
              <a:r>
                <a:rPr lang="en-CA" u="none" dirty="0">
                  <a:solidFill>
                    <a:schemeClr val="accent3"/>
                  </a:solidFill>
                </a:rPr>
                <a:t>Retour sur </a:t>
              </a:r>
              <a:r>
                <a:rPr lang="en-CA" u="none" dirty="0" err="1">
                  <a:solidFill>
                    <a:schemeClr val="accent3"/>
                  </a:solidFill>
                </a:rPr>
                <a:t>l’exercice</a:t>
              </a:r>
              <a:r>
                <a:rPr lang="en-CA" u="none" dirty="0">
                  <a:solidFill>
                    <a:schemeClr val="accent3"/>
                  </a:solidFill>
                </a:rPr>
                <a:t> </a:t>
              </a:r>
            </a:p>
          </p:txBody>
        </p:sp>
        <p:pic>
          <p:nvPicPr>
            <p:cNvPr id="1027" name="Picture 3"/>
            <p:cNvPicPr>
              <a:picLocks noChangeAspect="1" noChangeArrowheads="1"/>
            </p:cNvPicPr>
            <p:nvPr/>
          </p:nvPicPr>
          <p:blipFill>
            <a:blip r:embed="rId8">
              <a:duotone>
                <a:schemeClr val="accent1">
                  <a:shade val="45000"/>
                  <a:satMod val="135000"/>
                </a:schemeClr>
                <a:prstClr val="white"/>
              </a:duotone>
            </a:blip>
            <a:srcRect/>
            <a:stretch>
              <a:fillRect/>
            </a:stretch>
          </p:blipFill>
          <p:spPr>
            <a:xfrm>
              <a:off x="6201820" y="6193510"/>
              <a:ext cx="477542" cy="477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87691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500"/>
                                        <p:tgtEl>
                                          <p:spTgt spid="10">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a:bodyPr>
          <a:lstStyle/>
          <a:p>
            <a:pPr>
              <a:lnSpc>
                <a:spcPct val="100000"/>
              </a:lnSpc>
            </a:pPr>
            <a:r>
              <a:rPr lang="fr-CA"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O</a:t>
            </a:r>
            <a:r>
              <a:rPr lang="fr-CA" sz="32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bjectif principal du programme de DLCP</a:t>
            </a:r>
            <a:endParaRPr lang="fr-CA" sz="3200" dirty="0"/>
          </a:p>
        </p:txBody>
      </p:sp>
      <p:sp>
        <p:nvSpPr>
          <p:cNvPr id="5" name="Content Placeholder 4"/>
          <p:cNvSpPr>
            <a:spLocks noGrp="1"/>
          </p:cNvSpPr>
          <p:nvPr>
            <p:ph idx="1"/>
            <p:custDataLst>
              <p:tags r:id="rId2"/>
            </p:custDataLst>
          </p:nvPr>
        </p:nvSpPr>
        <p:spPr/>
        <p:txBody>
          <a:bodyPr/>
          <a:lstStyle/>
          <a:p>
            <a:pPr marL="0" indent="0">
              <a:buNone/>
            </a:pPr>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méliorer la conscience de soi par l’acquisition de </a:t>
            </a:r>
            <a:b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b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compétences clés, à savoir :</a:t>
            </a:r>
          </a:p>
          <a:p>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L</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’attention</a:t>
            </a:r>
          </a:p>
          <a:p>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L</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 clarté d’esprit</a:t>
            </a:r>
          </a:p>
          <a:p>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L</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 créativité</a:t>
            </a:r>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 </a:t>
            </a:r>
          </a:p>
          <a:p>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L</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 compassion au service d’autrui</a:t>
            </a:r>
          </a:p>
          <a:p>
            <a:pPr marL="0" indent="0">
              <a:buNone/>
            </a:pP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t>
            </a:r>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 ce qui a des effets bénéfiques</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 sur le bien-être et la résilience.</a:t>
            </a:r>
            <a:endPar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3" name="Picture 12" descr="https://wiki.gccollab.ca/images/e/e5/AGzz_MCL_Program_logo.jpg"/>
          <p:cNvPicPr/>
          <p:nvPr>
            <p:custDataLst>
              <p:tags r:id="rId3"/>
            </p:custDataLst>
          </p:nvPr>
        </p:nvPicPr>
        <p:blipFill>
          <a:blip r:embed="rId7"/>
          <a:srcRect/>
          <a:stretch>
            <a:fillRect/>
          </a:stretch>
        </p:blipFill>
        <p:spPr>
          <a:xfrm>
            <a:off x="5410200" y="2089979"/>
            <a:ext cx="3124200" cy="2101021"/>
          </a:xfrm>
          <a:prstGeom prst="rect">
            <a:avLst/>
          </a:prstGeom>
          <a:noFill/>
          <a:ln>
            <a:noFill/>
          </a:ln>
        </p:spPr>
      </p:pic>
      <p:grpSp>
        <p:nvGrpSpPr>
          <p:cNvPr id="15" name="Group 14"/>
          <p:cNvGrpSpPr/>
          <p:nvPr>
            <p:custDataLst>
              <p:tags r:id="rId4"/>
            </p:custDataLst>
          </p:nvPr>
        </p:nvGrpSpPr>
        <p:grpSpPr>
          <a:xfrm>
            <a:off x="635605" y="5038257"/>
            <a:ext cx="7848601" cy="1221299"/>
            <a:chOff x="1441447" y="5969127"/>
            <a:chExt cx="5145640" cy="728556"/>
          </a:xfrm>
        </p:grpSpPr>
        <p:pic>
          <p:nvPicPr>
            <p:cNvPr id="16" name="Picture 15"/>
            <p:cNvPicPr>
              <a:picLocks noChangeAspect="1"/>
            </p:cNvPicPr>
            <p:nvPr/>
          </p:nvPicPr>
          <p:blipFill>
            <a:blip r:embed="rId8"/>
            <a:srcRect/>
            <a:stretch>
              <a:fillRect/>
            </a:stretch>
          </p:blipFill>
          <p:spPr>
            <a:xfrm>
              <a:off x="1441447" y="5970379"/>
              <a:ext cx="5145640" cy="727304"/>
            </a:xfrm>
            <a:prstGeom prst="rect">
              <a:avLst/>
            </a:prstGeom>
            <a:ln>
              <a:noFill/>
            </a:ln>
            <a:effectLst>
              <a:outerShdw blurRad="190500" algn="tl" rotWithShape="0">
                <a:srgbClr val="000000">
                  <a:alpha val="70000"/>
                </a:srgbClr>
              </a:outerShdw>
            </a:effectLst>
          </p:spPr>
        </p:pic>
        <p:sp>
          <p:nvSpPr>
            <p:cNvPr id="17" name="Rectangle 16"/>
            <p:cNvSpPr/>
            <p:nvPr/>
          </p:nvSpPr>
          <p:spPr>
            <a:xfrm>
              <a:off x="1486181" y="5969127"/>
              <a:ext cx="5041063" cy="716047"/>
            </a:xfrm>
            <a:prstGeom prst="rect">
              <a:avLst/>
            </a:prstGeom>
          </p:spPr>
          <p:txBody>
            <a:bodyPr wrap="square">
              <a:spAutoFit/>
            </a:bodyPr>
            <a:lstStyle/>
            <a:p>
              <a:pPr algn="ctr" eaLnBrk="0" hangingPunct="0">
                <a:tabLst>
                  <a:tab pos="5715000" algn="l"/>
                </a:tabLst>
              </a:pPr>
              <a:r>
                <a:rPr lang="fr-CA" sz="2400" i="1" dirty="0">
                  <a:solidFill>
                    <a:schemeClr val="tx1">
                      <a:lumMod val="65000"/>
                      <a:lumOff val="35000"/>
                    </a:schemeClr>
                  </a:solidFill>
                  <a:latin typeface="Calibri" panose="020F0502020204030204" pitchFamily="34" charset="0"/>
                  <a:cs typeface="Times New Roman" panose="02020603050405020304" pitchFamily="18" charset="0"/>
                </a:rPr>
                <a:t>« Les personnes qui cultivent l’état de pleine conscience sont plus résilientes, ce qui accroît leur degré de satisfaction à l’égard de leur vie. » – </a:t>
              </a:r>
              <a:r>
                <a:rPr lang="fr-CA" sz="2400" i="1" dirty="0" err="1">
                  <a:solidFill>
                    <a:schemeClr val="tx1">
                      <a:lumMod val="65000"/>
                      <a:lumOff val="35000"/>
                    </a:schemeClr>
                  </a:solidFill>
                  <a:latin typeface="Calibri" panose="020F0502020204030204" pitchFamily="34" charset="0"/>
                  <a:cs typeface="Times New Roman" panose="02020603050405020304" pitchFamily="18" charset="0"/>
                </a:rPr>
                <a:t>ScienceDirect</a:t>
              </a:r>
              <a:endParaRPr lang="fr-CA" sz="2400" i="1" dirty="0">
                <a:solidFill>
                  <a:schemeClr val="tx1">
                    <a:lumMod val="65000"/>
                    <a:lumOff val="35000"/>
                  </a:schemeClr>
                </a:solidFill>
                <a:latin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68091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bg/>
                                          </p:spTgt>
                                        </p:tgtEl>
                                        <p:attrNameLst>
                                          <p:attrName>style.visibility</p:attrName>
                                        </p:attrNameLst>
                                      </p:cBhvr>
                                      <p:to>
                                        <p:strVal val="visible"/>
                                      </p:to>
                                    </p:set>
                                    <p:animEffect transition="in" filter="fade">
                                      <p:cBhvr>
                                        <p:cTn id="7" dur="500"/>
                                        <p:tgtEl>
                                          <p:spTgt spid="15">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CA8DB7-A370-59CF-56B9-813309B15BF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11560" y="1263196"/>
            <a:ext cx="7560840" cy="5272564"/>
          </a:xfrm>
          <a:prstGeom prst="rect">
            <a:avLst/>
          </a:prstGeom>
        </p:spPr>
      </p:pic>
      <p:sp>
        <p:nvSpPr>
          <p:cNvPr id="4" name="Title 3"/>
          <p:cNvSpPr>
            <a:spLocks noGrp="1"/>
          </p:cNvSpPr>
          <p:nvPr>
            <p:ph type="title"/>
          </p:nvPr>
        </p:nvSpPr>
        <p:spPr/>
        <p:txBody>
          <a:bodyPr>
            <a:noAutofit/>
          </a:bodyPr>
          <a:lstStyle/>
          <a:p>
            <a:pPr>
              <a:lnSpc>
                <a:spcPct val="100000"/>
              </a:lnSpc>
            </a:pPr>
            <a:r>
              <a:rPr lang="fr-CA" sz="3600" dirty="0">
                <a:solidFill>
                  <a:schemeClr val="accent1">
                    <a:lumMod val="75000"/>
                  </a:schemeClr>
                </a:solidFill>
                <a:ea typeface="Times New Roman" panose="02020603050405020304" pitchFamily="18" charset="0"/>
                <a:cs typeface="Times New Roman" panose="02020603050405020304" pitchFamily="18" charset="0"/>
              </a:rPr>
              <a:t>Carte de participation - 2022</a:t>
            </a:r>
            <a:endParaRPr lang="en-CA" sz="3600" dirty="0"/>
          </a:p>
        </p:txBody>
      </p:sp>
      <p:sp>
        <p:nvSpPr>
          <p:cNvPr id="8" name="TextBox 7">
            <a:extLst>
              <a:ext uri="{FF2B5EF4-FFF2-40B4-BE49-F238E27FC236}">
                <a16:creationId xmlns:a16="http://schemas.microsoft.com/office/drawing/2014/main" id="{CAF6077A-6052-2B2F-6E31-CF1817D77F0B}"/>
              </a:ext>
            </a:extLst>
          </p:cNvPr>
          <p:cNvSpPr txBox="1"/>
          <p:nvPr/>
        </p:nvSpPr>
        <p:spPr>
          <a:xfrm>
            <a:off x="4788024" y="1484784"/>
            <a:ext cx="715656" cy="369332"/>
          </a:xfrm>
          <a:prstGeom prst="rect">
            <a:avLst/>
          </a:prstGeom>
          <a:noFill/>
        </p:spPr>
        <p:txBody>
          <a:bodyPr wrap="square" rtlCol="0">
            <a:spAutoFit/>
          </a:bodyPr>
          <a:lstStyle/>
          <a:p>
            <a:pPr algn="ctr"/>
            <a:r>
              <a:rPr lang="fr-CA" dirty="0">
                <a:solidFill>
                  <a:schemeClr val="accent1">
                    <a:lumMod val="75000"/>
                  </a:schemeClr>
                </a:solidFill>
              </a:rPr>
              <a:t>RCN:</a:t>
            </a:r>
            <a:endParaRPr lang="en-US" dirty="0">
              <a:solidFill>
                <a:schemeClr val="accent1">
                  <a:lumMod val="75000"/>
                </a:schemeClr>
              </a:solidFill>
            </a:endParaRPr>
          </a:p>
        </p:txBody>
      </p:sp>
      <p:sp>
        <p:nvSpPr>
          <p:cNvPr id="9" name="TextBox 8">
            <a:extLst>
              <a:ext uri="{FF2B5EF4-FFF2-40B4-BE49-F238E27FC236}">
                <a16:creationId xmlns:a16="http://schemas.microsoft.com/office/drawing/2014/main" id="{5A94A3BA-65A8-F47A-429B-C96EC31131B4}"/>
              </a:ext>
            </a:extLst>
          </p:cNvPr>
          <p:cNvSpPr txBox="1"/>
          <p:nvPr/>
        </p:nvSpPr>
        <p:spPr>
          <a:xfrm>
            <a:off x="1178733" y="1484783"/>
            <a:ext cx="2008686" cy="369332"/>
          </a:xfrm>
          <a:prstGeom prst="rect">
            <a:avLst/>
          </a:prstGeom>
          <a:noFill/>
        </p:spPr>
        <p:txBody>
          <a:bodyPr wrap="square" rtlCol="0">
            <a:spAutoFit/>
          </a:bodyPr>
          <a:lstStyle/>
          <a:p>
            <a:pPr algn="ctr"/>
            <a:r>
              <a:rPr lang="en-CA" dirty="0">
                <a:solidFill>
                  <a:schemeClr val="accent1">
                    <a:lumMod val="75000"/>
                  </a:schemeClr>
                </a:solidFill>
              </a:rPr>
              <a:t>Canada:</a:t>
            </a:r>
          </a:p>
        </p:txBody>
      </p:sp>
    </p:spTree>
    <p:extLst>
      <p:ext uri="{BB962C8B-B14F-4D97-AF65-F5344CB8AC3E}">
        <p14:creationId xmlns:p14="http://schemas.microsoft.com/office/powerpoint/2010/main" val="50917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lnSpc>
                <a:spcPct val="100000"/>
              </a:lnSpc>
            </a:pPr>
            <a:r>
              <a:rPr lang="fr-FR" sz="28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Résultats principaux - Programme 2022</a:t>
            </a:r>
            <a:endParaRPr lang="en-CA" sz="2800" dirty="0">
              <a:solidFill>
                <a:schemeClr val="accent1">
                  <a:lumMod val="75000"/>
                </a:schemeClr>
              </a:solidFill>
            </a:endParaRPr>
          </a:p>
        </p:txBody>
      </p:sp>
      <p:sp>
        <p:nvSpPr>
          <p:cNvPr id="16" name="TextBox 7"/>
          <p:cNvSpPr txBox="1"/>
          <p:nvPr/>
        </p:nvSpPr>
        <p:spPr>
          <a:xfrm>
            <a:off x="4748954" y="6321043"/>
            <a:ext cx="3200400" cy="454204"/>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p>
            <a:pPr algn="ctr">
              <a:lnSpc>
                <a:spcPct val="107000"/>
              </a:lnSpc>
            </a:pPr>
            <a:r>
              <a:rPr lang="en-US" sz="1100" dirty="0">
                <a:solidFill>
                  <a:srgbClr val="7F7F7F"/>
                </a:solidFill>
                <a:ea typeface="Calibri" panose="020F0502020204030204" pitchFamily="34" charset="0"/>
                <a:cs typeface="Times New Roman" panose="02020603050405020304" pitchFamily="18" charset="0"/>
              </a:rPr>
              <a:t>* </a:t>
            </a:r>
            <a:r>
              <a:rPr lang="fr-CA" sz="1100" dirty="0">
                <a:solidFill>
                  <a:srgbClr val="7F7F7F"/>
                </a:solidFill>
                <a:ea typeface="Calibri" panose="020F0502020204030204" pitchFamily="34" charset="0"/>
                <a:cs typeface="Times New Roman" panose="02020603050405020304" pitchFamily="18" charset="0"/>
              </a:rPr>
              <a:t>Les personnes ayant répondu « Presque toujours », « Très souvent » et « Assez souvent »</a:t>
            </a:r>
            <a:endParaRPr lang="en-US" sz="1100" dirty="0">
              <a:solidFill>
                <a:srgbClr val="7F7F7F"/>
              </a:solidFill>
              <a:cs typeface="Times New Roman" panose="02020603050405020304" pitchFamily="18" charset="0"/>
            </a:endParaRPr>
          </a:p>
        </p:txBody>
      </p:sp>
      <p:graphicFrame>
        <p:nvGraphicFramePr>
          <p:cNvPr id="2" name="Chart 1">
            <a:extLst>
              <a:ext uri="{FF2B5EF4-FFF2-40B4-BE49-F238E27FC236}">
                <a16:creationId xmlns:a16="http://schemas.microsoft.com/office/drawing/2014/main" id="{7A0545B1-5A0E-7BD2-A713-8088C08D6FD1}"/>
              </a:ext>
            </a:extLst>
          </p:cNvPr>
          <p:cNvGraphicFramePr/>
          <p:nvPr/>
        </p:nvGraphicFramePr>
        <p:xfrm>
          <a:off x="971601" y="1605752"/>
          <a:ext cx="7200800" cy="43382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D19ECABE-3DA8-638F-B819-E8C9C90B297D}"/>
              </a:ext>
            </a:extLst>
          </p:cNvPr>
          <p:cNvGraphicFramePr/>
          <p:nvPr/>
        </p:nvGraphicFramePr>
        <p:xfrm>
          <a:off x="971601" y="1611020"/>
          <a:ext cx="7200800" cy="433826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2">
            <a:extLst>
              <a:ext uri="{FF2B5EF4-FFF2-40B4-BE49-F238E27FC236}">
                <a16:creationId xmlns:a16="http://schemas.microsoft.com/office/drawing/2014/main" id="{2E09AC2D-C8B5-4F90-0167-C2CBB965C23A}"/>
              </a:ext>
            </a:extLst>
          </p:cNvPr>
          <p:cNvSpPr txBox="1"/>
          <p:nvPr/>
        </p:nvSpPr>
        <p:spPr>
          <a:xfrm rot="16200000">
            <a:off x="1828116" y="4044194"/>
            <a:ext cx="1124324" cy="47000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12.6%</a:t>
            </a:r>
            <a:endParaRPr lang="en-US" sz="2400" dirty="0">
              <a:ea typeface="Calibri" panose="020F0502020204030204" pitchFamily="34" charset="0"/>
              <a:cs typeface="Times New Roman" panose="02020603050405020304" pitchFamily="18" charset="0"/>
            </a:endParaRPr>
          </a:p>
        </p:txBody>
      </p:sp>
      <p:sp>
        <p:nvSpPr>
          <p:cNvPr id="17" name="TextBox 3">
            <a:extLst>
              <a:ext uri="{FF2B5EF4-FFF2-40B4-BE49-F238E27FC236}">
                <a16:creationId xmlns:a16="http://schemas.microsoft.com/office/drawing/2014/main" id="{8F636A6F-4744-53F3-8B3E-0B52E0499427}"/>
              </a:ext>
            </a:extLst>
          </p:cNvPr>
          <p:cNvSpPr txBox="1"/>
          <p:nvPr/>
        </p:nvSpPr>
        <p:spPr>
          <a:xfrm rot="16200000">
            <a:off x="3134983" y="2252345"/>
            <a:ext cx="1124327" cy="4875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23.0%</a:t>
            </a:r>
            <a:endParaRPr lang="en-US" sz="2400" dirty="0">
              <a:ea typeface="Calibri" panose="020F0502020204030204" pitchFamily="34" charset="0"/>
              <a:cs typeface="Times New Roman" panose="02020603050405020304" pitchFamily="18" charset="0"/>
            </a:endParaRPr>
          </a:p>
        </p:txBody>
      </p:sp>
      <p:sp>
        <p:nvSpPr>
          <p:cNvPr id="18" name="TextBox 4">
            <a:extLst>
              <a:ext uri="{FF2B5EF4-FFF2-40B4-BE49-F238E27FC236}">
                <a16:creationId xmlns:a16="http://schemas.microsoft.com/office/drawing/2014/main" id="{B6D5E61F-B083-B962-D006-0916FC2885C6}"/>
              </a:ext>
            </a:extLst>
          </p:cNvPr>
          <p:cNvSpPr txBox="1"/>
          <p:nvPr/>
        </p:nvSpPr>
        <p:spPr>
          <a:xfrm rot="16200000">
            <a:off x="4430546" y="3023343"/>
            <a:ext cx="1124322" cy="4875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20.5%</a:t>
            </a:r>
            <a:endParaRPr lang="en-US" sz="2400" dirty="0">
              <a:ea typeface="Calibri" panose="020F0502020204030204" pitchFamily="34" charset="0"/>
              <a:cs typeface="Times New Roman" panose="02020603050405020304" pitchFamily="18" charset="0"/>
            </a:endParaRPr>
          </a:p>
        </p:txBody>
      </p:sp>
      <p:sp>
        <p:nvSpPr>
          <p:cNvPr id="19" name="TextBox 5">
            <a:extLst>
              <a:ext uri="{FF2B5EF4-FFF2-40B4-BE49-F238E27FC236}">
                <a16:creationId xmlns:a16="http://schemas.microsoft.com/office/drawing/2014/main" id="{66BD5C59-9E2B-70CA-27AD-2EF744208364}"/>
              </a:ext>
            </a:extLst>
          </p:cNvPr>
          <p:cNvSpPr txBox="1"/>
          <p:nvPr/>
        </p:nvSpPr>
        <p:spPr>
          <a:xfrm rot="16200000">
            <a:off x="5726107" y="2032911"/>
            <a:ext cx="1124322" cy="4875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20.8%</a:t>
            </a:r>
            <a:endParaRPr lang="en-US" sz="2400" dirty="0">
              <a:ea typeface="Calibri" panose="020F0502020204030204" pitchFamily="34" charset="0"/>
              <a:cs typeface="Times New Roman" panose="02020603050405020304" pitchFamily="18" charset="0"/>
            </a:endParaRPr>
          </a:p>
        </p:txBody>
      </p:sp>
      <p:sp>
        <p:nvSpPr>
          <p:cNvPr id="20" name="TextBox 6">
            <a:extLst>
              <a:ext uri="{FF2B5EF4-FFF2-40B4-BE49-F238E27FC236}">
                <a16:creationId xmlns:a16="http://schemas.microsoft.com/office/drawing/2014/main" id="{CC5073FD-A822-2B37-6E6F-4654A714D84C}"/>
              </a:ext>
            </a:extLst>
          </p:cNvPr>
          <p:cNvSpPr txBox="1"/>
          <p:nvPr/>
        </p:nvSpPr>
        <p:spPr>
          <a:xfrm rot="16200000">
            <a:off x="7041611" y="2667288"/>
            <a:ext cx="1124322" cy="4875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14.0%</a:t>
            </a:r>
            <a:endParaRPr lang="en-US" sz="2400" dirty="0">
              <a:ea typeface="Calibri" panose="020F0502020204030204" pitchFamily="34" charset="0"/>
              <a:cs typeface="Times New Roman" panose="02020603050405020304" pitchFamily="18" charset="0"/>
            </a:endParaRPr>
          </a:p>
        </p:txBody>
      </p:sp>
      <p:sp>
        <p:nvSpPr>
          <p:cNvPr id="6" name="Rectangle 5"/>
          <p:cNvSpPr/>
          <p:nvPr/>
        </p:nvSpPr>
        <p:spPr>
          <a:xfrm>
            <a:off x="1061146" y="6005806"/>
            <a:ext cx="2862782" cy="769441"/>
          </a:xfrm>
          <a:prstGeom prst="rect">
            <a:avLst/>
          </a:prstGeom>
        </p:spPr>
        <p:txBody>
          <a:bodyPr wrap="square">
            <a:spAutoFit/>
          </a:bodyPr>
          <a:lstStyle/>
          <a:p>
            <a:pPr algn="ctr"/>
            <a:r>
              <a:rPr lang="fr-CA" sz="1100" dirty="0">
                <a:solidFill>
                  <a:schemeClr val="accent1">
                    <a:lumMod val="75000"/>
                  </a:schemeClr>
                </a:solidFill>
                <a:ea typeface="Times New Roman" panose="02020603050405020304" pitchFamily="18" charset="0"/>
                <a:cs typeface="Times New Roman" panose="02020603050405020304" pitchFamily="18" charset="0"/>
              </a:rPr>
              <a:t>**Taux de réussite de 76 % pour les auto-évaluations : 99 réponses ont été reçues sur les 130 participants qui ont suivi le programme.</a:t>
            </a:r>
            <a:endParaRPr lang="en-CA" sz="1100" dirty="0">
              <a:solidFill>
                <a:schemeClr val="accent1">
                  <a:lumMod val="75000"/>
                </a:schemeClr>
              </a:solidFill>
              <a:ea typeface="Times New Roman" panose="02020603050405020304" pitchFamily="18" charset="0"/>
              <a:cs typeface="Times New Roman" panose="02020603050405020304" pitchFamily="18" charset="0"/>
            </a:endParaRPr>
          </a:p>
        </p:txBody>
      </p:sp>
      <p:sp>
        <p:nvSpPr>
          <p:cNvPr id="8" name="Rectangle 7"/>
          <p:cNvSpPr/>
          <p:nvPr/>
        </p:nvSpPr>
        <p:spPr>
          <a:xfrm>
            <a:off x="1547664" y="4988739"/>
            <a:ext cx="6552728" cy="407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1524760" y="4922584"/>
            <a:ext cx="1215449" cy="523220"/>
          </a:xfrm>
          <a:prstGeom prst="rect">
            <a:avLst/>
          </a:prstGeom>
        </p:spPr>
        <p:txBody>
          <a:bodyPr wrap="square">
            <a:spAutoFit/>
          </a:bodyPr>
          <a:lstStyle/>
          <a:p>
            <a:pPr algn="ctr"/>
            <a:r>
              <a:rPr lang="fr-CA" sz="1400" dirty="0">
                <a:solidFill>
                  <a:schemeClr val="accent1">
                    <a:lumMod val="75000"/>
                  </a:schemeClr>
                </a:solidFill>
              </a:rPr>
              <a:t>engagement des employés</a:t>
            </a:r>
          </a:p>
        </p:txBody>
      </p:sp>
      <p:sp>
        <p:nvSpPr>
          <p:cNvPr id="21" name="Rectangle 20"/>
          <p:cNvSpPr/>
          <p:nvPr/>
        </p:nvSpPr>
        <p:spPr>
          <a:xfrm>
            <a:off x="2644592" y="4922584"/>
            <a:ext cx="1694672" cy="523220"/>
          </a:xfrm>
          <a:prstGeom prst="rect">
            <a:avLst/>
          </a:prstGeom>
        </p:spPr>
        <p:txBody>
          <a:bodyPr wrap="square">
            <a:spAutoFit/>
          </a:bodyPr>
          <a:lstStyle/>
          <a:p>
            <a:pPr algn="ctr"/>
            <a:r>
              <a:rPr lang="fr-CA" sz="1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décisions prises de façon plus éclairée</a:t>
            </a:r>
            <a:endParaRPr lang="fr-CA" sz="1400" dirty="0">
              <a:solidFill>
                <a:schemeClr val="accent1">
                  <a:lumMod val="75000"/>
                </a:schemeClr>
              </a:solidFill>
            </a:endParaRPr>
          </a:p>
        </p:txBody>
      </p:sp>
      <p:sp>
        <p:nvSpPr>
          <p:cNvPr id="22" name="Rectangle 21"/>
          <p:cNvSpPr/>
          <p:nvPr/>
        </p:nvSpPr>
        <p:spPr>
          <a:xfrm>
            <a:off x="4212469" y="4922584"/>
            <a:ext cx="1354808" cy="523220"/>
          </a:xfrm>
          <a:prstGeom prst="rect">
            <a:avLst/>
          </a:prstGeom>
        </p:spPr>
        <p:txBody>
          <a:bodyPr wrap="square">
            <a:spAutoFit/>
          </a:bodyPr>
          <a:lstStyle/>
          <a:p>
            <a:pPr algn="ctr"/>
            <a:r>
              <a:rPr lang="fr-CA" sz="1400" dirty="0">
                <a:solidFill>
                  <a:schemeClr val="accent1">
                    <a:lumMod val="75000"/>
                  </a:schemeClr>
                </a:solidFill>
              </a:rPr>
              <a:t>risques liés aux comportements</a:t>
            </a:r>
          </a:p>
        </p:txBody>
      </p:sp>
      <p:sp>
        <p:nvSpPr>
          <p:cNvPr id="23" name="Rectangle 22"/>
          <p:cNvSpPr/>
          <p:nvPr/>
        </p:nvSpPr>
        <p:spPr>
          <a:xfrm>
            <a:off x="5459096" y="4922584"/>
            <a:ext cx="1215449" cy="307777"/>
          </a:xfrm>
          <a:prstGeom prst="rect">
            <a:avLst/>
          </a:prstGeom>
        </p:spPr>
        <p:txBody>
          <a:bodyPr wrap="square">
            <a:spAutoFit/>
          </a:bodyPr>
          <a:lstStyle/>
          <a:p>
            <a:pPr algn="ctr"/>
            <a:r>
              <a:rPr lang="fr-CA" sz="1400" dirty="0">
                <a:solidFill>
                  <a:schemeClr val="accent1">
                    <a:lumMod val="75000"/>
                  </a:schemeClr>
                </a:solidFill>
              </a:rPr>
              <a:t>bien-être</a:t>
            </a:r>
          </a:p>
        </p:txBody>
      </p:sp>
      <p:sp>
        <p:nvSpPr>
          <p:cNvPr id="24" name="Rectangle 23"/>
          <p:cNvSpPr/>
          <p:nvPr/>
        </p:nvSpPr>
        <p:spPr>
          <a:xfrm>
            <a:off x="6844595" y="4922584"/>
            <a:ext cx="1215449" cy="307777"/>
          </a:xfrm>
          <a:prstGeom prst="rect">
            <a:avLst/>
          </a:prstGeom>
        </p:spPr>
        <p:txBody>
          <a:bodyPr wrap="square">
            <a:spAutoFit/>
          </a:bodyPr>
          <a:lstStyle/>
          <a:p>
            <a:pPr algn="ctr"/>
            <a:r>
              <a:rPr lang="fr-CA" sz="1400" dirty="0">
                <a:solidFill>
                  <a:schemeClr val="accent1">
                    <a:lumMod val="75000"/>
                  </a:schemeClr>
                </a:solidFill>
              </a:rPr>
              <a:t>résilience</a:t>
            </a:r>
          </a:p>
        </p:txBody>
      </p:sp>
      <p:sp>
        <p:nvSpPr>
          <p:cNvPr id="26" name="Rectangle 25"/>
          <p:cNvSpPr/>
          <p:nvPr/>
        </p:nvSpPr>
        <p:spPr>
          <a:xfrm>
            <a:off x="3611297" y="5453024"/>
            <a:ext cx="909499" cy="407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26"/>
          <p:cNvSpPr/>
          <p:nvPr/>
        </p:nvSpPr>
        <p:spPr>
          <a:xfrm>
            <a:off x="4762545" y="5440492"/>
            <a:ext cx="958990" cy="407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TextBox 24"/>
          <p:cNvSpPr txBox="1"/>
          <p:nvPr/>
        </p:nvSpPr>
        <p:spPr>
          <a:xfrm>
            <a:off x="3539540" y="5445224"/>
            <a:ext cx="1136323" cy="461665"/>
          </a:xfrm>
          <a:prstGeom prst="rect">
            <a:avLst/>
          </a:prstGeom>
          <a:noFill/>
        </p:spPr>
        <p:txBody>
          <a:bodyPr wrap="square" rtlCol="0">
            <a:spAutoFit/>
          </a:bodyPr>
          <a:lstStyle/>
          <a:p>
            <a:r>
              <a:rPr lang="en-US" sz="1200" dirty="0" err="1">
                <a:solidFill>
                  <a:schemeClr val="accent1">
                    <a:lumMod val="75000"/>
                  </a:schemeClr>
                </a:solidFill>
              </a:rPr>
              <a:t>Pré</a:t>
            </a:r>
            <a:r>
              <a:rPr lang="en-US" sz="1200" dirty="0">
                <a:solidFill>
                  <a:schemeClr val="accent1">
                    <a:lumMod val="75000"/>
                  </a:schemeClr>
                </a:solidFill>
              </a:rPr>
              <a:t> </a:t>
            </a:r>
            <a:r>
              <a:rPr lang="en-US" sz="1200" dirty="0" err="1">
                <a:solidFill>
                  <a:schemeClr val="accent1">
                    <a:lumMod val="75000"/>
                  </a:schemeClr>
                </a:solidFill>
              </a:rPr>
              <a:t>évaluation</a:t>
            </a:r>
            <a:r>
              <a:rPr lang="en-US" sz="1200" dirty="0">
                <a:solidFill>
                  <a:schemeClr val="accent1">
                    <a:lumMod val="75000"/>
                  </a:schemeClr>
                </a:solidFill>
              </a:rPr>
              <a:t> (n=239)</a:t>
            </a:r>
            <a:endParaRPr lang="fr-CA" sz="1200" dirty="0">
              <a:solidFill>
                <a:schemeClr val="accent1">
                  <a:lumMod val="75000"/>
                </a:schemeClr>
              </a:solidFill>
            </a:endParaRPr>
          </a:p>
        </p:txBody>
      </p:sp>
      <p:sp>
        <p:nvSpPr>
          <p:cNvPr id="7" name="TextBox 6"/>
          <p:cNvSpPr txBox="1"/>
          <p:nvPr/>
        </p:nvSpPr>
        <p:spPr>
          <a:xfrm>
            <a:off x="4659813" y="5445224"/>
            <a:ext cx="2360459" cy="461665"/>
          </a:xfrm>
          <a:prstGeom prst="rect">
            <a:avLst/>
          </a:prstGeom>
          <a:noFill/>
        </p:spPr>
        <p:txBody>
          <a:bodyPr wrap="square" rtlCol="0">
            <a:spAutoFit/>
          </a:bodyPr>
          <a:lstStyle/>
          <a:p>
            <a:r>
              <a:rPr lang="en-US" sz="1200" dirty="0" err="1">
                <a:solidFill>
                  <a:schemeClr val="accent1">
                    <a:lumMod val="75000"/>
                  </a:schemeClr>
                </a:solidFill>
              </a:rPr>
              <a:t>Évaluation</a:t>
            </a:r>
            <a:r>
              <a:rPr lang="en-US" sz="1200" dirty="0">
                <a:solidFill>
                  <a:schemeClr val="accent1">
                    <a:lumMod val="75000"/>
                  </a:schemeClr>
                </a:solidFill>
              </a:rPr>
              <a:t> finale, 3 </a:t>
            </a:r>
            <a:r>
              <a:rPr lang="en-US" sz="1200" dirty="0" err="1">
                <a:solidFill>
                  <a:schemeClr val="accent1">
                    <a:lumMod val="75000"/>
                  </a:schemeClr>
                </a:solidFill>
              </a:rPr>
              <a:t>mois</a:t>
            </a:r>
            <a:r>
              <a:rPr lang="en-US" sz="1200" dirty="0">
                <a:solidFill>
                  <a:schemeClr val="accent1">
                    <a:lumMod val="75000"/>
                  </a:schemeClr>
                </a:solidFill>
              </a:rPr>
              <a:t> plus </a:t>
            </a:r>
            <a:r>
              <a:rPr lang="en-US" sz="1200" dirty="0" err="1">
                <a:solidFill>
                  <a:schemeClr val="accent1">
                    <a:lumMod val="75000"/>
                  </a:schemeClr>
                </a:solidFill>
              </a:rPr>
              <a:t>tard</a:t>
            </a:r>
            <a:endParaRPr lang="en-US" sz="1200" dirty="0">
              <a:solidFill>
                <a:schemeClr val="accent1">
                  <a:lumMod val="75000"/>
                </a:schemeClr>
              </a:solidFill>
            </a:endParaRPr>
          </a:p>
          <a:p>
            <a:r>
              <a:rPr lang="en-US" sz="1200" dirty="0">
                <a:solidFill>
                  <a:schemeClr val="accent1">
                    <a:lumMod val="75000"/>
                  </a:schemeClr>
                </a:solidFill>
              </a:rPr>
              <a:t>(n=99)</a:t>
            </a:r>
            <a:endParaRPr lang="fr-CA" sz="1200" dirty="0">
              <a:solidFill>
                <a:schemeClr val="accent1">
                  <a:lumMod val="75000"/>
                </a:schemeClr>
              </a:solidFill>
            </a:endParaRPr>
          </a:p>
        </p:txBody>
      </p:sp>
    </p:spTree>
    <p:extLst>
      <p:ext uri="{BB962C8B-B14F-4D97-AF65-F5344CB8AC3E}">
        <p14:creationId xmlns:p14="http://schemas.microsoft.com/office/powerpoint/2010/main" val="82968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Graphic spid="2" grpId="0">
        <p:bldAsOne/>
      </p:bldGraphic>
      <p:bldGraphic spid="10" grpId="0">
        <p:bldAsOne/>
      </p:bldGraphic>
      <p:bldP spid="11" grpId="0"/>
      <p:bldP spid="17" grpId="0"/>
      <p:bldP spid="18" grpId="0"/>
      <p:bldP spid="19" grpId="0"/>
      <p:bldP spid="20" grpId="0"/>
      <p:bldP spid="6" grpId="0"/>
      <p:bldP spid="25"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AS_RELEASE_DATE" val="2014.06.02"/>
  <p:tag name="AS_TITLE" val="Aspose.Slides for Java"/>
  <p:tag name="AS_VERSION" val="8.6.0.0"/>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4"/>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Thaa" typeface="MV Boli"/>
        <a:font script="Sinh" typeface="Iskoola Pota"/>
        <a:font script="Arab" typeface="Times New Roman"/>
        <a:font script="Hant" typeface="新細明體"/>
        <a:font script="Khmr" typeface="MoolBoran"/>
        <a:font script="Laoo" typeface="DokChampa"/>
        <a:font script="Orya" typeface="Kalinga"/>
        <a:font script="Cher" typeface="Plantagenet Cherokee"/>
        <a:font script="Tibt" typeface="Microsoft Himalaya"/>
        <a:font script="Ethi" typeface="Nyala"/>
        <a:font script="Hebr" typeface="Times New Roman"/>
        <a:font script="Uigh" typeface="Microsoft Uighur"/>
        <a:font script="Guru" typeface="Raavi"/>
        <a:font script="Cans" typeface="Euphemia"/>
        <a:font script="Jpan" typeface="ＭＳ Ｐゴシック"/>
        <a:font script="Gujr" typeface="Shruti"/>
        <a:font script="Telu" typeface="Gautami"/>
        <a:font script="Deva" typeface="Mangal"/>
        <a:font script="Viet" typeface="Times New Roman"/>
        <a:font script="Thai" typeface="Angsana New"/>
        <a:font script="Hans" typeface="宋体"/>
        <a:font script="Geor" typeface="Sylfaen"/>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ajorFont>
      <a:minorFont>
        <a:latin typeface="Calibri"/>
        <a:ea typeface=""/>
        <a:cs typeface=""/>
        <a:font script="Thaa" typeface="MV Boli"/>
        <a:font script="Sinh" typeface="Iskoola Pota"/>
        <a:font script="Arab" typeface="Arial"/>
        <a:font script="Hant" typeface="新細明體"/>
        <a:font script="Khmr" typeface="DaunPenh"/>
        <a:font script="Laoo" typeface="DokChampa"/>
        <a:font script="Orya" typeface="Kalinga"/>
        <a:font script="Cher" typeface="Plantagenet Cherokee"/>
        <a:font script="Tibt" typeface="Microsoft Himalaya"/>
        <a:font script="Ethi" typeface="Nyala"/>
        <a:font script="Hebr" typeface="Arial"/>
        <a:font script="Uigh" typeface="Microsoft Uighur"/>
        <a:font script="Guru" typeface="Raavi"/>
        <a:font script="Cans" typeface="Euphemia"/>
        <a:font script="Jpan" typeface="ＭＳ Ｐゴシック"/>
        <a:font script="Gujr" typeface="Shruti"/>
        <a:font script="Telu" typeface="Gautami"/>
        <a:font script="Deva" typeface="Mangal"/>
        <a:font script="Viet" typeface="Arial"/>
        <a:font script="Thai" typeface="Cordia New"/>
        <a:font script="Hans" typeface="宋体"/>
        <a:font script="Geor" typeface="Sylfaen"/>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Thaa" typeface="MV Boli"/>
        <a:font script="Sinh" typeface="Iskoola Pota"/>
        <a:font script="Arab" typeface="Times New Roman"/>
        <a:font script="Hant" typeface="新細明體"/>
        <a:font script="Khmr" typeface="MoolBoran"/>
        <a:font script="Laoo" typeface="DokChampa"/>
        <a:font script="Orya" typeface="Kalinga"/>
        <a:font script="Cher" typeface="Plantagenet Cherokee"/>
        <a:font script="Tibt" typeface="Microsoft Himalaya"/>
        <a:font script="Ethi" typeface="Nyala"/>
        <a:font script="Hebr" typeface="Times New Roman"/>
        <a:font script="Uigh" typeface="Microsoft Uighur"/>
        <a:font script="Guru" typeface="Raavi"/>
        <a:font script="Cans" typeface="Euphemia"/>
        <a:font script="Jpan" typeface="ＭＳ Ｐゴシック"/>
        <a:font script="Gujr" typeface="Shruti"/>
        <a:font script="Telu" typeface="Gautami"/>
        <a:font script="Deva" typeface="Mangal"/>
        <a:font script="Viet" typeface="Times New Roman"/>
        <a:font script="Thai" typeface="Angsana New"/>
        <a:font script="Hans" typeface="宋体"/>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ajorFont>
      <a:minorFont>
        <a:latin typeface="Calibri"/>
        <a:ea typeface=""/>
        <a:cs typeface=""/>
        <a:font script="Thaa" typeface="MV Boli"/>
        <a:font script="Sinh" typeface="Iskoola Pota"/>
        <a:font script="Arab" typeface="Arial"/>
        <a:font script="Hant" typeface="新細明體"/>
        <a:font script="Khmr" typeface="DaunPenh"/>
        <a:font script="Laoo" typeface="DokChampa"/>
        <a:font script="Orya" typeface="Kalinga"/>
        <a:font script="Cher" typeface="Plantagenet Cherokee"/>
        <a:font script="Tibt" typeface="Microsoft Himalaya"/>
        <a:font script="Ethi" typeface="Nyala"/>
        <a:font script="Hebr" typeface="Arial"/>
        <a:font script="Uigh" typeface="Microsoft Uighur"/>
        <a:font script="Guru" typeface="Raavi"/>
        <a:font script="Cans" typeface="Euphemia"/>
        <a:font script="Jpan" typeface="ＭＳ Ｐゴシック"/>
        <a:font script="Gujr" typeface="Shruti"/>
        <a:font script="Telu" typeface="Gautami"/>
        <a:font script="Deva" typeface="Mangal"/>
        <a:font script="Viet" typeface="Arial"/>
        <a:font script="Thai" typeface="Cordia New"/>
        <a:font script="Hans" typeface="宋体"/>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Thaa" typeface="MV Boli"/>
        <a:font script="Sinh" typeface="Iskoola Pota"/>
        <a:font script="Arab" typeface="Times New Roman"/>
        <a:font script="Hant" typeface="新細明體"/>
        <a:font script="Khmr" typeface="MoolBoran"/>
        <a:font script="Laoo" typeface="DokChampa"/>
        <a:font script="Orya" typeface="Kalinga"/>
        <a:font script="Cher" typeface="Plantagenet Cherokee"/>
        <a:font script="Tibt" typeface="Microsoft Himalaya"/>
        <a:font script="Ethi" typeface="Nyala"/>
        <a:font script="Hebr" typeface="Times New Roman"/>
        <a:font script="Uigh" typeface="Microsoft Uighur"/>
        <a:font script="Guru" typeface="Raavi"/>
        <a:font script="Cans" typeface="Euphemia"/>
        <a:font script="Jpan" typeface="ＭＳ Ｐゴシック"/>
        <a:font script="Gujr" typeface="Shruti"/>
        <a:font script="Telu" typeface="Gautami"/>
        <a:font script="Deva" typeface="Mangal"/>
        <a:font script="Viet" typeface="Times New Roman"/>
        <a:font script="Thai" typeface="Angsana New"/>
        <a:font script="Hans" typeface="宋体"/>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ajorFont>
      <a:minorFont>
        <a:latin typeface="Calibri"/>
        <a:ea typeface=""/>
        <a:cs typeface=""/>
        <a:font script="Thaa" typeface="MV Boli"/>
        <a:font script="Sinh" typeface="Iskoola Pota"/>
        <a:font script="Arab" typeface="Arial"/>
        <a:font script="Hant" typeface="新細明體"/>
        <a:font script="Khmr" typeface="DaunPenh"/>
        <a:font script="Laoo" typeface="DokChampa"/>
        <a:font script="Orya" typeface="Kalinga"/>
        <a:font script="Cher" typeface="Plantagenet Cherokee"/>
        <a:font script="Tibt" typeface="Microsoft Himalaya"/>
        <a:font script="Ethi" typeface="Nyala"/>
        <a:font script="Hebr" typeface="Arial"/>
        <a:font script="Uigh" typeface="Microsoft Uighur"/>
        <a:font script="Guru" typeface="Raavi"/>
        <a:font script="Cans" typeface="Euphemia"/>
        <a:font script="Jpan" typeface="ＭＳ Ｐゴシック"/>
        <a:font script="Gujr" typeface="Shruti"/>
        <a:font script="Telu" typeface="Gautami"/>
        <a:font script="Deva" typeface="Mangal"/>
        <a:font script="Viet" typeface="Arial"/>
        <a:font script="Thai" typeface="Cordia New"/>
        <a:font script="Hans" typeface="宋体"/>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11783</TotalTime>
  <Words>3605</Words>
  <Application>Microsoft Office PowerPoint</Application>
  <PresentationFormat>On-screen Show (4:3)</PresentationFormat>
  <Paragraphs>330</Paragraphs>
  <Slides>16</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-apple-system</vt:lpstr>
      <vt:lpstr>Arial</vt:lpstr>
      <vt:lpstr>Calibri</vt:lpstr>
      <vt:lpstr>Courier New</vt:lpstr>
      <vt:lpstr>Raleway</vt:lpstr>
      <vt:lpstr>Segoe UI Web (West European)</vt:lpstr>
      <vt:lpstr>Symbol</vt:lpstr>
      <vt:lpstr>Wingdings</vt:lpstr>
      <vt:lpstr>1_Office Theme</vt:lpstr>
      <vt:lpstr>Séance d’information :  Programme de développement du leadership de changement en pleine-conscience (DLCP)</vt:lpstr>
      <vt:lpstr>Sous-titres automatiques français disponibles</vt:lpstr>
      <vt:lpstr>PowerPoint Presentation</vt:lpstr>
      <vt:lpstr>Ordre du jour / Des intentions (pas nécessairement dans l’ordre suivant)</vt:lpstr>
      <vt:lpstr>Sli.do</vt:lpstr>
      <vt:lpstr>Exercice – balayage corporel</vt:lpstr>
      <vt:lpstr>Objectif principal du programme de DLCP</vt:lpstr>
      <vt:lpstr>Carte de participation - 2022</vt:lpstr>
      <vt:lpstr>Résultats principaux - Programme 2022</vt:lpstr>
      <vt:lpstr>Témoignages sur le programme de DLCP</vt:lpstr>
      <vt:lpstr>Exercice – Remarque</vt:lpstr>
      <vt:lpstr>Livré par une équipe d'animateurs bénévoles</vt:lpstr>
      <vt:lpstr>Engagement, aperçu du programme et questions fréquemment posées</vt:lpstr>
      <vt:lpstr>PowerPoint Presentation</vt:lpstr>
      <vt:lpstr>Éléments nécessaires à la réussite du programme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 (IRCC/IRCC)</cp:lastModifiedBy>
  <cp:revision>407</cp:revision>
  <cp:lastPrinted>1969-12-31T19:00:00Z</cp:lastPrinted>
  <dcterms:created xsi:type="dcterms:W3CDTF">2015-04-14T20:39:51Z</dcterms:created>
  <dcterms:modified xsi:type="dcterms:W3CDTF">2024-09-13T13:07:17Z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vt:lpwstr>
  </property>
</Properties>
</file>