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8"/>
  </p:notesMasterIdLst>
  <p:handoutMasterIdLst>
    <p:handoutMasterId r:id="rId19"/>
  </p:handoutMasterIdLst>
  <p:sldIdLst>
    <p:sldId id="535" r:id="rId2"/>
    <p:sldId id="551" r:id="rId3"/>
    <p:sldId id="528" r:id="rId4"/>
    <p:sldId id="539" r:id="rId5"/>
    <p:sldId id="550" r:id="rId6"/>
    <p:sldId id="319" r:id="rId7"/>
    <p:sldId id="520" r:id="rId8"/>
    <p:sldId id="547" r:id="rId9"/>
    <p:sldId id="544" r:id="rId10"/>
    <p:sldId id="538" r:id="rId11"/>
    <p:sldId id="536" r:id="rId12"/>
    <p:sldId id="542" r:id="rId13"/>
    <p:sldId id="340" r:id="rId14"/>
    <p:sldId id="552" r:id="rId15"/>
    <p:sldId id="526" r:id="rId16"/>
    <p:sldId id="343" r:id="rId17"/>
  </p:sldIdLst>
  <p:sldSz cx="9144000" cy="6858000" type="screen4x3"/>
  <p:notesSz cx="7023100" cy="93091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 id="1" name="Jara.Nanssy" initials="J" lastIdx="3"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27978" autoAdjust="0"/>
  </p:normalViewPr>
  <p:slideViewPr>
    <p:cSldViewPr snapToObjects="1" showGuides="1">
      <p:cViewPr varScale="1">
        <p:scale>
          <a:sx n="29" d="100"/>
          <a:sy n="29" d="100"/>
        </p:scale>
        <p:origin x="3534" y="60"/>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9/12/2024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9/12/2024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DLCP-MCL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Programme_de_d%C3%A9veloppement_du_leadership_de_changement_en_pleine-conscience_%C2%BB_-_Questions_%26_r%C3%A9ponses" TargetMode="External"/><Relationship Id="rId4" Type="http://schemas.openxmlformats.org/officeDocument/2006/relationships/hyperlink" Target="https://wiki.gccollab.ca/D%C3%A9tails_du_programme_de_D%C3%A9veloppement_du_leadership_de_changement_en_pleine-conscie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li.do/event/sM35UUzqC6xq1okAf65ge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FR" sz="1200" b="0" dirty="0"/>
              <a:t>(Carmen)</a:t>
            </a:r>
          </a:p>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liens :</a:t>
            </a: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t>https://wiki.gccollab.ca/MCLD_Program_Facilitators_Team_/_L%27%C3%A9quipe_des_animateurs_du_program_de_DLCP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t>https://app.sli.do/event/mPVkdwy7WMd9hrsacDawAm</a:t>
            </a:r>
            <a:br>
              <a:rPr lang="fr-CA" dirty="0"/>
            </a:br>
            <a:r>
              <a:rPr lang="fr-CA" sz="1200" u="none" dirty="0"/>
              <a:t>Sli.do code: 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a:t>(Ginette </a:t>
            </a:r>
            <a:r>
              <a:rPr lang="fr-CA" dirty="0">
                <a:sym typeface="Wingdings" panose="05000000000000000000" pitchFamily="2" charset="2"/>
              </a:rPr>
              <a:t></a:t>
            </a:r>
            <a:r>
              <a:rPr lang="fr-CA" dirty="0"/>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De 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10</a:t>
            </a:fld>
            <a:endParaRPr lang="fr-CA" dirty="0"/>
          </a:p>
        </p:txBody>
      </p:sp>
    </p:spTree>
    <p:extLst>
      <p:ext uri="{BB962C8B-B14F-4D97-AF65-F5344CB8AC3E}">
        <p14:creationId xmlns:p14="http://schemas.microsoft.com/office/powerpoint/2010/main" val="425870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defTabSz="933126">
              <a:defRPr/>
            </a:pPr>
            <a:r>
              <a:rPr lang="fr-CA" dirty="0"/>
              <a:t>(Ginette </a:t>
            </a:r>
            <a:r>
              <a:rPr lang="fr-CA" dirty="0">
                <a:sym typeface="Wingdings" panose="05000000000000000000" pitchFamily="2" charset="2"/>
              </a:rPr>
              <a:t></a:t>
            </a:r>
            <a:r>
              <a:rPr lang="fr-CA" dirty="0"/>
              <a:t>)</a:t>
            </a:r>
          </a:p>
          <a:p>
            <a:r>
              <a:rPr lang="fr-CA" u="none" dirty="0"/>
              <a:t>Essayons un autre exercice de pleine conscience…</a:t>
            </a:r>
          </a:p>
          <a:p>
            <a:r>
              <a:rPr lang="fr-CA" sz="1200" u="none" dirty="0"/>
              <a:t>Comme pour le premier exercice, 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vous convient le plus.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Aucun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dirty="0"/>
              <a:t>(Cliquez)</a:t>
            </a:r>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36200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dirty="0"/>
              <a:t>(Alejandro)</a:t>
            </a:r>
          </a:p>
          <a:p>
            <a:pPr marL="0" lvl="0" indent="0">
              <a:spcAft>
                <a:spcPts val="600"/>
              </a:spcAft>
              <a:buFont typeface="Arial" panose="020B0604020202020204" pitchFamily="34" charset="0"/>
              <a:buNone/>
            </a:pPr>
            <a:endParaRPr lang="en-US" dirty="0"/>
          </a:p>
          <a:p>
            <a:pPr>
              <a:spcBef>
                <a:spcPts val="600"/>
              </a:spcBef>
            </a:pPr>
            <a:r>
              <a:rPr lang="fr-FR" sz="3000" dirty="0">
                <a:solidFill>
                  <a:schemeClr val="tx1"/>
                </a:solidFill>
              </a:rPr>
              <a:t>Soutenu par des </a:t>
            </a:r>
            <a:r>
              <a:rPr lang="fr-FR" sz="3000" dirty="0" err="1">
                <a:solidFill>
                  <a:schemeClr val="tx1"/>
                </a:solidFill>
              </a:rPr>
              <a:t>co</a:t>
            </a:r>
            <a:r>
              <a:rPr lang="fr-FR" sz="3000" dirty="0">
                <a:solidFill>
                  <a:schemeClr val="tx1"/>
                </a:solidFill>
              </a:rPr>
              <a:t>-animateurs des Ministères suivants :</a:t>
            </a:r>
          </a:p>
          <a:p>
            <a:pPr marL="628650" lvl="1" indent="-171450" algn="l" defTabSz="914400" rtl="0" eaLnBrk="1" latinLnBrk="0" hangingPunct="1">
              <a:spcBef>
                <a:spcPts val="600"/>
              </a:spcBef>
              <a:spcAft>
                <a:spcPts val="600"/>
              </a:spcAft>
              <a:buFont typeface="Arial" panose="020B0604020202020204" pitchFamily="34" charset="0"/>
              <a:buChar char="•"/>
            </a:pPr>
            <a:r>
              <a:rPr lang="fr-FR" b="0" i="0" dirty="0">
                <a:solidFill>
                  <a:srgbClr val="333333"/>
                </a:solidFill>
                <a:effectLst/>
                <a:latin typeface="Raleway" pitchFamily="2" charset="0"/>
              </a:rPr>
              <a:t>Bureau du secrétaire du gouverneur général</a:t>
            </a:r>
            <a:r>
              <a:rPr lang="fr-FR" sz="1200" kern="1200" dirty="0">
                <a:solidFill>
                  <a:schemeClr val="tx1"/>
                </a:solidFill>
                <a:latin typeface="+mn-lt"/>
                <a:ea typeface="+mn-ea"/>
                <a:cs typeface="+mn-cs"/>
              </a:rPr>
              <a:t> (GG)</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Parcs Canada (PC),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Centre d’analyse des opérations et déclarations financières du Canada (CANAFE)</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Emploi et Développement social Canada (EDSC)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publics et Approvisionnement Canada (SPAC)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aux autochtones</a:t>
            </a:r>
            <a:r>
              <a:rPr lang="fr-FR" sz="1200" kern="1200" baseline="0" dirty="0">
                <a:solidFill>
                  <a:schemeClr val="tx1"/>
                </a:solidFill>
                <a:latin typeface="+mn-lt"/>
                <a:ea typeface="+mn-ea"/>
                <a:cs typeface="+mn-cs"/>
              </a:rPr>
              <a:t> Canada (SAC)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des services frontaliers du Canada (ASFC)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Secrétariat du Conseil du Trésor du Canada (SCT)</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du revenu du Canada  (ARC)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Immigration, Refugiées</a:t>
            </a:r>
            <a:r>
              <a:rPr lang="fr-FR" sz="1200" kern="1200" baseline="0" dirty="0">
                <a:solidFill>
                  <a:schemeClr val="tx1"/>
                </a:solidFill>
                <a:latin typeface="+mn-lt"/>
                <a:ea typeface="+mn-ea"/>
                <a:cs typeface="+mn-cs"/>
              </a:rPr>
              <a:t> et Citoyenneté Canada (IRCC)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a:t>(Alejandro)</a:t>
            </a: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a:t>((Selon le temps – partage dans le clavardage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07509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Français : Alejandro : Le programme dure 8 semaines, avec une séance hebdomadaire d'1h30, plus des devoirs supplémentaires jusqu'à une estimation de 2 à 3 heures par semaine.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err="1"/>
              <a:t>Ensligh</a:t>
            </a:r>
            <a:r>
              <a:rPr lang="fr-FR" sz="1000" dirty="0"/>
              <a:t>: </a:t>
            </a:r>
            <a:r>
              <a:rPr lang="en-US" sz="1000" dirty="0"/>
              <a:t>Alejandro</a:t>
            </a:r>
            <a:r>
              <a:rPr lang="fr-CA" sz="1000" b="0" i="0" dirty="0"/>
              <a:t>:</a:t>
            </a:r>
          </a:p>
          <a:p>
            <a:pPr lvl="0"/>
            <a:r>
              <a:rPr lang="en-CA" sz="1000" dirty="0"/>
              <a:t>The program goes for 8 weeks, with a weekly session of 1.5 hours, plus additional homework for up to an estimate of 2 to 3 hours a week</a:t>
            </a:r>
          </a:p>
          <a:p>
            <a:pPr lvl="0"/>
            <a:endParaRPr lang="en-CA" sz="1000" b="1" i="1" dirty="0"/>
          </a:p>
          <a:p>
            <a:r>
              <a:rPr lang="en-CA" dirty="0">
                <a:hlinkClick r:id="rId3"/>
              </a:rPr>
              <a:t>https://wiki.gccollab.ca/DLCP-MCLD</a:t>
            </a:r>
            <a:endParaRPr lang="en-CA" dirty="0"/>
          </a:p>
          <a:p>
            <a:r>
              <a:rPr lang="fr-FR" i="0" u="sng" dirty="0">
                <a:solidFill>
                  <a:srgbClr val="0645AD"/>
                </a:solidFill>
                <a:effectLst/>
                <a:hlinkClick r:id="rId4"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5" tooltip="Programme de développement du leadership de changement en pleine-conscience » - Questions &amp; réponses"/>
              </a:rPr>
              <a:t>DLCP - Questions </a:t>
            </a:r>
            <a:r>
              <a:rPr lang="en-US" i="0" u="sng" dirty="0" err="1">
                <a:solidFill>
                  <a:srgbClr val="0645AD"/>
                </a:solidFill>
                <a:effectLst/>
                <a:hlinkClick r:id="rId5" tooltip="Programme de développement du leadership de changement en pleine-conscience » - Questions &amp; réponses"/>
              </a:rPr>
              <a:t>fréquemment</a:t>
            </a:r>
            <a:r>
              <a:rPr lang="en-US" i="0" u="sng" dirty="0">
                <a:solidFill>
                  <a:srgbClr val="0645AD"/>
                </a:solidFill>
                <a:effectLst/>
                <a:hlinkClick r:id="rId5" tooltip="Programme de développement du leadership de changement en pleine-conscience » - Questions &amp; réponses"/>
              </a:rPr>
              <a:t> </a:t>
            </a:r>
            <a:r>
              <a:rPr lang="en-US" i="0" u="sng" dirty="0" err="1">
                <a:solidFill>
                  <a:srgbClr val="0645AD"/>
                </a:solidFill>
                <a:effectLst/>
                <a:hlinkClick r:id="rId5" tooltip="Programme de développement du leadership de changement en pleine-conscience » - Questions &amp; réponses"/>
              </a:rPr>
              <a:t>posées</a:t>
            </a:r>
            <a:endParaRPr lang="en-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6"/>
              </a:rPr>
              <a:t>https://gccollab.ca/groups/profile/7978973/mcld-program-cohort-cop-coi-programme-dlcp-cohorte-cdp-et-cdi</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707755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a:t>(Alejandro)</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Des éléments qui seront essentiels pour assurer le succès continu du programme sont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u="none" kern="1200" dirty="0">
                <a:solidFill>
                  <a:schemeClr val="tx1"/>
                </a:solidFill>
                <a:latin typeface="Arial" charset="0"/>
                <a:ea typeface="+mn-ea"/>
                <a:cs typeface="+mn-cs"/>
              </a:rPr>
              <a:t>il s'agit d'un </a:t>
            </a:r>
            <a:r>
              <a:rPr lang="fr-FR" sz="1200" b="1" u="none" kern="1200" dirty="0">
                <a:solidFill>
                  <a:schemeClr val="tx1"/>
                </a:solidFill>
                <a:latin typeface="Arial" charset="0"/>
                <a:ea typeface="+mn-ea"/>
                <a:cs typeface="+mn-cs"/>
              </a:rPr>
              <a:t>programme de base</a:t>
            </a:r>
            <a:endParaRPr lang="fr-CA" sz="1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kern="1200" dirty="0">
                <a:solidFill>
                  <a:schemeClr val="tx1"/>
                </a:solidFill>
                <a:effectLst/>
                <a:latin typeface="Arial" charset="0"/>
                <a:ea typeface="+mn-ea"/>
                <a:cs typeface="+mn-cs"/>
              </a:rPr>
              <a:t>Il peut être ajouté à votre </a:t>
            </a:r>
            <a:r>
              <a:rPr lang="fr-FR" sz="1200" b="1" kern="1200" dirty="0">
                <a:solidFill>
                  <a:schemeClr val="tx1"/>
                </a:solidFill>
                <a:effectLst/>
                <a:latin typeface="Arial" charset="0"/>
                <a:ea typeface="+mn-ea"/>
                <a:cs typeface="+mn-cs"/>
              </a:rPr>
              <a:t>accord de gestion des performances ou à votre plan d'apprentissage</a:t>
            </a:r>
            <a:r>
              <a:rPr lang="fr-FR" sz="1200" b="0" kern="1200" dirty="0">
                <a:solidFill>
                  <a:schemeClr val="tx1"/>
                </a:solidFill>
                <a:effectLst/>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409079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a:t>(Alejandro)</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CA" sz="1200" dirty="0">
                <a:hlinkClick r:id="rId3"/>
              </a:rPr>
              <a:t>https://app.sli.do/event/sM35UUzqC6xq1okAf65geh</a:t>
            </a:r>
            <a:r>
              <a:rPr lang="en-CA" sz="1200" dirty="0"/>
              <a:t> </a:t>
            </a:r>
            <a:br>
              <a:rPr lang="fr-CA" dirty="0"/>
            </a:br>
            <a:r>
              <a:rPr lang="fr-CA" sz="1200" u="none" dirty="0"/>
              <a:t>Sli.do code: </a:t>
            </a:r>
            <a:r>
              <a:rPr lang="fr-CA" sz="1200" u="none" dirty="0" err="1"/>
              <a:t>dlcp</a:t>
            </a:r>
            <a:endParaRPr lang="fr-CA" sz="1200" u="none" dirty="0"/>
          </a:p>
          <a:p>
            <a:pPr marL="171450" lvl="0" indent="-171450">
              <a:buFont typeface="Arial" panose="020B0604020202020204" pitchFamily="34" charset="0"/>
              <a:buChar char="•"/>
            </a:pPr>
            <a:endParaRPr lang="fr-CA" dirty="0"/>
          </a:p>
          <a:p>
            <a:endParaRPr lang="fr-CA" dirty="0"/>
          </a:p>
          <a:p>
            <a:r>
              <a:rPr lang="fr-CA" dirty="0"/>
              <a:t>Merci 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solidFill>
                  <a:srgbClr val="0070C0"/>
                </a:solidFill>
                <a:latin typeface="+mn-lt"/>
                <a:hlinkClick r:id="rId3"/>
              </a:rPr>
              <a:t>Ginette:</a:t>
            </a:r>
            <a:endParaRPr lang="en-US" dirty="0">
              <a:solidFill>
                <a:srgbClr val="0070C0"/>
              </a:solidFill>
            </a:endParaRP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Prep:</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i="0" kern="1200" noProof="0" dirty="0">
                <a:solidFill>
                  <a:schemeClr val="tx1"/>
                </a:solidFill>
                <a:effectLst/>
                <a:latin typeface="+mn-lt"/>
                <a:ea typeface="+mn-ea"/>
                <a:cs typeface="+mn-cs"/>
              </a:rPr>
              <a:t>You can use the automatic closed captions option available at the bottom left or your screen</a:t>
            </a:r>
            <a:br>
              <a:rPr lang="en-CA" sz="1200" i="0" kern="1200" noProof="0" dirty="0">
                <a:solidFill>
                  <a:schemeClr val="tx1"/>
                </a:solidFill>
                <a:effectLst/>
                <a:latin typeface="+mn-lt"/>
                <a:ea typeface="+mn-ea"/>
                <a:cs typeface="+mn-cs"/>
              </a:rPr>
            </a:br>
            <a:endParaRPr lang="en-CA" sz="1200" i="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i="0" kern="1200" noProof="0" dirty="0">
                <a:solidFill>
                  <a:schemeClr val="tx1"/>
                </a:solidFill>
                <a:effectLst/>
                <a:latin typeface="+mn-lt"/>
                <a:ea typeface="+mn-ea"/>
                <a:cs typeface="+mn-cs"/>
              </a:rPr>
              <a:t>(Stop sharing)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200" i="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err="1">
                <a:latin typeface="+mn-lt"/>
              </a:rPr>
              <a:t>Today’s</a:t>
            </a:r>
            <a:r>
              <a:rPr lang="fr-CA" sz="1100" dirty="0">
                <a:latin typeface="+mn-lt"/>
              </a:rPr>
              <a:t> information session </a:t>
            </a:r>
            <a:r>
              <a:rPr lang="fr-CA" sz="1100" dirty="0" err="1">
                <a:latin typeface="+mn-lt"/>
              </a:rPr>
              <a:t>will</a:t>
            </a:r>
            <a:r>
              <a:rPr lang="fr-CA" sz="1100" dirty="0">
                <a:latin typeface="+mn-lt"/>
              </a:rPr>
              <a:t> </a:t>
            </a:r>
            <a:r>
              <a:rPr lang="fr-CA" sz="1100" dirty="0" err="1">
                <a:latin typeface="+mn-lt"/>
              </a:rPr>
              <a:t>be</a:t>
            </a:r>
            <a:r>
              <a:rPr lang="fr-CA" sz="1100" dirty="0">
                <a:latin typeface="+mn-lt"/>
              </a:rPr>
              <a:t> </a:t>
            </a:r>
            <a:r>
              <a:rPr lang="fr-CA" sz="1100" dirty="0" err="1">
                <a:latin typeface="+mn-lt"/>
              </a:rPr>
              <a:t>led</a:t>
            </a:r>
            <a:r>
              <a:rPr lang="fr-CA" sz="1100" dirty="0">
                <a:latin typeface="+mn-lt"/>
              </a:rPr>
              <a:t> by Alejandro Gonzalez, Senior Advisor, </a:t>
            </a:r>
            <a:r>
              <a:rPr lang="fr-CA" sz="1100" dirty="0" err="1">
                <a:latin typeface="+mn-lt"/>
              </a:rPr>
              <a:t>Organizational</a:t>
            </a:r>
            <a:r>
              <a:rPr lang="fr-CA" sz="1100" dirty="0">
                <a:latin typeface="+mn-lt"/>
              </a:rPr>
              <a:t> </a:t>
            </a:r>
            <a:r>
              <a:rPr lang="fr-CA" sz="1100" dirty="0" err="1">
                <a:latin typeface="+mn-lt"/>
              </a:rPr>
              <a:t>Development</a:t>
            </a:r>
            <a:r>
              <a:rPr lang="fr-CA" sz="1100" dirty="0">
                <a:latin typeface="+mn-lt"/>
              </a:rPr>
              <a:t> and Change Management, IRCC, </a:t>
            </a:r>
            <a:br>
              <a:rPr lang="fr-CA" sz="1100" dirty="0">
                <a:latin typeface="+mn-lt"/>
              </a:rPr>
            </a:br>
            <a:r>
              <a:rPr lang="fr-CA" sz="1100" dirty="0">
                <a:latin typeface="+mn-lt"/>
              </a:rPr>
              <a:t>and </a:t>
            </a:r>
            <a:r>
              <a:rPr lang="fr-CA" sz="1100" dirty="0" err="1">
                <a:latin typeface="+mn-lt"/>
              </a:rPr>
              <a:t>my</a:t>
            </a:r>
            <a:r>
              <a:rPr lang="fr-CA" sz="1100" dirty="0">
                <a:latin typeface="+mn-lt"/>
              </a:rPr>
              <a:t> self, Ginette Bailey, </a:t>
            </a:r>
            <a:r>
              <a:rPr lang="fr-CA" sz="1100" dirty="0">
                <a:solidFill>
                  <a:srgbClr val="1F4E79"/>
                </a:solidFill>
                <a:effectLst/>
                <a:latin typeface="+mn-lt"/>
                <a:ea typeface="Calibri" panose="020F0502020204030204" pitchFamily="34" charset="0"/>
              </a:rPr>
              <a:t>Manager, Human </a:t>
            </a:r>
            <a:r>
              <a:rPr lang="fr-CA" sz="1100" dirty="0" err="1">
                <a:solidFill>
                  <a:srgbClr val="1F4E79"/>
                </a:solidFill>
                <a:effectLst/>
                <a:latin typeface="+mn-lt"/>
                <a:ea typeface="Calibri" panose="020F0502020204030204" pitchFamily="34" charset="0"/>
              </a:rPr>
              <a:t>Resources</a:t>
            </a:r>
            <a:r>
              <a:rPr lang="fr-CA" sz="1100" dirty="0">
                <a:solidFill>
                  <a:srgbClr val="1F4E79"/>
                </a:solidFill>
                <a:effectLst/>
                <a:latin typeface="+mn-lt"/>
                <a:ea typeface="Calibri" panose="020F0502020204030204" pitchFamily="34" charset="0"/>
              </a:rPr>
              <a:t> </a:t>
            </a:r>
            <a:r>
              <a:rPr lang="fr-CA" sz="1100" dirty="0" err="1">
                <a:solidFill>
                  <a:srgbClr val="1F4E79"/>
                </a:solidFill>
                <a:effectLst/>
                <a:latin typeface="+mn-lt"/>
                <a:ea typeface="Calibri" panose="020F0502020204030204" pitchFamily="34" charset="0"/>
              </a:rPr>
              <a:t>Governance</a:t>
            </a:r>
            <a:r>
              <a:rPr lang="fr-CA" sz="1100" dirty="0">
                <a:solidFill>
                  <a:srgbClr val="1F4E79"/>
                </a:solidFill>
                <a:effectLst/>
                <a:latin typeface="+mn-lt"/>
                <a:ea typeface="Calibri" panose="020F0502020204030204" pitchFamily="34" charset="0"/>
              </a:rPr>
              <a:t> &amp; Administration, </a:t>
            </a:r>
            <a:r>
              <a:rPr lang="en-CA" sz="1100" dirty="0">
                <a:solidFill>
                  <a:srgbClr val="000000"/>
                </a:solidFill>
                <a:effectLst/>
                <a:latin typeface="+mn-lt"/>
                <a:ea typeface="Calibri" panose="020F0502020204030204" pitchFamily="34" charset="0"/>
              </a:rPr>
              <a:t>Office of the Secretary to the Governor General. </a:t>
            </a:r>
            <a:br>
              <a:rPr lang="en-CA" sz="1100" dirty="0">
                <a:solidFill>
                  <a:srgbClr val="000000"/>
                </a:solidFill>
                <a:effectLst/>
                <a:latin typeface="+mn-lt"/>
                <a:ea typeface="Calibri" panose="020F0502020204030204" pitchFamily="34" charset="0"/>
              </a:rPr>
            </a:br>
            <a:r>
              <a:rPr lang="fr-CA" sz="1100" dirty="0" err="1">
                <a:latin typeface="+mn-lt"/>
              </a:rPr>
              <a:t>We</a:t>
            </a:r>
            <a:r>
              <a:rPr lang="fr-CA" sz="1100" dirty="0">
                <a:latin typeface="+mn-lt"/>
              </a:rPr>
              <a:t> are </a:t>
            </a:r>
            <a:r>
              <a:rPr lang="fr-CA" sz="1100" dirty="0" err="1">
                <a:latin typeface="+mn-lt"/>
              </a:rPr>
              <a:t>thankful</a:t>
            </a:r>
            <a:r>
              <a:rPr lang="fr-CA" sz="1100" dirty="0">
                <a:latin typeface="+mn-lt"/>
              </a:rPr>
              <a:t> for the </a:t>
            </a:r>
            <a:r>
              <a:rPr lang="en-US" sz="1100" dirty="0">
                <a:latin typeface="+mn-lt"/>
              </a:rPr>
              <a:t>collaboration among all of the IOCN members who are involved in the delivery of this program, specially to the facilitators from various government Departments/Agencies, including:</a:t>
            </a:r>
          </a:p>
          <a:p>
            <a:pPr marL="628650" lvl="1" indent="-171450">
              <a:spcAft>
                <a:spcPts val="600"/>
              </a:spcAft>
              <a:buFont typeface="Arial" panose="020B0604020202020204" pitchFamily="34" charset="0"/>
              <a:buChar char="•"/>
            </a:pPr>
            <a:r>
              <a:rPr lang="en-US" sz="1100" dirty="0">
                <a:latin typeface="+mn-lt"/>
              </a:rPr>
              <a:t>Service Canada</a:t>
            </a:r>
          </a:p>
          <a:p>
            <a:pPr marL="628650" lvl="1" indent="-171450">
              <a:spcAft>
                <a:spcPts val="600"/>
              </a:spcAft>
              <a:buFont typeface="Arial" panose="020B0604020202020204" pitchFamily="34" charset="0"/>
              <a:buChar char="•"/>
            </a:pPr>
            <a:r>
              <a:rPr lang="en-US" sz="1100" dirty="0">
                <a:latin typeface="+mn-lt"/>
              </a:rPr>
              <a:t>Governor General</a:t>
            </a:r>
          </a:p>
          <a:p>
            <a:pPr marL="628650" lvl="1" indent="-171450">
              <a:spcAft>
                <a:spcPts val="600"/>
              </a:spcAft>
              <a:buFont typeface="Arial" panose="020B0604020202020204" pitchFamily="34" charset="0"/>
              <a:buChar char="•"/>
            </a:pPr>
            <a:r>
              <a:rPr lang="en-US" sz="1100" dirty="0">
                <a:latin typeface="+mn-lt"/>
              </a:rPr>
              <a:t>Indigenous Services Canada</a:t>
            </a:r>
          </a:p>
          <a:p>
            <a:pPr marL="628650" lvl="1" indent="-171450">
              <a:spcAft>
                <a:spcPts val="600"/>
              </a:spcAft>
              <a:buFont typeface="Arial" panose="020B0604020202020204" pitchFamily="34" charset="0"/>
              <a:buChar char="•"/>
            </a:pPr>
            <a:r>
              <a:rPr lang="en-US" sz="1100" dirty="0">
                <a:latin typeface="+mn-lt"/>
              </a:rPr>
              <a:t>Public Services and Procurement Canada</a:t>
            </a:r>
          </a:p>
          <a:p>
            <a:pPr marL="628650" lvl="1" indent="-171450">
              <a:spcAft>
                <a:spcPts val="600"/>
              </a:spcAft>
              <a:buFont typeface="Arial" panose="020B0604020202020204" pitchFamily="34" charset="0"/>
              <a:buChar char="•"/>
            </a:pPr>
            <a:r>
              <a:rPr lang="en-US" sz="1100" dirty="0">
                <a:latin typeface="+mn-lt"/>
              </a:rPr>
              <a:t>Financial Transactions and Reports Analysis Centre of Canada</a:t>
            </a:r>
          </a:p>
          <a:p>
            <a:pPr marL="628650" lvl="1" indent="-171450">
              <a:spcAft>
                <a:spcPts val="600"/>
              </a:spcAft>
              <a:buFont typeface="Arial" panose="020B0604020202020204" pitchFamily="34" charset="0"/>
              <a:buChar char="•"/>
            </a:pPr>
            <a:r>
              <a:rPr lang="en-US" sz="1100" dirty="0">
                <a:latin typeface="+mn-lt"/>
              </a:rPr>
              <a:t>Canada Border Services Agency</a:t>
            </a:r>
          </a:p>
          <a:p>
            <a:pPr marL="628650" lvl="1" indent="-171450">
              <a:spcAft>
                <a:spcPts val="600"/>
              </a:spcAft>
              <a:buFont typeface="Arial" panose="020B0604020202020204" pitchFamily="34" charset="0"/>
              <a:buChar char="•"/>
            </a:pPr>
            <a:r>
              <a:rPr lang="en-US" sz="1100" dirty="0">
                <a:latin typeface="+mn-lt"/>
              </a:rPr>
              <a:t>Treasury Board of Canada Secretariat</a:t>
            </a:r>
          </a:p>
          <a:p>
            <a:pPr marL="0" lvl="0" indent="0">
              <a:spcAft>
                <a:spcPts val="600"/>
              </a:spcAft>
              <a:buFont typeface="Arial" panose="020B0604020202020204" pitchFamily="34" charset="0"/>
              <a:buNone/>
            </a:pPr>
            <a:endParaRPr lang="en-CA" sz="1100" b="1" i="0" dirty="0">
              <a:solidFill>
                <a:srgbClr val="202122"/>
              </a:solidFill>
              <a:effectLst/>
              <a:latin typeface="+mn-lt"/>
            </a:endParaRPr>
          </a:p>
          <a:p>
            <a:pPr marL="0" lvl="0" indent="0">
              <a:spcAft>
                <a:spcPts val="600"/>
              </a:spcAft>
              <a:buFont typeface="Arial" panose="020B0604020202020204" pitchFamily="34" charset="0"/>
              <a:buNone/>
            </a:pPr>
            <a:r>
              <a:rPr lang="en-CA" sz="1100" b="1" i="0" dirty="0">
                <a:solidFill>
                  <a:srgbClr val="202122"/>
                </a:solidFill>
                <a:effectLst/>
                <a:latin typeface="+mn-lt"/>
              </a:rPr>
              <a:t>(Tuesday,</a:t>
            </a:r>
            <a:r>
              <a:rPr lang="en-CA" sz="1100" b="0" i="0" dirty="0">
                <a:solidFill>
                  <a:srgbClr val="202122"/>
                </a:solidFill>
                <a:effectLst/>
                <a:latin typeface="+mn-lt"/>
              </a:rPr>
              <a:t> </a:t>
            </a:r>
            <a:r>
              <a:rPr lang="en-CA" sz="1100" b="1" i="0" dirty="0">
                <a:solidFill>
                  <a:srgbClr val="202122"/>
                </a:solidFill>
                <a:effectLst/>
                <a:latin typeface="+mn-lt"/>
              </a:rPr>
              <a:t>Sep 18, 2024) </a:t>
            </a:r>
            <a:endParaRPr lang="en-US" sz="1100" dirty="0">
              <a:latin typeface="+mn-lt"/>
            </a:endParaRPr>
          </a:p>
          <a:p>
            <a:pPr marL="171450" marR="0" indent="-171450">
              <a:spcBef>
                <a:spcPts val="0"/>
              </a:spcBef>
              <a:spcAft>
                <a:spcPts val="0"/>
              </a:spcAft>
              <a:buFont typeface="Arial" panose="020B0604020202020204" pitchFamily="34" charset="0"/>
              <a:buChar char="•"/>
            </a:pPr>
            <a:r>
              <a:rPr lang="fr-CA" sz="1100" dirty="0" err="1">
                <a:latin typeface="+mn-lt"/>
              </a:rPr>
              <a:t>Now</a:t>
            </a:r>
            <a:r>
              <a:rPr lang="fr-CA" sz="1100" dirty="0">
                <a:latin typeface="+mn-lt"/>
              </a:rPr>
              <a:t>, </a:t>
            </a:r>
            <a:r>
              <a:rPr lang="fr-CA" sz="1100" dirty="0" err="1">
                <a:latin typeface="+mn-lt"/>
              </a:rPr>
              <a:t>I’d</a:t>
            </a:r>
            <a:r>
              <a:rPr lang="fr-CA" sz="1100" dirty="0">
                <a:latin typeface="+mn-lt"/>
              </a:rPr>
              <a:t> like to </a:t>
            </a:r>
            <a:r>
              <a:rPr lang="fr-CA" sz="1100" dirty="0" err="1">
                <a:latin typeface="+mn-lt"/>
              </a:rPr>
              <a:t>ask</a:t>
            </a:r>
            <a:r>
              <a:rPr lang="fr-CA" sz="1100" dirty="0">
                <a:latin typeface="+mn-lt"/>
              </a:rPr>
              <a:t> Stacey, </a:t>
            </a:r>
            <a:r>
              <a:rPr lang="fr-CA" sz="1100" dirty="0" err="1">
                <a:latin typeface="+mn-lt"/>
              </a:rPr>
              <a:t>co</a:t>
            </a:r>
            <a:r>
              <a:rPr lang="fr-CA" sz="1100" dirty="0">
                <a:latin typeface="+mn-lt"/>
              </a:rPr>
              <a:t>-chair of the </a:t>
            </a:r>
            <a:r>
              <a:rPr lang="fr-CA" sz="1100" dirty="0" err="1">
                <a:latin typeface="+mn-lt"/>
              </a:rPr>
              <a:t>Interdepartmental</a:t>
            </a:r>
            <a:r>
              <a:rPr lang="fr-CA" sz="1100" dirty="0">
                <a:latin typeface="+mn-lt"/>
              </a:rPr>
              <a:t> </a:t>
            </a:r>
            <a:r>
              <a:rPr lang="fr-CA" sz="1100" dirty="0" err="1">
                <a:latin typeface="+mn-lt"/>
              </a:rPr>
              <a:t>Organizational</a:t>
            </a:r>
            <a:r>
              <a:rPr lang="fr-CA" sz="1100" dirty="0">
                <a:latin typeface="+mn-lt"/>
              </a:rPr>
              <a:t> Change Network, IOCN for short, to </a:t>
            </a:r>
            <a:r>
              <a:rPr lang="fr-CA" sz="1100" dirty="0" err="1">
                <a:latin typeface="+mn-lt"/>
              </a:rPr>
              <a:t>introduce</a:t>
            </a:r>
            <a:r>
              <a:rPr lang="fr-CA" sz="1100" dirty="0">
                <a:latin typeface="+mn-lt"/>
              </a:rPr>
              <a:t> </a:t>
            </a:r>
            <a:r>
              <a:rPr lang="fr-CA" sz="1100" dirty="0" err="1">
                <a:latin typeface="+mn-lt"/>
              </a:rPr>
              <a:t>herself</a:t>
            </a:r>
            <a:r>
              <a:rPr lang="fr-CA" sz="1100" dirty="0">
                <a:latin typeface="+mn-lt"/>
              </a:rPr>
              <a:t> and </a:t>
            </a:r>
            <a:r>
              <a:rPr lang="fr-CA" sz="1100" dirty="0" err="1">
                <a:latin typeface="+mn-lt"/>
              </a:rPr>
              <a:t>share</a:t>
            </a:r>
            <a:r>
              <a:rPr lang="fr-CA" sz="1100" dirty="0">
                <a:latin typeface="+mn-lt"/>
              </a:rPr>
              <a:t> a few </a:t>
            </a:r>
            <a:r>
              <a:rPr lang="fr-CA" sz="1100" dirty="0" err="1">
                <a:latin typeface="+mn-lt"/>
              </a:rPr>
              <a:t>words</a:t>
            </a:r>
            <a:r>
              <a:rPr lang="fr-CA" sz="1100" dirty="0">
                <a:latin typeface="+mn-lt"/>
              </a:rPr>
              <a:t> </a:t>
            </a:r>
            <a:r>
              <a:rPr lang="fr-CA" sz="1100" dirty="0" err="1">
                <a:latin typeface="+mn-lt"/>
              </a:rPr>
              <a:t>with</a:t>
            </a:r>
            <a:r>
              <a:rPr lang="fr-CA" sz="1100" dirty="0">
                <a:latin typeface="+mn-lt"/>
              </a:rPr>
              <a:t> us.</a:t>
            </a:r>
          </a:p>
          <a:p>
            <a:pPr marL="0" lvl="0" indent="0">
              <a:spcAft>
                <a:spcPts val="600"/>
              </a:spcAft>
              <a:buFont typeface="Arial" panose="020B0604020202020204" pitchFamily="34" charset="0"/>
              <a:buNone/>
            </a:pPr>
            <a:endParaRPr lang="fr-CA" sz="1100" dirty="0">
              <a:latin typeface="+mn-lt"/>
            </a:endParaRPr>
          </a:p>
          <a:p>
            <a:pPr marL="171450" lvl="0" indent="-171450">
              <a:spcAft>
                <a:spcPts val="600"/>
              </a:spcAft>
              <a:buFont typeface="Arial" panose="020B0604020202020204" pitchFamily="34" charset="0"/>
              <a:buChar char="•"/>
            </a:pPr>
            <a:r>
              <a:rPr lang="fr-CA" sz="1100" dirty="0">
                <a:latin typeface="+mn-lt"/>
              </a:rPr>
              <a:t>(Stacey </a:t>
            </a:r>
            <a:r>
              <a:rPr lang="fr-CA" sz="1100" dirty="0" err="1">
                <a:latin typeface="+mn-lt"/>
              </a:rPr>
              <a:t>quickly</a:t>
            </a:r>
            <a:r>
              <a:rPr lang="fr-CA" sz="1100" dirty="0">
                <a:latin typeface="+mn-lt"/>
              </a:rPr>
              <a:t> </a:t>
            </a:r>
            <a:r>
              <a:rPr lang="fr-CA" sz="1100" dirty="0" err="1">
                <a:latin typeface="+mn-lt"/>
              </a:rPr>
              <a:t>introduces</a:t>
            </a:r>
            <a:r>
              <a:rPr lang="fr-CA" sz="1100" dirty="0">
                <a:latin typeface="+mn-lt"/>
              </a:rPr>
              <a:t> </a:t>
            </a:r>
            <a:r>
              <a:rPr lang="fr-CA" sz="1100" dirty="0" err="1">
                <a:latin typeface="+mn-lt"/>
              </a:rPr>
              <a:t>herself</a:t>
            </a:r>
            <a:r>
              <a:rPr lang="fr-CA" sz="1100" dirty="0">
                <a:latin typeface="+mn-lt"/>
              </a:rPr>
              <a:t> and </a:t>
            </a:r>
            <a:r>
              <a:rPr lang="fr-CA" sz="1100" dirty="0" err="1">
                <a:latin typeface="+mn-lt"/>
              </a:rPr>
              <a:t>share</a:t>
            </a:r>
            <a:r>
              <a:rPr lang="fr-CA" sz="1100" dirty="0">
                <a:latin typeface="+mn-lt"/>
              </a:rPr>
              <a:t> </a:t>
            </a:r>
            <a:r>
              <a:rPr lang="fr-CA" sz="1100" dirty="0" err="1">
                <a:latin typeface="+mn-lt"/>
              </a:rPr>
              <a:t>very</a:t>
            </a:r>
            <a:r>
              <a:rPr lang="fr-CA" sz="1100" dirty="0">
                <a:latin typeface="+mn-lt"/>
              </a:rPr>
              <a:t> </a:t>
            </a:r>
            <a:r>
              <a:rPr lang="fr-CA" sz="1100" dirty="0" err="1">
                <a:latin typeface="+mn-lt"/>
              </a:rPr>
              <a:t>nice</a:t>
            </a:r>
            <a:r>
              <a:rPr lang="fr-CA" sz="1100" dirty="0">
                <a:latin typeface="+mn-lt"/>
              </a:rPr>
              <a:t> </a:t>
            </a:r>
            <a:r>
              <a:rPr lang="fr-CA" sz="1100" dirty="0" err="1">
                <a:latin typeface="+mn-lt"/>
              </a:rPr>
              <a:t>words</a:t>
            </a:r>
            <a:r>
              <a:rPr lang="fr-CA" sz="1100" dirty="0">
                <a:latin typeface="+mn-lt"/>
              </a:rPr>
              <a:t> about the program)</a:t>
            </a:r>
          </a:p>
          <a:p>
            <a:pPr marL="171450" lvl="0" indent="-171450">
              <a:spcAft>
                <a:spcPts val="600"/>
              </a:spcAft>
              <a:buFont typeface="Arial" panose="020B0604020202020204" pitchFamily="34" charset="0"/>
              <a:buChar char="•"/>
            </a:pPr>
            <a:endParaRPr lang="fr-CA" sz="1100" dirty="0">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sz="1100" dirty="0">
                <a:latin typeface="+mn-lt"/>
              </a:rPr>
              <a:t>(Ginette continues)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100" dirty="0" err="1">
                <a:latin typeface="+mn-lt"/>
              </a:rPr>
              <a:t>Thanks</a:t>
            </a:r>
            <a:r>
              <a:rPr lang="fr-CA" sz="1100" dirty="0">
                <a:latin typeface="+mn-lt"/>
              </a:rPr>
              <a:t> </a:t>
            </a:r>
            <a:r>
              <a:rPr lang="fr-CA" sz="1100" dirty="0" err="1">
                <a:latin typeface="+mn-lt"/>
              </a:rPr>
              <a:t>you</a:t>
            </a:r>
            <a:r>
              <a:rPr lang="fr-CA" sz="1100" dirty="0">
                <a:latin typeface="+mn-lt"/>
              </a:rPr>
              <a:t> Stacey for </a:t>
            </a:r>
            <a:r>
              <a:rPr lang="fr-CA" sz="1100" dirty="0" err="1">
                <a:latin typeface="+mn-lt"/>
              </a:rPr>
              <a:t>those</a:t>
            </a:r>
            <a:r>
              <a:rPr lang="fr-CA" sz="1100" dirty="0">
                <a:latin typeface="+mn-lt"/>
              </a:rPr>
              <a:t> </a:t>
            </a:r>
            <a:r>
              <a:rPr lang="fr-CA" sz="1100" dirty="0" err="1">
                <a:latin typeface="+mn-lt"/>
              </a:rPr>
              <a:t>kind</a:t>
            </a:r>
            <a:r>
              <a:rPr lang="fr-CA" sz="1100" dirty="0">
                <a:latin typeface="+mn-lt"/>
              </a:rPr>
              <a:t> </a:t>
            </a:r>
            <a:r>
              <a:rPr lang="fr-CA" sz="1100" dirty="0" err="1">
                <a:latin typeface="+mn-lt"/>
              </a:rPr>
              <a:t>words</a:t>
            </a:r>
            <a:endParaRPr lang="fr-CA" sz="110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100" dirty="0" err="1">
                <a:latin typeface="+mn-lt"/>
              </a:rPr>
              <a:t>Today</a:t>
            </a:r>
            <a:r>
              <a:rPr lang="fr-CA" sz="1100" dirty="0">
                <a:latin typeface="+mn-lt"/>
              </a:rPr>
              <a:t>, </a:t>
            </a:r>
            <a:r>
              <a:rPr lang="fr-CA" sz="1100" dirty="0" err="1">
                <a:latin typeface="+mn-lt"/>
              </a:rPr>
              <a:t>I’m</a:t>
            </a:r>
            <a:r>
              <a:rPr lang="fr-CA" sz="1100" dirty="0">
                <a:latin typeface="+mn-lt"/>
              </a:rPr>
              <a:t> </a:t>
            </a:r>
            <a:r>
              <a:rPr lang="fr-CA" sz="1100" dirty="0" err="1">
                <a:latin typeface="+mn-lt"/>
              </a:rPr>
              <a:t>also</a:t>
            </a:r>
            <a:r>
              <a:rPr lang="fr-CA" sz="1100" dirty="0">
                <a:latin typeface="+mn-lt"/>
              </a:rPr>
              <a:t> </a:t>
            </a:r>
            <a:r>
              <a:rPr lang="fr-CA" sz="1100" dirty="0" err="1">
                <a:latin typeface="+mn-lt"/>
              </a:rPr>
              <a:t>very</a:t>
            </a:r>
            <a:r>
              <a:rPr lang="fr-CA" sz="1100" dirty="0">
                <a:latin typeface="+mn-lt"/>
              </a:rPr>
              <a:t> happy to </a:t>
            </a:r>
            <a:r>
              <a:rPr lang="fr-CA" sz="1100" dirty="0" err="1">
                <a:latin typeface="+mn-lt"/>
              </a:rPr>
              <a:t>present</a:t>
            </a:r>
            <a:r>
              <a:rPr lang="fr-CA" sz="1100" dirty="0">
                <a:latin typeface="+mn-lt"/>
              </a:rPr>
              <a:t> a </a:t>
            </a:r>
            <a:r>
              <a:rPr lang="fr-CA" sz="1100" dirty="0" err="1">
                <a:latin typeface="+mn-lt"/>
              </a:rPr>
              <a:t>special</a:t>
            </a:r>
            <a:r>
              <a:rPr lang="fr-CA" sz="1100" dirty="0">
                <a:latin typeface="+mn-lt"/>
              </a:rPr>
              <a:t> </a:t>
            </a:r>
            <a:r>
              <a:rPr lang="fr-CA" sz="1100" dirty="0" err="1">
                <a:latin typeface="+mn-lt"/>
              </a:rPr>
              <a:t>guest</a:t>
            </a:r>
            <a:r>
              <a:rPr lang="fr-CA" sz="1100" dirty="0">
                <a:latin typeface="+mn-lt"/>
              </a:rPr>
              <a:t> and Sponsor to the program: </a:t>
            </a:r>
            <a:r>
              <a:rPr lang="en-CA" sz="1100" b="1" i="0" dirty="0">
                <a:solidFill>
                  <a:srgbClr val="202122"/>
                </a:solidFill>
                <a:effectLst/>
                <a:latin typeface="Arial" panose="020B0604020202020204" pitchFamily="34" charset="0"/>
              </a:rPr>
              <a:t>Aaron Feniak,</a:t>
            </a:r>
            <a:r>
              <a:rPr lang="en-CA" sz="1100" b="0" i="0" dirty="0">
                <a:solidFill>
                  <a:srgbClr val="202122"/>
                </a:solidFill>
                <a:effectLst/>
                <a:latin typeface="Arial" panose="020B0604020202020204" pitchFamily="34" charset="0"/>
              </a:rPr>
              <a:t> Executive Director, Human Resources Council</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Brad, over to you</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(Brad introduces himself and shares good words about the program)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Ginette Continues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Many thanks Brad, those are very inspiring messages about the program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100" b="0" i="0" kern="1200" noProof="0" dirty="0">
              <a:solidFill>
                <a:srgbClr val="202122"/>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100" b="0" i="0" kern="1200" noProof="0" dirty="0">
              <a:solidFill>
                <a:srgbClr val="202122"/>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sz="120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97545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1200" b="0" dirty="0"/>
              <a:t>(Carmen)</a:t>
            </a:r>
          </a:p>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(Alejandro)</a:t>
            </a:r>
          </a:p>
          <a:p>
            <a:pPr marL="0" marR="0" lvl="0" indent="0" algn="l" defTabSz="914400" rtl="0" eaLnBrk="1" fontAlgn="auto" latinLnBrk="0" hangingPunct="1">
              <a:lnSpc>
                <a:spcPct val="100000"/>
              </a:lnSpc>
              <a:spcBef>
                <a:spcPct val="0"/>
              </a:spcBef>
              <a:spcAft>
                <a:spcPct val="0"/>
              </a:spcAft>
              <a:buClrTx/>
              <a:buSzTx/>
              <a:buFontTx/>
              <a:buNone/>
              <a:defRPr/>
            </a:pPr>
            <a:r>
              <a:rPr lang="fr-CA" dirty="0"/>
              <a:t>(paraphrase de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Veuillez noter vos questions pendant cette présentation, il y aura à la fin de la présentation du temps pour une période de questions, via :</a:t>
            </a:r>
            <a:endParaRPr lang="fr-CA" dirty="0"/>
          </a:p>
          <a:p>
            <a:pPr marL="171450" lvl="0" indent="-171450">
              <a:spcAft>
                <a:spcPts val="600"/>
              </a:spcAft>
              <a:buFont typeface="Arial" panose="020B0604020202020204" pitchFamily="34" charset="0"/>
              <a:buChar char="•"/>
            </a:pPr>
            <a:r>
              <a:rPr lang="fr-CA" sz="1200" u="none" dirty="0"/>
              <a:t>Lever la main </a:t>
            </a:r>
          </a:p>
          <a:p>
            <a:pPr marL="171450" lvl="0" indent="-171450">
              <a:spcAft>
                <a:spcPts val="600"/>
              </a:spcAft>
              <a:buFont typeface="Arial" panose="020B0604020202020204" pitchFamily="34" charset="0"/>
              <a:buChar char="•"/>
            </a:pPr>
            <a:r>
              <a:rPr lang="fr-CA" sz="1200" u="none" dirty="0"/>
              <a:t>Commentaires par clavardage</a:t>
            </a:r>
          </a:p>
          <a:p>
            <a:pPr marL="171450" lvl="0" indent="-171450">
              <a:spcAft>
                <a:spcPts val="600"/>
              </a:spcAft>
              <a:buFont typeface="Arial" panose="020B0604020202020204" pitchFamily="34" charset="0"/>
              <a:buChar char="•"/>
            </a:pPr>
            <a:r>
              <a:rPr lang="fr-CA" sz="1200" u="none" dirty="0"/>
              <a:t>Ou de manière anonyme par Sli.do</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dirty="0"/>
              <a:t>https://app.sli.do/event/sM35UUzqC6xq1okAf65geh</a:t>
            </a:r>
            <a:br>
              <a:rPr lang="fr-CA" dirty="0"/>
            </a:br>
            <a:r>
              <a:rPr lang="fr-CA" sz="1200" u="none" dirty="0"/>
              <a:t>Sli.do code: DLCP</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115330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https://app.sli.do/event/mPVkdwy7WMd9hrsacDawAm</a:t>
            </a:r>
          </a:p>
        </p:txBody>
      </p:sp>
      <p:sp>
        <p:nvSpPr>
          <p:cNvPr id="4" name="Slide Number Placeholder 3"/>
          <p:cNvSpPr>
            <a:spLocks noGrp="1"/>
          </p:cNvSpPr>
          <p:nvPr>
            <p:ph type="sldNum" sz="quarter" idx="5"/>
          </p:nvPr>
        </p:nvSpPr>
        <p:spPr/>
        <p:txBody>
          <a:bodyPr/>
          <a:lstStyle/>
          <a:p>
            <a:fld id="{C6C9EB95-B0B3-48AB-917D-E5E386E0913A}" type="slidenum">
              <a:rPr lang="en-US" smtClean="0"/>
              <a:t>5</a:t>
            </a:fld>
            <a:endParaRPr lang="en-US" dirty="0"/>
          </a:p>
        </p:txBody>
      </p:sp>
    </p:spTree>
    <p:extLst>
      <p:ext uri="{BB962C8B-B14F-4D97-AF65-F5344CB8AC3E}">
        <p14:creationId xmlns:p14="http://schemas.microsoft.com/office/powerpoint/2010/main" val="419770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lvl="0" indent="0">
              <a:spcAft>
                <a:spcPts val="600"/>
              </a:spcAft>
              <a:buFont typeface="Arial" panose="020B0604020202020204" pitchFamily="34" charset="0"/>
              <a:buNone/>
            </a:pPr>
            <a:r>
              <a:rPr lang="fr-FR" sz="1200" b="0" dirty="0"/>
              <a:t>(Carmen)</a:t>
            </a:r>
          </a:p>
          <a:p>
            <a:r>
              <a:rPr lang="fr-CA" u="none" dirty="0"/>
              <a:t>Pour commencer, faisons un exercice de pleine conscience.</a:t>
            </a:r>
          </a:p>
          <a:p>
            <a:r>
              <a:rPr lang="fr-CA" sz="1200" u="none" dirty="0"/>
              <a:t>Si vous n’avez jamais fait l’exercice, profitez de l’occasion de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tout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 inspirez et expirez</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Et dirigez votre respiration vers votre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sentez</a:t>
            </a:r>
            <a:r>
              <a:rPr lang="fr-CA" u="none" baseline="0" dirty="0"/>
              <a:t> </a:t>
            </a:r>
            <a:r>
              <a:rPr lang="fr-CA" u="none" baseline="0" dirty="0" err="1"/>
              <a:t>prets</a:t>
            </a:r>
            <a:r>
              <a:rPr lang="fr-CA" u="none" dirty="0"/>
              <a:t>,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(Cliquez)</a:t>
            </a:r>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(Ginette)</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7</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(Carmen)</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192435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(Carmen)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vertes représentent l'évaluation finale, 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terminé 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009921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53D885-1605-8CFF-4562-596B43720C59}"/>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C22CC51-B31F-1B1C-8EE9-14E74838378C}"/>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a:extLst>
              <a:ext uri="{FF2B5EF4-FFF2-40B4-BE49-F238E27FC236}">
                <a16:creationId xmlns:a16="http://schemas.microsoft.com/office/drawing/2014/main" id="{3C45C5A6-FC90-B99C-189D-62CB6B765A5D}"/>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E6B7FEA3-B34B-1C96-1D4A-C6DB5F6FA6B8}"/>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B96EE94-C99D-B4A5-E833-DE9D863D15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3FE483B0-2326-9B41-1BF9-44F8CF1CD8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E41409AB-762E-90B4-B307-D8FCCE4DD1FB}"/>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2024-09-12</a:t>
            </a:fld>
            <a:endParaRPr lang="en-CA"/>
          </a:p>
        </p:txBody>
      </p:sp>
      <p:sp>
        <p:nvSpPr>
          <p:cNvPr id="15" name="Rectangle 14">
            <a:extLst>
              <a:ext uri="{FF2B5EF4-FFF2-40B4-BE49-F238E27FC236}">
                <a16:creationId xmlns:a16="http://schemas.microsoft.com/office/drawing/2014/main" id="{7CDE22C2-BA98-6973-1D7A-4A893E1DD228}"/>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https://wiki.gccollab.ca/images/f/f1/AGzz_IOCN_RICO_logo_RGB_300dpi.jpg">
            <a:extLst>
              <a:ext uri="{FF2B5EF4-FFF2-40B4-BE49-F238E27FC236}">
                <a16:creationId xmlns:a16="http://schemas.microsoft.com/office/drawing/2014/main" id="{67D04731-4B35-396D-76B7-224296076C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2024-09-12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2024-09-12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2024-09-12</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2024-09-12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2024-09-12</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2024-09-12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2024-09-12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2024-09-12</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2024-09-12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2024-09-12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2024-09-12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9.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notesSlide" Target="../notesSlides/notesSlide12.xml"/><Relationship Id="rId7" Type="http://schemas.openxmlformats.org/officeDocument/2006/relationships/image" Target="../media/image22.jpg"/><Relationship Id="rId12"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31.jpeg"/><Relationship Id="rId1" Type="http://schemas.openxmlformats.org/officeDocument/2006/relationships/tags" Target="../tags/tag2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24.jp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2.png"/><Relationship Id="rId5" Type="http://schemas.openxmlformats.org/officeDocument/2006/relationships/hyperlink" Target="https://wiki.gccollab.ca/MCLD-DLCP"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wiki.gccollab.ca/Programme_de_d%C3%A9veloppement_du_leadership_de_changement_en_pleine-conscience_%C2%BB_-_Questions_%26_r%C3%A9pons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iki.gccollab.ca/D%C3%A9tails_du_programme_de_D%C3%A9veloppement_du_leadership_de_changement_en_pleine-conscience" TargetMode="External"/><Relationship Id="rId5" Type="http://schemas.openxmlformats.org/officeDocument/2006/relationships/hyperlink" Target="https://wiki.gccollab.ca/DLCP-MCLD"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7.xml"/><Relationship Id="rId7" Type="http://schemas.openxmlformats.org/officeDocument/2006/relationships/image" Target="../media/image3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3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8.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app.sli.do/event/mPVkdwy7WMd9hrsacDaw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0.xml"/><Relationship Id="rId7" Type="http://schemas.openxmlformats.org/officeDocument/2006/relationships/image" Target="../media/image12.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4.xml"/><Relationship Id="rId7" Type="http://schemas.openxmlformats.org/officeDocument/2006/relationships/image" Target="../media/image14.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515" y="3068960"/>
            <a:ext cx="9036496" cy="2162671"/>
          </a:xfrm>
        </p:spPr>
        <p:txBody>
          <a:bodyPr>
            <a:noAutofit/>
          </a:bodyPr>
          <a:lstStyle/>
          <a:p>
            <a:pPr>
              <a:spcBef>
                <a:spcPts val="600"/>
              </a:spcBef>
            </a:pPr>
            <a:r>
              <a:rPr lang="fr-CA" sz="3600" u="none" dirty="0">
                <a:solidFill>
                  <a:schemeClr val="accent1">
                    <a:lumMod val="75000"/>
                  </a:schemeClr>
                </a:solidFill>
              </a:rPr>
              <a:t>Séance </a:t>
            </a:r>
            <a:r>
              <a:rPr lang="fr-CA" sz="3600" dirty="0">
                <a:solidFill>
                  <a:schemeClr val="accent1">
                    <a:lumMod val="75000"/>
                  </a:schemeClr>
                </a:solidFill>
              </a:rPr>
              <a:t>d’information</a:t>
            </a:r>
            <a:r>
              <a:rPr lang="fr-CA" sz="3600" u="none" dirty="0">
                <a:solidFill>
                  <a:schemeClr val="accent1">
                    <a:lumMod val="75000"/>
                  </a:schemeClr>
                </a:solidFill>
              </a:rPr>
              <a:t> : </a:t>
            </a:r>
            <a:br>
              <a:rPr lang="fr-CA" sz="3600" u="none" dirty="0">
                <a:solidFill>
                  <a:schemeClr val="accent1">
                    <a:lumMod val="75000"/>
                  </a:schemeClr>
                </a:solidFill>
              </a:rPr>
            </a:br>
            <a:r>
              <a:rPr lang="fr-FR" sz="3600" u="none" dirty="0">
                <a:solidFill>
                  <a:schemeClr val="accent1">
                    <a:lumMod val="75000"/>
                  </a:schemeClr>
                </a:solidFill>
              </a:rPr>
              <a:t>Programme de développement du leadership de changement en pleine-conscience (DLCP)</a:t>
            </a:r>
            <a:endParaRPr lang="fr-CA" sz="3600" u="none" dirty="0">
              <a:solidFill>
                <a:schemeClr val="accent1">
                  <a:lumMod val="75000"/>
                </a:schemeClr>
              </a:solidFill>
            </a:endParaRPr>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accent1">
                  <a:lumMod val="75000"/>
                </a:schemeClr>
              </a:solidFill>
            </a:endParaRPr>
          </a:p>
          <a:p>
            <a:pPr marL="0" indent="0" algn="ctr">
              <a:spcBef>
                <a:spcPts val="600"/>
              </a:spcBef>
              <a:buNone/>
            </a:pPr>
            <a:endParaRPr lang="fr-CA" sz="2400" u="none" dirty="0">
              <a:solidFill>
                <a:schemeClr val="accent1">
                  <a:lumMod val="75000"/>
                </a:schemeClr>
              </a:solidFill>
            </a:endParaRPr>
          </a:p>
          <a:p>
            <a:pPr marL="0" indent="0" algn="ctr">
              <a:spcBef>
                <a:spcPts val="600"/>
              </a:spcBef>
              <a:buNone/>
            </a:pPr>
            <a:r>
              <a:rPr lang="fr-CA" sz="2400" dirty="0">
                <a:solidFill>
                  <a:schemeClr val="accent1">
                    <a:lumMod val="75000"/>
                  </a:schemeClr>
                </a:solidFill>
              </a:rPr>
              <a:t>17</a:t>
            </a:r>
            <a:r>
              <a:rPr lang="fr-CA" sz="2400" u="none" dirty="0">
                <a:solidFill>
                  <a:schemeClr val="accent1">
                    <a:lumMod val="75000"/>
                  </a:schemeClr>
                </a:solidFill>
              </a:rPr>
              <a:t> septembre 2023</a:t>
            </a:r>
          </a:p>
        </p:txBody>
      </p:sp>
    </p:spTree>
    <p:extLst>
      <p:ext uri="{BB962C8B-B14F-4D97-AF65-F5344CB8AC3E}">
        <p14:creationId xmlns:p14="http://schemas.microsoft.com/office/powerpoint/2010/main" val="12700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588225" y="5700927"/>
            <a:ext cx="1296144" cy="1157073"/>
          </a:xfrm>
          <a:prstGeom prst="rect">
            <a:avLst/>
          </a:prstGeom>
        </p:spPr>
      </p:pic>
      <p:sp>
        <p:nvSpPr>
          <p:cNvPr id="4" name="Title 3"/>
          <p:cNvSpPr>
            <a:spLocks noGrp="1"/>
          </p:cNvSpPr>
          <p:nvPr>
            <p:ph type="title"/>
            <p:custDataLst>
              <p:tags r:id="rId2"/>
            </p:custDataLst>
          </p:nvPr>
        </p:nvSpPr>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5032147"/>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lvl="0" indent="-285750">
              <a:spcBef>
                <a:spcPts val="300"/>
              </a:spcBef>
              <a:buFont typeface="Wingdings" panose="05000000000000000000" pitchFamily="2" charset="2"/>
              <a:buChar char="ü"/>
            </a:pP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20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Exercice – Remarque</a:t>
            </a:r>
            <a:endParaRPr lang="fr-CA" dirty="0">
              <a:solidFill>
                <a:schemeClr val="accent1">
                  <a:lumMod val="75000"/>
                </a:schemeClr>
              </a:solidFill>
            </a:endParaRPr>
          </a:p>
        </p:txBody>
      </p:sp>
      <p:sp>
        <p:nvSpPr>
          <p:cNvPr id="3" name="Content Placeholder 2"/>
          <p:cNvSpPr>
            <a:spLocks noGrp="1"/>
          </p:cNvSpPr>
          <p:nvPr>
            <p:ph idx="1"/>
            <p:custDataLst>
              <p:tags r:id="rId2"/>
            </p:custDataLst>
          </p:nvPr>
        </p:nvSpPr>
        <p:spPr/>
        <p:txBody>
          <a:bodyPr>
            <a:normAutofit fontScale="72500" lnSpcReduction="20000"/>
          </a:bodyPr>
          <a:lstStyle/>
          <a:p>
            <a:r>
              <a:rPr lang="fr-CA" u="none" dirty="0">
                <a:solidFill>
                  <a:schemeClr val="accent1">
                    <a:lumMod val="75000"/>
                  </a:schemeClr>
                </a:solidFill>
              </a:rPr>
              <a:t>Temps requis : 3 minutes</a:t>
            </a:r>
          </a:p>
          <a:p>
            <a:r>
              <a:rPr lang="fr-CA" dirty="0">
                <a:solidFill>
                  <a:schemeClr val="accent1">
                    <a:lumMod val="75000"/>
                  </a:schemeClr>
                </a:solidFill>
              </a:rPr>
              <a:t>L’astuce consiste à </a:t>
            </a:r>
            <a:r>
              <a:rPr lang="fr-CA" u="none" dirty="0">
                <a:solidFill>
                  <a:schemeClr val="accent1">
                    <a:lumMod val="75000"/>
                  </a:schemeClr>
                </a:solidFill>
              </a:rPr>
              <a:t>passer de « faire » à « être ».</a:t>
            </a:r>
          </a:p>
          <a:p>
            <a:r>
              <a:rPr lang="fr-CA" u="none" dirty="0">
                <a:solidFill>
                  <a:schemeClr val="accent1">
                    <a:lumMod val="75000"/>
                  </a:schemeClr>
                </a:solidFill>
              </a:rPr>
              <a:t>Commençons par faire ce qui suit</a:t>
            </a:r>
            <a:r>
              <a:rPr lang="fr-CA" dirty="0">
                <a:solidFill>
                  <a:schemeClr val="accent1">
                    <a:lumMod val="75000"/>
                  </a:schemeClr>
                </a:solidFill>
              </a:rPr>
              <a:t> :</a:t>
            </a:r>
            <a:endParaRPr lang="fr-CA" u="none" dirty="0">
              <a:solidFill>
                <a:schemeClr val="accent1">
                  <a:lumMod val="75000"/>
                </a:schemeClr>
              </a:solidFill>
            </a:endParaRPr>
          </a:p>
          <a:p>
            <a:pPr lvl="1"/>
            <a:r>
              <a:rPr lang="fr-CA" u="none" dirty="0">
                <a:solidFill>
                  <a:schemeClr val="accent1">
                    <a:lumMod val="75000"/>
                  </a:schemeClr>
                </a:solidFill>
              </a:rPr>
              <a:t>S’asseoir le plus confortablement possible dans une position droite</a:t>
            </a:r>
          </a:p>
          <a:p>
            <a:pPr lvl="1"/>
            <a:r>
              <a:rPr lang="fr-CA" dirty="0">
                <a:solidFill>
                  <a:schemeClr val="accent1">
                    <a:lumMod val="75000"/>
                  </a:schemeClr>
                </a:solidFill>
              </a:rPr>
              <a:t>F</a:t>
            </a:r>
            <a:r>
              <a:rPr lang="fr-CA" u="none" dirty="0">
                <a:solidFill>
                  <a:schemeClr val="accent1">
                    <a:lumMod val="75000"/>
                  </a:schemeClr>
                </a:solidFill>
              </a:rPr>
              <a:t>ermer les yeux ou les fermer à moitié comme cela </a:t>
            </a:r>
            <a:r>
              <a:rPr lang="fr-CA" dirty="0">
                <a:solidFill>
                  <a:schemeClr val="accent1">
                    <a:lumMod val="75000"/>
                  </a:schemeClr>
                </a:solidFill>
              </a:rPr>
              <a:t>vous convient</a:t>
            </a:r>
            <a:endParaRPr lang="fr-CA" u="none" dirty="0">
              <a:solidFill>
                <a:schemeClr val="accent1">
                  <a:lumMod val="75000"/>
                </a:schemeClr>
              </a:solidFill>
            </a:endParaRPr>
          </a:p>
          <a:p>
            <a:pPr lvl="1"/>
            <a:r>
              <a:rPr lang="fr-CA" u="none" dirty="0">
                <a:solidFill>
                  <a:schemeClr val="accent1">
                    <a:lumMod val="75000"/>
                  </a:schemeClr>
                </a:solidFill>
              </a:rPr>
              <a:t>Ne vous préoccupez pas du temps</a:t>
            </a:r>
          </a:p>
          <a:p>
            <a:pPr lvl="1"/>
            <a:r>
              <a:rPr lang="fr-CA" dirty="0">
                <a:solidFill>
                  <a:schemeClr val="accent1">
                    <a:lumMod val="75000"/>
                  </a:schemeClr>
                </a:solidFill>
              </a:rPr>
              <a:t>P</a:t>
            </a:r>
            <a:r>
              <a:rPr lang="fr-CA" u="none" dirty="0">
                <a:solidFill>
                  <a:schemeClr val="accent1">
                    <a:lumMod val="75000"/>
                  </a:schemeClr>
                </a:solidFill>
              </a:rPr>
              <a:t>renez une minute, seulement une minute…</a:t>
            </a:r>
          </a:p>
          <a:p>
            <a:pPr lvl="1"/>
            <a:r>
              <a:rPr lang="fr-CA" u="none" dirty="0">
                <a:solidFill>
                  <a:schemeClr val="accent1">
                    <a:lumMod val="75000"/>
                  </a:schemeClr>
                </a:solidFill>
              </a:rPr>
              <a:t>Pour respirer, juste pour respirer</a:t>
            </a:r>
          </a:p>
          <a:p>
            <a:pPr lvl="1"/>
            <a:r>
              <a:rPr lang="fr-CA" dirty="0">
                <a:solidFill>
                  <a:schemeClr val="accent1">
                    <a:lumMod val="75000"/>
                  </a:schemeClr>
                </a:solidFill>
              </a:rPr>
              <a:t>C’est aussi </a:t>
            </a:r>
            <a:r>
              <a:rPr lang="fr-CA" u="none" dirty="0">
                <a:solidFill>
                  <a:schemeClr val="accent1">
                    <a:lumMod val="75000"/>
                  </a:schemeClr>
                </a:solidFill>
              </a:rPr>
              <a:t>simple</a:t>
            </a:r>
          </a:p>
          <a:p>
            <a:pPr lvl="1"/>
            <a:r>
              <a:rPr lang="fr-CA" u="none" dirty="0">
                <a:solidFill>
                  <a:schemeClr val="accent1">
                    <a:lumMod val="75000"/>
                  </a:schemeClr>
                </a:solidFill>
              </a:rPr>
              <a:t>Je vous ferai signe lorsque la minute se sera écoulée</a:t>
            </a:r>
          </a:p>
          <a:p>
            <a:pPr lvl="1"/>
            <a:r>
              <a:rPr lang="fr-CA" u="none" dirty="0">
                <a:solidFill>
                  <a:schemeClr val="accent1">
                    <a:lumMod val="75000"/>
                  </a:schemeClr>
                </a:solidFill>
              </a:rPr>
              <a:t>Continuez simplement à vous concentrer sur votre respiration</a:t>
            </a:r>
          </a:p>
          <a:p>
            <a:r>
              <a:rPr lang="fr-CA" u="none" dirty="0">
                <a:solidFill>
                  <a:schemeClr val="accent1">
                    <a:lumMod val="75000"/>
                  </a:schemeClr>
                </a:solidFill>
              </a:rPr>
              <a:t>Nous ferons ensuite un court retour sur ce que vous avez remarqué.</a:t>
            </a:r>
            <a:endParaRPr lang="fr-CA" dirty="0">
              <a:solidFill>
                <a:schemeClr val="accent1">
                  <a:lumMod val="75000"/>
                </a:schemeClr>
              </a:solidFill>
            </a:endParaRPr>
          </a:p>
        </p:txBody>
      </p:sp>
      <p:grpSp>
        <p:nvGrpSpPr>
          <p:cNvPr id="4" name="Group 3"/>
          <p:cNvGrpSpPr/>
          <p:nvPr>
            <p:custDataLst>
              <p:tags r:id="rId3"/>
            </p:custDataLst>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6">
              <a:clrChange>
                <a:clrFrom>
                  <a:srgbClr val="F5F4F0"/>
                </a:clrFrom>
                <a:clrTo>
                  <a:srgbClr val="F5F4F0">
                    <a:alpha val="0"/>
                  </a:srgbClr>
                </a:clrTo>
              </a:clrChange>
              <a:duotone>
                <a:schemeClr val="accent1">
                  <a:shade val="45000"/>
                  <a:satMod val="135000"/>
                </a:schemeClr>
                <a:prstClr val="white"/>
              </a:duotone>
            </a:blip>
            <a:srcRect/>
            <a:stretch>
              <a:fillRect/>
            </a:stretch>
          </p:blipFill>
          <p:spPr>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7">
              <a:duotone>
                <a:schemeClr val="accent1">
                  <a:shade val="45000"/>
                  <a:satMod val="135000"/>
                </a:schemeClr>
                <a:prstClr val="white"/>
              </a:duotone>
            </a:blip>
            <a:srcRect/>
            <a:stretch>
              <a:fillRect/>
            </a:stretch>
          </p:blipFill>
          <p:spPr>
            <a:xfrm>
              <a:off x="6488833" y="744117"/>
              <a:ext cx="1964800" cy="1916424"/>
            </a:xfrm>
            <a:prstGeom prst="rect">
              <a:avLst/>
            </a:prstGeom>
            <a:noFill/>
          </p:spPr>
        </p:pic>
      </p:grpSp>
    </p:spTree>
    <p:extLst>
      <p:ext uri="{BB962C8B-B14F-4D97-AF65-F5344CB8AC3E}">
        <p14:creationId xmlns:p14="http://schemas.microsoft.com/office/powerpoint/2010/main" val="399431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fr-FR" sz="3600" dirty="0">
                <a:solidFill>
                  <a:schemeClr val="accent1">
                    <a:lumMod val="75000"/>
                  </a:schemeClr>
                </a:solidFill>
              </a:rPr>
              <a:t>Livré par une équipe d'</a:t>
            </a:r>
            <a:r>
              <a:rPr lang="fr-FR" sz="3600" dirty="0">
                <a:solidFill>
                  <a:schemeClr val="accent1">
                    <a:lumMod val="75000"/>
                  </a:schemeClr>
                </a:solidFill>
                <a:hlinkClick r:id="rId4" tooltip="MCLD Program Facilitators Team / L'équipe des animateurs du program de DLCP"/>
              </a:rPr>
              <a:t>animateurs</a:t>
            </a:r>
            <a:r>
              <a:rPr lang="fr-FR" sz="3600" dirty="0">
                <a:solidFill>
                  <a:schemeClr val="accent1">
                    <a:lumMod val="75000"/>
                  </a:schemeClr>
                </a:solidFill>
              </a:rPr>
              <a:t> bénévoles</a:t>
            </a:r>
            <a:endParaRPr lang="fr-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1027" name="Group 1026">
            <a:extLst>
              <a:ext uri="{FF2B5EF4-FFF2-40B4-BE49-F238E27FC236}">
                <a16:creationId xmlns:a16="http://schemas.microsoft.com/office/drawing/2014/main" id="{6DFE8A24-830B-D732-1D9B-1507A4DE5B2B}"/>
              </a:ext>
            </a:extLst>
          </p:cNvPr>
          <p:cNvGrpSpPr/>
          <p:nvPr/>
        </p:nvGrpSpPr>
        <p:grpSpPr>
          <a:xfrm>
            <a:off x="4851204" y="4796915"/>
            <a:ext cx="1216434" cy="1820731"/>
            <a:chOff x="4851204" y="4796915"/>
            <a:chExt cx="1216434" cy="1820731"/>
          </a:xfrm>
        </p:grpSpPr>
        <p:pic>
          <p:nvPicPr>
            <p:cNvPr id="1029" name="Picture 1028">
              <a:extLst>
                <a:ext uri="{FF2B5EF4-FFF2-40B4-BE49-F238E27FC236}">
                  <a16:creationId xmlns:a16="http://schemas.microsoft.com/office/drawing/2014/main" id="{F9FEBE80-9C6D-E8E2-9653-D8A3920FD605}"/>
                </a:ext>
              </a:extLst>
            </p:cNvPr>
            <p:cNvPicPr>
              <a:picLocks noChangeAspect="1"/>
            </p:cNvPicPr>
            <p:nvPr/>
          </p:nvPicPr>
          <p:blipFill>
            <a:blip r:embed="rId12"/>
            <a:stretch>
              <a:fillRect/>
            </a:stretch>
          </p:blipFill>
          <p:spPr>
            <a:xfrm>
              <a:off x="4922456" y="4796915"/>
              <a:ext cx="1087710" cy="1451005"/>
            </a:xfrm>
            <a:prstGeom prst="rect">
              <a:avLst/>
            </a:prstGeom>
          </p:spPr>
        </p:pic>
        <p:sp>
          <p:nvSpPr>
            <p:cNvPr id="1031" name="TextBox 1030">
              <a:extLst>
                <a:ext uri="{FF2B5EF4-FFF2-40B4-BE49-F238E27FC236}">
                  <a16:creationId xmlns:a16="http://schemas.microsoft.com/office/drawing/2014/main" id="{0D212B7C-2E5B-4375-A793-E5A8C587D4F9}"/>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835855" y="4489507"/>
            <a:ext cx="1131423" cy="338554"/>
          </a:xfrm>
          <a:prstGeom prst="rect">
            <a:avLst/>
          </a:prstGeom>
          <a:noFill/>
        </p:spPr>
        <p:txBody>
          <a:bodyPr wrap="square">
            <a:spAutoFit/>
          </a:bodyPr>
          <a:lstStyle/>
          <a:p>
            <a:pPr algn="ctr"/>
            <a:r>
              <a:rPr lang="en-US" sz="1600" b="1" i="1" dirty="0">
                <a:solidFill>
                  <a:srgbClr val="202122"/>
                </a:solidFill>
                <a:effectLst/>
              </a:rPr>
              <a:t>Rabia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4"/>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523220"/>
          </a:xfrm>
          <a:prstGeom prst="rect">
            <a:avLst/>
          </a:prstGeom>
          <a:noFill/>
        </p:spPr>
        <p:txBody>
          <a:bodyPr wrap="square">
            <a:spAutoFit/>
          </a:bodyPr>
          <a:lstStyle/>
          <a:p>
            <a:pPr algn="ctr"/>
            <a:r>
              <a:rPr lang="en-US" sz="1400" b="1" i="1" dirty="0">
                <a:effectLst/>
              </a:rPr>
              <a:t>Josée,</a:t>
            </a:r>
            <a:br>
              <a:rPr lang="en-US" sz="1400" b="1" i="1" dirty="0">
                <a:effectLst/>
              </a:rPr>
            </a:br>
            <a:r>
              <a:rPr lang="en-US" sz="1400" b="1" i="1" dirty="0">
                <a:effectLst/>
              </a:rPr>
              <a:t> and others…</a:t>
            </a:r>
            <a:endParaRPr lang="en-US" sz="1400" i="1" dirty="0"/>
          </a:p>
        </p:txBody>
      </p:sp>
      <p:pic>
        <p:nvPicPr>
          <p:cNvPr id="1044" name="Picture 2">
            <a:extLst>
              <a:ext uri="{FF2B5EF4-FFF2-40B4-BE49-F238E27FC236}">
                <a16:creationId xmlns:a16="http://schemas.microsoft.com/office/drawing/2014/main" id="{70AB3764-FCCF-9B48-D9F1-36BDB7DA2C7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10614"/>
          <a:stretch/>
        </p:blipFill>
        <p:spPr bwMode="auto">
          <a:xfrm>
            <a:off x="6812905" y="2955554"/>
            <a:ext cx="1217723" cy="145129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a:extLst>
              <a:ext uri="{FF2B5EF4-FFF2-40B4-BE49-F238E27FC236}">
                <a16:creationId xmlns:a16="http://schemas.microsoft.com/office/drawing/2014/main" id="{7300FC9F-8EAA-1F82-4CD1-677D7F3095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316" y="4788532"/>
            <a:ext cx="1162962" cy="151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589" y="86985"/>
            <a:ext cx="4208830" cy="5866261"/>
          </a:xfrm>
          <a:prstGeom prst="rect">
            <a:avLst/>
          </a:prstGeom>
        </p:spPr>
      </p:pic>
      <p:pic>
        <p:nvPicPr>
          <p:cNvPr id="3" name="Picture 2"/>
          <p:cNvPicPr>
            <a:picLocks noChangeAspect="1"/>
          </p:cNvPicPr>
          <p:nvPr/>
        </p:nvPicPr>
        <p:blipFill>
          <a:blip r:embed="rId4"/>
          <a:stretch>
            <a:fillRect/>
          </a:stretch>
        </p:blipFill>
        <p:spPr>
          <a:xfrm>
            <a:off x="4788024" y="70447"/>
            <a:ext cx="4110694" cy="5847875"/>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https://wiki.gccollab.ca/DLCP-MCLD</a:t>
            </a:r>
            <a:endParaRPr lang="en-CA" dirty="0"/>
          </a:p>
          <a:p>
            <a:r>
              <a:rPr lang="fr-FR" i="0" u="sng" dirty="0">
                <a:solidFill>
                  <a:srgbClr val="0645AD"/>
                </a:solidFill>
                <a:effectLst/>
                <a:hlinkClick r:id="rId6"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7" tooltip="Programme de développement du leadership de changement en pleine-conscience » - Questions &amp; réponses"/>
              </a:rPr>
              <a:t>DLCP - Questions </a:t>
            </a:r>
            <a:r>
              <a:rPr lang="en-US" i="0" u="sng" dirty="0" err="1">
                <a:solidFill>
                  <a:srgbClr val="0645AD"/>
                </a:solidFill>
                <a:effectLst/>
                <a:hlinkClick r:id="rId7" tooltip="Programme de développement du leadership de changement en pleine-conscience » - Questions &amp; réponses"/>
              </a:rPr>
              <a:t>fréquemment</a:t>
            </a:r>
            <a:r>
              <a:rPr lang="en-US" i="0" u="sng" dirty="0">
                <a:solidFill>
                  <a:srgbClr val="0645AD"/>
                </a:solidFill>
                <a:effectLst/>
                <a:hlinkClick r:id="rId7" tooltip="Programme de développement du leadership de changement en pleine-conscience » - Questions &amp; réponses"/>
              </a:rPr>
              <a:t> </a:t>
            </a:r>
            <a:r>
              <a:rPr lang="en-US" i="0" u="sng" dirty="0" err="1">
                <a:solidFill>
                  <a:srgbClr val="0645AD"/>
                </a:solidFill>
                <a:effectLst/>
                <a:hlinkClick r:id="rId7" tooltip="Programme de développement du leadership de changement en pleine-conscience » - Questions &amp; réponses"/>
              </a:rPr>
              <a:t>posées</a:t>
            </a:r>
            <a:endParaRPr lang="en-CA" dirty="0"/>
          </a:p>
        </p:txBody>
      </p:sp>
    </p:spTree>
    <p:extLst>
      <p:ext uri="{BB962C8B-B14F-4D97-AF65-F5344CB8AC3E}">
        <p14:creationId xmlns:p14="http://schemas.microsoft.com/office/powerpoint/2010/main" val="10425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2123658"/>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a:t>
            </a: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342900" lvl="0" indent="-342900">
              <a:buSzPct val="135000"/>
              <a:buFont typeface="Courier New" panose="02070309020205020404" pitchFamily="49" charset="0"/>
              <a:buChar char="o"/>
            </a:pPr>
            <a:r>
              <a:rPr lang="fr-FR"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peut être ajouté à votre accord de gestion des performances ou à votre plan d'apprentissage.</a:t>
            </a: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endParaRPr lang="fr-CA" sz="2800" u="none" dirty="0">
              <a:solidFill>
                <a:schemeClr val="accent3"/>
              </a:solidFill>
            </a:endParaRPr>
          </a:p>
          <a:p>
            <a:pPr algn="ctr"/>
            <a:r>
              <a:rPr lang="fr-CA" sz="2800" u="none" dirty="0">
                <a:solidFill>
                  <a:schemeClr val="accent3"/>
                </a:solidFill>
              </a:rPr>
              <a:t>Prenez 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title"/>
          </p:nvPr>
        </p:nvSpPr>
        <p:spPr>
          <a:xfrm>
            <a:off x="323527" y="274638"/>
            <a:ext cx="8682775" cy="1143000"/>
          </a:xfrm>
        </p:spPr>
        <p:txBody>
          <a:bodyPr>
            <a:noAutofit/>
          </a:bodyPr>
          <a:lstStyle/>
          <a:p>
            <a:r>
              <a:rPr lang="fr-CA" sz="3600" dirty="0"/>
              <a:t>Sous-titres automatiques français disponibles</a:t>
            </a:r>
            <a:endParaRPr lang="en-US" sz="3600" dirty="0"/>
          </a:p>
        </p:txBody>
      </p:sp>
      <p:pic>
        <p:nvPicPr>
          <p:cNvPr id="7" name="Picture 6">
            <a:extLst>
              <a:ext uri="{FF2B5EF4-FFF2-40B4-BE49-F238E27FC236}">
                <a16:creationId xmlns:a16="http://schemas.microsoft.com/office/drawing/2014/main" id="{FC010B92-EF8A-74EB-44B7-DE443904FE61}"/>
              </a:ext>
            </a:extLst>
          </p:cNvPr>
          <p:cNvPicPr>
            <a:picLocks noChangeAspect="1"/>
          </p:cNvPicPr>
          <p:nvPr/>
        </p:nvPicPr>
        <p:blipFill>
          <a:blip r:embed="rId3"/>
          <a:stretch>
            <a:fillRect/>
          </a:stretch>
        </p:blipFill>
        <p:spPr>
          <a:xfrm>
            <a:off x="6156176" y="1805483"/>
            <a:ext cx="2850127" cy="1950889"/>
          </a:xfrm>
          <a:prstGeom prst="rect">
            <a:avLst/>
          </a:prstGeom>
          <a:ln>
            <a:solidFill>
              <a:schemeClr val="tx1">
                <a:lumMod val="75000"/>
                <a:lumOff val="25000"/>
              </a:schemeClr>
            </a:solidFill>
          </a:ln>
        </p:spPr>
      </p:pic>
      <p:pic>
        <p:nvPicPr>
          <p:cNvPr id="9" name="Picture 8">
            <a:extLst>
              <a:ext uri="{FF2B5EF4-FFF2-40B4-BE49-F238E27FC236}">
                <a16:creationId xmlns:a16="http://schemas.microsoft.com/office/drawing/2014/main" id="{7096F58E-AE67-68E0-3249-7866F3AC776C}"/>
              </a:ext>
            </a:extLst>
          </p:cNvPr>
          <p:cNvPicPr>
            <a:picLocks noChangeAspect="1"/>
          </p:cNvPicPr>
          <p:nvPr/>
        </p:nvPicPr>
        <p:blipFill>
          <a:blip r:embed="rId4"/>
          <a:stretch>
            <a:fillRect/>
          </a:stretch>
        </p:blipFill>
        <p:spPr>
          <a:xfrm>
            <a:off x="2483768" y="3933056"/>
            <a:ext cx="4595258" cy="1546994"/>
          </a:xfrm>
          <a:prstGeom prst="rect">
            <a:avLst/>
          </a:prstGeom>
          <a:ln>
            <a:solidFill>
              <a:schemeClr val="tx1">
                <a:lumMod val="75000"/>
                <a:lumOff val="25000"/>
              </a:schemeClr>
            </a:solidFill>
          </a:ln>
        </p:spPr>
      </p:pic>
      <p:pic>
        <p:nvPicPr>
          <p:cNvPr id="11" name="Picture 10">
            <a:extLst>
              <a:ext uri="{FF2B5EF4-FFF2-40B4-BE49-F238E27FC236}">
                <a16:creationId xmlns:a16="http://schemas.microsoft.com/office/drawing/2014/main" id="{8AAA4F91-2C72-980E-6ED8-863D4AE99991}"/>
              </a:ext>
            </a:extLst>
          </p:cNvPr>
          <p:cNvPicPr>
            <a:picLocks noChangeAspect="1"/>
          </p:cNvPicPr>
          <p:nvPr/>
        </p:nvPicPr>
        <p:blipFill>
          <a:blip r:embed="rId5"/>
          <a:stretch>
            <a:fillRect/>
          </a:stretch>
        </p:blipFill>
        <p:spPr>
          <a:xfrm>
            <a:off x="457200" y="5554867"/>
            <a:ext cx="2354784" cy="1303133"/>
          </a:xfrm>
          <a:prstGeom prst="rect">
            <a:avLst/>
          </a:prstGeom>
          <a:ln>
            <a:solidFill>
              <a:schemeClr val="tx1">
                <a:lumMod val="75000"/>
                <a:lumOff val="25000"/>
              </a:schemeClr>
            </a:solidFill>
          </a:ln>
        </p:spPr>
      </p:pic>
      <p:sp>
        <p:nvSpPr>
          <p:cNvPr id="12" name="Oval 11">
            <a:extLst>
              <a:ext uri="{FF2B5EF4-FFF2-40B4-BE49-F238E27FC236}">
                <a16:creationId xmlns:a16="http://schemas.microsoft.com/office/drawing/2014/main" id="{7621AD04-D0BD-F120-F7C4-B85155D29B31}"/>
              </a:ext>
            </a:extLst>
          </p:cNvPr>
          <p:cNvSpPr/>
          <p:nvPr/>
        </p:nvSpPr>
        <p:spPr>
          <a:xfrm>
            <a:off x="539552" y="6093296"/>
            <a:ext cx="1095040" cy="5760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6BC0023-EA90-97EE-ED57-87ED972D72B6}"/>
              </a:ext>
            </a:extLst>
          </p:cNvPr>
          <p:cNvSpPr/>
          <p:nvPr/>
        </p:nvSpPr>
        <p:spPr>
          <a:xfrm>
            <a:off x="1664494" y="5554867"/>
            <a:ext cx="3555578" cy="810214"/>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FE0829-0EF9-7C68-660E-4E9B8F1103E0}"/>
              </a:ext>
            </a:extLst>
          </p:cNvPr>
          <p:cNvSpPr/>
          <p:nvPr/>
        </p:nvSpPr>
        <p:spPr>
          <a:xfrm>
            <a:off x="6372200" y="4621074"/>
            <a:ext cx="572513" cy="4641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CF2E9F2-F0C5-ECC4-A6C2-E2162A8F62AA}"/>
              </a:ext>
            </a:extLst>
          </p:cNvPr>
          <p:cNvSpPr/>
          <p:nvPr/>
        </p:nvSpPr>
        <p:spPr>
          <a:xfrm>
            <a:off x="6944713" y="3527948"/>
            <a:ext cx="746180" cy="1341211"/>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a:extLst>
              <a:ext uri="{FF2B5EF4-FFF2-40B4-BE49-F238E27FC236}">
                <a16:creationId xmlns:a16="http://schemas.microsoft.com/office/drawing/2014/main" id="{9B13B365-BE3B-1BA9-F241-FED640ECDAC2}"/>
              </a:ext>
            </a:extLst>
          </p:cNvPr>
          <p:cNvSpPr txBox="1">
            <a:spLocks/>
          </p:cNvSpPr>
          <p:nvPr/>
        </p:nvSpPr>
        <p:spPr>
          <a:xfrm>
            <a:off x="-2772816" y="1805801"/>
            <a:ext cx="83632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fr-CA" sz="3600" dirty="0" err="1">
                <a:solidFill>
                  <a:srgbClr val="FF0000"/>
                </a:solidFill>
              </a:rPr>
              <a:t>Needs</a:t>
            </a:r>
            <a:r>
              <a:rPr lang="fr-CA" sz="3600" dirty="0">
                <a:solidFill>
                  <a:srgbClr val="FF0000"/>
                </a:solidFill>
              </a:rPr>
              <a:t> </a:t>
            </a:r>
            <a:r>
              <a:rPr lang="fr-CA" sz="3600" dirty="0" err="1">
                <a:solidFill>
                  <a:srgbClr val="FF0000"/>
                </a:solidFill>
              </a:rPr>
              <a:t>traslation</a:t>
            </a:r>
            <a:r>
              <a:rPr lang="fr-CA" sz="3600" dirty="0">
                <a:solidFill>
                  <a:srgbClr val="FF0000"/>
                </a:solidFill>
              </a:rPr>
              <a:t> &amp; </a:t>
            </a:r>
            <a:r>
              <a:rPr lang="fr-CA" sz="3600" dirty="0" err="1">
                <a:solidFill>
                  <a:srgbClr val="FF0000"/>
                </a:solidFill>
              </a:rPr>
              <a:t>speaking</a:t>
            </a:r>
            <a:r>
              <a:rPr lang="fr-CA" sz="3600" dirty="0">
                <a:solidFill>
                  <a:srgbClr val="FF0000"/>
                </a:solidFill>
              </a:rPr>
              <a:t> points</a:t>
            </a:r>
            <a:endParaRPr lang="en-US" sz="3600" dirty="0">
              <a:solidFill>
                <a:srgbClr val="FF0000"/>
              </a:solidFill>
            </a:endParaRPr>
          </a:p>
        </p:txBody>
      </p:sp>
    </p:spTree>
    <p:extLst>
      <p:ext uri="{BB962C8B-B14F-4D97-AF65-F5344CB8AC3E}">
        <p14:creationId xmlns:p14="http://schemas.microsoft.com/office/powerpoint/2010/main" val="268724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chemeClr val="accent1">
                    <a:lumMod val="75000"/>
                  </a:schemeClr>
                </a:solidFill>
                <a:latin typeface="Segoe UI Web (West European)"/>
              </a:rPr>
              <a:t>« Le leadership n’est pas un rang ou une position, c’est un choix – le choix de prendre soin de la personne à notre gauche </a:t>
            </a:r>
            <a:r>
              <a:rPr lang="fr-CA" sz="3200" i="1" dirty="0">
                <a:solidFill>
                  <a:schemeClr val="accent1">
                    <a:lumMod val="75000"/>
                  </a:schemeClr>
                </a:solidFill>
                <a:latin typeface="Segoe UI Web (West European)"/>
              </a:rPr>
              <a:t>et</a:t>
            </a:r>
            <a:r>
              <a:rPr lang="fr-CA" sz="3200" i="1" u="none" dirty="0">
                <a:solidFill>
                  <a:schemeClr val="accent1">
                    <a:lumMod val="75000"/>
                  </a:schemeClr>
                </a:solidFill>
                <a:latin typeface="Segoe UI Web (West European)"/>
              </a:rPr>
              <a:t> de la personne à notre droite »</a:t>
            </a:r>
            <a:r>
              <a:rPr lang="fr-CA" sz="3200" i="1" dirty="0">
                <a:solidFill>
                  <a:schemeClr val="accent1">
                    <a:lumMod val="75000"/>
                  </a:schemeClr>
                </a:solidFill>
                <a:latin typeface="Segoe UI Web (West European)"/>
              </a:rPr>
              <a:t> 	</a:t>
            </a:r>
            <a:r>
              <a:rPr lang="fr-CA" sz="3200" i="1" u="none" dirty="0">
                <a:solidFill>
                  <a:schemeClr val="accent1">
                    <a:lumMod val="75000"/>
                  </a:schemeClr>
                </a:solidFill>
                <a:latin typeface="Segoe UI Web (West European)"/>
              </a:rPr>
              <a:t>- S. Sinek</a:t>
            </a:r>
            <a:r>
              <a:rPr lang="fr-CA" sz="3200" i="1" dirty="0">
                <a:solidFill>
                  <a:schemeClr val="accent1">
                    <a:lumMod val="75000"/>
                  </a:schemeClr>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5C079B5D-B565-BA25-1BCD-76E7E149847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4695455" y="590457"/>
            <a:ext cx="6058276" cy="4543707"/>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solidFill>
                  <a:schemeClr val="accent1">
                    <a:lumMod val="75000"/>
                  </a:schemeClr>
                </a:solidFill>
                <a:latin typeface="Calibri" panose="020F0502020204030204" pitchFamily="34" charset="0"/>
                <a:cs typeface="Times New Roman" panose="02020603050405020304" pitchFamily="18" charset="0"/>
              </a:rPr>
              <a:t>Ordre du jour / Des intentions</a:t>
            </a:r>
            <a:br>
              <a:rPr lang="fr-CA" sz="3200" dirty="0">
                <a:solidFill>
                  <a:schemeClr val="accent1">
                    <a:lumMod val="75000"/>
                  </a:schemeClr>
                </a:solidFill>
                <a:latin typeface="Calibri" panose="020F0502020204030204" pitchFamily="34" charset="0"/>
                <a:cs typeface="Times New Roman" panose="02020603050405020304" pitchFamily="18" charset="0"/>
              </a:rPr>
            </a:br>
            <a:r>
              <a:rPr lang="fr-CA" sz="3100" dirty="0">
                <a:solidFill>
                  <a:schemeClr val="accent1">
                    <a:lumMod val="75000"/>
                  </a:schemeClr>
                </a:solidFill>
                <a:latin typeface="Calibri" panose="020F0502020204030204" pitchFamily="34" charset="0"/>
                <a:cs typeface="Times New Roman" panose="02020603050405020304" pitchFamily="18" charset="0"/>
              </a:rPr>
              <a:t>(pas nécessairement dans l’ordre suivant)</a:t>
            </a:r>
          </a:p>
        </p:txBody>
      </p:sp>
      <p:sp>
        <p:nvSpPr>
          <p:cNvPr id="5" name="Content Placeholder 4"/>
          <p:cNvSpPr>
            <a:spLocks noGrp="1"/>
          </p:cNvSpPr>
          <p:nvPr>
            <p:ph idx="1"/>
            <p:custDataLst>
              <p:tags r:id="rId2"/>
            </p:custDataLst>
          </p:nvPr>
        </p:nvSpPr>
        <p:spPr>
          <a:xfrm>
            <a:off x="457200" y="1600200"/>
            <a:ext cx="7643192" cy="4983162"/>
          </a:xfrm>
        </p:spPr>
        <p:txBody>
          <a:bodyPr>
            <a:normAutofit/>
          </a:bodyPr>
          <a:lstStyle/>
          <a:p>
            <a:pPr>
              <a:spcBef>
                <a:spcPts val="300"/>
              </a:spcBef>
            </a:pPr>
            <a:r>
              <a:rPr lang="fr-CA" u="none" dirty="0">
                <a:solidFill>
                  <a:schemeClr val="tx1">
                    <a:lumMod val="50000"/>
                    <a:lumOff val="50000"/>
                  </a:schemeClr>
                </a:solidFill>
              </a:rPr>
              <a:t>Bienvenue et objectif</a:t>
            </a:r>
          </a:p>
          <a:p>
            <a:pPr>
              <a:spcBef>
                <a:spcPts val="300"/>
              </a:spcBef>
            </a:pPr>
            <a:r>
              <a:rPr lang="fr-CA" u="none" dirty="0">
                <a:solidFill>
                  <a:schemeClr val="tx1">
                    <a:lumMod val="50000"/>
                    <a:lumOff val="50000"/>
                  </a:schemeClr>
                </a:solidFill>
              </a:rPr>
              <a:t>Mots de sponsor</a:t>
            </a:r>
          </a:p>
          <a:p>
            <a:pPr>
              <a:spcBef>
                <a:spcPts val="300"/>
              </a:spcBef>
            </a:pPr>
            <a:r>
              <a:rPr lang="fr-FR" dirty="0">
                <a:solidFill>
                  <a:schemeClr val="accent1">
                    <a:lumMod val="75000"/>
                  </a:schemeClr>
                </a:solidFill>
              </a:rPr>
              <a:t>Quelques résultats d’un</a:t>
            </a:r>
            <a:br>
              <a:rPr lang="fr-FR" dirty="0">
                <a:solidFill>
                  <a:schemeClr val="accent1">
                    <a:lumMod val="75000"/>
                  </a:schemeClr>
                </a:solidFill>
              </a:rPr>
            </a:br>
            <a:r>
              <a:rPr lang="fr-FR" dirty="0">
                <a:solidFill>
                  <a:schemeClr val="accent1">
                    <a:lumMod val="75000"/>
                  </a:schemeClr>
                </a:solidFill>
              </a:rPr>
              <a:t>programme précédent</a:t>
            </a:r>
          </a:p>
          <a:p>
            <a:pPr>
              <a:spcBef>
                <a:spcPts val="300"/>
              </a:spcBef>
            </a:pPr>
            <a:r>
              <a:rPr lang="fr-FR" dirty="0">
                <a:solidFill>
                  <a:schemeClr val="accent1">
                    <a:lumMod val="75000"/>
                  </a:schemeClr>
                </a:solidFill>
              </a:rPr>
              <a:t>Une définition du leadership de changement en pleine-conscience</a:t>
            </a:r>
          </a:p>
          <a:p>
            <a:pPr>
              <a:spcBef>
                <a:spcPts val="300"/>
              </a:spcBef>
            </a:pPr>
            <a:r>
              <a:rPr lang="fr-FR" dirty="0">
                <a:solidFill>
                  <a:schemeClr val="accent1">
                    <a:lumMod val="75000"/>
                  </a:schemeClr>
                </a:solidFill>
              </a:rPr>
              <a:t>Expérimenter des exercices rapides</a:t>
            </a:r>
          </a:p>
          <a:p>
            <a:pPr>
              <a:spcBef>
                <a:spcPts val="300"/>
              </a:spcBef>
            </a:pPr>
            <a:r>
              <a:rPr lang="fr-CA" dirty="0">
                <a:solidFill>
                  <a:schemeClr val="accent1">
                    <a:lumMod val="75000"/>
                  </a:schemeClr>
                </a:solidFill>
              </a:rPr>
              <a:t>Survol </a:t>
            </a:r>
            <a:r>
              <a:rPr lang="fr-CA" u="none" dirty="0">
                <a:solidFill>
                  <a:schemeClr val="accent1">
                    <a:lumMod val="75000"/>
                  </a:schemeClr>
                </a:solidFill>
              </a:rPr>
              <a:t>du programme de DLCP</a:t>
            </a:r>
          </a:p>
          <a:p>
            <a:pPr>
              <a:spcBef>
                <a:spcPts val="300"/>
              </a:spcBef>
            </a:pPr>
            <a:r>
              <a:rPr lang="fr-CA" u="none" dirty="0">
                <a:solidFill>
                  <a:schemeClr val="accent1">
                    <a:lumMod val="75000"/>
                  </a:schemeClr>
                </a:solidFill>
              </a:rPr>
              <a:t>Questions et réponses</a:t>
            </a:r>
          </a:p>
        </p:txBody>
      </p:sp>
    </p:spTree>
    <p:extLst>
      <p:ext uri="{BB962C8B-B14F-4D97-AF65-F5344CB8AC3E}">
        <p14:creationId xmlns:p14="http://schemas.microsoft.com/office/powerpoint/2010/main" val="421464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4853136"/>
          </a:xfrm>
        </p:spPr>
        <p:txBody>
          <a:bodyPr>
            <a:normAutofit/>
          </a:bodyPr>
          <a:lstStyle/>
          <a:p>
            <a:pPr marL="0" indent="0">
              <a:buNone/>
            </a:pPr>
            <a:r>
              <a:rPr lang="fr-FR" dirty="0"/>
              <a:t>Je dirais que mon niveau d'expérience en matière de pleine conscience est :</a:t>
            </a:r>
            <a:endParaRPr lang="en-CA" dirty="0"/>
          </a:p>
          <a:p>
            <a:endParaRPr lang="fr-CA" dirty="0"/>
          </a:p>
          <a:p>
            <a:endParaRPr lang="fr-CA" dirty="0"/>
          </a:p>
          <a:p>
            <a:endParaRPr lang="en-CA" dirty="0"/>
          </a:p>
          <a:p>
            <a:r>
              <a:rPr lang="en-CA" dirty="0"/>
              <a:t>https://www.slido.com/</a:t>
            </a:r>
            <a:br>
              <a:rPr lang="en-CA" dirty="0"/>
            </a:br>
            <a:r>
              <a:rPr lang="en-CA" dirty="0"/>
              <a:t># </a:t>
            </a:r>
            <a:r>
              <a:rPr lang="en-CA" dirty="0" err="1"/>
              <a:t>dlcp</a:t>
            </a:r>
            <a:endParaRPr lang="en-CA" dirty="0"/>
          </a:p>
          <a:p>
            <a:r>
              <a:rPr lang="en-CA" sz="2400" dirty="0">
                <a:hlinkClick r:id="rId3"/>
              </a:rPr>
              <a:t>https://app.sli.do/event/mPVkdwy7WMd9hrsacDawAm</a:t>
            </a:r>
            <a:r>
              <a:rPr lang="en-CA" sz="2400" dirty="0"/>
              <a:t> </a:t>
            </a:r>
          </a:p>
        </p:txBody>
      </p:sp>
      <p:pic>
        <p:nvPicPr>
          <p:cNvPr id="6" name="Picture 5"/>
          <p:cNvPicPr>
            <a:picLocks noChangeAspect="1"/>
          </p:cNvPicPr>
          <p:nvPr/>
        </p:nvPicPr>
        <p:blipFill>
          <a:blip r:embed="rId4"/>
          <a:stretch>
            <a:fillRect/>
          </a:stretch>
        </p:blipFill>
        <p:spPr>
          <a:xfrm>
            <a:off x="3824473" y="98611"/>
            <a:ext cx="1495053" cy="1495053"/>
          </a:xfrm>
          <a:prstGeom prst="rect">
            <a:avLst/>
          </a:prstGeom>
        </p:spPr>
      </p:pic>
      <p:pic>
        <p:nvPicPr>
          <p:cNvPr id="8" name="Picture 7">
            <a:extLst>
              <a:ext uri="{FF2B5EF4-FFF2-40B4-BE49-F238E27FC236}">
                <a16:creationId xmlns:a16="http://schemas.microsoft.com/office/drawing/2014/main" id="{939F130D-FD37-7437-3156-4DC371E3904A}"/>
              </a:ext>
            </a:extLst>
          </p:cNvPr>
          <p:cNvPicPr>
            <a:picLocks noChangeAspect="1"/>
          </p:cNvPicPr>
          <p:nvPr/>
        </p:nvPicPr>
        <p:blipFill>
          <a:blip r:embed="rId5"/>
          <a:stretch>
            <a:fillRect/>
          </a:stretch>
        </p:blipFill>
        <p:spPr>
          <a:xfrm>
            <a:off x="5724128" y="3135660"/>
            <a:ext cx="2294079" cy="2294079"/>
          </a:xfrm>
          <a:prstGeom prst="rect">
            <a:avLst/>
          </a:prstGeom>
        </p:spPr>
      </p:pic>
    </p:spTree>
    <p:extLst>
      <p:ext uri="{BB962C8B-B14F-4D97-AF65-F5344CB8AC3E}">
        <p14:creationId xmlns:p14="http://schemas.microsoft.com/office/powerpoint/2010/main" val="83913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solidFill>
                  <a:schemeClr val="accent1">
                    <a:lumMod val="75000"/>
                  </a:schemeClr>
                </a:solidFill>
              </a:rPr>
              <a:t>Exercice – </a:t>
            </a:r>
            <a:r>
              <a:rPr lang="fr-CA" sz="3200" dirty="0">
                <a:solidFill>
                  <a:schemeClr val="accent1">
                    <a:lumMod val="75000"/>
                  </a:schemeClr>
                </a:solidFill>
              </a:rPr>
              <a:t>balayage corporel</a:t>
            </a:r>
          </a:p>
        </p:txBody>
      </p:sp>
      <p:sp>
        <p:nvSpPr>
          <p:cNvPr id="3" name="Content Placeholder 2"/>
          <p:cNvSpPr>
            <a:spLocks noGrp="1"/>
          </p:cNvSpPr>
          <p:nvPr>
            <p:ph idx="1"/>
            <p:custDataLst>
              <p:tags r:id="rId3"/>
            </p:custDataLst>
          </p:nvPr>
        </p:nvSpPr>
        <p:spPr/>
        <p:txBody>
          <a:bodyPr>
            <a:noAutofit/>
          </a:bodyPr>
          <a:lstStyle/>
          <a:p>
            <a:r>
              <a:rPr lang="fr-CA" sz="2800" u="none" dirty="0">
                <a:solidFill>
                  <a:schemeClr val="accent1">
                    <a:lumMod val="75000"/>
                  </a:schemeClr>
                </a:solidFill>
              </a:rPr>
              <a:t>Temps requis : 5 minutes</a:t>
            </a:r>
          </a:p>
          <a:p>
            <a:r>
              <a:rPr lang="fr-CA" sz="2800" u="none" dirty="0">
                <a:solidFill>
                  <a:schemeClr val="accent1">
                    <a:lumMod val="75000"/>
                  </a:schemeClr>
                </a:solidFill>
              </a:rPr>
              <a:t>Si vous n’avez jamais fait l’exercice, profitez de l’occasion de le faire.</a:t>
            </a:r>
          </a:p>
          <a:p>
            <a:r>
              <a:rPr lang="fr-CA" sz="2800" dirty="0">
                <a:solidFill>
                  <a:schemeClr val="accent1">
                    <a:lumMod val="75000"/>
                  </a:schemeClr>
                </a:solidFill>
              </a:rPr>
              <a:t>Asseyez-vous</a:t>
            </a:r>
            <a:r>
              <a:rPr lang="fr-CA" sz="2800" u="none" dirty="0">
                <a:solidFill>
                  <a:schemeClr val="accent1">
                    <a:lumMod val="75000"/>
                  </a:schemeClr>
                </a:solidFill>
              </a:rPr>
              <a:t> le plus confortablement possible dans une position droite.</a:t>
            </a:r>
          </a:p>
          <a:p>
            <a:r>
              <a:rPr lang="fr-CA" sz="2800" u="none" dirty="0">
                <a:solidFill>
                  <a:schemeClr val="accent1">
                    <a:lumMod val="75000"/>
                  </a:schemeClr>
                </a:solidFill>
              </a:rPr>
              <a:t>N’hésitez pas à fermer les yeux.</a:t>
            </a:r>
          </a:p>
          <a:p>
            <a:r>
              <a:rPr lang="fr-CA" sz="2800" u="none" dirty="0">
                <a:solidFill>
                  <a:schemeClr val="accent1">
                    <a:lumMod val="75000"/>
                  </a:schemeClr>
                </a:solidFill>
              </a:rPr>
              <a:t>Suivez ma voix, qui vous guidera durant l’exercice.</a:t>
            </a:r>
          </a:p>
          <a:p>
            <a:r>
              <a:rPr lang="fr-CA" sz="2800" u="none" dirty="0">
                <a:solidFill>
                  <a:schemeClr val="accent1">
                    <a:lumMod val="75000"/>
                  </a:schemeClr>
                </a:solidFill>
              </a:rPr>
              <a:t>Nous ferons ensuite un court retour sur ce que vous avez remarqué.</a:t>
            </a:r>
          </a:p>
        </p:txBody>
      </p:sp>
      <p:grpSp>
        <p:nvGrpSpPr>
          <p:cNvPr id="10" name="Group 9"/>
          <p:cNvGrpSpPr/>
          <p:nvPr>
            <p:custDataLst>
              <p:tags r:id="rId4"/>
            </p:custDataLst>
          </p:nvPr>
        </p:nvGrpSpPr>
        <p:grpSpPr>
          <a:xfrm>
            <a:off x="4139952" y="6193510"/>
            <a:ext cx="2539410" cy="477542"/>
            <a:chOff x="4139952" y="6193510"/>
            <a:chExt cx="2539410" cy="477542"/>
          </a:xfrm>
        </p:grpSpPr>
        <p:sp>
          <p:nvSpPr>
            <p:cNvPr id="8" name="TextBox 7"/>
            <p:cNvSpPr txBox="1"/>
            <p:nvPr/>
          </p:nvSpPr>
          <p:spPr>
            <a:xfrm>
              <a:off x="4139952" y="624761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pic>
          <p:nvPicPr>
            <p:cNvPr id="1027" name="Picture 3"/>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201820" y="6193510"/>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5091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2022</a:t>
            </a:r>
            <a:endParaRPr lang="en-CA" sz="2800" dirty="0">
              <a:solidFill>
                <a:schemeClr val="accent1">
                  <a:lumMod val="75000"/>
                </a:schemeClr>
              </a:solidFill>
            </a:endParaRPr>
          </a:p>
        </p:txBody>
      </p:sp>
      <p:sp>
        <p:nvSpPr>
          <p:cNvPr id="16" name="TextBox 7"/>
          <p:cNvSpPr txBox="1"/>
          <p:nvPr/>
        </p:nvSpPr>
        <p:spPr>
          <a:xfrm>
            <a:off x="4748954" y="6321043"/>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 Presque toujours », « Très souvent » et «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1061146" y="6005806"/>
            <a:ext cx="2862782" cy="769441"/>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1547664" y="4988739"/>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524760"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2644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4212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5459096" y="4922584"/>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6844595" y="4922584"/>
            <a:ext cx="1215449" cy="307777"/>
          </a:xfrm>
          <a:prstGeom prst="rect">
            <a:avLst/>
          </a:prstGeom>
        </p:spPr>
        <p:txBody>
          <a:bodyPr wrap="square">
            <a:spAutoFit/>
          </a:bodyPr>
          <a:lstStyle/>
          <a:p>
            <a:pPr algn="ctr"/>
            <a:r>
              <a:rPr lang="fr-CA" sz="1400" dirty="0">
                <a:solidFill>
                  <a:schemeClr val="accent1">
                    <a:lumMod val="75000"/>
                  </a:schemeClr>
                </a:solidFill>
              </a:rPr>
              <a:t>résilience</a:t>
            </a:r>
          </a:p>
        </p:txBody>
      </p:sp>
      <p:sp>
        <p:nvSpPr>
          <p:cNvPr id="26" name="Rectangle 25"/>
          <p:cNvSpPr/>
          <p:nvPr/>
        </p:nvSpPr>
        <p:spPr>
          <a:xfrm>
            <a:off x="3611297" y="5453024"/>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762545" y="5440492"/>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3539540" y="5445224"/>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a:solidFill>
                  <a:schemeClr val="accent1">
                    <a:lumMod val="75000"/>
                  </a:schemeClr>
                </a:solidFill>
              </a:rPr>
              <a:t>évaluation</a:t>
            </a:r>
            <a:r>
              <a:rPr lang="en-US" sz="1200" dirty="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4659813" y="5445224"/>
            <a:ext cx="2360459" cy="461665"/>
          </a:xfrm>
          <a:prstGeom prst="rect">
            <a:avLst/>
          </a:prstGeom>
          <a:noFill/>
        </p:spPr>
        <p:txBody>
          <a:bodyPr wrap="square" rtlCol="0">
            <a:spAutoFit/>
          </a:bodyPr>
          <a:lstStyle/>
          <a:p>
            <a:r>
              <a:rPr lang="en-US" sz="1200" dirty="0" err="1">
                <a:solidFill>
                  <a:schemeClr val="accent1">
                    <a:lumMod val="75000"/>
                  </a:schemeClr>
                </a:solidFill>
              </a:rPr>
              <a:t>Évaluation</a:t>
            </a:r>
            <a:r>
              <a:rPr lang="en-US" sz="1200" dirty="0">
                <a:solidFill>
                  <a:schemeClr val="accent1">
                    <a:lumMod val="75000"/>
                  </a:schemeClr>
                </a:solidFill>
              </a:rPr>
              <a:t> finale, 3 </a:t>
            </a:r>
            <a:r>
              <a:rPr lang="en-US" sz="1200" dirty="0" err="1">
                <a:solidFill>
                  <a:schemeClr val="accent1">
                    <a:lumMod val="75000"/>
                  </a:schemeClr>
                </a:solidFill>
              </a:rPr>
              <a:t>mois</a:t>
            </a:r>
            <a:r>
              <a:rPr lang="en-US" sz="1200" dirty="0">
                <a:solidFill>
                  <a:schemeClr val="accent1">
                    <a:lumMod val="75000"/>
                  </a:schemeClr>
                </a:solidFill>
              </a:rPr>
              <a:t> plus </a:t>
            </a:r>
            <a:r>
              <a:rPr lang="en-US" sz="1200" dirty="0" err="1">
                <a:solidFill>
                  <a:schemeClr val="accent1">
                    <a:lumMod val="75000"/>
                  </a:schemeClr>
                </a:solidFill>
              </a:rPr>
              <a:t>tard</a:t>
            </a:r>
            <a:endParaRPr lang="en-US" sz="1200" dirty="0">
              <a:solidFill>
                <a:schemeClr val="accent1">
                  <a:lumMod val="75000"/>
                </a:schemeClr>
              </a:solidFill>
            </a:endParaRPr>
          </a:p>
          <a:p>
            <a:r>
              <a:rPr lang="en-US" sz="1200" dirty="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8296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11762</TotalTime>
  <Words>3610</Words>
  <Application>Microsoft Office PowerPoint</Application>
  <PresentationFormat>On-screen Show (4:3)</PresentationFormat>
  <Paragraphs>331</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-apple-system</vt:lpstr>
      <vt:lpstr>Arial</vt:lpstr>
      <vt:lpstr>Calibri</vt:lpstr>
      <vt:lpstr>Courier New</vt:lpstr>
      <vt:lpstr>Raleway</vt:lpstr>
      <vt:lpstr>Segoe UI Web (West European)</vt:lpstr>
      <vt:lpstr>Symbol</vt:lpstr>
      <vt:lpstr>Wingdings</vt:lpstr>
      <vt:lpstr>1_Office Theme</vt:lpstr>
      <vt:lpstr>Séance d’information :  Programme de développement du leadership de changement en pleine-conscience (DLCP)</vt:lpstr>
      <vt:lpstr>Sous-titres automatiques français disponibles</vt:lpstr>
      <vt:lpstr>PowerPoint Presentation</vt:lpstr>
      <vt:lpstr>Ordre du jour / Des intentions (pas nécessairement dans l’ordre suivant)</vt:lpstr>
      <vt:lpstr>Sli.do</vt:lpstr>
      <vt:lpstr>Exercice – balayage corporel</vt:lpstr>
      <vt:lpstr>Objectif principal du programme de DLCP</vt:lpstr>
      <vt:lpstr>Carte de participation - 2022</vt:lpstr>
      <vt:lpstr>Résultats principaux - Programme 2022</vt:lpstr>
      <vt:lpstr>Témoignages sur le programme de DLCP</vt:lpstr>
      <vt:lpstr>Exercice – Remarque</vt:lpstr>
      <vt:lpstr>Livré par une équipe d'animateurs bénévoles</vt:lpstr>
      <vt:lpstr>Engagement, aperçu du programme et questions fréquemment posées</vt:lpstr>
      <vt:lpstr>PowerPoint Presentation</vt:lpstr>
      <vt:lpstr>Éléments nécessaires à la réussite du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405</cp:revision>
  <cp:lastPrinted>1969-12-31T19:00:00Z</cp:lastPrinted>
  <dcterms:created xsi:type="dcterms:W3CDTF">2015-04-14T20:39:51Z</dcterms:created>
  <dcterms:modified xsi:type="dcterms:W3CDTF">2024-09-12T15:40:50Z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