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8743" autoAdjust="0"/>
  </p:normalViewPr>
  <p:slideViewPr>
    <p:cSldViewPr snapToObjects="1" showGuides="1">
      <p:cViewPr varScale="1">
        <p:scale>
          <a:sx n="79" d="100"/>
          <a:sy n="79" d="100"/>
        </p:scale>
        <p:origin x="2088" y="84"/>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mindfullivingcoach/self-compassion-meditation"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user-640851605/self-compassion-giving-and-receiving-meditation-10-minut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soundcloud.com/breathworks-mindfulness/mindfulness-for-women-track-5-self-compassion-meditation" TargetMode="External"/><Relationship Id="rId5" Type="http://schemas.openxmlformats.org/officeDocument/2006/relationships/hyperlink" Target="https://vimeo.com/470384287" TargetMode="External"/><Relationship Id="rId15" Type="http://schemas.openxmlformats.org/officeDocument/2006/relationships/hyperlink" Target="http://self-compassion.org/wp-content/uploads/meditations/LKM.self-compassion.MP3"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awakeningcompassion/awakening-compassion-class-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a:t>
            </a:r>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l’estime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Galina</a:t>
            </a:r>
          </a:p>
          <a:p>
            <a:endParaRPr lang="en-US" baseline="0" dirty="0"/>
          </a:p>
          <a:p>
            <a:r>
              <a:rPr lang="fr-FR" dirty="0"/>
              <a:t>Veuillez noter : pour la semaine prochaine, nous ferons un exercice d'alimentation consciente, vous aurez besoin d'un petit fruit ou d'un légume pour cela, quelque chose comme un raisin, une myrtille ou une 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r>
              <a:rPr lang="fr-CA" sz="1200" noProof="0" dirty="0">
                <a:effectLst/>
                <a:ea typeface="Calibri" panose="020F0502020204030204" pitchFamily="34" charset="0"/>
                <a:cs typeface="Times New Roman" panose="02020603050405020304" pitchFamily="18" charset="0"/>
              </a:rPr>
              <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r>
              <a:rPr lang="fr-FR" b="0" i="0" dirty="0">
                <a:solidFill>
                  <a:srgbClr val="333333"/>
                </a:solidFill>
                <a:effectLst/>
                <a:latin typeface="Helvetica" panose="020B0604020202020204" pitchFamily="34" charset="0"/>
              </a:rPr>
              <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r>
              <a:rPr lang="fr-CA" sz="2400" u="sng" noProof="0" dirty="0">
                <a:solidFill>
                  <a:srgbClr val="2803C3"/>
                </a:solidFill>
                <a:effectLst/>
                <a:latin typeface="Arial" panose="020B0604020202020204" pitchFamily="34" charset="0"/>
                <a:ea typeface="Calibri" panose="020F0502020204030204" pitchFamily="34" charset="0"/>
              </a:rPr>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r>
              <a:rPr lang="fr-CA" sz="1200" noProof="0" dirty="0"/>
              <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r>
              <a:rPr lang="fr-CA" sz="2000" noProof="0" dirty="0">
                <a:effectLst/>
                <a:ea typeface="Calibri" panose="020F0502020204030204" pitchFamily="34" charset="0"/>
                <a:cs typeface="Times New Roman" panose="02020603050405020304" pitchFamily="18" charset="0"/>
              </a:rPr>
              <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11"/>
              </a:rPr>
              <a:t>https://soundcloud.com/breathworks-mindfulness/mindfulness-for-women-track-5-self-compassion-meditation</a:t>
            </a:r>
            <a:r>
              <a:rPr lang="en-CA" sz="1200" dirty="0"/>
              <a:t/>
            </a:r>
            <a:br>
              <a:rPr lang="en-CA" sz="1200" dirty="0"/>
            </a:br>
            <a:r>
              <a:rPr lang="en-CA" sz="1200" dirty="0"/>
              <a:t>10 mins – </a:t>
            </a:r>
            <a:r>
              <a:rPr lang="en-CA" sz="1200" dirty="0">
                <a:hlinkClick r:id="rId12"/>
              </a:rPr>
              <a:t>https://soundcloud.com/user-640851605/self-compassion-giving-and-receiving-meditation-10-minutes</a:t>
            </a:r>
            <a:r>
              <a:rPr lang="en-CA" sz="1200" dirty="0"/>
              <a:t>   </a:t>
            </a:r>
            <a:br>
              <a:rPr lang="en-CA" sz="1200" dirty="0"/>
            </a:br>
            <a:r>
              <a:rPr lang="en-CA" sz="1200" dirty="0"/>
              <a:t>15 mins – </a:t>
            </a:r>
            <a:r>
              <a:rPr lang="en-CA" sz="1200" dirty="0">
                <a:hlinkClick r:id="rId13"/>
              </a:rPr>
              <a:t>https://soundcloud.com/mindfullivingcoach/self-compassion-meditation</a:t>
            </a:r>
            <a:r>
              <a:rPr lang="en-CA" sz="1200" dirty="0"/>
              <a:t/>
            </a:r>
            <a:br>
              <a:rPr lang="en-CA" sz="1200" dirty="0"/>
            </a:br>
            <a:r>
              <a:rPr lang="en-CA" sz="1200" dirty="0"/>
              <a:t>15 mins – </a:t>
            </a:r>
            <a:r>
              <a:rPr lang="en-CA" sz="1200" dirty="0">
                <a:hlinkClick r:id="rId14"/>
              </a:rPr>
              <a:t>https://soundcloud.com/awakeningcompassion/awakening-compassion-class-4</a:t>
            </a:r>
            <a:r>
              <a:rPr lang="en-CA" sz="1200" dirty="0"/>
              <a:t>   </a:t>
            </a:r>
            <a:br>
              <a:rPr lang="en-CA" sz="1200" dirty="0"/>
            </a:br>
            <a:r>
              <a:rPr lang="en-CA" sz="1200" dirty="0"/>
              <a:t>20 mins – </a:t>
            </a:r>
            <a:r>
              <a:rPr lang="en-CA" sz="1200" dirty="0">
                <a:hlinkClick r:id="rId15"/>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endParaRPr lang="en-US" baseline="0" dirty="0"/>
          </a:p>
          <a:p>
            <a:endParaRPr lang="en-US" baseline="0" dirty="0"/>
          </a:p>
          <a:p>
            <a:r>
              <a:rPr lang="fr-CA"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CA" dirty="0"/>
          </a:p>
          <a:p>
            <a:r>
              <a:rPr lang="fr-CA" dirty="0"/>
              <a:t>(se charger des préparatifs pour les salles de discussion)</a:t>
            </a:r>
          </a:p>
          <a:p>
            <a:r>
              <a:rPr lang="fr-CA" dirty="0"/>
              <a:t>Vous aurez maintenant l’occasion de faire part d’une rétroaction, en petits groupes de quatre à six personnes choisies au hasard. Soyez simplement conscient et partagez le temps disponible entre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Bref retour sur l’exercice avec l’eau, l’autocompassion et le </a:t>
            </a:r>
            <a:r>
              <a:rPr lang="fr-CA"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pPr marL="171450" indent="-171450">
              <a:buFont typeface="Arial" panose="020B0604020202020204" pitchFamily="34" charset="0"/>
              <a:buChar char="•"/>
            </a:pPr>
            <a:r>
              <a:rPr lang="fr-CA" baseline="0" dirty="0"/>
              <a:t>Du model SCARF, </a:t>
            </a:r>
          </a:p>
          <a:p>
            <a:pPr marL="171450" indent="-171450">
              <a:buFont typeface="Arial" panose="020B0604020202020204" pitchFamily="34" charset="0"/>
              <a:buChar char="•"/>
            </a:pPr>
            <a:r>
              <a:rPr lang="fr-CA" baseline="0" dirty="0"/>
              <a:t>La technique </a:t>
            </a:r>
            <a:r>
              <a:rPr lang="fr-CA" sz="1200" dirty="0"/>
              <a:t>ARC-RR</a:t>
            </a:r>
          </a:p>
          <a:p>
            <a:pPr marL="171450" indent="-171450">
              <a:buFont typeface="Arial" panose="020B0604020202020204" pitchFamily="34" charset="0"/>
              <a:buChar char="•"/>
            </a:pPr>
            <a:r>
              <a:rPr lang="fr-CA" sz="1200" dirty="0"/>
              <a:t>L’e</a:t>
            </a:r>
            <a:r>
              <a:rPr lang="fr-CA" sz="1200" dirty="0">
                <a:latin typeface="Roboto" panose="02000000000000000000" pitchFamily="2" charset="0"/>
              </a:rPr>
              <a:t>xercice dans le </a:t>
            </a:r>
            <a:r>
              <a:rPr lang="fr-CA" sz="1200" dirty="0" err="1">
                <a:latin typeface="Roboto" panose="02000000000000000000" pitchFamily="2" charset="0"/>
              </a:rPr>
              <a:t>mirroir</a:t>
            </a:r>
            <a:endParaRPr lang="fr-CA" dirty="0"/>
          </a:p>
          <a:p>
            <a:endParaRPr lang="fr-CA" dirty="0"/>
          </a:p>
          <a:p>
            <a:r>
              <a:rPr lang="fr-CA" dirty="0"/>
              <a:t>(ouvrir les salles de discussion)</a:t>
            </a:r>
          </a:p>
          <a:p>
            <a:r>
              <a:rPr lang="fr-CA"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te souhaite du bonheur! / I </a:t>
            </a:r>
            <a:r>
              <a:rPr lang="fr-CA" dirty="0" err="1"/>
              <a:t>wish</a:t>
            </a:r>
            <a:r>
              <a:rPr lang="fr-CA" dirty="0"/>
              <a:t> </a:t>
            </a:r>
            <a:r>
              <a:rPr lang="fr-CA" dirty="0" err="1"/>
              <a:t>you</a:t>
            </a:r>
            <a:r>
              <a:rPr lang="fr-CA" dirty="0"/>
              <a:t> </a:t>
            </a:r>
            <a:r>
              <a:rPr lang="fr-CA" dirty="0" err="1"/>
              <a:t>happiness</a:t>
            </a:r>
            <a:r>
              <a:rPr lang="fr-CA"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Annie-Claude</a:t>
            </a:r>
            <a:endParaRPr lang="en-US" baseline="0" dirty="0"/>
          </a:p>
          <a:p>
            <a:endParaRPr lang="en-US" baseline="0" dirty="0"/>
          </a:p>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Annie-Claude</a:t>
            </a:r>
          </a:p>
          <a:p>
            <a:endParaRPr lang="en-US" baseline="0"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Galina</a:t>
            </a:r>
            <a:endParaRPr lang="en-US" baseline="0" dirty="0"/>
          </a:p>
          <a:p>
            <a:endParaRPr lang="en-US" baseline="0" dirty="0"/>
          </a:p>
          <a:p>
            <a:r>
              <a:rPr lang="fr-FR" dirty="0"/>
              <a:t>C'est un modèle très intéressant, il n'est pas facile à saisir d'un coup mais une fois compris tout ou l'intention de celui-ci, il est vraiment précieux.</a:t>
            </a:r>
          </a:p>
          <a:p>
            <a:r>
              <a:rPr lang="fr-FR" dirty="0"/>
              <a:t>(indiquez ce que chaque lettre signifie pour SCARF)</a:t>
            </a:r>
          </a:p>
          <a:p>
            <a:endParaRPr lang="fr-FR" dirty="0"/>
          </a:p>
          <a:p>
            <a:r>
              <a:rPr lang="fr-FR" dirty="0"/>
              <a:t>Nous avons préparé 2 autres diapositives afin que nous puissions partager avec vous et expliquer ce que signifie ce modèle. Il s'agit d'identifier ce dont nous nous éloignons comme en réponse à une menace parce que nous avons l'impression que quelque chose pourrait nous nuire. Nous passons donc d'une réponse à la menace à une réponse de récompense. Je vais vous expliquer à partir des diapositives et il y a aussi une courte vidéo. </a:t>
            </a:r>
          </a:p>
          <a:p>
            <a:r>
              <a:rPr lang="fr-FR" dirty="0"/>
              <a:t>(Lisez ce que la diapositive indique pour chaque lettre).</a:t>
            </a:r>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Galina</a:t>
            </a:r>
          </a:p>
          <a:p>
            <a:endParaRPr lang="en-US" baseline="0" dirty="0"/>
          </a:p>
          <a:p>
            <a:r>
              <a:rPr lang="fr-FR" dirty="0"/>
              <a:t>En expliquant cela, nous pouvons identifier ce qui est une menace ou une récompense - ce que nous considérons comme une menace ou une récompense de la manière dont quelque chose est présenté.</a:t>
            </a:r>
          </a:p>
          <a:p>
            <a:endParaRPr lang="fr-FR" dirty="0"/>
          </a:p>
          <a:p>
            <a:r>
              <a:rPr lang="fr-FR" dirty="0"/>
              <a:t>((explique ce qui est perçu comme une menace et ce qui est perçu comme une récompense sur la base de la diapositive))</a:t>
            </a:r>
          </a:p>
          <a:p>
            <a:endParaRPr lang="fr-FR" dirty="0"/>
          </a:p>
          <a:p>
            <a:r>
              <a:rPr lang="fr-FR" dirty="0"/>
              <a:t>Prenons une minute pour penser et réfléchir à une situation où nous avons choisi l'une ou l'autre, réponse à la menace ou à la récompense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Galina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autre définition au modèle SCARF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((paraphraser la diapositive))</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un vidéo, 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Galina</a:t>
            </a:r>
          </a:p>
          <a:p>
            <a:endParaRPr lang="en-US" baseline="0" dirty="0"/>
          </a:p>
          <a:p>
            <a:pPr algn="just" fontAlgn="base"/>
            <a:r>
              <a:rPr lang="fr-FR" b="0" i="0" dirty="0">
                <a:solidFill>
                  <a:srgbClr val="07355A"/>
                </a:solidFill>
                <a:effectLst/>
                <a:latin typeface="Montserrat" panose="00000500000000000000" pitchFamily="2" charset="0"/>
              </a:rPr>
              <a:t>La technique suivante est utilisée pour aider à réguler nos réactions et nos émotions, proposé pour le programme SIY l’outil SBNRR, pour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brutale montée des émotions en moi, suivre cette séquence me permet de laisser au néocortex le temps de faire son travail de prise de distance, d’analyse et de régulation des émotions, pour une réponse plus efficace.</a:t>
            </a: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2023-11-07</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opJpg2T6s2s?t=55" TargetMode="External"/><Relationship Id="rId13" Type="http://schemas.openxmlformats.org/officeDocument/2006/relationships/hyperlink" Target="https://www.youtube.com/watch?v=Fevw8ahkeeU" TargetMode="External"/><Relationship Id="rId18" Type="http://schemas.openxmlformats.org/officeDocument/2006/relationships/image" Target="../media/image41.png"/><Relationship Id="rId3" Type="http://schemas.openxmlformats.org/officeDocument/2006/relationships/tags" Target="../tags/tag8.xml"/><Relationship Id="rId7" Type="http://schemas.openxmlformats.org/officeDocument/2006/relationships/hyperlink" Target="https://www.youtube.com/watch?v=NWNiIG91xew" TargetMode="External"/><Relationship Id="rId12" Type="http://schemas.openxmlformats.org/officeDocument/2006/relationships/hyperlink" Target="https://www.youtube.com/watch?v=nQSAcY-7Xic" TargetMode="External"/><Relationship Id="rId17" Type="http://schemas.openxmlformats.org/officeDocument/2006/relationships/image" Target="../media/image40.png"/><Relationship Id="rId2" Type="http://schemas.openxmlformats.org/officeDocument/2006/relationships/tags" Target="../tags/tag7.xml"/><Relationship Id="rId16" Type="http://schemas.openxmlformats.org/officeDocument/2006/relationships/image" Target="../media/image1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vimeo.com/466742570" TargetMode="External"/><Relationship Id="rId5" Type="http://schemas.openxmlformats.org/officeDocument/2006/relationships/notesSlide" Target="../notesSlides/notesSlide11.xml"/><Relationship Id="rId15" Type="http://schemas.openxmlformats.org/officeDocument/2006/relationships/image" Target="../media/image39.jpeg"/><Relationship Id="rId10" Type="http://schemas.openxmlformats.org/officeDocument/2006/relationships/hyperlink" Target="https://www.youtube.com/watch?v=PTsk8VHCZjM" TargetMode="External"/><Relationship Id="rId19"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hyperlink" Target="https://www.youtube.com/watch?v=rAyJbbLgpA0" TargetMode="External"/><Relationship Id="rId14" Type="http://schemas.openxmlformats.org/officeDocument/2006/relationships/hyperlink" Target="https://youtu.be/DQQniKP5GHI"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l’êtes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a:t>
            </a:r>
            <a:br>
              <a:rPr lang="fr-CA"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a:effectLst/>
                <a:ea typeface="Calibri" panose="020F0502020204030204" pitchFamily="34" charset="0"/>
                <a:cs typeface="Times New Roman" panose="02020603050405020304" pitchFamily="18" charset="0"/>
                <a:hlinkClick r:id="rId7"/>
              </a:rPr>
              <a:t>Le Body Scan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a:t>
            </a:r>
            <a:r>
              <a:rPr lang="fr-CA" sz="1400" dirty="0"/>
              <a:t> </a:t>
            </a:r>
            <a:r>
              <a:rPr lang="fr-FR" sz="1400" dirty="0">
                <a:hlinkClick r:id="rId8"/>
              </a:rPr>
              <a:t>Initiation à la Méditation : Balayage corporel</a:t>
            </a:r>
            <a:endParaRPr lang="fr-FR" sz="1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err="1">
                <a:effectLst/>
                <a:ea typeface="Calibri" panose="020F0502020204030204" pitchFamily="34" charset="0"/>
                <a:cs typeface="Times New Roman" panose="02020603050405020304" pitchFamily="18" charset="0"/>
                <a:hlinkClick r:id="rId9"/>
              </a:rPr>
              <a:t>Méditation</a:t>
            </a:r>
            <a:r>
              <a:rPr lang="fr-FR" sz="1400" dirty="0">
                <a:effectLst/>
                <a:ea typeface="Calibri" panose="020F0502020204030204" pitchFamily="34" charset="0"/>
                <a:cs typeface="Times New Roman" panose="02020603050405020304" pitchFamily="18" charset="0"/>
                <a:hlinkClick r:id="rId9"/>
              </a:rPr>
              <a:t> guidée sur votre 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 </a:t>
            </a:r>
            <a:r>
              <a:rPr lang="fr-FR" sz="1400" dirty="0">
                <a:effectLst/>
                <a:ea typeface="Calibri" panose="020F0502020204030204" pitchFamily="34" charset="0"/>
                <a:cs typeface="Times New Roman" panose="02020603050405020304" pitchFamily="18" charset="0"/>
                <a:hlinkClick r:id="rId10"/>
              </a:rPr>
              <a:t>Pleine Conscience pour Débutant</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r>
              <a:rPr lang="fr-CA" dirty="0"/>
              <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1"/>
              </a:rPr>
              <a:t>Pratique d’autocompassion – </a:t>
            </a:r>
            <a:r>
              <a:rPr lang="fr-CA" sz="1400" dirty="0" err="1">
                <a:effectLst/>
                <a:latin typeface="Calibri" panose="020F0502020204030204" pitchFamily="34" charset="0"/>
                <a:ea typeface="Calibri" panose="020F0502020204030204" pitchFamily="34" charset="0"/>
                <a:hlinkClick r:id="rId11"/>
              </a:rPr>
              <a:t>Vimeo</a:t>
            </a:r>
            <a:r>
              <a:rPr lang="fr-CA" sz="1400" dirty="0">
                <a:effectLst/>
                <a:latin typeface="Calibri" panose="020F0502020204030204" pitchFamily="34" charset="0"/>
                <a:ea typeface="Calibri" panose="020F0502020204030204" pitchFamily="34" charset="0"/>
              </a:rPr>
              <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2"/>
              </a:rPr>
              <a:t>V</a:t>
            </a:r>
            <a:r>
              <a:rPr lang="fr-CA" sz="1400" baseline="0" dirty="0">
                <a:hlinkClick r:id="rId12"/>
              </a:rPr>
              <a:t>otre moment d’autocompassion - YouTube</a:t>
            </a:r>
            <a:r>
              <a:rPr lang="fr-CA" sz="1400" baseline="0" dirty="0"/>
              <a:t> </a:t>
            </a:r>
            <a:br>
              <a:rPr lang="fr-CA" sz="1400" baseline="0" dirty="0"/>
            </a:br>
            <a:r>
              <a:rPr lang="fr-CA" sz="1400" baseline="0" dirty="0"/>
              <a:t>8 min – </a:t>
            </a:r>
            <a:r>
              <a:rPr lang="fr-CA" sz="1400" baseline="0" dirty="0">
                <a:hlinkClick r:id="rId13"/>
              </a:rPr>
              <a:t>La pause d’autocompassion</a:t>
            </a:r>
            <a:r>
              <a:rPr lang="fr-CA" sz="1400" baseline="0" dirty="0"/>
              <a:t/>
            </a:r>
            <a:br>
              <a:rPr lang="fr-CA" sz="1400" baseline="0" dirty="0"/>
            </a:br>
            <a:r>
              <a:rPr lang="fr-CA" sz="1400" baseline="0" dirty="0"/>
              <a:t>10 min – </a:t>
            </a:r>
            <a:r>
              <a:rPr lang="fr-CA" sz="1400" baseline="0" dirty="0">
                <a:hlinkClick r:id="rId14"/>
              </a:rPr>
              <a:t>Autocompassion</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897361"/>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653136"/>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14 novembre 2023</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4</a:t>
            </a:r>
          </a:p>
          <a:p>
            <a:r>
              <a:rPr lang="fr-CA" dirty="0"/>
              <a:t>Le modèle SCARF</a:t>
            </a:r>
          </a:p>
          <a:p>
            <a:r>
              <a:rPr lang="fr-CA" dirty="0"/>
              <a:t>Technique – ARC-RR</a:t>
            </a:r>
          </a:p>
          <a:p>
            <a:r>
              <a:rPr lang="fr-CA" dirty="0" err="1"/>
              <a:t>Exercise</a:t>
            </a:r>
            <a:r>
              <a:rPr lang="fr-CA" dirty="0"/>
              <a:t> dans le miroir</a:t>
            </a:r>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300"/>
              </a:spcBef>
            </a:pPr>
            <a:r>
              <a:rPr lang="en-US" sz="2200" b="1" dirty="0" err="1"/>
              <a:t>Statut</a:t>
            </a:r>
            <a:r>
              <a:rPr lang="en-US" sz="2200" b="1" dirty="0"/>
              <a:t> -</a:t>
            </a:r>
            <a:r>
              <a:rPr lang="en-US" sz="2200" dirty="0"/>
              <a:t> </a:t>
            </a:r>
            <a:r>
              <a:rPr lang="fr-FR" sz="2200" dirty="0"/>
              <a:t>un certain Statut ou de préserver son “rang” par rapport aux autres</a:t>
            </a:r>
            <a:endParaRPr lang="en-US" sz="2200" dirty="0"/>
          </a:p>
          <a:p>
            <a:pPr fontAlgn="base">
              <a:spcBef>
                <a:spcPts val="300"/>
              </a:spcBef>
            </a:pPr>
            <a:r>
              <a:rPr lang="en-US" sz="2200" b="1" dirty="0"/>
              <a:t>Certitude -</a:t>
            </a:r>
            <a:r>
              <a:rPr lang="en-US" sz="2200" dirty="0"/>
              <a:t> </a:t>
            </a:r>
            <a:r>
              <a:rPr lang="fr-FR" sz="2200" dirty="0"/>
              <a:t>sécurité qui permet de prédire le futur et de s’adapter</a:t>
            </a:r>
            <a:endParaRPr lang="en-US" sz="2200" dirty="0"/>
          </a:p>
          <a:p>
            <a:pPr fontAlgn="base">
              <a:spcBef>
                <a:spcPts val="300"/>
              </a:spcBef>
            </a:pPr>
            <a:r>
              <a:rPr lang="en-US" sz="2200" b="1" dirty="0" err="1"/>
              <a:t>Autonomie</a:t>
            </a:r>
            <a:r>
              <a:rPr lang="en-US" sz="2200" b="1" dirty="0"/>
              <a:t> -</a:t>
            </a:r>
            <a:r>
              <a:rPr lang="en-US" sz="2200" dirty="0"/>
              <a:t> l</a:t>
            </a:r>
            <a:r>
              <a:rPr lang="fr-FR" sz="2200" dirty="0"/>
              <a:t>e pouvoir d’exercer du contrôle sur notre environnement et de faire des choix</a:t>
            </a:r>
            <a:endParaRPr lang="en-US" sz="2200" dirty="0"/>
          </a:p>
          <a:p>
            <a:pPr fontAlgn="base">
              <a:spcBef>
                <a:spcPts val="300"/>
              </a:spcBef>
            </a:pPr>
            <a:r>
              <a:rPr lang="en-US" sz="2200" b="1" dirty="0"/>
              <a:t>Relations -</a:t>
            </a:r>
            <a:r>
              <a:rPr lang="en-US" sz="2200" dirty="0"/>
              <a:t> </a:t>
            </a:r>
            <a:r>
              <a:rPr lang="fr-FR" sz="2200" dirty="0"/>
              <a:t>Appartenance à un groupe et pouvoir compter sur son soutien (relations formelles et informelles)</a:t>
            </a:r>
            <a:endParaRPr lang="en-US" sz="2200" dirty="0"/>
          </a:p>
          <a:p>
            <a:pPr fontAlgn="base">
              <a:spcBef>
                <a:spcPts val="300"/>
              </a:spcBef>
            </a:pPr>
            <a:r>
              <a:rPr lang="en-US" sz="2200" b="1" dirty="0"/>
              <a:t>Franc-jeu -</a:t>
            </a:r>
            <a:r>
              <a:rPr lang="en-US" sz="2200" dirty="0"/>
              <a:t> </a:t>
            </a:r>
            <a:r>
              <a:rPr lang="fr-FR" sz="2200" dirty="0"/>
              <a:t>Équité et justice, le sentiment d’échanges équitables avec les gens</a:t>
            </a:r>
            <a:endParaRPr lang="en-US" sz="22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35753" y="413226"/>
            <a:ext cx="6700980"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Statut </a:t>
            </a:r>
            <a:r>
              <a:rPr lang="fr-FR" sz="2000"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endParaRPr lang="en-US" sz="2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1ADB503-C614-1425-5AB5-0BD6C529B647}"/>
              </a:ext>
            </a:extLst>
          </p:cNvPr>
          <p:cNvSpPr txBox="1"/>
          <p:nvPr/>
        </p:nvSpPr>
        <p:spPr>
          <a:xfrm>
            <a:off x="1935753" y="1655087"/>
            <a:ext cx="6700978" cy="707886"/>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Certitude </a:t>
            </a:r>
            <a:r>
              <a:rPr lang="fr-FR" sz="2000"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endParaRPr lang="en-US"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3" y="2822692"/>
            <a:ext cx="6700980"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Autonomie </a:t>
            </a:r>
            <a:r>
              <a:rPr lang="fr-FR" sz="2000" b="0" i="0" dirty="0">
                <a:solidFill>
                  <a:srgbClr val="000000"/>
                </a:solidFill>
                <a:effectLst/>
                <a:latin typeface="Calibri" panose="020F0502020204030204" pitchFamily="34" charset="0"/>
                <a:cs typeface="Calibri" panose="020F0502020204030204" pitchFamily="34" charset="0"/>
              </a:rPr>
              <a:t>- C’est le sentiment de pouvoir faire des choix et d’exercer un contrôle sur son environnement. C’est aussi la possibilité de se développer.</a:t>
            </a:r>
            <a:endParaRPr lang="en-US" sz="20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3970355"/>
            <a:ext cx="6700978"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Relations </a:t>
            </a:r>
            <a:r>
              <a:rPr lang="fr-FR" sz="2000" b="0" i="0" dirty="0">
                <a:solidFill>
                  <a:srgbClr val="000000"/>
                </a:solidFill>
                <a:effectLst/>
                <a:latin typeface="Calibri" panose="020F0502020204030204" pitchFamily="34" charset="0"/>
                <a:cs typeface="Calibri" panose="020F0502020204030204" pitchFamily="34" charset="0"/>
              </a:rPr>
              <a:t>- C’est le besoin d’appartenance, c’est de travailler dans un environnement relationnel sain. À défaut, on passe son temps à assurer ses arrières !</a:t>
            </a:r>
            <a:endParaRPr lang="en-US" sz="20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22D7BAA-FCE3-9E6F-EA4A-FC4AA9DCEB37}"/>
              </a:ext>
            </a:extLst>
          </p:cNvPr>
          <p:cNvSpPr txBox="1"/>
          <p:nvPr/>
        </p:nvSpPr>
        <p:spPr>
          <a:xfrm>
            <a:off x="1935754" y="5244228"/>
            <a:ext cx="6700978" cy="707886"/>
          </a:xfrm>
          <a:prstGeom prst="rect">
            <a:avLst/>
          </a:prstGeom>
          <a:noFill/>
        </p:spPr>
        <p:txBody>
          <a:bodyPr wrap="square">
            <a:spAutoFit/>
          </a:bodyPr>
          <a:lstStyle/>
          <a:p>
            <a:r>
              <a:rPr lang="fr-FR" sz="2000" b="1" dirty="0" smtClean="0">
                <a:solidFill>
                  <a:srgbClr val="000000"/>
                </a:solidFill>
                <a:latin typeface="Calibri" panose="020F0502020204030204" pitchFamily="34" charset="0"/>
                <a:cs typeface="Calibri" panose="020F0502020204030204" pitchFamily="34" charset="0"/>
              </a:rPr>
              <a:t>Franc-jeu </a:t>
            </a:r>
            <a:r>
              <a:rPr lang="fr-FR" sz="2000" dirty="0">
                <a:solidFill>
                  <a:srgbClr val="000000"/>
                </a:solidFill>
                <a:latin typeface="Calibri" panose="020F0502020204030204" pitchFamily="34" charset="0"/>
                <a:cs typeface="Calibri" panose="020F0502020204030204" pitchFamily="34" charset="0"/>
              </a:rPr>
              <a:t>- </a:t>
            </a:r>
            <a:r>
              <a:rPr lang="fr-FR" sz="2000"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Arrêter</a:t>
            </a:r>
            <a:r>
              <a:rPr lang="fr-CA" sz="2400" dirty="0"/>
              <a:t> – </a:t>
            </a:r>
            <a:r>
              <a:rPr lang="fr-FR" sz="2400" dirty="0"/>
              <a:t>chaque fois que vous sentez un déclencheur venir</a:t>
            </a:r>
            <a:endParaRPr lang="fr-CA" sz="2400" dirty="0"/>
          </a:p>
          <a:p>
            <a:pPr>
              <a:lnSpc>
                <a:spcPct val="150000"/>
              </a:lnSpc>
            </a:pPr>
            <a:r>
              <a:rPr lang="fr-CA" sz="2400" b="1" dirty="0"/>
              <a:t>Respirer</a:t>
            </a:r>
            <a:r>
              <a:rPr lang="fr-CA" sz="2400" dirty="0"/>
              <a:t> – </a:t>
            </a:r>
            <a:r>
              <a:rPr lang="fr-FR" sz="2400" dirty="0"/>
              <a:t>concentrez votre esprit sur votre respiration</a:t>
            </a:r>
            <a:endParaRPr lang="fr-CA" sz="2400" dirty="0"/>
          </a:p>
          <a:p>
            <a:pPr>
              <a:lnSpc>
                <a:spcPct val="150000"/>
              </a:lnSpc>
            </a:pPr>
            <a:r>
              <a:rPr lang="fr-CA" sz="2400" b="1" dirty="0"/>
              <a:t>Constater</a:t>
            </a:r>
            <a:r>
              <a:rPr lang="fr-CA" sz="2400" dirty="0"/>
              <a:t> – </a:t>
            </a:r>
            <a:r>
              <a:rPr lang="fr-FR" sz="2400" dirty="0"/>
              <a:t>faites l'expérience de ce que vous ressentez, notez vos émotions</a:t>
            </a:r>
            <a:endParaRPr lang="fr-CA" sz="2400" dirty="0"/>
          </a:p>
          <a:p>
            <a:pPr>
              <a:lnSpc>
                <a:spcPct val="150000"/>
              </a:lnSpc>
            </a:pPr>
            <a:r>
              <a:rPr lang="fr-CA" sz="2400" b="1" dirty="0"/>
              <a:t>Réfléchir</a:t>
            </a:r>
            <a:r>
              <a:rPr lang="fr-CA" sz="2400" dirty="0"/>
              <a:t> – </a:t>
            </a:r>
            <a:r>
              <a:rPr lang="fr-FR" sz="2400" dirty="0"/>
              <a:t>ça vient d'où ? Y a-t-il un jugement ?</a:t>
            </a:r>
            <a:endParaRPr lang="fr-CA" sz="2400" dirty="0"/>
          </a:p>
          <a:p>
            <a:pPr>
              <a:lnSpc>
                <a:spcPct val="150000"/>
              </a:lnSpc>
            </a:pPr>
            <a:r>
              <a:rPr lang="fr-CA" sz="2400" b="1" dirty="0"/>
              <a:t>Répondre</a:t>
            </a:r>
            <a:r>
              <a:rPr lang="fr-CA" sz="2400" dirty="0"/>
              <a:t> –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7017</TotalTime>
  <Words>2495</Words>
  <Application>Microsoft Office PowerPoint</Application>
  <PresentationFormat>On-screen Show (4:3)</PresentationFormat>
  <Paragraphs>265</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Bradley Hand ITC</vt:lpstr>
      <vt:lpstr>Calibri</vt:lpstr>
      <vt:lpstr>Helvetica</vt:lpstr>
      <vt:lpstr>Ink Free</vt:lpstr>
      <vt:lpstr>Montserrat</vt:lpstr>
      <vt:lpstr>Roboto</vt:lpstr>
      <vt:lpstr>Times New Roman</vt:lpstr>
      <vt:lpstr>Verdana</vt:lpstr>
      <vt:lpstr>YouTube Sans</vt:lpstr>
      <vt:lpstr>1_Office Theme</vt:lpstr>
      <vt:lpstr>PowerPoint Presentation</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PowerPoint Presentation</vt:lpstr>
      <vt:lpstr>PowerPoint Presentation</vt:lpstr>
      <vt:lpstr>Technique – ARC-RR (adapté de l'anglais : SBN-RR)</vt:lpstr>
      <vt:lpstr>Traitez-vous comme si vous étiez digne d'amour… parce que vous l’êtes</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426</cp:revision>
  <cp:lastPrinted>2016-05-02T17:15:08Z</cp:lastPrinted>
  <dcterms:created xsi:type="dcterms:W3CDTF">2015-04-14T20:39:51Z</dcterms:created>
  <dcterms:modified xsi:type="dcterms:W3CDTF">2023-11-07T18:16:32Z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