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7.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299" r:id="rId2"/>
    <p:sldId id="256" r:id="rId3"/>
    <p:sldId id="361" r:id="rId4"/>
    <p:sldId id="523" r:id="rId5"/>
    <p:sldId id="323" r:id="rId6"/>
    <p:sldId id="342" r:id="rId7"/>
    <p:sldId id="307" r:id="rId8"/>
    <p:sldId id="331" r:id="rId9"/>
    <p:sldId id="366" r:id="rId10"/>
    <p:sldId id="318" r:id="rId11"/>
    <p:sldId id="304" r:id="rId12"/>
    <p:sldId id="312" r:id="rId13"/>
    <p:sldId id="329" r:id="rId14"/>
    <p:sldId id="335" r:id="rId15"/>
    <p:sldId id="520" r:id="rId16"/>
    <p:sldId id="521" r:id="rId17"/>
    <p:sldId id="338" r:id="rId18"/>
    <p:sldId id="336" r:id="rId19"/>
    <p:sldId id="328" r:id="rId20"/>
    <p:sldId id="324" r:id="rId21"/>
    <p:sldId id="305" r:id="rId22"/>
    <p:sldId id="339" r:id="rId23"/>
    <p:sldId id="522" r:id="rId24"/>
    <p:sldId id="327" r:id="rId25"/>
    <p:sldId id="322" r:id="rId26"/>
    <p:sldId id="306" r:id="rId27"/>
    <p:sldId id="319" r:id="rId28"/>
    <p:sldId id="315" r:id="rId29"/>
    <p:sldId id="367"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3820" autoAdjust="0"/>
  </p:normalViewPr>
  <p:slideViewPr>
    <p:cSldViewPr snapToObjects="1" showGuides="1">
      <p:cViewPr varScale="1">
        <p:scale>
          <a:sx n="108" d="100"/>
          <a:sy n="108" d="100"/>
        </p:scale>
        <p:origin x="1404"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10/12/2022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10/12/2022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ki.gccollab.ca/images/a/a1/DLCP_programme_franc%C3%A7ais_2022_-_System_jumelage.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Lien a ouvrir:</a:t>
            </a:r>
          </a:p>
          <a:p>
            <a:pPr marL="171450" indent="-171450">
              <a:buFont typeface="Arial" panose="020B0604020202020204" pitchFamily="34" charset="0"/>
              <a:buChar char="•"/>
            </a:pPr>
            <a:r>
              <a:rPr lang="fr-CA" u="none"/>
              <a:t>https</a:t>
            </a:r>
            <a:r>
              <a:rPr lang="fr-CA" u="none" dirty="0"/>
              <a:t>://wiki.gccollab.ca/</a:t>
            </a:r>
            <a:r>
              <a:rPr lang="fr-CA" u="none"/>
              <a:t>MCLD-DLCP </a:t>
            </a:r>
          </a:p>
          <a:p>
            <a:pPr marL="171450" indent="-171450">
              <a:buFont typeface="Arial" panose="020B0604020202020204" pitchFamily="34" charset="0"/>
              <a:buChar char="•"/>
            </a:pPr>
            <a:r>
              <a:rPr lang="fr-CA" u="none"/>
              <a:t>https</a:t>
            </a:r>
            <a:r>
              <a:rPr lang="fr-CA" u="none" dirty="0"/>
              <a:t>://gccollab.ca/groups/profile/7978973/mcld-program-cohort-cop-coi-program-dlpc-cohorte-cdp-et-cdi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i="1" u="none" noProof="0" dirty="0">
                <a:solidFill>
                  <a:srgbClr val="0070C0"/>
                </a:solidFill>
              </a:rPr>
              <a:t>https://wiki.gccollab.ca/images/a/a1/DLCP_programme_franc%C3%A7ais_2022_-_System_jumelage.xlsx</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Carmen</a:t>
            </a:r>
          </a:p>
          <a:p>
            <a:r>
              <a:rPr lang="fr-CA" b="1" u="none" noProof="0" dirty="0"/>
              <a:t>15 minutes avant le début</a:t>
            </a:r>
            <a:r>
              <a:rPr lang="fr-CA" u="none" noProof="0" dirty="0"/>
              <a:t>, l’Aîné et les principaux responsables se rendent dans une pièce privée et ont une conversation privée.</a:t>
            </a:r>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200" dirty="0">
                <a:solidFill>
                  <a:srgbClr val="FFFFFF"/>
                </a:solidFill>
                <a:effectLst/>
                <a:latin typeface="-apple-system"/>
              </a:rPr>
              <a:t>ville de Kingsville (Ontario), sur le territoire traditionnel des peuples Caldwell, </a:t>
            </a:r>
            <a:r>
              <a:rPr lang="fr-FR" sz="1200" dirty="0" err="1">
                <a:solidFill>
                  <a:srgbClr val="FFFFFF"/>
                </a:solidFill>
                <a:effectLst/>
                <a:latin typeface="-apple-system"/>
              </a:rPr>
              <a:t>Anishinabewaki</a:t>
            </a:r>
            <a:r>
              <a:rPr lang="fr-FR" sz="1200" dirty="0">
                <a:solidFill>
                  <a:srgbClr val="FFFFFF"/>
                </a:solidFill>
                <a:effectLst/>
                <a:latin typeface="-apple-system"/>
              </a:rPr>
              <a:t>, </a:t>
            </a:r>
            <a:r>
              <a:rPr lang="fr-FR" sz="1200" dirty="0" err="1">
                <a:solidFill>
                  <a:srgbClr val="FFFFFF"/>
                </a:solidFill>
                <a:effectLst/>
                <a:latin typeface="-apple-system"/>
              </a:rPr>
              <a:t>Attiwonderonk</a:t>
            </a:r>
            <a:r>
              <a:rPr lang="fr-FR" sz="1200" dirty="0">
                <a:solidFill>
                  <a:srgbClr val="FFFFFF"/>
                </a:solidFill>
                <a:effectLst/>
                <a:latin typeface="-apple-system"/>
              </a:rPr>
              <a:t>, </a:t>
            </a:r>
            <a:r>
              <a:rPr lang="fr-FR" sz="1200" dirty="0" err="1">
                <a:solidFill>
                  <a:srgbClr val="FFFFFF"/>
                </a:solidFill>
                <a:effectLst/>
                <a:latin typeface="-apple-system"/>
              </a:rPr>
              <a:t>Myaamia</a:t>
            </a:r>
            <a:r>
              <a:rPr lang="fr-FR" sz="1200" dirty="0">
                <a:solidFill>
                  <a:srgbClr val="FFFFFF"/>
                </a:solidFill>
                <a:effectLst/>
                <a:latin typeface="-apple-system"/>
              </a:rPr>
              <a:t> et Mississauga. Je vous encourage à réfléchir sur le territoire traditionnel depuis lequel vous vous connectez.</a:t>
            </a:r>
            <a:endParaRPr lang="fr-CA" b="1"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Présentez l’Aîné  </a:t>
            </a:r>
            <a:r>
              <a:rPr lang="fr-CA" b="1" u="none" noProof="0" dirty="0"/>
              <a:t>(ayez la présentation sous la main).</a:t>
            </a:r>
            <a:endParaRPr lang="fr-CA" b="0" u="none" noProof="0" dirty="0"/>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L'aîné Gros-Louis fait partie du Cercle des sages de la nation Huronne-Wendat et vit à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Wendake</a:t>
            </a:r>
            <a:r>
              <a:rPr lang="fr-CA" sz="1800" dirty="0">
                <a:effectLst/>
                <a:latin typeface="Calibri" panose="020F0502020204030204" pitchFamily="34" charset="0"/>
                <a:ea typeface="Calibri" panose="020F0502020204030204" pitchFamily="34" charset="0"/>
                <a:cs typeface="Times New Roman" panose="02020603050405020304" pitchFamily="18" charset="0"/>
              </a:rPr>
              <a:t>. Après avoir été mécanicien pendant plusieurs années, il décide de faire le grand saut et de vivre sa culture et ce, depuis 30 ans. </a:t>
            </a:r>
            <a:r>
              <a:rPr lang="fr-FR" sz="1800" dirty="0">
                <a:effectLst/>
                <a:latin typeface="Calibri" panose="020F0502020204030204" pitchFamily="34" charset="0"/>
                <a:ea typeface="Calibri" panose="020F0502020204030204" pitchFamily="34" charset="0"/>
                <a:cs typeface="Times New Roman" panose="02020603050405020304" pitchFamily="18" charset="0"/>
              </a:rPr>
              <a:t>Aujourd'hui, il est reconnu comme un aîné par différentes nations à travers le Canada ainsi que comme un homme sage dans sa communauté. Les connaissances et l'expertise de l'Aîné Gros-Louis sont sollicitées pour des séances de sensibilisation culturelle des Premières Nations auprès de divers organismes, qu'il s'agisse d'entreprises, d'écoles ou du gouvernement. Sa contribution à la Fondation autochtone de guérison est importante.</a:t>
            </a: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En 2010, l’Aîné Gros-Louis a reçu un certificat de reconnaissance pour le remercier de sa mise-en-œuvre des principes de la justice réparatrice alors qu’il dédie plusieurs décennies à aider des pairs autochtones dans leur chemin de guérison au sein d’établissements correctionnels fédéraux.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Je passe maintenant avec humilité la parole à l'aîné Gros-Louis et je vous remercie pour votre présence parmi nous aujourd’hui</a:t>
            </a:r>
          </a:p>
          <a:p>
            <a:endParaRPr lang="fr-CA" b="0" u="none"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Remerciez l’Aîné de sa présence.</a:t>
            </a:r>
            <a:endParaRPr lang="fr-CA"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FR" u="none" noProof="0" dirty="0"/>
              <a:t>Les webcams sont les bienvenues, mais svp a</a:t>
            </a:r>
            <a:r>
              <a:rPr lang="fr-CA" u="none" noProof="0" dirty="0" err="1"/>
              <a:t>bstenez</a:t>
            </a:r>
            <a:r>
              <a:rPr lang="fr-CA" u="none" noProof="0" dirty="0"/>
              <a:t>-vous de manger pendant que votre caméra Web est allumée.</a:t>
            </a:r>
          </a:p>
          <a:p>
            <a:r>
              <a:rPr lang="fr-CA" u="none" noProof="0" dirty="0"/>
              <a:t>N’oubliez pas de vous déconnecter du RPV (« VPN » en anglais)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 et</a:t>
            </a:r>
          </a:p>
          <a:p>
            <a:pPr marL="171450" lvl="0" indent="-171450">
              <a:buFont typeface="Arial" panose="020B0604020202020204" pitchFamily="34" charset="0"/>
              <a:buChar char="•"/>
            </a:pPr>
            <a:r>
              <a:rPr lang="fr-FR" u="none" noProof="0" dirty="0"/>
              <a:t>La responsabilité de participer à ce programme repose sur l'individu et le système de jumelage</a:t>
            </a:r>
            <a:endParaRPr lang="fr-CA" u="none" noProof="0" dirty="0"/>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Les séances hebdomadaires sont plus ou moins… (Reportez-vous à la diapositive.)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(Cliquez pour afficher les puces, et commentez à la fin.)</a:t>
            </a:r>
          </a:p>
          <a:p>
            <a:pPr marL="228600" indent="-228600">
              <a:buAutoNum type="arabicPeriod"/>
            </a:pPr>
            <a:r>
              <a:rPr lang="fr-CA" u="none" dirty="0"/>
              <a:t>Nous ferons de notre mieux pour la traiter comme une seule.</a:t>
            </a:r>
            <a:endParaRPr lang="fr-CA" dirty="0"/>
          </a:p>
          <a:p>
            <a:pPr marL="228600" indent="-228600">
              <a:buAutoNum type="arabicPeriod"/>
            </a:pPr>
            <a:r>
              <a:rPr lang="fr-CA" u="none" dirty="0"/>
              <a:t>Nous l’utilisons…</a:t>
            </a:r>
          </a:p>
          <a:p>
            <a:pPr marL="228600" indent="-228600">
              <a:buAutoNum type="arabicPeriod"/>
            </a:pPr>
            <a:endParaRPr lang="fr-CA" u="none" dirty="0"/>
          </a:p>
          <a:p>
            <a:pPr marL="0" indent="0">
              <a:buNone/>
            </a:pPr>
            <a:r>
              <a:rPr lang="fr-CA" u="none" dirty="0"/>
              <a:t>https://gccollab.ca/groups/profile/7978973/mcld-program-cohort-cop-coi-program-dlpc-cohorte-cdp-et-cdi</a:t>
            </a:r>
          </a:p>
          <a:p>
            <a:pPr marL="0" indent="0">
              <a:buNone/>
            </a:pPr>
            <a:endParaRPr lang="fr-CA" u="none" dirty="0"/>
          </a:p>
          <a:p>
            <a:pPr marL="0" indent="0">
              <a:buNone/>
            </a:pPr>
            <a:r>
              <a:rPr lang="fr-CA" u="none" dirty="0" err="1"/>
              <a:t>Ressuorces</a:t>
            </a:r>
            <a:r>
              <a:rPr lang="fr-CA" u="none" dirty="0"/>
              <a:t>…</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1" u="none" strike="noStrike" kern="1200" dirty="0">
                <a:solidFill>
                  <a:schemeClr val="tx1"/>
                </a:solidFill>
                <a:latin typeface="+mn-lt"/>
                <a:ea typeface="+mn-ea"/>
                <a:cs typeface="+mn-cs"/>
                <a:hlinkClick r:id="rId3"/>
              </a:rPr>
              <a:t>Massive Open Online Course </a:t>
            </a:r>
            <a:r>
              <a:rPr lang="fr-CA" sz="1200" b="0" i="0" u="none" strike="noStrike" kern="1200" dirty="0">
                <a:solidFill>
                  <a:schemeClr val="tx1"/>
                </a:solidFill>
                <a:latin typeface="+mn-lt"/>
                <a:ea typeface="+mn-ea"/>
                <a:cs typeface="+mn-cs"/>
                <a:hlinkClick r:id="rId3"/>
              </a:rPr>
              <a:t>– Wikipédia – https://fr.wikipedia.org/wiki/Massive_Open_Online_Course</a:t>
            </a:r>
            <a:br>
              <a:rPr lang="fr-CA" sz="1200" b="0" i="0" u="none" strike="noStrike" kern="1200" dirty="0">
                <a:solidFill>
                  <a:schemeClr val="tx1"/>
                </a:solidFill>
                <a:latin typeface="+mn-lt"/>
                <a:ea typeface="+mn-ea"/>
                <a:cs typeface="+mn-cs"/>
              </a:rPr>
            </a:br>
            <a:r>
              <a:rPr lang="fr-CA" b="0" u="none" dirty="0"/>
              <a:t>Le lien a été modifié de façon à ce que la page en français s’affiche.</a:t>
            </a:r>
            <a:r>
              <a:rPr lang="fr-CA" b="0" dirty="0"/>
              <a:t> </a:t>
            </a:r>
            <a:r>
              <a:rPr lang="fr-CA" b="0" u="none" dirty="0"/>
              <a:t>Le titre en français est le même : « Massive Open Online Course » </a:t>
            </a:r>
            <a:r>
              <a:rPr lang="en-CA" sz="1200" b="0" dirty="0"/>
              <a:t>[formation en </a:t>
            </a:r>
            <a:r>
              <a:rPr lang="en-CA" sz="1200" b="0" dirty="0" err="1"/>
              <a:t>ligne</a:t>
            </a:r>
            <a:r>
              <a:rPr lang="en-CA" sz="1200" b="0" dirty="0"/>
              <a:t> ouverte à </a:t>
            </a:r>
            <a:r>
              <a:rPr lang="en-CA" sz="1200" b="0" dirty="0" err="1"/>
              <a:t>tous</a:t>
            </a:r>
            <a:r>
              <a:rPr lang="en-CA" sz="1200" b="0" dirty="0"/>
              <a:t>] (MOOC)</a:t>
            </a:r>
            <a:r>
              <a:rPr lang="fr-CA" b="0" u="none" dirty="0"/>
              <a:t>.</a:t>
            </a:r>
          </a:p>
          <a:p>
            <a:pPr marL="0" indent="0">
              <a:buNone/>
            </a:pP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Ginette</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Olivia</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buFont typeface="Arial" pitchFamily="34" charset="0"/>
              <a:buNone/>
            </a:pPr>
            <a:r>
              <a:rPr lang="fr-CA" u="none" noProof="0" dirty="0"/>
              <a:t>Olivia</a:t>
            </a:r>
          </a:p>
          <a:p>
            <a:pPr>
              <a:buFont typeface="Arial" pitchFamily="34" charset="0"/>
              <a:buNone/>
            </a:pPr>
            <a:r>
              <a:rPr lang="fr-CA" u="none" noProof="0" dirty="0"/>
              <a:t>Il s’agit de l’expérience personnelle </a:t>
            </a:r>
            <a:r>
              <a:rPr lang="fr-CA" b="1" u="none" noProof="0" dirty="0"/>
              <a:t>d’Alejandro</a:t>
            </a:r>
            <a:r>
              <a:rPr lang="fr-CA" u="none" noProof="0" dirty="0"/>
              <a:t>...</a:t>
            </a:r>
          </a:p>
          <a:p>
            <a:pPr>
              <a:buFont typeface="Arial" pitchFamily="34" charset="0"/>
              <a:buNone/>
            </a:pPr>
            <a:endParaRPr lang="fr-CA" noProof="0" dirty="0"/>
          </a:p>
          <a:p>
            <a:pPr>
              <a:buFont typeface="Arial" pitchFamily="34" charset="0"/>
              <a:buNone/>
            </a:pPr>
            <a:r>
              <a:rPr lang="fr-CA" u="none" noProof="0" dirty="0"/>
              <a:t>Les deux sont essentiellement la même chose : attention à la respiration.</a:t>
            </a:r>
            <a:r>
              <a:rPr lang="fr-CA" noProof="0" dirty="0"/>
              <a:t> </a:t>
            </a:r>
            <a:r>
              <a:rPr lang="fr-CA" u="none" noProof="0" dirty="0"/>
              <a:t>Voici une façon de les comparer :</a:t>
            </a:r>
          </a:p>
          <a:p>
            <a:pPr>
              <a:buFont typeface="Arial" pitchFamily="34" charset="0"/>
              <a:buChar char="•"/>
            </a:pPr>
            <a:r>
              <a:rPr lang="fr-CA" noProof="0" dirty="0"/>
              <a:t> </a:t>
            </a:r>
            <a:r>
              <a:rPr lang="fr-CA" u="none" noProof="0" dirty="0"/>
              <a:t>le temps que vous prenez habituellement pour faire un exercice;</a:t>
            </a:r>
          </a:p>
          <a:p>
            <a:pPr>
              <a:buFont typeface="Arial" pitchFamily="34" charset="0"/>
              <a:buChar char="•"/>
            </a:pPr>
            <a:r>
              <a:rPr lang="fr-CA" noProof="0" dirty="0"/>
              <a:t> </a:t>
            </a:r>
            <a:r>
              <a:rPr lang="fr-CA" u="none" noProof="0" dirty="0"/>
              <a:t>l’objectif que vous visez ou atteignez en faisant un exercice;</a:t>
            </a:r>
          </a:p>
          <a:p>
            <a:pPr>
              <a:buFont typeface="Arial" pitchFamily="34" charset="0"/>
              <a:buChar char="•"/>
            </a:pPr>
            <a:r>
              <a:rPr lang="fr-CA" noProof="0" dirty="0"/>
              <a:t> </a:t>
            </a:r>
            <a:r>
              <a:rPr lang="fr-CA" u="none" noProof="0" dirty="0"/>
              <a:t>l’expérience que vous percevez pendant l’exercice.</a:t>
            </a:r>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fontAlgn="base"/>
            <a:r>
              <a:rPr lang="fr-CA" u="none" noProof="0" dirty="0"/>
              <a:t>Pleine conscience : Un exemple est la prise de conscience de son corps que nous venons de faire.</a:t>
            </a:r>
            <a:r>
              <a:rPr lang="fr-CA" noProof="0" dirty="0"/>
              <a:t> </a:t>
            </a:r>
          </a:p>
          <a:p>
            <a:pPr fontAlgn="base">
              <a:buFont typeface="Arial" pitchFamily="34" charset="0"/>
              <a:buChar char="•"/>
            </a:pPr>
            <a:r>
              <a:rPr lang="fr-CA" noProof="0" dirty="0"/>
              <a:t> </a:t>
            </a:r>
            <a:r>
              <a:rPr lang="fr-CA" u="none" noProof="0" dirty="0"/>
              <a:t>Prend environ 5 minutes.</a:t>
            </a:r>
          </a:p>
          <a:p>
            <a:pPr fontAlgn="base">
              <a:buFont typeface="Arial" charset="0"/>
              <a:buChar char="•"/>
            </a:pPr>
            <a:r>
              <a:rPr lang="fr-CA" noProof="0" dirty="0"/>
              <a:t> </a:t>
            </a:r>
            <a:r>
              <a:rPr lang="fr-CA" u="none" noProof="0" dirty="0"/>
              <a:t>L’objectif est de se détendre et de se rendre compte de ce qui se passe dans son esprit.</a:t>
            </a:r>
          </a:p>
          <a:p>
            <a:pPr fontAlgn="base">
              <a:buFont typeface="Arial" charset="0"/>
              <a:buChar char="•"/>
            </a:pPr>
            <a:r>
              <a:rPr lang="fr-CA" noProof="0" dirty="0"/>
              <a:t> </a:t>
            </a:r>
            <a:r>
              <a:rPr lang="fr-CA" u="none" noProof="0" dirty="0"/>
              <a:t>L’expérience peut varier d’une personne à une autre, mais il s’agit essentiellement d’une expérience de conscience de soi.</a:t>
            </a:r>
          </a:p>
          <a:p>
            <a:pPr fontAlgn="base">
              <a:buFont typeface="Arial" charset="0"/>
              <a:buChar char="•"/>
            </a:pPr>
            <a:endParaRPr lang="fr-CA" noProof="0" dirty="0"/>
          </a:p>
          <a:p>
            <a:pPr fontAlgn="base"/>
            <a:r>
              <a:rPr lang="fr-CA" u="none" noProof="0" dirty="0"/>
              <a:t>Méditation : Pratique consistant à rester assis et à observer sa respiration.</a:t>
            </a:r>
          </a:p>
          <a:p>
            <a:pPr fontAlgn="base">
              <a:buFont typeface="Arial" charset="0"/>
              <a:buChar char="•"/>
            </a:pPr>
            <a:r>
              <a:rPr lang="fr-CA" noProof="0" dirty="0"/>
              <a:t> </a:t>
            </a:r>
            <a:r>
              <a:rPr lang="fr-CA" u="none" noProof="0" dirty="0"/>
              <a:t>Les débutants peuvent commencer par s’asseoir pendant 5 minutes.</a:t>
            </a:r>
          </a:p>
          <a:p>
            <a:pPr fontAlgn="base">
              <a:buFont typeface="Arial" charset="0"/>
              <a:buChar char="•"/>
            </a:pPr>
            <a:r>
              <a:rPr lang="fr-CA" noProof="0" dirty="0"/>
              <a:t> </a:t>
            </a:r>
            <a:r>
              <a:rPr lang="fr-CA" u="none" noProof="0" dirty="0"/>
              <a:t>Les personnes qui ont établi une pratique peuvent méditer pendant une bonne vingtaine de minutes ou, lors de certaines journées de réflexion, jusqu’à huit heures par jour.</a:t>
            </a:r>
          </a:p>
          <a:p>
            <a:pPr fontAlgn="base">
              <a:buFont typeface="Arial" charset="0"/>
              <a:buChar char="•"/>
            </a:pPr>
            <a:r>
              <a:rPr lang="fr-CA" noProof="0" dirty="0"/>
              <a:t> </a:t>
            </a:r>
            <a:r>
              <a:rPr lang="fr-CA" u="none" noProof="0" dirty="0"/>
              <a:t>L’objectif est de plonger dans la contemplation ou la réflexion.</a:t>
            </a:r>
            <a:r>
              <a:rPr lang="fr-CA" noProof="0" dirty="0"/>
              <a:t> </a:t>
            </a:r>
          </a:p>
          <a:p>
            <a:pPr fontAlgn="base">
              <a:buFont typeface="Arial" charset="0"/>
              <a:buChar char="•"/>
            </a:pPr>
            <a:r>
              <a:rPr lang="fr-CA" noProof="0" dirty="0"/>
              <a:t> </a:t>
            </a:r>
            <a:r>
              <a:rPr lang="fr-CA" u="none" noProof="0" dirty="0"/>
              <a:t>L’expérience peut entraîner un changement d’état d’esprit.</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fr-CA" u="none" noProof="0" dirty="0"/>
              <a:t>N’oubliez pas que la pleine conscience est simple, mais pas facile.</a:t>
            </a:r>
          </a:p>
          <a:p>
            <a:pPr>
              <a:buFont typeface="Arial" pitchFamily="34" charset="0"/>
              <a:buNone/>
            </a:pPr>
            <a:endParaRPr lang="fr-CA" noProof="0" dirty="0"/>
          </a:p>
          <a:p>
            <a:pPr>
              <a:buFont typeface="Arial" pitchFamily="34" charset="0"/>
              <a:buNone/>
            </a:pPr>
            <a:r>
              <a:rPr lang="fr-CA" b="1" u="none" noProof="0" dirty="0"/>
              <a:t>[[ Remarque à l’intention des traducteurs : Ne pas traduire ce qui suit, qui n’est pas mentionné durant la présentation.</a:t>
            </a:r>
            <a:r>
              <a:rPr lang="fr-CA" b="1" noProof="0" dirty="0"/>
              <a:t> </a:t>
            </a:r>
          </a:p>
          <a:p>
            <a:pPr fontAlgn="base">
              <a:spcBef>
                <a:spcPts val="1225"/>
              </a:spcBef>
              <a:buFont typeface="Arial" pitchFamily="34" charset="0"/>
              <a:buChar char="•"/>
            </a:pPr>
            <a:r>
              <a:rPr lang="fr-CA" noProof="0" dirty="0"/>
              <a:t> </a:t>
            </a:r>
            <a:r>
              <a:rPr lang="fr-CA" baseline="0" noProof="0" dirty="0"/>
              <a:t> </a:t>
            </a:r>
            <a:r>
              <a:rPr lang="fr-CA" sz="1200" b="0" i="0" kern="1200" noProof="0" dirty="0">
                <a:solidFill>
                  <a:schemeClr val="tx1"/>
                </a:solidFill>
                <a:effectLst/>
                <a:latin typeface="+mn-lt"/>
                <a:ea typeface="+mn-ea"/>
                <a:cs typeface="+mn-cs"/>
              </a:rPr>
              <a:t>La </a:t>
            </a:r>
            <a:r>
              <a:rPr lang="fr-CA" sz="1200" b="1" i="0" kern="1200" noProof="0" dirty="0">
                <a:solidFill>
                  <a:schemeClr val="tx1"/>
                </a:solidFill>
                <a:effectLst/>
                <a:latin typeface="+mn-lt"/>
                <a:ea typeface="+mn-ea"/>
                <a:cs typeface="+mn-cs"/>
              </a:rPr>
              <a:t>pleine conscience</a:t>
            </a:r>
            <a:r>
              <a:rPr lang="fr-CA" sz="1200" b="0" i="0" kern="1200" noProof="0" dirty="0">
                <a:solidFill>
                  <a:schemeClr val="tx1"/>
                </a:solidFill>
                <a:effectLst/>
                <a:latin typeface="+mn-lt"/>
                <a:ea typeface="+mn-ea"/>
                <a:cs typeface="+mn-cs"/>
              </a:rPr>
              <a:t> est une expression désignant une </a:t>
            </a:r>
            <a:r>
              <a:rPr lang="fr-CA" sz="1200" b="0" i="0" u="none" strike="noStrike" kern="1200" noProof="0" dirty="0">
                <a:solidFill>
                  <a:schemeClr val="tx1"/>
                </a:solidFill>
                <a:effectLst/>
                <a:latin typeface="+mn-lt"/>
                <a:ea typeface="+mn-ea"/>
                <a:cs typeface="+mn-cs"/>
                <a:hlinkClick r:id="rId3" tooltip="Attitude (psychologie)"/>
              </a:rPr>
              <a:t>attitude</a:t>
            </a:r>
            <a:r>
              <a:rPr lang="fr-CA" sz="1200" b="0" i="0" kern="1200" noProof="0" dirty="0">
                <a:solidFill>
                  <a:schemeClr val="tx1"/>
                </a:solidFill>
                <a:effectLst/>
                <a:latin typeface="+mn-lt"/>
                <a:ea typeface="+mn-ea"/>
                <a:cs typeface="+mn-cs"/>
              </a:rPr>
              <a:t> d’</a:t>
            </a:r>
            <a:r>
              <a:rPr lang="fr-CA" sz="1200" b="0" i="0" u="none" strike="noStrike" kern="1200" noProof="0" dirty="0">
                <a:solidFill>
                  <a:schemeClr val="tx1"/>
                </a:solidFill>
                <a:effectLst/>
                <a:latin typeface="+mn-lt"/>
                <a:ea typeface="+mn-ea"/>
                <a:cs typeface="+mn-cs"/>
                <a:hlinkClick r:id="rId4" tooltip="Attention"/>
              </a:rPr>
              <a:t>attention</a:t>
            </a:r>
            <a:r>
              <a:rPr lang="fr-CA" sz="1200" b="0" i="0" kern="1200" noProof="0" dirty="0">
                <a:solidFill>
                  <a:schemeClr val="tx1"/>
                </a:solidFill>
                <a:effectLst/>
                <a:latin typeface="+mn-lt"/>
                <a:ea typeface="+mn-ea"/>
                <a:cs typeface="+mn-cs"/>
              </a:rPr>
              <a:t>, de présence et de </a:t>
            </a:r>
            <a:r>
              <a:rPr lang="fr-CA" sz="1200" b="0" i="0" u="none" strike="noStrike" kern="1200" noProof="0" dirty="0">
                <a:solidFill>
                  <a:schemeClr val="tx1"/>
                </a:solidFill>
                <a:effectLst/>
                <a:latin typeface="+mn-lt"/>
                <a:ea typeface="+mn-ea"/>
                <a:cs typeface="+mn-cs"/>
                <a:hlinkClick r:id="rId5" tooltip="Conscience"/>
              </a:rPr>
              <a:t>conscience</a:t>
            </a:r>
            <a:r>
              <a:rPr lang="fr-CA" sz="1200" b="0" i="0" kern="1200" noProof="0" dirty="0">
                <a:solidFill>
                  <a:schemeClr val="tx1"/>
                </a:solidFill>
                <a:effectLst/>
                <a:latin typeface="+mn-lt"/>
                <a:ea typeface="+mn-ea"/>
                <a:cs typeface="+mn-cs"/>
              </a:rPr>
              <a:t> vigilante, qui peut être interne (sensations, pensées, émotions, actions, motivations, </a:t>
            </a:r>
            <a:r>
              <a:rPr lang="fr-CA" noProof="0" dirty="0"/>
              <a:t>etc.</a:t>
            </a:r>
            <a:r>
              <a:rPr lang="fr-CA" sz="1200" b="0" i="0" kern="1200" noProof="0" dirty="0">
                <a:solidFill>
                  <a:schemeClr val="tx1"/>
                </a:solidFill>
                <a:effectLst/>
                <a:latin typeface="+mn-lt"/>
                <a:ea typeface="+mn-ea"/>
                <a:cs typeface="+mn-cs"/>
              </a:rPr>
              <a:t>) ou externe (au monde environnant, bruits, objets, événements, </a:t>
            </a:r>
            <a:r>
              <a:rPr lang="fr-CA" noProof="0" dirty="0"/>
              <a:t>etc.</a:t>
            </a:r>
            <a:r>
              <a:rPr lang="fr-CA" sz="1200" b="0" i="0" kern="1200" noProof="0" dirty="0">
                <a:solidFill>
                  <a:schemeClr val="tx1"/>
                </a:solidFill>
                <a:effectLst/>
                <a:latin typeface="+mn-lt"/>
                <a:ea typeface="+mn-ea"/>
                <a:cs typeface="+mn-cs"/>
              </a:rPr>
              <a:t>).</a:t>
            </a:r>
            <a:r>
              <a:rPr lang="fr-CA" noProof="0" dirty="0"/>
              <a:t>- Wikipédia</a:t>
            </a:r>
          </a:p>
          <a:p>
            <a:pPr fontAlgn="base">
              <a:spcBef>
                <a:spcPts val="1225"/>
              </a:spcBef>
              <a:buFont typeface="Arial" pitchFamily="34" charset="0"/>
              <a:buNone/>
            </a:pPr>
            <a:r>
              <a:rPr lang="fr-CA" noProof="0" dirty="0"/>
              <a:t>  </a:t>
            </a:r>
            <a:r>
              <a:rPr lang="fr-CA" sz="800" noProof="0" dirty="0">
                <a:hlinkClick r:id="rId6"/>
              </a:rPr>
              <a:t>Pleine conscience — Wikipédia (wikipedia.org)</a:t>
            </a:r>
            <a:r>
              <a:rPr lang="fr-CA" sz="800" noProof="0" dirty="0"/>
              <a:t> </a:t>
            </a:r>
            <a:r>
              <a:rPr lang="fr-CA" sz="800" b="1" noProof="0" dirty="0"/>
              <a:t>– *Définition modifiée en français</a:t>
            </a:r>
            <a:endParaRPr lang="fr-CA" b="1" noProof="0" dirty="0"/>
          </a:p>
          <a:p>
            <a:pPr defTabSz="914292">
              <a:defRPr/>
            </a:pPr>
            <a:r>
              <a:rPr lang="fr-CA" noProof="0" dirty="0"/>
              <a:t> « La pleine conscience signifie la </a:t>
            </a:r>
            <a:r>
              <a:rPr lang="fr-CA" b="1" noProof="0" dirty="0"/>
              <a:t>présence du cœur</a:t>
            </a:r>
            <a:r>
              <a:rPr lang="fr-CA" noProof="0" dirty="0"/>
              <a:t>. » - John Kabbat Zinn </a:t>
            </a:r>
            <a:r>
              <a:rPr lang="fr-CA" sz="1600" noProof="0" dirty="0">
                <a:hlinkClick r:id="rId7"/>
              </a:rPr>
              <a:t>https://www.youtube.com/watch?v=xoLQ3qkh0w0</a:t>
            </a:r>
            <a:endParaRPr lang="fr-CA" noProof="0" dirty="0"/>
          </a:p>
          <a:p>
            <a:pPr>
              <a:buFont typeface="Arial" pitchFamily="34" charset="0"/>
              <a:buChar char="•"/>
            </a:pPr>
            <a:r>
              <a:rPr lang="fr-CA" baseline="0" noProof="0" dirty="0"/>
              <a:t> « </a:t>
            </a:r>
            <a:r>
              <a:rPr lang="fr-CA" b="1" baseline="0" noProof="0" dirty="0"/>
              <a:t>Méditation »</a:t>
            </a:r>
            <a:r>
              <a:rPr lang="fr-CA" baseline="0" noProof="0" dirty="0"/>
              <a:t> désigne</a:t>
            </a:r>
            <a:r>
              <a:rPr lang="fr-CA" noProof="0" dirty="0"/>
              <a:t> l’action ou la pratique de la méditation.</a:t>
            </a:r>
          </a:p>
          <a:p>
            <a:pPr>
              <a:buFont typeface="Arial" pitchFamily="34" charset="0"/>
              <a:buChar char="•"/>
            </a:pPr>
            <a:r>
              <a:rPr lang="fr-CA" noProof="0" dirty="0"/>
              <a:t> « </a:t>
            </a:r>
            <a:r>
              <a:rPr lang="fr-CA" b="1" noProof="0" dirty="0"/>
              <a:t>Méditation » </a:t>
            </a:r>
            <a:r>
              <a:rPr lang="fr-CA" noProof="0" dirty="0"/>
              <a:t>est la pratique dans laquelle la personne entraîne son </a:t>
            </a:r>
            <a:r>
              <a:rPr lang="fr-CA" noProof="0" dirty="0">
                <a:hlinkClick r:id="rId8" tooltip="Mind"/>
              </a:rPr>
              <a:t>esprit</a:t>
            </a:r>
            <a:r>
              <a:rPr lang="fr-CA" noProof="0" dirty="0"/>
              <a:t> ou qui induit un </a:t>
            </a:r>
            <a:r>
              <a:rPr lang="fr-CA" noProof="0" dirty="0">
                <a:hlinkClick r:id="rId9" tooltip="Consciousness"/>
              </a:rPr>
              <a:t>mode de conscience</a:t>
            </a:r>
            <a:r>
              <a:rPr lang="fr-CA" noProof="0" dirty="0"/>
              <a:t>.</a:t>
            </a:r>
          </a:p>
          <a:p>
            <a:pPr lvl="1"/>
            <a:r>
              <a:rPr lang="fr-CA" noProof="0" dirty="0"/>
              <a:t>Formes : </a:t>
            </a:r>
            <a:r>
              <a:rPr lang="fr-CA" noProof="0" dirty="0">
                <a:hlinkClick r:id="rId10" tooltip="Buddhist meditation"/>
              </a:rPr>
              <a:t>méditation bouddhiste</a:t>
            </a:r>
            <a:r>
              <a:rPr lang="fr-CA" noProof="0" dirty="0"/>
              <a:t>, </a:t>
            </a:r>
            <a:r>
              <a:rPr lang="fr-CA" noProof="0" dirty="0">
                <a:hlinkClick r:id="rId11" tooltip="Christian meditation"/>
              </a:rPr>
              <a:t>méditation chrétienne</a:t>
            </a:r>
            <a:r>
              <a:rPr lang="fr-CA" noProof="0" dirty="0"/>
              <a:t>, </a:t>
            </a:r>
            <a:r>
              <a:rPr lang="fr-CA" noProof="0" dirty="0">
                <a:hlinkClick r:id="rId12" tooltip="Daoist meditation"/>
              </a:rPr>
              <a:t>méditation daoïste</a:t>
            </a:r>
            <a:r>
              <a:rPr lang="fr-CA" noProof="0" dirty="0"/>
              <a:t>, </a:t>
            </a:r>
            <a:r>
              <a:rPr lang="fr-CA" noProof="0" dirty="0">
                <a:hlinkClick r:id="rId13" tooltip="Jain meditation"/>
              </a:rPr>
              <a:t>méditation jaïniste</a:t>
            </a:r>
            <a:r>
              <a:rPr lang="fr-CA" noProof="0" dirty="0"/>
              <a:t>, </a:t>
            </a:r>
            <a:r>
              <a:rPr lang="fr-CA" noProof="0" dirty="0">
                <a:hlinkClick r:id="rId14" tooltip="Jewish meditation"/>
              </a:rPr>
              <a:t>méditation juive</a:t>
            </a:r>
            <a:r>
              <a:rPr lang="fr-CA" noProof="0" dirty="0"/>
              <a:t>, </a:t>
            </a:r>
            <a:r>
              <a:rPr lang="fr-CA" noProof="0" dirty="0">
                <a:hlinkClick r:id="rId15" tooltip="Meditation in the Ravidasi Faith"/>
              </a:rPr>
              <a:t>méditation dans la foi Ravidasi</a:t>
            </a:r>
            <a:r>
              <a:rPr lang="fr-CA" noProof="0" dirty="0"/>
              <a:t>, </a:t>
            </a:r>
            <a:r>
              <a:rPr lang="fr-CA" noProof="0" dirty="0">
                <a:hlinkClick r:id="rId16" tooltip="Transcendental Meditation"/>
              </a:rPr>
              <a:t>méditation transcendantale</a:t>
            </a:r>
            <a:r>
              <a:rPr lang="fr-CA" noProof="0" dirty="0"/>
              <a:t> – Wikipedia</a:t>
            </a:r>
          </a:p>
          <a:p>
            <a:pPr fontAlgn="base">
              <a:spcBef>
                <a:spcPts val="1225"/>
              </a:spcBef>
              <a:buFont typeface="Arial" pitchFamily="34" charset="0"/>
              <a:buChar char="•"/>
            </a:pPr>
            <a:endParaRPr lang="fr-CA" noProof="0" dirty="0"/>
          </a:p>
          <a:p>
            <a:pPr fontAlgn="base">
              <a:spcBef>
                <a:spcPts val="1225"/>
              </a:spcBef>
              <a:buFont typeface="Arial" pitchFamily="34" charset="0"/>
              <a:buChar char="•"/>
            </a:pPr>
            <a:r>
              <a:rPr lang="fr-CA" noProof="0" dirty="0"/>
              <a:t> « </a:t>
            </a:r>
            <a:r>
              <a:rPr lang="fr-CA" b="1" noProof="0" dirty="0"/>
              <a:t>Méditation de la pleine conscience </a:t>
            </a:r>
            <a:r>
              <a:rPr lang="fr-CA" noProof="0" dirty="0"/>
              <a:t>: Entraînement du cerveau sur l’attention et la méta-attention dans le but de développer l’intelligence émotionnelle. »</a:t>
            </a:r>
          </a:p>
          <a:p>
            <a:pPr fontAlgn="base">
              <a:spcBef>
                <a:spcPts val="1225"/>
              </a:spcBef>
              <a:buFont typeface="Arial" pitchFamily="34" charset="0"/>
              <a:buChar char="•"/>
            </a:pPr>
            <a:r>
              <a:rPr lang="fr-CA" noProof="0" dirty="0"/>
              <a:t> « </a:t>
            </a:r>
            <a:r>
              <a:rPr lang="fr-CA" b="1" noProof="0" dirty="0"/>
              <a:t>Méta-attention </a:t>
            </a:r>
            <a:r>
              <a:rPr lang="fr-CA" noProof="0" dirty="0"/>
              <a:t>: Attention à l’attention; capacité de savoir que son attention s’est éloignée. »</a:t>
            </a:r>
          </a:p>
          <a:p>
            <a:pPr lvl="1" fontAlgn="base">
              <a:spcBef>
                <a:spcPts val="1225"/>
              </a:spcBef>
              <a:buFont typeface="Arial" pitchFamily="34" charset="0"/>
              <a:buChar char="•"/>
            </a:pPr>
            <a:r>
              <a:rPr lang="fr-CA" noProof="0" dirty="0"/>
              <a:t>Tan, C (2013). Search Inside Yourself. NY; page 30. </a:t>
            </a:r>
          </a:p>
          <a:p>
            <a:pPr fontAlgn="base">
              <a:spcBef>
                <a:spcPts val="1225"/>
              </a:spcBef>
            </a:pPr>
            <a:r>
              <a:rPr lang="fr-CA" b="1" noProof="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a:t>Olivia</a:t>
            </a:r>
          </a:p>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Olivia</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à utiliser 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u="none" dirty="0"/>
              <a:t>Ginette</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20</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a:t>Ginette</a:t>
            </a:r>
          </a:p>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a:t>(Lisez la diapositive.)</a:t>
            </a:r>
          </a:p>
          <a:p>
            <a:pPr marL="0" indent="0">
              <a:buFont typeface="Arial" panose="020B0604020202020204" pitchFamily="34" charset="0"/>
              <a:buNone/>
            </a:pPr>
            <a:r>
              <a:rPr lang="fr-CA" b="0" u="none" dirty="0"/>
              <a:t>(Cliquez pour que chaque puce s’affiche.)</a:t>
            </a:r>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a:t>Vous avez tous reçu, la semaine dernière, un courriel contenant votre numéro de jumelage. Au cas où vous auriez besoin de consulter le dossier de jumelage, un lien menant à celui-ci se trouve dans l’espace de clavardage. Une fois le lien ouvert, 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1" u="none" dirty="0"/>
              <a:t>[</a:t>
            </a:r>
            <a:r>
              <a:rPr lang="fr-FR" sz="1200" b="1" u="none" dirty="0"/>
              <a:t>Ayez le lien vers le dossier de jumelage ici, et communiquez-le MAINTENANT par clavardage.</a:t>
            </a:r>
            <a:r>
              <a:rPr lang="fr-CA" sz="1200" b="1" u="none"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21</a:t>
            </a:fld>
            <a:endParaRPr lang="fr-CA" dirty="0"/>
          </a:p>
        </p:txBody>
      </p:sp>
    </p:spTree>
    <p:extLst>
      <p:ext uri="{BB962C8B-B14F-4D97-AF65-F5344CB8AC3E}">
        <p14:creationId xmlns:p14="http://schemas.microsoft.com/office/powerpoint/2010/main" val="228528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Ginette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Vous allez maintenant avoir l’occasion de connaître vos compagnons.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(Lisez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Nous allons maintenant ouvrir les salles de sous-groupe. Vous devrez vous rendre dans la salle de sous-groupe correspondant à votre jumelage.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Pour vous joindre à votre salle de sous-groupe, dans le menu du haut, cliquez sur « Sessions scindées », puis sur « Rejoindre la séance scindée ». Faites défiler la page vers le bas, puis cliquez sur le numéro de salle de sous-groupe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(Tenir les salles de sous-groupe ouvertes pendant 10 minutes.)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Bon retour. J’espère que tout s’est bien passé pour vous…</a:t>
            </a:r>
            <a:r>
              <a:rPr lang="fr-CA" sz="1200" b="0" dirty="0"/>
              <a:t> </a:t>
            </a:r>
            <a:r>
              <a:rPr lang="fr-CA" sz="1200" b="0" u="none" dirty="0"/>
              <a:t>Passons à autre chose.</a:t>
            </a:r>
            <a:r>
              <a:rPr lang="fr-CA" sz="1200" b="0" dirty="0"/>
              <a:t>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[[Remarque à l’intention des traducteurs : Dans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“Sessions scindées”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“Rejoindre la session scindée”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121700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Olivia</a:t>
            </a:r>
          </a:p>
        </p:txBody>
      </p:sp>
      <p:sp>
        <p:nvSpPr>
          <p:cNvPr id="4" name="Slide Number Placeholder 3"/>
          <p:cNvSpPr>
            <a:spLocks noGrp="1"/>
          </p:cNvSpPr>
          <p:nvPr>
            <p:ph type="sldNum" sz="quarter" idx="10"/>
          </p:nvPr>
        </p:nvSpPr>
        <p:spPr/>
        <p:txBody>
          <a:bodyPr/>
          <a:lstStyle/>
          <a:p>
            <a:fld id="{C6C9EB95-B0B3-48AB-917D-E5E386E0913A}" type="slidenum">
              <a:rPr lang="en-US" smtClean="0"/>
              <a:t>23</a:t>
            </a:fld>
            <a:endParaRPr lang="en-US" dirty="0"/>
          </a:p>
        </p:txBody>
      </p:sp>
    </p:spTree>
    <p:extLst>
      <p:ext uri="{BB962C8B-B14F-4D97-AF65-F5344CB8AC3E}">
        <p14:creationId xmlns:p14="http://schemas.microsoft.com/office/powerpoint/2010/main" val="138488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u="none" noProof="0" dirty="0"/>
              <a:t>Olivia</a:t>
            </a:r>
          </a:p>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p>
          <a:p>
            <a:pPr marL="171450" indent="-171450">
              <a:buFont typeface="Arial" panose="020B0604020202020204" pitchFamily="34" charset="0"/>
              <a:buChar char="•"/>
            </a:pPr>
            <a:r>
              <a:rPr lang="fr-CA" u="none" noProof="0" dirty="0"/>
              <a:t>Je suis reconnaissant(e) de pouvoir sentir le soleil sur ma peau.</a:t>
            </a:r>
          </a:p>
          <a:p>
            <a:pPr marL="171450" indent="-171450">
              <a:buFont typeface="Arial" panose="020B0604020202020204" pitchFamily="34" charset="0"/>
              <a:buChar char="•"/>
            </a:pPr>
            <a:r>
              <a:rPr lang="fr-CA" u="none" noProof="0" dirty="0"/>
              <a:t>Je suis reconnaissant(e) d’avoir eu une nuit de sommeil.</a:t>
            </a:r>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24</a:t>
            </a:fld>
            <a:endParaRPr lang="fr-CA" dirty="0"/>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Olivia</a:t>
            </a:r>
          </a:p>
          <a:p>
            <a:r>
              <a:rPr lang="fr-CA" u="none" dirty="0"/>
              <a:t>(Lisez les puces principales de la diapositive.)</a:t>
            </a:r>
          </a:p>
          <a:p>
            <a:r>
              <a:rPr lang="fr-CA" u="none" dirty="0"/>
              <a:t>(Après avoir lu les puces principales)</a:t>
            </a:r>
          </a:p>
          <a:p>
            <a:r>
              <a:rPr lang="fr-CA" u="none" dirty="0"/>
              <a:t>Les prochaines diapositives vous montreront comment faire l’exercice de prise de conscience du corps.</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25</a:t>
            </a:fld>
            <a:endParaRPr lang="fr-CA" dirty="0"/>
          </a:p>
        </p:txBody>
      </p:sp>
    </p:spTree>
    <p:extLst>
      <p:ext uri="{BB962C8B-B14F-4D97-AF65-F5344CB8AC3E}">
        <p14:creationId xmlns:p14="http://schemas.microsoft.com/office/powerpoint/2010/main" val="3450707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err="1"/>
              <a:t>Ginette</a:t>
            </a: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26</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27</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r>
              <a:rPr lang="fr-CA" u="none" noProof="0" dirty="0"/>
              <a:t>Ginette</a:t>
            </a:r>
          </a:p>
          <a:p>
            <a:r>
              <a:rPr lang="fr-CA" u="none" noProof="0" dirty="0"/>
              <a:t>(Avant de cliquer)</a:t>
            </a:r>
          </a:p>
          <a:p>
            <a:r>
              <a:rPr lang="fr-CA" u="none" noProof="0" dirty="0"/>
              <a:t>Selon l’heure, vous pourriez choisir de commencer par une période de questions.</a:t>
            </a:r>
            <a:r>
              <a:rPr lang="fr-CA" noProof="0" dirty="0"/>
              <a:t> </a:t>
            </a:r>
            <a:r>
              <a:rPr lang="fr-CA" u="none" noProof="0" dirty="0"/>
              <a:t>Dans le cas contraire, les personnes qui ont des questions peuvent communiquer avec vous après le retour sur l’exercice.</a:t>
            </a:r>
          </a:p>
          <a:p>
            <a:endParaRPr lang="fr-CA" noProof="0" dirty="0"/>
          </a:p>
          <a:p>
            <a:r>
              <a:rPr lang="fr-CA" u="none" noProof="0" dirty="0"/>
              <a:t>(Un clic)</a:t>
            </a:r>
          </a:p>
          <a:p>
            <a:r>
              <a:rPr lang="fr-CA" u="none" noProof="0" dirty="0"/>
              <a:t>Avant de faire un retour sur l’exercice en petits groupes, nous allons permettre à quelques personnes (disons trois ou quatre, selon l’heure) de prendre la parole en séance plénière.</a:t>
            </a:r>
          </a:p>
          <a:p>
            <a:r>
              <a:rPr lang="fr-CA" u="none" noProof="0" dirty="0"/>
              <a:t>(Lisez la diapositive… et donnez le microphone à trois ou quatre personnes.)</a:t>
            </a:r>
          </a:p>
          <a:p>
            <a:endParaRPr lang="fr-CA" noProof="0" dirty="0"/>
          </a:p>
          <a:p>
            <a:r>
              <a:rPr lang="fr-CA" u="none" noProof="0" dirty="0"/>
              <a:t>(Dernier clic)</a:t>
            </a:r>
          </a:p>
          <a:p>
            <a:r>
              <a:rPr lang="fr-CA" u="none" noProof="0" dirty="0"/>
              <a:t>Il est maintenant temps de faire un retour sur l’exercice… (Lisez la diapositive.)</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28</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a:t>Ginette</a:t>
            </a:r>
          </a:p>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29</a:t>
            </a:fld>
            <a:endParaRPr lang="fr-CA" dirty="0"/>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CA" sz="1200" dirty="0"/>
              <a:t>Carmen?</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And if </a:t>
            </a:r>
            <a:r>
              <a:rPr lang="fr-CA" sz="1200" dirty="0" err="1"/>
              <a:t>you</a:t>
            </a:r>
            <a:r>
              <a:rPr lang="fr-CA" sz="1200" dirty="0"/>
              <a:t> </a:t>
            </a:r>
            <a:r>
              <a:rPr lang="fr-CA" sz="1200" dirty="0" err="1"/>
              <a:t>feel</a:t>
            </a:r>
            <a:r>
              <a:rPr lang="fr-CA" sz="1200" dirty="0"/>
              <a:t> like </a:t>
            </a:r>
            <a:r>
              <a:rPr lang="fr-CA" sz="1200" dirty="0" err="1"/>
              <a:t>mentioning</a:t>
            </a:r>
            <a:r>
              <a:rPr lang="fr-CA" sz="1200" dirty="0"/>
              <a:t> the </a:t>
            </a:r>
            <a:r>
              <a:rPr lang="fr-CA" sz="1200" dirty="0" err="1"/>
              <a:t>following</a:t>
            </a:r>
            <a:r>
              <a:rPr lang="fr-CA" sz="1200" dirty="0"/>
              <a:t>, or </a:t>
            </a:r>
            <a:r>
              <a:rPr lang="fr-CA" sz="1200" dirty="0" err="1"/>
              <a:t>just</a:t>
            </a:r>
            <a:r>
              <a:rPr lang="fr-CA" sz="1200" dirty="0"/>
              <a:t> </a:t>
            </a:r>
            <a:r>
              <a:rPr lang="fr-CA" sz="1200" dirty="0" err="1"/>
              <a:t>skipping</a:t>
            </a:r>
            <a:r>
              <a:rPr lang="fr-CA" sz="1200" dirty="0"/>
              <a:t> </a:t>
            </a:r>
            <a:r>
              <a:rPr lang="fr-CA" sz="1200" dirty="0" err="1"/>
              <a:t>it</a:t>
            </a:r>
            <a:r>
              <a:rPr lang="fr-CA" sz="1200" dirty="0"/>
              <a:t> </a:t>
            </a:r>
            <a:r>
              <a:rPr lang="fr-CA" sz="1200" dirty="0" err="1"/>
              <a:t>altogether</a:t>
            </a:r>
            <a:endParaRPr lang="fr-CA" sz="1200"/>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sz="1200" u="none" dirty="0"/>
              <a:t>Le </a:t>
            </a:r>
            <a:r>
              <a:rPr lang="fr-FR" sz="1200" dirty="0">
                <a:solidFill>
                  <a:srgbClr val="0070C0"/>
                </a:solidFill>
                <a:latin typeface="+mn-lt"/>
              </a:rPr>
              <a:t>Programme de développement du leadership de changement en pleine-conscience (DLCP) </a:t>
            </a:r>
            <a:r>
              <a:rPr lang="fr-CA" sz="1200" u="none" dirty="0"/>
              <a:t>est en cours d’élaboration depuis 2016; a été lancé en avril 2021 par Services aux Autochtones Canada (SAC) dans le cadre d’un projet pilote; puis offert en 2022.</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200" b="0" u="none" dirty="0"/>
              <a:t>Le programme est parrainé principalement par </a:t>
            </a:r>
            <a:r>
              <a:rPr lang="fr-CA" sz="1200" b="1" u="none" dirty="0"/>
              <a:t>Services aux Autochtones Canada </a:t>
            </a:r>
            <a:r>
              <a:rPr lang="fr-CA" sz="1200" b="0" u="none" dirty="0"/>
              <a:t>et appuyé par d’autres ministères et agences, notamment :</a:t>
            </a:r>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171450" lvl="0" indent="-171450">
              <a:spcAft>
                <a:spcPts val="600"/>
              </a:spcAft>
              <a:buFont typeface="Arial" panose="020B0604020202020204" pitchFamily="34" charset="0"/>
              <a:buChar char="•"/>
            </a:pPr>
            <a:r>
              <a:rPr lang="fr-CA" sz="1200" u="none" dirty="0"/>
              <a:t>L’invitation est également envoyée à tous les autres employés de l’État par le Réseau interministériel de changement organisationnel, par l’entremise de ses groupes </a:t>
            </a:r>
            <a:r>
              <a:rPr lang="fr-CA" sz="1200" u="none" dirty="0" err="1"/>
              <a:t>OutilsGC</a:t>
            </a:r>
            <a:r>
              <a:rPr lang="fr-CA" sz="1200" u="none" dirty="0"/>
              <a:t>.</a:t>
            </a:r>
          </a:p>
          <a:p>
            <a:pPr marL="171450" lvl="0" indent="-171450">
              <a:spcAft>
                <a:spcPts val="600"/>
              </a:spcAft>
              <a:buFont typeface="Arial" panose="020B0604020202020204" pitchFamily="34" charset="0"/>
              <a:buChar char="•"/>
            </a:pPr>
            <a:r>
              <a:rPr lang="fr-FR" sz="1200" u="none" dirty="0"/>
              <a:t>Et nous remercions tous ceux qui ont promu le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 </a:t>
            </a:r>
            <a:r>
              <a:rPr lang="en-US" dirty="0" err="1"/>
              <a:t>vous</a:t>
            </a:r>
            <a:r>
              <a:rPr lang="en-US" dirty="0"/>
              <a:t> </a:t>
            </a:r>
            <a:r>
              <a:rPr lang="en-US" dirty="0" err="1"/>
              <a:t>êtes</a:t>
            </a:r>
            <a:r>
              <a:rPr lang="en-US" dirty="0"/>
              <a:t> </a:t>
            </a:r>
            <a:r>
              <a:rPr lang="en-US" dirty="0" err="1"/>
              <a:t>curieux</a:t>
            </a:r>
            <a:r>
              <a:rPr lang="en-US" dirty="0"/>
              <a:t> </a:t>
            </a:r>
            <a:r>
              <a:rPr lang="en-US" dirty="0" err="1"/>
              <a:t>d'en</a:t>
            </a:r>
            <a:r>
              <a:rPr lang="en-US" dirty="0"/>
              <a:t> savoir un </a:t>
            </a:r>
            <a:r>
              <a:rPr lang="en-US" dirty="0" err="1"/>
              <a:t>peu</a:t>
            </a:r>
            <a:r>
              <a:rPr lang="en-US" dirty="0"/>
              <a:t> plus sur les co-</a:t>
            </a:r>
            <a:r>
              <a:rPr lang="en-US" dirty="0" err="1"/>
              <a:t>facilitateurs</a:t>
            </a:r>
            <a:r>
              <a:rPr lang="en-US" dirty="0"/>
              <a:t>, </a:t>
            </a:r>
            <a:r>
              <a:rPr lang="en-US" dirty="0" err="1"/>
              <a:t>vous</a:t>
            </a:r>
            <a:r>
              <a:rPr lang="en-US" dirty="0"/>
              <a:t> </a:t>
            </a:r>
            <a:r>
              <a:rPr lang="en-US" dirty="0" err="1"/>
              <a:t>pouvez</a:t>
            </a:r>
            <a:r>
              <a:rPr lang="en-US" dirty="0"/>
              <a:t> </a:t>
            </a:r>
            <a:r>
              <a:rPr lang="en-US" dirty="0" err="1"/>
              <a:t>suivre</a:t>
            </a:r>
            <a:r>
              <a:rPr lang="en-US" dirty="0"/>
              <a:t> le lien en haut de </a:t>
            </a:r>
            <a:r>
              <a:rPr lang="en-US" dirty="0" err="1"/>
              <a:t>l'Invitation</a:t>
            </a:r>
            <a:r>
              <a:rPr lang="en-US" dirty="0"/>
              <a:t> sur la page </a:t>
            </a:r>
            <a:r>
              <a:rPr lang="en-US" dirty="0" err="1"/>
              <a:t>GCwiki</a:t>
            </a:r>
            <a:endParaRPr lang="en-US" dirty="0"/>
          </a:p>
          <a:p>
            <a:endParaRPr lang="en-US" dirty="0">
              <a:hlinkClick r:id="rId3"/>
            </a:endParaRPr>
          </a:p>
          <a:p>
            <a:r>
              <a:rPr lang="en-US" dirty="0">
                <a:hlinkClick r:id="rId3"/>
              </a:rPr>
              <a:t>https://wiki.gccollab.ca/MCLD_Program_Facilitators_Team_/_L%27%C3%A9quipe_des_animateurs_du_program_de_DLCP</a:t>
            </a:r>
            <a:r>
              <a:rPr lang="en-US" dirty="0"/>
              <a:t>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defTabSz="933126">
              <a:defRPr/>
            </a:pPr>
            <a:r>
              <a:rPr lang="fr-CA" dirty="0"/>
              <a:t>Olivia</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8610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Pendant les séances, nous pouvons utiliser ou non la fonctionnalité ou l’activité mentionnée.</a:t>
            </a:r>
          </a:p>
          <a:p>
            <a:endParaRPr lang="fr-CA" dirty="0"/>
          </a:p>
          <a:p>
            <a:r>
              <a:rPr lang="fr-CA" u="none" dirty="0"/>
              <a:t>(Cliquez sur chaque puce principale.)</a:t>
            </a:r>
          </a:p>
          <a:p>
            <a:pPr marL="171450" indent="-171450">
              <a:buFont typeface="Arial" panose="020B0604020202020204" pitchFamily="34" charset="0"/>
              <a:buChar char="•"/>
            </a:pPr>
            <a:r>
              <a:rPr lang="fr-CA" u="none" dirty="0"/>
              <a:t>La colonne de gauche montre les outils de la plateforme.</a:t>
            </a:r>
            <a:r>
              <a:rPr lang="fr-CA" dirty="0"/>
              <a:t> </a:t>
            </a:r>
          </a:p>
          <a:p>
            <a:pPr marL="628650" lvl="1" indent="-171450">
              <a:buFont typeface="Arial" panose="020B0604020202020204" pitchFamily="34" charset="0"/>
              <a:buChar char="•"/>
            </a:pPr>
            <a:r>
              <a:rPr lang="fr-CA" u="none" dirty="0"/>
              <a:t>Par exemple : le marqueur, que nous utiliserons dans les prochaines diapositives;</a:t>
            </a:r>
            <a:r>
              <a:rPr lang="fr-CA" dirty="0"/>
              <a:t> </a:t>
            </a:r>
          </a:p>
          <a:p>
            <a:pPr marL="628650" lvl="1" indent="-171450">
              <a:buFont typeface="Arial" panose="020B0604020202020204" pitchFamily="34" charset="0"/>
              <a:buChar char="•"/>
            </a:pPr>
            <a:r>
              <a:rPr lang="fr-CA" u="none" dirty="0"/>
              <a:t>ou la fonction « Lever la main », pour poser des questions.</a:t>
            </a:r>
          </a:p>
          <a:p>
            <a:pPr marL="171450" indent="-171450">
              <a:buFont typeface="Arial" panose="020B0604020202020204" pitchFamily="34" charset="0"/>
              <a:buChar char="•"/>
            </a:pPr>
            <a:r>
              <a:rPr lang="fr-CA" u="none" dirty="0"/>
              <a:t>La colonne de droite montre les activités en petits groupes, qui seront expliquées plus tard au cours de la séance.</a:t>
            </a:r>
          </a:p>
          <a:p>
            <a:pPr marL="171450" indent="-171450">
              <a:buFont typeface="Arial" panose="020B0604020202020204" pitchFamily="34" charset="0"/>
              <a:buChar char="•"/>
            </a:pPr>
            <a:r>
              <a:rPr lang="fr-CA" u="none" dirty="0"/>
              <a:t>La rangée inférieure montre les ressources ou les interactions supplémentaires, comme voir une vidéo, répondre à un sondage ou utiliser le marqueur.</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Carmen</a:t>
            </a:r>
          </a:p>
          <a:p>
            <a:r>
              <a:rPr lang="fr-CA" u="none" dirty="0"/>
              <a:t>Prenons le temps de nous exercer à utiliser le marqueur.</a:t>
            </a:r>
          </a:p>
          <a:p>
            <a:endParaRPr lang="fr-CA" dirty="0"/>
          </a:p>
          <a:p>
            <a:r>
              <a:rPr lang="fr-CA" u="none" dirty="0"/>
              <a:t>Le marqueur se trouve dans le menu supérieur de votre écran WebEx.</a:t>
            </a:r>
            <a:r>
              <a:rPr lang="fr-CA" dirty="0"/>
              <a:t> </a:t>
            </a:r>
          </a:p>
          <a:p>
            <a:r>
              <a:rPr lang="fr-CA" u="none" dirty="0"/>
              <a:t>(Trouvez l’option, et permettez à tout le monde d’utiliser le marqueur.)</a:t>
            </a:r>
          </a:p>
          <a:p>
            <a:endParaRPr lang="fr-CA" dirty="0"/>
          </a:p>
          <a:p>
            <a:r>
              <a:rPr lang="fr-CA" u="none" dirty="0"/>
              <a:t>Notez qu’une marque apparaît lorsque vous relâchez le clic de la souris.</a:t>
            </a:r>
          </a:p>
          <a:p>
            <a:r>
              <a:rPr lang="fr-CA" u="none" dirty="0"/>
              <a:t>Essayez ensuite de faire une petite marque et une longue marque.</a:t>
            </a:r>
          </a:p>
          <a:p>
            <a:endParaRPr lang="fr-CA" dirty="0"/>
          </a:p>
          <a:p>
            <a:r>
              <a:rPr lang="fr-CA" u="none" dirty="0"/>
              <a:t>Dans les prochaines diapositives, nous allons utiliser le même outil pour indiquer d’où vous vous joignez à la séance.</a:t>
            </a:r>
          </a:p>
          <a:p>
            <a:pPr marL="171450" indent="-171450">
              <a:buFont typeface="Arial" panose="020B0604020202020204" pitchFamily="34" charset="0"/>
              <a:buChar char="•"/>
            </a:pPr>
            <a:r>
              <a:rPr lang="fr-CA" u="none" dirty="0"/>
              <a:t>La première diapositive s’adresse aux gens au Canada.</a:t>
            </a:r>
          </a:p>
          <a:p>
            <a:pPr marL="171450" indent="-171450">
              <a:buFont typeface="Arial" panose="020B0604020202020204" pitchFamily="34" charset="0"/>
              <a:buChar char="•"/>
            </a:pPr>
            <a:r>
              <a:rPr lang="fr-CA" u="none" dirty="0"/>
              <a:t>La diapositive suivante s’adresse aux gens de la RCN.</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(Effacez toutes les marques. Vous pourriez devoir retirer à tout le monde l’utilisation du marqueur.)</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Dans le cadre d’une activité d’accueil au programme, prenons quelques minutes pour créer une petite marque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u="none" dirty="0"/>
              <a:t> je le répète : « une petite marque »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u="none" dirty="0"/>
              <a:t>qui représente l’endroit d’où vous vous joignez à nous.</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(Cliquez pour que l’animation s’affiche.)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Si vous vous joignez à la séance de la RCN, veuillez attendre la diapositive suivante, car nous avons habituellement beaucoup plus de gens de cette région.</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Pour tous les autres, à l’aide du marqueur, placez une petite marque pour indiquer d’où vous vous joignez à la séance.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(Vous pourriez devoir accorder de nouveau à tout le monde l’autorisation d’utiliser le marqueur.)</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 -</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a:t>
            </a:r>
          </a:p>
          <a:p>
            <a:pPr lvl="0"/>
            <a:r>
              <a:rPr lang="fr-CA" u="none" noProof="0" dirty="0"/>
              <a:t>Nouveau-Brunswick, Nouvelle-Écosse, Île-du-Prince-Édouard, Terre-Neuve-et-Labrador</a:t>
            </a: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Laissez-moi seulement effacer les marques. Maintenant, pour les gens de la RCN, veuillez faire votre marque.</a:t>
            </a:r>
            <a:r>
              <a:rPr lang="fr-CA" dirty="0"/>
              <a:t>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(Donnez aux gens quelques secondes pour inscrire leur marque.)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(Arrêtez l’utilisation du marqueur.)</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Merci d’avoir fait une marque. Cela nous aidera dans notre rapport à la direction.</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(Retirez l’utilisation du marqueur à tout le monde.)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a:spcBef>
                <a:spcPts val="1800"/>
              </a:spcBef>
            </a:pPr>
            <a:r>
              <a:rPr lang="fr-CA" u="none" dirty="0"/>
              <a:t>Ginette</a:t>
            </a:r>
          </a:p>
          <a:p>
            <a:pPr>
              <a:spcBef>
                <a:spcPts val="1800"/>
              </a:spcBef>
            </a:pPr>
            <a:r>
              <a:rPr lang="fr-CA" u="none" dirty="0"/>
              <a:t>Une 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CA" sz="1200" u="none" dirty="0"/>
              <a:t>Je vous ai envoyé un numéro de jumelage au cours des derniers jours. Si vous n’avez pas pris connaissance du courriel, nous afficherons le lien vers le jumelage dans l’espace de clavardage, que vous pourrez utiliser au besoin. Vous aurez quelques minutes pour rencontrer vos compagnons.</a:t>
            </a:r>
          </a:p>
          <a:p>
            <a:pPr marL="628650" lvl="1" indent="-171450">
              <a:buFont typeface="Arial" panose="020B0604020202020204" pitchFamily="34" charset="0"/>
              <a:buChar char="•"/>
            </a:pPr>
            <a:r>
              <a:rPr lang="fr-CA" sz="1200" u="none" dirty="0"/>
              <a:t>Sachez que le système de jumelage est l’aspect du programme qui permet à la majorité des gens d’optimiser leurs efforts. Par conséquent, assurez-vous de vous joindre au vôtre et d’y participer.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u="none" noProof="0" dirty="0"/>
              <a:t>La responsabilité de participer à ce programme repose sur l'individu et le système de jumelage</a:t>
            </a:r>
            <a:endParaRPr lang="fr-CA" u="none" noProof="0" dirty="0"/>
          </a:p>
          <a:p>
            <a:pPr marL="628650" lvl="1" indent="-171450">
              <a:buFont typeface="Arial" panose="020B0604020202020204" pitchFamily="34" charset="0"/>
              <a:buChar char="•"/>
            </a:pPr>
            <a:r>
              <a:rPr lang="fr-CA" sz="1200" b="1" u="none" dirty="0"/>
              <a:t>[</a:t>
            </a:r>
            <a:r>
              <a:rPr lang="fr-FR" sz="1200" b="1" u="none" dirty="0"/>
              <a:t>Ayez le lien ici, et communiquez-le PLUS TARD par clavardage: </a:t>
            </a:r>
            <a:r>
              <a:rPr lang="fr-CA" sz="1800" u="none" strike="noStrike" dirty="0">
                <a:solidFill>
                  <a:srgbClr val="0645AD"/>
                </a:solidFill>
                <a:effectLst/>
                <a:latin typeface="Calibri" panose="020F0502020204030204" pitchFamily="34" charset="0"/>
                <a:ea typeface="Calibri" panose="020F0502020204030204" pitchFamily="34" charset="0"/>
                <a:hlinkClick r:id="rId3" tooltip="DLCP programme francçais 2022 - System jumelage.xlsx"/>
              </a:rPr>
              <a:t>DLCP_programme_francçais_2022_-_System_jumelage.xlsx</a:t>
            </a:r>
            <a:r>
              <a:rPr lang="fr-CA" sz="1800" dirty="0">
                <a:effectLst/>
                <a:latin typeface="Calibri" panose="020F0502020204030204" pitchFamily="34" charset="0"/>
                <a:ea typeface="Calibri" panose="020F0502020204030204" pitchFamily="34" charset="0"/>
              </a:rPr>
              <a:t>. (https://wiki.gccollab.ca/images/a/a1/DLCP_programme_franc%C3%A7ais_2022_-_System_jumelage.xlsx)</a:t>
            </a:r>
            <a:r>
              <a:rPr lang="fr-CA" sz="1200" b="1" u="none" dirty="0"/>
              <a:t>]</a:t>
            </a:r>
          </a:p>
          <a:p>
            <a:pPr marL="171450" indent="-171450">
              <a:buFont typeface="Arial" panose="020B0604020202020204" pitchFamily="34" charset="0"/>
              <a:buChar char="•"/>
            </a:pPr>
            <a:r>
              <a:rPr lang="fr-CA" sz="2800" u="none" dirty="0"/>
              <a:t>Journal 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 Voici des exemples que j’utilise :</a:t>
            </a:r>
          </a:p>
          <a:p>
            <a:pPr marL="1085850" lvl="2" indent="-171450">
              <a:buFont typeface="Arial" panose="020B0604020202020204" pitchFamily="34" charset="0"/>
              <a:buChar char="•"/>
            </a:pPr>
            <a:r>
              <a:rPr lang="fr-CA" sz="2400" u="none" dirty="0"/>
              <a:t>Je suis reconnaissant(e) d’avoir de la nourriture dans mon réfrigérateur.</a:t>
            </a:r>
          </a:p>
          <a:p>
            <a:pPr marL="1085850" lvl="2" indent="-171450">
              <a:buFont typeface="Arial" panose="020B0604020202020204" pitchFamily="34" charset="0"/>
              <a:buChar char="•"/>
            </a:pPr>
            <a:r>
              <a:rPr lang="fr-CA" sz="2400" u="none" dirty="0"/>
              <a:t>Je suis reconnaissant(e) de sentir le soleil sur ma peau.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u="none" dirty="0"/>
              <a:t>La 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b="1" u="none" dirty="0"/>
              <a:t>[Ayez le lien ici, et c</a:t>
            </a:r>
            <a:r>
              <a:rPr lang="fr-FR" sz="2800" b="1" u="none" dirty="0"/>
              <a:t>ommuniquez-le</a:t>
            </a:r>
            <a:r>
              <a:rPr lang="fr-CA" sz="2800" b="1" u="none" dirty="0"/>
              <a:t> PLUS TARD par clavardage: </a:t>
            </a:r>
            <a:r>
              <a:rPr lang="fr-CA" sz="2800" u="none" dirty="0"/>
              <a:t>https://gccollab.ca/groups/profile/7978973/mcld-program-cohort-cop-coi-program-dlpc-cohorte-cdp-et-cdi</a:t>
            </a:r>
            <a:r>
              <a:rPr lang="fr-CA" sz="2800" b="1" u="none" dirty="0"/>
              <a:t>]</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0585C7-6626-6A0B-A5A6-C599212FFD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CA" noProof="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4" name="Date Placeholder 3"/>
          <p:cNvSpPr>
            <a:spLocks noGrp="1"/>
          </p:cNvSpPr>
          <p:nvPr>
            <p:ph type="dt" sz="half" idx="10"/>
          </p:nvPr>
        </p:nvSpPr>
        <p:spPr/>
        <p:txBody>
          <a:bodyPr/>
          <a:lstStyle/>
          <a:p>
            <a:fld id="{7E62ADF1-26B7-4236-810D-3BE94D1543A2}" type="datetime1">
              <a:rPr lang="en-CA" noProof="0" smtClean="0"/>
              <a:t>2022-10-12</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3"/>
          <a:srcRect/>
          <a:stretch>
            <a:fillRect/>
          </a:stretch>
        </p:blipFill>
        <p:spPr>
          <a:xfrm>
            <a:off x="0" y="0"/>
            <a:ext cx="2724150" cy="1504950"/>
          </a:xfrm>
          <a:prstGeom prst="rect">
            <a:avLst/>
          </a:prstGeom>
        </p:spPr>
      </p:pic>
      <p:sp>
        <p:nvSpPr>
          <p:cNvPr id="13" name="TextBox 12"/>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2022-10-12</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2022-10-12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2022-10-12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2022-10-12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2022-10-12</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57.xml"/><Relationship Id="rId1" Type="http://schemas.openxmlformats.org/officeDocument/2006/relationships/tags" Target="../tags/tag5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hyperlink" Target="https://www.tbs-sct.canada.ca/pol/doc-fra.aspx?id=25049"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9.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slideLayout" Target="../slideLayouts/slideLayout4.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image" Target="../media/image34.jpe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image" Target="../media/image40.png"/><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4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hyperlink" Target="https://fr.wikipedia.org/wiki/Massive_Open_Online_Course"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81.xml"/><Relationship Id="rId7" Type="http://schemas.openxmlformats.org/officeDocument/2006/relationships/image" Target="../media/image43.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2.png"/><Relationship Id="rId5" Type="http://schemas.openxmlformats.org/officeDocument/2006/relationships/image" Target="../media/image4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48.png"/><Relationship Id="rId5" Type="http://schemas.openxmlformats.org/officeDocument/2006/relationships/tags" Target="../tags/tag89.xml"/><Relationship Id="rId10" Type="http://schemas.openxmlformats.org/officeDocument/2006/relationships/image" Target="../media/image47.png"/><Relationship Id="rId4" Type="http://schemas.openxmlformats.org/officeDocument/2006/relationships/tags" Target="../tags/tag88.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3" Type="http://schemas.openxmlformats.org/officeDocument/2006/relationships/tags" Target="../tags/tag94.xml"/><Relationship Id="rId21" Type="http://schemas.openxmlformats.org/officeDocument/2006/relationships/image" Target="../media/image49.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image" Target="../media/image53.png"/><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notesSlide" Target="../notesSlides/notesSlide18.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image" Target="../media/image52.png"/><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51.png"/><Relationship Id="rId10" Type="http://schemas.openxmlformats.org/officeDocument/2006/relationships/tags" Target="../tags/tag101.xml"/><Relationship Id="rId19"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54.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notesSlide" Target="../notesSlides/notesSlide20.xml"/><Relationship Id="rId3" Type="http://schemas.openxmlformats.org/officeDocument/2006/relationships/tags" Target="../tags/tag115.xml"/><Relationship Id="rId21" Type="http://schemas.openxmlformats.org/officeDocument/2006/relationships/image" Target="../media/image22.png"/><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Layout" Target="../slideLayouts/slideLayout2.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image" Target="../media/image25.jpe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image" Target="../media/image24.png"/><Relationship Id="rId10" Type="http://schemas.openxmlformats.org/officeDocument/2006/relationships/tags" Target="../tags/tag122.xml"/><Relationship Id="rId19" Type="http://schemas.openxmlformats.org/officeDocument/2006/relationships/image" Target="../media/image21.png"/><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1.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1.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37.xml"/><Relationship Id="rId7" Type="http://schemas.openxmlformats.org/officeDocument/2006/relationships/notesSlide" Target="../notesSlides/notesSlide2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10" Type="http://schemas.openxmlformats.org/officeDocument/2006/relationships/image" Target="../media/image25.jpeg"/><Relationship Id="rId4" Type="http://schemas.openxmlformats.org/officeDocument/2006/relationships/tags" Target="../tags/tag138.xml"/><Relationship Id="rId9" Type="http://schemas.openxmlformats.org/officeDocument/2006/relationships/hyperlink" Target="https://luminosante.sunlife.ca/s/article/Les-bienfaits-d-un-journal-de-gratitude-et-comment-s-y-mettre?language=fr" TargetMode="Externa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png"/><Relationship Id="rId18" Type="http://schemas.openxmlformats.org/officeDocument/2006/relationships/image" Target="../media/image16.jpe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21.png"/><Relationship Id="rId17"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2" Type="http://schemas.openxmlformats.org/officeDocument/2006/relationships/tags" Target="../tags/tag141.xml"/><Relationship Id="rId16" Type="http://schemas.openxmlformats.org/officeDocument/2006/relationships/image" Target="../media/image33.jpe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hyperlink" Target="https://www.youtube.com/watch?v=KKC_xj1US20" TargetMode="External"/><Relationship Id="rId5" Type="http://schemas.openxmlformats.org/officeDocument/2006/relationships/tags" Target="../tags/tag144.xml"/><Relationship Id="rId15" Type="http://schemas.openxmlformats.org/officeDocument/2006/relationships/image" Target="../media/image37.png"/><Relationship Id="rId10" Type="http://schemas.openxmlformats.org/officeDocument/2006/relationships/hyperlink" Target="https://www.youtube.com/watch?v=axLwfzvroNc" TargetMode="External"/><Relationship Id="rId4" Type="http://schemas.openxmlformats.org/officeDocument/2006/relationships/tags" Target="../tags/tag143.xml"/><Relationship Id="rId9" Type="http://schemas.openxmlformats.org/officeDocument/2006/relationships/notesSlide" Target="../notesSlides/notesSlide25.xml"/><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36.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52.xml"/><Relationship Id="rId7" Type="http://schemas.openxmlformats.org/officeDocument/2006/relationships/image" Target="../media/image56.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28.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25.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58.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57.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tags" Target="../tags/tag20.xml"/><Relationship Id="rId21" Type="http://schemas.openxmlformats.org/officeDocument/2006/relationships/image" Target="../media/image17.png"/><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notesSlide" Target="../notesSlides/notesSlide5.xml"/><Relationship Id="rId25" Type="http://schemas.openxmlformats.org/officeDocument/2006/relationships/image" Target="../media/image21.png"/><Relationship Id="rId2" Type="http://schemas.openxmlformats.org/officeDocument/2006/relationships/tags" Target="../tags/tag19.xml"/><Relationship Id="rId16" Type="http://schemas.openxmlformats.org/officeDocument/2006/relationships/slideLayout" Target="../slideLayouts/slideLayout2.xml"/><Relationship Id="rId20" Type="http://schemas.openxmlformats.org/officeDocument/2006/relationships/image" Target="../media/image16.jpeg"/><Relationship Id="rId29" Type="http://schemas.openxmlformats.org/officeDocument/2006/relationships/image" Target="../media/image25.jpe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image" Target="../media/image20.pn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tags" Target="../tags/tag27.xml"/><Relationship Id="rId19"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5.xml"/><Relationship Id="rId7" Type="http://schemas.openxmlformats.org/officeDocument/2006/relationships/image" Target="../media/image2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3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39.xml"/><Relationship Id="rId7" Type="http://schemas.openxmlformats.org/officeDocument/2006/relationships/notesSlide" Target="../notesSlides/notesSlide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10" Type="http://schemas.openxmlformats.org/officeDocument/2006/relationships/image" Target="../media/image30.png"/><Relationship Id="rId4" Type="http://schemas.openxmlformats.org/officeDocument/2006/relationships/tags" Target="../tags/tag40.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4.xml"/><Relationship Id="rId7" Type="http://schemas.openxmlformats.org/officeDocument/2006/relationships/image" Target="../media/image29.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22.png"/><Relationship Id="rId18" Type="http://schemas.openxmlformats.org/officeDocument/2006/relationships/image" Target="../media/image21.png"/><Relationship Id="rId3" Type="http://schemas.openxmlformats.org/officeDocument/2006/relationships/tags" Target="../tags/tag48.xml"/><Relationship Id="rId21" Type="http://schemas.openxmlformats.org/officeDocument/2006/relationships/image" Target="../media/image36.jpeg"/><Relationship Id="rId7" Type="http://schemas.openxmlformats.org/officeDocument/2006/relationships/tags" Target="../tags/tag52.xml"/><Relationship Id="rId12" Type="http://schemas.openxmlformats.org/officeDocument/2006/relationships/notesSlide" Target="../notesSlides/notesSlide9.xml"/><Relationship Id="rId17" Type="http://schemas.openxmlformats.org/officeDocument/2006/relationships/image" Target="../media/image33.jpeg"/><Relationship Id="rId2" Type="http://schemas.openxmlformats.org/officeDocument/2006/relationships/tags" Target="../tags/tag47.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Layout" Target="../slideLayouts/slideLayout7.xml"/><Relationship Id="rId5" Type="http://schemas.openxmlformats.org/officeDocument/2006/relationships/tags" Target="../tags/tag50.xml"/><Relationship Id="rId15" Type="http://schemas.openxmlformats.org/officeDocument/2006/relationships/image" Target="../media/image24.png"/><Relationship Id="rId23" Type="http://schemas.openxmlformats.org/officeDocument/2006/relationships/image" Target="../media/image37.png"/><Relationship Id="rId10" Type="http://schemas.openxmlformats.org/officeDocument/2006/relationships/tags" Target="../tags/tag55.xml"/><Relationship Id="rId19" Type="http://schemas.openxmlformats.org/officeDocument/2006/relationships/image" Target="../media/image34.jpe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23.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740273"/>
            <a:ext cx="8103500" cy="1200329"/>
          </a:xfrm>
          <a:prstGeom prst="rect">
            <a:avLst/>
          </a:prstGeom>
          <a:noFill/>
        </p:spPr>
        <p:txBody>
          <a:bodyPr wrap="none" rtlCol="0">
            <a:spAutoFit/>
          </a:bodyPr>
          <a:lstStyle/>
          <a:p>
            <a:r>
              <a:rPr lang="fr-CA" sz="72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4"/>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5"/>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6"/>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7"/>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8"/>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9"/>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10"/>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6"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14"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3" nodeType="withEffect">
                                  <p:stCondLst>
                                    <p:cond delay="0"/>
                                  </p:stCondLst>
                                  <p:childTnLst>
                                    <p:animScale>
                                      <p:cBhvr>
                                        <p:cTn id="36" dur="2000" fill="hold"/>
                                        <p:tgtEl>
                                          <p:spTgt spid="5"/>
                                        </p:tgtEl>
                                      </p:cBhvr>
                                      <p:by x="150000" y="150000"/>
                                    </p:animScale>
                                  </p:childTnLst>
                                </p:cTn>
                              </p:par>
                              <p:par>
                                <p:cTn id="37" presetID="6" presetClass="emph" presetSubtype="0" fill="hold" grpId="5" nodeType="withEffect">
                                  <p:stCondLst>
                                    <p:cond delay="0"/>
                                  </p:stCondLst>
                                  <p:childTnLst>
                                    <p:animScale>
                                      <p:cBhvr>
                                        <p:cTn id="38" dur="2000" fill="hold"/>
                                        <p:tgtEl>
                                          <p:spTgt spid="6"/>
                                        </p:tgtEl>
                                      </p:cBhvr>
                                      <p:by x="150000" y="150000"/>
                                    </p:animScale>
                                  </p:childTnLst>
                                </p:cTn>
                              </p:par>
                              <p:par>
                                <p:cTn id="39" presetID="6" presetClass="emph" presetSubtype="0" fill="hold" grpId="7" nodeType="withEffect">
                                  <p:stCondLst>
                                    <p:cond delay="0"/>
                                  </p:stCondLst>
                                  <p:childTnLst>
                                    <p:animScale>
                                      <p:cBhvr>
                                        <p:cTn id="40" dur="2000" fill="hold"/>
                                        <p:tgtEl>
                                          <p:spTgt spid="7"/>
                                        </p:tgtEl>
                                      </p:cBhvr>
                                      <p:by x="150000" y="150000"/>
                                    </p:animScale>
                                  </p:childTnLst>
                                </p:cTn>
                              </p:par>
                              <p:par>
                                <p:cTn id="41" presetID="6" presetClass="emph" presetSubtype="0" fill="hold" grpId="9" nodeType="withEffect">
                                  <p:stCondLst>
                                    <p:cond delay="0"/>
                                  </p:stCondLst>
                                  <p:childTnLst>
                                    <p:animScale>
                                      <p:cBhvr>
                                        <p:cTn id="42" dur="2000" fill="hold"/>
                                        <p:tgtEl>
                                          <p:spTgt spid="8"/>
                                        </p:tgtEl>
                                      </p:cBhvr>
                                      <p:by x="150000" y="150000"/>
                                    </p:animScale>
                                  </p:childTnLst>
                                </p:cTn>
                              </p:par>
                              <p:par>
                                <p:cTn id="43" presetID="6" presetClass="emph" presetSubtype="0" fill="hold" grpId="11" nodeType="withEffect">
                                  <p:stCondLst>
                                    <p:cond delay="0"/>
                                  </p:stCondLst>
                                  <p:childTnLst>
                                    <p:animScale>
                                      <p:cBhvr>
                                        <p:cTn id="44" dur="2000" fill="hold"/>
                                        <p:tgtEl>
                                          <p:spTgt spid="9"/>
                                        </p:tgtEl>
                                      </p:cBhvr>
                                      <p:by x="150000" y="150000"/>
                                    </p:animScale>
                                  </p:childTnLst>
                                </p:cTn>
                              </p:par>
                              <p:par>
                                <p:cTn id="45" presetID="6" presetClass="emph" presetSubtype="0" fill="hold" grpId="13" nodeType="withEffect">
                                  <p:stCondLst>
                                    <p:cond delay="0"/>
                                  </p:stCondLst>
                                  <p:childTnLst>
                                    <p:animScale>
                                      <p:cBhvr>
                                        <p:cTn id="46" dur="2000" fill="hold"/>
                                        <p:tgtEl>
                                          <p:spTgt spid="10"/>
                                        </p:tgtEl>
                                      </p:cBhvr>
                                      <p:by x="150000" y="150000"/>
                                    </p:animScale>
                                  </p:childTnLst>
                                </p:cTn>
                              </p:par>
                              <p:par>
                                <p:cTn id="47" presetID="6" presetClass="emph" presetSubtype="0" fill="hold" grpId="15"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2" animBg="1"/>
      <p:bldP spid="5" grpId="3" animBg="1"/>
      <p:bldP spid="6" grpId="4" animBg="1"/>
      <p:bldP spid="6" grpId="5" animBg="1"/>
      <p:bldP spid="7" grpId="6" animBg="1"/>
      <p:bldP spid="7" grpId="7" animBg="1"/>
      <p:bldP spid="8" grpId="8" animBg="1"/>
      <p:bldP spid="8" grpId="9" animBg="1"/>
      <p:bldP spid="9" grpId="10" animBg="1"/>
      <p:bldP spid="9" grpId="11" animBg="1"/>
      <p:bldP spid="10" grpId="12" animBg="1"/>
      <p:bldP spid="10" grpId="13" animBg="1"/>
      <p:bldP spid="11" grpId="14" animBg="1"/>
      <p:bldP spid="11" grpId="15"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72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a:t>Étiquette, structure, Cohorte et enregistrements</a:t>
            </a:r>
          </a:p>
          <a:p>
            <a:r>
              <a:rPr lang="fr-CA" u="none" dirty="0"/>
              <a:t>Objectif principal du programme et public cible</a:t>
            </a:r>
          </a:p>
          <a:p>
            <a:r>
              <a:rPr lang="fr-CA" u="none" dirty="0"/>
              <a:t>Objectif du jour</a:t>
            </a:r>
          </a:p>
          <a:p>
            <a:r>
              <a:rPr lang="fr-CA" u="none" dirty="0"/>
              <a:t>Modèle 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Prise de conscience de son corps pendant 5 minutes</a:t>
            </a:r>
          </a:p>
          <a:p>
            <a:r>
              <a:rPr lang="fr-CA" dirty="0"/>
              <a:t>Retour sur l’exercice</a:t>
            </a:r>
            <a:endParaRPr lang="fr-CA" u="none" dirty="0"/>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a:t>Qu’est-ce que nous aimerions voir se produire dans nos séances et lors du 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l"/>
            <a:r>
              <a:rPr kumimoji="0" lang="fr-CA" sz="3600" b="0" i="0" strike="noStrike" kern="1200" cap="none" spc="0" normalizeH="0" baseline="0" noProof="0" dirty="0">
                <a:ln>
                  <a:noFill/>
                </a:ln>
                <a:solidFill>
                  <a:schemeClr val="bg1"/>
                </a:solidFill>
                <a:effectLst/>
                <a:uLnTx/>
                <a:uFillTx/>
                <a:latin typeface="Calibri"/>
                <a:ea typeface="+mj-ea"/>
                <a:cs typeface="+mj-cs"/>
              </a:rPr>
              <a:t> </a:t>
            </a:r>
            <a:r>
              <a:rPr kumimoji="0" lang="en-CA" sz="3600" b="0" i="0" u="none" strike="noStrike" kern="1200" cap="none" spc="0" normalizeH="0" baseline="0" noProof="0" dirty="0">
                <a:ln>
                  <a:noFill/>
                </a:ln>
                <a:solidFill>
                  <a:prstClr val="black"/>
                </a:solidFill>
                <a:effectLst/>
                <a:uLnTx/>
                <a:uFillTx/>
                <a:ea typeface="+mj-ea"/>
                <a:cs typeface="+mj-cs"/>
              </a:rPr>
              <a:t>Structure des</a:t>
            </a:r>
            <a:endParaRPr lang="fr-CA" sz="3600" u="none" dirty="0">
              <a:solidFill>
                <a:schemeClr val="bg1"/>
              </a:solidFill>
            </a:endParaRPr>
          </a:p>
        </p:txBody>
      </p:sp>
      <p:sp>
        <p:nvSpPr>
          <p:cNvPr id="3" name="Content Placeholder 2"/>
          <p:cNvSpPr>
            <a:spLocks noGrp="1"/>
          </p:cNvSpPr>
          <p:nvPr>
            <p:ph sz="half" idx="1"/>
            <p:custDataLst>
              <p:tags r:id="rId2"/>
            </p:custDataLst>
          </p:nvPr>
        </p:nvSpPr>
        <p:spPr>
          <a:xfrm>
            <a:off x="457200" y="1600200"/>
            <a:ext cx="5972272" cy="4525963"/>
          </a:xfrm>
        </p:spPr>
        <p:txBody>
          <a:bodyPr>
            <a:normAutofit fontScale="85000" lnSpcReduction="10000"/>
          </a:bodyPr>
          <a:lstStyle/>
          <a:p>
            <a:r>
              <a:rPr lang="fr-CA" u="none" dirty="0"/>
              <a:t>Exercice de conscience de soi et de vérification</a:t>
            </a:r>
          </a:p>
          <a:p>
            <a:r>
              <a:rPr lang="fr-CA" u="none" dirty="0"/>
              <a:t>Revue de l’objectif et du programme</a:t>
            </a:r>
          </a:p>
          <a:p>
            <a:r>
              <a:rPr lang="fr-CA" dirty="0"/>
              <a:t>Enseignement des</a:t>
            </a:r>
            <a:r>
              <a:rPr lang="fr-CA" u="none" dirty="0"/>
              <a:t> techniques et</a:t>
            </a:r>
          </a:p>
          <a:p>
            <a:pPr marL="0" indent="0">
              <a:buNone/>
            </a:pPr>
            <a:r>
              <a:rPr lang="fr-CA" dirty="0"/>
              <a:t>     brève</a:t>
            </a:r>
            <a:r>
              <a:rPr lang="fr-CA" u="none" dirty="0"/>
              <a:t> discussion sur les connaissances</a:t>
            </a:r>
          </a:p>
          <a:p>
            <a:pPr marL="0" indent="0">
              <a:buNone/>
            </a:pPr>
            <a:r>
              <a:rPr lang="fr-CA" u="none" dirty="0"/>
              <a:t>     scientifiques</a:t>
            </a:r>
          </a:p>
          <a:p>
            <a:r>
              <a:rPr lang="fr-CA" u="none" dirty="0"/>
              <a:t>Exercices de pleine conscience et</a:t>
            </a:r>
          </a:p>
          <a:p>
            <a:pPr marL="0" indent="0">
              <a:buNone/>
            </a:pPr>
            <a:r>
              <a:rPr lang="fr-CA" dirty="0"/>
              <a:t>     </a:t>
            </a:r>
            <a:r>
              <a:rPr lang="fr-CA" u="none" dirty="0"/>
              <a:t>retour sur l’exercice</a:t>
            </a:r>
          </a:p>
          <a:p>
            <a:r>
              <a:rPr lang="fr-CA" u="none" dirty="0"/>
              <a:t>Votre pratique pour la semaine</a:t>
            </a:r>
          </a:p>
          <a:p>
            <a:r>
              <a:rPr lang="fr-CA" u="none" dirty="0"/>
              <a:t>Retours sur les exercices en plénière</a:t>
            </a:r>
          </a:p>
          <a:p>
            <a:r>
              <a:rPr lang="fr-CA" dirty="0"/>
              <a:t>Retours sur les exercices </a:t>
            </a:r>
            <a:r>
              <a:rPr lang="fr-CA" u="none" dirty="0"/>
              <a:t>en petits groupes</a:t>
            </a:r>
          </a:p>
          <a:p>
            <a:endParaRPr lang="fr-CA" dirty="0"/>
          </a:p>
        </p:txBody>
      </p:sp>
      <p:sp>
        <p:nvSpPr>
          <p:cNvPr id="14" name="Content Placeholder 13"/>
          <p:cNvSpPr>
            <a:spLocks noGrp="1"/>
          </p:cNvSpPr>
          <p:nvPr>
            <p:ph sz="half" idx="2"/>
            <p:custDataLst>
              <p:tags r:id="rId3"/>
            </p:custDataLst>
          </p:nvPr>
        </p:nvSpPr>
        <p:spPr>
          <a:xfrm>
            <a:off x="6398995" y="1665169"/>
            <a:ext cx="2376264" cy="4525963"/>
          </a:xfrm>
        </p:spPr>
        <p:txBody>
          <a:bodyPr>
            <a:normAutofit fontScale="85000" lnSpcReduction="10000"/>
          </a:bodyPr>
          <a:lstStyle/>
          <a:p>
            <a:pPr marL="0" indent="0">
              <a:buNone/>
            </a:pPr>
            <a:r>
              <a:rPr lang="fr-CA" u="none" dirty="0"/>
              <a:t>2 minutes</a:t>
            </a:r>
          </a:p>
          <a:p>
            <a:pPr marL="0" indent="0">
              <a:buNone/>
            </a:pPr>
            <a:endParaRPr lang="fr-CA" u="none" dirty="0"/>
          </a:p>
          <a:p>
            <a:pPr marL="0" indent="0">
              <a:buNone/>
            </a:pPr>
            <a:r>
              <a:rPr lang="fr-CA" u="none" dirty="0"/>
              <a:t>2 minutes</a:t>
            </a:r>
          </a:p>
          <a:p>
            <a:pPr marL="0" indent="0">
              <a:buNone/>
            </a:pPr>
            <a:endParaRPr lang="fr-CA" u="none" dirty="0"/>
          </a:p>
          <a:p>
            <a:pPr marL="0" indent="0">
              <a:buNone/>
            </a:pPr>
            <a:r>
              <a:rPr lang="fr-CA" u="none" dirty="0"/>
              <a:t>5 à 25 minutes</a:t>
            </a:r>
            <a:br>
              <a:rPr lang="fr-CA" dirty="0"/>
            </a:br>
            <a:endParaRPr lang="fr-CA" dirty="0"/>
          </a:p>
          <a:p>
            <a:pPr marL="0" indent="0">
              <a:buNone/>
            </a:pPr>
            <a:r>
              <a:rPr lang="fr-CA" u="none" dirty="0"/>
              <a:t>5 à 25 minutes</a:t>
            </a:r>
          </a:p>
          <a:p>
            <a:pPr marL="0" indent="0">
              <a:buNone/>
            </a:pPr>
            <a:endParaRPr lang="fr-CA" dirty="0"/>
          </a:p>
          <a:p>
            <a:pPr marL="0" indent="0">
              <a:buNone/>
            </a:pPr>
            <a:r>
              <a:rPr lang="fr-CA" u="none" dirty="0"/>
              <a:t>5 minutes</a:t>
            </a:r>
          </a:p>
          <a:p>
            <a:pPr marL="0" indent="0">
              <a:buNone/>
            </a:pPr>
            <a:r>
              <a:rPr lang="fr-CA" dirty="0"/>
              <a:t>3 </a:t>
            </a:r>
            <a:r>
              <a:rPr lang="fr-CA" u="none" dirty="0"/>
              <a:t>minutes</a:t>
            </a:r>
          </a:p>
          <a:p>
            <a:pPr marL="0" indent="0">
              <a:buNone/>
            </a:pPr>
            <a:r>
              <a:rPr lang="fr-CA" u="none" dirty="0"/>
              <a:t>5 à 20 minutes</a:t>
            </a:r>
          </a:p>
          <a:p>
            <a:endParaRPr lang="fr-CA" dirty="0"/>
          </a:p>
        </p:txBody>
      </p:sp>
      <p:sp>
        <p:nvSpPr>
          <p:cNvPr id="4" name="Left Brace 3"/>
          <p:cNvSpPr/>
          <p:nvPr>
            <p:custDataLst>
              <p:tags r:id="rId4"/>
            </p:custDataLst>
          </p:nvPr>
        </p:nvSpPr>
        <p:spPr>
          <a:xfrm flipH="1">
            <a:off x="6198038" y="166516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6" name="Left Brace 15"/>
          <p:cNvSpPr/>
          <p:nvPr>
            <p:custDataLst>
              <p:tags r:id="rId5"/>
            </p:custDataLst>
          </p:nvPr>
        </p:nvSpPr>
        <p:spPr>
          <a:xfrm flipH="1">
            <a:off x="6198038" y="233968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Left Brace 16"/>
          <p:cNvSpPr/>
          <p:nvPr>
            <p:custDataLst>
              <p:tags r:id="rId6"/>
            </p:custDataLst>
          </p:nvPr>
        </p:nvSpPr>
        <p:spPr>
          <a:xfrm flipH="1">
            <a:off x="6198038" y="2891983"/>
            <a:ext cx="74880" cy="860302"/>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8" name="Left Brace 17"/>
          <p:cNvSpPr/>
          <p:nvPr>
            <p:custDataLst>
              <p:tags r:id="rId7"/>
            </p:custDataLst>
          </p:nvPr>
        </p:nvSpPr>
        <p:spPr>
          <a:xfrm flipH="1">
            <a:off x="6205893" y="3983058"/>
            <a:ext cx="56751" cy="461546"/>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9" name="Left Brace 18"/>
          <p:cNvSpPr/>
          <p:nvPr>
            <p:custDataLst>
              <p:tags r:id="rId8"/>
            </p:custDataLst>
          </p:nvPr>
        </p:nvSpPr>
        <p:spPr>
          <a:xfrm flipH="1">
            <a:off x="6190636" y="4631322"/>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pic>
        <p:nvPicPr>
          <p:cNvPr id="10" name="Picture 2" descr="green, black, digital, wallpaper, brain, biology, anatomy, think, CC0,  public domain, royalty free | Piqsels"/>
          <p:cNvPicPr>
            <a:picLocks noChangeAspect="1" noChangeArrowheads="1"/>
          </p:cNvPicPr>
          <p:nvPr>
            <p:custDataLst>
              <p:tags r:id="rId9"/>
            </p:custDataLst>
          </p:nvPr>
        </p:nvPicPr>
        <p:blipFill>
          <a:blip r:embed="rId15">
            <a:duotone>
              <a:schemeClr val="accent5">
                <a:shade val="45000"/>
                <a:satMod val="135000"/>
              </a:schemeClr>
              <a:prstClr val="white"/>
            </a:duotone>
          </a:blip>
          <a:srcRect/>
          <a:stretch>
            <a:fillRect/>
          </a:stretch>
        </p:blipFill>
        <p:spPr>
          <a:xfrm>
            <a:off x="6683940" y="124337"/>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2D666510-0E1C-4577-B166-EC820FB5D890}"/>
              </a:ext>
            </a:extLst>
          </p:cNvPr>
          <p:cNvGrpSpPr/>
          <p:nvPr>
            <p:custDataLst>
              <p:tags r:id="rId10"/>
            </p:custDataLst>
          </p:nvPr>
        </p:nvGrpSpPr>
        <p:grpSpPr>
          <a:xfrm>
            <a:off x="3782846" y="124337"/>
            <a:ext cx="2187330" cy="1095643"/>
            <a:chOff x="5635283" y="4683910"/>
            <a:chExt cx="3119769" cy="1667790"/>
          </a:xfrm>
        </p:grpSpPr>
        <p:pic>
          <p:nvPicPr>
            <p:cNvPr id="12" name="Picture 2" descr="Webex Meetings | Slack App Directory">
              <a:extLst>
                <a:ext uri="{FF2B5EF4-FFF2-40B4-BE49-F238E27FC236}">
                  <a16:creationId xmlns:a16="http://schemas.microsoft.com/office/drawing/2014/main" id="{15A50D16-4364-42C0-B490-578A9EBEB2A3}"/>
                </a:ext>
              </a:extLst>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a:extLst>
                <a:ext uri="{FF2B5EF4-FFF2-40B4-BE49-F238E27FC236}">
                  <a16:creationId xmlns:a16="http://schemas.microsoft.com/office/drawing/2014/main" id="{A44A0B17-11F2-4C89-9C71-E37765F24567}"/>
                </a:ext>
              </a:extLst>
            </p:cNvPr>
            <p:cNvSpPr txBox="1"/>
            <p:nvPr/>
          </p:nvSpPr>
          <p:spPr>
            <a:xfrm>
              <a:off x="5635283" y="5836352"/>
              <a:ext cx="3119769"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sp>
        <p:nvSpPr>
          <p:cNvPr id="15" name="Left Brace 14">
            <a:extLst>
              <a:ext uri="{FF2B5EF4-FFF2-40B4-BE49-F238E27FC236}">
                <a16:creationId xmlns:a16="http://schemas.microsoft.com/office/drawing/2014/main" id="{D4E84A48-58C2-BD91-DE0F-E3744484F5E8}"/>
              </a:ext>
            </a:extLst>
          </p:cNvPr>
          <p:cNvSpPr/>
          <p:nvPr>
            <p:custDataLst>
              <p:tags r:id="rId11"/>
            </p:custDataLst>
          </p:nvPr>
        </p:nvSpPr>
        <p:spPr>
          <a:xfrm flipH="1">
            <a:off x="6193508" y="5136471"/>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0" name="Left Brace 19">
            <a:extLst>
              <a:ext uri="{FF2B5EF4-FFF2-40B4-BE49-F238E27FC236}">
                <a16:creationId xmlns:a16="http://schemas.microsoft.com/office/drawing/2014/main" id="{55D85800-FF8D-DF3D-E4B8-6D9FA3D24394}"/>
              </a:ext>
            </a:extLst>
          </p:cNvPr>
          <p:cNvSpPr/>
          <p:nvPr>
            <p:custDataLst>
              <p:tags r:id="rId12"/>
            </p:custDataLst>
          </p:nvPr>
        </p:nvSpPr>
        <p:spPr>
          <a:xfrm flipH="1">
            <a:off x="6160858" y="560647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78355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La C</a:t>
            </a:r>
            <a:r>
              <a:rPr lang="fr-CA" u="none" dirty="0"/>
              <a:t>ohorte</a:t>
            </a:r>
          </a:p>
        </p:txBody>
      </p:sp>
      <p:sp>
        <p:nvSpPr>
          <p:cNvPr id="3" name="Content Placeholder 2"/>
          <p:cNvSpPr>
            <a:spLocks noGrp="1"/>
          </p:cNvSpPr>
          <p:nvPr>
            <p:ph idx="1"/>
            <p:custDataLst>
              <p:tags r:id="rId2"/>
            </p:custDataLst>
          </p:nvPr>
        </p:nvSpPr>
        <p:spPr>
          <a:xfrm>
            <a:off x="251520" y="1600200"/>
            <a:ext cx="8784976" cy="3268960"/>
          </a:xfrm>
        </p:spPr>
        <p:txBody>
          <a:bodyPr>
            <a:noAutofit/>
          </a:bodyPr>
          <a:lstStyle/>
          <a:p>
            <a:r>
              <a:rPr lang="fr-CA" sz="2400" u="none" dirty="0"/>
              <a:t>De nombreuses personnes se sont inscrites au programme, qui peut donc être considéré comme un </a:t>
            </a:r>
            <a:r>
              <a:rPr lang="en-CA" sz="2400" i="1" dirty="0">
                <a:hlinkClick r:id="rId6"/>
              </a:rPr>
              <a:t>Massive Open Online Course </a:t>
            </a:r>
            <a:r>
              <a:rPr lang="en-CA" sz="2400" dirty="0">
                <a:hlinkClick r:id="rId6"/>
              </a:rPr>
              <a:t>(Wikipedia)</a:t>
            </a:r>
            <a:r>
              <a:rPr lang="en-CA" sz="2400" dirty="0"/>
              <a:t> [formation en ligne ouverte à tous] (MOOC).</a:t>
            </a:r>
            <a:endParaRPr lang="fr-CA" sz="2400" dirty="0"/>
          </a:p>
          <a:p>
            <a:r>
              <a:rPr lang="fr-CA" sz="2400" u="none" dirty="0"/>
              <a:t>Pour favoriser votre expérience d’apprentissage, nous utiliserons la « Cohorte de DLCP », un groupe dans GCcollab qui est également une CdP et une CdI.</a:t>
            </a:r>
          </a:p>
        </p:txBody>
      </p:sp>
      <p:sp>
        <p:nvSpPr>
          <p:cNvPr id="6" name="Rectangle 5"/>
          <p:cNvSpPr/>
          <p:nvPr>
            <p:custDataLst>
              <p:tags r:id="rId3"/>
            </p:custDataLst>
          </p:nvPr>
        </p:nvSpPr>
        <p:spPr>
          <a:xfrm>
            <a:off x="1079612" y="3992896"/>
            <a:ext cx="6984776" cy="2677656"/>
          </a:xfrm>
          <a:prstGeom prst="rect">
            <a:avLst/>
          </a:prstGeom>
        </p:spPr>
        <p:txBody>
          <a:bodyPr wrap="square">
            <a:spAutoFit/>
          </a:bodyPr>
          <a:lstStyle/>
          <a:p>
            <a:pPr marL="285750" indent="-285750">
              <a:buFont typeface="Wingdings" panose="05000000000000000000" pitchFamily="2" charset="2"/>
              <a:buChar char="ü"/>
            </a:pPr>
            <a:r>
              <a:rPr lang="fr-CA" sz="2400" dirty="0"/>
              <a:t>Pour t</a:t>
            </a:r>
            <a:r>
              <a:rPr lang="fr-CA" sz="2400" u="none" dirty="0"/>
              <a:t>irer parti du savoir collectif</a:t>
            </a:r>
          </a:p>
          <a:p>
            <a:pPr marL="285750" indent="-285750">
              <a:buFont typeface="Wingdings" panose="05000000000000000000" pitchFamily="2" charset="2"/>
              <a:buChar char="ü"/>
            </a:pPr>
            <a:r>
              <a:rPr lang="fr-CA" sz="2400" dirty="0"/>
              <a:t>Comme </a:t>
            </a:r>
            <a:r>
              <a:rPr lang="fr-CA" sz="2400" u="none" dirty="0"/>
              <a:t>endroit où vous pouvez poser des questions</a:t>
            </a:r>
          </a:p>
          <a:p>
            <a:pPr marL="285750" indent="-285750">
              <a:buFont typeface="Wingdings" panose="05000000000000000000" pitchFamily="2" charset="2"/>
              <a:buChar char="ü"/>
            </a:pPr>
            <a:r>
              <a:rPr lang="fr-CA" sz="2400" u="none" dirty="0"/>
              <a:t>En tant que communauté de pratique et communauté d’intérêts</a:t>
            </a:r>
          </a:p>
          <a:p>
            <a:pPr marL="285750" indent="-285750">
              <a:buFont typeface="Wingdings" panose="05000000000000000000" pitchFamily="2" charset="2"/>
              <a:buChar char="ü"/>
            </a:pPr>
            <a:r>
              <a:rPr lang="fr-CA" sz="2400" dirty="0"/>
              <a:t>Comme endroit pour parler de</a:t>
            </a:r>
            <a:r>
              <a:rPr lang="fr-CA" sz="2400" u="none" dirty="0"/>
              <a:t> votre expérience</a:t>
            </a:r>
          </a:p>
          <a:p>
            <a:pPr marL="285750" lvl="0" indent="-285750">
              <a:buFont typeface="Wingdings" panose="05000000000000000000" pitchFamily="2" charset="2"/>
              <a:buChar char="ü"/>
            </a:pPr>
            <a:r>
              <a:rPr lang="fr-CA" sz="2400" dirty="0">
                <a:solidFill>
                  <a:prstClr val="black"/>
                </a:solidFill>
              </a:rPr>
              <a:t>Comme endroit où déposer</a:t>
            </a:r>
            <a:r>
              <a:rPr lang="fr-CA" sz="2400" u="none" dirty="0">
                <a:solidFill>
                  <a:prstClr val="black"/>
                </a:solidFill>
              </a:rPr>
              <a:t> l’enregistrement et les diapositives des séances</a:t>
            </a:r>
          </a:p>
        </p:txBody>
      </p:sp>
      <p:pic>
        <p:nvPicPr>
          <p:cNvPr id="9" name="Picture 8">
            <a:extLst>
              <a:ext uri="{FF2B5EF4-FFF2-40B4-BE49-F238E27FC236}">
                <a16:creationId xmlns:a16="http://schemas.microsoft.com/office/drawing/2014/main" id="{A1D39213-EE5F-C66C-22C2-25EE4C28B1E5}"/>
              </a:ext>
            </a:extLst>
          </p:cNvPr>
          <p:cNvPicPr>
            <a:picLocks noChangeAspect="1"/>
          </p:cNvPicPr>
          <p:nvPr/>
        </p:nvPicPr>
        <p:blipFill>
          <a:blip r:embed="rId7"/>
          <a:stretch>
            <a:fillRect/>
          </a:stretch>
        </p:blipFill>
        <p:spPr>
          <a:xfrm>
            <a:off x="3895506" y="203200"/>
            <a:ext cx="4914900"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1"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1"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1"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dit en petits groupes n’en sort pas.</a:t>
            </a:r>
          </a:p>
          <a:p>
            <a:pPr marL="171450" lvl="0" indent="-171450"/>
            <a:r>
              <a:rPr lang="fr-CA" sz="2900" dirty="0"/>
              <a:t>L’enregistrement est par ailleurs très utile au cas où vous manqueriez 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fontScale="90000"/>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a:t>
            </a: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Développement du leadership de changement en pleine-conscience »</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a:tabLst>
                <a:tab pos="542925" algn="l"/>
                <a:tab pos="3948113" algn="l"/>
                <a:tab pos="6096000" algn="l"/>
              </a:tabLst>
            </a:pPr>
            <a:r>
              <a:rPr lang="fr-CA" sz="2400" u="none" dirty="0"/>
              <a:t>Quelle est la différence entre</a:t>
            </a:r>
            <a:br>
              <a:rPr lang="fr-CA" sz="2400" u="none" dirty="0"/>
            </a:br>
            <a:r>
              <a:rPr lang="fr-CA" sz="2400" u="none" dirty="0"/>
              <a:t>la pleine conscience</a:t>
            </a:r>
            <a:r>
              <a:rPr lang="fr-CA" sz="2400" dirty="0"/>
              <a:t>	 </a:t>
            </a:r>
            <a:r>
              <a:rPr lang="fr-CA" sz="2400" u="none" dirty="0"/>
              <a:t>et</a:t>
            </a:r>
            <a:r>
              <a:rPr lang="fr-CA" sz="2400" dirty="0"/>
              <a:t>	la m</a:t>
            </a:r>
            <a:r>
              <a:rPr lang="fr-CA" sz="2400" u="none" dirty="0"/>
              <a:t>éditation?</a:t>
            </a:r>
            <a:endParaRPr lang="fr-CA" sz="2400" dirty="0">
              <a:solidFill>
                <a:schemeClr val="accent3"/>
              </a:solidFill>
            </a:endParaRPr>
          </a:p>
        </p:txBody>
      </p:sp>
      <p:sp>
        <p:nvSpPr>
          <p:cNvPr id="4" name="Left-Right Arrow 3"/>
          <p:cNvSpPr/>
          <p:nvPr>
            <p:custDataLst>
              <p:tags r:id="rId2"/>
            </p:custDataLst>
          </p:nvPr>
        </p:nvSpPr>
        <p:spPr>
          <a:xfrm>
            <a:off x="683568" y="2147377"/>
            <a:ext cx="8003232" cy="2001703"/>
          </a:xfrm>
          <a:prstGeom prst="leftRightArrow">
            <a:avLst>
              <a:gd name="adj1" fmla="val 47100"/>
              <a:gd name="adj2" fmla="val 50000"/>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Times New Roman"/>
                <a:cs typeface="Times New Roman"/>
              </a:rPr>
              <a:t>~</a:t>
            </a:r>
            <a:r>
              <a:rPr lang="fr-CA" sz="2400" dirty="0"/>
              <a:t> </a:t>
            </a:r>
            <a:r>
              <a:rPr lang="fr-CA" sz="2400" u="none" dirty="0"/>
              <a:t>Durée de l’exercice, objectif et expérience</a:t>
            </a:r>
            <a:r>
              <a:rPr lang="fr-CA" sz="2400" dirty="0"/>
              <a:t> </a:t>
            </a:r>
            <a:r>
              <a:rPr lang="fr-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custDataLst>
              <p:tags r:id="rId3"/>
            </p:custDataLst>
          </p:nvPr>
        </p:nvPicPr>
        <p:blipFill>
          <a:blip r:embed="rId10">
            <a:duotone>
              <a:schemeClr val="accent1">
                <a:shade val="45000"/>
                <a:satMod val="135000"/>
              </a:schemeClr>
              <a:prstClr val="white"/>
            </a:duotone>
          </a:blip>
          <a:srcRect/>
          <a:stretch>
            <a:fillRect/>
          </a:stretch>
        </p:blipFill>
        <p:spPr>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custDataLst>
              <p:tags r:id="rId4"/>
            </p:custDataLst>
          </p:nvPr>
        </p:nvPicPr>
        <p:blipFill>
          <a:blip r:embed="rId11">
            <a:duotone>
              <a:schemeClr val="accent3">
                <a:shade val="45000"/>
                <a:satMod val="135000"/>
              </a:schemeClr>
              <a:prstClr val="white"/>
            </a:duotone>
          </a:blip>
          <a:srcRect/>
          <a:stretch>
            <a:fillRect/>
          </a:stretch>
        </p:blipFill>
        <p:spPr>
          <a:xfrm>
            <a:off x="2713257" y="4379624"/>
            <a:ext cx="1065005" cy="1822469"/>
          </a:xfrm>
          <a:prstGeom prst="rect">
            <a:avLst/>
          </a:prstGeom>
          <a:noFill/>
        </p:spPr>
      </p:pic>
      <p:sp>
        <p:nvSpPr>
          <p:cNvPr id="6" name="Rectangle 5"/>
          <p:cNvSpPr/>
          <p:nvPr>
            <p:custDataLst>
              <p:tags r:id="rId5"/>
            </p:custDataLst>
          </p:nvPr>
        </p:nvSpPr>
        <p:spPr>
          <a:xfrm>
            <a:off x="395536" y="4235609"/>
            <a:ext cx="2629909" cy="1891287"/>
          </a:xfrm>
          <a:prstGeom prst="rect">
            <a:avLst/>
          </a:prstGeom>
        </p:spPr>
        <p:txBody>
          <a:bodyPr wrap="square">
            <a:spAutoFit/>
          </a:bodyPr>
          <a:lstStyle/>
          <a:p>
            <a:pPr marL="173038" indent="-173038">
              <a:lnSpc>
                <a:spcPct val="150000"/>
              </a:lnSpc>
              <a:buFont typeface="Arial" pitchFamily="34" charset="0"/>
              <a:buChar char="•"/>
            </a:pPr>
            <a:r>
              <a:rPr lang="fr-CA" sz="2000" u="none" dirty="0"/>
              <a:t>5 minutes</a:t>
            </a:r>
            <a:endParaRPr lang="fr-CA" sz="2000" dirty="0">
              <a:solidFill>
                <a:schemeClr val="accent3"/>
              </a:solidFill>
            </a:endParaRPr>
          </a:p>
          <a:p>
            <a:pPr marL="173038" indent="-173038">
              <a:lnSpc>
                <a:spcPct val="150000"/>
              </a:lnSpc>
              <a:buFont typeface="Arial" pitchFamily="34" charset="0"/>
              <a:buChar char="•"/>
            </a:pPr>
            <a:r>
              <a:rPr lang="fr-CA" sz="2000" u="none" dirty="0"/>
              <a:t>Détente et </a:t>
            </a:r>
            <a:r>
              <a:rPr lang="fr-CA" sz="2000" dirty="0"/>
              <a:t>prise de conscience</a:t>
            </a:r>
            <a:endParaRPr lang="fr-CA" sz="2000" dirty="0">
              <a:solidFill>
                <a:schemeClr val="accent3"/>
              </a:solidFill>
            </a:endParaRPr>
          </a:p>
          <a:p>
            <a:pPr marL="173038" indent="-173038">
              <a:lnSpc>
                <a:spcPct val="150000"/>
              </a:lnSpc>
              <a:buFont typeface="Arial" pitchFamily="34" charset="0"/>
              <a:buChar char="•"/>
            </a:pPr>
            <a:r>
              <a:rPr lang="fr-CA" sz="2000" u="none" dirty="0"/>
              <a:t>Conscience de soi</a:t>
            </a:r>
            <a:endParaRPr lang="fr-CA" sz="2000" dirty="0">
              <a:solidFill>
                <a:schemeClr val="accent3"/>
              </a:solidFill>
            </a:endParaRPr>
          </a:p>
        </p:txBody>
      </p:sp>
      <p:sp>
        <p:nvSpPr>
          <p:cNvPr id="9" name="Rectangle 8"/>
          <p:cNvSpPr/>
          <p:nvPr>
            <p:custDataLst>
              <p:tags r:id="rId6"/>
            </p:custDataLst>
          </p:nvPr>
        </p:nvSpPr>
        <p:spPr>
          <a:xfrm>
            <a:off x="5940152" y="4149080"/>
            <a:ext cx="3243600" cy="1737399"/>
          </a:xfrm>
          <a:prstGeom prst="rect">
            <a:avLst/>
          </a:prstGeom>
        </p:spPr>
        <p:txBody>
          <a:bodyPr wrap="square">
            <a:spAutoFit/>
          </a:bodyPr>
          <a:lstStyle/>
          <a:p>
            <a:pPr marL="173038" indent="-173038">
              <a:lnSpc>
                <a:spcPct val="150000"/>
              </a:lnSpc>
              <a:buFont typeface="Arial" pitchFamily="34" charset="0"/>
              <a:buChar char="•"/>
            </a:pPr>
            <a:r>
              <a:rPr lang="fr-CA" sz="2000" dirty="0"/>
              <a:t>De 2</a:t>
            </a:r>
            <a:r>
              <a:rPr lang="fr-CA" sz="2000" u="none" dirty="0"/>
              <a:t>0 minutes à </a:t>
            </a:r>
            <a:r>
              <a:rPr lang="fr-CA" sz="2000" dirty="0"/>
              <a:t>1</a:t>
            </a:r>
            <a:r>
              <a:rPr lang="fr-CA" sz="2000" u="none" dirty="0"/>
              <a:t> heure</a:t>
            </a:r>
            <a:endParaRPr lang="fr-CA" sz="2000" dirty="0">
              <a:solidFill>
                <a:schemeClr val="accent3"/>
              </a:solidFill>
              <a:latin typeface="Calibri" pitchFamily="34" charset="0"/>
            </a:endParaRPr>
          </a:p>
          <a:p>
            <a:pPr marL="173038" indent="-173038">
              <a:buFont typeface="Arial" pitchFamily="34" charset="0"/>
              <a:buChar char="•"/>
            </a:pPr>
            <a:r>
              <a:rPr lang="fr-CA" sz="2000" dirty="0"/>
              <a:t>R</a:t>
            </a:r>
            <a:r>
              <a:rPr lang="fr-CA" sz="2000" u="none" dirty="0"/>
              <a:t>éflexion ou contemplation</a:t>
            </a:r>
          </a:p>
          <a:p>
            <a:pPr marL="173038" indent="-173038">
              <a:lnSpc>
                <a:spcPct val="150000"/>
              </a:lnSpc>
              <a:buFont typeface="Arial" pitchFamily="34" charset="0"/>
              <a:buChar char="•"/>
            </a:pPr>
            <a:r>
              <a:rPr lang="fr-CA" sz="2000" u="none" dirty="0"/>
              <a:t>Peut entraîner un changement d’état d’esprit</a:t>
            </a:r>
            <a:endParaRPr lang="fr-CA" sz="2000" dirty="0">
              <a:solidFill>
                <a:schemeClr val="accent3"/>
              </a:solidFill>
            </a:endParaRPr>
          </a:p>
        </p:txBody>
      </p:sp>
      <p:sp>
        <p:nvSpPr>
          <p:cNvPr id="3" name="TextBox 2"/>
          <p:cNvSpPr txBox="1"/>
          <p:nvPr>
            <p:custDataLst>
              <p:tags r:id="rId7"/>
            </p:custDataLst>
          </p:nvPr>
        </p:nvSpPr>
        <p:spPr>
          <a:xfrm>
            <a:off x="3671624" y="2091339"/>
            <a:ext cx="1946437" cy="396636"/>
          </a:xfrm>
          <a:prstGeom prst="rect">
            <a:avLst/>
          </a:prstGeom>
          <a:noFill/>
        </p:spPr>
        <p:txBody>
          <a:bodyPr wrap="square" rtlCol="0">
            <a:spAutoFit/>
          </a:bodyPr>
          <a:lstStyle/>
          <a:p>
            <a:r>
              <a:rPr lang="fr-CA" sz="2000" u="none" dirty="0"/>
              <a:t>*Selon moi</a:t>
            </a:r>
            <a:endParaRPr lang="fr-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bg/>
                                          </p:spTgt>
                                        </p:tgtEl>
                                        <p:attrNameLst>
                                          <p:attrName>style.visibility</p:attrName>
                                        </p:attrNameLst>
                                      </p:cBhvr>
                                      <p:to>
                                        <p:strVal val="visible"/>
                                      </p:to>
                                    </p:set>
                                    <p:animEffect transition="in" filter="fade">
                                      <p:cBhvr>
                                        <p:cTn id="7" dur="1000"/>
                                        <p:tgtEl>
                                          <p:spTgt spid="1036">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bg/>
                                          </p:spTgt>
                                        </p:tgtEl>
                                        <p:attrNameLst>
                                          <p:attrName>style.visibility</p:attrName>
                                        </p:attrNameLst>
                                      </p:cBhvr>
                                      <p:to>
                                        <p:strVal val="visible"/>
                                      </p:to>
                                    </p:set>
                                    <p:animEffect transition="in" filter="fade">
                                      <p:cBhvr>
                                        <p:cTn id="24" dur="2000"/>
                                        <p:tgtEl>
                                          <p:spTgt spid="1029">
                                            <p:bg/>
                                          </p:spTgt>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1"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9"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10934"/>
            <a:ext cx="8992365" cy="734767"/>
          </a:xfrm>
        </p:spPr>
        <p:txBody>
          <a:bodyPr>
            <a:noAutofit/>
          </a:bodyPr>
          <a:lstStyle/>
          <a:p>
            <a:r>
              <a:rPr lang="fr-CA" sz="3100" u="none" dirty="0"/>
              <a:t>Modèle de l’escargot – « </a:t>
            </a:r>
            <a:r>
              <a:rPr lang="fr-FR" sz="3100" u="none" dirty="0"/>
              <a:t>Inconscients et </a:t>
            </a:r>
            <a:br>
              <a:rPr lang="fr-FR" sz="3100" u="none" dirty="0"/>
            </a:br>
            <a:r>
              <a:rPr lang="fr-FR" sz="3100" u="none" dirty="0"/>
              <a:t>indésirés » vers « Inconscients et désirés »</a:t>
            </a:r>
            <a:endParaRPr lang="fr-CA" sz="31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8"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9"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5"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7"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6"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3"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1" animBg="1"/>
      <p:bldP spid="30" grpId="2" animBg="1"/>
      <p:bldP spid="31" grpId="3" animBg="1"/>
      <p:bldP spid="32" grpId="4" animBg="1"/>
      <p:bldP spid="33" grpId="5" animBg="1"/>
      <p:bldP spid="34" grpId="6" animBg="1"/>
      <p:bldP spid="35" grpId="7" animBg="1"/>
      <p:bldP spid="43" grpId="8" animBg="1"/>
      <p:bldP spid="43" grpId="9"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04952" y="2140182"/>
            <a:ext cx="873409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pleine-conscience (DLCP)</a:t>
            </a:r>
          </a:p>
        </p:txBody>
      </p:sp>
      <p:sp>
        <p:nvSpPr>
          <p:cNvPr id="3" name="Subtitle 2"/>
          <p:cNvSpPr>
            <a:spLocks noGrp="1"/>
          </p:cNvSpPr>
          <p:nvPr>
            <p:ph type="subTitle" idx="1"/>
            <p:custDataLst>
              <p:tags r:id="rId2"/>
            </p:custDataLst>
          </p:nvPr>
        </p:nvSpPr>
        <p:spPr/>
        <p:txBody>
          <a:bodyPr>
            <a:normAutofit/>
          </a:bodyPr>
          <a:lstStyle/>
          <a:p>
            <a:r>
              <a:rPr lang="fr-CA" u="none" dirty="0"/>
              <a:t>Séance 1 de 8</a:t>
            </a:r>
          </a:p>
          <a:p>
            <a:r>
              <a:rPr lang="fr-CA" dirty="0"/>
              <a:t>3 octobre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fr-CA" u="none"/>
                <a:t>Système de jumelage</a:t>
              </a:r>
              <a:endParaRPr lang="fr-CA">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862352" cy="867571"/>
            <a:chOff x="802409" y="2147845"/>
            <a:chExt cx="862352"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862352" cy="866758"/>
            <a:chOff x="759917" y="2148658"/>
            <a:chExt cx="862352"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862352" cy="866758"/>
            <a:chOff x="756526" y="2148658"/>
            <a:chExt cx="862352"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00200"/>
            <a:ext cx="8686800" cy="4493096"/>
          </a:xfrm>
        </p:spPr>
        <p:txBody>
          <a:bodyPr>
            <a:normAutofit fontScale="97500" lnSpcReduction="10000"/>
          </a:bodyPr>
          <a:lstStyle/>
          <a:p>
            <a:r>
              <a:rPr lang="fr-CA" dirty="0"/>
              <a:t>Nous 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les </a:t>
            </a:r>
            <a:r>
              <a:rPr lang="fr-CA" u="none" dirty="0"/>
              <a:t>20 minutes recommandées (5 minutes pour chaque compagnon).</a:t>
            </a:r>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0885"/>
            <a:ext cx="8229600" cy="1143000"/>
          </a:xfrm>
        </p:spPr>
        <p:txBody>
          <a:bodyPr>
            <a:normAutofit fontScale="90000"/>
          </a:bodyPr>
          <a:lstStyle/>
          <a:p>
            <a:r>
              <a:rPr lang="fr-CA" sz="4000" i="1" dirty="0">
                <a:solidFill>
                  <a:srgbClr val="F4A538"/>
                </a:solidFill>
                <a:effectLst>
                  <a:outerShdw blurRad="38100" dist="38100" dir="2700000" algn="tl">
                    <a:srgbClr val="000000">
                      <a:alpha val="43137"/>
                    </a:srgbClr>
                  </a:outerShdw>
                </a:effectLst>
              </a:rPr>
              <a:t>Connaître</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69B545"/>
                </a:solidFill>
                <a:effectLst>
                  <a:outerShdw blurRad="38100" dist="38100" dir="2700000" algn="tl">
                    <a:srgbClr val="000000">
                      <a:alpha val="43137"/>
                    </a:srgbClr>
                  </a:outerShdw>
                </a:effectLst>
              </a:rPr>
              <a:t>vos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5676B3"/>
                </a:solidFill>
                <a:effectLst>
                  <a:outerShdw blurRad="38100" dist="38100" dir="2700000" algn="tl">
                    <a:srgbClr val="000000">
                      <a:alpha val="43137"/>
                    </a:srgbClr>
                  </a:outerShdw>
                </a:effectLst>
              </a:rPr>
              <a:t>compagnons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D54427"/>
                </a:solidFill>
                <a:effectLst>
                  <a:outerShdw blurRad="38100" dist="38100" dir="2700000" algn="tl">
                    <a:srgbClr val="000000">
                      <a:alpha val="43137"/>
                    </a:srgbClr>
                  </a:outerShdw>
                </a:effectLst>
              </a:rPr>
              <a:t>de jumelage</a:t>
            </a:r>
          </a:p>
        </p:txBody>
      </p:sp>
      <p:sp>
        <p:nvSpPr>
          <p:cNvPr id="3" name="Content Placeholder 2"/>
          <p:cNvSpPr>
            <a:spLocks noGrp="1"/>
          </p:cNvSpPr>
          <p:nvPr>
            <p:ph idx="1"/>
            <p:custDataLst>
              <p:tags r:id="rId2"/>
            </p:custDataLst>
          </p:nvPr>
        </p:nvSpPr>
        <p:spPr>
          <a:xfrm>
            <a:off x="457200" y="1600200"/>
            <a:ext cx="8686800" cy="5069160"/>
          </a:xfrm>
        </p:spPr>
        <p:txBody>
          <a:bodyPr>
            <a:normAutofit fontScale="90000" lnSpcReduction="10000"/>
          </a:bodyPr>
          <a:lstStyle/>
          <a:p>
            <a:r>
              <a:rPr lang="fr-CA" u="none" dirty="0"/>
              <a:t>Compte tenu de votre préférence linguistique, vous avez été affecté au préalable à un groupe précis (courriel envoyé la semaine dernière).</a:t>
            </a:r>
          </a:p>
          <a:p>
            <a:r>
              <a:rPr lang="fr-CA" u="none" dirty="0"/>
              <a:t>Au cours des 10 prochaines minutes, vous aurez l’occasion de connaître vos compagnons.</a:t>
            </a:r>
          </a:p>
          <a:p>
            <a:pPr lvl="1"/>
            <a:r>
              <a:rPr lang="fr-CA" u="none" dirty="0"/>
              <a:t>1 minute par personne</a:t>
            </a:r>
          </a:p>
          <a:p>
            <a:pPr lvl="1"/>
            <a:r>
              <a:rPr lang="fr-CA" dirty="0"/>
              <a:t>P</a:t>
            </a:r>
            <a:r>
              <a:rPr lang="fr-CA" u="none" dirty="0"/>
              <a:t>résentez-vous rapidement</a:t>
            </a:r>
          </a:p>
          <a:p>
            <a:pPr lvl="1"/>
            <a:r>
              <a:rPr lang="fr-CA" u="none" dirty="0"/>
              <a:t>Mentionnez quelque chose qui vous passionne (un passe-temps ou quelque chose qui vous intéresse)</a:t>
            </a:r>
          </a:p>
          <a:p>
            <a:pPr lvl="1"/>
            <a:r>
              <a:rPr lang="fr-CA" u="none" dirty="0"/>
              <a:t>Plus tard, convenez d’une date et d’une heure pour communiquer chaque semaine (les courriels se trouvent dans le dossier de jumelage)</a:t>
            </a:r>
          </a:p>
        </p:txBody>
      </p:sp>
      <p:pic>
        <p:nvPicPr>
          <p:cNvPr id="14" name="Picture 13"/>
          <p:cNvPicPr>
            <a:picLocks noChangeAspect="1"/>
          </p:cNvPicPr>
          <p:nvPr>
            <p:custDataLst>
              <p:tags r:id="rId3"/>
            </p:custDataLst>
          </p:nvPr>
        </p:nvPicPr>
        <p:blipFill>
          <a:blip r:embed="rId6"/>
          <a:srcRect/>
          <a:stretch>
            <a:fillRect/>
          </a:stretch>
        </p:blipFill>
        <p:spPr>
          <a:xfrm rot="2745437">
            <a:off x="7322577" y="-79901"/>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fontScale="90000"/>
          </a:bodyPr>
          <a:lstStyle/>
          <a:p>
            <a:r>
              <a:rPr lang="fr-CA" dirty="0"/>
              <a:t>Pour </a:t>
            </a:r>
            <a:r>
              <a:rPr lang="fr-CA" b="0" dirty="0"/>
              <a:t>rejoindre la session scindée (petite salle de sous-commission)</a:t>
            </a:r>
            <a:endParaRPr lang="fr-CA" dirty="0"/>
          </a:p>
        </p:txBody>
      </p:sp>
      <p:grpSp>
        <p:nvGrpSpPr>
          <p:cNvPr id="5" name="Group 4">
            <a:extLst>
              <a:ext uri="{FF2B5EF4-FFF2-40B4-BE49-F238E27FC236}">
                <a16:creationId xmlns:a16="http://schemas.microsoft.com/office/drawing/2014/main" id="{A97F2AA7-EC62-836B-230F-6372D82ED358}"/>
              </a:ext>
            </a:extLst>
          </p:cNvPr>
          <p:cNvGrpSpPr/>
          <p:nvPr/>
        </p:nvGrpSpPr>
        <p:grpSpPr>
          <a:xfrm>
            <a:off x="1448815" y="2126770"/>
            <a:ext cx="5859490" cy="3384376"/>
            <a:chOff x="4407407" y="1157299"/>
            <a:chExt cx="4366245" cy="2029122"/>
          </a:xfrm>
        </p:grpSpPr>
        <p:pic>
          <p:nvPicPr>
            <p:cNvPr id="6" name="Picture 5">
              <a:extLst>
                <a:ext uri="{FF2B5EF4-FFF2-40B4-BE49-F238E27FC236}">
                  <a16:creationId xmlns:a16="http://schemas.microsoft.com/office/drawing/2014/main" id="{FC23B214-FF35-0252-6C85-C0EB052D219D}"/>
                </a:ext>
              </a:extLst>
            </p:cNvPr>
            <p:cNvPicPr>
              <a:picLocks noChangeAspect="1"/>
            </p:cNvPicPr>
            <p:nvPr/>
          </p:nvPicPr>
          <p:blipFill>
            <a:blip r:embed="rId3"/>
            <a:stretch>
              <a:fillRect/>
            </a:stretch>
          </p:blipFill>
          <p:spPr>
            <a:xfrm>
              <a:off x="4407407" y="1326341"/>
              <a:ext cx="4302135" cy="1800104"/>
            </a:xfrm>
            <a:prstGeom prst="rect">
              <a:avLst/>
            </a:prstGeom>
          </p:spPr>
        </p:pic>
        <p:sp>
          <p:nvSpPr>
            <p:cNvPr id="8" name="Oval 7">
              <a:extLst>
                <a:ext uri="{FF2B5EF4-FFF2-40B4-BE49-F238E27FC236}">
                  <a16:creationId xmlns:a16="http://schemas.microsoft.com/office/drawing/2014/main" id="{3D8D2086-166D-B67B-3B7C-D1044EC18551}"/>
                </a:ext>
              </a:extLst>
            </p:cNvPr>
            <p:cNvSpPr/>
            <p:nvPr/>
          </p:nvSpPr>
          <p:spPr bwMode="auto">
            <a:xfrm rot="497782">
              <a:off x="4522915" y="1157299"/>
              <a:ext cx="4250737" cy="202912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grpSp>
    </p:spTree>
    <p:extLst>
      <p:ext uri="{BB962C8B-B14F-4D97-AF65-F5344CB8AC3E}">
        <p14:creationId xmlns:p14="http://schemas.microsoft.com/office/powerpoint/2010/main" val="56370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600" dirty="0"/>
              <a:t>S</a:t>
            </a:r>
            <a:r>
              <a:rPr lang="fr-CA" sz="3600" u="none" dirty="0"/>
              <a:t>emaine 1 : À votre tour</a:t>
            </a:r>
            <a:endParaRPr lang="fr-CA" sz="3600" dirty="0"/>
          </a:p>
        </p:txBody>
      </p:sp>
      <p:sp>
        <p:nvSpPr>
          <p:cNvPr id="3" name="Content Placeholder 2"/>
          <p:cNvSpPr>
            <a:spLocks noGrp="1"/>
          </p:cNvSpPr>
          <p:nvPr>
            <p:ph idx="1"/>
            <p:custDataLst>
              <p:tags r:id="rId2"/>
            </p:custDataLst>
          </p:nvPr>
        </p:nvSpPr>
        <p:spPr>
          <a:xfrm>
            <a:off x="457200" y="1600200"/>
            <a:ext cx="8686800" cy="5141168"/>
          </a:xfrm>
        </p:spPr>
        <p:txBody>
          <a:bodyPr>
            <a:normAutofit fontScale="75000" lnSpcReduction="20000"/>
          </a:bodyPr>
          <a:lstStyle/>
          <a:p>
            <a:r>
              <a:rPr lang="fr-CA" sz="3200" u="none" dirty="0"/>
              <a:t>Système de jumelage</a:t>
            </a:r>
            <a:r>
              <a:rPr lang="fr-CA" u="none" dirty="0"/>
              <a:t> : une fois par semaine avec </a:t>
            </a:r>
            <a:r>
              <a:rPr lang="fr-CA" sz="3200" dirty="0"/>
              <a:t>vos co-équipiers</a:t>
            </a:r>
            <a:endParaRPr lang="fr-CA" u="none" dirty="0"/>
          </a:p>
          <a:p>
            <a:pPr lvl="1"/>
            <a:r>
              <a:rPr lang="fr-CA" u="none" dirty="0"/>
              <a:t>Appel recommandé de 20 minutes : 5 minutes pour chaque compagnon. Vous pouvez discuter de ce que vous avez trouvé intéressant, de ce qui était difficile et de ce que vous avez le plus aimé.</a:t>
            </a:r>
          </a:p>
          <a:p>
            <a:r>
              <a:rPr lang="fr-CA" sz="3200" dirty="0"/>
              <a:t>Journal de gratitude – quotidiennement</a:t>
            </a:r>
            <a:endParaRPr lang="fr-CA" u="none" dirty="0"/>
          </a:p>
          <a:p>
            <a:pPr lvl="1"/>
            <a:r>
              <a:rPr lang="fr-CA" u="none" dirty="0"/>
              <a:t>Cela peut être sous forme d’une liste à puces; même deux ou </a:t>
            </a:r>
            <a:br>
              <a:rPr lang="fr-CA" u="none" dirty="0"/>
            </a:br>
            <a:r>
              <a:rPr lang="fr-CA" u="none" dirty="0"/>
              <a:t>trois choses par jour suffiront. Il peut s’agir de choses simples </a:t>
            </a:r>
            <a:br>
              <a:rPr lang="fr-CA" u="none" dirty="0"/>
            </a:br>
            <a:r>
              <a:rPr lang="fr-CA" u="none" dirty="0"/>
              <a:t>que vous avez faites ou remarquées pendant la journée.</a:t>
            </a:r>
          </a:p>
          <a:p>
            <a:r>
              <a:rPr lang="fr-CA" dirty="0"/>
              <a:t>Faire l’exercice de p</a:t>
            </a:r>
            <a:r>
              <a:rPr lang="fr-CA" u="none" dirty="0"/>
              <a:t>rise de conscience du corps (balayage corporel) </a:t>
            </a:r>
            <a:r>
              <a:rPr lang="fr-CA" dirty="0"/>
              <a:t>: </a:t>
            </a:r>
            <a:r>
              <a:rPr lang="fr-CA" u="none" dirty="0"/>
              <a:t>5 minutes </a:t>
            </a:r>
            <a:r>
              <a:rPr lang="fr-CA" sz="3200" dirty="0"/>
              <a:t>quotidiennement</a:t>
            </a:r>
            <a:br>
              <a:rPr lang="fr-CA" sz="2100" u="none" dirty="0"/>
            </a:br>
            <a:r>
              <a:rPr lang="fr-CA" sz="2100" u="none" dirty="0"/>
              <a:t>4 min - </a:t>
            </a:r>
            <a:r>
              <a:rPr lang="fr-CA" sz="2100" u="none" dirty="0">
                <a:hlinkClick r:id="rId10"/>
              </a:rPr>
              <a:t>https://www.youtube.com/watch?v=axLwfzvroNc</a:t>
            </a:r>
            <a:br>
              <a:rPr lang="fr-CA" sz="2100" u="none" dirty="0"/>
            </a:br>
            <a:r>
              <a:rPr lang="fr-CA" sz="2100" u="none" dirty="0"/>
              <a:t>5 min - </a:t>
            </a:r>
            <a:r>
              <a:rPr lang="fr-CA" sz="2100" u="none" dirty="0">
                <a:hlinkClick r:id="rId11"/>
              </a:rPr>
              <a:t>https://www.youtube.com/watch?v=KKC_xj1US20</a:t>
            </a:r>
            <a:endParaRPr lang="fr-CA" sz="2100" u="none" dirty="0"/>
          </a:p>
          <a:p>
            <a:r>
              <a:rPr lang="fr-CA" dirty="0"/>
              <a:t>Si vous avez d</a:t>
            </a:r>
            <a:r>
              <a:rPr lang="fr-CA" u="none" dirty="0"/>
              <a:t>es questions ou des commentaires </a:t>
            </a:r>
            <a:br>
              <a:rPr lang="fr-CA" u="none" dirty="0"/>
            </a:br>
            <a:r>
              <a:rPr lang="fr-CA" u="none" dirty="0"/>
              <a:t>pendant la semaine, veuillez les poser ou les </a:t>
            </a:r>
            <a:br>
              <a:rPr lang="fr-CA" u="none" dirty="0"/>
            </a:br>
            <a:r>
              <a:rPr lang="fr-CA" u="none" dirty="0"/>
              <a:t>transmettre au moyen de la Cohorte.</a:t>
            </a:r>
          </a:p>
        </p:txBody>
      </p:sp>
      <p:pic>
        <p:nvPicPr>
          <p:cNvPr id="6" name="Picture 5"/>
          <p:cNvPicPr>
            <a:picLocks noChangeAspect="1"/>
          </p:cNvPicPr>
          <p:nvPr>
            <p:custDataLst>
              <p:tags r:id="rId3"/>
            </p:custDataLst>
          </p:nvPr>
        </p:nvPicPr>
        <p:blipFill>
          <a:blip r:embed="rId12"/>
          <a:srcRect/>
          <a:stretch>
            <a:fillRect/>
          </a:stretch>
        </p:blipFill>
        <p:spPr>
          <a:xfrm rot="2745437">
            <a:off x="6805666" y="481515"/>
            <a:ext cx="1172680" cy="1209033"/>
          </a:xfrm>
          <a:prstGeom prst="rect">
            <a:avLst/>
          </a:prstGeom>
        </p:spPr>
      </p:pic>
      <p:grpSp>
        <p:nvGrpSpPr>
          <p:cNvPr id="4" name="Group 3"/>
          <p:cNvGrpSpPr/>
          <p:nvPr>
            <p:custDataLst>
              <p:tags r:id="rId4"/>
            </p:custDataLst>
          </p:nvPr>
        </p:nvGrpSpPr>
        <p:grpSpPr>
          <a:xfrm>
            <a:off x="7851142" y="4104200"/>
            <a:ext cx="766043" cy="910869"/>
            <a:chOff x="6542261" y="506769"/>
            <a:chExt cx="523699" cy="570787"/>
          </a:xfrm>
        </p:grpSpPr>
        <p:pic>
          <p:nvPicPr>
            <p:cNvPr id="7" name="Picture 6"/>
            <p:cNvPicPr>
              <a:picLocks noChangeAspect="1"/>
            </p:cNvPicPr>
            <p:nvPr/>
          </p:nvPicPr>
          <p:blipFill>
            <a:blip r:embed="rId13">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5">
            <a:duotone>
              <a:schemeClr val="accent1">
                <a:shade val="45000"/>
                <a:satMod val="135000"/>
              </a:schemeClr>
              <a:prstClr val="white"/>
            </a:duotone>
          </a:blip>
          <a:srcRect/>
          <a:stretch>
            <a:fillRect/>
          </a:stretch>
        </p:blipFill>
        <p:spPr>
          <a:xfrm>
            <a:off x="8028384" y="3212976"/>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6"/>
          <a:srcRect/>
          <a:stretch>
            <a:fillRect/>
          </a:stretch>
        </p:blipFill>
        <p:spPr>
          <a:xfrm>
            <a:off x="7281664" y="511420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7" tooltip="View image details"/>
          </p:cNvPr>
          <p:cNvPicPr>
            <a:picLocks noChangeAspect="1" noChangeArrowheads="1"/>
          </p:cNvPicPr>
          <p:nvPr>
            <p:custDataLst>
              <p:tags r:id="rId7"/>
            </p:custDataLst>
          </p:nvPr>
        </p:nvPicPr>
        <p:blipFill>
          <a:blip r:embed="rId18"/>
          <a:srcRect/>
          <a:stretch>
            <a:fillRect/>
          </a:stretch>
        </p:blipFill>
        <p:spPr>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00888"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a:t>
            </a:r>
            <a:r>
              <a:rPr lang="fr-CA" sz="2800" dirty="0"/>
              <a:t>pour</a:t>
            </a:r>
            <a:r>
              <a:rPr lang="fr-CA" sz="2800" u="none" dirty="0"/>
              <a:t>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75000" lnSpcReduction="2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a:t>Lorsque vous avez terminé, vous n’avez qu’à quitter la séance.</a:t>
            </a:r>
          </a:p>
          <a:p>
            <a:r>
              <a:rPr lang="fr-CA" u="none" dirty="0"/>
              <a:t>Bien qu’il soit suggéré que vous preniez environ 15 minutes pour faire un retour sur l’exercice, n’hésitez pas à prendre tout le temps nécessaire ou voulu.</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84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1143000"/>
          </a:xfrm>
        </p:spPr>
        <p:txBody>
          <a:bodyPr>
            <a:noAutofit/>
          </a:bodyPr>
          <a:lstStyle/>
          <a:p>
            <a:r>
              <a:rPr lang="fr-FR" sz="2800" b="1" i="0" dirty="0">
                <a:solidFill>
                  <a:srgbClr val="202122"/>
                </a:solidFill>
                <a:effectLst/>
                <a:latin typeface="Arial" panose="020B0604020202020204" pitchFamily="34" charset="0"/>
              </a:rPr>
              <a:t>Livré par</a:t>
            </a:r>
            <a:r>
              <a:rPr lang="fr-FR" sz="2800" b="0" i="0" dirty="0">
                <a:solidFill>
                  <a:srgbClr val="202122"/>
                </a:solidFill>
                <a:effectLst/>
                <a:latin typeface="Arial" panose="020B0604020202020204" pitchFamily="34" charset="0"/>
              </a:rPr>
              <a:t> une équipe d'</a:t>
            </a:r>
            <a:r>
              <a:rPr lang="fr-FR" sz="2800" b="1"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b="1" i="0" u="none" strike="noStrike" dirty="0">
                <a:solidFill>
                  <a:srgbClr val="0645AD"/>
                </a:solidFill>
                <a:effectLst/>
                <a:latin typeface="Arial" panose="020B0604020202020204" pitchFamily="34" charset="0"/>
              </a:rPr>
              <a:t> </a:t>
            </a:r>
            <a:r>
              <a:rPr lang="fr-FR" sz="2800" b="0" i="0" dirty="0">
                <a:solidFill>
                  <a:srgbClr val="202122"/>
                </a:solidFill>
                <a:effectLst/>
                <a:latin typeface="Arial" panose="020B0604020202020204" pitchFamily="34" charset="0"/>
              </a:rPr>
              <a:t> bénévoles provenant de divers ministères et agences</a:t>
            </a:r>
            <a:endParaRPr lang="fr-CA" sz="2800" u="none" dirty="0">
              <a:solidFill>
                <a:srgbClr val="FF0000"/>
              </a:solidFill>
            </a:endParaRPr>
          </a:p>
        </p:txBody>
      </p:sp>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a:blip r:embed="rId5"/>
          <a:stretch>
            <a:fillRect/>
          </a:stretch>
        </p:blipFill>
        <p:spPr>
          <a:xfrm>
            <a:off x="671807" y="4173834"/>
            <a:ext cx="1314633" cy="1314633"/>
          </a:xfrm>
          <a:prstGeom prst="rect">
            <a:avLst/>
          </a:prstGeom>
        </p:spPr>
      </p:pic>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6"/>
          <a:stretch>
            <a:fillRect/>
          </a:stretch>
        </p:blipFill>
        <p:spPr>
          <a:xfrm>
            <a:off x="7083152" y="1712314"/>
            <a:ext cx="1333686" cy="1686160"/>
          </a:xfrm>
          <a:prstGeom prst="rect">
            <a:avLst/>
          </a:prstGeom>
        </p:spPr>
      </p:pic>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7"/>
          <a:stretch>
            <a:fillRect/>
          </a:stretch>
        </p:blipFill>
        <p:spPr>
          <a:xfrm>
            <a:off x="671807" y="1792702"/>
            <a:ext cx="1350818" cy="1525385"/>
          </a:xfrm>
          <a:prstGeom prst="rect">
            <a:avLst/>
          </a:prstGeom>
        </p:spPr>
      </p:pic>
      <p:pic>
        <p:nvPicPr>
          <p:cNvPr id="15" name="Picture 14" descr="A person taking a selfie&#10;&#10;Description automatically generated with medium confidence">
            <a:extLst>
              <a:ext uri="{FF2B5EF4-FFF2-40B4-BE49-F238E27FC236}">
                <a16:creationId xmlns:a16="http://schemas.microsoft.com/office/drawing/2014/main" id="{7AB78BB8-DC30-4C15-17B2-8FFCABBA125A}"/>
              </a:ext>
            </a:extLst>
          </p:cNvPr>
          <p:cNvPicPr>
            <a:picLocks noChangeAspect="1"/>
          </p:cNvPicPr>
          <p:nvPr/>
        </p:nvPicPr>
        <p:blipFill>
          <a:blip r:embed="rId8"/>
          <a:stretch>
            <a:fillRect/>
          </a:stretch>
        </p:blipFill>
        <p:spPr>
          <a:xfrm>
            <a:off x="2752232" y="3930912"/>
            <a:ext cx="1362265" cy="1800476"/>
          </a:xfrm>
          <a:prstGeom prst="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9"/>
          <a:stretch>
            <a:fillRect/>
          </a:stretch>
        </p:blipFill>
        <p:spPr>
          <a:xfrm>
            <a:off x="7036925" y="3983252"/>
            <a:ext cx="1379913" cy="1695796"/>
          </a:xfrm>
          <a:prstGeom prst="rect">
            <a:avLst/>
          </a:prstGeom>
        </p:spPr>
      </p:pic>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10"/>
          <a:stretch>
            <a:fillRect/>
          </a:stretch>
        </p:blipFill>
        <p:spPr>
          <a:xfrm>
            <a:off x="4880289" y="4026175"/>
            <a:ext cx="1390844" cy="1609950"/>
          </a:xfrm>
          <a:prstGeom prst="rect">
            <a:avLst/>
          </a:prstGeom>
        </p:spPr>
      </p:pic>
      <p:pic>
        <p:nvPicPr>
          <p:cNvPr id="27" name="Picture 26" descr="Icon&#10;&#10;Description automatically generated">
            <a:extLst>
              <a:ext uri="{FF2B5EF4-FFF2-40B4-BE49-F238E27FC236}">
                <a16:creationId xmlns:a16="http://schemas.microsoft.com/office/drawing/2014/main" id="{8356FEC2-28BC-5638-6553-617373E3CB1A}"/>
              </a:ext>
            </a:extLst>
          </p:cNvPr>
          <p:cNvPicPr>
            <a:picLocks noChangeAspect="1"/>
          </p:cNvPicPr>
          <p:nvPr/>
        </p:nvPicPr>
        <p:blipFill>
          <a:blip r:embed="rId11"/>
          <a:stretch>
            <a:fillRect/>
          </a:stretch>
        </p:blipFill>
        <p:spPr>
          <a:xfrm>
            <a:off x="2848793" y="1792040"/>
            <a:ext cx="1200705" cy="1526709"/>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Alejandro </a:t>
            </a:r>
            <a:endParaRPr lang="en-US" dirty="0"/>
          </a:p>
        </p:txBody>
      </p:sp>
      <p:sp>
        <p:nvSpPr>
          <p:cNvPr id="29" name="TextBox 28">
            <a:extLst>
              <a:ext uri="{FF2B5EF4-FFF2-40B4-BE49-F238E27FC236}">
                <a16:creationId xmlns:a16="http://schemas.microsoft.com/office/drawing/2014/main" id="{4951817E-36FB-C29E-8A73-3417C31E3BAE}"/>
              </a:ext>
            </a:extLst>
          </p:cNvPr>
          <p:cNvSpPr txBox="1"/>
          <p:nvPr/>
        </p:nvSpPr>
        <p:spPr>
          <a:xfrm>
            <a:off x="2759443"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Olivia</a:t>
            </a:r>
            <a:endParaRPr lang="en-US" dirty="0"/>
          </a:p>
        </p:txBody>
      </p:sp>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Robert</a:t>
            </a:r>
            <a:endParaRPr lang="en-US" dirty="0"/>
          </a:p>
        </p:txBody>
      </p:sp>
      <p:sp>
        <p:nvSpPr>
          <p:cNvPr id="31" name="TextBox 30">
            <a:extLst>
              <a:ext uri="{FF2B5EF4-FFF2-40B4-BE49-F238E27FC236}">
                <a16:creationId xmlns:a16="http://schemas.microsoft.com/office/drawing/2014/main" id="{764C828E-4EC6-9AB3-8B41-944AF3D2920E}"/>
              </a:ext>
            </a:extLst>
          </p:cNvPr>
          <p:cNvSpPr txBox="1"/>
          <p:nvPr/>
        </p:nvSpPr>
        <p:spPr>
          <a:xfrm>
            <a:off x="6982348" y="5714141"/>
            <a:ext cx="153529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Marie-Lyne</a:t>
            </a:r>
            <a:endParaRPr lang="en-US" dirty="0"/>
          </a:p>
        </p:txBody>
      </p:sp>
      <p:sp>
        <p:nvSpPr>
          <p:cNvPr id="32" name="TextBox 31">
            <a:extLst>
              <a:ext uri="{FF2B5EF4-FFF2-40B4-BE49-F238E27FC236}">
                <a16:creationId xmlns:a16="http://schemas.microsoft.com/office/drawing/2014/main" id="{860FD9C6-BD02-D4F7-4224-2B03F15214A2}"/>
              </a:ext>
            </a:extLst>
          </p:cNvPr>
          <p:cNvSpPr txBox="1"/>
          <p:nvPr/>
        </p:nvSpPr>
        <p:spPr>
          <a:xfrm>
            <a:off x="2405810"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Annie-Claude </a:t>
            </a:r>
            <a:endParaRPr lang="en-US" dirty="0"/>
          </a:p>
        </p:txBody>
      </p:sp>
      <p:sp>
        <p:nvSpPr>
          <p:cNvPr id="33" name="TextBox 32">
            <a:extLst>
              <a:ext uri="{FF2B5EF4-FFF2-40B4-BE49-F238E27FC236}">
                <a16:creationId xmlns:a16="http://schemas.microsoft.com/office/drawing/2014/main" id="{EB58F57C-CE78-89DE-E8B3-CBC0AF64F159}"/>
              </a:ext>
            </a:extLst>
          </p:cNvPr>
          <p:cNvSpPr txBox="1"/>
          <p:nvPr/>
        </p:nvSpPr>
        <p:spPr>
          <a:xfrm>
            <a:off x="4598719"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Leena</a:t>
            </a:r>
            <a:endParaRPr lang="en-US" dirty="0"/>
          </a:p>
        </p:txBody>
      </p:sp>
      <p:sp>
        <p:nvSpPr>
          <p:cNvPr id="34" name="TextBox 33">
            <a:extLst>
              <a:ext uri="{FF2B5EF4-FFF2-40B4-BE49-F238E27FC236}">
                <a16:creationId xmlns:a16="http://schemas.microsoft.com/office/drawing/2014/main" id="{FD1D3FA9-C4D0-BD9A-0186-CB1005C175B2}"/>
              </a:ext>
            </a:extLst>
          </p:cNvPr>
          <p:cNvSpPr txBox="1"/>
          <p:nvPr/>
        </p:nvSpPr>
        <p:spPr>
          <a:xfrm>
            <a:off x="6791628"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Carmen</a:t>
            </a:r>
            <a:endParaRPr lang="en-US" dirty="0"/>
          </a:p>
        </p:txBody>
      </p:sp>
      <p:sp>
        <p:nvSpPr>
          <p:cNvPr id="35" name="TextBox 34">
            <a:extLst>
              <a:ext uri="{FF2B5EF4-FFF2-40B4-BE49-F238E27FC236}">
                <a16:creationId xmlns:a16="http://schemas.microsoft.com/office/drawing/2014/main" id="{0CFF4076-7CCE-AB32-2C9D-423BBBD1CD1F}"/>
              </a:ext>
            </a:extLst>
          </p:cNvPr>
          <p:cNvSpPr txBox="1"/>
          <p:nvPr/>
        </p:nvSpPr>
        <p:spPr>
          <a:xfrm>
            <a:off x="212901" y="3356585"/>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Ginette</a:t>
            </a:r>
            <a:endParaRPr lang="en-US" dirty="0"/>
          </a:p>
        </p:txBody>
      </p:sp>
      <p:pic>
        <p:nvPicPr>
          <p:cNvPr id="1026" name="Picture 2">
            <a:extLst>
              <a:ext uri="{FF2B5EF4-FFF2-40B4-BE49-F238E27FC236}">
                <a16:creationId xmlns:a16="http://schemas.microsoft.com/office/drawing/2014/main" id="{04382F0E-6BC9-3494-D261-B7A7A8837B4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9111" r="16311" b="15290"/>
          <a:stretch/>
        </p:blipFill>
        <p:spPr bwMode="auto">
          <a:xfrm>
            <a:off x="4996988" y="1752216"/>
            <a:ext cx="1333686" cy="160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Conscience de soi</a:t>
            </a:r>
            <a:endParaRPr lang="fr-CA" sz="28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Les séances sont interactives</a:t>
            </a:r>
            <a:endParaRPr lang="fr-CA" dirty="0">
              <a:solidFill>
                <a:schemeClr val="accent3">
                  <a:lumMod val="75000"/>
                </a:schemeClr>
              </a:solidFill>
            </a:endParaRPr>
          </a:p>
        </p:txBody>
      </p:sp>
      <p:grpSp>
        <p:nvGrpSpPr>
          <p:cNvPr id="7" name="Group 6"/>
          <p:cNvGrpSpPr/>
          <p:nvPr>
            <p:custDataLst>
              <p:tags r:id="rId2"/>
            </p:custDataLst>
          </p:nvPr>
        </p:nvGrpSpPr>
        <p:grpSpPr>
          <a:xfrm>
            <a:off x="3737463" y="5105505"/>
            <a:ext cx="1130502" cy="1034427"/>
            <a:chOff x="3389126" y="6266236"/>
            <a:chExt cx="1130502" cy="1034427"/>
          </a:xfrm>
        </p:grpSpPr>
        <p:sp>
          <p:nvSpPr>
            <p:cNvPr id="8" name="TextBox 7"/>
            <p:cNvSpPr txBox="1"/>
            <p:nvPr/>
          </p:nvSpPr>
          <p:spPr>
            <a:xfrm>
              <a:off x="3389126" y="6266236"/>
              <a:ext cx="1130502" cy="369332"/>
            </a:xfrm>
            <a:prstGeom prst="rect">
              <a:avLst/>
            </a:prstGeom>
            <a:noFill/>
          </p:spPr>
          <p:txBody>
            <a:bodyPr wrap="none" rtlCol="0">
              <a:spAutoFit/>
            </a:bodyPr>
            <a:lstStyle/>
            <a:p>
              <a:r>
                <a:rPr lang="en-CA" u="none" dirty="0"/>
                <a:t>Marqueur</a:t>
              </a:r>
              <a:endParaRPr lang="en-CA" dirty="0">
                <a:solidFill>
                  <a:schemeClr val="accent3">
                    <a:lumMod val="75000"/>
                  </a:schemeClr>
                </a:solidFill>
              </a:endParaRPr>
            </a:p>
          </p:txBody>
        </p:sp>
        <p:pic>
          <p:nvPicPr>
            <p:cNvPr id="9" name="Picture 2"/>
            <p:cNvPicPr>
              <a:picLocks noChangeAspect="1" noChangeArrowheads="1"/>
            </p:cNvPicPr>
            <p:nvPr/>
          </p:nvPicPr>
          <p:blipFill>
            <a:blip r:embed="rId18">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8">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8">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custDataLst>
              <p:tags r:id="rId3"/>
            </p:custDataLst>
          </p:nvPr>
        </p:nvGrpSpPr>
        <p:grpSpPr>
          <a:xfrm>
            <a:off x="5482132" y="5091047"/>
            <a:ext cx="2320892" cy="1048885"/>
            <a:chOff x="1399623" y="4787317"/>
            <a:chExt cx="2320892" cy="1048885"/>
          </a:xfrm>
        </p:grpSpPr>
        <p:pic>
          <p:nvPicPr>
            <p:cNvPr id="12" name="Picture 4" descr="http://tse1.mm.bing.net/th?&amp;id=OIP.M5a32b83e321008b02071facfcf5bb17co0&amp;w=173&amp;h=85&amp;c=0&amp;pid=1.9&amp;rs=0&amp;p=0&amp;r=0">
              <a:hlinkClick r:id="rId19" tooltip="View image details"/>
            </p:cNvPr>
            <p:cNvPicPr>
              <a:picLocks noChangeAspect="1" noChangeArrowheads="1"/>
            </p:cNvPicPr>
            <p:nvPr/>
          </p:nvPicPr>
          <p:blipFill>
            <a:blip r:embed="rId20"/>
            <a:srcRect/>
            <a:stretch>
              <a:fillRect/>
            </a:stretch>
          </p:blipFill>
          <p:spPr>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99623" y="4787317"/>
              <a:ext cx="2320892" cy="369332"/>
            </a:xfrm>
            <a:prstGeom prst="rect">
              <a:avLst/>
            </a:prstGeom>
          </p:spPr>
          <p:txBody>
            <a:bodyPr wrap="none">
              <a:spAutoFit/>
            </a:bodyPr>
            <a:lstStyle/>
            <a:p>
              <a:r>
                <a:rPr lang="en-CA" u="none" dirty="0"/>
                <a:t>Sondage ou évaluation</a:t>
              </a:r>
              <a:endParaRPr lang="en-CA" dirty="0">
                <a:solidFill>
                  <a:schemeClr val="accent3">
                    <a:lumMod val="75000"/>
                  </a:schemeClr>
                </a:solidFill>
              </a:endParaRPr>
            </a:p>
          </p:txBody>
        </p:sp>
      </p:grpSp>
      <p:pic>
        <p:nvPicPr>
          <p:cNvPr id="1026" name="Picture 2"/>
          <p:cNvPicPr>
            <a:picLocks noChangeAspect="1" noChangeArrowheads="1"/>
          </p:cNvPicPr>
          <p:nvPr>
            <p:custDataLst>
              <p:tags r:id="rId4"/>
            </p:custDataLst>
          </p:nvPr>
        </p:nvPicPr>
        <p:blipFill>
          <a:blip r:embed="rId21"/>
          <a:srcRect/>
          <a:stretch>
            <a:fillRect/>
          </a:stretch>
        </p:blipFill>
        <p:spPr>
          <a:xfrm>
            <a:off x="2328705" y="4014811"/>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custDataLst>
              <p:tags r:id="rId5"/>
            </p:custDataLst>
          </p:nvPr>
        </p:nvPicPr>
        <p:blipFill>
          <a:blip r:embed="rId22"/>
          <a:srcRect/>
          <a:stretch>
            <a:fillRect/>
          </a:stretch>
        </p:blipFill>
        <p:spPr>
          <a:xfrm>
            <a:off x="2229518" y="3331383"/>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custDataLst>
              <p:tags r:id="rId6"/>
            </p:custDataLst>
          </p:nvPr>
        </p:nvPicPr>
        <p:blipFill>
          <a:blip r:embed="rId23"/>
          <a:srcRect/>
          <a:stretch>
            <a:fillRect/>
          </a:stretch>
        </p:blipFill>
        <p:spPr>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custDataLst>
              <p:tags r:id="rId7"/>
            </p:custDataLst>
          </p:nvPr>
        </p:nvPicPr>
        <p:blipFill>
          <a:blip r:embed="rId24"/>
          <a:srcRect/>
          <a:stretch>
            <a:fillRect/>
          </a:stretch>
        </p:blipFill>
        <p:spPr>
          <a:xfrm>
            <a:off x="2305704" y="2647955"/>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custDataLst>
              <p:tags r:id="rId8"/>
            </p:custDataLst>
          </p:nvPr>
        </p:nvSpPr>
        <p:spPr>
          <a:xfrm>
            <a:off x="1213357" y="3909244"/>
            <a:ext cx="910635" cy="646331"/>
          </a:xfrm>
          <a:prstGeom prst="rect">
            <a:avLst/>
          </a:prstGeom>
        </p:spPr>
        <p:txBody>
          <a:bodyPr wrap="none">
            <a:spAutoFit/>
          </a:bodyPr>
          <a:lstStyle/>
          <a:p>
            <a:pPr algn="ctr"/>
            <a:r>
              <a:rPr lang="fr-CA" dirty="0">
                <a:sym typeface="Wingdings 2"/>
              </a:rPr>
              <a:t>L</a:t>
            </a:r>
            <a:r>
              <a:rPr lang="fr-CA" u="none" dirty="0">
                <a:sym typeface="Wingdings 2"/>
              </a:rPr>
              <a:t>ever la</a:t>
            </a:r>
          </a:p>
          <a:p>
            <a:pPr algn="ctr"/>
            <a:r>
              <a:rPr lang="fr-CA" u="none" dirty="0">
                <a:sym typeface="Wingdings 2"/>
              </a:rPr>
              <a:t>main</a:t>
            </a:r>
            <a:endParaRPr lang="fr-CA" sz="3600" dirty="0">
              <a:solidFill>
                <a:srgbClr val="FF0000"/>
              </a:solidFill>
            </a:endParaRPr>
          </a:p>
        </p:txBody>
      </p:sp>
      <p:sp>
        <p:nvSpPr>
          <p:cNvPr id="27" name="Rectangle 26"/>
          <p:cNvSpPr/>
          <p:nvPr>
            <p:custDataLst>
              <p:tags r:id="rId9"/>
            </p:custDataLst>
          </p:nvPr>
        </p:nvSpPr>
        <p:spPr>
          <a:xfrm>
            <a:off x="1245919" y="1943781"/>
            <a:ext cx="984950" cy="369332"/>
          </a:xfrm>
          <a:prstGeom prst="rect">
            <a:avLst/>
          </a:prstGeom>
        </p:spPr>
        <p:txBody>
          <a:bodyPr wrap="none">
            <a:spAutoFit/>
          </a:bodyPr>
          <a:lstStyle/>
          <a:p>
            <a:r>
              <a:rPr lang="fr-CA" u="none" dirty="0">
                <a:sym typeface="Wingdings 2"/>
              </a:rPr>
              <a:t>Pointeur</a:t>
            </a:r>
            <a:endParaRPr lang="fr-CA" sz="3600" dirty="0">
              <a:solidFill>
                <a:srgbClr val="FF0000"/>
              </a:solidFill>
            </a:endParaRPr>
          </a:p>
        </p:txBody>
      </p:sp>
      <p:sp>
        <p:nvSpPr>
          <p:cNvPr id="28" name="Rectangle 27"/>
          <p:cNvSpPr/>
          <p:nvPr>
            <p:custDataLst>
              <p:tags r:id="rId10"/>
            </p:custDataLst>
          </p:nvPr>
        </p:nvSpPr>
        <p:spPr>
          <a:xfrm>
            <a:off x="1332543" y="3335893"/>
            <a:ext cx="827919" cy="369332"/>
          </a:xfrm>
          <a:prstGeom prst="rect">
            <a:avLst/>
          </a:prstGeom>
        </p:spPr>
        <p:txBody>
          <a:bodyPr wrap="none">
            <a:spAutoFit/>
          </a:bodyPr>
          <a:lstStyle/>
          <a:p>
            <a:r>
              <a:rPr lang="fr-CA" u="none" dirty="0">
                <a:sym typeface="Wingdings 2"/>
              </a:rPr>
              <a:t>Effacer</a:t>
            </a:r>
            <a:endParaRPr lang="fr-CA" sz="3600" dirty="0">
              <a:solidFill>
                <a:srgbClr val="FF0000"/>
              </a:solidFill>
            </a:endParaRPr>
          </a:p>
        </p:txBody>
      </p:sp>
      <p:sp>
        <p:nvSpPr>
          <p:cNvPr id="29" name="Rectangle 28"/>
          <p:cNvSpPr/>
          <p:nvPr>
            <p:custDataLst>
              <p:tags r:id="rId11"/>
            </p:custDataLst>
          </p:nvPr>
        </p:nvSpPr>
        <p:spPr>
          <a:xfrm>
            <a:off x="1244122" y="2635107"/>
            <a:ext cx="1130502" cy="369332"/>
          </a:xfrm>
          <a:prstGeom prst="rect">
            <a:avLst/>
          </a:prstGeom>
        </p:spPr>
        <p:txBody>
          <a:bodyPr wrap="none">
            <a:spAutoFit/>
          </a:bodyPr>
          <a:lstStyle/>
          <a:p>
            <a:r>
              <a:rPr lang="fr-CA" dirty="0">
                <a:sym typeface="Wingdings 2"/>
              </a:rPr>
              <a:t>Marqueur</a:t>
            </a:r>
            <a:endParaRPr lang="fr-CA" sz="3600" dirty="0">
              <a:solidFill>
                <a:srgbClr val="FF0000"/>
              </a:solidFill>
            </a:endParaRPr>
          </a:p>
        </p:txBody>
      </p:sp>
      <p:grpSp>
        <p:nvGrpSpPr>
          <p:cNvPr id="30" name="Group 29"/>
          <p:cNvGrpSpPr/>
          <p:nvPr>
            <p:custDataLst>
              <p:tags r:id="rId12"/>
            </p:custDataLst>
          </p:nvPr>
        </p:nvGrpSpPr>
        <p:grpSpPr>
          <a:xfrm>
            <a:off x="4104666" y="3674349"/>
            <a:ext cx="2833667" cy="1027724"/>
            <a:chOff x="6434673" y="5566909"/>
            <a:chExt cx="2181395" cy="947384"/>
          </a:xfrm>
        </p:grpSpPr>
        <p:pic>
          <p:nvPicPr>
            <p:cNvPr id="31" name="Picture 30"/>
            <p:cNvPicPr>
              <a:picLocks noChangeAspect="1"/>
            </p:cNvPicPr>
            <p:nvPr/>
          </p:nvPicPr>
          <p:blipFill>
            <a:blip r:embed="rId25"/>
            <a:srcRect/>
            <a:stretch>
              <a:fillRect/>
            </a:stretch>
          </p:blipFill>
          <p:spPr>
            <a:xfrm rot="2745437">
              <a:off x="7723944" y="5622169"/>
              <a:ext cx="947384" cy="836864"/>
            </a:xfrm>
            <a:prstGeom prst="rect">
              <a:avLst/>
            </a:prstGeom>
          </p:spPr>
        </p:pic>
        <p:sp>
          <p:nvSpPr>
            <p:cNvPr id="32" name="TextBox 31"/>
            <p:cNvSpPr txBox="1"/>
            <p:nvPr/>
          </p:nvSpPr>
          <p:spPr>
            <a:xfrm>
              <a:off x="6434673" y="5884557"/>
              <a:ext cx="1500018" cy="312088"/>
            </a:xfrm>
            <a:prstGeom prst="rect">
              <a:avLst/>
            </a:prstGeom>
            <a:noFill/>
          </p:spPr>
          <p:txBody>
            <a:bodyPr wrap="none" rtlCol="0">
              <a:spAutoFit/>
            </a:bodyPr>
            <a:lstStyle/>
            <a:p>
              <a:pPr algn="ctr"/>
              <a:r>
                <a:rPr lang="en-CA" sz="1600" dirty="0"/>
                <a:t>Système de j</a:t>
              </a:r>
              <a:r>
                <a:rPr lang="en-CA" sz="1600" u="none" dirty="0"/>
                <a:t>umelage</a:t>
              </a:r>
              <a:endParaRPr lang="en-CA" sz="1600" dirty="0">
                <a:solidFill>
                  <a:schemeClr val="accent3">
                    <a:lumMod val="75000"/>
                  </a:schemeClr>
                </a:solidFill>
              </a:endParaRPr>
            </a:p>
          </p:txBody>
        </p:sp>
      </p:grpSp>
      <p:grpSp>
        <p:nvGrpSpPr>
          <p:cNvPr id="35" name="Group 34"/>
          <p:cNvGrpSpPr/>
          <p:nvPr>
            <p:custDataLst>
              <p:tags r:id="rId13"/>
            </p:custDataLst>
          </p:nvPr>
        </p:nvGrpSpPr>
        <p:grpSpPr>
          <a:xfrm>
            <a:off x="4620086" y="1607214"/>
            <a:ext cx="2105235" cy="837846"/>
            <a:chOff x="31536" y="2444629"/>
            <a:chExt cx="1559052" cy="570787"/>
          </a:xfrm>
        </p:grpSpPr>
        <p:sp>
          <p:nvSpPr>
            <p:cNvPr id="36" name="TextBox 35"/>
            <p:cNvSpPr txBox="1"/>
            <p:nvPr/>
          </p:nvSpPr>
          <p:spPr>
            <a:xfrm>
              <a:off x="31536" y="2642269"/>
              <a:ext cx="970019" cy="230642"/>
            </a:xfrm>
            <a:prstGeom prst="rect">
              <a:avLst/>
            </a:prstGeom>
            <a:noFill/>
          </p:spPr>
          <p:txBody>
            <a:bodyPr wrap="none" rtlCol="0">
              <a:spAutoFit/>
            </a:bodyPr>
            <a:lstStyle/>
            <a:p>
              <a:pPr algn="ctr"/>
              <a:r>
                <a:rPr lang="en-CA" sz="1600" u="none" dirty="0"/>
                <a:t>Sous-groupes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26"/>
              <a:srcRect/>
              <a:stretch>
                <a:fillRect/>
              </a:stretch>
            </p:blipFill>
            <p:spPr>
              <a:xfrm>
                <a:off x="3242902" y="5455300"/>
                <a:ext cx="1142999" cy="1019175"/>
              </a:xfrm>
              <a:prstGeom prst="rect">
                <a:avLst/>
              </a:prstGeom>
            </p:spPr>
          </p:pic>
          <p:pic>
            <p:nvPicPr>
              <p:cNvPr id="39" name="Picture 38"/>
              <p:cNvPicPr>
                <a:picLocks noChangeAspect="1"/>
              </p:cNvPicPr>
              <p:nvPr/>
            </p:nvPicPr>
            <p:blipFill>
              <a:blip r:embed="rId27">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0" name="Picture 39"/>
              <p:cNvPicPr>
                <a:picLocks noChangeAspect="1"/>
              </p:cNvPicPr>
              <p:nvPr/>
            </p:nvPicPr>
            <p:blipFill>
              <a:blip r:embed="rId28">
                <a:clrChange>
                  <a:clrFrom>
                    <a:srgbClr val="FFFFFF"/>
                  </a:clrFrom>
                  <a:clrTo>
                    <a:srgbClr val="FFFFFF">
                      <a:alpha val="0"/>
                    </a:srgbClr>
                  </a:clrTo>
                </a:clrChange>
              </a:blip>
              <a:srcRect/>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custDataLst>
              <p:tags r:id="rId14"/>
            </p:custDataLst>
          </p:nvPr>
        </p:nvGrpSpPr>
        <p:grpSpPr>
          <a:xfrm>
            <a:off x="3890212" y="2633091"/>
            <a:ext cx="2977747" cy="1017036"/>
            <a:chOff x="3890212" y="2633091"/>
            <a:chExt cx="2977747"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29">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3890212" y="2663092"/>
              <a:ext cx="2180435" cy="830997"/>
            </a:xfrm>
            <a:prstGeom prst="rect">
              <a:avLst/>
            </a:prstGeom>
            <a:noFill/>
          </p:spPr>
          <p:txBody>
            <a:bodyPr wrap="square" rtlCol="0">
              <a:spAutoFit/>
            </a:bodyPr>
            <a:lstStyle/>
            <a:p>
              <a:pPr algn="ctr"/>
              <a:r>
                <a:rPr lang="fr-CA" sz="1600" dirty="0"/>
                <a:t> </a:t>
              </a:r>
            </a:p>
            <a:p>
              <a:pPr algn="ctr"/>
              <a:r>
                <a:rPr lang="fr-CA" sz="1600" dirty="0"/>
                <a:t>Tisser</a:t>
              </a:r>
              <a:r>
                <a:rPr lang="fr-CA" sz="1600" u="none" dirty="0"/>
                <a:t> 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custDataLst>
              <p:tags r:id="rId15"/>
            </p:custDataLst>
          </p:nvPr>
        </p:nvGrpSpPr>
        <p:grpSpPr>
          <a:xfrm>
            <a:off x="2030333" y="5077135"/>
            <a:ext cx="801831" cy="1062796"/>
            <a:chOff x="2037034" y="5096828"/>
            <a:chExt cx="801831" cy="1062796"/>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30"/>
            <a:srcRect/>
            <a:stretch>
              <a:fillRect/>
            </a:stretch>
          </p:blipFill>
          <p:spPr>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2038270" y="5096828"/>
              <a:ext cx="728084" cy="369332"/>
            </a:xfrm>
            <a:prstGeom prst="rect">
              <a:avLst/>
            </a:prstGeom>
            <a:noFill/>
          </p:spPr>
          <p:txBody>
            <a:bodyPr wrap="none" rtlCol="0">
              <a:spAutoFit/>
            </a:bodyPr>
            <a:lstStyle/>
            <a:p>
              <a:r>
                <a:rPr lang="en-CA" u="none" dirty="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bg/>
                                          </p:spTgt>
                                        </p:tgtEl>
                                        <p:attrNameLst>
                                          <p:attrName>style.visibility</p:attrName>
                                        </p:attrNameLst>
                                      </p:cBhvr>
                                      <p:to>
                                        <p:strVal val="visible"/>
                                      </p:to>
                                    </p:set>
                                    <p:animEffect transition="in" filter="fade">
                                      <p:cBhvr>
                                        <p:cTn id="7" dur="500"/>
                                        <p:tgtEl>
                                          <p:spTgt spid="1026">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2">
                                            <p:bg/>
                                          </p:spTgt>
                                        </p:tgtEl>
                                        <p:attrNameLst>
                                          <p:attrName>style.visibility</p:attrName>
                                        </p:attrNameLst>
                                      </p:cBhvr>
                                      <p:to>
                                        <p:strVal val="visible"/>
                                      </p:to>
                                    </p:set>
                                    <p:animEffect transition="in" filter="fade">
                                      <p:cBhvr>
                                        <p:cTn id="10" dur="500"/>
                                        <p:tgtEl>
                                          <p:spTgt spid="1032">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bg/>
                                          </p:spTgt>
                                        </p:tgtEl>
                                        <p:attrNameLst>
                                          <p:attrName>style.visibility</p:attrName>
                                        </p:attrNameLst>
                                      </p:cBhvr>
                                      <p:to>
                                        <p:strVal val="visible"/>
                                      </p:to>
                                    </p:set>
                                    <p:animEffect transition="in" filter="fade">
                                      <p:cBhvr>
                                        <p:cTn id="13" dur="500"/>
                                        <p:tgtEl>
                                          <p:spTgt spid="1033">
                                            <p:bg/>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bg/>
                                          </p:spTgt>
                                        </p:tgtEl>
                                        <p:attrNameLst>
                                          <p:attrName>style.visibility</p:attrName>
                                        </p:attrNameLst>
                                      </p:cBhvr>
                                      <p:to>
                                        <p:strVal val="visible"/>
                                      </p:to>
                                    </p:set>
                                    <p:animEffect transition="in" filter="fade">
                                      <p:cBhvr>
                                        <p:cTn id="16" dur="500"/>
                                        <p:tgtEl>
                                          <p:spTgt spid="103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3"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bg/>
                                          </p:spTgt>
                                        </p:tgtEl>
                                        <p:attrNameLst>
                                          <p:attrName>style.visibility</p:attrName>
                                        </p:attrNameLst>
                                      </p:cBhvr>
                                      <p:to>
                                        <p:strVal val="visible"/>
                                      </p:to>
                                    </p:set>
                                    <p:animEffect transition="in" filter="fade">
                                      <p:cBhvr>
                                        <p:cTn id="33" dur="500"/>
                                        <p:tgtEl>
                                          <p:spTgt spid="30">
                                            <p:bg/>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fade">
                                      <p:cBhvr>
                                        <p:cTn id="36" dur="500"/>
                                        <p:tgtEl>
                                          <p:spTgt spid="5">
                                            <p:bg/>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
                                            <p:bg/>
                                          </p:spTgt>
                                        </p:tgtEl>
                                        <p:attrNameLst>
                                          <p:attrName>style.visibility</p:attrName>
                                        </p:attrNameLst>
                                      </p:cBhvr>
                                      <p:to>
                                        <p:strVal val="visible"/>
                                      </p:to>
                                    </p:set>
                                    <p:animEffect transition="in" filter="fade">
                                      <p:cBhvr>
                                        <p:cTn id="39" dur="500"/>
                                        <p:tgtEl>
                                          <p:spTgt spid="35">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Effect transition="in" filter="fade">
                                      <p:cBhvr>
                                        <p:cTn id="44" dur="500"/>
                                        <p:tgtEl>
                                          <p:spTgt spid="4">
                                            <p:bg/>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500"/>
                                        <p:tgtEl>
                                          <p:spTgt spid="7">
                                            <p:bg/>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
                                            <p:bg/>
                                          </p:spTgt>
                                        </p:tgtEl>
                                        <p:attrNameLst>
                                          <p:attrName>style.visibility</p:attrName>
                                        </p:attrNameLst>
                                      </p:cBhvr>
                                      <p:to>
                                        <p:strVal val="visible"/>
                                      </p:to>
                                    </p:set>
                                    <p:animEffect transition="in" filter="fade">
                                      <p:cBhvr>
                                        <p:cTn id="50"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1" animBg="1"/>
      <p:bldP spid="28" grpId="2" animBg="1"/>
      <p:bldP spid="29"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p:nvPr>
            <p:custDataLst>
              <p:tags r:id="rId2"/>
            </p:custDataLst>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600" u="none" dirty="0"/>
              <a:t>Commençons par nous exercer un peu</a:t>
            </a:r>
            <a:endParaRPr lang="fr-CA" sz="3600"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8"/>
          <a:srcRect/>
          <a:stretch>
            <a:fillRect/>
          </a:stretch>
        </p:blipFill>
        <p:spPr>
          <a:xfrm>
            <a:off x="2123728" y="1628800"/>
            <a:ext cx="4634864" cy="4634864"/>
          </a:xfrm>
          <a:prstGeom prst="rect">
            <a:avLst/>
          </a:prstGeom>
        </p:spPr>
      </p:pic>
      <p:pic>
        <p:nvPicPr>
          <p:cNvPr id="7" name="Picture 6"/>
          <p:cNvPicPr>
            <a:picLocks noChangeAspect="1"/>
          </p:cNvPicPr>
          <p:nvPr>
            <p:custDataLst>
              <p:tags r:id="rId2"/>
            </p:custDataLst>
          </p:nvPr>
        </p:nvPicPr>
        <p:blipFill>
          <a:blip r:embed="rId8"/>
          <a:srcRect/>
          <a:stretch>
            <a:fillRect/>
          </a:stretch>
        </p:blipFill>
        <p:spPr>
          <a:xfrm>
            <a:off x="6691117" y="198856"/>
            <a:ext cx="2304256" cy="2304256"/>
          </a:xfrm>
          <a:prstGeom prst="rect">
            <a:avLst/>
          </a:prstGeom>
        </p:spPr>
      </p:pic>
      <p:sp>
        <p:nvSpPr>
          <p:cNvPr id="2" name="Title 1"/>
          <p:cNvSpPr>
            <a:spLocks noGrp="1"/>
          </p:cNvSpPr>
          <p:nvPr>
            <p:ph type="title"/>
            <p:custDataLst>
              <p:tags r:id="rId3"/>
            </p:custDataLst>
          </p:nvPr>
        </p:nvSpPr>
        <p:spPr/>
        <p:txBody>
          <a:bodyPr/>
          <a:lstStyle/>
          <a:p>
            <a:r>
              <a:rPr lang="fr-CA" dirty="0"/>
              <a:t>B</a:t>
            </a:r>
            <a:r>
              <a:rPr lang="fr-CA" u="none" dirty="0"/>
              <a:t>ienvenue</a:t>
            </a:r>
            <a:endParaRPr lang="fr-CA" dirty="0">
              <a:solidFill>
                <a:srgbClr val="FF0000"/>
              </a:solidFill>
            </a:endParaRPr>
          </a:p>
        </p:txBody>
      </p:sp>
      <p:sp>
        <p:nvSpPr>
          <p:cNvPr id="4" name="TextBox 3"/>
          <p:cNvSpPr txBox="1"/>
          <p:nvPr>
            <p:custDataLst>
              <p:tags r:id="rId4"/>
            </p:custDataLst>
          </p:nvPr>
        </p:nvSpPr>
        <p:spPr>
          <a:xfrm>
            <a:off x="827584" y="6245926"/>
            <a:ext cx="3096344" cy="646331"/>
          </a:xfrm>
          <a:prstGeom prst="rect">
            <a:avLst/>
          </a:prstGeom>
          <a:noFill/>
        </p:spPr>
        <p:txBody>
          <a:bodyPr wrap="square" rtlCol="0">
            <a:spAutoFit/>
          </a:bodyPr>
          <a:lstStyle/>
          <a:p>
            <a:r>
              <a:rPr lang="fr-CA" u="none" dirty="0"/>
              <a:t>Région de la capitale nationale – </a:t>
            </a:r>
            <a:r>
              <a:rPr lang="fr-CA" dirty="0"/>
              <a:t>D</a:t>
            </a:r>
            <a:r>
              <a:rPr lang="fr-CA" u="none" dirty="0"/>
              <a:t>iapositive suivante</a:t>
            </a:r>
          </a:p>
        </p:txBody>
      </p:sp>
      <p:grpSp>
        <p:nvGrpSpPr>
          <p:cNvPr id="23" name="Group 6">
            <a:extLst>
              <a:ext uri="{FF2B5EF4-FFF2-40B4-BE49-F238E27FC236}">
                <a16:creationId xmlns:a16="http://schemas.microsoft.com/office/drawing/2014/main" id="{1B6E7798-EC94-D48D-3F26-4885A4F0F3BC}"/>
              </a:ext>
            </a:extLst>
          </p:cNvPr>
          <p:cNvGrpSpPr/>
          <p:nvPr>
            <p:custDataLst>
              <p:tags r:id="rId5"/>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a:extLst>
              <a:ext uri="{FF2B5EF4-FFF2-40B4-BE49-F238E27FC236}">
                <a16:creationId xmlns:a16="http://schemas.microsoft.com/office/drawing/2014/main" id="{71D2D56B-EDEE-0C17-7E94-ECDFD666B923}"/>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31891" y="0"/>
            <a:ext cx="8080218" cy="6858000"/>
          </a:xfrm>
          <a:prstGeom prst="rect">
            <a:avLst/>
          </a:prstGeom>
        </p:spPr>
      </p:pic>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bg/>
                                          </p:spTgt>
                                        </p:tgtEl>
                                      </p:cBhvr>
                                    </p:animEffect>
                                    <p:set>
                                      <p:cBhvr>
                                        <p:cTn id="27" dur="1" fill="hold">
                                          <p:stCondLst>
                                            <p:cond delay="499"/>
                                          </p:stCondLst>
                                        </p:cTn>
                                        <p:tgtEl>
                                          <p:spTgt spid="23">
                                            <p:bg/>
                                          </p:spTgt>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2"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1500"/>
                            </p:stCondLst>
                            <p:childTnLst>
                              <p:par>
                                <p:cTn id="33" presetID="10" presetClass="exit" presetSubtype="0" fill="hold" grpId="3" nodeType="after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p:bldP spid="4" grpId="2" animBg="1"/>
      <p:bldP spid="4"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7"/>
          <a:srcRect/>
          <a:stretch>
            <a:fillRect/>
          </a:stretch>
        </p:blipFill>
        <p:spPr>
          <a:xfrm>
            <a:off x="7048278" y="133818"/>
            <a:ext cx="1203754" cy="1203754"/>
          </a:xfrm>
          <a:prstGeom prst="rect">
            <a:avLst/>
          </a:prstGeom>
        </p:spPr>
      </p:pic>
      <p:sp>
        <p:nvSpPr>
          <p:cNvPr id="2" name="Title 1"/>
          <p:cNvSpPr>
            <a:spLocks noGrp="1"/>
          </p:cNvSpPr>
          <p:nvPr>
            <p:ph type="title"/>
            <p:custDataLst>
              <p:tags r:id="rId2"/>
            </p:custDataLst>
          </p:nvPr>
        </p:nvSpPr>
        <p:spPr/>
        <p:txBody>
          <a:bodyPr/>
          <a:lstStyle/>
          <a:p>
            <a:r>
              <a:rPr lang="fr-CA" u="none" dirty="0"/>
              <a:t>Bienvenue</a:t>
            </a:r>
            <a:endParaRPr lang="fr-CA" dirty="0">
              <a:solidFill>
                <a:srgbClr val="FF0000"/>
              </a:solidFill>
            </a:endParaRPr>
          </a:p>
        </p:txBody>
      </p:sp>
      <p:pic>
        <p:nvPicPr>
          <p:cNvPr id="3" name="Picture 2"/>
          <p:cNvPicPr>
            <a:picLocks noChangeAspect="1"/>
          </p:cNvPicPr>
          <p:nvPr>
            <p:custDataLst>
              <p:tags r:id="rId3"/>
            </p:custDataLst>
          </p:nvPr>
        </p:nvPicPr>
        <p:blipFill>
          <a:blip r:embed="rId8">
            <a:grayscl/>
          </a:blip>
          <a:srcRect/>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custDataLst>
              <p:tags r:id="rId4"/>
            </p:custDataLst>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bg/>
                                          </p:spTgt>
                                        </p:tgtEl>
                                      </p:cBhvr>
                                    </p:animEffect>
                                    <p:set>
                                      <p:cBhvr>
                                        <p:cTn id="7" dur="1" fill="hold">
                                          <p:stCondLst>
                                            <p:cond delay="499"/>
                                          </p:stCondLst>
                                        </p:cTn>
                                        <p:tgtEl>
                                          <p:spTgt spid="14">
                                            <p:bg/>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bg/>
                                          </p:spTgt>
                                        </p:tgtEl>
                                      </p:cBhvr>
                                    </p:animEffect>
                                    <p:set>
                                      <p:cBhvr>
                                        <p:cTn id="15" dur="1" fill="hold">
                                          <p:stCondLst>
                                            <p:cond delay="4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11"/>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13"/>
</p:tagLst>
</file>

<file path=ppt/tags/tag105.xml><?xml version="1.0" encoding="utf-8"?>
<p:tagLst xmlns:a="http://schemas.openxmlformats.org/drawingml/2006/main" xmlns:r="http://schemas.openxmlformats.org/officeDocument/2006/relationships" xmlns:p="http://schemas.openxmlformats.org/presentationml/2006/main">
  <p:tag name="NUM" val="14"/>
</p:tagLst>
</file>

<file path=ppt/tags/tag106.xml><?xml version="1.0" encoding="utf-8"?>
<p:tagLst xmlns:a="http://schemas.openxmlformats.org/drawingml/2006/main" xmlns:r="http://schemas.openxmlformats.org/officeDocument/2006/relationships" xmlns:p="http://schemas.openxmlformats.org/presentationml/2006/main">
  <p:tag name="NUM" val="15"/>
</p:tagLst>
</file>

<file path=ppt/tags/tag107.xml><?xml version="1.0" encoding="utf-8"?>
<p:tagLst xmlns:a="http://schemas.openxmlformats.org/drawingml/2006/main" xmlns:r="http://schemas.openxmlformats.org/officeDocument/2006/relationships" xmlns:p="http://schemas.openxmlformats.org/presentationml/2006/main">
  <p:tag name="NUM" val="16"/>
</p:tagLst>
</file>

<file path=ppt/tags/tag108.xml><?xml version="1.0" encoding="utf-8"?>
<p:tagLst xmlns:a="http://schemas.openxmlformats.org/drawingml/2006/main" xmlns:r="http://schemas.openxmlformats.org/officeDocument/2006/relationships" xmlns:p="http://schemas.openxmlformats.org/presentationml/2006/main">
  <p:tag name="NUM" val="17"/>
</p:tagLst>
</file>

<file path=ppt/tags/tag109.xml><?xml version="1.0" encoding="utf-8"?>
<p:tagLst xmlns:a="http://schemas.openxmlformats.org/drawingml/2006/main" xmlns:r="http://schemas.openxmlformats.org/officeDocument/2006/relationships" xmlns:p="http://schemas.openxmlformats.org/presentationml/2006/main">
  <p:tag name="NUM" val="18"/>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13"/>
</p:tagLst>
</file>

<file path=ppt/tags/tag126.xml><?xml version="1.0" encoding="utf-8"?>
<p:tagLst xmlns:a="http://schemas.openxmlformats.org/drawingml/2006/main" xmlns:r="http://schemas.openxmlformats.org/officeDocument/2006/relationships" xmlns:p="http://schemas.openxmlformats.org/presentationml/2006/main">
  <p:tag name="NUM" val="14"/>
</p:tagLst>
</file>

<file path=ppt/tags/tag127.xml><?xml version="1.0" encoding="utf-8"?>
<p:tagLst xmlns:a="http://schemas.openxmlformats.org/drawingml/2006/main" xmlns:r="http://schemas.openxmlformats.org/officeDocument/2006/relationships" xmlns:p="http://schemas.openxmlformats.org/presentationml/2006/main">
  <p:tag name="NUM" val="15"/>
</p:tagLst>
</file>

<file path=ppt/tags/tag128.xml><?xml version="1.0" encoding="utf-8"?>
<p:tagLst xmlns:a="http://schemas.openxmlformats.org/drawingml/2006/main" xmlns:r="http://schemas.openxmlformats.org/officeDocument/2006/relationships" xmlns:p="http://schemas.openxmlformats.org/presentationml/2006/main">
  <p:tag name="NUM" val="16"/>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14977</TotalTime>
  <Words>6925</Words>
  <Application>Microsoft Office PowerPoint</Application>
  <PresentationFormat>On-screen Show (4:3)</PresentationFormat>
  <Paragraphs>604</Paragraphs>
  <Slides>29</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-apple-system</vt:lpstr>
      <vt:lpstr>Arial</vt:lpstr>
      <vt:lpstr>Calibri</vt:lpstr>
      <vt:lpstr>Cavolini</vt:lpstr>
      <vt:lpstr>Comic Sans MS</vt:lpstr>
      <vt:lpstr>Freestyle Script</vt:lpstr>
      <vt:lpstr>Lato</vt:lpstr>
      <vt:lpstr>Roboto</vt:lpstr>
      <vt:lpstr>Symbol</vt:lpstr>
      <vt:lpstr>Times New Roman</vt:lpstr>
      <vt:lpstr>Verdana</vt:lpstr>
      <vt:lpstr>Wingdings</vt:lpstr>
      <vt:lpstr>1_Office Theme</vt:lpstr>
      <vt:lpstr>PowerPoint Presentation</vt:lpstr>
      <vt:lpstr>Programme de développement du leadership de changement en pleine-conscience (DLCP)</vt:lpstr>
      <vt:lpstr>Livré par une équipe d'animateurs  bénévoles provenant de divers ministères et agences</vt:lpstr>
      <vt:lpstr>Exercice de respiration en pleine conscience – Conscience de soi</vt:lpstr>
      <vt:lpstr>Les séances sont interactives</vt:lpstr>
      <vt:lpstr>PowerPoint Presentation</vt:lpstr>
      <vt:lpstr>Bienvenue</vt:lpstr>
      <vt:lpstr>Bienvenue</vt:lpstr>
      <vt:lpstr>PowerPoint Presentation</vt:lpstr>
      <vt:lpstr>Programme – Semaine 1 – (attention et clarté)</vt:lpstr>
      <vt:lpstr>Étiquette</vt:lpstr>
      <vt:lpstr> Structure des</vt:lpstr>
      <vt:lpstr>La Cohorte</vt:lpstr>
      <vt:lpstr>La séance est enregistrée</vt:lpstr>
      <vt:lpstr>Objectif principal du programme de « Développement du leadership de changement en pleine-conscience »</vt:lpstr>
      <vt:lpstr>PowerPoint Presentation</vt:lpstr>
      <vt:lpstr>Quelle est la différence entre la pleine conscience  et la méditation?</vt:lpstr>
      <vt:lpstr>Modèle de l’escargot – « Inconscients et  indésirés » vers « Inconscients et désirés »</vt:lpstr>
      <vt:lpstr>Importance de « tisser des liens »</vt:lpstr>
      <vt:lpstr>Tout au long du programme</vt:lpstr>
      <vt:lpstr>Système de jumelage</vt:lpstr>
      <vt:lpstr>Connaître vos compagnons de jumelage</vt:lpstr>
      <vt:lpstr>Pour rejoindre la session scindée (petite salle de sous-commission)</vt:lpstr>
      <vt:lpstr>Journal de gratitude</vt:lpstr>
      <vt:lpstr>Semaine 1 : À votre tour</vt:lpstr>
      <vt:lpstr>Exercice : Notions de base (1/2)</vt:lpstr>
      <vt:lpstr>Exercice – Exploration de la pleine conscience – Prise de conscience de son corps</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539</cp:revision>
  <cp:lastPrinted>1969-12-31T19:00:00Z</cp:lastPrinted>
  <dcterms:created xsi:type="dcterms:W3CDTF">2015-04-14T20:39:51Z</dcterms:created>
  <dcterms:modified xsi:type="dcterms:W3CDTF">2022-10-12T15:35:34Z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