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299" r:id="rId2"/>
    <p:sldId id="256" r:id="rId3"/>
    <p:sldId id="361" r:id="rId4"/>
    <p:sldId id="523" r:id="rId5"/>
    <p:sldId id="323"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324" r:id="rId21"/>
    <p:sldId id="305" r:id="rId22"/>
    <p:sldId id="339" r:id="rId23"/>
    <p:sldId id="522" r:id="rId24"/>
    <p:sldId id="327" r:id="rId25"/>
    <p:sldId id="322" r:id="rId26"/>
    <p:sldId id="306" r:id="rId27"/>
    <p:sldId id="319" r:id="rId28"/>
    <p:sldId id="315"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5" autoAdjust="0"/>
    <p:restoredTop sz="63958" autoAdjust="0"/>
  </p:normalViewPr>
  <p:slideViewPr>
    <p:cSldViewPr snapToObjects="1" showGuides="1">
      <p:cViewPr varScale="1">
        <p:scale>
          <a:sx n="90" d="100"/>
          <a:sy n="90" d="100"/>
        </p:scale>
        <p:origin x="66" y="25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10/3/2022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10/3/2022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Lien a ouvrir:</a:t>
            </a:r>
          </a:p>
          <a:p>
            <a:pPr marL="171450" indent="-171450">
              <a:buFont typeface="Arial" panose="020B0604020202020204" pitchFamily="34" charset="0"/>
              <a:buChar char="•"/>
            </a:pPr>
            <a:r>
              <a:rPr lang="fr-CA" u="none"/>
              <a:t>https</a:t>
            </a:r>
            <a:r>
              <a:rPr lang="fr-CA" u="none" dirty="0"/>
              <a:t>://wiki.gccollab.ca/</a:t>
            </a:r>
            <a:r>
              <a:rPr lang="fr-CA" u="none"/>
              <a:t>MCLD-DLCP </a:t>
            </a:r>
          </a:p>
          <a:p>
            <a:pPr marL="171450" indent="-171450">
              <a:buFont typeface="Arial" panose="020B0604020202020204" pitchFamily="34" charset="0"/>
              <a:buChar char="•"/>
            </a:pPr>
            <a:r>
              <a:rPr lang="fr-CA" u="none"/>
              <a:t>https</a:t>
            </a:r>
            <a:r>
              <a:rPr lang="fr-CA" u="none" dirty="0"/>
              <a:t>://gccollab.ca/groups/profile/7978973/mcld-program-cohort-cop-coi-program-dlpc-cohorte-cdp-et-cdi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228600" indent="-228600">
              <a:buAutoNum type="arabicPeriod"/>
            </a:pPr>
            <a:endParaRPr lang="fr-CA" u="none" dirty="0"/>
          </a:p>
          <a:p>
            <a:pPr marL="0" indent="0">
              <a:buNone/>
            </a:pPr>
            <a:r>
              <a:rPr lang="fr-CA" u="none" dirty="0"/>
              <a:t>https://gccollab.ca/groups/profile/7978973/mcld-program-cohort-cop-coi-program-dlpc-cohorte-cdp-et-cdi</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Olivia</a:t>
            </a:r>
          </a:p>
        </p:txBody>
      </p:sp>
      <p:sp>
        <p:nvSpPr>
          <p:cNvPr id="4" name="Slide Number Placeholder 3"/>
          <p:cNvSpPr>
            <a:spLocks noGrp="1"/>
          </p:cNvSpPr>
          <p:nvPr>
            <p:ph type="sldNum" sz="quarter" idx="10"/>
          </p:nvPr>
        </p:nvSpPr>
        <p:spPr/>
        <p:txBody>
          <a:bodyPr/>
          <a:lstStyle/>
          <a:p>
            <a:fld id="{C6C9EB95-B0B3-48AB-917D-E5E386E0913A}" type="slidenum">
              <a:rPr lang="en-US" smtClean="0"/>
              <a:t>23</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a:t>
            </a:r>
            <a:r>
              <a:rPr lang="en-US" dirty="0" err="1"/>
              <a:t>vous</a:t>
            </a:r>
            <a:r>
              <a:rPr lang="en-US" dirty="0"/>
              <a:t> </a:t>
            </a:r>
            <a:r>
              <a:rPr lang="en-US" dirty="0" err="1"/>
              <a:t>êtes</a:t>
            </a:r>
            <a:r>
              <a:rPr lang="en-US" dirty="0"/>
              <a:t> </a:t>
            </a:r>
            <a:r>
              <a:rPr lang="en-US" dirty="0" err="1"/>
              <a:t>curieux</a:t>
            </a:r>
            <a:r>
              <a:rPr lang="en-US" dirty="0"/>
              <a:t> </a:t>
            </a:r>
            <a:r>
              <a:rPr lang="en-US" dirty="0" err="1"/>
              <a:t>d'en</a:t>
            </a:r>
            <a:r>
              <a:rPr lang="en-US" dirty="0"/>
              <a:t> savoir un </a:t>
            </a:r>
            <a:r>
              <a:rPr lang="en-US" dirty="0" err="1"/>
              <a:t>peu</a:t>
            </a:r>
            <a:r>
              <a:rPr lang="en-US" dirty="0"/>
              <a:t> plus sur les co-</a:t>
            </a:r>
            <a:r>
              <a:rPr lang="en-US" dirty="0" err="1"/>
              <a:t>facilitateurs</a:t>
            </a:r>
            <a:r>
              <a:rPr lang="en-US" dirty="0"/>
              <a:t>, </a:t>
            </a:r>
            <a:r>
              <a:rPr lang="en-US" dirty="0" err="1"/>
              <a:t>vous</a:t>
            </a:r>
            <a:r>
              <a:rPr lang="en-US" dirty="0"/>
              <a:t> </a:t>
            </a:r>
            <a:r>
              <a:rPr lang="en-US" dirty="0" err="1"/>
              <a:t>pouvez</a:t>
            </a:r>
            <a:r>
              <a:rPr lang="en-US" dirty="0"/>
              <a:t> </a:t>
            </a:r>
            <a:r>
              <a:rPr lang="en-US" dirty="0" err="1"/>
              <a:t>suivre</a:t>
            </a:r>
            <a:r>
              <a:rPr lang="en-US" dirty="0"/>
              <a:t> le lien en haut de </a:t>
            </a:r>
            <a:r>
              <a:rPr lang="en-US" dirty="0" err="1"/>
              <a:t>l'Invitation</a:t>
            </a:r>
            <a:r>
              <a:rPr lang="en-US" dirty="0"/>
              <a:t> sur la page </a:t>
            </a:r>
            <a:r>
              <a:rPr lang="en-US" dirty="0" err="1"/>
              <a:t>GCwiki</a:t>
            </a:r>
            <a:endParaRPr lang="en-US" dirty="0"/>
          </a:p>
          <a:p>
            <a:endParaRPr lang="en-US" dirty="0">
              <a:hlinkClick r:id="rId3"/>
            </a:endParaRPr>
          </a:p>
          <a:p>
            <a:r>
              <a:rPr lang="en-US" dirty="0">
                <a:hlinkClick r:id="rId3"/>
              </a:rPr>
              <a:t>https://wiki.gccollab.ca/MCLD_Program_Facilitators_Team_/_L%27%C3%A9quipe_des_animateurs_du_program_de_DLCP</a:t>
            </a:r>
            <a:r>
              <a:rPr lang="en-US" dirty="0"/>
              <a:t>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Pendant les séances, nous pouvons utiliser ou non la fonctionnalité ou l’activité mentionnée.</a:t>
            </a:r>
          </a:p>
          <a:p>
            <a:endParaRPr lang="fr-CA" dirty="0"/>
          </a:p>
          <a:p>
            <a:r>
              <a:rPr lang="fr-CA" u="none" dirty="0"/>
              <a:t>(Cliquez sur chaque puce principale.)</a:t>
            </a:r>
          </a:p>
          <a:p>
            <a:pPr marL="171450" indent="-171450">
              <a:buFont typeface="Arial" panose="020B0604020202020204" pitchFamily="34" charset="0"/>
              <a:buChar char="•"/>
            </a:pPr>
            <a:r>
              <a:rPr lang="fr-CA" u="none" dirty="0"/>
              <a:t>La colonne de gauche montre les outils de la plateforme.</a:t>
            </a:r>
            <a:r>
              <a:rPr lang="fr-CA" dirty="0"/>
              <a:t> </a:t>
            </a:r>
          </a:p>
          <a:p>
            <a:pPr marL="628650" lvl="1" indent="-171450">
              <a:buFont typeface="Arial" panose="020B0604020202020204" pitchFamily="34" charset="0"/>
              <a:buChar char="•"/>
            </a:pPr>
            <a:r>
              <a:rPr lang="fr-CA" u="none" dirty="0"/>
              <a:t>Par exemple : le marqueur, que nous utiliserons dans les prochaines diapositives;</a:t>
            </a:r>
            <a:r>
              <a:rPr lang="fr-CA" dirty="0"/>
              <a:t> </a:t>
            </a:r>
          </a:p>
          <a:p>
            <a:pPr marL="628650" lvl="1" indent="-171450">
              <a:buFont typeface="Arial" panose="020B0604020202020204" pitchFamily="34" charset="0"/>
              <a:buChar char="•"/>
            </a:pPr>
            <a:r>
              <a:rPr lang="fr-CA" u="none" dirty="0"/>
              <a:t>ou la fonction « Lever la main », pour poser des questions.</a:t>
            </a:r>
          </a:p>
          <a:p>
            <a:pPr marL="171450" indent="-171450">
              <a:buFont typeface="Arial" panose="020B0604020202020204" pitchFamily="34" charset="0"/>
              <a:buChar char="•"/>
            </a:pPr>
            <a:r>
              <a:rPr lang="fr-CA" u="none" dirty="0"/>
              <a:t>La colonne de droite montre les activités en petits groupes, qui seront expliquées plus tard au cours de la séance.</a:t>
            </a:r>
          </a:p>
          <a:p>
            <a:pPr marL="171450" indent="-171450">
              <a:buFont typeface="Arial" panose="020B0604020202020204" pitchFamily="34" charset="0"/>
              <a:buChar char="•"/>
            </a:pPr>
            <a:r>
              <a:rPr lang="fr-CA" u="none" dirty="0"/>
              <a:t>La rangée inférieure montre les ressources ou les interactions supplémentaires, comme voir une vidéo, répondre à un sondage ou utiliser le marqueur.</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585C7-6626-6A0B-A5A6-C599212FFD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CA"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t>2022-10-03</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3"/>
          <a:srcRect/>
          <a:stretch>
            <a:fillRect/>
          </a:stretch>
        </p:blipFill>
        <p:spPr>
          <a:xfrm>
            <a:off x="0" y="0"/>
            <a:ext cx="2724150" cy="1504950"/>
          </a:xfrm>
          <a:prstGeom prst="rect">
            <a:avLst/>
          </a:prstGeom>
        </p:spPr>
      </p:pic>
      <p:sp>
        <p:nvSpPr>
          <p:cNvPr id="13" name="TextBox 12"/>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2022-10-03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2022-10-03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2022-10-03</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2022-10-03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2022-10-03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2022-10-03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2022-10-03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2022-10-03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2022-10-03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2022-10-03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2022-10-03</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7.xml"/><Relationship Id="rId1" Type="http://schemas.openxmlformats.org/officeDocument/2006/relationships/tags" Target="../tags/tag5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https://www.tbs-sct.canada.ca/pol/doc-fra.aspx?id=25049"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4.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image" Target="../media/image34.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40.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1.xml"/><Relationship Id="rId7" Type="http://schemas.openxmlformats.org/officeDocument/2006/relationships/image" Target="../media/image4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48.png"/><Relationship Id="rId5" Type="http://schemas.openxmlformats.org/officeDocument/2006/relationships/tags" Target="../tags/tag89.xml"/><Relationship Id="rId10" Type="http://schemas.openxmlformats.org/officeDocument/2006/relationships/image" Target="../media/image47.png"/><Relationship Id="rId4" Type="http://schemas.openxmlformats.org/officeDocument/2006/relationships/tags" Target="../tags/tag8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49.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image" Target="../media/image53.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52.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51.png"/><Relationship Id="rId10" Type="http://schemas.openxmlformats.org/officeDocument/2006/relationships/tags" Target="../tags/tag101.xml"/><Relationship Id="rId19"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5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20.xml"/><Relationship Id="rId3" Type="http://schemas.openxmlformats.org/officeDocument/2006/relationships/tags" Target="../tags/tag115.xml"/><Relationship Id="rId21" Type="http://schemas.openxmlformats.org/officeDocument/2006/relationships/image" Target="../media/image22.pn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25.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24.png"/><Relationship Id="rId10" Type="http://schemas.openxmlformats.org/officeDocument/2006/relationships/tags" Target="../tags/tag122.xml"/><Relationship Id="rId19" Type="http://schemas.openxmlformats.org/officeDocument/2006/relationships/image" Target="../media/image21.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1.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7.xml"/><Relationship Id="rId7" Type="http://schemas.openxmlformats.org/officeDocument/2006/relationships/notesSlide" Target="../notesSlides/notesSlide2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10" Type="http://schemas.openxmlformats.org/officeDocument/2006/relationships/image" Target="../media/image25.jpeg"/><Relationship Id="rId4" Type="http://schemas.openxmlformats.org/officeDocument/2006/relationships/tags" Target="../tags/tag138.xml"/><Relationship Id="rId9" Type="http://schemas.openxmlformats.org/officeDocument/2006/relationships/hyperlink" Target="https://luminosante.sunlife.ca/s/article/Les-bienfaits-d-un-journal-de-gratitude-et-comment-s-y-mettre?language=fr"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18" Type="http://schemas.openxmlformats.org/officeDocument/2006/relationships/image" Target="../media/image16.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1.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41.xml"/><Relationship Id="rId16" Type="http://schemas.openxmlformats.org/officeDocument/2006/relationships/image" Target="../media/image33.jpe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hyperlink" Target="https://www.youtube.com/watch?v=KKC_xj1US20" TargetMode="External"/><Relationship Id="rId5" Type="http://schemas.openxmlformats.org/officeDocument/2006/relationships/tags" Target="../tags/tag144.xml"/><Relationship Id="rId15" Type="http://schemas.openxmlformats.org/officeDocument/2006/relationships/image" Target="../media/image37.png"/><Relationship Id="rId10" Type="http://schemas.openxmlformats.org/officeDocument/2006/relationships/hyperlink" Target="https://www.youtube.com/watch?v=axLwfzvroNc" TargetMode="External"/><Relationship Id="rId4" Type="http://schemas.openxmlformats.org/officeDocument/2006/relationships/tags" Target="../tags/tag143.xml"/><Relationship Id="rId9" Type="http://schemas.openxmlformats.org/officeDocument/2006/relationships/notesSlide" Target="../notesSlides/notesSlide25.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52.xml"/><Relationship Id="rId7" Type="http://schemas.openxmlformats.org/officeDocument/2006/relationships/image" Target="../media/image56.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5.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58.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57.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tags" Target="../tags/tag20.xml"/><Relationship Id="rId21" Type="http://schemas.openxmlformats.org/officeDocument/2006/relationships/image" Target="../media/image17.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5.xml"/><Relationship Id="rId25" Type="http://schemas.openxmlformats.org/officeDocument/2006/relationships/image" Target="../media/image21.png"/><Relationship Id="rId2" Type="http://schemas.openxmlformats.org/officeDocument/2006/relationships/tags" Target="../tags/tag19.xml"/><Relationship Id="rId16" Type="http://schemas.openxmlformats.org/officeDocument/2006/relationships/slideLayout" Target="../slideLayouts/slideLayout2.xml"/><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20.pn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tags" Target="../tags/tag27.xml"/><Relationship Id="rId19"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2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9.xml"/><Relationship Id="rId7" Type="http://schemas.openxmlformats.org/officeDocument/2006/relationships/notesSlide" Target="../notesSlides/notesSlide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openxmlformats.org/officeDocument/2006/relationships/image" Target="../media/image30.png"/><Relationship Id="rId4" Type="http://schemas.openxmlformats.org/officeDocument/2006/relationships/tags" Target="../tags/tag40.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4.xml"/><Relationship Id="rId7" Type="http://schemas.openxmlformats.org/officeDocument/2006/relationships/image" Target="../media/image29.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48.xml"/><Relationship Id="rId21" Type="http://schemas.openxmlformats.org/officeDocument/2006/relationships/image" Target="../media/image36.jpeg"/><Relationship Id="rId7" Type="http://schemas.openxmlformats.org/officeDocument/2006/relationships/tags" Target="../tags/tag52.xml"/><Relationship Id="rId12" Type="http://schemas.openxmlformats.org/officeDocument/2006/relationships/notesSlide" Target="../notesSlides/notesSlide9.xml"/><Relationship Id="rId17" Type="http://schemas.openxmlformats.org/officeDocument/2006/relationships/image" Target="../media/image33.jpeg"/><Relationship Id="rId2" Type="http://schemas.openxmlformats.org/officeDocument/2006/relationships/tags" Target="../tags/tag47.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7.xml"/><Relationship Id="rId5" Type="http://schemas.openxmlformats.org/officeDocument/2006/relationships/tags" Target="../tags/tag50.xml"/><Relationship Id="rId15" Type="http://schemas.openxmlformats.org/officeDocument/2006/relationships/image" Target="../media/image24.png"/><Relationship Id="rId23" Type="http://schemas.openxmlformats.org/officeDocument/2006/relationships/image" Target="../media/image37.png"/><Relationship Id="rId10" Type="http://schemas.openxmlformats.org/officeDocument/2006/relationships/tags" Target="../tags/tag55.xml"/><Relationship Id="rId19" Type="http://schemas.openxmlformats.org/officeDocument/2006/relationships/image" Target="../media/image34.jpe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3.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fontScale="90000"/>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Développement du leadership de changement en pleine-conscience »</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04952" y="2140182"/>
            <a:ext cx="873409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pleine-conscience (DLCP)</a:t>
            </a:r>
          </a:p>
        </p:txBody>
      </p:sp>
      <p:sp>
        <p:nvSpPr>
          <p:cNvPr id="3" name="Subtitle 2"/>
          <p:cNvSpPr>
            <a:spLocks noGrp="1"/>
          </p:cNvSpPr>
          <p:nvPr>
            <p:ph type="subTitle" idx="1"/>
            <p:custDataLst>
              <p:tags r:id="rId2"/>
            </p:custDataLst>
          </p:nvPr>
        </p:nvSpPr>
        <p:spPr/>
        <p:txBody>
          <a:bodyPr>
            <a:normAutofit/>
          </a:bodyPr>
          <a:lstStyle/>
          <a:p>
            <a:r>
              <a:rPr lang="fr-CA" u="none" dirty="0"/>
              <a:t>Séance 1 de 8</a:t>
            </a:r>
          </a:p>
          <a:p>
            <a:r>
              <a:rPr lang="fr-CA" dirty="0"/>
              <a:t>3 octobre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en-CA" u="none" dirty="0"/>
                <a:t>Système de jumelage</a:t>
              </a:r>
              <a:endParaRPr lang="en-CA" dirty="0">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1229696" cy="867571"/>
            <a:chOff x="802409" y="2147845"/>
            <a:chExt cx="1229696"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1229696" cy="866758"/>
            <a:chOff x="759917" y="2148658"/>
            <a:chExt cx="1229696"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1229696" cy="866758"/>
            <a:chOff x="756526" y="2148658"/>
            <a:chExt cx="1229696"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br>
              <a:rPr lang="fr-CA" sz="2100" u="none" dirty="0"/>
            </a:br>
            <a:r>
              <a:rPr lang="fr-CA" sz="2100" u="none" dirty="0"/>
              <a:t>4 min - </a:t>
            </a:r>
            <a:r>
              <a:rPr lang="fr-CA" sz="2100" u="none" dirty="0">
                <a:hlinkClick r:id="rId10"/>
              </a:rPr>
              <a:t>https://www.youtube.com/watch?v=axLwfzvroNc</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dirty="0"/>
              <a:t>Retour sur l’exercice</a:t>
            </a:r>
            <a:r>
              <a:rPr lang="fr-CA" u="none" dirty="0"/>
              <a:t> – Séance plénière et séance </a:t>
            </a:r>
            <a:r>
              <a:rPr lang="fr-CA" u="none"/>
              <a:t>en sous-groupes</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fr-FR" sz="2800" b="1" i="0" dirty="0">
                <a:solidFill>
                  <a:srgbClr val="202122"/>
                </a:solidFill>
                <a:effectLst/>
                <a:latin typeface="Arial" panose="020B0604020202020204" pitchFamily="34" charset="0"/>
              </a:rPr>
              <a:t>Livré par</a:t>
            </a:r>
            <a:r>
              <a:rPr lang="fr-FR" sz="2800" b="0" i="0" dirty="0">
                <a:solidFill>
                  <a:srgbClr val="202122"/>
                </a:solidFill>
                <a:effectLst/>
                <a:latin typeface="Arial" panose="020B0604020202020204" pitchFamily="34" charset="0"/>
              </a:rPr>
              <a:t> une équipe d'</a:t>
            </a:r>
            <a:r>
              <a:rPr lang="fr-FR" sz="2800" b="1"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b="1" i="0" u="none" strike="noStrike" dirty="0">
                <a:solidFill>
                  <a:srgbClr val="0645AD"/>
                </a:solidFill>
                <a:effectLst/>
                <a:latin typeface="Arial" panose="020B0604020202020204" pitchFamily="34" charset="0"/>
              </a:rPr>
              <a:t> </a:t>
            </a:r>
            <a:r>
              <a:rPr lang="fr-FR" sz="2800" b="0" i="0" dirty="0">
                <a:solidFill>
                  <a:srgbClr val="202122"/>
                </a:solidFill>
                <a:effectLst/>
                <a:latin typeface="Arial" panose="020B0604020202020204" pitchFamily="34" charset="0"/>
              </a:rPr>
              <a:t> bénévoles provenant de divers ministères et agences</a:t>
            </a:r>
            <a:endParaRPr lang="fr-CA" sz="2800" u="none" dirty="0">
              <a:solidFill>
                <a:srgbClr val="FF0000"/>
              </a:solidFill>
            </a:endParaRPr>
          </a:p>
        </p:txBody>
      </p:sp>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671807" y="4173834"/>
            <a:ext cx="1314633" cy="1314633"/>
          </a:xfrm>
          <a:prstGeom prst="rect">
            <a:avLst/>
          </a:prstGeom>
        </p:spPr>
      </p:pic>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6"/>
          <a:stretch>
            <a:fillRect/>
          </a:stretch>
        </p:blipFill>
        <p:spPr>
          <a:xfrm>
            <a:off x="7083152" y="1712314"/>
            <a:ext cx="1333686" cy="168616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7"/>
          <a:stretch>
            <a:fillRect/>
          </a:stretch>
        </p:blipFill>
        <p:spPr>
          <a:xfrm>
            <a:off x="671807" y="1792702"/>
            <a:ext cx="1350818" cy="1525385"/>
          </a:xfrm>
          <a:prstGeom prst="rect">
            <a:avLst/>
          </a:prstGeom>
        </p:spPr>
      </p:pic>
      <p:pic>
        <p:nvPicPr>
          <p:cNvPr id="15" name="Picture 14" descr="A person taking a selfie&#10;&#10;Description automatically generated with medium confidence">
            <a:extLst>
              <a:ext uri="{FF2B5EF4-FFF2-40B4-BE49-F238E27FC236}">
                <a16:creationId xmlns:a16="http://schemas.microsoft.com/office/drawing/2014/main" id="{7AB78BB8-DC30-4C15-17B2-8FFCABBA125A}"/>
              </a:ext>
            </a:extLst>
          </p:cNvPr>
          <p:cNvPicPr>
            <a:picLocks noChangeAspect="1"/>
          </p:cNvPicPr>
          <p:nvPr/>
        </p:nvPicPr>
        <p:blipFill>
          <a:blip r:embed="rId8"/>
          <a:stretch>
            <a:fillRect/>
          </a:stretch>
        </p:blipFill>
        <p:spPr>
          <a:xfrm>
            <a:off x="2752232" y="3930912"/>
            <a:ext cx="1362265" cy="1800476"/>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9"/>
          <a:stretch>
            <a:fillRect/>
          </a:stretch>
        </p:blipFill>
        <p:spPr>
          <a:xfrm>
            <a:off x="7036925" y="3983252"/>
            <a:ext cx="1379913" cy="1695796"/>
          </a:xfrm>
          <a:prstGeom prst="rect">
            <a:avLst/>
          </a:prstGeom>
        </p:spPr>
      </p:pic>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10"/>
          <a:stretch>
            <a:fillRect/>
          </a:stretch>
        </p:blipFill>
        <p:spPr>
          <a:xfrm>
            <a:off x="4880289" y="4026175"/>
            <a:ext cx="1390844" cy="1609950"/>
          </a:xfrm>
          <a:prstGeom prst="rect">
            <a:avLst/>
          </a:prstGeom>
        </p:spPr>
      </p:pic>
      <p:pic>
        <p:nvPicPr>
          <p:cNvPr id="27" name="Picture 26" descr="Icon&#10;&#10;Description automatically generated">
            <a:extLst>
              <a:ext uri="{FF2B5EF4-FFF2-40B4-BE49-F238E27FC236}">
                <a16:creationId xmlns:a16="http://schemas.microsoft.com/office/drawing/2014/main" id="{8356FEC2-28BC-5638-6553-617373E3CB1A}"/>
              </a:ext>
            </a:extLst>
          </p:cNvPr>
          <p:cNvPicPr>
            <a:picLocks noChangeAspect="1"/>
          </p:cNvPicPr>
          <p:nvPr/>
        </p:nvPicPr>
        <p:blipFill>
          <a:blip r:embed="rId11"/>
          <a:stretch>
            <a:fillRect/>
          </a:stretch>
        </p:blipFill>
        <p:spPr>
          <a:xfrm>
            <a:off x="2848793" y="1792040"/>
            <a:ext cx="1200705" cy="1526709"/>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sp>
        <p:nvSpPr>
          <p:cNvPr id="29" name="TextBox 28">
            <a:extLst>
              <a:ext uri="{FF2B5EF4-FFF2-40B4-BE49-F238E27FC236}">
                <a16:creationId xmlns:a16="http://schemas.microsoft.com/office/drawing/2014/main" id="{4951817E-36FB-C29E-8A73-3417C31E3BAE}"/>
              </a:ext>
            </a:extLst>
          </p:cNvPr>
          <p:cNvSpPr txBox="1"/>
          <p:nvPr/>
        </p:nvSpPr>
        <p:spPr>
          <a:xfrm>
            <a:off x="2759443"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Olivia</a:t>
            </a:r>
            <a:endParaRPr lang="en-US" dirty="0"/>
          </a:p>
        </p:txBody>
      </p:sp>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sp>
        <p:nvSpPr>
          <p:cNvPr id="31" name="TextBox 30">
            <a:extLst>
              <a:ext uri="{FF2B5EF4-FFF2-40B4-BE49-F238E27FC236}">
                <a16:creationId xmlns:a16="http://schemas.microsoft.com/office/drawing/2014/main" id="{764C828E-4EC6-9AB3-8B41-944AF3D2920E}"/>
              </a:ext>
            </a:extLst>
          </p:cNvPr>
          <p:cNvSpPr txBox="1"/>
          <p:nvPr/>
        </p:nvSpPr>
        <p:spPr>
          <a:xfrm>
            <a:off x="6982348"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sp>
        <p:nvSpPr>
          <p:cNvPr id="32" name="TextBox 31">
            <a:extLst>
              <a:ext uri="{FF2B5EF4-FFF2-40B4-BE49-F238E27FC236}">
                <a16:creationId xmlns:a16="http://schemas.microsoft.com/office/drawing/2014/main" id="{860FD9C6-BD02-D4F7-4224-2B03F15214A2}"/>
              </a:ext>
            </a:extLst>
          </p:cNvPr>
          <p:cNvSpPr txBox="1"/>
          <p:nvPr/>
        </p:nvSpPr>
        <p:spPr>
          <a:xfrm>
            <a:off x="2405810"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Annie-Claude </a:t>
            </a:r>
            <a:endParaRPr lang="en-US" dirty="0"/>
          </a:p>
        </p:txBody>
      </p:sp>
      <p:sp>
        <p:nvSpPr>
          <p:cNvPr id="33" name="TextBox 32">
            <a:extLst>
              <a:ext uri="{FF2B5EF4-FFF2-40B4-BE49-F238E27FC236}">
                <a16:creationId xmlns:a16="http://schemas.microsoft.com/office/drawing/2014/main" id="{EB58F57C-CE78-89DE-E8B3-CBC0AF64F159}"/>
              </a:ext>
            </a:extLst>
          </p:cNvPr>
          <p:cNvSpPr txBox="1"/>
          <p:nvPr/>
        </p:nvSpPr>
        <p:spPr>
          <a:xfrm>
            <a:off x="4598719"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Leena</a:t>
            </a:r>
            <a:endParaRPr lang="en-US" dirty="0"/>
          </a:p>
        </p:txBody>
      </p:sp>
      <p:sp>
        <p:nvSpPr>
          <p:cNvPr id="34" name="TextBox 33">
            <a:extLst>
              <a:ext uri="{FF2B5EF4-FFF2-40B4-BE49-F238E27FC236}">
                <a16:creationId xmlns:a16="http://schemas.microsoft.com/office/drawing/2014/main" id="{FD1D3FA9-C4D0-BD9A-0186-CB1005C175B2}"/>
              </a:ext>
            </a:extLst>
          </p:cNvPr>
          <p:cNvSpPr txBox="1"/>
          <p:nvPr/>
        </p:nvSpPr>
        <p:spPr>
          <a:xfrm>
            <a:off x="6791628"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sp>
        <p:nvSpPr>
          <p:cNvPr id="35" name="TextBox 34">
            <a:extLst>
              <a:ext uri="{FF2B5EF4-FFF2-40B4-BE49-F238E27FC236}">
                <a16:creationId xmlns:a16="http://schemas.microsoft.com/office/drawing/2014/main" id="{0CFF4076-7CCE-AB32-2C9D-423BBBD1CD1F}"/>
              </a:ext>
            </a:extLst>
          </p:cNvPr>
          <p:cNvSpPr txBox="1"/>
          <p:nvPr/>
        </p:nvSpPr>
        <p:spPr>
          <a:xfrm>
            <a:off x="212901" y="3356585"/>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pic>
        <p:nvPicPr>
          <p:cNvPr id="1026" name="Picture 2">
            <a:extLst>
              <a:ext uri="{FF2B5EF4-FFF2-40B4-BE49-F238E27FC236}">
                <a16:creationId xmlns:a16="http://schemas.microsoft.com/office/drawing/2014/main" id="{04382F0E-6BC9-3494-D261-B7A7A8837B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9111" r="16311" b="15290"/>
          <a:stretch/>
        </p:blipFill>
        <p:spPr bwMode="auto">
          <a:xfrm>
            <a:off x="4996988" y="1752216"/>
            <a:ext cx="1333686" cy="16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Les séances sont interactives</a:t>
            </a:r>
            <a:endParaRPr lang="fr-CA" dirty="0">
              <a:solidFill>
                <a:schemeClr val="accent3">
                  <a:lumMod val="75000"/>
                </a:schemeClr>
              </a:solidFill>
            </a:endParaRPr>
          </a:p>
        </p:txBody>
      </p:sp>
      <p:grpSp>
        <p:nvGrpSpPr>
          <p:cNvPr id="7" name="Group 6"/>
          <p:cNvGrpSpPr/>
          <p:nvPr>
            <p:custDataLst>
              <p:tags r:id="rId2"/>
            </p:custDataLst>
          </p:nvPr>
        </p:nvGrpSpPr>
        <p:grpSpPr>
          <a:xfrm>
            <a:off x="3737463" y="5105505"/>
            <a:ext cx="1130502" cy="1034427"/>
            <a:chOff x="3389126" y="6266236"/>
            <a:chExt cx="1130502" cy="1034427"/>
          </a:xfrm>
        </p:grpSpPr>
        <p:sp>
          <p:nvSpPr>
            <p:cNvPr id="8" name="TextBox 7"/>
            <p:cNvSpPr txBox="1"/>
            <p:nvPr/>
          </p:nvSpPr>
          <p:spPr>
            <a:xfrm>
              <a:off x="3389126" y="6266236"/>
              <a:ext cx="1130502" cy="369332"/>
            </a:xfrm>
            <a:prstGeom prst="rect">
              <a:avLst/>
            </a:prstGeom>
            <a:noFill/>
          </p:spPr>
          <p:txBody>
            <a:bodyPr wrap="none" rtlCol="0">
              <a:spAutoFit/>
            </a:bodyPr>
            <a:lstStyle/>
            <a:p>
              <a:r>
                <a:rPr lang="en-CA" u="none" dirty="0"/>
                <a:t>Marqueur</a:t>
              </a:r>
              <a:endParaRPr lang="en-CA" dirty="0">
                <a:solidFill>
                  <a:schemeClr val="accent3">
                    <a:lumMod val="75000"/>
                  </a:schemeClr>
                </a:solidFill>
              </a:endParaRPr>
            </a:p>
          </p:txBody>
        </p:sp>
        <p:pic>
          <p:nvPicPr>
            <p:cNvPr id="9" name="Picture 2"/>
            <p:cNvPicPr>
              <a:picLocks noChangeAspect="1" noChangeArrowheads="1"/>
            </p:cNvPicPr>
            <p:nvPr/>
          </p:nvPicPr>
          <p:blipFill>
            <a:blip r:embed="rId1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custDataLst>
              <p:tags r:id="rId3"/>
            </p:custDataLst>
          </p:nvPr>
        </p:nvGrpSpPr>
        <p:grpSpPr>
          <a:xfrm>
            <a:off x="5482132" y="5091047"/>
            <a:ext cx="2320892" cy="1048885"/>
            <a:chOff x="1399623" y="4787317"/>
            <a:chExt cx="2320892" cy="1048885"/>
          </a:xfrm>
        </p:grpSpPr>
        <p:pic>
          <p:nvPicPr>
            <p:cNvPr id="12" name="Picture 4" descr="http://tse1.mm.bing.net/th?&amp;id=OIP.M5a32b83e321008b02071facfcf5bb17co0&amp;w=173&amp;h=85&amp;c=0&amp;pid=1.9&amp;rs=0&amp;p=0&amp;r=0">
              <a:hlinkClick r:id="rId19" tooltip="View image details"/>
            </p:cNvPr>
            <p:cNvPicPr>
              <a:picLocks noChangeAspect="1" noChangeArrowheads="1"/>
            </p:cNvPicPr>
            <p:nvPr/>
          </p:nvPicPr>
          <p:blipFill>
            <a:blip r:embed="rId20"/>
            <a:srcRect/>
            <a:stretch>
              <a:fillRect/>
            </a:stretch>
          </p:blipFill>
          <p:spPr>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3" y="4787317"/>
              <a:ext cx="2320892" cy="369332"/>
            </a:xfrm>
            <a:prstGeom prst="rect">
              <a:avLst/>
            </a:prstGeom>
          </p:spPr>
          <p:txBody>
            <a:bodyPr wrap="none">
              <a:spAutoFit/>
            </a:bodyPr>
            <a:lstStyle/>
            <a:p>
              <a:r>
                <a:rPr lang="en-CA" u="none" dirty="0"/>
                <a:t>Sondage ou évaluation</a:t>
              </a:r>
              <a:endParaRPr lang="en-CA" dirty="0">
                <a:solidFill>
                  <a:schemeClr val="accent3">
                    <a:lumMod val="75000"/>
                  </a:schemeClr>
                </a:solidFill>
              </a:endParaRPr>
            </a:p>
          </p:txBody>
        </p:sp>
      </p:grpSp>
      <p:pic>
        <p:nvPicPr>
          <p:cNvPr id="1026" name="Picture 2"/>
          <p:cNvPicPr>
            <a:picLocks noChangeAspect="1" noChangeArrowheads="1"/>
          </p:cNvPicPr>
          <p:nvPr>
            <p:custDataLst>
              <p:tags r:id="rId4"/>
            </p:custDataLst>
          </p:nvPr>
        </p:nvPicPr>
        <p:blipFill>
          <a:blip r:embed="rId21"/>
          <a:srcRect/>
          <a:stretch>
            <a:fillRect/>
          </a:stretch>
        </p:blipFill>
        <p:spPr>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5"/>
            </p:custDataLst>
          </p:nvPr>
        </p:nvPicPr>
        <p:blipFill>
          <a:blip r:embed="rId22"/>
          <a:srcRect/>
          <a:stretch>
            <a:fillRect/>
          </a:stretch>
        </p:blipFill>
        <p:spPr>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custDataLst>
              <p:tags r:id="rId6"/>
            </p:custDataLst>
          </p:nvPr>
        </p:nvPicPr>
        <p:blipFill>
          <a:blip r:embed="rId23"/>
          <a:srcRect/>
          <a:stretch>
            <a:fillRect/>
          </a:stretch>
        </p:blipFill>
        <p:spPr>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custDataLst>
              <p:tags r:id="rId7"/>
            </p:custDataLst>
          </p:nvPr>
        </p:nvPicPr>
        <p:blipFill>
          <a:blip r:embed="rId24"/>
          <a:srcRect/>
          <a:stretch>
            <a:fillRect/>
          </a:stretch>
        </p:blipFill>
        <p:spPr>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custDataLst>
              <p:tags r:id="rId8"/>
            </p:custDataLst>
          </p:nvPr>
        </p:nvSpPr>
        <p:spPr>
          <a:xfrm>
            <a:off x="1213357" y="3909244"/>
            <a:ext cx="910635" cy="646331"/>
          </a:xfrm>
          <a:prstGeom prst="rect">
            <a:avLst/>
          </a:prstGeom>
        </p:spPr>
        <p:txBody>
          <a:bodyPr wrap="none">
            <a:spAutoFit/>
          </a:bodyPr>
          <a:lstStyle/>
          <a:p>
            <a:pPr algn="ctr"/>
            <a:r>
              <a:rPr lang="fr-CA" dirty="0">
                <a:sym typeface="Wingdings 2"/>
              </a:rPr>
              <a:t>L</a:t>
            </a:r>
            <a:r>
              <a:rPr lang="fr-CA" u="none" dirty="0">
                <a:sym typeface="Wingdings 2"/>
              </a:rPr>
              <a:t>ever la</a:t>
            </a:r>
          </a:p>
          <a:p>
            <a:pPr algn="ctr"/>
            <a:r>
              <a:rPr lang="fr-CA" u="none" dirty="0">
                <a:sym typeface="Wingdings 2"/>
              </a:rPr>
              <a:t>main</a:t>
            </a:r>
            <a:endParaRPr lang="fr-CA" sz="3600" dirty="0">
              <a:solidFill>
                <a:srgbClr val="FF0000"/>
              </a:solidFill>
            </a:endParaRPr>
          </a:p>
        </p:txBody>
      </p:sp>
      <p:sp>
        <p:nvSpPr>
          <p:cNvPr id="27" name="Rectangle 26"/>
          <p:cNvSpPr/>
          <p:nvPr>
            <p:custDataLst>
              <p:tags r:id="rId9"/>
            </p:custDataLst>
          </p:nvPr>
        </p:nvSpPr>
        <p:spPr>
          <a:xfrm>
            <a:off x="1245919" y="1943781"/>
            <a:ext cx="984950" cy="369332"/>
          </a:xfrm>
          <a:prstGeom prst="rect">
            <a:avLst/>
          </a:prstGeom>
        </p:spPr>
        <p:txBody>
          <a:bodyPr wrap="none">
            <a:spAutoFit/>
          </a:bodyPr>
          <a:lstStyle/>
          <a:p>
            <a:r>
              <a:rPr lang="fr-CA" u="none" dirty="0">
                <a:sym typeface="Wingdings 2"/>
              </a:rPr>
              <a:t>Pointeur</a:t>
            </a:r>
            <a:endParaRPr lang="fr-CA" sz="3600" dirty="0">
              <a:solidFill>
                <a:srgbClr val="FF0000"/>
              </a:solidFill>
            </a:endParaRPr>
          </a:p>
        </p:txBody>
      </p:sp>
      <p:sp>
        <p:nvSpPr>
          <p:cNvPr id="28" name="Rectangle 27"/>
          <p:cNvSpPr/>
          <p:nvPr>
            <p:custDataLst>
              <p:tags r:id="rId10"/>
            </p:custDataLst>
          </p:nvPr>
        </p:nvSpPr>
        <p:spPr>
          <a:xfrm>
            <a:off x="1332543" y="3335893"/>
            <a:ext cx="827919" cy="369332"/>
          </a:xfrm>
          <a:prstGeom prst="rect">
            <a:avLst/>
          </a:prstGeom>
        </p:spPr>
        <p:txBody>
          <a:bodyPr wrap="none">
            <a:spAutoFit/>
          </a:bodyPr>
          <a:lstStyle/>
          <a:p>
            <a:r>
              <a:rPr lang="fr-CA" u="none" dirty="0">
                <a:sym typeface="Wingdings 2"/>
              </a:rPr>
              <a:t>Effacer</a:t>
            </a:r>
            <a:endParaRPr lang="fr-CA" sz="3600" dirty="0">
              <a:solidFill>
                <a:srgbClr val="FF0000"/>
              </a:solidFill>
            </a:endParaRPr>
          </a:p>
        </p:txBody>
      </p:sp>
      <p:sp>
        <p:nvSpPr>
          <p:cNvPr id="29" name="Rectangle 28"/>
          <p:cNvSpPr/>
          <p:nvPr>
            <p:custDataLst>
              <p:tags r:id="rId11"/>
            </p:custDataLst>
          </p:nvPr>
        </p:nvSpPr>
        <p:spPr>
          <a:xfrm>
            <a:off x="1244122" y="2635107"/>
            <a:ext cx="1130502" cy="369332"/>
          </a:xfrm>
          <a:prstGeom prst="rect">
            <a:avLst/>
          </a:prstGeom>
        </p:spPr>
        <p:txBody>
          <a:bodyPr wrap="none">
            <a:spAutoFit/>
          </a:bodyPr>
          <a:lstStyle/>
          <a:p>
            <a:r>
              <a:rPr lang="fr-CA" dirty="0">
                <a:sym typeface="Wingdings 2"/>
              </a:rPr>
              <a:t>Marqueur</a:t>
            </a:r>
            <a:endParaRPr lang="fr-CA" sz="3600" dirty="0">
              <a:solidFill>
                <a:srgbClr val="FF0000"/>
              </a:solidFill>
            </a:endParaRPr>
          </a:p>
        </p:txBody>
      </p:sp>
      <p:grpSp>
        <p:nvGrpSpPr>
          <p:cNvPr id="30" name="Group 29"/>
          <p:cNvGrpSpPr/>
          <p:nvPr>
            <p:custDataLst>
              <p:tags r:id="rId12"/>
            </p:custDataLst>
          </p:nvPr>
        </p:nvGrpSpPr>
        <p:grpSpPr>
          <a:xfrm>
            <a:off x="4104666" y="3674349"/>
            <a:ext cx="2833667" cy="1027724"/>
            <a:chOff x="6434673" y="5566909"/>
            <a:chExt cx="2181395" cy="947384"/>
          </a:xfrm>
        </p:grpSpPr>
        <p:pic>
          <p:nvPicPr>
            <p:cNvPr id="31" name="Picture 30"/>
            <p:cNvPicPr>
              <a:picLocks noChangeAspect="1"/>
            </p:cNvPicPr>
            <p:nvPr/>
          </p:nvPicPr>
          <p:blipFill>
            <a:blip r:embed="rId25"/>
            <a:srcRect/>
            <a:stretch>
              <a:fillRect/>
            </a:stretch>
          </p:blipFill>
          <p:spPr>
            <a:xfrm rot="2745437">
              <a:off x="7723944" y="5622169"/>
              <a:ext cx="947384" cy="836864"/>
            </a:xfrm>
            <a:prstGeom prst="rect">
              <a:avLst/>
            </a:prstGeom>
          </p:spPr>
        </p:pic>
        <p:sp>
          <p:nvSpPr>
            <p:cNvPr id="32" name="TextBox 31"/>
            <p:cNvSpPr txBox="1"/>
            <p:nvPr/>
          </p:nvSpPr>
          <p:spPr>
            <a:xfrm>
              <a:off x="6434673" y="5884557"/>
              <a:ext cx="1500018" cy="312088"/>
            </a:xfrm>
            <a:prstGeom prst="rect">
              <a:avLst/>
            </a:prstGeom>
            <a:noFill/>
          </p:spPr>
          <p:txBody>
            <a:bodyPr wrap="none" rtlCol="0">
              <a:spAutoFit/>
            </a:bodyPr>
            <a:lstStyle/>
            <a:p>
              <a:pPr algn="ctr"/>
              <a:r>
                <a:rPr lang="en-CA" sz="1600" dirty="0"/>
                <a:t>Système de j</a:t>
              </a:r>
              <a:r>
                <a:rPr lang="en-CA" sz="1600" u="none" dirty="0"/>
                <a:t>umelage</a:t>
              </a:r>
              <a:endParaRPr lang="en-CA" sz="1600" dirty="0">
                <a:solidFill>
                  <a:schemeClr val="accent3">
                    <a:lumMod val="75000"/>
                  </a:schemeClr>
                </a:solidFill>
              </a:endParaRPr>
            </a:p>
          </p:txBody>
        </p:sp>
      </p:grpSp>
      <p:grpSp>
        <p:nvGrpSpPr>
          <p:cNvPr id="35" name="Group 34"/>
          <p:cNvGrpSpPr/>
          <p:nvPr>
            <p:custDataLst>
              <p:tags r:id="rId13"/>
            </p:custDataLst>
          </p:nvPr>
        </p:nvGrpSpPr>
        <p:grpSpPr>
          <a:xfrm>
            <a:off x="4620086" y="1607214"/>
            <a:ext cx="2105235" cy="837846"/>
            <a:chOff x="31536" y="2444629"/>
            <a:chExt cx="1559052" cy="570787"/>
          </a:xfrm>
        </p:grpSpPr>
        <p:sp>
          <p:nvSpPr>
            <p:cNvPr id="36" name="TextBox 35"/>
            <p:cNvSpPr txBox="1"/>
            <p:nvPr/>
          </p:nvSpPr>
          <p:spPr>
            <a:xfrm>
              <a:off x="31536" y="2642269"/>
              <a:ext cx="970019" cy="230642"/>
            </a:xfrm>
            <a:prstGeom prst="rect">
              <a:avLst/>
            </a:prstGeom>
            <a:noFill/>
          </p:spPr>
          <p:txBody>
            <a:bodyPr wrap="none" rtlCol="0">
              <a:spAutoFit/>
            </a:bodyPr>
            <a:lstStyle/>
            <a:p>
              <a:pPr algn="ctr"/>
              <a:r>
                <a:rPr lang="en-CA" sz="1600" u="none" dirty="0"/>
                <a:t>Sous-groupes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26"/>
              <a:srcRect/>
              <a:stretch>
                <a:fillRect/>
              </a:stretch>
            </p:blipFill>
            <p:spPr>
              <a:xfrm>
                <a:off x="3242902" y="5455300"/>
                <a:ext cx="1142999" cy="1019175"/>
              </a:xfrm>
              <a:prstGeom prst="rect">
                <a:avLst/>
              </a:prstGeom>
            </p:spPr>
          </p:pic>
          <p:pic>
            <p:nvPicPr>
              <p:cNvPr id="39" name="Picture 38"/>
              <p:cNvPicPr>
                <a:picLocks noChangeAspect="1"/>
              </p:cNvPicPr>
              <p:nvPr/>
            </p:nvPicPr>
            <p:blipFill>
              <a:blip r:embed="rId27">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0" name="Picture 39"/>
              <p:cNvPicPr>
                <a:picLocks noChangeAspect="1"/>
              </p:cNvPicPr>
              <p:nvPr/>
            </p:nvPicPr>
            <p:blipFill>
              <a:blip r:embed="rId28">
                <a:clrChange>
                  <a:clrFrom>
                    <a:srgbClr val="FFFFFF"/>
                  </a:clrFrom>
                  <a:clrTo>
                    <a:srgbClr val="FFFFFF">
                      <a:alpha val="0"/>
                    </a:srgbClr>
                  </a:clrTo>
                </a:clrChange>
              </a:blip>
              <a:srcRect/>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custDataLst>
              <p:tags r:id="rId14"/>
            </p:custDataLst>
          </p:nvPr>
        </p:nvGrpSpPr>
        <p:grpSpPr>
          <a:xfrm>
            <a:off x="3890212" y="2633091"/>
            <a:ext cx="2977747" cy="1017036"/>
            <a:chOff x="3890212" y="2633091"/>
            <a:chExt cx="2977747"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29">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3890212" y="2663092"/>
              <a:ext cx="2180435" cy="830997"/>
            </a:xfrm>
            <a:prstGeom prst="rect">
              <a:avLst/>
            </a:prstGeom>
            <a:noFill/>
          </p:spPr>
          <p:txBody>
            <a:bodyPr wrap="square" rtlCol="0">
              <a:spAutoFit/>
            </a:bodyPr>
            <a:lstStyle/>
            <a:p>
              <a:pPr algn="ctr"/>
              <a:r>
                <a:rPr lang="fr-CA" sz="1600" dirty="0"/>
                <a:t> </a:t>
              </a:r>
            </a:p>
            <a:p>
              <a:pPr algn="ctr"/>
              <a:r>
                <a:rPr lang="fr-CA" sz="1600" dirty="0"/>
                <a:t>Tisser</a:t>
              </a:r>
              <a:r>
                <a:rPr lang="fr-CA" sz="1600" u="none" dirty="0"/>
                <a:t> 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custDataLst>
              <p:tags r:id="rId15"/>
            </p:custDataLst>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30"/>
            <a:srcRect/>
            <a:stretch>
              <a:fillRect/>
            </a:stretch>
          </p:blipFill>
          <p:spPr>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u="none" dirty="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bg/>
                                          </p:spTgt>
                                        </p:tgtEl>
                                        <p:attrNameLst>
                                          <p:attrName>style.visibility</p:attrName>
                                        </p:attrNameLst>
                                      </p:cBhvr>
                                      <p:to>
                                        <p:strVal val="visible"/>
                                      </p:to>
                                    </p:set>
                                    <p:animEffect transition="in" filter="fade">
                                      <p:cBhvr>
                                        <p:cTn id="7" dur="500"/>
                                        <p:tgtEl>
                                          <p:spTgt spid="10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bg/>
                                          </p:spTgt>
                                        </p:tgtEl>
                                        <p:attrNameLst>
                                          <p:attrName>style.visibility</p:attrName>
                                        </p:attrNameLst>
                                      </p:cBhvr>
                                      <p:to>
                                        <p:strVal val="visible"/>
                                      </p:to>
                                    </p:set>
                                    <p:animEffect transition="in" filter="fade">
                                      <p:cBhvr>
                                        <p:cTn id="10" dur="500"/>
                                        <p:tgtEl>
                                          <p:spTgt spid="103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bg/>
                                          </p:spTgt>
                                        </p:tgtEl>
                                        <p:attrNameLst>
                                          <p:attrName>style.visibility</p:attrName>
                                        </p:attrNameLst>
                                      </p:cBhvr>
                                      <p:to>
                                        <p:strVal val="visible"/>
                                      </p:to>
                                    </p:set>
                                    <p:animEffect transition="in" filter="fade">
                                      <p:cBhvr>
                                        <p:cTn id="13" dur="500"/>
                                        <p:tgtEl>
                                          <p:spTgt spid="1033">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bg/>
                                          </p:spTgt>
                                        </p:tgtEl>
                                        <p:attrNameLst>
                                          <p:attrName>style.visibility</p:attrName>
                                        </p:attrNameLst>
                                      </p:cBhvr>
                                      <p:to>
                                        <p:strVal val="visible"/>
                                      </p:to>
                                    </p:set>
                                    <p:animEffect transition="in" filter="fade">
                                      <p:cBhvr>
                                        <p:cTn id="16" dur="500"/>
                                        <p:tgtEl>
                                          <p:spTgt spid="103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500"/>
                                        <p:tgtEl>
                                          <p:spTgt spid="5">
                                            <p:bg/>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
                                            <p:bg/>
                                          </p:spTgt>
                                        </p:tgtEl>
                                        <p:attrNameLst>
                                          <p:attrName>style.visibility</p:attrName>
                                        </p:attrNameLst>
                                      </p:cBhvr>
                                      <p:to>
                                        <p:strVal val="visible"/>
                                      </p:to>
                                    </p:set>
                                    <p:animEffect transition="in" filter="fade">
                                      <p:cBhvr>
                                        <p:cTn id="39" dur="500"/>
                                        <p:tgtEl>
                                          <p:spTgt spid="3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fade">
                                      <p:cBhvr>
                                        <p:cTn id="44" dur="500"/>
                                        <p:tgtEl>
                                          <p:spTgt spid="4">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1" animBg="1"/>
      <p:bldP spid="28" grpId="2" animBg="1"/>
      <p:bldP spid="2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6"/>
</p:tagLst>
</file>

<file path=ppt/tags/tag108.xml><?xml version="1.0" encoding="utf-8"?>
<p:tagLst xmlns:a="http://schemas.openxmlformats.org/drawingml/2006/main" xmlns:r="http://schemas.openxmlformats.org/officeDocument/2006/relationships" xmlns:p="http://schemas.openxmlformats.org/presentationml/2006/main">
  <p:tag name="NUM" val="17"/>
</p:tagLst>
</file>

<file path=ppt/tags/tag109.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14967</TotalTime>
  <Words>6913</Words>
  <Application>Microsoft Office PowerPoint</Application>
  <PresentationFormat>On-screen Show (4:3)</PresentationFormat>
  <Paragraphs>604</Paragraphs>
  <Slides>29</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-apple-system</vt:lpstr>
      <vt:lpstr>Arial</vt:lpstr>
      <vt:lpstr>Calibri</vt:lpstr>
      <vt:lpstr>Cavolini</vt:lpstr>
      <vt:lpstr>Comic Sans MS</vt:lpstr>
      <vt:lpstr>Freestyle Script</vt:lpstr>
      <vt:lpstr>Lato</vt:lpstr>
      <vt:lpstr>Roboto</vt:lpstr>
      <vt:lpstr>Symbol</vt:lpstr>
      <vt:lpstr>Times New Roman</vt:lpstr>
      <vt:lpstr>Verdana</vt:lpstr>
      <vt:lpstr>Wingdings</vt:lpstr>
      <vt:lpstr>1_Office Theme</vt:lpstr>
      <vt:lpstr>PowerPoint Presentation</vt:lpstr>
      <vt:lpstr>Programme de développement du leadership de changement en pleine-conscience (DLCP)</vt:lpstr>
      <vt:lpstr>Livré par une équipe d'animateurs  bénévoles provenant de divers ministères et agences</vt:lpstr>
      <vt:lpstr>Exercice de respiration en pleine conscience – Conscience de soi</vt:lpstr>
      <vt:lpstr>Les séances sont interactives</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 Développement du leadership de changement en pleine-conscience »</vt:lpstr>
      <vt:lpstr>PowerPoint Presentation</vt:lpstr>
      <vt:lpstr>Quelle est la différence entre la pleine conscience  et la méditation?</vt:lpstr>
      <vt:lpstr>Modèle de l’escargot – « Inconscients et  indésirés » vers « Inconscients et désirés »</vt:lpstr>
      <vt:lpstr>Importance de « tisser des liens »</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l’exercice – Séance plénière et séance en sous-groupes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536</cp:revision>
  <cp:lastPrinted>1969-12-31T19:00:00Z</cp:lastPrinted>
  <dcterms:created xsi:type="dcterms:W3CDTF">2015-04-14T20:39:51Z</dcterms:created>
  <dcterms:modified xsi:type="dcterms:W3CDTF">2022-10-03T14:00:10Z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