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299" r:id="rId2"/>
    <p:sldId id="256" r:id="rId3"/>
    <p:sldId id="361" r:id="rId4"/>
    <p:sldId id="523" r:id="rId5"/>
    <p:sldId id="323"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324" r:id="rId21"/>
    <p:sldId id="305" r:id="rId22"/>
    <p:sldId id="339" r:id="rId23"/>
    <p:sldId id="522" r:id="rId24"/>
    <p:sldId id="327" r:id="rId25"/>
    <p:sldId id="322" r:id="rId26"/>
    <p:sldId id="306" r:id="rId27"/>
    <p:sldId id="319" r:id="rId28"/>
    <p:sldId id="315"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5" autoAdjust="0"/>
    <p:restoredTop sz="63958" autoAdjust="0"/>
  </p:normalViewPr>
  <p:slideViewPr>
    <p:cSldViewPr snapToObjects="1" showGuides="1">
      <p:cViewPr varScale="1">
        <p:scale>
          <a:sx n="72" d="100"/>
          <a:sy n="72" d="100"/>
        </p:scale>
        <p:origin x="224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9/20/2022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9/20/2022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 Mises à jour : Remplacez les noms et les présentations; et confirmez l’Aîné.</a:t>
            </a:r>
          </a:p>
          <a:p>
            <a:endParaRPr lang="fr-CA" b="1" noProof="0" dirty="0"/>
          </a:p>
          <a:p>
            <a:r>
              <a:rPr lang="fr-CA" b="1" u="none" noProof="0" dirty="0"/>
              <a:t>15 minutes avant le début</a:t>
            </a:r>
            <a:r>
              <a:rPr lang="fr-CA" u="none" noProof="0" dirty="0"/>
              <a:t>, l’Aîné et les principaux responsables se rendent dans une pièce privée et ont une conversation privée.</a:t>
            </a:r>
          </a:p>
          <a:p>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Demandez à l’Aîné de réciter la prière d’ouverture pour nous souhaiter bon chemin.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noProof="0" dirty="0"/>
              <a:t>Les caméras Web sont autorisées. Abstenez-vous de manger pendant que votre caméra Web est allumée.</a:t>
            </a:r>
          </a:p>
          <a:p>
            <a:r>
              <a:rPr lang="fr-CA" u="none" noProof="0" dirty="0"/>
              <a:t>N’oubliez pas de vous déconnecter du RPV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a:t>
            </a:r>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b="1" u="none" noProof="0" dirty="0"/>
              <a:t>* Si cette diapositive n’est pas présentée par Alejandro, de petits changements doivent être apportés.</a:t>
            </a:r>
          </a:p>
          <a:p>
            <a:pPr>
              <a:buFont typeface="Arial" pitchFamily="34" charset="0"/>
              <a:buNone/>
            </a:pPr>
            <a:endParaRPr lang="fr-CA" noProof="0" dirty="0"/>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Pendant les séances, nous pouvons utiliser ou non la fonctionnalité ou l’activité mentionnée.</a:t>
            </a:r>
          </a:p>
          <a:p>
            <a:endParaRPr lang="fr-CA" dirty="0"/>
          </a:p>
          <a:p>
            <a:r>
              <a:rPr lang="fr-CA" u="none" dirty="0"/>
              <a:t>(Cliquez sur chaque puce principale.)</a:t>
            </a:r>
          </a:p>
          <a:p>
            <a:pPr marL="171450" indent="-171450">
              <a:buFont typeface="Arial" panose="020B0604020202020204" pitchFamily="34" charset="0"/>
              <a:buChar char="•"/>
            </a:pPr>
            <a:r>
              <a:rPr lang="fr-CA" u="none" dirty="0"/>
              <a:t>La colonne de gauche montre les outils de la plateforme.</a:t>
            </a:r>
            <a:r>
              <a:rPr lang="fr-CA" dirty="0"/>
              <a:t> </a:t>
            </a:r>
          </a:p>
          <a:p>
            <a:pPr marL="628650" lvl="1" indent="-171450">
              <a:buFont typeface="Arial" panose="020B0604020202020204" pitchFamily="34" charset="0"/>
              <a:buChar char="•"/>
            </a:pPr>
            <a:r>
              <a:rPr lang="fr-CA" u="none" dirty="0"/>
              <a:t>Par exemple : le marqueur, que nous utiliserons dans les prochaines diapositives;</a:t>
            </a:r>
            <a:r>
              <a:rPr lang="fr-CA" dirty="0"/>
              <a:t> </a:t>
            </a:r>
          </a:p>
          <a:p>
            <a:pPr marL="628650" lvl="1" indent="-171450">
              <a:buFont typeface="Arial" panose="020B0604020202020204" pitchFamily="34" charset="0"/>
              <a:buChar char="•"/>
            </a:pPr>
            <a:r>
              <a:rPr lang="fr-CA" u="none" dirty="0"/>
              <a:t>ou la fonction « Lever la main », pour poser des questions.</a:t>
            </a:r>
          </a:p>
          <a:p>
            <a:pPr marL="171450" indent="-171450">
              <a:buFont typeface="Arial" panose="020B0604020202020204" pitchFamily="34" charset="0"/>
              <a:buChar char="•"/>
            </a:pPr>
            <a:r>
              <a:rPr lang="fr-CA" u="none" dirty="0"/>
              <a:t>La colonne de droite montre les activités en petits groupes, qui seront expliquées plus tard au cours de la séance.</a:t>
            </a:r>
          </a:p>
          <a:p>
            <a:pPr marL="171450" indent="-171450">
              <a:buFont typeface="Arial" panose="020B0604020202020204" pitchFamily="34" charset="0"/>
              <a:buChar char="•"/>
            </a:pPr>
            <a:r>
              <a:rPr lang="fr-CA" u="none" dirty="0"/>
              <a:t>La rangée inférieure montre les ressources ou les interactions supplémentaires, comme voir une vidéo, répondre à un sondage ou utiliser le marqueur.</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lvl="1" indent="-171450">
              <a:buFont typeface="Arial" panose="020B0604020202020204" pitchFamily="34" charset="0"/>
              <a:buChar char="•"/>
            </a:pPr>
            <a:r>
              <a:rPr lang="fr-CA" sz="1200" b="1" u="none" dirty="0"/>
              <a:t>[</a:t>
            </a:r>
            <a:r>
              <a:rPr lang="fr-FR" sz="1200" b="1" u="none" dirty="0"/>
              <a:t>Ayez le lien ici, et communiquez-le PLUS TARD par clavardage.</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a:t>
            </a:r>
          </a:p>
          <a:p>
            <a:pPr marL="628650" lvl="1" indent="-171450">
              <a:buFont typeface="Arial" panose="020B0604020202020204" pitchFamily="34" charset="0"/>
              <a:buChar char="•"/>
            </a:pPr>
            <a:r>
              <a:rPr lang="fr-CA" sz="2800" b="1" u="none" dirty="0"/>
              <a:t>[Ayez le lien ici, et c</a:t>
            </a:r>
            <a:r>
              <a:rPr lang="fr-FR" sz="2800" b="1" u="none" dirty="0"/>
              <a:t>ommuniquez-le</a:t>
            </a:r>
            <a:r>
              <a:rPr lang="fr-CA" sz="2800" b="1" u="none" dirty="0"/>
              <a:t> PLUS TARD par clavardage.]</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585C7-6626-6A0B-A5A6-C599212FFD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CA"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t>2022-09-20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3"/>
          <a:srcRect/>
          <a:stretch>
            <a:fillRect/>
          </a:stretch>
        </p:blipFill>
        <p:spPr>
          <a:xfrm>
            <a:off x="0" y="0"/>
            <a:ext cx="2724150" cy="1504950"/>
          </a:xfrm>
          <a:prstGeom prst="rect">
            <a:avLst/>
          </a:prstGeom>
        </p:spPr>
      </p:pic>
      <p:sp>
        <p:nvSpPr>
          <p:cNvPr id="13" name="TextBox 12"/>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2022-09-20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2022-09-20</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8.xml"/><Relationship Id="rId1" Type="http://schemas.openxmlformats.org/officeDocument/2006/relationships/tags" Target="../tags/tag57.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hyperlink" Target="https://www.tbs-sct.canada.ca/pol/doc-fra.aspx?id=25049"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1.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6" Type="http://schemas.openxmlformats.org/officeDocument/2006/relationships/image" Target="../media/image26.jpe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32.pn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3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4.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82.xml"/><Relationship Id="rId7" Type="http://schemas.openxmlformats.org/officeDocument/2006/relationships/image" Target="../media/image35.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8.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4.png"/><Relationship Id="rId5" Type="http://schemas.openxmlformats.org/officeDocument/2006/relationships/image" Target="../media/image3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40.png"/><Relationship Id="rId5" Type="http://schemas.openxmlformats.org/officeDocument/2006/relationships/tags" Target="../tags/tag90.xml"/><Relationship Id="rId10" Type="http://schemas.openxmlformats.org/officeDocument/2006/relationships/image" Target="../media/image39.png"/><Relationship Id="rId4" Type="http://schemas.openxmlformats.org/officeDocument/2006/relationships/tags" Target="../tags/tag89.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ags" Target="../tags/tag95.xml"/><Relationship Id="rId21" Type="http://schemas.openxmlformats.org/officeDocument/2006/relationships/image" Target="../media/image41.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image" Target="../media/image45.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notesSlide" Target="../notesSlides/notesSlide18.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44.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image" Target="../media/image43.png"/><Relationship Id="rId10" Type="http://schemas.openxmlformats.org/officeDocument/2006/relationships/tags" Target="../tags/tag102.xml"/><Relationship Id="rId19" Type="http://schemas.openxmlformats.org/officeDocument/2006/relationships/slideLayout" Target="../slideLayouts/slideLayout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46.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notesSlide" Target="../notesSlides/notesSlide20.xml"/><Relationship Id="rId3" Type="http://schemas.openxmlformats.org/officeDocument/2006/relationships/tags" Target="../tags/tag116.xml"/><Relationship Id="rId21" Type="http://schemas.openxmlformats.org/officeDocument/2006/relationships/image" Target="../media/image14.png"/><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slideLayout" Target="../slideLayouts/slideLayout2.xml"/><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image" Target="../media/image17.jpe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image" Target="../media/image16.png"/><Relationship Id="rId10" Type="http://schemas.openxmlformats.org/officeDocument/2006/relationships/tags" Target="../tags/tag123.xml"/><Relationship Id="rId19" Type="http://schemas.openxmlformats.org/officeDocument/2006/relationships/image" Target="../media/image13.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3.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38.xml"/><Relationship Id="rId7" Type="http://schemas.openxmlformats.org/officeDocument/2006/relationships/notesSlide" Target="../notesSlides/notesSlide23.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10" Type="http://schemas.openxmlformats.org/officeDocument/2006/relationships/image" Target="../media/image17.jpeg"/><Relationship Id="rId4" Type="http://schemas.openxmlformats.org/officeDocument/2006/relationships/tags" Target="../tags/tag139.xml"/><Relationship Id="rId9" Type="http://schemas.openxmlformats.org/officeDocument/2006/relationships/hyperlink" Target="https://luminosante.sunlife.ca/s/article/Les-bienfaits-d-un-journal-de-gratitude-et-comment-s-y-mettre?language=fr"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png"/><Relationship Id="rId18" Type="http://schemas.openxmlformats.org/officeDocument/2006/relationships/image" Target="../media/image8.jpe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13.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42.xml"/><Relationship Id="rId16" Type="http://schemas.openxmlformats.org/officeDocument/2006/relationships/image" Target="../media/image25.jpe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hyperlink" Target="https://www.youtube.com/watch?v=KKC_xj1US20" TargetMode="External"/><Relationship Id="rId5" Type="http://schemas.openxmlformats.org/officeDocument/2006/relationships/tags" Target="../tags/tag145.xml"/><Relationship Id="rId15" Type="http://schemas.openxmlformats.org/officeDocument/2006/relationships/image" Target="../media/image29.png"/><Relationship Id="rId10" Type="http://schemas.openxmlformats.org/officeDocument/2006/relationships/hyperlink" Target="https://www.youtube.com/watch?v=axLwfzvroNc" TargetMode="External"/><Relationship Id="rId4" Type="http://schemas.openxmlformats.org/officeDocument/2006/relationships/tags" Target="../tags/tag144.xml"/><Relationship Id="rId9" Type="http://schemas.openxmlformats.org/officeDocument/2006/relationships/notesSlide" Target="../notesSlides/notesSlide24.xm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8.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53.xml"/><Relationship Id="rId7" Type="http://schemas.openxmlformats.org/officeDocument/2006/relationships/image" Target="../media/image48.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28.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7.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50.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49.pn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7.png"/><Relationship Id="rId26" Type="http://schemas.openxmlformats.org/officeDocument/2006/relationships/image" Target="../media/image14.png"/><Relationship Id="rId3" Type="http://schemas.openxmlformats.org/officeDocument/2006/relationships/tags" Target="../tags/tag21.xml"/><Relationship Id="rId21" Type="http://schemas.openxmlformats.org/officeDocument/2006/relationships/image" Target="../media/image9.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notesSlide" Target="../notesSlides/notesSlide5.xml"/><Relationship Id="rId25" Type="http://schemas.openxmlformats.org/officeDocument/2006/relationships/image" Target="../media/image13.png"/><Relationship Id="rId2" Type="http://schemas.openxmlformats.org/officeDocument/2006/relationships/tags" Target="../tags/tag20.xml"/><Relationship Id="rId16" Type="http://schemas.openxmlformats.org/officeDocument/2006/relationships/slideLayout" Target="../slideLayouts/slideLayout2.xml"/><Relationship Id="rId20" Type="http://schemas.openxmlformats.org/officeDocument/2006/relationships/image" Target="../media/image8.jpeg"/><Relationship Id="rId29" Type="http://schemas.openxmlformats.org/officeDocument/2006/relationships/image" Target="../media/image17.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12.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11.png"/><Relationship Id="rId28" Type="http://schemas.openxmlformats.org/officeDocument/2006/relationships/image" Target="../media/image16.png"/><Relationship Id="rId10" Type="http://schemas.openxmlformats.org/officeDocument/2006/relationships/tags" Target="../tags/tag28.xml"/><Relationship Id="rId19"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6.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40.xml"/><Relationship Id="rId7" Type="http://schemas.openxmlformats.org/officeDocument/2006/relationships/notesSlide" Target="../notesSlides/notesSlide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openxmlformats.org/officeDocument/2006/relationships/image" Target="../media/image22.png"/><Relationship Id="rId4" Type="http://schemas.openxmlformats.org/officeDocument/2006/relationships/tags" Target="../tags/tag4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5.xml"/><Relationship Id="rId7" Type="http://schemas.openxmlformats.org/officeDocument/2006/relationships/image" Target="../media/image2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14.png"/><Relationship Id="rId18" Type="http://schemas.openxmlformats.org/officeDocument/2006/relationships/image" Target="../media/image13.png"/><Relationship Id="rId3" Type="http://schemas.openxmlformats.org/officeDocument/2006/relationships/tags" Target="../tags/tag49.xml"/><Relationship Id="rId21" Type="http://schemas.openxmlformats.org/officeDocument/2006/relationships/image" Target="../media/image28.jpeg"/><Relationship Id="rId7" Type="http://schemas.openxmlformats.org/officeDocument/2006/relationships/tags" Target="../tags/tag53.xml"/><Relationship Id="rId12" Type="http://schemas.openxmlformats.org/officeDocument/2006/relationships/notesSlide" Target="../notesSlides/notesSlide9.xml"/><Relationship Id="rId17" Type="http://schemas.openxmlformats.org/officeDocument/2006/relationships/image" Target="../media/image25.jpeg"/><Relationship Id="rId2" Type="http://schemas.openxmlformats.org/officeDocument/2006/relationships/tags" Target="../tags/tag48.xml"/><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Layout" Target="../slideLayouts/slideLayout7.xml"/><Relationship Id="rId5" Type="http://schemas.openxmlformats.org/officeDocument/2006/relationships/tags" Target="../tags/tag51.xml"/><Relationship Id="rId15" Type="http://schemas.openxmlformats.org/officeDocument/2006/relationships/image" Target="../media/image16.png"/><Relationship Id="rId23" Type="http://schemas.openxmlformats.org/officeDocument/2006/relationships/image" Target="../media/image29.png"/><Relationship Id="rId10" Type="http://schemas.openxmlformats.org/officeDocument/2006/relationships/tags" Target="../tags/tag56.xml"/><Relationship Id="rId19" Type="http://schemas.openxmlformats.org/officeDocument/2006/relationships/image" Target="../media/image26.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15.png"/><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92500" lnSpcReduction="2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92500" lnSpcReduction="2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74638"/>
            <a:ext cx="8992365" cy="1143000"/>
          </a:xfrm>
        </p:spPr>
        <p:txBody>
          <a:bodyPr>
            <a:normAutofit fontScale="90000"/>
          </a:bodyPr>
          <a:lstStyle/>
          <a:p>
            <a:r>
              <a:rPr lang="fr-CA" sz="3600" u="none" dirty="0"/>
              <a:t>Modèle de l’escargot – De l’inconscience à l’inconscience</a:t>
            </a:r>
            <a:endParaRPr lang="fr-CA" sz="36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04952" y="2140182"/>
            <a:ext cx="873409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pleine-conscience (DLCP)</a:t>
            </a:r>
          </a:p>
        </p:txBody>
      </p:sp>
      <p:sp>
        <p:nvSpPr>
          <p:cNvPr id="3" name="Subtitle 2"/>
          <p:cNvSpPr>
            <a:spLocks noGrp="1"/>
          </p:cNvSpPr>
          <p:nvPr>
            <p:ph type="subTitle" idx="1"/>
            <p:custDataLst>
              <p:tags r:id="rId2"/>
            </p:custDataLst>
          </p:nvPr>
        </p:nvSpPr>
        <p:spPr/>
        <p:txBody>
          <a:bodyPr>
            <a:normAutofit/>
          </a:bodyPr>
          <a:lstStyle/>
          <a:p>
            <a:r>
              <a:rPr lang="fr-CA" u="none" dirty="0"/>
              <a:t>Séance 1 de 8</a:t>
            </a:r>
          </a:p>
          <a:p>
            <a:r>
              <a:rPr lang="fr-CA" u="none" dirty="0">
                <a:solidFill>
                  <a:srgbClr val="FF0000"/>
                </a:solidFill>
              </a:rPr>
              <a:t>Date à mettre à jour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en-CA" u="none" dirty="0"/>
                <a:t>Système de jumelage</a:t>
              </a:r>
              <a:endParaRPr lang="en-CA" dirty="0">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1229696" cy="867571"/>
            <a:chOff x="802409" y="2147845"/>
            <a:chExt cx="1229696"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1229696" cy="866758"/>
            <a:chOff x="759917" y="2148658"/>
            <a:chExt cx="1229696"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1229696" cy="866758"/>
            <a:chOff x="756526" y="2148658"/>
            <a:chExt cx="1229696"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a:bodyPr>
          <a:lstStyle/>
          <a:p>
            <a:r>
              <a:rPr lang="fr-CA"/>
              <a:t>Pour </a:t>
            </a:r>
            <a:r>
              <a:rPr lang="fr-CA" b="0"/>
              <a:t>rejoindre la session scindée</a:t>
            </a:r>
            <a:endParaRPr lang="fr-CA"/>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2"/>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br>
              <a:rPr lang="fr-CA" sz="2100" u="none" dirty="0"/>
            </a:br>
            <a:r>
              <a:rPr lang="fr-CA" sz="2100" u="none" dirty="0"/>
              <a:t>4 min - </a:t>
            </a:r>
            <a:r>
              <a:rPr lang="fr-CA" sz="2100" u="none" dirty="0">
                <a:hlinkClick r:id="rId10"/>
              </a:rPr>
              <a:t>https://www.youtube.com/watch?v=axLwfzvroNc</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dirty="0"/>
              <a:t>Retour sur l’exercice</a:t>
            </a:r>
            <a:r>
              <a:rPr lang="fr-CA" u="none" dirty="0"/>
              <a:t> – Séance plénière et séance </a:t>
            </a:r>
            <a:r>
              <a:rPr lang="fr-CA" u="none"/>
              <a:t>en sous-groupes</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95000"/>
          </a:bodyPr>
          <a:lstStyle/>
          <a:p>
            <a:r>
              <a:rPr lang="fr-CA" u="none" dirty="0">
                <a:solidFill>
                  <a:srgbClr val="FF0000"/>
                </a:solidFill>
              </a:rPr>
              <a:t>Link to </a:t>
            </a:r>
            <a:r>
              <a:rPr lang="fr-CA" u="none" dirty="0" err="1">
                <a:solidFill>
                  <a:srgbClr val="FF0000"/>
                </a:solidFill>
              </a:rPr>
              <a:t>gcwiki</a:t>
            </a:r>
            <a:r>
              <a:rPr lang="fr-CA" u="none" dirty="0">
                <a:solidFill>
                  <a:srgbClr val="FF0000"/>
                </a:solidFill>
              </a:rPr>
              <a:t> or </a:t>
            </a:r>
            <a:r>
              <a:rPr lang="fr-CA" u="none" dirty="0" err="1">
                <a:solidFill>
                  <a:srgbClr val="FF0000"/>
                </a:solidFill>
              </a:rPr>
              <a:t>something</a:t>
            </a:r>
            <a:endParaRPr lang="fr-CA" u="none" dirty="0">
              <a:solidFill>
                <a:srgbClr val="FF0000"/>
              </a:solidFill>
            </a:endParaRP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err="1">
                <a:solidFill>
                  <a:srgbClr val="FF0000"/>
                </a:solidFill>
              </a:rPr>
              <a:t>Add</a:t>
            </a:r>
            <a:r>
              <a:rPr lang="fr-CA" sz="2800" u="none" dirty="0">
                <a:solidFill>
                  <a:srgbClr val="FF0000"/>
                </a:solidFill>
              </a:rPr>
              <a:t> slide to </a:t>
            </a:r>
            <a:r>
              <a:rPr lang="fr-CA" sz="2800" u="none" dirty="0" err="1">
                <a:solidFill>
                  <a:srgbClr val="FF0000"/>
                </a:solidFill>
              </a:rPr>
              <a:t>introduce</a:t>
            </a:r>
            <a:r>
              <a:rPr lang="fr-CA" sz="2800" u="none" dirty="0">
                <a:solidFill>
                  <a:srgbClr val="FF0000"/>
                </a:solidFill>
              </a:rPr>
              <a:t> </a:t>
            </a:r>
            <a:r>
              <a:rPr lang="fr-CA" sz="2800" u="none" dirty="0" err="1">
                <a:solidFill>
                  <a:srgbClr val="FF0000"/>
                </a:solidFill>
              </a:rPr>
              <a:t>co-facilitators</a:t>
            </a:r>
            <a:endParaRPr lang="fr-CA" sz="2800" dirty="0">
              <a:solidFill>
                <a:srgbClr val="FF0000"/>
              </a:solidFill>
            </a:endParaRPr>
          </a:p>
        </p:txBody>
      </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Les séances sont interactives</a:t>
            </a:r>
            <a:endParaRPr lang="fr-CA" dirty="0">
              <a:solidFill>
                <a:schemeClr val="accent3">
                  <a:lumMod val="75000"/>
                </a:schemeClr>
              </a:solidFill>
            </a:endParaRPr>
          </a:p>
        </p:txBody>
      </p:sp>
      <p:grpSp>
        <p:nvGrpSpPr>
          <p:cNvPr id="7" name="Group 6"/>
          <p:cNvGrpSpPr/>
          <p:nvPr>
            <p:custDataLst>
              <p:tags r:id="rId2"/>
            </p:custDataLst>
          </p:nvPr>
        </p:nvGrpSpPr>
        <p:grpSpPr>
          <a:xfrm>
            <a:off x="3737463" y="5105505"/>
            <a:ext cx="1130502" cy="1034427"/>
            <a:chOff x="3389126" y="6266236"/>
            <a:chExt cx="1130502" cy="1034427"/>
          </a:xfrm>
        </p:grpSpPr>
        <p:sp>
          <p:nvSpPr>
            <p:cNvPr id="8" name="TextBox 7"/>
            <p:cNvSpPr txBox="1"/>
            <p:nvPr/>
          </p:nvSpPr>
          <p:spPr>
            <a:xfrm>
              <a:off x="3389126" y="6266236"/>
              <a:ext cx="1130502" cy="369332"/>
            </a:xfrm>
            <a:prstGeom prst="rect">
              <a:avLst/>
            </a:prstGeom>
            <a:noFill/>
          </p:spPr>
          <p:txBody>
            <a:bodyPr wrap="none" rtlCol="0">
              <a:spAutoFit/>
            </a:bodyPr>
            <a:lstStyle/>
            <a:p>
              <a:r>
                <a:rPr lang="en-CA" u="none" dirty="0"/>
                <a:t>Marqueur</a:t>
              </a:r>
              <a:endParaRPr lang="en-CA" dirty="0">
                <a:solidFill>
                  <a:schemeClr val="accent3">
                    <a:lumMod val="75000"/>
                  </a:schemeClr>
                </a:solidFill>
              </a:endParaRPr>
            </a:p>
          </p:txBody>
        </p:sp>
        <p:pic>
          <p:nvPicPr>
            <p:cNvPr id="9" name="Picture 2"/>
            <p:cNvPicPr>
              <a:picLocks noChangeAspect="1" noChangeArrowheads="1"/>
            </p:cNvPicPr>
            <p:nvPr/>
          </p:nvPicPr>
          <p:blipFill>
            <a:blip r:embed="rId1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custDataLst>
              <p:tags r:id="rId3"/>
            </p:custDataLst>
          </p:nvPr>
        </p:nvGrpSpPr>
        <p:grpSpPr>
          <a:xfrm>
            <a:off x="5482132" y="5091047"/>
            <a:ext cx="2320892" cy="1048885"/>
            <a:chOff x="1399623" y="4787317"/>
            <a:chExt cx="2320892" cy="1048885"/>
          </a:xfrm>
        </p:grpSpPr>
        <p:pic>
          <p:nvPicPr>
            <p:cNvPr id="12" name="Picture 4" descr="http://tse1.mm.bing.net/th?&amp;id=OIP.M5a32b83e321008b02071facfcf5bb17co0&amp;w=173&amp;h=85&amp;c=0&amp;pid=1.9&amp;rs=0&amp;p=0&amp;r=0">
              <a:hlinkClick r:id="rId19" tooltip="View image details"/>
            </p:cNvPr>
            <p:cNvPicPr>
              <a:picLocks noChangeAspect="1" noChangeArrowheads="1"/>
            </p:cNvPicPr>
            <p:nvPr/>
          </p:nvPicPr>
          <p:blipFill>
            <a:blip r:embed="rId20"/>
            <a:srcRect/>
            <a:stretch>
              <a:fillRect/>
            </a:stretch>
          </p:blipFill>
          <p:spPr>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3" y="4787317"/>
              <a:ext cx="2320892" cy="369332"/>
            </a:xfrm>
            <a:prstGeom prst="rect">
              <a:avLst/>
            </a:prstGeom>
          </p:spPr>
          <p:txBody>
            <a:bodyPr wrap="none">
              <a:spAutoFit/>
            </a:bodyPr>
            <a:lstStyle/>
            <a:p>
              <a:r>
                <a:rPr lang="en-CA" u="none" dirty="0"/>
                <a:t>Sondage ou évaluation</a:t>
              </a:r>
              <a:endParaRPr lang="en-CA" dirty="0">
                <a:solidFill>
                  <a:schemeClr val="accent3">
                    <a:lumMod val="75000"/>
                  </a:schemeClr>
                </a:solidFill>
              </a:endParaRPr>
            </a:p>
          </p:txBody>
        </p:sp>
      </p:grpSp>
      <p:pic>
        <p:nvPicPr>
          <p:cNvPr id="1026" name="Picture 2"/>
          <p:cNvPicPr>
            <a:picLocks noChangeAspect="1" noChangeArrowheads="1"/>
          </p:cNvPicPr>
          <p:nvPr>
            <p:custDataLst>
              <p:tags r:id="rId4"/>
            </p:custDataLst>
          </p:nvPr>
        </p:nvPicPr>
        <p:blipFill>
          <a:blip r:embed="rId21"/>
          <a:srcRect/>
          <a:stretch>
            <a:fillRect/>
          </a:stretch>
        </p:blipFill>
        <p:spPr>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5"/>
            </p:custDataLst>
          </p:nvPr>
        </p:nvPicPr>
        <p:blipFill>
          <a:blip r:embed="rId22"/>
          <a:srcRect/>
          <a:stretch>
            <a:fillRect/>
          </a:stretch>
        </p:blipFill>
        <p:spPr>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custDataLst>
              <p:tags r:id="rId6"/>
            </p:custDataLst>
          </p:nvPr>
        </p:nvPicPr>
        <p:blipFill>
          <a:blip r:embed="rId23"/>
          <a:srcRect/>
          <a:stretch>
            <a:fillRect/>
          </a:stretch>
        </p:blipFill>
        <p:spPr>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custDataLst>
              <p:tags r:id="rId7"/>
            </p:custDataLst>
          </p:nvPr>
        </p:nvPicPr>
        <p:blipFill>
          <a:blip r:embed="rId24"/>
          <a:srcRect/>
          <a:stretch>
            <a:fillRect/>
          </a:stretch>
        </p:blipFill>
        <p:spPr>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custDataLst>
              <p:tags r:id="rId8"/>
            </p:custDataLst>
          </p:nvPr>
        </p:nvSpPr>
        <p:spPr>
          <a:xfrm>
            <a:off x="1213357" y="3909244"/>
            <a:ext cx="910635" cy="646331"/>
          </a:xfrm>
          <a:prstGeom prst="rect">
            <a:avLst/>
          </a:prstGeom>
        </p:spPr>
        <p:txBody>
          <a:bodyPr wrap="none">
            <a:spAutoFit/>
          </a:bodyPr>
          <a:lstStyle/>
          <a:p>
            <a:pPr algn="ctr"/>
            <a:r>
              <a:rPr lang="fr-CA" dirty="0">
                <a:sym typeface="Wingdings 2"/>
              </a:rPr>
              <a:t>L</a:t>
            </a:r>
            <a:r>
              <a:rPr lang="fr-CA" u="none" dirty="0">
                <a:sym typeface="Wingdings 2"/>
              </a:rPr>
              <a:t>ever la</a:t>
            </a:r>
          </a:p>
          <a:p>
            <a:pPr algn="ctr"/>
            <a:r>
              <a:rPr lang="fr-CA" u="none" dirty="0">
                <a:sym typeface="Wingdings 2"/>
              </a:rPr>
              <a:t>main</a:t>
            </a:r>
            <a:endParaRPr lang="fr-CA" sz="3600" dirty="0">
              <a:solidFill>
                <a:srgbClr val="FF0000"/>
              </a:solidFill>
            </a:endParaRPr>
          </a:p>
        </p:txBody>
      </p:sp>
      <p:sp>
        <p:nvSpPr>
          <p:cNvPr id="27" name="Rectangle 26"/>
          <p:cNvSpPr/>
          <p:nvPr>
            <p:custDataLst>
              <p:tags r:id="rId9"/>
            </p:custDataLst>
          </p:nvPr>
        </p:nvSpPr>
        <p:spPr>
          <a:xfrm>
            <a:off x="1245919" y="1943781"/>
            <a:ext cx="984950" cy="369332"/>
          </a:xfrm>
          <a:prstGeom prst="rect">
            <a:avLst/>
          </a:prstGeom>
        </p:spPr>
        <p:txBody>
          <a:bodyPr wrap="none">
            <a:spAutoFit/>
          </a:bodyPr>
          <a:lstStyle/>
          <a:p>
            <a:r>
              <a:rPr lang="fr-CA" u="none" dirty="0">
                <a:sym typeface="Wingdings 2"/>
              </a:rPr>
              <a:t>Pointeur</a:t>
            </a:r>
            <a:endParaRPr lang="fr-CA" sz="3600" dirty="0">
              <a:solidFill>
                <a:srgbClr val="FF0000"/>
              </a:solidFill>
            </a:endParaRPr>
          </a:p>
        </p:txBody>
      </p:sp>
      <p:sp>
        <p:nvSpPr>
          <p:cNvPr id="28" name="Rectangle 27"/>
          <p:cNvSpPr/>
          <p:nvPr>
            <p:custDataLst>
              <p:tags r:id="rId10"/>
            </p:custDataLst>
          </p:nvPr>
        </p:nvSpPr>
        <p:spPr>
          <a:xfrm>
            <a:off x="1332543" y="3335893"/>
            <a:ext cx="827919" cy="369332"/>
          </a:xfrm>
          <a:prstGeom prst="rect">
            <a:avLst/>
          </a:prstGeom>
        </p:spPr>
        <p:txBody>
          <a:bodyPr wrap="none">
            <a:spAutoFit/>
          </a:bodyPr>
          <a:lstStyle/>
          <a:p>
            <a:r>
              <a:rPr lang="fr-CA" u="none" dirty="0">
                <a:sym typeface="Wingdings 2"/>
              </a:rPr>
              <a:t>Effacer</a:t>
            </a:r>
            <a:endParaRPr lang="fr-CA" sz="3600" dirty="0">
              <a:solidFill>
                <a:srgbClr val="FF0000"/>
              </a:solidFill>
            </a:endParaRPr>
          </a:p>
        </p:txBody>
      </p:sp>
      <p:sp>
        <p:nvSpPr>
          <p:cNvPr id="29" name="Rectangle 28"/>
          <p:cNvSpPr/>
          <p:nvPr>
            <p:custDataLst>
              <p:tags r:id="rId11"/>
            </p:custDataLst>
          </p:nvPr>
        </p:nvSpPr>
        <p:spPr>
          <a:xfrm>
            <a:off x="1244122" y="2635107"/>
            <a:ext cx="1130502" cy="369332"/>
          </a:xfrm>
          <a:prstGeom prst="rect">
            <a:avLst/>
          </a:prstGeom>
        </p:spPr>
        <p:txBody>
          <a:bodyPr wrap="none">
            <a:spAutoFit/>
          </a:bodyPr>
          <a:lstStyle/>
          <a:p>
            <a:r>
              <a:rPr lang="fr-CA" dirty="0">
                <a:sym typeface="Wingdings 2"/>
              </a:rPr>
              <a:t>Marqueur</a:t>
            </a:r>
            <a:endParaRPr lang="fr-CA" sz="3600" dirty="0">
              <a:solidFill>
                <a:srgbClr val="FF0000"/>
              </a:solidFill>
            </a:endParaRPr>
          </a:p>
        </p:txBody>
      </p:sp>
      <p:grpSp>
        <p:nvGrpSpPr>
          <p:cNvPr id="30" name="Group 29"/>
          <p:cNvGrpSpPr/>
          <p:nvPr>
            <p:custDataLst>
              <p:tags r:id="rId12"/>
            </p:custDataLst>
          </p:nvPr>
        </p:nvGrpSpPr>
        <p:grpSpPr>
          <a:xfrm>
            <a:off x="4104666" y="3674349"/>
            <a:ext cx="2833667" cy="1027724"/>
            <a:chOff x="6434673" y="5566909"/>
            <a:chExt cx="2181395" cy="947384"/>
          </a:xfrm>
        </p:grpSpPr>
        <p:pic>
          <p:nvPicPr>
            <p:cNvPr id="31" name="Picture 30"/>
            <p:cNvPicPr>
              <a:picLocks noChangeAspect="1"/>
            </p:cNvPicPr>
            <p:nvPr/>
          </p:nvPicPr>
          <p:blipFill>
            <a:blip r:embed="rId25"/>
            <a:srcRect/>
            <a:stretch>
              <a:fillRect/>
            </a:stretch>
          </p:blipFill>
          <p:spPr>
            <a:xfrm rot="2745437">
              <a:off x="7723944" y="5622169"/>
              <a:ext cx="947384" cy="836864"/>
            </a:xfrm>
            <a:prstGeom prst="rect">
              <a:avLst/>
            </a:prstGeom>
          </p:spPr>
        </p:pic>
        <p:sp>
          <p:nvSpPr>
            <p:cNvPr id="32" name="TextBox 31"/>
            <p:cNvSpPr txBox="1"/>
            <p:nvPr/>
          </p:nvSpPr>
          <p:spPr>
            <a:xfrm>
              <a:off x="6434673" y="5884557"/>
              <a:ext cx="1500018" cy="312088"/>
            </a:xfrm>
            <a:prstGeom prst="rect">
              <a:avLst/>
            </a:prstGeom>
            <a:noFill/>
          </p:spPr>
          <p:txBody>
            <a:bodyPr wrap="none" rtlCol="0">
              <a:spAutoFit/>
            </a:bodyPr>
            <a:lstStyle/>
            <a:p>
              <a:pPr algn="ctr"/>
              <a:r>
                <a:rPr lang="en-CA" sz="1600" dirty="0"/>
                <a:t>Système de j</a:t>
              </a:r>
              <a:r>
                <a:rPr lang="en-CA" sz="1600" u="none" dirty="0"/>
                <a:t>umelage</a:t>
              </a:r>
              <a:endParaRPr lang="en-CA" sz="1600" dirty="0">
                <a:solidFill>
                  <a:schemeClr val="accent3">
                    <a:lumMod val="75000"/>
                  </a:schemeClr>
                </a:solidFill>
              </a:endParaRPr>
            </a:p>
          </p:txBody>
        </p:sp>
      </p:grpSp>
      <p:grpSp>
        <p:nvGrpSpPr>
          <p:cNvPr id="35" name="Group 34"/>
          <p:cNvGrpSpPr/>
          <p:nvPr>
            <p:custDataLst>
              <p:tags r:id="rId13"/>
            </p:custDataLst>
          </p:nvPr>
        </p:nvGrpSpPr>
        <p:grpSpPr>
          <a:xfrm>
            <a:off x="4620086" y="1607214"/>
            <a:ext cx="2105235" cy="837846"/>
            <a:chOff x="31536" y="2444629"/>
            <a:chExt cx="1559052" cy="570787"/>
          </a:xfrm>
        </p:grpSpPr>
        <p:sp>
          <p:nvSpPr>
            <p:cNvPr id="36" name="TextBox 35"/>
            <p:cNvSpPr txBox="1"/>
            <p:nvPr/>
          </p:nvSpPr>
          <p:spPr>
            <a:xfrm>
              <a:off x="31536" y="2642269"/>
              <a:ext cx="970019" cy="230642"/>
            </a:xfrm>
            <a:prstGeom prst="rect">
              <a:avLst/>
            </a:prstGeom>
            <a:noFill/>
          </p:spPr>
          <p:txBody>
            <a:bodyPr wrap="none" rtlCol="0">
              <a:spAutoFit/>
            </a:bodyPr>
            <a:lstStyle/>
            <a:p>
              <a:pPr algn="ctr"/>
              <a:r>
                <a:rPr lang="en-CA" sz="1600" u="none" dirty="0"/>
                <a:t>Sous-groupes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26"/>
              <a:srcRect/>
              <a:stretch>
                <a:fillRect/>
              </a:stretch>
            </p:blipFill>
            <p:spPr>
              <a:xfrm>
                <a:off x="3242902" y="5455300"/>
                <a:ext cx="1142999" cy="1019175"/>
              </a:xfrm>
              <a:prstGeom prst="rect">
                <a:avLst/>
              </a:prstGeom>
            </p:spPr>
          </p:pic>
          <p:pic>
            <p:nvPicPr>
              <p:cNvPr id="39" name="Picture 38"/>
              <p:cNvPicPr>
                <a:picLocks noChangeAspect="1"/>
              </p:cNvPicPr>
              <p:nvPr/>
            </p:nvPicPr>
            <p:blipFill>
              <a:blip r:embed="rId27">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0" name="Picture 39"/>
              <p:cNvPicPr>
                <a:picLocks noChangeAspect="1"/>
              </p:cNvPicPr>
              <p:nvPr/>
            </p:nvPicPr>
            <p:blipFill>
              <a:blip r:embed="rId28">
                <a:clrChange>
                  <a:clrFrom>
                    <a:srgbClr val="FFFFFF"/>
                  </a:clrFrom>
                  <a:clrTo>
                    <a:srgbClr val="FFFFFF">
                      <a:alpha val="0"/>
                    </a:srgbClr>
                  </a:clrTo>
                </a:clrChange>
              </a:blip>
              <a:srcRect/>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custDataLst>
              <p:tags r:id="rId14"/>
            </p:custDataLst>
          </p:nvPr>
        </p:nvGrpSpPr>
        <p:grpSpPr>
          <a:xfrm>
            <a:off x="3890212" y="2633091"/>
            <a:ext cx="2977747" cy="1017036"/>
            <a:chOff x="3890212" y="2633091"/>
            <a:chExt cx="2977747"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29">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3890212" y="2663092"/>
              <a:ext cx="2180435" cy="830997"/>
            </a:xfrm>
            <a:prstGeom prst="rect">
              <a:avLst/>
            </a:prstGeom>
            <a:noFill/>
          </p:spPr>
          <p:txBody>
            <a:bodyPr wrap="square" rtlCol="0">
              <a:spAutoFit/>
            </a:bodyPr>
            <a:lstStyle/>
            <a:p>
              <a:pPr algn="ctr"/>
              <a:r>
                <a:rPr lang="fr-CA" sz="1600" dirty="0"/>
                <a:t> </a:t>
              </a:r>
            </a:p>
            <a:p>
              <a:pPr algn="ctr"/>
              <a:r>
                <a:rPr lang="fr-CA" sz="1600" dirty="0"/>
                <a:t>Tisser</a:t>
              </a:r>
              <a:r>
                <a:rPr lang="fr-CA" sz="1600" u="none" dirty="0"/>
                <a:t> 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custDataLst>
              <p:tags r:id="rId15"/>
            </p:custDataLst>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30"/>
            <a:srcRect/>
            <a:stretch>
              <a:fillRect/>
            </a:stretch>
          </p:blipFill>
          <p:spPr>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u="none" dirty="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bg/>
                                          </p:spTgt>
                                        </p:tgtEl>
                                        <p:attrNameLst>
                                          <p:attrName>style.visibility</p:attrName>
                                        </p:attrNameLst>
                                      </p:cBhvr>
                                      <p:to>
                                        <p:strVal val="visible"/>
                                      </p:to>
                                    </p:set>
                                    <p:animEffect transition="in" filter="fade">
                                      <p:cBhvr>
                                        <p:cTn id="7" dur="500"/>
                                        <p:tgtEl>
                                          <p:spTgt spid="10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bg/>
                                          </p:spTgt>
                                        </p:tgtEl>
                                        <p:attrNameLst>
                                          <p:attrName>style.visibility</p:attrName>
                                        </p:attrNameLst>
                                      </p:cBhvr>
                                      <p:to>
                                        <p:strVal val="visible"/>
                                      </p:to>
                                    </p:set>
                                    <p:animEffect transition="in" filter="fade">
                                      <p:cBhvr>
                                        <p:cTn id="10" dur="500"/>
                                        <p:tgtEl>
                                          <p:spTgt spid="103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bg/>
                                          </p:spTgt>
                                        </p:tgtEl>
                                        <p:attrNameLst>
                                          <p:attrName>style.visibility</p:attrName>
                                        </p:attrNameLst>
                                      </p:cBhvr>
                                      <p:to>
                                        <p:strVal val="visible"/>
                                      </p:to>
                                    </p:set>
                                    <p:animEffect transition="in" filter="fade">
                                      <p:cBhvr>
                                        <p:cTn id="13" dur="500"/>
                                        <p:tgtEl>
                                          <p:spTgt spid="1033">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bg/>
                                          </p:spTgt>
                                        </p:tgtEl>
                                        <p:attrNameLst>
                                          <p:attrName>style.visibility</p:attrName>
                                        </p:attrNameLst>
                                      </p:cBhvr>
                                      <p:to>
                                        <p:strVal val="visible"/>
                                      </p:to>
                                    </p:set>
                                    <p:animEffect transition="in" filter="fade">
                                      <p:cBhvr>
                                        <p:cTn id="16" dur="500"/>
                                        <p:tgtEl>
                                          <p:spTgt spid="103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500"/>
                                        <p:tgtEl>
                                          <p:spTgt spid="5">
                                            <p:bg/>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
                                            <p:bg/>
                                          </p:spTgt>
                                        </p:tgtEl>
                                        <p:attrNameLst>
                                          <p:attrName>style.visibility</p:attrName>
                                        </p:attrNameLst>
                                      </p:cBhvr>
                                      <p:to>
                                        <p:strVal val="visible"/>
                                      </p:to>
                                    </p:set>
                                    <p:animEffect transition="in" filter="fade">
                                      <p:cBhvr>
                                        <p:cTn id="39" dur="500"/>
                                        <p:tgtEl>
                                          <p:spTgt spid="3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fade">
                                      <p:cBhvr>
                                        <p:cTn id="44" dur="500"/>
                                        <p:tgtEl>
                                          <p:spTgt spid="4">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1" animBg="1"/>
      <p:bldP spid="28" grpId="2" animBg="1"/>
      <p:bldP spid="2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11"/>
</p:tagLst>
</file>

<file path=ppt/tags/tag104.xml><?xml version="1.0" encoding="utf-8"?>
<p:tagLst xmlns:a="http://schemas.openxmlformats.org/drawingml/2006/main" xmlns:r="http://schemas.openxmlformats.org/officeDocument/2006/relationships" xmlns:p="http://schemas.openxmlformats.org/presentationml/2006/main">
  <p:tag name="NUM" val="12"/>
</p:tagLst>
</file>

<file path=ppt/tags/tag105.xml><?xml version="1.0" encoding="utf-8"?>
<p:tagLst xmlns:a="http://schemas.openxmlformats.org/drawingml/2006/main" xmlns:r="http://schemas.openxmlformats.org/officeDocument/2006/relationships" xmlns:p="http://schemas.openxmlformats.org/presentationml/2006/main">
  <p:tag name="NUM" val="13"/>
</p:tagLst>
</file>

<file path=ppt/tags/tag106.xml><?xml version="1.0" encoding="utf-8"?>
<p:tagLst xmlns:a="http://schemas.openxmlformats.org/drawingml/2006/main" xmlns:r="http://schemas.openxmlformats.org/officeDocument/2006/relationships" xmlns:p="http://schemas.openxmlformats.org/presentationml/2006/main">
  <p:tag name="NUM" val="14"/>
</p:tagLst>
</file>

<file path=ppt/tags/tag107.xml><?xml version="1.0" encoding="utf-8"?>
<p:tagLst xmlns:a="http://schemas.openxmlformats.org/drawingml/2006/main" xmlns:r="http://schemas.openxmlformats.org/officeDocument/2006/relationships" xmlns:p="http://schemas.openxmlformats.org/presentationml/2006/main">
  <p:tag name="NUM" val="15"/>
</p:tagLst>
</file>

<file path=ppt/tags/tag108.xml><?xml version="1.0" encoding="utf-8"?>
<p:tagLst xmlns:a="http://schemas.openxmlformats.org/drawingml/2006/main" xmlns:r="http://schemas.openxmlformats.org/officeDocument/2006/relationships" xmlns:p="http://schemas.openxmlformats.org/presentationml/2006/main">
  <p:tag name="NUM" val="16"/>
</p:tagLst>
</file>

<file path=ppt/tags/tag109.xml><?xml version="1.0" encoding="utf-8"?>
<p:tagLst xmlns:a="http://schemas.openxmlformats.org/drawingml/2006/main" xmlns:r="http://schemas.openxmlformats.org/officeDocument/2006/relationships" xmlns:p="http://schemas.openxmlformats.org/presentationml/2006/main">
  <p:tag name="NUM" val="17"/>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8"/>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8"/>
</p:tagLst>
</file>

<file path=ppt/tags/tag122.xml><?xml version="1.0" encoding="utf-8"?>
<p:tagLst xmlns:a="http://schemas.openxmlformats.org/drawingml/2006/main" xmlns:r="http://schemas.openxmlformats.org/officeDocument/2006/relationships" xmlns:p="http://schemas.openxmlformats.org/presentationml/2006/main">
  <p:tag name="NUM" val="9"/>
</p:tagLst>
</file>

<file path=ppt/tags/tag123.xml><?xml version="1.0" encoding="utf-8"?>
<p:tagLst xmlns:a="http://schemas.openxmlformats.org/drawingml/2006/main" xmlns:r="http://schemas.openxmlformats.org/officeDocument/2006/relationships" xmlns:p="http://schemas.openxmlformats.org/presentationml/2006/main">
  <p:tag name="NUM" val="10"/>
</p:tagLst>
</file>

<file path=ppt/tags/tag124.xml><?xml version="1.0" encoding="utf-8"?>
<p:tagLst xmlns:a="http://schemas.openxmlformats.org/drawingml/2006/main" xmlns:r="http://schemas.openxmlformats.org/officeDocument/2006/relationships" xmlns:p="http://schemas.openxmlformats.org/presentationml/2006/main">
  <p:tag name="NUM" val="11"/>
</p:tagLst>
</file>

<file path=ppt/tags/tag125.xml><?xml version="1.0" encoding="utf-8"?>
<p:tagLst xmlns:a="http://schemas.openxmlformats.org/drawingml/2006/main" xmlns:r="http://schemas.openxmlformats.org/officeDocument/2006/relationships" xmlns:p="http://schemas.openxmlformats.org/presentationml/2006/main">
  <p:tag name="NUM" val="12"/>
</p:tagLst>
</file>

<file path=ppt/tags/tag126.xml><?xml version="1.0" encoding="utf-8"?>
<p:tagLst xmlns:a="http://schemas.openxmlformats.org/drawingml/2006/main" xmlns:r="http://schemas.openxmlformats.org/officeDocument/2006/relationships" xmlns:p="http://schemas.openxmlformats.org/presentationml/2006/main">
  <p:tag name="NUM" val="13"/>
</p:tagLst>
</file>

<file path=ppt/tags/tag127.xml><?xml version="1.0" encoding="utf-8"?>
<p:tagLst xmlns:a="http://schemas.openxmlformats.org/drawingml/2006/main" xmlns:r="http://schemas.openxmlformats.org/officeDocument/2006/relationships" xmlns:p="http://schemas.openxmlformats.org/presentationml/2006/main">
  <p:tag name="NUM" val="14"/>
</p:tagLst>
</file>

<file path=ppt/tags/tag128.xml><?xml version="1.0" encoding="utf-8"?>
<p:tagLst xmlns:a="http://schemas.openxmlformats.org/drawingml/2006/main" xmlns:r="http://schemas.openxmlformats.org/officeDocument/2006/relationships" xmlns:p="http://schemas.openxmlformats.org/presentationml/2006/main">
  <p:tag name="NUM" val="15"/>
</p:tagLst>
</file>

<file path=ppt/tags/tag129.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14883</TotalTime>
  <Words>6282</Words>
  <Application>Microsoft Office PowerPoint</Application>
  <PresentationFormat>On-screen Show (4:3)</PresentationFormat>
  <Paragraphs>546</Paragraphs>
  <Slides>29</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Cavolini</vt:lpstr>
      <vt:lpstr>Comic Sans MS</vt:lpstr>
      <vt:lpstr>Freestyle Script</vt:lpstr>
      <vt:lpstr>Roboto</vt:lpstr>
      <vt:lpstr>Symbol</vt:lpstr>
      <vt:lpstr>Times New Roman</vt:lpstr>
      <vt:lpstr>Verdana</vt:lpstr>
      <vt:lpstr>Wingdings</vt:lpstr>
      <vt:lpstr>1_Office Theme</vt:lpstr>
      <vt:lpstr>PowerPoint Presentation</vt:lpstr>
      <vt:lpstr>Programme de développement du leadership de changement en pleine-conscience (DLCP)</vt:lpstr>
      <vt:lpstr>Add slide to introduce co-facilitators</vt:lpstr>
      <vt:lpstr>Exercice de respiration en pleine conscience – Conscience de soi</vt:lpstr>
      <vt:lpstr>Les séances sont interactives</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DLCP</vt:lpstr>
      <vt:lpstr>PowerPoint Presentation</vt:lpstr>
      <vt:lpstr>Quelle est la différence entre la pleine conscience  et la méditation?</vt:lpstr>
      <vt:lpstr>Modèle de l’escargot – De l’inconscience à l’inconscience</vt:lpstr>
      <vt:lpstr>Importance de « tisser des liens »</vt:lpstr>
      <vt:lpstr>Tout au long du programme</vt:lpstr>
      <vt:lpstr>Système de jumelage</vt:lpstr>
      <vt:lpstr>Connaître vos compagnons de jumelage</vt:lpstr>
      <vt:lpstr>Pour rejoindre la session scindée</vt:lpstr>
      <vt:lpstr>Journal de gratitude</vt:lpstr>
      <vt:lpstr>Semaine 1 : À votre tour</vt:lpstr>
      <vt:lpstr>Exercice : Notions de base (1/2)</vt:lpstr>
      <vt:lpstr>Exercice – Exploration de la pleine conscience – Prise de conscience de son corps</vt:lpstr>
      <vt:lpstr>Retour sur l’exercice – Séance plénière et séance en sous-groupes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526</cp:revision>
  <cp:lastPrinted>1969-12-31T19:00:00Z</cp:lastPrinted>
  <dcterms:created xsi:type="dcterms:W3CDTF">2015-04-14T20:39:51Z</dcterms:created>
  <dcterms:modified xsi:type="dcterms:W3CDTF">2022-09-20T15:25:13Z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-2004980800</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10651481  [-]  Contrat : 200004577  [-]  Délai : 2022-07-28 17:00 HAE (Ott)</vt:lpwstr>
  </property>
  <property fmtid="{D5CDD505-2E9C-101B-9397-08002B2CF9AE}" pid="6" name="_NewReviewCycle">
    <vt:lpwstr>
    </vt:lpwstr>
  </property>
</Properties>
</file>