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
  </p:notesMasterIdLst>
  <p:handoutMasterIdLst>
    <p:handoutMasterId r:id="rId12"/>
  </p:handoutMasterIdLst>
  <p:sldIdLst>
    <p:sldId id="533" r:id="rId2"/>
    <p:sldId id="528" r:id="rId3"/>
    <p:sldId id="536" r:id="rId4"/>
    <p:sldId id="537" r:id="rId5"/>
    <p:sldId id="541" r:id="rId6"/>
    <p:sldId id="542" r:id="rId7"/>
    <p:sldId id="543" r:id="rId8"/>
    <p:sldId id="523" r:id="rId9"/>
    <p:sldId id="540" r:id="rId10"/>
  </p:sldIdLst>
  <p:sldSz cx="9144000" cy="6858000" type="screen4x3"/>
  <p:notesSz cx="7010400" cy="9296400"/>
  <p:custDataLst>
    <p:tags r:id="rId13"/>
  </p:custDataLst>
  <p:defaultTextStyle>
    <a:defPPr>
      <a:defRPr lang="en-CA"/>
    </a:defPPr>
    <a:lvl1pPr algn="l" rtl="0" fontAlgn="base">
      <a:lnSpc>
        <a:spcPct val="90000"/>
      </a:lnSpc>
      <a:spcBef>
        <a:spcPct val="0"/>
      </a:spcBef>
      <a:spcAft>
        <a:spcPct val="37000"/>
      </a:spcAft>
      <a:defRPr kern="1200">
        <a:solidFill>
          <a:schemeClr val="tx1"/>
        </a:solidFill>
        <a:latin typeface="Verdana" pitchFamily="34" charset="0"/>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72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a Drummond Young" initials="JDY" lastIdx="18" clrIdx="0">
    <p:extLst>
      <p:ext uri="{19B8F6BF-5375-455C-9EA6-DF929625EA0E}">
        <p15:presenceInfo xmlns:p15="http://schemas.microsoft.com/office/powerpoint/2012/main" userId="S-1-5-21-56248481-1131155372-1737835142-210443" providerId="AD"/>
      </p:ext>
    </p:extLst>
  </p:cmAuthor>
  <p:cmAuthor id="2" name="Chad Westmacott" initials="CW" lastIdx="20" clrIdx="1">
    <p:extLst>
      <p:ext uri="{19B8F6BF-5375-455C-9EA6-DF929625EA0E}">
        <p15:presenceInfo xmlns:p15="http://schemas.microsoft.com/office/powerpoint/2012/main" userId="S-1-5-21-56248481-1131155372-1737835142-293798" providerId="AD"/>
      </p:ext>
    </p:extLst>
  </p:cmAuthor>
  <p:cmAuthor id="3" name="Gabrielle Robert" initials="GR" lastIdx="13" clrIdx="2">
    <p:extLst>
      <p:ext uri="{19B8F6BF-5375-455C-9EA6-DF929625EA0E}">
        <p15:presenceInfo xmlns:p15="http://schemas.microsoft.com/office/powerpoint/2012/main" userId="S-1-5-21-56248481-1131155372-1737835142-310517" providerId="AD"/>
      </p:ext>
    </p:extLst>
  </p:cmAuthor>
  <p:cmAuthor id="4" name="Daniele Pion" initials="DP" lastIdx="3" clrIdx="3">
    <p:extLst>
      <p:ext uri="{19B8F6BF-5375-455C-9EA6-DF929625EA0E}">
        <p15:presenceInfo xmlns:p15="http://schemas.microsoft.com/office/powerpoint/2012/main" userId="S-1-5-21-56248481-1131155372-1737835142-276241" providerId="AD"/>
      </p:ext>
    </p:extLst>
  </p:cmAuthor>
  <p:cmAuthor id="5" name="Roxanne Gravelle" initials="RG" lastIdx="2" clrIdx="4">
    <p:extLst>
      <p:ext uri="{19B8F6BF-5375-455C-9EA6-DF929625EA0E}">
        <p15:presenceInfo xmlns:p15="http://schemas.microsoft.com/office/powerpoint/2012/main" userId="S-1-5-21-56248481-1131155372-1737835142-229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1903BD"/>
    <a:srgbClr val="B43500"/>
    <a:srgbClr val="AD6300"/>
    <a:srgbClr val="000000"/>
    <a:srgbClr val="009900"/>
    <a:srgbClr val="567BB6"/>
    <a:srgbClr val="FF9900"/>
    <a:srgbClr val="CC00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11" autoAdjust="0"/>
    <p:restoredTop sz="69503" autoAdjust="0"/>
  </p:normalViewPr>
  <p:slideViewPr>
    <p:cSldViewPr snapToObjects="1">
      <p:cViewPr varScale="1">
        <p:scale>
          <a:sx n="111" d="100"/>
          <a:sy n="111" d="100"/>
        </p:scale>
        <p:origin x="72" y="763"/>
      </p:cViewPr>
      <p:guideLst>
        <p:guide orient="horz" pos="720"/>
        <p:guide pos="2880"/>
      </p:guideLst>
    </p:cSldViewPr>
  </p:slideViewPr>
  <p:outlineViewPr>
    <p:cViewPr>
      <p:scale>
        <a:sx n="25" d="100"/>
        <a:sy n="25" d="100"/>
      </p:scale>
      <p:origin x="0" y="0"/>
    </p:cViewPr>
    <p:sldLst>
      <p:sld r:id="rId1" collapse="1"/>
    </p:sldLst>
  </p:outlineViewPr>
  <p:notesTextViewPr>
    <p:cViewPr>
      <p:scale>
        <a:sx n="3" d="2"/>
        <a:sy n="3" d="2"/>
      </p:scale>
      <p:origin x="0" y="0"/>
    </p:cViewPr>
  </p:notesTextViewPr>
  <p:sorterViewPr>
    <p:cViewPr>
      <p:scale>
        <a:sx n="100" d="100"/>
        <a:sy n="100" d="100"/>
      </p:scale>
      <p:origin x="0" y="0"/>
    </p:cViewPr>
  </p:sorterViewPr>
  <p:notesViewPr>
    <p:cSldViewPr snapToObjects="1">
      <p:cViewPr>
        <p:scale>
          <a:sx n="75" d="100"/>
          <a:sy n="75" d="100"/>
        </p:scale>
        <p:origin x="-3252" y="-342"/>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DLCP%20Oct-Nov%202022%20Fr\DLCP%20programme%20fran&#231;ais%202022%20-%20Full%20Analysi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DLCP%20Oct-Nov%202022%20Fr\DLCP%20programme%20fran&#231;ais%202022%20-%20Full%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DLCP%20Oct-Nov%202022%20Fr\DLCP%20programme%20fran&#231;ais%202022%20-%20Full%20Analysi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04423702004138"/>
          <c:y val="0.10206877327327755"/>
          <c:w val="0.5881013714345309"/>
          <c:h val="0.87815372620308585"/>
        </c:manualLayout>
      </c:layout>
      <c:pieChart>
        <c:varyColors val="1"/>
        <c:ser>
          <c:idx val="0"/>
          <c:order val="0"/>
          <c:spPr>
            <a:solidFill>
              <a:schemeClr val="accent3">
                <a:lumMod val="60000"/>
                <a:lumOff val="40000"/>
              </a:schemeClr>
            </a:solidFill>
          </c:spPr>
          <c:explosion val="11"/>
          <c:dPt>
            <c:idx val="0"/>
            <c:bubble3D val="0"/>
            <c:spPr>
              <a:solidFill>
                <a:schemeClr val="tx2">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8F3-4C35-883C-B0E190C7CE55}"/>
              </c:ext>
            </c:extLst>
          </c:dPt>
          <c:dPt>
            <c:idx val="1"/>
            <c:bubble3D val="0"/>
            <c:spPr>
              <a:solidFill>
                <a:schemeClr val="accent6">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8F3-4C35-883C-B0E190C7CE55}"/>
              </c:ext>
            </c:extLst>
          </c:dPt>
          <c:dPt>
            <c:idx val="2"/>
            <c:bubble3D val="0"/>
            <c:explosion val="3"/>
            <c:spPr>
              <a:solidFill>
                <a:schemeClr val="accent3">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8F3-4C35-883C-B0E190C7CE55}"/>
              </c:ext>
            </c:extLst>
          </c:dPt>
          <c:dLbls>
            <c:dLbl>
              <c:idx val="0"/>
              <c:layout>
                <c:manualLayout>
                  <c:x val="2.6748051308157386E-3"/>
                  <c:y val="2.0084243512230752E-2"/>
                </c:manualLayout>
              </c:layout>
              <c:tx>
                <c:rich>
                  <a:bodyPr/>
                  <a:lstStyle/>
                  <a:p>
                    <a:r>
                      <a:rPr lang="en-US" sz="1400">
                        <a:solidFill>
                          <a:schemeClr val="tx1"/>
                        </a:solidFill>
                      </a:rPr>
                      <a:t>ISC </a:t>
                    </a:r>
                    <a:fld id="{231B3BB4-F585-4841-A839-48CCDA5B8051}" type="PERCENTAGE">
                      <a:rPr lang="en-US" sz="1400">
                        <a:solidFill>
                          <a:schemeClr val="tx1"/>
                        </a:solidFill>
                      </a:rPr>
                      <a:pPr/>
                      <a:t>[PERCENTAGE]</a:t>
                    </a:fld>
                    <a:endParaRPr lang="en-US" sz="1400">
                      <a:solidFill>
                        <a:schemeClr val="tx1"/>
                      </a:solidFill>
                    </a:endParaRPr>
                  </a:p>
                </c:rich>
              </c:tx>
              <c:dLblPos val="bestFit"/>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C8F3-4C35-883C-B0E190C7CE55}"/>
                </c:ext>
              </c:extLst>
            </c:dLbl>
            <c:dLbl>
              <c:idx val="1"/>
              <c:layout>
                <c:manualLayout>
                  <c:x val="-2.1948528176675731E-2"/>
                  <c:y val="-2.4708259479962372E-2"/>
                </c:manualLayout>
              </c:layout>
              <c:tx>
                <c:rich>
                  <a:bodyPr/>
                  <a:lstStyle/>
                  <a:p>
                    <a:r>
                      <a:rPr lang="en-US" sz="1400">
                        <a:solidFill>
                          <a:schemeClr val="tx1"/>
                        </a:solidFill>
                      </a:rPr>
                      <a:t>CIRNAC</a:t>
                    </a:r>
                  </a:p>
                  <a:p>
                    <a:fld id="{83C5624D-75A4-4508-90EE-0B2CB35B8BB2}" type="PERCENTAGE">
                      <a:rPr lang="en-US" sz="1400">
                        <a:solidFill>
                          <a:schemeClr val="tx1"/>
                        </a:solidFill>
                      </a:rPr>
                      <a:pPr/>
                      <a:t>[PERCENTAGE]</a:t>
                    </a:fld>
                    <a:endParaRPr lang="en-CA"/>
                  </a:p>
                </c:rich>
              </c:tx>
              <c:dLblPos val="bestFit"/>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C8F3-4C35-883C-B0E190C7CE55}"/>
                </c:ext>
              </c:extLst>
            </c:dLbl>
            <c:dLbl>
              <c:idx val="2"/>
              <c:layout>
                <c:manualLayout>
                  <c:x val="0.17052773822537035"/>
                  <c:y val="-0.15971158356540027"/>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r>
                      <a:rPr lang="en-US">
                        <a:solidFill>
                          <a:schemeClr val="tx1"/>
                        </a:solidFill>
                      </a:rPr>
                      <a:t>Other</a:t>
                    </a:r>
                    <a:r>
                      <a:rPr lang="en-US" baseline="0">
                        <a:solidFill>
                          <a:schemeClr val="tx1"/>
                        </a:solidFill>
                      </a:rPr>
                      <a:t> Government Departments </a:t>
                    </a:r>
                    <a:fld id="{C827715A-5B6B-43C4-BC4F-56E8A919D0B3}" type="PERCENTAGE">
                      <a:rPr lang="en-US">
                        <a:solidFill>
                          <a:schemeClr val="tx1"/>
                        </a:solidFill>
                      </a:rPr>
                      <a:pPr>
                        <a:defRPr sz="1400">
                          <a:solidFill>
                            <a:schemeClr val="tx1"/>
                          </a:solidFill>
                        </a:defRPr>
                      </a:pPr>
                      <a:t>[PERCENTAGE]</a:t>
                    </a:fld>
                    <a:endParaRPr lang="en-US" baseline="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3729342660523195"/>
                      <c:h val="0.2587730238081018"/>
                    </c:manualLayout>
                  </c15:layout>
                  <c15:dlblFieldTable/>
                  <c15:showDataLabelsRange val="0"/>
                </c:ext>
                <c:ext xmlns:c16="http://schemas.microsoft.com/office/drawing/2014/chart" uri="{C3380CC4-5D6E-409C-BE32-E72D297353CC}">
                  <c16:uniqueId val="{00000005-C8F3-4C35-883C-B0E190C7CE5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 ByDepartment'!$G$35:$G$37</c:f>
              <c:strCache>
                <c:ptCount val="3"/>
                <c:pt idx="0">
                  <c:v>ISC</c:v>
                </c:pt>
                <c:pt idx="1">
                  <c:v>CIRNAC</c:v>
                </c:pt>
                <c:pt idx="2">
                  <c:v>Other</c:v>
                </c:pt>
              </c:strCache>
            </c:strRef>
          </c:cat>
          <c:val>
            <c:numRef>
              <c:f>'PA ByDepartment'!$H$35:$H$37</c:f>
              <c:numCache>
                <c:formatCode>General</c:formatCode>
                <c:ptCount val="3"/>
                <c:pt idx="0">
                  <c:v>17</c:v>
                </c:pt>
                <c:pt idx="1">
                  <c:v>4</c:v>
                </c:pt>
                <c:pt idx="2">
                  <c:v>88</c:v>
                </c:pt>
              </c:numCache>
            </c:numRef>
          </c:val>
          <c:extLst>
            <c:ext xmlns:c16="http://schemas.microsoft.com/office/drawing/2014/chart" uri="{C3380CC4-5D6E-409C-BE32-E72D297353CC}">
              <c16:uniqueId val="{00000006-C8F3-4C35-883C-B0E190C7CE55}"/>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'Results x3'!$E$29</c:f>
              <c:strCache>
                <c:ptCount val="1"/>
                <c:pt idx="0">
                  <c:v>Pre Assessment
(n=109)</c:v>
                </c:pt>
              </c:strCache>
            </c:strRef>
          </c:tx>
          <c:spPr>
            <a:solidFill>
              <a:schemeClr val="accent1">
                <a:alpha val="70000"/>
              </a:schemeClr>
            </a:solidFill>
            <a:ln>
              <a:noFill/>
            </a:ln>
            <a:effectLst/>
          </c:spPr>
          <c:invertIfNegative val="0"/>
          <c:cat>
            <c:strRef>
              <c:f>'Results x3'!$D$30:$D$34</c:f>
              <c:strCache>
                <c:ptCount val="5"/>
                <c:pt idx="0">
                  <c:v>Employee Engagement</c:v>
                </c:pt>
                <c:pt idx="1">
                  <c:v>Sounder Decision Making</c:v>
                </c:pt>
                <c:pt idx="2">
                  <c:v>Behavioural Risk</c:v>
                </c:pt>
                <c:pt idx="3">
                  <c:v>Well Being</c:v>
                </c:pt>
                <c:pt idx="4">
                  <c:v>Resiliency</c:v>
                </c:pt>
              </c:strCache>
            </c:strRef>
          </c:cat>
          <c:val>
            <c:numRef>
              <c:f>'Results x3'!$E$30:$E$34</c:f>
              <c:numCache>
                <c:formatCode>0.0%</c:formatCode>
                <c:ptCount val="5"/>
                <c:pt idx="0">
                  <c:v>0.21875</c:v>
                </c:pt>
                <c:pt idx="1">
                  <c:v>0.34375</c:v>
                </c:pt>
                <c:pt idx="2">
                  <c:v>0.4375</c:v>
                </c:pt>
                <c:pt idx="3">
                  <c:v>0.34375</c:v>
                </c:pt>
                <c:pt idx="4">
                  <c:v>0.375</c:v>
                </c:pt>
              </c:numCache>
            </c:numRef>
          </c:val>
          <c:extLst>
            <c:ext xmlns:c16="http://schemas.microsoft.com/office/drawing/2014/chart" uri="{C3380CC4-5D6E-409C-BE32-E72D297353CC}">
              <c16:uniqueId val="{00000000-C401-486E-9EC7-338FC6A0186A}"/>
            </c:ext>
          </c:extLst>
        </c:ser>
        <c:ser>
          <c:idx val="1"/>
          <c:order val="1"/>
          <c:tx>
            <c:strRef>
              <c:f>'Results x3'!$F$29</c:f>
              <c:strCache>
                <c:ptCount val="1"/>
                <c:pt idx="0">
                  <c:v>Final Assessment
(n=32)</c:v>
                </c:pt>
              </c:strCache>
            </c:strRef>
          </c:tx>
          <c:spPr>
            <a:noFill/>
            <a:ln>
              <a:noFill/>
            </a:ln>
            <a:effectLst/>
          </c:spPr>
          <c:invertIfNegative val="0"/>
          <c:cat>
            <c:strRef>
              <c:f>'Results x3'!$D$30:$D$34</c:f>
              <c:strCache>
                <c:ptCount val="5"/>
                <c:pt idx="0">
                  <c:v>Employee Engagement</c:v>
                </c:pt>
                <c:pt idx="1">
                  <c:v>Sounder Decision Making</c:v>
                </c:pt>
                <c:pt idx="2">
                  <c:v>Behavioural Risk</c:v>
                </c:pt>
                <c:pt idx="3">
                  <c:v>Well Being</c:v>
                </c:pt>
                <c:pt idx="4">
                  <c:v>Resiliency</c:v>
                </c:pt>
              </c:strCache>
            </c:strRef>
          </c:cat>
          <c:val>
            <c:numRef>
              <c:f>'Results x3'!$F$30:$F$34</c:f>
              <c:numCache>
                <c:formatCode>0.0%</c:formatCode>
                <c:ptCount val="5"/>
                <c:pt idx="0">
                  <c:v>0.40366972477064222</c:v>
                </c:pt>
                <c:pt idx="1">
                  <c:v>0.43119266055045874</c:v>
                </c:pt>
                <c:pt idx="2">
                  <c:v>0.40366972477064222</c:v>
                </c:pt>
                <c:pt idx="3">
                  <c:v>0.6330275229357798</c:v>
                </c:pt>
                <c:pt idx="4">
                  <c:v>0.5321100917431193</c:v>
                </c:pt>
              </c:numCache>
            </c:numRef>
          </c:val>
          <c:extLst>
            <c:ext xmlns:c16="http://schemas.microsoft.com/office/drawing/2014/chart" uri="{C3380CC4-5D6E-409C-BE32-E72D297353CC}">
              <c16:uniqueId val="{00000001-C401-486E-9EC7-338FC6A0186A}"/>
            </c:ext>
          </c:extLst>
        </c:ser>
        <c:dLbls>
          <c:showLegendKey val="0"/>
          <c:showVal val="0"/>
          <c:showCatName val="0"/>
          <c:showSerName val="0"/>
          <c:showPercent val="0"/>
          <c:showBubbleSize val="0"/>
        </c:dLbls>
        <c:gapWidth val="80"/>
        <c:overlap val="25"/>
        <c:axId val="548713504"/>
        <c:axId val="548713832"/>
      </c:barChart>
      <c:catAx>
        <c:axId val="54871350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548713832"/>
        <c:crosses val="autoZero"/>
        <c:auto val="1"/>
        <c:lblAlgn val="ctr"/>
        <c:lblOffset val="100"/>
        <c:noMultiLvlLbl val="0"/>
      </c:catAx>
      <c:valAx>
        <c:axId val="54871383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548713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'Results x3'!$E$29</c:f>
              <c:strCache>
                <c:ptCount val="1"/>
                <c:pt idx="0">
                  <c:v>Pre Assessment
(n=109)</c:v>
                </c:pt>
              </c:strCache>
            </c:strRef>
          </c:tx>
          <c:spPr>
            <a:solidFill>
              <a:schemeClr val="accent1">
                <a:alpha val="70000"/>
              </a:schemeClr>
            </a:solidFill>
            <a:ln>
              <a:noFill/>
            </a:ln>
            <a:effectLst/>
          </c:spPr>
          <c:invertIfNegative val="0"/>
          <c:cat>
            <c:strRef>
              <c:f>'Results x3'!$D$30:$D$34</c:f>
              <c:strCache>
                <c:ptCount val="5"/>
                <c:pt idx="0">
                  <c:v>Employee Engagement</c:v>
                </c:pt>
                <c:pt idx="1">
                  <c:v>Sounder Decision Making</c:v>
                </c:pt>
                <c:pt idx="2">
                  <c:v>Behavioural Risk</c:v>
                </c:pt>
                <c:pt idx="3">
                  <c:v>Well Being</c:v>
                </c:pt>
                <c:pt idx="4">
                  <c:v>Resiliency</c:v>
                </c:pt>
              </c:strCache>
            </c:strRef>
          </c:cat>
          <c:val>
            <c:numRef>
              <c:f>'Results x3'!$E$30:$E$34</c:f>
              <c:numCache>
                <c:formatCode>0.0%</c:formatCode>
                <c:ptCount val="5"/>
                <c:pt idx="0">
                  <c:v>0.21875</c:v>
                </c:pt>
                <c:pt idx="1">
                  <c:v>0.34375</c:v>
                </c:pt>
                <c:pt idx="2">
                  <c:v>0.4375</c:v>
                </c:pt>
                <c:pt idx="3">
                  <c:v>0.34375</c:v>
                </c:pt>
                <c:pt idx="4">
                  <c:v>0.375</c:v>
                </c:pt>
              </c:numCache>
            </c:numRef>
          </c:val>
          <c:extLst>
            <c:ext xmlns:c16="http://schemas.microsoft.com/office/drawing/2014/chart" uri="{C3380CC4-5D6E-409C-BE32-E72D297353CC}">
              <c16:uniqueId val="{00000000-4820-494F-947E-F8D5CB2771A9}"/>
            </c:ext>
          </c:extLst>
        </c:ser>
        <c:ser>
          <c:idx val="1"/>
          <c:order val="1"/>
          <c:tx>
            <c:strRef>
              <c:f>'Results x3'!$F$29</c:f>
              <c:strCache>
                <c:ptCount val="1"/>
                <c:pt idx="0">
                  <c:v>Final Assessment
(n=32)</c:v>
                </c:pt>
              </c:strCache>
            </c:strRef>
          </c:tx>
          <c:spPr>
            <a:solidFill>
              <a:schemeClr val="accent3">
                <a:lumMod val="60000"/>
                <a:lumOff val="40000"/>
                <a:alpha val="70000"/>
              </a:schemeClr>
            </a:solidFill>
            <a:ln>
              <a:noFill/>
            </a:ln>
            <a:effectLst/>
          </c:spPr>
          <c:invertIfNegative val="0"/>
          <c:cat>
            <c:strRef>
              <c:f>'Results x3'!$D$30:$D$34</c:f>
              <c:strCache>
                <c:ptCount val="5"/>
                <c:pt idx="0">
                  <c:v>Employee Engagement</c:v>
                </c:pt>
                <c:pt idx="1">
                  <c:v>Sounder Decision Making</c:v>
                </c:pt>
                <c:pt idx="2">
                  <c:v>Behavioural Risk</c:v>
                </c:pt>
                <c:pt idx="3">
                  <c:v>Well Being</c:v>
                </c:pt>
                <c:pt idx="4">
                  <c:v>Resiliency</c:v>
                </c:pt>
              </c:strCache>
            </c:strRef>
          </c:cat>
          <c:val>
            <c:numRef>
              <c:f>'Results x3'!$F$30:$F$34</c:f>
              <c:numCache>
                <c:formatCode>0.0%</c:formatCode>
                <c:ptCount val="5"/>
                <c:pt idx="0">
                  <c:v>0.40366972477064222</c:v>
                </c:pt>
                <c:pt idx="1">
                  <c:v>0.43119266055045874</c:v>
                </c:pt>
                <c:pt idx="2">
                  <c:v>0.40366972477064222</c:v>
                </c:pt>
                <c:pt idx="3">
                  <c:v>0.6330275229357798</c:v>
                </c:pt>
                <c:pt idx="4">
                  <c:v>0.5321100917431193</c:v>
                </c:pt>
              </c:numCache>
            </c:numRef>
          </c:val>
          <c:extLst>
            <c:ext xmlns:c16="http://schemas.microsoft.com/office/drawing/2014/chart" uri="{C3380CC4-5D6E-409C-BE32-E72D297353CC}">
              <c16:uniqueId val="{00000001-4820-494F-947E-F8D5CB2771A9}"/>
            </c:ext>
          </c:extLst>
        </c:ser>
        <c:dLbls>
          <c:showLegendKey val="0"/>
          <c:showVal val="0"/>
          <c:showCatName val="0"/>
          <c:showSerName val="0"/>
          <c:showPercent val="0"/>
          <c:showBubbleSize val="0"/>
        </c:dLbls>
        <c:gapWidth val="80"/>
        <c:overlap val="25"/>
        <c:axId val="548713504"/>
        <c:axId val="548713832"/>
      </c:barChart>
      <c:catAx>
        <c:axId val="54871350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548713832"/>
        <c:crosses val="autoZero"/>
        <c:auto val="1"/>
        <c:lblAlgn val="ctr"/>
        <c:lblOffset val="100"/>
        <c:noMultiLvlLbl val="0"/>
      </c:catAx>
      <c:valAx>
        <c:axId val="54871383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548713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0.70033</cdr:x>
      <cdr:y>0.87887</cdr:y>
    </cdr:from>
    <cdr:to>
      <cdr:x>0.79967</cdr:x>
      <cdr:y>0.97281</cdr:y>
    </cdr:to>
    <cdr:sp macro="" textlink="">
      <cdr:nvSpPr>
        <cdr:cNvPr id="2" name="TextBox 1">
          <a:extLst xmlns:a="http://schemas.openxmlformats.org/drawingml/2006/main">
            <a:ext uri="{FF2B5EF4-FFF2-40B4-BE49-F238E27FC236}">
              <a16:creationId xmlns:a16="http://schemas.microsoft.com/office/drawing/2014/main" id="{C850385D-DD26-4270-9302-2C8CEA6B2213}"/>
            </a:ext>
          </a:extLst>
        </cdr:cNvPr>
        <cdr:cNvSpPr txBox="1"/>
      </cdr:nvSpPr>
      <cdr:spPr>
        <a:xfrm xmlns:a="http://schemas.openxmlformats.org/drawingml/2006/main">
          <a:off x="4029089" y="3386150"/>
          <a:ext cx="571513" cy="3619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a:p>
        </p:txBody>
      </p:sp>
      <p:sp>
        <p:nvSpPr>
          <p:cNvPr id="190467" name="Rectangle 3"/>
          <p:cNvSpPr>
            <a:spLocks noGrp="1" noChangeArrowheads="1"/>
          </p:cNvSpPr>
          <p:nvPr>
            <p:ph type="dt" sz="quarter" idx="1"/>
          </p:nvPr>
        </p:nvSpPr>
        <p:spPr bwMode="auto">
          <a:xfrm>
            <a:off x="3968751"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algn="r" defTabSz="923789">
              <a:lnSpc>
                <a:spcPct val="100000"/>
              </a:lnSpc>
              <a:spcAft>
                <a:spcPct val="0"/>
              </a:spcAft>
              <a:defRPr sz="1200">
                <a:latin typeface="Arial" charset="0"/>
              </a:defRPr>
            </a:lvl1pPr>
          </a:lstStyle>
          <a:p>
            <a:pPr>
              <a:defRPr/>
            </a:pPr>
            <a:endParaRPr lang="en-CA"/>
          </a:p>
        </p:txBody>
      </p:sp>
      <p:sp>
        <p:nvSpPr>
          <p:cNvPr id="190468" name="Rectangle 4"/>
          <p:cNvSpPr>
            <a:spLocks noGrp="1" noChangeArrowheads="1"/>
          </p:cNvSpPr>
          <p:nvPr>
            <p:ph type="ftr" sz="quarter" idx="2"/>
          </p:nvPr>
        </p:nvSpPr>
        <p:spPr bwMode="auto">
          <a:xfrm>
            <a:off x="0"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a:p>
        </p:txBody>
      </p:sp>
      <p:sp>
        <p:nvSpPr>
          <p:cNvPr id="190469" name="Rectangle 5"/>
          <p:cNvSpPr>
            <a:spLocks noGrp="1" noChangeArrowheads="1"/>
          </p:cNvSpPr>
          <p:nvPr>
            <p:ph type="sldNum" sz="quarter" idx="3"/>
          </p:nvPr>
        </p:nvSpPr>
        <p:spPr bwMode="auto">
          <a:xfrm>
            <a:off x="3968751"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algn="r" defTabSz="923789">
              <a:lnSpc>
                <a:spcPct val="100000"/>
              </a:lnSpc>
              <a:spcAft>
                <a:spcPct val="0"/>
              </a:spcAft>
              <a:defRPr sz="1200">
                <a:latin typeface="Arial" charset="0"/>
              </a:defRPr>
            </a:lvl1pPr>
          </a:lstStyle>
          <a:p>
            <a:pPr>
              <a:defRPr/>
            </a:pPr>
            <a:fld id="{2B19D8C8-5948-455E-A605-1EA89F85FCA0}" type="slidenum">
              <a:rPr lang="en-CA"/>
              <a:pPr>
                <a:defRPr/>
              </a:pPr>
              <a:t>‹#›</a:t>
            </a:fld>
            <a:endParaRPr lang="en-CA"/>
          </a:p>
        </p:txBody>
      </p:sp>
    </p:spTree>
    <p:extLst>
      <p:ext uri="{BB962C8B-B14F-4D97-AF65-F5344CB8AC3E}">
        <p14:creationId xmlns:p14="http://schemas.microsoft.com/office/powerpoint/2010/main" val="547254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a:p>
        </p:txBody>
      </p:sp>
      <p:sp>
        <p:nvSpPr>
          <p:cNvPr id="3075" name="Rectangle 3"/>
          <p:cNvSpPr>
            <a:spLocks noGrp="1" noChangeArrowheads="1"/>
          </p:cNvSpPr>
          <p:nvPr>
            <p:ph type="dt" idx="1"/>
          </p:nvPr>
        </p:nvSpPr>
        <p:spPr bwMode="auto">
          <a:xfrm>
            <a:off x="3968751"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algn="r" defTabSz="923789">
              <a:lnSpc>
                <a:spcPct val="100000"/>
              </a:lnSpc>
              <a:spcAft>
                <a:spcPct val="0"/>
              </a:spcAft>
              <a:defRPr sz="1200">
                <a:latin typeface="Arial" charset="0"/>
              </a:defRPr>
            </a:lvl1pPr>
          </a:lstStyle>
          <a:p>
            <a:pPr>
              <a:defRPr/>
            </a:pPr>
            <a:endParaRPr lang="en-CA"/>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676" y="4416426"/>
            <a:ext cx="5607050" cy="4183063"/>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078" name="Rectangle 6"/>
          <p:cNvSpPr>
            <a:spLocks noGrp="1" noChangeArrowheads="1"/>
          </p:cNvSpPr>
          <p:nvPr>
            <p:ph type="ftr" sz="quarter" idx="4"/>
          </p:nvPr>
        </p:nvSpPr>
        <p:spPr bwMode="auto">
          <a:xfrm>
            <a:off x="0"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a:p>
        </p:txBody>
      </p:sp>
      <p:sp>
        <p:nvSpPr>
          <p:cNvPr id="3079" name="Rectangle 7"/>
          <p:cNvSpPr>
            <a:spLocks noGrp="1" noChangeArrowheads="1"/>
          </p:cNvSpPr>
          <p:nvPr>
            <p:ph type="sldNum" sz="quarter" idx="5"/>
          </p:nvPr>
        </p:nvSpPr>
        <p:spPr bwMode="auto">
          <a:xfrm>
            <a:off x="3968751"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algn="r" defTabSz="923789">
              <a:lnSpc>
                <a:spcPct val="100000"/>
              </a:lnSpc>
              <a:spcAft>
                <a:spcPct val="0"/>
              </a:spcAft>
              <a:defRPr sz="1200">
                <a:latin typeface="Arial" charset="0"/>
              </a:defRPr>
            </a:lvl1pPr>
          </a:lstStyle>
          <a:p>
            <a:pPr>
              <a:defRPr/>
            </a:pPr>
            <a:fld id="{FE284EBD-CBB1-4A99-ABB1-E39FD7904359}" type="slidenum">
              <a:rPr lang="en-CA"/>
              <a:pPr>
                <a:defRPr/>
              </a:pPr>
              <a:t>‹#›</a:t>
            </a:fld>
            <a:endParaRPr lang="en-CA"/>
          </a:p>
        </p:txBody>
      </p:sp>
    </p:spTree>
    <p:extLst>
      <p:ext uri="{BB962C8B-B14F-4D97-AF65-F5344CB8AC3E}">
        <p14:creationId xmlns:p14="http://schemas.microsoft.com/office/powerpoint/2010/main" val="2162723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789" eaLnBrk="0" hangingPunct="0">
              <a:defRPr>
                <a:solidFill>
                  <a:schemeClr val="tx1"/>
                </a:solidFill>
                <a:latin typeface="Verdana" pitchFamily="34" charset="0"/>
              </a:defRPr>
            </a:lvl1pPr>
            <a:lvl2pPr marL="742841" indent="-285708" defTabSz="923789" eaLnBrk="0" hangingPunct="0">
              <a:defRPr>
                <a:solidFill>
                  <a:schemeClr val="tx1"/>
                </a:solidFill>
                <a:latin typeface="Verdana" pitchFamily="34" charset="0"/>
              </a:defRPr>
            </a:lvl2pPr>
            <a:lvl3pPr marL="1142833" indent="-228567" defTabSz="923789" eaLnBrk="0" hangingPunct="0">
              <a:defRPr>
                <a:solidFill>
                  <a:schemeClr val="tx1"/>
                </a:solidFill>
                <a:latin typeface="Verdana" pitchFamily="34" charset="0"/>
              </a:defRPr>
            </a:lvl3pPr>
            <a:lvl4pPr marL="1599965" indent="-228567" defTabSz="923789" eaLnBrk="0" hangingPunct="0">
              <a:defRPr>
                <a:solidFill>
                  <a:schemeClr val="tx1"/>
                </a:solidFill>
                <a:latin typeface="Verdana" pitchFamily="34" charset="0"/>
              </a:defRPr>
            </a:lvl4pPr>
            <a:lvl5pPr marL="2057099" indent="-228567" defTabSz="923789" eaLnBrk="0" hangingPunct="0">
              <a:defRPr>
                <a:solidFill>
                  <a:schemeClr val="tx1"/>
                </a:solidFill>
                <a:latin typeface="Verdana" pitchFamily="34" charset="0"/>
              </a:defRPr>
            </a:lvl5pPr>
            <a:lvl6pPr marL="2514232" indent="-228567" defTabSz="923789" eaLnBrk="0" fontAlgn="base" hangingPunct="0">
              <a:lnSpc>
                <a:spcPct val="90000"/>
              </a:lnSpc>
              <a:spcBef>
                <a:spcPct val="0"/>
              </a:spcBef>
              <a:spcAft>
                <a:spcPct val="37000"/>
              </a:spcAft>
              <a:defRPr>
                <a:solidFill>
                  <a:schemeClr val="tx1"/>
                </a:solidFill>
                <a:latin typeface="Verdana" pitchFamily="34" charset="0"/>
              </a:defRPr>
            </a:lvl6pPr>
            <a:lvl7pPr marL="2971364" indent="-228567" defTabSz="923789" eaLnBrk="0" fontAlgn="base" hangingPunct="0">
              <a:lnSpc>
                <a:spcPct val="90000"/>
              </a:lnSpc>
              <a:spcBef>
                <a:spcPct val="0"/>
              </a:spcBef>
              <a:spcAft>
                <a:spcPct val="37000"/>
              </a:spcAft>
              <a:defRPr>
                <a:solidFill>
                  <a:schemeClr val="tx1"/>
                </a:solidFill>
                <a:latin typeface="Verdana" pitchFamily="34" charset="0"/>
              </a:defRPr>
            </a:lvl7pPr>
            <a:lvl8pPr marL="3428498" indent="-228567" defTabSz="923789" eaLnBrk="0" fontAlgn="base" hangingPunct="0">
              <a:lnSpc>
                <a:spcPct val="90000"/>
              </a:lnSpc>
              <a:spcBef>
                <a:spcPct val="0"/>
              </a:spcBef>
              <a:spcAft>
                <a:spcPct val="37000"/>
              </a:spcAft>
              <a:defRPr>
                <a:solidFill>
                  <a:schemeClr val="tx1"/>
                </a:solidFill>
                <a:latin typeface="Verdana" pitchFamily="34" charset="0"/>
              </a:defRPr>
            </a:lvl8pPr>
            <a:lvl9pPr marL="3885630" indent="-228567" defTabSz="923789"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a:t>
            </a:fld>
            <a:endParaRPr lang="en-CA" altLang="en-US" dirty="0">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and contribute to </a:t>
            </a:r>
            <a:r>
              <a:rPr lang="en-US" sz="1200" dirty="0"/>
              <a:t>employee wellness and well-being.</a:t>
            </a:r>
          </a:p>
          <a:p>
            <a:pPr marL="171450" lvl="0" indent="-171450">
              <a:spcAft>
                <a:spcPts val="600"/>
              </a:spcAft>
              <a:buFont typeface="Arial" panose="020B0604020202020204" pitchFamily="34" charset="0"/>
              <a:buChar char="•"/>
            </a:pPr>
            <a:r>
              <a:rPr lang="en-US" sz="1200" dirty="0"/>
              <a:t>This presentation will provide</a:t>
            </a:r>
            <a:r>
              <a:rPr lang="en-US" sz="1200" baseline="0" dirty="0"/>
              <a:t> </a:t>
            </a:r>
            <a:r>
              <a:rPr lang="en-US" sz="1200" dirty="0"/>
              <a:t>an overview of the program,</a:t>
            </a:r>
            <a:r>
              <a:rPr lang="en-US" sz="1200" baseline="0" dirty="0"/>
              <a:t> and </a:t>
            </a:r>
            <a:r>
              <a:rPr lang="en-US" sz="1200" dirty="0"/>
              <a:t>share highlights of the program</a:t>
            </a:r>
          </a:p>
          <a:p>
            <a:pPr marL="0" lvl="0" indent="0">
              <a:spcAft>
                <a:spcPts val="600"/>
              </a:spcAft>
              <a:buFont typeface="Arial" panose="020B0604020202020204" pitchFamily="34" charset="0"/>
              <a:buNone/>
            </a:pPr>
            <a:endParaRPr lang="en-US" sz="1200" i="1" dirty="0"/>
          </a:p>
          <a:p>
            <a:pPr marL="171450" lvl="0" indent="-171450">
              <a:spcAft>
                <a:spcPts val="600"/>
              </a:spcAft>
              <a:buFont typeface="Arial" panose="020B0604020202020204" pitchFamily="34" charset="0"/>
              <a:buChar char="•"/>
            </a:pPr>
            <a:r>
              <a:rPr lang="en-US" sz="1200" dirty="0"/>
              <a:t>The Mindful Change Leadership Development Program has been in development since 2016 and was launched by ISC as a pilot project, in April 2021, and then delivered in 2022 as a program.</a:t>
            </a:r>
          </a:p>
          <a:p>
            <a:pPr marL="171450" lvl="0" indent="-171450">
              <a:spcAft>
                <a:spcPts val="600"/>
              </a:spcAft>
              <a:buFont typeface="Arial" panose="020B0604020202020204" pitchFamily="34" charset="0"/>
              <a:buChar char="•"/>
            </a:pPr>
            <a:r>
              <a:rPr lang="en-US" sz="1200" dirty="0"/>
              <a:t>The program is sponsored mainly by ISC and supported by other government Departments including </a:t>
            </a:r>
            <a:r>
              <a:rPr lang="en-US" sz="1200" b="1" dirty="0"/>
              <a:t>A, B, C, D</a:t>
            </a:r>
          </a:p>
          <a:p>
            <a:pPr marL="171450" lvl="0" indent="-171450">
              <a:spcAft>
                <a:spcPts val="600"/>
              </a:spcAft>
              <a:buFont typeface="Arial" panose="020B0604020202020204" pitchFamily="34" charset="0"/>
              <a:buChar char="•"/>
            </a:pPr>
            <a:r>
              <a:rPr lang="en-US" sz="1200" dirty="0"/>
              <a:t>Invitation is also extended to all other Government employees by the Interdepartmental Organizational Change Network, via its </a:t>
            </a:r>
            <a:r>
              <a:rPr lang="en-US" sz="1200" dirty="0" err="1"/>
              <a:t>GCTools</a:t>
            </a:r>
            <a:r>
              <a:rPr lang="en-US" sz="1200" dirty="0"/>
              <a:t> groups</a:t>
            </a:r>
          </a:p>
          <a:p>
            <a:pPr marL="171450" lvl="0" indent="-171450">
              <a:spcAft>
                <a:spcPts val="600"/>
              </a:spcAft>
              <a:buFont typeface="Arial" panose="020B0604020202020204" pitchFamily="34" charset="0"/>
              <a:buChar char="•"/>
            </a:pPr>
            <a:endParaRPr lang="en-US" sz="1200" dirty="0"/>
          </a:p>
          <a:p>
            <a:pPr marL="0" lvl="0" indent="0">
              <a:spcAft>
                <a:spcPts val="600"/>
              </a:spcAft>
              <a:buFont typeface="Arial" panose="020B0604020202020204" pitchFamily="34" charset="0"/>
              <a:buNone/>
            </a:pPr>
            <a:r>
              <a:rPr lang="en-US" sz="1200" dirty="0"/>
              <a:t>Keep in mind, at the end we’ll open the floor for Q&amp;A via:</a:t>
            </a:r>
          </a:p>
          <a:p>
            <a:pPr marL="171450" lvl="0" indent="-171450">
              <a:spcAft>
                <a:spcPts val="600"/>
              </a:spcAft>
              <a:buFont typeface="Arial" panose="020B0604020202020204" pitchFamily="34" charset="0"/>
              <a:buChar char="•"/>
            </a:pPr>
            <a:r>
              <a:rPr lang="en-US" sz="1200" dirty="0"/>
              <a:t>Raising your virtual hand</a:t>
            </a:r>
          </a:p>
          <a:p>
            <a:pPr marL="171450" lvl="0" indent="-171450">
              <a:spcAft>
                <a:spcPts val="600"/>
              </a:spcAft>
              <a:buFont typeface="Arial" panose="020B0604020202020204" pitchFamily="34" charset="0"/>
              <a:buChar char="•"/>
            </a:pPr>
            <a:r>
              <a:rPr lang="en-US" sz="1200" dirty="0"/>
              <a:t>Comments in the chat</a:t>
            </a:r>
          </a:p>
          <a:p>
            <a:pPr marL="171450" lvl="0" indent="-171450">
              <a:spcAft>
                <a:spcPts val="600"/>
              </a:spcAft>
              <a:buFont typeface="Arial" panose="020B0604020202020204" pitchFamily="34" charset="0"/>
              <a:buChar char="•"/>
            </a:pPr>
            <a:r>
              <a:rPr lang="en-US" sz="1200" dirty="0"/>
              <a:t>Anonymously comments on Sli.do (</a:t>
            </a:r>
            <a:r>
              <a:rPr lang="en-US" sz="1200" b="1" dirty="0"/>
              <a:t>provide the Sli.do link and code</a:t>
            </a:r>
            <a:r>
              <a:rPr lang="en-US" sz="1200" dirty="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The program </a:t>
            </a:r>
            <a:r>
              <a:rPr lang="fr-CA" dirty="0" err="1"/>
              <a:t>is</a:t>
            </a:r>
            <a:r>
              <a:rPr lang="fr-CA" dirty="0"/>
              <a:t> </a:t>
            </a:r>
            <a:r>
              <a:rPr lang="en-CA" noProof="0" dirty="0"/>
              <a:t>run</a:t>
            </a:r>
            <a:r>
              <a:rPr lang="fr-CA" dirty="0"/>
              <a:t> </a:t>
            </a:r>
            <a:r>
              <a:rPr lang="fr-CA" dirty="0" err="1"/>
              <a:t>under</a:t>
            </a:r>
            <a:r>
              <a:rPr lang="fr-CA" dirty="0"/>
              <a:t> the </a:t>
            </a:r>
            <a:r>
              <a:rPr lang="fr-CA" dirty="0" err="1"/>
              <a:t>principle</a:t>
            </a:r>
            <a:r>
              <a:rPr lang="fr-CA" dirty="0"/>
              <a:t> </a:t>
            </a:r>
            <a:r>
              <a:rPr lang="fr-CA" dirty="0" err="1"/>
              <a:t>that</a:t>
            </a:r>
            <a:r>
              <a:rPr lang="fr-CA" dirty="0"/>
              <a:t> </a:t>
            </a:r>
            <a:r>
              <a:rPr lang="fr-CA" dirty="0" err="1"/>
              <a:t>everyone</a:t>
            </a:r>
            <a:r>
              <a:rPr lang="fr-CA" dirty="0"/>
              <a:t> </a:t>
            </a:r>
            <a:r>
              <a:rPr lang="fr-CA" dirty="0" err="1"/>
              <a:t>is</a:t>
            </a:r>
            <a:r>
              <a:rPr lang="fr-CA" dirty="0"/>
              <a:t> a</a:t>
            </a:r>
            <a:r>
              <a:rPr lang="fr-CA" baseline="0" dirty="0"/>
              <a:t> </a:t>
            </a:r>
            <a:r>
              <a:rPr lang="fr-CA" baseline="0" dirty="0" err="1"/>
              <a:t>potential</a:t>
            </a:r>
            <a:r>
              <a:rPr lang="fr-CA" baseline="0" dirty="0"/>
              <a:t> Leader</a:t>
            </a:r>
            <a:r>
              <a:rPr lang="en-CA" baseline="0" dirty="0"/>
              <a:t>.</a:t>
            </a:r>
          </a:p>
          <a:p>
            <a:endParaRPr lang="en-CA" baseline="0" dirty="0"/>
          </a:p>
          <a:p>
            <a:r>
              <a:rPr lang="en-CA" baseline="0" dirty="0"/>
              <a:t>Alejandro Gonzalez is an </a:t>
            </a:r>
            <a:r>
              <a:rPr lang="en-US" baseline="0" dirty="0"/>
              <a:t>Organizational Development and Change management advisor within the Community Infrastructure Branch @ ISC. He is part of the Leadership Team of the Interdepartmental Organizational Change Network and is dedicated to raising awareness of change management and mindful leadership within the public service. </a:t>
            </a:r>
          </a:p>
          <a:p>
            <a:endParaRPr lang="en-US" baseline="0" dirty="0"/>
          </a:p>
          <a:p>
            <a:r>
              <a:rPr lang="en-US" baseline="0" dirty="0"/>
              <a:t>Alejandro has facilitated the 2021 pilot, and the 2022 English sessions of the Mindful Change Leadership Development Program.</a:t>
            </a:r>
          </a:p>
          <a:p>
            <a:endParaRPr lang="en-US" baseline="0" dirty="0"/>
          </a:p>
          <a:p>
            <a:r>
              <a:rPr lang="en-US" baseline="0" dirty="0"/>
              <a:t>We will be sharing some information about the benefits of the program.</a:t>
            </a:r>
          </a:p>
          <a:p>
            <a:endParaRPr lang="en-US" baseline="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a:t>
            </a:fld>
            <a:endParaRPr lang="en-CA"/>
          </a:p>
        </p:txBody>
      </p:sp>
    </p:spTree>
    <p:extLst>
      <p:ext uri="{BB962C8B-B14F-4D97-AF65-F5344CB8AC3E}">
        <p14:creationId xmlns:p14="http://schemas.microsoft.com/office/powerpoint/2010/main" val="354583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endParaRPr lang="en-US" i="0" dirty="0"/>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have found that this program helps to answer some of these questions and to improve the key skills of presence, self-compassion, relationality, life-work balance, self-awareness and more.</a:t>
            </a: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the Government of Canada.</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3</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
            </a:r>
          </a:p>
          <a:p>
            <a:r>
              <a:rPr lang="fr-CA" dirty="0"/>
              <a:t>54% of </a:t>
            </a:r>
            <a:r>
              <a:rPr lang="fr-CA" dirty="0" err="1"/>
              <a:t>completion</a:t>
            </a:r>
            <a:r>
              <a:rPr lang="fr-CA" dirty="0"/>
              <a:t> from </a:t>
            </a:r>
            <a:r>
              <a:rPr lang="fr-CA" dirty="0" err="1"/>
              <a:t>those</a:t>
            </a:r>
            <a:r>
              <a:rPr lang="fr-CA" dirty="0"/>
              <a:t> </a:t>
            </a:r>
            <a:r>
              <a:rPr lang="fr-CA" dirty="0" err="1"/>
              <a:t>who</a:t>
            </a:r>
            <a:r>
              <a:rPr lang="fr-CA" dirty="0"/>
              <a:t> </a:t>
            </a:r>
            <a:r>
              <a:rPr lang="fr-CA" dirty="0" err="1"/>
              <a:t>started</a:t>
            </a:r>
            <a:r>
              <a:rPr lang="fr-CA" dirty="0"/>
              <a:t> the program</a:t>
            </a:r>
          </a:p>
          <a:p>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0" baseline="0" dirty="0"/>
              <a:t>CIRNAC - </a:t>
            </a:r>
            <a:r>
              <a:rPr lang="en-US" b="0" i="0" dirty="0">
                <a:solidFill>
                  <a:srgbClr val="333333"/>
                </a:solidFill>
                <a:effectLst/>
                <a:latin typeface="Lato" panose="020F0502020204030203" pitchFamily="34" charset="0"/>
              </a:rPr>
              <a:t>Crown-Indigenous Relations and Northern Affairs Canada</a:t>
            </a:r>
          </a:p>
          <a:p>
            <a:endParaRPr lang="fr-CA" baseline="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4</a:t>
            </a:fld>
            <a:endParaRPr lang="en-CA"/>
          </a:p>
        </p:txBody>
      </p:sp>
    </p:spTree>
    <p:extLst>
      <p:ext uri="{BB962C8B-B14F-4D97-AF65-F5344CB8AC3E}">
        <p14:creationId xmlns:p14="http://schemas.microsoft.com/office/powerpoint/2010/main" val="212438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i="1" dirty="0" smtClean="0"/>
              <a:t>:</a:t>
            </a:r>
          </a:p>
          <a:p>
            <a:pPr lvl="0"/>
            <a:r>
              <a:rPr lang="en-CA" sz="1400" kern="1200" dirty="0" smtClean="0">
                <a:solidFill>
                  <a:schemeClr val="tx1"/>
                </a:solidFill>
                <a:effectLst/>
                <a:latin typeface="Arial" charset="0"/>
                <a:ea typeface="+mn-ea"/>
                <a:cs typeface="+mn-cs"/>
              </a:rPr>
              <a:t>Participants completed</a:t>
            </a:r>
            <a:r>
              <a:rPr lang="en-CA" sz="1400" kern="1200" baseline="0" dirty="0" smtClean="0">
                <a:solidFill>
                  <a:schemeClr val="tx1"/>
                </a:solidFill>
                <a:effectLst/>
                <a:latin typeface="Arial" charset="0"/>
                <a:ea typeface="+mn-ea"/>
                <a:cs typeface="+mn-cs"/>
              </a:rPr>
              <a:t> s</a:t>
            </a:r>
            <a:r>
              <a:rPr lang="en-CA" sz="1400" kern="1200" dirty="0" smtClean="0">
                <a:solidFill>
                  <a:schemeClr val="tx1"/>
                </a:solidFill>
                <a:effectLst/>
                <a:latin typeface="Arial" charset="0"/>
                <a:ea typeface="+mn-ea"/>
                <a:cs typeface="+mn-cs"/>
              </a:rPr>
              <a:t>elf-assessment questionnaires at program registration and again thre</a:t>
            </a:r>
            <a:r>
              <a:rPr lang="en-CA" sz="1400" kern="1200" baseline="0" dirty="0" smtClean="0">
                <a:solidFill>
                  <a:schemeClr val="tx1"/>
                </a:solidFill>
                <a:effectLst/>
                <a:latin typeface="Arial" charset="0"/>
                <a:ea typeface="+mn-ea"/>
                <a:cs typeface="+mn-cs"/>
              </a:rPr>
              <a:t>e months after </a:t>
            </a:r>
            <a:r>
              <a:rPr lang="en-CA" sz="1400" kern="1200" dirty="0" smtClean="0">
                <a:solidFill>
                  <a:schemeClr val="tx1"/>
                </a:solidFill>
                <a:effectLst/>
                <a:latin typeface="Arial" charset="0"/>
                <a:ea typeface="+mn-ea"/>
                <a:cs typeface="+mn-cs"/>
              </a:rPr>
              <a:t>the eight-week program, and we have compiled</a:t>
            </a:r>
            <a:r>
              <a:rPr lang="en-CA" sz="1400" kern="1200" baseline="0" dirty="0" smtClean="0">
                <a:solidFill>
                  <a:schemeClr val="tx1"/>
                </a:solidFill>
                <a:effectLst/>
                <a:latin typeface="Arial" charset="0"/>
                <a:ea typeface="+mn-ea"/>
                <a:cs typeface="+mn-cs"/>
              </a:rPr>
              <a:t> the data to </a:t>
            </a:r>
            <a:r>
              <a:rPr lang="en-CA" sz="1400" kern="1200" dirty="0" smtClean="0">
                <a:solidFill>
                  <a:schemeClr val="tx1"/>
                </a:solidFill>
                <a:effectLst/>
                <a:latin typeface="Arial" charset="0"/>
                <a:ea typeface="+mn-ea"/>
                <a:cs typeface="+mn-cs"/>
              </a:rPr>
              <a:t>evaluate the results and impacts of the Mindful Change Leadership Development program. </a:t>
            </a:r>
            <a:endParaRPr lang="en-CA" sz="1400" kern="1200" noProof="0" dirty="0" smtClean="0">
              <a:solidFill>
                <a:schemeClr val="tx1"/>
              </a:solidFill>
              <a:effectLst/>
              <a:latin typeface="Arial" charset="0"/>
              <a:ea typeface="+mn-ea"/>
              <a:cs typeface="+mn-cs"/>
            </a:endParaRPr>
          </a:p>
          <a:p>
            <a:pPr lvl="0"/>
            <a:r>
              <a:rPr lang="en-CA" sz="1400" kern="1200" baseline="0" noProof="0" dirty="0" smtClean="0">
                <a:solidFill>
                  <a:schemeClr val="tx1"/>
                </a:solidFill>
                <a:effectLst/>
                <a:latin typeface="Arial" charset="0"/>
                <a:ea typeface="+mn-ea"/>
                <a:cs typeface="+mn-cs"/>
              </a:rPr>
              <a:t>T</a:t>
            </a:r>
            <a:r>
              <a:rPr lang="en-CA" sz="1400" kern="1200" noProof="0" dirty="0" smtClean="0">
                <a:solidFill>
                  <a:schemeClr val="tx1"/>
                </a:solidFill>
                <a:effectLst/>
                <a:latin typeface="Arial" charset="0"/>
                <a:ea typeface="+mn-ea"/>
                <a:cs typeface="+mn-cs"/>
              </a:rPr>
              <a:t>he blue columns</a:t>
            </a:r>
            <a:r>
              <a:rPr lang="en-CA" sz="1400" kern="1200" baseline="0" noProof="0" dirty="0" smtClean="0">
                <a:solidFill>
                  <a:schemeClr val="tx1"/>
                </a:solidFill>
                <a:effectLst/>
                <a:latin typeface="Arial" charset="0"/>
                <a:ea typeface="+mn-ea"/>
                <a:cs typeface="+mn-cs"/>
              </a:rPr>
              <a:t> represent the results of the self-assessment questionnaires completed at registration. </a:t>
            </a:r>
            <a:endParaRPr lang="en-CA" sz="1400" kern="1200" noProof="0" dirty="0" smtClean="0">
              <a:solidFill>
                <a:schemeClr val="tx1"/>
              </a:solidFill>
              <a:effectLst/>
              <a:latin typeface="Arial" charset="0"/>
              <a:ea typeface="+mn-ea"/>
              <a:cs typeface="+mn-cs"/>
            </a:endParaRPr>
          </a:p>
          <a:p>
            <a:pPr lvl="0"/>
            <a:r>
              <a:rPr lang="en-CA" sz="1400" kern="1200" noProof="0" dirty="0" smtClean="0">
                <a:solidFill>
                  <a:schemeClr val="tx1"/>
                </a:solidFill>
                <a:effectLst/>
                <a:latin typeface="Arial" charset="0"/>
                <a:ea typeface="+mn-ea"/>
                <a:cs typeface="+mn-cs"/>
              </a:rPr>
              <a:t>The green columns represent the final assessment, and the differences between them indicate</a:t>
            </a:r>
            <a:r>
              <a:rPr lang="en-CA" sz="1400" kern="1200" baseline="0" noProof="0" dirty="0" smtClean="0">
                <a:solidFill>
                  <a:schemeClr val="tx1"/>
                </a:solidFill>
                <a:effectLst/>
                <a:latin typeface="Arial" charset="0"/>
                <a:ea typeface="+mn-ea"/>
                <a:cs typeface="+mn-cs"/>
              </a:rPr>
              <a:t> behavioural changes.</a:t>
            </a:r>
          </a:p>
          <a:p>
            <a:pPr lvl="0"/>
            <a:endParaRPr lang="fr-CA" sz="1400" kern="1200" baseline="0" noProof="0" dirty="0" smtClean="0">
              <a:solidFill>
                <a:schemeClr val="tx1"/>
              </a:solidFill>
              <a:effectLst/>
              <a:latin typeface="Arial" charset="0"/>
              <a:ea typeface="+mn-ea"/>
              <a:cs typeface="+mn-cs"/>
            </a:endParaRPr>
          </a:p>
          <a:p>
            <a:pPr lvl="0"/>
            <a:r>
              <a:rPr lang="en-US" sz="1400" dirty="0" smtClean="0"/>
              <a:t>A total of 50 participants completed the program, </a:t>
            </a:r>
            <a:r>
              <a:rPr lang="en-CA" sz="1400" kern="1200" baseline="0" noProof="0" dirty="0" smtClean="0">
                <a:solidFill>
                  <a:schemeClr val="tx1"/>
                </a:solidFill>
                <a:effectLst/>
                <a:latin typeface="Arial" charset="0"/>
                <a:ea typeface="+mn-ea"/>
                <a:cs typeface="+mn-cs"/>
              </a:rPr>
              <a:t>we received 32 final assessments, </a:t>
            </a:r>
            <a:r>
              <a:rPr lang="en-US" sz="1400" dirty="0" smtClean="0"/>
              <a:t>and the</a:t>
            </a:r>
            <a:r>
              <a:rPr lang="en-US" sz="1400" baseline="0" dirty="0" smtClean="0"/>
              <a:t> key findings per category </a:t>
            </a:r>
            <a:r>
              <a:rPr lang="en-US" sz="1400" dirty="0" smtClean="0"/>
              <a:t>are:</a:t>
            </a:r>
            <a:endParaRPr lang="en-CA" sz="1400" kern="1200" baseline="0" noProof="0" dirty="0" smtClean="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An increase of </a:t>
            </a: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18.5% </a:t>
            </a:r>
            <a:r>
              <a:rPr lang="en-CA" sz="14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show </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more engagement paying</a:t>
            </a:r>
            <a:r>
              <a:rPr lang="en-CA" sz="14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attention to the things they were doing at the moment</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400" kern="1200" dirty="0" smtClean="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Q8.</a:t>
            </a:r>
            <a:r>
              <a:rPr lang="en-CA" sz="18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 find myself doing things without paying attention.</a:t>
            </a:r>
            <a:r>
              <a:rPr lang="en-CA"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 </a:t>
            </a: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8.7%</a:t>
            </a:r>
            <a:r>
              <a:rPr lang="en-CA" sz="14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CA" sz="14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Promoting Sounder Decision Making</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reported being more focus</a:t>
            </a:r>
            <a:r>
              <a:rPr lang="en-CA" sz="14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throughout on projects. </a:t>
            </a:r>
            <a:endParaRPr lang="en-CA" sz="1400" kern="1200" dirty="0" smtClean="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Q5. </a:t>
            </a:r>
            <a:r>
              <a:rPr lang="en-CA" sz="1200" b="0" i="0" u="none" strike="noStrike" kern="1200" dirty="0" smtClean="0">
                <a:solidFill>
                  <a:schemeClr val="tx1"/>
                </a:solidFill>
                <a:effectLst/>
                <a:latin typeface="Arial" charset="0"/>
                <a:ea typeface="+mn-ea"/>
                <a:cs typeface="+mn-cs"/>
              </a:rPr>
              <a:t>I find it difficult to stay focused on a project from beginning to end.</a:t>
            </a:r>
            <a:r>
              <a:rPr lang="en-CA" sz="1400" dirty="0" smtClean="0"/>
              <a:t> </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Some decrease of 3.4%</a:t>
            </a:r>
            <a:r>
              <a:rPr lang="en-CA" sz="14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a:t>
            </a:r>
            <a:r>
              <a:rPr lang="en-CA" sz="14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Behavioural Risks</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indicated being more </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clear and focused on what they could</a:t>
            </a:r>
            <a:r>
              <a:rPr lang="en-CA" sz="14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influence rather than worrying about they couldn’t</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400" kern="1200" dirty="0" smtClean="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Q16. </a:t>
            </a:r>
            <a:r>
              <a:rPr lang="en-CA" sz="1200" b="0" i="0" u="none" strike="noStrike" kern="1200" dirty="0" smtClean="0">
                <a:solidFill>
                  <a:schemeClr val="tx1"/>
                </a:solidFill>
                <a:effectLst/>
                <a:latin typeface="Arial" charset="0"/>
                <a:ea typeface="+mn-ea"/>
                <a:cs typeface="+mn-cs"/>
              </a:rPr>
              <a:t>I influence where I can, rather than worrying about what I can’t influence.</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Close to </a:t>
            </a: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30% </a:t>
            </a: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Increase in Well-Being</a:t>
            </a:r>
            <a:r>
              <a:rPr lang="en-C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feel </a:t>
            </a:r>
            <a:r>
              <a:rPr lang="en-C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 sense of work balance by being </a:t>
            </a:r>
            <a:r>
              <a:rPr lang="en-C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more present while at work and at home. </a:t>
            </a:r>
            <a:endParaRPr lang="en-CA" sz="1400" kern="1200" dirty="0" smtClean="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(Q1. I notice that I am distracted by thoughts about work after working hours or about home related things when I'm working.)</a:t>
            </a:r>
            <a:endParaRPr lang="en-CA" sz="20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a:t>
            </a:r>
            <a:r>
              <a:rPr lang="en-CA" sz="2000" b="1"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over 15</a:t>
            </a:r>
            <a:r>
              <a:rPr lang="en-CA" sz="20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CA" sz="20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Increase in Resiliency</a:t>
            </a:r>
            <a:r>
              <a:rPr lang="en-CA"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 an improvement in their ability to be present. </a:t>
            </a:r>
            <a:endParaRPr lang="en-US" sz="2000" dirty="0" smtClean="0"/>
          </a:p>
          <a:p>
            <a:pPr marL="742950" lvl="1" indent="-285750">
              <a:buFont typeface="Courier New" panose="02070309020205020404" pitchFamily="49" charset="0"/>
              <a:buChar char="o"/>
            </a:pPr>
            <a:r>
              <a:rPr lang="en-CA"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(Q21. I find myself listening to someone with one ear, doing something else at the same time.)</a:t>
            </a:r>
            <a:endParaRPr lang="en-CA" sz="14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smtClean="0"/>
          </a:p>
          <a:p>
            <a:pPr lvl="0"/>
            <a:r>
              <a:rPr lang="en-CA" sz="1400" noProof="0" dirty="0" smtClean="0"/>
              <a:t>What we heard from</a:t>
            </a:r>
            <a:r>
              <a:rPr lang="en-CA" sz="1400" baseline="0" noProof="0" dirty="0" smtClean="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smtClean="0"/>
          </a:p>
          <a:p>
            <a:pPr lvl="0"/>
            <a:endParaRPr lang="en-CA" sz="1400" baseline="0" noProof="0" dirty="0" smtClean="0"/>
          </a:p>
          <a:p>
            <a:endParaRPr lang="en-CA"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7</a:t>
            </a:fld>
            <a:endParaRPr lang="en-CA"/>
          </a:p>
        </p:txBody>
      </p:sp>
    </p:spTree>
    <p:extLst>
      <p:ext uri="{BB962C8B-B14F-4D97-AF65-F5344CB8AC3E}">
        <p14:creationId xmlns:p14="http://schemas.microsoft.com/office/powerpoint/2010/main" val="2478155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err="1">
                <a:solidFill>
                  <a:schemeClr val="tx1"/>
                </a:solidFill>
                <a:effectLst/>
                <a:latin typeface="Arial" charset="0"/>
                <a:ea typeface="+mn-ea"/>
                <a:cs typeface="+mn-cs"/>
              </a:rPr>
              <a:t>From</a:t>
            </a:r>
            <a:r>
              <a:rPr lang="fr-CA" sz="1200" kern="1200" dirty="0">
                <a:solidFill>
                  <a:schemeClr val="tx1"/>
                </a:solidFill>
                <a:effectLst/>
                <a:latin typeface="Arial" charset="0"/>
                <a:ea typeface="+mn-ea"/>
                <a:cs typeface="+mn-cs"/>
              </a:rPr>
              <a:t> </a:t>
            </a:r>
            <a:r>
              <a:rPr lang="fr-CA" sz="1200" kern="1200" dirty="0" err="1">
                <a:solidFill>
                  <a:schemeClr val="tx1"/>
                </a:solidFill>
                <a:effectLst/>
                <a:latin typeface="Arial" charset="0"/>
                <a:ea typeface="+mn-ea"/>
                <a:cs typeface="+mn-cs"/>
              </a:rPr>
              <a:t>this</a:t>
            </a:r>
            <a:r>
              <a:rPr lang="fr-CA" sz="1200" kern="1200" dirty="0">
                <a:solidFill>
                  <a:schemeClr val="tx1"/>
                </a:solidFill>
                <a:effectLst/>
                <a:latin typeface="Arial" charset="0"/>
                <a:ea typeface="+mn-ea"/>
                <a:cs typeface="+mn-cs"/>
              </a:rPr>
              <a:t> set</a:t>
            </a:r>
            <a:r>
              <a:rPr lang="fr-CA" sz="1200" kern="1200" baseline="0" dirty="0">
                <a:solidFill>
                  <a:schemeClr val="tx1"/>
                </a:solidFill>
                <a:effectLst/>
                <a:latin typeface="Arial" charset="0"/>
                <a:ea typeface="+mn-ea"/>
                <a:cs typeface="+mn-cs"/>
              </a:rPr>
              <a:t> of </a:t>
            </a:r>
            <a:r>
              <a:rPr lang="fr-CA" sz="1200" kern="1200" baseline="0" dirty="0" err="1">
                <a:solidFill>
                  <a:schemeClr val="tx1"/>
                </a:solidFill>
                <a:effectLst/>
                <a:latin typeface="Arial" charset="0"/>
                <a:ea typeface="+mn-ea"/>
                <a:cs typeface="+mn-cs"/>
              </a:rPr>
              <a:t>testimonials</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I’ll</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allow</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myself</a:t>
            </a:r>
            <a:r>
              <a:rPr lang="fr-CA" sz="1200" kern="1200" baseline="0" dirty="0">
                <a:solidFill>
                  <a:schemeClr val="tx1"/>
                </a:solidFill>
                <a:effectLst/>
                <a:latin typeface="Arial" charset="0"/>
                <a:ea typeface="+mn-ea"/>
                <a:cs typeface="+mn-cs"/>
              </a:rPr>
              <a:t> to </a:t>
            </a:r>
            <a:r>
              <a:rPr lang="fr-CA" sz="1200" kern="1200" baseline="0" dirty="0" err="1">
                <a:solidFill>
                  <a:schemeClr val="tx1"/>
                </a:solidFill>
                <a:effectLst/>
                <a:latin typeface="Arial" charset="0"/>
                <a:ea typeface="+mn-ea"/>
                <a:cs typeface="+mn-cs"/>
              </a:rPr>
              <a:t>read</a:t>
            </a:r>
            <a:r>
              <a:rPr lang="fr-CA" sz="1200" kern="1200" baseline="0" dirty="0">
                <a:solidFill>
                  <a:schemeClr val="tx1"/>
                </a:solidFill>
                <a:effectLst/>
                <a:latin typeface="Arial" charset="0"/>
                <a:ea typeface="+mn-ea"/>
                <a:cs typeface="+mn-cs"/>
              </a:rPr>
              <a:t> one in full…</a:t>
            </a:r>
            <a:endParaRPr lang="en-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kern="1200" dirty="0">
                <a:solidFill>
                  <a:schemeClr val="tx1"/>
                </a:solidFill>
                <a:effectLst/>
                <a:latin typeface="Arial" charset="0"/>
                <a:ea typeface="+mn-ea"/>
                <a:cs typeface="+mn-cs"/>
              </a:rPr>
              <a:t>"... in a way, your investment in becoming medicine for yourself and for the rest of the world is something that I'm grateful to be witness to as an occasional participant in this program... any kind of investment like this in order to open your mind, your heart and your spirit to the presence of a larger world, which is either spiritual or physical, is a very important investment, and I applaud you for the investment that you've made." - Elder Malcom Saulis, session 8, 5456</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1815486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Arial" charset="0"/>
                <a:ea typeface="+mn-ea"/>
                <a:cs typeface="+mn-cs"/>
              </a:rPr>
              <a:t>The sessions and take home activities require an fairly significant investment by participants, and t</a:t>
            </a:r>
            <a:r>
              <a:rPr lang="en-US" sz="1200" kern="1200" dirty="0">
                <a:solidFill>
                  <a:schemeClr val="tx1"/>
                </a:solidFill>
                <a:effectLst/>
                <a:latin typeface="Arial" charset="0"/>
                <a:ea typeface="+mn-ea"/>
                <a:cs typeface="+mn-cs"/>
              </a:rPr>
              <a:t>wo components that will be key for ensuring the continued success of the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a:solidFill>
                  <a:schemeClr val="tx1"/>
                </a:solidFill>
                <a:effectLst/>
                <a:latin typeface="Arial" charset="0"/>
                <a:ea typeface="+mn-ea"/>
                <a:cs typeface="+mn-cs"/>
              </a:rPr>
              <a:t>.</a:t>
            </a: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We </a:t>
            </a:r>
            <a:r>
              <a:rPr lang="en-US" sz="1200" kern="1200" dirty="0" err="1">
                <a:solidFill>
                  <a:schemeClr val="tx1"/>
                </a:solidFill>
                <a:effectLst/>
                <a:latin typeface="Arial" charset="0"/>
                <a:ea typeface="+mn-ea"/>
                <a:cs typeface="+mn-cs"/>
              </a:rPr>
              <a:t>encourag</a:t>
            </a:r>
            <a:r>
              <a:rPr lang="en-US" sz="1200" kern="1200" dirty="0">
                <a:solidFill>
                  <a:schemeClr val="tx1"/>
                </a:solidFill>
                <a:effectLst/>
                <a:latin typeface="Arial" charset="0"/>
                <a:ea typeface="+mn-ea"/>
                <a:cs typeface="+mn-cs"/>
              </a:rPr>
              <a:t> you to discuss with your managers in order to get their support</a:t>
            </a:r>
            <a:endParaRPr lang="en-CA" sz="1200" kern="1200" dirty="0">
              <a:solidFill>
                <a:schemeClr val="tx1"/>
              </a:solidFill>
              <a:effectLst/>
              <a:latin typeface="Arial" charset="0"/>
              <a:ea typeface="+mn-ea"/>
              <a:cs typeface="+mn-cs"/>
            </a:endParaRPr>
          </a:p>
          <a:p>
            <a:pPr lvl="0"/>
            <a:endParaRPr lang="en-US" dirty="0"/>
          </a:p>
          <a:p>
            <a:pPr lvl="0"/>
            <a:r>
              <a:rPr lang="en-US" dirty="0"/>
              <a:t>And now, we open the floor for questions, please observe:</a:t>
            </a:r>
          </a:p>
          <a:p>
            <a:pPr marL="171450" lvl="0" indent="-171450">
              <a:buFont typeface="Arial" panose="020B0604020202020204" pitchFamily="34" charset="0"/>
              <a:buChar char="•"/>
            </a:pPr>
            <a:r>
              <a:rPr lang="en-US" dirty="0"/>
              <a:t>One question at a time</a:t>
            </a:r>
          </a:p>
          <a:p>
            <a:pPr marL="171450" lvl="0" indent="-171450">
              <a:buFont typeface="Arial" panose="020B0604020202020204" pitchFamily="34" charset="0"/>
              <a:buChar char="•"/>
            </a:pPr>
            <a:r>
              <a:rPr lang="en-US" dirty="0"/>
              <a:t>Alternating with the chat</a:t>
            </a:r>
          </a:p>
          <a:p>
            <a:pPr marL="171450" lvl="0" indent="-171450">
              <a:buFont typeface="Arial" panose="020B0604020202020204" pitchFamily="34" charset="0"/>
              <a:buChar char="•"/>
            </a:pPr>
            <a:r>
              <a:rPr lang="en-US" dirty="0"/>
              <a:t>and Sli.do, for those who prefer anonymity </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dirty="0"/>
          </a:p>
        </p:txBody>
      </p:sp>
    </p:spTree>
    <p:extLst>
      <p:ext uri="{BB962C8B-B14F-4D97-AF65-F5344CB8AC3E}">
        <p14:creationId xmlns:p14="http://schemas.microsoft.com/office/powerpoint/2010/main" val="4090799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02F4EED-5995-4197-A0DA-5E7BFC546C33}"/>
              </a:ext>
            </a:extLst>
          </p:cNvPr>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7637DBA7-C368-4B7C-ABBE-2FAE578F5D41}"/>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5" name="Date Placeholder 3">
            <a:extLst>
              <a:ext uri="{FF2B5EF4-FFF2-40B4-BE49-F238E27FC236}">
                <a16:creationId xmlns:a16="http://schemas.microsoft.com/office/drawing/2014/main" id="{C400A78A-6314-4D66-AEF7-E30F7BD16717}"/>
              </a:ext>
            </a:extLst>
          </p:cNvPr>
          <p:cNvSpPr>
            <a:spLocks noGrp="1"/>
          </p:cNvSpPr>
          <p:nvPr>
            <p:ph type="dt" sz="half" idx="10"/>
          </p:nvPr>
        </p:nvSpPr>
        <p:spPr>
          <a:xfrm>
            <a:off x="457200" y="6356350"/>
            <a:ext cx="2133600" cy="365125"/>
          </a:xfrm>
        </p:spPr>
        <p:txBody>
          <a:bodyPr/>
          <a:lstStyle/>
          <a:p>
            <a:fld id="{7E62ADF1-26B7-4236-810D-3BE94D1543A2}" type="datetime1">
              <a:rPr lang="en-CA" smtClean="0"/>
              <a:pPr/>
              <a:t>2023-06-05</a:t>
            </a:fld>
            <a:endParaRPr lang="en-CA"/>
          </a:p>
        </p:txBody>
      </p:sp>
      <p:sp>
        <p:nvSpPr>
          <p:cNvPr id="6" name="Footer Placeholder 4">
            <a:extLst>
              <a:ext uri="{FF2B5EF4-FFF2-40B4-BE49-F238E27FC236}">
                <a16:creationId xmlns:a16="http://schemas.microsoft.com/office/drawing/2014/main" id="{0AFBD377-392B-47B2-B2D4-ACD4ECF80AD4}"/>
              </a:ext>
            </a:extLst>
          </p:cNvPr>
          <p:cNvSpPr>
            <a:spLocks noGrp="1"/>
          </p:cNvSpPr>
          <p:nvPr>
            <p:ph type="ftr" sz="quarter" idx="11"/>
          </p:nvPr>
        </p:nvSpPr>
        <p:spPr>
          <a:xfrm>
            <a:off x="3124200" y="6356350"/>
            <a:ext cx="2895600" cy="365125"/>
          </a:xfrm>
        </p:spPr>
        <p:txBody>
          <a:bodyPr/>
          <a:lstStyle/>
          <a:p>
            <a:endParaRPr lang="en-CA"/>
          </a:p>
        </p:txBody>
      </p:sp>
      <p:pic>
        <p:nvPicPr>
          <p:cNvPr id="7" name="Picture 6">
            <a:extLst>
              <a:ext uri="{FF2B5EF4-FFF2-40B4-BE49-F238E27FC236}">
                <a16:creationId xmlns:a16="http://schemas.microsoft.com/office/drawing/2014/main" id="{B65A5DB6-44D8-4BF3-9B9F-9C2744F3BE90}"/>
              </a:ext>
            </a:extLst>
          </p:cNvPr>
          <p:cNvPicPr>
            <a:picLocks noChangeAspect="1"/>
          </p:cNvPicPr>
          <p:nvPr userDrawn="1"/>
        </p:nvPicPr>
        <p:blipFill>
          <a:blip r:embed="rId2"/>
          <a:stretch>
            <a:fillRect/>
          </a:stretch>
        </p:blipFill>
        <p:spPr>
          <a:xfrm>
            <a:off x="0" y="0"/>
            <a:ext cx="2724150" cy="1504950"/>
          </a:xfrm>
          <a:prstGeom prst="rect">
            <a:avLst/>
          </a:prstGeom>
        </p:spPr>
      </p:pic>
      <p:sp>
        <p:nvSpPr>
          <p:cNvPr id="8" name="TextBox 7">
            <a:extLst>
              <a:ext uri="{FF2B5EF4-FFF2-40B4-BE49-F238E27FC236}">
                <a16:creationId xmlns:a16="http://schemas.microsoft.com/office/drawing/2014/main" id="{FD6C9240-DE25-4213-A369-1AE3DC877AA6}"/>
              </a:ext>
            </a:extLst>
          </p:cNvPr>
          <p:cNvSpPr txBox="1"/>
          <p:nvPr userDrawn="1"/>
        </p:nvSpPr>
        <p:spPr>
          <a:xfrm>
            <a:off x="2089361" y="248156"/>
            <a:ext cx="1386405" cy="1015663"/>
          </a:xfrm>
          <a:prstGeom prst="rect">
            <a:avLst/>
          </a:prstGeom>
          <a:noFill/>
        </p:spPr>
        <p:txBody>
          <a:bodyPr wrap="none" rtlCol="0">
            <a:spAutoFit/>
          </a:bodyPr>
          <a:lstStyle/>
          <a:p>
            <a:r>
              <a:rPr lang="en-CA" sz="2000" noProof="0" dirty="0"/>
              <a:t>Indigenous </a:t>
            </a:r>
          </a:p>
          <a:p>
            <a:r>
              <a:rPr lang="en-CA" sz="2000" noProof="0" dirty="0"/>
              <a:t>Services </a:t>
            </a:r>
          </a:p>
          <a:p>
            <a:r>
              <a:rPr lang="en-CA" sz="2000" noProof="0" dirty="0"/>
              <a:t>Canada</a:t>
            </a:r>
          </a:p>
        </p:txBody>
      </p:sp>
      <p:pic>
        <p:nvPicPr>
          <p:cNvPr id="9" name="Picture 8">
            <a:extLst>
              <a:ext uri="{FF2B5EF4-FFF2-40B4-BE49-F238E27FC236}">
                <a16:creationId xmlns:a16="http://schemas.microsoft.com/office/drawing/2014/main" id="{43A16462-A33B-487A-87EA-4774493ADBF8}"/>
              </a:ext>
            </a:extLst>
          </p:cNvPr>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337076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8486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68300" y="1308101"/>
            <a:ext cx="7861300" cy="4787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093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8486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68300" y="1308101"/>
            <a:ext cx="3822700" cy="4787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07408" y="1308101"/>
            <a:ext cx="3822192" cy="47878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881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05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848600" cy="762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8283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1162050"/>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85800"/>
            <a:ext cx="4730750" cy="5334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057400"/>
            <a:ext cx="3008313" cy="3962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3389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728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763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4F54C8FA-5460-47F1-8C41-1B425175CD59}"/>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8" name="Text Placeholder 2">
            <a:extLst>
              <a:ext uri="{FF2B5EF4-FFF2-40B4-BE49-F238E27FC236}">
                <a16:creationId xmlns:a16="http://schemas.microsoft.com/office/drawing/2014/main" id="{2755D7F1-182F-427F-982D-31928989DBE3}"/>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3">
            <a:extLst>
              <a:ext uri="{FF2B5EF4-FFF2-40B4-BE49-F238E27FC236}">
                <a16:creationId xmlns:a16="http://schemas.microsoft.com/office/drawing/2014/main" id="{F3FEBCBC-85D5-4DCC-9ABA-83BA15D89BC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2023-06-05</a:t>
            </a:fld>
            <a:endParaRPr lang="en-CA"/>
          </a:p>
        </p:txBody>
      </p:sp>
      <p:sp>
        <p:nvSpPr>
          <p:cNvPr id="11" name="Footer Placeholder 4">
            <a:extLst>
              <a:ext uri="{FF2B5EF4-FFF2-40B4-BE49-F238E27FC236}">
                <a16:creationId xmlns:a16="http://schemas.microsoft.com/office/drawing/2014/main" id="{CAFF31EE-D19F-4EAE-A303-22A1D65A51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12" name="Picture 4">
            <a:extLst>
              <a:ext uri="{FF2B5EF4-FFF2-40B4-BE49-F238E27FC236}">
                <a16:creationId xmlns:a16="http://schemas.microsoft.com/office/drawing/2014/main" id="{B0EBEFC5-3195-4EF4-8307-4EC0900809D2}"/>
              </a:ext>
            </a:extLst>
          </p:cNvPr>
          <p:cNvPicPr>
            <a:picLocks noChangeAspect="1" noChangeArrowheads="1"/>
          </p:cNvPicPr>
          <p:nvPr userDrawn="1"/>
        </p:nvPicPr>
        <p:blipFill>
          <a:blip r:embed="rId9"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13" name="Slide Number Placeholder 3">
            <a:extLst>
              <a:ext uri="{FF2B5EF4-FFF2-40B4-BE49-F238E27FC236}">
                <a16:creationId xmlns:a16="http://schemas.microsoft.com/office/drawing/2014/main" id="{799B4E81-EA7F-4203-BE9A-0BB4003C7147}"/>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4" name="Picture 13">
            <a:extLst>
              <a:ext uri="{FF2B5EF4-FFF2-40B4-BE49-F238E27FC236}">
                <a16:creationId xmlns:a16="http://schemas.microsoft.com/office/drawing/2014/main" id="{7416116B-2691-45F3-BFAC-4B5ED5471312}"/>
              </a:ext>
            </a:extLst>
          </p:cNvPr>
          <p:cNvPicPr>
            <a:picLocks noChangeAspect="1"/>
          </p:cNvPicPr>
          <p:nvPr userDrawn="1"/>
        </p:nvPicPr>
        <p:blipFill>
          <a:blip r:embed="rId10">
            <a:clrChange>
              <a:clrFrom>
                <a:srgbClr val="FFFFFF"/>
              </a:clrFrom>
              <a:clrTo>
                <a:srgbClr val="FFFFFF">
                  <a:alpha val="0"/>
                </a:srgbClr>
              </a:clrTo>
            </a:clrChange>
          </a:blip>
          <a:stretch>
            <a:fillRect/>
          </a:stretch>
        </p:blipFill>
        <p:spPr>
          <a:xfrm>
            <a:off x="25248" y="6367462"/>
            <a:ext cx="874344" cy="483029"/>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6" r:id="rId3"/>
    <p:sldLayoutId id="2147483679" r:id="rId4"/>
    <p:sldLayoutId id="2147483685" r:id="rId5"/>
    <p:sldLayoutId id="2147483680" r:id="rId6"/>
    <p:sldLayoutId id="2147483681" r:id="rId7"/>
  </p:sldLayoutIdLst>
  <p:hf hdr="0" ftr="0" dt="0"/>
  <p:txStyles>
    <p:title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p:titleStyle>
    <p:body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057400"/>
            <a:ext cx="8610600" cy="2872581"/>
          </a:xfrm>
          <a:prstGeom prst="rect">
            <a:avLst/>
          </a:prstGeom>
          <a:noFill/>
        </p:spPr>
        <p:txBody>
          <a:bodyPr wrap="square" rtlCol="0">
            <a:spAutoFit/>
          </a:bodyPr>
          <a:lstStyle/>
          <a:p>
            <a:pPr algn="ctr">
              <a:lnSpc>
                <a:spcPct val="100000"/>
              </a:lnSpc>
              <a:spcAft>
                <a:spcPts val="500"/>
              </a:spcAft>
            </a:pPr>
            <a:r>
              <a:rPr lang="en-US" sz="3600" dirty="0">
                <a:solidFill>
                  <a:schemeClr val="accent1"/>
                </a:solidFill>
                <a:latin typeface="+mn-lt"/>
              </a:rPr>
              <a:t>Mindful Change Leadership </a:t>
            </a:r>
          </a:p>
          <a:p>
            <a:pPr algn="ctr">
              <a:lnSpc>
                <a:spcPct val="100000"/>
              </a:lnSpc>
              <a:spcAft>
                <a:spcPts val="500"/>
              </a:spcAft>
            </a:pPr>
            <a:r>
              <a:rPr lang="en-US" sz="3600" dirty="0">
                <a:solidFill>
                  <a:schemeClr val="accent1"/>
                </a:solidFill>
                <a:latin typeface="+mn-lt"/>
              </a:rPr>
              <a:t>Development Program </a:t>
            </a:r>
          </a:p>
          <a:p>
            <a:pPr algn="ctr">
              <a:lnSpc>
                <a:spcPct val="100000"/>
              </a:lnSpc>
              <a:spcAft>
                <a:spcPts val="500"/>
              </a:spcAft>
            </a:pPr>
            <a:endParaRPr lang="en-US" sz="3600" dirty="0">
              <a:solidFill>
                <a:schemeClr val="accent1"/>
              </a:solidFill>
              <a:latin typeface="+mn-lt"/>
            </a:endParaRPr>
          </a:p>
          <a:p>
            <a:pPr algn="ctr">
              <a:lnSpc>
                <a:spcPct val="100000"/>
              </a:lnSpc>
              <a:spcAft>
                <a:spcPts val="500"/>
              </a:spcAft>
            </a:pPr>
            <a:r>
              <a:rPr lang="en-US" sz="2800" dirty="0">
                <a:solidFill>
                  <a:schemeClr val="accent1"/>
                </a:solidFill>
                <a:latin typeface="+mn-lt"/>
              </a:rPr>
              <a:t>French Offering 2022</a:t>
            </a:r>
          </a:p>
          <a:p>
            <a:pPr algn="ctr">
              <a:lnSpc>
                <a:spcPct val="100000"/>
              </a:lnSpc>
              <a:spcAft>
                <a:spcPts val="500"/>
              </a:spcAft>
            </a:pPr>
            <a:r>
              <a:rPr lang="en-US" sz="2800" dirty="0">
                <a:solidFill>
                  <a:schemeClr val="accent1"/>
                </a:solidFill>
                <a:latin typeface="+mn-lt"/>
              </a:rPr>
              <a:t>Summary of Results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525" y="0"/>
            <a:ext cx="9147573" cy="6096000"/>
          </a:xfrm>
          <a:prstGeom prst="rect">
            <a:avLst/>
          </a:prstGeom>
        </p:spPr>
      </p:pic>
      <p:sp>
        <p:nvSpPr>
          <p:cNvPr id="10" name="Rectangle 9"/>
          <p:cNvSpPr/>
          <p:nvPr/>
        </p:nvSpPr>
        <p:spPr>
          <a:xfrm>
            <a:off x="506610" y="152400"/>
            <a:ext cx="8408789" cy="2047355"/>
          </a:xfrm>
          <a:prstGeom prst="rect">
            <a:avLst/>
          </a:prstGeom>
        </p:spPr>
        <p:txBody>
          <a:bodyPr wrap="square">
            <a:spAutoFit/>
          </a:bodyPr>
          <a:lstStyle/>
          <a:p>
            <a:r>
              <a:rPr lang="en-US" sz="3200" i="1" dirty="0">
                <a:solidFill>
                  <a:srgbClr val="0070C0"/>
                </a:solidFill>
                <a:latin typeface="Segoe UI Web (West European)"/>
              </a:rPr>
              <a:t>“Leadership is not a rank or a position, it is a choice - a choice to look after the person to the left of us &amp; the person to the right of us.”</a:t>
            </a:r>
            <a:r>
              <a:rPr lang="en-US" sz="3200" dirty="0">
                <a:solidFill>
                  <a:srgbClr val="0070C0"/>
                </a:solidFill>
                <a:latin typeface="Segoe UI Web (West European)"/>
              </a:rPr>
              <a:t> </a:t>
            </a:r>
          </a:p>
          <a:p>
            <a:pPr>
              <a:tabLst>
                <a:tab pos="5467350" algn="l"/>
              </a:tabLst>
            </a:pPr>
            <a:r>
              <a:rPr lang="en-US" sz="3200" dirty="0">
                <a:solidFill>
                  <a:srgbClr val="0070C0"/>
                </a:solidFill>
                <a:latin typeface="Segoe UI Web (West European)"/>
              </a:rPr>
              <a:t>	- S. Sinek </a:t>
            </a:r>
            <a:endParaRPr lang="en-CA" sz="3200" dirty="0">
              <a:solidFill>
                <a:srgbClr val="0070C0"/>
              </a:solidFill>
            </a:endParaRPr>
          </a:p>
        </p:txBody>
      </p:sp>
    </p:spTree>
    <p:extLst>
      <p:ext uri="{BB962C8B-B14F-4D97-AF65-F5344CB8AC3E}">
        <p14:creationId xmlns:p14="http://schemas.microsoft.com/office/powerpoint/2010/main" val="1965215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(MCLD) Program Goal</a:t>
            </a:r>
            <a:endParaRPr lang="en-CA" sz="3200" dirty="0"/>
          </a:p>
        </p:txBody>
      </p:sp>
      <p:sp>
        <p:nvSpPr>
          <p:cNvPr id="5" name="Content Placeholder 4"/>
          <p:cNvSpPr>
            <a:spLocks noGrp="1"/>
          </p:cNvSpPr>
          <p:nvPr>
            <p:ph idx="1"/>
          </p:nvPr>
        </p:nvSpPr>
        <p:spPr>
          <a:xfrm>
            <a:off x="368299" y="1352576"/>
            <a:ext cx="7556501" cy="3157015"/>
          </a:xfrm>
        </p:spPr>
        <p:txBody>
          <a:bodyPr/>
          <a:lstStyle/>
          <a:p>
            <a:pPr marL="0" indent="0">
              <a:spcBef>
                <a:spcPts val="1300"/>
              </a:spcBef>
              <a:spcAft>
                <a:spcPts val="0"/>
              </a:spcAft>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self-awareness by developing key skills: </a:t>
            </a:r>
          </a:p>
          <a:p>
            <a:pPr marL="465138" indent="-311150">
              <a:spcBef>
                <a:spcPts val="1300"/>
              </a:spcBef>
              <a:spcAft>
                <a:spcPts val="0"/>
              </a:spcAft>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Focus,</a:t>
            </a:r>
          </a:p>
          <a:p>
            <a:pPr marL="465138" indent="-311150">
              <a:spcBef>
                <a:spcPts val="1300"/>
              </a:spcBef>
              <a:spcAft>
                <a:spcPts val="0"/>
              </a:spcAft>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Clarity,</a:t>
            </a:r>
          </a:p>
          <a:p>
            <a:pPr marL="465138" indent="-311150">
              <a:spcBef>
                <a:spcPts val="1300"/>
              </a:spcBef>
              <a:spcAft>
                <a:spcPts val="0"/>
              </a:spcAft>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Creativity, and</a:t>
            </a:r>
          </a:p>
          <a:p>
            <a:pPr marL="465138" indent="-311150">
              <a:spcBef>
                <a:spcPts val="1300"/>
              </a:spcBef>
              <a:spcAft>
                <a:spcPts val="0"/>
              </a:spcAft>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Compassion in the service of others</a:t>
            </a:r>
          </a:p>
          <a:p>
            <a:pPr marL="0" indent="0">
              <a:spcBef>
                <a:spcPts val="1300"/>
              </a:spcBef>
              <a:spcAft>
                <a:spcPts val="0"/>
              </a:spcAft>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with a positive impact on well-being and resiliency.</a:t>
            </a:r>
          </a:p>
        </p:txBody>
      </p:sp>
      <p:grpSp>
        <p:nvGrpSpPr>
          <p:cNvPr id="15" name="Group 14"/>
          <p:cNvGrpSpPr/>
          <p:nvPr/>
        </p:nvGrpSpPr>
        <p:grpSpPr>
          <a:xfrm>
            <a:off x="635605" y="4757212"/>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12" descr="https://wiki.gccollab.ca/images/e/e5/AGzz_MCL_Program_logo.jpg">
            <a:extLst>
              <a:ext uri="{FF2B5EF4-FFF2-40B4-BE49-F238E27FC236}">
                <a16:creationId xmlns:a16="http://schemas.microsoft.com/office/drawing/2014/main" id="{9DA7DB24-26FB-4FB8-A498-594B8232B034}"/>
              </a:ext>
            </a:extLst>
          </p:cNvPr>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1708746"/>
            <a:ext cx="3276600" cy="2329854"/>
          </a:xfrm>
          <a:prstGeom prst="rect">
            <a:avLst/>
          </a:prstGeom>
          <a:noFill/>
          <a:ln>
            <a:noFill/>
          </a:ln>
        </p:spPr>
      </p:pic>
    </p:spTree>
    <p:extLst>
      <p:ext uri="{BB962C8B-B14F-4D97-AF65-F5344CB8AC3E}">
        <p14:creationId xmlns:p14="http://schemas.microsoft.com/office/powerpoint/2010/main" val="726620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2022 </a:t>
            </a:r>
            <a:r>
              <a:rPr lang="fr-CA" sz="32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French </a:t>
            </a: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Program Highlights</a:t>
            </a:r>
            <a:endParaRPr lang="en-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E76C4D11-4CF5-46E4-87A7-43856E9834D0}"/>
              </a:ext>
            </a:extLst>
          </p:cNvPr>
          <p:cNvSpPr>
            <a:spLocks noGrp="1"/>
          </p:cNvSpPr>
          <p:nvPr>
            <p:ph idx="1"/>
          </p:nvPr>
        </p:nvSpPr>
        <p:spPr>
          <a:xfrm>
            <a:off x="368300" y="1308100"/>
            <a:ext cx="5715000" cy="5168899"/>
          </a:xfrm>
        </p:spPr>
        <p:txBody>
          <a:bodyPr/>
          <a:lstStyle/>
          <a:p>
            <a:pPr marL="285750" marR="0" lvl="0" indent="-285750" algn="l" defTabSz="914400" rtl="0" eaLnBrk="1" fontAlgn="base" latinLnBrk="0" hangingPunct="1">
              <a:lnSpc>
                <a:spcPct val="90000"/>
              </a:lnSpc>
              <a:spcBef>
                <a:spcPct val="0"/>
              </a:spcBef>
              <a:spcAft>
                <a:spcPct val="370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The program was offered from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October </a:t>
            </a: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to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November </a:t>
            </a: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2022,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via an hour and a half</a:t>
            </a:r>
            <a:r>
              <a:rPr kumimoji="0" lang="en-US" sz="2400" b="0" i="0" u="none" strike="noStrike" kern="1200" cap="none" spc="0" normalizeH="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once </a:t>
            </a: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a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week on-line session.</a:t>
            </a:r>
            <a:endPar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endParaRPr>
          </a:p>
          <a:p>
            <a:pPr marL="285750" marR="0" lvl="0" indent="-285750" algn="l" defTabSz="914400" rtl="0" eaLnBrk="1" fontAlgn="base" latinLnBrk="0" hangingPunct="1">
              <a:lnSpc>
                <a:spcPct val="90000"/>
              </a:lnSpc>
              <a:spcBef>
                <a:spcPct val="0"/>
              </a:spcBef>
              <a:spcAft>
                <a:spcPct val="370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The invitation was sent to Indigenous Services Canada (ISC), Crown-Indigenous Relations and Northern Affairs Canada (CIRNAC) and all other Government of Canada (GC) departments.</a:t>
            </a:r>
          </a:p>
          <a:p>
            <a:pPr marL="285750" marR="0" lvl="0" indent="-285750" algn="l" defTabSz="914400" rtl="0" eaLnBrk="1" fontAlgn="base" latinLnBrk="0" hangingPunct="1">
              <a:lnSpc>
                <a:spcPct val="90000"/>
              </a:lnSpc>
              <a:spcBef>
                <a:spcPct val="0"/>
              </a:spcBef>
              <a:spcAft>
                <a:spcPct val="37000"/>
              </a:spcAft>
              <a:buClrTx/>
              <a:buSzTx/>
              <a:buFont typeface="Wingdings" panose="05000000000000000000" pitchFamily="2" charset="2"/>
              <a:buChar char="ü"/>
              <a:tabLst/>
              <a:defRPr/>
            </a:pP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109 </a:t>
            </a: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registrants with corresponding preliminary assessments were received.</a:t>
            </a:r>
          </a:p>
          <a:p>
            <a:pPr marL="285750" marR="0" lvl="0" indent="-285750" algn="l" defTabSz="914400" rtl="0" eaLnBrk="1" fontAlgn="base" latinLnBrk="0" hangingPunct="1">
              <a:lnSpc>
                <a:spcPct val="90000"/>
              </a:lnSpc>
              <a:spcBef>
                <a:spcPct val="0"/>
              </a:spcBef>
              <a:spcAft>
                <a:spcPct val="37000"/>
              </a:spcAft>
              <a:buClrTx/>
              <a:buSzTx/>
              <a:buFont typeface="Wingdings" panose="05000000000000000000" pitchFamily="2" charset="2"/>
              <a:buChar char="ü"/>
              <a:tabLst/>
              <a:defRPr/>
            </a:pP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50 </a:t>
            </a: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participants from across Canada completed the </a:t>
            </a:r>
            <a:r>
              <a:rPr kumimoji="0" lang="en-US" sz="24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program.</a:t>
            </a:r>
            <a:endPar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endParaRPr>
          </a:p>
        </p:txBody>
      </p:sp>
      <p:sp>
        <p:nvSpPr>
          <p:cNvPr id="10" name="Rectangle 9"/>
          <p:cNvSpPr/>
          <p:nvPr/>
        </p:nvSpPr>
        <p:spPr>
          <a:xfrm>
            <a:off x="7547325" y="5257800"/>
            <a:ext cx="902685" cy="313932"/>
          </a:xfrm>
          <a:prstGeom prst="rect">
            <a:avLst/>
          </a:prstGeom>
        </p:spPr>
        <p:txBody>
          <a:bodyPr wrap="square">
            <a:spAutoFit/>
          </a:bodyPr>
          <a:lstStyle/>
          <a:p>
            <a:r>
              <a:rPr lang="en-US" sz="1600" dirty="0" smtClean="0">
                <a:solidFill>
                  <a:prstClr val="black">
                    <a:lumMod val="65000"/>
                    <a:lumOff val="35000"/>
                  </a:prstClr>
                </a:solidFill>
                <a:latin typeface="+mj-lt"/>
              </a:rPr>
              <a:t>n=109</a:t>
            </a:r>
            <a:endParaRPr lang="en-US" sz="1600" dirty="0">
              <a:solidFill>
                <a:prstClr val="black">
                  <a:lumMod val="65000"/>
                  <a:lumOff val="35000"/>
                </a:prstClr>
              </a:solidFill>
              <a:latin typeface="+mj-lt"/>
            </a:endParaRPr>
          </a:p>
        </p:txBody>
      </p:sp>
      <p:graphicFrame>
        <p:nvGraphicFramePr>
          <p:cNvPr id="6" name="Chart 5">
            <a:extLst>
              <a:ext uri="{FF2B5EF4-FFF2-40B4-BE49-F238E27FC236}">
                <a16:creationId xmlns:a16="http://schemas.microsoft.com/office/drawing/2014/main" id="{00E31FF1-4F00-4251-A92B-21DFFB14CACB}"/>
              </a:ext>
            </a:extLst>
          </p:cNvPr>
          <p:cNvGraphicFramePr>
            <a:graphicFrameLocks/>
          </p:cNvGraphicFramePr>
          <p:nvPr>
            <p:extLst>
              <p:ext uri="{D42A27DB-BD31-4B8C-83A1-F6EECF244321}">
                <p14:modId xmlns:p14="http://schemas.microsoft.com/office/powerpoint/2010/main" val="525202300"/>
              </p:ext>
            </p:extLst>
          </p:nvPr>
        </p:nvGraphicFramePr>
        <p:xfrm>
          <a:off x="4305300" y="1944286"/>
          <a:ext cx="5804535" cy="3700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4305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9AF60-FA80-409C-84BC-9786F2EBB4E3}"/>
              </a:ext>
            </a:extLst>
          </p:cNvPr>
          <p:cNvSpPr>
            <a:spLocks noGrp="1"/>
          </p:cNvSpPr>
          <p:nvPr>
            <p:ph type="title"/>
          </p:nvPr>
        </p:nvSpPr>
        <p:spPr>
          <a:xfrm>
            <a:off x="381000" y="255709"/>
            <a:ext cx="7848600" cy="762000"/>
          </a:xfrm>
        </p:spPr>
        <p:txBody>
          <a:bodyPr/>
          <a:lstStyle/>
          <a:p>
            <a:r>
              <a:rPr lang="en-US" sz="2400" kern="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Map des participants – Premiere séance du DLCP 2022 Fr</a:t>
            </a:r>
            <a:endParaRPr lang="en-US" dirty="0"/>
          </a:p>
        </p:txBody>
      </p:sp>
      <p:pic>
        <p:nvPicPr>
          <p:cNvPr id="7" name="Picture 6">
            <a:extLst>
              <a:ext uri="{FF2B5EF4-FFF2-40B4-BE49-F238E27FC236}">
                <a16:creationId xmlns:a16="http://schemas.microsoft.com/office/drawing/2014/main" id="{DDA640B6-8891-4CC7-A132-CB31E486A59F}"/>
              </a:ext>
            </a:extLst>
          </p:cNvPr>
          <p:cNvPicPr>
            <a:picLocks noChangeAspect="1"/>
          </p:cNvPicPr>
          <p:nvPr/>
        </p:nvPicPr>
        <p:blipFill>
          <a:blip r:embed="rId2"/>
          <a:stretch>
            <a:fillRect/>
          </a:stretch>
        </p:blipFill>
        <p:spPr>
          <a:xfrm>
            <a:off x="505454" y="816218"/>
            <a:ext cx="7467600" cy="5604383"/>
          </a:xfrm>
          <a:prstGeom prst="rect">
            <a:avLst/>
          </a:prstGeom>
        </p:spPr>
      </p:pic>
      <p:pic>
        <p:nvPicPr>
          <p:cNvPr id="5" name="Picture 4">
            <a:extLst>
              <a:ext uri="{FF2B5EF4-FFF2-40B4-BE49-F238E27FC236}">
                <a16:creationId xmlns:a16="http://schemas.microsoft.com/office/drawing/2014/main" id="{48CD8454-B659-45FE-B198-4E4BFA518DC1}"/>
              </a:ext>
            </a:extLst>
          </p:cNvPr>
          <p:cNvPicPr>
            <a:picLocks noChangeAspect="1"/>
          </p:cNvPicPr>
          <p:nvPr/>
        </p:nvPicPr>
        <p:blipFill>
          <a:blip r:embed="rId3"/>
          <a:stretch>
            <a:fillRect/>
          </a:stretch>
        </p:blipFill>
        <p:spPr>
          <a:xfrm>
            <a:off x="5715000" y="965305"/>
            <a:ext cx="3270945" cy="2387495"/>
          </a:xfrm>
          <a:prstGeom prst="rect">
            <a:avLst/>
          </a:prstGeom>
        </p:spPr>
      </p:pic>
      <p:sp>
        <p:nvSpPr>
          <p:cNvPr id="9" name="TextBox 8">
            <a:extLst>
              <a:ext uri="{FF2B5EF4-FFF2-40B4-BE49-F238E27FC236}">
                <a16:creationId xmlns:a16="http://schemas.microsoft.com/office/drawing/2014/main" id="{D2215277-AE0D-4B6A-9BED-A63C926EC26D}"/>
              </a:ext>
            </a:extLst>
          </p:cNvPr>
          <p:cNvSpPr txBox="1"/>
          <p:nvPr/>
        </p:nvSpPr>
        <p:spPr>
          <a:xfrm>
            <a:off x="4879994" y="1254749"/>
            <a:ext cx="858197" cy="590931"/>
          </a:xfrm>
          <a:prstGeom prst="rect">
            <a:avLst/>
          </a:prstGeom>
          <a:noFill/>
        </p:spPr>
        <p:txBody>
          <a:bodyPr wrap="square" rtlCol="0">
            <a:spAutoFit/>
          </a:bodyPr>
          <a:lstStyle/>
          <a:p>
            <a:pPr algn="ctr"/>
            <a:r>
              <a:rPr lang="fr-CA" dirty="0"/>
              <a:t>From NCR:</a:t>
            </a:r>
            <a:endParaRPr lang="en-US" dirty="0"/>
          </a:p>
        </p:txBody>
      </p:sp>
      <p:sp>
        <p:nvSpPr>
          <p:cNvPr id="10" name="TextBox 9">
            <a:extLst>
              <a:ext uri="{FF2B5EF4-FFF2-40B4-BE49-F238E27FC236}">
                <a16:creationId xmlns:a16="http://schemas.microsoft.com/office/drawing/2014/main" id="{8D5058E3-964D-4854-8463-8BDB8DF5356C}"/>
              </a:ext>
            </a:extLst>
          </p:cNvPr>
          <p:cNvSpPr txBox="1"/>
          <p:nvPr/>
        </p:nvSpPr>
        <p:spPr>
          <a:xfrm>
            <a:off x="85483" y="1219200"/>
            <a:ext cx="2408768" cy="590931"/>
          </a:xfrm>
          <a:prstGeom prst="rect">
            <a:avLst/>
          </a:prstGeom>
          <a:noFill/>
        </p:spPr>
        <p:txBody>
          <a:bodyPr wrap="square" rtlCol="0">
            <a:spAutoFit/>
          </a:bodyPr>
          <a:lstStyle/>
          <a:p>
            <a:pPr algn="ctr"/>
            <a:r>
              <a:rPr lang="en-CA" dirty="0"/>
              <a:t>From across Canada:</a:t>
            </a:r>
          </a:p>
        </p:txBody>
      </p:sp>
    </p:spTree>
    <p:extLst>
      <p:ext uri="{BB962C8B-B14F-4D97-AF65-F5344CB8AC3E}">
        <p14:creationId xmlns:p14="http://schemas.microsoft.com/office/powerpoint/2010/main" val="1937541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CDF68-A4FE-4488-93B9-D8771F9D37DA}"/>
              </a:ext>
            </a:extLst>
          </p:cNvPr>
          <p:cNvSpPr>
            <a:spLocks noGrp="1"/>
          </p:cNvSpPr>
          <p:nvPr>
            <p:ph type="title"/>
          </p:nvPr>
        </p:nvSpPr>
        <p:spPr/>
        <p:txBody>
          <a:bodyPr/>
          <a:lstStyle/>
          <a:p>
            <a:endParaRPr lang="en-US"/>
          </a:p>
        </p:txBody>
      </p:sp>
      <p:pic>
        <p:nvPicPr>
          <p:cNvPr id="5" name="Content Placeholder 4" descr="Graphical user interface, text, website&#10;&#10;Description automatically generated">
            <a:extLst>
              <a:ext uri="{FF2B5EF4-FFF2-40B4-BE49-F238E27FC236}">
                <a16:creationId xmlns:a16="http://schemas.microsoft.com/office/drawing/2014/main" id="{3CACFF75-6922-4A45-AF14-E77066B5D1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97" y="533400"/>
            <a:ext cx="9021606" cy="5324061"/>
          </a:xfrm>
        </p:spPr>
      </p:pic>
    </p:spTree>
    <p:extLst>
      <p:ext uri="{BB962C8B-B14F-4D97-AF65-F5344CB8AC3E}">
        <p14:creationId xmlns:p14="http://schemas.microsoft.com/office/powerpoint/2010/main" val="2013005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3704738609"/>
              </p:ext>
            </p:extLst>
          </p:nvPr>
        </p:nvGraphicFramePr>
        <p:xfrm>
          <a:off x="381000" y="1308100"/>
          <a:ext cx="7861300" cy="4787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1311298970"/>
              </p:ext>
            </p:extLst>
          </p:nvPr>
        </p:nvGraphicFramePr>
        <p:xfrm>
          <a:off x="368300" y="1308100"/>
          <a:ext cx="7861300"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normAutofit/>
          </a:bodyPr>
          <a:lstStyle/>
          <a:p>
            <a:pPr algn="ct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French Program 2022</a:t>
            </a:r>
            <a:endParaRPr lang="en-CA" sz="3200" dirty="0"/>
          </a:p>
        </p:txBody>
      </p:sp>
      <p:sp>
        <p:nvSpPr>
          <p:cNvPr id="8" name="TextBox 7"/>
          <p:cNvSpPr txBox="1"/>
          <p:nvPr/>
        </p:nvSpPr>
        <p:spPr>
          <a:xfrm>
            <a:off x="4800600" y="6172200"/>
            <a:ext cx="3200400" cy="59555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spcBef>
                <a:spcPts val="0"/>
              </a:spcBef>
              <a:spcAft>
                <a:spcPts val="0"/>
              </a:spcAft>
            </a:pPr>
            <a:r>
              <a:rPr lang="en-US" sz="1050" dirty="0">
                <a:solidFill>
                  <a:srgbClr val="7F7F7F"/>
                </a:solidFill>
                <a:effectLst/>
                <a:ea typeface="Calibri" panose="020F0502020204030204" pitchFamily="34" charset="0"/>
                <a:cs typeface="Times New Roman" panose="02020603050405020304" pitchFamily="18" charset="0"/>
              </a:rPr>
              <a:t>* People who </a:t>
            </a:r>
            <a:r>
              <a:rPr lang="en-US" sz="1050" dirty="0">
                <a:solidFill>
                  <a:srgbClr val="7F7F7F"/>
                </a:solidFill>
                <a:cs typeface="Times New Roman" panose="02020603050405020304" pitchFamily="18" charset="0"/>
              </a:rPr>
              <a:t>answered "Almost </a:t>
            </a:r>
            <a:r>
              <a:rPr lang="en-US" sz="1050" dirty="0" smtClean="0">
                <a:solidFill>
                  <a:srgbClr val="7F7F7F"/>
                </a:solidFill>
                <a:cs typeface="Times New Roman" panose="02020603050405020304" pitchFamily="18" charset="0"/>
              </a:rPr>
              <a:t>Always“, </a:t>
            </a:r>
            <a:br>
              <a:rPr lang="en-US" sz="1050" dirty="0" smtClean="0">
                <a:solidFill>
                  <a:srgbClr val="7F7F7F"/>
                </a:solidFill>
                <a:cs typeface="Times New Roman" panose="02020603050405020304" pitchFamily="18" charset="0"/>
              </a:rPr>
            </a:br>
            <a:r>
              <a:rPr lang="en-US" sz="1050" dirty="0" smtClean="0">
                <a:solidFill>
                  <a:srgbClr val="7F7F7F"/>
                </a:solidFill>
                <a:cs typeface="Times New Roman" panose="02020603050405020304" pitchFamily="18" charset="0"/>
              </a:rPr>
              <a:t>"Very </a:t>
            </a:r>
            <a:r>
              <a:rPr lang="en-US" sz="1050" dirty="0">
                <a:solidFill>
                  <a:srgbClr val="7F7F7F"/>
                </a:solidFill>
                <a:cs typeface="Times New Roman" panose="02020603050405020304" pitchFamily="18" charset="0"/>
              </a:rPr>
              <a:t>Frequently", </a:t>
            </a:r>
            <a:r>
              <a:rPr lang="en-US" sz="1050" dirty="0" smtClean="0">
                <a:solidFill>
                  <a:srgbClr val="7F7F7F"/>
                </a:solidFill>
                <a:cs typeface="Times New Roman" panose="02020603050405020304" pitchFamily="18" charset="0"/>
              </a:rPr>
              <a:t>and </a:t>
            </a:r>
            <a:r>
              <a:rPr lang="en-US" sz="1050" dirty="0" smtClean="0">
                <a:solidFill>
                  <a:srgbClr val="7F7F7F"/>
                </a:solidFill>
                <a:cs typeface="Times New Roman" panose="02020603050405020304" pitchFamily="18" charset="0"/>
              </a:rPr>
              <a:t>** “</a:t>
            </a:r>
            <a:r>
              <a:rPr lang="en-US" sz="1050" dirty="0" smtClean="0">
                <a:solidFill>
                  <a:srgbClr val="7F7F7F"/>
                </a:solidFill>
                <a:cs typeface="Times New Roman" panose="02020603050405020304" pitchFamily="18" charset="0"/>
              </a:rPr>
              <a:t>Somewhat </a:t>
            </a:r>
            <a:r>
              <a:rPr lang="en-US" sz="1050" dirty="0" smtClean="0">
                <a:solidFill>
                  <a:srgbClr val="7F7F7F"/>
                </a:solidFill>
                <a:cs typeface="Times New Roman" panose="02020603050405020304" pitchFamily="18" charset="0"/>
              </a:rPr>
              <a:t>Frequently”</a:t>
            </a:r>
            <a:r>
              <a:rPr lang="en-US" sz="1050" dirty="0" smtClean="0">
                <a:solidFill>
                  <a:srgbClr val="7F7F7F"/>
                </a:solidFill>
                <a:cs typeface="Times New Roman" panose="02020603050405020304" pitchFamily="18" charset="0"/>
              </a:rPr>
              <a:t>, </a:t>
            </a:r>
            <a:r>
              <a:rPr lang="en-US" sz="1050" dirty="0" smtClean="0">
                <a:solidFill>
                  <a:srgbClr val="7F7F7F"/>
                </a:solidFill>
                <a:cs typeface="Times New Roman" panose="02020603050405020304" pitchFamily="18" charset="0"/>
              </a:rPr>
              <a:t>except </a:t>
            </a:r>
            <a:r>
              <a:rPr lang="en-US" sz="1050" dirty="0" smtClean="0">
                <a:solidFill>
                  <a:srgbClr val="7F7F7F"/>
                </a:solidFill>
                <a:cs typeface="Times New Roman" panose="02020603050405020304" pitchFamily="18" charset="0"/>
              </a:rPr>
              <a:t>for </a:t>
            </a:r>
            <a:r>
              <a:rPr lang="en-US" sz="1050" dirty="0" err="1" smtClean="0">
                <a:solidFill>
                  <a:srgbClr val="7F7F7F"/>
                </a:solidFill>
                <a:cs typeface="Times New Roman" panose="02020603050405020304" pitchFamily="18" charset="0"/>
              </a:rPr>
              <a:t>Behavioural</a:t>
            </a:r>
            <a:r>
              <a:rPr lang="en-US" sz="1050" dirty="0" smtClean="0">
                <a:solidFill>
                  <a:srgbClr val="7F7F7F"/>
                </a:solidFill>
                <a:cs typeface="Times New Roman" panose="02020603050405020304" pitchFamily="18" charset="0"/>
              </a:rPr>
              <a:t> Risk</a:t>
            </a:r>
            <a:endParaRPr lang="en-US" sz="1050" dirty="0">
              <a:solidFill>
                <a:srgbClr val="7F7F7F"/>
              </a:solidFill>
              <a:cs typeface="Times New Roman" panose="02020603050405020304" pitchFamily="18" charset="0"/>
            </a:endParaRPr>
          </a:p>
        </p:txBody>
      </p:sp>
      <p:sp>
        <p:nvSpPr>
          <p:cNvPr id="9" name="Rectangle 8"/>
          <p:cNvSpPr/>
          <p:nvPr/>
        </p:nvSpPr>
        <p:spPr>
          <a:xfrm>
            <a:off x="5434912" y="5644978"/>
            <a:ext cx="1159292" cy="244682"/>
          </a:xfrm>
          <a:prstGeom prst="rect">
            <a:avLst/>
          </a:prstGeom>
        </p:spPr>
        <p:txBody>
          <a:bodyPr wrap="none">
            <a:spAutoFit/>
          </a:bodyPr>
          <a:lstStyle/>
          <a:p>
            <a:r>
              <a:rPr lang="en-US" sz="1050" dirty="0">
                <a:solidFill>
                  <a:schemeClr val="tx1">
                    <a:lumMod val="65000"/>
                    <a:lumOff val="35000"/>
                  </a:schemeClr>
                </a:solidFill>
                <a:latin typeface="+mn-lt"/>
                <a:ea typeface="Calibri" panose="020F0502020204030204" pitchFamily="34" charset="0"/>
                <a:cs typeface="Times New Roman" panose="02020603050405020304" pitchFamily="18" charset="0"/>
              </a:rPr>
              <a:t>, 3 months after</a:t>
            </a:r>
            <a:endParaRPr lang="en-CA" sz="1050" dirty="0">
              <a:latin typeface="+mn-lt"/>
            </a:endParaRPr>
          </a:p>
        </p:txBody>
      </p:sp>
      <p:sp>
        <p:nvSpPr>
          <p:cNvPr id="10" name="TextBox 8">
            <a:extLst>
              <a:ext uri="{FF2B5EF4-FFF2-40B4-BE49-F238E27FC236}">
                <a16:creationId xmlns:a16="http://schemas.microsoft.com/office/drawing/2014/main" id="{87212F19-A7E6-4B97-AEBC-D7F85E1C7A97}"/>
              </a:ext>
            </a:extLst>
          </p:cNvPr>
          <p:cNvSpPr txBox="1"/>
          <p:nvPr/>
        </p:nvSpPr>
        <p:spPr>
          <a:xfrm>
            <a:off x="1066800" y="2667000"/>
            <a:ext cx="1058303" cy="4247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solidFill>
                  <a:srgbClr val="7030A0"/>
                </a:solidFill>
              </a:rPr>
              <a:t>18.5%</a:t>
            </a:r>
            <a:endParaRPr lang="en-US" sz="2400" dirty="0">
              <a:solidFill>
                <a:srgbClr val="7030A0"/>
              </a:solidFill>
            </a:endParaRPr>
          </a:p>
        </p:txBody>
      </p:sp>
      <p:sp>
        <p:nvSpPr>
          <p:cNvPr id="11" name="TextBox 9">
            <a:extLst>
              <a:ext uri="{FF2B5EF4-FFF2-40B4-BE49-F238E27FC236}">
                <a16:creationId xmlns:a16="http://schemas.microsoft.com/office/drawing/2014/main" id="{391D4798-E413-4217-8EFA-32187EB309C4}"/>
              </a:ext>
            </a:extLst>
          </p:cNvPr>
          <p:cNvSpPr txBox="1"/>
          <p:nvPr/>
        </p:nvSpPr>
        <p:spPr>
          <a:xfrm>
            <a:off x="2699951" y="2518397"/>
            <a:ext cx="886781" cy="4247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solidFill>
                  <a:srgbClr val="7030A0"/>
                </a:solidFill>
              </a:rPr>
              <a:t>8.7%</a:t>
            </a:r>
            <a:endParaRPr lang="en-US" sz="2400" dirty="0">
              <a:solidFill>
                <a:srgbClr val="7030A0"/>
              </a:solidFill>
            </a:endParaRPr>
          </a:p>
        </p:txBody>
      </p:sp>
      <p:sp>
        <p:nvSpPr>
          <p:cNvPr id="12" name="TextBox 10">
            <a:extLst>
              <a:ext uri="{FF2B5EF4-FFF2-40B4-BE49-F238E27FC236}">
                <a16:creationId xmlns:a16="http://schemas.microsoft.com/office/drawing/2014/main" id="{5EB4611E-184D-4470-9B1B-BF5193F8D363}"/>
              </a:ext>
            </a:extLst>
          </p:cNvPr>
          <p:cNvSpPr txBox="1"/>
          <p:nvPr/>
        </p:nvSpPr>
        <p:spPr>
          <a:xfrm>
            <a:off x="4223951" y="2456934"/>
            <a:ext cx="952197" cy="58925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solidFill>
                  <a:srgbClr val="7030A0"/>
                </a:solidFill>
              </a:rPr>
              <a:t>3.4%</a:t>
            </a:r>
          </a:p>
        </p:txBody>
      </p:sp>
      <p:sp>
        <p:nvSpPr>
          <p:cNvPr id="13" name="TextBox 11">
            <a:extLst>
              <a:ext uri="{FF2B5EF4-FFF2-40B4-BE49-F238E27FC236}">
                <a16:creationId xmlns:a16="http://schemas.microsoft.com/office/drawing/2014/main" id="{F3B1C742-DFCE-4FD5-AF29-E9A6FA6330FD}"/>
              </a:ext>
            </a:extLst>
          </p:cNvPr>
          <p:cNvSpPr txBox="1"/>
          <p:nvPr/>
        </p:nvSpPr>
        <p:spPr>
          <a:xfrm>
            <a:off x="5412258" y="1473309"/>
            <a:ext cx="1058303" cy="4247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solidFill>
                  <a:srgbClr val="7030A0"/>
                </a:solidFill>
              </a:rPr>
              <a:t>28.9%</a:t>
            </a:r>
            <a:endParaRPr lang="en-US" sz="2400" dirty="0">
              <a:solidFill>
                <a:srgbClr val="7030A0"/>
              </a:solidFill>
            </a:endParaRPr>
          </a:p>
        </p:txBody>
      </p:sp>
      <p:sp>
        <p:nvSpPr>
          <p:cNvPr id="14" name="TextBox 12">
            <a:extLst>
              <a:ext uri="{FF2B5EF4-FFF2-40B4-BE49-F238E27FC236}">
                <a16:creationId xmlns:a16="http://schemas.microsoft.com/office/drawing/2014/main" id="{3C772E30-2A06-408A-93F8-5D2446A99D93}"/>
              </a:ext>
            </a:extLst>
          </p:cNvPr>
          <p:cNvSpPr txBox="1"/>
          <p:nvPr/>
        </p:nvSpPr>
        <p:spPr>
          <a:xfrm>
            <a:off x="6858000" y="2002021"/>
            <a:ext cx="1058303" cy="4247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solidFill>
                  <a:srgbClr val="7030A0"/>
                </a:solidFill>
              </a:rPr>
              <a:t>15.1%</a:t>
            </a:r>
            <a:endParaRPr lang="en-US" sz="2400" dirty="0">
              <a:solidFill>
                <a:srgbClr val="7030A0"/>
              </a:solidFill>
            </a:endParaRPr>
          </a:p>
        </p:txBody>
      </p:sp>
      <p:sp>
        <p:nvSpPr>
          <p:cNvPr id="15" name="Rectangle 14"/>
          <p:cNvSpPr/>
          <p:nvPr/>
        </p:nvSpPr>
        <p:spPr>
          <a:xfrm>
            <a:off x="4985828" y="5179368"/>
            <a:ext cx="348172" cy="230832"/>
          </a:xfrm>
          <a:prstGeom prst="rect">
            <a:avLst/>
          </a:prstGeom>
        </p:spPr>
        <p:txBody>
          <a:bodyPr wrap="none">
            <a:spAutoFit/>
          </a:bodyPr>
          <a:lstStyle/>
          <a:p>
            <a:r>
              <a:rPr lang="en-US" sz="1000" dirty="0">
                <a:solidFill>
                  <a:srgbClr val="7F7F7F"/>
                </a:solidFill>
                <a:cs typeface="Times New Roman" panose="02020603050405020304" pitchFamily="18" charset="0"/>
              </a:rPr>
              <a:t>**</a:t>
            </a:r>
            <a:endParaRPr lang="en-CA" sz="1000" dirty="0"/>
          </a:p>
        </p:txBody>
      </p:sp>
    </p:spTree>
    <p:extLst>
      <p:ext uri="{BB962C8B-B14F-4D97-AF65-F5344CB8AC3E}">
        <p14:creationId xmlns:p14="http://schemas.microsoft.com/office/powerpoint/2010/main" val="247314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7443578" y="19050"/>
            <a:ext cx="1700422" cy="1517973"/>
          </a:xfrm>
          <a:prstGeom prst="rect">
            <a:avLst/>
          </a:prstGeom>
        </p:spPr>
      </p:pic>
      <p:sp>
        <p:nvSpPr>
          <p:cNvPr id="4" name="Title 3"/>
          <p:cNvSpPr>
            <a:spLocks noGrp="1"/>
          </p:cNvSpPr>
          <p:nvPr>
            <p:ph type="title"/>
          </p:nvPr>
        </p:nvSpPr>
        <p:spPr>
          <a:xfrm>
            <a:off x="381000" y="228600"/>
            <a:ext cx="8458200" cy="914401"/>
          </a:xfrm>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Program Testimonials</a:t>
            </a:r>
            <a:endParaRPr lang="en-CA" sz="3200" dirty="0"/>
          </a:p>
        </p:txBody>
      </p:sp>
      <p:sp>
        <p:nvSpPr>
          <p:cNvPr id="3" name="Rectangle 2"/>
          <p:cNvSpPr/>
          <p:nvPr/>
        </p:nvSpPr>
        <p:spPr>
          <a:xfrm>
            <a:off x="780840" y="1371600"/>
            <a:ext cx="7967546" cy="5214889"/>
          </a:xfrm>
          <a:prstGeom prst="rect">
            <a:avLst/>
          </a:prstGeom>
        </p:spPr>
        <p:txBody>
          <a:bodyPr wrap="square">
            <a:spAutoFit/>
          </a:bodyPr>
          <a:lstStyle/>
          <a:p>
            <a:pPr marL="285750" indent="-285750">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85750" indent="-285750">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85750" lvl="0" indent="-285750">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series is life changing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future” </a:t>
            </a:r>
          </a:p>
          <a:p>
            <a:pPr marL="285750" indent="-285750">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These 8 weeks have been profound</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in my view I think this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should be mandatory for everyone. it's that 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"Thank you for this valuable opportunity to grow personally and professionally.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doing at ISC</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wanted to also share some specific gratitude... I found the sessions incredibly helpful, useful and well structured… it's already had a wonderful effect on my life</a:t>
            </a:r>
            <a:endPar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3423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073" y="1295400"/>
            <a:ext cx="8458200" cy="914401"/>
          </a:xfrm>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What’s Needed For Success?</a:t>
            </a:r>
            <a:endParaRPr lang="en-CA" sz="3200" b="0" dirty="0"/>
          </a:p>
        </p:txBody>
      </p:sp>
      <p:sp>
        <p:nvSpPr>
          <p:cNvPr id="3" name="Rectangle 2"/>
          <p:cNvSpPr/>
          <p:nvPr/>
        </p:nvSpPr>
        <p:spPr>
          <a:xfrm>
            <a:off x="4191000" y="3617228"/>
            <a:ext cx="4326673" cy="1307409"/>
          </a:xfrm>
          <a:prstGeom prst="rect">
            <a:avLst/>
          </a:prstGeom>
        </p:spPr>
        <p:txBody>
          <a:bodyPr wrap="square">
            <a:spAutoFit/>
          </a:bodyPr>
          <a:lstStyle/>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Voluntary Participation</a:t>
            </a:r>
          </a:p>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Support from Management</a:t>
            </a:r>
          </a:p>
          <a:p>
            <a:pPr marL="285750" lvl="0" indent="-285750">
              <a:buSzPct val="135000"/>
              <a:buFont typeface="Wingdings" panose="05000000000000000000" pitchFamily="2" charset="2"/>
              <a:buChar char="ü"/>
            </a:pPr>
            <a:endPar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061468" y="533400"/>
            <a:ext cx="3471863" cy="2816531"/>
          </a:xfrm>
          <a:prstGeom prst="ellipse">
            <a:avLst/>
          </a:prstGeom>
          <a:ln>
            <a:noFill/>
          </a:ln>
          <a:effectLst>
            <a:softEdge rad="112500"/>
          </a:effectLst>
        </p:spPr>
      </p:pic>
      <p:grpSp>
        <p:nvGrpSpPr>
          <p:cNvPr id="11" name="Group 10"/>
          <p:cNvGrpSpPr/>
          <p:nvPr/>
        </p:nvGrpSpPr>
        <p:grpSpPr>
          <a:xfrm>
            <a:off x="762000" y="2436023"/>
            <a:ext cx="3298902" cy="2563770"/>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788627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9661250|-6926519|-3161487|-10379576|-10856873|INAC / AANC&quot;,&quot;Id&quot;:&quot;578794d93533352f046df19f&quot;,&quot;SmartGridHorizontal&quot;:0,&quot;LinkedExcelSources&quot;:{},&quot;LinkedProjectSources&quot;:{}}"/>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Standard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Standard_white</Template>
  <TotalTime>46901</TotalTime>
  <Words>1489</Words>
  <Application>Microsoft Office PowerPoint</Application>
  <PresentationFormat>On-screen Show (4:3)</PresentationFormat>
  <Paragraphs>115</Paragraphs>
  <Slides>9</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Courier New</vt:lpstr>
      <vt:lpstr>Lato</vt:lpstr>
      <vt:lpstr>Segoe UI Web (West European)</vt:lpstr>
      <vt:lpstr>Symbol</vt:lpstr>
      <vt:lpstr>Times New Roman</vt:lpstr>
      <vt:lpstr>Verdana</vt:lpstr>
      <vt:lpstr>Wingdings</vt:lpstr>
      <vt:lpstr>Standard_white</vt:lpstr>
      <vt:lpstr>PowerPoint Presentation</vt:lpstr>
      <vt:lpstr>PowerPoint Presentation</vt:lpstr>
      <vt:lpstr>Mindful Change Leadership Development (MCLD) Program Goal</vt:lpstr>
      <vt:lpstr>MCLD 2022 French - Program Highlights</vt:lpstr>
      <vt:lpstr>Map des participants – Premiere séance du DLCP 2022 Fr</vt:lpstr>
      <vt:lpstr>PowerPoint Presentation</vt:lpstr>
      <vt:lpstr>Key Findings - MCLD French Program 2022</vt:lpstr>
      <vt:lpstr>MCLD Program Testimonials</vt:lpstr>
      <vt:lpstr>What’s Needed For Success?</vt:lpstr>
    </vt:vector>
  </TitlesOfParts>
  <Manager>Alejandro.gonzalez@sac-isc.gc.ca</Manager>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Alejandro.gonzalez@sac-isc.gc.ca</dc:creator>
  <cp:lastModifiedBy>Gonzalez.Alejandro</cp:lastModifiedBy>
  <cp:revision>918</cp:revision>
  <cp:lastPrinted>2019-12-11T13:53:56Z</cp:lastPrinted>
  <dcterms:created xsi:type="dcterms:W3CDTF">2007-03-13T16:30:24Z</dcterms:created>
  <dcterms:modified xsi:type="dcterms:W3CDTF">2023-06-05T14:12:23Z</dcterms:modified>
</cp:coreProperties>
</file>