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521" r:id="rId2"/>
    <p:sldId id="325" r:id="rId3"/>
    <p:sldId id="376" r:id="rId4"/>
    <p:sldId id="377" r:id="rId5"/>
    <p:sldId id="278" r:id="rId6"/>
    <p:sldId id="371" r:id="rId7"/>
    <p:sldId id="527" r:id="rId8"/>
    <p:sldId id="362" r:id="rId9"/>
    <p:sldId id="372" r:id="rId10"/>
    <p:sldId id="528" r:id="rId11"/>
    <p:sldId id="523" r:id="rId12"/>
    <p:sldId id="529" r:id="rId13"/>
    <p:sldId id="381" r:id="rId14"/>
    <p:sldId id="368" r:id="rId15"/>
    <p:sldId id="525" r:id="rId16"/>
    <p:sldId id="526" r:id="rId17"/>
    <p:sldId id="357" r:id="rId18"/>
    <p:sldId id="542" r:id="rId19"/>
    <p:sldId id="337" r:id="rId20"/>
    <p:sldId id="358" r:id="rId21"/>
    <p:sldId id="374" r:id="rId22"/>
    <p:sldId id="37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93" autoAdjust="0"/>
    <p:restoredTop sz="48467" autoAdjust="0"/>
  </p:normalViewPr>
  <p:slideViewPr>
    <p:cSldViewPr snapToObjects="1" showGuides="1">
      <p:cViewPr varScale="1">
        <p:scale>
          <a:sx n="54" d="100"/>
          <a:sy n="54" d="100"/>
        </p:scale>
        <p:origin x="298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iki.gccollab.ca/Convergence" TargetMode="External"/><Relationship Id="rId5" Type="http://schemas.openxmlformats.org/officeDocument/2006/relationships/hyperlink" Target="https://www.youtube.com/watch?v=KsJA_cpYMkY" TargetMode="External"/><Relationship Id="rId4" Type="http://schemas.openxmlformats.org/officeDocument/2006/relationships/hyperlink" Target="http://www.turtlelodge.org/the-seven-sacred-laws-animated-web-series-french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vlVEN7Iym4" TargetMode="External"/><Relationship Id="rId13" Type="http://schemas.openxmlformats.org/officeDocument/2006/relationships/hyperlink" Target="https://www.rickhanson.net/online-courses/the-foundations-of-well-being/inner-strengths-for-well-being/" TargetMode="External"/><Relationship Id="rId3" Type="http://schemas.openxmlformats.org/officeDocument/2006/relationships/hyperlink" Target="https://www.youtube.com/watch?v=KsJA_cpYMkY" TargetMode="External"/><Relationship Id="rId7" Type="http://schemas.openxmlformats.org/officeDocument/2006/relationships/hyperlink" Target="https://www.youtube.com/watch?v=gy7S4dB7y3M" TargetMode="External"/><Relationship Id="rId12" Type="http://schemas.openxmlformats.org/officeDocument/2006/relationships/hyperlink" Target="https://www.youtube.com/watch?v=w6T02g5hnT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O9XV0SXFrdk" TargetMode="External"/><Relationship Id="rId11" Type="http://schemas.openxmlformats.org/officeDocument/2006/relationships/hyperlink" Target="https://greatergood.berkeley.edu/topic/mindfulness/definition" TargetMode="External"/><Relationship Id="rId5" Type="http://schemas.openxmlformats.org/officeDocument/2006/relationships/hyperlink" Target="https://www.youtube.com/watch?v=Du4WCBl86KM" TargetMode="External"/><Relationship Id="rId15" Type="http://schemas.openxmlformats.org/officeDocument/2006/relationships/hyperlink" Target="https://www.youtube.com/watch?v=ozyr7jVucz0" TargetMode="External"/><Relationship Id="rId10" Type="http://schemas.openxmlformats.org/officeDocument/2006/relationships/hyperlink" Target="https://my.happify.com/hd/3-ways-to-live-mindfully" TargetMode="External"/><Relationship Id="rId4" Type="http://schemas.openxmlformats.org/officeDocument/2006/relationships/hyperlink" Target="https://www.youtube.com/watch?v=W1XYYd2Sexs" TargetMode="External"/><Relationship Id="rId9" Type="http://schemas.openxmlformats.org/officeDocument/2006/relationships/hyperlink" Target="https://www.youtube.com/watch?v=-uRAjnmbE8Y" TargetMode="External"/><Relationship Id="rId14" Type="http://schemas.openxmlformats.org/officeDocument/2006/relationships/hyperlink" Target="https://www.youtube.com/watch?v=egjWRWOUME4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a/Seven-Practices-Mindful-Leader-Monastery/dp/1608685195/" TargetMode="External"/><Relationship Id="rId3" Type="http://schemas.openxmlformats.org/officeDocument/2006/relationships/hyperlink" Target="https://beeleadership.com/la-pleine-conscience-a-travers-les-9-attitudes-de-jon-kabat-zinn/" TargetMode="External"/><Relationship Id="rId7" Type="http://schemas.openxmlformats.org/officeDocument/2006/relationships/hyperlink" Target="https://www.amazon.ca/Creating-Mindful-Leaders-Power-Forward/dp/1119484782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mazon.ca/Mindful-Leader-Embodying-Christian-wisdom-ebook/dp/B07KJGHXDW/" TargetMode="External"/><Relationship Id="rId5" Type="http://schemas.openxmlformats.org/officeDocument/2006/relationships/hyperlink" Target="https://www.amazon.ca/Dare-Lead-Brave-Conversations-Hearts/dp/0399592520" TargetMode="External"/><Relationship Id="rId4" Type="http://schemas.openxmlformats.org/officeDocument/2006/relationships/hyperlink" Target="https://www.amazon.ca/Eleven-Rings-Success-Phil-Jackson/dp/1594205116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fr/resources/mindshift-cb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nvergenc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www.youtube.com/watch?v=HJvDrT6N-m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1r8hj72bfGo" TargetMode="External"/><Relationship Id="rId5" Type="http://schemas.openxmlformats.org/officeDocument/2006/relationships/hyperlink" Target="https://www.youtube.com/watch?v=bKfyNIRdVQU&amp;t=75s" TargetMode="External"/><Relationship Id="rId4" Type="http://schemas.openxmlformats.org/officeDocument/2006/relationships/hyperlink" Target="https://www.youtube.com/watch?v=p427blfFGA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o.on.ca/en/resources-and-support/resources/P6174F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pathway2success.com/10-mindfulness-activities-you-can-try-today/" TargetMode="External"/><Relationship Id="rId5" Type="http://schemas.openxmlformats.org/officeDocument/2006/relationships/hyperlink" Target="https://positivepsychology.com/meditation-exercises-activities/" TargetMode="External"/><Relationship Id="rId4" Type="http://schemas.openxmlformats.org/officeDocument/2006/relationships/hyperlink" Target="https://www.centerforresilience.org/5-ways-to-practice-mindfulness-right-now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-LsavLI20w" TargetMode="External"/><Relationship Id="rId3" Type="http://schemas.openxmlformats.org/officeDocument/2006/relationships/hyperlink" Target="http://www.turtlelodge.org/the-seven-sacred-laws-animated-web-series-french/" TargetMode="External"/><Relationship Id="rId7" Type="http://schemas.openxmlformats.org/officeDocument/2006/relationships/hyperlink" Target="https://plumvillage.org/mindfulness/the-5-mindfulness-training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uthernnetwork.org/site/seven-teachings" TargetMode="External"/><Relationship Id="rId5" Type="http://schemas.openxmlformats.org/officeDocument/2006/relationships/hyperlink" Target="https://www.tbs-sct.canada.ca/pol/doc-fra.aspx?id=25049" TargetMode="External"/><Relationship Id="rId4" Type="http://schemas.openxmlformats.org/officeDocument/2006/relationships/hyperlink" Target="https://plumvillage.org/fr/pleine-conscience/5-entrainement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Rabia</a:t>
            </a:r>
          </a:p>
          <a:p>
            <a:endParaRPr lang="fr-FR" b="0" dirty="0"/>
          </a:p>
          <a:p>
            <a:r>
              <a:rPr lang="fr-FR" b="0" dirty="0"/>
              <a:t>On commence avec une belle citation de Aristote</a:t>
            </a:r>
            <a:r>
              <a:rPr lang="fr-FR" b="0" baseline="0" dirty="0"/>
              <a:t> (lire la diapositive) </a:t>
            </a:r>
          </a:p>
          <a:p>
            <a:r>
              <a:rPr lang="fr-FR" b="0" baseline="0" dirty="0"/>
              <a:t>Là où vos talents et les besoins du monde se rencontrent, là se trouve votre vocation.</a:t>
            </a:r>
          </a:p>
          <a:p>
            <a:endParaRPr lang="fr-FR" b="0" baseline="0" dirty="0"/>
          </a:p>
          <a:p>
            <a:r>
              <a:rPr lang="fr-FR" b="0" baseline="0" dirty="0"/>
              <a:t>Et deux autres citations populaires (lire la diapositive)</a:t>
            </a:r>
          </a:p>
          <a:p>
            <a:r>
              <a:rPr lang="fr-FR" b="0" baseline="0" dirty="0"/>
              <a:t>Le plus beau cadeau que vous pouvez donner à quelqu’un est votre temps parce que vous leur donnez quelque chose que vous ne pourrez jamais reprendre.</a:t>
            </a:r>
          </a:p>
          <a:p>
            <a:r>
              <a:rPr lang="fr-FR" b="0" baseline="0" dirty="0"/>
              <a:t>Le bonheur n’est pas d’avoir ce que l’on désire, mais d’apprécier ce que l’on a.</a:t>
            </a:r>
            <a:endParaRPr lang="fr-FR" b="0" dirty="0"/>
          </a:p>
          <a:p>
            <a:endParaRPr lang="fr-CA" dirty="0"/>
          </a:p>
          <a:p>
            <a:r>
              <a:rPr lang="fr-CA" b="1" dirty="0"/>
              <a:t>Préparer le CC</a:t>
            </a:r>
            <a:r>
              <a:rPr lang="fr-CA" b="1" baseline="0" dirty="0"/>
              <a:t> et taille de la police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montre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and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>
                <a:hlinkClick r:id="" action="ppaction://noaction"/>
              </a:rPr>
              <a:t>http</a:t>
            </a:r>
            <a:r>
              <a:rPr lang="fr-CA" sz="1200" dirty="0">
                <a:hlinkClick r:id="rId4"/>
              </a:rPr>
              <a:t>://www.turtlelodge.org/the-seven-sacred-laws-animated-web-series-french/</a:t>
            </a:r>
            <a:r>
              <a:rPr lang="fr-CA" sz="1200" dirty="0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connecter à ses valeurs - </a:t>
            </a:r>
            <a:r>
              <a:rPr lang="fr-CA" sz="1200" dirty="0">
                <a:hlinkClick r:id="rId4"/>
              </a:rPr>
              <a:t>https://youtu.be/kSJpRSZOGVM?t=76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Changer de perspective -  </a:t>
            </a:r>
            <a:r>
              <a:rPr lang="en-CA" u="sng" dirty="0">
                <a:hlinkClick r:id="rId5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6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Clappling</a:t>
            </a:r>
            <a:r>
              <a:rPr lang="fr-CA" dirty="0"/>
              <a:t> images – </a:t>
            </a:r>
            <a:r>
              <a:rPr lang="fr-CA" dirty="0">
                <a:hlinkClick r:id="rId7"/>
              </a:rPr>
              <a:t>https://giphy.com/embed/7Xmgrc6ty9XlZU6h2M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>
              <a:hlinkClick r:id="rId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>
              <a:hlinkClick r:id="rId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1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Sonia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Peut-être</a:t>
            </a:r>
            <a:r>
              <a:rPr lang="en-CA" dirty="0"/>
              <a:t> </a:t>
            </a:r>
            <a:r>
              <a:rPr lang="en-CA" dirty="0" err="1"/>
              <a:t>jouer</a:t>
            </a:r>
            <a:r>
              <a:rPr lang="en-CA" dirty="0"/>
              <a:t> </a:t>
            </a:r>
            <a:r>
              <a:rPr lang="en-CA" dirty="0" err="1"/>
              <a:t>cette</a:t>
            </a:r>
            <a:r>
              <a:rPr lang="en-CA" dirty="0"/>
              <a:t> video : Changer de perspective -  </a:t>
            </a:r>
            <a:r>
              <a:rPr lang="en-CA" u="sng" dirty="0">
                <a:hlinkClick r:id="rId3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Ressources en français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Changer de perspective -  </a:t>
            </a:r>
            <a:r>
              <a:rPr lang="en-CA" u="sng" dirty="0">
                <a:hlinkClick r:id="rId3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pleine conscience au cœur du changement - </a:t>
            </a:r>
            <a:r>
              <a:rPr lang="fr-CA" u="sng" dirty="0">
                <a:hlinkClick r:id="rId4"/>
              </a:rPr>
              <a:t>https://www.youtube.com/watch?v=W1XYYd2Sexs</a:t>
            </a:r>
            <a:r>
              <a:rPr lang="fr-CA" dirty="0"/>
              <a:t>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Une définition complète de la pleine conscience</a:t>
            </a:r>
            <a:r>
              <a:rPr lang="en-CA" dirty="0"/>
              <a:t> - </a:t>
            </a:r>
            <a:r>
              <a:rPr lang="en-CA" u="sng" dirty="0">
                <a:hlinkClick r:id="rId5"/>
              </a:rPr>
              <a:t>https://www.youtube.com/watch?v=Du4WCBl86KM</a:t>
            </a:r>
            <a:r>
              <a:rPr lang="en-CA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Gérer son stress grâce à la MBSR (la pleine conscience) - </a:t>
            </a:r>
            <a:r>
              <a:rPr lang="fr-CA" u="sng" dirty="0">
                <a:hlinkClick r:id="rId6"/>
              </a:rPr>
              <a:t>https://www.youtube.com/watch?v=O9XV0SXFrdk</a:t>
            </a:r>
            <a:r>
              <a:rPr lang="fr-CA" dirty="0"/>
              <a:t>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Changer de perspective -  </a:t>
            </a:r>
            <a:r>
              <a:rPr lang="en-CA" u="sng" dirty="0">
                <a:hlinkClick r:id="rId3"/>
              </a:rPr>
              <a:t>https://www.youtube.com/watch?v=KsJA_cpYMkY</a:t>
            </a:r>
            <a:r>
              <a:rPr lang="en-CA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/>
              <a:t>5 exercices simples pour cultiver la pleine conscience sans méditer - </a:t>
            </a:r>
            <a:r>
              <a:rPr lang="fr-CA" u="sng" dirty="0">
                <a:hlinkClick r:id="rId7"/>
              </a:rPr>
              <a:t>https://www.youtube.com/watch?v=gy7S4dB7y3M</a:t>
            </a:r>
            <a:r>
              <a:rPr lang="fr-CA" dirty="0"/>
              <a:t> </a:t>
            </a:r>
            <a:endParaRPr lang="en-CA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/>
              <a:t>Témoignages de dirigeants d'entreprises pratiquant la pleine conscience - </a:t>
            </a:r>
            <a:r>
              <a:rPr lang="fr-CA" u="sng" dirty="0">
                <a:hlinkClick r:id="rId8"/>
              </a:rPr>
              <a:t>https://www.youtube.com/watch?v=OvlVEN7Iym4</a:t>
            </a:r>
            <a:r>
              <a:rPr lang="fr-CA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En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/>
              <a:t>numérique</a:t>
            </a:r>
            <a:r>
              <a:rPr lang="en-CA" dirty="0"/>
              <a:t> - </a:t>
            </a:r>
            <a:r>
              <a:rPr lang="en-CA" dirty="0">
                <a:hlinkClick r:id="rId9"/>
              </a:rPr>
              <a:t>https://www.youtube.com/watch?v=-uRAjnmbE8Y</a:t>
            </a:r>
            <a:r>
              <a:rPr lang="en-CA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Ressources en anglais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Settle</a:t>
            </a:r>
            <a:r>
              <a:rPr lang="fr-CA" dirty="0"/>
              <a:t> Down, </a:t>
            </a:r>
            <a:r>
              <a:rPr lang="fr-CA" dirty="0" err="1"/>
              <a:t>Pay</a:t>
            </a:r>
            <a:r>
              <a:rPr lang="fr-CA" dirty="0"/>
              <a:t> Attention, Say </a:t>
            </a:r>
            <a:r>
              <a:rPr lang="fr-CA" dirty="0" err="1"/>
              <a:t>Thank</a:t>
            </a:r>
            <a:r>
              <a:rPr lang="fr-CA" dirty="0"/>
              <a:t> You</a:t>
            </a:r>
            <a:br>
              <a:rPr lang="fr-CA" dirty="0"/>
            </a:br>
            <a:r>
              <a:rPr lang="fr-CA" sz="900" dirty="0"/>
              <a:t>- </a:t>
            </a:r>
            <a:r>
              <a:rPr lang="fr-CA" sz="900" dirty="0">
                <a:hlinkClick r:id="rId10"/>
              </a:rPr>
              <a:t>https://my.happify.com/hd/3-ways-to-live-mindfully</a:t>
            </a:r>
            <a:r>
              <a:rPr lang="fr-CA" sz="900" dirty="0"/>
              <a:t> 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What</a:t>
            </a:r>
            <a:r>
              <a:rPr lang="fr-CA" dirty="0"/>
              <a:t> Is </a:t>
            </a:r>
            <a:r>
              <a:rPr lang="fr-CA" dirty="0" err="1"/>
              <a:t>Mindfulness</a:t>
            </a:r>
            <a:r>
              <a:rPr lang="fr-CA" dirty="0"/>
              <a:t>? “</a:t>
            </a:r>
            <a:r>
              <a:rPr lang="fr-CA" dirty="0" err="1"/>
              <a:t>Presence</a:t>
            </a:r>
            <a:r>
              <a:rPr lang="fr-CA" dirty="0"/>
              <a:t> of </a:t>
            </a:r>
            <a:r>
              <a:rPr lang="fr-CA" dirty="0" err="1"/>
              <a:t>Heart</a:t>
            </a:r>
            <a:r>
              <a:rPr lang="fr-CA" dirty="0"/>
              <a:t>” – A </a:t>
            </a:r>
            <a:r>
              <a:rPr lang="fr-CA" dirty="0" err="1"/>
              <a:t>Definition</a:t>
            </a:r>
            <a:r>
              <a:rPr lang="fr-CA" dirty="0"/>
              <a:t> – </a:t>
            </a:r>
            <a:r>
              <a:rPr lang="fr-CA" sz="1000" dirty="0">
                <a:hlinkClick r:id="rId11"/>
              </a:rPr>
              <a:t>https://greatergood.berkeley.edu/topic/mindfulness/definition</a:t>
            </a:r>
            <a:r>
              <a:rPr lang="fr-CA" sz="10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Mindfulness</a:t>
            </a:r>
            <a:r>
              <a:rPr lang="fr-CA" dirty="0"/>
              <a:t> Is a </a:t>
            </a:r>
            <a:r>
              <a:rPr lang="fr-CA" dirty="0" err="1"/>
              <a:t>Superpower</a:t>
            </a:r>
            <a:r>
              <a:rPr lang="fr-CA" dirty="0"/>
              <a:t> – An Animation </a:t>
            </a:r>
            <a:r>
              <a:rPr lang="fr-CA" sz="1000" dirty="0">
                <a:hlinkClick r:id="rId12"/>
              </a:rPr>
              <a:t>https://www.youtube.com/watch?v=w6T02g5hnT4</a:t>
            </a:r>
            <a:r>
              <a:rPr lang="fr-CA" sz="10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The 12 </a:t>
            </a:r>
            <a:r>
              <a:rPr lang="fr-CA" dirty="0" err="1"/>
              <a:t>Inner</a:t>
            </a:r>
            <a:r>
              <a:rPr lang="fr-CA" dirty="0"/>
              <a:t> </a:t>
            </a:r>
            <a:r>
              <a:rPr lang="fr-CA" dirty="0" err="1"/>
              <a:t>Strengths</a:t>
            </a:r>
            <a:r>
              <a:rPr lang="fr-CA" dirty="0"/>
              <a:t> for Lasting </a:t>
            </a:r>
            <a:r>
              <a:rPr lang="fr-CA" dirty="0" err="1"/>
              <a:t>Well-being</a:t>
            </a:r>
            <a:r>
              <a:rPr lang="fr-CA" dirty="0"/>
              <a:t> and </a:t>
            </a:r>
            <a:r>
              <a:rPr lang="fr-CA" dirty="0" err="1"/>
              <a:t>Resilience</a:t>
            </a:r>
            <a:r>
              <a:rPr lang="fr-CA" dirty="0"/>
              <a:t> - </a:t>
            </a:r>
            <a:r>
              <a:rPr lang="fr-CA" sz="1000" dirty="0"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https://www.rickhanson.net/online-courses/the-foundations-of-well-being/inner-strengths-for-well-being/</a:t>
            </a:r>
            <a:r>
              <a:rPr lang="fr-CA" sz="1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/>
              <a:t>Meditate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Kevin Hart| </a:t>
            </a:r>
            <a:r>
              <a:rPr lang="fr-CA" dirty="0" err="1"/>
              <a:t>LoL</a:t>
            </a:r>
            <a:r>
              <a:rPr lang="fr-CA" dirty="0"/>
              <a:t> Network - </a:t>
            </a:r>
            <a:r>
              <a:rPr lang="fr-CA" sz="1050" dirty="0">
                <a:hlinkClick r:id="rId14"/>
              </a:rPr>
              <a:t>https://www.youtube.com/watch?v=egjWRWOUME4</a:t>
            </a:r>
            <a:r>
              <a:rPr lang="fr-CA" sz="105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60 Minutes Special on Mindfulness Anderson Cooper</a:t>
            </a:r>
            <a:br>
              <a:rPr lang="en-US" sz="800" b="1" i="0" dirty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fr-CA" sz="1050" u="sng" dirty="0">
                <a:hlinkClick r:id="rId15"/>
              </a:rPr>
              <a:t>https://www.youtube.com/watch?v=ozyr7jVucz0</a:t>
            </a:r>
            <a:br>
              <a:rPr lang="fr-CA" sz="1050" b="1" i="0" dirty="0">
                <a:solidFill>
                  <a:srgbClr val="0F0F0F"/>
                </a:solidFill>
                <a:effectLst/>
                <a:latin typeface="YouTube Sans"/>
              </a:rPr>
            </a:br>
            <a:endParaRPr lang="en-US" sz="800" b="1" i="0" dirty="0">
              <a:solidFill>
                <a:srgbClr val="0F0F0F"/>
              </a:solidFill>
              <a:effectLst/>
              <a:latin typeface="YouTub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1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4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Sonia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français</a:t>
            </a:r>
            <a:r>
              <a:rPr lang="en-CA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err="1"/>
              <a:t>Connectez-vous</a:t>
            </a:r>
            <a:r>
              <a:rPr lang="en-CA" dirty="0"/>
              <a:t> à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même</a:t>
            </a:r>
            <a:r>
              <a:rPr lang="en-CA" dirty="0"/>
              <a:t> - https://chademeng.com/uncategorized/search-inside-yourself-now-available-in-french-and-czech/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(article) La pleine conscience à travers les 9 attitudes de Jon </a:t>
            </a:r>
            <a:r>
              <a:rPr lang="fr-CA" dirty="0" err="1"/>
              <a:t>Kabat</a:t>
            </a:r>
            <a:r>
              <a:rPr lang="fr-CA" dirty="0"/>
              <a:t> </a:t>
            </a:r>
            <a:r>
              <a:rPr lang="fr-CA" dirty="0" err="1"/>
              <a:t>Zinn</a:t>
            </a:r>
            <a:r>
              <a:rPr lang="fr-CA" dirty="0"/>
              <a:t> - </a:t>
            </a:r>
            <a:r>
              <a:rPr lang="fr-CA" u="sng" dirty="0">
                <a:hlinkClick r:id="rId3"/>
              </a:rPr>
              <a:t>https://beeleadership.com/la-pleine-conscience-a-travers-les-9-attitudes-de-jon-kabat-zinn/</a:t>
            </a:r>
            <a:r>
              <a:rPr lang="fr-CA" dirty="0"/>
              <a:t>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err="1"/>
              <a:t>Théorie</a:t>
            </a:r>
            <a:r>
              <a:rPr lang="en-CA" dirty="0"/>
              <a:t> U - https://fr.wikipedia.org/wiki/Th%C3%A9orie_U</a:t>
            </a:r>
            <a:br>
              <a:rPr lang="en-CA" dirty="0"/>
            </a:br>
            <a:r>
              <a:rPr lang="en-CA" dirty="0"/>
              <a:t>https://www.amazon.com/Th%C3%A9orie-U-lessentiel/dp/2364291216</a:t>
            </a:r>
            <a:br>
              <a:rPr lang="en-CA" dirty="0"/>
            </a:br>
            <a:r>
              <a:rPr lang="en-CA" dirty="0"/>
              <a:t>https://dialogue-ic.com/wp-content/uploads/2021/05/LA-THEORIE-U-introduction-final.pdf</a:t>
            </a:r>
            <a:br>
              <a:rPr lang="en-CA" dirty="0"/>
            </a:br>
            <a:r>
              <a:rPr lang="en-CA" dirty="0"/>
              <a:t>https://www.amazon.fr/Presence-Exploration-Profound-Organizations-Society-ebook/dp/B000FCKBNO/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 AMOUR DU STRESS - https://www.chapters.indigo.ca/fr-ca/livres/product/9782981783950-article.html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POUVOIR DU MOMENT PRÉSENT (LE) - https://www.amazon.ca/POUVOIR-MOMENT-PRÉSENT-ECKHART-TOLLE/</a:t>
            </a:r>
            <a:r>
              <a:rPr lang="fr-FR" dirty="0" err="1"/>
              <a:t>dp</a:t>
            </a:r>
            <a:r>
              <a:rPr lang="fr-FR" dirty="0"/>
              <a:t>/2290020206/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livres du </a:t>
            </a:r>
            <a:r>
              <a:rPr lang="fr-FR" dirty="0" err="1"/>
              <a:t>Plum</a:t>
            </a:r>
            <a:r>
              <a:rPr lang="fr-FR" dirty="0"/>
              <a:t> village </a:t>
            </a:r>
            <a:br>
              <a:rPr lang="fr-FR" dirty="0"/>
            </a:br>
            <a:r>
              <a:rPr lang="fr-FR" dirty="0"/>
              <a:t>– Dix Exercices pour bouger et méditer </a:t>
            </a:r>
            <a:br>
              <a:rPr lang="fr-FR" dirty="0"/>
            </a:br>
            <a:r>
              <a:rPr lang="fr-FR" dirty="0"/>
              <a:t>- Commencer à méditer </a:t>
            </a:r>
            <a:br>
              <a:rPr lang="fr-FR" dirty="0"/>
            </a:br>
            <a:r>
              <a:rPr lang="fr-FR" dirty="0"/>
              <a:t>- et plusieurs </a:t>
            </a:r>
            <a:br>
              <a:rPr lang="fr-FR" dirty="0"/>
            </a:br>
            <a:r>
              <a:rPr lang="fr-FR" dirty="0"/>
              <a:t>https://plumvillage.org/fr/pleine-conscience/livres/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Mon cahier d’autocompassion en pleine conscience: Comment apprendre à s’aimer - https://www.amazon.fr/Mon-cahier-autocompassion-pleine-conscience/dp/2807328725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Oser avec audace - Comment le courage d'être vulnérables transforme notre façon de vivre, d'aimer, d'être un parent et un leader - https://www.amazon.fr/Oser-avec-audace-vulnérables-transforme/</a:t>
            </a:r>
            <a:r>
              <a:rPr lang="fr-FR" dirty="0" err="1"/>
              <a:t>dp</a:t>
            </a:r>
            <a:r>
              <a:rPr lang="fr-FR" dirty="0"/>
              <a:t>/2897932317/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leadership conscient: Guide pratique pour diriger en pleine conscience - https://www.amazon.fr/leadership-conscient-pratique-conscience-management-ebook/dp/B07BZJG8YK/</a:t>
            </a: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https://www.amazon.ca/Search-Inside-Yourself-Productivity-Creativity/dp/0062116924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https://www.amazon.ca/Presence-Human-Purpose-Field-Future/dp/0385516304/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https://www.amazon.ca/Leading-Emerging-Future-Ego-System-Eco-System/dp/1605099260/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https://www.amazon.ca/Finding-Space-Lead-Practical-Leadership/dp/1620402475/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https://www.amazon.ca/Mindful-Leadership-Self-Awareness-Transforming-Inspiring/dp/1118127110/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https://www.amazon.ca/Joy-Demand-Discovering-Happiness-Within/dp/0062378872 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https://www.amazon.ca/Self-Compassion-Proven-Power-Being-Yourself/dp/0061733520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https://www.amazon.ca/Mindful-Leader-Management-Mindfulness-Meditation/dp/1590306201/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https://www.amazon.ca/Mindfulness-Merloyd-Lawrence-Langer-Reprinted/dp/B00C6OOLR6/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https://www.amazon.ca/Eleven-Rings-Success-Phil-Jackson/dp/1594205116/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https://www.amazon.ca/Dare-Lead-Brave-Conversations-Hearts/dp/0399592520</a:t>
            </a:r>
            <a:r>
              <a:rPr lang="en-CA" dirty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6"/>
              </a:rPr>
              <a:t>https://www.amazon.ca/Mindful-Leader-Embodying-Christian-wisdom-ebook/dp/B07KJGHXDW/</a:t>
            </a:r>
            <a:endParaRPr lang="en-CA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7"/>
              </a:rPr>
              <a:t>https://www.amazon.ca/Creating-Mindful-Leaders-Power-Forward/dp/1119484782/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8"/>
              </a:rPr>
              <a:t>https://www.amazon.ca/Seven-Practices-Mindful-Leader-Monastery/dp/1608685195/</a:t>
            </a:r>
            <a:endParaRPr lang="en-CA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https://www.amazon.ca/Art-Mindfulness-HarperOne-Select-Selects-ebook/dp/B005HG4H24/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https://www.amazon.ca/Mindful-Coach-Facilitating-Leader-Development-ebook/dp/B00362XL64/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baseline="0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Sonia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 nos jours, il y a beaucoup d'applications, vous en avez peut-être dans votre smartphone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soupçon de prudence lors de leur utilisation, ne vous perdez pas en essayant ceci et en essayant cela… choisissez-en un, respectez-le pendant une semaine et décidez si vous l'aimez assez. À ce stade, prenez une décision consciente et essayez-en une autre pendant une semaine.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Voici quelques exemples de telles applications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Mindshift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 basées sur la thérapie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cognitivo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-comportementale (TCC) – </a:t>
            </a:r>
            <a:r>
              <a:rPr lang="en-US" dirty="0">
                <a:hlinkClick r:id="rId3"/>
              </a:rPr>
              <a:t>https://www.anxietycanada.com/fr/resources/mindshift-cbt/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Petit Bambou – application gratuit, avec option “avancé” 42Euros par 6 mois, sessions “live” chaque matin sur leur page Facebook - https://www.petitbambou.com/fr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Calm</a:t>
            </a:r>
            <a:r>
              <a:rPr lang="fr-FR" dirty="0"/>
              <a:t> – application très efficace, un peu centre sur le </a:t>
            </a:r>
            <a:r>
              <a:rPr lang="fr-FR" dirty="0" err="1"/>
              <a:t>someil</a:t>
            </a:r>
            <a:r>
              <a:rPr lang="fr-FR" dirty="0"/>
              <a:t>, mais beaucoup d’options – gratuit, avec options d’achat dans l’application – </a:t>
            </a:r>
            <a:br>
              <a:rPr lang="fr-FR" dirty="0"/>
            </a:br>
            <a:r>
              <a:rPr lang="fr-FR" dirty="0"/>
              <a:t>https://apps.apple.com/fr/app/calm/id571800810</a:t>
            </a:r>
            <a:br>
              <a:rPr lang="fr-FR" dirty="0"/>
            </a:br>
            <a:r>
              <a:rPr lang="fr-FR" dirty="0"/>
              <a:t>https://play.google.com/store/apps/details?id=com.calm.android&amp;hl=fr_CA&amp;gl=CA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Mind</a:t>
            </a:r>
            <a:r>
              <a:rPr lang="fr-FR" dirty="0"/>
              <a:t> – plusieurs outils (sessions enregistrées et “live”, podcasts et un programme </a:t>
            </a:r>
            <a:r>
              <a:rPr lang="fr-FR" dirty="0" err="1"/>
              <a:t>specifique</a:t>
            </a:r>
            <a:r>
              <a:rPr lang="fr-FR" dirty="0"/>
              <a:t> aux enfants - https://www.mind-app.io/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The </a:t>
            </a:r>
            <a:r>
              <a:rPr lang="fr-FR" dirty="0" err="1"/>
              <a:t>Mindfulness</a:t>
            </a:r>
            <a:r>
              <a:rPr lang="fr-FR" dirty="0"/>
              <a:t> App – gratuit, option d’</a:t>
            </a:r>
            <a:r>
              <a:rPr lang="fr-FR" dirty="0" err="1"/>
              <a:t>abonement</a:t>
            </a:r>
            <a:r>
              <a:rPr lang="fr-FR" dirty="0"/>
              <a:t>, plusieurs langues - https://www.themindfulnessapp.com/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Namatata</a:t>
            </a:r>
            <a:r>
              <a:rPr lang="fr-FR" dirty="0"/>
              <a:t> – gratuit, </a:t>
            </a:r>
            <a:r>
              <a:rPr lang="fr-FR" dirty="0" err="1"/>
              <a:t>abonement</a:t>
            </a:r>
            <a:r>
              <a:rPr lang="fr-FR" dirty="0"/>
              <a:t> 11Euros par mois - https://www.namatata.com/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Headspace</a:t>
            </a:r>
            <a:r>
              <a:rPr lang="fr-FR" dirty="0"/>
              <a:t> - https://www.headspace.com/fr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Insight </a:t>
            </a:r>
            <a:r>
              <a:rPr lang="fr-FR" dirty="0" err="1"/>
              <a:t>timer</a:t>
            </a:r>
            <a:r>
              <a:rPr lang="fr-FR" dirty="0"/>
              <a:t> – gratuit, plusieurs langues - https://insighttimer.com/fr-ca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Besoin de trouver le liens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Smiling</a:t>
            </a:r>
            <a:r>
              <a:rPr lang="fr-FR" dirty="0"/>
              <a:t> </a:t>
            </a:r>
            <a:r>
              <a:rPr lang="fr-FR" dirty="0" err="1"/>
              <a:t>Mind</a:t>
            </a:r>
            <a:r>
              <a:rPr lang="fr-FR" dirty="0"/>
              <a:t> – gratuit, uniquement en anglais?? - https://www.smilingmind.com.au/smiling-mind-app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 </a:t>
            </a:r>
            <a:r>
              <a:rPr lang="en-CA" dirty="0" err="1"/>
              <a:t>quelques</a:t>
            </a:r>
            <a:r>
              <a:rPr lang="en-CA" dirty="0"/>
              <a:t> apps: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https://calm.com/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https://www.headspace.com/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fr-CA" dirty="0"/>
              <a:t>https://happify.com/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https://www.balanceapp.com/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https://insighttimer.com/en-ca - https://insighttimer.com/fr-ca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(veteran affairs, USA) https://mobile.va.gov/app/mindfulness-coach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https://www.thetappingsolution.com/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4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aimerait</a:t>
            </a: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partager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reference sur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GCWiki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s’appelle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convergence les séances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décrites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concentrent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spécifiquement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envers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pleine</a:t>
            </a:r>
            <a:r>
              <a:rPr lang="en-US" sz="1200" b="0" i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conscience.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3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defTabSz="933126">
              <a:defRPr/>
            </a:pPr>
            <a:r>
              <a:rPr lang="fr-CA" dirty="0"/>
              <a:t>(Cliquez sur chaque puce)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 que vous avez remplie </a:t>
            </a:r>
            <a:r>
              <a:rPr lang="fr-CA" b="1" dirty="0"/>
              <a:t>avant</a:t>
            </a:r>
            <a:r>
              <a:rPr lang="fr-CA" dirty="0"/>
              <a:t> de </a:t>
            </a:r>
            <a:r>
              <a:rPr lang="fr-CA" baseline="0" dirty="0"/>
              <a:t>vous inscrire au programme permet d’établir un point de référence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Nous sommes en train de terminer les 8 semaines; le début montre où nous en sommes. 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</a:t>
            </a:r>
            <a:r>
              <a:rPr lang="fr-CA" baseline="0" dirty="0"/>
              <a:t>auto-évaluation effectuée tout de suite </a:t>
            </a:r>
            <a:r>
              <a:rPr lang="fr-CA" b="1" baseline="0" dirty="0"/>
              <a:t>après</a:t>
            </a:r>
            <a:r>
              <a:rPr lang="fr-CA" baseline="0" dirty="0"/>
              <a:t> le programme est utilisée pour mesurer les connaissances retenus des activités pendant les séances du programme, le système de jumelage, et le journal de gratitude.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</a:t>
            </a:r>
            <a:r>
              <a:rPr lang="fr-CA" baseline="0" dirty="0"/>
              <a:t> </a:t>
            </a:r>
            <a:r>
              <a:rPr lang="fr-CA" b="1" baseline="0" dirty="0"/>
              <a:t>finale</a:t>
            </a:r>
            <a:r>
              <a:rPr lang="fr-CA" baseline="0" dirty="0"/>
              <a:t> permet d’apprendre dans quelle mesure l’apprentissage est réellement mis en pratique, c’est-à-dire de mesurer les compétences mises en pratique ou les comportements modifiés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(Lire la diapositive.)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en-US" dirty="0"/>
          </a:p>
          <a:p>
            <a:pPr defTabSz="933126">
              <a:defRPr/>
            </a:pPr>
            <a:r>
              <a:rPr lang="en-US" dirty="0" err="1"/>
              <a:t>Félicitations</a:t>
            </a:r>
            <a:r>
              <a:rPr lang="en-US" dirty="0"/>
              <a:t> à </a:t>
            </a:r>
            <a:r>
              <a:rPr lang="en-US" dirty="0" err="1"/>
              <a:t>cette</a:t>
            </a:r>
            <a:r>
              <a:rPr lang="en-US" baseline="0" dirty="0"/>
              <a:t> </a:t>
            </a:r>
            <a:r>
              <a:rPr lang="en-US" baseline="0" dirty="0" err="1"/>
              <a:t>cohorte</a:t>
            </a:r>
            <a:r>
              <a:rPr lang="en-US" baseline="0" dirty="0"/>
              <a:t>!  </a:t>
            </a:r>
            <a:r>
              <a:rPr lang="en-US" baseline="0" dirty="0" err="1"/>
              <a:t>Vous</a:t>
            </a:r>
            <a:r>
              <a:rPr lang="en-US" baseline="0" dirty="0"/>
              <a:t> </a:t>
            </a:r>
            <a:r>
              <a:rPr lang="en-US" baseline="0" dirty="0" err="1"/>
              <a:t>avez</a:t>
            </a:r>
            <a:r>
              <a:rPr lang="en-US" baseline="0" dirty="0"/>
              <a:t> </a:t>
            </a:r>
            <a:r>
              <a:rPr lang="en-US" baseline="0" dirty="0" err="1"/>
              <a:t>maintenant</a:t>
            </a:r>
            <a:r>
              <a:rPr lang="en-US" baseline="0" dirty="0"/>
              <a:t> les </a:t>
            </a:r>
            <a:r>
              <a:rPr lang="en-US" baseline="0" dirty="0" err="1"/>
              <a:t>outils</a:t>
            </a:r>
            <a:r>
              <a:rPr lang="en-US" baseline="0" dirty="0"/>
              <a:t> pour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cheminement</a:t>
            </a:r>
            <a:r>
              <a:rPr lang="en-US" baseline="0" dirty="0"/>
              <a:t> en </a:t>
            </a:r>
            <a:r>
              <a:rPr lang="en-US" baseline="0" dirty="0" err="1"/>
              <a:t>pleine</a:t>
            </a:r>
            <a:r>
              <a:rPr lang="en-US" baseline="0" dirty="0"/>
              <a:t> conscience.</a:t>
            </a:r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Images d’applaudissements – </a:t>
            </a:r>
            <a:r>
              <a:rPr lang="fr-CA" dirty="0">
                <a:hlinkClick r:id="rId3"/>
              </a:rPr>
              <a:t>https://giphy.com/embed/7Xmgrc6ty9XlZU6h2M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7500" lnSpcReduction="10000"/>
          </a:bodyPr>
          <a:lstStyle/>
          <a:p>
            <a:pPr defTabSz="933126">
              <a:defRPr/>
            </a:pPr>
            <a:r>
              <a:rPr lang="fr-CA" dirty="0"/>
              <a:t>Alejandro:</a:t>
            </a:r>
          </a:p>
          <a:p>
            <a:pPr defTabSz="933126">
              <a:defRPr/>
            </a:pPr>
            <a:endParaRPr lang="fr-CA" dirty="0"/>
          </a:p>
          <a:p>
            <a:pPr>
              <a:spcBef>
                <a:spcPts val="600"/>
              </a:spcBef>
            </a:pPr>
            <a:r>
              <a:rPr lang="fr-FR" sz="3000" dirty="0">
                <a:solidFill>
                  <a:schemeClr val="tx1"/>
                </a:solidFill>
              </a:rPr>
              <a:t>Soutenu par des </a:t>
            </a:r>
            <a:r>
              <a:rPr lang="fr-FR" sz="3000" dirty="0" err="1">
                <a:solidFill>
                  <a:schemeClr val="tx1"/>
                </a:solidFill>
              </a:rPr>
              <a:t>co</a:t>
            </a:r>
            <a:r>
              <a:rPr lang="fr-FR" sz="3000" dirty="0">
                <a:solidFill>
                  <a:schemeClr val="tx1"/>
                </a:solidFill>
              </a:rPr>
              <a:t>-animateurs des Ministères suivants :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Raleway" pitchFamily="2" charset="0"/>
              </a:rPr>
              <a:t>Bureau du secrétaire du gouverneur général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(GG)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Parcs Canada (PC),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 d’analyse des opérations et déclarations financières du Canada (CANAFE)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Emploi et Développement social Canada (EDSC)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publics et Approvisionnement Canada (SPAC)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aux autochtones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Canada (SAC)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Agence des services frontaliers du Canada (ASFC)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Secrétariat du Conseil du Trésor du Canada (SCT)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Agence du revenu du Canada  (ARC)</a:t>
            </a:r>
          </a:p>
          <a:p>
            <a:pPr marL="628650" lvl="1" indent="-1714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Immigration, Refugiées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Citoyenneté Canada (IRCC)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7180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Pour la réflexion en petits groupes, et peut servir pour formuler des commentaires dans le clavardage</a:t>
            </a:r>
          </a:p>
          <a:p>
            <a:pPr marL="0" indent="0">
              <a:buNone/>
            </a:pPr>
            <a:r>
              <a:rPr lang="fr-CA" dirty="0"/>
              <a:t>(Lire la diapositive)</a:t>
            </a:r>
          </a:p>
          <a:p>
            <a:endParaRPr lang="en-US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Rabia</a:t>
            </a:r>
          </a:p>
          <a:p>
            <a:endParaRPr lang="fr-FR" b="0" dirty="0"/>
          </a:p>
          <a:p>
            <a:r>
              <a:rPr lang="fr-FR" b="0" dirty="0"/>
              <a:t>Bienvenue, c'est aujourd'hui notre dernière séance du programme.</a:t>
            </a:r>
          </a:p>
          <a:p>
            <a:r>
              <a:rPr lang="fr-FR" b="0" dirty="0"/>
              <a:t>Ne vous inquiétez pas, nous aurons le temps de faire des conversations en petits groupes afin que vous puissiez partager vos réflexions et dire au revoir.</a:t>
            </a:r>
          </a:p>
          <a:p>
            <a:r>
              <a:rPr lang="fr-FR" b="0" dirty="0"/>
              <a:t>//</a:t>
            </a:r>
          </a:p>
          <a:p>
            <a:r>
              <a:rPr lang="en-US" b="0" dirty="0"/>
              <a:t>Welcome everyone, today’s our last session of the program.</a:t>
            </a:r>
          </a:p>
          <a:p>
            <a:r>
              <a:rPr lang="en-US" b="0" dirty="0"/>
              <a:t>Don't worry, we’ll have time to do small groups conversations so you can share your reflections and say your goodbyes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r>
              <a:rPr lang="fr-CA" dirty="0"/>
              <a:t>En préparant votre au revoir, vous aurez le temps de dire au revoir</a:t>
            </a:r>
            <a:r>
              <a:rPr lang="fr-CA" baseline="0" dirty="0"/>
              <a:t> à vos collègues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Vous pouvez communiquer brièvement une pensée ou une phrase que vous souhaitez </a:t>
            </a:r>
            <a:r>
              <a:rPr lang="fr-CA" baseline="0" dirty="0"/>
              <a:t>partager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8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33126">
              <a:defRPr/>
            </a:pPr>
            <a:r>
              <a:rPr lang="fr-FR" sz="1200" dirty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aujourd'hui, nous vous placerons d'abord dans des salles de sous-commission, et en fonction de l'heure, nous ferons ensuite les débriefings en plénière et après ça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r>
              <a:rPr lang="fr-CA" dirty="0"/>
              <a:t>Comme d’habitude, vous aurez le temps de faire un bilan en petits groupes</a:t>
            </a:r>
            <a:r>
              <a:rPr lang="fr-CA" baseline="0" dirty="0"/>
              <a:t>, voici quelques sujets qui peuvent lancer les échanges en petits groupes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Résilience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basée sur les valeurs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immédiate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Ressources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Objectif du DLCP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Une intention que vous conserverez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Au revoir</a:t>
            </a:r>
          </a:p>
          <a:p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Bien qu’il soit possible que vous rencontriez de nouvelles personnes le dernier jour, n’oubliez pas que nous avons tous participé</a:t>
            </a:r>
            <a:r>
              <a:rPr lang="fr-CA" baseline="0" dirty="0"/>
              <a:t> à ce programme au cours des huit dernières semaines.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 bientôt!!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((open the </a:t>
            </a:r>
            <a:r>
              <a:rPr lang="fr-CA" baseline="0" dirty="0" err="1"/>
              <a:t>breakout</a:t>
            </a:r>
            <a:r>
              <a:rPr lang="fr-CA" baseline="0" dirty="0"/>
              <a:t> </a:t>
            </a:r>
            <a:r>
              <a:rPr lang="fr-CA" baseline="0" dirty="0" err="1"/>
              <a:t>rooms</a:t>
            </a:r>
            <a:r>
              <a:rPr lang="fr-CA" baseline="0" dirty="0"/>
              <a:t>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</a:t>
            </a:r>
            <a:r>
              <a:rPr lang="fr-CA" baseline="0" dirty="0" err="1"/>
              <a:t>depending</a:t>
            </a:r>
            <a:r>
              <a:rPr lang="fr-CA" baseline="0" dirty="0"/>
              <a:t> on time, open the microphone for </a:t>
            </a:r>
            <a:r>
              <a:rPr lang="fr-CA" baseline="0" dirty="0" err="1"/>
              <a:t>some</a:t>
            </a:r>
            <a:r>
              <a:rPr lang="fr-CA" baseline="0" dirty="0"/>
              <a:t> </a:t>
            </a:r>
            <a:r>
              <a:rPr lang="fr-CA" baseline="0" dirty="0" err="1"/>
              <a:t>willing</a:t>
            </a:r>
            <a:r>
              <a:rPr lang="fr-CA" baseline="0" dirty="0"/>
              <a:t> to </a:t>
            </a:r>
            <a:r>
              <a:rPr lang="fr-CA" baseline="0" dirty="0" err="1"/>
              <a:t>share</a:t>
            </a:r>
            <a:r>
              <a:rPr lang="fr-CA" baseline="0" dirty="0"/>
              <a:t> in </a:t>
            </a:r>
            <a:r>
              <a:rPr lang="fr-CA" baseline="0" dirty="0" err="1"/>
              <a:t>plenary</a:t>
            </a:r>
            <a:r>
              <a:rPr lang="fr-CA" baseline="0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Cela donnera l’occasion à ceux qui le souhaitent d’intervenir en séance plénière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6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dirty="0"/>
              <a:t>Alejandro</a:t>
            </a:r>
          </a:p>
          <a:p>
            <a:pPr defTabSz="933126">
              <a:defRPr/>
            </a:pPr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Merci a tous pour avoir  participé dans le programme</a:t>
            </a:r>
          </a:p>
          <a:p>
            <a:endParaRPr lang="en-US" dirty="0"/>
          </a:p>
          <a:p>
            <a:r>
              <a:rPr lang="fr-CA" dirty="0"/>
              <a:t>Merci à tous de participer à</a:t>
            </a:r>
            <a:r>
              <a:rPr lang="fr-CA" baseline="0" dirty="0"/>
              <a:t> ce programme… nous vous souhaitons beaucoup de bonheur </a:t>
            </a:r>
            <a:r>
              <a:rPr lang="fr-CA" baseline="0" dirty="0">
                <a:sym typeface="Wingdings" panose="05000000000000000000" pitchFamily="2" charset="2"/>
              </a:rPr>
              <a:t>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Rabia</a:t>
            </a:r>
          </a:p>
          <a:p>
            <a:endParaRPr lang="fr-FR" b="0" dirty="0"/>
          </a:p>
          <a:p>
            <a:r>
              <a:rPr lang="fr-CA" noProof="0" dirty="0"/>
              <a:t>Pour</a:t>
            </a:r>
            <a:r>
              <a:rPr lang="fr-CA" baseline="0" noProof="0" dirty="0"/>
              <a:t> l’exercice de centration d’aujourd’hui, nous utiliserons une légère variation… Comme pour les exercices précédents, il s’agit de passer de « faire » à « être ».</a:t>
            </a:r>
            <a:endParaRPr lang="fr-CA" noProof="0" dirty="0"/>
          </a:p>
          <a:p>
            <a:r>
              <a:rPr lang="fr-CA" noProof="0" dirty="0"/>
              <a:t>Commençons par l’activité suivante...</a:t>
            </a:r>
          </a:p>
          <a:p>
            <a:pPr lvl="0"/>
            <a:r>
              <a:rPr lang="fr-CA" noProof="0" dirty="0"/>
              <a:t>Assoyez-vous en position confortable et attentive.</a:t>
            </a:r>
          </a:p>
          <a:p>
            <a:pPr lvl="0"/>
            <a:r>
              <a:rPr lang="fr-CA" noProof="0" dirty="0"/>
              <a:t>Il est bon de fermer les yeux ou de les fermer à moitié.</a:t>
            </a:r>
          </a:p>
          <a:p>
            <a:pPr lvl="0"/>
            <a:r>
              <a:rPr lang="fr-CA" noProof="0" dirty="0"/>
              <a:t>Concentrez-vous sur votre respiration</a:t>
            </a:r>
            <a:r>
              <a:rPr lang="fr-CA" baseline="0" noProof="0" dirty="0"/>
              <a:t>… </a:t>
            </a:r>
          </a:p>
          <a:p>
            <a:pPr lvl="0"/>
            <a:r>
              <a:rPr lang="fr-CA" baseline="0" noProof="0" dirty="0"/>
              <a:t>et répétez les phrases suivantes à haute voix ou dans votre esprit, selon celles qui semblent vous convenir, dans le moment présent…</a:t>
            </a:r>
          </a:p>
          <a:p>
            <a:pPr lvl="0"/>
            <a:endParaRPr lang="fr-CA" noProof="0" dirty="0"/>
          </a:p>
          <a:p>
            <a:pPr lvl="0"/>
            <a:r>
              <a:rPr lang="fr-CA" noProof="0" dirty="0"/>
              <a:t>(Lisez-les</a:t>
            </a:r>
            <a:r>
              <a:rPr lang="fr-CA" baseline="0" noProof="0" dirty="0"/>
              <a:t> en laissant un espace entre elles.)</a:t>
            </a:r>
            <a:endParaRPr lang="fr-CA" noProof="0" dirty="0"/>
          </a:p>
          <a:p>
            <a:pPr lvl="0"/>
            <a:r>
              <a:rPr lang="fr-CA" noProof="0" dirty="0"/>
              <a:t>Je suis une personne gentille	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 am a kind person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CA" noProof="0" dirty="0"/>
              <a:t>Je m’aime 		(</a:t>
            </a:r>
            <a:r>
              <a:rPr lang="en-CA" i="1" noProof="0" dirty="0"/>
              <a:t>I love myself</a:t>
            </a:r>
            <a:r>
              <a:rPr lang="en-CA" noProof="0" dirty="0"/>
              <a:t>)</a:t>
            </a:r>
            <a:endParaRPr lang="en-CA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CA" noProof="0" dirty="0"/>
              <a:t>Je fais de mon mieux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do my best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je suis assez 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am enough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CA" baseline="0" noProof="0" dirty="0"/>
          </a:p>
          <a:p>
            <a:pPr lvl="0">
              <a:tabLst>
                <a:tab pos="4572000" algn="l"/>
              </a:tabLst>
            </a:pPr>
            <a:endParaRPr lang="en-CA" dirty="0"/>
          </a:p>
          <a:p>
            <a:pPr lvl="0">
              <a:tabLst>
                <a:tab pos="4572000" algn="l"/>
              </a:tabLst>
            </a:pP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(Dites-les une fois par minute pendant</a:t>
            </a: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 trois à cinq minutes, puis demandez aux participants de…</a:t>
            </a:r>
          </a:p>
          <a:p>
            <a:pPr lvl="0">
              <a:tabLst>
                <a:tab pos="4572000" algn="l"/>
              </a:tabLst>
            </a:pP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prendre quelques respirations profondes et d’ouvrir lentement les yeux, puis reprenez la séance de groupe.)</a:t>
            </a:r>
            <a:endParaRPr lang="fr-CA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/>
              <a:t>Rabia</a:t>
            </a:r>
          </a:p>
          <a:p>
            <a:endParaRPr lang="fr-CA" dirty="0"/>
          </a:p>
          <a:p>
            <a:r>
              <a:rPr lang="fr-CA" dirty="0"/>
              <a:t>Avez-vous</a:t>
            </a:r>
            <a:r>
              <a:rPr lang="fr-CA" baseline="0" dirty="0"/>
              <a:t> des observations de la semaine dernière? Voulez-vous partager en plénière ou dans le clavardage des commentaires, des défis ou des surprises? </a:t>
            </a:r>
          </a:p>
          <a:p>
            <a:endParaRPr lang="fr-CA" baseline="0" dirty="0"/>
          </a:p>
          <a:p>
            <a:r>
              <a:rPr lang="fr-CA" dirty="0"/>
              <a:t>Levez la main pour parler ou tapez dans la section de</a:t>
            </a:r>
            <a:r>
              <a:rPr lang="fr-CA" baseline="0" dirty="0"/>
              <a:t> clavardage… </a:t>
            </a:r>
          </a:p>
          <a:p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Le journal de la gratitude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Vos pratiques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marche en pleine conscience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Journal du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Meilleure prise de décision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L’amour bienveillant</a:t>
            </a:r>
          </a:p>
          <a:p>
            <a:endParaRPr lang="en-US" dirty="0"/>
          </a:p>
          <a:p>
            <a:r>
              <a:rPr lang="fr-CA" i="1" dirty="0"/>
              <a:t>Levez la main pour parler, tapez dans la section de</a:t>
            </a:r>
            <a:r>
              <a:rPr lang="fr-CA" i="1" baseline="0" dirty="0"/>
              <a:t> clavardage… Veuillez tenir compte du temps dont nous disposons, permettez le grand nombre possible d’interventions en 10 minutes environ.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i="1" dirty="0"/>
              <a:t>Séance plénière :</a:t>
            </a:r>
            <a:r>
              <a:rPr lang="fr-CA" i="1" baseline="0" dirty="0"/>
              <a:t> </a:t>
            </a:r>
            <a:r>
              <a:rPr lang="fr-CA" i="1" dirty="0"/>
              <a:t>Un micro ouvert qui permet de formuler vos commentaires, défis, surprises… Nous souhaitons en particulier </a:t>
            </a:r>
            <a:r>
              <a:rPr lang="fr-CA" i="1" baseline="0" dirty="0"/>
              <a:t>entendre ceux qui n’ont pas encore pris la parole</a:t>
            </a:r>
            <a:r>
              <a:rPr lang="fr-CA" i="1" dirty="0"/>
              <a:t>.</a:t>
            </a:r>
          </a:p>
          <a:p>
            <a:endParaRPr lang="en-CA" dirty="0"/>
          </a:p>
          <a:p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fr-FR" b="0" dirty="0"/>
              <a:t>Rabia</a:t>
            </a:r>
            <a:endParaRPr lang="fr-CA" dirty="0"/>
          </a:p>
          <a:p>
            <a:pPr defTabSz="912937">
              <a:defRPr/>
            </a:pPr>
            <a:endParaRPr lang="en-US" dirty="0"/>
          </a:p>
          <a:p>
            <a:pPr defTabSz="912937">
              <a:defRPr/>
            </a:pPr>
            <a:r>
              <a:rPr lang="en-US" dirty="0" err="1"/>
              <a:t>Voici</a:t>
            </a:r>
            <a:r>
              <a:rPr lang="en-US" baseline="0" dirty="0"/>
              <a:t> le </a:t>
            </a:r>
            <a:r>
              <a:rPr lang="en-US" baseline="0" dirty="0" err="1"/>
              <a:t>programme</a:t>
            </a:r>
            <a:r>
              <a:rPr lang="en-US" baseline="0" dirty="0"/>
              <a:t> pour </a:t>
            </a:r>
            <a:r>
              <a:rPr lang="en-US" baseline="0" dirty="0" err="1"/>
              <a:t>cette</a:t>
            </a:r>
            <a:r>
              <a:rPr lang="en-US" baseline="0" dirty="0"/>
              <a:t> séance.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On a déjà fait </a:t>
            </a:r>
            <a:r>
              <a:rPr lang="en-US" baseline="0" dirty="0" err="1"/>
              <a:t>l’exercice</a:t>
            </a:r>
            <a:r>
              <a:rPr lang="en-US" baseline="0" dirty="0"/>
              <a:t> de </a:t>
            </a:r>
            <a:r>
              <a:rPr lang="en-US" baseline="0" dirty="0" err="1"/>
              <a:t>centrage</a:t>
            </a:r>
            <a:r>
              <a:rPr lang="en-US" baseline="0" dirty="0"/>
              <a:t> et le </a:t>
            </a:r>
            <a:r>
              <a:rPr lang="en-US" baseline="0" dirty="0" err="1"/>
              <a:t>bref</a:t>
            </a:r>
            <a:r>
              <a:rPr lang="en-US" baseline="0" dirty="0"/>
              <a:t> retour sur la </a:t>
            </a:r>
            <a:r>
              <a:rPr lang="en-US" baseline="0" dirty="0" err="1"/>
              <a:t>semaine</a:t>
            </a:r>
            <a:r>
              <a:rPr lang="en-US" baseline="0" dirty="0"/>
              <a:t> </a:t>
            </a:r>
            <a:r>
              <a:rPr lang="en-US" baseline="0" dirty="0" err="1"/>
              <a:t>dernière</a:t>
            </a:r>
            <a:r>
              <a:rPr lang="en-US" baseline="0" dirty="0"/>
              <a:t>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 err="1"/>
              <a:t>Aujourd’hui</a:t>
            </a:r>
            <a:r>
              <a:rPr lang="en-US" baseline="0" dirty="0"/>
              <a:t>, 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parler</a:t>
            </a:r>
            <a:r>
              <a:rPr lang="en-US" baseline="0" dirty="0"/>
              <a:t> de la resilience, le </a:t>
            </a:r>
            <a:r>
              <a:rPr lang="en-US" baseline="0" dirty="0" err="1"/>
              <a:t>bien-être</a:t>
            </a:r>
            <a:r>
              <a:rPr lang="en-US" baseline="0" dirty="0"/>
              <a:t> et la </a:t>
            </a:r>
            <a:r>
              <a:rPr lang="en-US" baseline="0" dirty="0" err="1"/>
              <a:t>pleine</a:t>
            </a:r>
            <a:r>
              <a:rPr lang="en-US" baseline="0" dirty="0"/>
              <a:t> conscience.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La </a:t>
            </a:r>
            <a:r>
              <a:rPr lang="en-US" baseline="0" dirty="0" err="1"/>
              <a:t>pleine</a:t>
            </a:r>
            <a:r>
              <a:rPr lang="en-US" baseline="0" dirty="0"/>
              <a:t> conscience immediate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donner </a:t>
            </a:r>
            <a:r>
              <a:rPr lang="en-US" baseline="0" dirty="0" err="1"/>
              <a:t>quelques</a:t>
            </a:r>
            <a:r>
              <a:rPr lang="en-US" baseline="0" dirty="0"/>
              <a:t> suggestions des livres, des applications et </a:t>
            </a:r>
            <a:r>
              <a:rPr lang="en-US" baseline="0" dirty="0" err="1"/>
              <a:t>autres</a:t>
            </a:r>
            <a:r>
              <a:rPr lang="en-US" baseline="0" dirty="0"/>
              <a:t> </a:t>
            </a:r>
            <a:r>
              <a:rPr lang="en-US" baseline="0" dirty="0" err="1"/>
              <a:t>références</a:t>
            </a:r>
            <a:r>
              <a:rPr lang="en-US" baseline="0" dirty="0"/>
              <a:t>. 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/>
              <a:t>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expliquer</a:t>
            </a:r>
            <a:r>
              <a:rPr lang="en-US" baseline="0" dirty="0"/>
              <a:t> les questionnaires </a:t>
            </a:r>
            <a:r>
              <a:rPr lang="en-US" baseline="0" dirty="0" err="1"/>
              <a:t>d’auto-évaluation</a:t>
            </a:r>
            <a:r>
              <a:rPr lang="en-US" baseline="0" dirty="0"/>
              <a:t> et </a:t>
            </a:r>
            <a:r>
              <a:rPr lang="en-US" baseline="0" dirty="0" err="1"/>
              <a:t>l’Objectif</a:t>
            </a:r>
            <a:r>
              <a:rPr lang="en-US" baseline="0" dirty="0"/>
              <a:t> du DLCP</a:t>
            </a:r>
          </a:p>
          <a:p>
            <a:pPr defTabSz="912937">
              <a:defRPr/>
            </a:pPr>
            <a:endParaRPr lang="en-US" baseline="0" dirty="0"/>
          </a:p>
          <a:p>
            <a:pPr defTabSz="912937">
              <a:defRPr/>
            </a:pPr>
            <a:r>
              <a:rPr lang="en-US" baseline="0" dirty="0" err="1"/>
              <a:t>C’est</a:t>
            </a:r>
            <a:r>
              <a:rPr lang="en-US" baseline="0" dirty="0"/>
              <a:t> normal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</a:t>
            </a:r>
            <a:r>
              <a:rPr lang="en-US" baseline="0" dirty="0" err="1"/>
              <a:t>avez</a:t>
            </a:r>
            <a:r>
              <a:rPr lang="en-US" baseline="0" dirty="0"/>
              <a:t> des questions </a:t>
            </a:r>
            <a:r>
              <a:rPr lang="en-US" baseline="0" dirty="0" err="1"/>
              <a:t>concernant</a:t>
            </a:r>
            <a:r>
              <a:rPr lang="en-US" baseline="0" dirty="0"/>
              <a:t>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pratique</a:t>
            </a:r>
            <a:r>
              <a:rPr lang="en-US" baseline="0" dirty="0"/>
              <a:t> à </a:t>
            </a:r>
            <a:r>
              <a:rPr lang="en-US" baseline="0" dirty="0" err="1"/>
              <a:t>l’avenir</a:t>
            </a:r>
            <a:r>
              <a:rPr lang="en-US" baseline="0" dirty="0"/>
              <a:t>. On </a:t>
            </a:r>
            <a:r>
              <a:rPr lang="en-US" baseline="0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aborder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</a:t>
            </a:r>
            <a:r>
              <a:rPr lang="en-US" baseline="0" dirty="0" err="1"/>
              <a:t>sujet</a:t>
            </a:r>
            <a:r>
              <a:rPr lang="en-US" baseline="0" dirty="0"/>
              <a:t> </a:t>
            </a:r>
            <a:r>
              <a:rPr lang="en-US" baseline="0" dirty="0" err="1"/>
              <a:t>avant</a:t>
            </a:r>
            <a:r>
              <a:rPr lang="en-US" baseline="0" dirty="0"/>
              <a:t> </a:t>
            </a:r>
            <a:r>
              <a:rPr lang="en-US" baseline="0" dirty="0" err="1"/>
              <a:t>qu’on</a:t>
            </a:r>
            <a:r>
              <a:rPr lang="en-US" baseline="0" dirty="0"/>
              <a:t> se </a:t>
            </a:r>
            <a:r>
              <a:rPr lang="en-US" baseline="0" dirty="0" err="1"/>
              <a:t>dise</a:t>
            </a:r>
            <a:r>
              <a:rPr lang="en-US" baseline="0" dirty="0"/>
              <a:t> au revoir. </a:t>
            </a:r>
          </a:p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b="0" dirty="0"/>
              <a:t>Rabia</a:t>
            </a: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Il existe un lien entre la résilience, le bien-être et la pleine conscience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(Lire la diapositive)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Nous verrons quelques vidéos sur la résilience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N’oubliez pas qu’il y aura un bilan en séance plénière et en petits groupes, si vous le souhaitez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(Présenter le vidéo o les deux vidéos??)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</a:t>
            </a:r>
            <a:r>
              <a:rPr lang="en-US" dirty="0" err="1"/>
              <a:t>montre</a:t>
            </a:r>
            <a:r>
              <a:rPr lang="en-US" dirty="0"/>
              <a:t>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Ressources</a:t>
            </a:r>
            <a:r>
              <a:rPr lang="en-US" dirty="0"/>
              <a:t> en </a:t>
            </a:r>
            <a:r>
              <a:rPr lang="en-US" dirty="0" err="1"/>
              <a:t>français</a:t>
            </a:r>
            <a:r>
              <a:rPr lang="en-US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>
                <a:solidFill>
                  <a:srgbClr val="0F0F0F"/>
                </a:solidFill>
                <a:effectLst/>
                <a:latin typeface="YouTube Sans"/>
              </a:rPr>
              <a:t>Boris Cyrulnik Apprendre la résilience?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>
                <a:hlinkClick r:id="rId4"/>
              </a:rPr>
              <a:t>https://www.youtube.com/watch?v=p427blfFGAs</a:t>
            </a:r>
            <a:r>
              <a:rPr lang="en-US" dirty="0"/>
              <a:t> </a:t>
            </a:r>
            <a:br>
              <a:rPr lang="en-US" dirty="0"/>
            </a:br>
            <a:r>
              <a:rPr lang="en-CA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https://www.youtube.com/watch?v=bKfyNIRdVQU&amp;t=75s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Comme le </a:t>
            </a:r>
            <a:r>
              <a:rPr lang="en-US" dirty="0" err="1"/>
              <a:t>cerveau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contrui</a:t>
            </a:r>
            <a:r>
              <a:rPr lang="en-US" dirty="0"/>
              <a:t> - https://www.youtube.com/watch?v=yCFF1nZJUmI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Résilience: définition et trucs pour la renforcer - https://www.youtube.com/watch?v=ea1pu88xKpY</a:t>
            </a:r>
            <a:br>
              <a:rPr lang="en-US" dirty="0"/>
            </a:br>
            <a:r>
              <a:rPr lang="fr-FR" dirty="0"/>
              <a:t>https://www.youtube.com/watch?v=bUB3lUWqms4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In Brief : The Science of </a:t>
            </a:r>
            <a:r>
              <a:rPr lang="fr-CA" dirty="0" err="1"/>
              <a:t>Resilience</a:t>
            </a:r>
            <a:r>
              <a:rPr lang="fr-CA" baseline="0" dirty="0"/>
              <a:t> </a:t>
            </a:r>
            <a:r>
              <a:rPr lang="fr-CA" sz="1400" dirty="0">
                <a:hlinkClick r:id="rId6"/>
              </a:rPr>
              <a:t>https://www.youtube.com/watch?v=1r8hj72bfGo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400" dirty="0" err="1"/>
              <a:t>Brains</a:t>
            </a:r>
            <a:r>
              <a:rPr lang="fr-CA" sz="1400" dirty="0"/>
              <a:t>: Journey to </a:t>
            </a:r>
            <a:r>
              <a:rPr lang="fr-CA" sz="1400" dirty="0" err="1"/>
              <a:t>Resilience</a:t>
            </a:r>
            <a:r>
              <a:rPr lang="fr-CA" sz="1400" dirty="0"/>
              <a:t> - </a:t>
            </a:r>
            <a:r>
              <a:rPr lang="fr-CA" sz="1400" dirty="0">
                <a:hlinkClick r:id="rId7"/>
              </a:rPr>
              <a:t>https://www.youtube.com/watch?v=HJvDrT6N-mw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12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Lasting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fr-CA" sz="1200" b="0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https://www.rickhanson.net/online-courses/the-foundations-of-well-being/inner-strengths-for-well-being/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Evidence Mounts That Mindfulness Breeds Resilience - https://greatergood.berkeley.edu/article/item/evidence_mounts_that_mindfulness_breeds_resilience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Rabia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0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2937">
              <a:defRPr/>
            </a:pPr>
            <a:r>
              <a:rPr lang="fr-CA" dirty="0"/>
              <a:t>Sonia</a:t>
            </a:r>
          </a:p>
          <a:p>
            <a:pPr defTabSz="912937">
              <a:defRPr/>
            </a:pPr>
            <a:endParaRPr lang="en-US" dirty="0"/>
          </a:p>
          <a:p>
            <a:r>
              <a:rPr lang="fr-CA" sz="1200" dirty="0"/>
              <a:t>Similaire à la</a:t>
            </a:r>
            <a:r>
              <a:rPr lang="fr-CA" sz="1200" baseline="0" dirty="0"/>
              <a:t> « pleine conscience à la demande »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(Permettre aux participants d’utiliser l’outil de marquage)</a:t>
            </a:r>
          </a:p>
          <a:p>
            <a:r>
              <a:rPr lang="fr-CA" sz="1200" baseline="0" dirty="0"/>
              <a:t>À l’aide de l’outil de marquage, indiquez votre préférence pour la pratique de la pleine conscience immédiate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(mentionner un exemple de la façon dont nous pouvons être plus présent)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Être présent,</a:t>
            </a:r>
            <a:r>
              <a:rPr lang="fr-CA" sz="1200" baseline="0" dirty="0"/>
              <a:t> non pas parce que vous devez l’être, mais parce que vous le voulez </a:t>
            </a:r>
            <a:r>
              <a:rPr lang="fr-CA" sz="1200" baseline="0" dirty="0">
                <a:sym typeface="Wingdings" panose="05000000000000000000" pitchFamily="2" charset="2"/>
              </a:rPr>
              <a:t></a:t>
            </a:r>
            <a:r>
              <a:rPr lang="fr-CA" sz="1200" baseline="0" dirty="0"/>
              <a:t> 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en-US" sz="1200" baseline="0" dirty="0" err="1">
                <a:sym typeface="Wingdings" panose="05000000000000000000" pitchFamily="2" charset="2"/>
              </a:rPr>
              <a:t>Ressources</a:t>
            </a:r>
            <a:r>
              <a:rPr lang="en-US" sz="1200" baseline="0" dirty="0">
                <a:sym typeface="Wingdings" panose="05000000000000000000" pitchFamily="2" charset="2"/>
              </a:rPr>
              <a:t> en </a:t>
            </a:r>
            <a:r>
              <a:rPr lang="en-US" sz="1200" baseline="0" dirty="0" err="1">
                <a:sym typeface="Wingdings" panose="05000000000000000000" pitchFamily="2" charset="2"/>
              </a:rPr>
              <a:t>français</a:t>
            </a:r>
            <a:r>
              <a:rPr lang="en-US" sz="1200" baseline="0" dirty="0">
                <a:sym typeface="Wingdings" panose="05000000000000000000" pitchFamily="2" charset="2"/>
              </a:rPr>
              <a:t>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L'abc de la pleine conscience – CHEO -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https://www.cheo.on.ca/en/resources-and-support/resources/P6174F.pdf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astuces toutes simples pour pratiquer la pleine conscience au quotidien -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https://www.terrafemina.com/article/pleine-conscience-7-astuces-pour-pratiquer-la-mindful-attitude-au-quotidien_a343848/1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5 </a:t>
            </a:r>
            <a:r>
              <a:rPr lang="en-CA" dirty="0" err="1"/>
              <a:t>exercices</a:t>
            </a:r>
            <a:r>
              <a:rPr lang="en-CA" dirty="0"/>
              <a:t> de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/>
              <a:t>faciles</a:t>
            </a:r>
            <a:r>
              <a:rPr lang="en-CA" dirty="0"/>
              <a:t> à </a:t>
            </a:r>
            <a:r>
              <a:rPr lang="en-CA" dirty="0" err="1"/>
              <a:t>intégrer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le quotidian -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https://www.mcgill.ca/continuingstudies/fr/article/5-exercices-de-pleine-conscience-faciles-integrer-dans-le-quotidien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4"/>
              </a:rPr>
              <a:t>https://www.centerforresilience.org/5-ways-to-practice-mindfulness-right-now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5"/>
              </a:rPr>
              <a:t>https://positivepsychology.com/meditation-exercises-activities/</a:t>
            </a:r>
            <a:r>
              <a:rPr lang="fr-CA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6"/>
              </a:rPr>
              <a:t>https://www.thepathway2success.com/10-mindfulness-activities-you-can-try-today/</a:t>
            </a:r>
            <a:r>
              <a:rPr lang="fr-CA" sz="1200" dirty="0"/>
              <a:t>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Sonia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pleine conscience est basée sur la science et, comme pour la science, elle peut être utilisée à bon escient ou à mauvais escient. Ainsi, lorsque la pleine conscience est associée à vos propres valeurs, les résultats sont positifs et améliorés.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trois colonnes sont des exemples de valeurs, issues des traditions autochtones, des traditions laïques et de la fonction publique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</a:t>
            </a:r>
            <a:r>
              <a:rPr lang="fr-CA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and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>
                <a:hlinkClick r:id="" action="ppaction://noaction"/>
              </a:rPr>
              <a:t>http</a:t>
            </a:r>
            <a:r>
              <a:rPr lang="fr-CA" sz="1200" dirty="0">
                <a:hlinkClick r:id="rId3"/>
              </a:rPr>
              <a:t>://www.turtlelodge.org/the-seven-sacred-laws-animated-web-series-french/</a:t>
            </a:r>
            <a:r>
              <a:rPr lang="fr-CA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((Faisons cet exercice de pleine conscience, qui dure environ 10 minutes : Méditation – Se connecter à ses valeurs - </a:t>
            </a:r>
            <a:r>
              <a:rPr lang="fr-CA" sz="1200" dirty="0">
                <a:hlinkClick r:id="rId3"/>
              </a:rPr>
              <a:t>https://youtu.be/kSJpRSZOGVM?t=76))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Un conseil… en cas de doute,</a:t>
            </a:r>
            <a:r>
              <a:rPr lang="fr-CA" baseline="0" noProof="0" dirty="0"/>
              <a:t> </a:t>
            </a:r>
            <a:r>
              <a:rPr lang="fr-CA" noProof="0" dirty="0"/>
              <a:t>je me demande généralement « que ferait une personne qui s’aime?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Ressources en français…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Les sept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enseignements</a:t>
            </a: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sacrés</a:t>
            </a:r>
            <a:r>
              <a:rPr lang="fr-CA" noProof="0" dirty="0"/>
              <a:t> – </a:t>
            </a:r>
            <a:r>
              <a:rPr lang="fr-CA" sz="1200" dirty="0">
                <a:hlinkClick r:id="rId3"/>
              </a:rPr>
              <a:t>http://www.turtlelodge.org/the-seven-sacred-laws-animated-web-series-french/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Les 5 Entraînements à la Pleine Conscience</a:t>
            </a:r>
            <a:r>
              <a:rPr lang="fr-CA" noProof="0" dirty="0"/>
              <a:t> – </a:t>
            </a:r>
            <a:r>
              <a:rPr lang="fr-CA" sz="1200" dirty="0">
                <a:hlinkClick r:id="rId4"/>
              </a:rPr>
              <a:t>https://plumvillage.org/fr/pleine-conscience/5-entrainements/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de valeurs et d’éthique du secteur public – </a:t>
            </a:r>
            <a:r>
              <a:rPr lang="fr-CA" noProof="0" dirty="0">
                <a:hlinkClick r:id="rId5"/>
              </a:rPr>
              <a:t>https://www.tbs-sct.canada.ca/pol/doc-fra.aspx?id=25049</a:t>
            </a:r>
            <a:r>
              <a:rPr lang="fr-CA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noProof="0" dirty="0"/>
          </a:p>
          <a:p>
            <a:endParaRPr lang="en-CA" noProof="0" dirty="0"/>
          </a:p>
          <a:p>
            <a:r>
              <a:rPr lang="fr-CA" noProof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traditions autochtones : The Seven </a:t>
            </a:r>
            <a:r>
              <a:rPr lang="fr-CA" noProof="0" dirty="0" err="1"/>
              <a:t>Teachings</a:t>
            </a:r>
            <a:r>
              <a:rPr lang="fr-CA" noProof="0" dirty="0"/>
              <a:t> - </a:t>
            </a:r>
            <a:r>
              <a:rPr lang="fr-CA" sz="1200" noProof="0" dirty="0">
                <a:hlinkClick r:id="rId6"/>
              </a:rPr>
              <a:t>https://www.southernnetwork.org/site/seven-teachings</a:t>
            </a:r>
            <a:r>
              <a:rPr lang="fr-CA" sz="1200" noProof="0" dirty="0"/>
              <a:t> </a:t>
            </a:r>
            <a:br>
              <a:rPr lang="fr-CA" sz="1200" noProof="0" dirty="0"/>
            </a:br>
            <a:r>
              <a:rPr lang="fr-CA" sz="1200" noProof="0" dirty="0"/>
              <a:t>http://www.turtlelodge.org/the-seven-sacred-laws-animated-web-series-anishinaabe/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The Five </a:t>
            </a:r>
            <a:r>
              <a:rPr lang="fr-CA" noProof="0" dirty="0" err="1"/>
              <a:t>Mindfulness</a:t>
            </a:r>
            <a:r>
              <a:rPr lang="fr-CA" noProof="0" dirty="0"/>
              <a:t> Trainings - </a:t>
            </a:r>
            <a:r>
              <a:rPr lang="fr-CA" sz="1200" noProof="0" dirty="0">
                <a:hlinkClick r:id="rId7"/>
              </a:rPr>
              <a:t>https://plumvillage.org/mindfulness/the-5-mindfulness-trainings/</a:t>
            </a:r>
            <a:r>
              <a:rPr lang="fr-CA" sz="1200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and Ethics Code for the Public Sector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CA" noProof="0" dirty="0"/>
              <a:t>https://www.tbs-sct.canada.ca/pol/doc-eng.aspx?id=25049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Meditation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- (IN ENGLISH) </a:t>
            </a:r>
            <a:r>
              <a:rPr lang="fr-CA" noProof="0" dirty="0">
                <a:hlinkClick r:id="rId8"/>
              </a:rPr>
              <a:t>https://www.youtube.com/watch?v=V-LsavLI20w</a:t>
            </a:r>
            <a:r>
              <a:rPr lang="fr-CA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007548-C803-8C10-5650-73B3DD2C4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44" y="1315144"/>
            <a:ext cx="6777912" cy="12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3748F8C-FA35-2EA5-DE81-D44A1C731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7DE68BB-170B-6470-479C-A5B1062B7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37033"/>
            <a:ext cx="6400800" cy="1369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C3BA9-67C4-890B-3C1B-37BDAA46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pic>
        <p:nvPicPr>
          <p:cNvPr id="6" name="Picture 5" descr="govt-of-canada-logo – IISD Experimental Lakes Area">
            <a:extLst>
              <a:ext uri="{FF2B5EF4-FFF2-40B4-BE49-F238E27FC236}">
                <a16:creationId xmlns:a16="http://schemas.microsoft.com/office/drawing/2014/main" id="{AF3B63AD-8F56-A2DD-A4C5-6C09CC2E9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9" y="112494"/>
            <a:ext cx="2987824" cy="3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ederal - Data and Statistics: Canada - Research Guides at University ...">
            <a:extLst>
              <a:ext uri="{FF2B5EF4-FFF2-40B4-BE49-F238E27FC236}">
                <a16:creationId xmlns:a16="http://schemas.microsoft.com/office/drawing/2014/main" id="{B50930AA-B104-BFB2-9A38-9AFEB9D12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29" y="71296"/>
            <a:ext cx="1375792" cy="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BBF240-6DAC-45E0-483A-103027C7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56404-5837-F261-943A-D89FAF54C6D4}"/>
              </a:ext>
            </a:extLst>
          </p:cNvPr>
          <p:cNvSpPr/>
          <p:nvPr userDrawn="1"/>
        </p:nvSpPr>
        <p:spPr>
          <a:xfrm>
            <a:off x="8291210" y="6146460"/>
            <a:ext cx="650776" cy="640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2024-11-15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JpRSZOGVM?start=76&amp;feature=oembed" TargetMode="Externa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9.xml"/><Relationship Id="rId7" Type="http://schemas.openxmlformats.org/officeDocument/2006/relationships/image" Target="../media/image4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hyperlink" Target="https://www.youtube.com/watch?v=KsJA_cpYMk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JA_cpYMkY?feature=oembed" TargetMode="Externa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tags" Target="../tags/tag55.xml"/><Relationship Id="rId7" Type="http://schemas.openxmlformats.org/officeDocument/2006/relationships/image" Target="../media/image49.png"/><Relationship Id="rId12" Type="http://schemas.openxmlformats.org/officeDocument/2006/relationships/image" Target="../media/image6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61.png"/><Relationship Id="rId11" Type="http://schemas.openxmlformats.org/officeDocument/2006/relationships/image" Target="../media/image65.jpe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0" Type="http://schemas.openxmlformats.org/officeDocument/2006/relationships/image" Target="../media/image49.png"/><Relationship Id="rId4" Type="http://schemas.openxmlformats.org/officeDocument/2006/relationships/tags" Target="../tags/tag59.xml"/><Relationship Id="rId9" Type="http://schemas.openxmlformats.org/officeDocument/2006/relationships/hyperlink" Target="https://wiki.gccollab.ca/Convergenc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72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image" Target="../media/image71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notesSlide" Target="../notesSlides/notesSlide16.xml"/><Relationship Id="rId30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6.jpe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75.jpe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74.png"/><Relationship Id="rId5" Type="http://schemas.openxmlformats.org/officeDocument/2006/relationships/tags" Target="../tags/tag90.xml"/><Relationship Id="rId15" Type="http://schemas.openxmlformats.org/officeDocument/2006/relationships/image" Target="../media/image78.png"/><Relationship Id="rId10" Type="http://schemas.openxmlformats.org/officeDocument/2006/relationships/audio" Target="../media/audio1.wav"/><Relationship Id="rId4" Type="http://schemas.openxmlformats.org/officeDocument/2006/relationships/tags" Target="../tags/tag89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7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jp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jpeg"/><Relationship Id="rId1" Type="http://schemas.openxmlformats.org/officeDocument/2006/relationships/tags" Target="../tags/tag93.xml"/><Relationship Id="rId6" Type="http://schemas.openxmlformats.org/officeDocument/2006/relationships/image" Target="../media/image80.png"/><Relationship Id="rId11" Type="http://schemas.openxmlformats.org/officeDocument/2006/relationships/image" Target="../media/image85.jpeg"/><Relationship Id="rId5" Type="http://schemas.openxmlformats.org/officeDocument/2006/relationships/image" Target="../media/image79.png"/><Relationship Id="rId15" Type="http://schemas.openxmlformats.org/officeDocument/2006/relationships/image" Target="../media/image89.jpeg"/><Relationship Id="rId10" Type="http://schemas.openxmlformats.org/officeDocument/2006/relationships/image" Target="../media/image84.jpeg"/><Relationship Id="rId4" Type="http://schemas.openxmlformats.org/officeDocument/2006/relationships/hyperlink" Target="https://wiki.gccollab.ca/MCLD_Program_Facilitators_Team_/_L'%C3%A9quipe_des_animateurs_du_program_de_DLCP" TargetMode="External"/><Relationship Id="rId9" Type="http://schemas.openxmlformats.org/officeDocument/2006/relationships/image" Target="../media/image83.jpg"/><Relationship Id="rId1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96.xml"/><Relationship Id="rId7" Type="http://schemas.openxmlformats.org/officeDocument/2006/relationships/image" Target="../media/image91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95.png"/><Relationship Id="rId5" Type="http://schemas.openxmlformats.org/officeDocument/2006/relationships/tags" Target="../tags/tag102.xml"/><Relationship Id="rId10" Type="http://schemas.openxmlformats.org/officeDocument/2006/relationships/image" Target="../media/image94.png"/><Relationship Id="rId4" Type="http://schemas.openxmlformats.org/officeDocument/2006/relationships/tags" Target="../tags/tag101.xml"/><Relationship Id="rId9" Type="http://schemas.openxmlformats.org/officeDocument/2006/relationships/image" Target="../media/image9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4.png"/><Relationship Id="rId26" Type="http://schemas.openxmlformats.org/officeDocument/2006/relationships/image" Target="../media/image92.png"/><Relationship Id="rId3" Type="http://schemas.openxmlformats.org/officeDocument/2006/relationships/tags" Target="../tags/tag106.xml"/><Relationship Id="rId21" Type="http://schemas.microsoft.com/office/2007/relationships/hdphoto" Target="../media/hdphoto4.wdp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93.jpg"/><Relationship Id="rId25" Type="http://schemas.openxmlformats.org/officeDocument/2006/relationships/image" Target="../media/image96.png"/><Relationship Id="rId2" Type="http://schemas.openxmlformats.org/officeDocument/2006/relationships/tags" Target="../tags/tag105.xml"/><Relationship Id="rId16" Type="http://schemas.openxmlformats.org/officeDocument/2006/relationships/image" Target="../media/image73.png"/><Relationship Id="rId20" Type="http://schemas.openxmlformats.org/officeDocument/2006/relationships/image" Target="../media/image44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49.png"/><Relationship Id="rId5" Type="http://schemas.openxmlformats.org/officeDocument/2006/relationships/tags" Target="../tags/tag108.xml"/><Relationship Id="rId15" Type="http://schemas.openxmlformats.org/officeDocument/2006/relationships/image" Target="../media/image47.jpg"/><Relationship Id="rId23" Type="http://schemas.openxmlformats.org/officeDocument/2006/relationships/image" Target="../media/image46.png"/><Relationship Id="rId10" Type="http://schemas.openxmlformats.org/officeDocument/2006/relationships/tags" Target="../tags/tag113.xml"/><Relationship Id="rId19" Type="http://schemas.openxmlformats.org/officeDocument/2006/relationships/image" Target="../media/image95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notesSlide" Target="../notesSlides/notesSlide21.xml"/><Relationship Id="rId2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9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97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image" Target="../media/image9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13.png"/><Relationship Id="rId39" Type="http://schemas.openxmlformats.org/officeDocument/2006/relationships/image" Target="../media/image25.wmf"/><Relationship Id="rId21" Type="http://schemas.openxmlformats.org/officeDocument/2006/relationships/tags" Target="../tags/tag27.xml"/><Relationship Id="rId34" Type="http://schemas.openxmlformats.org/officeDocument/2006/relationships/image" Target="../media/image20.jpg"/><Relationship Id="rId42" Type="http://schemas.openxmlformats.org/officeDocument/2006/relationships/image" Target="../media/image28.png"/><Relationship Id="rId47" Type="http://schemas.openxmlformats.org/officeDocument/2006/relationships/image" Target="../media/image33.png"/><Relationship Id="rId50" Type="http://schemas.microsoft.com/office/2007/relationships/hdphoto" Target="../media/hdphoto2.wdp"/><Relationship Id="rId55" Type="http://schemas.openxmlformats.org/officeDocument/2006/relationships/image" Target="../media/image39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image" Target="../media/image15.png"/><Relationship Id="rId11" Type="http://schemas.openxmlformats.org/officeDocument/2006/relationships/tags" Target="../tags/tag17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18.jpeg"/><Relationship Id="rId37" Type="http://schemas.openxmlformats.org/officeDocument/2006/relationships/image" Target="../media/image23.wmf"/><Relationship Id="rId40" Type="http://schemas.openxmlformats.org/officeDocument/2006/relationships/image" Target="../media/image26.wmf"/><Relationship Id="rId45" Type="http://schemas.openxmlformats.org/officeDocument/2006/relationships/image" Target="../media/image31.png"/><Relationship Id="rId53" Type="http://schemas.openxmlformats.org/officeDocument/2006/relationships/image" Target="../media/image37.jpeg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17.png"/><Relationship Id="rId44" Type="http://schemas.openxmlformats.org/officeDocument/2006/relationships/image" Target="../media/image30.jpg"/><Relationship Id="rId52" Type="http://schemas.openxmlformats.org/officeDocument/2006/relationships/image" Target="../media/image36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1.jpg"/><Relationship Id="rId30" Type="http://schemas.openxmlformats.org/officeDocument/2006/relationships/image" Target="../media/image16.png"/><Relationship Id="rId35" Type="http://schemas.openxmlformats.org/officeDocument/2006/relationships/image" Target="../media/image21.jpeg"/><Relationship Id="rId43" Type="http://schemas.openxmlformats.org/officeDocument/2006/relationships/image" Target="../media/image29.png"/><Relationship Id="rId48" Type="http://schemas.microsoft.com/office/2007/relationships/hdphoto" Target="../media/hdphoto1.wdp"/><Relationship Id="rId56" Type="http://schemas.openxmlformats.org/officeDocument/2006/relationships/image" Target="../media/image40.jpeg"/><Relationship Id="rId8" Type="http://schemas.openxmlformats.org/officeDocument/2006/relationships/tags" Target="../tags/tag14.xml"/><Relationship Id="rId51" Type="http://schemas.openxmlformats.org/officeDocument/2006/relationships/image" Target="../media/image35.jpg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2.png"/><Relationship Id="rId33" Type="http://schemas.openxmlformats.org/officeDocument/2006/relationships/image" Target="../media/image19.jpg"/><Relationship Id="rId38" Type="http://schemas.openxmlformats.org/officeDocument/2006/relationships/image" Target="../media/image24.wmf"/><Relationship Id="rId46" Type="http://schemas.openxmlformats.org/officeDocument/2006/relationships/image" Target="../media/image32.png"/><Relationship Id="rId20" Type="http://schemas.openxmlformats.org/officeDocument/2006/relationships/tags" Target="../tags/tag26.xml"/><Relationship Id="rId41" Type="http://schemas.openxmlformats.org/officeDocument/2006/relationships/image" Target="../media/image27.png"/><Relationship Id="rId54" Type="http://schemas.openxmlformats.org/officeDocument/2006/relationships/image" Target="../media/image38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4.png"/><Relationship Id="rId36" Type="http://schemas.openxmlformats.org/officeDocument/2006/relationships/image" Target="../media/image22.png"/><Relationship Id="rId4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s/informaci%C3%B3n-lapis-escuela-estudio-2866132/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3.xml"/><Relationship Id="rId7" Type="http://schemas.openxmlformats.org/officeDocument/2006/relationships/hyperlink" Target="https://greatergood.berkeley.edu/article/item/evidence_mounts_that_mindfulness_breeds_resilience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hyperlink" Target="https://www.youtube.com/watch?v=iGWZcyR74Q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WZcyR74Qo?feature=oembed" TargetMode="Externa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7.xml"/><Relationship Id="rId7" Type="http://schemas.openxmlformats.org/officeDocument/2006/relationships/image" Target="../media/image4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hyperlink" Target="https://plumvillage.org/fr/pleine-conscience/5-entrainements/" TargetMode="Externa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hyperlink" Target="http://www.turtlelodge.org/the-seven-sacred-laws-animated-web-series-french/" TargetMode="External"/><Relationship Id="rId2" Type="http://schemas.openxmlformats.org/officeDocument/2006/relationships/tags" Target="../tags/tag40.xml"/><Relationship Id="rId16" Type="http://schemas.openxmlformats.org/officeDocument/2006/relationships/image" Target="../media/image47.jp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6.png"/><Relationship Id="rId5" Type="http://schemas.openxmlformats.org/officeDocument/2006/relationships/tags" Target="../tags/tag43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9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www.tbs-sct.canada.ca/pol/doc-fra.aspx?id=250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br>
              <a:rPr lang="fr-CA" sz="2800">
                <a:solidFill>
                  <a:schemeClr val="bg1"/>
                </a:solidFill>
              </a:rPr>
            </a:br>
            <a:r>
              <a:rPr lang="fr-CA" sz="2800">
                <a:solidFill>
                  <a:schemeClr val="bg1"/>
                </a:solidFill>
              </a:rPr>
              <a:t>Bienvenue</a:t>
            </a:r>
          </a:p>
        </p:txBody>
      </p:sp>
      <p:pic>
        <p:nvPicPr>
          <p:cNvPr id="1028" name="Picture 4" descr="Le plus beau cadeau que vous pouvez donner à quelqu'un est votre temps  parce que vous leur donnez quelque chose que vou… | French quotes, Quote  citation, Cool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4051"/>
            <a:ext cx="4817839" cy="33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ation Aristote monde : Là où vos talents et les besoins du monde se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274638"/>
            <a:ext cx="3822725" cy="25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s Beaux Proverbes – Proverbes, citations et pensées positives » » Cherry  Bloss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5" y="3593594"/>
            <a:ext cx="4426380" cy="30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682A-AAB0-FCF8-84BA-4F8AB036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 connecter à ses valeurs</a:t>
            </a:r>
            <a:endParaRPr lang="en-US" dirty="0"/>
          </a:p>
        </p:txBody>
      </p:sp>
      <p:pic>
        <p:nvPicPr>
          <p:cNvPr id="5" name="Online Media 4" title="Méditation - Se connecter à ses valeurs">
            <a:hlinkClick r:id="" action="ppaction://media"/>
            <a:extLst>
              <a:ext uri="{FF2B5EF4-FFF2-40B4-BE49-F238E27FC236}">
                <a16:creationId xmlns:a16="http://schemas.microsoft.com/office/drawing/2014/main" id="{C9A0957E-1AEF-7072-3EFD-C08B4CE3A8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C69AC-56C1-06CD-F909-36433ECA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31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</a:t>
            </a:r>
            <a:br>
              <a:rPr lang="en-CA" dirty="0"/>
            </a:br>
            <a:r>
              <a:rPr lang="en-CA" dirty="0"/>
              <a:t>de </a:t>
            </a:r>
            <a:r>
              <a:rPr lang="en-CA" dirty="0" err="1"/>
              <a:t>vidéos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La pleine conscience au cœur du changement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/>
              <a:t>Une définition complète de la pleine conscience</a:t>
            </a:r>
            <a:endParaRPr lang="en-CA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Gérer son stress grâce à la MBSR (la pleine conscience)</a:t>
            </a:r>
            <a:endParaRPr lang="en-CA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Changer de perspective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5 exercices simples pour cultiver la pleine conscience sans méditer</a:t>
            </a:r>
            <a:endParaRPr lang="en-CA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Témoignages de dirigeants d'entreprises pratiquant la pleine conscience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En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/>
              <a:t>numérique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pic>
        <p:nvPicPr>
          <p:cNvPr id="7" name="Picture 4" descr="C:\Users\GonzalA1\AppData\Local\Microsoft\Windows\Temporary Internet Files\Content.IE5\3XXIV14Y\Movie-icon-2[1].png">
            <a:extLst>
              <a:ext uri="{FF2B5EF4-FFF2-40B4-BE49-F238E27FC236}">
                <a16:creationId xmlns:a16="http://schemas.microsoft.com/office/drawing/2014/main" id="{1505A202-3A22-2CB4-E42B-F1A6C882E1C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9325" y="6288223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Changer de perspective -  </a:t>
            </a:r>
            <a:r>
              <a:rPr lang="en-CA" sz="1600" u="sng" dirty="0">
                <a:hlinkClick r:id="rId9"/>
              </a:rPr>
              <a:t>https://www.youtube.com/watch?v=KsJA_cpYMkY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0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60D-B8FE-65AC-AAAA-27048938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Changer de perspective</a:t>
            </a:r>
          </a:p>
        </p:txBody>
      </p:sp>
      <p:pic>
        <p:nvPicPr>
          <p:cNvPr id="5" name="Online Media 4" title="Headspace in French - Changer de perspective">
            <a:hlinkClick r:id="" action="ppaction://media"/>
            <a:extLst>
              <a:ext uri="{FF2B5EF4-FFF2-40B4-BE49-F238E27FC236}">
                <a16:creationId xmlns:a16="http://schemas.microsoft.com/office/drawing/2014/main" id="{6E7A80BD-967E-A1B9-97F1-0B6BC826FD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77314-D5AC-EA92-73FB-7E0B5904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255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en-CA" sz="4000" dirty="0" err="1"/>
              <a:t>Quelques</a:t>
            </a:r>
            <a:r>
              <a:rPr lang="en-CA" sz="4000" dirty="0"/>
              <a:t> </a:t>
            </a:r>
            <a:r>
              <a:rPr lang="en-CA" sz="4000" dirty="0" err="1"/>
              <a:t>références</a:t>
            </a:r>
            <a:r>
              <a:rPr lang="en-CA" sz="4000" dirty="0"/>
              <a:t> –</a:t>
            </a:r>
            <a:br>
              <a:rPr lang="en-CA" sz="4000" dirty="0"/>
            </a:br>
            <a:r>
              <a:rPr lang="en-CA" sz="4000" dirty="0"/>
              <a:t>de livres</a:t>
            </a:r>
            <a:endParaRPr lang="en-US" sz="4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7D5CDE-0663-48BF-8182-CCCB7129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15" y="1864250"/>
            <a:ext cx="1126157" cy="17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36711-8EF1-42C1-9213-86F8D049D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80" y="1872858"/>
            <a:ext cx="1385353" cy="1738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71D052-9FED-4572-8012-5677E2356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126" y="1867598"/>
            <a:ext cx="1430657" cy="17494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3AE864-157C-48CA-BAE9-B860EDAC6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373" y="1883939"/>
            <a:ext cx="1093358" cy="1716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697F9-F274-4F51-971D-369CCB756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2398" y="4421273"/>
            <a:ext cx="1399030" cy="17650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EA8B65-6650-4BD1-AD8E-2D46B73EA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160" y="4434177"/>
            <a:ext cx="1130634" cy="1739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4BEA37-581B-4155-AA68-717FD33EAF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9032" y="4445136"/>
            <a:ext cx="1151427" cy="1717328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2708FD81-05CD-4F11-9C69-9ABD90AC1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8063" y="4434177"/>
            <a:ext cx="1171126" cy="1739246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E4EAD27F-209F-45C1-B4D3-2AA2DD81A6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6792" y="4445136"/>
            <a:ext cx="1292988" cy="1717328"/>
          </a:xfrm>
          <a:prstGeom prst="rect">
            <a:avLst/>
          </a:prstGeom>
        </p:spPr>
      </p:pic>
      <p:pic>
        <p:nvPicPr>
          <p:cNvPr id="1026" name="Picture 2" descr="La pleine conscience à travers les 9 attitudes de Jon Kabat Zin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4899" r="17979" b="6162"/>
          <a:stretch/>
        </p:blipFill>
        <p:spPr bwMode="auto">
          <a:xfrm>
            <a:off x="2206687" y="2065039"/>
            <a:ext cx="1489974" cy="13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4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 </a:t>
            </a:r>
            <a:br>
              <a:rPr lang="en-CA" dirty="0"/>
            </a:br>
            <a:r>
              <a:rPr lang="en-CA" dirty="0"/>
              <a:t>des apps</a:t>
            </a:r>
            <a:endParaRPr lang="en-US" dirty="0"/>
          </a:p>
        </p:txBody>
      </p:sp>
      <p:pic>
        <p:nvPicPr>
          <p:cNvPr id="11" name="Picture 2" descr="Calm logo ap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12" y="2420888"/>
            <a:ext cx="1896411" cy="7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FD593F-FA6C-4923-8C2D-F39F8D435D49}"/>
              </a:ext>
            </a:extLst>
          </p:cNvPr>
          <p:cNvGrpSpPr/>
          <p:nvPr/>
        </p:nvGrpSpPr>
        <p:grpSpPr>
          <a:xfrm>
            <a:off x="917610" y="2023435"/>
            <a:ext cx="1426362" cy="1497536"/>
            <a:chOff x="8272103" y="3445679"/>
            <a:chExt cx="2372056" cy="27192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65C012-2D0D-4AAE-8910-CBC04D20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7362" y="3445679"/>
              <a:ext cx="2261537" cy="22433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5EF927-2FEC-46DD-AABE-594014BEE4DF}"/>
                </a:ext>
              </a:extLst>
            </p:cNvPr>
            <p:cNvSpPr txBox="1"/>
            <p:nvPr/>
          </p:nvSpPr>
          <p:spPr>
            <a:xfrm>
              <a:off x="8272103" y="5606080"/>
              <a:ext cx="2372056" cy="55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accent1"/>
                  </a:solidFill>
                  <a:effectLst/>
                  <a:latin typeface="GothamRounded"/>
                </a:rPr>
                <a:t>MindShift</a:t>
              </a:r>
              <a:r>
                <a:rPr lang="en-US" sz="1400" dirty="0">
                  <a:solidFill>
                    <a:schemeClr val="accent1"/>
                  </a:solidFill>
                  <a:effectLst/>
                  <a:latin typeface="GothamRounded"/>
                </a:rPr>
                <a:t>®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DCEF45B-581C-451E-8788-2972A8F0B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536" y="1867224"/>
            <a:ext cx="1572183" cy="1755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B9210-5063-42C7-862C-C0243B1DF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6717" y="1879393"/>
            <a:ext cx="1732743" cy="16933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D60C71-1A8A-4206-BD96-4632F6F6471D}"/>
              </a:ext>
            </a:extLst>
          </p:cNvPr>
          <p:cNvGrpSpPr/>
          <p:nvPr/>
        </p:nvGrpSpPr>
        <p:grpSpPr>
          <a:xfrm>
            <a:off x="302882" y="4082990"/>
            <a:ext cx="2041090" cy="2203350"/>
            <a:chOff x="751024" y="4172221"/>
            <a:chExt cx="1905000" cy="2075957"/>
          </a:xfrm>
        </p:grpSpPr>
        <p:pic>
          <p:nvPicPr>
            <p:cNvPr id="1030" name="Picture 6" descr="The Mindfulness App | LinkedIn">
              <a:extLst>
                <a:ext uri="{FF2B5EF4-FFF2-40B4-BE49-F238E27FC236}">
                  <a16:creationId xmlns:a16="http://schemas.microsoft.com/office/drawing/2014/main" id="{0B72EBD2-F173-48C3-8F92-61C92D41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24" y="434317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The Mindfulness App icon">
              <a:extLst>
                <a:ext uri="{FF2B5EF4-FFF2-40B4-BE49-F238E27FC236}">
                  <a16:creationId xmlns:a16="http://schemas.microsoft.com/office/drawing/2014/main" id="{F7F23D55-73B6-43AC-B9C8-9DC1DC164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98" y="4172221"/>
              <a:ext cx="1235452" cy="123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4786DF-80B9-4950-B087-9BA1ADB7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9324" y="4019425"/>
            <a:ext cx="1917801" cy="1610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F3C29-1023-4531-A942-F555C19858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4965" y="4093852"/>
            <a:ext cx="1976520" cy="1508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0B552-52DA-4E03-8A4B-1ECB9EC095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1543" y="4078717"/>
            <a:ext cx="1732743" cy="16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iki.gccollab.ca/images/c/cf/Convergence-1.pn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708920"/>
            <a:ext cx="1327657" cy="13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</a:t>
            </a:r>
            <a:br>
              <a:rPr lang="en-CA" dirty="0"/>
            </a:br>
            <a:r>
              <a:rPr lang="fr-CA" dirty="0"/>
              <a:t>Convergence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195736" y="6195226"/>
            <a:ext cx="372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9"/>
              </a:rPr>
              <a:t>https://wiki.gccollab.ca/Convergence</a:t>
            </a:r>
            <a:r>
              <a:rPr lang="fr-CA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57199" y="1794068"/>
            <a:ext cx="82295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rgbClr val="202122"/>
                </a:solidFill>
              </a:rPr>
              <a:t>Page consacrée à la mise en valeur de diverses séances offertes par les employés du gouvernement et à ces derniers</a:t>
            </a:r>
          </a:p>
          <a:p>
            <a:endParaRPr lang="en-CA" sz="2800" dirty="0">
              <a:solidFill>
                <a:srgbClr val="202122"/>
              </a:solidFill>
            </a:endParaRPr>
          </a:p>
          <a:p>
            <a:r>
              <a:rPr lang="fr-CA" sz="2800" dirty="0">
                <a:solidFill>
                  <a:srgbClr val="202122"/>
                </a:solidFill>
              </a:rPr>
              <a:t>Séances offertes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202122"/>
                </a:solidFill>
              </a:rPr>
              <a:t>Méditation de pleine conscience – Nora Curti, C.B. </a:t>
            </a:r>
            <a:br>
              <a:rPr lang="fr-CA" sz="2800" dirty="0">
                <a:solidFill>
                  <a:srgbClr val="202122"/>
                </a:solidFill>
              </a:rPr>
            </a:br>
            <a:r>
              <a:rPr lang="fr-CA" sz="2400" dirty="0">
                <a:solidFill>
                  <a:srgbClr val="202122"/>
                </a:solidFill>
              </a:rPr>
              <a:t>(en anglais seulement)</a:t>
            </a:r>
            <a:endParaRPr lang="fr-CA" sz="2800" dirty="0">
              <a:solidFill>
                <a:srgbClr val="2021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7 minutes de pleine conscience – Natasha </a:t>
            </a:r>
            <a:r>
              <a:rPr lang="fr-FR" sz="2800" dirty="0" err="1"/>
              <a:t>Nandlall</a:t>
            </a:r>
            <a:endParaRPr lang="fr-F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Séance du matin @ 8am 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Séance du midi @ 12h50 HE</a:t>
            </a:r>
            <a:endParaRPr lang="fr-CA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022081" y="0"/>
            <a:ext cx="2158431" cy="16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Questionnaires d’auto-évaluation </a:t>
            </a:r>
            <a:br>
              <a:rPr lang="fr-CA" sz="3600" dirty="0"/>
            </a:br>
            <a:r>
              <a:rPr lang="fr-CA" sz="3600" dirty="0"/>
              <a:t>– </a:t>
            </a:r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6"/>
                </a:solidFill>
              </a:rPr>
              <a:t>après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67042"/>
            <a:ext cx="8363272" cy="2952328"/>
          </a:xfrm>
        </p:spPr>
        <p:txBody>
          <a:bodyPr>
            <a:normAutofit/>
          </a:bodyPr>
          <a:lstStyle/>
          <a:p>
            <a:r>
              <a:rPr lang="fr-CA" sz="2400" dirty="0"/>
              <a:t>Vos auto-évaluations sont très importantes, elles permettent de rendre compte des résultats du programme </a:t>
            </a:r>
          </a:p>
          <a:p>
            <a:r>
              <a:rPr lang="fr-CA" sz="2400" dirty="0"/>
              <a:t>Vous recevrez un courriel </a:t>
            </a:r>
            <a:r>
              <a:rPr lang="fr-CA" sz="2400" b="1" i="1" dirty="0">
                <a:solidFill>
                  <a:schemeClr val="accent6"/>
                </a:solidFill>
              </a:rPr>
              <a:t>immédiatement après le programme </a:t>
            </a:r>
            <a:r>
              <a:rPr lang="fr-CA" sz="2400" dirty="0"/>
              <a:t>pour répondre à l’auto-évaluation « Après », et</a:t>
            </a:r>
          </a:p>
          <a:p>
            <a:r>
              <a:rPr lang="fr-CA" sz="2400" dirty="0"/>
              <a:t>Vous recevrez un courriel de suivi </a:t>
            </a:r>
            <a:r>
              <a:rPr lang="fr-CA" sz="2400" b="1" i="1" dirty="0">
                <a:solidFill>
                  <a:schemeClr val="accent3">
                    <a:lumMod val="75000"/>
                  </a:schemeClr>
                </a:solidFill>
              </a:rPr>
              <a:t>dans 3 mois </a:t>
            </a:r>
            <a:r>
              <a:rPr lang="fr-CA" sz="2400" dirty="0"/>
              <a:t>qui vous invitera à remplir l’évaluation « Finale »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98" y="4607595"/>
            <a:ext cx="727740" cy="1071555"/>
          </a:xfrm>
          <a:prstGeom prst="rect">
            <a:avLst/>
          </a:prstGeom>
        </p:spPr>
      </p:pic>
      <p:grpSp>
        <p:nvGrpSpPr>
          <p:cNvPr id="12" name="Group 82"/>
          <p:cNvGrpSpPr/>
          <p:nvPr>
            <p:custDataLst>
              <p:tags r:id="rId5"/>
            </p:custDataLst>
          </p:nvPr>
        </p:nvGrpSpPr>
        <p:grpSpPr>
          <a:xfrm>
            <a:off x="808016" y="5869641"/>
            <a:ext cx="8023822" cy="338554"/>
            <a:chOff x="838200" y="5624003"/>
            <a:chExt cx="8023822" cy="338554"/>
          </a:xfrm>
        </p:grpSpPr>
        <p:cxnSp>
          <p:nvCxnSpPr>
            <p:cNvPr id="13" name="Straight Arrow Connector 12"/>
            <p:cNvCxnSpPr>
              <a:endCxn id="15" idx="0"/>
            </p:cNvCxnSpPr>
            <p:nvPr/>
          </p:nvCxnSpPr>
          <p:spPr>
            <a:xfrm flipV="1">
              <a:off x="838200" y="5624003"/>
              <a:ext cx="7490057" cy="1479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94492" y="5624003"/>
              <a:ext cx="1067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i="1" dirty="0">
                  <a:solidFill>
                    <a:schemeClr val="tx2"/>
                  </a:solidFill>
                  <a:latin typeface="Segoe Print" pitchFamily="2" charset="0"/>
                </a:rPr>
                <a:t>temps</a:t>
              </a: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69" y="4219415"/>
            <a:ext cx="1408575" cy="15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8802" y="4555153"/>
            <a:ext cx="727740" cy="1071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5146" y="4554818"/>
            <a:ext cx="727740" cy="107155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>
            <p:custDataLst>
              <p:tags r:id="rId9"/>
            </p:custDataLst>
          </p:nvPr>
        </p:nvCxnSpPr>
        <p:spPr>
          <a:xfrm>
            <a:off x="116852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>
            <p:custDataLst>
              <p:tags r:id="rId10"/>
            </p:custDataLst>
          </p:nvPr>
        </p:nvCxnSpPr>
        <p:spPr>
          <a:xfrm>
            <a:off x="7006210" y="576553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683568" y="618913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/>
              <a:t>Référence</a:t>
            </a: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2857673" y="6095037"/>
            <a:ext cx="189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/>
              <a:t>Ce qui est retenu de l’activité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>
          <a:xfrm>
            <a:off x="5641993" y="6050634"/>
            <a:ext cx="272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Ce qui est mis en pratique</a:t>
            </a:r>
            <a:br>
              <a:rPr lang="fr-FR" dirty="0"/>
            </a:br>
            <a:r>
              <a:rPr lang="fr-CA" sz="1400" dirty="0"/>
              <a:t>(Changements de comportements)</a:t>
            </a:r>
          </a:p>
        </p:txBody>
      </p:sp>
      <p:cxnSp>
        <p:nvCxnSpPr>
          <p:cNvPr id="20" name="Straight Arrow Connector 19"/>
          <p:cNvCxnSpPr/>
          <p:nvPr>
            <p:custDataLst>
              <p:tags r:id="rId14"/>
            </p:custDataLst>
          </p:nvPr>
        </p:nvCxnSpPr>
        <p:spPr>
          <a:xfrm>
            <a:off x="194281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5"/>
            </p:custDataLst>
          </p:nvPr>
        </p:nvCxnSpPr>
        <p:spPr>
          <a:xfrm>
            <a:off x="155566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6"/>
            </p:custDataLst>
          </p:nvPr>
        </p:nvCxnSpPr>
        <p:spPr>
          <a:xfrm>
            <a:off x="232995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7"/>
            </p:custDataLst>
          </p:nvPr>
        </p:nvCxnSpPr>
        <p:spPr>
          <a:xfrm>
            <a:off x="271710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8"/>
            </p:custDataLst>
          </p:nvPr>
        </p:nvCxnSpPr>
        <p:spPr>
          <a:xfrm>
            <a:off x="310424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19"/>
            </p:custDataLst>
          </p:nvPr>
        </p:nvCxnSpPr>
        <p:spPr>
          <a:xfrm>
            <a:off x="349139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>
            <p:custDataLst>
              <p:tags r:id="rId20"/>
            </p:custDataLst>
          </p:nvPr>
        </p:nvCxnSpPr>
        <p:spPr>
          <a:xfrm>
            <a:off x="3869781" y="5745799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21"/>
            </p:custDataLst>
          </p:nvPr>
        </p:nvSpPr>
        <p:spPr>
          <a:xfrm>
            <a:off x="3559075" y="558979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i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</a:t>
            </a:r>
          </a:p>
        </p:txBody>
      </p:sp>
      <p:sp>
        <p:nvSpPr>
          <p:cNvPr id="4" name="Rectangle 3"/>
          <p:cNvSpPr/>
          <p:nvPr>
            <p:custDataLst>
              <p:tags r:id="rId22"/>
            </p:custDataLst>
          </p:nvPr>
        </p:nvSpPr>
        <p:spPr>
          <a:xfrm>
            <a:off x="862450" y="4090272"/>
            <a:ext cx="74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1">
                    <a:lumMod val="75000"/>
                  </a:schemeClr>
                </a:solidFill>
              </a:rPr>
              <a:t>Avant</a:t>
            </a:r>
          </a:p>
        </p:txBody>
      </p:sp>
      <p:sp>
        <p:nvSpPr>
          <p:cNvPr id="8" name="Rectangle 7"/>
          <p:cNvSpPr/>
          <p:nvPr>
            <p:custDataLst>
              <p:tags r:id="rId23"/>
            </p:custDataLst>
          </p:nvPr>
        </p:nvSpPr>
        <p:spPr>
          <a:xfrm>
            <a:off x="3517478" y="4090272"/>
            <a:ext cx="91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6"/>
                </a:solidFill>
              </a:rPr>
              <a:t>Après</a:t>
            </a:r>
          </a:p>
        </p:txBody>
      </p:sp>
      <p:sp>
        <p:nvSpPr>
          <p:cNvPr id="9" name="Rectangle 8"/>
          <p:cNvSpPr/>
          <p:nvPr>
            <p:custDataLst>
              <p:tags r:id="rId24"/>
            </p:custDataLst>
          </p:nvPr>
        </p:nvSpPr>
        <p:spPr>
          <a:xfrm>
            <a:off x="6580714" y="4090272"/>
            <a:ext cx="118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>
                <a:solidFill>
                  <a:schemeClr val="accent3">
                    <a:lumMod val="75000"/>
                  </a:schemeClr>
                </a:solidFill>
              </a:rPr>
              <a:t>Finale</a:t>
            </a:r>
          </a:p>
        </p:txBody>
      </p:sp>
      <p:sp>
        <p:nvSpPr>
          <p:cNvPr id="10" name="Rectangle 9"/>
          <p:cNvSpPr/>
          <p:nvPr>
            <p:custDataLst>
              <p:tags r:id="rId25"/>
            </p:custDataLst>
          </p:nvPr>
        </p:nvSpPr>
        <p:spPr>
          <a:xfrm>
            <a:off x="6759845" y="5530432"/>
            <a:ext cx="1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i="1" dirty="0">
                <a:solidFill>
                  <a:schemeClr val="tx2"/>
                </a:solidFill>
              </a:rPr>
              <a:t>3 mois après </a:t>
            </a:r>
          </a:p>
        </p:txBody>
      </p:sp>
    </p:spTree>
    <p:extLst>
      <p:ext uri="{BB962C8B-B14F-4D97-AF65-F5344CB8AC3E}">
        <p14:creationId xmlns:p14="http://schemas.microsoft.com/office/powerpoint/2010/main" val="4147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9" grpId="0"/>
      <p:bldP spid="30" grpId="0"/>
      <p:bldP spid="7" grpId="0"/>
      <p:bldP spid="4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>
                <a:solidFill>
                  <a:schemeClr val="accent1">
                    <a:lumMod val="75000"/>
                  </a:schemeClr>
                </a:solidFill>
              </a:rPr>
              <a:t>Pensez-vous que nous avons réussi?</a:t>
            </a:r>
          </a:p>
          <a:p>
            <a:pPr algn="ctr"/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97948" y="632212"/>
            <a:ext cx="49149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Réussite</a:t>
            </a:r>
          </a:p>
        </p:txBody>
      </p:sp>
      <p:pic>
        <p:nvPicPr>
          <p:cNvPr id="28" name="Picture 27" descr="C:\Users\GonzalA1\AppData\Local\Microsoft\Windows\Temporary Internet Files\Content.IE5\QORRA9PN\premiere-journee-en-classe-comprehension-bdf-19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13777"/>
          <a:stretch/>
        </p:blipFill>
        <p:spPr bwMode="auto">
          <a:xfrm>
            <a:off x="107505" y="1196753"/>
            <a:ext cx="9001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:\Users\GonzalA1\AppData\Local\Microsoft\Windows\Temporary Internet Files\Content.IE5\MIWNS6H7\Star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3" y="3089662"/>
            <a:ext cx="1566843" cy="1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GonzalA1\AppData\Local\Microsoft\Windows\Temporary Internet Files\Content.IE5\3XXIV14Y\good-job-smiley-emoticon[1]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775"/>
            <a:ext cx="2090443" cy="14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GonzalA1\AppData\Local\Microsoft\Windows\Temporary Internet Files\Content.IE5\3XXIV14Y\5-Free-Summer-Clipart-Illustration-Of-A-Happy-Smiling-Sun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1288"/>
            <a:ext cx="3657607" cy="30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115BFF7-3A79-C2C9-84A9-DC7E2C24D28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274638"/>
            <a:ext cx="8928992" cy="795633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Livré par une équipe d'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hlinkClick r:id="rId4" tooltip="MCLD Program Facilitators Team / L'équipe des animateurs du program de DLCP"/>
              </a:rPr>
              <a:t>animateurs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 bénévoles</a:t>
            </a:r>
            <a:endParaRPr lang="fr-C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7E7527-265C-3694-30B8-579AD5D7E0EA}"/>
              </a:ext>
            </a:extLst>
          </p:cNvPr>
          <p:cNvGrpSpPr/>
          <p:nvPr/>
        </p:nvGrpSpPr>
        <p:grpSpPr>
          <a:xfrm>
            <a:off x="781945" y="2986185"/>
            <a:ext cx="1219254" cy="1805737"/>
            <a:chOff x="542241" y="4037588"/>
            <a:chExt cx="1468014" cy="2063420"/>
          </a:xfrm>
        </p:grpSpPr>
        <p:pic>
          <p:nvPicPr>
            <p:cNvPr id="43" name="Picture 42" descr="A person with a beard&#10;&#10;Description automatically generated with medium confidence">
              <a:extLst>
                <a:ext uri="{FF2B5EF4-FFF2-40B4-BE49-F238E27FC236}">
                  <a16:creationId xmlns:a16="http://schemas.microsoft.com/office/drawing/2014/main" id="{7F2BE5D5-890A-E6C2-ACC9-5BA84CFB5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816"/>
            <a:stretch/>
          </p:blipFill>
          <p:spPr>
            <a:xfrm>
              <a:off x="542241" y="4037588"/>
              <a:ext cx="1468013" cy="160995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4E8946-22A2-B6F7-CBC1-EA5C4E17E220}"/>
                </a:ext>
              </a:extLst>
            </p:cNvPr>
            <p:cNvSpPr txBox="1"/>
            <p:nvPr/>
          </p:nvSpPr>
          <p:spPr>
            <a:xfrm>
              <a:off x="647991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Alejandro </a:t>
              </a:r>
              <a:endParaRPr lang="en-US" sz="16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0A967C-982F-DD46-FCE7-2D176A24BA8D}"/>
              </a:ext>
            </a:extLst>
          </p:cNvPr>
          <p:cNvGrpSpPr/>
          <p:nvPr/>
        </p:nvGrpSpPr>
        <p:grpSpPr>
          <a:xfrm>
            <a:off x="4874039" y="2981191"/>
            <a:ext cx="1162962" cy="1815724"/>
            <a:chOff x="4870895" y="4026175"/>
            <a:chExt cx="1400238" cy="2074833"/>
          </a:xfrm>
        </p:grpSpPr>
        <p:pic>
          <p:nvPicPr>
            <p:cNvPr id="49" name="Picture 48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2191F65B-CFF6-E76F-4BD7-5837AD47B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0289" y="4026175"/>
              <a:ext cx="1390844" cy="160995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A9E3B1-EFD9-6D9A-FF71-DB088C2D2FFA}"/>
                </a:ext>
              </a:extLst>
            </p:cNvPr>
            <p:cNvSpPr txBox="1"/>
            <p:nvPr/>
          </p:nvSpPr>
          <p:spPr>
            <a:xfrm>
              <a:off x="4870895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Robert</a:t>
              </a:r>
              <a:endParaRPr lang="en-US" sz="16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4B627E-52E0-5622-4919-AC2FE3D9D57B}"/>
              </a:ext>
            </a:extLst>
          </p:cNvPr>
          <p:cNvGrpSpPr/>
          <p:nvPr/>
        </p:nvGrpSpPr>
        <p:grpSpPr>
          <a:xfrm>
            <a:off x="2800053" y="2962410"/>
            <a:ext cx="1275132" cy="1853286"/>
            <a:chOff x="2655274" y="3983252"/>
            <a:chExt cx="1535294" cy="2117756"/>
          </a:xfrm>
        </p:grpSpPr>
        <p:pic>
          <p:nvPicPr>
            <p:cNvPr id="52" name="Picture 51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BAC7E83C-D5F8-B2D2-3CD5-FFC863A2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9851" y="3983252"/>
              <a:ext cx="1379913" cy="169579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6FB35CF-F90C-1A15-4746-49B04174CC9F}"/>
                </a:ext>
              </a:extLst>
            </p:cNvPr>
            <p:cNvSpPr txBox="1"/>
            <p:nvPr/>
          </p:nvSpPr>
          <p:spPr>
            <a:xfrm>
              <a:off x="2655274" y="5714141"/>
              <a:ext cx="153529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Marie-Lyne</a:t>
              </a:r>
              <a:endParaRPr lang="en-US" sz="16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EA82331-4749-5645-57F7-B9C8D16212B9}"/>
              </a:ext>
            </a:extLst>
          </p:cNvPr>
          <p:cNvGrpSpPr/>
          <p:nvPr/>
        </p:nvGrpSpPr>
        <p:grpSpPr>
          <a:xfrm>
            <a:off x="6876256" y="1070271"/>
            <a:ext cx="1107688" cy="1757179"/>
            <a:chOff x="6012554" y="1693696"/>
            <a:chExt cx="1333686" cy="2007934"/>
          </a:xfrm>
        </p:grpSpPr>
        <p:pic>
          <p:nvPicPr>
            <p:cNvPr id="55" name="Picture 54" descr="A person with a beard&#10;&#10;Description automatically generated with low confidence">
              <a:extLst>
                <a:ext uri="{FF2B5EF4-FFF2-40B4-BE49-F238E27FC236}">
                  <a16:creationId xmlns:a16="http://schemas.microsoft.com/office/drawing/2014/main" id="{D29873CE-319C-3E62-AFFB-81E689085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554" y="1693696"/>
              <a:ext cx="1333686" cy="168616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3A51825-C134-1179-7B0C-8A5EA9A9F0CC}"/>
                </a:ext>
              </a:extLst>
            </p:cNvPr>
            <p:cNvSpPr txBox="1"/>
            <p:nvPr/>
          </p:nvSpPr>
          <p:spPr>
            <a:xfrm>
              <a:off x="6012554" y="3314763"/>
              <a:ext cx="1313620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Carmen</a:t>
              </a:r>
              <a:endParaRPr lang="en-US" sz="16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BB6006C-1BA1-B711-7A49-109A7D9565D3}"/>
              </a:ext>
            </a:extLst>
          </p:cNvPr>
          <p:cNvGrpSpPr/>
          <p:nvPr/>
        </p:nvGrpSpPr>
        <p:grpSpPr>
          <a:xfrm>
            <a:off x="736603" y="1095292"/>
            <a:ext cx="1167258" cy="1707136"/>
            <a:chOff x="457199" y="1789689"/>
            <a:chExt cx="1405411" cy="1950750"/>
          </a:xfrm>
        </p:grpSpPr>
        <p:pic>
          <p:nvPicPr>
            <p:cNvPr id="58" name="Picture 57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1B123226-3CA7-0534-11DA-36C9A27AC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792" y="1789689"/>
              <a:ext cx="1350818" cy="152538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2DB01B9-FACF-8F83-94E5-3FAD20F42163}"/>
                </a:ext>
              </a:extLst>
            </p:cNvPr>
            <p:cNvSpPr txBox="1"/>
            <p:nvPr/>
          </p:nvSpPr>
          <p:spPr>
            <a:xfrm>
              <a:off x="457199" y="3353572"/>
              <a:ext cx="1220899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Ginette</a:t>
              </a:r>
              <a:endParaRPr lang="en-US" sz="16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4FE905-7A64-5A00-17F9-9B9DECE355AF}"/>
              </a:ext>
            </a:extLst>
          </p:cNvPr>
          <p:cNvGrpSpPr/>
          <p:nvPr/>
        </p:nvGrpSpPr>
        <p:grpSpPr>
          <a:xfrm>
            <a:off x="2757452" y="1087729"/>
            <a:ext cx="1303935" cy="1722262"/>
            <a:chOff x="2636363" y="1752215"/>
            <a:chExt cx="1569973" cy="196803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730965-EDAC-EA2E-66B4-9F5FB36AAD22}"/>
                </a:ext>
              </a:extLst>
            </p:cNvPr>
            <p:cNvSpPr txBox="1"/>
            <p:nvPr/>
          </p:nvSpPr>
          <p:spPr>
            <a:xfrm>
              <a:off x="2636363" y="3333381"/>
              <a:ext cx="1569973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Casey-Marie</a:t>
              </a:r>
              <a:endParaRPr lang="en-US" sz="1600" dirty="0"/>
            </a:p>
          </p:txBody>
        </p: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FFB9F973-DF18-4359-068C-EA5AFD859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30" y="1752215"/>
              <a:ext cx="1224446" cy="160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B3F1738-53B7-AA9E-342C-A0979CD6B9A5}"/>
              </a:ext>
            </a:extLst>
          </p:cNvPr>
          <p:cNvGrpSpPr/>
          <p:nvPr/>
        </p:nvGrpSpPr>
        <p:grpSpPr>
          <a:xfrm>
            <a:off x="4724916" y="1093735"/>
            <a:ext cx="1452204" cy="1736561"/>
            <a:chOff x="4724916" y="1093735"/>
            <a:chExt cx="1452204" cy="1736561"/>
          </a:xfrm>
        </p:grpSpPr>
        <p:pic>
          <p:nvPicPr>
            <p:cNvPr id="1024" name="Picture 2" descr="https://wiki.gccollab.ca/images/7/79/Annie-Claude_portrait.jpg">
              <a:extLst>
                <a:ext uri="{FF2B5EF4-FFF2-40B4-BE49-F238E27FC236}">
                  <a16:creationId xmlns:a16="http://schemas.microsoft.com/office/drawing/2014/main" id="{623B5E1F-7BCE-DBDE-918D-FDCE91369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60" y="1093735"/>
              <a:ext cx="1168703" cy="144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4078298F-4ABD-C10E-239F-85A79FA9B6AA}"/>
                </a:ext>
              </a:extLst>
            </p:cNvPr>
            <p:cNvSpPr txBox="1"/>
            <p:nvPr/>
          </p:nvSpPr>
          <p:spPr>
            <a:xfrm>
              <a:off x="4724916" y="2491742"/>
              <a:ext cx="14522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</a:rPr>
                <a:t>Annie-Claude</a:t>
              </a:r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6DFE8A24-830B-D732-1D9B-1507A4DE5B2B}"/>
              </a:ext>
            </a:extLst>
          </p:cNvPr>
          <p:cNvGrpSpPr/>
          <p:nvPr/>
        </p:nvGrpSpPr>
        <p:grpSpPr>
          <a:xfrm>
            <a:off x="4851204" y="4796915"/>
            <a:ext cx="1216434" cy="1820731"/>
            <a:chOff x="4851204" y="4796915"/>
            <a:chExt cx="1216434" cy="1820731"/>
          </a:xfrm>
        </p:grpSpPr>
        <p:pic>
          <p:nvPicPr>
            <p:cNvPr id="1029" name="Picture 1028">
              <a:extLst>
                <a:ext uri="{FF2B5EF4-FFF2-40B4-BE49-F238E27FC236}">
                  <a16:creationId xmlns:a16="http://schemas.microsoft.com/office/drawing/2014/main" id="{F9FEBE80-9C6D-E8E2-9653-D8A3920FD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22456" y="4796915"/>
              <a:ext cx="1087710" cy="1451005"/>
            </a:xfrm>
            <a:prstGeom prst="rect">
              <a:avLst/>
            </a:prstGeom>
          </p:spPr>
        </p:pic>
        <p:sp>
          <p:nvSpPr>
            <p:cNvPr id="1031" name="TextBox 1030">
              <a:extLst>
                <a:ext uri="{FF2B5EF4-FFF2-40B4-BE49-F238E27FC236}">
                  <a16:creationId xmlns:a16="http://schemas.microsoft.com/office/drawing/2014/main" id="{0D212B7C-2E5B-4375-A793-E5A8C587D4F9}"/>
                </a:ext>
              </a:extLst>
            </p:cNvPr>
            <p:cNvSpPr txBox="1"/>
            <p:nvPr/>
          </p:nvSpPr>
          <p:spPr>
            <a:xfrm>
              <a:off x="4851204" y="6279092"/>
              <a:ext cx="12164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Galina</a:t>
              </a:r>
              <a:endParaRPr lang="en-US" sz="1600" i="1" dirty="0"/>
            </a:p>
          </p:txBody>
        </p:sp>
      </p:grpSp>
      <p:sp>
        <p:nvSpPr>
          <p:cNvPr id="1034" name="TextBox 1033">
            <a:extLst>
              <a:ext uri="{FF2B5EF4-FFF2-40B4-BE49-F238E27FC236}">
                <a16:creationId xmlns:a16="http://schemas.microsoft.com/office/drawing/2014/main" id="{5BA55723-D46A-59AF-1204-91F3FD626A63}"/>
              </a:ext>
            </a:extLst>
          </p:cNvPr>
          <p:cNvSpPr txBox="1"/>
          <p:nvPr/>
        </p:nvSpPr>
        <p:spPr>
          <a:xfrm>
            <a:off x="6835855" y="4489507"/>
            <a:ext cx="1131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202122"/>
                </a:solidFill>
                <a:effectLst/>
              </a:rPr>
              <a:t>Rabia</a:t>
            </a:r>
            <a:endParaRPr lang="en-US" sz="1600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9DB3250-6361-147B-7310-FBE7C81253C6}"/>
              </a:ext>
            </a:extLst>
          </p:cNvPr>
          <p:cNvGrpSpPr/>
          <p:nvPr/>
        </p:nvGrpSpPr>
        <p:grpSpPr>
          <a:xfrm>
            <a:off x="863790" y="4884113"/>
            <a:ext cx="1137408" cy="1715940"/>
            <a:chOff x="7388750" y="1742722"/>
            <a:chExt cx="1369470" cy="1960810"/>
          </a:xfrm>
        </p:grpSpPr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00AB44BA-44C5-B6F2-877C-8024335F4BDE}"/>
                </a:ext>
              </a:extLst>
            </p:cNvPr>
            <p:cNvSpPr txBox="1"/>
            <p:nvPr/>
          </p:nvSpPr>
          <p:spPr>
            <a:xfrm>
              <a:off x="7390550" y="3316665"/>
              <a:ext cx="1333686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Dani</a:t>
              </a:r>
              <a:endParaRPr lang="en-US" sz="1600" dirty="0"/>
            </a:p>
          </p:txBody>
        </p:sp>
        <p:pic>
          <p:nvPicPr>
            <p:cNvPr id="1037" name="Picture 4">
              <a:extLst>
                <a:ext uri="{FF2B5EF4-FFF2-40B4-BE49-F238E27FC236}">
                  <a16:creationId xmlns:a16="http://schemas.microsoft.com/office/drawing/2014/main" id="{38F679DB-214E-6A64-039C-215F624D6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8"/>
            <a:stretch/>
          </p:blipFill>
          <p:spPr bwMode="auto">
            <a:xfrm>
              <a:off x="7388750" y="1742722"/>
              <a:ext cx="1369470" cy="154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51567800-DD40-1E25-03A8-D83ED0E5EC1F}"/>
              </a:ext>
            </a:extLst>
          </p:cNvPr>
          <p:cNvGrpSpPr/>
          <p:nvPr/>
        </p:nvGrpSpPr>
        <p:grpSpPr>
          <a:xfrm>
            <a:off x="2773741" y="4813287"/>
            <a:ext cx="1217722" cy="1814471"/>
            <a:chOff x="2773741" y="4813287"/>
            <a:chExt cx="1217722" cy="1814471"/>
          </a:xfrm>
        </p:grpSpPr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0B7DB649-FCD5-E219-716B-B0DAAC310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73741" y="4813287"/>
              <a:ext cx="1217722" cy="1446336"/>
            </a:xfrm>
            <a:prstGeom prst="rect">
              <a:avLst/>
            </a:prstGeom>
          </p:spPr>
        </p:pic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42E7289A-C39C-007C-2B84-5F8C84C5CC8E}"/>
                </a:ext>
              </a:extLst>
            </p:cNvPr>
            <p:cNvSpPr txBox="1"/>
            <p:nvPr/>
          </p:nvSpPr>
          <p:spPr>
            <a:xfrm flipH="1">
              <a:off x="2834675" y="6289204"/>
              <a:ext cx="11551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Leanne</a:t>
              </a:r>
              <a:endParaRPr lang="en-US" sz="1600" dirty="0"/>
            </a:p>
          </p:txBody>
        </p:sp>
      </p:grpSp>
      <p:sp>
        <p:nvSpPr>
          <p:cNvPr id="1042" name="TextBox 1041">
            <a:extLst>
              <a:ext uri="{FF2B5EF4-FFF2-40B4-BE49-F238E27FC236}">
                <a16:creationId xmlns:a16="http://schemas.microsoft.com/office/drawing/2014/main" id="{3F9DC2C9-7548-CE37-39B7-991EAA0A8F4E}"/>
              </a:ext>
            </a:extLst>
          </p:cNvPr>
          <p:cNvSpPr txBox="1"/>
          <p:nvPr/>
        </p:nvSpPr>
        <p:spPr>
          <a:xfrm>
            <a:off x="6767511" y="6279094"/>
            <a:ext cx="1332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Josée,</a:t>
            </a:r>
            <a:br>
              <a:rPr lang="en-US" sz="1400" b="1" i="1" dirty="0">
                <a:effectLst/>
              </a:rPr>
            </a:br>
            <a:r>
              <a:rPr lang="en-US" sz="1400" b="1" i="1" dirty="0">
                <a:effectLst/>
              </a:rPr>
              <a:t> and others…</a:t>
            </a:r>
            <a:endParaRPr lang="en-US" sz="1400" i="1" dirty="0"/>
          </a:p>
        </p:txBody>
      </p:sp>
      <p:pic>
        <p:nvPicPr>
          <p:cNvPr id="1044" name="Picture 2">
            <a:extLst>
              <a:ext uri="{FF2B5EF4-FFF2-40B4-BE49-F238E27FC236}">
                <a16:creationId xmlns:a16="http://schemas.microsoft.com/office/drawing/2014/main" id="{70AB3764-FCCF-9B48-D9F1-36BDB7DA2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4"/>
          <a:stretch/>
        </p:blipFill>
        <p:spPr bwMode="auto">
          <a:xfrm>
            <a:off x="6812905" y="2955554"/>
            <a:ext cx="1217723" cy="14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4">
            <a:extLst>
              <a:ext uri="{FF2B5EF4-FFF2-40B4-BE49-F238E27FC236}">
                <a16:creationId xmlns:a16="http://schemas.microsoft.com/office/drawing/2014/main" id="{7300FC9F-8EAA-1F82-4CD1-677D7F30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16" y="4788532"/>
            <a:ext cx="1162962" cy="15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87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tags r:id="rId1"/>
            </p:custDataLst>
          </p:nvPr>
        </p:nvGrpSpPr>
        <p:grpSpPr>
          <a:xfrm>
            <a:off x="1686393" y="980728"/>
            <a:ext cx="7000407" cy="5322123"/>
            <a:chOff x="1523503" y="2598212"/>
            <a:chExt cx="6096991" cy="41367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98385">
              <a:off x="1523503" y="2598212"/>
              <a:ext cx="6096991" cy="41367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" name="Oval 1"/>
            <p:cNvSpPr/>
            <p:nvPr/>
          </p:nvSpPr>
          <p:spPr>
            <a:xfrm>
              <a:off x="3779912" y="3140968"/>
              <a:ext cx="165618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6364097" y="-267551"/>
            <a:ext cx="3846859" cy="316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1574892"/>
          </a:xfrm>
        </p:spPr>
        <p:txBody>
          <a:bodyPr>
            <a:normAutofit/>
          </a:bodyPr>
          <a:lstStyle/>
          <a:p>
            <a:r>
              <a:rPr lang="fr-CA" dirty="0"/>
              <a:t>Votre pratique </a:t>
            </a:r>
            <a:br>
              <a:rPr lang="fr-CA" dirty="0"/>
            </a:br>
            <a:r>
              <a:rPr lang="fr-CA" dirty="0"/>
              <a:t>– Et maintenant?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fr-CA"/>
              <a:t>Veuillez nommer une ou deux choses </a:t>
            </a:r>
          </a:p>
          <a:p>
            <a:pPr marL="0" indent="0">
              <a:buNone/>
            </a:pPr>
            <a:r>
              <a:rPr lang="fr-CA"/>
              <a:t>que vous retiendrez de ce programme?</a:t>
            </a:r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2865437"/>
            <a:ext cx="8712968" cy="1470025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Programme de développement du leadership de changement en pleine conscience (DLCP)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371600" y="4812084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Semaine 8 (sur 8)</a:t>
            </a:r>
          </a:p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21 novembre 2024</a:t>
            </a: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" y="2204863"/>
            <a:ext cx="3276366" cy="327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Au revoir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6726" y="1237000"/>
            <a:ext cx="8363272" cy="1199492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Formuler brièvement une pensée ou une phrase</a:t>
            </a: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 rot="19328962">
            <a:off x="1603204" y="3485048"/>
            <a:ext cx="6936357" cy="11309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 dire au revoir en petits groupes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2267" y="3717032"/>
            <a:ext cx="1508205" cy="275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35" y="3687525"/>
            <a:ext cx="2046558" cy="27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Réflexion pour aujourd’hui..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5784191" y="2302386"/>
            <a:ext cx="2402918" cy="2618629"/>
            <a:chOff x="1691680" y="5343137"/>
            <a:chExt cx="803649" cy="818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8" y="3869690"/>
            <a:ext cx="1811509" cy="19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2995"/>
            <a:ext cx="1457879" cy="1457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14" y="5045676"/>
            <a:ext cx="671103" cy="1224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0787" y="5115305"/>
            <a:ext cx="910653" cy="1232490"/>
          </a:xfrm>
          <a:prstGeom prst="rect">
            <a:avLst/>
          </a:prstGeom>
        </p:spPr>
      </p:pic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1070502" y="1312541"/>
            <a:ext cx="2205354" cy="941522"/>
            <a:chOff x="5182185" y="5010541"/>
            <a:chExt cx="3781150" cy="1208938"/>
          </a:xfrm>
        </p:grpSpPr>
        <p:sp>
          <p:nvSpPr>
            <p:cNvPr id="23" name="Isosceles Triangle 22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ross 25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&quot;No&quot; Symbol 26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ross 2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ross 2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&quot;No&quot; Symbol 2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&quot;No&quot; Symbol 3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>
            <p:custDataLst>
              <p:tags r:id="rId8"/>
            </p:custDataLst>
          </p:nvPr>
        </p:nvGrpSpPr>
        <p:grpSpPr>
          <a:xfrm>
            <a:off x="1561931" y="2119179"/>
            <a:ext cx="838977" cy="1200175"/>
            <a:chOff x="6228184" y="2055874"/>
            <a:chExt cx="1965985" cy="3000375"/>
          </a:xfrm>
        </p:grpSpPr>
        <p:pic>
          <p:nvPicPr>
            <p:cNvPr id="33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2045" y="2210695"/>
            <a:ext cx="854918" cy="8106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9240" y="2302386"/>
            <a:ext cx="983223" cy="9171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52" y="3390219"/>
            <a:ext cx="1296144" cy="8675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1823398" y="3363644"/>
            <a:ext cx="1173083" cy="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017589" y="5157192"/>
            <a:ext cx="543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chemeClr val="accent3"/>
                </a:solidFill>
              </a:rPr>
              <a:t>Prenez conscience, soyez heureux</a:t>
            </a:r>
            <a:endParaRPr lang="fr-CA" sz="28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116632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3395734" y="401957"/>
            <a:ext cx="235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680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fr-CA" sz="2800" dirty="0"/>
              <a:t>Exercice d’amour-propre en pleine conscience – Centrage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4581525" y="2231588"/>
            <a:ext cx="2742809" cy="2385298"/>
            <a:chOff x="4562475" y="2058351"/>
            <a:chExt cx="2742809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58351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GonzalA1\AppData\Local\Microsoft\Windows\Temporary Internet Files\Content.IE5\NVPVLCXB\blockpage[1]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3424237"/>
              <a:ext cx="1905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71315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4" y="2137601"/>
            <a:ext cx="3178565" cy="2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/>
              <a:t>Questions et observations de la semaine dernière</a:t>
            </a:r>
            <a:r>
              <a:rPr lang="fr-CA" sz="3600"/>
              <a:t> (7</a:t>
            </a:r>
            <a:r>
              <a:rPr lang="fr-CA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364858" y="1472418"/>
            <a:ext cx="1172680" cy="1209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5" y="1574303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13" y="1474374"/>
            <a:ext cx="1488592" cy="1205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912" y="1642495"/>
            <a:ext cx="1148379" cy="868879"/>
          </a:xfrm>
          <a:prstGeom prst="rect">
            <a:avLst/>
          </a:prstGeom>
        </p:spPr>
      </p:pic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7574002" y="1500620"/>
            <a:ext cx="1149374" cy="1152628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>
            <p:custDataLst>
              <p:tags r:id="rId7"/>
            </p:custDataLst>
          </p:nvPr>
        </p:nvGrpSpPr>
        <p:grpSpPr>
          <a:xfrm>
            <a:off x="6438606" y="3319643"/>
            <a:ext cx="1617323" cy="927079"/>
            <a:chOff x="1126261" y="1342299"/>
            <a:chExt cx="2900521" cy="16254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33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3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13" y="3311393"/>
            <a:ext cx="1184491" cy="9435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" y="3171114"/>
            <a:ext cx="1265256" cy="122413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6" name="Picture 6" descr="C:\Users\GonzalA1\AppData\Local\Microsoft\Windows\Temporary Internet Files\Content.IE5\H7G048II\ 촉촉한피부1 [1] 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6" y="1433476"/>
            <a:ext cx="862875" cy="12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42702" y="1742154"/>
            <a:ext cx="1061499" cy="669561"/>
          </a:xfrm>
          <a:prstGeom prst="rect">
            <a:avLst/>
          </a:prstGeom>
        </p:spPr>
      </p:pic>
      <p:grpSp>
        <p:nvGrpSpPr>
          <p:cNvPr id="38" name="Group 37"/>
          <p:cNvGrpSpPr/>
          <p:nvPr>
            <p:custDataLst>
              <p:tags r:id="rId12"/>
            </p:custDataLst>
          </p:nvPr>
        </p:nvGrpSpPr>
        <p:grpSpPr>
          <a:xfrm>
            <a:off x="456736" y="4974112"/>
            <a:ext cx="1188086" cy="1040193"/>
            <a:chOff x="6660232" y="1988840"/>
            <a:chExt cx="1582909" cy="1296144"/>
          </a:xfrm>
        </p:grpSpPr>
        <p:pic>
          <p:nvPicPr>
            <p:cNvPr id="39" name="Picture 4" descr="C:\Users\alejandro.gonzalez\AppData\Local\Microsoft\Windows\Temporary Internet Files\Content.IE5\0OAHSMHX\MC900232711[1].wmf"/>
            <p:cNvPicPr>
              <a:picLocks noChangeAspect="1" noChangeArrowheads="1"/>
            </p:cNvPicPr>
            <p:nvPr/>
          </p:nvPicPr>
          <p:blipFill>
            <a:blip r:embed="rId3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52320" y="1988840"/>
              <a:ext cx="603655" cy="731564"/>
            </a:xfrm>
            <a:prstGeom prst="rect">
              <a:avLst/>
            </a:prstGeom>
            <a:noFill/>
          </p:spPr>
        </p:pic>
        <p:pic>
          <p:nvPicPr>
            <p:cNvPr id="40" name="Picture 5" descr="C:\Users\alejandro.gonzalez\AppData\Local\Microsoft\Windows\Temporary Internet Files\Content.IE5\3IXNHQQP\MC900250834[1].wmf"/>
            <p:cNvPicPr>
              <a:picLocks noChangeAspect="1" noChangeArrowheads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96336" y="2204864"/>
              <a:ext cx="646805" cy="1080120"/>
            </a:xfrm>
            <a:prstGeom prst="rect">
              <a:avLst/>
            </a:prstGeom>
            <a:noFill/>
          </p:spPr>
        </p:pic>
        <p:pic>
          <p:nvPicPr>
            <p:cNvPr id="41" name="Picture 17" descr="C:\Users\alejandro.gonzalez\AppData\Local\Microsoft\Windows\Temporary Internet Files\Content.IE5\0OAHSMHX\MC900311128[1].wmf"/>
            <p:cNvPicPr>
              <a:picLocks noChangeAspect="1" noChangeArrowheads="1"/>
            </p:cNvPicPr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60232" y="1988840"/>
              <a:ext cx="1047171" cy="976132"/>
            </a:xfrm>
            <a:prstGeom prst="rect">
              <a:avLst/>
            </a:prstGeom>
            <a:noFill/>
          </p:spPr>
        </p:pic>
        <p:pic>
          <p:nvPicPr>
            <p:cNvPr id="42" name="Picture 3" descr="C:\Users\alejandro.gonzalez\AppData\Local\Microsoft\Windows\Temporary Internet Files\Content.IE5\6SEU5BG6\MC900359571[1].wmf"/>
            <p:cNvPicPr>
              <a:picLocks noChangeAspect="1" noChangeArrowheads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64288" y="2348880"/>
              <a:ext cx="797598" cy="869534"/>
            </a:xfrm>
            <a:prstGeom prst="rect">
              <a:avLst/>
            </a:prstGeom>
            <a:noFill/>
          </p:spPr>
        </p:pic>
      </p:grpSp>
      <p:pic>
        <p:nvPicPr>
          <p:cNvPr id="43" name="Picture 4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852"/>
          <a:stretch/>
        </p:blipFill>
        <p:spPr>
          <a:xfrm>
            <a:off x="2599482" y="4999429"/>
            <a:ext cx="2068354" cy="989558"/>
          </a:xfrm>
          <a:prstGeom prst="rect">
            <a:avLst/>
          </a:prstGeom>
        </p:spPr>
      </p:pic>
      <p:grpSp>
        <p:nvGrpSpPr>
          <p:cNvPr id="44" name="Group 43"/>
          <p:cNvGrpSpPr/>
          <p:nvPr>
            <p:custDataLst>
              <p:tags r:id="rId14"/>
            </p:custDataLst>
          </p:nvPr>
        </p:nvGrpSpPr>
        <p:grpSpPr>
          <a:xfrm>
            <a:off x="1708516" y="4958458"/>
            <a:ext cx="827272" cy="1071501"/>
            <a:chOff x="7495448" y="1124744"/>
            <a:chExt cx="3006535" cy="36313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96958" y="1124744"/>
              <a:ext cx="2105025" cy="29146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95448" y="2790786"/>
              <a:ext cx="2989826" cy="1965295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77" y="3174563"/>
            <a:ext cx="1222577" cy="1217238"/>
          </a:xfrm>
          <a:prstGeom prst="rect">
            <a:avLst/>
          </a:prstGeom>
        </p:spPr>
      </p:pic>
      <p:grpSp>
        <p:nvGrpSpPr>
          <p:cNvPr id="48" name="Group 47"/>
          <p:cNvGrpSpPr/>
          <p:nvPr>
            <p:custDataLst>
              <p:tags r:id="rId16"/>
            </p:custDataLst>
          </p:nvPr>
        </p:nvGrpSpPr>
        <p:grpSpPr>
          <a:xfrm>
            <a:off x="5386468" y="3139567"/>
            <a:ext cx="989624" cy="1287231"/>
            <a:chOff x="5520395" y="2750930"/>
            <a:chExt cx="1342242" cy="14369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5520395" y="2750930"/>
              <a:ext cx="755273" cy="12254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1075" y="3116282"/>
              <a:ext cx="1071562" cy="107156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4904791" y="5041075"/>
            <a:ext cx="788259" cy="988884"/>
            <a:chOff x="1115616" y="1504248"/>
            <a:chExt cx="1565072" cy="16895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504248"/>
              <a:ext cx="1565072" cy="1689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35" y="2456204"/>
              <a:ext cx="1080210" cy="672445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5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>
          <a:xfrm>
            <a:off x="7837345" y="4873328"/>
            <a:ext cx="1005822" cy="111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2" descr="Bohemian Line Art Design – Free image on Pixabay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84" y="4825772"/>
            <a:ext cx="851212" cy="13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cdn.artofliving.org/sites/www.artofliving.org/files/styles/inner_page_image/public/article_image/decision-making.jpg?itok=vDur5Wh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5" y="5212968"/>
            <a:ext cx="1223441" cy="5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D533973-EE3D-46F3-A6D6-D9865DEE0824}"/>
              </a:ext>
            </a:extLst>
          </p:cNvPr>
          <p:cNvPicPr>
            <a:picLocks noChangeAspect="1"/>
          </p:cNvPicPr>
          <p:nvPr/>
        </p:nvPicPr>
        <p:blipFill>
          <a:blip r:embed="rId5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444" y="3380713"/>
            <a:ext cx="983813" cy="80493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BDA162D-C9F5-4FC1-ACF8-D5291EFC5653}"/>
              </a:ext>
            </a:extLst>
          </p:cNvPr>
          <p:cNvGrpSpPr/>
          <p:nvPr/>
        </p:nvGrpSpPr>
        <p:grpSpPr>
          <a:xfrm>
            <a:off x="2616518" y="3267191"/>
            <a:ext cx="1422345" cy="1031982"/>
            <a:chOff x="5786974" y="5243827"/>
            <a:chExt cx="1912332" cy="1402658"/>
          </a:xfrm>
        </p:grpSpPr>
        <p:pic>
          <p:nvPicPr>
            <p:cNvPr id="59" name="Picture 2" descr="Hand shake in heart | Free SVG">
              <a:extLst>
                <a:ext uri="{FF2B5EF4-FFF2-40B4-BE49-F238E27FC236}">
                  <a16:creationId xmlns:a16="http://schemas.microsoft.com/office/drawing/2014/main" id="{F6EEC886-D2F7-43AC-BC7A-55E57CBE9B4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974" y="5243827"/>
              <a:ext cx="1067924" cy="106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4CBE3C2-7905-4A5B-8F9F-E6C2AC932D1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444" y="5302623"/>
              <a:ext cx="1343862" cy="1343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4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87FE2F-CFBE-4F3F-AB65-496390EB9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857149">
            <a:off x="4042155" y="4123656"/>
            <a:ext cx="4860032" cy="36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Programme – semaine 8</a:t>
            </a:r>
            <a:br>
              <a:rPr lang="fr-CA" sz="4400" dirty="0"/>
            </a:br>
            <a:r>
              <a:rPr lang="fr-CA" sz="3600" dirty="0"/>
              <a:t>(concentration, compassion, clarté, créativité)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7931224" cy="4983162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Exercice de centrage</a:t>
            </a:r>
          </a:p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Questions et observations de la semaine dernière (7)</a:t>
            </a:r>
          </a:p>
          <a:p>
            <a:r>
              <a:rPr lang="fr-CA" dirty="0"/>
              <a:t>Résilience, bien-être et pleine conscience</a:t>
            </a:r>
          </a:p>
          <a:p>
            <a:r>
              <a:rPr lang="fr-CA" dirty="0"/>
              <a:t>Valeurs et pleine conscience</a:t>
            </a:r>
          </a:p>
          <a:p>
            <a:r>
              <a:rPr lang="fr-CA" dirty="0"/>
              <a:t>La pleine conscience immédiate</a:t>
            </a:r>
          </a:p>
          <a:p>
            <a:pPr lvl="0"/>
            <a:r>
              <a:rPr lang="fr-CA" dirty="0"/>
              <a:t>Quelques livres, applications et autres références</a:t>
            </a:r>
          </a:p>
          <a:p>
            <a:r>
              <a:rPr lang="fr-CA" dirty="0"/>
              <a:t>Questionnaires d’auto-évaluation –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dirty="0"/>
              <a:t>, </a:t>
            </a:r>
            <a:r>
              <a:rPr lang="fr-CA" dirty="0">
                <a:solidFill>
                  <a:schemeClr val="accent6"/>
                </a:solidFill>
              </a:rPr>
              <a:t>après</a:t>
            </a:r>
            <a:r>
              <a:rPr lang="fr-CA" dirty="0"/>
              <a:t>, 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  <a:p>
            <a:pPr lvl="0"/>
            <a:r>
              <a:rPr lang="fr-CA" dirty="0"/>
              <a:t>Votre pratique – Et maintenant?</a:t>
            </a:r>
          </a:p>
          <a:p>
            <a:pPr lvl="0"/>
            <a:r>
              <a:rPr lang="fr-CA" dirty="0"/>
              <a:t>Au revoir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0765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CA" dirty="0"/>
              <a:t>Résilience, bien-être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En bref : La science de la résilience</a:t>
            </a:r>
          </a:p>
          <a:p>
            <a:pPr lvl="1"/>
            <a:r>
              <a:rPr lang="fr-CA" dirty="0"/>
              <a:t>Faire l’expérience de la positivité et de la gratitude</a:t>
            </a:r>
          </a:p>
          <a:p>
            <a:pPr lvl="1"/>
            <a:r>
              <a:rPr lang="fr-CA" dirty="0"/>
              <a:t>Gérer le stress</a:t>
            </a:r>
          </a:p>
          <a:p>
            <a:pPr lvl="1"/>
            <a:r>
              <a:rPr lang="fr-CA" dirty="0"/>
              <a:t>Résoudre les problèmes</a:t>
            </a:r>
          </a:p>
          <a:p>
            <a:pPr lvl="1"/>
            <a:r>
              <a:rPr lang="fr-CA" dirty="0"/>
              <a:t>Régir son comportement</a:t>
            </a:r>
          </a:p>
          <a:p>
            <a:pPr lvl="1"/>
            <a:r>
              <a:rPr lang="fr-CA" dirty="0"/>
              <a:t>Planifier</a:t>
            </a:r>
            <a:br>
              <a:rPr lang="fr-CA" dirty="0"/>
            </a:br>
            <a:endParaRPr lang="fr-CA" sz="1400" dirty="0"/>
          </a:p>
          <a:p>
            <a:pPr>
              <a:spcAft>
                <a:spcPts val="0"/>
              </a:spcAft>
            </a:pPr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</a:rPr>
              <a:t>Selon des chercheurs, « les personnes qui cultivent l’état de pleine conscience sont plus résilientes, ce qui accroît leur degré de satisfaction à l’égard de leur vie. » Ils notent que la résilience « peut être considérée comme une source importante de bien-être subjectif » et soulignent les nombreuses façons dont la pleine conscience peut favoriser cet état d’esprit.</a:t>
            </a:r>
            <a:endParaRPr lang="fr-CA" sz="15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7"/>
            </a:endParaRP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5033239" y="2372094"/>
            <a:ext cx="3781150" cy="1374789"/>
            <a:chOff x="5182185" y="5010541"/>
            <a:chExt cx="3781150" cy="1208938"/>
          </a:xfrm>
        </p:grpSpPr>
        <p:sp>
          <p:nvSpPr>
            <p:cNvPr id="10" name="Isosceles Triangle 9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ross 13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&quot;No&quot; Symbol 11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ross 1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&quot;No&quot; Symbol 1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&quot;No&quot; Symbol 2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4" y="6181702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E8E888-D0F6-4187-9493-0608F40B5B97}"/>
              </a:ext>
            </a:extLst>
          </p:cNvPr>
          <p:cNvSpPr txBox="1"/>
          <p:nvPr/>
        </p:nvSpPr>
        <p:spPr>
          <a:xfrm>
            <a:off x="1449159" y="641236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https://www.youtube.com/watch?v=iGWZcyR74Qo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2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A008-8842-877F-5CC4-B662C13D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C’est quoi la résilience ?</a:t>
            </a:r>
            <a:endParaRPr lang="en-US" dirty="0"/>
          </a:p>
        </p:txBody>
      </p:sp>
      <p:pic>
        <p:nvPicPr>
          <p:cNvPr id="5" name="Online Media 4" title="C'est quoi la résilience ?">
            <a:hlinkClick r:id="" action="ppaction://media"/>
            <a:extLst>
              <a:ext uri="{FF2B5EF4-FFF2-40B4-BE49-F238E27FC236}">
                <a16:creationId xmlns:a16="http://schemas.microsoft.com/office/drawing/2014/main" id="{FEDB6732-72EE-42CD-A66E-3877517966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741F9-CC8A-DB9C-1F4D-CB278EF3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97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/>
              <a:t>Pleine conscience immédiate… pendant les activités suivantes 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1"/>
            <a:ext cx="5842992" cy="42770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A" sz="2800" dirty="0"/>
              <a:t>Respirer, avec ou sans soupirs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Participer à une réunion en ligne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Dire « salut! », « bonjour! », « comment était ta fin de semaine? »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Marcher dans le présent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Prendre une douche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Laver la vaisselle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Caresser son animal de compagnie</a:t>
            </a:r>
          </a:p>
        </p:txBody>
      </p:sp>
      <p:grpSp>
        <p:nvGrpSpPr>
          <p:cNvPr id="13" name="Group 12"/>
          <p:cNvGrpSpPr/>
          <p:nvPr>
            <p:custDataLst>
              <p:tags r:id="rId3"/>
            </p:custDataLst>
          </p:nvPr>
        </p:nvGrpSpPr>
        <p:grpSpPr>
          <a:xfrm>
            <a:off x="6936045" y="723615"/>
            <a:ext cx="1965985" cy="2849402"/>
            <a:chOff x="6228184" y="2055874"/>
            <a:chExt cx="1965985" cy="3000375"/>
          </a:xfrm>
        </p:grpSpPr>
        <p:pic>
          <p:nvPicPr>
            <p:cNvPr id="2050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5940152" y="3463298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Faire le lit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Cuisiner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Manger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Colorier 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D’autres activités?</a:t>
            </a:r>
          </a:p>
        </p:txBody>
      </p:sp>
    </p:spTree>
    <p:extLst>
      <p:ext uri="{BB962C8B-B14F-4D97-AF65-F5344CB8AC3E}">
        <p14:creationId xmlns:p14="http://schemas.microsoft.com/office/powerpoint/2010/main" val="90888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Valeurs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77633" y="1649449"/>
            <a:ext cx="3356685" cy="4011800"/>
          </a:xfrm>
        </p:spPr>
        <p:txBody>
          <a:bodyPr>
            <a:normAutofit fontScale="92500"/>
          </a:bodyPr>
          <a:lstStyle/>
          <a:p>
            <a:r>
              <a:rPr lang="fr-CA" dirty="0"/>
              <a:t>Respect de la vie</a:t>
            </a:r>
          </a:p>
          <a:p>
            <a:r>
              <a:rPr lang="fr-CA" dirty="0"/>
              <a:t>Bonheur véritable</a:t>
            </a:r>
          </a:p>
          <a:p>
            <a:r>
              <a:rPr lang="fr-CA" dirty="0"/>
              <a:t>Amour véritable</a:t>
            </a:r>
          </a:p>
          <a:p>
            <a:r>
              <a:rPr lang="fr-CA" dirty="0"/>
              <a:t>Parole aimante et écoute profonde</a:t>
            </a:r>
          </a:p>
          <a:p>
            <a:r>
              <a:rPr lang="fr-CA" dirty="0"/>
              <a:t>Transformation et Guérison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199" y="1649448"/>
            <a:ext cx="2220433" cy="458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000" dirty="0"/>
              <a:t>Amour</a:t>
            </a:r>
          </a:p>
          <a:p>
            <a:r>
              <a:rPr lang="fr-CA" sz="3000" dirty="0"/>
              <a:t>Respect</a:t>
            </a:r>
          </a:p>
          <a:p>
            <a:r>
              <a:rPr lang="fr-CA" sz="3000" dirty="0"/>
              <a:t>Courage</a:t>
            </a:r>
          </a:p>
          <a:p>
            <a:r>
              <a:rPr lang="fr-CA" sz="3000" dirty="0"/>
              <a:t>Honnêteté</a:t>
            </a:r>
          </a:p>
          <a:p>
            <a:r>
              <a:rPr lang="fr-CA" sz="3000" dirty="0"/>
              <a:t>Sagesse</a:t>
            </a:r>
          </a:p>
          <a:p>
            <a:r>
              <a:rPr lang="fr-CA" sz="3000" dirty="0"/>
              <a:t>Humilité</a:t>
            </a:r>
          </a:p>
          <a:p>
            <a:r>
              <a:rPr lang="fr-CA" sz="3000" dirty="0"/>
              <a:t>Vérité</a:t>
            </a:r>
            <a:br>
              <a:rPr lang="fr-CA" sz="3000" b="1" dirty="0"/>
            </a:br>
            <a:endParaRPr lang="fr-CA" sz="30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29450" y="77823"/>
            <a:ext cx="1657350" cy="1571625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945357" y="591871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hlinkClick r:id="" action="ppaction://noaction"/>
              </a:rPr>
              <a:t>http</a:t>
            </a:r>
            <a:r>
              <a:rPr lang="fr-CA" sz="1600" dirty="0">
                <a:hlinkClick r:id="rId12"/>
              </a:rPr>
              <a:t>://www.turtlelodge.org/the-seven-sacred-laws-animated-web-series-french/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3"/>
              </a:rPr>
              <a:t>https://plumvillage.org/fr/pleine-conscience/5-entrainements/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4"/>
              </a:rPr>
              <a:t>https://www.tbs-sct.canada.ca/pol/doc-fra.aspx?id=25049</a:t>
            </a:r>
            <a:r>
              <a:rPr lang="fr-CA" sz="1600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6156176" y="1649448"/>
            <a:ext cx="27320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 la démocratie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des personnes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Intégrité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Intendance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Excellence</a:t>
            </a:r>
          </a:p>
        </p:txBody>
      </p:sp>
      <p:pic>
        <p:nvPicPr>
          <p:cNvPr id="9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16B7DA-E50D-4481-861E-E5549F347CC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859124" y="4921015"/>
            <a:ext cx="1020057" cy="1077218"/>
            <a:chOff x="1691680" y="5343137"/>
            <a:chExt cx="803649" cy="8180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69BFCB-AF1C-486A-9B74-56AA738C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F232AB-8E97-4039-B247-E7D99C42D09C}"/>
                </a:ext>
              </a:extLst>
            </p:cNvPr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7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5641</TotalTime>
  <Words>3945</Words>
  <Application>Microsoft Office PowerPoint</Application>
  <PresentationFormat>On-screen Show (4:3)</PresentationFormat>
  <Paragraphs>430</Paragraphs>
  <Slides>22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GothamRounded</vt:lpstr>
      <vt:lpstr>Open Sans</vt:lpstr>
      <vt:lpstr>Raleway</vt:lpstr>
      <vt:lpstr>Segoe Print</vt:lpstr>
      <vt:lpstr>Wingdings</vt:lpstr>
      <vt:lpstr>YouTube Sans</vt:lpstr>
      <vt:lpstr>1_Office Theme</vt:lpstr>
      <vt:lpstr> Bienvenue</vt:lpstr>
      <vt:lpstr>Programme de développement du leadership de changement en pleine conscience (DLCP)</vt:lpstr>
      <vt:lpstr>Exercice d’amour-propre en pleine conscience – Centrage</vt:lpstr>
      <vt:lpstr>Questions et observations de la semaine dernière (7)</vt:lpstr>
      <vt:lpstr>Programme – semaine 8 (concentration, compassion, clarté, créativité)</vt:lpstr>
      <vt:lpstr>Résilience, bien-être et pleine conscience</vt:lpstr>
      <vt:lpstr>C’est quoi la résilience ?</vt:lpstr>
      <vt:lpstr>Pleine conscience immédiate… pendant les activités suivantes :</vt:lpstr>
      <vt:lpstr>Valeurs et pleine conscience</vt:lpstr>
      <vt:lpstr>Se connecter à ses valeurs</vt:lpstr>
      <vt:lpstr>Quelques références – de vidéos</vt:lpstr>
      <vt:lpstr>Changer de perspective</vt:lpstr>
      <vt:lpstr>Quelques références – de livres</vt:lpstr>
      <vt:lpstr>Quelques références –  des apps</vt:lpstr>
      <vt:lpstr>Quelques références – Convergence</vt:lpstr>
      <vt:lpstr>Questionnaires d’auto-évaluation  – avant, après, final</vt:lpstr>
      <vt:lpstr>Réussite</vt:lpstr>
      <vt:lpstr>Livré par une équipe d'animateurs bénévoles</vt:lpstr>
      <vt:lpstr>Votre pratique  – Et maintenant?</vt:lpstr>
      <vt:lpstr>Au revoir </vt:lpstr>
      <vt:lpstr>Réflexion pour aujourd’hui..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Gonzalez, Alejandro (IRCC/IRCC)</cp:lastModifiedBy>
  <cp:revision>562</cp:revision>
  <cp:lastPrinted>2016-05-02T17:15:08Z</cp:lastPrinted>
  <dcterms:created xsi:type="dcterms:W3CDTF">2015-04-14T20:39:51Z</dcterms:created>
  <dcterms:modified xsi:type="dcterms:W3CDTF">2024-11-15T18:04:04Z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