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978"/>
    <a:srgbClr val="18853F"/>
    <a:srgbClr val="82B33F"/>
    <a:srgbClr val="6E9F96"/>
    <a:srgbClr val="57675B"/>
    <a:srgbClr val="E6E6E6"/>
    <a:srgbClr val="A8CF76"/>
    <a:srgbClr val="CC0066"/>
    <a:srgbClr val="456A1C"/>
    <a:srgbClr val="CB5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0332C-B42A-4EE7-A412-F6311D7BD5BA}" v="17" dt="2023-08-31T16:01:42.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76904" autoAdjust="0"/>
  </p:normalViewPr>
  <p:slideViewPr>
    <p:cSldViewPr snapToGrid="0">
      <p:cViewPr varScale="1">
        <p:scale>
          <a:sx n="114" d="100"/>
          <a:sy n="114" d="100"/>
        </p:scale>
        <p:origin x="43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Info-session à tout le personnel</a:t>
          </a:r>
        </a:p>
        <a:p>
          <a:pPr marL="0" algn="ctr" defTabSz="914400" rtl="0" eaLnBrk="1" latinLnBrk="0" hangingPunct="1"/>
          <a:r>
            <a:rPr lang="fr-CA" sz="1800" b="1" kern="1200" dirty="0">
              <a:solidFill>
                <a:schemeClr val="lt1"/>
              </a:solidFill>
              <a:latin typeface="Avenir Next LT Pro" panose="020B0504020202020204" pitchFamily="34" charset="0"/>
              <a:ea typeface="+mn-ea"/>
              <a:cs typeface="+mn-cs"/>
            </a:rPr>
            <a:t>Aujourd’hui</a:t>
          </a:r>
          <a:endParaRPr lang="en-CA" sz="1800" b="1" kern="1200" dirty="0">
            <a:solidFill>
              <a:schemeClr val="lt1"/>
            </a:solidFill>
            <a:latin typeface="Avenir Next LT Pro" panose="020B0504020202020204" pitchFamily="34" charset="0"/>
            <a:ea typeface="+mn-ea"/>
            <a:cs typeface="+mn-cs"/>
          </a:endParaRP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Ouverture officielle</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Fermeture du (insérer les étages visés)</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Info-session à tout le personnel</a:t>
          </a:r>
        </a:p>
        <a:p>
          <a:pPr marL="0" lvl="0" indent="0" algn="ctr" defTabSz="914400" rtl="0" eaLnBrk="1" latinLnBrk="0" hangingPunct="1">
            <a:lnSpc>
              <a:spcPct val="90000"/>
            </a:lnSpc>
            <a:spcBef>
              <a:spcPct val="0"/>
            </a:spcBef>
            <a:spcAft>
              <a:spcPct val="35000"/>
            </a:spcAft>
            <a:buNone/>
          </a:pPr>
          <a:r>
            <a:rPr lang="fr-CA" sz="1800" b="1" kern="1200" dirty="0">
              <a:solidFill>
                <a:schemeClr val="lt1"/>
              </a:solidFill>
              <a:latin typeface="Avenir Next LT Pro" panose="020B0504020202020204" pitchFamily="34" charset="0"/>
              <a:ea typeface="+mn-ea"/>
              <a:cs typeface="+mn-cs"/>
            </a:rPr>
            <a:t>Aujourd’hui</a:t>
          </a:r>
          <a:endParaRPr lang="en-CA" sz="1800" b="1" kern="1200" dirty="0">
            <a:solidFill>
              <a:schemeClr val="lt1"/>
            </a:solidFill>
            <a:latin typeface="Avenir Next LT Pro" panose="020B0504020202020204" pitchFamily="34" charset="0"/>
            <a:ea typeface="+mn-ea"/>
            <a:cs typeface="+mn-cs"/>
          </a:endParaRP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Fermeture du (insérer les étages visés)</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rgbClr val="FFFFFF"/>
              </a:solidFill>
              <a:latin typeface="Avenir Next LT Pro" panose="020B0504020202020204" pitchFamily="34" charset="0"/>
              <a:ea typeface="+mn-ea"/>
              <a:cs typeface="+mn-cs"/>
            </a:rPr>
            <a:t>Ouverture officielle</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qrdbYvqI5N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0lB-5zv93O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Lorsque nous venons au bureau, il est fréquent d’en profiter pour rencontrer nos collègues. Il y a donc aussi une grande variété de points de travail bien équipés pour tenir des réunions en petit ou en grand groupe. La plupart sont dotés de la technologie nécessaire pour tenir des rencontres hybrides avec nos collègues en télétravail.</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Plusieurs points de travail sont propices à des discussions plus ponctuelles en petit ou grand groupe, puisqu’ils ne doivent pas être réservés.</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dernier lieu, les points de travail comme les salons, l’espace des casiers et les points de discussion sont des lieux propices pour les « conversations autour de la machine a café »! </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sz="1200" dirty="0">
                <a:solidFill>
                  <a:srgbClr val="1E3652"/>
                </a:solidFill>
                <a:latin typeface="+mn-lt"/>
              </a:rPr>
              <a:t>Maintenant que vous avez vu les différents points de travail et comment vous pourrez les utiliser, voici quelques éléments supplémentaires qui guident la conception d’un Milieu de travail GC</a:t>
            </a:r>
            <a:r>
              <a:rPr lang="fr-CA" dirty="0">
                <a:solidFill>
                  <a:srgbClr val="1E3652"/>
                </a:solidFill>
              </a:rPr>
              <a:t> :</a:t>
            </a:r>
            <a:endParaRPr lang="fr-CA" sz="1200" dirty="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rgbClr val="1E3652"/>
                </a:solidFill>
                <a:latin typeface="+mn-lt"/>
              </a:rPr>
              <a:t>Les </a:t>
            </a:r>
            <a:r>
              <a:rPr lang="fr-CA" sz="1200" b="1" dirty="0">
                <a:solidFill>
                  <a:srgbClr val="1E3652"/>
                </a:solidFill>
                <a:latin typeface="+mn-lt"/>
              </a:rPr>
              <a:t>paysages naturels du Canada </a:t>
            </a:r>
            <a:r>
              <a:rPr lang="fr-CA" sz="1200" b="0" dirty="0">
                <a:solidFill>
                  <a:srgbClr val="1E3652"/>
                </a:solidFill>
                <a:latin typeface="+mn-lt"/>
              </a:rPr>
              <a:t>sont une grande source d’inspiration. </a:t>
            </a:r>
            <a:r>
              <a:rPr lang="fr-CA" sz="1200" dirty="0">
                <a:solidFill>
                  <a:srgbClr val="1E3652"/>
                </a:solidFill>
                <a:latin typeface="+mn-lt"/>
              </a:rPr>
              <a:t>Les conceptions incorporeront des images de </a:t>
            </a:r>
            <a:r>
              <a:rPr lang="fr-CA" dirty="0">
                <a:solidFill>
                  <a:srgbClr val="1E3652"/>
                </a:solidFill>
              </a:rPr>
              <a:t>paysage</a:t>
            </a:r>
            <a:r>
              <a:rPr lang="fr-CA" sz="1200" dirty="0">
                <a:solidFill>
                  <a:srgbClr val="1E3652"/>
                </a:solidFill>
                <a:latin typeface="+mn-lt"/>
              </a:rPr>
              <a:t> du Canada, des couleurs et des matières naturelles</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r>
              <a:rPr lang="en-CA" sz="1200" dirty="0">
                <a:solidFill>
                  <a:srgbClr val="1E3652"/>
                </a:solidFill>
                <a:latin typeface="+mn-lt"/>
              </a:rPr>
              <a:t>La </a:t>
            </a:r>
            <a:r>
              <a:rPr lang="en-CA" sz="1200" b="1" dirty="0">
                <a:solidFill>
                  <a:srgbClr val="1E3652"/>
                </a:solidFill>
                <a:latin typeface="+mn-lt"/>
              </a:rPr>
              <a:t>nature</a:t>
            </a:r>
            <a:r>
              <a:rPr lang="en-CA" sz="1200" dirty="0">
                <a:solidFill>
                  <a:srgbClr val="1E3652"/>
                </a:solidFill>
                <a:latin typeface="+mn-lt"/>
              </a:rPr>
              <a:t> sera </a:t>
            </a:r>
            <a:r>
              <a:rPr lang="en-CA" dirty="0" err="1">
                <a:solidFill>
                  <a:srgbClr val="1E3652"/>
                </a:solidFill>
              </a:rPr>
              <a:t>présentée</a:t>
            </a:r>
            <a:r>
              <a:rPr lang="en-CA" dirty="0">
                <a:solidFill>
                  <a:srgbClr val="1E3652"/>
                </a:solidFill>
              </a:rPr>
              <a:t> </a:t>
            </a:r>
            <a:r>
              <a:rPr lang="en-CA" sz="1200" dirty="0">
                <a:solidFill>
                  <a:srgbClr val="1E3652"/>
                </a:solidFill>
                <a:latin typeface="+mn-lt"/>
              </a:rPr>
              <a:t>par : </a:t>
            </a:r>
            <a:r>
              <a:rPr lang="en-CA" sz="1200" dirty="0" err="1">
                <a:solidFill>
                  <a:srgbClr val="1E3652"/>
                </a:solidFill>
                <a:latin typeface="+mn-lt"/>
              </a:rPr>
              <a:t>l’accès</a:t>
            </a:r>
            <a:r>
              <a:rPr lang="en-CA" dirty="0">
                <a:solidFill>
                  <a:srgbClr val="1E3652"/>
                </a:solidFill>
              </a:rPr>
              <a:t> à</a:t>
            </a:r>
            <a:r>
              <a:rPr lang="en-CA" sz="1200" dirty="0">
                <a:solidFill>
                  <a:srgbClr val="1E3652"/>
                </a:solidFill>
                <a:latin typeface="+mn-lt"/>
              </a:rPr>
              <a:t> la lumière naturelle, </a:t>
            </a:r>
            <a:r>
              <a:rPr lang="en-CA" sz="1200" dirty="0" err="1">
                <a:solidFill>
                  <a:srgbClr val="1E3652"/>
                </a:solidFill>
                <a:latin typeface="+mn-lt"/>
              </a:rPr>
              <a:t>l’intégration</a:t>
            </a:r>
            <a:r>
              <a:rPr lang="en-CA" sz="1200" dirty="0">
                <a:solidFill>
                  <a:srgbClr val="1E3652"/>
                </a:solidFill>
                <a:latin typeface="+mn-lt"/>
              </a:rPr>
              <a:t> de </a:t>
            </a:r>
            <a:r>
              <a:rPr lang="en-CA" dirty="0" err="1">
                <a:solidFill>
                  <a:srgbClr val="1E3652"/>
                </a:solidFill>
              </a:rPr>
              <a:t>formes</a:t>
            </a:r>
            <a:r>
              <a:rPr lang="en-CA" sz="1200" dirty="0">
                <a:solidFill>
                  <a:srgbClr val="1E3652"/>
                </a:solidFill>
                <a:latin typeface="+mn-lt"/>
              </a:rPr>
              <a:t> et de </a:t>
            </a:r>
            <a:r>
              <a:rPr lang="en-CA" dirty="0">
                <a:solidFill>
                  <a:srgbClr val="1E3652"/>
                </a:solidFill>
              </a:rPr>
              <a:t>textures </a:t>
            </a:r>
            <a:r>
              <a:rPr lang="en-CA" dirty="0" err="1">
                <a:solidFill>
                  <a:srgbClr val="1E3652"/>
                </a:solidFill>
              </a:rPr>
              <a:t>organiques</a:t>
            </a:r>
            <a:r>
              <a:rPr lang="en-CA" dirty="0">
                <a:solidFill>
                  <a:srgbClr val="1E3652"/>
                </a:solidFill>
              </a:rPr>
              <a:t>, </a:t>
            </a:r>
            <a:r>
              <a:rPr lang="en-CA" dirty="0" err="1">
                <a:solidFill>
                  <a:srgbClr val="1E3652"/>
                </a:solidFill>
              </a:rPr>
              <a:t>puis</a:t>
            </a:r>
            <a:r>
              <a:rPr lang="en-CA" dirty="0">
                <a:solidFill>
                  <a:srgbClr val="1E3652"/>
                </a:solidFill>
              </a:rPr>
              <a:t> </a:t>
            </a:r>
            <a:r>
              <a:rPr lang="en-CA" sz="1200" dirty="0" err="1">
                <a:solidFill>
                  <a:srgbClr val="1E3652"/>
                </a:solidFill>
                <a:latin typeface="+mn-lt"/>
              </a:rPr>
              <a:t>l’utilisation</a:t>
            </a:r>
            <a:r>
              <a:rPr lang="en-CA" sz="1200" dirty="0">
                <a:solidFill>
                  <a:srgbClr val="1E3652"/>
                </a:solidFill>
                <a:latin typeface="+mn-lt"/>
              </a:rPr>
              <a:t> de </a:t>
            </a:r>
            <a:r>
              <a:rPr lang="en-CA" sz="1200" dirty="0" err="1">
                <a:solidFill>
                  <a:srgbClr val="1E3652"/>
                </a:solidFill>
                <a:latin typeface="+mn-lt"/>
              </a:rPr>
              <a:t>matériaux</a:t>
            </a:r>
            <a:r>
              <a:rPr lang="en-CA" sz="1200" dirty="0">
                <a:solidFill>
                  <a:srgbClr val="1E3652"/>
                </a:solidFill>
                <a:latin typeface="+mn-lt"/>
              </a:rPr>
              <a:t> </a:t>
            </a:r>
            <a:r>
              <a:rPr lang="en-CA" sz="1200" dirty="0" err="1">
                <a:solidFill>
                  <a:srgbClr val="1E3652"/>
                </a:solidFill>
                <a:latin typeface="+mn-lt"/>
              </a:rPr>
              <a:t>naturels</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r>
              <a:rPr lang="en-CA" sz="1200" dirty="0">
                <a:solidFill>
                  <a:srgbClr val="1E3652"/>
                </a:solidFill>
                <a:latin typeface="+mn-lt"/>
              </a:rPr>
              <a:t>Le fort lien à la nature rejoint le point </a:t>
            </a:r>
            <a:r>
              <a:rPr lang="en-CA" sz="1200" dirty="0" err="1">
                <a:solidFill>
                  <a:srgbClr val="1E3652"/>
                </a:solidFill>
                <a:latin typeface="+mn-lt"/>
              </a:rPr>
              <a:t>suivant</a:t>
            </a:r>
            <a:r>
              <a:rPr lang="en-CA" sz="1200" dirty="0">
                <a:solidFill>
                  <a:srgbClr val="1E3652"/>
                </a:solidFill>
                <a:latin typeface="+mn-lt"/>
              </a:rPr>
              <a:t>, </a:t>
            </a:r>
            <a:r>
              <a:rPr lang="en-CA" sz="1200" dirty="0" err="1">
                <a:solidFill>
                  <a:srgbClr val="1E3652"/>
                </a:solidFill>
                <a:latin typeface="+mn-lt"/>
              </a:rPr>
              <a:t>soit</a:t>
            </a:r>
            <a:r>
              <a:rPr lang="en-CA" sz="1200" dirty="0">
                <a:solidFill>
                  <a:srgbClr val="1E3652"/>
                </a:solidFill>
                <a:latin typeface="+mn-lt"/>
              </a:rPr>
              <a:t> les </a:t>
            </a:r>
            <a:r>
              <a:rPr lang="en-CA" sz="1200" b="1" dirty="0" err="1">
                <a:solidFill>
                  <a:srgbClr val="1E3652"/>
                </a:solidFill>
                <a:latin typeface="+mn-lt"/>
              </a:rPr>
              <a:t>éléments</a:t>
            </a:r>
            <a:r>
              <a:rPr lang="en-CA" sz="1200" b="1" dirty="0">
                <a:solidFill>
                  <a:srgbClr val="1E3652"/>
                </a:solidFill>
                <a:latin typeface="+mn-lt"/>
              </a:rPr>
              <a:t> </a:t>
            </a:r>
            <a:r>
              <a:rPr lang="en-CA" sz="1200" b="1" dirty="0" err="1">
                <a:solidFill>
                  <a:srgbClr val="1E3652"/>
                </a:solidFill>
                <a:latin typeface="+mn-lt"/>
              </a:rPr>
              <a:t>autochtones</a:t>
            </a:r>
            <a:r>
              <a:rPr lang="en-CA" sz="1200" dirty="0">
                <a:solidFill>
                  <a:srgbClr val="1E3652"/>
                </a:solidFill>
                <a:latin typeface="+mn-lt"/>
              </a:rPr>
              <a:t>. En </a:t>
            </a:r>
            <a:r>
              <a:rPr lang="en-CA" sz="1200" dirty="0" err="1">
                <a:solidFill>
                  <a:srgbClr val="1E3652"/>
                </a:solidFill>
                <a:latin typeface="+mn-lt"/>
              </a:rPr>
              <a:t>appui</a:t>
            </a:r>
            <a:r>
              <a:rPr lang="en-CA" sz="1200" dirty="0">
                <a:solidFill>
                  <a:srgbClr val="1E3652"/>
                </a:solidFill>
                <a:latin typeface="+mn-lt"/>
              </a:rPr>
              <a:t> à </a:t>
            </a:r>
            <a:r>
              <a:rPr lang="en-CA" sz="1200" dirty="0" err="1">
                <a:solidFill>
                  <a:srgbClr val="1E3652"/>
                </a:solidFill>
                <a:latin typeface="+mn-lt"/>
              </a:rPr>
              <a:t>l’engagement</a:t>
            </a:r>
            <a:r>
              <a:rPr lang="en-CA" sz="1200" dirty="0">
                <a:solidFill>
                  <a:srgbClr val="1E3652"/>
                </a:solidFill>
                <a:latin typeface="+mn-lt"/>
              </a:rPr>
              <a:t> de </a:t>
            </a:r>
            <a:r>
              <a:rPr lang="en-CA" sz="1200" dirty="0" err="1">
                <a:solidFill>
                  <a:srgbClr val="1E3652"/>
                </a:solidFill>
                <a:latin typeface="+mn-lt"/>
              </a:rPr>
              <a:t>notre</a:t>
            </a:r>
            <a:r>
              <a:rPr lang="en-CA" sz="1200" dirty="0">
                <a:solidFill>
                  <a:srgbClr val="1E3652"/>
                </a:solidFill>
                <a:latin typeface="+mn-lt"/>
              </a:rPr>
              <a:t> organisation </a:t>
            </a:r>
            <a:r>
              <a:rPr lang="en-CA" dirty="0">
                <a:solidFill>
                  <a:srgbClr val="1E3652"/>
                </a:solidFill>
              </a:rPr>
              <a:t>quant à </a:t>
            </a:r>
            <a:r>
              <a:rPr lang="en-CA" sz="1200" dirty="0">
                <a:solidFill>
                  <a:srgbClr val="1E3652"/>
                </a:solidFill>
                <a:latin typeface="+mn-lt"/>
              </a:rPr>
              <a:t>la </a:t>
            </a:r>
            <a:r>
              <a:rPr lang="en-CA" sz="1200" dirty="0" err="1">
                <a:solidFill>
                  <a:srgbClr val="1E3652"/>
                </a:solidFill>
                <a:latin typeface="+mn-lt"/>
              </a:rPr>
              <a:t>réconciliation</a:t>
            </a:r>
            <a:r>
              <a:rPr lang="en-CA" dirty="0">
                <a:solidFill>
                  <a:srgbClr val="1E3652"/>
                </a:solidFill>
              </a:rPr>
              <a:t>,</a:t>
            </a:r>
            <a:r>
              <a:rPr lang="en-CA" sz="1200" dirty="0">
                <a:solidFill>
                  <a:srgbClr val="1E3652"/>
                </a:solidFill>
                <a:latin typeface="+mn-lt"/>
              </a:rPr>
              <a:t> </a:t>
            </a:r>
            <a:r>
              <a:rPr lang="en-CA" dirty="0">
                <a:solidFill>
                  <a:srgbClr val="1E3652"/>
                </a:solidFill>
              </a:rPr>
              <a:t>nous </a:t>
            </a:r>
            <a:r>
              <a:rPr lang="en-CA" dirty="0" err="1">
                <a:solidFill>
                  <a:srgbClr val="1E3652"/>
                </a:solidFill>
              </a:rPr>
              <a:t>incorporerons</a:t>
            </a:r>
            <a:r>
              <a:rPr lang="en-CA" sz="1200" dirty="0">
                <a:solidFill>
                  <a:srgbClr val="1E3652"/>
                </a:solidFill>
                <a:latin typeface="+mn-lt"/>
              </a:rPr>
              <a:t> des </a:t>
            </a:r>
            <a:r>
              <a:rPr lang="en-CA" sz="1200" dirty="0" err="1">
                <a:solidFill>
                  <a:srgbClr val="1E3652"/>
                </a:solidFill>
                <a:latin typeface="+mn-lt"/>
              </a:rPr>
              <a:t>éléments</a:t>
            </a:r>
            <a:r>
              <a:rPr lang="en-CA" sz="1200" dirty="0">
                <a:solidFill>
                  <a:srgbClr val="1E3652"/>
                </a:solidFill>
                <a:latin typeface="+mn-lt"/>
              </a:rPr>
              <a:t> </a:t>
            </a:r>
            <a:r>
              <a:rPr lang="en-CA" dirty="0" err="1">
                <a:solidFill>
                  <a:srgbClr val="1E3652"/>
                </a:solidFill>
              </a:rPr>
              <a:t>adéquats</a:t>
            </a:r>
            <a:r>
              <a:rPr lang="en-CA" sz="1200" dirty="0">
                <a:solidFill>
                  <a:srgbClr val="1E3652"/>
                </a:solidFill>
                <a:latin typeface="+mn-lt"/>
              </a:rPr>
              <a:t> sur le plan </a:t>
            </a:r>
            <a:r>
              <a:rPr lang="en-CA" sz="1200" dirty="0" err="1">
                <a:solidFill>
                  <a:srgbClr val="1E3652"/>
                </a:solidFill>
                <a:latin typeface="+mn-lt"/>
              </a:rPr>
              <a:t>culturel</a:t>
            </a:r>
            <a:r>
              <a:rPr lang="en-CA" dirty="0">
                <a:solidFill>
                  <a:srgbClr val="1E3652"/>
                </a:solidFill>
              </a:rPr>
              <a:t> </a:t>
            </a:r>
            <a:r>
              <a:rPr lang="en-CA" dirty="0" err="1">
                <a:solidFill>
                  <a:srgbClr val="1E3652"/>
                </a:solidFill>
              </a:rPr>
              <a:t>occasionnant</a:t>
            </a:r>
            <a:r>
              <a:rPr lang="en-CA" dirty="0">
                <a:solidFill>
                  <a:srgbClr val="1E3652"/>
                </a:solidFill>
              </a:rPr>
              <a:t> </a:t>
            </a:r>
            <a:r>
              <a:rPr lang="en-CA" sz="1200" dirty="0">
                <a:solidFill>
                  <a:srgbClr val="1E3652"/>
                </a:solidFill>
                <a:latin typeface="+mn-lt"/>
              </a:rPr>
              <a:t>des </a:t>
            </a:r>
            <a:r>
              <a:rPr lang="en-CA" sz="1200" dirty="0" err="1">
                <a:solidFill>
                  <a:srgbClr val="1E3652"/>
                </a:solidFill>
                <a:latin typeface="+mn-lt"/>
              </a:rPr>
              <a:t>possibilités</a:t>
            </a:r>
            <a:r>
              <a:rPr lang="en-CA" sz="1200" dirty="0">
                <a:solidFill>
                  <a:srgbClr val="1E3652"/>
                </a:solidFill>
                <a:latin typeface="+mn-lt"/>
              </a:rPr>
              <a:t> </a:t>
            </a:r>
            <a:r>
              <a:rPr lang="en-CA" sz="1200" dirty="0" err="1">
                <a:solidFill>
                  <a:srgbClr val="1E3652"/>
                </a:solidFill>
                <a:latin typeface="+mn-lt"/>
              </a:rPr>
              <a:t>économiques</a:t>
            </a:r>
            <a:r>
              <a:rPr lang="en-CA" sz="1200" dirty="0">
                <a:solidFill>
                  <a:srgbClr val="1E3652"/>
                </a:solidFill>
                <a:latin typeface="+mn-lt"/>
              </a:rPr>
              <a:t> pour les </a:t>
            </a:r>
            <a:r>
              <a:rPr lang="en-CA" sz="1200" dirty="0" err="1">
                <a:solidFill>
                  <a:srgbClr val="1E3652"/>
                </a:solidFill>
                <a:latin typeface="+mn-lt"/>
              </a:rPr>
              <a:t>Autochtones</a:t>
            </a:r>
            <a:r>
              <a:rPr lang="en-CA" sz="1200" dirty="0">
                <a:solidFill>
                  <a:srgbClr val="1E3652"/>
                </a:solidFill>
                <a:latin typeface="+mn-lt"/>
              </a:rPr>
              <a:t>.</a:t>
            </a:r>
            <a:r>
              <a:rPr lang="en-CA" dirty="0">
                <a:solidFill>
                  <a:srgbClr val="1E3652"/>
                </a:solidFill>
              </a:rPr>
              <a:t> </a:t>
            </a:r>
            <a:endParaRPr lang="en-CA" sz="1200" dirty="0">
              <a:solidFill>
                <a:srgbClr val="1E3652"/>
              </a:solidFill>
              <a:latin typeface="+mn-lt"/>
              <a:cs typeface="Calibri"/>
            </a:endParaRPr>
          </a:p>
          <a:p>
            <a:endParaRPr lang="en-CA" sz="1200">
              <a:solidFill>
                <a:srgbClr val="1E3652"/>
              </a:solidFill>
              <a:latin typeface="+mn-lt"/>
            </a:endParaRPr>
          </a:p>
          <a:p>
            <a:r>
              <a:rPr lang="en-CA" sz="1200" dirty="0" err="1">
                <a:solidFill>
                  <a:srgbClr val="1E3652"/>
                </a:solidFill>
                <a:latin typeface="+mn-lt"/>
              </a:rPr>
              <a:t>Plusieurs</a:t>
            </a:r>
            <a:r>
              <a:rPr lang="en-CA" sz="1200" dirty="0">
                <a:solidFill>
                  <a:srgbClr val="1E3652"/>
                </a:solidFill>
                <a:latin typeface="+mn-lt"/>
              </a:rPr>
              <a:t> </a:t>
            </a:r>
            <a:r>
              <a:rPr lang="en-CA" sz="1200" dirty="0" err="1">
                <a:solidFill>
                  <a:srgbClr val="1E3652"/>
                </a:solidFill>
                <a:latin typeface="+mn-lt"/>
              </a:rPr>
              <a:t>éléments</a:t>
            </a:r>
            <a:r>
              <a:rPr lang="en-CA" sz="1200" dirty="0">
                <a:solidFill>
                  <a:srgbClr val="1E3652"/>
                </a:solidFill>
                <a:latin typeface="+mn-lt"/>
              </a:rPr>
              <a:t> de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futur</a:t>
            </a:r>
            <a:r>
              <a:rPr lang="en-CA" sz="1200" dirty="0">
                <a:solidFill>
                  <a:srgbClr val="1E3652"/>
                </a:solidFill>
                <a:latin typeface="+mn-lt"/>
              </a:rPr>
              <a:t> milieu de travail </a:t>
            </a:r>
            <a:r>
              <a:rPr lang="en-CA" dirty="0" err="1">
                <a:solidFill>
                  <a:srgbClr val="1E3652"/>
                </a:solidFill>
              </a:rPr>
              <a:t>visent</a:t>
            </a:r>
            <a:r>
              <a:rPr lang="en-CA" dirty="0">
                <a:solidFill>
                  <a:srgbClr val="1E3652"/>
                </a:solidFill>
              </a:rPr>
              <a:t> à </a:t>
            </a:r>
            <a:r>
              <a:rPr lang="en-CA" sz="1200" dirty="0" err="1">
                <a:solidFill>
                  <a:srgbClr val="1E3652"/>
                </a:solidFill>
                <a:latin typeface="+mn-lt"/>
              </a:rPr>
              <a:t>améliorer</a:t>
            </a:r>
            <a:r>
              <a:rPr lang="en-CA" sz="1200" dirty="0">
                <a:solidFill>
                  <a:srgbClr val="1E3652"/>
                </a:solidFill>
                <a:latin typeface="+mn-lt"/>
              </a:rPr>
              <a:t> </a:t>
            </a:r>
            <a:r>
              <a:rPr lang="en-CA" sz="1200" dirty="0" err="1">
                <a:solidFill>
                  <a:srgbClr val="1E3652"/>
                </a:solidFill>
                <a:latin typeface="+mn-lt"/>
              </a:rPr>
              <a:t>l’inclusion</a:t>
            </a:r>
            <a:r>
              <a:rPr lang="en-CA" sz="1200" dirty="0">
                <a:solidFill>
                  <a:srgbClr val="1E3652"/>
                </a:solidFill>
                <a:latin typeface="+mn-lt"/>
              </a:rPr>
              <a:t> et </a:t>
            </a:r>
            <a:r>
              <a:rPr lang="en-CA" sz="1200" dirty="0" err="1">
                <a:solidFill>
                  <a:srgbClr val="1E3652"/>
                </a:solidFill>
                <a:latin typeface="+mn-lt"/>
              </a:rPr>
              <a:t>l’accessibilité</a:t>
            </a:r>
            <a:r>
              <a:rPr lang="en-CA" sz="1200" dirty="0">
                <a:solidFill>
                  <a:srgbClr val="1E3652"/>
                </a:solidFill>
                <a:latin typeface="+mn-lt"/>
              </a:rPr>
              <a:t> </a:t>
            </a:r>
            <a:r>
              <a:rPr lang="en-CA" sz="1200" dirty="0" err="1">
                <a:solidFill>
                  <a:srgbClr val="1E3652"/>
                </a:solidFill>
                <a:latin typeface="+mn-lt"/>
              </a:rPr>
              <a:t>comme</a:t>
            </a:r>
            <a:r>
              <a:rPr lang="en-CA" sz="1200" dirty="0">
                <a:solidFill>
                  <a:srgbClr val="1E3652"/>
                </a:solidFill>
                <a:latin typeface="+mn-lt"/>
              </a:rPr>
              <a:t> : la </a:t>
            </a:r>
            <a:r>
              <a:rPr lang="en-CA" sz="1200" dirty="0" err="1">
                <a:solidFill>
                  <a:srgbClr val="1E3652"/>
                </a:solidFill>
                <a:latin typeface="+mn-lt"/>
              </a:rPr>
              <a:t>variété</a:t>
            </a:r>
            <a:r>
              <a:rPr lang="en-CA" sz="1200" dirty="0">
                <a:solidFill>
                  <a:srgbClr val="1E3652"/>
                </a:solidFill>
                <a:latin typeface="+mn-lt"/>
              </a:rPr>
              <a:t> des points de travail qui </a:t>
            </a:r>
            <a:r>
              <a:rPr lang="en-CA" sz="1200" dirty="0" err="1">
                <a:solidFill>
                  <a:srgbClr val="1E3652"/>
                </a:solidFill>
                <a:latin typeface="+mn-lt"/>
              </a:rPr>
              <a:t>répond</a:t>
            </a:r>
            <a:r>
              <a:rPr lang="en-CA" sz="1200" dirty="0">
                <a:solidFill>
                  <a:srgbClr val="1E3652"/>
                </a:solidFill>
                <a:latin typeface="+mn-lt"/>
              </a:rPr>
              <a:t> </a:t>
            </a:r>
            <a:r>
              <a:rPr lang="en-CA" sz="1200" dirty="0" err="1">
                <a:solidFill>
                  <a:srgbClr val="1E3652"/>
                </a:solidFill>
                <a:latin typeface="+mn-lt"/>
              </a:rPr>
              <a:t>naturellement</a:t>
            </a:r>
            <a:r>
              <a:rPr lang="en-CA" dirty="0">
                <a:solidFill>
                  <a:srgbClr val="1E3652"/>
                </a:solidFill>
              </a:rPr>
              <a:t> à </a:t>
            </a:r>
            <a:r>
              <a:rPr lang="en-CA" sz="1200" dirty="0" err="1">
                <a:solidFill>
                  <a:srgbClr val="1E3652"/>
                </a:solidFill>
                <a:latin typeface="+mn-lt"/>
              </a:rPr>
              <a:t>certains</a:t>
            </a:r>
            <a:r>
              <a:rPr lang="en-CA" sz="1200" dirty="0">
                <a:solidFill>
                  <a:srgbClr val="1E3652"/>
                </a:solidFill>
                <a:latin typeface="+mn-lt"/>
              </a:rPr>
              <a:t> </a:t>
            </a:r>
            <a:r>
              <a:rPr lang="en-CA" sz="1200" dirty="0" err="1">
                <a:solidFill>
                  <a:srgbClr val="1E3652"/>
                </a:solidFill>
                <a:latin typeface="+mn-lt"/>
              </a:rPr>
              <a:t>besoins</a:t>
            </a:r>
            <a:r>
              <a:rPr lang="en-CA" dirty="0">
                <a:solidFill>
                  <a:srgbClr val="1E3652"/>
                </a:solidFill>
              </a:rPr>
              <a:t> </a:t>
            </a:r>
            <a:r>
              <a:rPr lang="en-CA" dirty="0" err="1">
                <a:solidFill>
                  <a:srgbClr val="1E3652"/>
                </a:solidFill>
              </a:rPr>
              <a:t>d'accommodement</a:t>
            </a:r>
            <a:r>
              <a:rPr lang="en-CA" sz="1200" dirty="0">
                <a:solidFill>
                  <a:srgbClr val="1E3652"/>
                </a:solidFill>
                <a:latin typeface="+mn-lt"/>
              </a:rPr>
              <a:t>, </a:t>
            </a:r>
            <a:r>
              <a:rPr lang="en-CA" sz="1200" dirty="0" err="1">
                <a:solidFill>
                  <a:srgbClr val="1E3652"/>
                </a:solidFill>
                <a:latin typeface="+mn-lt"/>
              </a:rPr>
              <a:t>l’équipement</a:t>
            </a:r>
            <a:r>
              <a:rPr lang="en-CA" sz="1200" dirty="0">
                <a:solidFill>
                  <a:srgbClr val="1E3652"/>
                </a:solidFill>
                <a:latin typeface="+mn-lt"/>
              </a:rPr>
              <a:t> </a:t>
            </a:r>
            <a:r>
              <a:rPr lang="en-CA" sz="1200" dirty="0" err="1">
                <a:solidFill>
                  <a:srgbClr val="1E3652"/>
                </a:solidFill>
                <a:latin typeface="+mn-lt"/>
              </a:rPr>
              <a:t>technologique</a:t>
            </a:r>
            <a:r>
              <a:rPr lang="en-CA" sz="1200" dirty="0">
                <a:solidFill>
                  <a:srgbClr val="1E3652"/>
                </a:solidFill>
                <a:latin typeface="+mn-lt"/>
              </a:rPr>
              <a:t> accessible, et </a:t>
            </a:r>
            <a:r>
              <a:rPr lang="en-CA" sz="1200" dirty="0" err="1">
                <a:solidFill>
                  <a:srgbClr val="1E3652"/>
                </a:solidFill>
                <a:latin typeface="+mn-lt"/>
              </a:rPr>
              <a:t>l’accès</a:t>
            </a:r>
            <a:r>
              <a:rPr lang="en-CA" sz="1200" dirty="0">
                <a:solidFill>
                  <a:srgbClr val="1E3652"/>
                </a:solidFill>
                <a:latin typeface="+mn-lt"/>
              </a:rPr>
              <a:t> plus </a:t>
            </a:r>
            <a:r>
              <a:rPr lang="en-CA" dirty="0" err="1">
                <a:solidFill>
                  <a:srgbClr val="1E3652"/>
                </a:solidFill>
              </a:rPr>
              <a:t>équitable</a:t>
            </a:r>
            <a:r>
              <a:rPr lang="en-CA" dirty="0">
                <a:solidFill>
                  <a:srgbClr val="1E3652"/>
                </a:solidFill>
              </a:rPr>
              <a:t> à</a:t>
            </a:r>
            <a:r>
              <a:rPr lang="en-CA" sz="1200" dirty="0">
                <a:solidFill>
                  <a:srgbClr val="1E3652"/>
                </a:solidFill>
                <a:latin typeface="+mn-lt"/>
              </a:rPr>
              <a:t> des points de travail </a:t>
            </a:r>
            <a:r>
              <a:rPr lang="en-CA" sz="1200" dirty="0" err="1">
                <a:solidFill>
                  <a:srgbClr val="1E3652"/>
                </a:solidFill>
                <a:latin typeface="+mn-lt"/>
              </a:rPr>
              <a:t>ergonomiques</a:t>
            </a:r>
            <a:r>
              <a:rPr lang="en-CA" sz="1200" dirty="0">
                <a:solidFill>
                  <a:srgbClr val="1E3652"/>
                </a:solidFill>
                <a:latin typeface="+mn-lt"/>
              </a:rPr>
              <a:t>.</a:t>
            </a:r>
            <a:r>
              <a:rPr lang="en-CA" dirty="0">
                <a:solidFill>
                  <a:srgbClr val="1E3652"/>
                </a:solidFill>
              </a:rPr>
              <a:t> </a:t>
            </a:r>
            <a:endParaRPr lang="en-CA" sz="1200" dirty="0">
              <a:solidFill>
                <a:srgbClr val="1E3652"/>
              </a:solidFill>
              <a:latin typeface="+mn-lt"/>
              <a:cs typeface="Calibri"/>
            </a:endParaRPr>
          </a:p>
          <a:p>
            <a:endParaRPr lang="en-CA" sz="1200">
              <a:solidFill>
                <a:srgbClr val="1E3652"/>
              </a:solidFill>
              <a:latin typeface="+mn-lt"/>
            </a:endParaRPr>
          </a:p>
          <a:p>
            <a:pPr>
              <a:defRPr/>
            </a:pPr>
            <a:r>
              <a:rPr lang="en-CA" sz="1200" dirty="0">
                <a:solidFill>
                  <a:srgbClr val="1E3652"/>
                </a:solidFill>
                <a:latin typeface="+mn-lt"/>
              </a:rPr>
              <a:t>Pour la </a:t>
            </a:r>
            <a:r>
              <a:rPr lang="en-CA" sz="1200" b="1" dirty="0" err="1">
                <a:solidFill>
                  <a:srgbClr val="1E3652"/>
                </a:solidFill>
                <a:latin typeface="+mn-lt"/>
              </a:rPr>
              <a:t>durabilité</a:t>
            </a:r>
            <a:r>
              <a:rPr lang="en-CA" sz="1200" dirty="0">
                <a:solidFill>
                  <a:srgbClr val="1E3652"/>
                </a:solidFill>
                <a:latin typeface="+mn-lt"/>
              </a:rPr>
              <a:t>, on vise a </a:t>
            </a:r>
            <a:r>
              <a:rPr lang="en-CA" sz="1200" dirty="0" err="1">
                <a:solidFill>
                  <a:srgbClr val="1E3652"/>
                </a:solidFill>
                <a:latin typeface="+mn-lt"/>
              </a:rPr>
              <a:t>réutiliser</a:t>
            </a:r>
            <a:r>
              <a:rPr lang="en-CA" sz="1200" dirty="0">
                <a:solidFill>
                  <a:srgbClr val="1E3652"/>
                </a:solidFill>
                <a:latin typeface="+mn-lt"/>
              </a:rPr>
              <a:t> les </a:t>
            </a:r>
            <a:r>
              <a:rPr lang="en-CA" sz="1200" dirty="0" err="1">
                <a:solidFill>
                  <a:srgbClr val="1E3652"/>
                </a:solidFill>
                <a:latin typeface="+mn-lt"/>
              </a:rPr>
              <a:t>finitions</a:t>
            </a:r>
            <a:r>
              <a:rPr lang="en-CA" sz="1200" dirty="0">
                <a:solidFill>
                  <a:srgbClr val="1E3652"/>
                </a:solidFill>
                <a:latin typeface="+mn-lt"/>
              </a:rPr>
              <a:t> de </a:t>
            </a:r>
            <a:r>
              <a:rPr lang="en-CA" sz="1200" dirty="0" err="1">
                <a:solidFill>
                  <a:srgbClr val="1E3652"/>
                </a:solidFill>
                <a:latin typeface="+mn-lt"/>
              </a:rPr>
              <a:t>nos</a:t>
            </a:r>
            <a:r>
              <a:rPr lang="en-CA" sz="1200" dirty="0">
                <a:solidFill>
                  <a:srgbClr val="1E3652"/>
                </a:solidFill>
                <a:latin typeface="+mn-lt"/>
              </a:rPr>
              <a:t> bureaux </a:t>
            </a:r>
            <a:r>
              <a:rPr lang="en-CA" sz="1200" dirty="0" err="1">
                <a:solidFill>
                  <a:srgbClr val="1E3652"/>
                </a:solidFill>
                <a:latin typeface="+mn-lt"/>
              </a:rPr>
              <a:t>actuels</a:t>
            </a:r>
            <a:r>
              <a:rPr lang="en-CA" sz="1200" dirty="0">
                <a:solidFill>
                  <a:srgbClr val="1E3652"/>
                </a:solidFill>
                <a:latin typeface="+mn-lt"/>
              </a:rPr>
              <a:t> </a:t>
            </a:r>
            <a:r>
              <a:rPr lang="en-CA" sz="1200" dirty="0" err="1">
                <a:solidFill>
                  <a:srgbClr val="1E3652"/>
                </a:solidFill>
                <a:latin typeface="+mn-lt"/>
              </a:rPr>
              <a:t>ainsi</a:t>
            </a:r>
            <a:r>
              <a:rPr lang="en-CA" sz="1200" dirty="0">
                <a:solidFill>
                  <a:srgbClr val="1E3652"/>
                </a:solidFill>
                <a:latin typeface="+mn-lt"/>
              </a:rPr>
              <a:t> que </a:t>
            </a:r>
            <a:r>
              <a:rPr lang="en-CA" sz="1200" dirty="0" err="1">
                <a:solidFill>
                  <a:srgbClr val="1E3652"/>
                </a:solidFill>
                <a:latin typeface="+mn-lt"/>
              </a:rPr>
              <a:t>l’ameublement</a:t>
            </a:r>
            <a:r>
              <a:rPr lang="en-CA" sz="1200" dirty="0">
                <a:solidFill>
                  <a:srgbClr val="1E3652"/>
                </a:solidFill>
                <a:latin typeface="+mn-lt"/>
              </a:rPr>
              <a:t> qui </a:t>
            </a:r>
            <a:r>
              <a:rPr lang="en-CA" sz="1200" dirty="0" err="1">
                <a:solidFill>
                  <a:srgbClr val="1E3652"/>
                </a:solidFill>
                <a:latin typeface="+mn-lt"/>
              </a:rPr>
              <a:t>peut</a:t>
            </a:r>
            <a:r>
              <a:rPr lang="en-CA" sz="1200" dirty="0">
                <a:solidFill>
                  <a:srgbClr val="1E3652"/>
                </a:solidFill>
                <a:latin typeface="+mn-lt"/>
              </a:rPr>
              <a:t> </a:t>
            </a:r>
            <a:r>
              <a:rPr lang="en-CA" sz="1200" dirty="0" err="1">
                <a:solidFill>
                  <a:srgbClr val="1E3652"/>
                </a:solidFill>
                <a:latin typeface="+mn-lt"/>
              </a:rPr>
              <a:t>l’être</a:t>
            </a:r>
            <a:r>
              <a:rPr lang="en-CA" sz="1200" dirty="0">
                <a:solidFill>
                  <a:srgbClr val="1E3652"/>
                </a:solidFill>
                <a:latin typeface="+mn-lt"/>
              </a:rPr>
              <a:t>. Pour tout </a:t>
            </a:r>
            <a:r>
              <a:rPr lang="en-CA" sz="1200" dirty="0" err="1">
                <a:solidFill>
                  <a:srgbClr val="1E3652"/>
                </a:solidFill>
                <a:latin typeface="+mn-lt"/>
              </a:rPr>
              <a:t>ce</a:t>
            </a:r>
            <a:r>
              <a:rPr lang="en-CA" sz="1200" dirty="0">
                <a:solidFill>
                  <a:srgbClr val="1E3652"/>
                </a:solidFill>
                <a:latin typeface="+mn-lt"/>
              </a:rPr>
              <a:t> qui ne </a:t>
            </a:r>
            <a:r>
              <a:rPr lang="en-CA" sz="1200" dirty="0" err="1">
                <a:solidFill>
                  <a:srgbClr val="1E3652"/>
                </a:solidFill>
                <a:latin typeface="+mn-lt"/>
              </a:rPr>
              <a:t>peut</a:t>
            </a:r>
            <a:r>
              <a:rPr lang="en-CA" sz="1200" dirty="0">
                <a:solidFill>
                  <a:srgbClr val="1E3652"/>
                </a:solidFill>
                <a:latin typeface="+mn-lt"/>
              </a:rPr>
              <a:t> pas </a:t>
            </a:r>
            <a:r>
              <a:rPr lang="en-CA" sz="1200" dirty="0" err="1">
                <a:solidFill>
                  <a:srgbClr val="1E3652"/>
                </a:solidFill>
                <a:latin typeface="+mn-lt"/>
              </a:rPr>
              <a:t>être</a:t>
            </a:r>
            <a:r>
              <a:rPr lang="en-CA" sz="1200" dirty="0">
                <a:solidFill>
                  <a:srgbClr val="1E3652"/>
                </a:solidFill>
                <a:latin typeface="+mn-lt"/>
              </a:rPr>
              <a:t> </a:t>
            </a:r>
            <a:r>
              <a:rPr lang="en-CA" sz="1200" dirty="0" err="1">
                <a:solidFill>
                  <a:srgbClr val="1E3652"/>
                </a:solidFill>
                <a:latin typeface="+mn-lt"/>
              </a:rPr>
              <a:t>réutilisé</a:t>
            </a:r>
            <a:r>
              <a:rPr lang="en-CA" sz="1200" dirty="0">
                <a:solidFill>
                  <a:srgbClr val="1E3652"/>
                </a:solidFill>
                <a:latin typeface="+mn-lt"/>
              </a:rPr>
              <a:t>, des efforts </a:t>
            </a:r>
            <a:r>
              <a:rPr lang="en-CA" sz="1200" dirty="0" err="1">
                <a:solidFill>
                  <a:srgbClr val="1E3652"/>
                </a:solidFill>
                <a:latin typeface="+mn-lt"/>
              </a:rPr>
              <a:t>sont</a:t>
            </a:r>
            <a:r>
              <a:rPr lang="en-CA" sz="1200" dirty="0">
                <a:solidFill>
                  <a:srgbClr val="1E3652"/>
                </a:solidFill>
                <a:latin typeface="+mn-lt"/>
              </a:rPr>
              <a:t> </a:t>
            </a:r>
            <a:r>
              <a:rPr lang="en-CA" sz="1200" dirty="0" err="1">
                <a:solidFill>
                  <a:srgbClr val="1E3652"/>
                </a:solidFill>
                <a:latin typeface="+mn-lt"/>
              </a:rPr>
              <a:t>dirigés</a:t>
            </a:r>
            <a:r>
              <a:rPr lang="en-CA" sz="1200" dirty="0">
                <a:solidFill>
                  <a:srgbClr val="1E3652"/>
                </a:solidFill>
                <a:latin typeface="+mn-lt"/>
              </a:rPr>
              <a:t> pour les recycler et </a:t>
            </a:r>
            <a:r>
              <a:rPr lang="en-CA" sz="1200" dirty="0" err="1">
                <a:solidFill>
                  <a:srgbClr val="1E3652"/>
                </a:solidFill>
                <a:latin typeface="+mn-lt"/>
              </a:rPr>
              <a:t>en</a:t>
            </a:r>
            <a:r>
              <a:rPr lang="en-CA" sz="1200" dirty="0">
                <a:solidFill>
                  <a:srgbClr val="1E3652"/>
                </a:solidFill>
                <a:latin typeface="+mn-lt"/>
              </a:rPr>
              <a:t> disposer </a:t>
            </a:r>
            <a:r>
              <a:rPr lang="en-CA" dirty="0" err="1">
                <a:solidFill>
                  <a:srgbClr val="1E3652"/>
                </a:solidFill>
              </a:rPr>
              <a:t>adéquatement</a:t>
            </a:r>
            <a:r>
              <a:rPr lang="en-CA" sz="1200" dirty="0">
                <a:solidFill>
                  <a:srgbClr val="1E3652"/>
                </a:solidFill>
                <a:latin typeface="+mn-lt"/>
              </a:rPr>
              <a:t>. En plus d’être </a:t>
            </a:r>
            <a:r>
              <a:rPr lang="en-CA" sz="1200" dirty="0" err="1">
                <a:solidFill>
                  <a:srgbClr val="1E3652"/>
                </a:solidFill>
                <a:latin typeface="+mn-lt"/>
              </a:rPr>
              <a:t>écologiquement</a:t>
            </a:r>
            <a:r>
              <a:rPr lang="en-CA" sz="1200" dirty="0">
                <a:solidFill>
                  <a:srgbClr val="1E3652"/>
                </a:solidFill>
                <a:latin typeface="+mn-lt"/>
              </a:rPr>
              <a:t> </a:t>
            </a:r>
            <a:r>
              <a:rPr lang="en-CA" sz="1200" dirty="0" err="1">
                <a:solidFill>
                  <a:srgbClr val="1E3652"/>
                </a:solidFill>
                <a:latin typeface="+mn-lt"/>
              </a:rPr>
              <a:t>responsable</a:t>
            </a:r>
            <a:r>
              <a:rPr lang="en-CA" sz="1200" dirty="0">
                <a:solidFill>
                  <a:srgbClr val="1E3652"/>
                </a:solidFill>
                <a:latin typeface="+mn-lt"/>
              </a:rPr>
              <a:t>, </a:t>
            </a:r>
            <a:r>
              <a:rPr lang="en-CA" sz="1200" dirty="0" err="1">
                <a:solidFill>
                  <a:srgbClr val="1E3652"/>
                </a:solidFill>
                <a:latin typeface="+mn-lt"/>
              </a:rPr>
              <a:t>cela</a:t>
            </a:r>
            <a:r>
              <a:rPr lang="en-CA" sz="1200" dirty="0">
                <a:solidFill>
                  <a:srgbClr val="1E3652"/>
                </a:solidFill>
                <a:latin typeface="+mn-lt"/>
              </a:rPr>
              <a:t> </a:t>
            </a:r>
            <a:r>
              <a:rPr lang="en-CA" sz="1200" dirty="0" err="1">
                <a:solidFill>
                  <a:srgbClr val="1E3652"/>
                </a:solidFill>
                <a:latin typeface="+mn-lt"/>
              </a:rPr>
              <a:t>permet</a:t>
            </a:r>
            <a:r>
              <a:rPr lang="en-CA" dirty="0">
                <a:solidFill>
                  <a:srgbClr val="1E3652"/>
                </a:solidFill>
              </a:rPr>
              <a:t> à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projet</a:t>
            </a:r>
            <a:r>
              <a:rPr lang="en-CA" sz="1200" dirty="0">
                <a:solidFill>
                  <a:srgbClr val="1E3652"/>
                </a:solidFill>
                <a:latin typeface="+mn-lt"/>
              </a:rPr>
              <a:t> d’être </a:t>
            </a:r>
            <a:r>
              <a:rPr lang="en-CA" sz="1200" dirty="0" err="1">
                <a:solidFill>
                  <a:srgbClr val="1E3652"/>
                </a:solidFill>
                <a:latin typeface="+mn-lt"/>
              </a:rPr>
              <a:t>réalisé</a:t>
            </a:r>
            <a:r>
              <a:rPr lang="en-CA" sz="1200" dirty="0">
                <a:solidFill>
                  <a:srgbClr val="1E3652"/>
                </a:solidFill>
                <a:latin typeface="+mn-lt"/>
              </a:rPr>
              <a:t> </a:t>
            </a:r>
            <a:r>
              <a:rPr lang="en-CA" sz="1200" dirty="0" err="1">
                <a:solidFill>
                  <a:srgbClr val="1E3652"/>
                </a:solidFill>
                <a:latin typeface="+mn-lt"/>
              </a:rPr>
              <a:t>selon</a:t>
            </a:r>
            <a:r>
              <a:rPr lang="en-CA" sz="1200" dirty="0">
                <a:solidFill>
                  <a:srgbClr val="1E3652"/>
                </a:solidFill>
                <a:latin typeface="+mn-lt"/>
              </a:rPr>
              <a:t> un </a:t>
            </a:r>
            <a:r>
              <a:rPr lang="en-CA" sz="1200" b="1" dirty="0" err="1">
                <a:solidFill>
                  <a:srgbClr val="1E3652"/>
                </a:solidFill>
                <a:latin typeface="+mn-lt"/>
              </a:rPr>
              <a:t>échéancier</a:t>
            </a:r>
            <a:r>
              <a:rPr lang="en-CA" sz="1200" b="1" dirty="0">
                <a:solidFill>
                  <a:srgbClr val="1E3652"/>
                </a:solidFill>
                <a:latin typeface="+mn-lt"/>
              </a:rPr>
              <a:t> </a:t>
            </a:r>
            <a:r>
              <a:rPr lang="en-CA" sz="1200" b="1" dirty="0" err="1">
                <a:solidFill>
                  <a:srgbClr val="1E3652"/>
                </a:solidFill>
                <a:latin typeface="+mn-lt"/>
              </a:rPr>
              <a:t>accéléré</a:t>
            </a:r>
            <a:r>
              <a:rPr lang="en-CA" sz="1200" dirty="0">
                <a:solidFill>
                  <a:srgbClr val="1E3652"/>
                </a:solidFill>
                <a:latin typeface="+mn-lt"/>
              </a:rPr>
              <a:t>.</a:t>
            </a: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solidFill>
                <a:srgbClr val="1E365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solidFill>
                  <a:srgbClr val="1E3652"/>
                </a:solidFill>
                <a:latin typeface="+mn-lt"/>
              </a:rPr>
              <a:t>Parlant</a:t>
            </a:r>
            <a:r>
              <a:rPr lang="en-CA" sz="1200" dirty="0">
                <a:solidFill>
                  <a:srgbClr val="1E3652"/>
                </a:solidFill>
                <a:latin typeface="+mn-lt"/>
              </a:rPr>
              <a:t> </a:t>
            </a:r>
            <a:r>
              <a:rPr lang="en-CA" sz="1200" dirty="0" err="1">
                <a:solidFill>
                  <a:srgbClr val="1E3652"/>
                </a:solidFill>
                <a:latin typeface="+mn-lt"/>
              </a:rPr>
              <a:t>d’échéancier</a:t>
            </a:r>
            <a:r>
              <a:rPr lang="en-CA" sz="1200" dirty="0">
                <a:solidFill>
                  <a:srgbClr val="1E3652"/>
                </a:solidFill>
                <a:latin typeface="+mn-lt"/>
              </a:rPr>
              <a:t>, </a:t>
            </a:r>
            <a:r>
              <a:rPr lang="en-CA" sz="1200" dirty="0" err="1">
                <a:solidFill>
                  <a:srgbClr val="1E3652"/>
                </a:solidFill>
                <a:latin typeface="+mn-lt"/>
              </a:rPr>
              <a:t>voyons</a:t>
            </a:r>
            <a:r>
              <a:rPr lang="en-CA" sz="1200" dirty="0">
                <a:solidFill>
                  <a:srgbClr val="1E3652"/>
                </a:solidFill>
                <a:latin typeface="+mn-lt"/>
              </a:rPr>
              <a:t> les </a:t>
            </a:r>
            <a:r>
              <a:rPr lang="en-CA" sz="1200" dirty="0" err="1">
                <a:solidFill>
                  <a:srgbClr val="1E3652"/>
                </a:solidFill>
                <a:latin typeface="+mn-lt"/>
              </a:rPr>
              <a:t>grandes</a:t>
            </a:r>
            <a:r>
              <a:rPr lang="en-CA" sz="1200" dirty="0">
                <a:solidFill>
                  <a:srgbClr val="1E3652"/>
                </a:solidFill>
                <a:latin typeface="+mn-lt"/>
              </a:rPr>
              <a:t> étapes de </a:t>
            </a:r>
            <a:r>
              <a:rPr lang="en-CA" sz="1200" dirty="0" err="1">
                <a:solidFill>
                  <a:srgbClr val="1E3652"/>
                </a:solidFill>
                <a:latin typeface="+mn-lt"/>
              </a:rPr>
              <a:t>notre</a:t>
            </a:r>
            <a:r>
              <a:rPr lang="en-CA" sz="1200" dirty="0">
                <a:solidFill>
                  <a:srgbClr val="1E3652"/>
                </a:solidFill>
                <a:latin typeface="+mn-lt"/>
              </a:rPr>
              <a:t> </a:t>
            </a:r>
            <a:r>
              <a:rPr lang="en-CA" sz="1200" dirty="0" err="1">
                <a:solidFill>
                  <a:srgbClr val="1E3652"/>
                </a:solidFill>
                <a:latin typeface="+mn-lt"/>
              </a:rPr>
              <a:t>projet</a:t>
            </a:r>
            <a:r>
              <a:rPr lang="en-CA" sz="1200" dirty="0">
                <a:solidFill>
                  <a:srgbClr val="1E3652"/>
                </a:solidFill>
                <a:latin typeface="+mn-lt"/>
              </a:rPr>
              <a:t>.</a:t>
            </a:r>
            <a:endParaRPr lang="en-CA" sz="1200" dirty="0">
              <a:solidFill>
                <a:srgbClr val="1E3652"/>
              </a:solidFill>
              <a:latin typeface="+mn-lt"/>
              <a:cs typeface="Calibri"/>
            </a:endParaRPr>
          </a:p>
          <a:p>
            <a:endParaRPr lang="en-CA" sz="1200">
              <a:solidFill>
                <a:srgbClr val="1E3652"/>
              </a:solidFill>
              <a:latin typeface="+mn-lt"/>
            </a:endParaRPr>
          </a:p>
          <a:p>
            <a:endParaRPr lang="en-CA" sz="1200">
              <a:solidFill>
                <a:srgbClr val="1E3652"/>
              </a:solidFill>
              <a:latin typeface="+mn-lt"/>
            </a:endParaRPr>
          </a:p>
          <a:p>
            <a:endParaRPr lang="en-CA" sz="1200">
              <a:solidFill>
                <a:srgbClr val="1E3652"/>
              </a:solidFill>
              <a:latin typeface="+mn-lt"/>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b="0" i="0" u="none" strike="noStrike" kern="1200" cap="none" spc="0" normalizeH="0" baseline="0" noProof="0" dirty="0">
                <a:ln>
                  <a:noFill/>
                </a:ln>
                <a:solidFill>
                  <a:srgbClr val="000000"/>
                </a:solidFill>
                <a:effectLst/>
                <a:uLnTx/>
                <a:uFillTx/>
                <a:latin typeface="Arial"/>
                <a:ea typeface="+mn-ea"/>
                <a:cs typeface="+mn-cs"/>
              </a:rPr>
              <a:t>Le Milieu de travail GC a été conçu </a:t>
            </a:r>
            <a:r>
              <a:rPr lang="fr-ca" dirty="0">
                <a:solidFill>
                  <a:srgbClr val="000000"/>
                </a:solidFill>
                <a:latin typeface="Arial"/>
              </a:rPr>
              <a:t>de manière à</a:t>
            </a:r>
            <a:r>
              <a:rPr kumimoji="0" lang="fr-ca" sz="1200" b="0" i="0" u="none" strike="noStrike" kern="1200" cap="none" spc="0" normalizeH="0" baseline="0" noProof="0" dirty="0">
                <a:ln>
                  <a:noFill/>
                </a:ln>
                <a:solidFill>
                  <a:srgbClr val="000000"/>
                </a:solidFill>
                <a:effectLst/>
                <a:uLnTx/>
                <a:uFillTx/>
                <a:latin typeface="Arial"/>
                <a:ea typeface="+mn-ea"/>
                <a:cs typeface="+mn-cs"/>
              </a:rPr>
              <a:t> être une </a:t>
            </a:r>
            <a:r>
              <a:rPr kumimoji="0" lang="fr-ca" sz="12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200" b="0" i="0" u="none" strike="noStrike" kern="1200" cap="none" spc="0" normalizeH="0" baseline="0" noProof="0" dirty="0">
                <a:ln>
                  <a:noFill/>
                </a:ln>
                <a:solidFill>
                  <a:srgbClr val="000000"/>
                </a:solidFill>
                <a:effectLst/>
                <a:uLnTx/>
                <a:uFillTx/>
                <a:latin typeface="Arial"/>
                <a:ea typeface="+mn-ea"/>
                <a:cs typeface="+mn-cs"/>
              </a:rPr>
              <a:t>.</a:t>
            </a:r>
            <a:r>
              <a:rPr lang="fr-ca" dirty="0">
                <a:solidFill>
                  <a:srgbClr val="000000"/>
                </a:solidFill>
                <a:latin typeface="Arial"/>
              </a:rPr>
              <a:t> </a:t>
            </a:r>
            <a:r>
              <a:rPr lang="fr-ca" dirty="0"/>
              <a:t>Le milieu de travail axé sur les activités est conçu pour accueillir la majorité des employés. Le travail axé sur les activités permet d’optimiser l'ergonomie par le mouvement, plutôt que par une position statique parfaite. </a:t>
            </a:r>
            <a:r>
              <a:rPr kumimoji="0" lang="fr-CA" sz="1200" b="0" i="0" u="none" strike="noStrike" kern="1200" cap="none" spc="0" normalizeH="0" baseline="0" noProof="0" dirty="0">
                <a:ln>
                  <a:noFill/>
                </a:ln>
                <a:solidFill>
                  <a:srgbClr val="000000"/>
                </a:solidFill>
                <a:effectLst/>
                <a:uLnTx/>
                <a:uFillTx/>
                <a:latin typeface="Arial"/>
                <a:ea typeface="+mn-ea"/>
                <a:cs typeface="+mn-cs"/>
              </a:rPr>
              <a:t>Il incorpore des indices d’orientation (du </a:t>
            </a:r>
            <a:r>
              <a:rPr kumimoji="0" lang="fr-CA" sz="1200" b="0" i="1" u="none" strike="noStrike" kern="1200" cap="none" spc="0" normalizeH="0" baseline="0" noProof="0" dirty="0" err="1">
                <a:ln>
                  <a:noFill/>
                </a:ln>
                <a:solidFill>
                  <a:srgbClr val="000000"/>
                </a:solidFill>
                <a:effectLst/>
                <a:uLnTx/>
                <a:uFillTx/>
                <a:latin typeface="Arial"/>
                <a:ea typeface="+mn-ea"/>
                <a:cs typeface="+mn-cs"/>
              </a:rPr>
              <a:t>wayfinding</a:t>
            </a:r>
            <a:r>
              <a:rPr kumimoji="0" lang="fr-CA" sz="1200" b="0" i="0" u="none" strike="noStrike" kern="1200" cap="none" spc="0" normalizeH="0" baseline="0" noProof="0" dirty="0">
                <a:ln>
                  <a:noFill/>
                </a:ln>
                <a:solidFill>
                  <a:srgbClr val="000000"/>
                </a:solidFill>
                <a:effectLst/>
                <a:uLnTx/>
                <a:uFillTx/>
                <a:latin typeface="Arial"/>
                <a:ea typeface="+mn-ea"/>
                <a:cs typeface="+mn-cs"/>
              </a:rPr>
              <a:t>) des bureaux </a:t>
            </a:r>
            <a:r>
              <a:rPr lang="fr-CA" dirty="0">
                <a:solidFill>
                  <a:srgbClr val="000000"/>
                </a:solidFill>
                <a:latin typeface="Arial"/>
              </a:rPr>
              <a:t>à</a:t>
            </a:r>
            <a:r>
              <a:rPr kumimoji="0" lang="fr-CA" sz="1200" b="0" i="0" u="none" strike="noStrike" kern="1200" cap="none" spc="0" normalizeH="0" baseline="0" noProof="0" dirty="0">
                <a:ln>
                  <a:noFill/>
                </a:ln>
                <a:solidFill>
                  <a:srgbClr val="000000"/>
                </a:solidFill>
                <a:effectLst/>
                <a:uLnTx/>
                <a:uFillTx/>
                <a:latin typeface="Arial"/>
                <a:ea typeface="+mn-ea"/>
                <a:cs typeface="+mn-cs"/>
              </a:rPr>
              <a:t> hauteur </a:t>
            </a:r>
            <a:r>
              <a:rPr lang="fr-CA" dirty="0">
                <a:solidFill>
                  <a:srgbClr val="000000"/>
                </a:solidFill>
                <a:latin typeface="Arial"/>
              </a:rPr>
              <a:t>réglable</a:t>
            </a:r>
            <a:r>
              <a:rPr kumimoji="0" lang="fr-CA" sz="1200" b="0" i="0" u="none" strike="noStrike" kern="1200" cap="none" spc="0" normalizeH="0" baseline="0" noProof="0" dirty="0">
                <a:ln>
                  <a:noFill/>
                </a:ln>
                <a:solidFill>
                  <a:srgbClr val="000000"/>
                </a:solidFill>
                <a:effectLst/>
                <a:uLnTx/>
                <a:uFillTx/>
                <a:latin typeface="Arial"/>
                <a:ea typeface="+mn-ea"/>
                <a:cs typeface="+mn-cs"/>
              </a:rPr>
              <a:t>, des technologies accessibles et amplement d’espace pour la mobilité, </a:t>
            </a:r>
            <a:r>
              <a:rPr lang="fr-CA" dirty="0">
                <a:solidFill>
                  <a:srgbClr val="000000"/>
                </a:solidFill>
                <a:latin typeface="Arial"/>
              </a:rPr>
              <a:t>y compris </a:t>
            </a:r>
            <a:r>
              <a:rPr kumimoji="0" lang="fr-CA" sz="1200" b="0" i="0" u="none" strike="noStrike" kern="1200" cap="none" spc="0" normalizeH="0" baseline="0" noProof="0" dirty="0">
                <a:ln>
                  <a:noFill/>
                </a:ln>
                <a:solidFill>
                  <a:srgbClr val="000000"/>
                </a:solidFill>
                <a:effectLst/>
                <a:uLnTx/>
                <a:uFillTx/>
                <a:latin typeface="Arial"/>
                <a:ea typeface="+mn-ea"/>
                <a:cs typeface="+mn-cs"/>
              </a:rPr>
              <a:t>dans les cuisines.</a:t>
            </a:r>
            <a:endParaRPr kumimoji="0" lang="fr-ca" sz="1200" b="0" i="0" u="none" strike="noStrike" kern="1200" cap="none" spc="0" normalizeH="0" baseline="0" noProof="0" dirty="0">
              <a:ln>
                <a:noFill/>
              </a:ln>
              <a:solidFill>
                <a:srgbClr val="000000"/>
              </a:solidFill>
              <a:effectLst/>
              <a:uLnTx/>
              <a:uFillTx/>
              <a:latin typeface="Arial"/>
              <a:ea typeface="+mn-ea"/>
              <a:cs typeface="+mn-cs"/>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Lors d’une modernisation, il est normal d'être confronté à des défis ou même à des irritants pour certains, cela fait partie du processus.</a:t>
            </a:r>
          </a:p>
          <a:p>
            <a:endParaRPr lang="fr-CA"/>
          </a:p>
          <a:p>
            <a:r>
              <a:rPr lang="fr-CA" dirty="0"/>
              <a:t>Sachez que nous ferons notre possible pour minimiser les impacts de la rénovation sur votre travail, mais sachez que nous aurons tout de même besoin de votre collaboration et de votre patience.</a:t>
            </a:r>
            <a:endParaRPr lang="fr-CA" dirty="0">
              <a:cs typeface="Calibri"/>
            </a:endParaRPr>
          </a:p>
          <a:p>
            <a:endParaRPr lang="fr-CA"/>
          </a:p>
          <a:p>
            <a:r>
              <a:rPr lang="fr-CA" dirty="0"/>
              <a:t>Gardez en tête que tout cela est temporaire et qu’en fin de compte,  notre milieu de travail sera mieux adapté à nos besoins et qu’il y sera plus agréable d’y travailler.</a:t>
            </a:r>
            <a:endParaRPr lang="fr-CA" dirty="0">
              <a:cs typeface="Calibri"/>
            </a:endParaRPr>
          </a:p>
          <a:p>
            <a:endParaRPr lang="fr-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pouvez constater que c’est un projet d’envergure, nous avons ainsi une équipe de projet bien organisée pour assurer sa réussite. Il me fait plaisir de vous la présenter…</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vous ai présenté beaucoup d’information aujourd’hui, mais en gros, retenez que notre nouveau milieu de travail inclura …</a:t>
            </a:r>
          </a:p>
          <a:p>
            <a:endParaRPr lang="en-CA"/>
          </a:p>
          <a:p>
            <a:pPr marL="285750" indent="-285750">
              <a:spcAft>
                <a:spcPts val="600"/>
              </a:spcAft>
              <a:buFont typeface="Arial" panose="020B0604020202020204" pitchFamily="34" charset="0"/>
              <a:buChar char="•"/>
            </a:pPr>
            <a:r>
              <a:rPr lang="fr-CA" sz="1200" dirty="0">
                <a:latin typeface="Avenir Next LT Pro"/>
              </a:rPr>
              <a:t>Une </a:t>
            </a:r>
            <a:r>
              <a:rPr lang="fr-CA" dirty="0">
                <a:latin typeface="Avenir Next LT Pro"/>
              </a:rPr>
              <a:t>vaste</a:t>
            </a:r>
            <a:r>
              <a:rPr lang="fr-CA" sz="1200" dirty="0">
                <a:latin typeface="Avenir Next LT Pro"/>
              </a:rPr>
              <a:t> gamme de points de travail et d’installations sans </a:t>
            </a:r>
            <a:r>
              <a:rPr lang="fr-CA" dirty="0">
                <a:latin typeface="Avenir Next LT Pro"/>
              </a:rPr>
              <a:t>place</a:t>
            </a:r>
            <a:r>
              <a:rPr lang="fr-CA" sz="1200" dirty="0">
                <a:latin typeface="Avenir Next LT Pro"/>
              </a:rPr>
              <a:t> </a:t>
            </a:r>
            <a:r>
              <a:rPr lang="fr-CA" dirty="0">
                <a:latin typeface="Avenir Next LT Pro"/>
              </a:rPr>
              <a:t>assignée</a:t>
            </a:r>
            <a:endParaRPr lang="fr-CA" sz="1200" dirty="0">
              <a:latin typeface="Avenir Next LT Pro"/>
            </a:endParaRPr>
          </a:p>
          <a:p>
            <a:pPr marL="285750" indent="-285750">
              <a:spcAft>
                <a:spcPts val="600"/>
              </a:spcAft>
              <a:buFont typeface="Arial" panose="020B0604020202020204" pitchFamily="34" charset="0"/>
              <a:buChar char="•"/>
            </a:pPr>
            <a:r>
              <a:rPr lang="fr-CA" sz="1200" dirty="0">
                <a:latin typeface="Avenir Next LT Pro"/>
              </a:rPr>
              <a:t>Un </a:t>
            </a:r>
            <a:r>
              <a:rPr lang="fr-CA" dirty="0">
                <a:latin typeface="Avenir Next LT Pro"/>
              </a:rPr>
              <a:t>système</a:t>
            </a:r>
            <a:r>
              <a:rPr lang="fr-CA" sz="1200" dirty="0">
                <a:latin typeface="Avenir Next LT Pro"/>
              </a:rPr>
              <a:t> convivial de réservation</a:t>
            </a:r>
          </a:p>
          <a:p>
            <a:pPr marL="285750" indent="-285750">
              <a:spcAft>
                <a:spcPts val="600"/>
              </a:spcAft>
              <a:buFont typeface="Arial" panose="020B0604020202020204" pitchFamily="34" charset="0"/>
              <a:buChar char="•"/>
            </a:pPr>
            <a:r>
              <a:rPr lang="fr-CA" sz="1200" dirty="0">
                <a:latin typeface="Avenir Next LT Pro"/>
              </a:rPr>
              <a:t>Un </a:t>
            </a:r>
            <a:r>
              <a:rPr lang="fr-CA" dirty="0">
                <a:latin typeface="Avenir Next LT Pro"/>
              </a:rPr>
              <a:t>environnement</a:t>
            </a:r>
            <a:r>
              <a:rPr lang="fr-CA" sz="1200" dirty="0">
                <a:latin typeface="Avenir Next LT Pro"/>
              </a:rPr>
              <a:t> Wi-Fi</a:t>
            </a:r>
          </a:p>
          <a:p>
            <a:pPr marL="285750" indent="-285750">
              <a:spcAft>
                <a:spcPts val="600"/>
              </a:spcAft>
              <a:buFont typeface="Arial" panose="020B0604020202020204" pitchFamily="34" charset="0"/>
              <a:buChar char="•"/>
            </a:pPr>
            <a:r>
              <a:rPr lang="fr-CA" sz="1200" dirty="0">
                <a:latin typeface="Avenir Next LT Pro"/>
              </a:rPr>
              <a:t>Trois zones distinctes (tranquille, transition et interactive)</a:t>
            </a:r>
          </a:p>
          <a:p>
            <a:pPr marL="285750" indent="-285750">
              <a:spcAft>
                <a:spcPts val="600"/>
              </a:spcAft>
              <a:buFont typeface="Arial" panose="020B0604020202020204" pitchFamily="34" charset="0"/>
              <a:buChar char="•"/>
            </a:pPr>
            <a:r>
              <a:rPr lang="fr-CA" sz="1200" dirty="0">
                <a:latin typeface="Avenir Next LT Pro"/>
              </a:rPr>
              <a:t>De l’équipement audiovisuel adapté au modèle hybride</a:t>
            </a:r>
          </a:p>
          <a:p>
            <a:pPr marL="285750" indent="-285750">
              <a:spcAft>
                <a:spcPts val="600"/>
              </a:spcAft>
              <a:buFont typeface="Arial" panose="020B0604020202020204" pitchFamily="34" charset="0"/>
              <a:buChar char="•"/>
            </a:pPr>
            <a:r>
              <a:rPr lang="fr-CA" sz="1200" dirty="0">
                <a:latin typeface="Avenir Next LT Pro"/>
              </a:rPr>
              <a:t>Des espaces accessibles</a:t>
            </a:r>
            <a:r>
              <a:rPr lang="fr-CA" dirty="0">
                <a:latin typeface="Avenir Next LT Pro"/>
              </a:rPr>
              <a:t> </a:t>
            </a:r>
            <a:endParaRPr lang="fr-CA" sz="1200" dirty="0">
              <a:latin typeface="Avenir Next LT Pro" panose="020B0504020202020204" pitchFamily="34" charset="0"/>
            </a:endParaRPr>
          </a:p>
          <a:p>
            <a:pPr marL="285750" indent="-285750">
              <a:spcAft>
                <a:spcPts val="600"/>
              </a:spcAft>
              <a:buFont typeface="Arial" panose="020B0604020202020204" pitchFamily="34" charset="0"/>
              <a:buChar char="•"/>
            </a:pPr>
            <a:r>
              <a:rPr lang="fr-CA" sz="1200" dirty="0">
                <a:latin typeface="Avenir Next LT Pro"/>
              </a:rPr>
              <a:t>Des points de travail ergonomiques</a:t>
            </a:r>
          </a:p>
          <a:p>
            <a:pPr marL="285750" indent="-285750">
              <a:spcAft>
                <a:spcPts val="600"/>
              </a:spcAft>
              <a:buFont typeface="Arial" panose="020B0604020202020204" pitchFamily="34" charset="0"/>
              <a:buChar char="•"/>
            </a:pPr>
            <a:r>
              <a:rPr lang="fr-CA" sz="1200" dirty="0">
                <a:latin typeface="Avenir Next LT Pro"/>
              </a:rPr>
              <a:t>Une conception inspirante et inclusive</a:t>
            </a:r>
          </a:p>
          <a:p>
            <a:pPr marL="0" indent="0">
              <a:spcAft>
                <a:spcPts val="600"/>
              </a:spcAft>
              <a:buFont typeface="Arial" panose="020B0604020202020204" pitchFamily="34" charset="0"/>
              <a:buNone/>
            </a:pPr>
            <a:endParaRPr lang="fr-CA" sz="1200">
              <a:latin typeface="Avenir Next LT Pro" panose="020B0504020202020204" pitchFamily="34" charset="0"/>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a:t>
            </a:r>
            <a:r>
              <a:rPr lang="fr-CA" dirty="0"/>
              <a:t> : Utilisez cette diapositive dans votre présentation si vous lancez votre campagne de recrutement d’agents de changement. Cette annonce devrait être accompagnée d’un message de recrutement sur vos autres canaux de communication.</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000000"/>
                </a:solidFill>
                <a:effectLst/>
                <a:latin typeface="Times New Roman"/>
                <a:cs typeface="Times New Roman"/>
              </a:rPr>
              <a:t>Au cours des dernières années, nous avons radicalement changé notre façon de travailler et </a:t>
            </a:r>
            <a:r>
              <a:rPr lang="fr-FR">
                <a:solidFill>
                  <a:srgbClr val="000000"/>
                </a:solidFill>
                <a:latin typeface="Times New Roman"/>
                <a:cs typeface="Times New Roman"/>
              </a:rPr>
              <a:t>d’interagir</a:t>
            </a:r>
            <a:r>
              <a:rPr lang="fr-FR" b="0" i="0">
                <a:solidFill>
                  <a:srgbClr val="000000"/>
                </a:solidFill>
                <a:effectLst/>
                <a:latin typeface="Times New Roman"/>
                <a:cs typeface="Times New Roman"/>
              </a:rPr>
              <a:t>. Avec la COVID-19 et la mise en place du modèle de travail hybride, il était essentiel pour notre organisation de procéder à une réflexion approfondie sur différents aspects de notre travail, plus précisément sur la flexibilité en milieu de travail et sur la meilleure façon de profiter des avantages </a:t>
            </a:r>
            <a:r>
              <a:rPr lang="fr-FR">
                <a:solidFill>
                  <a:srgbClr val="000000"/>
                </a:solidFill>
                <a:latin typeface="Times New Roman"/>
                <a:cs typeface="Times New Roman"/>
              </a:rPr>
              <a:t>tirés </a:t>
            </a:r>
            <a:r>
              <a:rPr lang="fr-FR" b="0" i="0">
                <a:solidFill>
                  <a:srgbClr val="000000"/>
                </a:solidFill>
                <a:effectLst/>
                <a:latin typeface="Times New Roman"/>
                <a:cs typeface="Times New Roman"/>
              </a:rPr>
              <a:t>de </a:t>
            </a:r>
            <a:r>
              <a:rPr lang="fr-FR">
                <a:solidFill>
                  <a:srgbClr val="000000"/>
                </a:solidFill>
                <a:latin typeface="Times New Roman"/>
                <a:cs typeface="Times New Roman"/>
              </a:rPr>
              <a:t>notre expérience</a:t>
            </a:r>
            <a:r>
              <a:rPr lang="fr-FR" b="0" i="0">
                <a:solidFill>
                  <a:srgbClr val="000000"/>
                </a:solidFill>
                <a:effectLst/>
                <a:latin typeface="Times New Roman"/>
                <a:cs typeface="Times New Roman"/>
              </a:rPr>
              <a:t>.</a:t>
            </a:r>
          </a:p>
          <a:p>
            <a:pPr algn="l"/>
            <a:endParaRPr lang="fr-FR" b="0" i="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latin typeface="Times New Roman"/>
                <a:cs typeface="Times New Roman"/>
              </a:rPr>
              <a:t>Nous vous avons annoncé récemment par </a:t>
            </a:r>
            <a:r>
              <a:rPr lang="fr-FR" b="0" i="1">
                <a:solidFill>
                  <a:srgbClr val="000000"/>
                </a:solidFill>
                <a:effectLst/>
                <a:highlight>
                  <a:srgbClr val="FFFF00"/>
                </a:highlight>
                <a:latin typeface="Times New Roman"/>
                <a:cs typeface="Times New Roman"/>
              </a:rPr>
              <a:t>(insérer le moyen par lequel vous avez fait l’annonce : courriel ou autre) </a:t>
            </a:r>
            <a:r>
              <a:rPr lang="fr-FR" b="0" i="0">
                <a:solidFill>
                  <a:srgbClr val="000000"/>
                </a:solidFill>
                <a:effectLst/>
                <a:highlight>
                  <a:srgbClr val="FFFF00"/>
                </a:highlight>
                <a:latin typeface="Times New Roman"/>
                <a:cs typeface="Times New Roman"/>
              </a:rPr>
              <a:t>que notre organisation procèdera </a:t>
            </a:r>
            <a:r>
              <a:rPr lang="fr-FR">
                <a:solidFill>
                  <a:srgbClr val="000000"/>
                </a:solidFill>
                <a:highlight>
                  <a:srgbClr val="FFFF00"/>
                </a:highlight>
                <a:latin typeface="Times New Roman"/>
                <a:cs typeface="Times New Roman"/>
              </a:rPr>
              <a:t>à</a:t>
            </a:r>
            <a:r>
              <a:rPr lang="fr-FR" b="0" i="0">
                <a:solidFill>
                  <a:srgbClr val="000000"/>
                </a:solidFill>
                <a:effectLst/>
                <a:highlight>
                  <a:srgbClr val="FFFF00"/>
                </a:highlight>
                <a:latin typeface="Times New Roman"/>
                <a:cs typeface="Times New Roman"/>
              </a:rPr>
              <a:t> un projet de </a:t>
            </a:r>
            <a:r>
              <a:rPr lang="fr-FR">
                <a:solidFill>
                  <a:srgbClr val="000000"/>
                </a:solidFill>
                <a:highlight>
                  <a:srgbClr val="FFFF00"/>
                </a:highlight>
                <a:latin typeface="Times New Roman"/>
                <a:cs typeface="Times New Roman"/>
              </a:rPr>
              <a:t>modernisation</a:t>
            </a:r>
            <a:r>
              <a:rPr lang="fr-FR" b="0" i="0">
                <a:solidFill>
                  <a:srgbClr val="000000"/>
                </a:solidFill>
                <a:effectLst/>
                <a:highlight>
                  <a:srgbClr val="FFFF00"/>
                </a:highlight>
                <a:latin typeface="Times New Roman"/>
                <a:cs typeface="Times New Roma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a:solidFill>
                <a:srgbClr val="000000"/>
              </a:solidFill>
              <a:effectLst/>
              <a:highlight>
                <a:srgbClr val="FFFF00"/>
              </a:highligh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a:solidFill>
                  <a:srgbClr val="000000"/>
                </a:solidFill>
                <a:effectLst/>
                <a:highlight>
                  <a:srgbClr val="FFFF00"/>
                </a:highlight>
                <a:latin typeface="Times New Roman"/>
                <a:cs typeface="Times New Roman"/>
              </a:rPr>
              <a:t>La séance d’information d’aujourd’hui a pour but de vous informer sur notre projet de </a:t>
            </a:r>
            <a:r>
              <a:rPr lang="fr-FR">
                <a:solidFill>
                  <a:srgbClr val="000000"/>
                </a:solidFill>
                <a:highlight>
                  <a:srgbClr val="FFFF00"/>
                </a:highlight>
                <a:latin typeface="Times New Roman"/>
                <a:cs typeface="Times New Roman"/>
              </a:rPr>
              <a:t>modernisation</a:t>
            </a:r>
            <a:r>
              <a:rPr lang="fr-FR" b="0" i="0">
                <a:solidFill>
                  <a:srgbClr val="000000"/>
                </a:solidFill>
                <a:effectLst/>
                <a:highlight>
                  <a:srgbClr val="FFFF00"/>
                </a:highlight>
                <a:latin typeface="Times New Roman"/>
                <a:cs typeface="Times New Roman"/>
              </a:rPr>
              <a:t>, plus précisément sur le concept que nous avons choisi pour notre futur milieu de travail.</a:t>
            </a:r>
            <a:endParaRPr lang="fr-FR" b="0" i="1">
              <a:solidFill>
                <a:srgbClr val="000000"/>
              </a:solidFill>
              <a:effectLst/>
              <a:highlight>
                <a:srgbClr val="FFFF00"/>
              </a:highlight>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1">
              <a:solidFill>
                <a:srgbClr val="000000"/>
              </a:solidFill>
              <a:effectLst/>
              <a:latin typeface="Times New Roman" panose="02020603050405020304" pitchFamily="18" charset="0"/>
              <a:cs typeface="Times New Roman"/>
            </a:endParaRPr>
          </a:p>
          <a:p>
            <a:pPr>
              <a:defRPr/>
            </a:pPr>
            <a:r>
              <a:rPr lang="fr-FR">
                <a:solidFill>
                  <a:srgbClr val="000000"/>
                </a:solidFill>
                <a:latin typeface="Times New Roman"/>
                <a:cs typeface="Times New Roman"/>
              </a:rPr>
              <a:t>Avant</a:t>
            </a:r>
            <a:r>
              <a:rPr lang="fr-FR" b="0" i="0">
                <a:solidFill>
                  <a:srgbClr val="000000"/>
                </a:solidFill>
                <a:effectLst/>
                <a:latin typeface="Times New Roman"/>
                <a:cs typeface="Times New Roman"/>
              </a:rPr>
              <a:t> de plonger dans le vif du sujet, </a:t>
            </a:r>
            <a:r>
              <a:rPr lang="fr-CA"/>
              <a:t>je souhaite vous partager ce qui guide nos choix et nos décisions.</a:t>
            </a:r>
            <a:endParaRPr lang="fr-C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1" dirty="0">
                <a:solidFill>
                  <a:schemeClr val="accent2">
                    <a:lumMod val="75000"/>
                  </a:schemeClr>
                </a:solidFill>
                <a:latin typeface="Arial"/>
                <a:cs typeface="Arial"/>
              </a:rPr>
              <a:t>Note</a:t>
            </a:r>
            <a:r>
              <a:rPr lang="fr-CA" sz="1200" i="1" dirty="0">
                <a:solidFill>
                  <a:schemeClr val="accent2">
                    <a:lumMod val="75000"/>
                  </a:schemeClr>
                </a:solidFill>
                <a:latin typeface="Arial"/>
                <a:cs typeface="Arial"/>
              </a:rPr>
              <a:t> : Utilisez cette diapositive dans votre présentation principale si votre organisation a l’intention de faire un sondage </a:t>
            </a:r>
            <a:r>
              <a:rPr lang="fr-CA" i="1" dirty="0">
                <a:solidFill>
                  <a:schemeClr val="accent2">
                    <a:lumMod val="75000"/>
                  </a:schemeClr>
                </a:solidFill>
                <a:latin typeface="Arial"/>
                <a:cs typeface="Arial"/>
              </a:rPr>
              <a:t>sur</a:t>
            </a:r>
            <a:r>
              <a:rPr lang="fr-CA" sz="1200" i="1" dirty="0">
                <a:solidFill>
                  <a:schemeClr val="accent2">
                    <a:lumMod val="75000"/>
                  </a:schemeClr>
                </a:solidFill>
                <a:latin typeface="Arial"/>
                <a:cs typeface="Arial"/>
              </a:rPr>
              <a:t> la conception et de le distribuer à l’ensemble du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a:solidFill>
                <a:schemeClr val="accent2">
                  <a:lumMod val="75000"/>
                </a:schemeClr>
              </a:solidFill>
              <a:latin typeface="Arial" panose="020B0604020202020204" pitchFamily="34" charset="0"/>
              <a:cs typeface="Arial" panose="020B0604020202020204" pitchFamily="34" charset="0"/>
            </a:endParaRPr>
          </a:p>
          <a:p>
            <a:pPr>
              <a:defRPr/>
            </a:pPr>
            <a:r>
              <a:rPr lang="fr-CA" sz="1200" dirty="0">
                <a:solidFill>
                  <a:schemeClr val="accent2">
                    <a:lumMod val="75000"/>
                  </a:schemeClr>
                </a:solidFill>
                <a:latin typeface="Arial"/>
                <a:cs typeface="Arial"/>
              </a:rPr>
              <a:t>La première activité à laquelle vous serez </a:t>
            </a:r>
            <a:r>
              <a:rPr lang="fr-CA" dirty="0">
                <a:solidFill>
                  <a:schemeClr val="accent2">
                    <a:lumMod val="75000"/>
                  </a:schemeClr>
                </a:solidFill>
                <a:latin typeface="Arial"/>
                <a:cs typeface="Arial"/>
              </a:rPr>
              <a:t>invités </a:t>
            </a:r>
            <a:r>
              <a:rPr lang="fr-CA" sz="1200" dirty="0">
                <a:solidFill>
                  <a:schemeClr val="accent2">
                    <a:lumMod val="75000"/>
                  </a:schemeClr>
                </a:solidFill>
                <a:latin typeface="Arial"/>
                <a:cs typeface="Arial"/>
              </a:rPr>
              <a:t>à participer </a:t>
            </a:r>
            <a:r>
              <a:rPr lang="fr-CA" dirty="0">
                <a:solidFill>
                  <a:schemeClr val="accent2">
                    <a:lumMod val="75000"/>
                  </a:schemeClr>
                </a:solidFill>
                <a:latin typeface="Arial"/>
                <a:cs typeface="Arial"/>
              </a:rPr>
              <a:t>consiste</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à répondre</a:t>
            </a:r>
            <a:r>
              <a:rPr lang="fr-CA" sz="1200" dirty="0">
                <a:solidFill>
                  <a:schemeClr val="accent2">
                    <a:lumMod val="75000"/>
                  </a:schemeClr>
                </a:solidFill>
                <a:latin typeface="Arial"/>
                <a:cs typeface="Arial"/>
              </a:rPr>
              <a:t> au </a:t>
            </a:r>
            <a:r>
              <a:rPr lang="fr-CA" sz="1200" b="1" dirty="0">
                <a:solidFill>
                  <a:schemeClr val="accent2">
                    <a:lumMod val="75000"/>
                  </a:schemeClr>
                </a:solidFill>
                <a:latin typeface="Arial"/>
                <a:cs typeface="Arial"/>
              </a:rPr>
              <a:t>court sondage sur la conception</a:t>
            </a:r>
            <a:r>
              <a:rPr lang="fr-CA" sz="1200" dirty="0">
                <a:solidFill>
                  <a:schemeClr val="accent2">
                    <a:lumMod val="75000"/>
                  </a:schemeClr>
                </a:solidFill>
                <a:latin typeface="Arial"/>
                <a:cs typeface="Arial"/>
              </a:rPr>
              <a:t>. Les données recueillies au cours de ce sondage sont essentielles </a:t>
            </a:r>
            <a:r>
              <a:rPr lang="fr-CA" dirty="0">
                <a:solidFill>
                  <a:schemeClr val="accent2">
                    <a:lumMod val="75000"/>
                  </a:schemeClr>
                </a:solidFill>
                <a:latin typeface="Arial"/>
                <a:cs typeface="Arial"/>
              </a:rPr>
              <a:t>afin que</a:t>
            </a:r>
            <a:r>
              <a:rPr lang="fr-CA" sz="1200" dirty="0">
                <a:solidFill>
                  <a:schemeClr val="accent2">
                    <a:lumMod val="75000"/>
                  </a:schemeClr>
                </a:solidFill>
                <a:latin typeface="Arial"/>
                <a:cs typeface="Arial"/>
              </a:rPr>
              <a:t> l’équipe de conception de SPAC puisse définir le profil d’activité du milieu de travail, les zones et la distribution idéale des points de travail </a:t>
            </a:r>
            <a:r>
              <a:rPr lang="fr-CA" dirty="0">
                <a:solidFill>
                  <a:schemeClr val="accent2">
                    <a:lumMod val="75000"/>
                  </a:schemeClr>
                </a:solidFill>
                <a:latin typeface="Arial"/>
                <a:cs typeface="Arial"/>
              </a:rPr>
              <a:t>de manière à correspondre</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aux </a:t>
            </a:r>
            <a:r>
              <a:rPr lang="fr-CA" sz="1200" dirty="0">
                <a:solidFill>
                  <a:schemeClr val="accent2">
                    <a:lumMod val="75000"/>
                  </a:schemeClr>
                </a:solidFill>
                <a:latin typeface="Arial"/>
                <a:cs typeface="Arial"/>
              </a:rPr>
              <a:t>activités effectuées </a:t>
            </a:r>
            <a:r>
              <a:rPr lang="fr-CA" dirty="0">
                <a:solidFill>
                  <a:schemeClr val="accent2">
                    <a:lumMod val="75000"/>
                  </a:schemeClr>
                </a:solidFill>
                <a:latin typeface="Arial"/>
                <a:cs typeface="Arial"/>
              </a:rPr>
              <a:t>dans</a:t>
            </a:r>
            <a:r>
              <a:rPr lang="fr-CA" sz="1200" dirty="0">
                <a:solidFill>
                  <a:schemeClr val="accent2">
                    <a:lumMod val="75000"/>
                  </a:schemeClr>
                </a:solidFill>
                <a:latin typeface="Arial"/>
                <a:cs typeface="Arial"/>
              </a:rPr>
              <a:t> le milieu de travail.</a:t>
            </a:r>
            <a:r>
              <a:rPr lang="fr-CA" dirty="0">
                <a:solidFill>
                  <a:schemeClr val="accent2">
                    <a:lumMod val="75000"/>
                  </a:schemeClr>
                </a:solidFill>
                <a:latin typeface="Arial"/>
                <a:cs typeface="Arial"/>
              </a:rPr>
              <a:t> </a:t>
            </a:r>
            <a:endParaRPr lang="fr-CA" sz="1200" dirty="0">
              <a:solidFill>
                <a:schemeClr val="accent2">
                  <a:lumMod val="75000"/>
                </a:schemeClr>
              </a:solidFill>
              <a:latin typeface="Arial" panose="020B0604020202020204" pitchFamily="34" charset="0"/>
              <a:cs typeface="Arial" panose="020B0604020202020204" pitchFamily="34" charset="0"/>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1" dirty="0">
                <a:solidFill>
                  <a:schemeClr val="accent2">
                    <a:lumMod val="75000"/>
                  </a:schemeClr>
                </a:solidFill>
                <a:latin typeface="Arial"/>
                <a:cs typeface="Arial"/>
              </a:rPr>
              <a:t>Note</a:t>
            </a:r>
            <a:r>
              <a:rPr lang="fr-CA" sz="1200" i="1" dirty="0">
                <a:solidFill>
                  <a:schemeClr val="accent2">
                    <a:lumMod val="75000"/>
                  </a:schemeClr>
                </a:solidFill>
                <a:latin typeface="Arial"/>
                <a:cs typeface="Arial"/>
              </a:rPr>
              <a:t> : Utilisez cette diapositive dans votre présentation principale si votre organisation a l’intention de faire un sondage sur les planches de </a:t>
            </a:r>
            <a:r>
              <a:rPr lang="fr-CA" i="1" dirty="0">
                <a:solidFill>
                  <a:schemeClr val="accent2">
                    <a:lumMod val="75000"/>
                  </a:schemeClr>
                </a:solidFill>
                <a:latin typeface="Arial"/>
                <a:cs typeface="Arial"/>
              </a:rPr>
              <a:t>tendances</a:t>
            </a:r>
            <a:r>
              <a:rPr lang="fr-CA" sz="1200" i="1" dirty="0">
                <a:solidFill>
                  <a:schemeClr val="accent2">
                    <a:lumMod val="75000"/>
                  </a:schemeClr>
                </a:solidFill>
                <a:latin typeface="Arial"/>
                <a:cs typeface="Arial"/>
              </a:rPr>
              <a:t> et de </a:t>
            </a:r>
            <a:r>
              <a:rPr lang="fr-CA" i="1" dirty="0">
                <a:solidFill>
                  <a:schemeClr val="accent2">
                    <a:lumMod val="75000"/>
                  </a:schemeClr>
                </a:solidFill>
                <a:latin typeface="Arial"/>
                <a:cs typeface="Arial"/>
              </a:rPr>
              <a:t>l'acheminer</a:t>
            </a:r>
            <a:r>
              <a:rPr lang="fr-CA" sz="1200" i="1" dirty="0">
                <a:solidFill>
                  <a:schemeClr val="accent2">
                    <a:lumMod val="75000"/>
                  </a:schemeClr>
                </a:solidFill>
                <a:latin typeface="Arial"/>
                <a:cs typeface="Arial"/>
              </a:rPr>
              <a:t> à l’ensemble du personnel.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2">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accent2">
                  <a:lumMod val="75000"/>
                </a:schemeClr>
              </a:solidFill>
              <a:latin typeface="Arial" panose="020B0604020202020204" pitchFamily="34" charset="0"/>
              <a:cs typeface="Arial" panose="020B0604020202020204" pitchFamily="34" charset="0"/>
            </a:endParaRPr>
          </a:p>
          <a:p>
            <a:pPr>
              <a:defRPr/>
            </a:pPr>
            <a:r>
              <a:rPr lang="fr-CA" sz="1200" dirty="0">
                <a:solidFill>
                  <a:schemeClr val="accent2">
                    <a:lumMod val="75000"/>
                  </a:schemeClr>
                </a:solidFill>
                <a:latin typeface="Arial"/>
                <a:cs typeface="Arial"/>
              </a:rPr>
              <a:t>Vous serez </a:t>
            </a:r>
            <a:r>
              <a:rPr lang="fr-CA" dirty="0">
                <a:solidFill>
                  <a:schemeClr val="accent2">
                    <a:lumMod val="75000"/>
                  </a:schemeClr>
                </a:solidFill>
                <a:latin typeface="Arial"/>
                <a:cs typeface="Arial"/>
              </a:rPr>
              <a:t>invités </a:t>
            </a:r>
            <a:r>
              <a:rPr lang="fr-CA" sz="1200" dirty="0">
                <a:solidFill>
                  <a:schemeClr val="accent2">
                    <a:lumMod val="75000"/>
                  </a:schemeClr>
                </a:solidFill>
                <a:latin typeface="Arial"/>
                <a:cs typeface="Arial"/>
              </a:rPr>
              <a:t>à choisir la planche de </a:t>
            </a:r>
            <a:r>
              <a:rPr lang="fr-CA" dirty="0">
                <a:solidFill>
                  <a:schemeClr val="accent2">
                    <a:lumMod val="75000"/>
                  </a:schemeClr>
                </a:solidFill>
                <a:latin typeface="Arial"/>
                <a:cs typeface="Arial"/>
              </a:rPr>
              <a:t>tendances</a:t>
            </a:r>
            <a:r>
              <a:rPr lang="fr-CA" sz="1200" dirty="0">
                <a:solidFill>
                  <a:schemeClr val="accent2">
                    <a:lumMod val="75000"/>
                  </a:schemeClr>
                </a:solidFill>
                <a:latin typeface="Arial"/>
                <a:cs typeface="Arial"/>
              </a:rPr>
              <a:t> de notre futur milieu de travail! Une planche de </a:t>
            </a:r>
            <a:r>
              <a:rPr lang="fr-CA" dirty="0">
                <a:solidFill>
                  <a:schemeClr val="accent2">
                    <a:lumMod val="75000"/>
                  </a:schemeClr>
                </a:solidFill>
                <a:latin typeface="Arial"/>
                <a:cs typeface="Arial"/>
              </a:rPr>
              <a:t>tendances correspond</a:t>
            </a:r>
            <a:r>
              <a:rPr lang="fr-CA" sz="1200" dirty="0">
                <a:solidFill>
                  <a:schemeClr val="accent2">
                    <a:lumMod val="75000"/>
                  </a:schemeClr>
                </a:solidFill>
                <a:latin typeface="Arial"/>
                <a:cs typeface="Arial"/>
              </a:rPr>
              <a:t> </a:t>
            </a:r>
            <a:r>
              <a:rPr lang="fr-CA" dirty="0">
                <a:solidFill>
                  <a:schemeClr val="accent2">
                    <a:lumMod val="75000"/>
                  </a:schemeClr>
                </a:solidFill>
                <a:latin typeface="Arial"/>
                <a:cs typeface="Arial"/>
              </a:rPr>
              <a:t>à </a:t>
            </a:r>
            <a:r>
              <a:rPr lang="fr-CA" sz="1200" dirty="0">
                <a:solidFill>
                  <a:schemeClr val="accent2">
                    <a:lumMod val="75000"/>
                  </a:schemeClr>
                </a:solidFill>
                <a:latin typeface="Arial"/>
                <a:cs typeface="Arial"/>
              </a:rPr>
              <a:t>la palette de </a:t>
            </a:r>
            <a:r>
              <a:rPr lang="fr-CA" dirty="0">
                <a:solidFill>
                  <a:schemeClr val="accent2">
                    <a:lumMod val="75000"/>
                  </a:schemeClr>
                </a:solidFill>
                <a:latin typeface="Arial"/>
                <a:cs typeface="Arial"/>
              </a:rPr>
              <a:t>couleurs</a:t>
            </a:r>
            <a:r>
              <a:rPr lang="fr-CA" sz="1200" dirty="0">
                <a:solidFill>
                  <a:schemeClr val="accent2">
                    <a:lumMod val="75000"/>
                  </a:schemeClr>
                </a:solidFill>
                <a:latin typeface="Arial"/>
                <a:cs typeface="Arial"/>
              </a:rPr>
              <a:t> qui sera utilisée </a:t>
            </a:r>
            <a:r>
              <a:rPr lang="fr-CA" dirty="0">
                <a:solidFill>
                  <a:schemeClr val="accent2">
                    <a:lumMod val="75000"/>
                  </a:schemeClr>
                </a:solidFill>
                <a:latin typeface="Arial"/>
                <a:cs typeface="Arial"/>
              </a:rPr>
              <a:t>et constitue une</a:t>
            </a:r>
            <a:r>
              <a:rPr lang="fr-CA" sz="1200" dirty="0">
                <a:solidFill>
                  <a:schemeClr val="accent2">
                    <a:lumMod val="75000"/>
                  </a:schemeClr>
                </a:solidFill>
                <a:latin typeface="Arial"/>
                <a:cs typeface="Arial"/>
              </a:rPr>
              <a:t> inspiration </a:t>
            </a:r>
            <a:r>
              <a:rPr lang="fr-CA" dirty="0">
                <a:solidFill>
                  <a:schemeClr val="accent2">
                    <a:lumMod val="75000"/>
                  </a:schemeClr>
                </a:solidFill>
                <a:latin typeface="Arial"/>
                <a:cs typeface="Arial"/>
              </a:rPr>
              <a:t>pour les</a:t>
            </a:r>
            <a:r>
              <a:rPr lang="fr-CA" sz="1200" dirty="0">
                <a:solidFill>
                  <a:schemeClr val="accent2">
                    <a:lumMod val="75000"/>
                  </a:schemeClr>
                </a:solidFill>
                <a:latin typeface="Arial"/>
                <a:cs typeface="Arial"/>
              </a:rPr>
              <a:t> textures des matériaux utilisés pour les meubles, la décoration et les recouvrements de planchers.</a:t>
            </a:r>
            <a:r>
              <a:rPr lang="fr-CA" dirty="0">
                <a:solidFill>
                  <a:schemeClr val="accent2">
                    <a:lumMod val="75000"/>
                  </a:schemeClr>
                </a:solidFill>
                <a:latin typeface="Arial"/>
                <a:cs typeface="Arial"/>
              </a:rPr>
              <a:t>  </a:t>
            </a:r>
            <a:endParaRPr lang="fr-CA" sz="1200" dirty="0">
              <a:solidFill>
                <a:schemeClr val="accent2">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i="0" u="none" strike="noStrike" cap="none" normalizeH="0" baseline="0" noProof="0" dirty="0">
                <a:ln>
                  <a:noFill/>
                </a:ln>
                <a:solidFill>
                  <a:srgbClr val="000000"/>
                </a:solidFill>
                <a:uLnTx/>
                <a:uFillTx/>
                <a:latin typeface="Calibri"/>
                <a:ea typeface="+mn-ea"/>
                <a:cs typeface="Calibri"/>
              </a:rPr>
              <a:t>Afin de vous soutenir </a:t>
            </a:r>
            <a:r>
              <a:rPr lang="fr-CA" dirty="0">
                <a:solidFill>
                  <a:srgbClr val="000000"/>
                </a:solidFill>
                <a:latin typeface="Calibri"/>
                <a:cs typeface="Calibri"/>
              </a:rPr>
              <a:t>au cours de</a:t>
            </a:r>
            <a:r>
              <a:rPr kumimoji="0" lang="fr-CA" sz="1200" i="0" u="none" strike="noStrike" cap="none" normalizeH="0" baseline="0" noProof="0" dirty="0">
                <a:ln>
                  <a:noFill/>
                </a:ln>
                <a:solidFill>
                  <a:srgbClr val="000000"/>
                </a:solidFill>
                <a:uLnTx/>
                <a:uFillTx/>
                <a:latin typeface="Calibri"/>
                <a:ea typeface="+mn-ea"/>
                <a:cs typeface="Calibri"/>
              </a:rPr>
              <a:t> cette transition, l’équipe que je viens de vous présenter et moi-même vous proposons une </a:t>
            </a:r>
            <a:r>
              <a:rPr kumimoji="0" lang="fr-CA" sz="1200" b="1" i="0" u="none" strike="noStrike" cap="none" normalizeH="0" baseline="0" noProof="0" dirty="0">
                <a:ln>
                  <a:noFill/>
                </a:ln>
                <a:solidFill>
                  <a:srgbClr val="000000"/>
                </a:solidFill>
                <a:uLnTx/>
                <a:uFillTx/>
                <a:latin typeface="Calibri"/>
                <a:ea typeface="+mn-ea"/>
                <a:cs typeface="Calibri"/>
              </a:rPr>
              <a:t>feuille de route </a:t>
            </a:r>
            <a:r>
              <a:rPr lang="fr-CA" sz="1200" dirty="0">
                <a:solidFill>
                  <a:srgbClr val="000000"/>
                </a:solidFill>
                <a:latin typeface="Calibri"/>
                <a:ea typeface="+mn-ea"/>
                <a:cs typeface="Calibri"/>
              </a:rPr>
              <a:t>qui vous fournira </a:t>
            </a:r>
            <a:r>
              <a:rPr kumimoji="0" lang="fr-CA" sz="1200" i="0" u="none" strike="noStrike" cap="none" normalizeH="0" baseline="0" noProof="0" dirty="0">
                <a:ln>
                  <a:noFill/>
                </a:ln>
                <a:solidFill>
                  <a:srgbClr val="000000"/>
                </a:solidFill>
                <a:uLnTx/>
                <a:uFillTx/>
                <a:latin typeface="Calibri"/>
                <a:ea typeface="+mn-ea"/>
                <a:cs typeface="Calibri"/>
              </a:rPr>
              <a:t>les renseignements et les outils essentiels dont vous avez besoin pour participer à l’élaboration du milieu de travail du futur et de l’expérience que vous aurez, que vous soyez au bureau ou que vous travailliez à distance</a:t>
            </a:r>
            <a:r>
              <a:rPr lang="fr-CA" dirty="0">
                <a:solidFill>
                  <a:srgbClr val="000000"/>
                </a:solidFill>
                <a:latin typeface="Calibri"/>
                <a:cs typeface="Calibri"/>
              </a:rPr>
              <a:t>.</a:t>
            </a:r>
            <a:endParaRPr lang="en-CA" dirty="0">
              <a:cs typeface="Calibri"/>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pPr>
              <a:defRPr/>
            </a:pPr>
            <a:r>
              <a:rPr lang="fr-CA" sz="1200" dirty="0">
                <a:latin typeface="Calibri Light"/>
                <a:cs typeface="Calibri Light"/>
              </a:rPr>
              <a:t>NOTE : Cette section sur l’expérience des employés est une feuille de route de l’apprentissage proposée pour les employés dans le cadre de ce programme selon le contenu du </a:t>
            </a:r>
            <a:r>
              <a:rPr lang="fr-CA" sz="1200" i="1" dirty="0">
                <a:latin typeface="Calibri Light"/>
                <a:cs typeface="Calibri Light"/>
              </a:rPr>
              <a:t>programme de gestion du changement tout-en-un</a:t>
            </a:r>
            <a:r>
              <a:rPr lang="fr-CA" sz="1200" dirty="0">
                <a:latin typeface="Calibri Light"/>
                <a:cs typeface="Calibri Light"/>
              </a:rPr>
              <a:t>.</a:t>
            </a:r>
            <a:r>
              <a:rPr lang="fr-CA" dirty="0">
                <a:latin typeface="Calibri Light"/>
                <a:cs typeface="Calibri Light"/>
              </a:rPr>
              <a:t> </a:t>
            </a:r>
            <a:endParaRPr lang="fr-CA" sz="1200" dirty="0">
              <a:latin typeface="Calibri Light" panose="020F0302020204030204" pitchFamily="34" charset="0"/>
              <a:cs typeface="Calibri Light" panose="020F030202020403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a:p>
            <a:endParaRPr kumimoji="0" lang="fr-CA" sz="1200" i="0" u="none" strike="noStrike" cap="none" normalizeH="0" baseline="0" noProof="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Comme mentionné plus tôt, le concept de Milieu de travail GC est un environnement flexible où vous choisissez où travailler.</a:t>
            </a:r>
          </a:p>
          <a:p>
            <a:endParaRPr lang="fr-CA"/>
          </a:p>
          <a:p>
            <a:r>
              <a:rPr lang="fr-CA" dirty="0"/>
              <a:t>Voici une variété de points de travail pour effectuer du travail individuel. Certains sont ouverts et d’autres fermés, vous pouvez choisir en fonction du niveau de concentration dont vous avez besoin, ou encore en fonction du bruit que vous ferez, par exemple, si vous devez faire des appels ou participer à des réunions virtuelles.</a:t>
            </a:r>
            <a:endParaRPr lang="fr-CA" dirty="0">
              <a:cs typeface="Calibri"/>
            </a:endParaRPr>
          </a:p>
          <a:p>
            <a:endParaRPr lang="fr-CA"/>
          </a:p>
          <a:p>
            <a:r>
              <a:rPr lang="fr-CA" dirty="0"/>
              <a:t>Plusieurs de ces points de travail vous offrent de l’équipement ergonomique, tel que : des chaises ergonomiques, des bureaux à hauteur réglable, ainsi que deux écrans (ou un écran gigantesque). </a:t>
            </a:r>
            <a:endParaRPr lang="fr-CA" dirty="0">
              <a:cs typeface="Calibri"/>
            </a:endParaRPr>
          </a:p>
          <a:p>
            <a:endParaRPr lang="fr-CA"/>
          </a:p>
          <a:p>
            <a:r>
              <a:rPr lang="fr-CA" dirty="0"/>
              <a:t>Comme vous voyez, les points de travail ne sont pas munis d'un clavier et d'une souris. Vous devrez transporter l’équipement qui vous sera fourni.</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aurez accès à différents types de salles et de points de travail pour collaborer. Vous pourrez choisir le plus approprié en fonction de la capacité et des fonctionnalités, si vous devez tenir une réunion formelle, une séance de remue-méninge ou simplement discuter avec un collègue.</a:t>
            </a:r>
          </a:p>
          <a:p>
            <a:endParaRPr lang="fr-CA" dirty="0"/>
          </a:p>
          <a:p>
            <a:r>
              <a:rPr lang="fr-CA"/>
              <a:t>L’environnement Wi-Fi </a:t>
            </a:r>
            <a:r>
              <a:rPr lang="fr-CA" dirty="0"/>
              <a:t>sera optimisé pour vous permettre de vous déplacer vers ces salles.</a:t>
            </a:r>
            <a:endParaRPr lang="fr-CA" dirty="0">
              <a:cs typeface="Calibri"/>
            </a:endParaRPr>
          </a:p>
          <a:p>
            <a:endParaRPr lang="fr-CA" dirty="0"/>
          </a:p>
          <a:p>
            <a:r>
              <a:rPr lang="fr-CA" dirty="0"/>
              <a:t>Au total, une quinzaine de points de travail seront offerts. Certains pourront être réservés à l’avance par le biais de </a:t>
            </a:r>
            <a:r>
              <a:rPr lang="fr-CA" dirty="0">
                <a:highlight>
                  <a:srgbClr val="FFFF00"/>
                </a:highlight>
              </a:rPr>
              <a:t>(systèmes de réservation).</a:t>
            </a:r>
            <a:endParaRPr lang="fr-CA" dirty="0">
              <a:highlight>
                <a:srgbClr val="FFFF00"/>
              </a:highlight>
              <a:cs typeface="Calibri"/>
            </a:endParaRPr>
          </a:p>
          <a:p>
            <a:endParaRPr lang="fr-CA" dirty="0">
              <a:highlight>
                <a:srgbClr val="FFFF00"/>
              </a:highlight>
            </a:endParaRPr>
          </a:p>
          <a:p>
            <a:r>
              <a:rPr lang="fr-CA" dirty="0"/>
              <a:t>Mais ne vous inquiétez pas avec tous ces détails, nos équipes vous fourniront toute l’information nécessaire afin de planifier vos journées de travail et vous déplacer de façon optimale dans l’espace.</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kumimoji="0" lang="fr-CA" sz="1200" b="0" i="0" u="none" strike="noStrike" cap="none" normalizeH="0" baseline="0" noProof="0" dirty="0">
                <a:ln>
                  <a:noFill/>
                </a:ln>
                <a:solidFill>
                  <a:srgbClr val="000000"/>
                </a:solidFill>
                <a:uLnTx/>
                <a:uFillTx/>
                <a:latin typeface="Arial"/>
                <a:cs typeface="Arial"/>
              </a:rPr>
              <a:t>Pour atteindre nos objectifs, nous avons discuté avec nos collègues SPAC et sommes venus </a:t>
            </a:r>
            <a:r>
              <a:rPr lang="fr-CA" dirty="0">
                <a:solidFill>
                  <a:srgbClr val="000000"/>
                </a:solidFill>
                <a:latin typeface="Arial"/>
                <a:cs typeface="Arial"/>
              </a:rPr>
              <a:t>à </a:t>
            </a:r>
            <a:r>
              <a:rPr kumimoji="0" lang="fr-CA" sz="1200" b="0" i="0" u="none" strike="noStrike" cap="none" normalizeH="0" baseline="0" noProof="0" dirty="0">
                <a:ln>
                  <a:noFill/>
                </a:ln>
                <a:solidFill>
                  <a:srgbClr val="000000"/>
                </a:solidFill>
                <a:uLnTx/>
                <a:uFillTx/>
                <a:latin typeface="Arial"/>
                <a:cs typeface="Arial"/>
              </a:rPr>
              <a:t>la conclusion que leur Programme de transformation du milieu de travail était la meilleure option pour notre organisation.</a:t>
            </a:r>
            <a:r>
              <a:rPr lang="fr-CA" dirty="0">
                <a:solidFill>
                  <a:srgbClr val="000000"/>
                </a:solidFill>
                <a:latin typeface="Arial"/>
                <a:cs typeface="Arial"/>
              </a:rPr>
              <a:t> </a:t>
            </a:r>
            <a:endParaRPr lang="fr-CA" sz="1200" b="0" i="0" u="none" strike="noStrike" cap="none" normalizeH="0" baseline="0" noProof="0" dirty="0">
              <a:ln>
                <a:noFill/>
              </a:ln>
              <a:solidFill>
                <a:srgbClr val="000000"/>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endParaRPr>
          </a:p>
          <a:p>
            <a:pPr>
              <a:defRPr/>
            </a:pPr>
            <a:r>
              <a:rPr lang="fr-CA" dirty="0"/>
              <a:t>Ce programme vise à </a:t>
            </a:r>
            <a:r>
              <a:rPr lang="en-US" dirty="0" err="1"/>
              <a:t>créer</a:t>
            </a:r>
            <a:r>
              <a:rPr lang="en-US" dirty="0"/>
              <a:t> un Milieu de travail GC qui repose </a:t>
            </a:r>
            <a:r>
              <a:rPr kumimoji="0" lang="fr-CA" sz="1200" b="0" i="0" u="none" strike="noStrike" cap="none" normalizeH="0" baseline="0" noProof="0" dirty="0">
                <a:ln>
                  <a:noFill/>
                </a:ln>
                <a:solidFill>
                  <a:srgbClr val="000000"/>
                </a:solidFill>
                <a:uLnTx/>
                <a:uFillTx/>
                <a:latin typeface="Arial"/>
                <a:cs typeface="Arial"/>
              </a:rPr>
              <a:t>sur la mise en œuvre du</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travail axé sur les activités</a:t>
            </a:r>
            <a:r>
              <a:rPr kumimoji="0" lang="fr-CA" sz="1200" b="0" i="0" u="none" strike="noStrike" cap="none" normalizeH="0" baseline="0" noProof="0" dirty="0">
                <a:ln>
                  <a:noFill/>
                </a:ln>
                <a:solidFill>
                  <a:srgbClr val="000000"/>
                </a:solidFill>
                <a:uLnTx/>
                <a:uFillTx/>
                <a:latin typeface="Arial"/>
                <a:cs typeface="Arial"/>
              </a:rPr>
              <a:t>.</a:t>
            </a:r>
            <a:r>
              <a:rPr lang="fr-CA" dirty="0">
                <a:solidFill>
                  <a:srgbClr val="000000"/>
                </a:solidFill>
                <a:latin typeface="Arial"/>
                <a:cs typeface="Arial"/>
              </a:rPr>
              <a:t> </a:t>
            </a:r>
            <a:r>
              <a:rPr kumimoji="0" lang="fr-CA" sz="1200" b="0" i="0" u="none" strike="noStrike" cap="none" normalizeH="0" baseline="0" noProof="0" dirty="0">
                <a:ln>
                  <a:noFill/>
                </a:ln>
                <a:solidFill>
                  <a:srgbClr val="000000"/>
                </a:solidFill>
                <a:uLnTx/>
                <a:uFillTx/>
                <a:latin typeface="Arial"/>
                <a:cs typeface="Arial"/>
              </a:rPr>
              <a:t>C’est une méthode de travail qui offre à tous les employés une</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UTILISATION PARTAGÉE</a:t>
            </a:r>
            <a:r>
              <a:rPr kumimoji="0" lang="fr-CA" sz="1200" b="0" i="0" u="none" strike="noStrike" cap="none" normalizeH="0" baseline="0" noProof="0" dirty="0">
                <a:ln>
                  <a:noFill/>
                </a:ln>
                <a:solidFill>
                  <a:srgbClr val="000000"/>
                </a:solidFill>
                <a:uLnTx/>
                <a:uFillTx/>
                <a:latin typeface="Arial"/>
                <a:cs typeface="Arial"/>
              </a:rPr>
              <a:t> d’une</a:t>
            </a:r>
            <a:r>
              <a:rPr kumimoji="0" lang="fr-CA" sz="1200" i="0" u="none" strike="noStrike" cap="none" normalizeH="0" baseline="0" noProof="0" dirty="0">
                <a:ln>
                  <a:noFill/>
                </a:ln>
                <a:solidFill>
                  <a:srgbClr val="000000"/>
                </a:solidFill>
                <a:uLnTx/>
                <a:uFillTx/>
                <a:latin typeface="Arial"/>
                <a:cs typeface="Arial"/>
              </a:rPr>
              <a:t> </a:t>
            </a:r>
            <a:r>
              <a:rPr kumimoji="0" lang="fr-CA" sz="1200" b="1" i="0" u="none" strike="noStrike" cap="none" normalizeH="0" baseline="0" noProof="0" dirty="0">
                <a:ln>
                  <a:noFill/>
                </a:ln>
                <a:solidFill>
                  <a:srgbClr val="000000"/>
                </a:solidFill>
                <a:uLnTx/>
                <a:uFillTx/>
                <a:latin typeface="Arial"/>
                <a:cs typeface="Arial"/>
              </a:rPr>
              <a:t>VARIÉTÉ</a:t>
            </a:r>
            <a:r>
              <a:rPr kumimoji="0" lang="fr-CA" sz="1200" b="0" i="0" u="none" strike="noStrike" cap="none" normalizeH="0" baseline="0" noProof="0" dirty="0">
                <a:ln>
                  <a:noFill/>
                </a:ln>
                <a:solidFill>
                  <a:srgbClr val="000000"/>
                </a:solidFill>
                <a:uLnTx/>
                <a:uFillTx/>
                <a:latin typeface="Arial"/>
                <a:cs typeface="Arial"/>
              </a:rPr>
              <a:t> de points de travail.</a:t>
            </a:r>
            <a:endParaRPr lang="fr-CA" sz="1200" b="0" i="0" u="none" strike="noStrike" cap="none" normalizeH="0" baseline="0" noProof="0" dirty="0">
              <a:ln>
                <a:noFill/>
              </a:ln>
              <a:solidFill>
                <a:srgbClr val="000000"/>
              </a:solidFill>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endParaRPr>
          </a:p>
          <a:p>
            <a:pPr>
              <a:defRPr/>
            </a:pPr>
            <a:r>
              <a:rPr lang="fr-CA" dirty="0">
                <a:solidFill>
                  <a:srgbClr val="000000"/>
                </a:solidFill>
                <a:latin typeface="Arial"/>
                <a:cs typeface="Arial"/>
              </a:rPr>
              <a:t>Étant donné que</a:t>
            </a:r>
            <a:r>
              <a:rPr kumimoji="0" lang="fr-CA" sz="1200" b="0" i="0" u="none" strike="noStrike" cap="none" normalizeH="0" baseline="0" noProof="0" dirty="0">
                <a:ln>
                  <a:noFill/>
                </a:ln>
                <a:solidFill>
                  <a:srgbClr val="000000"/>
                </a:solidFill>
                <a:uLnTx/>
                <a:uFillTx/>
                <a:latin typeface="Arial"/>
                <a:cs typeface="Arial"/>
              </a:rPr>
              <a:t> c’est un concept clé de notre projet, je vous invite </a:t>
            </a:r>
            <a:r>
              <a:rPr lang="fr-CA" dirty="0">
                <a:solidFill>
                  <a:srgbClr val="000000"/>
                </a:solidFill>
                <a:latin typeface="Arial"/>
                <a:cs typeface="Arial"/>
              </a:rPr>
              <a:t>à</a:t>
            </a:r>
            <a:r>
              <a:rPr kumimoji="0" lang="fr-CA" sz="1200" b="0" i="0" u="none" strike="noStrike" cap="none" normalizeH="0" baseline="0" noProof="0" dirty="0">
                <a:ln>
                  <a:noFill/>
                </a:ln>
                <a:solidFill>
                  <a:srgbClr val="000000"/>
                </a:solidFill>
                <a:uLnTx/>
                <a:uFillTx/>
                <a:latin typeface="Arial"/>
                <a:cs typeface="Arial"/>
              </a:rPr>
              <a:t> visionner </a:t>
            </a:r>
            <a:r>
              <a:rPr lang="fr-CA" dirty="0">
                <a:solidFill>
                  <a:srgbClr val="000000"/>
                </a:solidFill>
                <a:latin typeface="Arial"/>
                <a:cs typeface="Arial"/>
              </a:rPr>
              <a:t>la</a:t>
            </a:r>
            <a:r>
              <a:rPr kumimoji="0" lang="fr-CA" sz="1200" b="0" i="0" u="none" strike="noStrike" cap="none" normalizeH="0" baseline="0" noProof="0" dirty="0">
                <a:ln>
                  <a:noFill/>
                </a:ln>
                <a:solidFill>
                  <a:srgbClr val="000000"/>
                </a:solidFill>
                <a:uLnTx/>
                <a:uFillTx/>
                <a:latin typeface="Arial"/>
                <a:cs typeface="Arial"/>
              </a:rPr>
              <a:t> </a:t>
            </a:r>
            <a:r>
              <a:rPr lang="fr-CA" dirty="0">
                <a:solidFill>
                  <a:srgbClr val="000000"/>
                </a:solidFill>
                <a:latin typeface="Arial"/>
                <a:cs typeface="Arial"/>
              </a:rPr>
              <a:t>courte</a:t>
            </a:r>
            <a:r>
              <a:rPr kumimoji="0" lang="fr-CA" sz="1200" b="0" i="0" u="none" strike="noStrike" cap="none" normalizeH="0" baseline="0" noProof="0" dirty="0">
                <a:ln>
                  <a:noFill/>
                </a:ln>
                <a:solidFill>
                  <a:srgbClr val="000000"/>
                </a:solidFill>
                <a:uLnTx/>
                <a:uFillTx/>
                <a:latin typeface="Arial"/>
                <a:cs typeface="Arial"/>
              </a:rPr>
              <a:t> vidéo qui explique en quoi </a:t>
            </a:r>
            <a:r>
              <a:rPr lang="fr-CA" dirty="0">
                <a:solidFill>
                  <a:srgbClr val="000000"/>
                </a:solidFill>
                <a:latin typeface="Arial"/>
                <a:cs typeface="Arial"/>
              </a:rPr>
              <a:t>cela</a:t>
            </a:r>
            <a:r>
              <a:rPr kumimoji="0" lang="fr-CA" sz="1200" b="0" i="0" u="none" strike="noStrike" cap="none" normalizeH="0" baseline="0" noProof="0" dirty="0">
                <a:ln>
                  <a:noFill/>
                </a:ln>
                <a:solidFill>
                  <a:srgbClr val="000000"/>
                </a:solidFill>
                <a:uLnTx/>
                <a:uFillTx/>
                <a:latin typeface="Arial"/>
                <a:cs typeface="Arial"/>
              </a:rPr>
              <a:t> consiste. Je vous présenterai par la suite plus de détails sur la conception de notre nouveau milieu de travail.</a:t>
            </a:r>
            <a:r>
              <a:rPr lang="fr-CA" dirty="0">
                <a:solidFill>
                  <a:srgbClr val="000000"/>
                </a:solidFill>
                <a:latin typeface="Arial"/>
                <a:cs typeface="Arial"/>
              </a:rPr>
              <a:t> </a:t>
            </a:r>
            <a:endParaRPr lang="fr-CA" sz="1200" b="0" i="0" u="none" strike="noStrike" cap="none" normalizeH="0" baseline="0" noProof="0" dirty="0">
              <a:ln>
                <a:noFill/>
              </a:ln>
              <a:solidFill>
                <a:srgbClr val="000000"/>
              </a:solidFill>
              <a:uLnTx/>
              <a:uFillTx/>
              <a:latin typeface="Arial" panose="020B0604020202020204" pitchFamily="34" charset="0"/>
              <a:cs typeface="Arial" panose="020B0604020202020204" pitchFamily="34" charset="0"/>
            </a:endParaRPr>
          </a:p>
          <a:p>
            <a:endParaRPr lang="en-US"/>
          </a:p>
          <a:p>
            <a:r>
              <a:rPr lang="en-CA" dirty="0"/>
              <a:t>Lien </a:t>
            </a:r>
            <a:r>
              <a:rPr lang="en-CA" dirty="0" err="1"/>
              <a:t>vers</a:t>
            </a:r>
            <a:r>
              <a:rPr lang="en-CA" dirty="0"/>
              <a:t> la </a:t>
            </a:r>
            <a:r>
              <a:rPr lang="en-CA" dirty="0" err="1"/>
              <a:t>vidéo</a:t>
            </a:r>
            <a:r>
              <a:rPr lang="en-CA" dirty="0"/>
              <a:t> (</a:t>
            </a:r>
            <a:r>
              <a:rPr lang="en-CA" dirty="0" err="1"/>
              <a:t>vous</a:t>
            </a:r>
            <a:r>
              <a:rPr lang="en-CA" dirty="0"/>
              <a:t> </a:t>
            </a:r>
            <a:r>
              <a:rPr lang="en-CA" dirty="0" err="1"/>
              <a:t>pouvez</a:t>
            </a:r>
            <a:r>
              <a:rPr lang="en-CA" dirty="0"/>
              <a:t> </a:t>
            </a:r>
            <a:r>
              <a:rPr lang="en-CA" dirty="0" err="1"/>
              <a:t>partager</a:t>
            </a:r>
            <a:r>
              <a:rPr lang="en-CA" dirty="0"/>
              <a:t> le lien de la </a:t>
            </a:r>
            <a:r>
              <a:rPr lang="en-CA" dirty="0" err="1"/>
              <a:t>vidéo</a:t>
            </a:r>
            <a:r>
              <a:rPr lang="en-CA" dirty="0"/>
              <a:t> dans </a:t>
            </a:r>
            <a:r>
              <a:rPr lang="en-CA" dirty="0" err="1"/>
              <a:t>l’autre</a:t>
            </a:r>
            <a:r>
              <a:rPr lang="en-CA" dirty="0"/>
              <a:t> langue </a:t>
            </a:r>
            <a:r>
              <a:rPr lang="en-CA" dirty="0" err="1"/>
              <a:t>officielle</a:t>
            </a:r>
            <a:r>
              <a:rPr lang="en-CA" dirty="0"/>
              <a:t> dans le </a:t>
            </a:r>
            <a:r>
              <a:rPr lang="en-CA" dirty="0" err="1"/>
              <a:t>clavardage</a:t>
            </a:r>
            <a:r>
              <a:rPr lang="en-CA" dirty="0"/>
              <a:t> de </a:t>
            </a:r>
            <a:r>
              <a:rPr lang="en-CA" dirty="0" err="1"/>
              <a:t>l’évènement</a:t>
            </a:r>
            <a:r>
              <a:rPr lang="en-CA" dirty="0"/>
              <a:t>)</a:t>
            </a:r>
            <a:endParaRPr lang="en-CA" dirty="0">
              <a:cs typeface="Calibri"/>
            </a:endParaRPr>
          </a:p>
          <a:p>
            <a:r>
              <a:rPr lang="en-CA" dirty="0"/>
              <a:t>FR : </a:t>
            </a:r>
            <a:r>
              <a:rPr lang="fr-FR" dirty="0">
                <a:hlinkClick r:id="rId3"/>
              </a:rPr>
              <a:t>Qu’est-ce qu’un milieu de travail axé sur les activités? – YouTube</a:t>
            </a:r>
            <a:endParaRPr lang="fr-FR" dirty="0"/>
          </a:p>
          <a:p>
            <a:r>
              <a:rPr lang="fr-FR" dirty="0"/>
              <a:t>EN : </a:t>
            </a:r>
            <a:r>
              <a:rPr lang="en-CA" dirty="0">
                <a:hlinkClick r:id="rId4"/>
              </a:rPr>
              <a:t>What’s an Activity Based Workplace? - YouTube</a:t>
            </a:r>
            <a:endParaRPr lang="fr-FR" dirty="0"/>
          </a:p>
          <a:p>
            <a:endParaRPr lang="en-CA"/>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Calibri"/>
                <a:ea typeface="Calibri" panose="020F0502020204030204" pitchFamily="34" charset="0"/>
                <a:cs typeface="Calibri"/>
              </a:rPr>
              <a:t>Si on résume, </a:t>
            </a:r>
            <a:r>
              <a:rPr lang="fr-CA" sz="1800" dirty="0">
                <a:latin typeface="Calibri"/>
                <a:ea typeface="Calibri" panose="020F0502020204030204" pitchFamily="34" charset="0"/>
                <a:cs typeface="Calibri"/>
              </a:rPr>
              <a:t>la modernisation </a:t>
            </a:r>
            <a:r>
              <a:rPr lang="fr-CA" sz="1800" dirty="0">
                <a:effectLst/>
                <a:latin typeface="Calibri"/>
                <a:ea typeface="Calibri" panose="020F0502020204030204" pitchFamily="34" charset="0"/>
                <a:cs typeface="Calibri"/>
              </a:rPr>
              <a:t>vous offrira plusieurs avantages, comme :</a:t>
            </a:r>
            <a:r>
              <a:rPr lang="fr-CA" sz="1800" dirty="0">
                <a:latin typeface="Calibri"/>
                <a:ea typeface="Calibri" panose="020F0502020204030204" pitchFamily="34" charset="0"/>
                <a:cs typeface="Calibri"/>
              </a:rPr>
              <a:t> </a:t>
            </a:r>
            <a:endParaRPr lang="fr-CA" sz="1800" dirty="0">
              <a:effectLst/>
              <a:latin typeface="Calibri"/>
              <a:ea typeface="Calibri" panose="020F0502020204030204" pitchFamily="34" charset="0"/>
              <a:cs typeface="Calibri" panose="020F0502020204030204" pitchFamily="34" charset="0"/>
            </a:endParaRPr>
          </a:p>
          <a:p>
            <a:endParaRPr lang="fr-CA"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fr-CA" sz="1800" dirty="0">
                <a:effectLst/>
                <a:latin typeface="Calibri"/>
                <a:ea typeface="Calibri" panose="020F0502020204030204" pitchFamily="34" charset="0"/>
                <a:cs typeface="Calibri"/>
              </a:rPr>
              <a:t>un milieu de travail moderne, efficace et inclusif;</a:t>
            </a:r>
          </a:p>
          <a:p>
            <a:pPr marL="342900" indent="-342900">
              <a:buFont typeface="Symbol" panose="05050102010706020507" pitchFamily="18" charset="2"/>
              <a:buChar char=""/>
            </a:pPr>
            <a:r>
              <a:rPr lang="fr-CA" sz="1800" dirty="0">
                <a:effectLst/>
                <a:latin typeface="Calibri"/>
                <a:ea typeface="Calibri" panose="020F0502020204030204" pitchFamily="34" charset="0"/>
                <a:cs typeface="Calibri"/>
              </a:rPr>
              <a:t>la liberté et la flexibilité de choisir parmi 13 points de travail, celui qui correspond le mieux à vos tâches et</a:t>
            </a:r>
            <a:r>
              <a:rPr lang="fr-CA" sz="1800" dirty="0">
                <a:latin typeface="Calibri"/>
                <a:ea typeface="Calibri" panose="020F0502020204030204" pitchFamily="34" charset="0"/>
                <a:cs typeface="Calibri"/>
              </a:rPr>
              <a:t> à</a:t>
            </a:r>
            <a:r>
              <a:rPr lang="fr-CA" sz="1800" dirty="0">
                <a:effectLst/>
                <a:latin typeface="Calibri"/>
                <a:ea typeface="Calibri" panose="020F0502020204030204" pitchFamily="34" charset="0"/>
                <a:cs typeface="Calibri"/>
              </a:rPr>
              <a:t> votre </a:t>
            </a:r>
            <a:r>
              <a:rPr lang="fr-CA" sz="1800" dirty="0">
                <a:latin typeface="Calibri"/>
                <a:ea typeface="Calibri" panose="020F0502020204030204" pitchFamily="34" charset="0"/>
                <a:cs typeface="Calibri"/>
              </a:rPr>
              <a:t>propre façon</a:t>
            </a:r>
            <a:r>
              <a:rPr lang="fr-CA" sz="1800" dirty="0">
                <a:effectLst/>
                <a:latin typeface="Calibri"/>
                <a:ea typeface="Calibri" panose="020F0502020204030204" pitchFamily="34" charset="0"/>
                <a:cs typeface="Calibri"/>
              </a:rPr>
              <a:t> </a:t>
            </a:r>
            <a:r>
              <a:rPr lang="fr-CA" sz="1800" dirty="0">
                <a:latin typeface="Calibri"/>
                <a:ea typeface="Calibri" panose="020F0502020204030204" pitchFamily="34" charset="0"/>
                <a:cs typeface="Calibri"/>
              </a:rPr>
              <a:t>de</a:t>
            </a:r>
            <a:r>
              <a:rPr lang="fr-CA" sz="1800" dirty="0">
                <a:effectLst/>
                <a:latin typeface="Calibri"/>
                <a:ea typeface="Calibri" panose="020F0502020204030204" pitchFamily="34" charset="0"/>
                <a:cs typeface="Calibri"/>
              </a:rPr>
              <a:t> travailler;</a:t>
            </a:r>
          </a:p>
          <a:p>
            <a:pPr marL="342900" lvl="0" indent="-342900">
              <a:buFont typeface="Symbol" panose="05050102010706020507" pitchFamily="18" charset="2"/>
              <a:buChar char=""/>
            </a:pPr>
            <a:r>
              <a:rPr lang="fr-CA" sz="1800" dirty="0">
                <a:effectLst/>
                <a:latin typeface="Calibri"/>
                <a:ea typeface="Calibri" panose="020F0502020204030204" pitchFamily="34" charset="0"/>
                <a:cs typeface="Calibri"/>
              </a:rPr>
              <a:t>La variété de points de travail favorise toutes les activités </a:t>
            </a:r>
            <a:r>
              <a:rPr lang="fr-CA" sz="1800" dirty="0">
                <a:latin typeface="Calibri"/>
                <a:ea typeface="Calibri" panose="020F0502020204030204" pitchFamily="34" charset="0"/>
                <a:cs typeface="Calibri"/>
              </a:rPr>
              <a:t>réalisées</a:t>
            </a:r>
            <a:r>
              <a:rPr lang="fr-CA" sz="1800" dirty="0">
                <a:effectLst/>
                <a:latin typeface="Calibri"/>
                <a:ea typeface="Calibri" panose="020F0502020204030204" pitchFamily="34" charset="0"/>
                <a:cs typeface="Calibri"/>
              </a:rPr>
              <a:t> au travail comme : la concentration, l’apprentissage, la collaboration et la socialisation</a:t>
            </a:r>
            <a:r>
              <a:rPr lang="fr-CA" sz="1800" dirty="0">
                <a:latin typeface="Calibri"/>
                <a:ea typeface="Calibri" panose="020F0502020204030204" pitchFamily="34" charset="0"/>
                <a:cs typeface="Calibri"/>
              </a:rPr>
              <a:t>;</a:t>
            </a:r>
            <a:endParaRPr lang="fr-CA" sz="1800" dirty="0">
              <a:effectLst/>
              <a:latin typeface="Calibri"/>
              <a:ea typeface="Calibri" panose="020F0502020204030204" pitchFamily="34" charset="0"/>
              <a:cs typeface="Calibri"/>
            </a:endParaRPr>
          </a:p>
          <a:p>
            <a:pPr marL="342900" indent="-342900">
              <a:buFont typeface="Symbol" panose="05050102010706020507" pitchFamily="18" charset="2"/>
              <a:buChar char=""/>
            </a:pPr>
            <a:r>
              <a:rPr lang="fr-CA" sz="1800" dirty="0">
                <a:effectLst/>
                <a:latin typeface="Calibri"/>
                <a:ea typeface="Calibri" panose="020F0502020204030204" pitchFamily="34" charset="0"/>
                <a:cs typeface="Calibri"/>
              </a:rPr>
              <a:t>L’accès </a:t>
            </a:r>
            <a:r>
              <a:rPr lang="fr-CA" sz="1800" dirty="0">
                <a:latin typeface="Calibri"/>
                <a:ea typeface="Calibri" panose="020F0502020204030204" pitchFamily="34" charset="0"/>
                <a:cs typeface="Calibri"/>
              </a:rPr>
              <a:t>à </a:t>
            </a:r>
            <a:r>
              <a:rPr lang="fr-CA" sz="1800" dirty="0">
                <a:effectLst/>
                <a:latin typeface="Calibri"/>
                <a:ea typeface="Calibri" panose="020F0502020204030204" pitchFamily="34" charset="0"/>
                <a:cs typeface="Calibri"/>
              </a:rPr>
              <a:t>des outils modernes qui facilitent la collaboration dans le cadre </a:t>
            </a:r>
            <a:r>
              <a:rPr lang="fr-CA" sz="1800" dirty="0">
                <a:latin typeface="Calibri"/>
                <a:ea typeface="Calibri" panose="020F0502020204030204" pitchFamily="34" charset="0"/>
                <a:cs typeface="Calibri"/>
              </a:rPr>
              <a:t>du modèle</a:t>
            </a:r>
            <a:r>
              <a:rPr lang="fr-CA" sz="1800" dirty="0">
                <a:effectLst/>
                <a:latin typeface="Calibri"/>
                <a:ea typeface="Calibri" panose="020F0502020204030204" pitchFamily="34" charset="0"/>
                <a:cs typeface="Calibri"/>
              </a:rPr>
              <a:t> de travail hybride</a:t>
            </a:r>
            <a:r>
              <a:rPr lang="fr-CA" sz="1800" dirty="0">
                <a:latin typeface="Calibri"/>
                <a:ea typeface="Calibri" panose="020F0502020204030204" pitchFamily="34" charset="0"/>
                <a:cs typeface="Calibri"/>
              </a:rPr>
              <a:t>.</a:t>
            </a:r>
            <a:endParaRPr lang="fr-CA" sz="1800" dirty="0">
              <a:effectLst/>
              <a:latin typeface="Calibri"/>
              <a:ea typeface="Calibri" panose="020F0502020204030204" pitchFamily="34" charset="0"/>
              <a:cs typeface="Calibri"/>
            </a:endParaRPr>
          </a:p>
          <a:p>
            <a:pPr marL="0" lvl="0" indent="0">
              <a:buFont typeface="Symbol" panose="05050102010706020507" pitchFamily="18" charset="2"/>
              <a:buNone/>
            </a:pPr>
            <a:endParaRPr lang="fr-CA" sz="180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a:ea typeface="Calibri" panose="020F0502020204030204" pitchFamily="34" charset="0"/>
                <a:cs typeface="Calibri"/>
              </a:rPr>
              <a:t>En bref, c’est un concept qui vise </a:t>
            </a:r>
            <a:r>
              <a:rPr lang="fr-CA" sz="1800" dirty="0">
                <a:latin typeface="Calibri"/>
                <a:ea typeface="Calibri" panose="020F0502020204030204" pitchFamily="34" charset="0"/>
                <a:cs typeface="Calibri"/>
              </a:rPr>
              <a:t>à</a:t>
            </a:r>
            <a:r>
              <a:rPr lang="fr-CA" sz="1800" dirty="0">
                <a:effectLst/>
                <a:latin typeface="Calibri"/>
                <a:ea typeface="Calibri" panose="020F0502020204030204" pitchFamily="34" charset="0"/>
                <a:cs typeface="Calibri"/>
              </a:rPr>
              <a:t> améliorer votre expérience employé en vous permettant de travailler comment et </a:t>
            </a:r>
            <a:r>
              <a:rPr lang="fr-CA" dirty="0"/>
              <a:t>où </a:t>
            </a:r>
            <a:r>
              <a:rPr lang="fr-CA" sz="1800" dirty="0"/>
              <a:t>cela</a:t>
            </a:r>
            <a:r>
              <a:rPr lang="fr-CA" sz="1800" dirty="0">
                <a:effectLst/>
                <a:latin typeface="Calibri"/>
                <a:ea typeface="Calibri" panose="020F0502020204030204" pitchFamily="34" charset="0"/>
                <a:cs typeface="Calibri"/>
              </a:rPr>
              <a:t> a du sens pour VOUS.</a:t>
            </a:r>
            <a:endParaRPr lang="en-CA" sz="1800" dirty="0">
              <a:effectLst/>
              <a:latin typeface="Calibri"/>
              <a:ea typeface="Calibri" panose="020F0502020204030204" pitchFamily="34" charset="0"/>
              <a:cs typeface="Calibri"/>
            </a:endParaRPr>
          </a:p>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Dans la zone tranquille, en vert, vous trouverez des points de travail individuels ouverts et fermés, plus </a:t>
            </a:r>
            <a:r>
              <a:rPr lang="fr-CA" dirty="0">
                <a:solidFill>
                  <a:prstClr val="black"/>
                </a:solidFill>
                <a:latin typeface="Arial"/>
              </a:rPr>
              <a:t>adapté </a:t>
            </a:r>
            <a:r>
              <a:rPr kumimoji="0" lang="fr-CA" sz="1200" b="0" i="0" u="none" strike="noStrike" kern="1200" cap="none" spc="0" normalizeH="0" baseline="0" noProof="0" dirty="0">
                <a:ln>
                  <a:noFill/>
                </a:ln>
                <a:solidFill>
                  <a:prstClr val="black"/>
                </a:solidFill>
                <a:effectLst/>
                <a:uLnTx/>
                <a:uFillTx/>
                <a:latin typeface="Arial"/>
                <a:ea typeface="+mn-ea"/>
                <a:cs typeface="+mn-cs"/>
              </a:rPr>
              <a:t>pour faire </a:t>
            </a:r>
            <a:r>
              <a:rPr lang="fr-CA" dirty="0">
                <a:solidFill>
                  <a:prstClr val="black"/>
                </a:solidFill>
                <a:latin typeface="Arial"/>
              </a:rPr>
              <a:t>du</a:t>
            </a:r>
            <a:r>
              <a:rPr kumimoji="0" lang="fr-CA" sz="1200" b="0" i="0" u="none" strike="noStrike" kern="1200" cap="none" spc="0" normalizeH="0" baseline="0" noProof="0" dirty="0">
                <a:ln>
                  <a:noFill/>
                </a:ln>
                <a:solidFill>
                  <a:prstClr val="black"/>
                </a:solidFill>
                <a:effectLst/>
                <a:uLnTx/>
                <a:uFillTx/>
                <a:latin typeface="Arial"/>
                <a:ea typeface="+mn-ea"/>
                <a:cs typeface="+mn-cs"/>
              </a:rPr>
              <a:t> travail qui requiert de la concentration.</a:t>
            </a:r>
            <a:r>
              <a:rPr lang="fr-CA" dirty="0">
                <a:solidFill>
                  <a:prstClr val="black"/>
                </a:solidFill>
                <a:latin typeface="Arial"/>
              </a:rPr>
              <a:t> </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Dans la zone interactive, en mauve, vous trouverez les salles de réunions, la cuisine, les zones d’équipe, et autres points de travail qui favorisent la collaboration.</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La zone de transition en jaune </a:t>
            </a:r>
            <a:r>
              <a:rPr lang="fr-CA" dirty="0">
                <a:solidFill>
                  <a:prstClr val="black"/>
                </a:solidFill>
                <a:latin typeface="Arial"/>
              </a:rPr>
              <a:t>se situe normalement</a:t>
            </a:r>
            <a:r>
              <a:rPr kumimoji="0" lang="fr-CA" sz="1200" b="0" i="0" u="none" strike="noStrike" kern="1200" cap="none" spc="0" normalizeH="0" baseline="0" noProof="0" dirty="0">
                <a:ln>
                  <a:noFill/>
                </a:ln>
                <a:solidFill>
                  <a:prstClr val="black"/>
                </a:solidFill>
                <a:effectLst/>
                <a:uLnTx/>
                <a:uFillTx/>
                <a:latin typeface="Arial"/>
                <a:ea typeface="+mn-ea"/>
                <a:cs typeface="+mn-cs"/>
              </a:rPr>
              <a:t> </a:t>
            </a:r>
            <a:r>
              <a:rPr lang="fr-CA" dirty="0">
                <a:solidFill>
                  <a:prstClr val="black"/>
                </a:solidFill>
                <a:latin typeface="Arial"/>
              </a:rPr>
              <a:t>à l’entrée</a:t>
            </a:r>
            <a:r>
              <a:rPr kumimoji="0" lang="fr-CA" sz="1200" b="0" i="0" u="none" strike="noStrike" kern="1200" cap="none" spc="0" normalizeH="0" baseline="0" noProof="0" dirty="0">
                <a:ln>
                  <a:noFill/>
                </a:ln>
                <a:solidFill>
                  <a:prstClr val="black"/>
                </a:solidFill>
                <a:effectLst/>
                <a:uLnTx/>
                <a:uFillTx/>
                <a:latin typeface="Arial"/>
                <a:ea typeface="+mn-ea"/>
                <a:cs typeface="+mn-cs"/>
              </a:rPr>
              <a:t> ou sert de tampon entre les </a:t>
            </a:r>
            <a:r>
              <a:rPr lang="fr-CA" dirty="0">
                <a:solidFill>
                  <a:prstClr val="black"/>
                </a:solidFill>
                <a:latin typeface="Arial"/>
              </a:rPr>
              <a:t>deux</a:t>
            </a:r>
            <a:r>
              <a:rPr kumimoji="0" lang="fr-CA" sz="1200" b="0" i="0" u="none" strike="noStrike" kern="1200" cap="none" spc="0" normalizeH="0" baseline="0" noProof="0" dirty="0">
                <a:ln>
                  <a:noFill/>
                </a:ln>
                <a:solidFill>
                  <a:prstClr val="black"/>
                </a:solidFill>
                <a:effectLst/>
                <a:uLnTx/>
                <a:uFillTx/>
                <a:latin typeface="Arial"/>
                <a:ea typeface="+mn-ea"/>
                <a:cs typeface="+mn-cs"/>
              </a:rPr>
              <a:t> autres zones. C’est une zone </a:t>
            </a:r>
            <a:r>
              <a:rPr lang="fr-CA" dirty="0"/>
              <a:t>où </a:t>
            </a:r>
            <a:r>
              <a:rPr lang="fr-CA" dirty="0">
                <a:latin typeface="Arial"/>
                <a:cs typeface="Arial"/>
              </a:rPr>
              <a:t>nous</a:t>
            </a:r>
            <a:r>
              <a:rPr kumimoji="0" lang="fr-CA" sz="1200" b="0" i="0" u="none" strike="noStrike" kern="1200" cap="none" spc="0" normalizeH="0" baseline="0" noProof="0" dirty="0">
                <a:ln>
                  <a:noFill/>
                </a:ln>
                <a:solidFill>
                  <a:prstClr val="black"/>
                </a:solidFill>
                <a:effectLst/>
                <a:uLnTx/>
                <a:uFillTx/>
                <a:latin typeface="Arial"/>
                <a:ea typeface="+mn-ea"/>
                <a:cs typeface="+mn-cs"/>
              </a:rPr>
              <a:t> </a:t>
            </a:r>
            <a:r>
              <a:rPr lang="fr-CA" dirty="0">
                <a:solidFill>
                  <a:prstClr val="black"/>
                </a:solidFill>
                <a:latin typeface="Arial"/>
              </a:rPr>
              <a:t>passerons </a:t>
            </a:r>
            <a:r>
              <a:rPr kumimoji="0" lang="fr-CA" sz="1200" b="0" i="0" u="none" strike="noStrike" kern="1200" cap="none" spc="0" normalizeH="0" baseline="0" noProof="0" dirty="0">
                <a:ln>
                  <a:noFill/>
                </a:ln>
                <a:solidFill>
                  <a:prstClr val="black"/>
                </a:solidFill>
                <a:effectLst/>
                <a:uLnTx/>
                <a:uFillTx/>
                <a:latin typeface="Arial"/>
                <a:ea typeface="+mn-ea"/>
                <a:cs typeface="+mn-cs"/>
              </a:rPr>
              <a:t>moins de temps, comme l’indique son nom.</a:t>
            </a:r>
            <a:r>
              <a:rPr lang="fr-CA" dirty="0">
                <a:solidFill>
                  <a:prstClr val="black"/>
                </a:solidFill>
                <a:latin typeface="Arial"/>
              </a:rPr>
              <a:t> </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Vous pouvez constater que les activités sont regroupées de façon à réduire les perturbations sonores. Le zonage permet de savoir </a:t>
            </a:r>
            <a:r>
              <a:rPr lang="fr-ca" dirty="0">
                <a:solidFill>
                  <a:prstClr val="black"/>
                </a:solidFill>
                <a:latin typeface="Arial"/>
              </a:rPr>
              <a:t>à</a:t>
            </a:r>
            <a:r>
              <a:rPr kumimoji="0" lang="fr-ca" sz="1200" b="0" i="0" u="none" strike="noStrike" kern="1200" cap="none" spc="0" normalizeH="0" baseline="0" noProof="0" dirty="0">
                <a:ln>
                  <a:noFill/>
                </a:ln>
                <a:solidFill>
                  <a:prstClr val="black"/>
                </a:solidFill>
                <a:effectLst/>
                <a:uLnTx/>
                <a:uFillTx/>
                <a:latin typeface="Arial"/>
                <a:ea typeface="+mn-ea"/>
                <a:cs typeface="+mn-cs"/>
              </a:rPr>
              <a:t> quoi s’attendre en terme de bruit.</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Parlant d’activités, certains d’entre vous travaillent peut-être avec de l’équipement spécialisé, ou avez des activités spécifiques qui requièrent une zone sécurisée ou un espace fixe (spécifiez s’il s’agit d’un bureau de dépannage </a:t>
            </a:r>
            <a:r>
              <a:rPr lang="fr-CA" dirty="0">
                <a:solidFill>
                  <a:prstClr val="black"/>
                </a:solidFill>
                <a:latin typeface="Arial"/>
              </a:rPr>
              <a:t>informatique</a:t>
            </a:r>
            <a:r>
              <a:rPr kumimoji="0" lang="fr-CA" sz="1200" b="0" i="0" u="none" strike="noStrike" kern="1200" cap="none" spc="0" normalizeH="0" baseline="0" noProof="0" dirty="0">
                <a:ln>
                  <a:noFill/>
                </a:ln>
                <a:solidFill>
                  <a:prstClr val="black"/>
                </a:solidFill>
                <a:effectLst/>
                <a:uLnTx/>
                <a:uFillTx/>
                <a:latin typeface="Arial"/>
                <a:ea typeface="+mn-ea"/>
                <a:cs typeface="+mn-cs"/>
              </a:rPr>
              <a:t>, d’un bureau de résolution de conflit ou autre). Ces besoins sont pris en compte dans la conception de nos plans d’étage</a:t>
            </a:r>
            <a:r>
              <a:rPr lang="fr-CA" dirty="0">
                <a:solidFill>
                  <a:prstClr val="black"/>
                </a:solidFill>
                <a:latin typeface="Arial"/>
              </a:rPr>
              <a:t>, </a:t>
            </a:r>
            <a:r>
              <a:rPr kumimoji="0" lang="fr-CA" sz="1200" b="0" i="0" u="none" strike="noStrike" kern="1200" cap="none" spc="0" normalizeH="0" baseline="0" noProof="0" dirty="0">
                <a:ln>
                  <a:noFill/>
                </a:ln>
                <a:solidFill>
                  <a:prstClr val="black"/>
                </a:solidFill>
                <a:effectLst/>
                <a:uLnTx/>
                <a:uFillTx/>
                <a:latin typeface="Arial"/>
                <a:ea typeface="+mn-ea"/>
                <a:cs typeface="+mn-cs"/>
              </a:rPr>
              <a:t>des endroits seront aménagés pour y répondre.</a:t>
            </a: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a:ea typeface="+mn-ea"/>
                <a:cs typeface="+mn-cs"/>
              </a:rPr>
              <a:t>Comme les places ne sont pas assignées, vous pouvez utiliser les points et les zones selon vos besoins au courant de la journée.</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répondre à vos besoins de tranquillité, de concentration et de confidentialité, vous aurez également des points de travail fermés, tels que des salles de concentration ou des cabines téléphoniques. Encore une fois, vous pouvez choisir le plus approprié en fonction du temps que vous y passerez.</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le travail individuel, vous retrouverez ce type de points de travail dans les différentes zones.</a:t>
            </a:r>
          </a:p>
          <a:p>
            <a:endParaRPr lang="fr-CA" dirty="0"/>
          </a:p>
          <a:p>
            <a:r>
              <a:rPr lang="fr-CA" dirty="0"/>
              <a:t>Les points de travail où vous passerez plus de temps sont équipés de deux moniteurs, d’un bureau à hauteur réglable, ainsi que d’une chaise ergonomique. Vous devrez transporter votre clavier et souris. Ces points de travail correspondent à un haut standard d’ergonomie par défaut. </a:t>
            </a:r>
            <a:endParaRPr lang="fr-CA" dirty="0">
              <a:cs typeface="Calibri"/>
            </a:endParaRPr>
          </a:p>
          <a:p>
            <a:endParaRPr lang="fr-CA" dirty="0"/>
          </a:p>
          <a:p>
            <a:r>
              <a:rPr lang="fr-CA" dirty="0"/>
              <a:t>Des points de travail sont aussi disponibles pour une utilisation de plus courte durée, par exemple, entre deux rencontres, et ceux-ci sont davantage conçus pour travailler seulement avec votre ordinateur portable.</a:t>
            </a: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screen">
            <a:extLst>
              <a:ext uri="{28A0092B-C50C-407E-A947-70E740481C1C}">
                <a14:useLocalDpi xmlns:a14="http://schemas.microsoft.com/office/drawing/2010/main" val="0"/>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view.officeapps.live.com/op/view.aspx?src=https%3A%2F%2Fwiki.gccollab.ca%2Fimages%2F5%2F5f%2FWTP_-_Townhall_Presentation.pptx&amp;wdOrigin=BROWSELINK"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59.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6.svg"/><Relationship Id="rId11" Type="http://schemas.openxmlformats.org/officeDocument/2006/relationships/image" Target="../media/image13.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14.xml"/><Relationship Id="rId6" Type="http://schemas.openxmlformats.org/officeDocument/2006/relationships/image" Target="../media/image67.png"/><Relationship Id="rId11" Type="http://schemas.openxmlformats.org/officeDocument/2006/relationships/image" Target="../media/image13.png"/><Relationship Id="rId5" Type="http://schemas.openxmlformats.org/officeDocument/2006/relationships/image" Target="../media/image66.sv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3.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13.png"/><Relationship Id="rId4" Type="http://schemas.openxmlformats.org/officeDocument/2006/relationships/image" Target="../media/image83.png"/><Relationship Id="rId9"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qrdbYvqI5Nc?feature=oembed"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063302"/>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fr-CA" dirty="0">
                <a:solidFill>
                  <a:schemeClr val="accent3">
                    <a:lumMod val="75000"/>
                  </a:schemeClr>
                </a:solidFill>
                <a:latin typeface="Avenir Next LT Pro Demi" panose="020B0704020202020204" pitchFamily="34" charset="0"/>
              </a:rPr>
              <a:t>Séance de discussion ouverte : </a:t>
            </a:r>
          </a:p>
          <a:p>
            <a:pPr>
              <a:lnSpc>
                <a:spcPct val="100000"/>
              </a:lnSpc>
              <a:spcBef>
                <a:spcPts val="0"/>
              </a:spcBef>
              <a:defRPr/>
            </a:pPr>
            <a:r>
              <a:rPr lang="fr-CA" dirty="0">
                <a:solidFill>
                  <a:schemeClr val="accent3">
                    <a:lumMod val="75000"/>
                  </a:schemeClr>
                </a:solidFill>
                <a:latin typeface="Avenir Next LT Pro Demi" panose="020B0704020202020204" pitchFamily="34" charset="0"/>
              </a:rPr>
              <a:t>Se préparer à participer</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227164" y="208561"/>
            <a:ext cx="1822390" cy="349705"/>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4412576"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fr-CA" dirty="0"/>
              <a:t>Bien-être  </a:t>
            </a:r>
            <a:r>
              <a:rPr lang="en-CA" dirty="0"/>
              <a:t>•</a:t>
            </a:r>
            <a:r>
              <a:rPr lang="fr-CA" dirty="0"/>
              <a:t>  Ergonomie</a:t>
            </a:r>
            <a:endParaRPr lang="en-CA" dirty="0"/>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fr-CA" sz="2800" b="1" dirty="0">
                <a:solidFill>
                  <a:schemeClr val="bg1"/>
                </a:solidFill>
                <a:latin typeface="Arial" panose="020B0604020202020204" pitchFamily="34" charset="0"/>
                <a:ea typeface="+mj-ea"/>
                <a:cs typeface="Arial" panose="020B0604020202020204" pitchFamily="34" charset="0"/>
              </a:rPr>
              <a:t>Collaborer </a:t>
            </a:r>
            <a:r>
              <a:rPr lang="en-CA" sz="2800" b="1" dirty="0">
                <a:solidFill>
                  <a:schemeClr val="bg1"/>
                </a:solidFill>
                <a:latin typeface="Arial" panose="020B0604020202020204" pitchFamily="34" charset="0"/>
                <a:ea typeface="+mj-ea"/>
                <a:cs typeface="Arial" panose="020B0604020202020204" pitchFamily="34" charset="0"/>
              </a:rPr>
              <a:t>•</a:t>
            </a:r>
            <a:r>
              <a:rPr lang="fr-CA" sz="2800" b="1" dirty="0">
                <a:solidFill>
                  <a:schemeClr val="bg1"/>
                </a:solidFill>
                <a:latin typeface="Arial" panose="020B0604020202020204" pitchFamily="34" charset="0"/>
                <a:ea typeface="+mj-ea"/>
                <a:cs typeface="Arial" panose="020B0604020202020204" pitchFamily="34" charset="0"/>
              </a:rPr>
              <a:t> Créer</a:t>
            </a:r>
            <a:endParaRPr lang="en-CA" sz="2800" b="1" dirty="0">
              <a:solidFill>
                <a:schemeClr val="bg1"/>
              </a:solidFill>
              <a:latin typeface="Arial" panose="020B0604020202020204" pitchFamily="34" charset="0"/>
              <a:ea typeface="+mj-ea"/>
              <a:cs typeface="Arial" panose="020B0604020202020204" pitchFamily="34" charset="0"/>
            </a:endParaRP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val="0"/>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fr-CA" dirty="0"/>
              <a:t>Connecter </a:t>
            </a:r>
            <a:r>
              <a:rPr lang="en-CA" sz="2800" dirty="0"/>
              <a:t>• </a:t>
            </a:r>
            <a:r>
              <a:rPr lang="fr-CA" dirty="0"/>
              <a:t>Réseauter</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5400000">
            <a:off x="7080067" y="1316656"/>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fr-CA" sz="2800" b="1" dirty="0">
                <a:solidFill>
                  <a:schemeClr val="bg1"/>
                </a:solidFill>
                <a:latin typeface="Arial" panose="020B0604020202020204" pitchFamily="34" charset="0"/>
                <a:ea typeface="+mj-ea"/>
                <a:cs typeface="Arial" panose="020B0604020202020204" pitchFamily="34" charset="0"/>
              </a:rPr>
              <a:t>Échanger </a:t>
            </a:r>
            <a:r>
              <a:rPr lang="en-CA" sz="2800" b="1" dirty="0">
                <a:solidFill>
                  <a:schemeClr val="bg1"/>
                </a:solidFill>
                <a:latin typeface="Arial" panose="020B0604020202020204" pitchFamily="34" charset="0"/>
                <a:ea typeface="+mj-ea"/>
                <a:cs typeface="Arial" panose="020B0604020202020204" pitchFamily="34" charset="0"/>
              </a:rPr>
              <a:t>•</a:t>
            </a:r>
            <a:r>
              <a:rPr lang="fr-CA" sz="2800" b="1" dirty="0">
                <a:solidFill>
                  <a:schemeClr val="bg1"/>
                </a:solidFill>
                <a:latin typeface="Arial" panose="020B0604020202020204" pitchFamily="34" charset="0"/>
                <a:ea typeface="+mj-ea"/>
                <a:cs typeface="Arial" panose="020B0604020202020204" pitchFamily="34" charset="0"/>
              </a:rPr>
              <a:t> Socialiser</a:t>
            </a:r>
            <a:endParaRPr lang="en-CA" sz="2800" b="1" dirty="0">
              <a:solidFill>
                <a:schemeClr val="bg1"/>
              </a:solidFill>
              <a:latin typeface="Arial" panose="020B0604020202020204" pitchFamily="34" charset="0"/>
              <a:ea typeface="+mj-ea"/>
              <a:cs typeface="Arial" panose="020B0604020202020204" pitchFamily="34" charset="0"/>
            </a:endParaRP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fr-CA" sz="2400" b="1">
                <a:solidFill>
                  <a:schemeClr val="bg1"/>
                </a:solidFill>
                <a:latin typeface="Avenir Next LT Pro" panose="020B0504020202020204" pitchFamily="34" charset="0"/>
              </a:rPr>
              <a:t>Paysages canadiens</a:t>
            </a:r>
            <a:endParaRPr lang="en-CA" sz="2400" b="1">
              <a:solidFill>
                <a:schemeClr val="bg1"/>
              </a:solidFill>
              <a:latin typeface="Avenir Next LT Pro" panose="020B0504020202020204" pitchFamily="34" charset="0"/>
            </a:endParaRP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fr-CA" sz="2400" b="1">
                <a:solidFill>
                  <a:schemeClr val="bg1"/>
                </a:solidFill>
                <a:latin typeface="Avenir Next LT Pro" panose="020B0504020202020204" pitchFamily="34" charset="0"/>
              </a:rPr>
              <a:t>Nature</a:t>
            </a:r>
          </a:p>
          <a:p>
            <a:pPr algn="ctr"/>
            <a:endParaRPr lang="en-CA" sz="240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74345"/>
            <a:ext cx="2267103" cy="830997"/>
          </a:xfrm>
          <a:prstGeom prst="rect">
            <a:avLst/>
          </a:prstGeom>
          <a:solidFill>
            <a:srgbClr val="82B33F"/>
          </a:solidFill>
        </p:spPr>
        <p:txBody>
          <a:bodyPr wrap="square" lIns="91440" tIns="45720" rIns="91440" bIns="45720" rtlCol="0" anchor="ctr">
            <a:spAutoFit/>
          </a:bodyPr>
          <a:lstStyle/>
          <a:p>
            <a:pPr algn="ctr"/>
            <a:r>
              <a:rPr lang="fr-CA" sz="2400" b="1">
                <a:solidFill>
                  <a:schemeClr val="bg1"/>
                </a:solidFill>
                <a:latin typeface="Avenir Next LT Pro"/>
              </a:rPr>
              <a:t>Éléments autochtones</a:t>
            </a:r>
            <a:r>
              <a:rPr lang="fr-CA" sz="2400">
                <a:solidFill>
                  <a:schemeClr val="bg1"/>
                </a:solidFill>
                <a:latin typeface="Avenir Next LT Pro"/>
              </a:rPr>
              <a:t> </a:t>
            </a:r>
            <a:endParaRPr lang="fr-CA" sz="240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67102" cy="846386"/>
          </a:xfrm>
          <a:prstGeom prst="rect">
            <a:avLst/>
          </a:prstGeom>
          <a:solidFill>
            <a:srgbClr val="57675B"/>
          </a:solidFill>
        </p:spPr>
        <p:txBody>
          <a:bodyPr wrap="square" rtlCol="0">
            <a:spAutoFit/>
          </a:bodyPr>
          <a:lstStyle/>
          <a:p>
            <a:pPr algn="ctr"/>
            <a:r>
              <a:rPr lang="fr-CA" sz="2500" b="1">
                <a:solidFill>
                  <a:schemeClr val="bg1"/>
                </a:solidFill>
                <a:latin typeface="Avenir Next LT Pro" panose="020B0504020202020204" pitchFamily="34" charset="0"/>
              </a:rPr>
              <a:t>Durabilité</a:t>
            </a:r>
          </a:p>
          <a:p>
            <a:pPr algn="ctr"/>
            <a:endParaRPr lang="fr-CA" sz="2400" b="1">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fr-CA" sz="2400" b="1">
                <a:solidFill>
                  <a:schemeClr val="bg1"/>
                </a:solidFill>
                <a:latin typeface="Avenir Next LT Pro" panose="020B0504020202020204" pitchFamily="34" charset="0"/>
              </a:rPr>
              <a:t>Inclusion</a:t>
            </a:r>
          </a:p>
          <a:p>
            <a:pPr algn="ctr"/>
            <a:endParaRPr lang="en-CA" sz="240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fr-CA" sz="2000" dirty="0">
                <a:latin typeface="Avenir Next LT Pro" panose="020B0504020202020204" pitchFamily="34" charset="0"/>
              </a:rPr>
              <a:t>Différents éléments inspirent et guident la conception de notre milieu de travail.</a:t>
            </a:r>
            <a:endParaRPr lang="en-CA" sz="2000" dirty="0">
              <a:latin typeface="Avenir Next LT Pro" panose="020B0504020202020204" pitchFamily="34" charset="0"/>
            </a:endParaRP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2400">
                <a:solidFill>
                  <a:schemeClr val="bg1"/>
                </a:solidFill>
              </a:rPr>
              <a:t>Éléments de conception de notre projet de modernisation</a:t>
            </a:r>
            <a:endParaRPr lang="en-US" sz="2400">
              <a:solidFill>
                <a:schemeClr val="bg1"/>
              </a:solidFill>
            </a:endParaRP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latin typeface="Arial"/>
                <a:cs typeface="Arial"/>
              </a:rPr>
              <a:t>Accessibilité et inclusion</a:t>
            </a:r>
            <a:endParaRPr lang="en-US">
              <a:solidFill>
                <a:schemeClr val="bg1"/>
              </a:solidFill>
              <a:latin typeface="Arial"/>
              <a:cs typeface="Arial"/>
            </a:endParaRPr>
          </a:p>
        </p:txBody>
      </p:sp>
      <p:pic>
        <p:nvPicPr>
          <p:cNvPr id="2" name="Image 5">
            <a:extLst>
              <a:ext uri="{FF2B5EF4-FFF2-40B4-BE49-F238E27FC236}">
                <a16:creationId xmlns:a16="http://schemas.microsoft.com/office/drawing/2014/main" id="{E6338F5C-DED9-360A-E401-90E0C3469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05" y="971717"/>
            <a:ext cx="7622672" cy="4914565"/>
          </a:xfrm>
          <a:prstGeom prst="rect">
            <a:avLst/>
          </a:prstGeom>
        </p:spPr>
      </p:pic>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4249975160"/>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031051"/>
          </a:xfrm>
          <a:prstGeom prst="rect">
            <a:avLst/>
          </a:prstGeom>
          <a:solidFill>
            <a:schemeClr val="accent6">
              <a:lumMod val="60000"/>
              <a:lumOff val="40000"/>
            </a:schemeClr>
          </a:solidFill>
        </p:spPr>
        <p:txBody>
          <a:bodyPr wrap="square" rtlCol="0">
            <a:spAutoFit/>
          </a:bodyPr>
          <a:lstStyle/>
          <a:p>
            <a:pPr>
              <a:spcAft>
                <a:spcPts val="600"/>
              </a:spcAft>
            </a:pPr>
            <a:r>
              <a:rPr lang="fr-FR" sz="1400" dirty="0">
                <a:highlight>
                  <a:srgbClr val="FFFF00"/>
                </a:highlight>
                <a:latin typeface="Avenir Next LT Pro" panose="020B0504020202020204" pitchFamily="34" charset="0"/>
                <a:cs typeface="Arial" panose="020B0604020202020204" pitchFamily="34" charset="0"/>
              </a:rPr>
              <a:t>Assurez-vous d’ajuster cette page afin qu’elle reflète les grandes étapes de votre projet</a:t>
            </a:r>
          </a:p>
          <a:p>
            <a:pPr>
              <a:spcAft>
                <a:spcPts val="600"/>
              </a:spcAft>
            </a:pPr>
            <a:r>
              <a:rPr lang="fr-FR" sz="1400" i="1" dirty="0">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dirty="0">
              <a:solidFill>
                <a:schemeClr val="accent5"/>
              </a:solidFill>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Notre projet : Échéancier</a:t>
            </a:r>
            <a:endParaRPr lang="en-US">
              <a:solidFill>
                <a:schemeClr val="bg1"/>
              </a:solidFill>
            </a:endParaRP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r-CA" sz="2400" dirty="0">
              <a:latin typeface="Avenir Next LT Pro" panose="020B0504020202020204" pitchFamily="34" charset="0"/>
            </a:endParaRPr>
          </a:p>
          <a:p>
            <a:pPr>
              <a:lnSpc>
                <a:spcPct val="100000"/>
              </a:lnSpc>
            </a:pPr>
            <a:r>
              <a:rPr lang="fr-CA" sz="2400" dirty="0">
                <a:latin typeface="Avenir Next LT Pro"/>
                <a:cs typeface="Arial"/>
              </a:rPr>
              <a:t>Bruit</a:t>
            </a:r>
          </a:p>
          <a:p>
            <a:pPr>
              <a:lnSpc>
                <a:spcPct val="100000"/>
              </a:lnSpc>
            </a:pPr>
            <a:r>
              <a:rPr lang="fr-CA" sz="2400" dirty="0">
                <a:latin typeface="Avenir Next LT Pro"/>
                <a:cs typeface="Arial"/>
              </a:rPr>
              <a:t>Espaces de travail réduits </a:t>
            </a:r>
            <a:endParaRPr lang="fr-CA" sz="2400" dirty="0">
              <a:latin typeface="Avenir Next LT Pro" panose="020B0504020202020204" pitchFamily="34" charset="0"/>
            </a:endParaRPr>
          </a:p>
          <a:p>
            <a:pPr>
              <a:lnSpc>
                <a:spcPct val="100000"/>
              </a:lnSpc>
            </a:pPr>
            <a:r>
              <a:rPr lang="fr-CA" sz="2400" dirty="0">
                <a:latin typeface="Avenir Next LT Pro"/>
                <a:cs typeface="Arial"/>
              </a:rPr>
              <a:t>Période d’adaptation au nouveau milieu de travail</a:t>
            </a: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892826"/>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dirty="0">
                <a:highlight>
                  <a:srgbClr val="FFFF00"/>
                </a:highlight>
                <a:latin typeface="Avenir Next LT Pro"/>
                <a:cs typeface="Arial"/>
              </a:rPr>
              <a:t>Assurez-vous d’ajuster cette page afin qu’elle reflète les défis et enjeux propres à votre organisation. </a:t>
            </a:r>
            <a:endParaRPr lang="fr-FR" sz="1400" dirty="0">
              <a:highlight>
                <a:srgbClr val="FFFF00"/>
              </a:highlight>
              <a:latin typeface="Avenir Next LT Pro" panose="020B0504020202020204" pitchFamily="34" charset="0"/>
              <a:cs typeface="Arial" panose="020B0604020202020204" pitchFamily="34" charset="0"/>
            </a:endParaRPr>
          </a:p>
          <a:p>
            <a:pPr>
              <a:spcAft>
                <a:spcPts val="600"/>
              </a:spcAft>
            </a:pPr>
            <a:r>
              <a:rPr lang="fr-FR" sz="1400" i="1" dirty="0">
                <a:solidFill>
                  <a:schemeClr val="accent5"/>
                </a:solidFill>
                <a:latin typeface="Avenir Next LT Pro"/>
                <a:cs typeface="Arial"/>
              </a:rPr>
              <a:t>Supprimez cette case une fois que vous avez personnalisé la page.</a:t>
            </a:r>
            <a:endParaRPr lang="fr-CA" sz="1400"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Pendant la transition </a:t>
            </a:r>
            <a:endParaRPr lang="en-US">
              <a:solidFill>
                <a:schemeClr val="bg1"/>
              </a:solidFill>
            </a:endParaRP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677382"/>
          </a:xfrm>
          <a:prstGeom prst="rect">
            <a:avLst/>
          </a:prstGeom>
          <a:solidFill>
            <a:schemeClr val="accent6">
              <a:lumMod val="60000"/>
              <a:lumOff val="40000"/>
            </a:schemeClr>
          </a:solidFill>
        </p:spPr>
        <p:txBody>
          <a:bodyPr wrap="square" rtlCol="0">
            <a:spAutoFit/>
          </a:bodyPr>
          <a:lstStyle/>
          <a:p>
            <a:pPr>
              <a:spcAft>
                <a:spcPts val="600"/>
              </a:spcAft>
            </a:pPr>
            <a:r>
              <a:rPr lang="fr-FR" sz="1400">
                <a:highlight>
                  <a:srgbClr val="FFFF00"/>
                </a:highlight>
                <a:latin typeface="Avenir Next LT Pro" panose="020B0504020202020204" pitchFamily="34" charset="0"/>
                <a:cs typeface="Arial" panose="020B0604020202020204" pitchFamily="34" charset="0"/>
              </a:rPr>
              <a:t>Assurez-vous d’ajuster cette page afin qu’elle reflète les prochaines étapes de votre projet. </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Prochaines étapes</a:t>
            </a:r>
            <a:endParaRPr lang="en-US">
              <a:solidFill>
                <a:schemeClr val="bg1"/>
              </a:solidFill>
            </a:endParaRP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fr-CA" sz="2400">
              <a:latin typeface="Avenir Next LT Pro" panose="020B0504020202020204" pitchFamily="34" charset="0"/>
            </a:endParaRPr>
          </a:p>
          <a:p>
            <a:pPr>
              <a:lnSpc>
                <a:spcPct val="100000"/>
              </a:lnSpc>
            </a:pPr>
            <a:r>
              <a:rPr lang="fr-CA" sz="2400" dirty="0">
                <a:latin typeface="Avenir Next LT Pro"/>
                <a:cs typeface="Arial"/>
              </a:rPr>
              <a:t>Retrait des biens professionnels et personnels</a:t>
            </a:r>
          </a:p>
          <a:p>
            <a:pPr>
              <a:lnSpc>
                <a:spcPct val="100000"/>
              </a:lnSpc>
            </a:pPr>
            <a:r>
              <a:rPr lang="fr-CA" sz="2400" dirty="0">
                <a:latin typeface="Avenir Next LT Pro"/>
                <a:cs typeface="Arial"/>
              </a:rPr>
              <a:t>Sondage sur la programmation fonctionnelle / Sondage sur les planches de tendances</a:t>
            </a:r>
            <a:endParaRPr lang="fr-CA" sz="2400" b="1" dirty="0">
              <a:latin typeface="Avenir Next LT Pro"/>
              <a:cs typeface="Arial"/>
            </a:endParaRPr>
          </a:p>
          <a:p>
            <a:pPr>
              <a:lnSpc>
                <a:spcPct val="100000"/>
              </a:lnSpc>
            </a:pPr>
            <a:r>
              <a:rPr lang="fr-CA" sz="2400" dirty="0">
                <a:latin typeface="Avenir Next LT Pro"/>
                <a:cs typeface="Arial"/>
              </a:rPr>
              <a:t>Présentation des plans d’étage</a:t>
            </a:r>
          </a:p>
          <a:p>
            <a:endParaRPr lang="fr-CA">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508379"/>
          </a:xfrm>
          <a:prstGeom prst="rect">
            <a:avLst/>
          </a:prstGeom>
          <a:solidFill>
            <a:schemeClr val="accent6">
              <a:lumMod val="60000"/>
              <a:lumOff val="40000"/>
            </a:schemeClr>
          </a:solidFill>
        </p:spPr>
        <p:txBody>
          <a:bodyPr wrap="square" rtlCol="0">
            <a:spAutoFit/>
          </a:bodyPr>
          <a:lstStyle/>
          <a:p>
            <a:pPr>
              <a:spcAft>
                <a:spcPts val="600"/>
              </a:spcAft>
            </a:pPr>
            <a:r>
              <a:rPr lang="fr-FR" sz="1050" dirty="0">
                <a:highlight>
                  <a:srgbClr val="FFFF00"/>
                </a:highlight>
                <a:latin typeface="Avenir Next LT Pro" panose="020B0504020202020204" pitchFamily="34" charset="0"/>
                <a:cs typeface="Arial" panose="020B0604020202020204" pitchFamily="34" charset="0"/>
              </a:rPr>
              <a:t>Assurez-vous d’ajuster ce tableau pour refléter l'équipe de projet intégrée de votre projet.</a:t>
            </a:r>
          </a:p>
          <a:p>
            <a:pPr>
              <a:spcAft>
                <a:spcPts val="600"/>
              </a:spcAft>
            </a:pPr>
            <a:r>
              <a:rPr lang="fr-FR" sz="1050" i="1" dirty="0">
                <a:solidFill>
                  <a:schemeClr val="accent5"/>
                </a:solidFill>
                <a:latin typeface="Avenir Next LT Pro" panose="020B0504020202020204" pitchFamily="34" charset="0"/>
                <a:cs typeface="Arial" panose="020B0604020202020204" pitchFamily="34" charset="0"/>
              </a:rPr>
              <a:t>Supprimez ou ajoutez des cases si nécessaire, mais assurez-vous que les contacts représentent les contributeurs qui peuvent soutenir les canaux de rétroaction pour les gestionnaires du personnel.</a:t>
            </a:r>
          </a:p>
          <a:p>
            <a:pPr>
              <a:spcAft>
                <a:spcPts val="600"/>
              </a:spcAft>
            </a:pPr>
            <a:r>
              <a:rPr lang="fr-FR" sz="1050" i="1" dirty="0">
                <a:solidFill>
                  <a:schemeClr val="accent5"/>
                </a:solidFill>
                <a:latin typeface="Avenir Next LT Pro" panose="020B0504020202020204" pitchFamily="34" charset="0"/>
                <a:cs typeface="Arial" panose="020B0604020202020204" pitchFamily="34" charset="0"/>
              </a:rPr>
              <a:t>Supprimez cette case une fois que vous avez personnalisé l'organigramme du projet</a:t>
            </a:r>
            <a:r>
              <a:rPr lang="fr-FR" sz="1050" dirty="0">
                <a:solidFill>
                  <a:schemeClr val="accent5"/>
                </a:solidFill>
                <a:latin typeface="Avenir Next LT Pro" panose="020B0504020202020204" pitchFamily="34" charset="0"/>
                <a:cs typeface="Arial" panose="020B0604020202020204" pitchFamily="34" charset="0"/>
              </a:rPr>
              <a:t>.</a:t>
            </a:r>
            <a:endParaRPr lang="fr-CA" sz="1050"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Parrain exécutif</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Parrain du projet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a:solidFill>
                  <a:schemeClr val="tx1"/>
                </a:solidFill>
                <a:latin typeface="Avenir Next LT Pro" panose="020B0504020202020204" pitchFamily="34" charset="0"/>
                <a:cs typeface="Arial" panose="020B0604020202020204" pitchFamily="34" charset="0"/>
              </a:rPr>
              <a:t>Gestionnaire du projet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Représentants des secteurs habilitants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Ressources humaines</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TI</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Gestion de l’information</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Sécurité</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a:solidFill>
                  <a:schemeClr val="tx1"/>
                </a:solidFill>
                <a:latin typeface="Avenir Next LT Pro" panose="020B0504020202020204" pitchFamily="34" charset="0"/>
                <a:cs typeface="Arial" panose="020B0604020202020204" pitchFamily="34" charset="0"/>
              </a:rPr>
              <a:t>Gestionnaire du changement</a:t>
            </a:r>
          </a:p>
          <a:p>
            <a:pPr algn="ctr"/>
            <a:r>
              <a:rPr lang="fr-CA" sz="1400" i="1">
                <a:solidFill>
                  <a:schemeClr val="tx1"/>
                </a:solidFill>
                <a:highlight>
                  <a:srgbClr val="FFFF00"/>
                </a:highlight>
                <a:latin typeface="Avenir Next LT Pro" panose="020B0504020202020204" pitchFamily="34" charset="0"/>
                <a:cs typeface="Arial" panose="020B0604020202020204" pitchFamily="34" charset="0"/>
              </a:rPr>
              <a:t>NOM</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venir Next LT Pro" panose="020B0504020202020204" pitchFamily="34" charset="0"/>
                <a:cs typeface="Arial" panose="020B0604020202020204" pitchFamily="34" charset="0"/>
              </a:rPr>
              <a:t>Réseau d’agents du changement</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L’équipe de projet / Gouvernance</a:t>
            </a:r>
            <a:endParaRPr lang="en-US">
              <a:solidFill>
                <a:schemeClr val="bg1"/>
              </a:solidFill>
            </a:endParaRP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lang="fr-CA" dirty="0"/>
              <a:t>Comment utiliser ce document</a:t>
            </a:r>
            <a:endParaRPr lang="en-CA" dirty="0"/>
          </a:p>
        </p:txBody>
      </p:sp>
      <p:sp>
        <p:nvSpPr>
          <p:cNvPr id="11" name="TextBox 7">
            <a:extLst>
              <a:ext uri="{FF2B5EF4-FFF2-40B4-BE49-F238E27FC236}">
                <a16:creationId xmlns:a16="http://schemas.microsoft.com/office/drawing/2014/main" id="{94CCB357-7FB8-EB08-9143-D81C7CE22629}"/>
              </a:ext>
            </a:extLst>
          </p:cNvPr>
          <p:cNvSpPr txBox="1"/>
          <p:nvPr/>
        </p:nvSpPr>
        <p:spPr>
          <a:xfrm>
            <a:off x="3002973" y="0"/>
            <a:ext cx="7162800" cy="400110"/>
          </a:xfrm>
          <a:prstGeom prst="rect">
            <a:avLst/>
          </a:prstGeom>
          <a:noFill/>
        </p:spPr>
        <p:txBody>
          <a:bodyPr wrap="square">
            <a:spAutoFit/>
          </a:bodyPr>
          <a:lstStyle/>
          <a:p>
            <a:r>
              <a:rPr lang="fr-CA" sz="2000" b="1" i="1">
                <a:solidFill>
                  <a:srgbClr val="FF0000"/>
                </a:solidFill>
                <a:latin typeface="Calibri Light" panose="020F0302020204030204" pitchFamily="34" charset="0"/>
                <a:cs typeface="Calibri Light" panose="020F0302020204030204" pitchFamily="34" charset="0"/>
              </a:rPr>
              <a:t>Instructions – Retirez cette page avant d’utiliser la présentation</a:t>
            </a:r>
          </a:p>
        </p:txBody>
      </p:sp>
      <p:sp>
        <p:nvSpPr>
          <p:cNvPr id="12" name="TextBox 6">
            <a:extLst>
              <a:ext uri="{FF2B5EF4-FFF2-40B4-BE49-F238E27FC236}">
                <a16:creationId xmlns:a16="http://schemas.microsoft.com/office/drawing/2014/main" id="{2D690B8C-A8EF-79B2-D625-8B16CC8A0AB7}"/>
              </a:ext>
            </a:extLst>
          </p:cNvPr>
          <p:cNvSpPr txBox="1"/>
          <p:nvPr/>
        </p:nvSpPr>
        <p:spPr>
          <a:xfrm>
            <a:off x="498367" y="2112559"/>
            <a:ext cx="11533889" cy="2800767"/>
          </a:xfrm>
          <a:prstGeom prst="rect">
            <a:avLst/>
          </a:prstGeom>
          <a:noFill/>
        </p:spPr>
        <p:txBody>
          <a:bodyPr wrap="square" lIns="91440" tIns="45720" rIns="91440" bIns="45720" rtlCol="0" anchor="t">
            <a:spAutoFit/>
          </a:bodyPr>
          <a:lstStyle/>
          <a:p>
            <a:pPr marL="457200" indent="-457200">
              <a:buFont typeface="+mj-lt"/>
              <a:buAutoNum type="arabicPeriod"/>
            </a:pPr>
            <a:r>
              <a:rPr lang="fr-CA" sz="1600" dirty="0">
                <a:latin typeface="Calibri Light"/>
                <a:cs typeface="Calibri Light"/>
              </a:rPr>
              <a:t>Organisez une réunion avec votre expert-conseil en gestion du changement de SPAC afin de discuter de la meilleure façon pour diffuser ou présenter le contenu de ce document à vos employés.</a:t>
            </a:r>
          </a:p>
          <a:p>
            <a:pPr marL="457200" indent="-457200">
              <a:buFont typeface="+mj-lt"/>
              <a:buAutoNum type="arabicPeriod"/>
            </a:pPr>
            <a:r>
              <a:rPr lang="fr-CA" sz="1600" dirty="0">
                <a:latin typeface="Calibri Light" panose="020F0302020204030204" pitchFamily="34" charset="0"/>
                <a:cs typeface="Calibri Light" panose="020F0302020204030204" pitchFamily="34" charset="0"/>
              </a:rPr>
              <a:t>Ce document doit être utilisé après </a:t>
            </a:r>
            <a:r>
              <a:rPr lang="fr-CA" sz="1600" b="1" dirty="0">
                <a:latin typeface="Calibri Light" panose="020F0302020204030204" pitchFamily="34" charset="0"/>
                <a:cs typeface="Calibri Light" panose="020F0302020204030204" pitchFamily="34" charset="0"/>
              </a:rPr>
              <a:t>l’annonce du projet </a:t>
            </a:r>
            <a:r>
              <a:rPr lang="fr-CA" sz="1600" dirty="0">
                <a:latin typeface="Calibri Light" panose="020F0302020204030204" pitchFamily="34" charset="0"/>
                <a:cs typeface="Calibri Light" panose="020F0302020204030204" pitchFamily="34" charset="0"/>
              </a:rPr>
              <a:t>aux employés et </a:t>
            </a:r>
            <a:r>
              <a:rPr lang="fr-CA" sz="1600" b="1" dirty="0">
                <a:latin typeface="Calibri Light" panose="020F0302020204030204" pitchFamily="34" charset="0"/>
                <a:cs typeface="Calibri Light" panose="020F0302020204030204" pitchFamily="34" charset="0"/>
              </a:rPr>
              <a:t>avant le lancement des activités de mobilisation. </a:t>
            </a:r>
          </a:p>
          <a:p>
            <a:pPr marL="457200" indent="-457200">
              <a:buFont typeface="+mj-lt"/>
              <a:buAutoNum type="arabicPeriod"/>
            </a:pPr>
            <a:r>
              <a:rPr lang="fr-CA" sz="1600" dirty="0">
                <a:latin typeface="Calibri Light"/>
                <a:cs typeface="Calibri Light"/>
              </a:rPr>
              <a:t>Vous devrez adapter le contenu et ajouter quelques renseignements. Certaines diapositives indiquent les éléments qui doivent être adaptés à votre propre organisation. Vous pouvez également ajouter tout renseignement que votre organisation souhaite communiquer à ses employés. Le contenu de ce document a été créé par SPAC aux fins d’usage dans le cadre de votre projet de transformation du milieu de travail. Nous vous recommandons de l’intégrer à votre propre modèle de marque.</a:t>
            </a:r>
          </a:p>
          <a:p>
            <a:pPr marL="342900" indent="-342900">
              <a:buFont typeface="+mj-lt"/>
              <a:buAutoNum type="arabicPeriod"/>
            </a:pPr>
            <a:r>
              <a:rPr lang="fr-CA" sz="1600" dirty="0">
                <a:latin typeface="Calibri Light"/>
                <a:cs typeface="Calibri Light"/>
              </a:rPr>
              <a:t>  Afin d'offrir une présentation bilingue à votre personnel, nous vous recommandons de présenter les diapositives en alternant le   </a:t>
            </a:r>
            <a:endParaRPr lang="fr-CA" sz="1600" dirty="0">
              <a:latin typeface="Calibri Light" panose="020F0302020204030204" pitchFamily="34" charset="0"/>
              <a:cs typeface="Calibri Light" panose="020F0302020204030204" pitchFamily="34" charset="0"/>
            </a:endParaRPr>
          </a:p>
          <a:p>
            <a:r>
              <a:rPr lang="fr-CA" sz="1600" dirty="0">
                <a:latin typeface="Calibri Light" panose="020F0302020204030204" pitchFamily="34" charset="0"/>
                <a:cs typeface="Calibri Light" panose="020F0302020204030204" pitchFamily="34" charset="0"/>
              </a:rPr>
              <a:t>          français et l’anglais. </a:t>
            </a:r>
          </a:p>
          <a:p>
            <a:endParaRPr lang="fr-CA" sz="1600" b="1" dirty="0">
              <a:latin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cs typeface="Calibri Light" panose="020F0302020204030204" pitchFamily="34" charset="0"/>
              </a:rPr>
              <a:t>*La version anglaise de ce document est disponible ici : </a:t>
            </a:r>
            <a:r>
              <a:rPr lang="fr-CA" sz="1600" dirty="0">
                <a:latin typeface="Calibri Light" panose="020F0302020204030204" pitchFamily="34" charset="0"/>
                <a:cs typeface="Calibri Light" panose="020F0302020204030204" pitchFamily="34" charset="0"/>
                <a:hlinkClick r:id="rId2"/>
              </a:rPr>
              <a:t>Version ANG</a:t>
            </a:r>
            <a:endParaRPr lang="fr-CA" sz="1600" dirty="0">
              <a:latin typeface="Calibri Light" panose="020F0302020204030204" pitchFamily="34" charset="0"/>
              <a:cs typeface="Calibri Light" panose="020F0302020204030204" pitchFamily="34" charset="0"/>
            </a:endParaRPr>
          </a:p>
        </p:txBody>
      </p:sp>
      <p:sp>
        <p:nvSpPr>
          <p:cNvPr id="13" name="TextBox 2">
            <a:extLst>
              <a:ext uri="{FF2B5EF4-FFF2-40B4-BE49-F238E27FC236}">
                <a16:creationId xmlns:a16="http://schemas.microsoft.com/office/drawing/2014/main" id="{C469B6F7-34BB-6FCD-A74B-D0EA8982F1ED}"/>
              </a:ext>
            </a:extLst>
          </p:cNvPr>
          <p:cNvSpPr txBox="1"/>
          <p:nvPr/>
        </p:nvSpPr>
        <p:spPr>
          <a:xfrm>
            <a:off x="359064" y="1281562"/>
            <a:ext cx="10914740" cy="830997"/>
          </a:xfrm>
          <a:prstGeom prst="rect">
            <a:avLst/>
          </a:prstGeom>
          <a:noFill/>
        </p:spPr>
        <p:txBody>
          <a:bodyPr wrap="square" lIns="91440" tIns="45720" rIns="91440" bIns="45720" rtlCol="0" anchor="t">
            <a:spAutoFit/>
          </a:bodyPr>
          <a:lstStyle/>
          <a:p>
            <a:r>
              <a:rPr lang="fr-CA" sz="1600" dirty="0">
                <a:latin typeface="Calibri Light"/>
                <a:cs typeface="Calibri Light"/>
              </a:rPr>
              <a:t>Ce document vise à fournir aux employés des renseignements sur la vision du projet, les principes de conception du Milieu de travail GC, la façon dont ils pourront participer et se préparer à participer aux activités de mobilisation liées à la conception ou autres.</a:t>
            </a:r>
          </a:p>
        </p:txBody>
      </p:sp>
      <p:sp>
        <p:nvSpPr>
          <p:cNvPr id="3" name="TextBox 9">
            <a:extLst>
              <a:ext uri="{FF2B5EF4-FFF2-40B4-BE49-F238E27FC236}">
                <a16:creationId xmlns:a16="http://schemas.microsoft.com/office/drawing/2014/main" id="{AB7E5807-0D6E-CFD5-1D17-AC6D225E8A5F}"/>
              </a:ext>
            </a:extLst>
          </p:cNvPr>
          <p:cNvSpPr txBox="1"/>
          <p:nvPr/>
        </p:nvSpPr>
        <p:spPr>
          <a:xfrm>
            <a:off x="498367" y="5022181"/>
            <a:ext cx="11090414" cy="1464231"/>
          </a:xfrm>
          <a:prstGeom prst="roundRect">
            <a:avLst/>
          </a:prstGeom>
          <a:noFill/>
          <a:ln w="28575">
            <a:solidFill>
              <a:schemeClr val="accent4"/>
            </a:solidFill>
          </a:ln>
        </p:spPr>
        <p:txBody>
          <a:bodyPr wrap="square" lIns="91440" tIns="45720" rIns="91440" bIns="45720" rtlCol="0" anchor="t">
            <a:spAutoFit/>
          </a:bodyPr>
          <a:lstStyle/>
          <a:p>
            <a:r>
              <a:rPr lang="fr-CA" sz="1600" b="1">
                <a:latin typeface="Calibri Light" panose="020F0302020204030204" pitchFamily="34" charset="0"/>
                <a:cs typeface="Calibri Light" panose="020F0302020204030204" pitchFamily="34" charset="0"/>
              </a:rPr>
              <a:t>Conseils et astuces</a:t>
            </a:r>
          </a:p>
          <a:p>
            <a:pPr marL="285750" indent="-285750">
              <a:buFont typeface="Arial" panose="020B0604020202020204" pitchFamily="34" charset="0"/>
              <a:buChar char="•"/>
            </a:pPr>
            <a:r>
              <a:rPr lang="fr-CA" sz="1600">
                <a:latin typeface="Calibri Light"/>
                <a:cs typeface="Calibri Light"/>
              </a:rPr>
              <a:t>Veillez à ce que les employés aient accès aux renseignements dès la fin de la séance, soit sur un espace partagé, soit sur une page intranet. </a:t>
            </a:r>
            <a:endParaRPr lang="fr-CA"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A" sz="1600">
                <a:latin typeface="Calibri Light" panose="020F0302020204030204" pitchFamily="34" charset="0"/>
                <a:cs typeface="Calibri Light" panose="020F0302020204030204" pitchFamily="34" charset="0"/>
              </a:rPr>
              <a:t>Fournissez des messages clés et des renseignements généraux sur le projet à tous les gestionnaires afin qu’ils soient bien outillés pour répondre aux questions que leurs employés pourraient se poser. </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34877" y="3111241"/>
            <a:ext cx="8354108" cy="29146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fr-CA" sz="2000" dirty="0">
                <a:latin typeface="Avenir Next LT Pro"/>
              </a:rPr>
              <a:t>Vaste gamme de points de travail et d’installations sans place assignée</a:t>
            </a:r>
          </a:p>
          <a:p>
            <a:pPr marL="285750" indent="-285750">
              <a:spcAft>
                <a:spcPts val="600"/>
              </a:spcAft>
              <a:buFont typeface="Arial" panose="020B0604020202020204" pitchFamily="34" charset="0"/>
              <a:buChar char="•"/>
            </a:pPr>
            <a:r>
              <a:rPr lang="fr-CA" sz="2000" dirty="0">
                <a:latin typeface="Avenir Next LT Pro"/>
              </a:rPr>
              <a:t>Système convivial de réservation</a:t>
            </a:r>
          </a:p>
          <a:p>
            <a:pPr marL="285750" indent="-285750">
              <a:spcAft>
                <a:spcPts val="600"/>
              </a:spcAft>
              <a:buFont typeface="Arial" panose="020B0604020202020204" pitchFamily="34" charset="0"/>
              <a:buChar char="•"/>
            </a:pPr>
            <a:r>
              <a:rPr lang="fr-CA" sz="2000" dirty="0">
                <a:latin typeface="Avenir Next LT Pro"/>
              </a:rPr>
              <a:t>Environnement Wi-Fi</a:t>
            </a:r>
          </a:p>
          <a:p>
            <a:pPr marL="285750" indent="-285750">
              <a:spcAft>
                <a:spcPts val="600"/>
              </a:spcAft>
              <a:buFont typeface="Arial" panose="020B0604020202020204" pitchFamily="34" charset="0"/>
              <a:buChar char="•"/>
            </a:pPr>
            <a:r>
              <a:rPr lang="fr-CA" sz="2000" dirty="0">
                <a:latin typeface="Avenir Next LT Pro"/>
              </a:rPr>
              <a:t>Trois zones distinctes (tranquille, transition et interactive</a:t>
            </a: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sz="2000">
                <a:latin typeface="Avenir Next LT Pro" panose="020B0504020202020204" pitchFamily="34" charset="0"/>
              </a:rPr>
              <a:t>Équipement audiovisuel adapté au modèle hybride</a:t>
            </a:r>
          </a:p>
          <a:p>
            <a:pPr marL="285750" indent="-285750">
              <a:spcAft>
                <a:spcPts val="600"/>
              </a:spcAft>
              <a:buFont typeface="Arial" panose="020B0604020202020204" pitchFamily="34" charset="0"/>
              <a:buChar char="•"/>
            </a:pPr>
            <a:r>
              <a:rPr lang="fr-CA" sz="2000">
                <a:latin typeface="Avenir Next LT Pro" panose="020B0504020202020204" pitchFamily="34" charset="0"/>
              </a:rPr>
              <a:t>Espaces accessibles </a:t>
            </a:r>
          </a:p>
          <a:p>
            <a:pPr marL="285750" indent="-285750">
              <a:spcAft>
                <a:spcPts val="600"/>
              </a:spcAft>
              <a:buFont typeface="Arial" panose="020B0604020202020204" pitchFamily="34" charset="0"/>
              <a:buChar char="•"/>
            </a:pPr>
            <a:r>
              <a:rPr lang="fr-CA" sz="2000">
                <a:latin typeface="Avenir Next LT Pro" panose="020B0504020202020204" pitchFamily="34" charset="0"/>
              </a:rPr>
              <a:t>Points de travail ergonomiques</a:t>
            </a:r>
          </a:p>
          <a:p>
            <a:pPr marL="285750" indent="-285750">
              <a:spcAft>
                <a:spcPts val="600"/>
              </a:spcAft>
              <a:buFont typeface="Arial" panose="020B0604020202020204" pitchFamily="34" charset="0"/>
              <a:buChar char="•"/>
            </a:pPr>
            <a:r>
              <a:rPr lang="fr-CA" sz="2000">
                <a:latin typeface="Avenir Next LT Pro" panose="020B0504020202020204" pitchFamily="34" charset="0"/>
              </a:rPr>
              <a:t>Conception inspirante et inclusive</a:t>
            </a:r>
          </a:p>
          <a:p>
            <a:endParaRPr lang="en-CA">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Notre projet : En bref</a:t>
            </a:r>
            <a:endParaRPr lang="en-US">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fr-CA" sz="2400" dirty="0">
                <a:latin typeface="Avenir Next LT Pro"/>
              </a:rPr>
              <a:t>Visitez la page (</a:t>
            </a:r>
            <a:r>
              <a:rPr lang="fr-CA" sz="2400" dirty="0">
                <a:highlight>
                  <a:srgbClr val="FFFF00"/>
                </a:highlight>
                <a:latin typeface="Avenir Next LT Pro"/>
              </a:rPr>
              <a:t>insérez l’hyperlien vers votre intranet)</a:t>
            </a:r>
            <a:endParaRPr lang="en-CA" sz="2400" dirty="0">
              <a:highlight>
                <a:srgbClr val="FFFF00"/>
              </a:highlight>
              <a:latin typeface="Avenir Next LT Pro"/>
            </a:endParaRP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fr-CA" sz="2400" dirty="0">
                <a:latin typeface="Avenir Next LT Pro"/>
              </a:rPr>
              <a:t>Écrivez-nous à </a:t>
            </a:r>
            <a:r>
              <a:rPr lang="fr-CA" sz="2400" dirty="0">
                <a:highlight>
                  <a:srgbClr val="FFFF00"/>
                </a:highlight>
                <a:latin typeface="Avenir Next LT Pro"/>
              </a:rPr>
              <a:t>(insérez l’adresse courriel)</a:t>
            </a:r>
            <a:endParaRPr lang="en-CA" sz="2400" dirty="0">
              <a:highlight>
                <a:srgbClr val="FFFF00"/>
              </a:highlight>
              <a:latin typeface="Avenir Next LT Pro"/>
            </a:endParaRP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fr-CA" sz="2400">
                <a:latin typeface="Avenir Next LT Pro" panose="020B0504020202020204" pitchFamily="34" charset="0"/>
              </a:rPr>
              <a:t>Lisez notre infolettre </a:t>
            </a:r>
            <a:endParaRPr lang="en-CA" sz="2400">
              <a:latin typeface="Avenir Next LT Pro" panose="020B0504020202020204" pitchFamily="34" charset="0"/>
            </a:endParaRP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rPr>
              <a:t>Restez informés!</a:t>
            </a:r>
            <a:endParaRPr lang="en-US">
              <a:solidFill>
                <a:schemeClr val="bg1"/>
              </a:solidFill>
            </a:endParaRP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fr-CA" b="1" dirty="0">
                <a:latin typeface="Avenir Next LT Pro"/>
              </a:rPr>
              <a:t>Ce rôle consiste à :</a:t>
            </a:r>
          </a:p>
          <a:p>
            <a:endParaRPr lang="fr-CA" sz="2000" dirty="0">
              <a:latin typeface="Avenir Next LT Pro" panose="020B0504020202020204" pitchFamily="34" charset="0"/>
            </a:endParaRPr>
          </a:p>
          <a:p>
            <a:pPr marL="285750" indent="-285750">
              <a:spcAft>
                <a:spcPts val="1200"/>
              </a:spcAft>
              <a:buFont typeface="Arial" panose="020B0604020202020204" pitchFamily="34" charset="0"/>
              <a:buChar char="•"/>
            </a:pPr>
            <a:r>
              <a:rPr lang="fr-CA" sz="2000" dirty="0">
                <a:latin typeface="Avenir Next LT Pro"/>
              </a:rPr>
              <a:t>Participer à des rencontres d’information sur le projet dans le but de pouvoir la partager avec vos collègues</a:t>
            </a:r>
          </a:p>
          <a:p>
            <a:pPr marL="285750" indent="-285750">
              <a:spcAft>
                <a:spcPts val="1200"/>
              </a:spcAft>
              <a:buFont typeface="Arial" panose="020B0604020202020204" pitchFamily="34" charset="0"/>
              <a:buChar char="•"/>
            </a:pPr>
            <a:r>
              <a:rPr lang="fr-CA" sz="2000" dirty="0">
                <a:latin typeface="Avenir Next LT Pro"/>
              </a:rPr>
              <a:t>Soulever des préoccupations et enjeux à l’équipe de projet</a:t>
            </a:r>
          </a:p>
          <a:p>
            <a:pPr marL="285750" indent="-285750">
              <a:spcAft>
                <a:spcPts val="1200"/>
              </a:spcAft>
              <a:buFont typeface="Arial" panose="020B0604020202020204" pitchFamily="34" charset="0"/>
              <a:buChar char="•"/>
            </a:pPr>
            <a:r>
              <a:rPr lang="fr-CA" sz="2000" dirty="0">
                <a:latin typeface="Avenir Next LT Pro"/>
              </a:rPr>
              <a:t>Appuyer l’intégration du nouveau milieu de travail et les apprentissages connexes</a:t>
            </a:r>
          </a:p>
          <a:p>
            <a:pPr marL="285750" indent="-285750">
              <a:spcAft>
                <a:spcPts val="1200"/>
              </a:spcAft>
              <a:buFont typeface="Arial" panose="020B0604020202020204" pitchFamily="34" charset="0"/>
              <a:buChar char="•"/>
            </a:pPr>
            <a:r>
              <a:rPr lang="fr-CA" sz="2000" dirty="0">
                <a:latin typeface="Avenir Next LT Pro"/>
              </a:rPr>
              <a:t>Montrer l’exemple en adoptant les nouvelles façons de travailler</a:t>
            </a:r>
          </a:p>
          <a:p>
            <a:r>
              <a:rPr lang="fr-CA" sz="2000" b="1" dirty="0">
                <a:latin typeface="Avenir Next LT Pro"/>
              </a:rPr>
              <a:t>Temps requis </a:t>
            </a:r>
            <a:r>
              <a:rPr lang="fr-CA" sz="2000" dirty="0">
                <a:latin typeface="Avenir Next LT Pro"/>
              </a:rPr>
              <a:t>: entre 5 et 10 heures par mois</a:t>
            </a:r>
          </a:p>
          <a:p>
            <a:r>
              <a:rPr lang="fr-CA" sz="2000" b="1" dirty="0">
                <a:latin typeface="Avenir Next LT Pro"/>
              </a:rPr>
              <a:t>Contactez</a:t>
            </a:r>
            <a:r>
              <a:rPr lang="fr-CA" sz="2000" dirty="0">
                <a:latin typeface="Avenir Next LT Pro"/>
              </a:rPr>
              <a:t> </a:t>
            </a:r>
            <a:r>
              <a:rPr lang="fr-CA" sz="2000" dirty="0">
                <a:highlight>
                  <a:srgbClr val="FFFF00"/>
                </a:highlight>
                <a:latin typeface="Avenir Next LT Pro"/>
              </a:rPr>
              <a:t>[nom]</a:t>
            </a:r>
            <a:r>
              <a:rPr lang="fr-CA" sz="2000" dirty="0">
                <a:latin typeface="Avenir Next LT Pro"/>
              </a:rPr>
              <a:t> pour joindre le groupe!</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723"/>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latin typeface="Arial"/>
                <a:cs typeface="Arial"/>
              </a:rPr>
              <a:t>Annexe : Nous sommes à la recherche d'agents de changement!</a:t>
            </a:r>
            <a:endParaRPr lang="en-US" dirty="0">
              <a:solidFill>
                <a:schemeClr val="bg1"/>
              </a:solidFill>
              <a:latin typeface="Arial"/>
              <a:cs typeface="Arial"/>
            </a:endParaRP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1600" b="1" dirty="0">
                <a:latin typeface="Avenir Next LT Pro"/>
                <a:cs typeface="Arial"/>
              </a:rPr>
              <a:t>Qui :</a:t>
            </a:r>
            <a:r>
              <a:rPr lang="fr-CA" sz="1600" dirty="0">
                <a:latin typeface="Avenir Next LT Pro"/>
                <a:cs typeface="Arial"/>
              </a:rPr>
              <a:t> Le sondage sera distribué à tous les employés qui seront affectés à cet espace.</a:t>
            </a:r>
          </a:p>
          <a:p>
            <a:pPr marL="0" indent="0">
              <a:buNone/>
            </a:pPr>
            <a:r>
              <a:rPr lang="fr-CA" sz="1600" b="1" dirty="0">
                <a:latin typeface="Avenir Next LT Pro"/>
                <a:cs typeface="Arial"/>
              </a:rPr>
              <a:t>Quand : </a:t>
            </a:r>
            <a:r>
              <a:rPr lang="fr-CA" sz="1600" dirty="0">
                <a:latin typeface="Avenir Next LT Pro"/>
                <a:cs typeface="Arial"/>
              </a:rPr>
              <a:t>Vous recevrez le lien du sondage dans un courriel qui vous sera envoyé par </a:t>
            </a:r>
            <a:r>
              <a:rPr lang="fr-CA" sz="1600" dirty="0">
                <a:highlight>
                  <a:srgbClr val="FFFF00"/>
                </a:highlight>
                <a:latin typeface="Avenir Next LT Pro"/>
                <a:cs typeface="Arial"/>
              </a:rPr>
              <a:t>[nom]. </a:t>
            </a:r>
            <a:r>
              <a:rPr lang="fr-CA" sz="1600" dirty="0">
                <a:latin typeface="Avenir Next LT Pro"/>
                <a:cs typeface="Arial"/>
              </a:rPr>
              <a:t>Vous disposerez de </a:t>
            </a:r>
            <a:r>
              <a:rPr lang="fr-CA" sz="1600" dirty="0">
                <a:highlight>
                  <a:srgbClr val="FFFF00"/>
                </a:highlight>
                <a:latin typeface="Avenir Next LT Pro"/>
                <a:cs typeface="Arial"/>
              </a:rPr>
              <a:t>cinq [5] </a:t>
            </a:r>
            <a:r>
              <a:rPr lang="fr-CA" sz="1600" dirty="0">
                <a:latin typeface="Avenir Next LT Pro"/>
                <a:cs typeface="Arial"/>
              </a:rPr>
              <a:t>jours pour répondre au sondage en ligne. Il ne faut que cinq minutes pour y répondre!  </a:t>
            </a:r>
            <a:endParaRPr lang="fr-CA" sz="1600" dirty="0">
              <a:latin typeface="Avenir Next LT Pro" panose="020B0504020202020204" pitchFamily="34" charset="0"/>
            </a:endParaRPr>
          </a:p>
          <a:p>
            <a:pPr marL="0" indent="0">
              <a:buNone/>
            </a:pPr>
            <a:r>
              <a:rPr lang="fr-CA" sz="1600" b="1" dirty="0">
                <a:latin typeface="Avenir Next LT Pro"/>
                <a:cs typeface="Arial"/>
              </a:rPr>
              <a:t>Comment</a:t>
            </a:r>
            <a:r>
              <a:rPr lang="fr-CA" sz="1600" dirty="0">
                <a:latin typeface="Avenir Next LT Pro"/>
                <a:cs typeface="Arial"/>
              </a:rPr>
              <a:t> </a:t>
            </a:r>
            <a:r>
              <a:rPr lang="fr-CA" sz="1600" b="1" dirty="0">
                <a:latin typeface="Avenir Next LT Pro"/>
                <a:cs typeface="Arial"/>
              </a:rPr>
              <a:t>puis-je me préparer :</a:t>
            </a:r>
            <a:r>
              <a:rPr lang="fr-CA" sz="1600" dirty="0">
                <a:latin typeface="Avenir Next LT Pro"/>
                <a:cs typeface="Arial"/>
              </a:rPr>
              <a:t> Pensez à votre futur espace de travail et à vos nouvelles méthodes de travail dans le cadre d’un modèle de travail hybride. On vous demandera de fournir des renseignements sur vos activités professionnelles, vos fonctions et les activités que vous avez l’intention d’effectuer dans un environnement de bureau doté de technologies de l’information et adapté aux préférences et aux diverses tâches des employés. </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Répondez au sondage sur la conception</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2499"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a:solidFill>
                  <a:schemeClr val="bg1"/>
                </a:solidFill>
                <a:latin typeface="Arial"/>
                <a:cs typeface="Arial"/>
              </a:rPr>
              <a:t>Annexe : Préparez-vous à participer</a:t>
            </a:r>
            <a:endParaRPr lang="en-US">
              <a:solidFill>
                <a:schemeClr val="bg1"/>
              </a:solidFill>
              <a:latin typeface="Arial"/>
              <a:cs typeface="Arial"/>
            </a:endParaRP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CA" sz="1600" b="1" dirty="0">
                <a:latin typeface="Avenir Next LT Pro"/>
                <a:cs typeface="Arial"/>
              </a:rPr>
              <a:t>Quoi : </a:t>
            </a:r>
            <a:r>
              <a:rPr lang="fr-CA" sz="1600" dirty="0">
                <a:latin typeface="Avenir Next LT Pro"/>
                <a:cs typeface="Arial"/>
              </a:rPr>
              <a:t>Participez à la conception </a:t>
            </a:r>
            <a:r>
              <a:rPr lang="fr-CA" sz="1600" dirty="0">
                <a:highlight>
                  <a:srgbClr val="FFFF00"/>
                </a:highlight>
                <a:latin typeface="Avenir Next LT Pro"/>
                <a:cs typeface="Arial"/>
              </a:rPr>
              <a:t>[nom du projet]</a:t>
            </a:r>
            <a:r>
              <a:rPr lang="fr-CA" sz="1600" dirty="0">
                <a:latin typeface="Avenir Next LT Pro"/>
                <a:cs typeface="Arial"/>
              </a:rPr>
              <a:t> en votant pour l’une des trois planches de tendances proposées. Vous contribuerez ainsi à choisir les couleurs et les finitions de votre futur milieu de travail! </a:t>
            </a:r>
            <a:r>
              <a:rPr lang="fr-CA" sz="1600" b="1" dirty="0">
                <a:solidFill>
                  <a:schemeClr val="accent2">
                    <a:lumMod val="75000"/>
                  </a:schemeClr>
                </a:solidFill>
                <a:latin typeface="Avenir Next LT Pro"/>
                <a:cs typeface="Arial"/>
              </a:rPr>
              <a:t> </a:t>
            </a:r>
            <a:endParaRPr lang="fr-CA" sz="1600" b="1" dirty="0">
              <a:solidFill>
                <a:schemeClr val="accent2">
                  <a:lumMod val="75000"/>
                </a:schemeClr>
              </a:solidFill>
              <a:latin typeface="Avenir Next LT Pro" panose="020B0504020202020204" pitchFamily="34" charset="0"/>
            </a:endParaRPr>
          </a:p>
          <a:p>
            <a:pPr marL="0" indent="0" algn="just">
              <a:buNone/>
            </a:pPr>
            <a:r>
              <a:rPr lang="fr-CA" sz="1600" b="1" dirty="0">
                <a:latin typeface="Avenir Next LT Pro"/>
                <a:cs typeface="Arial"/>
              </a:rPr>
              <a:t>Qui :</a:t>
            </a:r>
            <a:r>
              <a:rPr lang="fr-CA" sz="1600" dirty="0">
                <a:latin typeface="Avenir Next LT Pro"/>
                <a:cs typeface="Arial"/>
              </a:rPr>
              <a:t> Le sondage sera acheminé à tous les employés qui seront affectés à cet espace.</a:t>
            </a:r>
          </a:p>
          <a:p>
            <a:pPr marL="0" indent="0" algn="just">
              <a:buFont typeface="Arial" panose="020B0604020202020204" pitchFamily="34" charset="0"/>
              <a:buNone/>
            </a:pPr>
            <a:r>
              <a:rPr lang="fr-CA" sz="1600" b="1" dirty="0">
                <a:latin typeface="Avenir Next LT Pro"/>
                <a:cs typeface="Arial"/>
              </a:rPr>
              <a:t>Quand : </a:t>
            </a:r>
            <a:r>
              <a:rPr lang="fr-CA" sz="1600" dirty="0">
                <a:latin typeface="Avenir Next LT Pro"/>
                <a:cs typeface="Arial"/>
              </a:rPr>
              <a:t>Vous recevrez le lien du sondage dans un courriel qui vous sera envoyé par </a:t>
            </a:r>
            <a:r>
              <a:rPr lang="fr-CA" sz="1600" dirty="0">
                <a:highlight>
                  <a:srgbClr val="FFFF00"/>
                </a:highlight>
                <a:latin typeface="Avenir Next LT Pro"/>
                <a:cs typeface="Arial"/>
              </a:rPr>
              <a:t>[nom]</a:t>
            </a:r>
            <a:r>
              <a:rPr lang="fr-CA" sz="1600" dirty="0">
                <a:latin typeface="Avenir Next LT Pro"/>
                <a:cs typeface="Arial"/>
              </a:rPr>
              <a:t>. Vous disposerez de </a:t>
            </a:r>
            <a:r>
              <a:rPr lang="fr-CA" sz="1600" dirty="0">
                <a:highlight>
                  <a:srgbClr val="FFFF00"/>
                </a:highlight>
                <a:latin typeface="Avenir Next LT Pro"/>
                <a:cs typeface="Arial"/>
              </a:rPr>
              <a:t>cinq [5]</a:t>
            </a:r>
            <a:r>
              <a:rPr lang="fr-CA" sz="1600" dirty="0">
                <a:latin typeface="Avenir Next LT Pro"/>
                <a:cs typeface="Arial"/>
              </a:rPr>
              <a:t> jours pour répondre au sondage en ligne.</a:t>
            </a: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fr-CA" sz="2000" b="1" dirty="0">
                <a:solidFill>
                  <a:schemeClr val="accent2">
                    <a:lumMod val="75000"/>
                  </a:schemeClr>
                </a:solidFill>
                <a:latin typeface="Avenir Next LT Pro"/>
                <a:cs typeface="Arial"/>
              </a:rPr>
              <a:t>Choisissez votre planche de tendances favorite!</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latin typeface="Arial"/>
                <a:cs typeface="Arial"/>
              </a:rPr>
              <a:t>Annexe : Préparez-vous à participer</a:t>
            </a:r>
            <a:endParaRPr lang="en-US" dirty="0">
              <a:solidFill>
                <a:schemeClr val="bg1"/>
              </a:solidFill>
              <a:latin typeface="Arial"/>
              <a:cs typeface="Arial"/>
            </a:endParaRP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04913" y="1008799"/>
            <a:ext cx="2791604" cy="1603903"/>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22470" y="2612702"/>
            <a:ext cx="2774046" cy="1603903"/>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22470" y="4216605"/>
            <a:ext cx="2794193" cy="1609698"/>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Comprenez la nature du changement et la nécessité du changement.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Quels avantages tirerez-vous de ce changement?</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Faites-vous entendre et influencez l’avenir de votre nouveau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Participez et soutenez le changement.</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Accédez à des ressources sur la façon de changer, d’acquérir de nouvelles compétences et d’apprendre de nouveaux comportements.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Avenir Next LT Pro" panose="020B0504020202020204" pitchFamily="34" charset="0"/>
              </a:rPr>
              <a:t>Préparez-vous aux nouvelles façons de travailler.</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Avenir Next LT Pro" panose="020B0504020202020204" pitchFamily="34" charset="0"/>
              </a:rPr>
              <a:t>Utilisez vos nouvelles connaissances, compétences et comportements pour adopter la nouvelle façon de travailler.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Avenir Next LT Pro" panose="020B0504020202020204" pitchFamily="34" charset="0"/>
              </a:rPr>
              <a:t>Célébrez votre parcours du changement.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77797C">
                      <a:lumMod val="50000"/>
                    </a:srgbClr>
                  </a:solidFill>
                  <a:uLnTx/>
                  <a:uFillTx/>
                  <a:latin typeface="Avenir Next LT Pro" panose="020B0504020202020204" pitchFamily="34" charset="0"/>
                </a:rPr>
                <a:t>Participez</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4"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FFFFFF"/>
                  </a:solidFill>
                  <a:uLnTx/>
                  <a:uFillTx/>
                  <a:latin typeface="Avenir Next LT Pro" panose="020B0504020202020204" pitchFamily="34" charset="0"/>
                </a:rPr>
                <a:t>Équipez-vous</a:t>
              </a: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FFFFFF"/>
                  </a:solidFill>
                  <a:uLnTx/>
                  <a:uFillTx/>
                  <a:latin typeface="Avenir Next LT Pro" panose="020B0504020202020204" pitchFamily="34" charset="0"/>
                </a:rPr>
                <a:t>Lancez-vous et célébrez!</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i="0" u="none" strike="noStrike" cap="none" normalizeH="0" baseline="0" noProof="0">
                  <a:ln>
                    <a:noFill/>
                  </a:ln>
                  <a:solidFill>
                    <a:srgbClr val="77797C">
                      <a:lumMod val="50000"/>
                    </a:srgbClr>
                  </a:solidFill>
                  <a:uLnTx/>
                  <a:uFillTx/>
                  <a:latin typeface="Avenir Next LT Pro" panose="020B0504020202020204" pitchFamily="34" charset="0"/>
                </a:rPr>
                <a:t>Apprenez</a:t>
              </a: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0" b="1" i="0" u="none" strike="noStrike" cap="none" normalizeH="0" baseline="0" noProof="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2400">
                <a:solidFill>
                  <a:schemeClr val="bg1"/>
                </a:solidFill>
              </a:rPr>
              <a:t>Annexe : </a:t>
            </a:r>
            <a:r>
              <a:rPr lang="fr-FR" sz="2400">
                <a:solidFill>
                  <a:schemeClr val="bg1"/>
                </a:solidFill>
              </a:rPr>
              <a:t>Feuille de route des employés vers le futur milieu de travail</a:t>
            </a:r>
            <a:endParaRPr lang="en-US" sz="2400">
              <a:solidFill>
                <a:schemeClr val="bg1"/>
              </a:solidFill>
            </a:endParaRP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fr-CA" sz="2000" i="0" u="none" strike="noStrike" cap="none" normalizeH="0" baseline="0" noProof="0">
                <a:ln>
                  <a:noFill/>
                </a:ln>
                <a:solidFill>
                  <a:schemeClr val="tx2">
                    <a:lumMod val="50000"/>
                  </a:schemeClr>
                </a:solidFill>
                <a:uLnTx/>
                <a:uFillTx/>
                <a:latin typeface="Avenir Next LT Pro" panose="020B0504020202020204" pitchFamily="34" charset="0"/>
              </a:rPr>
              <a:t>Séance d’information ouverte avec les employés</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latin typeface="Avenir Next LT Pro" panose="020B0504020202020204" pitchFamily="34" charset="0"/>
              </a:rPr>
              <a:t>Questions fréquentes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Infolettre ou plateformes d’information</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tx2">
                    <a:lumMod val="50000"/>
                  </a:schemeClr>
                </a:solidFill>
                <a:uLnTx/>
                <a:uFillTx/>
                <a:latin typeface="Avenir Next LT Pro" panose="020B0504020202020204" pitchFamily="34" charset="0"/>
              </a:rPr>
              <a:t>Sondage sur la conception</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Dénomination des salles de rencontre</a:t>
            </a:r>
            <a:endParaRPr kumimoji="0" lang="fr-CA" sz="2000" i="0" u="none" strike="noStrike" cap="none" normalizeH="0" baseline="0" noProof="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latin typeface="Avenir Next LT Pro"/>
              </a:rPr>
              <a:t>Vote pour les planches de tendance</a:t>
            </a:r>
            <a:endParaRPr lang="fr-FR">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Nouveaux outils et formation</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fr-CA" sz="2000">
                <a:solidFill>
                  <a:schemeClr val="tx2">
                    <a:lumMod val="50000"/>
                  </a:schemeClr>
                </a:solidFill>
                <a:latin typeface="Avenir Next LT Pro" panose="020B0504020202020204" pitchFamily="34" charset="0"/>
              </a:rPr>
              <a:t>Présentation « Une journée dans la vie »</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latin typeface="Avenir Next LT Pro" panose="020B0504020202020204" pitchFamily="34" charset="0"/>
              </a:rPr>
              <a:t>Boîte à outils des employés</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Visite</a:t>
            </a:r>
            <a:r>
              <a:rPr kumimoji="0" lang="fr-CA" sz="2000" i="0" u="none" strike="noStrike" cap="none" normalizeH="0" noProof="0">
                <a:ln>
                  <a:noFill/>
                </a:ln>
                <a:solidFill>
                  <a:schemeClr val="bg1"/>
                </a:solidFill>
                <a:uLnTx/>
                <a:uFillTx/>
                <a:latin typeface="Avenir Next LT Pro" panose="020B0504020202020204" pitchFamily="34" charset="0"/>
              </a:rPr>
              <a:t> de </a:t>
            </a:r>
            <a:r>
              <a:rPr kumimoji="0" lang="fr-CA" sz="2000" i="0" u="none" strike="noStrike" cap="none" normalizeH="0" baseline="0" noProof="0">
                <a:ln>
                  <a:noFill/>
                </a:ln>
                <a:solidFill>
                  <a:schemeClr val="bg1"/>
                </a:solidFill>
                <a:uLnTx/>
                <a:uFillTx/>
                <a:latin typeface="Avenir Next LT Pro" panose="020B0504020202020204" pitchFamily="34" charset="0"/>
              </a:rPr>
              <a:t>l’espace modernisé</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Ouverture de l’espace</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latin typeface="Avenir Next LT Pro" panose="020B0504020202020204" pitchFamily="34" charset="0"/>
              </a:rPr>
              <a:t>Sondage de rétroaction</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solidFill>
                    <a:schemeClr val="tx2">
                      <a:lumMod val="50000"/>
                    </a:schemeClr>
                  </a:solidFill>
                  <a:latin typeface="Avenir Next LT Pro" panose="020B0504020202020204" pitchFamily="34" charset="0"/>
                </a:rPr>
                <a:t>Participez</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fr-CA" sz="12000" b="1">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latin typeface="Avenir Next LT Pro" panose="020B0504020202020204" pitchFamily="34" charset="0"/>
                </a:rPr>
                <a:t>Équipez-vous</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fr-CA" sz="12000" b="1">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a:latin typeface="Avenir Next LT Pro" panose="020B0504020202020204" pitchFamily="34" charset="0"/>
                </a:rPr>
                <a:t>Lancez-vous et célébrez!</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fr-CA" sz="12000" b="1">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fr-CA" sz="2000">
                  <a:solidFill>
                    <a:schemeClr val="tx2">
                      <a:lumMod val="50000"/>
                    </a:schemeClr>
                  </a:solidFill>
                  <a:latin typeface="Avenir Next LT Pro" panose="020B0504020202020204" pitchFamily="34" charset="0"/>
                </a:rPr>
                <a:t>Apprenez</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fr-CA" sz="12000" b="1">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Annexe : </a:t>
            </a:r>
            <a:r>
              <a:rPr lang="fr-FR" dirty="0">
                <a:solidFill>
                  <a:schemeClr val="bg1"/>
                </a:solidFill>
              </a:rPr>
              <a:t>Feuille de route de l’employé – Aperçu des activités</a:t>
            </a:r>
            <a:endParaRPr lang="en-US" dirty="0">
              <a:solidFill>
                <a:schemeClr val="bg1"/>
              </a:solidFill>
            </a:endParaRP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90835" y="3149544"/>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err="1">
                <a:solidFill>
                  <a:schemeClr val="bg1"/>
                </a:solidFill>
                <a:latin typeface="Arial"/>
                <a:cs typeface="Arial"/>
              </a:rPr>
              <a:t>Annexe</a:t>
            </a:r>
            <a:r>
              <a:rPr lang="en-US" dirty="0">
                <a:solidFill>
                  <a:schemeClr val="bg1"/>
                </a:solidFill>
                <a:latin typeface="Arial"/>
                <a:cs typeface="Arial"/>
              </a:rPr>
              <a:t> : La conception du MTGC : </a:t>
            </a:r>
            <a:r>
              <a:rPr lang="fr-CA" dirty="0">
                <a:solidFill>
                  <a:schemeClr val="bg1"/>
                </a:solidFill>
                <a:latin typeface="Arial"/>
                <a:cs typeface="Arial"/>
              </a:rPr>
              <a:t>Points de travail individuels</a:t>
            </a:r>
            <a:endParaRPr lang="en-US" dirty="0">
              <a:solidFill>
                <a:schemeClr val="bg1"/>
              </a:solidFill>
              <a:latin typeface="Arial"/>
              <a:cs typeface="Arial"/>
            </a:endParaRP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321" y="5468578"/>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Capsule de travail</a:t>
            </a:r>
            <a:endParaRPr lang="en-CA" sz="1600" b="1">
              <a:solidFill>
                <a:srgbClr val="6E9F96"/>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fr-CA" sz="1600" b="1" dirty="0">
                <a:solidFill>
                  <a:srgbClr val="6E9F96"/>
                </a:solidFill>
                <a:latin typeface="Avenir Next LT Pro" panose="020B0504020202020204" pitchFamily="34" charset="0"/>
              </a:rPr>
              <a:t>Salle de concentration</a:t>
            </a:r>
            <a:endParaRPr lang="en-CA" sz="1600" b="1" dirty="0">
              <a:solidFill>
                <a:srgbClr val="6E9F96"/>
              </a:solidFill>
              <a:latin typeface="Avenir Next LT Pro" panose="020B0504020202020204" pitchFamily="34" charset="0"/>
            </a:endParaRP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Point de transition</a:t>
            </a:r>
            <a:endParaRPr lang="en-CA" sz="1600" b="1" dirty="0">
              <a:solidFill>
                <a:srgbClr val="6E9F96"/>
              </a:solidFill>
              <a:latin typeface="Avenir Next LT Pro" panose="020B0504020202020204" pitchFamily="34" charset="0"/>
            </a:endParaRPr>
          </a:p>
        </p:txBody>
      </p:sp>
      <p:sp>
        <p:nvSpPr>
          <p:cNvPr id="20" name="ZoneTexte 19">
            <a:extLst>
              <a:ext uri="{FF2B5EF4-FFF2-40B4-BE49-F238E27FC236}">
                <a16:creationId xmlns:a16="http://schemas.microsoft.com/office/drawing/2014/main" id="{6C9B3B4D-62A2-E188-CF9D-FD9CCB9C4F45}"/>
              </a:ext>
            </a:extLst>
          </p:cNvPr>
          <p:cNvSpPr txBox="1"/>
          <p:nvPr/>
        </p:nvSpPr>
        <p:spPr>
          <a:xfrm>
            <a:off x="9705545" y="2696195"/>
            <a:ext cx="1974284" cy="338554"/>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Salle d’étude</a:t>
            </a:r>
            <a:endParaRPr lang="en-CA" sz="1600" b="1" dirty="0">
              <a:solidFill>
                <a:srgbClr val="6E9F96"/>
              </a:solidFill>
              <a:latin typeface="Avenir Next LT Pro" panose="020B0504020202020204" pitchFamily="34" charset="0"/>
            </a:endParaRP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584775"/>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Cabine téléphonique</a:t>
            </a:r>
            <a:endParaRPr lang="en-CA" sz="1600" b="1">
              <a:solidFill>
                <a:srgbClr val="6E9F96"/>
              </a:solidFill>
              <a:latin typeface="Avenir Next LT Pro" panose="020B0504020202020204" pitchFamily="34" charset="0"/>
            </a:endParaRPr>
          </a:p>
        </p:txBody>
      </p:sp>
      <p:sp>
        <p:nvSpPr>
          <p:cNvPr id="22" name="ZoneTexte 21">
            <a:extLst>
              <a:ext uri="{FF2B5EF4-FFF2-40B4-BE49-F238E27FC236}">
                <a16:creationId xmlns:a16="http://schemas.microsoft.com/office/drawing/2014/main" id="{14CD3E4D-6DA0-395F-8ECE-C45164D884C3}"/>
              </a:ext>
            </a:extLst>
          </p:cNvPr>
          <p:cNvSpPr txBox="1"/>
          <p:nvPr/>
        </p:nvSpPr>
        <p:spPr>
          <a:xfrm>
            <a:off x="2330578" y="5365043"/>
            <a:ext cx="1769284"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Poste de travail</a:t>
            </a:r>
            <a:endParaRPr lang="en-CA" sz="1600" b="1">
              <a:solidFill>
                <a:srgbClr val="6E9F96"/>
              </a:solidFill>
              <a:latin typeface="Avenir Next LT Pro" panose="020B0504020202020204" pitchFamily="34" charset="0"/>
            </a:endParaRPr>
          </a:p>
        </p:txBody>
      </p:sp>
      <p:sp>
        <p:nvSpPr>
          <p:cNvPr id="23" name="ZoneTexte 22">
            <a:extLst>
              <a:ext uri="{FF2B5EF4-FFF2-40B4-BE49-F238E27FC236}">
                <a16:creationId xmlns:a16="http://schemas.microsoft.com/office/drawing/2014/main" id="{C3A5079C-E200-2962-16E2-A6F67770BD98}"/>
              </a:ext>
            </a:extLst>
          </p:cNvPr>
          <p:cNvSpPr txBox="1"/>
          <p:nvPr/>
        </p:nvSpPr>
        <p:spPr>
          <a:xfrm>
            <a:off x="4679934" y="5345467"/>
            <a:ext cx="2250886" cy="584775"/>
          </a:xfrm>
          <a:prstGeom prst="rect">
            <a:avLst/>
          </a:prstGeom>
          <a:noFill/>
        </p:spPr>
        <p:txBody>
          <a:bodyPr wrap="square" rtlCol="0">
            <a:spAutoFit/>
          </a:bodyPr>
          <a:lstStyle/>
          <a:p>
            <a:r>
              <a:rPr lang="fr-CA" sz="1600" b="1" dirty="0">
                <a:solidFill>
                  <a:srgbClr val="6E9F96"/>
                </a:solidFill>
                <a:latin typeface="Avenir Next LT Pro" panose="020B0504020202020204" pitchFamily="34" charset="0"/>
              </a:rPr>
              <a:t>Cabine téléphonique</a:t>
            </a:r>
            <a:endParaRPr lang="en-CA" sz="1600" b="1" dirty="0">
              <a:solidFill>
                <a:srgbClr val="6E9F96"/>
              </a:solidFill>
              <a:latin typeface="Avenir Next LT Pro" panose="020B0504020202020204" pitchFamily="34" charset="0"/>
            </a:endParaRPr>
          </a:p>
        </p:txBody>
      </p:sp>
      <p:sp>
        <p:nvSpPr>
          <p:cNvPr id="24" name="ZoneTexte 23">
            <a:extLst>
              <a:ext uri="{FF2B5EF4-FFF2-40B4-BE49-F238E27FC236}">
                <a16:creationId xmlns:a16="http://schemas.microsoft.com/office/drawing/2014/main" id="{233F378C-FDFC-60EB-FA4F-F8EC5785BD9F}"/>
              </a:ext>
            </a:extLst>
          </p:cNvPr>
          <p:cNvSpPr txBox="1"/>
          <p:nvPr/>
        </p:nvSpPr>
        <p:spPr>
          <a:xfrm>
            <a:off x="9507220" y="5443948"/>
            <a:ext cx="2832687" cy="338554"/>
          </a:xfrm>
          <a:prstGeom prst="rect">
            <a:avLst/>
          </a:prstGeom>
          <a:noFill/>
        </p:spPr>
        <p:txBody>
          <a:bodyPr wrap="square" rtlCol="0">
            <a:spAutoFit/>
          </a:bodyPr>
          <a:lstStyle/>
          <a:p>
            <a:r>
              <a:rPr lang="fr-CA" sz="1600" b="1">
                <a:solidFill>
                  <a:srgbClr val="6E9F96"/>
                </a:solidFill>
                <a:latin typeface="Avenir Next LT Pro" panose="020B0504020202020204" pitchFamily="34" charset="0"/>
              </a:rPr>
              <a:t>Capsule de concentration</a:t>
            </a:r>
            <a:endParaRPr lang="en-CA" sz="1600" b="1">
              <a:solidFill>
                <a:srgbClr val="6E9F96"/>
              </a:solidFill>
              <a:latin typeface="Avenir Next LT Pro" panose="020B0504020202020204" pitchFamily="34" charset="0"/>
            </a:endParaRPr>
          </a:p>
        </p:txBody>
      </p:sp>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8985" y="3389234"/>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err="1">
                <a:solidFill>
                  <a:schemeClr val="bg1"/>
                </a:solidFill>
                <a:latin typeface="Arial"/>
                <a:cs typeface="Arial"/>
              </a:rPr>
              <a:t>Annexe</a:t>
            </a:r>
            <a:r>
              <a:rPr lang="en-US" dirty="0">
                <a:solidFill>
                  <a:schemeClr val="bg1"/>
                </a:solidFill>
                <a:latin typeface="Arial"/>
                <a:cs typeface="Arial"/>
              </a:rPr>
              <a:t> : La conception du MTGC : </a:t>
            </a:r>
            <a:r>
              <a:rPr lang="fr-CA" dirty="0">
                <a:solidFill>
                  <a:schemeClr val="bg1"/>
                </a:solidFill>
                <a:latin typeface="Arial"/>
                <a:cs typeface="Arial"/>
              </a:rPr>
              <a:t>Points de travail collaboratifs</a:t>
            </a:r>
            <a:endParaRPr lang="en-US" dirty="0">
              <a:solidFill>
                <a:schemeClr val="bg1"/>
              </a:solidFill>
              <a:latin typeface="Arial"/>
              <a:cs typeface="Arial"/>
            </a:endParaRP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97704" y="317125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Zone d’équipe</a:t>
            </a:r>
            <a:endParaRPr lang="en-CA" b="1">
              <a:solidFill>
                <a:srgbClr val="6E9F96"/>
              </a:solidFill>
              <a:latin typeface="Avenir Next LT Pro" panose="020B0504020202020204" pitchFamily="34" charset="0"/>
            </a:endParaRPr>
          </a:p>
        </p:txBody>
      </p:sp>
      <p:sp>
        <p:nvSpPr>
          <p:cNvPr id="13" name="ZoneTexte 12">
            <a:extLst>
              <a:ext uri="{FF2B5EF4-FFF2-40B4-BE49-F238E27FC236}">
                <a16:creationId xmlns:a16="http://schemas.microsoft.com/office/drawing/2014/main" id="{1856612A-885E-3E7C-AF4D-8D057206B1B0}"/>
              </a:ext>
            </a:extLst>
          </p:cNvPr>
          <p:cNvSpPr txBox="1"/>
          <p:nvPr/>
        </p:nvSpPr>
        <p:spPr>
          <a:xfrm>
            <a:off x="3727992" y="3157475"/>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Enclave</a:t>
            </a:r>
            <a:endParaRPr lang="en-CA" b="1">
              <a:solidFill>
                <a:srgbClr val="6E9F96"/>
              </a:solidFill>
              <a:latin typeface="Avenir Next LT Pro" panose="020B0504020202020204" pitchFamily="34" charset="0"/>
            </a:endParaRPr>
          </a:p>
        </p:txBody>
      </p:sp>
      <p:sp>
        <p:nvSpPr>
          <p:cNvPr id="14" name="ZoneTexte 13">
            <a:extLst>
              <a:ext uri="{FF2B5EF4-FFF2-40B4-BE49-F238E27FC236}">
                <a16:creationId xmlns:a16="http://schemas.microsoft.com/office/drawing/2014/main" id="{E3E9C2D6-972B-3EAA-FBF3-3BB33506298D}"/>
              </a:ext>
            </a:extLst>
          </p:cNvPr>
          <p:cNvSpPr txBox="1"/>
          <p:nvPr/>
        </p:nvSpPr>
        <p:spPr>
          <a:xfrm>
            <a:off x="6419123" y="3086616"/>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travail</a:t>
            </a:r>
            <a:endParaRPr lang="en-CA" b="1">
              <a:solidFill>
                <a:srgbClr val="6E9F96"/>
              </a:solidFill>
              <a:latin typeface="Avenir Next LT Pro" panose="020B0504020202020204" pitchFamily="34" charset="0"/>
            </a:endParaRP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Point de discussion</a:t>
            </a:r>
            <a:endParaRPr lang="en-CA" b="1">
              <a:solidFill>
                <a:srgbClr val="6E9F96"/>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00FAED27-44E9-97F7-396F-4295A6BCBA84}"/>
              </a:ext>
            </a:extLst>
          </p:cNvPr>
          <p:cNvSpPr txBox="1"/>
          <p:nvPr/>
        </p:nvSpPr>
        <p:spPr>
          <a:xfrm>
            <a:off x="8085566" y="5579661"/>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projet</a:t>
            </a:r>
            <a:endParaRPr lang="en-CA" b="1">
              <a:solidFill>
                <a:srgbClr val="6E9F96"/>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Salon</a:t>
            </a:r>
            <a:endParaRPr lang="en-CA" b="1">
              <a:solidFill>
                <a:srgbClr val="6E9F96"/>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r>
              <a:rPr lang="fr-CA" b="1">
                <a:solidFill>
                  <a:srgbClr val="6E9F96"/>
                </a:solidFill>
                <a:latin typeface="Avenir Next LT Pro" panose="020B0504020202020204" pitchFamily="34" charset="0"/>
              </a:rPr>
              <a:t>Salle de réunion</a:t>
            </a:r>
            <a:endParaRPr lang="en-CA" b="1">
              <a:solidFill>
                <a:srgbClr val="6E9F96"/>
              </a:solidFill>
              <a:latin typeface="Avenir Next LT Pro" panose="020B0504020202020204" pitchFamily="34" charset="0"/>
            </a:endParaRP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fr-CA" b="0" dirty="0">
                <a:latin typeface="Avenir Next LT Pro" panose="020B0504020202020204" pitchFamily="34" charset="0"/>
                <a:cs typeface="Arial"/>
              </a:rPr>
              <a:t>Pour plusieurs d’entre vous...</a:t>
            </a:r>
            <a:endParaRPr lang="en-CA" b="0" dirty="0">
              <a:latin typeface="Avenir Next LT Pro" panose="020B0504020202020204" pitchFamily="34" charset="0"/>
              <a:cs typeface="Arial"/>
            </a:endParaRPr>
          </a:p>
        </p:txBody>
      </p:sp>
      <p:sp>
        <p:nvSpPr>
          <p:cNvPr id="3" name="Rectangle 2">
            <a:extLst>
              <a:ext uri="{FF2B5EF4-FFF2-40B4-BE49-F238E27FC236}">
                <a16:creationId xmlns:a16="http://schemas.microsoft.com/office/drawing/2014/main" id="{52628C8E-2231-D75D-DC5C-D20A9447151B}"/>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Avenir Next LT Pro" panose="020B0504020202020204" pitchFamily="34" charset="0"/>
                <a:cs typeface="Calibri"/>
              </a:rPr>
              <a:t>Mars 2020</a:t>
            </a:r>
            <a:endParaRPr lang="fr-CA" sz="1800" b="1" i="0" u="none" strike="noStrike" cap="none" normalizeH="0" baseline="0" noProof="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889262"/>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rgbClr val="17455C"/>
                  </a:solidFill>
                  <a:uLnTx/>
                  <a:uFillTx/>
                  <a:latin typeface="Avenir Next LT Pro" panose="020B0504020202020204" pitchFamily="34" charset="0"/>
                  <a:cs typeface="Calibri Light"/>
                </a:rPr>
                <a:t>Travail = Milieu de travail</a:t>
              </a:r>
              <a:endParaRPr lang="fr-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Statique et conforme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Individuel</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Interactions sociales en personne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1030371"/>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rgbClr val="18853F"/>
                  </a:solidFill>
                  <a:uLnTx/>
                  <a:uFillTx/>
                  <a:latin typeface="Avenir Next LT Pro" panose="020B0504020202020204" pitchFamily="34" charset="0"/>
                  <a:cs typeface="Calibri Light"/>
                </a:rPr>
                <a:t>Travail = Maison</a:t>
              </a:r>
              <a:endParaRPr lang="fr-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Conciliation travail-vie personnelle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Virtuel et numérique</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Efficacité</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cxnSp>
        <p:nvCxnSpPr>
          <p:cNvPr id="13" name="Straight Arrow Connector 25">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Travail = Hybride</a:t>
            </a:r>
            <a:endParaRPr lang="fr-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Choisir le meilleur des deux</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algn="ctr" defTabSz="800100" eaLnBrk="0" fontAlgn="base" hangingPunct="0">
              <a:spcBef>
                <a:spcPct val="0"/>
              </a:spcBef>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Responsabilisation</a:t>
            </a:r>
            <a:r>
              <a:rPr lang="fr-CA" dirty="0">
                <a:solidFill>
                  <a:srgbClr val="000000"/>
                </a:solidFill>
                <a:latin typeface="Avenir Next LT Pro" panose="020B0504020202020204" pitchFamily="34" charset="0"/>
                <a:cs typeface="Calibri Light"/>
              </a:rPr>
              <a:t> </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b="0" i="0" u="none" strike="noStrike" cap="none" normalizeH="0" baseline="0" noProof="0" dirty="0">
                <a:ln>
                  <a:noFill/>
                </a:ln>
                <a:solidFill>
                  <a:srgbClr val="000000"/>
                </a:solidFill>
                <a:uLnTx/>
                <a:uFillTx/>
                <a:latin typeface="Avenir Next LT Pro" panose="020B0504020202020204" pitchFamily="34" charset="0"/>
                <a:cs typeface="Calibri Light"/>
              </a:rPr>
              <a:t>Fonctionnalité</a:t>
            </a:r>
            <a:endParaRPr lang="fr-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descr="Wireless with solid fill">
            <a:extLst>
              <a:ext uri="{FF2B5EF4-FFF2-40B4-BE49-F238E27FC236}">
                <a16:creationId xmlns:a16="http://schemas.microsoft.com/office/drawing/2014/main" id="{F1067630-12DA-01B5-3831-9ACBA8C168C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fr-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val="0"/>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fr-CA" b="1" dirty="0">
                <a:solidFill>
                  <a:srgbClr val="4CB6A0"/>
                </a:solidFill>
                <a:highlight>
                  <a:srgbClr val="FFFF00"/>
                </a:highlight>
                <a:latin typeface="Avenir Next LT Pro" panose="020B0504020202020204" pitchFamily="34" charset="0"/>
                <a:cs typeface="Calibri"/>
              </a:rPr>
              <a:t>[N</a:t>
            </a:r>
            <a:r>
              <a:rPr kumimoji="0" lang="fr-CA" b="1" i="0" u="none" strike="noStrike" cap="none" normalizeH="0" baseline="0" noProof="0" dirty="0">
                <a:ln>
                  <a:noFill/>
                </a:ln>
                <a:solidFill>
                  <a:srgbClr val="4CB6A0"/>
                </a:solidFill>
                <a:highlight>
                  <a:srgbClr val="FFFF00"/>
                </a:highlight>
                <a:uLnTx/>
                <a:uFillTx/>
                <a:latin typeface="Avenir Next LT Pro" panose="020B0504020202020204" pitchFamily="34" charset="0"/>
                <a:cs typeface="Calibri"/>
              </a:rPr>
              <a:t>om de votre projet</a:t>
            </a:r>
            <a:r>
              <a:rPr lang="fr-CA" dirty="0">
                <a:highlight>
                  <a:srgbClr val="FFFF00"/>
                </a:highlight>
                <a:latin typeface="Avenir Next LT Pro" panose="020B0504020202020204" pitchFamily="34" charset="0"/>
                <a:cs typeface="Calibri"/>
              </a:rPr>
              <a:t> </a:t>
            </a:r>
            <a:endParaRPr lang="fr-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fr-CA" b="1" dirty="0">
                <a:solidFill>
                  <a:srgbClr val="4CB6A0"/>
                </a:solidFill>
                <a:highlight>
                  <a:srgbClr val="FFFF00"/>
                </a:highlight>
                <a:latin typeface="Avenir Next LT Pro" panose="020B0504020202020204" pitchFamily="34" charset="0"/>
                <a:cs typeface="Calibri"/>
              </a:rPr>
              <a:t>Mois et année]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ea typeface="+mn-ea"/>
              </a:rPr>
              <a:t>Contexte</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fr-CA">
                <a:highlight>
                  <a:srgbClr val="FFFF00"/>
                </a:highlight>
                <a:latin typeface="Avenir Next LT Pro" panose="020B0504020202020204" pitchFamily="34" charset="0"/>
              </a:rPr>
              <a:t>Insérez votre vision, incluant les espaces visés par cette modernisation.</a:t>
            </a:r>
            <a:endParaRPr lang="en-CA">
              <a:highlight>
                <a:srgbClr val="FFFF00"/>
              </a:highlight>
              <a:latin typeface="Avenir Next LT Pro" panose="020B0504020202020204" pitchFamily="34" charset="0"/>
            </a:endParaRP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a:solidFill>
                  <a:schemeClr val="bg1"/>
                </a:solidFill>
                <a:ea typeface="+mn-ea"/>
              </a:rPr>
              <a:t>Notre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a:highlight>
                  <a:srgbClr val="FFFF00"/>
                </a:highlight>
                <a:latin typeface="Avenir Next LT Pro"/>
                <a:cs typeface="Arial"/>
              </a:rPr>
              <a:t>Insérez une image de votre immeuble ou de vos bureaux</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latin typeface="Arial"/>
                <a:cs typeface="Arial"/>
              </a:rPr>
              <a:t>Le Milieu de travail GC : axé sur les activités</a:t>
            </a:r>
            <a:endParaRPr lang="fr-CA">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2" name="Média en ligne 1" title="Qu’est-ce qu’un milieu de travail axé sur les activités?">
            <a:hlinkClick r:id="" action="ppaction://media"/>
            <a:extLst>
              <a:ext uri="{FF2B5EF4-FFF2-40B4-BE49-F238E27FC236}">
                <a16:creationId xmlns:a16="http://schemas.microsoft.com/office/drawing/2014/main" id="{153C7F1A-7C51-87B1-E64A-F693E76CFF73}"/>
              </a:ext>
            </a:extLst>
          </p:cNvPr>
          <p:cNvPicPr>
            <a:picLocks noRot="1" noChangeAspect="1"/>
          </p:cNvPicPr>
          <p:nvPr>
            <a:videoFile r:link="rId1"/>
          </p:nvPr>
        </p:nvPicPr>
        <p:blipFill>
          <a:blip r:embed="rId5"/>
          <a:stretch>
            <a:fillRect/>
          </a:stretch>
        </p:blipFill>
        <p:spPr>
          <a:xfrm>
            <a:off x="847344" y="813959"/>
            <a:ext cx="10497312" cy="5930981"/>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fr-CA" sz="2200" dirty="0">
                <a:latin typeface="Avenir Next LT Pro" panose="020B0504020202020204" pitchFamily="34" charset="0"/>
                <a:cs typeface="Arial"/>
              </a:rPr>
              <a:t>Continuer à s’adapter aux nouvelles façons de travailler et d’interagir, adoptées pendant et après la pandémie. </a:t>
            </a:r>
            <a:endParaRPr lang="fr-CA" sz="2200" dirty="0">
              <a:latin typeface="Avenir Next LT Pro" panose="020B0504020202020204" pitchFamily="34" charset="0"/>
            </a:endParaRPr>
          </a:p>
          <a:p>
            <a:pPr marL="215900">
              <a:lnSpc>
                <a:spcPct val="100000"/>
              </a:lnSpc>
              <a:spcBef>
                <a:spcPts val="1200"/>
              </a:spcBef>
            </a:pPr>
            <a:r>
              <a:rPr lang="fr-CA" sz="2200" dirty="0">
                <a:latin typeface="Avenir Next LT Pro" panose="020B0504020202020204" pitchFamily="34" charset="0"/>
                <a:cs typeface="Arial"/>
              </a:rPr>
              <a:t>Proposer des espaces qui correspondent davantage aux activités de collaboration et aux besoins liés au travail de concentration.</a:t>
            </a:r>
          </a:p>
          <a:p>
            <a:pPr marL="215900">
              <a:lnSpc>
                <a:spcPct val="100000"/>
              </a:lnSpc>
              <a:spcBef>
                <a:spcPts val="1200"/>
              </a:spcBef>
            </a:pPr>
            <a:r>
              <a:rPr lang="fr-CA" sz="2200" dirty="0">
                <a:latin typeface="Avenir Next LT Pro" panose="020B0504020202020204" pitchFamily="34" charset="0"/>
                <a:cs typeface="Arial"/>
              </a:rPr>
              <a:t>Améliorer notre expérience dans le modèle de travail hybride, notamment au moyen d’innovations technologiques.</a:t>
            </a:r>
          </a:p>
          <a:p>
            <a:pPr marL="215900">
              <a:lnSpc>
                <a:spcPct val="100000"/>
              </a:lnSpc>
              <a:spcBef>
                <a:spcPts val="1200"/>
              </a:spcBef>
            </a:pPr>
            <a:r>
              <a:rPr lang="fr-CA" sz="2200" dirty="0">
                <a:latin typeface="Avenir Next LT Pro" panose="020B0504020202020204" pitchFamily="34" charset="0"/>
                <a:cs typeface="Arial"/>
              </a:rPr>
              <a:t>Offrir un milieu de travail plus accessible et inclusif, en conformité avec la Loi canadienne sur l’accessibilité.</a:t>
            </a:r>
          </a:p>
          <a:p>
            <a:pPr marL="215900">
              <a:lnSpc>
                <a:spcPct val="100000"/>
              </a:lnSpc>
              <a:spcBef>
                <a:spcPts val="1200"/>
              </a:spcBef>
            </a:pPr>
            <a:r>
              <a:rPr lang="fr-CA" sz="2200" dirty="0">
                <a:latin typeface="Avenir Next LT Pro" panose="020B0504020202020204" pitchFamily="34" charset="0"/>
                <a:cs typeface="Arial"/>
              </a:rPr>
              <a:t>Favoriser la santé et le bien-être au travail.</a:t>
            </a: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latin typeface="Arial"/>
                <a:cs typeface="Arial"/>
              </a:rPr>
              <a:t>Pourquoi mener ce projet?</a:t>
            </a:r>
            <a:endParaRPr lang="fr-CA">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a:highlight>
                  <a:srgbClr val="FFFF00"/>
                </a:highlight>
                <a:latin typeface="Avenir Next LT Pro"/>
                <a:cs typeface="Arial"/>
              </a:rPr>
              <a:t>N’hésitez pas à personnaliser les énoncés pour faire le lien avec le mandat, les valeurs ou les objectifs de votre organisation.</a:t>
            </a:r>
          </a:p>
          <a:p>
            <a:pPr>
              <a:spcAft>
                <a:spcPts val="600"/>
              </a:spcAft>
            </a:pPr>
            <a:r>
              <a:rPr lang="fr-FR" sz="1400" i="1">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a:solidFill>
                <a:schemeClr val="accent5"/>
              </a:solidFill>
              <a:latin typeface="Avenir Next LT Pro" panose="020B0504020202020204" pitchFamily="34" charset="0"/>
              <a:cs typeface="Arial" panose="020B0604020202020204" pitchFamily="34" charset="0"/>
            </a:endParaRP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615827"/>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fr-FR" sz="1400" dirty="0">
                <a:highlight>
                  <a:srgbClr val="FFFF00"/>
                </a:highlight>
                <a:latin typeface="Avenir Next LT Pro"/>
                <a:cs typeface="Arial"/>
              </a:rPr>
              <a:t>Insérez une image de votre immeuble ou de vos bureaux</a:t>
            </a:r>
          </a:p>
          <a:p>
            <a:pPr>
              <a:spcAft>
                <a:spcPts val="600"/>
              </a:spcAft>
            </a:pP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pPr>
              <a:spcAft>
                <a:spcPts val="600"/>
              </a:spcAft>
            </a:pPr>
            <a:r>
              <a:rPr lang="fr-FR" sz="1400" i="1" dirty="0">
                <a:solidFill>
                  <a:schemeClr val="accent5"/>
                </a:solidFill>
                <a:latin typeface="Avenir Next LT Pro" panose="020B0504020202020204" pitchFamily="34" charset="0"/>
                <a:cs typeface="Arial" panose="020B0604020202020204" pitchFamily="34" charset="0"/>
              </a:rPr>
              <a:t>Supprimez cette case une fois que vous avez personnalisé la page.</a:t>
            </a:r>
            <a:endParaRPr lang="fr-CA" sz="1400"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fr-CA">
                <a:solidFill>
                  <a:schemeClr val="bg1"/>
                </a:solidFill>
              </a:rPr>
              <a:t>Le milieu de travail axé sur les activités</a:t>
            </a:r>
            <a:endParaRPr lang="fr-CA">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14995"/>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A picture containing text, electronics&#10;&#10;Description automatically generated">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Zone tranquille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fr-CA" sz="2400" b="1">
                <a:latin typeface="Avenir Next LT Pro" panose="020B0504020202020204" pitchFamily="34" charset="0"/>
              </a:rPr>
              <a:t>Zone de transition</a:t>
            </a:r>
            <a:endParaRPr lang="en-CA" sz="2400" b="1">
              <a:latin typeface="Avenir Next LT Pro" panose="020B0504020202020204" pitchFamily="34" charset="0"/>
            </a:endParaRP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a:latin typeface="Avenir Next LT Pro" panose="020B0504020202020204" pitchFamily="34" charset="0"/>
              </a:rPr>
              <a:t>Zone interactive</a:t>
            </a:r>
            <a:endParaRPr lang="en-CA" sz="2400" b="1">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La conception du MTGC : </a:t>
            </a:r>
            <a:r>
              <a:rPr lang="fr-CA" dirty="0">
                <a:solidFill>
                  <a:schemeClr val="bg1"/>
                </a:solidFill>
              </a:rPr>
              <a:t>Zonage</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fr-CA" dirty="0"/>
              <a:t>Concentration </a:t>
            </a:r>
            <a:r>
              <a:rPr lang="en-CA" dirty="0"/>
              <a:t>• </a:t>
            </a:r>
            <a:r>
              <a:rPr lang="fr-CA" dirty="0"/>
              <a:t>Confidentialité</a:t>
            </a:r>
            <a:endParaRPr lang="en-CA" dirty="0"/>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113</TotalTime>
  <Words>3606</Words>
  <Application>Microsoft Office PowerPoint</Application>
  <PresentationFormat>Widescreen</PresentationFormat>
  <Paragraphs>332</Paragraphs>
  <Slides>28</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Avenir Next LT Pro</vt:lpstr>
      <vt:lpstr>Avenir Next LT Pro Demi</vt:lpstr>
      <vt:lpstr>Bahnschrift Condensed</vt:lpstr>
      <vt:lpstr>Calibri</vt:lpstr>
      <vt:lpstr>Calibri Light</vt:lpstr>
      <vt:lpstr>Georgia</vt:lpstr>
      <vt:lpstr>Symbol</vt:lpstr>
      <vt:lpstr>Times New Roman</vt:lpstr>
      <vt:lpstr>Office Theme</vt:lpstr>
      <vt:lpstr>think-cell Slide</vt:lpstr>
      <vt:lpstr>PowerPoint Presentation</vt:lpstr>
      <vt:lpstr>Comment utiliser ce document</vt:lpstr>
      <vt:lpstr>Pour plusieurs d’entre vous...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246</cp:revision>
  <dcterms:created xsi:type="dcterms:W3CDTF">2018-01-23T15:59:12Z</dcterms:created>
  <dcterms:modified xsi:type="dcterms:W3CDTF">2023-09-12T12:59:49Z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