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292" r:id="rId1"/>
  </p:sldMasterIdLst>
  <p:notesMasterIdLst>
    <p:notesMasterId r:id="rId36"/>
  </p:notesMasterIdLst>
  <p:handoutMasterIdLst>
    <p:handoutMasterId r:id="rId37"/>
  </p:handoutMasterIdLst>
  <p:sldIdLst>
    <p:sldId id="256" r:id="rId2"/>
    <p:sldId id="5041" r:id="rId3"/>
    <p:sldId id="5042" r:id="rId4"/>
    <p:sldId id="5043" r:id="rId5"/>
    <p:sldId id="5049" r:id="rId6"/>
    <p:sldId id="5050" r:id="rId7"/>
    <p:sldId id="5051" r:id="rId8"/>
    <p:sldId id="5052" r:id="rId9"/>
    <p:sldId id="5053" r:id="rId10"/>
    <p:sldId id="5054" r:id="rId11"/>
    <p:sldId id="5055" r:id="rId12"/>
    <p:sldId id="4938" r:id="rId13"/>
    <p:sldId id="4955" r:id="rId14"/>
    <p:sldId id="4934" r:id="rId15"/>
    <p:sldId id="5056" r:id="rId16"/>
    <p:sldId id="756" r:id="rId17"/>
    <p:sldId id="752" r:id="rId18"/>
    <p:sldId id="512" r:id="rId19"/>
    <p:sldId id="619" r:id="rId20"/>
    <p:sldId id="4859" r:id="rId21"/>
    <p:sldId id="4878" r:id="rId22"/>
    <p:sldId id="4909" r:id="rId23"/>
    <p:sldId id="4890" r:id="rId24"/>
    <p:sldId id="4837" r:id="rId25"/>
    <p:sldId id="4939" r:id="rId26"/>
    <p:sldId id="4998" r:id="rId27"/>
    <p:sldId id="5000" r:id="rId28"/>
    <p:sldId id="5001" r:id="rId29"/>
    <p:sldId id="5044" r:id="rId30"/>
    <p:sldId id="5045" r:id="rId31"/>
    <p:sldId id="5046" r:id="rId32"/>
    <p:sldId id="5047" r:id="rId33"/>
    <p:sldId id="5048" r:id="rId34"/>
    <p:sldId id="4950" r:id="rId35"/>
  </p:sldIdLst>
  <p:sldSz cx="12192000" cy="6858000"/>
  <p:notesSz cx="7026275" cy="9312275"/>
  <p:custDataLst>
    <p:tags r:id="rId38"/>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521415D9-36F7-43E2-AB2F-B90AF26B5E84}">
      <p14:sectionLst xmlns:p14="http://schemas.microsoft.com/office/powerpoint/2010/main">
        <p14:section name="Section par défaut" id="{600691E0-DE6C-4413-9C4D-F2667C4ECA33}">
          <p14:sldIdLst>
            <p14:sldId id="256"/>
          </p14:sldIdLst>
        </p14:section>
        <p14:section name="Instructions" id="{ABFBB1CB-DA51-487D-86A9-B6681B50DFD0}">
          <p14:sldIdLst>
            <p14:sldId id="5041"/>
            <p14:sldId id="5042"/>
            <p14:sldId id="5043"/>
          </p14:sldIdLst>
        </p14:section>
        <p14:section name="Présentation et renseignements" id="{737B370D-79DE-4E4B-B63D-030292158FA5}">
          <p14:sldIdLst>
            <p14:sldId id="5049"/>
            <p14:sldId id="5050"/>
            <p14:sldId id="5051"/>
            <p14:sldId id="5052"/>
            <p14:sldId id="5053"/>
            <p14:sldId id="5054"/>
            <p14:sldId id="5055"/>
            <p14:sldId id="4938"/>
            <p14:sldId id="4955"/>
            <p14:sldId id="4934"/>
            <p14:sldId id="5056"/>
            <p14:sldId id="756"/>
            <p14:sldId id="752"/>
            <p14:sldId id="512"/>
            <p14:sldId id="619"/>
            <p14:sldId id="4859"/>
            <p14:sldId id="4878"/>
            <p14:sldId id="4909"/>
            <p14:sldId id="4890"/>
            <p14:sldId id="4837"/>
            <p14:sldId id="4939"/>
            <p14:sldId id="4998"/>
            <p14:sldId id="5000"/>
            <p14:sldId id="5001"/>
            <p14:sldId id="5044"/>
            <p14:sldId id="5045"/>
            <p14:sldId id="5046"/>
            <p14:sldId id="5047"/>
            <p14:sldId id="5048"/>
          </p14:sldIdLst>
        </p14:section>
        <p14:section name="ANNEXE" id="{604A11AC-F1D4-4909-BB36-EE1B718BC7F8}">
          <p14:sldIdLst>
            <p14:sldId id="4950"/>
          </p14:sldIdLst>
        </p14:section>
        <p14:section name="AUTRE" id="{437D3209-E407-4243-AD1A-54FC164A7D0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9" name="Lucie Levesque" initials="LL" lastIdx="3" clrIdx="28">
    <p:extLst>
      <p:ext uri="{19B8F6BF-5375-455C-9EA6-DF929625EA0E}">
        <p15:presenceInfo xmlns:p15="http://schemas.microsoft.com/office/powerpoint/2012/main" userId="S::Lucie.Levesque@tpsgc-pwgsc.gc.ca::3907c27c-9daa-4c03-ba2f-ebac28cc00c2" providerId="AD"/>
      </p:ext>
    </p:extLst>
  </p:cmAuthor>
  <p:cmAuthor id="1" name="Anne Laplante" initials="" lastIdx="9" clrIdx="0"/>
  <p:cmAuthor id="30" name="Juliana Wan" initials="JW" lastIdx="14" clrIdx="29">
    <p:extLst>
      <p:ext uri="{19B8F6BF-5375-455C-9EA6-DF929625EA0E}">
        <p15:presenceInfo xmlns:p15="http://schemas.microsoft.com/office/powerpoint/2012/main" userId="S::Juliana.Wan@tpsgc-pwgsc.gc.ca::9620a300-3478-4afa-b699-3ca30fec7458" providerId="AD"/>
      </p:ext>
    </p:extLst>
  </p:cmAuthor>
  <p:cmAuthor id="2" name="Marie-Andree Potvin" initials="" lastIdx="9" clrIdx="1"/>
  <p:cmAuthor id="31" name="Simon Gascon" initials="SG" lastIdx="13" clrIdx="30">
    <p:extLst>
      <p:ext uri="{19B8F6BF-5375-455C-9EA6-DF929625EA0E}">
        <p15:presenceInfo xmlns:p15="http://schemas.microsoft.com/office/powerpoint/2012/main" userId="S::Simon.Gascon@tpsgc-pwgsc.gc.ca::d271860c-3b28-4749-a041-10d8e6eb8685" providerId="AD"/>
      </p:ext>
    </p:extLst>
  </p:cmAuthor>
  <p:cmAuthor id="3" name="Carol Blotniuk" initials="" lastIdx="2" clrIdx="2"/>
  <p:cmAuthor id="32" name="Janet Moke" initials="JM" lastIdx="29" clrIdx="31">
    <p:extLst>
      <p:ext uri="{19B8F6BF-5375-455C-9EA6-DF929625EA0E}">
        <p15:presenceInfo xmlns:p15="http://schemas.microsoft.com/office/powerpoint/2012/main" userId="S::Janet.Moke@tpsgc-pwgsc.gc.ca::29d329fb-321b-4449-9ad2-8c9a25abbe6b" providerId="AD"/>
      </p:ext>
    </p:extLst>
  </p:cmAuthor>
  <p:cmAuthor id="4" name="Andre Morin (C)" initials="" lastIdx="2" clrIdx="3"/>
  <p:cmAuthor id="33" name="Julie Jocelyn" initials="JJ" lastIdx="5" clrIdx="32">
    <p:extLst>
      <p:ext uri="{19B8F6BF-5375-455C-9EA6-DF929625EA0E}">
        <p15:presenceInfo xmlns:p15="http://schemas.microsoft.com/office/powerpoint/2012/main" userId="S::Julie.Jocelyn@tpsgc-pwgsc.gc.ca::7d996581-07d3-4f94-8a12-8af8abfd465b" providerId="AD"/>
      </p:ext>
    </p:extLst>
  </p:cmAuthor>
  <p:cmAuthor id="5" name="D'Arcy Kirk (E)" initials="" lastIdx="2" clrIdx="4"/>
  <p:cmAuthor id="34" name="Chantal Bemeur" initials="CB" lastIdx="54" clrIdx="33">
    <p:extLst>
      <p:ext uri="{19B8F6BF-5375-455C-9EA6-DF929625EA0E}">
        <p15:presenceInfo xmlns:p15="http://schemas.microsoft.com/office/powerpoint/2012/main" userId="S::Chantal.Bemeur@tpsgc-pwgsc.gc.ca::97d9d3ea-19b5-4147-b2f7-c6eb9c5930c3" providerId="AD"/>
      </p:ext>
    </p:extLst>
  </p:cmAuthor>
  <p:cmAuthor id="6" name="Stefan Dery" initials="" lastIdx="20" clrIdx="5"/>
  <p:cmAuthor id="35" name="Véronique Boton" initials="VB" lastIdx="9" clrIdx="34">
    <p:extLst>
      <p:ext uri="{19B8F6BF-5375-455C-9EA6-DF929625EA0E}">
        <p15:presenceInfo xmlns:p15="http://schemas.microsoft.com/office/powerpoint/2012/main" userId="S::Veronique.Boton@tpsgc-pwgsc.gc.ca::9ecb94de-8111-4b3a-95b0-af63f6324db7" providerId="AD"/>
      </p:ext>
    </p:extLst>
  </p:cmAuthor>
  <p:cmAuthor id="7" name="Anne Lalande" initials="" lastIdx="5" clrIdx="6"/>
  <p:cmAuthor id="8" name="Cheryl King" initials="" lastIdx="1" clrIdx="7"/>
  <p:cmAuthor id="9" name="Nelia Medeiros" initials="" lastIdx="2" clrIdx="8"/>
  <p:cmAuthor id="10" name="Josiane Deschamps Pauzé" initials="" lastIdx="3" clrIdx="9"/>
  <p:cmAuthor id="11" name="Lucie Levesque" initials="" lastIdx="11" clrIdx="10"/>
  <p:cmAuthor id="12" name="Erika Skaarup" initials="" lastIdx="1" clrIdx="11"/>
  <p:cmAuthor id="13" name="Valérie Tardivel" initials="" lastIdx="2" clrIdx="12"/>
  <p:cmAuthor id="14" name="Shanna Dicorato" initials="" lastIdx="2" clrIdx="13"/>
  <p:cmAuthor id="15" name="Stéphan Déry" initials="" lastIdx="4" clrIdx="14"/>
  <p:cmAuthor id="16" name="Linda McKenna" initials="" lastIdx="4" clrIdx="15"/>
  <p:cmAuthor id="17" name="François Boulay" initials="" lastIdx="1" clrIdx="16"/>
  <p:cmAuthor id="18" name="Simon Gascon" initials="" lastIdx="8" clrIdx="17"/>
  <p:cmAuthor id="19" name="Unknown User1" initials="Unknown User1" lastIdx="20" clrIdx="18"/>
  <p:cmAuthor id="20" name="Judith Rorai" initials="" lastIdx="1" clrIdx="19"/>
  <p:cmAuthor id="21" name="Unknown User2" initials="Unknown User2" lastIdx="11" clrIdx="20"/>
  <p:cmAuthor id="22" name="Unknown User3" initials="Unknown User3" lastIdx="1" clrIdx="21"/>
  <p:cmAuthor id="23" name="Richard Exeter" initials="" lastIdx="11" clrIdx="22"/>
  <p:cmAuthor id="24" name="Juliana Wan" initials="" lastIdx="9" clrIdx="23"/>
  <p:cmAuthor id="25" name="Helene Williams" initials="" lastIdx="13" clrIdx="24"/>
  <p:cmAuthor id="26" name="Alexandre Perusse" initials="AP" lastIdx="17" clrIdx="25"/>
  <p:cmAuthor id="27" name="Sonia Powell" initials="" lastIdx="4" clrIdx="26"/>
  <p:cmAuthor id="28" name="Alexandre Perusse" initials="" lastIdx="12"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20"/>
    <a:srgbClr val="E6DD68"/>
    <a:srgbClr val="18853F"/>
    <a:srgbClr val="D4BC2C"/>
    <a:srgbClr val="DBCE25"/>
    <a:srgbClr val="66B684"/>
    <a:srgbClr val="E7E7E7"/>
    <a:srgbClr val="F1F2F2"/>
    <a:srgbClr val="0099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97" autoAdjust="0"/>
    <p:restoredTop sz="95652" autoAdjust="0"/>
  </p:normalViewPr>
  <p:slideViewPr>
    <p:cSldViewPr snapToGrid="0">
      <p:cViewPr varScale="1">
        <p:scale>
          <a:sx n="113" d="100"/>
          <a:sy n="113" d="100"/>
        </p:scale>
        <p:origin x="978" y="108"/>
      </p:cViewPr>
      <p:guideLst>
        <p:guide orient="horz" pos="2160"/>
        <p:guide pos="3840"/>
      </p:guideLst>
    </p:cSldViewPr>
  </p:slideViewPr>
  <p:outlineViewPr>
    <p:cViewPr>
      <p:scale>
        <a:sx n="33" d="100"/>
        <a:sy n="33" d="100"/>
      </p:scale>
      <p:origin x="0" y="-9828"/>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9" d="100"/>
          <a:sy n="79" d="100"/>
        </p:scale>
        <p:origin x="390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59ED86-66F4-49CC-A803-ABAD576111F7}" type="doc">
      <dgm:prSet loTypeId="urn:microsoft.com/office/officeart/2005/8/layout/process3" loCatId="process" qsTypeId="urn:microsoft.com/office/officeart/2005/8/quickstyle/simple1" qsCatId="simple" csTypeId="urn:microsoft.com/office/officeart/2005/8/colors/accent1_2" csCatId="accent1" phldr="1"/>
      <dgm:spPr/>
    </dgm:pt>
    <dgm:pt modelId="{6F5FDB40-6361-4224-8FEC-B43F2E7C9DA4}">
      <dgm:prSet phldrT="[Text]" custT="1"/>
      <dgm:spPr/>
      <dgm:t>
        <a:bodyPr/>
        <a:lstStyle/>
        <a:p>
          <a:r>
            <a:rPr lang="fr-CA" sz="1050" b="1">
              <a:solidFill>
                <a:schemeClr val="tx1"/>
              </a:solidFill>
            </a:rPr>
            <a:t>Évaluation </a:t>
          </a:r>
        </a:p>
        <a:p>
          <a:r>
            <a:rPr lang="fr-CA" sz="1050" b="1">
              <a:solidFill>
                <a:schemeClr val="tx1"/>
              </a:solidFill>
            </a:rPr>
            <a:t>du site</a:t>
          </a:r>
        </a:p>
      </dgm:t>
    </dgm:pt>
    <dgm:pt modelId="{2DDE057D-1E60-4C75-968F-E8020FE4F414}" type="parTrans" cxnId="{E5080732-79DE-459D-9080-3C3F472824C6}">
      <dgm:prSet/>
      <dgm:spPr/>
      <dgm:t>
        <a:bodyPr/>
        <a:lstStyle/>
        <a:p>
          <a:endParaRPr lang="en-CA" sz="1400"/>
        </a:p>
      </dgm:t>
    </dgm:pt>
    <dgm:pt modelId="{1ED5118E-C399-4EF1-918D-0E33C8189B1C}" type="sibTrans" cxnId="{E5080732-79DE-459D-9080-3C3F472824C6}">
      <dgm:prSet custT="1"/>
      <dgm:spPr>
        <a:solidFill>
          <a:schemeClr val="accent2"/>
        </a:solidFill>
      </dgm:spPr>
      <dgm:t>
        <a:bodyPr/>
        <a:lstStyle/>
        <a:p>
          <a:endParaRPr lang="en-CA" sz="300"/>
        </a:p>
      </dgm:t>
    </dgm:pt>
    <dgm:pt modelId="{703567FA-22B4-4CD9-B7A8-2257C3979901}">
      <dgm:prSet phldrT="[Text]" custT="1"/>
      <dgm:spPr/>
      <dgm:t>
        <a:bodyPr/>
        <a:lstStyle/>
        <a:p>
          <a:r>
            <a:rPr lang="fr-CA" sz="1050" b="1">
              <a:solidFill>
                <a:schemeClr val="tx1"/>
              </a:solidFill>
            </a:rPr>
            <a:t>Plan de mise à l’essai</a:t>
          </a:r>
        </a:p>
      </dgm:t>
    </dgm:pt>
    <dgm:pt modelId="{0F427D92-E26C-49D9-BF3D-FF14AC43A0AC}" type="parTrans" cxnId="{94F5CEEE-8BF4-4964-80EE-581B2A25DF16}">
      <dgm:prSet/>
      <dgm:spPr/>
      <dgm:t>
        <a:bodyPr/>
        <a:lstStyle/>
        <a:p>
          <a:endParaRPr lang="en-CA" sz="1400"/>
        </a:p>
      </dgm:t>
    </dgm:pt>
    <dgm:pt modelId="{7E9A95EF-BE67-44BE-988F-304CA21512E2}" type="sibTrans" cxnId="{94F5CEEE-8BF4-4964-80EE-581B2A25DF16}">
      <dgm:prSet custT="1"/>
      <dgm:spPr>
        <a:solidFill>
          <a:schemeClr val="accent2"/>
        </a:solidFill>
      </dgm:spPr>
      <dgm:t>
        <a:bodyPr/>
        <a:lstStyle/>
        <a:p>
          <a:endParaRPr lang="en-CA" sz="300"/>
        </a:p>
      </dgm:t>
    </dgm:pt>
    <dgm:pt modelId="{793B912B-C2DD-440B-BB14-3342CDB6F293}">
      <dgm:prSet phldrT="[Text]" custT="1"/>
      <dgm:spPr/>
      <dgm:t>
        <a:bodyPr/>
        <a:lstStyle/>
        <a:p>
          <a:r>
            <a:rPr lang="fr-CA" sz="1050" b="1" dirty="0">
              <a:solidFill>
                <a:schemeClr val="tx1"/>
              </a:solidFill>
            </a:rPr>
            <a:t>a. Séance d’information</a:t>
          </a:r>
          <a:br>
            <a:rPr lang="fr-CA" sz="1050" b="1" dirty="0">
              <a:solidFill>
                <a:schemeClr val="tx1"/>
              </a:solidFill>
            </a:rPr>
          </a:br>
          <a:r>
            <a:rPr lang="fr-CA" sz="1050" b="1" dirty="0">
              <a:solidFill>
                <a:schemeClr val="tx1"/>
              </a:solidFill>
            </a:rPr>
            <a:t>b. Programmes fonctionnels allégés</a:t>
          </a:r>
        </a:p>
      </dgm:t>
    </dgm:pt>
    <dgm:pt modelId="{C6942E92-91CD-490B-B1A5-61EB541782EC}" type="parTrans" cxnId="{841D7FAE-9D01-4C5F-814A-DD009C1BE63B}">
      <dgm:prSet/>
      <dgm:spPr/>
      <dgm:t>
        <a:bodyPr/>
        <a:lstStyle/>
        <a:p>
          <a:endParaRPr lang="en-CA" sz="1400"/>
        </a:p>
      </dgm:t>
    </dgm:pt>
    <dgm:pt modelId="{C1354E36-6548-4DDD-BB60-A24ED9EAB008}" type="sibTrans" cxnId="{841D7FAE-9D01-4C5F-814A-DD009C1BE63B}">
      <dgm:prSet custT="1"/>
      <dgm:spPr>
        <a:solidFill>
          <a:schemeClr val="accent2"/>
        </a:solidFill>
      </dgm:spPr>
      <dgm:t>
        <a:bodyPr/>
        <a:lstStyle/>
        <a:p>
          <a:endParaRPr lang="en-CA" sz="300"/>
        </a:p>
      </dgm:t>
    </dgm:pt>
    <dgm:pt modelId="{8BFC228E-3C70-40A2-BA9D-D49CFC40C5A1}">
      <dgm:prSet custT="1"/>
      <dgm:spPr/>
      <dgm:t>
        <a:bodyPr/>
        <a:lstStyle/>
        <a:p>
          <a:r>
            <a:rPr lang="fr-CA" sz="1050" b="1" dirty="0">
              <a:solidFill>
                <a:schemeClr val="tx1"/>
              </a:solidFill>
            </a:rPr>
            <a:t>Court énoncé de conception </a:t>
          </a:r>
        </a:p>
      </dgm:t>
    </dgm:pt>
    <dgm:pt modelId="{A5EADBF5-1450-483F-ADB5-CFC04446AF73}" type="parTrans" cxnId="{54C95BAB-088F-4D12-99AC-40CCD91972D1}">
      <dgm:prSet/>
      <dgm:spPr/>
      <dgm:t>
        <a:bodyPr/>
        <a:lstStyle/>
        <a:p>
          <a:endParaRPr lang="en-CA" sz="1400"/>
        </a:p>
      </dgm:t>
    </dgm:pt>
    <dgm:pt modelId="{20E64126-869C-4726-9562-490212AEBA2D}" type="sibTrans" cxnId="{54C95BAB-088F-4D12-99AC-40CCD91972D1}">
      <dgm:prSet custT="1"/>
      <dgm:spPr>
        <a:solidFill>
          <a:schemeClr val="accent2"/>
        </a:solidFill>
      </dgm:spPr>
      <dgm:t>
        <a:bodyPr/>
        <a:lstStyle/>
        <a:p>
          <a:endParaRPr lang="en-CA" sz="300"/>
        </a:p>
      </dgm:t>
    </dgm:pt>
    <dgm:pt modelId="{BBBDE3B1-B117-40CB-B108-A32D8A77D394}">
      <dgm:prSet custT="1"/>
      <dgm:spPr/>
      <dgm:t>
        <a:bodyPr/>
        <a:lstStyle/>
        <a:p>
          <a:r>
            <a:rPr lang="fr-CA" sz="1050" b="1">
              <a:solidFill>
                <a:schemeClr val="tx1"/>
              </a:solidFill>
            </a:rPr>
            <a:t>Plan et présentation du concept</a:t>
          </a:r>
        </a:p>
      </dgm:t>
    </dgm:pt>
    <dgm:pt modelId="{5678CDBC-1C91-4104-AB2E-941F55AC4889}" type="parTrans" cxnId="{F45D785D-94B9-4CF4-886B-8049612456A5}">
      <dgm:prSet/>
      <dgm:spPr/>
      <dgm:t>
        <a:bodyPr/>
        <a:lstStyle/>
        <a:p>
          <a:endParaRPr lang="en-CA" sz="1400"/>
        </a:p>
      </dgm:t>
    </dgm:pt>
    <dgm:pt modelId="{0E6A8240-D10C-4DAB-9982-F2217B299A84}" type="sibTrans" cxnId="{F45D785D-94B9-4CF4-886B-8049612456A5}">
      <dgm:prSet custT="1"/>
      <dgm:spPr>
        <a:solidFill>
          <a:schemeClr val="accent2"/>
        </a:solidFill>
      </dgm:spPr>
      <dgm:t>
        <a:bodyPr/>
        <a:lstStyle/>
        <a:p>
          <a:endParaRPr lang="en-CA" sz="300"/>
        </a:p>
      </dgm:t>
    </dgm:pt>
    <dgm:pt modelId="{F96B04BE-A7A1-4E9F-BB0E-4EB38684C42E}">
      <dgm:prSet custT="1"/>
      <dgm:spPr/>
      <dgm:t>
        <a:bodyPr/>
        <a:lstStyle/>
        <a:p>
          <a:r>
            <a:rPr lang="fr-CA" sz="1050" b="1">
              <a:solidFill>
                <a:schemeClr val="tx1"/>
              </a:solidFill>
            </a:rPr>
            <a:t>Sélections et approbations par le client</a:t>
          </a:r>
        </a:p>
      </dgm:t>
    </dgm:pt>
    <dgm:pt modelId="{52E53B4B-62CE-4768-864E-0923D538D77F}" type="parTrans" cxnId="{62699076-6F6B-48EF-AD82-EDAFF514E338}">
      <dgm:prSet/>
      <dgm:spPr/>
      <dgm:t>
        <a:bodyPr/>
        <a:lstStyle/>
        <a:p>
          <a:endParaRPr lang="en-CA" sz="1400"/>
        </a:p>
      </dgm:t>
    </dgm:pt>
    <dgm:pt modelId="{BBF3F0C0-C12E-4D63-BA7B-6813038D0810}" type="sibTrans" cxnId="{62699076-6F6B-48EF-AD82-EDAFF514E338}">
      <dgm:prSet/>
      <dgm:spPr/>
      <dgm:t>
        <a:bodyPr/>
        <a:lstStyle/>
        <a:p>
          <a:endParaRPr lang="en-CA" sz="1400"/>
        </a:p>
      </dgm:t>
    </dgm:pt>
    <dgm:pt modelId="{F068F421-74F6-42A4-B76B-A578211DA504}">
      <dgm:prSet custT="1"/>
      <dgm:spPr/>
      <dgm:t>
        <a:bodyPr/>
        <a:lstStyle/>
        <a:p>
          <a:r>
            <a:rPr lang="fr-CA" sz="1050"/>
            <a:t>Un plan de mise à l’essai générique est élaboré pour aider à visualiser les possibilités de conception. </a:t>
          </a:r>
        </a:p>
      </dgm:t>
    </dgm:pt>
    <dgm:pt modelId="{6B8262B4-F61F-4E41-94CB-282E161FA3B0}" type="parTrans" cxnId="{888C4A1C-4D2B-4082-827D-BCD99245916D}">
      <dgm:prSet/>
      <dgm:spPr/>
      <dgm:t>
        <a:bodyPr/>
        <a:lstStyle/>
        <a:p>
          <a:endParaRPr lang="en-CA" sz="1400"/>
        </a:p>
      </dgm:t>
    </dgm:pt>
    <dgm:pt modelId="{CCB7AAE7-0662-4ABF-B7B3-97452D0DD6A5}" type="sibTrans" cxnId="{888C4A1C-4D2B-4082-827D-BCD99245916D}">
      <dgm:prSet/>
      <dgm:spPr/>
      <dgm:t>
        <a:bodyPr/>
        <a:lstStyle/>
        <a:p>
          <a:endParaRPr lang="en-CA" sz="1400"/>
        </a:p>
      </dgm:t>
    </dgm:pt>
    <dgm:pt modelId="{DC1B9730-976C-45C8-9686-FFA3D337BA7A}">
      <dgm:prSet custT="1"/>
      <dgm:spPr/>
      <dgm:t>
        <a:bodyPr/>
        <a:lstStyle/>
        <a:p>
          <a:r>
            <a:rPr lang="en-CA" sz="1050" b="0" dirty="0"/>
            <a:t>a. Séances d’information</a:t>
          </a:r>
          <a:endParaRPr lang="fr-CA" sz="1050" b="0" dirty="0">
            <a:highlight>
              <a:srgbClr val="E6DD68"/>
            </a:highlight>
          </a:endParaRPr>
        </a:p>
      </dgm:t>
    </dgm:pt>
    <dgm:pt modelId="{FE0CD649-019D-4D2D-8661-B8445706070E}" type="parTrans" cxnId="{69DF1911-688B-4C52-9975-11E9388258B6}">
      <dgm:prSet/>
      <dgm:spPr/>
      <dgm:t>
        <a:bodyPr/>
        <a:lstStyle/>
        <a:p>
          <a:endParaRPr lang="en-CA" sz="1400"/>
        </a:p>
      </dgm:t>
    </dgm:pt>
    <dgm:pt modelId="{FE721F12-D21C-4A3D-B595-FDB4C5B61E4C}" type="sibTrans" cxnId="{69DF1911-688B-4C52-9975-11E9388258B6}">
      <dgm:prSet/>
      <dgm:spPr/>
      <dgm:t>
        <a:bodyPr/>
        <a:lstStyle/>
        <a:p>
          <a:endParaRPr lang="en-CA" sz="1400"/>
        </a:p>
      </dgm:t>
    </dgm:pt>
    <dgm:pt modelId="{5291A9E3-6440-4345-8529-9701D653A180}">
      <dgm:prSet custT="1"/>
      <dgm:spPr/>
      <dgm:t>
        <a:bodyPr/>
        <a:lstStyle/>
        <a:p>
          <a:r>
            <a:rPr lang="fr-CA" sz="1050" dirty="0"/>
            <a:t> Compte rendu succinct décrivant les résultats de la programmation fonctionnelle allégée</a:t>
          </a:r>
        </a:p>
      </dgm:t>
    </dgm:pt>
    <dgm:pt modelId="{CC0F8E9A-8118-446E-BB23-C0BF8E4520E4}" type="parTrans" cxnId="{337B9D0D-5199-43ED-8EDA-D7BE40C8F38B}">
      <dgm:prSet/>
      <dgm:spPr/>
      <dgm:t>
        <a:bodyPr/>
        <a:lstStyle/>
        <a:p>
          <a:endParaRPr lang="en-CA" sz="1400"/>
        </a:p>
      </dgm:t>
    </dgm:pt>
    <dgm:pt modelId="{58F9B509-D447-451C-9D9E-ABACFE64B21E}" type="sibTrans" cxnId="{337B9D0D-5199-43ED-8EDA-D7BE40C8F38B}">
      <dgm:prSet/>
      <dgm:spPr/>
      <dgm:t>
        <a:bodyPr/>
        <a:lstStyle/>
        <a:p>
          <a:endParaRPr lang="en-CA" sz="1400"/>
        </a:p>
      </dgm:t>
    </dgm:pt>
    <dgm:pt modelId="{0B706F6C-0839-47FF-800A-50D24FCA69CF}">
      <dgm:prSet custT="1"/>
      <dgm:spPr/>
      <dgm:t>
        <a:bodyPr/>
        <a:lstStyle/>
        <a:p>
          <a:r>
            <a:rPr lang="fr-CA" sz="1050" dirty="0"/>
            <a:t>Détermination du profil d’activité idéal</a:t>
          </a:r>
        </a:p>
      </dgm:t>
    </dgm:pt>
    <dgm:pt modelId="{324AA106-EB5B-467F-86EF-4FACB98F654D}" type="parTrans" cxnId="{C743488E-DC70-4A4E-A173-8A475AE32561}">
      <dgm:prSet/>
      <dgm:spPr/>
      <dgm:t>
        <a:bodyPr/>
        <a:lstStyle/>
        <a:p>
          <a:endParaRPr lang="en-CA" sz="1400"/>
        </a:p>
      </dgm:t>
    </dgm:pt>
    <dgm:pt modelId="{C4C3A20C-AB0D-4A2B-9417-992FFF80A4DD}" type="sibTrans" cxnId="{C743488E-DC70-4A4E-A173-8A475AE32561}">
      <dgm:prSet/>
      <dgm:spPr/>
      <dgm:t>
        <a:bodyPr/>
        <a:lstStyle/>
        <a:p>
          <a:endParaRPr lang="en-CA" sz="1400"/>
        </a:p>
      </dgm:t>
    </dgm:pt>
    <dgm:pt modelId="{A25E722F-101B-4116-893E-517D1FA2EB3A}">
      <dgm:prSet custT="1"/>
      <dgm:spPr/>
      <dgm:t>
        <a:bodyPr/>
        <a:lstStyle/>
        <a:p>
          <a:r>
            <a:rPr lang="fr-CA" sz="1050" b="1" dirty="0"/>
            <a:t>Pour approbation par le client</a:t>
          </a:r>
        </a:p>
      </dgm:t>
    </dgm:pt>
    <dgm:pt modelId="{FEC3B428-1988-4213-B321-DA0837BF80AA}" type="parTrans" cxnId="{235BDF17-B792-482F-9833-E818206BC0E6}">
      <dgm:prSet/>
      <dgm:spPr/>
      <dgm:t>
        <a:bodyPr/>
        <a:lstStyle/>
        <a:p>
          <a:endParaRPr lang="en-CA" sz="1400"/>
        </a:p>
      </dgm:t>
    </dgm:pt>
    <dgm:pt modelId="{5F5BC1FE-C649-4084-9316-480F5760CBB4}" type="sibTrans" cxnId="{235BDF17-B792-482F-9833-E818206BC0E6}">
      <dgm:prSet/>
      <dgm:spPr/>
      <dgm:t>
        <a:bodyPr/>
        <a:lstStyle/>
        <a:p>
          <a:endParaRPr lang="en-CA" sz="1400"/>
        </a:p>
      </dgm:t>
    </dgm:pt>
    <dgm:pt modelId="{D752638A-9C81-45A3-A068-94110D8E0EC5}">
      <dgm:prSet custT="1"/>
      <dgm:spPr/>
      <dgm:t>
        <a:bodyPr/>
        <a:lstStyle/>
        <a:p>
          <a:r>
            <a:rPr lang="fr-CA" sz="1050" dirty="0"/>
            <a:t>Élaboration d’un plan conceptuel préliminaire</a:t>
          </a:r>
        </a:p>
      </dgm:t>
    </dgm:pt>
    <dgm:pt modelId="{FBD8A7B4-AEDC-46CC-AD85-1CC0050C07A7}" type="parTrans" cxnId="{E3A9FAED-CD91-4D14-954B-90EE7156ED42}">
      <dgm:prSet/>
      <dgm:spPr/>
      <dgm:t>
        <a:bodyPr/>
        <a:lstStyle/>
        <a:p>
          <a:endParaRPr lang="en-CA" sz="1400"/>
        </a:p>
      </dgm:t>
    </dgm:pt>
    <dgm:pt modelId="{EC0302D5-1262-4573-8282-A6957602D66D}" type="sibTrans" cxnId="{E3A9FAED-CD91-4D14-954B-90EE7156ED42}">
      <dgm:prSet/>
      <dgm:spPr/>
      <dgm:t>
        <a:bodyPr/>
        <a:lstStyle/>
        <a:p>
          <a:endParaRPr lang="en-CA" sz="1400"/>
        </a:p>
      </dgm:t>
    </dgm:pt>
    <dgm:pt modelId="{F244C0B7-19A0-43CE-B9E3-E3B5A6E903EF}">
      <dgm:prSet custT="1"/>
      <dgm:spPr/>
      <dgm:t>
        <a:bodyPr/>
        <a:lstStyle/>
        <a:p>
          <a:r>
            <a:rPr lang="fr-CA" sz="1050" dirty="0"/>
            <a:t>Présentation du plan et des planches de tendances</a:t>
          </a:r>
        </a:p>
      </dgm:t>
    </dgm:pt>
    <dgm:pt modelId="{75884BA7-B91B-4622-A4A5-8FB1655C6B93}" type="parTrans" cxnId="{D292FC58-7818-477E-A9FD-5EAAA6CF0499}">
      <dgm:prSet/>
      <dgm:spPr/>
      <dgm:t>
        <a:bodyPr/>
        <a:lstStyle/>
        <a:p>
          <a:endParaRPr lang="en-CA" sz="1400"/>
        </a:p>
      </dgm:t>
    </dgm:pt>
    <dgm:pt modelId="{F95C16CF-201B-4FD8-B98A-DCB181CA640D}" type="sibTrans" cxnId="{D292FC58-7818-477E-A9FD-5EAAA6CF0499}">
      <dgm:prSet/>
      <dgm:spPr/>
      <dgm:t>
        <a:bodyPr/>
        <a:lstStyle/>
        <a:p>
          <a:endParaRPr lang="en-CA" sz="1400"/>
        </a:p>
      </dgm:t>
    </dgm:pt>
    <dgm:pt modelId="{1C52F88B-B64B-40F2-984F-1361C5B8CC18}">
      <dgm:prSet custT="1"/>
      <dgm:spPr/>
      <dgm:t>
        <a:bodyPr/>
        <a:lstStyle/>
        <a:p>
          <a:r>
            <a:rPr lang="fr-CA" sz="1050"/>
            <a:t>Plan d’étage révisé publié pour l’</a:t>
          </a:r>
          <a:r>
            <a:rPr lang="fr-CA" sz="1050" b="1">
              <a:highlight>
                <a:srgbClr val="E6DD68"/>
              </a:highlight>
            </a:rPr>
            <a:t>approbation du client</a:t>
          </a:r>
        </a:p>
      </dgm:t>
    </dgm:pt>
    <dgm:pt modelId="{A383ACF2-F2FC-4297-BD9E-C5DF827198C3}" type="parTrans" cxnId="{C27C3A06-54CB-476D-BCBB-5045CCF37471}">
      <dgm:prSet/>
      <dgm:spPr/>
      <dgm:t>
        <a:bodyPr/>
        <a:lstStyle/>
        <a:p>
          <a:endParaRPr lang="en-CA" sz="1400"/>
        </a:p>
      </dgm:t>
    </dgm:pt>
    <dgm:pt modelId="{C512D092-2CF1-428A-BBD6-22FE7A93890B}" type="sibTrans" cxnId="{C27C3A06-54CB-476D-BCBB-5045CCF37471}">
      <dgm:prSet/>
      <dgm:spPr/>
      <dgm:t>
        <a:bodyPr/>
        <a:lstStyle/>
        <a:p>
          <a:endParaRPr lang="en-CA" sz="1400"/>
        </a:p>
      </dgm:t>
    </dgm:pt>
    <dgm:pt modelId="{686ABA15-38C4-4BE2-8953-4EE6ACB6C201}">
      <dgm:prSet custT="1"/>
      <dgm:spPr/>
      <dgm:t>
        <a:bodyPr/>
        <a:lstStyle/>
        <a:p>
          <a:r>
            <a:rPr lang="fr-CA" sz="1050" dirty="0">
              <a:solidFill>
                <a:schemeClr val="tx1"/>
              </a:solidFill>
              <a:highlight>
                <a:srgbClr val="E6DD68"/>
              </a:highlight>
            </a:rPr>
            <a:t>Commentaires recueillis au cours de l’atelier</a:t>
          </a:r>
        </a:p>
      </dgm:t>
    </dgm:pt>
    <dgm:pt modelId="{3900CBA4-8EC4-453A-B1A5-37AC66C55023}" type="parTrans" cxnId="{B05C8901-7650-4288-87A1-A1EE26844CF5}">
      <dgm:prSet/>
      <dgm:spPr/>
      <dgm:t>
        <a:bodyPr/>
        <a:lstStyle/>
        <a:p>
          <a:endParaRPr lang="en-CA" sz="1400"/>
        </a:p>
      </dgm:t>
    </dgm:pt>
    <dgm:pt modelId="{9814C764-4F60-43A1-AD51-E2D99756F7FC}" type="sibTrans" cxnId="{B05C8901-7650-4288-87A1-A1EE26844CF5}">
      <dgm:prSet/>
      <dgm:spPr/>
      <dgm:t>
        <a:bodyPr/>
        <a:lstStyle/>
        <a:p>
          <a:endParaRPr lang="en-CA" sz="1400"/>
        </a:p>
      </dgm:t>
    </dgm:pt>
    <dgm:pt modelId="{11FB5DF8-96D3-496E-B8BF-8E31143F6B4E}">
      <dgm:prSet custT="1"/>
      <dgm:spPr/>
      <dgm:t>
        <a:bodyPr/>
        <a:lstStyle/>
        <a:p>
          <a:r>
            <a:rPr lang="fr-CA" sz="1050" dirty="0"/>
            <a:t>Client choisit sa planche de tendances préférée</a:t>
          </a:r>
        </a:p>
      </dgm:t>
    </dgm:pt>
    <dgm:pt modelId="{E34196AF-513D-4F33-9D9C-A8F64D365FA3}" type="parTrans" cxnId="{19A93578-B241-4FA3-93C6-CD89B0467F4E}">
      <dgm:prSet/>
      <dgm:spPr/>
      <dgm:t>
        <a:bodyPr/>
        <a:lstStyle/>
        <a:p>
          <a:endParaRPr lang="en-CA" sz="1400"/>
        </a:p>
      </dgm:t>
    </dgm:pt>
    <dgm:pt modelId="{09E35804-F434-477F-BE8D-222F071C314A}" type="sibTrans" cxnId="{19A93578-B241-4FA3-93C6-CD89B0467F4E}">
      <dgm:prSet/>
      <dgm:spPr/>
      <dgm:t>
        <a:bodyPr/>
        <a:lstStyle/>
        <a:p>
          <a:endParaRPr lang="en-CA" sz="1400"/>
        </a:p>
      </dgm:t>
    </dgm:pt>
    <dgm:pt modelId="{C2B0B18E-E180-4B70-A6F3-7FC7380E8442}">
      <dgm:prSet custT="1"/>
      <dgm:spPr/>
      <dgm:t>
        <a:bodyPr/>
        <a:lstStyle/>
        <a:p>
          <a:r>
            <a:rPr lang="fr-CA" sz="1050" dirty="0"/>
            <a:t>Le plan conceptuel peut être </a:t>
          </a:r>
          <a:r>
            <a:rPr lang="fr-CA" sz="1050" b="1" dirty="0">
              <a:highlight>
                <a:srgbClr val="E6DD68"/>
              </a:highlight>
            </a:rPr>
            <a:t>révisé une fois</a:t>
          </a:r>
        </a:p>
      </dgm:t>
    </dgm:pt>
    <dgm:pt modelId="{7E31537A-7E3F-4D80-AC8A-B5E0FE79D076}" type="parTrans" cxnId="{92ADFD90-3D4E-4D1D-812F-5460BBFFCDF8}">
      <dgm:prSet/>
      <dgm:spPr/>
      <dgm:t>
        <a:bodyPr/>
        <a:lstStyle/>
        <a:p>
          <a:endParaRPr lang="en-CA" sz="1400"/>
        </a:p>
      </dgm:t>
    </dgm:pt>
    <dgm:pt modelId="{0B31B87F-8FE2-4F8B-90AA-9DE5684196A6}" type="sibTrans" cxnId="{92ADFD90-3D4E-4D1D-812F-5460BBFFCDF8}">
      <dgm:prSet/>
      <dgm:spPr/>
      <dgm:t>
        <a:bodyPr/>
        <a:lstStyle/>
        <a:p>
          <a:endParaRPr lang="en-CA" sz="1400"/>
        </a:p>
      </dgm:t>
    </dgm:pt>
    <dgm:pt modelId="{F937F332-E33B-4434-AA8E-4E15D46D677C}">
      <dgm:prSet custT="1"/>
      <dgm:spPr/>
      <dgm:t>
        <a:bodyPr/>
        <a:lstStyle/>
        <a:p>
          <a:r>
            <a:rPr lang="fr-CA" sz="1050" dirty="0">
              <a:highlight>
                <a:srgbClr val="E6DD68"/>
              </a:highlight>
            </a:rPr>
            <a:t>Approbation par le client du plan et de la planche de tendance approuvés</a:t>
          </a:r>
        </a:p>
      </dgm:t>
    </dgm:pt>
    <dgm:pt modelId="{686EA465-390E-4424-9BA5-1B1C81DE6A07}" type="parTrans" cxnId="{6140A66A-61BE-4BC5-946E-2D72E843BFDF}">
      <dgm:prSet/>
      <dgm:spPr/>
      <dgm:t>
        <a:bodyPr/>
        <a:lstStyle/>
        <a:p>
          <a:endParaRPr lang="en-CA" sz="1400"/>
        </a:p>
      </dgm:t>
    </dgm:pt>
    <dgm:pt modelId="{902CECC0-4202-4CEC-A985-CE804EBC0ABE}" type="sibTrans" cxnId="{6140A66A-61BE-4BC5-946E-2D72E843BFDF}">
      <dgm:prSet/>
      <dgm:spPr/>
      <dgm:t>
        <a:bodyPr/>
        <a:lstStyle/>
        <a:p>
          <a:endParaRPr lang="en-CA" sz="1400"/>
        </a:p>
      </dgm:t>
    </dgm:pt>
    <dgm:pt modelId="{FEA277C3-6A08-444F-88E1-39416B7C0C60}">
      <dgm:prSet custT="1"/>
      <dgm:spPr/>
      <dgm:t>
        <a:bodyPr/>
        <a:lstStyle/>
        <a:p>
          <a:r>
            <a:rPr lang="fr-CA" sz="1050"/>
            <a:t>Le site est évalué, intervention nécessaire et des stocks de mobilier </a:t>
          </a:r>
        </a:p>
      </dgm:t>
    </dgm:pt>
    <dgm:pt modelId="{E5F00311-84CC-4FFD-8EC1-DF882B3DC41B}" type="sibTrans" cxnId="{372DE6FD-0495-40D9-A5F8-83C0CDC1D504}">
      <dgm:prSet/>
      <dgm:spPr/>
      <dgm:t>
        <a:bodyPr/>
        <a:lstStyle/>
        <a:p>
          <a:endParaRPr lang="en-CA" sz="1400"/>
        </a:p>
      </dgm:t>
    </dgm:pt>
    <dgm:pt modelId="{09FBD293-093A-41BF-97ED-C2C109B9F721}" type="parTrans" cxnId="{372DE6FD-0495-40D9-A5F8-83C0CDC1D504}">
      <dgm:prSet/>
      <dgm:spPr/>
      <dgm:t>
        <a:bodyPr/>
        <a:lstStyle/>
        <a:p>
          <a:endParaRPr lang="en-CA" sz="1400"/>
        </a:p>
      </dgm:t>
    </dgm:pt>
    <dgm:pt modelId="{2D1D1D75-04A4-4ED6-B591-A23AEDA0D19A}">
      <dgm:prSet custT="1"/>
      <dgm:spPr/>
      <dgm:t>
        <a:bodyPr/>
        <a:lstStyle/>
        <a:p>
          <a:r>
            <a:rPr lang="fr-FR" sz="1050" b="0" dirty="0">
              <a:highlight>
                <a:srgbClr val="E6DD68"/>
              </a:highlight>
            </a:rPr>
            <a:t>b. Publication d’un mini sondage sur les programmes fonctionnels</a:t>
          </a:r>
          <a:endParaRPr lang="en-CA" sz="1050" b="0" dirty="0">
            <a:highlight>
              <a:srgbClr val="E6DD68"/>
            </a:highlight>
          </a:endParaRPr>
        </a:p>
      </dgm:t>
    </dgm:pt>
    <dgm:pt modelId="{2B8C48DF-1900-4FC6-A868-CADA16EC3EF7}" type="parTrans" cxnId="{702AEA52-2923-4766-8013-7E118046FC78}">
      <dgm:prSet/>
      <dgm:spPr/>
      <dgm:t>
        <a:bodyPr/>
        <a:lstStyle/>
        <a:p>
          <a:endParaRPr lang="en-CA"/>
        </a:p>
      </dgm:t>
    </dgm:pt>
    <dgm:pt modelId="{FD15B86D-8A14-42DA-A1E9-8EEA0F3AD7BA}" type="sibTrans" cxnId="{702AEA52-2923-4766-8013-7E118046FC78}">
      <dgm:prSet/>
      <dgm:spPr/>
      <dgm:t>
        <a:bodyPr/>
        <a:lstStyle/>
        <a:p>
          <a:endParaRPr lang="en-CA"/>
        </a:p>
      </dgm:t>
    </dgm:pt>
    <dgm:pt modelId="{2A6162D7-96AE-41AC-96C8-F3CF1ACB83CB}">
      <dgm:prSet custT="1"/>
      <dgm:spPr/>
      <dgm:t>
        <a:bodyPr/>
        <a:lstStyle/>
        <a:p>
          <a:r>
            <a:rPr lang="fr-FR" sz="1050" b="0" dirty="0"/>
            <a:t>Ateliers sur les programmes fonctionnels</a:t>
          </a:r>
          <a:endParaRPr lang="en-CA" sz="1050" b="0" dirty="0"/>
        </a:p>
      </dgm:t>
    </dgm:pt>
    <dgm:pt modelId="{9AF8E6BA-AA20-4491-A268-F735BE3FEDE6}" type="parTrans" cxnId="{22337E3E-9E90-4E0D-81EE-96F7608D7173}">
      <dgm:prSet/>
      <dgm:spPr/>
      <dgm:t>
        <a:bodyPr/>
        <a:lstStyle/>
        <a:p>
          <a:endParaRPr lang="en-CA"/>
        </a:p>
      </dgm:t>
    </dgm:pt>
    <dgm:pt modelId="{896C1E20-D28C-4042-8BF2-61AEBF7C8CA7}" type="sibTrans" cxnId="{22337E3E-9E90-4E0D-81EE-96F7608D7173}">
      <dgm:prSet/>
      <dgm:spPr/>
      <dgm:t>
        <a:bodyPr/>
        <a:lstStyle/>
        <a:p>
          <a:endParaRPr lang="en-CA"/>
        </a:p>
      </dgm:t>
    </dgm:pt>
    <dgm:pt modelId="{70FF7F33-B15B-4756-83D3-FE3CFC248D4F}">
      <dgm:prSet custT="1"/>
      <dgm:spPr/>
      <dgm:t>
        <a:bodyPr/>
        <a:lstStyle/>
        <a:p>
          <a:endParaRPr lang="en-CA" sz="1050" b="1" dirty="0">
            <a:highlight>
              <a:srgbClr val="E6DD68"/>
            </a:highlight>
          </a:endParaRPr>
        </a:p>
      </dgm:t>
    </dgm:pt>
    <dgm:pt modelId="{83172717-A9B9-4FBF-8E3A-2E74D5F2C8CB}" type="parTrans" cxnId="{BD11E841-9068-4136-B4EE-4FEC62816074}">
      <dgm:prSet/>
      <dgm:spPr/>
      <dgm:t>
        <a:bodyPr/>
        <a:lstStyle/>
        <a:p>
          <a:endParaRPr lang="en-CA"/>
        </a:p>
      </dgm:t>
    </dgm:pt>
    <dgm:pt modelId="{0DFF3C57-04F0-4108-A1CD-E35C7FA82D87}" type="sibTrans" cxnId="{BD11E841-9068-4136-B4EE-4FEC62816074}">
      <dgm:prSet/>
      <dgm:spPr/>
      <dgm:t>
        <a:bodyPr/>
        <a:lstStyle/>
        <a:p>
          <a:endParaRPr lang="en-CA"/>
        </a:p>
      </dgm:t>
    </dgm:pt>
    <dgm:pt modelId="{81FA23F6-8413-441B-A91F-05CBB77F0CD6}" type="pres">
      <dgm:prSet presAssocID="{A559ED86-66F4-49CC-A803-ABAD576111F7}" presName="linearFlow" presStyleCnt="0">
        <dgm:presLayoutVars>
          <dgm:dir/>
          <dgm:animLvl val="lvl"/>
          <dgm:resizeHandles val="exact"/>
        </dgm:presLayoutVars>
      </dgm:prSet>
      <dgm:spPr/>
    </dgm:pt>
    <dgm:pt modelId="{EC40F402-A9BC-48AB-AE4A-6B5D73210E22}" type="pres">
      <dgm:prSet presAssocID="{6F5FDB40-6361-4224-8FEC-B43F2E7C9DA4}" presName="composite" presStyleCnt="0"/>
      <dgm:spPr/>
    </dgm:pt>
    <dgm:pt modelId="{5C9A46D8-B8B6-45E4-99E3-FAB724B45AC8}" type="pres">
      <dgm:prSet presAssocID="{6F5FDB40-6361-4224-8FEC-B43F2E7C9DA4}" presName="parTx" presStyleLbl="node1" presStyleIdx="0" presStyleCnt="6">
        <dgm:presLayoutVars>
          <dgm:chMax val="0"/>
          <dgm:chPref val="0"/>
          <dgm:bulletEnabled val="1"/>
        </dgm:presLayoutVars>
      </dgm:prSet>
      <dgm:spPr/>
    </dgm:pt>
    <dgm:pt modelId="{28FE88F8-F010-4B19-B880-EEB482702693}" type="pres">
      <dgm:prSet presAssocID="{6F5FDB40-6361-4224-8FEC-B43F2E7C9DA4}" presName="parSh" presStyleLbl="node1" presStyleIdx="0" presStyleCnt="6" custScaleX="135794" custLinFactNeighborX="3373" custLinFactNeighborY="-38726"/>
      <dgm:spPr/>
    </dgm:pt>
    <dgm:pt modelId="{6283C78B-0333-4105-8F46-4453B319D57A}" type="pres">
      <dgm:prSet presAssocID="{6F5FDB40-6361-4224-8FEC-B43F2E7C9DA4}" presName="desTx" presStyleLbl="fgAcc1" presStyleIdx="0" presStyleCnt="6" custScaleX="117932" custScaleY="86300" custLinFactNeighborY="-8501">
        <dgm:presLayoutVars>
          <dgm:bulletEnabled val="1"/>
        </dgm:presLayoutVars>
      </dgm:prSet>
      <dgm:spPr/>
    </dgm:pt>
    <dgm:pt modelId="{D55C9656-E983-482A-B64D-6A3D680724DD}" type="pres">
      <dgm:prSet presAssocID="{1ED5118E-C399-4EF1-918D-0E33C8189B1C}" presName="sibTrans" presStyleLbl="sibTrans2D1" presStyleIdx="0" presStyleCnt="5"/>
      <dgm:spPr/>
    </dgm:pt>
    <dgm:pt modelId="{72D652C0-BC30-4A0F-8DB7-7B0ED4235817}" type="pres">
      <dgm:prSet presAssocID="{1ED5118E-C399-4EF1-918D-0E33C8189B1C}" presName="connTx" presStyleLbl="sibTrans2D1" presStyleIdx="0" presStyleCnt="5"/>
      <dgm:spPr/>
    </dgm:pt>
    <dgm:pt modelId="{765E70A2-581A-4A04-8038-CA422D358BFC}" type="pres">
      <dgm:prSet presAssocID="{703567FA-22B4-4CD9-B7A8-2257C3979901}" presName="composite" presStyleCnt="0"/>
      <dgm:spPr/>
    </dgm:pt>
    <dgm:pt modelId="{F41BAF81-F0FB-4D33-8607-3CD651A7305A}" type="pres">
      <dgm:prSet presAssocID="{703567FA-22B4-4CD9-B7A8-2257C3979901}" presName="parTx" presStyleLbl="node1" presStyleIdx="0" presStyleCnt="6">
        <dgm:presLayoutVars>
          <dgm:chMax val="0"/>
          <dgm:chPref val="0"/>
          <dgm:bulletEnabled val="1"/>
        </dgm:presLayoutVars>
      </dgm:prSet>
      <dgm:spPr/>
    </dgm:pt>
    <dgm:pt modelId="{799D3BAA-55A8-4552-8799-4A9FCD422263}" type="pres">
      <dgm:prSet presAssocID="{703567FA-22B4-4CD9-B7A8-2257C3979901}" presName="parSh" presStyleLbl="node1" presStyleIdx="1" presStyleCnt="6" custLinFactNeighborX="6724" custLinFactNeighborY="-24482"/>
      <dgm:spPr/>
    </dgm:pt>
    <dgm:pt modelId="{4D790CB1-4C06-48CD-83E2-4EE700260BCC}" type="pres">
      <dgm:prSet presAssocID="{703567FA-22B4-4CD9-B7A8-2257C3979901}" presName="desTx" presStyleLbl="fgAcc1" presStyleIdx="1" presStyleCnt="6" custScaleX="141276" custScaleY="89245" custLinFactNeighborX="681" custLinFactNeighborY="-8707">
        <dgm:presLayoutVars>
          <dgm:bulletEnabled val="1"/>
        </dgm:presLayoutVars>
      </dgm:prSet>
      <dgm:spPr/>
    </dgm:pt>
    <dgm:pt modelId="{A8812276-2561-4D73-8114-898E92778271}" type="pres">
      <dgm:prSet presAssocID="{7E9A95EF-BE67-44BE-988F-304CA21512E2}" presName="sibTrans" presStyleLbl="sibTrans2D1" presStyleIdx="1" presStyleCnt="5"/>
      <dgm:spPr/>
    </dgm:pt>
    <dgm:pt modelId="{26198E04-9ACD-46B7-A27E-54D552334F95}" type="pres">
      <dgm:prSet presAssocID="{7E9A95EF-BE67-44BE-988F-304CA21512E2}" presName="connTx" presStyleLbl="sibTrans2D1" presStyleIdx="1" presStyleCnt="5"/>
      <dgm:spPr/>
    </dgm:pt>
    <dgm:pt modelId="{D1431E89-4A65-4DE6-9CD0-BB3C2706907B}" type="pres">
      <dgm:prSet presAssocID="{793B912B-C2DD-440B-BB14-3342CDB6F293}" presName="composite" presStyleCnt="0"/>
      <dgm:spPr/>
    </dgm:pt>
    <dgm:pt modelId="{D5AC42AF-35E9-479E-BD0A-45F9C212B507}" type="pres">
      <dgm:prSet presAssocID="{793B912B-C2DD-440B-BB14-3342CDB6F293}" presName="parTx" presStyleLbl="node1" presStyleIdx="1" presStyleCnt="6">
        <dgm:presLayoutVars>
          <dgm:chMax val="0"/>
          <dgm:chPref val="0"/>
          <dgm:bulletEnabled val="1"/>
        </dgm:presLayoutVars>
      </dgm:prSet>
      <dgm:spPr/>
    </dgm:pt>
    <dgm:pt modelId="{C0BB8966-25A6-488C-925E-6434CCC2CF17}" type="pres">
      <dgm:prSet presAssocID="{793B912B-C2DD-440B-BB14-3342CDB6F293}" presName="parSh" presStyleLbl="node1" presStyleIdx="2" presStyleCnt="6" custScaleX="127094" custScaleY="119865" custLinFactNeighborX="-2989" custLinFactNeighborY="-42084"/>
      <dgm:spPr/>
    </dgm:pt>
    <dgm:pt modelId="{1B70F0E6-39D8-45A7-9146-AAC254037BA9}" type="pres">
      <dgm:prSet presAssocID="{793B912B-C2DD-440B-BB14-3342CDB6F293}" presName="desTx" presStyleLbl="fgAcc1" presStyleIdx="2" presStyleCnt="6" custScaleX="155151" custScaleY="84183" custLinFactNeighborX="613" custLinFactNeighborY="-5867">
        <dgm:presLayoutVars>
          <dgm:bulletEnabled val="1"/>
        </dgm:presLayoutVars>
      </dgm:prSet>
      <dgm:spPr/>
    </dgm:pt>
    <dgm:pt modelId="{CEA0C5EC-49B9-441C-82EE-D080F2230CEF}" type="pres">
      <dgm:prSet presAssocID="{C1354E36-6548-4DDD-BB60-A24ED9EAB008}" presName="sibTrans" presStyleLbl="sibTrans2D1" presStyleIdx="2" presStyleCnt="5"/>
      <dgm:spPr/>
    </dgm:pt>
    <dgm:pt modelId="{6F0C21F6-9CBF-49D3-A531-435198A53889}" type="pres">
      <dgm:prSet presAssocID="{C1354E36-6548-4DDD-BB60-A24ED9EAB008}" presName="connTx" presStyleLbl="sibTrans2D1" presStyleIdx="2" presStyleCnt="5"/>
      <dgm:spPr/>
    </dgm:pt>
    <dgm:pt modelId="{4B0A650C-4842-4DF4-A555-55DAC491983E}" type="pres">
      <dgm:prSet presAssocID="{8BFC228E-3C70-40A2-BA9D-D49CFC40C5A1}" presName="composite" presStyleCnt="0"/>
      <dgm:spPr/>
    </dgm:pt>
    <dgm:pt modelId="{D3AE7561-57C4-4038-A5EE-6951678E59CC}" type="pres">
      <dgm:prSet presAssocID="{8BFC228E-3C70-40A2-BA9D-D49CFC40C5A1}" presName="parTx" presStyleLbl="node1" presStyleIdx="2" presStyleCnt="6">
        <dgm:presLayoutVars>
          <dgm:chMax val="0"/>
          <dgm:chPref val="0"/>
          <dgm:bulletEnabled val="1"/>
        </dgm:presLayoutVars>
      </dgm:prSet>
      <dgm:spPr/>
    </dgm:pt>
    <dgm:pt modelId="{63ADD0B8-1620-4EDF-9F4B-87C01CDB3F59}" type="pres">
      <dgm:prSet presAssocID="{8BFC228E-3C70-40A2-BA9D-D49CFC40C5A1}" presName="parSh" presStyleLbl="node1" presStyleIdx="3" presStyleCnt="6" custScaleX="115904" custScaleY="112746" custLinFactNeighborX="10611" custLinFactNeighborY="-23173"/>
      <dgm:spPr/>
    </dgm:pt>
    <dgm:pt modelId="{E21E7064-FC09-4F59-86B4-9C965FFCB603}" type="pres">
      <dgm:prSet presAssocID="{8BFC228E-3C70-40A2-BA9D-D49CFC40C5A1}" presName="desTx" presStyleLbl="fgAcc1" presStyleIdx="3" presStyleCnt="6" custScaleX="143545" custScaleY="91122" custLinFactNeighborX="7409" custLinFactNeighborY="-8932">
        <dgm:presLayoutVars>
          <dgm:bulletEnabled val="1"/>
        </dgm:presLayoutVars>
      </dgm:prSet>
      <dgm:spPr/>
    </dgm:pt>
    <dgm:pt modelId="{43346368-E31B-4187-8E6D-A344FD5C1634}" type="pres">
      <dgm:prSet presAssocID="{20E64126-869C-4726-9562-490212AEBA2D}" presName="sibTrans" presStyleLbl="sibTrans2D1" presStyleIdx="3" presStyleCnt="5" custLinFactNeighborX="-14655" custLinFactNeighborY="-56"/>
      <dgm:spPr/>
    </dgm:pt>
    <dgm:pt modelId="{2A38924D-F85E-4668-B380-A1A3F5F6DF22}" type="pres">
      <dgm:prSet presAssocID="{20E64126-869C-4726-9562-490212AEBA2D}" presName="connTx" presStyleLbl="sibTrans2D1" presStyleIdx="3" presStyleCnt="5"/>
      <dgm:spPr/>
    </dgm:pt>
    <dgm:pt modelId="{59022B27-0C24-4C50-BC91-AEFA4ACFF13D}" type="pres">
      <dgm:prSet presAssocID="{BBBDE3B1-B117-40CB-B108-A32D8A77D394}" presName="composite" presStyleCnt="0"/>
      <dgm:spPr/>
    </dgm:pt>
    <dgm:pt modelId="{06DFEF08-5D68-4154-B1A3-9700AED37682}" type="pres">
      <dgm:prSet presAssocID="{BBBDE3B1-B117-40CB-B108-A32D8A77D394}" presName="parTx" presStyleLbl="node1" presStyleIdx="3" presStyleCnt="6">
        <dgm:presLayoutVars>
          <dgm:chMax val="0"/>
          <dgm:chPref val="0"/>
          <dgm:bulletEnabled val="1"/>
        </dgm:presLayoutVars>
      </dgm:prSet>
      <dgm:spPr/>
    </dgm:pt>
    <dgm:pt modelId="{13F3E9C3-98FB-4ABC-97E8-D2F33FB68F62}" type="pres">
      <dgm:prSet presAssocID="{BBBDE3B1-B117-40CB-B108-A32D8A77D394}" presName="parSh" presStyleLbl="node1" presStyleIdx="4" presStyleCnt="6" custScaleX="147131" custLinFactNeighborX="15284" custLinFactNeighborY="-22091"/>
      <dgm:spPr/>
    </dgm:pt>
    <dgm:pt modelId="{217D6035-B675-487E-A8BF-7BC833105A44}" type="pres">
      <dgm:prSet presAssocID="{BBBDE3B1-B117-40CB-B108-A32D8A77D394}" presName="desTx" presStyleLbl="fgAcc1" presStyleIdx="4" presStyleCnt="6" custScaleX="156396" custScaleY="91849" custLinFactNeighborX="8732" custLinFactNeighborY="-6805">
        <dgm:presLayoutVars>
          <dgm:bulletEnabled val="1"/>
        </dgm:presLayoutVars>
      </dgm:prSet>
      <dgm:spPr/>
    </dgm:pt>
    <dgm:pt modelId="{E176C793-1312-474B-AD5A-3A76C843AF48}" type="pres">
      <dgm:prSet presAssocID="{0E6A8240-D10C-4DAB-9982-F2217B299A84}" presName="sibTrans" presStyleLbl="sibTrans2D1" presStyleIdx="4" presStyleCnt="5"/>
      <dgm:spPr/>
    </dgm:pt>
    <dgm:pt modelId="{2177B1F0-1CA4-4F11-97BF-45BB458BCF69}" type="pres">
      <dgm:prSet presAssocID="{0E6A8240-D10C-4DAB-9982-F2217B299A84}" presName="connTx" presStyleLbl="sibTrans2D1" presStyleIdx="4" presStyleCnt="5"/>
      <dgm:spPr/>
    </dgm:pt>
    <dgm:pt modelId="{A0E2AAB4-FD0A-4EA5-9B16-029D372C4CAE}" type="pres">
      <dgm:prSet presAssocID="{F96B04BE-A7A1-4E9F-BB0E-4EB38684C42E}" presName="composite" presStyleCnt="0"/>
      <dgm:spPr/>
    </dgm:pt>
    <dgm:pt modelId="{85614221-92CF-4096-AE9B-5748DB17EFB2}" type="pres">
      <dgm:prSet presAssocID="{F96B04BE-A7A1-4E9F-BB0E-4EB38684C42E}" presName="parTx" presStyleLbl="node1" presStyleIdx="4" presStyleCnt="6">
        <dgm:presLayoutVars>
          <dgm:chMax val="0"/>
          <dgm:chPref val="0"/>
          <dgm:bulletEnabled val="1"/>
        </dgm:presLayoutVars>
      </dgm:prSet>
      <dgm:spPr/>
    </dgm:pt>
    <dgm:pt modelId="{3342DF67-FC66-47CF-A4EC-91B73CAD43FC}" type="pres">
      <dgm:prSet presAssocID="{F96B04BE-A7A1-4E9F-BB0E-4EB38684C42E}" presName="parSh" presStyleLbl="node1" presStyleIdx="5" presStyleCnt="6" custScaleX="120247" custScaleY="104384" custLinFactNeighborX="-3346" custLinFactNeighborY="-27978"/>
      <dgm:spPr/>
    </dgm:pt>
    <dgm:pt modelId="{A2F8CF16-42A8-401D-B20B-E824C71A189C}" type="pres">
      <dgm:prSet presAssocID="{F96B04BE-A7A1-4E9F-BB0E-4EB38684C42E}" presName="desTx" presStyleLbl="fgAcc1" presStyleIdx="5" presStyleCnt="6" custScaleX="131930" custScaleY="90577" custLinFactNeighborX="-13014" custLinFactNeighborY="-6182">
        <dgm:presLayoutVars>
          <dgm:bulletEnabled val="1"/>
        </dgm:presLayoutVars>
      </dgm:prSet>
      <dgm:spPr/>
    </dgm:pt>
  </dgm:ptLst>
  <dgm:cxnLst>
    <dgm:cxn modelId="{B05C8901-7650-4288-87A1-A1EE26844CF5}" srcId="{BBBDE3B1-B117-40CB-B108-A32D8A77D394}" destId="{686ABA15-38C4-4BE2-8953-4EE6ACB6C201}" srcOrd="2" destOrd="0" parTransId="{3900CBA4-8EC4-453A-B1A5-37AC66C55023}" sibTransId="{9814C764-4F60-43A1-AD51-E2D99756F7FC}"/>
    <dgm:cxn modelId="{1DDB0002-1ECC-4F57-8430-4F22784186F3}" type="presOf" srcId="{703567FA-22B4-4CD9-B7A8-2257C3979901}" destId="{F41BAF81-F0FB-4D33-8607-3CD651A7305A}" srcOrd="0" destOrd="0" presId="urn:microsoft.com/office/officeart/2005/8/layout/process3"/>
    <dgm:cxn modelId="{C27C3A06-54CB-476D-BCBB-5045CCF37471}" srcId="{F96B04BE-A7A1-4E9F-BB0E-4EB38684C42E}" destId="{1C52F88B-B64B-40F2-984F-1361C5B8CC18}" srcOrd="0" destOrd="0" parTransId="{A383ACF2-F2FC-4297-BD9E-C5DF827198C3}" sibTransId="{C512D092-2CF1-428A-BBD6-22FE7A93890B}"/>
    <dgm:cxn modelId="{55839E0B-414B-4152-9FD3-AFDE90C44F70}" type="presOf" srcId="{C1354E36-6548-4DDD-BB60-A24ED9EAB008}" destId="{CEA0C5EC-49B9-441C-82EE-D080F2230CEF}" srcOrd="0" destOrd="0" presId="urn:microsoft.com/office/officeart/2005/8/layout/process3"/>
    <dgm:cxn modelId="{3190E90B-E8CF-47F5-8345-D8FD64529ED7}" type="presOf" srcId="{2D1D1D75-04A4-4ED6-B591-A23AEDA0D19A}" destId="{1B70F0E6-39D8-45A7-9146-AAC254037BA9}" srcOrd="0" destOrd="1" presId="urn:microsoft.com/office/officeart/2005/8/layout/process3"/>
    <dgm:cxn modelId="{968F240C-DAD5-40CA-8E2A-10F054671274}" type="presOf" srcId="{F96B04BE-A7A1-4E9F-BB0E-4EB38684C42E}" destId="{85614221-92CF-4096-AE9B-5748DB17EFB2}" srcOrd="0" destOrd="0" presId="urn:microsoft.com/office/officeart/2005/8/layout/process3"/>
    <dgm:cxn modelId="{337B9D0D-5199-43ED-8EDA-D7BE40C8F38B}" srcId="{8BFC228E-3C70-40A2-BA9D-D49CFC40C5A1}" destId="{5291A9E3-6440-4345-8529-9701D653A180}" srcOrd="0" destOrd="0" parTransId="{CC0F8E9A-8118-446E-BB23-C0BF8E4520E4}" sibTransId="{58F9B509-D447-451C-9D9E-ABACFE64B21E}"/>
    <dgm:cxn modelId="{2195EF0D-EC2D-4E53-BB30-519789FDE73F}" type="presOf" srcId="{0E6A8240-D10C-4DAB-9982-F2217B299A84}" destId="{2177B1F0-1CA4-4F11-97BF-45BB458BCF69}" srcOrd="1" destOrd="0" presId="urn:microsoft.com/office/officeart/2005/8/layout/process3"/>
    <dgm:cxn modelId="{27C7E00F-A5D2-42CD-B2ED-EE73BEC04695}" type="presOf" srcId="{6F5FDB40-6361-4224-8FEC-B43F2E7C9DA4}" destId="{5C9A46D8-B8B6-45E4-99E3-FAB724B45AC8}" srcOrd="0" destOrd="0" presId="urn:microsoft.com/office/officeart/2005/8/layout/process3"/>
    <dgm:cxn modelId="{69DF1911-688B-4C52-9975-11E9388258B6}" srcId="{793B912B-C2DD-440B-BB14-3342CDB6F293}" destId="{DC1B9730-976C-45C8-9686-FFA3D337BA7A}" srcOrd="0" destOrd="0" parTransId="{FE0CD649-019D-4D2D-8661-B8445706070E}" sibTransId="{FE721F12-D21C-4A3D-B595-FDB4C5B61E4C}"/>
    <dgm:cxn modelId="{15836614-2EEF-4EFA-9CD6-0B7761B116A6}" type="presOf" srcId="{20E64126-869C-4726-9562-490212AEBA2D}" destId="{43346368-E31B-4187-8E6D-A344FD5C1634}" srcOrd="0" destOrd="0" presId="urn:microsoft.com/office/officeart/2005/8/layout/process3"/>
    <dgm:cxn modelId="{235BDF17-B792-482F-9833-E818206BC0E6}" srcId="{8BFC228E-3C70-40A2-BA9D-D49CFC40C5A1}" destId="{A25E722F-101B-4116-893E-517D1FA2EB3A}" srcOrd="2" destOrd="0" parTransId="{FEC3B428-1988-4213-B321-DA0837BF80AA}" sibTransId="{5F5BC1FE-C649-4084-9316-480F5760CBB4}"/>
    <dgm:cxn modelId="{C42D8E19-1B78-4E4C-80CF-A1939A72E974}" type="presOf" srcId="{5291A9E3-6440-4345-8529-9701D653A180}" destId="{E21E7064-FC09-4F59-86B4-9C965FFCB603}" srcOrd="0" destOrd="0" presId="urn:microsoft.com/office/officeart/2005/8/layout/process3"/>
    <dgm:cxn modelId="{B811F819-38AB-4BA0-AFC9-203C70BD00B0}" type="presOf" srcId="{8BFC228E-3C70-40A2-BA9D-D49CFC40C5A1}" destId="{D3AE7561-57C4-4038-A5EE-6951678E59CC}" srcOrd="0" destOrd="0" presId="urn:microsoft.com/office/officeart/2005/8/layout/process3"/>
    <dgm:cxn modelId="{888C4A1C-4D2B-4082-827D-BCD99245916D}" srcId="{703567FA-22B4-4CD9-B7A8-2257C3979901}" destId="{F068F421-74F6-42A4-B76B-A578211DA504}" srcOrd="0" destOrd="0" parTransId="{6B8262B4-F61F-4E41-94CB-282E161FA3B0}" sibTransId="{CCB7AAE7-0662-4ABF-B7B3-97452D0DD6A5}"/>
    <dgm:cxn modelId="{8703AB2F-2C11-4484-B976-DC59529D211A}" type="presOf" srcId="{C2B0B18E-E180-4B70-A6F3-7FC7380E8442}" destId="{217D6035-B675-487E-A8BF-7BC833105A44}" srcOrd="0" destOrd="3" presId="urn:microsoft.com/office/officeart/2005/8/layout/process3"/>
    <dgm:cxn modelId="{E5080732-79DE-459D-9080-3C3F472824C6}" srcId="{A559ED86-66F4-49CC-A803-ABAD576111F7}" destId="{6F5FDB40-6361-4224-8FEC-B43F2E7C9DA4}" srcOrd="0" destOrd="0" parTransId="{2DDE057D-1E60-4C75-968F-E8020FE4F414}" sibTransId="{1ED5118E-C399-4EF1-918D-0E33C8189B1C}"/>
    <dgm:cxn modelId="{FBCF6E37-0005-404F-A6E7-38569EBF3B16}" type="presOf" srcId="{F937F332-E33B-4434-AA8E-4E15D46D677C}" destId="{A2F8CF16-42A8-401D-B20B-E824C71A189C}" srcOrd="0" destOrd="2" presId="urn:microsoft.com/office/officeart/2005/8/layout/process3"/>
    <dgm:cxn modelId="{9A00563A-CE0A-44E3-876A-DF9B3938A5DA}" type="presOf" srcId="{FEA277C3-6A08-444F-88E1-39416B7C0C60}" destId="{6283C78B-0333-4105-8F46-4453B319D57A}" srcOrd="0" destOrd="0" presId="urn:microsoft.com/office/officeart/2005/8/layout/process3"/>
    <dgm:cxn modelId="{22337E3E-9E90-4E0D-81EE-96F7608D7173}" srcId="{793B912B-C2DD-440B-BB14-3342CDB6F293}" destId="{2A6162D7-96AE-41AC-96C8-F3CF1ACB83CB}" srcOrd="2" destOrd="0" parTransId="{9AF8E6BA-AA20-4491-A268-F735BE3FEDE6}" sibTransId="{896C1E20-D28C-4042-8BF2-61AEBF7C8CA7}"/>
    <dgm:cxn modelId="{F45D785D-94B9-4CF4-886B-8049612456A5}" srcId="{A559ED86-66F4-49CC-A803-ABAD576111F7}" destId="{BBBDE3B1-B117-40CB-B108-A32D8A77D394}" srcOrd="4" destOrd="0" parTransId="{5678CDBC-1C91-4104-AB2E-941F55AC4889}" sibTransId="{0E6A8240-D10C-4DAB-9982-F2217B299A84}"/>
    <dgm:cxn modelId="{BD11E841-9068-4136-B4EE-4FEC62816074}" srcId="{793B912B-C2DD-440B-BB14-3342CDB6F293}" destId="{70FF7F33-B15B-4756-83D3-FE3CFC248D4F}" srcOrd="3" destOrd="0" parTransId="{83172717-A9B9-4FBF-8E3A-2E74D5F2C8CB}" sibTransId="{0DFF3C57-04F0-4108-A1CD-E35C7FA82D87}"/>
    <dgm:cxn modelId="{078FEC44-4BB7-4642-8635-EAF93545EEA8}" type="presOf" srcId="{7E9A95EF-BE67-44BE-988F-304CA21512E2}" destId="{A8812276-2561-4D73-8114-898E92778271}" srcOrd="0" destOrd="0" presId="urn:microsoft.com/office/officeart/2005/8/layout/process3"/>
    <dgm:cxn modelId="{E6543665-ED46-48AC-B2A1-5D64335DEAE9}" type="presOf" srcId="{70FF7F33-B15B-4756-83D3-FE3CFC248D4F}" destId="{1B70F0E6-39D8-45A7-9146-AAC254037BA9}" srcOrd="0" destOrd="3" presId="urn:microsoft.com/office/officeart/2005/8/layout/process3"/>
    <dgm:cxn modelId="{F0AE5767-5BC0-4FD8-B616-41CED1B37349}" type="presOf" srcId="{0B706F6C-0839-47FF-800A-50D24FCA69CF}" destId="{E21E7064-FC09-4F59-86B4-9C965FFCB603}" srcOrd="0" destOrd="1" presId="urn:microsoft.com/office/officeart/2005/8/layout/process3"/>
    <dgm:cxn modelId="{344B8548-3B66-4A7B-B864-0AA3A5806865}" type="presOf" srcId="{C1354E36-6548-4DDD-BB60-A24ED9EAB008}" destId="{6F0C21F6-9CBF-49D3-A531-435198A53889}" srcOrd="1" destOrd="0" presId="urn:microsoft.com/office/officeart/2005/8/layout/process3"/>
    <dgm:cxn modelId="{6BC4A548-B33A-4595-A31C-A9232D44A791}" type="presOf" srcId="{F96B04BE-A7A1-4E9F-BB0E-4EB38684C42E}" destId="{3342DF67-FC66-47CF-A4EC-91B73CAD43FC}" srcOrd="1" destOrd="0" presId="urn:microsoft.com/office/officeart/2005/8/layout/process3"/>
    <dgm:cxn modelId="{6140A66A-61BE-4BC5-946E-2D72E843BFDF}" srcId="{F96B04BE-A7A1-4E9F-BB0E-4EB38684C42E}" destId="{F937F332-E33B-4434-AA8E-4E15D46D677C}" srcOrd="2" destOrd="0" parTransId="{686EA465-390E-4424-9BA5-1B1C81DE6A07}" sibTransId="{902CECC0-4202-4CEC-A985-CE804EBC0ABE}"/>
    <dgm:cxn modelId="{6176D86C-55C0-4A99-A687-B94BD0A0FD49}" type="presOf" srcId="{D752638A-9C81-45A3-A068-94110D8E0EC5}" destId="{217D6035-B675-487E-A8BF-7BC833105A44}" srcOrd="0" destOrd="0" presId="urn:microsoft.com/office/officeart/2005/8/layout/process3"/>
    <dgm:cxn modelId="{3942F86F-2FCB-4DB4-8ED7-649C35288AD0}" type="presOf" srcId="{0E6A8240-D10C-4DAB-9982-F2217B299A84}" destId="{E176C793-1312-474B-AD5A-3A76C843AF48}" srcOrd="0" destOrd="0" presId="urn:microsoft.com/office/officeart/2005/8/layout/process3"/>
    <dgm:cxn modelId="{702AEA52-2923-4766-8013-7E118046FC78}" srcId="{793B912B-C2DD-440B-BB14-3342CDB6F293}" destId="{2D1D1D75-04A4-4ED6-B591-A23AEDA0D19A}" srcOrd="1" destOrd="0" parTransId="{2B8C48DF-1900-4FC6-A868-CADA16EC3EF7}" sibTransId="{FD15B86D-8A14-42DA-A1E9-8EEA0F3AD7BA}"/>
    <dgm:cxn modelId="{96137354-A179-4277-940D-65B5131E9A94}" type="presOf" srcId="{1C52F88B-B64B-40F2-984F-1361C5B8CC18}" destId="{A2F8CF16-42A8-401D-B20B-E824C71A189C}" srcOrd="0" destOrd="0" presId="urn:microsoft.com/office/officeart/2005/8/layout/process3"/>
    <dgm:cxn modelId="{62699076-6F6B-48EF-AD82-EDAFF514E338}" srcId="{A559ED86-66F4-49CC-A803-ABAD576111F7}" destId="{F96B04BE-A7A1-4E9F-BB0E-4EB38684C42E}" srcOrd="5" destOrd="0" parTransId="{52E53B4B-62CE-4768-864E-0923D538D77F}" sibTransId="{BBF3F0C0-C12E-4D63-BA7B-6813038D0810}"/>
    <dgm:cxn modelId="{19A93578-B241-4FA3-93C6-CD89B0467F4E}" srcId="{F96B04BE-A7A1-4E9F-BB0E-4EB38684C42E}" destId="{11FB5DF8-96D3-496E-B8BF-8E31143F6B4E}" srcOrd="1" destOrd="0" parTransId="{E34196AF-513D-4F33-9D9C-A8F64D365FA3}" sibTransId="{09E35804-F434-477F-BE8D-222F071C314A}"/>
    <dgm:cxn modelId="{F335A178-D9CF-417F-9B3C-A20A2E184E5B}" type="presOf" srcId="{686ABA15-38C4-4BE2-8953-4EE6ACB6C201}" destId="{217D6035-B675-487E-A8BF-7BC833105A44}" srcOrd="0" destOrd="2" presId="urn:microsoft.com/office/officeart/2005/8/layout/process3"/>
    <dgm:cxn modelId="{D292FC58-7818-477E-A9FD-5EAAA6CF0499}" srcId="{BBBDE3B1-B117-40CB-B108-A32D8A77D394}" destId="{F244C0B7-19A0-43CE-B9E3-E3B5A6E903EF}" srcOrd="1" destOrd="0" parTransId="{75884BA7-B91B-4622-A4A5-8FB1655C6B93}" sibTransId="{F95C16CF-201B-4FD8-B98A-DCB181CA640D}"/>
    <dgm:cxn modelId="{245F7184-090F-4A87-91D3-22A65A5CEF36}" type="presOf" srcId="{6F5FDB40-6361-4224-8FEC-B43F2E7C9DA4}" destId="{28FE88F8-F010-4B19-B880-EEB482702693}" srcOrd="1" destOrd="0" presId="urn:microsoft.com/office/officeart/2005/8/layout/process3"/>
    <dgm:cxn modelId="{5064E78A-0D59-45EC-AA31-15C7F9F52FC0}" type="presOf" srcId="{DC1B9730-976C-45C8-9686-FFA3D337BA7A}" destId="{1B70F0E6-39D8-45A7-9146-AAC254037BA9}" srcOrd="0" destOrd="0" presId="urn:microsoft.com/office/officeart/2005/8/layout/process3"/>
    <dgm:cxn modelId="{C743488E-DC70-4A4E-A173-8A475AE32561}" srcId="{8BFC228E-3C70-40A2-BA9D-D49CFC40C5A1}" destId="{0B706F6C-0839-47FF-800A-50D24FCA69CF}" srcOrd="1" destOrd="0" parTransId="{324AA106-EB5B-467F-86EF-4FACB98F654D}" sibTransId="{C4C3A20C-AB0D-4A2B-9417-992FFF80A4DD}"/>
    <dgm:cxn modelId="{C72B7F90-B4D4-4A20-9B20-B9781A574716}" type="presOf" srcId="{8BFC228E-3C70-40A2-BA9D-D49CFC40C5A1}" destId="{63ADD0B8-1620-4EDF-9F4B-87C01CDB3F59}" srcOrd="1" destOrd="0" presId="urn:microsoft.com/office/officeart/2005/8/layout/process3"/>
    <dgm:cxn modelId="{92ADFD90-3D4E-4D1D-812F-5460BBFFCDF8}" srcId="{BBBDE3B1-B117-40CB-B108-A32D8A77D394}" destId="{C2B0B18E-E180-4B70-A6F3-7FC7380E8442}" srcOrd="3" destOrd="0" parTransId="{7E31537A-7E3F-4D80-AC8A-B5E0FE79D076}" sibTransId="{0B31B87F-8FE2-4F8B-90AA-9DE5684196A6}"/>
    <dgm:cxn modelId="{71B8A3A2-0A62-42DA-9532-539475329378}" type="presOf" srcId="{20E64126-869C-4726-9562-490212AEBA2D}" destId="{2A38924D-F85E-4668-B380-A1A3F5F6DF22}" srcOrd="1" destOrd="0" presId="urn:microsoft.com/office/officeart/2005/8/layout/process3"/>
    <dgm:cxn modelId="{F9359BA7-01D8-4F77-B575-AC7DEAB8F70D}" type="presOf" srcId="{A25E722F-101B-4116-893E-517D1FA2EB3A}" destId="{E21E7064-FC09-4F59-86B4-9C965FFCB603}" srcOrd="0" destOrd="2" presId="urn:microsoft.com/office/officeart/2005/8/layout/process3"/>
    <dgm:cxn modelId="{44BBABAA-35BD-4880-A8EB-F54DD04C231E}" type="presOf" srcId="{793B912B-C2DD-440B-BB14-3342CDB6F293}" destId="{C0BB8966-25A6-488C-925E-6434CCC2CF17}" srcOrd="1" destOrd="0" presId="urn:microsoft.com/office/officeart/2005/8/layout/process3"/>
    <dgm:cxn modelId="{54C95BAB-088F-4D12-99AC-40CCD91972D1}" srcId="{A559ED86-66F4-49CC-A803-ABAD576111F7}" destId="{8BFC228E-3C70-40A2-BA9D-D49CFC40C5A1}" srcOrd="3" destOrd="0" parTransId="{A5EADBF5-1450-483F-ADB5-CFC04446AF73}" sibTransId="{20E64126-869C-4726-9562-490212AEBA2D}"/>
    <dgm:cxn modelId="{495ABFAD-C270-4D4E-914A-572FCD7173F7}" type="presOf" srcId="{A559ED86-66F4-49CC-A803-ABAD576111F7}" destId="{81FA23F6-8413-441B-A91F-05CBB77F0CD6}" srcOrd="0" destOrd="0" presId="urn:microsoft.com/office/officeart/2005/8/layout/process3"/>
    <dgm:cxn modelId="{841D7FAE-9D01-4C5F-814A-DD009C1BE63B}" srcId="{A559ED86-66F4-49CC-A803-ABAD576111F7}" destId="{793B912B-C2DD-440B-BB14-3342CDB6F293}" srcOrd="2" destOrd="0" parTransId="{C6942E92-91CD-490B-B1A5-61EB541782EC}" sibTransId="{C1354E36-6548-4DDD-BB60-A24ED9EAB008}"/>
    <dgm:cxn modelId="{92F655AF-8607-4AF8-80A6-368B0D8B54D9}" type="presOf" srcId="{F244C0B7-19A0-43CE-B9E3-E3B5A6E903EF}" destId="{217D6035-B675-487E-A8BF-7BC833105A44}" srcOrd="0" destOrd="1" presId="urn:microsoft.com/office/officeart/2005/8/layout/process3"/>
    <dgm:cxn modelId="{8A485EB3-BD25-4BD9-8D92-1E92AE4195B7}" type="presOf" srcId="{793B912B-C2DD-440B-BB14-3342CDB6F293}" destId="{D5AC42AF-35E9-479E-BD0A-45F9C212B507}" srcOrd="0" destOrd="0" presId="urn:microsoft.com/office/officeart/2005/8/layout/process3"/>
    <dgm:cxn modelId="{44B144B4-41C1-42D0-A32C-5E9073DD0406}" type="presOf" srcId="{703567FA-22B4-4CD9-B7A8-2257C3979901}" destId="{799D3BAA-55A8-4552-8799-4A9FCD422263}" srcOrd="1" destOrd="0" presId="urn:microsoft.com/office/officeart/2005/8/layout/process3"/>
    <dgm:cxn modelId="{62F3E3B4-9957-48D2-A847-29D0711D9F73}" type="presOf" srcId="{BBBDE3B1-B117-40CB-B108-A32D8A77D394}" destId="{13F3E9C3-98FB-4ABC-97E8-D2F33FB68F62}" srcOrd="1" destOrd="0" presId="urn:microsoft.com/office/officeart/2005/8/layout/process3"/>
    <dgm:cxn modelId="{5F41A0BC-AACD-46AB-9296-40A48D53FA12}" type="presOf" srcId="{2A6162D7-96AE-41AC-96C8-F3CF1ACB83CB}" destId="{1B70F0E6-39D8-45A7-9146-AAC254037BA9}" srcOrd="0" destOrd="2" presId="urn:microsoft.com/office/officeart/2005/8/layout/process3"/>
    <dgm:cxn modelId="{181657CF-5E78-45C7-9360-E851B2F081F7}" type="presOf" srcId="{1ED5118E-C399-4EF1-918D-0E33C8189B1C}" destId="{D55C9656-E983-482A-B64D-6A3D680724DD}" srcOrd="0" destOrd="0" presId="urn:microsoft.com/office/officeart/2005/8/layout/process3"/>
    <dgm:cxn modelId="{C0E0E4D2-783D-4B91-B62E-6DC099C97EEA}" type="presOf" srcId="{1ED5118E-C399-4EF1-918D-0E33C8189B1C}" destId="{72D652C0-BC30-4A0F-8DB7-7B0ED4235817}" srcOrd="1" destOrd="0" presId="urn:microsoft.com/office/officeart/2005/8/layout/process3"/>
    <dgm:cxn modelId="{529F00D3-F49F-474A-B762-E2AFF57A65C6}" type="presOf" srcId="{BBBDE3B1-B117-40CB-B108-A32D8A77D394}" destId="{06DFEF08-5D68-4154-B1A3-9700AED37682}" srcOrd="0" destOrd="0" presId="urn:microsoft.com/office/officeart/2005/8/layout/process3"/>
    <dgm:cxn modelId="{B222BFD6-1703-4E0B-80D7-DCA9B4816275}" type="presOf" srcId="{F068F421-74F6-42A4-B76B-A578211DA504}" destId="{4D790CB1-4C06-48CD-83E2-4EE700260BCC}" srcOrd="0" destOrd="0" presId="urn:microsoft.com/office/officeart/2005/8/layout/process3"/>
    <dgm:cxn modelId="{D97983DD-9E36-45D4-8A2E-5699CF5DB99B}" type="presOf" srcId="{7E9A95EF-BE67-44BE-988F-304CA21512E2}" destId="{26198E04-9ACD-46B7-A27E-54D552334F95}" srcOrd="1" destOrd="0" presId="urn:microsoft.com/office/officeart/2005/8/layout/process3"/>
    <dgm:cxn modelId="{E3A9FAED-CD91-4D14-954B-90EE7156ED42}" srcId="{BBBDE3B1-B117-40CB-B108-A32D8A77D394}" destId="{D752638A-9C81-45A3-A068-94110D8E0EC5}" srcOrd="0" destOrd="0" parTransId="{FBD8A7B4-AEDC-46CC-AD85-1CC0050C07A7}" sibTransId="{EC0302D5-1262-4573-8282-A6957602D66D}"/>
    <dgm:cxn modelId="{94F5CEEE-8BF4-4964-80EE-581B2A25DF16}" srcId="{A559ED86-66F4-49CC-A803-ABAD576111F7}" destId="{703567FA-22B4-4CD9-B7A8-2257C3979901}" srcOrd="1" destOrd="0" parTransId="{0F427D92-E26C-49D9-BF3D-FF14AC43A0AC}" sibTransId="{7E9A95EF-BE67-44BE-988F-304CA21512E2}"/>
    <dgm:cxn modelId="{911EA3F0-8A91-432E-AF22-25432B1A1DDB}" type="presOf" srcId="{11FB5DF8-96D3-496E-B8BF-8E31143F6B4E}" destId="{A2F8CF16-42A8-401D-B20B-E824C71A189C}" srcOrd="0" destOrd="1" presId="urn:microsoft.com/office/officeart/2005/8/layout/process3"/>
    <dgm:cxn modelId="{372DE6FD-0495-40D9-A5F8-83C0CDC1D504}" srcId="{6F5FDB40-6361-4224-8FEC-B43F2E7C9DA4}" destId="{FEA277C3-6A08-444F-88E1-39416B7C0C60}" srcOrd="0" destOrd="0" parTransId="{09FBD293-093A-41BF-97ED-C2C109B9F721}" sibTransId="{E5F00311-84CC-4FFD-8EC1-DF882B3DC41B}"/>
    <dgm:cxn modelId="{3EEED214-BC49-43CB-970A-E7EE5406367B}" type="presParOf" srcId="{81FA23F6-8413-441B-A91F-05CBB77F0CD6}" destId="{EC40F402-A9BC-48AB-AE4A-6B5D73210E22}" srcOrd="0" destOrd="0" presId="urn:microsoft.com/office/officeart/2005/8/layout/process3"/>
    <dgm:cxn modelId="{9E8E1FC3-0B6A-4BBC-8EEA-8BD04BB1E974}" type="presParOf" srcId="{EC40F402-A9BC-48AB-AE4A-6B5D73210E22}" destId="{5C9A46D8-B8B6-45E4-99E3-FAB724B45AC8}" srcOrd="0" destOrd="0" presId="urn:microsoft.com/office/officeart/2005/8/layout/process3"/>
    <dgm:cxn modelId="{3309ED6B-2F7C-4408-80B5-3DBA1DDDCE40}" type="presParOf" srcId="{EC40F402-A9BC-48AB-AE4A-6B5D73210E22}" destId="{28FE88F8-F010-4B19-B880-EEB482702693}" srcOrd="1" destOrd="0" presId="urn:microsoft.com/office/officeart/2005/8/layout/process3"/>
    <dgm:cxn modelId="{695AFB35-94A9-432E-B420-5D6A2F49794E}" type="presParOf" srcId="{EC40F402-A9BC-48AB-AE4A-6B5D73210E22}" destId="{6283C78B-0333-4105-8F46-4453B319D57A}" srcOrd="2" destOrd="0" presId="urn:microsoft.com/office/officeart/2005/8/layout/process3"/>
    <dgm:cxn modelId="{969A36B6-4BD4-42F1-B8CD-1FED22D222F4}" type="presParOf" srcId="{81FA23F6-8413-441B-A91F-05CBB77F0CD6}" destId="{D55C9656-E983-482A-B64D-6A3D680724DD}" srcOrd="1" destOrd="0" presId="urn:microsoft.com/office/officeart/2005/8/layout/process3"/>
    <dgm:cxn modelId="{318C9131-4313-40A6-9E20-0DD01A921AFA}" type="presParOf" srcId="{D55C9656-E983-482A-B64D-6A3D680724DD}" destId="{72D652C0-BC30-4A0F-8DB7-7B0ED4235817}" srcOrd="0" destOrd="0" presId="urn:microsoft.com/office/officeart/2005/8/layout/process3"/>
    <dgm:cxn modelId="{604611BD-D303-492F-A9ED-FACDCD8325B2}" type="presParOf" srcId="{81FA23F6-8413-441B-A91F-05CBB77F0CD6}" destId="{765E70A2-581A-4A04-8038-CA422D358BFC}" srcOrd="2" destOrd="0" presId="urn:microsoft.com/office/officeart/2005/8/layout/process3"/>
    <dgm:cxn modelId="{07C94400-7313-4870-8E16-465E05DA8B9D}" type="presParOf" srcId="{765E70A2-581A-4A04-8038-CA422D358BFC}" destId="{F41BAF81-F0FB-4D33-8607-3CD651A7305A}" srcOrd="0" destOrd="0" presId="urn:microsoft.com/office/officeart/2005/8/layout/process3"/>
    <dgm:cxn modelId="{FA0E2544-96DF-495C-B92B-071FC05D4182}" type="presParOf" srcId="{765E70A2-581A-4A04-8038-CA422D358BFC}" destId="{799D3BAA-55A8-4552-8799-4A9FCD422263}" srcOrd="1" destOrd="0" presId="urn:microsoft.com/office/officeart/2005/8/layout/process3"/>
    <dgm:cxn modelId="{F13D140D-3151-4862-9B08-83D0A09C036B}" type="presParOf" srcId="{765E70A2-581A-4A04-8038-CA422D358BFC}" destId="{4D790CB1-4C06-48CD-83E2-4EE700260BCC}" srcOrd="2" destOrd="0" presId="urn:microsoft.com/office/officeart/2005/8/layout/process3"/>
    <dgm:cxn modelId="{01F6ECE1-4A68-4094-A754-8E20BDD7B9BA}" type="presParOf" srcId="{81FA23F6-8413-441B-A91F-05CBB77F0CD6}" destId="{A8812276-2561-4D73-8114-898E92778271}" srcOrd="3" destOrd="0" presId="urn:microsoft.com/office/officeart/2005/8/layout/process3"/>
    <dgm:cxn modelId="{E5754DD8-7FF0-4AB0-A930-2DCDFC31DE11}" type="presParOf" srcId="{A8812276-2561-4D73-8114-898E92778271}" destId="{26198E04-9ACD-46B7-A27E-54D552334F95}" srcOrd="0" destOrd="0" presId="urn:microsoft.com/office/officeart/2005/8/layout/process3"/>
    <dgm:cxn modelId="{6D8178E0-0F22-46AB-B965-7AFB3B3EB7D7}" type="presParOf" srcId="{81FA23F6-8413-441B-A91F-05CBB77F0CD6}" destId="{D1431E89-4A65-4DE6-9CD0-BB3C2706907B}" srcOrd="4" destOrd="0" presId="urn:microsoft.com/office/officeart/2005/8/layout/process3"/>
    <dgm:cxn modelId="{BBCF6F4E-D32D-4F34-A2A8-0A70AA1A8D4F}" type="presParOf" srcId="{D1431E89-4A65-4DE6-9CD0-BB3C2706907B}" destId="{D5AC42AF-35E9-479E-BD0A-45F9C212B507}" srcOrd="0" destOrd="0" presId="urn:microsoft.com/office/officeart/2005/8/layout/process3"/>
    <dgm:cxn modelId="{7DEC8CF2-DF1A-4C98-BF60-B56313BE1797}" type="presParOf" srcId="{D1431E89-4A65-4DE6-9CD0-BB3C2706907B}" destId="{C0BB8966-25A6-488C-925E-6434CCC2CF17}" srcOrd="1" destOrd="0" presId="urn:microsoft.com/office/officeart/2005/8/layout/process3"/>
    <dgm:cxn modelId="{3E13BCB5-7B94-496D-902A-6E7FDBE50E38}" type="presParOf" srcId="{D1431E89-4A65-4DE6-9CD0-BB3C2706907B}" destId="{1B70F0E6-39D8-45A7-9146-AAC254037BA9}" srcOrd="2" destOrd="0" presId="urn:microsoft.com/office/officeart/2005/8/layout/process3"/>
    <dgm:cxn modelId="{F2C0731C-6BAE-4C9B-A6E9-C0437BB242AD}" type="presParOf" srcId="{81FA23F6-8413-441B-A91F-05CBB77F0CD6}" destId="{CEA0C5EC-49B9-441C-82EE-D080F2230CEF}" srcOrd="5" destOrd="0" presId="urn:microsoft.com/office/officeart/2005/8/layout/process3"/>
    <dgm:cxn modelId="{11BCB101-2745-453F-88F3-B2D912CA8E3F}" type="presParOf" srcId="{CEA0C5EC-49B9-441C-82EE-D080F2230CEF}" destId="{6F0C21F6-9CBF-49D3-A531-435198A53889}" srcOrd="0" destOrd="0" presId="urn:microsoft.com/office/officeart/2005/8/layout/process3"/>
    <dgm:cxn modelId="{56E89D9F-9EBA-421D-944F-8EFC332C4F0F}" type="presParOf" srcId="{81FA23F6-8413-441B-A91F-05CBB77F0CD6}" destId="{4B0A650C-4842-4DF4-A555-55DAC491983E}" srcOrd="6" destOrd="0" presId="urn:microsoft.com/office/officeart/2005/8/layout/process3"/>
    <dgm:cxn modelId="{E31F559E-9EB1-4B61-8859-31CD4494FA15}" type="presParOf" srcId="{4B0A650C-4842-4DF4-A555-55DAC491983E}" destId="{D3AE7561-57C4-4038-A5EE-6951678E59CC}" srcOrd="0" destOrd="0" presId="urn:microsoft.com/office/officeart/2005/8/layout/process3"/>
    <dgm:cxn modelId="{B21CBBE7-7825-4DC8-9F43-3DAFFE4FA120}" type="presParOf" srcId="{4B0A650C-4842-4DF4-A555-55DAC491983E}" destId="{63ADD0B8-1620-4EDF-9F4B-87C01CDB3F59}" srcOrd="1" destOrd="0" presId="urn:microsoft.com/office/officeart/2005/8/layout/process3"/>
    <dgm:cxn modelId="{A84C349D-A374-4418-BB85-CA6324F9984E}" type="presParOf" srcId="{4B0A650C-4842-4DF4-A555-55DAC491983E}" destId="{E21E7064-FC09-4F59-86B4-9C965FFCB603}" srcOrd="2" destOrd="0" presId="urn:microsoft.com/office/officeart/2005/8/layout/process3"/>
    <dgm:cxn modelId="{E23FDD4C-1395-4E33-B923-49570870C2DA}" type="presParOf" srcId="{81FA23F6-8413-441B-A91F-05CBB77F0CD6}" destId="{43346368-E31B-4187-8E6D-A344FD5C1634}" srcOrd="7" destOrd="0" presId="urn:microsoft.com/office/officeart/2005/8/layout/process3"/>
    <dgm:cxn modelId="{5A40AB62-D4CF-44AC-82F8-0348A6E64AB6}" type="presParOf" srcId="{43346368-E31B-4187-8E6D-A344FD5C1634}" destId="{2A38924D-F85E-4668-B380-A1A3F5F6DF22}" srcOrd="0" destOrd="0" presId="urn:microsoft.com/office/officeart/2005/8/layout/process3"/>
    <dgm:cxn modelId="{A16145A7-9082-4534-9A7F-DA5BAC7BF9C7}" type="presParOf" srcId="{81FA23F6-8413-441B-A91F-05CBB77F0CD6}" destId="{59022B27-0C24-4C50-BC91-AEFA4ACFF13D}" srcOrd="8" destOrd="0" presId="urn:microsoft.com/office/officeart/2005/8/layout/process3"/>
    <dgm:cxn modelId="{B6974B74-9BCB-4695-ACCA-0231BC16A590}" type="presParOf" srcId="{59022B27-0C24-4C50-BC91-AEFA4ACFF13D}" destId="{06DFEF08-5D68-4154-B1A3-9700AED37682}" srcOrd="0" destOrd="0" presId="urn:microsoft.com/office/officeart/2005/8/layout/process3"/>
    <dgm:cxn modelId="{3E4B054A-CD45-447F-A5EB-E0127658AEC3}" type="presParOf" srcId="{59022B27-0C24-4C50-BC91-AEFA4ACFF13D}" destId="{13F3E9C3-98FB-4ABC-97E8-D2F33FB68F62}" srcOrd="1" destOrd="0" presId="urn:microsoft.com/office/officeart/2005/8/layout/process3"/>
    <dgm:cxn modelId="{F791A265-C21E-488E-8196-C5306A054F64}" type="presParOf" srcId="{59022B27-0C24-4C50-BC91-AEFA4ACFF13D}" destId="{217D6035-B675-487E-A8BF-7BC833105A44}" srcOrd="2" destOrd="0" presId="urn:microsoft.com/office/officeart/2005/8/layout/process3"/>
    <dgm:cxn modelId="{A3AE1056-A9BF-4090-BDBB-FC2A75719B4D}" type="presParOf" srcId="{81FA23F6-8413-441B-A91F-05CBB77F0CD6}" destId="{E176C793-1312-474B-AD5A-3A76C843AF48}" srcOrd="9" destOrd="0" presId="urn:microsoft.com/office/officeart/2005/8/layout/process3"/>
    <dgm:cxn modelId="{257E5877-56C3-4133-87F8-9F9FD2D834B0}" type="presParOf" srcId="{E176C793-1312-474B-AD5A-3A76C843AF48}" destId="{2177B1F0-1CA4-4F11-97BF-45BB458BCF69}" srcOrd="0" destOrd="0" presId="urn:microsoft.com/office/officeart/2005/8/layout/process3"/>
    <dgm:cxn modelId="{7BB70E5E-7645-4A05-8BEA-1B603E72CF09}" type="presParOf" srcId="{81FA23F6-8413-441B-A91F-05CBB77F0CD6}" destId="{A0E2AAB4-FD0A-4EA5-9B16-029D372C4CAE}" srcOrd="10" destOrd="0" presId="urn:microsoft.com/office/officeart/2005/8/layout/process3"/>
    <dgm:cxn modelId="{7327B10C-E51E-46A7-9D8D-20E43CA34ADB}" type="presParOf" srcId="{A0E2AAB4-FD0A-4EA5-9B16-029D372C4CAE}" destId="{85614221-92CF-4096-AE9B-5748DB17EFB2}" srcOrd="0" destOrd="0" presId="urn:microsoft.com/office/officeart/2005/8/layout/process3"/>
    <dgm:cxn modelId="{9F3BD6C6-347F-4E80-A98B-12C0654DF11A}" type="presParOf" srcId="{A0E2AAB4-FD0A-4EA5-9B16-029D372C4CAE}" destId="{3342DF67-FC66-47CF-A4EC-91B73CAD43FC}" srcOrd="1" destOrd="0" presId="urn:microsoft.com/office/officeart/2005/8/layout/process3"/>
    <dgm:cxn modelId="{D7283AE4-57AE-495D-A01D-B6E102BEC5B6}" type="presParOf" srcId="{A0E2AAB4-FD0A-4EA5-9B16-029D372C4CAE}" destId="{A2F8CF16-42A8-401D-B20B-E824C71A189C}" srcOrd="2" destOrd="0" presId="urn:microsoft.com/office/officeart/2005/8/layout/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E88F8-F010-4B19-B880-EEB482702693}">
      <dsp:nvSpPr>
        <dsp:cNvPr id="0" name=""/>
        <dsp:cNvSpPr/>
      </dsp:nvSpPr>
      <dsp:spPr>
        <a:xfrm>
          <a:off x="41477" y="482355"/>
          <a:ext cx="1388215" cy="613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fr-CA" sz="1050" b="1" kern="1200">
              <a:solidFill>
                <a:schemeClr val="tx1"/>
              </a:solidFill>
            </a:rPr>
            <a:t>Évaluation </a:t>
          </a:r>
        </a:p>
        <a:p>
          <a:pPr marL="0" lvl="0" indent="0" algn="l" defTabSz="466725">
            <a:lnSpc>
              <a:spcPct val="90000"/>
            </a:lnSpc>
            <a:spcBef>
              <a:spcPct val="0"/>
            </a:spcBef>
            <a:spcAft>
              <a:spcPct val="35000"/>
            </a:spcAft>
            <a:buNone/>
          </a:pPr>
          <a:r>
            <a:rPr lang="fr-CA" sz="1050" b="1" kern="1200">
              <a:solidFill>
                <a:schemeClr val="tx1"/>
              </a:solidFill>
            </a:rPr>
            <a:t>du site</a:t>
          </a:r>
        </a:p>
      </dsp:txBody>
      <dsp:txXfrm>
        <a:off x="41477" y="482355"/>
        <a:ext cx="1388215" cy="408918"/>
      </dsp:txXfrm>
    </dsp:sp>
    <dsp:sp modelId="{6283C78B-0333-4105-8F46-4453B319D57A}">
      <dsp:nvSpPr>
        <dsp:cNvPr id="0" name=""/>
        <dsp:cNvSpPr/>
      </dsp:nvSpPr>
      <dsp:spPr>
        <a:xfrm>
          <a:off x="307681" y="1089516"/>
          <a:ext cx="1205613" cy="206604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fr-CA" sz="1050" kern="1200"/>
            <a:t>Le site est évalué, intervention nécessaire et des stocks de mobilier </a:t>
          </a:r>
        </a:p>
      </dsp:txBody>
      <dsp:txXfrm>
        <a:off x="342992" y="1124827"/>
        <a:ext cx="1134991" cy="1995425"/>
      </dsp:txXfrm>
    </dsp:sp>
    <dsp:sp modelId="{D55C9656-E983-482A-B64D-6A3D680724DD}">
      <dsp:nvSpPr>
        <dsp:cNvPr id="0" name=""/>
        <dsp:cNvSpPr/>
      </dsp:nvSpPr>
      <dsp:spPr>
        <a:xfrm rot="60557">
          <a:off x="1570783" y="576902"/>
          <a:ext cx="299208"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
            <a:lnSpc>
              <a:spcPct val="90000"/>
            </a:lnSpc>
            <a:spcBef>
              <a:spcPct val="0"/>
            </a:spcBef>
            <a:spcAft>
              <a:spcPct val="35000"/>
            </a:spcAft>
            <a:buNone/>
          </a:pPr>
          <a:endParaRPr lang="en-CA" sz="300" kern="1200"/>
        </a:p>
      </dsp:txBody>
      <dsp:txXfrm>
        <a:off x="1570789" y="627134"/>
        <a:ext cx="222852" cy="152713"/>
      </dsp:txXfrm>
    </dsp:sp>
    <dsp:sp modelId="{799D3BAA-55A8-4552-8799-4A9FCD422263}">
      <dsp:nvSpPr>
        <dsp:cNvPr id="0" name=""/>
        <dsp:cNvSpPr/>
      </dsp:nvSpPr>
      <dsp:spPr>
        <a:xfrm>
          <a:off x="1994149" y="513532"/>
          <a:ext cx="1022295" cy="613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fr-CA" sz="1050" b="1" kern="1200">
              <a:solidFill>
                <a:schemeClr val="tx1"/>
              </a:solidFill>
            </a:rPr>
            <a:t>Plan de mise à l’essai</a:t>
          </a:r>
        </a:p>
      </dsp:txBody>
      <dsp:txXfrm>
        <a:off x="1994149" y="513532"/>
        <a:ext cx="1022295" cy="408918"/>
      </dsp:txXfrm>
    </dsp:sp>
    <dsp:sp modelId="{4D790CB1-4C06-48CD-83E2-4EE700260BCC}">
      <dsp:nvSpPr>
        <dsp:cNvPr id="0" name=""/>
        <dsp:cNvSpPr/>
      </dsp:nvSpPr>
      <dsp:spPr>
        <a:xfrm>
          <a:off x="1930776" y="990335"/>
          <a:ext cx="1444257" cy="220946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fr-CA" sz="1050" kern="1200"/>
            <a:t>Un plan de mise à l’essai générique est élaboré pour aider à visualiser les possibilités de conception. </a:t>
          </a:r>
        </a:p>
      </dsp:txBody>
      <dsp:txXfrm>
        <a:off x="1973077" y="1032636"/>
        <a:ext cx="1359655" cy="2124860"/>
      </dsp:txXfrm>
    </dsp:sp>
    <dsp:sp modelId="{A8812276-2561-4D73-8114-898E92778271}">
      <dsp:nvSpPr>
        <dsp:cNvPr id="0" name=""/>
        <dsp:cNvSpPr/>
      </dsp:nvSpPr>
      <dsp:spPr>
        <a:xfrm rot="21553753">
          <a:off x="3199324" y="578784"/>
          <a:ext cx="387778"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
            <a:lnSpc>
              <a:spcPct val="90000"/>
            </a:lnSpc>
            <a:spcBef>
              <a:spcPct val="0"/>
            </a:spcBef>
            <a:spcAft>
              <a:spcPct val="35000"/>
            </a:spcAft>
            <a:buNone/>
          </a:pPr>
          <a:endParaRPr lang="en-CA" sz="300" kern="1200"/>
        </a:p>
      </dsp:txBody>
      <dsp:txXfrm>
        <a:off x="3199327" y="630202"/>
        <a:ext cx="311422" cy="152713"/>
      </dsp:txXfrm>
    </dsp:sp>
    <dsp:sp modelId="{C0BB8966-25A6-488C-925E-6434CCC2CF17}">
      <dsp:nvSpPr>
        <dsp:cNvPr id="0" name=""/>
        <dsp:cNvSpPr/>
      </dsp:nvSpPr>
      <dsp:spPr>
        <a:xfrm>
          <a:off x="3748035" y="447457"/>
          <a:ext cx="1299275" cy="8821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fr-CA" sz="1050" b="1" kern="1200" dirty="0">
              <a:solidFill>
                <a:schemeClr val="tx1"/>
              </a:solidFill>
            </a:rPr>
            <a:t>a. Séance d’information</a:t>
          </a:r>
          <a:br>
            <a:rPr lang="fr-CA" sz="1050" b="1" kern="1200" dirty="0">
              <a:solidFill>
                <a:schemeClr val="tx1"/>
              </a:solidFill>
            </a:rPr>
          </a:br>
          <a:r>
            <a:rPr lang="fr-CA" sz="1050" b="1" kern="1200" dirty="0">
              <a:solidFill>
                <a:schemeClr val="tx1"/>
              </a:solidFill>
            </a:rPr>
            <a:t>b. Programmes fonctionnels allégés</a:t>
          </a:r>
        </a:p>
      </dsp:txBody>
      <dsp:txXfrm>
        <a:off x="3748035" y="447457"/>
        <a:ext cx="1299275" cy="490149"/>
      </dsp:txXfrm>
    </dsp:sp>
    <dsp:sp modelId="{1B70F0E6-39D8-45A7-9146-AAC254037BA9}">
      <dsp:nvSpPr>
        <dsp:cNvPr id="0" name=""/>
        <dsp:cNvSpPr/>
      </dsp:nvSpPr>
      <dsp:spPr>
        <a:xfrm>
          <a:off x="3850831" y="1219093"/>
          <a:ext cx="1586101" cy="196592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en-CA" sz="1050" b="0" kern="1200" dirty="0"/>
            <a:t>a. Séances d’information</a:t>
          </a:r>
          <a:endParaRPr lang="fr-CA" sz="1050" b="0" kern="1200" dirty="0">
            <a:highlight>
              <a:srgbClr val="E6DD68"/>
            </a:highlight>
          </a:endParaRPr>
        </a:p>
        <a:p>
          <a:pPr marL="57150" lvl="1" indent="-57150" algn="l" defTabSz="466725">
            <a:lnSpc>
              <a:spcPct val="90000"/>
            </a:lnSpc>
            <a:spcBef>
              <a:spcPct val="0"/>
            </a:spcBef>
            <a:spcAft>
              <a:spcPct val="15000"/>
            </a:spcAft>
            <a:buChar char="•"/>
          </a:pPr>
          <a:r>
            <a:rPr lang="fr-FR" sz="1050" b="0" kern="1200" dirty="0">
              <a:highlight>
                <a:srgbClr val="E6DD68"/>
              </a:highlight>
            </a:rPr>
            <a:t>b. Publication d’un mini sondage sur les programmes fonctionnels</a:t>
          </a:r>
          <a:endParaRPr lang="en-CA" sz="1050" b="0" kern="1200" dirty="0">
            <a:highlight>
              <a:srgbClr val="E6DD68"/>
            </a:highlight>
          </a:endParaRPr>
        </a:p>
        <a:p>
          <a:pPr marL="57150" lvl="1" indent="-57150" algn="l" defTabSz="466725">
            <a:lnSpc>
              <a:spcPct val="90000"/>
            </a:lnSpc>
            <a:spcBef>
              <a:spcPct val="0"/>
            </a:spcBef>
            <a:spcAft>
              <a:spcPct val="15000"/>
            </a:spcAft>
            <a:buChar char="•"/>
          </a:pPr>
          <a:r>
            <a:rPr lang="fr-FR" sz="1050" b="0" kern="1200" dirty="0"/>
            <a:t>Ateliers sur les programmes fonctionnels</a:t>
          </a:r>
          <a:endParaRPr lang="en-CA" sz="1050" b="0" kern="1200" dirty="0"/>
        </a:p>
        <a:p>
          <a:pPr marL="57150" lvl="1" indent="-57150" algn="l" defTabSz="466725">
            <a:lnSpc>
              <a:spcPct val="90000"/>
            </a:lnSpc>
            <a:spcBef>
              <a:spcPct val="0"/>
            </a:spcBef>
            <a:spcAft>
              <a:spcPct val="15000"/>
            </a:spcAft>
            <a:buChar char="•"/>
          </a:pPr>
          <a:endParaRPr lang="en-CA" sz="1050" b="1" kern="1200" dirty="0">
            <a:highlight>
              <a:srgbClr val="E6DD68"/>
            </a:highlight>
          </a:endParaRPr>
        </a:p>
      </dsp:txBody>
      <dsp:txXfrm>
        <a:off x="3897286" y="1265548"/>
        <a:ext cx="1493191" cy="1873017"/>
      </dsp:txXfrm>
    </dsp:sp>
    <dsp:sp modelId="{CEA0C5EC-49B9-441C-82EE-D080F2230CEF}">
      <dsp:nvSpPr>
        <dsp:cNvPr id="0" name=""/>
        <dsp:cNvSpPr/>
      </dsp:nvSpPr>
      <dsp:spPr>
        <a:xfrm rot="9590">
          <a:off x="5272897" y="568379"/>
          <a:ext cx="478247"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
            <a:lnSpc>
              <a:spcPct val="90000"/>
            </a:lnSpc>
            <a:spcBef>
              <a:spcPct val="0"/>
            </a:spcBef>
            <a:spcAft>
              <a:spcPct val="35000"/>
            </a:spcAft>
            <a:buNone/>
          </a:pPr>
          <a:endParaRPr lang="en-CA" sz="300" kern="1200"/>
        </a:p>
      </dsp:txBody>
      <dsp:txXfrm>
        <a:off x="5272897" y="619176"/>
        <a:ext cx="401891" cy="152713"/>
      </dsp:txXfrm>
    </dsp:sp>
    <dsp:sp modelId="{63ADD0B8-1620-4EDF-9F4B-87C01CDB3F59}">
      <dsp:nvSpPr>
        <dsp:cNvPr id="0" name=""/>
        <dsp:cNvSpPr/>
      </dsp:nvSpPr>
      <dsp:spPr>
        <a:xfrm>
          <a:off x="5949660" y="467994"/>
          <a:ext cx="1184881" cy="7804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fr-CA" sz="1050" b="1" kern="1200" dirty="0">
              <a:solidFill>
                <a:schemeClr val="tx1"/>
              </a:solidFill>
            </a:rPr>
            <a:t>Court énoncé de conception </a:t>
          </a:r>
        </a:p>
      </dsp:txBody>
      <dsp:txXfrm>
        <a:off x="5949660" y="467994"/>
        <a:ext cx="1184881" cy="461038"/>
      </dsp:txXfrm>
    </dsp:sp>
    <dsp:sp modelId="{E21E7064-FC09-4F59-86B4-9C965FFCB603}">
      <dsp:nvSpPr>
        <dsp:cNvPr id="0" name=""/>
        <dsp:cNvSpPr/>
      </dsp:nvSpPr>
      <dsp:spPr>
        <a:xfrm>
          <a:off x="5985026" y="921637"/>
          <a:ext cx="1467453" cy="23033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fr-CA" sz="1050" kern="1200" dirty="0"/>
            <a:t> Compte rendu succinct décrivant les résultats de la programmation fonctionnelle allégée</a:t>
          </a:r>
        </a:p>
        <a:p>
          <a:pPr marL="57150" lvl="1" indent="-57150" algn="l" defTabSz="466725">
            <a:lnSpc>
              <a:spcPct val="90000"/>
            </a:lnSpc>
            <a:spcBef>
              <a:spcPct val="0"/>
            </a:spcBef>
            <a:spcAft>
              <a:spcPct val="15000"/>
            </a:spcAft>
            <a:buChar char="•"/>
          </a:pPr>
          <a:r>
            <a:rPr lang="fr-CA" sz="1050" kern="1200" dirty="0"/>
            <a:t>Détermination du profil d’activité idéal</a:t>
          </a:r>
        </a:p>
        <a:p>
          <a:pPr marL="57150" lvl="1" indent="-57150" algn="l" defTabSz="466725">
            <a:lnSpc>
              <a:spcPct val="90000"/>
            </a:lnSpc>
            <a:spcBef>
              <a:spcPct val="0"/>
            </a:spcBef>
            <a:spcAft>
              <a:spcPct val="15000"/>
            </a:spcAft>
            <a:buChar char="•"/>
          </a:pPr>
          <a:r>
            <a:rPr lang="fr-CA" sz="1050" b="1" kern="1200" dirty="0"/>
            <a:t>Pour approbation par le client</a:t>
          </a:r>
        </a:p>
      </dsp:txBody>
      <dsp:txXfrm>
        <a:off x="6028006" y="964617"/>
        <a:ext cx="1381493" cy="2217418"/>
      </dsp:txXfrm>
    </dsp:sp>
    <dsp:sp modelId="{43346368-E31B-4187-8E6D-A344FD5C1634}">
      <dsp:nvSpPr>
        <dsp:cNvPr id="0" name=""/>
        <dsp:cNvSpPr/>
      </dsp:nvSpPr>
      <dsp:spPr>
        <a:xfrm rot="21573491">
          <a:off x="7273941" y="563329"/>
          <a:ext cx="428763"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
            <a:lnSpc>
              <a:spcPct val="90000"/>
            </a:lnSpc>
            <a:spcBef>
              <a:spcPct val="0"/>
            </a:spcBef>
            <a:spcAft>
              <a:spcPct val="35000"/>
            </a:spcAft>
            <a:buNone/>
          </a:pPr>
          <a:endParaRPr lang="en-CA" sz="300" kern="1200"/>
        </a:p>
      </dsp:txBody>
      <dsp:txXfrm>
        <a:off x="7273942" y="614527"/>
        <a:ext cx="352407" cy="152713"/>
      </dsp:txXfrm>
    </dsp:sp>
    <dsp:sp modelId="{13F3E9C3-98FB-4ABC-97E8-D2F33FB68F62}">
      <dsp:nvSpPr>
        <dsp:cNvPr id="0" name=""/>
        <dsp:cNvSpPr/>
      </dsp:nvSpPr>
      <dsp:spPr>
        <a:xfrm>
          <a:off x="7943505" y="477449"/>
          <a:ext cx="1504113" cy="6139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fr-CA" sz="1050" b="1" kern="1200">
              <a:solidFill>
                <a:schemeClr val="tx1"/>
              </a:solidFill>
            </a:rPr>
            <a:t>Plan et présentation du concept</a:t>
          </a:r>
        </a:p>
      </dsp:txBody>
      <dsp:txXfrm>
        <a:off x="7943505" y="477449"/>
        <a:ext cx="1504113" cy="408918"/>
      </dsp:txXfrm>
    </dsp:sp>
    <dsp:sp modelId="{217D6035-B675-487E-A8BF-7BC833105A44}">
      <dsp:nvSpPr>
        <dsp:cNvPr id="0" name=""/>
        <dsp:cNvSpPr/>
      </dsp:nvSpPr>
      <dsp:spPr>
        <a:xfrm>
          <a:off x="8038552" y="952454"/>
          <a:ext cx="1598828" cy="23402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fr-CA" sz="1050" kern="1200" dirty="0"/>
            <a:t>Élaboration d’un plan conceptuel préliminaire</a:t>
          </a:r>
        </a:p>
        <a:p>
          <a:pPr marL="57150" lvl="1" indent="-57150" algn="l" defTabSz="466725">
            <a:lnSpc>
              <a:spcPct val="90000"/>
            </a:lnSpc>
            <a:spcBef>
              <a:spcPct val="0"/>
            </a:spcBef>
            <a:spcAft>
              <a:spcPct val="15000"/>
            </a:spcAft>
            <a:buChar char="•"/>
          </a:pPr>
          <a:r>
            <a:rPr lang="fr-CA" sz="1050" kern="1200" dirty="0"/>
            <a:t>Présentation du plan et des planches de tendances</a:t>
          </a:r>
        </a:p>
        <a:p>
          <a:pPr marL="57150" lvl="1" indent="-57150" algn="l" defTabSz="466725">
            <a:lnSpc>
              <a:spcPct val="90000"/>
            </a:lnSpc>
            <a:spcBef>
              <a:spcPct val="0"/>
            </a:spcBef>
            <a:spcAft>
              <a:spcPct val="15000"/>
            </a:spcAft>
            <a:buChar char="•"/>
          </a:pPr>
          <a:r>
            <a:rPr lang="fr-CA" sz="1050" kern="1200" dirty="0">
              <a:solidFill>
                <a:schemeClr val="tx1"/>
              </a:solidFill>
              <a:highlight>
                <a:srgbClr val="E6DD68"/>
              </a:highlight>
            </a:rPr>
            <a:t>Commentaires recueillis au cours de l’atelier</a:t>
          </a:r>
        </a:p>
        <a:p>
          <a:pPr marL="57150" lvl="1" indent="-57150" algn="l" defTabSz="466725">
            <a:lnSpc>
              <a:spcPct val="90000"/>
            </a:lnSpc>
            <a:spcBef>
              <a:spcPct val="0"/>
            </a:spcBef>
            <a:spcAft>
              <a:spcPct val="15000"/>
            </a:spcAft>
            <a:buChar char="•"/>
          </a:pPr>
          <a:r>
            <a:rPr lang="fr-CA" sz="1050" kern="1200" dirty="0"/>
            <a:t>Le plan conceptuel peut être </a:t>
          </a:r>
          <a:r>
            <a:rPr lang="fr-CA" sz="1050" b="1" kern="1200" dirty="0">
              <a:highlight>
                <a:srgbClr val="E6DD68"/>
              </a:highlight>
            </a:rPr>
            <a:t>révisé une fois</a:t>
          </a:r>
        </a:p>
      </dsp:txBody>
      <dsp:txXfrm>
        <a:off x="8085380" y="999282"/>
        <a:ext cx="1505172" cy="2246622"/>
      </dsp:txXfrm>
    </dsp:sp>
    <dsp:sp modelId="{E176C793-1312-474B-AD5A-3A76C843AF48}">
      <dsp:nvSpPr>
        <dsp:cNvPr id="0" name=""/>
        <dsp:cNvSpPr/>
      </dsp:nvSpPr>
      <dsp:spPr>
        <a:xfrm rot="21584644">
          <a:off x="9566819" y="550191"/>
          <a:ext cx="252711" cy="254521"/>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
            <a:lnSpc>
              <a:spcPct val="90000"/>
            </a:lnSpc>
            <a:spcBef>
              <a:spcPct val="0"/>
            </a:spcBef>
            <a:spcAft>
              <a:spcPct val="35000"/>
            </a:spcAft>
            <a:buNone/>
          </a:pPr>
          <a:endParaRPr lang="en-CA" sz="300" kern="1200"/>
        </a:p>
      </dsp:txBody>
      <dsp:txXfrm>
        <a:off x="9566819" y="601264"/>
        <a:ext cx="176898" cy="152713"/>
      </dsp:txXfrm>
    </dsp:sp>
    <dsp:sp modelId="{3342DF67-FC66-47CF-A4EC-91B73CAD43FC}">
      <dsp:nvSpPr>
        <dsp:cNvPr id="0" name=""/>
        <dsp:cNvSpPr/>
      </dsp:nvSpPr>
      <dsp:spPr>
        <a:xfrm>
          <a:off x="9924427" y="460250"/>
          <a:ext cx="1229279" cy="66899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41910" numCol="1" spcCol="1270" anchor="t" anchorCtr="0">
          <a:noAutofit/>
        </a:bodyPr>
        <a:lstStyle/>
        <a:p>
          <a:pPr marL="0" lvl="0" indent="0" algn="l" defTabSz="466725">
            <a:lnSpc>
              <a:spcPct val="90000"/>
            </a:lnSpc>
            <a:spcBef>
              <a:spcPct val="0"/>
            </a:spcBef>
            <a:spcAft>
              <a:spcPct val="35000"/>
            </a:spcAft>
            <a:buNone/>
          </a:pPr>
          <a:r>
            <a:rPr lang="fr-CA" sz="1050" b="1" kern="1200">
              <a:solidFill>
                <a:schemeClr val="tx1"/>
              </a:solidFill>
            </a:rPr>
            <a:t>Sélections et approbations par le client</a:t>
          </a:r>
        </a:p>
      </dsp:txBody>
      <dsp:txXfrm>
        <a:off x="9924427" y="460250"/>
        <a:ext cx="1229279" cy="426845"/>
      </dsp:txXfrm>
    </dsp:sp>
    <dsp:sp modelId="{A2F8CF16-42A8-401D-B20B-E824C71A189C}">
      <dsp:nvSpPr>
        <dsp:cNvPr id="0" name=""/>
        <dsp:cNvSpPr/>
      </dsp:nvSpPr>
      <dsp:spPr>
        <a:xfrm>
          <a:off x="9975260" y="1008403"/>
          <a:ext cx="1348714" cy="227590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232" tIns="78232" rIns="78232" bIns="78232" numCol="1" spcCol="1270" anchor="t" anchorCtr="0">
          <a:noAutofit/>
        </a:bodyPr>
        <a:lstStyle/>
        <a:p>
          <a:pPr marL="57150" lvl="1" indent="-57150" algn="l" defTabSz="466725">
            <a:lnSpc>
              <a:spcPct val="90000"/>
            </a:lnSpc>
            <a:spcBef>
              <a:spcPct val="0"/>
            </a:spcBef>
            <a:spcAft>
              <a:spcPct val="15000"/>
            </a:spcAft>
            <a:buChar char="•"/>
          </a:pPr>
          <a:r>
            <a:rPr lang="fr-CA" sz="1050" kern="1200"/>
            <a:t>Plan d’étage révisé publié pour l’</a:t>
          </a:r>
          <a:r>
            <a:rPr lang="fr-CA" sz="1050" b="1" kern="1200">
              <a:highlight>
                <a:srgbClr val="E6DD68"/>
              </a:highlight>
            </a:rPr>
            <a:t>approbation du client</a:t>
          </a:r>
        </a:p>
        <a:p>
          <a:pPr marL="57150" lvl="1" indent="-57150" algn="l" defTabSz="466725">
            <a:lnSpc>
              <a:spcPct val="90000"/>
            </a:lnSpc>
            <a:spcBef>
              <a:spcPct val="0"/>
            </a:spcBef>
            <a:spcAft>
              <a:spcPct val="15000"/>
            </a:spcAft>
            <a:buChar char="•"/>
          </a:pPr>
          <a:r>
            <a:rPr lang="fr-CA" sz="1050" kern="1200" dirty="0"/>
            <a:t>Client choisit sa planche de tendances préférée</a:t>
          </a:r>
        </a:p>
        <a:p>
          <a:pPr marL="57150" lvl="1" indent="-57150" algn="l" defTabSz="466725">
            <a:lnSpc>
              <a:spcPct val="90000"/>
            </a:lnSpc>
            <a:spcBef>
              <a:spcPct val="0"/>
            </a:spcBef>
            <a:spcAft>
              <a:spcPct val="15000"/>
            </a:spcAft>
            <a:buChar char="•"/>
          </a:pPr>
          <a:r>
            <a:rPr lang="fr-CA" sz="1050" kern="1200" dirty="0">
              <a:highlight>
                <a:srgbClr val="E6DD68"/>
              </a:highlight>
            </a:rPr>
            <a:t>Approbation par le client du plan et de la planche de tendance approuvés</a:t>
          </a:r>
        </a:p>
      </dsp:txBody>
      <dsp:txXfrm>
        <a:off x="10014762" y="1047905"/>
        <a:ext cx="1269710" cy="2196903"/>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2159F6-3EF9-4E29-9A0D-B80B0A1F4BF6}"/>
              </a:ext>
            </a:extLst>
          </p:cNvPr>
          <p:cNvSpPr>
            <a:spLocks noGrp="1"/>
          </p:cNvSpPr>
          <p:nvPr>
            <p:ph type="hdr" sz="quarter"/>
          </p:nvPr>
        </p:nvSpPr>
        <p:spPr>
          <a:xfrm>
            <a:off x="0" y="0"/>
            <a:ext cx="3044825" cy="46672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A0E97A57-1D09-4452-820C-ED2DD4211C06}"/>
              </a:ext>
            </a:extLst>
          </p:cNvPr>
          <p:cNvSpPr>
            <a:spLocks noGrp="1"/>
          </p:cNvSpPr>
          <p:nvPr>
            <p:ph type="dt" sz="quarter" idx="1"/>
          </p:nvPr>
        </p:nvSpPr>
        <p:spPr>
          <a:xfrm>
            <a:off x="3979863" y="0"/>
            <a:ext cx="3044825" cy="466725"/>
          </a:xfrm>
          <a:prstGeom prst="rect">
            <a:avLst/>
          </a:prstGeom>
        </p:spPr>
        <p:txBody>
          <a:bodyPr vert="horz" lIns="91440" tIns="45720" rIns="91440" bIns="45720" rtlCol="0"/>
          <a:lstStyle>
            <a:lvl1pPr algn="r">
              <a:defRPr sz="1200"/>
            </a:lvl1pPr>
          </a:lstStyle>
          <a:p>
            <a:fld id="{66D18A74-A269-4EEE-8720-6BD67CB58FD1}" type="datetimeFigureOut">
              <a:rPr lang="en-CA" smtClean="0"/>
              <a:t>2022-08-30</a:t>
            </a:fld>
            <a:endParaRPr lang="en-CA"/>
          </a:p>
        </p:txBody>
      </p:sp>
      <p:sp>
        <p:nvSpPr>
          <p:cNvPr id="4" name="Footer Placeholder 3">
            <a:extLst>
              <a:ext uri="{FF2B5EF4-FFF2-40B4-BE49-F238E27FC236}">
                <a16:creationId xmlns:a16="http://schemas.microsoft.com/office/drawing/2014/main" id="{8998BFA3-EA4B-4929-ABAA-648CBCC12A85}"/>
              </a:ext>
            </a:extLst>
          </p:cNvPr>
          <p:cNvSpPr>
            <a:spLocks noGrp="1"/>
          </p:cNvSpPr>
          <p:nvPr>
            <p:ph type="ftr" sz="quarter" idx="2"/>
          </p:nvPr>
        </p:nvSpPr>
        <p:spPr>
          <a:xfrm>
            <a:off x="0" y="8845550"/>
            <a:ext cx="304482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C3BCD650-F74E-418A-A9FA-ED730ADAF0E3}"/>
              </a:ext>
            </a:extLst>
          </p:cNvPr>
          <p:cNvSpPr>
            <a:spLocks noGrp="1"/>
          </p:cNvSpPr>
          <p:nvPr>
            <p:ph type="sldNum" sz="quarter" idx="3"/>
          </p:nvPr>
        </p:nvSpPr>
        <p:spPr>
          <a:xfrm>
            <a:off x="3979863" y="8845550"/>
            <a:ext cx="3044825" cy="466725"/>
          </a:xfrm>
          <a:prstGeom prst="rect">
            <a:avLst/>
          </a:prstGeom>
        </p:spPr>
        <p:txBody>
          <a:bodyPr vert="horz" lIns="91440" tIns="45720" rIns="91440" bIns="45720" rtlCol="0" anchor="b"/>
          <a:lstStyle>
            <a:lvl1pPr algn="r">
              <a:defRPr sz="1200"/>
            </a:lvl1pPr>
          </a:lstStyle>
          <a:p>
            <a:fld id="{27B14930-185C-4303-B63D-8FBBCCC37860}" type="slidenum">
              <a:rPr lang="en-CA" smtClean="0"/>
              <a:t>‹#›</a:t>
            </a:fld>
            <a:endParaRPr lang="en-CA"/>
          </a:p>
        </p:txBody>
      </p:sp>
    </p:spTree>
    <p:extLst>
      <p:ext uri="{BB962C8B-B14F-4D97-AF65-F5344CB8AC3E}">
        <p14:creationId xmlns:p14="http://schemas.microsoft.com/office/powerpoint/2010/main" val="2553543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F306D704-568A-49D9-9122-53E5E97FEBA2}"/>
              </a:ext>
            </a:extLst>
          </p:cNvPr>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3" name="Rectangle 3">
            <a:extLst>
              <a:ext uri="{FF2B5EF4-FFF2-40B4-BE49-F238E27FC236}">
                <a16:creationId xmlns:a16="http://schemas.microsoft.com/office/drawing/2014/main" id="{26B2406A-CE93-42FD-B9E6-D256F1DEE0C2}"/>
              </a:ext>
            </a:extLst>
          </p:cNvPr>
          <p:cNvSpPr>
            <a:spLocks noGrp="1" noChangeArrowheads="1"/>
          </p:cNvSpPr>
          <p:nvPr>
            <p:ph type="dt" idx="1"/>
          </p:nvPr>
        </p:nvSpPr>
        <p:spPr bwMode="auto">
          <a:xfrm>
            <a:off x="3983038" y="0"/>
            <a:ext cx="3043237" cy="465138"/>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lvl1pPr algn="r" eaLnBrk="1" hangingPunct="1">
              <a:defRPr sz="1200">
                <a:latin typeface="Times New Roman" charset="0"/>
              </a:defRPr>
            </a:lvl1pPr>
          </a:lstStyle>
          <a:p>
            <a:pPr>
              <a:defRPr/>
            </a:pPr>
            <a:endParaRPr lang="en-US" dirty="0"/>
          </a:p>
        </p:txBody>
      </p:sp>
      <p:sp>
        <p:nvSpPr>
          <p:cNvPr id="41988" name="Rectangle 4">
            <a:extLst>
              <a:ext uri="{FF2B5EF4-FFF2-40B4-BE49-F238E27FC236}">
                <a16:creationId xmlns:a16="http://schemas.microsoft.com/office/drawing/2014/main" id="{5F842284-98DC-4D3D-A62D-B60B7F661D37}"/>
              </a:ext>
            </a:extLst>
          </p:cNvPr>
          <p:cNvSpPr>
            <a:spLocks noGrp="1" noRot="1" noChangeAspect="1" noChangeArrowheads="1" noTextEdit="1"/>
          </p:cNvSpPr>
          <p:nvPr>
            <p:ph type="sldImg" idx="2"/>
          </p:nvPr>
        </p:nvSpPr>
        <p:spPr bwMode="auto">
          <a:xfrm>
            <a:off x="409575"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BF60F583-62C8-4D65-A16A-2F9223D6F4DA}"/>
              </a:ext>
            </a:extLst>
          </p:cNvPr>
          <p:cNvSpPr>
            <a:spLocks noGrp="1" noChangeArrowheads="1"/>
          </p:cNvSpPr>
          <p:nvPr>
            <p:ph type="body" sz="quarter" idx="3"/>
          </p:nvPr>
        </p:nvSpPr>
        <p:spPr bwMode="auto">
          <a:xfrm>
            <a:off x="936625" y="4424363"/>
            <a:ext cx="5153025" cy="4189412"/>
          </a:xfrm>
          <a:prstGeom prst="rect">
            <a:avLst/>
          </a:prstGeom>
          <a:noFill/>
          <a:ln w="9525">
            <a:noFill/>
            <a:miter lim="800000"/>
            <a:headEnd/>
            <a:tailEnd/>
          </a:ln>
          <a:effectLst/>
        </p:spPr>
        <p:txBody>
          <a:bodyPr vert="horz" wrap="square" lIns="92998" tIns="46499" rIns="92998" bIns="4649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30F3385F-0267-4408-8B7F-FABC0CBC6251}"/>
              </a:ext>
            </a:extLst>
          </p:cNvPr>
          <p:cNvSpPr>
            <a:spLocks noGrp="1" noChangeArrowheads="1"/>
          </p:cNvSpPr>
          <p:nvPr>
            <p:ph type="ftr" sz="quarter" idx="4"/>
          </p:nvPr>
        </p:nvSpPr>
        <p:spPr bwMode="auto">
          <a:xfrm>
            <a:off x="0" y="8847138"/>
            <a:ext cx="3043238"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eaLnBrk="1" hangingPunct="1">
              <a:defRPr sz="1200">
                <a:latin typeface="Times New Roman" charset="0"/>
              </a:defRPr>
            </a:lvl1pPr>
          </a:lstStyle>
          <a:p>
            <a:pPr>
              <a:defRPr/>
            </a:pPr>
            <a:endParaRPr lang="en-US" dirty="0"/>
          </a:p>
        </p:txBody>
      </p:sp>
      <p:sp>
        <p:nvSpPr>
          <p:cNvPr id="5127" name="Rectangle 7">
            <a:extLst>
              <a:ext uri="{FF2B5EF4-FFF2-40B4-BE49-F238E27FC236}">
                <a16:creationId xmlns:a16="http://schemas.microsoft.com/office/drawing/2014/main" id="{F13D9200-5C3B-4ABA-A902-206CDDAD9BF7}"/>
              </a:ext>
            </a:extLst>
          </p:cNvPr>
          <p:cNvSpPr>
            <a:spLocks noGrp="1" noChangeArrowheads="1"/>
          </p:cNvSpPr>
          <p:nvPr>
            <p:ph type="sldNum" sz="quarter" idx="5"/>
          </p:nvPr>
        </p:nvSpPr>
        <p:spPr bwMode="auto">
          <a:xfrm>
            <a:off x="3983038" y="8847138"/>
            <a:ext cx="3043237" cy="465137"/>
          </a:xfrm>
          <a:prstGeom prst="rect">
            <a:avLst/>
          </a:prstGeom>
          <a:noFill/>
          <a:ln w="9525">
            <a:noFill/>
            <a:miter lim="800000"/>
            <a:headEnd/>
            <a:tailEnd/>
          </a:ln>
          <a:effectLst/>
        </p:spPr>
        <p:txBody>
          <a:bodyPr vert="horz" wrap="square" lIns="92998" tIns="46499" rIns="92998" bIns="46499" numCol="1" anchor="b" anchorCtr="0" compatLnSpc="1">
            <a:prstTxWarp prst="textNoShape">
              <a:avLst/>
            </a:prstTxWarp>
          </a:bodyPr>
          <a:lstStyle>
            <a:lvl1pPr algn="r" eaLnBrk="1" hangingPunct="1">
              <a:defRPr sz="1200"/>
            </a:lvl1pPr>
          </a:lstStyle>
          <a:p>
            <a:pPr>
              <a:defRPr/>
            </a:pPr>
            <a:fld id="{762D1047-00BE-49D8-9408-B9DDF5297453}"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a:t>
            </a:fld>
            <a:endParaRPr lang="en-US" altLang="en-US"/>
          </a:p>
        </p:txBody>
      </p:sp>
    </p:spTree>
    <p:extLst>
      <p:ext uri="{BB962C8B-B14F-4D97-AF65-F5344CB8AC3E}">
        <p14:creationId xmlns:p14="http://schemas.microsoft.com/office/powerpoint/2010/main" val="202292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10</a:t>
            </a:fld>
            <a:endParaRPr lang="en-US" altLang="en-US"/>
          </a:p>
        </p:txBody>
      </p:sp>
    </p:spTree>
    <p:extLst>
      <p:ext uri="{BB962C8B-B14F-4D97-AF65-F5344CB8AC3E}">
        <p14:creationId xmlns:p14="http://schemas.microsoft.com/office/powerpoint/2010/main" val="2499797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fr-CA" sz="1200" b="0">
                <a:solidFill>
                  <a:srgbClr val="14455C"/>
                </a:solidFill>
              </a:rPr>
              <a:t>Le travail hybride comprend un écosystème de milieux de travail : domicile, bureau, espaces partagés comme CotravailGC et même d’autres emplacements. </a:t>
            </a:r>
          </a:p>
          <a:p>
            <a:pPr>
              <a:lnSpc>
                <a:spcPct val="150000"/>
              </a:lnSpc>
            </a:pPr>
            <a:r>
              <a:rPr lang="fr-CA" sz="1200" b="0">
                <a:solidFill>
                  <a:srgbClr val="14455C"/>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a:t>La gestion du changement et la gestion de projet peuvent aider à créer une </a:t>
            </a:r>
            <a:r>
              <a:rPr lang="fr-CA" b="1">
                <a:cs typeface="Arial" panose="020B0604020202020204" pitchFamily="34" charset="0"/>
              </a:rPr>
              <a:t>expérience positive fondée sur l’employé </a:t>
            </a:r>
            <a:r>
              <a:rPr lang="fr-CA"/>
              <a:t>dans tous ces milieux de travail en utilisant une approche axée sur les employés.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a:latin typeface="+mj-lt"/>
              </a:rPr>
              <a:t>Le programme de transformation du milieu de travail </a:t>
            </a:r>
            <a:r>
              <a:rPr lang="fr-CA" sz="1200">
                <a:latin typeface="+mj-lt"/>
              </a:rPr>
              <a:t>fournira efficacement aux organisations un milieu de travail modernisé qui soutient un modèle de travail hybride. Il offre un milieu de travail qui favorise la flexibilité, la collaboration et les nouvelles méthodes de travail qui contribuent à une expérience positive pour les employés!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E4FE8C-1AEA-4776-B852-98891ADF464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399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1000"/>
              </a:spcAft>
              <a:buFont typeface="Symbol" panose="05050102010706020507" pitchFamily="18" charset="2"/>
              <a:buChar char=""/>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12</a:t>
            </a:fld>
            <a:endParaRPr lang="en-US" altLang="en-US"/>
          </a:p>
        </p:txBody>
      </p:sp>
    </p:spTree>
    <p:extLst>
      <p:ext uri="{BB962C8B-B14F-4D97-AF65-F5344CB8AC3E}">
        <p14:creationId xmlns:p14="http://schemas.microsoft.com/office/powerpoint/2010/main" val="171107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2FE3831-2412-4A22-88FB-10AA0E14F87E}" type="slidenum">
              <a:rPr lang="en-CA" smtClean="0"/>
              <a:t>13</a:t>
            </a:fld>
            <a:endParaRPr lang="en-CA"/>
          </a:p>
        </p:txBody>
      </p:sp>
    </p:spTree>
    <p:extLst>
      <p:ext uri="{BB962C8B-B14F-4D97-AF65-F5344CB8AC3E}">
        <p14:creationId xmlns:p14="http://schemas.microsoft.com/office/powerpoint/2010/main" val="1917092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14</a:t>
            </a:fld>
            <a:endParaRPr lang="en-US" altLang="en-US"/>
          </a:p>
        </p:txBody>
      </p:sp>
    </p:spTree>
    <p:extLst>
      <p:ext uri="{BB962C8B-B14F-4D97-AF65-F5344CB8AC3E}">
        <p14:creationId xmlns:p14="http://schemas.microsoft.com/office/powerpoint/2010/main" val="1833159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15</a:t>
            </a:fld>
            <a:endParaRPr lang="en-US" altLang="en-US"/>
          </a:p>
        </p:txBody>
      </p:sp>
    </p:spTree>
    <p:extLst>
      <p:ext uri="{BB962C8B-B14F-4D97-AF65-F5344CB8AC3E}">
        <p14:creationId xmlns:p14="http://schemas.microsoft.com/office/powerpoint/2010/main" val="223262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dirty="0"/>
              <a:t>Selon une approche de conception normalisée, les Milieux de travail GC sont conçus à partir d’un ensemble d’éléments commun, à savoir les points de travail, en suivant les principes de conception et les pratiques exemplaires décrites dans la norme.</a:t>
            </a:r>
          </a:p>
          <a:p>
            <a:pPr marL="171450" indent="-171450">
              <a:buFontTx/>
              <a:buChar char="-"/>
            </a:pPr>
            <a:r>
              <a:rPr lang="fr-CA" dirty="0"/>
              <a:t>Un Milieu de travail devient reconnaissable par ses caractéristiques courantes, telles que :</a:t>
            </a:r>
          </a:p>
          <a:p>
            <a:pPr marL="171450" indent="-171450">
              <a:buFontTx/>
              <a:buChar char="-"/>
            </a:pPr>
            <a:r>
              <a:rPr lang="fr-CA" dirty="0"/>
              <a:t>Une méthodologie de conception efficace et reproductible</a:t>
            </a:r>
          </a:p>
          <a:p>
            <a:pPr marL="171450" indent="-171450">
              <a:buFontTx/>
              <a:buChar char="-"/>
            </a:pPr>
            <a:r>
              <a:rPr lang="fr-CA" dirty="0"/>
              <a:t>qui garantit une apparence commune et une expérience utilisateur cohérente dans tous les Milieux de travail GC du pays</a:t>
            </a:r>
          </a:p>
        </p:txBody>
      </p:sp>
      <p:sp>
        <p:nvSpPr>
          <p:cNvPr id="4" name="Slide Number Placeholder 3"/>
          <p:cNvSpPr>
            <a:spLocks noGrp="1"/>
          </p:cNvSpPr>
          <p:nvPr>
            <p:ph type="sldNum" sz="quarter" idx="5"/>
          </p:nvPr>
        </p:nvSpPr>
        <p:spPr/>
        <p:txBody>
          <a:bodyPr/>
          <a:lstStyle/>
          <a:p>
            <a:fld id="{02FE3831-2412-4A22-88FB-10AA0E14F87E}" type="slidenum">
              <a:rPr lang="en-CA" smtClean="0"/>
              <a:t>16</a:t>
            </a:fld>
            <a:endParaRPr lang="en-CA"/>
          </a:p>
        </p:txBody>
      </p:sp>
    </p:spTree>
    <p:extLst>
      <p:ext uri="{BB962C8B-B14F-4D97-AF65-F5344CB8AC3E}">
        <p14:creationId xmlns:p14="http://schemas.microsoft.com/office/powerpoint/2010/main" val="497706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a:t>Exemples de points de travail et de Milieu de travail GC récemment livré.</a:t>
            </a:r>
          </a:p>
          <a:p>
            <a:pPr marL="171450" indent="-171450">
              <a:buFontTx/>
              <a:buChar char="-"/>
            </a:pPr>
            <a:r>
              <a:rPr lang="fr-CA"/>
              <a:t>La plupart de ces solutions sont autoportantes et nécessitent une intégration mineure avec l’immeuble.</a:t>
            </a:r>
          </a:p>
        </p:txBody>
      </p:sp>
      <p:sp>
        <p:nvSpPr>
          <p:cNvPr id="4" name="Slide Number Placeholder 3"/>
          <p:cNvSpPr>
            <a:spLocks noGrp="1"/>
          </p:cNvSpPr>
          <p:nvPr>
            <p:ph type="sldNum" sz="quarter" idx="5"/>
          </p:nvPr>
        </p:nvSpPr>
        <p:spPr/>
        <p:txBody>
          <a:bodyPr/>
          <a:lstStyle/>
          <a:p>
            <a:fld id="{02FE3831-2412-4A22-88FB-10AA0E14F87E}" type="slidenum">
              <a:rPr lang="en-CA" smtClean="0"/>
              <a:t>17</a:t>
            </a:fld>
            <a:endParaRPr lang="en-CA"/>
          </a:p>
        </p:txBody>
      </p:sp>
    </p:spTree>
    <p:extLst>
      <p:ext uri="{BB962C8B-B14F-4D97-AF65-F5344CB8AC3E}">
        <p14:creationId xmlns:p14="http://schemas.microsoft.com/office/powerpoint/2010/main" val="4178615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11F9BAFD-0AFE-FC47-B839-C833EEBF7ECA}" type="slidenum">
              <a:rPr lang="en-US" smtClean="0"/>
              <a:t>18</a:t>
            </a:fld>
            <a:endParaRPr lang="en-US"/>
          </a:p>
        </p:txBody>
      </p:sp>
    </p:spTree>
    <p:extLst>
      <p:ext uri="{BB962C8B-B14F-4D97-AF65-F5344CB8AC3E}">
        <p14:creationId xmlns:p14="http://schemas.microsoft.com/office/powerpoint/2010/main" val="3734611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CA" dirty="0"/>
              <a:t>Il y a trois zones différentes</a:t>
            </a:r>
            <a:r>
              <a:rPr lang="fr-CA" baseline="0" dirty="0"/>
              <a:t> dans un Milieu de travail GC</a:t>
            </a:r>
          </a:p>
          <a:p>
            <a:pPr marL="171450" indent="-171450">
              <a:buFontTx/>
              <a:buChar char="-"/>
            </a:pPr>
            <a:r>
              <a:rPr lang="fr-CA" baseline="0" dirty="0"/>
              <a:t>La zone TRANQUILLE, qui contient principalement des postes de travail individuels, ouverts ou fermés, offre le plus haut niveau d’intimité acoustique.</a:t>
            </a:r>
          </a:p>
          <a:p>
            <a:pPr marL="171450" indent="-171450">
              <a:buFontTx/>
              <a:buChar char="-"/>
            </a:pPr>
            <a:r>
              <a:rPr lang="fr-CA" baseline="0" dirty="0"/>
              <a:t>La zone INTERACTIVE, qui contient un éventail de points de travail collaboratifs ouverts ou fermés et de points de travail individuels ouverts ou fermés, offre un espace de rencontre, de socialisation et de conversation à volume normal.</a:t>
            </a:r>
          </a:p>
          <a:p>
            <a:pPr marL="171450" indent="-171450">
              <a:buFontTx/>
              <a:buChar char="-"/>
            </a:pPr>
            <a:r>
              <a:rPr lang="fr-CA" dirty="0"/>
              <a:t>La zone de TRANSITION est une zone tampon qui permet aux deux autres de coexister.</a:t>
            </a:r>
          </a:p>
        </p:txBody>
      </p:sp>
      <p:sp>
        <p:nvSpPr>
          <p:cNvPr id="4" name="Slide Number Placeholder 3"/>
          <p:cNvSpPr>
            <a:spLocks noGrp="1"/>
          </p:cNvSpPr>
          <p:nvPr>
            <p:ph type="sldNum" sz="quarter" idx="10"/>
          </p:nvPr>
        </p:nvSpPr>
        <p:spPr/>
        <p:txBody>
          <a:bodyPr/>
          <a:lstStyle/>
          <a:p>
            <a:fld id="{11F9BAFD-0AFE-FC47-B839-C833EEBF7ECA}" type="slidenum">
              <a:rPr lang="en-US" smtClean="0"/>
              <a:t>19</a:t>
            </a:fld>
            <a:endParaRPr lang="en-US"/>
          </a:p>
        </p:txBody>
      </p:sp>
    </p:spTree>
    <p:extLst>
      <p:ext uri="{BB962C8B-B14F-4D97-AF65-F5344CB8AC3E}">
        <p14:creationId xmlns:p14="http://schemas.microsoft.com/office/powerpoint/2010/main" val="3918491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a:t>
            </a:fld>
            <a:endParaRPr lang="en-US" altLang="en-US"/>
          </a:p>
        </p:txBody>
      </p:sp>
    </p:spTree>
    <p:extLst>
      <p:ext uri="{BB962C8B-B14F-4D97-AF65-F5344CB8AC3E}">
        <p14:creationId xmlns:p14="http://schemas.microsoft.com/office/powerpoint/2010/main" val="123432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20</a:t>
            </a:fld>
            <a:endParaRPr lang="en-US" altLang="en-US"/>
          </a:p>
        </p:txBody>
      </p:sp>
    </p:spTree>
    <p:extLst>
      <p:ext uri="{BB962C8B-B14F-4D97-AF65-F5344CB8AC3E}">
        <p14:creationId xmlns:p14="http://schemas.microsoft.com/office/powerpoint/2010/main" val="550720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21</a:t>
            </a:fld>
            <a:endParaRPr lang="en-US" altLang="en-US"/>
          </a:p>
        </p:txBody>
      </p:sp>
    </p:spTree>
    <p:extLst>
      <p:ext uri="{BB962C8B-B14F-4D97-AF65-F5344CB8AC3E}">
        <p14:creationId xmlns:p14="http://schemas.microsoft.com/office/powerpoint/2010/main" val="2893608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22</a:t>
            </a:fld>
            <a:endParaRPr lang="en-US" altLang="en-US"/>
          </a:p>
        </p:txBody>
      </p:sp>
    </p:spTree>
    <p:extLst>
      <p:ext uri="{BB962C8B-B14F-4D97-AF65-F5344CB8AC3E}">
        <p14:creationId xmlns:p14="http://schemas.microsoft.com/office/powerpoint/2010/main" val="3523172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23</a:t>
            </a:fld>
            <a:endParaRPr lang="en-US" altLang="en-US"/>
          </a:p>
        </p:txBody>
      </p:sp>
    </p:spTree>
    <p:extLst>
      <p:ext uri="{BB962C8B-B14F-4D97-AF65-F5344CB8AC3E}">
        <p14:creationId xmlns:p14="http://schemas.microsoft.com/office/powerpoint/2010/main" val="2898323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24</a:t>
            </a:fld>
            <a:endParaRPr lang="en-US" altLang="en-US"/>
          </a:p>
        </p:txBody>
      </p:sp>
    </p:spTree>
    <p:extLst>
      <p:ext uri="{BB962C8B-B14F-4D97-AF65-F5344CB8AC3E}">
        <p14:creationId xmlns:p14="http://schemas.microsoft.com/office/powerpoint/2010/main" val="1726467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25</a:t>
            </a:fld>
            <a:endParaRPr lang="en-US" altLang="en-US"/>
          </a:p>
        </p:txBody>
      </p:sp>
    </p:spTree>
    <p:extLst>
      <p:ext uri="{BB962C8B-B14F-4D97-AF65-F5344CB8AC3E}">
        <p14:creationId xmlns:p14="http://schemas.microsoft.com/office/powerpoint/2010/main" val="42299878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684595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106649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28719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29</a:t>
            </a:fld>
            <a:endParaRPr lang="en-US" altLang="en-US"/>
          </a:p>
        </p:txBody>
      </p:sp>
    </p:spTree>
    <p:extLst>
      <p:ext uri="{BB962C8B-B14F-4D97-AF65-F5344CB8AC3E}">
        <p14:creationId xmlns:p14="http://schemas.microsoft.com/office/powerpoint/2010/main" val="12311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3</a:t>
            </a:fld>
            <a:endParaRPr lang="en-US" altLang="en-US"/>
          </a:p>
        </p:txBody>
      </p:sp>
    </p:spTree>
    <p:extLst>
      <p:ext uri="{BB962C8B-B14F-4D97-AF65-F5344CB8AC3E}">
        <p14:creationId xmlns:p14="http://schemas.microsoft.com/office/powerpoint/2010/main" val="3318829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Peu importe la stratégie qui est en place ou planifier, il y a une opportunité de se questionner et repenser comment cette solution définie l'expérience employé. </a:t>
            </a:r>
          </a:p>
          <a:p>
            <a:endParaRPr lang="fr-FR" dirty="0"/>
          </a:p>
          <a:p>
            <a:r>
              <a:rPr lang="fr-FR" dirty="0"/>
              <a:t>L'expérience employé est un concept que nous mettons de l'avant depuis la mise en œuvre du programme de Milieu de travail GC. Cette expérience employée est influencer par trois dimensions: la dimension de l'espace, la dimension numérique et finalement la dimension sociale ou culturel de l'organisation. Ceci s’applique aussi dans le contexte du retour en milieu de travail. </a:t>
            </a:r>
            <a:endParaRPr lang="en-CA" dirty="0"/>
          </a:p>
          <a:p>
            <a:endParaRPr lang="fr-FR" dirty="0">
              <a:cs typeface="Calibri"/>
            </a:endParaRPr>
          </a:p>
          <a:p>
            <a:r>
              <a:rPr lang="fr-FR" dirty="0">
                <a:cs typeface="Calibri"/>
              </a:rPr>
              <a:t>Lors de la définition d’une stratégie, les éléments définis sont souvent axées sur le qui, quoi, quand et où,  et c’est souvent ce qui est communiqué. </a:t>
            </a:r>
          </a:p>
          <a:p>
            <a:endParaRPr lang="fr-FR" dirty="0">
              <a:cs typeface="Calibri"/>
            </a:endParaRPr>
          </a:p>
          <a:p>
            <a:r>
              <a:rPr lang="fr-FR" dirty="0">
                <a:cs typeface="Calibri"/>
              </a:rPr>
              <a:t>Afin de soutenir l'adoption de cette stratégie par les employés, il est primordiale de communiquer le pourquoi et le comment de ce retour en milieu de travail. </a:t>
            </a:r>
          </a:p>
          <a:p>
            <a:pPr marL="171450" indent="-171450">
              <a:buFont typeface="Arial" panose="020B0604020202020204" pitchFamily="34" charset="0"/>
              <a:buChar char="•"/>
            </a:pPr>
            <a:r>
              <a:rPr lang="fr-FR" dirty="0">
                <a:cs typeface="Calibri"/>
              </a:rPr>
              <a:t>Pourquoi je retourne au milieu de travail? </a:t>
            </a:r>
          </a:p>
          <a:p>
            <a:pPr marL="171450" indent="-171450">
              <a:buFont typeface="Arial" panose="020B0604020202020204" pitchFamily="34" charset="0"/>
              <a:buChar char="•"/>
            </a:pPr>
            <a:r>
              <a:rPr lang="fr-FR" dirty="0">
                <a:cs typeface="Calibri"/>
              </a:rPr>
              <a:t>Quel sera le cadre qui sera en place? </a:t>
            </a:r>
          </a:p>
          <a:p>
            <a:pPr marL="171450" indent="-171450">
              <a:buFont typeface="Arial" panose="020B0604020202020204" pitchFamily="34" charset="0"/>
              <a:buChar char="•"/>
            </a:pPr>
            <a:r>
              <a:rPr lang="fr-FR" dirty="0">
                <a:cs typeface="Calibri"/>
              </a:rPr>
              <a:t>Quel seront les outils disponibles (autant outils de l'espaces de travail, les points de travail, la réservation de points de travail, que les outils numériques). </a:t>
            </a:r>
          </a:p>
          <a:p>
            <a:pPr marL="171450" indent="-171450">
              <a:buFont typeface="Arial" panose="020B0604020202020204" pitchFamily="34" charset="0"/>
              <a:buChar char="•"/>
            </a:pPr>
            <a:r>
              <a:rPr lang="fr-FR" dirty="0">
                <a:cs typeface="Calibri"/>
              </a:rPr>
              <a:t>Comment tout cela fonctionnera-t-il? </a:t>
            </a:r>
          </a:p>
          <a:p>
            <a:pPr marL="171450" indent="-171450">
              <a:buFont typeface="Arial" panose="020B0604020202020204" pitchFamily="34" charset="0"/>
              <a:buChar char="•"/>
            </a:pPr>
            <a:r>
              <a:rPr lang="fr-FR" dirty="0">
                <a:cs typeface="Calibri"/>
              </a:rPr>
              <a:t>Comment je serai équipé pour utiliser l'Espace et les outils? </a:t>
            </a:r>
          </a:p>
          <a:p>
            <a:pPr marL="0" indent="0">
              <a:buFont typeface="Arial" panose="020B0604020202020204" pitchFamily="34" charset="0"/>
              <a:buNone/>
            </a:pPr>
            <a:endParaRPr lang="fr-FR" dirty="0">
              <a:cs typeface="Calibri"/>
            </a:endParaRPr>
          </a:p>
          <a:p>
            <a:pPr marL="0" indent="0">
              <a:buFont typeface="Arial" panose="020B0604020202020204" pitchFamily="34" charset="0"/>
              <a:buNone/>
            </a:pPr>
            <a:r>
              <a:rPr lang="fr-FR" dirty="0">
                <a:cs typeface="Calibri"/>
              </a:rPr>
              <a:t>Ce sont toutes des questions qu'ils faut se poser et adresser pour faciliter l'Expérience de l'Employé. </a:t>
            </a:r>
          </a:p>
          <a:p>
            <a:endParaRPr lang="en-CA"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EB84E8-4820-4943-B41A-BC0B02CE896F}"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7357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31</a:t>
            </a:fld>
            <a:endParaRPr lang="en-US" altLang="en-US"/>
          </a:p>
        </p:txBody>
      </p:sp>
    </p:spTree>
    <p:extLst>
      <p:ext uri="{BB962C8B-B14F-4D97-AF65-F5344CB8AC3E}">
        <p14:creationId xmlns:p14="http://schemas.microsoft.com/office/powerpoint/2010/main" val="8515516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a:ln>
                  <a:noFill/>
                </a:ln>
                <a:solidFill>
                  <a:srgbClr val="F2A920"/>
                </a:solidFill>
                <a:uLnTx/>
                <a:uFillTx/>
                <a:latin typeface="Modern Love Grunge" panose="020B0604020202020204" pitchFamily="82" charset="0"/>
                <a:ea typeface="+mn-ea"/>
                <a:cs typeface="+mn-cs"/>
              </a:rPr>
              <a:t>Les détails de chaque activité sont inclus dans le modèle de présentation des employés, dans le programme de gestion du changement tout-en-un</a:t>
            </a:r>
          </a:p>
          <a:p>
            <a:endParaRPr lang="en-CA" dirty="0"/>
          </a:p>
        </p:txBody>
      </p:sp>
      <p:sp>
        <p:nvSpPr>
          <p:cNvPr id="4" name="Slide Number Placeholder 3"/>
          <p:cNvSpPr>
            <a:spLocks noGrp="1"/>
          </p:cNvSpPr>
          <p:nvPr>
            <p:ph type="sldNum" sz="quarter" idx="5"/>
          </p:nvPr>
        </p:nvSpPr>
        <p:spPr/>
        <p:txBody>
          <a:bodyPr/>
          <a:lstStyle/>
          <a:p>
            <a:fld id="{08EB84E8-4820-4943-B41A-BC0B02CE896F}" type="slidenum">
              <a:rPr lang="en-CA" smtClean="0"/>
              <a:t>32</a:t>
            </a:fld>
            <a:endParaRPr lang="en-CA"/>
          </a:p>
        </p:txBody>
      </p:sp>
    </p:spTree>
    <p:extLst>
      <p:ext uri="{BB962C8B-B14F-4D97-AF65-F5344CB8AC3E}">
        <p14:creationId xmlns:p14="http://schemas.microsoft.com/office/powerpoint/2010/main" val="15972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33</a:t>
            </a:fld>
            <a:endParaRPr lang="en-US" altLang="en-US"/>
          </a:p>
        </p:txBody>
      </p:sp>
    </p:spTree>
    <p:extLst>
      <p:ext uri="{BB962C8B-B14F-4D97-AF65-F5344CB8AC3E}">
        <p14:creationId xmlns:p14="http://schemas.microsoft.com/office/powerpoint/2010/main" val="1871315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34</a:t>
            </a:fld>
            <a:endParaRPr lang="en-US" altLang="en-US"/>
          </a:p>
        </p:txBody>
      </p:sp>
    </p:spTree>
    <p:extLst>
      <p:ext uri="{BB962C8B-B14F-4D97-AF65-F5344CB8AC3E}">
        <p14:creationId xmlns:p14="http://schemas.microsoft.com/office/powerpoint/2010/main" val="243273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4</a:t>
            </a:fld>
            <a:endParaRPr lang="en-US" altLang="en-US"/>
          </a:p>
        </p:txBody>
      </p:sp>
    </p:spTree>
    <p:extLst>
      <p:ext uri="{BB962C8B-B14F-4D97-AF65-F5344CB8AC3E}">
        <p14:creationId xmlns:p14="http://schemas.microsoft.com/office/powerpoint/2010/main" val="148664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5</a:t>
            </a:fld>
            <a:endParaRPr lang="en-US" altLang="en-US"/>
          </a:p>
        </p:txBody>
      </p:sp>
    </p:spTree>
    <p:extLst>
      <p:ext uri="{BB962C8B-B14F-4D97-AF65-F5344CB8AC3E}">
        <p14:creationId xmlns:p14="http://schemas.microsoft.com/office/powerpoint/2010/main" val="1113297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62D1047-00BE-49D8-9408-B9DDF5297453}" type="slidenum">
              <a:rPr lang="en-US" altLang="en-US" smtClean="0"/>
              <a:pPr>
                <a:defRPr/>
              </a:pPr>
              <a:t>6</a:t>
            </a:fld>
            <a:endParaRPr lang="en-US" altLang="en-US"/>
          </a:p>
        </p:txBody>
      </p:sp>
    </p:spTree>
    <p:extLst>
      <p:ext uri="{BB962C8B-B14F-4D97-AF65-F5344CB8AC3E}">
        <p14:creationId xmlns:p14="http://schemas.microsoft.com/office/powerpoint/2010/main" val="2595260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40602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67061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2D1047-00BE-49D8-9408-B9DDF5297453}"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356814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SPC Watermar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E27613-1B2D-4813-AA0E-1D64AE75670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1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7431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AAB49F-B07E-4662-A4AB-CD728FC5FFB8}"/>
              </a:ext>
            </a:extLst>
          </p:cNvPr>
          <p:cNvSpPr/>
          <p:nvPr userDrawn="1"/>
        </p:nvSpPr>
        <p:spPr>
          <a:xfrm rot="10800000">
            <a:off x="515938" y="-17463"/>
            <a:ext cx="1258887"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grpSp>
        <p:nvGrpSpPr>
          <p:cNvPr id="6" name="Group 9">
            <a:extLst>
              <a:ext uri="{FF2B5EF4-FFF2-40B4-BE49-F238E27FC236}">
                <a16:creationId xmlns:a16="http://schemas.microsoft.com/office/drawing/2014/main" id="{7F15F312-EEBB-47A7-B799-980F58A0CE7B}"/>
              </a:ext>
            </a:extLst>
          </p:cNvPr>
          <p:cNvGrpSpPr/>
          <p:nvPr userDrawn="1"/>
        </p:nvGrpSpPr>
        <p:grpSpPr>
          <a:xfrm rot="8650774">
            <a:off x="5037655" y="4336093"/>
            <a:ext cx="1905000" cy="2354263"/>
            <a:chOff x="11114088" y="2241550"/>
            <a:chExt cx="1905000" cy="2354263"/>
          </a:xfrm>
          <a:solidFill>
            <a:schemeClr val="bg2"/>
          </a:solidFill>
        </p:grpSpPr>
        <p:sp>
          <p:nvSpPr>
            <p:cNvPr id="7" name="Freeform 5">
              <a:extLst>
                <a:ext uri="{FF2B5EF4-FFF2-40B4-BE49-F238E27FC236}">
                  <a16:creationId xmlns:a16="http://schemas.microsoft.com/office/drawing/2014/main" id="{CC85D57B-55C0-4547-A13B-9CD14113DCFE}"/>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p:spPr>
          <p:txBody>
            <a:bodyPr/>
            <a:lstStyle/>
            <a:p>
              <a:pPr>
                <a:defRPr/>
              </a:pPr>
              <a:endParaRPr lang="en-US" dirty="0"/>
            </a:p>
          </p:txBody>
        </p:sp>
        <p:sp>
          <p:nvSpPr>
            <p:cNvPr id="8" name="Freeform 6">
              <a:extLst>
                <a:ext uri="{FF2B5EF4-FFF2-40B4-BE49-F238E27FC236}">
                  <a16:creationId xmlns:a16="http://schemas.microsoft.com/office/drawing/2014/main" id="{019BE6C6-AFE7-453C-9263-16221E72B34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p:spPr>
          <p:txBody>
            <a:bodyPr/>
            <a:lstStyle/>
            <a:p>
              <a:pPr>
                <a:defRPr/>
              </a:pPr>
              <a:endParaRPr lang="en-US" dirty="0"/>
            </a:p>
          </p:txBody>
        </p:sp>
        <p:sp>
          <p:nvSpPr>
            <p:cNvPr id="9" name="Freeform 7">
              <a:extLst>
                <a:ext uri="{FF2B5EF4-FFF2-40B4-BE49-F238E27FC236}">
                  <a16:creationId xmlns:a16="http://schemas.microsoft.com/office/drawing/2014/main" id="{AB9C9D5E-8E04-4973-89B8-57D174254A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p:spPr>
          <p:txBody>
            <a:bodyPr/>
            <a:lstStyle/>
            <a:p>
              <a:pPr>
                <a:defRPr/>
              </a:pPr>
              <a:endParaRPr lang="en-US" dirty="0"/>
            </a:p>
          </p:txBody>
        </p:sp>
      </p:grpSp>
      <p:sp>
        <p:nvSpPr>
          <p:cNvPr id="10" name="Oval 14">
            <a:extLst>
              <a:ext uri="{FF2B5EF4-FFF2-40B4-BE49-F238E27FC236}">
                <a16:creationId xmlns:a16="http://schemas.microsoft.com/office/drawing/2014/main" id="{65B2B074-29DB-4B98-ABF3-30EFCC2157C2}"/>
              </a:ext>
            </a:extLst>
          </p:cNvPr>
          <p:cNvSpPr/>
          <p:nvPr userDrawn="1"/>
        </p:nvSpPr>
        <p:spPr>
          <a:xfrm>
            <a:off x="11371263" y="6408738"/>
            <a:ext cx="280987" cy="2809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538960" y="1825625"/>
            <a:ext cx="4914189" cy="4351338"/>
          </a:xfrm>
        </p:spPr>
        <p:txBody>
          <a:bodyPr>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 name="Picture Placeholder 22"/>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anchor="ctr">
            <a:noAutofit/>
          </a:bodyPr>
          <a:lstStyle>
            <a:lvl1pPr marL="0" indent="0" algn="ctr">
              <a:buNone/>
              <a:defRPr/>
            </a:lvl1pPr>
          </a:lstStyle>
          <a:p>
            <a:pPr lvl="0"/>
            <a:r>
              <a:rPr lang="en-US" noProof="0" dirty="0"/>
              <a:t>Click icon to add picture</a:t>
            </a:r>
          </a:p>
        </p:txBody>
      </p:sp>
      <p:sp>
        <p:nvSpPr>
          <p:cNvPr id="14" name="Title 1"/>
          <p:cNvSpPr>
            <a:spLocks noGrp="1"/>
          </p:cNvSpPr>
          <p:nvPr>
            <p:ph type="title"/>
          </p:nvPr>
        </p:nvSpPr>
        <p:spPr>
          <a:xfrm>
            <a:off x="515938" y="499595"/>
            <a:ext cx="4937211" cy="1325563"/>
          </a:xfrm>
        </p:spPr>
        <p:txBody>
          <a:bodyPr>
            <a:noAutofit/>
          </a:bodyPr>
          <a:lstStyle>
            <a:lvl1pPr>
              <a:defRPr sz="3200" b="1" cap="all" baseline="0"/>
            </a:lvl1pPr>
          </a:lstStyle>
          <a:p>
            <a:r>
              <a:rPr lang="en-US" noProof="0"/>
              <a:t>Click to edit Master title style</a:t>
            </a:r>
          </a:p>
        </p:txBody>
      </p:sp>
      <p:sp>
        <p:nvSpPr>
          <p:cNvPr id="11" name="Slide Number Placeholder 5">
            <a:extLst>
              <a:ext uri="{FF2B5EF4-FFF2-40B4-BE49-F238E27FC236}">
                <a16:creationId xmlns:a16="http://schemas.microsoft.com/office/drawing/2014/main" id="{D076C476-2A2F-4F81-9125-6EB217D4F779}"/>
              </a:ext>
            </a:extLst>
          </p:cNvPr>
          <p:cNvSpPr>
            <a:spLocks noGrp="1"/>
          </p:cNvSpPr>
          <p:nvPr>
            <p:ph type="sldNum" sz="quarter" idx="14"/>
          </p:nvPr>
        </p:nvSpPr>
        <p:spPr>
          <a:xfrm>
            <a:off x="11363325" y="6456363"/>
            <a:ext cx="295275" cy="187325"/>
          </a:xfrm>
          <a:prstGeom prst="rect">
            <a:avLst/>
          </a:prstGeom>
        </p:spPr>
        <p:txBody>
          <a:bodyPr/>
          <a:lstStyle>
            <a:lvl1pPr algn="ctr">
              <a:defRPr sz="900">
                <a:solidFill>
                  <a:schemeClr val="bg1"/>
                </a:solidFill>
                <a:latin typeface="+mn-lt"/>
              </a:defRPr>
            </a:lvl1pPr>
          </a:lstStyle>
          <a:p>
            <a:pPr>
              <a:defRPr/>
            </a:pPr>
            <a:fld id="{14611018-717C-47E9-84A6-921FAA96583E}" type="slidenum">
              <a:rPr lang="en-US"/>
              <a:pPr>
                <a:defRPr/>
              </a:pPr>
              <a:t>‹#›</a:t>
            </a:fld>
            <a:endParaRPr lang="en-US" dirty="0"/>
          </a:p>
        </p:txBody>
      </p:sp>
    </p:spTree>
    <p:extLst>
      <p:ext uri="{BB962C8B-B14F-4D97-AF65-F5344CB8AC3E}">
        <p14:creationId xmlns:p14="http://schemas.microsoft.com/office/powerpoint/2010/main" val="569604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graphicFrame>
        <p:nvGraphicFramePr>
          <p:cNvPr id="4" name="Object 1" hidden="1">
            <a:extLst>
              <a:ext uri="{FF2B5EF4-FFF2-40B4-BE49-F238E27FC236}">
                <a16:creationId xmlns:a16="http://schemas.microsoft.com/office/drawing/2014/main" id="{1E75494B-D112-47CB-A382-20664E20F712}"/>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5" name="think-cell Slide" r:id="rId4" imgW="360" imgH="360" progId="TCLayout.ActiveDocument.1">
                  <p:embed/>
                </p:oleObj>
              </mc:Choice>
              <mc:Fallback>
                <p:oleObj name="think-cell Slide" r:id="rId4" imgW="360" imgH="360" progId="TCLayout.ActiveDocument.1">
                  <p:embed/>
                  <p:pic>
                    <p:nvPicPr>
                      <p:cNvPr id="4" name="Object 1" hidden="1">
                        <a:extLst>
                          <a:ext uri="{FF2B5EF4-FFF2-40B4-BE49-F238E27FC236}">
                            <a16:creationId xmlns:a16="http://schemas.microsoft.com/office/drawing/2014/main" id="{1E75494B-D112-47CB-A382-20664E20F71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Connector 4">
            <a:extLst>
              <a:ext uri="{FF2B5EF4-FFF2-40B4-BE49-F238E27FC236}">
                <a16:creationId xmlns:a16="http://schemas.microsoft.com/office/drawing/2014/main" id="{81A4DD01-B7E4-4946-9F65-894CC77CD4C6}"/>
              </a:ext>
            </a:extLst>
          </p:cNvPr>
          <p:cNvCxnSpPr>
            <a:cxnSpLocks/>
          </p:cNvCxnSpPr>
          <p:nvPr userDrawn="1"/>
        </p:nvCxnSpPr>
        <p:spPr>
          <a:xfrm flipH="1">
            <a:off x="0" y="908050"/>
            <a:ext cx="9647238" cy="0"/>
          </a:xfrm>
          <a:prstGeom prst="line">
            <a:avLst/>
          </a:prstGeom>
          <a:ln w="25400">
            <a:solidFill>
              <a:srgbClr val="C3D94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1C73AF64-B4E2-4C28-8BEB-558971C5F08C}"/>
              </a:ext>
            </a:extLst>
          </p:cNvPr>
          <p:cNvSpPr txBox="1">
            <a:spLocks/>
          </p:cNvSpPr>
          <p:nvPr userDrawn="1"/>
        </p:nvSpPr>
        <p:spPr>
          <a:xfrm>
            <a:off x="5829300" y="6456363"/>
            <a:ext cx="365125" cy="247650"/>
          </a:xfrm>
          <a:prstGeom prst="rect">
            <a:avLst/>
          </a:prstGeom>
        </p:spPr>
        <p:txBody>
          <a:bodyPr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6B839F1-FA23-4C33-A2A6-1F7AA12737C6}" type="slidenum">
              <a:rPr lang="en-US" smtClean="0"/>
              <a:pPr>
                <a:defRPr/>
              </a:pPr>
              <a:t>‹#›</a:t>
            </a:fld>
            <a:endParaRPr lang="en-US" dirty="0"/>
          </a:p>
        </p:txBody>
      </p:sp>
      <p:pic>
        <p:nvPicPr>
          <p:cNvPr id="9" name="Picture 10" descr="A close up of a logo&#10;&#10;Description automatically generated">
            <a:extLst>
              <a:ext uri="{FF2B5EF4-FFF2-40B4-BE49-F238E27FC236}">
                <a16:creationId xmlns:a16="http://schemas.microsoft.com/office/drawing/2014/main" id="{EA4C4158-9123-4E5A-9A24-091DEC497084}"/>
              </a:ext>
            </a:extLst>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468313" y="6264275"/>
            <a:ext cx="11199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A close up of an object&#10;&#10;Description automatically generated">
            <a:extLst>
              <a:ext uri="{FF2B5EF4-FFF2-40B4-BE49-F238E27FC236}">
                <a16:creationId xmlns:a16="http://schemas.microsoft.com/office/drawing/2014/main" id="{5906A7C1-285F-4F1D-B772-1CD19725E02D}"/>
              </a:ext>
            </a:extLst>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468313" y="5651500"/>
            <a:ext cx="11199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7329" y="116632"/>
            <a:ext cx="9601067" cy="998984"/>
          </a:xfrm>
        </p:spPr>
        <p:txBody>
          <a:bodyPr/>
          <a:lstStyle>
            <a:lvl1pPr algn="r">
              <a:defRPr sz="3200"/>
            </a:lvl1pPr>
          </a:lstStyle>
          <a:p>
            <a:r>
              <a:rPr lang="en-US"/>
              <a:t>Click to edit Master title style</a:t>
            </a:r>
          </a:p>
        </p:txBody>
      </p:sp>
      <p:sp>
        <p:nvSpPr>
          <p:cNvPr id="7" name="Content Placeholder 2"/>
          <p:cNvSpPr>
            <a:spLocks noGrp="1"/>
          </p:cNvSpPr>
          <p:nvPr>
            <p:ph idx="1"/>
          </p:nvPr>
        </p:nvSpPr>
        <p:spPr>
          <a:xfrm>
            <a:off x="911424" y="1187624"/>
            <a:ext cx="10363200" cy="41148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815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F5A06-943E-4C8F-B6A5-50D8B167C384}"/>
              </a:ext>
            </a:extLst>
          </p:cNvPr>
          <p:cNvSpPr>
            <a:spLocks noGrp="1"/>
          </p:cNvSpPr>
          <p:nvPr>
            <p:ph type="ctrTitle" hasCustomPrompt="1"/>
          </p:nvPr>
        </p:nvSpPr>
        <p:spPr>
          <a:xfrm>
            <a:off x="228600" y="2470987"/>
            <a:ext cx="8503919" cy="920820"/>
          </a:xfrm>
        </p:spPr>
        <p:txBody>
          <a:bodyPr lIns="0" anchor="t" anchorCtr="0"/>
          <a:lstStyle>
            <a:lvl1pPr algn="l">
              <a:defRPr sz="6000">
                <a:latin typeface="+mj-lt"/>
                <a:ea typeface="Cambria" panose="02040503050406030204" pitchFamily="18" charset="0"/>
              </a:defRPr>
            </a:lvl1pPr>
          </a:lstStyle>
          <a:p>
            <a:r>
              <a:rPr lang="en-US" dirty="0"/>
              <a:t>Report Title</a:t>
            </a:r>
            <a:endParaRPr lang="en-CA" dirty="0"/>
          </a:p>
        </p:txBody>
      </p:sp>
      <p:sp>
        <p:nvSpPr>
          <p:cNvPr id="3" name="Subtitle 2">
            <a:extLst>
              <a:ext uri="{FF2B5EF4-FFF2-40B4-BE49-F238E27FC236}">
                <a16:creationId xmlns:a16="http://schemas.microsoft.com/office/drawing/2014/main" id="{C330DED7-C37F-438A-9784-F10CC8EA6D76}"/>
              </a:ext>
            </a:extLst>
          </p:cNvPr>
          <p:cNvSpPr>
            <a:spLocks noGrp="1"/>
          </p:cNvSpPr>
          <p:nvPr>
            <p:ph type="subTitle" idx="1" hasCustomPrompt="1"/>
          </p:nvPr>
        </p:nvSpPr>
        <p:spPr>
          <a:xfrm>
            <a:off x="228600" y="3909176"/>
            <a:ext cx="8503919" cy="538485"/>
          </a:xfrm>
        </p:spPr>
        <p:txBody>
          <a:bodyPr lIns="0" tIns="0" rIns="0" bIns="0"/>
          <a:lstStyle>
            <a:lvl1pPr marL="0" indent="0" algn="l">
              <a:buNone/>
              <a:defRPr sz="2400">
                <a:latin typeface="+mj-lt"/>
                <a:ea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endParaRPr lang="en-CA" dirty="0"/>
          </a:p>
        </p:txBody>
      </p:sp>
      <p:sp>
        <p:nvSpPr>
          <p:cNvPr id="4" name="Date Placeholder 3">
            <a:extLst>
              <a:ext uri="{FF2B5EF4-FFF2-40B4-BE49-F238E27FC236}">
                <a16:creationId xmlns:a16="http://schemas.microsoft.com/office/drawing/2014/main" id="{454839EE-4888-4F76-A3FB-9B8F69F07B0D}"/>
              </a:ext>
            </a:extLst>
          </p:cNvPr>
          <p:cNvSpPr>
            <a:spLocks noGrp="1"/>
          </p:cNvSpPr>
          <p:nvPr>
            <p:ph type="dt" sz="half" idx="10"/>
          </p:nvPr>
        </p:nvSpPr>
        <p:spPr>
          <a:xfrm>
            <a:off x="731519" y="6356350"/>
            <a:ext cx="2743200" cy="365125"/>
          </a:xfrm>
          <a:prstGeom prst="rect">
            <a:avLst/>
          </a:prstGeom>
        </p:spPr>
        <p:txBody>
          <a:bodyPr/>
          <a:lstStyle/>
          <a:p>
            <a:fld id="{EF20CCA7-1DC2-4418-AA2F-EA2079B65E2D}" type="datetime1">
              <a:rPr lang="en-CA" smtClean="0"/>
              <a:t>2022-08-30</a:t>
            </a:fld>
            <a:endParaRPr lang="en-CA"/>
          </a:p>
        </p:txBody>
      </p:sp>
      <p:sp>
        <p:nvSpPr>
          <p:cNvPr id="5" name="Footer Placeholder 4">
            <a:extLst>
              <a:ext uri="{FF2B5EF4-FFF2-40B4-BE49-F238E27FC236}">
                <a16:creationId xmlns:a16="http://schemas.microsoft.com/office/drawing/2014/main" id="{7A0EABC6-A976-4832-A17D-96156A71EFE5}"/>
              </a:ext>
            </a:extLst>
          </p:cNvPr>
          <p:cNvSpPr>
            <a:spLocks noGrp="1"/>
          </p:cNvSpPr>
          <p:nvPr>
            <p:ph type="ftr" sz="quarter" idx="11"/>
          </p:nvPr>
        </p:nvSpPr>
        <p:spPr>
          <a:xfrm>
            <a:off x="4038600" y="6356350"/>
            <a:ext cx="4114800" cy="365125"/>
          </a:xfrm>
          <a:prstGeom prst="rect">
            <a:avLst/>
          </a:prstGeom>
        </p:spPr>
        <p:txBody>
          <a:bodyPr/>
          <a:lstStyle/>
          <a:p>
            <a:endParaRPr lang="en-CA"/>
          </a:p>
        </p:txBody>
      </p:sp>
      <p:sp>
        <p:nvSpPr>
          <p:cNvPr id="6" name="Slide Number Placeholder 5">
            <a:extLst>
              <a:ext uri="{FF2B5EF4-FFF2-40B4-BE49-F238E27FC236}">
                <a16:creationId xmlns:a16="http://schemas.microsoft.com/office/drawing/2014/main" id="{5E39A73F-9AE5-40DE-B245-667EC76B5CE8}"/>
              </a:ext>
            </a:extLst>
          </p:cNvPr>
          <p:cNvSpPr>
            <a:spLocks noGrp="1"/>
          </p:cNvSpPr>
          <p:nvPr>
            <p:ph type="sldNum" sz="quarter" idx="12"/>
          </p:nvPr>
        </p:nvSpPr>
        <p:spPr/>
        <p:txBody>
          <a:bodyPr/>
          <a:lstStyle/>
          <a:p>
            <a:endParaRPr lang="en-CA" dirty="0"/>
          </a:p>
        </p:txBody>
      </p:sp>
      <p:pic>
        <p:nvPicPr>
          <p:cNvPr id="8" name="Graphic 7">
            <a:extLst>
              <a:ext uri="{FF2B5EF4-FFF2-40B4-BE49-F238E27FC236}">
                <a16:creationId xmlns:a16="http://schemas.microsoft.com/office/drawing/2014/main" id="{C4C51380-D9BE-4B3D-8C27-7A20562FDE09}"/>
              </a:ext>
            </a:extLst>
          </p:cNvPr>
          <p:cNvPicPr>
            <a:picLocks/>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 y="3551499"/>
            <a:ext cx="8686800" cy="197985"/>
          </a:xfrm>
          <a:prstGeom prst="rect">
            <a:avLst/>
          </a:prstGeom>
        </p:spPr>
      </p:pic>
      <p:pic>
        <p:nvPicPr>
          <p:cNvPr id="10" name="Picture 9">
            <a:extLst>
              <a:ext uri="{FF2B5EF4-FFF2-40B4-BE49-F238E27FC236}">
                <a16:creationId xmlns:a16="http://schemas.microsoft.com/office/drawing/2014/main" id="{2BE02F47-07AB-4C74-863B-65A4C87712E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319515"/>
            <a:ext cx="12192000" cy="538485"/>
          </a:xfrm>
          <a:prstGeom prst="rect">
            <a:avLst/>
          </a:prstGeom>
        </p:spPr>
      </p:pic>
    </p:spTree>
    <p:extLst>
      <p:ext uri="{BB962C8B-B14F-4D97-AF65-F5344CB8AC3E}">
        <p14:creationId xmlns:p14="http://schemas.microsoft.com/office/powerpoint/2010/main" val="2341845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53471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0537592-0588-4D1E-9690-8590C238FA4B}"/>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548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Whit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8FD61AFB-4DEF-465D-90A6-660ED42069CF}"/>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hart&#10;&#10;Description automatically generated">
            <a:extLst>
              <a:ext uri="{FF2B5EF4-FFF2-40B4-BE49-F238E27FC236}">
                <a16:creationId xmlns:a16="http://schemas.microsoft.com/office/drawing/2014/main" id="{393A4B56-3984-4F59-9B3C-CC215156110F}"/>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447675"/>
            <a:ext cx="12192000"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56BA9B33-34FC-46FC-9196-C7FAB07B7B47}"/>
              </a:ext>
            </a:extLst>
          </p:cNvPr>
          <p:cNvSpPr/>
          <p:nvPr userDrawn="1"/>
        </p:nvSpPr>
        <p:spPr>
          <a:xfrm>
            <a:off x="0" y="0"/>
            <a:ext cx="12192000" cy="7620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7" name="Rectangle 6">
            <a:extLst>
              <a:ext uri="{FF2B5EF4-FFF2-40B4-BE49-F238E27FC236}">
                <a16:creationId xmlns:a16="http://schemas.microsoft.com/office/drawing/2014/main" id="{55EEFB14-A4C4-47BC-A337-32B06E3E9F8B}"/>
              </a:ext>
            </a:extLst>
          </p:cNvPr>
          <p:cNvSpPr/>
          <p:nvPr userDrawn="1"/>
        </p:nvSpPr>
        <p:spPr>
          <a:xfrm>
            <a:off x="0" y="6410325"/>
            <a:ext cx="12192000" cy="44767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sz="1636" dirty="0"/>
          </a:p>
        </p:txBody>
      </p:sp>
      <p:sp>
        <p:nvSpPr>
          <p:cNvPr id="2" name="Title 1"/>
          <p:cNvSpPr>
            <a:spLocks noGrp="1"/>
          </p:cNvSpPr>
          <p:nvPr>
            <p:ph type="title"/>
          </p:nvPr>
        </p:nvSpPr>
        <p:spPr>
          <a:xfrm>
            <a:off x="451765" y="417273"/>
            <a:ext cx="10704280" cy="779462"/>
          </a:xfrm>
        </p:spPr>
        <p:txBody>
          <a:bodyPr/>
          <a:lstStyle>
            <a:lvl1pPr>
              <a:defRPr/>
            </a:lvl1pPr>
          </a:lstStyle>
          <a:p>
            <a:r>
              <a:rPr lang="en-US"/>
              <a:t>Click to edit Master title style</a:t>
            </a:r>
            <a:endParaRPr lang="en-CA"/>
          </a:p>
        </p:txBody>
      </p:sp>
      <p:sp>
        <p:nvSpPr>
          <p:cNvPr id="3" name="Content Placeholder 2"/>
          <p:cNvSpPr>
            <a:spLocks noGrp="1"/>
          </p:cNvSpPr>
          <p:nvPr>
            <p:ph idx="1"/>
          </p:nvPr>
        </p:nvSpPr>
        <p:spPr>
          <a:xfrm>
            <a:off x="451765" y="1350000"/>
            <a:ext cx="10704280" cy="475488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623100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546D6A8-A121-48C7-902A-92CE74F19568}"/>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588" y="114300"/>
            <a:ext cx="11953876"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CA988A53-39A3-41D3-A0A1-961A592895DC}"/>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308725"/>
            <a:ext cx="121920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026"/>
          <p:cNvSpPr>
            <a:spLocks noGrp="1" noChangeArrowheads="1"/>
          </p:cNvSpPr>
          <p:nvPr>
            <p:ph type="ctrTitle"/>
          </p:nvPr>
        </p:nvSpPr>
        <p:spPr>
          <a:xfrm>
            <a:off x="914400" y="2286000"/>
            <a:ext cx="10363200" cy="1143000"/>
          </a:xfrm>
        </p:spPr>
        <p:txBody>
          <a:bodyPr/>
          <a:lstStyle>
            <a:lvl1pPr algn="l">
              <a:defRPr sz="3600" b="0">
                <a:solidFill>
                  <a:srgbClr val="3F464A"/>
                </a:solidFill>
              </a:defRPr>
            </a:lvl1pPr>
          </a:lstStyle>
          <a:p>
            <a:r>
              <a:rPr lang="en-US"/>
              <a:t>Click to edit Master title style</a:t>
            </a:r>
          </a:p>
        </p:txBody>
      </p:sp>
      <p:sp>
        <p:nvSpPr>
          <p:cNvPr id="8" name="Rectangle 1027"/>
          <p:cNvSpPr>
            <a:spLocks noGrp="1" noChangeArrowheads="1"/>
          </p:cNvSpPr>
          <p:nvPr>
            <p:ph type="subTitle" idx="1"/>
          </p:nvPr>
        </p:nvSpPr>
        <p:spPr>
          <a:xfrm>
            <a:off x="914400" y="3310731"/>
            <a:ext cx="8534400" cy="1752600"/>
          </a:xfrm>
        </p:spPr>
        <p:txBody>
          <a:bodyPr/>
          <a:lstStyle>
            <a:lvl1pPr marL="0" indent="0" algn="l">
              <a:buFontTx/>
              <a:buNone/>
              <a:defRPr sz="1800">
                <a:solidFill>
                  <a:srgbClr val="3F464A"/>
                </a:solidFill>
              </a:defRPr>
            </a:lvl1pPr>
          </a:lstStyle>
          <a:p>
            <a:r>
              <a:rPr lang="en-US"/>
              <a:t>Click to edit Master subtitle style</a:t>
            </a:r>
          </a:p>
        </p:txBody>
      </p:sp>
    </p:spTree>
    <p:extLst>
      <p:ext uri="{BB962C8B-B14F-4D97-AF65-F5344CB8AC3E}">
        <p14:creationId xmlns:p14="http://schemas.microsoft.com/office/powerpoint/2010/main" val="3544219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08CD0E4A-EE17-43B3-813C-CC0F856A223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84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Title 1"/>
          <p:cNvSpPr>
            <a:spLocks noGrp="1"/>
          </p:cNvSpPr>
          <p:nvPr>
            <p:ph type="title"/>
          </p:nvPr>
        </p:nvSpPr>
        <p:spPr>
          <a:xfrm>
            <a:off x="47329" y="116632"/>
            <a:ext cx="9601067" cy="998984"/>
          </a:xfrm>
        </p:spPr>
        <p:txBody>
          <a:bodyPr/>
          <a:lstStyle>
            <a:lvl1pPr algn="r">
              <a:defRPr sz="3200" b="1">
                <a:solidFill>
                  <a:srgbClr val="3F464A"/>
                </a:solidFill>
              </a:defRPr>
            </a:lvl1pPr>
          </a:lstStyle>
          <a:p>
            <a:r>
              <a:rPr lang="en-US"/>
              <a:t>Click to edit Master title style</a:t>
            </a:r>
          </a:p>
        </p:txBody>
      </p:sp>
      <p:sp>
        <p:nvSpPr>
          <p:cNvPr id="6" name="Content Placeholder 2"/>
          <p:cNvSpPr>
            <a:spLocks noGrp="1"/>
          </p:cNvSpPr>
          <p:nvPr>
            <p:ph idx="1"/>
          </p:nvPr>
        </p:nvSpPr>
        <p:spPr>
          <a:xfrm>
            <a:off x="911424" y="1187624"/>
            <a:ext cx="103632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321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5" name="Title 1"/>
          <p:cNvSpPr>
            <a:spLocks noGrp="1"/>
          </p:cNvSpPr>
          <p:nvPr>
            <p:ph type="title"/>
          </p:nvPr>
        </p:nvSpPr>
        <p:spPr>
          <a:xfrm>
            <a:off x="914400" y="4679353"/>
            <a:ext cx="10363200" cy="1362075"/>
          </a:xfrm>
        </p:spPr>
        <p:txBody>
          <a:bodyPr anchor="t"/>
          <a:lstStyle>
            <a:lvl1pPr algn="l">
              <a:defRPr sz="3200" b="1" cap="all">
                <a:solidFill>
                  <a:srgbClr val="3F464A"/>
                </a:solidFill>
              </a:defRPr>
            </a:lvl1pPr>
          </a:lstStyle>
          <a:p>
            <a:r>
              <a:rPr lang="en-US" dirty="0"/>
              <a:t>Click to edit Master title style</a:t>
            </a:r>
          </a:p>
        </p:txBody>
      </p:sp>
      <p:sp>
        <p:nvSpPr>
          <p:cNvPr id="6" name="Text Placeholder 2"/>
          <p:cNvSpPr>
            <a:spLocks noGrp="1"/>
          </p:cNvSpPr>
          <p:nvPr>
            <p:ph type="body" idx="1"/>
          </p:nvPr>
        </p:nvSpPr>
        <p:spPr>
          <a:xfrm>
            <a:off x="1008063" y="3012086"/>
            <a:ext cx="10363200" cy="1500187"/>
          </a:xfrm>
        </p:spPr>
        <p:txBody>
          <a:bodyPr anchor="b"/>
          <a:lstStyle>
            <a:lvl1pPr marL="0" indent="0">
              <a:buNone/>
              <a:defRPr sz="2000">
                <a:solidFill>
                  <a:srgbClr val="3F464A"/>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dirty="0"/>
              <a:t>Click to edit Master text styles</a:t>
            </a:r>
          </a:p>
        </p:txBody>
      </p:sp>
    </p:spTree>
    <p:extLst>
      <p:ext uri="{BB962C8B-B14F-4D97-AF65-F5344CB8AC3E}">
        <p14:creationId xmlns:p14="http://schemas.microsoft.com/office/powerpoint/2010/main" val="299665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245304" y="116632"/>
            <a:ext cx="9402465" cy="998984"/>
          </a:xfrm>
        </p:spPr>
        <p:txBody>
          <a:bodyPr/>
          <a:lstStyle>
            <a:lvl1pPr algn="r">
              <a:defRPr sz="3200" b="1">
                <a:solidFill>
                  <a:srgbClr val="3F464A"/>
                </a:solidFill>
              </a:defRPr>
            </a:lvl1pPr>
          </a:lstStyle>
          <a:p>
            <a:r>
              <a:rPr lang="en-US"/>
              <a:t>Click to edit Master title style</a:t>
            </a:r>
          </a:p>
        </p:txBody>
      </p:sp>
      <p:sp>
        <p:nvSpPr>
          <p:cNvPr id="7" name="Content Placeholder 2"/>
          <p:cNvSpPr>
            <a:spLocks noGrp="1"/>
          </p:cNvSpPr>
          <p:nvPr>
            <p:ph sz="half" idx="1"/>
          </p:nvPr>
        </p:nvSpPr>
        <p:spPr>
          <a:xfrm>
            <a:off x="8128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p:cNvSpPr>
            <a:spLocks noGrp="1"/>
          </p:cNvSpPr>
          <p:nvPr>
            <p:ph sz="half" idx="2"/>
          </p:nvPr>
        </p:nvSpPr>
        <p:spPr>
          <a:xfrm>
            <a:off x="6096000" y="1187624"/>
            <a:ext cx="5080000" cy="4114800"/>
          </a:xfrm>
        </p:spPr>
        <p:txBody>
          <a:bodyPr/>
          <a:lstStyle>
            <a:lvl1pPr>
              <a:defRPr sz="2800">
                <a:solidFill>
                  <a:srgbClr val="3F464A"/>
                </a:solidFill>
              </a:defRPr>
            </a:lvl1pPr>
            <a:lvl2pPr>
              <a:defRPr sz="2400">
                <a:solidFill>
                  <a:srgbClr val="3F464A"/>
                </a:solidFill>
              </a:defRPr>
            </a:lvl2pPr>
            <a:lvl3pPr>
              <a:defRPr sz="2000">
                <a:solidFill>
                  <a:srgbClr val="3F464A"/>
                </a:solidFill>
              </a:defRPr>
            </a:lvl3pPr>
            <a:lvl4pPr>
              <a:defRPr sz="1800">
                <a:solidFill>
                  <a:srgbClr val="3F464A"/>
                </a:solidFill>
              </a:defRPr>
            </a:lvl4pPr>
            <a:lvl5pPr>
              <a:defRPr sz="1800">
                <a:solidFill>
                  <a:srgbClr val="3F464A"/>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911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4" name="Title 1"/>
          <p:cNvSpPr>
            <a:spLocks noGrp="1"/>
          </p:cNvSpPr>
          <p:nvPr>
            <p:ph type="title"/>
          </p:nvPr>
        </p:nvSpPr>
        <p:spPr>
          <a:xfrm>
            <a:off x="245304" y="188640"/>
            <a:ext cx="9402465" cy="843880"/>
          </a:xfrm>
        </p:spPr>
        <p:txBody>
          <a:bodyPr/>
          <a:lstStyle>
            <a:lvl1pPr algn="r">
              <a:defRPr sz="3200" b="1">
                <a:solidFill>
                  <a:srgbClr val="3F464A"/>
                </a:solidFill>
              </a:defRPr>
            </a:lvl1pPr>
          </a:lstStyle>
          <a:p>
            <a:r>
              <a:rPr lang="en-US"/>
              <a:t>Click to edit Master title style</a:t>
            </a:r>
          </a:p>
        </p:txBody>
      </p:sp>
    </p:spTree>
    <p:extLst>
      <p:ext uri="{BB962C8B-B14F-4D97-AF65-F5344CB8AC3E}">
        <p14:creationId xmlns:p14="http://schemas.microsoft.com/office/powerpoint/2010/main" val="245436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a:extLst>
              <a:ext uri="{FF2B5EF4-FFF2-40B4-BE49-F238E27FC236}">
                <a16:creationId xmlns:a16="http://schemas.microsoft.com/office/drawing/2014/main" id="{4603664B-7766-4BDE-9841-C9981F441C2A}"/>
              </a:ext>
            </a:extLst>
          </p:cNvPr>
          <p:cNvPicPr>
            <a:picLocks noChangeAspect="1" noChangeArrowheads="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a:extLst>
              <a:ext uri="{FF2B5EF4-FFF2-40B4-BE49-F238E27FC236}">
                <a16:creationId xmlns:a16="http://schemas.microsoft.com/office/drawing/2014/main" id="{15357384-CB79-4326-B8DD-7D43F95719F2}"/>
              </a:ext>
            </a:extLst>
          </p:cNvPr>
          <p:cNvSpPr>
            <a:spLocks noGrp="1" noChangeArrowheads="1"/>
          </p:cNvSpPr>
          <p:nvPr>
            <p:ph type="title"/>
          </p:nvPr>
        </p:nvSpPr>
        <p:spPr bwMode="auto">
          <a:xfrm>
            <a:off x="452438" y="417513"/>
            <a:ext cx="10702925"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Page Title</a:t>
            </a:r>
            <a:endParaRPr lang="en-CA" altLang="en-US"/>
          </a:p>
        </p:txBody>
      </p:sp>
      <p:sp>
        <p:nvSpPr>
          <p:cNvPr id="2052" name="Text Placeholder 2">
            <a:extLst>
              <a:ext uri="{FF2B5EF4-FFF2-40B4-BE49-F238E27FC236}">
                <a16:creationId xmlns:a16="http://schemas.microsoft.com/office/drawing/2014/main" id="{51554D5A-C47E-4704-A6AD-9A13851BFBDF}"/>
              </a:ext>
            </a:extLst>
          </p:cNvPr>
          <p:cNvSpPr>
            <a:spLocks noGrp="1" noChangeArrowheads="1"/>
          </p:cNvSpPr>
          <p:nvPr>
            <p:ph type="body" idx="1"/>
          </p:nvPr>
        </p:nvSpPr>
        <p:spPr bwMode="auto">
          <a:xfrm>
            <a:off x="452438" y="1349375"/>
            <a:ext cx="10702925"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Level #1</a:t>
            </a:r>
          </a:p>
          <a:p>
            <a:pPr lvl="1"/>
            <a:r>
              <a:rPr lang="en-US" altLang="en-US"/>
              <a:t>Level #2</a:t>
            </a:r>
          </a:p>
          <a:p>
            <a:pPr lvl="2"/>
            <a:r>
              <a:rPr lang="en-US" altLang="en-US"/>
              <a:t>Level #3</a:t>
            </a:r>
          </a:p>
          <a:p>
            <a:pPr lvl="3"/>
            <a:r>
              <a:rPr lang="en-US" altLang="en-US"/>
              <a:t>Level #4</a:t>
            </a:r>
          </a:p>
          <a:p>
            <a:pPr lvl="4"/>
            <a:r>
              <a:rPr lang="en-US" altLang="en-US"/>
              <a:t>Level #5</a:t>
            </a:r>
            <a:endParaRPr lang="en-CA" altLang="en-US"/>
          </a:p>
        </p:txBody>
      </p:sp>
    </p:spTree>
  </p:cSld>
  <p:clrMap bg1="lt1" tx1="dk1" bg2="lt2" tx2="dk2" accent1="accent1" accent2="accent2" accent3="accent3" accent4="accent4" accent5="accent5" accent6="accent6" hlink="hlink" folHlink="folHlink"/>
  <p:sldLayoutIdLst>
    <p:sldLayoutId id="2147487453" r:id="rId1"/>
    <p:sldLayoutId id="2147487466" r:id="rId2"/>
    <p:sldLayoutId id="2147487467" r:id="rId3"/>
    <p:sldLayoutId id="2147487454" r:id="rId4"/>
    <p:sldLayoutId id="2147487455" r:id="rId5"/>
    <p:sldLayoutId id="2147487456" r:id="rId6"/>
    <p:sldLayoutId id="2147487457" r:id="rId7"/>
    <p:sldLayoutId id="2147487458" r:id="rId8"/>
    <p:sldLayoutId id="2147487459" r:id="rId9"/>
    <p:sldLayoutId id="2147487465" r:id="rId10"/>
    <p:sldLayoutId id="2147487524" r:id="rId11"/>
    <p:sldLayoutId id="2147487525" r:id="rId12"/>
    <p:sldLayoutId id="2147487526" r:id="rId13"/>
  </p:sldLayoutIdLst>
  <p:hf sldNum="0" hdr="0" ftr="0" dt="0"/>
  <p:txStyles>
    <p:title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p:titleStyle>
    <p:body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06" rtl="0" eaLnBrk="1" latinLnBrk="0" hangingPunct="1">
        <a:defRPr sz="1799" kern="1200">
          <a:solidFill>
            <a:schemeClr val="tx1"/>
          </a:solidFill>
          <a:latin typeface="+mn-lt"/>
          <a:ea typeface="+mn-ea"/>
          <a:cs typeface="+mn-cs"/>
        </a:defRPr>
      </a:lvl1pPr>
      <a:lvl2pPr marL="457153" algn="l" defTabSz="914306" rtl="0" eaLnBrk="1" latinLnBrk="0" hangingPunct="1">
        <a:defRPr sz="1799" kern="1200">
          <a:solidFill>
            <a:schemeClr val="tx1"/>
          </a:solidFill>
          <a:latin typeface="+mn-lt"/>
          <a:ea typeface="+mn-ea"/>
          <a:cs typeface="+mn-cs"/>
        </a:defRPr>
      </a:lvl2pPr>
      <a:lvl3pPr marL="914306" algn="l" defTabSz="914306" rtl="0" eaLnBrk="1" latinLnBrk="0" hangingPunct="1">
        <a:defRPr sz="1799" kern="1200">
          <a:solidFill>
            <a:schemeClr val="tx1"/>
          </a:solidFill>
          <a:latin typeface="+mn-lt"/>
          <a:ea typeface="+mn-ea"/>
          <a:cs typeface="+mn-cs"/>
        </a:defRPr>
      </a:lvl3pPr>
      <a:lvl4pPr marL="1371459" algn="l" defTabSz="914306" rtl="0" eaLnBrk="1" latinLnBrk="0" hangingPunct="1">
        <a:defRPr sz="1799" kern="1200">
          <a:solidFill>
            <a:schemeClr val="tx1"/>
          </a:solidFill>
          <a:latin typeface="+mn-lt"/>
          <a:ea typeface="+mn-ea"/>
          <a:cs typeface="+mn-cs"/>
        </a:defRPr>
      </a:lvl4pPr>
      <a:lvl5pPr marL="1828612" algn="l" defTabSz="914306" rtl="0" eaLnBrk="1" latinLnBrk="0" hangingPunct="1">
        <a:defRPr sz="1799" kern="1200">
          <a:solidFill>
            <a:schemeClr val="tx1"/>
          </a:solidFill>
          <a:latin typeface="+mn-lt"/>
          <a:ea typeface="+mn-ea"/>
          <a:cs typeface="+mn-cs"/>
        </a:defRPr>
      </a:lvl5pPr>
      <a:lvl6pPr marL="2285764" algn="l" defTabSz="914306" rtl="0" eaLnBrk="1" latinLnBrk="0" hangingPunct="1">
        <a:defRPr sz="1799" kern="1200">
          <a:solidFill>
            <a:schemeClr val="tx1"/>
          </a:solidFill>
          <a:latin typeface="+mn-lt"/>
          <a:ea typeface="+mn-ea"/>
          <a:cs typeface="+mn-cs"/>
        </a:defRPr>
      </a:lvl6pPr>
      <a:lvl7pPr marL="2742918" algn="l" defTabSz="914306" rtl="0" eaLnBrk="1" latinLnBrk="0" hangingPunct="1">
        <a:defRPr sz="1799" kern="1200">
          <a:solidFill>
            <a:schemeClr val="tx1"/>
          </a:solidFill>
          <a:latin typeface="+mn-lt"/>
          <a:ea typeface="+mn-ea"/>
          <a:cs typeface="+mn-cs"/>
        </a:defRPr>
      </a:lvl7pPr>
      <a:lvl8pPr marL="3200071" algn="l" defTabSz="914306" rtl="0" eaLnBrk="1" latinLnBrk="0" hangingPunct="1">
        <a:defRPr sz="1799" kern="1200">
          <a:solidFill>
            <a:schemeClr val="tx1"/>
          </a:solidFill>
          <a:latin typeface="+mn-lt"/>
          <a:ea typeface="+mn-ea"/>
          <a:cs typeface="+mn-cs"/>
        </a:defRPr>
      </a:lvl8pPr>
      <a:lvl9pPr marL="3657224" algn="l" defTabSz="91430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1.xml"/><Relationship Id="rId7" Type="http://schemas.openxmlformats.org/officeDocument/2006/relationships/image" Target="../media/image29.svg"/><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28.png"/><Relationship Id="rId5" Type="http://schemas.openxmlformats.org/officeDocument/2006/relationships/hyperlink" Target="https://www.gcpedia.gc.ca/wiki/GCcoworking" TargetMode="External"/><Relationship Id="rId4" Type="http://schemas.openxmlformats.org/officeDocument/2006/relationships/image" Target="../media/image27.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33.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35.png"/><Relationship Id="rId7"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8" Type="http://schemas.openxmlformats.org/officeDocument/2006/relationships/image" Target="../media/image52.jpeg"/><Relationship Id="rId13" Type="http://schemas.openxmlformats.org/officeDocument/2006/relationships/image" Target="../media/image57.jpeg"/><Relationship Id="rId18" Type="http://schemas.microsoft.com/office/2007/relationships/hdphoto" Target="../media/hdphoto1.wdp"/><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jpeg"/><Relationship Id="rId17" Type="http://schemas.openxmlformats.org/officeDocument/2006/relationships/image" Target="../media/image61.png"/><Relationship Id="rId2" Type="http://schemas.openxmlformats.org/officeDocument/2006/relationships/notesSlide" Target="../notesSlides/notesSlide18.xml"/><Relationship Id="rId16" Type="http://schemas.openxmlformats.org/officeDocument/2006/relationships/image" Target="../media/image60.png"/><Relationship Id="rId1" Type="http://schemas.openxmlformats.org/officeDocument/2006/relationships/slideLayout" Target="../slideLayouts/slideLayout13.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png"/><Relationship Id="rId15" Type="http://schemas.openxmlformats.org/officeDocument/2006/relationships/image" Target="../media/image5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png"/><Relationship Id="rId14" Type="http://schemas.openxmlformats.org/officeDocument/2006/relationships/image" Target="../media/image58.jpeg"/></Relationships>
</file>

<file path=ppt/slides/_rels/slide1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36.sv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hyperlink" Target="https://view.officeapps.live.com/op/view.aspx?src=https%3A%2F%2Fwiki.gccollab.ca%2Fimages%2F5%2F5f%2FWTP_-_Townhall_Presentation.pptx&amp;wdOrigin=BROWSELINK"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21.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77.jpeg"/><Relationship Id="rId18" Type="http://schemas.openxmlformats.org/officeDocument/2006/relationships/image" Target="../media/image82.jpe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jpeg"/><Relationship Id="rId17" Type="http://schemas.openxmlformats.org/officeDocument/2006/relationships/image" Target="../media/image81.jpeg"/><Relationship Id="rId2" Type="http://schemas.openxmlformats.org/officeDocument/2006/relationships/notesSlide" Target="../notesSlides/notesSlide21.xml"/><Relationship Id="rId16" Type="http://schemas.openxmlformats.org/officeDocument/2006/relationships/image" Target="../media/image80.jpeg"/><Relationship Id="rId1" Type="http://schemas.openxmlformats.org/officeDocument/2006/relationships/slideLayout" Target="../slideLayouts/slideLayout2.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png"/><Relationship Id="rId15" Type="http://schemas.openxmlformats.org/officeDocument/2006/relationships/image" Target="../media/image79.jpeg"/><Relationship Id="rId10" Type="http://schemas.openxmlformats.org/officeDocument/2006/relationships/image" Target="../media/image74.jpeg"/><Relationship Id="rId4" Type="http://schemas.openxmlformats.org/officeDocument/2006/relationships/image" Target="../media/image68.png"/><Relationship Id="rId9" Type="http://schemas.openxmlformats.org/officeDocument/2006/relationships/image" Target="../media/image73.jpeg"/><Relationship Id="rId14" Type="http://schemas.openxmlformats.org/officeDocument/2006/relationships/image" Target="../media/image78.jpeg"/></Relationships>
</file>

<file path=ppt/slides/_rels/slide22.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86.png"/><Relationship Id="rId18" Type="http://schemas.openxmlformats.org/officeDocument/2006/relationships/image" Target="../media/image91.jpeg"/><Relationship Id="rId3" Type="http://schemas.openxmlformats.org/officeDocument/2006/relationships/image" Target="../media/image71.png"/><Relationship Id="rId21" Type="http://schemas.openxmlformats.org/officeDocument/2006/relationships/image" Target="../media/image94.jpeg"/><Relationship Id="rId7" Type="http://schemas.openxmlformats.org/officeDocument/2006/relationships/image" Target="../media/image74.jpeg"/><Relationship Id="rId12" Type="http://schemas.openxmlformats.org/officeDocument/2006/relationships/image" Target="../media/image85.png"/><Relationship Id="rId17" Type="http://schemas.openxmlformats.org/officeDocument/2006/relationships/image" Target="../media/image90.jpeg"/><Relationship Id="rId2" Type="http://schemas.openxmlformats.org/officeDocument/2006/relationships/notesSlide" Target="../notesSlides/notesSlide22.xml"/><Relationship Id="rId16" Type="http://schemas.openxmlformats.org/officeDocument/2006/relationships/image" Target="../media/image89.jpeg"/><Relationship Id="rId20" Type="http://schemas.openxmlformats.org/officeDocument/2006/relationships/image" Target="../media/image93.jpeg"/><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84.png"/><Relationship Id="rId24" Type="http://schemas.openxmlformats.org/officeDocument/2006/relationships/image" Target="../media/image97.jpeg"/><Relationship Id="rId5" Type="http://schemas.openxmlformats.org/officeDocument/2006/relationships/image" Target="../media/image69.png"/><Relationship Id="rId15" Type="http://schemas.openxmlformats.org/officeDocument/2006/relationships/image" Target="../media/image88.jpeg"/><Relationship Id="rId23" Type="http://schemas.openxmlformats.org/officeDocument/2006/relationships/image" Target="../media/image96.jpeg"/><Relationship Id="rId10" Type="http://schemas.openxmlformats.org/officeDocument/2006/relationships/image" Target="../media/image67.png"/><Relationship Id="rId19" Type="http://schemas.openxmlformats.org/officeDocument/2006/relationships/image" Target="../media/image92.jpeg"/><Relationship Id="rId4" Type="http://schemas.openxmlformats.org/officeDocument/2006/relationships/image" Target="../media/image72.jpeg"/><Relationship Id="rId9" Type="http://schemas.openxmlformats.org/officeDocument/2006/relationships/image" Target="../media/image83.png"/><Relationship Id="rId14" Type="http://schemas.openxmlformats.org/officeDocument/2006/relationships/image" Target="../media/image87.png"/><Relationship Id="rId22" Type="http://schemas.openxmlformats.org/officeDocument/2006/relationships/image" Target="../media/image95.jpeg"/></Relationships>
</file>

<file path=ppt/slides/_rels/slide23.xml.rels><?xml version="1.0" encoding="UTF-8" standalone="yes"?>
<Relationships xmlns="http://schemas.openxmlformats.org/package/2006/relationships"><Relationship Id="rId8" Type="http://schemas.openxmlformats.org/officeDocument/2006/relationships/image" Target="../media/image75.jpeg"/><Relationship Id="rId13" Type="http://schemas.openxmlformats.org/officeDocument/2006/relationships/image" Target="../media/image101.jpeg"/><Relationship Id="rId18" Type="http://schemas.openxmlformats.org/officeDocument/2006/relationships/image" Target="../media/image106.jpeg"/><Relationship Id="rId3" Type="http://schemas.openxmlformats.org/officeDocument/2006/relationships/image" Target="../media/image71.png"/><Relationship Id="rId21" Type="http://schemas.openxmlformats.org/officeDocument/2006/relationships/image" Target="../media/image109.png"/><Relationship Id="rId7" Type="http://schemas.openxmlformats.org/officeDocument/2006/relationships/image" Target="../media/image74.jpeg"/><Relationship Id="rId12" Type="http://schemas.openxmlformats.org/officeDocument/2006/relationships/image" Target="../media/image100.jpeg"/><Relationship Id="rId17" Type="http://schemas.openxmlformats.org/officeDocument/2006/relationships/image" Target="../media/image105.jpeg"/><Relationship Id="rId2" Type="http://schemas.openxmlformats.org/officeDocument/2006/relationships/notesSlide" Target="../notesSlides/notesSlide23.xml"/><Relationship Id="rId16" Type="http://schemas.openxmlformats.org/officeDocument/2006/relationships/image" Target="../media/image104.jpeg"/><Relationship Id="rId20" Type="http://schemas.openxmlformats.org/officeDocument/2006/relationships/image" Target="../media/image108.jpeg"/><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99.png"/><Relationship Id="rId5" Type="http://schemas.openxmlformats.org/officeDocument/2006/relationships/image" Target="../media/image69.png"/><Relationship Id="rId15" Type="http://schemas.openxmlformats.org/officeDocument/2006/relationships/image" Target="../media/image103.jpeg"/><Relationship Id="rId10" Type="http://schemas.openxmlformats.org/officeDocument/2006/relationships/image" Target="../media/image84.png"/><Relationship Id="rId19" Type="http://schemas.openxmlformats.org/officeDocument/2006/relationships/image" Target="../media/image107.jpeg"/><Relationship Id="rId4" Type="http://schemas.openxmlformats.org/officeDocument/2006/relationships/image" Target="../media/image72.jpeg"/><Relationship Id="rId9" Type="http://schemas.openxmlformats.org/officeDocument/2006/relationships/image" Target="../media/image98.png"/><Relationship Id="rId14" Type="http://schemas.openxmlformats.org/officeDocument/2006/relationships/image" Target="../media/image10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111.svg"/><Relationship Id="rId4" Type="http://schemas.openxmlformats.org/officeDocument/2006/relationships/image" Target="../media/image11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112.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16.png"/><Relationship Id="rId18" Type="http://schemas.openxmlformats.org/officeDocument/2006/relationships/image" Target="../media/image121.svg"/><Relationship Id="rId3" Type="http://schemas.openxmlformats.org/officeDocument/2006/relationships/slideLayout" Target="../slideLayouts/slideLayout2.xml"/><Relationship Id="rId7" Type="http://schemas.openxmlformats.org/officeDocument/2006/relationships/diagramQuickStyle" Target="../diagrams/quickStyle1.xml"/><Relationship Id="rId12" Type="http://schemas.openxmlformats.org/officeDocument/2006/relationships/image" Target="../media/image115.png"/><Relationship Id="rId17" Type="http://schemas.openxmlformats.org/officeDocument/2006/relationships/image" Target="../media/image120.png"/><Relationship Id="rId2" Type="http://schemas.openxmlformats.org/officeDocument/2006/relationships/tags" Target="../tags/tag14.xml"/><Relationship Id="rId16" Type="http://schemas.openxmlformats.org/officeDocument/2006/relationships/image" Target="../media/image119.png"/><Relationship Id="rId1" Type="http://schemas.openxmlformats.org/officeDocument/2006/relationships/tags" Target="../tags/tag13.xml"/><Relationship Id="rId6" Type="http://schemas.openxmlformats.org/officeDocument/2006/relationships/diagramLayout" Target="../diagrams/layout1.xml"/><Relationship Id="rId11" Type="http://schemas.openxmlformats.org/officeDocument/2006/relationships/image" Target="../media/image114.png"/><Relationship Id="rId5" Type="http://schemas.openxmlformats.org/officeDocument/2006/relationships/diagramData" Target="../diagrams/data1.xml"/><Relationship Id="rId15" Type="http://schemas.openxmlformats.org/officeDocument/2006/relationships/image" Target="../media/image118.png"/><Relationship Id="rId10" Type="http://schemas.openxmlformats.org/officeDocument/2006/relationships/image" Target="../media/image113.png"/><Relationship Id="rId4" Type="http://schemas.openxmlformats.org/officeDocument/2006/relationships/notesSlide" Target="../notesSlides/notesSlide26.xml"/><Relationship Id="rId9" Type="http://schemas.microsoft.com/office/2007/relationships/diagramDrawing" Target="../diagrams/drawing1.xml"/><Relationship Id="rId14" Type="http://schemas.openxmlformats.org/officeDocument/2006/relationships/image" Target="../media/image11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23.png"/><Relationship Id="rId5" Type="http://schemas.openxmlformats.org/officeDocument/2006/relationships/image" Target="../media/image118.png"/><Relationship Id="rId4" Type="http://schemas.openxmlformats.org/officeDocument/2006/relationships/image" Target="../media/image1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119.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30.xml.rels><?xml version="1.0" encoding="UTF-8" standalone="yes"?>
<Relationships xmlns="http://schemas.openxmlformats.org/package/2006/relationships"><Relationship Id="rId8" Type="http://schemas.openxmlformats.org/officeDocument/2006/relationships/image" Target="../media/image132.svg"/><Relationship Id="rId3" Type="http://schemas.openxmlformats.org/officeDocument/2006/relationships/image" Target="../media/image127.png"/><Relationship Id="rId7" Type="http://schemas.openxmlformats.org/officeDocument/2006/relationships/image" Target="../media/image13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130.svg"/><Relationship Id="rId5" Type="http://schemas.openxmlformats.org/officeDocument/2006/relationships/image" Target="../media/image129.png"/><Relationship Id="rId4" Type="http://schemas.openxmlformats.org/officeDocument/2006/relationships/image" Target="../media/image128.svg"/></Relationships>
</file>

<file path=ppt/slides/_rels/slide31.xml.rels><?xml version="1.0" encoding="UTF-8" standalone="yes"?>
<Relationships xmlns="http://schemas.openxmlformats.org/package/2006/relationships"><Relationship Id="rId8" Type="http://schemas.openxmlformats.org/officeDocument/2006/relationships/image" Target="../media/image138.sv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36.svg"/><Relationship Id="rId11" Type="http://schemas.openxmlformats.org/officeDocument/2006/relationships/image" Target="../media/image141.png"/><Relationship Id="rId5" Type="http://schemas.openxmlformats.org/officeDocument/2006/relationships/image" Target="../media/image135.png"/><Relationship Id="rId10" Type="http://schemas.openxmlformats.org/officeDocument/2006/relationships/image" Target="../media/image140.svg"/><Relationship Id="rId4" Type="http://schemas.openxmlformats.org/officeDocument/2006/relationships/image" Target="../media/image134.svg"/><Relationship Id="rId9" Type="http://schemas.openxmlformats.org/officeDocument/2006/relationships/image" Target="../media/image139.png"/></Relationships>
</file>

<file path=ppt/slides/_rels/slide32.xml.rels><?xml version="1.0" encoding="UTF-8" standalone="yes"?>
<Relationships xmlns="http://schemas.openxmlformats.org/package/2006/relationships"><Relationship Id="rId8" Type="http://schemas.openxmlformats.org/officeDocument/2006/relationships/image" Target="../media/image138.sv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36.svg"/><Relationship Id="rId11" Type="http://schemas.openxmlformats.org/officeDocument/2006/relationships/image" Target="../media/image141.png"/><Relationship Id="rId5" Type="http://schemas.openxmlformats.org/officeDocument/2006/relationships/image" Target="../media/image135.png"/><Relationship Id="rId10" Type="http://schemas.openxmlformats.org/officeDocument/2006/relationships/image" Target="../media/image140.svg"/><Relationship Id="rId4" Type="http://schemas.openxmlformats.org/officeDocument/2006/relationships/image" Target="../media/image134.svg"/><Relationship Id="rId9" Type="http://schemas.openxmlformats.org/officeDocument/2006/relationships/image" Target="../media/image139.png"/></Relationships>
</file>

<file path=ppt/slides/_rels/slide33.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45.svg"/><Relationship Id="rId5" Type="http://schemas.openxmlformats.org/officeDocument/2006/relationships/image" Target="../media/image144.png"/><Relationship Id="rId4" Type="http://schemas.openxmlformats.org/officeDocument/2006/relationships/image" Target="../media/image143.svg"/></Relationships>
</file>

<file path=ppt/slides/_rels/slide34.xml.rels><?xml version="1.0" encoding="UTF-8" standalone="yes"?>
<Relationships xmlns="http://schemas.openxmlformats.org/package/2006/relationships"><Relationship Id="rId3" Type="http://schemas.openxmlformats.org/officeDocument/2006/relationships/hyperlink" Target="https://www.gcpedia.gc.ca/wiki/GCworkplace/Resource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mailto:TPSGC.SimilieudetravailGC-Rpsgcworkplace.PWGSC@tpsgc-pwgsc.gc.c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2.jpe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notesSlide" Target="../notesSlides/notesSlide7.xml"/><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B3DFE6B-4D84-417D-AEC3-F6CADEA1C814}"/>
              </a:ext>
            </a:extLst>
          </p:cNvPr>
          <p:cNvSpPr txBox="1">
            <a:spLocks noChangeArrowheads="1"/>
          </p:cNvSpPr>
          <p:nvPr>
            <p:custDataLst>
              <p:tags r:id="rId1"/>
            </p:custDataLst>
          </p:nvPr>
        </p:nvSpPr>
        <p:spPr bwMode="auto">
          <a:xfrm>
            <a:off x="221038" y="1951672"/>
            <a:ext cx="11970962" cy="1261884"/>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2813" rtl="0" eaLnBrk="0" fontAlgn="base" hangingPunct="0">
              <a:lnSpc>
                <a:spcPct val="90000"/>
              </a:lnSpc>
              <a:spcBef>
                <a:spcPct val="20000"/>
              </a:spcBef>
              <a:spcAft>
                <a:spcPct val="0"/>
              </a:spcAft>
              <a:buChar char="•"/>
              <a:defRPr sz="3200" b="1" kern="1200">
                <a:solidFill>
                  <a:schemeClr val="tx1"/>
                </a:solidFill>
                <a:latin typeface="Arial" panose="020B0604020202020204" pitchFamily="34" charset="0"/>
                <a:ea typeface="+mj-ea"/>
                <a:cs typeface="Arial" panose="020B0604020202020204" pitchFamily="34" charset="0"/>
              </a:defRPr>
            </a:lvl1pPr>
            <a:lvl2pPr marL="742950" indent="-285750" algn="l" defTabSz="912813" rtl="0" eaLnBrk="0" fontAlgn="base" hangingPunct="0">
              <a:lnSpc>
                <a:spcPct val="90000"/>
              </a:lnSpc>
              <a:spcBef>
                <a:spcPct val="20000"/>
              </a:spcBef>
              <a:spcAft>
                <a:spcPct val="0"/>
              </a:spcAft>
              <a:buChar char="–"/>
              <a:defRPr sz="2800" b="1">
                <a:solidFill>
                  <a:schemeClr val="tx1"/>
                </a:solidFill>
                <a:latin typeface="Arial" panose="020B0604020202020204" pitchFamily="34" charset="0"/>
                <a:cs typeface="Arial" panose="020B0604020202020204" pitchFamily="34" charset="0"/>
              </a:defRPr>
            </a:lvl2pPr>
            <a:lvl3pPr marL="1143000" indent="-228600" algn="l" defTabSz="912813" rtl="0" eaLnBrk="0" fontAlgn="base" hangingPunct="0">
              <a:lnSpc>
                <a:spcPct val="90000"/>
              </a:lnSpc>
              <a:spcBef>
                <a:spcPct val="20000"/>
              </a:spcBef>
              <a:spcAft>
                <a:spcPct val="0"/>
              </a:spcAft>
              <a:buChar char="•"/>
              <a:defRPr sz="2400" b="1">
                <a:solidFill>
                  <a:schemeClr val="tx1"/>
                </a:solidFill>
                <a:latin typeface="Arial" panose="020B0604020202020204" pitchFamily="34" charset="0"/>
                <a:cs typeface="Arial" panose="020B0604020202020204" pitchFamily="34" charset="0"/>
              </a:defRPr>
            </a:lvl3pPr>
            <a:lvl4pPr marL="16002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4pPr>
            <a:lvl5pPr marL="20574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5pPr>
            <a:lvl6pPr marL="25146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6pPr>
            <a:lvl7pPr marL="29718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7pPr>
            <a:lvl8pPr marL="34290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8pPr>
            <a:lvl9pPr marL="3886200" indent="-228600" algn="l" defTabSz="912813" rtl="0" eaLnBrk="0" fontAlgn="base" hangingPunct="0">
              <a:lnSpc>
                <a:spcPct val="90000"/>
              </a:lnSpc>
              <a:spcBef>
                <a:spcPct val="20000"/>
              </a:spcBef>
              <a:spcAft>
                <a:spcPct val="0"/>
              </a:spcAft>
              <a:buChar char="»"/>
              <a:defRPr sz="2000" b="1">
                <a:solidFill>
                  <a:schemeClr val="tx1"/>
                </a:solidFill>
                <a:latin typeface="Arial" panose="020B0604020202020204" pitchFamily="34" charset="0"/>
                <a:cs typeface="Arial" panose="020B0604020202020204" pitchFamily="34" charset="0"/>
              </a:defRPr>
            </a:lvl9pPr>
          </a:lstStyle>
          <a:p>
            <a:pPr defTabSz="914400">
              <a:lnSpc>
                <a:spcPct val="100000"/>
              </a:lnSpc>
              <a:spcBef>
                <a:spcPct val="0"/>
              </a:spcBef>
              <a:buFontTx/>
              <a:buNone/>
              <a:defRPr/>
            </a:pPr>
            <a:r>
              <a:rPr lang="fr-CA" sz="3800" dirty="0">
                <a:solidFill>
                  <a:srgbClr val="636466"/>
                </a:solidFill>
                <a:ea typeface="+mn-ea"/>
              </a:rPr>
              <a:t>Notre projet de transformation du milieu de travail</a:t>
            </a:r>
          </a:p>
          <a:p>
            <a:pPr defTabSz="914400">
              <a:lnSpc>
                <a:spcPct val="100000"/>
              </a:lnSpc>
              <a:spcBef>
                <a:spcPct val="0"/>
              </a:spcBef>
              <a:buFontTx/>
              <a:buNone/>
              <a:defRPr/>
            </a:pPr>
            <a:r>
              <a:rPr lang="fr-CA" sz="3800" b="0" i="1" dirty="0">
                <a:solidFill>
                  <a:srgbClr val="349683"/>
                </a:solidFill>
                <a:ea typeface="+mn-ea"/>
              </a:rPr>
              <a:t>Se préparer à participer</a:t>
            </a:r>
          </a:p>
        </p:txBody>
      </p:sp>
      <p:sp>
        <p:nvSpPr>
          <p:cNvPr id="7" name="TextBox 6">
            <a:extLst>
              <a:ext uri="{FF2B5EF4-FFF2-40B4-BE49-F238E27FC236}">
                <a16:creationId xmlns:a16="http://schemas.microsoft.com/office/drawing/2014/main" id="{96F29831-576B-49D0-9427-DB66B9EBE1C1}"/>
              </a:ext>
            </a:extLst>
          </p:cNvPr>
          <p:cNvSpPr txBox="1">
            <a:spLocks noChangeArrowheads="1"/>
          </p:cNvSpPr>
          <p:nvPr>
            <p:custDataLst>
              <p:tags r:id="rId2"/>
            </p:custDataLst>
          </p:nvPr>
        </p:nvSpPr>
        <p:spPr bwMode="auto">
          <a:xfrm>
            <a:off x="396081" y="3954145"/>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fr-CA" sz="1800">
                <a:solidFill>
                  <a:srgbClr val="636466"/>
                </a:solidFill>
                <a:latin typeface="Arial" panose="020B0604020202020204" pitchFamily="34" charset="0"/>
                <a:cs typeface="Arial" panose="020B0604020202020204" pitchFamily="34" charset="0"/>
              </a:rPr>
              <a:t>Présenté par : </a:t>
            </a:r>
          </a:p>
          <a:p>
            <a:r>
              <a:rPr lang="fr-CA" sz="1800">
                <a:solidFill>
                  <a:srgbClr val="636466"/>
                </a:solidFill>
                <a:latin typeface="Arial" panose="020B0604020202020204" pitchFamily="34" charset="0"/>
                <a:cs typeface="Arial" panose="020B0604020202020204" pitchFamily="34" charset="0"/>
              </a:rPr>
              <a:t>Mai 2022</a:t>
            </a:r>
          </a:p>
        </p:txBody>
      </p:sp>
    </p:spTree>
    <p:extLst>
      <p:ext uri="{BB962C8B-B14F-4D97-AF65-F5344CB8AC3E}">
        <p14:creationId xmlns:p14="http://schemas.microsoft.com/office/powerpoint/2010/main" val="261078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F6C6EB6-87EF-4415-BE90-709722B0D843}"/>
              </a:ext>
            </a:extLst>
          </p:cNvPr>
          <p:cNvSpPr txBox="1">
            <a:spLocks/>
          </p:cNvSpPr>
          <p:nvPr/>
        </p:nvSpPr>
        <p:spPr bwMode="auto">
          <a:xfrm>
            <a:off x="508759" y="550861"/>
            <a:ext cx="11006345"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3600" b="1" i="0" u="none" strike="noStrike" cap="none" normalizeH="0" baseline="0" noProof="0">
                <a:ln>
                  <a:noFill/>
                </a:ln>
                <a:solidFill>
                  <a:srgbClr val="17455C"/>
                </a:solidFill>
                <a:uLnTx/>
                <a:uFillTx/>
                <a:latin typeface="Arial"/>
                <a:ea typeface="+mj-ea"/>
                <a:cs typeface="+mj-cs"/>
              </a:rPr>
              <a:t>Une vision d’avenir</a:t>
            </a:r>
          </a:p>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800" b="0" i="1" u="none" strike="noStrike" cap="none" normalizeH="0" baseline="0" noProof="0">
                <a:ln>
                  <a:noFill/>
                </a:ln>
                <a:solidFill>
                  <a:srgbClr val="17455C"/>
                </a:solidFill>
                <a:uLnTx/>
                <a:uFillTx/>
                <a:latin typeface="Arial"/>
                <a:ea typeface="+mj-ea"/>
                <a:cs typeface="+mj-cs"/>
              </a:rPr>
              <a:t>au </a:t>
            </a:r>
            <a:r>
              <a:rPr kumimoji="0" lang="fr-CA" sz="2800" b="0" i="0" u="none" strike="noStrike" cap="none" normalizeH="0" baseline="0" noProof="0">
                <a:ln>
                  <a:noFill/>
                </a:ln>
                <a:solidFill>
                  <a:schemeClr val="accent5"/>
                </a:solidFill>
                <a:highlight>
                  <a:srgbClr val="F2A920"/>
                </a:highlight>
                <a:uLnTx/>
                <a:uFillTx/>
                <a:latin typeface="Arial"/>
                <a:ea typeface="+mn-ea"/>
                <a:cs typeface="+mn-cs"/>
              </a:rPr>
              <a:t>[</a:t>
            </a:r>
            <a:r>
              <a:rPr kumimoji="0" lang="fr-CA" sz="2800" b="0" u="none" strike="noStrike" cap="none" normalizeH="0" baseline="0" noProof="0">
                <a:ln>
                  <a:noFill/>
                </a:ln>
                <a:solidFill>
                  <a:schemeClr val="accent5"/>
                </a:solidFill>
                <a:highlight>
                  <a:srgbClr val="F2A920"/>
                </a:highlight>
                <a:uLnTx/>
                <a:uFillTx/>
                <a:latin typeface="Arial"/>
                <a:ea typeface="+mn-ea"/>
                <a:cs typeface="+mn-cs"/>
              </a:rPr>
              <a:t>inscrire le nom du ministère</a:t>
            </a:r>
            <a:r>
              <a:rPr kumimoji="0" lang="fr-CA" sz="2800" b="0" i="0" u="none" strike="noStrike" cap="none" normalizeH="0" baseline="0" noProof="0">
                <a:ln>
                  <a:noFill/>
                </a:ln>
                <a:solidFill>
                  <a:schemeClr val="accent5"/>
                </a:solidFill>
                <a:highlight>
                  <a:srgbClr val="F2A920"/>
                </a:highlight>
                <a:uLnTx/>
                <a:uFillTx/>
                <a:latin typeface="Arial"/>
                <a:ea typeface="+mn-ea"/>
                <a:cs typeface="+mn-cs"/>
              </a:rPr>
              <a:t>] </a:t>
            </a:r>
          </a:p>
        </p:txBody>
      </p:sp>
      <p:sp>
        <p:nvSpPr>
          <p:cNvPr id="6" name="TextBox 5">
            <a:extLst>
              <a:ext uri="{FF2B5EF4-FFF2-40B4-BE49-F238E27FC236}">
                <a16:creationId xmlns:a16="http://schemas.microsoft.com/office/drawing/2014/main" id="{4CBC1241-5084-4AE2-8930-73B11761D488}"/>
              </a:ext>
            </a:extLst>
          </p:cNvPr>
          <p:cNvSpPr txBox="1"/>
          <p:nvPr/>
        </p:nvSpPr>
        <p:spPr>
          <a:xfrm>
            <a:off x="592827" y="1601474"/>
            <a:ext cx="11006345" cy="2472472"/>
          </a:xfrm>
          <a:prstGeom prst="rect">
            <a:avLst/>
          </a:prstGeom>
          <a:noFill/>
        </p:spPr>
        <p:txBody>
          <a:bodyPr wrap="square" rtlCol="0">
            <a:spAutoFit/>
          </a:bodyPr>
          <a:lstStyle/>
          <a:p>
            <a:pPr marR="0" lvl="0" algn="l" defTabSz="684213" rtl="0" eaLnBrk="0" fontAlgn="base" latinLnBrk="0" hangingPunct="0">
              <a:lnSpc>
                <a:spcPct val="100000"/>
              </a:lnSpc>
              <a:spcBef>
                <a:spcPts val="750"/>
              </a:spcBef>
              <a:spcAft>
                <a:spcPct val="0"/>
              </a:spcAft>
              <a:buClrTx/>
              <a:buSzPct val="100000"/>
              <a:tabLst/>
              <a:defRPr/>
            </a:pPr>
            <a:r>
              <a:rPr kumimoji="0" lang="fr-CA" sz="2000" b="1" i="0" u="none" strike="noStrike" cap="none" normalizeH="0" baseline="0" noProof="0" dirty="0">
                <a:ln>
                  <a:noFill/>
                </a:ln>
                <a:solidFill>
                  <a:srgbClr val="4CB6A0"/>
                </a:solidFill>
                <a:uLnTx/>
                <a:uFillTx/>
                <a:latin typeface="Arial"/>
                <a:ea typeface="+mn-ea"/>
                <a:cs typeface="+mn-cs"/>
              </a:rPr>
              <a:t>Déclaration du </a:t>
            </a:r>
            <a:r>
              <a:rPr kumimoji="0" lang="fr-CA" sz="2000" b="1" i="1" u="none" strike="noStrike" cap="none" normalizeH="0" baseline="0" noProof="0" dirty="0">
                <a:ln>
                  <a:noFill/>
                </a:ln>
                <a:solidFill>
                  <a:srgbClr val="4CB6A0"/>
                </a:solidFill>
                <a:highlight>
                  <a:srgbClr val="F2A920"/>
                </a:highlight>
                <a:uLnTx/>
                <a:uFillTx/>
                <a:latin typeface="Arial"/>
                <a:ea typeface="+mn-ea"/>
                <a:cs typeface="+mn-cs"/>
              </a:rPr>
              <a:t>[inscrire le nom du responsable du projet] </a:t>
            </a:r>
          </a:p>
          <a:p>
            <a:pPr marR="0" lvl="0" algn="l" defTabSz="684213" rtl="0" eaLnBrk="0" fontAlgn="base" latinLnBrk="0" hangingPunct="0">
              <a:lnSpc>
                <a:spcPct val="100000"/>
              </a:lnSpc>
              <a:spcBef>
                <a:spcPts val="750"/>
              </a:spcBef>
              <a:spcAft>
                <a:spcPct val="0"/>
              </a:spcAft>
              <a:buClrTx/>
              <a:buSzPct val="100000"/>
              <a:tabLst/>
              <a:defRPr/>
            </a:pPr>
            <a:r>
              <a:rPr kumimoji="0" lang="fr-CA" sz="1600" b="0" i="1" u="none" strike="noStrike" cap="none" normalizeH="0" baseline="0" noProof="0" dirty="0">
                <a:ln>
                  <a:noFill/>
                </a:ln>
                <a:solidFill>
                  <a:schemeClr val="accent5"/>
                </a:solidFill>
                <a:highlight>
                  <a:srgbClr val="F2A920"/>
                </a:highlight>
                <a:uLnTx/>
                <a:uFillTx/>
                <a:latin typeface="Arial"/>
                <a:ea typeface="+mn-ea"/>
                <a:cs typeface="+mn-cs"/>
              </a:rPr>
              <a:t>[</a:t>
            </a:r>
            <a:r>
              <a:rPr kumimoji="0" lang="fr-CA" sz="1600" b="1" i="1" u="none" strike="noStrike" cap="none" normalizeH="0" baseline="0" noProof="0" dirty="0">
                <a:ln>
                  <a:noFill/>
                </a:ln>
                <a:solidFill>
                  <a:schemeClr val="accent5"/>
                </a:solidFill>
                <a:highlight>
                  <a:srgbClr val="F2A920"/>
                </a:highlight>
                <a:uLnTx/>
                <a:uFillTx/>
                <a:latin typeface="Arial"/>
                <a:ea typeface="+mn-ea"/>
                <a:cs typeface="+mn-cs"/>
              </a:rPr>
              <a:t>PARAMÈTRE FICTIF : </a:t>
            </a:r>
            <a:r>
              <a:rPr kumimoji="0" lang="fr-CA" sz="1600" b="0" i="1" u="none" strike="noStrike" cap="none" normalizeH="0" baseline="0" noProof="0" dirty="0">
                <a:ln>
                  <a:noFill/>
                </a:ln>
                <a:solidFill>
                  <a:schemeClr val="accent5"/>
                </a:solidFill>
                <a:highlight>
                  <a:srgbClr val="F2A920"/>
                </a:highlight>
                <a:uLnTx/>
                <a:uFillTx/>
                <a:latin typeface="Arial"/>
                <a:ea typeface="+mn-ea"/>
                <a:cs typeface="+mn-cs"/>
              </a:rPr>
              <a:t>La déclaration devrait inclure le plan ou la vision du ministère pour le retour au milieu de travail ou l’avenir du travail; </a:t>
            </a:r>
            <a:r>
              <a:rPr lang="fr-CA" sz="1600" i="1" dirty="0">
                <a:solidFill>
                  <a:schemeClr val="accent5"/>
                </a:solidFill>
                <a:highlight>
                  <a:srgbClr val="F2A920"/>
                </a:highlight>
                <a:latin typeface="Arial"/>
                <a:ea typeface="+mn-ea"/>
                <a:cs typeface="+mn-cs"/>
              </a:rPr>
              <a:t>l’intention pour ce projet particulier</a:t>
            </a:r>
            <a:r>
              <a:rPr kumimoji="0" lang="fr-CA" sz="1600" b="0" i="1" u="none" strike="noStrike" cap="none" normalizeH="0" baseline="0" noProof="0" dirty="0">
                <a:ln>
                  <a:noFill/>
                </a:ln>
                <a:solidFill>
                  <a:schemeClr val="accent5"/>
                </a:solidFill>
                <a:highlight>
                  <a:srgbClr val="F2A920"/>
                </a:highlight>
                <a:uLnTx/>
                <a:uFillTx/>
                <a:latin typeface="Arial"/>
                <a:ea typeface="+mn-ea"/>
                <a:cs typeface="+mn-cs"/>
              </a:rPr>
              <a:t>; comment ce milieu de travail modernisé permettra-t-il d’appuyer les employés dans le retour au milieu de travail ou l’avenir du travail (projet exploratoire? Un site de travail partagé à l’échelle du ministère? S’agit-il du soutien à un secteur ou à une direction en particulier? </a:t>
            </a:r>
            <a:r>
              <a:rPr lang="fr-CA" sz="1600" i="1" dirty="0">
                <a:solidFill>
                  <a:schemeClr val="accent5"/>
                </a:solidFill>
                <a:highlight>
                  <a:srgbClr val="F2A920"/>
                </a:highlight>
                <a:latin typeface="Arial"/>
                <a:ea typeface="+mn-ea"/>
                <a:cs typeface="+mn-cs"/>
              </a:rPr>
              <a:t>etc.);</a:t>
            </a:r>
            <a:r>
              <a:rPr kumimoji="0" lang="fr-CA" sz="1600" b="0" i="1" u="none" strike="noStrike" cap="none" normalizeH="0" baseline="0" noProof="0" dirty="0">
                <a:ln>
                  <a:noFill/>
                </a:ln>
                <a:solidFill>
                  <a:schemeClr val="accent5"/>
                </a:solidFill>
                <a:highlight>
                  <a:srgbClr val="F2A920"/>
                </a:highlight>
                <a:uLnTx/>
                <a:uFillTx/>
                <a:latin typeface="Arial"/>
                <a:ea typeface="+mn-ea"/>
                <a:cs typeface="+mn-cs"/>
              </a:rPr>
              <a:t> communiquer toute décision pertinente de la direction; </a:t>
            </a:r>
            <a:r>
              <a:rPr lang="fr-CA" sz="1600" i="1" dirty="0">
                <a:solidFill>
                  <a:schemeClr val="accent5"/>
                </a:solidFill>
                <a:highlight>
                  <a:srgbClr val="F2A920"/>
                </a:highlight>
                <a:latin typeface="Arial"/>
                <a:ea typeface="+mn-ea"/>
                <a:cs typeface="+mn-cs"/>
              </a:rPr>
              <a:t>souligner les changements importants qui toucheraient les employés associés à ce projet (lieux de travail, dépersonnalisation, nouvelle façon de travailler, nouveaux comportements à adopter, etc.); </a:t>
            </a:r>
            <a:r>
              <a:rPr kumimoji="0" lang="fr-CA" sz="1600" b="0" i="1" u="none" strike="noStrike" cap="none" normalizeH="0" baseline="0" noProof="0" dirty="0">
                <a:ln>
                  <a:noFill/>
                </a:ln>
                <a:solidFill>
                  <a:schemeClr val="accent5"/>
                </a:solidFill>
                <a:highlight>
                  <a:srgbClr val="F2A920"/>
                </a:highlight>
                <a:uLnTx/>
                <a:uFillTx/>
                <a:latin typeface="Arial"/>
                <a:ea typeface="+mn-ea"/>
                <a:cs typeface="+mn-cs"/>
              </a:rPr>
              <a:t>assurer aux employés qu’ils seront appuyés dans ces changements (activités de gestion du changement, soutien de la direction, etc.)].</a:t>
            </a:r>
          </a:p>
        </p:txBody>
      </p:sp>
      <p:sp>
        <p:nvSpPr>
          <p:cNvPr id="9" name="TextBox 8">
            <a:extLst>
              <a:ext uri="{FF2B5EF4-FFF2-40B4-BE49-F238E27FC236}">
                <a16:creationId xmlns:a16="http://schemas.microsoft.com/office/drawing/2014/main" id="{8C9C956A-BA3B-4013-83DE-6EB1BF04A74B}"/>
              </a:ext>
            </a:extLst>
          </p:cNvPr>
          <p:cNvSpPr txBox="1"/>
          <p:nvPr/>
        </p:nvSpPr>
        <p:spPr>
          <a:xfrm>
            <a:off x="592827" y="4320309"/>
            <a:ext cx="11006345" cy="1241365"/>
          </a:xfrm>
          <a:prstGeom prst="rect">
            <a:avLst/>
          </a:prstGeom>
          <a:noFill/>
        </p:spPr>
        <p:txBody>
          <a:bodyPr wrap="square" rtlCol="0">
            <a:spAutoFit/>
          </a:bodyPr>
          <a:lstStyle/>
          <a:p>
            <a:pPr marR="0" lvl="0" algn="l" defTabSz="684213" rtl="0" eaLnBrk="0" fontAlgn="base" latinLnBrk="0" hangingPunct="0">
              <a:lnSpc>
                <a:spcPct val="100000"/>
              </a:lnSpc>
              <a:spcBef>
                <a:spcPts val="750"/>
              </a:spcBef>
              <a:spcAft>
                <a:spcPct val="0"/>
              </a:spcAft>
              <a:buClrTx/>
              <a:buSzPct val="100000"/>
              <a:tabLst/>
              <a:defRPr/>
            </a:pPr>
            <a:r>
              <a:rPr kumimoji="0" lang="fr-CA" sz="2000" b="1" i="1" u="none" strike="noStrike" cap="none" normalizeH="0" baseline="0" noProof="0" dirty="0">
                <a:ln>
                  <a:noFill/>
                </a:ln>
                <a:solidFill>
                  <a:srgbClr val="4CB6A0"/>
                </a:solidFill>
                <a:highlight>
                  <a:srgbClr val="F2A920"/>
                </a:highlight>
                <a:uLnTx/>
                <a:uFillTx/>
                <a:latin typeface="Arial"/>
                <a:ea typeface="+mn-ea"/>
                <a:cs typeface="+mn-cs"/>
              </a:rPr>
              <a:t>[inscrire le nom du responsable du projet]</a:t>
            </a:r>
            <a:r>
              <a:rPr kumimoji="0" lang="fr-CA" sz="2000" b="1" u="none" strike="noStrike" cap="none" normalizeH="0" baseline="0" noProof="0" dirty="0">
                <a:ln>
                  <a:noFill/>
                </a:ln>
                <a:solidFill>
                  <a:srgbClr val="4CB6A0"/>
                </a:solidFill>
                <a:uLnTx/>
                <a:uFillTx/>
                <a:latin typeface="Arial"/>
                <a:ea typeface="+mn-ea"/>
                <a:cs typeface="+mn-cs"/>
              </a:rPr>
              <a:t> Modèle de travail hybride </a:t>
            </a:r>
          </a:p>
          <a:p>
            <a:pPr marR="0" lvl="0" algn="l" defTabSz="684213" rtl="0" eaLnBrk="0" fontAlgn="base" latinLnBrk="0" hangingPunct="0">
              <a:lnSpc>
                <a:spcPct val="100000"/>
              </a:lnSpc>
              <a:spcBef>
                <a:spcPts val="750"/>
              </a:spcBef>
              <a:spcAft>
                <a:spcPct val="0"/>
              </a:spcAft>
              <a:buClrTx/>
              <a:buSzPct val="100000"/>
              <a:tabLst/>
              <a:defRPr/>
            </a:pPr>
            <a:r>
              <a:rPr kumimoji="0" lang="fr-CA" sz="1600" b="0" i="1" u="none" strike="noStrike" cap="none" normalizeH="0" baseline="0" noProof="0" dirty="0">
                <a:ln>
                  <a:noFill/>
                </a:ln>
                <a:solidFill>
                  <a:schemeClr val="accent5"/>
                </a:solidFill>
                <a:highlight>
                  <a:srgbClr val="F2A920"/>
                </a:highlight>
                <a:uLnTx/>
                <a:uFillTx/>
                <a:latin typeface="Arial"/>
                <a:ea typeface="+mn-ea"/>
                <a:cs typeface="+mn-cs"/>
              </a:rPr>
              <a:t>[</a:t>
            </a:r>
            <a:r>
              <a:rPr kumimoji="0" lang="fr-CA" sz="1600" b="1" i="1" u="none" strike="noStrike" cap="none" normalizeH="0" baseline="0" noProof="0" dirty="0">
                <a:ln>
                  <a:noFill/>
                </a:ln>
                <a:solidFill>
                  <a:schemeClr val="accent5"/>
                </a:solidFill>
                <a:highlight>
                  <a:srgbClr val="F2A920"/>
                </a:highlight>
                <a:uLnTx/>
                <a:uFillTx/>
                <a:latin typeface="Arial"/>
                <a:ea typeface="+mn-ea"/>
                <a:cs typeface="+mn-cs"/>
              </a:rPr>
              <a:t>PARAMÈTRE FICTIF : </a:t>
            </a:r>
            <a:r>
              <a:rPr lang="fr-CA" sz="1600" i="1" dirty="0">
                <a:solidFill>
                  <a:schemeClr val="accent5"/>
                </a:solidFill>
                <a:highlight>
                  <a:srgbClr val="F2A920"/>
                </a:highlight>
                <a:latin typeface="Arial"/>
                <a:ea typeface="+mn-ea"/>
                <a:cs typeface="+mn-cs"/>
              </a:rPr>
              <a:t>Définir le modèle de travail hybride pour le Ministère (p. ex. : pour permettre un maximum de flexibilité, les employés auront la possibilité de choisir s’ils préfèrent travailler à la maison, au bureau ou sur un site de </a:t>
            </a:r>
            <a:r>
              <a:rPr lang="fr-CA" sz="1600" i="1" dirty="0" err="1">
                <a:solidFill>
                  <a:schemeClr val="accent5"/>
                </a:solidFill>
                <a:highlight>
                  <a:srgbClr val="F2A920"/>
                </a:highlight>
                <a:latin typeface="Arial"/>
                <a:ea typeface="+mn-ea"/>
                <a:cs typeface="+mn-cs"/>
              </a:rPr>
              <a:t>CotravailGC</a:t>
            </a:r>
            <a:r>
              <a:rPr lang="fr-CA" sz="1600" i="1" dirty="0">
                <a:solidFill>
                  <a:schemeClr val="accent5"/>
                </a:solidFill>
                <a:highlight>
                  <a:srgbClr val="F2A920"/>
                </a:highlight>
                <a:latin typeface="Arial"/>
                <a:ea typeface="+mn-ea"/>
                <a:cs typeface="+mn-cs"/>
              </a:rPr>
              <a:t> certains jours</a:t>
            </a:r>
            <a:r>
              <a:rPr kumimoji="0" lang="fr-CA" sz="1600" b="0" i="1" u="none" strike="noStrike" cap="none" normalizeH="0" baseline="0" noProof="0" dirty="0">
                <a:ln>
                  <a:noFill/>
                </a:ln>
                <a:solidFill>
                  <a:schemeClr val="accent5"/>
                </a:solidFill>
                <a:highlight>
                  <a:srgbClr val="F2A920"/>
                </a:highlight>
                <a:uLnTx/>
                <a:uFillTx/>
                <a:latin typeface="Arial"/>
                <a:ea typeface="+mn-ea"/>
                <a:cs typeface="+mn-cs"/>
              </a:rPr>
              <a:t>].</a:t>
            </a:r>
          </a:p>
        </p:txBody>
      </p:sp>
    </p:spTree>
    <p:extLst>
      <p:ext uri="{BB962C8B-B14F-4D97-AF65-F5344CB8AC3E}">
        <p14:creationId xmlns:p14="http://schemas.microsoft.com/office/powerpoint/2010/main" val="1319191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9FFC321-B25A-466A-8715-1D941720246F}"/>
              </a:ext>
            </a:extLst>
          </p:cNvPr>
          <p:cNvSpPr/>
          <p:nvPr/>
        </p:nvSpPr>
        <p:spPr>
          <a:xfrm>
            <a:off x="3882306" y="1309035"/>
            <a:ext cx="2849078" cy="2888445"/>
          </a:xfrm>
          <a:prstGeom prst="ellipse">
            <a:avLst/>
          </a:prstGeom>
          <a:solidFill>
            <a:srgbClr val="FFFF00">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Slide Number Placeholder 5">
            <a:extLst>
              <a:ext uri="{FF2B5EF4-FFF2-40B4-BE49-F238E27FC236}">
                <a16:creationId xmlns:a16="http://schemas.microsoft.com/office/drawing/2014/main" id="{210C5BA3-F730-4019-956D-1F2A32B43390}"/>
              </a:ext>
            </a:extLst>
          </p:cNvPr>
          <p:cNvSpPr txBox="1">
            <a:spLocks/>
          </p:cNvSpPr>
          <p:nvPr/>
        </p:nvSpPr>
        <p:spPr>
          <a:xfrm>
            <a:off x="10944522" y="6516609"/>
            <a:ext cx="491278" cy="197985"/>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31354F2-37F9-47D6-A1B0-F133C541D4C6}" type="slidenum">
              <a:rPr kumimoji="0" lang="en-CA" sz="1200" b="0" i="0" u="none" strike="noStrike" kern="1200" cap="none" spc="0" normalizeH="0" baseline="0" noProof="0" smtClean="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CA" sz="1200" b="0" i="0" u="none" strike="noStrike" kern="1200" cap="none" spc="0" normalizeH="0" baseline="0" noProof="0">
              <a:ln>
                <a:noFill/>
              </a:ln>
              <a:solidFill>
                <a:srgbClr val="000000"/>
              </a:solidFill>
              <a:effectLst/>
              <a:uLnTx/>
              <a:uFillTx/>
              <a:latin typeface="Arial"/>
              <a:ea typeface="+mn-ea"/>
              <a:cs typeface="+mn-cs"/>
            </a:endParaRPr>
          </a:p>
        </p:txBody>
      </p:sp>
      <p:sp>
        <p:nvSpPr>
          <p:cNvPr id="4" name="Isosceles Triangle 3">
            <a:extLst>
              <a:ext uri="{FF2B5EF4-FFF2-40B4-BE49-F238E27FC236}">
                <a16:creationId xmlns:a16="http://schemas.microsoft.com/office/drawing/2014/main" id="{54C8CC74-F2E5-4D51-ABBD-7EC7AA1DAEAA}"/>
              </a:ext>
            </a:extLst>
          </p:cNvPr>
          <p:cNvSpPr/>
          <p:nvPr/>
        </p:nvSpPr>
        <p:spPr>
          <a:xfrm rot="14829351">
            <a:off x="5280032" y="-308704"/>
            <a:ext cx="6820263" cy="4303435"/>
          </a:xfrm>
          <a:prstGeom prst="triangle">
            <a:avLst/>
          </a:prstGeom>
          <a:gradFill>
            <a:gsLst>
              <a:gs pos="13000">
                <a:srgbClr val="FFFF00">
                  <a:alpha val="26000"/>
                </a:srgb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1" name="Title 2">
            <a:extLst>
              <a:ext uri="{FF2B5EF4-FFF2-40B4-BE49-F238E27FC236}">
                <a16:creationId xmlns:a16="http://schemas.microsoft.com/office/drawing/2014/main" id="{8A7BAF0A-5A3D-48E9-B245-0BFE61E094DA}"/>
              </a:ext>
            </a:extLst>
          </p:cNvPr>
          <p:cNvSpPr txBox="1">
            <a:spLocks/>
          </p:cNvSpPr>
          <p:nvPr>
            <p:custDataLst>
              <p:tags r:id="rId1"/>
            </p:custDataLst>
          </p:nvPr>
        </p:nvSpPr>
        <p:spPr bwMode="auto">
          <a:xfrm>
            <a:off x="451765" y="417273"/>
            <a:ext cx="6707963" cy="662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800" b="0" i="0" u="none" strike="noStrike" cap="none" normalizeH="0" baseline="0" noProof="0" dirty="0">
                <a:ln>
                  <a:noFill/>
                </a:ln>
                <a:solidFill>
                  <a:srgbClr val="17455C"/>
                </a:solidFill>
                <a:uLnTx/>
                <a:uFillTx/>
                <a:latin typeface="Arial"/>
                <a:ea typeface="+mj-ea"/>
                <a:cs typeface="Arial" panose="020B0604020202020204" pitchFamily="34" charset="0"/>
              </a:rPr>
              <a:t>Favoriser la flexibilité</a:t>
            </a:r>
            <a:r>
              <a:rPr kumimoji="0" lang="fr-CA" sz="2800" b="0" i="0" u="none" strike="noStrike" cap="none" normalizeH="0" baseline="0" noProof="0" dirty="0">
                <a:ln>
                  <a:noFill/>
                </a:ln>
                <a:solidFill>
                  <a:srgbClr val="17455C"/>
                </a:solidFill>
                <a:uLnTx/>
                <a:uFillTx/>
                <a:latin typeface="Arial"/>
                <a:ea typeface="+mj-ea"/>
                <a:cs typeface="+mj-cs"/>
              </a:rPr>
              <a:t> grâce à un </a:t>
            </a:r>
            <a:r>
              <a:rPr kumimoji="0" lang="fr-CA" sz="3200" i="0" u="none" strike="noStrike" cap="none" normalizeH="0" baseline="0" noProof="0" dirty="0">
                <a:ln>
                  <a:noFill/>
                </a:ln>
                <a:solidFill>
                  <a:srgbClr val="17455C"/>
                </a:solidFill>
                <a:uLnTx/>
                <a:uFillTx/>
                <a:latin typeface="Arial"/>
                <a:ea typeface="+mj-ea"/>
                <a:cs typeface="+mj-cs"/>
              </a:rPr>
              <a:t>écosystème d’espaces de travail</a:t>
            </a:r>
            <a:endParaRPr kumimoji="0" lang="fr-CA" sz="2800" i="0" u="none" strike="noStrike" cap="none" normalizeH="0" baseline="0" noProof="0" dirty="0">
              <a:ln>
                <a:noFill/>
              </a:ln>
              <a:solidFill>
                <a:srgbClr val="17455C"/>
              </a:solidFill>
              <a:uLnTx/>
              <a:uFillTx/>
              <a:latin typeface="Arial"/>
              <a:ea typeface="+mj-ea"/>
              <a:cs typeface="+mj-cs"/>
            </a:endParaRPr>
          </a:p>
        </p:txBody>
      </p:sp>
      <p:pic>
        <p:nvPicPr>
          <p:cNvPr id="18" name="Picture 17" descr="solo-purpleman.png">
            <a:extLst>
              <a:ext uri="{FF2B5EF4-FFF2-40B4-BE49-F238E27FC236}">
                <a16:creationId xmlns:a16="http://schemas.microsoft.com/office/drawing/2014/main" id="{1B03AEA0-81B2-4301-87E6-6EF4AB8F1362}"/>
              </a:ext>
            </a:extLst>
          </p:cNvPr>
          <p:cNvPicPr>
            <a:picLocks noChangeAspect="1"/>
          </p:cNvPicPr>
          <p:nvPr/>
        </p:nvPicPr>
        <p:blipFill>
          <a:blip r:embed="rId4"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907345" y="3140923"/>
            <a:ext cx="1348595" cy="1355173"/>
          </a:xfrm>
          <a:prstGeom prst="rect">
            <a:avLst/>
          </a:prstGeom>
          <a:effectLst>
            <a:glow rad="228600">
              <a:schemeClr val="accent2">
                <a:alpha val="40000"/>
              </a:schemeClr>
            </a:glow>
          </a:effectLst>
        </p:spPr>
      </p:pic>
      <p:sp>
        <p:nvSpPr>
          <p:cNvPr id="12" name="TextBox 11">
            <a:extLst>
              <a:ext uri="{FF2B5EF4-FFF2-40B4-BE49-F238E27FC236}">
                <a16:creationId xmlns:a16="http://schemas.microsoft.com/office/drawing/2014/main" id="{50FDA4DE-64F7-4894-B963-2B2CF0EC69CC}"/>
              </a:ext>
            </a:extLst>
          </p:cNvPr>
          <p:cNvSpPr txBox="1"/>
          <p:nvPr/>
        </p:nvSpPr>
        <p:spPr>
          <a:xfrm>
            <a:off x="7482584" y="982032"/>
            <a:ext cx="4191573" cy="206210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000000"/>
                </a:solidFill>
                <a:uLnTx/>
                <a:uFillTx/>
                <a:latin typeface="Arial"/>
                <a:ea typeface="+mn-ea"/>
                <a:cs typeface="+mn-cs"/>
              </a:rPr>
              <a:t>Le Programme de transformation du milieu de travail </a:t>
            </a:r>
            <a:r>
              <a:rPr kumimoji="0" lang="fr-CA" sz="1600" b="0" i="0" u="none" strike="noStrike" cap="none" normalizeH="0" baseline="0" noProof="0" dirty="0">
                <a:ln>
                  <a:noFill/>
                </a:ln>
                <a:solidFill>
                  <a:srgbClr val="000000"/>
                </a:solidFill>
                <a:uLnTx/>
                <a:uFillTx/>
                <a:latin typeface="Arial"/>
                <a:ea typeface="+mn-ea"/>
                <a:cs typeface="+mn-cs"/>
              </a:rPr>
              <a:t>permettra de moderniser efficacement votre milieu de travail en utilisant les normes de </a:t>
            </a:r>
            <a:r>
              <a:rPr kumimoji="0" lang="fr-CA" sz="1600" b="0" i="0" u="none" strike="noStrike" cap="none" normalizeH="0" baseline="0" noProof="0" dirty="0" err="1">
                <a:ln>
                  <a:noFill/>
                </a:ln>
                <a:solidFill>
                  <a:srgbClr val="000000"/>
                </a:solidFill>
                <a:uLnTx/>
                <a:uFillTx/>
                <a:latin typeface="Arial"/>
                <a:ea typeface="+mn-ea"/>
                <a:cs typeface="+mn-cs"/>
              </a:rPr>
              <a:t>CotravailGC</a:t>
            </a:r>
            <a:r>
              <a:rPr kumimoji="0" lang="fr-CA" sz="1600" b="0" i="0" u="none" strike="noStrike" cap="none" normalizeH="0" baseline="0" noProof="0" dirty="0">
                <a:ln>
                  <a:noFill/>
                </a:ln>
                <a:solidFill>
                  <a:srgbClr val="000000"/>
                </a:solidFill>
                <a:uLnTx/>
                <a:uFillTx/>
                <a:latin typeface="Arial"/>
                <a:ea typeface="+mn-ea"/>
                <a:cs typeface="+mn-cs"/>
              </a:rPr>
              <a:t> afin de vous offrir un milieu de travail flexible et axé sur la collaboration à l’appui de la nouvelle façon moderne et hybride de travailler de votre organisation! </a:t>
            </a:r>
          </a:p>
        </p:txBody>
      </p:sp>
      <p:sp>
        <p:nvSpPr>
          <p:cNvPr id="17" name="TextBox 16">
            <a:extLst>
              <a:ext uri="{FF2B5EF4-FFF2-40B4-BE49-F238E27FC236}">
                <a16:creationId xmlns:a16="http://schemas.microsoft.com/office/drawing/2014/main" id="{BB3264B4-4A00-417B-A0BD-F08F07A5ED13}"/>
              </a:ext>
            </a:extLst>
          </p:cNvPr>
          <p:cNvSpPr txBox="1"/>
          <p:nvPr/>
        </p:nvSpPr>
        <p:spPr>
          <a:xfrm>
            <a:off x="451766" y="5801386"/>
            <a:ext cx="11006345" cy="26161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100" b="1" i="0" u="none" strike="noStrike" cap="none" normalizeH="0" baseline="0" noProof="0" dirty="0">
                <a:ln>
                  <a:noFill/>
                </a:ln>
                <a:solidFill>
                  <a:srgbClr val="18853F"/>
                </a:solidFill>
                <a:uLnTx/>
                <a:uFillTx/>
                <a:latin typeface="Calibri" panose="020F0502020204030204"/>
                <a:ea typeface="+mn-ea"/>
                <a:cs typeface="+mn-cs"/>
              </a:rPr>
              <a:t>*</a:t>
            </a:r>
            <a:r>
              <a:rPr kumimoji="0" lang="fr-CA" sz="1100" b="1" i="0" u="none" strike="noStrike" cap="none" normalizeH="0" baseline="0" noProof="0" dirty="0" err="1">
                <a:ln>
                  <a:noFill/>
                </a:ln>
                <a:solidFill>
                  <a:srgbClr val="000000">
                    <a:lumMod val="50000"/>
                    <a:lumOff val="50000"/>
                  </a:srgbClr>
                </a:solidFill>
                <a:uLnTx/>
                <a:uFillTx/>
                <a:latin typeface="Calibri" panose="020F0502020204030204"/>
                <a:ea typeface="+mn-ea"/>
                <a:cs typeface="+mn-cs"/>
              </a:rPr>
              <a:t>CotravailGC</a:t>
            </a:r>
            <a:r>
              <a:rPr kumimoji="0" lang="fr-CA" sz="1100" b="1" i="0" u="none" strike="noStrike" cap="none" normalizeH="0" baseline="0" noProof="0" dirty="0">
                <a:ln>
                  <a:noFill/>
                </a:ln>
                <a:solidFill>
                  <a:srgbClr val="000000">
                    <a:lumMod val="50000"/>
                    <a:lumOff val="50000"/>
                  </a:srgbClr>
                </a:solidFill>
                <a:uLnTx/>
                <a:uFillTx/>
                <a:latin typeface="Calibri" panose="020F0502020204030204"/>
                <a:ea typeface="+mn-ea"/>
                <a:cs typeface="+mn-cs"/>
              </a:rPr>
              <a:t> </a:t>
            </a:r>
            <a:r>
              <a:rPr kumimoji="0" lang="fr-CA" sz="110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est un milieu de </a:t>
            </a:r>
            <a:r>
              <a:rPr kumimoji="0" lang="fr-CA" sz="1100" b="0" i="0" u="none" strike="noStrike" cap="none" normalizeH="0" baseline="0" noProof="0" dirty="0" err="1">
                <a:ln>
                  <a:noFill/>
                </a:ln>
                <a:solidFill>
                  <a:srgbClr val="000000">
                    <a:lumMod val="50000"/>
                    <a:lumOff val="50000"/>
                  </a:srgbClr>
                </a:solidFill>
                <a:uLnTx/>
                <a:uFillTx/>
                <a:latin typeface="Calibri" panose="020F0502020204030204"/>
                <a:ea typeface="+mn-ea"/>
                <a:cs typeface="+mn-cs"/>
              </a:rPr>
              <a:t>CotravailGC</a:t>
            </a:r>
            <a:r>
              <a:rPr kumimoji="0" lang="fr-CA" sz="110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 partagé où les employés de plusieurs ministères fédéraux peuvent travailler, à partir de leur domicile ou de leur milieu de travail habituel.</a:t>
            </a:r>
          </a:p>
        </p:txBody>
      </p:sp>
      <p:sp>
        <p:nvSpPr>
          <p:cNvPr id="19" name="TextBox 18">
            <a:extLst>
              <a:ext uri="{FF2B5EF4-FFF2-40B4-BE49-F238E27FC236}">
                <a16:creationId xmlns:a16="http://schemas.microsoft.com/office/drawing/2014/main" id="{8E0F1353-53E3-4879-8AA9-0A10B2C4CB99}"/>
              </a:ext>
            </a:extLst>
          </p:cNvPr>
          <p:cNvSpPr txBox="1"/>
          <p:nvPr/>
        </p:nvSpPr>
        <p:spPr>
          <a:xfrm>
            <a:off x="3401334" y="3828034"/>
            <a:ext cx="174236" cy="276999"/>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1" i="0" u="none" strike="noStrike" cap="none" normalizeH="0" baseline="0" noProof="0">
                <a:ln>
                  <a:noFill/>
                </a:ln>
                <a:solidFill>
                  <a:srgbClr val="18853F"/>
                </a:solidFill>
                <a:uLnTx/>
                <a:uFillTx/>
                <a:latin typeface="Calibri" panose="020F0502020204030204"/>
                <a:ea typeface="+mn-ea"/>
                <a:cs typeface="+mn-cs"/>
              </a:rPr>
              <a:t>*</a:t>
            </a:r>
          </a:p>
        </p:txBody>
      </p:sp>
      <p:sp>
        <p:nvSpPr>
          <p:cNvPr id="20" name="TextBox 19">
            <a:extLst>
              <a:ext uri="{FF2B5EF4-FFF2-40B4-BE49-F238E27FC236}">
                <a16:creationId xmlns:a16="http://schemas.microsoft.com/office/drawing/2014/main" id="{335F83B4-539C-4C43-933C-01F776DC358C}"/>
              </a:ext>
            </a:extLst>
          </p:cNvPr>
          <p:cNvSpPr txBox="1"/>
          <p:nvPr/>
        </p:nvSpPr>
        <p:spPr>
          <a:xfrm>
            <a:off x="10354884" y="3449177"/>
            <a:ext cx="1543183" cy="73866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cap="none" normalizeH="0" baseline="0" noProof="0">
                <a:ln>
                  <a:noFill/>
                </a:ln>
                <a:solidFill>
                  <a:srgbClr val="4CB6A0"/>
                </a:solidFill>
                <a:uLnTx/>
                <a:uFillTx/>
                <a:latin typeface="Arial"/>
                <a:ea typeface="+mn-ea"/>
                <a:cs typeface="Arial" panose="020B0604020202020204" pitchFamily="34" charset="0"/>
              </a:rPr>
              <a:t>EXPÉRIENCE POSITIVE DES EMPLOYÉS</a:t>
            </a:r>
          </a:p>
        </p:txBody>
      </p:sp>
      <p:pic>
        <p:nvPicPr>
          <p:cNvPr id="6" name="Graphic 5" descr="Information outline">
            <a:hlinkClick r:id="rId5"/>
            <a:extLst>
              <a:ext uri="{FF2B5EF4-FFF2-40B4-BE49-F238E27FC236}">
                <a16:creationId xmlns:a16="http://schemas.microsoft.com/office/drawing/2014/main" id="{8B01DF29-4BE9-468A-A241-301A904C646E}"/>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329077" y="5815299"/>
            <a:ext cx="221181" cy="221181"/>
          </a:xfrm>
          <a:prstGeom prst="rect">
            <a:avLst/>
          </a:prstGeom>
        </p:spPr>
      </p:pic>
      <p:pic>
        <p:nvPicPr>
          <p:cNvPr id="21" name="Picture 20" descr="Here a possible scenario illustrating the full flexibility of an ecosystem of work spaces is shown. The employee begins their day at home working remotely, then they walk to a nearby GCcoworking location for a short meeting in person with someone. After the meeting, they bike to their office, where they participate in a creative in-person session. And finally, they take public transit to the train station and work while in transit to their destination. The employee has the freedom to be anywhere they choose and still perform their assigned tasks and collaboration.">
            <a:extLst>
              <a:ext uri="{FF2B5EF4-FFF2-40B4-BE49-F238E27FC236}">
                <a16:creationId xmlns:a16="http://schemas.microsoft.com/office/drawing/2014/main" id="{CA602BD5-846F-4637-9C06-EE72A2DDC4B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31436" y="1652311"/>
            <a:ext cx="7006669" cy="4046740"/>
          </a:xfrm>
          <a:prstGeom prst="rect">
            <a:avLst/>
          </a:prstGeom>
        </p:spPr>
      </p:pic>
      <p:sp>
        <p:nvSpPr>
          <p:cNvPr id="22" name="TextBox 21">
            <a:extLst>
              <a:ext uri="{FF2B5EF4-FFF2-40B4-BE49-F238E27FC236}">
                <a16:creationId xmlns:a16="http://schemas.microsoft.com/office/drawing/2014/main" id="{8286F0BF-D107-469B-83B8-871F60529145}"/>
              </a:ext>
            </a:extLst>
          </p:cNvPr>
          <p:cNvSpPr txBox="1"/>
          <p:nvPr/>
        </p:nvSpPr>
        <p:spPr>
          <a:xfrm>
            <a:off x="6265456" y="3828148"/>
            <a:ext cx="969264" cy="369332"/>
          </a:xfrm>
          <a:prstGeom prst="rect">
            <a:avLst/>
          </a:prstGeom>
          <a:solidFill>
            <a:schemeClr val="bg1">
              <a:lumMod val="95000"/>
            </a:schemeClr>
          </a:solidFill>
        </p:spPr>
        <p:txBody>
          <a:bodyPr wrap="square" rtlCol="0">
            <a:spAutoFit/>
          </a:bodyPr>
          <a:lstStyle/>
          <a:p>
            <a:pPr algn="ctr"/>
            <a:r>
              <a:rPr lang="en-CA" sz="1800" b="1" dirty="0" err="1">
                <a:solidFill>
                  <a:schemeClr val="accent2">
                    <a:lumMod val="75000"/>
                  </a:schemeClr>
                </a:solidFill>
                <a:latin typeface="Calibri" panose="020F0502020204030204" pitchFamily="34" charset="0"/>
                <a:cs typeface="Calibri" panose="020F0502020204030204" pitchFamily="34" charset="0"/>
              </a:rPr>
              <a:t>Autre</a:t>
            </a:r>
            <a:endParaRPr lang="en-CA" sz="1800" b="1" dirty="0">
              <a:solidFill>
                <a:schemeClr val="accent2">
                  <a:lumMod val="75000"/>
                </a:schemeClr>
              </a:solidFill>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80125DF-B451-4AE5-B187-EB543C53E88B}"/>
              </a:ext>
            </a:extLst>
          </p:cNvPr>
          <p:cNvSpPr txBox="1"/>
          <p:nvPr/>
        </p:nvSpPr>
        <p:spPr>
          <a:xfrm>
            <a:off x="1228972" y="1608785"/>
            <a:ext cx="969264" cy="369332"/>
          </a:xfrm>
          <a:prstGeom prst="rect">
            <a:avLst/>
          </a:prstGeom>
          <a:solidFill>
            <a:schemeClr val="bg1">
              <a:lumMod val="95000"/>
            </a:schemeClr>
          </a:solidFill>
        </p:spPr>
        <p:txBody>
          <a:bodyPr wrap="square" rtlCol="0">
            <a:spAutoFit/>
          </a:bodyPr>
          <a:lstStyle/>
          <a:p>
            <a:pPr algn="ctr"/>
            <a:r>
              <a:rPr lang="en-CA" sz="1800" b="1" dirty="0">
                <a:solidFill>
                  <a:schemeClr val="accent2">
                    <a:lumMod val="75000"/>
                  </a:schemeClr>
                </a:solidFill>
                <a:latin typeface="Calibri" panose="020F0502020204030204" pitchFamily="34" charset="0"/>
                <a:cs typeface="Calibri" panose="020F0502020204030204" pitchFamily="34" charset="0"/>
              </a:rPr>
              <a:t>Maison</a:t>
            </a:r>
          </a:p>
        </p:txBody>
      </p:sp>
      <p:sp>
        <p:nvSpPr>
          <p:cNvPr id="24" name="TextBox 23">
            <a:extLst>
              <a:ext uri="{FF2B5EF4-FFF2-40B4-BE49-F238E27FC236}">
                <a16:creationId xmlns:a16="http://schemas.microsoft.com/office/drawing/2014/main" id="{2662E003-922B-408F-BD69-F8F06F833416}"/>
              </a:ext>
            </a:extLst>
          </p:cNvPr>
          <p:cNvSpPr txBox="1"/>
          <p:nvPr/>
        </p:nvSpPr>
        <p:spPr>
          <a:xfrm>
            <a:off x="2115350" y="3903311"/>
            <a:ext cx="1355804" cy="369332"/>
          </a:xfrm>
          <a:prstGeom prst="rect">
            <a:avLst/>
          </a:prstGeom>
          <a:solidFill>
            <a:schemeClr val="bg1">
              <a:lumMod val="95000"/>
            </a:schemeClr>
          </a:solidFill>
        </p:spPr>
        <p:txBody>
          <a:bodyPr wrap="square" rtlCol="0">
            <a:spAutoFit/>
          </a:bodyPr>
          <a:lstStyle/>
          <a:p>
            <a:pPr algn="ctr"/>
            <a:r>
              <a:rPr lang="en-CA" sz="1800" b="1" dirty="0" err="1">
                <a:solidFill>
                  <a:schemeClr val="accent2">
                    <a:lumMod val="75000"/>
                  </a:schemeClr>
                </a:solidFill>
                <a:latin typeface="Calibri" panose="020F0502020204030204" pitchFamily="34" charset="0"/>
                <a:cs typeface="Calibri" panose="020F0502020204030204" pitchFamily="34" charset="0"/>
              </a:rPr>
              <a:t>CotravailGC</a:t>
            </a:r>
            <a:endParaRPr lang="en-CA" sz="1800" b="1" dirty="0">
              <a:solidFill>
                <a:schemeClr val="accent2">
                  <a:lumMod val="75000"/>
                </a:schemeClr>
              </a:solidFill>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2B7AC53D-38B4-40A0-81E1-98D46BF256F7}"/>
              </a:ext>
            </a:extLst>
          </p:cNvPr>
          <p:cNvSpPr txBox="1"/>
          <p:nvPr/>
        </p:nvSpPr>
        <p:spPr>
          <a:xfrm>
            <a:off x="4822213" y="1669196"/>
            <a:ext cx="969264" cy="369332"/>
          </a:xfrm>
          <a:prstGeom prst="rect">
            <a:avLst/>
          </a:prstGeom>
          <a:solidFill>
            <a:srgbClr val="F9FAEA"/>
          </a:solidFill>
        </p:spPr>
        <p:txBody>
          <a:bodyPr wrap="square" rtlCol="0">
            <a:spAutoFit/>
          </a:bodyPr>
          <a:lstStyle/>
          <a:p>
            <a:pPr algn="ctr"/>
            <a:r>
              <a:rPr lang="en-CA" sz="1800" b="1" dirty="0">
                <a:solidFill>
                  <a:schemeClr val="accent2">
                    <a:lumMod val="75000"/>
                  </a:schemeClr>
                </a:solidFill>
                <a:latin typeface="Calibri" panose="020F0502020204030204" pitchFamily="34" charset="0"/>
                <a:cs typeface="Calibri" panose="020F0502020204030204" pitchFamily="34" charset="0"/>
              </a:rPr>
              <a:t>Bureau</a:t>
            </a:r>
          </a:p>
        </p:txBody>
      </p:sp>
      <p:pic>
        <p:nvPicPr>
          <p:cNvPr id="26" name="Picture 25">
            <a:extLst>
              <a:ext uri="{FF2B5EF4-FFF2-40B4-BE49-F238E27FC236}">
                <a16:creationId xmlns:a16="http://schemas.microsoft.com/office/drawing/2014/main" id="{4029581B-FAFC-42DD-A5AA-7E9B937B6BFC}"/>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8805688" y="537466"/>
            <a:ext cx="1676400" cy="485775"/>
          </a:xfrm>
          <a:prstGeom prst="rect">
            <a:avLst/>
          </a:prstGeom>
        </p:spPr>
      </p:pic>
    </p:spTree>
    <p:extLst>
      <p:ext uri="{BB962C8B-B14F-4D97-AF65-F5344CB8AC3E}">
        <p14:creationId xmlns:p14="http://schemas.microsoft.com/office/powerpoint/2010/main" val="380785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AA9C9B-E240-42D3-989D-2B7622058A1B}"/>
              </a:ext>
            </a:extLst>
          </p:cNvPr>
          <p:cNvSpPr/>
          <p:nvPr/>
        </p:nvSpPr>
        <p:spPr>
          <a:xfrm>
            <a:off x="6727856" y="1108274"/>
            <a:ext cx="4780340" cy="4788614"/>
          </a:xfrm>
          <a:prstGeom prst="rect">
            <a:avLst/>
          </a:prstGeom>
          <a:solidFill>
            <a:srgbClr val="E6DD68">
              <a:alpha val="6235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a:extLst>
              <a:ext uri="{FF2B5EF4-FFF2-40B4-BE49-F238E27FC236}">
                <a16:creationId xmlns:a16="http://schemas.microsoft.com/office/drawing/2014/main" id="{E0F3EBE2-FCF7-4BB8-9663-B95831EDEF43}"/>
              </a:ext>
            </a:extLst>
          </p:cNvPr>
          <p:cNvSpPr>
            <a:spLocks noGrp="1"/>
          </p:cNvSpPr>
          <p:nvPr>
            <p:ph type="title"/>
          </p:nvPr>
        </p:nvSpPr>
        <p:spPr>
          <a:xfrm>
            <a:off x="451765" y="328812"/>
            <a:ext cx="10704280" cy="779462"/>
          </a:xfrm>
        </p:spPr>
        <p:txBody>
          <a:bodyPr/>
          <a:lstStyle/>
          <a:p>
            <a:r>
              <a:rPr lang="fr-CA">
                <a:solidFill>
                  <a:schemeClr val="accent5"/>
                </a:solidFill>
              </a:rPr>
              <a:t>En quoi consiste le Milieu de travail GC?</a:t>
            </a:r>
          </a:p>
        </p:txBody>
      </p:sp>
      <p:sp>
        <p:nvSpPr>
          <p:cNvPr id="4" name="TextBox 3">
            <a:extLst>
              <a:ext uri="{FF2B5EF4-FFF2-40B4-BE49-F238E27FC236}">
                <a16:creationId xmlns:a16="http://schemas.microsoft.com/office/drawing/2014/main" id="{492C2EB0-3EAB-4D0D-8148-E8FDC11F2A28}"/>
              </a:ext>
            </a:extLst>
          </p:cNvPr>
          <p:cNvSpPr txBox="1"/>
          <p:nvPr/>
        </p:nvSpPr>
        <p:spPr>
          <a:xfrm>
            <a:off x="395542" y="988484"/>
            <a:ext cx="6070515" cy="1077218"/>
          </a:xfrm>
          <a:prstGeom prst="rect">
            <a:avLst/>
          </a:prstGeom>
          <a:noFill/>
        </p:spPr>
        <p:txBody>
          <a:bodyPr wrap="square" lIns="144000" rIns="144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400" b="1"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Le Milieu de travail GC est un milieu de travail </a:t>
            </a:r>
            <a:r>
              <a:rPr kumimoji="0" lang="fr-CA" sz="1800" b="1" i="1"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moderne, efficace et inclusif</a:t>
            </a:r>
            <a:r>
              <a:rPr kumimoji="0" lang="fr-CA" sz="1400" b="1"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 qui répond aux besoins de l’effectif de la fonction publique et qui favorise un régime de travail souple.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Title 1">
            <a:extLst>
              <a:ext uri="{FF2B5EF4-FFF2-40B4-BE49-F238E27FC236}">
                <a16:creationId xmlns:a16="http://schemas.microsoft.com/office/drawing/2014/main" id="{5CC78AB2-A9A3-4225-B3D3-A65086B65EF5}"/>
              </a:ext>
            </a:extLst>
          </p:cNvPr>
          <p:cNvSpPr txBox="1">
            <a:spLocks/>
          </p:cNvSpPr>
          <p:nvPr/>
        </p:nvSpPr>
        <p:spPr bwMode="auto">
          <a:xfrm>
            <a:off x="7015957" y="1108274"/>
            <a:ext cx="4204137" cy="134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algn="ctr"/>
            <a:r>
              <a:rPr lang="fr-CA" sz="1800">
                <a:solidFill>
                  <a:schemeClr val="tx1"/>
                </a:solidFill>
              </a:rPr>
              <a:t>Pourquoi un concept de milieu de travail axé sur les activités (MTAA)?</a:t>
            </a:r>
          </a:p>
        </p:txBody>
      </p:sp>
      <p:sp>
        <p:nvSpPr>
          <p:cNvPr id="6" name="Subtitle 2">
            <a:extLst>
              <a:ext uri="{FF2B5EF4-FFF2-40B4-BE49-F238E27FC236}">
                <a16:creationId xmlns:a16="http://schemas.microsoft.com/office/drawing/2014/main" id="{C32BF7BB-D128-4707-8ACC-5F1EAEBA0180}"/>
              </a:ext>
            </a:extLst>
          </p:cNvPr>
          <p:cNvSpPr txBox="1">
            <a:spLocks/>
          </p:cNvSpPr>
          <p:nvPr/>
        </p:nvSpPr>
        <p:spPr>
          <a:xfrm>
            <a:off x="6864352" y="3252446"/>
            <a:ext cx="4637211" cy="1678320"/>
          </a:xfrm>
          <a:prstGeom prst="rect">
            <a:avLst/>
          </a:prstGeom>
        </p:spPr>
        <p:txBody>
          <a:bodyPr vert="horz" lIns="91440" tIns="45720" rIns="91440" bIns="45720" rtlCol="0" anchor="ctr">
            <a:noAutofit/>
          </a:bodyPr>
          <a:lstStyle>
            <a:defPPr marR="0" lvl="0" algn="l" rtl="0">
              <a:lnSpc>
                <a:spcPct val="100000"/>
              </a:lnSpc>
              <a:spcBef>
                <a:spcPts val="0"/>
              </a:spcBef>
              <a:spcAft>
                <a:spcPts val="0"/>
              </a:spcAft>
              <a:defRPr/>
            </a:defPPr>
            <a:lvl1pPr marL="228600" marR="0" lvl="0"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1pPr>
            <a:lvl2pPr marL="685800" marR="0" lvl="1"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2pPr>
            <a:lvl3pPr marL="1143000" marR="0" lvl="2"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3pPr>
            <a:lvl4pPr marL="1600200" marR="0" lvl="3"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4pPr>
            <a:lvl5pPr marL="2057400" marR="0" lvl="4"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5pPr>
            <a:lvl6pPr marL="2514600" marR="0" lvl="5"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6pPr>
            <a:lvl7pPr marL="2971800" marR="0" lvl="6"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7pPr>
            <a:lvl8pPr marL="3429000" marR="0" lvl="7"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8pPr>
            <a:lvl9pPr marL="3886200" marR="0" lvl="8" indent="-228600" algn="l" defTabSz="914400" rtl="0" eaLnBrk="1" latinLnBrk="0" hangingPunct="1">
              <a:lnSpc>
                <a:spcPct val="100000"/>
              </a:lnSpc>
              <a:spcBef>
                <a:spcPts val="0"/>
              </a:spcBef>
              <a:spcAft>
                <a:spcPts val="0"/>
              </a:spcAft>
              <a:buClr>
                <a:srgbClr val="000000"/>
              </a:buClr>
              <a:buFont typeface="Arial"/>
              <a:buChar char="•"/>
              <a:defRPr sz="1400" b="0" i="0" u="none" strike="noStrike" kern="1200" cap="none">
                <a:solidFill>
                  <a:srgbClr val="000000"/>
                </a:solidFill>
                <a:latin typeface="Arial"/>
                <a:ea typeface="Arial"/>
                <a:cs typeface="Arial"/>
                <a:sym typeface="Arial"/>
              </a:defRPr>
            </a:lvl9pPr>
          </a:lstStyle>
          <a:p>
            <a:pPr marL="285750">
              <a:lnSpc>
                <a:spcPct val="90000"/>
              </a:lnSpc>
              <a:spcAft>
                <a:spcPts val="600"/>
              </a:spcAft>
              <a:buFont typeface="Arial" panose="020B0604020202020204" pitchFamily="34" charset="0"/>
              <a:buChar char="•"/>
            </a:pPr>
            <a:r>
              <a:rPr lang="fr-CA" sz="1800" dirty="0">
                <a:solidFill>
                  <a:schemeClr val="tx1"/>
                </a:solidFill>
                <a:latin typeface="+mn-lt"/>
                <a:ea typeface="+mn-ea"/>
                <a:cs typeface="+mn-cs"/>
              </a:rPr>
              <a:t>Choix et flexibilité du milieu de travail et de la façon de travailler</a:t>
            </a:r>
          </a:p>
          <a:p>
            <a:pPr marL="285750">
              <a:lnSpc>
                <a:spcPct val="90000"/>
              </a:lnSpc>
              <a:spcAft>
                <a:spcPts val="600"/>
              </a:spcAft>
              <a:buFont typeface="Arial" panose="020B0604020202020204" pitchFamily="34" charset="0"/>
              <a:buChar char="•"/>
            </a:pPr>
            <a:r>
              <a:rPr lang="fr-CA" sz="1800" dirty="0">
                <a:solidFill>
                  <a:schemeClr val="tx1"/>
                </a:solidFill>
                <a:latin typeface="+mn-lt"/>
                <a:ea typeface="+mn-ea"/>
                <a:cs typeface="+mn-cs"/>
              </a:rPr>
              <a:t>Capacité de s’adapter aux préférences et aux besoins personnels</a:t>
            </a:r>
          </a:p>
          <a:p>
            <a:pPr marL="285750">
              <a:lnSpc>
                <a:spcPct val="90000"/>
              </a:lnSpc>
              <a:spcAft>
                <a:spcPts val="600"/>
              </a:spcAft>
              <a:buFont typeface="Arial" panose="020B0604020202020204" pitchFamily="34" charset="0"/>
              <a:buChar char="•"/>
            </a:pPr>
            <a:r>
              <a:rPr lang="fr-CA" sz="1800" dirty="0">
                <a:solidFill>
                  <a:schemeClr val="tx1"/>
                </a:solidFill>
                <a:latin typeface="+mn-lt"/>
                <a:ea typeface="+mn-ea"/>
                <a:cs typeface="+mn-cs"/>
              </a:rPr>
              <a:t>Accès à une vaste gamme d’aires de travail et d’installations</a:t>
            </a:r>
          </a:p>
          <a:p>
            <a:pPr marL="285750">
              <a:lnSpc>
                <a:spcPct val="90000"/>
              </a:lnSpc>
              <a:spcAft>
                <a:spcPts val="600"/>
              </a:spcAft>
              <a:buFont typeface="Arial" panose="020B0604020202020204" pitchFamily="34" charset="0"/>
              <a:buChar char="•"/>
            </a:pPr>
            <a:r>
              <a:rPr lang="fr-CA" sz="1800" dirty="0">
                <a:solidFill>
                  <a:schemeClr val="tx1"/>
                </a:solidFill>
                <a:latin typeface="+mn-lt"/>
                <a:ea typeface="+mn-ea"/>
                <a:cs typeface="+mn-cs"/>
              </a:rPr>
              <a:t>Aires de travail accessibles et inclusives</a:t>
            </a:r>
          </a:p>
          <a:p>
            <a:pPr marL="285750">
              <a:lnSpc>
                <a:spcPct val="90000"/>
              </a:lnSpc>
              <a:spcAft>
                <a:spcPts val="600"/>
              </a:spcAft>
              <a:buFont typeface="Arial" panose="020B0604020202020204" pitchFamily="34" charset="0"/>
              <a:buChar char="•"/>
            </a:pPr>
            <a:r>
              <a:rPr lang="fr-CA" sz="1800" dirty="0">
                <a:solidFill>
                  <a:schemeClr val="tx1"/>
                </a:solidFill>
                <a:latin typeface="+mn-lt"/>
                <a:ea typeface="+mn-ea"/>
                <a:cs typeface="+mn-cs"/>
              </a:rPr>
              <a:t>Rehausse l’expérience de vos employés</a:t>
            </a:r>
          </a:p>
          <a:p>
            <a:pPr marL="285750">
              <a:lnSpc>
                <a:spcPct val="90000"/>
              </a:lnSpc>
              <a:spcAft>
                <a:spcPts val="600"/>
              </a:spcAft>
              <a:buFont typeface="Arial" panose="020B0604020202020204" pitchFamily="34" charset="0"/>
              <a:buChar char="•"/>
            </a:pPr>
            <a:r>
              <a:rPr lang="fr-CA" sz="1800" dirty="0">
                <a:latin typeface="Arial" panose="020B0604020202020204" pitchFamily="34" charset="0"/>
                <a:ea typeface="Calibri" panose="020F0502020204030204" pitchFamily="34" charset="0"/>
                <a:cs typeface="Times New Roman" panose="02020603050405020304" pitchFamily="18" charset="0"/>
              </a:rPr>
              <a:t>Favorise toutes les activités en milieu de travail, comme l’apprentissage, la concentration, la collaboration et la socialisation.</a:t>
            </a:r>
          </a:p>
        </p:txBody>
      </p:sp>
      <p:pic>
        <p:nvPicPr>
          <p:cNvPr id="13" name="Picture 2">
            <a:extLst>
              <a:ext uri="{FF2B5EF4-FFF2-40B4-BE49-F238E27FC236}">
                <a16:creationId xmlns:a16="http://schemas.microsoft.com/office/drawing/2014/main" id="{BDB1A6D0-5CA9-45D0-9AF4-BED99B2809F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46785" y="1979849"/>
            <a:ext cx="5781929" cy="405127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56BC039E-84B7-41C5-AB85-08C6781D7E62}"/>
              </a:ext>
            </a:extLst>
          </p:cNvPr>
          <p:cNvSpPr/>
          <p:nvPr/>
        </p:nvSpPr>
        <p:spPr>
          <a:xfrm>
            <a:off x="446785" y="1979849"/>
            <a:ext cx="5781929" cy="4117238"/>
          </a:xfrm>
          <a:prstGeom prst="rect">
            <a:avLst/>
          </a:prstGeom>
          <a:gradFill flip="none" rotWithShape="1">
            <a:gsLst>
              <a:gs pos="9000">
                <a:schemeClr val="accent6">
                  <a:lumMod val="5000"/>
                  <a:lumOff val="95000"/>
                  <a:alpha val="16000"/>
                </a:schemeClr>
              </a:gs>
              <a:gs pos="55000">
                <a:schemeClr val="accent6">
                  <a:lumMod val="45000"/>
                  <a:lumOff val="55000"/>
                  <a:alpha val="81000"/>
                </a:schemeClr>
              </a:gs>
              <a:gs pos="91000">
                <a:schemeClr val="accent6">
                  <a:lumMod val="45000"/>
                  <a:lumOff val="55000"/>
                  <a:alpha val="90000"/>
                </a:schemeClr>
              </a:gs>
              <a:gs pos="100000">
                <a:schemeClr val="accent6">
                  <a:lumMod val="30000"/>
                  <a:lumOff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a:extLst>
              <a:ext uri="{FF2B5EF4-FFF2-40B4-BE49-F238E27FC236}">
                <a16:creationId xmlns:a16="http://schemas.microsoft.com/office/drawing/2014/main" id="{2EAC72F6-1870-436A-8F54-3C6AAB91B4DD}"/>
              </a:ext>
            </a:extLst>
          </p:cNvPr>
          <p:cNvSpPr txBox="1"/>
          <p:nvPr/>
        </p:nvSpPr>
        <p:spPr>
          <a:xfrm>
            <a:off x="589187" y="1943796"/>
            <a:ext cx="5506813"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Il repose sur la mise en œuvre du</a:t>
            </a:r>
            <a:r>
              <a:rPr kumimoji="0" lang="fr-CA" sz="160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 </a:t>
            </a:r>
            <a:r>
              <a:rPr kumimoji="0" lang="fr-CA" sz="1600" b="1"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travail axé sur les activités</a:t>
            </a:r>
            <a:r>
              <a:rPr kumimoji="0" lang="fr-CA" sz="1600" b="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 qui est une méthode de travail offrant à tous les employés une</a:t>
            </a:r>
            <a:r>
              <a:rPr kumimoji="0" lang="fr-CA" sz="160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 </a:t>
            </a:r>
            <a:r>
              <a:rPr kumimoji="0" lang="fr-CA" sz="1600" b="1"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UTILISATION PARTAGÉE</a:t>
            </a:r>
            <a:r>
              <a:rPr kumimoji="0" lang="fr-CA" sz="1600" b="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 d’une</a:t>
            </a:r>
            <a:r>
              <a:rPr kumimoji="0" lang="fr-CA" sz="160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 </a:t>
            </a:r>
            <a:r>
              <a:rPr kumimoji="0" lang="fr-CA" sz="1600" b="1"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VARIÉTÉ</a:t>
            </a:r>
            <a:r>
              <a:rPr kumimoji="0" lang="fr-CA" sz="1600" b="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 de points de travail, leur permettant de</a:t>
            </a:r>
            <a:r>
              <a:rPr kumimoji="0" lang="fr-CA" sz="160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 </a:t>
            </a:r>
            <a:r>
              <a:rPr kumimoji="0" lang="fr-CA" sz="1600" b="1"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CHOISIR</a:t>
            </a:r>
            <a:r>
              <a:rPr kumimoji="0" lang="fr-CA" sz="1600" b="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 le cadre optimal pour accomplir leurs tâches et fonctions.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eaLnBrk="1" fontAlgn="auto" hangingPunct="1">
              <a:spcBef>
                <a:spcPts val="0"/>
              </a:spcBef>
              <a:spcAft>
                <a:spcPts val="0"/>
              </a:spcAft>
              <a:defRPr/>
            </a:pPr>
            <a:r>
              <a:rPr lang="fr-CA" sz="1600" dirty="0">
                <a:latin typeface="Arial" panose="020B0604020202020204" pitchFamily="34" charset="0"/>
                <a:ea typeface="Calibri" panose="020F0502020204030204" pitchFamily="34" charset="0"/>
                <a:cs typeface="Times New Roman" panose="02020603050405020304" pitchFamily="18" charset="0"/>
              </a:rPr>
              <a:t>Le Milieu de travail du GC est axé sur un environnement sans places assignées, où les employés ont accès à tous les points de travail dans des espaces de travail tant ouverts que fermés.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7712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34E42A22-81B5-471D-8586-A92B4257DCFF}"/>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4926" y="2980735"/>
            <a:ext cx="9171432" cy="31997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5368F93-3C1D-427D-9146-E774A2157D0C}"/>
              </a:ext>
            </a:extLst>
          </p:cNvPr>
          <p:cNvSpPr>
            <a:spLocks noGrp="1"/>
          </p:cNvSpPr>
          <p:nvPr>
            <p:ph type="title"/>
            <p:custDataLst>
              <p:tags r:id="rId1"/>
            </p:custDataLst>
          </p:nvPr>
        </p:nvSpPr>
        <p:spPr>
          <a:xfrm>
            <a:off x="445757" y="322577"/>
            <a:ext cx="10704280" cy="779462"/>
          </a:xfrm>
        </p:spPr>
        <p:txBody>
          <a:bodyPr>
            <a:normAutofit/>
          </a:bodyPr>
          <a:lstStyle/>
          <a:p>
            <a:r>
              <a:rPr lang="fr-CA">
                <a:solidFill>
                  <a:schemeClr val="accent5"/>
                </a:solidFill>
              </a:rPr>
              <a:t>À quoi s’attendre</a:t>
            </a:r>
          </a:p>
        </p:txBody>
      </p:sp>
      <p:sp>
        <p:nvSpPr>
          <p:cNvPr id="4" name="Slide Number Placeholder 3">
            <a:extLst>
              <a:ext uri="{FF2B5EF4-FFF2-40B4-BE49-F238E27FC236}">
                <a16:creationId xmlns:a16="http://schemas.microsoft.com/office/drawing/2014/main" id="{326EAF4D-99BC-43E7-A043-B5CD4D66E295}"/>
              </a:ext>
            </a:extLst>
          </p:cNvPr>
          <p:cNvSpPr>
            <a:spLocks noGrp="1"/>
          </p:cNvSpPr>
          <p:nvPr>
            <p:ph type="sldNum" sz="quarter" idx="4"/>
            <p:custDataLst>
              <p:tags r:id="rId2"/>
            </p:custDataLst>
          </p:nvPr>
        </p:nvSpPr>
        <p:spPr>
          <a:xfrm>
            <a:off x="10944522" y="6516609"/>
            <a:ext cx="491278" cy="197985"/>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1354F2-37F9-47D6-A1B0-F133C541D4C6}" type="slidenum">
              <a:rPr lang="en-CA" smtClean="0"/>
              <a:pPr/>
              <a:t>13</a:t>
            </a:fld>
            <a:endParaRPr lang="en-CA"/>
          </a:p>
        </p:txBody>
      </p:sp>
      <p:sp>
        <p:nvSpPr>
          <p:cNvPr id="8" name="TextBox 7">
            <a:extLst>
              <a:ext uri="{FF2B5EF4-FFF2-40B4-BE49-F238E27FC236}">
                <a16:creationId xmlns:a16="http://schemas.microsoft.com/office/drawing/2014/main" id="{4C0D3FFE-69F3-495A-B64A-BEF4ED8603F8}"/>
              </a:ext>
            </a:extLst>
          </p:cNvPr>
          <p:cNvSpPr txBox="1"/>
          <p:nvPr/>
        </p:nvSpPr>
        <p:spPr>
          <a:xfrm>
            <a:off x="3556000" y="887456"/>
            <a:ext cx="8006079" cy="646331"/>
          </a:xfrm>
          <a:prstGeom prst="rect">
            <a:avLst/>
          </a:prstGeom>
          <a:noFill/>
        </p:spPr>
        <p:txBody>
          <a:bodyPr wrap="square">
            <a:spAutoFit/>
          </a:bodyPr>
          <a:lstStyle/>
          <a:p>
            <a:pPr marL="0" indent="0">
              <a:buNone/>
            </a:pPr>
            <a:r>
              <a:rPr lang="fr-CA" sz="1800" dirty="0">
                <a:solidFill>
                  <a:schemeClr val="tx1"/>
                </a:solidFill>
                <a:latin typeface="+mn-lt"/>
                <a:cs typeface="Arial"/>
              </a:rPr>
              <a:t>Un milieu de travail tout compris, axé sur les activités et favorisant le travail hybride, qui comprend ce qui suit</a:t>
            </a:r>
            <a:r>
              <a:rPr lang="fr-CA" sz="1800" dirty="0">
                <a:latin typeface="+mn-lt"/>
                <a:cs typeface="Arial"/>
              </a:rPr>
              <a:t> :</a:t>
            </a:r>
          </a:p>
        </p:txBody>
      </p:sp>
      <p:sp>
        <p:nvSpPr>
          <p:cNvPr id="13" name="Content Placeholder 2">
            <a:extLst>
              <a:ext uri="{FF2B5EF4-FFF2-40B4-BE49-F238E27FC236}">
                <a16:creationId xmlns:a16="http://schemas.microsoft.com/office/drawing/2014/main" id="{3EBCCEAE-0B97-4459-A2EE-36102768E734}"/>
              </a:ext>
            </a:extLst>
          </p:cNvPr>
          <p:cNvSpPr txBox="1">
            <a:spLocks/>
          </p:cNvSpPr>
          <p:nvPr/>
        </p:nvSpPr>
        <p:spPr bwMode="auto">
          <a:xfrm>
            <a:off x="5314502" y="1533748"/>
            <a:ext cx="6121298" cy="1923538"/>
          </a:xfrm>
          <a:prstGeom prst="roundRect">
            <a:avLst/>
          </a:prstGeom>
          <a:solidFill>
            <a:schemeClr val="accent1">
              <a:lumMod val="60000"/>
              <a:lumOff val="40000"/>
            </a:schemeClr>
          </a:solidFill>
          <a:ln>
            <a:noFill/>
          </a:ln>
        </p:spPr>
        <p:txBody>
          <a:bodyPr vert="horz" wrap="square" lIns="0" tIns="0" rIns="0" bIns="0" numCol="1" anchor="t" anchorCtr="0" compatLnSpc="1">
            <a:prstTxWarp prst="textNoShape">
              <a:avLst/>
            </a:prstTxWarp>
            <a:noAutofit/>
          </a:bodyPr>
          <a:lstStyle>
            <a:lvl1pPr marL="360363" indent="-360363" algn="l" defTabSz="684213" rtl="0" eaLnBrk="0" fontAlgn="base" hangingPunct="0">
              <a:lnSpc>
                <a:spcPct val="100000"/>
              </a:lnSpc>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lnSpc>
                <a:spcPct val="100000"/>
              </a:lnSpc>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lnSpc>
                <a:spcPct val="100000"/>
              </a:lnSpc>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lnSpc>
                <a:spcPct val="100000"/>
              </a:lnSpc>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342900" indent="-342900" algn="ctr">
              <a:lnSpc>
                <a:spcPct val="115000"/>
              </a:lnSpc>
              <a:spcBef>
                <a:spcPts val="0"/>
              </a:spcBef>
              <a:spcAft>
                <a:spcPts val="0"/>
              </a:spcAft>
              <a:buFont typeface="Wingdings" panose="05000000000000000000" pitchFamily="2" charset="2"/>
              <a:buChar char=""/>
            </a:pPr>
            <a:r>
              <a:rPr lang="fr-CA" sz="1200" dirty="0">
                <a:solidFill>
                  <a:schemeClr val="tx1"/>
                </a:solidFill>
                <a:latin typeface="Arial" panose="020B0604020202020204" pitchFamily="34" charset="0"/>
                <a:cs typeface="Arial" panose="020B0604020202020204" pitchFamily="34" charset="0"/>
              </a:rPr>
              <a:t>Environnement Wi-Fi</a:t>
            </a:r>
          </a:p>
          <a:p>
            <a:pPr marL="342900" indent="-342900" algn="ctr">
              <a:lnSpc>
                <a:spcPct val="115000"/>
              </a:lnSpc>
              <a:spcBef>
                <a:spcPts val="0"/>
              </a:spcBef>
              <a:spcAft>
                <a:spcPts val="0"/>
              </a:spcAft>
              <a:buFont typeface="Wingdings" panose="05000000000000000000" pitchFamily="2" charset="2"/>
              <a:buChar char=""/>
            </a:pPr>
            <a:r>
              <a:rPr lang="fr-CA" sz="1200" dirty="0">
                <a:solidFill>
                  <a:schemeClr val="tx1"/>
                </a:solidFill>
                <a:latin typeface="Arial" panose="020B0604020202020204" pitchFamily="34" charset="0"/>
                <a:ea typeface="Times New Roman" panose="02020603050405020304" pitchFamily="18" charset="0"/>
                <a:cs typeface="Arial" panose="020B0604020202020204" pitchFamily="34" charset="0"/>
              </a:rPr>
              <a:t>Variété de points de travail modernes permettant de se concentrer, de collaborer, de socialiser et de réfléchir. </a:t>
            </a:r>
          </a:p>
          <a:p>
            <a:pPr marL="342900" indent="-342900" algn="ctr">
              <a:lnSpc>
                <a:spcPct val="115000"/>
              </a:lnSpc>
              <a:spcBef>
                <a:spcPts val="0"/>
              </a:spcBef>
              <a:spcAft>
                <a:spcPts val="0"/>
              </a:spcAft>
              <a:buFont typeface="Wingdings" panose="05000000000000000000" pitchFamily="2" charset="2"/>
              <a:buChar char=""/>
            </a:pPr>
            <a:r>
              <a:rPr lang="fr-CA" sz="1200" dirty="0">
                <a:solidFill>
                  <a:schemeClr val="tx1"/>
                </a:solidFill>
                <a:latin typeface="Arial" panose="020B0604020202020204" pitchFamily="34" charset="0"/>
                <a:ea typeface="Times New Roman" panose="02020603050405020304" pitchFamily="18" charset="0"/>
                <a:cs typeface="Arial" panose="020B0604020202020204" pitchFamily="34" charset="0"/>
              </a:rPr>
              <a:t>Trois aires distinctes </a:t>
            </a:r>
            <a:r>
              <a:rPr lang="fr-CA" sz="1200" dirty="0">
                <a:solidFill>
                  <a:sysClr val="windowText" lastClr="000000"/>
                </a:solidFill>
                <a:latin typeface="+mn-lt"/>
                <a:ea typeface="Times New Roman" panose="02020603050405020304" pitchFamily="18" charset="0"/>
                <a:cs typeface="Arial" panose="020B0604020202020204" pitchFamily="34" charset="0"/>
              </a:rPr>
              <a:t>(calme, transitionnel, interactif)</a:t>
            </a:r>
          </a:p>
          <a:p>
            <a:pPr marL="342900" indent="-342900" algn="ctr">
              <a:lnSpc>
                <a:spcPct val="115000"/>
              </a:lnSpc>
              <a:spcBef>
                <a:spcPts val="0"/>
              </a:spcBef>
              <a:spcAft>
                <a:spcPts val="0"/>
              </a:spcAft>
              <a:buFont typeface="Wingdings" panose="05000000000000000000" pitchFamily="2" charset="2"/>
              <a:buChar char=""/>
            </a:pPr>
            <a:r>
              <a:rPr lang="fr-CA" sz="1200" dirty="0">
                <a:solidFill>
                  <a:schemeClr val="tx1"/>
                </a:solidFill>
                <a:latin typeface="Arial" panose="020B0604020202020204" pitchFamily="34" charset="0"/>
                <a:cs typeface="Arial" panose="020B0604020202020204" pitchFamily="34" charset="0"/>
              </a:rPr>
              <a:t>Équipement audiovisuel adapté à chaque point de travail</a:t>
            </a:r>
          </a:p>
          <a:p>
            <a:pPr marL="342900" indent="-342900" algn="ctr">
              <a:lnSpc>
                <a:spcPct val="115000"/>
              </a:lnSpc>
              <a:spcBef>
                <a:spcPts val="0"/>
              </a:spcBef>
              <a:spcAft>
                <a:spcPts val="0"/>
              </a:spcAft>
              <a:buFont typeface="Wingdings" panose="05000000000000000000" pitchFamily="2" charset="2"/>
              <a:buChar char=""/>
            </a:pPr>
            <a:r>
              <a:rPr lang="fr-CA" sz="1200" dirty="0">
                <a:solidFill>
                  <a:schemeClr val="tx1"/>
                </a:solidFill>
                <a:latin typeface="Arial" panose="020B0604020202020204" pitchFamily="34" charset="0"/>
                <a:ea typeface="Times New Roman" panose="02020603050405020304" pitchFamily="18" charset="0"/>
                <a:cs typeface="Arial" panose="020B0604020202020204" pitchFamily="34" charset="0"/>
              </a:rPr>
              <a:t>Conception inspirante et inclusive</a:t>
            </a:r>
          </a:p>
          <a:p>
            <a:pPr marL="342900" indent="-342900" algn="ctr">
              <a:lnSpc>
                <a:spcPct val="115000"/>
              </a:lnSpc>
              <a:spcBef>
                <a:spcPts val="0"/>
              </a:spcBef>
              <a:spcAft>
                <a:spcPts val="0"/>
              </a:spcAft>
              <a:buFont typeface="Wingdings" panose="05000000000000000000" pitchFamily="2" charset="2"/>
              <a:buChar char=""/>
            </a:pPr>
            <a:r>
              <a:rPr lang="fr-CA" sz="1200" dirty="0">
                <a:solidFill>
                  <a:schemeClr val="tx1"/>
                </a:solidFill>
                <a:latin typeface="Arial" panose="020B0604020202020204" pitchFamily="34" charset="0"/>
                <a:cs typeface="Arial" panose="020B0604020202020204" pitchFamily="34" charset="0"/>
              </a:rPr>
              <a:t>Cuisinettes et centre d’affaires modernisés</a:t>
            </a:r>
          </a:p>
          <a:p>
            <a:pPr marL="342900" indent="-342900" algn="ctr">
              <a:lnSpc>
                <a:spcPct val="115000"/>
              </a:lnSpc>
              <a:spcBef>
                <a:spcPts val="0"/>
              </a:spcBef>
              <a:spcAft>
                <a:spcPts val="0"/>
              </a:spcAft>
              <a:buFont typeface="Wingdings" panose="05000000000000000000" pitchFamily="2" charset="2"/>
              <a:buChar char=""/>
            </a:pPr>
            <a:r>
              <a:rPr lang="fr-CA" sz="1200" dirty="0">
                <a:solidFill>
                  <a:schemeClr val="tx1"/>
                </a:solidFill>
                <a:latin typeface="Arial" panose="020B0604020202020204" pitchFamily="34" charset="0"/>
                <a:cs typeface="Arial" panose="020B0604020202020204" pitchFamily="34" charset="0"/>
              </a:rPr>
              <a:t>Système de réservation en ligne convivial</a:t>
            </a:r>
          </a:p>
          <a:p>
            <a:pPr marL="0" indent="0" algn="ctr">
              <a:lnSpc>
                <a:spcPct val="115000"/>
              </a:lnSpc>
              <a:spcBef>
                <a:spcPts val="0"/>
              </a:spcBef>
              <a:spcAft>
                <a:spcPts val="0"/>
              </a:spcAft>
              <a:buNone/>
            </a:pPr>
            <a:endParaRPr lang="en-CA"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103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r>
              <a:rPr lang="fr-CA" sz="2800" b="0" i="1" dirty="0">
                <a:solidFill>
                  <a:schemeClr val="accent6"/>
                </a:solidFill>
              </a:rPr>
              <a:t>Programme de transformation du milieu de travail</a:t>
            </a:r>
            <a:br>
              <a:rPr lang="fr-CA" sz="3600" b="1" dirty="0">
                <a:solidFill>
                  <a:schemeClr val="accent5"/>
                </a:solidFill>
              </a:rPr>
            </a:br>
            <a:r>
              <a:rPr lang="fr-CA" sz="3200" b="1" dirty="0">
                <a:solidFill>
                  <a:schemeClr val="accent3"/>
                </a:solidFill>
              </a:rPr>
              <a:t>CONCEPTION ET PROCESSUS DU MILIEU DE TRAVAIL</a:t>
            </a:r>
          </a:p>
        </p:txBody>
      </p:sp>
    </p:spTree>
    <p:extLst>
      <p:ext uri="{BB962C8B-B14F-4D97-AF65-F5344CB8AC3E}">
        <p14:creationId xmlns:p14="http://schemas.microsoft.com/office/powerpoint/2010/main" val="1656075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124">
            <a:extLst>
              <a:ext uri="{FF2B5EF4-FFF2-40B4-BE49-F238E27FC236}">
                <a16:creationId xmlns:a16="http://schemas.microsoft.com/office/drawing/2014/main" id="{2E718682-6B3B-4B8A-86B6-8C56F19A439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883759" y="2208989"/>
            <a:ext cx="446871" cy="733497"/>
          </a:xfrm>
          <a:prstGeom prst="rect">
            <a:avLst/>
          </a:prstGeom>
        </p:spPr>
      </p:pic>
      <p:sp>
        <p:nvSpPr>
          <p:cNvPr id="82" name="TextBox 81">
            <a:extLst>
              <a:ext uri="{FF2B5EF4-FFF2-40B4-BE49-F238E27FC236}">
                <a16:creationId xmlns:a16="http://schemas.microsoft.com/office/drawing/2014/main" id="{33A76DF4-A12F-4268-9B11-4AA741FD9A4B}"/>
              </a:ext>
            </a:extLst>
          </p:cNvPr>
          <p:cNvSpPr txBox="1"/>
          <p:nvPr/>
        </p:nvSpPr>
        <p:spPr>
          <a:xfrm>
            <a:off x="482183" y="900313"/>
            <a:ext cx="7695966" cy="132343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mn-ea"/>
                <a:cs typeface="+mn-cs"/>
              </a:rPr>
              <a:t>Puisque les organisations travaillent toutes différemment, les </a:t>
            </a:r>
            <a:r>
              <a:rPr kumimoji="0" lang="fr-CA" sz="1400" b="1" i="0" u="none" strike="noStrike" cap="none" normalizeH="0" baseline="0" noProof="0" dirty="0">
                <a:ln>
                  <a:noFill/>
                </a:ln>
                <a:solidFill>
                  <a:srgbClr val="000000"/>
                </a:solidFill>
                <a:uLnTx/>
                <a:uFillTx/>
                <a:latin typeface="Arial"/>
                <a:ea typeface="+mn-ea"/>
                <a:cs typeface="+mn-cs"/>
              </a:rPr>
              <a:t>PROFILS D’ACTIVITÉ </a:t>
            </a:r>
            <a:r>
              <a:rPr kumimoji="0" lang="fr-CA" sz="1400" b="0" i="0" u="none" strike="noStrike" cap="none" normalizeH="0" baseline="0" noProof="0" dirty="0">
                <a:ln>
                  <a:noFill/>
                </a:ln>
                <a:solidFill>
                  <a:srgbClr val="000000"/>
                </a:solidFill>
                <a:uLnTx/>
                <a:uFillTx/>
                <a:latin typeface="Arial"/>
                <a:ea typeface="+mn-ea"/>
                <a:cs typeface="+mn-cs"/>
              </a:rPr>
              <a:t>sont utilisés comme point de référence pour déterminer la façon de travailler de l’organisation et établir une répartition </a:t>
            </a:r>
            <a:r>
              <a:rPr kumimoji="0" lang="fr-CA" sz="1400" b="1" i="0" u="none" strike="noStrike" cap="none" normalizeH="0" baseline="0" noProof="0" dirty="0">
                <a:ln>
                  <a:noFill/>
                </a:ln>
                <a:solidFill>
                  <a:srgbClr val="000000"/>
                </a:solidFill>
                <a:uLnTx/>
                <a:uFillTx/>
                <a:latin typeface="Arial"/>
                <a:ea typeface="+mn-ea"/>
                <a:cs typeface="+mn-cs"/>
              </a:rPr>
              <a:t>IDÉALE </a:t>
            </a:r>
            <a:r>
              <a:rPr kumimoji="0" lang="fr-CA" sz="1400" b="0" i="0" u="none" strike="noStrike" cap="none" normalizeH="0" baseline="0" noProof="0" dirty="0">
                <a:ln>
                  <a:noFill/>
                </a:ln>
                <a:solidFill>
                  <a:srgbClr val="000000"/>
                </a:solidFill>
                <a:uLnTx/>
                <a:uFillTx/>
                <a:latin typeface="Arial"/>
                <a:ea typeface="+mn-ea"/>
                <a:cs typeface="+mn-cs"/>
              </a:rPr>
              <a:t>des points de travail qui reflète les activités effectuées </a:t>
            </a:r>
            <a:r>
              <a:rPr kumimoji="0" lang="fr-CA" sz="1400" b="1" i="0" u="none" strike="noStrike" cap="none" normalizeH="0" baseline="0" noProof="0" dirty="0">
                <a:ln>
                  <a:noFill/>
                </a:ln>
                <a:solidFill>
                  <a:srgbClr val="000000"/>
                </a:solidFill>
                <a:uLnTx/>
                <a:uFillTx/>
                <a:latin typeface="Arial"/>
                <a:ea typeface="+mn-ea"/>
                <a:cs typeface="+mn-cs"/>
              </a:rPr>
              <a:t>dans le milieu de travail.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31" name="Rectangle 130">
            <a:extLst>
              <a:ext uri="{FF2B5EF4-FFF2-40B4-BE49-F238E27FC236}">
                <a16:creationId xmlns:a16="http://schemas.microsoft.com/office/drawing/2014/main" id="{1D6BDE99-3D1C-40D1-820E-56410468A596}"/>
              </a:ext>
            </a:extLst>
          </p:cNvPr>
          <p:cNvSpPr/>
          <p:nvPr/>
        </p:nvSpPr>
        <p:spPr>
          <a:xfrm rot="5400000">
            <a:off x="2681650" y="1342176"/>
            <a:ext cx="897396" cy="2470735"/>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grpSp>
        <p:nvGrpSpPr>
          <p:cNvPr id="26" name="Group 25">
            <a:extLst>
              <a:ext uri="{FF2B5EF4-FFF2-40B4-BE49-F238E27FC236}">
                <a16:creationId xmlns:a16="http://schemas.microsoft.com/office/drawing/2014/main" id="{4AF15313-62BA-4B82-AB7C-3A36BCF98AA1}"/>
              </a:ext>
            </a:extLst>
          </p:cNvPr>
          <p:cNvGrpSpPr/>
          <p:nvPr/>
        </p:nvGrpSpPr>
        <p:grpSpPr>
          <a:xfrm>
            <a:off x="1894981" y="1864405"/>
            <a:ext cx="6207106" cy="3005474"/>
            <a:chOff x="6140200" y="2257641"/>
            <a:chExt cx="5142069" cy="2750909"/>
          </a:xfrm>
        </p:grpSpPr>
        <p:sp>
          <p:nvSpPr>
            <p:cNvPr id="27" name="Left Bracket 26">
              <a:extLst>
                <a:ext uri="{FF2B5EF4-FFF2-40B4-BE49-F238E27FC236}">
                  <a16:creationId xmlns:a16="http://schemas.microsoft.com/office/drawing/2014/main" id="{9BCBA216-5ACE-4E7B-9A85-A920A1208758}"/>
                </a:ext>
              </a:extLst>
            </p:cNvPr>
            <p:cNvSpPr/>
            <p:nvPr/>
          </p:nvSpPr>
          <p:spPr>
            <a:xfrm rot="5400000" flipV="1">
              <a:off x="9940553" y="2325886"/>
              <a:ext cx="119025" cy="2550138"/>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28" name="TextBox 27">
              <a:extLst>
                <a:ext uri="{FF2B5EF4-FFF2-40B4-BE49-F238E27FC236}">
                  <a16:creationId xmlns:a16="http://schemas.microsoft.com/office/drawing/2014/main" id="{C80504B3-EAB0-4DE0-A83F-A275177D13CB}"/>
                </a:ext>
              </a:extLst>
            </p:cNvPr>
            <p:cNvSpPr txBox="1"/>
            <p:nvPr/>
          </p:nvSpPr>
          <p:spPr>
            <a:xfrm>
              <a:off x="9463787" y="3524382"/>
              <a:ext cx="886776"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1000" b="0" i="0" u="none" strike="noStrike" cap="none" normalizeH="0" baseline="0" noProof="0">
                  <a:ln>
                    <a:noFill/>
                  </a:ln>
                  <a:solidFill>
                    <a:prstClr val="black"/>
                  </a:solidFill>
                  <a:uLnTx/>
                  <a:uFillTx/>
                  <a:latin typeface="Tw Cen MT"/>
                  <a:ea typeface="+mn-ea"/>
                  <a:cs typeface="Tw Cen MT"/>
                </a:rPr>
                <a:t>INDIVIDUEL</a:t>
              </a:r>
            </a:p>
          </p:txBody>
        </p:sp>
        <p:sp>
          <p:nvSpPr>
            <p:cNvPr id="42" name="Left Bracket 41">
              <a:extLst>
                <a:ext uri="{FF2B5EF4-FFF2-40B4-BE49-F238E27FC236}">
                  <a16:creationId xmlns:a16="http://schemas.microsoft.com/office/drawing/2014/main" id="{D0565B6A-82B2-4745-8A13-37058E14AFD6}"/>
                </a:ext>
              </a:extLst>
            </p:cNvPr>
            <p:cNvSpPr/>
            <p:nvPr/>
          </p:nvSpPr>
          <p:spPr>
            <a:xfrm rot="5400000" flipV="1">
              <a:off x="7363389" y="2323247"/>
              <a:ext cx="107856" cy="2554234"/>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43" name="TextBox 42">
              <a:extLst>
                <a:ext uri="{FF2B5EF4-FFF2-40B4-BE49-F238E27FC236}">
                  <a16:creationId xmlns:a16="http://schemas.microsoft.com/office/drawing/2014/main" id="{26CFA336-302C-41A0-B1B1-FD2B66D01291}"/>
                </a:ext>
              </a:extLst>
            </p:cNvPr>
            <p:cNvSpPr txBox="1"/>
            <p:nvPr/>
          </p:nvSpPr>
          <p:spPr>
            <a:xfrm>
              <a:off x="6750113" y="3529504"/>
              <a:ext cx="1215283"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1000" b="0" i="0" u="none" strike="noStrike" cap="none" normalizeH="0" baseline="0" noProof="0">
                  <a:ln>
                    <a:noFill/>
                  </a:ln>
                  <a:solidFill>
                    <a:prstClr val="black"/>
                  </a:solidFill>
                  <a:uLnTx/>
                  <a:uFillTx/>
                  <a:latin typeface="Tw Cen MT"/>
                  <a:ea typeface="+mn-ea"/>
                  <a:cs typeface="Tw Cen MT"/>
                </a:rPr>
                <a:t>COLLABORATIF</a:t>
              </a:r>
            </a:p>
          </p:txBody>
        </p:sp>
        <p:sp>
          <p:nvSpPr>
            <p:cNvPr id="49" name="Left Bracket 48">
              <a:extLst>
                <a:ext uri="{FF2B5EF4-FFF2-40B4-BE49-F238E27FC236}">
                  <a16:creationId xmlns:a16="http://schemas.microsoft.com/office/drawing/2014/main" id="{0612964F-E0C7-4FD8-9EDB-377797D40AD5}"/>
                </a:ext>
              </a:extLst>
            </p:cNvPr>
            <p:cNvSpPr/>
            <p:nvPr/>
          </p:nvSpPr>
          <p:spPr>
            <a:xfrm rot="5400000" flipV="1">
              <a:off x="10231000" y="3879836"/>
              <a:ext cx="124019" cy="1978518"/>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50" name="TextBox 49">
              <a:extLst>
                <a:ext uri="{FF2B5EF4-FFF2-40B4-BE49-F238E27FC236}">
                  <a16:creationId xmlns:a16="http://schemas.microsoft.com/office/drawing/2014/main" id="{9FC1343C-3BF9-4CF9-A7FC-B43CD113F58F}"/>
                </a:ext>
              </a:extLst>
            </p:cNvPr>
            <p:cNvSpPr txBox="1"/>
            <p:nvPr/>
          </p:nvSpPr>
          <p:spPr>
            <a:xfrm>
              <a:off x="9847091" y="4775725"/>
              <a:ext cx="886776"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1000" b="0" i="0" u="none" strike="noStrike" cap="none" normalizeH="0" baseline="0" noProof="0">
                  <a:ln>
                    <a:noFill/>
                  </a:ln>
                  <a:solidFill>
                    <a:prstClr val="black"/>
                  </a:solidFill>
                  <a:uLnTx/>
                  <a:uFillTx/>
                  <a:latin typeface="Tw Cen MT"/>
                  <a:ea typeface="+mn-ea"/>
                  <a:cs typeface="Tw Cen MT"/>
                </a:rPr>
                <a:t>INDIVIDUEL</a:t>
              </a:r>
            </a:p>
          </p:txBody>
        </p:sp>
        <p:sp>
          <p:nvSpPr>
            <p:cNvPr id="51" name="Left Bracket 50">
              <a:extLst>
                <a:ext uri="{FF2B5EF4-FFF2-40B4-BE49-F238E27FC236}">
                  <a16:creationId xmlns:a16="http://schemas.microsoft.com/office/drawing/2014/main" id="{67F946B7-6446-41AE-9ED4-D06CC3482064}"/>
                </a:ext>
              </a:extLst>
            </p:cNvPr>
            <p:cNvSpPr/>
            <p:nvPr/>
          </p:nvSpPr>
          <p:spPr>
            <a:xfrm rot="5400000" flipV="1">
              <a:off x="7647532" y="3311881"/>
              <a:ext cx="114032" cy="3114429"/>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52" name="TextBox 51">
              <a:extLst>
                <a:ext uri="{FF2B5EF4-FFF2-40B4-BE49-F238E27FC236}">
                  <a16:creationId xmlns:a16="http://schemas.microsoft.com/office/drawing/2014/main" id="{0A788DC3-508B-41B5-A2E9-9C5CFB794E7E}"/>
                </a:ext>
              </a:extLst>
            </p:cNvPr>
            <p:cNvSpPr txBox="1"/>
            <p:nvPr/>
          </p:nvSpPr>
          <p:spPr>
            <a:xfrm>
              <a:off x="7053618" y="4789730"/>
              <a:ext cx="1215283"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1000" b="0" i="0" u="none" strike="noStrike" cap="none" normalizeH="0" baseline="0" noProof="0">
                  <a:ln>
                    <a:noFill/>
                  </a:ln>
                  <a:solidFill>
                    <a:prstClr val="black"/>
                  </a:solidFill>
                  <a:uLnTx/>
                  <a:uFillTx/>
                  <a:latin typeface="Tw Cen MT"/>
                  <a:ea typeface="+mn-ea"/>
                  <a:cs typeface="Tw Cen MT"/>
                </a:rPr>
                <a:t>COLLABORATIF</a:t>
              </a:r>
            </a:p>
          </p:txBody>
        </p:sp>
        <p:sp>
          <p:nvSpPr>
            <p:cNvPr id="53" name="Left Bracket 52">
              <a:extLst>
                <a:ext uri="{FF2B5EF4-FFF2-40B4-BE49-F238E27FC236}">
                  <a16:creationId xmlns:a16="http://schemas.microsoft.com/office/drawing/2014/main" id="{48A3DE41-7446-427E-87B6-CA7892F8EF76}"/>
                </a:ext>
              </a:extLst>
            </p:cNvPr>
            <p:cNvSpPr/>
            <p:nvPr/>
          </p:nvSpPr>
          <p:spPr>
            <a:xfrm rot="5400000" flipV="1">
              <a:off x="9685329" y="807719"/>
              <a:ext cx="122824" cy="305678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54" name="TextBox 53">
              <a:extLst>
                <a:ext uri="{FF2B5EF4-FFF2-40B4-BE49-F238E27FC236}">
                  <a16:creationId xmlns:a16="http://schemas.microsoft.com/office/drawing/2014/main" id="{34F5F67C-C74D-4A59-B714-1DB1F46DA9C1}"/>
                </a:ext>
              </a:extLst>
            </p:cNvPr>
            <p:cNvSpPr txBox="1"/>
            <p:nvPr/>
          </p:nvSpPr>
          <p:spPr>
            <a:xfrm>
              <a:off x="9463787" y="2257641"/>
              <a:ext cx="886776"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1000" b="0" i="0" u="none" strike="noStrike" cap="none" normalizeH="0" baseline="0" noProof="0">
                  <a:ln>
                    <a:noFill/>
                  </a:ln>
                  <a:solidFill>
                    <a:prstClr val="black"/>
                  </a:solidFill>
                  <a:uLnTx/>
                  <a:uFillTx/>
                  <a:latin typeface="Tw Cen MT"/>
                  <a:ea typeface="+mn-ea"/>
                  <a:cs typeface="Tw Cen MT"/>
                </a:rPr>
                <a:t>INDIVIDUEL</a:t>
              </a:r>
            </a:p>
          </p:txBody>
        </p:sp>
        <p:sp>
          <p:nvSpPr>
            <p:cNvPr id="55" name="Left Bracket 54">
              <a:extLst>
                <a:ext uri="{FF2B5EF4-FFF2-40B4-BE49-F238E27FC236}">
                  <a16:creationId xmlns:a16="http://schemas.microsoft.com/office/drawing/2014/main" id="{96BD76E4-FB47-4732-9313-20A43CB322CB}"/>
                </a:ext>
              </a:extLst>
            </p:cNvPr>
            <p:cNvSpPr/>
            <p:nvPr/>
          </p:nvSpPr>
          <p:spPr>
            <a:xfrm rot="5400000" flipV="1">
              <a:off x="7104684" y="1315211"/>
              <a:ext cx="117829" cy="2046797"/>
            </a:xfrm>
            <a:prstGeom prst="leftBracket">
              <a:avLst/>
            </a:prstGeom>
            <a:noFill/>
            <a:ln w="6350" cap="flat" cmpd="sng" algn="ctr">
              <a:solidFill>
                <a:sysClr val="windowText" lastClr="000000">
                  <a:lumMod val="50000"/>
                  <a:lumOff val="50000"/>
                </a:sysClr>
              </a:solidFill>
              <a:prstDash val="solid"/>
              <a:miter lim="800000"/>
            </a:ln>
            <a:effectLst/>
          </p:spPr>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mn-cs"/>
              </a:endParaRPr>
            </a:p>
          </p:txBody>
        </p:sp>
        <p:sp>
          <p:nvSpPr>
            <p:cNvPr id="56" name="TextBox 55">
              <a:extLst>
                <a:ext uri="{FF2B5EF4-FFF2-40B4-BE49-F238E27FC236}">
                  <a16:creationId xmlns:a16="http://schemas.microsoft.com/office/drawing/2014/main" id="{87526B74-414F-48F2-A4B5-AB763CDA76F5}"/>
                </a:ext>
              </a:extLst>
            </p:cNvPr>
            <p:cNvSpPr txBox="1"/>
            <p:nvPr/>
          </p:nvSpPr>
          <p:spPr>
            <a:xfrm>
              <a:off x="6463263" y="2261699"/>
              <a:ext cx="1215283" cy="21882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1000" b="0" i="0" u="none" strike="noStrike" cap="none" normalizeH="0" baseline="0" noProof="0">
                  <a:ln>
                    <a:noFill/>
                  </a:ln>
                  <a:solidFill>
                    <a:prstClr val="black"/>
                  </a:solidFill>
                  <a:uLnTx/>
                  <a:uFillTx/>
                  <a:latin typeface="Tw Cen MT"/>
                  <a:ea typeface="+mn-ea"/>
                  <a:cs typeface="Tw Cen MT"/>
                </a:rPr>
                <a:t>COLLABORATIF</a:t>
              </a:r>
            </a:p>
          </p:txBody>
        </p:sp>
      </p:grpSp>
      <p:sp>
        <p:nvSpPr>
          <p:cNvPr id="74" name="TextBox 73">
            <a:extLst>
              <a:ext uri="{FF2B5EF4-FFF2-40B4-BE49-F238E27FC236}">
                <a16:creationId xmlns:a16="http://schemas.microsoft.com/office/drawing/2014/main" id="{8B3929CC-7C07-4359-BE74-BBA30316C8AA}"/>
              </a:ext>
            </a:extLst>
          </p:cNvPr>
          <p:cNvSpPr txBox="1"/>
          <p:nvPr/>
        </p:nvSpPr>
        <p:spPr>
          <a:xfrm>
            <a:off x="-539934" y="4769417"/>
            <a:ext cx="3117399" cy="49244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400" b="1" i="0" u="none" strike="noStrike" cap="none" normalizeH="0" baseline="0" noProof="0">
                <a:ln>
                  <a:noFill/>
                </a:ln>
                <a:solidFill>
                  <a:srgbClr val="000000"/>
                </a:solidFill>
                <a:uLnTx/>
                <a:uFillTx/>
                <a:latin typeface="Arial"/>
                <a:ea typeface="+mn-ea"/>
                <a:cs typeface="+mn-cs"/>
              </a:rPr>
              <a:t>MILIEU DE TRAVAIL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200" b="0" i="0" u="none" strike="noStrike" cap="none" normalizeH="0" baseline="0" noProof="0">
                <a:ln>
                  <a:noFill/>
                </a:ln>
                <a:solidFill>
                  <a:srgbClr val="000000"/>
                </a:solidFill>
                <a:uLnTx/>
                <a:uFillTx/>
                <a:latin typeface="Arial"/>
                <a:ea typeface="+mn-ea"/>
                <a:cs typeface="+mn-cs"/>
              </a:rPr>
              <a:t> INTERACTIF </a:t>
            </a:r>
          </a:p>
        </p:txBody>
      </p:sp>
      <p:sp>
        <p:nvSpPr>
          <p:cNvPr id="73" name="TextBox 72">
            <a:extLst>
              <a:ext uri="{FF2B5EF4-FFF2-40B4-BE49-F238E27FC236}">
                <a16:creationId xmlns:a16="http://schemas.microsoft.com/office/drawing/2014/main" id="{043975EF-F360-4B6F-9D8F-02C441F1F355}"/>
              </a:ext>
            </a:extLst>
          </p:cNvPr>
          <p:cNvSpPr txBox="1"/>
          <p:nvPr/>
        </p:nvSpPr>
        <p:spPr>
          <a:xfrm>
            <a:off x="10599" y="3368967"/>
            <a:ext cx="1846657" cy="49244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200" b="0" i="0" u="none" strike="noStrike" cap="none" normalizeH="0" baseline="0" noProof="0">
                <a:ln>
                  <a:noFill/>
                </a:ln>
                <a:solidFill>
                  <a:srgbClr val="000000"/>
                </a:solidFill>
                <a:uLnTx/>
                <a:uFillTx/>
                <a:latin typeface="Arial"/>
                <a:ea typeface="+mn-ea"/>
                <a:cs typeface="+mn-cs"/>
              </a:rPr>
              <a:t>MILIEU DE TRAVAIL</a:t>
            </a:r>
            <a:r>
              <a:rPr kumimoji="0" lang="fr-CA" sz="1400" b="1" i="0" u="none" strike="noStrike" cap="none" normalizeH="0" baseline="0" noProof="0">
                <a:ln>
                  <a:noFill/>
                </a:ln>
                <a:solidFill>
                  <a:srgbClr val="000000"/>
                </a:solidFill>
                <a:uLnTx/>
                <a:uFillTx/>
                <a:latin typeface="Arial"/>
                <a:ea typeface="+mn-ea"/>
                <a:cs typeface="+mn-cs"/>
              </a:rPr>
              <a:t> ÉQUILIBRÉ</a:t>
            </a:r>
            <a:r>
              <a:rPr kumimoji="0" lang="fr-CA" sz="1200" b="0" i="0" u="none" strike="noStrike" cap="none" normalizeH="0" baseline="0" noProof="0">
                <a:ln>
                  <a:noFill/>
                </a:ln>
                <a:solidFill>
                  <a:srgbClr val="000000"/>
                </a:solidFill>
                <a:uLnTx/>
                <a:uFillTx/>
                <a:latin typeface="Arial"/>
                <a:ea typeface="+mn-ea"/>
                <a:cs typeface="+mn-cs"/>
              </a:rPr>
              <a:t> </a:t>
            </a:r>
          </a:p>
        </p:txBody>
      </p:sp>
      <p:sp>
        <p:nvSpPr>
          <p:cNvPr id="4" name="Title 1">
            <a:extLst>
              <a:ext uri="{FF2B5EF4-FFF2-40B4-BE49-F238E27FC236}">
                <a16:creationId xmlns:a16="http://schemas.microsoft.com/office/drawing/2014/main" id="{6AC7C996-FE60-4D3A-8E53-79B88468FB66}"/>
              </a:ext>
            </a:extLst>
          </p:cNvPr>
          <p:cNvSpPr txBox="1">
            <a:spLocks/>
          </p:cNvSpPr>
          <p:nvPr/>
        </p:nvSpPr>
        <p:spPr bwMode="auto">
          <a:xfrm>
            <a:off x="482184" y="87347"/>
            <a:ext cx="6957916"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3200" b="1" i="0" u="none" strike="noStrike" cap="none" normalizeH="0" baseline="0" noProof="0" dirty="0">
                <a:ln>
                  <a:noFill/>
                </a:ln>
                <a:solidFill>
                  <a:srgbClr val="18853F"/>
                </a:solidFill>
                <a:uLnTx/>
                <a:uFillTx/>
                <a:latin typeface="Arial"/>
                <a:ea typeface="+mj-ea"/>
                <a:cs typeface="+mj-cs"/>
              </a:rPr>
              <a:t>Comment un Milieu de travail GC est-il conçu? </a:t>
            </a:r>
          </a:p>
          <a:p>
            <a:pPr marL="0" marR="0" lvl="0" indent="0" algn="l" defTabSz="912813" rtl="0" eaLnBrk="0" fontAlgn="base" latinLnBrk="0" hangingPunct="0">
              <a:lnSpc>
                <a:spcPct val="90000"/>
              </a:lnSpc>
              <a:spcBef>
                <a:spcPct val="0"/>
              </a:spcBef>
              <a:spcAft>
                <a:spcPct val="0"/>
              </a:spcAft>
              <a:buClrTx/>
              <a:buSzTx/>
              <a:buFontTx/>
              <a:buNone/>
              <a:tabLst/>
              <a:defRPr/>
            </a:pPr>
            <a:endParaRPr kumimoji="0" lang="en-CA" sz="3200" b="1" i="0" u="none" strike="noStrike" kern="1200" cap="none" spc="0" normalizeH="0" baseline="0" noProof="0" dirty="0">
              <a:ln>
                <a:noFill/>
              </a:ln>
              <a:solidFill>
                <a:srgbClr val="18853F"/>
              </a:solidFill>
              <a:effectLst/>
              <a:uLnTx/>
              <a:uFillTx/>
              <a:latin typeface="Arial"/>
              <a:ea typeface="+mj-ea"/>
              <a:cs typeface="+mj-cs"/>
            </a:endParaRPr>
          </a:p>
        </p:txBody>
      </p:sp>
      <p:sp>
        <p:nvSpPr>
          <p:cNvPr id="69" name="TextBox 68">
            <a:extLst>
              <a:ext uri="{FF2B5EF4-FFF2-40B4-BE49-F238E27FC236}">
                <a16:creationId xmlns:a16="http://schemas.microsoft.com/office/drawing/2014/main" id="{9435C836-13C5-43CA-9623-4D1E90A9E9DC}"/>
              </a:ext>
            </a:extLst>
          </p:cNvPr>
          <p:cNvSpPr txBox="1"/>
          <p:nvPr/>
        </p:nvSpPr>
        <p:spPr>
          <a:xfrm>
            <a:off x="-211008" y="2074554"/>
            <a:ext cx="2278455" cy="49244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200" b="0" i="0" u="none" strike="noStrike" cap="none" normalizeH="0" baseline="0" noProof="0">
                <a:ln>
                  <a:noFill/>
                </a:ln>
                <a:solidFill>
                  <a:srgbClr val="000000"/>
                </a:solidFill>
                <a:uLnTx/>
                <a:uFillTx/>
                <a:latin typeface="Arial"/>
                <a:ea typeface="+mn-ea"/>
                <a:cs typeface="+mn-cs"/>
              </a:rPr>
              <a:t>Milieu de travail </a:t>
            </a:r>
            <a:r>
              <a:rPr kumimoji="0" lang="fr-CA" sz="1400" b="1" i="0" u="none" strike="noStrike" cap="none" normalizeH="0" baseline="0" noProof="0">
                <a:ln>
                  <a:noFill/>
                </a:ln>
                <a:solidFill>
                  <a:srgbClr val="000000"/>
                </a:solidFill>
                <a:uLnTx/>
                <a:uFillTx/>
                <a:latin typeface="Arial"/>
                <a:ea typeface="+mn-ea"/>
                <a:cs typeface="+mn-cs"/>
              </a:rPr>
              <a:t>AUTONOME</a:t>
            </a:r>
            <a:r>
              <a:rPr kumimoji="0" lang="fr-CA" sz="1200" b="0" i="0" u="none" strike="noStrike" cap="none" normalizeH="0" baseline="0" noProof="0">
                <a:ln>
                  <a:noFill/>
                </a:ln>
                <a:solidFill>
                  <a:srgbClr val="000000"/>
                </a:solidFill>
                <a:uLnTx/>
                <a:uFillTx/>
                <a:latin typeface="Arial"/>
                <a:ea typeface="+mn-ea"/>
                <a:cs typeface="+mn-cs"/>
              </a:rPr>
              <a:t> </a:t>
            </a:r>
          </a:p>
        </p:txBody>
      </p:sp>
      <p:sp>
        <p:nvSpPr>
          <p:cNvPr id="75" name="TextBox 74">
            <a:extLst>
              <a:ext uri="{FF2B5EF4-FFF2-40B4-BE49-F238E27FC236}">
                <a16:creationId xmlns:a16="http://schemas.microsoft.com/office/drawing/2014/main" id="{31DBE35C-C245-480E-8CA8-21859EBA08A9}"/>
              </a:ext>
            </a:extLst>
          </p:cNvPr>
          <p:cNvSpPr txBox="1"/>
          <p:nvPr/>
        </p:nvSpPr>
        <p:spPr>
          <a:xfrm>
            <a:off x="172358" y="2490397"/>
            <a:ext cx="158110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srgbClr val="000000"/>
                </a:solidFill>
                <a:uLnTx/>
                <a:uFillTx/>
                <a:latin typeface="Arial"/>
                <a:ea typeface="+mn-ea"/>
                <a:cs typeface="+mn-cs"/>
              </a:rPr>
              <a:t>Proportion plus élevée de </a:t>
            </a:r>
            <a:r>
              <a:rPr kumimoji="0" lang="fr-CA" sz="1200" b="1" i="0" u="none" strike="noStrike" cap="none" normalizeH="0" baseline="0" noProof="0" dirty="0">
                <a:ln>
                  <a:noFill/>
                </a:ln>
                <a:solidFill>
                  <a:srgbClr val="000000"/>
                </a:solidFill>
                <a:uLnTx/>
                <a:uFillTx/>
                <a:latin typeface="Arial"/>
                <a:ea typeface="+mn-ea"/>
                <a:cs typeface="+mn-cs"/>
              </a:rPr>
              <a:t>points de travail individuels</a:t>
            </a:r>
            <a:r>
              <a:rPr kumimoji="0" lang="fr-CA" sz="1200" b="0" i="0" u="none" strike="noStrike" cap="none" normalizeH="0" baseline="0" noProof="0" dirty="0">
                <a:ln>
                  <a:noFill/>
                </a:ln>
                <a:solidFill>
                  <a:srgbClr val="000000"/>
                </a:solidFill>
                <a:uLnTx/>
                <a:uFillTx/>
                <a:latin typeface="Arial"/>
                <a:ea typeface="+mn-ea"/>
                <a:cs typeface="+mn-cs"/>
              </a:rPr>
              <a:t>.  </a:t>
            </a:r>
          </a:p>
        </p:txBody>
      </p:sp>
      <p:sp>
        <p:nvSpPr>
          <p:cNvPr id="80" name="TextBox 79">
            <a:extLst>
              <a:ext uri="{FF2B5EF4-FFF2-40B4-BE49-F238E27FC236}">
                <a16:creationId xmlns:a16="http://schemas.microsoft.com/office/drawing/2014/main" id="{C0F6252F-E3DF-477B-8F5E-58933A8C64FB}"/>
              </a:ext>
            </a:extLst>
          </p:cNvPr>
          <p:cNvSpPr txBox="1"/>
          <p:nvPr/>
        </p:nvSpPr>
        <p:spPr>
          <a:xfrm>
            <a:off x="203045" y="5192383"/>
            <a:ext cx="158110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srgbClr val="000000"/>
                </a:solidFill>
                <a:uLnTx/>
                <a:uFillTx/>
                <a:latin typeface="Arial"/>
                <a:ea typeface="+mn-ea"/>
                <a:cs typeface="+mn-cs"/>
              </a:rPr>
              <a:t>Proportion plus élevée de </a:t>
            </a:r>
            <a:r>
              <a:rPr kumimoji="0" lang="fr-CA" sz="1200" b="1" i="0" u="none" strike="noStrike" cap="none" normalizeH="0" baseline="0" noProof="0" dirty="0">
                <a:ln>
                  <a:noFill/>
                </a:ln>
                <a:solidFill>
                  <a:srgbClr val="000000"/>
                </a:solidFill>
                <a:uLnTx/>
                <a:uFillTx/>
                <a:latin typeface="Arial"/>
                <a:ea typeface="+mn-ea"/>
                <a:cs typeface="+mn-cs"/>
              </a:rPr>
              <a:t>points de travail collaboratif</a:t>
            </a:r>
            <a:r>
              <a:rPr kumimoji="0" lang="fr-CA" sz="1200" b="0" i="0" u="none" strike="noStrike" cap="none" normalizeH="0" baseline="0" noProof="0" dirty="0">
                <a:ln>
                  <a:noFill/>
                </a:ln>
                <a:solidFill>
                  <a:srgbClr val="000000"/>
                </a:solidFill>
                <a:uLnTx/>
                <a:uFillTx/>
                <a:latin typeface="Arial"/>
                <a:ea typeface="+mn-ea"/>
                <a:cs typeface="+mn-cs"/>
              </a:rPr>
              <a:t>.  </a:t>
            </a:r>
          </a:p>
        </p:txBody>
      </p:sp>
      <p:sp>
        <p:nvSpPr>
          <p:cNvPr id="81" name="TextBox 80">
            <a:extLst>
              <a:ext uri="{FF2B5EF4-FFF2-40B4-BE49-F238E27FC236}">
                <a16:creationId xmlns:a16="http://schemas.microsoft.com/office/drawing/2014/main" id="{0C381D76-7DE3-4E90-99B8-7844CED6C432}"/>
              </a:ext>
            </a:extLst>
          </p:cNvPr>
          <p:cNvSpPr txBox="1"/>
          <p:nvPr/>
        </p:nvSpPr>
        <p:spPr>
          <a:xfrm>
            <a:off x="54187" y="3798111"/>
            <a:ext cx="1791047"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200" b="1" i="0" u="none" strike="noStrike" cap="none" normalizeH="0" baseline="0" noProof="0">
                <a:ln>
                  <a:noFill/>
                </a:ln>
                <a:solidFill>
                  <a:srgbClr val="000000"/>
                </a:solidFill>
                <a:uLnTx/>
                <a:uFillTx/>
                <a:latin typeface="Arial"/>
                <a:ea typeface="+mn-ea"/>
                <a:cs typeface="+mn-cs"/>
              </a:rPr>
              <a:t>Proportion égale </a:t>
            </a:r>
            <a:r>
              <a:rPr kumimoji="0" lang="fr-CA" sz="1200" b="0" i="0" u="none" strike="noStrike" cap="none" normalizeH="0" baseline="0" noProof="0">
                <a:ln>
                  <a:noFill/>
                </a:ln>
                <a:solidFill>
                  <a:srgbClr val="000000"/>
                </a:solidFill>
                <a:uLnTx/>
                <a:uFillTx/>
                <a:latin typeface="Arial"/>
                <a:ea typeface="+mn-ea"/>
                <a:cs typeface="+mn-cs"/>
              </a:rPr>
              <a:t>de points de travail individuels et collaboratifs.  </a:t>
            </a:r>
          </a:p>
        </p:txBody>
      </p:sp>
      <p:sp>
        <p:nvSpPr>
          <p:cNvPr id="83" name="Rectangle: Folded Corner 82">
            <a:extLst>
              <a:ext uri="{FF2B5EF4-FFF2-40B4-BE49-F238E27FC236}">
                <a16:creationId xmlns:a16="http://schemas.microsoft.com/office/drawing/2014/main" id="{7BABDAD1-CB26-47E9-B423-5A520323C846}"/>
              </a:ext>
            </a:extLst>
          </p:cNvPr>
          <p:cNvSpPr/>
          <p:nvPr/>
        </p:nvSpPr>
        <p:spPr>
          <a:xfrm>
            <a:off x="8587822" y="234714"/>
            <a:ext cx="3272161" cy="1545881"/>
          </a:xfrm>
          <a:prstGeom prst="foldedCorner">
            <a:avLst/>
          </a:prstGeom>
          <a:solidFill>
            <a:srgbClr val="E6DD6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sp>
        <p:nvSpPr>
          <p:cNvPr id="84" name="Rectangle 83">
            <a:extLst>
              <a:ext uri="{FF2B5EF4-FFF2-40B4-BE49-F238E27FC236}">
                <a16:creationId xmlns:a16="http://schemas.microsoft.com/office/drawing/2014/main" id="{37A2942A-2AD5-4A71-B0B7-55CF71030055}"/>
              </a:ext>
            </a:extLst>
          </p:cNvPr>
          <p:cNvSpPr/>
          <p:nvPr/>
        </p:nvSpPr>
        <p:spPr>
          <a:xfrm>
            <a:off x="8669266" y="357652"/>
            <a:ext cx="3260298" cy="132343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prstClr val="black"/>
                </a:solidFill>
                <a:uLnTx/>
                <a:uFillTx/>
                <a:latin typeface="Arial"/>
                <a:ea typeface="+mn-ea"/>
                <a:cs typeface="+mn-cs"/>
              </a:rPr>
              <a:t>Le profil d’activité idéal pour votre milieu de travail sera déterminé par un court sondage et dans l’atelier des programmes fonctionnels.</a:t>
            </a:r>
          </a:p>
        </p:txBody>
      </p:sp>
      <p:pic>
        <p:nvPicPr>
          <p:cNvPr id="85" name="Graphic 84" descr="Right pointing backhand index outline">
            <a:extLst>
              <a:ext uri="{FF2B5EF4-FFF2-40B4-BE49-F238E27FC236}">
                <a16:creationId xmlns:a16="http://schemas.microsoft.com/office/drawing/2014/main" id="{49523E25-416A-4981-BDF3-FF1F8C0CC3CA}"/>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997567">
            <a:off x="7643163" y="90145"/>
            <a:ext cx="914400" cy="914400"/>
          </a:xfrm>
          <a:prstGeom prst="rect">
            <a:avLst/>
          </a:prstGeom>
        </p:spPr>
      </p:pic>
      <p:sp>
        <p:nvSpPr>
          <p:cNvPr id="86" name="TextBox 85">
            <a:extLst>
              <a:ext uri="{FF2B5EF4-FFF2-40B4-BE49-F238E27FC236}">
                <a16:creationId xmlns:a16="http://schemas.microsoft.com/office/drawing/2014/main" id="{A9F4A062-0C5F-4F78-9456-4B0CEF281CD8}"/>
              </a:ext>
            </a:extLst>
          </p:cNvPr>
          <p:cNvSpPr txBox="1"/>
          <p:nvPr/>
        </p:nvSpPr>
        <p:spPr>
          <a:xfrm>
            <a:off x="8554324" y="2271720"/>
            <a:ext cx="3022629" cy="175432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mn-ea"/>
                <a:cs typeface="+mn-cs"/>
              </a:rPr>
              <a:t>La conception de </a:t>
            </a:r>
            <a:r>
              <a:rPr kumimoji="0" lang="fr-CA" sz="1400" b="0" i="0" u="none" strike="noStrike" cap="none" normalizeH="0" baseline="0" noProof="0" dirty="0" err="1">
                <a:ln>
                  <a:noFill/>
                </a:ln>
                <a:solidFill>
                  <a:srgbClr val="000000"/>
                </a:solidFill>
                <a:uLnTx/>
                <a:uFillTx/>
                <a:latin typeface="Arial"/>
                <a:ea typeface="+mn-ea"/>
                <a:cs typeface="+mn-cs"/>
              </a:rPr>
              <a:t>CotravailGC</a:t>
            </a:r>
            <a:r>
              <a:rPr kumimoji="0" lang="fr-CA" sz="1400" b="0" i="0" u="none" strike="noStrike" cap="none" normalizeH="0" baseline="0" noProof="0" dirty="0">
                <a:ln>
                  <a:noFill/>
                </a:ln>
                <a:solidFill>
                  <a:srgbClr val="000000"/>
                </a:solidFill>
                <a:uLnTx/>
                <a:uFillTx/>
                <a:latin typeface="Arial"/>
                <a:ea typeface="+mn-ea"/>
                <a:cs typeface="+mn-cs"/>
              </a:rPr>
              <a:t> </a:t>
            </a:r>
            <a:r>
              <a:rPr kumimoji="0" lang="fr-CA" sz="1400" b="1" i="0" u="none" strike="noStrike" cap="none" normalizeH="0" baseline="0" noProof="0" dirty="0">
                <a:ln>
                  <a:noFill/>
                </a:ln>
                <a:solidFill>
                  <a:srgbClr val="000000"/>
                </a:solidFill>
                <a:uLnTx/>
                <a:uFillTx/>
                <a:latin typeface="Arial"/>
                <a:ea typeface="+mn-ea"/>
                <a:cs typeface="+mn-cs"/>
              </a:rPr>
              <a:t>CENTRÉ SUR L’UTILISATEUR.</a:t>
            </a:r>
            <a:r>
              <a:rPr kumimoji="0" lang="fr-CA" sz="1400" b="0" i="0" u="none" strike="noStrike" cap="none" normalizeH="0" baseline="0" noProof="0" dirty="0">
                <a:ln>
                  <a:noFill/>
                </a:ln>
                <a:solidFill>
                  <a:srgbClr val="000000"/>
                </a:solidFill>
                <a:uLnTx/>
                <a:uFillTx/>
                <a:latin typeface="Arial"/>
                <a:ea typeface="+mn-ea"/>
                <a:cs typeface="+mn-cs"/>
              </a:rPr>
              <a:t>  La contribution des utilisateurs est essentielle afin de fournir une conception en </a:t>
            </a:r>
            <a:r>
              <a:rPr lang="fr-CA" sz="1400" dirty="0">
                <a:solidFill>
                  <a:srgbClr val="000000"/>
                </a:solidFill>
                <a:latin typeface="Arial"/>
              </a:rPr>
              <a:t>appui aux</a:t>
            </a:r>
            <a:r>
              <a:rPr kumimoji="0" lang="fr-CA" sz="1400" b="0" i="0" u="none" strike="noStrike" cap="none" normalizeH="0" baseline="0" noProof="0" dirty="0">
                <a:ln>
                  <a:noFill/>
                </a:ln>
                <a:solidFill>
                  <a:srgbClr val="000000"/>
                </a:solidFill>
                <a:uLnTx/>
                <a:uFillTx/>
                <a:latin typeface="Arial"/>
                <a:ea typeface="+mn-ea"/>
                <a:cs typeface="+mn-cs"/>
              </a:rPr>
              <a:t> activités ainsi qu’aux styles de travail.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2" name="Rectangle: Rounded Corners 1">
            <a:extLst>
              <a:ext uri="{FF2B5EF4-FFF2-40B4-BE49-F238E27FC236}">
                <a16:creationId xmlns:a16="http://schemas.microsoft.com/office/drawing/2014/main" id="{EB659D60-E67A-4CE0-8332-25970FEE62DB}"/>
              </a:ext>
            </a:extLst>
          </p:cNvPr>
          <p:cNvSpPr/>
          <p:nvPr/>
        </p:nvSpPr>
        <p:spPr>
          <a:xfrm>
            <a:off x="8453120" y="2162197"/>
            <a:ext cx="3370739" cy="1635914"/>
          </a:xfrm>
          <a:custGeom>
            <a:avLst/>
            <a:gdLst>
              <a:gd name="connsiteX0" fmla="*/ 0 w 3370739"/>
              <a:gd name="connsiteY0" fmla="*/ 272658 h 1635914"/>
              <a:gd name="connsiteX1" fmla="*/ 272658 w 3370739"/>
              <a:gd name="connsiteY1" fmla="*/ 0 h 1635914"/>
              <a:gd name="connsiteX2" fmla="*/ 894251 w 3370739"/>
              <a:gd name="connsiteY2" fmla="*/ 0 h 1635914"/>
              <a:gd name="connsiteX3" fmla="*/ 1431081 w 3370739"/>
              <a:gd name="connsiteY3" fmla="*/ 0 h 1635914"/>
              <a:gd name="connsiteX4" fmla="*/ 1939658 w 3370739"/>
              <a:gd name="connsiteY4" fmla="*/ 0 h 1635914"/>
              <a:gd name="connsiteX5" fmla="*/ 2532996 w 3370739"/>
              <a:gd name="connsiteY5" fmla="*/ 0 h 1635914"/>
              <a:gd name="connsiteX6" fmla="*/ 3098081 w 3370739"/>
              <a:gd name="connsiteY6" fmla="*/ 0 h 1635914"/>
              <a:gd name="connsiteX7" fmla="*/ 3370739 w 3370739"/>
              <a:gd name="connsiteY7" fmla="*/ 272658 h 1635914"/>
              <a:gd name="connsiteX8" fmla="*/ 3370739 w 3370739"/>
              <a:gd name="connsiteY8" fmla="*/ 817957 h 1635914"/>
              <a:gd name="connsiteX9" fmla="*/ 3370739 w 3370739"/>
              <a:gd name="connsiteY9" fmla="*/ 1363256 h 1635914"/>
              <a:gd name="connsiteX10" fmla="*/ 3098081 w 3370739"/>
              <a:gd name="connsiteY10" fmla="*/ 1635914 h 1635914"/>
              <a:gd name="connsiteX11" fmla="*/ 2504742 w 3370739"/>
              <a:gd name="connsiteY11" fmla="*/ 1635914 h 1635914"/>
              <a:gd name="connsiteX12" fmla="*/ 1883149 w 3370739"/>
              <a:gd name="connsiteY12" fmla="*/ 1635914 h 1635914"/>
              <a:gd name="connsiteX13" fmla="*/ 1261556 w 3370739"/>
              <a:gd name="connsiteY13" fmla="*/ 1635914 h 1635914"/>
              <a:gd name="connsiteX14" fmla="*/ 272658 w 3370739"/>
              <a:gd name="connsiteY14" fmla="*/ 1635914 h 1635914"/>
              <a:gd name="connsiteX15" fmla="*/ 0 w 3370739"/>
              <a:gd name="connsiteY15" fmla="*/ 1363256 h 1635914"/>
              <a:gd name="connsiteX16" fmla="*/ 0 w 3370739"/>
              <a:gd name="connsiteY16" fmla="*/ 807051 h 1635914"/>
              <a:gd name="connsiteX17" fmla="*/ 0 w 3370739"/>
              <a:gd name="connsiteY17" fmla="*/ 272658 h 1635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70739" h="1635914" extrusionOk="0">
                <a:moveTo>
                  <a:pt x="0" y="272658"/>
                </a:moveTo>
                <a:cubicBezTo>
                  <a:pt x="-32576" y="101979"/>
                  <a:pt x="106663" y="5784"/>
                  <a:pt x="272658" y="0"/>
                </a:cubicBezTo>
                <a:cubicBezTo>
                  <a:pt x="486530" y="-66906"/>
                  <a:pt x="747805" y="33993"/>
                  <a:pt x="894251" y="0"/>
                </a:cubicBezTo>
                <a:cubicBezTo>
                  <a:pt x="1040697" y="-33993"/>
                  <a:pt x="1189087" y="56070"/>
                  <a:pt x="1431081" y="0"/>
                </a:cubicBezTo>
                <a:cubicBezTo>
                  <a:pt x="1673075" y="-56070"/>
                  <a:pt x="1694996" y="54531"/>
                  <a:pt x="1939658" y="0"/>
                </a:cubicBezTo>
                <a:cubicBezTo>
                  <a:pt x="2184320" y="-54531"/>
                  <a:pt x="2353589" y="60642"/>
                  <a:pt x="2532996" y="0"/>
                </a:cubicBezTo>
                <a:cubicBezTo>
                  <a:pt x="2712403" y="-60642"/>
                  <a:pt x="2817601" y="10692"/>
                  <a:pt x="3098081" y="0"/>
                </a:cubicBezTo>
                <a:cubicBezTo>
                  <a:pt x="3258338" y="-15740"/>
                  <a:pt x="3354681" y="136184"/>
                  <a:pt x="3370739" y="272658"/>
                </a:cubicBezTo>
                <a:cubicBezTo>
                  <a:pt x="3413561" y="495505"/>
                  <a:pt x="3358607" y="675118"/>
                  <a:pt x="3370739" y="817957"/>
                </a:cubicBezTo>
                <a:cubicBezTo>
                  <a:pt x="3382871" y="960796"/>
                  <a:pt x="3339540" y="1251788"/>
                  <a:pt x="3370739" y="1363256"/>
                </a:cubicBezTo>
                <a:cubicBezTo>
                  <a:pt x="3366479" y="1513597"/>
                  <a:pt x="3256461" y="1614537"/>
                  <a:pt x="3098081" y="1635914"/>
                </a:cubicBezTo>
                <a:cubicBezTo>
                  <a:pt x="2812311" y="1701841"/>
                  <a:pt x="2776210" y="1606542"/>
                  <a:pt x="2504742" y="1635914"/>
                </a:cubicBezTo>
                <a:cubicBezTo>
                  <a:pt x="2233274" y="1665286"/>
                  <a:pt x="2074737" y="1634749"/>
                  <a:pt x="1883149" y="1635914"/>
                </a:cubicBezTo>
                <a:cubicBezTo>
                  <a:pt x="1691561" y="1637079"/>
                  <a:pt x="1539455" y="1574289"/>
                  <a:pt x="1261556" y="1635914"/>
                </a:cubicBezTo>
                <a:cubicBezTo>
                  <a:pt x="983657" y="1697539"/>
                  <a:pt x="617155" y="1604026"/>
                  <a:pt x="272658" y="1635914"/>
                </a:cubicBezTo>
                <a:cubicBezTo>
                  <a:pt x="114843" y="1629102"/>
                  <a:pt x="-5900" y="1505022"/>
                  <a:pt x="0" y="1363256"/>
                </a:cubicBezTo>
                <a:cubicBezTo>
                  <a:pt x="-38226" y="1131308"/>
                  <a:pt x="40892" y="929722"/>
                  <a:pt x="0" y="807051"/>
                </a:cubicBezTo>
                <a:cubicBezTo>
                  <a:pt x="-40892" y="684381"/>
                  <a:pt x="3745" y="478637"/>
                  <a:pt x="0" y="272658"/>
                </a:cubicBezTo>
                <a:close/>
              </a:path>
            </a:pathLst>
          </a:custGeom>
          <a:noFill/>
          <a:ln w="28575">
            <a:prstDash val="solid"/>
            <a:extLst>
              <a:ext uri="{C807C97D-BFC1-408E-A445-0C87EB9F89A2}">
                <ask:lineSketchStyleProps xmlns:ask="http://schemas.microsoft.com/office/drawing/2018/sketchyshapes" sd="1219033472">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sp>
        <p:nvSpPr>
          <p:cNvPr id="3" name="Arrow: Left 2">
            <a:extLst>
              <a:ext uri="{FF2B5EF4-FFF2-40B4-BE49-F238E27FC236}">
                <a16:creationId xmlns:a16="http://schemas.microsoft.com/office/drawing/2014/main" id="{60B3B806-DD97-4F8C-B2B6-A814F0B90F99}"/>
              </a:ext>
            </a:extLst>
          </p:cNvPr>
          <p:cNvSpPr/>
          <p:nvPr/>
        </p:nvSpPr>
        <p:spPr>
          <a:xfrm>
            <a:off x="8135499" y="4912532"/>
            <a:ext cx="681265" cy="318550"/>
          </a:xfrm>
          <a:prstGeom prst="leftArrow">
            <a:avLst>
              <a:gd name="adj1" fmla="val 5735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sp>
        <p:nvSpPr>
          <p:cNvPr id="87" name="TextBox 86">
            <a:extLst>
              <a:ext uri="{FF2B5EF4-FFF2-40B4-BE49-F238E27FC236}">
                <a16:creationId xmlns:a16="http://schemas.microsoft.com/office/drawing/2014/main" id="{1801D2ED-E6C6-4E17-B072-423C1B5136E7}"/>
              </a:ext>
            </a:extLst>
          </p:cNvPr>
          <p:cNvSpPr txBox="1"/>
          <p:nvPr/>
        </p:nvSpPr>
        <p:spPr>
          <a:xfrm>
            <a:off x="8855202" y="4388740"/>
            <a:ext cx="3154595" cy="153888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1" u="none" strike="noStrike" cap="none" normalizeH="0" baseline="0" noProof="0" dirty="0">
                <a:ln>
                  <a:noFill/>
                </a:ln>
                <a:solidFill>
                  <a:srgbClr val="000000"/>
                </a:solidFill>
                <a:uLnTx/>
                <a:uFillTx/>
                <a:latin typeface="Arial"/>
                <a:ea typeface="+mn-ea"/>
                <a:cs typeface="+mn-cs"/>
              </a:rPr>
              <a:t>De plus en plus d’organisations cherchent à ce que leur milieu de travail favorise la collaboration et l’interaction, le travail individuel étant principalement effectué hors site.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140" name="Picture 139">
            <a:extLst>
              <a:ext uri="{FF2B5EF4-FFF2-40B4-BE49-F238E27FC236}">
                <a16:creationId xmlns:a16="http://schemas.microsoft.com/office/drawing/2014/main" id="{286F8230-34DB-478D-8C1F-F5E47C37DCC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5073484" y="2001272"/>
            <a:ext cx="332236" cy="1013068"/>
          </a:xfrm>
          <a:prstGeom prst="rect">
            <a:avLst/>
          </a:prstGeom>
        </p:spPr>
      </p:pic>
      <p:pic>
        <p:nvPicPr>
          <p:cNvPr id="173" name="Picture 172">
            <a:extLst>
              <a:ext uri="{FF2B5EF4-FFF2-40B4-BE49-F238E27FC236}">
                <a16:creationId xmlns:a16="http://schemas.microsoft.com/office/drawing/2014/main" id="{19885E8E-1CC8-48A1-ABE1-D484566AC6C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157685" y="2001272"/>
            <a:ext cx="332236" cy="1013068"/>
          </a:xfrm>
          <a:prstGeom prst="rect">
            <a:avLst/>
          </a:prstGeom>
        </p:spPr>
      </p:pic>
      <p:pic>
        <p:nvPicPr>
          <p:cNvPr id="174" name="Picture 173">
            <a:extLst>
              <a:ext uri="{FF2B5EF4-FFF2-40B4-BE49-F238E27FC236}">
                <a16:creationId xmlns:a16="http://schemas.microsoft.com/office/drawing/2014/main" id="{162DA431-2F3C-4338-B303-F1BED015FFC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7231000" y="1985933"/>
            <a:ext cx="332236" cy="1013068"/>
          </a:xfrm>
          <a:prstGeom prst="rect">
            <a:avLst/>
          </a:prstGeom>
        </p:spPr>
      </p:pic>
      <p:pic>
        <p:nvPicPr>
          <p:cNvPr id="179" name="Picture 178">
            <a:extLst>
              <a:ext uri="{FF2B5EF4-FFF2-40B4-BE49-F238E27FC236}">
                <a16:creationId xmlns:a16="http://schemas.microsoft.com/office/drawing/2014/main" id="{83ACCD9B-9995-4E99-9281-2E8E149EFA8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flipV="1">
            <a:off x="3756036" y="3697170"/>
            <a:ext cx="502527" cy="439451"/>
          </a:xfrm>
          <a:prstGeom prst="rect">
            <a:avLst/>
          </a:prstGeom>
        </p:spPr>
      </p:pic>
      <p:pic>
        <p:nvPicPr>
          <p:cNvPr id="180" name="Picture 179">
            <a:extLst>
              <a:ext uri="{FF2B5EF4-FFF2-40B4-BE49-F238E27FC236}">
                <a16:creationId xmlns:a16="http://schemas.microsoft.com/office/drawing/2014/main" id="{150C000B-BE8E-4D59-A2AB-364D2A907D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837745" y="3557606"/>
            <a:ext cx="446871" cy="733497"/>
          </a:xfrm>
          <a:prstGeom prst="rect">
            <a:avLst/>
          </a:prstGeom>
        </p:spPr>
      </p:pic>
      <p:pic>
        <p:nvPicPr>
          <p:cNvPr id="181" name="Picture 180">
            <a:extLst>
              <a:ext uri="{FF2B5EF4-FFF2-40B4-BE49-F238E27FC236}">
                <a16:creationId xmlns:a16="http://schemas.microsoft.com/office/drawing/2014/main" id="{9ECA9E49-99FF-49FC-B93F-5932D44823F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5691042" y="3402718"/>
            <a:ext cx="332236" cy="1013068"/>
          </a:xfrm>
          <a:prstGeom prst="rect">
            <a:avLst/>
          </a:prstGeom>
        </p:spPr>
      </p:pic>
      <p:pic>
        <p:nvPicPr>
          <p:cNvPr id="182" name="Picture 181">
            <a:extLst>
              <a:ext uri="{FF2B5EF4-FFF2-40B4-BE49-F238E27FC236}">
                <a16:creationId xmlns:a16="http://schemas.microsoft.com/office/drawing/2014/main" id="{025A5177-E6E1-46DB-8040-78BF2FE42E2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822637" y="3391602"/>
            <a:ext cx="332236" cy="1013068"/>
          </a:xfrm>
          <a:prstGeom prst="rect">
            <a:avLst/>
          </a:prstGeom>
        </p:spPr>
      </p:pic>
      <p:pic>
        <p:nvPicPr>
          <p:cNvPr id="183" name="Picture 182">
            <a:extLst>
              <a:ext uri="{FF2B5EF4-FFF2-40B4-BE49-F238E27FC236}">
                <a16:creationId xmlns:a16="http://schemas.microsoft.com/office/drawing/2014/main" id="{89D905DB-073E-4E70-9786-4F68B4F8547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704110" y="4839900"/>
            <a:ext cx="332236" cy="1013068"/>
          </a:xfrm>
          <a:prstGeom prst="rect">
            <a:avLst/>
          </a:prstGeom>
        </p:spPr>
      </p:pic>
      <p:pic>
        <p:nvPicPr>
          <p:cNvPr id="184" name="Picture 183">
            <a:extLst>
              <a:ext uri="{FF2B5EF4-FFF2-40B4-BE49-F238E27FC236}">
                <a16:creationId xmlns:a16="http://schemas.microsoft.com/office/drawing/2014/main" id="{A0E82DC8-F3A8-4BF0-89DE-88EA23B3D2B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flipV="1">
            <a:off x="3602715" y="5086853"/>
            <a:ext cx="502527" cy="439451"/>
          </a:xfrm>
          <a:prstGeom prst="rect">
            <a:avLst/>
          </a:prstGeom>
        </p:spPr>
      </p:pic>
      <p:pic>
        <p:nvPicPr>
          <p:cNvPr id="185" name="Picture 184">
            <a:extLst>
              <a:ext uri="{FF2B5EF4-FFF2-40B4-BE49-F238E27FC236}">
                <a16:creationId xmlns:a16="http://schemas.microsoft.com/office/drawing/2014/main" id="{E2478D21-E522-436B-B7F5-F1246F9F4A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817208" y="4950765"/>
            <a:ext cx="446871" cy="733497"/>
          </a:xfrm>
          <a:prstGeom prst="rect">
            <a:avLst/>
          </a:prstGeom>
        </p:spPr>
      </p:pic>
      <p:pic>
        <p:nvPicPr>
          <p:cNvPr id="186" name="Picture 185">
            <a:extLst>
              <a:ext uri="{FF2B5EF4-FFF2-40B4-BE49-F238E27FC236}">
                <a16:creationId xmlns:a16="http://schemas.microsoft.com/office/drawing/2014/main" id="{F6CF34A5-FAF7-4A4C-9E80-7A0DE306FAC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flipV="1">
            <a:off x="4540640" y="5079297"/>
            <a:ext cx="502527" cy="439451"/>
          </a:xfrm>
          <a:prstGeom prst="rect">
            <a:avLst/>
          </a:prstGeom>
        </p:spPr>
      </p:pic>
      <p:sp>
        <p:nvSpPr>
          <p:cNvPr id="128" name="Rectangle 127">
            <a:extLst>
              <a:ext uri="{FF2B5EF4-FFF2-40B4-BE49-F238E27FC236}">
                <a16:creationId xmlns:a16="http://schemas.microsoft.com/office/drawing/2014/main" id="{50AD25D8-5479-4837-9E96-9D7C5A0ADCC1}"/>
              </a:ext>
            </a:extLst>
          </p:cNvPr>
          <p:cNvSpPr/>
          <p:nvPr/>
        </p:nvSpPr>
        <p:spPr>
          <a:xfrm rot="5400000">
            <a:off x="5799004" y="727105"/>
            <a:ext cx="890654" cy="3715511"/>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5" name="Rectangle 174">
            <a:extLst>
              <a:ext uri="{FF2B5EF4-FFF2-40B4-BE49-F238E27FC236}">
                <a16:creationId xmlns:a16="http://schemas.microsoft.com/office/drawing/2014/main" id="{E1D29895-91CF-4BA8-969D-4F575136ABBC}"/>
              </a:ext>
            </a:extLst>
          </p:cNvPr>
          <p:cNvSpPr/>
          <p:nvPr/>
        </p:nvSpPr>
        <p:spPr>
          <a:xfrm rot="5400000">
            <a:off x="3002107" y="2432295"/>
            <a:ext cx="890656" cy="3061637"/>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6" name="Rectangle 175">
            <a:extLst>
              <a:ext uri="{FF2B5EF4-FFF2-40B4-BE49-F238E27FC236}">
                <a16:creationId xmlns:a16="http://schemas.microsoft.com/office/drawing/2014/main" id="{9EA0D202-3652-4B61-82C7-970E3D05FFE5}"/>
              </a:ext>
            </a:extLst>
          </p:cNvPr>
          <p:cNvSpPr/>
          <p:nvPr/>
        </p:nvSpPr>
        <p:spPr>
          <a:xfrm rot="5400000">
            <a:off x="6108983" y="2427476"/>
            <a:ext cx="890654" cy="3078329"/>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7" name="Rectangle 176">
            <a:extLst>
              <a:ext uri="{FF2B5EF4-FFF2-40B4-BE49-F238E27FC236}">
                <a16:creationId xmlns:a16="http://schemas.microsoft.com/office/drawing/2014/main" id="{B78653B6-15D1-489B-A0FF-D6C42C5A4440}"/>
              </a:ext>
            </a:extLst>
          </p:cNvPr>
          <p:cNvSpPr/>
          <p:nvPr/>
        </p:nvSpPr>
        <p:spPr>
          <a:xfrm rot="5400000">
            <a:off x="3338012" y="3454419"/>
            <a:ext cx="890656" cy="3759498"/>
          </a:xfrm>
          <a:prstGeom prst="rect">
            <a:avLst/>
          </a:prstGeom>
          <a:solidFill>
            <a:srgbClr val="03BADF">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
        <p:nvSpPr>
          <p:cNvPr id="178" name="Rectangle 177">
            <a:extLst>
              <a:ext uri="{FF2B5EF4-FFF2-40B4-BE49-F238E27FC236}">
                <a16:creationId xmlns:a16="http://schemas.microsoft.com/office/drawing/2014/main" id="{42473529-EAE7-403D-824C-B4744BD09CA0}"/>
              </a:ext>
            </a:extLst>
          </p:cNvPr>
          <p:cNvSpPr/>
          <p:nvPr/>
        </p:nvSpPr>
        <p:spPr>
          <a:xfrm rot="5400000">
            <a:off x="6447478" y="4158662"/>
            <a:ext cx="890654" cy="2358065"/>
          </a:xfrm>
          <a:prstGeom prst="rect">
            <a:avLst/>
          </a:prstGeom>
          <a:solidFill>
            <a:srgbClr val="50C08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623757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F7AE5-C8E7-43D4-883A-F5647D7880B6}"/>
              </a:ext>
            </a:extLst>
          </p:cNvPr>
          <p:cNvSpPr>
            <a:spLocks noGrp="1"/>
          </p:cNvSpPr>
          <p:nvPr>
            <p:ph type="title"/>
          </p:nvPr>
        </p:nvSpPr>
        <p:spPr/>
        <p:txBody>
          <a:bodyPr>
            <a:normAutofit/>
          </a:bodyPr>
          <a:lstStyle/>
          <a:p>
            <a:r>
              <a:rPr lang="fr-CA" sz="3600">
                <a:solidFill>
                  <a:schemeClr val="accent3"/>
                </a:solidFill>
              </a:rPr>
              <a:t>Caractéristiques de base de la conception</a:t>
            </a:r>
          </a:p>
        </p:txBody>
      </p:sp>
      <p:sp>
        <p:nvSpPr>
          <p:cNvPr id="4" name="Slide Number Placeholder 3">
            <a:extLst>
              <a:ext uri="{FF2B5EF4-FFF2-40B4-BE49-F238E27FC236}">
                <a16:creationId xmlns:a16="http://schemas.microsoft.com/office/drawing/2014/main" id="{1663F33B-5620-4CA4-815A-18DFB894EF38}"/>
              </a:ext>
            </a:extLst>
          </p:cNvPr>
          <p:cNvSpPr>
            <a:spLocks noGrp="1"/>
          </p:cNvSpPr>
          <p:nvPr>
            <p:ph type="sldNum" sz="quarter" idx="4"/>
          </p:nvPr>
        </p:nvSpPr>
        <p:spPr>
          <a:xfrm>
            <a:off x="10944522" y="6516609"/>
            <a:ext cx="491278" cy="197985"/>
          </a:xfrm>
          <a:prstGeom prst="rect">
            <a:avLst/>
          </a:prstGeom>
        </p:spPr>
        <p:txBody>
          <a:bodyPr vert="horz" lIns="0" tIns="0" rIns="0" bIns="0" rtlCol="0" anchor="t" anchorCtr="0"/>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1354F2-37F9-47D6-A1B0-F133C541D4C6}" type="slidenum">
              <a:rPr lang="en-CA" smtClean="0"/>
              <a:pPr/>
              <a:t>16</a:t>
            </a:fld>
            <a:endParaRPr lang="en-CA"/>
          </a:p>
        </p:txBody>
      </p:sp>
      <p:sp>
        <p:nvSpPr>
          <p:cNvPr id="3" name="TextBox 2">
            <a:extLst>
              <a:ext uri="{FF2B5EF4-FFF2-40B4-BE49-F238E27FC236}">
                <a16:creationId xmlns:a16="http://schemas.microsoft.com/office/drawing/2014/main" id="{DDC1F6A4-E21B-48BE-A634-66BA0348526C}"/>
              </a:ext>
            </a:extLst>
          </p:cNvPr>
          <p:cNvSpPr txBox="1"/>
          <p:nvPr/>
        </p:nvSpPr>
        <p:spPr>
          <a:xfrm>
            <a:off x="352425" y="1447800"/>
            <a:ext cx="10791825" cy="1200329"/>
          </a:xfrm>
          <a:prstGeom prst="rect">
            <a:avLst/>
          </a:prstGeom>
          <a:noFill/>
        </p:spPr>
        <p:txBody>
          <a:bodyPr wrap="square" rtlCol="0">
            <a:spAutoFit/>
          </a:bodyPr>
          <a:lstStyle/>
          <a:p>
            <a:endParaRPr lang="fr-CA"/>
          </a:p>
          <a:p>
            <a:pPr marL="285750" indent="-285750">
              <a:buFont typeface="Arial" panose="020B0604020202020204" pitchFamily="34" charset="0"/>
              <a:buChar char="•"/>
            </a:pPr>
            <a:endParaRPr lang="fr-CA"/>
          </a:p>
          <a:p>
            <a:pPr marL="285750" indent="-285750">
              <a:buFont typeface="Arial" panose="020B0604020202020204" pitchFamily="34" charset="0"/>
              <a:buChar char="•"/>
            </a:pPr>
            <a:endParaRPr lang="fr-CA"/>
          </a:p>
          <a:p>
            <a:endParaRPr lang="en-CA"/>
          </a:p>
        </p:txBody>
      </p:sp>
      <p:sp>
        <p:nvSpPr>
          <p:cNvPr id="5" name="TextBox 4">
            <a:extLst>
              <a:ext uri="{FF2B5EF4-FFF2-40B4-BE49-F238E27FC236}">
                <a16:creationId xmlns:a16="http://schemas.microsoft.com/office/drawing/2014/main" id="{364490B5-7F1B-4B61-B8CD-79A57B598185}"/>
              </a:ext>
            </a:extLst>
          </p:cNvPr>
          <p:cNvSpPr txBox="1"/>
          <p:nvPr/>
        </p:nvSpPr>
        <p:spPr>
          <a:xfrm>
            <a:off x="313738" y="1305341"/>
            <a:ext cx="4607293" cy="4739759"/>
          </a:xfrm>
          <a:prstGeom prst="rect">
            <a:avLst/>
          </a:prstGeom>
          <a:noFill/>
        </p:spPr>
        <p:txBody>
          <a:bodyPr wrap="square" rtlCol="0">
            <a:spAutoFit/>
          </a:bodyPr>
          <a:lstStyle/>
          <a:p>
            <a:r>
              <a:rPr lang="fr-CA" sz="1800" dirty="0">
                <a:latin typeface="+mn-lt"/>
              </a:rPr>
              <a:t>Un projet de transformation du milieu de travail offre toutes les caractéristiques de base du </a:t>
            </a:r>
            <a:r>
              <a:rPr lang="fr-CA" sz="1800" b="1" u="sng" dirty="0">
                <a:latin typeface="+mn-lt"/>
              </a:rPr>
              <a:t>Milieu de travail GC :</a:t>
            </a:r>
          </a:p>
          <a:p>
            <a:endParaRPr lang="en-CA" sz="1600" dirty="0">
              <a:latin typeface="+mn-lt"/>
            </a:endParaRPr>
          </a:p>
          <a:p>
            <a:pPr marL="285750" indent="-285750">
              <a:buFont typeface="Wingdings" panose="05000000000000000000" pitchFamily="2" charset="2"/>
              <a:buChar char="§"/>
            </a:pPr>
            <a:r>
              <a:rPr lang="fr-CA" sz="1600" dirty="0">
                <a:latin typeface="+mn-lt"/>
              </a:rPr>
              <a:t>Configurations multiples des points de travail (ensemble d’éléments communs)</a:t>
            </a:r>
          </a:p>
          <a:p>
            <a:pPr marL="285750" indent="-285750">
              <a:buFont typeface="Wingdings" panose="05000000000000000000" pitchFamily="2" charset="2"/>
              <a:buChar char="§"/>
            </a:pPr>
            <a:r>
              <a:rPr lang="fr-CA" sz="1600" dirty="0">
                <a:latin typeface="+mn-lt"/>
              </a:rPr>
              <a:t>Zones fonctionnelles (sans perturbations, transitionnelle et interactive)</a:t>
            </a:r>
          </a:p>
          <a:p>
            <a:pPr marL="285750" indent="-285750">
              <a:buFont typeface="Wingdings" panose="05000000000000000000" pitchFamily="2" charset="2"/>
              <a:buChar char="§"/>
            </a:pPr>
            <a:r>
              <a:rPr lang="fr-CA" sz="1600" dirty="0">
                <a:latin typeface="+mn-lt"/>
              </a:rPr>
              <a:t>Éléments de conception </a:t>
            </a:r>
            <a:r>
              <a:rPr lang="fr-CA" sz="1600" dirty="0" err="1">
                <a:latin typeface="+mn-lt"/>
              </a:rPr>
              <a:t>biophiliques</a:t>
            </a:r>
            <a:r>
              <a:rPr lang="fr-CA" sz="1600" dirty="0">
                <a:latin typeface="+mn-lt"/>
              </a:rPr>
              <a:t> et durables (plantes, matières naturelles)</a:t>
            </a:r>
          </a:p>
          <a:p>
            <a:pPr marL="285750" indent="-285750">
              <a:buFont typeface="Wingdings" panose="05000000000000000000" pitchFamily="2" charset="2"/>
              <a:buChar char="§"/>
            </a:pPr>
            <a:r>
              <a:rPr lang="fr-CA" sz="1600" dirty="0">
                <a:latin typeface="+mn-lt"/>
              </a:rPr>
              <a:t>Éléments et identification autochtones (art, reconnaissance des terres)</a:t>
            </a:r>
          </a:p>
          <a:p>
            <a:pPr marL="285750" indent="-285750">
              <a:buFont typeface="Wingdings" panose="05000000000000000000" pitchFamily="2" charset="2"/>
              <a:buChar char="§"/>
            </a:pPr>
            <a:r>
              <a:rPr lang="fr-CA" sz="1600" dirty="0">
                <a:latin typeface="+mn-lt"/>
              </a:rPr>
              <a:t>Solutions de conception accessibles et inclusives (fondées sur les pratiques exemplaires établies)</a:t>
            </a:r>
          </a:p>
          <a:p>
            <a:pPr marL="285750" indent="-285750">
              <a:buFont typeface="Wingdings" panose="05000000000000000000" pitchFamily="2" charset="2"/>
              <a:buChar char="§"/>
            </a:pPr>
            <a:r>
              <a:rPr lang="fr-CA" sz="1600" dirty="0">
                <a:latin typeface="+mn-lt"/>
              </a:rPr>
              <a:t>Schémas de couleurs prédéfinis (planches de tendances)</a:t>
            </a:r>
          </a:p>
          <a:p>
            <a:r>
              <a:rPr lang="fr-CA" dirty="0"/>
              <a:t> </a:t>
            </a:r>
          </a:p>
        </p:txBody>
      </p:sp>
      <p:pic>
        <p:nvPicPr>
          <p:cNvPr id="6" name="Picture 5" descr="A picture containing indoor, floor, ceiling, room&#10;&#10;Description automatically generated">
            <a:extLst>
              <a:ext uri="{FF2B5EF4-FFF2-40B4-BE49-F238E27FC236}">
                <a16:creationId xmlns:a16="http://schemas.microsoft.com/office/drawing/2014/main" id="{EB20E056-4C33-49A9-A22A-82B08C63EE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31449" y="3615052"/>
            <a:ext cx="3283615" cy="2190146"/>
          </a:xfrm>
          <a:prstGeom prst="rect">
            <a:avLst/>
          </a:prstGeom>
        </p:spPr>
      </p:pic>
      <p:pic>
        <p:nvPicPr>
          <p:cNvPr id="7" name="Picture 6" descr="A person sitting at a table&#10;&#10;Description automatically generated with low confidence">
            <a:extLst>
              <a:ext uri="{FF2B5EF4-FFF2-40B4-BE49-F238E27FC236}">
                <a16:creationId xmlns:a16="http://schemas.microsoft.com/office/drawing/2014/main" id="{0FBF313E-FE3B-4912-8FBD-D5C8BB15DB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40988" y="1298476"/>
            <a:ext cx="3284973" cy="2190147"/>
          </a:xfrm>
          <a:prstGeom prst="rect">
            <a:avLst/>
          </a:prstGeom>
        </p:spPr>
      </p:pic>
      <p:pic>
        <p:nvPicPr>
          <p:cNvPr id="8" name="Picture 7" descr="A picture containing building, porch, furniture&#10;&#10;Description automatically generated">
            <a:extLst>
              <a:ext uri="{FF2B5EF4-FFF2-40B4-BE49-F238E27FC236}">
                <a16:creationId xmlns:a16="http://schemas.microsoft.com/office/drawing/2014/main" id="{1F689F4D-A716-4E6F-B820-C4769C6F628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479179" y="1298475"/>
            <a:ext cx="3399083" cy="2190147"/>
          </a:xfrm>
          <a:prstGeom prst="rect">
            <a:avLst/>
          </a:prstGeom>
        </p:spPr>
      </p:pic>
      <p:pic>
        <p:nvPicPr>
          <p:cNvPr id="9" name="Picture 8" descr="A picture containing ceiling, indoor, floor, room&#10;&#10;Description automatically generated">
            <a:extLst>
              <a:ext uri="{FF2B5EF4-FFF2-40B4-BE49-F238E27FC236}">
                <a16:creationId xmlns:a16="http://schemas.microsoft.com/office/drawing/2014/main" id="{1976AD0F-99E0-4654-A88C-C73B9876A13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8445521" y="3615052"/>
            <a:ext cx="3432741" cy="2212953"/>
          </a:xfrm>
          <a:prstGeom prst="rect">
            <a:avLst/>
          </a:prstGeom>
        </p:spPr>
      </p:pic>
    </p:spTree>
    <p:extLst>
      <p:ext uri="{BB962C8B-B14F-4D97-AF65-F5344CB8AC3E}">
        <p14:creationId xmlns:p14="http://schemas.microsoft.com/office/powerpoint/2010/main" val="3203507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Folded Corner 5">
            <a:extLst>
              <a:ext uri="{FF2B5EF4-FFF2-40B4-BE49-F238E27FC236}">
                <a16:creationId xmlns:a16="http://schemas.microsoft.com/office/drawing/2014/main" id="{CCBB591A-0002-4914-BBA4-45ADD012E5D7}"/>
              </a:ext>
            </a:extLst>
          </p:cNvPr>
          <p:cNvSpPr/>
          <p:nvPr/>
        </p:nvSpPr>
        <p:spPr>
          <a:xfrm>
            <a:off x="1093076" y="4389120"/>
            <a:ext cx="3395656" cy="1610916"/>
          </a:xfrm>
          <a:prstGeom prst="foldedCorner">
            <a:avLst/>
          </a:prstGeom>
          <a:solidFill>
            <a:srgbClr val="E6DD6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Title 1">
            <a:extLst>
              <a:ext uri="{FF2B5EF4-FFF2-40B4-BE49-F238E27FC236}">
                <a16:creationId xmlns:a16="http://schemas.microsoft.com/office/drawing/2014/main" id="{DB6F07AC-8042-46AB-A863-72D13C4D3826}"/>
              </a:ext>
            </a:extLst>
          </p:cNvPr>
          <p:cNvSpPr>
            <a:spLocks noGrp="1"/>
          </p:cNvSpPr>
          <p:nvPr>
            <p:ph type="title"/>
          </p:nvPr>
        </p:nvSpPr>
        <p:spPr>
          <a:xfrm>
            <a:off x="207925" y="343613"/>
            <a:ext cx="6320891" cy="779462"/>
          </a:xfrm>
        </p:spPr>
        <p:txBody>
          <a:bodyPr/>
          <a:lstStyle/>
          <a:p>
            <a:r>
              <a:rPr lang="fr-CA" sz="2800" dirty="0">
                <a:solidFill>
                  <a:schemeClr val="accent3"/>
                </a:solidFill>
              </a:rPr>
              <a:t>Comprendre les points de travail</a:t>
            </a:r>
          </a:p>
        </p:txBody>
      </p:sp>
      <p:sp>
        <p:nvSpPr>
          <p:cNvPr id="11" name="Rectangle 10">
            <a:extLst>
              <a:ext uri="{FF2B5EF4-FFF2-40B4-BE49-F238E27FC236}">
                <a16:creationId xmlns:a16="http://schemas.microsoft.com/office/drawing/2014/main" id="{BFBE9E9B-DA95-4F58-9EFE-647933A73259}"/>
              </a:ext>
            </a:extLst>
          </p:cNvPr>
          <p:cNvSpPr/>
          <p:nvPr/>
        </p:nvSpPr>
        <p:spPr>
          <a:xfrm>
            <a:off x="207925" y="1021600"/>
            <a:ext cx="5737819" cy="954107"/>
          </a:xfrm>
          <a:prstGeom prst="rect">
            <a:avLst/>
          </a:prstGeom>
        </p:spPr>
        <p:txBody>
          <a:bodyPr wrap="square">
            <a:spAutoFit/>
          </a:bodyPr>
          <a:lstStyle/>
          <a:p>
            <a:pPr algn="just"/>
            <a:r>
              <a:rPr lang="fr-CA" sz="1400" dirty="0">
                <a:latin typeface="+mn-lt"/>
              </a:rPr>
              <a:t>Dans un Milieu de travail GC, les </a:t>
            </a:r>
            <a:r>
              <a:rPr lang="fr-CA" sz="1400" b="1" dirty="0">
                <a:latin typeface="+mn-lt"/>
              </a:rPr>
              <a:t>POINTS DE TRAVAIL</a:t>
            </a:r>
            <a:r>
              <a:rPr lang="fr-CA" sz="1400" dirty="0">
                <a:latin typeface="+mn-lt"/>
              </a:rPr>
              <a:t> sont les pierres angulaires et renvoient en fait à tout espace où il est possible de travailler, depuis une chaise longue ou un bureau, une salle de réunion ou une zone de travail en équipe. </a:t>
            </a:r>
          </a:p>
        </p:txBody>
      </p:sp>
      <p:sp>
        <p:nvSpPr>
          <p:cNvPr id="13" name="TextBox 12">
            <a:extLst>
              <a:ext uri="{FF2B5EF4-FFF2-40B4-BE49-F238E27FC236}">
                <a16:creationId xmlns:a16="http://schemas.microsoft.com/office/drawing/2014/main" id="{139E5FCC-FDA7-4372-9015-A18F7BCE7DD1}"/>
              </a:ext>
            </a:extLst>
          </p:cNvPr>
          <p:cNvSpPr txBox="1"/>
          <p:nvPr/>
        </p:nvSpPr>
        <p:spPr>
          <a:xfrm>
            <a:off x="207925" y="2194887"/>
            <a:ext cx="5731026" cy="1169551"/>
          </a:xfrm>
          <a:prstGeom prst="rect">
            <a:avLst/>
          </a:prstGeom>
          <a:noFill/>
        </p:spPr>
        <p:txBody>
          <a:bodyPr wrap="square">
            <a:spAutoFit/>
          </a:bodyPr>
          <a:lstStyle/>
          <a:p>
            <a:r>
              <a:rPr lang="fr-CA" sz="1400" dirty="0">
                <a:latin typeface="+mn-lt"/>
              </a:rPr>
              <a:t>Les points de travail sont conçus expressément pour répondre à différentes exigences fonctionnelles ou préférences personnelles. Chaque point de travail est équipé d’un mobilier et d’outils numériques qui appuient une variété de tâches et de degrés d’interaction ou de concentration.</a:t>
            </a:r>
          </a:p>
        </p:txBody>
      </p:sp>
      <p:sp>
        <p:nvSpPr>
          <p:cNvPr id="17" name="TextBox 16">
            <a:extLst>
              <a:ext uri="{FF2B5EF4-FFF2-40B4-BE49-F238E27FC236}">
                <a16:creationId xmlns:a16="http://schemas.microsoft.com/office/drawing/2014/main" id="{A40CD451-A73E-4799-8B71-06A632D9D42B}"/>
              </a:ext>
            </a:extLst>
          </p:cNvPr>
          <p:cNvSpPr txBox="1"/>
          <p:nvPr/>
        </p:nvSpPr>
        <p:spPr>
          <a:xfrm>
            <a:off x="271231" y="3697556"/>
            <a:ext cx="3881653" cy="954107"/>
          </a:xfrm>
          <a:prstGeom prst="rect">
            <a:avLst/>
          </a:prstGeom>
          <a:noFill/>
        </p:spPr>
        <p:txBody>
          <a:bodyPr wrap="square">
            <a:spAutoFit/>
          </a:bodyPr>
          <a:lstStyle/>
          <a:p>
            <a:r>
              <a:rPr lang="fr-CA" sz="1400">
                <a:latin typeface="+mn-lt"/>
              </a:rPr>
              <a:t>Il existe </a:t>
            </a:r>
            <a:r>
              <a:rPr lang="fr-CA" sz="1400" b="1">
                <a:latin typeface="+mn-lt"/>
              </a:rPr>
              <a:t>15 types de points de travail différents </a:t>
            </a:r>
            <a:r>
              <a:rPr lang="fr-CA" sz="1400">
                <a:latin typeface="+mn-lt"/>
              </a:rPr>
              <a:t>dans la norme Milieu de travail GC.</a:t>
            </a:r>
          </a:p>
          <a:p>
            <a:endParaRPr lang="en-CA" sz="1400" dirty="0">
              <a:latin typeface="+mn-lt"/>
            </a:endParaRPr>
          </a:p>
          <a:p>
            <a:endParaRPr lang="en-CA" sz="1400" b="1" dirty="0">
              <a:latin typeface="+mn-lt"/>
            </a:endParaRPr>
          </a:p>
        </p:txBody>
      </p:sp>
      <p:pic>
        <p:nvPicPr>
          <p:cNvPr id="26" name="Graphic 25" descr="Right pointing backhand index outline">
            <a:extLst>
              <a:ext uri="{FF2B5EF4-FFF2-40B4-BE49-F238E27FC236}">
                <a16:creationId xmlns:a16="http://schemas.microsoft.com/office/drawing/2014/main" id="{B063D718-07AB-413C-90BF-1AB91283AF5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997567">
            <a:off x="167875" y="4301983"/>
            <a:ext cx="914400" cy="914400"/>
          </a:xfrm>
          <a:prstGeom prst="rect">
            <a:avLst/>
          </a:prstGeom>
        </p:spPr>
      </p:pic>
      <p:sp>
        <p:nvSpPr>
          <p:cNvPr id="30" name="TextBox 29">
            <a:extLst>
              <a:ext uri="{FF2B5EF4-FFF2-40B4-BE49-F238E27FC236}">
                <a16:creationId xmlns:a16="http://schemas.microsoft.com/office/drawing/2014/main" id="{CBA3C126-252D-4C84-8E8A-8D614565024E}"/>
              </a:ext>
            </a:extLst>
          </p:cNvPr>
          <p:cNvSpPr txBox="1"/>
          <p:nvPr/>
        </p:nvSpPr>
        <p:spPr>
          <a:xfrm>
            <a:off x="1213310" y="4532858"/>
            <a:ext cx="3155188" cy="1169551"/>
          </a:xfrm>
          <a:prstGeom prst="rect">
            <a:avLst/>
          </a:prstGeom>
          <a:noFill/>
        </p:spPr>
        <p:txBody>
          <a:bodyPr wrap="square">
            <a:spAutoFit/>
          </a:bodyPr>
          <a:lstStyle/>
          <a:p>
            <a:r>
              <a:rPr lang="fr-CA" sz="1400" b="1" u="sng" dirty="0">
                <a:latin typeface="+mn-lt"/>
              </a:rPr>
              <a:t>Vous serez interrogé sur vos besoins en matière de points de travail dans le cadre du court sondage </a:t>
            </a:r>
            <a:r>
              <a:rPr lang="fr-CA" sz="1400" b="1" dirty="0">
                <a:latin typeface="+mn-lt"/>
              </a:rPr>
              <a:t>et de l’atelier du programme fonctionnel. </a:t>
            </a:r>
          </a:p>
        </p:txBody>
      </p:sp>
      <p:pic>
        <p:nvPicPr>
          <p:cNvPr id="10" name="Picture 9" descr="A picture containing indoor, cart, furniture&#10;&#10;Description automatically generated">
            <a:extLst>
              <a:ext uri="{FF2B5EF4-FFF2-40B4-BE49-F238E27FC236}">
                <a16:creationId xmlns:a16="http://schemas.microsoft.com/office/drawing/2014/main" id="{C8AA3A98-1116-4631-A688-DB8FBE48F81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102421" y="3601487"/>
            <a:ext cx="3756308" cy="2443930"/>
          </a:xfrm>
          <a:prstGeom prst="rect">
            <a:avLst/>
          </a:prstGeom>
        </p:spPr>
      </p:pic>
      <p:pic>
        <p:nvPicPr>
          <p:cNvPr id="12" name="Picture 11" descr="A person standing in a room&#10;&#10;Description automatically generated with low confidence">
            <a:extLst>
              <a:ext uri="{FF2B5EF4-FFF2-40B4-BE49-F238E27FC236}">
                <a16:creationId xmlns:a16="http://schemas.microsoft.com/office/drawing/2014/main" id="{32671B6B-F51C-40CF-BEC4-A34C99A84A3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6253050" y="343613"/>
            <a:ext cx="3143973" cy="3161805"/>
          </a:xfrm>
          <a:prstGeom prst="rect">
            <a:avLst/>
          </a:prstGeom>
        </p:spPr>
      </p:pic>
      <p:pic>
        <p:nvPicPr>
          <p:cNvPr id="14" name="Picture 13" descr="A desk with a chair in front of a window&#10;&#10;Description automatically generated with low confidence">
            <a:extLst>
              <a:ext uri="{FF2B5EF4-FFF2-40B4-BE49-F238E27FC236}">
                <a16:creationId xmlns:a16="http://schemas.microsoft.com/office/drawing/2014/main" id="{9D38AA92-4FCF-4F3F-AACA-E4D2796A039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9494377" y="343613"/>
            <a:ext cx="2364352" cy="3161805"/>
          </a:xfrm>
          <a:prstGeom prst="rect">
            <a:avLst/>
          </a:prstGeom>
        </p:spPr>
      </p:pic>
      <p:pic>
        <p:nvPicPr>
          <p:cNvPr id="15" name="Picture 14" descr="A picture containing indoor, green, wall, ceiling&#10;&#10;Description automatically generated">
            <a:extLst>
              <a:ext uri="{FF2B5EF4-FFF2-40B4-BE49-F238E27FC236}">
                <a16:creationId xmlns:a16="http://schemas.microsoft.com/office/drawing/2014/main" id="{5EA8044C-F86D-41C0-BACC-231D483312A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703789" y="3601487"/>
            <a:ext cx="3297146" cy="2443930"/>
          </a:xfrm>
          <a:prstGeom prst="rect">
            <a:avLst/>
          </a:prstGeom>
        </p:spPr>
      </p:pic>
    </p:spTree>
    <p:extLst>
      <p:ext uri="{BB962C8B-B14F-4D97-AF65-F5344CB8AC3E}">
        <p14:creationId xmlns:p14="http://schemas.microsoft.com/office/powerpoint/2010/main" val="3385365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151572" y="3265006"/>
            <a:ext cx="1193252" cy="275679"/>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a:solidFill>
                  <a:schemeClr val="tx1"/>
                </a:solidFill>
                <a:latin typeface="+mn-lt"/>
              </a:rPr>
              <a:t>Poste de travail</a:t>
            </a:r>
          </a:p>
          <a:p>
            <a:pPr eaLnBrk="1" hangingPunct="1">
              <a:defRPr/>
            </a:pPr>
            <a:endParaRPr lang="en-US" sz="1300" kern="0" dirty="0">
              <a:solidFill>
                <a:schemeClr val="tx1"/>
              </a:solidFill>
              <a:latin typeface="+mn-lt"/>
            </a:endParaRPr>
          </a:p>
        </p:txBody>
      </p:sp>
      <p:sp>
        <p:nvSpPr>
          <p:cNvPr id="7" name="Rectangle 2"/>
          <p:cNvSpPr txBox="1">
            <a:spLocks noChangeArrowheads="1"/>
          </p:cNvSpPr>
          <p:nvPr/>
        </p:nvSpPr>
        <p:spPr bwMode="auto">
          <a:xfrm>
            <a:off x="2619865" y="3248260"/>
            <a:ext cx="113256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fr-CA" sz="1300" b="1">
                <a:latin typeface="+mn-lt"/>
              </a:rPr>
              <a:t>Point de transition</a:t>
            </a:r>
            <a:br>
              <a:rPr lang="fr-CA" sz="1300">
                <a:latin typeface="+mn-lt"/>
              </a:rPr>
            </a:br>
            <a:endParaRPr lang="fr-CA" sz="1300">
              <a:latin typeface="+mn-lt"/>
            </a:endParaRPr>
          </a:p>
        </p:txBody>
      </p:sp>
      <p:sp>
        <p:nvSpPr>
          <p:cNvPr id="9" name="Rectangle 2"/>
          <p:cNvSpPr txBox="1">
            <a:spLocks noChangeArrowheads="1"/>
          </p:cNvSpPr>
          <p:nvPr/>
        </p:nvSpPr>
        <p:spPr bwMode="auto">
          <a:xfrm>
            <a:off x="6927065" y="3218578"/>
            <a:ext cx="1153687"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200" b="1" dirty="0">
                <a:solidFill>
                  <a:schemeClr val="tx1"/>
                </a:solidFill>
                <a:latin typeface="+mn-lt"/>
              </a:rPr>
              <a:t>Capsule</a:t>
            </a:r>
            <a:r>
              <a:rPr lang="fr-CA" sz="1200" dirty="0">
                <a:solidFill>
                  <a:schemeClr val="tx1"/>
                </a:solidFill>
                <a:latin typeface="+mn-lt"/>
              </a:rPr>
              <a:t> </a:t>
            </a:r>
            <a:r>
              <a:rPr lang="fr-CA" sz="1200" b="1" dirty="0">
                <a:solidFill>
                  <a:schemeClr val="tx1"/>
                </a:solidFill>
                <a:latin typeface="+mn-lt"/>
              </a:rPr>
              <a:t>de concentration</a:t>
            </a:r>
            <a:br>
              <a:rPr lang="fr-CA" sz="1300" dirty="0">
                <a:solidFill>
                  <a:schemeClr val="tx1"/>
                </a:solidFill>
                <a:latin typeface="+mn-lt"/>
              </a:rPr>
            </a:br>
            <a:endParaRPr lang="fr-CA" sz="1300" dirty="0">
              <a:solidFill>
                <a:schemeClr val="tx1"/>
              </a:solidFill>
              <a:latin typeface="+mn-lt"/>
            </a:endParaRPr>
          </a:p>
        </p:txBody>
      </p:sp>
      <p:sp>
        <p:nvSpPr>
          <p:cNvPr id="10" name="Rectangle 2"/>
          <p:cNvSpPr txBox="1">
            <a:spLocks noChangeArrowheads="1"/>
          </p:cNvSpPr>
          <p:nvPr/>
        </p:nvSpPr>
        <p:spPr bwMode="auto">
          <a:xfrm>
            <a:off x="5446160" y="3221336"/>
            <a:ext cx="1240020"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a:solidFill>
                  <a:schemeClr val="tx1"/>
                </a:solidFill>
                <a:latin typeface="+mn-lt"/>
              </a:rPr>
              <a:t>Point de réflexion</a:t>
            </a:r>
            <a:br>
              <a:rPr lang="fr-CA" sz="1300">
                <a:solidFill>
                  <a:schemeClr val="tx1"/>
                </a:solidFill>
                <a:latin typeface="+mn-lt"/>
              </a:rPr>
            </a:br>
            <a:endParaRPr lang="fr-CA" sz="1300">
              <a:solidFill>
                <a:schemeClr val="tx1"/>
              </a:solidFill>
              <a:latin typeface="+mn-lt"/>
            </a:endParaRPr>
          </a:p>
        </p:txBody>
      </p:sp>
      <p:sp>
        <p:nvSpPr>
          <p:cNvPr id="12" name="Rectangle 2"/>
          <p:cNvSpPr txBox="1">
            <a:spLocks noChangeArrowheads="1"/>
          </p:cNvSpPr>
          <p:nvPr/>
        </p:nvSpPr>
        <p:spPr bwMode="auto">
          <a:xfrm>
            <a:off x="3308379" y="5711781"/>
            <a:ext cx="5515582" cy="435713"/>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800" b="1" dirty="0">
                <a:solidFill>
                  <a:schemeClr val="accent2">
                    <a:lumMod val="75000"/>
                  </a:schemeClr>
                </a:solidFill>
                <a:latin typeface="+mn-lt"/>
              </a:rPr>
              <a:t>POINTS DE TRAVAIL COLLABORATIFS</a:t>
            </a:r>
          </a:p>
        </p:txBody>
      </p:sp>
      <p:sp>
        <p:nvSpPr>
          <p:cNvPr id="13" name="Rectangle 2"/>
          <p:cNvSpPr txBox="1">
            <a:spLocks noChangeArrowheads="1"/>
          </p:cNvSpPr>
          <p:nvPr/>
        </p:nvSpPr>
        <p:spPr bwMode="auto">
          <a:xfrm>
            <a:off x="1839529" y="5387253"/>
            <a:ext cx="1241765"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dirty="0">
                <a:solidFill>
                  <a:schemeClr val="tx1"/>
                </a:solidFill>
                <a:latin typeface="+mn-lt"/>
              </a:rPr>
              <a:t>Point</a:t>
            </a:r>
            <a:r>
              <a:rPr lang="fr-CA" sz="1300" dirty="0">
                <a:solidFill>
                  <a:schemeClr val="tx1"/>
                </a:solidFill>
                <a:latin typeface="+mn-lt"/>
              </a:rPr>
              <a:t> </a:t>
            </a:r>
            <a:r>
              <a:rPr lang="fr-CA" sz="1300" b="1" dirty="0">
                <a:solidFill>
                  <a:schemeClr val="tx1"/>
                </a:solidFill>
                <a:latin typeface="+mn-lt"/>
              </a:rPr>
              <a:t>de discussion</a:t>
            </a:r>
            <a:br>
              <a:rPr lang="fr-CA" sz="1300" dirty="0">
                <a:solidFill>
                  <a:schemeClr val="tx1"/>
                </a:solidFill>
                <a:latin typeface="+mn-lt"/>
              </a:rPr>
            </a:br>
            <a:endParaRPr lang="fr-CA" sz="1300" dirty="0">
              <a:solidFill>
                <a:schemeClr val="tx1"/>
              </a:solidFill>
              <a:latin typeface="+mn-lt"/>
            </a:endParaRPr>
          </a:p>
        </p:txBody>
      </p:sp>
      <p:sp>
        <p:nvSpPr>
          <p:cNvPr id="16" name="Rectangle 2"/>
          <p:cNvSpPr txBox="1">
            <a:spLocks noChangeArrowheads="1"/>
          </p:cNvSpPr>
          <p:nvPr/>
        </p:nvSpPr>
        <p:spPr bwMode="auto">
          <a:xfrm>
            <a:off x="6217661" y="5387253"/>
            <a:ext cx="1221126"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a:solidFill>
                  <a:schemeClr val="tx1"/>
                </a:solidFill>
                <a:latin typeface="+mn-lt"/>
              </a:rPr>
              <a:t>Enclave</a:t>
            </a:r>
            <a:br>
              <a:rPr lang="fr-CA" sz="1300">
                <a:solidFill>
                  <a:schemeClr val="tx1"/>
                </a:solidFill>
                <a:latin typeface="+mn-lt"/>
              </a:rPr>
            </a:br>
            <a:endParaRPr lang="fr-CA" sz="1300">
              <a:solidFill>
                <a:schemeClr val="tx1"/>
              </a:solidFill>
              <a:latin typeface="+mn-lt"/>
            </a:endParaRPr>
          </a:p>
        </p:txBody>
      </p:sp>
      <p:sp>
        <p:nvSpPr>
          <p:cNvPr id="17" name="Rectangle 2"/>
          <p:cNvSpPr txBox="1">
            <a:spLocks noChangeArrowheads="1"/>
          </p:cNvSpPr>
          <p:nvPr/>
        </p:nvSpPr>
        <p:spPr bwMode="auto">
          <a:xfrm>
            <a:off x="3187633" y="5403128"/>
            <a:ext cx="1365762"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dirty="0">
                <a:solidFill>
                  <a:schemeClr val="tx1"/>
                </a:solidFill>
                <a:latin typeface="+mn-lt"/>
              </a:rPr>
              <a:t>Zone</a:t>
            </a:r>
            <a:r>
              <a:rPr lang="fr-CA" sz="1300" dirty="0">
                <a:solidFill>
                  <a:schemeClr val="tx1"/>
                </a:solidFill>
                <a:latin typeface="+mn-lt"/>
              </a:rPr>
              <a:t> </a:t>
            </a:r>
            <a:r>
              <a:rPr lang="fr-CA" sz="1300" b="1" dirty="0">
                <a:solidFill>
                  <a:schemeClr val="tx1"/>
                </a:solidFill>
                <a:latin typeface="+mn-lt"/>
              </a:rPr>
              <a:t>d’équipe</a:t>
            </a:r>
            <a:br>
              <a:rPr lang="fr-CA" sz="1300" dirty="0">
                <a:solidFill>
                  <a:schemeClr val="tx1"/>
                </a:solidFill>
                <a:latin typeface="+mn-lt"/>
              </a:rPr>
            </a:br>
            <a:endParaRPr lang="fr-CA" sz="1300" dirty="0">
              <a:solidFill>
                <a:schemeClr val="tx1"/>
              </a:solidFill>
              <a:latin typeface="+mn-lt"/>
            </a:endParaRPr>
          </a:p>
        </p:txBody>
      </p:sp>
      <p:sp>
        <p:nvSpPr>
          <p:cNvPr id="18" name="Rectangle 2"/>
          <p:cNvSpPr txBox="1">
            <a:spLocks noChangeArrowheads="1"/>
          </p:cNvSpPr>
          <p:nvPr/>
        </p:nvSpPr>
        <p:spPr bwMode="auto">
          <a:xfrm>
            <a:off x="4580827" y="5403128"/>
            <a:ext cx="1450175"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dirty="0">
                <a:solidFill>
                  <a:schemeClr val="tx1"/>
                </a:solidFill>
                <a:latin typeface="+mn-lt"/>
              </a:rPr>
              <a:t>Espace détente</a:t>
            </a:r>
            <a:br>
              <a:rPr lang="fr-CA" sz="1300" dirty="0">
                <a:solidFill>
                  <a:schemeClr val="tx1"/>
                </a:solidFill>
                <a:latin typeface="+mn-lt"/>
              </a:rPr>
            </a:br>
            <a:endParaRPr lang="fr-CA" sz="1300" dirty="0">
              <a:solidFill>
                <a:schemeClr val="tx1"/>
              </a:solidFill>
              <a:latin typeface="+mn-lt"/>
            </a:endParaRPr>
          </a:p>
        </p:txBody>
      </p:sp>
      <p:sp>
        <p:nvSpPr>
          <p:cNvPr id="19" name="Rectangle 2"/>
          <p:cNvSpPr txBox="1">
            <a:spLocks noChangeArrowheads="1"/>
          </p:cNvSpPr>
          <p:nvPr/>
        </p:nvSpPr>
        <p:spPr bwMode="auto">
          <a:xfrm>
            <a:off x="9777142" y="3233045"/>
            <a:ext cx="1204489" cy="276225"/>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200" b="1" dirty="0">
                <a:solidFill>
                  <a:schemeClr val="tx1"/>
                </a:solidFill>
                <a:latin typeface="+mn-lt"/>
              </a:rPr>
              <a:t>Salle de concentration</a:t>
            </a:r>
          </a:p>
        </p:txBody>
      </p:sp>
      <p:sp>
        <p:nvSpPr>
          <p:cNvPr id="22" name="Rectangle 2"/>
          <p:cNvSpPr txBox="1">
            <a:spLocks noChangeArrowheads="1"/>
          </p:cNvSpPr>
          <p:nvPr/>
        </p:nvSpPr>
        <p:spPr bwMode="auto">
          <a:xfrm>
            <a:off x="3933096" y="3231538"/>
            <a:ext cx="1287150" cy="268822"/>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a:solidFill>
                  <a:schemeClr val="tx1"/>
                </a:solidFill>
                <a:latin typeface="+mn-lt"/>
              </a:rPr>
              <a:t>Étude</a:t>
            </a:r>
          </a:p>
        </p:txBody>
      </p:sp>
      <p:sp>
        <p:nvSpPr>
          <p:cNvPr id="23" name="Rectangle 2"/>
          <p:cNvSpPr txBox="1">
            <a:spLocks noChangeArrowheads="1"/>
          </p:cNvSpPr>
          <p:nvPr/>
        </p:nvSpPr>
        <p:spPr bwMode="auto">
          <a:xfrm>
            <a:off x="10444585" y="5387253"/>
            <a:ext cx="1481580" cy="24765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dirty="0">
                <a:solidFill>
                  <a:schemeClr val="tx1"/>
                </a:solidFill>
                <a:latin typeface="+mn-lt"/>
              </a:rPr>
              <a:t>Salle de réunion</a:t>
            </a:r>
          </a:p>
        </p:txBody>
      </p:sp>
      <p:sp>
        <p:nvSpPr>
          <p:cNvPr id="24" name="Rectangle 2"/>
          <p:cNvSpPr txBox="1">
            <a:spLocks noChangeArrowheads="1"/>
          </p:cNvSpPr>
          <p:nvPr/>
        </p:nvSpPr>
        <p:spPr bwMode="auto">
          <a:xfrm>
            <a:off x="9099522" y="5407215"/>
            <a:ext cx="1279864" cy="259438"/>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dirty="0">
                <a:solidFill>
                  <a:schemeClr val="tx1"/>
                </a:solidFill>
                <a:latin typeface="+mn-lt"/>
              </a:rPr>
              <a:t>Salle de projet</a:t>
            </a:r>
          </a:p>
        </p:txBody>
      </p:sp>
      <p:grpSp>
        <p:nvGrpSpPr>
          <p:cNvPr id="21" name="Group 20"/>
          <p:cNvGrpSpPr/>
          <p:nvPr/>
        </p:nvGrpSpPr>
        <p:grpSpPr>
          <a:xfrm>
            <a:off x="182840" y="3561105"/>
            <a:ext cx="11871251" cy="624213"/>
            <a:chOff x="182840" y="3561105"/>
            <a:chExt cx="11871251" cy="624213"/>
          </a:xfrm>
        </p:grpSpPr>
        <p:sp>
          <p:nvSpPr>
            <p:cNvPr id="25" name="Left-Right Arrow 24"/>
            <p:cNvSpPr/>
            <p:nvPr/>
          </p:nvSpPr>
          <p:spPr>
            <a:xfrm>
              <a:off x="182840" y="3561105"/>
              <a:ext cx="11871251" cy="624213"/>
            </a:xfrm>
            <a:prstGeom prst="leftRightArrow">
              <a:avLst/>
            </a:prstGeom>
            <a:gradFill flip="none" rotWithShape="1">
              <a:gsLst>
                <a:gs pos="0">
                  <a:schemeClr val="accent2">
                    <a:lumMod val="50000"/>
                  </a:schemeClr>
                </a:gs>
                <a:gs pos="38000">
                  <a:schemeClr val="accent2">
                    <a:lumMod val="60000"/>
                    <a:lumOff val="40000"/>
                  </a:schemeClr>
                </a:gs>
                <a:gs pos="100000">
                  <a:schemeClr val="accent2">
                    <a:lumMod val="20000"/>
                    <a:lumOff val="80000"/>
                  </a:schemeClr>
                </a:gs>
              </a:gsLst>
              <a:lin ang="10800000" scaled="1"/>
              <a:tileRect/>
            </a:gradFill>
            <a:ln/>
            <a:effectLst/>
          </p:spPr>
          <p:style>
            <a:lnRef idx="0">
              <a:schemeClr val="accent3"/>
            </a:lnRef>
            <a:fillRef idx="3">
              <a:schemeClr val="accent3"/>
            </a:fillRef>
            <a:effectRef idx="3">
              <a:schemeClr val="accent3"/>
            </a:effectRef>
            <a:fontRef idx="minor">
              <a:schemeClr val="lt1"/>
            </a:fontRef>
          </p:style>
          <p:txBody>
            <a:bodyPr anchor="ctr"/>
            <a:lstStyle/>
            <a:p>
              <a:pPr algn="ctr" eaLnBrk="0" fontAlgn="base" hangingPunct="0">
                <a:spcBef>
                  <a:spcPct val="0"/>
                </a:spcBef>
                <a:spcAft>
                  <a:spcPct val="0"/>
                </a:spcAft>
                <a:defRPr/>
              </a:pPr>
              <a:endParaRPr lang="en-CA" sz="1802">
                <a:solidFill>
                  <a:schemeClr val="tx1"/>
                </a:solidFill>
              </a:endParaRPr>
            </a:p>
          </p:txBody>
        </p:sp>
        <p:sp>
          <p:nvSpPr>
            <p:cNvPr id="26" name="Rectangle 2"/>
            <p:cNvSpPr txBox="1">
              <a:spLocks noChangeArrowheads="1"/>
            </p:cNvSpPr>
            <p:nvPr/>
          </p:nvSpPr>
          <p:spPr bwMode="auto">
            <a:xfrm>
              <a:off x="589365" y="3742978"/>
              <a:ext cx="1250163" cy="26046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l" eaLnBrk="1" hangingPunct="1">
                <a:defRPr/>
              </a:pPr>
              <a:r>
                <a:rPr lang="fr-CA" sz="1600" b="1" dirty="0">
                  <a:solidFill>
                    <a:schemeClr val="tx1"/>
                  </a:solidFill>
                  <a:latin typeface="+mn-lt"/>
                </a:rPr>
                <a:t>OUVERTS</a:t>
              </a:r>
            </a:p>
          </p:txBody>
        </p:sp>
        <p:sp>
          <p:nvSpPr>
            <p:cNvPr id="27" name="Rectangle 2"/>
            <p:cNvSpPr txBox="1">
              <a:spLocks noChangeArrowheads="1"/>
            </p:cNvSpPr>
            <p:nvPr/>
          </p:nvSpPr>
          <p:spPr bwMode="auto">
            <a:xfrm>
              <a:off x="5105612" y="3729917"/>
              <a:ext cx="2018785" cy="286585"/>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600" b="1" dirty="0">
                  <a:solidFill>
                    <a:schemeClr val="tx1">
                      <a:lumMod val="75000"/>
                      <a:lumOff val="25000"/>
                    </a:schemeClr>
                  </a:solidFill>
                  <a:latin typeface="+mn-lt"/>
                </a:rPr>
                <a:t>SEMI-FERMÉS</a:t>
              </a:r>
            </a:p>
          </p:txBody>
        </p:sp>
        <p:sp>
          <p:nvSpPr>
            <p:cNvPr id="28" name="Rectangle 2"/>
            <p:cNvSpPr txBox="1">
              <a:spLocks noChangeArrowheads="1"/>
            </p:cNvSpPr>
            <p:nvPr/>
          </p:nvSpPr>
          <p:spPr bwMode="auto">
            <a:xfrm>
              <a:off x="10282857" y="3729918"/>
              <a:ext cx="1320756" cy="286584"/>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algn="r" eaLnBrk="1" hangingPunct="1">
                <a:defRPr/>
              </a:pPr>
              <a:r>
                <a:rPr lang="fr-CA" sz="1600" b="1" dirty="0">
                  <a:solidFill>
                    <a:schemeClr val="bg1"/>
                  </a:solidFill>
                  <a:latin typeface="+mn-lt"/>
                </a:rPr>
                <a:t>FERMÉS</a:t>
              </a:r>
            </a:p>
          </p:txBody>
        </p:sp>
      </p:grpSp>
      <p:sp>
        <p:nvSpPr>
          <p:cNvPr id="39" name="Rectangle 2"/>
          <p:cNvSpPr txBox="1">
            <a:spLocks noChangeArrowheads="1"/>
          </p:cNvSpPr>
          <p:nvPr/>
        </p:nvSpPr>
        <p:spPr bwMode="auto">
          <a:xfrm>
            <a:off x="3482114" y="1675717"/>
            <a:ext cx="5168110" cy="365017"/>
          </a:xfrm>
          <a:prstGeom prst="rect">
            <a:avLst/>
          </a:prstGeom>
          <a:noFill/>
          <a:ln w="9525">
            <a:noFill/>
            <a:miter lim="800000"/>
            <a:headEnd/>
            <a:tailEnd/>
          </a:ln>
        </p:spPr>
        <p:txBody>
          <a:bodyPr lIns="68652" tIns="34326" rIns="68652" bIns="34326" anchor="ctr"/>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800" b="1" dirty="0">
                <a:solidFill>
                  <a:schemeClr val="accent2">
                    <a:lumMod val="75000"/>
                  </a:schemeClr>
                </a:solidFill>
                <a:latin typeface="+mn-lt"/>
              </a:rPr>
              <a:t>POINTS DE TRAVAIL INDIVIDUELS</a:t>
            </a:r>
          </a:p>
        </p:txBody>
      </p:sp>
      <p:sp>
        <p:nvSpPr>
          <p:cNvPr id="49" name="Rectangle 2"/>
          <p:cNvSpPr txBox="1">
            <a:spLocks noChangeArrowheads="1"/>
          </p:cNvSpPr>
          <p:nvPr/>
        </p:nvSpPr>
        <p:spPr bwMode="auto">
          <a:xfrm>
            <a:off x="8338611" y="3248260"/>
            <a:ext cx="1206074"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652" tIns="34326" rIns="68652" bIns="34326"/>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buFontTx/>
              <a:buNone/>
            </a:pPr>
            <a:r>
              <a:rPr lang="fr-CA" sz="1300" b="1">
                <a:latin typeface="+mn-lt"/>
              </a:rPr>
              <a:t>Cabine téléphonique</a:t>
            </a:r>
          </a:p>
        </p:txBody>
      </p:sp>
      <p:sp>
        <p:nvSpPr>
          <p:cNvPr id="55" name="Rectangle 2"/>
          <p:cNvSpPr txBox="1">
            <a:spLocks noChangeArrowheads="1"/>
          </p:cNvSpPr>
          <p:nvPr/>
        </p:nvSpPr>
        <p:spPr bwMode="auto">
          <a:xfrm>
            <a:off x="303326" y="5384410"/>
            <a:ext cx="1364074"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a:solidFill>
                  <a:schemeClr val="tx1"/>
                </a:solidFill>
                <a:latin typeface="+mn-lt"/>
              </a:rPr>
              <a:t>Café</a:t>
            </a:r>
          </a:p>
        </p:txBody>
      </p:sp>
      <p:sp>
        <p:nvSpPr>
          <p:cNvPr id="45" name="Rectangle 2"/>
          <p:cNvSpPr txBox="1">
            <a:spLocks noChangeArrowheads="1"/>
          </p:cNvSpPr>
          <p:nvPr/>
        </p:nvSpPr>
        <p:spPr bwMode="auto">
          <a:xfrm>
            <a:off x="7568671" y="5384410"/>
            <a:ext cx="1448280" cy="279400"/>
          </a:xfrm>
          <a:prstGeom prst="rect">
            <a:avLst/>
          </a:prstGeom>
          <a:noFill/>
          <a:ln w="9525">
            <a:noFill/>
            <a:miter lim="800000"/>
            <a:headEnd/>
            <a:tailEnd/>
          </a:ln>
        </p:spPr>
        <p:txBody>
          <a:bodyPr lIns="68652" tIns="34326" rIns="68652" bIns="34326"/>
          <a:lstStyle>
            <a:lvl1pPr algn="ctr" rtl="0" eaLnBrk="0" fontAlgn="base" hangingPunct="0">
              <a:spcBef>
                <a:spcPct val="0"/>
              </a:spcBef>
              <a:spcAft>
                <a:spcPct val="0"/>
              </a:spcAft>
              <a:defRPr sz="3996">
                <a:solidFill>
                  <a:schemeClr val="tx2"/>
                </a:solidFill>
                <a:latin typeface="Arial" pitchFamily="34" charset="0"/>
                <a:ea typeface="+mj-ea"/>
                <a:cs typeface="Arial" pitchFamily="34" charset="0"/>
              </a:defRPr>
            </a:lvl1pPr>
            <a:lvl2pPr algn="ctr" rtl="0" eaLnBrk="0" fontAlgn="base" hangingPunct="0">
              <a:spcBef>
                <a:spcPct val="0"/>
              </a:spcBef>
              <a:spcAft>
                <a:spcPct val="0"/>
              </a:spcAft>
              <a:defRPr sz="3996">
                <a:solidFill>
                  <a:schemeClr val="tx2"/>
                </a:solidFill>
                <a:latin typeface="Arial" charset="0"/>
                <a:cs typeface="Arial" charset="0"/>
              </a:defRPr>
            </a:lvl2pPr>
            <a:lvl3pPr algn="ctr" rtl="0" eaLnBrk="0" fontAlgn="base" hangingPunct="0">
              <a:spcBef>
                <a:spcPct val="0"/>
              </a:spcBef>
              <a:spcAft>
                <a:spcPct val="0"/>
              </a:spcAft>
              <a:defRPr sz="3996">
                <a:solidFill>
                  <a:schemeClr val="tx2"/>
                </a:solidFill>
                <a:latin typeface="Arial" charset="0"/>
                <a:cs typeface="Arial" charset="0"/>
              </a:defRPr>
            </a:lvl3pPr>
            <a:lvl4pPr algn="ctr" rtl="0" eaLnBrk="0" fontAlgn="base" hangingPunct="0">
              <a:spcBef>
                <a:spcPct val="0"/>
              </a:spcBef>
              <a:spcAft>
                <a:spcPct val="0"/>
              </a:spcAft>
              <a:defRPr sz="3996">
                <a:solidFill>
                  <a:schemeClr val="tx2"/>
                </a:solidFill>
                <a:latin typeface="Arial" charset="0"/>
                <a:cs typeface="Arial" charset="0"/>
              </a:defRPr>
            </a:lvl4pPr>
            <a:lvl5pPr algn="ctr" rtl="0" eaLnBrk="0" fontAlgn="base" hangingPunct="0">
              <a:spcBef>
                <a:spcPct val="0"/>
              </a:spcBef>
              <a:spcAft>
                <a:spcPct val="0"/>
              </a:spcAft>
              <a:defRPr sz="3996">
                <a:solidFill>
                  <a:schemeClr val="tx2"/>
                </a:solidFill>
                <a:latin typeface="Arial" charset="0"/>
                <a:cs typeface="Arial" charset="0"/>
              </a:defRPr>
            </a:lvl5pPr>
            <a:lvl6pPr marL="456739" algn="ctr" rtl="0" fontAlgn="base">
              <a:spcBef>
                <a:spcPct val="0"/>
              </a:spcBef>
              <a:spcAft>
                <a:spcPct val="0"/>
              </a:spcAft>
              <a:defRPr sz="4396">
                <a:solidFill>
                  <a:schemeClr val="tx2"/>
                </a:solidFill>
                <a:latin typeface="Times New Roman" charset="0"/>
              </a:defRPr>
            </a:lvl6pPr>
            <a:lvl7pPr marL="913477" algn="ctr" rtl="0" fontAlgn="base">
              <a:spcBef>
                <a:spcPct val="0"/>
              </a:spcBef>
              <a:spcAft>
                <a:spcPct val="0"/>
              </a:spcAft>
              <a:defRPr sz="4396">
                <a:solidFill>
                  <a:schemeClr val="tx2"/>
                </a:solidFill>
                <a:latin typeface="Times New Roman" charset="0"/>
              </a:defRPr>
            </a:lvl7pPr>
            <a:lvl8pPr marL="1370215" algn="ctr" rtl="0" fontAlgn="base">
              <a:spcBef>
                <a:spcPct val="0"/>
              </a:spcBef>
              <a:spcAft>
                <a:spcPct val="0"/>
              </a:spcAft>
              <a:defRPr sz="4396">
                <a:solidFill>
                  <a:schemeClr val="tx2"/>
                </a:solidFill>
                <a:latin typeface="Times New Roman" charset="0"/>
              </a:defRPr>
            </a:lvl8pPr>
            <a:lvl9pPr marL="1826954" algn="ctr" rtl="0" fontAlgn="base">
              <a:spcBef>
                <a:spcPct val="0"/>
              </a:spcBef>
              <a:spcAft>
                <a:spcPct val="0"/>
              </a:spcAft>
              <a:defRPr sz="4396">
                <a:solidFill>
                  <a:schemeClr val="tx2"/>
                </a:solidFill>
                <a:latin typeface="Times New Roman" charset="0"/>
              </a:defRPr>
            </a:lvl9pPr>
          </a:lstStyle>
          <a:p>
            <a:pPr eaLnBrk="1" hangingPunct="1">
              <a:defRPr/>
            </a:pPr>
            <a:r>
              <a:rPr lang="fr-CA" sz="1300" b="1" dirty="0">
                <a:solidFill>
                  <a:schemeClr val="tx1"/>
                </a:solidFill>
                <a:latin typeface="+mn-lt"/>
              </a:rPr>
              <a:t>Salle de travail</a:t>
            </a:r>
          </a:p>
        </p:txBody>
      </p:sp>
      <p:sp>
        <p:nvSpPr>
          <p:cNvPr id="4" name="Title 3"/>
          <p:cNvSpPr>
            <a:spLocks noGrp="1"/>
          </p:cNvSpPr>
          <p:nvPr>
            <p:ph type="title"/>
          </p:nvPr>
        </p:nvSpPr>
        <p:spPr>
          <a:xfrm>
            <a:off x="414363" y="528614"/>
            <a:ext cx="11511968" cy="835027"/>
          </a:xfrm>
        </p:spPr>
        <p:txBody>
          <a:bodyPr>
            <a:noAutofit/>
          </a:bodyPr>
          <a:lstStyle/>
          <a:p>
            <a:r>
              <a:rPr lang="fr-CA" sz="3600">
                <a:solidFill>
                  <a:srgbClr val="18853F"/>
                </a:solidFill>
              </a:rPr>
              <a:t>Comprendre les points de travail : de la variété pour tous et pour tout!</a:t>
            </a:r>
          </a:p>
        </p:txBody>
      </p:sp>
      <p:sp>
        <p:nvSpPr>
          <p:cNvPr id="15"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A"/>
          </a:p>
        </p:txBody>
      </p:sp>
      <p:pic>
        <p:nvPicPr>
          <p:cNvPr id="29" name="Picture 12" descr="Workrooms">
            <a:extLst>
              <a:ext uri="{FF2B5EF4-FFF2-40B4-BE49-F238E27FC236}">
                <a16:creationId xmlns:a16="http://schemas.microsoft.com/office/drawing/2014/main" id="{AEE97F7A-DAC4-420A-9B84-0815BF3E1C8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821201" y="4401219"/>
            <a:ext cx="1278423" cy="901735"/>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84319AAA-232F-45FA-B399-38E1D9BD900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64909" y="2235494"/>
            <a:ext cx="1278000" cy="909365"/>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31" name="Picture 30">
            <a:extLst>
              <a:ext uri="{FF2B5EF4-FFF2-40B4-BE49-F238E27FC236}">
                <a16:creationId xmlns:a16="http://schemas.microsoft.com/office/drawing/2014/main" id="{50EF46A2-603C-492A-AAE0-24FA8F58DA7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70347" y="4386833"/>
            <a:ext cx="1315754" cy="909665"/>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32" name="Picture 6" descr="Focus Room">
            <a:extLst>
              <a:ext uri="{FF2B5EF4-FFF2-40B4-BE49-F238E27FC236}">
                <a16:creationId xmlns:a16="http://schemas.microsoft.com/office/drawing/2014/main" id="{19DA511F-F03B-4B8E-B451-C65A3B7089C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9740387" y="2241825"/>
            <a:ext cx="1278000" cy="918391"/>
          </a:xfrm>
          <a:prstGeom prst="round2DiagRect">
            <a:avLst>
              <a:gd name="adj1" fmla="val 16667"/>
              <a:gd name="adj2" fmla="val 0"/>
            </a:avLst>
          </a:prstGeom>
          <a:ln w="38100" cap="sq">
            <a:solidFill>
              <a:schemeClr val="accent2">
                <a:lumMod val="5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3" name="Picture 8" descr="Lounge">
            <a:extLst>
              <a:ext uri="{FF2B5EF4-FFF2-40B4-BE49-F238E27FC236}">
                <a16:creationId xmlns:a16="http://schemas.microsoft.com/office/drawing/2014/main" id="{F693800E-AA43-4DF9-87E4-70AECDA03B0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720172" y="4394763"/>
            <a:ext cx="1283398" cy="908191"/>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4" name="Picture 12" descr="https://www.gcpedia.gc.ca/gcwiki/images/thumb/d/d9/Gatineau_Touchdown.jpg/600px-Gatineau_Touchdown.jpg">
            <a:extLst>
              <a:ext uri="{FF2B5EF4-FFF2-40B4-BE49-F238E27FC236}">
                <a16:creationId xmlns:a16="http://schemas.microsoft.com/office/drawing/2014/main" id="{CB10768F-7A2C-46AE-BB37-EF1A9AE06B95}"/>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547149" y="2239585"/>
            <a:ext cx="1278000" cy="923727"/>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5" name="Picture 14" descr="https://www.gcpedia.gc.ca/gcwiki/images/thumb/3/36/Gatineau_Teaming.jpg/600px-Gatineau_Teaming.jpg">
            <a:extLst>
              <a:ext uri="{FF2B5EF4-FFF2-40B4-BE49-F238E27FC236}">
                <a16:creationId xmlns:a16="http://schemas.microsoft.com/office/drawing/2014/main" id="{F192144C-DCA4-4D55-A4F0-3138E6C9D044}"/>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3253425" y="4401219"/>
            <a:ext cx="1299970" cy="901735"/>
          </a:xfrm>
          <a:prstGeom prst="round2DiagRect">
            <a:avLst>
              <a:gd name="adj1" fmla="val 16667"/>
              <a:gd name="adj2" fmla="val 0"/>
            </a:avLst>
          </a:prstGeom>
          <a:ln w="38100" cap="sq">
            <a:solidFill>
              <a:schemeClr val="accent2">
                <a:lumMod val="40000"/>
                <a:lumOff val="60000"/>
              </a:schemeClr>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47DFD3E2-B7A8-4FDD-AD74-CD8A9520309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88977" y="4364183"/>
            <a:ext cx="1278423" cy="935952"/>
          </a:xfrm>
          <a:prstGeom prst="round2DiagRect">
            <a:avLst>
              <a:gd name="adj1" fmla="val 16667"/>
              <a:gd name="adj2" fmla="val 0"/>
            </a:avLst>
          </a:prstGeom>
          <a:ln w="38100" cap="sq">
            <a:solidFill>
              <a:schemeClr val="accent2">
                <a:lumMod val="20000"/>
                <a:lumOff val="80000"/>
              </a:schemeClr>
            </a:solidFill>
            <a:miter lim="800000"/>
          </a:ln>
          <a:effectLst>
            <a:outerShdw blurRad="254000" algn="tl" rotWithShape="0">
              <a:srgbClr val="000000">
                <a:alpha val="43000"/>
              </a:srgbClr>
            </a:outerShdw>
          </a:effectLst>
        </p:spPr>
      </p:pic>
      <p:pic>
        <p:nvPicPr>
          <p:cNvPr id="37" name="Picture 16" descr="https://www.gcpedia.gc.ca/gcwiki/images/thumb/6/6c/Kanata_7th_Reflection_Point.jpg/600px-Kanata_7th_Reflection_Point.jpg">
            <a:extLst>
              <a:ext uri="{FF2B5EF4-FFF2-40B4-BE49-F238E27FC236}">
                <a16:creationId xmlns:a16="http://schemas.microsoft.com/office/drawing/2014/main" id="{9E89E54E-E0D8-4102-ACEA-F3F851ACFB1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5427170" y="2206464"/>
            <a:ext cx="1278000" cy="936035"/>
          </a:xfrm>
          <a:prstGeom prst="round2DiagRect">
            <a:avLst>
              <a:gd name="adj1" fmla="val 16667"/>
              <a:gd name="adj2" fmla="val 0"/>
            </a:avLst>
          </a:prstGeom>
          <a:ln w="38100" cap="sq">
            <a:solidFill>
              <a:srgbClr val="A3D9CD"/>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B9273B51-D3CC-4B82-880A-CC6095D74AFA}"/>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10536765" y="4376864"/>
            <a:ext cx="1319285" cy="908192"/>
          </a:xfrm>
          <a:prstGeom prst="round2DiagRect">
            <a:avLst>
              <a:gd name="adj1" fmla="val 16667"/>
              <a:gd name="adj2" fmla="val 0"/>
            </a:avLst>
          </a:prstGeom>
          <a:ln w="38100" cap="sq">
            <a:solidFill>
              <a:schemeClr val="accent2">
                <a:lumMod val="50000"/>
              </a:schemeClr>
            </a:solidFill>
            <a:miter lim="800000"/>
          </a:ln>
          <a:effectLst>
            <a:outerShdw blurRad="254000" algn="tl" rotWithShape="0">
              <a:srgbClr val="000000">
                <a:alpha val="43000"/>
              </a:srgbClr>
            </a:outerShdw>
          </a:effectLst>
        </p:spPr>
      </p:pic>
      <p:pic>
        <p:nvPicPr>
          <p:cNvPr id="40" name="Picture 39">
            <a:extLst>
              <a:ext uri="{FF2B5EF4-FFF2-40B4-BE49-F238E27FC236}">
                <a16:creationId xmlns:a16="http://schemas.microsoft.com/office/drawing/2014/main" id="{0D448B81-A223-4568-863F-52A6A5AF7CBC}"/>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8302648" y="2227026"/>
            <a:ext cx="1278000" cy="947987"/>
          </a:xfrm>
          <a:prstGeom prst="round2DiagRect">
            <a:avLst>
              <a:gd name="adj1" fmla="val 16667"/>
              <a:gd name="adj2" fmla="val 0"/>
            </a:avLst>
          </a:prstGeom>
          <a:ln w="38100" cap="sq">
            <a:solidFill>
              <a:schemeClr val="accent2">
                <a:lumMod val="75000"/>
              </a:schemeClr>
            </a:solidFill>
            <a:miter lim="800000"/>
          </a:ln>
          <a:effectLst>
            <a:outerShdw blurRad="254000" algn="tl" rotWithShape="0">
              <a:srgbClr val="000000">
                <a:alpha val="43000"/>
              </a:srgbClr>
            </a:outerShdw>
          </a:effectLst>
        </p:spPr>
      </p:pic>
      <p:pic>
        <p:nvPicPr>
          <p:cNvPr id="41" name="Picture 40">
            <a:extLst>
              <a:ext uri="{FF2B5EF4-FFF2-40B4-BE49-F238E27FC236}">
                <a16:creationId xmlns:a16="http://schemas.microsoft.com/office/drawing/2014/main" id="{36B634B6-2575-46F1-988E-309EB3516C2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057718" y="4376864"/>
            <a:ext cx="1321668" cy="929713"/>
          </a:xfrm>
          <a:prstGeom prst="round2DiagRect">
            <a:avLst>
              <a:gd name="adj1" fmla="val 16667"/>
              <a:gd name="adj2" fmla="val 0"/>
            </a:avLst>
          </a:prstGeom>
          <a:ln w="38100" cap="sq">
            <a:solidFill>
              <a:schemeClr val="accent2">
                <a:lumMod val="75000"/>
              </a:schemeClr>
            </a:solidFill>
            <a:miter lim="800000"/>
          </a:ln>
          <a:effectLst>
            <a:outerShdw blurRad="254000" algn="tl" rotWithShape="0">
              <a:srgbClr val="000000">
                <a:alpha val="43000"/>
              </a:srgbClr>
            </a:outerShdw>
          </a:effectLst>
        </p:spPr>
      </p:pic>
      <p:pic>
        <p:nvPicPr>
          <p:cNvPr id="42" name="Picture 41">
            <a:extLst>
              <a:ext uri="{FF2B5EF4-FFF2-40B4-BE49-F238E27FC236}">
                <a16:creationId xmlns:a16="http://schemas.microsoft.com/office/drawing/2014/main" id="{4EB9F0B2-82C5-49FB-B575-4D1987BD7CD3}"/>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1109411" y="2218231"/>
            <a:ext cx="1277999" cy="951451"/>
          </a:xfrm>
          <a:prstGeom prst="round2DiagRect">
            <a:avLst>
              <a:gd name="adj1" fmla="val 16667"/>
              <a:gd name="adj2" fmla="val 0"/>
            </a:avLst>
          </a:prstGeom>
          <a:ln w="38100" cap="sq">
            <a:solidFill>
              <a:schemeClr val="accent2">
                <a:lumMod val="20000"/>
                <a:lumOff val="80000"/>
              </a:schemeClr>
            </a:solidFill>
            <a:miter lim="800000"/>
          </a:ln>
          <a:effectLst>
            <a:outerShdw blurRad="254000" algn="tl" rotWithShape="0">
              <a:srgbClr val="000000">
                <a:alpha val="43000"/>
              </a:srgbClr>
            </a:outerShdw>
          </a:effectLst>
        </p:spPr>
      </p:pic>
      <p:pic>
        <p:nvPicPr>
          <p:cNvPr id="43" name="Picture 42">
            <a:extLst>
              <a:ext uri="{FF2B5EF4-FFF2-40B4-BE49-F238E27FC236}">
                <a16:creationId xmlns:a16="http://schemas.microsoft.com/office/drawing/2014/main" id="{3F4DCBB4-4C47-40EF-97AD-B6E9A7EBC9B9}"/>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4005812" y="2206464"/>
            <a:ext cx="1261619" cy="968549"/>
          </a:xfrm>
          <a:prstGeom prst="round2DiagRect">
            <a:avLst>
              <a:gd name="adj1" fmla="val 16667"/>
              <a:gd name="adj2" fmla="val 0"/>
            </a:avLst>
          </a:prstGeom>
          <a:ln w="38100" cap="sq">
            <a:solidFill>
              <a:srgbClr val="ACDED3"/>
            </a:solidFill>
            <a:miter lim="800000"/>
          </a:ln>
          <a:effectLst>
            <a:outerShdw blurRad="254000" algn="tl" rotWithShape="0">
              <a:srgbClr val="000000">
                <a:alpha val="43000"/>
              </a:srgbClr>
            </a:outerShdw>
          </a:effectLst>
        </p:spPr>
      </p:pic>
      <p:pic>
        <p:nvPicPr>
          <p:cNvPr id="44" name="Picture 6" descr="https://www.gcpedia.gc.ca/gcwiki/images/thumb/a/a4/Kanata_7th_Focus_Room_2.jpg/681px-Kanata_7th_Focus_Room_2.jpg">
            <a:extLst>
              <a:ext uri="{FF2B5EF4-FFF2-40B4-BE49-F238E27FC236}">
                <a16:creationId xmlns:a16="http://schemas.microsoft.com/office/drawing/2014/main" id="{2DA4A9A4-4194-4227-8DEE-F4537372AEAF}"/>
              </a:ext>
            </a:extLst>
          </p:cNvPr>
          <p:cNvPicPr>
            <a:picLocks noChangeAspect="1" noChangeArrowheads="1"/>
          </p:cNvPicPr>
          <p:nvPr/>
        </p:nvPicPr>
        <p:blipFill rotWithShape="1">
          <a:blip r:embed="rId17" cstate="screen">
            <a:extLst>
              <a:ext uri="{BEBA8EAE-BF5A-486C-A8C5-ECC9F3942E4B}">
                <a14:imgProps xmlns:a14="http://schemas.microsoft.com/office/drawing/2010/main">
                  <a14:imgLayer r:embed="rId18">
                    <a14:imgEffect>
                      <a14:brightnessContrast bright="20000" contrast="20000"/>
                    </a14:imgEffect>
                  </a14:imgLayer>
                </a14:imgProps>
              </a:ext>
              <a:ext uri="{28A0092B-C50C-407E-A947-70E740481C1C}">
                <a14:useLocalDpi xmlns:a14="http://schemas.microsoft.com/office/drawing/2010/main"/>
              </a:ext>
            </a:extLst>
          </a:blip>
          <a:srcRect/>
          <a:stretch/>
        </p:blipFill>
        <p:spPr bwMode="auto">
          <a:xfrm>
            <a:off x="7652877" y="4376863"/>
            <a:ext cx="1250497" cy="908193"/>
          </a:xfrm>
          <a:prstGeom prst="round2DiagRect">
            <a:avLst>
              <a:gd name="adj1" fmla="val 16667"/>
              <a:gd name="adj2" fmla="val 0"/>
            </a:avLst>
          </a:prstGeom>
          <a:ln w="38100" cap="sq">
            <a:solidFill>
              <a:srgbClr val="398B7B"/>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204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2654" y="317931"/>
            <a:ext cx="11006345" cy="835027"/>
          </a:xfrm>
        </p:spPr>
        <p:txBody>
          <a:bodyPr/>
          <a:lstStyle/>
          <a:p>
            <a:r>
              <a:rPr lang="fr-CA" sz="3600">
                <a:solidFill>
                  <a:schemeClr val="accent3"/>
                </a:solidFill>
              </a:rPr>
              <a:t>       Zonage</a:t>
            </a:r>
          </a:p>
        </p:txBody>
      </p:sp>
      <p:sp>
        <p:nvSpPr>
          <p:cNvPr id="16" name="Rectangle 15"/>
          <p:cNvSpPr/>
          <p:nvPr/>
        </p:nvSpPr>
        <p:spPr>
          <a:xfrm>
            <a:off x="418323" y="831791"/>
            <a:ext cx="7817039" cy="116955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kern="1200" cap="none" spc="0" normalizeH="0" baseline="0" noProof="0" dirty="0">
                <a:ln>
                  <a:noFill/>
                </a:ln>
                <a:solidFill>
                  <a:prstClr val="black"/>
                </a:solidFill>
                <a:effectLst/>
                <a:uLnTx/>
                <a:uFillTx/>
                <a:latin typeface="Arial"/>
                <a:ea typeface="+mn-ea"/>
                <a:cs typeface="+mn-cs"/>
              </a:rPr>
              <a:t>Le Milieu de travail GC est conçu de façon à offrir trois zones fonctionnelles – </a:t>
            </a:r>
            <a:r>
              <a:rPr lang="fr-ca" sz="1400" b="1" dirty="0">
                <a:solidFill>
                  <a:prstClr val="black"/>
                </a:solidFill>
                <a:latin typeface="Arial"/>
              </a:rPr>
              <a:t>tranquille</a:t>
            </a:r>
            <a:r>
              <a:rPr kumimoji="0" lang="fr-ca" sz="1400" b="1" i="0" u="none" strike="noStrike" kern="1200" cap="none" spc="0" normalizeH="0" baseline="0" noProof="0" dirty="0">
                <a:ln>
                  <a:noFill/>
                </a:ln>
                <a:solidFill>
                  <a:prstClr val="black"/>
                </a:solidFill>
                <a:effectLst/>
                <a:uLnTx/>
                <a:uFillTx/>
                <a:latin typeface="Arial"/>
                <a:ea typeface="+mn-ea"/>
                <a:cs typeface="+mn-cs"/>
              </a:rPr>
              <a:t>, de transition et interactive</a:t>
            </a:r>
            <a:r>
              <a:rPr kumimoji="0" lang="fr-ca" sz="1400" b="0" i="0" u="none" strike="noStrike" kern="1200" cap="none" spc="0" normalizeH="0" baseline="0" noProof="0" dirty="0">
                <a:ln>
                  <a:noFill/>
                </a:ln>
                <a:solidFill>
                  <a:prstClr val="black"/>
                </a:solidFill>
                <a:effectLst/>
                <a:uLnTx/>
                <a:uFillTx/>
                <a:latin typeface="Arial"/>
                <a:ea typeface="+mn-ea"/>
                <a:cs typeface="+mn-cs"/>
              </a:rPr>
              <a:t> – qui assure que les activités sont regroupées de façon à réduire les perturbations sonores. Le zonage est un élément clé de la conception inclusive, car il permet de gérer l’acoustique, </a:t>
            </a:r>
            <a:r>
              <a:rPr kumimoji="0" lang="fr-ca" sz="1400" b="1" i="0" u="none" strike="noStrike" kern="1200" cap="none" spc="0" normalizeH="0" baseline="0" noProof="0" dirty="0">
                <a:ln>
                  <a:noFill/>
                </a:ln>
                <a:solidFill>
                  <a:prstClr val="black"/>
                </a:solidFill>
                <a:effectLst/>
                <a:uLnTx/>
                <a:uFillTx/>
                <a:latin typeface="Arial"/>
                <a:ea typeface="+mn-ea"/>
                <a:cs typeface="+mn-cs"/>
              </a:rPr>
              <a:t>favorise la concentration et la collaboration</a:t>
            </a:r>
            <a:r>
              <a:rPr kumimoji="0" lang="fr-ca" sz="1400" b="0" i="0" u="none" strike="noStrike" kern="1200" cap="none" spc="0" normalizeH="0" baseline="0" noProof="0" dirty="0">
                <a:ln>
                  <a:noFill/>
                </a:ln>
                <a:solidFill>
                  <a:prstClr val="black"/>
                </a:solidFill>
                <a:effectLst/>
                <a:uLnTx/>
                <a:uFillTx/>
                <a:latin typeface="Arial"/>
                <a:ea typeface="+mn-ea"/>
                <a:cs typeface="+mn-cs"/>
              </a:rPr>
              <a:t>,</a:t>
            </a:r>
            <a:r>
              <a:rPr kumimoji="0" lang="fr-ca" sz="1400" b="1" i="0" u="none" strike="noStrike" kern="1200" cap="none" spc="0" normalizeH="0" baseline="0" noProof="0" dirty="0">
                <a:ln>
                  <a:noFill/>
                </a:ln>
                <a:solidFill>
                  <a:prstClr val="black"/>
                </a:solidFill>
                <a:effectLst/>
                <a:uLnTx/>
                <a:uFillTx/>
                <a:latin typeface="Arial"/>
                <a:ea typeface="+mn-ea"/>
                <a:cs typeface="+mn-cs"/>
              </a:rPr>
              <a:t> </a:t>
            </a:r>
            <a:r>
              <a:rPr kumimoji="0" lang="fr-ca" sz="1400" b="0" i="0" u="none" strike="noStrike" kern="1200" cap="none" spc="0" normalizeH="0" baseline="0" noProof="0" dirty="0">
                <a:ln>
                  <a:noFill/>
                </a:ln>
                <a:solidFill>
                  <a:prstClr val="black"/>
                </a:solidFill>
                <a:effectLst/>
                <a:uLnTx/>
                <a:uFillTx/>
                <a:latin typeface="Arial"/>
                <a:ea typeface="+mn-ea"/>
                <a:cs typeface="+mn-cs"/>
              </a:rPr>
              <a:t>et permet aux gens de </a:t>
            </a:r>
            <a:r>
              <a:rPr kumimoji="0" lang="fr-ca" sz="1400" b="1" i="0" u="none" strike="noStrike" kern="1200" cap="none" spc="0" normalizeH="0" baseline="0" noProof="0" dirty="0">
                <a:ln>
                  <a:noFill/>
                </a:ln>
                <a:solidFill>
                  <a:prstClr val="black"/>
                </a:solidFill>
                <a:effectLst/>
                <a:uLnTx/>
                <a:uFillTx/>
                <a:latin typeface="Arial"/>
                <a:ea typeface="+mn-ea"/>
                <a:cs typeface="+mn-cs"/>
              </a:rPr>
              <a:t>choisir et de contrôler leur environnement de travail</a:t>
            </a:r>
            <a:r>
              <a:rPr kumimoji="0" lang="fr-ca" sz="1400" b="0" i="0" u="none" strike="noStrike" kern="1200" cap="none" spc="0" normalizeH="0" baseline="0" noProof="0" dirty="0">
                <a:ln>
                  <a:noFill/>
                </a:ln>
                <a:solidFill>
                  <a:prstClr val="black"/>
                </a:solidFill>
                <a:effectLst/>
                <a:uLnTx/>
                <a:uFillTx/>
                <a:latin typeface="Arial"/>
                <a:ea typeface="+mn-ea"/>
                <a:cs typeface="+mn-cs"/>
              </a:rPr>
              <a:t>.</a:t>
            </a:r>
          </a:p>
        </p:txBody>
      </p:sp>
      <p:pic>
        <p:nvPicPr>
          <p:cNvPr id="44" name="Picture 43" descr="from left to right: quiet zone, transitional zone and interactive zone"/>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116603" y="1909869"/>
            <a:ext cx="5860152" cy="3995240"/>
          </a:xfrm>
          <a:prstGeom prst="rect">
            <a:avLst/>
          </a:prstGeom>
          <a:noFill/>
          <a:ln>
            <a:noFill/>
          </a:ln>
        </p:spPr>
      </p:pic>
      <p:sp>
        <p:nvSpPr>
          <p:cNvPr id="80" name="TextBox 79"/>
          <p:cNvSpPr txBox="1"/>
          <p:nvPr/>
        </p:nvSpPr>
        <p:spPr>
          <a:xfrm>
            <a:off x="2949754" y="5826607"/>
            <a:ext cx="2248872" cy="307777"/>
          </a:xfrm>
          <a:prstGeom prst="rect">
            <a:avLst/>
          </a:prstGeom>
          <a:noFill/>
          <a:ln>
            <a:noFill/>
          </a:ln>
        </p:spPr>
        <p:txBody>
          <a:bodyPr wrap="square" rtlCol="0">
            <a:spAutoFit/>
          </a:bodyPr>
          <a:lstStyle/>
          <a:p>
            <a:pPr algn="ctr"/>
            <a:r>
              <a:rPr lang="fr-CA" sz="1400" b="1" dirty="0">
                <a:solidFill>
                  <a:srgbClr val="21D58C"/>
                </a:solidFill>
                <a:latin typeface="+mn-lt"/>
                <a:cs typeface="Arial" panose="020B0604020202020204" pitchFamily="34" charset="0"/>
              </a:rPr>
              <a:t>ZONE TRANQUILLE</a:t>
            </a:r>
          </a:p>
        </p:txBody>
      </p:sp>
      <p:sp>
        <p:nvSpPr>
          <p:cNvPr id="81" name="TextBox 80"/>
          <p:cNvSpPr txBox="1"/>
          <p:nvPr/>
        </p:nvSpPr>
        <p:spPr>
          <a:xfrm>
            <a:off x="4887174" y="5827449"/>
            <a:ext cx="2283764" cy="307777"/>
          </a:xfrm>
          <a:prstGeom prst="rect">
            <a:avLst/>
          </a:prstGeom>
          <a:noFill/>
          <a:ln>
            <a:noFill/>
          </a:ln>
        </p:spPr>
        <p:txBody>
          <a:bodyPr wrap="square" rtlCol="0">
            <a:spAutoFit/>
          </a:bodyPr>
          <a:lstStyle/>
          <a:p>
            <a:pPr algn="ctr"/>
            <a:r>
              <a:rPr lang="fr-CA" sz="1400" b="1">
                <a:solidFill>
                  <a:srgbClr val="DAD500"/>
                </a:solidFill>
                <a:latin typeface="+mn-lt"/>
                <a:cs typeface="Arial" panose="020B0604020202020204" pitchFamily="34" charset="0"/>
              </a:rPr>
              <a:t>ZONE DE TRANSITION</a:t>
            </a:r>
          </a:p>
        </p:txBody>
      </p:sp>
      <p:sp>
        <p:nvSpPr>
          <p:cNvPr id="82" name="TextBox 81"/>
          <p:cNvSpPr txBox="1"/>
          <p:nvPr/>
        </p:nvSpPr>
        <p:spPr>
          <a:xfrm>
            <a:off x="6958482" y="5828716"/>
            <a:ext cx="2283764" cy="307777"/>
          </a:xfrm>
          <a:prstGeom prst="rect">
            <a:avLst/>
          </a:prstGeom>
          <a:noFill/>
          <a:ln>
            <a:noFill/>
          </a:ln>
        </p:spPr>
        <p:txBody>
          <a:bodyPr wrap="square" rtlCol="0">
            <a:spAutoFit/>
          </a:bodyPr>
          <a:lstStyle/>
          <a:p>
            <a:pPr algn="ctr"/>
            <a:r>
              <a:rPr lang="fr-CA" sz="1400" b="1">
                <a:solidFill>
                  <a:srgbClr val="D326F6"/>
                </a:solidFill>
                <a:latin typeface="+mn-lt"/>
                <a:cs typeface="Arial" panose="020B0604020202020204" pitchFamily="34" charset="0"/>
              </a:rPr>
              <a:t>ZONE INTERACTIVE</a:t>
            </a:r>
          </a:p>
        </p:txBody>
      </p:sp>
      <p:sp>
        <p:nvSpPr>
          <p:cNvPr id="85" name="Rounded Rectangle 27">
            <a:extLst>
              <a:ext uri="{FF2B5EF4-FFF2-40B4-BE49-F238E27FC236}">
                <a16:creationId xmlns:a16="http://schemas.microsoft.com/office/drawing/2014/main" id="{72613393-509A-419F-A12A-B9F59D21D50C}"/>
              </a:ext>
              <a:ext uri="{C183D7F6-B498-43B3-948B-1728B52AA6E4}">
                <adec:decorative xmlns:adec="http://schemas.microsoft.com/office/drawing/2017/decorative" val="1"/>
              </a:ext>
            </a:extLst>
          </p:cNvPr>
          <p:cNvSpPr/>
          <p:nvPr/>
        </p:nvSpPr>
        <p:spPr>
          <a:xfrm>
            <a:off x="9202599" y="4276857"/>
            <a:ext cx="2617330" cy="1445517"/>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84" name="TextBox 83">
            <a:extLst>
              <a:ext uri="{FF2B5EF4-FFF2-40B4-BE49-F238E27FC236}">
                <a16:creationId xmlns:a16="http://schemas.microsoft.com/office/drawing/2014/main" id="{7B05D4A8-6974-4328-9E62-447E59A6563A}"/>
              </a:ext>
            </a:extLst>
          </p:cNvPr>
          <p:cNvSpPr txBox="1"/>
          <p:nvPr/>
        </p:nvSpPr>
        <p:spPr>
          <a:xfrm>
            <a:off x="9305026" y="4323108"/>
            <a:ext cx="2617330" cy="1169551"/>
          </a:xfrm>
          <a:prstGeom prst="rect">
            <a:avLst/>
          </a:prstGeom>
          <a:noFill/>
        </p:spPr>
        <p:txBody>
          <a:bodyPr wrap="square" rtlCol="0">
            <a:spAutoFit/>
          </a:bodyPr>
          <a:lstStyle/>
          <a:p>
            <a:r>
              <a:rPr lang="fr-CA" sz="1400">
                <a:latin typeface="Abadi" panose="020B0604020104020204" pitchFamily="34" charset="0"/>
              </a:rPr>
              <a:t>Le regroupement des points de travail collaboratifs dans la </a:t>
            </a:r>
            <a:r>
              <a:rPr lang="fr-CA" sz="1400" b="1">
                <a:latin typeface="Abadi" panose="020B0604020104020204" pitchFamily="34" charset="0"/>
              </a:rPr>
              <a:t>zone interactive </a:t>
            </a:r>
            <a:r>
              <a:rPr lang="fr-CA" sz="1400">
                <a:latin typeface="Abadi" panose="020B0604020104020204" pitchFamily="34" charset="0"/>
              </a:rPr>
              <a:t>bloque les perturbations visuelles et auditives</a:t>
            </a:r>
          </a:p>
        </p:txBody>
      </p:sp>
      <p:sp>
        <p:nvSpPr>
          <p:cNvPr id="90" name="Rounded Rectangle 27">
            <a:extLst>
              <a:ext uri="{FF2B5EF4-FFF2-40B4-BE49-F238E27FC236}">
                <a16:creationId xmlns:a16="http://schemas.microsoft.com/office/drawing/2014/main" id="{85C1D8A2-D250-46D0-A09E-C02F2482A06E}"/>
              </a:ext>
              <a:ext uri="{C183D7F6-B498-43B3-948B-1728B52AA6E4}">
                <adec:decorative xmlns:adec="http://schemas.microsoft.com/office/drawing/2017/decorative" val="1"/>
              </a:ext>
            </a:extLst>
          </p:cNvPr>
          <p:cNvSpPr/>
          <p:nvPr/>
        </p:nvSpPr>
        <p:spPr>
          <a:xfrm>
            <a:off x="695828" y="2319964"/>
            <a:ext cx="2642968" cy="9095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88" name="TextBox 87">
            <a:extLst>
              <a:ext uri="{FF2B5EF4-FFF2-40B4-BE49-F238E27FC236}">
                <a16:creationId xmlns:a16="http://schemas.microsoft.com/office/drawing/2014/main" id="{675F3D45-B433-4A95-8A1E-E1955555BFF8}"/>
              </a:ext>
            </a:extLst>
          </p:cNvPr>
          <p:cNvSpPr txBox="1"/>
          <p:nvPr/>
        </p:nvSpPr>
        <p:spPr>
          <a:xfrm>
            <a:off x="707077" y="2318384"/>
            <a:ext cx="2549910" cy="954107"/>
          </a:xfrm>
          <a:prstGeom prst="rect">
            <a:avLst/>
          </a:prstGeom>
          <a:noFill/>
        </p:spPr>
        <p:txBody>
          <a:bodyPr wrap="square" rtlCol="0">
            <a:spAutoFit/>
          </a:bodyPr>
          <a:lstStyle/>
          <a:p>
            <a:pPr algn="ctr"/>
            <a:r>
              <a:rPr lang="fr-CA" sz="1400" dirty="0">
                <a:latin typeface="Abadi" panose="020B0604020104020204" pitchFamily="34" charset="0"/>
              </a:rPr>
              <a:t>La conception de transitions entre les zones aide les utilisateurs à circuler dans l’espace</a:t>
            </a:r>
          </a:p>
        </p:txBody>
      </p:sp>
      <p:sp>
        <p:nvSpPr>
          <p:cNvPr id="28" name="Rounded Rectangle 27">
            <a:extLst>
              <a:ext uri="{C183D7F6-B498-43B3-948B-1728B52AA6E4}">
                <adec:decorative xmlns:adec="http://schemas.microsoft.com/office/drawing/2017/decorative" val="1"/>
              </a:ext>
            </a:extLst>
          </p:cNvPr>
          <p:cNvSpPr/>
          <p:nvPr/>
        </p:nvSpPr>
        <p:spPr>
          <a:xfrm>
            <a:off x="503812" y="3628534"/>
            <a:ext cx="2642968" cy="1323439"/>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8" name="TextBox 7">
            <a:extLst>
              <a:ext uri="{FF2B5EF4-FFF2-40B4-BE49-F238E27FC236}">
                <a16:creationId xmlns:a16="http://schemas.microsoft.com/office/drawing/2014/main" id="{B2B851D5-BBD9-4EB0-970F-0EAE32CED456}"/>
              </a:ext>
            </a:extLst>
          </p:cNvPr>
          <p:cNvSpPr txBox="1"/>
          <p:nvPr/>
        </p:nvSpPr>
        <p:spPr>
          <a:xfrm>
            <a:off x="567818" y="3714874"/>
            <a:ext cx="2676796" cy="954107"/>
          </a:xfrm>
          <a:prstGeom prst="rect">
            <a:avLst/>
          </a:prstGeom>
          <a:noFill/>
        </p:spPr>
        <p:txBody>
          <a:bodyPr wrap="square" rtlCol="0">
            <a:spAutoFit/>
          </a:bodyPr>
          <a:lstStyle/>
          <a:p>
            <a:r>
              <a:rPr lang="fr-CA" sz="1400">
                <a:latin typeface="Abadi" panose="020B0604020104020204" pitchFamily="34" charset="0"/>
              </a:rPr>
              <a:t>Des éléments visuels comme des écrans offrent une certaine intimité et un refuge dans la </a:t>
            </a:r>
            <a:r>
              <a:rPr lang="fr-CA" sz="1400" b="1">
                <a:latin typeface="Abadi" panose="020B0604020104020204" pitchFamily="34" charset="0"/>
              </a:rPr>
              <a:t>zone tranquille</a:t>
            </a:r>
          </a:p>
        </p:txBody>
      </p:sp>
      <p:sp>
        <p:nvSpPr>
          <p:cNvPr id="91" name="Rounded Rectangle 27">
            <a:extLst>
              <a:ext uri="{FF2B5EF4-FFF2-40B4-BE49-F238E27FC236}">
                <a16:creationId xmlns:a16="http://schemas.microsoft.com/office/drawing/2014/main" id="{4AFBCE4C-3685-40CE-A641-932451D0446F}"/>
              </a:ext>
              <a:ext uri="{C183D7F6-B498-43B3-948B-1728B52AA6E4}">
                <adec:decorative xmlns:adec="http://schemas.microsoft.com/office/drawing/2017/decorative" val="1"/>
              </a:ext>
            </a:extLst>
          </p:cNvPr>
          <p:cNvSpPr/>
          <p:nvPr/>
        </p:nvSpPr>
        <p:spPr>
          <a:xfrm>
            <a:off x="8878510" y="1951420"/>
            <a:ext cx="2549909" cy="1516904"/>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200"/>
          </a:p>
        </p:txBody>
      </p:sp>
      <p:sp>
        <p:nvSpPr>
          <p:cNvPr id="92" name="TextBox 91">
            <a:extLst>
              <a:ext uri="{FF2B5EF4-FFF2-40B4-BE49-F238E27FC236}">
                <a16:creationId xmlns:a16="http://schemas.microsoft.com/office/drawing/2014/main" id="{452641D5-0C94-4DA8-A557-2461872E12E4}"/>
              </a:ext>
            </a:extLst>
          </p:cNvPr>
          <p:cNvSpPr txBox="1"/>
          <p:nvPr/>
        </p:nvSpPr>
        <p:spPr>
          <a:xfrm>
            <a:off x="8984646" y="2048152"/>
            <a:ext cx="2451996" cy="1169551"/>
          </a:xfrm>
          <a:prstGeom prst="rect">
            <a:avLst/>
          </a:prstGeom>
          <a:noFill/>
        </p:spPr>
        <p:txBody>
          <a:bodyPr wrap="square" rtlCol="0">
            <a:spAutoFit/>
          </a:bodyPr>
          <a:lstStyle/>
          <a:p>
            <a:r>
              <a:rPr lang="fr-CA" sz="1400">
                <a:latin typeface="Abadi" panose="020B0604020104020204" pitchFamily="34" charset="0"/>
              </a:rPr>
              <a:t>La </a:t>
            </a:r>
            <a:r>
              <a:rPr lang="fr-CA" sz="1400" b="1">
                <a:latin typeface="Abadi" panose="020B0604020104020204" pitchFamily="34" charset="0"/>
              </a:rPr>
              <a:t>zone de transition </a:t>
            </a:r>
            <a:r>
              <a:rPr lang="fr-CA" sz="1400">
                <a:latin typeface="Abadi" panose="020B0604020104020204" pitchFamily="34" charset="0"/>
              </a:rPr>
              <a:t>est généralement l’entrée et sert de tampon pour le transfert du bruit ainsi que de moyen de contrôler la circulation</a:t>
            </a:r>
          </a:p>
        </p:txBody>
      </p:sp>
      <p:cxnSp>
        <p:nvCxnSpPr>
          <p:cNvPr id="95" name="Curved Connector 88">
            <a:extLst>
              <a:ext uri="{FF2B5EF4-FFF2-40B4-BE49-F238E27FC236}">
                <a16:creationId xmlns:a16="http://schemas.microsoft.com/office/drawing/2014/main" id="{88C9F1A4-8D29-4F48-9B6D-586E2565FAA2}"/>
              </a:ext>
              <a:ext uri="{C183D7F6-B498-43B3-948B-1728B52AA6E4}">
                <adec:decorative xmlns:adec="http://schemas.microsoft.com/office/drawing/2017/decorative" val="1"/>
              </a:ext>
            </a:extLst>
          </p:cNvPr>
          <p:cNvCxnSpPr>
            <a:cxnSpLocks/>
          </p:cNvCxnSpPr>
          <p:nvPr/>
        </p:nvCxnSpPr>
        <p:spPr>
          <a:xfrm rot="5400000">
            <a:off x="6958882" y="2478647"/>
            <a:ext cx="2098765" cy="1876322"/>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urved Connector 82">
            <a:extLst>
              <a:ext uri="{C183D7F6-B498-43B3-948B-1728B52AA6E4}">
                <adec:decorative xmlns:adec="http://schemas.microsoft.com/office/drawing/2017/decorative" val="1"/>
              </a:ext>
            </a:extLst>
          </p:cNvPr>
          <p:cNvCxnSpPr>
            <a:cxnSpLocks/>
          </p:cNvCxnSpPr>
          <p:nvPr/>
        </p:nvCxnSpPr>
        <p:spPr>
          <a:xfrm>
            <a:off x="3050373" y="4345379"/>
            <a:ext cx="1001967" cy="899611"/>
          </a:xfrm>
          <a:prstGeom prst="curvedConnector3">
            <a:avLst>
              <a:gd name="adj1" fmla="val 93689"/>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7" name="Curved Connector 6">
            <a:extLst>
              <a:ext uri="{C183D7F6-B498-43B3-948B-1728B52AA6E4}">
                <adec:decorative xmlns:adec="http://schemas.microsoft.com/office/drawing/2017/decorative" val="1"/>
              </a:ext>
            </a:extLst>
          </p:cNvPr>
          <p:cNvCxnSpPr>
            <a:cxnSpLocks/>
          </p:cNvCxnSpPr>
          <p:nvPr/>
        </p:nvCxnSpPr>
        <p:spPr>
          <a:xfrm>
            <a:off x="3174436" y="2714981"/>
            <a:ext cx="1563235" cy="1555011"/>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cxnSp>
        <p:nvCxnSpPr>
          <p:cNvPr id="87" name="Curved Connector 88">
            <a:extLst>
              <a:ext uri="{FF2B5EF4-FFF2-40B4-BE49-F238E27FC236}">
                <a16:creationId xmlns:a16="http://schemas.microsoft.com/office/drawing/2014/main" id="{2B7C6882-5F65-4AFF-BA44-B4754A5631A2}"/>
              </a:ext>
              <a:ext uri="{C183D7F6-B498-43B3-948B-1728B52AA6E4}">
                <adec:decorative xmlns:adec="http://schemas.microsoft.com/office/drawing/2017/decorative" val="1"/>
              </a:ext>
            </a:extLst>
          </p:cNvPr>
          <p:cNvCxnSpPr>
            <a:cxnSpLocks/>
          </p:cNvCxnSpPr>
          <p:nvPr/>
        </p:nvCxnSpPr>
        <p:spPr>
          <a:xfrm rot="10800000" flipV="1">
            <a:off x="8587822" y="4656697"/>
            <a:ext cx="717205" cy="585188"/>
          </a:xfrm>
          <a:prstGeom prst="curvedConnector3">
            <a:avLst>
              <a:gd name="adj1" fmla="val 50000"/>
            </a:avLst>
          </a:prstGeom>
          <a:ln w="38100">
            <a:solidFill>
              <a:srgbClr val="1A507F"/>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Folded Corner 20">
            <a:extLst>
              <a:ext uri="{FF2B5EF4-FFF2-40B4-BE49-F238E27FC236}">
                <a16:creationId xmlns:a16="http://schemas.microsoft.com/office/drawing/2014/main" id="{9F3D92DB-F15F-44E8-9C7A-8F76E5F81CFD}"/>
              </a:ext>
            </a:extLst>
          </p:cNvPr>
          <p:cNvSpPr/>
          <p:nvPr/>
        </p:nvSpPr>
        <p:spPr>
          <a:xfrm>
            <a:off x="8587822" y="234714"/>
            <a:ext cx="3272161" cy="1545881"/>
          </a:xfrm>
          <a:prstGeom prst="foldedCorner">
            <a:avLst/>
          </a:prstGeom>
          <a:solidFill>
            <a:srgbClr val="E6DD68">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Rectangle 21">
            <a:extLst>
              <a:ext uri="{FF2B5EF4-FFF2-40B4-BE49-F238E27FC236}">
                <a16:creationId xmlns:a16="http://schemas.microsoft.com/office/drawing/2014/main" id="{6B36F09C-B1A3-47C2-8035-8DEAA098DF73}"/>
              </a:ext>
            </a:extLst>
          </p:cNvPr>
          <p:cNvSpPr/>
          <p:nvPr/>
        </p:nvSpPr>
        <p:spPr>
          <a:xfrm>
            <a:off x="8669266" y="357652"/>
            <a:ext cx="3150663" cy="954107"/>
          </a:xfrm>
          <a:prstGeom prst="rect">
            <a:avLst/>
          </a:prstGeom>
        </p:spPr>
        <p:txBody>
          <a:bodyPr wrap="square">
            <a:spAutoFit/>
          </a:bodyPr>
          <a:lstStyle/>
          <a:p>
            <a:pPr>
              <a:lnSpc>
                <a:spcPct val="100000"/>
              </a:lnSpc>
            </a:pPr>
            <a:r>
              <a:rPr lang="fr-CA" sz="1400" b="1" dirty="0">
                <a:solidFill>
                  <a:prstClr val="black"/>
                </a:solidFill>
                <a:latin typeface="+mn-lt"/>
              </a:rPr>
              <a:t>Le zonage idéal pour votre milieu de travail sera déterminé par un </a:t>
            </a:r>
            <a:r>
              <a:rPr lang="fr-CA" sz="1400" b="1" u="sng" dirty="0">
                <a:solidFill>
                  <a:prstClr val="black"/>
                </a:solidFill>
                <a:latin typeface="+mn-lt"/>
              </a:rPr>
              <a:t>court sondage</a:t>
            </a:r>
            <a:r>
              <a:rPr lang="fr-CA" sz="1400" b="1" dirty="0">
                <a:solidFill>
                  <a:prstClr val="black"/>
                </a:solidFill>
                <a:latin typeface="+mn-lt"/>
              </a:rPr>
              <a:t> et dans </a:t>
            </a:r>
            <a:r>
              <a:rPr lang="fr-CA" sz="1400" b="1" u="sng" dirty="0">
                <a:solidFill>
                  <a:prstClr val="black"/>
                </a:solidFill>
                <a:latin typeface="+mn-lt"/>
              </a:rPr>
              <a:t>l’atelier sur les programmes fonctionnels</a:t>
            </a:r>
            <a:r>
              <a:rPr lang="fr-CA" sz="1400" b="1" dirty="0">
                <a:solidFill>
                  <a:prstClr val="black"/>
                </a:solidFill>
                <a:latin typeface="+mn-lt"/>
              </a:rPr>
              <a:t>.</a:t>
            </a:r>
          </a:p>
        </p:txBody>
      </p:sp>
      <p:pic>
        <p:nvPicPr>
          <p:cNvPr id="26" name="Graphic 25" descr="Right pointing backhand index outline">
            <a:extLst>
              <a:ext uri="{FF2B5EF4-FFF2-40B4-BE49-F238E27FC236}">
                <a16:creationId xmlns:a16="http://schemas.microsoft.com/office/drawing/2014/main" id="{9A85F2C2-8DA2-4B33-8403-AE1FA86619B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997567">
            <a:off x="7643163" y="90145"/>
            <a:ext cx="914400" cy="914400"/>
          </a:xfrm>
          <a:prstGeom prst="rect">
            <a:avLst/>
          </a:prstGeom>
        </p:spPr>
      </p:pic>
    </p:spTree>
    <p:extLst>
      <p:ext uri="{BB962C8B-B14F-4D97-AF65-F5344CB8AC3E}">
        <p14:creationId xmlns:p14="http://schemas.microsoft.com/office/powerpoint/2010/main" val="161755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47AC4-EE4B-4495-A583-7D773463964D}"/>
              </a:ext>
            </a:extLst>
          </p:cNvPr>
          <p:cNvSpPr>
            <a:spLocks noGrp="1"/>
          </p:cNvSpPr>
          <p:nvPr>
            <p:ph type="title"/>
          </p:nvPr>
        </p:nvSpPr>
        <p:spPr>
          <a:xfrm>
            <a:off x="508759" y="369332"/>
            <a:ext cx="11006345" cy="835027"/>
          </a:xfrm>
        </p:spPr>
        <p:txBody>
          <a:bodyPr/>
          <a:lstStyle/>
          <a:p>
            <a:r>
              <a:rPr lang="fr-CA" sz="3600" dirty="0">
                <a:solidFill>
                  <a:schemeClr val="tx2"/>
                </a:solidFill>
                <a:latin typeface="Arial Rounded MT Bold" panose="020F0704030504030204" pitchFamily="34" charset="0"/>
              </a:rPr>
              <a:t>Comment utiliser le présent document</a:t>
            </a:r>
          </a:p>
        </p:txBody>
      </p:sp>
      <p:sp>
        <p:nvSpPr>
          <p:cNvPr id="7" name="TextBox 6">
            <a:extLst>
              <a:ext uri="{FF2B5EF4-FFF2-40B4-BE49-F238E27FC236}">
                <a16:creationId xmlns:a16="http://schemas.microsoft.com/office/drawing/2014/main" id="{D60834E1-6FD0-4E98-AC41-C1A5A7A514BF}"/>
              </a:ext>
            </a:extLst>
          </p:cNvPr>
          <p:cNvSpPr txBox="1"/>
          <p:nvPr/>
        </p:nvSpPr>
        <p:spPr>
          <a:xfrm>
            <a:off x="508758" y="1883957"/>
            <a:ext cx="11533889" cy="4278094"/>
          </a:xfrm>
          <a:prstGeom prst="rect">
            <a:avLst/>
          </a:prstGeom>
          <a:noFill/>
        </p:spPr>
        <p:txBody>
          <a:bodyPr wrap="square" rtlCol="0">
            <a:spAutoFit/>
          </a:bodyPr>
          <a:lstStyle/>
          <a:p>
            <a:pPr marL="457200" indent="-457200">
              <a:buFont typeface="+mj-lt"/>
              <a:buAutoNum type="arabicPeriod"/>
            </a:pPr>
            <a:r>
              <a:rPr lang="fr-CA" sz="1600" dirty="0">
                <a:latin typeface="Calibri Light" panose="020F0302020204030204" pitchFamily="34" charset="0"/>
                <a:cs typeface="Calibri Light" panose="020F0302020204030204" pitchFamily="34" charset="0"/>
              </a:rPr>
              <a:t>Organisez une réunion de 30 minutes avec votre représentant de SPAC pour discuter de la meilleure façon de diffuser ou de présenter le contenu de ce document à vos employés.</a:t>
            </a:r>
          </a:p>
          <a:p>
            <a:pPr marL="457200" indent="-457200">
              <a:buFont typeface="+mj-lt"/>
              <a:buAutoNum type="arabicPeriod"/>
            </a:pPr>
            <a:r>
              <a:rPr lang="fr-CA" sz="1600" dirty="0">
                <a:latin typeface="Calibri Light" panose="020F0302020204030204" pitchFamily="34" charset="0"/>
                <a:cs typeface="Calibri Light" panose="020F0302020204030204" pitchFamily="34" charset="0"/>
              </a:rPr>
              <a:t>Ce document doit être utilisé après </a:t>
            </a:r>
            <a:r>
              <a:rPr lang="fr-CA" sz="1600" b="1" dirty="0">
                <a:latin typeface="Calibri Light" panose="020F0302020204030204" pitchFamily="34" charset="0"/>
                <a:cs typeface="Calibri Light" panose="020F0302020204030204" pitchFamily="34" charset="0"/>
              </a:rPr>
              <a:t>l’annonce du projet </a:t>
            </a:r>
            <a:r>
              <a:rPr lang="fr-CA" sz="1600" dirty="0">
                <a:latin typeface="Calibri Light" panose="020F0302020204030204" pitchFamily="34" charset="0"/>
                <a:cs typeface="Calibri Light" panose="020F0302020204030204" pitchFamily="34" charset="0"/>
              </a:rPr>
              <a:t>aux employés et </a:t>
            </a:r>
            <a:r>
              <a:rPr lang="fr-CA" sz="1600" b="1" dirty="0">
                <a:latin typeface="Calibri Light" panose="020F0302020204030204" pitchFamily="34" charset="0"/>
                <a:cs typeface="Calibri Light" panose="020F0302020204030204" pitchFamily="34" charset="0"/>
              </a:rPr>
              <a:t>avant le lancement du sondage sur les programmes fonctionnels</a:t>
            </a:r>
            <a:r>
              <a:rPr lang="fr-CA" sz="1600" dirty="0">
                <a:latin typeface="Calibri Light" panose="020F0302020204030204" pitchFamily="34" charset="0"/>
                <a:cs typeface="Calibri Light" panose="020F0302020204030204" pitchFamily="34" charset="0"/>
              </a:rPr>
              <a:t>. </a:t>
            </a:r>
          </a:p>
          <a:p>
            <a:pPr marL="457200" indent="-457200">
              <a:buFont typeface="+mj-lt"/>
              <a:buAutoNum type="arabicPeriod"/>
            </a:pPr>
            <a:r>
              <a:rPr lang="fr-CA" sz="1600" dirty="0">
                <a:latin typeface="Calibri Light" panose="020F0302020204030204" pitchFamily="34" charset="0"/>
                <a:cs typeface="Calibri Light" panose="020F0302020204030204" pitchFamily="34" charset="0"/>
              </a:rPr>
              <a:t>Deux options sont proposées sur la manière de transmettre le document (voir les deux prochaines diapositives) :</a:t>
            </a:r>
          </a:p>
          <a:p>
            <a:pPr marL="914400" lvl="1" indent="-457200">
              <a:buFont typeface="Arial" panose="020B0604020202020204" pitchFamily="34" charset="0"/>
              <a:buChar char="•"/>
            </a:pPr>
            <a:r>
              <a:rPr lang="fr-CA" sz="1600" dirty="0">
                <a:latin typeface="Calibri Light" panose="020F0302020204030204" pitchFamily="34" charset="0"/>
                <a:cs typeface="Calibri Light" panose="020F0302020204030204" pitchFamily="34" charset="0"/>
              </a:rPr>
              <a:t>Option 1 : sous forme de trousse d’information</a:t>
            </a:r>
          </a:p>
          <a:p>
            <a:pPr marL="914400" lvl="1" indent="-457200">
              <a:buFont typeface="Arial" panose="020B0604020202020204" pitchFamily="34" charset="0"/>
              <a:buChar char="•"/>
            </a:pPr>
            <a:r>
              <a:rPr lang="fr-CA" sz="1600" dirty="0">
                <a:latin typeface="Calibri Light" panose="020F0302020204030204" pitchFamily="34" charset="0"/>
                <a:cs typeface="Calibri Light" panose="020F0302020204030204" pitchFamily="34" charset="0"/>
              </a:rPr>
              <a:t>Option 2 : sous forme de présentation lors d’une séance de discussion</a:t>
            </a:r>
          </a:p>
          <a:p>
            <a:pPr lvl="1"/>
            <a:r>
              <a:rPr lang="fr-CA" sz="1600" dirty="0">
                <a:latin typeface="Calibri Light" panose="020F0302020204030204" pitchFamily="34" charset="0"/>
                <a:cs typeface="Calibri Light" panose="020F0302020204030204" pitchFamily="34" charset="0"/>
              </a:rPr>
              <a:t>Si l’option 2 est votre choix et que vous souhaitez qu’un représentant de SPAC présente la </a:t>
            </a:r>
            <a:r>
              <a:rPr lang="fr-CA" sz="1600" u="sng" dirty="0">
                <a:latin typeface="Calibri Light" panose="020F0302020204030204" pitchFamily="34" charset="0"/>
                <a:cs typeface="Calibri Light" panose="020F0302020204030204" pitchFamily="34" charset="0"/>
              </a:rPr>
              <a:t>section de la conception intérieure et méthodologie du projet</a:t>
            </a:r>
            <a:r>
              <a:rPr lang="fr-CA" sz="1600" dirty="0">
                <a:latin typeface="Calibri Light" panose="020F0302020204030204" pitchFamily="34" charset="0"/>
                <a:cs typeface="Calibri Light" panose="020F0302020204030204" pitchFamily="34" charset="0"/>
              </a:rPr>
              <a:t>, veuillez en informer votre représentant de SPAC à l’avance. </a:t>
            </a:r>
          </a:p>
          <a:p>
            <a:pPr marL="342900" indent="-342900">
              <a:buFont typeface="+mj-lt"/>
              <a:buAutoNum type="arabicPeriod"/>
            </a:pPr>
            <a:r>
              <a:rPr lang="fr-CA" sz="1600" dirty="0">
                <a:latin typeface="Calibri Light" panose="020F0302020204030204" pitchFamily="34" charset="0"/>
                <a:cs typeface="Calibri Light" panose="020F0302020204030204" pitchFamily="34" charset="0"/>
              </a:rPr>
              <a:t>Pour les deux options, vous devrez adapter le contenu et ajouter quelques renseignements. Certaines diapositives (8, 9, 10, 33) indiquent les éléments qui doivent être adaptés à votre propre organisation. Vous pouvez également ajouter tout renseignement que votre organisation souhaite communiquer à ses employés. Le contenu de ce document a été créé par SPAC pour l’usage de votre projet de transformation du milieu de travail. Nous vous recommandons de l’intégrer à votre propre modèle de marque.</a:t>
            </a:r>
          </a:p>
          <a:p>
            <a:pPr marL="342900" indent="-342900">
              <a:buFont typeface="+mj-lt"/>
              <a:buAutoNum type="arabicPeriod"/>
            </a:pPr>
            <a:r>
              <a:rPr lang="fr-CA" sz="1600" dirty="0">
                <a:latin typeface="Calibri Light" panose="020F0302020204030204" pitchFamily="34" charset="0"/>
                <a:cs typeface="Calibri Light" panose="020F0302020204030204" pitchFamily="34" charset="0"/>
              </a:rPr>
              <a:t>La section sur l’expérience des employés (diapositive 30, 31, 32) est une feuille de route de l’apprentissage proposée pour les employés dans le cadre de ce programme selon le contenu du </a:t>
            </a:r>
            <a:r>
              <a:rPr lang="fr-CA" sz="1600" i="1" dirty="0">
                <a:latin typeface="Calibri Light" panose="020F0302020204030204" pitchFamily="34" charset="0"/>
                <a:cs typeface="Calibri Light" panose="020F0302020204030204" pitchFamily="34" charset="0"/>
              </a:rPr>
              <a:t>programme de gestion du changement tout-en-un</a:t>
            </a:r>
            <a:r>
              <a:rPr lang="fr-CA" sz="1600" dirty="0">
                <a:latin typeface="Calibri Light" panose="020F0302020204030204" pitchFamily="34" charset="0"/>
                <a:cs typeface="Calibri Light" panose="020F0302020204030204" pitchFamily="34" charset="0"/>
              </a:rPr>
              <a:t>. </a:t>
            </a:r>
          </a:p>
          <a:p>
            <a:pPr marL="342900" indent="-342900">
              <a:buFont typeface="+mj-lt"/>
              <a:buAutoNum type="arabicPeriod"/>
            </a:pPr>
            <a:endParaRPr lang="fr-CA" sz="1600" dirty="0">
              <a:latin typeface="Calibri Light" panose="020F0302020204030204" pitchFamily="34" charset="0"/>
              <a:cs typeface="Calibri Light" panose="020F0302020204030204" pitchFamily="34" charset="0"/>
            </a:endParaRPr>
          </a:p>
          <a:p>
            <a:r>
              <a:rPr lang="fr-CA" sz="1600" b="1" dirty="0">
                <a:latin typeface="Calibri Light" panose="020F0302020204030204" pitchFamily="34" charset="0"/>
                <a:cs typeface="Calibri Light" panose="020F0302020204030204" pitchFamily="34" charset="0"/>
              </a:rPr>
              <a:t>*La version anglaise de ce document est disponible ici : </a:t>
            </a:r>
            <a:r>
              <a:rPr lang="fr-CA" sz="1600" dirty="0">
                <a:latin typeface="Calibri Light" panose="020F0302020204030204" pitchFamily="34" charset="0"/>
                <a:cs typeface="Calibri Light" panose="020F0302020204030204" pitchFamily="34" charset="0"/>
                <a:hlinkClick r:id="rId3"/>
              </a:rPr>
              <a:t>Version ANG</a:t>
            </a:r>
            <a:endParaRPr lang="fr-CA" sz="1600" dirty="0">
              <a:latin typeface="Calibri Light" panose="020F0302020204030204" pitchFamily="34" charset="0"/>
              <a:cs typeface="Calibri Light" panose="020F0302020204030204" pitchFamily="34" charset="0"/>
            </a:endParaRPr>
          </a:p>
        </p:txBody>
      </p:sp>
      <p:sp>
        <p:nvSpPr>
          <p:cNvPr id="8" name="TextBox 7">
            <a:extLst>
              <a:ext uri="{FF2B5EF4-FFF2-40B4-BE49-F238E27FC236}">
                <a16:creationId xmlns:a16="http://schemas.microsoft.com/office/drawing/2014/main" id="{91A2A716-9D92-4C68-9E95-4AD4BFFFFCD1}"/>
              </a:ext>
            </a:extLst>
          </p:cNvPr>
          <p:cNvSpPr txBox="1"/>
          <p:nvPr/>
        </p:nvSpPr>
        <p:spPr>
          <a:xfrm>
            <a:off x="5029200" y="0"/>
            <a:ext cx="7162800" cy="400110"/>
          </a:xfrm>
          <a:prstGeom prst="rect">
            <a:avLst/>
          </a:prstGeom>
          <a:noFill/>
        </p:spPr>
        <p:txBody>
          <a:bodyPr wrap="square">
            <a:spAutoFit/>
          </a:bodyPr>
          <a:lstStyle/>
          <a:p>
            <a:r>
              <a:rPr lang="fr-CA" sz="2000" b="1" i="1" dirty="0">
                <a:solidFill>
                  <a:srgbClr val="FF0000"/>
                </a:solidFill>
                <a:latin typeface="Calibri Light" panose="020F0302020204030204" pitchFamily="34" charset="0"/>
                <a:cs typeface="Calibri Light" panose="020F0302020204030204" pitchFamily="34" charset="0"/>
              </a:rPr>
              <a:t>Instructions – Retirez cette page avant d’utiliser la présentation</a:t>
            </a:r>
          </a:p>
        </p:txBody>
      </p:sp>
      <p:sp>
        <p:nvSpPr>
          <p:cNvPr id="3" name="TextBox 2">
            <a:extLst>
              <a:ext uri="{FF2B5EF4-FFF2-40B4-BE49-F238E27FC236}">
                <a16:creationId xmlns:a16="http://schemas.microsoft.com/office/drawing/2014/main" id="{E686B431-49F9-44B2-BE29-31394E5A782F}"/>
              </a:ext>
            </a:extLst>
          </p:cNvPr>
          <p:cNvSpPr txBox="1"/>
          <p:nvPr/>
        </p:nvSpPr>
        <p:spPr>
          <a:xfrm>
            <a:off x="369455" y="1052960"/>
            <a:ext cx="10914740" cy="830997"/>
          </a:xfrm>
          <a:prstGeom prst="rect">
            <a:avLst/>
          </a:prstGeom>
          <a:noFill/>
        </p:spPr>
        <p:txBody>
          <a:bodyPr wrap="square" rtlCol="0">
            <a:spAutoFit/>
          </a:bodyPr>
          <a:lstStyle/>
          <a:p>
            <a:r>
              <a:rPr lang="fr-CA" sz="1600" dirty="0">
                <a:latin typeface="Calibri Light" panose="020F0302020204030204" pitchFamily="34" charset="0"/>
                <a:cs typeface="Calibri Light" panose="020F0302020204030204" pitchFamily="34" charset="0"/>
              </a:rPr>
              <a:t>Ce document doit servir à fournir aux employés des renseignements sur la vision du projet, les principes de conception du Milieu de travail du GC, la façon dont ils pourront participer et se préparer à répondre au sondage sur les programmes fonctionnels (sondage sur la conception).</a:t>
            </a:r>
          </a:p>
        </p:txBody>
      </p:sp>
    </p:spTree>
    <p:extLst>
      <p:ext uri="{BB962C8B-B14F-4D97-AF65-F5344CB8AC3E}">
        <p14:creationId xmlns:p14="http://schemas.microsoft.com/office/powerpoint/2010/main" val="552628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grassy area with a mountain in the background&#10;&#10;Description automatically generated with low confidence">
            <a:extLst>
              <a:ext uri="{FF2B5EF4-FFF2-40B4-BE49-F238E27FC236}">
                <a16:creationId xmlns:a16="http://schemas.microsoft.com/office/drawing/2014/main" id="{0445B20C-D7EB-4C89-9E5B-09229985E173}"/>
              </a:ext>
            </a:extLst>
          </p:cNvPr>
          <p:cNvPicPr/>
          <p:nvPr/>
        </p:nvPicPr>
        <p:blipFill rotWithShape="1">
          <a:blip r:embed="rId3" cstate="screen">
            <a:alphaModFix amt="35000"/>
            <a:extLst>
              <a:ext uri="{28A0092B-C50C-407E-A947-70E740481C1C}">
                <a14:useLocalDpi xmlns:a14="http://schemas.microsoft.com/office/drawing/2010/main"/>
              </a:ext>
            </a:extLst>
          </a:blip>
          <a:srcRect/>
          <a:stretch/>
        </p:blipFill>
        <p:spPr bwMode="auto">
          <a:xfrm>
            <a:off x="0" y="0"/>
            <a:ext cx="12192000" cy="6855958"/>
          </a:xfrm>
          <a:prstGeom prst="rect">
            <a:avLst/>
          </a:prstGeom>
          <a:noFill/>
        </p:spPr>
      </p:pic>
      <p:sp>
        <p:nvSpPr>
          <p:cNvPr id="11" name="Title 1">
            <a:extLst>
              <a:ext uri="{FF2B5EF4-FFF2-40B4-BE49-F238E27FC236}">
                <a16:creationId xmlns:a16="http://schemas.microsoft.com/office/drawing/2014/main" id="{97B026F1-E89E-4F5A-A62E-A58982818423}"/>
              </a:ext>
            </a:extLst>
          </p:cNvPr>
          <p:cNvSpPr txBox="1">
            <a:spLocks/>
          </p:cNvSpPr>
          <p:nvPr/>
        </p:nvSpPr>
        <p:spPr bwMode="auto">
          <a:xfrm>
            <a:off x="530695" y="498337"/>
            <a:ext cx="1070428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r>
              <a:rPr lang="fr-CA" sz="3600">
                <a:solidFill>
                  <a:schemeClr val="bg1"/>
                </a:solidFill>
              </a:rPr>
              <a:t>Inspiration de la conception</a:t>
            </a:r>
          </a:p>
        </p:txBody>
      </p:sp>
      <p:sp>
        <p:nvSpPr>
          <p:cNvPr id="6" name="TextBox 5">
            <a:extLst>
              <a:ext uri="{FF2B5EF4-FFF2-40B4-BE49-F238E27FC236}">
                <a16:creationId xmlns:a16="http://schemas.microsoft.com/office/drawing/2014/main" id="{42A78D3F-3B14-49B8-991E-B7BE4A8EB336}"/>
              </a:ext>
            </a:extLst>
          </p:cNvPr>
          <p:cNvSpPr txBox="1"/>
          <p:nvPr/>
        </p:nvSpPr>
        <p:spPr>
          <a:xfrm>
            <a:off x="530695" y="2176272"/>
            <a:ext cx="4699827" cy="3890785"/>
          </a:xfrm>
          <a:prstGeom prst="rect">
            <a:avLst/>
          </a:prstGeom>
          <a:solidFill>
            <a:schemeClr val="tx1">
              <a:alpha val="70000"/>
            </a:schemeClr>
          </a:solidFill>
        </p:spPr>
        <p:txBody>
          <a:bodyPr vert="horz" lIns="91440" tIns="45720" rIns="91440" bIns="45720" rtlCol="0" anchor="t">
            <a:noAutofit/>
          </a:bodyPr>
          <a:lstStyle/>
          <a:p>
            <a:pPr marR="0" eaLnBrk="1" hangingPunct="1">
              <a:spcBef>
                <a:spcPts val="0"/>
              </a:spcBef>
              <a:spcAft>
                <a:spcPts val="800"/>
              </a:spcAft>
            </a:pPr>
            <a:r>
              <a:rPr lang="fr-CA" sz="1400" dirty="0">
                <a:solidFill>
                  <a:srgbClr val="1E3652"/>
                </a:solidFill>
                <a:latin typeface="+mn-lt"/>
              </a:rPr>
              <a:t>Le programme de transformation du milieu de travail s’inspire des </a:t>
            </a:r>
            <a:r>
              <a:rPr lang="fr-CA" sz="1400" b="1" dirty="0">
                <a:solidFill>
                  <a:srgbClr val="1E3652"/>
                </a:solidFill>
                <a:latin typeface="+mn-lt"/>
              </a:rPr>
              <a:t>paysages naturels du Canada</a:t>
            </a:r>
            <a:r>
              <a:rPr lang="fr-CA" sz="1400" dirty="0">
                <a:solidFill>
                  <a:srgbClr val="1E3652"/>
                </a:solidFill>
                <a:latin typeface="+mn-lt"/>
              </a:rPr>
              <a:t>.</a:t>
            </a:r>
          </a:p>
          <a:p>
            <a:pPr marR="0" eaLnBrk="1" hangingPunct="1">
              <a:lnSpc>
                <a:spcPct val="90000"/>
              </a:lnSpc>
              <a:spcBef>
                <a:spcPts val="0"/>
              </a:spcBef>
              <a:spcAft>
                <a:spcPts val="800"/>
              </a:spcAft>
            </a:pPr>
            <a:r>
              <a:rPr lang="fr-CA" sz="1400" dirty="0">
                <a:solidFill>
                  <a:srgbClr val="1E3652"/>
                </a:solidFill>
                <a:latin typeface="+mn-lt"/>
              </a:rPr>
              <a:t>Le monde naturel regorge de couleurs qui attirent l’attention, qui se fondent magnifiquement dans le décor et qui créent des effets extraordinaires. </a:t>
            </a:r>
          </a:p>
          <a:p>
            <a:pPr marR="0" eaLnBrk="1" hangingPunct="1">
              <a:lnSpc>
                <a:spcPct val="90000"/>
              </a:lnSpc>
              <a:spcBef>
                <a:spcPts val="0"/>
              </a:spcBef>
              <a:spcAft>
                <a:spcPts val="800"/>
              </a:spcAft>
            </a:pPr>
            <a:r>
              <a:rPr lang="fr-CA" sz="1400" dirty="0">
                <a:solidFill>
                  <a:srgbClr val="1E3652"/>
                </a:solidFill>
                <a:latin typeface="+mn-lt"/>
              </a:rPr>
              <a:t>Les milieux de travail proposés dans le cadre de ce programme auront pour objectif de mettre en valeur la beauté de notre pays et l’inspiration qu’il procure en présentant les couleurs spectaculaires que l’on trouve dans la nature.</a:t>
            </a:r>
          </a:p>
          <a:p>
            <a:pPr marR="0" eaLnBrk="1" hangingPunct="1">
              <a:lnSpc>
                <a:spcPct val="90000"/>
              </a:lnSpc>
              <a:spcBef>
                <a:spcPts val="0"/>
              </a:spcBef>
              <a:spcAft>
                <a:spcPts val="800"/>
              </a:spcAft>
            </a:pPr>
            <a:r>
              <a:rPr lang="fr-CA" sz="1400" dirty="0">
                <a:solidFill>
                  <a:srgbClr val="1E3652"/>
                </a:solidFill>
                <a:latin typeface="+mn-lt"/>
              </a:rPr>
              <a:t>Les conceptions incorporeront des images de paysages du Canada, des couleurs et des matières naturels et mettront délibérément l’accent sur la prise en compte d’éléments autochtones dans la conception. </a:t>
            </a:r>
          </a:p>
          <a:p>
            <a:pPr eaLnBrk="1" hangingPunct="1">
              <a:lnSpc>
                <a:spcPct val="90000"/>
              </a:lnSpc>
              <a:spcBef>
                <a:spcPts val="0"/>
              </a:spcBef>
              <a:spcAft>
                <a:spcPts val="800"/>
              </a:spcAft>
            </a:pPr>
            <a:r>
              <a:rPr lang="fr-CA" sz="1400" dirty="0">
                <a:solidFill>
                  <a:srgbClr val="1E3652"/>
                </a:solidFill>
                <a:latin typeface="+mn-lt"/>
              </a:rPr>
              <a:t>Le programme offre le choix entre </a:t>
            </a:r>
            <a:r>
              <a:rPr lang="fr-CA" sz="1400" b="1" dirty="0">
                <a:solidFill>
                  <a:srgbClr val="1E3652"/>
                </a:solidFill>
                <a:latin typeface="+mn-lt"/>
              </a:rPr>
              <a:t>trois planches de tendances</a:t>
            </a:r>
            <a:r>
              <a:rPr lang="fr-CA" sz="1400" dirty="0">
                <a:solidFill>
                  <a:srgbClr val="1E3652"/>
                </a:solidFill>
                <a:latin typeface="+mn-lt"/>
              </a:rPr>
              <a:t> qui fournissent la palette de couleurs et l’esthétique générale du milieu de travail.  </a:t>
            </a:r>
          </a:p>
          <a:p>
            <a:pPr marR="0" eaLnBrk="1" hangingPunct="1">
              <a:lnSpc>
                <a:spcPct val="90000"/>
              </a:lnSpc>
              <a:spcBef>
                <a:spcPts val="0"/>
              </a:spcBef>
              <a:spcAft>
                <a:spcPts val="800"/>
              </a:spcAft>
            </a:pPr>
            <a:endParaRPr lang="en-US" sz="1400" dirty="0">
              <a:solidFill>
                <a:srgbClr val="1E3652"/>
              </a:solidFill>
              <a:latin typeface="+mn-lt"/>
            </a:endParaRPr>
          </a:p>
          <a:p>
            <a:pPr marR="0" eaLnBrk="1" hangingPunct="1">
              <a:lnSpc>
                <a:spcPct val="90000"/>
              </a:lnSpc>
              <a:spcBef>
                <a:spcPts val="0"/>
              </a:spcBef>
              <a:spcAft>
                <a:spcPts val="800"/>
              </a:spcAft>
            </a:pPr>
            <a:endParaRPr lang="en-US" sz="1400" dirty="0">
              <a:solidFill>
                <a:srgbClr val="1E3652"/>
              </a:solidFill>
              <a:latin typeface="+mn-lt"/>
            </a:endParaRPr>
          </a:p>
        </p:txBody>
      </p:sp>
      <p:sp>
        <p:nvSpPr>
          <p:cNvPr id="13" name="Oval 1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1217" y="267240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4BFC77B5-F38E-4A7D-80BD-C3A10B717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64334" y="4032250"/>
            <a:ext cx="3227666" cy="2825750"/>
          </a:xfrm>
          <a:custGeom>
            <a:avLst/>
            <a:gdLst>
              <a:gd name="connsiteX0" fmla="*/ 1888600 w 3227666"/>
              <a:gd name="connsiteY0" fmla="*/ 0 h 2825750"/>
              <a:gd name="connsiteX1" fmla="*/ 3224042 w 3227666"/>
              <a:gd name="connsiteY1" fmla="*/ 553158 h 2825750"/>
              <a:gd name="connsiteX2" fmla="*/ 3227666 w 3227666"/>
              <a:gd name="connsiteY2" fmla="*/ 557146 h 2825750"/>
              <a:gd name="connsiteX3" fmla="*/ 3227666 w 3227666"/>
              <a:gd name="connsiteY3" fmla="*/ 2825750 h 2825750"/>
              <a:gd name="connsiteX4" fmla="*/ 250380 w 3227666"/>
              <a:gd name="connsiteY4" fmla="*/ 2825750 h 2825750"/>
              <a:gd name="connsiteX5" fmla="*/ 227944 w 3227666"/>
              <a:gd name="connsiteY5" fmla="*/ 2788819 h 2825750"/>
              <a:gd name="connsiteX6" fmla="*/ 0 w 3227666"/>
              <a:gd name="connsiteY6" fmla="*/ 1888600 h 2825750"/>
              <a:gd name="connsiteX7" fmla="*/ 1888600 w 3227666"/>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27666" h="2825750">
                <a:moveTo>
                  <a:pt x="1888600" y="0"/>
                </a:moveTo>
                <a:cubicBezTo>
                  <a:pt x="2410123" y="0"/>
                  <a:pt x="2882273" y="211389"/>
                  <a:pt x="3224042" y="553158"/>
                </a:cubicBezTo>
                <a:lnTo>
                  <a:pt x="3227666" y="557146"/>
                </a:lnTo>
                <a:lnTo>
                  <a:pt x="3227666"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A river with rocks and trees&#10;&#10;Description automatically generated with low confidence">
            <a:extLst>
              <a:ext uri="{FF2B5EF4-FFF2-40B4-BE49-F238E27FC236}">
                <a16:creationId xmlns:a16="http://schemas.microsoft.com/office/drawing/2014/main" id="{5554FA8A-AD07-4A18-9E9D-E083D1235247}"/>
              </a:ext>
            </a:extLst>
          </p:cNvPr>
          <p:cNvPicPr/>
          <p:nvPr/>
        </p:nvPicPr>
        <p:blipFill rotWithShape="1">
          <a:blip r:embed="rId4" cstate="screen">
            <a:extLst>
              <a:ext uri="{28A0092B-C50C-407E-A947-70E740481C1C}">
                <a14:useLocalDpi xmlns:a14="http://schemas.microsoft.com/office/drawing/2010/main"/>
              </a:ext>
            </a:extLst>
          </a:blip>
          <a:srcRect/>
          <a:stretch/>
        </p:blipFill>
        <p:spPr bwMode="auto">
          <a:xfrm>
            <a:off x="5925809" y="2837001"/>
            <a:ext cx="2743200" cy="274320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p:spPr>
      </p:pic>
      <p:pic>
        <p:nvPicPr>
          <p:cNvPr id="10" name="Picture 9" descr="A body of water with mountains in the back&#10;&#10;Description automatically generated with medium confidence">
            <a:extLst>
              <a:ext uri="{FF2B5EF4-FFF2-40B4-BE49-F238E27FC236}">
                <a16:creationId xmlns:a16="http://schemas.microsoft.com/office/drawing/2014/main" id="{19DCD310-D280-4680-9E6F-727FF275100F}"/>
              </a:ext>
            </a:extLst>
          </p:cNvPr>
          <p:cNvPicPr/>
          <p:nvPr/>
        </p:nvPicPr>
        <p:blipFill rotWithShape="1">
          <a:blip r:embed="rId5" cstate="screen">
            <a:extLst>
              <a:ext uri="{28A0092B-C50C-407E-A947-70E740481C1C}">
                <a14:useLocalDpi xmlns:a14="http://schemas.microsoft.com/office/drawing/2010/main"/>
              </a:ext>
            </a:extLst>
          </a:blip>
          <a:srcRect b="-2"/>
          <a:stretch/>
        </p:blipFill>
        <p:spPr bwMode="auto">
          <a:xfrm>
            <a:off x="8160603" y="2"/>
            <a:ext cx="4034316" cy="3486455"/>
          </a:xfrm>
          <a:custGeom>
            <a:avLst/>
            <a:gdLst/>
            <a:ahLst/>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a:noFill/>
        </p:spPr>
      </p:pic>
      <p:pic>
        <p:nvPicPr>
          <p:cNvPr id="12" name="Content Placeholder 3">
            <a:extLst>
              <a:ext uri="{FF2B5EF4-FFF2-40B4-BE49-F238E27FC236}">
                <a16:creationId xmlns:a16="http://schemas.microsoft.com/office/drawing/2014/main" id="{61ED89C8-D821-4469-94BA-1C30078EA51A}"/>
              </a:ext>
            </a:extLst>
          </p:cNvPr>
          <p:cNvPicPr>
            <a:picLocks/>
          </p:cNvPicPr>
          <p:nvPr/>
        </p:nvPicPr>
        <p:blipFill rotWithShape="1">
          <a:blip r:embed="rId6" cstate="screen">
            <a:extLst>
              <a:ext uri="{28A0092B-C50C-407E-A947-70E740481C1C}">
                <a14:useLocalDpi xmlns:a14="http://schemas.microsoft.com/office/drawing/2010/main"/>
              </a:ext>
            </a:extLst>
          </a:blip>
          <a:srcRect/>
          <a:stretch/>
        </p:blipFill>
        <p:spPr bwMode="auto">
          <a:xfrm>
            <a:off x="9129290" y="4197216"/>
            <a:ext cx="3062710" cy="2660795"/>
          </a:xfrm>
          <a:custGeom>
            <a:avLst/>
            <a:gdLst/>
            <a:ahLst/>
            <a:cxnLst/>
            <a:rect l="l" t="t" r="r" b="b"/>
            <a:pathLst>
              <a:path w="3062710" h="2660795">
                <a:moveTo>
                  <a:pt x="1723644" y="0"/>
                </a:moveTo>
                <a:cubicBezTo>
                  <a:pt x="2259111" y="0"/>
                  <a:pt x="2737550" y="244172"/>
                  <a:pt x="3053691" y="627247"/>
                </a:cubicBezTo>
                <a:lnTo>
                  <a:pt x="3062710" y="639308"/>
                </a:lnTo>
                <a:lnTo>
                  <a:pt x="3062710" y="2660795"/>
                </a:lnTo>
                <a:lnTo>
                  <a:pt x="278239" y="2660795"/>
                </a:lnTo>
                <a:lnTo>
                  <a:pt x="208035" y="2545235"/>
                </a:lnTo>
                <a:cubicBezTo>
                  <a:pt x="75362" y="2301006"/>
                  <a:pt x="0" y="2021126"/>
                  <a:pt x="0" y="1723644"/>
                </a:cubicBezTo>
                <a:cubicBezTo>
                  <a:pt x="0" y="771702"/>
                  <a:pt x="771702" y="0"/>
                  <a:pt x="1723644" y="0"/>
                </a:cubicBezTo>
                <a:close/>
              </a:path>
            </a:pathLst>
          </a:custGeom>
          <a:noFill/>
        </p:spPr>
      </p:pic>
    </p:spTree>
    <p:extLst>
      <p:ext uri="{BB962C8B-B14F-4D97-AF65-F5344CB8AC3E}">
        <p14:creationId xmlns:p14="http://schemas.microsoft.com/office/powerpoint/2010/main" val="7275034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AD97C9-0470-4F42-86DC-11DFAE074026}"/>
              </a:ext>
            </a:extLst>
          </p:cNvPr>
          <p:cNvSpPr>
            <a:spLocks noGrp="1"/>
          </p:cNvSpPr>
          <p:nvPr>
            <p:ph type="title"/>
          </p:nvPr>
        </p:nvSpPr>
        <p:spPr>
          <a:xfrm>
            <a:off x="379011" y="282966"/>
            <a:ext cx="10702925" cy="779462"/>
          </a:xfrm>
        </p:spPr>
        <p:txBody>
          <a:bodyPr/>
          <a:lstStyle/>
          <a:p>
            <a:r>
              <a:rPr lang="fr-CA" sz="4400" dirty="0">
                <a:solidFill>
                  <a:srgbClr val="636466"/>
                </a:solidFill>
              </a:rPr>
              <a:t>Planche de tendances 1</a:t>
            </a:r>
          </a:p>
        </p:txBody>
      </p:sp>
      <p:sp>
        <p:nvSpPr>
          <p:cNvPr id="59" name="TextBox 58">
            <a:extLst>
              <a:ext uri="{FF2B5EF4-FFF2-40B4-BE49-F238E27FC236}">
                <a16:creationId xmlns:a16="http://schemas.microsoft.com/office/drawing/2014/main" id="{E8273AE4-C841-40D9-ADFC-850CB68C4AAE}"/>
              </a:ext>
            </a:extLst>
          </p:cNvPr>
          <p:cNvSpPr txBox="1"/>
          <p:nvPr/>
        </p:nvSpPr>
        <p:spPr>
          <a:xfrm>
            <a:off x="3489645" y="2900944"/>
            <a:ext cx="1708014" cy="276999"/>
          </a:xfrm>
          <a:prstGeom prst="rect">
            <a:avLst/>
          </a:prstGeom>
          <a:noFill/>
        </p:spPr>
        <p:txBody>
          <a:bodyPr wrap="square">
            <a:spAutoFit/>
          </a:bodyPr>
          <a:lstStyle/>
          <a:p>
            <a:pPr marL="0" indent="0">
              <a:buNone/>
              <a:defRPr/>
            </a:pPr>
            <a:r>
              <a:rPr lang="fr-CA" sz="1200">
                <a:solidFill>
                  <a:srgbClr val="1E3652"/>
                </a:solidFill>
                <a:latin typeface="+mn-lt"/>
              </a:rPr>
              <a:t>Palette de couleurs</a:t>
            </a:r>
          </a:p>
        </p:txBody>
      </p:sp>
      <p:sp>
        <p:nvSpPr>
          <p:cNvPr id="70" name="TextBox 69">
            <a:extLst>
              <a:ext uri="{FF2B5EF4-FFF2-40B4-BE49-F238E27FC236}">
                <a16:creationId xmlns:a16="http://schemas.microsoft.com/office/drawing/2014/main" id="{659555AF-2C1A-4DB7-9970-12CFB665B83A}"/>
              </a:ext>
            </a:extLst>
          </p:cNvPr>
          <p:cNvSpPr txBox="1"/>
          <p:nvPr/>
        </p:nvSpPr>
        <p:spPr>
          <a:xfrm>
            <a:off x="7674544" y="2915306"/>
            <a:ext cx="3014792" cy="276999"/>
          </a:xfrm>
          <a:prstGeom prst="rect">
            <a:avLst/>
          </a:prstGeom>
          <a:noFill/>
        </p:spPr>
        <p:txBody>
          <a:bodyPr wrap="square">
            <a:spAutoFit/>
          </a:bodyPr>
          <a:lstStyle/>
          <a:p>
            <a:pPr marL="0" indent="0">
              <a:buNone/>
              <a:defRPr/>
            </a:pPr>
            <a:r>
              <a:rPr lang="fr-CA" sz="1200" dirty="0">
                <a:solidFill>
                  <a:srgbClr val="1E3652"/>
                </a:solidFill>
                <a:latin typeface="+mn-lt"/>
              </a:rPr>
              <a:t>Concept artistique et décorations murales</a:t>
            </a:r>
          </a:p>
        </p:txBody>
      </p:sp>
      <p:sp>
        <p:nvSpPr>
          <p:cNvPr id="71" name="TextBox 70">
            <a:extLst>
              <a:ext uri="{FF2B5EF4-FFF2-40B4-BE49-F238E27FC236}">
                <a16:creationId xmlns:a16="http://schemas.microsoft.com/office/drawing/2014/main" id="{ADF9B345-D1F4-4F4B-8D76-BB6EE6300814}"/>
              </a:ext>
            </a:extLst>
          </p:cNvPr>
          <p:cNvSpPr txBox="1"/>
          <p:nvPr/>
        </p:nvSpPr>
        <p:spPr>
          <a:xfrm>
            <a:off x="8122249" y="5627574"/>
            <a:ext cx="2959687" cy="276999"/>
          </a:xfrm>
          <a:prstGeom prst="rect">
            <a:avLst/>
          </a:prstGeom>
          <a:noFill/>
        </p:spPr>
        <p:txBody>
          <a:bodyPr wrap="square">
            <a:spAutoFit/>
          </a:bodyPr>
          <a:lstStyle/>
          <a:p>
            <a:pPr marL="0" indent="0">
              <a:buNone/>
              <a:defRPr/>
            </a:pPr>
            <a:r>
              <a:rPr lang="fr-CA" sz="1200">
                <a:solidFill>
                  <a:srgbClr val="1E3652"/>
                </a:solidFill>
                <a:latin typeface="+mn-lt"/>
              </a:rPr>
              <a:t>Solutions acoustiques et accents</a:t>
            </a:r>
          </a:p>
        </p:txBody>
      </p:sp>
      <p:sp>
        <p:nvSpPr>
          <p:cNvPr id="72" name="TextBox 71">
            <a:extLst>
              <a:ext uri="{FF2B5EF4-FFF2-40B4-BE49-F238E27FC236}">
                <a16:creationId xmlns:a16="http://schemas.microsoft.com/office/drawing/2014/main" id="{3B84E1C2-2F26-402E-93B9-6304790BCF87}"/>
              </a:ext>
            </a:extLst>
          </p:cNvPr>
          <p:cNvSpPr txBox="1"/>
          <p:nvPr/>
        </p:nvSpPr>
        <p:spPr>
          <a:xfrm>
            <a:off x="3402523" y="5630993"/>
            <a:ext cx="1961313" cy="276999"/>
          </a:xfrm>
          <a:prstGeom prst="rect">
            <a:avLst/>
          </a:prstGeom>
          <a:noFill/>
        </p:spPr>
        <p:txBody>
          <a:bodyPr wrap="square">
            <a:spAutoFit/>
          </a:bodyPr>
          <a:lstStyle/>
          <a:p>
            <a:pPr marL="0" indent="0">
              <a:buNone/>
              <a:defRPr/>
            </a:pPr>
            <a:r>
              <a:rPr lang="fr-CA" sz="1200">
                <a:solidFill>
                  <a:srgbClr val="1E3652"/>
                </a:solidFill>
                <a:latin typeface="+mn-lt"/>
              </a:rPr>
              <a:t>Tissus et revêtements</a:t>
            </a:r>
          </a:p>
        </p:txBody>
      </p:sp>
      <p:grpSp>
        <p:nvGrpSpPr>
          <p:cNvPr id="2" name="Group 1">
            <a:extLst>
              <a:ext uri="{FF2B5EF4-FFF2-40B4-BE49-F238E27FC236}">
                <a16:creationId xmlns:a16="http://schemas.microsoft.com/office/drawing/2014/main" id="{ACD5EEC8-7420-421C-B3EA-AE8CE66823AF}"/>
              </a:ext>
            </a:extLst>
          </p:cNvPr>
          <p:cNvGrpSpPr/>
          <p:nvPr/>
        </p:nvGrpSpPr>
        <p:grpSpPr>
          <a:xfrm>
            <a:off x="405773" y="2933302"/>
            <a:ext cx="1715635" cy="3109771"/>
            <a:chOff x="9057526" y="2887103"/>
            <a:chExt cx="1715635" cy="3109771"/>
          </a:xfrm>
        </p:grpSpPr>
        <p:sp>
          <p:nvSpPr>
            <p:cNvPr id="28" name="TextBox 27">
              <a:extLst>
                <a:ext uri="{FF2B5EF4-FFF2-40B4-BE49-F238E27FC236}">
                  <a16:creationId xmlns:a16="http://schemas.microsoft.com/office/drawing/2014/main" id="{46D98FCE-B0CA-499C-A3A8-C8F03F5EA3B0}"/>
                </a:ext>
              </a:extLst>
            </p:cNvPr>
            <p:cNvSpPr txBox="1"/>
            <p:nvPr/>
          </p:nvSpPr>
          <p:spPr>
            <a:xfrm>
              <a:off x="9057526" y="2887103"/>
              <a:ext cx="1715635" cy="276999"/>
            </a:xfrm>
            <a:prstGeom prst="rect">
              <a:avLst/>
            </a:prstGeom>
            <a:noFill/>
          </p:spPr>
          <p:txBody>
            <a:bodyPr wrap="square">
              <a:spAutoFit/>
            </a:bodyPr>
            <a:lstStyle/>
            <a:p>
              <a:pPr marL="0" indent="0">
                <a:buNone/>
                <a:defRPr/>
              </a:pPr>
              <a:r>
                <a:rPr lang="fr-CA" sz="1200" dirty="0">
                  <a:solidFill>
                    <a:srgbClr val="1E3652"/>
                  </a:solidFill>
                  <a:latin typeface="+mn-lt"/>
                </a:rPr>
                <a:t>Armoires et carrelage</a:t>
              </a:r>
            </a:p>
          </p:txBody>
        </p:sp>
        <p:sp>
          <p:nvSpPr>
            <p:cNvPr id="33" name="TextBox 32">
              <a:extLst>
                <a:ext uri="{FF2B5EF4-FFF2-40B4-BE49-F238E27FC236}">
                  <a16:creationId xmlns:a16="http://schemas.microsoft.com/office/drawing/2014/main" id="{C60A184B-C820-420C-AB66-2D1252BCC15D}"/>
                </a:ext>
              </a:extLst>
            </p:cNvPr>
            <p:cNvSpPr txBox="1"/>
            <p:nvPr/>
          </p:nvSpPr>
          <p:spPr>
            <a:xfrm>
              <a:off x="9176063" y="5719875"/>
              <a:ext cx="1597098" cy="276999"/>
            </a:xfrm>
            <a:prstGeom prst="rect">
              <a:avLst/>
            </a:prstGeom>
            <a:noFill/>
          </p:spPr>
          <p:txBody>
            <a:bodyPr wrap="square">
              <a:spAutoFit/>
            </a:bodyPr>
            <a:lstStyle/>
            <a:p>
              <a:pPr marL="0" indent="0">
                <a:buNone/>
                <a:defRPr/>
              </a:pPr>
              <a:r>
                <a:rPr lang="fr-CA" sz="1200" dirty="0">
                  <a:solidFill>
                    <a:srgbClr val="1E3652"/>
                  </a:solidFill>
                  <a:latin typeface="+mn-lt"/>
                </a:rPr>
                <a:t>Revêtement de sol</a:t>
              </a:r>
            </a:p>
          </p:txBody>
        </p:sp>
      </p:grpSp>
      <p:sp>
        <p:nvSpPr>
          <p:cNvPr id="35" name="TextBox 34">
            <a:extLst>
              <a:ext uri="{FF2B5EF4-FFF2-40B4-BE49-F238E27FC236}">
                <a16:creationId xmlns:a16="http://schemas.microsoft.com/office/drawing/2014/main" id="{933348DA-176E-40C9-97C4-BD20BE55FFC2}"/>
              </a:ext>
            </a:extLst>
          </p:cNvPr>
          <p:cNvSpPr txBox="1"/>
          <p:nvPr/>
        </p:nvSpPr>
        <p:spPr>
          <a:xfrm>
            <a:off x="321894" y="890861"/>
            <a:ext cx="1799514" cy="276999"/>
          </a:xfrm>
          <a:prstGeom prst="rect">
            <a:avLst/>
          </a:prstGeom>
          <a:noFill/>
        </p:spPr>
        <p:txBody>
          <a:bodyPr wrap="square">
            <a:spAutoFit/>
          </a:bodyPr>
          <a:lstStyle/>
          <a:p>
            <a:pPr marL="0" indent="0">
              <a:buNone/>
              <a:defRPr/>
            </a:pPr>
            <a:r>
              <a:rPr lang="fr-CA" sz="1200" b="1" dirty="0">
                <a:solidFill>
                  <a:srgbClr val="1E3652"/>
                </a:solidFill>
                <a:latin typeface="+mn-lt"/>
              </a:rPr>
              <a:t>Finitions standards :</a:t>
            </a:r>
          </a:p>
        </p:txBody>
      </p:sp>
      <p:sp>
        <p:nvSpPr>
          <p:cNvPr id="36" name="TextBox 35">
            <a:extLst>
              <a:ext uri="{FF2B5EF4-FFF2-40B4-BE49-F238E27FC236}">
                <a16:creationId xmlns:a16="http://schemas.microsoft.com/office/drawing/2014/main" id="{D94CB74A-4C26-4789-B137-E3ADDCAAF343}"/>
              </a:ext>
            </a:extLst>
          </p:cNvPr>
          <p:cNvSpPr txBox="1"/>
          <p:nvPr/>
        </p:nvSpPr>
        <p:spPr>
          <a:xfrm>
            <a:off x="3502347" y="873962"/>
            <a:ext cx="1620583" cy="276999"/>
          </a:xfrm>
          <a:prstGeom prst="rect">
            <a:avLst/>
          </a:prstGeom>
          <a:noFill/>
        </p:spPr>
        <p:txBody>
          <a:bodyPr wrap="square">
            <a:spAutoFit/>
          </a:bodyPr>
          <a:lstStyle/>
          <a:p>
            <a:pPr marL="0" indent="0">
              <a:buNone/>
              <a:defRPr/>
            </a:pPr>
            <a:r>
              <a:rPr lang="fr-CA" sz="1200" b="1">
                <a:solidFill>
                  <a:srgbClr val="1E3652"/>
                </a:solidFill>
                <a:latin typeface="+mn-lt"/>
              </a:rPr>
              <a:t>Accents intérieurs :</a:t>
            </a:r>
          </a:p>
        </p:txBody>
      </p:sp>
      <p:pic>
        <p:nvPicPr>
          <p:cNvPr id="12" name="Picture 11">
            <a:extLst>
              <a:ext uri="{FF2B5EF4-FFF2-40B4-BE49-F238E27FC236}">
                <a16:creationId xmlns:a16="http://schemas.microsoft.com/office/drawing/2014/main" id="{DB2A3381-4B21-4ED9-8976-BE74312EB419}"/>
              </a:ext>
            </a:extLst>
          </p:cNvPr>
          <p:cNvPicPr>
            <a:picLocks noChangeAspect="1"/>
          </p:cNvPicPr>
          <p:nvPr/>
        </p:nvPicPr>
        <p:blipFill>
          <a:blip r:embed="rId3"/>
          <a:stretch>
            <a:fillRect/>
          </a:stretch>
        </p:blipFill>
        <p:spPr>
          <a:xfrm>
            <a:off x="4757655" y="1209296"/>
            <a:ext cx="523875" cy="1656829"/>
          </a:xfrm>
          <a:prstGeom prst="rect">
            <a:avLst/>
          </a:prstGeom>
        </p:spPr>
      </p:pic>
      <p:pic>
        <p:nvPicPr>
          <p:cNvPr id="13" name="Picture 12">
            <a:extLst>
              <a:ext uri="{FF2B5EF4-FFF2-40B4-BE49-F238E27FC236}">
                <a16:creationId xmlns:a16="http://schemas.microsoft.com/office/drawing/2014/main" id="{41AAF6A4-588C-490B-9F60-38A385651A93}"/>
              </a:ext>
            </a:extLst>
          </p:cNvPr>
          <p:cNvPicPr/>
          <p:nvPr/>
        </p:nvPicPr>
        <p:blipFill>
          <a:blip r:embed="rId4" cstate="email">
            <a:extLst>
              <a:ext uri="{28A0092B-C50C-407E-A947-70E740481C1C}">
                <a14:useLocalDpi xmlns:a14="http://schemas.microsoft.com/office/drawing/2010/main"/>
              </a:ext>
            </a:extLst>
          </a:blip>
          <a:stretch>
            <a:fillRect/>
          </a:stretch>
        </p:blipFill>
        <p:spPr>
          <a:xfrm>
            <a:off x="4170674" y="1211585"/>
            <a:ext cx="519841" cy="1644980"/>
          </a:xfrm>
          <a:prstGeom prst="rect">
            <a:avLst/>
          </a:prstGeom>
        </p:spPr>
      </p:pic>
      <p:pic>
        <p:nvPicPr>
          <p:cNvPr id="14" name="Picture 13">
            <a:extLst>
              <a:ext uri="{FF2B5EF4-FFF2-40B4-BE49-F238E27FC236}">
                <a16:creationId xmlns:a16="http://schemas.microsoft.com/office/drawing/2014/main" id="{BE81F782-C1B9-4A74-96A9-CFB3F0F05BEA}"/>
              </a:ext>
            </a:extLst>
          </p:cNvPr>
          <p:cNvPicPr>
            <a:picLocks noChangeAspect="1"/>
          </p:cNvPicPr>
          <p:nvPr/>
        </p:nvPicPr>
        <p:blipFill>
          <a:blip r:embed="rId5"/>
          <a:stretch>
            <a:fillRect/>
          </a:stretch>
        </p:blipFill>
        <p:spPr>
          <a:xfrm>
            <a:off x="3588215" y="1211930"/>
            <a:ext cx="523876" cy="1645328"/>
          </a:xfrm>
          <a:prstGeom prst="rect">
            <a:avLst/>
          </a:prstGeom>
        </p:spPr>
      </p:pic>
      <p:pic>
        <p:nvPicPr>
          <p:cNvPr id="15" name="Picture 14">
            <a:extLst>
              <a:ext uri="{FF2B5EF4-FFF2-40B4-BE49-F238E27FC236}">
                <a16:creationId xmlns:a16="http://schemas.microsoft.com/office/drawing/2014/main" id="{73DFF587-E210-475A-B318-A1A6EFB5130A}"/>
              </a:ext>
            </a:extLst>
          </p:cNvPr>
          <p:cNvPicPr/>
          <p:nvPr/>
        </p:nvPicPr>
        <p:blipFill rotWithShape="1">
          <a:blip r:embed="rId6" cstate="screen">
            <a:extLst>
              <a:ext uri="{28A0092B-C50C-407E-A947-70E740481C1C}">
                <a14:useLocalDpi xmlns:a14="http://schemas.microsoft.com/office/drawing/2010/main"/>
              </a:ext>
            </a:extLst>
          </a:blip>
          <a:srcRect/>
          <a:stretch/>
        </p:blipFill>
        <p:spPr bwMode="auto">
          <a:xfrm>
            <a:off x="7262820" y="1193647"/>
            <a:ext cx="2107246" cy="1654540"/>
          </a:xfrm>
          <a:prstGeom prst="rect">
            <a:avLst/>
          </a:prstGeom>
          <a:noFill/>
          <a:ln>
            <a:noFill/>
          </a:ln>
        </p:spPr>
      </p:pic>
      <p:grpSp>
        <p:nvGrpSpPr>
          <p:cNvPr id="16" name="Group 15">
            <a:extLst>
              <a:ext uri="{FF2B5EF4-FFF2-40B4-BE49-F238E27FC236}">
                <a16:creationId xmlns:a16="http://schemas.microsoft.com/office/drawing/2014/main" id="{A80B8F2F-F21F-45C9-A9CE-150ABD3C72FF}"/>
              </a:ext>
            </a:extLst>
          </p:cNvPr>
          <p:cNvGrpSpPr/>
          <p:nvPr/>
        </p:nvGrpSpPr>
        <p:grpSpPr>
          <a:xfrm>
            <a:off x="479852" y="1193647"/>
            <a:ext cx="2038260" cy="4495374"/>
            <a:chOff x="9131605" y="1147448"/>
            <a:chExt cx="2038260" cy="4495374"/>
          </a:xfrm>
        </p:grpSpPr>
        <p:pic>
          <p:nvPicPr>
            <p:cNvPr id="17" name="Picture 16">
              <a:extLst>
                <a:ext uri="{FF2B5EF4-FFF2-40B4-BE49-F238E27FC236}">
                  <a16:creationId xmlns:a16="http://schemas.microsoft.com/office/drawing/2014/main" id="{4F787E8F-AC73-4A76-8A80-5D925CE200F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18" name="Picture 17">
              <a:extLst>
                <a:ext uri="{FF2B5EF4-FFF2-40B4-BE49-F238E27FC236}">
                  <a16:creationId xmlns:a16="http://schemas.microsoft.com/office/drawing/2014/main" id="{1B87C7FF-DA3A-4C9C-9AAB-A396A103280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19" name="Picture 18">
              <a:extLst>
                <a:ext uri="{FF2B5EF4-FFF2-40B4-BE49-F238E27FC236}">
                  <a16:creationId xmlns:a16="http://schemas.microsoft.com/office/drawing/2014/main" id="{3B99BBD9-D100-4DB8-8973-8FAAF9B060E4}"/>
                </a:ext>
              </a:extLst>
            </p:cNvPr>
            <p:cNvPicPr>
              <a:picLocks noChangeAspect="1"/>
            </p:cNvPicPr>
            <p:nvPr/>
          </p:nvPicPr>
          <p:blipFill>
            <a:blip r:embed="rId5"/>
            <a:stretch>
              <a:fillRect/>
            </a:stretch>
          </p:blipFill>
          <p:spPr>
            <a:xfrm>
              <a:off x="10645989" y="1376235"/>
              <a:ext cx="523876" cy="1698799"/>
            </a:xfrm>
            <a:prstGeom prst="rect">
              <a:avLst/>
            </a:prstGeom>
          </p:spPr>
        </p:pic>
        <p:pic>
          <p:nvPicPr>
            <p:cNvPr id="21" name="Picture 20">
              <a:extLst>
                <a:ext uri="{FF2B5EF4-FFF2-40B4-BE49-F238E27FC236}">
                  <a16:creationId xmlns:a16="http://schemas.microsoft.com/office/drawing/2014/main" id="{C32BF052-8756-43B6-99CA-0A84982B158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22" name="Picture 21">
              <a:extLst>
                <a:ext uri="{FF2B5EF4-FFF2-40B4-BE49-F238E27FC236}">
                  <a16:creationId xmlns:a16="http://schemas.microsoft.com/office/drawing/2014/main" id="{D0593FD3-651E-42E4-A94F-E5F101AB89A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23" name="Picture 22">
              <a:extLst>
                <a:ext uri="{FF2B5EF4-FFF2-40B4-BE49-F238E27FC236}">
                  <a16:creationId xmlns:a16="http://schemas.microsoft.com/office/drawing/2014/main" id="{A4AF267A-6E1A-4828-A895-56EFE91ADDA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grpSp>
      <p:pic>
        <p:nvPicPr>
          <p:cNvPr id="25" name="Picture 24" descr="A picture containing floor, indoor, window, living&#10;&#10;Description automatically generated">
            <a:extLst>
              <a:ext uri="{FF2B5EF4-FFF2-40B4-BE49-F238E27FC236}">
                <a16:creationId xmlns:a16="http://schemas.microsoft.com/office/drawing/2014/main" id="{A9E39947-7BDF-41EA-94A1-31A6A9FB57F3}"/>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8155929" y="3235870"/>
            <a:ext cx="3638735" cy="2340000"/>
          </a:xfrm>
          <a:prstGeom prst="rect">
            <a:avLst/>
          </a:prstGeom>
        </p:spPr>
      </p:pic>
      <p:pic>
        <p:nvPicPr>
          <p:cNvPr id="26" name="Picture 10" descr="Detail">
            <a:extLst>
              <a:ext uri="{FF2B5EF4-FFF2-40B4-BE49-F238E27FC236}">
                <a16:creationId xmlns:a16="http://schemas.microsoft.com/office/drawing/2014/main" id="{21B11873-1B71-4162-B441-859FDC4424B5}"/>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4692613" y="3335699"/>
            <a:ext cx="1534462" cy="153446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Detail">
            <a:extLst>
              <a:ext uri="{FF2B5EF4-FFF2-40B4-BE49-F238E27FC236}">
                <a16:creationId xmlns:a16="http://schemas.microsoft.com/office/drawing/2014/main" id="{C5BB2F88-9699-4ED0-8ECC-F7C3ABD44196}"/>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4928865" y="4335878"/>
            <a:ext cx="1296046" cy="129604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Birch Stems - bw - Wallpaper - Office">
            <a:extLst>
              <a:ext uri="{FF2B5EF4-FFF2-40B4-BE49-F238E27FC236}">
                <a16:creationId xmlns:a16="http://schemas.microsoft.com/office/drawing/2014/main" id="{50607CE7-8984-4BEC-9B77-E67F8369618D}"/>
              </a:ext>
            </a:extLst>
          </p:cNvPr>
          <p:cNvPicPr>
            <a:picLocks noChangeAspect="1" noChangeArrowheads="1"/>
          </p:cNvPicPr>
          <p:nvPr/>
        </p:nvPicPr>
        <p:blipFill rotWithShape="1">
          <a:blip r:embed="rId15" cstate="screen">
            <a:extLst>
              <a:ext uri="{28A0092B-C50C-407E-A947-70E740481C1C}">
                <a14:useLocalDpi xmlns:a14="http://schemas.microsoft.com/office/drawing/2010/main"/>
              </a:ext>
            </a:extLst>
          </a:blip>
          <a:srcRect/>
          <a:stretch/>
        </p:blipFill>
        <p:spPr bwMode="auto">
          <a:xfrm>
            <a:off x="9528585" y="476918"/>
            <a:ext cx="2145296" cy="2379647"/>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a:extLst>
              <a:ext uri="{FF2B5EF4-FFF2-40B4-BE49-F238E27FC236}">
                <a16:creationId xmlns:a16="http://schemas.microsoft.com/office/drawing/2014/main" id="{910F470E-9572-4A85-B7F6-DA5E9A3F2250}"/>
              </a:ext>
            </a:extLst>
          </p:cNvPr>
          <p:cNvSpPr/>
          <p:nvPr/>
        </p:nvSpPr>
        <p:spPr>
          <a:xfrm>
            <a:off x="5362871" y="1209296"/>
            <a:ext cx="523875" cy="1667109"/>
          </a:xfrm>
          <a:prstGeom prst="rect">
            <a:avLst/>
          </a:prstGeom>
          <a:solidFill>
            <a:srgbClr val="CAC2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ectangle 30">
            <a:extLst>
              <a:ext uri="{FF2B5EF4-FFF2-40B4-BE49-F238E27FC236}">
                <a16:creationId xmlns:a16="http://schemas.microsoft.com/office/drawing/2014/main" id="{1C497E81-DDA5-4D5B-A729-49DBC66D13D8}"/>
              </a:ext>
            </a:extLst>
          </p:cNvPr>
          <p:cNvSpPr/>
          <p:nvPr/>
        </p:nvSpPr>
        <p:spPr>
          <a:xfrm>
            <a:off x="5968087" y="1209296"/>
            <a:ext cx="523875" cy="1667109"/>
          </a:xfrm>
          <a:prstGeom prst="rect">
            <a:avLst/>
          </a:prstGeom>
          <a:solidFill>
            <a:srgbClr val="D3D9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a:extLst>
              <a:ext uri="{FF2B5EF4-FFF2-40B4-BE49-F238E27FC236}">
                <a16:creationId xmlns:a16="http://schemas.microsoft.com/office/drawing/2014/main" id="{D333A3C5-F672-45F0-A8C6-19EE99166D9C}"/>
              </a:ext>
            </a:extLst>
          </p:cNvPr>
          <p:cNvSpPr/>
          <p:nvPr/>
        </p:nvSpPr>
        <p:spPr>
          <a:xfrm>
            <a:off x="6573294" y="1187362"/>
            <a:ext cx="523875" cy="1667109"/>
          </a:xfrm>
          <a:prstGeom prst="rect">
            <a:avLst/>
          </a:prstGeom>
          <a:solidFill>
            <a:srgbClr val="F1F2E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4" name="Picture 2" descr="BuzziMood, biophilic acoustic panel | BuzziSpace">
            <a:extLst>
              <a:ext uri="{FF2B5EF4-FFF2-40B4-BE49-F238E27FC236}">
                <a16:creationId xmlns:a16="http://schemas.microsoft.com/office/drawing/2014/main" id="{C769CBE7-1C18-41FC-994B-3559A3714E0A}"/>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555899" y="3277103"/>
            <a:ext cx="1534462" cy="230588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descr="Detail">
            <a:extLst>
              <a:ext uri="{FF2B5EF4-FFF2-40B4-BE49-F238E27FC236}">
                <a16:creationId xmlns:a16="http://schemas.microsoft.com/office/drawing/2014/main" id="{435F9614-A633-4301-BA15-7D9AF5CDA9C1}"/>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3262018" y="3543509"/>
            <a:ext cx="1752645" cy="1752645"/>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1CAA8CC2-DE47-428D-9333-F80FBA4BC31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821561" y="4109317"/>
            <a:ext cx="1609889" cy="1521676"/>
          </a:xfrm>
          <a:prstGeom prst="rect">
            <a:avLst/>
          </a:prstGeom>
        </p:spPr>
      </p:pic>
    </p:spTree>
    <p:extLst>
      <p:ext uri="{BB962C8B-B14F-4D97-AF65-F5344CB8AC3E}">
        <p14:creationId xmlns:p14="http://schemas.microsoft.com/office/powerpoint/2010/main" val="2695866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AD97C9-0470-4F42-86DC-11DFAE074026}"/>
              </a:ext>
            </a:extLst>
          </p:cNvPr>
          <p:cNvSpPr>
            <a:spLocks noGrp="1"/>
          </p:cNvSpPr>
          <p:nvPr>
            <p:ph type="title"/>
          </p:nvPr>
        </p:nvSpPr>
        <p:spPr>
          <a:xfrm>
            <a:off x="379011" y="282966"/>
            <a:ext cx="10702925" cy="779462"/>
          </a:xfrm>
        </p:spPr>
        <p:txBody>
          <a:bodyPr/>
          <a:lstStyle/>
          <a:p>
            <a:r>
              <a:rPr lang="fr-CA" sz="4400" dirty="0">
                <a:solidFill>
                  <a:srgbClr val="636466"/>
                </a:solidFill>
              </a:rPr>
              <a:t>Planche de tendances 2</a:t>
            </a:r>
          </a:p>
        </p:txBody>
      </p:sp>
      <p:grpSp>
        <p:nvGrpSpPr>
          <p:cNvPr id="2" name="Group 1">
            <a:extLst>
              <a:ext uri="{FF2B5EF4-FFF2-40B4-BE49-F238E27FC236}">
                <a16:creationId xmlns:a16="http://schemas.microsoft.com/office/drawing/2014/main" id="{ACD5EEC8-7420-421C-B3EA-AE8CE66823AF}"/>
              </a:ext>
            </a:extLst>
          </p:cNvPr>
          <p:cNvGrpSpPr/>
          <p:nvPr/>
        </p:nvGrpSpPr>
        <p:grpSpPr>
          <a:xfrm>
            <a:off x="405773" y="1193647"/>
            <a:ext cx="2112339" cy="4849426"/>
            <a:chOff x="9057526" y="1147448"/>
            <a:chExt cx="2112339" cy="4849426"/>
          </a:xfrm>
        </p:grpSpPr>
        <p:pic>
          <p:nvPicPr>
            <p:cNvPr id="24" name="Picture 23">
              <a:extLst>
                <a:ext uri="{FF2B5EF4-FFF2-40B4-BE49-F238E27FC236}">
                  <a16:creationId xmlns:a16="http://schemas.microsoft.com/office/drawing/2014/main" id="{011B2B48-E85D-43E6-8198-CA55935625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25" name="Picture 24">
              <a:extLst>
                <a:ext uri="{FF2B5EF4-FFF2-40B4-BE49-F238E27FC236}">
                  <a16:creationId xmlns:a16="http://schemas.microsoft.com/office/drawing/2014/main" id="{10C44D30-4EBB-47C4-B95C-473F36136D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27" name="Picture 26">
              <a:extLst>
                <a:ext uri="{FF2B5EF4-FFF2-40B4-BE49-F238E27FC236}">
                  <a16:creationId xmlns:a16="http://schemas.microsoft.com/office/drawing/2014/main" id="{6CC5EE44-31A4-4DFF-94B7-4547DF706578}"/>
                </a:ext>
              </a:extLst>
            </p:cNvPr>
            <p:cNvPicPr>
              <a:picLocks noChangeAspect="1"/>
            </p:cNvPicPr>
            <p:nvPr/>
          </p:nvPicPr>
          <p:blipFill>
            <a:blip r:embed="rId5"/>
            <a:stretch>
              <a:fillRect/>
            </a:stretch>
          </p:blipFill>
          <p:spPr>
            <a:xfrm>
              <a:off x="10645989" y="1376235"/>
              <a:ext cx="523876" cy="1698799"/>
            </a:xfrm>
            <a:prstGeom prst="rect">
              <a:avLst/>
            </a:prstGeom>
          </p:spPr>
        </p:pic>
        <p:sp>
          <p:nvSpPr>
            <p:cNvPr id="28" name="TextBox 27">
              <a:extLst>
                <a:ext uri="{FF2B5EF4-FFF2-40B4-BE49-F238E27FC236}">
                  <a16:creationId xmlns:a16="http://schemas.microsoft.com/office/drawing/2014/main" id="{46D98FCE-B0CA-499C-A3A8-C8F03F5EA3B0}"/>
                </a:ext>
              </a:extLst>
            </p:cNvPr>
            <p:cNvSpPr txBox="1"/>
            <p:nvPr/>
          </p:nvSpPr>
          <p:spPr>
            <a:xfrm>
              <a:off x="9057526" y="2887103"/>
              <a:ext cx="1724779" cy="276999"/>
            </a:xfrm>
            <a:prstGeom prst="rect">
              <a:avLst/>
            </a:prstGeom>
            <a:noFill/>
          </p:spPr>
          <p:txBody>
            <a:bodyPr wrap="square">
              <a:spAutoFit/>
            </a:bodyPr>
            <a:lstStyle/>
            <a:p>
              <a:pPr marL="0" indent="0">
                <a:buNone/>
                <a:defRPr/>
              </a:pPr>
              <a:r>
                <a:rPr lang="fr-CA" sz="1200" dirty="0">
                  <a:solidFill>
                    <a:srgbClr val="1E3652"/>
                  </a:solidFill>
                  <a:latin typeface="+mn-lt"/>
                </a:rPr>
                <a:t>Armoires et carrelage</a:t>
              </a:r>
            </a:p>
          </p:txBody>
        </p:sp>
        <p:pic>
          <p:nvPicPr>
            <p:cNvPr id="29" name="Picture 28">
              <a:extLst>
                <a:ext uri="{FF2B5EF4-FFF2-40B4-BE49-F238E27FC236}">
                  <a16:creationId xmlns:a16="http://schemas.microsoft.com/office/drawing/2014/main" id="{5677FD83-DD41-4139-A312-5E33315700B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31" name="Picture 30">
              <a:extLst>
                <a:ext uri="{FF2B5EF4-FFF2-40B4-BE49-F238E27FC236}">
                  <a16:creationId xmlns:a16="http://schemas.microsoft.com/office/drawing/2014/main" id="{2F35F339-E9BB-430E-A1A5-27F444A5867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32" name="Picture 31">
              <a:extLst>
                <a:ext uri="{FF2B5EF4-FFF2-40B4-BE49-F238E27FC236}">
                  <a16:creationId xmlns:a16="http://schemas.microsoft.com/office/drawing/2014/main" id="{F216F73E-5565-4A5F-BE7F-8A3A92490A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33" name="TextBox 32">
              <a:extLst>
                <a:ext uri="{FF2B5EF4-FFF2-40B4-BE49-F238E27FC236}">
                  <a16:creationId xmlns:a16="http://schemas.microsoft.com/office/drawing/2014/main" id="{C60A184B-C820-420C-AB66-2D1252BCC15D}"/>
                </a:ext>
              </a:extLst>
            </p:cNvPr>
            <p:cNvSpPr txBox="1"/>
            <p:nvPr/>
          </p:nvSpPr>
          <p:spPr>
            <a:xfrm>
              <a:off x="9176063" y="5719875"/>
              <a:ext cx="1732071" cy="276999"/>
            </a:xfrm>
            <a:prstGeom prst="rect">
              <a:avLst/>
            </a:prstGeom>
            <a:noFill/>
          </p:spPr>
          <p:txBody>
            <a:bodyPr wrap="square">
              <a:spAutoFit/>
            </a:bodyPr>
            <a:lstStyle/>
            <a:p>
              <a:pPr marL="0" indent="0">
                <a:buNone/>
                <a:defRPr/>
              </a:pPr>
              <a:r>
                <a:rPr lang="fr-CA" sz="1200" dirty="0">
                  <a:solidFill>
                    <a:srgbClr val="1E3652"/>
                  </a:solidFill>
                  <a:latin typeface="+mn-lt"/>
                </a:rPr>
                <a:t>Revêtement de sol</a:t>
              </a:r>
            </a:p>
          </p:txBody>
        </p:sp>
      </p:grpSp>
      <p:sp>
        <p:nvSpPr>
          <p:cNvPr id="35" name="TextBox 34">
            <a:extLst>
              <a:ext uri="{FF2B5EF4-FFF2-40B4-BE49-F238E27FC236}">
                <a16:creationId xmlns:a16="http://schemas.microsoft.com/office/drawing/2014/main" id="{933348DA-176E-40C9-97C4-BD20BE55FFC2}"/>
              </a:ext>
            </a:extLst>
          </p:cNvPr>
          <p:cNvSpPr txBox="1"/>
          <p:nvPr/>
        </p:nvSpPr>
        <p:spPr>
          <a:xfrm>
            <a:off x="321894" y="919436"/>
            <a:ext cx="1934487" cy="276999"/>
          </a:xfrm>
          <a:prstGeom prst="rect">
            <a:avLst/>
          </a:prstGeom>
          <a:noFill/>
        </p:spPr>
        <p:txBody>
          <a:bodyPr wrap="square">
            <a:spAutoFit/>
          </a:bodyPr>
          <a:lstStyle/>
          <a:p>
            <a:pPr marL="0" indent="0">
              <a:buNone/>
              <a:defRPr/>
            </a:pPr>
            <a:r>
              <a:rPr lang="fr-CA" sz="1200" b="1" dirty="0">
                <a:solidFill>
                  <a:srgbClr val="1E3652"/>
                </a:solidFill>
                <a:latin typeface="+mn-lt"/>
              </a:rPr>
              <a:t>Finitions standards :</a:t>
            </a:r>
          </a:p>
        </p:txBody>
      </p:sp>
      <p:sp>
        <p:nvSpPr>
          <p:cNvPr id="34" name="TextBox 33">
            <a:extLst>
              <a:ext uri="{FF2B5EF4-FFF2-40B4-BE49-F238E27FC236}">
                <a16:creationId xmlns:a16="http://schemas.microsoft.com/office/drawing/2014/main" id="{43AF1F2A-0967-44A2-9058-80DCB0FDB879}"/>
              </a:ext>
            </a:extLst>
          </p:cNvPr>
          <p:cNvSpPr txBox="1"/>
          <p:nvPr/>
        </p:nvSpPr>
        <p:spPr>
          <a:xfrm>
            <a:off x="5881255" y="5766074"/>
            <a:ext cx="1961313" cy="276999"/>
          </a:xfrm>
          <a:prstGeom prst="rect">
            <a:avLst/>
          </a:prstGeom>
          <a:noFill/>
        </p:spPr>
        <p:txBody>
          <a:bodyPr wrap="square">
            <a:spAutoFit/>
          </a:bodyPr>
          <a:lstStyle/>
          <a:p>
            <a:pPr marL="0" indent="0">
              <a:buNone/>
              <a:defRPr/>
            </a:pPr>
            <a:r>
              <a:rPr lang="fr-CA" sz="1200">
                <a:solidFill>
                  <a:srgbClr val="1E3652"/>
                </a:solidFill>
                <a:latin typeface="+mn-lt"/>
              </a:rPr>
              <a:t>Papiers peints et décorations murales</a:t>
            </a:r>
          </a:p>
        </p:txBody>
      </p:sp>
      <p:sp>
        <p:nvSpPr>
          <p:cNvPr id="37" name="TextBox 36">
            <a:extLst>
              <a:ext uri="{FF2B5EF4-FFF2-40B4-BE49-F238E27FC236}">
                <a16:creationId xmlns:a16="http://schemas.microsoft.com/office/drawing/2014/main" id="{54293BB1-0DD2-400D-AABD-882514E7253D}"/>
              </a:ext>
            </a:extLst>
          </p:cNvPr>
          <p:cNvSpPr txBox="1"/>
          <p:nvPr/>
        </p:nvSpPr>
        <p:spPr>
          <a:xfrm>
            <a:off x="3040828" y="5741335"/>
            <a:ext cx="1961313" cy="276999"/>
          </a:xfrm>
          <a:prstGeom prst="rect">
            <a:avLst/>
          </a:prstGeom>
          <a:noFill/>
        </p:spPr>
        <p:txBody>
          <a:bodyPr wrap="square">
            <a:spAutoFit/>
          </a:bodyPr>
          <a:lstStyle/>
          <a:p>
            <a:pPr marL="0" indent="0">
              <a:buNone/>
              <a:defRPr/>
            </a:pPr>
            <a:r>
              <a:rPr lang="fr-CA" sz="1200">
                <a:solidFill>
                  <a:srgbClr val="1E3652"/>
                </a:solidFill>
                <a:latin typeface="+mn-lt"/>
              </a:rPr>
              <a:t>Tissus et revêtements</a:t>
            </a:r>
          </a:p>
        </p:txBody>
      </p:sp>
      <p:sp>
        <p:nvSpPr>
          <p:cNvPr id="57" name="TextBox 56">
            <a:extLst>
              <a:ext uri="{FF2B5EF4-FFF2-40B4-BE49-F238E27FC236}">
                <a16:creationId xmlns:a16="http://schemas.microsoft.com/office/drawing/2014/main" id="{4EE67C5E-B09A-47C5-A895-D30861EE3547}"/>
              </a:ext>
            </a:extLst>
          </p:cNvPr>
          <p:cNvSpPr txBox="1"/>
          <p:nvPr/>
        </p:nvSpPr>
        <p:spPr>
          <a:xfrm>
            <a:off x="3040828" y="2950033"/>
            <a:ext cx="1618367" cy="276999"/>
          </a:xfrm>
          <a:prstGeom prst="rect">
            <a:avLst/>
          </a:prstGeom>
          <a:noFill/>
        </p:spPr>
        <p:txBody>
          <a:bodyPr wrap="square">
            <a:spAutoFit/>
          </a:bodyPr>
          <a:lstStyle/>
          <a:p>
            <a:pPr marL="0" indent="0">
              <a:buNone/>
              <a:defRPr/>
            </a:pPr>
            <a:r>
              <a:rPr lang="fr-CA" sz="1200">
                <a:solidFill>
                  <a:srgbClr val="1E3652"/>
                </a:solidFill>
                <a:latin typeface="+mn-lt"/>
              </a:rPr>
              <a:t>Palette de couleurs</a:t>
            </a:r>
          </a:p>
        </p:txBody>
      </p:sp>
      <p:sp>
        <p:nvSpPr>
          <p:cNvPr id="61" name="TextBox 60">
            <a:extLst>
              <a:ext uri="{FF2B5EF4-FFF2-40B4-BE49-F238E27FC236}">
                <a16:creationId xmlns:a16="http://schemas.microsoft.com/office/drawing/2014/main" id="{338B74DC-0C47-42AD-BA15-5C26563192AE}"/>
              </a:ext>
            </a:extLst>
          </p:cNvPr>
          <p:cNvSpPr txBox="1"/>
          <p:nvPr/>
        </p:nvSpPr>
        <p:spPr>
          <a:xfrm>
            <a:off x="8198612" y="5764608"/>
            <a:ext cx="2380422" cy="276999"/>
          </a:xfrm>
          <a:prstGeom prst="rect">
            <a:avLst/>
          </a:prstGeom>
          <a:noFill/>
        </p:spPr>
        <p:txBody>
          <a:bodyPr wrap="square">
            <a:spAutoFit/>
          </a:bodyPr>
          <a:lstStyle/>
          <a:p>
            <a:pPr marL="0" indent="0">
              <a:buNone/>
              <a:defRPr/>
            </a:pPr>
            <a:r>
              <a:rPr lang="fr-CA" sz="1200">
                <a:solidFill>
                  <a:srgbClr val="1E3652"/>
                </a:solidFill>
                <a:latin typeface="+mn-lt"/>
              </a:rPr>
              <a:t>Solutions acoustiques et plantes</a:t>
            </a:r>
          </a:p>
        </p:txBody>
      </p:sp>
      <p:sp>
        <p:nvSpPr>
          <p:cNvPr id="74" name="TextBox 73">
            <a:extLst>
              <a:ext uri="{FF2B5EF4-FFF2-40B4-BE49-F238E27FC236}">
                <a16:creationId xmlns:a16="http://schemas.microsoft.com/office/drawing/2014/main" id="{9DFEC244-686F-46E1-8683-BB70C1CA9362}"/>
              </a:ext>
            </a:extLst>
          </p:cNvPr>
          <p:cNvSpPr txBox="1"/>
          <p:nvPr/>
        </p:nvSpPr>
        <p:spPr>
          <a:xfrm>
            <a:off x="3080237" y="916357"/>
            <a:ext cx="1620583" cy="276999"/>
          </a:xfrm>
          <a:prstGeom prst="rect">
            <a:avLst/>
          </a:prstGeom>
          <a:noFill/>
        </p:spPr>
        <p:txBody>
          <a:bodyPr wrap="square">
            <a:spAutoFit/>
          </a:bodyPr>
          <a:lstStyle/>
          <a:p>
            <a:pPr marL="0" indent="0">
              <a:buNone/>
              <a:defRPr/>
            </a:pPr>
            <a:r>
              <a:rPr lang="fr-CA" sz="1200" b="1">
                <a:solidFill>
                  <a:srgbClr val="1E3652"/>
                </a:solidFill>
                <a:latin typeface="+mn-lt"/>
              </a:rPr>
              <a:t>Accents intérieurs :</a:t>
            </a:r>
          </a:p>
        </p:txBody>
      </p:sp>
      <p:pic>
        <p:nvPicPr>
          <p:cNvPr id="18" name="Picture 17">
            <a:extLst>
              <a:ext uri="{FF2B5EF4-FFF2-40B4-BE49-F238E27FC236}">
                <a16:creationId xmlns:a16="http://schemas.microsoft.com/office/drawing/2014/main" id="{D7025EC1-1035-4680-8F15-6FEABCF72DDF}"/>
              </a:ext>
            </a:extLst>
          </p:cNvPr>
          <p:cNvPicPr>
            <a:picLocks noChangeAspect="1"/>
          </p:cNvPicPr>
          <p:nvPr/>
        </p:nvPicPr>
        <p:blipFill>
          <a:blip r:embed="rId9"/>
          <a:stretch>
            <a:fillRect/>
          </a:stretch>
        </p:blipFill>
        <p:spPr>
          <a:xfrm>
            <a:off x="6795576" y="1206817"/>
            <a:ext cx="523875" cy="1752807"/>
          </a:xfrm>
          <a:prstGeom prst="rect">
            <a:avLst/>
          </a:prstGeom>
        </p:spPr>
      </p:pic>
      <p:pic>
        <p:nvPicPr>
          <p:cNvPr id="19" name="Picture 18">
            <a:extLst>
              <a:ext uri="{FF2B5EF4-FFF2-40B4-BE49-F238E27FC236}">
                <a16:creationId xmlns:a16="http://schemas.microsoft.com/office/drawing/2014/main" id="{D1B848CB-2217-421E-8CFB-E5057437A0C8}"/>
              </a:ext>
            </a:extLst>
          </p:cNvPr>
          <p:cNvPicPr>
            <a:picLocks noChangeAspect="1"/>
          </p:cNvPicPr>
          <p:nvPr/>
        </p:nvPicPr>
        <p:blipFill>
          <a:blip r:embed="rId10"/>
          <a:stretch>
            <a:fillRect/>
          </a:stretch>
        </p:blipFill>
        <p:spPr>
          <a:xfrm>
            <a:off x="6173860" y="1206817"/>
            <a:ext cx="523875" cy="1752807"/>
          </a:xfrm>
          <a:prstGeom prst="rect">
            <a:avLst/>
          </a:prstGeom>
        </p:spPr>
      </p:pic>
      <p:pic>
        <p:nvPicPr>
          <p:cNvPr id="20" name="Picture 19">
            <a:extLst>
              <a:ext uri="{FF2B5EF4-FFF2-40B4-BE49-F238E27FC236}">
                <a16:creationId xmlns:a16="http://schemas.microsoft.com/office/drawing/2014/main" id="{394C4F38-B21F-4134-8693-5461BDC60BB0}"/>
              </a:ext>
            </a:extLst>
          </p:cNvPr>
          <p:cNvPicPr>
            <a:picLocks noChangeAspect="1"/>
          </p:cNvPicPr>
          <p:nvPr/>
        </p:nvPicPr>
        <p:blipFill>
          <a:blip r:embed="rId11"/>
          <a:stretch>
            <a:fillRect/>
          </a:stretch>
        </p:blipFill>
        <p:spPr>
          <a:xfrm>
            <a:off x="7415040" y="1202818"/>
            <a:ext cx="519841" cy="1745484"/>
          </a:xfrm>
          <a:prstGeom prst="rect">
            <a:avLst/>
          </a:prstGeom>
        </p:spPr>
      </p:pic>
      <p:pic>
        <p:nvPicPr>
          <p:cNvPr id="21" name="Picture 20">
            <a:extLst>
              <a:ext uri="{FF2B5EF4-FFF2-40B4-BE49-F238E27FC236}">
                <a16:creationId xmlns:a16="http://schemas.microsoft.com/office/drawing/2014/main" id="{AC013361-37C0-49EC-AB8C-D0948C96191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48682" y="1214638"/>
            <a:ext cx="542925" cy="1714113"/>
          </a:xfrm>
          <a:prstGeom prst="rect">
            <a:avLst/>
          </a:prstGeom>
        </p:spPr>
      </p:pic>
      <p:pic>
        <p:nvPicPr>
          <p:cNvPr id="22" name="Picture 21">
            <a:extLst>
              <a:ext uri="{FF2B5EF4-FFF2-40B4-BE49-F238E27FC236}">
                <a16:creationId xmlns:a16="http://schemas.microsoft.com/office/drawing/2014/main" id="{ACCE76AC-65D9-4284-ABA7-AB319A8FFBDA}"/>
              </a:ext>
            </a:extLst>
          </p:cNvPr>
          <p:cNvPicPr>
            <a:picLocks noChangeAspect="1"/>
          </p:cNvPicPr>
          <p:nvPr/>
        </p:nvPicPr>
        <p:blipFill>
          <a:blip r:embed="rId13"/>
          <a:stretch>
            <a:fillRect/>
          </a:stretch>
        </p:blipFill>
        <p:spPr>
          <a:xfrm>
            <a:off x="4951051" y="1202818"/>
            <a:ext cx="542925" cy="1737738"/>
          </a:xfrm>
          <a:prstGeom prst="rect">
            <a:avLst/>
          </a:prstGeom>
        </p:spPr>
      </p:pic>
      <p:pic>
        <p:nvPicPr>
          <p:cNvPr id="23" name="Picture 22">
            <a:extLst>
              <a:ext uri="{FF2B5EF4-FFF2-40B4-BE49-F238E27FC236}">
                <a16:creationId xmlns:a16="http://schemas.microsoft.com/office/drawing/2014/main" id="{4A970A31-990E-4784-8D5B-33024F6221C9}"/>
              </a:ext>
            </a:extLst>
          </p:cNvPr>
          <p:cNvPicPr>
            <a:picLocks noChangeAspect="1"/>
          </p:cNvPicPr>
          <p:nvPr/>
        </p:nvPicPr>
        <p:blipFill>
          <a:blip r:embed="rId14"/>
          <a:stretch>
            <a:fillRect/>
          </a:stretch>
        </p:blipFill>
        <p:spPr>
          <a:xfrm>
            <a:off x="5583459" y="1202818"/>
            <a:ext cx="523875" cy="1737738"/>
          </a:xfrm>
          <a:prstGeom prst="rect">
            <a:avLst/>
          </a:prstGeom>
        </p:spPr>
      </p:pic>
      <p:pic>
        <p:nvPicPr>
          <p:cNvPr id="26" name="Picture 25">
            <a:extLst>
              <a:ext uri="{FF2B5EF4-FFF2-40B4-BE49-F238E27FC236}">
                <a16:creationId xmlns:a16="http://schemas.microsoft.com/office/drawing/2014/main" id="{8BAF3933-17CE-4DA6-B542-E027F062E63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3136014" y="1207330"/>
            <a:ext cx="1132251" cy="1736349"/>
          </a:xfrm>
          <a:prstGeom prst="rect">
            <a:avLst/>
          </a:prstGeom>
        </p:spPr>
      </p:pic>
      <p:pic>
        <p:nvPicPr>
          <p:cNvPr id="30" name="Picture 29">
            <a:extLst>
              <a:ext uri="{FF2B5EF4-FFF2-40B4-BE49-F238E27FC236}">
                <a16:creationId xmlns:a16="http://schemas.microsoft.com/office/drawing/2014/main" id="{9860F254-ACC9-4634-A26D-3527744A4FA8}"/>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293547" y="4282340"/>
            <a:ext cx="2207897" cy="1226609"/>
          </a:xfrm>
          <a:prstGeom prst="rect">
            <a:avLst/>
          </a:prstGeom>
        </p:spPr>
      </p:pic>
      <p:pic>
        <p:nvPicPr>
          <p:cNvPr id="36" name="Picture 35">
            <a:extLst>
              <a:ext uri="{FF2B5EF4-FFF2-40B4-BE49-F238E27FC236}">
                <a16:creationId xmlns:a16="http://schemas.microsoft.com/office/drawing/2014/main" id="{585855BD-B867-44A1-8879-B6D1C6BDD54A}"/>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293547" y="3438502"/>
            <a:ext cx="2583668" cy="865153"/>
          </a:xfrm>
          <a:prstGeom prst="rect">
            <a:avLst/>
          </a:prstGeom>
        </p:spPr>
      </p:pic>
      <p:pic>
        <p:nvPicPr>
          <p:cNvPr id="38" name="Picture 37">
            <a:extLst>
              <a:ext uri="{FF2B5EF4-FFF2-40B4-BE49-F238E27FC236}">
                <a16:creationId xmlns:a16="http://schemas.microsoft.com/office/drawing/2014/main" id="{EC06D790-293D-4E99-8501-39790C7E1B05}"/>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950821" y="4488266"/>
            <a:ext cx="1928628" cy="1256561"/>
          </a:xfrm>
          <a:prstGeom prst="rect">
            <a:avLst/>
          </a:prstGeom>
        </p:spPr>
      </p:pic>
      <p:pic>
        <p:nvPicPr>
          <p:cNvPr id="39" name="Content Placeholder 3">
            <a:extLst>
              <a:ext uri="{FF2B5EF4-FFF2-40B4-BE49-F238E27FC236}">
                <a16:creationId xmlns:a16="http://schemas.microsoft.com/office/drawing/2014/main" id="{6DE85BC3-F343-4BB5-BD84-C581FC1991E0}"/>
              </a:ext>
            </a:extLst>
          </p:cNvPr>
          <p:cNvPicPr>
            <a:picLocks/>
          </p:cNvPicPr>
          <p:nvPr/>
        </p:nvPicPr>
        <p:blipFill rotWithShape="1">
          <a:blip r:embed="rId19" cstate="screen">
            <a:extLst>
              <a:ext uri="{28A0092B-C50C-407E-A947-70E740481C1C}">
                <a14:useLocalDpi xmlns:a14="http://schemas.microsoft.com/office/drawing/2010/main"/>
              </a:ext>
            </a:extLst>
          </a:blip>
          <a:stretch/>
        </p:blipFill>
        <p:spPr bwMode="auto">
          <a:xfrm>
            <a:off x="8252319" y="839666"/>
            <a:ext cx="3150016" cy="208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a:extLst>
              <a:ext uri="{FF2B5EF4-FFF2-40B4-BE49-F238E27FC236}">
                <a16:creationId xmlns:a16="http://schemas.microsoft.com/office/drawing/2014/main" id="{DB608E8D-907C-4B24-B64B-57625E3491AA}"/>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617238" y="3386606"/>
            <a:ext cx="1237267" cy="1289214"/>
          </a:xfrm>
          <a:prstGeom prst="rect">
            <a:avLst/>
          </a:prstGeom>
        </p:spPr>
      </p:pic>
      <p:pic>
        <p:nvPicPr>
          <p:cNvPr id="41" name="Picture 18" descr="Turned Wood Leg Standing Planter, Tall, White">
            <a:extLst>
              <a:ext uri="{FF2B5EF4-FFF2-40B4-BE49-F238E27FC236}">
                <a16:creationId xmlns:a16="http://schemas.microsoft.com/office/drawing/2014/main" id="{0CCF3FEB-96E4-4631-ABCE-F0418B5CD94C}"/>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10226718" y="3765344"/>
            <a:ext cx="1539821" cy="155059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8" descr="Campana">
            <a:extLst>
              <a:ext uri="{FF2B5EF4-FFF2-40B4-BE49-F238E27FC236}">
                <a16:creationId xmlns:a16="http://schemas.microsoft.com/office/drawing/2014/main" id="{473925B8-E73D-48AE-BEA7-DDFD79BCD8A1}"/>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3051046" y="3652119"/>
            <a:ext cx="1502460" cy="150246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Detail">
            <a:extLst>
              <a:ext uri="{FF2B5EF4-FFF2-40B4-BE49-F238E27FC236}">
                <a16:creationId xmlns:a16="http://schemas.microsoft.com/office/drawing/2014/main" id="{6C7DC508-38E7-48E6-9886-2DBE187228E8}"/>
              </a:ext>
            </a:extLst>
          </p:cNvPr>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4177305" y="3386606"/>
            <a:ext cx="1467156" cy="146715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89F69071-7268-42D0-ADF9-C98CC0684239}"/>
              </a:ext>
            </a:extLst>
          </p:cNvPr>
          <p:cNvPicPr>
            <a:picLocks noChangeAspect="1"/>
          </p:cNvPicPr>
          <p:nvPr/>
        </p:nvPicPr>
        <p:blipFill>
          <a:blip r:embed="rId24" cstate="screen">
            <a:extLst>
              <a:ext uri="{28A0092B-C50C-407E-A947-70E740481C1C}">
                <a14:useLocalDpi xmlns:a14="http://schemas.microsoft.com/office/drawing/2010/main"/>
              </a:ext>
            </a:extLst>
          </a:blip>
          <a:stretch>
            <a:fillRect/>
          </a:stretch>
        </p:blipFill>
        <p:spPr>
          <a:xfrm>
            <a:off x="3599492" y="4064150"/>
            <a:ext cx="1467156" cy="1528021"/>
          </a:xfrm>
          <a:prstGeom prst="rect">
            <a:avLst/>
          </a:prstGeom>
        </p:spPr>
      </p:pic>
    </p:spTree>
    <p:extLst>
      <p:ext uri="{BB962C8B-B14F-4D97-AF65-F5344CB8AC3E}">
        <p14:creationId xmlns:p14="http://schemas.microsoft.com/office/powerpoint/2010/main" val="1333014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5C322484-ACCE-41AC-8D86-88FB4D5FB607}"/>
              </a:ext>
            </a:extLst>
          </p:cNvPr>
          <p:cNvGrpSpPr/>
          <p:nvPr/>
        </p:nvGrpSpPr>
        <p:grpSpPr>
          <a:xfrm>
            <a:off x="231623" y="1222124"/>
            <a:ext cx="2112339" cy="4849426"/>
            <a:chOff x="9057526" y="1147448"/>
            <a:chExt cx="2112339" cy="4849426"/>
          </a:xfrm>
        </p:grpSpPr>
        <p:pic>
          <p:nvPicPr>
            <p:cNvPr id="56" name="Picture 55">
              <a:extLst>
                <a:ext uri="{FF2B5EF4-FFF2-40B4-BE49-F238E27FC236}">
                  <a16:creationId xmlns:a16="http://schemas.microsoft.com/office/drawing/2014/main" id="{1C54C5A9-F91D-4054-B820-A508AA38E3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31605" y="1274417"/>
              <a:ext cx="1419078" cy="1484048"/>
            </a:xfrm>
            <a:prstGeom prst="rect">
              <a:avLst/>
            </a:prstGeom>
          </p:spPr>
        </p:pic>
        <p:pic>
          <p:nvPicPr>
            <p:cNvPr id="58" name="Picture 57">
              <a:extLst>
                <a:ext uri="{FF2B5EF4-FFF2-40B4-BE49-F238E27FC236}">
                  <a16:creationId xmlns:a16="http://schemas.microsoft.com/office/drawing/2014/main" id="{BAE6F443-D784-4648-9C64-C4FBCC45EE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87671" y="1147448"/>
              <a:ext cx="520463" cy="1688460"/>
            </a:xfrm>
            <a:prstGeom prst="rect">
              <a:avLst/>
            </a:prstGeom>
          </p:spPr>
        </p:pic>
        <p:pic>
          <p:nvPicPr>
            <p:cNvPr id="72" name="Picture 71">
              <a:extLst>
                <a:ext uri="{FF2B5EF4-FFF2-40B4-BE49-F238E27FC236}">
                  <a16:creationId xmlns:a16="http://schemas.microsoft.com/office/drawing/2014/main" id="{6D5CD96E-652F-4B28-A60D-241AE80CCE2F}"/>
                </a:ext>
              </a:extLst>
            </p:cNvPr>
            <p:cNvPicPr>
              <a:picLocks noChangeAspect="1"/>
            </p:cNvPicPr>
            <p:nvPr/>
          </p:nvPicPr>
          <p:blipFill>
            <a:blip r:embed="rId5"/>
            <a:stretch>
              <a:fillRect/>
            </a:stretch>
          </p:blipFill>
          <p:spPr>
            <a:xfrm>
              <a:off x="10645989" y="1376235"/>
              <a:ext cx="523876" cy="1698799"/>
            </a:xfrm>
            <a:prstGeom prst="rect">
              <a:avLst/>
            </a:prstGeom>
          </p:spPr>
        </p:pic>
        <p:sp>
          <p:nvSpPr>
            <p:cNvPr id="73" name="TextBox 72">
              <a:extLst>
                <a:ext uri="{FF2B5EF4-FFF2-40B4-BE49-F238E27FC236}">
                  <a16:creationId xmlns:a16="http://schemas.microsoft.com/office/drawing/2014/main" id="{86785D19-0A91-4853-8442-C2DE401B2A74}"/>
                </a:ext>
              </a:extLst>
            </p:cNvPr>
            <p:cNvSpPr txBox="1"/>
            <p:nvPr/>
          </p:nvSpPr>
          <p:spPr>
            <a:xfrm>
              <a:off x="9057526" y="2887103"/>
              <a:ext cx="1688499" cy="276999"/>
            </a:xfrm>
            <a:prstGeom prst="rect">
              <a:avLst/>
            </a:prstGeom>
            <a:noFill/>
          </p:spPr>
          <p:txBody>
            <a:bodyPr wrap="square">
              <a:spAutoFit/>
            </a:bodyPr>
            <a:lstStyle/>
            <a:p>
              <a:pPr marL="0" indent="0">
                <a:buNone/>
                <a:defRPr/>
              </a:pPr>
              <a:r>
                <a:rPr lang="fr-CA" sz="1200" dirty="0">
                  <a:solidFill>
                    <a:srgbClr val="1E3652"/>
                  </a:solidFill>
                  <a:latin typeface="+mn-lt"/>
                </a:rPr>
                <a:t>Armoires et carrelage</a:t>
              </a:r>
            </a:p>
          </p:txBody>
        </p:sp>
        <p:pic>
          <p:nvPicPr>
            <p:cNvPr id="74" name="Picture 73">
              <a:extLst>
                <a:ext uri="{FF2B5EF4-FFF2-40B4-BE49-F238E27FC236}">
                  <a16:creationId xmlns:a16="http://schemas.microsoft.com/office/drawing/2014/main" id="{69354A6F-5CFB-46F1-983C-095983661AF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68721" y="3540430"/>
              <a:ext cx="1062980" cy="1170308"/>
            </a:xfrm>
            <a:prstGeom prst="rect">
              <a:avLst/>
            </a:prstGeom>
          </p:spPr>
        </p:pic>
        <p:pic>
          <p:nvPicPr>
            <p:cNvPr id="75" name="Picture 74">
              <a:extLst>
                <a:ext uri="{FF2B5EF4-FFF2-40B4-BE49-F238E27FC236}">
                  <a16:creationId xmlns:a16="http://schemas.microsoft.com/office/drawing/2014/main" id="{2C6C94EF-A3C8-46B6-8B0C-2956106CE36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2694" y="3877557"/>
              <a:ext cx="981714" cy="1462287"/>
            </a:xfrm>
            <a:prstGeom prst="rect">
              <a:avLst/>
            </a:prstGeom>
          </p:spPr>
        </p:pic>
        <p:pic>
          <p:nvPicPr>
            <p:cNvPr id="76" name="Picture 75">
              <a:extLst>
                <a:ext uri="{FF2B5EF4-FFF2-40B4-BE49-F238E27FC236}">
                  <a16:creationId xmlns:a16="http://schemas.microsoft.com/office/drawing/2014/main" id="{4E2101D3-6797-4037-BEC5-3691A509CB7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35967" y="4400526"/>
              <a:ext cx="1226944" cy="1242296"/>
            </a:xfrm>
            <a:prstGeom prst="rect">
              <a:avLst/>
            </a:prstGeom>
          </p:spPr>
        </p:pic>
        <p:sp>
          <p:nvSpPr>
            <p:cNvPr id="78" name="TextBox 77">
              <a:extLst>
                <a:ext uri="{FF2B5EF4-FFF2-40B4-BE49-F238E27FC236}">
                  <a16:creationId xmlns:a16="http://schemas.microsoft.com/office/drawing/2014/main" id="{8895B036-60E3-416A-BB89-C4522C50A921}"/>
                </a:ext>
              </a:extLst>
            </p:cNvPr>
            <p:cNvSpPr txBox="1"/>
            <p:nvPr/>
          </p:nvSpPr>
          <p:spPr>
            <a:xfrm>
              <a:off x="9176063" y="5719875"/>
              <a:ext cx="1592317" cy="276999"/>
            </a:xfrm>
            <a:prstGeom prst="rect">
              <a:avLst/>
            </a:prstGeom>
            <a:noFill/>
          </p:spPr>
          <p:txBody>
            <a:bodyPr wrap="square">
              <a:spAutoFit/>
            </a:bodyPr>
            <a:lstStyle/>
            <a:p>
              <a:pPr marL="0" indent="0">
                <a:buNone/>
                <a:defRPr/>
              </a:pPr>
              <a:r>
                <a:rPr lang="fr-CA" sz="1200" dirty="0">
                  <a:solidFill>
                    <a:srgbClr val="1E3652"/>
                  </a:solidFill>
                  <a:latin typeface="+mn-lt"/>
                </a:rPr>
                <a:t>Revêtement de sol</a:t>
              </a:r>
            </a:p>
          </p:txBody>
        </p:sp>
      </p:grpSp>
      <p:sp>
        <p:nvSpPr>
          <p:cNvPr id="69" name="TextBox 68">
            <a:extLst>
              <a:ext uri="{FF2B5EF4-FFF2-40B4-BE49-F238E27FC236}">
                <a16:creationId xmlns:a16="http://schemas.microsoft.com/office/drawing/2014/main" id="{C533091E-0000-4EFC-9324-CE7028DC863E}"/>
              </a:ext>
            </a:extLst>
          </p:cNvPr>
          <p:cNvSpPr txBox="1"/>
          <p:nvPr/>
        </p:nvSpPr>
        <p:spPr>
          <a:xfrm>
            <a:off x="2955763" y="5690385"/>
            <a:ext cx="1961313" cy="276999"/>
          </a:xfrm>
          <a:prstGeom prst="rect">
            <a:avLst/>
          </a:prstGeom>
          <a:noFill/>
        </p:spPr>
        <p:txBody>
          <a:bodyPr wrap="square">
            <a:spAutoFit/>
          </a:bodyPr>
          <a:lstStyle/>
          <a:p>
            <a:pPr marL="0" indent="0">
              <a:buNone/>
              <a:defRPr/>
            </a:pPr>
            <a:r>
              <a:rPr lang="fr-CA" sz="1200">
                <a:solidFill>
                  <a:srgbClr val="1E3652"/>
                </a:solidFill>
                <a:latin typeface="+mn-lt"/>
              </a:rPr>
              <a:t>Tissus et revêtements</a:t>
            </a:r>
          </a:p>
        </p:txBody>
      </p:sp>
      <p:sp>
        <p:nvSpPr>
          <p:cNvPr id="70" name="TextBox 69">
            <a:extLst>
              <a:ext uri="{FF2B5EF4-FFF2-40B4-BE49-F238E27FC236}">
                <a16:creationId xmlns:a16="http://schemas.microsoft.com/office/drawing/2014/main" id="{9E8D571A-871A-48C3-8F1E-A614AA6219D4}"/>
              </a:ext>
            </a:extLst>
          </p:cNvPr>
          <p:cNvSpPr txBox="1"/>
          <p:nvPr/>
        </p:nvSpPr>
        <p:spPr>
          <a:xfrm>
            <a:off x="8768173" y="5615315"/>
            <a:ext cx="1961313" cy="276999"/>
          </a:xfrm>
          <a:prstGeom prst="rect">
            <a:avLst/>
          </a:prstGeom>
          <a:noFill/>
        </p:spPr>
        <p:txBody>
          <a:bodyPr wrap="square">
            <a:spAutoFit/>
          </a:bodyPr>
          <a:lstStyle/>
          <a:p>
            <a:pPr marL="0" indent="0">
              <a:buNone/>
              <a:defRPr/>
            </a:pPr>
            <a:r>
              <a:rPr lang="fr-CA" sz="1200">
                <a:solidFill>
                  <a:srgbClr val="1E3652"/>
                </a:solidFill>
                <a:latin typeface="+mn-lt"/>
              </a:rPr>
              <a:t>Solutions acoustiques</a:t>
            </a:r>
          </a:p>
        </p:txBody>
      </p:sp>
      <p:sp>
        <p:nvSpPr>
          <p:cNvPr id="2" name="Title 1">
            <a:extLst>
              <a:ext uri="{FF2B5EF4-FFF2-40B4-BE49-F238E27FC236}">
                <a16:creationId xmlns:a16="http://schemas.microsoft.com/office/drawing/2014/main" id="{08DE7F5E-1092-4191-B2BE-F4150E94562D}"/>
              </a:ext>
            </a:extLst>
          </p:cNvPr>
          <p:cNvSpPr>
            <a:spLocks noGrp="1"/>
          </p:cNvSpPr>
          <p:nvPr>
            <p:ph type="title"/>
          </p:nvPr>
        </p:nvSpPr>
        <p:spPr>
          <a:xfrm>
            <a:off x="405773" y="355164"/>
            <a:ext cx="10704280" cy="779462"/>
          </a:xfrm>
        </p:spPr>
        <p:txBody>
          <a:bodyPr/>
          <a:lstStyle/>
          <a:p>
            <a:r>
              <a:rPr lang="fr-CA" sz="4400" dirty="0">
                <a:solidFill>
                  <a:srgbClr val="636466"/>
                </a:solidFill>
              </a:rPr>
              <a:t>Planche de tendances 3</a:t>
            </a:r>
          </a:p>
        </p:txBody>
      </p:sp>
      <p:pic>
        <p:nvPicPr>
          <p:cNvPr id="60" name="Picture 59">
            <a:extLst>
              <a:ext uri="{FF2B5EF4-FFF2-40B4-BE49-F238E27FC236}">
                <a16:creationId xmlns:a16="http://schemas.microsoft.com/office/drawing/2014/main" id="{7ACE55E5-B232-4870-9B4A-D0DFD15DCFC3}"/>
              </a:ext>
            </a:extLst>
          </p:cNvPr>
          <p:cNvPicPr>
            <a:picLocks noChangeAspect="1"/>
          </p:cNvPicPr>
          <p:nvPr/>
        </p:nvPicPr>
        <p:blipFill>
          <a:blip r:embed="rId9"/>
          <a:stretch>
            <a:fillRect/>
          </a:stretch>
        </p:blipFill>
        <p:spPr>
          <a:xfrm>
            <a:off x="2937084" y="1323113"/>
            <a:ext cx="519841" cy="1657350"/>
          </a:xfrm>
          <a:prstGeom prst="rect">
            <a:avLst/>
          </a:prstGeom>
        </p:spPr>
      </p:pic>
      <p:pic>
        <p:nvPicPr>
          <p:cNvPr id="28" name="Picture 27">
            <a:extLst>
              <a:ext uri="{FF2B5EF4-FFF2-40B4-BE49-F238E27FC236}">
                <a16:creationId xmlns:a16="http://schemas.microsoft.com/office/drawing/2014/main" id="{27A0E298-8A13-406D-AF4E-CE3563F43342}"/>
              </a:ext>
            </a:extLst>
          </p:cNvPr>
          <p:cNvPicPr>
            <a:picLocks noChangeAspect="1"/>
          </p:cNvPicPr>
          <p:nvPr/>
        </p:nvPicPr>
        <p:blipFill>
          <a:blip r:embed="rId10"/>
          <a:stretch>
            <a:fillRect/>
          </a:stretch>
        </p:blipFill>
        <p:spPr>
          <a:xfrm>
            <a:off x="5992231" y="1313466"/>
            <a:ext cx="491758" cy="1690322"/>
          </a:xfrm>
          <a:prstGeom prst="rect">
            <a:avLst/>
          </a:prstGeom>
        </p:spPr>
      </p:pic>
      <p:pic>
        <p:nvPicPr>
          <p:cNvPr id="51" name="Picture 50">
            <a:extLst>
              <a:ext uri="{FF2B5EF4-FFF2-40B4-BE49-F238E27FC236}">
                <a16:creationId xmlns:a16="http://schemas.microsoft.com/office/drawing/2014/main" id="{41233BC8-4A77-46F5-8994-EBE93CE2C480}"/>
              </a:ext>
            </a:extLst>
          </p:cNvPr>
          <p:cNvPicPr>
            <a:picLocks noChangeAspect="1"/>
          </p:cNvPicPr>
          <p:nvPr/>
        </p:nvPicPr>
        <p:blipFill>
          <a:blip r:embed="rId11"/>
          <a:stretch>
            <a:fillRect/>
          </a:stretch>
        </p:blipFill>
        <p:spPr>
          <a:xfrm>
            <a:off x="3545884" y="1312361"/>
            <a:ext cx="519842" cy="1678048"/>
          </a:xfrm>
          <a:prstGeom prst="rect">
            <a:avLst/>
          </a:prstGeom>
        </p:spPr>
      </p:pic>
      <p:sp>
        <p:nvSpPr>
          <p:cNvPr id="77" name="TextBox 76">
            <a:extLst>
              <a:ext uri="{FF2B5EF4-FFF2-40B4-BE49-F238E27FC236}">
                <a16:creationId xmlns:a16="http://schemas.microsoft.com/office/drawing/2014/main" id="{D815430F-B80A-4407-8FC1-57CC873B3D2E}"/>
              </a:ext>
            </a:extLst>
          </p:cNvPr>
          <p:cNvSpPr txBox="1"/>
          <p:nvPr/>
        </p:nvSpPr>
        <p:spPr>
          <a:xfrm>
            <a:off x="2888189" y="2951367"/>
            <a:ext cx="1869330" cy="276999"/>
          </a:xfrm>
          <a:prstGeom prst="rect">
            <a:avLst/>
          </a:prstGeom>
          <a:noFill/>
        </p:spPr>
        <p:txBody>
          <a:bodyPr wrap="square">
            <a:spAutoFit/>
          </a:bodyPr>
          <a:lstStyle/>
          <a:p>
            <a:pPr marL="0" indent="0">
              <a:buNone/>
              <a:defRPr/>
            </a:pPr>
            <a:r>
              <a:rPr lang="fr-CA" sz="1200">
                <a:solidFill>
                  <a:srgbClr val="1E3652"/>
                </a:solidFill>
                <a:latin typeface="+mn-lt"/>
              </a:rPr>
              <a:t>Palette de couleurs</a:t>
            </a:r>
          </a:p>
        </p:txBody>
      </p:sp>
      <p:sp>
        <p:nvSpPr>
          <p:cNvPr id="79" name="TextBox 78">
            <a:extLst>
              <a:ext uri="{FF2B5EF4-FFF2-40B4-BE49-F238E27FC236}">
                <a16:creationId xmlns:a16="http://schemas.microsoft.com/office/drawing/2014/main" id="{B4FEB892-E4AF-4A5B-B63B-AA1FCADB3852}"/>
              </a:ext>
            </a:extLst>
          </p:cNvPr>
          <p:cNvSpPr txBox="1"/>
          <p:nvPr/>
        </p:nvSpPr>
        <p:spPr>
          <a:xfrm>
            <a:off x="321894" y="948839"/>
            <a:ext cx="1760337" cy="276999"/>
          </a:xfrm>
          <a:prstGeom prst="rect">
            <a:avLst/>
          </a:prstGeom>
          <a:noFill/>
        </p:spPr>
        <p:txBody>
          <a:bodyPr wrap="square">
            <a:spAutoFit/>
          </a:bodyPr>
          <a:lstStyle/>
          <a:p>
            <a:pPr marL="0" indent="0">
              <a:buNone/>
              <a:defRPr/>
            </a:pPr>
            <a:r>
              <a:rPr lang="fr-CA" sz="1200" b="1" dirty="0">
                <a:solidFill>
                  <a:srgbClr val="1E3652"/>
                </a:solidFill>
                <a:latin typeface="+mn-lt"/>
              </a:rPr>
              <a:t>Finitions standards :</a:t>
            </a:r>
          </a:p>
        </p:txBody>
      </p:sp>
      <p:sp>
        <p:nvSpPr>
          <p:cNvPr id="80" name="TextBox 79">
            <a:extLst>
              <a:ext uri="{FF2B5EF4-FFF2-40B4-BE49-F238E27FC236}">
                <a16:creationId xmlns:a16="http://schemas.microsoft.com/office/drawing/2014/main" id="{27C22187-86B9-438E-8881-8FED02BBB540}"/>
              </a:ext>
            </a:extLst>
          </p:cNvPr>
          <p:cNvSpPr txBox="1"/>
          <p:nvPr/>
        </p:nvSpPr>
        <p:spPr>
          <a:xfrm>
            <a:off x="2946550" y="949772"/>
            <a:ext cx="1620583" cy="276999"/>
          </a:xfrm>
          <a:prstGeom prst="rect">
            <a:avLst/>
          </a:prstGeom>
          <a:noFill/>
        </p:spPr>
        <p:txBody>
          <a:bodyPr wrap="square">
            <a:spAutoFit/>
          </a:bodyPr>
          <a:lstStyle/>
          <a:p>
            <a:pPr marL="0" indent="0">
              <a:buNone/>
              <a:defRPr/>
            </a:pPr>
            <a:r>
              <a:rPr lang="fr-CA" sz="1200" b="1">
                <a:solidFill>
                  <a:srgbClr val="1E3652"/>
                </a:solidFill>
                <a:latin typeface="+mn-lt"/>
              </a:rPr>
              <a:t>Accents intérieurs :</a:t>
            </a:r>
          </a:p>
        </p:txBody>
      </p:sp>
      <p:sp>
        <p:nvSpPr>
          <p:cNvPr id="34" name="TextBox 33">
            <a:extLst>
              <a:ext uri="{FF2B5EF4-FFF2-40B4-BE49-F238E27FC236}">
                <a16:creationId xmlns:a16="http://schemas.microsoft.com/office/drawing/2014/main" id="{4E53C34F-48B9-4531-BDFE-8EF421375ABB}"/>
              </a:ext>
            </a:extLst>
          </p:cNvPr>
          <p:cNvSpPr txBox="1"/>
          <p:nvPr/>
        </p:nvSpPr>
        <p:spPr>
          <a:xfrm>
            <a:off x="6775343" y="3290500"/>
            <a:ext cx="1961313" cy="276999"/>
          </a:xfrm>
          <a:prstGeom prst="rect">
            <a:avLst/>
          </a:prstGeom>
          <a:noFill/>
        </p:spPr>
        <p:txBody>
          <a:bodyPr wrap="square">
            <a:spAutoFit/>
          </a:bodyPr>
          <a:lstStyle/>
          <a:p>
            <a:pPr marL="0" indent="0">
              <a:buNone/>
              <a:defRPr/>
            </a:pPr>
            <a:r>
              <a:rPr lang="fr-CA" sz="1200">
                <a:solidFill>
                  <a:srgbClr val="1E3652"/>
                </a:solidFill>
                <a:latin typeface="+mn-lt"/>
              </a:rPr>
              <a:t>Art et inspiration murale</a:t>
            </a:r>
          </a:p>
        </p:txBody>
      </p:sp>
      <p:pic>
        <p:nvPicPr>
          <p:cNvPr id="7" name="Picture 6">
            <a:extLst>
              <a:ext uri="{FF2B5EF4-FFF2-40B4-BE49-F238E27FC236}">
                <a16:creationId xmlns:a16="http://schemas.microsoft.com/office/drawing/2014/main" id="{FDDD3A95-BEDA-424D-A74E-B85A30A6A52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398515" y="3598707"/>
            <a:ext cx="1997233" cy="1944397"/>
          </a:xfrm>
          <a:prstGeom prst="rect">
            <a:avLst/>
          </a:prstGeom>
        </p:spPr>
      </p:pic>
      <p:sp>
        <p:nvSpPr>
          <p:cNvPr id="46" name="Rectangle 45">
            <a:extLst>
              <a:ext uri="{FF2B5EF4-FFF2-40B4-BE49-F238E27FC236}">
                <a16:creationId xmlns:a16="http://schemas.microsoft.com/office/drawing/2014/main" id="{491F4D0B-E95D-475F-924B-740D4929AB99}"/>
              </a:ext>
            </a:extLst>
          </p:cNvPr>
          <p:cNvSpPr/>
          <p:nvPr/>
        </p:nvSpPr>
        <p:spPr>
          <a:xfrm>
            <a:off x="5380973" y="1325368"/>
            <a:ext cx="546169" cy="1665041"/>
          </a:xfrm>
          <a:prstGeom prst="rect">
            <a:avLst/>
          </a:prstGeom>
          <a:solidFill>
            <a:srgbClr val="D3D5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ectangle 47">
            <a:extLst>
              <a:ext uri="{FF2B5EF4-FFF2-40B4-BE49-F238E27FC236}">
                <a16:creationId xmlns:a16="http://schemas.microsoft.com/office/drawing/2014/main" id="{2A94694C-CE9D-4452-A4B0-934D292D8ACB}"/>
              </a:ext>
            </a:extLst>
          </p:cNvPr>
          <p:cNvSpPr/>
          <p:nvPr/>
        </p:nvSpPr>
        <p:spPr>
          <a:xfrm>
            <a:off x="4769715" y="1310172"/>
            <a:ext cx="546169" cy="1665041"/>
          </a:xfrm>
          <a:prstGeom prst="rect">
            <a:avLst/>
          </a:prstGeom>
          <a:solidFill>
            <a:srgbClr val="D050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0" name="Rectangle 49">
            <a:extLst>
              <a:ext uri="{FF2B5EF4-FFF2-40B4-BE49-F238E27FC236}">
                <a16:creationId xmlns:a16="http://schemas.microsoft.com/office/drawing/2014/main" id="{0B3454D3-348C-436C-BBE4-08377C567188}"/>
              </a:ext>
            </a:extLst>
          </p:cNvPr>
          <p:cNvSpPr/>
          <p:nvPr/>
        </p:nvSpPr>
        <p:spPr>
          <a:xfrm>
            <a:off x="4154685" y="1312361"/>
            <a:ext cx="546169" cy="1665041"/>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6806" name="Picture 6" descr="Detail">
            <a:extLst>
              <a:ext uri="{FF2B5EF4-FFF2-40B4-BE49-F238E27FC236}">
                <a16:creationId xmlns:a16="http://schemas.microsoft.com/office/drawing/2014/main" id="{25E34AA9-8011-4DDB-80DD-EB5B0712EE4E}"/>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060002" y="3916696"/>
            <a:ext cx="1636274" cy="1636274"/>
          </a:xfrm>
          <a:prstGeom prst="rect">
            <a:avLst/>
          </a:prstGeom>
          <a:noFill/>
          <a:extLst>
            <a:ext uri="{909E8E84-426E-40DD-AFC4-6F175D3DCCD1}">
              <a14:hiddenFill xmlns:a14="http://schemas.microsoft.com/office/drawing/2010/main">
                <a:solidFill>
                  <a:srgbClr val="FFFFFF"/>
                </a:solidFill>
              </a14:hiddenFill>
            </a:ext>
          </a:extLst>
        </p:spPr>
      </p:pic>
      <p:pic>
        <p:nvPicPr>
          <p:cNvPr id="76814" name="Picture 14" descr="Base Image">
            <a:extLst>
              <a:ext uri="{FF2B5EF4-FFF2-40B4-BE49-F238E27FC236}">
                <a16:creationId xmlns:a16="http://schemas.microsoft.com/office/drawing/2014/main" id="{2E956860-3FAE-4FD1-B37B-BDDF4DEC7DC8}"/>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362114" y="3320511"/>
            <a:ext cx="1236443" cy="1236443"/>
          </a:xfrm>
          <a:prstGeom prst="rect">
            <a:avLst/>
          </a:prstGeom>
          <a:noFill/>
          <a:extLst>
            <a:ext uri="{909E8E84-426E-40DD-AFC4-6F175D3DCCD1}">
              <a14:hiddenFill xmlns:a14="http://schemas.microsoft.com/office/drawing/2010/main">
                <a:solidFill>
                  <a:srgbClr val="FFFFFF"/>
                </a:solidFill>
              </a14:hiddenFill>
            </a:ext>
          </a:extLst>
        </p:spPr>
      </p:pic>
      <p:pic>
        <p:nvPicPr>
          <p:cNvPr id="76810" name="Picture 10" descr="Detail">
            <a:extLst>
              <a:ext uri="{FF2B5EF4-FFF2-40B4-BE49-F238E27FC236}">
                <a16:creationId xmlns:a16="http://schemas.microsoft.com/office/drawing/2014/main" id="{9BA5BC10-C6FE-4205-8BAE-74885DA37212}"/>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861499" y="3857317"/>
            <a:ext cx="1490390" cy="149039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6">
            <a:extLst>
              <a:ext uri="{FF2B5EF4-FFF2-40B4-BE49-F238E27FC236}">
                <a16:creationId xmlns:a16="http://schemas.microsoft.com/office/drawing/2014/main" id="{12F4720B-F5FD-4B8F-857B-53A7C33CCD03}"/>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9394791" y="3129985"/>
            <a:ext cx="1782185" cy="227513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BCB31C19-C462-4E36-A942-7365D4B53A1F}"/>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842941" y="4283643"/>
            <a:ext cx="1079483" cy="1327129"/>
          </a:xfrm>
          <a:prstGeom prst="rect">
            <a:avLst/>
          </a:prstGeom>
        </p:spPr>
      </p:pic>
      <p:pic>
        <p:nvPicPr>
          <p:cNvPr id="31" name="Picture 30">
            <a:extLst>
              <a:ext uri="{FF2B5EF4-FFF2-40B4-BE49-F238E27FC236}">
                <a16:creationId xmlns:a16="http://schemas.microsoft.com/office/drawing/2014/main" id="{82C06A46-CAE6-4908-8EFB-D4EB158EBBE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6789642" y="3990965"/>
            <a:ext cx="1864281" cy="1636274"/>
          </a:xfrm>
          <a:prstGeom prst="rect">
            <a:avLst/>
          </a:prstGeom>
        </p:spPr>
      </p:pic>
      <p:pic>
        <p:nvPicPr>
          <p:cNvPr id="32" name="Picture 31">
            <a:extLst>
              <a:ext uri="{FF2B5EF4-FFF2-40B4-BE49-F238E27FC236}">
                <a16:creationId xmlns:a16="http://schemas.microsoft.com/office/drawing/2014/main" id="{CF35C61F-9DCC-4418-9742-60C9628C5BB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9738891" y="4809102"/>
            <a:ext cx="1443006" cy="801670"/>
          </a:xfrm>
          <a:prstGeom prst="rect">
            <a:avLst/>
          </a:prstGeom>
        </p:spPr>
      </p:pic>
      <p:pic>
        <p:nvPicPr>
          <p:cNvPr id="33" name="Picture 32">
            <a:extLst>
              <a:ext uri="{FF2B5EF4-FFF2-40B4-BE49-F238E27FC236}">
                <a16:creationId xmlns:a16="http://schemas.microsoft.com/office/drawing/2014/main" id="{E26E6964-E68B-472B-829A-91961550D173}"/>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941646" y="1291107"/>
            <a:ext cx="2298991" cy="1947671"/>
          </a:xfrm>
          <a:prstGeom prst="rect">
            <a:avLst/>
          </a:prstGeom>
        </p:spPr>
      </p:pic>
      <p:pic>
        <p:nvPicPr>
          <p:cNvPr id="35" name="Picture 2" descr="Alex Janvier: Modern Indigenous Master [Glenbow Museum] | National Gallery  of Canada">
            <a:extLst>
              <a:ext uri="{FF2B5EF4-FFF2-40B4-BE49-F238E27FC236}">
                <a16:creationId xmlns:a16="http://schemas.microsoft.com/office/drawing/2014/main" id="{A4BE3BAE-7F03-48C8-824C-63D303DF444C}"/>
              </a:ext>
            </a:extLst>
          </p:cNvPr>
          <p:cNvPicPr>
            <a:picLocks noChangeAspect="1" noChangeArrowheads="1"/>
          </p:cNvPicPr>
          <p:nvPr/>
        </p:nvPicPr>
        <p:blipFill rotWithShape="1">
          <a:blip r:embed="rId21" cstate="screen">
            <a:extLst>
              <a:ext uri="{28A0092B-C50C-407E-A947-70E740481C1C}">
                <a14:useLocalDpi xmlns:a14="http://schemas.microsoft.com/office/drawing/2010/main"/>
              </a:ext>
            </a:extLst>
          </a:blip>
          <a:srcRect/>
          <a:stretch/>
        </p:blipFill>
        <p:spPr bwMode="auto">
          <a:xfrm>
            <a:off x="9322707" y="1262508"/>
            <a:ext cx="2563591" cy="1566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95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08FD95BC-A7B6-4265-882E-4C3A5CCAF859}"/>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l="35020" t="-3428" b="39490"/>
          <a:stretch/>
        </p:blipFill>
        <p:spPr>
          <a:xfrm>
            <a:off x="0" y="5063473"/>
            <a:ext cx="12192000" cy="1794527"/>
          </a:xfrm>
          <a:prstGeom prst="rect">
            <a:avLst/>
          </a:prstGeom>
        </p:spPr>
      </p:pic>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a:xfrm>
            <a:off x="442240" y="342764"/>
            <a:ext cx="10704280" cy="779462"/>
          </a:xfrm>
        </p:spPr>
        <p:txBody>
          <a:bodyPr/>
          <a:lstStyle/>
          <a:p>
            <a:r>
              <a:rPr lang="fr-CA" sz="3200">
                <a:solidFill>
                  <a:schemeClr val="accent3"/>
                </a:solidFill>
              </a:rPr>
              <a:t>Éléments autochtones dans la conception</a:t>
            </a:r>
            <a:br>
              <a:rPr lang="fr-CA" sz="3200">
                <a:solidFill>
                  <a:schemeClr val="tx1"/>
                </a:solidFill>
              </a:rPr>
            </a:br>
            <a:endParaRPr lang="fr-CA" sz="3200">
              <a:solidFill>
                <a:schemeClr val="tx1"/>
              </a:solidFill>
            </a:endParaRPr>
          </a:p>
        </p:txBody>
      </p:sp>
      <p:sp>
        <p:nvSpPr>
          <p:cNvPr id="8" name="TextBox 7">
            <a:extLst>
              <a:ext uri="{FF2B5EF4-FFF2-40B4-BE49-F238E27FC236}">
                <a16:creationId xmlns:a16="http://schemas.microsoft.com/office/drawing/2014/main" id="{F3E03067-E4ED-422F-A17E-3F23849B43A4}"/>
              </a:ext>
            </a:extLst>
          </p:cNvPr>
          <p:cNvSpPr txBox="1"/>
          <p:nvPr/>
        </p:nvSpPr>
        <p:spPr>
          <a:xfrm>
            <a:off x="442238" y="2835401"/>
            <a:ext cx="11307523" cy="2554545"/>
          </a:xfrm>
          <a:prstGeom prst="rect">
            <a:avLst/>
          </a:prstGeom>
          <a:noFill/>
        </p:spPr>
        <p:txBody>
          <a:bodyPr wrap="square">
            <a:spAutoFit/>
          </a:bodyPr>
          <a:lstStyle/>
          <a:p>
            <a:pPr marL="0" indent="0">
              <a:buNone/>
            </a:pPr>
            <a:r>
              <a:rPr lang="fr-CA" sz="1400" b="1" dirty="0">
                <a:solidFill>
                  <a:schemeClr val="tx1"/>
                </a:solidFill>
                <a:latin typeface="+mn-lt"/>
              </a:rPr>
              <a:t>Principes directeurs de la conception autochtone du Milieu de travail GC</a:t>
            </a:r>
          </a:p>
          <a:p>
            <a:pPr marL="0" indent="0">
              <a:buNone/>
            </a:pPr>
            <a:endParaRPr lang="en-CA" sz="1400" b="1" dirty="0">
              <a:latin typeface="+mn-lt"/>
            </a:endParaRPr>
          </a:p>
          <a:p>
            <a:pPr marL="0" indent="0">
              <a:buNone/>
            </a:pPr>
            <a:r>
              <a:rPr lang="fr-CA" sz="1400" dirty="0">
                <a:solidFill>
                  <a:schemeClr val="tx1"/>
                </a:solidFill>
                <a:latin typeface="+mn-lt"/>
              </a:rPr>
              <a:t>Conformément principes directeurs, tous les projets de transformation du milieu de travail doivent : </a:t>
            </a:r>
          </a:p>
          <a:p>
            <a:pPr marL="0" indent="0">
              <a:buNone/>
            </a:pPr>
            <a:endParaRPr lang="en-CA" sz="1400" b="1" dirty="0">
              <a:solidFill>
                <a:schemeClr val="tx1"/>
              </a:solidFill>
              <a:latin typeface="+mn-lt"/>
            </a:endParaRPr>
          </a:p>
          <a:p>
            <a:pPr marL="285750" indent="-285750">
              <a:buFont typeface="Wingdings" panose="05000000000000000000" pitchFamily="2" charset="2"/>
              <a:buChar char="ü"/>
            </a:pPr>
            <a:r>
              <a:rPr lang="fr-CA" sz="1400" dirty="0">
                <a:solidFill>
                  <a:schemeClr val="tx1"/>
                </a:solidFill>
                <a:latin typeface="+mn-lt"/>
              </a:rPr>
              <a:t>Créer une conception qui véhicule un lien fort avec la nature (terre, eau, etc.)</a:t>
            </a:r>
          </a:p>
          <a:p>
            <a:pPr marL="285750" indent="-285750">
              <a:buFont typeface="Wingdings" panose="05000000000000000000" pitchFamily="2" charset="2"/>
              <a:buChar char="ü"/>
            </a:pPr>
            <a:r>
              <a:rPr lang="fr-CA" sz="1400" dirty="0">
                <a:solidFill>
                  <a:schemeClr val="tx1"/>
                </a:solidFill>
                <a:latin typeface="+mn-lt"/>
              </a:rPr>
              <a:t>Mettre en œuvre les principes directeurs de la conception autochtone, tels que l’optimisation de l’accès à la lumière du jour et à des paysages et du lien avec l’environnement extérieur</a:t>
            </a:r>
          </a:p>
          <a:p>
            <a:pPr marL="285750" indent="-285750">
              <a:buFont typeface="Wingdings" panose="05000000000000000000" pitchFamily="2" charset="2"/>
              <a:buChar char="ü"/>
            </a:pPr>
            <a:r>
              <a:rPr lang="fr-CA" sz="1400" dirty="0">
                <a:solidFill>
                  <a:schemeClr val="tx1"/>
                </a:solidFill>
                <a:latin typeface="+mn-lt"/>
              </a:rPr>
              <a:t>Utiliser des matières textiles (de préférence d’origine biologique) et des matériaux naturels</a:t>
            </a:r>
          </a:p>
          <a:p>
            <a:pPr marL="285750" indent="-285750">
              <a:buFont typeface="Wingdings" panose="05000000000000000000" pitchFamily="2" charset="2"/>
              <a:buChar char="ü"/>
            </a:pPr>
            <a:r>
              <a:rPr lang="fr-CA" sz="1400" dirty="0">
                <a:solidFill>
                  <a:schemeClr val="tx1"/>
                </a:solidFill>
                <a:latin typeface="+mn-lt"/>
              </a:rPr>
              <a:t>Privilégier les matériaux et produits d’origine locale</a:t>
            </a:r>
          </a:p>
          <a:p>
            <a:pPr marL="285750" indent="-285750">
              <a:buFont typeface="Wingdings" panose="05000000000000000000" pitchFamily="2" charset="2"/>
              <a:buChar char="ü"/>
            </a:pPr>
            <a:r>
              <a:rPr lang="fr-CA" sz="1400" dirty="0">
                <a:solidFill>
                  <a:schemeClr val="tx1"/>
                </a:solidFill>
                <a:latin typeface="+mn-lt"/>
              </a:rPr>
              <a:t>Intégrer l’art autochtone local (dans la mesure du possible) et intégrer une reconnaissance territoriale autochtone permanente</a:t>
            </a:r>
          </a:p>
          <a:p>
            <a:endParaRPr lang="en-CA" sz="1400" b="1" dirty="0">
              <a:latin typeface="+mn-lt"/>
            </a:endParaRPr>
          </a:p>
        </p:txBody>
      </p:sp>
      <p:sp>
        <p:nvSpPr>
          <p:cNvPr id="7" name="TextBox 6">
            <a:extLst>
              <a:ext uri="{FF2B5EF4-FFF2-40B4-BE49-F238E27FC236}">
                <a16:creationId xmlns:a16="http://schemas.microsoft.com/office/drawing/2014/main" id="{38F86D2D-4CDA-41E0-A4B4-6439CA78C044}"/>
              </a:ext>
            </a:extLst>
          </p:cNvPr>
          <p:cNvSpPr txBox="1"/>
          <p:nvPr/>
        </p:nvSpPr>
        <p:spPr>
          <a:xfrm>
            <a:off x="442238" y="1020952"/>
            <a:ext cx="11443143" cy="2000548"/>
          </a:xfrm>
          <a:prstGeom prst="rect">
            <a:avLst/>
          </a:prstGeom>
          <a:noFill/>
        </p:spPr>
        <p:txBody>
          <a:bodyPr wrap="square" rtlCol="0">
            <a:spAutoFit/>
          </a:bodyPr>
          <a:lstStyle/>
          <a:p>
            <a:pPr>
              <a:spcAft>
                <a:spcPts val="1200"/>
              </a:spcAft>
            </a:pPr>
            <a:r>
              <a:rPr lang="fr-CA" sz="1800" dirty="0">
                <a:solidFill>
                  <a:srgbClr val="474C55"/>
                </a:solidFill>
                <a:latin typeface="+mn-lt"/>
              </a:rPr>
              <a:t>À l’appui des engagements de réconciliation du gouvernement du Canada, il est important d’honorer les communautés des Premières Nations, des Inuits et des Métis du Canada en intégrant des éléments de conception culturellement appropriés et en mettant en valeur les possibilités économiques des Autochtones. </a:t>
            </a:r>
          </a:p>
          <a:p>
            <a:pPr marL="0" indent="0">
              <a:buNone/>
            </a:pPr>
            <a:r>
              <a:rPr lang="fr-CA" sz="1800" dirty="0">
                <a:solidFill>
                  <a:srgbClr val="474C55"/>
                </a:solidFill>
                <a:latin typeface="+mn-lt"/>
                <a:ea typeface="Calibri" panose="020F0502020204030204" pitchFamily="34" charset="0"/>
                <a:cs typeface="Calibri" panose="020F0502020204030204" pitchFamily="34" charset="0"/>
              </a:rPr>
              <a:t>L’objectif est que </a:t>
            </a:r>
            <a:r>
              <a:rPr lang="fr-CA" sz="1800" b="1" u="sng" dirty="0">
                <a:solidFill>
                  <a:srgbClr val="474C55"/>
                </a:solidFill>
                <a:latin typeface="+mn-lt"/>
                <a:ea typeface="Calibri" panose="020F0502020204030204" pitchFamily="34" charset="0"/>
                <a:cs typeface="Calibri" panose="020F0502020204030204" pitchFamily="34" charset="0"/>
              </a:rPr>
              <a:t>tous</a:t>
            </a:r>
            <a:r>
              <a:rPr lang="fr-CA" sz="1800" dirty="0">
                <a:solidFill>
                  <a:srgbClr val="474C55"/>
                </a:solidFill>
                <a:latin typeface="+mn-lt"/>
                <a:ea typeface="Calibri" panose="020F0502020204030204" pitchFamily="34" charset="0"/>
                <a:cs typeface="Calibri" panose="020F0502020204030204" pitchFamily="34" charset="0"/>
              </a:rPr>
              <a:t> les Milieux de travail GC reflètent les cultures autochtones et les représentent. </a:t>
            </a:r>
          </a:p>
          <a:p>
            <a:pPr marL="0" indent="0">
              <a:buNone/>
            </a:pPr>
            <a:endParaRPr lang="en-CA" sz="1800" b="1" dirty="0">
              <a:solidFill>
                <a:schemeClr val="tx1"/>
              </a:solidFill>
            </a:endParaRPr>
          </a:p>
          <a:p>
            <a:endParaRPr lang="en-US" sz="2000" dirty="0">
              <a:solidFill>
                <a:srgbClr val="474C55"/>
              </a:solidFill>
            </a:endParaRPr>
          </a:p>
        </p:txBody>
      </p:sp>
    </p:spTree>
    <p:extLst>
      <p:ext uri="{BB962C8B-B14F-4D97-AF65-F5344CB8AC3E}">
        <p14:creationId xmlns:p14="http://schemas.microsoft.com/office/powerpoint/2010/main" val="1088622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1D121-51A5-43FF-8848-8AEF13DD8451}"/>
              </a:ext>
            </a:extLst>
          </p:cNvPr>
          <p:cNvSpPr>
            <a:spLocks noGrp="1"/>
          </p:cNvSpPr>
          <p:nvPr>
            <p:ph type="title"/>
          </p:nvPr>
        </p:nvSpPr>
        <p:spPr>
          <a:xfrm>
            <a:off x="451764" y="417273"/>
            <a:ext cx="11600027" cy="779462"/>
          </a:xfrm>
        </p:spPr>
        <p:txBody>
          <a:bodyPr/>
          <a:lstStyle/>
          <a:p>
            <a:r>
              <a:rPr lang="fr-CA" sz="3200" dirty="0">
                <a:solidFill>
                  <a:schemeClr val="accent3"/>
                </a:solidFill>
              </a:rPr>
              <a:t>Un milieu de travail accessible et inclusif dès sa conception</a:t>
            </a:r>
          </a:p>
        </p:txBody>
      </p:sp>
      <p:sp>
        <p:nvSpPr>
          <p:cNvPr id="5" name="Content Placeholder 3">
            <a:extLst>
              <a:ext uri="{FF2B5EF4-FFF2-40B4-BE49-F238E27FC236}">
                <a16:creationId xmlns:a16="http://schemas.microsoft.com/office/drawing/2014/main" id="{0C652F47-36A8-4269-851D-40FD3EA15562}"/>
              </a:ext>
            </a:extLst>
          </p:cNvPr>
          <p:cNvSpPr txBox="1">
            <a:spLocks/>
          </p:cNvSpPr>
          <p:nvPr>
            <p:custDataLst>
              <p:tags r:id="rId1"/>
            </p:custDataLst>
          </p:nvPr>
        </p:nvSpPr>
        <p:spPr bwMode="auto">
          <a:xfrm>
            <a:off x="451765" y="1226321"/>
            <a:ext cx="3167735" cy="162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60363" indent="-360363" algn="l" defTabSz="684213" rtl="0" eaLnBrk="0" fontAlgn="base" hangingPunct="0">
              <a:spcBef>
                <a:spcPts val="750"/>
              </a:spcBef>
              <a:spcAft>
                <a:spcPct val="0"/>
              </a:spcAft>
              <a:buSzPct val="100000"/>
              <a:buFont typeface="Wingdings 2" panose="05020102010507070707" pitchFamily="18" charset="2"/>
              <a:buChar char=""/>
              <a:defRPr sz="2700" kern="1200">
                <a:solidFill>
                  <a:schemeClr val="accent2"/>
                </a:solidFill>
                <a:latin typeface="+mn-lt"/>
                <a:ea typeface="+mn-ea"/>
                <a:cs typeface="+mn-cs"/>
              </a:defRPr>
            </a:lvl1pPr>
            <a:lvl2pPr marL="712788" indent="-369888" algn="l" defTabSz="684213" rtl="0" eaLnBrk="0" fontAlgn="base" hangingPunct="0">
              <a:spcBef>
                <a:spcPts val="375"/>
              </a:spcBef>
              <a:spcAft>
                <a:spcPct val="0"/>
              </a:spcAft>
              <a:buSzPct val="100000"/>
              <a:buFont typeface="Wingdings 2" panose="05020102010507070707" pitchFamily="18" charset="2"/>
              <a:buChar char=""/>
              <a:defRPr sz="2400" kern="1200">
                <a:solidFill>
                  <a:schemeClr val="accent2"/>
                </a:solidFill>
                <a:latin typeface="+mn-lt"/>
                <a:ea typeface="+mn-ea"/>
                <a:cs typeface="+mn-cs"/>
              </a:defRPr>
            </a:lvl2pPr>
            <a:lvl3pPr marL="989013" indent="-303213" algn="l" defTabSz="684213" rtl="0" eaLnBrk="0" fontAlgn="base" hangingPunct="0">
              <a:spcBef>
                <a:spcPts val="375"/>
              </a:spcBef>
              <a:spcAft>
                <a:spcPct val="0"/>
              </a:spcAft>
              <a:buSzPct val="100000"/>
              <a:buFont typeface="Wingdings 2" panose="05020102010507070707" pitchFamily="18" charset="2"/>
              <a:buChar char=""/>
              <a:defRPr sz="2000" kern="1200">
                <a:solidFill>
                  <a:schemeClr val="accent2"/>
                </a:solidFill>
                <a:latin typeface="+mn-lt"/>
                <a:ea typeface="+mn-ea"/>
                <a:cs typeface="+mn-cs"/>
              </a:defRPr>
            </a:lvl3pPr>
            <a:lvl4pPr marL="1341438" indent="-312738"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4pPr>
            <a:lvl5pPr marL="1617663" indent="-246063" algn="l" defTabSz="684213" rtl="0" eaLnBrk="0" fontAlgn="base" hangingPunct="0">
              <a:spcBef>
                <a:spcPts val="375"/>
              </a:spcBef>
              <a:spcAft>
                <a:spcPct val="0"/>
              </a:spcAft>
              <a:buSzPct val="100000"/>
              <a:buFont typeface="Wingdings 2" panose="05020102010507070707" pitchFamily="18" charset="2"/>
              <a:buChar char=""/>
              <a:defRPr sz="1700" kern="1200">
                <a:solidFill>
                  <a:schemeClr val="accent2"/>
                </a:solidFill>
                <a:latin typeface="+mn-lt"/>
                <a:ea typeface="+mn-ea"/>
                <a:cs typeface="+mn-cs"/>
              </a:defRPr>
            </a:lvl5pPr>
            <a:lvl6pPr marL="2514342"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494"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647"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801" indent="-228576" algn="l" defTabSz="91430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marR="0" lvl="0" indent="0" algn="l" defTabSz="684213" rtl="0" eaLnBrk="0" fontAlgn="base" latinLnBrk="0" hangingPunct="0">
              <a:lnSpc>
                <a:spcPct val="100000"/>
              </a:lnSpc>
              <a:spcBef>
                <a:spcPts val="750"/>
              </a:spcBef>
              <a:spcAft>
                <a:spcPct val="0"/>
              </a:spcAft>
              <a:buClrTx/>
              <a:buSzPct val="100000"/>
              <a:buFont typeface="Wingdings 2" panose="05020102010507070707" pitchFamily="18" charset="2"/>
              <a:buNone/>
              <a:tabLst/>
              <a:defRPr/>
            </a:pPr>
            <a:r>
              <a:rPr kumimoji="0" lang="fr-ca" sz="1400" b="0" i="0" u="none" strike="noStrike" kern="1200" cap="none" spc="0" normalizeH="0" baseline="0" noProof="0" dirty="0">
                <a:ln>
                  <a:noFill/>
                </a:ln>
                <a:solidFill>
                  <a:srgbClr val="000000"/>
                </a:solidFill>
                <a:effectLst/>
                <a:uLnTx/>
                <a:uFillTx/>
                <a:latin typeface="Arial"/>
                <a:ea typeface="+mn-ea"/>
                <a:cs typeface="+mn-cs"/>
              </a:rPr>
              <a:t>Le Milieu de travail GC a été conçu pour être une </a:t>
            </a:r>
            <a:r>
              <a:rPr kumimoji="0" lang="fr-ca" sz="1400" b="1" i="0" u="none" strike="noStrike" kern="1200" cap="none" spc="0" normalizeH="0" baseline="0" noProof="0" dirty="0">
                <a:ln>
                  <a:noFill/>
                </a:ln>
                <a:solidFill>
                  <a:srgbClr val="000000"/>
                </a:solidFill>
                <a:effectLst/>
                <a:uLnTx/>
                <a:uFillTx/>
                <a:latin typeface="Arial"/>
                <a:ea typeface="+mn-ea"/>
                <a:cs typeface="+mn-cs"/>
              </a:rPr>
              <a:t>norme de conception d’un milieu de travail accessible et inclusif</a:t>
            </a:r>
            <a:r>
              <a:rPr kumimoji="0" lang="fr-ca" sz="1400" b="0" i="0" u="none" strike="noStrike" kern="1200" cap="none" spc="0" normalizeH="0" baseline="0" noProof="0" dirty="0">
                <a:ln>
                  <a:noFill/>
                </a:ln>
                <a:solidFill>
                  <a:srgbClr val="000000"/>
                </a:solidFill>
                <a:effectLst/>
                <a:uLnTx/>
                <a:uFillTx/>
                <a:latin typeface="Arial"/>
                <a:ea typeface="+mn-ea"/>
                <a:cs typeface="+mn-cs"/>
              </a:rPr>
              <a:t>, qui donne aux utilisateurs le plein contrôle des paramètres de travail qui correspondent le mieux à leurs besoins fonctionnels, sachant que nous avons tous </a:t>
            </a:r>
            <a:r>
              <a:rPr kumimoji="0" lang="fr-ca" sz="1400" b="1" i="0" u="none" strike="noStrike" kern="1200" cap="none" spc="0" normalizeH="0" baseline="0" noProof="0" dirty="0">
                <a:ln>
                  <a:noFill/>
                </a:ln>
                <a:solidFill>
                  <a:srgbClr val="000000"/>
                </a:solidFill>
                <a:effectLst/>
                <a:uLnTx/>
                <a:uFillTx/>
                <a:latin typeface="Arial"/>
                <a:ea typeface="+mn-ea"/>
                <a:cs typeface="+mn-cs"/>
              </a:rPr>
              <a:t>des habiletés, des limitations et des préférences qui nous sont propres</a:t>
            </a:r>
            <a:r>
              <a:rPr kumimoji="0" lang="fr-ca" sz="1400" b="0" i="0" u="none" strike="noStrike" kern="1200" cap="none" spc="0" normalizeH="0" baseline="0" noProof="0" dirty="0">
                <a:ln>
                  <a:noFill/>
                </a:ln>
                <a:solidFill>
                  <a:srgbClr val="000000"/>
                </a:solidFill>
                <a:effectLst/>
                <a:uLnTx/>
                <a:uFillTx/>
                <a:latin typeface="Arial"/>
                <a:ea typeface="+mn-ea"/>
                <a:cs typeface="+mn-cs"/>
              </a:rPr>
              <a:t>. </a:t>
            </a:r>
          </a:p>
          <a:p>
            <a:pPr marL="342900" lvl="1" indent="0">
              <a:buFont typeface="Wingdings 2" panose="05020102010507070707" pitchFamily="18" charset="2"/>
              <a:buNone/>
            </a:pPr>
            <a:endParaRPr lang="en-US" sz="1200" dirty="0">
              <a:solidFill>
                <a:srgbClr val="1E3652"/>
              </a:solidFill>
            </a:endParaRPr>
          </a:p>
        </p:txBody>
      </p:sp>
      <p:sp>
        <p:nvSpPr>
          <p:cNvPr id="9" name="TextBox 8">
            <a:extLst>
              <a:ext uri="{FF2B5EF4-FFF2-40B4-BE49-F238E27FC236}">
                <a16:creationId xmlns:a16="http://schemas.microsoft.com/office/drawing/2014/main" id="{28E7977C-2F4E-483F-BEC3-9ED817203874}"/>
              </a:ext>
            </a:extLst>
          </p:cNvPr>
          <p:cNvSpPr txBox="1"/>
          <p:nvPr/>
        </p:nvSpPr>
        <p:spPr>
          <a:xfrm>
            <a:off x="337465" y="3652498"/>
            <a:ext cx="2507335" cy="1600438"/>
          </a:xfrm>
          <a:prstGeom prst="rect">
            <a:avLst/>
          </a:prstGeom>
          <a:noFill/>
        </p:spPr>
        <p:txBody>
          <a:bodyPr wrap="square">
            <a:spAutoFit/>
          </a:bodyPr>
          <a:lstStyle/>
          <a:p>
            <a:pPr marL="0" indent="0">
              <a:buFont typeface="Wingdings 2" panose="05020102010507070707" pitchFamily="18" charset="2"/>
              <a:buNone/>
            </a:pPr>
            <a:r>
              <a:rPr lang="fr-CA" sz="1400">
                <a:solidFill>
                  <a:schemeClr val="tx1"/>
                </a:solidFill>
                <a:latin typeface="+mn-lt"/>
              </a:rPr>
              <a:t>En intégrant l’accessibilité au début de la phase de conception, l’initiative Milieu de travail GC fait ainsi la promotion d’</a:t>
            </a:r>
            <a:r>
              <a:rPr lang="fr-CA" sz="1400" b="1">
                <a:solidFill>
                  <a:schemeClr val="tx1"/>
                </a:solidFill>
                <a:latin typeface="+mn-lt"/>
              </a:rPr>
              <a:t>un milieu de travail inclusif, équitable et adaptable</a:t>
            </a:r>
            <a:r>
              <a:rPr lang="fr-CA" sz="1400">
                <a:solidFill>
                  <a:schemeClr val="tx1"/>
                </a:solidFill>
                <a:latin typeface="+mn-lt"/>
              </a:rPr>
              <a:t>.</a:t>
            </a:r>
          </a:p>
        </p:txBody>
      </p:sp>
      <p:pic>
        <p:nvPicPr>
          <p:cNvPr id="6" name="Image 4" descr="Image représentant des gens utilisant différents points de travail inclusifs. En plus d’offrir la possibilité de faire du télétravail, le Milieu de travail GC offre un grand choix de points de travail :&#10;&#10;Des bureaux à hauteur ajustable&#10;Des technologies accessibles&#10;Des espaces de travail sans encombrement avec espace pour les aides à la mobilité&#10;Des salles et capsules de concentration offrant divers niveaux d’intimité visuelle&#10;&#10;De plus, il offre un grand accès à la lumière naturelle mais aussi des espaces où les lumières sont ajustables et à intensité réglable.&#10;&#10;" title="Milieu de travail inclusif">
            <a:extLst>
              <a:ext uri="{FF2B5EF4-FFF2-40B4-BE49-F238E27FC236}">
                <a16:creationId xmlns:a16="http://schemas.microsoft.com/office/drawing/2014/main" id="{196E909E-EFC3-4D19-9F24-43D535809729}"/>
              </a:ext>
            </a:extLst>
          </p:cNvPr>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a:stretch/>
        </p:blipFill>
        <p:spPr>
          <a:xfrm>
            <a:off x="2867689" y="1196735"/>
            <a:ext cx="9665708" cy="4657278"/>
          </a:xfrm>
          <a:prstGeom prst="rect">
            <a:avLst/>
          </a:prstGeom>
        </p:spPr>
      </p:pic>
    </p:spTree>
    <p:extLst>
      <p:ext uri="{BB962C8B-B14F-4D97-AF65-F5344CB8AC3E}">
        <p14:creationId xmlns:p14="http://schemas.microsoft.com/office/powerpoint/2010/main" val="3675873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7047661-D656-4A9F-9B3F-4D948E6E6117}"/>
              </a:ext>
            </a:extLst>
          </p:cNvPr>
          <p:cNvSpPr/>
          <p:nvPr/>
        </p:nvSpPr>
        <p:spPr>
          <a:xfrm>
            <a:off x="3829756" y="2038350"/>
            <a:ext cx="2249868" cy="3992970"/>
          </a:xfrm>
          <a:prstGeom prst="roundRect">
            <a:avLst/>
          </a:prstGeom>
          <a:noFill/>
          <a:ln w="50800">
            <a:solidFill>
              <a:srgbClr val="D4BC2C"/>
            </a:solidFill>
            <a:prstDash val="sysDash"/>
            <a:extLst>
              <a:ext uri="{C807C97D-BFC1-408E-A445-0C87EB9F89A2}">
                <ask:lineSketchStyleProps xmlns:ask="http://schemas.microsoft.com/office/drawing/2018/sketchyshapes" sd="1219033472">
                  <a:custGeom>
                    <a:avLst/>
                    <a:gdLst>
                      <a:gd name="connsiteX0" fmla="*/ 0 w 4295956"/>
                      <a:gd name="connsiteY0" fmla="*/ 665508 h 3992970"/>
                      <a:gd name="connsiteX1" fmla="*/ 665508 w 4295956"/>
                      <a:gd name="connsiteY1" fmla="*/ 0 h 3992970"/>
                      <a:gd name="connsiteX2" fmla="*/ 1317795 w 4295956"/>
                      <a:gd name="connsiteY2" fmla="*/ 0 h 3992970"/>
                      <a:gd name="connsiteX3" fmla="*/ 1881133 w 4295956"/>
                      <a:gd name="connsiteY3" fmla="*/ 0 h 3992970"/>
                      <a:gd name="connsiteX4" fmla="*/ 2414823 w 4295956"/>
                      <a:gd name="connsiteY4" fmla="*/ 0 h 3992970"/>
                      <a:gd name="connsiteX5" fmla="*/ 3037460 w 4295956"/>
                      <a:gd name="connsiteY5" fmla="*/ 0 h 3992970"/>
                      <a:gd name="connsiteX6" fmla="*/ 3630448 w 4295956"/>
                      <a:gd name="connsiteY6" fmla="*/ 0 h 3992970"/>
                      <a:gd name="connsiteX7" fmla="*/ 4295956 w 4295956"/>
                      <a:gd name="connsiteY7" fmla="*/ 665508 h 3992970"/>
                      <a:gd name="connsiteX8" fmla="*/ 4295956 w 4295956"/>
                      <a:gd name="connsiteY8" fmla="*/ 1330997 h 3992970"/>
                      <a:gd name="connsiteX9" fmla="*/ 4295956 w 4295956"/>
                      <a:gd name="connsiteY9" fmla="*/ 1916626 h 3992970"/>
                      <a:gd name="connsiteX10" fmla="*/ 4295956 w 4295956"/>
                      <a:gd name="connsiteY10" fmla="*/ 2582115 h 3992970"/>
                      <a:gd name="connsiteX11" fmla="*/ 4295956 w 4295956"/>
                      <a:gd name="connsiteY11" fmla="*/ 3327462 h 3992970"/>
                      <a:gd name="connsiteX12" fmla="*/ 3630448 w 4295956"/>
                      <a:gd name="connsiteY12" fmla="*/ 3992970 h 3992970"/>
                      <a:gd name="connsiteX13" fmla="*/ 3037460 w 4295956"/>
                      <a:gd name="connsiteY13" fmla="*/ 3992970 h 3992970"/>
                      <a:gd name="connsiteX14" fmla="*/ 2503771 w 4295956"/>
                      <a:gd name="connsiteY14" fmla="*/ 3992970 h 3992970"/>
                      <a:gd name="connsiteX15" fmla="*/ 1910783 w 4295956"/>
                      <a:gd name="connsiteY15" fmla="*/ 3992970 h 3992970"/>
                      <a:gd name="connsiteX16" fmla="*/ 1258496 w 4295956"/>
                      <a:gd name="connsiteY16" fmla="*/ 3992970 h 3992970"/>
                      <a:gd name="connsiteX17" fmla="*/ 665508 w 4295956"/>
                      <a:gd name="connsiteY17" fmla="*/ 3992970 h 3992970"/>
                      <a:gd name="connsiteX18" fmla="*/ 0 w 4295956"/>
                      <a:gd name="connsiteY18" fmla="*/ 3327462 h 3992970"/>
                      <a:gd name="connsiteX19" fmla="*/ 0 w 4295956"/>
                      <a:gd name="connsiteY19" fmla="*/ 2715213 h 3992970"/>
                      <a:gd name="connsiteX20" fmla="*/ 0 w 4295956"/>
                      <a:gd name="connsiteY20" fmla="*/ 2049724 h 3992970"/>
                      <a:gd name="connsiteX21" fmla="*/ 0 w 4295956"/>
                      <a:gd name="connsiteY21" fmla="*/ 1437475 h 3992970"/>
                      <a:gd name="connsiteX22" fmla="*/ 0 w 4295956"/>
                      <a:gd name="connsiteY22" fmla="*/ 665508 h 399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5956" h="3992970" extrusionOk="0">
                        <a:moveTo>
                          <a:pt x="0" y="665508"/>
                        </a:moveTo>
                        <a:cubicBezTo>
                          <a:pt x="-39731" y="273451"/>
                          <a:pt x="219628" y="29399"/>
                          <a:pt x="665508" y="0"/>
                        </a:cubicBezTo>
                        <a:cubicBezTo>
                          <a:pt x="967563" y="-6609"/>
                          <a:pt x="1103266" y="-5952"/>
                          <a:pt x="1317795" y="0"/>
                        </a:cubicBezTo>
                        <a:cubicBezTo>
                          <a:pt x="1532324" y="5952"/>
                          <a:pt x="1639674" y="-21514"/>
                          <a:pt x="1881133" y="0"/>
                        </a:cubicBezTo>
                        <a:cubicBezTo>
                          <a:pt x="2122592" y="21514"/>
                          <a:pt x="2270663" y="-11420"/>
                          <a:pt x="2414823" y="0"/>
                        </a:cubicBezTo>
                        <a:cubicBezTo>
                          <a:pt x="2558983" y="11420"/>
                          <a:pt x="2736820" y="1051"/>
                          <a:pt x="3037460" y="0"/>
                        </a:cubicBezTo>
                        <a:cubicBezTo>
                          <a:pt x="3338100" y="-1051"/>
                          <a:pt x="3409531" y="-16550"/>
                          <a:pt x="3630448" y="0"/>
                        </a:cubicBezTo>
                        <a:cubicBezTo>
                          <a:pt x="4040077" y="-68478"/>
                          <a:pt x="4228488" y="357249"/>
                          <a:pt x="4295956" y="665508"/>
                        </a:cubicBezTo>
                        <a:cubicBezTo>
                          <a:pt x="4322341" y="814853"/>
                          <a:pt x="4292317" y="1168998"/>
                          <a:pt x="4295956" y="1330997"/>
                        </a:cubicBezTo>
                        <a:cubicBezTo>
                          <a:pt x="4299595" y="1492996"/>
                          <a:pt x="4307986" y="1706631"/>
                          <a:pt x="4295956" y="1916626"/>
                        </a:cubicBezTo>
                        <a:cubicBezTo>
                          <a:pt x="4283926" y="2126621"/>
                          <a:pt x="4308231" y="2336821"/>
                          <a:pt x="4295956" y="2582115"/>
                        </a:cubicBezTo>
                        <a:cubicBezTo>
                          <a:pt x="4283681" y="2827409"/>
                          <a:pt x="4311114" y="3150890"/>
                          <a:pt x="4295956" y="3327462"/>
                        </a:cubicBezTo>
                        <a:cubicBezTo>
                          <a:pt x="4320498" y="3670760"/>
                          <a:pt x="4013772" y="3982799"/>
                          <a:pt x="3630448" y="3992970"/>
                        </a:cubicBezTo>
                        <a:cubicBezTo>
                          <a:pt x="3483379" y="3965741"/>
                          <a:pt x="3273397" y="4002866"/>
                          <a:pt x="3037460" y="3992970"/>
                        </a:cubicBezTo>
                        <a:cubicBezTo>
                          <a:pt x="2801523" y="3983074"/>
                          <a:pt x="2694450" y="3982513"/>
                          <a:pt x="2503771" y="3992970"/>
                        </a:cubicBezTo>
                        <a:cubicBezTo>
                          <a:pt x="2313092" y="4003427"/>
                          <a:pt x="2098369" y="4009494"/>
                          <a:pt x="1910783" y="3992970"/>
                        </a:cubicBezTo>
                        <a:cubicBezTo>
                          <a:pt x="1723197" y="3976446"/>
                          <a:pt x="1462627" y="4004553"/>
                          <a:pt x="1258496" y="3992970"/>
                        </a:cubicBezTo>
                        <a:cubicBezTo>
                          <a:pt x="1054365" y="3981387"/>
                          <a:pt x="909495" y="3997957"/>
                          <a:pt x="665508" y="3992970"/>
                        </a:cubicBezTo>
                        <a:cubicBezTo>
                          <a:pt x="286733" y="4013041"/>
                          <a:pt x="39081" y="3724052"/>
                          <a:pt x="0" y="3327462"/>
                        </a:cubicBezTo>
                        <a:cubicBezTo>
                          <a:pt x="7146" y="3097456"/>
                          <a:pt x="10780" y="3003670"/>
                          <a:pt x="0" y="2715213"/>
                        </a:cubicBezTo>
                        <a:cubicBezTo>
                          <a:pt x="-10780" y="2426756"/>
                          <a:pt x="11894" y="2188235"/>
                          <a:pt x="0" y="2049724"/>
                        </a:cubicBezTo>
                        <a:cubicBezTo>
                          <a:pt x="-11894" y="1911213"/>
                          <a:pt x="10415" y="1566103"/>
                          <a:pt x="0" y="1437475"/>
                        </a:cubicBezTo>
                        <a:cubicBezTo>
                          <a:pt x="-10415" y="1308847"/>
                          <a:pt x="34489" y="839752"/>
                          <a:pt x="0" y="66550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Title 2">
            <a:extLst>
              <a:ext uri="{FF2B5EF4-FFF2-40B4-BE49-F238E27FC236}">
                <a16:creationId xmlns:a16="http://schemas.microsoft.com/office/drawing/2014/main" id="{D80200D9-F43B-4E7E-A9C0-C404BF35A0F0}"/>
              </a:ext>
            </a:extLst>
          </p:cNvPr>
          <p:cNvSpPr>
            <a:spLocks noGrp="1"/>
          </p:cNvSpPr>
          <p:nvPr>
            <p:ph type="title"/>
            <p:custDataLst>
              <p:tags r:id="rId1"/>
            </p:custDataLst>
          </p:nvPr>
        </p:nvSpPr>
        <p:spPr>
          <a:xfrm>
            <a:off x="451765" y="337951"/>
            <a:ext cx="10704280" cy="662974"/>
          </a:xfrm>
        </p:spPr>
        <p:txBody>
          <a:bodyPr/>
          <a:lstStyle/>
          <a:p>
            <a:r>
              <a:rPr lang="fr-CA" sz="3600">
                <a:solidFill>
                  <a:schemeClr val="accent3"/>
                </a:solidFill>
              </a:rPr>
              <a:t>Méthodologie de conception</a:t>
            </a:r>
          </a:p>
        </p:txBody>
      </p:sp>
      <p:sp>
        <p:nvSpPr>
          <p:cNvPr id="2" name="Content Placeholder 1">
            <a:extLst>
              <a:ext uri="{FF2B5EF4-FFF2-40B4-BE49-F238E27FC236}">
                <a16:creationId xmlns:a16="http://schemas.microsoft.com/office/drawing/2014/main" id="{64313E69-5193-438F-A318-747CCFCC52EC}"/>
              </a:ext>
            </a:extLst>
          </p:cNvPr>
          <p:cNvSpPr>
            <a:spLocks noGrp="1"/>
          </p:cNvSpPr>
          <p:nvPr>
            <p:ph idx="1"/>
            <p:custDataLst>
              <p:tags r:id="rId2"/>
            </p:custDataLst>
          </p:nvPr>
        </p:nvSpPr>
        <p:spPr>
          <a:xfrm>
            <a:off x="384341" y="996784"/>
            <a:ext cx="11121755" cy="958103"/>
          </a:xfrm>
        </p:spPr>
        <p:txBody>
          <a:bodyPr/>
          <a:lstStyle/>
          <a:p>
            <a:pPr marL="0" indent="0">
              <a:buNone/>
              <a:defRPr/>
            </a:pPr>
            <a:r>
              <a:rPr lang="fr-CA" sz="1600" dirty="0">
                <a:solidFill>
                  <a:schemeClr val="tx1"/>
                </a:solidFill>
              </a:rPr>
              <a:t>Le programme repose sur une méthode de conception particulière comprenant des étapes de conception prédéfinies.  Ce processus vise à garantir la cohérence et l’efficacité de l’exécution et à communiquer clairement l’intention.  </a:t>
            </a:r>
          </a:p>
        </p:txBody>
      </p:sp>
      <p:graphicFrame>
        <p:nvGraphicFramePr>
          <p:cNvPr id="6" name="Diagram 5">
            <a:extLst>
              <a:ext uri="{FF2B5EF4-FFF2-40B4-BE49-F238E27FC236}">
                <a16:creationId xmlns:a16="http://schemas.microsoft.com/office/drawing/2014/main" id="{76F37BA5-9002-42E7-BFD0-8EA4773B8A55}"/>
              </a:ext>
            </a:extLst>
          </p:cNvPr>
          <p:cNvGraphicFramePr/>
          <p:nvPr>
            <p:extLst>
              <p:ext uri="{D42A27DB-BD31-4B8C-83A1-F6EECF244321}">
                <p14:modId xmlns:p14="http://schemas.microsoft.com/office/powerpoint/2010/main" val="3281959915"/>
              </p:ext>
            </p:extLst>
          </p:nvPr>
        </p:nvGraphicFramePr>
        <p:xfrm>
          <a:off x="312541" y="2501222"/>
          <a:ext cx="11464011" cy="40792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1B4A9B02-B4DF-4980-B2F4-11F9A8D7C5CE}"/>
              </a:ext>
            </a:extLst>
          </p:cNvPr>
          <p:cNvSpPr txBox="1"/>
          <p:nvPr/>
        </p:nvSpPr>
        <p:spPr>
          <a:xfrm>
            <a:off x="572277" y="2445564"/>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000000"/>
                </a:solidFill>
                <a:uLnTx/>
                <a:uFillTx/>
                <a:latin typeface="Arial"/>
                <a:ea typeface="+mn-ea"/>
                <a:cs typeface="+mn-cs"/>
              </a:rPr>
              <a:t>ÉTAPE 1</a:t>
            </a:r>
          </a:p>
        </p:txBody>
      </p:sp>
      <p:sp>
        <p:nvSpPr>
          <p:cNvPr id="9" name="TextBox 8">
            <a:extLst>
              <a:ext uri="{FF2B5EF4-FFF2-40B4-BE49-F238E27FC236}">
                <a16:creationId xmlns:a16="http://schemas.microsoft.com/office/drawing/2014/main" id="{C9E9D54F-B0C4-4780-8D66-0D2BF8400224}"/>
              </a:ext>
            </a:extLst>
          </p:cNvPr>
          <p:cNvSpPr txBox="1"/>
          <p:nvPr/>
        </p:nvSpPr>
        <p:spPr>
          <a:xfrm>
            <a:off x="2421776" y="2453299"/>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000000"/>
                </a:solidFill>
                <a:uLnTx/>
                <a:uFillTx/>
                <a:latin typeface="Arial"/>
                <a:ea typeface="+mn-ea"/>
                <a:cs typeface="+mn-cs"/>
              </a:rPr>
              <a:t>ÉTAPE 2</a:t>
            </a:r>
          </a:p>
        </p:txBody>
      </p:sp>
      <p:sp>
        <p:nvSpPr>
          <p:cNvPr id="10" name="TextBox 9">
            <a:extLst>
              <a:ext uri="{FF2B5EF4-FFF2-40B4-BE49-F238E27FC236}">
                <a16:creationId xmlns:a16="http://schemas.microsoft.com/office/drawing/2014/main" id="{F4DDB261-C3E3-4193-B1C3-CECF9622044B}"/>
              </a:ext>
            </a:extLst>
          </p:cNvPr>
          <p:cNvSpPr txBox="1"/>
          <p:nvPr/>
        </p:nvSpPr>
        <p:spPr>
          <a:xfrm>
            <a:off x="4073045" y="2429040"/>
            <a:ext cx="1925531"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000000"/>
                </a:solidFill>
                <a:uLnTx/>
                <a:uFillTx/>
                <a:latin typeface="Arial"/>
                <a:ea typeface="+mn-ea"/>
                <a:cs typeface="+mn-cs"/>
              </a:rPr>
              <a:t>ÉTAPES 3a et 3b</a:t>
            </a:r>
          </a:p>
        </p:txBody>
      </p:sp>
      <p:sp>
        <p:nvSpPr>
          <p:cNvPr id="11" name="TextBox 10">
            <a:extLst>
              <a:ext uri="{FF2B5EF4-FFF2-40B4-BE49-F238E27FC236}">
                <a16:creationId xmlns:a16="http://schemas.microsoft.com/office/drawing/2014/main" id="{E21E4AAF-1750-41EF-A12C-F04B6A67C4BA}"/>
              </a:ext>
            </a:extLst>
          </p:cNvPr>
          <p:cNvSpPr txBox="1"/>
          <p:nvPr/>
        </p:nvSpPr>
        <p:spPr>
          <a:xfrm>
            <a:off x="6441573" y="2391317"/>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000000"/>
                </a:solidFill>
                <a:uLnTx/>
                <a:uFillTx/>
                <a:latin typeface="Arial"/>
                <a:ea typeface="+mn-ea"/>
                <a:cs typeface="+mn-cs"/>
              </a:rPr>
              <a:t>ÉTAPE 4</a:t>
            </a:r>
          </a:p>
        </p:txBody>
      </p:sp>
      <p:sp>
        <p:nvSpPr>
          <p:cNvPr id="12" name="TextBox 11">
            <a:extLst>
              <a:ext uri="{FF2B5EF4-FFF2-40B4-BE49-F238E27FC236}">
                <a16:creationId xmlns:a16="http://schemas.microsoft.com/office/drawing/2014/main" id="{FF02069C-EFD2-47BF-B0EC-668943A1EFB2}"/>
              </a:ext>
            </a:extLst>
          </p:cNvPr>
          <p:cNvSpPr txBox="1"/>
          <p:nvPr/>
        </p:nvSpPr>
        <p:spPr>
          <a:xfrm>
            <a:off x="8568071" y="2420573"/>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000000"/>
                </a:solidFill>
                <a:uLnTx/>
                <a:uFillTx/>
                <a:latin typeface="Arial"/>
                <a:ea typeface="+mn-ea"/>
                <a:cs typeface="+mn-cs"/>
              </a:rPr>
              <a:t>ÉTAPE 5</a:t>
            </a:r>
          </a:p>
        </p:txBody>
      </p:sp>
      <p:sp>
        <p:nvSpPr>
          <p:cNvPr id="13" name="TextBox 12">
            <a:extLst>
              <a:ext uri="{FF2B5EF4-FFF2-40B4-BE49-F238E27FC236}">
                <a16:creationId xmlns:a16="http://schemas.microsoft.com/office/drawing/2014/main" id="{B00C06E5-3DBC-4761-AA32-8F3588C1A895}"/>
              </a:ext>
            </a:extLst>
          </p:cNvPr>
          <p:cNvSpPr txBox="1"/>
          <p:nvPr/>
        </p:nvSpPr>
        <p:spPr>
          <a:xfrm>
            <a:off x="10363617" y="2417710"/>
            <a:ext cx="1352550" cy="338554"/>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000000"/>
                </a:solidFill>
                <a:uLnTx/>
                <a:uFillTx/>
                <a:latin typeface="Arial"/>
                <a:ea typeface="+mn-ea"/>
                <a:cs typeface="+mn-cs"/>
              </a:rPr>
              <a:t>ÉTAPE 6</a:t>
            </a:r>
          </a:p>
        </p:txBody>
      </p:sp>
      <p:cxnSp>
        <p:nvCxnSpPr>
          <p:cNvPr id="5" name="Straight Connector 4">
            <a:extLst>
              <a:ext uri="{FF2B5EF4-FFF2-40B4-BE49-F238E27FC236}">
                <a16:creationId xmlns:a16="http://schemas.microsoft.com/office/drawing/2014/main" id="{C50B5837-30B9-40B2-A236-B70E407825BC}"/>
              </a:ext>
            </a:extLst>
          </p:cNvPr>
          <p:cNvCxnSpPr>
            <a:cxnSpLocks/>
          </p:cNvCxnSpPr>
          <p:nvPr/>
        </p:nvCxnSpPr>
        <p:spPr>
          <a:xfrm flipH="1" flipV="1">
            <a:off x="238125" y="2422897"/>
            <a:ext cx="9525" cy="45522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42BB365-1B29-4951-94A1-2E7B49A8DF83}"/>
              </a:ext>
            </a:extLst>
          </p:cNvPr>
          <p:cNvCxnSpPr>
            <a:cxnSpLocks/>
          </p:cNvCxnSpPr>
          <p:nvPr/>
        </p:nvCxnSpPr>
        <p:spPr>
          <a:xfrm>
            <a:off x="247650" y="2422525"/>
            <a:ext cx="3276600" cy="37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D1C83B0-DFDE-4BBE-B7EF-AA8DE31A2F80}"/>
              </a:ext>
            </a:extLst>
          </p:cNvPr>
          <p:cNvCxnSpPr>
            <a:cxnSpLocks/>
          </p:cNvCxnSpPr>
          <p:nvPr/>
        </p:nvCxnSpPr>
        <p:spPr>
          <a:xfrm>
            <a:off x="3524250" y="2422525"/>
            <a:ext cx="0" cy="47720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E893250-0F7A-4222-A0E3-99762832F6FA}"/>
              </a:ext>
            </a:extLst>
          </p:cNvPr>
          <p:cNvSpPr txBox="1"/>
          <p:nvPr/>
        </p:nvSpPr>
        <p:spPr>
          <a:xfrm>
            <a:off x="758952" y="2106318"/>
            <a:ext cx="2367317"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cap="none" normalizeH="0" baseline="0" noProof="0" dirty="0">
                <a:ln>
                  <a:noFill/>
                </a:ln>
                <a:solidFill>
                  <a:srgbClr val="000000"/>
                </a:solidFill>
                <a:uLnTx/>
                <a:uFillTx/>
                <a:latin typeface="Arial"/>
                <a:ea typeface="+mn-ea"/>
                <a:cs typeface="+mn-cs"/>
              </a:rPr>
              <a:t>Planification préliminaire</a:t>
            </a:r>
          </a:p>
        </p:txBody>
      </p:sp>
      <p:cxnSp>
        <p:nvCxnSpPr>
          <p:cNvPr id="20" name="Straight Connector 19">
            <a:extLst>
              <a:ext uri="{FF2B5EF4-FFF2-40B4-BE49-F238E27FC236}">
                <a16:creationId xmlns:a16="http://schemas.microsoft.com/office/drawing/2014/main" id="{40787BC2-5A0C-4525-AC7D-F7738FFAD9AF}"/>
              </a:ext>
            </a:extLst>
          </p:cNvPr>
          <p:cNvCxnSpPr>
            <a:cxnSpLocks/>
          </p:cNvCxnSpPr>
          <p:nvPr/>
        </p:nvCxnSpPr>
        <p:spPr>
          <a:xfrm flipH="1" flipV="1">
            <a:off x="4044471" y="2422373"/>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460DED3-FAAE-441C-8310-5C43126E4D00}"/>
              </a:ext>
            </a:extLst>
          </p:cNvPr>
          <p:cNvCxnSpPr>
            <a:cxnSpLocks/>
          </p:cNvCxnSpPr>
          <p:nvPr/>
        </p:nvCxnSpPr>
        <p:spPr>
          <a:xfrm>
            <a:off x="4035764" y="2417689"/>
            <a:ext cx="3542824"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8CABCB8-CDEC-490E-A32E-6F71949BCB82}"/>
              </a:ext>
            </a:extLst>
          </p:cNvPr>
          <p:cNvCxnSpPr>
            <a:cxnSpLocks/>
          </p:cNvCxnSpPr>
          <p:nvPr/>
        </p:nvCxnSpPr>
        <p:spPr>
          <a:xfrm>
            <a:off x="7578588" y="2417689"/>
            <a:ext cx="0" cy="47456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C16EEB4-D98A-4D1E-84F0-4E571F56CAEE}"/>
              </a:ext>
            </a:extLst>
          </p:cNvPr>
          <p:cNvSpPr txBox="1"/>
          <p:nvPr/>
        </p:nvSpPr>
        <p:spPr>
          <a:xfrm>
            <a:off x="4782610" y="2114828"/>
            <a:ext cx="258458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cap="none" normalizeH="0" baseline="0" noProof="0">
                <a:ln>
                  <a:noFill/>
                </a:ln>
                <a:solidFill>
                  <a:srgbClr val="000000"/>
                </a:solidFill>
                <a:uLnTx/>
                <a:uFillTx/>
                <a:latin typeface="Arial"/>
                <a:ea typeface="+mn-ea"/>
                <a:cs typeface="+mn-cs"/>
              </a:rPr>
              <a:t>Consulter le client </a:t>
            </a:r>
          </a:p>
        </p:txBody>
      </p:sp>
      <p:cxnSp>
        <p:nvCxnSpPr>
          <p:cNvPr id="26" name="Straight Connector 25">
            <a:extLst>
              <a:ext uri="{FF2B5EF4-FFF2-40B4-BE49-F238E27FC236}">
                <a16:creationId xmlns:a16="http://schemas.microsoft.com/office/drawing/2014/main" id="{E1D20259-2D53-48DA-BFD0-278CDB7EFA29}"/>
              </a:ext>
            </a:extLst>
          </p:cNvPr>
          <p:cNvCxnSpPr>
            <a:cxnSpLocks/>
          </p:cNvCxnSpPr>
          <p:nvPr/>
        </p:nvCxnSpPr>
        <p:spPr>
          <a:xfrm flipH="1" flipV="1">
            <a:off x="8196596" y="2418432"/>
            <a:ext cx="9525" cy="473824"/>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74A5F80-26A8-4C67-BDDB-9DD3078C50F7}"/>
              </a:ext>
            </a:extLst>
          </p:cNvPr>
          <p:cNvCxnSpPr/>
          <p:nvPr/>
        </p:nvCxnSpPr>
        <p:spPr>
          <a:xfrm>
            <a:off x="8206121" y="2418060"/>
            <a:ext cx="3429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1A14163-E227-4036-8A58-ADF264221C1C}"/>
              </a:ext>
            </a:extLst>
          </p:cNvPr>
          <p:cNvCxnSpPr>
            <a:cxnSpLocks/>
          </p:cNvCxnSpPr>
          <p:nvPr/>
        </p:nvCxnSpPr>
        <p:spPr>
          <a:xfrm>
            <a:off x="11635121" y="2418060"/>
            <a:ext cx="0" cy="4741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6F31CE2-3E84-499A-8AC7-6BF30F771819}"/>
              </a:ext>
            </a:extLst>
          </p:cNvPr>
          <p:cNvSpPr txBox="1"/>
          <p:nvPr/>
        </p:nvSpPr>
        <p:spPr>
          <a:xfrm>
            <a:off x="9162066" y="2121261"/>
            <a:ext cx="2584589" cy="30777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cap="none" normalizeH="0" baseline="0" noProof="0">
                <a:ln>
                  <a:noFill/>
                </a:ln>
                <a:solidFill>
                  <a:srgbClr val="000000"/>
                </a:solidFill>
                <a:uLnTx/>
                <a:uFillTx/>
                <a:latin typeface="Arial"/>
                <a:ea typeface="+mn-ea"/>
                <a:cs typeface="+mn-cs"/>
              </a:rPr>
              <a:t>Conception schématique</a:t>
            </a:r>
          </a:p>
        </p:txBody>
      </p:sp>
      <p:pic>
        <p:nvPicPr>
          <p:cNvPr id="33" name="Picture 32">
            <a:extLst>
              <a:ext uri="{FF2B5EF4-FFF2-40B4-BE49-F238E27FC236}">
                <a16:creationId xmlns:a16="http://schemas.microsoft.com/office/drawing/2014/main" id="{6241A636-4E5C-4217-AEB5-6C1032AADAC3}"/>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8876150" y="5276884"/>
            <a:ext cx="745508" cy="678755"/>
          </a:xfrm>
          <a:prstGeom prst="rect">
            <a:avLst/>
          </a:prstGeom>
        </p:spPr>
      </p:pic>
      <p:pic>
        <p:nvPicPr>
          <p:cNvPr id="34" name="Picture 33">
            <a:extLst>
              <a:ext uri="{FF2B5EF4-FFF2-40B4-BE49-F238E27FC236}">
                <a16:creationId xmlns:a16="http://schemas.microsoft.com/office/drawing/2014/main" id="{1DE393E9-2F35-40A1-A3DC-19845FBA567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690254" y="5480440"/>
            <a:ext cx="572916" cy="550880"/>
          </a:xfrm>
          <a:prstGeom prst="rect">
            <a:avLst/>
          </a:prstGeom>
        </p:spPr>
      </p:pic>
      <p:pic>
        <p:nvPicPr>
          <p:cNvPr id="35" name="Picture 34">
            <a:extLst>
              <a:ext uri="{FF2B5EF4-FFF2-40B4-BE49-F238E27FC236}">
                <a16:creationId xmlns:a16="http://schemas.microsoft.com/office/drawing/2014/main" id="{91305C69-FAD2-4F56-8C61-354584539CA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622023" y="5077119"/>
            <a:ext cx="691261" cy="625871"/>
          </a:xfrm>
          <a:prstGeom prst="rect">
            <a:avLst/>
          </a:prstGeom>
        </p:spPr>
      </p:pic>
      <p:pic>
        <p:nvPicPr>
          <p:cNvPr id="36" name="Picture 35">
            <a:extLst>
              <a:ext uri="{FF2B5EF4-FFF2-40B4-BE49-F238E27FC236}">
                <a16:creationId xmlns:a16="http://schemas.microsoft.com/office/drawing/2014/main" id="{432A926A-6AC1-4448-B40D-7777E91BD5E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a:stretch/>
        </p:blipFill>
        <p:spPr>
          <a:xfrm>
            <a:off x="928830" y="5044122"/>
            <a:ext cx="581283" cy="638248"/>
          </a:xfrm>
          <a:prstGeom prst="rect">
            <a:avLst/>
          </a:prstGeom>
        </p:spPr>
      </p:pic>
      <p:pic>
        <p:nvPicPr>
          <p:cNvPr id="39" name="Picture 38">
            <a:extLst>
              <a:ext uri="{FF2B5EF4-FFF2-40B4-BE49-F238E27FC236}">
                <a16:creationId xmlns:a16="http://schemas.microsoft.com/office/drawing/2014/main" id="{457EBCA7-8857-44E6-8B87-908FA0652811}"/>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4359253" y="5274800"/>
            <a:ext cx="767970" cy="656155"/>
          </a:xfrm>
          <a:prstGeom prst="rect">
            <a:avLst/>
          </a:prstGeom>
        </p:spPr>
      </p:pic>
      <p:pic>
        <p:nvPicPr>
          <p:cNvPr id="41" name="Picture 40">
            <a:extLst>
              <a:ext uri="{FF2B5EF4-FFF2-40B4-BE49-F238E27FC236}">
                <a16:creationId xmlns:a16="http://schemas.microsoft.com/office/drawing/2014/main" id="{65BE93F5-A8AC-4E1E-8337-48117EDDE89D}"/>
              </a:ext>
            </a:extLst>
          </p:cNvPr>
          <p:cNvPicPr>
            <a:picLocks noChangeAspect="1"/>
          </p:cNvPicPr>
          <p:nvPr/>
        </p:nvPicPr>
        <p:blipFill>
          <a:blip r:embed="rId15"/>
          <a:stretch>
            <a:fillRect/>
          </a:stretch>
        </p:blipFill>
        <p:spPr>
          <a:xfrm>
            <a:off x="5061146" y="5220375"/>
            <a:ext cx="698059" cy="717184"/>
          </a:xfrm>
          <a:prstGeom prst="rect">
            <a:avLst/>
          </a:prstGeom>
        </p:spPr>
      </p:pic>
      <p:pic>
        <p:nvPicPr>
          <p:cNvPr id="42" name="Picture 41">
            <a:extLst>
              <a:ext uri="{FF2B5EF4-FFF2-40B4-BE49-F238E27FC236}">
                <a16:creationId xmlns:a16="http://schemas.microsoft.com/office/drawing/2014/main" id="{5413A674-EA06-4E80-AFFF-4B5408EFE861}"/>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755881" y="5095813"/>
            <a:ext cx="628604" cy="656750"/>
          </a:xfrm>
          <a:prstGeom prst="rect">
            <a:avLst/>
          </a:prstGeom>
        </p:spPr>
      </p:pic>
      <p:sp>
        <p:nvSpPr>
          <p:cNvPr id="7" name="TextBox 6">
            <a:extLst>
              <a:ext uri="{FF2B5EF4-FFF2-40B4-BE49-F238E27FC236}">
                <a16:creationId xmlns:a16="http://schemas.microsoft.com/office/drawing/2014/main" id="{57288C3F-8FAB-411F-8BDB-371245A67007}"/>
              </a:ext>
            </a:extLst>
          </p:cNvPr>
          <p:cNvSpPr txBox="1"/>
          <p:nvPr/>
        </p:nvSpPr>
        <p:spPr>
          <a:xfrm>
            <a:off x="6925247" y="1523677"/>
            <a:ext cx="5784151" cy="338554"/>
          </a:xfrm>
          <a:prstGeom prst="rect">
            <a:avLst/>
          </a:prstGeom>
          <a:noFill/>
        </p:spPr>
        <p:txBody>
          <a:bodyPr wrap="square" rtlCol="0">
            <a:spAutoFit/>
          </a:bodyPr>
          <a:lstStyle/>
          <a:p>
            <a:r>
              <a:rPr lang="fr-CA" sz="1600" b="1" i="1" dirty="0">
                <a:highlight>
                  <a:srgbClr val="E6DD68"/>
                </a:highlight>
                <a:latin typeface="+mn-lt"/>
                <a:cs typeface="MV Boli" panose="02000500030200090000" pitchFamily="2" charset="0"/>
              </a:rPr>
              <a:t>Les commentaires des employés sont essentiels!</a:t>
            </a:r>
          </a:p>
        </p:txBody>
      </p:sp>
      <p:pic>
        <p:nvPicPr>
          <p:cNvPr id="43" name="Graphic 42" descr="Line arrow: Counter-clockwise curve with solid fill">
            <a:extLst>
              <a:ext uri="{FF2B5EF4-FFF2-40B4-BE49-F238E27FC236}">
                <a16:creationId xmlns:a16="http://schemas.microsoft.com/office/drawing/2014/main" id="{1FEB9419-9E91-4F48-9140-199B9054164C}"/>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rot="15293033">
            <a:off x="6051273" y="1381097"/>
            <a:ext cx="931572" cy="949051"/>
          </a:xfrm>
          <a:prstGeom prst="rect">
            <a:avLst/>
          </a:prstGeom>
        </p:spPr>
      </p:pic>
    </p:spTree>
    <p:extLst>
      <p:ext uri="{BB962C8B-B14F-4D97-AF65-F5344CB8AC3E}">
        <p14:creationId xmlns:p14="http://schemas.microsoft.com/office/powerpoint/2010/main" val="2392295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F7ECEF4-2A3E-40BE-9773-C307D67DA70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50408" y="3757467"/>
            <a:ext cx="603663" cy="606491"/>
          </a:xfrm>
          <a:prstGeom prst="rect">
            <a:avLst/>
          </a:prstGeom>
        </p:spPr>
      </p:pic>
      <p:pic>
        <p:nvPicPr>
          <p:cNvPr id="11" name="Picture 10">
            <a:extLst>
              <a:ext uri="{FF2B5EF4-FFF2-40B4-BE49-F238E27FC236}">
                <a16:creationId xmlns:a16="http://schemas.microsoft.com/office/drawing/2014/main" id="{ED4FEFED-4D7F-43CB-A0A7-CAE9099AF8F0}"/>
              </a:ext>
            </a:extLst>
          </p:cNvPr>
          <p:cNvPicPr>
            <a:picLocks noChangeAspect="1"/>
          </p:cNvPicPr>
          <p:nvPr/>
        </p:nvPicPr>
        <p:blipFill>
          <a:blip r:embed="rId5"/>
          <a:stretch>
            <a:fillRect/>
          </a:stretch>
        </p:blipFill>
        <p:spPr>
          <a:xfrm>
            <a:off x="4114962" y="3656972"/>
            <a:ext cx="785948" cy="807480"/>
          </a:xfrm>
          <a:prstGeom prst="rect">
            <a:avLst/>
          </a:prstGeom>
        </p:spPr>
      </p:pic>
      <p:sp>
        <p:nvSpPr>
          <p:cNvPr id="2" name="TextBox 1">
            <a:extLst>
              <a:ext uri="{FF2B5EF4-FFF2-40B4-BE49-F238E27FC236}">
                <a16:creationId xmlns:a16="http://schemas.microsoft.com/office/drawing/2014/main" id="{9861BE5E-4D98-43F8-8CB2-8078A261D79E}"/>
              </a:ext>
            </a:extLst>
          </p:cNvPr>
          <p:cNvSpPr txBox="1"/>
          <p:nvPr/>
        </p:nvSpPr>
        <p:spPr>
          <a:xfrm>
            <a:off x="322224" y="1134623"/>
            <a:ext cx="11829136" cy="158504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000000"/>
                </a:solidFill>
                <a:uLnTx/>
                <a:uFillTx/>
                <a:latin typeface="Arial"/>
                <a:ea typeface="+mn-ea"/>
                <a:cs typeface="+mn-cs"/>
              </a:rPr>
              <a:t>Étapes 3a, 3b et 4 – </a:t>
            </a:r>
            <a:r>
              <a:rPr kumimoji="0" lang="fr-CA" sz="1600" b="1" i="0" u="sng" strike="noStrike" cap="none" normalizeH="0" baseline="0" noProof="0">
                <a:ln>
                  <a:noFill/>
                </a:ln>
                <a:solidFill>
                  <a:srgbClr val="000000"/>
                </a:solidFill>
                <a:uLnTx/>
                <a:uFillTx/>
                <a:latin typeface="Arial"/>
                <a:ea typeface="+mn-ea"/>
                <a:cs typeface="+mn-cs"/>
              </a:rPr>
              <a:t>Processus de consultation des clients</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CA" sz="1400" b="1" u="sng" dirty="0">
              <a:solidFill>
                <a:srgbClr val="000000"/>
              </a:solidFill>
              <a:latin typeface="Arial"/>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fr-CA" sz="1400" u="sng">
                <a:solidFill>
                  <a:srgbClr val="000000"/>
                </a:solidFill>
                <a:latin typeface="Arial"/>
              </a:rPr>
              <a:t>La clé du succès d’un projet de modernisation du milieu de travail est une compréhension claire des modes de travail et des exigences des utilisateurs. </a:t>
            </a:r>
          </a:p>
          <a:p>
            <a:pPr marL="0" marR="0" lvl="0" indent="0" algn="l" defTabSz="914400" rtl="0" eaLnBrk="0" fontAlgn="base" latinLnBrk="0" hangingPunct="0">
              <a:lnSpc>
                <a:spcPct val="150000"/>
              </a:lnSpc>
              <a:spcBef>
                <a:spcPct val="0"/>
              </a:spcBef>
              <a:spcAft>
                <a:spcPct val="0"/>
              </a:spcAft>
              <a:buClrTx/>
              <a:buSzTx/>
              <a:buFontTx/>
              <a:buNone/>
              <a:tabLst/>
              <a:defRPr/>
            </a:pPr>
            <a:r>
              <a:rPr lang="fr-CA" sz="1400" b="1">
                <a:solidFill>
                  <a:srgbClr val="000000"/>
                </a:solidFill>
                <a:latin typeface="Arial"/>
              </a:rPr>
              <a:t>C’est là que vous entrez en jeu!  Votre opinion est importante pour nous!  Votre précieuse contribution et votre engagement seront requis </a:t>
            </a:r>
          </a:p>
          <a:p>
            <a:pPr marL="0" marR="0" lvl="0" indent="0" algn="l" defTabSz="914400" rtl="0" eaLnBrk="0" fontAlgn="base" latinLnBrk="0" hangingPunct="0">
              <a:lnSpc>
                <a:spcPct val="100000"/>
              </a:lnSpc>
              <a:spcBef>
                <a:spcPct val="0"/>
              </a:spcBef>
              <a:spcAft>
                <a:spcPct val="0"/>
              </a:spcAft>
              <a:buClrTx/>
              <a:buSzTx/>
              <a:buFontTx/>
              <a:buNone/>
              <a:tabLst/>
              <a:defRPr/>
            </a:pPr>
            <a:r>
              <a:rPr lang="fr-CA" sz="1400" b="1">
                <a:solidFill>
                  <a:srgbClr val="000000"/>
                </a:solidFill>
                <a:latin typeface="Arial"/>
              </a:rPr>
              <a:t>aux quatre étapes suivantes</a:t>
            </a:r>
            <a:r>
              <a:rPr lang="fr-CA" sz="1600" b="1">
                <a:solidFill>
                  <a:srgbClr val="000000"/>
                </a:solidFill>
                <a:latin typeface="Arial"/>
              </a:rPr>
              <a:t> :</a:t>
            </a:r>
          </a:p>
        </p:txBody>
      </p:sp>
      <p:pic>
        <p:nvPicPr>
          <p:cNvPr id="15" name="Picture 14">
            <a:extLst>
              <a:ext uri="{FF2B5EF4-FFF2-40B4-BE49-F238E27FC236}">
                <a16:creationId xmlns:a16="http://schemas.microsoft.com/office/drawing/2014/main" id="{0536BC95-467F-4AD3-A650-0C8753E189A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152640" y="2662931"/>
            <a:ext cx="762000" cy="545314"/>
          </a:xfrm>
          <a:prstGeom prst="rect">
            <a:avLst/>
          </a:prstGeom>
        </p:spPr>
      </p:pic>
      <p:sp>
        <p:nvSpPr>
          <p:cNvPr id="5" name="Content Placeholder 3">
            <a:extLst>
              <a:ext uri="{FF2B5EF4-FFF2-40B4-BE49-F238E27FC236}">
                <a16:creationId xmlns:a16="http://schemas.microsoft.com/office/drawing/2014/main" id="{4C413FFE-0046-4E3B-A833-080B18166D9B}"/>
              </a:ext>
            </a:extLst>
          </p:cNvPr>
          <p:cNvSpPr txBox="1">
            <a:spLocks noGrp="1"/>
          </p:cNvSpPr>
          <p:nvPr>
            <p:ph idx="1"/>
          </p:nvPr>
        </p:nvSpPr>
        <p:spPr>
          <a:xfrm>
            <a:off x="451765" y="2935588"/>
            <a:ext cx="11518471" cy="3385542"/>
          </a:xfrm>
          <a:prstGeom prst="rect">
            <a:avLst/>
          </a:prstGeom>
          <a:noFill/>
        </p:spPr>
        <p:txBody>
          <a:bodyPr wrap="square">
            <a:spAutoFit/>
          </a:bodyPr>
          <a:lstStyle/>
          <a:p>
            <a:pPr marL="0" indent="0">
              <a:buNone/>
            </a:pPr>
            <a:r>
              <a:rPr lang="fr-CA" sz="1400" b="1" dirty="0">
                <a:solidFill>
                  <a:schemeClr val="tx1"/>
                </a:solidFill>
                <a:ea typeface="Calibri" panose="020F0502020204030204" pitchFamily="34" charset="0"/>
                <a:cs typeface="Times New Roman"/>
              </a:rPr>
              <a:t>3 a </a:t>
            </a:r>
            <a:r>
              <a:rPr lang="fr-CA" sz="1400" b="1" u="sng" dirty="0">
                <a:solidFill>
                  <a:schemeClr val="tx1"/>
                </a:solidFill>
                <a:ea typeface="Calibri" panose="020F0502020204030204" pitchFamily="34" charset="0"/>
                <a:cs typeface="Times New Roman"/>
              </a:rPr>
              <a:t>Séance de discussion sur la transformation du milieu de travail</a:t>
            </a:r>
            <a:r>
              <a:rPr lang="fr-CA" sz="1400" b="1" dirty="0">
                <a:solidFill>
                  <a:schemeClr val="tx1"/>
                </a:solidFill>
                <a:ea typeface="Calibri" panose="020F0502020204030204" pitchFamily="34" charset="0"/>
                <a:cs typeface="Times New Roman"/>
              </a:rPr>
              <a:t> – </a:t>
            </a:r>
            <a:r>
              <a:rPr lang="fr-CA" sz="1400" b="1" dirty="0">
                <a:solidFill>
                  <a:schemeClr val="tx1"/>
                </a:solidFill>
                <a:highlight>
                  <a:srgbClr val="E6DD68"/>
                </a:highlight>
                <a:ea typeface="Calibri" panose="020F0502020204030204" pitchFamily="34" charset="0"/>
                <a:cs typeface="Times New Roman"/>
              </a:rPr>
              <a:t>EN COURS!</a:t>
            </a:r>
          </a:p>
          <a:p>
            <a:pPr marL="0" indent="0">
              <a:buNone/>
            </a:pPr>
            <a:r>
              <a:rPr lang="fr-CA" sz="1400" dirty="0">
                <a:solidFill>
                  <a:schemeClr val="tx1"/>
                </a:solidFill>
                <a:ea typeface="Calibri" panose="020F0502020204030204" pitchFamily="34" charset="0"/>
                <a:cs typeface="Times New Roman"/>
              </a:rPr>
              <a:t>Cette séance informe les employés et les représentants des objectifs, du processus et des inclusions du programme. Cet événement vise à assurer une compréhension claire du processus du projet de transformation du milieu de travail et à vous préparer à fournir vos exigences.</a:t>
            </a:r>
          </a:p>
          <a:p>
            <a:pPr marL="0" indent="0">
              <a:buNone/>
            </a:pPr>
            <a:endParaRPr lang="en-US" sz="1400" b="1" dirty="0">
              <a:solidFill>
                <a:schemeClr val="tx1"/>
              </a:solidFill>
              <a:ea typeface="Calibri" panose="020F0502020204030204" pitchFamily="34" charset="0"/>
              <a:cs typeface="Times New Roman"/>
            </a:endParaRPr>
          </a:p>
          <a:p>
            <a:pPr marL="0" indent="0">
              <a:buNone/>
            </a:pPr>
            <a:r>
              <a:rPr lang="fr-CA" sz="1400" b="1" dirty="0">
                <a:solidFill>
                  <a:schemeClr val="tx1"/>
                </a:solidFill>
                <a:ea typeface="Calibri" panose="020F0502020204030204" pitchFamily="34" charset="0"/>
                <a:cs typeface="Times New Roman"/>
              </a:rPr>
              <a:t>3b </a:t>
            </a:r>
            <a:r>
              <a:rPr lang="fr-CA" sz="1400" b="1" u="sng" dirty="0">
                <a:solidFill>
                  <a:schemeClr val="tx1"/>
                </a:solidFill>
                <a:ea typeface="Calibri" panose="020F0502020204030204" pitchFamily="34" charset="0"/>
                <a:cs typeface="Times New Roman"/>
              </a:rPr>
              <a:t>Programmes fonctionnels allégés</a:t>
            </a:r>
          </a:p>
          <a:p>
            <a:pPr marL="342900" indent="-342900">
              <a:buFont typeface="+mj-lt"/>
              <a:buAutoNum type="arabicPeriod"/>
            </a:pPr>
            <a:r>
              <a:rPr lang="fr-CA" sz="1400" dirty="0">
                <a:solidFill>
                  <a:schemeClr val="tx1"/>
                </a:solidFill>
                <a:ea typeface="Calibri" panose="020F0502020204030204" pitchFamily="34" charset="0"/>
                <a:cs typeface="Times New Roman"/>
              </a:rPr>
              <a:t>Un </a:t>
            </a:r>
            <a:r>
              <a:rPr lang="fr-CA" sz="1400" b="1" dirty="0">
                <a:solidFill>
                  <a:schemeClr val="tx1"/>
                </a:solidFill>
                <a:ea typeface="Calibri" panose="020F0502020204030204" pitchFamily="34" charset="0"/>
                <a:cs typeface="Times New Roman"/>
              </a:rPr>
              <a:t>formulaire de lancement de projet</a:t>
            </a:r>
            <a:r>
              <a:rPr lang="fr-CA" sz="1400" dirty="0">
                <a:solidFill>
                  <a:schemeClr val="tx1"/>
                </a:solidFill>
                <a:ea typeface="Calibri" panose="020F0502020204030204" pitchFamily="34" charset="0"/>
                <a:cs typeface="Times New Roman"/>
              </a:rPr>
              <a:t> sera envoyé aux représentants du client pour obtenir des renseignements sur les stratégies et les exigences particulières.</a:t>
            </a:r>
          </a:p>
          <a:p>
            <a:pPr marL="342900" indent="-342900">
              <a:buFont typeface="+mj-lt"/>
              <a:buAutoNum type="arabicPeriod"/>
            </a:pPr>
            <a:r>
              <a:rPr lang="fr-CA" sz="1400" b="1" dirty="0">
                <a:solidFill>
                  <a:schemeClr val="tx1"/>
                </a:solidFill>
                <a:ea typeface="Calibri" panose="020F0502020204030204" pitchFamily="34" charset="0"/>
                <a:cs typeface="Times New Roman"/>
              </a:rPr>
              <a:t>Un court sondage en ligne</a:t>
            </a:r>
            <a:r>
              <a:rPr lang="fr-CA" sz="1400" dirty="0">
                <a:solidFill>
                  <a:schemeClr val="tx1"/>
                </a:solidFill>
                <a:ea typeface="Calibri" panose="020F0502020204030204" pitchFamily="34" charset="0"/>
                <a:cs typeface="Times New Roman"/>
              </a:rPr>
              <a:t> sera envoyé à tous les employés afin de recueillir des renseignements sur les activités et les tâches effectuées au bureau. </a:t>
            </a:r>
          </a:p>
          <a:p>
            <a:pPr marL="342900" indent="-342900">
              <a:buFont typeface="+mj-lt"/>
              <a:buAutoNum type="arabicPeriod"/>
            </a:pPr>
            <a:r>
              <a:rPr lang="fr-CA" sz="1400" dirty="0">
                <a:solidFill>
                  <a:schemeClr val="tx1"/>
                </a:solidFill>
                <a:ea typeface="Calibri" panose="020F0502020204030204" pitchFamily="34" charset="0"/>
                <a:cs typeface="Times New Roman"/>
              </a:rPr>
              <a:t>Un </a:t>
            </a:r>
            <a:r>
              <a:rPr lang="fr-CA" sz="1400" b="1" dirty="0">
                <a:solidFill>
                  <a:schemeClr val="tx1"/>
                </a:solidFill>
                <a:ea typeface="Calibri" panose="020F0502020204030204" pitchFamily="34" charset="0"/>
                <a:cs typeface="Times New Roman"/>
              </a:rPr>
              <a:t>atelier</a:t>
            </a:r>
            <a:r>
              <a:rPr lang="fr-CA" sz="1400" dirty="0">
                <a:solidFill>
                  <a:schemeClr val="tx1"/>
                </a:solidFill>
                <a:ea typeface="Calibri" panose="020F0502020204030204" pitchFamily="34" charset="0"/>
                <a:cs typeface="Times New Roman"/>
              </a:rPr>
              <a:t> est organisé pour discuter et valider les résultats du sondage, présenter des options et documenter les exigences particulières.  </a:t>
            </a:r>
          </a:p>
          <a:p>
            <a:pPr marL="342900" indent="-342900">
              <a:buFont typeface="Arial" panose="020B0604020202020204" pitchFamily="34" charset="0"/>
              <a:buChar char="•"/>
            </a:pPr>
            <a:endParaRPr lang="en-US" sz="1600" dirty="0">
              <a:solidFill>
                <a:schemeClr val="tx1"/>
              </a:solidFill>
              <a:ea typeface="Calibri" panose="020F0502020204030204" pitchFamily="34" charset="0"/>
              <a:cs typeface="Times New Roman"/>
            </a:endParaRPr>
          </a:p>
          <a:p>
            <a:pPr marL="352425" lvl="1" indent="0">
              <a:buNone/>
            </a:pPr>
            <a:endParaRPr lang="en-US" sz="1200" dirty="0">
              <a:solidFill>
                <a:schemeClr val="tx1"/>
              </a:solidFill>
              <a:ea typeface="Calibri" panose="020F0502020204030204" pitchFamily="34" charset="0"/>
              <a:cs typeface="Times New Roman"/>
            </a:endParaRPr>
          </a:p>
        </p:txBody>
      </p:sp>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p:txBody>
          <a:bodyPr/>
          <a:lstStyle/>
          <a:p>
            <a:r>
              <a:rPr lang="fr-CA" sz="3600">
                <a:solidFill>
                  <a:schemeClr val="accent3"/>
                </a:solidFill>
              </a:rPr>
              <a:t>Méthodologie de conception</a:t>
            </a:r>
          </a:p>
        </p:txBody>
      </p:sp>
      <p:sp>
        <p:nvSpPr>
          <p:cNvPr id="10" name="Rectangle: Rounded Corners 9">
            <a:extLst>
              <a:ext uri="{FF2B5EF4-FFF2-40B4-BE49-F238E27FC236}">
                <a16:creationId xmlns:a16="http://schemas.microsoft.com/office/drawing/2014/main" id="{57F317B0-9709-4896-9B48-AAA3796E66E5}"/>
              </a:ext>
            </a:extLst>
          </p:cNvPr>
          <p:cNvSpPr/>
          <p:nvPr/>
        </p:nvSpPr>
        <p:spPr>
          <a:xfrm>
            <a:off x="213360" y="973297"/>
            <a:ext cx="11829136" cy="1769927"/>
          </a:xfrm>
          <a:prstGeom prst="roundRect">
            <a:avLst/>
          </a:prstGeom>
          <a:noFill/>
          <a:ln w="50800">
            <a:solidFill>
              <a:srgbClr val="D4BC2C"/>
            </a:solidFill>
            <a:prstDash val="sysDash"/>
            <a:extLst>
              <a:ext uri="{C807C97D-BFC1-408E-A445-0C87EB9F89A2}">
                <ask:lineSketchStyleProps xmlns:ask="http://schemas.microsoft.com/office/drawing/2018/sketchyshapes" sd="1219033472">
                  <a:custGeom>
                    <a:avLst/>
                    <a:gdLst>
                      <a:gd name="connsiteX0" fmla="*/ 0 w 4295956"/>
                      <a:gd name="connsiteY0" fmla="*/ 665508 h 3992970"/>
                      <a:gd name="connsiteX1" fmla="*/ 665508 w 4295956"/>
                      <a:gd name="connsiteY1" fmla="*/ 0 h 3992970"/>
                      <a:gd name="connsiteX2" fmla="*/ 1317795 w 4295956"/>
                      <a:gd name="connsiteY2" fmla="*/ 0 h 3992970"/>
                      <a:gd name="connsiteX3" fmla="*/ 1881133 w 4295956"/>
                      <a:gd name="connsiteY3" fmla="*/ 0 h 3992970"/>
                      <a:gd name="connsiteX4" fmla="*/ 2414823 w 4295956"/>
                      <a:gd name="connsiteY4" fmla="*/ 0 h 3992970"/>
                      <a:gd name="connsiteX5" fmla="*/ 3037460 w 4295956"/>
                      <a:gd name="connsiteY5" fmla="*/ 0 h 3992970"/>
                      <a:gd name="connsiteX6" fmla="*/ 3630448 w 4295956"/>
                      <a:gd name="connsiteY6" fmla="*/ 0 h 3992970"/>
                      <a:gd name="connsiteX7" fmla="*/ 4295956 w 4295956"/>
                      <a:gd name="connsiteY7" fmla="*/ 665508 h 3992970"/>
                      <a:gd name="connsiteX8" fmla="*/ 4295956 w 4295956"/>
                      <a:gd name="connsiteY8" fmla="*/ 1330997 h 3992970"/>
                      <a:gd name="connsiteX9" fmla="*/ 4295956 w 4295956"/>
                      <a:gd name="connsiteY9" fmla="*/ 1916626 h 3992970"/>
                      <a:gd name="connsiteX10" fmla="*/ 4295956 w 4295956"/>
                      <a:gd name="connsiteY10" fmla="*/ 2582115 h 3992970"/>
                      <a:gd name="connsiteX11" fmla="*/ 4295956 w 4295956"/>
                      <a:gd name="connsiteY11" fmla="*/ 3327462 h 3992970"/>
                      <a:gd name="connsiteX12" fmla="*/ 3630448 w 4295956"/>
                      <a:gd name="connsiteY12" fmla="*/ 3992970 h 3992970"/>
                      <a:gd name="connsiteX13" fmla="*/ 3037460 w 4295956"/>
                      <a:gd name="connsiteY13" fmla="*/ 3992970 h 3992970"/>
                      <a:gd name="connsiteX14" fmla="*/ 2503771 w 4295956"/>
                      <a:gd name="connsiteY14" fmla="*/ 3992970 h 3992970"/>
                      <a:gd name="connsiteX15" fmla="*/ 1910783 w 4295956"/>
                      <a:gd name="connsiteY15" fmla="*/ 3992970 h 3992970"/>
                      <a:gd name="connsiteX16" fmla="*/ 1258496 w 4295956"/>
                      <a:gd name="connsiteY16" fmla="*/ 3992970 h 3992970"/>
                      <a:gd name="connsiteX17" fmla="*/ 665508 w 4295956"/>
                      <a:gd name="connsiteY17" fmla="*/ 3992970 h 3992970"/>
                      <a:gd name="connsiteX18" fmla="*/ 0 w 4295956"/>
                      <a:gd name="connsiteY18" fmla="*/ 3327462 h 3992970"/>
                      <a:gd name="connsiteX19" fmla="*/ 0 w 4295956"/>
                      <a:gd name="connsiteY19" fmla="*/ 2715213 h 3992970"/>
                      <a:gd name="connsiteX20" fmla="*/ 0 w 4295956"/>
                      <a:gd name="connsiteY20" fmla="*/ 2049724 h 3992970"/>
                      <a:gd name="connsiteX21" fmla="*/ 0 w 4295956"/>
                      <a:gd name="connsiteY21" fmla="*/ 1437475 h 3992970"/>
                      <a:gd name="connsiteX22" fmla="*/ 0 w 4295956"/>
                      <a:gd name="connsiteY22" fmla="*/ 665508 h 399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5956" h="3992970" extrusionOk="0">
                        <a:moveTo>
                          <a:pt x="0" y="665508"/>
                        </a:moveTo>
                        <a:cubicBezTo>
                          <a:pt x="-39731" y="273451"/>
                          <a:pt x="219628" y="29399"/>
                          <a:pt x="665508" y="0"/>
                        </a:cubicBezTo>
                        <a:cubicBezTo>
                          <a:pt x="967563" y="-6609"/>
                          <a:pt x="1103266" y="-5952"/>
                          <a:pt x="1317795" y="0"/>
                        </a:cubicBezTo>
                        <a:cubicBezTo>
                          <a:pt x="1532324" y="5952"/>
                          <a:pt x="1639674" y="-21514"/>
                          <a:pt x="1881133" y="0"/>
                        </a:cubicBezTo>
                        <a:cubicBezTo>
                          <a:pt x="2122592" y="21514"/>
                          <a:pt x="2270663" y="-11420"/>
                          <a:pt x="2414823" y="0"/>
                        </a:cubicBezTo>
                        <a:cubicBezTo>
                          <a:pt x="2558983" y="11420"/>
                          <a:pt x="2736820" y="1051"/>
                          <a:pt x="3037460" y="0"/>
                        </a:cubicBezTo>
                        <a:cubicBezTo>
                          <a:pt x="3338100" y="-1051"/>
                          <a:pt x="3409531" y="-16550"/>
                          <a:pt x="3630448" y="0"/>
                        </a:cubicBezTo>
                        <a:cubicBezTo>
                          <a:pt x="4040077" y="-68478"/>
                          <a:pt x="4228488" y="357249"/>
                          <a:pt x="4295956" y="665508"/>
                        </a:cubicBezTo>
                        <a:cubicBezTo>
                          <a:pt x="4322341" y="814853"/>
                          <a:pt x="4292317" y="1168998"/>
                          <a:pt x="4295956" y="1330997"/>
                        </a:cubicBezTo>
                        <a:cubicBezTo>
                          <a:pt x="4299595" y="1492996"/>
                          <a:pt x="4307986" y="1706631"/>
                          <a:pt x="4295956" y="1916626"/>
                        </a:cubicBezTo>
                        <a:cubicBezTo>
                          <a:pt x="4283926" y="2126621"/>
                          <a:pt x="4308231" y="2336821"/>
                          <a:pt x="4295956" y="2582115"/>
                        </a:cubicBezTo>
                        <a:cubicBezTo>
                          <a:pt x="4283681" y="2827409"/>
                          <a:pt x="4311114" y="3150890"/>
                          <a:pt x="4295956" y="3327462"/>
                        </a:cubicBezTo>
                        <a:cubicBezTo>
                          <a:pt x="4320498" y="3670760"/>
                          <a:pt x="4013772" y="3982799"/>
                          <a:pt x="3630448" y="3992970"/>
                        </a:cubicBezTo>
                        <a:cubicBezTo>
                          <a:pt x="3483379" y="3965741"/>
                          <a:pt x="3273397" y="4002866"/>
                          <a:pt x="3037460" y="3992970"/>
                        </a:cubicBezTo>
                        <a:cubicBezTo>
                          <a:pt x="2801523" y="3983074"/>
                          <a:pt x="2694450" y="3982513"/>
                          <a:pt x="2503771" y="3992970"/>
                        </a:cubicBezTo>
                        <a:cubicBezTo>
                          <a:pt x="2313092" y="4003427"/>
                          <a:pt x="2098369" y="4009494"/>
                          <a:pt x="1910783" y="3992970"/>
                        </a:cubicBezTo>
                        <a:cubicBezTo>
                          <a:pt x="1723197" y="3976446"/>
                          <a:pt x="1462627" y="4004553"/>
                          <a:pt x="1258496" y="3992970"/>
                        </a:cubicBezTo>
                        <a:cubicBezTo>
                          <a:pt x="1054365" y="3981387"/>
                          <a:pt x="909495" y="3997957"/>
                          <a:pt x="665508" y="3992970"/>
                        </a:cubicBezTo>
                        <a:cubicBezTo>
                          <a:pt x="286733" y="4013041"/>
                          <a:pt x="39081" y="3724052"/>
                          <a:pt x="0" y="3327462"/>
                        </a:cubicBezTo>
                        <a:cubicBezTo>
                          <a:pt x="7146" y="3097456"/>
                          <a:pt x="10780" y="3003670"/>
                          <a:pt x="0" y="2715213"/>
                        </a:cubicBezTo>
                        <a:cubicBezTo>
                          <a:pt x="-10780" y="2426756"/>
                          <a:pt x="11894" y="2188235"/>
                          <a:pt x="0" y="2049724"/>
                        </a:cubicBezTo>
                        <a:cubicBezTo>
                          <a:pt x="-11894" y="1911213"/>
                          <a:pt x="10415" y="1566103"/>
                          <a:pt x="0" y="1437475"/>
                        </a:cubicBezTo>
                        <a:cubicBezTo>
                          <a:pt x="-10415" y="1308847"/>
                          <a:pt x="34489" y="839752"/>
                          <a:pt x="0" y="66550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Speech Bubble: Rectangle with Corners Rounded 11">
            <a:extLst>
              <a:ext uri="{FF2B5EF4-FFF2-40B4-BE49-F238E27FC236}">
                <a16:creationId xmlns:a16="http://schemas.microsoft.com/office/drawing/2014/main" id="{CCE69C93-70C8-4565-B653-DA4A954E1DBB}"/>
              </a:ext>
            </a:extLst>
          </p:cNvPr>
          <p:cNvSpPr/>
          <p:nvPr/>
        </p:nvSpPr>
        <p:spPr>
          <a:xfrm>
            <a:off x="7408922" y="2317168"/>
            <a:ext cx="4331313" cy="2223664"/>
          </a:xfrm>
          <a:prstGeom prst="wedgeRoundRectCallout">
            <a:avLst>
              <a:gd name="adj1" fmla="val -99435"/>
              <a:gd name="adj2" fmla="val 63937"/>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1" i="0" u="none" strike="noStrike" cap="none" normalizeH="0" baseline="0" noProof="0">
                <a:ln>
                  <a:noFill/>
                </a:ln>
                <a:solidFill>
                  <a:srgbClr val="000000"/>
                </a:solidFill>
                <a:uLnTx/>
                <a:uFillTx/>
                <a:latin typeface="Arial"/>
                <a:ea typeface="+mn-ea"/>
                <a:cs typeface="+mn-cs"/>
              </a:rPr>
              <a:t>!! Supprimer cet élément !!</a:t>
            </a:r>
          </a:p>
          <a:p>
            <a:pPr marL="0" marR="0" lvl="0" indent="0" algn="ctr" defTabSz="914400" rtl="0" eaLnBrk="0" fontAlgn="base" latinLnBrk="0" hangingPunct="0">
              <a:lnSpc>
                <a:spcPct val="100000"/>
              </a:lnSpc>
              <a:spcBef>
                <a:spcPct val="0"/>
              </a:spcBef>
              <a:spcAft>
                <a:spcPct val="0"/>
              </a:spcAft>
              <a:buClrTx/>
              <a:buSzTx/>
              <a:buFontTx/>
              <a:buNone/>
              <a:tabLst/>
              <a:defRPr/>
            </a:pPr>
            <a:r>
              <a:rPr lang="fr-CA" sz="2000">
                <a:solidFill>
                  <a:srgbClr val="000000"/>
                </a:solidFill>
                <a:latin typeface="Arial"/>
              </a:rPr>
              <a:t>Assurez-vous que ce texte reflète vos décisions sur la participation aux activités de mobilisation. </a:t>
            </a:r>
          </a:p>
        </p:txBody>
      </p:sp>
    </p:spTree>
    <p:extLst>
      <p:ext uri="{BB962C8B-B14F-4D97-AF65-F5344CB8AC3E}">
        <p14:creationId xmlns:p14="http://schemas.microsoft.com/office/powerpoint/2010/main" val="32000355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D4BA4D0-7B07-4046-842D-F8CF7A4AEEF3}"/>
              </a:ext>
            </a:extLst>
          </p:cNvPr>
          <p:cNvPicPr>
            <a:picLocks noChangeAspect="1"/>
          </p:cNvPicPr>
          <p:nvPr/>
        </p:nvPicPr>
        <p:blipFill>
          <a:blip r:embed="rId4"/>
          <a:stretch>
            <a:fillRect/>
          </a:stretch>
        </p:blipFill>
        <p:spPr>
          <a:xfrm>
            <a:off x="5110844" y="4630783"/>
            <a:ext cx="742950" cy="714375"/>
          </a:xfrm>
          <a:prstGeom prst="rect">
            <a:avLst/>
          </a:prstGeom>
        </p:spPr>
      </p:pic>
      <p:pic>
        <p:nvPicPr>
          <p:cNvPr id="10" name="Picture 9">
            <a:extLst>
              <a:ext uri="{FF2B5EF4-FFF2-40B4-BE49-F238E27FC236}">
                <a16:creationId xmlns:a16="http://schemas.microsoft.com/office/drawing/2014/main" id="{AE390860-9AF7-4E50-9898-EB12F2E510D6}"/>
              </a:ext>
            </a:extLst>
          </p:cNvPr>
          <p:cNvPicPr>
            <a:picLocks noChangeAspect="1"/>
          </p:cNvPicPr>
          <p:nvPr/>
        </p:nvPicPr>
        <p:blipFill>
          <a:blip r:embed="rId5"/>
          <a:stretch>
            <a:fillRect/>
          </a:stretch>
        </p:blipFill>
        <p:spPr>
          <a:xfrm>
            <a:off x="4555593" y="2155426"/>
            <a:ext cx="866866" cy="913723"/>
          </a:xfrm>
          <a:prstGeom prst="rect">
            <a:avLst/>
          </a:prstGeom>
        </p:spPr>
      </p:pic>
      <p:sp>
        <p:nvSpPr>
          <p:cNvPr id="13" name="TextBox 12">
            <a:extLst>
              <a:ext uri="{FF2B5EF4-FFF2-40B4-BE49-F238E27FC236}">
                <a16:creationId xmlns:a16="http://schemas.microsoft.com/office/drawing/2014/main" id="{E1C19A1C-9CF4-4207-A554-BC3B102DF2DE}"/>
              </a:ext>
            </a:extLst>
          </p:cNvPr>
          <p:cNvSpPr txBox="1"/>
          <p:nvPr/>
        </p:nvSpPr>
        <p:spPr>
          <a:xfrm>
            <a:off x="315110" y="4796885"/>
            <a:ext cx="11862154" cy="2339102"/>
          </a:xfrm>
          <a:prstGeom prst="rect">
            <a:avLst/>
          </a:prstGeom>
          <a:noFill/>
        </p:spPr>
        <p:txBody>
          <a:bodyPr wrap="square" rtlCol="0">
            <a:spAutoFit/>
          </a:bodyPr>
          <a:lstStyle/>
          <a:p>
            <a:r>
              <a:rPr lang="fr-CA" sz="1600" b="1" dirty="0">
                <a:solidFill>
                  <a:srgbClr val="000000"/>
                </a:solidFill>
                <a:latin typeface="Arial"/>
              </a:rPr>
              <a:t>Étape 6 – </a:t>
            </a:r>
            <a:r>
              <a:rPr lang="fr-CA" sz="1600" b="1" u="sng" dirty="0">
                <a:solidFill>
                  <a:srgbClr val="000000"/>
                </a:solidFill>
                <a:latin typeface="Arial"/>
              </a:rPr>
              <a:t>Sélections et approbations par le client </a:t>
            </a:r>
          </a:p>
          <a:p>
            <a:endParaRPr lang="en-CA" sz="1400" b="1" dirty="0">
              <a:solidFill>
                <a:srgbClr val="000000"/>
              </a:solidFill>
              <a:latin typeface="Arial"/>
            </a:endParaRPr>
          </a:p>
          <a:p>
            <a:r>
              <a:rPr lang="fr-CA" sz="1400" dirty="0">
                <a:solidFill>
                  <a:srgbClr val="000000"/>
                </a:solidFill>
                <a:latin typeface="Arial"/>
                <a:ea typeface="Calibri" panose="020F0502020204030204" pitchFamily="34" charset="0"/>
                <a:cs typeface="Times New Roman"/>
              </a:rPr>
              <a:t>Les clients auront la possibilité de faire part de leurs commentaires concernant le plan conceptuel; celui-ci </a:t>
            </a:r>
            <a:r>
              <a:rPr lang="fr-CA" sz="1400" b="1" dirty="0">
                <a:solidFill>
                  <a:srgbClr val="000000"/>
                </a:solidFill>
                <a:latin typeface="Arial"/>
                <a:ea typeface="Calibri" panose="020F0502020204030204" pitchFamily="34" charset="0"/>
                <a:cs typeface="Times New Roman"/>
              </a:rPr>
              <a:t>ne pourra être modifié qu’une </a:t>
            </a:r>
            <a:br>
              <a:rPr lang="fr-CA" sz="1400" b="1" dirty="0">
                <a:solidFill>
                  <a:srgbClr val="000000"/>
                </a:solidFill>
                <a:latin typeface="Arial"/>
                <a:ea typeface="Calibri" panose="020F0502020204030204" pitchFamily="34" charset="0"/>
                <a:cs typeface="Times New Roman"/>
              </a:rPr>
            </a:br>
            <a:r>
              <a:rPr lang="fr-CA" sz="1400" b="1" dirty="0">
                <a:solidFill>
                  <a:srgbClr val="000000"/>
                </a:solidFill>
                <a:latin typeface="Arial"/>
                <a:ea typeface="Calibri" panose="020F0502020204030204" pitchFamily="34" charset="0"/>
                <a:cs typeface="Times New Roman"/>
              </a:rPr>
              <a:t>seule fois</a:t>
            </a:r>
            <a:r>
              <a:rPr lang="fr-CA" sz="1400" dirty="0">
                <a:solidFill>
                  <a:srgbClr val="000000"/>
                </a:solidFill>
                <a:latin typeface="Arial"/>
                <a:ea typeface="Calibri" panose="020F0502020204030204" pitchFamily="34" charset="0"/>
                <a:cs typeface="Times New Roman"/>
              </a:rPr>
              <a:t>.</a:t>
            </a:r>
          </a:p>
          <a:p>
            <a:r>
              <a:rPr lang="fr-CA" sz="1400" dirty="0">
                <a:solidFill>
                  <a:srgbClr val="000000"/>
                </a:solidFill>
                <a:latin typeface="Arial"/>
                <a:ea typeface="Calibri" panose="020F0502020204030204" pitchFamily="34" charset="0"/>
                <a:cs typeface="Times New Roman"/>
              </a:rPr>
              <a:t>Les clients sélectionneront également leur </a:t>
            </a:r>
            <a:r>
              <a:rPr lang="fr-CA" sz="1400" b="1" dirty="0">
                <a:solidFill>
                  <a:srgbClr val="000000"/>
                </a:solidFill>
                <a:latin typeface="Arial"/>
                <a:ea typeface="Calibri" panose="020F0502020204030204" pitchFamily="34" charset="0"/>
                <a:cs typeface="Times New Roman"/>
              </a:rPr>
              <a:t>tableau d’humeur préféré</a:t>
            </a:r>
            <a:r>
              <a:rPr lang="fr-CA" sz="1400" dirty="0">
                <a:solidFill>
                  <a:srgbClr val="000000"/>
                </a:solidFill>
                <a:latin typeface="Arial"/>
                <a:ea typeface="Calibri" panose="020F0502020204030204" pitchFamily="34" charset="0"/>
                <a:cs typeface="Times New Roman"/>
              </a:rPr>
              <a:t> qui servira de base à l’élaboration de la conception. </a:t>
            </a:r>
          </a:p>
          <a:p>
            <a:endParaRPr lang="en-US" sz="1400" dirty="0">
              <a:solidFill>
                <a:srgbClr val="000000"/>
              </a:solidFill>
              <a:latin typeface="Arial"/>
              <a:ea typeface="Calibri" panose="020F0502020204030204" pitchFamily="34" charset="0"/>
              <a:cs typeface="Times New Roman"/>
            </a:endParaRPr>
          </a:p>
          <a:p>
            <a:endParaRPr lang="en-US" sz="1400" u="sng" dirty="0">
              <a:solidFill>
                <a:srgbClr val="000000"/>
              </a:solidFill>
              <a:latin typeface="Arial"/>
              <a:ea typeface="Calibri" panose="020F0502020204030204" pitchFamily="34" charset="0"/>
              <a:cs typeface="Times New Roman"/>
            </a:endParaRPr>
          </a:p>
          <a:p>
            <a:endParaRPr lang="en-US" sz="1400" dirty="0">
              <a:solidFill>
                <a:srgbClr val="000000"/>
              </a:solidFill>
              <a:latin typeface="Arial"/>
              <a:ea typeface="Calibri" panose="020F0502020204030204" pitchFamily="34" charset="0"/>
              <a:cs typeface="Times New Roman"/>
            </a:endParaRPr>
          </a:p>
          <a:p>
            <a:endParaRPr lang="en-US" sz="1400" dirty="0">
              <a:solidFill>
                <a:srgbClr val="000000"/>
              </a:solidFill>
              <a:latin typeface="Arial"/>
              <a:ea typeface="Calibri" panose="020F0502020204030204" pitchFamily="34" charset="0"/>
              <a:cs typeface="Times New Roman"/>
            </a:endParaRPr>
          </a:p>
          <a:p>
            <a:endParaRPr lang="en-CA" sz="1600" b="1" dirty="0">
              <a:solidFill>
                <a:srgbClr val="000000"/>
              </a:solidFill>
              <a:latin typeface="Arial"/>
            </a:endParaRPr>
          </a:p>
        </p:txBody>
      </p:sp>
      <p:sp>
        <p:nvSpPr>
          <p:cNvPr id="12" name="TextBox 11">
            <a:extLst>
              <a:ext uri="{FF2B5EF4-FFF2-40B4-BE49-F238E27FC236}">
                <a16:creationId xmlns:a16="http://schemas.microsoft.com/office/drawing/2014/main" id="{06003217-8D0D-4FE4-AF8C-C2B65CC2502A}"/>
              </a:ext>
            </a:extLst>
          </p:cNvPr>
          <p:cNvSpPr txBox="1"/>
          <p:nvPr/>
        </p:nvSpPr>
        <p:spPr>
          <a:xfrm>
            <a:off x="347013" y="3876017"/>
            <a:ext cx="7266010" cy="5232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Calibri" panose="020F0502020204030204" pitchFamily="34" charset="0"/>
                <a:cs typeface="Times New Roman"/>
              </a:rPr>
              <a:t>Le plan conceptuel est présenté aux clients lors d’une séance de travail. Le présentateur </a:t>
            </a:r>
            <a:r>
              <a:rPr kumimoji="0" lang="fr-CA" sz="1400" b="1" i="0" u="none" strike="noStrike" cap="none" normalizeH="0" baseline="0" noProof="0" dirty="0">
                <a:ln>
                  <a:noFill/>
                </a:ln>
                <a:solidFill>
                  <a:srgbClr val="000000"/>
                </a:solidFill>
                <a:uLnTx/>
                <a:uFillTx/>
                <a:latin typeface="Arial"/>
                <a:ea typeface="Calibri" panose="020F0502020204030204" pitchFamily="34" charset="0"/>
                <a:cs typeface="Times New Roman"/>
              </a:rPr>
              <a:t>parcourra le plan d’étage</a:t>
            </a:r>
            <a:r>
              <a:rPr kumimoji="0" lang="fr-CA" sz="1400" b="0" i="0" u="none" strike="noStrike" cap="none" normalizeH="0" baseline="0" noProof="0" dirty="0">
                <a:ln>
                  <a:noFill/>
                </a:ln>
                <a:solidFill>
                  <a:srgbClr val="000000"/>
                </a:solidFill>
                <a:uLnTx/>
                <a:uFillTx/>
                <a:latin typeface="Arial"/>
                <a:ea typeface="Calibri" panose="020F0502020204030204" pitchFamily="34" charset="0"/>
                <a:cs typeface="Times New Roman"/>
              </a:rPr>
              <a:t>, en expliquant l’intention et la raison d’être de la conception.  </a:t>
            </a:r>
          </a:p>
        </p:txBody>
      </p:sp>
      <p:sp>
        <p:nvSpPr>
          <p:cNvPr id="2" name="TextBox 1">
            <a:extLst>
              <a:ext uri="{FF2B5EF4-FFF2-40B4-BE49-F238E27FC236}">
                <a16:creationId xmlns:a16="http://schemas.microsoft.com/office/drawing/2014/main" id="{9861BE5E-4D98-43F8-8CB2-8078A261D79E}"/>
              </a:ext>
            </a:extLst>
          </p:cNvPr>
          <p:cNvSpPr txBox="1"/>
          <p:nvPr/>
        </p:nvSpPr>
        <p:spPr>
          <a:xfrm>
            <a:off x="347013" y="2458391"/>
            <a:ext cx="7191367"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000000"/>
                </a:solidFill>
                <a:uLnTx/>
                <a:uFillTx/>
                <a:latin typeface="Arial"/>
                <a:ea typeface="+mn-ea"/>
                <a:cs typeface="+mn-cs"/>
              </a:rPr>
              <a:t>Étape 5 – </a:t>
            </a:r>
            <a:r>
              <a:rPr kumimoji="0" lang="fr-CA" sz="1600" b="1" i="0" u="sng" strike="noStrike" cap="none" normalizeH="0" baseline="0" noProof="0" dirty="0">
                <a:ln>
                  <a:noFill/>
                </a:ln>
                <a:solidFill>
                  <a:srgbClr val="000000"/>
                </a:solidFill>
                <a:uLnTx/>
                <a:uFillTx/>
                <a:latin typeface="Arial"/>
                <a:ea typeface="+mn-ea"/>
                <a:cs typeface="+mn-cs"/>
              </a:rPr>
              <a:t>Plan et présentation du concept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Calibri" panose="020F0502020204030204" pitchFamily="34" charset="0"/>
                <a:cs typeface="Times New Roman"/>
              </a:rPr>
              <a:t>Sur la base des renseignements recueillis au cours du processus de consultation, un plan conceptuel pour chaque étage sera élaboré. Le plan est élaboré en tenant compte du profil d’activité du Milieu de travail GC et des exigences précises du client.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CA" sz="160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E84C70C4-2A07-4E96-BDC5-1674556C2042}"/>
              </a:ext>
            </a:extLst>
          </p:cNvPr>
          <p:cNvSpPr>
            <a:spLocks noGrp="1"/>
          </p:cNvSpPr>
          <p:nvPr>
            <p:ph type="title"/>
            <p:custDataLst>
              <p:tags r:id="rId1"/>
            </p:custDataLst>
          </p:nvPr>
        </p:nvSpPr>
        <p:spPr>
          <a:xfrm>
            <a:off x="381156" y="415199"/>
            <a:ext cx="10704280" cy="779462"/>
          </a:xfrm>
        </p:spPr>
        <p:txBody>
          <a:bodyPr/>
          <a:lstStyle/>
          <a:p>
            <a:r>
              <a:rPr lang="fr-CA" sz="3600">
                <a:solidFill>
                  <a:schemeClr val="accent3"/>
                </a:solidFill>
              </a:rPr>
              <a:t>Méthodologie de conception</a:t>
            </a:r>
          </a:p>
        </p:txBody>
      </p:sp>
      <p:pic>
        <p:nvPicPr>
          <p:cNvPr id="9" name="Picture 8">
            <a:extLst>
              <a:ext uri="{FF2B5EF4-FFF2-40B4-BE49-F238E27FC236}">
                <a16:creationId xmlns:a16="http://schemas.microsoft.com/office/drawing/2014/main" id="{1437ABAF-AFC0-4F27-B493-F7585BD465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613023" y="357651"/>
            <a:ext cx="4249131" cy="4718976"/>
          </a:xfrm>
          <a:prstGeom prst="rect">
            <a:avLst/>
          </a:prstGeom>
        </p:spPr>
      </p:pic>
      <p:sp>
        <p:nvSpPr>
          <p:cNvPr id="15" name="TextBox 14">
            <a:extLst>
              <a:ext uri="{FF2B5EF4-FFF2-40B4-BE49-F238E27FC236}">
                <a16:creationId xmlns:a16="http://schemas.microsoft.com/office/drawing/2014/main" id="{B670D4A2-9280-4F39-8AB1-50FD63BE4522}"/>
              </a:ext>
            </a:extLst>
          </p:cNvPr>
          <p:cNvSpPr txBox="1"/>
          <p:nvPr/>
        </p:nvSpPr>
        <p:spPr>
          <a:xfrm>
            <a:off x="347013" y="1130652"/>
            <a:ext cx="7467450" cy="101566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000000"/>
                </a:solidFill>
                <a:uLnTx/>
                <a:uFillTx/>
                <a:latin typeface="Arial"/>
                <a:ea typeface="Calibri" panose="020F0502020204030204" pitchFamily="34" charset="0"/>
                <a:cs typeface="Times New Roman"/>
              </a:rPr>
              <a:t>Étape 4 – </a:t>
            </a:r>
            <a:r>
              <a:rPr kumimoji="0" lang="fr-CA" sz="1600" b="1" i="0" u="sng" strike="noStrike" cap="none" normalizeH="0" baseline="0" noProof="0" dirty="0">
                <a:ln>
                  <a:noFill/>
                </a:ln>
                <a:solidFill>
                  <a:srgbClr val="000000"/>
                </a:solidFill>
                <a:uLnTx/>
                <a:uFillTx/>
                <a:latin typeface="Arial"/>
                <a:ea typeface="Calibri" panose="020F0502020204030204" pitchFamily="34" charset="0"/>
                <a:cs typeface="Times New Roman"/>
              </a:rPr>
              <a:t>Court énoncé de conception</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1" i="0" u="sng" strike="noStrike" kern="1200" cap="none" spc="0" normalizeH="0" baseline="0" noProof="0" dirty="0">
              <a:ln>
                <a:noFill/>
              </a:ln>
              <a:solidFill>
                <a:srgbClr val="000000"/>
              </a:solidFill>
              <a:effectLst/>
              <a:uLnTx/>
              <a:uFillTx/>
              <a:latin typeface="Arial"/>
              <a:ea typeface="Calibri" panose="020F0502020204030204" pitchFamily="34" charset="0"/>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Calibri" panose="020F0502020204030204" pitchFamily="34" charset="0"/>
                <a:cs typeface="Times New Roman"/>
              </a:rPr>
              <a:t>À la fin de la phase de consultation, un rapport contenant toutes les exigences de conception et les solutions proposées est produit aux fins d’approbation par le client.</a:t>
            </a:r>
          </a:p>
        </p:txBody>
      </p:sp>
      <p:pic>
        <p:nvPicPr>
          <p:cNvPr id="16" name="Picture 15">
            <a:extLst>
              <a:ext uri="{FF2B5EF4-FFF2-40B4-BE49-F238E27FC236}">
                <a16:creationId xmlns:a16="http://schemas.microsoft.com/office/drawing/2014/main" id="{D3F6FC6D-A366-4D5F-B554-5576C57578C1}"/>
              </a:ext>
            </a:extLst>
          </p:cNvPr>
          <p:cNvPicPr>
            <a:picLocks noChangeAspect="1"/>
          </p:cNvPicPr>
          <p:nvPr/>
        </p:nvPicPr>
        <p:blipFill>
          <a:blip r:embed="rId7"/>
          <a:stretch>
            <a:fillRect/>
          </a:stretch>
        </p:blipFill>
        <p:spPr>
          <a:xfrm>
            <a:off x="4214357" y="994939"/>
            <a:ext cx="640625" cy="669309"/>
          </a:xfrm>
          <a:prstGeom prst="rect">
            <a:avLst/>
          </a:prstGeom>
        </p:spPr>
      </p:pic>
    </p:spTree>
    <p:extLst>
      <p:ext uri="{BB962C8B-B14F-4D97-AF65-F5344CB8AC3E}">
        <p14:creationId xmlns:p14="http://schemas.microsoft.com/office/powerpoint/2010/main" val="2451197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C5D5A-5866-41F6-B40B-7EC92C21D8AB}"/>
              </a:ext>
            </a:extLst>
          </p:cNvPr>
          <p:cNvSpPr>
            <a:spLocks noGrp="1"/>
          </p:cNvSpPr>
          <p:nvPr>
            <p:ph type="title"/>
          </p:nvPr>
        </p:nvSpPr>
        <p:spPr>
          <a:xfrm>
            <a:off x="404140" y="2649538"/>
            <a:ext cx="11692610" cy="779462"/>
          </a:xfrm>
        </p:spPr>
        <p:txBody>
          <a:bodyPr/>
          <a:lstStyle/>
          <a:p>
            <a:r>
              <a:rPr lang="fr-CA" sz="3200" b="0" i="1" dirty="0">
                <a:solidFill>
                  <a:schemeClr val="accent6"/>
                </a:solidFill>
              </a:rPr>
              <a:t>Programme de transformation du milieu de travail</a:t>
            </a:r>
            <a:br>
              <a:rPr lang="fr-CA" b="1" dirty="0"/>
            </a:br>
            <a:r>
              <a:rPr lang="fr-CA" sz="3600" b="1" dirty="0">
                <a:solidFill>
                  <a:schemeClr val="accent2"/>
                </a:solidFill>
              </a:rPr>
              <a:t>VOTRE EXPÉRIENCE EN TANT QU’EMPLOYÉ</a:t>
            </a:r>
          </a:p>
        </p:txBody>
      </p:sp>
    </p:spTree>
    <p:extLst>
      <p:ext uri="{BB962C8B-B14F-4D97-AF65-F5344CB8AC3E}">
        <p14:creationId xmlns:p14="http://schemas.microsoft.com/office/powerpoint/2010/main" val="423696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3F4F-B677-4BCF-87C5-495D7F88DA54}"/>
              </a:ext>
            </a:extLst>
          </p:cNvPr>
          <p:cNvSpPr>
            <a:spLocks noGrp="1"/>
          </p:cNvSpPr>
          <p:nvPr>
            <p:ph type="title"/>
          </p:nvPr>
        </p:nvSpPr>
        <p:spPr>
          <a:xfrm>
            <a:off x="592827" y="636586"/>
            <a:ext cx="11006345" cy="835027"/>
          </a:xfrm>
        </p:spPr>
        <p:txBody>
          <a:bodyPr/>
          <a:lstStyle/>
          <a:p>
            <a:r>
              <a:rPr lang="fr-CA" sz="3200" dirty="0">
                <a:solidFill>
                  <a:schemeClr val="tx2"/>
                </a:solidFill>
                <a:latin typeface="Arial Rounded MT Bold" panose="020F0704030504030204" pitchFamily="34" charset="0"/>
              </a:rPr>
              <a:t>Option 1 : Transmettre le document aux employés</a:t>
            </a:r>
            <a:br>
              <a:rPr lang="fr-CA" sz="3200" dirty="0">
                <a:solidFill>
                  <a:schemeClr val="tx2"/>
                </a:solidFill>
                <a:latin typeface="Arial Rounded MT Bold" panose="020F0704030504030204" pitchFamily="34" charset="0"/>
              </a:rPr>
            </a:br>
            <a:endParaRPr lang="fr-CA" sz="3200" dirty="0">
              <a:solidFill>
                <a:schemeClr val="tx2"/>
              </a:solidFill>
              <a:latin typeface="Arial Rounded MT Bold" panose="020F0704030504030204" pitchFamily="34" charset="0"/>
            </a:endParaRPr>
          </a:p>
        </p:txBody>
      </p:sp>
      <p:sp>
        <p:nvSpPr>
          <p:cNvPr id="4" name="TextBox 3">
            <a:extLst>
              <a:ext uri="{FF2B5EF4-FFF2-40B4-BE49-F238E27FC236}">
                <a16:creationId xmlns:a16="http://schemas.microsoft.com/office/drawing/2014/main" id="{503E9E11-7DE6-4DA9-A136-4EB47B6798F2}"/>
              </a:ext>
            </a:extLst>
          </p:cNvPr>
          <p:cNvSpPr txBox="1"/>
          <p:nvPr/>
        </p:nvSpPr>
        <p:spPr>
          <a:xfrm>
            <a:off x="592827" y="1644461"/>
            <a:ext cx="10269726" cy="1938992"/>
          </a:xfrm>
          <a:prstGeom prst="rect">
            <a:avLst/>
          </a:prstGeom>
          <a:noFill/>
        </p:spPr>
        <p:txBody>
          <a:bodyPr wrap="square" rtlCol="0">
            <a:spAutoFit/>
          </a:bodyPr>
          <a:lstStyle/>
          <a:p>
            <a:pPr marL="342900" indent="-342900">
              <a:buFont typeface="Arial" panose="020B0604020202020204" pitchFamily="34" charset="0"/>
              <a:buChar char="•"/>
            </a:pPr>
            <a:r>
              <a:rPr lang="fr-CA" sz="2000" dirty="0">
                <a:latin typeface="Calibri Light" panose="020F0302020204030204" pitchFamily="34" charset="0"/>
                <a:cs typeface="Calibri Light" panose="020F0302020204030204" pitchFamily="34" charset="0"/>
              </a:rPr>
              <a:t>Avant d’envoyer ce document, assurez-vous que vous avez déjà informé vos employés par une communication sur le projet à venir.</a:t>
            </a:r>
          </a:p>
          <a:p>
            <a:pPr marL="342900" indent="-342900">
              <a:buFont typeface="Arial" panose="020B0604020202020204" pitchFamily="34" charset="0"/>
              <a:buChar char="•"/>
            </a:pPr>
            <a:r>
              <a:rPr lang="fr-CA" sz="2000" dirty="0">
                <a:latin typeface="Calibri Light" panose="020F0302020204030204" pitchFamily="34" charset="0"/>
                <a:cs typeface="Calibri Light" panose="020F0302020204030204" pitchFamily="34" charset="0"/>
              </a:rPr>
              <a:t>Nous recommandons que le responsable ou le champion du projet envoie la trousse d’information aux employés concernés.</a:t>
            </a:r>
          </a:p>
          <a:p>
            <a:pPr marL="342900" indent="-342900">
              <a:buFont typeface="Arial" panose="020B0604020202020204" pitchFamily="34" charset="0"/>
              <a:buChar char="•"/>
            </a:pPr>
            <a:r>
              <a:rPr lang="fr-CA" sz="2000" dirty="0">
                <a:latin typeface="Calibri Light" panose="020F0302020204030204" pitchFamily="34" charset="0"/>
                <a:cs typeface="Calibri Light" panose="020F0302020204030204" pitchFamily="34" charset="0"/>
              </a:rPr>
              <a:t>Vous pouvez utiliser ce </a:t>
            </a:r>
            <a:r>
              <a:rPr lang="fr-CA" sz="2000" i="1" dirty="0">
                <a:latin typeface="Calibri Light" panose="020F0302020204030204" pitchFamily="34" charset="0"/>
                <a:cs typeface="Calibri Light" panose="020F0302020204030204" pitchFamily="34" charset="0"/>
              </a:rPr>
              <a:t>modèle générique de communication aux employés </a:t>
            </a:r>
            <a:r>
              <a:rPr lang="fr-CA" sz="2000" dirty="0">
                <a:latin typeface="Calibri Light" panose="020F0302020204030204" pitchFamily="34" charset="0"/>
                <a:cs typeface="Calibri Light" panose="020F0302020204030204" pitchFamily="34" charset="0"/>
              </a:rPr>
              <a:t>pour envoyer le document ainsi que les </a:t>
            </a:r>
            <a:r>
              <a:rPr lang="fr-CA" sz="2000" i="1" dirty="0">
                <a:latin typeface="Calibri Light" panose="020F0302020204030204" pitchFamily="34" charset="0"/>
                <a:cs typeface="Calibri Light" panose="020F0302020204030204" pitchFamily="34" charset="0"/>
              </a:rPr>
              <a:t>messages clés</a:t>
            </a:r>
            <a:r>
              <a:rPr lang="fr-CA" sz="2000" dirty="0">
                <a:latin typeface="Calibri Light" panose="020F0302020204030204" pitchFamily="34" charset="0"/>
                <a:cs typeface="Calibri Light" panose="020F0302020204030204" pitchFamily="34" charset="0"/>
              </a:rPr>
              <a:t>.</a:t>
            </a:r>
          </a:p>
        </p:txBody>
      </p:sp>
      <p:sp>
        <p:nvSpPr>
          <p:cNvPr id="7" name="TextBox 6">
            <a:extLst>
              <a:ext uri="{FF2B5EF4-FFF2-40B4-BE49-F238E27FC236}">
                <a16:creationId xmlns:a16="http://schemas.microsoft.com/office/drawing/2014/main" id="{37D2C63D-AC6A-4433-A1EB-184D763C15F2}"/>
              </a:ext>
            </a:extLst>
          </p:cNvPr>
          <p:cNvSpPr txBox="1"/>
          <p:nvPr/>
        </p:nvSpPr>
        <p:spPr>
          <a:xfrm>
            <a:off x="5093208" y="0"/>
            <a:ext cx="7098792" cy="400110"/>
          </a:xfrm>
          <a:prstGeom prst="rect">
            <a:avLst/>
          </a:prstGeom>
          <a:noFill/>
        </p:spPr>
        <p:txBody>
          <a:bodyPr wrap="square">
            <a:spAutoFit/>
          </a:bodyPr>
          <a:lstStyle/>
          <a:p>
            <a:r>
              <a:rPr lang="fr-CA" sz="2000" b="1" i="1" dirty="0">
                <a:solidFill>
                  <a:srgbClr val="FF0000"/>
                </a:solidFill>
                <a:latin typeface="Calibri Light" panose="020F0302020204030204" pitchFamily="34" charset="0"/>
                <a:cs typeface="Calibri Light" panose="020F0302020204030204" pitchFamily="34" charset="0"/>
              </a:rPr>
              <a:t>Instructions – Retirez cette page avant d’utiliser la présentation</a:t>
            </a:r>
          </a:p>
        </p:txBody>
      </p:sp>
      <p:sp>
        <p:nvSpPr>
          <p:cNvPr id="9" name="TextBox 8">
            <a:extLst>
              <a:ext uri="{FF2B5EF4-FFF2-40B4-BE49-F238E27FC236}">
                <a16:creationId xmlns:a16="http://schemas.microsoft.com/office/drawing/2014/main" id="{1DFD53FE-EC8E-4692-9E96-EB0CEAF5D5D6}"/>
              </a:ext>
            </a:extLst>
          </p:cNvPr>
          <p:cNvSpPr txBox="1"/>
          <p:nvPr/>
        </p:nvSpPr>
        <p:spPr>
          <a:xfrm>
            <a:off x="508758" y="4858583"/>
            <a:ext cx="11090414" cy="1055608"/>
          </a:xfrm>
          <a:prstGeom prst="roundRect">
            <a:avLst/>
          </a:prstGeom>
          <a:noFill/>
          <a:ln w="28575">
            <a:solidFill>
              <a:schemeClr val="accent4"/>
            </a:solidFill>
          </a:ln>
        </p:spPr>
        <p:txBody>
          <a:bodyPr wrap="square" rtlCol="0">
            <a:spAutoFit/>
          </a:bodyPr>
          <a:lstStyle/>
          <a:p>
            <a:r>
              <a:rPr lang="fr-CA" sz="1400" b="1">
                <a:solidFill>
                  <a:schemeClr val="tx2"/>
                </a:solidFill>
                <a:latin typeface="Calibri Light" panose="020F0302020204030204" pitchFamily="34" charset="0"/>
                <a:cs typeface="Calibri Light" panose="020F0302020204030204" pitchFamily="34" charset="0"/>
              </a:rPr>
              <a:t>Conseils et astuces</a:t>
            </a:r>
          </a:p>
          <a:p>
            <a:pPr marL="285750" indent="-285750">
              <a:buFont typeface="Arial" panose="020B0604020202020204" pitchFamily="34" charset="0"/>
              <a:buChar char="•"/>
            </a:pPr>
            <a:r>
              <a:rPr lang="fr-CA" sz="1400">
                <a:solidFill>
                  <a:schemeClr val="tx2"/>
                </a:solidFill>
                <a:latin typeface="Calibri Light" panose="020F0302020204030204" pitchFamily="34" charset="0"/>
                <a:cs typeface="Calibri Light" panose="020F0302020204030204" pitchFamily="34" charset="0"/>
              </a:rPr>
              <a:t>Veillez à ce que les renseignements soient disponibles pour les employés, soit sur un espace partagé, soit sur une page intranet. </a:t>
            </a:r>
          </a:p>
          <a:p>
            <a:pPr marL="285750" indent="-285750">
              <a:buFont typeface="Arial" panose="020B0604020202020204" pitchFamily="34" charset="0"/>
              <a:buChar char="•"/>
            </a:pPr>
            <a:r>
              <a:rPr lang="fr-CA" sz="1400">
                <a:solidFill>
                  <a:schemeClr val="tx2"/>
                </a:solidFill>
                <a:latin typeface="Calibri Light" panose="020F0302020204030204" pitchFamily="34" charset="0"/>
                <a:cs typeface="Calibri Light" panose="020F0302020204030204" pitchFamily="34" charset="0"/>
              </a:rPr>
              <a:t>Fournissez des messages clés et des renseignements généraux sur le projet à tous les gestionnaires afin qu’ils soient bien outillés pour répondre aux questions que leurs employés pourraient se poser. </a:t>
            </a:r>
          </a:p>
        </p:txBody>
      </p:sp>
      <p:pic>
        <p:nvPicPr>
          <p:cNvPr id="10" name="Graphic 9" descr="Lights On outline">
            <a:extLst>
              <a:ext uri="{FF2B5EF4-FFF2-40B4-BE49-F238E27FC236}">
                <a16:creationId xmlns:a16="http://schemas.microsoft.com/office/drawing/2014/main" id="{93A511DA-50E8-4849-A392-895B943D2C4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749945">
            <a:off x="2031023" y="4895008"/>
            <a:ext cx="339873" cy="339873"/>
          </a:xfrm>
          <a:prstGeom prst="rect">
            <a:avLst/>
          </a:prstGeom>
        </p:spPr>
      </p:pic>
      <p:pic>
        <p:nvPicPr>
          <p:cNvPr id="6" name="Graphic 5" descr="Email outline">
            <a:extLst>
              <a:ext uri="{FF2B5EF4-FFF2-40B4-BE49-F238E27FC236}">
                <a16:creationId xmlns:a16="http://schemas.microsoft.com/office/drawing/2014/main" id="{4B5324F1-22A6-4E1A-855B-309E2A559F37}"/>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365325" y="463738"/>
            <a:ext cx="683613" cy="683613"/>
          </a:xfrm>
          <a:prstGeom prst="rect">
            <a:avLst/>
          </a:prstGeom>
        </p:spPr>
      </p:pic>
    </p:spTree>
    <p:extLst>
      <p:ext uri="{BB962C8B-B14F-4D97-AF65-F5344CB8AC3E}">
        <p14:creationId xmlns:p14="http://schemas.microsoft.com/office/powerpoint/2010/main" val="3340792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B4CE7-DA87-457E-BA27-C090239D08C6}"/>
              </a:ext>
            </a:extLst>
          </p:cNvPr>
          <p:cNvSpPr>
            <a:spLocks noGrp="1"/>
          </p:cNvSpPr>
          <p:nvPr>
            <p:ph type="title"/>
          </p:nvPr>
        </p:nvSpPr>
        <p:spPr/>
        <p:txBody>
          <a:bodyPr>
            <a:normAutofit/>
          </a:bodyPr>
          <a:lstStyle/>
          <a:p>
            <a:r>
              <a:rPr lang="fr-CA" sz="3600">
                <a:solidFill>
                  <a:schemeClr val="accent2"/>
                </a:solidFill>
              </a:rPr>
              <a:t>En route vers le nouveau milieu de travail</a:t>
            </a:r>
          </a:p>
        </p:txBody>
      </p:sp>
      <p:sp>
        <p:nvSpPr>
          <p:cNvPr id="4" name="Rectangle 3">
            <a:extLst>
              <a:ext uri="{FF2B5EF4-FFF2-40B4-BE49-F238E27FC236}">
                <a16:creationId xmlns:a16="http://schemas.microsoft.com/office/drawing/2014/main" id="{81E43E10-FDCB-44D4-B9C8-933B113ACEF6}"/>
              </a:ext>
            </a:extLst>
          </p:cNvPr>
          <p:cNvSpPr/>
          <p:nvPr/>
        </p:nvSpPr>
        <p:spPr>
          <a:xfrm>
            <a:off x="797477" y="1637249"/>
            <a:ext cx="10597046" cy="147732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i="0" u="none" strike="noStrike" cap="none" normalizeH="0" baseline="0" noProof="0" dirty="0">
                <a:ln>
                  <a:noFill/>
                </a:ln>
                <a:solidFill>
                  <a:srgbClr val="000000"/>
                </a:solidFill>
                <a:uLnTx/>
                <a:uFillTx/>
                <a:latin typeface="Calibri"/>
                <a:ea typeface="+mn-ea"/>
                <a:cs typeface="Arial" panose="020B0604020202020204" pitchFamily="34" charset="0"/>
              </a:rPr>
              <a:t>La vision de notre organisation pour ce nouveau milieu de travail est entièrement adaptée à une nouvelle réalité où le milieu de travail sera un outil qui vous permettra d’effectuer vos activités professionnelles en fonction de votre flexibilité et de vos préférences. Afin de vous soutenir dans cette transition, nous vous proposons une </a:t>
            </a:r>
            <a:r>
              <a:rPr kumimoji="0" lang="fr-CA" sz="1800" b="1" i="0" u="none" strike="noStrike" cap="none" normalizeH="0" baseline="0" noProof="0" dirty="0">
                <a:ln>
                  <a:noFill/>
                </a:ln>
                <a:solidFill>
                  <a:srgbClr val="000000"/>
                </a:solidFill>
                <a:uLnTx/>
                <a:uFillTx/>
                <a:latin typeface="Calibri"/>
                <a:ea typeface="+mn-ea"/>
                <a:cs typeface="Arial" panose="020B0604020202020204" pitchFamily="34" charset="0"/>
              </a:rPr>
              <a:t>feuille de route </a:t>
            </a:r>
            <a:r>
              <a:rPr lang="fr-CA" sz="1800" dirty="0">
                <a:solidFill>
                  <a:srgbClr val="000000"/>
                </a:solidFill>
                <a:latin typeface="Calibri"/>
                <a:ea typeface="+mn-ea"/>
                <a:cs typeface="Arial" panose="020B0604020202020204" pitchFamily="34" charset="0"/>
              </a:rPr>
              <a:t>qui vous fournira </a:t>
            </a:r>
            <a:r>
              <a:rPr kumimoji="0" lang="fr-CA" sz="1800" i="0" u="none" strike="noStrike" cap="none" normalizeH="0" baseline="0" noProof="0" dirty="0">
                <a:ln>
                  <a:noFill/>
                </a:ln>
                <a:solidFill>
                  <a:srgbClr val="000000"/>
                </a:solidFill>
                <a:uLnTx/>
                <a:uFillTx/>
                <a:latin typeface="Calibri"/>
                <a:ea typeface="+mn-ea"/>
                <a:cs typeface="Arial" panose="020B0604020202020204" pitchFamily="34" charset="0"/>
              </a:rPr>
              <a:t>les renseignements et les outils essentiels dont vous avez besoin pour participer à l’élaboration du milieu de travail du futur et de l’expérience que vous aurez, que vous soyez au bureau ou que vous travailliez à distance.  </a:t>
            </a:r>
          </a:p>
        </p:txBody>
      </p:sp>
      <p:sp>
        <p:nvSpPr>
          <p:cNvPr id="17" name="TextBox 16">
            <a:extLst>
              <a:ext uri="{FF2B5EF4-FFF2-40B4-BE49-F238E27FC236}">
                <a16:creationId xmlns:a16="http://schemas.microsoft.com/office/drawing/2014/main" id="{7A96E3F3-10F4-4315-94B3-04D7FD257C92}"/>
              </a:ext>
            </a:extLst>
          </p:cNvPr>
          <p:cNvSpPr txBox="1"/>
          <p:nvPr/>
        </p:nvSpPr>
        <p:spPr>
          <a:xfrm>
            <a:off x="4910328" y="5452320"/>
            <a:ext cx="6851755" cy="584775"/>
          </a:xfrm>
          <a:prstGeom prst="rect">
            <a:avLst/>
          </a:prstGeom>
          <a:noFill/>
        </p:spPr>
        <p:txBody>
          <a:bodyPr wrap="square">
            <a:spAutoFit/>
          </a:bodyPr>
          <a:lstStyle/>
          <a:p>
            <a:pPr algn="r"/>
            <a:r>
              <a:rPr lang="fr-CA" sz="1600" i="1" dirty="0">
                <a:latin typeface="+mn-lt"/>
              </a:rPr>
              <a:t>« Le secret du </a:t>
            </a:r>
            <a:r>
              <a:rPr lang="fr-CA" sz="1600" b="1" i="1" dirty="0">
                <a:latin typeface="+mn-lt"/>
              </a:rPr>
              <a:t>changement</a:t>
            </a:r>
            <a:r>
              <a:rPr lang="fr-CA" sz="1600" i="1" dirty="0">
                <a:latin typeface="+mn-lt"/>
              </a:rPr>
              <a:t>, c’est de </a:t>
            </a:r>
            <a:r>
              <a:rPr lang="fr-CA" sz="1600" b="1" i="1" dirty="0">
                <a:latin typeface="+mn-lt"/>
              </a:rPr>
              <a:t>concentrer</a:t>
            </a:r>
            <a:r>
              <a:rPr lang="fr-CA" sz="1600" i="1" dirty="0">
                <a:latin typeface="+mn-lt"/>
              </a:rPr>
              <a:t> toute votre </a:t>
            </a:r>
            <a:r>
              <a:rPr lang="fr-CA" sz="1600" b="1" i="1" dirty="0">
                <a:latin typeface="+mn-lt"/>
              </a:rPr>
              <a:t>énergie</a:t>
            </a:r>
            <a:r>
              <a:rPr lang="fr-CA" sz="1600" i="1" dirty="0">
                <a:latin typeface="+mn-lt"/>
              </a:rPr>
              <a:t> non pas à lutter contre le passé, mais à </a:t>
            </a:r>
            <a:r>
              <a:rPr lang="fr-CA" sz="1600" b="1" i="1" dirty="0">
                <a:latin typeface="+mn-lt"/>
              </a:rPr>
              <a:t>construire</a:t>
            </a:r>
            <a:r>
              <a:rPr lang="fr-CA" sz="1600" i="1" dirty="0">
                <a:latin typeface="+mn-lt"/>
              </a:rPr>
              <a:t> </a:t>
            </a:r>
            <a:r>
              <a:rPr lang="fr-CA" sz="1600" b="1" i="1" dirty="0">
                <a:latin typeface="+mn-lt"/>
              </a:rPr>
              <a:t>l’avenir</a:t>
            </a:r>
            <a:r>
              <a:rPr lang="fr-CA" sz="1600" i="1" dirty="0">
                <a:latin typeface="+mn-lt"/>
              </a:rPr>
              <a:t> » – Socrates</a:t>
            </a:r>
          </a:p>
        </p:txBody>
      </p:sp>
      <p:sp>
        <p:nvSpPr>
          <p:cNvPr id="3" name="Rectangle 2">
            <a:extLst>
              <a:ext uri="{FF2B5EF4-FFF2-40B4-BE49-F238E27FC236}">
                <a16:creationId xmlns:a16="http://schemas.microsoft.com/office/drawing/2014/main" id="{AF83B3EA-E0CF-4AAB-A513-77DA68B549AF}"/>
              </a:ext>
            </a:extLst>
          </p:cNvPr>
          <p:cNvSpPr/>
          <p:nvPr/>
        </p:nvSpPr>
        <p:spPr>
          <a:xfrm>
            <a:off x="2453057" y="4081867"/>
            <a:ext cx="7507696" cy="493887"/>
          </a:xfrm>
          <a:prstGeom prst="rect">
            <a:avLst/>
          </a:prstGeom>
          <a:gradFill flip="none" rotWithShape="1">
            <a:gsLst>
              <a:gs pos="0">
                <a:schemeClr val="bg1">
                  <a:lumMod val="50000"/>
                </a:schemeClr>
              </a:gs>
              <a:gs pos="34000">
                <a:schemeClr val="bg1">
                  <a:lumMod val="75000"/>
                  <a:alpha val="89000"/>
                </a:schemeClr>
              </a:gs>
              <a:gs pos="73000">
                <a:schemeClr val="bg1">
                  <a:lumMod val="85000"/>
                </a:schemeClr>
              </a:gs>
            </a:gsLst>
            <a:lin ang="21594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                    Feuille de route de l’apprentissage</a:t>
            </a:r>
          </a:p>
        </p:txBody>
      </p:sp>
      <p:sp>
        <p:nvSpPr>
          <p:cNvPr id="18" name="Oval 17">
            <a:extLst>
              <a:ext uri="{FF2B5EF4-FFF2-40B4-BE49-F238E27FC236}">
                <a16:creationId xmlns:a16="http://schemas.microsoft.com/office/drawing/2014/main" id="{7A6DEEA7-B493-4558-A73E-E83C983FF2CB}"/>
              </a:ext>
            </a:extLst>
          </p:cNvPr>
          <p:cNvSpPr/>
          <p:nvPr/>
        </p:nvSpPr>
        <p:spPr>
          <a:xfrm>
            <a:off x="1141483" y="3553528"/>
            <a:ext cx="1558428" cy="1570578"/>
          </a:xfrm>
          <a:prstGeom prst="ellips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CA" sz="1400" dirty="0"/>
              <a:t>Ancien milieu de travail + anciennes méthodes de travail</a:t>
            </a:r>
          </a:p>
        </p:txBody>
      </p:sp>
      <p:sp>
        <p:nvSpPr>
          <p:cNvPr id="20" name="Oval 19">
            <a:extLst>
              <a:ext uri="{FF2B5EF4-FFF2-40B4-BE49-F238E27FC236}">
                <a16:creationId xmlns:a16="http://schemas.microsoft.com/office/drawing/2014/main" id="{DAC8D906-00EC-4FC3-8F6C-E878E0FAF7DA}"/>
              </a:ext>
            </a:extLst>
          </p:cNvPr>
          <p:cNvSpPr/>
          <p:nvPr/>
        </p:nvSpPr>
        <p:spPr>
          <a:xfrm>
            <a:off x="9341385" y="3437609"/>
            <a:ext cx="1558428" cy="1570578"/>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CA" sz="1400" dirty="0"/>
              <a:t>Milieu de travail du futur + nouvelles méthodes de travail</a:t>
            </a:r>
          </a:p>
        </p:txBody>
      </p:sp>
      <p:pic>
        <p:nvPicPr>
          <p:cNvPr id="10" name="Graphic 9" descr="Run with solid fill">
            <a:extLst>
              <a:ext uri="{FF2B5EF4-FFF2-40B4-BE49-F238E27FC236}">
                <a16:creationId xmlns:a16="http://schemas.microsoft.com/office/drawing/2014/main" id="{1DF540C1-2FD8-4E34-A64A-7766C9C27DF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788018" y="3769227"/>
            <a:ext cx="914400" cy="914400"/>
          </a:xfrm>
          <a:prstGeom prst="rect">
            <a:avLst/>
          </a:prstGeom>
        </p:spPr>
      </p:pic>
      <p:pic>
        <p:nvPicPr>
          <p:cNvPr id="16" name="Graphic 15" descr="Direction with solid fill">
            <a:extLst>
              <a:ext uri="{FF2B5EF4-FFF2-40B4-BE49-F238E27FC236}">
                <a16:creationId xmlns:a16="http://schemas.microsoft.com/office/drawing/2014/main" id="{DB72785E-DB79-4E43-8F17-8A52EB292E67}"/>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7998111">
            <a:off x="3330817" y="3114208"/>
            <a:ext cx="914400" cy="914400"/>
          </a:xfrm>
          <a:prstGeom prst="rect">
            <a:avLst/>
          </a:prstGeom>
        </p:spPr>
      </p:pic>
      <p:pic>
        <p:nvPicPr>
          <p:cNvPr id="21" name="Graphic 20" descr="Quotes with solid fill">
            <a:extLst>
              <a:ext uri="{FF2B5EF4-FFF2-40B4-BE49-F238E27FC236}">
                <a16:creationId xmlns:a16="http://schemas.microsoft.com/office/drawing/2014/main" id="{1FDAC026-BBC4-471F-B78E-708B7CF42FF3}"/>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l="1" t="-9241" r="-30517" b="50000"/>
          <a:stretch/>
        </p:blipFill>
        <p:spPr>
          <a:xfrm>
            <a:off x="11531928" y="5737985"/>
            <a:ext cx="460310" cy="208937"/>
          </a:xfrm>
          <a:prstGeom prst="rect">
            <a:avLst/>
          </a:prstGeom>
        </p:spPr>
      </p:pic>
      <p:pic>
        <p:nvPicPr>
          <p:cNvPr id="11" name="Graphic 10" descr="Quotes with solid fill">
            <a:extLst>
              <a:ext uri="{FF2B5EF4-FFF2-40B4-BE49-F238E27FC236}">
                <a16:creationId xmlns:a16="http://schemas.microsoft.com/office/drawing/2014/main" id="{20BB2BB7-701A-4AE9-8CA5-63D2C321A376}"/>
              </a:ext>
            </a:extLst>
          </p:cNvPr>
          <p:cNvPicPr>
            <a:picLocks noChangeAspect="1"/>
          </p:cNvPicPr>
          <p:nvPr/>
        </p:nvPicPr>
        <p:blipFill rotWithShape="1">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rcRect t="50001"/>
          <a:stretch/>
        </p:blipFill>
        <p:spPr>
          <a:xfrm>
            <a:off x="4820090" y="5514018"/>
            <a:ext cx="352685" cy="176342"/>
          </a:xfrm>
          <a:prstGeom prst="rect">
            <a:avLst/>
          </a:prstGeom>
        </p:spPr>
      </p:pic>
    </p:spTree>
    <p:extLst>
      <p:ext uri="{BB962C8B-B14F-4D97-AF65-F5344CB8AC3E}">
        <p14:creationId xmlns:p14="http://schemas.microsoft.com/office/powerpoint/2010/main" val="1923046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9D6D0D02-F26C-495C-BB27-D2862730D6AF}"/>
              </a:ext>
            </a:extLst>
          </p:cNvPr>
          <p:cNvSpPr/>
          <p:nvPr/>
        </p:nvSpPr>
        <p:spPr>
          <a:xfrm>
            <a:off x="2733121" y="626268"/>
            <a:ext cx="9111193"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dirty="0">
                <a:ln>
                  <a:noFill/>
                </a:ln>
                <a:solidFill>
                  <a:srgbClr val="77797C">
                    <a:lumMod val="50000"/>
                  </a:srgbClr>
                </a:solidFill>
                <a:uLnTx/>
                <a:uFillTx/>
                <a:latin typeface="Calibri"/>
                <a:ea typeface="+mn-ea"/>
                <a:cs typeface="+mn-cs"/>
              </a:rPr>
              <a:t>Comprenez la nature du changement et la nécessité du changement.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dirty="0">
                <a:ln>
                  <a:noFill/>
                </a:ln>
                <a:solidFill>
                  <a:srgbClr val="77797C">
                    <a:lumMod val="50000"/>
                  </a:srgbClr>
                </a:solidFill>
                <a:uLnTx/>
                <a:uFillTx/>
                <a:latin typeface="Calibri"/>
                <a:ea typeface="+mn-ea"/>
                <a:cs typeface="+mn-cs"/>
              </a:rPr>
              <a:t>Quels avantages tirerez-vous de ce changement?</a:t>
            </a:r>
          </a:p>
        </p:txBody>
      </p:sp>
      <p:sp>
        <p:nvSpPr>
          <p:cNvPr id="16" name="Freeform: Shape 15">
            <a:extLst>
              <a:ext uri="{FF2B5EF4-FFF2-40B4-BE49-F238E27FC236}">
                <a16:creationId xmlns:a16="http://schemas.microsoft.com/office/drawing/2014/main" id="{965B2ED9-BE17-48E1-A0B7-55B4350C18D4}"/>
              </a:ext>
            </a:extLst>
          </p:cNvPr>
          <p:cNvSpPr/>
          <p:nvPr/>
        </p:nvSpPr>
        <p:spPr>
          <a:xfrm>
            <a:off x="2733121" y="1990630"/>
            <a:ext cx="9111193"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77797C">
                    <a:lumMod val="50000"/>
                  </a:srgbClr>
                </a:solidFill>
                <a:uLnTx/>
                <a:uFillTx/>
                <a:latin typeface="Calibri"/>
                <a:ea typeface="+mn-ea"/>
                <a:cs typeface="+mn-cs"/>
              </a:rPr>
              <a:t>Faites-vous entendre et influencez l’avenir de votre nouveau milieu de travail.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77797C">
                    <a:lumMod val="50000"/>
                  </a:srgbClr>
                </a:solidFill>
                <a:uLnTx/>
                <a:uFillTx/>
                <a:latin typeface="Calibri"/>
                <a:ea typeface="+mn-ea"/>
                <a:cs typeface="+mn-cs"/>
              </a:rPr>
              <a:t>Participez et soutenez le changement.</a:t>
            </a:r>
          </a:p>
        </p:txBody>
      </p:sp>
      <p:sp>
        <p:nvSpPr>
          <p:cNvPr id="19" name="Freeform: Shape 18">
            <a:extLst>
              <a:ext uri="{FF2B5EF4-FFF2-40B4-BE49-F238E27FC236}">
                <a16:creationId xmlns:a16="http://schemas.microsoft.com/office/drawing/2014/main" id="{ED3936C7-CFAC-40A9-83B0-1EAC5AF84020}"/>
              </a:ext>
            </a:extLst>
          </p:cNvPr>
          <p:cNvSpPr/>
          <p:nvPr/>
        </p:nvSpPr>
        <p:spPr>
          <a:xfrm>
            <a:off x="2733121" y="3365500"/>
            <a:ext cx="9111193"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dirty="0">
                <a:ln>
                  <a:noFill/>
                </a:ln>
                <a:solidFill>
                  <a:srgbClr val="77797C">
                    <a:lumMod val="50000"/>
                  </a:srgbClr>
                </a:solidFill>
                <a:uLnTx/>
                <a:uFillTx/>
                <a:latin typeface="Calibri"/>
                <a:ea typeface="+mn-ea"/>
                <a:cs typeface="+mn-cs"/>
              </a:rPr>
              <a:t>Accédez à des ressources sur la façon de changer, d’acquérir de nouvelles compétences et d’apprendre de nouveaux comportements.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dirty="0">
                <a:ln>
                  <a:noFill/>
                </a:ln>
                <a:solidFill>
                  <a:srgbClr val="77797C">
                    <a:lumMod val="50000"/>
                  </a:srgbClr>
                </a:solidFill>
                <a:uLnTx/>
                <a:uFillTx/>
                <a:latin typeface="Calibri"/>
                <a:ea typeface="+mn-ea"/>
                <a:cs typeface="+mn-cs"/>
              </a:rPr>
              <a:t>Préparez-vous aux nouvelles façons de travailler.</a:t>
            </a:r>
          </a:p>
        </p:txBody>
      </p:sp>
      <p:sp>
        <p:nvSpPr>
          <p:cNvPr id="22" name="Freeform: Shape 21">
            <a:extLst>
              <a:ext uri="{FF2B5EF4-FFF2-40B4-BE49-F238E27FC236}">
                <a16:creationId xmlns:a16="http://schemas.microsoft.com/office/drawing/2014/main" id="{74CD43B3-D018-4BEF-B99A-E63EB0AD90A8}"/>
              </a:ext>
            </a:extLst>
          </p:cNvPr>
          <p:cNvSpPr/>
          <p:nvPr/>
        </p:nvSpPr>
        <p:spPr>
          <a:xfrm>
            <a:off x="2733121" y="4735118"/>
            <a:ext cx="9111193"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FFFFFF"/>
                </a:solidFill>
                <a:uLnTx/>
                <a:uFillTx/>
                <a:latin typeface="Calibri"/>
                <a:ea typeface="+mn-ea"/>
                <a:cs typeface="+mn-cs"/>
              </a:rPr>
              <a:t>Utilisez vos nouvelles connaissances, compétences et comportements pour adopter la nouvelle façon de travailler.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FFFFFF"/>
                </a:solidFill>
                <a:uLnTx/>
                <a:uFillTx/>
                <a:latin typeface="Calibri"/>
                <a:ea typeface="+mn-ea"/>
                <a:cs typeface="+mn-cs"/>
              </a:rPr>
              <a:t>Célébrez votre parcours du changement.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5" name="Title 1">
            <a:extLst>
              <a:ext uri="{FF2B5EF4-FFF2-40B4-BE49-F238E27FC236}">
                <a16:creationId xmlns:a16="http://schemas.microsoft.com/office/drawing/2014/main" id="{5A559A13-F07C-4220-946D-CA33045D8C2B}"/>
              </a:ext>
            </a:extLst>
          </p:cNvPr>
          <p:cNvSpPr>
            <a:spLocks noGrp="1"/>
          </p:cNvSpPr>
          <p:nvPr>
            <p:ph type="title"/>
          </p:nvPr>
        </p:nvSpPr>
        <p:spPr>
          <a:xfrm>
            <a:off x="347686" y="102670"/>
            <a:ext cx="10704280" cy="779462"/>
          </a:xfrm>
        </p:spPr>
        <p:txBody>
          <a:bodyPr>
            <a:normAutofit fontScale="90000"/>
          </a:bodyPr>
          <a:lstStyle/>
          <a:p>
            <a:r>
              <a:rPr lang="fr-CA" sz="3200">
                <a:solidFill>
                  <a:schemeClr val="accent2"/>
                </a:solidFill>
              </a:rPr>
              <a:t>Feuille de route des employés vers le futur milieu de travail</a:t>
            </a:r>
          </a:p>
        </p:txBody>
      </p:sp>
      <p:grpSp>
        <p:nvGrpSpPr>
          <p:cNvPr id="3" name="Group 2">
            <a:extLst>
              <a:ext uri="{FF2B5EF4-FFF2-40B4-BE49-F238E27FC236}">
                <a16:creationId xmlns:a16="http://schemas.microsoft.com/office/drawing/2014/main" id="{2463E0CF-2139-4334-9EB4-A081BCD8E07D}"/>
              </a:ext>
            </a:extLst>
          </p:cNvPr>
          <p:cNvGrpSpPr/>
          <p:nvPr/>
        </p:nvGrpSpPr>
        <p:grpSpPr>
          <a:xfrm>
            <a:off x="284968" y="1431359"/>
            <a:ext cx="2347672" cy="2308324"/>
            <a:chOff x="284968" y="1431359"/>
            <a:chExt cx="2347672" cy="2308324"/>
          </a:xfrm>
        </p:grpSpPr>
        <p:sp>
          <p:nvSpPr>
            <p:cNvPr id="9" name="Freeform: Shape 8">
              <a:extLst>
                <a:ext uri="{FF2B5EF4-FFF2-40B4-BE49-F238E27FC236}">
                  <a16:creationId xmlns:a16="http://schemas.microsoft.com/office/drawing/2014/main" id="{C317616B-CFE3-49C9-B4E4-605F1A78E5AF}"/>
                </a:ext>
              </a:extLst>
            </p:cNvPr>
            <p:cNvSpPr/>
            <p:nvPr/>
          </p:nvSpPr>
          <p:spPr>
            <a:xfrm>
              <a:off x="822296" y="1995884"/>
              <a:ext cx="1810344" cy="1298613"/>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fr-CA" sz="2000" b="1" i="0" u="none" strike="noStrike" cap="none" normalizeH="0" baseline="0" noProof="0" dirty="0">
                  <a:ln>
                    <a:noFill/>
                  </a:ln>
                  <a:solidFill>
                    <a:srgbClr val="77797C">
                      <a:lumMod val="50000"/>
                    </a:srgbClr>
                  </a:solidFill>
                  <a:uLnTx/>
                  <a:uFillTx/>
                  <a:latin typeface="Calibri"/>
                  <a:ea typeface="+mn-ea"/>
                  <a:cs typeface="+mn-cs"/>
                </a:rPr>
                <a:t>Participer</a:t>
              </a:r>
            </a:p>
          </p:txBody>
        </p:sp>
        <p:sp>
          <p:nvSpPr>
            <p:cNvPr id="39" name="TextBox 38">
              <a:extLst>
                <a:ext uri="{FF2B5EF4-FFF2-40B4-BE49-F238E27FC236}">
                  <a16:creationId xmlns:a16="http://schemas.microsoft.com/office/drawing/2014/main" id="{C769EC13-85BF-4EA5-A3C7-334EF8748E3D}"/>
                </a:ext>
              </a:extLst>
            </p:cNvPr>
            <p:cNvSpPr txBox="1"/>
            <p:nvPr/>
          </p:nvSpPr>
          <p:spPr>
            <a:xfrm>
              <a:off x="284968" y="1431359"/>
              <a:ext cx="47734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400" b="1" i="0" u="none" strike="noStrike" cap="none" normalizeH="0" baseline="0" noProof="0">
                  <a:ln>
                    <a:noFill/>
                  </a:ln>
                  <a:solidFill>
                    <a:srgbClr val="4CB6A0">
                      <a:lumMod val="60000"/>
                      <a:lumOff val="40000"/>
                    </a:srgbClr>
                  </a:solidFill>
                  <a:uLnTx/>
                  <a:uFillTx/>
                  <a:latin typeface="Bahnschrift Condensed" panose="020B0502040204020203" pitchFamily="34" charset="0"/>
                  <a:ea typeface="+mn-ea"/>
                  <a:cs typeface="Aharoni" panose="02010803020104030203" pitchFamily="2" charset="-79"/>
                </a:rPr>
                <a:t>2</a:t>
              </a:r>
            </a:p>
          </p:txBody>
        </p:sp>
        <p:pic>
          <p:nvPicPr>
            <p:cNvPr id="5" name="Graphic 4" descr="Chat outline">
              <a:extLst>
                <a:ext uri="{FF2B5EF4-FFF2-40B4-BE49-F238E27FC236}">
                  <a16:creationId xmlns:a16="http://schemas.microsoft.com/office/drawing/2014/main" id="{BF763E02-2123-43A1-A869-06A82D835CE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4466" y="2345239"/>
              <a:ext cx="914400" cy="914400"/>
            </a:xfrm>
            <a:prstGeom prst="rect">
              <a:avLst/>
            </a:prstGeom>
          </p:spPr>
        </p:pic>
      </p:grpSp>
      <p:grpSp>
        <p:nvGrpSpPr>
          <p:cNvPr id="4" name="Group 3">
            <a:extLst>
              <a:ext uri="{FF2B5EF4-FFF2-40B4-BE49-F238E27FC236}">
                <a16:creationId xmlns:a16="http://schemas.microsoft.com/office/drawing/2014/main" id="{7B182433-C731-4260-A559-49FC575A8019}"/>
              </a:ext>
            </a:extLst>
          </p:cNvPr>
          <p:cNvGrpSpPr/>
          <p:nvPr/>
        </p:nvGrpSpPr>
        <p:grpSpPr>
          <a:xfrm>
            <a:off x="284968" y="2802439"/>
            <a:ext cx="2315739" cy="2308324"/>
            <a:chOff x="316901" y="2802439"/>
            <a:chExt cx="2315739" cy="2308324"/>
          </a:xfrm>
        </p:grpSpPr>
        <p:sp>
          <p:nvSpPr>
            <p:cNvPr id="11" name="Freeform: Shape 10">
              <a:extLst>
                <a:ext uri="{FF2B5EF4-FFF2-40B4-BE49-F238E27FC236}">
                  <a16:creationId xmlns:a16="http://schemas.microsoft.com/office/drawing/2014/main" id="{8F611142-C773-420C-8817-B0CFA93A45AD}"/>
                </a:ext>
              </a:extLst>
            </p:cNvPr>
            <p:cNvSpPr/>
            <p:nvPr/>
          </p:nvSpPr>
          <p:spPr>
            <a:xfrm>
              <a:off x="822296" y="3365500"/>
              <a:ext cx="1810344" cy="13043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fr-CA" sz="2000" b="1" i="0" u="none" strike="noStrike" cap="none" normalizeH="0" baseline="0" noProof="0" dirty="0">
                  <a:ln>
                    <a:noFill/>
                  </a:ln>
                  <a:solidFill>
                    <a:srgbClr val="FFFFFF"/>
                  </a:solidFill>
                  <a:uLnTx/>
                  <a:uFillTx/>
                  <a:latin typeface="Calibri"/>
                  <a:ea typeface="+mn-ea"/>
                  <a:cs typeface="+mn-cs"/>
                </a:rPr>
                <a:t>Équipez-vous</a:t>
              </a:r>
            </a:p>
          </p:txBody>
        </p:sp>
        <p:sp>
          <p:nvSpPr>
            <p:cNvPr id="40" name="TextBox 39">
              <a:extLst>
                <a:ext uri="{FF2B5EF4-FFF2-40B4-BE49-F238E27FC236}">
                  <a16:creationId xmlns:a16="http://schemas.microsoft.com/office/drawing/2014/main" id="{9AE5DE2D-C20B-42D2-B77A-2F7679CCA9E4}"/>
                </a:ext>
              </a:extLst>
            </p:cNvPr>
            <p:cNvSpPr txBox="1"/>
            <p:nvPr/>
          </p:nvSpPr>
          <p:spPr>
            <a:xfrm>
              <a:off x="316901" y="2802439"/>
              <a:ext cx="47734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400" b="1" i="0" u="none" strike="noStrike" cap="none" normalizeH="0" baseline="0" noProof="0">
                  <a:ln>
                    <a:noFill/>
                  </a:ln>
                  <a:solidFill>
                    <a:srgbClr val="4CB6A0">
                      <a:lumMod val="75000"/>
                    </a:srgbClr>
                  </a:solidFill>
                  <a:uLnTx/>
                  <a:uFillTx/>
                  <a:latin typeface="Bahnschrift Condensed" panose="020B0502040204020203" pitchFamily="34" charset="0"/>
                  <a:ea typeface="+mn-ea"/>
                  <a:cs typeface="Aharoni" panose="02010803020104030203" pitchFamily="2" charset="-79"/>
                </a:rPr>
                <a:t>3</a:t>
              </a:r>
            </a:p>
          </p:txBody>
        </p:sp>
        <p:pic>
          <p:nvPicPr>
            <p:cNvPr id="10" name="Graphic 9" descr="Teacher outline">
              <a:extLst>
                <a:ext uri="{FF2B5EF4-FFF2-40B4-BE49-F238E27FC236}">
                  <a16:creationId xmlns:a16="http://schemas.microsoft.com/office/drawing/2014/main" id="{891822E7-0DED-4FD0-B146-FBE1002774C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6256" y="3684492"/>
              <a:ext cx="914400" cy="914400"/>
            </a:xfrm>
            <a:prstGeom prst="rect">
              <a:avLst/>
            </a:prstGeom>
          </p:spPr>
        </p:pic>
      </p:grpSp>
      <p:grpSp>
        <p:nvGrpSpPr>
          <p:cNvPr id="8" name="Group 7">
            <a:extLst>
              <a:ext uri="{FF2B5EF4-FFF2-40B4-BE49-F238E27FC236}">
                <a16:creationId xmlns:a16="http://schemas.microsoft.com/office/drawing/2014/main" id="{2695EA78-8EE8-464E-BA58-792FB37F2384}"/>
              </a:ext>
            </a:extLst>
          </p:cNvPr>
          <p:cNvGrpSpPr/>
          <p:nvPr/>
        </p:nvGrpSpPr>
        <p:grpSpPr>
          <a:xfrm>
            <a:off x="270894" y="4173519"/>
            <a:ext cx="2596131" cy="2308324"/>
            <a:chOff x="270894" y="4173519"/>
            <a:chExt cx="2596131" cy="2308324"/>
          </a:xfrm>
        </p:grpSpPr>
        <p:sp>
          <p:nvSpPr>
            <p:cNvPr id="13" name="Freeform: Shape 12">
              <a:extLst>
                <a:ext uri="{FF2B5EF4-FFF2-40B4-BE49-F238E27FC236}">
                  <a16:creationId xmlns:a16="http://schemas.microsoft.com/office/drawing/2014/main" id="{15DD6FA0-531E-4D97-B2F0-A9025C412E5C}"/>
                </a:ext>
              </a:extLst>
            </p:cNvPr>
            <p:cNvSpPr/>
            <p:nvPr/>
          </p:nvSpPr>
          <p:spPr>
            <a:xfrm>
              <a:off x="822296" y="4735116"/>
              <a:ext cx="1810344" cy="13043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fr-CA" sz="2000" b="1" i="0" u="none" strike="noStrike" cap="none" normalizeH="0" baseline="0" noProof="0" dirty="0">
                  <a:ln>
                    <a:noFill/>
                  </a:ln>
                  <a:solidFill>
                    <a:srgbClr val="FFFFFF"/>
                  </a:solidFill>
                  <a:uLnTx/>
                  <a:uFillTx/>
                  <a:latin typeface="Calibri"/>
                  <a:ea typeface="+mn-ea"/>
                  <a:cs typeface="+mn-cs"/>
                </a:rPr>
                <a:t>Lancez-vous et célébrez!</a:t>
              </a:r>
            </a:p>
          </p:txBody>
        </p:sp>
        <p:sp>
          <p:nvSpPr>
            <p:cNvPr id="41" name="TextBox 40">
              <a:extLst>
                <a:ext uri="{FF2B5EF4-FFF2-40B4-BE49-F238E27FC236}">
                  <a16:creationId xmlns:a16="http://schemas.microsoft.com/office/drawing/2014/main" id="{F818733A-651B-491F-B3BA-97EA9E271CD4}"/>
                </a:ext>
              </a:extLst>
            </p:cNvPr>
            <p:cNvSpPr txBox="1"/>
            <p:nvPr/>
          </p:nvSpPr>
          <p:spPr>
            <a:xfrm>
              <a:off x="270894" y="4173519"/>
              <a:ext cx="47734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400" b="1" i="0" u="none" strike="noStrike" cap="none" normalizeH="0" baseline="0" noProof="0">
                  <a:ln>
                    <a:noFill/>
                  </a:ln>
                  <a:solidFill>
                    <a:srgbClr val="4CB6A0">
                      <a:lumMod val="50000"/>
                    </a:srgbClr>
                  </a:solidFill>
                  <a:uLnTx/>
                  <a:uFillTx/>
                  <a:latin typeface="Bahnschrift Condensed" panose="020B0502040204020203" pitchFamily="34" charset="0"/>
                  <a:ea typeface="+mn-ea"/>
                  <a:cs typeface="Aharoni" panose="02010803020104030203" pitchFamily="2" charset="-79"/>
                </a:rPr>
                <a:t>4</a:t>
              </a:r>
            </a:p>
          </p:txBody>
        </p:sp>
        <p:pic>
          <p:nvPicPr>
            <p:cNvPr id="14" name="Graphic 13" descr="Aspiration outline">
              <a:extLst>
                <a:ext uri="{FF2B5EF4-FFF2-40B4-BE49-F238E27FC236}">
                  <a16:creationId xmlns:a16="http://schemas.microsoft.com/office/drawing/2014/main" id="{84CB03A4-EC06-4F0A-BA7F-0335749A9F2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52625" y="5110763"/>
              <a:ext cx="914400" cy="914400"/>
            </a:xfrm>
            <a:prstGeom prst="rect">
              <a:avLst/>
            </a:prstGeom>
          </p:spPr>
        </p:pic>
      </p:grpSp>
      <p:grpSp>
        <p:nvGrpSpPr>
          <p:cNvPr id="2" name="Group 1">
            <a:extLst>
              <a:ext uri="{FF2B5EF4-FFF2-40B4-BE49-F238E27FC236}">
                <a16:creationId xmlns:a16="http://schemas.microsoft.com/office/drawing/2014/main" id="{CE50D642-6E73-4B9A-BC33-D2DDF5380BB7}"/>
              </a:ext>
            </a:extLst>
          </p:cNvPr>
          <p:cNvGrpSpPr/>
          <p:nvPr/>
        </p:nvGrpSpPr>
        <p:grpSpPr>
          <a:xfrm>
            <a:off x="380932" y="60279"/>
            <a:ext cx="2251708" cy="2308324"/>
            <a:chOff x="380932" y="60279"/>
            <a:chExt cx="2251708" cy="2308324"/>
          </a:xfrm>
        </p:grpSpPr>
        <p:sp>
          <p:nvSpPr>
            <p:cNvPr id="7" name="Freeform: Shape 6">
              <a:extLst>
                <a:ext uri="{FF2B5EF4-FFF2-40B4-BE49-F238E27FC236}">
                  <a16:creationId xmlns:a16="http://schemas.microsoft.com/office/drawing/2014/main" id="{C401071A-24D2-40E4-8450-B8203DB3DEF9}"/>
                </a:ext>
              </a:extLst>
            </p:cNvPr>
            <p:cNvSpPr/>
            <p:nvPr/>
          </p:nvSpPr>
          <p:spPr>
            <a:xfrm>
              <a:off x="822297" y="626266"/>
              <a:ext cx="1810343" cy="130439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r>
                <a:rPr kumimoji="0" lang="fr-CA" sz="2000" b="1" i="0" u="none" strike="noStrike" cap="none" normalizeH="0" baseline="0" noProof="0" dirty="0">
                  <a:ln>
                    <a:noFill/>
                  </a:ln>
                  <a:solidFill>
                    <a:srgbClr val="77797C">
                      <a:lumMod val="50000"/>
                    </a:srgbClr>
                  </a:solidFill>
                  <a:uLnTx/>
                  <a:uFillTx/>
                  <a:latin typeface="Calibri"/>
                  <a:ea typeface="+mn-ea"/>
                  <a:cs typeface="+mn-cs"/>
                </a:rPr>
                <a:t>Apprendre</a:t>
              </a:r>
            </a:p>
          </p:txBody>
        </p:sp>
        <p:sp>
          <p:nvSpPr>
            <p:cNvPr id="36" name="TextBox 35">
              <a:extLst>
                <a:ext uri="{FF2B5EF4-FFF2-40B4-BE49-F238E27FC236}">
                  <a16:creationId xmlns:a16="http://schemas.microsoft.com/office/drawing/2014/main" id="{968E45C7-0336-424B-AAEF-D8EEB4056DD7}"/>
                </a:ext>
              </a:extLst>
            </p:cNvPr>
            <p:cNvSpPr txBox="1"/>
            <p:nvPr/>
          </p:nvSpPr>
          <p:spPr>
            <a:xfrm>
              <a:off x="380932" y="60279"/>
              <a:ext cx="477341"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400" b="1" i="0" u="none" strike="noStrike" cap="none" normalizeH="0" baseline="0" noProof="0">
                  <a:ln>
                    <a:noFill/>
                  </a:ln>
                  <a:solidFill>
                    <a:srgbClr val="4CB6A0">
                      <a:lumMod val="40000"/>
                      <a:lumOff val="60000"/>
                    </a:srgbClr>
                  </a:solidFill>
                  <a:uLnTx/>
                  <a:uFillTx/>
                  <a:latin typeface="Bahnschrift Condensed" panose="020B0502040204020203" pitchFamily="34" charset="0"/>
                  <a:ea typeface="+mn-ea"/>
                  <a:cs typeface="Aharoni" panose="02010803020104030203" pitchFamily="2" charset="-79"/>
                </a:rPr>
                <a:t>1</a:t>
              </a:r>
            </a:p>
          </p:txBody>
        </p:sp>
        <p:pic>
          <p:nvPicPr>
            <p:cNvPr id="17" name="Graphic 16" descr="Brain in head outline">
              <a:extLst>
                <a:ext uri="{FF2B5EF4-FFF2-40B4-BE49-F238E27FC236}">
                  <a16:creationId xmlns:a16="http://schemas.microsoft.com/office/drawing/2014/main" id="{8BE54904-DF11-4F9D-81C9-25CA41277B20}"/>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99638" y="1003529"/>
              <a:ext cx="885030" cy="885030"/>
            </a:xfrm>
            <a:prstGeom prst="rect">
              <a:avLst/>
            </a:prstGeom>
          </p:spPr>
        </p:pic>
      </p:grpSp>
      <p:pic>
        <p:nvPicPr>
          <p:cNvPr id="25" name="Picture 24" descr="solo-purpleman.png">
            <a:extLst>
              <a:ext uri="{FF2B5EF4-FFF2-40B4-BE49-F238E27FC236}">
                <a16:creationId xmlns:a16="http://schemas.microsoft.com/office/drawing/2014/main" id="{1E4AE944-14E3-42CC-8C93-9944176418D8}"/>
              </a:ext>
            </a:extLst>
          </p:cNvPr>
          <p:cNvPicPr>
            <a:picLocks noChangeAspect="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0867735" y="159151"/>
            <a:ext cx="477342" cy="479671"/>
          </a:xfrm>
          <a:prstGeom prst="rect">
            <a:avLst/>
          </a:prstGeom>
          <a:effectLst>
            <a:glow rad="228600">
              <a:schemeClr val="accent2">
                <a:alpha val="40000"/>
              </a:schemeClr>
            </a:glow>
          </a:effectLst>
        </p:spPr>
      </p:pic>
    </p:spTree>
    <p:extLst>
      <p:ext uri="{BB962C8B-B14F-4D97-AF65-F5344CB8AC3E}">
        <p14:creationId xmlns:p14="http://schemas.microsoft.com/office/powerpoint/2010/main" val="144830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5A559A13-F07C-4220-946D-CA33045D8C2B}"/>
              </a:ext>
            </a:extLst>
          </p:cNvPr>
          <p:cNvSpPr>
            <a:spLocks noGrp="1"/>
          </p:cNvSpPr>
          <p:nvPr>
            <p:ph type="title"/>
          </p:nvPr>
        </p:nvSpPr>
        <p:spPr>
          <a:xfrm>
            <a:off x="671074" y="133495"/>
            <a:ext cx="11635460" cy="779462"/>
          </a:xfrm>
        </p:spPr>
        <p:txBody>
          <a:bodyPr>
            <a:normAutofit/>
          </a:bodyPr>
          <a:lstStyle/>
          <a:p>
            <a:r>
              <a:rPr lang="fr-CA" sz="2800">
                <a:solidFill>
                  <a:schemeClr val="accent2"/>
                </a:solidFill>
              </a:rPr>
              <a:t>Feuille de route de l’employé – Aperçu des activités</a:t>
            </a:r>
          </a:p>
        </p:txBody>
      </p:sp>
      <p:sp>
        <p:nvSpPr>
          <p:cNvPr id="20" name="Freeform: Shape 19">
            <a:extLst>
              <a:ext uri="{FF2B5EF4-FFF2-40B4-BE49-F238E27FC236}">
                <a16:creationId xmlns:a16="http://schemas.microsoft.com/office/drawing/2014/main" id="{1BBA03DD-AEC1-49AB-BEDD-0FAAF023CB2D}"/>
              </a:ext>
            </a:extLst>
          </p:cNvPr>
          <p:cNvSpPr/>
          <p:nvPr/>
        </p:nvSpPr>
        <p:spPr>
          <a:xfrm>
            <a:off x="2733121" y="626268"/>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kumimoji="0" lang="fr-CA" sz="2000" i="0" u="none" strike="noStrike" cap="none" normalizeH="0" baseline="0" noProof="0">
                <a:ln>
                  <a:noFill/>
                </a:ln>
                <a:solidFill>
                  <a:schemeClr val="tx2">
                    <a:lumMod val="50000"/>
                  </a:schemeClr>
                </a:solidFill>
                <a:uLnTx/>
                <a:uFillTx/>
                <a:ea typeface="+mn-ea"/>
                <a:cs typeface="+mn-cs"/>
              </a:rPr>
              <a:t>Séance de discussion sur le lancement du projet</a:t>
            </a:r>
          </a:p>
        </p:txBody>
      </p:sp>
      <p:sp>
        <p:nvSpPr>
          <p:cNvPr id="21" name="Freeform: Shape 20">
            <a:extLst>
              <a:ext uri="{FF2B5EF4-FFF2-40B4-BE49-F238E27FC236}">
                <a16:creationId xmlns:a16="http://schemas.microsoft.com/office/drawing/2014/main" id="{F49D9D7D-16AA-42F5-9392-FF3539611EEB}"/>
              </a:ext>
            </a:extLst>
          </p:cNvPr>
          <p:cNvSpPr/>
          <p:nvPr/>
        </p:nvSpPr>
        <p:spPr>
          <a:xfrm>
            <a:off x="5803679" y="626266"/>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algn="ctr">
              <a:defRPr/>
            </a:pPr>
            <a:r>
              <a:rPr lang="fr-CA" sz="2000">
                <a:solidFill>
                  <a:schemeClr val="tx2">
                    <a:lumMod val="50000"/>
                  </a:schemeClr>
                </a:solidFill>
              </a:rPr>
              <a:t>Trousse d’information et questions-réponses</a:t>
            </a:r>
          </a:p>
        </p:txBody>
      </p:sp>
      <p:sp>
        <p:nvSpPr>
          <p:cNvPr id="23" name="Freeform: Shape 22">
            <a:extLst>
              <a:ext uri="{FF2B5EF4-FFF2-40B4-BE49-F238E27FC236}">
                <a16:creationId xmlns:a16="http://schemas.microsoft.com/office/drawing/2014/main" id="{094B690C-9BFC-432C-BB72-E8CCB2EAFD8A}"/>
              </a:ext>
            </a:extLst>
          </p:cNvPr>
          <p:cNvSpPr/>
          <p:nvPr/>
        </p:nvSpPr>
        <p:spPr>
          <a:xfrm>
            <a:off x="8874237" y="626266"/>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20000"/>
              <a:lumOff val="8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a:solidFill>
                  <a:schemeClr val="tx2">
                    <a:lumMod val="50000"/>
                  </a:schemeClr>
                </a:solidFill>
              </a:rPr>
              <a:t>Bulletin d’information périodique</a:t>
            </a:r>
          </a:p>
        </p:txBody>
      </p:sp>
      <p:sp>
        <p:nvSpPr>
          <p:cNvPr id="24" name="Freeform: Shape 23">
            <a:extLst>
              <a:ext uri="{FF2B5EF4-FFF2-40B4-BE49-F238E27FC236}">
                <a16:creationId xmlns:a16="http://schemas.microsoft.com/office/drawing/2014/main" id="{B35EA7D4-8B60-4A51-BD91-3C4568789629}"/>
              </a:ext>
            </a:extLst>
          </p:cNvPr>
          <p:cNvSpPr/>
          <p:nvPr/>
        </p:nvSpPr>
        <p:spPr>
          <a:xfrm>
            <a:off x="2733121" y="1990630"/>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a:ln>
                  <a:noFill/>
                </a:ln>
                <a:solidFill>
                  <a:schemeClr val="tx2">
                    <a:lumMod val="50000"/>
                  </a:schemeClr>
                </a:solidFill>
                <a:uLnTx/>
                <a:uFillTx/>
                <a:ea typeface="+mn-ea"/>
                <a:cs typeface="+mn-cs"/>
              </a:rPr>
              <a:t>Court </a:t>
            </a:r>
            <a:r>
              <a:rPr lang="fr-CA" sz="2000">
                <a:solidFill>
                  <a:schemeClr val="tx2">
                    <a:lumMod val="50000"/>
                  </a:schemeClr>
                </a:solidFill>
              </a:rPr>
              <a:t>sondage</a:t>
            </a:r>
            <a:r>
              <a:rPr kumimoji="0" lang="fr-CA" sz="2000" i="0" u="none" strike="noStrike" cap="none" normalizeH="0" baseline="0" noProof="0">
                <a:ln>
                  <a:noFill/>
                </a:ln>
                <a:solidFill>
                  <a:schemeClr val="tx2">
                    <a:lumMod val="50000"/>
                  </a:schemeClr>
                </a:solidFill>
                <a:uLnTx/>
                <a:uFillTx/>
                <a:ea typeface="+mn-ea"/>
                <a:cs typeface="+mn-cs"/>
              </a:rPr>
              <a:t> sur la conception</a:t>
            </a:r>
          </a:p>
        </p:txBody>
      </p:sp>
      <p:sp>
        <p:nvSpPr>
          <p:cNvPr id="25" name="Freeform: Shape 24">
            <a:extLst>
              <a:ext uri="{FF2B5EF4-FFF2-40B4-BE49-F238E27FC236}">
                <a16:creationId xmlns:a16="http://schemas.microsoft.com/office/drawing/2014/main" id="{2738FB3D-9008-4416-B689-A11ED6603B3F}"/>
              </a:ext>
            </a:extLst>
          </p:cNvPr>
          <p:cNvSpPr/>
          <p:nvPr/>
        </p:nvSpPr>
        <p:spPr>
          <a:xfrm>
            <a:off x="5803679" y="1990628"/>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dirty="0">
                <a:solidFill>
                  <a:schemeClr val="tx2">
                    <a:lumMod val="50000"/>
                  </a:schemeClr>
                </a:solidFill>
              </a:rPr>
              <a:t>Activités</a:t>
            </a:r>
            <a:r>
              <a:rPr kumimoji="0" lang="fr-CA" sz="2000" i="0" u="none" strike="noStrike" cap="none" normalizeH="0" baseline="0" noProof="0" dirty="0">
                <a:ln>
                  <a:noFill/>
                </a:ln>
                <a:solidFill>
                  <a:schemeClr val="tx2">
                    <a:lumMod val="50000"/>
                  </a:schemeClr>
                </a:solidFill>
                <a:uLnTx/>
                <a:uFillTx/>
              </a:rPr>
              <a:t> de participation 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dirty="0">
                <a:ln>
                  <a:noFill/>
                </a:ln>
                <a:solidFill>
                  <a:schemeClr val="tx2">
                    <a:lumMod val="50000"/>
                  </a:schemeClr>
                </a:solidFill>
                <a:uLnTx/>
                <a:uFillTx/>
                <a:ea typeface="+mn-ea"/>
                <a:cs typeface="+mn-cs"/>
              </a:rPr>
              <a:t>milieu de travail</a:t>
            </a:r>
          </a:p>
        </p:txBody>
      </p:sp>
      <p:sp>
        <p:nvSpPr>
          <p:cNvPr id="26" name="Freeform: Shape 25">
            <a:extLst>
              <a:ext uri="{FF2B5EF4-FFF2-40B4-BE49-F238E27FC236}">
                <a16:creationId xmlns:a16="http://schemas.microsoft.com/office/drawing/2014/main" id="{DB27A910-05B4-438C-BC6F-684B9766BE9C}"/>
              </a:ext>
            </a:extLst>
          </p:cNvPr>
          <p:cNvSpPr/>
          <p:nvPr/>
        </p:nvSpPr>
        <p:spPr>
          <a:xfrm>
            <a:off x="8874237" y="1990628"/>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40000"/>
              <a:lumOff val="6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lvl="0" algn="ctr" fontAlgn="auto">
              <a:spcBef>
                <a:spcPts val="0"/>
              </a:spcBef>
              <a:spcAft>
                <a:spcPts val="0"/>
              </a:spcAft>
              <a:defRPr/>
            </a:pPr>
            <a:r>
              <a:rPr lang="fr-CA" sz="2000">
                <a:solidFill>
                  <a:schemeClr val="tx2">
                    <a:lumMod val="50000"/>
                  </a:schemeClr>
                </a:solidFill>
              </a:rPr>
              <a:t>Création de règles de conduite communautaires (étiquette)</a:t>
            </a:r>
          </a:p>
        </p:txBody>
      </p:sp>
      <p:sp>
        <p:nvSpPr>
          <p:cNvPr id="27" name="Freeform: Shape 26">
            <a:extLst>
              <a:ext uri="{FF2B5EF4-FFF2-40B4-BE49-F238E27FC236}">
                <a16:creationId xmlns:a16="http://schemas.microsoft.com/office/drawing/2014/main" id="{7782AC4E-EA7B-46F5-A2EA-761B9C591C4C}"/>
              </a:ext>
            </a:extLst>
          </p:cNvPr>
          <p:cNvSpPr/>
          <p:nvPr/>
        </p:nvSpPr>
        <p:spPr>
          <a:xfrm>
            <a:off x="2733121" y="3365500"/>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a:solidFill>
                  <a:schemeClr val="tx2">
                    <a:lumMod val="50000"/>
                  </a:schemeClr>
                </a:solidFill>
              </a:rPr>
              <a:t>Nouveaux outils et formation</a:t>
            </a:r>
          </a:p>
        </p:txBody>
      </p:sp>
      <p:sp>
        <p:nvSpPr>
          <p:cNvPr id="28" name="Freeform: Shape 27">
            <a:extLst>
              <a:ext uri="{FF2B5EF4-FFF2-40B4-BE49-F238E27FC236}">
                <a16:creationId xmlns:a16="http://schemas.microsoft.com/office/drawing/2014/main" id="{E68AF858-BCF6-45CC-967A-A2D0D5FAD279}"/>
              </a:ext>
            </a:extLst>
          </p:cNvPr>
          <p:cNvSpPr/>
          <p:nvPr/>
        </p:nvSpPr>
        <p:spPr>
          <a:xfrm>
            <a:off x="5803679" y="3365500"/>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lvl="0" algn="ctr" eaLnBrk="1" fontAlgn="auto" hangingPunct="1">
              <a:spcBef>
                <a:spcPts val="0"/>
              </a:spcBef>
              <a:spcAft>
                <a:spcPts val="0"/>
              </a:spcAft>
              <a:defRPr/>
            </a:pPr>
            <a:r>
              <a:rPr lang="fr-CA" sz="2000">
                <a:solidFill>
                  <a:schemeClr val="tx2">
                    <a:lumMod val="50000"/>
                  </a:schemeClr>
                </a:solidFill>
              </a:rPr>
              <a:t>Ateliers sur les nouvelles méthodes de travail</a:t>
            </a:r>
          </a:p>
        </p:txBody>
      </p:sp>
      <p:sp>
        <p:nvSpPr>
          <p:cNvPr id="29" name="Freeform: Shape 28">
            <a:extLst>
              <a:ext uri="{FF2B5EF4-FFF2-40B4-BE49-F238E27FC236}">
                <a16:creationId xmlns:a16="http://schemas.microsoft.com/office/drawing/2014/main" id="{4650B852-C0D8-4D99-BCF1-704E54CFB0EA}"/>
              </a:ext>
            </a:extLst>
          </p:cNvPr>
          <p:cNvSpPr/>
          <p:nvPr/>
        </p:nvSpPr>
        <p:spPr>
          <a:xfrm>
            <a:off x="8874237" y="3365500"/>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60000"/>
              <a:lumOff val="40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000">
                <a:solidFill>
                  <a:schemeClr val="tx2">
                    <a:lumMod val="50000"/>
                  </a:schemeClr>
                </a:solidFill>
              </a:rPr>
              <a:t>Guide de l’utilisateur sur le milieu de travail</a:t>
            </a:r>
          </a:p>
        </p:txBody>
      </p:sp>
      <p:sp>
        <p:nvSpPr>
          <p:cNvPr id="30" name="Freeform: Shape 29">
            <a:extLst>
              <a:ext uri="{FF2B5EF4-FFF2-40B4-BE49-F238E27FC236}">
                <a16:creationId xmlns:a16="http://schemas.microsoft.com/office/drawing/2014/main" id="{443E6F15-60FF-42CC-B612-D0A61DBD4FF3}"/>
              </a:ext>
            </a:extLst>
          </p:cNvPr>
          <p:cNvSpPr/>
          <p:nvPr/>
        </p:nvSpPr>
        <p:spPr>
          <a:xfrm>
            <a:off x="2733121" y="4735118"/>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a:ln>
                  <a:noFill/>
                </a:ln>
                <a:solidFill>
                  <a:schemeClr val="bg1"/>
                </a:solidFill>
                <a:uLnTx/>
                <a:uFillTx/>
                <a:ea typeface="+mn-ea"/>
                <a:cs typeface="+mn-cs"/>
              </a:rPr>
              <a:t>Visite</a:t>
            </a:r>
            <a:r>
              <a:rPr kumimoji="0" lang="fr-CA" sz="2000" i="0" u="none" strike="noStrike" cap="none" normalizeH="0" noProof="0">
                <a:ln>
                  <a:noFill/>
                </a:ln>
                <a:solidFill>
                  <a:schemeClr val="bg1"/>
                </a:solidFill>
                <a:uLnTx/>
                <a:uFillTx/>
                <a:ea typeface="+mn-ea"/>
                <a:cs typeface="+mn-cs"/>
              </a:rPr>
              <a:t> de </a:t>
            </a:r>
            <a:r>
              <a:rPr kumimoji="0" lang="fr-CA" sz="2000" i="0" u="none" strike="noStrike" cap="none" normalizeH="0" baseline="0" noProof="0">
                <a:ln>
                  <a:noFill/>
                </a:ln>
                <a:solidFill>
                  <a:schemeClr val="bg1"/>
                </a:solidFill>
                <a:uLnTx/>
                <a:uFillTx/>
                <a:ea typeface="+mn-ea"/>
                <a:cs typeface="+mn-cs"/>
              </a:rPr>
              <a:t>l’espace modernisé</a:t>
            </a:r>
          </a:p>
        </p:txBody>
      </p:sp>
      <p:sp>
        <p:nvSpPr>
          <p:cNvPr id="31" name="Freeform: Shape 30">
            <a:extLst>
              <a:ext uri="{FF2B5EF4-FFF2-40B4-BE49-F238E27FC236}">
                <a16:creationId xmlns:a16="http://schemas.microsoft.com/office/drawing/2014/main" id="{08CB6F93-4644-4856-91F3-60528B689F83}"/>
              </a:ext>
            </a:extLst>
          </p:cNvPr>
          <p:cNvSpPr/>
          <p:nvPr/>
        </p:nvSpPr>
        <p:spPr>
          <a:xfrm>
            <a:off x="5803679" y="4735116"/>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a:ln>
                  <a:noFill/>
                </a:ln>
                <a:solidFill>
                  <a:schemeClr val="bg1"/>
                </a:solidFill>
                <a:uLnTx/>
                <a:uFillTx/>
                <a:ea typeface="+mn-ea"/>
                <a:cs typeface="+mn-cs"/>
              </a:rPr>
              <a:t>Cérémonie d’inauguration hybride</a:t>
            </a:r>
          </a:p>
        </p:txBody>
      </p:sp>
      <p:sp>
        <p:nvSpPr>
          <p:cNvPr id="32" name="Freeform: Shape 31">
            <a:extLst>
              <a:ext uri="{FF2B5EF4-FFF2-40B4-BE49-F238E27FC236}">
                <a16:creationId xmlns:a16="http://schemas.microsoft.com/office/drawing/2014/main" id="{EF78F1DA-ACE6-4348-BAAB-815325711C51}"/>
              </a:ext>
            </a:extLst>
          </p:cNvPr>
          <p:cNvSpPr/>
          <p:nvPr/>
        </p:nvSpPr>
        <p:spPr>
          <a:xfrm>
            <a:off x="8874237" y="4735116"/>
            <a:ext cx="2970077" cy="1304395"/>
          </a:xfrm>
          <a:custGeom>
            <a:avLst/>
            <a:gdLst>
              <a:gd name="connsiteX0" fmla="*/ 0 w 1043516"/>
              <a:gd name="connsiteY0" fmla="*/ 0 h 5201920"/>
              <a:gd name="connsiteX1" fmla="*/ 1043516 w 1043516"/>
              <a:gd name="connsiteY1" fmla="*/ 0 h 5201920"/>
              <a:gd name="connsiteX2" fmla="*/ 1043516 w 1043516"/>
              <a:gd name="connsiteY2" fmla="*/ 5201920 h 5201920"/>
              <a:gd name="connsiteX3" fmla="*/ 0 w 1043516"/>
              <a:gd name="connsiteY3" fmla="*/ 5201920 h 5201920"/>
              <a:gd name="connsiteX4" fmla="*/ 0 w 1043516"/>
              <a:gd name="connsiteY4" fmla="*/ 0 h 5201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3516" h="5201920">
                <a:moveTo>
                  <a:pt x="1043516" y="2"/>
                </a:moveTo>
                <a:lnTo>
                  <a:pt x="1043516" y="5201918"/>
                </a:lnTo>
                <a:lnTo>
                  <a:pt x="0" y="5201918"/>
                </a:lnTo>
                <a:lnTo>
                  <a:pt x="0" y="2"/>
                </a:lnTo>
                <a:lnTo>
                  <a:pt x="1043516" y="2"/>
                </a:lnTo>
                <a:close/>
              </a:path>
            </a:pathLst>
          </a:custGeom>
          <a:solidFill>
            <a:schemeClr val="accent2">
              <a:lumMod val="75000"/>
              <a:alpha val="90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14300" tIns="57150" rIns="114300" bIns="5715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i="0" u="none" strike="noStrike" cap="none" normalizeH="0" baseline="0" noProof="0">
                <a:ln>
                  <a:noFill/>
                </a:ln>
                <a:solidFill>
                  <a:schemeClr val="bg1"/>
                </a:solidFill>
                <a:uLnTx/>
                <a:uFillTx/>
                <a:ea typeface="+mn-ea"/>
                <a:cs typeface="+mn-cs"/>
              </a:rPr>
              <a:t>Sondage postérieur à l’occupation</a:t>
            </a:r>
          </a:p>
        </p:txBody>
      </p:sp>
      <p:grpSp>
        <p:nvGrpSpPr>
          <p:cNvPr id="33" name="Group 32">
            <a:extLst>
              <a:ext uri="{FF2B5EF4-FFF2-40B4-BE49-F238E27FC236}">
                <a16:creationId xmlns:a16="http://schemas.microsoft.com/office/drawing/2014/main" id="{7179FA2F-6FC7-48E2-9D67-BA9CDCE2AF3A}"/>
              </a:ext>
            </a:extLst>
          </p:cNvPr>
          <p:cNvGrpSpPr/>
          <p:nvPr/>
        </p:nvGrpSpPr>
        <p:grpSpPr>
          <a:xfrm>
            <a:off x="284968" y="1431359"/>
            <a:ext cx="2347672" cy="1938992"/>
            <a:chOff x="284968" y="1431359"/>
            <a:chExt cx="2347672" cy="1938992"/>
          </a:xfrm>
        </p:grpSpPr>
        <p:sp>
          <p:nvSpPr>
            <p:cNvPr id="34" name="Freeform: Shape 33">
              <a:extLst>
                <a:ext uri="{FF2B5EF4-FFF2-40B4-BE49-F238E27FC236}">
                  <a16:creationId xmlns:a16="http://schemas.microsoft.com/office/drawing/2014/main" id="{1AA12AF2-76F5-41E2-8430-41C101E82ED7}"/>
                </a:ext>
              </a:extLst>
            </p:cNvPr>
            <p:cNvSpPr/>
            <p:nvPr/>
          </p:nvSpPr>
          <p:spPr>
            <a:xfrm>
              <a:off x="822296" y="1995884"/>
              <a:ext cx="1810344" cy="1298613"/>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60000"/>
                <a:lumOff val="4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fr-CA" sz="1800" b="1">
                  <a:solidFill>
                    <a:schemeClr val="tx2">
                      <a:lumMod val="50000"/>
                    </a:schemeClr>
                  </a:solidFill>
                </a:rPr>
                <a:t>Participer</a:t>
              </a:r>
            </a:p>
          </p:txBody>
        </p:sp>
        <p:sp>
          <p:nvSpPr>
            <p:cNvPr id="37" name="TextBox 36">
              <a:extLst>
                <a:ext uri="{FF2B5EF4-FFF2-40B4-BE49-F238E27FC236}">
                  <a16:creationId xmlns:a16="http://schemas.microsoft.com/office/drawing/2014/main" id="{70F202FF-D934-45B9-8424-393781B578EC}"/>
                </a:ext>
              </a:extLst>
            </p:cNvPr>
            <p:cNvSpPr txBox="1"/>
            <p:nvPr/>
          </p:nvSpPr>
          <p:spPr>
            <a:xfrm>
              <a:off x="284968" y="1431359"/>
              <a:ext cx="477341" cy="1938992"/>
            </a:xfrm>
            <a:prstGeom prst="rect">
              <a:avLst/>
            </a:prstGeom>
            <a:noFill/>
          </p:spPr>
          <p:txBody>
            <a:bodyPr wrap="square">
              <a:spAutoFit/>
            </a:bodyPr>
            <a:lstStyle/>
            <a:p>
              <a:pPr algn="ctr">
                <a:defRPr/>
              </a:pPr>
              <a:r>
                <a:rPr lang="fr-CA" sz="12000" b="1">
                  <a:solidFill>
                    <a:schemeClr val="accent2">
                      <a:lumMod val="60000"/>
                      <a:lumOff val="40000"/>
                    </a:schemeClr>
                  </a:solidFill>
                  <a:latin typeface="Bahnschrift Condensed" panose="020B0502040204020203" pitchFamily="34" charset="0"/>
                  <a:cs typeface="Aharoni" panose="02010803020104030203" pitchFamily="2" charset="-79"/>
                </a:rPr>
                <a:t>2</a:t>
              </a:r>
            </a:p>
          </p:txBody>
        </p:sp>
        <p:pic>
          <p:nvPicPr>
            <p:cNvPr id="38" name="Graphic 37" descr="Chat outline">
              <a:extLst>
                <a:ext uri="{FF2B5EF4-FFF2-40B4-BE49-F238E27FC236}">
                  <a16:creationId xmlns:a16="http://schemas.microsoft.com/office/drawing/2014/main" id="{C014DECD-7029-489B-A680-9658BF2B70E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74466" y="2345239"/>
              <a:ext cx="914400" cy="914400"/>
            </a:xfrm>
            <a:prstGeom prst="rect">
              <a:avLst/>
            </a:prstGeom>
          </p:spPr>
        </p:pic>
      </p:grpSp>
      <p:grpSp>
        <p:nvGrpSpPr>
          <p:cNvPr id="42" name="Group 41">
            <a:extLst>
              <a:ext uri="{FF2B5EF4-FFF2-40B4-BE49-F238E27FC236}">
                <a16:creationId xmlns:a16="http://schemas.microsoft.com/office/drawing/2014/main" id="{FDD576D9-5060-4E04-BDD5-0D880B34A68B}"/>
              </a:ext>
            </a:extLst>
          </p:cNvPr>
          <p:cNvGrpSpPr/>
          <p:nvPr/>
        </p:nvGrpSpPr>
        <p:grpSpPr>
          <a:xfrm>
            <a:off x="316901" y="2802439"/>
            <a:ext cx="2315739" cy="1938992"/>
            <a:chOff x="316901" y="2802439"/>
            <a:chExt cx="2315739" cy="1938992"/>
          </a:xfrm>
        </p:grpSpPr>
        <p:sp>
          <p:nvSpPr>
            <p:cNvPr id="43" name="Freeform: Shape 42">
              <a:extLst>
                <a:ext uri="{FF2B5EF4-FFF2-40B4-BE49-F238E27FC236}">
                  <a16:creationId xmlns:a16="http://schemas.microsoft.com/office/drawing/2014/main" id="{1DC4D12E-E3A5-4FF7-9227-4C33335F2747}"/>
                </a:ext>
              </a:extLst>
            </p:cNvPr>
            <p:cNvSpPr/>
            <p:nvPr/>
          </p:nvSpPr>
          <p:spPr>
            <a:xfrm>
              <a:off x="822296" y="3365500"/>
              <a:ext cx="1810344" cy="13043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fr-CA" sz="1800" b="1"/>
                <a:t>Équipez-vous</a:t>
              </a:r>
            </a:p>
          </p:txBody>
        </p:sp>
        <p:sp>
          <p:nvSpPr>
            <p:cNvPr id="44" name="TextBox 43">
              <a:extLst>
                <a:ext uri="{FF2B5EF4-FFF2-40B4-BE49-F238E27FC236}">
                  <a16:creationId xmlns:a16="http://schemas.microsoft.com/office/drawing/2014/main" id="{C27E94C9-AF3B-4D03-AF25-484B045E8803}"/>
                </a:ext>
              </a:extLst>
            </p:cNvPr>
            <p:cNvSpPr txBox="1"/>
            <p:nvPr/>
          </p:nvSpPr>
          <p:spPr>
            <a:xfrm>
              <a:off x="316901" y="2802439"/>
              <a:ext cx="477341" cy="1938992"/>
            </a:xfrm>
            <a:prstGeom prst="rect">
              <a:avLst/>
            </a:prstGeom>
            <a:noFill/>
          </p:spPr>
          <p:txBody>
            <a:bodyPr wrap="square">
              <a:spAutoFit/>
            </a:bodyPr>
            <a:lstStyle/>
            <a:p>
              <a:pPr algn="ctr">
                <a:defRPr/>
              </a:pPr>
              <a:r>
                <a:rPr lang="fr-CA" sz="12000" b="1">
                  <a:solidFill>
                    <a:schemeClr val="accent2">
                      <a:lumMod val="75000"/>
                    </a:schemeClr>
                  </a:solidFill>
                  <a:latin typeface="Bahnschrift Condensed" panose="020B0502040204020203" pitchFamily="34" charset="0"/>
                  <a:cs typeface="Aharoni" panose="02010803020104030203" pitchFamily="2" charset="-79"/>
                </a:rPr>
                <a:t>3</a:t>
              </a:r>
            </a:p>
          </p:txBody>
        </p:sp>
        <p:pic>
          <p:nvPicPr>
            <p:cNvPr id="45" name="Graphic 44" descr="Teacher outline">
              <a:extLst>
                <a:ext uri="{FF2B5EF4-FFF2-40B4-BE49-F238E27FC236}">
                  <a16:creationId xmlns:a16="http://schemas.microsoft.com/office/drawing/2014/main" id="{290BDE95-7CB6-4625-A6F0-DD6536A72C9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6256" y="3684492"/>
              <a:ext cx="914400" cy="914400"/>
            </a:xfrm>
            <a:prstGeom prst="rect">
              <a:avLst/>
            </a:prstGeom>
          </p:spPr>
        </p:pic>
      </p:grpSp>
      <p:grpSp>
        <p:nvGrpSpPr>
          <p:cNvPr id="46" name="Group 45">
            <a:extLst>
              <a:ext uri="{FF2B5EF4-FFF2-40B4-BE49-F238E27FC236}">
                <a16:creationId xmlns:a16="http://schemas.microsoft.com/office/drawing/2014/main" id="{3EAB8F5D-B368-49D4-88D0-4D08A94CE6F8}"/>
              </a:ext>
            </a:extLst>
          </p:cNvPr>
          <p:cNvGrpSpPr/>
          <p:nvPr/>
        </p:nvGrpSpPr>
        <p:grpSpPr>
          <a:xfrm>
            <a:off x="270894" y="4173519"/>
            <a:ext cx="2596131" cy="1938992"/>
            <a:chOff x="270894" y="4173519"/>
            <a:chExt cx="2596131" cy="1938992"/>
          </a:xfrm>
        </p:grpSpPr>
        <p:sp>
          <p:nvSpPr>
            <p:cNvPr id="47" name="Freeform: Shape 46">
              <a:extLst>
                <a:ext uri="{FF2B5EF4-FFF2-40B4-BE49-F238E27FC236}">
                  <a16:creationId xmlns:a16="http://schemas.microsoft.com/office/drawing/2014/main" id="{5E96F2FC-966F-49C6-BB45-EF6094A22C23}"/>
                </a:ext>
              </a:extLst>
            </p:cNvPr>
            <p:cNvSpPr/>
            <p:nvPr/>
          </p:nvSpPr>
          <p:spPr>
            <a:xfrm>
              <a:off x="822296" y="4735116"/>
              <a:ext cx="1810344" cy="1304395"/>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algn="ctr" defTabSz="1822450">
                <a:lnSpc>
                  <a:spcPct val="90000"/>
                </a:lnSpc>
                <a:spcBef>
                  <a:spcPct val="0"/>
                </a:spcBef>
                <a:spcAft>
                  <a:spcPct val="35000"/>
                </a:spcAft>
              </a:pPr>
              <a:r>
                <a:rPr lang="fr-CA" sz="1800" b="1"/>
                <a:t>Vivez-le et célébrez-le!</a:t>
              </a:r>
            </a:p>
          </p:txBody>
        </p:sp>
        <p:sp>
          <p:nvSpPr>
            <p:cNvPr id="48" name="TextBox 47">
              <a:extLst>
                <a:ext uri="{FF2B5EF4-FFF2-40B4-BE49-F238E27FC236}">
                  <a16:creationId xmlns:a16="http://schemas.microsoft.com/office/drawing/2014/main" id="{C42760CD-7D97-4E88-9F86-A983EF5BC668}"/>
                </a:ext>
              </a:extLst>
            </p:cNvPr>
            <p:cNvSpPr txBox="1"/>
            <p:nvPr/>
          </p:nvSpPr>
          <p:spPr>
            <a:xfrm>
              <a:off x="270894" y="4173519"/>
              <a:ext cx="477341" cy="1938992"/>
            </a:xfrm>
            <a:prstGeom prst="rect">
              <a:avLst/>
            </a:prstGeom>
            <a:noFill/>
          </p:spPr>
          <p:txBody>
            <a:bodyPr wrap="square">
              <a:spAutoFit/>
            </a:bodyPr>
            <a:lstStyle/>
            <a:p>
              <a:pPr algn="ctr">
                <a:defRPr/>
              </a:pPr>
              <a:r>
                <a:rPr lang="fr-CA" sz="12000" b="1">
                  <a:solidFill>
                    <a:schemeClr val="accent2">
                      <a:lumMod val="50000"/>
                    </a:schemeClr>
                  </a:solidFill>
                  <a:latin typeface="Bahnschrift Condensed" panose="020B0502040204020203" pitchFamily="34" charset="0"/>
                  <a:cs typeface="Aharoni" panose="02010803020104030203" pitchFamily="2" charset="-79"/>
                </a:rPr>
                <a:t>4</a:t>
              </a:r>
            </a:p>
          </p:txBody>
        </p:sp>
        <p:pic>
          <p:nvPicPr>
            <p:cNvPr id="49" name="Graphic 48" descr="Aspiration outline">
              <a:extLst>
                <a:ext uri="{FF2B5EF4-FFF2-40B4-BE49-F238E27FC236}">
                  <a16:creationId xmlns:a16="http://schemas.microsoft.com/office/drawing/2014/main" id="{565A6714-A45E-4224-BAD3-7B4387A11F3C}"/>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952625" y="5110763"/>
              <a:ext cx="914400" cy="914400"/>
            </a:xfrm>
            <a:prstGeom prst="rect">
              <a:avLst/>
            </a:prstGeom>
          </p:spPr>
        </p:pic>
      </p:grpSp>
      <p:grpSp>
        <p:nvGrpSpPr>
          <p:cNvPr id="50" name="Group 49">
            <a:extLst>
              <a:ext uri="{FF2B5EF4-FFF2-40B4-BE49-F238E27FC236}">
                <a16:creationId xmlns:a16="http://schemas.microsoft.com/office/drawing/2014/main" id="{0DA3EE5E-BC2C-49D7-B209-ED5A15007C3F}"/>
              </a:ext>
            </a:extLst>
          </p:cNvPr>
          <p:cNvGrpSpPr/>
          <p:nvPr/>
        </p:nvGrpSpPr>
        <p:grpSpPr>
          <a:xfrm>
            <a:off x="380932" y="60279"/>
            <a:ext cx="2251708" cy="2308324"/>
            <a:chOff x="380932" y="60279"/>
            <a:chExt cx="2251708" cy="2308324"/>
          </a:xfrm>
        </p:grpSpPr>
        <p:sp>
          <p:nvSpPr>
            <p:cNvPr id="51" name="Freeform: Shape 50">
              <a:extLst>
                <a:ext uri="{FF2B5EF4-FFF2-40B4-BE49-F238E27FC236}">
                  <a16:creationId xmlns:a16="http://schemas.microsoft.com/office/drawing/2014/main" id="{465CA4DF-B2BD-4E69-93CE-1CD8896C4DE8}"/>
                </a:ext>
              </a:extLst>
            </p:cNvPr>
            <p:cNvSpPr/>
            <p:nvPr/>
          </p:nvSpPr>
          <p:spPr>
            <a:xfrm>
              <a:off x="822297" y="626266"/>
              <a:ext cx="1810343" cy="1304394"/>
            </a:xfrm>
            <a:custGeom>
              <a:avLst/>
              <a:gdLst>
                <a:gd name="connsiteX0" fmla="*/ 0 w 2926080"/>
                <a:gd name="connsiteY0" fmla="*/ 0 h 1304395"/>
                <a:gd name="connsiteX1" fmla="*/ 2926080 w 2926080"/>
                <a:gd name="connsiteY1" fmla="*/ 0 h 1304395"/>
                <a:gd name="connsiteX2" fmla="*/ 2926080 w 2926080"/>
                <a:gd name="connsiteY2" fmla="*/ 1304395 h 1304395"/>
                <a:gd name="connsiteX3" fmla="*/ 0 w 2926080"/>
                <a:gd name="connsiteY3" fmla="*/ 1304395 h 1304395"/>
                <a:gd name="connsiteX4" fmla="*/ 0 w 2926080"/>
                <a:gd name="connsiteY4" fmla="*/ 0 h 1304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080" h="1304395">
                  <a:moveTo>
                    <a:pt x="0" y="0"/>
                  </a:moveTo>
                  <a:lnTo>
                    <a:pt x="2926080" y="0"/>
                  </a:lnTo>
                  <a:lnTo>
                    <a:pt x="2926080" y="1304395"/>
                  </a:lnTo>
                  <a:lnTo>
                    <a:pt x="0" y="1304395"/>
                  </a:lnTo>
                  <a:lnTo>
                    <a:pt x="0" y="0"/>
                  </a:lnTo>
                  <a:close/>
                </a:path>
              </a:pathLst>
            </a:custGeom>
            <a:solidFill>
              <a:schemeClr val="accent2">
                <a:lumMod val="40000"/>
                <a:lumOff val="6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6210" tIns="78105" rIns="156210" bIns="78105" numCol="1" spcCol="1270" anchor="t" anchorCtr="0">
              <a:noAutofit/>
            </a:bodyPr>
            <a:lstStyle/>
            <a:p>
              <a:pPr marL="0" lvl="0" indent="0" algn="ctr" defTabSz="1822450">
                <a:lnSpc>
                  <a:spcPct val="90000"/>
                </a:lnSpc>
                <a:spcBef>
                  <a:spcPct val="0"/>
                </a:spcBef>
                <a:spcAft>
                  <a:spcPct val="35000"/>
                </a:spcAft>
                <a:buNone/>
              </a:pPr>
              <a:r>
                <a:rPr lang="fr-CA" sz="2000" b="1">
                  <a:solidFill>
                    <a:schemeClr val="tx2">
                      <a:lumMod val="50000"/>
                    </a:schemeClr>
                  </a:solidFill>
                </a:rPr>
                <a:t>Apprendre</a:t>
              </a:r>
            </a:p>
          </p:txBody>
        </p:sp>
        <p:sp>
          <p:nvSpPr>
            <p:cNvPr id="52" name="TextBox 51">
              <a:extLst>
                <a:ext uri="{FF2B5EF4-FFF2-40B4-BE49-F238E27FC236}">
                  <a16:creationId xmlns:a16="http://schemas.microsoft.com/office/drawing/2014/main" id="{87FC84A6-BD9C-4D1D-9DE6-EAD865CD0B4C}"/>
                </a:ext>
              </a:extLst>
            </p:cNvPr>
            <p:cNvSpPr txBox="1"/>
            <p:nvPr/>
          </p:nvSpPr>
          <p:spPr>
            <a:xfrm>
              <a:off x="380932" y="60279"/>
              <a:ext cx="477341" cy="2308324"/>
            </a:xfrm>
            <a:prstGeom prst="rect">
              <a:avLst/>
            </a:prstGeom>
            <a:noFill/>
          </p:spPr>
          <p:txBody>
            <a:bodyPr wrap="square">
              <a:spAutoFit/>
            </a:bodyPr>
            <a:lstStyle/>
            <a:p>
              <a:pPr algn="ctr">
                <a:defRPr/>
              </a:pPr>
              <a:r>
                <a:rPr lang="fr-CA" sz="14400" b="1">
                  <a:solidFill>
                    <a:schemeClr val="accent2">
                      <a:lumMod val="40000"/>
                      <a:lumOff val="60000"/>
                    </a:schemeClr>
                  </a:solidFill>
                  <a:latin typeface="Bahnschrift Condensed" panose="020B0502040204020203" pitchFamily="34" charset="0"/>
                  <a:cs typeface="Aharoni" panose="02010803020104030203" pitchFamily="2" charset="-79"/>
                </a:rPr>
                <a:t>1</a:t>
              </a:r>
            </a:p>
          </p:txBody>
        </p:sp>
        <p:pic>
          <p:nvPicPr>
            <p:cNvPr id="53" name="Graphic 52" descr="Brain in head outline">
              <a:extLst>
                <a:ext uri="{FF2B5EF4-FFF2-40B4-BE49-F238E27FC236}">
                  <a16:creationId xmlns:a16="http://schemas.microsoft.com/office/drawing/2014/main" id="{C34ABB30-E92E-4425-96D1-8BDF00AA3D89}"/>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99638" y="1003529"/>
              <a:ext cx="885030" cy="885030"/>
            </a:xfrm>
            <a:prstGeom prst="rect">
              <a:avLst/>
            </a:prstGeom>
          </p:spPr>
        </p:pic>
      </p:grpSp>
      <p:pic>
        <p:nvPicPr>
          <p:cNvPr id="36" name="Picture 35" descr="solo-purpleman.png">
            <a:extLst>
              <a:ext uri="{FF2B5EF4-FFF2-40B4-BE49-F238E27FC236}">
                <a16:creationId xmlns:a16="http://schemas.microsoft.com/office/drawing/2014/main" id="{1AFFB27C-3F2F-4115-A734-58D07178ED0E}"/>
              </a:ext>
            </a:extLst>
          </p:cNvPr>
          <p:cNvPicPr>
            <a:picLocks noChangeAspect="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9744631" y="146595"/>
            <a:ext cx="477342" cy="479671"/>
          </a:xfrm>
          <a:prstGeom prst="rect">
            <a:avLst/>
          </a:prstGeom>
          <a:effectLst>
            <a:glow rad="228600">
              <a:schemeClr val="accent2">
                <a:alpha val="40000"/>
              </a:schemeClr>
            </a:glow>
          </a:effectLst>
        </p:spPr>
      </p:pic>
    </p:spTree>
    <p:extLst>
      <p:ext uri="{BB962C8B-B14F-4D97-AF65-F5344CB8AC3E}">
        <p14:creationId xmlns:p14="http://schemas.microsoft.com/office/powerpoint/2010/main" val="350669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36C01-2749-478A-8BA6-A17841D52CAF}"/>
              </a:ext>
            </a:extLst>
          </p:cNvPr>
          <p:cNvSpPr>
            <a:spLocks noGrp="1"/>
          </p:cNvSpPr>
          <p:nvPr>
            <p:ph type="title"/>
          </p:nvPr>
        </p:nvSpPr>
        <p:spPr>
          <a:xfrm>
            <a:off x="451765" y="183930"/>
            <a:ext cx="10704280" cy="1369963"/>
          </a:xfrm>
        </p:spPr>
        <p:txBody>
          <a:bodyPr>
            <a:normAutofit/>
          </a:bodyPr>
          <a:lstStyle/>
          <a:p>
            <a:r>
              <a:rPr lang="fr-CA" dirty="0"/>
              <a:t>Préparez-vous à participer</a:t>
            </a:r>
          </a:p>
        </p:txBody>
      </p:sp>
      <p:sp>
        <p:nvSpPr>
          <p:cNvPr id="3" name="Content Placeholder 2">
            <a:extLst>
              <a:ext uri="{FF2B5EF4-FFF2-40B4-BE49-F238E27FC236}">
                <a16:creationId xmlns:a16="http://schemas.microsoft.com/office/drawing/2014/main" id="{743B3770-53C6-4BAE-89C1-BCB1B94B1D1E}"/>
              </a:ext>
            </a:extLst>
          </p:cNvPr>
          <p:cNvSpPr>
            <a:spLocks noGrp="1"/>
          </p:cNvSpPr>
          <p:nvPr>
            <p:ph idx="1"/>
          </p:nvPr>
        </p:nvSpPr>
        <p:spPr>
          <a:xfrm>
            <a:off x="649432" y="2474998"/>
            <a:ext cx="11186053" cy="3063677"/>
          </a:xfrm>
          <a:prstGeom prst="roundRect">
            <a:avLst/>
          </a:prstGeom>
          <a:solidFill>
            <a:schemeClr val="bg1">
              <a:lumMod val="85000"/>
            </a:schemeClr>
          </a:solidFill>
          <a:ln>
            <a:noFill/>
          </a:ln>
        </p:spPr>
        <p:txBody>
          <a:bodyPr>
            <a:normAutofit/>
          </a:bodyPr>
          <a:lstStyle/>
          <a:p>
            <a:pPr marL="0" indent="0">
              <a:buNone/>
            </a:pPr>
            <a:r>
              <a:rPr lang="fr-CA" sz="1600" b="1" dirty="0">
                <a:solidFill>
                  <a:schemeClr val="tx1"/>
                </a:solidFill>
              </a:rPr>
              <a:t>Qui :</a:t>
            </a:r>
            <a:r>
              <a:rPr lang="fr-CA" sz="1600" dirty="0">
                <a:solidFill>
                  <a:schemeClr val="tx1"/>
                </a:solidFill>
              </a:rPr>
              <a:t> Le sondage sera distribué à tous les employés qui seront affectés à cet espace.</a:t>
            </a:r>
          </a:p>
          <a:p>
            <a:pPr marL="0" indent="0">
              <a:buNone/>
            </a:pPr>
            <a:endParaRPr lang="en-CA" sz="1600" dirty="0">
              <a:solidFill>
                <a:schemeClr val="tx1"/>
              </a:solidFill>
            </a:endParaRPr>
          </a:p>
          <a:p>
            <a:pPr marL="0" indent="0">
              <a:buNone/>
            </a:pPr>
            <a:r>
              <a:rPr lang="fr-CA" sz="1600" b="1" dirty="0">
                <a:solidFill>
                  <a:schemeClr val="tx1"/>
                </a:solidFill>
              </a:rPr>
              <a:t>Quand : </a:t>
            </a:r>
            <a:r>
              <a:rPr lang="fr-CA" sz="1600" dirty="0">
                <a:solidFill>
                  <a:schemeClr val="tx1"/>
                </a:solidFill>
              </a:rPr>
              <a:t>Vous recevrez le lien du sondage dans un courriel qui vous sera envoyé par </a:t>
            </a:r>
            <a:r>
              <a:rPr lang="fr-CA" sz="1400" dirty="0">
                <a:solidFill>
                  <a:schemeClr val="tx1"/>
                </a:solidFill>
                <a:highlight>
                  <a:srgbClr val="F2A920"/>
                </a:highlight>
              </a:rPr>
              <a:t>[nom]</a:t>
            </a:r>
            <a:r>
              <a:rPr lang="fr-CA" sz="1600" dirty="0">
                <a:solidFill>
                  <a:schemeClr val="tx1"/>
                </a:solidFill>
              </a:rPr>
              <a:t>. Vous disposerez de </a:t>
            </a:r>
            <a:r>
              <a:rPr lang="fr-CA" sz="1600" dirty="0">
                <a:solidFill>
                  <a:schemeClr val="tx1"/>
                </a:solidFill>
                <a:highlight>
                  <a:srgbClr val="F2A920"/>
                </a:highlight>
              </a:rPr>
              <a:t>cinq [5]</a:t>
            </a:r>
            <a:r>
              <a:rPr lang="fr-CA" sz="1600" dirty="0">
                <a:solidFill>
                  <a:schemeClr val="tx1"/>
                </a:solidFill>
              </a:rPr>
              <a:t> jours pour répondre au sondage en ligne. Il ne faut que cinq minutes pour y répondre!  </a:t>
            </a:r>
          </a:p>
          <a:p>
            <a:pPr marL="0" indent="0">
              <a:buNone/>
            </a:pPr>
            <a:endParaRPr lang="en-CA" sz="1600" dirty="0">
              <a:solidFill>
                <a:schemeClr val="tx1"/>
              </a:solidFill>
            </a:endParaRPr>
          </a:p>
          <a:p>
            <a:pPr marL="0" indent="0">
              <a:buNone/>
            </a:pPr>
            <a:r>
              <a:rPr lang="fr-CA" sz="1600" b="1" dirty="0">
                <a:solidFill>
                  <a:schemeClr val="tx1"/>
                </a:solidFill>
              </a:rPr>
              <a:t>Comment</a:t>
            </a:r>
            <a:r>
              <a:rPr lang="fr-CA" sz="1600" dirty="0">
                <a:solidFill>
                  <a:schemeClr val="tx1"/>
                </a:solidFill>
              </a:rPr>
              <a:t> </a:t>
            </a:r>
            <a:r>
              <a:rPr lang="fr-CA" sz="1600" b="1" dirty="0">
                <a:solidFill>
                  <a:schemeClr val="tx1"/>
                </a:solidFill>
              </a:rPr>
              <a:t>puis-je me préparer :</a:t>
            </a:r>
            <a:r>
              <a:rPr lang="fr-CA" sz="1600" dirty="0">
                <a:solidFill>
                  <a:schemeClr val="tx1"/>
                </a:solidFill>
              </a:rPr>
              <a:t> Pensez à votre futur espace de travail et à vos nouvelles méthodes de travail dans le cadre d’un modèle de travail hybride*... car il vous sera demandé de fournir des renseignements sur vos activités professionnelles, vos fonctions et les activités que vous avez l’intention d’effectuer dans un environnement de bureau qui sera équipé de technologies de l’information et adapté aux préférences et aux diverses tâches des employés. </a:t>
            </a:r>
          </a:p>
        </p:txBody>
      </p:sp>
      <p:sp>
        <p:nvSpPr>
          <p:cNvPr id="6" name="TextBox 5">
            <a:extLst>
              <a:ext uri="{FF2B5EF4-FFF2-40B4-BE49-F238E27FC236}">
                <a16:creationId xmlns:a16="http://schemas.microsoft.com/office/drawing/2014/main" id="{0C17C613-97F2-49C3-AF2F-C0B28BBA9051}"/>
              </a:ext>
            </a:extLst>
          </p:cNvPr>
          <p:cNvSpPr txBox="1"/>
          <p:nvPr/>
        </p:nvSpPr>
        <p:spPr>
          <a:xfrm>
            <a:off x="554182" y="1445999"/>
            <a:ext cx="11573980" cy="1077218"/>
          </a:xfrm>
          <a:prstGeom prst="rect">
            <a:avLst/>
          </a:prstGeom>
          <a:noFill/>
        </p:spPr>
        <p:txBody>
          <a:bodyPr wrap="square">
            <a:spAutoFit/>
          </a:bodyPr>
          <a:lstStyle/>
          <a:p>
            <a:pPr marL="0" indent="0">
              <a:buNone/>
            </a:pPr>
            <a:r>
              <a:rPr lang="fr-CA" sz="1600" dirty="0">
                <a:solidFill>
                  <a:schemeClr val="accent2">
                    <a:lumMod val="75000"/>
                  </a:schemeClr>
                </a:solidFill>
                <a:latin typeface="Arial" panose="020B0604020202020204" pitchFamily="34" charset="0"/>
                <a:cs typeface="Arial" panose="020B0604020202020204" pitchFamily="34" charset="0"/>
              </a:rPr>
              <a:t>La première activité à laquelle vous serez invité à participer est de répondre au </a:t>
            </a:r>
            <a:r>
              <a:rPr lang="fr-CA" sz="1600" b="1" dirty="0">
                <a:solidFill>
                  <a:schemeClr val="accent2">
                    <a:lumMod val="75000"/>
                  </a:schemeClr>
                </a:solidFill>
                <a:latin typeface="Arial" panose="020B0604020202020204" pitchFamily="34" charset="0"/>
                <a:cs typeface="Arial" panose="020B0604020202020204" pitchFamily="34" charset="0"/>
              </a:rPr>
              <a:t>court sondage sur la conception</a:t>
            </a:r>
            <a:r>
              <a:rPr lang="fr-CA" sz="1600" dirty="0">
                <a:solidFill>
                  <a:schemeClr val="accent2">
                    <a:lumMod val="75000"/>
                  </a:schemeClr>
                </a:solidFill>
                <a:latin typeface="Arial" panose="020B0604020202020204" pitchFamily="34" charset="0"/>
                <a:cs typeface="Arial" panose="020B0604020202020204" pitchFamily="34" charset="0"/>
              </a:rPr>
              <a:t>. Les données recueillies au cours de ce sondage sont essentielles pour que l’équipe de conception de SPAC puisse définir le profil d’activité du milieu de travail, les zones et la distribution idéale des points de travail pour refléter les activités effectuées sur le milieu de travail. </a:t>
            </a:r>
          </a:p>
        </p:txBody>
      </p:sp>
      <p:pic>
        <p:nvPicPr>
          <p:cNvPr id="10" name="Graphic 9" descr="Back with solid fill">
            <a:extLst>
              <a:ext uri="{FF2B5EF4-FFF2-40B4-BE49-F238E27FC236}">
                <a16:creationId xmlns:a16="http://schemas.microsoft.com/office/drawing/2014/main" id="{313F17AD-028F-4FBF-8FFE-3DCE6F4792B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3357418" y="595961"/>
            <a:ext cx="765837" cy="765837"/>
          </a:xfrm>
          <a:prstGeom prst="rect">
            <a:avLst/>
          </a:prstGeom>
        </p:spPr>
      </p:pic>
      <p:sp>
        <p:nvSpPr>
          <p:cNvPr id="12" name="TextBox 11">
            <a:extLst>
              <a:ext uri="{FF2B5EF4-FFF2-40B4-BE49-F238E27FC236}">
                <a16:creationId xmlns:a16="http://schemas.microsoft.com/office/drawing/2014/main" id="{D096B41D-20DA-432F-9C40-622E3067CF5D}"/>
              </a:ext>
            </a:extLst>
          </p:cNvPr>
          <p:cNvSpPr txBox="1"/>
          <p:nvPr/>
        </p:nvSpPr>
        <p:spPr>
          <a:xfrm>
            <a:off x="4123254" y="764365"/>
            <a:ext cx="7233593" cy="461665"/>
          </a:xfrm>
          <a:prstGeom prst="rect">
            <a:avLst/>
          </a:prstGeom>
          <a:noFill/>
          <a:ln>
            <a:noFill/>
          </a:ln>
        </p:spPr>
        <p:txBody>
          <a:bodyPr wrap="square">
            <a:spAutoFit/>
          </a:bodyPr>
          <a:lstStyle/>
          <a:p>
            <a:r>
              <a:rPr lang="fr-CA" b="1" dirty="0">
                <a:solidFill>
                  <a:schemeClr val="accent2">
                    <a:lumMod val="75000"/>
                  </a:schemeClr>
                </a:solidFill>
                <a:latin typeface="Arial" panose="020B0604020202020204" pitchFamily="34" charset="0"/>
                <a:cs typeface="Arial" panose="020B0604020202020204" pitchFamily="34" charset="0"/>
              </a:rPr>
              <a:t>Répondez au court sondage sur la conception!</a:t>
            </a:r>
          </a:p>
        </p:txBody>
      </p:sp>
      <p:pic>
        <p:nvPicPr>
          <p:cNvPr id="7" name="Graphic 6" descr="Clipboard Checked with solid fill">
            <a:extLst>
              <a:ext uri="{FF2B5EF4-FFF2-40B4-BE49-F238E27FC236}">
                <a16:creationId xmlns:a16="http://schemas.microsoft.com/office/drawing/2014/main" id="{401850B2-9C05-4861-8D4C-14489688DF1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002447" y="680162"/>
            <a:ext cx="597433" cy="597433"/>
          </a:xfrm>
          <a:prstGeom prst="rect">
            <a:avLst/>
          </a:prstGeom>
        </p:spPr>
      </p:pic>
      <p:sp>
        <p:nvSpPr>
          <p:cNvPr id="8" name="TextBox 7">
            <a:extLst>
              <a:ext uri="{FF2B5EF4-FFF2-40B4-BE49-F238E27FC236}">
                <a16:creationId xmlns:a16="http://schemas.microsoft.com/office/drawing/2014/main" id="{87D6AFF7-599D-498A-82C3-70ACF5014116}"/>
              </a:ext>
            </a:extLst>
          </p:cNvPr>
          <p:cNvSpPr txBox="1"/>
          <p:nvPr/>
        </p:nvSpPr>
        <p:spPr>
          <a:xfrm>
            <a:off x="-58791" y="5605277"/>
            <a:ext cx="12055720" cy="415498"/>
          </a:xfrm>
          <a:prstGeom prst="rect">
            <a:avLst/>
          </a:prstGeom>
          <a:noFill/>
          <a:ln>
            <a:noFill/>
          </a:ln>
        </p:spPr>
        <p:txBody>
          <a:bodyPr wrap="square" rtlCol="0">
            <a:spAutoFit/>
          </a:bodyPr>
          <a:lstStyle/>
          <a:p>
            <a:pPr lvl="0" algn="ctr" eaLnBrk="1" fontAlgn="auto" hangingPunct="1">
              <a:spcBef>
                <a:spcPts val="0"/>
              </a:spcBef>
              <a:spcAft>
                <a:spcPts val="0"/>
              </a:spcAft>
              <a:defRPr/>
            </a:pPr>
            <a:r>
              <a:rPr kumimoji="0" lang="fr-CA" sz="1050" b="1" i="0" u="none" strike="noStrike" cap="none" normalizeH="0" baseline="0" noProof="0" dirty="0">
                <a:ln>
                  <a:noFill/>
                </a:ln>
                <a:solidFill>
                  <a:srgbClr val="18853F"/>
                </a:solidFill>
                <a:uLnTx/>
                <a:uFillTx/>
                <a:latin typeface="Calibri" panose="020F0502020204030204"/>
                <a:ea typeface="+mn-ea"/>
                <a:cs typeface="+mn-cs"/>
              </a:rPr>
              <a:t>*</a:t>
            </a:r>
            <a:r>
              <a:rPr kumimoji="0" lang="fr-CA" sz="1050" b="1" i="0" u="none" strike="noStrike" cap="none" normalizeH="0" baseline="0" noProof="0" dirty="0">
                <a:ln>
                  <a:noFill/>
                </a:ln>
                <a:solidFill>
                  <a:srgbClr val="000000">
                    <a:lumMod val="50000"/>
                    <a:lumOff val="50000"/>
                  </a:srgbClr>
                </a:solidFill>
                <a:uLnTx/>
                <a:uFillTx/>
                <a:latin typeface="Calibri" panose="020F0502020204030204"/>
                <a:ea typeface="+mn-ea"/>
                <a:cs typeface="+mn-cs"/>
              </a:rPr>
              <a:t>TRAVAIL HYBRIDE : </a:t>
            </a: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Chaque organisation détermine son propre modèle hybride </a:t>
            </a:r>
            <a:r>
              <a:rPr lang="fr-CA" sz="1050" dirty="0">
                <a:solidFill>
                  <a:srgbClr val="000000">
                    <a:lumMod val="50000"/>
                    <a:lumOff val="50000"/>
                  </a:srgbClr>
                </a:solidFill>
                <a:latin typeface="Calibri" panose="020F0502020204030204"/>
                <a:ea typeface="+mn-ea"/>
                <a:cs typeface="+mn-cs"/>
              </a:rPr>
              <a:t>qui permettra aux employés de travailler à partir de divers endroits et dans différents cadres de travail, afin de favoriser la flexibilité.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Milieu de travail GC et</a:t>
            </a:r>
            <a:r>
              <a:rPr lang="fr-CA" sz="1050" dirty="0">
                <a:solidFill>
                  <a:srgbClr val="000000">
                    <a:lumMod val="50000"/>
                    <a:lumOff val="50000"/>
                  </a:srgbClr>
                </a:solidFill>
                <a:latin typeface="Calibri" panose="020F0502020204030204"/>
                <a:ea typeface="+mn-ea"/>
                <a:cs typeface="+mn-cs"/>
              </a:rPr>
              <a:t> </a:t>
            </a:r>
            <a:r>
              <a:rPr lang="fr-CA" sz="1050" dirty="0" err="1">
                <a:solidFill>
                  <a:srgbClr val="000000">
                    <a:lumMod val="50000"/>
                    <a:lumOff val="50000"/>
                  </a:srgbClr>
                </a:solidFill>
                <a:latin typeface="Calibri" panose="020F0502020204030204"/>
                <a:ea typeface="+mn-ea"/>
                <a:cs typeface="+mn-cs"/>
              </a:rPr>
              <a:t>CotravailGC</a:t>
            </a:r>
            <a:r>
              <a:rPr lang="fr-CA" sz="1050" dirty="0">
                <a:solidFill>
                  <a:srgbClr val="000000">
                    <a:lumMod val="50000"/>
                    <a:lumOff val="50000"/>
                  </a:srgbClr>
                </a:solidFill>
                <a:latin typeface="Calibri" panose="020F0502020204030204"/>
                <a:ea typeface="+mn-ea"/>
                <a:cs typeface="+mn-cs"/>
              </a:rPr>
              <a:t> </a:t>
            </a: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offrent des solutions pour le milieu de travail permettant d’appuyer</a:t>
            </a:r>
            <a:r>
              <a:rPr lang="fr-CA" sz="1050" dirty="0">
                <a:solidFill>
                  <a:srgbClr val="000000">
                    <a:lumMod val="50000"/>
                    <a:lumOff val="50000"/>
                  </a:srgbClr>
                </a:solidFill>
                <a:latin typeface="Calibri" panose="020F0502020204030204"/>
                <a:ea typeface="+mn-ea"/>
                <a:cs typeface="+mn-cs"/>
              </a:rPr>
              <a:t> tous </a:t>
            </a: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les modèles de travail hybrides.</a:t>
            </a:r>
          </a:p>
        </p:txBody>
      </p:sp>
    </p:spTree>
    <p:extLst>
      <p:ext uri="{BB962C8B-B14F-4D97-AF65-F5344CB8AC3E}">
        <p14:creationId xmlns:p14="http://schemas.microsoft.com/office/powerpoint/2010/main" val="3032628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21412-5100-4DAB-BD65-3EFA8A8D3F42}"/>
              </a:ext>
            </a:extLst>
          </p:cNvPr>
          <p:cNvSpPr>
            <a:spLocks noGrp="1"/>
          </p:cNvSpPr>
          <p:nvPr>
            <p:ph type="title"/>
          </p:nvPr>
        </p:nvSpPr>
        <p:spPr/>
        <p:txBody>
          <a:bodyPr/>
          <a:lstStyle/>
          <a:p>
            <a:r>
              <a:rPr lang="fr-CA"/>
              <a:t>Ressources</a:t>
            </a:r>
          </a:p>
        </p:txBody>
      </p:sp>
      <p:sp>
        <p:nvSpPr>
          <p:cNvPr id="3" name="Content Placeholder 2">
            <a:extLst>
              <a:ext uri="{FF2B5EF4-FFF2-40B4-BE49-F238E27FC236}">
                <a16:creationId xmlns:a16="http://schemas.microsoft.com/office/drawing/2014/main" id="{49A8110F-C8F0-4D56-9D89-61D4D87B98A2}"/>
              </a:ext>
            </a:extLst>
          </p:cNvPr>
          <p:cNvSpPr>
            <a:spLocks noGrp="1"/>
          </p:cNvSpPr>
          <p:nvPr>
            <p:ph idx="1"/>
          </p:nvPr>
        </p:nvSpPr>
        <p:spPr>
          <a:xfrm>
            <a:off x="451765" y="1562100"/>
            <a:ext cx="10704280" cy="4542779"/>
          </a:xfrm>
        </p:spPr>
        <p:txBody>
          <a:bodyPr/>
          <a:lstStyle/>
          <a:p>
            <a:pPr marL="0" indent="0">
              <a:buNone/>
            </a:pPr>
            <a:r>
              <a:rPr lang="fr-CA" sz="2400"/>
              <a:t>Page GCpédia sur la transformation du milieu de travail – à venir</a:t>
            </a:r>
          </a:p>
          <a:p>
            <a:pPr marL="0" indent="0">
              <a:buNone/>
            </a:pPr>
            <a:r>
              <a:rPr lang="fr-CA" sz="2400">
                <a:hlinkClick r:id="rId3"/>
              </a:rPr>
              <a:t>Ressources du Milieu de travail GC – GCpédia</a:t>
            </a:r>
            <a:r>
              <a:rPr lang="fr-CA" sz="2400"/>
              <a:t> </a:t>
            </a:r>
          </a:p>
          <a:p>
            <a:pPr marL="0" indent="0">
              <a:buNone/>
            </a:pPr>
            <a:endParaRPr lang="en-CA" sz="2400" dirty="0"/>
          </a:p>
          <a:p>
            <a:pPr marL="0" indent="0">
              <a:buNone/>
            </a:pPr>
            <a:r>
              <a:rPr lang="fr-CA" sz="2400"/>
              <a:t>Pour de plus amples renseignements sur le programme, écrivez-nous à :</a:t>
            </a:r>
          </a:p>
          <a:p>
            <a:pPr marL="0" indent="0">
              <a:buNone/>
            </a:pPr>
            <a:r>
              <a:rPr lang="fr-CA" sz="2400" u="sng">
                <a:solidFill>
                  <a:srgbClr val="0563C1"/>
                </a:solidFill>
                <a:latin typeface="Calibri" panose="020F0502020204030204" pitchFamily="34" charset="0"/>
                <a:ea typeface="Calibri" panose="020F0502020204030204" pitchFamily="34" charset="0"/>
                <a:hlinkClick r:id="rId4"/>
              </a:rPr>
              <a:t>TPSGC.SimilieudetravailGC-Rpsgcworkplace.PWGSC@tpsgc-pwgsc.gc.ca</a:t>
            </a:r>
          </a:p>
          <a:p>
            <a:endParaRPr lang="en-CA" sz="2400" dirty="0"/>
          </a:p>
        </p:txBody>
      </p:sp>
    </p:spTree>
    <p:extLst>
      <p:ext uri="{BB962C8B-B14F-4D97-AF65-F5344CB8AC3E}">
        <p14:creationId xmlns:p14="http://schemas.microsoft.com/office/powerpoint/2010/main" val="3363386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3F4F-B677-4BCF-87C5-495D7F88DA54}"/>
              </a:ext>
            </a:extLst>
          </p:cNvPr>
          <p:cNvSpPr>
            <a:spLocks noGrp="1"/>
          </p:cNvSpPr>
          <p:nvPr>
            <p:ph type="title"/>
          </p:nvPr>
        </p:nvSpPr>
        <p:spPr>
          <a:xfrm>
            <a:off x="499729" y="467963"/>
            <a:ext cx="8381804" cy="835027"/>
          </a:xfrm>
        </p:spPr>
        <p:txBody>
          <a:bodyPr/>
          <a:lstStyle/>
          <a:p>
            <a:r>
              <a:rPr lang="fr-CA" sz="3200" dirty="0">
                <a:solidFill>
                  <a:schemeClr val="tx2"/>
                </a:solidFill>
                <a:latin typeface="Arial Rounded MT Bold" panose="020F0704030504030204" pitchFamily="34" charset="0"/>
              </a:rPr>
              <a:t>Option 2 : Tenir une séance de discussion avec les employés</a:t>
            </a:r>
          </a:p>
        </p:txBody>
      </p:sp>
      <p:sp>
        <p:nvSpPr>
          <p:cNvPr id="4" name="TextBox 3">
            <a:extLst>
              <a:ext uri="{FF2B5EF4-FFF2-40B4-BE49-F238E27FC236}">
                <a16:creationId xmlns:a16="http://schemas.microsoft.com/office/drawing/2014/main" id="{503E9E11-7DE6-4DA9-A136-4EB47B6798F2}"/>
              </a:ext>
            </a:extLst>
          </p:cNvPr>
          <p:cNvSpPr txBox="1"/>
          <p:nvPr/>
        </p:nvSpPr>
        <p:spPr>
          <a:xfrm>
            <a:off x="499729" y="1335924"/>
            <a:ext cx="8921362" cy="3416320"/>
          </a:xfrm>
          <a:prstGeom prst="rect">
            <a:avLst/>
          </a:prstGeom>
          <a:noFill/>
        </p:spPr>
        <p:txBody>
          <a:bodyPr wrap="square" rtlCol="0">
            <a:spAutoFit/>
          </a:bodyPr>
          <a:lstStyle/>
          <a:p>
            <a:pPr marL="342900" indent="-342900">
              <a:buFont typeface="Arial" panose="020B0604020202020204" pitchFamily="34" charset="0"/>
              <a:buChar char="•"/>
            </a:pPr>
            <a:r>
              <a:rPr lang="fr-CA" sz="1800" dirty="0">
                <a:latin typeface="Calibri Light" panose="020F0302020204030204" pitchFamily="34" charset="0"/>
                <a:cs typeface="Calibri Light" panose="020F0302020204030204" pitchFamily="34" charset="0"/>
              </a:rPr>
              <a:t>Avant d’organiser une séance de discussion, assurez-vous d’avoir informé vos employés du projet à venir.</a:t>
            </a:r>
          </a:p>
          <a:p>
            <a:pPr marL="342900" indent="-342900">
              <a:buFont typeface="Arial" panose="020B0604020202020204" pitchFamily="34" charset="0"/>
              <a:buChar char="•"/>
            </a:pPr>
            <a:r>
              <a:rPr lang="fr-CA" sz="1800" dirty="0">
                <a:latin typeface="Calibri Light" panose="020F0302020204030204" pitchFamily="34" charset="0"/>
                <a:cs typeface="Calibri Light" panose="020F0302020204030204" pitchFamily="34" charset="0"/>
              </a:rPr>
              <a:t>Assurez-vous que le responsable ou le champion du projet de modernisation du milieu de travail y participera.</a:t>
            </a:r>
          </a:p>
          <a:p>
            <a:pPr marL="342900" indent="-342900">
              <a:buFont typeface="Arial" panose="020B0604020202020204" pitchFamily="34" charset="0"/>
              <a:buChar char="•"/>
            </a:pPr>
            <a:r>
              <a:rPr lang="fr-CA" sz="1800" dirty="0">
                <a:latin typeface="Calibri Light" panose="020F0302020204030204" pitchFamily="34" charset="0"/>
                <a:cs typeface="Calibri Light" panose="020F0302020204030204" pitchFamily="34" charset="0"/>
              </a:rPr>
              <a:t>Prévoyez que le responsable ou le champion du projet donne le coup d’envoi de la session pour inspirer les employés et démontrer son soutien.</a:t>
            </a:r>
          </a:p>
          <a:p>
            <a:pPr marL="342900" indent="-342900">
              <a:buFont typeface="Arial" panose="020B0604020202020204" pitchFamily="34" charset="0"/>
              <a:buChar char="•"/>
            </a:pPr>
            <a:r>
              <a:rPr lang="fr-CA" sz="1800" dirty="0">
                <a:latin typeface="Calibri Light" panose="020F0302020204030204" pitchFamily="34" charset="0"/>
                <a:cs typeface="Calibri Light" panose="020F0302020204030204" pitchFamily="34" charset="0"/>
              </a:rPr>
              <a:t>Les diapositives 5 à 10 doivent être présentées par le cadre responsable ou le champion. Les autres diapositives peuvent être présentées par un membre de votre équipe de projet intégrée. </a:t>
            </a:r>
          </a:p>
          <a:p>
            <a:pPr marL="342900" indent="-342900">
              <a:buFont typeface="Arial" panose="020B0604020202020204" pitchFamily="34" charset="0"/>
              <a:buChar char="•"/>
            </a:pPr>
            <a:r>
              <a:rPr lang="fr-CA" sz="1800" dirty="0">
                <a:latin typeface="Calibri Light" panose="020F0302020204030204" pitchFamily="34" charset="0"/>
                <a:cs typeface="Calibri Light" panose="020F0302020204030204" pitchFamily="34" charset="0"/>
              </a:rPr>
              <a:t>Seules les diapositives relatives au design d’intérieur et à la méthodologie du projet peuvent être présentées par un représentant de SPAC. </a:t>
            </a:r>
          </a:p>
          <a:p>
            <a:endParaRPr lang="en-CA" sz="1800"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A940BD8A-2E6B-4B9F-80E3-48A092CDBB77}"/>
              </a:ext>
            </a:extLst>
          </p:cNvPr>
          <p:cNvSpPr txBox="1"/>
          <p:nvPr/>
        </p:nvSpPr>
        <p:spPr>
          <a:xfrm>
            <a:off x="9554130" y="1096519"/>
            <a:ext cx="2411961" cy="1493133"/>
          </a:xfrm>
          <a:prstGeom prst="wedgeEllipseCallout">
            <a:avLst>
              <a:gd name="adj1" fmla="val -70818"/>
              <a:gd name="adj2" fmla="val 30534"/>
            </a:avLst>
          </a:prstGeom>
          <a:noFill/>
          <a:ln w="28575">
            <a:solidFill>
              <a:schemeClr val="accent4"/>
            </a:solidFill>
          </a:ln>
        </p:spPr>
        <p:txBody>
          <a:bodyPr wrap="square" rtlCol="0">
            <a:spAutoFit/>
          </a:bodyPr>
          <a:lstStyle/>
          <a:p>
            <a:pPr algn="ctr"/>
            <a:r>
              <a:rPr lang="fr-CA" sz="1050" i="1" dirty="0">
                <a:latin typeface="Calibri Light" panose="020F0302020204030204" pitchFamily="34" charset="0"/>
                <a:cs typeface="Calibri Light" panose="020F0302020204030204" pitchFamily="34" charset="0"/>
              </a:rPr>
              <a:t>Nous recommandons fortement cette option pour une communication bidirectionnelle efficace et pour faire preuve de leadership et de soutien.</a:t>
            </a:r>
          </a:p>
        </p:txBody>
      </p:sp>
      <p:sp>
        <p:nvSpPr>
          <p:cNvPr id="8" name="TextBox 7">
            <a:extLst>
              <a:ext uri="{FF2B5EF4-FFF2-40B4-BE49-F238E27FC236}">
                <a16:creationId xmlns:a16="http://schemas.microsoft.com/office/drawing/2014/main" id="{C6E8935D-A0A7-459B-B00E-B29B5BDEB525}"/>
              </a:ext>
            </a:extLst>
          </p:cNvPr>
          <p:cNvSpPr txBox="1"/>
          <p:nvPr/>
        </p:nvSpPr>
        <p:spPr>
          <a:xfrm>
            <a:off x="5120640" y="0"/>
            <a:ext cx="7071360" cy="400110"/>
          </a:xfrm>
          <a:prstGeom prst="rect">
            <a:avLst/>
          </a:prstGeom>
          <a:noFill/>
        </p:spPr>
        <p:txBody>
          <a:bodyPr wrap="square">
            <a:spAutoFit/>
          </a:bodyPr>
          <a:lstStyle/>
          <a:p>
            <a:r>
              <a:rPr lang="fr-CA" sz="2000" b="1" i="1" dirty="0">
                <a:solidFill>
                  <a:srgbClr val="FF0000"/>
                </a:solidFill>
                <a:latin typeface="Calibri Light" panose="020F0302020204030204" pitchFamily="34" charset="0"/>
                <a:cs typeface="Calibri Light" panose="020F0302020204030204" pitchFamily="34" charset="0"/>
              </a:rPr>
              <a:t>Instructions – Retirez cette page avant d’utiliser la présentation</a:t>
            </a:r>
          </a:p>
        </p:txBody>
      </p:sp>
      <p:sp>
        <p:nvSpPr>
          <p:cNvPr id="10" name="TextBox 9">
            <a:extLst>
              <a:ext uri="{FF2B5EF4-FFF2-40B4-BE49-F238E27FC236}">
                <a16:creationId xmlns:a16="http://schemas.microsoft.com/office/drawing/2014/main" id="{6930250F-FE3C-405F-914F-A631438D72D8}"/>
              </a:ext>
            </a:extLst>
          </p:cNvPr>
          <p:cNvSpPr txBox="1"/>
          <p:nvPr/>
        </p:nvSpPr>
        <p:spPr>
          <a:xfrm>
            <a:off x="550793" y="4665316"/>
            <a:ext cx="11090414" cy="1293971"/>
          </a:xfrm>
          <a:prstGeom prst="roundRect">
            <a:avLst/>
          </a:prstGeom>
          <a:noFill/>
          <a:ln w="28575">
            <a:solidFill>
              <a:schemeClr val="accent4"/>
            </a:solidFill>
          </a:ln>
        </p:spPr>
        <p:txBody>
          <a:bodyPr wrap="square" rtlCol="0">
            <a:spAutoFit/>
          </a:bodyPr>
          <a:lstStyle/>
          <a:p>
            <a:r>
              <a:rPr lang="fr-CA" sz="1400" b="1" dirty="0">
                <a:solidFill>
                  <a:schemeClr val="tx2"/>
                </a:solidFill>
                <a:latin typeface="Calibri Light" panose="020F0302020204030204" pitchFamily="34" charset="0"/>
                <a:cs typeface="Calibri Light" panose="020F0302020204030204" pitchFamily="34" charset="0"/>
              </a:rPr>
              <a:t>Conseils et astuces</a:t>
            </a:r>
          </a:p>
          <a:p>
            <a:pPr marL="285750" indent="-285750">
              <a:buFont typeface="Arial" panose="020B0604020202020204" pitchFamily="34" charset="0"/>
              <a:buChar char="•"/>
            </a:pPr>
            <a:r>
              <a:rPr lang="fr-CA" sz="1400" dirty="0">
                <a:solidFill>
                  <a:schemeClr val="tx2"/>
                </a:solidFill>
                <a:latin typeface="Calibri Light" panose="020F0302020204030204" pitchFamily="34" charset="0"/>
                <a:cs typeface="Calibri Light" panose="020F0302020204030204" pitchFamily="34" charset="0"/>
              </a:rPr>
              <a:t>Veillez à ce que les renseignements soient disponibles pour les employés dès la fin de la session, soit sur un espace partagé, soit sur une page intranet. </a:t>
            </a:r>
          </a:p>
          <a:p>
            <a:pPr marL="285750" indent="-285750">
              <a:buFont typeface="Arial" panose="020B0604020202020204" pitchFamily="34" charset="0"/>
              <a:buChar char="•"/>
            </a:pPr>
            <a:r>
              <a:rPr lang="fr-CA" sz="1400" dirty="0">
                <a:solidFill>
                  <a:schemeClr val="tx2"/>
                </a:solidFill>
                <a:latin typeface="Calibri Light" panose="020F0302020204030204" pitchFamily="34" charset="0"/>
                <a:cs typeface="Calibri Light" panose="020F0302020204030204" pitchFamily="34" charset="0"/>
              </a:rPr>
              <a:t>Fournissez des messages clés et des renseignements généraux sur le projet à tous les gestionnaires afin qu’ils soient bien outillés pour répondre aux questions que leurs employés pourraient se poser. </a:t>
            </a:r>
          </a:p>
        </p:txBody>
      </p:sp>
      <p:pic>
        <p:nvPicPr>
          <p:cNvPr id="7" name="Graphic 6" descr="Lights On outline">
            <a:extLst>
              <a:ext uri="{FF2B5EF4-FFF2-40B4-BE49-F238E27FC236}">
                <a16:creationId xmlns:a16="http://schemas.microsoft.com/office/drawing/2014/main" id="{71BE8A6E-3F1E-4D88-A6FE-BEFF13FF7416}"/>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749945">
            <a:off x="2093366" y="4701741"/>
            <a:ext cx="339873" cy="339873"/>
          </a:xfrm>
          <a:prstGeom prst="rect">
            <a:avLst/>
          </a:prstGeom>
        </p:spPr>
      </p:pic>
      <p:pic>
        <p:nvPicPr>
          <p:cNvPr id="6" name="Graphic 5" descr="Thumbs up sign with solid fill">
            <a:extLst>
              <a:ext uri="{FF2B5EF4-FFF2-40B4-BE49-F238E27FC236}">
                <a16:creationId xmlns:a16="http://schemas.microsoft.com/office/drawing/2014/main" id="{C68E84D6-7C49-4482-BCFA-7ABD2A956DF5}"/>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629208" y="1655532"/>
            <a:ext cx="366582" cy="366582"/>
          </a:xfrm>
          <a:prstGeom prst="rect">
            <a:avLst/>
          </a:prstGeom>
        </p:spPr>
      </p:pic>
      <p:pic>
        <p:nvPicPr>
          <p:cNvPr id="12" name="Graphic 11" descr="Classroom outline">
            <a:extLst>
              <a:ext uri="{FF2B5EF4-FFF2-40B4-BE49-F238E27FC236}">
                <a16:creationId xmlns:a16="http://schemas.microsoft.com/office/drawing/2014/main" id="{F8ECD80F-BBC1-438D-BDF1-C299CD4E5E35}"/>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735000" y="433044"/>
            <a:ext cx="782835" cy="782835"/>
          </a:xfrm>
          <a:prstGeom prst="rect">
            <a:avLst/>
          </a:prstGeom>
        </p:spPr>
      </p:pic>
    </p:spTree>
    <p:extLst>
      <p:ext uri="{BB962C8B-B14F-4D97-AF65-F5344CB8AC3E}">
        <p14:creationId xmlns:p14="http://schemas.microsoft.com/office/powerpoint/2010/main" val="2475150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53774-093D-40FC-9244-F4B5A026B8A2}"/>
              </a:ext>
            </a:extLst>
          </p:cNvPr>
          <p:cNvSpPr>
            <a:spLocks noGrp="1"/>
          </p:cNvSpPr>
          <p:nvPr>
            <p:ph type="title"/>
          </p:nvPr>
        </p:nvSpPr>
        <p:spPr>
          <a:xfrm>
            <a:off x="508759" y="550861"/>
            <a:ext cx="11351520" cy="835027"/>
          </a:xfrm>
        </p:spPr>
        <p:txBody>
          <a:bodyPr/>
          <a:lstStyle/>
          <a:p>
            <a:r>
              <a:rPr lang="fr-CA" sz="2800" dirty="0"/>
              <a:t>Qu’est-ce que le programme de transformation du milieu de travail</a:t>
            </a:r>
            <a:br>
              <a:rPr lang="fr-CA" sz="2800" dirty="0"/>
            </a:br>
            <a:r>
              <a:rPr lang="fr-CA" sz="2800" b="0" i="1" dirty="0"/>
              <a:t>et pourquoi me concerne-t-il en tant qu’employé?</a:t>
            </a:r>
          </a:p>
        </p:txBody>
      </p:sp>
      <p:sp>
        <p:nvSpPr>
          <p:cNvPr id="3" name="TextBox 2">
            <a:extLst>
              <a:ext uri="{FF2B5EF4-FFF2-40B4-BE49-F238E27FC236}">
                <a16:creationId xmlns:a16="http://schemas.microsoft.com/office/drawing/2014/main" id="{E2979813-4856-4748-94B1-BC1AC6C5045F}"/>
              </a:ext>
            </a:extLst>
          </p:cNvPr>
          <p:cNvSpPr txBox="1"/>
          <p:nvPr/>
        </p:nvSpPr>
        <p:spPr>
          <a:xfrm>
            <a:off x="508760" y="2553034"/>
            <a:ext cx="5653916" cy="243143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Afin de soutenir les ministères fédéraux dont les dirigeants se sont engagés à moderniser leur </a:t>
            </a:r>
            <a:r>
              <a:rPr kumimoji="0" lang="fr-CA" sz="1600" b="0" i="1"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façon de travailler</a:t>
            </a: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 en offrant aux employés une flexibilité quant à </a:t>
            </a:r>
            <a:r>
              <a:rPr kumimoji="0" lang="fr-CA" sz="1600" b="0" i="1"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leur milieu de travail</a:t>
            </a: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 </a:t>
            </a:r>
            <a:r>
              <a:rPr kumimoji="0" lang="fr-CA" sz="1600" b="0" i="0" u="none" strike="noStrike" cap="none" normalizeH="0" baseline="0" noProof="0" dirty="0" err="1">
                <a:ln>
                  <a:noFill/>
                </a:ln>
                <a:solidFill>
                  <a:srgbClr val="000000"/>
                </a:solidFill>
                <a:uLnTx/>
                <a:uFillTx/>
                <a:latin typeface="Calibri" panose="020F0502020204030204" pitchFamily="34" charset="0"/>
                <a:ea typeface="+mn-ea"/>
                <a:cs typeface="Calibri" panose="020F0502020204030204" pitchFamily="34" charset="0"/>
              </a:rPr>
              <a:t>post-pandémie</a:t>
            </a: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 SPAC a créé le </a:t>
            </a:r>
            <a:r>
              <a:rPr kumimoji="0" lang="fr-CA" sz="1600" b="1"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Programme de transformation du milieu de travail</a:t>
            </a: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CA"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Le </a:t>
            </a:r>
            <a:r>
              <a:rPr kumimoji="0" lang="fr-CA" sz="1600" b="1"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Programme de transformation du milieu de travail</a:t>
            </a: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 vise à créer un milieu de travail GC moderne et axé sur les activités dans un délai accéléré afin d’offrir aux employés une </a:t>
            </a:r>
            <a:r>
              <a:rPr kumimoji="0" lang="fr-CA" sz="1600" b="0" i="1"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expérience de travail optimale</a:t>
            </a: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 dans le cadre d’un retour flexible au milieu de travail et d’un avenir hybride* du travail.</a:t>
            </a:r>
          </a:p>
        </p:txBody>
      </p:sp>
      <p:pic>
        <p:nvPicPr>
          <p:cNvPr id="8194" name="Picture 2" descr="Dimensions of GCworkplace graphical representation">
            <a:extLst>
              <a:ext uri="{FF2B5EF4-FFF2-40B4-BE49-F238E27FC236}">
                <a16:creationId xmlns:a16="http://schemas.microsoft.com/office/drawing/2014/main" id="{9FD7DA83-BCDB-48F8-996E-69D252662612}"/>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969068" y="2434037"/>
            <a:ext cx="5891211" cy="297418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B20A09E-8EC6-4C7E-A685-FBA95D69606A}"/>
              </a:ext>
            </a:extLst>
          </p:cNvPr>
          <p:cNvSpPr txBox="1"/>
          <p:nvPr/>
        </p:nvSpPr>
        <p:spPr>
          <a:xfrm>
            <a:off x="508759" y="1505917"/>
            <a:ext cx="10920620" cy="83099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Alors que SPAC avait déjà commencé à moderniser les milieux de travail fédéraux avec le lancement de </a:t>
            </a:r>
            <a:r>
              <a:rPr kumimoji="0" lang="fr-CA" sz="1600" b="1"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Milieu de travail GC</a:t>
            </a:r>
            <a:r>
              <a:rPr kumimoji="0" lang="fr-CA" sz="1600" b="0" i="0" u="none" strike="noStrike" cap="none" normalizeH="0" baseline="0" noProof="0" dirty="0">
                <a:ln>
                  <a:noFill/>
                </a:ln>
                <a:solidFill>
                  <a:srgbClr val="000000"/>
                </a:solidFill>
                <a:uLnTx/>
                <a:uFillTx/>
                <a:latin typeface="Calibri" panose="020F0502020204030204" pitchFamily="34" charset="0"/>
                <a:ea typeface="+mn-ea"/>
                <a:cs typeface="Calibri" panose="020F0502020204030204" pitchFamily="34" charset="0"/>
              </a:rPr>
              <a:t> dès 2017 (devenant officiellement la nouvelle norme de conception du milieu de travail fédéral en 2019), les deux dernières années ont permis d’accélérer le rythme de cette modernisation...</a:t>
            </a:r>
          </a:p>
        </p:txBody>
      </p:sp>
      <p:sp>
        <p:nvSpPr>
          <p:cNvPr id="7" name="TextBox 6">
            <a:extLst>
              <a:ext uri="{FF2B5EF4-FFF2-40B4-BE49-F238E27FC236}">
                <a16:creationId xmlns:a16="http://schemas.microsoft.com/office/drawing/2014/main" id="{90528182-F5D3-4468-8753-79B719BCF369}"/>
              </a:ext>
            </a:extLst>
          </p:cNvPr>
          <p:cNvSpPr txBox="1"/>
          <p:nvPr/>
        </p:nvSpPr>
        <p:spPr>
          <a:xfrm>
            <a:off x="77858" y="5605277"/>
            <a:ext cx="11782422" cy="415498"/>
          </a:xfrm>
          <a:prstGeom prst="rect">
            <a:avLst/>
          </a:prstGeom>
          <a:noFill/>
          <a:ln>
            <a:noFill/>
          </a:ln>
        </p:spPr>
        <p:txBody>
          <a:bodyPr wrap="square" rtlCol="0">
            <a:spAutoFit/>
          </a:bodyPr>
          <a:lstStyle/>
          <a:p>
            <a:pPr lvl="0" algn="ctr" eaLnBrk="1" fontAlgn="auto" hangingPunct="1">
              <a:spcBef>
                <a:spcPts val="0"/>
              </a:spcBef>
              <a:spcAft>
                <a:spcPts val="0"/>
              </a:spcAft>
              <a:defRPr/>
            </a:pPr>
            <a:r>
              <a:rPr kumimoji="0" lang="fr-CA" sz="1050" b="1" i="0" u="none" strike="noStrike" cap="none" normalizeH="0" baseline="0" noProof="0" dirty="0">
                <a:ln>
                  <a:noFill/>
                </a:ln>
                <a:solidFill>
                  <a:srgbClr val="18853F"/>
                </a:solidFill>
                <a:uLnTx/>
                <a:uFillTx/>
                <a:latin typeface="Calibri" panose="020F0502020204030204"/>
                <a:ea typeface="+mn-ea"/>
                <a:cs typeface="+mn-cs"/>
              </a:rPr>
              <a:t>*</a:t>
            </a:r>
            <a:r>
              <a:rPr kumimoji="0" lang="fr-CA" sz="1050" b="1" i="0" u="none" strike="noStrike" cap="none" normalizeH="0" baseline="0" noProof="0" dirty="0">
                <a:ln>
                  <a:noFill/>
                </a:ln>
                <a:solidFill>
                  <a:srgbClr val="000000">
                    <a:lumMod val="50000"/>
                    <a:lumOff val="50000"/>
                  </a:srgbClr>
                </a:solidFill>
                <a:uLnTx/>
                <a:uFillTx/>
                <a:latin typeface="Calibri" panose="020F0502020204030204"/>
                <a:ea typeface="+mn-ea"/>
                <a:cs typeface="+mn-cs"/>
              </a:rPr>
              <a:t>TRAVAIL HYBRIDE : </a:t>
            </a: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Chaque organisation détermine son propre modèle hybride </a:t>
            </a:r>
            <a:r>
              <a:rPr lang="fr-CA" sz="1050" dirty="0">
                <a:solidFill>
                  <a:srgbClr val="000000">
                    <a:lumMod val="50000"/>
                    <a:lumOff val="50000"/>
                  </a:srgbClr>
                </a:solidFill>
                <a:latin typeface="Calibri" panose="020F0502020204030204"/>
                <a:ea typeface="+mn-ea"/>
                <a:cs typeface="+mn-cs"/>
              </a:rPr>
              <a:t>qui permettra aux employés de travailler à partir de divers endroits et dans différents cadres de travail, afin de favoriser la flexibilité.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Milieu de travail GC et</a:t>
            </a:r>
            <a:r>
              <a:rPr lang="fr-CA" sz="1050" dirty="0">
                <a:solidFill>
                  <a:srgbClr val="000000">
                    <a:lumMod val="50000"/>
                    <a:lumOff val="50000"/>
                  </a:srgbClr>
                </a:solidFill>
                <a:latin typeface="Calibri" panose="020F0502020204030204"/>
                <a:ea typeface="+mn-ea"/>
                <a:cs typeface="+mn-cs"/>
              </a:rPr>
              <a:t> </a:t>
            </a:r>
            <a:r>
              <a:rPr lang="fr-CA" sz="1050" dirty="0" err="1">
                <a:solidFill>
                  <a:srgbClr val="000000">
                    <a:lumMod val="50000"/>
                    <a:lumOff val="50000"/>
                  </a:srgbClr>
                </a:solidFill>
                <a:latin typeface="Calibri" panose="020F0502020204030204"/>
                <a:ea typeface="+mn-ea"/>
                <a:cs typeface="+mn-cs"/>
              </a:rPr>
              <a:t>CotravailGC</a:t>
            </a:r>
            <a:r>
              <a:rPr lang="fr-CA" sz="1050" dirty="0">
                <a:solidFill>
                  <a:srgbClr val="000000">
                    <a:lumMod val="50000"/>
                    <a:lumOff val="50000"/>
                  </a:srgbClr>
                </a:solidFill>
                <a:latin typeface="Calibri" panose="020F0502020204030204"/>
                <a:ea typeface="+mn-ea"/>
                <a:cs typeface="+mn-cs"/>
              </a:rPr>
              <a:t> </a:t>
            </a: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offrent des solutions pour le milieu de travail permettant d’appuyer</a:t>
            </a:r>
            <a:r>
              <a:rPr lang="fr-CA" sz="1050" dirty="0">
                <a:solidFill>
                  <a:srgbClr val="000000">
                    <a:lumMod val="50000"/>
                    <a:lumOff val="50000"/>
                  </a:srgbClr>
                </a:solidFill>
                <a:latin typeface="Calibri" panose="020F0502020204030204"/>
                <a:ea typeface="+mn-ea"/>
                <a:cs typeface="+mn-cs"/>
              </a:rPr>
              <a:t> tous </a:t>
            </a: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les modèles de travail hybrides.</a:t>
            </a:r>
          </a:p>
        </p:txBody>
      </p:sp>
    </p:spTree>
    <p:extLst>
      <p:ext uri="{BB962C8B-B14F-4D97-AF65-F5344CB8AC3E}">
        <p14:creationId xmlns:p14="http://schemas.microsoft.com/office/powerpoint/2010/main" val="4258189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EB951-9944-422E-9134-0E166ACC7A9F}"/>
              </a:ext>
            </a:extLst>
          </p:cNvPr>
          <p:cNvSpPr>
            <a:spLocks noGrp="1"/>
          </p:cNvSpPr>
          <p:nvPr>
            <p:ph type="title"/>
          </p:nvPr>
        </p:nvSpPr>
        <p:spPr/>
        <p:txBody>
          <a:bodyPr/>
          <a:lstStyle/>
          <a:p>
            <a:r>
              <a:rPr lang="fr-CA" sz="3200">
                <a:solidFill>
                  <a:schemeClr val="tx2"/>
                </a:solidFill>
              </a:rPr>
              <a:t>Programme de transformation du milieu de travail</a:t>
            </a:r>
          </a:p>
        </p:txBody>
      </p:sp>
      <p:sp>
        <p:nvSpPr>
          <p:cNvPr id="3" name="Content Placeholder 2">
            <a:extLst>
              <a:ext uri="{FF2B5EF4-FFF2-40B4-BE49-F238E27FC236}">
                <a16:creationId xmlns:a16="http://schemas.microsoft.com/office/drawing/2014/main" id="{9B28FBAF-C238-4547-B009-E4BF93807323}"/>
              </a:ext>
            </a:extLst>
          </p:cNvPr>
          <p:cNvSpPr>
            <a:spLocks noGrp="1"/>
          </p:cNvSpPr>
          <p:nvPr>
            <p:ph idx="1"/>
          </p:nvPr>
        </p:nvSpPr>
        <p:spPr>
          <a:xfrm>
            <a:off x="2770094" y="1215534"/>
            <a:ext cx="8884025" cy="4754880"/>
          </a:xfrm>
        </p:spPr>
        <p:txBody>
          <a:bodyPr/>
          <a:lstStyle/>
          <a:p>
            <a:r>
              <a:rPr lang="fr-CA" sz="1400" b="1">
                <a:solidFill>
                  <a:schemeClr val="accent5"/>
                </a:solidFill>
              </a:rPr>
              <a:t>Ce qui compte pour les employés</a:t>
            </a:r>
          </a:p>
          <a:p>
            <a:r>
              <a:rPr lang="fr-CA" sz="1400" b="1">
                <a:solidFill>
                  <a:schemeClr val="accent5"/>
                </a:solidFill>
              </a:rPr>
              <a:t>Une vision d’avenir</a:t>
            </a:r>
          </a:p>
          <a:p>
            <a:r>
              <a:rPr lang="fr-CA" sz="1400" b="1">
                <a:solidFill>
                  <a:schemeClr val="accent5"/>
                </a:solidFill>
              </a:rPr>
              <a:t>Un écosystème d’espaces de travail</a:t>
            </a:r>
          </a:p>
          <a:p>
            <a:r>
              <a:rPr lang="fr-CA" sz="1400" b="1">
                <a:solidFill>
                  <a:schemeClr val="accent5"/>
                </a:solidFill>
              </a:rPr>
              <a:t>En quoi consiste le Milieu de travail GC?</a:t>
            </a:r>
          </a:p>
          <a:p>
            <a:r>
              <a:rPr lang="fr-CA" sz="1400" b="1">
                <a:solidFill>
                  <a:schemeClr val="accent5"/>
                </a:solidFill>
              </a:rPr>
              <a:t>À quoi s’attendre</a:t>
            </a:r>
          </a:p>
          <a:p>
            <a:endParaRPr lang="en-CA" sz="1400" b="1" dirty="0">
              <a:solidFill>
                <a:schemeClr val="accent3"/>
              </a:solidFill>
            </a:endParaRPr>
          </a:p>
          <a:p>
            <a:r>
              <a:rPr lang="fr-CA" sz="1400" b="1">
                <a:solidFill>
                  <a:schemeClr val="accent3"/>
                </a:solidFill>
              </a:rPr>
              <a:t>Qu’est-ce que la conception du Milieu de travail GC?</a:t>
            </a:r>
          </a:p>
          <a:p>
            <a:r>
              <a:rPr lang="fr-CA" sz="1400" b="1">
                <a:solidFill>
                  <a:schemeClr val="accent3"/>
                </a:solidFill>
              </a:rPr>
              <a:t>Éléments de conception</a:t>
            </a:r>
            <a:r>
              <a:rPr lang="fr-CA" sz="1400">
                <a:solidFill>
                  <a:schemeClr val="accent3"/>
                </a:solidFill>
              </a:rPr>
              <a:t> du </a:t>
            </a:r>
            <a:r>
              <a:rPr lang="fr-CA" sz="1400" i="1">
                <a:solidFill>
                  <a:schemeClr val="accent3"/>
                </a:solidFill>
              </a:rPr>
              <a:t>Programme de transformation du milieu de travail</a:t>
            </a:r>
          </a:p>
          <a:p>
            <a:r>
              <a:rPr lang="fr-CA" sz="1400" b="1">
                <a:solidFill>
                  <a:schemeClr val="accent3"/>
                </a:solidFill>
              </a:rPr>
              <a:t>Inclusions</a:t>
            </a:r>
            <a:r>
              <a:rPr lang="fr-CA" sz="1400">
                <a:solidFill>
                  <a:schemeClr val="accent3"/>
                </a:solidFill>
              </a:rPr>
              <a:t> du </a:t>
            </a:r>
            <a:r>
              <a:rPr lang="fr-CA" sz="1400" i="1">
                <a:solidFill>
                  <a:schemeClr val="accent3"/>
                </a:solidFill>
              </a:rPr>
              <a:t>Programme de transformation du milieu de travail</a:t>
            </a:r>
          </a:p>
          <a:p>
            <a:r>
              <a:rPr lang="fr-CA" sz="1400" b="1">
                <a:solidFill>
                  <a:schemeClr val="accent3"/>
                </a:solidFill>
              </a:rPr>
              <a:t>Aperçu du processus de conception</a:t>
            </a:r>
            <a:r>
              <a:rPr lang="fr-CA" sz="1400">
                <a:solidFill>
                  <a:schemeClr val="accent3"/>
                </a:solidFill>
              </a:rPr>
              <a:t> du </a:t>
            </a:r>
            <a:r>
              <a:rPr lang="fr-CA" sz="1400" i="1">
                <a:solidFill>
                  <a:schemeClr val="accent3"/>
                </a:solidFill>
              </a:rPr>
              <a:t>Programme de transformation du milieu de travail</a:t>
            </a:r>
          </a:p>
          <a:p>
            <a:endParaRPr lang="en-CA" sz="1400" b="1" dirty="0"/>
          </a:p>
          <a:p>
            <a:r>
              <a:rPr lang="fr-CA" sz="1400" b="1"/>
              <a:t>En route vers le nouveau milieu de travail</a:t>
            </a:r>
          </a:p>
          <a:p>
            <a:r>
              <a:rPr lang="fr-CA" sz="1400" b="1"/>
              <a:t>Votre feuille de route de l’apprentissage pour le nouveau milieu de travail</a:t>
            </a:r>
          </a:p>
          <a:p>
            <a:endParaRPr lang="en-CA" sz="1400" b="1" dirty="0">
              <a:solidFill>
                <a:schemeClr val="tx1">
                  <a:lumMod val="50000"/>
                  <a:lumOff val="50000"/>
                </a:schemeClr>
              </a:solidFill>
            </a:endParaRPr>
          </a:p>
          <a:p>
            <a:r>
              <a:rPr lang="fr-CA" sz="1400" b="1">
                <a:solidFill>
                  <a:schemeClr val="tx1">
                    <a:lumMod val="50000"/>
                    <a:lumOff val="50000"/>
                  </a:schemeClr>
                </a:solidFill>
              </a:rPr>
              <a:t>Ressources</a:t>
            </a:r>
          </a:p>
          <a:p>
            <a:endParaRPr lang="fr-CA" sz="1400" dirty="0">
              <a:solidFill>
                <a:schemeClr val="accent3"/>
              </a:solidFill>
            </a:endParaRPr>
          </a:p>
        </p:txBody>
      </p:sp>
      <p:sp>
        <p:nvSpPr>
          <p:cNvPr id="5" name="TextBox 4">
            <a:extLst>
              <a:ext uri="{FF2B5EF4-FFF2-40B4-BE49-F238E27FC236}">
                <a16:creationId xmlns:a16="http://schemas.microsoft.com/office/drawing/2014/main" id="{699A3258-EF42-4F79-A54E-201E9E5EF844}"/>
              </a:ext>
            </a:extLst>
          </p:cNvPr>
          <p:cNvSpPr txBox="1"/>
          <p:nvPr/>
        </p:nvSpPr>
        <p:spPr>
          <a:xfrm>
            <a:off x="451765" y="1172982"/>
            <a:ext cx="2188876"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17455C"/>
                </a:solidFill>
                <a:uLnTx/>
                <a:uFillTx/>
                <a:latin typeface="Arial Narrow" panose="020B0606020202030204" pitchFamily="34" charset="0"/>
                <a:ea typeface="+mn-ea"/>
                <a:cs typeface="+mn-cs"/>
              </a:rPr>
              <a:t>CONTEXTE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dirty="0">
                <a:ln>
                  <a:noFill/>
                </a:ln>
                <a:solidFill>
                  <a:srgbClr val="17455C"/>
                </a:solidFill>
                <a:uLnTx/>
                <a:uFillTx/>
                <a:latin typeface="Arial Narrow" panose="020B0606020202030204" pitchFamily="34" charset="0"/>
                <a:ea typeface="+mn-ea"/>
                <a:cs typeface="+mn-cs"/>
              </a:rPr>
              <a:t>ACTUEL</a:t>
            </a:r>
          </a:p>
        </p:txBody>
      </p:sp>
      <p:sp>
        <p:nvSpPr>
          <p:cNvPr id="6" name="TextBox 5">
            <a:extLst>
              <a:ext uri="{FF2B5EF4-FFF2-40B4-BE49-F238E27FC236}">
                <a16:creationId xmlns:a16="http://schemas.microsoft.com/office/drawing/2014/main" id="{4D1604C7-904E-4125-B791-1095F8A70BB7}"/>
              </a:ext>
            </a:extLst>
          </p:cNvPr>
          <p:cNvSpPr txBox="1"/>
          <p:nvPr/>
        </p:nvSpPr>
        <p:spPr>
          <a:xfrm>
            <a:off x="385064" y="3052381"/>
            <a:ext cx="2255575" cy="830997"/>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18853F"/>
                </a:solidFill>
                <a:uLnTx/>
                <a:uFillTx/>
                <a:latin typeface="Arial Narrow" panose="020B0606020202030204" pitchFamily="34" charset="0"/>
                <a:ea typeface="+mn-ea"/>
                <a:cs typeface="+mn-cs"/>
              </a:rPr>
              <a:t>CONCEPTION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18853F"/>
                </a:solidFill>
                <a:uLnTx/>
                <a:uFillTx/>
                <a:latin typeface="Arial Narrow" panose="020B0606020202030204" pitchFamily="34" charset="0"/>
                <a:ea typeface="+mn-ea"/>
                <a:cs typeface="+mn-cs"/>
              </a:rPr>
              <a:t>DU MILIEU DE TRAVAIL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18853F"/>
                </a:solidFill>
                <a:uLnTx/>
                <a:uFillTx/>
                <a:latin typeface="Arial Narrow" panose="020B0606020202030204" pitchFamily="34" charset="0"/>
                <a:ea typeface="+mn-ea"/>
                <a:cs typeface="+mn-cs"/>
              </a:rPr>
              <a:t>ET PROCESSUS</a:t>
            </a:r>
          </a:p>
        </p:txBody>
      </p:sp>
      <p:sp>
        <p:nvSpPr>
          <p:cNvPr id="7" name="TextBox 6">
            <a:extLst>
              <a:ext uri="{FF2B5EF4-FFF2-40B4-BE49-F238E27FC236}">
                <a16:creationId xmlns:a16="http://schemas.microsoft.com/office/drawing/2014/main" id="{56956AB2-7DD2-4BBF-BACC-4369B6A5D478}"/>
              </a:ext>
            </a:extLst>
          </p:cNvPr>
          <p:cNvSpPr txBox="1"/>
          <p:nvPr/>
        </p:nvSpPr>
        <p:spPr>
          <a:xfrm>
            <a:off x="286871" y="4654903"/>
            <a:ext cx="2353768" cy="584775"/>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4CB6A0"/>
                </a:solidFill>
                <a:uLnTx/>
                <a:uFillTx/>
                <a:latin typeface="Arial Narrow" panose="020B0606020202030204" pitchFamily="34" charset="0"/>
                <a:ea typeface="+mn-ea"/>
                <a:cs typeface="+mn-cs"/>
              </a:rPr>
              <a:t>VOTRE EXPÉRIENCE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4CB6A0"/>
                </a:solidFill>
                <a:uLnTx/>
                <a:uFillTx/>
                <a:latin typeface="Arial Narrow" panose="020B0606020202030204" pitchFamily="34" charset="0"/>
                <a:ea typeface="+mn-ea"/>
                <a:cs typeface="+mn-cs"/>
              </a:rPr>
              <a:t>À TITRE D’EMPLOYÉ</a:t>
            </a:r>
          </a:p>
        </p:txBody>
      </p:sp>
      <p:sp>
        <p:nvSpPr>
          <p:cNvPr id="8" name="TextBox 7">
            <a:extLst>
              <a:ext uri="{FF2B5EF4-FFF2-40B4-BE49-F238E27FC236}">
                <a16:creationId xmlns:a16="http://schemas.microsoft.com/office/drawing/2014/main" id="{628137D7-EA73-4DEF-A99A-B2464F40914A}"/>
              </a:ext>
            </a:extLst>
          </p:cNvPr>
          <p:cNvSpPr txBox="1"/>
          <p:nvPr/>
        </p:nvSpPr>
        <p:spPr>
          <a:xfrm>
            <a:off x="286871" y="5550253"/>
            <a:ext cx="2353768" cy="338554"/>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fr-CA" sz="1600" b="1" i="0" u="none" strike="noStrike" cap="none" normalizeH="0" baseline="0" noProof="0">
                <a:ln>
                  <a:noFill/>
                </a:ln>
                <a:solidFill>
                  <a:srgbClr val="77797C"/>
                </a:solidFill>
                <a:uLnTx/>
                <a:uFillTx/>
                <a:latin typeface="Arial Narrow" panose="020B0606020202030204" pitchFamily="34" charset="0"/>
                <a:ea typeface="+mn-ea"/>
                <a:cs typeface="+mn-cs"/>
              </a:rPr>
              <a:t>ANNEXE</a:t>
            </a:r>
          </a:p>
        </p:txBody>
      </p:sp>
    </p:spTree>
    <p:extLst>
      <p:ext uri="{BB962C8B-B14F-4D97-AF65-F5344CB8AC3E}">
        <p14:creationId xmlns:p14="http://schemas.microsoft.com/office/powerpoint/2010/main" val="1281428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33E64F1-B4FB-4F94-93D8-CD17E3E7678B}"/>
              </a:ext>
            </a:extLst>
          </p:cNvPr>
          <p:cNvSpPr/>
          <p:nvPr/>
        </p:nvSpPr>
        <p:spPr>
          <a:xfrm>
            <a:off x="5243747" y="1722995"/>
            <a:ext cx="5441510" cy="2351414"/>
          </a:xfrm>
          <a:prstGeom prst="rect">
            <a:avLst/>
          </a:prstGeom>
          <a:gradFill flip="none" rotWithShape="1">
            <a:gsLst>
              <a:gs pos="39000">
                <a:schemeClr val="accent1">
                  <a:lumMod val="40000"/>
                  <a:lumOff val="60000"/>
                  <a:alpha val="74000"/>
                </a:schemeClr>
              </a:gs>
              <a:gs pos="69000">
                <a:schemeClr val="accent2">
                  <a:lumMod val="40000"/>
                  <a:lumOff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FB3A4CF4-8357-467A-B6FD-3A40965E27C6}"/>
              </a:ext>
            </a:extLst>
          </p:cNvPr>
          <p:cNvSpPr/>
          <p:nvPr/>
        </p:nvSpPr>
        <p:spPr>
          <a:xfrm>
            <a:off x="2702090" y="1717389"/>
            <a:ext cx="2466379" cy="235141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sp>
        <p:nvSpPr>
          <p:cNvPr id="5" name="Title 2">
            <a:extLst>
              <a:ext uri="{FF2B5EF4-FFF2-40B4-BE49-F238E27FC236}">
                <a16:creationId xmlns:a16="http://schemas.microsoft.com/office/drawing/2014/main" id="{920697B6-6F87-46FD-BF6E-AA3DD6B73D66}"/>
              </a:ext>
            </a:extLst>
          </p:cNvPr>
          <p:cNvSpPr txBox="1">
            <a:spLocks/>
          </p:cNvSpPr>
          <p:nvPr>
            <p:custDataLst>
              <p:tags r:id="rId1"/>
            </p:custDataLst>
          </p:nvPr>
        </p:nvSpPr>
        <p:spPr bwMode="auto">
          <a:xfrm>
            <a:off x="476235" y="2635467"/>
            <a:ext cx="1747198" cy="101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r" defTabSz="912813" rtl="0" eaLnBrk="0" fontAlgn="base" latinLnBrk="0" hangingPunct="0">
              <a:lnSpc>
                <a:spcPct val="90000"/>
              </a:lnSpc>
              <a:spcBef>
                <a:spcPct val="0"/>
              </a:spcBef>
              <a:spcAft>
                <a:spcPct val="0"/>
              </a:spcAft>
              <a:buClrTx/>
              <a:buSzTx/>
              <a:buFontTx/>
              <a:buNone/>
              <a:tabLst/>
              <a:defRPr/>
            </a:pPr>
            <a:r>
              <a:rPr kumimoji="0" lang="fr-CA" sz="2000" b="0" i="0" u="none" strike="noStrike" cap="none" normalizeH="0" baseline="0" noProof="0">
                <a:ln>
                  <a:noFill/>
                </a:ln>
                <a:solidFill>
                  <a:srgbClr val="000000"/>
                </a:solidFill>
                <a:uLnTx/>
                <a:uFillTx/>
                <a:latin typeface="Arial"/>
                <a:ea typeface="+mj-ea"/>
                <a:cs typeface="Calibri Light" panose="020F0302020204030204" pitchFamily="34" charset="0"/>
              </a:rPr>
              <a:t>POUR PLUSIEURS</a:t>
            </a:r>
          </a:p>
          <a:p>
            <a:pPr marL="0" marR="0" lvl="0" indent="0" algn="r" defTabSz="912813" rtl="0" eaLnBrk="0" fontAlgn="base" latinLnBrk="0" hangingPunct="0">
              <a:lnSpc>
                <a:spcPct val="90000"/>
              </a:lnSpc>
              <a:spcBef>
                <a:spcPct val="0"/>
              </a:spcBef>
              <a:spcAft>
                <a:spcPct val="0"/>
              </a:spcAft>
              <a:buClrTx/>
              <a:buSzTx/>
              <a:buFontTx/>
              <a:buNone/>
              <a:tabLst/>
              <a:defRPr/>
            </a:pPr>
            <a:r>
              <a:rPr kumimoji="0" lang="fr-CA" sz="2000" b="0" i="0" u="none" strike="noStrike" cap="none" normalizeH="0" baseline="0" noProof="0">
                <a:ln>
                  <a:noFill/>
                </a:ln>
                <a:solidFill>
                  <a:srgbClr val="000000"/>
                </a:solidFill>
                <a:uLnTx/>
                <a:uFillTx/>
                <a:latin typeface="Arial"/>
                <a:ea typeface="+mj-ea"/>
                <a:cs typeface="Calibri Light" panose="020F0302020204030204" pitchFamily="34" charset="0"/>
              </a:rPr>
              <a:t>EMPLOYÉS</a:t>
            </a:r>
          </a:p>
        </p:txBody>
      </p:sp>
      <p:sp>
        <p:nvSpPr>
          <p:cNvPr id="6" name="TextBox 5">
            <a:extLst>
              <a:ext uri="{FF2B5EF4-FFF2-40B4-BE49-F238E27FC236}">
                <a16:creationId xmlns:a16="http://schemas.microsoft.com/office/drawing/2014/main" id="{38386C00-3265-4463-A81F-29C2AABB05A3}"/>
              </a:ext>
            </a:extLst>
          </p:cNvPr>
          <p:cNvSpPr txBox="1"/>
          <p:nvPr/>
        </p:nvSpPr>
        <p:spPr>
          <a:xfrm>
            <a:off x="4527550" y="793317"/>
            <a:ext cx="1342053" cy="646331"/>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800" b="1" i="0" u="none" strike="noStrike" cap="none" normalizeH="0" baseline="0" noProof="0">
                <a:ln>
                  <a:noFill/>
                </a:ln>
                <a:solidFill>
                  <a:srgbClr val="C00000"/>
                </a:solidFill>
                <a:uLnTx/>
                <a:uFillTx/>
                <a:latin typeface="Calibri" panose="020F0502020204030204" pitchFamily="34" charset="0"/>
                <a:ea typeface="+mn-ea"/>
                <a:cs typeface="Calibri" panose="020F0502020204030204" pitchFamily="34" charset="0"/>
              </a:rPr>
              <a:t>MARS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800" b="1" i="0" u="none" strike="noStrike" cap="none" normalizeH="0" baseline="0" noProof="0">
                <a:ln>
                  <a:noFill/>
                </a:ln>
                <a:solidFill>
                  <a:srgbClr val="C00000"/>
                </a:solidFill>
                <a:uLnTx/>
                <a:uFillTx/>
                <a:latin typeface="Calibri" panose="020F0502020204030204" pitchFamily="34" charset="0"/>
                <a:ea typeface="+mn-ea"/>
                <a:cs typeface="Calibri" panose="020F0502020204030204" pitchFamily="34" charset="0"/>
              </a:rPr>
              <a:t>2020</a:t>
            </a:r>
          </a:p>
        </p:txBody>
      </p:sp>
      <p:grpSp>
        <p:nvGrpSpPr>
          <p:cNvPr id="13" name="Group 12">
            <a:extLst>
              <a:ext uri="{FF2B5EF4-FFF2-40B4-BE49-F238E27FC236}">
                <a16:creationId xmlns:a16="http://schemas.microsoft.com/office/drawing/2014/main" id="{994BC136-2792-4BD4-BD39-C481D9C4AA37}"/>
              </a:ext>
            </a:extLst>
          </p:cNvPr>
          <p:cNvGrpSpPr/>
          <p:nvPr/>
        </p:nvGrpSpPr>
        <p:grpSpPr>
          <a:xfrm>
            <a:off x="2607444" y="1894020"/>
            <a:ext cx="2636303" cy="2061873"/>
            <a:chOff x="449281" y="2343004"/>
            <a:chExt cx="2636303" cy="2061873"/>
          </a:xfrm>
        </p:grpSpPr>
        <p:pic>
          <p:nvPicPr>
            <p:cNvPr id="15" name="Picture Placeholder 23">
              <a:extLst>
                <a:ext uri="{FF2B5EF4-FFF2-40B4-BE49-F238E27FC236}">
                  <a16:creationId xmlns:a16="http://schemas.microsoft.com/office/drawing/2014/main" id="{25412F8C-E92F-427A-9323-F3C74870FD5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37219" y="3565171"/>
              <a:ext cx="1059873" cy="839706"/>
            </a:xfrm>
            <a:prstGeom prst="rect">
              <a:avLst/>
            </a:prstGeom>
          </p:spPr>
        </p:pic>
        <p:sp>
          <p:nvSpPr>
            <p:cNvPr id="16" name="TextBox 15">
              <a:extLst>
                <a:ext uri="{FF2B5EF4-FFF2-40B4-BE49-F238E27FC236}">
                  <a16:creationId xmlns:a16="http://schemas.microsoft.com/office/drawing/2014/main" id="{A806FAD3-4A81-4060-98DD-FFCFA38FE5A1}"/>
                </a:ext>
              </a:extLst>
            </p:cNvPr>
            <p:cNvSpPr txBox="1"/>
            <p:nvPr/>
          </p:nvSpPr>
          <p:spPr>
            <a:xfrm>
              <a:off x="449281" y="2343004"/>
              <a:ext cx="2636303" cy="1200329"/>
            </a:xfrm>
            <a:prstGeom prst="rect">
              <a:avLst/>
            </a:prstGeom>
            <a:noFill/>
          </p:spPr>
          <p:txBody>
            <a:bodyPr wrap="square" rtlCol="0">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600" b="1" i="0" u="none" strike="noStrike" cap="none" normalizeH="0" baseline="0" noProof="0" dirty="0">
                  <a:ln>
                    <a:noFill/>
                  </a:ln>
                  <a:solidFill>
                    <a:srgbClr val="17455C"/>
                  </a:solidFill>
                  <a:uLnTx/>
                  <a:uFillTx/>
                  <a:latin typeface="Arial"/>
                  <a:ea typeface="+mn-ea"/>
                  <a:cs typeface="+mn-cs"/>
                </a:rPr>
                <a:t>Travail = Milieu de travail</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mn-ea"/>
                  <a:cs typeface="+mn-cs"/>
                </a:rPr>
                <a:t>Statique et conforme</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mn-ea"/>
                  <a:cs typeface="+mn-cs"/>
                </a:rPr>
                <a:t>Individuel</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mn-ea"/>
                  <a:cs typeface="+mn-cs"/>
                </a:rPr>
                <a:t>Interactions sociales en personne</a:t>
              </a:r>
            </a:p>
          </p:txBody>
        </p:sp>
      </p:grpSp>
      <p:grpSp>
        <p:nvGrpSpPr>
          <p:cNvPr id="18" name="Group 17">
            <a:extLst>
              <a:ext uri="{FF2B5EF4-FFF2-40B4-BE49-F238E27FC236}">
                <a16:creationId xmlns:a16="http://schemas.microsoft.com/office/drawing/2014/main" id="{E47508A3-464B-4537-B027-9F3216DCF884}"/>
              </a:ext>
            </a:extLst>
          </p:cNvPr>
          <p:cNvGrpSpPr/>
          <p:nvPr/>
        </p:nvGrpSpPr>
        <p:grpSpPr>
          <a:xfrm>
            <a:off x="5344945" y="1899035"/>
            <a:ext cx="2209800" cy="2169767"/>
            <a:chOff x="3643032" y="2343567"/>
            <a:chExt cx="2209800" cy="2169767"/>
          </a:xfrm>
        </p:grpSpPr>
        <p:pic>
          <p:nvPicPr>
            <p:cNvPr id="20" name="Picture 19">
              <a:extLst>
                <a:ext uri="{FF2B5EF4-FFF2-40B4-BE49-F238E27FC236}">
                  <a16:creationId xmlns:a16="http://schemas.microsoft.com/office/drawing/2014/main" id="{4FA0C7F8-5F46-4DFB-BCAB-3526CF73DA4A}"/>
                </a:ext>
              </a:extLst>
            </p:cNvPr>
            <p:cNvPicPr>
              <a:picLocks noChangeAspect="1"/>
            </p:cNvPicPr>
            <p:nvPr/>
          </p:nvPicPr>
          <p:blipFill rotWithShape="1">
            <a:blip r:embed="rId6"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4160978" y="3565171"/>
              <a:ext cx="1173908" cy="948163"/>
            </a:xfrm>
            <a:prstGeom prst="ellipse">
              <a:avLst/>
            </a:prstGeom>
          </p:spPr>
        </p:pic>
        <p:sp>
          <p:nvSpPr>
            <p:cNvPr id="21" name="TextBox 20">
              <a:extLst>
                <a:ext uri="{FF2B5EF4-FFF2-40B4-BE49-F238E27FC236}">
                  <a16:creationId xmlns:a16="http://schemas.microsoft.com/office/drawing/2014/main" id="{42E2E742-9352-42B9-A0A6-1E91CA728394}"/>
                </a:ext>
              </a:extLst>
            </p:cNvPr>
            <p:cNvSpPr txBox="1"/>
            <p:nvPr/>
          </p:nvSpPr>
          <p:spPr>
            <a:xfrm>
              <a:off x="3643032" y="2343567"/>
              <a:ext cx="2209800" cy="1200329"/>
            </a:xfrm>
            <a:prstGeom prst="rect">
              <a:avLst/>
            </a:prstGeom>
            <a:noFill/>
          </p:spPr>
          <p:txBody>
            <a:bodyPr wrap="square" rtlCol="0">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600" b="1" i="0" u="none" strike="noStrike" cap="none" normalizeH="0" baseline="0" noProof="0">
                  <a:ln>
                    <a:noFill/>
                  </a:ln>
                  <a:solidFill>
                    <a:srgbClr val="18853F"/>
                  </a:solidFill>
                  <a:uLnTx/>
                  <a:uFillTx/>
                  <a:latin typeface="Arial"/>
                  <a:ea typeface="+mn-ea"/>
                  <a:cs typeface="+mn-cs"/>
                </a:rPr>
                <a:t>Travail = Maison</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400" b="0" i="0" u="none" strike="noStrike" cap="none" normalizeH="0" baseline="0" noProof="0">
                  <a:ln>
                    <a:noFill/>
                  </a:ln>
                  <a:solidFill>
                    <a:srgbClr val="000000"/>
                  </a:solidFill>
                  <a:uLnTx/>
                  <a:uFillTx/>
                  <a:latin typeface="Arial"/>
                  <a:ea typeface="+mn-ea"/>
                  <a:cs typeface="+mn-cs"/>
                </a:rPr>
                <a:t>Conciliation travail-vie personnelle</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400" b="0" i="0" u="none" strike="noStrike" cap="none" normalizeH="0" baseline="0" noProof="0">
                  <a:ln>
                    <a:noFill/>
                  </a:ln>
                  <a:solidFill>
                    <a:srgbClr val="000000"/>
                  </a:solidFill>
                  <a:uLnTx/>
                  <a:uFillTx/>
                  <a:latin typeface="Arial"/>
                  <a:ea typeface="+mn-ea"/>
                  <a:cs typeface="+mn-cs"/>
                </a:rPr>
                <a:t>Virtuel et numérique</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400" b="0" i="0" u="none" strike="noStrike" cap="none" normalizeH="0" baseline="0" noProof="0">
                  <a:ln>
                    <a:noFill/>
                  </a:ln>
                  <a:solidFill>
                    <a:srgbClr val="000000"/>
                  </a:solidFill>
                  <a:uLnTx/>
                  <a:uFillTx/>
                  <a:latin typeface="Arial"/>
                  <a:ea typeface="+mn-ea"/>
                  <a:cs typeface="+mn-cs"/>
                </a:rPr>
                <a:t>Efficacité</a:t>
              </a:r>
            </a:p>
          </p:txBody>
        </p:sp>
      </p:grpSp>
      <p:cxnSp>
        <p:nvCxnSpPr>
          <p:cNvPr id="26" name="Straight Arrow Connector 25">
            <a:extLst>
              <a:ext uri="{FF2B5EF4-FFF2-40B4-BE49-F238E27FC236}">
                <a16:creationId xmlns:a16="http://schemas.microsoft.com/office/drawing/2014/main" id="{6204936F-4616-4F80-9FD3-F2F6B934DD7B}"/>
              </a:ext>
            </a:extLst>
          </p:cNvPr>
          <p:cNvCxnSpPr>
            <a:cxnSpLocks/>
          </p:cNvCxnSpPr>
          <p:nvPr/>
        </p:nvCxnSpPr>
        <p:spPr>
          <a:xfrm>
            <a:off x="2607444" y="1716983"/>
            <a:ext cx="8432031" cy="0"/>
          </a:xfrm>
          <a:prstGeom prst="straightConnector1">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E1235FB-0415-449B-8B81-A723517525E8}"/>
              </a:ext>
            </a:extLst>
          </p:cNvPr>
          <p:cNvCxnSpPr>
            <a:cxnSpLocks/>
          </p:cNvCxnSpPr>
          <p:nvPr/>
        </p:nvCxnSpPr>
        <p:spPr>
          <a:xfrm flipV="1">
            <a:off x="5197651" y="1429592"/>
            <a:ext cx="0" cy="278045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AD39CFD-1488-466A-BFFB-84C13F2E502E}"/>
              </a:ext>
            </a:extLst>
          </p:cNvPr>
          <p:cNvSpPr txBox="1"/>
          <p:nvPr/>
        </p:nvSpPr>
        <p:spPr>
          <a:xfrm>
            <a:off x="8118186" y="1904641"/>
            <a:ext cx="2209800" cy="1200329"/>
          </a:xfrm>
          <a:prstGeom prst="rect">
            <a:avLst/>
          </a:prstGeom>
          <a:noFill/>
        </p:spPr>
        <p:txBody>
          <a:bodyPr wrap="square" rtlCol="0">
            <a:spAutoFit/>
          </a:bodyPr>
          <a:lstStyle/>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600" b="1" i="0" u="none" strike="noStrike" cap="none" normalizeH="0" baseline="0" noProof="0" dirty="0">
                <a:ln>
                  <a:noFill/>
                </a:ln>
                <a:solidFill>
                  <a:srgbClr val="4CB6A0">
                    <a:lumMod val="75000"/>
                  </a:srgbClr>
                </a:solidFill>
                <a:uLnTx/>
                <a:uFillTx/>
                <a:latin typeface="Arial"/>
                <a:ea typeface="+mn-ea"/>
                <a:cs typeface="+mn-cs"/>
              </a:rPr>
              <a:t>Travail = Hybride*</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mn-ea"/>
                <a:cs typeface="+mn-cs"/>
              </a:rPr>
              <a:t>Choisir le meilleur des deux</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mn-ea"/>
                <a:cs typeface="+mn-cs"/>
              </a:rPr>
              <a:t>Responsabilisation </a:t>
            </a:r>
          </a:p>
          <a:p>
            <a:pPr marL="0" marR="0" lvl="0" indent="0" algn="ctr" defTabSz="800100" rtl="0" eaLnBrk="0" fontAlgn="base" latinLnBrk="0" hangingPunct="0">
              <a:lnSpc>
                <a:spcPct val="100000"/>
              </a:lnSpc>
              <a:spcBef>
                <a:spcPct val="0"/>
              </a:spcBef>
              <a:spcAft>
                <a:spcPts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mn-ea"/>
                <a:cs typeface="+mn-cs"/>
              </a:rPr>
              <a:t>Fonctionnalité</a:t>
            </a:r>
          </a:p>
        </p:txBody>
      </p:sp>
      <p:pic>
        <p:nvPicPr>
          <p:cNvPr id="11" name="Graphic 10" descr="Wireless with solid fill">
            <a:extLst>
              <a:ext uri="{FF2B5EF4-FFF2-40B4-BE49-F238E27FC236}">
                <a16:creationId xmlns:a16="http://schemas.microsoft.com/office/drawing/2014/main" id="{E2260529-D17E-4B8B-81DB-C22C0C6F1CE9}"/>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2646024">
            <a:off x="8922317" y="2936238"/>
            <a:ext cx="578561" cy="578561"/>
          </a:xfrm>
          <a:prstGeom prst="rect">
            <a:avLst/>
          </a:prstGeom>
        </p:spPr>
      </p:pic>
      <p:sp>
        <p:nvSpPr>
          <p:cNvPr id="43" name="Title 2">
            <a:extLst>
              <a:ext uri="{FF2B5EF4-FFF2-40B4-BE49-F238E27FC236}">
                <a16:creationId xmlns:a16="http://schemas.microsoft.com/office/drawing/2014/main" id="{79995A17-223C-4A47-8A2B-56505E0ACA70}"/>
              </a:ext>
            </a:extLst>
          </p:cNvPr>
          <p:cNvSpPr txBox="1">
            <a:spLocks/>
          </p:cNvSpPr>
          <p:nvPr>
            <p:custDataLst>
              <p:tags r:id="rId2"/>
            </p:custDataLst>
          </p:nvPr>
        </p:nvSpPr>
        <p:spPr bwMode="auto">
          <a:xfrm>
            <a:off x="1823451" y="2466606"/>
            <a:ext cx="761110" cy="885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r" defTabSz="912813" rtl="0" eaLnBrk="0" fontAlgn="base" latinLnBrk="0" hangingPunct="0">
              <a:lnSpc>
                <a:spcPct val="90000"/>
              </a:lnSpc>
              <a:spcBef>
                <a:spcPct val="0"/>
              </a:spcBef>
              <a:spcAft>
                <a:spcPct val="0"/>
              </a:spcAft>
              <a:buClrTx/>
              <a:buSzTx/>
              <a:buFontTx/>
              <a:buNone/>
              <a:tabLst/>
              <a:defRPr/>
            </a:pPr>
            <a:r>
              <a:rPr kumimoji="0" lang="fr-CA" sz="6000" b="0" i="0" u="none" strike="noStrike" cap="none" normalizeH="0" baseline="0" noProof="0">
                <a:ln>
                  <a:noFill/>
                </a:ln>
                <a:solidFill>
                  <a:srgbClr val="000000"/>
                </a:solidFill>
                <a:uLnTx/>
                <a:uFillTx/>
                <a:latin typeface="72 Black" panose="020B0A04030603020204" pitchFamily="34" charset="0"/>
                <a:ea typeface="+mj-ea"/>
                <a:cs typeface="72 Black" panose="020B0A04030603020204" pitchFamily="34" charset="0"/>
              </a:rPr>
              <a:t>:</a:t>
            </a:r>
          </a:p>
        </p:txBody>
      </p:sp>
      <p:sp>
        <p:nvSpPr>
          <p:cNvPr id="44" name="TextBox 43">
            <a:extLst>
              <a:ext uri="{FF2B5EF4-FFF2-40B4-BE49-F238E27FC236}">
                <a16:creationId xmlns:a16="http://schemas.microsoft.com/office/drawing/2014/main" id="{59B0B9AA-69EA-4BF6-814C-0AEB8B94154B}"/>
              </a:ext>
            </a:extLst>
          </p:cNvPr>
          <p:cNvSpPr txBox="1"/>
          <p:nvPr/>
        </p:nvSpPr>
        <p:spPr>
          <a:xfrm>
            <a:off x="6960424" y="622513"/>
            <a:ext cx="1711744" cy="1015663"/>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500" b="1" i="0" u="none" strike="noStrike" cap="none" normalizeH="0" baseline="0" noProof="0" dirty="0">
                <a:ln>
                  <a:noFill/>
                </a:ln>
                <a:solidFill>
                  <a:srgbClr val="4CB6A0">
                    <a:lumMod val="75000"/>
                  </a:srgbClr>
                </a:solidFill>
                <a:uLnTx/>
                <a:uFillTx/>
                <a:latin typeface="Calibri" panose="020F0502020204030204" pitchFamily="34" charset="0"/>
                <a:ea typeface="+mn-ea"/>
                <a:cs typeface="Calibri" panose="020F0502020204030204" pitchFamily="34" charset="0"/>
              </a:rPr>
              <a:t>Programme de transformation du milieu de travail</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1500" b="1" i="0" u="none" strike="noStrike" kern="1200" cap="none" spc="0" normalizeH="0" baseline="0" noProof="0" dirty="0">
              <a:ln>
                <a:noFill/>
              </a:ln>
              <a:solidFill>
                <a:srgbClr val="4CB6A0">
                  <a:lumMod val="75000"/>
                </a:srgbClr>
              </a:solidFill>
              <a:effectLst/>
              <a:uLnTx/>
              <a:uFillTx/>
              <a:latin typeface="Calibri" panose="020F0502020204030204" pitchFamily="34" charset="0"/>
              <a:ea typeface="+mn-ea"/>
              <a:cs typeface="Calibri" panose="020F0502020204030204" pitchFamily="34" charset="0"/>
            </a:endParaRPr>
          </a:p>
        </p:txBody>
      </p:sp>
      <p:sp>
        <p:nvSpPr>
          <p:cNvPr id="45" name="Arrow: Chevron 44">
            <a:extLst>
              <a:ext uri="{FF2B5EF4-FFF2-40B4-BE49-F238E27FC236}">
                <a16:creationId xmlns:a16="http://schemas.microsoft.com/office/drawing/2014/main" id="{0C907DCD-BC27-4532-8FC9-CFF9BFC52C08}"/>
              </a:ext>
            </a:extLst>
          </p:cNvPr>
          <p:cNvSpPr/>
          <p:nvPr/>
        </p:nvSpPr>
        <p:spPr>
          <a:xfrm rot="5400000">
            <a:off x="7691951" y="1390252"/>
            <a:ext cx="254289" cy="243375"/>
          </a:xfrm>
          <a:prstGeom prst="chevron">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000000"/>
              </a:solidFill>
              <a:effectLst/>
              <a:uLnTx/>
              <a:uFillTx/>
              <a:latin typeface="Arial"/>
              <a:ea typeface="+mn-ea"/>
              <a:cs typeface="+mn-cs"/>
            </a:endParaRPr>
          </a:p>
        </p:txBody>
      </p:sp>
      <p:sp>
        <p:nvSpPr>
          <p:cNvPr id="46" name="TextBox 45">
            <a:extLst>
              <a:ext uri="{FF2B5EF4-FFF2-40B4-BE49-F238E27FC236}">
                <a16:creationId xmlns:a16="http://schemas.microsoft.com/office/drawing/2014/main" id="{51D0D419-74DB-43D0-8219-188FB45830E6}"/>
              </a:ext>
            </a:extLst>
          </p:cNvPr>
          <p:cNvSpPr txBox="1"/>
          <p:nvPr/>
        </p:nvSpPr>
        <p:spPr>
          <a:xfrm>
            <a:off x="2702090" y="4314746"/>
            <a:ext cx="7983167" cy="998800"/>
          </a:xfrm>
          <a:prstGeom prst="rect">
            <a:avLst/>
          </a:prstGeom>
          <a:solidFill>
            <a:schemeClr val="bg1"/>
          </a:solidFill>
        </p:spPr>
        <p:txBody>
          <a:bodyPr wrap="square" rtlCol="0">
            <a:spAutoFit/>
          </a:bodyPr>
          <a:lstStyle/>
          <a:p>
            <a:pPr marL="0" marR="0" lvl="0" indent="0" algn="l" defTabSz="914400" rtl="0" eaLnBrk="0" fontAlgn="base" latinLnBrk="0" hangingPunct="0">
              <a:lnSpc>
                <a:spcPts val="1800"/>
              </a:lnSpc>
              <a:spcBef>
                <a:spcPct val="0"/>
              </a:spcBef>
              <a:spcAft>
                <a:spcPts val="600"/>
              </a:spcAft>
              <a:buClrTx/>
              <a:buSzTx/>
              <a:buFontTx/>
              <a:buNone/>
              <a:tabLst/>
              <a:defRPr/>
            </a:pPr>
            <a:r>
              <a:rPr kumimoji="0" lang="fr-CA" sz="1200" b="0" i="0" u="none" strike="noStrike" cap="none" normalizeH="0" baseline="0" dirty="0">
                <a:ln>
                  <a:noFill/>
                </a:ln>
                <a:solidFill>
                  <a:srgbClr val="000000"/>
                </a:solidFill>
                <a:uLnTx/>
                <a:uFillTx/>
                <a:latin typeface="Arial"/>
                <a:ea typeface="+mn-ea"/>
                <a:cs typeface="+mn-cs"/>
              </a:rPr>
              <a:t>Bien que le passage soudain du modèle « travailler au bureau d’abord » au travail à domicile presque exclusivement se soit avéré bénéfique pour la plupart des gens à bien des égards, il n’a pas été sans poser de défis. À l’avenir, </a:t>
            </a:r>
            <a:r>
              <a:rPr kumimoji="0" lang="fr-CA" sz="1200" b="1" i="0" u="none" strike="noStrike" cap="none" normalizeH="0" baseline="0" dirty="0">
                <a:ln>
                  <a:noFill/>
                </a:ln>
                <a:solidFill>
                  <a:srgbClr val="000000"/>
                </a:solidFill>
                <a:uLnTx/>
                <a:uFillTx/>
                <a:latin typeface="Arial"/>
                <a:ea typeface="+mn-ea"/>
                <a:cs typeface="+mn-cs"/>
              </a:rPr>
              <a:t>la flexibilité du milieu de travail</a:t>
            </a:r>
            <a:r>
              <a:rPr kumimoji="0" lang="fr-CA" sz="1200" b="0" i="0" u="none" strike="noStrike" cap="none" normalizeH="0" baseline="0" dirty="0">
                <a:ln>
                  <a:noFill/>
                </a:ln>
                <a:solidFill>
                  <a:srgbClr val="000000"/>
                </a:solidFill>
                <a:uLnTx/>
                <a:uFillTx/>
                <a:latin typeface="Arial"/>
                <a:ea typeface="+mn-ea"/>
                <a:cs typeface="+mn-cs"/>
              </a:rPr>
              <a:t> permettra aux employés et aux équipes de conserver les avantages de chaque milieu de travail, tout en tenant compte des préférences et des besoins personnels variés.</a:t>
            </a:r>
          </a:p>
        </p:txBody>
      </p:sp>
      <p:sp>
        <p:nvSpPr>
          <p:cNvPr id="47" name="TextBox 46">
            <a:extLst>
              <a:ext uri="{FF2B5EF4-FFF2-40B4-BE49-F238E27FC236}">
                <a16:creationId xmlns:a16="http://schemas.microsoft.com/office/drawing/2014/main" id="{406F2FE9-B149-4DE5-8722-F7AFBCA34DF6}"/>
              </a:ext>
            </a:extLst>
          </p:cNvPr>
          <p:cNvSpPr txBox="1"/>
          <p:nvPr/>
        </p:nvSpPr>
        <p:spPr>
          <a:xfrm>
            <a:off x="78369" y="5605277"/>
            <a:ext cx="11781400" cy="415498"/>
          </a:xfrm>
          <a:prstGeom prst="rect">
            <a:avLst/>
          </a:prstGeom>
          <a:noFill/>
          <a:ln>
            <a:noFill/>
          </a:ln>
        </p:spPr>
        <p:txBody>
          <a:bodyPr wrap="square" rtlCol="0">
            <a:spAutoFit/>
          </a:bodyPr>
          <a:lstStyle/>
          <a:p>
            <a:pPr lvl="0" algn="ctr" eaLnBrk="1" fontAlgn="auto" hangingPunct="1">
              <a:spcBef>
                <a:spcPts val="0"/>
              </a:spcBef>
              <a:spcAft>
                <a:spcPts val="0"/>
              </a:spcAft>
              <a:defRPr/>
            </a:pPr>
            <a:r>
              <a:rPr kumimoji="0" lang="fr-CA" sz="1050" b="1" i="0" u="none" strike="noStrike" cap="none" normalizeH="0" baseline="0" noProof="0" dirty="0">
                <a:ln>
                  <a:noFill/>
                </a:ln>
                <a:solidFill>
                  <a:srgbClr val="18853F"/>
                </a:solidFill>
                <a:uLnTx/>
                <a:uFillTx/>
                <a:latin typeface="Calibri" panose="020F0502020204030204"/>
                <a:ea typeface="+mn-ea"/>
                <a:cs typeface="+mn-cs"/>
              </a:rPr>
              <a:t>*</a:t>
            </a:r>
            <a:r>
              <a:rPr kumimoji="0" lang="fr-CA" sz="1050" b="1" i="0" u="none" strike="noStrike" cap="none" normalizeH="0" baseline="0" noProof="0" dirty="0">
                <a:ln>
                  <a:noFill/>
                </a:ln>
                <a:solidFill>
                  <a:srgbClr val="000000">
                    <a:lumMod val="50000"/>
                    <a:lumOff val="50000"/>
                  </a:srgbClr>
                </a:solidFill>
                <a:uLnTx/>
                <a:uFillTx/>
                <a:latin typeface="Calibri" panose="020F0502020204030204"/>
                <a:ea typeface="+mn-ea"/>
                <a:cs typeface="+mn-cs"/>
              </a:rPr>
              <a:t>TRAVAIL HYBRIDE : </a:t>
            </a: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Chaque organisation détermine son propre modèle hybride </a:t>
            </a:r>
            <a:r>
              <a:rPr lang="fr-CA" sz="1050" dirty="0">
                <a:solidFill>
                  <a:srgbClr val="000000">
                    <a:lumMod val="50000"/>
                    <a:lumOff val="50000"/>
                  </a:srgbClr>
                </a:solidFill>
                <a:latin typeface="Calibri" panose="020F0502020204030204"/>
                <a:ea typeface="+mn-ea"/>
                <a:cs typeface="+mn-cs"/>
              </a:rPr>
              <a:t>qui permettra aux employés de travailler à partir de divers endroits et dans différents cadres de travail, afin de favoriser la flexibilité.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Milieu de travail GC et</a:t>
            </a:r>
            <a:r>
              <a:rPr lang="fr-CA" sz="1050" dirty="0">
                <a:solidFill>
                  <a:srgbClr val="000000">
                    <a:lumMod val="50000"/>
                    <a:lumOff val="50000"/>
                  </a:srgbClr>
                </a:solidFill>
                <a:latin typeface="Calibri" panose="020F0502020204030204"/>
                <a:ea typeface="+mn-ea"/>
                <a:cs typeface="+mn-cs"/>
              </a:rPr>
              <a:t> </a:t>
            </a:r>
            <a:r>
              <a:rPr lang="fr-CA" sz="1050" dirty="0" err="1">
                <a:solidFill>
                  <a:srgbClr val="000000">
                    <a:lumMod val="50000"/>
                    <a:lumOff val="50000"/>
                  </a:srgbClr>
                </a:solidFill>
                <a:latin typeface="Calibri" panose="020F0502020204030204"/>
                <a:ea typeface="+mn-ea"/>
                <a:cs typeface="+mn-cs"/>
              </a:rPr>
              <a:t>CotravailGC</a:t>
            </a:r>
            <a:r>
              <a:rPr lang="fr-CA" sz="1050" dirty="0">
                <a:solidFill>
                  <a:srgbClr val="000000">
                    <a:lumMod val="50000"/>
                    <a:lumOff val="50000"/>
                  </a:srgbClr>
                </a:solidFill>
                <a:latin typeface="Calibri" panose="020F0502020204030204"/>
                <a:ea typeface="+mn-ea"/>
                <a:cs typeface="+mn-cs"/>
              </a:rPr>
              <a:t> </a:t>
            </a: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offrent des solutions pour le milieu de travail permettant d’appuyer</a:t>
            </a:r>
            <a:r>
              <a:rPr lang="fr-CA" sz="1050" dirty="0">
                <a:solidFill>
                  <a:srgbClr val="000000">
                    <a:lumMod val="50000"/>
                    <a:lumOff val="50000"/>
                  </a:srgbClr>
                </a:solidFill>
                <a:latin typeface="Calibri" panose="020F0502020204030204"/>
                <a:ea typeface="+mn-ea"/>
                <a:cs typeface="+mn-cs"/>
              </a:rPr>
              <a:t> tous </a:t>
            </a:r>
            <a:r>
              <a:rPr kumimoji="0" lang="fr-CA" sz="1050" b="0" i="0" u="none" strike="noStrike" cap="none" normalizeH="0" baseline="0" noProof="0" dirty="0">
                <a:ln>
                  <a:noFill/>
                </a:ln>
                <a:solidFill>
                  <a:srgbClr val="000000">
                    <a:lumMod val="50000"/>
                    <a:lumOff val="50000"/>
                  </a:srgbClr>
                </a:solidFill>
                <a:uLnTx/>
                <a:uFillTx/>
                <a:latin typeface="Calibri" panose="020F0502020204030204"/>
                <a:ea typeface="+mn-ea"/>
                <a:cs typeface="+mn-cs"/>
              </a:rPr>
              <a:t>les modèles de travail hybrides.</a:t>
            </a:r>
          </a:p>
        </p:txBody>
      </p:sp>
      <p:sp>
        <p:nvSpPr>
          <p:cNvPr id="48" name="Title 1">
            <a:extLst>
              <a:ext uri="{FF2B5EF4-FFF2-40B4-BE49-F238E27FC236}">
                <a16:creationId xmlns:a16="http://schemas.microsoft.com/office/drawing/2014/main" id="{A7E56ED6-9B96-406F-82D1-1BE26D5B90C9}"/>
              </a:ext>
            </a:extLst>
          </p:cNvPr>
          <p:cNvSpPr txBox="1">
            <a:spLocks/>
          </p:cNvSpPr>
          <p:nvPr/>
        </p:nvSpPr>
        <p:spPr bwMode="auto">
          <a:xfrm>
            <a:off x="508759" y="550861"/>
            <a:ext cx="3569465"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3600" b="1" i="0" u="none" strike="noStrike" cap="none" normalizeH="0" baseline="0" noProof="0">
                <a:ln>
                  <a:noFill/>
                </a:ln>
                <a:solidFill>
                  <a:srgbClr val="17455C"/>
                </a:solidFill>
                <a:uLnTx/>
                <a:uFillTx/>
                <a:latin typeface="Arial"/>
                <a:ea typeface="+mj-ea"/>
                <a:cs typeface="+mj-cs"/>
              </a:rPr>
              <a:t>Contexte</a:t>
            </a:r>
          </a:p>
        </p:txBody>
      </p:sp>
      <p:sp>
        <p:nvSpPr>
          <p:cNvPr id="52" name="TextBox 51">
            <a:extLst>
              <a:ext uri="{FF2B5EF4-FFF2-40B4-BE49-F238E27FC236}">
                <a16:creationId xmlns:a16="http://schemas.microsoft.com/office/drawing/2014/main" id="{DFF07713-F19D-4D82-8624-500717AC9E51}"/>
              </a:ext>
            </a:extLst>
          </p:cNvPr>
          <p:cNvSpPr txBox="1"/>
          <p:nvPr/>
        </p:nvSpPr>
        <p:spPr>
          <a:xfrm>
            <a:off x="2247778" y="1400605"/>
            <a:ext cx="1342053"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600" b="0" i="0" u="none" strike="noStrike" cap="none" normalizeH="0" baseline="0" noProof="0">
                <a:ln>
                  <a:noFill/>
                </a:ln>
                <a:solidFill>
                  <a:srgbClr val="000000"/>
                </a:solidFill>
                <a:uLnTx/>
                <a:uFillTx/>
                <a:latin typeface="Calibri" panose="020F0502020204030204" pitchFamily="34" charset="0"/>
                <a:ea typeface="+mn-ea"/>
                <a:cs typeface="Calibri" panose="020F0502020204030204" pitchFamily="34" charset="0"/>
              </a:rPr>
              <a:t>2020</a:t>
            </a:r>
          </a:p>
        </p:txBody>
      </p:sp>
      <p:sp>
        <p:nvSpPr>
          <p:cNvPr id="53" name="TextBox 52">
            <a:extLst>
              <a:ext uri="{FF2B5EF4-FFF2-40B4-BE49-F238E27FC236}">
                <a16:creationId xmlns:a16="http://schemas.microsoft.com/office/drawing/2014/main" id="{6F310F7D-D250-4EDB-8823-5B8949F55B66}"/>
              </a:ext>
            </a:extLst>
          </p:cNvPr>
          <p:cNvSpPr txBox="1"/>
          <p:nvPr/>
        </p:nvSpPr>
        <p:spPr>
          <a:xfrm>
            <a:off x="9791595" y="1398257"/>
            <a:ext cx="1342053"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1600" b="0" i="0" u="none" strike="noStrike" cap="none" normalizeH="0" baseline="0" noProof="0">
                <a:ln>
                  <a:noFill/>
                </a:ln>
                <a:solidFill>
                  <a:srgbClr val="000000"/>
                </a:solidFill>
                <a:uLnTx/>
                <a:uFillTx/>
                <a:latin typeface="Calibri" panose="020F0502020204030204" pitchFamily="34" charset="0"/>
                <a:ea typeface="+mn-ea"/>
                <a:cs typeface="Calibri" panose="020F0502020204030204" pitchFamily="34" charset="0"/>
              </a:rPr>
              <a:t>2022...</a:t>
            </a:r>
          </a:p>
        </p:txBody>
      </p:sp>
      <p:pic>
        <p:nvPicPr>
          <p:cNvPr id="31" name="Picture Placeholder 23">
            <a:extLst>
              <a:ext uri="{FF2B5EF4-FFF2-40B4-BE49-F238E27FC236}">
                <a16:creationId xmlns:a16="http://schemas.microsoft.com/office/drawing/2014/main" id="{D46CF506-AC4B-4616-8165-F18A066F2B7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9259078" y="3289234"/>
            <a:ext cx="871771" cy="690678"/>
          </a:xfrm>
          <a:prstGeom prst="rect">
            <a:avLst/>
          </a:prstGeom>
        </p:spPr>
      </p:pic>
      <p:pic>
        <p:nvPicPr>
          <p:cNvPr id="33" name="Picture 32">
            <a:extLst>
              <a:ext uri="{FF2B5EF4-FFF2-40B4-BE49-F238E27FC236}">
                <a16:creationId xmlns:a16="http://schemas.microsoft.com/office/drawing/2014/main" id="{A55CE240-2B06-42C9-BFB6-B6E442BB9974}"/>
              </a:ext>
            </a:extLst>
          </p:cNvPr>
          <p:cNvPicPr>
            <a:picLocks noChangeAspect="1"/>
          </p:cNvPicPr>
          <p:nvPr/>
        </p:nvPicPr>
        <p:blipFill rotWithShape="1">
          <a:blip r:embed="rId10" cstate="screen">
            <a:clrChange>
              <a:clrFrom>
                <a:srgbClr val="E2E1DF"/>
              </a:clrFrom>
              <a:clrTo>
                <a:srgbClr val="E2E1DF">
                  <a:alpha val="0"/>
                </a:srgbClr>
              </a:clrTo>
            </a:clrChange>
            <a:biLevel thresh="50000"/>
            <a:extLst>
              <a:ext uri="{28A0092B-C50C-407E-A947-70E740481C1C}">
                <a14:useLocalDpi xmlns:a14="http://schemas.microsoft.com/office/drawing/2010/main"/>
              </a:ext>
            </a:extLst>
          </a:blip>
          <a:srcRect/>
          <a:stretch/>
        </p:blipFill>
        <p:spPr>
          <a:xfrm>
            <a:off x="8378407" y="3374505"/>
            <a:ext cx="836642" cy="675754"/>
          </a:xfrm>
          <a:prstGeom prst="ellipse">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65ECEEF-1638-473D-A005-9F2835B89EA4}"/>
              </a:ext>
            </a:extLst>
          </p:cNvPr>
          <p:cNvSpPr>
            <a:spLocks noGrp="1"/>
          </p:cNvSpPr>
          <p:nvPr>
            <p:ph idx="1"/>
          </p:nvPr>
        </p:nvSpPr>
        <p:spPr>
          <a:xfrm>
            <a:off x="442084" y="1963878"/>
            <a:ext cx="5489331" cy="631504"/>
          </a:xfrm>
        </p:spPr>
        <p:txBody>
          <a:bodyPr/>
          <a:lstStyle/>
          <a:p>
            <a:pPr marL="0" indent="0">
              <a:spcBef>
                <a:spcPts val="0"/>
              </a:spcBef>
              <a:buNone/>
            </a:pPr>
            <a:r>
              <a:rPr lang="fr-CA" sz="1800" b="1">
                <a:solidFill>
                  <a:schemeClr val="accent5"/>
                </a:solidFill>
                <a:latin typeface="+mj-lt"/>
              </a:rPr>
              <a:t>Résultats du sondage du </a:t>
            </a:r>
          </a:p>
          <a:p>
            <a:pPr marL="0" indent="0">
              <a:spcBef>
                <a:spcPts val="0"/>
              </a:spcBef>
              <a:buNone/>
            </a:pPr>
            <a:r>
              <a:rPr lang="fr-CA" sz="1800" b="1">
                <a:solidFill>
                  <a:schemeClr val="accent5"/>
                </a:solidFill>
                <a:highlight>
                  <a:srgbClr val="F2A920"/>
                </a:highlight>
                <a:latin typeface="+mj-lt"/>
                <a:ea typeface="Source Sans Pro" panose="020B0503030403020204" pitchFamily="34" charset="0"/>
              </a:rPr>
              <a:t>[</a:t>
            </a:r>
            <a:r>
              <a:rPr lang="fr-CA" sz="1800" i="1">
                <a:solidFill>
                  <a:schemeClr val="accent5"/>
                </a:solidFill>
                <a:highlight>
                  <a:srgbClr val="F2A920"/>
                </a:highlight>
                <a:latin typeface="+mj-lt"/>
                <a:ea typeface="Source Sans Pro" panose="020B0503030403020204" pitchFamily="34" charset="0"/>
              </a:rPr>
              <a:t>inscrire le nom du sondage du ministère</a:t>
            </a:r>
            <a:r>
              <a:rPr lang="fr-CA" sz="1800" b="1">
                <a:solidFill>
                  <a:schemeClr val="accent5"/>
                </a:solidFill>
                <a:highlight>
                  <a:srgbClr val="F2A920"/>
                </a:highlight>
                <a:latin typeface="+mj-lt"/>
                <a:ea typeface="Source Sans Pro" panose="020B0503030403020204" pitchFamily="34" charset="0"/>
              </a:rPr>
              <a:t>]</a:t>
            </a:r>
          </a:p>
        </p:txBody>
      </p:sp>
      <p:sp>
        <p:nvSpPr>
          <p:cNvPr id="48" name="Title 1">
            <a:extLst>
              <a:ext uri="{FF2B5EF4-FFF2-40B4-BE49-F238E27FC236}">
                <a16:creationId xmlns:a16="http://schemas.microsoft.com/office/drawing/2014/main" id="{A7E56ED6-9B96-406F-82D1-1BE26D5B90C9}"/>
              </a:ext>
            </a:extLst>
          </p:cNvPr>
          <p:cNvSpPr txBox="1">
            <a:spLocks/>
          </p:cNvSpPr>
          <p:nvPr/>
        </p:nvSpPr>
        <p:spPr bwMode="auto">
          <a:xfrm>
            <a:off x="508759" y="550861"/>
            <a:ext cx="11006345"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2800" u="none" strike="noStrike" cap="none" normalizeH="0" baseline="0" noProof="0" dirty="0">
                <a:ln>
                  <a:noFill/>
                </a:ln>
                <a:solidFill>
                  <a:srgbClr val="17455C"/>
                </a:solidFill>
                <a:uLnTx/>
                <a:uFillTx/>
                <a:latin typeface="Arial"/>
                <a:ea typeface="+mj-ea"/>
                <a:cs typeface="+mj-cs"/>
              </a:rPr>
              <a:t>Ce qui compte pour les employés du </a:t>
            </a:r>
            <a:r>
              <a:rPr kumimoji="0" lang="fr-CA" sz="2800" u="none" strike="noStrike" cap="none" normalizeH="0" baseline="0" noProof="0" dirty="0">
                <a:ln>
                  <a:noFill/>
                </a:ln>
                <a:solidFill>
                  <a:srgbClr val="17455C"/>
                </a:solidFill>
                <a:highlight>
                  <a:srgbClr val="F2A920"/>
                </a:highlight>
                <a:uLnTx/>
                <a:uFillTx/>
                <a:latin typeface="Arial"/>
                <a:ea typeface="+mj-ea"/>
                <a:cs typeface="+mj-cs"/>
              </a:rPr>
              <a:t>[</a:t>
            </a:r>
            <a:r>
              <a:rPr kumimoji="0" lang="fr-CA" sz="2800" b="0" i="1" u="none" strike="noStrike" cap="none" normalizeH="0" baseline="0" noProof="0" dirty="0">
                <a:ln>
                  <a:noFill/>
                </a:ln>
                <a:solidFill>
                  <a:srgbClr val="17455C"/>
                </a:solidFill>
                <a:uLnTx/>
                <a:uFillTx/>
                <a:latin typeface="Arial"/>
                <a:ea typeface="+mj-ea"/>
                <a:cs typeface="+mj-cs"/>
              </a:rPr>
              <a:t>inscrire le nom du ministère</a:t>
            </a:r>
            <a:r>
              <a:rPr kumimoji="0" lang="fr-CA" sz="2800" b="1" i="0" u="none" strike="noStrike" cap="none" normalizeH="0" baseline="0" noProof="0" dirty="0">
                <a:ln>
                  <a:noFill/>
                </a:ln>
                <a:solidFill>
                  <a:srgbClr val="17455C"/>
                </a:solidFill>
                <a:uLnTx/>
                <a:uFillTx/>
                <a:latin typeface="Arial"/>
                <a:ea typeface="+mj-ea"/>
                <a:cs typeface="+mj-cs"/>
              </a:rPr>
              <a:t>]</a:t>
            </a:r>
          </a:p>
        </p:txBody>
      </p:sp>
      <p:sp>
        <p:nvSpPr>
          <p:cNvPr id="27" name="TextBox 26">
            <a:extLst>
              <a:ext uri="{FF2B5EF4-FFF2-40B4-BE49-F238E27FC236}">
                <a16:creationId xmlns:a16="http://schemas.microsoft.com/office/drawing/2014/main" id="{D66F662B-027D-4C0A-95EE-31FB10689FF4}"/>
              </a:ext>
            </a:extLst>
          </p:cNvPr>
          <p:cNvSpPr txBox="1"/>
          <p:nvPr/>
        </p:nvSpPr>
        <p:spPr>
          <a:xfrm>
            <a:off x="7266482" y="2273984"/>
            <a:ext cx="394994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cap="none" normalizeH="0" baseline="0" noProof="0">
                <a:ln>
                  <a:noFill/>
                </a:ln>
                <a:solidFill>
                  <a:srgbClr val="000000">
                    <a:lumMod val="50000"/>
                    <a:lumOff val="50000"/>
                  </a:srgbClr>
                </a:solidFill>
                <a:uLnTx/>
                <a:uFillTx/>
                <a:latin typeface="Arial"/>
                <a:ea typeface="+mn-ea"/>
                <a:cs typeface="+mn-cs"/>
              </a:rPr>
              <a:t>Résultats du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1" i="0" u="none" strike="noStrike" cap="none" normalizeH="0" baseline="0" noProof="0">
                <a:ln>
                  <a:noFill/>
                </a:ln>
                <a:solidFill>
                  <a:srgbClr val="000000">
                    <a:lumMod val="50000"/>
                    <a:lumOff val="50000"/>
                  </a:srgbClr>
                </a:solidFill>
                <a:uLnTx/>
                <a:uFillTx/>
                <a:latin typeface="Arial"/>
                <a:ea typeface="+mn-ea"/>
                <a:cs typeface="+mn-cs"/>
              </a:rPr>
              <a:t>sondage sur l’entente de travail provisoire de SPAC </a:t>
            </a:r>
          </a:p>
        </p:txBody>
      </p:sp>
      <p:sp>
        <p:nvSpPr>
          <p:cNvPr id="50" name="Rectangle 49">
            <a:extLst>
              <a:ext uri="{FF2B5EF4-FFF2-40B4-BE49-F238E27FC236}">
                <a16:creationId xmlns:a16="http://schemas.microsoft.com/office/drawing/2014/main" id="{916C38D9-C97E-47DD-B4FF-CD37C8391B19}"/>
              </a:ext>
            </a:extLst>
          </p:cNvPr>
          <p:cNvSpPr/>
          <p:nvPr/>
        </p:nvSpPr>
        <p:spPr>
          <a:xfrm>
            <a:off x="7356849" y="2859563"/>
            <a:ext cx="4367832" cy="2375066"/>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grpSp>
        <p:nvGrpSpPr>
          <p:cNvPr id="51" name="Group 50">
            <a:extLst>
              <a:ext uri="{FF2B5EF4-FFF2-40B4-BE49-F238E27FC236}">
                <a16:creationId xmlns:a16="http://schemas.microsoft.com/office/drawing/2014/main" id="{232122E4-05A1-4981-ACA3-9F977053D652}"/>
              </a:ext>
            </a:extLst>
          </p:cNvPr>
          <p:cNvGrpSpPr/>
          <p:nvPr/>
        </p:nvGrpSpPr>
        <p:grpSpPr>
          <a:xfrm>
            <a:off x="6894883" y="2957308"/>
            <a:ext cx="4829797" cy="2123658"/>
            <a:chOff x="2506306" y="1826788"/>
            <a:chExt cx="4829797" cy="2123658"/>
          </a:xfrm>
        </p:grpSpPr>
        <p:sp>
          <p:nvSpPr>
            <p:cNvPr id="52" name="TextBox 51">
              <a:extLst>
                <a:ext uri="{FF2B5EF4-FFF2-40B4-BE49-F238E27FC236}">
                  <a16:creationId xmlns:a16="http://schemas.microsoft.com/office/drawing/2014/main" id="{451B79A9-8E6B-42EF-B278-6FF177F21B10}"/>
                </a:ext>
              </a:extLst>
            </p:cNvPr>
            <p:cNvSpPr txBox="1"/>
            <p:nvPr/>
          </p:nvSpPr>
          <p:spPr>
            <a:xfrm>
              <a:off x="4175624" y="1826788"/>
              <a:ext cx="3160479"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srgbClr val="000000">
                      <a:lumMod val="65000"/>
                      <a:lumOff val="35000"/>
                    </a:srgbClr>
                  </a:solidFill>
                  <a:uLnTx/>
                  <a:uFillTx/>
                  <a:latin typeface="Arial"/>
                  <a:ea typeface="+mn-ea"/>
                  <a:cs typeface="+mn-cs"/>
                </a:rPr>
                <a:t>des employés ont exprimé le souhait de </a:t>
              </a:r>
              <a:r>
                <a:rPr kumimoji="0" lang="fr-CA" sz="1200" b="1" i="0" u="none" strike="noStrike" cap="none" normalizeH="0" baseline="0" noProof="0" dirty="0">
                  <a:ln>
                    <a:noFill/>
                  </a:ln>
                  <a:solidFill>
                    <a:srgbClr val="000000">
                      <a:lumMod val="50000"/>
                      <a:lumOff val="50000"/>
                    </a:srgbClr>
                  </a:solidFill>
                  <a:uLnTx/>
                  <a:uFillTx/>
                  <a:latin typeface="Arial"/>
                  <a:ea typeface="+mn-ea"/>
                  <a:cs typeface="+mn-cs"/>
                </a:rPr>
                <a:t>travailler à domicile </a:t>
              </a:r>
              <a:r>
                <a:rPr kumimoji="0" lang="fr-CA" sz="1200" b="1" i="0" u="sng" strike="noStrike" cap="none" normalizeH="0" baseline="0" noProof="0" dirty="0">
                  <a:ln>
                    <a:noFill/>
                  </a:ln>
                  <a:solidFill>
                    <a:srgbClr val="000000">
                      <a:lumMod val="50000"/>
                      <a:lumOff val="50000"/>
                    </a:srgbClr>
                  </a:solidFill>
                  <a:uLnTx/>
                  <a:uFillTx/>
                  <a:latin typeface="Arial"/>
                  <a:ea typeface="+mn-ea"/>
                  <a:cs typeface="+mn-cs"/>
                </a:rPr>
                <a:t>à temps plein</a:t>
              </a:r>
              <a:r>
                <a:rPr kumimoji="0" lang="fr-CA" sz="1200" b="0" i="1" u="none" strike="noStrike" cap="none" normalizeH="0" baseline="0" noProof="0" dirty="0">
                  <a:ln>
                    <a:noFill/>
                  </a:ln>
                  <a:solidFill>
                    <a:srgbClr val="000000">
                      <a:lumMod val="65000"/>
                      <a:lumOff val="35000"/>
                    </a:srgbClr>
                  </a:solidFill>
                  <a:uLnTx/>
                  <a:uFillTx/>
                  <a:latin typeface="Arial"/>
                  <a:ea typeface="+mn-ea"/>
                  <a:cs typeface="+mn-cs"/>
                </a:rPr>
                <a:t> (venir au bureau par exception)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srgbClr val="000000">
                      <a:lumMod val="65000"/>
                      <a:lumOff val="35000"/>
                    </a:srgbClr>
                  </a:solidFill>
                  <a:uLnTx/>
                  <a:uFillTx/>
                  <a:latin typeface="Arial"/>
                  <a:ea typeface="+mn-ea"/>
                  <a:cs typeface="+mn-cs"/>
                </a:rPr>
                <a:t>des employés espèrent venir au bureau </a:t>
              </a:r>
              <a:r>
                <a:rPr kumimoji="0" lang="fr-CA" sz="1200" b="1" i="0" u="none" strike="noStrike" cap="none" normalizeH="0" baseline="0" noProof="0" dirty="0">
                  <a:ln>
                    <a:noFill/>
                  </a:ln>
                  <a:solidFill>
                    <a:srgbClr val="000000">
                      <a:lumMod val="50000"/>
                      <a:lumOff val="50000"/>
                    </a:srgbClr>
                  </a:solidFill>
                  <a:uLnTx/>
                  <a:uFillTx/>
                  <a:latin typeface="Arial"/>
                  <a:ea typeface="+mn-ea"/>
                  <a:cs typeface="+mn-cs"/>
                </a:rPr>
                <a:t>1 à 3 jours par semaine</a:t>
              </a:r>
              <a:r>
                <a:rPr kumimoji="0" lang="fr-CA" sz="1200" b="0" i="0" u="none" strike="noStrike" cap="none" normalizeH="0" baseline="0" noProof="0" dirty="0">
                  <a:ln>
                    <a:noFill/>
                  </a:ln>
                  <a:solidFill>
                    <a:srgbClr val="595959"/>
                  </a:solidFill>
                  <a:uLnTx/>
                  <a:uFillTx/>
                  <a:latin typeface="Arial"/>
                  <a:ea typeface="+mn-ea"/>
                  <a:cs typeface="+mn-cs"/>
                </a:rPr>
                <a:t> (modèle de travail hybride)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2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srgbClr val="000000">
                      <a:lumMod val="65000"/>
                      <a:lumOff val="35000"/>
                    </a:srgbClr>
                  </a:solidFill>
                  <a:uLnTx/>
                  <a:uFillTx/>
                  <a:latin typeface="Arial"/>
                  <a:ea typeface="+mn-ea"/>
                  <a:cs typeface="+mn-cs"/>
                </a:rPr>
                <a:t>des employés préfèrent retourner au bureau </a:t>
              </a:r>
              <a:r>
                <a:rPr kumimoji="0" lang="fr-CA" sz="1200" b="1" i="0" u="none" strike="noStrike" cap="none" normalizeH="0" baseline="0" noProof="0" dirty="0">
                  <a:ln>
                    <a:noFill/>
                  </a:ln>
                  <a:solidFill>
                    <a:srgbClr val="000000">
                      <a:lumMod val="50000"/>
                      <a:lumOff val="50000"/>
                    </a:srgbClr>
                  </a:solidFill>
                  <a:uLnTx/>
                  <a:uFillTx/>
                  <a:latin typeface="Arial"/>
                  <a:ea typeface="+mn-ea"/>
                  <a:cs typeface="+mn-cs"/>
                </a:rPr>
                <a:t>à temps plein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200" b="0" i="1" u="none" strike="noStrike" cap="none" normalizeH="0" baseline="0" noProof="0" dirty="0">
                  <a:ln>
                    <a:noFill/>
                  </a:ln>
                  <a:solidFill>
                    <a:srgbClr val="000000">
                      <a:lumMod val="65000"/>
                      <a:lumOff val="35000"/>
                    </a:srgbClr>
                  </a:solidFill>
                  <a:uLnTx/>
                  <a:uFillTx/>
                  <a:latin typeface="Arial"/>
                  <a:ea typeface="+mn-ea"/>
                  <a:cs typeface="+mn-cs"/>
                </a:rPr>
                <a:t>(travailler à distance par exception)*</a:t>
              </a:r>
            </a:p>
          </p:txBody>
        </p:sp>
        <p:sp>
          <p:nvSpPr>
            <p:cNvPr id="53" name="TextBox 52">
              <a:extLst>
                <a:ext uri="{FF2B5EF4-FFF2-40B4-BE49-F238E27FC236}">
                  <a16:creationId xmlns:a16="http://schemas.microsoft.com/office/drawing/2014/main" id="{92FB23DB-2154-4202-8ED8-468DFAA7574E}"/>
                </a:ext>
              </a:extLst>
            </p:cNvPr>
            <p:cNvSpPr txBox="1"/>
            <p:nvPr/>
          </p:nvSpPr>
          <p:spPr>
            <a:xfrm>
              <a:off x="2506306" y="1845517"/>
              <a:ext cx="1752230"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4000" b="1" i="0" u="none" strike="noStrike" cap="none" normalizeH="0" baseline="0" noProof="0">
                  <a:ln>
                    <a:noFill/>
                  </a:ln>
                  <a:solidFill>
                    <a:srgbClr val="000000">
                      <a:lumMod val="50000"/>
                      <a:lumOff val="50000"/>
                    </a:srgbClr>
                  </a:solidFill>
                  <a:uLnTx/>
                  <a:uFillTx/>
                  <a:latin typeface="Calibri"/>
                  <a:ea typeface="+mn-ea"/>
                  <a:cs typeface="+mn-cs"/>
                </a:rPr>
                <a:t>45 %</a:t>
              </a:r>
            </a:p>
          </p:txBody>
        </p:sp>
        <p:sp>
          <p:nvSpPr>
            <p:cNvPr id="54" name="TextBox 53">
              <a:extLst>
                <a:ext uri="{FF2B5EF4-FFF2-40B4-BE49-F238E27FC236}">
                  <a16:creationId xmlns:a16="http://schemas.microsoft.com/office/drawing/2014/main" id="{787C6950-3096-4508-90E1-FD2C6E23EA61}"/>
                </a:ext>
              </a:extLst>
            </p:cNvPr>
            <p:cNvSpPr txBox="1"/>
            <p:nvPr/>
          </p:nvSpPr>
          <p:spPr>
            <a:xfrm>
              <a:off x="2506306" y="2575298"/>
              <a:ext cx="1752230"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4000" b="1" i="0" u="none" strike="noStrike" cap="none" normalizeH="0" baseline="0" noProof="0">
                  <a:ln>
                    <a:noFill/>
                  </a:ln>
                  <a:solidFill>
                    <a:srgbClr val="000000">
                      <a:lumMod val="50000"/>
                      <a:lumOff val="50000"/>
                    </a:srgbClr>
                  </a:solidFill>
                  <a:uLnTx/>
                  <a:uFillTx/>
                  <a:latin typeface="Calibri"/>
                  <a:ea typeface="+mn-ea"/>
                  <a:cs typeface="+mn-cs"/>
                </a:rPr>
                <a:t>44 %</a:t>
              </a:r>
            </a:p>
          </p:txBody>
        </p:sp>
        <p:sp>
          <p:nvSpPr>
            <p:cNvPr id="55" name="TextBox 54">
              <a:extLst>
                <a:ext uri="{FF2B5EF4-FFF2-40B4-BE49-F238E27FC236}">
                  <a16:creationId xmlns:a16="http://schemas.microsoft.com/office/drawing/2014/main" id="{B9676691-3E10-4413-ACF5-F9321B6A9A6C}"/>
                </a:ext>
              </a:extLst>
            </p:cNvPr>
            <p:cNvSpPr txBox="1"/>
            <p:nvPr/>
          </p:nvSpPr>
          <p:spPr>
            <a:xfrm>
              <a:off x="2506306" y="3420153"/>
              <a:ext cx="175223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b="1" i="0" u="none" strike="noStrike" cap="none" normalizeH="0" baseline="0" noProof="0">
                  <a:ln>
                    <a:noFill/>
                  </a:ln>
                  <a:solidFill>
                    <a:srgbClr val="000000">
                      <a:lumMod val="50000"/>
                      <a:lumOff val="50000"/>
                    </a:srgbClr>
                  </a:solidFill>
                  <a:uLnTx/>
                  <a:uFillTx/>
                  <a:latin typeface="Calibri"/>
                  <a:ea typeface="+mn-ea"/>
                  <a:cs typeface="+mn-cs"/>
                </a:rPr>
                <a:t>8 %</a:t>
              </a:r>
            </a:p>
          </p:txBody>
        </p:sp>
      </p:grpSp>
      <p:sp>
        <p:nvSpPr>
          <p:cNvPr id="56" name="Rectangle 55">
            <a:extLst>
              <a:ext uri="{FF2B5EF4-FFF2-40B4-BE49-F238E27FC236}">
                <a16:creationId xmlns:a16="http://schemas.microsoft.com/office/drawing/2014/main" id="{2E0EAC53-88EC-4468-BA21-61D1648BE9D1}"/>
              </a:ext>
            </a:extLst>
          </p:cNvPr>
          <p:cNvSpPr/>
          <p:nvPr/>
        </p:nvSpPr>
        <p:spPr>
          <a:xfrm>
            <a:off x="442083" y="2589193"/>
            <a:ext cx="6696683" cy="3095625"/>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srgbClr val="FFFFFF"/>
              </a:solidFill>
              <a:effectLst/>
              <a:uLnTx/>
              <a:uFillTx/>
              <a:latin typeface="Arial"/>
              <a:ea typeface="+mn-ea"/>
              <a:cs typeface="+mn-cs"/>
            </a:endParaRPr>
          </a:p>
        </p:txBody>
      </p:sp>
      <p:grpSp>
        <p:nvGrpSpPr>
          <p:cNvPr id="57" name="Group 56">
            <a:extLst>
              <a:ext uri="{FF2B5EF4-FFF2-40B4-BE49-F238E27FC236}">
                <a16:creationId xmlns:a16="http://schemas.microsoft.com/office/drawing/2014/main" id="{BED69F09-B07B-4FA8-893F-97E2D0E3F78B}"/>
              </a:ext>
            </a:extLst>
          </p:cNvPr>
          <p:cNvGrpSpPr/>
          <p:nvPr/>
        </p:nvGrpSpPr>
        <p:grpSpPr>
          <a:xfrm>
            <a:off x="-112313" y="2657744"/>
            <a:ext cx="6984779" cy="2870745"/>
            <a:chOff x="1574479" y="1818365"/>
            <a:chExt cx="5761624" cy="2870745"/>
          </a:xfrm>
        </p:grpSpPr>
        <p:sp>
          <p:nvSpPr>
            <p:cNvPr id="58" name="TextBox 57">
              <a:extLst>
                <a:ext uri="{FF2B5EF4-FFF2-40B4-BE49-F238E27FC236}">
                  <a16:creationId xmlns:a16="http://schemas.microsoft.com/office/drawing/2014/main" id="{E4DA18B1-D9E6-4C7B-862A-7CE85F768530}"/>
                </a:ext>
              </a:extLst>
            </p:cNvPr>
            <p:cNvSpPr txBox="1"/>
            <p:nvPr/>
          </p:nvSpPr>
          <p:spPr>
            <a:xfrm>
              <a:off x="3326710" y="1826788"/>
              <a:ext cx="400939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000000">
                      <a:lumMod val="65000"/>
                      <a:lumOff val="35000"/>
                    </a:srgbClr>
                  </a:solidFill>
                  <a:uLnTx/>
                  <a:uFillTx/>
                  <a:latin typeface="Arial"/>
                  <a:ea typeface="+mn-ea"/>
                  <a:cs typeface="+mn-cs"/>
                </a:rPr>
                <a:t>des employés ont exprimé le souhait de </a:t>
              </a:r>
              <a:r>
                <a:rPr kumimoji="0" lang="fr-CA" sz="1800" b="1" i="0" u="none" strike="noStrike" cap="none" normalizeH="0" baseline="0" noProof="0">
                  <a:ln>
                    <a:noFill/>
                  </a:ln>
                  <a:solidFill>
                    <a:srgbClr val="F2A920"/>
                  </a:solidFill>
                  <a:uLnTx/>
                  <a:uFillTx/>
                  <a:latin typeface="Arial"/>
                  <a:ea typeface="+mn-ea"/>
                  <a:cs typeface="+mn-cs"/>
                </a:rPr>
                <a:t>travailler à domicile </a:t>
              </a:r>
              <a:r>
                <a:rPr kumimoji="0" lang="fr-CA" sz="1800" b="1" i="0" u="sng" strike="noStrike" cap="none" normalizeH="0" baseline="0" noProof="0">
                  <a:ln>
                    <a:noFill/>
                  </a:ln>
                  <a:solidFill>
                    <a:srgbClr val="F2A920"/>
                  </a:solidFill>
                  <a:uLnTx/>
                  <a:uFillTx/>
                  <a:latin typeface="Arial"/>
                  <a:ea typeface="+mn-ea"/>
                  <a:cs typeface="+mn-cs"/>
                </a:rPr>
                <a:t>à temps plein</a:t>
              </a:r>
              <a:r>
                <a:rPr kumimoji="0" lang="fr-CA" sz="1800" b="0" i="1" u="none" strike="noStrike" cap="none" normalizeH="0" baseline="0" noProof="0">
                  <a:ln>
                    <a:noFill/>
                  </a:ln>
                  <a:solidFill>
                    <a:srgbClr val="000000">
                      <a:lumMod val="65000"/>
                      <a:lumOff val="35000"/>
                    </a:srgbClr>
                  </a:solidFill>
                  <a:uLnTx/>
                  <a:uFillTx/>
                  <a:latin typeface="Arial"/>
                  <a:ea typeface="+mn-ea"/>
                  <a:cs typeface="+mn-cs"/>
                </a:rPr>
                <a:t> (venir au bureau par exception)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000000">
                      <a:lumMod val="65000"/>
                      <a:lumOff val="35000"/>
                    </a:srgbClr>
                  </a:solidFill>
                  <a:uLnTx/>
                  <a:uFillTx/>
                  <a:latin typeface="Arial"/>
                  <a:ea typeface="+mn-ea"/>
                  <a:cs typeface="+mn-cs"/>
                </a:rPr>
                <a:t>des employés espèrent venir au bureau </a:t>
              </a:r>
              <a:r>
                <a:rPr kumimoji="0" lang="fr-CA" sz="1800" b="1" i="0" u="none" strike="noStrike" cap="none" normalizeH="0" baseline="0" noProof="0">
                  <a:ln>
                    <a:noFill/>
                  </a:ln>
                  <a:solidFill>
                    <a:srgbClr val="4CB6A0"/>
                  </a:solidFill>
                  <a:uLnTx/>
                  <a:uFillTx/>
                  <a:latin typeface="Arial"/>
                  <a:ea typeface="+mn-ea"/>
                  <a:cs typeface="+mn-cs"/>
                </a:rPr>
                <a:t>1 à 3 jours par semaine</a:t>
              </a:r>
              <a:r>
                <a:rPr kumimoji="0" lang="fr-CA" sz="1800" b="0" i="0" u="none" strike="noStrike" cap="none" normalizeH="0" baseline="0" noProof="0">
                  <a:ln>
                    <a:noFill/>
                  </a:ln>
                  <a:solidFill>
                    <a:srgbClr val="595959"/>
                  </a:solidFill>
                  <a:uLnTx/>
                  <a:uFillTx/>
                  <a:latin typeface="Arial"/>
                  <a:ea typeface="+mn-ea"/>
                  <a:cs typeface="+mn-cs"/>
                </a:rPr>
                <a:t> (modèle de travail hybride)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0" u="none" strike="noStrike" cap="none" normalizeH="0" baseline="0" noProof="0">
                  <a:ln>
                    <a:noFill/>
                  </a:ln>
                  <a:solidFill>
                    <a:srgbClr val="000000">
                      <a:lumMod val="65000"/>
                      <a:lumOff val="35000"/>
                    </a:srgbClr>
                  </a:solidFill>
                  <a:uLnTx/>
                  <a:uFillTx/>
                  <a:latin typeface="Arial"/>
                  <a:ea typeface="+mn-ea"/>
                  <a:cs typeface="+mn-cs"/>
                </a:rPr>
                <a:t>des employés préfèrent retourner au bureau </a:t>
              </a:r>
              <a:r>
                <a:rPr kumimoji="0" lang="fr-CA" sz="1800" b="1" i="0" u="none" strike="noStrike" cap="none" normalizeH="0" baseline="0" noProof="0">
                  <a:ln>
                    <a:noFill/>
                  </a:ln>
                  <a:solidFill>
                    <a:srgbClr val="17455C">
                      <a:lumMod val="60000"/>
                      <a:lumOff val="40000"/>
                    </a:srgbClr>
                  </a:solidFill>
                  <a:uLnTx/>
                  <a:uFillTx/>
                  <a:latin typeface="Arial"/>
                  <a:ea typeface="+mn-ea"/>
                  <a:cs typeface="+mn-cs"/>
                </a:rPr>
                <a:t>à temps plein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0" i="1" u="none" strike="noStrike" cap="none" normalizeH="0" baseline="0" noProof="0">
                  <a:ln>
                    <a:noFill/>
                  </a:ln>
                  <a:solidFill>
                    <a:srgbClr val="000000">
                      <a:lumMod val="65000"/>
                      <a:lumOff val="35000"/>
                    </a:srgbClr>
                  </a:solidFill>
                  <a:uLnTx/>
                  <a:uFillTx/>
                  <a:latin typeface="Arial"/>
                  <a:ea typeface="+mn-ea"/>
                  <a:cs typeface="+mn-cs"/>
                </a:rPr>
                <a:t>(travailler à distance par exception)*</a:t>
              </a:r>
            </a:p>
          </p:txBody>
        </p:sp>
        <p:sp>
          <p:nvSpPr>
            <p:cNvPr id="59" name="TextBox 58">
              <a:extLst>
                <a:ext uri="{FF2B5EF4-FFF2-40B4-BE49-F238E27FC236}">
                  <a16:creationId xmlns:a16="http://schemas.microsoft.com/office/drawing/2014/main" id="{2C2B7400-07FD-466B-A1E5-ADE24547A21D}"/>
                </a:ext>
              </a:extLst>
            </p:cNvPr>
            <p:cNvSpPr txBox="1"/>
            <p:nvPr/>
          </p:nvSpPr>
          <p:spPr>
            <a:xfrm>
              <a:off x="1669729" y="1818365"/>
              <a:ext cx="175223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5400" b="1" i="0" u="none" strike="noStrike" cap="none" normalizeH="0" baseline="0" noProof="0">
                  <a:ln>
                    <a:noFill/>
                  </a:ln>
                  <a:solidFill>
                    <a:srgbClr val="F2A920"/>
                  </a:solidFill>
                  <a:uLnTx/>
                  <a:uFillTx/>
                  <a:latin typeface="Calibri"/>
                  <a:ea typeface="+mn-ea"/>
                  <a:cs typeface="+mn-cs"/>
                </a:rPr>
                <a:t>XX %</a:t>
              </a:r>
            </a:p>
          </p:txBody>
        </p:sp>
        <p:sp>
          <p:nvSpPr>
            <p:cNvPr id="60" name="TextBox 59">
              <a:extLst>
                <a:ext uri="{FF2B5EF4-FFF2-40B4-BE49-F238E27FC236}">
                  <a16:creationId xmlns:a16="http://schemas.microsoft.com/office/drawing/2014/main" id="{531287D5-6F01-47FB-A789-DAE0B3B1A9B7}"/>
                </a:ext>
              </a:extLst>
            </p:cNvPr>
            <p:cNvSpPr txBox="1"/>
            <p:nvPr/>
          </p:nvSpPr>
          <p:spPr>
            <a:xfrm>
              <a:off x="1669729" y="2808965"/>
              <a:ext cx="175223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5400" b="1" i="0" u="none" strike="noStrike" cap="none" normalizeH="0" baseline="0" noProof="0">
                  <a:ln>
                    <a:noFill/>
                  </a:ln>
                  <a:solidFill>
                    <a:srgbClr val="4CB6A0"/>
                  </a:solidFill>
                  <a:uLnTx/>
                  <a:uFillTx/>
                  <a:latin typeface="Calibri"/>
                  <a:ea typeface="+mn-ea"/>
                  <a:cs typeface="+mn-cs"/>
                </a:rPr>
                <a:t>XX %</a:t>
              </a:r>
            </a:p>
          </p:txBody>
        </p:sp>
        <p:sp>
          <p:nvSpPr>
            <p:cNvPr id="61" name="TextBox 60">
              <a:extLst>
                <a:ext uri="{FF2B5EF4-FFF2-40B4-BE49-F238E27FC236}">
                  <a16:creationId xmlns:a16="http://schemas.microsoft.com/office/drawing/2014/main" id="{C6F053F8-0BA8-4BDA-9889-022AC292B522}"/>
                </a:ext>
              </a:extLst>
            </p:cNvPr>
            <p:cNvSpPr txBox="1"/>
            <p:nvPr/>
          </p:nvSpPr>
          <p:spPr>
            <a:xfrm>
              <a:off x="1574479" y="3887537"/>
              <a:ext cx="175223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srgbClr val="00B0F0"/>
                  </a:solidFill>
                  <a:uLnTx/>
                  <a:uFillTx/>
                  <a:latin typeface="Calibri"/>
                  <a:ea typeface="+mn-ea"/>
                  <a:cs typeface="+mn-cs"/>
                </a:rPr>
                <a:t>XX %</a:t>
              </a:r>
            </a:p>
          </p:txBody>
        </p:sp>
      </p:grpSp>
      <p:sp>
        <p:nvSpPr>
          <p:cNvPr id="62" name="TextBox 61">
            <a:extLst>
              <a:ext uri="{FF2B5EF4-FFF2-40B4-BE49-F238E27FC236}">
                <a16:creationId xmlns:a16="http://schemas.microsoft.com/office/drawing/2014/main" id="{2E555422-B077-4D7A-9B77-B6D35ABA2909}"/>
              </a:ext>
            </a:extLst>
          </p:cNvPr>
          <p:cNvSpPr txBox="1"/>
          <p:nvPr/>
        </p:nvSpPr>
        <p:spPr>
          <a:xfrm>
            <a:off x="7154571" y="5266879"/>
            <a:ext cx="477238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cap="none" normalizeH="0" baseline="0" noProof="0" dirty="0">
                <a:ln>
                  <a:noFill/>
                </a:ln>
                <a:solidFill>
                  <a:srgbClr val="000000">
                    <a:lumMod val="50000"/>
                    <a:lumOff val="50000"/>
                  </a:srgbClr>
                </a:solidFill>
                <a:uLnTx/>
                <a:uFillTx/>
                <a:latin typeface="Calibri"/>
                <a:ea typeface="+mn-ea"/>
                <a:cs typeface="+mn-cs"/>
              </a:rPr>
              <a:t>*4 % n’ont pas répondu. Des résultats semblables ont été obtenus par Gartner, PricewaterhouseCoopers, Deloitte et d’autres ministères   </a:t>
            </a:r>
          </a:p>
        </p:txBody>
      </p:sp>
      <p:sp>
        <p:nvSpPr>
          <p:cNvPr id="7" name="TextBox 6">
            <a:extLst>
              <a:ext uri="{FF2B5EF4-FFF2-40B4-BE49-F238E27FC236}">
                <a16:creationId xmlns:a16="http://schemas.microsoft.com/office/drawing/2014/main" id="{7EE77389-EDA5-48E2-9778-3FABBB48C3BC}"/>
              </a:ext>
            </a:extLst>
          </p:cNvPr>
          <p:cNvSpPr txBox="1"/>
          <p:nvPr/>
        </p:nvSpPr>
        <p:spPr>
          <a:xfrm>
            <a:off x="442084" y="1234220"/>
            <a:ext cx="11155705" cy="523220"/>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0" i="0" u="none" strike="noStrike" cap="none" normalizeH="0" baseline="0" noProof="0" dirty="0">
                <a:ln>
                  <a:noFill/>
                </a:ln>
                <a:solidFill>
                  <a:srgbClr val="000000"/>
                </a:solidFill>
                <a:uLnTx/>
                <a:uFillTx/>
                <a:latin typeface="Arial"/>
                <a:ea typeface="+mn-ea"/>
                <a:cs typeface="+mn-cs"/>
              </a:rPr>
              <a:t>Nous voulons nous assurer que l’avenir du travail au </a:t>
            </a:r>
            <a:r>
              <a:rPr kumimoji="0" lang="fr-CA" sz="1400" b="0" i="0" u="none" strike="noStrike" cap="none" normalizeH="0" baseline="0" noProof="0" dirty="0">
                <a:ln>
                  <a:noFill/>
                </a:ln>
                <a:solidFill>
                  <a:srgbClr val="000000"/>
                </a:solidFill>
                <a:highlight>
                  <a:srgbClr val="F2A920"/>
                </a:highlight>
                <a:uLnTx/>
                <a:uFillTx/>
                <a:latin typeface="Arial"/>
                <a:ea typeface="+mn-ea"/>
                <a:cs typeface="+mn-cs"/>
              </a:rPr>
              <a:t>[</a:t>
            </a:r>
            <a:r>
              <a:rPr kumimoji="0" lang="fr-CA" sz="1400" b="0" i="1" u="none" strike="noStrike" cap="none" normalizeH="0" baseline="0" noProof="0" dirty="0">
                <a:ln>
                  <a:noFill/>
                </a:ln>
                <a:solidFill>
                  <a:srgbClr val="000000"/>
                </a:solidFill>
                <a:highlight>
                  <a:srgbClr val="F2A920"/>
                </a:highlight>
                <a:uLnTx/>
                <a:uFillTx/>
                <a:latin typeface="Arial"/>
                <a:ea typeface="+mn-ea"/>
                <a:cs typeface="+mn-cs"/>
              </a:rPr>
              <a:t>inscrire le nom du ministère</a:t>
            </a:r>
            <a:r>
              <a:rPr kumimoji="0" lang="fr-CA" sz="1400" b="0" i="0" u="none" strike="noStrike" cap="none" normalizeH="0" baseline="0" noProof="0" dirty="0">
                <a:ln>
                  <a:noFill/>
                </a:ln>
                <a:solidFill>
                  <a:srgbClr val="000000"/>
                </a:solidFill>
                <a:highlight>
                  <a:srgbClr val="F2A920"/>
                </a:highlight>
                <a:uLnTx/>
                <a:uFillTx/>
                <a:latin typeface="Arial"/>
                <a:ea typeface="+mn-ea"/>
                <a:cs typeface="+mn-cs"/>
              </a:rPr>
              <a:t>]</a:t>
            </a:r>
            <a:r>
              <a:rPr kumimoji="0" lang="fr-CA" sz="1400" b="0" i="0" u="none" strike="noStrike" cap="none" normalizeH="0" baseline="0" noProof="0" dirty="0">
                <a:ln>
                  <a:noFill/>
                </a:ln>
                <a:solidFill>
                  <a:srgbClr val="000000"/>
                </a:solidFill>
                <a:uLnTx/>
                <a:uFillTx/>
                <a:latin typeface="Arial"/>
                <a:ea typeface="+mn-ea"/>
                <a:cs typeface="+mn-cs"/>
              </a:rPr>
              <a:t> est conçu en nous fondant sur ce qui compte pour vous.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400" b="1" i="0" u="none" strike="noStrike" cap="none" normalizeH="0" baseline="0" noProof="0" dirty="0">
                <a:ln>
                  <a:noFill/>
                </a:ln>
                <a:solidFill>
                  <a:srgbClr val="000000"/>
                </a:solidFill>
                <a:uLnTx/>
                <a:uFillTx/>
                <a:latin typeface="Arial"/>
                <a:ea typeface="+mn-ea"/>
                <a:cs typeface="+mn-cs"/>
              </a:rPr>
              <a:t>Et voici ce que vous nous avez dit :  </a:t>
            </a:r>
          </a:p>
        </p:txBody>
      </p:sp>
      <p:sp>
        <p:nvSpPr>
          <p:cNvPr id="8" name="Speech Bubble: Rectangle with Corners Rounded 7">
            <a:extLst>
              <a:ext uri="{FF2B5EF4-FFF2-40B4-BE49-F238E27FC236}">
                <a16:creationId xmlns:a16="http://schemas.microsoft.com/office/drawing/2014/main" id="{ABCD92F0-DCE9-4558-82EA-D5A3A8DAEC84}"/>
              </a:ext>
            </a:extLst>
          </p:cNvPr>
          <p:cNvSpPr/>
          <p:nvPr/>
        </p:nvSpPr>
        <p:spPr>
          <a:xfrm>
            <a:off x="7356849" y="3429000"/>
            <a:ext cx="4331313" cy="2123168"/>
          </a:xfrm>
          <a:prstGeom prst="wedgeRoundRectCallout">
            <a:avLst>
              <a:gd name="adj1" fmla="val -139145"/>
              <a:gd name="adj2" fmla="val -4247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1" i="0" u="none" strike="noStrike" cap="none" normalizeH="0" baseline="0" noProof="0" dirty="0">
                <a:ln>
                  <a:noFill/>
                </a:ln>
                <a:solidFill>
                  <a:srgbClr val="000000"/>
                </a:solidFill>
                <a:uLnTx/>
                <a:uFillTx/>
                <a:latin typeface="Arial"/>
                <a:ea typeface="+mn-ea"/>
                <a:cs typeface="+mn-cs"/>
              </a:rPr>
              <a:t>!! SUPPRIMER CET ÉLÉMENT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0" i="0" u="none" strike="noStrike" cap="none" normalizeH="0" baseline="0" noProof="0" dirty="0">
                <a:ln>
                  <a:noFill/>
                </a:ln>
                <a:solidFill>
                  <a:srgbClr val="000000"/>
                </a:solidFill>
                <a:uLnTx/>
                <a:uFillTx/>
                <a:latin typeface="Arial"/>
                <a:ea typeface="+mn-ea"/>
                <a:cs typeface="+mn-cs"/>
              </a:rPr>
              <a:t>Si votre ministère ne dispose pas de ces statistiques, supprimez cette diapositive et utilisez la suivante</a:t>
            </a:r>
          </a:p>
        </p:txBody>
      </p:sp>
    </p:spTree>
    <p:extLst>
      <p:ext uri="{BB962C8B-B14F-4D97-AF65-F5344CB8AC3E}">
        <p14:creationId xmlns:p14="http://schemas.microsoft.com/office/powerpoint/2010/main" val="359249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a:extLst>
              <a:ext uri="{FF2B5EF4-FFF2-40B4-BE49-F238E27FC236}">
                <a16:creationId xmlns:a16="http://schemas.microsoft.com/office/drawing/2014/main" id="{A7E56ED6-9B96-406F-82D1-1BE26D5B90C9}"/>
              </a:ext>
            </a:extLst>
          </p:cNvPr>
          <p:cNvSpPr txBox="1">
            <a:spLocks/>
          </p:cNvSpPr>
          <p:nvPr/>
        </p:nvSpPr>
        <p:spPr bwMode="auto">
          <a:xfrm>
            <a:off x="508759" y="550861"/>
            <a:ext cx="11006345" cy="83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912813" rtl="0" eaLnBrk="0" fontAlgn="base" hangingPunct="0">
              <a:lnSpc>
                <a:spcPct val="90000"/>
              </a:lnSpc>
              <a:spcBef>
                <a:spcPct val="0"/>
              </a:spcBef>
              <a:spcAft>
                <a:spcPct val="0"/>
              </a:spcAft>
              <a:defRPr sz="4300" b="1" kern="1200">
                <a:solidFill>
                  <a:schemeClr val="accent2"/>
                </a:solidFill>
                <a:latin typeface="+mj-lt"/>
                <a:ea typeface="+mj-ea"/>
                <a:cs typeface="+mj-cs"/>
              </a:defRPr>
            </a:lvl1pPr>
            <a:lvl2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2pPr>
            <a:lvl3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3pPr>
            <a:lvl4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4pPr>
            <a:lvl5pPr algn="l" defTabSz="912813" rtl="0" eaLnBrk="0" fontAlgn="base" hangingPunct="0">
              <a:lnSpc>
                <a:spcPct val="90000"/>
              </a:lnSpc>
              <a:spcBef>
                <a:spcPct val="0"/>
              </a:spcBef>
              <a:spcAft>
                <a:spcPct val="0"/>
              </a:spcAft>
              <a:defRPr sz="4300" b="1">
                <a:solidFill>
                  <a:schemeClr val="accent2"/>
                </a:solidFill>
                <a:latin typeface="Arial" panose="020B0604020202020204" pitchFamily="34" charset="0"/>
              </a:defRPr>
            </a:lvl5pPr>
            <a:lvl6pPr marL="457200" algn="l" defTabSz="912813" rtl="0" fontAlgn="base">
              <a:lnSpc>
                <a:spcPct val="90000"/>
              </a:lnSpc>
              <a:spcBef>
                <a:spcPct val="0"/>
              </a:spcBef>
              <a:spcAft>
                <a:spcPct val="0"/>
              </a:spcAft>
              <a:defRPr sz="4300" b="1">
                <a:solidFill>
                  <a:schemeClr val="accent2"/>
                </a:solidFill>
                <a:latin typeface="Arial" panose="020B0604020202020204" pitchFamily="34" charset="0"/>
              </a:defRPr>
            </a:lvl6pPr>
            <a:lvl7pPr marL="914400" algn="l" defTabSz="912813" rtl="0" fontAlgn="base">
              <a:lnSpc>
                <a:spcPct val="90000"/>
              </a:lnSpc>
              <a:spcBef>
                <a:spcPct val="0"/>
              </a:spcBef>
              <a:spcAft>
                <a:spcPct val="0"/>
              </a:spcAft>
              <a:defRPr sz="4300" b="1">
                <a:solidFill>
                  <a:schemeClr val="accent2"/>
                </a:solidFill>
                <a:latin typeface="Arial" panose="020B0604020202020204" pitchFamily="34" charset="0"/>
              </a:defRPr>
            </a:lvl7pPr>
            <a:lvl8pPr marL="1371600" algn="l" defTabSz="912813" rtl="0" fontAlgn="base">
              <a:lnSpc>
                <a:spcPct val="90000"/>
              </a:lnSpc>
              <a:spcBef>
                <a:spcPct val="0"/>
              </a:spcBef>
              <a:spcAft>
                <a:spcPct val="0"/>
              </a:spcAft>
              <a:defRPr sz="4300" b="1">
                <a:solidFill>
                  <a:schemeClr val="accent2"/>
                </a:solidFill>
                <a:latin typeface="Arial" panose="020B0604020202020204" pitchFamily="34" charset="0"/>
              </a:defRPr>
            </a:lvl8pPr>
            <a:lvl9pPr marL="1828800" algn="l" defTabSz="912813" rtl="0" fontAlgn="base">
              <a:lnSpc>
                <a:spcPct val="90000"/>
              </a:lnSpc>
              <a:spcBef>
                <a:spcPct val="0"/>
              </a:spcBef>
              <a:spcAft>
                <a:spcPct val="0"/>
              </a:spcAft>
              <a:defRPr sz="4300" b="1">
                <a:solidFill>
                  <a:schemeClr val="accent2"/>
                </a:solidFill>
                <a:latin typeface="Arial" panose="020B0604020202020204" pitchFamily="34" charset="0"/>
              </a:defRPr>
            </a:lvl9pPr>
          </a:lstStyle>
          <a:p>
            <a:pPr marL="0" marR="0" lvl="0" indent="0" algn="l" defTabSz="912813" rtl="0" eaLnBrk="0" fontAlgn="base" latinLnBrk="0" hangingPunct="0">
              <a:lnSpc>
                <a:spcPct val="90000"/>
              </a:lnSpc>
              <a:spcBef>
                <a:spcPct val="0"/>
              </a:spcBef>
              <a:spcAft>
                <a:spcPct val="0"/>
              </a:spcAft>
              <a:buClrTx/>
              <a:buSzTx/>
              <a:buFontTx/>
              <a:buNone/>
              <a:tabLst/>
              <a:defRPr/>
            </a:pPr>
            <a:r>
              <a:rPr kumimoji="0" lang="fr-CA" sz="3600" b="1" i="0" u="none" strike="noStrike" cap="none" normalizeH="0" baseline="0" noProof="0">
                <a:ln>
                  <a:noFill/>
                </a:ln>
                <a:solidFill>
                  <a:srgbClr val="17455C"/>
                </a:solidFill>
                <a:uLnTx/>
                <a:uFillTx/>
                <a:latin typeface="Arial"/>
                <a:ea typeface="+mj-ea"/>
                <a:cs typeface="+mj-cs"/>
              </a:rPr>
              <a:t>Ce qui compte pour les employés</a:t>
            </a:r>
          </a:p>
        </p:txBody>
      </p:sp>
      <p:sp>
        <p:nvSpPr>
          <p:cNvPr id="27" name="TextBox 26">
            <a:extLst>
              <a:ext uri="{FF2B5EF4-FFF2-40B4-BE49-F238E27FC236}">
                <a16:creationId xmlns:a16="http://schemas.microsoft.com/office/drawing/2014/main" id="{D66F662B-027D-4C0A-95EE-31FB10689FF4}"/>
              </a:ext>
            </a:extLst>
          </p:cNvPr>
          <p:cNvSpPr txBox="1"/>
          <p:nvPr/>
        </p:nvSpPr>
        <p:spPr>
          <a:xfrm>
            <a:off x="3437058" y="5521256"/>
            <a:ext cx="548933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i="0" u="none" strike="noStrike" cap="none" normalizeH="0" baseline="0" noProof="0">
                <a:ln>
                  <a:noFill/>
                </a:ln>
                <a:solidFill>
                  <a:srgbClr val="000000">
                    <a:lumMod val="50000"/>
                    <a:lumOff val="50000"/>
                  </a:srgbClr>
                </a:solidFill>
                <a:uLnTx/>
                <a:uFillTx/>
                <a:latin typeface="Calibri"/>
                <a:ea typeface="+mn-ea"/>
                <a:cs typeface="+mn-cs"/>
              </a:rPr>
              <a:t>*Résultats de ETP de SPAC (4 % n’ont pas répondu)</a:t>
            </a:r>
          </a:p>
        </p:txBody>
      </p:sp>
      <p:sp>
        <p:nvSpPr>
          <p:cNvPr id="56" name="Rectangle 55">
            <a:extLst>
              <a:ext uri="{FF2B5EF4-FFF2-40B4-BE49-F238E27FC236}">
                <a16:creationId xmlns:a16="http://schemas.microsoft.com/office/drawing/2014/main" id="{2E0EAC53-88EC-4468-BA21-61D1648BE9D1}"/>
              </a:ext>
            </a:extLst>
          </p:cNvPr>
          <p:cNvSpPr/>
          <p:nvPr/>
        </p:nvSpPr>
        <p:spPr>
          <a:xfrm>
            <a:off x="3437058" y="2339624"/>
            <a:ext cx="5489332" cy="3095625"/>
          </a:xfrm>
          <a:prstGeom prst="rect">
            <a:avLst/>
          </a:prstGeom>
          <a:solidFill>
            <a:srgbClr val="E5E7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CA" sz="2400" b="0" i="0" u="none" strike="noStrike" kern="1200" cap="none" spc="0" normalizeH="0" baseline="0" noProof="0" dirty="0">
              <a:ln>
                <a:noFill/>
              </a:ln>
              <a:solidFill>
                <a:srgbClr val="FFFFFF"/>
              </a:solidFill>
              <a:effectLst/>
              <a:uLnTx/>
              <a:uFillTx/>
              <a:latin typeface="Arial"/>
              <a:ea typeface="+mn-ea"/>
              <a:cs typeface="+mn-cs"/>
            </a:endParaRPr>
          </a:p>
        </p:txBody>
      </p:sp>
      <p:grpSp>
        <p:nvGrpSpPr>
          <p:cNvPr id="57" name="Group 56">
            <a:extLst>
              <a:ext uri="{FF2B5EF4-FFF2-40B4-BE49-F238E27FC236}">
                <a16:creationId xmlns:a16="http://schemas.microsoft.com/office/drawing/2014/main" id="{BED69F09-B07B-4FA8-893F-97E2D0E3F78B}"/>
              </a:ext>
            </a:extLst>
          </p:cNvPr>
          <p:cNvGrpSpPr/>
          <p:nvPr/>
        </p:nvGrpSpPr>
        <p:grpSpPr>
          <a:xfrm>
            <a:off x="3164765" y="2408175"/>
            <a:ext cx="5761624" cy="2870745"/>
            <a:chOff x="1574479" y="1818365"/>
            <a:chExt cx="5761624" cy="2870745"/>
          </a:xfrm>
        </p:grpSpPr>
        <p:sp>
          <p:nvSpPr>
            <p:cNvPr id="58" name="TextBox 57">
              <a:extLst>
                <a:ext uri="{FF2B5EF4-FFF2-40B4-BE49-F238E27FC236}">
                  <a16:creationId xmlns:a16="http://schemas.microsoft.com/office/drawing/2014/main" id="{E4DA18B1-D9E6-4C7B-862A-7CE85F768530}"/>
                </a:ext>
              </a:extLst>
            </p:cNvPr>
            <p:cNvSpPr txBox="1"/>
            <p:nvPr/>
          </p:nvSpPr>
          <p:spPr>
            <a:xfrm>
              <a:off x="3326710" y="1826788"/>
              <a:ext cx="4009393"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cap="none" normalizeH="0" baseline="0" noProof="0" dirty="0">
                  <a:ln>
                    <a:noFill/>
                  </a:ln>
                  <a:solidFill>
                    <a:srgbClr val="000000">
                      <a:lumMod val="65000"/>
                      <a:lumOff val="35000"/>
                    </a:srgbClr>
                  </a:solidFill>
                  <a:uLnTx/>
                  <a:uFillTx/>
                  <a:latin typeface="Arial"/>
                  <a:ea typeface="+mn-ea"/>
                  <a:cs typeface="+mn-cs"/>
                </a:rPr>
                <a:t>des employés ont exprimé le souhait de </a:t>
              </a:r>
              <a:r>
                <a:rPr kumimoji="0" lang="fr-CA" sz="1600" b="1" i="0" u="none" strike="noStrike" cap="none" normalizeH="0" baseline="0" noProof="0" dirty="0">
                  <a:ln>
                    <a:noFill/>
                  </a:ln>
                  <a:solidFill>
                    <a:srgbClr val="F2A920"/>
                  </a:solidFill>
                  <a:uLnTx/>
                  <a:uFillTx/>
                  <a:latin typeface="Arial"/>
                  <a:ea typeface="+mn-ea"/>
                  <a:cs typeface="+mn-cs"/>
                </a:rPr>
                <a:t>travailler à domicile </a:t>
              </a:r>
              <a:r>
                <a:rPr kumimoji="0" lang="fr-CA" sz="1600" b="1" i="0" u="sng" strike="noStrike" cap="none" normalizeH="0" baseline="0" noProof="0" dirty="0">
                  <a:ln>
                    <a:noFill/>
                  </a:ln>
                  <a:solidFill>
                    <a:srgbClr val="F2A920"/>
                  </a:solidFill>
                  <a:uLnTx/>
                  <a:uFillTx/>
                  <a:latin typeface="Arial"/>
                  <a:ea typeface="+mn-ea"/>
                  <a:cs typeface="+mn-cs"/>
                </a:rPr>
                <a:t>à temps plein</a:t>
              </a:r>
              <a:r>
                <a:rPr kumimoji="0" lang="fr-CA" sz="1600" b="0" i="1" u="none" strike="noStrike" cap="none" normalizeH="0" baseline="0" noProof="0" dirty="0">
                  <a:ln>
                    <a:noFill/>
                  </a:ln>
                  <a:solidFill>
                    <a:srgbClr val="000000">
                      <a:lumMod val="65000"/>
                      <a:lumOff val="35000"/>
                    </a:srgbClr>
                  </a:solidFill>
                  <a:uLnTx/>
                  <a:uFillTx/>
                  <a:latin typeface="Arial"/>
                  <a:ea typeface="+mn-ea"/>
                  <a:cs typeface="+mn-cs"/>
                </a:rPr>
                <a:t> (venir au bureau par exception)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lumMod val="65000"/>
                    <a:lumOff val="3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cap="none" normalizeH="0" baseline="0" noProof="0" dirty="0">
                  <a:ln>
                    <a:noFill/>
                  </a:ln>
                  <a:solidFill>
                    <a:srgbClr val="000000">
                      <a:lumMod val="65000"/>
                      <a:lumOff val="35000"/>
                    </a:srgbClr>
                  </a:solidFill>
                  <a:uLnTx/>
                  <a:uFillTx/>
                  <a:latin typeface="Arial"/>
                  <a:ea typeface="+mn-ea"/>
                  <a:cs typeface="+mn-cs"/>
                </a:rPr>
                <a:t>des employés espèrent venir au bureau </a:t>
              </a:r>
              <a:r>
                <a:rPr kumimoji="0" lang="fr-CA" sz="1600" b="1" i="0" u="none" strike="noStrike" cap="none" normalizeH="0" baseline="0" noProof="0" dirty="0">
                  <a:ln>
                    <a:noFill/>
                  </a:ln>
                  <a:solidFill>
                    <a:srgbClr val="4CB6A0"/>
                  </a:solidFill>
                  <a:uLnTx/>
                  <a:uFillTx/>
                  <a:latin typeface="Arial"/>
                  <a:ea typeface="+mn-ea"/>
                  <a:cs typeface="+mn-cs"/>
                </a:rPr>
                <a:t>1 à 3 jours par semaine</a:t>
              </a:r>
              <a:r>
                <a:rPr kumimoji="0" lang="fr-CA" sz="1600" b="0" i="0" u="none" strike="noStrike" cap="none" normalizeH="0" baseline="0" noProof="0" dirty="0">
                  <a:ln>
                    <a:noFill/>
                  </a:ln>
                  <a:solidFill>
                    <a:srgbClr val="595959"/>
                  </a:solidFill>
                  <a:uLnTx/>
                  <a:uFillTx/>
                  <a:latin typeface="Arial"/>
                  <a:ea typeface="+mn-ea"/>
                  <a:cs typeface="+mn-cs"/>
                </a:rPr>
                <a:t> (modèle de travail hybride)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0" u="none" strike="noStrike" cap="none" normalizeH="0" baseline="0" noProof="0" dirty="0">
                  <a:ln>
                    <a:noFill/>
                  </a:ln>
                  <a:solidFill>
                    <a:srgbClr val="000000">
                      <a:lumMod val="65000"/>
                      <a:lumOff val="35000"/>
                    </a:srgbClr>
                  </a:solidFill>
                  <a:uLnTx/>
                  <a:uFillTx/>
                  <a:latin typeface="Arial"/>
                  <a:ea typeface="+mn-ea"/>
                  <a:cs typeface="+mn-cs"/>
                </a:rPr>
                <a:t>des employés préfèrent retourner au bureau </a:t>
              </a:r>
              <a:r>
                <a:rPr kumimoji="0" lang="fr-CA" sz="1600" b="1" i="0" u="none" strike="noStrike" cap="none" normalizeH="0" baseline="0" noProof="0" dirty="0">
                  <a:ln>
                    <a:noFill/>
                  </a:ln>
                  <a:solidFill>
                    <a:srgbClr val="17455C">
                      <a:lumMod val="60000"/>
                      <a:lumOff val="40000"/>
                    </a:srgbClr>
                  </a:solidFill>
                  <a:uLnTx/>
                  <a:uFillTx/>
                  <a:latin typeface="Arial"/>
                  <a:ea typeface="+mn-ea"/>
                  <a:cs typeface="+mn-cs"/>
                </a:rPr>
                <a:t>à temps plein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600" b="0" i="1" u="none" strike="noStrike" cap="none" normalizeH="0" baseline="0" noProof="0" dirty="0">
                  <a:ln>
                    <a:noFill/>
                  </a:ln>
                  <a:solidFill>
                    <a:srgbClr val="000000">
                      <a:lumMod val="65000"/>
                      <a:lumOff val="35000"/>
                    </a:srgbClr>
                  </a:solidFill>
                  <a:uLnTx/>
                  <a:uFillTx/>
                  <a:latin typeface="Arial"/>
                  <a:ea typeface="+mn-ea"/>
                  <a:cs typeface="+mn-cs"/>
                </a:rPr>
                <a:t>(travailler à distance par exception)*</a:t>
              </a:r>
            </a:p>
          </p:txBody>
        </p:sp>
        <p:sp>
          <p:nvSpPr>
            <p:cNvPr id="59" name="TextBox 58">
              <a:extLst>
                <a:ext uri="{FF2B5EF4-FFF2-40B4-BE49-F238E27FC236}">
                  <a16:creationId xmlns:a16="http://schemas.microsoft.com/office/drawing/2014/main" id="{2C2B7400-07FD-466B-A1E5-ADE24547A21D}"/>
                </a:ext>
              </a:extLst>
            </p:cNvPr>
            <p:cNvSpPr txBox="1"/>
            <p:nvPr/>
          </p:nvSpPr>
          <p:spPr>
            <a:xfrm>
              <a:off x="1669729" y="1818365"/>
              <a:ext cx="175223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5400" b="1" i="0" u="none" strike="noStrike" cap="none" normalizeH="0" baseline="0" noProof="0">
                  <a:ln>
                    <a:noFill/>
                  </a:ln>
                  <a:solidFill>
                    <a:srgbClr val="F2A920"/>
                  </a:solidFill>
                  <a:uLnTx/>
                  <a:uFillTx/>
                  <a:latin typeface="Calibri"/>
                  <a:ea typeface="+mn-ea"/>
                  <a:cs typeface="+mn-cs"/>
                </a:rPr>
                <a:t>45 %</a:t>
              </a:r>
            </a:p>
          </p:txBody>
        </p:sp>
        <p:sp>
          <p:nvSpPr>
            <p:cNvPr id="60" name="TextBox 59">
              <a:extLst>
                <a:ext uri="{FF2B5EF4-FFF2-40B4-BE49-F238E27FC236}">
                  <a16:creationId xmlns:a16="http://schemas.microsoft.com/office/drawing/2014/main" id="{531287D5-6F01-47FB-A789-DAE0B3B1A9B7}"/>
                </a:ext>
              </a:extLst>
            </p:cNvPr>
            <p:cNvSpPr txBox="1"/>
            <p:nvPr/>
          </p:nvSpPr>
          <p:spPr>
            <a:xfrm>
              <a:off x="1669729" y="2808965"/>
              <a:ext cx="1752230" cy="92333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5400" b="1" i="0" u="none" strike="noStrike" cap="none" normalizeH="0" baseline="0" noProof="0">
                  <a:ln>
                    <a:noFill/>
                  </a:ln>
                  <a:solidFill>
                    <a:srgbClr val="4CB6A0"/>
                  </a:solidFill>
                  <a:uLnTx/>
                  <a:uFillTx/>
                  <a:latin typeface="Calibri"/>
                  <a:ea typeface="+mn-ea"/>
                  <a:cs typeface="+mn-cs"/>
                </a:rPr>
                <a:t>44 %</a:t>
              </a:r>
            </a:p>
          </p:txBody>
        </p:sp>
        <p:sp>
          <p:nvSpPr>
            <p:cNvPr id="61" name="TextBox 60">
              <a:extLst>
                <a:ext uri="{FF2B5EF4-FFF2-40B4-BE49-F238E27FC236}">
                  <a16:creationId xmlns:a16="http://schemas.microsoft.com/office/drawing/2014/main" id="{C6F053F8-0BA8-4BDA-9889-022AC292B522}"/>
                </a:ext>
              </a:extLst>
            </p:cNvPr>
            <p:cNvSpPr txBox="1"/>
            <p:nvPr/>
          </p:nvSpPr>
          <p:spPr>
            <a:xfrm>
              <a:off x="1574479" y="3887537"/>
              <a:ext cx="1752230"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CA" sz="3600" b="1" i="0" u="none" strike="noStrike" cap="none" normalizeH="0" baseline="0" noProof="0">
                  <a:ln>
                    <a:noFill/>
                  </a:ln>
                  <a:solidFill>
                    <a:srgbClr val="00B0F0"/>
                  </a:solidFill>
                  <a:uLnTx/>
                  <a:uFillTx/>
                  <a:latin typeface="Calibri"/>
                  <a:ea typeface="+mn-ea"/>
                  <a:cs typeface="+mn-cs"/>
                </a:rPr>
                <a:t>8 %</a:t>
              </a:r>
            </a:p>
          </p:txBody>
        </p:sp>
      </p:grpSp>
      <p:sp>
        <p:nvSpPr>
          <p:cNvPr id="17" name="TextBox 16">
            <a:extLst>
              <a:ext uri="{FF2B5EF4-FFF2-40B4-BE49-F238E27FC236}">
                <a16:creationId xmlns:a16="http://schemas.microsoft.com/office/drawing/2014/main" id="{05958C17-07EA-4ADD-BC55-59E021840E01}"/>
              </a:ext>
            </a:extLst>
          </p:cNvPr>
          <p:cNvSpPr txBox="1"/>
          <p:nvPr/>
        </p:nvSpPr>
        <p:spPr>
          <a:xfrm>
            <a:off x="558479" y="1173274"/>
            <a:ext cx="11241157" cy="923330"/>
          </a:xfrm>
          <a:prstGeom prst="rect">
            <a:avLst/>
          </a:prstGeom>
          <a:solidFill>
            <a:schemeClr val="bg1"/>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CA" sz="1800" b="0" i="0" u="none" strike="noStrike" cap="none" normalizeH="0" baseline="0" noProof="0">
                <a:ln>
                  <a:noFill/>
                </a:ln>
                <a:solidFill>
                  <a:srgbClr val="000000"/>
                </a:solidFill>
                <a:uLnTx/>
                <a:uFillTx/>
                <a:latin typeface="Arial"/>
                <a:ea typeface="+mn-ea"/>
                <a:cs typeface="+mn-cs"/>
              </a:rPr>
              <a:t>De nombreux ministères du GdC, ainsi que d’autres chefs de file mondiaux comme Gartner, Deloitte, PricewaterhouseCoopers, etc. ont produit des résultats cohérents. Nous voulons nous assurer que l’avenir du travail est axé sur ce qui compte pour les employés.</a:t>
            </a:r>
          </a:p>
        </p:txBody>
      </p:sp>
      <p:sp>
        <p:nvSpPr>
          <p:cNvPr id="19" name="Speech Bubble: Rectangle with Corners Rounded 18">
            <a:extLst>
              <a:ext uri="{FF2B5EF4-FFF2-40B4-BE49-F238E27FC236}">
                <a16:creationId xmlns:a16="http://schemas.microsoft.com/office/drawing/2014/main" id="{1F3CAB2B-FA17-4B7D-9966-F964B8F6411B}"/>
              </a:ext>
            </a:extLst>
          </p:cNvPr>
          <p:cNvSpPr/>
          <p:nvPr/>
        </p:nvSpPr>
        <p:spPr>
          <a:xfrm>
            <a:off x="7468323" y="3616750"/>
            <a:ext cx="4331313" cy="2123168"/>
          </a:xfrm>
          <a:prstGeom prst="wedgeRoundRectCallout">
            <a:avLst>
              <a:gd name="adj1" fmla="val -108138"/>
              <a:gd name="adj2" fmla="val -52348"/>
              <a:gd name="adj3" fmla="val 1666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1" i="0" u="none" strike="noStrike" cap="none" normalizeH="0" baseline="0" noProof="0" dirty="0">
                <a:ln>
                  <a:noFill/>
                </a:ln>
                <a:solidFill>
                  <a:srgbClr val="000000"/>
                </a:solidFill>
                <a:uLnTx/>
                <a:uFillTx/>
                <a:latin typeface="Arial"/>
                <a:ea typeface="+mn-ea"/>
                <a:cs typeface="+mn-cs"/>
              </a:rPr>
              <a:t>!! SUPPRIMER CET ÉLÉMENT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0" i="0" u="none" strike="noStrike" cap="none" normalizeH="0" baseline="0" noProof="0" dirty="0">
                <a:ln>
                  <a:noFill/>
                </a:ln>
                <a:solidFill>
                  <a:srgbClr val="000000"/>
                </a:solidFill>
                <a:uLnTx/>
                <a:uFillTx/>
                <a:latin typeface="Arial"/>
                <a:ea typeface="+mn-ea"/>
                <a:cs typeface="+mn-cs"/>
              </a:rPr>
              <a:t>Si votre ministère dispose de ses propres statistiques, supprimez cette diapositive et utilisez la précédente.</a:t>
            </a:r>
          </a:p>
        </p:txBody>
      </p:sp>
    </p:spTree>
    <p:extLst>
      <p:ext uri="{BB962C8B-B14F-4D97-AF65-F5344CB8AC3E}">
        <p14:creationId xmlns:p14="http://schemas.microsoft.com/office/powerpoint/2010/main" val="1179485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14b971435363044545b246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1_Office Theme">
  <a:themeElements>
    <a:clrScheme name="Custom 1">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PSP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presentation-eng</Template>
  <TotalTime>29610</TotalTime>
  <Words>5339</Words>
  <Application>Microsoft Office PowerPoint</Application>
  <PresentationFormat>Widescreen</PresentationFormat>
  <Paragraphs>478</Paragraphs>
  <Slides>34</Slides>
  <Notes>34</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50" baseType="lpstr">
      <vt:lpstr>72 Black</vt:lpstr>
      <vt:lpstr>Abadi</vt:lpstr>
      <vt:lpstr>Arial</vt:lpstr>
      <vt:lpstr>Arial Narrow</vt:lpstr>
      <vt:lpstr>Arial Rounded MT Bold</vt:lpstr>
      <vt:lpstr>Bahnschrift Condensed</vt:lpstr>
      <vt:lpstr>Calibri</vt:lpstr>
      <vt:lpstr>Calibri Light</vt:lpstr>
      <vt:lpstr>Modern Love Grunge</vt:lpstr>
      <vt:lpstr>Symbol</vt:lpstr>
      <vt:lpstr>Times New Roman</vt:lpstr>
      <vt:lpstr>Tw Cen MT</vt:lpstr>
      <vt:lpstr>Wingdings</vt:lpstr>
      <vt:lpstr>Wingdings 2</vt:lpstr>
      <vt:lpstr>1_Office Theme</vt:lpstr>
      <vt:lpstr>think-cell Slide</vt:lpstr>
      <vt:lpstr>PowerPoint Presentation</vt:lpstr>
      <vt:lpstr>Comment utiliser le présent document</vt:lpstr>
      <vt:lpstr>Option 1 : Transmettre le document aux employés </vt:lpstr>
      <vt:lpstr>Option 2 : Tenir une séance de discussion avec les employés</vt:lpstr>
      <vt:lpstr>Qu’est-ce que le programme de transformation du milieu de travail et pourquoi me concerne-t-il en tant qu’employé?</vt:lpstr>
      <vt:lpstr>Programme de transformation du milieu de travail</vt:lpstr>
      <vt:lpstr>PowerPoint Presentation</vt:lpstr>
      <vt:lpstr>PowerPoint Presentation</vt:lpstr>
      <vt:lpstr>PowerPoint Presentation</vt:lpstr>
      <vt:lpstr>PowerPoint Presentation</vt:lpstr>
      <vt:lpstr>PowerPoint Presentation</vt:lpstr>
      <vt:lpstr>En quoi consiste le Milieu de travail GC?</vt:lpstr>
      <vt:lpstr>À quoi s’attendre</vt:lpstr>
      <vt:lpstr>Programme de transformation du milieu de travail CONCEPTION ET PROCESSUS DU MILIEU DE TRAVAIL</vt:lpstr>
      <vt:lpstr>PowerPoint Presentation</vt:lpstr>
      <vt:lpstr>Caractéristiques de base de la conception</vt:lpstr>
      <vt:lpstr>Comprendre les points de travail</vt:lpstr>
      <vt:lpstr>Comprendre les points de travail : de la variété pour tous et pour tout!</vt:lpstr>
      <vt:lpstr>       Zonage</vt:lpstr>
      <vt:lpstr>PowerPoint Presentation</vt:lpstr>
      <vt:lpstr>Planche de tendances 1</vt:lpstr>
      <vt:lpstr>Planche de tendances 2</vt:lpstr>
      <vt:lpstr>Planche de tendances 3</vt:lpstr>
      <vt:lpstr>Éléments autochtones dans la conception </vt:lpstr>
      <vt:lpstr>Un milieu de travail accessible et inclusif dès sa conception</vt:lpstr>
      <vt:lpstr>Méthodologie de conception</vt:lpstr>
      <vt:lpstr>Méthodologie de conception</vt:lpstr>
      <vt:lpstr>Méthodologie de conception</vt:lpstr>
      <vt:lpstr>Programme de transformation du milieu de travail VOTRE EXPÉRIENCE EN TANT QU’EMPLOYÉ</vt:lpstr>
      <vt:lpstr>En route vers le nouveau milieu de travail</vt:lpstr>
      <vt:lpstr>Feuille de route des employés vers le futur milieu de travail</vt:lpstr>
      <vt:lpstr>Feuille de route de l’employé – Aperçu des activités</vt:lpstr>
      <vt:lpstr>Préparez-vous à participer</vt:lpstr>
      <vt:lpstr>Ressources</vt:lpstr>
    </vt:vector>
  </TitlesOfParts>
  <Company>Gouvernement du Canada/Government of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Edward Mak;Alexandre.Perusse@tpsgc-pwgsc.gc.ca;David.DiSante@tpsgc-pwgsc.gc.ca</dc:creator>
  <cp:lastModifiedBy>Sophie Genereux</cp:lastModifiedBy>
  <cp:revision>907</cp:revision>
  <cp:lastPrinted>2019-10-07T15:51:32Z</cp:lastPrinted>
  <dcterms:created xsi:type="dcterms:W3CDTF">2017-05-19T14:36:17Z</dcterms:created>
  <dcterms:modified xsi:type="dcterms:W3CDTF">2022-08-30T13:31:10Z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725401954</vt:i4>
  </property>
  <property fmtid="{D5CDD505-2E9C-101B-9397-08002B2CF9AE}" pid="3" name="_NewReviewCycle">
    <vt:lpwstr/>
  </property>
  <property fmtid="{D5CDD505-2E9C-101B-9397-08002B2CF9AE}" pid="4" name="_EmailSubject">
    <vt:lpwstr>Urgent: Min/DM deck- Future of Work</vt:lpwstr>
  </property>
  <property fmtid="{D5CDD505-2E9C-101B-9397-08002B2CF9AE}" pid="5" name="_AuthorEmail">
    <vt:lpwstr>Tanya.Cullen@tpsgc-pwgsc.gc.ca</vt:lpwstr>
  </property>
  <property fmtid="{D5CDD505-2E9C-101B-9397-08002B2CF9AE}" pid="6" name="_AuthorEmailDisplayName">
    <vt:lpwstr>Tanya Cullen</vt:lpwstr>
  </property>
  <property fmtid="{D5CDD505-2E9C-101B-9397-08002B2CF9AE}" pid="7" name="_PreviousAdHocReviewCycleID">
    <vt:i4>725401954</vt:i4>
  </property>
</Properties>
</file>