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36"/>
  </p:notesMasterIdLst>
  <p:handoutMasterIdLst>
    <p:handoutMasterId r:id="rId37"/>
  </p:handoutMasterIdLst>
  <p:sldIdLst>
    <p:sldId id="256" r:id="rId2"/>
    <p:sldId id="5041" r:id="rId3"/>
    <p:sldId id="5042" r:id="rId4"/>
    <p:sldId id="5043" r:id="rId5"/>
    <p:sldId id="5049" r:id="rId6"/>
    <p:sldId id="5050" r:id="rId7"/>
    <p:sldId id="5051" r:id="rId8"/>
    <p:sldId id="5052" r:id="rId9"/>
    <p:sldId id="5053" r:id="rId10"/>
    <p:sldId id="5054" r:id="rId11"/>
    <p:sldId id="5055" r:id="rId12"/>
    <p:sldId id="4938" r:id="rId13"/>
    <p:sldId id="4955" r:id="rId14"/>
    <p:sldId id="4934" r:id="rId15"/>
    <p:sldId id="5056" r:id="rId16"/>
    <p:sldId id="756" r:id="rId17"/>
    <p:sldId id="752" r:id="rId18"/>
    <p:sldId id="512" r:id="rId19"/>
    <p:sldId id="619" r:id="rId20"/>
    <p:sldId id="4859" r:id="rId21"/>
    <p:sldId id="4878" r:id="rId22"/>
    <p:sldId id="4909" r:id="rId23"/>
    <p:sldId id="4890" r:id="rId24"/>
    <p:sldId id="4837" r:id="rId25"/>
    <p:sldId id="4939" r:id="rId26"/>
    <p:sldId id="4998" r:id="rId27"/>
    <p:sldId id="5000" r:id="rId28"/>
    <p:sldId id="5001" r:id="rId29"/>
    <p:sldId id="5044" r:id="rId30"/>
    <p:sldId id="5045" r:id="rId31"/>
    <p:sldId id="5046" r:id="rId32"/>
    <p:sldId id="5047" r:id="rId33"/>
    <p:sldId id="5048" r:id="rId34"/>
    <p:sldId id="4950" r:id="rId35"/>
  </p:sldIdLst>
  <p:sldSz cx="12192000" cy="6858000"/>
  <p:notesSz cx="7026275" cy="9312275"/>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600691E0-DE6C-4413-9C4D-F2667C4ECA33}">
          <p14:sldIdLst>
            <p14:sldId id="256"/>
          </p14:sldIdLst>
        </p14:section>
        <p14:section name="Instructions" id="{ABFBB1CB-DA51-487D-86A9-B6681B50DFD0}">
          <p14:sldIdLst>
            <p14:sldId id="5041"/>
            <p14:sldId id="5042"/>
            <p14:sldId id="5043"/>
          </p14:sldIdLst>
        </p14:section>
        <p14:section name="Présentation et renseignements" id="{737B370D-79DE-4E4B-B63D-030292158FA5}">
          <p14:sldIdLst>
            <p14:sldId id="5049"/>
            <p14:sldId id="5050"/>
            <p14:sldId id="5051"/>
            <p14:sldId id="5052"/>
            <p14:sldId id="5053"/>
            <p14:sldId id="5054"/>
            <p14:sldId id="5055"/>
            <p14:sldId id="4938"/>
            <p14:sldId id="4955"/>
            <p14:sldId id="4934"/>
            <p14:sldId id="5056"/>
            <p14:sldId id="756"/>
            <p14:sldId id="752"/>
            <p14:sldId id="512"/>
            <p14:sldId id="619"/>
            <p14:sldId id="4859"/>
            <p14:sldId id="4878"/>
            <p14:sldId id="4909"/>
            <p14:sldId id="4890"/>
            <p14:sldId id="4837"/>
            <p14:sldId id="4939"/>
            <p14:sldId id="4998"/>
            <p14:sldId id="5000"/>
            <p14:sldId id="5001"/>
            <p14:sldId id="5044"/>
            <p14:sldId id="5045"/>
            <p14:sldId id="5046"/>
            <p14:sldId id="5047"/>
            <p14:sldId id="5048"/>
          </p14:sldIdLst>
        </p14:section>
        <p14:section name="ANNEXE" id="{604A11AC-F1D4-4909-BB36-EE1B718BC7F8}">
          <p14:sldIdLst>
            <p14:sldId id="4950"/>
          </p14:sldIdLst>
        </p14:section>
        <p14:section name="AUTRE" id="{437D3209-E407-4243-AD1A-54FC164A7D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E6DD68"/>
    <a:srgbClr val="18853F"/>
    <a:srgbClr val="D4BC2C"/>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95652" autoAdjust="0"/>
  </p:normalViewPr>
  <p:slideViewPr>
    <p:cSldViewPr snapToGrid="0">
      <p:cViewPr varScale="1">
        <p:scale>
          <a:sx n="114" d="100"/>
          <a:sy n="114" d="100"/>
        </p:scale>
        <p:origin x="936" y="84"/>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90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fr-CA" sz="1050" b="1">
              <a:solidFill>
                <a:schemeClr val="tx1"/>
              </a:solidFill>
            </a:rPr>
            <a:t>Évaluation </a:t>
          </a:r>
        </a:p>
        <a:p>
          <a:r>
            <a:rPr lang="fr-CA" sz="1050" b="1">
              <a:solidFill>
                <a:schemeClr val="tx1"/>
              </a:solidFill>
            </a:rPr>
            <a:t>du site</a:t>
          </a:r>
        </a:p>
      </dgm:t>
    </dgm:pt>
    <dgm:pt modelId="{2DDE057D-1E60-4C75-968F-E8020FE4F414}" type="parTrans" cxnId="{E5080732-79DE-459D-9080-3C3F472824C6}">
      <dgm:prSet/>
      <dgm:spPr/>
      <dgm:t>
        <a:bodyPr/>
        <a:lstStyle/>
        <a:p>
          <a:endParaRPr lang="en-CA" sz="1400"/>
        </a:p>
      </dgm:t>
    </dgm:pt>
    <dgm:pt modelId="{1ED5118E-C399-4EF1-918D-0E33C8189B1C}" type="sibTrans" cxnId="{E5080732-79DE-459D-9080-3C3F472824C6}">
      <dgm:prSet custT="1"/>
      <dgm:spPr>
        <a:solidFill>
          <a:schemeClr val="accent2"/>
        </a:solidFill>
      </dgm:spPr>
      <dgm:t>
        <a:bodyPr/>
        <a:lstStyle/>
        <a:p>
          <a:endParaRPr lang="en-CA" sz="300"/>
        </a:p>
      </dgm:t>
    </dgm:pt>
    <dgm:pt modelId="{703567FA-22B4-4CD9-B7A8-2257C3979901}">
      <dgm:prSet phldrT="[Text]" custT="1"/>
      <dgm:spPr/>
      <dgm:t>
        <a:bodyPr/>
        <a:lstStyle/>
        <a:p>
          <a:r>
            <a:rPr lang="fr-CA" sz="1050" b="1">
              <a:solidFill>
                <a:schemeClr val="tx1"/>
              </a:solidFill>
            </a:rPr>
            <a:t>Plan de mise à l’essai</a:t>
          </a:r>
        </a:p>
      </dgm:t>
    </dgm:pt>
    <dgm:pt modelId="{0F427D92-E26C-49D9-BF3D-FF14AC43A0AC}" type="parTrans" cxnId="{94F5CEEE-8BF4-4964-80EE-581B2A25DF16}">
      <dgm:prSet/>
      <dgm:spPr/>
      <dgm:t>
        <a:bodyPr/>
        <a:lstStyle/>
        <a:p>
          <a:endParaRPr lang="en-CA" sz="1400"/>
        </a:p>
      </dgm:t>
    </dgm:pt>
    <dgm:pt modelId="{7E9A95EF-BE67-44BE-988F-304CA21512E2}" type="sibTrans" cxnId="{94F5CEEE-8BF4-4964-80EE-581B2A25DF16}">
      <dgm:prSet custT="1"/>
      <dgm:spPr>
        <a:solidFill>
          <a:schemeClr val="accent2"/>
        </a:solidFill>
      </dgm:spPr>
      <dgm:t>
        <a:bodyPr/>
        <a:lstStyle/>
        <a:p>
          <a:endParaRPr lang="en-CA" sz="300"/>
        </a:p>
      </dgm:t>
    </dgm:pt>
    <dgm:pt modelId="{793B912B-C2DD-440B-BB14-3342CDB6F293}">
      <dgm:prSet phldrT="[Text]" custT="1"/>
      <dgm:spPr/>
      <dgm:t>
        <a:bodyPr/>
        <a:lstStyle/>
        <a:p>
          <a:r>
            <a:rPr lang="fr-CA" sz="1050" b="1" dirty="0">
              <a:solidFill>
                <a:schemeClr val="tx1"/>
              </a:solidFill>
            </a:rPr>
            <a:t>a. Séance d’information</a:t>
          </a:r>
          <a:br>
            <a:rPr lang="fr-CA" sz="1050" b="1" dirty="0">
              <a:solidFill>
                <a:schemeClr val="tx1"/>
              </a:solidFill>
            </a:rPr>
          </a:br>
          <a:r>
            <a:rPr lang="fr-CA" sz="1050" b="1" dirty="0">
              <a:solidFill>
                <a:schemeClr val="tx1"/>
              </a:solidFill>
            </a:rPr>
            <a:t>b. Programmes fonctionnels allégés</a:t>
          </a:r>
        </a:p>
      </dgm:t>
    </dgm:pt>
    <dgm:pt modelId="{C6942E92-91CD-490B-B1A5-61EB541782EC}" type="parTrans" cxnId="{841D7FAE-9D01-4C5F-814A-DD009C1BE63B}">
      <dgm:prSet/>
      <dgm:spPr/>
      <dgm:t>
        <a:bodyPr/>
        <a:lstStyle/>
        <a:p>
          <a:endParaRPr lang="en-CA" sz="1400"/>
        </a:p>
      </dgm:t>
    </dgm:pt>
    <dgm:pt modelId="{C1354E36-6548-4DDD-BB60-A24ED9EAB008}" type="sibTrans" cxnId="{841D7FAE-9D01-4C5F-814A-DD009C1BE63B}">
      <dgm:prSet custT="1"/>
      <dgm:spPr>
        <a:solidFill>
          <a:schemeClr val="accent2"/>
        </a:solidFill>
      </dgm:spPr>
      <dgm:t>
        <a:bodyPr/>
        <a:lstStyle/>
        <a:p>
          <a:endParaRPr lang="en-CA" sz="300"/>
        </a:p>
      </dgm:t>
    </dgm:pt>
    <dgm:pt modelId="{8BFC228E-3C70-40A2-BA9D-D49CFC40C5A1}">
      <dgm:prSet custT="1"/>
      <dgm:spPr/>
      <dgm:t>
        <a:bodyPr/>
        <a:lstStyle/>
        <a:p>
          <a:r>
            <a:rPr lang="fr-CA" sz="1050" b="1" dirty="0">
              <a:solidFill>
                <a:schemeClr val="tx1"/>
              </a:solidFill>
            </a:rPr>
            <a:t>Court énoncé de conception </a:t>
          </a:r>
        </a:p>
      </dgm:t>
    </dgm:pt>
    <dgm:pt modelId="{A5EADBF5-1450-483F-ADB5-CFC04446AF73}" type="parTrans" cxnId="{54C95BAB-088F-4D12-99AC-40CCD91972D1}">
      <dgm:prSet/>
      <dgm:spPr/>
      <dgm:t>
        <a:bodyPr/>
        <a:lstStyle/>
        <a:p>
          <a:endParaRPr lang="en-CA" sz="1400"/>
        </a:p>
      </dgm:t>
    </dgm:pt>
    <dgm:pt modelId="{20E64126-869C-4726-9562-490212AEBA2D}" type="sibTrans" cxnId="{54C95BAB-088F-4D12-99AC-40CCD91972D1}">
      <dgm:prSet custT="1"/>
      <dgm:spPr>
        <a:solidFill>
          <a:schemeClr val="accent2"/>
        </a:solidFill>
      </dgm:spPr>
      <dgm:t>
        <a:bodyPr/>
        <a:lstStyle/>
        <a:p>
          <a:endParaRPr lang="en-CA" sz="300"/>
        </a:p>
      </dgm:t>
    </dgm:pt>
    <dgm:pt modelId="{BBBDE3B1-B117-40CB-B108-A32D8A77D394}">
      <dgm:prSet custT="1"/>
      <dgm:spPr/>
      <dgm:t>
        <a:bodyPr/>
        <a:lstStyle/>
        <a:p>
          <a:r>
            <a:rPr lang="fr-CA" sz="1050" b="1">
              <a:solidFill>
                <a:schemeClr val="tx1"/>
              </a:solidFill>
            </a:rPr>
            <a:t>Plan et présentation du concept</a:t>
          </a:r>
        </a:p>
      </dgm:t>
    </dgm:pt>
    <dgm:pt modelId="{5678CDBC-1C91-4104-AB2E-941F55AC4889}" type="parTrans" cxnId="{F45D785D-94B9-4CF4-886B-8049612456A5}">
      <dgm:prSet/>
      <dgm:spPr/>
      <dgm:t>
        <a:bodyPr/>
        <a:lstStyle/>
        <a:p>
          <a:endParaRPr lang="en-CA" sz="1400"/>
        </a:p>
      </dgm:t>
    </dgm:pt>
    <dgm:pt modelId="{0E6A8240-D10C-4DAB-9982-F2217B299A84}" type="sibTrans" cxnId="{F45D785D-94B9-4CF4-886B-8049612456A5}">
      <dgm:prSet custT="1"/>
      <dgm:spPr>
        <a:solidFill>
          <a:schemeClr val="accent2"/>
        </a:solidFill>
      </dgm:spPr>
      <dgm:t>
        <a:bodyPr/>
        <a:lstStyle/>
        <a:p>
          <a:endParaRPr lang="en-CA" sz="300"/>
        </a:p>
      </dgm:t>
    </dgm:pt>
    <dgm:pt modelId="{F96B04BE-A7A1-4E9F-BB0E-4EB38684C42E}">
      <dgm:prSet custT="1"/>
      <dgm:spPr/>
      <dgm:t>
        <a:bodyPr/>
        <a:lstStyle/>
        <a:p>
          <a:r>
            <a:rPr lang="fr-CA" sz="1050" b="1">
              <a:solidFill>
                <a:schemeClr val="tx1"/>
              </a:solidFill>
            </a:rPr>
            <a:t>Sélections et approbations par le client</a:t>
          </a:r>
        </a:p>
      </dgm:t>
    </dgm:pt>
    <dgm:pt modelId="{52E53B4B-62CE-4768-864E-0923D538D77F}" type="parTrans" cxnId="{62699076-6F6B-48EF-AD82-EDAFF514E338}">
      <dgm:prSet/>
      <dgm:spPr/>
      <dgm:t>
        <a:bodyPr/>
        <a:lstStyle/>
        <a:p>
          <a:endParaRPr lang="en-CA" sz="1400"/>
        </a:p>
      </dgm:t>
    </dgm:pt>
    <dgm:pt modelId="{BBF3F0C0-C12E-4D63-BA7B-6813038D0810}" type="sibTrans" cxnId="{62699076-6F6B-48EF-AD82-EDAFF514E338}">
      <dgm:prSet/>
      <dgm:spPr/>
      <dgm:t>
        <a:bodyPr/>
        <a:lstStyle/>
        <a:p>
          <a:endParaRPr lang="en-CA" sz="1400"/>
        </a:p>
      </dgm:t>
    </dgm:pt>
    <dgm:pt modelId="{F068F421-74F6-42A4-B76B-A578211DA504}">
      <dgm:prSet custT="1"/>
      <dgm:spPr/>
      <dgm:t>
        <a:bodyPr/>
        <a:lstStyle/>
        <a:p>
          <a:r>
            <a:rPr lang="fr-CA" sz="1050"/>
            <a:t>Un plan de mise à l’essai générique est élaboré pour aider à visualiser les possibilités de conception. </a:t>
          </a:r>
        </a:p>
      </dgm:t>
    </dgm:pt>
    <dgm:pt modelId="{6B8262B4-F61F-4E41-94CB-282E161FA3B0}" type="parTrans" cxnId="{888C4A1C-4D2B-4082-827D-BCD99245916D}">
      <dgm:prSet/>
      <dgm:spPr/>
      <dgm:t>
        <a:bodyPr/>
        <a:lstStyle/>
        <a:p>
          <a:endParaRPr lang="en-CA" sz="1400"/>
        </a:p>
      </dgm:t>
    </dgm:pt>
    <dgm:pt modelId="{CCB7AAE7-0662-4ABF-B7B3-97452D0DD6A5}" type="sibTrans" cxnId="{888C4A1C-4D2B-4082-827D-BCD99245916D}">
      <dgm:prSet/>
      <dgm:spPr/>
      <dgm:t>
        <a:bodyPr/>
        <a:lstStyle/>
        <a:p>
          <a:endParaRPr lang="en-CA" sz="1400"/>
        </a:p>
      </dgm:t>
    </dgm:pt>
    <dgm:pt modelId="{DC1B9730-976C-45C8-9686-FFA3D337BA7A}">
      <dgm:prSet custT="1"/>
      <dgm:spPr/>
      <dgm:t>
        <a:bodyPr/>
        <a:lstStyle/>
        <a:p>
          <a:r>
            <a:rPr lang="en-CA" sz="1050" b="0" dirty="0"/>
            <a:t>a. Séances d’information</a:t>
          </a:r>
          <a:endParaRPr lang="fr-CA" sz="1050" b="0" dirty="0">
            <a:highlight>
              <a:srgbClr val="E6DD68"/>
            </a:highlight>
          </a:endParaRPr>
        </a:p>
      </dgm:t>
    </dgm:pt>
    <dgm:pt modelId="{FE0CD649-019D-4D2D-8661-B8445706070E}" type="parTrans" cxnId="{69DF1911-688B-4C52-9975-11E9388258B6}">
      <dgm:prSet/>
      <dgm:spPr/>
      <dgm:t>
        <a:bodyPr/>
        <a:lstStyle/>
        <a:p>
          <a:endParaRPr lang="en-CA" sz="1400"/>
        </a:p>
      </dgm:t>
    </dgm:pt>
    <dgm:pt modelId="{FE721F12-D21C-4A3D-B595-FDB4C5B61E4C}" type="sibTrans" cxnId="{69DF1911-688B-4C52-9975-11E9388258B6}">
      <dgm:prSet/>
      <dgm:spPr/>
      <dgm:t>
        <a:bodyPr/>
        <a:lstStyle/>
        <a:p>
          <a:endParaRPr lang="en-CA" sz="1400"/>
        </a:p>
      </dgm:t>
    </dgm:pt>
    <dgm:pt modelId="{5291A9E3-6440-4345-8529-9701D653A180}">
      <dgm:prSet custT="1"/>
      <dgm:spPr/>
      <dgm:t>
        <a:bodyPr/>
        <a:lstStyle/>
        <a:p>
          <a:r>
            <a:rPr lang="fr-CA" sz="1050" dirty="0"/>
            <a:t> Compte rendu succinct décrivant les résultats de la programmation fonctionnelle allégée</a:t>
          </a:r>
        </a:p>
      </dgm:t>
    </dgm:pt>
    <dgm:pt modelId="{CC0F8E9A-8118-446E-BB23-C0BF8E4520E4}" type="parTrans" cxnId="{337B9D0D-5199-43ED-8EDA-D7BE40C8F38B}">
      <dgm:prSet/>
      <dgm:spPr/>
      <dgm:t>
        <a:bodyPr/>
        <a:lstStyle/>
        <a:p>
          <a:endParaRPr lang="en-CA" sz="1400"/>
        </a:p>
      </dgm:t>
    </dgm:pt>
    <dgm:pt modelId="{58F9B509-D447-451C-9D9E-ABACFE64B21E}" type="sibTrans" cxnId="{337B9D0D-5199-43ED-8EDA-D7BE40C8F38B}">
      <dgm:prSet/>
      <dgm:spPr/>
      <dgm:t>
        <a:bodyPr/>
        <a:lstStyle/>
        <a:p>
          <a:endParaRPr lang="en-CA" sz="1400"/>
        </a:p>
      </dgm:t>
    </dgm:pt>
    <dgm:pt modelId="{0B706F6C-0839-47FF-800A-50D24FCA69CF}">
      <dgm:prSet custT="1"/>
      <dgm:spPr/>
      <dgm:t>
        <a:bodyPr/>
        <a:lstStyle/>
        <a:p>
          <a:r>
            <a:rPr lang="fr-CA" sz="1050" dirty="0"/>
            <a:t>Détermination du profil d’activité idéal</a:t>
          </a:r>
        </a:p>
      </dgm:t>
    </dgm:pt>
    <dgm:pt modelId="{324AA106-EB5B-467F-86EF-4FACB98F654D}" type="parTrans" cxnId="{C743488E-DC70-4A4E-A173-8A475AE32561}">
      <dgm:prSet/>
      <dgm:spPr/>
      <dgm:t>
        <a:bodyPr/>
        <a:lstStyle/>
        <a:p>
          <a:endParaRPr lang="en-CA" sz="1400"/>
        </a:p>
      </dgm:t>
    </dgm:pt>
    <dgm:pt modelId="{C4C3A20C-AB0D-4A2B-9417-992FFF80A4DD}" type="sibTrans" cxnId="{C743488E-DC70-4A4E-A173-8A475AE32561}">
      <dgm:prSet/>
      <dgm:spPr/>
      <dgm:t>
        <a:bodyPr/>
        <a:lstStyle/>
        <a:p>
          <a:endParaRPr lang="en-CA" sz="1400"/>
        </a:p>
      </dgm:t>
    </dgm:pt>
    <dgm:pt modelId="{A25E722F-101B-4116-893E-517D1FA2EB3A}">
      <dgm:prSet custT="1"/>
      <dgm:spPr/>
      <dgm:t>
        <a:bodyPr/>
        <a:lstStyle/>
        <a:p>
          <a:r>
            <a:rPr lang="fr-CA" sz="1050" b="1" dirty="0"/>
            <a:t>Pour approbation par le client</a:t>
          </a:r>
        </a:p>
      </dgm:t>
    </dgm:pt>
    <dgm:pt modelId="{FEC3B428-1988-4213-B321-DA0837BF80AA}" type="parTrans" cxnId="{235BDF17-B792-482F-9833-E818206BC0E6}">
      <dgm:prSet/>
      <dgm:spPr/>
      <dgm:t>
        <a:bodyPr/>
        <a:lstStyle/>
        <a:p>
          <a:endParaRPr lang="en-CA" sz="1400"/>
        </a:p>
      </dgm:t>
    </dgm:pt>
    <dgm:pt modelId="{5F5BC1FE-C649-4084-9316-480F5760CBB4}" type="sibTrans" cxnId="{235BDF17-B792-482F-9833-E818206BC0E6}">
      <dgm:prSet/>
      <dgm:spPr/>
      <dgm:t>
        <a:bodyPr/>
        <a:lstStyle/>
        <a:p>
          <a:endParaRPr lang="en-CA" sz="1400"/>
        </a:p>
      </dgm:t>
    </dgm:pt>
    <dgm:pt modelId="{D752638A-9C81-45A3-A068-94110D8E0EC5}">
      <dgm:prSet custT="1"/>
      <dgm:spPr/>
      <dgm:t>
        <a:bodyPr/>
        <a:lstStyle/>
        <a:p>
          <a:r>
            <a:rPr lang="fr-CA" sz="1050" dirty="0"/>
            <a:t>Élaboration d’un plan conceptuel préliminaire</a:t>
          </a:r>
        </a:p>
      </dgm:t>
    </dgm:pt>
    <dgm:pt modelId="{FBD8A7B4-AEDC-46CC-AD85-1CC0050C07A7}" type="parTrans" cxnId="{E3A9FAED-CD91-4D14-954B-90EE7156ED42}">
      <dgm:prSet/>
      <dgm:spPr/>
      <dgm:t>
        <a:bodyPr/>
        <a:lstStyle/>
        <a:p>
          <a:endParaRPr lang="en-CA" sz="1400"/>
        </a:p>
      </dgm:t>
    </dgm:pt>
    <dgm:pt modelId="{EC0302D5-1262-4573-8282-A6957602D66D}" type="sibTrans" cxnId="{E3A9FAED-CD91-4D14-954B-90EE7156ED42}">
      <dgm:prSet/>
      <dgm:spPr/>
      <dgm:t>
        <a:bodyPr/>
        <a:lstStyle/>
        <a:p>
          <a:endParaRPr lang="en-CA" sz="1400"/>
        </a:p>
      </dgm:t>
    </dgm:pt>
    <dgm:pt modelId="{F244C0B7-19A0-43CE-B9E3-E3B5A6E903EF}">
      <dgm:prSet custT="1"/>
      <dgm:spPr/>
      <dgm:t>
        <a:bodyPr/>
        <a:lstStyle/>
        <a:p>
          <a:r>
            <a:rPr lang="fr-CA" sz="1050" dirty="0"/>
            <a:t>Présentation du plan et des planches de tendances</a:t>
          </a:r>
        </a:p>
      </dgm:t>
    </dgm:pt>
    <dgm:pt modelId="{75884BA7-B91B-4622-A4A5-8FB1655C6B93}" type="parTrans" cxnId="{D292FC58-7818-477E-A9FD-5EAAA6CF0499}">
      <dgm:prSet/>
      <dgm:spPr/>
      <dgm:t>
        <a:bodyPr/>
        <a:lstStyle/>
        <a:p>
          <a:endParaRPr lang="en-CA" sz="1400"/>
        </a:p>
      </dgm:t>
    </dgm:pt>
    <dgm:pt modelId="{F95C16CF-201B-4FD8-B98A-DCB181CA640D}" type="sibTrans" cxnId="{D292FC58-7818-477E-A9FD-5EAAA6CF0499}">
      <dgm:prSet/>
      <dgm:spPr/>
      <dgm:t>
        <a:bodyPr/>
        <a:lstStyle/>
        <a:p>
          <a:endParaRPr lang="en-CA" sz="1400"/>
        </a:p>
      </dgm:t>
    </dgm:pt>
    <dgm:pt modelId="{1C52F88B-B64B-40F2-984F-1361C5B8CC18}">
      <dgm:prSet custT="1"/>
      <dgm:spPr/>
      <dgm:t>
        <a:bodyPr/>
        <a:lstStyle/>
        <a:p>
          <a:r>
            <a:rPr lang="fr-CA" sz="1050"/>
            <a:t>Plan d’étage révisé publié pour l’</a:t>
          </a:r>
          <a:r>
            <a:rPr lang="fr-CA" sz="1050" b="1">
              <a:highlight>
                <a:srgbClr val="E6DD68"/>
              </a:highlight>
            </a:rPr>
            <a:t>approbation du client</a:t>
          </a:r>
        </a:p>
      </dgm:t>
    </dgm:pt>
    <dgm:pt modelId="{A383ACF2-F2FC-4297-BD9E-C5DF827198C3}" type="parTrans" cxnId="{C27C3A06-54CB-476D-BCBB-5045CCF37471}">
      <dgm:prSet/>
      <dgm:spPr/>
      <dgm:t>
        <a:bodyPr/>
        <a:lstStyle/>
        <a:p>
          <a:endParaRPr lang="en-CA" sz="1400"/>
        </a:p>
      </dgm:t>
    </dgm:pt>
    <dgm:pt modelId="{C512D092-2CF1-428A-BBD6-22FE7A93890B}" type="sibTrans" cxnId="{C27C3A06-54CB-476D-BCBB-5045CCF37471}">
      <dgm:prSet/>
      <dgm:spPr/>
      <dgm:t>
        <a:bodyPr/>
        <a:lstStyle/>
        <a:p>
          <a:endParaRPr lang="en-CA" sz="1400"/>
        </a:p>
      </dgm:t>
    </dgm:pt>
    <dgm:pt modelId="{686ABA15-38C4-4BE2-8953-4EE6ACB6C201}">
      <dgm:prSet custT="1"/>
      <dgm:spPr/>
      <dgm:t>
        <a:bodyPr/>
        <a:lstStyle/>
        <a:p>
          <a:r>
            <a:rPr lang="fr-CA" sz="1050" dirty="0">
              <a:solidFill>
                <a:schemeClr val="tx1"/>
              </a:solidFill>
              <a:highlight>
                <a:srgbClr val="E6DD68"/>
              </a:highlight>
            </a:rPr>
            <a:t>Commentaires recueillis au cours de l’atelier</a:t>
          </a:r>
        </a:p>
      </dgm:t>
    </dgm:pt>
    <dgm:pt modelId="{3900CBA4-8EC4-453A-B1A5-37AC66C55023}" type="parTrans" cxnId="{B05C8901-7650-4288-87A1-A1EE26844CF5}">
      <dgm:prSet/>
      <dgm:spPr/>
      <dgm:t>
        <a:bodyPr/>
        <a:lstStyle/>
        <a:p>
          <a:endParaRPr lang="en-CA" sz="1400"/>
        </a:p>
      </dgm:t>
    </dgm:pt>
    <dgm:pt modelId="{9814C764-4F60-43A1-AD51-E2D99756F7FC}" type="sibTrans" cxnId="{B05C8901-7650-4288-87A1-A1EE26844CF5}">
      <dgm:prSet/>
      <dgm:spPr/>
      <dgm:t>
        <a:bodyPr/>
        <a:lstStyle/>
        <a:p>
          <a:endParaRPr lang="en-CA" sz="1400"/>
        </a:p>
      </dgm:t>
    </dgm:pt>
    <dgm:pt modelId="{11FB5DF8-96D3-496E-B8BF-8E31143F6B4E}">
      <dgm:prSet custT="1"/>
      <dgm:spPr/>
      <dgm:t>
        <a:bodyPr/>
        <a:lstStyle/>
        <a:p>
          <a:r>
            <a:rPr lang="fr-CA" sz="1050" dirty="0"/>
            <a:t>Client choisit sa planche de tendances préférée</a:t>
          </a:r>
        </a:p>
      </dgm:t>
    </dgm:pt>
    <dgm:pt modelId="{E34196AF-513D-4F33-9D9C-A8F64D365FA3}" type="parTrans" cxnId="{19A93578-B241-4FA3-93C6-CD89B0467F4E}">
      <dgm:prSet/>
      <dgm:spPr/>
      <dgm:t>
        <a:bodyPr/>
        <a:lstStyle/>
        <a:p>
          <a:endParaRPr lang="en-CA" sz="1400"/>
        </a:p>
      </dgm:t>
    </dgm:pt>
    <dgm:pt modelId="{09E35804-F434-477F-BE8D-222F071C314A}" type="sibTrans" cxnId="{19A93578-B241-4FA3-93C6-CD89B0467F4E}">
      <dgm:prSet/>
      <dgm:spPr/>
      <dgm:t>
        <a:bodyPr/>
        <a:lstStyle/>
        <a:p>
          <a:endParaRPr lang="en-CA" sz="1400"/>
        </a:p>
      </dgm:t>
    </dgm:pt>
    <dgm:pt modelId="{C2B0B18E-E180-4B70-A6F3-7FC7380E8442}">
      <dgm:prSet custT="1"/>
      <dgm:spPr/>
      <dgm:t>
        <a:bodyPr/>
        <a:lstStyle/>
        <a:p>
          <a:r>
            <a:rPr lang="fr-CA" sz="1050" dirty="0"/>
            <a:t>Le plan conceptuel peut être </a:t>
          </a:r>
          <a:r>
            <a:rPr lang="fr-CA" sz="1050" b="1" dirty="0">
              <a:highlight>
                <a:srgbClr val="E6DD68"/>
              </a:highlight>
            </a:rPr>
            <a:t>révisé une fois</a:t>
          </a:r>
        </a:p>
      </dgm:t>
    </dgm:pt>
    <dgm:pt modelId="{7E31537A-7E3F-4D80-AC8A-B5E0FE79D076}" type="parTrans" cxnId="{92ADFD90-3D4E-4D1D-812F-5460BBFFCDF8}">
      <dgm:prSet/>
      <dgm:spPr/>
      <dgm:t>
        <a:bodyPr/>
        <a:lstStyle/>
        <a:p>
          <a:endParaRPr lang="en-CA" sz="1400"/>
        </a:p>
      </dgm:t>
    </dgm:pt>
    <dgm:pt modelId="{0B31B87F-8FE2-4F8B-90AA-9DE5684196A6}" type="sibTrans" cxnId="{92ADFD90-3D4E-4D1D-812F-5460BBFFCDF8}">
      <dgm:prSet/>
      <dgm:spPr/>
      <dgm:t>
        <a:bodyPr/>
        <a:lstStyle/>
        <a:p>
          <a:endParaRPr lang="en-CA" sz="1400"/>
        </a:p>
      </dgm:t>
    </dgm:pt>
    <dgm:pt modelId="{F937F332-E33B-4434-AA8E-4E15D46D677C}">
      <dgm:prSet custT="1"/>
      <dgm:spPr/>
      <dgm:t>
        <a:bodyPr/>
        <a:lstStyle/>
        <a:p>
          <a:r>
            <a:rPr lang="fr-CA" sz="1050" dirty="0">
              <a:highlight>
                <a:srgbClr val="E6DD68"/>
              </a:highlight>
            </a:rPr>
            <a:t>Approbation par le client du plan et de la planche de tendance approuvés</a:t>
          </a:r>
        </a:p>
      </dgm:t>
    </dgm:pt>
    <dgm:pt modelId="{686EA465-390E-4424-9BA5-1B1C81DE6A07}" type="parTrans" cxnId="{6140A66A-61BE-4BC5-946E-2D72E843BFDF}">
      <dgm:prSet/>
      <dgm:spPr/>
      <dgm:t>
        <a:bodyPr/>
        <a:lstStyle/>
        <a:p>
          <a:endParaRPr lang="en-CA" sz="1400"/>
        </a:p>
      </dgm:t>
    </dgm:pt>
    <dgm:pt modelId="{902CECC0-4202-4CEC-A985-CE804EBC0ABE}" type="sibTrans" cxnId="{6140A66A-61BE-4BC5-946E-2D72E843BFDF}">
      <dgm:prSet/>
      <dgm:spPr/>
      <dgm:t>
        <a:bodyPr/>
        <a:lstStyle/>
        <a:p>
          <a:endParaRPr lang="en-CA" sz="1400"/>
        </a:p>
      </dgm:t>
    </dgm:pt>
    <dgm:pt modelId="{FEA277C3-6A08-444F-88E1-39416B7C0C60}">
      <dgm:prSet custT="1"/>
      <dgm:spPr/>
      <dgm:t>
        <a:bodyPr/>
        <a:lstStyle/>
        <a:p>
          <a:r>
            <a:rPr lang="fr-CA" sz="1050"/>
            <a:t>Le site est évalué, intervention nécessaire et des stocks de mobilier </a:t>
          </a:r>
        </a:p>
      </dgm:t>
    </dgm:pt>
    <dgm:pt modelId="{E5F00311-84CC-4FFD-8EC1-DF882B3DC41B}" type="sibTrans" cxnId="{372DE6FD-0495-40D9-A5F8-83C0CDC1D504}">
      <dgm:prSet/>
      <dgm:spPr/>
      <dgm:t>
        <a:bodyPr/>
        <a:lstStyle/>
        <a:p>
          <a:endParaRPr lang="en-CA" sz="1400"/>
        </a:p>
      </dgm:t>
    </dgm:pt>
    <dgm:pt modelId="{09FBD293-093A-41BF-97ED-C2C109B9F721}" type="parTrans" cxnId="{372DE6FD-0495-40D9-A5F8-83C0CDC1D504}">
      <dgm:prSet/>
      <dgm:spPr/>
      <dgm:t>
        <a:bodyPr/>
        <a:lstStyle/>
        <a:p>
          <a:endParaRPr lang="en-CA" sz="1400"/>
        </a:p>
      </dgm:t>
    </dgm:pt>
    <dgm:pt modelId="{2D1D1D75-04A4-4ED6-B591-A23AEDA0D19A}">
      <dgm:prSet custT="1"/>
      <dgm:spPr/>
      <dgm:t>
        <a:bodyPr/>
        <a:lstStyle/>
        <a:p>
          <a:r>
            <a:rPr lang="fr-FR" sz="1050" b="0" dirty="0">
              <a:highlight>
                <a:srgbClr val="E6DD68"/>
              </a:highlight>
            </a:rPr>
            <a:t>b. Publication d’un mini sondage sur les programmes fonctionnels</a:t>
          </a:r>
          <a:endParaRPr lang="en-CA" sz="1050" b="0" dirty="0">
            <a:highlight>
              <a:srgbClr val="E6DD68"/>
            </a:highlight>
          </a:endParaRPr>
        </a:p>
      </dgm:t>
    </dgm:pt>
    <dgm:pt modelId="{2B8C48DF-1900-4FC6-A868-CADA16EC3EF7}" type="parTrans" cxnId="{702AEA52-2923-4766-8013-7E118046FC78}">
      <dgm:prSet/>
      <dgm:spPr/>
      <dgm:t>
        <a:bodyPr/>
        <a:lstStyle/>
        <a:p>
          <a:endParaRPr lang="en-CA"/>
        </a:p>
      </dgm:t>
    </dgm:pt>
    <dgm:pt modelId="{FD15B86D-8A14-42DA-A1E9-8EEA0F3AD7BA}" type="sibTrans" cxnId="{702AEA52-2923-4766-8013-7E118046FC78}">
      <dgm:prSet/>
      <dgm:spPr/>
      <dgm:t>
        <a:bodyPr/>
        <a:lstStyle/>
        <a:p>
          <a:endParaRPr lang="en-CA"/>
        </a:p>
      </dgm:t>
    </dgm:pt>
    <dgm:pt modelId="{2A6162D7-96AE-41AC-96C8-F3CF1ACB83CB}">
      <dgm:prSet custT="1"/>
      <dgm:spPr/>
      <dgm:t>
        <a:bodyPr/>
        <a:lstStyle/>
        <a:p>
          <a:r>
            <a:rPr lang="fr-FR" sz="1050" b="0" dirty="0"/>
            <a:t>Ateliers sur les programmes fonctionnels</a:t>
          </a:r>
          <a:endParaRPr lang="en-CA" sz="1050" b="0" dirty="0"/>
        </a:p>
      </dgm:t>
    </dgm:pt>
    <dgm:pt modelId="{9AF8E6BA-AA20-4491-A268-F735BE3FEDE6}" type="parTrans" cxnId="{22337E3E-9E90-4E0D-81EE-96F7608D7173}">
      <dgm:prSet/>
      <dgm:spPr/>
      <dgm:t>
        <a:bodyPr/>
        <a:lstStyle/>
        <a:p>
          <a:endParaRPr lang="en-CA"/>
        </a:p>
      </dgm:t>
    </dgm:pt>
    <dgm:pt modelId="{896C1E20-D28C-4042-8BF2-61AEBF7C8CA7}" type="sibTrans" cxnId="{22337E3E-9E90-4E0D-81EE-96F7608D7173}">
      <dgm:prSet/>
      <dgm:spPr/>
      <dgm:t>
        <a:bodyPr/>
        <a:lstStyle/>
        <a:p>
          <a:endParaRPr lang="en-CA"/>
        </a:p>
      </dgm:t>
    </dgm:pt>
    <dgm:pt modelId="{70FF7F33-B15B-4756-83D3-FE3CFC248D4F}">
      <dgm:prSet custT="1"/>
      <dgm:spPr/>
      <dgm:t>
        <a:bodyPr/>
        <a:lstStyle/>
        <a:p>
          <a:endParaRPr lang="en-CA" sz="1050" b="1" dirty="0">
            <a:highlight>
              <a:srgbClr val="E6DD68"/>
            </a:highlight>
          </a:endParaRPr>
        </a:p>
      </dgm:t>
    </dgm:pt>
    <dgm:pt modelId="{83172717-A9B9-4FBF-8E3A-2E74D5F2C8CB}" type="parTrans" cxnId="{BD11E841-9068-4136-B4EE-4FEC62816074}">
      <dgm:prSet/>
      <dgm:spPr/>
      <dgm:t>
        <a:bodyPr/>
        <a:lstStyle/>
        <a:p>
          <a:endParaRPr lang="en-CA"/>
        </a:p>
      </dgm:t>
    </dgm:pt>
    <dgm:pt modelId="{0DFF3C57-04F0-4108-A1CD-E35C7FA82D87}" type="sibTrans" cxnId="{BD11E841-9068-4136-B4EE-4FEC62816074}">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35794" custLinFactNeighborX="3373" custLinFactNeighborY="-38726"/>
      <dgm:spPr/>
    </dgm:pt>
    <dgm:pt modelId="{6283C78B-0333-4105-8F46-4453B319D57A}" type="pres">
      <dgm:prSet presAssocID="{6F5FDB40-6361-4224-8FEC-B43F2E7C9DA4}" presName="desTx" presStyleLbl="fgAcc1" presStyleIdx="0" presStyleCnt="6" custScaleX="117932" custScaleY="86300" custLinFactNeighborY="-8501">
        <dgm:presLayoutVars>
          <dgm:bulletEnabled val="1"/>
        </dgm:presLayoutVars>
      </dgm:prSet>
      <dgm:spPr/>
    </dgm:pt>
    <dgm:pt modelId="{D55C9656-E983-482A-B64D-6A3D680724DD}" type="pres">
      <dgm:prSet presAssocID="{1ED5118E-C399-4EF1-918D-0E33C8189B1C}" presName="sibTrans" presStyleLbl="sibTrans2D1" presStyleIdx="0" presStyleCnt="5"/>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LinFactNeighborX="6724" custLinFactNeighborY="-24482"/>
      <dgm:spPr/>
    </dgm:pt>
    <dgm:pt modelId="{4D790CB1-4C06-48CD-83E2-4EE700260BCC}" type="pres">
      <dgm:prSet presAssocID="{703567FA-22B4-4CD9-B7A8-2257C3979901}" presName="desTx" presStyleLbl="fgAcc1" presStyleIdx="1" presStyleCnt="6" custScaleX="141276" custScaleY="89245" custLinFactNeighborX="681" custLinFactNeighborY="-870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27094" custScaleY="119865" custLinFactNeighborX="-2989" custLinFactNeighborY="-42084"/>
      <dgm:spPr/>
    </dgm:pt>
    <dgm:pt modelId="{1B70F0E6-39D8-45A7-9146-AAC254037BA9}" type="pres">
      <dgm:prSet presAssocID="{793B912B-C2DD-440B-BB14-3342CDB6F293}" presName="desTx" presStyleLbl="fgAcc1" presStyleIdx="2" presStyleCnt="6" custScaleX="155151" custScaleY="84183" custLinFactNeighborX="613" custLinFactNeighborY="-5867">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0611" custLinFactNeighborY="-23173"/>
      <dgm:spPr/>
    </dgm:pt>
    <dgm:pt modelId="{E21E7064-FC09-4F59-86B4-9C965FFCB603}" type="pres">
      <dgm:prSet presAssocID="{8BFC228E-3C70-40A2-BA9D-D49CFC40C5A1}" presName="desTx" presStyleLbl="fgAcc1" presStyleIdx="3" presStyleCnt="6" custScaleX="143545" custScaleY="91122" custLinFactNeighborX="7409" custLinFactNeighborY="-8932">
        <dgm:presLayoutVars>
          <dgm:bulletEnabled val="1"/>
        </dgm:presLayoutVars>
      </dgm:prSet>
      <dgm:spPr/>
    </dgm:pt>
    <dgm:pt modelId="{43346368-E31B-4187-8E6D-A344FD5C1634}" type="pres">
      <dgm:prSet presAssocID="{20E64126-869C-4726-9562-490212AEBA2D}" presName="sibTrans" presStyleLbl="sibTrans2D1" presStyleIdx="3" presStyleCnt="5" custLinFactNeighborX="-14655" custLinFactNeighborY="-56"/>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47131" custLinFactNeighborX="15284" custLinFactNeighborY="-22091"/>
      <dgm:spPr/>
    </dgm:pt>
    <dgm:pt modelId="{217D6035-B675-487E-A8BF-7BC833105A44}" type="pres">
      <dgm:prSet presAssocID="{BBBDE3B1-B117-40CB-B108-A32D8A77D394}" presName="desTx" presStyleLbl="fgAcc1" presStyleIdx="4" presStyleCnt="6" custScaleX="156396" custScaleY="91849" custLinFactNeighborX="8732" custLinFactNeighborY="-6805">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20247" custScaleY="104384" custLinFactNeighborX="-3346" custLinFactNeighborY="-27978"/>
      <dgm:spPr/>
    </dgm:pt>
    <dgm:pt modelId="{A2F8CF16-42A8-401D-B20B-E824C71A189C}" type="pres">
      <dgm:prSet presAssocID="{F96B04BE-A7A1-4E9F-BB0E-4EB38684C42E}" presName="desTx" presStyleLbl="fgAcc1" presStyleIdx="5" presStyleCnt="6" custScaleX="131930" custScaleY="90577" custLinFactNeighborX="-13014" custLinFactNeighborY="-6182">
        <dgm:presLayoutVars>
          <dgm:bulletEnabled val="1"/>
        </dgm:presLayoutVars>
      </dgm:prSet>
      <dgm:spPr/>
    </dgm:pt>
  </dgm:ptLst>
  <dgm:cxnLst>
    <dgm:cxn modelId="{B05C8901-7650-4288-87A1-A1EE26844CF5}" srcId="{BBBDE3B1-B117-40CB-B108-A32D8A77D394}" destId="{686ABA15-38C4-4BE2-8953-4EE6ACB6C201}" srcOrd="2"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3190E90B-E8CF-47F5-8345-D8FD64529ED7}" type="presOf" srcId="{2D1D1D75-04A4-4ED6-B591-A23AEDA0D19A}" destId="{1B70F0E6-39D8-45A7-9146-AAC254037BA9}" srcOrd="0" destOrd="1"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8703AB2F-2C11-4484-B976-DC59529D211A}" type="presOf" srcId="{C2B0B18E-E180-4B70-A6F3-7FC7380E8442}" destId="{217D6035-B675-487E-A8BF-7BC833105A44}" srcOrd="0" destOrd="3"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2" presId="urn:microsoft.com/office/officeart/2005/8/layout/process3"/>
    <dgm:cxn modelId="{9A00563A-CE0A-44E3-876A-DF9B3938A5DA}" type="presOf" srcId="{FEA277C3-6A08-444F-88E1-39416B7C0C60}" destId="{6283C78B-0333-4105-8F46-4453B319D57A}" srcOrd="0" destOrd="0" presId="urn:microsoft.com/office/officeart/2005/8/layout/process3"/>
    <dgm:cxn modelId="{22337E3E-9E90-4E0D-81EE-96F7608D7173}" srcId="{793B912B-C2DD-440B-BB14-3342CDB6F293}" destId="{2A6162D7-96AE-41AC-96C8-F3CF1ACB83CB}" srcOrd="2" destOrd="0" parTransId="{9AF8E6BA-AA20-4491-A268-F735BE3FEDE6}" sibTransId="{896C1E20-D28C-4042-8BF2-61AEBF7C8CA7}"/>
    <dgm:cxn modelId="{F45D785D-94B9-4CF4-886B-8049612456A5}" srcId="{A559ED86-66F4-49CC-A803-ABAD576111F7}" destId="{BBBDE3B1-B117-40CB-B108-A32D8A77D394}" srcOrd="4" destOrd="0" parTransId="{5678CDBC-1C91-4104-AB2E-941F55AC4889}" sibTransId="{0E6A8240-D10C-4DAB-9982-F2217B299A84}"/>
    <dgm:cxn modelId="{BD11E841-9068-4136-B4EE-4FEC62816074}" srcId="{793B912B-C2DD-440B-BB14-3342CDB6F293}" destId="{70FF7F33-B15B-4756-83D3-FE3CFC248D4F}" srcOrd="3" destOrd="0" parTransId="{83172717-A9B9-4FBF-8E3A-2E74D5F2C8CB}" sibTransId="{0DFF3C57-04F0-4108-A1CD-E35C7FA82D87}"/>
    <dgm:cxn modelId="{078FEC44-4BB7-4642-8635-EAF93545EEA8}" type="presOf" srcId="{7E9A95EF-BE67-44BE-988F-304CA21512E2}" destId="{A8812276-2561-4D73-8114-898E92778271}" srcOrd="0" destOrd="0" presId="urn:microsoft.com/office/officeart/2005/8/layout/process3"/>
    <dgm:cxn modelId="{E6543665-ED46-48AC-B2A1-5D64335DEAE9}" type="presOf" srcId="{70FF7F33-B15B-4756-83D3-FE3CFC248D4F}" destId="{1B70F0E6-39D8-45A7-9146-AAC254037BA9}" srcOrd="0" destOrd="3"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2"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702AEA52-2923-4766-8013-7E118046FC78}" srcId="{793B912B-C2DD-440B-BB14-3342CDB6F293}" destId="{2D1D1D75-04A4-4ED6-B591-A23AEDA0D19A}" srcOrd="1" destOrd="0" parTransId="{2B8C48DF-1900-4FC6-A868-CADA16EC3EF7}" sibTransId="{FD15B86D-8A14-42DA-A1E9-8EEA0F3AD7BA}"/>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19A93578-B241-4FA3-93C6-CD89B0467F4E}" srcId="{F96B04BE-A7A1-4E9F-BB0E-4EB38684C42E}" destId="{11FB5DF8-96D3-496E-B8BF-8E31143F6B4E}" srcOrd="1" destOrd="0" parTransId="{E34196AF-513D-4F33-9D9C-A8F64D365FA3}" sibTransId="{09E35804-F434-477F-BE8D-222F071C314A}"/>
    <dgm:cxn modelId="{F335A178-D9CF-417F-9B3C-A20A2E184E5B}" type="presOf" srcId="{686ABA15-38C4-4BE2-8953-4EE6ACB6C201}" destId="{217D6035-B675-487E-A8BF-7BC833105A44}" srcOrd="0" destOrd="2" presId="urn:microsoft.com/office/officeart/2005/8/layout/process3"/>
    <dgm:cxn modelId="{D292FC58-7818-477E-A9FD-5EAAA6CF0499}" srcId="{BBBDE3B1-B117-40CB-B108-A32D8A77D394}" destId="{F244C0B7-19A0-43CE-B9E3-E3B5A6E903EF}" srcOrd="1" destOrd="0" parTransId="{75884BA7-B91B-4622-A4A5-8FB1655C6B93}" sibTransId="{F95C16CF-201B-4FD8-B98A-DCB181CA640D}"/>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3" destOrd="0" parTransId="{7E31537A-7E3F-4D80-AC8A-B5E0FE79D076}" sibTransId="{0B31B87F-8FE2-4F8B-90AA-9DE5684196A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92F655AF-8607-4AF8-80A6-368B0D8B54D9}" type="presOf" srcId="{F244C0B7-19A0-43CE-B9E3-E3B5A6E903EF}" destId="{217D6035-B675-487E-A8BF-7BC833105A44}" srcOrd="0" destOrd="1" presId="urn:microsoft.com/office/officeart/2005/8/layout/process3"/>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5F41A0BC-AACD-46AB-9296-40A48D53FA12}" type="presOf" srcId="{2A6162D7-96AE-41AC-96C8-F3CF1ACB83CB}" destId="{1B70F0E6-39D8-45A7-9146-AAC254037BA9}" srcOrd="0" destOrd="2"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911EA3F0-8A91-432E-AF22-25432B1A1DDB}" type="presOf" srcId="{11FB5DF8-96D3-496E-B8BF-8E31143F6B4E}" destId="{A2F8CF16-42A8-401D-B20B-E824C71A189C}" srcOrd="0" destOrd="1" presId="urn:microsoft.com/office/officeart/2005/8/layout/process3"/>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41477" y="482355"/>
          <a:ext cx="138821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Évaluation </a:t>
          </a:r>
        </a:p>
        <a:p>
          <a:pPr marL="0" lvl="0" indent="0" algn="l" defTabSz="466725">
            <a:lnSpc>
              <a:spcPct val="90000"/>
            </a:lnSpc>
            <a:spcBef>
              <a:spcPct val="0"/>
            </a:spcBef>
            <a:spcAft>
              <a:spcPct val="35000"/>
            </a:spcAft>
            <a:buNone/>
          </a:pPr>
          <a:r>
            <a:rPr lang="fr-CA" sz="1050" b="1" kern="1200">
              <a:solidFill>
                <a:schemeClr val="tx1"/>
              </a:solidFill>
            </a:rPr>
            <a:t>du site</a:t>
          </a:r>
        </a:p>
      </dsp:txBody>
      <dsp:txXfrm>
        <a:off x="41477" y="482355"/>
        <a:ext cx="1388215" cy="408918"/>
      </dsp:txXfrm>
    </dsp:sp>
    <dsp:sp modelId="{6283C78B-0333-4105-8F46-4453B319D57A}">
      <dsp:nvSpPr>
        <dsp:cNvPr id="0" name=""/>
        <dsp:cNvSpPr/>
      </dsp:nvSpPr>
      <dsp:spPr>
        <a:xfrm>
          <a:off x="307681" y="1089516"/>
          <a:ext cx="1205613" cy="20660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Le site est évalué, intervention nécessaire et des stocks de mobilier </a:t>
          </a:r>
        </a:p>
      </dsp:txBody>
      <dsp:txXfrm>
        <a:off x="342992" y="1124827"/>
        <a:ext cx="1134991" cy="1995425"/>
      </dsp:txXfrm>
    </dsp:sp>
    <dsp:sp modelId="{D55C9656-E983-482A-B64D-6A3D680724DD}">
      <dsp:nvSpPr>
        <dsp:cNvPr id="0" name=""/>
        <dsp:cNvSpPr/>
      </dsp:nvSpPr>
      <dsp:spPr>
        <a:xfrm rot="60557">
          <a:off x="1570783" y="576902"/>
          <a:ext cx="29920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1570789" y="627134"/>
        <a:ext cx="222852" cy="152713"/>
      </dsp:txXfrm>
    </dsp:sp>
    <dsp:sp modelId="{799D3BAA-55A8-4552-8799-4A9FCD422263}">
      <dsp:nvSpPr>
        <dsp:cNvPr id="0" name=""/>
        <dsp:cNvSpPr/>
      </dsp:nvSpPr>
      <dsp:spPr>
        <a:xfrm>
          <a:off x="1994149" y="513532"/>
          <a:ext cx="102229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Plan de mise à l’essai</a:t>
          </a:r>
        </a:p>
      </dsp:txBody>
      <dsp:txXfrm>
        <a:off x="1994149" y="513532"/>
        <a:ext cx="1022295" cy="408918"/>
      </dsp:txXfrm>
    </dsp:sp>
    <dsp:sp modelId="{4D790CB1-4C06-48CD-83E2-4EE700260BCC}">
      <dsp:nvSpPr>
        <dsp:cNvPr id="0" name=""/>
        <dsp:cNvSpPr/>
      </dsp:nvSpPr>
      <dsp:spPr>
        <a:xfrm>
          <a:off x="1930776" y="990335"/>
          <a:ext cx="1444257" cy="22094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Un plan de mise à l’essai générique est élaboré pour aider à visualiser les possibilités de conception. </a:t>
          </a:r>
        </a:p>
      </dsp:txBody>
      <dsp:txXfrm>
        <a:off x="1973077" y="1032636"/>
        <a:ext cx="1359655" cy="2124860"/>
      </dsp:txXfrm>
    </dsp:sp>
    <dsp:sp modelId="{A8812276-2561-4D73-8114-898E92778271}">
      <dsp:nvSpPr>
        <dsp:cNvPr id="0" name=""/>
        <dsp:cNvSpPr/>
      </dsp:nvSpPr>
      <dsp:spPr>
        <a:xfrm rot="21553753">
          <a:off x="3199324" y="578784"/>
          <a:ext cx="38777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3199327" y="630202"/>
        <a:ext cx="311422" cy="152713"/>
      </dsp:txXfrm>
    </dsp:sp>
    <dsp:sp modelId="{C0BB8966-25A6-488C-925E-6434CCC2CF17}">
      <dsp:nvSpPr>
        <dsp:cNvPr id="0" name=""/>
        <dsp:cNvSpPr/>
      </dsp:nvSpPr>
      <dsp:spPr>
        <a:xfrm>
          <a:off x="3748035" y="447457"/>
          <a:ext cx="1299275" cy="882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dirty="0">
              <a:solidFill>
                <a:schemeClr val="tx1"/>
              </a:solidFill>
            </a:rPr>
            <a:t>a. Séance d’information</a:t>
          </a:r>
          <a:br>
            <a:rPr lang="fr-CA" sz="1050" b="1" kern="1200" dirty="0">
              <a:solidFill>
                <a:schemeClr val="tx1"/>
              </a:solidFill>
            </a:rPr>
          </a:br>
          <a:r>
            <a:rPr lang="fr-CA" sz="1050" b="1" kern="1200" dirty="0">
              <a:solidFill>
                <a:schemeClr val="tx1"/>
              </a:solidFill>
            </a:rPr>
            <a:t>b. Programmes fonctionnels allégés</a:t>
          </a:r>
        </a:p>
      </dsp:txBody>
      <dsp:txXfrm>
        <a:off x="3748035" y="447457"/>
        <a:ext cx="1299275" cy="490149"/>
      </dsp:txXfrm>
    </dsp:sp>
    <dsp:sp modelId="{1B70F0E6-39D8-45A7-9146-AAC254037BA9}">
      <dsp:nvSpPr>
        <dsp:cNvPr id="0" name=""/>
        <dsp:cNvSpPr/>
      </dsp:nvSpPr>
      <dsp:spPr>
        <a:xfrm>
          <a:off x="3850831" y="1219093"/>
          <a:ext cx="1586101" cy="1965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CA" sz="1050" b="0" kern="1200" dirty="0"/>
            <a:t>a. Séances d’information</a:t>
          </a:r>
          <a:endParaRPr lang="fr-CA" sz="1050" b="0" kern="1200" dirty="0">
            <a:highlight>
              <a:srgbClr val="E6DD68"/>
            </a:highlight>
          </a:endParaRPr>
        </a:p>
        <a:p>
          <a:pPr marL="57150" lvl="1" indent="-57150" algn="l" defTabSz="466725">
            <a:lnSpc>
              <a:spcPct val="90000"/>
            </a:lnSpc>
            <a:spcBef>
              <a:spcPct val="0"/>
            </a:spcBef>
            <a:spcAft>
              <a:spcPct val="15000"/>
            </a:spcAft>
            <a:buChar char="•"/>
          </a:pPr>
          <a:r>
            <a:rPr lang="fr-FR" sz="1050" b="0" kern="1200" dirty="0">
              <a:highlight>
                <a:srgbClr val="E6DD68"/>
              </a:highlight>
            </a:rPr>
            <a:t>b. Publication d’un mini sondage sur les programmes fonctionnels</a:t>
          </a:r>
          <a:endParaRPr lang="en-CA" sz="1050" b="0" kern="1200" dirty="0">
            <a:highlight>
              <a:srgbClr val="E6DD68"/>
            </a:highlight>
          </a:endParaRPr>
        </a:p>
        <a:p>
          <a:pPr marL="57150" lvl="1" indent="-57150" algn="l" defTabSz="466725">
            <a:lnSpc>
              <a:spcPct val="90000"/>
            </a:lnSpc>
            <a:spcBef>
              <a:spcPct val="0"/>
            </a:spcBef>
            <a:spcAft>
              <a:spcPct val="15000"/>
            </a:spcAft>
            <a:buChar char="•"/>
          </a:pPr>
          <a:r>
            <a:rPr lang="fr-FR" sz="1050" b="0" kern="1200" dirty="0"/>
            <a:t>Ateliers sur les programmes fonctionnels</a:t>
          </a:r>
          <a:endParaRPr lang="en-CA" sz="1050" b="0" kern="1200" dirty="0"/>
        </a:p>
        <a:p>
          <a:pPr marL="57150" lvl="1" indent="-57150" algn="l" defTabSz="466725">
            <a:lnSpc>
              <a:spcPct val="90000"/>
            </a:lnSpc>
            <a:spcBef>
              <a:spcPct val="0"/>
            </a:spcBef>
            <a:spcAft>
              <a:spcPct val="15000"/>
            </a:spcAft>
            <a:buChar char="•"/>
          </a:pPr>
          <a:endParaRPr lang="en-CA" sz="1050" b="1" kern="1200" dirty="0">
            <a:highlight>
              <a:srgbClr val="E6DD68"/>
            </a:highlight>
          </a:endParaRPr>
        </a:p>
      </dsp:txBody>
      <dsp:txXfrm>
        <a:off x="3897286" y="1265548"/>
        <a:ext cx="1493191" cy="1873017"/>
      </dsp:txXfrm>
    </dsp:sp>
    <dsp:sp modelId="{CEA0C5EC-49B9-441C-82EE-D080F2230CEF}">
      <dsp:nvSpPr>
        <dsp:cNvPr id="0" name=""/>
        <dsp:cNvSpPr/>
      </dsp:nvSpPr>
      <dsp:spPr>
        <a:xfrm rot="9590">
          <a:off x="5272897" y="568379"/>
          <a:ext cx="478247"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5272897" y="619176"/>
        <a:ext cx="401891" cy="152713"/>
      </dsp:txXfrm>
    </dsp:sp>
    <dsp:sp modelId="{63ADD0B8-1620-4EDF-9F4B-87C01CDB3F59}">
      <dsp:nvSpPr>
        <dsp:cNvPr id="0" name=""/>
        <dsp:cNvSpPr/>
      </dsp:nvSpPr>
      <dsp:spPr>
        <a:xfrm>
          <a:off x="5949660" y="467994"/>
          <a:ext cx="1184881" cy="780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dirty="0">
              <a:solidFill>
                <a:schemeClr val="tx1"/>
              </a:solidFill>
            </a:rPr>
            <a:t>Court énoncé de conception </a:t>
          </a:r>
        </a:p>
      </dsp:txBody>
      <dsp:txXfrm>
        <a:off x="5949660" y="467994"/>
        <a:ext cx="1184881" cy="461038"/>
      </dsp:txXfrm>
    </dsp:sp>
    <dsp:sp modelId="{E21E7064-FC09-4F59-86B4-9C965FFCB603}">
      <dsp:nvSpPr>
        <dsp:cNvPr id="0" name=""/>
        <dsp:cNvSpPr/>
      </dsp:nvSpPr>
      <dsp:spPr>
        <a:xfrm>
          <a:off x="5985026" y="921637"/>
          <a:ext cx="1467453" cy="2303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dirty="0"/>
            <a:t> Compte rendu succinct décrivant les résultats de la programmation fonctionnelle allégée</a:t>
          </a:r>
        </a:p>
        <a:p>
          <a:pPr marL="57150" lvl="1" indent="-57150" algn="l" defTabSz="466725">
            <a:lnSpc>
              <a:spcPct val="90000"/>
            </a:lnSpc>
            <a:spcBef>
              <a:spcPct val="0"/>
            </a:spcBef>
            <a:spcAft>
              <a:spcPct val="15000"/>
            </a:spcAft>
            <a:buChar char="•"/>
          </a:pPr>
          <a:r>
            <a:rPr lang="fr-CA" sz="1050" kern="1200" dirty="0"/>
            <a:t>Détermination du profil d’activité idéal</a:t>
          </a:r>
        </a:p>
        <a:p>
          <a:pPr marL="57150" lvl="1" indent="-57150" algn="l" defTabSz="466725">
            <a:lnSpc>
              <a:spcPct val="90000"/>
            </a:lnSpc>
            <a:spcBef>
              <a:spcPct val="0"/>
            </a:spcBef>
            <a:spcAft>
              <a:spcPct val="15000"/>
            </a:spcAft>
            <a:buChar char="•"/>
          </a:pPr>
          <a:r>
            <a:rPr lang="fr-CA" sz="1050" b="1" kern="1200" dirty="0"/>
            <a:t>Pour approbation par le client</a:t>
          </a:r>
        </a:p>
      </dsp:txBody>
      <dsp:txXfrm>
        <a:off x="6028006" y="964617"/>
        <a:ext cx="1381493" cy="2217418"/>
      </dsp:txXfrm>
    </dsp:sp>
    <dsp:sp modelId="{43346368-E31B-4187-8E6D-A344FD5C1634}">
      <dsp:nvSpPr>
        <dsp:cNvPr id="0" name=""/>
        <dsp:cNvSpPr/>
      </dsp:nvSpPr>
      <dsp:spPr>
        <a:xfrm rot="21573491">
          <a:off x="7273941" y="563329"/>
          <a:ext cx="428763"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7273942" y="614527"/>
        <a:ext cx="352407" cy="152713"/>
      </dsp:txXfrm>
    </dsp:sp>
    <dsp:sp modelId="{13F3E9C3-98FB-4ABC-97E8-D2F33FB68F62}">
      <dsp:nvSpPr>
        <dsp:cNvPr id="0" name=""/>
        <dsp:cNvSpPr/>
      </dsp:nvSpPr>
      <dsp:spPr>
        <a:xfrm>
          <a:off x="7943505" y="477449"/>
          <a:ext cx="1504113"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Plan et présentation du concept</a:t>
          </a:r>
        </a:p>
      </dsp:txBody>
      <dsp:txXfrm>
        <a:off x="7943505" y="477449"/>
        <a:ext cx="1504113" cy="408918"/>
      </dsp:txXfrm>
    </dsp:sp>
    <dsp:sp modelId="{217D6035-B675-487E-A8BF-7BC833105A44}">
      <dsp:nvSpPr>
        <dsp:cNvPr id="0" name=""/>
        <dsp:cNvSpPr/>
      </dsp:nvSpPr>
      <dsp:spPr>
        <a:xfrm>
          <a:off x="8038552" y="952454"/>
          <a:ext cx="1598828" cy="2340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dirty="0"/>
            <a:t>Élaboration d’un plan conceptuel préliminaire</a:t>
          </a:r>
        </a:p>
        <a:p>
          <a:pPr marL="57150" lvl="1" indent="-57150" algn="l" defTabSz="466725">
            <a:lnSpc>
              <a:spcPct val="90000"/>
            </a:lnSpc>
            <a:spcBef>
              <a:spcPct val="0"/>
            </a:spcBef>
            <a:spcAft>
              <a:spcPct val="15000"/>
            </a:spcAft>
            <a:buChar char="•"/>
          </a:pPr>
          <a:r>
            <a:rPr lang="fr-CA" sz="1050" kern="1200" dirty="0"/>
            <a:t>Présentation du plan et des planches de tendances</a:t>
          </a:r>
        </a:p>
        <a:p>
          <a:pPr marL="57150" lvl="1" indent="-57150" algn="l" defTabSz="466725">
            <a:lnSpc>
              <a:spcPct val="90000"/>
            </a:lnSpc>
            <a:spcBef>
              <a:spcPct val="0"/>
            </a:spcBef>
            <a:spcAft>
              <a:spcPct val="15000"/>
            </a:spcAft>
            <a:buChar char="•"/>
          </a:pPr>
          <a:r>
            <a:rPr lang="fr-CA" sz="1050" kern="1200" dirty="0">
              <a:solidFill>
                <a:schemeClr val="tx1"/>
              </a:solidFill>
              <a:highlight>
                <a:srgbClr val="E6DD68"/>
              </a:highlight>
            </a:rPr>
            <a:t>Commentaires recueillis au cours de l’atelier</a:t>
          </a:r>
        </a:p>
        <a:p>
          <a:pPr marL="57150" lvl="1" indent="-57150" algn="l" defTabSz="466725">
            <a:lnSpc>
              <a:spcPct val="90000"/>
            </a:lnSpc>
            <a:spcBef>
              <a:spcPct val="0"/>
            </a:spcBef>
            <a:spcAft>
              <a:spcPct val="15000"/>
            </a:spcAft>
            <a:buChar char="•"/>
          </a:pPr>
          <a:r>
            <a:rPr lang="fr-CA" sz="1050" kern="1200" dirty="0"/>
            <a:t>Le plan conceptuel peut être </a:t>
          </a:r>
          <a:r>
            <a:rPr lang="fr-CA" sz="1050" b="1" kern="1200" dirty="0">
              <a:highlight>
                <a:srgbClr val="E6DD68"/>
              </a:highlight>
            </a:rPr>
            <a:t>révisé une fois</a:t>
          </a:r>
        </a:p>
      </dsp:txBody>
      <dsp:txXfrm>
        <a:off x="8085380" y="999282"/>
        <a:ext cx="1505172" cy="2246622"/>
      </dsp:txXfrm>
    </dsp:sp>
    <dsp:sp modelId="{E176C793-1312-474B-AD5A-3A76C843AF48}">
      <dsp:nvSpPr>
        <dsp:cNvPr id="0" name=""/>
        <dsp:cNvSpPr/>
      </dsp:nvSpPr>
      <dsp:spPr>
        <a:xfrm rot="21584644">
          <a:off x="9566819" y="550191"/>
          <a:ext cx="252711"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9566819" y="601264"/>
        <a:ext cx="176898" cy="152713"/>
      </dsp:txXfrm>
    </dsp:sp>
    <dsp:sp modelId="{3342DF67-FC66-47CF-A4EC-91B73CAD43FC}">
      <dsp:nvSpPr>
        <dsp:cNvPr id="0" name=""/>
        <dsp:cNvSpPr/>
      </dsp:nvSpPr>
      <dsp:spPr>
        <a:xfrm>
          <a:off x="9924427" y="460250"/>
          <a:ext cx="1229279" cy="668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Sélections et approbations par le client</a:t>
          </a:r>
        </a:p>
      </dsp:txBody>
      <dsp:txXfrm>
        <a:off x="9924427" y="460250"/>
        <a:ext cx="1229279" cy="426845"/>
      </dsp:txXfrm>
    </dsp:sp>
    <dsp:sp modelId="{A2F8CF16-42A8-401D-B20B-E824C71A189C}">
      <dsp:nvSpPr>
        <dsp:cNvPr id="0" name=""/>
        <dsp:cNvSpPr/>
      </dsp:nvSpPr>
      <dsp:spPr>
        <a:xfrm>
          <a:off x="9975260" y="1008403"/>
          <a:ext cx="1348714" cy="22759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Plan d’étage révisé publié pour l’</a:t>
          </a:r>
          <a:r>
            <a:rPr lang="fr-CA" sz="1050" b="1" kern="1200">
              <a:highlight>
                <a:srgbClr val="E6DD68"/>
              </a:highlight>
            </a:rPr>
            <a:t>approbation du client</a:t>
          </a:r>
        </a:p>
        <a:p>
          <a:pPr marL="57150" lvl="1" indent="-57150" algn="l" defTabSz="466725">
            <a:lnSpc>
              <a:spcPct val="90000"/>
            </a:lnSpc>
            <a:spcBef>
              <a:spcPct val="0"/>
            </a:spcBef>
            <a:spcAft>
              <a:spcPct val="15000"/>
            </a:spcAft>
            <a:buChar char="•"/>
          </a:pPr>
          <a:r>
            <a:rPr lang="fr-CA" sz="1050" kern="1200" dirty="0"/>
            <a:t>Client choisit sa planche de tendances préférée</a:t>
          </a:r>
        </a:p>
        <a:p>
          <a:pPr marL="57150" lvl="1" indent="-57150" algn="l" defTabSz="466725">
            <a:lnSpc>
              <a:spcPct val="90000"/>
            </a:lnSpc>
            <a:spcBef>
              <a:spcPct val="0"/>
            </a:spcBef>
            <a:spcAft>
              <a:spcPct val="15000"/>
            </a:spcAft>
            <a:buChar char="•"/>
          </a:pPr>
          <a:r>
            <a:rPr lang="fr-CA" sz="1050" kern="1200" dirty="0">
              <a:highlight>
                <a:srgbClr val="E6DD68"/>
              </a:highlight>
            </a:rPr>
            <a:t>Approbation par le client du plan et de la planche de tendance approuvés</a:t>
          </a:r>
        </a:p>
      </dsp:txBody>
      <dsp:txXfrm>
        <a:off x="10014762" y="1047905"/>
        <a:ext cx="1269710" cy="21969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2159F6-3EF9-4E29-9A0D-B80B0A1F4BF6}"/>
              </a:ext>
            </a:extLst>
          </p:cNvPr>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0E97A57-1D09-4452-820C-ED2DD4211C06}"/>
              </a:ext>
            </a:extLst>
          </p:cNvPr>
          <p:cNvSpPr>
            <a:spLocks noGrp="1"/>
          </p:cNvSpPr>
          <p:nvPr>
            <p:ph type="dt" sz="quarter" idx="1"/>
          </p:nvPr>
        </p:nvSpPr>
        <p:spPr>
          <a:xfrm>
            <a:off x="3979863" y="0"/>
            <a:ext cx="3044825" cy="466725"/>
          </a:xfrm>
          <a:prstGeom prst="rect">
            <a:avLst/>
          </a:prstGeom>
        </p:spPr>
        <p:txBody>
          <a:bodyPr vert="horz" lIns="91440" tIns="45720" rIns="91440" bIns="45720" rtlCol="0"/>
          <a:lstStyle>
            <a:lvl1pPr algn="r">
              <a:defRPr sz="1200"/>
            </a:lvl1pPr>
          </a:lstStyle>
          <a:p>
            <a:fld id="{66D18A74-A269-4EEE-8720-6BD67CB58FD1}" type="datetimeFigureOut">
              <a:rPr lang="en-CA" smtClean="0"/>
              <a:t>2022-05-24</a:t>
            </a:fld>
            <a:endParaRPr lang="en-CA"/>
          </a:p>
        </p:txBody>
      </p:sp>
      <p:sp>
        <p:nvSpPr>
          <p:cNvPr id="4" name="Footer Placeholder 3">
            <a:extLst>
              <a:ext uri="{FF2B5EF4-FFF2-40B4-BE49-F238E27FC236}">
                <a16:creationId xmlns:a16="http://schemas.microsoft.com/office/drawing/2014/main" id="{8998BFA3-EA4B-4929-ABAA-648CBCC12A85}"/>
              </a:ext>
            </a:extLst>
          </p:cNvPr>
          <p:cNvSpPr>
            <a:spLocks noGrp="1"/>
          </p:cNvSpPr>
          <p:nvPr>
            <p:ph type="ftr" sz="quarter" idx="2"/>
          </p:nvPr>
        </p:nvSpPr>
        <p:spPr>
          <a:xfrm>
            <a:off x="0" y="8845550"/>
            <a:ext cx="304482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3BCD650-F74E-418A-A9FA-ED730ADAF0E3}"/>
              </a:ext>
            </a:extLst>
          </p:cNvPr>
          <p:cNvSpPr>
            <a:spLocks noGrp="1"/>
          </p:cNvSpPr>
          <p:nvPr>
            <p:ph type="sldNum" sz="quarter" idx="3"/>
          </p:nvPr>
        </p:nvSpPr>
        <p:spPr>
          <a:xfrm>
            <a:off x="3979863" y="8845550"/>
            <a:ext cx="3044825" cy="466725"/>
          </a:xfrm>
          <a:prstGeom prst="rect">
            <a:avLst/>
          </a:prstGeom>
        </p:spPr>
        <p:txBody>
          <a:bodyPr vert="horz" lIns="91440" tIns="45720" rIns="91440" bIns="45720" rtlCol="0" anchor="b"/>
          <a:lstStyle>
            <a:lvl1pPr algn="r">
              <a:defRPr sz="1200"/>
            </a:lvl1pPr>
          </a:lstStyle>
          <a:p>
            <a:fld id="{27B14930-185C-4303-B63D-8FBBCCC37860}" type="slidenum">
              <a:rPr lang="en-CA" smtClean="0"/>
              <a:t>‹#›</a:t>
            </a:fld>
            <a:endParaRPr lang="en-CA"/>
          </a:p>
        </p:txBody>
      </p:sp>
    </p:spTree>
    <p:extLst>
      <p:ext uri="{BB962C8B-B14F-4D97-AF65-F5344CB8AC3E}">
        <p14:creationId xmlns:p14="http://schemas.microsoft.com/office/powerpoint/2010/main" val="255354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a:p>
        </p:txBody>
      </p:sp>
    </p:spTree>
    <p:extLst>
      <p:ext uri="{BB962C8B-B14F-4D97-AF65-F5344CB8AC3E}">
        <p14:creationId xmlns:p14="http://schemas.microsoft.com/office/powerpoint/2010/main" val="20229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10</a:t>
            </a:fld>
            <a:endParaRPr lang="en-US" altLang="en-US"/>
          </a:p>
        </p:txBody>
      </p:sp>
    </p:spTree>
    <p:extLst>
      <p:ext uri="{BB962C8B-B14F-4D97-AF65-F5344CB8AC3E}">
        <p14:creationId xmlns:p14="http://schemas.microsoft.com/office/powerpoint/2010/main" val="249979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fr-CA" sz="1200" b="0">
                <a:solidFill>
                  <a:srgbClr val="14455C"/>
                </a:solidFill>
              </a:rPr>
              <a:t>Le travail hybride comprend un écosystème de milieux de travail : domicile, bureau, espaces partagés comme CotravailGC et même d’autres emplacements. </a:t>
            </a:r>
          </a:p>
          <a:p>
            <a:pPr>
              <a:lnSpc>
                <a:spcPct val="150000"/>
              </a:lnSpc>
            </a:pPr>
            <a:r>
              <a:rPr lang="fr-CA" sz="1200" b="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La gestion du changement et la gestion de projet peuvent aider à créer une </a:t>
            </a:r>
            <a:r>
              <a:rPr lang="fr-CA" b="1">
                <a:cs typeface="Arial" panose="020B0604020202020204" pitchFamily="34" charset="0"/>
              </a:rPr>
              <a:t>expérience positive fondée sur l’employé </a:t>
            </a:r>
            <a:r>
              <a:rPr lang="fr-CA"/>
              <a:t>dans tous ces milieux de travail en utilisant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latin typeface="+mj-lt"/>
              </a:rPr>
              <a:t>Le programme de transformation du milieu de travail </a:t>
            </a:r>
            <a:r>
              <a:rPr lang="fr-CA" sz="1200">
                <a:latin typeface="+mj-lt"/>
              </a:rPr>
              <a:t>fournira efficacement aux organisations un milieu de travail modernisé qui soutient un modèle de travail hybride. Il offre un milieu de travail qui favorise la flexibilité, la collaboration et les nouvelles méthodes de travail qui contribuent à une expérience positive pour les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12</a:t>
            </a:fld>
            <a:endParaRPr lang="en-US" altLang="en-US"/>
          </a:p>
        </p:txBody>
      </p:sp>
    </p:spTree>
    <p:extLst>
      <p:ext uri="{BB962C8B-B14F-4D97-AF65-F5344CB8AC3E}">
        <p14:creationId xmlns:p14="http://schemas.microsoft.com/office/powerpoint/2010/main" val="171107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13</a:t>
            </a:fld>
            <a:endParaRPr lang="en-CA"/>
          </a:p>
        </p:txBody>
      </p:sp>
    </p:spTree>
    <p:extLst>
      <p:ext uri="{BB962C8B-B14F-4D97-AF65-F5344CB8AC3E}">
        <p14:creationId xmlns:p14="http://schemas.microsoft.com/office/powerpoint/2010/main" val="191709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14</a:t>
            </a:fld>
            <a:endParaRPr lang="en-US" altLang="en-US"/>
          </a:p>
        </p:txBody>
      </p:sp>
    </p:spTree>
    <p:extLst>
      <p:ext uri="{BB962C8B-B14F-4D97-AF65-F5344CB8AC3E}">
        <p14:creationId xmlns:p14="http://schemas.microsoft.com/office/powerpoint/2010/main" val="183315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a:p>
        </p:txBody>
      </p:sp>
    </p:spTree>
    <p:extLst>
      <p:ext uri="{BB962C8B-B14F-4D97-AF65-F5344CB8AC3E}">
        <p14:creationId xmlns:p14="http://schemas.microsoft.com/office/powerpoint/2010/main" val="22326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Selon une approche de conception normalisée, les Milieux de travail GC sont conçus à partir d’un ensemble d’éléments commun, à savoir les points de travail, en suivant les principes de conception et les pratiques exemplaires décrites dans la norme.</a:t>
            </a:r>
          </a:p>
          <a:p>
            <a:pPr marL="171450" indent="-171450">
              <a:buFontTx/>
              <a:buChar char="-"/>
            </a:pPr>
            <a:r>
              <a:rPr lang="fr-CA" dirty="0"/>
              <a:t>Un Milieu de travail devient reconnaissable par ses caractéristiques courantes, telles que :</a:t>
            </a:r>
          </a:p>
          <a:p>
            <a:pPr marL="171450" indent="-171450">
              <a:buFontTx/>
              <a:buChar char="-"/>
            </a:pPr>
            <a:r>
              <a:rPr lang="fr-CA" dirty="0"/>
              <a:t>Une méthodologie de conception efficace et reproductible</a:t>
            </a:r>
          </a:p>
          <a:p>
            <a:pPr marL="171450" indent="-171450">
              <a:buFontTx/>
              <a:buChar char="-"/>
            </a:pPr>
            <a:r>
              <a:rPr lang="fr-CA" dirty="0"/>
              <a:t>qui garantit une apparence commune et une expérience utilisateur cohérente dans tous les Milieux de travail GC du pays</a:t>
            </a:r>
          </a:p>
        </p:txBody>
      </p:sp>
      <p:sp>
        <p:nvSpPr>
          <p:cNvPr id="4" name="Slide Number Placeholder 3"/>
          <p:cNvSpPr>
            <a:spLocks noGrp="1"/>
          </p:cNvSpPr>
          <p:nvPr>
            <p:ph type="sldNum" sz="quarter" idx="5"/>
          </p:nvPr>
        </p:nvSpPr>
        <p:spPr/>
        <p:txBody>
          <a:bodyPr/>
          <a:lstStyle/>
          <a:p>
            <a:fld id="{02FE3831-2412-4A22-88FB-10AA0E14F87E}" type="slidenum">
              <a:rPr lang="en-CA" smtClean="0"/>
              <a:t>16</a:t>
            </a:fld>
            <a:endParaRPr lang="en-CA"/>
          </a:p>
        </p:txBody>
      </p:sp>
    </p:spTree>
    <p:extLst>
      <p:ext uri="{BB962C8B-B14F-4D97-AF65-F5344CB8AC3E}">
        <p14:creationId xmlns:p14="http://schemas.microsoft.com/office/powerpoint/2010/main" val="49770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t>Exemples de points de travail et de Milieu de travail GC récemment livré.</a:t>
            </a:r>
          </a:p>
          <a:p>
            <a:pPr marL="171450" indent="-171450">
              <a:buFontTx/>
              <a:buChar char="-"/>
            </a:pPr>
            <a:r>
              <a:rPr lang="fr-CA"/>
              <a:t>La plupart de ces solutions sont autoportantes et nécessitent une intégration mineure avec l’immeuble.</a:t>
            </a:r>
          </a:p>
        </p:txBody>
      </p:sp>
      <p:sp>
        <p:nvSpPr>
          <p:cNvPr id="4" name="Slide Number Placeholder 3"/>
          <p:cNvSpPr>
            <a:spLocks noGrp="1"/>
          </p:cNvSpPr>
          <p:nvPr>
            <p:ph type="sldNum" sz="quarter" idx="5"/>
          </p:nvPr>
        </p:nvSpPr>
        <p:spPr/>
        <p:txBody>
          <a:bodyPr/>
          <a:lstStyle/>
          <a:p>
            <a:fld id="{02FE3831-2412-4A22-88FB-10AA0E14F87E}" type="slidenum">
              <a:rPr lang="en-CA" smtClean="0"/>
              <a:t>17</a:t>
            </a:fld>
            <a:endParaRPr lang="en-CA"/>
          </a:p>
        </p:txBody>
      </p:sp>
    </p:spTree>
    <p:extLst>
      <p:ext uri="{BB962C8B-B14F-4D97-AF65-F5344CB8AC3E}">
        <p14:creationId xmlns:p14="http://schemas.microsoft.com/office/powerpoint/2010/main" val="417861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Il y a trois zones différentes</a:t>
            </a:r>
            <a:r>
              <a:rPr lang="fr-CA" baseline="0" dirty="0"/>
              <a:t> dans un Milieu de travail GC</a:t>
            </a:r>
          </a:p>
          <a:p>
            <a:pPr marL="171450" indent="-171450">
              <a:buFontTx/>
              <a:buChar char="-"/>
            </a:pPr>
            <a:r>
              <a:rPr lang="fr-CA" baseline="0" dirty="0"/>
              <a:t>La zone TRANQUILLE, qui contient principalement des postes de travail individuels, ouverts ou fermés, offre le plus haut niveau d’intimité acoustique.</a:t>
            </a:r>
          </a:p>
          <a:p>
            <a:pPr marL="171450" indent="-171450">
              <a:buFontTx/>
              <a:buChar char="-"/>
            </a:pPr>
            <a:r>
              <a:rPr lang="fr-CA" baseline="0" dirty="0"/>
              <a:t>La zone INTERACTIVE, qui contient un éventail de points de travail collaboratifs ouverts ou fermés et de points de travail individuels ouverts ou fermés, offre un espace de rencontre, de socialisation et de conversation à volume normal.</a:t>
            </a:r>
          </a:p>
          <a:p>
            <a:pPr marL="171450" indent="-171450">
              <a:buFontTx/>
              <a:buChar char="-"/>
            </a:pPr>
            <a:r>
              <a:rPr lang="fr-CA" dirty="0"/>
              <a:t>La zone de TRANSITION est une zone tampon qui permet aux deux autres de coexister.</a:t>
            </a:r>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391849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a:p>
        </p:txBody>
      </p:sp>
    </p:spTree>
    <p:extLst>
      <p:ext uri="{BB962C8B-B14F-4D97-AF65-F5344CB8AC3E}">
        <p14:creationId xmlns:p14="http://schemas.microsoft.com/office/powerpoint/2010/main" val="123432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20</a:t>
            </a:fld>
            <a:endParaRPr lang="en-US" altLang="en-US"/>
          </a:p>
        </p:txBody>
      </p:sp>
    </p:spTree>
    <p:extLst>
      <p:ext uri="{BB962C8B-B14F-4D97-AF65-F5344CB8AC3E}">
        <p14:creationId xmlns:p14="http://schemas.microsoft.com/office/powerpoint/2010/main" val="550720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21</a:t>
            </a:fld>
            <a:endParaRPr lang="en-US" altLang="en-US"/>
          </a:p>
        </p:txBody>
      </p:sp>
    </p:spTree>
    <p:extLst>
      <p:ext uri="{BB962C8B-B14F-4D97-AF65-F5344CB8AC3E}">
        <p14:creationId xmlns:p14="http://schemas.microsoft.com/office/powerpoint/2010/main" val="289360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22</a:t>
            </a:fld>
            <a:endParaRPr lang="en-US" altLang="en-US"/>
          </a:p>
        </p:txBody>
      </p:sp>
    </p:spTree>
    <p:extLst>
      <p:ext uri="{BB962C8B-B14F-4D97-AF65-F5344CB8AC3E}">
        <p14:creationId xmlns:p14="http://schemas.microsoft.com/office/powerpoint/2010/main" val="352317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23</a:t>
            </a:fld>
            <a:endParaRPr lang="en-US" altLang="en-US"/>
          </a:p>
        </p:txBody>
      </p:sp>
    </p:spTree>
    <p:extLst>
      <p:ext uri="{BB962C8B-B14F-4D97-AF65-F5344CB8AC3E}">
        <p14:creationId xmlns:p14="http://schemas.microsoft.com/office/powerpoint/2010/main" val="2898323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24</a:t>
            </a:fld>
            <a:endParaRPr lang="en-US" altLang="en-US"/>
          </a:p>
        </p:txBody>
      </p:sp>
    </p:spTree>
    <p:extLst>
      <p:ext uri="{BB962C8B-B14F-4D97-AF65-F5344CB8AC3E}">
        <p14:creationId xmlns:p14="http://schemas.microsoft.com/office/powerpoint/2010/main" val="172646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25</a:t>
            </a:fld>
            <a:endParaRPr lang="en-US" altLang="en-US"/>
          </a:p>
        </p:txBody>
      </p:sp>
    </p:spTree>
    <p:extLst>
      <p:ext uri="{BB962C8B-B14F-4D97-AF65-F5344CB8AC3E}">
        <p14:creationId xmlns:p14="http://schemas.microsoft.com/office/powerpoint/2010/main" val="422998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a:p>
        </p:txBody>
      </p:sp>
    </p:spTree>
    <p:extLst>
      <p:ext uri="{BB962C8B-B14F-4D97-AF65-F5344CB8AC3E}">
        <p14:creationId xmlns:p14="http://schemas.microsoft.com/office/powerpoint/2010/main" val="12311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a:p>
        </p:txBody>
      </p:sp>
    </p:spTree>
    <p:extLst>
      <p:ext uri="{BB962C8B-B14F-4D97-AF65-F5344CB8AC3E}">
        <p14:creationId xmlns:p14="http://schemas.microsoft.com/office/powerpoint/2010/main" val="331882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Peu importe la stratégie qui est en place ou planifier, il y a une opportunité de se questionner et repenser comment cette solution définie l'expérience employé. </a:t>
            </a:r>
          </a:p>
          <a:p>
            <a:endParaRPr lang="fr-FR" dirty="0"/>
          </a:p>
          <a:p>
            <a:r>
              <a:rPr lang="fr-FR" dirty="0"/>
              <a:t>L'expérience employé est un concept que nous mettons de l'avant depuis la mise en œuvre du programme de Milieu de travail GC. Cette expérience employée est influencer par trois dimensions: la dimension de l'espace, la dimension numérique et finalement la dimension sociale ou culturel de l'organisation. Ceci s’applique aussi dans le contexte du retour en milieu de travail. </a:t>
            </a:r>
            <a:endParaRPr lang="en-CA" dirty="0"/>
          </a:p>
          <a:p>
            <a:endParaRPr lang="fr-FR" dirty="0">
              <a:cs typeface="Calibri"/>
            </a:endParaRPr>
          </a:p>
          <a:p>
            <a:r>
              <a:rPr lang="fr-FR" dirty="0">
                <a:cs typeface="Calibri"/>
              </a:rPr>
              <a:t>Lors de la définition d’une stratégie, les éléments définis sont souvent axées sur le qui, quoi, quand et où,  et c’est souvent ce qui est communiqué. </a:t>
            </a:r>
          </a:p>
          <a:p>
            <a:endParaRPr lang="fr-FR" dirty="0">
              <a:cs typeface="Calibri"/>
            </a:endParaRPr>
          </a:p>
          <a:p>
            <a:r>
              <a:rPr lang="fr-FR" dirty="0">
                <a:cs typeface="Calibri"/>
              </a:rPr>
              <a:t>Afin de soutenir l'adoption de cette stratégie par les employés, il est primordiale de communiquer le pourquoi et le comment de ce retour en milieu de travail. </a:t>
            </a:r>
          </a:p>
          <a:p>
            <a:pPr marL="171450" indent="-171450">
              <a:buFont typeface="Arial" panose="020B0604020202020204" pitchFamily="34" charset="0"/>
              <a:buChar char="•"/>
            </a:pPr>
            <a:r>
              <a:rPr lang="fr-FR" dirty="0">
                <a:cs typeface="Calibri"/>
              </a:rPr>
              <a:t>Pourquoi je retourne au milieu de travail? </a:t>
            </a:r>
          </a:p>
          <a:p>
            <a:pPr marL="171450" indent="-171450">
              <a:buFont typeface="Arial" panose="020B0604020202020204" pitchFamily="34" charset="0"/>
              <a:buChar char="•"/>
            </a:pPr>
            <a:r>
              <a:rPr lang="fr-FR" dirty="0">
                <a:cs typeface="Calibri"/>
              </a:rPr>
              <a:t>Quel sera le cadre qui sera en place? </a:t>
            </a:r>
          </a:p>
          <a:p>
            <a:pPr marL="171450" indent="-171450">
              <a:buFont typeface="Arial" panose="020B0604020202020204" pitchFamily="34" charset="0"/>
              <a:buChar char="•"/>
            </a:pPr>
            <a:r>
              <a:rPr lang="fr-FR" dirty="0">
                <a:cs typeface="Calibri"/>
              </a:rPr>
              <a:t>Quel seront les outils disponibles (autant outils de l'espaces de travail, les points de travail, la réservation de points de travail, que les outils numériques). </a:t>
            </a:r>
          </a:p>
          <a:p>
            <a:pPr marL="171450" indent="-171450">
              <a:buFont typeface="Arial" panose="020B0604020202020204" pitchFamily="34" charset="0"/>
              <a:buChar char="•"/>
            </a:pPr>
            <a:r>
              <a:rPr lang="fr-FR" dirty="0">
                <a:cs typeface="Calibri"/>
              </a:rPr>
              <a:t>Comment tout cela fonctionnera-t-il? </a:t>
            </a:r>
          </a:p>
          <a:p>
            <a:pPr marL="171450" indent="-171450">
              <a:buFont typeface="Arial" panose="020B0604020202020204" pitchFamily="34" charset="0"/>
              <a:buChar char="•"/>
            </a:pPr>
            <a:r>
              <a:rPr lang="fr-FR" dirty="0">
                <a:cs typeface="Calibri"/>
              </a:rPr>
              <a:t>Comment je serai équipé pour utiliser l'Espace et les outils? </a:t>
            </a:r>
          </a:p>
          <a:p>
            <a:pPr marL="0" indent="0">
              <a:buFont typeface="Arial" panose="020B0604020202020204" pitchFamily="34" charset="0"/>
              <a:buNone/>
            </a:pPr>
            <a:endParaRPr lang="fr-FR" dirty="0">
              <a:cs typeface="Calibri"/>
            </a:endParaRPr>
          </a:p>
          <a:p>
            <a:pPr marL="0" indent="0">
              <a:buFont typeface="Arial" panose="020B0604020202020204" pitchFamily="34" charset="0"/>
              <a:buNone/>
            </a:pPr>
            <a:r>
              <a:rPr lang="fr-FR" dirty="0">
                <a:cs typeface="Calibri"/>
              </a:rPr>
              <a:t>Ce sont toutes des questions qu'ils faut se poser et adresser pour faciliter l'Expérience de l'Employé. </a:t>
            </a: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35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a:p>
        </p:txBody>
      </p:sp>
    </p:spTree>
    <p:extLst>
      <p:ext uri="{BB962C8B-B14F-4D97-AF65-F5344CB8AC3E}">
        <p14:creationId xmlns:p14="http://schemas.microsoft.com/office/powerpoint/2010/main" val="851551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srgbClr val="F2A920"/>
                </a:solidFill>
                <a:uLnTx/>
                <a:uFillTx/>
                <a:latin typeface="Modern Love Grunge" panose="020B0604020202020204" pitchFamily="82" charset="0"/>
                <a:ea typeface="+mn-ea"/>
                <a:cs typeface="+mn-cs"/>
              </a:rPr>
              <a:t>Les détails de chaque activité sont inclus dans le modèle de présentation des employés, dans le programme de gestion du changement tout-en-un</a:t>
            </a:r>
          </a:p>
          <a:p>
            <a:endParaRPr lang="en-CA" dirty="0"/>
          </a:p>
        </p:txBody>
      </p:sp>
      <p:sp>
        <p:nvSpPr>
          <p:cNvPr id="4" name="Slide Number Placeholder 3"/>
          <p:cNvSpPr>
            <a:spLocks noGrp="1"/>
          </p:cNvSpPr>
          <p:nvPr>
            <p:ph type="sldNum" sz="quarter" idx="5"/>
          </p:nvPr>
        </p:nvSpPr>
        <p:spPr/>
        <p:txBody>
          <a:bodyPr/>
          <a:lstStyle/>
          <a:p>
            <a:fld id="{08EB84E8-4820-4943-B41A-BC0B02CE896F}" type="slidenum">
              <a:rPr lang="en-CA" smtClean="0"/>
              <a:t>32</a:t>
            </a:fld>
            <a:endParaRPr lang="en-CA"/>
          </a:p>
        </p:txBody>
      </p:sp>
    </p:spTree>
    <p:extLst>
      <p:ext uri="{BB962C8B-B14F-4D97-AF65-F5344CB8AC3E}">
        <p14:creationId xmlns:p14="http://schemas.microsoft.com/office/powerpoint/2010/main" val="15972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33</a:t>
            </a:fld>
            <a:endParaRPr lang="en-US" altLang="en-US"/>
          </a:p>
        </p:txBody>
      </p:sp>
    </p:spTree>
    <p:extLst>
      <p:ext uri="{BB962C8B-B14F-4D97-AF65-F5344CB8AC3E}">
        <p14:creationId xmlns:p14="http://schemas.microsoft.com/office/powerpoint/2010/main" val="1871315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34</a:t>
            </a:fld>
            <a:endParaRPr lang="en-US" altLang="en-US"/>
          </a:p>
        </p:txBody>
      </p:sp>
    </p:spTree>
    <p:extLst>
      <p:ext uri="{BB962C8B-B14F-4D97-AF65-F5344CB8AC3E}">
        <p14:creationId xmlns:p14="http://schemas.microsoft.com/office/powerpoint/2010/main" val="243273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4</a:t>
            </a:fld>
            <a:endParaRPr lang="en-US" altLang="en-US"/>
          </a:p>
        </p:txBody>
      </p:sp>
    </p:spTree>
    <p:extLst>
      <p:ext uri="{BB962C8B-B14F-4D97-AF65-F5344CB8AC3E}">
        <p14:creationId xmlns:p14="http://schemas.microsoft.com/office/powerpoint/2010/main" val="14866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a:p>
        </p:txBody>
      </p:sp>
    </p:spTree>
    <p:extLst>
      <p:ext uri="{BB962C8B-B14F-4D97-AF65-F5344CB8AC3E}">
        <p14:creationId xmlns:p14="http://schemas.microsoft.com/office/powerpoint/2010/main" val="111329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6</a:t>
            </a:fld>
            <a:endParaRPr lang="en-US" altLang="en-US"/>
          </a:p>
        </p:txBody>
      </p:sp>
    </p:spTree>
    <p:extLst>
      <p:ext uri="{BB962C8B-B14F-4D97-AF65-F5344CB8AC3E}">
        <p14:creationId xmlns:p14="http://schemas.microsoft.com/office/powerpoint/2010/main" val="25952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706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3568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3"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2022-05-24</a:t>
            </a:fld>
            <a:endParaRPr lang="en-CA"/>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29.sv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hyperlink" Target="https://www.gcpedia.gc.ca/wiki/GCcoworking" TargetMode="External"/><Relationship Id="rId4" Type="http://schemas.openxmlformats.org/officeDocument/2006/relationships/image" Target="../media/image27.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5.pn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18.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notesSlide" Target="../notesSlides/notesSlide21.xml"/><Relationship Id="rId16"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pn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png"/><Relationship Id="rId9" Type="http://schemas.openxmlformats.org/officeDocument/2006/relationships/image" Target="../media/image73.jpeg"/><Relationship Id="rId14"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6.png"/><Relationship Id="rId18" Type="http://schemas.openxmlformats.org/officeDocument/2006/relationships/image" Target="../media/image91.jpeg"/><Relationship Id="rId3" Type="http://schemas.openxmlformats.org/officeDocument/2006/relationships/image" Target="../media/image71.png"/><Relationship Id="rId21" Type="http://schemas.openxmlformats.org/officeDocument/2006/relationships/image" Target="../media/image94.jpeg"/><Relationship Id="rId7" Type="http://schemas.openxmlformats.org/officeDocument/2006/relationships/image" Target="../media/image74.jpeg"/><Relationship Id="rId12" Type="http://schemas.openxmlformats.org/officeDocument/2006/relationships/image" Target="../media/image85.png"/><Relationship Id="rId17" Type="http://schemas.openxmlformats.org/officeDocument/2006/relationships/image" Target="../media/image90.jpeg"/><Relationship Id="rId2" Type="http://schemas.openxmlformats.org/officeDocument/2006/relationships/notesSlide" Target="../notesSlides/notesSlide22.xml"/><Relationship Id="rId16" Type="http://schemas.openxmlformats.org/officeDocument/2006/relationships/image" Target="../media/image89.jpeg"/><Relationship Id="rId20"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84.png"/><Relationship Id="rId24" Type="http://schemas.openxmlformats.org/officeDocument/2006/relationships/image" Target="../media/image97.jpeg"/><Relationship Id="rId5" Type="http://schemas.openxmlformats.org/officeDocument/2006/relationships/image" Target="../media/image69.png"/><Relationship Id="rId15" Type="http://schemas.openxmlformats.org/officeDocument/2006/relationships/image" Target="../media/image88.png"/><Relationship Id="rId23" Type="http://schemas.openxmlformats.org/officeDocument/2006/relationships/image" Target="../media/image96.jpeg"/><Relationship Id="rId10" Type="http://schemas.openxmlformats.org/officeDocument/2006/relationships/image" Target="../media/image67.png"/><Relationship Id="rId19" Type="http://schemas.openxmlformats.org/officeDocument/2006/relationships/image" Target="../media/image92.jpeg"/><Relationship Id="rId4" Type="http://schemas.openxmlformats.org/officeDocument/2006/relationships/image" Target="../media/image72.jpeg"/><Relationship Id="rId9" Type="http://schemas.openxmlformats.org/officeDocument/2006/relationships/image" Target="../media/image83.png"/><Relationship Id="rId14" Type="http://schemas.openxmlformats.org/officeDocument/2006/relationships/image" Target="../media/image87.png"/><Relationship Id="rId22" Type="http://schemas.openxmlformats.org/officeDocument/2006/relationships/image" Target="../media/image95.jpe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101.jpeg"/><Relationship Id="rId18" Type="http://schemas.openxmlformats.org/officeDocument/2006/relationships/image" Target="../media/image106.jpeg"/><Relationship Id="rId3" Type="http://schemas.openxmlformats.org/officeDocument/2006/relationships/image" Target="../media/image71.png"/><Relationship Id="rId21" Type="http://schemas.openxmlformats.org/officeDocument/2006/relationships/image" Target="../media/image109.png"/><Relationship Id="rId7" Type="http://schemas.openxmlformats.org/officeDocument/2006/relationships/image" Target="../media/image74.jpeg"/><Relationship Id="rId12" Type="http://schemas.openxmlformats.org/officeDocument/2006/relationships/image" Target="../media/image100.jpeg"/><Relationship Id="rId17" Type="http://schemas.openxmlformats.org/officeDocument/2006/relationships/image" Target="../media/image105.jpeg"/><Relationship Id="rId2" Type="http://schemas.openxmlformats.org/officeDocument/2006/relationships/notesSlide" Target="../notesSlides/notesSlide23.xml"/><Relationship Id="rId16" Type="http://schemas.openxmlformats.org/officeDocument/2006/relationships/image" Target="../media/image104.jpeg"/><Relationship Id="rId20"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99.png"/><Relationship Id="rId5" Type="http://schemas.openxmlformats.org/officeDocument/2006/relationships/image" Target="../media/image69.png"/><Relationship Id="rId15" Type="http://schemas.openxmlformats.org/officeDocument/2006/relationships/image" Target="../media/image103.jpeg"/><Relationship Id="rId10" Type="http://schemas.openxmlformats.org/officeDocument/2006/relationships/image" Target="../media/image84.png"/><Relationship Id="rId19" Type="http://schemas.openxmlformats.org/officeDocument/2006/relationships/image" Target="../media/image107.jpeg"/><Relationship Id="rId4" Type="http://schemas.openxmlformats.org/officeDocument/2006/relationships/image" Target="../media/image72.jpeg"/><Relationship Id="rId9" Type="http://schemas.openxmlformats.org/officeDocument/2006/relationships/image" Target="../media/image98.png"/><Relationship Id="rId14" Type="http://schemas.openxmlformats.org/officeDocument/2006/relationships/image" Target="../media/image10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1.sv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1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6.png"/><Relationship Id="rId18" Type="http://schemas.openxmlformats.org/officeDocument/2006/relationships/image" Target="../media/image121.sv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tags" Target="../tags/tag14.xml"/><Relationship Id="rId16" Type="http://schemas.openxmlformats.org/officeDocument/2006/relationships/image" Target="../media/image119.png"/><Relationship Id="rId1" Type="http://schemas.openxmlformats.org/officeDocument/2006/relationships/tags" Target="../tags/tag13.xml"/><Relationship Id="rId6" Type="http://schemas.openxmlformats.org/officeDocument/2006/relationships/diagramLayout" Target="../diagrams/layout1.xml"/><Relationship Id="rId11" Type="http://schemas.openxmlformats.org/officeDocument/2006/relationships/image" Target="../media/image114.png"/><Relationship Id="rId5" Type="http://schemas.openxmlformats.org/officeDocument/2006/relationships/diagramData" Target="../diagrams/data1.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notesSlide" Target="../notesSlides/notesSlide26.xml"/><Relationship Id="rId9" Type="http://schemas.microsoft.com/office/2007/relationships/diagramDrawing" Target="../diagrams/drawing1.xml"/><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3.png"/><Relationship Id="rId5" Type="http://schemas.openxmlformats.org/officeDocument/2006/relationships/image" Target="../media/image118.png"/><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31.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32.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4.svg"/><Relationship Id="rId5" Type="http://schemas.openxmlformats.org/officeDocument/2006/relationships/image" Target="../media/image143.png"/><Relationship Id="rId4" Type="http://schemas.openxmlformats.org/officeDocument/2006/relationships/image" Target="../media/image142.svg"/></Relationships>
</file>

<file path=ppt/slides/_rels/slide34.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notesSlide" Target="../notesSlides/notesSlide7.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2618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914400">
              <a:lnSpc>
                <a:spcPct val="100000"/>
              </a:lnSpc>
              <a:spcBef>
                <a:spcPct val="0"/>
              </a:spcBef>
              <a:buFontTx/>
              <a:buNone/>
              <a:defRPr/>
            </a:pPr>
            <a:r>
              <a:rPr lang="fr-CA" sz="3800" dirty="0">
                <a:solidFill>
                  <a:srgbClr val="636466"/>
                </a:solidFill>
                <a:ea typeface="+mn-ea"/>
              </a:rPr>
              <a:t>Notre projet de transformation du milieu de travail</a:t>
            </a:r>
          </a:p>
          <a:p>
            <a:pPr defTabSz="914400">
              <a:lnSpc>
                <a:spcPct val="100000"/>
              </a:lnSpc>
              <a:spcBef>
                <a:spcPct val="0"/>
              </a:spcBef>
              <a:buFontTx/>
              <a:buNone/>
              <a:defRPr/>
            </a:pPr>
            <a:r>
              <a:rPr lang="fr-CA" sz="3800" b="0" i="1" dirty="0">
                <a:solidFill>
                  <a:srgbClr val="349683"/>
                </a:solidFill>
                <a:ea typeface="+mn-ea"/>
              </a:rPr>
              <a:t>Se préparer à participer</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1" y="395414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CA" sz="1800">
                <a:solidFill>
                  <a:srgbClr val="636466"/>
                </a:solidFill>
                <a:latin typeface="Arial" panose="020B0604020202020204" pitchFamily="34" charset="0"/>
                <a:cs typeface="Arial" panose="020B0604020202020204" pitchFamily="34" charset="0"/>
              </a:rPr>
              <a:t>Présenté par : </a:t>
            </a:r>
          </a:p>
          <a:p>
            <a:r>
              <a:rPr lang="fr-CA" sz="1800">
                <a:solidFill>
                  <a:srgbClr val="636466"/>
                </a:solidFill>
                <a:latin typeface="Arial" panose="020B0604020202020204" pitchFamily="34" charset="0"/>
                <a:cs typeface="Arial" panose="020B0604020202020204" pitchFamily="34" charset="0"/>
              </a:rPr>
              <a:t>Mai 2022</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Une vision d’avenir</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0" i="1" u="none" strike="noStrike" cap="none" normalizeH="0" baseline="0" noProof="0">
                <a:ln>
                  <a:noFill/>
                </a:ln>
                <a:solidFill>
                  <a:srgbClr val="17455C"/>
                </a:solidFill>
                <a:uLnTx/>
                <a:uFillTx/>
                <a:latin typeface="Arial"/>
                <a:ea typeface="+mj-ea"/>
                <a:cs typeface="+mj-cs"/>
              </a:rPr>
              <a:t>au </a:t>
            </a:r>
            <a:r>
              <a:rPr kumimoji="0" lang="fr-CA" sz="2800" b="0" i="0" u="none" strike="noStrike" cap="none" normalizeH="0" baseline="0" noProof="0">
                <a:ln>
                  <a:noFill/>
                </a:ln>
                <a:solidFill>
                  <a:schemeClr val="accent5"/>
                </a:solidFill>
                <a:highlight>
                  <a:srgbClr val="F2A920"/>
                </a:highlight>
                <a:uLnTx/>
                <a:uFillTx/>
                <a:latin typeface="Arial"/>
                <a:ea typeface="+mn-ea"/>
                <a:cs typeface="+mn-cs"/>
              </a:rPr>
              <a:t>[</a:t>
            </a:r>
            <a:r>
              <a:rPr kumimoji="0" lang="fr-CA" sz="2800" b="0" u="none" strike="noStrike" cap="none" normalizeH="0" baseline="0" noProof="0">
                <a:ln>
                  <a:noFill/>
                </a:ln>
                <a:solidFill>
                  <a:schemeClr val="accent5"/>
                </a:solidFill>
                <a:highlight>
                  <a:srgbClr val="F2A920"/>
                </a:highlight>
                <a:uLnTx/>
                <a:uFillTx/>
                <a:latin typeface="Arial"/>
                <a:ea typeface="+mn-ea"/>
                <a:cs typeface="+mn-cs"/>
              </a:rPr>
              <a:t>inscrire le nom du ministère</a:t>
            </a:r>
            <a:r>
              <a:rPr kumimoji="0" lang="fr-CA" sz="2800" b="0" i="0" u="none" strike="noStrike" cap="none" normalizeH="0" baseline="0" noProof="0">
                <a:ln>
                  <a:noFill/>
                </a:ln>
                <a:solidFill>
                  <a:schemeClr val="accent5"/>
                </a:solidFill>
                <a:highlight>
                  <a:srgbClr val="F2A920"/>
                </a:highlight>
                <a:uLnTx/>
                <a:uFillTx/>
                <a:latin typeface="Arial"/>
                <a:ea typeface="+mn-ea"/>
                <a:cs typeface="+mn-cs"/>
              </a:rPr>
              <a:t>] </a:t>
            </a: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2472472"/>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fr-CA" sz="2000" b="1" i="0" u="none" strike="noStrike" cap="none" normalizeH="0" baseline="0" noProof="0" dirty="0">
                <a:ln>
                  <a:noFill/>
                </a:ln>
                <a:solidFill>
                  <a:srgbClr val="4CB6A0"/>
                </a:solidFill>
                <a:uLnTx/>
                <a:uFillTx/>
                <a:latin typeface="Arial"/>
                <a:ea typeface="+mn-ea"/>
                <a:cs typeface="+mn-cs"/>
              </a:rPr>
              <a:t>Déclaration du </a:t>
            </a:r>
            <a:r>
              <a:rPr kumimoji="0" lang="fr-CA" sz="2000" b="1" i="1" u="none" strike="noStrike" cap="none" normalizeH="0" baseline="0" noProof="0" dirty="0">
                <a:ln>
                  <a:noFill/>
                </a:ln>
                <a:solidFill>
                  <a:srgbClr val="4CB6A0"/>
                </a:solidFill>
                <a:highlight>
                  <a:srgbClr val="F2A920"/>
                </a:highlight>
                <a:uLnTx/>
                <a:uFillTx/>
                <a:latin typeface="Arial"/>
                <a:ea typeface="+mn-ea"/>
                <a:cs typeface="+mn-cs"/>
              </a:rPr>
              <a:t>[inscrire le nom du responsable du projet] </a:t>
            </a:r>
          </a:p>
          <a:p>
            <a:pPr marR="0" lvl="0" algn="l" defTabSz="684213" rtl="0" eaLnBrk="0" fontAlgn="base" latinLnBrk="0" hangingPunct="0">
              <a:lnSpc>
                <a:spcPct val="100000"/>
              </a:lnSpc>
              <a:spcBef>
                <a:spcPts val="750"/>
              </a:spcBef>
              <a:spcAft>
                <a:spcPct val="0"/>
              </a:spcAft>
              <a:buClrTx/>
              <a:buSzPct val="100000"/>
              <a:tabLst/>
              <a:defRPr/>
            </a:pP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r>
              <a:rPr kumimoji="0" lang="fr-CA" sz="1600" b="1" i="1" u="none" strike="noStrike" cap="none" normalizeH="0" baseline="0" noProof="0" dirty="0">
                <a:ln>
                  <a:noFill/>
                </a:ln>
                <a:solidFill>
                  <a:schemeClr val="accent5"/>
                </a:solidFill>
                <a:highlight>
                  <a:srgbClr val="F2A920"/>
                </a:highlight>
                <a:uLnTx/>
                <a:uFillTx/>
                <a:latin typeface="Arial"/>
                <a:ea typeface="+mn-ea"/>
                <a:cs typeface="+mn-cs"/>
              </a:rPr>
              <a:t>PARAMÈTRE FICTIF : </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La déclaration devrait inclure le plan ou la vision du ministère pour le retour au milieu de travail ou l’avenir du travail; </a:t>
            </a:r>
            <a:r>
              <a:rPr lang="fr-CA" sz="1600" i="1" dirty="0">
                <a:solidFill>
                  <a:schemeClr val="accent5"/>
                </a:solidFill>
                <a:highlight>
                  <a:srgbClr val="F2A920"/>
                </a:highlight>
                <a:latin typeface="Arial"/>
                <a:ea typeface="+mn-ea"/>
                <a:cs typeface="+mn-cs"/>
              </a:rPr>
              <a:t>l’intention pour ce projet particulier</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 comment ce milieu de travail modernisé permettra-t-il d’appuyer les employés dans le retour au milieu de travail ou l’avenir du travail (projet exploratoire? Un site de travail partagé à l’échelle du ministère? S’agit-il du soutien à un secteur ou à une direction en particulier? </a:t>
            </a:r>
            <a:r>
              <a:rPr lang="fr-CA" sz="1600" i="1" dirty="0">
                <a:solidFill>
                  <a:schemeClr val="accent5"/>
                </a:solidFill>
                <a:highlight>
                  <a:srgbClr val="F2A920"/>
                </a:highlight>
                <a:latin typeface="Arial"/>
                <a:ea typeface="+mn-ea"/>
                <a:cs typeface="+mn-cs"/>
              </a:rPr>
              <a:t>etc.);</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 communiquer toute décision pertinente de la direction; </a:t>
            </a:r>
            <a:r>
              <a:rPr lang="fr-CA" sz="1600" i="1" dirty="0">
                <a:solidFill>
                  <a:schemeClr val="accent5"/>
                </a:solidFill>
                <a:highlight>
                  <a:srgbClr val="F2A920"/>
                </a:highlight>
                <a:latin typeface="Arial"/>
                <a:ea typeface="+mn-ea"/>
                <a:cs typeface="+mn-cs"/>
              </a:rPr>
              <a:t>souligner les changements importants qui toucheraient les employés associés à ce projet (lieux de travail, dépersonnalisation, nouvelle façon de travailler, nouveaux comportements à adopter, etc.); </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assurer aux employés qu’ils seront appuyés dans ces changements (activités de gestion du changement, soutien de la direction, etc.)].</a:t>
            </a:r>
          </a:p>
        </p:txBody>
      </p:sp>
      <p:sp>
        <p:nvSpPr>
          <p:cNvPr id="9" name="TextBox 8">
            <a:extLst>
              <a:ext uri="{FF2B5EF4-FFF2-40B4-BE49-F238E27FC236}">
                <a16:creationId xmlns:a16="http://schemas.microsoft.com/office/drawing/2014/main" id="{8C9C956A-BA3B-4013-83DE-6EB1BF04A74B}"/>
              </a:ext>
            </a:extLst>
          </p:cNvPr>
          <p:cNvSpPr txBox="1"/>
          <p:nvPr/>
        </p:nvSpPr>
        <p:spPr>
          <a:xfrm>
            <a:off x="592827" y="4320309"/>
            <a:ext cx="11006345" cy="1241365"/>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fr-CA" sz="2000" b="1" i="1" u="none" strike="noStrike" cap="none" normalizeH="0" baseline="0" noProof="0" dirty="0">
                <a:ln>
                  <a:noFill/>
                </a:ln>
                <a:solidFill>
                  <a:srgbClr val="4CB6A0"/>
                </a:solidFill>
                <a:highlight>
                  <a:srgbClr val="F2A920"/>
                </a:highlight>
                <a:uLnTx/>
                <a:uFillTx/>
                <a:latin typeface="Arial"/>
                <a:ea typeface="+mn-ea"/>
                <a:cs typeface="+mn-cs"/>
              </a:rPr>
              <a:t>[inscrire le nom du responsable du projet]</a:t>
            </a:r>
            <a:r>
              <a:rPr kumimoji="0" lang="fr-CA" sz="2000" b="1" u="none" strike="noStrike" cap="none" normalizeH="0" baseline="0" noProof="0" dirty="0">
                <a:ln>
                  <a:noFill/>
                </a:ln>
                <a:solidFill>
                  <a:srgbClr val="4CB6A0"/>
                </a:solidFill>
                <a:uLnTx/>
                <a:uFillTx/>
                <a:latin typeface="Arial"/>
                <a:ea typeface="+mn-ea"/>
                <a:cs typeface="+mn-cs"/>
              </a:rPr>
              <a:t> Modèle de travail hybride </a:t>
            </a:r>
          </a:p>
          <a:p>
            <a:pPr marR="0" lvl="0" algn="l" defTabSz="684213" rtl="0" eaLnBrk="0" fontAlgn="base" latinLnBrk="0" hangingPunct="0">
              <a:lnSpc>
                <a:spcPct val="100000"/>
              </a:lnSpc>
              <a:spcBef>
                <a:spcPts val="750"/>
              </a:spcBef>
              <a:spcAft>
                <a:spcPct val="0"/>
              </a:spcAft>
              <a:buClrTx/>
              <a:buSzPct val="100000"/>
              <a:tabLst/>
              <a:defRPr/>
            </a:pP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r>
              <a:rPr kumimoji="0" lang="fr-CA" sz="1600" b="1" i="1" u="none" strike="noStrike" cap="none" normalizeH="0" baseline="0" noProof="0" dirty="0">
                <a:ln>
                  <a:noFill/>
                </a:ln>
                <a:solidFill>
                  <a:schemeClr val="accent5"/>
                </a:solidFill>
                <a:highlight>
                  <a:srgbClr val="F2A920"/>
                </a:highlight>
                <a:uLnTx/>
                <a:uFillTx/>
                <a:latin typeface="Arial"/>
                <a:ea typeface="+mn-ea"/>
                <a:cs typeface="+mn-cs"/>
              </a:rPr>
              <a:t>PARAMÈTRE FICTIF : </a:t>
            </a:r>
            <a:r>
              <a:rPr lang="fr-CA" sz="1600" i="1" dirty="0">
                <a:solidFill>
                  <a:schemeClr val="accent5"/>
                </a:solidFill>
                <a:highlight>
                  <a:srgbClr val="F2A920"/>
                </a:highlight>
                <a:latin typeface="Arial"/>
                <a:ea typeface="+mn-ea"/>
                <a:cs typeface="+mn-cs"/>
              </a:rPr>
              <a:t>Définir le modèle de travail hybride pour le Ministère (p. ex. : pour permettre un maximum de flexibilité, les employés auront la possibilité de choisir s’ils préfèrent travailler à la maison, au bureau ou sur un site de </a:t>
            </a:r>
            <a:r>
              <a:rPr lang="fr-CA" sz="1600" i="1" dirty="0" err="1">
                <a:solidFill>
                  <a:schemeClr val="accent5"/>
                </a:solidFill>
                <a:highlight>
                  <a:srgbClr val="F2A920"/>
                </a:highlight>
                <a:latin typeface="Arial"/>
                <a:ea typeface="+mn-ea"/>
                <a:cs typeface="+mn-cs"/>
              </a:rPr>
              <a:t>CotravailGC</a:t>
            </a:r>
            <a:r>
              <a:rPr lang="fr-CA" sz="1600" i="1" dirty="0">
                <a:solidFill>
                  <a:schemeClr val="accent5"/>
                </a:solidFill>
                <a:highlight>
                  <a:srgbClr val="F2A920"/>
                </a:highlight>
                <a:latin typeface="Arial"/>
                <a:ea typeface="+mn-ea"/>
                <a:cs typeface="+mn-cs"/>
              </a:rPr>
              <a:t> certains jours</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p>
        </p:txBody>
      </p:sp>
    </p:spTree>
    <p:extLst>
      <p:ext uri="{BB962C8B-B14F-4D97-AF65-F5344CB8AC3E}">
        <p14:creationId xmlns:p14="http://schemas.microsoft.com/office/powerpoint/2010/main" val="131919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1354F2-37F9-47D6-A1B0-F133C541D4C6}" type="slidenum">
              <a:rPr kumimoji="0" lang="en-CA"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Isosceles Triangle 3">
            <a:extLst>
              <a:ext uri="{FF2B5EF4-FFF2-40B4-BE49-F238E27FC236}">
                <a16:creationId xmlns:a16="http://schemas.microsoft.com/office/drawing/2014/main" id="{54C8CC74-F2E5-4D51-ABBD-7EC7AA1DAEAA}"/>
              </a:ext>
            </a:extLst>
          </p:cNvPr>
          <p:cNvSpPr/>
          <p:nvPr/>
        </p:nvSpPr>
        <p:spPr>
          <a:xfrm rot="14829351">
            <a:off x="5280032" y="-308704"/>
            <a:ext cx="6820263"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6707963"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0" i="0" u="none" strike="noStrike" cap="none" normalizeH="0" baseline="0" noProof="0" dirty="0">
                <a:ln>
                  <a:noFill/>
                </a:ln>
                <a:solidFill>
                  <a:srgbClr val="17455C"/>
                </a:solidFill>
                <a:uLnTx/>
                <a:uFillTx/>
                <a:latin typeface="Arial"/>
                <a:ea typeface="+mj-ea"/>
                <a:cs typeface="Arial" panose="020B0604020202020204" pitchFamily="34" charset="0"/>
              </a:rPr>
              <a:t>Favoriser la flexibilité</a:t>
            </a:r>
            <a:r>
              <a:rPr kumimoji="0" lang="fr-CA" sz="2800" b="0" i="0" u="none" strike="noStrike" cap="none" normalizeH="0" baseline="0" noProof="0" dirty="0">
                <a:ln>
                  <a:noFill/>
                </a:ln>
                <a:solidFill>
                  <a:srgbClr val="17455C"/>
                </a:solidFill>
                <a:uLnTx/>
                <a:uFillTx/>
                <a:latin typeface="Arial"/>
                <a:ea typeface="+mj-ea"/>
                <a:cs typeface="+mj-cs"/>
              </a:rPr>
              <a:t> grâce à un </a:t>
            </a:r>
            <a:r>
              <a:rPr kumimoji="0" lang="fr-CA" sz="3200" i="0" u="none" strike="noStrike" cap="none" normalizeH="0" baseline="0" noProof="0" dirty="0">
                <a:ln>
                  <a:noFill/>
                </a:ln>
                <a:solidFill>
                  <a:srgbClr val="17455C"/>
                </a:solidFill>
                <a:uLnTx/>
                <a:uFillTx/>
                <a:latin typeface="Arial"/>
                <a:ea typeface="+mj-ea"/>
                <a:cs typeface="+mj-cs"/>
              </a:rPr>
              <a:t>écosystème d’espaces de travail</a:t>
            </a:r>
            <a:endParaRPr kumimoji="0" lang="fr-CA" sz="2800" i="0" u="none" strike="noStrike" cap="none" normalizeH="0" baseline="0" noProof="0" dirty="0">
              <a:ln>
                <a:noFill/>
              </a:ln>
              <a:solidFill>
                <a:srgbClr val="17455C"/>
              </a:solidFill>
              <a:uLnTx/>
              <a:uFillTx/>
              <a:latin typeface="Arial"/>
              <a:ea typeface="+mj-ea"/>
              <a:cs typeface="+mj-cs"/>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907345" y="3140923"/>
            <a:ext cx="1348595" cy="1355173"/>
          </a:xfrm>
          <a:prstGeom prst="rect">
            <a:avLst/>
          </a:prstGeom>
          <a:effectLst>
            <a:glow rad="228600">
              <a:schemeClr val="accent2">
                <a:alpha val="40000"/>
              </a:schemeClr>
            </a:glow>
          </a:effectLst>
        </p:spPr>
      </p:pic>
      <p:sp>
        <p:nvSpPr>
          <p:cNvPr id="12" name="TextBox 11">
            <a:extLst>
              <a:ext uri="{FF2B5EF4-FFF2-40B4-BE49-F238E27FC236}">
                <a16:creationId xmlns:a16="http://schemas.microsoft.com/office/drawing/2014/main" id="{50FDA4DE-64F7-4894-B963-2B2CF0EC69CC}"/>
              </a:ext>
            </a:extLst>
          </p:cNvPr>
          <p:cNvSpPr txBox="1"/>
          <p:nvPr/>
        </p:nvSpPr>
        <p:spPr>
          <a:xfrm>
            <a:off x="7482584" y="982032"/>
            <a:ext cx="4191573" cy="206210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Le Programme de transformation du milieu de travail </a:t>
            </a:r>
            <a:r>
              <a:rPr kumimoji="0" lang="fr-CA" sz="1600" b="0" i="0" u="none" strike="noStrike" cap="none" normalizeH="0" baseline="0" noProof="0" dirty="0">
                <a:ln>
                  <a:noFill/>
                </a:ln>
                <a:solidFill>
                  <a:srgbClr val="000000"/>
                </a:solidFill>
                <a:uLnTx/>
                <a:uFillTx/>
                <a:latin typeface="Arial"/>
                <a:ea typeface="+mn-ea"/>
                <a:cs typeface="+mn-cs"/>
              </a:rPr>
              <a:t>permettra de moderniser efficacement votre milieu de travail en utilisant les normes de </a:t>
            </a:r>
            <a:r>
              <a:rPr kumimoji="0" lang="fr-CA" sz="1600" b="0" i="0" u="none" strike="noStrike" cap="none" normalizeH="0" baseline="0" noProof="0" dirty="0" err="1">
                <a:ln>
                  <a:noFill/>
                </a:ln>
                <a:solidFill>
                  <a:srgbClr val="000000"/>
                </a:solidFill>
                <a:uLnTx/>
                <a:uFillTx/>
                <a:latin typeface="Arial"/>
                <a:ea typeface="+mn-ea"/>
                <a:cs typeface="+mn-cs"/>
              </a:rPr>
              <a:t>CotravailGC</a:t>
            </a:r>
            <a:r>
              <a:rPr kumimoji="0" lang="fr-CA" sz="1600" b="0" i="0" u="none" strike="noStrike" cap="none" normalizeH="0" baseline="0" noProof="0" dirty="0">
                <a:ln>
                  <a:noFill/>
                </a:ln>
                <a:solidFill>
                  <a:srgbClr val="000000"/>
                </a:solidFill>
                <a:uLnTx/>
                <a:uFillTx/>
                <a:latin typeface="Arial"/>
                <a:ea typeface="+mn-ea"/>
                <a:cs typeface="+mn-cs"/>
              </a:rPr>
              <a:t> afin de vous offrir un milieu de travail flexible et axé sur la collaboration à l’appui de la nouvelle façon moderne et hybride de travailler de votre organisation! </a:t>
            </a:r>
          </a:p>
        </p:txBody>
      </p:sp>
      <p:sp>
        <p:nvSpPr>
          <p:cNvPr id="17" name="TextBox 16">
            <a:extLst>
              <a:ext uri="{FF2B5EF4-FFF2-40B4-BE49-F238E27FC236}">
                <a16:creationId xmlns:a16="http://schemas.microsoft.com/office/drawing/2014/main" id="{BB3264B4-4A00-417B-A0BD-F08F07A5ED13}"/>
              </a:ext>
            </a:extLst>
          </p:cNvPr>
          <p:cNvSpPr txBox="1"/>
          <p:nvPr/>
        </p:nvSpPr>
        <p:spPr>
          <a:xfrm>
            <a:off x="451766" y="5801386"/>
            <a:ext cx="11006345"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cap="none" normalizeH="0" baseline="0" noProof="0" dirty="0">
                <a:ln>
                  <a:noFill/>
                </a:ln>
                <a:solidFill>
                  <a:srgbClr val="18853F"/>
                </a:solidFill>
                <a:uLnTx/>
                <a:uFillTx/>
                <a:latin typeface="Calibri" panose="020F0502020204030204"/>
                <a:ea typeface="+mn-ea"/>
                <a:cs typeface="+mn-cs"/>
              </a:rPr>
              <a:t>*</a:t>
            </a:r>
            <a:r>
              <a:rPr kumimoji="0" lang="fr-CA" sz="1100" b="1" i="0" u="none" strike="noStrike" cap="none" normalizeH="0" baseline="0" noProof="0" dirty="0" err="1">
                <a:ln>
                  <a:noFill/>
                </a:ln>
                <a:solidFill>
                  <a:srgbClr val="000000">
                    <a:lumMod val="50000"/>
                    <a:lumOff val="50000"/>
                  </a:srgbClr>
                </a:solidFill>
                <a:uLnTx/>
                <a:uFillTx/>
                <a:latin typeface="Calibri" panose="020F0502020204030204"/>
                <a:ea typeface="+mn-ea"/>
                <a:cs typeface="+mn-cs"/>
              </a:rPr>
              <a:t>CotravailGC</a:t>
            </a:r>
            <a:r>
              <a:rPr kumimoji="0" lang="fr-CA" sz="110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 </a:t>
            </a:r>
            <a:r>
              <a:rPr kumimoji="0" lang="fr-CA" sz="110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est un milieu de </a:t>
            </a:r>
            <a:r>
              <a:rPr kumimoji="0" lang="fr-CA" sz="1100" b="0" i="0" u="none" strike="noStrike" cap="none" normalizeH="0" baseline="0" noProof="0" dirty="0" err="1">
                <a:ln>
                  <a:noFill/>
                </a:ln>
                <a:solidFill>
                  <a:srgbClr val="000000">
                    <a:lumMod val="50000"/>
                    <a:lumOff val="50000"/>
                  </a:srgbClr>
                </a:solidFill>
                <a:uLnTx/>
                <a:uFillTx/>
                <a:latin typeface="Calibri" panose="020F0502020204030204"/>
                <a:ea typeface="+mn-ea"/>
                <a:cs typeface="+mn-cs"/>
              </a:rPr>
              <a:t>CotravailGC</a:t>
            </a:r>
            <a:r>
              <a:rPr kumimoji="0" lang="fr-CA" sz="110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 partagé où les employés de plusieurs ministères fédéraux peuvent travailler, à partir de leur domicile ou de leur milieu de travail habituel.</a:t>
            </a:r>
          </a:p>
        </p:txBody>
      </p:sp>
      <p:sp>
        <p:nvSpPr>
          <p:cNvPr id="19" name="TextBox 18">
            <a:extLst>
              <a:ext uri="{FF2B5EF4-FFF2-40B4-BE49-F238E27FC236}">
                <a16:creationId xmlns:a16="http://schemas.microsoft.com/office/drawing/2014/main" id="{8E0F1353-53E3-4879-8AA9-0A10B2C4CB99}"/>
              </a:ext>
            </a:extLst>
          </p:cNvPr>
          <p:cNvSpPr txBox="1"/>
          <p:nvPr/>
        </p:nvSpPr>
        <p:spPr>
          <a:xfrm>
            <a:off x="3401334" y="3828034"/>
            <a:ext cx="17423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a:ln>
                  <a:noFill/>
                </a:ln>
                <a:solidFill>
                  <a:srgbClr val="18853F"/>
                </a:solidFill>
                <a:uLnTx/>
                <a:uFillTx/>
                <a:latin typeface="Calibri" panose="020F0502020204030204"/>
                <a:ea typeface="+mn-ea"/>
                <a:cs typeface="+mn-cs"/>
              </a:rPr>
              <a:t>*</a:t>
            </a:r>
          </a:p>
        </p:txBody>
      </p:sp>
      <p:sp>
        <p:nvSpPr>
          <p:cNvPr id="20" name="TextBox 19">
            <a:extLst>
              <a:ext uri="{FF2B5EF4-FFF2-40B4-BE49-F238E27FC236}">
                <a16:creationId xmlns:a16="http://schemas.microsoft.com/office/drawing/2014/main" id="{335F83B4-539C-4C43-933C-01F776DC358C}"/>
              </a:ext>
            </a:extLst>
          </p:cNvPr>
          <p:cNvSpPr txBox="1"/>
          <p:nvPr/>
        </p:nvSpPr>
        <p:spPr>
          <a:xfrm>
            <a:off x="10354884" y="3449177"/>
            <a:ext cx="154318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4CB6A0"/>
                </a:solidFill>
                <a:uLnTx/>
                <a:uFillTx/>
                <a:latin typeface="Arial"/>
                <a:ea typeface="+mn-ea"/>
                <a:cs typeface="Arial" panose="020B0604020202020204" pitchFamily="34" charset="0"/>
              </a:rPr>
              <a:t>EXPÉRIENCE POSITIVE DES EMPLOYÉS</a:t>
            </a:r>
          </a:p>
        </p:txBody>
      </p:sp>
      <p:pic>
        <p:nvPicPr>
          <p:cNvPr id="6" name="Graphic 5" descr="Information outline">
            <a:hlinkClick r:id="rId5"/>
            <a:extLst>
              <a:ext uri="{FF2B5EF4-FFF2-40B4-BE49-F238E27FC236}">
                <a16:creationId xmlns:a16="http://schemas.microsoft.com/office/drawing/2014/main" id="{8B01DF29-4BE9-468A-A241-301A904C646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29077" y="5815299"/>
            <a:ext cx="221181" cy="221181"/>
          </a:xfrm>
          <a:prstGeom prst="rect">
            <a:avLst/>
          </a:prstGeom>
        </p:spPr>
      </p:pic>
      <p:pic>
        <p:nvPicPr>
          <p:cNvPr id="21" name="Picture 20"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CA602BD5-846F-4637-9C06-EE72A2DDC4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22" name="TextBox 21">
            <a:extLst>
              <a:ext uri="{FF2B5EF4-FFF2-40B4-BE49-F238E27FC236}">
                <a16:creationId xmlns:a16="http://schemas.microsoft.com/office/drawing/2014/main" id="{8286F0BF-D107-469B-83B8-871F60529145}"/>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80125DF-B451-4AE5-B187-EB543C53E88B}"/>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4" name="TextBox 23">
            <a:extLst>
              <a:ext uri="{FF2B5EF4-FFF2-40B4-BE49-F238E27FC236}">
                <a16:creationId xmlns:a16="http://schemas.microsoft.com/office/drawing/2014/main" id="{2662E003-922B-408F-BD69-F8F06F833416}"/>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2B7AC53D-38B4-40A0-81E1-98D46BF256F7}"/>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pic>
        <p:nvPicPr>
          <p:cNvPr id="26" name="Picture 25">
            <a:extLst>
              <a:ext uri="{FF2B5EF4-FFF2-40B4-BE49-F238E27FC236}">
                <a16:creationId xmlns:a16="http://schemas.microsoft.com/office/drawing/2014/main" id="{4029581B-FAFC-42DD-A5AA-7E9B937B6BF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805688" y="537466"/>
            <a:ext cx="1676400" cy="485775"/>
          </a:xfrm>
          <a:prstGeom prst="rect">
            <a:avLst/>
          </a:prstGeom>
        </p:spPr>
      </p:pic>
    </p:spTree>
    <p:extLst>
      <p:ext uri="{BB962C8B-B14F-4D97-AF65-F5344CB8AC3E}">
        <p14:creationId xmlns:p14="http://schemas.microsoft.com/office/powerpoint/2010/main" val="38078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27856" y="1108274"/>
            <a:ext cx="4780340" cy="4788614"/>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lstStyle/>
          <a:p>
            <a:r>
              <a:rPr lang="fr-CA">
                <a:solidFill>
                  <a:schemeClr val="accent5"/>
                </a:solidFill>
              </a:rPr>
              <a:t>En quoi consiste le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077218"/>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Le Milieu de travail GC est un milieu de travail </a:t>
            </a:r>
            <a:r>
              <a:rPr kumimoji="0" lang="fr-CA" sz="1800" b="1" i="1"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moderne, efficace et inclusif</a:t>
            </a:r>
            <a:r>
              <a:rPr kumimoji="0" lang="fr-CA" sz="14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fr-CA" sz="1800">
                <a:solidFill>
                  <a:schemeClr val="tx1"/>
                </a:solidFill>
              </a:rPr>
              <a:t>Pourquoi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864352" y="3252446"/>
            <a:ext cx="4637211" cy="167832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Choix et flexibilité du milieu de travail et de la façon de travailler</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Capacité de s’adapter aux préférences et aux besoins personnels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Accès à une vaste gamme d’aires de travail et d’installations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Aires de travail accessibles et inclusives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Rehausse l’expérience de vos employés</a:t>
            </a:r>
          </a:p>
          <a:p>
            <a:pPr marL="285750">
              <a:lnSpc>
                <a:spcPct val="90000"/>
              </a:lnSpc>
              <a:spcAft>
                <a:spcPts val="600"/>
              </a:spcAft>
              <a:buFont typeface="Arial" panose="020B0604020202020204" pitchFamily="34" charset="0"/>
              <a:buChar char="•"/>
            </a:pPr>
            <a:r>
              <a:rPr lang="fr-CA" sz="1800" dirty="0">
                <a:latin typeface="Arial" panose="020B0604020202020204" pitchFamily="34" charset="0"/>
                <a:ea typeface="Calibri" panose="020F0502020204030204" pitchFamily="34" charset="0"/>
                <a:cs typeface="Times New Roman" panose="02020603050405020304" pitchFamily="18" charset="0"/>
              </a:rPr>
              <a:t>Favorise toutes les activités en milieu de travail, comme l’apprentissage, la concentration, la collaboration et la socialisation.</a:t>
            </a: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Il repose sur la mise en œuvre du</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travail axé sur les activités</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qui est une méthode de travail offrant à tous les employés une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UTILISATION PARTAGÉE</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d’une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VARIÉTÉ</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de points de travail, leur permettant de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CHOISIR</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r>
              <a:rPr lang="fr-CA" sz="1600" dirty="0">
                <a:latin typeface="Arial" panose="020B0604020202020204" pitchFamily="34" charset="0"/>
                <a:ea typeface="Calibri" panose="020F0502020204030204" pitchFamily="34" charset="0"/>
                <a:cs typeface="Times New Roman" panose="02020603050405020304" pitchFamily="18" charset="0"/>
              </a:rPr>
              <a:t>Le Milieu de travail du GC est axé sur un environnement sans places assignées, où les employés ont accès à tous les points de travail dans des espaces de travail tant ouverts que fermés.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77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4E42A22-81B5-471D-8586-A92B4257DC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926" y="2980735"/>
            <a:ext cx="9171432" cy="3199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1"/>
            </p:custDataLst>
          </p:nvPr>
        </p:nvSpPr>
        <p:spPr>
          <a:xfrm>
            <a:off x="445757" y="322577"/>
            <a:ext cx="10704280" cy="779462"/>
          </a:xfrm>
        </p:spPr>
        <p:txBody>
          <a:bodyPr>
            <a:normAutofit/>
          </a:bodyPr>
          <a:lstStyle/>
          <a:p>
            <a:r>
              <a:rPr lang="fr-CA">
                <a:solidFill>
                  <a:schemeClr val="accent5"/>
                </a:solidFill>
              </a:rPr>
              <a:t>À quoi s’attendre</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13</a:t>
            </a:fld>
            <a:endParaRPr lang="en-CA"/>
          </a:p>
        </p:txBody>
      </p:sp>
      <p:sp>
        <p:nvSpPr>
          <p:cNvPr id="8" name="TextBox 7">
            <a:extLst>
              <a:ext uri="{FF2B5EF4-FFF2-40B4-BE49-F238E27FC236}">
                <a16:creationId xmlns:a16="http://schemas.microsoft.com/office/drawing/2014/main" id="{4C0D3FFE-69F3-495A-B64A-BEF4ED8603F8}"/>
              </a:ext>
            </a:extLst>
          </p:cNvPr>
          <p:cNvSpPr txBox="1"/>
          <p:nvPr/>
        </p:nvSpPr>
        <p:spPr>
          <a:xfrm>
            <a:off x="3556000" y="887456"/>
            <a:ext cx="8006079" cy="646331"/>
          </a:xfrm>
          <a:prstGeom prst="rect">
            <a:avLst/>
          </a:prstGeom>
          <a:noFill/>
        </p:spPr>
        <p:txBody>
          <a:bodyPr wrap="square">
            <a:spAutoFit/>
          </a:bodyPr>
          <a:lstStyle/>
          <a:p>
            <a:pPr marL="0" indent="0">
              <a:buNone/>
            </a:pPr>
            <a:r>
              <a:rPr lang="fr-CA" sz="1800" dirty="0">
                <a:solidFill>
                  <a:schemeClr val="tx1"/>
                </a:solidFill>
                <a:latin typeface="+mn-lt"/>
                <a:cs typeface="Arial"/>
              </a:rPr>
              <a:t>Un milieu de travail tout compris, axé sur les activités et favorisant le travail hybride, qui comprend ce qui suit</a:t>
            </a:r>
            <a:r>
              <a:rPr lang="fr-CA" sz="1800" dirty="0">
                <a:latin typeface="+mn-lt"/>
                <a:cs typeface="Arial"/>
              </a:rPr>
              <a:t> :</a:t>
            </a:r>
          </a:p>
        </p:txBody>
      </p:sp>
      <p:sp>
        <p:nvSpPr>
          <p:cNvPr id="13" name="Content Placeholder 2">
            <a:extLst>
              <a:ext uri="{FF2B5EF4-FFF2-40B4-BE49-F238E27FC236}">
                <a16:creationId xmlns:a16="http://schemas.microsoft.com/office/drawing/2014/main" id="{3EBCCEAE-0B97-4459-A2EE-36102768E734}"/>
              </a:ext>
            </a:extLst>
          </p:cNvPr>
          <p:cNvSpPr txBox="1">
            <a:spLocks/>
          </p:cNvSpPr>
          <p:nvPr/>
        </p:nvSpPr>
        <p:spPr bwMode="auto">
          <a:xfrm>
            <a:off x="5314502" y="1533748"/>
            <a:ext cx="6121298" cy="1923538"/>
          </a:xfrm>
          <a:prstGeom prst="roundRect">
            <a:avLst/>
          </a:prstGeom>
          <a:solidFill>
            <a:schemeClr val="accent1">
              <a:lumMod val="60000"/>
              <a:lumOff val="40000"/>
            </a:schemeClr>
          </a:solidFill>
          <a:ln>
            <a:noFill/>
          </a:ln>
        </p:spPr>
        <p:txBody>
          <a:bodyPr vert="horz" wrap="square" lIns="0" tIns="0" rIns="0" bIns="0" numCol="1" anchor="t" anchorCtr="0" compatLnSpc="1">
            <a:prstTxWarp prst="textNoShape">
              <a:avLst/>
            </a:prstTxWarp>
            <a:noAutofit/>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Environnement Wi-Fi</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Variété de points de travail modernes permettant de se concentrer, de collaborer, de socialiser et de réfléchir. </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Trois aires distinctes </a:t>
            </a:r>
            <a:r>
              <a:rPr lang="fr-CA" sz="1200" dirty="0">
                <a:solidFill>
                  <a:sysClr val="windowText" lastClr="000000"/>
                </a:solidFill>
                <a:latin typeface="+mn-lt"/>
                <a:ea typeface="Times New Roman" panose="02020603050405020304" pitchFamily="18" charset="0"/>
                <a:cs typeface="Arial" panose="020B0604020202020204" pitchFamily="34" charset="0"/>
              </a:rPr>
              <a:t>(calme, transitionnel, interactif)</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Équipement audiovisuel adapté à chaque point de travail</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Conception inspirante et inclusive</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Cuisinettes et centre d’affaires modernisés</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Système de réservation en ligne convivial</a:t>
            </a:r>
          </a:p>
          <a:p>
            <a:pPr marL="0" indent="0" algn="ctr">
              <a:lnSpc>
                <a:spcPct val="115000"/>
              </a:lnSpc>
              <a:spcBef>
                <a:spcPts val="0"/>
              </a:spcBef>
              <a:spcAft>
                <a:spcPts val="0"/>
              </a:spcAft>
              <a:buNone/>
            </a:pP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3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2800" b="0" i="1" dirty="0">
                <a:solidFill>
                  <a:schemeClr val="accent6"/>
                </a:solidFill>
              </a:rPr>
              <a:t>Programme de transformation du milieu de travail</a:t>
            </a:r>
            <a:br>
              <a:rPr lang="fr-CA" sz="3600" b="1" dirty="0">
                <a:solidFill>
                  <a:schemeClr val="accent5"/>
                </a:solidFill>
              </a:rPr>
            </a:br>
            <a:r>
              <a:rPr lang="fr-CA" sz="3200" b="1" dirty="0">
                <a:solidFill>
                  <a:schemeClr val="accent3"/>
                </a:solidFill>
              </a:rPr>
              <a:t>CONCEPTION ET PROCESSUS DU MILIEU DE TRAVAIL</a:t>
            </a:r>
          </a:p>
        </p:txBody>
      </p:sp>
    </p:spTree>
    <p:extLst>
      <p:ext uri="{BB962C8B-B14F-4D97-AF65-F5344CB8AC3E}">
        <p14:creationId xmlns:p14="http://schemas.microsoft.com/office/powerpoint/2010/main" val="165607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2E718682-6B3B-4B8A-86B6-8C56F19A43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83759" y="2208989"/>
            <a:ext cx="446871" cy="733497"/>
          </a:xfrm>
          <a:prstGeom prst="rect">
            <a:avLst/>
          </a:prstGeom>
        </p:spPr>
      </p:pic>
      <p:sp>
        <p:nvSpPr>
          <p:cNvPr id="82" name="TextBox 81">
            <a:extLst>
              <a:ext uri="{FF2B5EF4-FFF2-40B4-BE49-F238E27FC236}">
                <a16:creationId xmlns:a16="http://schemas.microsoft.com/office/drawing/2014/main" id="{33A76DF4-A12F-4268-9B11-4AA741FD9A4B}"/>
              </a:ext>
            </a:extLst>
          </p:cNvPr>
          <p:cNvSpPr txBox="1"/>
          <p:nvPr/>
        </p:nvSpPr>
        <p:spPr>
          <a:xfrm>
            <a:off x="482183" y="900313"/>
            <a:ext cx="769596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Puisque les organisations travaillent toutes différemment, les </a:t>
            </a:r>
            <a:r>
              <a:rPr kumimoji="0" lang="fr-CA" sz="1400" b="1" i="0" u="none" strike="noStrike" cap="none" normalizeH="0" baseline="0" noProof="0" dirty="0">
                <a:ln>
                  <a:noFill/>
                </a:ln>
                <a:solidFill>
                  <a:srgbClr val="000000"/>
                </a:solidFill>
                <a:uLnTx/>
                <a:uFillTx/>
                <a:latin typeface="Arial"/>
                <a:ea typeface="+mn-ea"/>
                <a:cs typeface="+mn-cs"/>
              </a:rPr>
              <a:t>PROFILS D’ACTIVITÉ </a:t>
            </a:r>
            <a:r>
              <a:rPr kumimoji="0" lang="fr-CA" sz="1400" b="0" i="0" u="none" strike="noStrike" cap="none" normalizeH="0" baseline="0" noProof="0" dirty="0">
                <a:ln>
                  <a:noFill/>
                </a:ln>
                <a:solidFill>
                  <a:srgbClr val="000000"/>
                </a:solidFill>
                <a:uLnTx/>
                <a:uFillTx/>
                <a:latin typeface="Arial"/>
                <a:ea typeface="+mn-ea"/>
                <a:cs typeface="+mn-cs"/>
              </a:rPr>
              <a:t>sont utilisés comme point de référence pour déterminer la façon de travailler de l’organisation et établir une répartition </a:t>
            </a:r>
            <a:r>
              <a:rPr kumimoji="0" lang="fr-CA" sz="1400" b="1" i="0" u="none" strike="noStrike" cap="none" normalizeH="0" baseline="0" noProof="0" dirty="0">
                <a:ln>
                  <a:noFill/>
                </a:ln>
                <a:solidFill>
                  <a:srgbClr val="000000"/>
                </a:solidFill>
                <a:uLnTx/>
                <a:uFillTx/>
                <a:latin typeface="Arial"/>
                <a:ea typeface="+mn-ea"/>
                <a:cs typeface="+mn-cs"/>
              </a:rPr>
              <a:t>IDÉALE </a:t>
            </a:r>
            <a:r>
              <a:rPr kumimoji="0" lang="fr-CA" sz="1400" b="0" i="0" u="none" strike="noStrike" cap="none" normalizeH="0" baseline="0" noProof="0" dirty="0">
                <a:ln>
                  <a:noFill/>
                </a:ln>
                <a:solidFill>
                  <a:srgbClr val="000000"/>
                </a:solidFill>
                <a:uLnTx/>
                <a:uFillTx/>
                <a:latin typeface="Arial"/>
                <a:ea typeface="+mn-ea"/>
                <a:cs typeface="+mn-cs"/>
              </a:rPr>
              <a:t>des points de travail qui reflète les activités effectuées </a:t>
            </a:r>
            <a:r>
              <a:rPr kumimoji="0" lang="fr-CA" sz="1400" b="1" i="0" u="none" strike="noStrike" cap="none" normalizeH="0" baseline="0" noProof="0" dirty="0">
                <a:ln>
                  <a:noFill/>
                </a:ln>
                <a:solidFill>
                  <a:srgbClr val="000000"/>
                </a:solidFill>
                <a:uLnTx/>
                <a:uFillTx/>
                <a:latin typeface="Arial"/>
                <a:ea typeface="+mn-ea"/>
                <a:cs typeface="+mn-cs"/>
              </a:rPr>
              <a:t>dans le milieu de travail.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1" name="Rectangle 130">
            <a:extLst>
              <a:ext uri="{FF2B5EF4-FFF2-40B4-BE49-F238E27FC236}">
                <a16:creationId xmlns:a16="http://schemas.microsoft.com/office/drawing/2014/main" id="{1D6BDE99-3D1C-40D1-820E-56410468A596}"/>
              </a:ext>
            </a:extLst>
          </p:cNvPr>
          <p:cNvSpPr/>
          <p:nvPr/>
        </p:nvSpPr>
        <p:spPr>
          <a:xfrm rot="5400000">
            <a:off x="2681650" y="1342176"/>
            <a:ext cx="897396" cy="2470735"/>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1894981" y="1864405"/>
            <a:ext cx="6207106" cy="3005474"/>
            <a:chOff x="6140200" y="2257641"/>
            <a:chExt cx="5142069" cy="2750909"/>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grpSp>
      <p:sp>
        <p:nvSpPr>
          <p:cNvPr id="74" name="TextBox 73">
            <a:extLst>
              <a:ext uri="{FF2B5EF4-FFF2-40B4-BE49-F238E27FC236}">
                <a16:creationId xmlns:a16="http://schemas.microsoft.com/office/drawing/2014/main" id="{8B3929CC-7C07-4359-BE74-BBA30316C8AA}"/>
              </a:ext>
            </a:extLst>
          </p:cNvPr>
          <p:cNvSpPr txBox="1"/>
          <p:nvPr/>
        </p:nvSpPr>
        <p:spPr>
          <a:xfrm>
            <a:off x="-539934" y="4769417"/>
            <a:ext cx="3117399"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MILIEU DE TRAVAIL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 INTERACTIF </a:t>
            </a:r>
          </a:p>
        </p:txBody>
      </p:sp>
      <p:sp>
        <p:nvSpPr>
          <p:cNvPr id="73" name="TextBox 72">
            <a:extLst>
              <a:ext uri="{FF2B5EF4-FFF2-40B4-BE49-F238E27FC236}">
                <a16:creationId xmlns:a16="http://schemas.microsoft.com/office/drawing/2014/main" id="{043975EF-F360-4B6F-9D8F-02C441F1F355}"/>
              </a:ext>
            </a:extLst>
          </p:cNvPr>
          <p:cNvSpPr txBox="1"/>
          <p:nvPr/>
        </p:nvSpPr>
        <p:spPr>
          <a:xfrm>
            <a:off x="10599" y="3368967"/>
            <a:ext cx="1846657"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MILIEU DE TRAVAIL</a:t>
            </a:r>
            <a:r>
              <a:rPr kumimoji="0" lang="fr-CA" sz="1400" b="1" i="0" u="none" strike="noStrike" cap="none" normalizeH="0" baseline="0" noProof="0">
                <a:ln>
                  <a:noFill/>
                </a:ln>
                <a:solidFill>
                  <a:srgbClr val="000000"/>
                </a:solidFill>
                <a:uLnTx/>
                <a:uFillTx/>
                <a:latin typeface="Arial"/>
                <a:ea typeface="+mn-ea"/>
                <a:cs typeface="+mn-cs"/>
              </a:rPr>
              <a:t> ÉQUILIBRÉ</a:t>
            </a:r>
            <a:r>
              <a:rPr kumimoji="0" lang="fr-CA" sz="1200" b="0" i="0" u="none" strike="noStrike" cap="none" normalizeH="0" baseline="0" noProof="0">
                <a:ln>
                  <a:noFill/>
                </a:ln>
                <a:solidFill>
                  <a:srgbClr val="000000"/>
                </a:solidFill>
                <a:uLnTx/>
                <a:uFillTx/>
                <a:latin typeface="Arial"/>
                <a:ea typeface="+mn-ea"/>
                <a:cs typeface="+mn-cs"/>
              </a:rPr>
              <a:t> </a:t>
            </a: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482184" y="87347"/>
            <a:ext cx="6957916"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200" b="1" i="0" u="none" strike="noStrike" cap="none" normalizeH="0" baseline="0" noProof="0" dirty="0">
                <a:ln>
                  <a:noFill/>
                </a:ln>
                <a:solidFill>
                  <a:srgbClr val="18853F"/>
                </a:solidFill>
                <a:uLnTx/>
                <a:uFillTx/>
                <a:latin typeface="Arial"/>
                <a:ea typeface="+mj-ea"/>
                <a:cs typeface="+mj-cs"/>
              </a:rPr>
              <a:t>Comment un Milieu de travail GC est-il conçu? </a:t>
            </a:r>
          </a:p>
          <a:p>
            <a:pPr marL="0" marR="0" lvl="0" indent="0" algn="l" defTabSz="912813" rtl="0" eaLnBrk="0" fontAlgn="base" latinLnBrk="0" hangingPunct="0">
              <a:lnSpc>
                <a:spcPct val="90000"/>
              </a:lnSpc>
              <a:spcBef>
                <a:spcPct val="0"/>
              </a:spcBef>
              <a:spcAft>
                <a:spcPct val="0"/>
              </a:spcAft>
              <a:buClrTx/>
              <a:buSzTx/>
              <a:buFontTx/>
              <a:buNone/>
              <a:tabLst/>
              <a:defRPr/>
            </a:pPr>
            <a:endParaRPr kumimoji="0" lang="en-CA" sz="3200" b="1" i="0" u="none" strike="noStrike" kern="1200" cap="none" spc="0" normalizeH="0" baseline="0" noProof="0" dirty="0">
              <a:ln>
                <a:noFill/>
              </a:ln>
              <a:solidFill>
                <a:srgbClr val="18853F"/>
              </a:solidFill>
              <a:effectLst/>
              <a:uLnTx/>
              <a:uFillTx/>
              <a:latin typeface="Arial"/>
              <a:ea typeface="+mj-ea"/>
              <a:cs typeface="+mj-cs"/>
            </a:endParaRPr>
          </a:p>
        </p:txBody>
      </p:sp>
      <p:sp>
        <p:nvSpPr>
          <p:cNvPr id="69" name="TextBox 68">
            <a:extLst>
              <a:ext uri="{FF2B5EF4-FFF2-40B4-BE49-F238E27FC236}">
                <a16:creationId xmlns:a16="http://schemas.microsoft.com/office/drawing/2014/main" id="{9435C836-13C5-43CA-9623-4D1E90A9E9DC}"/>
              </a:ext>
            </a:extLst>
          </p:cNvPr>
          <p:cNvSpPr txBox="1"/>
          <p:nvPr/>
        </p:nvSpPr>
        <p:spPr>
          <a:xfrm>
            <a:off x="-211008" y="2074554"/>
            <a:ext cx="2278455"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Milieu de travail </a:t>
            </a:r>
            <a:r>
              <a:rPr kumimoji="0" lang="fr-CA" sz="1400" b="1" i="0" u="none" strike="noStrike" cap="none" normalizeH="0" baseline="0" noProof="0">
                <a:ln>
                  <a:noFill/>
                </a:ln>
                <a:solidFill>
                  <a:srgbClr val="000000"/>
                </a:solidFill>
                <a:uLnTx/>
                <a:uFillTx/>
                <a:latin typeface="Arial"/>
                <a:ea typeface="+mn-ea"/>
                <a:cs typeface="+mn-cs"/>
              </a:rPr>
              <a:t>AUTONOME</a:t>
            </a:r>
            <a:r>
              <a:rPr kumimoji="0" lang="fr-CA" sz="1200" b="0" i="0" u="none" strike="noStrike" cap="none" normalizeH="0" baseline="0" noProof="0">
                <a:ln>
                  <a:noFill/>
                </a:ln>
                <a:solidFill>
                  <a:srgbClr val="000000"/>
                </a:solidFill>
                <a:uLnTx/>
                <a:uFillTx/>
                <a:latin typeface="Arial"/>
                <a:ea typeface="+mn-ea"/>
                <a:cs typeface="+mn-cs"/>
              </a:rPr>
              <a:t> </a:t>
            </a:r>
          </a:p>
        </p:txBody>
      </p:sp>
      <p:sp>
        <p:nvSpPr>
          <p:cNvPr id="75" name="TextBox 74">
            <a:extLst>
              <a:ext uri="{FF2B5EF4-FFF2-40B4-BE49-F238E27FC236}">
                <a16:creationId xmlns:a16="http://schemas.microsoft.com/office/drawing/2014/main" id="{31DBE35C-C245-480E-8CA8-21859EBA08A9}"/>
              </a:ext>
            </a:extLst>
          </p:cNvPr>
          <p:cNvSpPr txBox="1"/>
          <p:nvPr/>
        </p:nvSpPr>
        <p:spPr>
          <a:xfrm>
            <a:off x="172358" y="2490397"/>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solidFill>
                <a:uLnTx/>
                <a:uFillTx/>
                <a:latin typeface="Arial"/>
                <a:ea typeface="+mn-ea"/>
                <a:cs typeface="+mn-cs"/>
              </a:rPr>
              <a:t>Proportion plus élevée de </a:t>
            </a:r>
            <a:r>
              <a:rPr kumimoji="0" lang="fr-CA" sz="1200" b="1" i="0" u="none" strike="noStrike" cap="none" normalizeH="0" baseline="0" noProof="0" dirty="0">
                <a:ln>
                  <a:noFill/>
                </a:ln>
                <a:solidFill>
                  <a:srgbClr val="000000"/>
                </a:solidFill>
                <a:uLnTx/>
                <a:uFillTx/>
                <a:latin typeface="Arial"/>
                <a:ea typeface="+mn-ea"/>
                <a:cs typeface="+mn-cs"/>
              </a:rPr>
              <a:t>points de travail individuels</a:t>
            </a:r>
            <a:r>
              <a:rPr kumimoji="0" lang="fr-CA" sz="1200" b="0" i="0" u="none" strike="noStrike" cap="none" normalizeH="0" baseline="0" noProof="0" dirty="0">
                <a:ln>
                  <a:noFill/>
                </a:ln>
                <a:solidFill>
                  <a:srgbClr val="000000"/>
                </a:solidFill>
                <a:uLnTx/>
                <a:uFillTx/>
                <a:latin typeface="Arial"/>
                <a:ea typeface="+mn-ea"/>
                <a:cs typeface="+mn-cs"/>
              </a:rPr>
              <a:t>.  </a:t>
            </a:r>
          </a:p>
        </p:txBody>
      </p:sp>
      <p:sp>
        <p:nvSpPr>
          <p:cNvPr id="80" name="TextBox 79">
            <a:extLst>
              <a:ext uri="{FF2B5EF4-FFF2-40B4-BE49-F238E27FC236}">
                <a16:creationId xmlns:a16="http://schemas.microsoft.com/office/drawing/2014/main" id="{C0F6252F-E3DF-477B-8F5E-58933A8C64FB}"/>
              </a:ext>
            </a:extLst>
          </p:cNvPr>
          <p:cNvSpPr txBox="1"/>
          <p:nvPr/>
        </p:nvSpPr>
        <p:spPr>
          <a:xfrm>
            <a:off x="203045" y="5192383"/>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solidFill>
                <a:uLnTx/>
                <a:uFillTx/>
                <a:latin typeface="Arial"/>
                <a:ea typeface="+mn-ea"/>
                <a:cs typeface="+mn-cs"/>
              </a:rPr>
              <a:t>Proportion plus élevée de </a:t>
            </a:r>
            <a:r>
              <a:rPr kumimoji="0" lang="fr-CA" sz="1200" b="1" i="0" u="none" strike="noStrike" cap="none" normalizeH="0" baseline="0" noProof="0" dirty="0">
                <a:ln>
                  <a:noFill/>
                </a:ln>
                <a:solidFill>
                  <a:srgbClr val="000000"/>
                </a:solidFill>
                <a:uLnTx/>
                <a:uFillTx/>
                <a:latin typeface="Arial"/>
                <a:ea typeface="+mn-ea"/>
                <a:cs typeface="+mn-cs"/>
              </a:rPr>
              <a:t>points de travail collaboratif</a:t>
            </a:r>
            <a:r>
              <a:rPr kumimoji="0" lang="fr-CA" sz="1200" b="0" i="0" u="none" strike="noStrike" cap="none" normalizeH="0" baseline="0" noProof="0" dirty="0">
                <a:ln>
                  <a:noFill/>
                </a:ln>
                <a:solidFill>
                  <a:srgbClr val="000000"/>
                </a:solidFill>
                <a:uLnTx/>
                <a:uFillTx/>
                <a:latin typeface="Arial"/>
                <a:ea typeface="+mn-ea"/>
                <a:cs typeface="+mn-cs"/>
              </a:rPr>
              <a:t>.  </a:t>
            </a:r>
          </a:p>
        </p:txBody>
      </p:sp>
      <p:sp>
        <p:nvSpPr>
          <p:cNvPr id="81" name="TextBox 80">
            <a:extLst>
              <a:ext uri="{FF2B5EF4-FFF2-40B4-BE49-F238E27FC236}">
                <a16:creationId xmlns:a16="http://schemas.microsoft.com/office/drawing/2014/main" id="{0C381D76-7DE3-4E90-99B8-7844CED6C432}"/>
              </a:ext>
            </a:extLst>
          </p:cNvPr>
          <p:cNvSpPr txBox="1"/>
          <p:nvPr/>
        </p:nvSpPr>
        <p:spPr>
          <a:xfrm>
            <a:off x="54187" y="3798111"/>
            <a:ext cx="179104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a:ln>
                  <a:noFill/>
                </a:ln>
                <a:solidFill>
                  <a:srgbClr val="000000"/>
                </a:solidFill>
                <a:uLnTx/>
                <a:uFillTx/>
                <a:latin typeface="Arial"/>
                <a:ea typeface="+mn-ea"/>
                <a:cs typeface="+mn-cs"/>
              </a:rPr>
              <a:t>Proportion égale </a:t>
            </a:r>
            <a:r>
              <a:rPr kumimoji="0" lang="fr-CA" sz="1200" b="0" i="0" u="none" strike="noStrike" cap="none" normalizeH="0" baseline="0" noProof="0">
                <a:ln>
                  <a:noFill/>
                </a:ln>
                <a:solidFill>
                  <a:srgbClr val="000000"/>
                </a:solidFill>
                <a:uLnTx/>
                <a:uFillTx/>
                <a:latin typeface="Arial"/>
                <a:ea typeface="+mn-ea"/>
                <a:cs typeface="+mn-cs"/>
              </a:rPr>
              <a:t>de points de travail individuels et collaboratifs.  </a:t>
            </a:r>
          </a:p>
        </p:txBody>
      </p:sp>
      <p:sp>
        <p:nvSpPr>
          <p:cNvPr id="83" name="Rectangle: Folded Corner 82">
            <a:extLst>
              <a:ext uri="{FF2B5EF4-FFF2-40B4-BE49-F238E27FC236}">
                <a16:creationId xmlns:a16="http://schemas.microsoft.com/office/drawing/2014/main" id="{7BABDAD1-CB26-47E9-B423-5A520323C846}"/>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37A2942A-2AD5-4A71-B0B7-55CF71030055}"/>
              </a:ext>
            </a:extLst>
          </p:cNvPr>
          <p:cNvSpPr/>
          <p:nvPr/>
        </p:nvSpPr>
        <p:spPr>
          <a:xfrm>
            <a:off x="8669266" y="357652"/>
            <a:ext cx="3260298"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prstClr val="black"/>
                </a:solidFill>
                <a:uLnTx/>
                <a:uFillTx/>
                <a:latin typeface="Arial"/>
                <a:ea typeface="+mn-ea"/>
                <a:cs typeface="+mn-cs"/>
              </a:rPr>
              <a:t>Le profil d’activité idéal pour votre milieu de travail sera déterminé par un court sondage et dans l’atelier des programmes fonctionnels.</a:t>
            </a:r>
          </a:p>
        </p:txBody>
      </p:sp>
      <p:pic>
        <p:nvPicPr>
          <p:cNvPr id="85" name="Graphic 84" descr="Right pointing backhand index outline">
            <a:extLst>
              <a:ext uri="{FF2B5EF4-FFF2-40B4-BE49-F238E27FC236}">
                <a16:creationId xmlns:a16="http://schemas.microsoft.com/office/drawing/2014/main" id="{49523E25-416A-4981-BDF3-FF1F8C0CC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
        <p:nvSpPr>
          <p:cNvPr id="86" name="TextBox 85">
            <a:extLst>
              <a:ext uri="{FF2B5EF4-FFF2-40B4-BE49-F238E27FC236}">
                <a16:creationId xmlns:a16="http://schemas.microsoft.com/office/drawing/2014/main" id="{A9F4A062-0C5F-4F78-9456-4B0CEF281CD8}"/>
              </a:ext>
            </a:extLst>
          </p:cNvPr>
          <p:cNvSpPr txBox="1"/>
          <p:nvPr/>
        </p:nvSpPr>
        <p:spPr>
          <a:xfrm>
            <a:off x="8554324" y="2271720"/>
            <a:ext cx="3022629"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La conception de </a:t>
            </a:r>
            <a:r>
              <a:rPr kumimoji="0" lang="fr-CA" sz="1400" b="0" i="0" u="none" strike="noStrike" cap="none" normalizeH="0" baseline="0" noProof="0" dirty="0" err="1">
                <a:ln>
                  <a:noFill/>
                </a:ln>
                <a:solidFill>
                  <a:srgbClr val="000000"/>
                </a:solidFill>
                <a:uLnTx/>
                <a:uFillTx/>
                <a:latin typeface="Arial"/>
                <a:ea typeface="+mn-ea"/>
                <a:cs typeface="+mn-cs"/>
              </a:rPr>
              <a:t>CotravailGC</a:t>
            </a:r>
            <a:r>
              <a:rPr kumimoji="0" lang="fr-CA" sz="1400" b="0" i="0" u="none" strike="noStrike" cap="none" normalizeH="0" baseline="0" noProof="0" dirty="0">
                <a:ln>
                  <a:noFill/>
                </a:ln>
                <a:solidFill>
                  <a:srgbClr val="000000"/>
                </a:solidFill>
                <a:uLnTx/>
                <a:uFillTx/>
                <a:latin typeface="Arial"/>
                <a:ea typeface="+mn-ea"/>
                <a:cs typeface="+mn-cs"/>
              </a:rPr>
              <a:t> </a:t>
            </a:r>
            <a:r>
              <a:rPr kumimoji="0" lang="fr-CA" sz="1400" b="1" i="0" u="none" strike="noStrike" cap="none" normalizeH="0" baseline="0" noProof="0" dirty="0">
                <a:ln>
                  <a:noFill/>
                </a:ln>
                <a:solidFill>
                  <a:srgbClr val="000000"/>
                </a:solidFill>
                <a:uLnTx/>
                <a:uFillTx/>
                <a:latin typeface="Arial"/>
                <a:ea typeface="+mn-ea"/>
                <a:cs typeface="+mn-cs"/>
              </a:rPr>
              <a:t>CENTRÉ SUR L’UTILISATEUR.</a:t>
            </a:r>
            <a:r>
              <a:rPr kumimoji="0" lang="fr-CA" sz="1400" b="0" i="0" u="none" strike="noStrike" cap="none" normalizeH="0" baseline="0" noProof="0" dirty="0">
                <a:ln>
                  <a:noFill/>
                </a:ln>
                <a:solidFill>
                  <a:srgbClr val="000000"/>
                </a:solidFill>
                <a:uLnTx/>
                <a:uFillTx/>
                <a:latin typeface="Arial"/>
                <a:ea typeface="+mn-ea"/>
                <a:cs typeface="+mn-cs"/>
              </a:rPr>
              <a:t>  La contribution des utilisateurs est essentielle afin de fournir une conception en </a:t>
            </a:r>
            <a:r>
              <a:rPr lang="fr-CA" sz="1400" dirty="0">
                <a:solidFill>
                  <a:srgbClr val="000000"/>
                </a:solidFill>
                <a:latin typeface="Arial"/>
              </a:rPr>
              <a:t>appui aux</a:t>
            </a:r>
            <a:r>
              <a:rPr kumimoji="0" lang="fr-CA" sz="1400" b="0" i="0" u="none" strike="noStrike" cap="none" normalizeH="0" baseline="0" noProof="0" dirty="0">
                <a:ln>
                  <a:noFill/>
                </a:ln>
                <a:solidFill>
                  <a:srgbClr val="000000"/>
                </a:solidFill>
                <a:uLnTx/>
                <a:uFillTx/>
                <a:latin typeface="Arial"/>
                <a:ea typeface="+mn-ea"/>
                <a:cs typeface="+mn-cs"/>
              </a:rPr>
              <a:t> activités ainsi qu’aux styles de travail.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Rounded Corners 1">
            <a:extLst>
              <a:ext uri="{FF2B5EF4-FFF2-40B4-BE49-F238E27FC236}">
                <a16:creationId xmlns:a16="http://schemas.microsoft.com/office/drawing/2014/main" id="{EB659D60-E67A-4CE0-8332-25970FEE62DB}"/>
              </a:ext>
            </a:extLst>
          </p:cNvPr>
          <p:cNvSpPr/>
          <p:nvPr/>
        </p:nvSpPr>
        <p:spPr>
          <a:xfrm>
            <a:off x="8453120" y="2162197"/>
            <a:ext cx="3370739" cy="1635914"/>
          </a:xfrm>
          <a:custGeom>
            <a:avLst/>
            <a:gdLst>
              <a:gd name="connsiteX0" fmla="*/ 0 w 3370739"/>
              <a:gd name="connsiteY0" fmla="*/ 272658 h 1635914"/>
              <a:gd name="connsiteX1" fmla="*/ 272658 w 3370739"/>
              <a:gd name="connsiteY1" fmla="*/ 0 h 1635914"/>
              <a:gd name="connsiteX2" fmla="*/ 894251 w 3370739"/>
              <a:gd name="connsiteY2" fmla="*/ 0 h 1635914"/>
              <a:gd name="connsiteX3" fmla="*/ 1431081 w 3370739"/>
              <a:gd name="connsiteY3" fmla="*/ 0 h 1635914"/>
              <a:gd name="connsiteX4" fmla="*/ 1939658 w 3370739"/>
              <a:gd name="connsiteY4" fmla="*/ 0 h 1635914"/>
              <a:gd name="connsiteX5" fmla="*/ 2532996 w 3370739"/>
              <a:gd name="connsiteY5" fmla="*/ 0 h 1635914"/>
              <a:gd name="connsiteX6" fmla="*/ 3098081 w 3370739"/>
              <a:gd name="connsiteY6" fmla="*/ 0 h 1635914"/>
              <a:gd name="connsiteX7" fmla="*/ 3370739 w 3370739"/>
              <a:gd name="connsiteY7" fmla="*/ 272658 h 1635914"/>
              <a:gd name="connsiteX8" fmla="*/ 3370739 w 3370739"/>
              <a:gd name="connsiteY8" fmla="*/ 817957 h 1635914"/>
              <a:gd name="connsiteX9" fmla="*/ 3370739 w 3370739"/>
              <a:gd name="connsiteY9" fmla="*/ 1363256 h 1635914"/>
              <a:gd name="connsiteX10" fmla="*/ 3098081 w 3370739"/>
              <a:gd name="connsiteY10" fmla="*/ 1635914 h 1635914"/>
              <a:gd name="connsiteX11" fmla="*/ 2504742 w 3370739"/>
              <a:gd name="connsiteY11" fmla="*/ 1635914 h 1635914"/>
              <a:gd name="connsiteX12" fmla="*/ 1883149 w 3370739"/>
              <a:gd name="connsiteY12" fmla="*/ 1635914 h 1635914"/>
              <a:gd name="connsiteX13" fmla="*/ 1261556 w 3370739"/>
              <a:gd name="connsiteY13" fmla="*/ 1635914 h 1635914"/>
              <a:gd name="connsiteX14" fmla="*/ 272658 w 3370739"/>
              <a:gd name="connsiteY14" fmla="*/ 1635914 h 1635914"/>
              <a:gd name="connsiteX15" fmla="*/ 0 w 3370739"/>
              <a:gd name="connsiteY15" fmla="*/ 1363256 h 1635914"/>
              <a:gd name="connsiteX16" fmla="*/ 0 w 3370739"/>
              <a:gd name="connsiteY16" fmla="*/ 807051 h 1635914"/>
              <a:gd name="connsiteX17" fmla="*/ 0 w 3370739"/>
              <a:gd name="connsiteY17" fmla="*/ 272658 h 16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39" h="1635914" extrusionOk="0">
                <a:moveTo>
                  <a:pt x="0" y="272658"/>
                </a:moveTo>
                <a:cubicBezTo>
                  <a:pt x="-32576" y="101979"/>
                  <a:pt x="106663" y="5784"/>
                  <a:pt x="272658" y="0"/>
                </a:cubicBezTo>
                <a:cubicBezTo>
                  <a:pt x="486530" y="-66906"/>
                  <a:pt x="747805" y="33993"/>
                  <a:pt x="894251" y="0"/>
                </a:cubicBezTo>
                <a:cubicBezTo>
                  <a:pt x="1040697" y="-33993"/>
                  <a:pt x="1189087" y="56070"/>
                  <a:pt x="1431081" y="0"/>
                </a:cubicBezTo>
                <a:cubicBezTo>
                  <a:pt x="1673075" y="-56070"/>
                  <a:pt x="1694996" y="54531"/>
                  <a:pt x="1939658" y="0"/>
                </a:cubicBezTo>
                <a:cubicBezTo>
                  <a:pt x="2184320" y="-54531"/>
                  <a:pt x="2353589" y="60642"/>
                  <a:pt x="2532996" y="0"/>
                </a:cubicBezTo>
                <a:cubicBezTo>
                  <a:pt x="2712403" y="-60642"/>
                  <a:pt x="2817601" y="10692"/>
                  <a:pt x="3098081" y="0"/>
                </a:cubicBezTo>
                <a:cubicBezTo>
                  <a:pt x="3258338" y="-15740"/>
                  <a:pt x="3354681" y="136184"/>
                  <a:pt x="3370739" y="272658"/>
                </a:cubicBezTo>
                <a:cubicBezTo>
                  <a:pt x="3413561" y="495505"/>
                  <a:pt x="3358607" y="675118"/>
                  <a:pt x="3370739" y="817957"/>
                </a:cubicBezTo>
                <a:cubicBezTo>
                  <a:pt x="3382871" y="960796"/>
                  <a:pt x="3339540" y="1251788"/>
                  <a:pt x="3370739" y="1363256"/>
                </a:cubicBezTo>
                <a:cubicBezTo>
                  <a:pt x="3366479" y="1513597"/>
                  <a:pt x="3256461" y="1614537"/>
                  <a:pt x="3098081" y="1635914"/>
                </a:cubicBezTo>
                <a:cubicBezTo>
                  <a:pt x="2812311" y="1701841"/>
                  <a:pt x="2776210" y="1606542"/>
                  <a:pt x="2504742" y="1635914"/>
                </a:cubicBezTo>
                <a:cubicBezTo>
                  <a:pt x="2233274" y="1665286"/>
                  <a:pt x="2074737" y="1634749"/>
                  <a:pt x="1883149" y="1635914"/>
                </a:cubicBezTo>
                <a:cubicBezTo>
                  <a:pt x="1691561" y="1637079"/>
                  <a:pt x="1539455" y="1574289"/>
                  <a:pt x="1261556" y="1635914"/>
                </a:cubicBezTo>
                <a:cubicBezTo>
                  <a:pt x="983657" y="1697539"/>
                  <a:pt x="617155" y="1604026"/>
                  <a:pt x="272658" y="1635914"/>
                </a:cubicBezTo>
                <a:cubicBezTo>
                  <a:pt x="114843" y="1629102"/>
                  <a:pt x="-5900" y="1505022"/>
                  <a:pt x="0" y="1363256"/>
                </a:cubicBezTo>
                <a:cubicBezTo>
                  <a:pt x="-38226" y="1131308"/>
                  <a:pt x="40892" y="929722"/>
                  <a:pt x="0" y="807051"/>
                </a:cubicBezTo>
                <a:cubicBezTo>
                  <a:pt x="-40892" y="684381"/>
                  <a:pt x="3745" y="478637"/>
                  <a:pt x="0" y="272658"/>
                </a:cubicBezTo>
                <a:close/>
              </a:path>
            </a:pathLst>
          </a:custGeom>
          <a:noFill/>
          <a:ln w="28575">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Left 2">
            <a:extLst>
              <a:ext uri="{FF2B5EF4-FFF2-40B4-BE49-F238E27FC236}">
                <a16:creationId xmlns:a16="http://schemas.microsoft.com/office/drawing/2014/main" id="{60B3B806-DD97-4F8C-B2B6-A814F0B90F99}"/>
              </a:ext>
            </a:extLst>
          </p:cNvPr>
          <p:cNvSpPr/>
          <p:nvPr/>
        </p:nvSpPr>
        <p:spPr>
          <a:xfrm>
            <a:off x="8135499" y="4912532"/>
            <a:ext cx="681265" cy="318550"/>
          </a:xfrm>
          <a:prstGeom prst="leftArrow">
            <a:avLst>
              <a:gd name="adj1" fmla="val 573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1801D2ED-E6C6-4E17-B072-423C1B5136E7}"/>
              </a:ext>
            </a:extLst>
          </p:cNvPr>
          <p:cNvSpPr txBox="1"/>
          <p:nvPr/>
        </p:nvSpPr>
        <p:spPr>
          <a:xfrm>
            <a:off x="8855202" y="4388740"/>
            <a:ext cx="3154595" cy="153888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1" u="none" strike="noStrike" cap="none" normalizeH="0" baseline="0" noProof="0" dirty="0">
                <a:ln>
                  <a:noFill/>
                </a:ln>
                <a:solidFill>
                  <a:srgbClr val="000000"/>
                </a:solidFill>
                <a:uLnTx/>
                <a:uFillTx/>
                <a:latin typeface="Arial"/>
                <a:ea typeface="+mn-ea"/>
                <a:cs typeface="+mn-cs"/>
              </a:rPr>
              <a:t>De plus en plus d’organisations cherchent à ce que leur milieu de travail favorise la collaboration et l’interaction, le travail individuel étant principalement effectué hors site.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40" name="Picture 139">
            <a:extLst>
              <a:ext uri="{FF2B5EF4-FFF2-40B4-BE49-F238E27FC236}">
                <a16:creationId xmlns:a16="http://schemas.microsoft.com/office/drawing/2014/main" id="{286F8230-34DB-478D-8C1F-F5E47C37DC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5073484" y="2001272"/>
            <a:ext cx="332236" cy="1013068"/>
          </a:xfrm>
          <a:prstGeom prst="rect">
            <a:avLst/>
          </a:prstGeom>
        </p:spPr>
      </p:pic>
      <p:pic>
        <p:nvPicPr>
          <p:cNvPr id="173" name="Picture 172">
            <a:extLst>
              <a:ext uri="{FF2B5EF4-FFF2-40B4-BE49-F238E27FC236}">
                <a16:creationId xmlns:a16="http://schemas.microsoft.com/office/drawing/2014/main" id="{19885E8E-1CC8-48A1-ABE1-D484566AC6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157685" y="2001272"/>
            <a:ext cx="332236" cy="1013068"/>
          </a:xfrm>
          <a:prstGeom prst="rect">
            <a:avLst/>
          </a:prstGeom>
        </p:spPr>
      </p:pic>
      <p:pic>
        <p:nvPicPr>
          <p:cNvPr id="174" name="Picture 173">
            <a:extLst>
              <a:ext uri="{FF2B5EF4-FFF2-40B4-BE49-F238E27FC236}">
                <a16:creationId xmlns:a16="http://schemas.microsoft.com/office/drawing/2014/main" id="{162DA431-2F3C-4338-B303-F1BED015FF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231000" y="1985933"/>
            <a:ext cx="332236" cy="1013068"/>
          </a:xfrm>
          <a:prstGeom prst="rect">
            <a:avLst/>
          </a:prstGeom>
        </p:spPr>
      </p:pic>
      <p:pic>
        <p:nvPicPr>
          <p:cNvPr id="179" name="Picture 178">
            <a:extLst>
              <a:ext uri="{FF2B5EF4-FFF2-40B4-BE49-F238E27FC236}">
                <a16:creationId xmlns:a16="http://schemas.microsoft.com/office/drawing/2014/main" id="{83ACCD9B-9995-4E99-9281-2E8E149EFA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3756036" y="3697170"/>
            <a:ext cx="502527" cy="439451"/>
          </a:xfrm>
          <a:prstGeom prst="rect">
            <a:avLst/>
          </a:prstGeom>
        </p:spPr>
      </p:pic>
      <p:pic>
        <p:nvPicPr>
          <p:cNvPr id="180" name="Picture 179">
            <a:extLst>
              <a:ext uri="{FF2B5EF4-FFF2-40B4-BE49-F238E27FC236}">
                <a16:creationId xmlns:a16="http://schemas.microsoft.com/office/drawing/2014/main" id="{150C000B-BE8E-4D59-A2AB-364D2A907D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37745" y="3557606"/>
            <a:ext cx="446871" cy="733497"/>
          </a:xfrm>
          <a:prstGeom prst="rect">
            <a:avLst/>
          </a:prstGeom>
        </p:spPr>
      </p:pic>
      <p:pic>
        <p:nvPicPr>
          <p:cNvPr id="181" name="Picture 180">
            <a:extLst>
              <a:ext uri="{FF2B5EF4-FFF2-40B4-BE49-F238E27FC236}">
                <a16:creationId xmlns:a16="http://schemas.microsoft.com/office/drawing/2014/main" id="{9ECA9E49-99FF-49FC-B93F-5932D44823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5691042" y="3402718"/>
            <a:ext cx="332236" cy="1013068"/>
          </a:xfrm>
          <a:prstGeom prst="rect">
            <a:avLst/>
          </a:prstGeom>
        </p:spPr>
      </p:pic>
      <p:pic>
        <p:nvPicPr>
          <p:cNvPr id="182" name="Picture 181">
            <a:extLst>
              <a:ext uri="{FF2B5EF4-FFF2-40B4-BE49-F238E27FC236}">
                <a16:creationId xmlns:a16="http://schemas.microsoft.com/office/drawing/2014/main" id="{025A5177-E6E1-46DB-8040-78BF2FE42E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822637" y="3391602"/>
            <a:ext cx="332236" cy="1013068"/>
          </a:xfrm>
          <a:prstGeom prst="rect">
            <a:avLst/>
          </a:prstGeom>
        </p:spPr>
      </p:pic>
      <p:pic>
        <p:nvPicPr>
          <p:cNvPr id="183" name="Picture 182">
            <a:extLst>
              <a:ext uri="{FF2B5EF4-FFF2-40B4-BE49-F238E27FC236}">
                <a16:creationId xmlns:a16="http://schemas.microsoft.com/office/drawing/2014/main" id="{89D905DB-073E-4E70-9786-4F68B4F854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704110" y="4839900"/>
            <a:ext cx="332236" cy="1013068"/>
          </a:xfrm>
          <a:prstGeom prst="rect">
            <a:avLst/>
          </a:prstGeom>
        </p:spPr>
      </p:pic>
      <p:pic>
        <p:nvPicPr>
          <p:cNvPr id="184" name="Picture 183">
            <a:extLst>
              <a:ext uri="{FF2B5EF4-FFF2-40B4-BE49-F238E27FC236}">
                <a16:creationId xmlns:a16="http://schemas.microsoft.com/office/drawing/2014/main" id="{A0E82DC8-F3A8-4BF0-89DE-88EA23B3D2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3602715" y="5086853"/>
            <a:ext cx="502527" cy="439451"/>
          </a:xfrm>
          <a:prstGeom prst="rect">
            <a:avLst/>
          </a:prstGeom>
        </p:spPr>
      </p:pic>
      <p:pic>
        <p:nvPicPr>
          <p:cNvPr id="185" name="Picture 184">
            <a:extLst>
              <a:ext uri="{FF2B5EF4-FFF2-40B4-BE49-F238E27FC236}">
                <a16:creationId xmlns:a16="http://schemas.microsoft.com/office/drawing/2014/main" id="{E2478D21-E522-436B-B7F5-F1246F9F4A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17208" y="4950765"/>
            <a:ext cx="446871" cy="733497"/>
          </a:xfrm>
          <a:prstGeom prst="rect">
            <a:avLst/>
          </a:prstGeom>
        </p:spPr>
      </p:pic>
      <p:pic>
        <p:nvPicPr>
          <p:cNvPr id="186" name="Picture 185">
            <a:extLst>
              <a:ext uri="{FF2B5EF4-FFF2-40B4-BE49-F238E27FC236}">
                <a16:creationId xmlns:a16="http://schemas.microsoft.com/office/drawing/2014/main" id="{F6CF34A5-FAF7-4A4C-9E80-7A0DE306FA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4540640" y="5079297"/>
            <a:ext cx="502527" cy="439451"/>
          </a:xfrm>
          <a:prstGeom prst="rect">
            <a:avLst/>
          </a:prstGeom>
        </p:spPr>
      </p:pic>
      <p:sp>
        <p:nvSpPr>
          <p:cNvPr id="128" name="Rectangle 127">
            <a:extLst>
              <a:ext uri="{FF2B5EF4-FFF2-40B4-BE49-F238E27FC236}">
                <a16:creationId xmlns:a16="http://schemas.microsoft.com/office/drawing/2014/main" id="{50AD25D8-5479-4837-9E96-9D7C5A0ADCC1}"/>
              </a:ext>
            </a:extLst>
          </p:cNvPr>
          <p:cNvSpPr/>
          <p:nvPr/>
        </p:nvSpPr>
        <p:spPr>
          <a:xfrm rot="5400000">
            <a:off x="5799004" y="727105"/>
            <a:ext cx="890654" cy="3715511"/>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E1D29895-91CF-4BA8-969D-4F575136ABBC}"/>
              </a:ext>
            </a:extLst>
          </p:cNvPr>
          <p:cNvSpPr/>
          <p:nvPr/>
        </p:nvSpPr>
        <p:spPr>
          <a:xfrm rot="5400000">
            <a:off x="3002107" y="2432295"/>
            <a:ext cx="890656" cy="306163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Rectangle 175">
            <a:extLst>
              <a:ext uri="{FF2B5EF4-FFF2-40B4-BE49-F238E27FC236}">
                <a16:creationId xmlns:a16="http://schemas.microsoft.com/office/drawing/2014/main" id="{9EA0D202-3652-4B61-82C7-970E3D05FFE5}"/>
              </a:ext>
            </a:extLst>
          </p:cNvPr>
          <p:cNvSpPr/>
          <p:nvPr/>
        </p:nvSpPr>
        <p:spPr>
          <a:xfrm rot="5400000">
            <a:off x="6108983" y="2427476"/>
            <a:ext cx="890654" cy="3078329"/>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B78653B6-15D1-489B-A0FF-D6C42C5A4440}"/>
              </a:ext>
            </a:extLst>
          </p:cNvPr>
          <p:cNvSpPr/>
          <p:nvPr/>
        </p:nvSpPr>
        <p:spPr>
          <a:xfrm rot="5400000">
            <a:off x="3338012" y="3454419"/>
            <a:ext cx="890656" cy="3759498"/>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42473529-EAE7-403D-824C-B4744BD09CA0}"/>
              </a:ext>
            </a:extLst>
          </p:cNvPr>
          <p:cNvSpPr/>
          <p:nvPr/>
        </p:nvSpPr>
        <p:spPr>
          <a:xfrm rot="5400000">
            <a:off x="6447478" y="4158662"/>
            <a:ext cx="890654" cy="2358065"/>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2375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a:bodyPr>
          <a:lstStyle/>
          <a:p>
            <a:r>
              <a:rPr lang="fr-CA" sz="3600">
                <a:solidFill>
                  <a:schemeClr val="accent3"/>
                </a:solidFill>
              </a:rPr>
              <a:t>Caractéristiques de base de la conception</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16</a:t>
            </a:fld>
            <a:endParaRPr lang="en-CA"/>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a:p>
          <a:p>
            <a:pPr marL="285750" indent="-285750">
              <a:buFont typeface="Arial" panose="020B0604020202020204" pitchFamily="34" charset="0"/>
              <a:buChar char="•"/>
            </a:pPr>
            <a:endParaRPr lang="fr-CA"/>
          </a:p>
          <a:p>
            <a:pPr marL="285750" indent="-285750">
              <a:buFont typeface="Arial" panose="020B0604020202020204" pitchFamily="34" charset="0"/>
              <a:buChar char="•"/>
            </a:pPr>
            <a:endParaRPr lang="fr-CA"/>
          </a:p>
          <a:p>
            <a:endParaRPr lang="en-CA"/>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1305341"/>
            <a:ext cx="4607293" cy="4739759"/>
          </a:xfrm>
          <a:prstGeom prst="rect">
            <a:avLst/>
          </a:prstGeom>
          <a:noFill/>
        </p:spPr>
        <p:txBody>
          <a:bodyPr wrap="square" rtlCol="0">
            <a:spAutoFit/>
          </a:bodyPr>
          <a:lstStyle/>
          <a:p>
            <a:r>
              <a:rPr lang="fr-CA" sz="1800" dirty="0">
                <a:latin typeface="+mn-lt"/>
              </a:rPr>
              <a:t>Un projet de transformation du milieu de travail offre toutes les caractéristiques de base du </a:t>
            </a:r>
            <a:r>
              <a:rPr lang="fr-CA" sz="1800" b="1" u="sng" dirty="0">
                <a:latin typeface="+mn-lt"/>
              </a:rPr>
              <a:t>Milieu de travail GC :</a:t>
            </a:r>
          </a:p>
          <a:p>
            <a:endParaRPr lang="en-CA" sz="1600" dirty="0">
              <a:latin typeface="+mn-lt"/>
            </a:endParaRPr>
          </a:p>
          <a:p>
            <a:pPr marL="285750" indent="-285750">
              <a:buFont typeface="Wingdings" panose="05000000000000000000" pitchFamily="2" charset="2"/>
              <a:buChar char="§"/>
            </a:pPr>
            <a:r>
              <a:rPr lang="fr-CA" sz="1600" dirty="0">
                <a:latin typeface="+mn-lt"/>
              </a:rPr>
              <a:t>Configurations multiples des points de travail (ensemble d’éléments communs)</a:t>
            </a:r>
          </a:p>
          <a:p>
            <a:pPr marL="285750" indent="-285750">
              <a:buFont typeface="Wingdings" panose="05000000000000000000" pitchFamily="2" charset="2"/>
              <a:buChar char="§"/>
            </a:pPr>
            <a:r>
              <a:rPr lang="fr-CA" sz="1600" dirty="0">
                <a:latin typeface="+mn-lt"/>
              </a:rPr>
              <a:t>Zones fonctionnelles (sans perturbations, transitionnelle et interactive)</a:t>
            </a:r>
          </a:p>
          <a:p>
            <a:pPr marL="285750" indent="-285750">
              <a:buFont typeface="Wingdings" panose="05000000000000000000" pitchFamily="2" charset="2"/>
              <a:buChar char="§"/>
            </a:pPr>
            <a:r>
              <a:rPr lang="fr-CA" sz="1600" dirty="0">
                <a:latin typeface="+mn-lt"/>
              </a:rPr>
              <a:t>Éléments de conception </a:t>
            </a:r>
            <a:r>
              <a:rPr lang="fr-CA" sz="1600" dirty="0" err="1">
                <a:latin typeface="+mn-lt"/>
              </a:rPr>
              <a:t>biophiliques</a:t>
            </a:r>
            <a:r>
              <a:rPr lang="fr-CA" sz="1600" dirty="0">
                <a:latin typeface="+mn-lt"/>
              </a:rPr>
              <a:t> et durables (plantes, matières naturelles)</a:t>
            </a:r>
          </a:p>
          <a:p>
            <a:pPr marL="285750" indent="-285750">
              <a:buFont typeface="Wingdings" panose="05000000000000000000" pitchFamily="2" charset="2"/>
              <a:buChar char="§"/>
            </a:pPr>
            <a:r>
              <a:rPr lang="fr-CA" sz="1600" dirty="0">
                <a:latin typeface="+mn-lt"/>
              </a:rPr>
              <a:t>Éléments et identification autochtones (art, reconnaissance des terres)</a:t>
            </a:r>
          </a:p>
          <a:p>
            <a:pPr marL="285750" indent="-285750">
              <a:buFont typeface="Wingdings" panose="05000000000000000000" pitchFamily="2" charset="2"/>
              <a:buChar char="§"/>
            </a:pPr>
            <a:r>
              <a:rPr lang="fr-CA" sz="1600" dirty="0">
                <a:latin typeface="+mn-lt"/>
              </a:rPr>
              <a:t>Solutions de conception accessibles et inclusives (fondées sur les pratiques exemplaires établies)</a:t>
            </a:r>
          </a:p>
          <a:p>
            <a:pPr marL="285750" indent="-285750">
              <a:buFont typeface="Wingdings" panose="05000000000000000000" pitchFamily="2" charset="2"/>
              <a:buChar char="§"/>
            </a:pPr>
            <a:r>
              <a:rPr lang="fr-CA" sz="1600" dirty="0">
                <a:latin typeface="+mn-lt"/>
              </a:rPr>
              <a:t>Schémas de couleurs prédéfinis (planches de tendances)</a:t>
            </a:r>
          </a:p>
          <a:p>
            <a:r>
              <a:rPr lang="fr-CA" dirty="0"/>
              <a:t> </a:t>
            </a:r>
          </a:p>
        </p:txBody>
      </p:sp>
      <p:pic>
        <p:nvPicPr>
          <p:cNvPr id="6" name="Picture 5" descr="A picture containing indoor, floor, ceiling, room&#10;&#10;Description automatically generated">
            <a:extLst>
              <a:ext uri="{FF2B5EF4-FFF2-40B4-BE49-F238E27FC236}">
                <a16:creationId xmlns:a16="http://schemas.microsoft.com/office/drawing/2014/main" id="{EB20E056-4C33-49A9-A22A-82B08C63E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1449" y="3615052"/>
            <a:ext cx="3283615" cy="2190146"/>
          </a:xfrm>
          <a:prstGeom prst="rect">
            <a:avLst/>
          </a:prstGeom>
        </p:spPr>
      </p:pic>
      <p:pic>
        <p:nvPicPr>
          <p:cNvPr id="7" name="Picture 6" descr="A person sitting at a table&#10;&#10;Description automatically generated with low confidence">
            <a:extLst>
              <a:ext uri="{FF2B5EF4-FFF2-40B4-BE49-F238E27FC236}">
                <a16:creationId xmlns:a16="http://schemas.microsoft.com/office/drawing/2014/main" id="{0FBF313E-FE3B-4912-8FBD-D5C8BB15DB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0988" y="1298476"/>
            <a:ext cx="3284973" cy="2190147"/>
          </a:xfrm>
          <a:prstGeom prst="rect">
            <a:avLst/>
          </a:prstGeom>
        </p:spPr>
      </p:pic>
      <p:pic>
        <p:nvPicPr>
          <p:cNvPr id="8" name="Picture 7" descr="A picture containing building, porch, furniture&#10;&#10;Description automatically generated">
            <a:extLst>
              <a:ext uri="{FF2B5EF4-FFF2-40B4-BE49-F238E27FC236}">
                <a16:creationId xmlns:a16="http://schemas.microsoft.com/office/drawing/2014/main" id="{1F689F4D-A716-4E6F-B820-C4769C6F62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9179" y="1298475"/>
            <a:ext cx="3399083" cy="2190147"/>
          </a:xfrm>
          <a:prstGeom prst="rect">
            <a:avLst/>
          </a:prstGeom>
        </p:spPr>
      </p:pic>
      <p:pic>
        <p:nvPicPr>
          <p:cNvPr id="9" name="Picture 8" descr="A picture containing ceiling, indoor, floor, room&#10;&#10;Description automatically generated">
            <a:extLst>
              <a:ext uri="{FF2B5EF4-FFF2-40B4-BE49-F238E27FC236}">
                <a16:creationId xmlns:a16="http://schemas.microsoft.com/office/drawing/2014/main" id="{1976AD0F-99E0-4654-A88C-C73B9876A1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45521" y="3615052"/>
            <a:ext cx="3432741" cy="2212953"/>
          </a:xfrm>
          <a:prstGeom prst="rect">
            <a:avLst/>
          </a:prstGeom>
        </p:spPr>
      </p:pic>
    </p:spTree>
    <p:extLst>
      <p:ext uri="{BB962C8B-B14F-4D97-AF65-F5344CB8AC3E}">
        <p14:creationId xmlns:p14="http://schemas.microsoft.com/office/powerpoint/2010/main" val="320350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CCBB591A-0002-4914-BBA4-45ADD012E5D7}"/>
              </a:ext>
            </a:extLst>
          </p:cNvPr>
          <p:cNvSpPr/>
          <p:nvPr/>
        </p:nvSpPr>
        <p:spPr>
          <a:xfrm>
            <a:off x="1093076" y="4389120"/>
            <a:ext cx="3395656" cy="1610916"/>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DB6F07AC-8042-46AB-A863-72D13C4D3826}"/>
              </a:ext>
            </a:extLst>
          </p:cNvPr>
          <p:cNvSpPr>
            <a:spLocks noGrp="1"/>
          </p:cNvSpPr>
          <p:nvPr>
            <p:ph type="title"/>
          </p:nvPr>
        </p:nvSpPr>
        <p:spPr>
          <a:xfrm>
            <a:off x="207925" y="343613"/>
            <a:ext cx="6320891" cy="779462"/>
          </a:xfrm>
        </p:spPr>
        <p:txBody>
          <a:bodyPr/>
          <a:lstStyle/>
          <a:p>
            <a:r>
              <a:rPr lang="fr-CA" sz="2800" dirty="0">
                <a:solidFill>
                  <a:schemeClr val="accent3"/>
                </a:solidFill>
              </a:rPr>
              <a:t>Comprendre les points de travail</a:t>
            </a:r>
          </a:p>
        </p:txBody>
      </p:sp>
      <p:sp>
        <p:nvSpPr>
          <p:cNvPr id="11" name="Rectangle 10">
            <a:extLst>
              <a:ext uri="{FF2B5EF4-FFF2-40B4-BE49-F238E27FC236}">
                <a16:creationId xmlns:a16="http://schemas.microsoft.com/office/drawing/2014/main" id="{BFBE9E9B-DA95-4F58-9EFE-647933A73259}"/>
              </a:ext>
            </a:extLst>
          </p:cNvPr>
          <p:cNvSpPr/>
          <p:nvPr/>
        </p:nvSpPr>
        <p:spPr>
          <a:xfrm>
            <a:off x="207925" y="1021600"/>
            <a:ext cx="5737819" cy="954107"/>
          </a:xfrm>
          <a:prstGeom prst="rect">
            <a:avLst/>
          </a:prstGeom>
        </p:spPr>
        <p:txBody>
          <a:bodyPr wrap="square">
            <a:spAutoFit/>
          </a:bodyPr>
          <a:lstStyle/>
          <a:p>
            <a:pPr algn="just"/>
            <a:r>
              <a:rPr lang="fr-CA" sz="1400" dirty="0">
                <a:latin typeface="+mn-lt"/>
              </a:rPr>
              <a:t>Dans un Milieu de travail GC, les </a:t>
            </a:r>
            <a:r>
              <a:rPr lang="fr-CA" sz="1400" b="1" dirty="0">
                <a:latin typeface="+mn-lt"/>
              </a:rPr>
              <a:t>POINTS DE TRAVAIL</a:t>
            </a:r>
            <a:r>
              <a:rPr lang="fr-CA" sz="1400" dirty="0">
                <a:latin typeface="+mn-lt"/>
              </a:rPr>
              <a:t> sont les pierres angulaires et renvoient en fait à tout espace où il est possible de travailler, depuis une chaise longue ou un bureau, une salle de réunion ou une zone de travail en équipe. </a:t>
            </a:r>
          </a:p>
        </p:txBody>
      </p:sp>
      <p:sp>
        <p:nvSpPr>
          <p:cNvPr id="13" name="TextBox 12">
            <a:extLst>
              <a:ext uri="{FF2B5EF4-FFF2-40B4-BE49-F238E27FC236}">
                <a16:creationId xmlns:a16="http://schemas.microsoft.com/office/drawing/2014/main" id="{139E5FCC-FDA7-4372-9015-A18F7BCE7DD1}"/>
              </a:ext>
            </a:extLst>
          </p:cNvPr>
          <p:cNvSpPr txBox="1"/>
          <p:nvPr/>
        </p:nvSpPr>
        <p:spPr>
          <a:xfrm>
            <a:off x="207925" y="2194887"/>
            <a:ext cx="5731026" cy="1169551"/>
          </a:xfrm>
          <a:prstGeom prst="rect">
            <a:avLst/>
          </a:prstGeom>
          <a:noFill/>
        </p:spPr>
        <p:txBody>
          <a:bodyPr wrap="square">
            <a:spAutoFit/>
          </a:bodyPr>
          <a:lstStyle/>
          <a:p>
            <a:r>
              <a:rPr lang="fr-CA" sz="1400" dirty="0">
                <a:latin typeface="+mn-lt"/>
              </a:rPr>
              <a:t>Les points de travail sont conçus expressément pour répondre à différentes exigences fonctionnelles ou préférences personnelles. Chaque point de travail est équipé d’un mobilier et d’outils numériques qui appuient une variété de tâches et de degrés d’interaction ou de concentration.</a:t>
            </a:r>
          </a:p>
        </p:txBody>
      </p:sp>
      <p:sp>
        <p:nvSpPr>
          <p:cNvPr id="17" name="TextBox 16">
            <a:extLst>
              <a:ext uri="{FF2B5EF4-FFF2-40B4-BE49-F238E27FC236}">
                <a16:creationId xmlns:a16="http://schemas.microsoft.com/office/drawing/2014/main" id="{A40CD451-A73E-4799-8B71-06A632D9D42B}"/>
              </a:ext>
            </a:extLst>
          </p:cNvPr>
          <p:cNvSpPr txBox="1"/>
          <p:nvPr/>
        </p:nvSpPr>
        <p:spPr>
          <a:xfrm>
            <a:off x="271231" y="3697556"/>
            <a:ext cx="3881653" cy="954107"/>
          </a:xfrm>
          <a:prstGeom prst="rect">
            <a:avLst/>
          </a:prstGeom>
          <a:noFill/>
        </p:spPr>
        <p:txBody>
          <a:bodyPr wrap="square">
            <a:spAutoFit/>
          </a:bodyPr>
          <a:lstStyle/>
          <a:p>
            <a:r>
              <a:rPr lang="fr-CA" sz="1400">
                <a:latin typeface="+mn-lt"/>
              </a:rPr>
              <a:t>Il existe </a:t>
            </a:r>
            <a:r>
              <a:rPr lang="fr-CA" sz="1400" b="1">
                <a:latin typeface="+mn-lt"/>
              </a:rPr>
              <a:t>15 types de points de travail différents </a:t>
            </a:r>
            <a:r>
              <a:rPr lang="fr-CA" sz="1400">
                <a:latin typeface="+mn-lt"/>
              </a:rPr>
              <a:t>dans la norme Milieu de travail GC.</a:t>
            </a:r>
          </a:p>
          <a:p>
            <a:endParaRPr lang="en-CA" sz="1400" dirty="0">
              <a:latin typeface="+mn-lt"/>
            </a:endParaRPr>
          </a:p>
          <a:p>
            <a:endParaRPr lang="en-CA" sz="1400" b="1" dirty="0">
              <a:latin typeface="+mn-lt"/>
            </a:endParaRPr>
          </a:p>
        </p:txBody>
      </p:sp>
      <p:pic>
        <p:nvPicPr>
          <p:cNvPr id="26" name="Graphic 25" descr="Right pointing backhand index outline">
            <a:extLst>
              <a:ext uri="{FF2B5EF4-FFF2-40B4-BE49-F238E27FC236}">
                <a16:creationId xmlns:a16="http://schemas.microsoft.com/office/drawing/2014/main" id="{B063D718-07AB-413C-90BF-1AB91283AF5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97567">
            <a:off x="167875" y="4301983"/>
            <a:ext cx="914400" cy="914400"/>
          </a:xfrm>
          <a:prstGeom prst="rect">
            <a:avLst/>
          </a:prstGeom>
        </p:spPr>
      </p:pic>
      <p:sp>
        <p:nvSpPr>
          <p:cNvPr id="30" name="TextBox 29">
            <a:extLst>
              <a:ext uri="{FF2B5EF4-FFF2-40B4-BE49-F238E27FC236}">
                <a16:creationId xmlns:a16="http://schemas.microsoft.com/office/drawing/2014/main" id="{CBA3C126-252D-4C84-8E8A-8D614565024E}"/>
              </a:ext>
            </a:extLst>
          </p:cNvPr>
          <p:cNvSpPr txBox="1"/>
          <p:nvPr/>
        </p:nvSpPr>
        <p:spPr>
          <a:xfrm>
            <a:off x="1213310" y="4532858"/>
            <a:ext cx="3155188" cy="1169551"/>
          </a:xfrm>
          <a:prstGeom prst="rect">
            <a:avLst/>
          </a:prstGeom>
          <a:noFill/>
        </p:spPr>
        <p:txBody>
          <a:bodyPr wrap="square">
            <a:spAutoFit/>
          </a:bodyPr>
          <a:lstStyle/>
          <a:p>
            <a:r>
              <a:rPr lang="fr-CA" sz="1400" b="1" u="sng" dirty="0">
                <a:latin typeface="+mn-lt"/>
              </a:rPr>
              <a:t>Vous serez interrogé sur vos besoins en matière de points de travail dans le cadre du court sondage </a:t>
            </a:r>
            <a:r>
              <a:rPr lang="fr-CA" sz="1400" b="1" dirty="0">
                <a:latin typeface="+mn-lt"/>
              </a:rPr>
              <a:t>et de l’atelier du programme fonctionnel. </a:t>
            </a:r>
          </a:p>
        </p:txBody>
      </p:sp>
      <p:pic>
        <p:nvPicPr>
          <p:cNvPr id="10" name="Picture 9" descr="A picture containing indoor, cart, furniture&#10;&#10;Description automatically generated">
            <a:extLst>
              <a:ext uri="{FF2B5EF4-FFF2-40B4-BE49-F238E27FC236}">
                <a16:creationId xmlns:a16="http://schemas.microsoft.com/office/drawing/2014/main" id="{C8AA3A98-1116-4631-A688-DB8FBE48F81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2421" y="3601487"/>
            <a:ext cx="3756308" cy="2443930"/>
          </a:xfrm>
          <a:prstGeom prst="rect">
            <a:avLst/>
          </a:prstGeom>
        </p:spPr>
      </p:pic>
      <p:pic>
        <p:nvPicPr>
          <p:cNvPr id="12" name="Picture 11" descr="A person standing in a room&#10;&#10;Description automatically generated with low confidence">
            <a:extLst>
              <a:ext uri="{FF2B5EF4-FFF2-40B4-BE49-F238E27FC236}">
                <a16:creationId xmlns:a16="http://schemas.microsoft.com/office/drawing/2014/main" id="{32671B6B-F51C-40CF-BEC4-A34C99A84A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53050" y="343613"/>
            <a:ext cx="3143973" cy="3161805"/>
          </a:xfrm>
          <a:prstGeom prst="rect">
            <a:avLst/>
          </a:prstGeom>
        </p:spPr>
      </p:pic>
      <p:pic>
        <p:nvPicPr>
          <p:cNvPr id="14" name="Picture 13" descr="A desk with a chair in front of a window&#10;&#10;Description automatically generated with low confidence">
            <a:extLst>
              <a:ext uri="{FF2B5EF4-FFF2-40B4-BE49-F238E27FC236}">
                <a16:creationId xmlns:a16="http://schemas.microsoft.com/office/drawing/2014/main" id="{9D38AA92-4FCF-4F3F-AACA-E4D2796A039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94377" y="343613"/>
            <a:ext cx="2364352" cy="3161805"/>
          </a:xfrm>
          <a:prstGeom prst="rect">
            <a:avLst/>
          </a:prstGeom>
        </p:spPr>
      </p:pic>
      <p:pic>
        <p:nvPicPr>
          <p:cNvPr id="15" name="Picture 14" descr="A picture containing indoor, green, wall, ceiling&#10;&#10;Description automatically generated">
            <a:extLst>
              <a:ext uri="{FF2B5EF4-FFF2-40B4-BE49-F238E27FC236}">
                <a16:creationId xmlns:a16="http://schemas.microsoft.com/office/drawing/2014/main" id="{5EA8044C-F86D-41C0-BACC-231D483312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03789" y="3601487"/>
            <a:ext cx="3297146" cy="2443930"/>
          </a:xfrm>
          <a:prstGeom prst="rect">
            <a:avLst/>
          </a:prstGeom>
        </p:spPr>
      </p:pic>
    </p:spTree>
    <p:extLst>
      <p:ext uri="{BB962C8B-B14F-4D97-AF65-F5344CB8AC3E}">
        <p14:creationId xmlns:p14="http://schemas.microsoft.com/office/powerpoint/2010/main" val="338536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51572" y="3265006"/>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Poste de travail</a:t>
            </a:r>
          </a:p>
          <a:p>
            <a:pPr eaLnBrk="1" hangingPunct="1">
              <a:defRPr/>
            </a:pPr>
            <a:endParaRPr lang="en-US" sz="1300" kern="0" dirty="0">
              <a:solidFill>
                <a:schemeClr val="tx1"/>
              </a:solidFill>
              <a:latin typeface="+mn-lt"/>
            </a:endParaRPr>
          </a:p>
        </p:txBody>
      </p:sp>
      <p:sp>
        <p:nvSpPr>
          <p:cNvPr id="7" name="Rectangle 2"/>
          <p:cNvSpPr txBox="1">
            <a:spLocks noChangeArrowheads="1"/>
          </p:cNvSpPr>
          <p:nvPr/>
        </p:nvSpPr>
        <p:spPr bwMode="auto">
          <a:xfrm>
            <a:off x="2619865" y="324826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sz="1300" b="1">
                <a:latin typeface="+mn-lt"/>
              </a:rPr>
              <a:t>Point de transition</a:t>
            </a:r>
            <a:br>
              <a:rPr lang="fr-CA" sz="1300">
                <a:latin typeface="+mn-lt"/>
              </a:rPr>
            </a:br>
            <a:endParaRPr lang="fr-CA" sz="1300">
              <a:latin typeface="+mn-lt"/>
            </a:endParaRPr>
          </a:p>
        </p:txBody>
      </p:sp>
      <p:sp>
        <p:nvSpPr>
          <p:cNvPr id="9" name="Rectangle 2"/>
          <p:cNvSpPr txBox="1">
            <a:spLocks noChangeArrowheads="1"/>
          </p:cNvSpPr>
          <p:nvPr/>
        </p:nvSpPr>
        <p:spPr bwMode="auto">
          <a:xfrm>
            <a:off x="6927065" y="3218578"/>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200" b="1" dirty="0">
                <a:solidFill>
                  <a:schemeClr val="tx1"/>
                </a:solidFill>
                <a:latin typeface="+mn-lt"/>
              </a:rPr>
              <a:t>Capsule</a:t>
            </a:r>
            <a:r>
              <a:rPr lang="fr-CA" sz="1200" dirty="0">
                <a:solidFill>
                  <a:schemeClr val="tx1"/>
                </a:solidFill>
                <a:latin typeface="+mn-lt"/>
              </a:rPr>
              <a:t> </a:t>
            </a:r>
            <a:r>
              <a:rPr lang="fr-CA" sz="1200" b="1" dirty="0">
                <a:solidFill>
                  <a:schemeClr val="tx1"/>
                </a:solidFill>
                <a:latin typeface="+mn-lt"/>
              </a:rPr>
              <a:t>de concentration</a:t>
            </a:r>
            <a:br>
              <a:rPr lang="fr-CA" sz="1300" dirty="0">
                <a:solidFill>
                  <a:schemeClr val="tx1"/>
                </a:solidFill>
                <a:latin typeface="+mn-lt"/>
              </a:rPr>
            </a:br>
            <a:endParaRPr lang="fr-CA" sz="1300" dirty="0">
              <a:solidFill>
                <a:schemeClr val="tx1"/>
              </a:solidFill>
              <a:latin typeface="+mn-lt"/>
            </a:endParaRPr>
          </a:p>
        </p:txBody>
      </p:sp>
      <p:sp>
        <p:nvSpPr>
          <p:cNvPr id="10" name="Rectangle 2"/>
          <p:cNvSpPr txBox="1">
            <a:spLocks noChangeArrowheads="1"/>
          </p:cNvSpPr>
          <p:nvPr/>
        </p:nvSpPr>
        <p:spPr bwMode="auto">
          <a:xfrm>
            <a:off x="5446160" y="3221336"/>
            <a:ext cx="124002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Point de réflexion</a:t>
            </a:r>
            <a:br>
              <a:rPr lang="fr-CA" sz="1300">
                <a:solidFill>
                  <a:schemeClr val="tx1"/>
                </a:solidFill>
                <a:latin typeface="+mn-lt"/>
              </a:rPr>
            </a:br>
            <a:endParaRPr lang="fr-CA" sz="1300">
              <a:solidFill>
                <a:schemeClr val="tx1"/>
              </a:solidFill>
              <a:latin typeface="+mn-lt"/>
            </a:endParaRPr>
          </a:p>
        </p:txBody>
      </p:sp>
      <p:sp>
        <p:nvSpPr>
          <p:cNvPr id="12" name="Rectangle 2"/>
          <p:cNvSpPr txBox="1">
            <a:spLocks noChangeArrowheads="1"/>
          </p:cNvSpPr>
          <p:nvPr/>
        </p:nvSpPr>
        <p:spPr bwMode="auto">
          <a:xfrm>
            <a:off x="3308379" y="5711781"/>
            <a:ext cx="5515582" cy="435713"/>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800" b="1" dirty="0">
                <a:solidFill>
                  <a:schemeClr val="accent2">
                    <a:lumMod val="75000"/>
                  </a:schemeClr>
                </a:solidFill>
                <a:latin typeface="+mn-lt"/>
              </a:rPr>
              <a:t>POINTS DE TRAVAIL COLLABORATIFS</a:t>
            </a:r>
          </a:p>
        </p:txBody>
      </p:sp>
      <p:sp>
        <p:nvSpPr>
          <p:cNvPr id="13" name="Rectangle 2"/>
          <p:cNvSpPr txBox="1">
            <a:spLocks noChangeArrowheads="1"/>
          </p:cNvSpPr>
          <p:nvPr/>
        </p:nvSpPr>
        <p:spPr bwMode="auto">
          <a:xfrm>
            <a:off x="1839529" y="5387253"/>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Point</a:t>
            </a:r>
            <a:r>
              <a:rPr lang="fr-CA" sz="1300" dirty="0">
                <a:solidFill>
                  <a:schemeClr val="tx1"/>
                </a:solidFill>
                <a:latin typeface="+mn-lt"/>
              </a:rPr>
              <a:t> </a:t>
            </a:r>
            <a:r>
              <a:rPr lang="fr-CA" sz="1300" b="1" dirty="0">
                <a:solidFill>
                  <a:schemeClr val="tx1"/>
                </a:solidFill>
                <a:latin typeface="+mn-lt"/>
              </a:rPr>
              <a:t>de discussion</a:t>
            </a:r>
            <a:br>
              <a:rPr lang="fr-CA" sz="1300" dirty="0">
                <a:solidFill>
                  <a:schemeClr val="tx1"/>
                </a:solidFill>
                <a:latin typeface="+mn-lt"/>
              </a:rPr>
            </a:br>
            <a:endParaRPr lang="fr-CA" sz="1300" dirty="0">
              <a:solidFill>
                <a:schemeClr val="tx1"/>
              </a:solidFill>
              <a:latin typeface="+mn-lt"/>
            </a:endParaRPr>
          </a:p>
        </p:txBody>
      </p:sp>
      <p:sp>
        <p:nvSpPr>
          <p:cNvPr id="16" name="Rectangle 2"/>
          <p:cNvSpPr txBox="1">
            <a:spLocks noChangeArrowheads="1"/>
          </p:cNvSpPr>
          <p:nvPr/>
        </p:nvSpPr>
        <p:spPr bwMode="auto">
          <a:xfrm>
            <a:off x="6217661" y="5387253"/>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Enclave</a:t>
            </a:r>
            <a:br>
              <a:rPr lang="fr-CA" sz="1300">
                <a:solidFill>
                  <a:schemeClr val="tx1"/>
                </a:solidFill>
                <a:latin typeface="+mn-lt"/>
              </a:rPr>
            </a:br>
            <a:endParaRPr lang="fr-CA" sz="1300">
              <a:solidFill>
                <a:schemeClr val="tx1"/>
              </a:solidFill>
              <a:latin typeface="+mn-lt"/>
            </a:endParaRPr>
          </a:p>
        </p:txBody>
      </p:sp>
      <p:sp>
        <p:nvSpPr>
          <p:cNvPr id="17" name="Rectangle 2"/>
          <p:cNvSpPr txBox="1">
            <a:spLocks noChangeArrowheads="1"/>
          </p:cNvSpPr>
          <p:nvPr/>
        </p:nvSpPr>
        <p:spPr bwMode="auto">
          <a:xfrm>
            <a:off x="3187633" y="5403128"/>
            <a:ext cx="1365762"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Zone</a:t>
            </a:r>
            <a:r>
              <a:rPr lang="fr-CA" sz="1300" dirty="0">
                <a:solidFill>
                  <a:schemeClr val="tx1"/>
                </a:solidFill>
                <a:latin typeface="+mn-lt"/>
              </a:rPr>
              <a:t> </a:t>
            </a:r>
            <a:r>
              <a:rPr lang="fr-CA" sz="1300" b="1" dirty="0">
                <a:solidFill>
                  <a:schemeClr val="tx1"/>
                </a:solidFill>
                <a:latin typeface="+mn-lt"/>
              </a:rPr>
              <a:t>d’équipe</a:t>
            </a:r>
            <a:br>
              <a:rPr lang="fr-CA" sz="1300" dirty="0">
                <a:solidFill>
                  <a:schemeClr val="tx1"/>
                </a:solidFill>
                <a:latin typeface="+mn-lt"/>
              </a:rPr>
            </a:br>
            <a:endParaRPr lang="fr-CA" sz="1300" dirty="0">
              <a:solidFill>
                <a:schemeClr val="tx1"/>
              </a:solidFill>
              <a:latin typeface="+mn-lt"/>
            </a:endParaRPr>
          </a:p>
        </p:txBody>
      </p:sp>
      <p:sp>
        <p:nvSpPr>
          <p:cNvPr id="18" name="Rectangle 2"/>
          <p:cNvSpPr txBox="1">
            <a:spLocks noChangeArrowheads="1"/>
          </p:cNvSpPr>
          <p:nvPr/>
        </p:nvSpPr>
        <p:spPr bwMode="auto">
          <a:xfrm>
            <a:off x="4580827" y="5403128"/>
            <a:ext cx="1450175"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Espace détente</a:t>
            </a:r>
            <a:br>
              <a:rPr lang="fr-CA" sz="1300" dirty="0">
                <a:solidFill>
                  <a:schemeClr val="tx1"/>
                </a:solidFill>
                <a:latin typeface="+mn-lt"/>
              </a:rPr>
            </a:br>
            <a:endParaRPr lang="fr-CA" sz="1300" dirty="0">
              <a:solidFill>
                <a:schemeClr val="tx1"/>
              </a:solidFill>
              <a:latin typeface="+mn-lt"/>
            </a:endParaRPr>
          </a:p>
        </p:txBody>
      </p:sp>
      <p:sp>
        <p:nvSpPr>
          <p:cNvPr id="19" name="Rectangle 2"/>
          <p:cNvSpPr txBox="1">
            <a:spLocks noChangeArrowheads="1"/>
          </p:cNvSpPr>
          <p:nvPr/>
        </p:nvSpPr>
        <p:spPr bwMode="auto">
          <a:xfrm>
            <a:off x="9777142" y="3233045"/>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200" b="1" dirty="0">
                <a:solidFill>
                  <a:schemeClr val="tx1"/>
                </a:solidFill>
                <a:latin typeface="+mn-lt"/>
              </a:rPr>
              <a:t>Salle de concentration</a:t>
            </a:r>
          </a:p>
        </p:txBody>
      </p:sp>
      <p:sp>
        <p:nvSpPr>
          <p:cNvPr id="22" name="Rectangle 2"/>
          <p:cNvSpPr txBox="1">
            <a:spLocks noChangeArrowheads="1"/>
          </p:cNvSpPr>
          <p:nvPr/>
        </p:nvSpPr>
        <p:spPr bwMode="auto">
          <a:xfrm>
            <a:off x="3933096" y="3231538"/>
            <a:ext cx="1287150" cy="268822"/>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Étude</a:t>
            </a:r>
          </a:p>
        </p:txBody>
      </p:sp>
      <p:sp>
        <p:nvSpPr>
          <p:cNvPr id="23" name="Rectangle 2"/>
          <p:cNvSpPr txBox="1">
            <a:spLocks noChangeArrowheads="1"/>
          </p:cNvSpPr>
          <p:nvPr/>
        </p:nvSpPr>
        <p:spPr bwMode="auto">
          <a:xfrm>
            <a:off x="10444585" y="5387253"/>
            <a:ext cx="1481580"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réunion</a:t>
            </a:r>
          </a:p>
        </p:txBody>
      </p:sp>
      <p:sp>
        <p:nvSpPr>
          <p:cNvPr id="24" name="Rectangle 2"/>
          <p:cNvSpPr txBox="1">
            <a:spLocks noChangeArrowheads="1"/>
          </p:cNvSpPr>
          <p:nvPr/>
        </p:nvSpPr>
        <p:spPr bwMode="auto">
          <a:xfrm>
            <a:off x="9099522" y="5407215"/>
            <a:ext cx="127986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projet</a:t>
            </a:r>
          </a:p>
        </p:txBody>
      </p:sp>
      <p:grpSp>
        <p:nvGrpSpPr>
          <p:cNvPr id="21" name="Group 20"/>
          <p:cNvGrpSpPr/>
          <p:nvPr/>
        </p:nvGrpSpPr>
        <p:grpSpPr>
          <a:xfrm>
            <a:off x="182840" y="3561105"/>
            <a:ext cx="11871251"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a:solidFill>
                  <a:schemeClr val="tx1"/>
                </a:solidFill>
              </a:endParaRPr>
            </a:p>
          </p:txBody>
        </p:sp>
        <p:sp>
          <p:nvSpPr>
            <p:cNvPr id="26" name="Rectangle 2"/>
            <p:cNvSpPr txBox="1">
              <a:spLocks noChangeArrowheads="1"/>
            </p:cNvSpPr>
            <p:nvPr/>
          </p:nvSpPr>
          <p:spPr bwMode="auto">
            <a:xfrm>
              <a:off x="589365" y="3742978"/>
              <a:ext cx="1250163"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600" b="1" dirty="0">
                  <a:solidFill>
                    <a:schemeClr val="tx1"/>
                  </a:solidFill>
                  <a:latin typeface="+mn-lt"/>
                </a:rPr>
                <a:t>OUVERTS</a:t>
              </a: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600" b="1" dirty="0">
                  <a:solidFill>
                    <a:schemeClr val="tx1">
                      <a:lumMod val="75000"/>
                      <a:lumOff val="25000"/>
                    </a:schemeClr>
                  </a:solidFill>
                  <a:latin typeface="+mn-lt"/>
                </a:rPr>
                <a:t>SEMI-FERMÉS</a:t>
              </a: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600" b="1" dirty="0">
                  <a:solidFill>
                    <a:schemeClr val="bg1"/>
                  </a:solidFill>
                  <a:latin typeface="+mn-lt"/>
                </a:rPr>
                <a:t>FERMÉS</a:t>
              </a:r>
            </a:p>
          </p:txBody>
        </p:sp>
      </p:grpSp>
      <p:sp>
        <p:nvSpPr>
          <p:cNvPr id="39" name="Rectangle 2"/>
          <p:cNvSpPr txBox="1">
            <a:spLocks noChangeArrowheads="1"/>
          </p:cNvSpPr>
          <p:nvPr/>
        </p:nvSpPr>
        <p:spPr bwMode="auto">
          <a:xfrm>
            <a:off x="3482114" y="1675717"/>
            <a:ext cx="5168110" cy="365017"/>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800" b="1" dirty="0">
                <a:solidFill>
                  <a:schemeClr val="accent2">
                    <a:lumMod val="75000"/>
                  </a:schemeClr>
                </a:solidFill>
                <a:latin typeface="+mn-lt"/>
              </a:rPr>
              <a:t>POINTS DE TRAVAIL INDIVIDUELS</a:t>
            </a:r>
          </a:p>
        </p:txBody>
      </p:sp>
      <p:sp>
        <p:nvSpPr>
          <p:cNvPr id="49" name="Rectangle 2"/>
          <p:cNvSpPr txBox="1">
            <a:spLocks noChangeArrowheads="1"/>
          </p:cNvSpPr>
          <p:nvPr/>
        </p:nvSpPr>
        <p:spPr bwMode="auto">
          <a:xfrm>
            <a:off x="8338611" y="3248260"/>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sz="1300" b="1">
                <a:latin typeface="+mn-lt"/>
              </a:rPr>
              <a:t>Cabine téléphonique</a:t>
            </a:r>
          </a:p>
        </p:txBody>
      </p:sp>
      <p:sp>
        <p:nvSpPr>
          <p:cNvPr id="55" name="Rectangle 2"/>
          <p:cNvSpPr txBox="1">
            <a:spLocks noChangeArrowheads="1"/>
          </p:cNvSpPr>
          <p:nvPr/>
        </p:nvSpPr>
        <p:spPr bwMode="auto">
          <a:xfrm>
            <a:off x="303326" y="5384410"/>
            <a:ext cx="1364074"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Café</a:t>
            </a:r>
          </a:p>
        </p:txBody>
      </p:sp>
      <p:sp>
        <p:nvSpPr>
          <p:cNvPr id="45" name="Rectangle 2"/>
          <p:cNvSpPr txBox="1">
            <a:spLocks noChangeArrowheads="1"/>
          </p:cNvSpPr>
          <p:nvPr/>
        </p:nvSpPr>
        <p:spPr bwMode="auto">
          <a:xfrm>
            <a:off x="7568671" y="5384410"/>
            <a:ext cx="144828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travail</a:t>
            </a:r>
          </a:p>
        </p:txBody>
      </p:sp>
      <p:sp>
        <p:nvSpPr>
          <p:cNvPr id="4" name="Title 3"/>
          <p:cNvSpPr>
            <a:spLocks noGrp="1"/>
          </p:cNvSpPr>
          <p:nvPr>
            <p:ph type="title"/>
          </p:nvPr>
        </p:nvSpPr>
        <p:spPr>
          <a:xfrm>
            <a:off x="414363" y="528614"/>
            <a:ext cx="11511968" cy="835027"/>
          </a:xfrm>
        </p:spPr>
        <p:txBody>
          <a:bodyPr>
            <a:noAutofit/>
          </a:bodyPr>
          <a:lstStyle/>
          <a:p>
            <a:r>
              <a:rPr lang="fr-CA" sz="3600">
                <a:solidFill>
                  <a:srgbClr val="18853F"/>
                </a:solidFill>
              </a:rPr>
              <a:t>Comprendre les points de travail : de la variété pour tous et pour tout!</a:t>
            </a:r>
          </a:p>
        </p:txBody>
      </p:sp>
      <p:sp>
        <p:nvSpPr>
          <p:cNvPr id="1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9" name="Picture 12" descr="Workrooms">
            <a:extLst>
              <a:ext uri="{FF2B5EF4-FFF2-40B4-BE49-F238E27FC236}">
                <a16:creationId xmlns:a16="http://schemas.microsoft.com/office/drawing/2014/main" id="{AEE97F7A-DAC4-420A-9B84-0815BF3E1C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21201" y="4401219"/>
            <a:ext cx="1278423"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4319AAA-232F-45FA-B399-38E1D9BD90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4909" y="2235494"/>
            <a:ext cx="1278000" cy="9093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31" name="Picture 30">
            <a:extLst>
              <a:ext uri="{FF2B5EF4-FFF2-40B4-BE49-F238E27FC236}">
                <a16:creationId xmlns:a16="http://schemas.microsoft.com/office/drawing/2014/main" id="{50EF46A2-603C-492A-AAE0-24FA8F58DA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0347" y="4386833"/>
            <a:ext cx="1315754" cy="9096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32" name="Picture 6" descr="Focus Room">
            <a:extLst>
              <a:ext uri="{FF2B5EF4-FFF2-40B4-BE49-F238E27FC236}">
                <a16:creationId xmlns:a16="http://schemas.microsoft.com/office/drawing/2014/main" id="{19DA511F-F03B-4B8E-B451-C65A3B7089C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40387" y="2241825"/>
            <a:ext cx="1278000" cy="918391"/>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8" descr="Lounge">
            <a:extLst>
              <a:ext uri="{FF2B5EF4-FFF2-40B4-BE49-F238E27FC236}">
                <a16:creationId xmlns:a16="http://schemas.microsoft.com/office/drawing/2014/main" id="{F693800E-AA43-4DF9-87E4-70AECDA03B0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720172" y="4394763"/>
            <a:ext cx="1283398" cy="908191"/>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12" descr="https://www.gcpedia.gc.ca/gcwiki/images/thumb/d/d9/Gatineau_Touchdown.jpg/600px-Gatineau_Touchdown.jpg">
            <a:extLst>
              <a:ext uri="{FF2B5EF4-FFF2-40B4-BE49-F238E27FC236}">
                <a16:creationId xmlns:a16="http://schemas.microsoft.com/office/drawing/2014/main" id="{CB10768F-7A2C-46AE-BB37-EF1A9AE06B9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547149" y="2239585"/>
            <a:ext cx="1278000" cy="923727"/>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14" descr="https://www.gcpedia.gc.ca/gcwiki/images/thumb/3/36/Gatineau_Teaming.jpg/600px-Gatineau_Teaming.jpg">
            <a:extLst>
              <a:ext uri="{FF2B5EF4-FFF2-40B4-BE49-F238E27FC236}">
                <a16:creationId xmlns:a16="http://schemas.microsoft.com/office/drawing/2014/main" id="{F192144C-DCA4-4D55-A4F0-3138E6C9D04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53425" y="4401219"/>
            <a:ext cx="1299970"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47DFD3E2-B7A8-4FDD-AD74-CD8A9520309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8977" y="4364183"/>
            <a:ext cx="1278423" cy="935952"/>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37" name="Picture 16" descr="https://www.gcpedia.gc.ca/gcwiki/images/thumb/6/6c/Kanata_7th_Reflection_Point.jpg/600px-Kanata_7th_Reflection_Point.jpg">
            <a:extLst>
              <a:ext uri="{FF2B5EF4-FFF2-40B4-BE49-F238E27FC236}">
                <a16:creationId xmlns:a16="http://schemas.microsoft.com/office/drawing/2014/main" id="{9E89E54E-E0D8-4102-ACEA-F3F851ACFB1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427170" y="2206464"/>
            <a:ext cx="1278000" cy="936035"/>
          </a:xfrm>
          <a:prstGeom prst="round2DiagRect">
            <a:avLst>
              <a:gd name="adj1" fmla="val 16667"/>
              <a:gd name="adj2" fmla="val 0"/>
            </a:avLst>
          </a:prstGeom>
          <a:ln w="38100" cap="sq">
            <a:solidFill>
              <a:srgbClr val="A3D9C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B9273B51-D3CC-4B82-880A-CC6095D74AF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36765" y="4376864"/>
            <a:ext cx="1319285" cy="908192"/>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40" name="Picture 39">
            <a:extLst>
              <a:ext uri="{FF2B5EF4-FFF2-40B4-BE49-F238E27FC236}">
                <a16:creationId xmlns:a16="http://schemas.microsoft.com/office/drawing/2014/main" id="{0D448B81-A223-4568-863F-52A6A5AF7C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302648" y="2227026"/>
            <a:ext cx="1278000" cy="947987"/>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41" name="Picture 40">
            <a:extLst>
              <a:ext uri="{FF2B5EF4-FFF2-40B4-BE49-F238E27FC236}">
                <a16:creationId xmlns:a16="http://schemas.microsoft.com/office/drawing/2014/main" id="{36B634B6-2575-46F1-988E-309EB3516C2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57718" y="4376864"/>
            <a:ext cx="1321668" cy="929713"/>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42" name="Picture 41">
            <a:extLst>
              <a:ext uri="{FF2B5EF4-FFF2-40B4-BE49-F238E27FC236}">
                <a16:creationId xmlns:a16="http://schemas.microsoft.com/office/drawing/2014/main" id="{4EB9F0B2-82C5-49FB-B575-4D1987BD7CD3}"/>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109411" y="2218231"/>
            <a:ext cx="1277999" cy="951451"/>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43" name="Picture 42">
            <a:extLst>
              <a:ext uri="{FF2B5EF4-FFF2-40B4-BE49-F238E27FC236}">
                <a16:creationId xmlns:a16="http://schemas.microsoft.com/office/drawing/2014/main" id="{3F4DCBB4-4C47-40EF-97AD-B6E9A7EBC9B9}"/>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005812" y="2206464"/>
            <a:ext cx="1261619" cy="968549"/>
          </a:xfrm>
          <a:prstGeom prst="round2DiagRect">
            <a:avLst>
              <a:gd name="adj1" fmla="val 16667"/>
              <a:gd name="adj2" fmla="val 0"/>
            </a:avLst>
          </a:prstGeom>
          <a:ln w="38100" cap="sq">
            <a:solidFill>
              <a:srgbClr val="ACDED3"/>
            </a:solidFill>
            <a:miter lim="800000"/>
          </a:ln>
          <a:effectLst>
            <a:outerShdw blurRad="254000" algn="tl" rotWithShape="0">
              <a:srgbClr val="000000">
                <a:alpha val="43000"/>
              </a:srgbClr>
            </a:outerShdw>
          </a:effectLst>
        </p:spPr>
      </p:pic>
      <p:pic>
        <p:nvPicPr>
          <p:cNvPr id="44" name="Picture 6" descr="https://www.gcpedia.gc.ca/gcwiki/images/thumb/a/a4/Kanata_7th_Focus_Room_2.jpg/681px-Kanata_7th_Focus_Room_2.jpg">
            <a:extLst>
              <a:ext uri="{FF2B5EF4-FFF2-40B4-BE49-F238E27FC236}">
                <a16:creationId xmlns:a16="http://schemas.microsoft.com/office/drawing/2014/main" id="{2DA4A9A4-4194-4227-8DEE-F4537372AEAF}"/>
              </a:ext>
            </a:extLst>
          </p:cNvPr>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52877" y="4376863"/>
            <a:ext cx="1250497" cy="908193"/>
          </a:xfrm>
          <a:prstGeom prst="round2DiagRect">
            <a:avLst>
              <a:gd name="adj1" fmla="val 16667"/>
              <a:gd name="adj2" fmla="val 0"/>
            </a:avLst>
          </a:prstGeom>
          <a:ln w="38100" cap="sq">
            <a:solidFill>
              <a:srgbClr val="398B7B"/>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654" y="317931"/>
            <a:ext cx="11006345" cy="835027"/>
          </a:xfrm>
        </p:spPr>
        <p:txBody>
          <a:bodyPr/>
          <a:lstStyle/>
          <a:p>
            <a:r>
              <a:rPr lang="fr-CA" sz="3600">
                <a:solidFill>
                  <a:schemeClr val="accent3"/>
                </a:solidFill>
              </a:rPr>
              <a:t>       Zonage</a:t>
            </a:r>
          </a:p>
        </p:txBody>
      </p:sp>
      <p:sp>
        <p:nvSpPr>
          <p:cNvPr id="16" name="Rectangle 15"/>
          <p:cNvSpPr/>
          <p:nvPr/>
        </p:nvSpPr>
        <p:spPr>
          <a:xfrm>
            <a:off x="418323" y="831791"/>
            <a:ext cx="7817039"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400" b="1" dirty="0">
                <a:solidFill>
                  <a:prstClr val="black"/>
                </a:solidFill>
                <a:latin typeface="Arial"/>
              </a:rPr>
              <a:t>tranquille</a:t>
            </a:r>
            <a:r>
              <a:rPr kumimoji="0" lang="fr-ca" sz="14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4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4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400" b="0" i="0" u="none" strike="noStrike" kern="1200" cap="none" spc="0" normalizeH="0" baseline="0" noProof="0" dirty="0">
                <a:ln>
                  <a:noFill/>
                </a:ln>
                <a:solidFill>
                  <a:prstClr val="black"/>
                </a:solidFill>
                <a:effectLst/>
                <a:uLnTx/>
                <a:uFillTx/>
                <a:latin typeface="Arial"/>
                <a:ea typeface="+mn-ea"/>
                <a:cs typeface="+mn-cs"/>
              </a:rPr>
              <a:t>,</a:t>
            </a:r>
            <a:r>
              <a:rPr kumimoji="0" lang="fr-ca" sz="1400" b="1" i="0" u="none" strike="noStrike" kern="1200" cap="none" spc="0" normalizeH="0" baseline="0" noProof="0" dirty="0">
                <a:ln>
                  <a:noFill/>
                </a:ln>
                <a:solidFill>
                  <a:prstClr val="black"/>
                </a:solidFill>
                <a:effectLst/>
                <a:uLnTx/>
                <a:uFillTx/>
                <a:latin typeface="Arial"/>
                <a:ea typeface="+mn-ea"/>
                <a:cs typeface="+mn-cs"/>
              </a:rPr>
              <a:t> </a:t>
            </a:r>
            <a:r>
              <a:rPr kumimoji="0" lang="fr-ca" sz="14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4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4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949754" y="5826607"/>
            <a:ext cx="2248872" cy="307777"/>
          </a:xfrm>
          <a:prstGeom prst="rect">
            <a:avLst/>
          </a:prstGeom>
          <a:noFill/>
          <a:ln>
            <a:noFill/>
          </a:ln>
        </p:spPr>
        <p:txBody>
          <a:bodyPr wrap="square" rtlCol="0">
            <a:spAutoFit/>
          </a:bodyPr>
          <a:lstStyle/>
          <a:p>
            <a:pPr algn="ctr"/>
            <a:r>
              <a:rPr lang="fr-CA" sz="1400" b="1" dirty="0">
                <a:solidFill>
                  <a:srgbClr val="21D58C"/>
                </a:solidFill>
                <a:latin typeface="+mn-lt"/>
                <a:cs typeface="Arial" panose="020B0604020202020204" pitchFamily="34" charset="0"/>
              </a:rPr>
              <a:t>ZONE TRANQUILLE</a:t>
            </a: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algn="ctr"/>
            <a:r>
              <a:rPr lang="fr-CA" sz="1400" b="1">
                <a:solidFill>
                  <a:srgbClr val="DAD500"/>
                </a:solidFill>
                <a:latin typeface="+mn-lt"/>
                <a:cs typeface="Arial" panose="020B0604020202020204" pitchFamily="34" charset="0"/>
              </a:rPr>
              <a:t>ZONE DE TRANSITION</a:t>
            </a: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algn="ctr"/>
            <a:r>
              <a:rPr lang="fr-CA" sz="1400" b="1">
                <a:solidFill>
                  <a:srgbClr val="D326F6"/>
                </a:solidFill>
                <a:latin typeface="+mn-lt"/>
                <a:cs typeface="Arial" panose="020B0604020202020204" pitchFamily="34" charset="0"/>
              </a:rPr>
              <a:t>ZONE INTERACTIVE</a:t>
            </a: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4455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169551"/>
          </a:xfrm>
          <a:prstGeom prst="rect">
            <a:avLst/>
          </a:prstGeom>
          <a:noFill/>
        </p:spPr>
        <p:txBody>
          <a:bodyPr wrap="square" rtlCol="0">
            <a:spAutoFit/>
          </a:bodyPr>
          <a:lstStyle/>
          <a:p>
            <a:r>
              <a:rPr lang="fr-CA" sz="1400">
                <a:latin typeface="Abadi" panose="020B0604020104020204" pitchFamily="34" charset="0"/>
              </a:rPr>
              <a:t>Le regroupement des points de travail collaboratifs dans la </a:t>
            </a:r>
            <a:r>
              <a:rPr lang="fr-CA" sz="1400" b="1">
                <a:latin typeface="Abadi" panose="020B0604020104020204" pitchFamily="34" charset="0"/>
              </a:rPr>
              <a:t>zone interactive </a:t>
            </a:r>
            <a:r>
              <a:rPr lang="fr-CA" sz="1400">
                <a:latin typeface="Abadi" panose="020B0604020104020204" pitchFamily="34" charset="0"/>
              </a:rPr>
              <a:t>bloque les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909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954107"/>
          </a:xfrm>
          <a:prstGeom prst="rect">
            <a:avLst/>
          </a:prstGeom>
          <a:noFill/>
        </p:spPr>
        <p:txBody>
          <a:bodyPr wrap="square" rtlCol="0">
            <a:spAutoFit/>
          </a:bodyPr>
          <a:lstStyle/>
          <a:p>
            <a:pPr algn="ctr"/>
            <a:r>
              <a:rPr lang="fr-CA" sz="1400" dirty="0">
                <a:latin typeface="Abadi" panose="020B0604020104020204" pitchFamily="34" charset="0"/>
              </a:rPr>
              <a:t>La conception de transitions entre les zones aide les utilisateurs à circuler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4"/>
            <a:ext cx="2642968" cy="13234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954107"/>
          </a:xfrm>
          <a:prstGeom prst="rect">
            <a:avLst/>
          </a:prstGeom>
          <a:noFill/>
        </p:spPr>
        <p:txBody>
          <a:bodyPr wrap="square" rtlCol="0">
            <a:spAutoFit/>
          </a:bodyPr>
          <a:lstStyle/>
          <a:p>
            <a:r>
              <a:rPr lang="fr-CA" sz="1400">
                <a:latin typeface="Abadi" panose="020B0604020104020204" pitchFamily="34" charset="0"/>
              </a:rPr>
              <a:t>Des éléments visuels comme des écrans offrent une certaine intimité et un refuge dans la </a:t>
            </a:r>
            <a:r>
              <a:rPr lang="fr-CA" sz="1400" b="1">
                <a:latin typeface="Abadi" panose="020B0604020104020204" pitchFamily="34" charset="0"/>
              </a:rPr>
              <a:t>zone tranquille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516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169551"/>
          </a:xfrm>
          <a:prstGeom prst="rect">
            <a:avLst/>
          </a:prstGeom>
          <a:noFill/>
        </p:spPr>
        <p:txBody>
          <a:bodyPr wrap="square" rtlCol="0">
            <a:spAutoFit/>
          </a:bodyPr>
          <a:lstStyle/>
          <a:p>
            <a:r>
              <a:rPr lang="fr-CA" sz="1400">
                <a:latin typeface="Abadi" panose="020B0604020104020204" pitchFamily="34" charset="0"/>
              </a:rPr>
              <a:t>La </a:t>
            </a:r>
            <a:r>
              <a:rPr lang="fr-CA" sz="1400" b="1">
                <a:latin typeface="Abadi" panose="020B0604020104020204" pitchFamily="34" charset="0"/>
              </a:rPr>
              <a:t>zone de transition </a:t>
            </a:r>
            <a:r>
              <a:rPr lang="fr-CA" sz="1400">
                <a:latin typeface="Abadi" panose="020B0604020104020204" pitchFamily="34" charset="0"/>
              </a:rPr>
              <a:t>est généralement l’entrée et sert de tampon pour le transfert du bruit ainsi que de moyen de contrôler la circulation</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Folded Corner 20">
            <a:extLst>
              <a:ext uri="{FF2B5EF4-FFF2-40B4-BE49-F238E27FC236}">
                <a16:creationId xmlns:a16="http://schemas.microsoft.com/office/drawing/2014/main" id="{9F3D92DB-F15F-44E8-9C7A-8F76E5F81CFD}"/>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6B36F09C-B1A3-47C2-8035-8DEAA098DF73}"/>
              </a:ext>
            </a:extLst>
          </p:cNvPr>
          <p:cNvSpPr/>
          <p:nvPr/>
        </p:nvSpPr>
        <p:spPr>
          <a:xfrm>
            <a:off x="8669266" y="357652"/>
            <a:ext cx="3150663" cy="954107"/>
          </a:xfrm>
          <a:prstGeom prst="rect">
            <a:avLst/>
          </a:prstGeom>
        </p:spPr>
        <p:txBody>
          <a:bodyPr wrap="square">
            <a:spAutoFit/>
          </a:bodyPr>
          <a:lstStyle/>
          <a:p>
            <a:pPr>
              <a:lnSpc>
                <a:spcPct val="100000"/>
              </a:lnSpc>
            </a:pPr>
            <a:r>
              <a:rPr lang="fr-CA" sz="1400" b="1" dirty="0">
                <a:solidFill>
                  <a:prstClr val="black"/>
                </a:solidFill>
                <a:latin typeface="+mn-lt"/>
              </a:rPr>
              <a:t>Le zonage idéal pour votre milieu de travail sera déterminé par un </a:t>
            </a:r>
            <a:r>
              <a:rPr lang="fr-CA" sz="1400" b="1" u="sng" dirty="0">
                <a:solidFill>
                  <a:prstClr val="black"/>
                </a:solidFill>
                <a:latin typeface="+mn-lt"/>
              </a:rPr>
              <a:t>court sondage</a:t>
            </a:r>
            <a:r>
              <a:rPr lang="fr-CA" sz="1400" b="1" dirty="0">
                <a:solidFill>
                  <a:prstClr val="black"/>
                </a:solidFill>
                <a:latin typeface="+mn-lt"/>
              </a:rPr>
              <a:t> et dans </a:t>
            </a:r>
            <a:r>
              <a:rPr lang="fr-CA" sz="1400" b="1" u="sng" dirty="0">
                <a:solidFill>
                  <a:prstClr val="black"/>
                </a:solidFill>
                <a:latin typeface="+mn-lt"/>
              </a:rPr>
              <a:t>l’atelier sur les programmes fonctionnels</a:t>
            </a:r>
            <a:r>
              <a:rPr lang="fr-CA" sz="1400" b="1" dirty="0">
                <a:solidFill>
                  <a:prstClr val="black"/>
                </a:solidFill>
                <a:latin typeface="+mn-lt"/>
              </a:rPr>
              <a:t>.</a:t>
            </a:r>
          </a:p>
        </p:txBody>
      </p:sp>
      <p:pic>
        <p:nvPicPr>
          <p:cNvPr id="26" name="Graphic 25" descr="Right pointing backhand index outline">
            <a:extLst>
              <a:ext uri="{FF2B5EF4-FFF2-40B4-BE49-F238E27FC236}">
                <a16:creationId xmlns:a16="http://schemas.microsoft.com/office/drawing/2014/main" id="{9A85F2C2-8DA2-4B33-8403-AE1FA86619B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Tree>
    <p:extLst>
      <p:ext uri="{BB962C8B-B14F-4D97-AF65-F5344CB8AC3E}">
        <p14:creationId xmlns:p14="http://schemas.microsoft.com/office/powerpoint/2010/main" val="16175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08759" y="369332"/>
            <a:ext cx="11006345" cy="835027"/>
          </a:xfrm>
        </p:spPr>
        <p:txBody>
          <a:bodyPr/>
          <a:lstStyle/>
          <a:p>
            <a:r>
              <a:rPr lang="fr-CA" sz="3600">
                <a:solidFill>
                  <a:schemeClr val="tx2"/>
                </a:solidFill>
              </a:rPr>
              <a:t>Comment utiliser le présent document</a:t>
            </a:r>
          </a:p>
        </p:txBody>
      </p:sp>
      <p:sp>
        <p:nvSpPr>
          <p:cNvPr id="7" name="TextBox 6">
            <a:extLst>
              <a:ext uri="{FF2B5EF4-FFF2-40B4-BE49-F238E27FC236}">
                <a16:creationId xmlns:a16="http://schemas.microsoft.com/office/drawing/2014/main" id="{D60834E1-6FD0-4E98-AC41-C1A5A7A514BF}"/>
              </a:ext>
            </a:extLst>
          </p:cNvPr>
          <p:cNvSpPr txBox="1"/>
          <p:nvPr/>
        </p:nvSpPr>
        <p:spPr>
          <a:xfrm>
            <a:off x="508758" y="1883957"/>
            <a:ext cx="11533889" cy="4278094"/>
          </a:xfrm>
          <a:prstGeom prst="rect">
            <a:avLst/>
          </a:prstGeom>
          <a:noFill/>
        </p:spPr>
        <p:txBody>
          <a:bodyPr wrap="square" rtlCol="0">
            <a:spAutoFit/>
          </a:bodyPr>
          <a:lstStyle/>
          <a:p>
            <a:pPr marL="457200" indent="-457200">
              <a:buFont typeface="+mj-lt"/>
              <a:buAutoNum type="arabicPeriod"/>
            </a:pPr>
            <a:r>
              <a:rPr lang="fr-CA" sz="1600" dirty="0">
                <a:latin typeface="+mn-lt"/>
              </a:rPr>
              <a:t>Organisez une réunion de 30 minutes avec votre représentant de SPAC pour discuter de la meilleure façon de diffuser ou de présenter le contenu de ce document à vos employés.</a:t>
            </a:r>
          </a:p>
          <a:p>
            <a:pPr marL="457200" indent="-457200">
              <a:buFont typeface="+mj-lt"/>
              <a:buAutoNum type="arabicPeriod"/>
            </a:pPr>
            <a:r>
              <a:rPr lang="fr-CA" sz="1600" dirty="0">
                <a:latin typeface="+mn-lt"/>
              </a:rPr>
              <a:t>Ce document doit être utilisé après </a:t>
            </a:r>
            <a:r>
              <a:rPr lang="fr-CA" sz="1600" b="1" dirty="0">
                <a:latin typeface="+mn-lt"/>
              </a:rPr>
              <a:t>l’annonce du projet </a:t>
            </a:r>
            <a:r>
              <a:rPr lang="fr-CA" sz="1600" dirty="0">
                <a:latin typeface="+mn-lt"/>
              </a:rPr>
              <a:t>aux employés et </a:t>
            </a:r>
            <a:r>
              <a:rPr lang="fr-CA" sz="1600" b="1" dirty="0">
                <a:latin typeface="+mn-lt"/>
              </a:rPr>
              <a:t>avant le lancement du sondage sur les programmes fonctionnels</a:t>
            </a:r>
            <a:r>
              <a:rPr lang="fr-CA" sz="1600" dirty="0">
                <a:latin typeface="+mn-lt"/>
              </a:rPr>
              <a:t>. </a:t>
            </a:r>
          </a:p>
          <a:p>
            <a:pPr marL="457200" indent="-457200">
              <a:buFont typeface="+mj-lt"/>
              <a:buAutoNum type="arabicPeriod"/>
            </a:pPr>
            <a:r>
              <a:rPr lang="fr-CA" sz="1600" dirty="0">
                <a:latin typeface="+mn-lt"/>
              </a:rPr>
              <a:t>Deux options sont proposées sur la manière de transmettre le document (voir les deux prochaines diapositives) :</a:t>
            </a:r>
          </a:p>
          <a:p>
            <a:pPr marL="914400" lvl="1" indent="-457200">
              <a:buFont typeface="Arial" panose="020B0604020202020204" pitchFamily="34" charset="0"/>
              <a:buChar char="•"/>
            </a:pPr>
            <a:r>
              <a:rPr lang="fr-CA" sz="1600" dirty="0">
                <a:latin typeface="+mn-lt"/>
              </a:rPr>
              <a:t>Option 1 : sous forme de trousse d’information</a:t>
            </a:r>
          </a:p>
          <a:p>
            <a:pPr marL="914400" lvl="1" indent="-457200">
              <a:buFont typeface="Arial" panose="020B0604020202020204" pitchFamily="34" charset="0"/>
              <a:buChar char="•"/>
            </a:pPr>
            <a:r>
              <a:rPr lang="fr-CA" sz="1600" dirty="0">
                <a:latin typeface="+mn-lt"/>
              </a:rPr>
              <a:t>Option 2 : sous forme de présentation lors d’une séance de discussion</a:t>
            </a:r>
          </a:p>
          <a:p>
            <a:pPr lvl="1"/>
            <a:r>
              <a:rPr lang="fr-CA" sz="1600" dirty="0">
                <a:latin typeface="+mn-lt"/>
              </a:rPr>
              <a:t>Si l’option 2 est votre choix et que vous souhaitez qu’un représentant de SPAC présente la </a:t>
            </a:r>
            <a:r>
              <a:rPr lang="fr-CA" sz="1600" u="sng" dirty="0">
                <a:latin typeface="+mn-lt"/>
              </a:rPr>
              <a:t>section de la conception intérieure et méthodologie du projet</a:t>
            </a:r>
            <a:r>
              <a:rPr lang="fr-CA" sz="1600" dirty="0">
                <a:latin typeface="+mn-lt"/>
              </a:rPr>
              <a:t>, veuillez en informer votre représentant de SPAC à l’avance. </a:t>
            </a:r>
          </a:p>
          <a:p>
            <a:pPr marL="342900" indent="-342900">
              <a:buFont typeface="+mj-lt"/>
              <a:buAutoNum type="arabicPeriod"/>
            </a:pPr>
            <a:r>
              <a:rPr lang="fr-CA" sz="1600" dirty="0">
                <a:latin typeface="+mn-lt"/>
              </a:rPr>
              <a:t>Pour les deux options, vous devrez adapter le contenu et ajouter quelques renseignements. Certaines diapositives (8, 9, 10, 33) indiquent les éléments qui doivent être adaptés à votre propre organisation. Vous pouvez également ajouter tout renseignement que votre organisation souhaite communiquer à ses employés. Le contenu de ce document a été créé par SPAC pour l’usage de votre projet de transformation du milieu de travail. Nous vous recommandons de l’intégrer à votre propre modèle de marque.</a:t>
            </a:r>
          </a:p>
          <a:p>
            <a:pPr marL="342900" indent="-342900">
              <a:buFont typeface="+mj-lt"/>
              <a:buAutoNum type="arabicPeriod"/>
            </a:pPr>
            <a:r>
              <a:rPr lang="fr-CA" sz="1600" dirty="0">
                <a:latin typeface="+mn-lt"/>
              </a:rPr>
              <a:t>La section sur l’expérience des employés (diapositive 30, 31, 32) est une feuille de route de l’apprentissage proposée pour les employés dans le cadre de ce programme selon le contenu du </a:t>
            </a:r>
            <a:r>
              <a:rPr lang="fr-CA" sz="1600" i="1" dirty="0">
                <a:latin typeface="+mn-lt"/>
              </a:rPr>
              <a:t>programme de gestion du changement tout-en-un</a:t>
            </a:r>
            <a:r>
              <a:rPr lang="fr-CA" sz="1600" dirty="0">
                <a:latin typeface="+mn-lt"/>
              </a:rPr>
              <a:t>. </a:t>
            </a:r>
          </a:p>
          <a:p>
            <a:endParaRPr lang="en-CA" sz="1600" dirty="0">
              <a:latin typeface="+mn-lt"/>
            </a:endParaRPr>
          </a:p>
        </p:txBody>
      </p:sp>
      <p:sp>
        <p:nvSpPr>
          <p:cNvPr id="8" name="TextBox 7">
            <a:extLst>
              <a:ext uri="{FF2B5EF4-FFF2-40B4-BE49-F238E27FC236}">
                <a16:creationId xmlns:a16="http://schemas.microsoft.com/office/drawing/2014/main" id="{91A2A716-9D92-4C68-9E95-4AD4BFFFFCD1}"/>
              </a:ext>
            </a:extLst>
          </p:cNvPr>
          <p:cNvSpPr txBox="1"/>
          <p:nvPr/>
        </p:nvSpPr>
        <p:spPr>
          <a:xfrm>
            <a:off x="5029200" y="0"/>
            <a:ext cx="7162800" cy="369332"/>
          </a:xfrm>
          <a:prstGeom prst="rect">
            <a:avLst/>
          </a:prstGeom>
          <a:noFill/>
        </p:spPr>
        <p:txBody>
          <a:bodyPr wrap="square">
            <a:spAutoFit/>
          </a:bodyPr>
          <a:lstStyle/>
          <a:p>
            <a:r>
              <a:rPr lang="fr-CA" sz="1800" b="1" i="1" dirty="0">
                <a:solidFill>
                  <a:srgbClr val="FF0000"/>
                </a:solidFill>
                <a:latin typeface="+mn-lt"/>
              </a:rPr>
              <a:t>Instructions – Retirez cette page avant d’utiliser la présentation</a:t>
            </a:r>
          </a:p>
        </p:txBody>
      </p:sp>
      <p:sp>
        <p:nvSpPr>
          <p:cNvPr id="3" name="TextBox 2">
            <a:extLst>
              <a:ext uri="{FF2B5EF4-FFF2-40B4-BE49-F238E27FC236}">
                <a16:creationId xmlns:a16="http://schemas.microsoft.com/office/drawing/2014/main" id="{E686B431-49F9-44B2-BE29-31394E5A782F}"/>
              </a:ext>
            </a:extLst>
          </p:cNvPr>
          <p:cNvSpPr txBox="1"/>
          <p:nvPr/>
        </p:nvSpPr>
        <p:spPr>
          <a:xfrm>
            <a:off x="369455" y="1052960"/>
            <a:ext cx="10914740" cy="830997"/>
          </a:xfrm>
          <a:prstGeom prst="rect">
            <a:avLst/>
          </a:prstGeom>
          <a:noFill/>
        </p:spPr>
        <p:txBody>
          <a:bodyPr wrap="square" rtlCol="0">
            <a:spAutoFit/>
          </a:bodyPr>
          <a:lstStyle/>
          <a:p>
            <a:r>
              <a:rPr lang="fr-CA" sz="1600" dirty="0">
                <a:latin typeface="+mn-lt"/>
              </a:rPr>
              <a:t>Ce document doit servir à fournir aux employés des renseignements sur la vision du projet, les principes de conception du Milieu de travail du GC, la façon dont ils pourront participer et se préparer à répondre au sondage sur les programmes fonctionnels (sondage sur la conception).</a:t>
            </a: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530695" y="498337"/>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3600">
                <a:solidFill>
                  <a:schemeClr val="bg1"/>
                </a:solidFill>
              </a:rPr>
              <a:t>Inspiration de la conception</a:t>
            </a:r>
          </a:p>
        </p:txBody>
      </p:sp>
      <p:sp>
        <p:nvSpPr>
          <p:cNvPr id="6" name="TextBox 5">
            <a:extLst>
              <a:ext uri="{FF2B5EF4-FFF2-40B4-BE49-F238E27FC236}">
                <a16:creationId xmlns:a16="http://schemas.microsoft.com/office/drawing/2014/main" id="{42A78D3F-3B14-49B8-991E-B7BE4A8EB336}"/>
              </a:ext>
            </a:extLst>
          </p:cNvPr>
          <p:cNvSpPr txBox="1"/>
          <p:nvPr/>
        </p:nvSpPr>
        <p:spPr>
          <a:xfrm>
            <a:off x="530695" y="2176272"/>
            <a:ext cx="4699827" cy="3890785"/>
          </a:xfrm>
          <a:prstGeom prst="rect">
            <a:avLst/>
          </a:prstGeom>
          <a:solidFill>
            <a:schemeClr val="tx1">
              <a:alpha val="70000"/>
            </a:schemeClr>
          </a:solidFill>
        </p:spPr>
        <p:txBody>
          <a:bodyPr vert="horz" lIns="91440" tIns="45720" rIns="91440" bIns="45720" rtlCol="0" anchor="t">
            <a:noAutofit/>
          </a:bodyPr>
          <a:lstStyle/>
          <a:p>
            <a:pPr marR="0" eaLnBrk="1" hangingPunct="1">
              <a:spcBef>
                <a:spcPts val="0"/>
              </a:spcBef>
              <a:spcAft>
                <a:spcPts val="800"/>
              </a:spcAft>
            </a:pPr>
            <a:r>
              <a:rPr lang="fr-CA" sz="1400" dirty="0">
                <a:solidFill>
                  <a:srgbClr val="1E3652"/>
                </a:solidFill>
                <a:latin typeface="+mn-lt"/>
              </a:rPr>
              <a:t>Le programme de transformation du milieu de travail s’inspire des </a:t>
            </a:r>
            <a:r>
              <a:rPr lang="fr-CA" sz="1400" b="1" dirty="0">
                <a:solidFill>
                  <a:srgbClr val="1E3652"/>
                </a:solidFill>
                <a:latin typeface="+mn-lt"/>
              </a:rPr>
              <a:t>paysages naturels du Canada</a:t>
            </a:r>
            <a:r>
              <a:rPr lang="fr-CA" sz="1400" dirty="0">
                <a:solidFill>
                  <a:srgbClr val="1E3652"/>
                </a:solidFill>
                <a:latin typeface="+mn-lt"/>
              </a:rPr>
              <a:t>.</a:t>
            </a:r>
          </a:p>
          <a:p>
            <a:pPr marR="0" eaLnBrk="1" hangingPunct="1">
              <a:lnSpc>
                <a:spcPct val="90000"/>
              </a:lnSpc>
              <a:spcBef>
                <a:spcPts val="0"/>
              </a:spcBef>
              <a:spcAft>
                <a:spcPts val="800"/>
              </a:spcAft>
            </a:pPr>
            <a:r>
              <a:rPr lang="fr-CA" sz="1400" dirty="0">
                <a:solidFill>
                  <a:srgbClr val="1E3652"/>
                </a:solidFill>
                <a:latin typeface="+mn-lt"/>
              </a:rPr>
              <a:t>Le monde naturel regorge de couleurs qui attirent l’attention, qui se fondent magnifiquement dans le décor et qui créent des effets extraordinaires. </a:t>
            </a:r>
          </a:p>
          <a:p>
            <a:pPr marR="0" eaLnBrk="1" hangingPunct="1">
              <a:lnSpc>
                <a:spcPct val="90000"/>
              </a:lnSpc>
              <a:spcBef>
                <a:spcPts val="0"/>
              </a:spcBef>
              <a:spcAft>
                <a:spcPts val="800"/>
              </a:spcAft>
            </a:pPr>
            <a:r>
              <a:rPr lang="fr-CA" sz="1400" dirty="0">
                <a:solidFill>
                  <a:srgbClr val="1E3652"/>
                </a:solidFill>
                <a:latin typeface="+mn-lt"/>
              </a:rPr>
              <a:t>Les milieux de travail proposés dans le cadre de ce programme auront pour objectif de mettre en valeur la beauté de notre pays et l’inspiration qu’il procure en présentant les couleurs spectaculaires que l’on trouve dans la nature.</a:t>
            </a:r>
          </a:p>
          <a:p>
            <a:pPr marR="0" eaLnBrk="1" hangingPunct="1">
              <a:lnSpc>
                <a:spcPct val="90000"/>
              </a:lnSpc>
              <a:spcBef>
                <a:spcPts val="0"/>
              </a:spcBef>
              <a:spcAft>
                <a:spcPts val="800"/>
              </a:spcAft>
            </a:pPr>
            <a:r>
              <a:rPr lang="fr-CA" sz="1400" dirty="0">
                <a:solidFill>
                  <a:srgbClr val="1E3652"/>
                </a:solidFill>
                <a:latin typeface="+mn-lt"/>
              </a:rPr>
              <a:t>Les conceptions incorporeront des images de paysages du Canada, des couleurs et des matières naturels et mettront délibérément l’accent sur la prise en compte d’éléments autochtones dans la conception. </a:t>
            </a:r>
          </a:p>
          <a:p>
            <a:pPr eaLnBrk="1" hangingPunct="1">
              <a:lnSpc>
                <a:spcPct val="90000"/>
              </a:lnSpc>
              <a:spcBef>
                <a:spcPts val="0"/>
              </a:spcBef>
              <a:spcAft>
                <a:spcPts val="800"/>
              </a:spcAft>
            </a:pPr>
            <a:r>
              <a:rPr lang="fr-CA" sz="1400" dirty="0">
                <a:solidFill>
                  <a:srgbClr val="1E3652"/>
                </a:solidFill>
                <a:latin typeface="+mn-lt"/>
              </a:rPr>
              <a:t>Le programme offre le choix entre </a:t>
            </a:r>
            <a:r>
              <a:rPr lang="fr-CA" sz="1400" b="1" dirty="0">
                <a:solidFill>
                  <a:srgbClr val="1E3652"/>
                </a:solidFill>
                <a:latin typeface="+mn-lt"/>
              </a:rPr>
              <a:t>trois planches de tendances</a:t>
            </a:r>
            <a:r>
              <a:rPr lang="fr-CA" sz="1400" dirty="0">
                <a:solidFill>
                  <a:srgbClr val="1E3652"/>
                </a:solidFill>
                <a:latin typeface="+mn-lt"/>
              </a:rPr>
              <a:t> qui fournissent la palette de couleurs et l’esthétique générale du milieu de travail.  </a:t>
            </a:r>
          </a:p>
          <a:p>
            <a:pPr marR="0" eaLnBrk="1" hangingPunct="1">
              <a:lnSpc>
                <a:spcPct val="90000"/>
              </a:lnSpc>
              <a:spcBef>
                <a:spcPts val="0"/>
              </a:spcBef>
              <a:spcAft>
                <a:spcPts val="800"/>
              </a:spcAft>
            </a:pPr>
            <a:endParaRPr lang="en-US"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river with rocks and trees&#10;&#10;Description automatically generated with low confidence">
            <a:extLst>
              <a:ext uri="{FF2B5EF4-FFF2-40B4-BE49-F238E27FC236}">
                <a16:creationId xmlns:a16="http://schemas.microsoft.com/office/drawing/2014/main" id="{5554FA8A-AD07-4A18-9E9D-E083D1235247}"/>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10" name="Picture 9" descr="A body of water with mountains in the back&#10;&#10;Description automatically generated with medium confidence">
            <a:extLst>
              <a:ext uri="{FF2B5EF4-FFF2-40B4-BE49-F238E27FC236}">
                <a16:creationId xmlns:a16="http://schemas.microsoft.com/office/drawing/2014/main" id="{19DCD310-D280-4680-9E6F-727FF275100F}"/>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pic>
        <p:nvPicPr>
          <p:cNvPr id="12" name="Content Placeholder 3">
            <a:extLst>
              <a:ext uri="{FF2B5EF4-FFF2-40B4-BE49-F238E27FC236}">
                <a16:creationId xmlns:a16="http://schemas.microsoft.com/office/drawing/2014/main" id="{61ED89C8-D821-4469-94BA-1C30078EA51A}"/>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fr-CA" sz="4400" dirty="0">
                <a:solidFill>
                  <a:srgbClr val="636466"/>
                </a:solidFill>
              </a:rPr>
              <a:t>Planche de tendances 1</a:t>
            </a:r>
          </a:p>
        </p:txBody>
      </p:sp>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7674544" y="2915306"/>
            <a:ext cx="3014792" cy="276999"/>
          </a:xfrm>
          <a:prstGeom prst="rect">
            <a:avLst/>
          </a:prstGeom>
          <a:noFill/>
        </p:spPr>
        <p:txBody>
          <a:bodyPr wrap="square">
            <a:spAutoFit/>
          </a:bodyPr>
          <a:lstStyle/>
          <a:p>
            <a:pPr marL="0" indent="0">
              <a:buNone/>
              <a:defRPr/>
            </a:pPr>
            <a:r>
              <a:rPr lang="fr-CA" sz="1200" dirty="0">
                <a:solidFill>
                  <a:srgbClr val="1E3652"/>
                </a:solidFill>
                <a:latin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buNone/>
              <a:defRPr/>
            </a:pPr>
            <a:r>
              <a:rPr lang="fr-CA" sz="1200">
                <a:solidFill>
                  <a:srgbClr val="1E3652"/>
                </a:solidFill>
                <a:latin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2933302"/>
            <a:ext cx="1715635" cy="3109771"/>
            <a:chOff x="9057526" y="2887103"/>
            <a:chExt cx="1715635" cy="3109771"/>
          </a:xfrm>
        </p:grpSpPr>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715635"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597098"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1799514"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pic>
        <p:nvPicPr>
          <p:cNvPr id="12" name="Picture 11">
            <a:extLst>
              <a:ext uri="{FF2B5EF4-FFF2-40B4-BE49-F238E27FC236}">
                <a16:creationId xmlns:a16="http://schemas.microsoft.com/office/drawing/2014/main" id="{DB2A3381-4B21-4ED9-8976-BE74312EB419}"/>
              </a:ext>
            </a:extLst>
          </p:cNvPr>
          <p:cNvPicPr>
            <a:picLocks noChangeAspect="1"/>
          </p:cNvPicPr>
          <p:nvPr/>
        </p:nvPicPr>
        <p:blipFill>
          <a:blip r:embed="rId3"/>
          <a:stretch>
            <a:fillRect/>
          </a:stretch>
        </p:blipFill>
        <p:spPr>
          <a:xfrm>
            <a:off x="4757655" y="1209296"/>
            <a:ext cx="523875" cy="1656829"/>
          </a:xfrm>
          <a:prstGeom prst="rect">
            <a:avLst/>
          </a:prstGeom>
        </p:spPr>
      </p:pic>
      <p:pic>
        <p:nvPicPr>
          <p:cNvPr id="13" name="Picture 12">
            <a:extLst>
              <a:ext uri="{FF2B5EF4-FFF2-40B4-BE49-F238E27FC236}">
                <a16:creationId xmlns:a16="http://schemas.microsoft.com/office/drawing/2014/main" id="{41AAF6A4-588C-490B-9F60-38A385651A93}"/>
              </a:ext>
            </a:extLst>
          </p:cNvPr>
          <p:cNvPicPr/>
          <p:nvPr/>
        </p:nvPicPr>
        <p:blipFill>
          <a:blip r:embed="rId4"/>
          <a:stretch>
            <a:fillRect/>
          </a:stretch>
        </p:blipFill>
        <p:spPr>
          <a:xfrm>
            <a:off x="4170674" y="1211585"/>
            <a:ext cx="519841" cy="1644980"/>
          </a:xfrm>
          <a:prstGeom prst="rect">
            <a:avLst/>
          </a:prstGeom>
        </p:spPr>
      </p:pic>
      <p:pic>
        <p:nvPicPr>
          <p:cNvPr id="14" name="Picture 13">
            <a:extLst>
              <a:ext uri="{FF2B5EF4-FFF2-40B4-BE49-F238E27FC236}">
                <a16:creationId xmlns:a16="http://schemas.microsoft.com/office/drawing/2014/main" id="{BE81F782-C1B9-4A74-96A9-CFB3F0F05BEA}"/>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15" name="Picture 14">
            <a:extLst>
              <a:ext uri="{FF2B5EF4-FFF2-40B4-BE49-F238E27FC236}">
                <a16:creationId xmlns:a16="http://schemas.microsoft.com/office/drawing/2014/main" id="{73DFF587-E210-475A-B318-A1A6EFB5130A}"/>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16" name="Group 15">
            <a:extLst>
              <a:ext uri="{FF2B5EF4-FFF2-40B4-BE49-F238E27FC236}">
                <a16:creationId xmlns:a16="http://schemas.microsoft.com/office/drawing/2014/main" id="{A80B8F2F-F21F-45C9-A9CE-150ABD3C72FF}"/>
              </a:ext>
            </a:extLst>
          </p:cNvPr>
          <p:cNvGrpSpPr/>
          <p:nvPr/>
        </p:nvGrpSpPr>
        <p:grpSpPr>
          <a:xfrm>
            <a:off x="479852" y="1193647"/>
            <a:ext cx="2038260" cy="4495374"/>
            <a:chOff x="9131605" y="1147448"/>
            <a:chExt cx="2038260" cy="4495374"/>
          </a:xfrm>
        </p:grpSpPr>
        <p:pic>
          <p:nvPicPr>
            <p:cNvPr id="17" name="Picture 16">
              <a:extLst>
                <a:ext uri="{FF2B5EF4-FFF2-40B4-BE49-F238E27FC236}">
                  <a16:creationId xmlns:a16="http://schemas.microsoft.com/office/drawing/2014/main" id="{4F787E8F-AC73-4A76-8A80-5D925CE200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18" name="Picture 17">
              <a:extLst>
                <a:ext uri="{FF2B5EF4-FFF2-40B4-BE49-F238E27FC236}">
                  <a16:creationId xmlns:a16="http://schemas.microsoft.com/office/drawing/2014/main" id="{1B87C7FF-DA3A-4C9C-9AAB-A396A10328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19" name="Picture 18">
              <a:extLst>
                <a:ext uri="{FF2B5EF4-FFF2-40B4-BE49-F238E27FC236}">
                  <a16:creationId xmlns:a16="http://schemas.microsoft.com/office/drawing/2014/main" id="{3B99BBD9-D100-4DB8-8973-8FAAF9B060E4}"/>
                </a:ext>
              </a:extLst>
            </p:cNvPr>
            <p:cNvPicPr>
              <a:picLocks noChangeAspect="1"/>
            </p:cNvPicPr>
            <p:nvPr/>
          </p:nvPicPr>
          <p:blipFill>
            <a:blip r:embed="rId5"/>
            <a:stretch>
              <a:fillRect/>
            </a:stretch>
          </p:blipFill>
          <p:spPr>
            <a:xfrm>
              <a:off x="10645989" y="1376235"/>
              <a:ext cx="523876" cy="1698799"/>
            </a:xfrm>
            <a:prstGeom prst="rect">
              <a:avLst/>
            </a:prstGeom>
          </p:spPr>
        </p:pic>
        <p:pic>
          <p:nvPicPr>
            <p:cNvPr id="21" name="Picture 20">
              <a:extLst>
                <a:ext uri="{FF2B5EF4-FFF2-40B4-BE49-F238E27FC236}">
                  <a16:creationId xmlns:a16="http://schemas.microsoft.com/office/drawing/2014/main" id="{C32BF052-8756-43B6-99CA-0A84982B1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22" name="Picture 21">
              <a:extLst>
                <a:ext uri="{FF2B5EF4-FFF2-40B4-BE49-F238E27FC236}">
                  <a16:creationId xmlns:a16="http://schemas.microsoft.com/office/drawing/2014/main" id="{D0593FD3-651E-42E4-A94F-E5F101AB89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23" name="Picture 22">
              <a:extLst>
                <a:ext uri="{FF2B5EF4-FFF2-40B4-BE49-F238E27FC236}">
                  <a16:creationId xmlns:a16="http://schemas.microsoft.com/office/drawing/2014/main" id="{A4AF267A-6E1A-4828-A895-56EFE91ADDA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grpSp>
      <p:pic>
        <p:nvPicPr>
          <p:cNvPr id="25" name="Picture 24" descr="A picture containing floor, indoor, window, living&#10;&#10;Description automatically generated">
            <a:extLst>
              <a:ext uri="{FF2B5EF4-FFF2-40B4-BE49-F238E27FC236}">
                <a16:creationId xmlns:a16="http://schemas.microsoft.com/office/drawing/2014/main" id="{A9E39947-7BDF-41EA-94A1-31A6A9FB57F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26" name="Picture 10" descr="Detail">
            <a:extLst>
              <a:ext uri="{FF2B5EF4-FFF2-40B4-BE49-F238E27FC236}">
                <a16:creationId xmlns:a16="http://schemas.microsoft.com/office/drawing/2014/main" id="{21B11873-1B71-4162-B441-859FDC4424B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Detail">
            <a:extLst>
              <a:ext uri="{FF2B5EF4-FFF2-40B4-BE49-F238E27FC236}">
                <a16:creationId xmlns:a16="http://schemas.microsoft.com/office/drawing/2014/main" id="{C5BB2F88-9699-4ED0-8ECC-F7C3ABD4419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Birch Stems - bw - Wallpaper - Office">
            <a:extLst>
              <a:ext uri="{FF2B5EF4-FFF2-40B4-BE49-F238E27FC236}">
                <a16:creationId xmlns:a16="http://schemas.microsoft.com/office/drawing/2014/main" id="{50607CE7-8984-4BEC-9B77-E67F8369618D}"/>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910F470E-9572-4A85-B7F6-DA5E9A3F2250}"/>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1C497E81-DDA5-4D5B-A729-49DBC66D13D8}"/>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D333A3C5-F672-45F0-A8C6-19EE99166D9C}"/>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2" descr="BuzziMood, biophilic acoustic panel | BuzziSpace">
            <a:extLst>
              <a:ext uri="{FF2B5EF4-FFF2-40B4-BE49-F238E27FC236}">
                <a16:creationId xmlns:a16="http://schemas.microsoft.com/office/drawing/2014/main" id="{C769CBE7-1C18-41FC-994B-3559A3714E0A}"/>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Detail">
            <a:extLst>
              <a:ext uri="{FF2B5EF4-FFF2-40B4-BE49-F238E27FC236}">
                <a16:creationId xmlns:a16="http://schemas.microsoft.com/office/drawing/2014/main" id="{435F9614-A633-4301-BA15-7D9AF5CDA9C1}"/>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CAA8CC2-DE47-428D-9333-F80FBA4BC31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269586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fr-CA" sz="4400" dirty="0">
                <a:solidFill>
                  <a:srgbClr val="636466"/>
                </a:solidFill>
              </a:rPr>
              <a:t>Planche de tendances 2</a:t>
            </a:r>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724779"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732071"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1934487"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buNone/>
              <a:defRPr/>
            </a:pPr>
            <a:r>
              <a:rPr lang="fr-CA" sz="1200">
                <a:solidFill>
                  <a:srgbClr val="1E3652"/>
                </a:solidFill>
                <a:latin typeface="+mn-lt"/>
              </a:rPr>
              <a:t>Papiers peints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buNone/>
              <a:defRPr/>
            </a:pPr>
            <a:r>
              <a:rPr lang="fr-CA" sz="1200">
                <a:solidFill>
                  <a:srgbClr val="1E3652"/>
                </a:solidFill>
                <a:latin typeface="+mn-lt"/>
              </a:rPr>
              <a:t>Solutions acoustiques et plantes</a:t>
            </a:r>
          </a:p>
        </p:txBody>
      </p:sp>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pic>
        <p:nvPicPr>
          <p:cNvPr id="18" name="Picture 17">
            <a:extLst>
              <a:ext uri="{FF2B5EF4-FFF2-40B4-BE49-F238E27FC236}">
                <a16:creationId xmlns:a16="http://schemas.microsoft.com/office/drawing/2014/main" id="{D7025EC1-1035-4680-8F15-6FEABCF72DDF}"/>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19" name="Picture 18">
            <a:extLst>
              <a:ext uri="{FF2B5EF4-FFF2-40B4-BE49-F238E27FC236}">
                <a16:creationId xmlns:a16="http://schemas.microsoft.com/office/drawing/2014/main" id="{D1B848CB-2217-421E-8CFB-E5057437A0C8}"/>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20" name="Picture 19">
            <a:extLst>
              <a:ext uri="{FF2B5EF4-FFF2-40B4-BE49-F238E27FC236}">
                <a16:creationId xmlns:a16="http://schemas.microsoft.com/office/drawing/2014/main" id="{394C4F38-B21F-4134-8693-5461BDC60BB0}"/>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21" name="Picture 20">
            <a:extLst>
              <a:ext uri="{FF2B5EF4-FFF2-40B4-BE49-F238E27FC236}">
                <a16:creationId xmlns:a16="http://schemas.microsoft.com/office/drawing/2014/main" id="{AC013361-37C0-49EC-AB8C-D0948C961917}"/>
              </a:ext>
            </a:extLst>
          </p:cNvPr>
          <p:cNvPicPr>
            <a:picLocks noChangeAspect="1"/>
          </p:cNvPicPr>
          <p:nvPr/>
        </p:nvPicPr>
        <p:blipFill>
          <a:blip r:embed="rId12"/>
          <a:stretch>
            <a:fillRect/>
          </a:stretch>
        </p:blipFill>
        <p:spPr>
          <a:xfrm>
            <a:off x="4348682" y="1214638"/>
            <a:ext cx="542925" cy="1714113"/>
          </a:xfrm>
          <a:prstGeom prst="rect">
            <a:avLst/>
          </a:prstGeom>
        </p:spPr>
      </p:pic>
      <p:pic>
        <p:nvPicPr>
          <p:cNvPr id="22" name="Picture 21">
            <a:extLst>
              <a:ext uri="{FF2B5EF4-FFF2-40B4-BE49-F238E27FC236}">
                <a16:creationId xmlns:a16="http://schemas.microsoft.com/office/drawing/2014/main" id="{ACCE76AC-65D9-4284-ABA7-AB319A8FFBDA}"/>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23" name="Picture 22">
            <a:extLst>
              <a:ext uri="{FF2B5EF4-FFF2-40B4-BE49-F238E27FC236}">
                <a16:creationId xmlns:a16="http://schemas.microsoft.com/office/drawing/2014/main" id="{4A970A31-990E-4784-8D5B-33024F6221C9}"/>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26" name="Picture 25">
            <a:extLst>
              <a:ext uri="{FF2B5EF4-FFF2-40B4-BE49-F238E27FC236}">
                <a16:creationId xmlns:a16="http://schemas.microsoft.com/office/drawing/2014/main" id="{8BAF3933-17CE-4DA6-B542-E027F062E630}"/>
              </a:ext>
            </a:extLst>
          </p:cNvPr>
          <p:cNvPicPr>
            <a:picLocks noChangeAspect="1"/>
          </p:cNvPicPr>
          <p:nvPr/>
        </p:nvPicPr>
        <p:blipFill>
          <a:blip r:embed="rId15"/>
          <a:stretch>
            <a:fillRect/>
          </a:stretch>
        </p:blipFill>
        <p:spPr>
          <a:xfrm>
            <a:off x="3136014" y="1207330"/>
            <a:ext cx="1132251" cy="1736349"/>
          </a:xfrm>
          <a:prstGeom prst="rect">
            <a:avLst/>
          </a:prstGeom>
        </p:spPr>
      </p:pic>
      <p:pic>
        <p:nvPicPr>
          <p:cNvPr id="30" name="Picture 29">
            <a:extLst>
              <a:ext uri="{FF2B5EF4-FFF2-40B4-BE49-F238E27FC236}">
                <a16:creationId xmlns:a16="http://schemas.microsoft.com/office/drawing/2014/main" id="{9860F254-ACC9-4634-A26D-3527744A4FA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36" name="Picture 35">
            <a:extLst>
              <a:ext uri="{FF2B5EF4-FFF2-40B4-BE49-F238E27FC236}">
                <a16:creationId xmlns:a16="http://schemas.microsoft.com/office/drawing/2014/main" id="{585855BD-B867-44A1-8879-B6D1C6BDD54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pic>
        <p:nvPicPr>
          <p:cNvPr id="38" name="Picture 37">
            <a:extLst>
              <a:ext uri="{FF2B5EF4-FFF2-40B4-BE49-F238E27FC236}">
                <a16:creationId xmlns:a16="http://schemas.microsoft.com/office/drawing/2014/main" id="{EC06D790-293D-4E99-8501-39790C7E1B0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pic>
        <p:nvPicPr>
          <p:cNvPr id="39" name="Content Placeholder 3">
            <a:extLst>
              <a:ext uri="{FF2B5EF4-FFF2-40B4-BE49-F238E27FC236}">
                <a16:creationId xmlns:a16="http://schemas.microsoft.com/office/drawing/2014/main" id="{6DE85BC3-F343-4BB5-BD84-C581FC1991E0}"/>
              </a:ext>
            </a:extLst>
          </p:cNvPr>
          <p:cNvPicPr>
            <a:picLocks/>
          </p:cNvPicPr>
          <p:nvPr/>
        </p:nvPicPr>
        <p:blipFill rotWithShape="1">
          <a:blip r:embed="rId19"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DB608E8D-907C-4B24-B64B-57625E3491A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pic>
        <p:nvPicPr>
          <p:cNvPr id="41" name="Picture 18" descr="Turned Wood Leg Standing Planter, Tall, White">
            <a:extLst>
              <a:ext uri="{FF2B5EF4-FFF2-40B4-BE49-F238E27FC236}">
                <a16:creationId xmlns:a16="http://schemas.microsoft.com/office/drawing/2014/main" id="{0CCF3FEB-96E4-4631-ABCE-F0418B5CD94C}"/>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Campana">
            <a:extLst>
              <a:ext uri="{FF2B5EF4-FFF2-40B4-BE49-F238E27FC236}">
                <a16:creationId xmlns:a16="http://schemas.microsoft.com/office/drawing/2014/main" id="{473925B8-E73D-48AE-BEA7-DDFD79BCD8A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Detail">
            <a:extLst>
              <a:ext uri="{FF2B5EF4-FFF2-40B4-BE49-F238E27FC236}">
                <a16:creationId xmlns:a16="http://schemas.microsoft.com/office/drawing/2014/main" id="{6C7DC508-38E7-48E6-9886-2DBE187228E8}"/>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89F69071-7268-42D0-ADF9-C98CC068423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133301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688499"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592317"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buNone/>
              <a:defRPr/>
            </a:pPr>
            <a:r>
              <a:rPr lang="fr-CA" sz="1200">
                <a:solidFill>
                  <a:srgbClr val="1E3652"/>
                </a:solidFill>
                <a:latin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r>
              <a:rPr lang="fr-CA" sz="4400" dirty="0">
                <a:solidFill>
                  <a:srgbClr val="636466"/>
                </a:solidFill>
              </a:rPr>
              <a:t>Planche de tendances 3</a:t>
            </a:r>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9"/>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0"/>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1"/>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1760337"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buNone/>
              <a:defRPr/>
            </a:pPr>
            <a:r>
              <a:rPr lang="fr-CA" sz="1200">
                <a:solidFill>
                  <a:srgbClr val="1E3652"/>
                </a:solidFill>
                <a:latin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12F4720B-F5FD-4B8F-857B-53A7C33CCD03}"/>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CB31C19-C462-4E36-A942-7365D4B53A1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31" name="Picture 30">
            <a:extLst>
              <a:ext uri="{FF2B5EF4-FFF2-40B4-BE49-F238E27FC236}">
                <a16:creationId xmlns:a16="http://schemas.microsoft.com/office/drawing/2014/main" id="{82C06A46-CAE6-4908-8EFB-D4EB158EBBE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32" name="Picture 31">
            <a:extLst>
              <a:ext uri="{FF2B5EF4-FFF2-40B4-BE49-F238E27FC236}">
                <a16:creationId xmlns:a16="http://schemas.microsoft.com/office/drawing/2014/main" id="{CF35C61F-9DCC-4418-9742-60C9628C5BB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pic>
        <p:nvPicPr>
          <p:cNvPr id="33" name="Picture 32">
            <a:extLst>
              <a:ext uri="{FF2B5EF4-FFF2-40B4-BE49-F238E27FC236}">
                <a16:creationId xmlns:a16="http://schemas.microsoft.com/office/drawing/2014/main" id="{E26E6964-E68B-472B-829A-91961550D173}"/>
              </a:ext>
            </a:extLst>
          </p:cNvPr>
          <p:cNvPicPr>
            <a:picLocks noChangeAspect="1"/>
          </p:cNvPicPr>
          <p:nvPr/>
        </p:nvPicPr>
        <p:blipFill>
          <a:blip r:embed="rId20"/>
          <a:stretch>
            <a:fillRect/>
          </a:stretch>
        </p:blipFill>
        <p:spPr>
          <a:xfrm>
            <a:off x="6941646" y="1291107"/>
            <a:ext cx="2298991" cy="1947671"/>
          </a:xfrm>
          <a:prstGeom prst="rect">
            <a:avLst/>
          </a:prstGeom>
        </p:spPr>
      </p:pic>
      <p:pic>
        <p:nvPicPr>
          <p:cNvPr id="35" name="Picture 2" descr="Alex Janvier: Modern Indigenous Master [Glenbow Museum] | National Gallery  of Canada">
            <a:extLst>
              <a:ext uri="{FF2B5EF4-FFF2-40B4-BE49-F238E27FC236}">
                <a16:creationId xmlns:a16="http://schemas.microsoft.com/office/drawing/2014/main" id="{A4BE3BAE-7F03-48C8-824C-63D303DF444C}"/>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9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r>
              <a:rPr lang="fr-CA" sz="3200">
                <a:solidFill>
                  <a:schemeClr val="accent3"/>
                </a:solidFill>
              </a:rPr>
              <a:t>Éléments autochtones dans la conception</a:t>
            </a:r>
            <a:br>
              <a:rPr lang="fr-CA" sz="3200">
                <a:solidFill>
                  <a:schemeClr val="tx1"/>
                </a:solidFill>
              </a:rPr>
            </a:br>
            <a:endParaRPr lang="fr-CA" sz="3200">
              <a:solidFill>
                <a:schemeClr val="tx1"/>
              </a:solidFill>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442238" y="2835401"/>
            <a:ext cx="11307523" cy="2554545"/>
          </a:xfrm>
          <a:prstGeom prst="rect">
            <a:avLst/>
          </a:prstGeom>
          <a:noFill/>
        </p:spPr>
        <p:txBody>
          <a:bodyPr wrap="square">
            <a:spAutoFit/>
          </a:bodyPr>
          <a:lstStyle/>
          <a:p>
            <a:pPr marL="0" indent="0">
              <a:buNone/>
            </a:pPr>
            <a:r>
              <a:rPr lang="fr-CA" sz="1400" b="1" dirty="0">
                <a:solidFill>
                  <a:schemeClr val="tx1"/>
                </a:solidFill>
                <a:latin typeface="+mn-lt"/>
              </a:rPr>
              <a:t>Principes directeurs de la conception autochtone du Milieu de travail GC</a:t>
            </a:r>
          </a:p>
          <a:p>
            <a:pPr marL="0" indent="0">
              <a:buNone/>
            </a:pPr>
            <a:endParaRPr lang="en-CA" sz="1400" b="1" dirty="0">
              <a:latin typeface="+mn-lt"/>
            </a:endParaRPr>
          </a:p>
          <a:p>
            <a:pPr marL="0" indent="0">
              <a:buNone/>
            </a:pPr>
            <a:r>
              <a:rPr lang="fr-CA" sz="1400" dirty="0">
                <a:solidFill>
                  <a:schemeClr val="tx1"/>
                </a:solidFill>
                <a:latin typeface="+mn-lt"/>
              </a:rPr>
              <a:t>Conformément principes directeurs, tous les projets de transformation du milieu de travail doivent : </a:t>
            </a:r>
          </a:p>
          <a:p>
            <a:pPr marL="0" indent="0">
              <a:buNone/>
            </a:pPr>
            <a:endParaRPr lang="en-CA" sz="1400" b="1" dirty="0">
              <a:solidFill>
                <a:schemeClr val="tx1"/>
              </a:solidFill>
              <a:latin typeface="+mn-lt"/>
            </a:endParaRPr>
          </a:p>
          <a:p>
            <a:pPr marL="285750" indent="-285750">
              <a:buFont typeface="Wingdings" panose="05000000000000000000" pitchFamily="2" charset="2"/>
              <a:buChar char="ü"/>
            </a:pPr>
            <a:r>
              <a:rPr lang="fr-CA" sz="1400" dirty="0">
                <a:solidFill>
                  <a:schemeClr val="tx1"/>
                </a:solidFill>
                <a:latin typeface="+mn-lt"/>
              </a:rPr>
              <a:t>Créer une conception qui véhicule un lien fort avec la nature (terre, eau, etc.)</a:t>
            </a:r>
          </a:p>
          <a:p>
            <a:pPr marL="285750" indent="-285750">
              <a:buFont typeface="Wingdings" panose="05000000000000000000" pitchFamily="2" charset="2"/>
              <a:buChar char="ü"/>
            </a:pPr>
            <a:r>
              <a:rPr lang="fr-CA" sz="1400" dirty="0">
                <a:solidFill>
                  <a:schemeClr val="tx1"/>
                </a:solidFill>
                <a:latin typeface="+mn-lt"/>
              </a:rPr>
              <a:t>Mettre en œuvre les principes directeurs de la conception autochtone, tels que l’optimisation de l’accès à la lumière du jour et à des paysages et du lien avec l’environnement extérieur</a:t>
            </a:r>
          </a:p>
          <a:p>
            <a:pPr marL="285750" indent="-285750">
              <a:buFont typeface="Wingdings" panose="05000000000000000000" pitchFamily="2" charset="2"/>
              <a:buChar char="ü"/>
            </a:pPr>
            <a:r>
              <a:rPr lang="fr-CA" sz="1400" dirty="0">
                <a:solidFill>
                  <a:schemeClr val="tx1"/>
                </a:solidFill>
                <a:latin typeface="+mn-lt"/>
              </a:rPr>
              <a:t>Utiliser des matières textiles (de préférence d’origine biologique) et des matériaux naturels</a:t>
            </a:r>
          </a:p>
          <a:p>
            <a:pPr marL="285750" indent="-285750">
              <a:buFont typeface="Wingdings" panose="05000000000000000000" pitchFamily="2" charset="2"/>
              <a:buChar char="ü"/>
            </a:pPr>
            <a:r>
              <a:rPr lang="fr-CA" sz="1400" dirty="0">
                <a:solidFill>
                  <a:schemeClr val="tx1"/>
                </a:solidFill>
                <a:latin typeface="+mn-lt"/>
              </a:rPr>
              <a:t>Privilégier les matériaux et produits d’origine locale</a:t>
            </a:r>
          </a:p>
          <a:p>
            <a:pPr marL="285750" indent="-285750">
              <a:buFont typeface="Wingdings" panose="05000000000000000000" pitchFamily="2" charset="2"/>
              <a:buChar char="ü"/>
            </a:pPr>
            <a:r>
              <a:rPr lang="fr-CA" sz="1400" dirty="0">
                <a:solidFill>
                  <a:schemeClr val="tx1"/>
                </a:solidFill>
                <a:latin typeface="+mn-lt"/>
              </a:rPr>
              <a:t>Intégrer l’art autochtone local (dans la mesure du possible) et intégrer une reconnaissance territoriale autochtone permanente</a:t>
            </a:r>
          </a:p>
          <a:p>
            <a:endParaRPr lang="en-CA" sz="1400" b="1" dirty="0">
              <a:latin typeface="+mn-lt"/>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42238" y="1020952"/>
            <a:ext cx="11443143" cy="2000548"/>
          </a:xfrm>
          <a:prstGeom prst="rect">
            <a:avLst/>
          </a:prstGeom>
          <a:noFill/>
        </p:spPr>
        <p:txBody>
          <a:bodyPr wrap="square" rtlCol="0">
            <a:spAutoFit/>
          </a:bodyPr>
          <a:lstStyle/>
          <a:p>
            <a:pPr>
              <a:spcAft>
                <a:spcPts val="1200"/>
              </a:spcAft>
            </a:pPr>
            <a:r>
              <a:rPr lang="fr-CA" sz="1800" dirty="0">
                <a:solidFill>
                  <a:srgbClr val="474C55"/>
                </a:solidFill>
                <a:latin typeface="+mn-lt"/>
              </a:rPr>
              <a:t>À l’appui des engagements de réconciliation du gouvernement du Canada, il est important d’honorer les communautés des Premières Nations, des Inuits et des Métis du Canada en intégrant des éléments de conception culturellement appropriés et en mettant en valeur les possibilités économiques des Autochtones. </a:t>
            </a:r>
          </a:p>
          <a:p>
            <a:pPr marL="0" indent="0">
              <a:buNone/>
            </a:pPr>
            <a:r>
              <a:rPr lang="fr-CA" sz="1800" dirty="0">
                <a:solidFill>
                  <a:srgbClr val="474C55"/>
                </a:solidFill>
                <a:latin typeface="+mn-lt"/>
                <a:ea typeface="Calibri" panose="020F0502020204030204" pitchFamily="34" charset="0"/>
                <a:cs typeface="Calibri" panose="020F0502020204030204" pitchFamily="34" charset="0"/>
              </a:rPr>
              <a:t>L’objectif est que </a:t>
            </a:r>
            <a:r>
              <a:rPr lang="fr-CA" sz="1800" b="1" u="sng" dirty="0">
                <a:solidFill>
                  <a:srgbClr val="474C55"/>
                </a:solidFill>
                <a:latin typeface="+mn-lt"/>
                <a:ea typeface="Calibri" panose="020F0502020204030204" pitchFamily="34" charset="0"/>
                <a:cs typeface="Calibri" panose="020F0502020204030204" pitchFamily="34" charset="0"/>
              </a:rPr>
              <a:t>tous</a:t>
            </a:r>
            <a:r>
              <a:rPr lang="fr-CA" sz="1800" dirty="0">
                <a:solidFill>
                  <a:srgbClr val="474C55"/>
                </a:solidFill>
                <a:latin typeface="+mn-lt"/>
                <a:ea typeface="Calibri" panose="020F0502020204030204" pitchFamily="34" charset="0"/>
                <a:cs typeface="Calibri" panose="020F0502020204030204" pitchFamily="34" charset="0"/>
              </a:rPr>
              <a:t> les Milieux de travail GC reflètent les cultures autochtones et les représentent. </a:t>
            </a:r>
          </a:p>
          <a:p>
            <a:pPr marL="0" indent="0">
              <a:buNone/>
            </a:pPr>
            <a:endParaRPr lang="en-CA" sz="1800" b="1" dirty="0">
              <a:solidFill>
                <a:schemeClr val="tx1"/>
              </a:solidFill>
            </a:endParaRPr>
          </a:p>
          <a:p>
            <a:endParaRPr lang="en-US" sz="2000" dirty="0">
              <a:solidFill>
                <a:srgbClr val="474C55"/>
              </a:solidFill>
            </a:endParaRPr>
          </a:p>
        </p:txBody>
      </p:sp>
    </p:spTree>
    <p:extLst>
      <p:ext uri="{BB962C8B-B14F-4D97-AF65-F5344CB8AC3E}">
        <p14:creationId xmlns:p14="http://schemas.microsoft.com/office/powerpoint/2010/main" val="108862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a:xfrm>
            <a:off x="451764" y="417273"/>
            <a:ext cx="11600027" cy="779462"/>
          </a:xfrm>
        </p:spPr>
        <p:txBody>
          <a:bodyPr/>
          <a:lstStyle/>
          <a:p>
            <a:r>
              <a:rPr lang="fr-CA" sz="3200" dirty="0">
                <a:solidFill>
                  <a:schemeClr val="accent3"/>
                </a:solidFill>
              </a:rPr>
              <a:t>Un milieu de travail accessible et inclusif dès sa conception</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4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4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4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p>
          <a:p>
            <a:pPr marL="342900" lvl="1" indent="0">
              <a:buFont typeface="Wingdings 2" panose="05020102010507070707" pitchFamily="18" charset="2"/>
              <a:buNone/>
            </a:pPr>
            <a:endParaRPr lang="en-US" sz="1200" dirty="0">
              <a:solidFill>
                <a:srgbClr val="1E3652"/>
              </a:solidFill>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337465" y="3652498"/>
            <a:ext cx="2507335" cy="1600438"/>
          </a:xfrm>
          <a:prstGeom prst="rect">
            <a:avLst/>
          </a:prstGeom>
          <a:noFill/>
        </p:spPr>
        <p:txBody>
          <a:bodyPr wrap="square">
            <a:spAutoFit/>
          </a:bodyPr>
          <a:lstStyle/>
          <a:p>
            <a:pPr marL="0" indent="0">
              <a:buFont typeface="Wingdings 2" panose="05020102010507070707" pitchFamily="18" charset="2"/>
              <a:buNone/>
            </a:pPr>
            <a:r>
              <a:rPr lang="fr-CA" sz="1400">
                <a:solidFill>
                  <a:schemeClr val="tx1"/>
                </a:solidFill>
                <a:latin typeface="+mn-lt"/>
              </a:rPr>
              <a:t>En intégrant l’accessibilité au début de la phase de conception, l’initiative Milieu de travail GC fait ainsi la promotion d’</a:t>
            </a:r>
            <a:r>
              <a:rPr lang="fr-CA" sz="1400" b="1">
                <a:solidFill>
                  <a:schemeClr val="tx1"/>
                </a:solidFill>
                <a:latin typeface="+mn-lt"/>
              </a:rPr>
              <a:t>un milieu de travail inclusif, équitable et adaptable</a:t>
            </a:r>
            <a:r>
              <a:rPr lang="fr-CA" sz="1400">
                <a:solidFill>
                  <a:schemeClr val="tx1"/>
                </a:solidFill>
                <a:latin typeface="+mn-lt"/>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196E909E-EFC3-4D19-9F24-43D535809729}"/>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367587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7047661-D656-4A9F-9B3F-4D948E6E6117}"/>
              </a:ext>
            </a:extLst>
          </p:cNvPr>
          <p:cNvSpPr/>
          <p:nvPr/>
        </p:nvSpPr>
        <p:spPr>
          <a:xfrm>
            <a:off x="3829756" y="2038350"/>
            <a:ext cx="2249868" cy="3992970"/>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337951"/>
            <a:ext cx="10704280" cy="662974"/>
          </a:xfrm>
        </p:spPr>
        <p:txBody>
          <a:bodyPr/>
          <a:lstStyle/>
          <a:p>
            <a:r>
              <a:rPr lang="fr-CA" sz="3600">
                <a:solidFill>
                  <a:schemeClr val="accent3"/>
                </a:solidFill>
              </a:rPr>
              <a:t>Méthodologie de conception</a:t>
            </a: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84341" y="996784"/>
            <a:ext cx="11121755" cy="958103"/>
          </a:xfrm>
        </p:spPr>
        <p:txBody>
          <a:bodyPr/>
          <a:lstStyle/>
          <a:p>
            <a:pPr marL="0" indent="0">
              <a:buNone/>
              <a:defRPr/>
            </a:pPr>
            <a:r>
              <a:rPr lang="fr-CA" sz="1600" dirty="0">
                <a:solidFill>
                  <a:schemeClr val="tx1"/>
                </a:solidFill>
              </a:rPr>
              <a:t>Le programme repose sur une méthode de conception particulière comprenant des étapes de conception prédéfinies.  Ce processus vise à garantir la cohérence et l’efficacité de l’exécution et à communiquer clairement l’intention.  </a:t>
            </a:r>
          </a:p>
        </p:txBody>
      </p:sp>
      <p:graphicFrame>
        <p:nvGraphicFramePr>
          <p:cNvPr id="6" name="Diagram 5">
            <a:extLst>
              <a:ext uri="{FF2B5EF4-FFF2-40B4-BE49-F238E27FC236}">
                <a16:creationId xmlns:a16="http://schemas.microsoft.com/office/drawing/2014/main" id="{76F37BA5-9002-42E7-BFD0-8EA4773B8A55}"/>
              </a:ext>
            </a:extLst>
          </p:cNvPr>
          <p:cNvGraphicFramePr/>
          <p:nvPr>
            <p:extLst>
              <p:ext uri="{D42A27DB-BD31-4B8C-83A1-F6EECF244321}">
                <p14:modId xmlns:p14="http://schemas.microsoft.com/office/powerpoint/2010/main" val="3281959915"/>
              </p:ext>
            </p:extLst>
          </p:nvPr>
        </p:nvGraphicFramePr>
        <p:xfrm>
          <a:off x="312541" y="2501222"/>
          <a:ext cx="11464011" cy="4079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1B4A9B02-B4DF-4980-B2F4-11F9A8D7C5CE}"/>
              </a:ext>
            </a:extLst>
          </p:cNvPr>
          <p:cNvSpPr txBox="1"/>
          <p:nvPr/>
        </p:nvSpPr>
        <p:spPr>
          <a:xfrm>
            <a:off x="572277" y="244556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1</a:t>
            </a:r>
          </a:p>
        </p:txBody>
      </p:sp>
      <p:sp>
        <p:nvSpPr>
          <p:cNvPr id="9" name="TextBox 8">
            <a:extLst>
              <a:ext uri="{FF2B5EF4-FFF2-40B4-BE49-F238E27FC236}">
                <a16:creationId xmlns:a16="http://schemas.microsoft.com/office/drawing/2014/main" id="{C9E9D54F-B0C4-4780-8D66-0D2BF8400224}"/>
              </a:ext>
            </a:extLst>
          </p:cNvPr>
          <p:cNvSpPr txBox="1"/>
          <p:nvPr/>
        </p:nvSpPr>
        <p:spPr>
          <a:xfrm>
            <a:off x="2421776" y="2453299"/>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2</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29040"/>
            <a:ext cx="192553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39131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2057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1771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22525"/>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758952" y="2106318"/>
            <a:ext cx="236731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dirty="0">
                <a:ln>
                  <a:noFill/>
                </a:ln>
                <a:solidFill>
                  <a:srgbClr val="000000"/>
                </a:solidFill>
                <a:uLnTx/>
                <a:uFillTx/>
                <a:latin typeface="Arial"/>
                <a:ea typeface="+mn-ea"/>
                <a:cs typeface="+mn-cs"/>
              </a:rPr>
              <a:t>Planification préliminaire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Consulter le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Conception schématique</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76150" y="5276884"/>
            <a:ext cx="745508" cy="678755"/>
          </a:xfrm>
          <a:prstGeom prst="rect">
            <a:avLst/>
          </a:prstGeom>
        </p:spPr>
      </p:pic>
      <p:pic>
        <p:nvPicPr>
          <p:cNvPr id="34" name="Picture 33">
            <a:extLst>
              <a:ext uri="{FF2B5EF4-FFF2-40B4-BE49-F238E27FC236}">
                <a16:creationId xmlns:a16="http://schemas.microsoft.com/office/drawing/2014/main" id="{1DE393E9-2F35-40A1-A3DC-19845FBA5679}"/>
              </a:ext>
            </a:extLst>
          </p:cNvPr>
          <p:cNvPicPr>
            <a:picLocks noChangeAspect="1"/>
          </p:cNvPicPr>
          <p:nvPr/>
        </p:nvPicPr>
        <p:blipFill>
          <a:blip r:embed="rId11"/>
          <a:stretch>
            <a:fillRect/>
          </a:stretch>
        </p:blipFill>
        <p:spPr>
          <a:xfrm>
            <a:off x="10690254" y="5480440"/>
            <a:ext cx="572916" cy="550880"/>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12"/>
          <a:stretch>
            <a:fillRect/>
          </a:stretch>
        </p:blipFill>
        <p:spPr>
          <a:xfrm>
            <a:off x="2622023" y="5077119"/>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28830" y="5044122"/>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59253" y="5274800"/>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15"/>
          <a:stretch>
            <a:fillRect/>
          </a:stretch>
        </p:blipFill>
        <p:spPr>
          <a:xfrm>
            <a:off x="5061146" y="5220375"/>
            <a:ext cx="698059" cy="717184"/>
          </a:xfrm>
          <a:prstGeom prst="rect">
            <a:avLst/>
          </a:prstGeom>
        </p:spPr>
      </p:pic>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6"/>
          <a:stretch>
            <a:fillRect/>
          </a:stretch>
        </p:blipFill>
        <p:spPr>
          <a:xfrm>
            <a:off x="6755881" y="5095813"/>
            <a:ext cx="628604" cy="656750"/>
          </a:xfrm>
          <a:prstGeom prst="rect">
            <a:avLst/>
          </a:prstGeom>
        </p:spPr>
      </p:pic>
      <p:sp>
        <p:nvSpPr>
          <p:cNvPr id="7" name="TextBox 6">
            <a:extLst>
              <a:ext uri="{FF2B5EF4-FFF2-40B4-BE49-F238E27FC236}">
                <a16:creationId xmlns:a16="http://schemas.microsoft.com/office/drawing/2014/main" id="{57288C3F-8FAB-411F-8BDB-371245A67007}"/>
              </a:ext>
            </a:extLst>
          </p:cNvPr>
          <p:cNvSpPr txBox="1"/>
          <p:nvPr/>
        </p:nvSpPr>
        <p:spPr>
          <a:xfrm>
            <a:off x="6925247" y="1523677"/>
            <a:ext cx="5784151" cy="338554"/>
          </a:xfrm>
          <a:prstGeom prst="rect">
            <a:avLst/>
          </a:prstGeom>
          <a:noFill/>
        </p:spPr>
        <p:txBody>
          <a:bodyPr wrap="square" rtlCol="0">
            <a:spAutoFit/>
          </a:bodyPr>
          <a:lstStyle/>
          <a:p>
            <a:r>
              <a:rPr lang="fr-CA" sz="1600" b="1" i="1" dirty="0">
                <a:highlight>
                  <a:srgbClr val="E6DD68"/>
                </a:highlight>
                <a:latin typeface="+mn-lt"/>
                <a:cs typeface="MV Boli" panose="02000500030200090000" pitchFamily="2" charset="0"/>
              </a:rPr>
              <a:t>Les commentaires des employés sont essentiels!</a:t>
            </a:r>
          </a:p>
        </p:txBody>
      </p:sp>
      <p:pic>
        <p:nvPicPr>
          <p:cNvPr id="43" name="Graphic 42" descr="Line arrow: Counter-clockwise curve with solid fill">
            <a:extLst>
              <a:ext uri="{FF2B5EF4-FFF2-40B4-BE49-F238E27FC236}">
                <a16:creationId xmlns:a16="http://schemas.microsoft.com/office/drawing/2014/main" id="{1FEB9419-9E91-4F48-9140-199B9054164C}"/>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5293033">
            <a:off x="6051273" y="1381097"/>
            <a:ext cx="931572" cy="949051"/>
          </a:xfrm>
          <a:prstGeom prst="rect">
            <a:avLst/>
          </a:prstGeom>
        </p:spPr>
      </p:pic>
    </p:spTree>
    <p:extLst>
      <p:ext uri="{BB962C8B-B14F-4D97-AF65-F5344CB8AC3E}">
        <p14:creationId xmlns:p14="http://schemas.microsoft.com/office/powerpoint/2010/main" val="239229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0408" y="3757467"/>
            <a:ext cx="603663" cy="606491"/>
          </a:xfrm>
          <a:prstGeom prst="rect">
            <a:avLst/>
          </a:prstGeom>
        </p:spPr>
      </p:pic>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4114962" y="3656972"/>
            <a:ext cx="785948" cy="807480"/>
          </a:xfrm>
          <a:prstGeom prst="rect">
            <a:avLst/>
          </a:prstGeom>
        </p:spPr>
      </p:pic>
      <p:sp>
        <p:nvSpPr>
          <p:cNvPr id="2" name="TextBox 1">
            <a:extLst>
              <a:ext uri="{FF2B5EF4-FFF2-40B4-BE49-F238E27FC236}">
                <a16:creationId xmlns:a16="http://schemas.microsoft.com/office/drawing/2014/main" id="{9861BE5E-4D98-43F8-8CB2-8078A261D79E}"/>
              </a:ext>
            </a:extLst>
          </p:cNvPr>
          <p:cNvSpPr txBox="1"/>
          <p:nvPr/>
        </p:nvSpPr>
        <p:spPr>
          <a:xfrm>
            <a:off x="322224" y="1134623"/>
            <a:ext cx="11829136" cy="158504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Étapes 3a, 3b et 4 – </a:t>
            </a:r>
            <a:r>
              <a:rPr kumimoji="0" lang="fr-CA" sz="1600" b="1" i="0" u="sng" strike="noStrike" cap="none" normalizeH="0" baseline="0" noProof="0">
                <a:ln>
                  <a:noFill/>
                </a:ln>
                <a:solidFill>
                  <a:srgbClr val="000000"/>
                </a:solidFill>
                <a:uLnTx/>
                <a:uFillTx/>
                <a:latin typeface="Arial"/>
                <a:ea typeface="+mn-ea"/>
                <a:cs typeface="+mn-cs"/>
              </a:rPr>
              <a:t>Processus de consultation des clients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400" b="1" u="sng"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CA" sz="1400" u="sng">
                <a:solidFill>
                  <a:srgbClr val="000000"/>
                </a:solidFill>
                <a:latin typeface="Arial"/>
              </a:rPr>
              <a:t>La clé du succès d’un projet de modernisation du milieu de travail est une compréhension claire des modes de travail et des exigences des utilisateurs. </a:t>
            </a:r>
          </a:p>
          <a:p>
            <a:pPr marL="0" marR="0" lvl="0" indent="0" algn="l" defTabSz="914400" rtl="0" eaLnBrk="0" fontAlgn="base" latinLnBrk="0" hangingPunct="0">
              <a:lnSpc>
                <a:spcPct val="150000"/>
              </a:lnSpc>
              <a:spcBef>
                <a:spcPct val="0"/>
              </a:spcBef>
              <a:spcAft>
                <a:spcPct val="0"/>
              </a:spcAft>
              <a:buClrTx/>
              <a:buSzTx/>
              <a:buFontTx/>
              <a:buNone/>
              <a:tabLst/>
              <a:defRPr/>
            </a:pPr>
            <a:r>
              <a:rPr lang="fr-CA" sz="1400" b="1">
                <a:solidFill>
                  <a:srgbClr val="000000"/>
                </a:solidFill>
                <a:latin typeface="Arial"/>
              </a:rPr>
              <a:t>C’est là que vous entrez en jeu!  Votre opinion est importante pour nous!  Votre précieuse contribution et votre engagement seront requis </a:t>
            </a:r>
          </a:p>
          <a:p>
            <a:pPr marL="0" marR="0" lvl="0" indent="0" algn="l" defTabSz="914400" rtl="0" eaLnBrk="0" fontAlgn="base" latinLnBrk="0" hangingPunct="0">
              <a:lnSpc>
                <a:spcPct val="100000"/>
              </a:lnSpc>
              <a:spcBef>
                <a:spcPct val="0"/>
              </a:spcBef>
              <a:spcAft>
                <a:spcPct val="0"/>
              </a:spcAft>
              <a:buClrTx/>
              <a:buSzTx/>
              <a:buFontTx/>
              <a:buNone/>
              <a:tabLst/>
              <a:defRPr/>
            </a:pPr>
            <a:r>
              <a:rPr lang="fr-CA" sz="1400" b="1">
                <a:solidFill>
                  <a:srgbClr val="000000"/>
                </a:solidFill>
                <a:latin typeface="Arial"/>
              </a:rPr>
              <a:t>aux quatre étapes suivantes</a:t>
            </a:r>
            <a:r>
              <a:rPr lang="fr-CA" sz="1600" b="1">
                <a:solidFill>
                  <a:srgbClr val="000000"/>
                </a:solidFill>
                <a:latin typeface="Arial"/>
              </a:rPr>
              <a:t> :</a:t>
            </a:r>
          </a:p>
        </p:txBody>
      </p:sp>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52640" y="2662931"/>
            <a:ext cx="762000" cy="545314"/>
          </a:xfrm>
          <a:prstGeom prst="rect">
            <a:avLst/>
          </a:prstGeom>
        </p:spPr>
      </p:pic>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2935588"/>
            <a:ext cx="11518471" cy="3385542"/>
          </a:xfrm>
          <a:prstGeom prst="rect">
            <a:avLst/>
          </a:prstGeom>
          <a:noFill/>
        </p:spPr>
        <p:txBody>
          <a:bodyPr wrap="square">
            <a:spAutoFit/>
          </a:bodyPr>
          <a:lstStyle/>
          <a:p>
            <a:pPr marL="0" indent="0">
              <a:buNone/>
            </a:pPr>
            <a:r>
              <a:rPr lang="fr-CA" sz="1400" b="1" dirty="0">
                <a:solidFill>
                  <a:schemeClr val="tx1"/>
                </a:solidFill>
                <a:ea typeface="Calibri" panose="020F0502020204030204" pitchFamily="34" charset="0"/>
                <a:cs typeface="Times New Roman"/>
              </a:rPr>
              <a:t>3 a </a:t>
            </a:r>
            <a:r>
              <a:rPr lang="fr-CA" sz="1400" b="1" u="sng" dirty="0">
                <a:solidFill>
                  <a:schemeClr val="tx1"/>
                </a:solidFill>
                <a:ea typeface="Calibri" panose="020F0502020204030204" pitchFamily="34" charset="0"/>
                <a:cs typeface="Times New Roman"/>
              </a:rPr>
              <a:t>Séance de discussion sur la transformation du milieu de travail</a:t>
            </a:r>
            <a:r>
              <a:rPr lang="fr-CA" sz="1400" b="1" dirty="0">
                <a:solidFill>
                  <a:schemeClr val="tx1"/>
                </a:solidFill>
                <a:ea typeface="Calibri" panose="020F0502020204030204" pitchFamily="34" charset="0"/>
                <a:cs typeface="Times New Roman"/>
              </a:rPr>
              <a:t> – </a:t>
            </a:r>
            <a:r>
              <a:rPr lang="fr-CA" sz="1400" b="1" dirty="0">
                <a:solidFill>
                  <a:schemeClr val="tx1"/>
                </a:solidFill>
                <a:highlight>
                  <a:srgbClr val="E6DD68"/>
                </a:highlight>
                <a:ea typeface="Calibri" panose="020F0502020204030204" pitchFamily="34" charset="0"/>
                <a:cs typeface="Times New Roman"/>
              </a:rPr>
              <a:t>EN COURS!</a:t>
            </a:r>
          </a:p>
          <a:p>
            <a:pPr marL="0" indent="0">
              <a:buNone/>
            </a:pPr>
            <a:r>
              <a:rPr lang="fr-CA" sz="1400" dirty="0">
                <a:solidFill>
                  <a:schemeClr val="tx1"/>
                </a:solidFill>
                <a:ea typeface="Calibri" panose="020F0502020204030204" pitchFamily="34" charset="0"/>
                <a:cs typeface="Times New Roman"/>
              </a:rPr>
              <a:t>Cette séance informe les employés et les représentants des objectifs, du processus et des inclusions du programme. Cet événement vise à assurer une compréhension claire du processus du projet de transformation du milieu de travail et à vous préparer à fournir vos exigences.</a:t>
            </a:r>
          </a:p>
          <a:p>
            <a:pPr marL="0" indent="0">
              <a:buNone/>
            </a:pPr>
            <a:endParaRPr lang="en-US" sz="1400" b="1" dirty="0">
              <a:solidFill>
                <a:schemeClr val="tx1"/>
              </a:solidFill>
              <a:ea typeface="Calibri" panose="020F0502020204030204" pitchFamily="34" charset="0"/>
              <a:cs typeface="Times New Roman"/>
            </a:endParaRPr>
          </a:p>
          <a:p>
            <a:pPr marL="0" indent="0">
              <a:buNone/>
            </a:pPr>
            <a:r>
              <a:rPr lang="fr-CA" sz="1400" b="1" dirty="0">
                <a:solidFill>
                  <a:schemeClr val="tx1"/>
                </a:solidFill>
                <a:ea typeface="Calibri" panose="020F0502020204030204" pitchFamily="34" charset="0"/>
                <a:cs typeface="Times New Roman"/>
              </a:rPr>
              <a:t>3b </a:t>
            </a:r>
            <a:r>
              <a:rPr lang="fr-CA" sz="1400" b="1" u="sng" dirty="0">
                <a:solidFill>
                  <a:schemeClr val="tx1"/>
                </a:solidFill>
                <a:ea typeface="Calibri" panose="020F0502020204030204" pitchFamily="34" charset="0"/>
                <a:cs typeface="Times New Roman"/>
              </a:rPr>
              <a:t>Programmes fonctionnels allégés</a:t>
            </a:r>
          </a:p>
          <a:p>
            <a:pPr marL="342900" indent="-342900">
              <a:buFont typeface="+mj-lt"/>
              <a:buAutoNum type="arabicPeriod"/>
            </a:pPr>
            <a:r>
              <a:rPr lang="fr-CA" sz="1400" dirty="0">
                <a:solidFill>
                  <a:schemeClr val="tx1"/>
                </a:solidFill>
                <a:ea typeface="Calibri" panose="020F0502020204030204" pitchFamily="34" charset="0"/>
                <a:cs typeface="Times New Roman"/>
              </a:rPr>
              <a:t>Un </a:t>
            </a:r>
            <a:r>
              <a:rPr lang="fr-CA" sz="1400" b="1" dirty="0">
                <a:solidFill>
                  <a:schemeClr val="tx1"/>
                </a:solidFill>
                <a:ea typeface="Calibri" panose="020F0502020204030204" pitchFamily="34" charset="0"/>
                <a:cs typeface="Times New Roman"/>
              </a:rPr>
              <a:t>formulaire de lancement de projet</a:t>
            </a:r>
            <a:r>
              <a:rPr lang="fr-CA" sz="1400" dirty="0">
                <a:solidFill>
                  <a:schemeClr val="tx1"/>
                </a:solidFill>
                <a:ea typeface="Calibri" panose="020F0502020204030204" pitchFamily="34" charset="0"/>
                <a:cs typeface="Times New Roman"/>
              </a:rPr>
              <a:t> sera envoyé aux représentants du client pour obtenir des renseignements sur les stratégies et les exigences particulières.</a:t>
            </a:r>
          </a:p>
          <a:p>
            <a:pPr marL="342900" indent="-342900">
              <a:buFont typeface="+mj-lt"/>
              <a:buAutoNum type="arabicPeriod"/>
            </a:pPr>
            <a:r>
              <a:rPr lang="fr-CA" sz="1400" b="1" dirty="0">
                <a:solidFill>
                  <a:schemeClr val="tx1"/>
                </a:solidFill>
                <a:ea typeface="Calibri" panose="020F0502020204030204" pitchFamily="34" charset="0"/>
                <a:cs typeface="Times New Roman"/>
              </a:rPr>
              <a:t>Un court sondage en ligne</a:t>
            </a:r>
            <a:r>
              <a:rPr lang="fr-CA" sz="1400" dirty="0">
                <a:solidFill>
                  <a:schemeClr val="tx1"/>
                </a:solidFill>
                <a:ea typeface="Calibri" panose="020F0502020204030204" pitchFamily="34" charset="0"/>
                <a:cs typeface="Times New Roman"/>
              </a:rPr>
              <a:t> sera envoyé à tous les employés afin de recueillir des renseignements sur les activités et les tâches effectuées au bureau. </a:t>
            </a:r>
          </a:p>
          <a:p>
            <a:pPr marL="342900" indent="-342900">
              <a:buFont typeface="+mj-lt"/>
              <a:buAutoNum type="arabicPeriod"/>
            </a:pPr>
            <a:r>
              <a:rPr lang="fr-CA" sz="1400" dirty="0">
                <a:solidFill>
                  <a:schemeClr val="tx1"/>
                </a:solidFill>
                <a:ea typeface="Calibri" panose="020F0502020204030204" pitchFamily="34" charset="0"/>
                <a:cs typeface="Times New Roman"/>
              </a:rPr>
              <a:t>Un </a:t>
            </a:r>
            <a:r>
              <a:rPr lang="fr-CA" sz="1400" b="1" dirty="0">
                <a:solidFill>
                  <a:schemeClr val="tx1"/>
                </a:solidFill>
                <a:ea typeface="Calibri" panose="020F0502020204030204" pitchFamily="34" charset="0"/>
                <a:cs typeface="Times New Roman"/>
              </a:rPr>
              <a:t>atelier</a:t>
            </a:r>
            <a:r>
              <a:rPr lang="fr-CA" sz="1400" dirty="0">
                <a:solidFill>
                  <a:schemeClr val="tx1"/>
                </a:solidFill>
                <a:ea typeface="Calibri" panose="020F0502020204030204" pitchFamily="34" charset="0"/>
                <a:cs typeface="Times New Roman"/>
              </a:rPr>
              <a:t> est organisé pour discuter et valider les résultats du sondage, présenter des options et documenter les exigences particulières.  </a:t>
            </a:r>
          </a:p>
          <a:p>
            <a:pPr marL="342900" indent="-342900">
              <a:buFont typeface="Arial" panose="020B0604020202020204" pitchFamily="34" charset="0"/>
              <a:buChar char="•"/>
            </a:pPr>
            <a:endParaRPr lang="en-US" sz="1600" dirty="0">
              <a:solidFill>
                <a:schemeClr val="tx1"/>
              </a:solidFill>
              <a:ea typeface="Calibri" panose="020F0502020204030204" pitchFamily="34" charset="0"/>
              <a:cs typeface="Times New Roman"/>
            </a:endParaRPr>
          </a:p>
          <a:p>
            <a:pPr marL="352425" lvl="1" indent="0">
              <a:buNone/>
            </a:pPr>
            <a:endParaRPr lang="en-US" sz="1200" dirty="0">
              <a:solidFill>
                <a:schemeClr val="tx1"/>
              </a:solidFill>
              <a:ea typeface="Calibri" panose="020F0502020204030204" pitchFamily="34" charset="0"/>
              <a:cs typeface="Times New Roman"/>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fr-CA" sz="3600">
                <a:solidFill>
                  <a:schemeClr val="accent3"/>
                </a:solidFill>
              </a:rPr>
              <a:t>Méthodologie de conception</a:t>
            </a:r>
          </a:p>
        </p:txBody>
      </p:sp>
      <p:sp>
        <p:nvSpPr>
          <p:cNvPr id="10" name="Rectangle: Rounded Corners 9">
            <a:extLst>
              <a:ext uri="{FF2B5EF4-FFF2-40B4-BE49-F238E27FC236}">
                <a16:creationId xmlns:a16="http://schemas.microsoft.com/office/drawing/2014/main" id="{57F317B0-9709-4896-9B48-AAA3796E66E5}"/>
              </a:ext>
            </a:extLst>
          </p:cNvPr>
          <p:cNvSpPr/>
          <p:nvPr/>
        </p:nvSpPr>
        <p:spPr>
          <a:xfrm>
            <a:off x="213360" y="973297"/>
            <a:ext cx="11829136" cy="1769927"/>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Speech Bubble: Rectangle with Corners Rounded 11">
            <a:extLst>
              <a:ext uri="{FF2B5EF4-FFF2-40B4-BE49-F238E27FC236}">
                <a16:creationId xmlns:a16="http://schemas.microsoft.com/office/drawing/2014/main" id="{CCE69C93-70C8-4565-B653-DA4A954E1DBB}"/>
              </a:ext>
            </a:extLst>
          </p:cNvPr>
          <p:cNvSpPr/>
          <p:nvPr/>
        </p:nvSpPr>
        <p:spPr>
          <a:xfrm>
            <a:off x="7408922" y="2317168"/>
            <a:ext cx="4331313" cy="2223664"/>
          </a:xfrm>
          <a:prstGeom prst="wedgeRoundRectCallout">
            <a:avLst>
              <a:gd name="adj1" fmla="val -99435"/>
              <a:gd name="adj2" fmla="val 6393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lang="fr-CA" sz="2000">
                <a:solidFill>
                  <a:srgbClr val="000000"/>
                </a:solidFill>
                <a:latin typeface="Arial"/>
              </a:rPr>
              <a:t>Assurez-vous que ce texte reflète vos décisions sur la participation aux activités de mobilisation. </a:t>
            </a:r>
          </a:p>
        </p:txBody>
      </p:sp>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4BA4D0-7B07-4046-842D-F8CF7A4AEEF3}"/>
              </a:ext>
            </a:extLst>
          </p:cNvPr>
          <p:cNvPicPr>
            <a:picLocks noChangeAspect="1"/>
          </p:cNvPicPr>
          <p:nvPr/>
        </p:nvPicPr>
        <p:blipFill>
          <a:blip r:embed="rId4"/>
          <a:stretch>
            <a:fillRect/>
          </a:stretch>
        </p:blipFill>
        <p:spPr>
          <a:xfrm>
            <a:off x="5110844" y="4630783"/>
            <a:ext cx="742950" cy="714375"/>
          </a:xfrm>
          <a:prstGeom prst="rect">
            <a:avLst/>
          </a:prstGeom>
        </p:spPr>
      </p:pic>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5"/>
          <a:stretch>
            <a:fillRect/>
          </a:stretch>
        </p:blipFill>
        <p:spPr>
          <a:xfrm>
            <a:off x="4555593" y="2155426"/>
            <a:ext cx="866866" cy="913723"/>
          </a:xfrm>
          <a:prstGeom prst="rect">
            <a:avLst/>
          </a:prstGeom>
        </p:spPr>
      </p:pic>
      <p:sp>
        <p:nvSpPr>
          <p:cNvPr id="13" name="TextBox 12">
            <a:extLst>
              <a:ext uri="{FF2B5EF4-FFF2-40B4-BE49-F238E27FC236}">
                <a16:creationId xmlns:a16="http://schemas.microsoft.com/office/drawing/2014/main" id="{E1C19A1C-9CF4-4207-A554-BC3B102DF2DE}"/>
              </a:ext>
            </a:extLst>
          </p:cNvPr>
          <p:cNvSpPr txBox="1"/>
          <p:nvPr/>
        </p:nvSpPr>
        <p:spPr>
          <a:xfrm>
            <a:off x="315110" y="4796885"/>
            <a:ext cx="11862154" cy="2339102"/>
          </a:xfrm>
          <a:prstGeom prst="rect">
            <a:avLst/>
          </a:prstGeom>
          <a:noFill/>
        </p:spPr>
        <p:txBody>
          <a:bodyPr wrap="square" rtlCol="0">
            <a:spAutoFit/>
          </a:bodyPr>
          <a:lstStyle/>
          <a:p>
            <a:r>
              <a:rPr lang="fr-CA" sz="1600" b="1" dirty="0">
                <a:solidFill>
                  <a:srgbClr val="000000"/>
                </a:solidFill>
                <a:latin typeface="Arial"/>
              </a:rPr>
              <a:t>Étape 6 – </a:t>
            </a:r>
            <a:r>
              <a:rPr lang="fr-CA" sz="1600" b="1" u="sng" dirty="0">
                <a:solidFill>
                  <a:srgbClr val="000000"/>
                </a:solidFill>
                <a:latin typeface="Arial"/>
              </a:rPr>
              <a:t>Sélections et approbations par le client </a:t>
            </a:r>
          </a:p>
          <a:p>
            <a:endParaRPr lang="en-CA" sz="1400" b="1" dirty="0">
              <a:solidFill>
                <a:srgbClr val="000000"/>
              </a:solidFill>
              <a:latin typeface="Arial"/>
            </a:endParaRPr>
          </a:p>
          <a:p>
            <a:r>
              <a:rPr lang="fr-CA" sz="1400" dirty="0">
                <a:solidFill>
                  <a:srgbClr val="000000"/>
                </a:solidFill>
                <a:latin typeface="Arial"/>
                <a:ea typeface="Calibri" panose="020F0502020204030204" pitchFamily="34" charset="0"/>
                <a:cs typeface="Times New Roman"/>
              </a:rPr>
              <a:t>Les clients auront la possibilité de faire part de leurs commentaires concernant le plan conceptuel; celui-ci </a:t>
            </a:r>
            <a:r>
              <a:rPr lang="fr-CA" sz="1400" b="1" dirty="0">
                <a:solidFill>
                  <a:srgbClr val="000000"/>
                </a:solidFill>
                <a:latin typeface="Arial"/>
                <a:ea typeface="Calibri" panose="020F0502020204030204" pitchFamily="34" charset="0"/>
                <a:cs typeface="Times New Roman"/>
              </a:rPr>
              <a:t>ne pourra être modifié qu’une </a:t>
            </a:r>
            <a:br>
              <a:rPr lang="fr-CA" sz="1400" b="1" dirty="0">
                <a:solidFill>
                  <a:srgbClr val="000000"/>
                </a:solidFill>
                <a:latin typeface="Arial"/>
                <a:ea typeface="Calibri" panose="020F0502020204030204" pitchFamily="34" charset="0"/>
                <a:cs typeface="Times New Roman"/>
              </a:rPr>
            </a:br>
            <a:r>
              <a:rPr lang="fr-CA" sz="1400" b="1" dirty="0">
                <a:solidFill>
                  <a:srgbClr val="000000"/>
                </a:solidFill>
                <a:latin typeface="Arial"/>
                <a:ea typeface="Calibri" panose="020F0502020204030204" pitchFamily="34" charset="0"/>
                <a:cs typeface="Times New Roman"/>
              </a:rPr>
              <a:t>seule fois</a:t>
            </a:r>
            <a:r>
              <a:rPr lang="fr-CA" sz="1400" dirty="0">
                <a:solidFill>
                  <a:srgbClr val="000000"/>
                </a:solidFill>
                <a:latin typeface="Arial"/>
                <a:ea typeface="Calibri" panose="020F0502020204030204" pitchFamily="34" charset="0"/>
                <a:cs typeface="Times New Roman"/>
              </a:rPr>
              <a:t>.</a:t>
            </a:r>
          </a:p>
          <a:p>
            <a:r>
              <a:rPr lang="fr-CA" sz="1400" dirty="0">
                <a:solidFill>
                  <a:srgbClr val="000000"/>
                </a:solidFill>
                <a:latin typeface="Arial"/>
                <a:ea typeface="Calibri" panose="020F0502020204030204" pitchFamily="34" charset="0"/>
                <a:cs typeface="Times New Roman"/>
              </a:rPr>
              <a:t>Les clients sélectionneront également leur </a:t>
            </a:r>
            <a:r>
              <a:rPr lang="fr-CA" sz="1400" b="1" dirty="0">
                <a:solidFill>
                  <a:srgbClr val="000000"/>
                </a:solidFill>
                <a:latin typeface="Arial"/>
                <a:ea typeface="Calibri" panose="020F0502020204030204" pitchFamily="34" charset="0"/>
                <a:cs typeface="Times New Roman"/>
              </a:rPr>
              <a:t>tableau d’humeur préféré</a:t>
            </a:r>
            <a:r>
              <a:rPr lang="fr-CA" sz="1400" dirty="0">
                <a:solidFill>
                  <a:srgbClr val="000000"/>
                </a:solidFill>
                <a:latin typeface="Arial"/>
                <a:ea typeface="Calibri" panose="020F0502020204030204" pitchFamily="34" charset="0"/>
                <a:cs typeface="Times New Roman"/>
              </a:rPr>
              <a:t> qui servira de base à l’élaboration de la conception. </a:t>
            </a:r>
          </a:p>
          <a:p>
            <a:endParaRPr lang="en-US" sz="1400" dirty="0">
              <a:solidFill>
                <a:srgbClr val="000000"/>
              </a:solidFill>
              <a:latin typeface="Arial"/>
              <a:ea typeface="Calibri" panose="020F0502020204030204" pitchFamily="34" charset="0"/>
              <a:cs typeface="Times New Roman"/>
            </a:endParaRPr>
          </a:p>
          <a:p>
            <a:endParaRPr lang="en-US" sz="1400" u="sng" dirty="0">
              <a:solidFill>
                <a:srgbClr val="000000"/>
              </a:solidFill>
              <a:latin typeface="Arial"/>
              <a:ea typeface="Calibri" panose="020F0502020204030204" pitchFamily="34" charset="0"/>
              <a:cs typeface="Times New Roman"/>
            </a:endParaRPr>
          </a:p>
          <a:p>
            <a:endParaRPr lang="en-US" sz="1400" dirty="0">
              <a:solidFill>
                <a:srgbClr val="000000"/>
              </a:solidFill>
              <a:latin typeface="Arial"/>
              <a:ea typeface="Calibri" panose="020F0502020204030204" pitchFamily="34" charset="0"/>
              <a:cs typeface="Times New Roman"/>
            </a:endParaRPr>
          </a:p>
          <a:p>
            <a:endParaRPr lang="en-US" sz="1400" dirty="0">
              <a:solidFill>
                <a:srgbClr val="000000"/>
              </a:solidFill>
              <a:latin typeface="Arial"/>
              <a:ea typeface="Calibri" panose="020F0502020204030204" pitchFamily="34" charset="0"/>
              <a:cs typeface="Times New Roman"/>
            </a:endParaRPr>
          </a:p>
          <a:p>
            <a:endParaRPr lang="en-CA" sz="1600" b="1" dirty="0">
              <a:solidFill>
                <a:srgbClr val="000000"/>
              </a:solidFill>
              <a:latin typeface="Arial"/>
            </a:endParaRPr>
          </a:p>
        </p:txBody>
      </p:sp>
      <p:sp>
        <p:nvSpPr>
          <p:cNvPr id="12" name="TextBox 11">
            <a:extLst>
              <a:ext uri="{FF2B5EF4-FFF2-40B4-BE49-F238E27FC236}">
                <a16:creationId xmlns:a16="http://schemas.microsoft.com/office/drawing/2014/main" id="{06003217-8D0D-4FE4-AF8C-C2B65CC2502A}"/>
              </a:ext>
            </a:extLst>
          </p:cNvPr>
          <p:cNvSpPr txBox="1"/>
          <p:nvPr/>
        </p:nvSpPr>
        <p:spPr>
          <a:xfrm>
            <a:off x="347013" y="3876017"/>
            <a:ext cx="726601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Le plan conceptuel est présenté aux clients lors d’une séance de travail. Le présentateur </a:t>
            </a:r>
            <a:r>
              <a:rPr kumimoji="0" lang="fr-CA" sz="1400" b="1" i="0" u="none" strike="noStrike" cap="none" normalizeH="0" baseline="0" noProof="0" dirty="0">
                <a:ln>
                  <a:noFill/>
                </a:ln>
                <a:solidFill>
                  <a:srgbClr val="000000"/>
                </a:solidFill>
                <a:uLnTx/>
                <a:uFillTx/>
                <a:latin typeface="Arial"/>
                <a:ea typeface="Calibri" panose="020F0502020204030204" pitchFamily="34" charset="0"/>
                <a:cs typeface="Times New Roman"/>
              </a:rPr>
              <a:t>parcourra le plan d’étage</a:t>
            </a: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 en expliquant l’intention et la raison d’être de la conception.  </a:t>
            </a:r>
          </a:p>
        </p:txBody>
      </p:sp>
      <p:sp>
        <p:nvSpPr>
          <p:cNvPr id="2" name="TextBox 1">
            <a:extLst>
              <a:ext uri="{FF2B5EF4-FFF2-40B4-BE49-F238E27FC236}">
                <a16:creationId xmlns:a16="http://schemas.microsoft.com/office/drawing/2014/main" id="{9861BE5E-4D98-43F8-8CB2-8078A261D79E}"/>
              </a:ext>
            </a:extLst>
          </p:cNvPr>
          <p:cNvSpPr txBox="1"/>
          <p:nvPr/>
        </p:nvSpPr>
        <p:spPr>
          <a:xfrm>
            <a:off x="347013" y="2458391"/>
            <a:ext cx="7191367"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Étape 5 – </a:t>
            </a:r>
            <a:r>
              <a:rPr kumimoji="0" lang="fr-CA" sz="1600" b="1" i="0" u="sng" strike="noStrike" cap="none" normalizeH="0" baseline="0" noProof="0" dirty="0">
                <a:ln>
                  <a:noFill/>
                </a:ln>
                <a:solidFill>
                  <a:srgbClr val="000000"/>
                </a:solidFill>
                <a:uLnTx/>
                <a:uFillTx/>
                <a:latin typeface="Arial"/>
                <a:ea typeface="+mn-ea"/>
                <a:cs typeface="+mn-cs"/>
              </a:rPr>
              <a:t>Plan et présentation du concept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Sur la base des renseignements recueillis au cours du processus de consultation, un plan conceptuel pour chaque étage sera élaboré. Le plan est élaboré en tenant compte du profil d’activité du Milieu de travail GC et des exigences précises du client.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381156" y="415199"/>
            <a:ext cx="10704280" cy="779462"/>
          </a:xfrm>
        </p:spPr>
        <p:txBody>
          <a:bodyPr/>
          <a:lstStyle/>
          <a:p>
            <a:r>
              <a:rPr lang="fr-CA" sz="3600">
                <a:solidFill>
                  <a:schemeClr val="accent3"/>
                </a:solidFill>
              </a:rPr>
              <a:t>Méthodologie de conception</a:t>
            </a: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13023" y="357651"/>
            <a:ext cx="4249131" cy="4718976"/>
          </a:xfrm>
          <a:prstGeom prst="rect">
            <a:avLst/>
          </a:prstGeom>
        </p:spPr>
      </p:pic>
      <p:sp>
        <p:nvSpPr>
          <p:cNvPr id="15" name="TextBox 14">
            <a:extLst>
              <a:ext uri="{FF2B5EF4-FFF2-40B4-BE49-F238E27FC236}">
                <a16:creationId xmlns:a16="http://schemas.microsoft.com/office/drawing/2014/main" id="{B670D4A2-9280-4F39-8AB1-50FD63BE4522}"/>
              </a:ext>
            </a:extLst>
          </p:cNvPr>
          <p:cNvSpPr txBox="1"/>
          <p:nvPr/>
        </p:nvSpPr>
        <p:spPr>
          <a:xfrm>
            <a:off x="347013" y="1130652"/>
            <a:ext cx="746745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Calibri" panose="020F0502020204030204" pitchFamily="34" charset="0"/>
                <a:cs typeface="Times New Roman"/>
              </a:rPr>
              <a:t>Étape 4 – </a:t>
            </a:r>
            <a:r>
              <a:rPr kumimoji="0" lang="fr-CA" sz="1600" b="1" i="0" u="sng" strike="noStrike" cap="none" normalizeH="0" baseline="0" noProof="0" dirty="0">
                <a:ln>
                  <a:noFill/>
                </a:ln>
                <a:solidFill>
                  <a:srgbClr val="000000"/>
                </a:solidFill>
                <a:uLnTx/>
                <a:uFillTx/>
                <a:latin typeface="Arial"/>
                <a:ea typeface="Calibri" panose="020F0502020204030204" pitchFamily="34" charset="0"/>
                <a:cs typeface="Times New Roman"/>
              </a:rPr>
              <a:t>Court énoncé de conception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À la fin de la phase de consultation, un rapport contenant toutes les exigences de conception et les solutions proposées est produit aux fins d’approbation par le client.</a:t>
            </a:r>
          </a:p>
        </p:txBody>
      </p:sp>
      <p:pic>
        <p:nvPicPr>
          <p:cNvPr id="16" name="Picture 15">
            <a:extLst>
              <a:ext uri="{FF2B5EF4-FFF2-40B4-BE49-F238E27FC236}">
                <a16:creationId xmlns:a16="http://schemas.microsoft.com/office/drawing/2014/main" id="{D3F6FC6D-A366-4D5F-B554-5576C57578C1}"/>
              </a:ext>
            </a:extLst>
          </p:cNvPr>
          <p:cNvPicPr>
            <a:picLocks noChangeAspect="1"/>
          </p:cNvPicPr>
          <p:nvPr/>
        </p:nvPicPr>
        <p:blipFill>
          <a:blip r:embed="rId7"/>
          <a:stretch>
            <a:fillRect/>
          </a:stretch>
        </p:blipFill>
        <p:spPr>
          <a:xfrm>
            <a:off x="4214357" y="994939"/>
            <a:ext cx="640625" cy="669309"/>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Programme de transformation du milieu de travail</a:t>
            </a:r>
            <a:br>
              <a:rPr lang="fr-CA" b="1" dirty="0"/>
            </a:br>
            <a:r>
              <a:rPr lang="fr-CA" sz="3600" b="1" dirty="0">
                <a:solidFill>
                  <a:schemeClr val="accent2"/>
                </a:solidFill>
              </a:rPr>
              <a:t>VOTRE EXPÉRIENCE EN TANT QU’EMPLOYÉ</a:t>
            </a:r>
          </a:p>
        </p:txBody>
      </p:sp>
    </p:spTree>
    <p:extLst>
      <p:ext uri="{BB962C8B-B14F-4D97-AF65-F5344CB8AC3E}">
        <p14:creationId xmlns:p14="http://schemas.microsoft.com/office/powerpoint/2010/main" val="42369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592827" y="636586"/>
            <a:ext cx="11006345" cy="835027"/>
          </a:xfrm>
        </p:spPr>
        <p:txBody>
          <a:bodyPr/>
          <a:lstStyle/>
          <a:p>
            <a:r>
              <a:rPr lang="fr-CA" sz="3200">
                <a:solidFill>
                  <a:schemeClr val="tx2"/>
                </a:solidFill>
              </a:rPr>
              <a:t>Option 1 : Transmettre le document aux employés</a:t>
            </a:r>
            <a:br>
              <a:rPr lang="fr-CA" sz="3200">
                <a:solidFill>
                  <a:schemeClr val="tx2"/>
                </a:solidFill>
              </a:rPr>
            </a:br>
            <a:endParaRPr lang="fr-CA" sz="3200">
              <a:solidFill>
                <a:schemeClr val="tx2"/>
              </a:solidFill>
            </a:endParaRPr>
          </a:p>
        </p:txBody>
      </p:sp>
      <p:sp>
        <p:nvSpPr>
          <p:cNvPr id="4" name="TextBox 3">
            <a:extLst>
              <a:ext uri="{FF2B5EF4-FFF2-40B4-BE49-F238E27FC236}">
                <a16:creationId xmlns:a16="http://schemas.microsoft.com/office/drawing/2014/main" id="{503E9E11-7DE6-4DA9-A136-4EB47B6798F2}"/>
              </a:ext>
            </a:extLst>
          </p:cNvPr>
          <p:cNvSpPr txBox="1"/>
          <p:nvPr/>
        </p:nvSpPr>
        <p:spPr>
          <a:xfrm>
            <a:off x="592827" y="1644461"/>
            <a:ext cx="10269726" cy="1938992"/>
          </a:xfrm>
          <a:prstGeom prst="rect">
            <a:avLst/>
          </a:prstGeom>
          <a:noFill/>
        </p:spPr>
        <p:txBody>
          <a:bodyPr wrap="square" rtlCol="0">
            <a:spAutoFit/>
          </a:bodyPr>
          <a:lstStyle/>
          <a:p>
            <a:pPr marL="342900" indent="-342900">
              <a:buFont typeface="Arial" panose="020B0604020202020204" pitchFamily="34" charset="0"/>
              <a:buChar char="•"/>
            </a:pPr>
            <a:r>
              <a:rPr lang="fr-CA" sz="2000" dirty="0">
                <a:latin typeface="+mn-lt"/>
              </a:rPr>
              <a:t>Avant d’envoyer ce document, assurez-vous que vous avez déjà informé vos employés par une communication sur le projet à venir.</a:t>
            </a:r>
          </a:p>
          <a:p>
            <a:pPr marL="342900" indent="-342900">
              <a:buFont typeface="Arial" panose="020B0604020202020204" pitchFamily="34" charset="0"/>
              <a:buChar char="•"/>
            </a:pPr>
            <a:r>
              <a:rPr lang="fr-CA" sz="2000" dirty="0">
                <a:latin typeface="+mn-lt"/>
              </a:rPr>
              <a:t>Nous recommandons que le responsable ou le champion du projet envoie la trousse d’information aux employés concernés.</a:t>
            </a:r>
          </a:p>
          <a:p>
            <a:pPr marL="342900" indent="-342900">
              <a:buFont typeface="Arial" panose="020B0604020202020204" pitchFamily="34" charset="0"/>
              <a:buChar char="•"/>
            </a:pPr>
            <a:r>
              <a:rPr lang="fr-CA" sz="2000" dirty="0">
                <a:latin typeface="+mn-lt"/>
              </a:rPr>
              <a:t>Vous pouvez utiliser ce </a:t>
            </a:r>
            <a:r>
              <a:rPr lang="fr-CA" sz="2000" i="1" dirty="0">
                <a:latin typeface="+mn-lt"/>
              </a:rPr>
              <a:t>modèle générique de communication aux employés </a:t>
            </a:r>
            <a:r>
              <a:rPr lang="fr-CA" sz="2000" dirty="0">
                <a:latin typeface="+mn-lt"/>
              </a:rPr>
              <a:t>pour envoyer le document ainsi que les </a:t>
            </a:r>
            <a:r>
              <a:rPr lang="fr-CA" sz="2000" i="1" dirty="0">
                <a:latin typeface="+mn-lt"/>
              </a:rPr>
              <a:t>messages clés</a:t>
            </a:r>
            <a:r>
              <a:rPr lang="fr-CA" sz="2000" dirty="0">
                <a:latin typeface="+mn-lt"/>
              </a:rPr>
              <a:t>.</a:t>
            </a:r>
          </a:p>
        </p:txBody>
      </p:sp>
      <p:sp>
        <p:nvSpPr>
          <p:cNvPr id="7" name="TextBox 6">
            <a:extLst>
              <a:ext uri="{FF2B5EF4-FFF2-40B4-BE49-F238E27FC236}">
                <a16:creationId xmlns:a16="http://schemas.microsoft.com/office/drawing/2014/main" id="{37D2C63D-AC6A-4433-A1EB-184D763C15F2}"/>
              </a:ext>
            </a:extLst>
          </p:cNvPr>
          <p:cNvSpPr txBox="1"/>
          <p:nvPr/>
        </p:nvSpPr>
        <p:spPr>
          <a:xfrm>
            <a:off x="5093208" y="0"/>
            <a:ext cx="7098792" cy="369332"/>
          </a:xfrm>
          <a:prstGeom prst="rect">
            <a:avLst/>
          </a:prstGeom>
          <a:noFill/>
        </p:spPr>
        <p:txBody>
          <a:bodyPr wrap="square">
            <a:spAutoFit/>
          </a:bodyPr>
          <a:lstStyle/>
          <a:p>
            <a:r>
              <a:rPr lang="fr-CA" sz="1800" b="1" i="1" dirty="0">
                <a:solidFill>
                  <a:srgbClr val="FF0000"/>
                </a:solidFill>
                <a:latin typeface="+mn-lt"/>
              </a:rPr>
              <a:t>Instructions – Retirez cette page avant d’utiliser la présentation</a:t>
            </a:r>
          </a:p>
        </p:txBody>
      </p:sp>
      <p:sp>
        <p:nvSpPr>
          <p:cNvPr id="9" name="TextBox 8">
            <a:extLst>
              <a:ext uri="{FF2B5EF4-FFF2-40B4-BE49-F238E27FC236}">
                <a16:creationId xmlns:a16="http://schemas.microsoft.com/office/drawing/2014/main" id="{1DFD53FE-EC8E-4692-9E96-EB0CEAF5D5D6}"/>
              </a:ext>
            </a:extLst>
          </p:cNvPr>
          <p:cNvSpPr txBox="1"/>
          <p:nvPr/>
        </p:nvSpPr>
        <p:spPr>
          <a:xfrm>
            <a:off x="508758" y="4858583"/>
            <a:ext cx="11090414" cy="1055608"/>
          </a:xfrm>
          <a:prstGeom prst="roundRect">
            <a:avLst/>
          </a:prstGeom>
          <a:noFill/>
          <a:ln w="28575">
            <a:solidFill>
              <a:schemeClr val="accent4"/>
            </a:solidFill>
          </a:ln>
        </p:spPr>
        <p:txBody>
          <a:bodyPr wrap="square" rtlCol="0">
            <a:spAutoFit/>
          </a:bodyPr>
          <a:lstStyle/>
          <a:p>
            <a:r>
              <a:rPr lang="fr-CA" sz="1400" b="1">
                <a:solidFill>
                  <a:schemeClr val="tx2"/>
                </a:solidFill>
                <a:latin typeface="+mn-lt"/>
              </a:rPr>
              <a:t>Conseils et astuces</a:t>
            </a:r>
          </a:p>
          <a:p>
            <a:pPr marL="285750" indent="-285750">
              <a:buFont typeface="Arial" panose="020B0604020202020204" pitchFamily="34" charset="0"/>
              <a:buChar char="•"/>
            </a:pPr>
            <a:r>
              <a:rPr lang="fr-CA" sz="1400">
                <a:solidFill>
                  <a:schemeClr val="tx2"/>
                </a:solidFill>
                <a:latin typeface="+mn-lt"/>
              </a:rPr>
              <a:t>Veillez à ce que les renseignements soient disponibles pour les employés, soit sur un espace partagé, soit sur une page intranet. </a:t>
            </a:r>
          </a:p>
          <a:p>
            <a:pPr marL="285750" indent="-285750">
              <a:buFont typeface="Arial" panose="020B0604020202020204" pitchFamily="34" charset="0"/>
              <a:buChar char="•"/>
            </a:pPr>
            <a:r>
              <a:rPr lang="fr-CA" sz="1400">
                <a:solidFill>
                  <a:schemeClr val="tx2"/>
                </a:solidFill>
                <a:latin typeface="+mn-lt"/>
              </a:rPr>
              <a:t>Fournissez des messages clés et des renseignements généraux sur le projet à tous les gestionnaires afin qu’ils soient bien outillés pour répondre aux questions que leurs employés pourraient se poser. </a:t>
            </a:r>
          </a:p>
        </p:txBody>
      </p:sp>
      <p:pic>
        <p:nvPicPr>
          <p:cNvPr id="10" name="Graphic 9" descr="Lights On outline">
            <a:extLst>
              <a:ext uri="{FF2B5EF4-FFF2-40B4-BE49-F238E27FC236}">
                <a16:creationId xmlns:a16="http://schemas.microsoft.com/office/drawing/2014/main" id="{93A511DA-50E8-4849-A392-895B943D2C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749945">
            <a:off x="2335822" y="4895007"/>
            <a:ext cx="339873" cy="339873"/>
          </a:xfrm>
          <a:prstGeom prst="rect">
            <a:avLst/>
          </a:prstGeom>
        </p:spPr>
      </p:pic>
      <p:pic>
        <p:nvPicPr>
          <p:cNvPr id="6" name="Graphic 5" descr="Email outline">
            <a:extLst>
              <a:ext uri="{FF2B5EF4-FFF2-40B4-BE49-F238E27FC236}">
                <a16:creationId xmlns:a16="http://schemas.microsoft.com/office/drawing/2014/main" id="{4B5324F1-22A6-4E1A-855B-309E2A559F3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14525" y="484838"/>
            <a:ext cx="683613" cy="683613"/>
          </a:xfrm>
          <a:prstGeom prst="rect">
            <a:avLst/>
          </a:prstGeom>
        </p:spPr>
      </p:pic>
    </p:spTree>
    <p:extLst>
      <p:ext uri="{BB962C8B-B14F-4D97-AF65-F5344CB8AC3E}">
        <p14:creationId xmlns:p14="http://schemas.microsoft.com/office/powerpoint/2010/main" val="334079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a:bodyPr>
          <a:lstStyle/>
          <a:p>
            <a:r>
              <a:rPr lang="fr-CA" sz="3600">
                <a:solidFill>
                  <a:schemeClr val="accent2"/>
                </a:solidFill>
              </a:rPr>
              <a:t>En route vers le nouveau milieu de travail</a:t>
            </a:r>
          </a:p>
        </p:txBody>
      </p:sp>
      <p:sp>
        <p:nvSpPr>
          <p:cNvPr id="4" name="Rectangle 3">
            <a:extLst>
              <a:ext uri="{FF2B5EF4-FFF2-40B4-BE49-F238E27FC236}">
                <a16:creationId xmlns:a16="http://schemas.microsoft.com/office/drawing/2014/main" id="{81E43E10-FDCB-44D4-B9C8-933B113ACEF6}"/>
              </a:ext>
            </a:extLst>
          </p:cNvPr>
          <p:cNvSpPr/>
          <p:nvPr/>
        </p:nvSpPr>
        <p:spPr>
          <a:xfrm>
            <a:off x="797477" y="1637249"/>
            <a:ext cx="10597046"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i="0" u="none" strike="noStrike" cap="none" normalizeH="0" baseline="0" noProof="0" dirty="0">
                <a:ln>
                  <a:noFill/>
                </a:ln>
                <a:solidFill>
                  <a:srgbClr val="000000"/>
                </a:solidFill>
                <a:uLnTx/>
                <a:uFillTx/>
                <a:latin typeface="Calibri"/>
                <a:ea typeface="+mn-ea"/>
                <a:cs typeface="Arial" panose="020B0604020202020204" pitchFamily="34" charset="0"/>
              </a:rPr>
              <a:t>La vision de notre organisation pour ce nouveau milieu de travail est entièrement adaptée à une nouvelle réalité où le milieu de travail sera un outil qui vous permettra d’effectuer vos activités professionnelles en fonction de votre flexibilité et de vos préférences. Afin de vous soutenir dans cette transition, nous vous proposons une </a:t>
            </a:r>
            <a:r>
              <a:rPr kumimoji="0" lang="fr-CA" sz="1800" b="1" i="0" u="none" strike="noStrike" cap="none" normalizeH="0" baseline="0" noProof="0" dirty="0">
                <a:ln>
                  <a:noFill/>
                </a:ln>
                <a:solidFill>
                  <a:srgbClr val="000000"/>
                </a:solidFill>
                <a:uLnTx/>
                <a:uFillTx/>
                <a:latin typeface="Calibri"/>
                <a:ea typeface="+mn-ea"/>
                <a:cs typeface="Arial" panose="020B0604020202020204" pitchFamily="34" charset="0"/>
              </a:rPr>
              <a:t>feuille de route </a:t>
            </a:r>
            <a:r>
              <a:rPr lang="fr-CA" sz="1800" dirty="0">
                <a:solidFill>
                  <a:srgbClr val="000000"/>
                </a:solidFill>
                <a:latin typeface="Calibri"/>
                <a:ea typeface="+mn-ea"/>
                <a:cs typeface="Arial" panose="020B0604020202020204" pitchFamily="34" charset="0"/>
              </a:rPr>
              <a:t>qui vous fournira </a:t>
            </a:r>
            <a:r>
              <a:rPr kumimoji="0" lang="fr-CA" sz="1800" i="0" u="none" strike="noStrike" cap="none" normalizeH="0" baseline="0" noProof="0" dirty="0">
                <a:ln>
                  <a:noFill/>
                </a:ln>
                <a:solidFill>
                  <a:srgbClr val="000000"/>
                </a:solidFill>
                <a:uLnTx/>
                <a:uFillTx/>
                <a:latin typeface="Calibri"/>
                <a:ea typeface="+mn-ea"/>
                <a:cs typeface="Arial" panose="020B0604020202020204" pitchFamily="34" charset="0"/>
              </a:rPr>
              <a:t>les renseignements et les outils essentiels dont vous avez besoin pour participer à l’élaboration du milieu de travail du futur et de l’expérience que vous aurez, que vous soyez au bureau ou que vous travailliez à distance.  </a:t>
            </a:r>
          </a:p>
        </p:txBody>
      </p:sp>
      <p:sp>
        <p:nvSpPr>
          <p:cNvPr id="17" name="TextBox 16">
            <a:extLst>
              <a:ext uri="{FF2B5EF4-FFF2-40B4-BE49-F238E27FC236}">
                <a16:creationId xmlns:a16="http://schemas.microsoft.com/office/drawing/2014/main" id="{7A96E3F3-10F4-4315-94B3-04D7FD257C92}"/>
              </a:ext>
            </a:extLst>
          </p:cNvPr>
          <p:cNvSpPr txBox="1"/>
          <p:nvPr/>
        </p:nvSpPr>
        <p:spPr>
          <a:xfrm>
            <a:off x="4910328" y="5452320"/>
            <a:ext cx="6851755" cy="584775"/>
          </a:xfrm>
          <a:prstGeom prst="rect">
            <a:avLst/>
          </a:prstGeom>
          <a:noFill/>
        </p:spPr>
        <p:txBody>
          <a:bodyPr wrap="square">
            <a:spAutoFit/>
          </a:bodyPr>
          <a:lstStyle/>
          <a:p>
            <a:pPr algn="r"/>
            <a:r>
              <a:rPr lang="fr-CA" sz="1600" i="1" dirty="0">
                <a:latin typeface="+mn-lt"/>
              </a:rPr>
              <a:t>« Le secret du </a:t>
            </a:r>
            <a:r>
              <a:rPr lang="fr-CA" sz="1600" b="1" i="1" dirty="0">
                <a:latin typeface="+mn-lt"/>
              </a:rPr>
              <a:t>changement</a:t>
            </a:r>
            <a:r>
              <a:rPr lang="fr-CA" sz="1600" i="1" dirty="0">
                <a:latin typeface="+mn-lt"/>
              </a:rPr>
              <a:t>, c’est de </a:t>
            </a:r>
            <a:r>
              <a:rPr lang="fr-CA" sz="1600" b="1" i="1" dirty="0">
                <a:latin typeface="+mn-lt"/>
              </a:rPr>
              <a:t>concentrer</a:t>
            </a:r>
            <a:r>
              <a:rPr lang="fr-CA" sz="1600" i="1" dirty="0">
                <a:latin typeface="+mn-lt"/>
              </a:rPr>
              <a:t> toute votre </a:t>
            </a:r>
            <a:r>
              <a:rPr lang="fr-CA" sz="1600" b="1" i="1" dirty="0">
                <a:latin typeface="+mn-lt"/>
              </a:rPr>
              <a:t>énergie</a:t>
            </a:r>
            <a:r>
              <a:rPr lang="fr-CA" sz="1600" i="1" dirty="0">
                <a:latin typeface="+mn-lt"/>
              </a:rPr>
              <a:t> non pas à lutter contre le passé, mais à </a:t>
            </a:r>
            <a:r>
              <a:rPr lang="fr-CA" sz="1600" b="1" i="1" dirty="0">
                <a:latin typeface="+mn-lt"/>
              </a:rPr>
              <a:t>construire</a:t>
            </a:r>
            <a:r>
              <a:rPr lang="fr-CA" sz="1600" i="1" dirty="0">
                <a:latin typeface="+mn-lt"/>
              </a:rPr>
              <a:t> </a:t>
            </a:r>
            <a:r>
              <a:rPr lang="fr-CA" sz="1600" b="1" i="1" dirty="0">
                <a:latin typeface="+mn-lt"/>
              </a:rPr>
              <a:t>l’avenir</a:t>
            </a:r>
            <a:r>
              <a:rPr lang="fr-CA" sz="1600" i="1" dirty="0">
                <a:latin typeface="+mn-lt"/>
              </a:rPr>
              <a:t> » – Socrates</a:t>
            </a:r>
          </a:p>
        </p:txBody>
      </p:sp>
      <p:sp>
        <p:nvSpPr>
          <p:cNvPr id="3" name="Rectangle 2">
            <a:extLst>
              <a:ext uri="{FF2B5EF4-FFF2-40B4-BE49-F238E27FC236}">
                <a16:creationId xmlns:a16="http://schemas.microsoft.com/office/drawing/2014/main" id="{AF83B3EA-E0CF-4AAB-A513-77DA68B549AF}"/>
              </a:ext>
            </a:extLst>
          </p:cNvPr>
          <p:cNvSpPr/>
          <p:nvPr/>
        </p:nvSpPr>
        <p:spPr>
          <a:xfrm>
            <a:off x="2453057" y="4081867"/>
            <a:ext cx="7507696" cy="493887"/>
          </a:xfrm>
          <a:prstGeom prst="rect">
            <a:avLst/>
          </a:prstGeom>
          <a:gradFill flip="none" rotWithShape="1">
            <a:gsLst>
              <a:gs pos="0">
                <a:schemeClr val="bg1">
                  <a:lumMod val="50000"/>
                </a:schemeClr>
              </a:gs>
              <a:gs pos="34000">
                <a:schemeClr val="bg1">
                  <a:lumMod val="75000"/>
                  <a:alpha val="89000"/>
                </a:schemeClr>
              </a:gs>
              <a:gs pos="73000">
                <a:schemeClr val="bg1">
                  <a:lumMod val="8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                    Feuille de route de l’apprentissage</a:t>
            </a:r>
          </a:p>
        </p:txBody>
      </p:sp>
      <p:sp>
        <p:nvSpPr>
          <p:cNvPr id="18" name="Oval 17">
            <a:extLst>
              <a:ext uri="{FF2B5EF4-FFF2-40B4-BE49-F238E27FC236}">
                <a16:creationId xmlns:a16="http://schemas.microsoft.com/office/drawing/2014/main" id="{7A6DEEA7-B493-4558-A73E-E83C983FF2CB}"/>
              </a:ext>
            </a:extLst>
          </p:cNvPr>
          <p:cNvSpPr/>
          <p:nvPr/>
        </p:nvSpPr>
        <p:spPr>
          <a:xfrm>
            <a:off x="1141483" y="3553528"/>
            <a:ext cx="1558428" cy="157057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A" sz="1400" dirty="0"/>
              <a:t>Ancien milieu de travail + anciennes méthodes de travail</a:t>
            </a:r>
          </a:p>
        </p:txBody>
      </p:sp>
      <p:sp>
        <p:nvSpPr>
          <p:cNvPr id="20" name="Oval 19">
            <a:extLst>
              <a:ext uri="{FF2B5EF4-FFF2-40B4-BE49-F238E27FC236}">
                <a16:creationId xmlns:a16="http://schemas.microsoft.com/office/drawing/2014/main" id="{DAC8D906-00EC-4FC3-8F6C-E878E0FAF7DA}"/>
              </a:ext>
            </a:extLst>
          </p:cNvPr>
          <p:cNvSpPr/>
          <p:nvPr/>
        </p:nvSpPr>
        <p:spPr>
          <a:xfrm>
            <a:off x="9341385" y="3437609"/>
            <a:ext cx="1558428" cy="157057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400" dirty="0"/>
              <a:t>Milieu de travail du futur + nouvelles méthodes de travail</a:t>
            </a:r>
          </a:p>
        </p:txBody>
      </p:sp>
      <p:pic>
        <p:nvPicPr>
          <p:cNvPr id="10" name="Graphic 9" descr="Run with solid fill">
            <a:extLst>
              <a:ext uri="{FF2B5EF4-FFF2-40B4-BE49-F238E27FC236}">
                <a16:creationId xmlns:a16="http://schemas.microsoft.com/office/drawing/2014/main" id="{1DF540C1-2FD8-4E34-A64A-7766C9C27D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88018" y="3769227"/>
            <a:ext cx="914400" cy="914400"/>
          </a:xfrm>
          <a:prstGeom prst="rect">
            <a:avLst/>
          </a:prstGeom>
        </p:spPr>
      </p:pic>
      <p:pic>
        <p:nvPicPr>
          <p:cNvPr id="16" name="Graphic 15" descr="Direction with solid fill">
            <a:extLst>
              <a:ext uri="{FF2B5EF4-FFF2-40B4-BE49-F238E27FC236}">
                <a16:creationId xmlns:a16="http://schemas.microsoft.com/office/drawing/2014/main" id="{DB72785E-DB79-4E43-8F17-8A52EB292E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998111">
            <a:off x="3330817" y="3114208"/>
            <a:ext cx="914400" cy="914400"/>
          </a:xfrm>
          <a:prstGeom prst="rect">
            <a:avLst/>
          </a:prstGeom>
        </p:spPr>
      </p:pic>
      <p:pic>
        <p:nvPicPr>
          <p:cNvPr id="21" name="Graphic 20" descr="Quotes with solid fill">
            <a:extLst>
              <a:ext uri="{FF2B5EF4-FFF2-40B4-BE49-F238E27FC236}">
                <a16:creationId xmlns:a16="http://schemas.microsoft.com/office/drawing/2014/main" id="{1FDAC026-BBC4-471F-B78E-708B7CF42FF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 t="-9241" r="-30517" b="50000"/>
          <a:stretch/>
        </p:blipFill>
        <p:spPr>
          <a:xfrm>
            <a:off x="11531928" y="5737985"/>
            <a:ext cx="460310" cy="208937"/>
          </a:xfrm>
          <a:prstGeom prst="rect">
            <a:avLst/>
          </a:prstGeom>
        </p:spPr>
      </p:pic>
      <p:pic>
        <p:nvPicPr>
          <p:cNvPr id="11" name="Graphic 10" descr="Quotes with solid fill">
            <a:extLst>
              <a:ext uri="{FF2B5EF4-FFF2-40B4-BE49-F238E27FC236}">
                <a16:creationId xmlns:a16="http://schemas.microsoft.com/office/drawing/2014/main" id="{20BB2BB7-701A-4AE9-8CA5-63D2C321A376}"/>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50001"/>
          <a:stretch/>
        </p:blipFill>
        <p:spPr>
          <a:xfrm>
            <a:off x="4820090" y="5514018"/>
            <a:ext cx="352685" cy="176342"/>
          </a:xfrm>
          <a:prstGeom prst="rect">
            <a:avLst/>
          </a:prstGeom>
        </p:spPr>
      </p:pic>
    </p:spTree>
    <p:extLst>
      <p:ext uri="{BB962C8B-B14F-4D97-AF65-F5344CB8AC3E}">
        <p14:creationId xmlns:p14="http://schemas.microsoft.com/office/powerpoint/2010/main" val="192304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D0D02-F26C-495C-BB27-D2862730D6AF}"/>
              </a:ext>
            </a:extLst>
          </p:cNvPr>
          <p:cNvSpPr/>
          <p:nvPr/>
        </p:nvSpPr>
        <p:spPr>
          <a:xfrm>
            <a:off x="2733121" y="62626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Comprenez la nature du changement et la nécessité du changement.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Quels avantages tirerez-vous de ce changement?</a:t>
            </a:r>
          </a:p>
        </p:txBody>
      </p:sp>
      <p:sp>
        <p:nvSpPr>
          <p:cNvPr id="16" name="Freeform: Shape 15">
            <a:extLst>
              <a:ext uri="{FF2B5EF4-FFF2-40B4-BE49-F238E27FC236}">
                <a16:creationId xmlns:a16="http://schemas.microsoft.com/office/drawing/2014/main" id="{965B2ED9-BE17-48E1-A0B7-55B4350C18D4}"/>
              </a:ext>
            </a:extLst>
          </p:cNvPr>
          <p:cNvSpPr/>
          <p:nvPr/>
        </p:nvSpPr>
        <p:spPr>
          <a:xfrm>
            <a:off x="2733121" y="199063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Calibri"/>
                <a:ea typeface="+mn-ea"/>
                <a:cs typeface="+mn-cs"/>
              </a:rPr>
              <a:t>Faites-vous entendre et influencez l’avenir de votre nouveau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Calibri"/>
                <a:ea typeface="+mn-ea"/>
                <a:cs typeface="+mn-cs"/>
              </a:rPr>
              <a:t>Participez et soutenez le changement.</a:t>
            </a:r>
          </a:p>
        </p:txBody>
      </p:sp>
      <p:sp>
        <p:nvSpPr>
          <p:cNvPr id="19" name="Freeform: Shape 18">
            <a:extLst>
              <a:ext uri="{FF2B5EF4-FFF2-40B4-BE49-F238E27FC236}">
                <a16:creationId xmlns:a16="http://schemas.microsoft.com/office/drawing/2014/main" id="{ED3936C7-CFAC-40A9-83B0-1EAC5AF84020}"/>
              </a:ext>
            </a:extLst>
          </p:cNvPr>
          <p:cNvSpPr/>
          <p:nvPr/>
        </p:nvSpPr>
        <p:spPr>
          <a:xfrm>
            <a:off x="2733121" y="336550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Accédez à des ressources sur la façon de changer, d’acquérir de nouvelles compétences et d’apprendre de nouveaux comportements.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Préparez-vous aux nouvelles façons de travailler.</a:t>
            </a:r>
          </a:p>
        </p:txBody>
      </p:sp>
      <p:sp>
        <p:nvSpPr>
          <p:cNvPr id="22" name="Freeform: Shape 21">
            <a:extLst>
              <a:ext uri="{FF2B5EF4-FFF2-40B4-BE49-F238E27FC236}">
                <a16:creationId xmlns:a16="http://schemas.microsoft.com/office/drawing/2014/main" id="{74CD43B3-D018-4BEF-B99A-E63EB0AD90A8}"/>
              </a:ext>
            </a:extLst>
          </p:cNvPr>
          <p:cNvSpPr/>
          <p:nvPr/>
        </p:nvSpPr>
        <p:spPr>
          <a:xfrm>
            <a:off x="2733121" y="473511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Calibri"/>
                <a:ea typeface="+mn-ea"/>
                <a:cs typeface="+mn-cs"/>
              </a:rPr>
              <a:t>Utilisez vos nouvelles connaissances, compétences et comportements pour adopter la nouvelle façon de travailler.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Calibri"/>
                <a:ea typeface="+mn-ea"/>
                <a:cs typeface="+mn-cs"/>
              </a:rPr>
              <a:t>Célébrez votre parcours du changement.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347686" y="102670"/>
            <a:ext cx="10704280" cy="779462"/>
          </a:xfrm>
        </p:spPr>
        <p:txBody>
          <a:bodyPr>
            <a:normAutofit fontScale="90000"/>
          </a:bodyPr>
          <a:lstStyle/>
          <a:p>
            <a:r>
              <a:rPr lang="fr-CA" sz="3200">
                <a:solidFill>
                  <a:schemeClr val="accent2"/>
                </a:solidFill>
              </a:rPr>
              <a:t>Feuille de route des employés vers le futur milieu de travail</a:t>
            </a:r>
          </a:p>
        </p:txBody>
      </p:sp>
      <p:grpSp>
        <p:nvGrpSpPr>
          <p:cNvPr id="3" name="Group 2">
            <a:extLst>
              <a:ext uri="{FF2B5EF4-FFF2-40B4-BE49-F238E27FC236}">
                <a16:creationId xmlns:a16="http://schemas.microsoft.com/office/drawing/2014/main" id="{2463E0CF-2139-4334-9EB4-A081BCD8E07D}"/>
              </a:ext>
            </a:extLst>
          </p:cNvPr>
          <p:cNvGrpSpPr/>
          <p:nvPr/>
        </p:nvGrpSpPr>
        <p:grpSpPr>
          <a:xfrm>
            <a:off x="284968" y="1431359"/>
            <a:ext cx="2347672" cy="2308324"/>
            <a:chOff x="284968" y="1431359"/>
            <a:chExt cx="2347672" cy="2308324"/>
          </a:xfrm>
        </p:grpSpPr>
        <p:sp>
          <p:nvSpPr>
            <p:cNvPr id="9" name="Freeform: Shape 8">
              <a:extLst>
                <a:ext uri="{FF2B5EF4-FFF2-40B4-BE49-F238E27FC236}">
                  <a16:creationId xmlns:a16="http://schemas.microsoft.com/office/drawing/2014/main" id="{C317616B-CFE3-49C9-B4E4-605F1A78E5AF}"/>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77797C">
                      <a:lumMod val="50000"/>
                    </a:srgbClr>
                  </a:solidFill>
                  <a:uLnTx/>
                  <a:uFillTx/>
                  <a:latin typeface="Calibri"/>
                  <a:ea typeface="+mn-ea"/>
                  <a:cs typeface="+mn-cs"/>
                </a:rPr>
                <a:t>Participer</a:t>
              </a:r>
            </a:p>
          </p:txBody>
        </p:sp>
        <p:sp>
          <p:nvSpPr>
            <p:cNvPr id="39" name="TextBox 38">
              <a:extLst>
                <a:ext uri="{FF2B5EF4-FFF2-40B4-BE49-F238E27FC236}">
                  <a16:creationId xmlns:a16="http://schemas.microsoft.com/office/drawing/2014/main" id="{C769EC13-85BF-4EA5-A3C7-334EF8748E3D}"/>
                </a:ext>
              </a:extLst>
            </p:cNvPr>
            <p:cNvSpPr txBox="1"/>
            <p:nvPr/>
          </p:nvSpPr>
          <p:spPr>
            <a:xfrm>
              <a:off x="284968" y="143135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5" name="Graphic 4" descr="Chat outline">
              <a:extLst>
                <a:ext uri="{FF2B5EF4-FFF2-40B4-BE49-F238E27FC236}">
                  <a16:creationId xmlns:a16="http://schemas.microsoft.com/office/drawing/2014/main" id="{BF763E02-2123-43A1-A869-06A82D835C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 name="Group 3">
            <a:extLst>
              <a:ext uri="{FF2B5EF4-FFF2-40B4-BE49-F238E27FC236}">
                <a16:creationId xmlns:a16="http://schemas.microsoft.com/office/drawing/2014/main" id="{7B182433-C731-4260-A559-49FC575A8019}"/>
              </a:ext>
            </a:extLst>
          </p:cNvPr>
          <p:cNvGrpSpPr/>
          <p:nvPr/>
        </p:nvGrpSpPr>
        <p:grpSpPr>
          <a:xfrm>
            <a:off x="284968" y="2802439"/>
            <a:ext cx="2315739" cy="2308324"/>
            <a:chOff x="316901" y="2802439"/>
            <a:chExt cx="2315739" cy="2308324"/>
          </a:xfrm>
        </p:grpSpPr>
        <p:sp>
          <p:nvSpPr>
            <p:cNvPr id="11" name="Freeform: Shape 10">
              <a:extLst>
                <a:ext uri="{FF2B5EF4-FFF2-40B4-BE49-F238E27FC236}">
                  <a16:creationId xmlns:a16="http://schemas.microsoft.com/office/drawing/2014/main" id="{8F611142-C773-420C-8817-B0CFA93A45AD}"/>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FFFFFF"/>
                  </a:solidFill>
                  <a:uLnTx/>
                  <a:uFillTx/>
                  <a:latin typeface="Calibri"/>
                  <a:ea typeface="+mn-ea"/>
                  <a:cs typeface="+mn-cs"/>
                </a:rPr>
                <a:t>Équipez-vous</a:t>
              </a:r>
            </a:p>
          </p:txBody>
        </p:sp>
        <p:sp>
          <p:nvSpPr>
            <p:cNvPr id="40" name="TextBox 39">
              <a:extLst>
                <a:ext uri="{FF2B5EF4-FFF2-40B4-BE49-F238E27FC236}">
                  <a16:creationId xmlns:a16="http://schemas.microsoft.com/office/drawing/2014/main" id="{9AE5DE2D-C20B-42D2-B77A-2F7679CCA9E4}"/>
                </a:ext>
              </a:extLst>
            </p:cNvPr>
            <p:cNvSpPr txBox="1"/>
            <p:nvPr/>
          </p:nvSpPr>
          <p:spPr>
            <a:xfrm>
              <a:off x="316901" y="280243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10" name="Graphic 9" descr="Teacher outline">
              <a:extLst>
                <a:ext uri="{FF2B5EF4-FFF2-40B4-BE49-F238E27FC236}">
                  <a16:creationId xmlns:a16="http://schemas.microsoft.com/office/drawing/2014/main" id="{891822E7-0DED-4FD0-B146-FBE1002774C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8" name="Group 7">
            <a:extLst>
              <a:ext uri="{FF2B5EF4-FFF2-40B4-BE49-F238E27FC236}">
                <a16:creationId xmlns:a16="http://schemas.microsoft.com/office/drawing/2014/main" id="{2695EA78-8EE8-464E-BA58-792FB37F2384}"/>
              </a:ext>
            </a:extLst>
          </p:cNvPr>
          <p:cNvGrpSpPr/>
          <p:nvPr/>
        </p:nvGrpSpPr>
        <p:grpSpPr>
          <a:xfrm>
            <a:off x="270894" y="4173519"/>
            <a:ext cx="2596131" cy="2308324"/>
            <a:chOff x="270894" y="4173519"/>
            <a:chExt cx="2596131" cy="2308324"/>
          </a:xfrm>
        </p:grpSpPr>
        <p:sp>
          <p:nvSpPr>
            <p:cNvPr id="13" name="Freeform: Shape 12">
              <a:extLst>
                <a:ext uri="{FF2B5EF4-FFF2-40B4-BE49-F238E27FC236}">
                  <a16:creationId xmlns:a16="http://schemas.microsoft.com/office/drawing/2014/main" id="{15DD6FA0-531E-4D97-B2F0-A9025C412E5C}"/>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FFFFFF"/>
                  </a:solidFill>
                  <a:uLnTx/>
                  <a:uFillTx/>
                  <a:latin typeface="Calibri"/>
                  <a:ea typeface="+mn-ea"/>
                  <a:cs typeface="+mn-cs"/>
                </a:rPr>
                <a:t>Lancez-vous et célébrez!</a:t>
              </a:r>
            </a:p>
          </p:txBody>
        </p:sp>
        <p:sp>
          <p:nvSpPr>
            <p:cNvPr id="41" name="TextBox 40">
              <a:extLst>
                <a:ext uri="{FF2B5EF4-FFF2-40B4-BE49-F238E27FC236}">
                  <a16:creationId xmlns:a16="http://schemas.microsoft.com/office/drawing/2014/main" id="{F818733A-651B-491F-B3BA-97EA9E271CD4}"/>
                </a:ext>
              </a:extLst>
            </p:cNvPr>
            <p:cNvSpPr txBox="1"/>
            <p:nvPr/>
          </p:nvSpPr>
          <p:spPr>
            <a:xfrm>
              <a:off x="270894" y="417351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14" name="Graphic 13" descr="Aspiration outline">
              <a:extLst>
                <a:ext uri="{FF2B5EF4-FFF2-40B4-BE49-F238E27FC236}">
                  <a16:creationId xmlns:a16="http://schemas.microsoft.com/office/drawing/2014/main" id="{84CB03A4-EC06-4F0A-BA7F-0335749A9F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 name="Group 1">
            <a:extLst>
              <a:ext uri="{FF2B5EF4-FFF2-40B4-BE49-F238E27FC236}">
                <a16:creationId xmlns:a16="http://schemas.microsoft.com/office/drawing/2014/main" id="{CE50D642-6E73-4B9A-BC33-D2DDF5380BB7}"/>
              </a:ext>
            </a:extLst>
          </p:cNvPr>
          <p:cNvGrpSpPr/>
          <p:nvPr/>
        </p:nvGrpSpPr>
        <p:grpSpPr>
          <a:xfrm>
            <a:off x="380932" y="60279"/>
            <a:ext cx="2251708" cy="2308324"/>
            <a:chOff x="380932" y="60279"/>
            <a:chExt cx="2251708" cy="2308324"/>
          </a:xfrm>
        </p:grpSpPr>
        <p:sp>
          <p:nvSpPr>
            <p:cNvPr id="7" name="Freeform: Shape 6">
              <a:extLst>
                <a:ext uri="{FF2B5EF4-FFF2-40B4-BE49-F238E27FC236}">
                  <a16:creationId xmlns:a16="http://schemas.microsoft.com/office/drawing/2014/main" id="{C401071A-24D2-40E4-8450-B8203DB3DEF9}"/>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77797C">
                      <a:lumMod val="50000"/>
                    </a:srgbClr>
                  </a:solidFill>
                  <a:uLnTx/>
                  <a:uFillTx/>
                  <a:latin typeface="Calibri"/>
                  <a:ea typeface="+mn-ea"/>
                  <a:cs typeface="+mn-cs"/>
                </a:rPr>
                <a:t>Apprendre</a:t>
              </a:r>
            </a:p>
          </p:txBody>
        </p:sp>
        <p:sp>
          <p:nvSpPr>
            <p:cNvPr id="36" name="TextBox 35">
              <a:extLst>
                <a:ext uri="{FF2B5EF4-FFF2-40B4-BE49-F238E27FC236}">
                  <a16:creationId xmlns:a16="http://schemas.microsoft.com/office/drawing/2014/main" id="{968E45C7-0336-424B-AAEF-D8EEB4056DD7}"/>
                </a:ext>
              </a:extLst>
            </p:cNvPr>
            <p:cNvSpPr txBox="1"/>
            <p:nvPr/>
          </p:nvSpPr>
          <p:spPr>
            <a:xfrm>
              <a:off x="380932" y="6027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17" name="Graphic 16" descr="Brain in head outline">
              <a:extLst>
                <a:ext uri="{FF2B5EF4-FFF2-40B4-BE49-F238E27FC236}">
                  <a16:creationId xmlns:a16="http://schemas.microsoft.com/office/drawing/2014/main" id="{8BE54904-DF11-4F9D-81C9-25CA41277B2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25" name="Picture 24" descr="solo-purpleman.png">
            <a:extLst>
              <a:ext uri="{FF2B5EF4-FFF2-40B4-BE49-F238E27FC236}">
                <a16:creationId xmlns:a16="http://schemas.microsoft.com/office/drawing/2014/main" id="{1E4AE944-14E3-42CC-8C93-9944176418D8}"/>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867735" y="159151"/>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14483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671074" y="133495"/>
            <a:ext cx="11635460" cy="779462"/>
          </a:xfrm>
        </p:spPr>
        <p:txBody>
          <a:bodyPr>
            <a:normAutofit/>
          </a:bodyPr>
          <a:lstStyle/>
          <a:p>
            <a:r>
              <a:rPr lang="fr-CA" sz="2800">
                <a:solidFill>
                  <a:schemeClr val="accent2"/>
                </a:solidFill>
              </a:rPr>
              <a:t>Feuille de route de l’employé – Aperçu des activités</a:t>
            </a:r>
          </a:p>
        </p:txBody>
      </p:sp>
      <p:sp>
        <p:nvSpPr>
          <p:cNvPr id="20" name="Freeform: Shape 19">
            <a:extLst>
              <a:ext uri="{FF2B5EF4-FFF2-40B4-BE49-F238E27FC236}">
                <a16:creationId xmlns:a16="http://schemas.microsoft.com/office/drawing/2014/main" id="{1BBA03DD-AEC1-49AB-BEDD-0FAAF023CB2D}"/>
              </a:ext>
            </a:extLst>
          </p:cNvPr>
          <p:cNvSpPr/>
          <p:nvPr/>
        </p:nvSpPr>
        <p:spPr>
          <a:xfrm>
            <a:off x="2733121" y="62626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fr-CA" sz="2000" i="0" u="none" strike="noStrike" cap="none" normalizeH="0" baseline="0" noProof="0">
                <a:ln>
                  <a:noFill/>
                </a:ln>
                <a:solidFill>
                  <a:schemeClr val="tx2">
                    <a:lumMod val="50000"/>
                  </a:schemeClr>
                </a:solidFill>
                <a:uLnTx/>
                <a:uFillTx/>
                <a:ea typeface="+mn-ea"/>
                <a:cs typeface="+mn-cs"/>
              </a:rPr>
              <a:t>Séance de discussion sur le lancement du projet</a:t>
            </a:r>
          </a:p>
        </p:txBody>
      </p:sp>
      <p:sp>
        <p:nvSpPr>
          <p:cNvPr id="21" name="Freeform: Shape 20">
            <a:extLst>
              <a:ext uri="{FF2B5EF4-FFF2-40B4-BE49-F238E27FC236}">
                <a16:creationId xmlns:a16="http://schemas.microsoft.com/office/drawing/2014/main" id="{F49D9D7D-16AA-42F5-9392-FF3539611EEB}"/>
              </a:ext>
            </a:extLst>
          </p:cNvPr>
          <p:cNvSpPr/>
          <p:nvPr/>
        </p:nvSpPr>
        <p:spPr>
          <a:xfrm>
            <a:off x="5803679"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rPr>
              <a:t>Trousse d’information et questions-réponses</a:t>
            </a:r>
          </a:p>
        </p:txBody>
      </p:sp>
      <p:sp>
        <p:nvSpPr>
          <p:cNvPr id="23" name="Freeform: Shape 22">
            <a:extLst>
              <a:ext uri="{FF2B5EF4-FFF2-40B4-BE49-F238E27FC236}">
                <a16:creationId xmlns:a16="http://schemas.microsoft.com/office/drawing/2014/main" id="{094B690C-9BFC-432C-BB72-E8CCB2EAFD8A}"/>
              </a:ext>
            </a:extLst>
          </p:cNvPr>
          <p:cNvSpPr/>
          <p:nvPr/>
        </p:nvSpPr>
        <p:spPr>
          <a:xfrm>
            <a:off x="8874237"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Bulletin d’information périodique</a:t>
            </a:r>
          </a:p>
        </p:txBody>
      </p:sp>
      <p:sp>
        <p:nvSpPr>
          <p:cNvPr id="24" name="Freeform: Shape 23">
            <a:extLst>
              <a:ext uri="{FF2B5EF4-FFF2-40B4-BE49-F238E27FC236}">
                <a16:creationId xmlns:a16="http://schemas.microsoft.com/office/drawing/2014/main" id="{B35EA7D4-8B60-4A51-BD91-3C4568789629}"/>
              </a:ext>
            </a:extLst>
          </p:cNvPr>
          <p:cNvSpPr/>
          <p:nvPr/>
        </p:nvSpPr>
        <p:spPr>
          <a:xfrm>
            <a:off x="2733121" y="199063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tx2">
                    <a:lumMod val="50000"/>
                  </a:schemeClr>
                </a:solidFill>
                <a:uLnTx/>
                <a:uFillTx/>
                <a:ea typeface="+mn-ea"/>
                <a:cs typeface="+mn-cs"/>
              </a:rPr>
              <a:t>Court </a:t>
            </a:r>
            <a:r>
              <a:rPr lang="fr-CA" sz="2000">
                <a:solidFill>
                  <a:schemeClr val="tx2">
                    <a:lumMod val="50000"/>
                  </a:schemeClr>
                </a:solidFill>
              </a:rPr>
              <a:t>sondage</a:t>
            </a:r>
            <a:r>
              <a:rPr kumimoji="0" lang="fr-CA" sz="2000" i="0" u="none" strike="noStrike" cap="none" normalizeH="0" baseline="0" noProof="0">
                <a:ln>
                  <a:noFill/>
                </a:ln>
                <a:solidFill>
                  <a:schemeClr val="tx2">
                    <a:lumMod val="50000"/>
                  </a:schemeClr>
                </a:solidFill>
                <a:uLnTx/>
                <a:uFillTx/>
                <a:ea typeface="+mn-ea"/>
                <a:cs typeface="+mn-cs"/>
              </a:rPr>
              <a:t> sur la conception</a:t>
            </a:r>
          </a:p>
        </p:txBody>
      </p:sp>
      <p:sp>
        <p:nvSpPr>
          <p:cNvPr id="25" name="Freeform: Shape 24">
            <a:extLst>
              <a:ext uri="{FF2B5EF4-FFF2-40B4-BE49-F238E27FC236}">
                <a16:creationId xmlns:a16="http://schemas.microsoft.com/office/drawing/2014/main" id="{2738FB3D-9008-4416-B689-A11ED6603B3F}"/>
              </a:ext>
            </a:extLst>
          </p:cNvPr>
          <p:cNvSpPr/>
          <p:nvPr/>
        </p:nvSpPr>
        <p:spPr>
          <a:xfrm>
            <a:off x="5803679"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solidFill>
                  <a:schemeClr val="tx2">
                    <a:lumMod val="50000"/>
                  </a:schemeClr>
                </a:solidFill>
              </a:rPr>
              <a:t>Activités</a:t>
            </a:r>
            <a:r>
              <a:rPr kumimoji="0" lang="fr-CA" sz="2000" i="0" u="none" strike="noStrike" cap="none" normalizeH="0" baseline="0" noProof="0" dirty="0">
                <a:ln>
                  <a:noFill/>
                </a:ln>
                <a:solidFill>
                  <a:schemeClr val="tx2">
                    <a:lumMod val="50000"/>
                  </a:schemeClr>
                </a:solidFill>
                <a:uLnTx/>
                <a:uFillTx/>
              </a:rPr>
              <a:t> de participation 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dirty="0">
                <a:ln>
                  <a:noFill/>
                </a:ln>
                <a:solidFill>
                  <a:schemeClr val="tx2">
                    <a:lumMod val="50000"/>
                  </a:schemeClr>
                </a:solidFill>
                <a:uLnTx/>
                <a:uFillTx/>
                <a:ea typeface="+mn-ea"/>
                <a:cs typeface="+mn-cs"/>
              </a:rPr>
              <a:t>milieu de travail</a:t>
            </a:r>
          </a:p>
        </p:txBody>
      </p:sp>
      <p:sp>
        <p:nvSpPr>
          <p:cNvPr id="26" name="Freeform: Shape 25">
            <a:extLst>
              <a:ext uri="{FF2B5EF4-FFF2-40B4-BE49-F238E27FC236}">
                <a16:creationId xmlns:a16="http://schemas.microsoft.com/office/drawing/2014/main" id="{DB27A910-05B4-438C-BC6F-684B9766BE9C}"/>
              </a:ext>
            </a:extLst>
          </p:cNvPr>
          <p:cNvSpPr/>
          <p:nvPr/>
        </p:nvSpPr>
        <p:spPr>
          <a:xfrm>
            <a:off x="8874237"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fontAlgn="auto">
              <a:spcBef>
                <a:spcPts val="0"/>
              </a:spcBef>
              <a:spcAft>
                <a:spcPts val="0"/>
              </a:spcAft>
              <a:defRPr/>
            </a:pPr>
            <a:r>
              <a:rPr lang="fr-CA" sz="2000">
                <a:solidFill>
                  <a:schemeClr val="tx2">
                    <a:lumMod val="50000"/>
                  </a:schemeClr>
                </a:solidFill>
              </a:rPr>
              <a:t>Création de règles de conduite communautaires (étiquette)</a:t>
            </a:r>
          </a:p>
        </p:txBody>
      </p:sp>
      <p:sp>
        <p:nvSpPr>
          <p:cNvPr id="27" name="Freeform: Shape 26">
            <a:extLst>
              <a:ext uri="{FF2B5EF4-FFF2-40B4-BE49-F238E27FC236}">
                <a16:creationId xmlns:a16="http://schemas.microsoft.com/office/drawing/2014/main" id="{7782AC4E-EA7B-46F5-A2EA-761B9C591C4C}"/>
              </a:ext>
            </a:extLst>
          </p:cNvPr>
          <p:cNvSpPr/>
          <p:nvPr/>
        </p:nvSpPr>
        <p:spPr>
          <a:xfrm>
            <a:off x="2733121"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Nouveaux outils et formation</a:t>
            </a:r>
          </a:p>
        </p:txBody>
      </p:sp>
      <p:sp>
        <p:nvSpPr>
          <p:cNvPr id="28" name="Freeform: Shape 27">
            <a:extLst>
              <a:ext uri="{FF2B5EF4-FFF2-40B4-BE49-F238E27FC236}">
                <a16:creationId xmlns:a16="http://schemas.microsoft.com/office/drawing/2014/main" id="{E68AF858-BCF6-45CC-967A-A2D0D5FAD279}"/>
              </a:ext>
            </a:extLst>
          </p:cNvPr>
          <p:cNvSpPr/>
          <p:nvPr/>
        </p:nvSpPr>
        <p:spPr>
          <a:xfrm>
            <a:off x="5803679"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fr-CA" sz="2000">
                <a:solidFill>
                  <a:schemeClr val="tx2">
                    <a:lumMod val="50000"/>
                  </a:schemeClr>
                </a:solidFill>
              </a:rPr>
              <a:t>Ateliers sur les nouvelles méthodes de travail</a:t>
            </a:r>
          </a:p>
        </p:txBody>
      </p:sp>
      <p:sp>
        <p:nvSpPr>
          <p:cNvPr id="29" name="Freeform: Shape 28">
            <a:extLst>
              <a:ext uri="{FF2B5EF4-FFF2-40B4-BE49-F238E27FC236}">
                <a16:creationId xmlns:a16="http://schemas.microsoft.com/office/drawing/2014/main" id="{4650B852-C0D8-4D99-BCF1-704E54CFB0EA}"/>
              </a:ext>
            </a:extLst>
          </p:cNvPr>
          <p:cNvSpPr/>
          <p:nvPr/>
        </p:nvSpPr>
        <p:spPr>
          <a:xfrm>
            <a:off x="8874237"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Guide de l’utilisateur sur le milieu de travail</a:t>
            </a:r>
          </a:p>
        </p:txBody>
      </p:sp>
      <p:sp>
        <p:nvSpPr>
          <p:cNvPr id="30" name="Freeform: Shape 29">
            <a:extLst>
              <a:ext uri="{FF2B5EF4-FFF2-40B4-BE49-F238E27FC236}">
                <a16:creationId xmlns:a16="http://schemas.microsoft.com/office/drawing/2014/main" id="{443E6F15-60FF-42CC-B612-D0A61DBD4FF3}"/>
              </a:ext>
            </a:extLst>
          </p:cNvPr>
          <p:cNvSpPr/>
          <p:nvPr/>
        </p:nvSpPr>
        <p:spPr>
          <a:xfrm>
            <a:off x="2733121" y="473511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Visite</a:t>
            </a:r>
            <a:r>
              <a:rPr kumimoji="0" lang="fr-CA" sz="2000" i="0" u="none" strike="noStrike" cap="none" normalizeH="0" noProof="0">
                <a:ln>
                  <a:noFill/>
                </a:ln>
                <a:solidFill>
                  <a:schemeClr val="bg1"/>
                </a:solidFill>
                <a:uLnTx/>
                <a:uFillTx/>
                <a:ea typeface="+mn-ea"/>
                <a:cs typeface="+mn-cs"/>
              </a:rPr>
              <a:t> de </a:t>
            </a:r>
            <a:r>
              <a:rPr kumimoji="0" lang="fr-CA" sz="2000" i="0" u="none" strike="noStrike" cap="none" normalizeH="0" baseline="0" noProof="0">
                <a:ln>
                  <a:noFill/>
                </a:ln>
                <a:solidFill>
                  <a:schemeClr val="bg1"/>
                </a:solidFill>
                <a:uLnTx/>
                <a:uFillTx/>
                <a:ea typeface="+mn-ea"/>
                <a:cs typeface="+mn-cs"/>
              </a:rPr>
              <a:t>l’espace modernisé</a:t>
            </a:r>
          </a:p>
        </p:txBody>
      </p:sp>
      <p:sp>
        <p:nvSpPr>
          <p:cNvPr id="31" name="Freeform: Shape 30">
            <a:extLst>
              <a:ext uri="{FF2B5EF4-FFF2-40B4-BE49-F238E27FC236}">
                <a16:creationId xmlns:a16="http://schemas.microsoft.com/office/drawing/2014/main" id="{08CB6F93-4644-4856-91F3-60528B689F83}"/>
              </a:ext>
            </a:extLst>
          </p:cNvPr>
          <p:cNvSpPr/>
          <p:nvPr/>
        </p:nvSpPr>
        <p:spPr>
          <a:xfrm>
            <a:off x="5803679"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Cérémonie d’inauguration hybride</a:t>
            </a:r>
          </a:p>
        </p:txBody>
      </p:sp>
      <p:sp>
        <p:nvSpPr>
          <p:cNvPr id="32" name="Freeform: Shape 31">
            <a:extLst>
              <a:ext uri="{FF2B5EF4-FFF2-40B4-BE49-F238E27FC236}">
                <a16:creationId xmlns:a16="http://schemas.microsoft.com/office/drawing/2014/main" id="{EF78F1DA-ACE6-4348-BAAB-815325711C51}"/>
              </a:ext>
            </a:extLst>
          </p:cNvPr>
          <p:cNvSpPr/>
          <p:nvPr/>
        </p:nvSpPr>
        <p:spPr>
          <a:xfrm>
            <a:off x="8874237"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Sondage postérieur à l’occupation</a:t>
            </a:r>
          </a:p>
        </p:txBody>
      </p:sp>
      <p:grpSp>
        <p:nvGrpSpPr>
          <p:cNvPr id="33" name="Group 32">
            <a:extLst>
              <a:ext uri="{FF2B5EF4-FFF2-40B4-BE49-F238E27FC236}">
                <a16:creationId xmlns:a16="http://schemas.microsoft.com/office/drawing/2014/main" id="{7179FA2F-6FC7-48E2-9D67-BA9CDCE2AF3A}"/>
              </a:ext>
            </a:extLst>
          </p:cNvPr>
          <p:cNvGrpSpPr/>
          <p:nvPr/>
        </p:nvGrpSpPr>
        <p:grpSpPr>
          <a:xfrm>
            <a:off x="284968" y="1431359"/>
            <a:ext cx="2347672" cy="1938992"/>
            <a:chOff x="284968" y="1431359"/>
            <a:chExt cx="2347672" cy="1938992"/>
          </a:xfrm>
        </p:grpSpPr>
        <p:sp>
          <p:nvSpPr>
            <p:cNvPr id="34" name="Freeform: Shape 33">
              <a:extLst>
                <a:ext uri="{FF2B5EF4-FFF2-40B4-BE49-F238E27FC236}">
                  <a16:creationId xmlns:a16="http://schemas.microsoft.com/office/drawing/2014/main" id="{1AA12AF2-76F5-41E2-8430-41C101E82ED7}"/>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solidFill>
                    <a:schemeClr val="tx2">
                      <a:lumMod val="50000"/>
                    </a:schemeClr>
                  </a:solidFill>
                </a:rPr>
                <a:t>Participer</a:t>
              </a:r>
            </a:p>
          </p:txBody>
        </p:sp>
        <p:sp>
          <p:nvSpPr>
            <p:cNvPr id="37" name="TextBox 36">
              <a:extLst>
                <a:ext uri="{FF2B5EF4-FFF2-40B4-BE49-F238E27FC236}">
                  <a16:creationId xmlns:a16="http://schemas.microsoft.com/office/drawing/2014/main" id="{70F202FF-D934-45B9-8424-393781B578EC}"/>
                </a:ext>
              </a:extLst>
            </p:cNvPr>
            <p:cNvSpPr txBox="1"/>
            <p:nvPr/>
          </p:nvSpPr>
          <p:spPr>
            <a:xfrm>
              <a:off x="284968" y="1431359"/>
              <a:ext cx="477341" cy="1938992"/>
            </a:xfrm>
            <a:prstGeom prst="rect">
              <a:avLst/>
            </a:prstGeom>
            <a:noFill/>
          </p:spPr>
          <p:txBody>
            <a:bodyPr wrap="square">
              <a:spAutoFit/>
            </a:bodyPr>
            <a:lstStyle/>
            <a:p>
              <a:pPr algn="ctr">
                <a:defRPr/>
              </a:pPr>
              <a:r>
                <a:rPr lang="fr-CA" sz="12000" b="1">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38" name="Graphic 37" descr="Chat outline">
              <a:extLst>
                <a:ext uri="{FF2B5EF4-FFF2-40B4-BE49-F238E27FC236}">
                  <a16:creationId xmlns:a16="http://schemas.microsoft.com/office/drawing/2014/main" id="{C014DECD-7029-489B-A680-9658BF2B70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2" name="Group 41">
            <a:extLst>
              <a:ext uri="{FF2B5EF4-FFF2-40B4-BE49-F238E27FC236}">
                <a16:creationId xmlns:a16="http://schemas.microsoft.com/office/drawing/2014/main" id="{FDD576D9-5060-4E04-BDD5-0D880B34A68B}"/>
              </a:ext>
            </a:extLst>
          </p:cNvPr>
          <p:cNvGrpSpPr/>
          <p:nvPr/>
        </p:nvGrpSpPr>
        <p:grpSpPr>
          <a:xfrm>
            <a:off x="316901" y="2802439"/>
            <a:ext cx="2315739" cy="1938992"/>
            <a:chOff x="316901" y="2802439"/>
            <a:chExt cx="2315739" cy="1938992"/>
          </a:xfrm>
        </p:grpSpPr>
        <p:sp>
          <p:nvSpPr>
            <p:cNvPr id="43" name="Freeform: Shape 42">
              <a:extLst>
                <a:ext uri="{FF2B5EF4-FFF2-40B4-BE49-F238E27FC236}">
                  <a16:creationId xmlns:a16="http://schemas.microsoft.com/office/drawing/2014/main" id="{1DC4D12E-E3A5-4FF7-9227-4C33335F2747}"/>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t>Équipez-vous</a:t>
              </a:r>
            </a:p>
          </p:txBody>
        </p:sp>
        <p:sp>
          <p:nvSpPr>
            <p:cNvPr id="44" name="TextBox 43">
              <a:extLst>
                <a:ext uri="{FF2B5EF4-FFF2-40B4-BE49-F238E27FC236}">
                  <a16:creationId xmlns:a16="http://schemas.microsoft.com/office/drawing/2014/main" id="{C27E94C9-AF3B-4D03-AF25-484B045E8803}"/>
                </a:ext>
              </a:extLst>
            </p:cNvPr>
            <p:cNvSpPr txBox="1"/>
            <p:nvPr/>
          </p:nvSpPr>
          <p:spPr>
            <a:xfrm>
              <a:off x="316901" y="2802439"/>
              <a:ext cx="477341" cy="1938992"/>
            </a:xfrm>
            <a:prstGeom prst="rect">
              <a:avLst/>
            </a:prstGeom>
            <a:noFill/>
          </p:spPr>
          <p:txBody>
            <a:bodyPr wrap="square">
              <a:spAutoFit/>
            </a:bodyPr>
            <a:lstStyle/>
            <a:p>
              <a:pPr algn="ctr">
                <a:defRPr/>
              </a:pPr>
              <a:r>
                <a:rPr lang="fr-CA" sz="12000" b="1">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45" name="Graphic 44" descr="Teacher outline">
              <a:extLst>
                <a:ext uri="{FF2B5EF4-FFF2-40B4-BE49-F238E27FC236}">
                  <a16:creationId xmlns:a16="http://schemas.microsoft.com/office/drawing/2014/main" id="{290BDE95-7CB6-4625-A6F0-DD6536A72C9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46" name="Group 45">
            <a:extLst>
              <a:ext uri="{FF2B5EF4-FFF2-40B4-BE49-F238E27FC236}">
                <a16:creationId xmlns:a16="http://schemas.microsoft.com/office/drawing/2014/main" id="{3EAB8F5D-B368-49D4-88D0-4D08A94CE6F8}"/>
              </a:ext>
            </a:extLst>
          </p:cNvPr>
          <p:cNvGrpSpPr/>
          <p:nvPr/>
        </p:nvGrpSpPr>
        <p:grpSpPr>
          <a:xfrm>
            <a:off x="270894" y="4173519"/>
            <a:ext cx="2596131" cy="1938992"/>
            <a:chOff x="270894" y="4173519"/>
            <a:chExt cx="2596131" cy="1938992"/>
          </a:xfrm>
        </p:grpSpPr>
        <p:sp>
          <p:nvSpPr>
            <p:cNvPr id="47" name="Freeform: Shape 46">
              <a:extLst>
                <a:ext uri="{FF2B5EF4-FFF2-40B4-BE49-F238E27FC236}">
                  <a16:creationId xmlns:a16="http://schemas.microsoft.com/office/drawing/2014/main" id="{5E96F2FC-966F-49C6-BB45-EF6094A22C23}"/>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t>Vivez-le et célébrez-le!</a:t>
              </a:r>
            </a:p>
          </p:txBody>
        </p:sp>
        <p:sp>
          <p:nvSpPr>
            <p:cNvPr id="48" name="TextBox 47">
              <a:extLst>
                <a:ext uri="{FF2B5EF4-FFF2-40B4-BE49-F238E27FC236}">
                  <a16:creationId xmlns:a16="http://schemas.microsoft.com/office/drawing/2014/main" id="{C42760CD-7D97-4E88-9F86-A983EF5BC668}"/>
                </a:ext>
              </a:extLst>
            </p:cNvPr>
            <p:cNvSpPr txBox="1"/>
            <p:nvPr/>
          </p:nvSpPr>
          <p:spPr>
            <a:xfrm>
              <a:off x="270894" y="4173519"/>
              <a:ext cx="477341" cy="1938992"/>
            </a:xfrm>
            <a:prstGeom prst="rect">
              <a:avLst/>
            </a:prstGeom>
            <a:noFill/>
          </p:spPr>
          <p:txBody>
            <a:bodyPr wrap="square">
              <a:spAutoFit/>
            </a:bodyPr>
            <a:lstStyle/>
            <a:p>
              <a:pPr algn="ctr">
                <a:defRPr/>
              </a:pPr>
              <a:r>
                <a:rPr lang="fr-CA" sz="12000" b="1">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49" name="Graphic 48" descr="Aspiration outline">
              <a:extLst>
                <a:ext uri="{FF2B5EF4-FFF2-40B4-BE49-F238E27FC236}">
                  <a16:creationId xmlns:a16="http://schemas.microsoft.com/office/drawing/2014/main" id="{565A6714-A45E-4224-BAD3-7B4387A11F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50" name="Group 49">
            <a:extLst>
              <a:ext uri="{FF2B5EF4-FFF2-40B4-BE49-F238E27FC236}">
                <a16:creationId xmlns:a16="http://schemas.microsoft.com/office/drawing/2014/main" id="{0DA3EE5E-BC2C-49D7-B209-ED5A15007C3F}"/>
              </a:ext>
            </a:extLst>
          </p:cNvPr>
          <p:cNvGrpSpPr/>
          <p:nvPr/>
        </p:nvGrpSpPr>
        <p:grpSpPr>
          <a:xfrm>
            <a:off x="380932" y="60279"/>
            <a:ext cx="2251708" cy="2308324"/>
            <a:chOff x="380932" y="60279"/>
            <a:chExt cx="2251708" cy="2308324"/>
          </a:xfrm>
        </p:grpSpPr>
        <p:sp>
          <p:nvSpPr>
            <p:cNvPr id="51" name="Freeform: Shape 50">
              <a:extLst>
                <a:ext uri="{FF2B5EF4-FFF2-40B4-BE49-F238E27FC236}">
                  <a16:creationId xmlns:a16="http://schemas.microsoft.com/office/drawing/2014/main" id="{465CA4DF-B2BD-4E69-93CE-1CD8896C4DE8}"/>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fr-CA" sz="2000" b="1">
                  <a:solidFill>
                    <a:schemeClr val="tx2">
                      <a:lumMod val="50000"/>
                    </a:schemeClr>
                  </a:solidFill>
                </a:rPr>
                <a:t>Apprendre</a:t>
              </a:r>
            </a:p>
          </p:txBody>
        </p:sp>
        <p:sp>
          <p:nvSpPr>
            <p:cNvPr id="52" name="TextBox 51">
              <a:extLst>
                <a:ext uri="{FF2B5EF4-FFF2-40B4-BE49-F238E27FC236}">
                  <a16:creationId xmlns:a16="http://schemas.microsoft.com/office/drawing/2014/main" id="{87FC84A6-BD9C-4D1D-9DE6-EAD865CD0B4C}"/>
                </a:ext>
              </a:extLst>
            </p:cNvPr>
            <p:cNvSpPr txBox="1"/>
            <p:nvPr/>
          </p:nvSpPr>
          <p:spPr>
            <a:xfrm>
              <a:off x="380932" y="60279"/>
              <a:ext cx="477341" cy="2308324"/>
            </a:xfrm>
            <a:prstGeom prst="rect">
              <a:avLst/>
            </a:prstGeom>
            <a:noFill/>
          </p:spPr>
          <p:txBody>
            <a:bodyPr wrap="square">
              <a:spAutoFit/>
            </a:bodyPr>
            <a:lstStyle/>
            <a:p>
              <a:pPr algn="ctr">
                <a:defRPr/>
              </a:pPr>
              <a:r>
                <a:rPr lang="fr-CA" sz="14400" b="1">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53" name="Graphic 52" descr="Brain in head outline">
              <a:extLst>
                <a:ext uri="{FF2B5EF4-FFF2-40B4-BE49-F238E27FC236}">
                  <a16:creationId xmlns:a16="http://schemas.microsoft.com/office/drawing/2014/main" id="{C34ABB30-E92E-4425-96D1-8BDF00AA3D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36" name="Picture 35" descr="solo-purpleman.png">
            <a:extLst>
              <a:ext uri="{FF2B5EF4-FFF2-40B4-BE49-F238E27FC236}">
                <a16:creationId xmlns:a16="http://schemas.microsoft.com/office/drawing/2014/main" id="{1AFFB27C-3F2F-4115-A734-58D07178ED0E}"/>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744631" y="146595"/>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35066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C01-2749-478A-8BA6-A17841D52CAF}"/>
              </a:ext>
            </a:extLst>
          </p:cNvPr>
          <p:cNvSpPr>
            <a:spLocks noGrp="1"/>
          </p:cNvSpPr>
          <p:nvPr>
            <p:ph type="title"/>
          </p:nvPr>
        </p:nvSpPr>
        <p:spPr>
          <a:xfrm>
            <a:off x="451765" y="183930"/>
            <a:ext cx="10704280" cy="1369963"/>
          </a:xfrm>
        </p:spPr>
        <p:txBody>
          <a:bodyPr>
            <a:normAutofit/>
          </a:bodyPr>
          <a:lstStyle/>
          <a:p>
            <a:r>
              <a:rPr lang="fr-CA" dirty="0"/>
              <a:t>Préparez-vous à participer</a:t>
            </a:r>
          </a:p>
        </p:txBody>
      </p:sp>
      <p:sp>
        <p:nvSpPr>
          <p:cNvPr id="3" name="Content Placeholder 2">
            <a:extLst>
              <a:ext uri="{FF2B5EF4-FFF2-40B4-BE49-F238E27FC236}">
                <a16:creationId xmlns:a16="http://schemas.microsoft.com/office/drawing/2014/main" id="{743B3770-53C6-4BAE-89C1-BCB1B94B1D1E}"/>
              </a:ext>
            </a:extLst>
          </p:cNvPr>
          <p:cNvSpPr>
            <a:spLocks noGrp="1"/>
          </p:cNvSpPr>
          <p:nvPr>
            <p:ph idx="1"/>
          </p:nvPr>
        </p:nvSpPr>
        <p:spPr>
          <a:xfrm>
            <a:off x="649432" y="2474998"/>
            <a:ext cx="11186053" cy="3063677"/>
          </a:xfrm>
          <a:prstGeom prst="roundRect">
            <a:avLst/>
          </a:prstGeom>
          <a:solidFill>
            <a:schemeClr val="bg1">
              <a:lumMod val="85000"/>
            </a:schemeClr>
          </a:solidFill>
          <a:ln>
            <a:noFill/>
          </a:ln>
        </p:spPr>
        <p:txBody>
          <a:bodyPr>
            <a:normAutofit/>
          </a:bodyPr>
          <a:lstStyle/>
          <a:p>
            <a:pPr marL="0" indent="0">
              <a:buNone/>
            </a:pPr>
            <a:r>
              <a:rPr lang="fr-CA" sz="1600" b="1" dirty="0">
                <a:solidFill>
                  <a:schemeClr val="tx1"/>
                </a:solidFill>
              </a:rPr>
              <a:t>Qui :</a:t>
            </a:r>
            <a:r>
              <a:rPr lang="fr-CA" sz="1600" dirty="0">
                <a:solidFill>
                  <a:schemeClr val="tx1"/>
                </a:solidFill>
              </a:rPr>
              <a:t> Le sondage sera distribué à tous les employés qui seront affectés à cet espace.</a:t>
            </a:r>
          </a:p>
          <a:p>
            <a:pPr marL="0" indent="0">
              <a:buNone/>
            </a:pPr>
            <a:endParaRPr lang="en-CA" sz="1600" dirty="0">
              <a:solidFill>
                <a:schemeClr val="tx1"/>
              </a:solidFill>
            </a:endParaRPr>
          </a:p>
          <a:p>
            <a:pPr marL="0" indent="0">
              <a:buNone/>
            </a:pPr>
            <a:r>
              <a:rPr lang="fr-CA" sz="1600" b="1" dirty="0">
                <a:solidFill>
                  <a:schemeClr val="tx1"/>
                </a:solidFill>
              </a:rPr>
              <a:t>Quand : </a:t>
            </a:r>
            <a:r>
              <a:rPr lang="fr-CA" sz="1600" dirty="0">
                <a:solidFill>
                  <a:schemeClr val="tx1"/>
                </a:solidFill>
              </a:rPr>
              <a:t>Vous recevrez le lien du sondage dans un courriel qui vous sera envoyé par </a:t>
            </a:r>
            <a:r>
              <a:rPr lang="fr-CA" sz="1400" dirty="0">
                <a:solidFill>
                  <a:schemeClr val="tx1"/>
                </a:solidFill>
                <a:highlight>
                  <a:srgbClr val="F2A920"/>
                </a:highlight>
              </a:rPr>
              <a:t>[nom]</a:t>
            </a:r>
            <a:r>
              <a:rPr lang="fr-CA" sz="1600" dirty="0">
                <a:solidFill>
                  <a:schemeClr val="tx1"/>
                </a:solidFill>
              </a:rPr>
              <a:t>. Vous disposerez de </a:t>
            </a:r>
            <a:r>
              <a:rPr lang="fr-CA" sz="1600" dirty="0">
                <a:solidFill>
                  <a:schemeClr val="tx1"/>
                </a:solidFill>
                <a:highlight>
                  <a:srgbClr val="F2A920"/>
                </a:highlight>
              </a:rPr>
              <a:t>cinq [5]</a:t>
            </a:r>
            <a:r>
              <a:rPr lang="fr-CA" sz="1600" dirty="0">
                <a:solidFill>
                  <a:schemeClr val="tx1"/>
                </a:solidFill>
              </a:rPr>
              <a:t> jours pour répondre au sondage en ligne. Il ne faut que cinq minutes pour y répondre!  </a:t>
            </a:r>
          </a:p>
          <a:p>
            <a:pPr marL="0" indent="0">
              <a:buNone/>
            </a:pPr>
            <a:endParaRPr lang="en-CA" sz="1600" dirty="0">
              <a:solidFill>
                <a:schemeClr val="tx1"/>
              </a:solidFill>
            </a:endParaRPr>
          </a:p>
          <a:p>
            <a:pPr marL="0" indent="0">
              <a:buNone/>
            </a:pPr>
            <a:r>
              <a:rPr lang="fr-CA" sz="1600" b="1" dirty="0">
                <a:solidFill>
                  <a:schemeClr val="tx1"/>
                </a:solidFill>
              </a:rPr>
              <a:t>Comment</a:t>
            </a:r>
            <a:r>
              <a:rPr lang="fr-CA" sz="1600" dirty="0">
                <a:solidFill>
                  <a:schemeClr val="tx1"/>
                </a:solidFill>
              </a:rPr>
              <a:t> </a:t>
            </a:r>
            <a:r>
              <a:rPr lang="fr-CA" sz="1600" b="1" dirty="0">
                <a:solidFill>
                  <a:schemeClr val="tx1"/>
                </a:solidFill>
              </a:rPr>
              <a:t>puis-je me préparer :</a:t>
            </a:r>
            <a:r>
              <a:rPr lang="fr-CA" sz="1600" dirty="0">
                <a:solidFill>
                  <a:schemeClr val="tx1"/>
                </a:solidFill>
              </a:rPr>
              <a:t> Pensez à votre futur espace de travail et à vos nouvelles méthodes de travail dans le cadre d’un modèle de travail hybride*... car il vous sera demandé de fournir des renseignements sur vos activités professionnelles, vos fonctions et les activités que vous avez l’intention d’effectuer dans un environnement de bureau qui sera équipé de technologies de l’information et adapté aux préférences et aux diverses tâches des employés. </a:t>
            </a:r>
          </a:p>
        </p:txBody>
      </p:sp>
      <p:sp>
        <p:nvSpPr>
          <p:cNvPr id="6" name="TextBox 5">
            <a:extLst>
              <a:ext uri="{FF2B5EF4-FFF2-40B4-BE49-F238E27FC236}">
                <a16:creationId xmlns:a16="http://schemas.microsoft.com/office/drawing/2014/main" id="{0C17C613-97F2-49C3-AF2F-C0B28BBA9051}"/>
              </a:ext>
            </a:extLst>
          </p:cNvPr>
          <p:cNvSpPr txBox="1"/>
          <p:nvPr/>
        </p:nvSpPr>
        <p:spPr>
          <a:xfrm>
            <a:off x="554182" y="1445999"/>
            <a:ext cx="11573980" cy="1077218"/>
          </a:xfrm>
          <a:prstGeom prst="rect">
            <a:avLst/>
          </a:prstGeom>
          <a:noFill/>
        </p:spPr>
        <p:txBody>
          <a:bodyPr wrap="square">
            <a:spAutoFit/>
          </a:bodyPr>
          <a:lstStyle/>
          <a:p>
            <a:pPr marL="0" indent="0">
              <a:buNone/>
            </a:pPr>
            <a:r>
              <a:rPr lang="fr-CA" sz="1600" dirty="0">
                <a:solidFill>
                  <a:schemeClr val="accent2">
                    <a:lumMod val="75000"/>
                  </a:schemeClr>
                </a:solidFill>
                <a:latin typeface="Arial" panose="020B0604020202020204" pitchFamily="34" charset="0"/>
                <a:cs typeface="Arial" panose="020B0604020202020204" pitchFamily="34" charset="0"/>
              </a:rPr>
              <a:t>La première activité à laquelle vous serez invité à participer est de répondre au </a:t>
            </a:r>
            <a:r>
              <a:rPr lang="fr-CA" sz="1600" b="1" dirty="0">
                <a:solidFill>
                  <a:schemeClr val="accent2">
                    <a:lumMod val="75000"/>
                  </a:schemeClr>
                </a:solidFill>
                <a:latin typeface="Arial" panose="020B0604020202020204" pitchFamily="34" charset="0"/>
                <a:cs typeface="Arial" panose="020B0604020202020204" pitchFamily="34" charset="0"/>
              </a:rPr>
              <a:t>court sondage sur la conception</a:t>
            </a:r>
            <a:r>
              <a:rPr lang="fr-CA" sz="1600" dirty="0">
                <a:solidFill>
                  <a:schemeClr val="accent2">
                    <a:lumMod val="75000"/>
                  </a:schemeClr>
                </a:solidFill>
                <a:latin typeface="Arial" panose="020B0604020202020204" pitchFamily="34" charset="0"/>
                <a:cs typeface="Arial" panose="020B0604020202020204" pitchFamily="34" charset="0"/>
              </a:rPr>
              <a:t>. Les données recueillies au cours de ce sondage sont essentielles pour que l’équipe de conception de SPAC puisse définir le profil d’activité du milieu de travail, les zones et la distribution idéale des points de travail pour refléter les activités effectuées sur le milieu de travail. </a:t>
            </a:r>
          </a:p>
        </p:txBody>
      </p:sp>
      <p:pic>
        <p:nvPicPr>
          <p:cNvPr id="10" name="Graphic 9" descr="Back with solid fill">
            <a:extLst>
              <a:ext uri="{FF2B5EF4-FFF2-40B4-BE49-F238E27FC236}">
                <a16:creationId xmlns:a16="http://schemas.microsoft.com/office/drawing/2014/main" id="{313F17AD-028F-4FBF-8FFE-3DCE6F4792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3357418" y="595961"/>
            <a:ext cx="765837" cy="765837"/>
          </a:xfrm>
          <a:prstGeom prst="rect">
            <a:avLst/>
          </a:prstGeom>
        </p:spPr>
      </p:pic>
      <p:sp>
        <p:nvSpPr>
          <p:cNvPr id="12" name="TextBox 11">
            <a:extLst>
              <a:ext uri="{FF2B5EF4-FFF2-40B4-BE49-F238E27FC236}">
                <a16:creationId xmlns:a16="http://schemas.microsoft.com/office/drawing/2014/main" id="{D096B41D-20DA-432F-9C40-622E3067CF5D}"/>
              </a:ext>
            </a:extLst>
          </p:cNvPr>
          <p:cNvSpPr txBox="1"/>
          <p:nvPr/>
        </p:nvSpPr>
        <p:spPr>
          <a:xfrm>
            <a:off x="4123254" y="764365"/>
            <a:ext cx="7233593" cy="461665"/>
          </a:xfrm>
          <a:prstGeom prst="rect">
            <a:avLst/>
          </a:prstGeom>
          <a:noFill/>
          <a:ln>
            <a:noFill/>
          </a:ln>
        </p:spPr>
        <p:txBody>
          <a:bodyPr wrap="square">
            <a:spAutoFit/>
          </a:bodyPr>
          <a:lstStyle/>
          <a:p>
            <a:r>
              <a:rPr lang="fr-CA" b="1" dirty="0">
                <a:solidFill>
                  <a:schemeClr val="accent2">
                    <a:lumMod val="75000"/>
                  </a:schemeClr>
                </a:solidFill>
                <a:latin typeface="Arial" panose="020B0604020202020204" pitchFamily="34" charset="0"/>
                <a:cs typeface="Arial" panose="020B0604020202020204" pitchFamily="34" charset="0"/>
              </a:rPr>
              <a:t>Répondez au court sondage sur la conception!</a:t>
            </a:r>
          </a:p>
        </p:txBody>
      </p:sp>
      <p:pic>
        <p:nvPicPr>
          <p:cNvPr id="7" name="Graphic 6" descr="Clipboard Checked with solid fill">
            <a:extLst>
              <a:ext uri="{FF2B5EF4-FFF2-40B4-BE49-F238E27FC236}">
                <a16:creationId xmlns:a16="http://schemas.microsoft.com/office/drawing/2014/main" id="{401850B2-9C05-4861-8D4C-14489688DF1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02447" y="680162"/>
            <a:ext cx="597433" cy="597433"/>
          </a:xfrm>
          <a:prstGeom prst="rect">
            <a:avLst/>
          </a:prstGeom>
        </p:spPr>
      </p:pic>
      <p:sp>
        <p:nvSpPr>
          <p:cNvPr id="8" name="TextBox 7">
            <a:extLst>
              <a:ext uri="{FF2B5EF4-FFF2-40B4-BE49-F238E27FC236}">
                <a16:creationId xmlns:a16="http://schemas.microsoft.com/office/drawing/2014/main" id="{87D6AFF7-599D-498A-82C3-70ACF5014116}"/>
              </a:ext>
            </a:extLst>
          </p:cNvPr>
          <p:cNvSpPr txBox="1"/>
          <p:nvPr/>
        </p:nvSpPr>
        <p:spPr>
          <a:xfrm>
            <a:off x="-58791" y="5605277"/>
            <a:ext cx="12055720"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Tree>
    <p:extLst>
      <p:ext uri="{BB962C8B-B14F-4D97-AF65-F5344CB8AC3E}">
        <p14:creationId xmlns:p14="http://schemas.microsoft.com/office/powerpoint/2010/main" val="303262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r>
              <a:rPr lang="fr-CA"/>
              <a:t>Ressources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a:xfrm>
            <a:off x="451765" y="1562100"/>
            <a:ext cx="10704280" cy="4542779"/>
          </a:xfrm>
        </p:spPr>
        <p:txBody>
          <a:bodyPr/>
          <a:lstStyle/>
          <a:p>
            <a:pPr marL="0" indent="0">
              <a:buNone/>
            </a:pPr>
            <a:r>
              <a:rPr lang="fr-CA" sz="2400"/>
              <a:t>Page GCpédia sur la transformation du milieu de travail – à venir</a:t>
            </a:r>
          </a:p>
          <a:p>
            <a:pPr marL="0" indent="0">
              <a:buNone/>
            </a:pPr>
            <a:r>
              <a:rPr lang="fr-CA" sz="2400">
                <a:hlinkClick r:id="rId3"/>
              </a:rPr>
              <a:t>Ressources du Milieu de travail GC – GCpédia</a:t>
            </a:r>
            <a:r>
              <a:rPr lang="fr-CA" sz="2400"/>
              <a:t> </a:t>
            </a:r>
          </a:p>
          <a:p>
            <a:pPr marL="0" indent="0">
              <a:buNone/>
            </a:pPr>
            <a:endParaRPr lang="en-CA" sz="2400" dirty="0"/>
          </a:p>
          <a:p>
            <a:pPr marL="0" indent="0">
              <a:buNone/>
            </a:pPr>
            <a:r>
              <a:rPr lang="fr-CA" sz="2400"/>
              <a:t>Pour de plus amples renseignements sur le programme, écrivez-nous à :</a:t>
            </a:r>
          </a:p>
          <a:p>
            <a:pPr marL="0" indent="0">
              <a:buNone/>
            </a:pPr>
            <a:r>
              <a:rPr lang="fr-CA" sz="2400" u="sng">
                <a:solidFill>
                  <a:srgbClr val="0563C1"/>
                </a:solidFill>
                <a:latin typeface="Calibri" panose="020F0502020204030204" pitchFamily="34" charset="0"/>
                <a:ea typeface="Calibri" panose="020F0502020204030204" pitchFamily="34" charset="0"/>
                <a:hlinkClick r:id="rId4"/>
              </a:rPr>
              <a:t>TPSGC.SimilieudetravailGC-Rpsgcworkplace.PWGSC@tpsgc-pwgsc.gc.ca</a:t>
            </a:r>
          </a:p>
          <a:p>
            <a:endParaRPr lang="en-CA" sz="2400" dirty="0"/>
          </a:p>
        </p:txBody>
      </p:sp>
    </p:spTree>
    <p:extLst>
      <p:ext uri="{BB962C8B-B14F-4D97-AF65-F5344CB8AC3E}">
        <p14:creationId xmlns:p14="http://schemas.microsoft.com/office/powerpoint/2010/main" val="33633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499729" y="467963"/>
            <a:ext cx="8103701" cy="835027"/>
          </a:xfrm>
        </p:spPr>
        <p:txBody>
          <a:bodyPr/>
          <a:lstStyle/>
          <a:p>
            <a:r>
              <a:rPr lang="fr-CA" sz="3200" dirty="0">
                <a:solidFill>
                  <a:schemeClr val="tx2"/>
                </a:solidFill>
              </a:rPr>
              <a:t>Option 2 : Tenir une séance de discussion avec les employés</a:t>
            </a:r>
          </a:p>
        </p:txBody>
      </p:sp>
      <p:sp>
        <p:nvSpPr>
          <p:cNvPr id="4" name="TextBox 3">
            <a:extLst>
              <a:ext uri="{FF2B5EF4-FFF2-40B4-BE49-F238E27FC236}">
                <a16:creationId xmlns:a16="http://schemas.microsoft.com/office/drawing/2014/main" id="{503E9E11-7DE6-4DA9-A136-4EB47B6798F2}"/>
              </a:ext>
            </a:extLst>
          </p:cNvPr>
          <p:cNvSpPr txBox="1"/>
          <p:nvPr/>
        </p:nvSpPr>
        <p:spPr>
          <a:xfrm>
            <a:off x="499729" y="1335924"/>
            <a:ext cx="8921362" cy="3416320"/>
          </a:xfrm>
          <a:prstGeom prst="rect">
            <a:avLst/>
          </a:prstGeom>
          <a:noFill/>
        </p:spPr>
        <p:txBody>
          <a:bodyPr wrap="square" rtlCol="0">
            <a:spAutoFit/>
          </a:bodyPr>
          <a:lstStyle/>
          <a:p>
            <a:pPr marL="342900" indent="-342900">
              <a:buFont typeface="Arial" panose="020B0604020202020204" pitchFamily="34" charset="0"/>
              <a:buChar char="•"/>
            </a:pPr>
            <a:r>
              <a:rPr lang="fr-CA" sz="1800" dirty="0">
                <a:latin typeface="+mn-lt"/>
              </a:rPr>
              <a:t>Avant d’organiser une séance de discussion, assurez-vous d’avoir informé vos employés du projet à venir.</a:t>
            </a:r>
          </a:p>
          <a:p>
            <a:pPr marL="342900" indent="-342900">
              <a:buFont typeface="Arial" panose="020B0604020202020204" pitchFamily="34" charset="0"/>
              <a:buChar char="•"/>
            </a:pPr>
            <a:r>
              <a:rPr lang="fr-CA" sz="1800" dirty="0">
                <a:latin typeface="+mn-lt"/>
              </a:rPr>
              <a:t>Assurez-vous que le responsable ou le champion du projet de modernisation du milieu de travail y participera.</a:t>
            </a:r>
          </a:p>
          <a:p>
            <a:pPr marL="342900" indent="-342900">
              <a:buFont typeface="Arial" panose="020B0604020202020204" pitchFamily="34" charset="0"/>
              <a:buChar char="•"/>
            </a:pPr>
            <a:r>
              <a:rPr lang="fr-CA" sz="1800" dirty="0">
                <a:latin typeface="+mn-lt"/>
              </a:rPr>
              <a:t>Prévoyez que le responsable ou le champion du projet donne le coup d’envoi de la session pour inspirer les employés et démontrer son soutien.</a:t>
            </a:r>
          </a:p>
          <a:p>
            <a:pPr marL="342900" indent="-342900">
              <a:buFont typeface="Arial" panose="020B0604020202020204" pitchFamily="34" charset="0"/>
              <a:buChar char="•"/>
            </a:pPr>
            <a:r>
              <a:rPr lang="fr-CA" sz="1800" dirty="0">
                <a:latin typeface="+mn-lt"/>
              </a:rPr>
              <a:t>Les diapositives 5 à 10 doivent être présentées par le cadre responsable ou le champion. Les autres diapositives peuvent être présentées par un membre de votre équipe de projet intégrée. </a:t>
            </a:r>
          </a:p>
          <a:p>
            <a:pPr marL="342900" indent="-342900">
              <a:buFont typeface="Arial" panose="020B0604020202020204" pitchFamily="34" charset="0"/>
              <a:buChar char="•"/>
            </a:pPr>
            <a:r>
              <a:rPr lang="fr-CA" sz="1800" dirty="0">
                <a:latin typeface="+mn-lt"/>
              </a:rPr>
              <a:t>Seules les diapositives relatives au design d’intérieur et à la méthodologie du projet peuvent être présentées par un représentant de SPAC. </a:t>
            </a:r>
          </a:p>
          <a:p>
            <a:endParaRPr lang="en-CA" sz="1800" dirty="0">
              <a:latin typeface="+mn-lt"/>
            </a:endParaRPr>
          </a:p>
        </p:txBody>
      </p:sp>
      <p:sp>
        <p:nvSpPr>
          <p:cNvPr id="5" name="TextBox 4">
            <a:extLst>
              <a:ext uri="{FF2B5EF4-FFF2-40B4-BE49-F238E27FC236}">
                <a16:creationId xmlns:a16="http://schemas.microsoft.com/office/drawing/2014/main" id="{A940BD8A-2E6B-4B9F-80E3-48A092CDBB77}"/>
              </a:ext>
            </a:extLst>
          </p:cNvPr>
          <p:cNvSpPr txBox="1"/>
          <p:nvPr/>
        </p:nvSpPr>
        <p:spPr>
          <a:xfrm>
            <a:off x="9554130" y="1096519"/>
            <a:ext cx="2411961" cy="1493133"/>
          </a:xfrm>
          <a:prstGeom prst="wedgeEllipseCallout">
            <a:avLst>
              <a:gd name="adj1" fmla="val -70818"/>
              <a:gd name="adj2" fmla="val 30534"/>
            </a:avLst>
          </a:prstGeom>
          <a:noFill/>
          <a:ln w="28575">
            <a:solidFill>
              <a:schemeClr val="accent4"/>
            </a:solidFill>
          </a:ln>
        </p:spPr>
        <p:txBody>
          <a:bodyPr wrap="square" rtlCol="0">
            <a:spAutoFit/>
          </a:bodyPr>
          <a:lstStyle/>
          <a:p>
            <a:pPr algn="ctr"/>
            <a:r>
              <a:rPr lang="fr-CA" sz="1050" i="1" dirty="0">
                <a:latin typeface="+mn-lt"/>
              </a:rPr>
              <a:t>Nous recommandons fortement cette option pour une communication bidirectionnelle efficace et pour faire preuve de leadership et de soutien.</a:t>
            </a:r>
          </a:p>
        </p:txBody>
      </p:sp>
      <p:sp>
        <p:nvSpPr>
          <p:cNvPr id="8" name="TextBox 7">
            <a:extLst>
              <a:ext uri="{FF2B5EF4-FFF2-40B4-BE49-F238E27FC236}">
                <a16:creationId xmlns:a16="http://schemas.microsoft.com/office/drawing/2014/main" id="{C6E8935D-A0A7-459B-B00E-B29B5BDEB525}"/>
              </a:ext>
            </a:extLst>
          </p:cNvPr>
          <p:cNvSpPr txBox="1"/>
          <p:nvPr/>
        </p:nvSpPr>
        <p:spPr>
          <a:xfrm>
            <a:off x="5120640" y="0"/>
            <a:ext cx="7071360" cy="369332"/>
          </a:xfrm>
          <a:prstGeom prst="rect">
            <a:avLst/>
          </a:prstGeom>
          <a:noFill/>
        </p:spPr>
        <p:txBody>
          <a:bodyPr wrap="square">
            <a:spAutoFit/>
          </a:bodyPr>
          <a:lstStyle/>
          <a:p>
            <a:r>
              <a:rPr lang="fr-CA" sz="1800" b="1" i="1" dirty="0">
                <a:solidFill>
                  <a:srgbClr val="FF0000"/>
                </a:solidFill>
                <a:latin typeface="+mn-lt"/>
              </a:rPr>
              <a:t>Instructions – Retirez cette page avant d’utiliser la présentation</a:t>
            </a:r>
          </a:p>
        </p:txBody>
      </p:sp>
      <p:sp>
        <p:nvSpPr>
          <p:cNvPr id="10" name="TextBox 9">
            <a:extLst>
              <a:ext uri="{FF2B5EF4-FFF2-40B4-BE49-F238E27FC236}">
                <a16:creationId xmlns:a16="http://schemas.microsoft.com/office/drawing/2014/main" id="{6930250F-FE3C-405F-914F-A631438D72D8}"/>
              </a:ext>
            </a:extLst>
          </p:cNvPr>
          <p:cNvSpPr txBox="1"/>
          <p:nvPr/>
        </p:nvSpPr>
        <p:spPr>
          <a:xfrm>
            <a:off x="550793" y="4665316"/>
            <a:ext cx="11090414" cy="1293971"/>
          </a:xfrm>
          <a:prstGeom prst="roundRect">
            <a:avLst/>
          </a:prstGeom>
          <a:noFill/>
          <a:ln w="28575">
            <a:solidFill>
              <a:schemeClr val="accent4"/>
            </a:solidFill>
          </a:ln>
        </p:spPr>
        <p:txBody>
          <a:bodyPr wrap="square" rtlCol="0">
            <a:spAutoFit/>
          </a:bodyPr>
          <a:lstStyle/>
          <a:p>
            <a:r>
              <a:rPr lang="fr-CA" sz="1400" b="1">
                <a:solidFill>
                  <a:schemeClr val="tx2"/>
                </a:solidFill>
                <a:latin typeface="+mn-lt"/>
              </a:rPr>
              <a:t>Conseils et astuces</a:t>
            </a:r>
          </a:p>
          <a:p>
            <a:pPr marL="285750" indent="-285750">
              <a:buFont typeface="Arial" panose="020B0604020202020204" pitchFamily="34" charset="0"/>
              <a:buChar char="•"/>
            </a:pPr>
            <a:r>
              <a:rPr lang="fr-CA" sz="1400">
                <a:solidFill>
                  <a:schemeClr val="tx2"/>
                </a:solidFill>
                <a:latin typeface="+mn-lt"/>
              </a:rPr>
              <a:t>Veillez à ce que les renseignements soient disponibles pour les employés dès la fin de la session, soit sur un espace partagé, soit sur une page intranet. </a:t>
            </a:r>
          </a:p>
          <a:p>
            <a:pPr marL="285750" indent="-285750">
              <a:buFont typeface="Arial" panose="020B0604020202020204" pitchFamily="34" charset="0"/>
              <a:buChar char="•"/>
            </a:pPr>
            <a:r>
              <a:rPr lang="fr-CA" sz="1400">
                <a:solidFill>
                  <a:schemeClr val="tx2"/>
                </a:solidFill>
                <a:latin typeface="+mn-lt"/>
              </a:rPr>
              <a:t>Fournissez des messages clés et des renseignements généraux sur le projet à tous les gestionnaires afin qu’ils soient bien outillés pour répondre aux questions que leurs employés pourraient se poser. </a:t>
            </a:r>
          </a:p>
        </p:txBody>
      </p:sp>
      <p:pic>
        <p:nvPicPr>
          <p:cNvPr id="7" name="Graphic 6" descr="Lights On outline">
            <a:extLst>
              <a:ext uri="{FF2B5EF4-FFF2-40B4-BE49-F238E27FC236}">
                <a16:creationId xmlns:a16="http://schemas.microsoft.com/office/drawing/2014/main" id="{71BE8A6E-3F1E-4D88-A6FE-BEFF13FF741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749945">
            <a:off x="2372767" y="4701740"/>
            <a:ext cx="339873" cy="339873"/>
          </a:xfrm>
          <a:prstGeom prst="rect">
            <a:avLst/>
          </a:prstGeom>
        </p:spPr>
      </p:pic>
      <p:pic>
        <p:nvPicPr>
          <p:cNvPr id="6" name="Graphic 5" descr="Thumbs up sign with solid fill">
            <a:extLst>
              <a:ext uri="{FF2B5EF4-FFF2-40B4-BE49-F238E27FC236}">
                <a16:creationId xmlns:a16="http://schemas.microsoft.com/office/drawing/2014/main" id="{C68E84D6-7C49-4482-BCFA-7ABD2A956DF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29208" y="1655532"/>
            <a:ext cx="366582" cy="366582"/>
          </a:xfrm>
          <a:prstGeom prst="rect">
            <a:avLst/>
          </a:prstGeom>
        </p:spPr>
      </p:pic>
      <p:pic>
        <p:nvPicPr>
          <p:cNvPr id="12" name="Graphic 11" descr="Classroom outline">
            <a:extLst>
              <a:ext uri="{FF2B5EF4-FFF2-40B4-BE49-F238E27FC236}">
                <a16:creationId xmlns:a16="http://schemas.microsoft.com/office/drawing/2014/main" id="{F8ECD80F-BBC1-438D-BDF1-C299CD4E5E3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3178" y="415654"/>
            <a:ext cx="782835" cy="782835"/>
          </a:xfrm>
          <a:prstGeom prst="rect">
            <a:avLst/>
          </a:prstGeom>
        </p:spPr>
      </p:pic>
    </p:spTree>
    <p:extLst>
      <p:ext uri="{BB962C8B-B14F-4D97-AF65-F5344CB8AC3E}">
        <p14:creationId xmlns:p14="http://schemas.microsoft.com/office/powerpoint/2010/main" val="247515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508759" y="550861"/>
            <a:ext cx="11351520" cy="835027"/>
          </a:xfrm>
        </p:spPr>
        <p:txBody>
          <a:bodyPr/>
          <a:lstStyle/>
          <a:p>
            <a:r>
              <a:rPr lang="fr-CA" sz="2800" dirty="0"/>
              <a:t>Qu’est-ce que le programme de transformation du milieu de travail</a:t>
            </a:r>
            <a:br>
              <a:rPr lang="fr-CA" sz="2800" dirty="0"/>
            </a:br>
            <a:r>
              <a:rPr lang="fr-CA" sz="2800" b="0" i="1" dirty="0"/>
              <a:t>et pourquoi me concerne-t-il en tant qu’employé?</a:t>
            </a:r>
          </a:p>
        </p:txBody>
      </p:sp>
      <p:sp>
        <p:nvSpPr>
          <p:cNvPr id="3" name="TextBox 2">
            <a:extLst>
              <a:ext uri="{FF2B5EF4-FFF2-40B4-BE49-F238E27FC236}">
                <a16:creationId xmlns:a16="http://schemas.microsoft.com/office/drawing/2014/main" id="{E2979813-4856-4748-94B1-BC1AC6C5045F}"/>
              </a:ext>
            </a:extLst>
          </p:cNvPr>
          <p:cNvSpPr txBox="1"/>
          <p:nvPr/>
        </p:nvSpPr>
        <p:spPr>
          <a:xfrm>
            <a:off x="508760" y="2553034"/>
            <a:ext cx="5653916"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Afin de soutenir les ministères fédéraux dont les dirigeants se sont engagés à moderniser leur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façon de travailler</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en offrant aux employés une flexibilité quant à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leur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a:t>
            </a:r>
            <a:r>
              <a:rPr kumimoji="0" lang="fr-CA" sz="1600" b="0" i="0" u="none" strike="noStrike" cap="none" normalizeH="0" baseline="0" noProof="0" dirty="0" err="1">
                <a:ln>
                  <a:noFill/>
                </a:ln>
                <a:solidFill>
                  <a:srgbClr val="000000"/>
                </a:solidFill>
                <a:uLnTx/>
                <a:uFillTx/>
                <a:latin typeface="Calibri" panose="020F0502020204030204" pitchFamily="34" charset="0"/>
                <a:ea typeface="+mn-ea"/>
                <a:cs typeface="Calibri" panose="020F0502020204030204" pitchFamily="34" charset="0"/>
              </a:rPr>
              <a:t>post-pandémie</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SPAC a créé le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Programme de transformation du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Le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Programme de transformation du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vise à créer un milieu de travail GC moderne et axé sur les activités dans un délai accéléré afin d’offrir aux employés une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expérience de travail optimale</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dans le cadre d’un retour flexible au milieu de travail et d’un avenir hybride* du travail.</a:t>
            </a:r>
          </a:p>
        </p:txBody>
      </p:sp>
      <p:pic>
        <p:nvPicPr>
          <p:cNvPr id="8194" name="Picture 2" descr="Dimensions of GCworkplace graphical representation">
            <a:extLst>
              <a:ext uri="{FF2B5EF4-FFF2-40B4-BE49-F238E27FC236}">
                <a16:creationId xmlns:a16="http://schemas.microsoft.com/office/drawing/2014/main" id="{9FD7DA83-BCDB-48F8-996E-69D252662612}"/>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69068" y="2434037"/>
            <a:ext cx="5891211" cy="29741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0A09E-8EC6-4C7E-A685-FBA95D69606A}"/>
              </a:ext>
            </a:extLst>
          </p:cNvPr>
          <p:cNvSpPr txBox="1"/>
          <p:nvPr/>
        </p:nvSpPr>
        <p:spPr>
          <a:xfrm>
            <a:off x="508759" y="1505917"/>
            <a:ext cx="1092062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Alors que SPAC avait déjà commencé à moderniser les milieux de travail fédéraux avec le lancement de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Milieu de travail GC</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dès 2017 (devenant officiellement la nouvelle norme de conception du milieu de travail fédéral en 2019), les deux dernières années ont permis d’accélérer le rythme de cette modernisation...</a:t>
            </a:r>
          </a:p>
        </p:txBody>
      </p:sp>
      <p:sp>
        <p:nvSpPr>
          <p:cNvPr id="7" name="TextBox 6">
            <a:extLst>
              <a:ext uri="{FF2B5EF4-FFF2-40B4-BE49-F238E27FC236}">
                <a16:creationId xmlns:a16="http://schemas.microsoft.com/office/drawing/2014/main" id="{90528182-F5D3-4468-8753-79B719BCF369}"/>
              </a:ext>
            </a:extLst>
          </p:cNvPr>
          <p:cNvSpPr txBox="1"/>
          <p:nvPr/>
        </p:nvSpPr>
        <p:spPr>
          <a:xfrm>
            <a:off x="77858" y="5605277"/>
            <a:ext cx="11782422"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Tree>
    <p:extLst>
      <p:ext uri="{BB962C8B-B14F-4D97-AF65-F5344CB8AC3E}">
        <p14:creationId xmlns:p14="http://schemas.microsoft.com/office/powerpoint/2010/main" val="425818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r>
              <a:rPr lang="fr-CA" sz="3200">
                <a:solidFill>
                  <a:schemeClr val="tx2"/>
                </a:solidFill>
              </a:rPr>
              <a:t>Programme de transformation du milieu de travail</a:t>
            </a: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2770094" y="1215534"/>
            <a:ext cx="8884025" cy="4754880"/>
          </a:xfrm>
        </p:spPr>
        <p:txBody>
          <a:bodyPr/>
          <a:lstStyle/>
          <a:p>
            <a:r>
              <a:rPr lang="fr-CA" sz="1400" b="1">
                <a:solidFill>
                  <a:schemeClr val="accent5"/>
                </a:solidFill>
              </a:rPr>
              <a:t>Ce qui compte pour les employés</a:t>
            </a:r>
          </a:p>
          <a:p>
            <a:r>
              <a:rPr lang="fr-CA" sz="1400" b="1">
                <a:solidFill>
                  <a:schemeClr val="accent5"/>
                </a:solidFill>
              </a:rPr>
              <a:t>Une vision d’avenir</a:t>
            </a:r>
          </a:p>
          <a:p>
            <a:r>
              <a:rPr lang="fr-CA" sz="1400" b="1">
                <a:solidFill>
                  <a:schemeClr val="accent5"/>
                </a:solidFill>
              </a:rPr>
              <a:t>Un écosystème d’espaces de travail</a:t>
            </a:r>
          </a:p>
          <a:p>
            <a:r>
              <a:rPr lang="fr-CA" sz="1400" b="1">
                <a:solidFill>
                  <a:schemeClr val="accent5"/>
                </a:solidFill>
              </a:rPr>
              <a:t>En quoi consiste le Milieu de travail GC?</a:t>
            </a:r>
          </a:p>
          <a:p>
            <a:r>
              <a:rPr lang="fr-CA" sz="1400" b="1">
                <a:solidFill>
                  <a:schemeClr val="accent5"/>
                </a:solidFill>
              </a:rPr>
              <a:t>À quoi s’attendre</a:t>
            </a:r>
          </a:p>
          <a:p>
            <a:endParaRPr lang="en-CA" sz="1400" b="1" dirty="0">
              <a:solidFill>
                <a:schemeClr val="accent3"/>
              </a:solidFill>
            </a:endParaRPr>
          </a:p>
          <a:p>
            <a:r>
              <a:rPr lang="fr-CA" sz="1400" b="1">
                <a:solidFill>
                  <a:schemeClr val="accent3"/>
                </a:solidFill>
              </a:rPr>
              <a:t>Qu’est-ce que la conception du Milieu de travail GC?</a:t>
            </a:r>
          </a:p>
          <a:p>
            <a:r>
              <a:rPr lang="fr-CA" sz="1400" b="1">
                <a:solidFill>
                  <a:schemeClr val="accent3"/>
                </a:solidFill>
              </a:rPr>
              <a:t>Éléments de conception</a:t>
            </a:r>
            <a:r>
              <a:rPr lang="fr-CA" sz="1400">
                <a:solidFill>
                  <a:schemeClr val="accent3"/>
                </a:solidFill>
              </a:rPr>
              <a:t> du </a:t>
            </a:r>
            <a:r>
              <a:rPr lang="fr-CA" sz="1400" i="1">
                <a:solidFill>
                  <a:schemeClr val="accent3"/>
                </a:solidFill>
              </a:rPr>
              <a:t>Programme de transformation du milieu de travail</a:t>
            </a:r>
          </a:p>
          <a:p>
            <a:r>
              <a:rPr lang="fr-CA" sz="1400" b="1">
                <a:solidFill>
                  <a:schemeClr val="accent3"/>
                </a:solidFill>
              </a:rPr>
              <a:t>Inclusions</a:t>
            </a:r>
            <a:r>
              <a:rPr lang="fr-CA" sz="1400">
                <a:solidFill>
                  <a:schemeClr val="accent3"/>
                </a:solidFill>
              </a:rPr>
              <a:t> du </a:t>
            </a:r>
            <a:r>
              <a:rPr lang="fr-CA" sz="1400" i="1">
                <a:solidFill>
                  <a:schemeClr val="accent3"/>
                </a:solidFill>
              </a:rPr>
              <a:t>Programme de transformation du milieu de travail</a:t>
            </a:r>
          </a:p>
          <a:p>
            <a:r>
              <a:rPr lang="fr-CA" sz="1400" b="1">
                <a:solidFill>
                  <a:schemeClr val="accent3"/>
                </a:solidFill>
              </a:rPr>
              <a:t>Aperçu du processus de conception</a:t>
            </a:r>
            <a:r>
              <a:rPr lang="fr-CA" sz="1400">
                <a:solidFill>
                  <a:schemeClr val="accent3"/>
                </a:solidFill>
              </a:rPr>
              <a:t> du </a:t>
            </a:r>
            <a:r>
              <a:rPr lang="fr-CA" sz="1400" i="1">
                <a:solidFill>
                  <a:schemeClr val="accent3"/>
                </a:solidFill>
              </a:rPr>
              <a:t>Programme de transformation du milieu de travail</a:t>
            </a:r>
          </a:p>
          <a:p>
            <a:endParaRPr lang="en-CA" sz="1400" b="1" dirty="0"/>
          </a:p>
          <a:p>
            <a:r>
              <a:rPr lang="fr-CA" sz="1400" b="1"/>
              <a:t>En route vers le nouveau milieu de travail</a:t>
            </a:r>
          </a:p>
          <a:p>
            <a:r>
              <a:rPr lang="fr-CA" sz="1400" b="1"/>
              <a:t>Votre feuille de route de l’apprentissage pour le nouveau milieu de travail</a:t>
            </a:r>
          </a:p>
          <a:p>
            <a:endParaRPr lang="en-CA" sz="1400" b="1" dirty="0">
              <a:solidFill>
                <a:schemeClr val="tx1">
                  <a:lumMod val="50000"/>
                  <a:lumOff val="50000"/>
                </a:schemeClr>
              </a:solidFill>
            </a:endParaRPr>
          </a:p>
          <a:p>
            <a:r>
              <a:rPr lang="fr-CA" sz="1400" b="1">
                <a:solidFill>
                  <a:schemeClr val="tx1">
                    <a:lumMod val="50000"/>
                    <a:lumOff val="50000"/>
                  </a:schemeClr>
                </a:solidFill>
              </a:rPr>
              <a:t>Ressources</a:t>
            </a:r>
          </a:p>
          <a:p>
            <a:endParaRPr lang="fr-CA" sz="1400" dirty="0">
              <a:solidFill>
                <a:schemeClr val="accent3"/>
              </a:solidFill>
            </a:endParaRPr>
          </a:p>
        </p:txBody>
      </p:sp>
      <p:sp>
        <p:nvSpPr>
          <p:cNvPr id="5" name="TextBox 4">
            <a:extLst>
              <a:ext uri="{FF2B5EF4-FFF2-40B4-BE49-F238E27FC236}">
                <a16:creationId xmlns:a16="http://schemas.microsoft.com/office/drawing/2014/main" id="{699A3258-EF42-4F79-A54E-201E9E5EF844}"/>
              </a:ext>
            </a:extLst>
          </p:cNvPr>
          <p:cNvSpPr txBox="1"/>
          <p:nvPr/>
        </p:nvSpPr>
        <p:spPr>
          <a:xfrm>
            <a:off x="451765" y="1172982"/>
            <a:ext cx="218887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17455C"/>
                </a:solidFill>
                <a:uLnTx/>
                <a:uFillTx/>
                <a:latin typeface="Arial Narrow" panose="020B0606020202030204" pitchFamily="34" charset="0"/>
                <a:ea typeface="+mn-ea"/>
                <a:cs typeface="+mn-cs"/>
              </a:rPr>
              <a:t>CONTEXTE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17455C"/>
                </a:solidFill>
                <a:uLnTx/>
                <a:uFillTx/>
                <a:latin typeface="Arial Narrow" panose="020B0606020202030204" pitchFamily="34" charset="0"/>
                <a:ea typeface="+mn-ea"/>
                <a:cs typeface="+mn-cs"/>
              </a:rPr>
              <a:t>ACTUEL</a:t>
            </a:r>
          </a:p>
        </p:txBody>
      </p:sp>
      <p:sp>
        <p:nvSpPr>
          <p:cNvPr id="6" name="TextBox 5">
            <a:extLst>
              <a:ext uri="{FF2B5EF4-FFF2-40B4-BE49-F238E27FC236}">
                <a16:creationId xmlns:a16="http://schemas.microsoft.com/office/drawing/2014/main" id="{4D1604C7-904E-4125-B791-1095F8A70BB7}"/>
              </a:ext>
            </a:extLst>
          </p:cNvPr>
          <p:cNvSpPr txBox="1"/>
          <p:nvPr/>
        </p:nvSpPr>
        <p:spPr>
          <a:xfrm>
            <a:off x="385064" y="3052381"/>
            <a:ext cx="2255575"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CONCEPTION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DU MILIEU DE TRAVAIL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ET PROCESSUS</a:t>
            </a:r>
          </a:p>
        </p:txBody>
      </p:sp>
      <p:sp>
        <p:nvSpPr>
          <p:cNvPr id="7" name="TextBox 6">
            <a:extLst>
              <a:ext uri="{FF2B5EF4-FFF2-40B4-BE49-F238E27FC236}">
                <a16:creationId xmlns:a16="http://schemas.microsoft.com/office/drawing/2014/main" id="{56956AB2-7DD2-4BBF-BACC-4369B6A5D478}"/>
              </a:ext>
            </a:extLst>
          </p:cNvPr>
          <p:cNvSpPr txBox="1"/>
          <p:nvPr/>
        </p:nvSpPr>
        <p:spPr>
          <a:xfrm>
            <a:off x="286871" y="4654903"/>
            <a:ext cx="2353768"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4CB6A0"/>
                </a:solidFill>
                <a:uLnTx/>
                <a:uFillTx/>
                <a:latin typeface="Arial Narrow" panose="020B0606020202030204" pitchFamily="34" charset="0"/>
                <a:ea typeface="+mn-ea"/>
                <a:cs typeface="+mn-cs"/>
              </a:rPr>
              <a:t>VOTRE EXPÉRIENCE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4CB6A0"/>
                </a:solidFill>
                <a:uLnTx/>
                <a:uFillTx/>
                <a:latin typeface="Arial Narrow" panose="020B0606020202030204" pitchFamily="34" charset="0"/>
                <a:ea typeface="+mn-ea"/>
                <a:cs typeface="+mn-cs"/>
              </a:rPr>
              <a:t>À TITRE D’EMPLOYÉ</a:t>
            </a:r>
          </a:p>
        </p:txBody>
      </p:sp>
      <p:sp>
        <p:nvSpPr>
          <p:cNvPr id="8" name="TextBox 7">
            <a:extLst>
              <a:ext uri="{FF2B5EF4-FFF2-40B4-BE49-F238E27FC236}">
                <a16:creationId xmlns:a16="http://schemas.microsoft.com/office/drawing/2014/main" id="{628137D7-EA73-4DEF-A99A-B2464F40914A}"/>
              </a:ext>
            </a:extLst>
          </p:cNvPr>
          <p:cNvSpPr txBox="1"/>
          <p:nvPr/>
        </p:nvSpPr>
        <p:spPr>
          <a:xfrm>
            <a:off x="286871" y="5550253"/>
            <a:ext cx="2353768"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77797C"/>
                </a:solidFill>
                <a:uLnTx/>
                <a:uFillTx/>
                <a:latin typeface="Arial Narrow" panose="020B0606020202030204" pitchFamily="34" charset="0"/>
                <a:ea typeface="+mn-ea"/>
                <a:cs typeface="+mn-cs"/>
              </a:rPr>
              <a:t>ANNEXE</a:t>
            </a:r>
          </a:p>
        </p:txBody>
      </p:sp>
    </p:spTree>
    <p:extLst>
      <p:ext uri="{BB962C8B-B14F-4D97-AF65-F5344CB8AC3E}">
        <p14:creationId xmlns:p14="http://schemas.microsoft.com/office/powerpoint/2010/main" val="12814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3E64F1-B4FB-4F94-93D8-CD17E3E7678B}"/>
              </a:ext>
            </a:extLst>
          </p:cNvPr>
          <p:cNvSpPr/>
          <p:nvPr/>
        </p:nvSpPr>
        <p:spPr>
          <a:xfrm>
            <a:off x="5243747" y="1722995"/>
            <a:ext cx="5441510" cy="235141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B3A4CF4-8357-467A-B6FD-3A40965E27C6}"/>
              </a:ext>
            </a:extLst>
          </p:cNvPr>
          <p:cNvSpPr/>
          <p:nvPr/>
        </p:nvSpPr>
        <p:spPr>
          <a:xfrm>
            <a:off x="2702090" y="1717389"/>
            <a:ext cx="2466379" cy="23514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2">
            <a:extLst>
              <a:ext uri="{FF2B5EF4-FFF2-40B4-BE49-F238E27FC236}">
                <a16:creationId xmlns:a16="http://schemas.microsoft.com/office/drawing/2014/main" id="{920697B6-6F87-46FD-BF6E-AA3DD6B73D66}"/>
              </a:ext>
            </a:extLst>
          </p:cNvPr>
          <p:cNvSpPr txBox="1">
            <a:spLocks/>
          </p:cNvSpPr>
          <p:nvPr>
            <p:custDataLst>
              <p:tags r:id="rId1"/>
            </p:custDataLst>
          </p:nvPr>
        </p:nvSpPr>
        <p:spPr bwMode="auto">
          <a:xfrm>
            <a:off x="476235" y="2635467"/>
            <a:ext cx="1747198" cy="101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Arial"/>
                <a:ea typeface="+mj-ea"/>
                <a:cs typeface="Calibri Light" panose="020F0302020204030204" pitchFamily="34" charset="0"/>
              </a:rPr>
              <a:t>POUR PLUSIEURS</a:t>
            </a:r>
          </a:p>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Arial"/>
                <a:ea typeface="+mj-ea"/>
                <a:cs typeface="Calibri Light" panose="020F0302020204030204" pitchFamily="34" charset="0"/>
              </a:rPr>
              <a:t>EMPLOYÉS</a:t>
            </a:r>
          </a:p>
        </p:txBody>
      </p:sp>
      <p:sp>
        <p:nvSpPr>
          <p:cNvPr id="6" name="TextBox 5">
            <a:extLst>
              <a:ext uri="{FF2B5EF4-FFF2-40B4-BE49-F238E27FC236}">
                <a16:creationId xmlns:a16="http://schemas.microsoft.com/office/drawing/2014/main" id="{38386C00-3265-4463-A81F-29C2AABB05A3}"/>
              </a:ext>
            </a:extLst>
          </p:cNvPr>
          <p:cNvSpPr txBox="1"/>
          <p:nvPr/>
        </p:nvSpPr>
        <p:spPr>
          <a:xfrm>
            <a:off x="4527550" y="793317"/>
            <a:ext cx="1342053"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Calibri" panose="020F0502020204030204" pitchFamily="34" charset="0"/>
                <a:ea typeface="+mn-ea"/>
                <a:cs typeface="Calibri" panose="020F0502020204030204" pitchFamily="34" charset="0"/>
              </a:rPr>
              <a:t>MARS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Calibri" panose="020F0502020204030204" pitchFamily="34" charset="0"/>
                <a:ea typeface="+mn-ea"/>
                <a:cs typeface="Calibri" panose="020F0502020204030204" pitchFamily="34" charset="0"/>
              </a:rPr>
              <a:t>2020</a:t>
            </a:r>
          </a:p>
        </p:txBody>
      </p:sp>
      <p:grpSp>
        <p:nvGrpSpPr>
          <p:cNvPr id="13" name="Group 12">
            <a:extLst>
              <a:ext uri="{FF2B5EF4-FFF2-40B4-BE49-F238E27FC236}">
                <a16:creationId xmlns:a16="http://schemas.microsoft.com/office/drawing/2014/main" id="{994BC136-2792-4BD4-BD39-C481D9C4AA37}"/>
              </a:ext>
            </a:extLst>
          </p:cNvPr>
          <p:cNvGrpSpPr/>
          <p:nvPr/>
        </p:nvGrpSpPr>
        <p:grpSpPr>
          <a:xfrm>
            <a:off x="2607444" y="1894020"/>
            <a:ext cx="2636303" cy="2061873"/>
            <a:chOff x="449281" y="2343004"/>
            <a:chExt cx="2636303" cy="2061873"/>
          </a:xfrm>
        </p:grpSpPr>
        <p:pic>
          <p:nvPicPr>
            <p:cNvPr id="15" name="Picture Placeholder 23">
              <a:extLst>
                <a:ext uri="{FF2B5EF4-FFF2-40B4-BE49-F238E27FC236}">
                  <a16:creationId xmlns:a16="http://schemas.microsoft.com/office/drawing/2014/main" id="{25412F8C-E92F-427A-9323-F3C74870FD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237" b="7060"/>
            <a:stretch/>
          </p:blipFill>
          <p:spPr>
            <a:xfrm>
              <a:off x="1237219" y="3565171"/>
              <a:ext cx="1059873" cy="839706"/>
            </a:xfrm>
            <a:prstGeom prst="rect">
              <a:avLst/>
            </a:prstGeom>
          </p:spPr>
        </p:pic>
        <p:sp>
          <p:nvSpPr>
            <p:cNvPr id="16" name="TextBox 15">
              <a:extLst>
                <a:ext uri="{FF2B5EF4-FFF2-40B4-BE49-F238E27FC236}">
                  <a16:creationId xmlns:a16="http://schemas.microsoft.com/office/drawing/2014/main" id="{A806FAD3-4A81-4060-98DD-FFCFA38FE5A1}"/>
                </a:ext>
              </a:extLst>
            </p:cNvPr>
            <p:cNvSpPr txBox="1"/>
            <p:nvPr/>
          </p:nvSpPr>
          <p:spPr>
            <a:xfrm>
              <a:off x="449281" y="2343004"/>
              <a:ext cx="2636303"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dirty="0">
                  <a:ln>
                    <a:noFill/>
                  </a:ln>
                  <a:solidFill>
                    <a:srgbClr val="17455C"/>
                  </a:solidFill>
                  <a:uLnTx/>
                  <a:uFillTx/>
                  <a:latin typeface="Arial"/>
                  <a:ea typeface="+mn-ea"/>
                  <a:cs typeface="+mn-cs"/>
                </a:rPr>
                <a:t>Travail = Milieu de travail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Statique et conforme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Individuel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Interactions sociales en personne</a:t>
              </a:r>
            </a:p>
          </p:txBody>
        </p:sp>
      </p:grpSp>
      <p:grpSp>
        <p:nvGrpSpPr>
          <p:cNvPr id="18" name="Group 17">
            <a:extLst>
              <a:ext uri="{FF2B5EF4-FFF2-40B4-BE49-F238E27FC236}">
                <a16:creationId xmlns:a16="http://schemas.microsoft.com/office/drawing/2014/main" id="{E47508A3-464B-4537-B027-9F3216DCF884}"/>
              </a:ext>
            </a:extLst>
          </p:cNvPr>
          <p:cNvGrpSpPr/>
          <p:nvPr/>
        </p:nvGrpSpPr>
        <p:grpSpPr>
          <a:xfrm>
            <a:off x="5344945" y="1899035"/>
            <a:ext cx="2209800" cy="2169767"/>
            <a:chOff x="3643032" y="2343567"/>
            <a:chExt cx="2209800" cy="2169767"/>
          </a:xfrm>
        </p:grpSpPr>
        <p:pic>
          <p:nvPicPr>
            <p:cNvPr id="20" name="Picture 19">
              <a:extLst>
                <a:ext uri="{FF2B5EF4-FFF2-40B4-BE49-F238E27FC236}">
                  <a16:creationId xmlns:a16="http://schemas.microsoft.com/office/drawing/2014/main" id="{4FA0C7F8-5F46-4DFB-BCAB-3526CF73DA4A}"/>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160978" y="3565171"/>
              <a:ext cx="1173908" cy="948163"/>
            </a:xfrm>
            <a:prstGeom prst="ellipse">
              <a:avLst/>
            </a:prstGeom>
          </p:spPr>
        </p:pic>
        <p:sp>
          <p:nvSpPr>
            <p:cNvPr id="21" name="TextBox 20">
              <a:extLst>
                <a:ext uri="{FF2B5EF4-FFF2-40B4-BE49-F238E27FC236}">
                  <a16:creationId xmlns:a16="http://schemas.microsoft.com/office/drawing/2014/main" id="{42E2E742-9352-42B9-A0A6-1E91CA728394}"/>
                </a:ext>
              </a:extLst>
            </p:cNvPr>
            <p:cNvSpPr txBox="1"/>
            <p:nvPr/>
          </p:nvSpPr>
          <p:spPr>
            <a:xfrm>
              <a:off x="3643032" y="2343567"/>
              <a:ext cx="2209800"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a:ln>
                    <a:noFill/>
                  </a:ln>
                  <a:solidFill>
                    <a:srgbClr val="18853F"/>
                  </a:solidFill>
                  <a:uLnTx/>
                  <a:uFillTx/>
                  <a:latin typeface="Arial"/>
                  <a:ea typeface="+mn-ea"/>
                  <a:cs typeface="+mn-cs"/>
                </a:rPr>
                <a:t>Travail = Maison</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Conciliation travail-vie personnelle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Virtuel et numérique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Efficacité</a:t>
              </a:r>
            </a:p>
          </p:txBody>
        </p:sp>
      </p:grpSp>
      <p:cxnSp>
        <p:nvCxnSpPr>
          <p:cNvPr id="26" name="Straight Arrow Connector 25">
            <a:extLst>
              <a:ext uri="{FF2B5EF4-FFF2-40B4-BE49-F238E27FC236}">
                <a16:creationId xmlns:a16="http://schemas.microsoft.com/office/drawing/2014/main" id="{6204936F-4616-4F80-9FD3-F2F6B934DD7B}"/>
              </a:ext>
            </a:extLst>
          </p:cNvPr>
          <p:cNvCxnSpPr>
            <a:cxnSpLocks/>
          </p:cNvCxnSpPr>
          <p:nvPr/>
        </p:nvCxnSpPr>
        <p:spPr>
          <a:xfrm>
            <a:off x="2607444" y="1716983"/>
            <a:ext cx="8432031"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1235FB-0415-449B-8B81-A723517525E8}"/>
              </a:ext>
            </a:extLst>
          </p:cNvPr>
          <p:cNvCxnSpPr>
            <a:cxnSpLocks/>
          </p:cNvCxnSpPr>
          <p:nvPr/>
        </p:nvCxnSpPr>
        <p:spPr>
          <a:xfrm flipV="1">
            <a:off x="5197651" y="1429592"/>
            <a:ext cx="0" cy="27804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D39CFD-1488-466A-BFFB-84C13F2E502E}"/>
              </a:ext>
            </a:extLst>
          </p:cNvPr>
          <p:cNvSpPr txBox="1"/>
          <p:nvPr/>
        </p:nvSpPr>
        <p:spPr>
          <a:xfrm>
            <a:off x="8118186" y="1904641"/>
            <a:ext cx="2209800"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dirty="0">
                <a:ln>
                  <a:noFill/>
                </a:ln>
                <a:solidFill>
                  <a:srgbClr val="4CB6A0">
                    <a:lumMod val="75000"/>
                  </a:srgbClr>
                </a:solidFill>
                <a:uLnTx/>
                <a:uFillTx/>
                <a:latin typeface="Arial"/>
                <a:ea typeface="+mn-ea"/>
                <a:cs typeface="+mn-cs"/>
              </a:rPr>
              <a:t>Travail = Hybride*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Choisir le meilleur des deux</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Responsabilisation </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Fonctionnalité</a:t>
            </a:r>
          </a:p>
        </p:txBody>
      </p:sp>
      <p:pic>
        <p:nvPicPr>
          <p:cNvPr id="11" name="Graphic 10" descr="Wireless with solid fill">
            <a:extLst>
              <a:ext uri="{FF2B5EF4-FFF2-40B4-BE49-F238E27FC236}">
                <a16:creationId xmlns:a16="http://schemas.microsoft.com/office/drawing/2014/main" id="{E2260529-D17E-4B8B-81DB-C22C0C6F1C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646024">
            <a:off x="8922317" y="2936238"/>
            <a:ext cx="578561" cy="578561"/>
          </a:xfrm>
          <a:prstGeom prst="rect">
            <a:avLst/>
          </a:prstGeom>
        </p:spPr>
      </p:pic>
      <p:sp>
        <p:nvSpPr>
          <p:cNvPr id="43" name="Title 2">
            <a:extLst>
              <a:ext uri="{FF2B5EF4-FFF2-40B4-BE49-F238E27FC236}">
                <a16:creationId xmlns:a16="http://schemas.microsoft.com/office/drawing/2014/main" id="{79995A17-223C-4A47-8A2B-56505E0ACA70}"/>
              </a:ext>
            </a:extLst>
          </p:cNvPr>
          <p:cNvSpPr txBox="1">
            <a:spLocks/>
          </p:cNvSpPr>
          <p:nvPr>
            <p:custDataLst>
              <p:tags r:id="rId2"/>
            </p:custDataLst>
          </p:nvPr>
        </p:nvSpPr>
        <p:spPr bwMode="auto">
          <a:xfrm>
            <a:off x="1823451" y="2466606"/>
            <a:ext cx="761110" cy="88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6000" b="0" i="0" u="none" strike="noStrike" cap="none" normalizeH="0" baseline="0" noProof="0">
                <a:ln>
                  <a:noFill/>
                </a:ln>
                <a:solidFill>
                  <a:srgbClr val="000000"/>
                </a:solidFill>
                <a:uLnTx/>
                <a:uFillTx/>
                <a:latin typeface="72 Black" panose="020B0A04030603020204" pitchFamily="34" charset="0"/>
                <a:ea typeface="+mj-ea"/>
                <a:cs typeface="72 Black" panose="020B0A04030603020204" pitchFamily="34" charset="0"/>
              </a:rPr>
              <a:t>:</a:t>
            </a:r>
          </a:p>
        </p:txBody>
      </p:sp>
      <p:sp>
        <p:nvSpPr>
          <p:cNvPr id="44" name="TextBox 43">
            <a:extLst>
              <a:ext uri="{FF2B5EF4-FFF2-40B4-BE49-F238E27FC236}">
                <a16:creationId xmlns:a16="http://schemas.microsoft.com/office/drawing/2014/main" id="{59B0B9AA-69EA-4BF6-814C-0AEB8B94154B}"/>
              </a:ext>
            </a:extLst>
          </p:cNvPr>
          <p:cNvSpPr txBox="1"/>
          <p:nvPr/>
        </p:nvSpPr>
        <p:spPr>
          <a:xfrm>
            <a:off x="6960424" y="622513"/>
            <a:ext cx="1711744"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500" b="1" i="0" u="none" strike="noStrike" cap="none" normalizeH="0" baseline="0" noProof="0" dirty="0">
                <a:ln>
                  <a:noFill/>
                </a:ln>
                <a:solidFill>
                  <a:srgbClr val="4CB6A0">
                    <a:lumMod val="75000"/>
                  </a:srgbClr>
                </a:solidFill>
                <a:uLnTx/>
                <a:uFillTx/>
                <a:latin typeface="Calibri" panose="020F0502020204030204" pitchFamily="34" charset="0"/>
                <a:ea typeface="+mn-ea"/>
                <a:cs typeface="Calibri" panose="020F0502020204030204" pitchFamily="34" charset="0"/>
              </a:rPr>
              <a:t>Programme de transformation du milieu de travail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endParaRPr>
          </a:p>
        </p:txBody>
      </p:sp>
      <p:sp>
        <p:nvSpPr>
          <p:cNvPr id="45" name="Arrow: Chevron 44">
            <a:extLst>
              <a:ext uri="{FF2B5EF4-FFF2-40B4-BE49-F238E27FC236}">
                <a16:creationId xmlns:a16="http://schemas.microsoft.com/office/drawing/2014/main" id="{0C907DCD-BC27-4532-8FC9-CFF9BFC52C08}"/>
              </a:ext>
            </a:extLst>
          </p:cNvPr>
          <p:cNvSpPr/>
          <p:nvPr/>
        </p:nvSpPr>
        <p:spPr>
          <a:xfrm rot="5400000">
            <a:off x="7691951" y="1390252"/>
            <a:ext cx="254289" cy="24337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51D0D419-74DB-43D0-8219-188FB45830E6}"/>
              </a:ext>
            </a:extLst>
          </p:cNvPr>
          <p:cNvSpPr txBox="1"/>
          <p:nvPr/>
        </p:nvSpPr>
        <p:spPr>
          <a:xfrm>
            <a:off x="2702090" y="4314746"/>
            <a:ext cx="7983167" cy="998800"/>
          </a:xfrm>
          <a:prstGeom prst="rect">
            <a:avLst/>
          </a:prstGeom>
          <a:solidFill>
            <a:schemeClr val="bg1"/>
          </a:solidFill>
        </p:spPr>
        <p:txBody>
          <a:bodyPr wrap="square" rtlCol="0">
            <a:spAutoFit/>
          </a:bodyPr>
          <a:lstStyle/>
          <a:p>
            <a:pPr marL="0" marR="0" lvl="0" indent="0" algn="l" defTabSz="914400" rtl="0" eaLnBrk="0" fontAlgn="base" latinLnBrk="0" hangingPunct="0">
              <a:lnSpc>
                <a:spcPts val="1800"/>
              </a:lnSpc>
              <a:spcBef>
                <a:spcPct val="0"/>
              </a:spcBef>
              <a:spcAft>
                <a:spcPts val="600"/>
              </a:spcAft>
              <a:buClrTx/>
              <a:buSzTx/>
              <a:buFontTx/>
              <a:buNone/>
              <a:tabLst/>
              <a:defRPr/>
            </a:pPr>
            <a:r>
              <a:rPr kumimoji="0" lang="fr-CA" sz="1200" b="0" i="0" u="none" strike="noStrike" cap="none" normalizeH="0" baseline="0" dirty="0">
                <a:ln>
                  <a:noFill/>
                </a:ln>
                <a:solidFill>
                  <a:srgbClr val="000000"/>
                </a:solidFill>
                <a:uLnTx/>
                <a:uFillTx/>
                <a:latin typeface="Arial"/>
                <a:ea typeface="+mn-ea"/>
                <a:cs typeface="+mn-cs"/>
              </a:rPr>
              <a:t>Bien que le passage soudain du modèle « travailler au bureau d’abord » au travail à domicile presque exclusivement se soit avéré bénéfique pour la plupart des gens à bien des égards, il n’a pas été sans poser de défis. À l’avenir, </a:t>
            </a:r>
            <a:r>
              <a:rPr kumimoji="0" lang="fr-CA" sz="1200" b="1" i="0" u="none" strike="noStrike" cap="none" normalizeH="0" baseline="0" dirty="0">
                <a:ln>
                  <a:noFill/>
                </a:ln>
                <a:solidFill>
                  <a:srgbClr val="000000"/>
                </a:solidFill>
                <a:uLnTx/>
                <a:uFillTx/>
                <a:latin typeface="Arial"/>
                <a:ea typeface="+mn-ea"/>
                <a:cs typeface="+mn-cs"/>
              </a:rPr>
              <a:t>la flexibilité du milieu de travail</a:t>
            </a:r>
            <a:r>
              <a:rPr kumimoji="0" lang="fr-CA" sz="1200" b="0" i="0" u="none" strike="noStrike" cap="none" normalizeH="0" baseline="0" dirty="0">
                <a:ln>
                  <a:noFill/>
                </a:ln>
                <a:solidFill>
                  <a:srgbClr val="000000"/>
                </a:solidFill>
                <a:uLnTx/>
                <a:uFillTx/>
                <a:latin typeface="Arial"/>
                <a:ea typeface="+mn-ea"/>
                <a:cs typeface="+mn-cs"/>
              </a:rPr>
              <a:t> permettra aux employés et aux équipes de conserver les avantages de chaque milieu de travail, tout en tenant compte des préférences et des besoins personnels variés.</a:t>
            </a:r>
          </a:p>
        </p:txBody>
      </p:sp>
      <p:sp>
        <p:nvSpPr>
          <p:cNvPr id="47" name="TextBox 46">
            <a:extLst>
              <a:ext uri="{FF2B5EF4-FFF2-40B4-BE49-F238E27FC236}">
                <a16:creationId xmlns:a16="http://schemas.microsoft.com/office/drawing/2014/main" id="{406F2FE9-B149-4DE5-8722-F7AFBCA34DF6}"/>
              </a:ext>
            </a:extLst>
          </p:cNvPr>
          <p:cNvSpPr txBox="1"/>
          <p:nvPr/>
        </p:nvSpPr>
        <p:spPr>
          <a:xfrm>
            <a:off x="78369" y="5605277"/>
            <a:ext cx="11781400"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356946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Contexte</a:t>
            </a:r>
          </a:p>
        </p:txBody>
      </p:sp>
      <p:sp>
        <p:nvSpPr>
          <p:cNvPr id="52" name="TextBox 51">
            <a:extLst>
              <a:ext uri="{FF2B5EF4-FFF2-40B4-BE49-F238E27FC236}">
                <a16:creationId xmlns:a16="http://schemas.microsoft.com/office/drawing/2014/main" id="{DFF07713-F19D-4D82-8624-500717AC9E51}"/>
              </a:ext>
            </a:extLst>
          </p:cNvPr>
          <p:cNvSpPr txBox="1"/>
          <p:nvPr/>
        </p:nvSpPr>
        <p:spPr>
          <a:xfrm>
            <a:off x="2247778" y="1400605"/>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2020</a:t>
            </a:r>
          </a:p>
        </p:txBody>
      </p:sp>
      <p:sp>
        <p:nvSpPr>
          <p:cNvPr id="53" name="TextBox 52">
            <a:extLst>
              <a:ext uri="{FF2B5EF4-FFF2-40B4-BE49-F238E27FC236}">
                <a16:creationId xmlns:a16="http://schemas.microsoft.com/office/drawing/2014/main" id="{6F310F7D-D250-4EDB-8823-5B8949F55B66}"/>
              </a:ext>
            </a:extLst>
          </p:cNvPr>
          <p:cNvSpPr txBox="1"/>
          <p:nvPr/>
        </p:nvSpPr>
        <p:spPr>
          <a:xfrm>
            <a:off x="9791595" y="1398257"/>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2022...</a:t>
            </a:r>
          </a:p>
        </p:txBody>
      </p:sp>
      <p:pic>
        <p:nvPicPr>
          <p:cNvPr id="31" name="Picture Placeholder 23">
            <a:extLst>
              <a:ext uri="{FF2B5EF4-FFF2-40B4-BE49-F238E27FC236}">
                <a16:creationId xmlns:a16="http://schemas.microsoft.com/office/drawing/2014/main" id="{D46CF506-AC4B-4616-8165-F18A066F2B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59078" y="3289234"/>
            <a:ext cx="871771" cy="690678"/>
          </a:xfrm>
          <a:prstGeom prst="rect">
            <a:avLst/>
          </a:prstGeom>
        </p:spPr>
      </p:pic>
      <p:pic>
        <p:nvPicPr>
          <p:cNvPr id="33" name="Picture 32">
            <a:extLst>
              <a:ext uri="{FF2B5EF4-FFF2-40B4-BE49-F238E27FC236}">
                <a16:creationId xmlns:a16="http://schemas.microsoft.com/office/drawing/2014/main" id="{A55CE240-2B06-42C9-BFB6-B6E442BB9974}"/>
              </a:ext>
            </a:extLst>
          </p:cNvPr>
          <p:cNvPicPr>
            <a:picLocks noChangeAspect="1"/>
          </p:cNvPicPr>
          <p:nvPr/>
        </p:nvPicPr>
        <p:blipFill rotWithShape="1">
          <a:blip r:embed="rId10"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8378407" y="3374505"/>
            <a:ext cx="836642" cy="675754"/>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5ECEEF-1638-473D-A005-9F2835B89EA4}"/>
              </a:ext>
            </a:extLst>
          </p:cNvPr>
          <p:cNvSpPr>
            <a:spLocks noGrp="1"/>
          </p:cNvSpPr>
          <p:nvPr>
            <p:ph idx="1"/>
          </p:nvPr>
        </p:nvSpPr>
        <p:spPr>
          <a:xfrm>
            <a:off x="442084" y="1963878"/>
            <a:ext cx="5489331" cy="631504"/>
          </a:xfrm>
        </p:spPr>
        <p:txBody>
          <a:bodyPr/>
          <a:lstStyle/>
          <a:p>
            <a:pPr marL="0" indent="0">
              <a:spcBef>
                <a:spcPts val="0"/>
              </a:spcBef>
              <a:buNone/>
            </a:pPr>
            <a:r>
              <a:rPr lang="fr-CA" sz="1800" b="1">
                <a:solidFill>
                  <a:schemeClr val="accent5"/>
                </a:solidFill>
                <a:latin typeface="+mj-lt"/>
              </a:rPr>
              <a:t>Résultats du sondage du </a:t>
            </a:r>
          </a:p>
          <a:p>
            <a:pPr marL="0" indent="0">
              <a:spcBef>
                <a:spcPts val="0"/>
              </a:spcBef>
              <a:buNone/>
            </a:pPr>
            <a:r>
              <a:rPr lang="fr-CA" sz="1800" b="1">
                <a:solidFill>
                  <a:schemeClr val="accent5"/>
                </a:solidFill>
                <a:highlight>
                  <a:srgbClr val="F2A920"/>
                </a:highlight>
                <a:latin typeface="+mj-lt"/>
                <a:ea typeface="Source Sans Pro" panose="020B0503030403020204" pitchFamily="34" charset="0"/>
              </a:rPr>
              <a:t>[</a:t>
            </a:r>
            <a:r>
              <a:rPr lang="fr-CA" sz="1800" i="1">
                <a:solidFill>
                  <a:schemeClr val="accent5"/>
                </a:solidFill>
                <a:highlight>
                  <a:srgbClr val="F2A920"/>
                </a:highlight>
                <a:latin typeface="+mj-lt"/>
                <a:ea typeface="Source Sans Pro" panose="020B0503030403020204" pitchFamily="34" charset="0"/>
              </a:rPr>
              <a:t>inscrire le nom du sondage du ministère</a:t>
            </a:r>
            <a:r>
              <a:rPr lang="fr-CA" sz="1800" b="1">
                <a:solidFill>
                  <a:schemeClr val="accent5"/>
                </a:solidFill>
                <a:highlight>
                  <a:srgbClr val="F2A920"/>
                </a:highlight>
                <a:latin typeface="+mj-lt"/>
                <a:ea typeface="Source Sans Pro" panose="020B0503030403020204" pitchFamily="34" charset="0"/>
              </a:rPr>
              <a:t>]</a:t>
            </a: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u="none" strike="noStrike" cap="none" normalizeH="0" baseline="0" noProof="0" dirty="0">
                <a:ln>
                  <a:noFill/>
                </a:ln>
                <a:solidFill>
                  <a:srgbClr val="17455C"/>
                </a:solidFill>
                <a:uLnTx/>
                <a:uFillTx/>
                <a:latin typeface="Arial"/>
                <a:ea typeface="+mj-ea"/>
                <a:cs typeface="+mj-cs"/>
              </a:rPr>
              <a:t>Ce qui compte pour les employés du </a:t>
            </a:r>
            <a:r>
              <a:rPr kumimoji="0" lang="fr-CA" sz="2800" u="none" strike="noStrike" cap="none" normalizeH="0" baseline="0" noProof="0" dirty="0">
                <a:ln>
                  <a:noFill/>
                </a:ln>
                <a:solidFill>
                  <a:srgbClr val="17455C"/>
                </a:solidFill>
                <a:highlight>
                  <a:srgbClr val="F2A920"/>
                </a:highlight>
                <a:uLnTx/>
                <a:uFillTx/>
                <a:latin typeface="Arial"/>
                <a:ea typeface="+mj-ea"/>
                <a:cs typeface="+mj-cs"/>
              </a:rPr>
              <a:t>[</a:t>
            </a:r>
            <a:r>
              <a:rPr kumimoji="0" lang="fr-CA" sz="2800" b="0" i="1" u="none" strike="noStrike" cap="none" normalizeH="0" baseline="0" noProof="0" dirty="0">
                <a:ln>
                  <a:noFill/>
                </a:ln>
                <a:solidFill>
                  <a:srgbClr val="17455C"/>
                </a:solidFill>
                <a:uLnTx/>
                <a:uFillTx/>
                <a:latin typeface="Arial"/>
                <a:ea typeface="+mj-ea"/>
                <a:cs typeface="+mj-cs"/>
              </a:rPr>
              <a:t>inscrire le nom du ministère</a:t>
            </a:r>
            <a:r>
              <a:rPr kumimoji="0" lang="fr-CA" sz="2800" b="1" i="0" u="none" strike="noStrike" cap="none" normalizeH="0" baseline="0" noProof="0" dirty="0">
                <a:ln>
                  <a:noFill/>
                </a:ln>
                <a:solidFill>
                  <a:srgbClr val="17455C"/>
                </a:solidFill>
                <a:uLnTx/>
                <a:uFillTx/>
                <a:latin typeface="Arial"/>
                <a:ea typeface="+mj-ea"/>
                <a:cs typeface="+mj-cs"/>
              </a:rPr>
              <a:t>]</a:t>
            </a:r>
          </a:p>
        </p:txBody>
      </p:sp>
      <p:sp>
        <p:nvSpPr>
          <p:cNvPr id="27" name="TextBox 26">
            <a:extLst>
              <a:ext uri="{FF2B5EF4-FFF2-40B4-BE49-F238E27FC236}">
                <a16:creationId xmlns:a16="http://schemas.microsoft.com/office/drawing/2014/main" id="{D66F662B-027D-4C0A-95EE-31FB10689FF4}"/>
              </a:ext>
            </a:extLst>
          </p:cNvPr>
          <p:cNvSpPr txBox="1"/>
          <p:nvPr/>
        </p:nvSpPr>
        <p:spPr>
          <a:xfrm>
            <a:off x="7266482" y="2273984"/>
            <a:ext cx="39499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srgbClr val="000000">
                    <a:lumMod val="50000"/>
                    <a:lumOff val="50000"/>
                  </a:srgbClr>
                </a:solidFill>
                <a:uLnTx/>
                <a:uFillTx/>
                <a:latin typeface="Arial"/>
                <a:ea typeface="+mn-ea"/>
                <a:cs typeface="+mn-cs"/>
              </a:rPr>
              <a:t>Résultats du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srgbClr val="000000">
                    <a:lumMod val="50000"/>
                    <a:lumOff val="50000"/>
                  </a:srgbClr>
                </a:solidFill>
                <a:uLnTx/>
                <a:uFillTx/>
                <a:latin typeface="Arial"/>
                <a:ea typeface="+mn-ea"/>
                <a:cs typeface="+mn-cs"/>
              </a:rPr>
              <a:t>sondage sur l’entente de travail provisoire de SPAC </a:t>
            </a:r>
          </a:p>
        </p:txBody>
      </p:sp>
      <p:sp>
        <p:nvSpPr>
          <p:cNvPr id="50" name="Rectangle 49">
            <a:extLst>
              <a:ext uri="{FF2B5EF4-FFF2-40B4-BE49-F238E27FC236}">
                <a16:creationId xmlns:a16="http://schemas.microsoft.com/office/drawing/2014/main" id="{916C38D9-C97E-47DD-B4FF-CD37C8391B19}"/>
              </a:ext>
            </a:extLst>
          </p:cNvPr>
          <p:cNvSpPr/>
          <p:nvPr/>
        </p:nvSpPr>
        <p:spPr>
          <a:xfrm>
            <a:off x="7356849" y="2859563"/>
            <a:ext cx="4367832" cy="2375066"/>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232122E4-05A1-4981-ACA3-9F977053D652}"/>
              </a:ext>
            </a:extLst>
          </p:cNvPr>
          <p:cNvGrpSpPr/>
          <p:nvPr/>
        </p:nvGrpSpPr>
        <p:grpSpPr>
          <a:xfrm>
            <a:off x="6894883" y="2957308"/>
            <a:ext cx="4829797" cy="2123658"/>
            <a:chOff x="2506306" y="1826788"/>
            <a:chExt cx="4829797" cy="2123658"/>
          </a:xfrm>
        </p:grpSpPr>
        <p:sp>
          <p:nvSpPr>
            <p:cNvPr id="52" name="TextBox 51">
              <a:extLst>
                <a:ext uri="{FF2B5EF4-FFF2-40B4-BE49-F238E27FC236}">
                  <a16:creationId xmlns:a16="http://schemas.microsoft.com/office/drawing/2014/main" id="{451B79A9-8E6B-42EF-B278-6FF177F21B10}"/>
                </a:ext>
              </a:extLst>
            </p:cNvPr>
            <p:cNvSpPr txBox="1"/>
            <p:nvPr/>
          </p:nvSpPr>
          <p:spPr>
            <a:xfrm>
              <a:off x="4175624" y="1826788"/>
              <a:ext cx="316047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ont exprimé le souhait de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travailler à domicile </a:t>
              </a:r>
              <a:r>
                <a:rPr kumimoji="0" lang="fr-CA" sz="1200" b="1" i="0" u="sng" strike="noStrike" cap="none" normalizeH="0" baseline="0" noProof="0" dirty="0">
                  <a:ln>
                    <a:noFill/>
                  </a:ln>
                  <a:solidFill>
                    <a:srgbClr val="000000">
                      <a:lumMod val="50000"/>
                      <a:lumOff val="50000"/>
                    </a:srgbClr>
                  </a:solidFill>
                  <a:uLnTx/>
                  <a:uFillTx/>
                  <a:latin typeface="Arial"/>
                  <a:ea typeface="+mn-ea"/>
                  <a:cs typeface="+mn-cs"/>
                </a:rPr>
                <a:t>à temps plein</a:t>
              </a:r>
              <a:r>
                <a:rPr kumimoji="0" lang="fr-CA" sz="1200" b="0" i="1" u="none" strike="noStrike" cap="none" normalizeH="0" baseline="0" noProof="0" dirty="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espèrent venir au bureau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1 à 3 jours par semaine</a:t>
              </a:r>
              <a:r>
                <a:rPr kumimoji="0" lang="fr-CA" sz="1200" b="0" i="0" u="none" strike="noStrike" cap="none" normalizeH="0" baseline="0" noProof="0" dirty="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préfèrent retourner au bureau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cap="none" normalizeH="0" baseline="0" noProof="0" dirty="0">
                  <a:ln>
                    <a:noFill/>
                  </a:ln>
                  <a:solidFill>
                    <a:srgbClr val="000000">
                      <a:lumMod val="65000"/>
                      <a:lumOff val="35000"/>
                    </a:srgbClr>
                  </a:solidFill>
                  <a:uLnTx/>
                  <a:uFillTx/>
                  <a:latin typeface="Arial"/>
                  <a:ea typeface="+mn-ea"/>
                  <a:cs typeface="+mn-cs"/>
                </a:rPr>
                <a:t>(travailler à distance par exception)*</a:t>
              </a:r>
            </a:p>
          </p:txBody>
        </p:sp>
        <p:sp>
          <p:nvSpPr>
            <p:cNvPr id="53" name="TextBox 52">
              <a:extLst>
                <a:ext uri="{FF2B5EF4-FFF2-40B4-BE49-F238E27FC236}">
                  <a16:creationId xmlns:a16="http://schemas.microsoft.com/office/drawing/2014/main" id="{92FB23DB-2154-4202-8ED8-468DFAA7574E}"/>
                </a:ext>
              </a:extLst>
            </p:cNvPr>
            <p:cNvSpPr txBox="1"/>
            <p:nvPr/>
          </p:nvSpPr>
          <p:spPr>
            <a:xfrm>
              <a:off x="2506306" y="1845517"/>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cap="none" normalizeH="0" baseline="0" noProof="0">
                  <a:ln>
                    <a:noFill/>
                  </a:ln>
                  <a:solidFill>
                    <a:srgbClr val="000000">
                      <a:lumMod val="50000"/>
                      <a:lumOff val="50000"/>
                    </a:srgbClr>
                  </a:solidFill>
                  <a:uLnTx/>
                  <a:uFillTx/>
                  <a:latin typeface="Calibri"/>
                  <a:ea typeface="+mn-ea"/>
                  <a:cs typeface="+mn-cs"/>
                </a:rPr>
                <a:t>45 %</a:t>
              </a:r>
            </a:p>
          </p:txBody>
        </p:sp>
        <p:sp>
          <p:nvSpPr>
            <p:cNvPr id="54" name="TextBox 53">
              <a:extLst>
                <a:ext uri="{FF2B5EF4-FFF2-40B4-BE49-F238E27FC236}">
                  <a16:creationId xmlns:a16="http://schemas.microsoft.com/office/drawing/2014/main" id="{787C6950-3096-4508-90E1-FD2C6E23EA61}"/>
                </a:ext>
              </a:extLst>
            </p:cNvPr>
            <p:cNvSpPr txBox="1"/>
            <p:nvPr/>
          </p:nvSpPr>
          <p:spPr>
            <a:xfrm>
              <a:off x="2506306" y="2575298"/>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cap="none" normalizeH="0" baseline="0" noProof="0">
                  <a:ln>
                    <a:noFill/>
                  </a:ln>
                  <a:solidFill>
                    <a:srgbClr val="000000">
                      <a:lumMod val="50000"/>
                      <a:lumOff val="50000"/>
                    </a:srgbClr>
                  </a:solidFill>
                  <a:uLnTx/>
                  <a:uFillTx/>
                  <a:latin typeface="Calibri"/>
                  <a:ea typeface="+mn-ea"/>
                  <a:cs typeface="+mn-cs"/>
                </a:rPr>
                <a:t>44 %</a:t>
              </a:r>
            </a:p>
          </p:txBody>
        </p:sp>
        <p:sp>
          <p:nvSpPr>
            <p:cNvPr id="55" name="TextBox 54">
              <a:extLst>
                <a:ext uri="{FF2B5EF4-FFF2-40B4-BE49-F238E27FC236}">
                  <a16:creationId xmlns:a16="http://schemas.microsoft.com/office/drawing/2014/main" id="{B9676691-3E10-4413-ACF5-F9321B6A9A6C}"/>
                </a:ext>
              </a:extLst>
            </p:cNvPr>
            <p:cNvSpPr txBox="1"/>
            <p:nvPr/>
          </p:nvSpPr>
          <p:spPr>
            <a:xfrm>
              <a:off x="2506306" y="3420153"/>
              <a:ext cx="175223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b="1" i="0" u="none" strike="noStrike" cap="none" normalizeH="0" baseline="0" noProof="0">
                  <a:ln>
                    <a:noFill/>
                  </a:ln>
                  <a:solidFill>
                    <a:srgbClr val="000000">
                      <a:lumMod val="50000"/>
                      <a:lumOff val="50000"/>
                    </a:srgbClr>
                  </a:solidFill>
                  <a:uLnTx/>
                  <a:uFillTx/>
                  <a:latin typeface="Calibri"/>
                  <a:ea typeface="+mn-ea"/>
                  <a:cs typeface="+mn-cs"/>
                </a:rPr>
                <a:t>8 %</a:t>
              </a:r>
            </a:p>
          </p:txBody>
        </p:sp>
      </p:grpSp>
      <p:sp>
        <p:nvSpPr>
          <p:cNvPr id="56" name="Rectangle 55">
            <a:extLst>
              <a:ext uri="{FF2B5EF4-FFF2-40B4-BE49-F238E27FC236}">
                <a16:creationId xmlns:a16="http://schemas.microsoft.com/office/drawing/2014/main" id="{2E0EAC53-88EC-4468-BA21-61D1648BE9D1}"/>
              </a:ext>
            </a:extLst>
          </p:cNvPr>
          <p:cNvSpPr/>
          <p:nvPr/>
        </p:nvSpPr>
        <p:spPr>
          <a:xfrm>
            <a:off x="442083" y="2589193"/>
            <a:ext cx="6696683"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112313" y="2657744"/>
            <a:ext cx="6984779"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ont exprimé le souhait de </a:t>
              </a:r>
              <a:r>
                <a:rPr kumimoji="0" lang="fr-CA" sz="1800" b="1" i="0" u="none" strike="noStrike" cap="none" normalizeH="0" baseline="0" noProof="0">
                  <a:ln>
                    <a:noFill/>
                  </a:ln>
                  <a:solidFill>
                    <a:srgbClr val="F2A920"/>
                  </a:solidFill>
                  <a:uLnTx/>
                  <a:uFillTx/>
                  <a:latin typeface="Arial"/>
                  <a:ea typeface="+mn-ea"/>
                  <a:cs typeface="+mn-cs"/>
                </a:rPr>
                <a:t>travailler à domicile </a:t>
              </a:r>
              <a:r>
                <a:rPr kumimoji="0" lang="fr-CA" sz="1800" b="1" i="0" u="sng" strike="noStrike" cap="none" normalizeH="0" baseline="0" noProof="0">
                  <a:ln>
                    <a:noFill/>
                  </a:ln>
                  <a:solidFill>
                    <a:srgbClr val="F2A920"/>
                  </a:solidFill>
                  <a:uLnTx/>
                  <a:uFillTx/>
                  <a:latin typeface="Arial"/>
                  <a:ea typeface="+mn-ea"/>
                  <a:cs typeface="+mn-cs"/>
                </a:rPr>
                <a:t>à temps plein</a:t>
              </a:r>
              <a:r>
                <a:rPr kumimoji="0" lang="fr-CA" sz="1800" b="0" i="1" u="none" strike="noStrike" cap="none" normalizeH="0" baseline="0" noProof="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espèrent venir au bureau </a:t>
              </a:r>
              <a:r>
                <a:rPr kumimoji="0" lang="fr-CA" sz="1800" b="1" i="0" u="none" strike="noStrike" cap="none" normalizeH="0" baseline="0" noProof="0">
                  <a:ln>
                    <a:noFill/>
                  </a:ln>
                  <a:solidFill>
                    <a:srgbClr val="4CB6A0"/>
                  </a:solidFill>
                  <a:uLnTx/>
                  <a:uFillTx/>
                  <a:latin typeface="Arial"/>
                  <a:ea typeface="+mn-ea"/>
                  <a:cs typeface="+mn-cs"/>
                </a:rPr>
                <a:t>1 à 3 jours par semaine</a:t>
              </a:r>
              <a:r>
                <a:rPr kumimoji="0" lang="fr-CA" sz="1800" b="0" i="0" u="none" strike="noStrike" cap="none" normalizeH="0" baseline="0" noProof="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préfèrent retourner au bureau </a:t>
              </a:r>
              <a:r>
                <a:rPr kumimoji="0" lang="fr-CA" sz="1800" b="1" i="0" u="none" strike="noStrike" cap="none" normalizeH="0" baseline="0" noProof="0">
                  <a:ln>
                    <a:noFill/>
                  </a:ln>
                  <a:solidFill>
                    <a:srgbClr val="17455C">
                      <a:lumMod val="60000"/>
                      <a:lumOff val="4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cap="none" normalizeH="0" baseline="0" noProof="0">
                  <a:ln>
                    <a:noFill/>
                  </a:ln>
                  <a:solidFill>
                    <a:srgbClr val="000000">
                      <a:lumMod val="65000"/>
                      <a:lumOff val="35000"/>
                    </a:srgbClr>
                  </a:solidFill>
                  <a:uLnTx/>
                  <a:uFillTx/>
                  <a:latin typeface="Arial"/>
                  <a:ea typeface="+mn-ea"/>
                  <a:cs typeface="+mn-cs"/>
                </a:rPr>
                <a:t>(travailler à distance par exception)*</a:t>
              </a: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F2A920"/>
                  </a:solidFill>
                  <a:uLnTx/>
                  <a:uFillTx/>
                  <a:latin typeface="Calibri"/>
                  <a:ea typeface="+mn-ea"/>
                  <a:cs typeface="+mn-cs"/>
                </a:rPr>
                <a:t>XX %</a:t>
              </a: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4CB6A0"/>
                  </a:solidFill>
                  <a:uLnTx/>
                  <a:uFillTx/>
                  <a:latin typeface="Calibri"/>
                  <a:ea typeface="+mn-ea"/>
                  <a:cs typeface="+mn-cs"/>
                </a:rPr>
                <a:t>XX %</a:t>
              </a: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srgbClr val="00B0F0"/>
                  </a:solidFill>
                  <a:uLnTx/>
                  <a:uFillTx/>
                  <a:latin typeface="Calibri"/>
                  <a:ea typeface="+mn-ea"/>
                  <a:cs typeface="+mn-cs"/>
                </a:rPr>
                <a:t>XX %</a:t>
              </a:r>
            </a:p>
          </p:txBody>
        </p:sp>
      </p:grpSp>
      <p:sp>
        <p:nvSpPr>
          <p:cNvPr id="62" name="TextBox 61">
            <a:extLst>
              <a:ext uri="{FF2B5EF4-FFF2-40B4-BE49-F238E27FC236}">
                <a16:creationId xmlns:a16="http://schemas.microsoft.com/office/drawing/2014/main" id="{2E555422-B077-4D7A-9B77-B6D35ABA2909}"/>
              </a:ext>
            </a:extLst>
          </p:cNvPr>
          <p:cNvSpPr txBox="1"/>
          <p:nvPr/>
        </p:nvSpPr>
        <p:spPr>
          <a:xfrm>
            <a:off x="7154571" y="5266879"/>
            <a:ext cx="47723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50000"/>
                    <a:lumOff val="50000"/>
                  </a:srgbClr>
                </a:solidFill>
                <a:uLnTx/>
                <a:uFillTx/>
                <a:latin typeface="Calibri"/>
                <a:ea typeface="+mn-ea"/>
                <a:cs typeface="+mn-cs"/>
              </a:rPr>
              <a:t>*4 % n’ont pas répondu. Des résultats semblables ont été obtenus par Gartner, PricewaterhouseCoopers, Deloitte et d’autres ministères   </a:t>
            </a:r>
          </a:p>
        </p:txBody>
      </p:sp>
      <p:sp>
        <p:nvSpPr>
          <p:cNvPr id="7" name="TextBox 6">
            <a:extLst>
              <a:ext uri="{FF2B5EF4-FFF2-40B4-BE49-F238E27FC236}">
                <a16:creationId xmlns:a16="http://schemas.microsoft.com/office/drawing/2014/main" id="{7EE77389-EDA5-48E2-9778-3FABBB48C3BC}"/>
              </a:ext>
            </a:extLst>
          </p:cNvPr>
          <p:cNvSpPr txBox="1"/>
          <p:nvPr/>
        </p:nvSpPr>
        <p:spPr>
          <a:xfrm>
            <a:off x="442084" y="1234220"/>
            <a:ext cx="11155705" cy="52322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Nous voulons nous assurer que l’avenir du travail au </a:t>
            </a:r>
            <a:r>
              <a:rPr kumimoji="0" lang="fr-CA" sz="1400" b="0" i="0" u="none" strike="noStrike" cap="none" normalizeH="0" baseline="0" noProof="0" dirty="0">
                <a:ln>
                  <a:noFill/>
                </a:ln>
                <a:solidFill>
                  <a:srgbClr val="000000"/>
                </a:solidFill>
                <a:highlight>
                  <a:srgbClr val="F2A920"/>
                </a:highlight>
                <a:uLnTx/>
                <a:uFillTx/>
                <a:latin typeface="Arial"/>
                <a:ea typeface="+mn-ea"/>
                <a:cs typeface="+mn-cs"/>
              </a:rPr>
              <a:t>[</a:t>
            </a:r>
            <a:r>
              <a:rPr kumimoji="0" lang="fr-CA" sz="1400" b="0" i="1" u="none" strike="noStrike" cap="none" normalizeH="0" baseline="0" noProof="0" dirty="0">
                <a:ln>
                  <a:noFill/>
                </a:ln>
                <a:solidFill>
                  <a:srgbClr val="000000"/>
                </a:solidFill>
                <a:highlight>
                  <a:srgbClr val="F2A920"/>
                </a:highlight>
                <a:uLnTx/>
                <a:uFillTx/>
                <a:latin typeface="Arial"/>
                <a:ea typeface="+mn-ea"/>
                <a:cs typeface="+mn-cs"/>
              </a:rPr>
              <a:t>inscrire le nom du ministère</a:t>
            </a:r>
            <a:r>
              <a:rPr kumimoji="0" lang="fr-CA" sz="1400" b="0" i="0" u="none" strike="noStrike" cap="none" normalizeH="0" baseline="0" noProof="0" dirty="0">
                <a:ln>
                  <a:noFill/>
                </a:ln>
                <a:solidFill>
                  <a:srgbClr val="000000"/>
                </a:solidFill>
                <a:highlight>
                  <a:srgbClr val="F2A920"/>
                </a:highlight>
                <a:uLnTx/>
                <a:uFillTx/>
                <a:latin typeface="Arial"/>
                <a:ea typeface="+mn-ea"/>
                <a:cs typeface="+mn-cs"/>
              </a:rPr>
              <a:t>]</a:t>
            </a:r>
            <a:r>
              <a:rPr kumimoji="0" lang="fr-CA" sz="1400" b="0" i="0" u="none" strike="noStrike" cap="none" normalizeH="0" baseline="0" noProof="0" dirty="0">
                <a:ln>
                  <a:noFill/>
                </a:ln>
                <a:solidFill>
                  <a:srgbClr val="000000"/>
                </a:solidFill>
                <a:uLnTx/>
                <a:uFillTx/>
                <a:latin typeface="Arial"/>
                <a:ea typeface="+mn-ea"/>
                <a:cs typeface="+mn-cs"/>
              </a:rPr>
              <a:t> est conçu en nous fondant sur ce qui compte pour vous.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dirty="0">
                <a:ln>
                  <a:noFill/>
                </a:ln>
                <a:solidFill>
                  <a:srgbClr val="000000"/>
                </a:solidFill>
                <a:uLnTx/>
                <a:uFillTx/>
                <a:latin typeface="Arial"/>
                <a:ea typeface="+mn-ea"/>
                <a:cs typeface="+mn-cs"/>
              </a:rPr>
              <a:t>Et voici ce que vous nous avez dit :  </a:t>
            </a:r>
          </a:p>
        </p:txBody>
      </p:sp>
      <p:sp>
        <p:nvSpPr>
          <p:cNvPr id="8" name="Speech Bubble: Rectangle with Corners Rounded 7">
            <a:extLst>
              <a:ext uri="{FF2B5EF4-FFF2-40B4-BE49-F238E27FC236}">
                <a16:creationId xmlns:a16="http://schemas.microsoft.com/office/drawing/2014/main" id="{ABCD92F0-DCE9-4558-82EA-D5A3A8DAEC84}"/>
              </a:ext>
            </a:extLst>
          </p:cNvPr>
          <p:cNvSpPr/>
          <p:nvPr/>
        </p:nvSpPr>
        <p:spPr>
          <a:xfrm>
            <a:off x="7356849" y="3429000"/>
            <a:ext cx="4331313" cy="2123168"/>
          </a:xfrm>
          <a:prstGeom prst="wedgeRoundRectCallout">
            <a:avLst>
              <a:gd name="adj1" fmla="val -139145"/>
              <a:gd name="adj2" fmla="val -4247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dirty="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Arial"/>
                <a:ea typeface="+mn-ea"/>
                <a:cs typeface="+mn-cs"/>
              </a:rPr>
              <a:t>Si votre ministère ne dispose pas de ces statistiques, supprimez cette diapositive et utilisez la suivante</a:t>
            </a:r>
          </a:p>
        </p:txBody>
      </p:sp>
    </p:spTree>
    <p:extLst>
      <p:ext uri="{BB962C8B-B14F-4D97-AF65-F5344CB8AC3E}">
        <p14:creationId xmlns:p14="http://schemas.microsoft.com/office/powerpoint/2010/main" val="35924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Ce qui compte pour les employés</a:t>
            </a:r>
          </a:p>
        </p:txBody>
      </p:sp>
      <p:sp>
        <p:nvSpPr>
          <p:cNvPr id="27" name="TextBox 26">
            <a:extLst>
              <a:ext uri="{FF2B5EF4-FFF2-40B4-BE49-F238E27FC236}">
                <a16:creationId xmlns:a16="http://schemas.microsoft.com/office/drawing/2014/main" id="{D66F662B-027D-4C0A-95EE-31FB10689FF4}"/>
              </a:ext>
            </a:extLst>
          </p:cNvPr>
          <p:cNvSpPr txBox="1"/>
          <p:nvPr/>
        </p:nvSpPr>
        <p:spPr>
          <a:xfrm>
            <a:off x="3437058" y="5521256"/>
            <a:ext cx="5489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cap="none" normalizeH="0" baseline="0" noProof="0">
                <a:ln>
                  <a:noFill/>
                </a:ln>
                <a:solidFill>
                  <a:srgbClr val="000000">
                    <a:lumMod val="50000"/>
                    <a:lumOff val="50000"/>
                  </a:srgbClr>
                </a:solidFill>
                <a:uLnTx/>
                <a:uFillTx/>
                <a:latin typeface="Calibri"/>
                <a:ea typeface="+mn-ea"/>
                <a:cs typeface="+mn-cs"/>
              </a:rPr>
              <a:t>*Résultats de ETP de SPAC (4 % n’ont pas répondu)</a:t>
            </a:r>
          </a:p>
        </p:txBody>
      </p:sp>
      <p:sp>
        <p:nvSpPr>
          <p:cNvPr id="56" name="Rectangle 55">
            <a:extLst>
              <a:ext uri="{FF2B5EF4-FFF2-40B4-BE49-F238E27FC236}">
                <a16:creationId xmlns:a16="http://schemas.microsoft.com/office/drawing/2014/main" id="{2E0EAC53-88EC-4468-BA21-61D1648BE9D1}"/>
              </a:ext>
            </a:extLst>
          </p:cNvPr>
          <p:cNvSpPr/>
          <p:nvPr/>
        </p:nvSpPr>
        <p:spPr>
          <a:xfrm>
            <a:off x="3437058" y="2339624"/>
            <a:ext cx="5489332"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3164765" y="2408175"/>
            <a:ext cx="5761624"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ont exprimé le souhait de </a:t>
              </a:r>
              <a:r>
                <a:rPr kumimoji="0" lang="fr-CA" sz="1600" b="1" i="0" u="none" strike="noStrike" cap="none" normalizeH="0" baseline="0" noProof="0" dirty="0">
                  <a:ln>
                    <a:noFill/>
                  </a:ln>
                  <a:solidFill>
                    <a:srgbClr val="F2A920"/>
                  </a:solidFill>
                  <a:uLnTx/>
                  <a:uFillTx/>
                  <a:latin typeface="Arial"/>
                  <a:ea typeface="+mn-ea"/>
                  <a:cs typeface="+mn-cs"/>
                </a:rPr>
                <a:t>travailler à domicile </a:t>
              </a:r>
              <a:r>
                <a:rPr kumimoji="0" lang="fr-CA" sz="1600" b="1" i="0" u="sng" strike="noStrike" cap="none" normalizeH="0" baseline="0" noProof="0" dirty="0">
                  <a:ln>
                    <a:noFill/>
                  </a:ln>
                  <a:solidFill>
                    <a:srgbClr val="F2A920"/>
                  </a:solidFill>
                  <a:uLnTx/>
                  <a:uFillTx/>
                  <a:latin typeface="Arial"/>
                  <a:ea typeface="+mn-ea"/>
                  <a:cs typeface="+mn-cs"/>
                </a:rPr>
                <a:t>à temps plein</a:t>
              </a:r>
              <a:r>
                <a:rPr kumimoji="0" lang="fr-CA" sz="1600" b="0" i="1" u="none" strike="noStrike" cap="none" normalizeH="0" baseline="0" noProof="0" dirty="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espèrent venir au bureau </a:t>
              </a:r>
              <a:r>
                <a:rPr kumimoji="0" lang="fr-CA" sz="1600" b="1" i="0" u="none" strike="noStrike" cap="none" normalizeH="0" baseline="0" noProof="0" dirty="0">
                  <a:ln>
                    <a:noFill/>
                  </a:ln>
                  <a:solidFill>
                    <a:srgbClr val="4CB6A0"/>
                  </a:solidFill>
                  <a:uLnTx/>
                  <a:uFillTx/>
                  <a:latin typeface="Arial"/>
                  <a:ea typeface="+mn-ea"/>
                  <a:cs typeface="+mn-cs"/>
                </a:rPr>
                <a:t>1 à 3 jours par semaine</a:t>
              </a:r>
              <a:r>
                <a:rPr kumimoji="0" lang="fr-CA" sz="1600" b="0" i="0" u="none" strike="noStrike" cap="none" normalizeH="0" baseline="0" noProof="0" dirty="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préfèrent retourner au bureau </a:t>
              </a:r>
              <a:r>
                <a:rPr kumimoji="0" lang="fr-CA" sz="1600" b="1" i="0" u="none" strike="noStrike" cap="none" normalizeH="0" baseline="0" noProof="0" dirty="0">
                  <a:ln>
                    <a:noFill/>
                  </a:ln>
                  <a:solidFill>
                    <a:srgbClr val="17455C">
                      <a:lumMod val="60000"/>
                      <a:lumOff val="4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1" u="none" strike="noStrike" cap="none" normalizeH="0" baseline="0" noProof="0" dirty="0">
                  <a:ln>
                    <a:noFill/>
                  </a:ln>
                  <a:solidFill>
                    <a:srgbClr val="000000">
                      <a:lumMod val="65000"/>
                      <a:lumOff val="35000"/>
                    </a:srgbClr>
                  </a:solidFill>
                  <a:uLnTx/>
                  <a:uFillTx/>
                  <a:latin typeface="Arial"/>
                  <a:ea typeface="+mn-ea"/>
                  <a:cs typeface="+mn-cs"/>
                </a:rPr>
                <a:t>(travailler à distance par exception)*</a:t>
              </a: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F2A920"/>
                  </a:solidFill>
                  <a:uLnTx/>
                  <a:uFillTx/>
                  <a:latin typeface="Calibri"/>
                  <a:ea typeface="+mn-ea"/>
                  <a:cs typeface="+mn-cs"/>
                </a:rPr>
                <a:t>45 %</a:t>
              </a: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4CB6A0"/>
                  </a:solidFill>
                  <a:uLnTx/>
                  <a:uFillTx/>
                  <a:latin typeface="Calibri"/>
                  <a:ea typeface="+mn-ea"/>
                  <a:cs typeface="+mn-cs"/>
                </a:rPr>
                <a:t>44 %</a:t>
              </a: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srgbClr val="00B0F0"/>
                  </a:solidFill>
                  <a:uLnTx/>
                  <a:uFillTx/>
                  <a:latin typeface="Calibri"/>
                  <a:ea typeface="+mn-ea"/>
                  <a:cs typeface="+mn-cs"/>
                </a:rPr>
                <a:t>8 %</a:t>
              </a:r>
            </a:p>
          </p:txBody>
        </p:sp>
      </p:grpSp>
      <p:sp>
        <p:nvSpPr>
          <p:cNvPr id="17" name="TextBox 16">
            <a:extLst>
              <a:ext uri="{FF2B5EF4-FFF2-40B4-BE49-F238E27FC236}">
                <a16:creationId xmlns:a16="http://schemas.microsoft.com/office/drawing/2014/main" id="{05958C17-07EA-4ADD-BC55-59E021840E01}"/>
              </a:ext>
            </a:extLst>
          </p:cNvPr>
          <p:cNvSpPr txBox="1"/>
          <p:nvPr/>
        </p:nvSpPr>
        <p:spPr>
          <a:xfrm>
            <a:off x="558479" y="1173274"/>
            <a:ext cx="11241157" cy="92333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cap="none" normalizeH="0" baseline="0" noProof="0">
                <a:ln>
                  <a:noFill/>
                </a:ln>
                <a:solidFill>
                  <a:srgbClr val="000000"/>
                </a:solidFill>
                <a:uLnTx/>
                <a:uFillTx/>
                <a:latin typeface="Arial"/>
                <a:ea typeface="+mn-ea"/>
                <a:cs typeface="+mn-cs"/>
              </a:rPr>
              <a:t>De nombreux ministères du GdC, ainsi que d’autres chefs de file mondiaux comme Gartner, Deloitte, PricewaterhouseCoopers, etc. ont produit des résultats cohérents. Nous voulons nous assurer que l’avenir du travail est axé sur ce qui compte pour les employés.</a:t>
            </a:r>
          </a:p>
        </p:txBody>
      </p:sp>
      <p:sp>
        <p:nvSpPr>
          <p:cNvPr id="19" name="Speech Bubble: Rectangle with Corners Rounded 18">
            <a:extLst>
              <a:ext uri="{FF2B5EF4-FFF2-40B4-BE49-F238E27FC236}">
                <a16:creationId xmlns:a16="http://schemas.microsoft.com/office/drawing/2014/main" id="{1F3CAB2B-FA17-4B7D-9966-F964B8F6411B}"/>
              </a:ext>
            </a:extLst>
          </p:cNvPr>
          <p:cNvSpPr/>
          <p:nvPr/>
        </p:nvSpPr>
        <p:spPr>
          <a:xfrm>
            <a:off x="7468323" y="3616750"/>
            <a:ext cx="4331313" cy="2123168"/>
          </a:xfrm>
          <a:prstGeom prst="wedgeRoundRectCallout">
            <a:avLst>
              <a:gd name="adj1" fmla="val -108138"/>
              <a:gd name="adj2" fmla="val -5234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dirty="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Arial"/>
                <a:ea typeface="+mn-ea"/>
                <a:cs typeface="+mn-cs"/>
              </a:rPr>
              <a:t>Si votre ministère dispose de ses propres statistiques, supprimez cette diapositive et utilisez la précédente.</a:t>
            </a:r>
          </a:p>
        </p:txBody>
      </p:sp>
    </p:spTree>
    <p:extLst>
      <p:ext uri="{BB962C8B-B14F-4D97-AF65-F5344CB8AC3E}">
        <p14:creationId xmlns:p14="http://schemas.microsoft.com/office/powerpoint/2010/main" val="11794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presentation-eng</Template>
  <TotalTime>29607</TotalTime>
  <Words>5326</Words>
  <Application>Microsoft Office PowerPoint</Application>
  <PresentationFormat>Widescreen</PresentationFormat>
  <Paragraphs>476</Paragraphs>
  <Slides>34</Slides>
  <Notes>34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72 Black</vt:lpstr>
      <vt:lpstr>Abadi</vt:lpstr>
      <vt:lpstr>Arial</vt:lpstr>
      <vt:lpstr>Arial Narrow</vt:lpstr>
      <vt:lpstr>Bahnschrift Condensed</vt:lpstr>
      <vt:lpstr>Calibri</vt:lpstr>
      <vt:lpstr>Modern Love Grunge</vt:lpstr>
      <vt:lpstr>Symbol</vt:lpstr>
      <vt:lpstr>Times New Roman</vt:lpstr>
      <vt:lpstr>Tw Cen MT</vt:lpstr>
      <vt:lpstr>Wingdings</vt:lpstr>
      <vt:lpstr>Wingdings 2</vt:lpstr>
      <vt:lpstr>1_Office Theme</vt:lpstr>
      <vt:lpstr>think-cell Slide</vt:lpstr>
      <vt:lpstr>PowerPoint Presentation</vt:lpstr>
      <vt:lpstr>Comment utiliser le présent document</vt:lpstr>
      <vt:lpstr>Option 1 : Transmettre le document aux employés </vt:lpstr>
      <vt:lpstr>Option 2 : Tenir une séance de discussion avec les employés</vt:lpstr>
      <vt:lpstr>Qu’est-ce que le programme de transformation du milieu de travail et pourquoi me concerne-t-il en tant qu’employé?</vt:lpstr>
      <vt:lpstr>Programme de transformation du milieu de travail</vt:lpstr>
      <vt:lpstr>PowerPoint Presentation</vt:lpstr>
      <vt:lpstr>PowerPoint Presentation</vt:lpstr>
      <vt:lpstr>PowerPoint Presentation</vt:lpstr>
      <vt:lpstr>PowerPoint Presentation</vt:lpstr>
      <vt:lpstr>PowerPoint Presentation</vt:lpstr>
      <vt:lpstr>En quoi consiste le Milieu de travail GC?</vt:lpstr>
      <vt:lpstr>À quoi s’attendre</vt:lpstr>
      <vt:lpstr>Programme de transformation du milieu de travail CONCEPTION ET PROCESSUS DU MILIEU DE TRAVAIL</vt:lpstr>
      <vt:lpstr>PowerPoint Presentation</vt:lpstr>
      <vt:lpstr>Caractéristiques de base de la conception</vt:lpstr>
      <vt:lpstr>Comprendre les points de travail</vt:lpstr>
      <vt:lpstr>Comprendre les points de travail : de la variété pour tous et pour tout!</vt:lpstr>
      <vt:lpstr>       Zonage</vt:lpstr>
      <vt:lpstr>PowerPoint Presentation</vt:lpstr>
      <vt:lpstr>Planche de tendances 1</vt:lpstr>
      <vt:lpstr>Planche de tendances 2</vt:lpstr>
      <vt:lpstr>Planche de tendances 3</vt:lpstr>
      <vt:lpstr>Éléments autochtones dans la conception </vt:lpstr>
      <vt:lpstr>Un milieu de travail accessible et inclusif dès sa conception</vt:lpstr>
      <vt:lpstr>Méthodologie de conception</vt:lpstr>
      <vt:lpstr>Méthodologie de conception</vt:lpstr>
      <vt:lpstr>Méthodologie de conception</vt:lpstr>
      <vt:lpstr>Programme de transformation du milieu de travail VOTRE EXPÉRIENCE EN TANT QU’EMPLOYÉ</vt:lpstr>
      <vt:lpstr>En route vers le nouveau milieu de travail</vt:lpstr>
      <vt:lpstr>Feuille de route des employés vers le futur milieu de travail</vt:lpstr>
      <vt:lpstr>Feuille de route de l’employé – Aperçu des activités</vt:lpstr>
      <vt:lpstr>Préparez-vous à participer</vt:lpstr>
      <vt:lpstr>Ressources</vt:lpstr>
    </vt:vector>
  </TitlesOfParts>
  <Company>Gouvernement du Canada/Government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Edward Mak;Alexandre.Perusse@tpsgc-pwgsc.gc.ca;David.DiSante@tpsgc-pwgsc.gc.ca</dc:creator>
  <cp:lastModifiedBy>Sophie Genereux</cp:lastModifiedBy>
  <cp:revision>905</cp:revision>
  <cp:lastPrinted>2019-10-07T15:51:32Z</cp:lastPrinted>
  <dcterms:created xsi:type="dcterms:W3CDTF">2017-05-19T14:36:17Z</dcterms:created>
  <dcterms:modified xsi:type="dcterms:W3CDTF">2022-05-24T17:12:45Z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