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31">
          <p15:clr>
            <a:srgbClr val="A4A3A4"/>
          </p15:clr>
        </p15:guide>
        <p15:guide id="2" pos="506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9" roundtripDataSignature="AMtx7mhLKK55a92J6hS44VRq+sSJphw1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11" y="58"/>
      </p:cViewPr>
      <p:guideLst>
        <p:guide orient="horz" pos="2931"/>
        <p:guide pos="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831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4400"/>
              <a:buFont typeface="Georgia"/>
              <a:buNone/>
              <a:defRPr sz="4400" b="0" i="0" u="none" strike="noStrike" cap="none">
                <a:solidFill>
                  <a:srgbClr val="3F2A5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microsoft.com/en-ca/microsoft-365/microsoft-teams/group-chat-software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https://teamsdemo.office.com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4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slideLayout" Target="../slideLayouts/slideLayout1.xml"/><Relationship Id="rId42" Type="http://schemas.openxmlformats.org/officeDocument/2006/relationships/image" Target="../media/image7.png"/><Relationship Id="rId47" Type="http://schemas.openxmlformats.org/officeDocument/2006/relationships/hyperlink" Target="https://teamsdemo.office.com/" TargetMode="External"/><Relationship Id="rId50" Type="http://schemas.openxmlformats.org/officeDocument/2006/relationships/image" Target="../media/image1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image" Target="../media/image3.png"/><Relationship Id="rId46" Type="http://schemas.openxmlformats.org/officeDocument/2006/relationships/hyperlink" Target="https://www.microsoft.com/fr-ca/microsoft-365/microsoft-teams/group-chat-software" TargetMode="Externa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2.png"/><Relationship Id="rId40" Type="http://schemas.openxmlformats.org/officeDocument/2006/relationships/image" Target="../media/image5.png"/><Relationship Id="rId45" Type="http://schemas.openxmlformats.org/officeDocument/2006/relationships/image" Target="../media/image10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1.png"/><Relationship Id="rId49" Type="http://schemas.openxmlformats.org/officeDocument/2006/relationships/image" Target="../media/image12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notesSlide" Target="../notesSlides/notesSlide2.xml"/><Relationship Id="rId43" Type="http://schemas.openxmlformats.org/officeDocument/2006/relationships/image" Target="../media/image8.png"/><Relationship Id="rId48" Type="http://schemas.openxmlformats.org/officeDocument/2006/relationships/image" Target="../media/image11.png"/><Relationship Id="rId8" Type="http://schemas.openxmlformats.org/officeDocument/2006/relationships/tags" Target="../tags/tag8.xml"/><Relationship Id="rId5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sign element bottom" descr="design element bottom"/>
          <p:cNvSpPr/>
          <p:nvPr/>
        </p:nvSpPr>
        <p:spPr>
          <a:xfrm>
            <a:off x="-825" y="4420850"/>
            <a:ext cx="12207600" cy="24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FIP bottom" descr="FIP botto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3275" y="6412850"/>
            <a:ext cx="1286424" cy="307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Divider bottom" descr="divider bottom"/>
          <p:cNvCxnSpPr/>
          <p:nvPr/>
        </p:nvCxnSpPr>
        <p:spPr>
          <a:xfrm>
            <a:off x="223100" y="6185563"/>
            <a:ext cx="117597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text box during a meeting 3"/>
          <p:cNvSpPr txBox="1"/>
          <p:nvPr/>
        </p:nvSpPr>
        <p:spPr>
          <a:xfrm>
            <a:off x="8622800" y="4558550"/>
            <a:ext cx="34569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</a:rPr>
              <a:t>Screen sharing: </a:t>
            </a:r>
            <a:r>
              <a:rPr lang="en-US" sz="1200" dirty="0">
                <a:solidFill>
                  <a:schemeClr val="lt1"/>
                </a:solidFill>
              </a:rPr>
              <a:t>Share only a single window to avoid disclosing sensitive </a:t>
            </a:r>
            <a:r>
              <a:rPr lang="en-US" sz="1200" dirty="0" smtClean="0">
                <a:solidFill>
                  <a:schemeClr val="lt1"/>
                </a:solidFill>
              </a:rPr>
              <a:t>information</a:t>
            </a:r>
            <a:endParaRPr sz="120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117" name="screen share icon" title="screen share icon"/>
          <p:cNvGrpSpPr/>
          <p:nvPr/>
        </p:nvGrpSpPr>
        <p:grpSpPr>
          <a:xfrm>
            <a:off x="8153559" y="4664647"/>
            <a:ext cx="368761" cy="281206"/>
            <a:chOff x="5155127" y="3031546"/>
            <a:chExt cx="655341" cy="461068"/>
          </a:xfrm>
        </p:grpSpPr>
        <p:grpSp>
          <p:nvGrpSpPr>
            <p:cNvPr id="118" name="Google Shape;118;p1"/>
            <p:cNvGrpSpPr/>
            <p:nvPr/>
          </p:nvGrpSpPr>
          <p:grpSpPr>
            <a:xfrm>
              <a:off x="5155127" y="3031546"/>
              <a:ext cx="655341" cy="421453"/>
              <a:chOff x="5154930" y="3031526"/>
              <a:chExt cx="778500" cy="484039"/>
            </a:xfrm>
          </p:grpSpPr>
          <p:sp>
            <p:nvSpPr>
              <p:cNvPr id="119" name="Google Shape;119;p1"/>
              <p:cNvSpPr/>
              <p:nvPr/>
            </p:nvSpPr>
            <p:spPr>
              <a:xfrm>
                <a:off x="5154930" y="3031526"/>
                <a:ext cx="778500" cy="408300"/>
              </a:xfrm>
              <a:prstGeom prst="roundRect">
                <a:avLst>
                  <a:gd name="adj" fmla="val 4534"/>
                </a:avLst>
              </a:prstGeom>
              <a:solidFill>
                <a:schemeClr val="accent1"/>
              </a:solidFill>
              <a:ln w="3175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>
                <a:off x="5480528" y="3388365"/>
                <a:ext cx="127200" cy="127200"/>
              </a:xfrm>
              <a:prstGeom prst="rect">
                <a:avLst/>
              </a:prstGeom>
              <a:solidFill>
                <a:schemeClr val="dk2"/>
              </a:solidFill>
              <a:ln w="12700" cap="flat" cmpd="sng">
                <a:solidFill>
                  <a:srgbClr val="4E5B7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"/>
            <p:cNvGrpSpPr/>
            <p:nvPr/>
          </p:nvGrpSpPr>
          <p:grpSpPr>
            <a:xfrm>
              <a:off x="5347491" y="3189350"/>
              <a:ext cx="271493" cy="303264"/>
              <a:chOff x="5347491" y="3189350"/>
              <a:chExt cx="271493" cy="303264"/>
            </a:xfrm>
          </p:grpSpPr>
          <p:cxnSp>
            <p:nvCxnSpPr>
              <p:cNvPr id="122" name="Google Shape;122;p1"/>
              <p:cNvCxnSpPr/>
              <p:nvPr/>
            </p:nvCxnSpPr>
            <p:spPr>
              <a:xfrm rot="10800000">
                <a:off x="5483341" y="3209114"/>
                <a:ext cx="0" cy="2835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1"/>
              <p:cNvCxnSpPr/>
              <p:nvPr/>
            </p:nvCxnSpPr>
            <p:spPr>
              <a:xfrm rot="10800000" flipH="1">
                <a:off x="5347491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4" name="Google Shape;124;p1"/>
              <p:cNvCxnSpPr/>
              <p:nvPr/>
            </p:nvCxnSpPr>
            <p:spPr>
              <a:xfrm rot="10800000">
                <a:off x="5482784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91" name="text box during a meeting 2"/>
          <p:cNvSpPr txBox="1"/>
          <p:nvPr/>
        </p:nvSpPr>
        <p:spPr>
          <a:xfrm>
            <a:off x="4407925" y="4558550"/>
            <a:ext cx="3456900" cy="149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</a:rPr>
              <a:t>Raise hand: </a:t>
            </a:r>
            <a:r>
              <a:rPr lang="en-US" sz="1200" dirty="0">
                <a:solidFill>
                  <a:schemeClr val="lt1"/>
                </a:solidFill>
              </a:rPr>
              <a:t>Raise your hand in larger meetings when you’d like to provide feedback or ask a </a:t>
            </a:r>
            <a:r>
              <a:rPr lang="en-US" sz="1200" dirty="0" smtClean="0">
                <a:solidFill>
                  <a:schemeClr val="lt1"/>
                </a:solidFill>
              </a:rPr>
              <a:t>question</a:t>
            </a:r>
            <a:endParaRPr sz="12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rgbClr val="FFFFFF"/>
                </a:solidFill>
              </a:rPr>
              <a:t>Recording: 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Ask for consent before recording a meeting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and </a:t>
            </a:r>
            <a:r>
              <a:rPr lang="en-US" sz="1200" dirty="0">
                <a:solidFill>
                  <a:srgbClr val="FFFFFF"/>
                </a:solidFill>
              </a:rPr>
              <a:t>confirm consent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 once the recording has </a:t>
            </a:r>
            <a:r>
              <a:rPr lang="en-US" sz="1200" i="0" u="none" strike="noStrike" cap="none" dirty="0" smtClean="0">
                <a:solidFill>
                  <a:srgbClr val="FFFFFF"/>
                </a:solidFill>
              </a:rPr>
              <a:t>be</a:t>
            </a:r>
            <a:r>
              <a:rPr lang="en-US" sz="1200" dirty="0" smtClean="0">
                <a:solidFill>
                  <a:srgbClr val="FFFFFF"/>
                </a:solidFill>
              </a:rPr>
              <a:t>gun</a:t>
            </a:r>
            <a:endParaRPr sz="120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4" name="record icon" title="recording icon"/>
          <p:cNvGrpSpPr/>
          <p:nvPr/>
        </p:nvGrpSpPr>
        <p:grpSpPr>
          <a:xfrm>
            <a:off x="4000725" y="5327325"/>
            <a:ext cx="307800" cy="307800"/>
            <a:chOff x="4000725" y="5327325"/>
            <a:chExt cx="307800" cy="307800"/>
          </a:xfrm>
        </p:grpSpPr>
        <p:sp>
          <p:nvSpPr>
            <p:cNvPr id="109" name="Google Shape;109;p1"/>
            <p:cNvSpPr/>
            <p:nvPr/>
          </p:nvSpPr>
          <p:spPr>
            <a:xfrm>
              <a:off x="4000725" y="5327325"/>
              <a:ext cx="307800" cy="307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4067696" y="5394296"/>
              <a:ext cx="173700" cy="1737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5" name="raise hand icon" title="hand ic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0750" y="4612749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text box during a meeting 1"/>
          <p:cNvSpPr txBox="1"/>
          <p:nvPr/>
        </p:nvSpPr>
        <p:spPr>
          <a:xfrm>
            <a:off x="699100" y="4558550"/>
            <a:ext cx="2887200" cy="19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Mute: </a:t>
            </a:r>
            <a:r>
              <a:rPr lang="en-US" sz="1200" dirty="0">
                <a:solidFill>
                  <a:srgbClr val="FFFFFF"/>
                </a:solidFill>
              </a:rPr>
              <a:t>Turn off microphone 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when you’re not speaking to keep background noises to a </a:t>
            </a:r>
            <a:r>
              <a:rPr lang="en-US" sz="1200" i="0" u="none" strike="noStrike" cap="none" dirty="0" smtClean="0">
                <a:solidFill>
                  <a:srgbClr val="FFFFFF"/>
                </a:solidFill>
              </a:rPr>
              <a:t>minimum</a:t>
            </a:r>
            <a:endParaRPr sz="1200" i="0" u="none" strike="noStrike" cap="none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</a:rPr>
              <a:t>Chat: </a:t>
            </a:r>
            <a:r>
              <a:rPr lang="en-US" sz="1200" dirty="0">
                <a:solidFill>
                  <a:schemeClr val="lt1"/>
                </a:solidFill>
              </a:rPr>
              <a:t>Use the chat function to talk to the group through messages and </a:t>
            </a:r>
            <a:r>
              <a:rPr lang="en-US" sz="1200" b="1" dirty="0">
                <a:solidFill>
                  <a:schemeClr val="lt1"/>
                </a:solidFill>
              </a:rPr>
              <a:t>reactions </a:t>
            </a:r>
            <a:r>
              <a:rPr lang="en-US" sz="1200" dirty="0">
                <a:solidFill>
                  <a:schemeClr val="lt1"/>
                </a:solidFill>
              </a:rPr>
              <a:t>to express </a:t>
            </a:r>
            <a:r>
              <a:rPr lang="en-US" sz="1200" dirty="0" smtClean="0">
                <a:solidFill>
                  <a:schemeClr val="lt1"/>
                </a:solidFill>
              </a:rPr>
              <a:t>agreement</a:t>
            </a: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</p:txBody>
      </p:sp>
      <p:pic>
        <p:nvPicPr>
          <p:cNvPr id="104" name="chat icon" title="speech bubble ico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325" y="5360163"/>
            <a:ext cx="307775" cy="307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mute icon" title="Mute audio icon"/>
          <p:cNvGrpSpPr/>
          <p:nvPr/>
        </p:nvGrpSpPr>
        <p:grpSpPr>
          <a:xfrm>
            <a:off x="289325" y="4612749"/>
            <a:ext cx="307775" cy="321376"/>
            <a:chOff x="289325" y="4612749"/>
            <a:chExt cx="307775" cy="321376"/>
          </a:xfrm>
        </p:grpSpPr>
        <p:pic>
          <p:nvPicPr>
            <p:cNvPr id="102" name="Google Shape;102;p1" descr="Mute icon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89325" y="4612749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9" name="Google Shape;129;p1"/>
            <p:cNvCxnSpPr/>
            <p:nvPr/>
          </p:nvCxnSpPr>
          <p:spPr>
            <a:xfrm flipH="1">
              <a:off x="293363" y="4617925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3" name="text box joining a meeting 2"/>
          <p:cNvSpPr txBox="1"/>
          <p:nvPr/>
        </p:nvSpPr>
        <p:spPr>
          <a:xfrm>
            <a:off x="8598800" y="1989357"/>
            <a:ext cx="3351900" cy="2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/>
              <a:t>Device settings: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Select and test audio and video input and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More actions menu:</a:t>
            </a:r>
            <a:r>
              <a:rPr lang="en-US" sz="1200" dirty="0">
                <a:solidFill>
                  <a:schemeClr val="dk1"/>
                </a:solidFill>
              </a:rPr>
              <a:t> Once in a meeting, additional features and settings can be found in the more actions </a:t>
            </a:r>
            <a:r>
              <a:rPr lang="en-US" sz="1200" dirty="0" smtClean="0">
                <a:solidFill>
                  <a:schemeClr val="dk1"/>
                </a:solidFill>
              </a:rPr>
              <a:t>menu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Incoming/outgoing video: </a:t>
            </a:r>
            <a:r>
              <a:rPr lang="en-US" sz="1200" dirty="0">
                <a:solidFill>
                  <a:schemeClr val="dk1"/>
                </a:solidFill>
              </a:rPr>
              <a:t>Turn off for better call </a:t>
            </a:r>
            <a:r>
              <a:rPr lang="en-US" sz="1200" dirty="0" smtClean="0">
                <a:solidFill>
                  <a:schemeClr val="dk1"/>
                </a:solidFill>
              </a:rPr>
              <a:t>quality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2" name="turn off video icon" title="turn off video icon"/>
          <p:cNvGrpSpPr/>
          <p:nvPr/>
        </p:nvGrpSpPr>
        <p:grpSpPr>
          <a:xfrm>
            <a:off x="8188075" y="3369900"/>
            <a:ext cx="328125" cy="316200"/>
            <a:chOff x="8188075" y="3369900"/>
            <a:chExt cx="328125" cy="316200"/>
          </a:xfrm>
        </p:grpSpPr>
        <p:pic>
          <p:nvPicPr>
            <p:cNvPr id="107" name="Google Shape;107;p1" descr="turn off video icon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8208425" y="3375300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8" name="Google Shape;128;p1"/>
            <p:cNvCxnSpPr/>
            <p:nvPr/>
          </p:nvCxnSpPr>
          <p:spPr>
            <a:xfrm flipH="1">
              <a:off x="8188075" y="3369900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01" name="more actions icon" title="more actions menu icon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08425" y="2644325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ettings icon" title="gear icon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20842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text box joining a meeting 1"/>
          <p:cNvSpPr txBox="1"/>
          <p:nvPr/>
        </p:nvSpPr>
        <p:spPr>
          <a:xfrm>
            <a:off x="4407900" y="1989357"/>
            <a:ext cx="3371400" cy="226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/>
              <a:t>Desktop App:</a:t>
            </a:r>
            <a:r>
              <a:rPr lang="en-US" sz="1200" dirty="0"/>
              <a:t>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best results,</a:t>
            </a:r>
            <a:r>
              <a:rPr lang="en-US" sz="1200" dirty="0"/>
              <a:t> </a:t>
            </a:r>
            <a:r>
              <a:rPr lang="en-US" sz="1200" i="0" u="none" strike="noStrike" cap="none" dirty="0">
                <a:solidFill>
                  <a:srgbClr val="000000"/>
                </a:solidFill>
              </a:rPr>
              <a:t>download and use the desktop application.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do</a:t>
            </a:r>
            <a:r>
              <a:rPr lang="en-US" sz="1200" dirty="0"/>
              <a:t>n’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 need an account to join a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Browser use:</a:t>
            </a:r>
            <a:r>
              <a:rPr lang="en-US" sz="1200" dirty="0">
                <a:solidFill>
                  <a:schemeClr val="dk1"/>
                </a:solidFill>
              </a:rPr>
              <a:t> When using a browser, ensure your it is up to date.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dirty="0">
                <a:solidFill>
                  <a:schemeClr val="dk1"/>
                </a:solidFill>
              </a:rPr>
              <a:t>MS Teams works best with Microsoft </a:t>
            </a:r>
            <a:r>
              <a:rPr lang="en-US" sz="1200" dirty="0" smtClean="0">
                <a:solidFill>
                  <a:schemeClr val="dk1"/>
                </a:solidFill>
              </a:rPr>
              <a:t>Edge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Log in: </a:t>
            </a:r>
            <a:r>
              <a:rPr lang="en-US" sz="1200" dirty="0" smtClean="0">
                <a:solidFill>
                  <a:schemeClr val="dk1"/>
                </a:solidFill>
              </a:rPr>
              <a:t>Log in </a:t>
            </a:r>
            <a:r>
              <a:rPr lang="en-US" sz="1200" dirty="0">
                <a:solidFill>
                  <a:schemeClr val="dk1"/>
                </a:solidFill>
              </a:rPr>
              <a:t>10 minutes prior to the meeting if it is your first time using MS Teams to ensure there are no technical </a:t>
            </a:r>
            <a:r>
              <a:rPr lang="en-US" sz="1200" dirty="0" smtClean="0">
                <a:solidFill>
                  <a:schemeClr val="dk1"/>
                </a:solidFill>
              </a:rPr>
              <a:t>issues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106" name="clock icon" title="clock icon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00750" y="3589863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internet icon" title="world wide web icon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000750" y="2836738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computer monitor icon" title="Computer monitor icon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0075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itle joining a meeting"/>
          <p:cNvSpPr txBox="1"/>
          <p:nvPr/>
        </p:nvSpPr>
        <p:spPr>
          <a:xfrm>
            <a:off x="3873025" y="1594300"/>
            <a:ext cx="232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Joining a Meeting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text box where to start"/>
          <p:cNvSpPr txBox="1"/>
          <p:nvPr/>
        </p:nvSpPr>
        <p:spPr>
          <a:xfrm>
            <a:off x="699100" y="1989357"/>
            <a:ext cx="2736300" cy="2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/>
              <a:t>Sign up: </a:t>
            </a:r>
            <a:r>
              <a:rPr lang="en-US" sz="1200" dirty="0"/>
              <a:t>Create a free account.</a:t>
            </a:r>
            <a:endParaRPr sz="120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u="sng" dirty="0">
                <a:solidFill>
                  <a:schemeClr val="hlink"/>
                </a:solidFill>
                <a:hlinkClick r:id="rId13"/>
              </a:rPr>
              <a:t>https://www.microsoft.com/en-ca/microsoft-365/microsoft-teams/group-chat-software </a:t>
            </a:r>
            <a:endParaRPr sz="1000"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Download the app:</a:t>
            </a:r>
            <a:r>
              <a:rPr lang="en-US" sz="1200" dirty="0">
                <a:solidFill>
                  <a:schemeClr val="dk1"/>
                </a:solidFill>
              </a:rPr>
              <a:t> Microsoft Teams is available in the App Store for iPhone or Google Play for Android.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Demo: </a:t>
            </a:r>
            <a:r>
              <a:rPr lang="en-US" sz="1200" dirty="0">
                <a:solidFill>
                  <a:schemeClr val="dk1"/>
                </a:solidFill>
              </a:rPr>
              <a:t>Take the 5 minute tour</a:t>
            </a:r>
            <a:r>
              <a:rPr lang="en-US" sz="1200" dirty="0" smtClean="0">
                <a:solidFill>
                  <a:schemeClr val="dk1"/>
                </a:solidFill>
              </a:rPr>
              <a:t>! (EN)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u="sng" dirty="0">
                <a:solidFill>
                  <a:schemeClr val="hlink"/>
                </a:solidFill>
                <a:hlinkClick r:id="rId14"/>
              </a:rPr>
              <a:t>https://teamsdemo.office.com</a:t>
            </a:r>
            <a:r>
              <a:rPr lang="en-US" b="1" u="sng" dirty="0">
                <a:solidFill>
                  <a:schemeClr val="hlink"/>
                </a:solidFill>
                <a:hlinkClick r:id="rId14"/>
              </a:rPr>
              <a:t> 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111" name="question mark icon" title="Question mark icon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89325" y="3774425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cellphone icon" title="Mobile phone icon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89325" y="3058713"/>
            <a:ext cx="307775" cy="307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MS Teams icon" title="MS Teams logo icon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58825" y="2083600"/>
            <a:ext cx="368775" cy="36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Title where to start"/>
          <p:cNvSpPr txBox="1"/>
          <p:nvPr/>
        </p:nvSpPr>
        <p:spPr>
          <a:xfrm>
            <a:off x="165180" y="1594397"/>
            <a:ext cx="3053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to Start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Divider top" descr="divider top"/>
          <p:cNvCxnSpPr/>
          <p:nvPr/>
        </p:nvCxnSpPr>
        <p:spPr>
          <a:xfrm>
            <a:off x="0" y="1489600"/>
            <a:ext cx="122061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Design element title" descr="design element title"/>
          <p:cNvSpPr/>
          <p:nvPr/>
        </p:nvSpPr>
        <p:spPr>
          <a:xfrm>
            <a:off x="-825" y="400200"/>
            <a:ext cx="12207600" cy="1089300"/>
          </a:xfrm>
          <a:prstGeom prst="rect">
            <a:avLst/>
          </a:prstGeom>
          <a:solidFill>
            <a:srgbClr val="F3F3F3">
              <a:alpha val="770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Title"/>
          <p:cNvSpPr txBox="1"/>
          <p:nvPr/>
        </p:nvSpPr>
        <p:spPr>
          <a:xfrm>
            <a:off x="223100" y="498138"/>
            <a:ext cx="424290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MS Teams</a:t>
            </a:r>
            <a:endParaRPr sz="2600" b="1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000" i="0" u="none" strike="noStrike" cap="none" dirty="0"/>
              <a:t>An </a:t>
            </a:r>
            <a:r>
              <a:rPr lang="en-US" sz="2000" i="0" u="none" strike="noStrike" cap="none" dirty="0" smtClean="0"/>
              <a:t>Introduction</a:t>
            </a:r>
            <a:endParaRPr sz="2000" i="0" u="none" strike="noStrike" cap="none" dirty="0"/>
          </a:p>
        </p:txBody>
      </p:sp>
      <p:sp>
        <p:nvSpPr>
          <p:cNvPr id="113" name="Design element top" descr="design element top"/>
          <p:cNvSpPr/>
          <p:nvPr/>
        </p:nvSpPr>
        <p:spPr>
          <a:xfrm>
            <a:off x="-825" y="-1"/>
            <a:ext cx="12207600" cy="400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E5B7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FIP top" descr="FIP top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69775" y="87000"/>
            <a:ext cx="2431601" cy="5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6487" y="64194"/>
            <a:ext cx="8194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</a:rPr>
              <a:t>July 2020</a:t>
            </a:r>
            <a:endParaRPr lang="en-CA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onception graphique bas" descr="conception graphique bas"/>
          <p:cNvSpPr/>
          <p:nvPr>
            <p:custDataLst>
              <p:tags r:id="rId1"/>
            </p:custDataLst>
          </p:nvPr>
        </p:nvSpPr>
        <p:spPr>
          <a:xfrm>
            <a:off x="-825" y="4681813"/>
            <a:ext cx="12207600" cy="2211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fr-CA" sz="1800" b="0" i="0" u="none" strike="noStrike" cap="none" dirty="0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FIP bas" descr="FIP bas"/>
          <p:cNvPicPr preferRelativeResize="0"/>
          <p:nvPr>
            <p:custDataLst>
              <p:tags r:id="rId2"/>
            </p:custDataLst>
          </p:nvPr>
        </p:nvPicPr>
        <p:blipFill>
          <a:blip r:embed="rId36">
            <a:alphaModFix/>
          </a:blip>
          <a:stretch>
            <a:fillRect/>
          </a:stretch>
        </p:blipFill>
        <p:spPr>
          <a:xfrm>
            <a:off x="10793275" y="6412850"/>
            <a:ext cx="1286424" cy="307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division bas" descr="division bas"/>
          <p:cNvCxnSpPr/>
          <p:nvPr>
            <p:custDataLst>
              <p:tags r:id="rId3"/>
            </p:custDataLst>
          </p:nvPr>
        </p:nvCxnSpPr>
        <p:spPr>
          <a:xfrm>
            <a:off x="258825" y="6361990"/>
            <a:ext cx="117597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texte pendant 3"/>
          <p:cNvSpPr txBox="1"/>
          <p:nvPr>
            <p:custDataLst>
              <p:tags r:id="rId4"/>
            </p:custDataLst>
          </p:nvPr>
        </p:nvSpPr>
        <p:spPr>
          <a:xfrm>
            <a:off x="8773335" y="4803117"/>
            <a:ext cx="34569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50" b="1" dirty="0" smtClean="0">
                <a:solidFill>
                  <a:schemeClr val="lt1"/>
                </a:solidFill>
              </a:rPr>
              <a:t>Partage d’écran : </a:t>
            </a:r>
            <a:r>
              <a:rPr lang="fr-CA" sz="1150" dirty="0" smtClean="0">
                <a:solidFill>
                  <a:schemeClr val="lt1"/>
                </a:solidFill>
              </a:rPr>
              <a:t>Partager une seule fenêtre pour prévenir le partage de renseignements sensibles</a:t>
            </a:r>
            <a:endParaRPr lang="fr-CA" sz="115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117" name="symbole partage d'écran" descr="symbole: partagez l'ecran"/>
          <p:cNvGrpSpPr/>
          <p:nvPr>
            <p:custDataLst>
              <p:tags r:id="rId5"/>
            </p:custDataLst>
          </p:nvPr>
        </p:nvGrpSpPr>
        <p:grpSpPr>
          <a:xfrm>
            <a:off x="8350635" y="4918017"/>
            <a:ext cx="368761" cy="281206"/>
            <a:chOff x="5155127" y="3031546"/>
            <a:chExt cx="655341" cy="461068"/>
          </a:xfrm>
        </p:grpSpPr>
        <p:grpSp>
          <p:nvGrpSpPr>
            <p:cNvPr id="118" name="Google Shape;118;p1"/>
            <p:cNvGrpSpPr/>
            <p:nvPr/>
          </p:nvGrpSpPr>
          <p:grpSpPr>
            <a:xfrm>
              <a:off x="5155127" y="3031546"/>
              <a:ext cx="655341" cy="421453"/>
              <a:chOff x="5154930" y="3031526"/>
              <a:chExt cx="778500" cy="484039"/>
            </a:xfrm>
          </p:grpSpPr>
          <p:sp>
            <p:nvSpPr>
              <p:cNvPr id="119" name="Google Shape;119;p1"/>
              <p:cNvSpPr/>
              <p:nvPr/>
            </p:nvSpPr>
            <p:spPr>
              <a:xfrm>
                <a:off x="5154930" y="3031526"/>
                <a:ext cx="778500" cy="408300"/>
              </a:xfrm>
              <a:prstGeom prst="roundRect">
                <a:avLst>
                  <a:gd name="adj" fmla="val 4534"/>
                </a:avLst>
              </a:prstGeom>
              <a:solidFill>
                <a:schemeClr val="accent1"/>
              </a:solidFill>
              <a:ln w="3175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>
                <a:off x="5480528" y="3388365"/>
                <a:ext cx="127200" cy="127200"/>
              </a:xfrm>
              <a:prstGeom prst="rect">
                <a:avLst/>
              </a:prstGeom>
              <a:solidFill>
                <a:schemeClr val="dk2"/>
              </a:solidFill>
              <a:ln w="12700" cap="flat" cmpd="sng">
                <a:solidFill>
                  <a:srgbClr val="4E5B7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"/>
            <p:cNvGrpSpPr/>
            <p:nvPr/>
          </p:nvGrpSpPr>
          <p:grpSpPr>
            <a:xfrm>
              <a:off x="5347491" y="3189350"/>
              <a:ext cx="271493" cy="303264"/>
              <a:chOff x="5347491" y="3189350"/>
              <a:chExt cx="271493" cy="303264"/>
            </a:xfrm>
          </p:grpSpPr>
          <p:cxnSp>
            <p:nvCxnSpPr>
              <p:cNvPr id="122" name="Google Shape;122;p1"/>
              <p:cNvCxnSpPr/>
              <p:nvPr/>
            </p:nvCxnSpPr>
            <p:spPr>
              <a:xfrm rot="10800000">
                <a:off x="5483341" y="3209114"/>
                <a:ext cx="0" cy="2835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1"/>
              <p:cNvCxnSpPr/>
              <p:nvPr/>
            </p:nvCxnSpPr>
            <p:spPr>
              <a:xfrm rot="10800000" flipH="1">
                <a:off x="5347491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4" name="Google Shape;124;p1"/>
              <p:cNvCxnSpPr/>
              <p:nvPr/>
            </p:nvCxnSpPr>
            <p:spPr>
              <a:xfrm rot="10800000">
                <a:off x="5482784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91" name="texte pendant 2"/>
          <p:cNvSpPr txBox="1"/>
          <p:nvPr>
            <p:custDataLst>
              <p:tags r:id="rId6"/>
            </p:custDataLst>
          </p:nvPr>
        </p:nvSpPr>
        <p:spPr>
          <a:xfrm>
            <a:off x="4381584" y="4776954"/>
            <a:ext cx="3729376" cy="145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150" b="1" dirty="0" smtClean="0">
                <a:solidFill>
                  <a:schemeClr val="lt1"/>
                </a:solidFill>
              </a:rPr>
              <a:t>Lever la main </a:t>
            </a:r>
            <a:r>
              <a:rPr lang="en-US" sz="1150" dirty="0" smtClean="0">
                <a:solidFill>
                  <a:schemeClr val="lt1"/>
                </a:solidFill>
              </a:rPr>
              <a:t>:</a:t>
            </a:r>
            <a:r>
              <a:rPr lang="fr-CA" sz="1150" dirty="0" smtClean="0">
                <a:solidFill>
                  <a:schemeClr val="lt1"/>
                </a:solidFill>
              </a:rPr>
              <a:t> Lorsque vous prenez part à une réunion</a:t>
            </a:r>
            <a:r>
              <a:rPr lang="fr-CA" sz="1150" dirty="0" smtClean="0">
                <a:solidFill>
                  <a:schemeClr val="bg1"/>
                </a:solidFill>
              </a:rPr>
              <a:t> avec </a:t>
            </a:r>
            <a:r>
              <a:rPr lang="fr-CA" sz="1150" dirty="0" smtClean="0">
                <a:solidFill>
                  <a:schemeClr val="lt1"/>
                </a:solidFill>
              </a:rPr>
              <a:t>un grand nombre de personnes, levez la main pour formuler des commentaires ou poser une question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CA" sz="1150" b="1" dirty="0" smtClean="0">
                <a:solidFill>
                  <a:srgbClr val="FFFFFF"/>
                </a:solidFill>
              </a:rPr>
              <a:t>Enregistrement </a:t>
            </a:r>
            <a:r>
              <a:rPr lang="fr-CA" sz="1150" dirty="0" smtClean="0">
                <a:solidFill>
                  <a:srgbClr val="FFFFFF"/>
                </a:solidFill>
              </a:rPr>
              <a:t>: Demandez le consentement des participants avant d’enregistrer la réunion et confirmez leur consentement une fois l’enregistrement débuté</a:t>
            </a:r>
            <a:endParaRPr lang="fr-CA" sz="115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2" name="symbole enregistrement" title="symbole: enregistrement"/>
          <p:cNvGrpSpPr/>
          <p:nvPr/>
        </p:nvGrpSpPr>
        <p:grpSpPr>
          <a:xfrm>
            <a:off x="4006765" y="5670927"/>
            <a:ext cx="307800" cy="307800"/>
            <a:chOff x="4006765" y="5670927"/>
            <a:chExt cx="307800" cy="307800"/>
          </a:xfrm>
        </p:grpSpPr>
        <p:sp>
          <p:nvSpPr>
            <p:cNvPr id="109" name="Google Shape;109;p1"/>
            <p:cNvSpPr/>
            <p:nvPr>
              <p:custDataLst>
                <p:tags r:id="rId32"/>
              </p:custDataLst>
            </p:nvPr>
          </p:nvSpPr>
          <p:spPr>
            <a:xfrm>
              <a:off x="4006765" y="5670927"/>
              <a:ext cx="307800" cy="307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>
              <p:custDataLst>
                <p:tags r:id="rId33"/>
              </p:custDataLst>
            </p:nvPr>
          </p:nvSpPr>
          <p:spPr>
            <a:xfrm>
              <a:off x="4073815" y="5737977"/>
              <a:ext cx="173700" cy="1737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5" name="symbole main" title="symbole: main"/>
          <p:cNvPicPr preferRelativeResize="0"/>
          <p:nvPr>
            <p:custDataLst>
              <p:tags r:id="rId7"/>
            </p:custDataLst>
          </p:nvPr>
        </p:nvPicPr>
        <p:blipFill>
          <a:blip r:embed="rId37">
            <a:alphaModFix/>
          </a:blip>
          <a:stretch>
            <a:fillRect/>
          </a:stretch>
        </p:blipFill>
        <p:spPr>
          <a:xfrm>
            <a:off x="4018445" y="4875085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texte pendant 1"/>
          <p:cNvSpPr txBox="1"/>
          <p:nvPr>
            <p:custDataLst>
              <p:tags r:id="rId8"/>
            </p:custDataLst>
          </p:nvPr>
        </p:nvSpPr>
        <p:spPr>
          <a:xfrm>
            <a:off x="710483" y="4803117"/>
            <a:ext cx="3229263" cy="200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CA" sz="1150" b="1" dirty="0">
                <a:solidFill>
                  <a:schemeClr val="bg1"/>
                </a:solidFill>
              </a:rPr>
              <a:t>S</a:t>
            </a:r>
            <a:r>
              <a:rPr lang="fr-CA" sz="1150" b="1" dirty="0" smtClean="0">
                <a:solidFill>
                  <a:schemeClr val="bg1"/>
                </a:solidFill>
              </a:rPr>
              <a:t>ourdine</a:t>
            </a:r>
            <a:r>
              <a:rPr lang="fr-CA" sz="1150" dirty="0" smtClean="0">
                <a:solidFill>
                  <a:schemeClr val="bg1"/>
                </a:solidFill>
              </a:rPr>
              <a:t> </a:t>
            </a:r>
            <a:r>
              <a:rPr lang="fr-CA" sz="1150" i="0" u="none" strike="noStrike" cap="none" dirty="0" smtClean="0">
                <a:solidFill>
                  <a:schemeClr val="bg1"/>
                </a:solidFill>
                <a:sym typeface="Arial"/>
              </a:rPr>
              <a:t>: Mettez le micro en </a:t>
            </a:r>
            <a:r>
              <a:rPr lang="fr-CA" sz="1150" dirty="0" smtClean="0">
                <a:solidFill>
                  <a:schemeClr val="bg1"/>
                </a:solidFill>
              </a:rPr>
              <a:t>sourdine lorsque vous ne parlez pas afin de réduire au minimum les bruits de fond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lang="fr-CA" sz="1150" b="1" dirty="0" smtClean="0">
              <a:solidFill>
                <a:schemeClr val="bg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CA" sz="1150" b="1" dirty="0" smtClean="0">
                <a:solidFill>
                  <a:schemeClr val="bg1"/>
                </a:solidFill>
              </a:rPr>
              <a:t>Clavardage </a:t>
            </a:r>
            <a:r>
              <a:rPr lang="fr-CA" sz="1150" dirty="0" smtClean="0">
                <a:solidFill>
                  <a:schemeClr val="bg1"/>
                </a:solidFill>
              </a:rPr>
              <a:t>: </a:t>
            </a:r>
            <a:r>
              <a:rPr lang="fr-FR" sz="1150" dirty="0" smtClean="0">
                <a:solidFill>
                  <a:schemeClr val="bg1"/>
                </a:solidFill>
              </a:rPr>
              <a:t>Utilisez </a:t>
            </a:r>
            <a:r>
              <a:rPr lang="fr-FR" sz="1150" dirty="0">
                <a:solidFill>
                  <a:schemeClr val="bg1"/>
                </a:solidFill>
              </a:rPr>
              <a:t>la fonction de clavardage pour envoyer des messages au groupe, réagir à des commentaires ou encore pour signifier votre </a:t>
            </a:r>
            <a:r>
              <a:rPr lang="fr-FR" sz="1150" dirty="0" smtClean="0">
                <a:solidFill>
                  <a:schemeClr val="bg1"/>
                </a:solidFill>
              </a:rPr>
              <a:t>accord</a:t>
            </a:r>
            <a:endParaRPr lang="fr-CA" sz="1150" dirty="0" smtClean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</p:txBody>
      </p:sp>
      <p:pic>
        <p:nvPicPr>
          <p:cNvPr id="104" name="symbole clavardage" title="symbole: clarvardage"/>
          <p:cNvPicPr preferRelativeResize="0"/>
          <p:nvPr>
            <p:custDataLst>
              <p:tags r:id="rId9"/>
            </p:custDataLst>
          </p:nvPr>
        </p:nvPicPr>
        <p:blipFill>
          <a:blip r:embed="rId38">
            <a:alphaModFix/>
          </a:blip>
          <a:stretch>
            <a:fillRect/>
          </a:stretch>
        </p:blipFill>
        <p:spPr>
          <a:xfrm>
            <a:off x="292098" y="5694424"/>
            <a:ext cx="307775" cy="307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symbole mode silencieux" title="symbole: mode silencieux"/>
          <p:cNvGrpSpPr/>
          <p:nvPr/>
        </p:nvGrpSpPr>
        <p:grpSpPr>
          <a:xfrm>
            <a:off x="283663" y="4871354"/>
            <a:ext cx="313437" cy="319548"/>
            <a:chOff x="283663" y="4871354"/>
            <a:chExt cx="313437" cy="319548"/>
          </a:xfrm>
        </p:grpSpPr>
        <p:pic>
          <p:nvPicPr>
            <p:cNvPr id="102" name="Google Shape;102;p1" descr="symbole en sourdine"/>
            <p:cNvPicPr preferRelativeResize="0"/>
            <p:nvPr>
              <p:custDataLst>
                <p:tags r:id="rId30"/>
              </p:custDataLst>
            </p:nvPr>
          </p:nvPicPr>
          <p:blipFill>
            <a:blip r:embed="rId39">
              <a:alphaModFix/>
            </a:blip>
            <a:stretch>
              <a:fillRect/>
            </a:stretch>
          </p:blipFill>
          <p:spPr>
            <a:xfrm>
              <a:off x="289325" y="4883127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9" name="Google Shape;129;p1"/>
            <p:cNvCxnSpPr/>
            <p:nvPr>
              <p:custDataLst>
                <p:tags r:id="rId31"/>
              </p:custDataLst>
            </p:nvPr>
          </p:nvCxnSpPr>
          <p:spPr>
            <a:xfrm flipH="1">
              <a:off x="283663" y="4871354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3" name="texte participer 2"/>
          <p:cNvSpPr txBox="1"/>
          <p:nvPr>
            <p:custDataLst>
              <p:tags r:id="rId10"/>
            </p:custDataLst>
          </p:nvPr>
        </p:nvSpPr>
        <p:spPr>
          <a:xfrm>
            <a:off x="8793460" y="1989357"/>
            <a:ext cx="3351900" cy="2640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/>
              <a:t>Paramètres de l’appareil </a:t>
            </a:r>
            <a:r>
              <a:rPr lang="fr-CA" sz="1200" dirty="0" smtClean="0"/>
              <a:t>: Choisissez et testez l’entrée et la sortie audio et vidéo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20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Menu « autres actions » </a:t>
            </a:r>
            <a:r>
              <a:rPr lang="fr-CA" sz="1200" dirty="0" smtClean="0">
                <a:solidFill>
                  <a:schemeClr val="dk1"/>
                </a:solidFill>
              </a:rPr>
              <a:t>: Une fois la réunion commencée, il est possible de trouver d’autres fonctionnalités ou paramètres dans le menu « autres actions »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fr-CA" sz="12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Vidéo entrante/sortante </a:t>
            </a:r>
            <a:r>
              <a:rPr lang="fr-CA" sz="1200" dirty="0" smtClean="0">
                <a:solidFill>
                  <a:schemeClr val="dk1"/>
                </a:solidFill>
              </a:rPr>
              <a:t>: Désactivez cette fonctionnalité pour une meilleure qualité d’appel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4" name="symbole désactivez vidéo" title="symbole: désactivez vidéo "/>
          <p:cNvGrpSpPr/>
          <p:nvPr/>
        </p:nvGrpSpPr>
        <p:grpSpPr>
          <a:xfrm>
            <a:off x="8359918" y="3813672"/>
            <a:ext cx="318837" cy="326274"/>
            <a:chOff x="8359918" y="3813672"/>
            <a:chExt cx="318837" cy="326274"/>
          </a:xfrm>
        </p:grpSpPr>
        <p:pic>
          <p:nvPicPr>
            <p:cNvPr id="107" name="Google Shape;107;p1" descr="symbole couper vidéo"/>
            <p:cNvPicPr preferRelativeResize="0"/>
            <p:nvPr>
              <p:custDataLst>
                <p:tags r:id="rId28"/>
              </p:custDataLst>
            </p:nvPr>
          </p:nvPicPr>
          <p:blipFill>
            <a:blip r:embed="rId40">
              <a:alphaModFix/>
            </a:blip>
            <a:stretch>
              <a:fillRect/>
            </a:stretch>
          </p:blipFill>
          <p:spPr>
            <a:xfrm>
              <a:off x="8370980" y="3813672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8" name="Google Shape;128;p1"/>
            <p:cNvCxnSpPr/>
            <p:nvPr>
              <p:custDataLst>
                <p:tags r:id="rId29"/>
              </p:custDataLst>
            </p:nvPr>
          </p:nvCxnSpPr>
          <p:spPr>
            <a:xfrm flipH="1">
              <a:off x="8359918" y="3823746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01" name="symbole autres actions" title="symbole: menu autres actions"/>
          <p:cNvPicPr preferRelativeResize="0"/>
          <p:nvPr>
            <p:custDataLst>
              <p:tags r:id="rId11"/>
            </p:custDataLst>
          </p:nvPr>
        </p:nvPicPr>
        <p:blipFill>
          <a:blip r:embed="rId41">
            <a:alphaModFix/>
          </a:blip>
          <a:stretch>
            <a:fillRect/>
          </a:stretch>
        </p:blipFill>
        <p:spPr>
          <a:xfrm>
            <a:off x="8381103" y="2900626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ymbole paramètres" title="symbole: paramètres"/>
          <p:cNvPicPr preferRelativeResize="0"/>
          <p:nvPr>
            <p:custDataLst>
              <p:tags r:id="rId12"/>
            </p:custDataLst>
          </p:nvPr>
        </p:nvPicPr>
        <p:blipFill>
          <a:blip r:embed="rId42">
            <a:alphaModFix/>
          </a:blip>
          <a:stretch>
            <a:fillRect/>
          </a:stretch>
        </p:blipFill>
        <p:spPr>
          <a:xfrm>
            <a:off x="837098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texte participer 1"/>
          <p:cNvSpPr txBox="1"/>
          <p:nvPr>
            <p:custDataLst>
              <p:tags r:id="rId13"/>
            </p:custDataLst>
          </p:nvPr>
        </p:nvSpPr>
        <p:spPr>
          <a:xfrm>
            <a:off x="4383321" y="1989357"/>
            <a:ext cx="3912996" cy="2472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/>
              <a:t>Application bureautique </a:t>
            </a:r>
            <a:r>
              <a:rPr lang="fr-CA" sz="1200" dirty="0" smtClean="0"/>
              <a:t>: Pour de meilleurs résultats, téléchargez et utilisez l’application bureautique. Nul besoin d’un compte pour participer à une réunion</a:t>
            </a:r>
            <a:endParaRPr lang="fr-CA" sz="1200" b="0" i="0" u="none" strike="noStrike" cap="none" dirty="0" smtClean="0">
              <a:solidFill>
                <a:srgbClr val="000000"/>
              </a:solidFill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Utilisation du navigateur </a:t>
            </a:r>
            <a:r>
              <a:rPr lang="fr-CA" sz="1200" dirty="0" smtClean="0">
                <a:solidFill>
                  <a:schemeClr val="dk1"/>
                </a:solidFill>
              </a:rPr>
              <a:t>:</a:t>
            </a:r>
            <a:r>
              <a:rPr lang="fr-CA" sz="1200" b="1" dirty="0" smtClean="0">
                <a:solidFill>
                  <a:schemeClr val="dk1"/>
                </a:solidFill>
              </a:rPr>
              <a:t> </a:t>
            </a:r>
            <a:r>
              <a:rPr lang="fr-CA" sz="1200" dirty="0" smtClean="0">
                <a:solidFill>
                  <a:schemeClr val="dk1"/>
                </a:solidFill>
              </a:rPr>
              <a:t>Assurez‐vous que votre navigateur est à jour si vous en utilisez un. MS Teams fonctionne mieux dans Microsoft </a:t>
            </a:r>
            <a:r>
              <a:rPr lang="fr-CA" sz="1200" dirty="0" err="1" smtClean="0">
                <a:solidFill>
                  <a:schemeClr val="dk1"/>
                </a:solidFill>
              </a:rPr>
              <a:t>Edge</a:t>
            </a:r>
            <a:endParaRPr lang="fr-CA" sz="1200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Ouverture de session </a:t>
            </a:r>
            <a:r>
              <a:rPr lang="fr-CA" sz="1200" dirty="0" smtClean="0">
                <a:solidFill>
                  <a:schemeClr val="dk1"/>
                </a:solidFill>
              </a:rPr>
              <a:t>: Connectez‐vous</a:t>
            </a:r>
            <a:r>
              <a:rPr lang="en-US" sz="1200" dirty="0" smtClean="0">
                <a:solidFill>
                  <a:schemeClr val="dk1"/>
                </a:solidFill>
              </a:rPr>
              <a:t> </a:t>
            </a:r>
            <a:r>
              <a:rPr lang="fr-CA" sz="1200" dirty="0" smtClean="0">
                <a:solidFill>
                  <a:schemeClr val="dk1"/>
                </a:solidFill>
              </a:rPr>
              <a:t>10 minutes avant le début de la réunion si vous utilisez MS Teams pour la première fois afin de vous assurer qu’il n’y a aucun problème technique</a:t>
            </a:r>
            <a:endParaRPr lang="fr-CA" sz="1200" dirty="0">
              <a:solidFill>
                <a:schemeClr val="dk1"/>
              </a:solidFill>
            </a:endParaRPr>
          </a:p>
        </p:txBody>
      </p:sp>
      <p:pic>
        <p:nvPicPr>
          <p:cNvPr id="106" name="symbole horloge" title="symbole: horloge"/>
          <p:cNvPicPr preferRelativeResize="0"/>
          <p:nvPr>
            <p:custDataLst>
              <p:tags r:id="rId14"/>
            </p:custDataLst>
          </p:nvPr>
        </p:nvPicPr>
        <p:blipFill>
          <a:blip r:embed="rId43">
            <a:alphaModFix/>
          </a:blip>
          <a:stretch>
            <a:fillRect/>
          </a:stretch>
        </p:blipFill>
        <p:spPr>
          <a:xfrm>
            <a:off x="4010910" y="3812823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ymbole web" title="symbole: internet"/>
          <p:cNvPicPr preferRelativeResize="0"/>
          <p:nvPr>
            <p:custDataLst>
              <p:tags r:id="rId15"/>
            </p:custDataLst>
          </p:nvPr>
        </p:nvPicPr>
        <p:blipFill>
          <a:blip r:embed="rId44">
            <a:alphaModFix/>
          </a:blip>
          <a:stretch>
            <a:fillRect/>
          </a:stretch>
        </p:blipFill>
        <p:spPr>
          <a:xfrm>
            <a:off x="3999095" y="2971590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ymbole ordinateur" title="symbole: ordinateur"/>
          <p:cNvPicPr preferRelativeResize="0"/>
          <p:nvPr>
            <p:custDataLst>
              <p:tags r:id="rId16"/>
            </p:custDataLst>
          </p:nvPr>
        </p:nvPicPr>
        <p:blipFill>
          <a:blip r:embed="rId45">
            <a:alphaModFix/>
          </a:blip>
          <a:stretch>
            <a:fillRect/>
          </a:stretch>
        </p:blipFill>
        <p:spPr>
          <a:xfrm>
            <a:off x="400075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itre participer"/>
          <p:cNvSpPr txBox="1"/>
          <p:nvPr>
            <p:custDataLst>
              <p:tags r:id="rId17"/>
            </p:custDataLst>
          </p:nvPr>
        </p:nvSpPr>
        <p:spPr>
          <a:xfrm>
            <a:off x="3873024" y="1594300"/>
            <a:ext cx="26273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Participer à une réunion</a:t>
            </a:r>
            <a:endParaRPr lang="fr-CA"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texte Où commencer"/>
          <p:cNvSpPr txBox="1"/>
          <p:nvPr>
            <p:custDataLst>
              <p:tags r:id="rId18"/>
            </p:custDataLst>
          </p:nvPr>
        </p:nvSpPr>
        <p:spPr>
          <a:xfrm>
            <a:off x="699099" y="1989357"/>
            <a:ext cx="3145834" cy="259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 smtClean="0"/>
              <a:t>Inscription </a:t>
            </a:r>
            <a:r>
              <a:rPr lang="en-US" sz="1200" dirty="0" smtClean="0"/>
              <a:t>: </a:t>
            </a:r>
            <a:r>
              <a:rPr lang="fr-CA" sz="1200" dirty="0" smtClean="0"/>
              <a:t>Inscrivez-vous gratuitement</a:t>
            </a:r>
            <a:r>
              <a:rPr lang="en-US" sz="1200" dirty="0" smtClean="0"/>
              <a:t>.</a:t>
            </a:r>
            <a:endParaRPr sz="1200" dirty="0" smtClean="0"/>
          </a:p>
          <a:p>
            <a:pPr lvl="0">
              <a:lnSpc>
                <a:spcPct val="115000"/>
              </a:lnSpc>
              <a:buSzPts val="1400"/>
            </a:pPr>
            <a:r>
              <a:rPr lang="en-CA" sz="1200" dirty="0">
                <a:hlinkClick r:id="rId46"/>
              </a:rPr>
              <a:t>https://</a:t>
            </a:r>
            <a:r>
              <a:rPr lang="en-CA" sz="1200" dirty="0" smtClean="0">
                <a:hlinkClick r:id="rId46"/>
              </a:rPr>
              <a:t>www.microsoft.com/fr-ca/microsoft-365/microsoft-teams/group-chat-software</a:t>
            </a:r>
            <a:endParaRPr lang="en-CA" sz="1200" dirty="0" smtClean="0"/>
          </a:p>
          <a:p>
            <a:pPr lvl="0">
              <a:lnSpc>
                <a:spcPct val="115000"/>
              </a:lnSpc>
              <a:buSzPts val="1400"/>
            </a:pPr>
            <a:endParaRPr lang="en-CA" sz="1200" dirty="0" smtClean="0"/>
          </a:p>
          <a:p>
            <a:pPr lvl="0">
              <a:lnSpc>
                <a:spcPct val="115000"/>
              </a:lnSpc>
              <a:buSzPts val="1400"/>
            </a:pPr>
            <a:r>
              <a:rPr lang="fr-CA" sz="1200" b="1" dirty="0" smtClean="0">
                <a:solidFill>
                  <a:schemeClr val="dk1"/>
                </a:solidFill>
              </a:rPr>
              <a:t>Téléchargement de l’application</a:t>
            </a:r>
            <a:r>
              <a:rPr lang="en-CA" sz="1200" b="1" dirty="0" smtClean="0">
                <a:solidFill>
                  <a:schemeClr val="dk1"/>
                </a:solidFill>
              </a:rPr>
              <a:t> </a:t>
            </a:r>
            <a:r>
              <a:rPr lang="en-US" sz="1200" dirty="0" smtClean="0">
                <a:solidFill>
                  <a:schemeClr val="dk1"/>
                </a:solidFill>
              </a:rPr>
              <a:t>: </a:t>
            </a:r>
            <a:r>
              <a:rPr lang="fr-CA" sz="1200" dirty="0" smtClean="0">
                <a:solidFill>
                  <a:schemeClr val="dk1"/>
                </a:solidFill>
              </a:rPr>
              <a:t>Microsoft Teams est offerte dans l’App Store pour les appareils Apple et sur Google Play pour les appareils Android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Démo </a:t>
            </a:r>
            <a:r>
              <a:rPr lang="fr-CA" sz="1200" dirty="0" smtClean="0">
                <a:solidFill>
                  <a:schemeClr val="dk1"/>
                </a:solidFill>
              </a:rPr>
              <a:t>: Découvrez l’appli en 5 minutes! (EN seulement)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u="sng" dirty="0" smtClean="0">
                <a:solidFill>
                  <a:schemeClr val="hlink"/>
                </a:solidFill>
                <a:hlinkClick r:id="rId47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47"/>
              </a:rPr>
              <a:t>://teamsdemo.office.com</a:t>
            </a:r>
            <a:r>
              <a:rPr lang="en-US" b="1" u="sng" dirty="0">
                <a:solidFill>
                  <a:schemeClr val="hlink"/>
                </a:solidFill>
                <a:hlinkClick r:id="rId47"/>
              </a:rPr>
              <a:t> 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111" name="symbole point d'interrogation" title="symbole: point d'interrogation"/>
          <p:cNvPicPr preferRelativeResize="0"/>
          <p:nvPr>
            <p:custDataLst>
              <p:tags r:id="rId19"/>
            </p:custDataLst>
          </p:nvPr>
        </p:nvPicPr>
        <p:blipFill>
          <a:blip r:embed="rId48">
            <a:alphaModFix/>
          </a:blip>
          <a:stretch>
            <a:fillRect/>
          </a:stretch>
        </p:blipFill>
        <p:spPr>
          <a:xfrm>
            <a:off x="292098" y="3840082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ymbole cellulaire" title="symbole: téléphone cellulaire"/>
          <p:cNvPicPr preferRelativeResize="0"/>
          <p:nvPr>
            <p:custDataLst>
              <p:tags r:id="rId20"/>
            </p:custDataLst>
          </p:nvPr>
        </p:nvPicPr>
        <p:blipFill>
          <a:blip r:embed="rId49">
            <a:alphaModFix/>
          </a:blip>
          <a:stretch>
            <a:fillRect/>
          </a:stretch>
        </p:blipFill>
        <p:spPr>
          <a:xfrm>
            <a:off x="289325" y="3058713"/>
            <a:ext cx="307775" cy="307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ymbole MS Teams" title="symbole: MS Teams"/>
          <p:cNvPicPr preferRelativeResize="0"/>
          <p:nvPr>
            <p:custDataLst>
              <p:tags r:id="rId21"/>
            </p:custDataLst>
          </p:nvPr>
        </p:nvPicPr>
        <p:blipFill>
          <a:blip r:embed="rId50">
            <a:alphaModFix/>
          </a:blip>
          <a:stretch>
            <a:fillRect/>
          </a:stretch>
        </p:blipFill>
        <p:spPr>
          <a:xfrm>
            <a:off x="258825" y="2083600"/>
            <a:ext cx="368775" cy="36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titre Où commencer"/>
          <p:cNvSpPr txBox="1"/>
          <p:nvPr>
            <p:custDataLst>
              <p:tags r:id="rId22"/>
            </p:custDataLst>
          </p:nvPr>
        </p:nvSpPr>
        <p:spPr>
          <a:xfrm>
            <a:off x="165180" y="1594397"/>
            <a:ext cx="3053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fr-CA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ù commencer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division haut" descr="division haut"/>
          <p:cNvCxnSpPr/>
          <p:nvPr>
            <p:custDataLst>
              <p:tags r:id="rId23"/>
            </p:custDataLst>
          </p:nvPr>
        </p:nvCxnSpPr>
        <p:spPr>
          <a:xfrm>
            <a:off x="0" y="1489600"/>
            <a:ext cx="122061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conception graphique titre" descr="conception graphique titre"/>
          <p:cNvSpPr/>
          <p:nvPr>
            <p:custDataLst>
              <p:tags r:id="rId24"/>
            </p:custDataLst>
          </p:nvPr>
        </p:nvSpPr>
        <p:spPr>
          <a:xfrm>
            <a:off x="-825" y="400200"/>
            <a:ext cx="12207600" cy="1089300"/>
          </a:xfrm>
          <a:prstGeom prst="rect">
            <a:avLst/>
          </a:prstGeom>
          <a:solidFill>
            <a:srgbClr val="F3F3F3">
              <a:alpha val="770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titre"/>
          <p:cNvSpPr txBox="1"/>
          <p:nvPr>
            <p:custDataLst>
              <p:tags r:id="rId25"/>
            </p:custDataLst>
          </p:nvPr>
        </p:nvSpPr>
        <p:spPr>
          <a:xfrm>
            <a:off x="223100" y="498138"/>
            <a:ext cx="424290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600" b="1" dirty="0" smtClean="0">
                <a:solidFill>
                  <a:schemeClr val="accent1"/>
                </a:solidFill>
              </a:rPr>
              <a:t>MS Teams</a:t>
            </a:r>
            <a:endParaRPr sz="2600" b="1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000" dirty="0" err="1" smtClean="0"/>
              <a:t>Une</a:t>
            </a:r>
            <a:r>
              <a:rPr lang="en-US" sz="2000" dirty="0" smtClean="0"/>
              <a:t> i</a:t>
            </a:r>
            <a:r>
              <a:rPr lang="en-US" sz="2000" i="0" u="none" strike="noStrike" cap="none" dirty="0" smtClean="0"/>
              <a:t>ntroduction</a:t>
            </a:r>
            <a:endParaRPr sz="2000" i="0" u="none" strike="noStrike" cap="none" dirty="0"/>
          </a:p>
        </p:txBody>
      </p:sp>
      <p:sp>
        <p:nvSpPr>
          <p:cNvPr id="113" name="conception graphique haut" descr="conception graphique haut"/>
          <p:cNvSpPr/>
          <p:nvPr>
            <p:custDataLst>
              <p:tags r:id="rId26"/>
            </p:custDataLst>
          </p:nvPr>
        </p:nvSpPr>
        <p:spPr>
          <a:xfrm>
            <a:off x="-825" y="-1"/>
            <a:ext cx="12207600" cy="400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E5B7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FIP haut" descr="FIP haut"/>
          <p:cNvPicPr/>
          <p:nvPr>
            <p:custDataLst>
              <p:tags r:id="rId27"/>
            </p:custDataLst>
          </p:nvPr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" t="11841" r="66422" b="64952"/>
          <a:stretch/>
        </p:blipFill>
        <p:spPr bwMode="auto">
          <a:xfrm>
            <a:off x="149881" y="57619"/>
            <a:ext cx="2564744" cy="3424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87540" y="53122"/>
            <a:ext cx="918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err="1" smtClean="0">
                <a:solidFill>
                  <a:schemeClr val="bg1"/>
                </a:solidFill>
              </a:rPr>
              <a:t>juillet</a:t>
            </a:r>
            <a:r>
              <a:rPr lang="en-US" sz="1100" b="1" dirty="0" smtClean="0">
                <a:solidFill>
                  <a:schemeClr val="bg1"/>
                </a:solidFill>
              </a:rPr>
              <a:t> 2020</a:t>
            </a:r>
            <a:endParaRPr lang="en-CA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25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heme/theme1.xml><?xml version="1.0" encoding="utf-8"?>
<a:theme xmlns:a="http://schemas.openxmlformats.org/drawingml/2006/main" name="CSPS Brandbook">
  <a:themeElements>
    <a:clrScheme name="School Brand">
      <a:dk1>
        <a:srgbClr val="000000"/>
      </a:dk1>
      <a:lt1>
        <a:srgbClr val="FFFFFF"/>
      </a:lt1>
      <a:dk2>
        <a:srgbClr val="4E5B73"/>
      </a:dk2>
      <a:lt2>
        <a:srgbClr val="E7E6E6"/>
      </a:lt2>
      <a:accent1>
        <a:srgbClr val="3F2A56"/>
      </a:accent1>
      <a:accent2>
        <a:srgbClr val="4E5B73"/>
      </a:accent2>
      <a:accent3>
        <a:srgbClr val="DA797A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581</Words>
  <Application>Microsoft Office PowerPoint</Application>
  <PresentationFormat>Widescreen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CSPS Brandbook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Ryan</dc:creator>
  <cp:lastModifiedBy>John Ryan</cp:lastModifiedBy>
  <cp:revision>17</cp:revision>
  <dcterms:created xsi:type="dcterms:W3CDTF">2020-06-08T16:12:28Z</dcterms:created>
  <dcterms:modified xsi:type="dcterms:W3CDTF">2020-07-23T19:04:40Z</dcterms:modified>
</cp:coreProperties>
</file>