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45" r:id="rId2"/>
    <p:sldId id="332" r:id="rId3"/>
    <p:sldId id="364" r:id="rId4"/>
    <p:sldId id="354" r:id="rId5"/>
    <p:sldId id="278" r:id="rId6"/>
    <p:sldId id="358" r:id="rId7"/>
    <p:sldId id="361" r:id="rId8"/>
    <p:sldId id="368" r:id="rId9"/>
    <p:sldId id="335" r:id="rId10"/>
    <p:sldId id="349" r:id="rId11"/>
    <p:sldId id="322" r:id="rId12"/>
    <p:sldId id="366" r:id="rId13"/>
    <p:sldId id="362" r:id="rId14"/>
    <p:sldId id="324" r:id="rId15"/>
    <p:sldId id="367" r:id="rId16"/>
    <p:sldId id="359" r:id="rId17"/>
    <p:sldId id="360" r:id="rId18"/>
    <p:sldId id="338" r:id="rId19"/>
    <p:sldId id="33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44719" autoAdjust="0"/>
  </p:normalViewPr>
  <p:slideViewPr>
    <p:cSldViewPr snapToObjects="1" showGuides="1">
      <p:cViewPr varScale="1">
        <p:scale>
          <a:sx n="49" d="100"/>
          <a:sy n="49" d="100"/>
        </p:scale>
        <p:origin x="2904" y="54"/>
      </p:cViewPr>
      <p:guideLst>
        <p:guide orient="horz" pos="2160"/>
        <p:guide pos="2880"/>
      </p:guideLst>
    </p:cSldViewPr>
  </p:slideViewPr>
  <p:notesTextViewPr>
    <p:cViewPr>
      <p:scale>
        <a:sx n="3" d="2"/>
        <a:sy n="3" d="2"/>
      </p:scale>
      <p:origin x="0" y="-51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chive.org/embed/2-mins-centering-exercise-fr" TargetMode="External"/><Relationship Id="rId7" Type="http://schemas.openxmlformats.org/officeDocument/2006/relationships/hyperlink" Target="https://www.youtube.com/watch?v=nWjVZ0fEjko"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youtube.com/watch?v=4Shw6MyGXAk&amp;t=130s" TargetMode="External"/><Relationship Id="rId5" Type="http://schemas.openxmlformats.org/officeDocument/2006/relationships/hyperlink" Target="https://www.youtube.com/watch?v=_mn04Wc-X3o" TargetMode="External"/><Relationship Id="rId4" Type="http://schemas.openxmlformats.org/officeDocument/2006/relationships/hyperlink" Target="https://www.youtube.com/watch?v=TZFbCd5Bc3w"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7x4am1tC7o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PDFWBMOF5y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rPr>
              <a:t>https://www.youtube.com/watch?v=qM56FRfZrl8</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highlight>
                  <a:srgbClr val="FFFF00"/>
                </a:highlight>
              </a:rPr>
              <a:t>Ginette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100" dirty="0">
                <a:highlight>
                  <a:srgbClr val="FFFF00"/>
                </a:highlight>
              </a:rPr>
              <a:t>Ginette</a:t>
            </a:r>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a:t>(Cliquez</a:t>
            </a:r>
            <a:r>
              <a:rPr lang="fr-FR" sz="1100" baseline="0" noProof="0" dirty="0"/>
              <a:t> dans chaque « </a:t>
            </a:r>
            <a:r>
              <a:rPr lang="fr-FR" sz="1100" baseline="0" noProof="0" dirty="0" err="1"/>
              <a:t>bullet</a:t>
            </a:r>
            <a:r>
              <a:rPr lang="fr-FR" sz="1100" baseline="0" noProof="0" dirty="0"/>
              <a:t> »</a:t>
            </a:r>
            <a:r>
              <a:rPr lang="fr-CA" sz="1100" noProof="0" dirty="0"/>
              <a:t>)</a:t>
            </a:r>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Merci Annie-Claude,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Le tableau qui est vous est présenté à l’écran, est un sommaire de la ressource en lien au bas de l’écran. Tel que mentionné plus tôt, en téléchargeant les Présentations vous avez accès à toutes ses ressources.</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On vous démontre ici les bienfaits qu’offre la pleine conscience quand elle est utilisée au niveau de la haute gestion.   </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C’est-à-dire que les dirigeants qui pratique la pleine conscience sont plus résilient, ont une meilleure attention, ils deviennent plus créatifs, ont de meilleures relations, sont plus reconnaissant etc…</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Donc on peut dire que pratiquer la pleine conscience permet d'avoir des discussions plus humaine, emphatique, compatissante, globalement meilleure. Ce qui aide quand les gestionnaires ont à aborder des discussions plus délicates avec leurs employés.</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203029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Maintenant, nous avons une citation du BCG – LE BCG </a:t>
            </a:r>
            <a:r>
              <a:rPr lang="fr-FR" sz="1200" b="1" dirty="0">
                <a:latin typeface="Merriweather"/>
                <a:ea typeface="Merriweather"/>
                <a:cs typeface="Merriweather"/>
                <a:sym typeface="Merriweather"/>
              </a:rPr>
              <a:t>est un énorme groupe mondial de consultants </a:t>
            </a:r>
            <a:r>
              <a:rPr lang="fr-FR" sz="1200" b="0" dirty="0">
                <a:latin typeface="Merriweather"/>
                <a:ea typeface="Merriweather"/>
                <a:cs typeface="Merriweather"/>
                <a:sym typeface="Merriweather"/>
              </a:rPr>
              <a:t>– cette citation souligne que « </a:t>
            </a:r>
            <a:r>
              <a:rPr lang="fr-FR" dirty="0">
                <a:latin typeface="Open Sans"/>
              </a:rPr>
              <a:t>la pleine conscience augmente la confiance dans le leadership et stimule l'engagement des employés. </a:t>
            </a:r>
          </a:p>
          <a:p>
            <a:pPr marL="0" lvl="0" indent="0" algn="l" rtl="0">
              <a:spcBef>
                <a:spcPts val="0"/>
              </a:spcBef>
              <a:spcAft>
                <a:spcPts val="0"/>
              </a:spcAft>
              <a:buClr>
                <a:schemeClr val="dk1"/>
              </a:buClr>
              <a:buSzPts val="1100"/>
              <a:buFont typeface="Arial"/>
              <a:buNone/>
            </a:pPr>
            <a:endParaRPr lang="fr-FR" dirty="0">
              <a:latin typeface="Open Sans"/>
            </a:endParaRPr>
          </a:p>
          <a:p>
            <a:pPr marL="0" lvl="0" indent="0" algn="l" rtl="0">
              <a:spcBef>
                <a:spcPts val="0"/>
              </a:spcBef>
              <a:spcAft>
                <a:spcPts val="0"/>
              </a:spcAft>
              <a:buClr>
                <a:schemeClr val="dk1"/>
              </a:buClr>
              <a:buSzPts val="1100"/>
              <a:buFont typeface="Arial"/>
              <a:buNone/>
            </a:pPr>
            <a:r>
              <a:rPr lang="fr-FR" dirty="0">
                <a:latin typeface="Open Sans"/>
              </a:rPr>
              <a:t>De plus, la pleine conscience aide à libérer tout le potentiel des transformations numériques et agiles. »</a:t>
            </a:r>
            <a:endParaRPr lang="en-CA" sz="1200" b="0" dirty="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lvl="0" indent="0" algn="l" rtl="0">
              <a:spcBef>
                <a:spcPts val="0"/>
              </a:spcBef>
              <a:spcAft>
                <a:spcPts val="0"/>
              </a:spcAft>
              <a:buClr>
                <a:schemeClr val="dk1"/>
              </a:buClr>
              <a:buSzPts val="1100"/>
              <a:buFont typeface="Arial"/>
              <a:buNone/>
            </a:pPr>
            <a:r>
              <a:rPr lang="fr-FR" sz="16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Le tableau à l’écran nous présente dans la colonne de gauche </a:t>
            </a:r>
            <a:r>
              <a:rPr lang="fr-FR" sz="1600" b="1" i="0" dirty="0">
                <a:solidFill>
                  <a:srgbClr val="333333"/>
                </a:solidFill>
                <a:effectLst/>
                <a:latin typeface="Lato" panose="020F0502020204030203" pitchFamily="34" charset="0"/>
              </a:rPr>
              <a:t>le profil des compétences clés en leadership de comportements efficaces et inefficaces </a:t>
            </a:r>
            <a:r>
              <a:rPr lang="fr-FR" sz="1600" b="0" i="0" dirty="0">
                <a:solidFill>
                  <a:srgbClr val="333333"/>
                </a:solidFill>
                <a:effectLst/>
                <a:latin typeface="Lato" panose="020F0502020204030203" pitchFamily="34" charset="0"/>
              </a:rPr>
              <a:t>du  Gouvernement du Canada.  Ceux-ci sont disponible par l’entremise du lien qui se trouve dans la PPT de cette semaine.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a:solidFill>
                  <a:srgbClr val="333333"/>
                </a:solidFill>
                <a:effectLst/>
                <a:latin typeface="Lato" panose="020F0502020204030203" pitchFamily="34" charset="0"/>
              </a:rPr>
              <a:t>Les compétences se trouvent dans la colonne de gauche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créer une vision et une stratégie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mobiliser les personnes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préserver l’intégrité et le respect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collaborer avec les partenaires et les intervenants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Promouvoir l’innovation et orienter le changement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obtenir des résultats</a:t>
            </a:r>
            <a:endParaRPr lang="fr-FR" sz="1600" b="1"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en haut du tableau, il y a  l</a:t>
            </a:r>
            <a:r>
              <a:rPr lang="fr-FR" sz="1600" b="1" i="0" dirty="0">
                <a:solidFill>
                  <a:srgbClr val="333333"/>
                </a:solidFill>
                <a:effectLst/>
                <a:latin typeface="Lato" panose="020F0502020204030203" pitchFamily="34" charset="0"/>
              </a:rPr>
              <a:t>es aspects de la pleine conscience </a:t>
            </a:r>
            <a:r>
              <a:rPr lang="fr-FR" sz="1600" b="0" i="0" dirty="0">
                <a:solidFill>
                  <a:srgbClr val="333333"/>
                </a:solidFill>
                <a:effectLst/>
                <a:latin typeface="Lato" panose="020F0502020204030203" pitchFamily="34" charset="0"/>
              </a:rPr>
              <a:t>que nous venons de voir dans la diapo précédente soit:</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Le focus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 clarté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 créativité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 compassion – service aux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Si nous prenons par exemple la compétence « </a:t>
            </a:r>
            <a:r>
              <a:rPr lang="fr-FR" sz="1600" b="1" i="0" dirty="0">
                <a:solidFill>
                  <a:srgbClr val="333333"/>
                </a:solidFill>
                <a:effectLst/>
                <a:latin typeface="Lato" panose="020F0502020204030203" pitchFamily="34" charset="0"/>
              </a:rPr>
              <a:t>Créer une vision et une stratégie </a:t>
            </a:r>
            <a:r>
              <a:rPr lang="fr-FR" sz="1600" b="0" i="0" dirty="0">
                <a:solidFill>
                  <a:srgbClr val="333333"/>
                </a:solidFill>
                <a:effectLst/>
                <a:latin typeface="Lato" panose="020F0502020204030203" pitchFamily="34" charset="0"/>
              </a:rPr>
              <a: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La description de celle-ci va comme suit:</a:t>
            </a:r>
          </a:p>
          <a:p>
            <a:r>
              <a:rPr lang="fr-FR" sz="1600" b="0" i="0" kern="1200" dirty="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t>
            </a:r>
          </a:p>
          <a:p>
            <a:endParaRPr lang="fr-FR" sz="1600" b="0" i="0" kern="1200" dirty="0">
              <a:solidFill>
                <a:schemeClr val="tx1"/>
              </a:solidFill>
              <a:effectLst/>
              <a:latin typeface="+mn-lt"/>
              <a:ea typeface="+mn-ea"/>
              <a:cs typeface="+mn-cs"/>
            </a:endParaRPr>
          </a:p>
          <a:p>
            <a:r>
              <a:rPr lang="fr-FR" sz="1600" b="0" i="0" kern="1200" dirty="0">
                <a:solidFill>
                  <a:schemeClr val="tx1"/>
                </a:solidFill>
                <a:effectLst/>
                <a:latin typeface="+mn-lt"/>
                <a:ea typeface="+mn-ea"/>
                <a:cs typeface="+mn-cs"/>
              </a:rPr>
              <a:t>Agiles sur le plan intellectuel, ils mettent à contribution leurs connaissances vastes et approfondies, s'inspirent de différentes idées et perspectives, et dégagent un consensus sur les visions convaincantes. </a:t>
            </a:r>
          </a:p>
          <a:p>
            <a:endParaRPr lang="fr-FR" sz="1600" b="0" i="0" kern="1200" dirty="0">
              <a:solidFill>
                <a:schemeClr val="tx1"/>
              </a:solidFill>
              <a:effectLst/>
              <a:latin typeface="+mn-lt"/>
              <a:ea typeface="+mn-ea"/>
              <a:cs typeface="+mn-cs"/>
            </a:endParaRPr>
          </a:p>
          <a:p>
            <a:r>
              <a:rPr lang="fr-FR" sz="1600" b="0" i="0" kern="1200" dirty="0">
                <a:solidFill>
                  <a:schemeClr val="tx1"/>
                </a:solidFill>
                <a:effectLst/>
                <a:latin typeface="+mn-lt"/>
                <a:ea typeface="+mn-ea"/>
                <a:cs typeface="+mn-cs"/>
              </a:rPr>
              <a:t>Les dirigeants assurent l'équilibre entre les priorités organisationnelles et pangouvernementales, et contribuent à améliorer les résultats pour le Canada et les Canadiens.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Donc dans le tableau à l’écran cette compétence s’appuie principalement sur la </a:t>
            </a:r>
            <a:r>
              <a:rPr lang="fr-FR" sz="1600" b="1" i="0" dirty="0">
                <a:solidFill>
                  <a:srgbClr val="333333"/>
                </a:solidFill>
                <a:effectLst/>
                <a:latin typeface="Lato" panose="020F0502020204030203" pitchFamily="34" charset="0"/>
              </a:rPr>
              <a:t>Clarté</a:t>
            </a:r>
            <a:r>
              <a:rPr lang="fr-FR" sz="1600" b="0" i="0" dirty="0">
                <a:solidFill>
                  <a:srgbClr val="333333"/>
                </a:solidFill>
                <a:effectLst/>
                <a:latin typeface="Lato" panose="020F0502020204030203" pitchFamily="34" charset="0"/>
              </a:rPr>
              <a:t> et la </a:t>
            </a:r>
            <a:r>
              <a:rPr lang="fr-FR" sz="1600" b="1" i="0" dirty="0">
                <a:solidFill>
                  <a:srgbClr val="333333"/>
                </a:solidFill>
                <a:effectLst/>
                <a:latin typeface="Lato" panose="020F0502020204030203" pitchFamily="34" charset="0"/>
              </a:rPr>
              <a:t>Compassion – service aux autres</a:t>
            </a: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On définit la compétence « Mobiliser les personnes » avec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t>
            </a:r>
            <a:r>
              <a:rPr lang="fr-FR" sz="1600" b="0" kern="1200" dirty="0">
                <a:solidFill>
                  <a:schemeClr val="tx1"/>
                </a:solidFill>
                <a:effectLst/>
                <a:latin typeface="+mn-lt"/>
                <a:ea typeface="+mn-ea"/>
                <a:cs typeface="+mn-cs"/>
              </a:rPr>
              <a:t>es </a:t>
            </a:r>
            <a:r>
              <a:rPr lang="fr-FR" sz="1600" b="0" i="0" kern="1200" dirty="0">
                <a:solidFill>
                  <a:schemeClr val="tx1"/>
                </a:solidFill>
                <a:effectLst/>
                <a:latin typeface="+mn-lt"/>
                <a:ea typeface="+mn-ea"/>
                <a:cs typeface="+mn-cs"/>
              </a:rPr>
              <a:t>dirigeants inspirent et motivent les personnes qu'ils dirigent.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a:solidFill>
                  <a:schemeClr val="tx1"/>
                </a:solidFill>
                <a:effectLst/>
                <a:latin typeface="+mn-lt"/>
                <a:ea typeface="+mn-ea"/>
                <a:cs typeface="+mn-cs"/>
              </a:rPr>
              <a:t>Ils gèrent le rendement, offrent de la rétroaction constructive et respectueuse pour encourager et rendre possible l'excellence en matière de rendement.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a:solidFill>
                  <a:schemeClr val="tx1"/>
                </a:solidFill>
                <a:effectLst/>
                <a:latin typeface="+mn-lt"/>
                <a:ea typeface="+mn-ea"/>
                <a:cs typeface="+mn-cs"/>
              </a:rPr>
              <a:t>Ils donnent l'exemple en se fixant des objectifs pour eux-mêmes qui sont plus exigeants que ceux qu'ils fixent pour les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Cette compétence est soutenue par la </a:t>
            </a:r>
            <a:r>
              <a:rPr lang="fr-FR" sz="1600" b="1" i="0" dirty="0">
                <a:solidFill>
                  <a:srgbClr val="333333"/>
                </a:solidFill>
                <a:effectLst/>
                <a:latin typeface="Lato" panose="020F0502020204030203" pitchFamily="34" charset="0"/>
              </a:rPr>
              <a:t>Concentration</a:t>
            </a:r>
            <a:r>
              <a:rPr lang="fr-FR" sz="1600" b="0" i="0" dirty="0">
                <a:solidFill>
                  <a:srgbClr val="333333"/>
                </a:solidFill>
                <a:effectLst/>
                <a:latin typeface="Lato" panose="020F0502020204030203" pitchFamily="34" charset="0"/>
              </a:rPr>
              <a:t>, la </a:t>
            </a:r>
            <a:r>
              <a:rPr lang="fr-FR" sz="1600" b="1" i="0" dirty="0">
                <a:solidFill>
                  <a:srgbClr val="333333"/>
                </a:solidFill>
                <a:effectLst/>
                <a:latin typeface="Lato" panose="020F0502020204030203" pitchFamily="34" charset="0"/>
              </a:rPr>
              <a:t>Clarté </a:t>
            </a:r>
            <a:r>
              <a:rPr lang="fr-FR" sz="1600" b="0" i="0" dirty="0">
                <a:solidFill>
                  <a:srgbClr val="333333"/>
                </a:solidFill>
                <a:effectLst/>
                <a:latin typeface="Lato" panose="020F0502020204030203" pitchFamily="34" charset="0"/>
              </a:rPr>
              <a:t>et la </a:t>
            </a:r>
            <a:r>
              <a:rPr lang="fr-FR" sz="1600" b="1" i="0" dirty="0">
                <a:solidFill>
                  <a:srgbClr val="333333"/>
                </a:solidFill>
                <a:effectLst/>
                <a:latin typeface="Lato" panose="020F0502020204030203" pitchFamily="34" charset="0"/>
              </a:rPr>
              <a:t>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ainsi de suite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Au fait vous pouvez penser que </a:t>
            </a:r>
            <a:r>
              <a:rPr lang="fr-FR" sz="1600" b="1" i="0" dirty="0">
                <a:solidFill>
                  <a:srgbClr val="333333"/>
                </a:solidFill>
                <a:effectLst/>
                <a:latin typeface="Lato" panose="020F0502020204030203" pitchFamily="34" charset="0"/>
              </a:rPr>
              <a:t>toutes les compétences </a:t>
            </a:r>
            <a:r>
              <a:rPr lang="fr-FR" sz="1600" b="0" i="0" dirty="0">
                <a:solidFill>
                  <a:srgbClr val="333333"/>
                </a:solidFill>
                <a:effectLst/>
                <a:latin typeface="Lato" panose="020F0502020204030203" pitchFamily="34" charset="0"/>
              </a:rPr>
              <a:t>sont soutenues par les aspects de pleine conscience – et vous avez raison – par contre le tableau indique l’aspect prédominant en pleine conscience qui est relié à la compétence du gouvernement du Canada.</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fontAlgn="t"/>
            <a:r>
              <a:rPr lang="en-CA" sz="1100" dirty="0"/>
              <a:t>Pour consulter le detail des </a:t>
            </a:r>
            <a:r>
              <a:rPr lang="en-CA" sz="1100" dirty="0" err="1"/>
              <a:t>autres</a:t>
            </a:r>
            <a:r>
              <a:rPr lang="en-CA" sz="1100" dirty="0"/>
              <a:t> </a:t>
            </a:r>
            <a:r>
              <a:rPr lang="en-CA" sz="1100" dirty="0" err="1"/>
              <a:t>compétences</a:t>
            </a:r>
            <a:r>
              <a:rPr lang="en-CA" sz="1100" dirty="0"/>
              <a:t>, </a:t>
            </a:r>
            <a:r>
              <a:rPr lang="en-CA" sz="1100" dirty="0" err="1"/>
              <a:t>veuillez</a:t>
            </a:r>
            <a:r>
              <a:rPr lang="en-CA" sz="1100" dirty="0"/>
              <a:t> </a:t>
            </a:r>
            <a:r>
              <a:rPr lang="en-CA" sz="1100" dirty="0" err="1"/>
              <a:t>vous</a:t>
            </a:r>
            <a:r>
              <a:rPr lang="en-CA" sz="1100" dirty="0"/>
              <a:t> </a:t>
            </a:r>
            <a:r>
              <a:rPr lang="en-CA" sz="1100" dirty="0" err="1"/>
              <a:t>référer</a:t>
            </a:r>
            <a:r>
              <a:rPr lang="en-CA" sz="1100" dirty="0"/>
              <a:t> à la PPT.</a:t>
            </a:r>
          </a:p>
          <a:p>
            <a:pPr fontAlgn="t"/>
            <a:endParaRPr lang="en-CA" sz="1100" dirty="0"/>
          </a:p>
          <a:p>
            <a:pPr fontAlgn="t"/>
            <a:endParaRPr lang="en-CA" sz="1100" dirty="0"/>
          </a:p>
          <a:p>
            <a:pPr fontAlgn="t"/>
            <a:r>
              <a:rPr lang="fr-FR" sz="1200" b="1" kern="1200" dirty="0">
                <a:solidFill>
                  <a:schemeClr val="tx1"/>
                </a:solidFill>
                <a:effectLst/>
                <a:latin typeface="+mn-lt"/>
                <a:ea typeface="+mn-ea"/>
                <a:cs typeface="+mn-cs"/>
              </a:rPr>
              <a:t>Préserver l'intégrité et le respect</a:t>
            </a:r>
          </a:p>
          <a:p>
            <a:r>
              <a:rPr lang="fr-FR" sz="1200" b="0" i="0" kern="1200" dirty="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a:p>
          <a:p>
            <a:pPr fontAlgn="t"/>
            <a:r>
              <a:rPr lang="fr-FR" sz="1200" b="1" kern="1200" dirty="0">
                <a:solidFill>
                  <a:schemeClr val="tx1"/>
                </a:solidFill>
                <a:effectLst/>
                <a:latin typeface="+mn-lt"/>
                <a:ea typeface="+mn-ea"/>
                <a:cs typeface="+mn-cs"/>
              </a:rPr>
              <a:t>Collaborer avec les partenaires et les intervenants</a:t>
            </a:r>
          </a:p>
          <a:p>
            <a:r>
              <a:rPr lang="fr-FR" sz="1200" b="0" i="0" kern="1200" dirty="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a:p>
          <a:p>
            <a:pPr fontAlgn="t"/>
            <a:r>
              <a:rPr lang="fr-FR" sz="1200" b="1" kern="1200" dirty="0">
                <a:solidFill>
                  <a:schemeClr val="tx1"/>
                </a:solidFill>
                <a:effectLst/>
                <a:latin typeface="+mn-lt"/>
                <a:ea typeface="+mn-ea"/>
                <a:cs typeface="+mn-cs"/>
              </a:rPr>
              <a:t>Promouvoir l'innovation et orienter le changement</a:t>
            </a:r>
          </a:p>
          <a:p>
            <a:r>
              <a:rPr lang="fr-FR" sz="1200" b="0" i="0" kern="1200" dirty="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a:p>
          <a:p>
            <a:pPr fontAlgn="t"/>
            <a:r>
              <a:rPr lang="fr-FR" sz="1200" b="1" kern="1200" dirty="0">
                <a:solidFill>
                  <a:schemeClr val="tx1"/>
                </a:solidFill>
                <a:effectLst/>
                <a:latin typeface="+mn-lt"/>
                <a:ea typeface="+mn-ea"/>
                <a:cs typeface="+mn-cs"/>
              </a:rPr>
              <a:t>Obtenir des résultats</a:t>
            </a:r>
          </a:p>
          <a:p>
            <a:r>
              <a:rPr lang="fr-FR" sz="1200" b="0" i="0" kern="1200" dirty="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 https://www.canada.ca/fr/secretariat-conseil-tresor/services/perfectionnement-professionnel/profil-competence-cle-leadership/exemples-comportements-efficaces-inefficaces.html</a:t>
            </a:r>
          </a:p>
          <a:p>
            <a:r>
              <a:rPr lang="fr-FR"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defTabSz="912937">
              <a:defRPr/>
            </a:pPr>
            <a:endParaRPr lang="en-US" b="0" dirty="0"/>
          </a:p>
          <a:p>
            <a:pPr defTabSz="912937">
              <a:defRPr/>
            </a:pPr>
            <a:r>
              <a:rPr lang="en-US" b="0" dirty="0"/>
              <a:t>À </a:t>
            </a:r>
            <a:r>
              <a:rPr lang="en-US" b="0" dirty="0" err="1"/>
              <a:t>chaque</a:t>
            </a:r>
            <a:r>
              <a:rPr lang="en-US" b="0" baseline="0" dirty="0"/>
              <a:t> jour </a:t>
            </a:r>
            <a:r>
              <a:rPr lang="en-US" b="0" baseline="0" dirty="0" err="1"/>
              <a:t>faites</a:t>
            </a:r>
            <a:r>
              <a:rPr lang="en-US" b="0" baseline="0" dirty="0"/>
              <a:t> </a:t>
            </a:r>
            <a:r>
              <a:rPr lang="en-US" b="0" baseline="0" dirty="0" err="1"/>
              <a:t>une</a:t>
            </a:r>
            <a:r>
              <a:rPr lang="en-US" b="0" baseline="0" dirty="0"/>
              <a:t> </a:t>
            </a:r>
            <a:r>
              <a:rPr lang="en-US" b="0" baseline="0" dirty="0" err="1"/>
              <a:t>exercice</a:t>
            </a:r>
            <a:r>
              <a:rPr lang="en-US" b="0" baseline="0" dirty="0"/>
              <a:t> de </a:t>
            </a:r>
            <a:r>
              <a:rPr lang="en-US" b="0" baseline="0" dirty="0" err="1"/>
              <a:t>prise</a:t>
            </a:r>
            <a:r>
              <a:rPr lang="en-US" b="0" baseline="0" dirty="0"/>
              <a:t> de conscience de </a:t>
            </a:r>
            <a:r>
              <a:rPr lang="en-US" b="0" baseline="0" dirty="0" err="1"/>
              <a:t>votre</a:t>
            </a:r>
            <a:r>
              <a:rPr lang="en-US" b="0" baseline="0" dirty="0"/>
              <a:t> corps, </a:t>
            </a:r>
            <a:r>
              <a:rPr lang="en-US" b="0" baseline="0" dirty="0" err="1"/>
              <a:t>vous</a:t>
            </a:r>
            <a:r>
              <a:rPr lang="en-US" b="0" baseline="0" dirty="0"/>
              <a:t> </a:t>
            </a:r>
            <a:r>
              <a:rPr lang="en-US" b="0" baseline="0" dirty="0" err="1"/>
              <a:t>pouvez</a:t>
            </a:r>
            <a:r>
              <a:rPr lang="en-US" b="0" baseline="0" dirty="0"/>
              <a:t> faire </a:t>
            </a:r>
            <a:r>
              <a:rPr lang="en-US" b="0" baseline="0" dirty="0" err="1"/>
              <a:t>ceci</a:t>
            </a:r>
            <a:r>
              <a:rPr lang="en-US" b="0" baseline="0" dirty="0"/>
              <a:t> </a:t>
            </a:r>
            <a:r>
              <a:rPr lang="en-US" b="0" baseline="0" dirty="0" err="1"/>
              <a:t>dans</a:t>
            </a:r>
            <a:r>
              <a:rPr lang="en-US" b="0" baseline="0" dirty="0"/>
              <a:t> </a:t>
            </a:r>
            <a:r>
              <a:rPr lang="en-US" b="0" baseline="0" dirty="0" err="1"/>
              <a:t>votre</a:t>
            </a:r>
            <a:r>
              <a:rPr lang="en-US" b="0" baseline="0" dirty="0"/>
              <a:t> chaise au travail </a:t>
            </a:r>
            <a:r>
              <a:rPr lang="en-US" b="0" baseline="0" dirty="0" err="1"/>
              <a:t>ou</a:t>
            </a:r>
            <a:r>
              <a:rPr lang="en-US" b="0" baseline="0" dirty="0"/>
              <a:t> à la </a:t>
            </a:r>
            <a:r>
              <a:rPr lang="en-US" b="0" baseline="0" dirty="0" err="1"/>
              <a:t>maison</a:t>
            </a:r>
            <a:r>
              <a:rPr lang="en-US" b="0" baseline="0" dirty="0"/>
              <a:t> </a:t>
            </a:r>
            <a:r>
              <a:rPr lang="en-US" b="0" baseline="0" dirty="0" err="1"/>
              <a:t>soit</a:t>
            </a:r>
            <a:r>
              <a:rPr lang="en-US" b="0" baseline="0" dirty="0"/>
              <a:t> </a:t>
            </a:r>
            <a:r>
              <a:rPr lang="en-US" b="0" baseline="0" dirty="0" err="1"/>
              <a:t>assis</a:t>
            </a:r>
            <a:r>
              <a:rPr lang="en-US" b="0" baseline="0" dirty="0"/>
              <a:t> </a:t>
            </a:r>
            <a:r>
              <a:rPr lang="en-US" b="0" baseline="0" dirty="0" err="1"/>
              <a:t>ou</a:t>
            </a:r>
            <a:r>
              <a:rPr lang="en-US" b="0" baseline="0" dirty="0"/>
              <a:t> </a:t>
            </a:r>
            <a:r>
              <a:rPr lang="en-US" b="0" baseline="0" dirty="0" err="1"/>
              <a:t>vous</a:t>
            </a:r>
            <a:r>
              <a:rPr lang="en-US" b="0" baseline="0" dirty="0"/>
              <a:t> </a:t>
            </a:r>
            <a:r>
              <a:rPr lang="en-US" b="0" baseline="0" dirty="0" err="1"/>
              <a:t>pouvez</a:t>
            </a:r>
            <a:r>
              <a:rPr lang="en-US" b="0" baseline="0" dirty="0"/>
              <a:t> </a:t>
            </a:r>
            <a:r>
              <a:rPr lang="en-US" b="0" baseline="0" dirty="0" err="1"/>
              <a:t>aussi</a:t>
            </a:r>
            <a:r>
              <a:rPr lang="en-US" b="0" baseline="0" dirty="0"/>
              <a:t> </a:t>
            </a:r>
            <a:r>
              <a:rPr lang="en-US" b="0" baseline="0" dirty="0" err="1"/>
              <a:t>vous</a:t>
            </a:r>
            <a:r>
              <a:rPr lang="en-US" b="0" baseline="0" dirty="0"/>
              <a:t> </a:t>
            </a:r>
            <a:r>
              <a:rPr lang="en-US" b="0" baseline="0" dirty="0" err="1"/>
              <a:t>étendre</a:t>
            </a:r>
            <a:r>
              <a:rPr lang="en-US" b="0" baseline="0" dirty="0"/>
              <a:t> </a:t>
            </a:r>
            <a:endParaRPr lang="en-US" b="0" dirty="0"/>
          </a:p>
          <a:p>
            <a:pPr defTabSz="912937">
              <a:defRPr/>
            </a:pPr>
            <a:endParaRPr lang="en-US" b="0" dirty="0"/>
          </a:p>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11399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u="none" dirty="0"/>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171450" indent="-171450">
              <a:lnSpc>
                <a:spcPct val="110000"/>
              </a:lnSpc>
              <a:spcBef>
                <a:spcPts val="600"/>
              </a:spcBef>
              <a:buFont typeface="Arial" panose="020B0604020202020204" pitchFamily="34" charset="0"/>
              <a:buChar char="•"/>
            </a:pPr>
            <a:r>
              <a:rPr lang="fr-FR" sz="1200" dirty="0"/>
              <a:t>La </a:t>
            </a:r>
            <a:r>
              <a:rPr lang="fr-FR" sz="1200" dirty="0" err="1"/>
              <a:t>neuroplastie</a:t>
            </a:r>
            <a:r>
              <a:rPr lang="fr-FR" sz="1200" dirty="0"/>
              <a:t> : ce qui se passe dans votre cerveau</a:t>
            </a:r>
          </a:p>
          <a:p>
            <a:pPr marL="171450" indent="-171450">
              <a:lnSpc>
                <a:spcPct val="110000"/>
              </a:lnSpc>
              <a:spcBef>
                <a:spcPts val="600"/>
              </a:spcBef>
              <a:buFont typeface="Arial" panose="020B0604020202020204" pitchFamily="34" charset="0"/>
              <a:buChar char="•"/>
            </a:pPr>
            <a:r>
              <a:rPr lang="en-CA" sz="1200" dirty="0"/>
              <a:t>Comment la </a:t>
            </a:r>
            <a:r>
              <a:rPr lang="en-CA" sz="1200" dirty="0" err="1"/>
              <a:t>pratique</a:t>
            </a:r>
            <a:r>
              <a:rPr lang="en-CA" sz="1200" dirty="0"/>
              <a:t> de la </a:t>
            </a:r>
            <a:r>
              <a:rPr lang="en-CA" sz="1200" dirty="0" err="1"/>
              <a:t>pleine</a:t>
            </a:r>
            <a:r>
              <a:rPr lang="en-CA" sz="1200" dirty="0"/>
              <a:t> conscience </a:t>
            </a:r>
            <a:r>
              <a:rPr lang="en-CA" sz="1200" dirty="0" err="1"/>
              <a:t>appuie</a:t>
            </a:r>
            <a:r>
              <a:rPr lang="en-CA" sz="1200" dirty="0"/>
              <a:t> les chefs </a:t>
            </a:r>
            <a:r>
              <a:rPr lang="en-CA" sz="1200" dirty="0" err="1"/>
              <a:t>d’entreprises</a:t>
            </a:r>
            <a:endParaRPr lang="fr-FR" sz="1200" dirty="0"/>
          </a:p>
          <a:p>
            <a:pPr marL="171450" indent="-171450">
              <a:lnSpc>
                <a:spcPct val="110000"/>
              </a:lnSpc>
              <a:spcBef>
                <a:spcPts val="600"/>
              </a:spcBef>
              <a:buFont typeface="Arial" panose="020B0604020202020204" pitchFamily="34" charset="0"/>
              <a:buChar char="•"/>
            </a:pPr>
            <a:r>
              <a:rPr lang="en-US" sz="1200" dirty="0"/>
              <a:t>Les aspect de leadership en </a:t>
            </a:r>
            <a:r>
              <a:rPr lang="en-US" sz="1200" dirty="0" err="1"/>
              <a:t>pleine</a:t>
            </a:r>
            <a:r>
              <a:rPr lang="en-US" sz="1200" dirty="0"/>
              <a:t> consciences qui </a:t>
            </a:r>
            <a:r>
              <a:rPr lang="en-US" sz="1200" dirty="0" err="1"/>
              <a:t>supportent</a:t>
            </a:r>
            <a:r>
              <a:rPr lang="en-US" sz="1200" dirty="0"/>
              <a:t> les </a:t>
            </a:r>
            <a:r>
              <a:rPr lang="en-US" sz="1200" dirty="0" err="1"/>
              <a:t>compétences</a:t>
            </a:r>
            <a:r>
              <a:rPr lang="en-US" sz="1200" dirty="0"/>
              <a:t> </a:t>
            </a:r>
            <a:r>
              <a:rPr lang="en-US" sz="1200" dirty="0" err="1"/>
              <a:t>clés</a:t>
            </a:r>
            <a:r>
              <a:rPr lang="en-US" sz="1200" dirty="0"/>
              <a:t> en leadership</a:t>
            </a:r>
          </a:p>
          <a:p>
            <a:pPr marL="171450" indent="-171450">
              <a:lnSpc>
                <a:spcPct val="110000"/>
              </a:lnSpc>
              <a:spcBef>
                <a:spcPts val="600"/>
              </a:spcBef>
              <a:buFont typeface="Arial" panose="020B0604020202020204" pitchFamily="34" charset="0"/>
              <a:buChar char="•"/>
            </a:pPr>
            <a:r>
              <a:rPr lang="fr-FR" sz="1200" dirty="0"/>
              <a:t>Exercice de respiration (possible par rapport au Body Scan de la semaine dernière)</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Bien qu’il soit suggéré que vous preniez environ </a:t>
            </a:r>
            <a:r>
              <a:rPr lang="fr-FR" u="none" dirty="0"/>
              <a:t>15 minutes pour réfléchir à la séance d'aujourd'hui</a:t>
            </a:r>
            <a:r>
              <a:rPr lang="fr-CA" u="none" dirty="0"/>
              <a:t>, n’hésitez pas à prendre tout le temps nécessaire ou voulu. </a:t>
            </a:r>
            <a:r>
              <a:rPr lang="fr-FR" dirty="0"/>
              <a:t>Une fois terminé, vous pouvez simplement quitter le </a:t>
            </a:r>
            <a:r>
              <a:rPr lang="fr-FR" dirty="0" err="1"/>
              <a:t>WebEx</a:t>
            </a:r>
            <a:r>
              <a:rPr lang="fr-FR" dirty="0"/>
              <a:t>, à moins que vous ayez une question ou un commentaire, nous serons là</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171450" indent="-171450">
              <a:buFont typeface="Arial" panose="020B0604020202020204" pitchFamily="34" charset="0"/>
              <a:buChar char="•"/>
            </a:pPr>
            <a:r>
              <a:rPr lang="fr-CA" sz="1200" dirty="0"/>
              <a:t>Système de jumelage : une fois par semaine </a:t>
            </a:r>
            <a:br>
              <a:rPr lang="fr-CA" sz="1200" dirty="0"/>
            </a:br>
            <a:r>
              <a:rPr lang="fr-CA" sz="1200" dirty="0"/>
              <a:t>(5 </a:t>
            </a:r>
            <a:r>
              <a:rPr lang="fr-CA" sz="1200" dirty="0" err="1"/>
              <a:t>mins</a:t>
            </a:r>
            <a:r>
              <a:rPr lang="fr-CA" sz="1200" dirty="0"/>
              <a:t> par chaque </a:t>
            </a:r>
            <a:r>
              <a:rPr lang="fr-CA" sz="1200" dirty="0" err="1"/>
              <a:t>person</a:t>
            </a:r>
            <a:r>
              <a:rPr lang="fr-CA" sz="1200" dirty="0"/>
              <a:t>) avec vos co-équipiers</a:t>
            </a:r>
          </a:p>
          <a:p>
            <a:pPr marL="171450" indent="-171450">
              <a:buFont typeface="Arial" panose="020B0604020202020204" pitchFamily="34" charset="0"/>
              <a:buChar char="•"/>
            </a:pPr>
            <a:r>
              <a:rPr lang="fr-CA" sz="1200" dirty="0"/>
              <a:t>Journal de gratitude – quotidiennement</a:t>
            </a:r>
          </a:p>
          <a:p>
            <a:pPr marL="171450" indent="-171450">
              <a:spcBef>
                <a:spcPts val="0"/>
              </a:spcBef>
              <a:buFont typeface="Arial" panose="020B0604020202020204" pitchFamily="34" charset="0"/>
              <a:buChar char="•"/>
            </a:pPr>
            <a:r>
              <a:rPr lang="fr-CA" sz="1200" dirty="0"/>
              <a:t>Pratique de respiration 5 </a:t>
            </a:r>
            <a:r>
              <a:rPr lang="fr-CA" sz="1200" dirty="0" err="1"/>
              <a:t>mins</a:t>
            </a:r>
            <a:r>
              <a:rPr lang="fr-CA" sz="1200" dirty="0"/>
              <a:t>  – quotidiennement</a:t>
            </a:r>
            <a:br>
              <a:rPr lang="en-CA" sz="1400" dirty="0">
                <a:solidFill>
                  <a:prstClr val="black"/>
                </a:solidFill>
              </a:rPr>
            </a:br>
            <a:r>
              <a:rPr lang="fr-FR" sz="1000" dirty="0"/>
              <a:t>Centrage 2 minutes - </a:t>
            </a:r>
            <a:r>
              <a:rPr lang="fr-FR" sz="1000" dirty="0">
                <a:hlinkClick r:id="rId3"/>
              </a:rPr>
              <a:t>https://archive.org/embed/2-mins-centering-exercise-fr</a:t>
            </a:r>
            <a:r>
              <a:rPr lang="fr-FR" sz="1000" dirty="0"/>
              <a:t> </a:t>
            </a:r>
            <a:r>
              <a:rPr lang="fr-FR" sz="1000" dirty="0">
                <a:hlinkClick r:id="rId4"/>
              </a:rPr>
              <a:t>https://www.youtube.com/watch?v=TZFbCd5Bc3w</a:t>
            </a:r>
            <a:r>
              <a:rPr lang="fr-FR" sz="1000" dirty="0"/>
              <a:t> </a:t>
            </a:r>
            <a:br>
              <a:rPr lang="fr-FR" sz="1000" dirty="0"/>
            </a:br>
            <a:r>
              <a:rPr lang="fr-FR" sz="1000" dirty="0">
                <a:hlinkClick r:id="rId5"/>
              </a:rPr>
              <a:t>https://www.youtube.com/watch?v=_mn04Wc-X3o</a:t>
            </a:r>
            <a:r>
              <a:rPr lang="fr-FR" sz="1000" dirty="0"/>
              <a:t> </a:t>
            </a:r>
          </a:p>
          <a:p>
            <a:pPr marL="171450" lvl="0" indent="-171450">
              <a:spcBef>
                <a:spcPts val="0"/>
              </a:spcBef>
              <a:buFont typeface="Arial" panose="020B0604020202020204" pitchFamily="34" charset="0"/>
              <a:buChar char="•"/>
            </a:pPr>
            <a:r>
              <a:rPr lang="fr-CA" sz="1200" dirty="0"/>
              <a:t>Si vous avez des questions, des commentaires </a:t>
            </a:r>
            <a:br>
              <a:rPr lang="fr-CA" sz="1200" dirty="0"/>
            </a:br>
            <a:r>
              <a:rPr lang="fr-CA" sz="1200" dirty="0"/>
              <a:t>ou si vous aimeriez partager avec le groupe, </a:t>
            </a:r>
            <a:br>
              <a:rPr lang="fr-CA" sz="1200" dirty="0"/>
            </a:br>
            <a:r>
              <a:rPr lang="fr-CA" sz="1200" dirty="0"/>
              <a:t>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4"/>
              </a:rPr>
              <a:t>https://www.youtube.com/watch?v=TZFbCd5Bc3w</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5"/>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6"/>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7"/>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endParaRPr lang="en-US" baseline="0" dirty="0"/>
          </a:p>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0000" lnSpcReduction="2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0" i="0" dirty="0"/>
              <a:t>Carmen</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pPr marL="628650" lvl="1" indent="-171450">
              <a:buFont typeface="Arial" panose="020B0604020202020204" pitchFamily="34" charset="0"/>
              <a:buChar char="•"/>
            </a:pPr>
            <a:r>
              <a:rPr lang="fr-CA" dirty="0"/>
              <a:t>S’asseoir </a:t>
            </a:r>
            <a:r>
              <a:rPr lang="fr-CA" u="none" dirty="0"/>
              <a:t>le plus confortablement possible dans une position droite.</a:t>
            </a:r>
          </a:p>
          <a:p>
            <a:pPr marL="628650" lvl="1" indent="-171450">
              <a:buFont typeface="Arial" panose="020B0604020202020204" pitchFamily="34" charset="0"/>
              <a:buChar char="•"/>
            </a:pPr>
            <a:r>
              <a:rPr lang="fr-CA" u="none" dirty="0"/>
              <a:t>Fermer les yeux ou les fermer à moitié vous aidera à faire l’exercice.</a:t>
            </a:r>
          </a:p>
          <a:p>
            <a:pPr marL="628650" lvl="1" indent="-171450">
              <a:buFont typeface="Arial" panose="020B0604020202020204" pitchFamily="34" charset="0"/>
              <a:buChar char="•"/>
            </a:pPr>
            <a:r>
              <a:rPr lang="fr-CA" u="none" dirty="0"/>
              <a:t>Ne pas se préoccuper du temps.</a:t>
            </a:r>
          </a:p>
          <a:p>
            <a:pPr marL="628650" lvl="1" indent="-171450">
              <a:buFont typeface="Arial" panose="020B0604020202020204" pitchFamily="34" charset="0"/>
              <a:buChar char="•"/>
            </a:pPr>
            <a:r>
              <a:rPr lang="fr-CA" u="none" dirty="0"/>
              <a:t>Prendre une minute, seulement une minute…</a:t>
            </a:r>
          </a:p>
          <a:p>
            <a:pPr marL="628650" lvl="1" indent="-171450">
              <a:buFont typeface="Arial" panose="020B0604020202020204" pitchFamily="34" charset="0"/>
              <a:buChar char="•"/>
            </a:pPr>
            <a:r>
              <a:rPr lang="fr-CA" dirty="0"/>
              <a:t>… p</a:t>
            </a:r>
            <a:r>
              <a:rPr lang="fr-CA" u="none" dirty="0"/>
              <a:t>our respirer, juste pour respirer.</a:t>
            </a:r>
          </a:p>
          <a:p>
            <a:pPr marL="628650" lvl="1" indent="-171450">
              <a:buFont typeface="Arial" panose="020B0604020202020204" pitchFamily="34" charset="0"/>
              <a:buChar char="•"/>
            </a:pPr>
            <a:r>
              <a:rPr lang="fr-CA" u="none" dirty="0"/>
              <a:t>C’est simple.</a:t>
            </a:r>
          </a:p>
          <a:p>
            <a:pPr marL="628650" lvl="1" indent="-171450">
              <a:buFont typeface="Arial" panose="020B0604020202020204" pitchFamily="34" charset="0"/>
              <a:buChar char="•"/>
            </a:pPr>
            <a:r>
              <a:rPr lang="fr-CA" u="none" dirty="0"/>
              <a:t>Je vous ferai signe lorsque la minute se sera écoulée.</a:t>
            </a:r>
          </a:p>
          <a:p>
            <a:pPr marL="628650" lvl="1" indent="-171450">
              <a:buFont typeface="Arial" panose="020B0604020202020204" pitchFamily="34" charset="0"/>
              <a:buChar char="•"/>
            </a:pPr>
            <a:r>
              <a:rPr lang="fr-CA" u="none" dirty="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00337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MARIE-LYNE</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Merci Carmen,</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Compte rendu de la semaine dernière.</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Nous sommes rendus à la partie du compte rendu de la semaine dernière.</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Nous aimerions savoir comment ça va pour vous avec votre système de jumelage.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Comment ça se passe avec ses systèmes de jumelages?</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On sait qu'il est parfois difficile de consacrer du temps supplémentaire en dehors des sessions, par contre le système de jumelage est un ingrédient clé de ce programme. </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 quelqu’un au sein de votre système de jumelage ne s'est pas présenté cette semaine, ou si vous n’avez pas pu vous présenter c’est ok. L’engagement est d’abord avec vous-même mais il est aussi envers les gens dans votre jumelage. </a:t>
            </a:r>
          </a:p>
          <a:p>
            <a:pPr marL="0" marR="0">
              <a:lnSpc>
                <a:spcPct val="107000"/>
              </a:lnSpc>
              <a:spcBef>
                <a:spcPts val="0"/>
              </a:spcBef>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S’il vous est impossible de participer, Il est tout de même important d’aviser les autres personnes.</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 quelqu'un a expressément dit qu'il ne pouvait pas continuer à suivre tout le programme, pourriez-vous svp nous informer. Si votre groupe n’A pas assez de membres, nous pourrons revoir la composition de certaines équipes. </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Maintenant nous sommes rendus à la partie partage.  Nous aimerions vous entendre, partager comment ce que vous avez vécu avec votre petit groupe, ce que vous avez appris la semaine dernière, les petites victoires que vous avez faites dans la dernière semaine, les défis que vous avez, si vous prenez le temps d’écrire dans votre journal, de faire des méditations,…… vous voulez peut-être échanger sur votre pratique personnelle, ou poser vos questions.  </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dirty="0">
                <a:effectLst/>
                <a:latin typeface="Calibri" panose="020F0502020204030204" pitchFamily="34" charset="0"/>
                <a:ea typeface="Calibri" panose="020F0502020204030204" pitchFamily="34" charset="0"/>
                <a:cs typeface="Times New Roman" panose="02020603050405020304" pitchFamily="18" charset="0"/>
              </a:rPr>
              <a:t>Alors si vous voulez partager, simplement lever la mains ou nous partager votre expérience dans le chat.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Nous avons le temps pour 2-3 questions.</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a:effectLst/>
                <a:latin typeface="Calibri" panose="020F0502020204030204" pitchFamily="34" charset="0"/>
                <a:ea typeface="Calibri" panose="020F0502020204030204" pitchFamily="34" charset="0"/>
                <a:cs typeface="Times New Roman" panose="02020603050405020304" pitchFamily="18" charset="0"/>
              </a:rPr>
              <a:t>N’oubliez pas que la perfection n’existe pas.  Soyez indulgent avec vous-même.  Ça prend du temps à intégrer une nouvelle pratique.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a:effectLst/>
                <a:latin typeface="Calibri" panose="020F0502020204030204" pitchFamily="34" charset="0"/>
                <a:ea typeface="Calibri" panose="020F0502020204030204" pitchFamily="34" charset="0"/>
                <a:cs typeface="Times New Roman" panose="02020603050405020304" pitchFamily="18" charset="0"/>
              </a:rPr>
              <a:t>La pleine conscience c’est ici et maintenant.  Ce sont de petites choses…une à la fois…on bâtit </a:t>
            </a:r>
            <a:r>
              <a:rPr lang="fr-FR" sz="1200" b="1" i="1" dirty="0" err="1">
                <a:effectLst/>
                <a:latin typeface="Calibri" panose="020F0502020204030204" pitchFamily="34" charset="0"/>
                <a:ea typeface="Calibri" panose="020F0502020204030204" pitchFamily="34" charset="0"/>
                <a:cs typeface="Times New Roman" panose="02020603050405020304" pitchFamily="18" charset="0"/>
              </a:rPr>
              <a:t>qq</a:t>
            </a:r>
            <a:r>
              <a:rPr lang="fr-FR" sz="1200" b="1" i="1" dirty="0">
                <a:effectLst/>
                <a:latin typeface="Calibri" panose="020F0502020204030204" pitchFamily="34" charset="0"/>
                <a:ea typeface="Calibri" panose="020F0502020204030204" pitchFamily="34" charset="0"/>
                <a:cs typeface="Times New Roman" panose="02020603050405020304" pitchFamily="18" charset="0"/>
              </a:rPr>
              <a:t> chose tout doucement.  Il n’y a pas de 100%.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a:effectLst/>
                <a:latin typeface="Calibri" panose="020F0502020204030204" pitchFamily="34" charset="0"/>
                <a:ea typeface="Calibri" panose="020F0502020204030204" pitchFamily="34" charset="0"/>
                <a:cs typeface="Times New Roman" panose="02020603050405020304" pitchFamily="18" charset="0"/>
              </a:rPr>
              <a:t>On plante des petites graines.. Tout nouveau changement prend du temps.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endParaRPr lang="fr-FR" dirty="0">
              <a:highlight>
                <a:srgbClr val="FFFF00"/>
              </a:highlight>
            </a:endParaRPr>
          </a:p>
          <a:p>
            <a:r>
              <a:rPr lang="fr-FR" dirty="0">
                <a:highlight>
                  <a:srgbClr val="FFFF00"/>
                </a:highlight>
              </a:rPr>
              <a:t>Merci pour vos partages.</a:t>
            </a:r>
          </a:p>
          <a:p>
            <a:endParaRPr lang="fr-FR" dirty="0">
              <a:highlight>
                <a:srgbClr val="FFFF00"/>
              </a:highlight>
            </a:endParaRPr>
          </a:p>
          <a:p>
            <a:pPr>
              <a:spcBef>
                <a:spcPts val="1800"/>
              </a:spcBef>
            </a:pPr>
            <a:r>
              <a:rPr lang="fr-FR" dirty="0"/>
              <a:t>L'ordre du jour d'aujourd’hui sera concentré sur le cerveau.</a:t>
            </a:r>
          </a:p>
          <a:p>
            <a:pPr>
              <a:spcBef>
                <a:spcPts val="1800"/>
              </a:spcBef>
            </a:pPr>
            <a:endParaRPr lang="fr-FR" dirty="0"/>
          </a:p>
          <a:p>
            <a:pPr>
              <a:spcBef>
                <a:spcPts val="1800"/>
              </a:spcBef>
            </a:pPr>
            <a:r>
              <a:rPr lang="fr-FR" dirty="0"/>
              <a:t>Nous avons déjà parcouru les 2 premières items à l’ordre du jour.</a:t>
            </a:r>
          </a:p>
          <a:p>
            <a:pPr>
              <a:spcBef>
                <a:spcPts val="1800"/>
              </a:spcBef>
            </a:pPr>
            <a:endParaRPr lang="fr-FR" dirty="0"/>
          </a:p>
          <a:p>
            <a:pPr>
              <a:spcBef>
                <a:spcPts val="1800"/>
              </a:spcBef>
            </a:pPr>
            <a:r>
              <a:rPr lang="fr-FR" dirty="0"/>
              <a:t>Nous allons explorer deux des </a:t>
            </a:r>
            <a:r>
              <a:rPr lang="fr-CA" dirty="0"/>
              <a:t>compétences que possède un dirigeant dans la pleine conscience et parler de la </a:t>
            </a:r>
            <a:r>
              <a:rPr lang="fr-CA" dirty="0" err="1"/>
              <a:t>neuroplasticité</a:t>
            </a:r>
            <a:r>
              <a:rPr lang="fr-CA" dirty="0"/>
              <a:t>.</a:t>
            </a:r>
          </a:p>
          <a:p>
            <a:pPr marL="0" lvl="0" indent="0">
              <a:spcBef>
                <a:spcPts val="1800"/>
              </a:spcBef>
              <a:buFont typeface="Arial" panose="020B0604020202020204" pitchFamily="34" charset="0"/>
              <a:buNone/>
            </a:pPr>
            <a:endParaRPr lang="fr-CA" dirty="0"/>
          </a:p>
          <a:p>
            <a:pPr marL="0" lvl="0" indent="0">
              <a:spcBef>
                <a:spcPts val="1800"/>
              </a:spcBef>
              <a:buFont typeface="Arial" panose="020B0604020202020204" pitchFamily="34" charset="0"/>
              <a:buNone/>
            </a:pPr>
            <a:r>
              <a:rPr lang="fr-CA" dirty="0"/>
              <a:t>Nous allons aussi faire une introduction des concepts en leadership de pleine conscience et allons faire un exercice de 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sz="1100" dirty="0">
                <a:highlight>
                  <a:srgbClr val="FFFF00"/>
                </a:highlight>
              </a:rPr>
              <a:t>Ginette</a:t>
            </a:r>
          </a:p>
          <a:p>
            <a:endParaRPr lang="fr-FR" sz="1100" dirty="0">
              <a:highlight>
                <a:srgbClr val="FFFF00"/>
              </a:highlight>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Le cerveau – </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La question qui se pose est </a:t>
            </a:r>
            <a:r>
              <a:rPr lang="fr-FR" sz="1100" b="1" i="0" kern="1200" noProof="0" dirty="0">
                <a:solidFill>
                  <a:schemeClr val="tx1"/>
                </a:solidFill>
                <a:effectLst/>
                <a:latin typeface="+mn-lt"/>
                <a:ea typeface="+mn-ea"/>
                <a:cs typeface="+mn-cs"/>
              </a:rPr>
              <a:t>Qu’est-ce qui vous est arrivé?</a:t>
            </a:r>
          </a:p>
          <a:p>
            <a:pPr marL="0" indent="0">
              <a:buFont typeface="Arial" panose="020B0604020202020204" pitchFamily="34" charset="0"/>
              <a:buNone/>
            </a:pPr>
            <a:endParaRPr lang="fr-FR" sz="1100" b="1"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a:t>La complexité structurelle et fonctionnelle augmente au fur et en mesure que l’on monte des parties inférieures simplifiées donc du tronc cérébral au cortex.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a:t>Comme vous voyez à l’écran, il y a 4 parties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a:t>La partie supérieure, c’est à dire </a:t>
            </a:r>
            <a:r>
              <a:rPr lang="fr-FR" sz="1100" b="1" dirty="0"/>
              <a:t>le cortex </a:t>
            </a:r>
            <a:r>
              <a:rPr lang="fr-FR" sz="1100" b="0" dirty="0"/>
              <a:t>– c’est lui qui </a:t>
            </a:r>
            <a:r>
              <a:rPr lang="fr-FR" sz="1100" dirty="0"/>
              <a:t>gère les fonctions les plus fondamentalement humaines, comme la parole et le langage, la capacité d’abstraction, la créativité, la capacité de penser au passé et d'envisager l’avenir, </a:t>
            </a:r>
            <a:r>
              <a:rPr lang="fr-FR" sz="1100" b="0" i="0" kern="1200" noProof="0" dirty="0">
                <a:solidFill>
                  <a:schemeClr val="tx1"/>
                </a:solidFill>
                <a:effectLst/>
                <a:latin typeface="+mn-lt"/>
                <a:ea typeface="+mn-ea"/>
                <a:cs typeface="+mn-cs"/>
              </a:rPr>
              <a:t>les valeurs, le temps et l’espoir</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1" i="0" kern="1200" noProof="0" dirty="0">
                <a:solidFill>
                  <a:schemeClr val="tx1"/>
                </a:solidFill>
                <a:effectLst/>
                <a:latin typeface="+mn-lt"/>
                <a:ea typeface="+mn-ea"/>
                <a:cs typeface="+mn-cs"/>
              </a:rPr>
              <a:t>Le cerveau limbique </a:t>
            </a:r>
            <a:r>
              <a:rPr lang="fr-FR" sz="1100" b="0" i="0" kern="1200" noProof="0" dirty="0">
                <a:solidFill>
                  <a:schemeClr val="tx1"/>
                </a:solidFill>
                <a:effectLst/>
                <a:latin typeface="+mn-lt"/>
                <a:ea typeface="+mn-ea"/>
                <a:cs typeface="+mn-cs"/>
              </a:rPr>
              <a:t>– lui se concentre sur les récompenses, la mémoire, les liens affectifs et les émotions</a:t>
            </a:r>
          </a:p>
          <a:p>
            <a:pPr marL="0" indent="0">
              <a:buFont typeface="Arial" panose="020B0604020202020204" pitchFamily="34" charset="0"/>
              <a:buNone/>
            </a:pPr>
            <a:endParaRPr lang="fr-FR" sz="1100" b="1"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Tandis que le </a:t>
            </a:r>
            <a:r>
              <a:rPr lang="fr-FR" sz="1100" b="1" i="0" kern="1200" noProof="0" dirty="0">
                <a:solidFill>
                  <a:schemeClr val="tx1"/>
                </a:solidFill>
                <a:effectLst/>
                <a:latin typeface="+mn-lt"/>
                <a:ea typeface="+mn-ea"/>
                <a:cs typeface="+mn-cs"/>
              </a:rPr>
              <a:t>Diencéphale </a:t>
            </a:r>
            <a:r>
              <a:rPr lang="fr-FR" sz="1100" b="0" i="0" kern="1200" noProof="0" dirty="0">
                <a:solidFill>
                  <a:schemeClr val="tx1"/>
                </a:solidFill>
                <a:effectLst/>
                <a:latin typeface="+mn-lt"/>
                <a:ea typeface="+mn-ea"/>
                <a:cs typeface="+mn-cs"/>
              </a:rPr>
              <a:t>–porte sur l’excitation, le sommeil, l’appétit et le mouvement</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Et finalement le </a:t>
            </a:r>
            <a:r>
              <a:rPr lang="fr-FR" sz="1100" b="1" i="0" kern="1200" noProof="0" dirty="0">
                <a:solidFill>
                  <a:schemeClr val="tx1"/>
                </a:solidFill>
                <a:effectLst/>
                <a:latin typeface="+mn-lt"/>
                <a:ea typeface="+mn-ea"/>
                <a:cs typeface="+mn-cs"/>
              </a:rPr>
              <a:t>tronc cérébral </a:t>
            </a:r>
            <a:r>
              <a:rPr lang="fr-FR" sz="1100" b="0" i="0" kern="1200" noProof="0" dirty="0">
                <a:solidFill>
                  <a:schemeClr val="tx1"/>
                </a:solidFill>
                <a:effectLst/>
                <a:latin typeface="+mn-lt"/>
                <a:ea typeface="+mn-ea"/>
                <a:cs typeface="+mn-cs"/>
              </a:rPr>
              <a:t>– qui lui est le centre de la température, la respiration et le rythme cardiaque</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i="0" kern="1200" noProof="0" dirty="0">
                <a:solidFill>
                  <a:schemeClr val="tx1"/>
                </a:solidFill>
                <a:effectLst/>
                <a:latin typeface="+mn-lt"/>
                <a:ea typeface="+mn-ea"/>
                <a:cs typeface="+mn-cs"/>
              </a:rPr>
              <a:t>Lorsque le corps entre dans une réaction de </a:t>
            </a:r>
            <a:r>
              <a:rPr lang="fr-FR" sz="1100" b="1" i="0" kern="1200" noProof="0" dirty="0">
                <a:solidFill>
                  <a:schemeClr val="tx1"/>
                </a:solidFill>
                <a:effectLst/>
                <a:latin typeface="+mn-lt"/>
                <a:ea typeface="+mn-ea"/>
                <a:cs typeface="+mn-cs"/>
              </a:rPr>
              <a:t>combat ou de fuite (le </a:t>
            </a:r>
            <a:r>
              <a:rPr lang="fr-FR" sz="1100" b="1" i="0" kern="1200" noProof="0" dirty="0" err="1">
                <a:solidFill>
                  <a:schemeClr val="tx1"/>
                </a:solidFill>
                <a:effectLst/>
                <a:latin typeface="+mn-lt"/>
                <a:ea typeface="+mn-ea"/>
                <a:cs typeface="+mn-cs"/>
              </a:rPr>
              <a:t>fight</a:t>
            </a:r>
            <a:r>
              <a:rPr lang="fr-FR" sz="1100" b="1" i="0" kern="1200" noProof="0" dirty="0">
                <a:solidFill>
                  <a:schemeClr val="tx1"/>
                </a:solidFill>
                <a:effectLst/>
                <a:latin typeface="+mn-lt"/>
                <a:ea typeface="+mn-ea"/>
                <a:cs typeface="+mn-cs"/>
              </a:rPr>
              <a:t> or flight) </a:t>
            </a:r>
            <a:r>
              <a:rPr lang="fr-FR" sz="1100" b="0" i="0" kern="1200" noProof="0" dirty="0">
                <a:solidFill>
                  <a:schemeClr val="tx1"/>
                </a:solidFill>
                <a:effectLst/>
                <a:latin typeface="+mn-lt"/>
                <a:ea typeface="+mn-ea"/>
                <a:cs typeface="+mn-cs"/>
              </a:rPr>
              <a:t>sa réaction est de se concentrer sur ses instincts de base, gérés par le tronc cérébral et axés sur la température, la respiration et les fonctions cardiaques qui sont nécessaire à répondre à la menace (qui est perçue ou réelle) et ignore les autres parties du cerveau.</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a:solidFill>
                  <a:schemeClr val="tx1"/>
                </a:solidFill>
                <a:effectLst/>
                <a:latin typeface="+mn-lt"/>
                <a:ea typeface="+mn-ea"/>
                <a:cs typeface="+mn-cs"/>
              </a:rPr>
              <a:t>J’aimerais préciser ici que le programme actuel porte sur la pleine conscience et sur la manière d’être</a:t>
            </a:r>
            <a:r>
              <a:rPr lang="fr-CA" sz="1100" b="0" i="0" kern="1200" baseline="0" noProof="0" dirty="0">
                <a:solidFill>
                  <a:schemeClr val="tx1"/>
                </a:solidFill>
                <a:effectLst/>
                <a:latin typeface="+mn-lt"/>
                <a:ea typeface="+mn-ea"/>
                <a:cs typeface="+mn-cs"/>
              </a:rPr>
              <a:t> présent et d’accéder au cortex préfrontal.</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Que ce programme n’est </a:t>
            </a:r>
            <a:r>
              <a:rPr lang="fr-CA" sz="1100" b="1" i="0" kern="1200" baseline="0" noProof="0" dirty="0">
                <a:solidFill>
                  <a:schemeClr val="tx1"/>
                </a:solidFill>
                <a:effectLst/>
                <a:latin typeface="+mn-lt"/>
                <a:ea typeface="+mn-ea"/>
                <a:cs typeface="+mn-cs"/>
              </a:rPr>
              <a:t>PAS</a:t>
            </a:r>
            <a:r>
              <a:rPr lang="fr-CA" sz="1100" b="0" i="0" kern="1200" baseline="0" noProof="0" dirty="0">
                <a:solidFill>
                  <a:schemeClr val="tx1"/>
                </a:solidFill>
                <a:effectLst/>
                <a:latin typeface="+mn-lt"/>
                <a:ea typeface="+mn-ea"/>
                <a:cs typeface="+mn-cs"/>
              </a:rPr>
              <a:t> axé sur les traumatismes et la guérison.  Si vous avez besoin d’appui à ce sujet, n’hésitez pas de faire appel à un spécialiste ou à contacter le programme d’aide aux employés</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algn="l"/>
            <a:r>
              <a:rPr lang="en-US" sz="1100" b="0" i="0" u="none" dirty="0" err="1">
                <a:effectLst/>
                <a:latin typeface="Roboto" panose="02000000000000000000" pitchFamily="2" charset="0"/>
              </a:rPr>
              <a:t>J’aimerais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aussi</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vous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rappeler</a:t>
            </a:r>
            <a:r>
              <a:rPr lang="en-US" sz="1100" b="0" i="0" u="none" dirty="0">
                <a:effectLst/>
                <a:latin typeface="Roboto" panose="02000000000000000000" pitchFamily="2" charset="0"/>
              </a:rPr>
              <a:t> que les PPT que </a:t>
            </a:r>
            <a:r>
              <a:rPr lang="en-US" sz="1100" b="0" i="0" u="none" dirty="0" err="1">
                <a:effectLst/>
                <a:latin typeface="Roboto" panose="02000000000000000000" pitchFamily="2" charset="0"/>
              </a:rPr>
              <a:t>nosu</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vous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présentons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vous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sont</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partagés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qu’elles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contiennent</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dans</a:t>
            </a:r>
            <a:r>
              <a:rPr lang="en-US" sz="1100" b="0" i="0" u="none" dirty="0">
                <a:effectLst/>
                <a:latin typeface="Roboto" panose="02000000000000000000" pitchFamily="2" charset="0"/>
              </a:rPr>
              <a:t> les notes des </a:t>
            </a:r>
            <a:r>
              <a:rPr lang="en-US" sz="1100" b="0" i="0" u="none" dirty="0" err="1">
                <a:effectLst/>
                <a:latin typeface="Roboto" panose="02000000000000000000" pitchFamily="2" charset="0"/>
              </a:rPr>
              <a:t>ressources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supplémentaires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comme</a:t>
            </a:r>
            <a:r>
              <a:rPr lang="en-US" sz="1100" b="0" i="0" u="none" dirty="0">
                <a:effectLst/>
                <a:latin typeface="Roboto" panose="02000000000000000000" pitchFamily="2" charset="0"/>
              </a:rPr>
              <a:t> des liens </a:t>
            </a:r>
            <a:r>
              <a:rPr lang="en-US" sz="1100" b="0" i="0" u="none" dirty="0" err="1">
                <a:effectLst/>
                <a:latin typeface="Roboto" panose="02000000000000000000" pitchFamily="2" charset="0"/>
              </a:rPr>
              <a:t>vers</a:t>
            </a:r>
            <a:r>
              <a:rPr lang="en-US" sz="1100" b="0" i="0" u="none" dirty="0">
                <a:effectLst/>
                <a:latin typeface="Roboto" panose="02000000000000000000" pitchFamily="2" charset="0"/>
              </a:rPr>
              <a:t> des lectures </a:t>
            </a:r>
            <a:r>
              <a:rPr lang="en-US" sz="1100" b="0" i="0" u="none" dirty="0" err="1">
                <a:effectLst/>
                <a:latin typeface="Roboto" panose="02000000000000000000" pitchFamily="2" charset="0"/>
              </a:rPr>
              <a:t>ou</a:t>
            </a:r>
            <a:r>
              <a:rPr lang="en-US" sz="1100" b="0" i="0" u="none" dirty="0">
                <a:effectLst/>
                <a:latin typeface="Roboto" panose="02000000000000000000" pitchFamily="2" charset="0"/>
              </a:rPr>
              <a:t> des </a:t>
            </a:r>
            <a:r>
              <a:rPr lang="en-US" sz="1100" b="0" i="0" u="none" dirty="0" err="1">
                <a:effectLst/>
                <a:latin typeface="Roboto" panose="02000000000000000000" pitchFamily="2" charset="0"/>
              </a:rPr>
              <a:t>vidéos</a:t>
            </a:r>
            <a:r>
              <a:rPr lang="en-US" sz="1100" b="0" i="0" u="none" dirty="0">
                <a:effectLst/>
                <a:latin typeface="Roboto" panose="02000000000000000000" pitchFamily="2" charset="0"/>
              </a:rPr>
              <a:t>.</a:t>
            </a:r>
          </a:p>
          <a:p>
            <a:pPr algn="l"/>
            <a:endParaRPr lang="en-US" sz="1100" b="0" i="0" u="none" dirty="0">
              <a:effectLst/>
              <a:latin typeface="Roboto" panose="02000000000000000000" pitchFamily="2" charset="0"/>
            </a:endParaRPr>
          </a:p>
          <a:p>
            <a:pPr algn="l"/>
            <a:r>
              <a:rPr lang="en-US" sz="1100" b="0" i="0" u="none" dirty="0">
                <a:effectLst/>
                <a:latin typeface="Roboto" panose="02000000000000000000" pitchFamily="2" charset="0"/>
              </a:rPr>
              <a:t>Je </a:t>
            </a:r>
            <a:r>
              <a:rPr lang="en-US" sz="1100" b="0" i="0" u="none" dirty="0" err="1">
                <a:effectLst/>
                <a:latin typeface="Roboto" panose="02000000000000000000" pitchFamily="2" charset="0"/>
              </a:rPr>
              <a:t>passe</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maintenant</a:t>
            </a:r>
            <a:r>
              <a:rPr lang="en-US" sz="1100" b="0" i="0" u="none" dirty="0">
                <a:effectLst/>
                <a:latin typeface="Roboto" panose="02000000000000000000" pitchFamily="2" charset="0"/>
              </a:rPr>
              <a:t> la parole à  Annie-Claude</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a:t>Que vous est-il arrivé? : Comprendre les traumatismes du passé pour reconstruire nos vies -</a:t>
            </a:r>
            <a:r>
              <a:rPr lang="en-US" sz="1100" dirty="0">
                <a:hlinkClick r:id="rId3"/>
              </a:rPr>
              <a:t>https://www.amazon.ca/Que-</a:t>
            </a:r>
            <a:r>
              <a:rPr lang="en-US" sz="1100" dirty="0" err="1">
                <a:hlinkClick r:id="rId3"/>
              </a:rPr>
              <a:t>vous</a:t>
            </a:r>
            <a:r>
              <a:rPr lang="en-US" sz="1100" dirty="0">
                <a:hlinkClick r:id="rId3"/>
              </a:rPr>
              <a:t>-</a:t>
            </a:r>
            <a:r>
              <a:rPr lang="en-US" sz="1100" dirty="0" err="1">
                <a:hlinkClick r:id="rId3"/>
              </a:rPr>
              <a:t>est-arrivé-traumatismes</a:t>
            </a:r>
            <a:r>
              <a:rPr lang="en-US" sz="1100" dirty="0">
                <a:hlinkClick r:id="rId3"/>
              </a:rPr>
              <a:t>/</a:t>
            </a:r>
            <a:r>
              <a:rPr lang="en-US" sz="1100" dirty="0" err="1">
                <a:hlinkClick r:id="rId3"/>
              </a:rPr>
              <a:t>dp</a:t>
            </a:r>
            <a:r>
              <a:rPr lang="en-US" sz="1100" dirty="0">
                <a:hlinkClick r:id="rId3"/>
              </a:rPr>
              <a:t>/2749947375/</a:t>
            </a:r>
            <a:r>
              <a:rPr lang="en-US" sz="1100" dirty="0"/>
              <a:t> </a:t>
            </a:r>
          </a:p>
          <a:p>
            <a:endParaRPr lang="fr-FR" sz="1100" i="0" dirty="0"/>
          </a:p>
          <a:p>
            <a:pPr algn="l"/>
            <a:r>
              <a:rPr lang="fr-FR" sz="1100" b="0" i="0" dirty="0">
                <a:effectLst/>
                <a:latin typeface="Roboto" panose="02000000000000000000" pitchFamily="2" charset="0"/>
              </a:rPr>
              <a:t>Boris </a:t>
            </a:r>
            <a:r>
              <a:rPr lang="fr-FR" sz="1100" b="0" i="0" dirty="0" err="1">
                <a:effectLst/>
                <a:latin typeface="Roboto" panose="02000000000000000000" pitchFamily="2" charset="0"/>
              </a:rPr>
              <a:t>Cyrulnik</a:t>
            </a:r>
            <a:r>
              <a:rPr lang="fr-FR" sz="1100" b="0" i="0" dirty="0">
                <a:effectLst/>
                <a:latin typeface="Roboto" panose="02000000000000000000" pitchFamily="2" charset="0"/>
              </a:rPr>
              <a:t> - La mémoire traumatique - </a:t>
            </a:r>
            <a:r>
              <a:rPr lang="en-US" sz="1100" b="0" i="0" u="sng" dirty="0">
                <a:hlinkClick r:id="rId4"/>
              </a:rPr>
              <a:t>https://www.youtube.com/watch?v=rd13inJYbQk</a:t>
            </a:r>
            <a:endParaRPr lang="en-US" sz="1100" b="0" i="0" u="sng" dirty="0"/>
          </a:p>
          <a:p>
            <a:pPr algn="l"/>
            <a:endParaRPr lang="en-US" sz="1100" b="0" i="0" u="sng" dirty="0">
              <a:effectLst/>
              <a:latin typeface="Roboto" panose="02000000000000000000" pitchFamily="2" charset="0"/>
            </a:endParaRP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sz="1200" dirty="0">
                <a:highlight>
                  <a:srgbClr val="FFFF00"/>
                </a:highlight>
              </a:rPr>
              <a:t>Ginette</a:t>
            </a:r>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rPr>
              <a:t>https://www.youtube.com/watch?v=qM56FRfZrl8</a:t>
            </a:r>
            <a:r>
              <a:rPr lang="fr-FR" dirty="0"/>
              <a: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US" b="0" i="0" baseline="0" dirty="0"/>
          </a:p>
          <a:p>
            <a:endParaRPr lang="fr-FR" dirty="0"/>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4"/>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highlight>
                  <a:srgbClr val="FFFF00"/>
                </a:highlight>
              </a:rPr>
              <a:t>Ginette</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12536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highlight>
                  <a:srgbClr val="FFFF00"/>
                </a:highlight>
              </a:rPr>
              <a:t>Ginette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76922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9DFDEA-315D-6134-EC59-36DA2C92E29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CBE1FE-01B5-B759-6458-64DDA4D0BF27}"/>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437AF88-11E0-E29F-0C09-98CADB8A2E1E}"/>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Footer Placeholder 4">
            <a:extLst>
              <a:ext uri="{FF2B5EF4-FFF2-40B4-BE49-F238E27FC236}">
                <a16:creationId xmlns:a16="http://schemas.microsoft.com/office/drawing/2014/main" id="{13356FCE-15C8-D958-7FBD-A9DE7310AEB8}"/>
              </a:ext>
            </a:extLst>
          </p:cNvPr>
          <p:cNvSpPr>
            <a:spLocks noGrp="1"/>
          </p:cNvSpPr>
          <p:nvPr>
            <p:ph type="ftr" sz="quarter" idx="11"/>
          </p:nvPr>
        </p:nvSpPr>
        <p:spPr>
          <a:xfrm>
            <a:off x="3124200" y="6356350"/>
            <a:ext cx="2895600" cy="365125"/>
          </a:xfrm>
        </p:spPr>
        <p:txBody>
          <a:bodyPr/>
          <a:lstStyle/>
          <a:p>
            <a:endParaRPr lang="en-CA"/>
          </a:p>
        </p:txBody>
      </p:sp>
      <p:pic>
        <p:nvPicPr>
          <p:cNvPr id="11" name="Picture 2">
            <a:extLst>
              <a:ext uri="{FF2B5EF4-FFF2-40B4-BE49-F238E27FC236}">
                <a16:creationId xmlns:a16="http://schemas.microsoft.com/office/drawing/2014/main" id="{942D0E96-F868-F17F-6A46-E20118832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9063"/>
          <a:stretch/>
        </p:blipFill>
        <p:spPr bwMode="auto">
          <a:xfrm>
            <a:off x="2699792" y="1412776"/>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govt-of-canada-logo – IISD Experimental Lakes Area">
            <a:extLst>
              <a:ext uri="{FF2B5EF4-FFF2-40B4-BE49-F238E27FC236}">
                <a16:creationId xmlns:a16="http://schemas.microsoft.com/office/drawing/2014/main" id="{AE3D670D-362E-EAFD-84E9-4D930C401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FF7EE02D-F221-860B-BEA3-FCE88946157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3849F87-B894-E0C7-DC83-0738BB73E84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2024-10-04</a:t>
            </a:fld>
            <a:endParaRPr lang="en-CA"/>
          </a:p>
        </p:txBody>
      </p:sp>
      <p:sp>
        <p:nvSpPr>
          <p:cNvPr id="15" name="Rectangle 14">
            <a:extLst>
              <a:ext uri="{FF2B5EF4-FFF2-40B4-BE49-F238E27FC236}">
                <a16:creationId xmlns:a16="http://schemas.microsoft.com/office/drawing/2014/main" id="{A030DBC6-41D9-A2DA-2234-79B31385035A}"/>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D40F8-81D3-876B-04CD-A6300F712C17}"/>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2024-10-04</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2024-10-04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2024-10-04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2024-10-04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2024-10-04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thiqueparlecoeur.com/2017/09/06/leadership-de-pleine-conscience-strategie-efficace-gestionnair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4.png"/><Relationship Id="rId5" Type="http://schemas.openxmlformats.org/officeDocument/2006/relationships/image" Target="../media/image11.jpg"/><Relationship Id="rId10" Type="http://schemas.openxmlformats.org/officeDocument/2006/relationships/image" Target="../media/image37.png"/><Relationship Id="rId4" Type="http://schemas.openxmlformats.org/officeDocument/2006/relationships/notesSlide" Target="../notesSlides/notesSlide17.xm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3.emf"/><Relationship Id="rId12"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jp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www.youtube.com/watch?v=qM56FRfZrl8" TargetMode="External"/><Relationship Id="rId5" Type="http://schemas.openxmlformats.org/officeDocument/2006/relationships/image" Target="../media/image23.png"/><Relationship Id="rId10" Type="http://schemas.openxmlformats.org/officeDocument/2006/relationships/hyperlink" Target="https://www.youtube.com/watch?v=7x4am1tC7oo" TargetMode="External"/><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qM56FRfZrl8?feature=oembed"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Pourquoi la pleine conscience est si 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a:t>Résilience</a:t>
            </a:r>
          </a:p>
          <a:p>
            <a:pPr>
              <a:lnSpc>
                <a:spcPct val="150000"/>
              </a:lnSpc>
            </a:pPr>
            <a:r>
              <a:rPr lang="fr-CA" dirty="0"/>
              <a:t>Concentration et clarté</a:t>
            </a:r>
          </a:p>
          <a:p>
            <a:pPr>
              <a:lnSpc>
                <a:spcPct val="150000"/>
              </a:lnSpc>
            </a:pPr>
            <a:r>
              <a:rPr lang="fr-CA" dirty="0"/>
              <a:t>Harmonie</a:t>
            </a:r>
          </a:p>
          <a:p>
            <a:pPr>
              <a:lnSpc>
                <a:spcPct val="150000"/>
              </a:lnSpc>
            </a:pPr>
            <a:r>
              <a:rPr lang="fr-CA" dirty="0"/>
              <a:t>Moins d’absentéisme</a:t>
            </a:r>
          </a:p>
          <a:p>
            <a:pPr>
              <a:lnSpc>
                <a:spcPct val="150000"/>
              </a:lnSpc>
            </a:pPr>
            <a:r>
              <a:rPr lang="fr-CA" dirty="0"/>
              <a:t>Satisfaction et bien-être</a:t>
            </a:r>
          </a:p>
          <a:p>
            <a:pPr>
              <a:lnSpc>
                <a:spcPct val="150000"/>
              </a:lnSpc>
            </a:pPr>
            <a:r>
              <a:rPr lang="fr-CA" dirty="0"/>
              <a:t>Réduction du stress</a:t>
            </a:r>
          </a:p>
          <a:p>
            <a:pPr>
              <a:lnSpc>
                <a:spcPct val="150000"/>
              </a:lnSpc>
            </a:pPr>
            <a:r>
              <a:rPr lang="fr-CA" dirty="0"/>
              <a:t>Créativité</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4983672" y="2060848"/>
            <a:ext cx="4541414" cy="2664296"/>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589128" y="201165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a:t>d’entreprises</a:t>
            </a:r>
            <a:r>
              <a:rPr lang="en-CA" sz="3240" dirty="0"/>
              <a:t> </a:t>
            </a:r>
            <a:r>
              <a:rPr lang="en-CA" sz="2800" dirty="0"/>
              <a:t>(1/2)</a:t>
            </a:r>
            <a:endParaRPr sz="3240" dirty="0"/>
          </a:p>
        </p:txBody>
      </p:sp>
      <p:sp>
        <p:nvSpPr>
          <p:cNvPr id="155" name="Google Shape;155;p6"/>
          <p:cNvSpPr/>
          <p:nvPr/>
        </p:nvSpPr>
        <p:spPr>
          <a:xfrm>
            <a:off x="827584" y="5733256"/>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48554" y="206084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spTree>
    <p:extLst>
      <p:ext uri="{BB962C8B-B14F-4D97-AF65-F5344CB8AC3E}">
        <p14:creationId xmlns:p14="http://schemas.microsoft.com/office/powerpoint/2010/main" val="189815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3240"/>
            </a:pPr>
            <a:r>
              <a:rPr lang="en-CA" sz="3240" dirty="0"/>
              <a:t>Comment la </a:t>
            </a:r>
            <a:r>
              <a:rPr lang="en-CA" sz="3240" dirty="0" err="1"/>
              <a:t>pratique</a:t>
            </a:r>
            <a:r>
              <a:rPr lang="en-CA" sz="3240" dirty="0"/>
              <a:t> de la </a:t>
            </a:r>
            <a:r>
              <a:rPr lang="en-CA" sz="3240" dirty="0" err="1"/>
              <a:t>pleine</a:t>
            </a:r>
            <a:r>
              <a:rPr lang="en-CA" sz="3240" dirty="0"/>
              <a:t> conscience aide les chefs </a:t>
            </a:r>
            <a:r>
              <a:rPr lang="en-CA" sz="3240" dirty="0" err="1"/>
              <a:t>d’entreprises</a:t>
            </a:r>
            <a:r>
              <a:rPr lang="en-CA" sz="3240" dirty="0"/>
              <a:t> </a:t>
            </a:r>
            <a:r>
              <a:rPr lang="en-CA" sz="2800" dirty="0"/>
              <a:t>(2/2)</a:t>
            </a:r>
            <a:endParaRPr sz="3240" dirty="0"/>
          </a:p>
        </p:txBody>
      </p:sp>
      <p:sp>
        <p:nvSpPr>
          <p:cNvPr id="159" name="Google Shape;159;p6"/>
          <p:cNvSpPr txBox="1"/>
          <p:nvPr/>
        </p:nvSpPr>
        <p:spPr>
          <a:xfrm>
            <a:off x="1331640" y="5589240"/>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3"/>
              </a:rPr>
              <a:t>https://ethiqueparlecoeur.com/2017/09/06/leadership-de-pleine-conscience-strategie-efficace-gestionnaires/</a:t>
            </a:r>
            <a:endParaRPr sz="1000" dirty="0"/>
          </a:p>
        </p:txBody>
      </p:sp>
      <p:sp>
        <p:nvSpPr>
          <p:cNvPr id="2" name="Rectangle 1"/>
          <p:cNvSpPr/>
          <p:nvPr/>
        </p:nvSpPr>
        <p:spPr>
          <a:xfrm>
            <a:off x="1125638" y="2420888"/>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a:t>
            </a:r>
            <a:r>
              <a:rPr lang="fr-FR" b="1" dirty="0">
                <a:latin typeface="Open Sans"/>
              </a:rPr>
              <a:t>la pleine conscience aide à libérer tout le potentiel des transformations numériques et agiles</a:t>
            </a:r>
            <a:r>
              <a:rPr lang="fr-FR" dirty="0">
                <a:latin typeface="Open Sans"/>
              </a:rPr>
              <a:t>.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4"/>
          <a:stretch>
            <a:fillRect/>
          </a:stretch>
        </p:blipFill>
        <p:spPr>
          <a:xfrm>
            <a:off x="475253" y="2306326"/>
            <a:ext cx="989033" cy="1012033"/>
          </a:xfrm>
          <a:prstGeom prst="rect">
            <a:avLst/>
          </a:prstGeom>
        </p:spPr>
      </p:pic>
    </p:spTree>
    <p:extLst>
      <p:ext uri="{BB962C8B-B14F-4D97-AF65-F5344CB8AC3E}">
        <p14:creationId xmlns:p14="http://schemas.microsoft.com/office/powerpoint/2010/main" val="3600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pPr defTabSz="933237">
              <a:spcBef>
                <a:spcPts val="0"/>
              </a:spcBef>
              <a:defRPr/>
            </a:pPr>
            <a:r>
              <a:rPr lang="fr-FR" sz="2800" dirty="0"/>
              <a:t>Quels aspects de leadership en pleine conscience supportent les compétences clés en leadership du Gouvernement du Canada?</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p>
          <a:p>
            <a:pPr lvl="1"/>
            <a:r>
              <a:rPr lang="fr-CA" dirty="0"/>
              <a:t>L</a:t>
            </a:r>
            <a:r>
              <a:rPr lang="fr-CA" u="none" dirty="0"/>
              <a:t>e menton</a:t>
            </a:r>
          </a:p>
          <a:p>
            <a:pPr lvl="1"/>
            <a:r>
              <a:rPr lang="fr-CA" u="none" dirty="0"/>
              <a:t>État d’esprit</a:t>
            </a:r>
          </a:p>
          <a:p>
            <a:pPr lvl="1"/>
            <a:r>
              <a:rPr lang="fr-CA" u="none" dirty="0"/>
              <a:t>Concentrez-vous sur la respiration</a:t>
            </a:r>
          </a:p>
          <a:p>
            <a:pPr lvl="1"/>
            <a:r>
              <a:rPr lang="fr-CA" dirty="0"/>
              <a:t>Remarquez</a:t>
            </a:r>
          </a:p>
          <a:p>
            <a:r>
              <a:rPr lang="fr-CA" u="none" dirty="0"/>
              <a:t>Il s’agit de sentir ce que vous ressentez; de remarquer sans juger.</a:t>
            </a:r>
          </a:p>
        </p:txBody>
      </p:sp>
    </p:spTree>
    <p:extLst>
      <p:ext uri="{BB962C8B-B14F-4D97-AF65-F5344CB8AC3E}">
        <p14:creationId xmlns:p14="http://schemas.microsoft.com/office/powerpoint/2010/main" val="331357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Autofit/>
          </a:bodyPr>
          <a:lstStyle/>
          <a:p>
            <a:r>
              <a:rPr lang="fr-CA" sz="3200" dirty="0"/>
              <a:t>Exercice de respiration de pleine conscience (2/2)</a:t>
            </a:r>
          </a:p>
        </p:txBody>
      </p:sp>
      <p:sp>
        <p:nvSpPr>
          <p:cNvPr id="3" name="Content Placeholder 2"/>
          <p:cNvSpPr>
            <a:spLocks noGrp="1"/>
          </p:cNvSpPr>
          <p:nvPr>
            <p:ph idx="1"/>
          </p:nvPr>
        </p:nvSpPr>
        <p:spPr>
          <a:xfrm>
            <a:off x="457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a:t>Nous ferons ensuite un court retour sur ce que vous avez remarqué.</a:t>
            </a:r>
            <a:endParaRPr lang="fr-CA" dirty="0"/>
          </a:p>
        </p:txBody>
      </p:sp>
      <p:grpSp>
        <p:nvGrpSpPr>
          <p:cNvPr id="4" name="Group 3"/>
          <p:cNvGrpSpPr/>
          <p:nvPr/>
        </p:nvGrpSpPr>
        <p:grpSpPr>
          <a:xfrm>
            <a:off x="5257104" y="3717032"/>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7448165" y="101823"/>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043608" y="1535756"/>
            <a:ext cx="3100697" cy="2125637"/>
          </a:xfrm>
          <a:prstGeom prst="rect">
            <a:avLst/>
          </a:prstGeom>
        </p:spPr>
      </p:pic>
      <p:pic>
        <p:nvPicPr>
          <p:cNvPr id="5" name="Picture 4"/>
          <p:cNvPicPr>
            <a:picLocks noChangeAspect="1"/>
          </p:cNvPicPr>
          <p:nvPr/>
        </p:nvPicPr>
        <p:blipFill>
          <a:blip r:embed="rId7">
            <a:duotone>
              <a:schemeClr val="accent1">
                <a:shade val="45000"/>
                <a:satMod val="135000"/>
              </a:schemeClr>
              <a:prstClr val="white"/>
            </a:duotone>
          </a:blip>
          <a:stretch>
            <a:fillRect/>
          </a:stretch>
        </p:blipFill>
        <p:spPr>
          <a:xfrm>
            <a:off x="1550009" y="4123717"/>
            <a:ext cx="2812602" cy="1620790"/>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4362611" y="2598574"/>
            <a:ext cx="2545268" cy="1493223"/>
          </a:xfrm>
          <a:prstGeom prst="rect">
            <a:avLst/>
          </a:prstGeom>
          <a:noFill/>
        </p:spPr>
      </p:pic>
      <p:grpSp>
        <p:nvGrpSpPr>
          <p:cNvPr id="6" name="Group 5"/>
          <p:cNvGrpSpPr/>
          <p:nvPr/>
        </p:nvGrpSpPr>
        <p:grpSpPr>
          <a:xfrm>
            <a:off x="4302714" y="4762198"/>
            <a:ext cx="2160240" cy="1964618"/>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9">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
        <p:nvSpPr>
          <p:cNvPr id="8" name="Title 1">
            <a:extLst>
              <a:ext uri="{FF2B5EF4-FFF2-40B4-BE49-F238E27FC236}">
                <a16:creationId xmlns:a16="http://schemas.microsoft.com/office/drawing/2014/main" id="{0959CEE7-DB04-7F3B-336C-51E61FA42C4B}"/>
              </a:ext>
            </a:extLst>
          </p:cNvPr>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a:lnSpc>
                <a:spcPct val="200000"/>
              </a:lnSpc>
            </a:pPr>
            <a:r>
              <a:rPr lang="fr-CA" sz="2400" dirty="0"/>
              <a:t>Système de jumelage </a:t>
            </a:r>
          </a:p>
          <a:p>
            <a:pPr>
              <a:lnSpc>
                <a:spcPct val="200000"/>
              </a:lnSpc>
            </a:pPr>
            <a:r>
              <a:rPr lang="fr-CA" sz="2400" dirty="0"/>
              <a:t>Journal de gratitude</a:t>
            </a:r>
          </a:p>
          <a:p>
            <a:pPr>
              <a:lnSpc>
                <a:spcPct val="200000"/>
              </a:lnSpc>
              <a:spcBef>
                <a:spcPts val="0"/>
              </a:spcBef>
            </a:pPr>
            <a:r>
              <a:rPr lang="fr-CA" sz="2400" dirty="0" err="1"/>
              <a:t>Exercise</a:t>
            </a:r>
            <a:r>
              <a:rPr lang="fr-CA" sz="2400" dirty="0"/>
              <a:t> de respiration 5 </a:t>
            </a:r>
            <a:r>
              <a:rPr lang="fr-CA" sz="2400" dirty="0" err="1"/>
              <a:t>mins</a:t>
            </a:r>
            <a:endParaRPr lang="fr-FR" sz="1600" dirty="0"/>
          </a:p>
          <a:p>
            <a:pPr marL="0" lvl="0" indent="0">
              <a:lnSpc>
                <a:spcPct val="200000"/>
              </a:lnSpc>
              <a:spcBef>
                <a:spcPts val="0"/>
              </a:spcBef>
              <a:buNone/>
            </a:pPr>
            <a:r>
              <a:rPr lang="fr-CA" sz="2400" dirty="0"/>
              <a:t>Si vous avez des questions, des commentaires ou si vous aimeriez partager avec le groupe, n’hésitez pas à le faire.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4916731" y="1310563"/>
            <a:ext cx="1387792" cy="1430813"/>
          </a:xfrm>
          <a:prstGeom prst="rect">
            <a:avLst/>
          </a:prstGeom>
        </p:spPr>
      </p:pic>
      <p:grpSp>
        <p:nvGrpSpPr>
          <p:cNvPr id="7" name="Group 6"/>
          <p:cNvGrpSpPr/>
          <p:nvPr/>
        </p:nvGrpSpPr>
        <p:grpSpPr>
          <a:xfrm>
            <a:off x="5606871" y="3137244"/>
            <a:ext cx="766043" cy="910869"/>
            <a:chOff x="6542261" y="506769"/>
            <a:chExt cx="523699" cy="570787"/>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2432044"/>
            <a:ext cx="1083648" cy="996956"/>
          </a:xfrm>
          <a:prstGeom prst="rect">
            <a:avLst/>
          </a:prstGeom>
        </p:spPr>
      </p:pic>
      <p:pic>
        <p:nvPicPr>
          <p:cNvPr id="11" name="Picture 2" descr="MCL Cohort - Closed Group'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901" y="4869160"/>
            <a:ext cx="1285764" cy="12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2146" y="5157192"/>
            <a:ext cx="7779887" cy="523220"/>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retrouvez</a:t>
            </a:r>
            <a:r>
              <a:rPr lang="en-CA" sz="2800" dirty="0">
                <a:solidFill>
                  <a:srgbClr val="000000"/>
                </a:solidFill>
              </a:rPr>
              <a:t>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5948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4484712"/>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10 octobre 2024</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728937"/>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a:t>Prendre une minute, seulement une minute…</a:t>
            </a:r>
          </a:p>
          <a:p>
            <a:r>
              <a:rPr lang="fr-CA" dirty="0"/>
              <a:t>… p</a:t>
            </a:r>
            <a:r>
              <a:rPr lang="fr-CA" u="none" dirty="0"/>
              <a:t>our respirer, juste pour respirer.</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17488"/>
            <a:ext cx="6275040" cy="1143000"/>
          </a:xfrm>
        </p:spPr>
        <p:txBody>
          <a:bodyPr>
            <a:noAutofit/>
          </a:bodyPr>
          <a:lstStyle/>
          <a:p>
            <a:r>
              <a:rPr lang="fr-CA" sz="3600" dirty="0"/>
              <a:t>Exercice de respiration en pleine conscience – Centrage</a:t>
            </a:r>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411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a:bodyPr>
          <a:lstStyle/>
          <a:p>
            <a:pPr lvl="0"/>
            <a:r>
              <a:rPr lang="fr-CA" sz="4000" dirty="0"/>
              <a:t>Compte rendu de la semaine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jumelage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6"/>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7">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grpSp>
        <p:nvGrpSpPr>
          <p:cNvPr id="8" name="Group 7">
            <a:extLst>
              <a:ext uri="{FF2B5EF4-FFF2-40B4-BE49-F238E27FC236}">
                <a16:creationId xmlns:a16="http://schemas.microsoft.com/office/drawing/2014/main" id="{8D115C81-4457-ABD6-58D0-04122ED33D10}"/>
              </a:ext>
            </a:extLst>
          </p:cNvPr>
          <p:cNvGrpSpPr/>
          <p:nvPr/>
        </p:nvGrpSpPr>
        <p:grpSpPr>
          <a:xfrm>
            <a:off x="5563416" y="3678152"/>
            <a:ext cx="766043" cy="910869"/>
            <a:chOff x="6542261" y="506769"/>
            <a:chExt cx="523699" cy="570787"/>
          </a:xfrm>
        </p:grpSpPr>
        <p:pic>
          <p:nvPicPr>
            <p:cNvPr id="9" name="Picture 8">
              <a:extLst>
                <a:ext uri="{FF2B5EF4-FFF2-40B4-BE49-F238E27FC236}">
                  <a16:creationId xmlns:a16="http://schemas.microsoft.com/office/drawing/2014/main" id="{BAB082B2-054A-8B11-A30D-5D3E8C30858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BE109706-D894-85A4-23F0-755DE98F247C}"/>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23BF98FC-DCC8-F265-93F9-EBCA9934E32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3690861"/>
            <a:ext cx="831200" cy="764704"/>
          </a:xfrm>
          <a:prstGeom prst="rect">
            <a:avLst/>
          </a:prstGeom>
        </p:spPr>
      </p:pic>
      <p:pic>
        <p:nvPicPr>
          <p:cNvPr id="12" name="Picture 11">
            <a:extLst>
              <a:ext uri="{FF2B5EF4-FFF2-40B4-BE49-F238E27FC236}">
                <a16:creationId xmlns:a16="http://schemas.microsoft.com/office/drawing/2014/main" id="{4B48B98D-3792-3F8C-CC6A-90A7FA3F5254}"/>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9122" y="3501008"/>
            <a:ext cx="1375410" cy="1113491"/>
          </a:xfrm>
          <a:prstGeom prst="rect">
            <a:avLst/>
          </a:prstGeom>
        </p:spPr>
      </p:pic>
      <p:pic>
        <p:nvPicPr>
          <p:cNvPr id="5" name="Picture 6" descr="Image result for snail">
            <a:extLst>
              <a:ext uri="{FF2B5EF4-FFF2-40B4-BE49-F238E27FC236}">
                <a16:creationId xmlns:a16="http://schemas.microsoft.com/office/drawing/2014/main" id="{B562D7FE-056A-9420-1728-E09449E3A638}"/>
              </a:ext>
            </a:extLst>
          </p:cNvPr>
          <p:cNvPicPr>
            <a:picLocks noChangeAspect="1" noChangeArrowheads="1"/>
          </p:cNvPicPr>
          <p:nvPr>
            <p:custDataLst>
              <p:tags r:id="rId1"/>
            </p:custDataLst>
          </p:nvPr>
        </p:nvPicPr>
        <p:blipFill>
          <a:blip r:embed="rId13"/>
          <a:srcRect t="14187"/>
          <a:stretch>
            <a:fillRect/>
          </a:stretch>
        </p:blipFill>
        <p:spPr>
          <a:xfrm flipH="1">
            <a:off x="1907704" y="5517232"/>
            <a:ext cx="1761109" cy="121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
                                            <p:bg/>
                                          </p:spTgt>
                                        </p:tgtEl>
                                        <p:attrNameLst>
                                          <p:attrName>style.visibility</p:attrName>
                                        </p:attrNameLst>
                                      </p:cBhvr>
                                      <p:to>
                                        <p:strVal val="visible"/>
                                      </p:to>
                                    </p:set>
                                    <p:animEffect transition="in" filter="fade">
                                      <p:cBhvr>
                                        <p:cTn id="44" dur="500"/>
                                        <p:tgtEl>
                                          <p:spTgt spid="5">
                                            <p:bg/>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194282" y="883297"/>
            <a:ext cx="4860032" cy="3645024"/>
          </a:xfrm>
          <a:prstGeom prst="rect">
            <a:avLst/>
          </a:prstGeom>
        </p:spPr>
      </p:pic>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Compte rendu de la semaine passée</a:t>
            </a:r>
          </a:p>
          <a:p>
            <a:pPr lvl="0"/>
            <a:r>
              <a:rPr lang="fr-CA" sz="2600" dirty="0" err="1"/>
              <a:t>Neuroplasticité</a:t>
            </a:r>
            <a:endParaRPr lang="en-CA" sz="2600" dirty="0"/>
          </a:p>
          <a:p>
            <a:pPr lvl="0"/>
            <a:r>
              <a:rPr lang="fr-CA" sz="2600" dirty="0"/>
              <a:t>Les compétences clés en leadership </a:t>
            </a:r>
          </a:p>
          <a:p>
            <a:pPr lvl="0"/>
            <a:r>
              <a:rPr lang="fr-CA" sz="2800" dirty="0"/>
              <a:t>Choses à accomplir cette semaine</a:t>
            </a:r>
          </a:p>
          <a:p>
            <a:pPr lvl="0"/>
            <a:r>
              <a:rPr lang="fr-CA" sz="2800" dirty="0"/>
              <a:t>Débriefing et sous-groupes</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https://www.youtube.com/watch?v=qM56FRfZrl8</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D0F7-5F7F-7694-CF9A-1A39A47809D6}"/>
              </a:ext>
            </a:extLst>
          </p:cNvPr>
          <p:cNvSpPr>
            <a:spLocks noGrp="1"/>
          </p:cNvSpPr>
          <p:nvPr>
            <p:ph type="title"/>
          </p:nvPr>
        </p:nvSpPr>
        <p:spPr/>
        <p:txBody>
          <a:bodyPr/>
          <a:lstStyle/>
          <a:p>
            <a:r>
              <a:rPr lang="fr-CA" dirty="0"/>
              <a:t>La neuroplasticité</a:t>
            </a:r>
            <a:endParaRPr lang="en-US" dirty="0"/>
          </a:p>
        </p:txBody>
      </p:sp>
      <p:pic>
        <p:nvPicPr>
          <p:cNvPr id="3" name="Online Media 2" title="La neuroplasticité expliquée simplement en 2 minutes">
            <a:hlinkClick r:id="" action="ppaction://media"/>
            <a:extLst>
              <a:ext uri="{FF2B5EF4-FFF2-40B4-BE49-F238E27FC236}">
                <a16:creationId xmlns:a16="http://schemas.microsoft.com/office/drawing/2014/main" id="{178895F4-130C-FC74-A53B-00BF3870E2DE}"/>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grpSp>
        <p:nvGrpSpPr>
          <p:cNvPr id="4" name="Group 3">
            <a:extLst>
              <a:ext uri="{FF2B5EF4-FFF2-40B4-BE49-F238E27FC236}">
                <a16:creationId xmlns:a16="http://schemas.microsoft.com/office/drawing/2014/main" id="{E8A10828-6106-468F-8686-9687387A0A6C}"/>
              </a:ext>
            </a:extLst>
          </p:cNvPr>
          <p:cNvGrpSpPr/>
          <p:nvPr/>
        </p:nvGrpSpPr>
        <p:grpSpPr>
          <a:xfrm>
            <a:off x="7931292" y="376407"/>
            <a:ext cx="766887" cy="496444"/>
            <a:chOff x="7056197" y="474531"/>
            <a:chExt cx="1838325" cy="1276350"/>
          </a:xfrm>
        </p:grpSpPr>
        <p:pic>
          <p:nvPicPr>
            <p:cNvPr id="5" name="Picture 4">
              <a:extLst>
                <a:ext uri="{FF2B5EF4-FFF2-40B4-BE49-F238E27FC236}">
                  <a16:creationId xmlns:a16="http://schemas.microsoft.com/office/drawing/2014/main" id="{893DAF7A-A6C4-4A8F-3386-3F21F540F910}"/>
                </a:ext>
              </a:extLst>
            </p:cNvPr>
            <p:cNvPicPr>
              <a:picLocks noChangeAspect="1"/>
            </p:cNvPicPr>
            <p:nvPr/>
          </p:nvPicPr>
          <p:blipFill>
            <a:blip r:embed="rId5">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7" name="Picture 6">
              <a:extLst>
                <a:ext uri="{FF2B5EF4-FFF2-40B4-BE49-F238E27FC236}">
                  <a16:creationId xmlns:a16="http://schemas.microsoft.com/office/drawing/2014/main" id="{0A2D4963-F124-5851-3EDE-29EC2C97871C}"/>
                </a:ext>
              </a:extLst>
            </p:cNvPr>
            <p:cNvPicPr>
              <a:picLocks noChangeAspect="1"/>
            </p:cNvPicPr>
            <p:nvPr/>
          </p:nvPicPr>
          <p:blipFill>
            <a:blip r:embed="rId6"/>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19993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 comportement du cerveau et du corps en situation de stress</a:t>
            </a:r>
            <a:endParaRPr lang="fr-CA" dirty="0"/>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9167</TotalTime>
  <Words>5029</Words>
  <Application>Microsoft Office PowerPoint</Application>
  <PresentationFormat>On-screen Show (4:3)</PresentationFormat>
  <Paragraphs>487</Paragraphs>
  <Slides>19</Slides>
  <Notes>19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Lato</vt:lpstr>
      <vt:lpstr>Merriweather</vt:lpstr>
      <vt:lpstr>Open Sans</vt:lpstr>
      <vt:lpstr>Roboto</vt:lpstr>
      <vt:lpstr>Times New Roman</vt:lpstr>
      <vt:lpstr>Verdana</vt:lpstr>
      <vt:lpstr>Wingdings</vt:lpstr>
      <vt:lpstr>1_Office Theme</vt:lpstr>
      <vt:lpstr>PowerPoint Presentation</vt:lpstr>
      <vt:lpstr>Programme de développement du leadership de changement en pleine-conscience (DLCP)</vt:lpstr>
      <vt:lpstr>Exercice de respiration en pleine conscience – Centrage</vt:lpstr>
      <vt:lpstr>Compte rendu de la semaine 1</vt:lpstr>
      <vt:lpstr>Ordre du jour – semaine 2: Le cerveau  (concentration, clarté)</vt:lpstr>
      <vt:lpstr>Le cerveau</vt:lpstr>
      <vt:lpstr>La neuroplastie : Qu’est-ce qui se passe dans votre cerveau</vt:lpstr>
      <vt:lpstr>La neuroplasticité</vt:lpstr>
      <vt:lpstr>Le comportement du cerveau et du corps en situation de stress</vt:lpstr>
      <vt:lpstr>PowerPoint Presentation</vt:lpstr>
      <vt:lpstr>Pourquoi la pleine conscience est si importante ?</vt:lpstr>
      <vt:lpstr>Comment la pratique de la pleine conscience aide les chefs d’entreprises (1/2)</vt:lpstr>
      <vt:lpstr>Comment la pratique de la pleine conscience aide les chefs d’entreprises (2/2)</vt:lpstr>
      <vt:lpstr>Quels aspects de leadership en pleine conscience supportent les compétences clés en leadership du Gouvernement du Canada?</vt:lpstr>
      <vt:lpstr>Exercice : Notions de base (1/2)</vt:lpstr>
      <vt:lpstr>Exercice de respiration de pleine conscience (2/2)</vt:lpstr>
      <vt:lpstr>Débriefing et sous-groupes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506</cp:revision>
  <cp:lastPrinted>2016-05-02T17:15:08Z</cp:lastPrinted>
  <dcterms:created xsi:type="dcterms:W3CDTF">2015-04-14T20:39:51Z</dcterms:created>
  <dcterms:modified xsi:type="dcterms:W3CDTF">2024-10-04T16:54:09Z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