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15"/>
  </p:notesMasterIdLst>
  <p:handoutMasterIdLst>
    <p:handoutMasterId r:id="rId16"/>
  </p:handoutMasterIdLst>
  <p:sldIdLst>
    <p:sldId id="299" r:id="rId2"/>
    <p:sldId id="325" r:id="rId3"/>
    <p:sldId id="345" r:id="rId4"/>
    <p:sldId id="346" r:id="rId5"/>
    <p:sldId id="278" r:id="rId6"/>
    <p:sldId id="338" r:id="rId7"/>
    <p:sldId id="339" r:id="rId8"/>
    <p:sldId id="350" r:id="rId9"/>
    <p:sldId id="347" r:id="rId10"/>
    <p:sldId id="354" r:id="rId11"/>
    <p:sldId id="340" r:id="rId12"/>
    <p:sldId id="348" r:id="rId13"/>
    <p:sldId id="337" r:id="rId1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494" autoAdjust="0"/>
    <p:restoredTop sz="60959" autoAdjust="0"/>
  </p:normalViewPr>
  <p:slideViewPr>
    <p:cSldViewPr snapToObjects="1" showGuides="1">
      <p:cViewPr varScale="1">
        <p:scale>
          <a:sx n="60" d="100"/>
          <a:sy n="60" d="100"/>
        </p:scale>
        <p:origin x="1454" y="48"/>
      </p:cViewPr>
      <p:guideLst>
        <p:guide orient="horz" pos="2160"/>
        <p:guide pos="2880"/>
      </p:guideLst>
    </p:cSldViewPr>
  </p:slideViewPr>
  <p:notesTextViewPr>
    <p:cViewPr>
      <p:scale>
        <a:sx n="100" d="100"/>
        <a:sy n="100" d="100"/>
      </p:scale>
      <p:origin x="0" y="-317"/>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5/31/2023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5/31/2023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hNAcCc1oWR4"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my.happify.com/hd/why-you-should-treat-yourself-like-someone-you-love/" TargetMode="External"/><Relationship Id="rId5" Type="http://schemas.openxmlformats.org/officeDocument/2006/relationships/hyperlink" Target="https://www.youtube.com/watch?v=qBBy5Jx_xrQ" TargetMode="External"/><Relationship Id="rId4" Type="http://schemas.openxmlformats.org/officeDocument/2006/relationships/hyperlink" Target="https://self-compassion.org/wp-content/uploads/2020/08/self-compassion.break__01-cleanedbydan.mp3"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rDFpHzYu6rE"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youtube.com/watch?v=HTlnAbAax_0" TargetMode="External"/><Relationship Id="rId4" Type="http://schemas.openxmlformats.org/officeDocument/2006/relationships/hyperlink" Target="https://www.youtube.com/watch?v=18jn-K34aNA&amp;t=39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hildcareta.acf.hhs.gov/systemsbuilding/systems-guides/leadership/leading-ourselves/scarf-model"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mindtools.com/pages/article/SCARF.htm"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hNAcCc1oWR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Leanne: </a:t>
            </a:r>
          </a:p>
          <a:p>
            <a:r>
              <a:rPr lang="fr-CA" dirty="0"/>
              <a:t>(</a:t>
            </a:r>
            <a:r>
              <a:rPr lang="fr-CA" dirty="0" err="1"/>
              <a:t>Friendly</a:t>
            </a:r>
            <a:r>
              <a:rPr lang="fr-CA" dirty="0"/>
              <a:t> </a:t>
            </a:r>
            <a:r>
              <a:rPr lang="fr-CA" dirty="0" err="1"/>
              <a:t>reminder</a:t>
            </a:r>
            <a:r>
              <a:rPr lang="fr-CA" dirty="0"/>
              <a:t>: </a:t>
            </a:r>
            <a:r>
              <a:rPr lang="fr-CA" dirty="0" err="1"/>
              <a:t>prep</a:t>
            </a:r>
            <a:r>
              <a:rPr lang="fr-CA" dirty="0"/>
              <a:t> for sharing audio &amp; </a:t>
            </a:r>
            <a:r>
              <a:rPr lang="fr-CA" dirty="0" err="1"/>
              <a:t>video</a:t>
            </a:r>
            <a:r>
              <a:rPr lang="fr-CA" dirty="0"/>
              <a:t>,</a:t>
            </a:r>
            <a:r>
              <a:rPr lang="fr-CA" baseline="0" dirty="0"/>
              <a:t> </a:t>
            </a:r>
            <a:r>
              <a:rPr lang="fr-CA" baseline="0" dirty="0" err="1"/>
              <a:t>including</a:t>
            </a:r>
            <a:r>
              <a:rPr lang="fr-CA" baseline="0" dirty="0"/>
              <a:t> French CC and 100% font size)</a:t>
            </a: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t>SCARF Model </a:t>
            </a:r>
            <a:r>
              <a:rPr lang="en-CA" dirty="0">
                <a:hlinkClick r:id="rId3"/>
              </a:rPr>
              <a:t>https://www.youtube.com/watch?v=hNAcCc1oWR4</a:t>
            </a:r>
            <a:r>
              <a:rPr lang="en-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t>Self-compassion</a:t>
            </a:r>
            <a:r>
              <a:rPr lang="fr-CA" sz="1200" baseline="0" dirty="0"/>
              <a:t> break, 5 </a:t>
            </a:r>
            <a:r>
              <a:rPr lang="fr-CA" sz="1200" baseline="0" dirty="0" err="1"/>
              <a:t>mins</a:t>
            </a:r>
            <a:r>
              <a:rPr lang="fr-CA" sz="1200" baseline="0" dirty="0"/>
              <a:t>: </a:t>
            </a:r>
            <a:r>
              <a:rPr lang="en-US" sz="1200" u="sng" dirty="0">
                <a:hlinkClick r:id="rId4"/>
              </a:rPr>
              <a:t>https://self-compassion.org/wp-content/uploads/2020/08/self-compassion.break__01-cleanedbydan.mp3</a:t>
            </a:r>
            <a:endParaRPr lang="en-US" sz="120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t>How to Practice Mindful Emailing: </a:t>
            </a:r>
            <a:r>
              <a:rPr lang="en-US" sz="1200" u="sng" dirty="0">
                <a:hlinkClick r:id="rId5"/>
              </a:rPr>
              <a:t>https://www.youtube.com/watch?v=qBBy5Jx_xrQ</a:t>
            </a:r>
            <a:endParaRPr lang="en-US" sz="120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hlinkClick r:id="rId6"/>
              </a:rPr>
              <a:t>https://my.happify.com/hd/why-you-should-treat-yourself-like-someone-you-love/</a:t>
            </a:r>
            <a:r>
              <a:rPr lang="en-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a:p>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t>Casey-Marie</a:t>
            </a:r>
            <a:r>
              <a:rPr lang="fr-FR"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This slide </a:t>
            </a:r>
            <a:r>
              <a:rPr lang="fr-FR" dirty="0" err="1"/>
              <a:t>is</a:t>
            </a:r>
            <a:r>
              <a:rPr lang="fr-FR" dirty="0"/>
              <a:t> about </a:t>
            </a:r>
            <a:r>
              <a:rPr lang="fr-FR" dirty="0" err="1"/>
              <a:t>treating</a:t>
            </a:r>
            <a:r>
              <a:rPr lang="fr-FR" dirty="0"/>
              <a:t> </a:t>
            </a:r>
            <a:r>
              <a:rPr lang="fr-FR" dirty="0" err="1"/>
              <a:t>yourself</a:t>
            </a:r>
            <a:r>
              <a:rPr lang="fr-FR" dirty="0"/>
              <a:t> as if </a:t>
            </a:r>
            <a:r>
              <a:rPr lang="fr-FR" dirty="0" err="1"/>
              <a:t>you</a:t>
            </a:r>
            <a:r>
              <a:rPr lang="fr-FR" dirty="0"/>
              <a:t> are </a:t>
            </a:r>
            <a:r>
              <a:rPr lang="fr-FR" dirty="0" err="1"/>
              <a:t>worthy</a:t>
            </a:r>
            <a:r>
              <a:rPr lang="fr-FR" dirty="0"/>
              <a:t> of love </a:t>
            </a:r>
            <a:r>
              <a:rPr lang="fr-FR" dirty="0" err="1"/>
              <a:t>because</a:t>
            </a:r>
            <a:r>
              <a:rPr lang="fr-FR" dirty="0"/>
              <a:t> </a:t>
            </a:r>
            <a:r>
              <a:rPr lang="fr-FR" dirty="0" err="1"/>
              <a:t>you</a:t>
            </a:r>
            <a:r>
              <a:rPr lang="fr-FR" dirty="0"/>
              <a:t> are. You have </a:t>
            </a:r>
            <a:r>
              <a:rPr lang="fr-FR" dirty="0" err="1"/>
              <a:t>here</a:t>
            </a:r>
            <a:r>
              <a:rPr lang="fr-FR" dirty="0"/>
              <a:t> the Rock, as a </a:t>
            </a:r>
            <a:r>
              <a:rPr lang="fr-FR" dirty="0" err="1"/>
              <a:t>child</a:t>
            </a:r>
            <a:r>
              <a:rPr lang="fr-FR" dirty="0"/>
              <a:t> </a:t>
            </a:r>
            <a:r>
              <a:rPr lang="fr-FR" dirty="0" err="1"/>
              <a:t>he</a:t>
            </a:r>
            <a:r>
              <a:rPr lang="fr-FR" dirty="0"/>
              <a:t> </a:t>
            </a:r>
            <a:r>
              <a:rPr lang="fr-FR" dirty="0" err="1"/>
              <a:t>used</a:t>
            </a:r>
            <a:r>
              <a:rPr lang="fr-FR" dirty="0"/>
              <a:t> to </a:t>
            </a:r>
            <a:r>
              <a:rPr lang="fr-FR" dirty="0" err="1"/>
              <a:t>get</a:t>
            </a:r>
            <a:r>
              <a:rPr lang="fr-FR" dirty="0"/>
              <a:t> </a:t>
            </a:r>
            <a:r>
              <a:rPr lang="fr-FR" dirty="0" err="1"/>
              <a:t>attacked</a:t>
            </a:r>
            <a:r>
              <a:rPr lang="fr-FR" dirty="0"/>
              <a:t>.  He </a:t>
            </a:r>
            <a:r>
              <a:rPr lang="fr-FR" dirty="0" err="1"/>
              <a:t>did</a:t>
            </a:r>
            <a:r>
              <a:rPr lang="fr-FR" dirty="0"/>
              <a:t> not know how to deal </a:t>
            </a:r>
            <a:r>
              <a:rPr lang="fr-FR" dirty="0" err="1"/>
              <a:t>with</a:t>
            </a:r>
            <a:r>
              <a:rPr lang="fr-FR" dirty="0"/>
              <a:t> </a:t>
            </a:r>
            <a:r>
              <a:rPr lang="fr-FR" dirty="0" err="1"/>
              <a:t>his</a:t>
            </a:r>
            <a:r>
              <a:rPr lang="fr-FR" dirty="0"/>
              <a:t> life, </a:t>
            </a:r>
            <a:r>
              <a:rPr lang="fr-FR" dirty="0" err="1"/>
              <a:t>he</a:t>
            </a:r>
            <a:r>
              <a:rPr lang="fr-FR" dirty="0"/>
              <a:t> </a:t>
            </a:r>
            <a:r>
              <a:rPr lang="fr-FR" dirty="0" err="1"/>
              <a:t>became</a:t>
            </a:r>
            <a:r>
              <a:rPr lang="fr-FR" dirty="0"/>
              <a:t> a rock in </a:t>
            </a:r>
            <a:r>
              <a:rPr lang="fr-FR" dirty="0" err="1"/>
              <a:t>order</a:t>
            </a:r>
            <a:r>
              <a:rPr lang="fr-FR" dirty="0"/>
              <a:t> to </a:t>
            </a:r>
            <a:r>
              <a:rPr lang="fr-FR" dirty="0" err="1"/>
              <a:t>protect</a:t>
            </a:r>
            <a:r>
              <a:rPr lang="fr-FR" dirty="0"/>
              <a:t> </a:t>
            </a:r>
            <a:r>
              <a:rPr lang="fr-FR" dirty="0" err="1"/>
              <a:t>his</a:t>
            </a:r>
            <a:r>
              <a:rPr lang="fr-FR" dirty="0"/>
              <a:t> </a:t>
            </a:r>
            <a:r>
              <a:rPr lang="fr-FR" dirty="0" err="1"/>
              <a:t>heart</a:t>
            </a:r>
            <a:r>
              <a:rPr lang="fr-FR" dirty="0"/>
              <a:t> </a:t>
            </a:r>
            <a:r>
              <a:rPr lang="fr-FR" dirty="0" err="1"/>
              <a:t>because</a:t>
            </a:r>
            <a:r>
              <a:rPr lang="fr-FR" dirty="0"/>
              <a:t> </a:t>
            </a:r>
            <a:r>
              <a:rPr lang="fr-FR" dirty="0" err="1"/>
              <a:t>other</a:t>
            </a:r>
            <a:r>
              <a:rPr lang="fr-FR" dirty="0"/>
              <a:t> </a:t>
            </a:r>
            <a:r>
              <a:rPr lang="fr-FR" dirty="0" err="1"/>
              <a:t>were</a:t>
            </a:r>
            <a:r>
              <a:rPr lang="fr-FR" dirty="0"/>
              <a:t> a </a:t>
            </a:r>
            <a:r>
              <a:rPr lang="fr-FR" dirty="0" err="1"/>
              <a:t>threat</a:t>
            </a:r>
            <a:r>
              <a:rPr lang="fr-FR" dirty="0"/>
              <a:t> to </a:t>
            </a:r>
            <a:r>
              <a:rPr lang="fr-FR" dirty="0" err="1"/>
              <a:t>himself</a:t>
            </a:r>
            <a:r>
              <a:rPr lang="fr-FR" dirty="0"/>
              <a:t> </a:t>
            </a:r>
            <a:r>
              <a:rPr lang="fr-FR" dirty="0" err="1"/>
              <a:t>so</a:t>
            </a:r>
            <a:r>
              <a:rPr lang="fr-FR" dirty="0"/>
              <a:t> </a:t>
            </a:r>
            <a:r>
              <a:rPr lang="fr-FR" dirty="0" err="1"/>
              <a:t>he</a:t>
            </a:r>
            <a:r>
              <a:rPr lang="fr-FR" dirty="0"/>
              <a:t> </a:t>
            </a:r>
            <a:r>
              <a:rPr lang="fr-FR" dirty="0" err="1"/>
              <a:t>became</a:t>
            </a:r>
            <a:r>
              <a:rPr lang="fr-FR" dirty="0"/>
              <a:t> a rock.  But as </a:t>
            </a:r>
            <a:r>
              <a:rPr lang="fr-FR" dirty="0" err="1"/>
              <a:t>he</a:t>
            </a:r>
            <a:r>
              <a:rPr lang="fr-FR" dirty="0"/>
              <a:t> </a:t>
            </a:r>
            <a:r>
              <a:rPr lang="fr-FR" dirty="0" err="1"/>
              <a:t>grew</a:t>
            </a:r>
            <a:r>
              <a:rPr lang="fr-FR" dirty="0"/>
              <a:t> up, </a:t>
            </a:r>
            <a:r>
              <a:rPr lang="fr-FR" dirty="0" err="1"/>
              <a:t>he</a:t>
            </a:r>
            <a:r>
              <a:rPr lang="fr-FR" dirty="0"/>
              <a:t> </a:t>
            </a:r>
            <a:r>
              <a:rPr lang="fr-FR" dirty="0" err="1"/>
              <a:t>learned</a:t>
            </a:r>
            <a:r>
              <a:rPr lang="fr-FR" dirty="0"/>
              <a:t> how to </a:t>
            </a:r>
            <a:r>
              <a:rPr lang="fr-FR" dirty="0" err="1"/>
              <a:t>be</a:t>
            </a:r>
            <a:r>
              <a:rPr lang="fr-FR" dirty="0"/>
              <a:t> </a:t>
            </a:r>
            <a:r>
              <a:rPr lang="fr-FR" dirty="0" err="1"/>
              <a:t>himself</a:t>
            </a:r>
            <a:r>
              <a:rPr lang="fr-FR" dirty="0"/>
              <a:t> and </a:t>
            </a:r>
            <a:r>
              <a:rPr lang="fr-FR" dirty="0" err="1"/>
              <a:t>be</a:t>
            </a:r>
            <a:r>
              <a:rPr lang="fr-FR" dirty="0"/>
              <a:t> </a:t>
            </a:r>
            <a:r>
              <a:rPr lang="fr-FR" dirty="0" err="1"/>
              <a:t>gentle</a:t>
            </a:r>
            <a:r>
              <a:rPr lang="fr-FR" dirty="0"/>
              <a:t>, </a:t>
            </a:r>
            <a:r>
              <a:rPr lang="fr-FR" dirty="0" err="1"/>
              <a:t>vulnerable</a:t>
            </a:r>
            <a:r>
              <a:rPr lang="fr-FR" dirty="0"/>
              <a:t>.  Don’t </a:t>
            </a:r>
            <a:r>
              <a:rPr lang="fr-FR" dirty="0" err="1"/>
              <a:t>be</a:t>
            </a:r>
            <a:r>
              <a:rPr lang="fr-FR" dirty="0"/>
              <a:t> </a:t>
            </a:r>
            <a:r>
              <a:rPr lang="fr-FR" dirty="0" err="1"/>
              <a:t>ashamed</a:t>
            </a:r>
            <a:r>
              <a:rPr lang="fr-FR" dirty="0"/>
              <a:t> of </a:t>
            </a:r>
            <a:r>
              <a:rPr lang="fr-FR" dirty="0" err="1"/>
              <a:t>who</a:t>
            </a:r>
            <a:r>
              <a:rPr lang="fr-FR" dirty="0"/>
              <a:t> </a:t>
            </a:r>
            <a:r>
              <a:rPr lang="fr-FR" dirty="0" err="1"/>
              <a:t>you</a:t>
            </a:r>
            <a:r>
              <a:rPr lang="fr-FR" dirty="0"/>
              <a:t> are, </a:t>
            </a:r>
            <a:r>
              <a:rPr lang="fr-FR" dirty="0" err="1"/>
              <a:t>be</a:t>
            </a:r>
            <a:r>
              <a:rPr lang="fr-FR" dirty="0"/>
              <a:t> </a:t>
            </a:r>
            <a:r>
              <a:rPr lang="fr-FR" dirty="0" err="1"/>
              <a:t>yourself</a:t>
            </a:r>
            <a:r>
              <a:rPr lang="fr-FR" dirty="0"/>
              <a:t>.</a:t>
            </a:r>
          </a:p>
          <a:p>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How to </a:t>
            </a:r>
            <a:r>
              <a:rPr lang="fr-FR" baseline="0" dirty="0" err="1"/>
              <a:t>find</a:t>
            </a:r>
            <a:r>
              <a:rPr lang="fr-FR" baseline="0" dirty="0"/>
              <a:t> the </a:t>
            </a:r>
            <a:r>
              <a:rPr lang="fr-FR" baseline="0" dirty="0" err="1"/>
              <a:t>perfect</a:t>
            </a:r>
            <a:r>
              <a:rPr lang="fr-FR" baseline="0" dirty="0"/>
              <a:t> </a:t>
            </a:r>
            <a:r>
              <a:rPr lang="fr-FR" baseline="0" dirty="0" err="1"/>
              <a:t>relationship</a:t>
            </a:r>
            <a:r>
              <a:rPr lang="fr-FR" baseline="0" dirty="0"/>
              <a:t> - </a:t>
            </a:r>
            <a:r>
              <a:rPr lang="fr-FR" dirty="0"/>
              <a:t>https://www.youtube.com/watch?v=bUMFZM5WBrI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Roboto" panose="02000000000000000000" pitchFamily="2" charset="0"/>
              </a:rPr>
              <a:t>Self Love Practice: </a:t>
            </a:r>
            <a:r>
              <a:rPr lang="en-US" sz="1200" dirty="0">
                <a:latin typeface="Roboto" panose="02000000000000000000" pitchFamily="2" charset="0"/>
                <a:hlinkClick r:id="rId3"/>
              </a:rPr>
              <a:t>https://www.youtube.com/watch?v=rDFpHzYu6rE</a:t>
            </a:r>
            <a:endParaRPr lang="en-US" sz="1200" dirty="0">
              <a:latin typeface="Roboto" panose="02000000000000000000"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Roboto" panose="02000000000000000000" pitchFamily="2" charset="0"/>
              </a:rPr>
              <a:t>Self-Love Exercise - </a:t>
            </a:r>
            <a:r>
              <a:rPr lang="en-CA" dirty="0"/>
              <a:t>https://youtu.be/2g1q3aSBhwQ?t=135</a:t>
            </a:r>
          </a:p>
          <a:p>
            <a:endParaRPr lang="en-CA" dirty="0"/>
          </a:p>
          <a:p>
            <a:endParaRPr lang="en-CA" dirty="0"/>
          </a:p>
          <a:p>
            <a:r>
              <a:rPr lang="en-CA" dirty="0"/>
              <a:t>Resources in English: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How to </a:t>
            </a:r>
            <a:r>
              <a:rPr lang="fr-FR" baseline="0" dirty="0" err="1"/>
              <a:t>find</a:t>
            </a:r>
            <a:r>
              <a:rPr lang="fr-FR" baseline="0" dirty="0"/>
              <a:t> the </a:t>
            </a:r>
            <a:r>
              <a:rPr lang="fr-FR" baseline="0" dirty="0" err="1"/>
              <a:t>perfect</a:t>
            </a:r>
            <a:r>
              <a:rPr lang="fr-FR" baseline="0" dirty="0"/>
              <a:t> </a:t>
            </a:r>
            <a:r>
              <a:rPr lang="fr-FR" baseline="0" dirty="0" err="1"/>
              <a:t>relationship</a:t>
            </a:r>
            <a:r>
              <a:rPr lang="fr-FR" baseline="0" dirty="0"/>
              <a:t> - </a:t>
            </a:r>
            <a:r>
              <a:rPr lang="en-CA" dirty="0"/>
              <a:t>https://my.happify.com/hd/why-you-should-treat-yourself-like-someone-you-love/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"they had us in the first half not </a:t>
            </a:r>
            <a:r>
              <a:rPr lang="en-US" dirty="0" err="1"/>
              <a:t>gonna</a:t>
            </a:r>
            <a:r>
              <a:rPr lang="en-US" dirty="0"/>
              <a:t> lie" https://www.youtube.com/watch?v=xaqdK6JPpcg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Roboto" panose="02000000000000000000" pitchFamily="2" charset="0"/>
              </a:rPr>
              <a:t>How To Let Your Light Shine Bright - https://www.youtube.com/watch?v=CWpiCOmbVuY</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Ressources en français :</a:t>
            </a:r>
          </a:p>
          <a:p>
            <a:pPr marL="171450" indent="-171450" defTabSz="914400">
              <a:buFont typeface="Arial" panose="020B0604020202020204" pitchFamily="34" charset="0"/>
              <a:buChar char="•"/>
              <a:defRPr/>
            </a:pPr>
            <a:r>
              <a:rPr lang="en-US" sz="1200" dirty="0"/>
              <a:t>Voila </a:t>
            </a:r>
            <a:r>
              <a:rPr lang="en-US" sz="1200" dirty="0" err="1"/>
              <a:t>ce</a:t>
            </a:r>
            <a:r>
              <a:rPr lang="en-US" sz="1200" dirty="0"/>
              <a:t> </a:t>
            </a:r>
            <a:r>
              <a:rPr lang="en-US" sz="1200" dirty="0" err="1"/>
              <a:t>qu’il</a:t>
            </a:r>
            <a:r>
              <a:rPr lang="en-US" sz="1200" dirty="0"/>
              <a:t> faut faire pour </a:t>
            </a:r>
            <a:r>
              <a:rPr lang="en-US" sz="1200" dirty="0" err="1"/>
              <a:t>réussir</a:t>
            </a:r>
            <a:r>
              <a:rPr lang="en-US" sz="1200" dirty="0"/>
              <a:t> à </a:t>
            </a:r>
            <a:r>
              <a:rPr lang="en-US" sz="1200" dirty="0" err="1"/>
              <a:t>s’aimer</a:t>
            </a:r>
            <a:r>
              <a:rPr lang="en-US" sz="1200" dirty="0"/>
              <a:t> soi </a:t>
            </a:r>
            <a:r>
              <a:rPr lang="en-US" sz="1200" dirty="0" err="1"/>
              <a:t>même</a:t>
            </a:r>
            <a:r>
              <a:rPr lang="en-US" sz="1200" dirty="0"/>
              <a:t>, 6 mins – </a:t>
            </a:r>
            <a:r>
              <a:rPr lang="en-US" sz="1200" dirty="0">
                <a:hlinkClick r:id="rId4"/>
              </a:rPr>
              <a:t>https://www.youtube.com/watch?v=18jn-K34aNA&amp;t=39s</a:t>
            </a:r>
            <a:r>
              <a:rPr lang="en-US"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latin typeface="Roboto" panose="02000000000000000000" pitchFamily="2" charset="0"/>
              </a:rPr>
              <a:t>Exercice</a:t>
            </a:r>
            <a:r>
              <a:rPr lang="en-US" sz="1200" dirty="0">
                <a:latin typeface="Roboto" panose="02000000000000000000" pitchFamily="2" charset="0"/>
              </a:rPr>
              <a:t> dans le </a:t>
            </a:r>
            <a:r>
              <a:rPr lang="en-US" sz="1200" dirty="0" err="1">
                <a:latin typeface="Roboto" panose="02000000000000000000" pitchFamily="2" charset="0"/>
              </a:rPr>
              <a:t>miroir</a:t>
            </a:r>
            <a:r>
              <a:rPr lang="en-US" sz="1200" dirty="0">
                <a:latin typeface="Roboto" panose="02000000000000000000" pitchFamily="2" charset="0"/>
              </a:rPr>
              <a:t>, Augmenter </a:t>
            </a:r>
            <a:r>
              <a:rPr lang="en-US" sz="1200" dirty="0" err="1">
                <a:latin typeface="Roboto" panose="02000000000000000000" pitchFamily="2" charset="0"/>
              </a:rPr>
              <a:t>l'amour</a:t>
            </a:r>
            <a:r>
              <a:rPr lang="en-US" sz="1200" dirty="0">
                <a:latin typeface="Roboto" panose="02000000000000000000" pitchFamily="2" charset="0"/>
              </a:rPr>
              <a:t> de soi, 4 min - </a:t>
            </a:r>
            <a:r>
              <a:rPr lang="fr-FR" sz="1200" dirty="0">
                <a:hlinkClick r:id="rId5"/>
              </a:rPr>
              <a:t>https://www.youtube.com/watch?v=HTlnAbAax_0</a:t>
            </a:r>
            <a:r>
              <a:rPr lang="fr-FR"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err="1">
                <a:effectLst/>
                <a:latin typeface="Roboto" panose="02000000000000000000" pitchFamily="2" charset="0"/>
              </a:rPr>
              <a:t>Apprendre</a:t>
            </a:r>
            <a:r>
              <a:rPr lang="en-US" b="0" i="0" dirty="0">
                <a:effectLst/>
                <a:latin typeface="Roboto" panose="02000000000000000000" pitchFamily="2" charset="0"/>
              </a:rPr>
              <a:t> à </a:t>
            </a:r>
            <a:r>
              <a:rPr lang="en-US" b="0" i="0" dirty="0" err="1">
                <a:effectLst/>
                <a:latin typeface="Roboto" panose="02000000000000000000" pitchFamily="2" charset="0"/>
              </a:rPr>
              <a:t>vous</a:t>
            </a:r>
            <a:r>
              <a:rPr lang="en-US" b="0" i="0" dirty="0">
                <a:effectLst/>
                <a:latin typeface="Roboto" panose="02000000000000000000" pitchFamily="2" charset="0"/>
              </a:rPr>
              <a:t> aimer, 6 min - https://www.youtube.com/watch?v=6L0vo7dx_SE</a:t>
            </a:r>
            <a:endParaRPr lang="fr-FR"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Se traiter soi-même comme on traiterait un ami- </a:t>
            </a:r>
            <a:r>
              <a:rPr lang="en-CA" sz="1200" dirty="0">
                <a:effectLst/>
                <a:latin typeface="Arial" panose="020B0604020202020204" pitchFamily="34" charset="0"/>
                <a:ea typeface="Calibri" panose="020F0502020204030204" pitchFamily="34" charset="0"/>
              </a:rPr>
              <a:t>https://www.sarah-baumann-hypnose.com/post/se-traiter-soi-m%C3%AAme-comme-on-traiterait-un-ami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err="1">
                <a:effectLst/>
                <a:latin typeface="Arial" panose="020B0604020202020204" pitchFamily="34" charset="0"/>
                <a:ea typeface="Calibri" panose="020F0502020204030204" pitchFamily="34" charset="0"/>
              </a:rPr>
              <a:t>Développer</a:t>
            </a:r>
            <a:r>
              <a:rPr lang="en-CA" sz="1200" dirty="0">
                <a:effectLst/>
                <a:latin typeface="Arial" panose="020B0604020202020204" pitchFamily="34" charset="0"/>
                <a:ea typeface="Calibri" panose="020F0502020204030204" pitchFamily="34" charset="0"/>
              </a:rPr>
              <a:t> </a:t>
            </a:r>
            <a:r>
              <a:rPr lang="en-CA" sz="1200" dirty="0" err="1">
                <a:effectLst/>
                <a:latin typeface="Arial" panose="020B0604020202020204" pitchFamily="34" charset="0"/>
                <a:ea typeface="Calibri" panose="020F0502020204030204" pitchFamily="34" charset="0"/>
              </a:rPr>
              <a:t>l’éstime</a:t>
            </a:r>
            <a:r>
              <a:rPr lang="en-CA" sz="1200" dirty="0">
                <a:effectLst/>
                <a:latin typeface="Arial" panose="020B0604020202020204" pitchFamily="34" charset="0"/>
                <a:ea typeface="Calibri" panose="020F0502020204030204" pitchFamily="34" charset="0"/>
              </a:rPr>
              <a:t> </a:t>
            </a:r>
            <a:r>
              <a:rPr lang="en-CA" sz="1200" dirty="0" err="1">
                <a:effectLst/>
                <a:latin typeface="Arial" panose="020B0604020202020204" pitchFamily="34" charset="0"/>
                <a:ea typeface="Calibri" panose="020F0502020204030204" pitchFamily="34" charset="0"/>
              </a:rPr>
              <a:t>personelle</a:t>
            </a:r>
            <a:endParaRPr lang="en-CA" sz="1200" dirty="0">
              <a:effectLst/>
              <a:latin typeface="Arial" panose="020B0604020202020204" pitchFamily="34" charset="0"/>
              <a:ea typeface="Calibri" panose="020F050202020403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Arial" panose="020B0604020202020204" pitchFamily="34" charset="0"/>
                <a:ea typeface="Calibri" panose="020F0502020204030204" pitchFamily="34" charset="0"/>
              </a:rPr>
              <a:t>1 - https://www.youtube.com/shorts/TkjSsCZxwEs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Arial" panose="020B0604020202020204" pitchFamily="34" charset="0"/>
                <a:ea typeface="Calibri" panose="020F0502020204030204" pitchFamily="34" charset="0"/>
              </a:rPr>
              <a:t>2 - https://www.youtube.com/shorts/GBMDjw8h_co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Arial" panose="020B0604020202020204" pitchFamily="34" charset="0"/>
                <a:ea typeface="Calibri" panose="020F0502020204030204" pitchFamily="34" charset="0"/>
              </a:rPr>
              <a:t>3 – https://www.youtube.com/shorts/kpn4L_uvAH4</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Arial" panose="020B0604020202020204" pitchFamily="34" charset="0"/>
                <a:ea typeface="Calibri" panose="020F0502020204030204" pitchFamily="34" charset="0"/>
              </a:rPr>
              <a:t>4 - https://www.youtube.com/shorts/SfTQNTvRPMg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Arial" panose="020B0604020202020204" pitchFamily="34" charset="0"/>
                <a:ea typeface="Calibri" panose="020F0502020204030204" pitchFamily="34" charset="0"/>
              </a:rPr>
              <a:t>Mylène Muller - https://www.youtube.com/channel/UCryuWe_q6Z_pLn8fd7E0Cyg/search?query=aimer%20soi-meme</a:t>
            </a: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2503327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Casey-Marie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Be </a:t>
            </a:r>
            <a:r>
              <a:rPr lang="fr-CA" dirty="0" err="1"/>
              <a:t>aware</a:t>
            </a:r>
            <a:r>
              <a:rPr lang="fr-CA" dirty="0"/>
              <a:t>:</a:t>
            </a:r>
            <a:r>
              <a:rPr lang="fr-CA" baseline="0" dirty="0"/>
              <a:t> </a:t>
            </a:r>
            <a:r>
              <a:rPr lang="fr-CA" baseline="0" dirty="0" err="1"/>
              <a:t>next</a:t>
            </a:r>
            <a:r>
              <a:rPr lang="fr-CA" baseline="0" dirty="0"/>
              <a:t> </a:t>
            </a:r>
            <a:r>
              <a:rPr lang="fr-CA" baseline="0" dirty="0" err="1"/>
              <a:t>week</a:t>
            </a:r>
            <a:r>
              <a:rPr lang="fr-CA" baseline="0" dirty="0"/>
              <a:t> </a:t>
            </a:r>
            <a:r>
              <a:rPr lang="fr-CA" baseline="0" dirty="0" err="1"/>
              <a:t>we’ll</a:t>
            </a:r>
            <a:r>
              <a:rPr lang="fr-CA" baseline="0" dirty="0"/>
              <a:t> do a </a:t>
            </a:r>
            <a:r>
              <a:rPr lang="fr-CA" baseline="0" dirty="0" err="1"/>
              <a:t>Mindful</a:t>
            </a:r>
            <a:r>
              <a:rPr lang="fr-CA" baseline="0" dirty="0"/>
              <a:t> </a:t>
            </a:r>
            <a:r>
              <a:rPr lang="fr-CA" baseline="0" dirty="0" err="1"/>
              <a:t>Eating</a:t>
            </a:r>
            <a:r>
              <a:rPr lang="fr-CA" baseline="0" dirty="0"/>
              <a:t> </a:t>
            </a:r>
            <a:r>
              <a:rPr lang="fr-CA" baseline="0" dirty="0" err="1"/>
              <a:t>exercise</a:t>
            </a:r>
            <a:r>
              <a:rPr lang="fr-CA" baseline="0" dirty="0"/>
              <a:t>, </a:t>
            </a:r>
            <a:r>
              <a:rPr lang="fr-CA" baseline="0" dirty="0" err="1"/>
              <a:t>you’ll</a:t>
            </a:r>
            <a:r>
              <a:rPr lang="fr-CA" baseline="0" dirty="0"/>
              <a:t> </a:t>
            </a:r>
            <a:r>
              <a:rPr lang="fr-CA" baseline="0" dirty="0" err="1"/>
              <a:t>need</a:t>
            </a:r>
            <a:r>
              <a:rPr lang="fr-CA" baseline="0" dirty="0"/>
              <a:t> a </a:t>
            </a:r>
            <a:r>
              <a:rPr lang="fr-CA" baseline="0" dirty="0" err="1"/>
              <a:t>small</a:t>
            </a:r>
            <a:r>
              <a:rPr lang="fr-CA" baseline="0" dirty="0"/>
              <a:t> fruit or a </a:t>
            </a:r>
            <a:r>
              <a:rPr lang="fr-CA" baseline="0" dirty="0" err="1"/>
              <a:t>veggie</a:t>
            </a:r>
            <a:r>
              <a:rPr lang="fr-CA" baseline="0" dirty="0"/>
              <a:t> for </a:t>
            </a:r>
            <a:r>
              <a:rPr lang="fr-CA" baseline="0" dirty="0" err="1"/>
              <a:t>this</a:t>
            </a:r>
            <a:r>
              <a:rPr lang="fr-CA" baseline="0" dirty="0"/>
              <a:t>, </a:t>
            </a:r>
            <a:r>
              <a:rPr lang="fr-CA" baseline="0" dirty="0" err="1"/>
              <a:t>something</a:t>
            </a:r>
            <a:r>
              <a:rPr lang="fr-CA" baseline="0" dirty="0"/>
              <a:t> </a:t>
            </a:r>
            <a:r>
              <a:rPr lang="fr-CA" baseline="0" dirty="0" err="1"/>
              <a:t>like</a:t>
            </a:r>
            <a:r>
              <a:rPr lang="fr-CA" baseline="0" dirty="0"/>
              <a:t> a </a:t>
            </a:r>
            <a:r>
              <a:rPr lang="fr-CA" baseline="0" dirty="0" err="1"/>
              <a:t>grape</a:t>
            </a:r>
            <a:r>
              <a:rPr lang="fr-CA" baseline="0" dirty="0"/>
              <a:t>, </a:t>
            </a:r>
            <a:r>
              <a:rPr lang="fr-CA" baseline="0" dirty="0" err="1"/>
              <a:t>blueberry</a:t>
            </a:r>
            <a:r>
              <a:rPr lang="fr-CA" baseline="0" dirty="0"/>
              <a:t> or a slice of an orange or mandarin, a </a:t>
            </a:r>
            <a:r>
              <a:rPr lang="fr-CA" baseline="0" dirty="0" err="1"/>
              <a:t>piece</a:t>
            </a:r>
            <a:r>
              <a:rPr lang="fr-CA" baseline="0" dirty="0"/>
              <a:t> of a </a:t>
            </a:r>
            <a:r>
              <a:rPr lang="fr-CA" baseline="0" dirty="0" err="1"/>
              <a:t>carrot</a:t>
            </a:r>
            <a:r>
              <a:rPr lang="fr-CA" baseline="0" dirty="0"/>
              <a:t>, </a:t>
            </a:r>
            <a:r>
              <a:rPr lang="fr-CA" baseline="0" dirty="0" err="1"/>
              <a:t>cucumber</a:t>
            </a:r>
            <a:r>
              <a:rPr lang="fr-CA" baseline="0" dirty="0"/>
              <a:t> or </a:t>
            </a:r>
            <a:r>
              <a:rPr lang="fr-CA" baseline="0" dirty="0" err="1"/>
              <a:t>any</a:t>
            </a:r>
            <a:r>
              <a:rPr lang="fr-CA" baseline="0" dirty="0"/>
              <a:t> </a:t>
            </a:r>
            <a:r>
              <a:rPr lang="fr-CA" baseline="0" dirty="0" err="1"/>
              <a:t>veggie</a:t>
            </a:r>
            <a:endParaRPr lang="en-CA"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3080836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Casey-Marie: </a:t>
            </a:r>
          </a:p>
          <a:p>
            <a:endParaRPr lang="fr-CA" dirty="0"/>
          </a:p>
          <a:p>
            <a:r>
              <a:rPr lang="fr-CA" dirty="0" err="1"/>
              <a:t>Now</a:t>
            </a:r>
            <a:r>
              <a:rPr lang="fr-CA" dirty="0"/>
              <a:t>, </a:t>
            </a:r>
            <a:r>
              <a:rPr lang="fr-CA" dirty="0" err="1"/>
              <a:t>before</a:t>
            </a:r>
            <a:r>
              <a:rPr lang="fr-CA" dirty="0"/>
              <a:t> </a:t>
            </a:r>
            <a:r>
              <a:rPr lang="fr-CA" dirty="0" err="1"/>
              <a:t>going</a:t>
            </a:r>
            <a:r>
              <a:rPr lang="fr-CA" dirty="0"/>
              <a:t> </a:t>
            </a:r>
            <a:r>
              <a:rPr lang="fr-CA" dirty="0" err="1"/>
              <a:t>into</a:t>
            </a:r>
            <a:r>
              <a:rPr lang="fr-CA" dirty="0"/>
              <a:t> </a:t>
            </a:r>
            <a:r>
              <a:rPr lang="fr-CA" dirty="0" err="1"/>
              <a:t>small</a:t>
            </a:r>
            <a:r>
              <a:rPr lang="fr-CA" dirty="0"/>
              <a:t> groups </a:t>
            </a:r>
            <a:r>
              <a:rPr lang="fr-CA" dirty="0" err="1"/>
              <a:t>debrief</a:t>
            </a:r>
            <a:r>
              <a:rPr lang="fr-CA" dirty="0"/>
              <a:t>, </a:t>
            </a:r>
            <a:r>
              <a:rPr lang="fr-CA" dirty="0" err="1"/>
              <a:t>let’s</a:t>
            </a:r>
            <a:r>
              <a:rPr lang="fr-CA" dirty="0"/>
              <a:t> do a </a:t>
            </a:r>
            <a:r>
              <a:rPr lang="fr-CA" dirty="0" err="1"/>
              <a:t>plenary</a:t>
            </a:r>
            <a:r>
              <a:rPr lang="fr-CA" dirty="0"/>
              <a:t> </a:t>
            </a:r>
            <a:r>
              <a:rPr lang="fr-CA" dirty="0" err="1"/>
              <a:t>debrief</a:t>
            </a:r>
            <a:r>
              <a:rPr lang="fr-CA" dirty="0"/>
              <a:t>, </a:t>
            </a:r>
            <a:r>
              <a:rPr lang="fr-CA" dirty="0" err="1"/>
              <a:t>let’s</a:t>
            </a:r>
            <a:r>
              <a:rPr lang="fr-CA" dirty="0"/>
              <a:t> open the microphone</a:t>
            </a:r>
            <a:r>
              <a:rPr lang="fr-CA" baseline="0" dirty="0"/>
              <a:t> for a few of </a:t>
            </a:r>
            <a:r>
              <a:rPr lang="fr-CA" baseline="0" dirty="0" err="1"/>
              <a:t>you</a:t>
            </a:r>
            <a:r>
              <a:rPr lang="fr-CA" baseline="0" dirty="0"/>
              <a:t> </a:t>
            </a:r>
            <a:r>
              <a:rPr lang="fr-CA" baseline="0" dirty="0" err="1"/>
              <a:t>who</a:t>
            </a:r>
            <a:r>
              <a:rPr lang="fr-CA" baseline="0" dirty="0"/>
              <a:t> </a:t>
            </a:r>
            <a:r>
              <a:rPr lang="fr-CA" baseline="0" dirty="0" err="1"/>
              <a:t>would</a:t>
            </a:r>
            <a:r>
              <a:rPr lang="fr-CA" baseline="0" dirty="0"/>
              <a:t> </a:t>
            </a:r>
            <a:r>
              <a:rPr lang="fr-CA" baseline="0" dirty="0" err="1"/>
              <a:t>like</a:t>
            </a:r>
            <a:r>
              <a:rPr lang="fr-CA" baseline="0" dirty="0"/>
              <a:t> to </a:t>
            </a:r>
            <a:r>
              <a:rPr lang="fr-CA" baseline="0" dirty="0" err="1"/>
              <a:t>share</a:t>
            </a:r>
            <a:r>
              <a:rPr lang="fr-CA" baseline="0" dirty="0"/>
              <a:t> </a:t>
            </a:r>
            <a:r>
              <a:rPr lang="fr-CA" baseline="0" dirty="0" err="1"/>
              <a:t>your</a:t>
            </a:r>
            <a:r>
              <a:rPr lang="fr-CA" baseline="0" dirty="0"/>
              <a:t> </a:t>
            </a:r>
            <a:r>
              <a:rPr lang="fr-CA" baseline="0" dirty="0" err="1"/>
              <a:t>reflections</a:t>
            </a:r>
            <a:r>
              <a:rPr lang="fr-CA" baseline="0" dirty="0"/>
              <a:t> about </a:t>
            </a:r>
            <a:r>
              <a:rPr lang="fr-CA" baseline="0" dirty="0" err="1"/>
              <a:t>today’s</a:t>
            </a:r>
            <a:r>
              <a:rPr lang="fr-CA" baseline="0" dirty="0"/>
              <a:t> </a:t>
            </a:r>
            <a:r>
              <a:rPr lang="fr-CA" baseline="0" dirty="0" err="1"/>
              <a:t>exercises</a:t>
            </a:r>
            <a:r>
              <a:rPr lang="fr-CA" baseline="0" dirty="0"/>
              <a:t> in </a:t>
            </a:r>
            <a:r>
              <a:rPr lang="fr-CA" baseline="0" dirty="0" err="1"/>
              <a:t>plenary</a:t>
            </a:r>
            <a:endParaRPr lang="fr-CA" baseline="0" dirty="0"/>
          </a:p>
          <a:p>
            <a:pPr marL="171450" indent="-171450">
              <a:buFont typeface="Arial" panose="020B0604020202020204" pitchFamily="34" charset="0"/>
              <a:buChar char="•"/>
            </a:pPr>
            <a:r>
              <a:rPr lang="fr-CA" baseline="0" dirty="0" err="1"/>
              <a:t>Give</a:t>
            </a:r>
            <a:r>
              <a:rPr lang="fr-CA" baseline="0" dirty="0"/>
              <a:t> the </a:t>
            </a:r>
            <a:r>
              <a:rPr lang="fr-CA" baseline="0" dirty="0" err="1"/>
              <a:t>voice</a:t>
            </a:r>
            <a:r>
              <a:rPr lang="fr-CA" baseline="0" dirty="0"/>
              <a:t> to 2-4</a:t>
            </a:r>
          </a:p>
          <a:p>
            <a:pPr marL="171450" indent="-171450">
              <a:buFont typeface="Arial" panose="020B0604020202020204" pitchFamily="34" charset="0"/>
              <a:buChar char="•"/>
            </a:pPr>
            <a:endParaRPr lang="fr-CA" baseline="0" dirty="0"/>
          </a:p>
          <a:p>
            <a:pPr marL="0" indent="0">
              <a:buFont typeface="Arial" panose="020B0604020202020204" pitchFamily="34" charset="0"/>
              <a:buNone/>
            </a:pPr>
            <a:r>
              <a:rPr lang="fr-CA" baseline="0" dirty="0" err="1"/>
              <a:t>Then</a:t>
            </a:r>
            <a:r>
              <a:rPr lang="fr-CA" baseline="0" dirty="0"/>
              <a:t> </a:t>
            </a:r>
            <a:r>
              <a:rPr lang="fr-CA" baseline="0" dirty="0" err="1"/>
              <a:t>create</a:t>
            </a:r>
            <a:r>
              <a:rPr lang="fr-CA" baseline="0" dirty="0"/>
              <a:t> </a:t>
            </a:r>
            <a:r>
              <a:rPr lang="fr-CA" baseline="0" dirty="0" err="1"/>
              <a:t>breakout</a:t>
            </a:r>
            <a:r>
              <a:rPr lang="fr-CA" baseline="0" dirty="0"/>
              <a:t> </a:t>
            </a:r>
            <a:r>
              <a:rPr lang="fr-CA" baseline="0" dirty="0" err="1"/>
              <a:t>rooms</a:t>
            </a:r>
            <a:r>
              <a:rPr lang="fr-CA" baseline="0" dirty="0"/>
              <a:t> of 6</a:t>
            </a:r>
            <a:endParaRPr lang="fr-CA" dirty="0"/>
          </a:p>
          <a:p>
            <a:endParaRPr lang="fr-CA" dirty="0"/>
          </a:p>
          <a:p>
            <a:r>
              <a:rPr lang="fr-CA" dirty="0"/>
              <a:t>As</a:t>
            </a:r>
            <a:r>
              <a:rPr lang="fr-CA" baseline="0" dirty="0"/>
              <a:t> in </a:t>
            </a:r>
            <a:r>
              <a:rPr lang="fr-CA" baseline="0" dirty="0" err="1"/>
              <a:t>previous</a:t>
            </a:r>
            <a:r>
              <a:rPr lang="fr-CA" baseline="0" dirty="0"/>
              <a:t> </a:t>
            </a:r>
            <a:r>
              <a:rPr lang="fr-CA" baseline="0" dirty="0" err="1"/>
              <a:t>weeks</a:t>
            </a:r>
            <a:r>
              <a:rPr lang="fr-CA" baseline="0" dirty="0"/>
              <a:t>, </a:t>
            </a:r>
            <a:r>
              <a:rPr lang="fr-CA" baseline="0" dirty="0" err="1"/>
              <a:t>you’re</a:t>
            </a:r>
            <a:r>
              <a:rPr lang="fr-CA" baseline="0" dirty="0"/>
              <a:t> </a:t>
            </a:r>
            <a:r>
              <a:rPr lang="fr-CA" baseline="0" dirty="0" err="1"/>
              <a:t>going</a:t>
            </a:r>
            <a:r>
              <a:rPr lang="fr-CA" baseline="0" dirty="0"/>
              <a:t> to </a:t>
            </a:r>
            <a:r>
              <a:rPr lang="fr-CA" baseline="0" dirty="0" err="1"/>
              <a:t>be</a:t>
            </a:r>
            <a:r>
              <a:rPr lang="fr-CA" baseline="0" dirty="0"/>
              <a:t> </a:t>
            </a:r>
            <a:r>
              <a:rPr lang="fr-CA" baseline="0" dirty="0" err="1"/>
              <a:t>randomly</a:t>
            </a:r>
            <a:r>
              <a:rPr lang="fr-CA" baseline="0" dirty="0"/>
              <a:t> </a:t>
            </a:r>
            <a:r>
              <a:rPr lang="fr-CA" baseline="0" dirty="0" err="1"/>
              <a:t>assigned</a:t>
            </a:r>
            <a:r>
              <a:rPr lang="fr-CA" baseline="0" dirty="0"/>
              <a:t> to a </a:t>
            </a:r>
            <a:r>
              <a:rPr lang="fr-CA" baseline="0" dirty="0" err="1"/>
              <a:t>breakout</a:t>
            </a:r>
            <a:r>
              <a:rPr lang="fr-CA" baseline="0" dirty="0"/>
              <a:t> room to do </a:t>
            </a:r>
            <a:r>
              <a:rPr lang="fr-CA" baseline="0" dirty="0" err="1"/>
              <a:t>your</a:t>
            </a:r>
            <a:r>
              <a:rPr lang="fr-CA" baseline="0" dirty="0"/>
              <a:t> </a:t>
            </a:r>
            <a:r>
              <a:rPr lang="fr-CA" baseline="0" dirty="0" err="1"/>
              <a:t>debriefs</a:t>
            </a:r>
            <a:r>
              <a:rPr lang="fr-CA" baseline="0" dirty="0"/>
              <a:t>,</a:t>
            </a:r>
            <a:r>
              <a:rPr lang="fr-CA" dirty="0"/>
              <a:t> </a:t>
            </a:r>
            <a:r>
              <a:rPr lang="fr-CA" baseline="0" dirty="0" err="1"/>
              <a:t>when</a:t>
            </a:r>
            <a:r>
              <a:rPr lang="fr-CA" baseline="0" dirty="0"/>
              <a:t> </a:t>
            </a:r>
            <a:r>
              <a:rPr lang="fr-CA" baseline="0" dirty="0" err="1"/>
              <a:t>you’re</a:t>
            </a:r>
            <a:r>
              <a:rPr lang="fr-CA" baseline="0" dirty="0"/>
              <a:t> </a:t>
            </a:r>
            <a:r>
              <a:rPr lang="fr-CA" baseline="0" dirty="0" err="1"/>
              <a:t>done</a:t>
            </a:r>
            <a:r>
              <a:rPr lang="fr-CA" baseline="0" dirty="0"/>
              <a:t> </a:t>
            </a:r>
            <a:r>
              <a:rPr lang="fr-CA" baseline="0" dirty="0" err="1"/>
              <a:t>just</a:t>
            </a:r>
            <a:r>
              <a:rPr lang="fr-CA" baseline="0" dirty="0"/>
              <a:t> </a:t>
            </a:r>
            <a:r>
              <a:rPr lang="fr-CA" baseline="0" dirty="0" err="1"/>
              <a:t>leave</a:t>
            </a:r>
            <a:r>
              <a:rPr lang="fr-CA" baseline="0" dirty="0"/>
              <a:t> the session.</a:t>
            </a:r>
          </a:p>
          <a:p>
            <a:endParaRPr lang="fr-CA" baseline="0" dirty="0"/>
          </a:p>
          <a:p>
            <a:r>
              <a:rPr lang="fr-CA" baseline="0" dirty="0" err="1"/>
              <a:t>Feel</a:t>
            </a:r>
            <a:r>
              <a:rPr lang="fr-CA" baseline="0" dirty="0"/>
              <a:t> free to </a:t>
            </a:r>
            <a:r>
              <a:rPr lang="fr-CA" baseline="0" dirty="0" err="1"/>
              <a:t>share</a:t>
            </a:r>
            <a:r>
              <a:rPr lang="fr-CA" baseline="0" dirty="0"/>
              <a:t>:</a:t>
            </a:r>
          </a:p>
          <a:p>
            <a:pPr marL="171450" indent="-171450">
              <a:buFont typeface="Arial" panose="020B0604020202020204" pitchFamily="34" charset="0"/>
              <a:buChar char="•"/>
            </a:pPr>
            <a:r>
              <a:rPr lang="fr-CA" baseline="0" dirty="0" err="1"/>
              <a:t>What</a:t>
            </a:r>
            <a:r>
              <a:rPr lang="fr-CA" baseline="0" dirty="0"/>
              <a:t> </a:t>
            </a:r>
            <a:r>
              <a:rPr lang="fr-CA" baseline="0" dirty="0" err="1"/>
              <a:t>you</a:t>
            </a:r>
            <a:r>
              <a:rPr lang="fr-CA" baseline="0" dirty="0"/>
              <a:t> </a:t>
            </a:r>
            <a:r>
              <a:rPr lang="fr-CA" baseline="0" dirty="0" err="1"/>
              <a:t>noticed</a:t>
            </a:r>
            <a:endParaRPr lang="fr-CA" baseline="0" dirty="0"/>
          </a:p>
          <a:p>
            <a:pPr marL="171450" indent="-171450">
              <a:buFont typeface="Arial" panose="020B0604020202020204" pitchFamily="34" charset="0"/>
              <a:buChar char="•"/>
            </a:pPr>
            <a:r>
              <a:rPr lang="fr-CA" baseline="0" dirty="0" err="1"/>
              <a:t>What</a:t>
            </a:r>
            <a:r>
              <a:rPr lang="fr-CA" baseline="0" dirty="0"/>
              <a:t> </a:t>
            </a:r>
            <a:r>
              <a:rPr lang="fr-CA" baseline="0" dirty="0" err="1"/>
              <a:t>you</a:t>
            </a:r>
            <a:r>
              <a:rPr lang="fr-CA" baseline="0" dirty="0"/>
              <a:t> </a:t>
            </a:r>
            <a:r>
              <a:rPr lang="fr-CA" baseline="0" dirty="0" err="1"/>
              <a:t>had</a:t>
            </a:r>
            <a:r>
              <a:rPr lang="fr-CA" baseline="0" dirty="0"/>
              <a:t> a hard time </a:t>
            </a:r>
            <a:r>
              <a:rPr lang="fr-CA" baseline="0" dirty="0" err="1"/>
              <a:t>with</a:t>
            </a:r>
            <a:endParaRPr lang="fr-CA" baseline="0" dirty="0"/>
          </a:p>
          <a:p>
            <a:pPr marL="171450" indent="-171450">
              <a:buFont typeface="Arial" panose="020B0604020202020204" pitchFamily="34" charset="0"/>
              <a:buChar char="•"/>
            </a:pPr>
            <a:r>
              <a:rPr lang="fr-CA" baseline="0" dirty="0" err="1"/>
              <a:t>What</a:t>
            </a:r>
            <a:r>
              <a:rPr lang="fr-CA" baseline="0" dirty="0"/>
              <a:t> </a:t>
            </a:r>
            <a:r>
              <a:rPr lang="fr-CA" baseline="0" dirty="0" err="1"/>
              <a:t>you’re</a:t>
            </a:r>
            <a:r>
              <a:rPr lang="fr-CA" baseline="0" dirty="0"/>
              <a:t> </a:t>
            </a:r>
            <a:r>
              <a:rPr lang="fr-CA" baseline="0" dirty="0" err="1"/>
              <a:t>reailzing</a:t>
            </a:r>
            <a:endParaRPr lang="fr-CA" baseline="0" dirty="0"/>
          </a:p>
          <a:p>
            <a:pPr marL="171450" indent="-171450">
              <a:buFont typeface="Arial" panose="020B0604020202020204" pitchFamily="34" charset="0"/>
              <a:buChar char="•"/>
            </a:pPr>
            <a:r>
              <a:rPr lang="fr-CA" baseline="0" dirty="0"/>
              <a:t>An intention </a:t>
            </a:r>
            <a:r>
              <a:rPr lang="fr-CA" baseline="0" dirty="0" err="1"/>
              <a:t>you</a:t>
            </a:r>
            <a:r>
              <a:rPr lang="fr-CA" baseline="0" dirty="0"/>
              <a:t> have for the </a:t>
            </a:r>
            <a:r>
              <a:rPr lang="fr-CA" baseline="0" dirty="0" err="1"/>
              <a:t>week</a:t>
            </a:r>
            <a:endParaRPr lang="fr-CA" baseline="0" dirty="0"/>
          </a:p>
          <a:p>
            <a:pPr marL="171450" indent="-171450">
              <a:buFont typeface="Arial" panose="020B0604020202020204" pitchFamily="34" charset="0"/>
              <a:buChar char="•"/>
            </a:pPr>
            <a:r>
              <a:rPr lang="fr-CA" baseline="0" dirty="0"/>
              <a:t>About the SCARF model, </a:t>
            </a:r>
          </a:p>
          <a:p>
            <a:pPr marL="171450" indent="-171450">
              <a:buFont typeface="Arial" panose="020B0604020202020204" pitchFamily="34" charset="0"/>
              <a:buChar char="•"/>
            </a:pPr>
            <a:r>
              <a:rPr lang="fr-CA" baseline="0" dirty="0" smtClean="0"/>
              <a:t>The </a:t>
            </a:r>
            <a:r>
              <a:rPr lang="en-CA" smtClean="0"/>
              <a:t>SBN-RR technique</a:t>
            </a:r>
            <a:endParaRPr lang="en-CA" dirty="0"/>
          </a:p>
          <a:p>
            <a:pPr marL="171450" indent="-171450">
              <a:buFont typeface="Arial" panose="020B0604020202020204" pitchFamily="34" charset="0"/>
              <a:buChar char="•"/>
            </a:pPr>
            <a:r>
              <a:rPr lang="fr-CA" baseline="0" dirty="0" err="1"/>
              <a:t>etc</a:t>
            </a:r>
            <a:endParaRPr lang="fr-CA" baseline="0" dirty="0"/>
          </a:p>
          <a:p>
            <a:endParaRPr lang="fr-CA" baseline="0" dirty="0"/>
          </a:p>
          <a:p>
            <a:r>
              <a:rPr lang="fr-CA" baseline="0" dirty="0"/>
              <a:t>I </a:t>
            </a:r>
            <a:r>
              <a:rPr lang="fr-CA" baseline="0" dirty="0" err="1"/>
              <a:t>wish</a:t>
            </a:r>
            <a:r>
              <a:rPr lang="fr-CA" baseline="0" dirty="0"/>
              <a:t> </a:t>
            </a:r>
            <a:r>
              <a:rPr lang="fr-CA" baseline="0" dirty="0" err="1"/>
              <a:t>you</a:t>
            </a:r>
            <a:r>
              <a:rPr lang="fr-CA" baseline="0" dirty="0"/>
              <a:t> </a:t>
            </a:r>
            <a:r>
              <a:rPr lang="fr-CA" baseline="0" dirty="0" err="1"/>
              <a:t>happiness</a:t>
            </a:r>
            <a:r>
              <a:rPr lang="fr-CA" baseline="0" dirty="0"/>
              <a:t>!!</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1081440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CA" dirty="0"/>
              <a:t>Leanne:</a:t>
            </a:r>
          </a:p>
          <a:p>
            <a:pPr defTabSz="912937">
              <a:defRPr/>
            </a:pPr>
            <a:r>
              <a:rPr lang="fr-CA" dirty="0"/>
              <a:t>« </a:t>
            </a:r>
            <a:r>
              <a:rPr lang="fr-FR" dirty="0"/>
              <a:t>Vous savez maintenant que vous pouvez utiliser la langue de votre choix pour exprimer vos commentaires ou vos questions</a:t>
            </a:r>
            <a:r>
              <a:rPr lang="fr-CA" dirty="0"/>
              <a:t> »</a:t>
            </a:r>
          </a:p>
          <a:p>
            <a:pPr defTabSz="912937">
              <a:defRPr/>
            </a:pPr>
            <a:endParaRPr lang="fr-CA" dirty="0"/>
          </a:p>
          <a:p>
            <a:r>
              <a:rPr lang="fr-CA" baseline="0" dirty="0"/>
              <a:t>By </a:t>
            </a:r>
            <a:r>
              <a:rPr lang="fr-CA" baseline="0" dirty="0" err="1"/>
              <a:t>now</a:t>
            </a:r>
            <a:r>
              <a:rPr lang="fr-CA" baseline="0" dirty="0"/>
              <a:t>, </a:t>
            </a:r>
            <a:r>
              <a:rPr lang="fr-CA" baseline="0" dirty="0" err="1"/>
              <a:t>you</a:t>
            </a:r>
            <a:r>
              <a:rPr lang="fr-CA" baseline="0" dirty="0"/>
              <a:t> know </a:t>
            </a:r>
            <a:r>
              <a:rPr lang="fr-CA" baseline="0" dirty="0" err="1"/>
              <a:t>you</a:t>
            </a:r>
            <a:r>
              <a:rPr lang="fr-CA" baseline="0" dirty="0"/>
              <a:t> </a:t>
            </a:r>
            <a:r>
              <a:rPr lang="fr-CA" baseline="0" dirty="0" err="1"/>
              <a:t>can</a:t>
            </a:r>
            <a:r>
              <a:rPr lang="fr-CA" baseline="0" dirty="0"/>
              <a:t> use the </a:t>
            </a:r>
            <a:r>
              <a:rPr lang="fr-CA" baseline="0" dirty="0" err="1"/>
              <a:t>language</a:t>
            </a:r>
            <a:r>
              <a:rPr lang="fr-CA" baseline="0" dirty="0"/>
              <a:t> of </a:t>
            </a:r>
            <a:r>
              <a:rPr lang="fr-CA" baseline="0" dirty="0" err="1"/>
              <a:t>your</a:t>
            </a:r>
            <a:r>
              <a:rPr lang="fr-CA" baseline="0" dirty="0"/>
              <a:t> </a:t>
            </a:r>
            <a:r>
              <a:rPr lang="fr-CA" baseline="0" dirty="0" err="1"/>
              <a:t>choice</a:t>
            </a:r>
            <a:r>
              <a:rPr lang="fr-CA" baseline="0" dirty="0"/>
              <a:t> to express </a:t>
            </a:r>
            <a:r>
              <a:rPr lang="fr-CA" baseline="0" dirty="0" err="1"/>
              <a:t>your</a:t>
            </a:r>
            <a:r>
              <a:rPr lang="fr-CA" baseline="0" dirty="0"/>
              <a:t> </a:t>
            </a:r>
            <a:r>
              <a:rPr lang="fr-CA" baseline="0" dirty="0" err="1"/>
              <a:t>comments</a:t>
            </a:r>
            <a:r>
              <a:rPr lang="fr-CA" baseline="0" dirty="0"/>
              <a:t> or questions</a:t>
            </a:r>
            <a:endParaRPr lang="en-CA"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Leanne:</a:t>
            </a:r>
          </a:p>
          <a:p>
            <a:r>
              <a:rPr lang="en-CA" dirty="0"/>
              <a:t>For today’s centering exercise,</a:t>
            </a:r>
            <a:r>
              <a:rPr lang="en-CA" baseline="0" dirty="0"/>
              <a:t> we’ll use a slight variation…. Similar to previous ones, t</a:t>
            </a:r>
            <a:r>
              <a:rPr lang="en-CA" dirty="0"/>
              <a:t>he trick is to shift from “doing” to “being”</a:t>
            </a:r>
          </a:p>
          <a:p>
            <a:r>
              <a:rPr lang="en-CA" dirty="0"/>
              <a:t>Let’s start by doing the following...</a:t>
            </a:r>
          </a:p>
          <a:p>
            <a:pPr lvl="1"/>
            <a:r>
              <a:rPr lang="en-CA" dirty="0"/>
              <a:t>Sit with a straight position, as comfortable as possible</a:t>
            </a:r>
          </a:p>
          <a:p>
            <a:pPr lvl="1"/>
            <a:r>
              <a:rPr lang="en-CA" dirty="0"/>
              <a:t>It helps if you close or semi-close your eyes</a:t>
            </a:r>
          </a:p>
          <a:p>
            <a:pPr lvl="1"/>
            <a:r>
              <a:rPr lang="fr-CA" dirty="0"/>
              <a:t>Focus</a:t>
            </a:r>
            <a:r>
              <a:rPr lang="fr-CA" baseline="0" dirty="0"/>
              <a:t> on </a:t>
            </a:r>
            <a:r>
              <a:rPr lang="fr-CA" baseline="0" dirty="0" err="1"/>
              <a:t>your</a:t>
            </a:r>
            <a:r>
              <a:rPr lang="fr-CA" baseline="0" dirty="0"/>
              <a:t> </a:t>
            </a:r>
            <a:r>
              <a:rPr lang="fr-CA" baseline="0" dirty="0" err="1"/>
              <a:t>breathing</a:t>
            </a:r>
            <a:r>
              <a:rPr lang="fr-CA" baseline="0" dirty="0"/>
              <a:t> and </a:t>
            </a:r>
            <a:r>
              <a:rPr lang="fr-CA" baseline="0" dirty="0" err="1"/>
              <a:t>repeat</a:t>
            </a:r>
            <a:r>
              <a:rPr lang="fr-CA" baseline="0" dirty="0"/>
              <a:t> in </a:t>
            </a:r>
            <a:r>
              <a:rPr lang="fr-CA" baseline="0" dirty="0" err="1"/>
              <a:t>your</a:t>
            </a:r>
            <a:r>
              <a:rPr lang="fr-CA" baseline="0" dirty="0"/>
              <a:t> </a:t>
            </a:r>
            <a:r>
              <a:rPr lang="fr-CA" baseline="0" dirty="0" err="1"/>
              <a:t>mind</a:t>
            </a:r>
            <a:r>
              <a:rPr lang="fr-CA" baseline="0" dirty="0"/>
              <a:t> the </a:t>
            </a:r>
            <a:r>
              <a:rPr lang="fr-CA" baseline="0" dirty="0" err="1"/>
              <a:t>following</a:t>
            </a:r>
            <a:r>
              <a:rPr lang="fr-CA" baseline="0" dirty="0"/>
              <a:t> sentences </a:t>
            </a:r>
            <a:r>
              <a:rPr lang="fr-CA" baseline="0" dirty="0" err="1"/>
              <a:t>that</a:t>
            </a:r>
            <a:r>
              <a:rPr lang="fr-CA" baseline="0" dirty="0"/>
              <a:t> </a:t>
            </a:r>
            <a:r>
              <a:rPr lang="fr-CA" baseline="0" dirty="0" err="1"/>
              <a:t>feel</a:t>
            </a:r>
            <a:r>
              <a:rPr lang="fr-CA" baseline="0" dirty="0"/>
              <a:t> right to </a:t>
            </a:r>
            <a:r>
              <a:rPr lang="fr-CA" baseline="0" dirty="0" err="1"/>
              <a:t>you</a:t>
            </a:r>
            <a:r>
              <a:rPr lang="fr-CA" baseline="0" dirty="0"/>
              <a:t>, in </a:t>
            </a:r>
            <a:r>
              <a:rPr lang="fr-CA" baseline="0" dirty="0" err="1"/>
              <a:t>this</a:t>
            </a:r>
            <a:r>
              <a:rPr lang="fr-CA" baseline="0" dirty="0"/>
              <a:t> moment…</a:t>
            </a:r>
            <a:endParaRPr lang="en-CA" dirty="0"/>
          </a:p>
          <a:p>
            <a:endParaRPr lang="en-US" dirty="0"/>
          </a:p>
          <a:p>
            <a:r>
              <a:rPr lang="en-US" dirty="0"/>
              <a:t>Repeat twice or three times, pausing between each phrase:</a:t>
            </a:r>
          </a:p>
          <a:p>
            <a:pPr marL="742950" lvl="1" indent="-285750">
              <a:spcBef>
                <a:spcPts val="600"/>
              </a:spcBef>
              <a:buFont typeface="Arial" panose="020B0604020202020204" pitchFamily="34" charset="0"/>
              <a:buChar char="•"/>
            </a:pPr>
            <a:r>
              <a:rPr lang="en-US" sz="2400" dirty="0"/>
              <a:t>May I be safe</a:t>
            </a:r>
          </a:p>
          <a:p>
            <a:pPr marL="742950" lvl="1" indent="-285750">
              <a:spcBef>
                <a:spcPts val="600"/>
              </a:spcBef>
              <a:buFont typeface="Arial" panose="020B0604020202020204" pitchFamily="34" charset="0"/>
              <a:buChar char="•"/>
            </a:pPr>
            <a:r>
              <a:rPr lang="en-US" sz="2400" dirty="0"/>
              <a:t>May I be peaceful</a:t>
            </a:r>
          </a:p>
          <a:p>
            <a:pPr marL="742950" lvl="1" indent="-285750">
              <a:spcBef>
                <a:spcPts val="600"/>
              </a:spcBef>
              <a:buFont typeface="Arial" panose="020B0604020202020204" pitchFamily="34" charset="0"/>
              <a:buChar char="•"/>
            </a:pPr>
            <a:r>
              <a:rPr lang="en-US" sz="2400" dirty="0"/>
              <a:t>May I be kind to myself</a:t>
            </a:r>
          </a:p>
          <a:p>
            <a:pPr marL="742950" lvl="1" indent="-285750">
              <a:spcBef>
                <a:spcPts val="600"/>
              </a:spcBef>
              <a:buFont typeface="Arial" panose="020B0604020202020204" pitchFamily="34" charset="0"/>
              <a:buChar char="•"/>
            </a:pPr>
            <a:r>
              <a:rPr lang="en-US" sz="2400" dirty="0"/>
              <a:t>May I accept myself as I am</a:t>
            </a:r>
          </a:p>
          <a:p>
            <a:pPr marL="457200" lvl="1" indent="0">
              <a:spcBef>
                <a:spcPts val="600"/>
              </a:spcBef>
              <a:buFont typeface="Arial" panose="020B0604020202020204" pitchFamily="34" charset="0"/>
              <a:buNone/>
            </a:pPr>
            <a:endParaRPr lang="en-US" sz="2400" dirty="0"/>
          </a:p>
          <a:p>
            <a:pPr marL="457200" lvl="1" indent="0">
              <a:spcBef>
                <a:spcPts val="600"/>
              </a:spcBef>
              <a:buFont typeface="Arial" panose="020B0604020202020204" pitchFamily="34" charset="0"/>
              <a:buNone/>
            </a:pPr>
            <a:endParaRPr lang="en-US" sz="24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209691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Leanne: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L</a:t>
            </a:r>
            <a:r>
              <a:rPr lang="fr-CA" baseline="0" dirty="0" err="1"/>
              <a:t>et’s</a:t>
            </a:r>
            <a:r>
              <a:rPr lang="fr-CA" baseline="0" dirty="0"/>
              <a:t> have a few </a:t>
            </a:r>
            <a:r>
              <a:rPr lang="fr-CA" dirty="0"/>
              <a:t>people </a:t>
            </a:r>
            <a:r>
              <a:rPr lang="fr-CA" dirty="0" err="1"/>
              <a:t>share</a:t>
            </a:r>
            <a:r>
              <a:rPr lang="fr-CA" dirty="0"/>
              <a:t> </a:t>
            </a:r>
            <a:r>
              <a:rPr lang="fr-CA" dirty="0" err="1"/>
              <a:t>some</a:t>
            </a:r>
            <a:r>
              <a:rPr lang="fr-CA" dirty="0"/>
              <a:t> </a:t>
            </a:r>
            <a:r>
              <a:rPr lang="fr-CA" baseline="0" dirty="0"/>
              <a:t>insights, challenges or surprises </a:t>
            </a:r>
            <a:r>
              <a:rPr lang="fr-CA" baseline="0" dirty="0" err="1"/>
              <a:t>you</a:t>
            </a:r>
            <a:r>
              <a:rPr lang="fr-CA" baseline="0" dirty="0"/>
              <a:t> </a:t>
            </a:r>
            <a:r>
              <a:rPr lang="fr-CA" baseline="0" dirty="0" err="1"/>
              <a:t>experienced</a:t>
            </a:r>
            <a:r>
              <a:rPr lang="fr-CA" baseline="0" dirty="0"/>
              <a:t> or </a:t>
            </a:r>
            <a:r>
              <a:rPr lang="fr-CA" baseline="0" dirty="0" err="1"/>
              <a:t>noticed</a:t>
            </a:r>
            <a:r>
              <a:rPr lang="fr-CA" baseline="0" dirty="0"/>
              <a:t> from last </a:t>
            </a:r>
            <a:r>
              <a:rPr lang="fr-CA" baseline="0" dirty="0" err="1"/>
              <a:t>week’s</a:t>
            </a:r>
            <a:r>
              <a:rPr lang="fr-CA" baseline="0" dirty="0"/>
              <a:t> practice, </a:t>
            </a:r>
            <a:r>
              <a:rPr lang="fr-CA" baseline="0" dirty="0" err="1"/>
              <a:t>including</a:t>
            </a:r>
            <a:endParaRPr lang="fr-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the </a:t>
            </a:r>
            <a:r>
              <a:rPr lang="fr-CA" baseline="0" dirty="0" err="1"/>
              <a:t>gratitud</a:t>
            </a:r>
            <a:r>
              <a:rPr lang="fr-CA" baseline="0" dirty="0"/>
              <a:t> journaling.</a:t>
            </a:r>
          </a:p>
          <a:p>
            <a:pPr marL="171450" indent="-171450">
              <a:buFont typeface="Arial" panose="020B0604020202020204" pitchFamily="34" charset="0"/>
              <a:buChar char="•"/>
            </a:pPr>
            <a:r>
              <a:rPr lang="fr-CA" baseline="0" dirty="0"/>
              <a:t>the </a:t>
            </a:r>
            <a:r>
              <a:rPr lang="fr-CA" baseline="0" dirty="0" err="1"/>
              <a:t>Mindfulness</a:t>
            </a:r>
            <a:r>
              <a:rPr lang="fr-CA" baseline="0" dirty="0"/>
              <a:t> </a:t>
            </a:r>
            <a:r>
              <a:rPr lang="fr-CA" baseline="0" dirty="0" err="1"/>
              <a:t>Breathing</a:t>
            </a:r>
            <a:r>
              <a:rPr lang="fr-CA" baseline="0" dirty="0"/>
              <a:t> or Body Scan, </a:t>
            </a:r>
          </a:p>
          <a:p>
            <a:pPr marL="171450" indent="-171450">
              <a:buFont typeface="Arial" panose="020B0604020202020204" pitchFamily="34" charset="0"/>
              <a:buChar char="•"/>
            </a:pPr>
            <a:r>
              <a:rPr lang="fr-CA" baseline="0" dirty="0" err="1"/>
              <a:t>Mindful</a:t>
            </a:r>
            <a:r>
              <a:rPr lang="fr-CA" baseline="0" dirty="0"/>
              <a:t> Water </a:t>
            </a:r>
            <a:r>
              <a:rPr lang="fr-CA" baseline="0" dirty="0" err="1"/>
              <a:t>Drinking</a:t>
            </a:r>
            <a:endParaRPr lang="fr-CA" baseline="0" dirty="0"/>
          </a:p>
          <a:p>
            <a:pPr marL="171450" indent="-171450">
              <a:buFont typeface="Arial" panose="020B0604020202020204" pitchFamily="34" charset="0"/>
              <a:buChar char="•"/>
            </a:pPr>
            <a:r>
              <a:rPr lang="fr-CA" baseline="0" dirty="0"/>
              <a:t>Self-Compassion</a:t>
            </a:r>
          </a:p>
          <a:p>
            <a:pPr marL="171450" indent="-171450">
              <a:buFont typeface="Arial" panose="020B0604020202020204" pitchFamily="34" charset="0"/>
              <a:buChar char="•"/>
            </a:pPr>
            <a:r>
              <a:rPr lang="fr-CA" baseline="0" dirty="0" err="1"/>
              <a:t>Cleaning</a:t>
            </a:r>
            <a:r>
              <a:rPr lang="fr-CA" baseline="0" dirty="0"/>
              <a:t> up </a:t>
            </a:r>
            <a:r>
              <a:rPr lang="fr-CA" baseline="0" dirty="0" err="1"/>
              <a:t>your</a:t>
            </a:r>
            <a:r>
              <a:rPr lang="fr-CA" baseline="0" dirty="0"/>
              <a:t> e-</a:t>
            </a:r>
            <a:r>
              <a:rPr lang="fr-CA" baseline="0" dirty="0" err="1"/>
              <a:t>environment</a:t>
            </a:r>
            <a:endParaRPr lang="fr-CA" baseline="0"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err="1"/>
              <a:t>Feel</a:t>
            </a:r>
            <a:r>
              <a:rPr lang="fr-CA" baseline="0" dirty="0"/>
              <a:t> free to </a:t>
            </a:r>
            <a:r>
              <a:rPr lang="en-US" dirty="0"/>
              <a:t>raise your hand to speak or type in your comments and question in the chat.  We would love to hear from some of the people that we haven’t heard from previously.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friendly reminder that if you are joining by telephone, press *6 to </a:t>
            </a:r>
            <a:r>
              <a:rPr lang="en-US" dirty="0" err="1"/>
              <a:t>to</a:t>
            </a:r>
            <a:r>
              <a:rPr lang="en-US" dirty="0"/>
              <a:t> unmute yourself and then press *6 again to mute. If you don’t bridge your telephone to </a:t>
            </a:r>
            <a:r>
              <a:rPr lang="en-US" dirty="0" err="1"/>
              <a:t>webex</a:t>
            </a:r>
            <a:r>
              <a:rPr lang="en-US" dirty="0"/>
              <a:t>, the breakout rooms will likely not work for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743833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2937" rtl="0" eaLnBrk="1" fontAlgn="auto" latinLnBrk="0" hangingPunct="1">
              <a:lnSpc>
                <a:spcPct val="100000"/>
              </a:lnSpc>
              <a:spcBef>
                <a:spcPts val="0"/>
              </a:spcBef>
              <a:spcAft>
                <a:spcPts val="0"/>
              </a:spcAft>
              <a:buClrTx/>
              <a:buSzTx/>
              <a:buFontTx/>
              <a:buNone/>
              <a:tabLst/>
              <a:defRPr/>
            </a:pPr>
            <a:r>
              <a:rPr lang="en-US" dirty="0"/>
              <a:t>Leanne:</a:t>
            </a:r>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Casey-Marie: </a:t>
            </a:r>
          </a:p>
          <a:p>
            <a:r>
              <a:rPr lang="en-CA" dirty="0"/>
              <a:t>It is a very interesting</a:t>
            </a:r>
            <a:r>
              <a:rPr lang="en-CA" baseline="0" dirty="0"/>
              <a:t> model, it is not easy to grasp at once but once understood all of it or the intention of it, it is really valuable.  </a:t>
            </a:r>
          </a:p>
          <a:p>
            <a:r>
              <a:rPr lang="en-CA" baseline="0" dirty="0"/>
              <a:t>(state what each letter signifies for SCARF)  </a:t>
            </a:r>
          </a:p>
          <a:p>
            <a:endParaRPr lang="en-CA" baseline="0" dirty="0"/>
          </a:p>
          <a:p>
            <a:r>
              <a:rPr lang="en-CA" baseline="0" dirty="0"/>
              <a:t>We have prepared 2 more slides in order for us to share with you and explain what this model means.  The thing is to identify what we walk away from as a threat response because we feel as though something is threatening us. So we change this from a threat response to a reward response.  I will explain from the slides and there is also a short video. (Read what the slide states for each letter). </a:t>
            </a:r>
          </a:p>
          <a:p>
            <a:endParaRPr lang="en-CA" baseline="0" dirty="0"/>
          </a:p>
          <a:p>
            <a:r>
              <a:rPr lang="en-CA" baseline="0" dirty="0"/>
              <a:t>Resources in English:</a:t>
            </a:r>
            <a:endParaRPr lang="en-CA" dirty="0"/>
          </a:p>
          <a:p>
            <a:pPr marL="171450" indent="-171450">
              <a:buFont typeface="Arial" panose="020B0604020202020204" pitchFamily="34" charset="0"/>
              <a:buChar char="•"/>
            </a:pPr>
            <a:r>
              <a:rPr lang="en-CA" dirty="0"/>
              <a:t>http://www.edbatista.com/2010/03/scarf.html</a:t>
            </a:r>
          </a:p>
          <a:p>
            <a:pPr marL="171450" indent="-171450">
              <a:buFont typeface="Arial" panose="020B0604020202020204" pitchFamily="34" charset="0"/>
              <a:buChar char="•"/>
            </a:pPr>
            <a:r>
              <a:rPr lang="en-CA" dirty="0"/>
              <a:t>https://www.psychologyafrica.com/2013/05/when-leaders-use-their-brain/</a:t>
            </a:r>
            <a:br>
              <a:rPr lang="en-CA" dirty="0"/>
            </a:br>
            <a:r>
              <a:rPr lang="en-CA" dirty="0"/>
              <a:t>https://jvrafricagroup.co.za/blog/when-leaders-use-their-brain</a:t>
            </a:r>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16113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Casey-Marie:</a:t>
            </a:r>
          </a:p>
          <a:p>
            <a:r>
              <a:rPr lang="en-CA" dirty="0"/>
              <a:t>“In explaining</a:t>
            </a:r>
            <a:r>
              <a:rPr lang="en-CA" baseline="0" dirty="0"/>
              <a:t> this we can identify what is a threat or a reward – what we see as a threat or a reward the way something is presented.”  </a:t>
            </a:r>
          </a:p>
          <a:p>
            <a:r>
              <a:rPr lang="en-CA" baseline="0" dirty="0"/>
              <a:t>(explains what is perceived as a threat and what is perceived as a reward based on the slide)  </a:t>
            </a:r>
            <a:endParaRPr lang="en-CA" dirty="0"/>
          </a:p>
          <a:p>
            <a:r>
              <a:rPr lang="en-CA" dirty="0"/>
              <a:t>Have a minute to think and reflect about a situation</a:t>
            </a:r>
            <a:r>
              <a:rPr lang="en-CA" baseline="0" dirty="0"/>
              <a:t> when we chose one or the other, </a:t>
            </a:r>
            <a:r>
              <a:rPr lang="en-CA" b="1" baseline="0" dirty="0"/>
              <a:t>Threat or Reward response</a:t>
            </a:r>
            <a:endParaRPr lang="en-CA" b="1" dirty="0"/>
          </a:p>
          <a:p>
            <a:endParaRPr lang="en-CA" dirty="0"/>
          </a:p>
          <a:p>
            <a:r>
              <a:rPr lang="en-CA" dirty="0">
                <a:hlinkClick r:id="rId3"/>
              </a:rPr>
              <a:t>https://childcareta.acf.hhs.gov/systemsbuilding/systems-guides/leadership/leading-ourselves/scarf-model</a:t>
            </a:r>
            <a:r>
              <a:rPr lang="en-CA" dirty="0"/>
              <a:t> </a:t>
            </a:r>
          </a:p>
          <a:p>
            <a:endParaRPr lang="fr-CA" dirty="0"/>
          </a:p>
          <a:p>
            <a:r>
              <a:rPr lang="en-CA" dirty="0">
                <a:hlinkClick r:id="rId4"/>
              </a:rPr>
              <a:t>https://www.mindtools.com/pages/article/SCARF.htm</a:t>
            </a:r>
            <a:r>
              <a:rPr lang="en-CA" dirty="0"/>
              <a:t> </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2828972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Michelle: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hlinkClick r:id="rId3"/>
              </a:rPr>
              <a:t>https://www.youtube.com/watch?v=hNAcCc1oWR4</a:t>
            </a:r>
            <a:r>
              <a:rPr lang="en-CA" dirty="0"/>
              <a:t> </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3741224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a:t>Michelle:</a:t>
            </a:r>
          </a:p>
          <a:p>
            <a:pPr>
              <a:buNone/>
            </a:pPr>
            <a:r>
              <a:rPr lang="en-US" dirty="0"/>
              <a:t>The following technique is used for helping regulating our reactions and emotions, called SBNRR tool for “Stop / Breathe / Notice / Reflect / Respond”. Or in French: “</a:t>
            </a:r>
            <a:r>
              <a:rPr lang="fr-FR" b="0" i="0" dirty="0">
                <a:solidFill>
                  <a:srgbClr val="07355A"/>
                </a:solidFill>
                <a:effectLst/>
                <a:latin typeface="Montserrat" panose="00000500000000000000" pitchFamily="2" charset="0"/>
              </a:rPr>
              <a:t>Stop / Respire / Constate / Réfléchis / Réponds</a:t>
            </a:r>
            <a:r>
              <a:rPr lang="en-US" dirty="0"/>
              <a:t>”. When an external event triggers a sudden surge of emotions in me, following this sequence allows me to give the neocortex time to do its work of distancing, analyzing and regulating emotions, for a more effective response.</a:t>
            </a:r>
            <a:endParaRPr lang="en-CA" dirty="0"/>
          </a:p>
          <a:p>
            <a:pPr>
              <a:buNone/>
            </a:pPr>
            <a:endParaRPr lang="en-CA" dirty="0"/>
          </a:p>
          <a:p>
            <a:pPr>
              <a:buNone/>
            </a:pPr>
            <a:r>
              <a:rPr lang="en-CA" dirty="0"/>
              <a:t>(read the slide) </a:t>
            </a:r>
          </a:p>
          <a:p>
            <a:pPr>
              <a:buNone/>
            </a:pPr>
            <a:endParaRPr lang="en-CA" dirty="0"/>
          </a:p>
          <a:p>
            <a:pPr>
              <a:buNone/>
            </a:pPr>
            <a:r>
              <a:rPr lang="en-CA" dirty="0"/>
              <a:t>Think about it for a minute and come up with real examples on when this technique could have been used for good.</a:t>
            </a:r>
          </a:p>
          <a:p>
            <a:pPr>
              <a:buNone/>
            </a:pPr>
            <a:r>
              <a:rPr lang="en-CA" dirty="0"/>
              <a:t>Come up</a:t>
            </a:r>
            <a:r>
              <a:rPr lang="en-CA" baseline="0" dirty="0"/>
              <a:t> with real examples</a:t>
            </a:r>
            <a:endParaRPr lang="en-US" dirty="0"/>
          </a:p>
          <a:p>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Ressources</a:t>
            </a:r>
            <a:r>
              <a:rPr lang="en-US" dirty="0"/>
              <a:t> in English:</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Technique SBN-RR - https://siyli.org/take-the-railroad-to-avoid-triggers/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Ressource</a:t>
            </a:r>
            <a:r>
              <a:rPr lang="en-US" dirty="0"/>
              <a:t> en </a:t>
            </a:r>
            <a:r>
              <a:rPr lang="en-US" dirty="0" err="1"/>
              <a:t>français</a:t>
            </a:r>
            <a:r>
              <a:rPr lang="en-US" dirty="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L’outil</a:t>
            </a:r>
            <a:r>
              <a:rPr lang="en-US" dirty="0"/>
              <a:t> SBN-RR : https://www.aureliendaudet.com/muscler-intelligence-emotionnelle-2-jours-4-semaines/</a:t>
            </a:r>
            <a:endParaRPr lang="en-CA"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317766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F7F01BF-F860-06F3-E326-3F7F97C631D8}"/>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4"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6"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3124200" y="6356350"/>
            <a:ext cx="2895600" cy="365125"/>
          </a:xfrm>
        </p:spPr>
        <p:txBody>
          <a:bodyPr/>
          <a:lstStyle/>
          <a:p>
            <a:endParaRPr lang="en-CA"/>
          </a:p>
        </p:txBody>
      </p:sp>
      <p:pic>
        <p:nvPicPr>
          <p:cNvPr id="7" name="Picture 6">
            <a:extLst>
              <a:ext uri="{FF2B5EF4-FFF2-40B4-BE49-F238E27FC236}">
                <a16:creationId xmlns:a16="http://schemas.microsoft.com/office/drawing/2014/main" id="{C66C4F12-5B0E-29DA-BBFD-10344748B061}"/>
              </a:ext>
            </a:extLst>
          </p:cNvPr>
          <p:cNvPicPr>
            <a:picLocks noChangeAspect="1"/>
          </p:cNvPicPr>
          <p:nvPr userDrawn="1"/>
        </p:nvPicPr>
        <p:blipFill>
          <a:blip r:embed="rId2"/>
          <a:stretch>
            <a:fillRect/>
          </a:stretch>
        </p:blipFill>
        <p:spPr>
          <a:xfrm>
            <a:off x="1609311" y="656091"/>
            <a:ext cx="5925377" cy="1047896"/>
          </a:xfrm>
          <a:prstGeom prst="rect">
            <a:avLst/>
          </a:prstGeom>
        </p:spPr>
      </p:pic>
      <p:pic>
        <p:nvPicPr>
          <p:cNvPr id="15" name="Picture 2">
            <a:extLst>
              <a:ext uri="{FF2B5EF4-FFF2-40B4-BE49-F238E27FC236}">
                <a16:creationId xmlns:a16="http://schemas.microsoft.com/office/drawing/2014/main" id="{CD06E592-85F6-3D1C-7B6F-1CF577349567}"/>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9063"/>
          <a:stretch/>
        </p:blipFill>
        <p:spPr bwMode="auto">
          <a:xfrm>
            <a:off x="2843808" y="1777820"/>
            <a:ext cx="3610761" cy="106918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8"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2023-05-31</a:t>
            </a:fld>
            <a:endParaRPr lang="en-CA"/>
          </a:p>
        </p:txBody>
      </p:sp>
      <p:sp>
        <p:nvSpPr>
          <p:cNvPr id="19" name="Rectangle 18">
            <a:extLst>
              <a:ext uri="{FF2B5EF4-FFF2-40B4-BE49-F238E27FC236}">
                <a16:creationId xmlns:a16="http://schemas.microsoft.com/office/drawing/2014/main" id="{13AA2C3B-7A80-15C9-2985-99C0B983C9BE}"/>
              </a:ext>
            </a:extLst>
          </p:cNvPr>
          <p:cNvSpPr/>
          <p:nvPr userDrawn="1"/>
        </p:nvSpPr>
        <p:spPr>
          <a:xfrm>
            <a:off x="35024" y="6165304"/>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084FABE-A5BA-B50F-26CC-759959AEAFE0}"/>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rSlideMaster.Title SlideHeader" descr=" ">
            <a:extLst>
              <a:ext uri="{FF2B5EF4-FFF2-40B4-BE49-F238E27FC236}">
                <a16:creationId xmlns:a16="http://schemas.microsoft.com/office/drawing/2014/main" id="{73E370C9-296F-46FB-B65C-50664DD236C1}"/>
              </a:ext>
            </a:extLst>
          </p:cNvPr>
          <p:cNvSpPr txBox="1"/>
          <p:nvPr userDrawn="1"/>
        </p:nvSpPr>
        <p:spPr>
          <a:xfrm>
            <a:off x="0" y="0"/>
            <a:ext cx="9144000" cy="223138"/>
          </a:xfrm>
          <a:prstGeom prst="rect">
            <a:avLst/>
          </a:prstGeom>
          <a:noFill/>
        </p:spPr>
        <p:txBody>
          <a:bodyPr vert="horz" rtlCol="0">
            <a:spAutoFit/>
          </a:bodyPr>
          <a:lstStyle/>
          <a:p>
            <a:pPr algn="r"/>
            <a:r>
              <a:rPr lang="en-CA"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3050430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21FE31-11E8-4F47-A2E8-B6F31F0A43B3}" type="datetime1">
              <a:rPr lang="en-CA" smtClean="0"/>
              <a:pPr/>
              <a:t>2023-05-31</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
        <p:nvSpPr>
          <p:cNvPr id="7" name="hrSlideMaster.Title and Vertical TextHeader" descr=" ">
            <a:extLst>
              <a:ext uri="{FF2B5EF4-FFF2-40B4-BE49-F238E27FC236}">
                <a16:creationId xmlns:a16="http://schemas.microsoft.com/office/drawing/2014/main" id="{992AB98B-F5AE-4F94-BB2E-718950E75139}"/>
              </a:ext>
            </a:extLst>
          </p:cNvPr>
          <p:cNvSpPr txBox="1"/>
          <p:nvPr userDrawn="1"/>
        </p:nvSpPr>
        <p:spPr>
          <a:xfrm>
            <a:off x="0" y="0"/>
            <a:ext cx="9144000" cy="223138"/>
          </a:xfrm>
          <a:prstGeom prst="rect">
            <a:avLst/>
          </a:prstGeom>
          <a:noFill/>
        </p:spPr>
        <p:txBody>
          <a:bodyPr vert="horz" rtlCol="0">
            <a:spAutoFit/>
          </a:bodyPr>
          <a:lstStyle/>
          <a:p>
            <a:pPr algn="r"/>
            <a:r>
              <a:rPr lang="en-CA"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2157868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BC9CEC-BF8A-4951-913D-9E334DCEB460}" type="datetime1">
              <a:rPr lang="en-CA" smtClean="0"/>
              <a:pPr/>
              <a:t>2023-05-31</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792534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FFD2E5-3B4C-457C-A707-CAECF53851F3}" type="datetime1">
              <a:rPr lang="en-CA" smtClean="0"/>
              <a:pPr/>
              <a:t>2023-05-31</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
        <p:nvSpPr>
          <p:cNvPr id="7" name="hrSlideMaster.Title and ContentHeader" descr=" ">
            <a:extLst>
              <a:ext uri="{FF2B5EF4-FFF2-40B4-BE49-F238E27FC236}">
                <a16:creationId xmlns:a16="http://schemas.microsoft.com/office/drawing/2014/main" id="{70214809-58FC-46E1-9E65-076605BCF600}"/>
              </a:ext>
            </a:extLst>
          </p:cNvPr>
          <p:cNvSpPr txBox="1"/>
          <p:nvPr userDrawn="1"/>
        </p:nvSpPr>
        <p:spPr>
          <a:xfrm>
            <a:off x="0" y="0"/>
            <a:ext cx="9144000" cy="223138"/>
          </a:xfrm>
          <a:prstGeom prst="rect">
            <a:avLst/>
          </a:prstGeom>
          <a:noFill/>
        </p:spPr>
        <p:txBody>
          <a:bodyPr vert="horz" rtlCol="0">
            <a:spAutoFit/>
          </a:bodyPr>
          <a:lstStyle/>
          <a:p>
            <a:pPr algn="r"/>
            <a:r>
              <a:rPr lang="en-CA"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2805874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D4E487-5F17-4CB7-912A-9AE0C105173B}" type="datetime1">
              <a:rPr lang="en-CA" smtClean="0"/>
              <a:pPr/>
              <a:t>2023-05-31</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
        <p:nvSpPr>
          <p:cNvPr id="7" name="hrSlideMaster.Section HeaderHeader" descr=" ">
            <a:extLst>
              <a:ext uri="{FF2B5EF4-FFF2-40B4-BE49-F238E27FC236}">
                <a16:creationId xmlns:a16="http://schemas.microsoft.com/office/drawing/2014/main" id="{71BDD521-93E6-45A4-A045-3C1AC71A2909}"/>
              </a:ext>
            </a:extLst>
          </p:cNvPr>
          <p:cNvSpPr txBox="1"/>
          <p:nvPr userDrawn="1"/>
        </p:nvSpPr>
        <p:spPr>
          <a:xfrm>
            <a:off x="0" y="0"/>
            <a:ext cx="9144000" cy="223138"/>
          </a:xfrm>
          <a:prstGeom prst="rect">
            <a:avLst/>
          </a:prstGeom>
          <a:noFill/>
        </p:spPr>
        <p:txBody>
          <a:bodyPr vert="horz" rtlCol="0">
            <a:spAutoFit/>
          </a:bodyPr>
          <a:lstStyle/>
          <a:p>
            <a:pPr algn="r"/>
            <a:r>
              <a:rPr lang="en-CA"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267726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143A4D-778D-4E1D-8883-D0D147E0B0A6}" type="datetime1">
              <a:rPr lang="en-CA" smtClean="0"/>
              <a:pPr/>
              <a:t>2023-05-31</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
        <p:nvSpPr>
          <p:cNvPr id="8" name="hrSlideMaster.Two ContentHeader" descr=" ">
            <a:extLst>
              <a:ext uri="{FF2B5EF4-FFF2-40B4-BE49-F238E27FC236}">
                <a16:creationId xmlns:a16="http://schemas.microsoft.com/office/drawing/2014/main" id="{B0016CD1-0C1A-4E3D-8B5A-F25C0E85C3FB}"/>
              </a:ext>
            </a:extLst>
          </p:cNvPr>
          <p:cNvSpPr txBox="1"/>
          <p:nvPr userDrawn="1"/>
        </p:nvSpPr>
        <p:spPr>
          <a:xfrm>
            <a:off x="0" y="0"/>
            <a:ext cx="9144000" cy="223138"/>
          </a:xfrm>
          <a:prstGeom prst="rect">
            <a:avLst/>
          </a:prstGeom>
          <a:noFill/>
        </p:spPr>
        <p:txBody>
          <a:bodyPr vert="horz" rtlCol="0">
            <a:spAutoFit/>
          </a:bodyPr>
          <a:lstStyle/>
          <a:p>
            <a:pPr algn="r"/>
            <a:r>
              <a:rPr lang="en-CA"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3112820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C267D0B-A901-438E-8482-72801AF4A095}" type="datetime1">
              <a:rPr lang="en-CA" smtClean="0"/>
              <a:pPr/>
              <a:t>2023-05-31</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
        <p:nvSpPr>
          <p:cNvPr id="10" name="hrSlideMaster.ComparisonHeader" descr=" ">
            <a:extLst>
              <a:ext uri="{FF2B5EF4-FFF2-40B4-BE49-F238E27FC236}">
                <a16:creationId xmlns:a16="http://schemas.microsoft.com/office/drawing/2014/main" id="{B7293DD3-14D7-48B0-BE1A-0C7AC2527EAD}"/>
              </a:ext>
            </a:extLst>
          </p:cNvPr>
          <p:cNvSpPr txBox="1"/>
          <p:nvPr userDrawn="1"/>
        </p:nvSpPr>
        <p:spPr>
          <a:xfrm>
            <a:off x="0" y="0"/>
            <a:ext cx="9144000" cy="223138"/>
          </a:xfrm>
          <a:prstGeom prst="rect">
            <a:avLst/>
          </a:prstGeom>
          <a:noFill/>
        </p:spPr>
        <p:txBody>
          <a:bodyPr vert="horz" rtlCol="0">
            <a:spAutoFit/>
          </a:bodyPr>
          <a:lstStyle/>
          <a:p>
            <a:pPr algn="r"/>
            <a:r>
              <a:rPr lang="en-CA"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3619805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0E5C0E1-7BC3-43D9-A476-473612BD87C5}" type="datetime1">
              <a:rPr lang="en-CA" smtClean="0"/>
              <a:pPr/>
              <a:t>2023-05-31</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
        <p:nvSpPr>
          <p:cNvPr id="6" name="hrSlideMaster.Title OnlyHeader" descr=" ">
            <a:extLst>
              <a:ext uri="{FF2B5EF4-FFF2-40B4-BE49-F238E27FC236}">
                <a16:creationId xmlns:a16="http://schemas.microsoft.com/office/drawing/2014/main" id="{7AF7A166-FFB7-4505-A183-8C3CBBDA85F3}"/>
              </a:ext>
            </a:extLst>
          </p:cNvPr>
          <p:cNvSpPr txBox="1"/>
          <p:nvPr userDrawn="1"/>
        </p:nvSpPr>
        <p:spPr>
          <a:xfrm>
            <a:off x="0" y="0"/>
            <a:ext cx="9144000" cy="223138"/>
          </a:xfrm>
          <a:prstGeom prst="rect">
            <a:avLst/>
          </a:prstGeom>
          <a:noFill/>
        </p:spPr>
        <p:txBody>
          <a:bodyPr vert="horz" rtlCol="0">
            <a:spAutoFit/>
          </a:bodyPr>
          <a:lstStyle/>
          <a:p>
            <a:pPr algn="r"/>
            <a:r>
              <a:rPr lang="en-CA"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3211279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04C3E6A-3AA7-449B-A4A2-121D55690F32}" type="datetime1">
              <a:rPr lang="en-CA" smtClean="0"/>
              <a:pPr/>
              <a:t>2023-05-31</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
        <p:nvSpPr>
          <p:cNvPr id="4" name="hrSlideMaster.BlankHeader" descr=" ">
            <a:extLst>
              <a:ext uri="{FF2B5EF4-FFF2-40B4-BE49-F238E27FC236}">
                <a16:creationId xmlns:a16="http://schemas.microsoft.com/office/drawing/2014/main" id="{DFE1D4B7-02DD-4F2B-8ACA-5D83CF577709}"/>
              </a:ext>
            </a:extLst>
          </p:cNvPr>
          <p:cNvSpPr txBox="1"/>
          <p:nvPr userDrawn="1"/>
        </p:nvSpPr>
        <p:spPr>
          <a:xfrm>
            <a:off x="0" y="0"/>
            <a:ext cx="9144000" cy="223138"/>
          </a:xfrm>
          <a:prstGeom prst="rect">
            <a:avLst/>
          </a:prstGeom>
          <a:noFill/>
        </p:spPr>
        <p:txBody>
          <a:bodyPr vert="horz" rtlCol="0">
            <a:spAutoFit/>
          </a:bodyPr>
          <a:lstStyle/>
          <a:p>
            <a:pPr algn="r"/>
            <a:r>
              <a:rPr lang="en-CA"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996103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AA3DD4-242B-4C82-87D1-4C31A6A8B16E}" type="datetime1">
              <a:rPr lang="en-CA" smtClean="0"/>
              <a:pPr/>
              <a:t>2023-05-31</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
        <p:nvSpPr>
          <p:cNvPr id="8" name="hrSlideMaster.Content with CaptionHeader" descr=" ">
            <a:extLst>
              <a:ext uri="{FF2B5EF4-FFF2-40B4-BE49-F238E27FC236}">
                <a16:creationId xmlns:a16="http://schemas.microsoft.com/office/drawing/2014/main" id="{C3EF4792-572E-4F9E-A90E-1D6ADE55DDCA}"/>
              </a:ext>
            </a:extLst>
          </p:cNvPr>
          <p:cNvSpPr txBox="1"/>
          <p:nvPr userDrawn="1"/>
        </p:nvSpPr>
        <p:spPr>
          <a:xfrm>
            <a:off x="0" y="0"/>
            <a:ext cx="9144000" cy="223138"/>
          </a:xfrm>
          <a:prstGeom prst="rect">
            <a:avLst/>
          </a:prstGeom>
          <a:noFill/>
        </p:spPr>
        <p:txBody>
          <a:bodyPr vert="horz" rtlCol="0">
            <a:spAutoFit/>
          </a:bodyPr>
          <a:lstStyle/>
          <a:p>
            <a:pPr algn="r"/>
            <a:r>
              <a:rPr lang="en-CA"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1581298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78C86D-D389-4592-B37B-4CE098C00C2C}" type="datetime1">
              <a:rPr lang="en-CA" smtClean="0"/>
              <a:pPr/>
              <a:t>2023-05-31</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
        <p:nvSpPr>
          <p:cNvPr id="8" name="hrSlideMaster.Picture with CaptionHeader" descr=" ">
            <a:extLst>
              <a:ext uri="{FF2B5EF4-FFF2-40B4-BE49-F238E27FC236}">
                <a16:creationId xmlns:a16="http://schemas.microsoft.com/office/drawing/2014/main" id="{44448C57-4AD1-48A1-B379-16606D402B8E}"/>
              </a:ext>
            </a:extLst>
          </p:cNvPr>
          <p:cNvSpPr txBox="1"/>
          <p:nvPr userDrawn="1"/>
        </p:nvSpPr>
        <p:spPr>
          <a:xfrm>
            <a:off x="0" y="0"/>
            <a:ext cx="9144000" cy="223138"/>
          </a:xfrm>
          <a:prstGeom prst="rect">
            <a:avLst/>
          </a:prstGeom>
          <a:noFill/>
        </p:spPr>
        <p:txBody>
          <a:bodyPr vert="horz" rtlCol="0">
            <a:spAutoFit/>
          </a:bodyPr>
          <a:lstStyle/>
          <a:p>
            <a:pPr algn="r"/>
            <a:r>
              <a:rPr lang="en-CA"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217678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CB7FF01-3578-557A-0F93-968F2BB17F08}"/>
              </a:ext>
            </a:extLst>
          </p:cNvPr>
          <p:cNvPicPr>
            <a:picLocks noChangeAspect="1"/>
          </p:cNvPicPr>
          <p:nvPr userDrawn="1"/>
        </p:nvPicPr>
        <p:blipFill>
          <a:blip r:embed="rId13"/>
          <a:stretch>
            <a:fillRect/>
          </a:stretch>
        </p:blipFill>
        <p:spPr>
          <a:xfrm>
            <a:off x="101352" y="6355844"/>
            <a:ext cx="582216" cy="421341"/>
          </a:xfrm>
          <a:prstGeom prst="rect">
            <a:avLst/>
          </a:prstGeom>
        </p:spPr>
      </p:pic>
      <p:sp>
        <p:nvSpPr>
          <p:cNvPr id="19" name="Title Placeholder 1">
            <a:extLst>
              <a:ext uri="{FF2B5EF4-FFF2-40B4-BE49-F238E27FC236}">
                <a16:creationId xmlns:a16="http://schemas.microsoft.com/office/drawing/2014/main" id="{BBB4F7EF-FB42-67C2-0E97-54198896D8D5}"/>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20" name="Text Placeholder 2">
            <a:extLst>
              <a:ext uri="{FF2B5EF4-FFF2-40B4-BE49-F238E27FC236}">
                <a16:creationId xmlns:a16="http://schemas.microsoft.com/office/drawing/2014/main" id="{8D1BF393-7DCA-460C-ECFA-A9A51F2C124C}"/>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21" name="Date Placeholder 3">
            <a:extLst>
              <a:ext uri="{FF2B5EF4-FFF2-40B4-BE49-F238E27FC236}">
                <a16:creationId xmlns:a16="http://schemas.microsoft.com/office/drawing/2014/main" id="{336B1B6E-02E5-AD0D-09CD-963BFEB47613}"/>
              </a:ext>
            </a:extLst>
          </p:cNvPr>
          <p:cNvSpPr>
            <a:spLocks noGrp="1"/>
          </p:cNvSpPr>
          <p:nvPr>
            <p:ph type="dt" sz="half" idx="2"/>
          </p:nvPr>
        </p:nvSpPr>
        <p:spPr>
          <a:xfrm>
            <a:off x="780097"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2023-05-31</a:t>
            </a:fld>
            <a:endParaRPr lang="en-CA" noProof="0" dirty="0"/>
          </a:p>
        </p:txBody>
      </p:sp>
      <p:sp>
        <p:nvSpPr>
          <p:cNvPr id="22" name="Footer Placeholder 4">
            <a:extLst>
              <a:ext uri="{FF2B5EF4-FFF2-40B4-BE49-F238E27FC236}">
                <a16:creationId xmlns:a16="http://schemas.microsoft.com/office/drawing/2014/main" id="{DBB3B1B4-1294-624F-BCBF-F7916444B45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23" name="Picture 4">
            <a:extLst>
              <a:ext uri="{FF2B5EF4-FFF2-40B4-BE49-F238E27FC236}">
                <a16:creationId xmlns:a16="http://schemas.microsoft.com/office/drawing/2014/main" id="{73344157-970C-4E93-7CE3-CEF58FDDE951}"/>
              </a:ext>
            </a:extLst>
          </p:cNvPr>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24" name="Slide Number Placeholder 3">
            <a:extLst>
              <a:ext uri="{FF2B5EF4-FFF2-40B4-BE49-F238E27FC236}">
                <a16:creationId xmlns:a16="http://schemas.microsoft.com/office/drawing/2014/main" id="{C6544B1E-6C08-BB43-3DFA-B204BF5E8C72}"/>
              </a:ext>
            </a:extLst>
          </p:cNvPr>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spTree>
    <p:extLst>
      <p:ext uri="{BB962C8B-B14F-4D97-AF65-F5344CB8AC3E}">
        <p14:creationId xmlns:p14="http://schemas.microsoft.com/office/powerpoint/2010/main" val="373704864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my.happify.com/hd/why-you-should-treat-yourself-like-someone-you-love/" TargetMode="External"/><Relationship Id="rId7" Type="http://schemas.openxmlformats.org/officeDocument/2006/relationships/image" Target="../media/image31.png"/><Relationship Id="rId12" Type="http://schemas.microsoft.com/office/2007/relationships/hdphoto" Target="../media/hdphoto2.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4.png"/><Relationship Id="rId5" Type="http://schemas.openxmlformats.org/officeDocument/2006/relationships/hyperlink" Target="https://youtu.be/2g1q3aSBhwQ?t=135" TargetMode="External"/><Relationship Id="rId10" Type="http://schemas.openxmlformats.org/officeDocument/2006/relationships/image" Target="../media/image33.png"/><Relationship Id="rId4" Type="http://schemas.openxmlformats.org/officeDocument/2006/relationships/hyperlink" Target="https://www.youtube.com/watch?v=rDFpHzYu6rE" TargetMode="External"/><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hyperlink" Target="https://soundcloud.com/mindfullivingcoach/self-compassion-meditation" TargetMode="External"/><Relationship Id="rId3" Type="http://schemas.openxmlformats.org/officeDocument/2006/relationships/image" Target="../media/image35.jpeg"/><Relationship Id="rId7" Type="http://schemas.openxmlformats.org/officeDocument/2006/relationships/hyperlink" Target="https://soundcloud.com/user-640851605/self-compassion-giving-and-receiving-meditation-10-minut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soundcloud.com/breathworks-mindfulness/mindfulness-for-women-track-5-self-compassion-meditation" TargetMode="External"/><Relationship Id="rId11" Type="http://schemas.openxmlformats.org/officeDocument/2006/relationships/image" Target="../media/image36.jpeg"/><Relationship Id="rId5" Type="http://schemas.openxmlformats.org/officeDocument/2006/relationships/hyperlink" Target="https://soundcloud.com/dharma-gus/15-min-body-scan-augusta-mbsr" TargetMode="External"/><Relationship Id="rId10" Type="http://schemas.openxmlformats.org/officeDocument/2006/relationships/hyperlink" Target="http://self-compassion.org/wp-content/uploads/meditations/LKM.self-compassion.MP3" TargetMode="External"/><Relationship Id="rId4" Type="http://schemas.openxmlformats.org/officeDocument/2006/relationships/hyperlink" Target="https://www.rightlifeproject.com/meditate" TargetMode="External"/><Relationship Id="rId9" Type="http://schemas.openxmlformats.org/officeDocument/2006/relationships/hyperlink" Target="https://soundcloud.com/awakeningcompassion/awakening-compassion-class-4"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14.jp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4.jpeg"/><Relationship Id="rId10" Type="http://schemas.microsoft.com/office/2007/relationships/hdphoto" Target="../media/hdphoto2.wdp"/><Relationship Id="rId4" Type="http://schemas.openxmlformats.org/officeDocument/2006/relationships/image" Target="../media/image25.png"/><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www.youtube.com/watch?v=ZE-r-x2T4ok" TargetMode="External"/><Relationship Id="rId3" Type="http://schemas.openxmlformats.org/officeDocument/2006/relationships/image" Target="../media/image8.pn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gi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g"/><Relationship Id="rId3" Type="http://schemas.openxmlformats.org/officeDocument/2006/relationships/image" Target="../media/image12.jpeg"/><Relationship Id="rId7" Type="http://schemas.openxmlformats.org/officeDocument/2006/relationships/image" Target="../media/image11.jpg"/><Relationship Id="rId12"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jp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 Id="rId14" Type="http://schemas.openxmlformats.org/officeDocument/2006/relationships/image" Target="../media/image22.jpg"/></Relationships>
</file>

<file path=ppt/slides/_rels/slide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www.edbatista.com/2010/03/scarf.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psychologyafrica.com/2013/05/when-leaders-use-their-brai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youtube.com/watch?v=hNAcCc1oWR4" TargetMode="Externa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hyperlink" Target="https://siyli.org/take-the-railroad-to-avoid-trigger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15000"/>
          <a:stretch/>
        </p:blipFill>
        <p:spPr>
          <a:xfrm>
            <a:off x="1691680" y="116632"/>
            <a:ext cx="5400600" cy="5361059"/>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396" y="6017590"/>
            <a:ext cx="5956580" cy="769441"/>
          </a:xfrm>
          <a:prstGeom prst="rect">
            <a:avLst/>
          </a:prstGeom>
        </p:spPr>
        <p:txBody>
          <a:bodyPr wrap="square">
            <a:spAutoFit/>
          </a:bodyPr>
          <a:lstStyle/>
          <a:p>
            <a:r>
              <a:rPr lang="en-CA" sz="1100" u="sng" dirty="0">
                <a:solidFill>
                  <a:srgbClr val="0000FF"/>
                </a:solidFill>
                <a:ea typeface="Calibri" panose="020F0502020204030204" pitchFamily="34" charset="0"/>
                <a:hlinkClick r:id="rId3"/>
              </a:rPr>
              <a:t>https://my.happify.com/hd/why-you-should-treat-yourself-like-someone-you-love/</a:t>
            </a:r>
            <a:endParaRPr lang="en-CA" sz="1100" u="sng" dirty="0">
              <a:solidFill>
                <a:srgbClr val="0000FF"/>
              </a:solidFill>
              <a:ea typeface="Calibri" panose="020F0502020204030204" pitchFamily="34" charset="0"/>
            </a:endParaRPr>
          </a:p>
          <a:p>
            <a:r>
              <a:rPr lang="en-US" sz="1100" dirty="0">
                <a:latin typeface="Roboto" panose="02000000000000000000" pitchFamily="2" charset="0"/>
                <a:hlinkClick r:id="rId4"/>
              </a:rPr>
              <a:t>https://www.youtube.com/watch?v=rDFpHzYu6rE</a:t>
            </a:r>
            <a:endParaRPr lang="en-US" sz="1100" dirty="0">
              <a:latin typeface="Roboto" panose="02000000000000000000" pitchFamily="2" charset="0"/>
            </a:endParaRPr>
          </a:p>
          <a:p>
            <a:r>
              <a:rPr lang="en-CA" sz="1100" u="sng" dirty="0">
                <a:solidFill>
                  <a:srgbClr val="0000FF"/>
                </a:solidFill>
                <a:ea typeface="Calibri" panose="020F0502020204030204" pitchFamily="34" charset="0"/>
                <a:hlinkClick r:id="rId5"/>
              </a:rPr>
              <a:t>https://youtu.be/2g1q3aSBhwQ?t=135</a:t>
            </a:r>
            <a:endParaRPr lang="en-CA" sz="1100" u="sng" dirty="0">
              <a:solidFill>
                <a:srgbClr val="0000FF"/>
              </a:solidFill>
              <a:ea typeface="Calibri" panose="020F0502020204030204" pitchFamily="34" charset="0"/>
            </a:endParaRPr>
          </a:p>
          <a:p>
            <a:endParaRPr lang="en-CA" sz="1100" u="sng" dirty="0">
              <a:solidFill>
                <a:srgbClr val="0000FF"/>
              </a:solidFill>
              <a:ea typeface="Calibri" panose="020F0502020204030204" pitchFamily="34" charset="0"/>
            </a:endParaRPr>
          </a:p>
        </p:txBody>
      </p:sp>
      <p:sp>
        <p:nvSpPr>
          <p:cNvPr id="17" name="Title 16"/>
          <p:cNvSpPr>
            <a:spLocks noGrp="1"/>
          </p:cNvSpPr>
          <p:nvPr>
            <p:ph type="title"/>
          </p:nvPr>
        </p:nvSpPr>
        <p:spPr/>
        <p:txBody>
          <a:bodyPr>
            <a:noAutofit/>
          </a:bodyPr>
          <a:lstStyle/>
          <a:p>
            <a:r>
              <a:rPr lang="en-US" sz="3200" dirty="0">
                <a:solidFill>
                  <a:srgbClr val="7030A0"/>
                </a:solidFill>
              </a:rPr>
              <a:t>Treat yourself as if you were worthy </a:t>
            </a:r>
            <a:br>
              <a:rPr lang="en-US" sz="3200" dirty="0">
                <a:solidFill>
                  <a:srgbClr val="7030A0"/>
                </a:solidFill>
              </a:rPr>
            </a:br>
            <a:r>
              <a:rPr lang="en-US" sz="3200" dirty="0">
                <a:solidFill>
                  <a:srgbClr val="7030A0"/>
                </a:solidFill>
              </a:rPr>
              <a:t>of love… because you are</a:t>
            </a:r>
            <a:endParaRPr lang="en-CA" sz="3200" dirty="0">
              <a:solidFill>
                <a:srgbClr val="7030A0"/>
              </a:solidFill>
            </a:endParaRPr>
          </a:p>
        </p:txBody>
      </p:sp>
      <p:pic>
        <p:nvPicPr>
          <p:cNvPr id="1028" name="Picture 4" descr="love yourself | Dwayne &amp;quot;The Rock&amp;quot; Johnson | Know Your Me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1183" y="1988840"/>
            <a:ext cx="3380765" cy="36729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7">
            <a:clrChange>
              <a:clrFrom>
                <a:srgbClr val="F7F7F7"/>
              </a:clrFrom>
              <a:clrTo>
                <a:srgbClr val="F7F7F7">
                  <a:alpha val="0"/>
                </a:srgbClr>
              </a:clrTo>
            </a:clrChange>
            <a:duotone>
              <a:schemeClr val="accent1">
                <a:shade val="45000"/>
                <a:satMod val="135000"/>
              </a:schemeClr>
              <a:prstClr val="white"/>
            </a:duotone>
          </a:blip>
          <a:stretch>
            <a:fillRect/>
          </a:stretch>
        </p:blipFill>
        <p:spPr>
          <a:xfrm flipH="1">
            <a:off x="3620686" y="1199998"/>
            <a:ext cx="755273" cy="1225403"/>
          </a:xfrm>
          <a:prstGeom prst="rect">
            <a:avLst/>
          </a:prstGeom>
        </p:spPr>
      </p:pic>
      <p:pic>
        <p:nvPicPr>
          <p:cNvPr id="7" name="Picture 6"/>
          <p:cNvPicPr>
            <a:picLocks noChangeAspect="1"/>
          </p:cNvPicPr>
          <p:nvPr/>
        </p:nvPicPr>
        <p:blipFill>
          <a:blip r:embed="rId8">
            <a:clrChange>
              <a:clrFrom>
                <a:srgbClr val="FFFFFF"/>
              </a:clrFrom>
              <a:clrTo>
                <a:srgbClr val="FFFFFF">
                  <a:alpha val="0"/>
                </a:srgbClr>
              </a:clrTo>
            </a:clrChange>
            <a:duotone>
              <a:schemeClr val="accent1">
                <a:shade val="45000"/>
                <a:satMod val="135000"/>
              </a:schemeClr>
              <a:prstClr val="white"/>
            </a:duotone>
          </a:blip>
          <a:stretch>
            <a:fillRect/>
          </a:stretch>
        </p:blipFill>
        <p:spPr>
          <a:xfrm>
            <a:off x="3891366" y="1565350"/>
            <a:ext cx="1071562" cy="1071562"/>
          </a:xfrm>
          <a:prstGeom prst="rect">
            <a:avLst/>
          </a:prstGeom>
        </p:spPr>
      </p:pic>
      <p:pic>
        <p:nvPicPr>
          <p:cNvPr id="8" name="Picture 4" descr="C:\Users\GonzalA1\AppData\Local\Microsoft\Windows\Temporary Internet Files\Content.IE5\3XXIV14Y\Movie-icon-2[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84204" y="5687479"/>
            <a:ext cx="787808" cy="6676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GonzalA1\AppData\Local\Microsoft\Windows\Temporary Internet Files\Content.IE5\3XXIV14Y\Movie-icon-2[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90300" y="5552354"/>
            <a:ext cx="787808" cy="6676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935C3F6-1794-EAAE-8776-5696C29202C1}"/>
              </a:ext>
            </a:extLst>
          </p:cNvPr>
          <p:cNvPicPr>
            <a:picLocks noChangeAspect="1"/>
          </p:cNvPicPr>
          <p:nvPr/>
        </p:nvPicPr>
        <p:blipFill>
          <a:blip r:embed="rId10"/>
          <a:stretch>
            <a:fillRect/>
          </a:stretch>
        </p:blipFill>
        <p:spPr>
          <a:xfrm>
            <a:off x="4600776" y="2609779"/>
            <a:ext cx="3643783" cy="2738910"/>
          </a:xfrm>
          <a:prstGeom prst="rect">
            <a:avLst/>
          </a:prstGeom>
        </p:spPr>
      </p:pic>
      <p:pic>
        <p:nvPicPr>
          <p:cNvPr id="11" name="Picture 10">
            <a:extLst>
              <a:ext uri="{FF2B5EF4-FFF2-40B4-BE49-F238E27FC236}">
                <a16:creationId xmlns:a16="http://schemas.microsoft.com/office/drawing/2014/main" id="{AFE94D8F-6D45-3CD9-3BFF-E584B5254AB2}"/>
              </a:ext>
            </a:extLst>
          </p:cNvPr>
          <p:cNvPicPr>
            <a:picLocks noChangeAspect="1"/>
          </p:cNvPicPr>
          <p:nvPr/>
        </p:nvPicPr>
        <p:blipFill>
          <a:blip r:embed="rId11">
            <a:extLst>
              <a:ext uri="{BEBA8EAE-BF5A-486C-A8C5-ECC9F3942E4B}">
                <a14:imgProps xmlns:a14="http://schemas.microsoft.com/office/drawing/2010/main">
                  <a14:imgLayer r:embed="rId12">
                    <a14:imgEffect>
                      <a14:artisticPencilGrayscale/>
                    </a14:imgEffect>
                  </a14:imgLayer>
                </a14:imgProps>
              </a:ext>
            </a:extLst>
          </a:blip>
          <a:stretch>
            <a:fillRect/>
          </a:stretch>
        </p:blipFill>
        <p:spPr>
          <a:xfrm flipH="1">
            <a:off x="7237767" y="193847"/>
            <a:ext cx="1642691" cy="2212267"/>
          </a:xfrm>
          <a:prstGeom prst="rect">
            <a:avLst/>
          </a:prstGeom>
        </p:spPr>
      </p:pic>
    </p:spTree>
    <p:extLst>
      <p:ext uri="{BB962C8B-B14F-4D97-AF65-F5344CB8AC3E}">
        <p14:creationId xmlns:p14="http://schemas.microsoft.com/office/powerpoint/2010/main" val="19786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happy home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542" y="2070474"/>
            <a:ext cx="2177988" cy="15871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6203032" cy="1143000"/>
          </a:xfrm>
        </p:spPr>
        <p:txBody>
          <a:bodyPr>
            <a:normAutofit fontScale="90000"/>
          </a:bodyPr>
          <a:lstStyle/>
          <a:p>
            <a:r>
              <a:rPr lang="en-CA" sz="3600" dirty="0"/>
              <a:t>Your take away practice for week 5</a:t>
            </a:r>
            <a:endParaRPr lang="en-US" sz="3600" dirty="0"/>
          </a:p>
        </p:txBody>
      </p:sp>
      <p:sp>
        <p:nvSpPr>
          <p:cNvPr id="3" name="Content Placeholder 2"/>
          <p:cNvSpPr>
            <a:spLocks noGrp="1"/>
          </p:cNvSpPr>
          <p:nvPr>
            <p:ph idx="1"/>
          </p:nvPr>
        </p:nvSpPr>
        <p:spPr>
          <a:xfrm>
            <a:off x="457200" y="1600200"/>
            <a:ext cx="8686800" cy="5069160"/>
          </a:xfrm>
        </p:spPr>
        <p:txBody>
          <a:bodyPr>
            <a:noAutofit/>
          </a:bodyPr>
          <a:lstStyle/>
          <a:p>
            <a:pPr>
              <a:spcBef>
                <a:spcPts val="0"/>
              </a:spcBef>
            </a:pPr>
            <a:r>
              <a:rPr lang="en-CA" sz="2400" dirty="0"/>
              <a:t>Connecting – Buddy System</a:t>
            </a:r>
            <a:endParaRPr lang="en-CA" sz="2000" dirty="0"/>
          </a:p>
          <a:p>
            <a:pPr>
              <a:spcBef>
                <a:spcPts val="0"/>
              </a:spcBef>
            </a:pPr>
            <a:r>
              <a:rPr lang="en-CA" sz="2400" dirty="0"/>
              <a:t>Gratitude Journaling – daily</a:t>
            </a:r>
          </a:p>
          <a:p>
            <a:pPr>
              <a:spcBef>
                <a:spcPts val="0"/>
              </a:spcBef>
            </a:pPr>
            <a:r>
              <a:rPr lang="en-CA" sz="2400" dirty="0"/>
              <a:t>Practice up to 15 mins… chose one - daily</a:t>
            </a:r>
          </a:p>
          <a:p>
            <a:pPr lvl="1">
              <a:spcBef>
                <a:spcPts val="0"/>
              </a:spcBef>
            </a:pPr>
            <a:r>
              <a:rPr lang="en-CA" sz="2000" dirty="0">
                <a:solidFill>
                  <a:prstClr val="black"/>
                </a:solidFill>
              </a:rPr>
              <a:t>Body scan or Breathing</a:t>
            </a:r>
            <a:br>
              <a:rPr lang="en-CA" sz="2000" dirty="0">
                <a:solidFill>
                  <a:prstClr val="black"/>
                </a:solidFill>
              </a:rPr>
            </a:br>
            <a:r>
              <a:rPr lang="en-CA" sz="1200" dirty="0">
                <a:solidFill>
                  <a:prstClr val="black"/>
                </a:solidFill>
              </a:rPr>
              <a:t>15 </a:t>
            </a:r>
            <a:r>
              <a:rPr lang="en-CA" sz="1200" dirty="0" err="1">
                <a:solidFill>
                  <a:prstClr val="black"/>
                </a:solidFill>
              </a:rPr>
              <a:t>mins</a:t>
            </a:r>
            <a:r>
              <a:rPr lang="en-CA" sz="1200" dirty="0">
                <a:solidFill>
                  <a:prstClr val="black"/>
                </a:solidFill>
              </a:rPr>
              <a:t> – </a:t>
            </a:r>
            <a:r>
              <a:rPr lang="en-CA" sz="1200" dirty="0">
                <a:solidFill>
                  <a:srgbClr val="FF0000"/>
                </a:solidFill>
                <a:hlinkClick r:id="rId4"/>
              </a:rPr>
              <a:t>https://www.rightlifeproject.com/meditate</a:t>
            </a:r>
            <a:r>
              <a:rPr lang="en-CA" sz="1200" dirty="0">
                <a:solidFill>
                  <a:prstClr val="black"/>
                </a:solidFill>
              </a:rPr>
              <a:t> (may need to scroll down)</a:t>
            </a:r>
            <a:br>
              <a:rPr lang="en-CA" sz="1200" dirty="0">
                <a:solidFill>
                  <a:prstClr val="black"/>
                </a:solidFill>
              </a:rPr>
            </a:br>
            <a:r>
              <a:rPr lang="en-CA" sz="1200" dirty="0">
                <a:solidFill>
                  <a:prstClr val="black"/>
                </a:solidFill>
              </a:rPr>
              <a:t>15 </a:t>
            </a:r>
            <a:r>
              <a:rPr lang="en-CA" sz="1200" dirty="0" err="1">
                <a:solidFill>
                  <a:prstClr val="black"/>
                </a:solidFill>
              </a:rPr>
              <a:t>mins</a:t>
            </a:r>
            <a:r>
              <a:rPr lang="en-CA" sz="1200" dirty="0">
                <a:solidFill>
                  <a:prstClr val="black"/>
                </a:solidFill>
              </a:rPr>
              <a:t> – </a:t>
            </a:r>
            <a:r>
              <a:rPr lang="en-CA" sz="1200" dirty="0">
                <a:solidFill>
                  <a:srgbClr val="FF0000"/>
                </a:solidFill>
                <a:hlinkClick r:id="rId5"/>
              </a:rPr>
              <a:t>https://soundcloud.com/dharma-gus/15-min-body-scan-augusta-mbsr</a:t>
            </a:r>
            <a:r>
              <a:rPr lang="en-CA" sz="1200" dirty="0">
                <a:solidFill>
                  <a:srgbClr val="FF0000"/>
                </a:solidFill>
              </a:rPr>
              <a:t> </a:t>
            </a:r>
          </a:p>
          <a:p>
            <a:pPr lvl="1">
              <a:spcBef>
                <a:spcPts val="0"/>
              </a:spcBef>
            </a:pPr>
            <a:r>
              <a:rPr lang="en-CA" sz="2000" dirty="0"/>
              <a:t>Self-compassion</a:t>
            </a:r>
            <a:br>
              <a:rPr lang="en-CA" sz="2000" dirty="0"/>
            </a:br>
            <a:r>
              <a:rPr lang="en-CA" sz="1200" dirty="0"/>
              <a:t>10 </a:t>
            </a:r>
            <a:r>
              <a:rPr lang="en-CA" sz="1200" dirty="0" err="1"/>
              <a:t>mins</a:t>
            </a:r>
            <a:r>
              <a:rPr lang="en-CA" sz="1200" dirty="0"/>
              <a:t> – </a:t>
            </a:r>
            <a:r>
              <a:rPr lang="en-CA" sz="1200" dirty="0">
                <a:hlinkClick r:id="rId6"/>
              </a:rPr>
              <a:t>https://soundcloud.com/breathworks-mindfulness/mindfulness-for-women-track-5-self-compassion-meditation</a:t>
            </a:r>
            <a:r>
              <a:rPr lang="en-CA" sz="1200" dirty="0"/>
              <a:t/>
            </a:r>
            <a:br>
              <a:rPr lang="en-CA" sz="1200" dirty="0"/>
            </a:br>
            <a:r>
              <a:rPr lang="en-CA" sz="1200" dirty="0"/>
              <a:t>10 </a:t>
            </a:r>
            <a:r>
              <a:rPr lang="en-CA" sz="1200" dirty="0" err="1"/>
              <a:t>mins</a:t>
            </a:r>
            <a:r>
              <a:rPr lang="en-CA" sz="1200" dirty="0"/>
              <a:t> – </a:t>
            </a:r>
            <a:r>
              <a:rPr lang="en-CA" sz="1200" dirty="0">
                <a:hlinkClick r:id="rId7"/>
              </a:rPr>
              <a:t>https://soundcloud.com/user-640851605/self-compassion-giving-and-receiving-meditation-10-minutes</a:t>
            </a:r>
            <a:r>
              <a:rPr lang="en-CA" sz="1200" dirty="0"/>
              <a:t>   </a:t>
            </a:r>
            <a:br>
              <a:rPr lang="en-CA" sz="1200" dirty="0"/>
            </a:br>
            <a:r>
              <a:rPr lang="en-CA" sz="1200" dirty="0"/>
              <a:t>15 </a:t>
            </a:r>
            <a:r>
              <a:rPr lang="en-CA" sz="1200" dirty="0" err="1"/>
              <a:t>mins</a:t>
            </a:r>
            <a:r>
              <a:rPr lang="en-CA" sz="1200" dirty="0"/>
              <a:t> – </a:t>
            </a:r>
            <a:r>
              <a:rPr lang="en-CA" sz="1200" dirty="0">
                <a:hlinkClick r:id="rId8"/>
              </a:rPr>
              <a:t>https://soundcloud.com/mindfullivingcoach/self-compassion-meditation</a:t>
            </a:r>
            <a:r>
              <a:rPr lang="en-CA" sz="1200" dirty="0"/>
              <a:t/>
            </a:r>
            <a:br>
              <a:rPr lang="en-CA" sz="1200" dirty="0"/>
            </a:br>
            <a:r>
              <a:rPr lang="en-CA" sz="1200" dirty="0"/>
              <a:t>15 </a:t>
            </a:r>
            <a:r>
              <a:rPr lang="en-CA" sz="1200" dirty="0" err="1"/>
              <a:t>mins</a:t>
            </a:r>
            <a:r>
              <a:rPr lang="en-CA" sz="1200" dirty="0"/>
              <a:t> – </a:t>
            </a:r>
            <a:r>
              <a:rPr lang="en-CA" sz="1200" dirty="0">
                <a:hlinkClick r:id="rId9"/>
              </a:rPr>
              <a:t>https://soundcloud.com/awakeningcompassion/awakening-compassion-class-4</a:t>
            </a:r>
            <a:r>
              <a:rPr lang="en-CA" sz="1200" dirty="0"/>
              <a:t>   </a:t>
            </a:r>
            <a:br>
              <a:rPr lang="en-CA" sz="1200" dirty="0"/>
            </a:br>
            <a:r>
              <a:rPr lang="en-CA" sz="1200" dirty="0"/>
              <a:t>20 </a:t>
            </a:r>
            <a:r>
              <a:rPr lang="en-CA" sz="1200" dirty="0" err="1"/>
              <a:t>mins</a:t>
            </a:r>
            <a:r>
              <a:rPr lang="en-CA" sz="1200" dirty="0"/>
              <a:t> – </a:t>
            </a:r>
            <a:r>
              <a:rPr lang="en-CA" sz="1200" dirty="0">
                <a:hlinkClick r:id="rId10"/>
              </a:rPr>
              <a:t>http://self-compassion.org/wp-content/uploads/meditations/LKM.self-compassion.MP3 </a:t>
            </a:r>
            <a:endParaRPr lang="en-CA" sz="1200" dirty="0"/>
          </a:p>
          <a:p>
            <a:pPr>
              <a:spcBef>
                <a:spcPts val="0"/>
              </a:spcBef>
            </a:pPr>
            <a:r>
              <a:rPr lang="en-CA" sz="2400" dirty="0"/>
              <a:t>Apply the SCARF Model – as needed </a:t>
            </a:r>
          </a:p>
          <a:p>
            <a:pPr>
              <a:spcBef>
                <a:spcPts val="0"/>
              </a:spcBef>
            </a:pPr>
            <a:r>
              <a:rPr lang="en-CA" sz="2400" dirty="0"/>
              <a:t>Technique - </a:t>
            </a:r>
            <a:r>
              <a:rPr lang="en-CA" sz="2400" dirty="0" err="1"/>
              <a:t>SiBerian</a:t>
            </a:r>
            <a:r>
              <a:rPr lang="en-CA" sz="2400" dirty="0"/>
              <a:t> North </a:t>
            </a:r>
            <a:r>
              <a:rPr lang="en-CA" sz="2400" dirty="0" err="1"/>
              <a:t>RailRoad</a:t>
            </a:r>
            <a:endParaRPr lang="en-CA" sz="2400" dirty="0"/>
          </a:p>
          <a:p>
            <a:pPr>
              <a:spcBef>
                <a:spcPts val="0"/>
              </a:spcBef>
            </a:pPr>
            <a:r>
              <a:rPr lang="en-CA" sz="2400" dirty="0"/>
              <a:t>Reminder… Mindful Cleaning Your Environment</a:t>
            </a:r>
          </a:p>
          <a:p>
            <a:pPr>
              <a:spcBef>
                <a:spcPts val="0"/>
              </a:spcBef>
            </a:pPr>
            <a:r>
              <a:rPr lang="en-CA" sz="2400" dirty="0"/>
              <a:t>Reminder… Mindful – self-compassion</a:t>
            </a:r>
          </a:p>
        </p:txBody>
      </p:sp>
      <p:pic>
        <p:nvPicPr>
          <p:cNvPr id="3078" name="Picture 6" descr="Image result for happy homework"/>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88224" y="93779"/>
            <a:ext cx="2439686" cy="1794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402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a:t>Reflect</a:t>
            </a:r>
            <a:r>
              <a:rPr lang="fr-CA" dirty="0"/>
              <a:t> about the 3 </a:t>
            </a:r>
            <a:r>
              <a:rPr lang="fr-CA" dirty="0" err="1"/>
              <a:t>exercises</a:t>
            </a:r>
            <a:endParaRPr lang="en-US" dirty="0"/>
          </a:p>
        </p:txBody>
      </p:sp>
      <p:sp>
        <p:nvSpPr>
          <p:cNvPr id="4" name="Slide Number Placeholder 3"/>
          <p:cNvSpPr>
            <a:spLocks noGrp="1"/>
          </p:cNvSpPr>
          <p:nvPr>
            <p:ph type="sldNum" sz="quarter" idx="12"/>
          </p:nvPr>
        </p:nvSpPr>
        <p:spPr/>
        <p:txBody>
          <a:bodyPr/>
          <a:lstStyle/>
          <a:p>
            <a:fld id="{50E449A1-3E28-4EED-877C-2235D0A8D14E}" type="slidenum">
              <a:rPr lang="en-CA" smtClean="0"/>
              <a:pPr/>
              <a:t>12</a:t>
            </a:fld>
            <a:endParaRPr lang="en-CA" dirty="0"/>
          </a:p>
        </p:txBody>
      </p:sp>
      <p:grpSp>
        <p:nvGrpSpPr>
          <p:cNvPr id="5" name="Group 4"/>
          <p:cNvGrpSpPr/>
          <p:nvPr/>
        </p:nvGrpSpPr>
        <p:grpSpPr>
          <a:xfrm>
            <a:off x="4522519" y="2464132"/>
            <a:ext cx="2402918" cy="2618629"/>
            <a:chOff x="1691680" y="5343137"/>
            <a:chExt cx="803649" cy="81808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834799" y="1759657"/>
            <a:ext cx="2210986" cy="1537496"/>
            <a:chOff x="1126261" y="1342299"/>
            <a:chExt cx="2900521" cy="1625441"/>
          </a:xfrm>
        </p:grpSpPr>
        <p:pic>
          <p:nvPicPr>
            <p:cNvPr id="14" name="Picture 13"/>
            <p:cNvPicPr>
              <a:picLocks noChangeAspect="1"/>
            </p:cNvPicPr>
            <p:nvPr/>
          </p:nvPicPr>
          <p:blipFill>
            <a:blip r:embed="rId4">
              <a:duotone>
                <a:schemeClr val="accent1">
                  <a:shade val="45000"/>
                  <a:satMod val="135000"/>
                </a:schemeClr>
                <a:prstClr val="white"/>
              </a:duotone>
            </a:blip>
            <a:stretch>
              <a:fillRect/>
            </a:stretch>
          </p:blipFill>
          <p:spPr>
            <a:xfrm>
              <a:off x="1126261" y="1359602"/>
              <a:ext cx="516804" cy="1608138"/>
            </a:xfrm>
            <a:prstGeom prst="rect">
              <a:avLst/>
            </a:prstGeom>
          </p:spPr>
        </p:pic>
        <p:pic>
          <p:nvPicPr>
            <p:cNvPr id="17" name="Picture 4" descr="http://www.edbatista.com/images/2010/03/SCARF_Model.jpg"/>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65925" y="1342299"/>
              <a:ext cx="2360857" cy="1494213"/>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p:cNvSpPr/>
          <p:nvPr/>
        </p:nvSpPr>
        <p:spPr>
          <a:xfrm>
            <a:off x="4160779" y="1796668"/>
            <a:ext cx="3118033" cy="461665"/>
          </a:xfrm>
          <a:prstGeom prst="rect">
            <a:avLst/>
          </a:prstGeom>
        </p:spPr>
        <p:txBody>
          <a:bodyPr wrap="none">
            <a:spAutoFit/>
          </a:bodyPr>
          <a:lstStyle/>
          <a:p>
            <a:r>
              <a:rPr lang="fr-CA" sz="2400" dirty="0" err="1"/>
              <a:t>Plenary</a:t>
            </a:r>
            <a:r>
              <a:rPr lang="fr-CA" sz="2400" dirty="0"/>
              <a:t> &amp; Small Groups</a:t>
            </a:r>
            <a:endParaRPr lang="en-CA" sz="2400" dirty="0"/>
          </a:p>
        </p:txBody>
      </p:sp>
      <p:grpSp>
        <p:nvGrpSpPr>
          <p:cNvPr id="10" name="Group 9"/>
          <p:cNvGrpSpPr/>
          <p:nvPr/>
        </p:nvGrpSpPr>
        <p:grpSpPr>
          <a:xfrm>
            <a:off x="829640" y="5274149"/>
            <a:ext cx="1058590" cy="1100825"/>
            <a:chOff x="1281162" y="4286773"/>
            <a:chExt cx="1342242" cy="1436914"/>
          </a:xfrm>
        </p:grpSpPr>
        <p:pic>
          <p:nvPicPr>
            <p:cNvPr id="24" name="Picture 23"/>
            <p:cNvPicPr>
              <a:picLocks noChangeAspect="1"/>
            </p:cNvPicPr>
            <p:nvPr/>
          </p:nvPicPr>
          <p:blipFill>
            <a:blip r:embed="rId6">
              <a:clrChange>
                <a:clrFrom>
                  <a:srgbClr val="F7F7F7"/>
                </a:clrFrom>
                <a:clrTo>
                  <a:srgbClr val="F7F7F7">
                    <a:alpha val="0"/>
                  </a:srgbClr>
                </a:clrTo>
              </a:clrChange>
              <a:duotone>
                <a:schemeClr val="accent1">
                  <a:shade val="45000"/>
                  <a:satMod val="135000"/>
                </a:schemeClr>
                <a:prstClr val="white"/>
              </a:duotone>
            </a:blip>
            <a:stretch>
              <a:fillRect/>
            </a:stretch>
          </p:blipFill>
          <p:spPr>
            <a:xfrm flipH="1">
              <a:off x="1281162" y="4286773"/>
              <a:ext cx="755273" cy="1225403"/>
            </a:xfrm>
            <a:prstGeom prst="rect">
              <a:avLst/>
            </a:prstGeom>
          </p:spPr>
        </p:pic>
        <p:pic>
          <p:nvPicPr>
            <p:cNvPr id="25" name="Picture 24"/>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551842" y="4652125"/>
              <a:ext cx="1071562" cy="1071562"/>
            </a:xfrm>
            <a:prstGeom prst="rect">
              <a:avLst/>
            </a:prstGeom>
          </p:spPr>
        </p:pic>
      </p:grpSp>
      <p:grpSp>
        <p:nvGrpSpPr>
          <p:cNvPr id="22" name="Group 21">
            <a:extLst>
              <a:ext uri="{FF2B5EF4-FFF2-40B4-BE49-F238E27FC236}">
                <a16:creationId xmlns:a16="http://schemas.microsoft.com/office/drawing/2014/main" id="{CAAFF9AD-51D8-CFE1-696A-018FF36E6E95}"/>
              </a:ext>
            </a:extLst>
          </p:cNvPr>
          <p:cNvGrpSpPr/>
          <p:nvPr/>
        </p:nvGrpSpPr>
        <p:grpSpPr>
          <a:xfrm>
            <a:off x="1282845" y="3760356"/>
            <a:ext cx="1122636" cy="1143000"/>
            <a:chOff x="6660233" y="980728"/>
            <a:chExt cx="1296144" cy="1224135"/>
          </a:xfrm>
        </p:grpSpPr>
        <p:pic>
          <p:nvPicPr>
            <p:cNvPr id="23" name="Picture 2" descr="Blank stop sign | Free SVG">
              <a:extLst>
                <a:ext uri="{FF2B5EF4-FFF2-40B4-BE49-F238E27FC236}">
                  <a16:creationId xmlns:a16="http://schemas.microsoft.com/office/drawing/2014/main" id="{26B7DDF3-2E05-FECB-702B-5C5A7D7B8E8D}"/>
                </a:ext>
              </a:extLst>
            </p:cNvPr>
            <p:cNvPicPr>
              <a:picLocks noChangeAspect="1" noChangeArrowheads="1"/>
            </p:cNvPicPr>
            <p:nvPr/>
          </p:nvPicPr>
          <p:blipFill rotWithShape="1">
            <a:blip r:embed="rId8">
              <a:duotone>
                <a:schemeClr val="accent1">
                  <a:shade val="45000"/>
                  <a:satMod val="135000"/>
                </a:schemeClr>
                <a:prstClr val="white"/>
              </a:duotone>
              <a:extLst>
                <a:ext uri="{28A0092B-C50C-407E-A947-70E740481C1C}">
                  <a14:useLocalDpi xmlns:a14="http://schemas.microsoft.com/office/drawing/2010/main" val="0"/>
                </a:ext>
              </a:extLst>
            </a:blip>
            <a:srcRect l="19343" t="5242" r="20178" b="37640"/>
            <a:stretch/>
          </p:blipFill>
          <p:spPr bwMode="auto">
            <a:xfrm>
              <a:off x="6660233" y="980728"/>
              <a:ext cx="1296144" cy="122413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1D7DD52E-5DA5-5210-BFF7-6A7F4B676B5E}"/>
                </a:ext>
              </a:extLst>
            </p:cNvPr>
            <p:cNvSpPr txBox="1"/>
            <p:nvPr/>
          </p:nvSpPr>
          <p:spPr>
            <a:xfrm>
              <a:off x="6671282" y="1397125"/>
              <a:ext cx="1247908" cy="428512"/>
            </a:xfrm>
            <a:prstGeom prst="rect">
              <a:avLst/>
            </a:prstGeom>
            <a:noFill/>
          </p:spPr>
          <p:txBody>
            <a:bodyPr wrap="square">
              <a:spAutoFit/>
            </a:bodyPr>
            <a:lstStyle/>
            <a:p>
              <a:pPr algn="ctr"/>
              <a:r>
                <a:rPr lang="en-CA" sz="2000" dirty="0">
                  <a:solidFill>
                    <a:schemeClr val="bg1"/>
                  </a:solidFill>
                </a:rPr>
                <a:t>SBN-RR</a:t>
              </a:r>
              <a:endParaRPr lang="en-US" sz="2000" dirty="0">
                <a:solidFill>
                  <a:schemeClr val="bg1"/>
                </a:solidFill>
              </a:endParaRPr>
            </a:p>
          </p:txBody>
        </p:sp>
      </p:grpSp>
      <p:pic>
        <p:nvPicPr>
          <p:cNvPr id="27" name="Picture 26">
            <a:extLst>
              <a:ext uri="{FF2B5EF4-FFF2-40B4-BE49-F238E27FC236}">
                <a16:creationId xmlns:a16="http://schemas.microsoft.com/office/drawing/2014/main" id="{507676EA-B017-1FCB-73E5-D4A685A7AD8A}"/>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artisticPencilGrayscale/>
                    </a14:imgEffect>
                  </a14:imgLayer>
                </a14:imgProps>
              </a:ext>
            </a:extLst>
          </a:blip>
          <a:stretch>
            <a:fillRect/>
          </a:stretch>
        </p:blipFill>
        <p:spPr>
          <a:xfrm flipH="1">
            <a:off x="2265370" y="4921682"/>
            <a:ext cx="1220523" cy="1643719"/>
          </a:xfrm>
          <a:prstGeom prst="rect">
            <a:avLst/>
          </a:prstGeom>
        </p:spPr>
      </p:pic>
    </p:spTree>
    <p:extLst>
      <p:ext uri="{BB962C8B-B14F-4D97-AF65-F5344CB8AC3E}">
        <p14:creationId xmlns:p14="http://schemas.microsoft.com/office/powerpoint/2010/main" val="123313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56762" y="5157192"/>
            <a:ext cx="3430618" cy="523220"/>
          </a:xfrm>
          <a:prstGeom prst="rect">
            <a:avLst/>
          </a:prstGeom>
        </p:spPr>
        <p:txBody>
          <a:bodyPr wrap="none">
            <a:spAutoFit/>
          </a:bodyPr>
          <a:lstStyle/>
          <a:p>
            <a:pPr algn="ctr"/>
            <a:r>
              <a:rPr lang="en-CA" sz="2800" dirty="0">
                <a:solidFill>
                  <a:srgbClr val="000000"/>
                </a:solidFill>
              </a:rPr>
              <a:t>Be Mindful, Be </a:t>
            </a:r>
            <a:r>
              <a:rPr lang="en-CA" sz="2800" dirty="0" smtClean="0">
                <a:solidFill>
                  <a:srgbClr val="000000"/>
                </a:solidFill>
              </a:rPr>
              <a:t>Happy</a:t>
            </a:r>
            <a:endParaRPr lang="en-CA" sz="2800" dirty="0">
              <a:solidFill>
                <a:srgbClr val="000000"/>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735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6" name="Subtitle 2"/>
          <p:cNvSpPr>
            <a:spLocks noGrp="1"/>
          </p:cNvSpPr>
          <p:nvPr>
            <p:ph type="subTitle" idx="1"/>
          </p:nvPr>
        </p:nvSpPr>
        <p:spPr/>
        <p:txBody>
          <a:bodyPr>
            <a:normAutofit/>
          </a:bodyPr>
          <a:lstStyle/>
          <a:p>
            <a:r>
              <a:rPr lang="en-US" dirty="0"/>
              <a:t>Week 5 (of 8)</a:t>
            </a:r>
          </a:p>
          <a:p>
            <a:r>
              <a:rPr lang="en-US" dirty="0"/>
              <a:t>5 June 2023</a:t>
            </a:r>
          </a:p>
        </p:txBody>
      </p:sp>
    </p:spTree>
    <p:extLst>
      <p:ext uri="{BB962C8B-B14F-4D97-AF65-F5344CB8AC3E}">
        <p14:creationId xmlns:p14="http://schemas.microsoft.com/office/powerpoint/2010/main" val="92239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Autofit/>
          </a:bodyPr>
          <a:lstStyle/>
          <a:p>
            <a:r>
              <a:rPr lang="en-CA" sz="2800" dirty="0"/>
              <a:t>Mindful Self-Compassion Exercise – Centering</a:t>
            </a:r>
            <a:endParaRPr lang="en-US" sz="2800" dirty="0"/>
          </a:p>
        </p:txBody>
      </p:sp>
      <p:grpSp>
        <p:nvGrpSpPr>
          <p:cNvPr id="5" name="Group 4"/>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
        <p:nvSpPr>
          <p:cNvPr id="3" name="Rectangle 2"/>
          <p:cNvSpPr/>
          <p:nvPr/>
        </p:nvSpPr>
        <p:spPr>
          <a:xfrm>
            <a:off x="1763688" y="6093296"/>
            <a:ext cx="5560646" cy="307777"/>
          </a:xfrm>
          <a:prstGeom prst="rect">
            <a:avLst/>
          </a:prstGeom>
        </p:spPr>
        <p:txBody>
          <a:bodyPr wrap="square">
            <a:spAutoFit/>
          </a:bodyPr>
          <a:lstStyle/>
          <a:p>
            <a:pPr algn="ctr" defTabSz="931649">
              <a:defRPr/>
            </a:pPr>
            <a:r>
              <a:rPr lang="en-CA" sz="1400" dirty="0"/>
              <a:t>Mindful breathing </a:t>
            </a:r>
            <a:r>
              <a:rPr lang="en-CA" sz="1400" dirty="0">
                <a:hlinkClick r:id="rId8"/>
              </a:rPr>
              <a:t>https://www.youtube.com/watch?v=ZE-r-x2T4ok</a:t>
            </a:r>
            <a:r>
              <a:rPr lang="en-CA" sz="1400" dirty="0"/>
              <a:t> </a:t>
            </a:r>
          </a:p>
        </p:txBody>
      </p:sp>
    </p:spTree>
    <p:extLst>
      <p:ext uri="{BB962C8B-B14F-4D97-AF65-F5344CB8AC3E}">
        <p14:creationId xmlns:p14="http://schemas.microsoft.com/office/powerpoint/2010/main" val="455681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Insights from last week</a:t>
            </a:r>
            <a:r>
              <a:rPr lang="en-US" sz="3600" dirty="0"/>
              <a:t> (4)</a:t>
            </a:r>
            <a:endParaRPr lang="en-US" dirty="0"/>
          </a:p>
        </p:txBody>
      </p:sp>
      <p:sp>
        <p:nvSpPr>
          <p:cNvPr id="3" name="Content Placeholder 2"/>
          <p:cNvSpPr>
            <a:spLocks noGrp="1"/>
          </p:cNvSpPr>
          <p:nvPr>
            <p:ph idx="1"/>
          </p:nvPr>
        </p:nvSpPr>
        <p:spPr>
          <a:xfrm>
            <a:off x="458654" y="2018428"/>
            <a:ext cx="6692887" cy="2270540"/>
          </a:xfrm>
        </p:spPr>
        <p:txBody>
          <a:bodyPr>
            <a:normAutofit/>
          </a:bodyPr>
          <a:lstStyle/>
          <a:p>
            <a:pPr lvl="0"/>
            <a:r>
              <a:rPr lang="en-US" dirty="0"/>
              <a:t>Your </a:t>
            </a:r>
            <a:r>
              <a:rPr lang="en-CA" b="1" i="1" dirty="0">
                <a:latin typeface="Bradley Hand ITC" panose="03070402050302030203" pitchFamily="66" charset="0"/>
              </a:rPr>
              <a:t>Buddy System </a:t>
            </a:r>
            <a:endParaRPr lang="en-US" dirty="0"/>
          </a:p>
          <a:p>
            <a:pPr lvl="0"/>
            <a:endParaRPr lang="en-US" dirty="0"/>
          </a:p>
          <a:p>
            <a:pPr lvl="0"/>
            <a:r>
              <a:rPr lang="en-US" dirty="0"/>
              <a:t>Your practice :</a:t>
            </a:r>
          </a:p>
        </p:txBody>
      </p:sp>
      <p:pic>
        <p:nvPicPr>
          <p:cNvPr id="2052" name="Picture 4" descr="C:\Users\GonzalA1\AppData\Local\Microsoft\Windows\Temporary Internet Files\Content.IE5\3XXIV14Y\1[1].jpg"/>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620240" y="188640"/>
            <a:ext cx="1950720" cy="18897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45437">
            <a:off x="4285399" y="1673074"/>
            <a:ext cx="1172680" cy="1209033"/>
          </a:xfrm>
          <a:prstGeom prst="rect">
            <a:avLst/>
          </a:prstGeom>
        </p:spPr>
      </p:pic>
      <p:grpSp>
        <p:nvGrpSpPr>
          <p:cNvPr id="16" name="Group 15"/>
          <p:cNvGrpSpPr/>
          <p:nvPr/>
        </p:nvGrpSpPr>
        <p:grpSpPr>
          <a:xfrm>
            <a:off x="7454923" y="5315343"/>
            <a:ext cx="1027525" cy="1072237"/>
            <a:chOff x="1588297" y="4970908"/>
            <a:chExt cx="1091071" cy="1190315"/>
          </a:xfrm>
        </p:grpSpPr>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8" name="Oval 17"/>
            <p:cNvSpPr/>
            <p:nvPr/>
          </p:nvSpPr>
          <p:spPr>
            <a:xfrm>
              <a:off x="1773475" y="5471725"/>
              <a:ext cx="637263"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 name="TextBox 18"/>
            <p:cNvSpPr txBox="1"/>
            <p:nvPr/>
          </p:nvSpPr>
          <p:spPr>
            <a:xfrm>
              <a:off x="1588297" y="4970908"/>
              <a:ext cx="1091071" cy="444171"/>
            </a:xfrm>
            <a:prstGeom prst="rect">
              <a:avLst/>
            </a:prstGeom>
            <a:noFill/>
          </p:spPr>
          <p:txBody>
            <a:bodyPr wrap="none" rtlCol="0">
              <a:spAutoFit/>
            </a:bodyPr>
            <a:lstStyle/>
            <a:p>
              <a:r>
                <a:rPr lang="en-CA" sz="2000" dirty="0"/>
                <a:t>Plenary </a:t>
              </a:r>
              <a:endParaRPr lang="en-CA" sz="2000" dirty="0">
                <a:solidFill>
                  <a:schemeClr val="accent3">
                    <a:lumMod val="75000"/>
                  </a:schemeClr>
                </a:solidFill>
              </a:endParaRPr>
            </a:p>
          </p:txBody>
        </p:sp>
      </p:grpSp>
      <p:pic>
        <p:nvPicPr>
          <p:cNvPr id="21" name="Picture 20"/>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74761" y="4053320"/>
            <a:ext cx="1092677" cy="1005263"/>
          </a:xfrm>
          <a:prstGeom prst="rect">
            <a:avLst/>
          </a:prstGeom>
        </p:spPr>
      </p:pic>
      <p:pic>
        <p:nvPicPr>
          <p:cNvPr id="22" name="Picture 21"/>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14461" y="3885014"/>
            <a:ext cx="1488592" cy="1205120"/>
          </a:xfrm>
          <a:prstGeom prst="rect">
            <a:avLst/>
          </a:prstGeom>
        </p:spPr>
      </p:pic>
      <p:pic>
        <p:nvPicPr>
          <p:cNvPr id="20" name="Picture 6" descr="C:\Users\GonzalA1\AppData\Local\Microsoft\Windows\Temporary Internet Files\Content.IE5\H7G048II\촉촉한피부1[1].jpg"/>
          <p:cNvPicPr>
            <a:picLocks noChangeAspect="1" noChangeArrowheads="1"/>
          </p:cNvPicPr>
          <p:nvPr/>
        </p:nvPicPr>
        <p:blipFill>
          <a:blip r:embed="rId8">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79380" y="3865121"/>
            <a:ext cx="1348425" cy="13816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9">
            <a:duotone>
              <a:schemeClr val="accent1">
                <a:shade val="45000"/>
                <a:satMod val="135000"/>
              </a:schemeClr>
              <a:prstClr val="white"/>
            </a:duotone>
          </a:blip>
          <a:stretch>
            <a:fillRect/>
          </a:stretch>
        </p:blipFill>
        <p:spPr>
          <a:xfrm>
            <a:off x="6887454" y="4040408"/>
            <a:ext cx="1182018" cy="894331"/>
          </a:xfrm>
          <a:prstGeom prst="rect">
            <a:avLst/>
          </a:prstGeom>
        </p:spPr>
      </p:pic>
      <p:grpSp>
        <p:nvGrpSpPr>
          <p:cNvPr id="28" name="Group 27"/>
          <p:cNvGrpSpPr/>
          <p:nvPr/>
        </p:nvGrpSpPr>
        <p:grpSpPr>
          <a:xfrm>
            <a:off x="5481605" y="3792244"/>
            <a:ext cx="1183043" cy="1390660"/>
            <a:chOff x="1115917" y="2424130"/>
            <a:chExt cx="2481406" cy="2481406"/>
          </a:xfrm>
        </p:grpSpPr>
        <p:pic>
          <p:nvPicPr>
            <p:cNvPr id="29" name="Picture 28"/>
            <p:cNvPicPr>
              <a:picLocks noChangeAspect="1"/>
            </p:cNvPicPr>
            <p:nvPr/>
          </p:nvPicPr>
          <p:blipFill>
            <a:blip r:embed="rId10">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115917" y="2424130"/>
              <a:ext cx="2481406" cy="2481406"/>
            </a:xfrm>
            <a:prstGeom prst="rect">
              <a:avLst/>
            </a:prstGeom>
          </p:spPr>
        </p:pic>
        <p:pic>
          <p:nvPicPr>
            <p:cNvPr id="30" name="Picture 2" descr="Friends Friendship - Free vector graphic on Pixabay"/>
            <p:cNvPicPr>
              <a:picLocks noChangeAspect="1" noChangeArrowheads="1"/>
            </p:cNvPicPr>
            <p:nvPr/>
          </p:nvPicPr>
          <p:blipFill>
            <a:blip r:embed="rId11">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22"/>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00466" y="5376775"/>
            <a:ext cx="1018507" cy="811354"/>
          </a:xfrm>
          <a:prstGeom prst="rect">
            <a:avLst/>
          </a:prstGeom>
        </p:spPr>
      </p:pic>
      <p:pic>
        <p:nvPicPr>
          <p:cNvPr id="24" name="Picture 23"/>
          <p:cNvPicPr>
            <a:picLocks noChangeAspect="1"/>
          </p:cNvPicPr>
          <p:nvPr/>
        </p:nvPicPr>
        <p:blipFill>
          <a:blip r:embed="rId13">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24516" y="5350842"/>
            <a:ext cx="1155546" cy="1155546"/>
          </a:xfrm>
          <a:prstGeom prst="rect">
            <a:avLst/>
          </a:prstGeom>
        </p:spPr>
      </p:pic>
      <p:pic>
        <p:nvPicPr>
          <p:cNvPr id="25" name="Picture 24"/>
          <p:cNvPicPr>
            <a:picLocks noChangeAspect="1"/>
          </p:cNvPicPr>
          <p:nvPr/>
        </p:nvPicPr>
        <p:blipFill>
          <a:blip r:embed="rId14">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571080" y="5300194"/>
            <a:ext cx="1087954" cy="1052597"/>
          </a:xfrm>
          <a:prstGeom prst="ellipse">
            <a:avLst/>
          </a:prstGeom>
          <a:ln>
            <a:noFill/>
          </a:ln>
          <a:effectLst>
            <a:softEdge rad="63500"/>
          </a:effectLst>
        </p:spPr>
      </p:pic>
    </p:spTree>
    <p:extLst>
      <p:ext uri="{BB962C8B-B14F-4D97-AF65-F5344CB8AC3E}">
        <p14:creationId xmlns:p14="http://schemas.microsoft.com/office/powerpoint/2010/main" val="13264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500"/>
                            </p:stCondLst>
                            <p:childTnLst>
                              <p:par>
                                <p:cTn id="15" presetID="10" presetClass="entr" presetSubtype="0" fill="hold" nodeType="afterEffect">
                                  <p:stCondLst>
                                    <p:cond delay="5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1500"/>
                            </p:stCondLst>
                            <p:childTnLst>
                              <p:par>
                                <p:cTn id="19" presetID="10" presetClass="entr" presetSubtype="0" fill="hold" nodeType="afterEffect">
                                  <p:stCondLst>
                                    <p:cond delay="50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par>
                          <p:cTn id="22" fill="hold">
                            <p:stCondLst>
                              <p:cond delay="2500"/>
                            </p:stCondLst>
                            <p:childTnLst>
                              <p:par>
                                <p:cTn id="23" presetID="10" presetClass="entr" presetSubtype="0" fill="hold" nodeType="afterEffect">
                                  <p:stCondLst>
                                    <p:cond delay="50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par>
                          <p:cTn id="26" fill="hold">
                            <p:stCondLst>
                              <p:cond delay="3500"/>
                            </p:stCondLst>
                            <p:childTnLst>
                              <p:par>
                                <p:cTn id="27" presetID="10" presetClass="entr" presetSubtype="0" fill="hold" nodeType="afterEffect">
                                  <p:stCondLst>
                                    <p:cond delay="50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par>
                          <p:cTn id="30" fill="hold">
                            <p:stCondLst>
                              <p:cond delay="4500"/>
                            </p:stCondLst>
                            <p:childTnLst>
                              <p:par>
                                <p:cTn id="31" presetID="10" presetClass="entr" presetSubtype="0" fill="hold" nodeType="afterEffect">
                                  <p:stCondLst>
                                    <p:cond delay="50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par>
                          <p:cTn id="34" fill="hold">
                            <p:stCondLst>
                              <p:cond delay="5500"/>
                            </p:stCondLst>
                            <p:childTnLst>
                              <p:par>
                                <p:cTn id="35" presetID="10" presetClass="entr" presetSubtype="0" fill="hold" nodeType="afterEffect">
                                  <p:stCondLst>
                                    <p:cond delay="50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par>
                          <p:cTn id="38" fill="hold">
                            <p:stCondLst>
                              <p:cond delay="6500"/>
                            </p:stCondLst>
                            <p:childTnLst>
                              <p:par>
                                <p:cTn id="39" presetID="10" presetClass="entr" presetSubtype="0" fill="hold" nodeType="afterEffect">
                                  <p:stCondLst>
                                    <p:cond delay="50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par>
                          <p:cTn id="42" fill="hold">
                            <p:stCondLst>
                              <p:cond delay="7500"/>
                            </p:stCondLst>
                            <p:childTnLst>
                              <p:par>
                                <p:cTn id="43" presetID="10" presetClass="entr" presetSubtype="0" fill="hold" nodeType="afterEffect">
                                  <p:stCondLst>
                                    <p:cond delay="50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par>
                          <p:cTn id="46" fill="hold">
                            <p:stCondLst>
                              <p:cond delay="8500"/>
                            </p:stCondLst>
                            <p:childTnLst>
                              <p:par>
                                <p:cTn id="47" presetID="10" presetClass="entr" presetSubtype="0" fill="hold" nodeType="afterEffect">
                                  <p:stCondLst>
                                    <p:cond delay="50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0127">
            <a:off x="6210323" y="165467"/>
            <a:ext cx="1819157" cy="1955936"/>
          </a:xfrm>
          <a:prstGeom prst="rect">
            <a:avLst/>
          </a:prstGeom>
        </p:spPr>
      </p:pic>
      <p:sp>
        <p:nvSpPr>
          <p:cNvPr id="2" name="Title 1"/>
          <p:cNvSpPr>
            <a:spLocks noGrp="1"/>
          </p:cNvSpPr>
          <p:nvPr>
            <p:ph type="title"/>
          </p:nvPr>
        </p:nvSpPr>
        <p:spPr/>
        <p:txBody>
          <a:bodyPr/>
          <a:lstStyle/>
          <a:p>
            <a:r>
              <a:rPr lang="en-CA" dirty="0"/>
              <a:t>Agenda – </a:t>
            </a:r>
            <a:r>
              <a:rPr lang="en-US" dirty="0"/>
              <a:t>week 5</a:t>
            </a:r>
          </a:p>
        </p:txBody>
      </p:sp>
      <p:sp>
        <p:nvSpPr>
          <p:cNvPr id="3" name="Content Placeholder 2"/>
          <p:cNvSpPr>
            <a:spLocks noGrp="1"/>
          </p:cNvSpPr>
          <p:nvPr>
            <p:ph idx="1"/>
          </p:nvPr>
        </p:nvSpPr>
        <p:spPr/>
        <p:txBody>
          <a:bodyPr>
            <a:normAutofit/>
          </a:bodyPr>
          <a:lstStyle/>
          <a:p>
            <a:pPr lvl="0">
              <a:spcBef>
                <a:spcPts val="600"/>
              </a:spcBef>
            </a:pPr>
            <a:r>
              <a:rPr lang="en-US" dirty="0">
                <a:solidFill>
                  <a:schemeClr val="bg1">
                    <a:lumMod val="50000"/>
                  </a:schemeClr>
                </a:solidFill>
              </a:rPr>
              <a:t>Centering breathing exercise</a:t>
            </a:r>
          </a:p>
          <a:p>
            <a:pPr lvl="0">
              <a:spcBef>
                <a:spcPts val="600"/>
              </a:spcBef>
            </a:pPr>
            <a:r>
              <a:rPr lang="en-US" dirty="0">
                <a:solidFill>
                  <a:schemeClr val="bg1">
                    <a:lumMod val="50000"/>
                  </a:schemeClr>
                </a:solidFill>
              </a:rPr>
              <a:t>Debrief from last week 4</a:t>
            </a:r>
          </a:p>
          <a:p>
            <a:r>
              <a:rPr lang="en-US" dirty="0"/>
              <a:t>Today’s session intentions:</a:t>
            </a:r>
            <a:br>
              <a:rPr lang="en-US" dirty="0"/>
            </a:br>
            <a:r>
              <a:rPr lang="en-CA" dirty="0"/>
              <a:t>Compassion, Clarity, Creativity</a:t>
            </a:r>
            <a:endParaRPr lang="en-US" dirty="0"/>
          </a:p>
          <a:p>
            <a:r>
              <a:rPr lang="en-US" dirty="0"/>
              <a:t>The SCARF model</a:t>
            </a:r>
          </a:p>
          <a:p>
            <a:r>
              <a:rPr lang="en-CA" dirty="0"/>
              <a:t>Technique – SBN </a:t>
            </a:r>
            <a:r>
              <a:rPr lang="en-CA" dirty="0" err="1"/>
              <a:t>RailRoad</a:t>
            </a:r>
            <a:endParaRPr lang="en-US" dirty="0"/>
          </a:p>
          <a:p>
            <a:r>
              <a:rPr lang="en-US" dirty="0"/>
              <a:t>Your take away assignment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http://www.edbatista.com/images/2010/03/SCARF_Mod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9732" y="74417"/>
            <a:ext cx="4608512" cy="29167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303865" y="704255"/>
            <a:ext cx="7499176" cy="1143000"/>
          </a:xfrm>
        </p:spPr>
        <p:txBody>
          <a:bodyPr>
            <a:normAutofit fontScale="90000"/>
          </a:bodyPr>
          <a:lstStyle/>
          <a:p>
            <a:r>
              <a:rPr lang="en-CA" dirty="0"/>
              <a:t>SCARF</a:t>
            </a:r>
            <a:br>
              <a:rPr lang="en-CA" dirty="0"/>
            </a:br>
            <a:r>
              <a:rPr lang="en-CA" dirty="0"/>
              <a:t>Model</a:t>
            </a:r>
          </a:p>
        </p:txBody>
      </p:sp>
      <p:sp>
        <p:nvSpPr>
          <p:cNvPr id="3" name="Content Placeholder 2"/>
          <p:cNvSpPr>
            <a:spLocks noGrp="1"/>
          </p:cNvSpPr>
          <p:nvPr>
            <p:ph idx="1"/>
          </p:nvPr>
        </p:nvSpPr>
        <p:spPr>
          <a:xfrm>
            <a:off x="474295" y="3429000"/>
            <a:ext cx="8435280" cy="2851349"/>
          </a:xfrm>
        </p:spPr>
        <p:txBody>
          <a:bodyPr>
            <a:noAutofit/>
          </a:bodyPr>
          <a:lstStyle/>
          <a:p>
            <a:pPr fontAlgn="base"/>
            <a:r>
              <a:rPr lang="en-US" sz="2400" b="1" dirty="0"/>
              <a:t>Status</a:t>
            </a:r>
            <a:r>
              <a:rPr lang="en-US" sz="2400" dirty="0"/>
              <a:t> is about relative importance to others.</a:t>
            </a:r>
          </a:p>
          <a:p>
            <a:pPr fontAlgn="base"/>
            <a:r>
              <a:rPr lang="en-US" sz="2400" b="1" dirty="0"/>
              <a:t>Certainty</a:t>
            </a:r>
            <a:r>
              <a:rPr lang="en-US" sz="2400" dirty="0"/>
              <a:t> concerns being able to predict the future.</a:t>
            </a:r>
          </a:p>
          <a:p>
            <a:pPr fontAlgn="base"/>
            <a:r>
              <a:rPr lang="en-US" sz="2400" b="1" dirty="0"/>
              <a:t>Autonomy</a:t>
            </a:r>
            <a:r>
              <a:rPr lang="en-US" sz="2400" dirty="0"/>
              <a:t> provides a sense of control over events.</a:t>
            </a:r>
          </a:p>
          <a:p>
            <a:pPr fontAlgn="base"/>
            <a:r>
              <a:rPr lang="en-US" sz="2400" b="1" dirty="0"/>
              <a:t>Relatedness</a:t>
            </a:r>
            <a:r>
              <a:rPr lang="en-US" sz="2400" dirty="0"/>
              <a:t> is a sense of safety with others – of friend rather than foe.</a:t>
            </a:r>
          </a:p>
          <a:p>
            <a:pPr fontAlgn="base"/>
            <a:r>
              <a:rPr lang="en-US" sz="2400" b="1" dirty="0"/>
              <a:t>Fairness</a:t>
            </a:r>
            <a:r>
              <a:rPr lang="en-US" sz="2400" dirty="0"/>
              <a:t> is a perception of fair exchanges between people</a:t>
            </a:r>
          </a:p>
        </p:txBody>
      </p:sp>
      <p:sp>
        <p:nvSpPr>
          <p:cNvPr id="5" name="Rectangle 4"/>
          <p:cNvSpPr/>
          <p:nvPr/>
        </p:nvSpPr>
        <p:spPr>
          <a:xfrm>
            <a:off x="630460" y="6280349"/>
            <a:ext cx="3149452" cy="276999"/>
          </a:xfrm>
          <a:prstGeom prst="rect">
            <a:avLst/>
          </a:prstGeom>
        </p:spPr>
        <p:txBody>
          <a:bodyPr wrap="none">
            <a:spAutoFit/>
          </a:bodyPr>
          <a:lstStyle/>
          <a:p>
            <a:r>
              <a:rPr lang="en-CA" sz="1200" dirty="0">
                <a:hlinkClick r:id="rId4"/>
              </a:rPr>
              <a:t>http://www.edbatista.com/2010/03/scarf.html</a:t>
            </a:r>
            <a:r>
              <a:rPr lang="en-CA" sz="1200" dirty="0"/>
              <a:t> </a:t>
            </a:r>
          </a:p>
        </p:txBody>
      </p:sp>
      <p:pic>
        <p:nvPicPr>
          <p:cNvPr id="4" name="Picture 3"/>
          <p:cNvPicPr>
            <a:picLocks noChangeAspect="1"/>
          </p:cNvPicPr>
          <p:nvPr/>
        </p:nvPicPr>
        <p:blipFill>
          <a:blip r:embed="rId5">
            <a:duotone>
              <a:schemeClr val="accent3">
                <a:shade val="45000"/>
                <a:satMod val="135000"/>
              </a:schemeClr>
              <a:prstClr val="white"/>
            </a:duotone>
          </a:blip>
          <a:stretch>
            <a:fillRect/>
          </a:stretch>
        </p:blipFill>
        <p:spPr>
          <a:xfrm>
            <a:off x="605562" y="668734"/>
            <a:ext cx="516804" cy="1608138"/>
          </a:xfrm>
          <a:prstGeom prst="rect">
            <a:avLst/>
          </a:prstGeom>
        </p:spPr>
      </p:pic>
    </p:spTree>
    <p:extLst>
      <p:ext uri="{BB962C8B-B14F-4D97-AF65-F5344CB8AC3E}">
        <p14:creationId xmlns:p14="http://schemas.microsoft.com/office/powerpoint/2010/main" val="515586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SCARF Model – Some Examples of Actions</a:t>
            </a:r>
          </a:p>
        </p:txBody>
      </p:sp>
      <p:sp>
        <p:nvSpPr>
          <p:cNvPr id="3" name="Content Placeholder 2"/>
          <p:cNvSpPr>
            <a:spLocks noGrp="1"/>
          </p:cNvSpPr>
          <p:nvPr>
            <p:ph idx="1"/>
          </p:nvPr>
        </p:nvSpPr>
        <p:spPr>
          <a:xfrm>
            <a:off x="457200" y="1196753"/>
            <a:ext cx="8229600" cy="504056"/>
          </a:xfrm>
        </p:spPr>
        <p:txBody>
          <a:bodyPr>
            <a:normAutofit/>
          </a:bodyPr>
          <a:lstStyle/>
          <a:p>
            <a:pPr fontAlgn="base"/>
            <a:r>
              <a:rPr lang="en-US" sz="1600" dirty="0">
                <a:solidFill>
                  <a:srgbClr val="303030"/>
                </a:solidFill>
                <a:latin typeface="Oswald"/>
              </a:rPr>
              <a:t>That can evoke either a threat response or a reward response:</a:t>
            </a:r>
          </a:p>
        </p:txBody>
      </p:sp>
      <p:pic>
        <p:nvPicPr>
          <p:cNvPr id="1030" name="Picture 6" descr="https://www.jvracademy.co.za/wp-content/uploads/2013/05/SCARF-tab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624" y="1556792"/>
            <a:ext cx="7770817" cy="482453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57257" y="6511181"/>
            <a:ext cx="4894863" cy="276999"/>
          </a:xfrm>
          <a:prstGeom prst="rect">
            <a:avLst/>
          </a:prstGeom>
        </p:spPr>
        <p:txBody>
          <a:bodyPr wrap="square">
            <a:spAutoFit/>
          </a:bodyPr>
          <a:lstStyle/>
          <a:p>
            <a:r>
              <a:rPr lang="en-CA" sz="1200" dirty="0">
                <a:hlinkClick r:id="rId4"/>
              </a:rPr>
              <a:t>https://www.psychologyafrica.com/2013/05/when-leaders-use-their-brain/</a:t>
            </a:r>
            <a:r>
              <a:rPr lang="en-CA" sz="1200" dirty="0"/>
              <a:t> </a:t>
            </a:r>
          </a:p>
        </p:txBody>
      </p:sp>
    </p:spTree>
    <p:extLst>
      <p:ext uri="{BB962C8B-B14F-4D97-AF65-F5344CB8AC3E}">
        <p14:creationId xmlns:p14="http://schemas.microsoft.com/office/powerpoint/2010/main" val="2952200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b="14776"/>
          <a:stretch/>
        </p:blipFill>
        <p:spPr>
          <a:xfrm>
            <a:off x="179512" y="476672"/>
            <a:ext cx="8787417" cy="5154888"/>
          </a:xfrm>
          <a:prstGeom prst="rect">
            <a:avLst/>
          </a:prstGeom>
        </p:spPr>
      </p:pic>
      <p:pic>
        <p:nvPicPr>
          <p:cNvPr id="5" name="Picture 4" descr="C:\Users\GonzalA1\AppData\Local\Microsoft\Windows\Temporary Internet Files\Content.IE5\3XXIV14Y\Movie-icon-2[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6172844"/>
            <a:ext cx="787808" cy="6676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36532" y="6411833"/>
            <a:ext cx="4572000" cy="461665"/>
          </a:xfrm>
          <a:prstGeom prst="rect">
            <a:avLst/>
          </a:prstGeom>
        </p:spPr>
        <p:txBody>
          <a:bodyPr>
            <a:spAutoFit/>
          </a:bodyPr>
          <a:lstStyle/>
          <a:p>
            <a:pPr lvl="0" defTabSz="914400">
              <a:defRPr/>
            </a:pPr>
            <a:r>
              <a:rPr lang="en-CA" sz="1200" dirty="0">
                <a:hlinkClick r:id="rId5"/>
              </a:rPr>
              <a:t>https://www.youtube.com/watch?v=hNAcCc1oWR4</a:t>
            </a:r>
            <a:r>
              <a:rPr lang="en-CA" sz="1200" dirty="0"/>
              <a:t> </a:t>
            </a:r>
          </a:p>
          <a:p>
            <a:endParaRPr lang="en-CA" sz="1200" dirty="0"/>
          </a:p>
        </p:txBody>
      </p:sp>
    </p:spTree>
    <p:extLst>
      <p:ext uri="{BB962C8B-B14F-4D97-AF65-F5344CB8AC3E}">
        <p14:creationId xmlns:p14="http://schemas.microsoft.com/office/powerpoint/2010/main" val="3409211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02960" cy="1143000"/>
          </a:xfrm>
        </p:spPr>
        <p:txBody>
          <a:bodyPr>
            <a:normAutofit/>
          </a:bodyPr>
          <a:lstStyle/>
          <a:p>
            <a:r>
              <a:rPr lang="en-CA" dirty="0"/>
              <a:t>Technique – SBN-RR</a:t>
            </a:r>
            <a:endParaRPr lang="en-US" sz="3600" dirty="0"/>
          </a:p>
        </p:txBody>
      </p:sp>
      <p:sp>
        <p:nvSpPr>
          <p:cNvPr id="3" name="Content Placeholder 2"/>
          <p:cNvSpPr>
            <a:spLocks noGrp="1"/>
          </p:cNvSpPr>
          <p:nvPr>
            <p:ph idx="1"/>
          </p:nvPr>
        </p:nvSpPr>
        <p:spPr/>
        <p:txBody>
          <a:bodyPr>
            <a:normAutofit fontScale="70000" lnSpcReduction="20000"/>
          </a:bodyPr>
          <a:lstStyle/>
          <a:p>
            <a:pPr>
              <a:lnSpc>
                <a:spcPct val="150000"/>
              </a:lnSpc>
            </a:pPr>
            <a:r>
              <a:rPr lang="en-CA" b="1" dirty="0"/>
              <a:t>Stop</a:t>
            </a:r>
            <a:r>
              <a:rPr lang="en-CA" dirty="0"/>
              <a:t> – whenever you feel a trigger coming</a:t>
            </a:r>
          </a:p>
          <a:p>
            <a:pPr>
              <a:lnSpc>
                <a:spcPct val="150000"/>
              </a:lnSpc>
            </a:pPr>
            <a:r>
              <a:rPr lang="en-CA" b="1" dirty="0"/>
              <a:t>Breathe</a:t>
            </a:r>
            <a:r>
              <a:rPr lang="en-CA" dirty="0"/>
              <a:t> – focus your mind on your breath</a:t>
            </a:r>
          </a:p>
          <a:p>
            <a:pPr>
              <a:lnSpc>
                <a:spcPct val="150000"/>
              </a:lnSpc>
            </a:pPr>
            <a:r>
              <a:rPr lang="en-CA" b="1" dirty="0"/>
              <a:t>Notice</a:t>
            </a:r>
            <a:r>
              <a:rPr lang="en-CA" dirty="0"/>
              <a:t> – experience how you feel, notice your emotions</a:t>
            </a:r>
          </a:p>
          <a:p>
            <a:pPr>
              <a:lnSpc>
                <a:spcPct val="150000"/>
              </a:lnSpc>
            </a:pPr>
            <a:r>
              <a:rPr lang="en-CA" b="1" dirty="0"/>
              <a:t>Reflect</a:t>
            </a:r>
            <a:r>
              <a:rPr lang="en-CA" dirty="0"/>
              <a:t> – where is that coming from? Is there any judgment?</a:t>
            </a:r>
          </a:p>
          <a:p>
            <a:pPr>
              <a:lnSpc>
                <a:spcPct val="150000"/>
              </a:lnSpc>
            </a:pPr>
            <a:r>
              <a:rPr lang="en-CA" b="1" dirty="0"/>
              <a:t>Respond</a:t>
            </a:r>
            <a:r>
              <a:rPr lang="en-CA" dirty="0"/>
              <a:t> – take the opportunity to respond with a positive and compassionate outcome in mind.</a:t>
            </a:r>
          </a:p>
          <a:p>
            <a:pPr>
              <a:lnSpc>
                <a:spcPct val="150000"/>
              </a:lnSpc>
            </a:pPr>
            <a:endParaRPr lang="en-CA" dirty="0"/>
          </a:p>
          <a:p>
            <a:pPr>
              <a:lnSpc>
                <a:spcPct val="150000"/>
              </a:lnSpc>
              <a:buNone/>
            </a:pPr>
            <a:r>
              <a:rPr lang="en-CA" dirty="0"/>
              <a:t>	This is a technique that could be used in  your everyday work.</a:t>
            </a:r>
          </a:p>
        </p:txBody>
      </p:sp>
      <p:sp>
        <p:nvSpPr>
          <p:cNvPr id="4" name="Rectangle 3"/>
          <p:cNvSpPr/>
          <p:nvPr/>
        </p:nvSpPr>
        <p:spPr>
          <a:xfrm>
            <a:off x="1907704" y="6308501"/>
            <a:ext cx="6276528" cy="276999"/>
          </a:xfrm>
          <a:prstGeom prst="rect">
            <a:avLst/>
          </a:prstGeom>
        </p:spPr>
        <p:txBody>
          <a:bodyPr wrap="square">
            <a:spAutoFit/>
          </a:bodyPr>
          <a:lstStyle/>
          <a:p>
            <a:r>
              <a:rPr lang="en-US" sz="1200" dirty="0">
                <a:hlinkClick r:id="rId3"/>
              </a:rPr>
              <a:t>https://siyli.org/take-the-railroad-to-avoid-triggers/</a:t>
            </a:r>
            <a:r>
              <a:rPr lang="en-US" sz="1200" dirty="0"/>
              <a:t> </a:t>
            </a:r>
          </a:p>
        </p:txBody>
      </p:sp>
      <p:grpSp>
        <p:nvGrpSpPr>
          <p:cNvPr id="6" name="Group 5">
            <a:extLst>
              <a:ext uri="{FF2B5EF4-FFF2-40B4-BE49-F238E27FC236}">
                <a16:creationId xmlns:a16="http://schemas.microsoft.com/office/drawing/2014/main" id="{E2931D28-8A34-85A8-148B-E3137CB0FE50}"/>
              </a:ext>
            </a:extLst>
          </p:cNvPr>
          <p:cNvGrpSpPr/>
          <p:nvPr/>
        </p:nvGrpSpPr>
        <p:grpSpPr>
          <a:xfrm>
            <a:off x="6156176" y="158587"/>
            <a:ext cx="2668859" cy="2518101"/>
            <a:chOff x="6660233" y="980728"/>
            <a:chExt cx="1296144" cy="1224135"/>
          </a:xfrm>
        </p:grpSpPr>
        <p:pic>
          <p:nvPicPr>
            <p:cNvPr id="1026" name="Picture 2" descr="Blank stop sign | Free SVG">
              <a:extLst>
                <a:ext uri="{FF2B5EF4-FFF2-40B4-BE49-F238E27FC236}">
                  <a16:creationId xmlns:a16="http://schemas.microsoft.com/office/drawing/2014/main" id="{BC99380E-ECD3-9C3B-3F31-CC009638D4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343" t="5242" r="20178" b="37640"/>
            <a:stretch/>
          </p:blipFill>
          <p:spPr bwMode="auto">
            <a:xfrm>
              <a:off x="6660233" y="980728"/>
              <a:ext cx="1296144" cy="122413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662DF17-BD3F-FD40-8E98-2170E34A45D6}"/>
                </a:ext>
              </a:extLst>
            </p:cNvPr>
            <p:cNvSpPr txBox="1"/>
            <p:nvPr/>
          </p:nvSpPr>
          <p:spPr>
            <a:xfrm>
              <a:off x="6671282" y="1397124"/>
              <a:ext cx="1247908" cy="448862"/>
            </a:xfrm>
            <a:prstGeom prst="rect">
              <a:avLst/>
            </a:prstGeom>
            <a:noFill/>
          </p:spPr>
          <p:txBody>
            <a:bodyPr wrap="square">
              <a:spAutoFit/>
            </a:bodyPr>
            <a:lstStyle/>
            <a:p>
              <a:pPr algn="ctr"/>
              <a:r>
                <a:rPr lang="en-CA" sz="5400" dirty="0">
                  <a:solidFill>
                    <a:schemeClr val="bg1"/>
                  </a:solidFill>
                </a:rPr>
                <a:t>SBN-RR</a:t>
              </a:r>
              <a:endParaRPr lang="en-US" sz="5400" dirty="0">
                <a:solidFill>
                  <a:schemeClr val="bg1"/>
                </a:solidFill>
              </a:endParaRPr>
            </a:p>
          </p:txBody>
        </p:sp>
      </p:grpSp>
    </p:spTree>
    <p:extLst>
      <p:ext uri="{BB962C8B-B14F-4D97-AF65-F5344CB8AC3E}">
        <p14:creationId xmlns:p14="http://schemas.microsoft.com/office/powerpoint/2010/main" val="1008658605"/>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3421</TotalTime>
  <Words>1506</Words>
  <Application>Microsoft Office PowerPoint</Application>
  <PresentationFormat>On-screen Show (4:3)</PresentationFormat>
  <Paragraphs>185</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Bradley Hand ITC</vt:lpstr>
      <vt:lpstr>Calibri</vt:lpstr>
      <vt:lpstr>Microsoft Sans Serif</vt:lpstr>
      <vt:lpstr>Montserrat</vt:lpstr>
      <vt:lpstr>Oswald</vt:lpstr>
      <vt:lpstr>Roboto</vt:lpstr>
      <vt:lpstr>2_Office Theme</vt:lpstr>
      <vt:lpstr>PowerPoint Presentation</vt:lpstr>
      <vt:lpstr>Mindful Change Leadership Development Program</vt:lpstr>
      <vt:lpstr>Mindful Self-Compassion Exercise – Centering</vt:lpstr>
      <vt:lpstr>Insights from last week (4)</vt:lpstr>
      <vt:lpstr>Agenda – week 5</vt:lpstr>
      <vt:lpstr>SCARF Model</vt:lpstr>
      <vt:lpstr>SCARF Model – Some Examples of Actions</vt:lpstr>
      <vt:lpstr>PowerPoint Presentation</vt:lpstr>
      <vt:lpstr>Technique – SBN-RR</vt:lpstr>
      <vt:lpstr>Treat yourself as if you were worthy  of love… because you are</vt:lpstr>
      <vt:lpstr>Your take away practice for week 5</vt:lpstr>
      <vt:lpstr>Reflect about the 3 exercises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keywords>SecurityClassificationLevel - UNCLASSIFIED, Creator - Feltrin, Leanne, EventDateandTime - 2023-05-30 at 04:20:56 PM, EventDateandTime - 2023-05-30 at 04:39:10 PM</cp:keywords>
  <cp:lastModifiedBy>Gonzalez.Alejandro</cp:lastModifiedBy>
  <cp:revision>367</cp:revision>
  <cp:lastPrinted>2016-05-02T17:15:08Z</cp:lastPrinted>
  <dcterms:created xsi:type="dcterms:W3CDTF">2015-04-14T20:39:51Z</dcterms:created>
  <dcterms:modified xsi:type="dcterms:W3CDTF">2023-05-31T12:33:43Z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38985cb8-4193-449d-9c0d-213108096d9e</vt:lpwstr>
  </property>
  <property fmtid="{D5CDD505-2E9C-101B-9397-08002B2CF9AE}" pid="3" name="SecurityClassificationLevel">
    <vt:lpwstr>UNCLASSIFIED</vt:lpwstr>
  </property>
  <property fmtid="{D5CDD505-2E9C-101B-9397-08002B2CF9AE}" pid="4" name="LanguageSelection">
    <vt:lpwstr>ENGLISH</vt:lpwstr>
  </property>
  <property fmtid="{D5CDD505-2E9C-101B-9397-08002B2CF9AE}" pid="5" name="VISUALMARKINGS">
    <vt:lpwstr>NO</vt:lpwstr>
  </property>
</Properties>
</file>