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45" r:id="rId2"/>
    <p:sldId id="332" r:id="rId3"/>
    <p:sldId id="331" r:id="rId4"/>
    <p:sldId id="526" r:id="rId5"/>
    <p:sldId id="354" r:id="rId6"/>
    <p:sldId id="278" r:id="rId7"/>
    <p:sldId id="358" r:id="rId8"/>
    <p:sldId id="317" r:id="rId9"/>
    <p:sldId id="335" r:id="rId10"/>
    <p:sldId id="349" r:id="rId11"/>
    <p:sldId id="322" r:id="rId12"/>
    <p:sldId id="357" r:id="rId13"/>
    <p:sldId id="346" r:id="rId14"/>
    <p:sldId id="324" r:id="rId15"/>
    <p:sldId id="340" r:id="rId16"/>
    <p:sldId id="359" r:id="rId17"/>
    <p:sldId id="360" r:id="rId18"/>
    <p:sldId id="338" r:id="rId19"/>
    <p:sldId id="343"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19" autoAdjust="0"/>
    <p:restoredTop sz="55330" autoAdjust="0"/>
  </p:normalViewPr>
  <p:slideViewPr>
    <p:cSldViewPr snapToObjects="1" showGuides="1">
      <p:cViewPr varScale="1">
        <p:scale>
          <a:sx n="59" d="100"/>
          <a:sy n="59" d="100"/>
        </p:scale>
        <p:origin x="263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5/8/2023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bcg.com/en-ca/publications/2018/unleashing-power-of-mindfulness-in-corporations" TargetMode="External"/><Relationship Id="rId4" Type="http://schemas.openxmlformats.org/officeDocument/2006/relationships/hyperlink" Target="https://www.mindful.org/7-qualities-mindfulness-trained-body-sc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psychologytoday.com/us/blog/conquer-fear-flying/201306/emotional-control-top-down-or-bottom" TargetMode="External"/><Relationship Id="rId4" Type="http://schemas.openxmlformats.org/officeDocument/2006/relationships/hyperlink" Target="https://soundcloud.com/mindfulmagazine/3-minute-body-scan-medit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youtube.com/watch?v=JlS8ApNBtuU&amp;t=546s" TargetMode="External"/><Relationship Id="rId5" Type="http://schemas.openxmlformats.org/officeDocument/2006/relationships/hyperlink" Target="https://www.youtube.com/watch?v=JlS8ApNBtuU&amp;t=357s" TargetMode="External"/><Relationship Id="rId4" Type="http://schemas.openxmlformats.org/officeDocument/2006/relationships/hyperlink" Target="https://www.youtube.com/watch?v=JlS8ApNBtuU&amp;t=7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tstalkscience.ca/educational-resources/backgrounders/stress-and-bra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a:t>Prep</a:t>
            </a:r>
            <a:r>
              <a:rPr lang="fr-CA" dirty="0"/>
              <a:t>:</a:t>
            </a:r>
          </a:p>
          <a:p>
            <a:pPr marL="171450" indent="-171450">
              <a:buFont typeface="Arial" panose="020B0604020202020204" pitchFamily="34" charset="0"/>
              <a:buChar char="•"/>
            </a:pPr>
            <a:r>
              <a:rPr lang="fr-CA" dirty="0" err="1"/>
              <a:t>Neuroplasticity</a:t>
            </a:r>
            <a:r>
              <a:rPr lang="fr-CA" dirty="0"/>
              <a:t> - </a:t>
            </a:r>
            <a:r>
              <a:rPr lang="en-CA" sz="1200" dirty="0">
                <a:latin typeface="Times New Roman" panose="02020603050405020304" pitchFamily="18" charset="0"/>
                <a:ea typeface="Calibri" panose="020F0502020204030204" pitchFamily="34" charset="0"/>
                <a:hlinkClick r:id="rId3"/>
              </a:rPr>
              <a:t>https://www.youtube.com/watch?v=ELpfYCZa87g</a:t>
            </a:r>
            <a:endParaRPr lang="en-CA" sz="12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CA" sz="1100" dirty="0"/>
              <a:t>Let’s quickly see some ideas around the importance of Mindfulness... How do you see Mindfulness having an impact in the workplace?</a:t>
            </a:r>
          </a:p>
          <a:p>
            <a:pPr>
              <a:buFont typeface="Arial" pitchFamily="34" charset="0"/>
              <a:buNone/>
            </a:pPr>
            <a:endParaRPr lang="en-CA" sz="1100" dirty="0"/>
          </a:p>
          <a:p>
            <a:pPr>
              <a:buFont typeface="Arial" pitchFamily="34" charset="0"/>
              <a:buNone/>
            </a:pPr>
            <a:r>
              <a:rPr lang="en-CA" sz="1100" dirty="0"/>
              <a:t>I now ask you to use the pointer (the arrow with your name on it) to indicate which one you’d like to know a little bit more about… I’ll pick 2 of them</a:t>
            </a:r>
          </a:p>
          <a:p>
            <a:pPr>
              <a:buFont typeface="Arial" pitchFamily="34" charset="0"/>
              <a:buNone/>
            </a:pPr>
            <a:endParaRPr lang="en-CA" sz="1100" dirty="0"/>
          </a:p>
          <a:p>
            <a:pPr>
              <a:buFont typeface="Arial" pitchFamily="34" charset="0"/>
              <a:buNone/>
            </a:pPr>
            <a:r>
              <a:rPr lang="en-CA" sz="1100" dirty="0"/>
              <a:t>((Based on their answers, read the corresponding</a:t>
            </a:r>
            <a:r>
              <a:rPr lang="en-CA" sz="1100" dirty="0">
                <a:sym typeface="Wingdings" panose="05000000000000000000" pitchFamily="2" charset="2"/>
              </a:rPr>
              <a:t>:))</a:t>
            </a:r>
            <a:endParaRPr lang="en-CA" sz="1100" dirty="0"/>
          </a:p>
          <a:p>
            <a:pPr marL="176195" indent="-176195">
              <a:buFont typeface="Arial" pitchFamily="34" charset="0"/>
              <a:buChar char="•"/>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176195" indent="-176195">
              <a:buFont typeface="Arial" pitchFamily="34" charset="0"/>
              <a:buChar char="•"/>
            </a:pPr>
            <a:r>
              <a:rPr lang="en-CA" sz="1100" b="1" dirty="0"/>
              <a:t>Focus and concentration:</a:t>
            </a:r>
            <a:r>
              <a:rPr lang="en-CA" sz="1100" dirty="0"/>
              <a:t> after an eight-week mindfulness course, participants could concentrate better, stay on task longer, more effectively, and remember what they’d done better. In a fast-paced environment where leaders have to react quickly to situation this is a great capacity to have.</a:t>
            </a:r>
          </a:p>
          <a:p>
            <a:pPr marL="176195" indent="-176195">
              <a:buFont typeface="Arial" pitchFamily="34" charset="0"/>
              <a:buChar char="•"/>
            </a:pPr>
            <a:r>
              <a:rPr lang="en-CA" sz="1100" b="1" dirty="0"/>
              <a:t>Workplace harmony: </a:t>
            </a:r>
            <a:r>
              <a:rPr lang="en-CA" sz="1100" dirty="0"/>
              <a:t>being mindful promotes and creates more empathy and altruism in the workplace. As a leader we are expected to foster a respectful workplace.</a:t>
            </a:r>
          </a:p>
          <a:p>
            <a:pPr marL="176195" indent="-176195">
              <a:buFont typeface="Arial" pitchFamily="34" charset="0"/>
              <a:buChar char="•"/>
            </a:pPr>
            <a:r>
              <a:rPr lang="en-CA" sz="1100" b="1" dirty="0"/>
              <a:t>Fewer sick days:</a:t>
            </a:r>
            <a:r>
              <a:rPr lang="en-CA" sz="1100" dirty="0"/>
              <a:t> those who have a practice missed 76% fewer days of work.</a:t>
            </a:r>
          </a:p>
          <a:p>
            <a:pPr marL="176195" indent="-176195">
              <a:buFont typeface="Arial" pitchFamily="34" charset="0"/>
              <a:buChar char="•"/>
            </a:pPr>
            <a:r>
              <a:rPr lang="en-CA" sz="1100" b="1" dirty="0"/>
              <a:t>Greater employee satisfaction and well-being: </a:t>
            </a:r>
            <a:r>
              <a:rPr lang="en-CA" sz="1100" dirty="0"/>
              <a:t>being mindful helps significantly to have less emotional exhaustion and more job satisfaction. </a:t>
            </a:r>
          </a:p>
          <a:p>
            <a:pPr marL="176195" indent="-176195">
              <a:buFont typeface="Arial" pitchFamily="34" charset="0"/>
              <a:buChar char="•"/>
            </a:pPr>
            <a:r>
              <a:rPr lang="en-CA" sz="1100" b="1" dirty="0"/>
              <a:t>Stress reduction:</a:t>
            </a:r>
            <a:r>
              <a:rPr lang="en-CA" sz="1100" dirty="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195" indent="-176195">
              <a:buFont typeface="Arial" pitchFamily="34" charset="0"/>
              <a:buChar char="•"/>
            </a:pPr>
            <a:r>
              <a:rPr lang="en-CA" sz="1100" b="1" dirty="0"/>
              <a:t>Greater creativity:</a:t>
            </a:r>
            <a:r>
              <a:rPr lang="en-CA" sz="1100" dirty="0"/>
              <a:t> Leaders with a mindfulness practice say it helps them create space for innovation and it also helps them to think strategically.</a:t>
            </a:r>
          </a:p>
          <a:p>
            <a:pPr>
              <a:buFont typeface="Arial" pitchFamily="34" charset="0"/>
              <a:buNone/>
            </a:pPr>
            <a:r>
              <a:rPr lang="en-CA" sz="1100" dirty="0"/>
              <a:t>)) ---</a:t>
            </a:r>
          </a:p>
          <a:p>
            <a:pPr defTabSz="914307">
              <a:defRPr/>
            </a:pPr>
            <a:r>
              <a:rPr lang="en-US" sz="1100" dirty="0"/>
              <a:t>How mindfulness can help your employees and improve your company's bottom line – white paper, Mental workout</a:t>
            </a:r>
            <a:br>
              <a:rPr lang="en-CA" sz="1100" dirty="0"/>
            </a:br>
            <a:r>
              <a:rPr lang="en-CA" sz="1100" dirty="0">
                <a:hlinkClick r:id="rId3"/>
              </a:rPr>
              <a:t>http://www.mentalworkout.com/white-papers/how-mindfulness-can-help-your-employees-and-improve-your-companys-bottom-line/</a:t>
            </a:r>
            <a:r>
              <a:rPr lang="en-CA" sz="1100" dirty="0"/>
              <a:t> </a:t>
            </a:r>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I’ll let people read the two lists at the top</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(wait a few seconds)</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 just want to highlight on the left “Improves your relationship” because you come more authentic and empathic. </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And also on the right, “Leaning into unpleasant experiences”, for example when there is an “elephant on the room” we may feel like we don’t want to talk about it but we need to, mindfulness practice allows you to have a discussion in a more human way, emphatic, compassionate, overall in a better way.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(click)</a:t>
            </a:r>
          </a:p>
          <a:p>
            <a:pPr marL="0" lvl="0" indent="0" algn="l" rtl="0">
              <a:spcBef>
                <a:spcPts val="0"/>
              </a:spcBef>
              <a:spcAft>
                <a:spcPts val="0"/>
              </a:spcAft>
              <a:buClr>
                <a:schemeClr val="dk1"/>
              </a:buClr>
              <a:buSzPts val="1100"/>
              <a:buFont typeface="Arial"/>
              <a:buNone/>
            </a:pPr>
            <a:r>
              <a:rPr lang="en-US" sz="1100" b="0" dirty="0">
                <a:latin typeface="Merriweather"/>
                <a:ea typeface="Merriweather"/>
                <a:cs typeface="Merriweather"/>
                <a:sym typeface="Merriweather"/>
              </a:rPr>
              <a:t>Now, we have a quote from BCG –which is a huge consultant global group-, I’d like to highlight from the quote that... “</a:t>
            </a:r>
            <a:r>
              <a:rPr lang="en-CA" sz="1100" b="0" dirty="0">
                <a:latin typeface="Merriweather"/>
                <a:ea typeface="Merriweather"/>
                <a:cs typeface="Merriweather"/>
                <a:sym typeface="Merriweather"/>
              </a:rPr>
              <a:t>Mindfulness practices increases trust in leadership, and boosts employee engagement. What’s more, it helps to unlock the full potential of digital and agile transformation.”</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0" u="sng" dirty="0">
                <a:solidFill>
                  <a:schemeClr val="hlink"/>
                </a:solidFill>
                <a:latin typeface="Merriweather"/>
                <a:ea typeface="Merriweather"/>
                <a:cs typeface="Merriweather"/>
                <a:sym typeface="Merriweather"/>
                <a:hlinkClick r:id="rId5"/>
              </a:rPr>
              <a:t>https://www.bcg.com/en-ca/publications/2018/unleashing-power-of-mindfulness-in-corporations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CA" u="sng" dirty="0">
              <a:hlinkClick r:id="rId3"/>
            </a:endParaRPr>
          </a:p>
          <a:p>
            <a:pPr defTabSz="912937">
              <a:defRPr/>
            </a:pPr>
            <a:r>
              <a:rPr lang="en-CA" u="sng" dirty="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a:t>Mindful breathing </a:t>
            </a:r>
            <a:r>
              <a:rPr lang="en-CA" dirty="0">
                <a:hlinkClick r:id="rId3"/>
              </a:rPr>
              <a:t>https://www.youtube.com/watch?v=ZE-r-x2T4ok</a:t>
            </a:r>
            <a:r>
              <a:rPr lang="en-CA" dirty="0"/>
              <a:t> </a:t>
            </a:r>
          </a:p>
          <a:p>
            <a:endParaRPr lang="en-CA" dirty="0"/>
          </a:p>
          <a:p>
            <a:r>
              <a:rPr lang="en-CA" dirty="0"/>
              <a:t>This is one way of doing it, getting it depends on the practice of.</a:t>
            </a:r>
          </a:p>
          <a:p>
            <a:endParaRPr lang="en-CA" dirty="0"/>
          </a:p>
          <a:p>
            <a:r>
              <a:rPr lang="en-CA" dirty="0"/>
              <a:t>Noticing</a:t>
            </a:r>
            <a:r>
              <a:rPr lang="en-CA" baseline="0" dirty="0"/>
              <a:t> is very important in the practice of Mindfulness.</a:t>
            </a:r>
          </a:p>
          <a:p>
            <a:endParaRPr lang="en-CA" baseline="0" dirty="0"/>
          </a:p>
          <a:p>
            <a:r>
              <a:rPr lang="en-CA" baseline="0" dirty="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defTabSz="933142">
              <a:defRPr/>
            </a:pPr>
            <a:r>
              <a:rPr lang="en-US" dirty="0"/>
              <a:t>When done, you can simply</a:t>
            </a:r>
            <a:r>
              <a:rPr lang="en-US" baseline="0" dirty="0"/>
              <a:t> exit the WebEx, or come back if you have questions or would like to express a comment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For this week, similar to last week… if you have any questions, now is the time to ask… </a:t>
            </a:r>
          </a:p>
          <a:p>
            <a:pPr marL="0" indent="0">
              <a:buFont typeface="Arial" panose="020B0604020202020204" pitchFamily="34" charset="0"/>
              <a:buNone/>
            </a:pPr>
            <a:r>
              <a:rPr lang="en-US" dirty="0"/>
              <a:t>((click &amp; 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resources…</a:t>
            </a:r>
          </a:p>
          <a:p>
            <a:pPr marL="171450" indent="-171450">
              <a:buFont typeface="Arial" panose="020B0604020202020204" pitchFamily="34" charset="0"/>
              <a:buChar char="•"/>
            </a:pPr>
            <a:r>
              <a:rPr lang="en-US" dirty="0"/>
              <a:t>http://marc.ucla.edu/mindful-meditations</a:t>
            </a:r>
          </a:p>
          <a:p>
            <a:pPr marL="171450" indent="-171450" defTabSz="931649">
              <a:buFont typeface="Arial" panose="020B0604020202020204" pitchFamily="34" charset="0"/>
              <a:buChar char="•"/>
              <a:defRPr/>
            </a:pPr>
            <a:r>
              <a:rPr lang="en-CA" dirty="0"/>
              <a:t>Mindful breathing </a:t>
            </a:r>
            <a:r>
              <a:rPr lang="en-CA" dirty="0">
                <a:hlinkClick r:id="rId3"/>
              </a:rPr>
              <a:t>https://www.youtube.com/watch?v=ZE-r-x2T4ok</a:t>
            </a:r>
            <a:r>
              <a:rPr lang="en-CA" dirty="0"/>
              <a:t> </a:t>
            </a: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3 mins body scan: </a:t>
            </a:r>
            <a:r>
              <a:rPr lang="en-US" b="0" u="sng" dirty="0">
                <a:solidFill>
                  <a:schemeClr val="hlink"/>
                </a:solidFill>
                <a:latin typeface="Merriweather"/>
                <a:ea typeface="Merriweather"/>
                <a:cs typeface="Merriweather"/>
                <a:sym typeface="Merriweather"/>
                <a:hlinkClick r:id="rId4"/>
              </a:rPr>
              <a:t>https://soundcloud.com/mindfulmagazine/3-minute-body-scan-meditation</a:t>
            </a:r>
            <a:endParaRPr lang="en-US"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Bottom-up: </a:t>
            </a:r>
            <a:r>
              <a:rPr lang="en-US" sz="1200" u="sng" dirty="0">
                <a:solidFill>
                  <a:schemeClr val="hlink"/>
                </a:solidFill>
                <a:latin typeface="Arial"/>
                <a:ea typeface="Arial"/>
                <a:cs typeface="Arial"/>
                <a:sym typeface="Arial"/>
                <a:hlinkClick r:id="rId5"/>
              </a:rPr>
              <a:t>https://www.psychologytoday.com/us/blog/conquer-fear-flying/201306/emotional-control-top-down-or-bottom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72084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No speaking notes required</a:t>
            </a:r>
            <a:r>
              <a:rPr lang="en-US" b="0" i="1" baseline="0" dirty="0"/>
              <a:t> – just leave this slide up until everyone has exited the WebEx. Or take it down when people come back to the main room with comments or questions so they can see the facilitators full-screen.</a:t>
            </a:r>
            <a:endParaRPr lang="en-US" b="0" i="1"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err="1"/>
              <a:t>Welcome</a:t>
            </a:r>
            <a:r>
              <a:rPr lang="fr-CA" dirty="0"/>
              <a:t> to </a:t>
            </a:r>
            <a:r>
              <a:rPr lang="fr-CA" dirty="0" err="1"/>
              <a:t>week</a:t>
            </a:r>
            <a:r>
              <a:rPr lang="fr-CA" dirty="0"/>
              <a:t> 2</a:t>
            </a:r>
          </a:p>
          <a:p>
            <a:pPr defTabSz="912937">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To mention the </a:t>
            </a:r>
            <a:r>
              <a:rPr lang="fr-FR" dirty="0" err="1"/>
              <a:t>following</a:t>
            </a:r>
            <a:r>
              <a:rPr lang="fr-FR" dirty="0"/>
              <a:t> in French:</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a:t>
            </a:r>
            <a:r>
              <a:rPr lang="fr-FR" dirty="0" err="1"/>
              <a:t>GCTools</a:t>
            </a:r>
            <a:r>
              <a:rPr lang="fr-FR" dirty="0"/>
              <a:t> (ou donner des dates précises, si disponible). »</a:t>
            </a:r>
            <a:endParaRPr lang="en-US" b="1" i="1" baseline="0" dirty="0"/>
          </a:p>
          <a:p>
            <a:endParaRPr lang="en-US" baseline="0" dirty="0"/>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a:t>GCTools</a:t>
            </a:r>
            <a:r>
              <a:rPr lang="en-US" baseline="0" dirty="0"/>
              <a:t> (or give specific dates, if available). </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start by doing a mindfulness breathing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a:p>
            <a:pPr defTabSz="931649">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t>
            </a:r>
            <a:r>
              <a:rPr lang="fr-CA" dirty="0" err="1"/>
              <a:t>Give</a:t>
            </a:r>
            <a:r>
              <a:rPr lang="fr-CA" dirty="0"/>
              <a:t> </a:t>
            </a:r>
            <a:r>
              <a:rPr lang="fr-CA" dirty="0" err="1"/>
              <a:t>space</a:t>
            </a:r>
            <a:r>
              <a:rPr lang="fr-CA" dirty="0"/>
              <a:t> for 2/3 people to </a:t>
            </a:r>
            <a:r>
              <a:rPr lang="fr-CA" dirty="0" err="1"/>
              <a:t>share</a:t>
            </a:r>
            <a:r>
              <a:rPr lang="fr-CA" dirty="0"/>
              <a:t>)</a:t>
            </a:r>
          </a:p>
          <a:p>
            <a:endParaRPr lang="fr-CA" dirty="0"/>
          </a:p>
          <a:p>
            <a:r>
              <a:rPr lang="fr-CA" dirty="0"/>
              <a:t>(click)</a:t>
            </a:r>
          </a:p>
          <a:p>
            <a:r>
              <a:rPr lang="fr-CA" dirty="0" err="1"/>
              <a:t>With</a:t>
            </a:r>
            <a:r>
              <a:rPr lang="fr-CA" dirty="0"/>
              <a:t> </a:t>
            </a:r>
            <a:r>
              <a:rPr lang="fr-CA" dirty="0" err="1"/>
              <a:t>honesty</a:t>
            </a:r>
            <a:r>
              <a:rPr lang="fr-CA" dirty="0"/>
              <a:t>, report on</a:t>
            </a:r>
            <a:r>
              <a:rPr lang="fr-CA" baseline="0" dirty="0"/>
              <a:t> :</a:t>
            </a:r>
          </a:p>
          <a:p>
            <a:pPr marL="171450" indent="-171450">
              <a:buFont typeface="Arial" panose="020B0604020202020204" pitchFamily="34" charset="0"/>
              <a:buChar char="•"/>
            </a:pPr>
            <a:r>
              <a:rPr lang="fr-CA" baseline="0" dirty="0" err="1"/>
              <a:t>Were</a:t>
            </a:r>
            <a:r>
              <a:rPr lang="fr-CA" baseline="0" dirty="0"/>
              <a:t> </a:t>
            </a:r>
            <a:r>
              <a:rPr lang="fr-CA" baseline="0" dirty="0" err="1"/>
              <a:t>there</a:t>
            </a:r>
            <a:r>
              <a:rPr lang="fr-CA" baseline="0" dirty="0"/>
              <a:t> </a:t>
            </a:r>
            <a:r>
              <a:rPr lang="fr-CA" baseline="0" dirty="0" err="1"/>
              <a:t>any</a:t>
            </a:r>
            <a:r>
              <a:rPr lang="fr-CA" baseline="0" dirty="0"/>
              <a:t> challenges?</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r>
              <a:rPr lang="fr-CA" baseline="0" dirty="0"/>
              <a:t>?</a:t>
            </a:r>
          </a:p>
          <a:p>
            <a:pPr marL="171450" indent="-171450">
              <a:buFont typeface="Arial" panose="020B0604020202020204" pitchFamily="34" charset="0"/>
              <a:buChar char="•"/>
            </a:pPr>
            <a:r>
              <a:rPr lang="fr-CA" baseline="0" dirty="0" err="1"/>
              <a:t>Any</a:t>
            </a:r>
            <a:r>
              <a:rPr lang="fr-CA" baseline="0" dirty="0"/>
              <a:t> insights </a:t>
            </a:r>
            <a:r>
              <a:rPr lang="fr-CA" baseline="0" dirty="0" err="1"/>
              <a:t>you</a:t>
            </a:r>
            <a:r>
              <a:rPr lang="fr-CA" baseline="0" dirty="0"/>
              <a:t> </a:t>
            </a:r>
            <a:r>
              <a:rPr lang="fr-CA" baseline="0" dirty="0" err="1"/>
              <a:t>realized</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pPr>
            <a:r>
              <a:rPr lang="en-US" dirty="0"/>
              <a:t>The agenda for today…</a:t>
            </a:r>
          </a:p>
          <a:p>
            <a:pPr>
              <a:spcBef>
                <a:spcPts val="1800"/>
              </a:spcBef>
            </a:pPr>
            <a:r>
              <a:rPr lang="en-US" dirty="0"/>
              <a:t>We already went over the first 3 bullets</a:t>
            </a:r>
          </a:p>
          <a:p>
            <a:pPr>
              <a:spcBef>
                <a:spcPts val="1800"/>
              </a:spcBef>
            </a:pPr>
            <a:endParaRPr lang="en-US" dirty="0"/>
          </a:p>
          <a:p>
            <a:pPr>
              <a:spcBef>
                <a:spcPts val="1800"/>
              </a:spcBef>
            </a:pPr>
            <a:r>
              <a:rPr lang="en-US" dirty="0"/>
              <a:t>Today, we will explore two of the skills that a Mindful Leader shows are Clarity and Focus </a:t>
            </a:r>
          </a:p>
          <a:p>
            <a:pPr>
              <a:spcBef>
                <a:spcPts val="1800"/>
              </a:spcBef>
            </a:pPr>
            <a:r>
              <a:rPr lang="en-US" dirty="0"/>
              <a:t>Today, we’ll practice </a:t>
            </a:r>
          </a:p>
          <a:p>
            <a:pPr marL="171450" lvl="0" indent="-171450">
              <a:spcBef>
                <a:spcPts val="1800"/>
              </a:spcBef>
              <a:buFont typeface="Arial" panose="020B0604020202020204" pitchFamily="34" charset="0"/>
              <a:buChar char="•"/>
            </a:pPr>
            <a:r>
              <a:rPr lang="en-US" dirty="0"/>
              <a:t>Clarity by understanding what happens in the brain – neuroplasticity</a:t>
            </a:r>
          </a:p>
          <a:p>
            <a:pPr marL="171450" lvl="0" indent="-171450">
              <a:spcBef>
                <a:spcPts val="1800"/>
              </a:spcBef>
              <a:buFont typeface="Arial" panose="020B0604020202020204" pitchFamily="34" charset="0"/>
              <a:buChar char="•"/>
            </a:pPr>
            <a:r>
              <a:rPr lang="en-US" dirty="0"/>
              <a:t>Introduce Mindful Leadership concepts</a:t>
            </a:r>
          </a:p>
          <a:p>
            <a:pPr marL="171450" lvl="0" indent="-171450">
              <a:spcBef>
                <a:spcPts val="1800"/>
              </a:spcBef>
              <a:buFont typeface="Arial" panose="020B0604020202020204" pitchFamily="34" charset="0"/>
              <a:buChar char="•"/>
            </a:pPr>
            <a:r>
              <a:rPr lang="en-US" dirty="0"/>
              <a:t>Focus by doing Mindful Breathing</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This model talks about how the brain is formed; it has 4 parts to it. The interesting part of this model is that the prefrontal cortex is where the creativity, the thinking, the language, the values, the concept of time and the hope occur in the brain.</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When the body gets into a fight or fly response, its reaction is to focus on the basic instincts, managed by the Brainstem and focused on the temperature, the respiration and the cardiac functions.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Just reiterating, this</a:t>
            </a:r>
            <a:r>
              <a:rPr lang="en-US" sz="1200" b="0" i="0" kern="1200" baseline="0" dirty="0">
                <a:solidFill>
                  <a:schemeClr val="tx1"/>
                </a:solidFill>
                <a:effectLst/>
                <a:latin typeface="+mn-lt"/>
                <a:ea typeface="+mn-ea"/>
                <a:cs typeface="+mn-cs"/>
              </a:rPr>
              <a:t> program is focused on awareness and how to be present and access the pre-frontal cortex.</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((This program is NOT focused on trauma and healing, if you need help on that matter, please contact a specialist or EAP.))</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to you? : Conversations on Trauma, Resilience, and Healing - </a:t>
            </a:r>
            <a:r>
              <a:rPr lang="en-US" sz="1200" dirty="0">
                <a:hlinkClick r:id="rId3"/>
              </a:rPr>
              <a:t>https://www.amazon.ca/What-Happened-You-Understanding-Resilience/dp/1250223180/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 interviewing Opra</a:t>
            </a:r>
            <a:r>
              <a:rPr lang="en-US" baseline="0" dirty="0"/>
              <a:t>h - </a:t>
            </a:r>
            <a:r>
              <a:rPr lang="en-US" sz="1200" dirty="0">
                <a:hlinkClick r:id="rId4"/>
              </a:rPr>
              <a:t>https://www.youtube.com/watch?v=JlS8ApNBtuU&amp;t=7s</a:t>
            </a:r>
            <a:r>
              <a:rPr lang="en-US" sz="1200" dirty="0"/>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5"/>
              </a:rPr>
              <a:t>05:57</a:t>
            </a:r>
            <a:r>
              <a:rPr lang="en-US" sz="1200" b="0" i="0" kern="1200" dirty="0">
                <a:solidFill>
                  <a:schemeClr val="tx1"/>
                </a:solidFill>
                <a:effectLst/>
                <a:latin typeface="+mn-lt"/>
                <a:ea typeface="+mn-ea"/>
                <a:cs typeface="+mn-cs"/>
              </a:rPr>
              <a:t> Commonly misunderstood concept about trauma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6"/>
              </a:rPr>
              <a:t>09:06</a:t>
            </a:r>
            <a:r>
              <a:rPr lang="en-US" sz="1200" b="0" i="0" kern="1200" dirty="0">
                <a:solidFill>
                  <a:schemeClr val="tx1"/>
                </a:solidFill>
                <a:effectLst/>
                <a:latin typeface="+mn-lt"/>
                <a:ea typeface="+mn-ea"/>
                <a:cs typeface="+mn-cs"/>
              </a:rPr>
              <a:t> Going beyond success to heal your trauma</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r>
              <a:rPr lang="en-CA" dirty="0"/>
              <a:t>https://gcconnex.gc.ca/blog/view/93957388/neuroplasticity-your-survival-superpower-neuroplasticite-votre-superpuissance-de-survie?language=en </a:t>
            </a:r>
          </a:p>
          <a:p>
            <a:endParaRPr lang="fr-CA" dirty="0"/>
          </a:p>
          <a:p>
            <a:pPr marL="171450" indent="-171450" defTabSz="912937">
              <a:buFont typeface="Arial" panose="020B0604020202020204" pitchFamily="34" charset="0"/>
              <a:buChar char="•"/>
              <a:defRP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times of stress, the brain reduces resources related to immune functions, recovery functions, digestive functions, logical reasoning, concentration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same time, the brain increases blood pressure, hormone production, heart rate, breathing rate, muscle tension and sweat rate which explains and prepares the fight, flight or freeze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https://letstalkscience.ca/educational-resources/backgrounders/stress-and-brain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76922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2023-05-08</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2023-05-08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2023-05-08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a:prstGeom prst="rect">
            <a:avLst/>
          </a:prstGeo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a:prstGeom prst="rect">
            <a:avLst/>
          </a:prstGeo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a:prstGeom prst="rect">
            <a:avLst/>
          </a:prstGeo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a:prstGeom prst="rect">
            <a:avLst/>
          </a:prstGeo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2023-05-08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2023-05-08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2023-05-08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2023-05-08</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2023-05-08</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2023-05-08</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2023-05-08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2023-05-08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7"/>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2023-05-08</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
        <p:nvSpPr>
          <p:cNvPr id="25"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AEB72221-9984-028B-CD50-805731EE686E}"/>
              </a:ext>
            </a:extLst>
          </p:cNvPr>
          <p:cNvSpPr txBox="1"/>
          <p:nvPr userDrawn="1"/>
        </p:nvSpPr>
        <p:spPr>
          <a:xfrm>
            <a:off x="6381045" y="59583"/>
            <a:ext cx="2762954" cy="161583"/>
          </a:xfrm>
          <a:prstGeom prst="rect">
            <a:avLst/>
          </a:prstGeom>
          <a:noFill/>
        </p:spPr>
        <p:txBody>
          <a:bodyPr vert="horz" wrap="square" lIns="0" tIns="0" rIns="0" bIns="0" rtlCol="0" anchor="ctr" anchorCtr="1">
            <a:spAutoFit/>
          </a:bodyPr>
          <a:lstStyle/>
          <a:p>
            <a:pPr algn="r">
              <a:spcBef>
                <a:spcPts val="0"/>
              </a:spcBef>
              <a:spcAft>
                <a:spcPts val="0"/>
              </a:spcAft>
            </a:pPr>
            <a:r>
              <a:rPr lang="en-US" sz="1050" dirty="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entalworkout.com/white-papers/how-mindfulness-can-help-your-employees-and-improve-your-companys-bottom-lin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image" Target="../media/image33.png"/><Relationship Id="rId4" Type="http://schemas.openxmlformats.org/officeDocument/2006/relationships/hyperlink" Target="https://www.mindful.org/7-qualities-mindfulness-trained-body-sca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9.jp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40.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marc.ucla.edu/mpeg/01_Breathing_Meditation.mp3" TargetMode="External"/><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2.jpeg"/><Relationship Id="rId5" Type="http://schemas.openxmlformats.org/officeDocument/2006/relationships/image" Target="../media/image15.png"/><Relationship Id="rId10"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hyperlink" Target="https://soundcloud.com/mindfulmagazine/5-minute-breathing-meditation" TargetMode="External"/><Relationship Id="rId9"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jpg"/><Relationship Id="rId4" Type="http://schemas.openxmlformats.org/officeDocument/2006/relationships/image" Target="../media/image14.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youtube.com/watch?v=JlS8ApNBtuU&amp;t=7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Awd0kgxcZws" TargetMode="External"/><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hyperlink" Target="https://www.youtube.com/watch?v=ELpfYCZa87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692696"/>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Viktor Frankl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Mindfulness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a:t>Increased resilience</a:t>
            </a:r>
          </a:p>
          <a:p>
            <a:pPr>
              <a:lnSpc>
                <a:spcPct val="150000"/>
              </a:lnSpc>
              <a:buFont typeface="Arial" pitchFamily="34" charset="0"/>
              <a:buChar char="•"/>
            </a:pPr>
            <a:r>
              <a:rPr lang="en-CA" dirty="0"/>
              <a:t>Focus and concentration</a:t>
            </a:r>
          </a:p>
          <a:p>
            <a:pPr>
              <a:lnSpc>
                <a:spcPct val="150000"/>
              </a:lnSpc>
              <a:buFont typeface="Arial" pitchFamily="34" charset="0"/>
              <a:buChar char="•"/>
            </a:pPr>
            <a:r>
              <a:rPr lang="en-CA" dirty="0"/>
              <a:t>Workplace harmony</a:t>
            </a:r>
          </a:p>
          <a:p>
            <a:pPr>
              <a:lnSpc>
                <a:spcPct val="150000"/>
              </a:lnSpc>
              <a:buFont typeface="Arial" pitchFamily="34" charset="0"/>
              <a:buChar char="•"/>
            </a:pPr>
            <a:r>
              <a:rPr lang="en-CA" dirty="0"/>
              <a:t>Fewer sick days</a:t>
            </a:r>
          </a:p>
          <a:p>
            <a:pPr>
              <a:lnSpc>
                <a:spcPct val="150000"/>
              </a:lnSpc>
              <a:buFont typeface="Arial" pitchFamily="34" charset="0"/>
              <a:buChar char="•"/>
            </a:pPr>
            <a:r>
              <a:rPr lang="en-CA" dirty="0"/>
              <a:t>Greater employee satisfaction and well-being</a:t>
            </a:r>
          </a:p>
          <a:p>
            <a:pPr>
              <a:lnSpc>
                <a:spcPct val="150000"/>
              </a:lnSpc>
              <a:buFont typeface="Arial" pitchFamily="34" charset="0"/>
              <a:buChar char="•"/>
            </a:pPr>
            <a:r>
              <a:rPr lang="en-CA" dirty="0"/>
              <a:t>Stress reduction</a:t>
            </a:r>
          </a:p>
          <a:p>
            <a:pPr>
              <a:lnSpc>
                <a:spcPct val="150000"/>
              </a:lnSpc>
              <a:buFont typeface="Arial" pitchFamily="34" charset="0"/>
              <a:buChar char="•"/>
            </a:pPr>
            <a:r>
              <a:rPr lang="en-CA" dirty="0"/>
              <a:t>Greater creativity</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hlinkClick r:id="rId4"/>
              </a:rPr>
              <a:t>http://www.mentalworkout.com/white-papers/how-mindfulness-can-help-your-employees-and-improve-your-companys-bottom-line/</a:t>
            </a:r>
            <a:endParaRPr lang="en-US" sz="1100" dirty="0"/>
          </a:p>
        </p:txBody>
      </p:sp>
    </p:spTree>
    <p:extLst>
      <p:ext uri="{BB962C8B-B14F-4D97-AF65-F5344CB8AC3E}">
        <p14:creationId xmlns:p14="http://schemas.microsoft.com/office/powerpoint/2010/main" val="80672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457200" y="1203491"/>
            <a:ext cx="4257600"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a:t>builds resilience </a:t>
            </a:r>
            <a:endParaRPr sz="2200"/>
          </a:p>
          <a:p>
            <a:pPr marL="342900" lvl="0" indent="-279400" algn="l" rtl="0">
              <a:lnSpc>
                <a:spcPct val="100000"/>
              </a:lnSpc>
              <a:spcBef>
                <a:spcPts val="200"/>
              </a:spcBef>
              <a:spcAft>
                <a:spcPts val="0"/>
              </a:spcAft>
              <a:buClr>
                <a:schemeClr val="dk1"/>
              </a:buClr>
              <a:buSzPts val="2200"/>
              <a:buChar char="•"/>
            </a:pPr>
            <a:r>
              <a:rPr lang="en-CA" sz="2200"/>
              <a:t>boosts emotional intelligence</a:t>
            </a:r>
            <a:endParaRPr sz="2200"/>
          </a:p>
          <a:p>
            <a:pPr marL="342900" lvl="0" indent="-279400" algn="l" rtl="0">
              <a:lnSpc>
                <a:spcPct val="100000"/>
              </a:lnSpc>
              <a:spcBef>
                <a:spcPts val="200"/>
              </a:spcBef>
              <a:spcAft>
                <a:spcPts val="0"/>
              </a:spcAft>
              <a:buClr>
                <a:schemeClr val="dk1"/>
              </a:buClr>
              <a:buSzPts val="2200"/>
              <a:buChar char="•"/>
            </a:pPr>
            <a:r>
              <a:rPr lang="en-CA" sz="2200"/>
              <a:t>enhances creativity </a:t>
            </a:r>
            <a:endParaRPr sz="2200"/>
          </a:p>
          <a:p>
            <a:pPr marL="342900" lvl="0" indent="-279400" algn="l" rtl="0">
              <a:lnSpc>
                <a:spcPct val="100000"/>
              </a:lnSpc>
              <a:spcBef>
                <a:spcPts val="200"/>
              </a:spcBef>
              <a:spcAft>
                <a:spcPts val="0"/>
              </a:spcAft>
              <a:buClr>
                <a:schemeClr val="dk1"/>
              </a:buClr>
              <a:buSzPts val="2200"/>
              <a:buChar char="•"/>
            </a:pPr>
            <a:r>
              <a:rPr lang="en-CA" sz="2200"/>
              <a:t>improves your relationships</a:t>
            </a:r>
            <a:endParaRPr sz="2200"/>
          </a:p>
          <a:p>
            <a:pPr marL="342900" lvl="0" indent="-279400" algn="l" rtl="0">
              <a:lnSpc>
                <a:spcPct val="100000"/>
              </a:lnSpc>
              <a:spcBef>
                <a:spcPts val="200"/>
              </a:spcBef>
              <a:spcAft>
                <a:spcPts val="0"/>
              </a:spcAft>
              <a:buClr>
                <a:schemeClr val="dk1"/>
              </a:buClr>
              <a:buSzPts val="2200"/>
              <a:buChar char="•"/>
            </a:pPr>
            <a:r>
              <a:rPr lang="en-CA" sz="2200"/>
              <a:t>helps you focus</a:t>
            </a:r>
            <a:endParaRPr sz="220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a:t>How Mindfulness Practice Benefits CEOs</a:t>
            </a:r>
            <a:endParaRPr sz="3240"/>
          </a:p>
        </p:txBody>
      </p:sp>
      <p:sp>
        <p:nvSpPr>
          <p:cNvPr id="155" name="Google Shape;155;p6"/>
          <p:cNvSpPr/>
          <p:nvPr/>
        </p:nvSpPr>
        <p:spPr>
          <a:xfrm>
            <a:off x="457200" y="3247975"/>
            <a:ext cx="4822500" cy="5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chemeClr val="dk1"/>
                </a:solidFill>
                <a:latin typeface="Calibri"/>
                <a:ea typeface="Calibri"/>
                <a:cs typeface="Calibri"/>
                <a:sym typeface="Calibri"/>
              </a:rPr>
              <a:t>* Adapted from: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3"/>
              </a:rPr>
              <a:t>https://hbr.org/2015/12/how-meditation-benefits-ceos</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4"/>
              </a:rPr>
              <a:t>https://www.mindful.org/7-qualities-mindfulness-trained-body-scan/</a:t>
            </a:r>
            <a:endParaRPr sz="110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832800" y="1203475"/>
            <a:ext cx="4257600"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endParaRPr sz="2200" dirty="0"/>
          </a:p>
          <a:p>
            <a:pPr marL="342900" lvl="0" indent="-279400" algn="l" rtl="0">
              <a:lnSpc>
                <a:spcPct val="100000"/>
              </a:lnSpc>
              <a:spcBef>
                <a:spcPts val="200"/>
              </a:spcBef>
              <a:spcAft>
                <a:spcPts val="0"/>
              </a:spcAft>
              <a:buSzPts val="2200"/>
              <a:buChar char="•"/>
            </a:pPr>
            <a:r>
              <a:rPr lang="en-CA" sz="2200" dirty="0"/>
              <a:t>Awareness </a:t>
            </a:r>
            <a:endParaRPr sz="2200" dirty="0"/>
          </a:p>
          <a:p>
            <a:pPr marL="342900" lvl="0" indent="-279400" algn="l" rtl="0">
              <a:lnSpc>
                <a:spcPct val="100000"/>
              </a:lnSpc>
              <a:spcBef>
                <a:spcPts val="200"/>
              </a:spcBef>
              <a:spcAft>
                <a:spcPts val="0"/>
              </a:spcAft>
              <a:buSzPts val="2200"/>
              <a:buChar char="•"/>
            </a:pPr>
            <a:r>
              <a:rPr lang="en-CA" sz="2200" dirty="0"/>
              <a:t>Letting be </a:t>
            </a:r>
            <a:endParaRPr sz="2200" dirty="0"/>
          </a:p>
          <a:p>
            <a:pPr marL="342900" lvl="0" indent="-279400" algn="l" rtl="0">
              <a:lnSpc>
                <a:spcPct val="100000"/>
              </a:lnSpc>
              <a:spcBef>
                <a:spcPts val="200"/>
              </a:spcBef>
              <a:spcAft>
                <a:spcPts val="0"/>
              </a:spcAft>
              <a:buSzPts val="2200"/>
              <a:buChar char="•"/>
            </a:pPr>
            <a:r>
              <a:rPr lang="en-CA" sz="2200" dirty="0"/>
              <a:t>Leaning into unpleasant experiences </a:t>
            </a:r>
            <a:endParaRPr sz="2200" dirty="0"/>
          </a:p>
          <a:p>
            <a:pPr marL="342900" lvl="0" indent="-279400" algn="l" rtl="0">
              <a:lnSpc>
                <a:spcPct val="100000"/>
              </a:lnSpc>
              <a:spcBef>
                <a:spcPts val="200"/>
              </a:spcBef>
              <a:spcAft>
                <a:spcPts val="0"/>
              </a:spcAft>
              <a:buSzPts val="2200"/>
              <a:buChar char="•"/>
            </a:pPr>
            <a:r>
              <a:rPr lang="en-CA" sz="2200" dirty="0"/>
              <a:t>Appreciation </a:t>
            </a:r>
            <a:endParaRPr sz="2200" dirty="0"/>
          </a:p>
          <a:p>
            <a:pPr marL="342900" lvl="0" indent="-279400" algn="l" rtl="0">
              <a:lnSpc>
                <a:spcPct val="100000"/>
              </a:lnSpc>
              <a:spcBef>
                <a:spcPts val="200"/>
              </a:spcBef>
              <a:spcAft>
                <a:spcPts val="0"/>
              </a:spcAft>
              <a:buSzPts val="2200"/>
              <a:buChar char="•"/>
            </a:pPr>
            <a:r>
              <a:rPr lang="en-CA" sz="2200" dirty="0"/>
              <a:t>Getting unstuck</a:t>
            </a:r>
            <a:endParaRPr sz="2200" dirty="0"/>
          </a:p>
        </p:txBody>
      </p:sp>
      <p:pic>
        <p:nvPicPr>
          <p:cNvPr id="157" name="Google Shape;157;p6"/>
          <p:cNvPicPr preferRelativeResize="0"/>
          <p:nvPr/>
        </p:nvPicPr>
        <p:blipFill rotWithShape="1">
          <a:blip r:embed="rId5">
            <a:alphaModFix/>
          </a:blip>
          <a:srcRect b="46991"/>
          <a:stretch/>
        </p:blipFill>
        <p:spPr>
          <a:xfrm>
            <a:off x="1110350" y="4296575"/>
            <a:ext cx="6300825" cy="2337950"/>
          </a:xfrm>
          <a:prstGeom prst="rect">
            <a:avLst/>
          </a:prstGeom>
          <a:noFill/>
          <a:ln>
            <a:noFill/>
          </a:ln>
        </p:spPr>
      </p:pic>
      <p:cxnSp>
        <p:nvCxnSpPr>
          <p:cNvPr id="158" name="Google Shape;158;p6"/>
          <p:cNvCxnSpPr/>
          <p:nvPr/>
        </p:nvCxnSpPr>
        <p:spPr>
          <a:xfrm rot="10800000" flipH="1">
            <a:off x="2741375" y="4089175"/>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91750" y="6519300"/>
            <a:ext cx="694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a:t>from: </a:t>
            </a:r>
            <a:r>
              <a:rPr lang="en-CA" sz="1000" u="sng">
                <a:solidFill>
                  <a:schemeClr val="hlink"/>
                </a:solidFill>
                <a:hlinkClick r:id="rId6"/>
              </a:rPr>
              <a:t>https://www.bcg.com/en-ca/publications/2018/unleashing-power-of-mindfulness-in-corporations</a:t>
            </a:r>
            <a:r>
              <a:rPr lang="en-CA" sz="1000"/>
              <a:t> </a:t>
            </a:r>
            <a:endParaRPr sz="1000"/>
          </a:p>
        </p:txBody>
      </p:sp>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43250" y="176300"/>
            <a:ext cx="5400751" cy="3763250"/>
          </a:xfrm>
          <a:prstGeom prst="rect">
            <a:avLst/>
          </a:prstGeom>
          <a:noFill/>
          <a:ln>
            <a:noFill/>
          </a:ln>
        </p:spPr>
      </p:pic>
      <p:sp>
        <p:nvSpPr>
          <p:cNvPr id="107" name="Google Shape;107;g8c22de5f0f_0_20"/>
          <p:cNvSpPr txBox="1"/>
          <p:nvPr/>
        </p:nvSpPr>
        <p:spPr>
          <a:xfrm rot="-5400000">
            <a:off x="619475" y="753375"/>
            <a:ext cx="2862000"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500" dirty="0">
                <a:solidFill>
                  <a:schemeClr val="dk1"/>
                </a:solidFill>
                <a:latin typeface="Trebuchet MS"/>
                <a:ea typeface="Trebuchet MS"/>
                <a:cs typeface="Trebuchet MS"/>
                <a:sym typeface="Trebuchet MS"/>
              </a:rPr>
              <a:t>What is</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Mindful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Change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Leadership?</a:t>
            </a:r>
            <a:endParaRPr sz="35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5" y="3742875"/>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1900">
                <a:solidFill>
                  <a:schemeClr val="dk1"/>
                </a:solidFill>
                <a:latin typeface="Trebuchet MS"/>
                <a:ea typeface="Trebuchet MS"/>
                <a:cs typeface="Trebuchet MS"/>
                <a:sym typeface="Trebuchet MS"/>
              </a:rPr>
              <a:t>Refers to the person who is present, non judgmental and cultivates several aspects during their interactions. These aspects are visible and tangible in the Mindful Change Leader:</a:t>
            </a:r>
            <a:endParaRPr sz="190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a:solidFill>
                  <a:srgbClr val="38761D"/>
                </a:solidFill>
                <a:latin typeface="Trebuchet MS"/>
                <a:ea typeface="Trebuchet MS"/>
                <a:cs typeface="Trebuchet MS"/>
                <a:sym typeface="Trebuchet MS"/>
              </a:rPr>
              <a:t>Focus (focus of attention)</a:t>
            </a:r>
            <a:endParaRPr sz="175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a:solidFill>
                  <a:srgbClr val="0000FF"/>
                </a:solidFill>
                <a:latin typeface="Trebuchet MS"/>
                <a:ea typeface="Trebuchet MS"/>
                <a:cs typeface="Trebuchet MS"/>
                <a:sym typeface="Trebuchet MS"/>
              </a:rPr>
              <a:t>Clarity (self awareness &amp; emotional intelligence)</a:t>
            </a:r>
            <a:endParaRPr sz="175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a:solidFill>
                  <a:srgbClr val="FF0000"/>
                </a:solidFill>
                <a:latin typeface="Trebuchet MS"/>
                <a:ea typeface="Trebuchet MS"/>
                <a:cs typeface="Trebuchet MS"/>
                <a:sym typeface="Trebuchet MS"/>
              </a:rPr>
              <a:t>Creativity (innovation &amp; decision making)</a:t>
            </a:r>
            <a:endParaRPr sz="175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a:solidFill>
                  <a:srgbClr val="1155CC"/>
                </a:solidFill>
                <a:latin typeface="Trebuchet MS"/>
                <a:ea typeface="Trebuchet MS"/>
                <a:cs typeface="Trebuchet MS"/>
                <a:sym typeface="Trebuchet MS"/>
              </a:rPr>
              <a:t>Compassion in the service of others (presence, deep listening)</a:t>
            </a:r>
            <a:endParaRPr sz="175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Change Leadership skills support the Key Leadership Competencies?</a:t>
            </a:r>
            <a:endParaRPr lang="en-US" sz="2000" dirty="0"/>
          </a:p>
        </p:txBody>
      </p:sp>
      <p:graphicFrame>
        <p:nvGraphicFramePr>
          <p:cNvPr id="6" name="Content Placeholder 5"/>
          <p:cNvGraphicFramePr>
            <a:graphicFrameLocks noGrp="1"/>
          </p:cNvGraphicFramePr>
          <p:nvPr>
            <p:ph idx="1"/>
          </p:nvPr>
        </p:nvGraphicFramePr>
        <p:xfrm>
          <a:off x="457200" y="1600200"/>
          <a:ext cx="8229625" cy="4930333"/>
        </p:xfrm>
        <a:graphic>
          <a:graphicData uri="http://schemas.openxmlformats.org/drawingml/2006/table">
            <a:tbl>
              <a:tblPr/>
              <a:tblGrid>
                <a:gridCol w="2068936">
                  <a:extLst>
                    <a:ext uri="{9D8B030D-6E8A-4147-A177-3AD203B41FA5}">
                      <a16:colId xmlns:a16="http://schemas.microsoft.com/office/drawing/2014/main" val="20000"/>
                    </a:ext>
                  </a:extLst>
                </a:gridCol>
                <a:gridCol w="1041057">
                  <a:extLst>
                    <a:ext uri="{9D8B030D-6E8A-4147-A177-3AD203B41FA5}">
                      <a16:colId xmlns:a16="http://schemas.microsoft.com/office/drawing/2014/main" val="20001"/>
                    </a:ext>
                  </a:extLst>
                </a:gridCol>
                <a:gridCol w="1097065">
                  <a:extLst>
                    <a:ext uri="{9D8B030D-6E8A-4147-A177-3AD203B41FA5}">
                      <a16:colId xmlns:a16="http://schemas.microsoft.com/office/drawing/2014/main" val="20002"/>
                    </a:ext>
                  </a:extLst>
                </a:gridCol>
                <a:gridCol w="1502286">
                  <a:extLst>
                    <a:ext uri="{9D8B030D-6E8A-4147-A177-3AD203B41FA5}">
                      <a16:colId xmlns:a16="http://schemas.microsoft.com/office/drawing/2014/main" val="20003"/>
                    </a:ext>
                  </a:extLst>
                </a:gridCol>
                <a:gridCol w="2520281">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Clarity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Creativity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Compassion in the </a:t>
                      </a:r>
                    </a:p>
                    <a:p>
                      <a:pPr algn="l" fontAlgn="b"/>
                      <a:r>
                        <a:rPr lang="en-US" sz="2000" b="1" i="0" u="none" strike="noStrike" dirty="0">
                          <a:solidFill>
                            <a:schemeClr val="bg1"/>
                          </a:solidFill>
                          <a:latin typeface="Calibri"/>
                        </a:rPr>
                        <a:t>    service 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41624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41624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920300"/>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920300"/>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920300"/>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70694"/>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562240"/>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r>
              <a:rPr lang="en-US" sz="3600" dirty="0"/>
              <a:t> (1/2)</a:t>
            </a:r>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lvl="0"/>
            <a:r>
              <a:rPr lang="en-US" dirty="0"/>
              <a:t>The intention of being (as opposed to doing)</a:t>
            </a:r>
          </a:p>
          <a:p>
            <a:pPr lvl="1"/>
            <a:r>
              <a:rPr lang="en-US" dirty="0"/>
              <a:t>Posture: sit with a straight back, as comfortable as possible </a:t>
            </a:r>
            <a:br>
              <a:rPr lang="en-US" dirty="0"/>
            </a:br>
            <a:r>
              <a:rPr lang="en-US" dirty="0"/>
              <a:t>in the chair that you are seated, slightly tuck your chin</a:t>
            </a:r>
            <a:br>
              <a:rPr lang="en-US" dirty="0"/>
            </a:br>
            <a:r>
              <a:rPr lang="en-US" dirty="0"/>
              <a:t>(or cross legged if you feel comfortable)</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our minds may be busy and noisy</a:t>
            </a: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6" y="1791832"/>
            <a:ext cx="3178565" cy="2573272"/>
          </a:xfrm>
          <a:prstGeom prst="rect">
            <a:avLst/>
          </a:prstGeom>
        </p:spPr>
      </p:pic>
      <p:sp>
        <p:nvSpPr>
          <p:cNvPr id="6" name="TextBox 5">
            <a:extLst>
              <a:ext uri="{FF2B5EF4-FFF2-40B4-BE49-F238E27FC236}">
                <a16:creationId xmlns:a16="http://schemas.microsoft.com/office/drawing/2014/main" id="{AE0F5688-7739-0D2D-550F-425292B6C63B}"/>
              </a:ext>
            </a:extLst>
          </p:cNvPr>
          <p:cNvSpPr txBox="1"/>
          <p:nvPr/>
        </p:nvSpPr>
        <p:spPr>
          <a:xfrm>
            <a:off x="6228184" y="5050104"/>
            <a:ext cx="5256584" cy="646331"/>
          </a:xfrm>
          <a:prstGeom prst="rect">
            <a:avLst/>
          </a:prstGeom>
          <a:noFill/>
        </p:spPr>
        <p:txBody>
          <a:bodyPr wrap="square" rtlCol="0">
            <a:spAutoFit/>
          </a:bodyPr>
          <a:lstStyle/>
          <a:p>
            <a:r>
              <a:rPr lang="fr-CA" b="1" dirty="0" err="1">
                <a:solidFill>
                  <a:srgbClr val="FF0000"/>
                </a:solidFill>
              </a:rPr>
              <a:t>Review</a:t>
            </a:r>
            <a:r>
              <a:rPr lang="fr-CA" b="1" dirty="0">
                <a:solidFill>
                  <a:srgbClr val="FF0000"/>
                </a:solidFill>
              </a:rPr>
              <a:t> </a:t>
            </a:r>
            <a:r>
              <a:rPr lang="fr-CA" b="1" dirty="0" err="1">
                <a:solidFill>
                  <a:srgbClr val="FF0000"/>
                </a:solidFill>
              </a:rPr>
              <a:t>what’s</a:t>
            </a:r>
            <a:r>
              <a:rPr lang="fr-CA" b="1" dirty="0">
                <a:solidFill>
                  <a:srgbClr val="FF0000"/>
                </a:solidFill>
              </a:rPr>
              <a:t> </a:t>
            </a:r>
            <a:r>
              <a:rPr lang="fr-CA" b="1" dirty="0" err="1">
                <a:solidFill>
                  <a:srgbClr val="FF0000"/>
                </a:solidFill>
              </a:rPr>
              <a:t>coming</a:t>
            </a:r>
            <a:r>
              <a:rPr lang="fr-CA" b="1" dirty="0">
                <a:solidFill>
                  <a:srgbClr val="FF0000"/>
                </a:solidFill>
              </a:rPr>
              <a:t> back from translation bureau</a:t>
            </a:r>
          </a:p>
          <a:p>
            <a:r>
              <a:rPr lang="fr-CA" b="1" dirty="0">
                <a:solidFill>
                  <a:srgbClr val="FF0000"/>
                </a:solidFill>
              </a:rPr>
              <a:t>For </a:t>
            </a:r>
            <a:r>
              <a:rPr lang="fr-CA" b="1" dirty="0" err="1">
                <a:solidFill>
                  <a:srgbClr val="FF0000"/>
                </a:solidFill>
              </a:rPr>
              <a:t>week</a:t>
            </a:r>
            <a:r>
              <a:rPr lang="fr-CA" b="1" dirty="0">
                <a:solidFill>
                  <a:srgbClr val="FF0000"/>
                </a:solidFill>
              </a:rPr>
              <a:t> 1</a:t>
            </a:r>
            <a:endParaRPr lang="en-US" dirty="0">
              <a:solidFill>
                <a:srgbClr val="FF0000"/>
              </a:solidFill>
            </a:endParaRPr>
          </a:p>
        </p:txBody>
      </p:sp>
    </p:spTree>
    <p:extLst>
      <p:ext uri="{BB962C8B-B14F-4D97-AF65-F5344CB8AC3E}">
        <p14:creationId xmlns:p14="http://schemas.microsoft.com/office/powerpoint/2010/main" val="38612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Mindful Breathing Exercise – Breathing </a:t>
            </a:r>
            <a:r>
              <a:rPr lang="en-CA" sz="2000" dirty="0"/>
              <a:t>(2/2)</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a:t>Time required: 5 minutes</a:t>
            </a:r>
          </a:p>
          <a:p>
            <a:r>
              <a:rPr lang="en-CA" dirty="0"/>
              <a:t>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time is over.</a:t>
            </a:r>
          </a:p>
          <a:p>
            <a:pPr lvl="1"/>
            <a:r>
              <a:rPr lang="en-CA" dirty="0"/>
              <a:t>Just continue breathing… for one more minute</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sp>
        <p:nvSpPr>
          <p:cNvPr id="6" name="TextBox 5">
            <a:extLst>
              <a:ext uri="{FF2B5EF4-FFF2-40B4-BE49-F238E27FC236}">
                <a16:creationId xmlns:a16="http://schemas.microsoft.com/office/drawing/2014/main" id="{E45B67A5-4BA7-0A5D-8119-C4CA608F25D5}"/>
              </a:ext>
            </a:extLst>
          </p:cNvPr>
          <p:cNvSpPr txBox="1"/>
          <p:nvPr/>
        </p:nvSpPr>
        <p:spPr>
          <a:xfrm>
            <a:off x="5940152" y="4403773"/>
            <a:ext cx="5256584" cy="646331"/>
          </a:xfrm>
          <a:prstGeom prst="rect">
            <a:avLst/>
          </a:prstGeom>
          <a:noFill/>
        </p:spPr>
        <p:txBody>
          <a:bodyPr wrap="square" rtlCol="0">
            <a:spAutoFit/>
          </a:bodyPr>
          <a:lstStyle/>
          <a:p>
            <a:r>
              <a:rPr lang="fr-CA" b="1" dirty="0" err="1">
                <a:solidFill>
                  <a:srgbClr val="FF0000"/>
                </a:solidFill>
              </a:rPr>
              <a:t>Review</a:t>
            </a:r>
            <a:r>
              <a:rPr lang="fr-CA" b="1" dirty="0">
                <a:solidFill>
                  <a:srgbClr val="FF0000"/>
                </a:solidFill>
              </a:rPr>
              <a:t> </a:t>
            </a:r>
            <a:r>
              <a:rPr lang="fr-CA" b="1" dirty="0" err="1">
                <a:solidFill>
                  <a:srgbClr val="FF0000"/>
                </a:solidFill>
              </a:rPr>
              <a:t>what’s</a:t>
            </a:r>
            <a:r>
              <a:rPr lang="fr-CA" b="1" dirty="0">
                <a:solidFill>
                  <a:srgbClr val="FF0000"/>
                </a:solidFill>
              </a:rPr>
              <a:t> </a:t>
            </a:r>
            <a:r>
              <a:rPr lang="fr-CA" b="1" dirty="0" err="1">
                <a:solidFill>
                  <a:srgbClr val="FF0000"/>
                </a:solidFill>
              </a:rPr>
              <a:t>coming</a:t>
            </a:r>
            <a:r>
              <a:rPr lang="fr-CA" b="1" dirty="0">
                <a:solidFill>
                  <a:srgbClr val="FF0000"/>
                </a:solidFill>
              </a:rPr>
              <a:t> back from translation bureau</a:t>
            </a:r>
          </a:p>
          <a:p>
            <a:r>
              <a:rPr lang="fr-CA" b="1" dirty="0">
                <a:solidFill>
                  <a:srgbClr val="FF0000"/>
                </a:solidFill>
              </a:rPr>
              <a:t>For intro session</a:t>
            </a:r>
            <a:endParaRPr lang="en-US" dirty="0">
              <a:solidFill>
                <a:srgbClr val="FF0000"/>
              </a:solidFill>
            </a:endParaRPr>
          </a:p>
        </p:txBody>
      </p:sp>
    </p:spTree>
    <p:extLst>
      <p:ext uri="{BB962C8B-B14F-4D97-AF65-F5344CB8AC3E}">
        <p14:creationId xmlns:p14="http://schemas.microsoft.com/office/powerpoint/2010/main" val="79587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Debrief – Breakout rooms</a:t>
            </a:r>
            <a:br>
              <a:rPr lang="en-CA" sz="2800" dirty="0"/>
            </a:br>
            <a:r>
              <a:rPr lang="fr-CA" sz="2800" dirty="0" err="1"/>
              <a:t>What</a:t>
            </a:r>
            <a:r>
              <a:rPr lang="fr-CA" sz="2800" dirty="0"/>
              <a:t> </a:t>
            </a:r>
            <a:r>
              <a:rPr lang="fr-CA" sz="2800" dirty="0" err="1"/>
              <a:t>got</a:t>
            </a:r>
            <a:r>
              <a:rPr lang="fr-CA" sz="2800" dirty="0"/>
              <a:t> </a:t>
            </a:r>
            <a:r>
              <a:rPr lang="fr-CA" sz="2800" dirty="0" err="1"/>
              <a:t>your</a:t>
            </a:r>
            <a:r>
              <a:rPr lang="fr-CA" sz="2800" dirty="0"/>
              <a:t> attention?</a:t>
            </a:r>
            <a:endParaRPr lang="en-US" sz="2800" dirty="0"/>
          </a:p>
        </p:txBody>
      </p:sp>
      <p:sp>
        <p:nvSpPr>
          <p:cNvPr id="3" name="Content Placeholder 2"/>
          <p:cNvSpPr>
            <a:spLocks noGrp="1"/>
          </p:cNvSpPr>
          <p:nvPr>
            <p:ph idx="1"/>
          </p:nvPr>
        </p:nvSpPr>
        <p:spPr>
          <a:xfrm>
            <a:off x="457199" y="1600200"/>
            <a:ext cx="5410945" cy="4781128"/>
          </a:xfrm>
        </p:spPr>
        <p:txBody>
          <a:bodyPr>
            <a:normAutofit fontScale="85000" lnSpcReduction="20000"/>
          </a:bodyPr>
          <a:lstStyle/>
          <a:p>
            <a:pPr marL="0" indent="0">
              <a:lnSpc>
                <a:spcPct val="110000"/>
              </a:lnSpc>
              <a:spcBef>
                <a:spcPts val="600"/>
              </a:spcBef>
              <a:buNone/>
            </a:pPr>
            <a:r>
              <a:rPr lang="fr-CA" dirty="0" err="1"/>
              <a:t>What</a:t>
            </a:r>
            <a:r>
              <a:rPr lang="fr-CA" dirty="0"/>
              <a:t> </a:t>
            </a:r>
            <a:r>
              <a:rPr lang="fr-CA" dirty="0" err="1"/>
              <a:t>got</a:t>
            </a:r>
            <a:r>
              <a:rPr lang="fr-CA" dirty="0"/>
              <a:t> </a:t>
            </a:r>
            <a:r>
              <a:rPr lang="fr-CA" dirty="0" err="1"/>
              <a:t>your</a:t>
            </a:r>
            <a:r>
              <a:rPr lang="fr-CA" dirty="0"/>
              <a:t> attention the </a:t>
            </a:r>
            <a:r>
              <a:rPr lang="fr-CA" dirty="0" err="1"/>
              <a:t>most</a:t>
            </a:r>
            <a:r>
              <a:rPr lang="fr-CA" dirty="0"/>
              <a:t>?</a:t>
            </a:r>
            <a:endParaRPr lang="en-CA" dirty="0"/>
          </a:p>
          <a:p>
            <a:pPr>
              <a:lnSpc>
                <a:spcPct val="110000"/>
              </a:lnSpc>
              <a:spcBef>
                <a:spcPts val="600"/>
              </a:spcBef>
            </a:pPr>
            <a:r>
              <a:rPr lang="en-US" dirty="0"/>
              <a:t>What Happens in the Brain, Under Stress and Neuroplasticity</a:t>
            </a:r>
          </a:p>
          <a:p>
            <a:pPr>
              <a:lnSpc>
                <a:spcPct val="110000"/>
              </a:lnSpc>
              <a:spcBef>
                <a:spcPts val="600"/>
              </a:spcBef>
            </a:pPr>
            <a:r>
              <a:rPr lang="en-US" dirty="0"/>
              <a:t>Why Mindfulness Matters and the Benefits to CEO’s</a:t>
            </a:r>
          </a:p>
          <a:p>
            <a:pPr>
              <a:lnSpc>
                <a:spcPct val="110000"/>
              </a:lnSpc>
              <a:spcBef>
                <a:spcPts val="600"/>
              </a:spcBef>
            </a:pPr>
            <a:r>
              <a:rPr lang="en-US" dirty="0"/>
              <a:t>How the Mindful Change Leadership skills support the Key Leadership Competencies</a:t>
            </a:r>
          </a:p>
          <a:p>
            <a:pPr>
              <a:lnSpc>
                <a:spcPct val="110000"/>
              </a:lnSpc>
              <a:spcBef>
                <a:spcPts val="600"/>
              </a:spcBef>
            </a:pPr>
            <a:r>
              <a:rPr lang="en-US" dirty="0"/>
              <a:t>Breathing Exercise (possible compared to the Body Scan from last week)</a:t>
            </a:r>
            <a:endParaRPr lang="fr-CA" dirty="0"/>
          </a:p>
        </p:txBody>
      </p:sp>
      <p:grpSp>
        <p:nvGrpSpPr>
          <p:cNvPr id="10" name="Group 9"/>
          <p:cNvGrpSpPr/>
          <p:nvPr/>
        </p:nvGrpSpPr>
        <p:grpSpPr>
          <a:xfrm>
            <a:off x="4752359" y="1"/>
            <a:ext cx="1475825" cy="1592914"/>
            <a:chOff x="1691680" y="5343137"/>
            <a:chExt cx="803649" cy="81808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6786345" y="1169255"/>
            <a:ext cx="2076037" cy="1423197"/>
          </a:xfrm>
          <a:prstGeom prst="rect">
            <a:avLst/>
          </a:prstGeom>
        </p:spPr>
      </p:pic>
      <p:pic>
        <p:nvPicPr>
          <p:cNvPr id="5" name="Picture 4"/>
          <p:cNvPicPr>
            <a:picLocks noChangeAspect="1"/>
          </p:cNvPicPr>
          <p:nvPr/>
        </p:nvPicPr>
        <p:blipFill>
          <a:blip r:embed="rId5">
            <a:duotone>
              <a:schemeClr val="accent1">
                <a:shade val="45000"/>
                <a:satMod val="135000"/>
              </a:schemeClr>
              <a:prstClr val="white"/>
            </a:duotone>
          </a:blip>
          <a:stretch>
            <a:fillRect/>
          </a:stretch>
        </p:blipFill>
        <p:spPr>
          <a:xfrm>
            <a:off x="7228370" y="3774904"/>
            <a:ext cx="1974349" cy="1137738"/>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rotWithShape="1">
          <a:blip r:embed="rId6">
            <a:duotone>
              <a:schemeClr val="accent1">
                <a:shade val="45000"/>
                <a:satMod val="135000"/>
              </a:schemeClr>
              <a:prstClr val="white"/>
            </a:duotone>
          </a:blip>
          <a:srcRect r="15058"/>
          <a:stretch/>
        </p:blipFill>
        <p:spPr bwMode="auto">
          <a:xfrm>
            <a:off x="5890551" y="2475604"/>
            <a:ext cx="1606656" cy="1109666"/>
          </a:xfrm>
          <a:prstGeom prst="rect">
            <a:avLst/>
          </a:prstGeom>
          <a:noFill/>
        </p:spPr>
      </p:pic>
      <p:grpSp>
        <p:nvGrpSpPr>
          <p:cNvPr id="6" name="Group 5"/>
          <p:cNvGrpSpPr/>
          <p:nvPr/>
        </p:nvGrpSpPr>
        <p:grpSpPr>
          <a:xfrm>
            <a:off x="5960434" y="4963225"/>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2</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700" dirty="0"/>
              <a:t>Connecting – once a week with your buddies</a:t>
            </a:r>
          </a:p>
          <a:p>
            <a:pPr lvl="1">
              <a:spcBef>
                <a:spcPts val="0"/>
              </a:spcBef>
            </a:pPr>
            <a:r>
              <a:rPr lang="en-CA" sz="2400" dirty="0"/>
              <a:t>Recommended 20 minutes call: 5 </a:t>
            </a:r>
            <a:r>
              <a:rPr lang="en-CA" sz="2400" dirty="0" err="1"/>
              <a:t>mins</a:t>
            </a:r>
            <a:r>
              <a:rPr lang="en-CA" sz="2400" dirty="0"/>
              <a:t> for each, you can discuss what you found interesting, what was challenging, what you like the most</a:t>
            </a:r>
          </a:p>
          <a:p>
            <a:pPr>
              <a:spcBef>
                <a:spcPts val="0"/>
              </a:spcBef>
            </a:pPr>
            <a:r>
              <a:rPr lang="en-CA" sz="2700" dirty="0"/>
              <a:t>Gratitude Journaling – daily</a:t>
            </a:r>
          </a:p>
          <a:p>
            <a:pPr lvl="0"/>
            <a:r>
              <a:rPr lang="en-CA" sz="2700" dirty="0">
                <a:solidFill>
                  <a:prstClr val="black"/>
                </a:solidFill>
              </a:rPr>
              <a:t>Practice 5 </a:t>
            </a:r>
            <a:r>
              <a:rPr lang="en-CA" sz="2700" dirty="0" err="1">
                <a:solidFill>
                  <a:prstClr val="black"/>
                </a:solidFill>
              </a:rPr>
              <a:t>mins</a:t>
            </a:r>
            <a:r>
              <a:rPr lang="en-CA" sz="2700" dirty="0">
                <a:solidFill>
                  <a:prstClr val="black"/>
                </a:solidFill>
              </a:rPr>
              <a:t> breathing – daily</a:t>
            </a:r>
            <a:br>
              <a:rPr lang="en-CA" sz="2700" dirty="0">
                <a:solidFill>
                  <a:prstClr val="black"/>
                </a:solidFill>
              </a:rPr>
            </a:br>
            <a:r>
              <a:rPr lang="en-CA" sz="1600" dirty="0">
                <a:solidFill>
                  <a:prstClr val="black"/>
                </a:solidFill>
                <a:hlinkClick r:id="rId3"/>
              </a:rPr>
              <a:t>http://marc.ucla.edu/mpeg/01_Breathing_Meditation.mp3</a:t>
            </a:r>
            <a:r>
              <a:rPr lang="en-CA" sz="1600" dirty="0">
                <a:solidFill>
                  <a:prstClr val="black"/>
                </a:solidFill>
              </a:rPr>
              <a:t> </a:t>
            </a:r>
            <a:br>
              <a:rPr lang="en-CA" sz="1600" dirty="0">
                <a:solidFill>
                  <a:prstClr val="black"/>
                </a:solidFill>
              </a:rPr>
            </a:br>
            <a:r>
              <a:rPr lang="en-CA" sz="1600" dirty="0">
                <a:solidFill>
                  <a:prstClr val="black"/>
                </a:solidFill>
                <a:hlinkClick r:id="rId4"/>
              </a:rPr>
              <a:t>https://soundcloud.com/mindfulmagazine/5-minute-breathing-meditation</a:t>
            </a:r>
            <a:r>
              <a:rPr lang="en-CA" sz="1600" dirty="0">
                <a:solidFill>
                  <a:prstClr val="black"/>
                </a:solidFill>
              </a:rPr>
              <a:t> </a:t>
            </a:r>
          </a:p>
          <a:p>
            <a:pPr>
              <a:spcBef>
                <a:spcPts val="0"/>
              </a:spcBef>
            </a:pPr>
            <a:r>
              <a:rPr lang="en-CA" sz="2800" dirty="0"/>
              <a:t>In case you have a question, a comment </a:t>
            </a:r>
            <a:br>
              <a:rPr lang="en-CA" sz="2800" dirty="0"/>
            </a:br>
            <a:r>
              <a:rPr lang="en-CA" sz="2800" dirty="0"/>
              <a:t>or want to share something, please do </a:t>
            </a:r>
            <a:br>
              <a:rPr lang="en-CA" sz="2800" dirty="0"/>
            </a:br>
            <a:r>
              <a:rPr lang="en-CA" sz="2800" dirty="0"/>
              <a:t>so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0730" y="460846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e1.mm.bing.net/th?&amp;id=OIP.M5a32b83e321008b02071facfcf5bb17co0&amp;w=173&amp;h=85&amp;c=0&amp;pid=1.9&amp;rs=0&amp;p=0&amp;r=0">
            <a:hlinkClick r:id="rId10" tooltip="View image detail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8379" y="5157192"/>
            <a:ext cx="7767384"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Pratiquez la pleine conscience, retrouver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6952"/>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4294967295"/>
          </p:nvPr>
        </p:nvSpPr>
        <p:spPr>
          <a:xfrm>
            <a:off x="1371600" y="4752727"/>
            <a:ext cx="6400800" cy="1752600"/>
          </a:xfrm>
        </p:spPr>
        <p:txBody>
          <a:bodyPr>
            <a:normAutofit/>
          </a:bodyPr>
          <a:lstStyle/>
          <a:p>
            <a:pPr marL="0" indent="0" algn="ctr">
              <a:buNone/>
            </a:pPr>
            <a:r>
              <a:rPr lang="en-US" dirty="0"/>
              <a:t>Session 2 (of 8)</a:t>
            </a:r>
          </a:p>
          <a:p>
            <a:pPr marL="0" indent="0" algn="ctr">
              <a:buNone/>
            </a:pPr>
            <a:r>
              <a:rPr lang="en-US" dirty="0">
                <a:solidFill>
                  <a:schemeClr val="tx1">
                    <a:lumMod val="50000"/>
                    <a:lumOff val="50000"/>
                  </a:schemeClr>
                </a:solidFill>
              </a:rPr>
              <a:t>May 15, 2023</a:t>
            </a: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sp>
        <p:nvSpPr>
          <p:cNvPr id="3" name="Content Placeholder 2"/>
          <p:cNvSpPr>
            <a:spLocks noGrp="1"/>
          </p:cNvSpPr>
          <p:nvPr>
            <p:ph idx="1"/>
          </p:nvPr>
        </p:nvSpPr>
        <p:spPr/>
        <p:txBody>
          <a:bodyPr>
            <a:normAutofit fontScale="77500" lnSpcReduction="20000"/>
          </a:bodyPr>
          <a:lstStyle/>
          <a:p>
            <a:r>
              <a:rPr lang="en-CA" dirty="0"/>
              <a:t>Time required: 2 minutes</a:t>
            </a:r>
          </a:p>
          <a:p>
            <a:r>
              <a:rPr lang="en-CA" dirty="0"/>
              <a:t>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time is over.</a:t>
            </a:r>
          </a:p>
          <a:p>
            <a:pPr lvl="1"/>
            <a:r>
              <a:rPr lang="en-CA" dirty="0"/>
              <a:t>Just continue breathing</a:t>
            </a:r>
          </a:p>
          <a:p>
            <a:r>
              <a:rPr lang="en-CA" dirty="0"/>
              <a:t>There will be time to do a debrief of what you noticed </a:t>
            </a:r>
          </a:p>
        </p:txBody>
      </p:sp>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8183DB-4514-0A38-E813-EAA195A52F10}"/>
              </a:ext>
            </a:extLst>
          </p:cNvPr>
          <p:cNvSpPr txBox="1"/>
          <p:nvPr/>
        </p:nvSpPr>
        <p:spPr>
          <a:xfrm>
            <a:off x="7635699" y="3433762"/>
            <a:ext cx="2386608" cy="646331"/>
          </a:xfrm>
          <a:prstGeom prst="rect">
            <a:avLst/>
          </a:prstGeom>
          <a:noFill/>
        </p:spPr>
        <p:txBody>
          <a:bodyPr wrap="square" rtlCol="0">
            <a:spAutoFit/>
          </a:bodyPr>
          <a:lstStyle/>
          <a:p>
            <a:r>
              <a:rPr lang="fr-CA" dirty="0" err="1">
                <a:solidFill>
                  <a:srgbClr val="FF0000"/>
                </a:solidFill>
              </a:rPr>
              <a:t>Review</a:t>
            </a:r>
            <a:r>
              <a:rPr lang="fr-CA" dirty="0">
                <a:solidFill>
                  <a:srgbClr val="FF0000"/>
                </a:solidFill>
              </a:rPr>
              <a:t> </a:t>
            </a:r>
            <a:r>
              <a:rPr lang="fr-CA" dirty="0" err="1">
                <a:solidFill>
                  <a:srgbClr val="FF0000"/>
                </a:solidFill>
              </a:rPr>
              <a:t>what</a:t>
            </a:r>
            <a:r>
              <a:rPr lang="fr-CA" dirty="0">
                <a:solidFill>
                  <a:srgbClr val="FF0000"/>
                </a:solidFill>
              </a:rPr>
              <a:t> </a:t>
            </a:r>
            <a:r>
              <a:rPr lang="fr-CA" dirty="0" err="1">
                <a:solidFill>
                  <a:srgbClr val="FF0000"/>
                </a:solidFill>
              </a:rPr>
              <a:t>comes</a:t>
            </a:r>
            <a:r>
              <a:rPr lang="fr-CA" dirty="0">
                <a:solidFill>
                  <a:srgbClr val="FF0000"/>
                </a:solidFill>
              </a:rPr>
              <a:t> back from translation</a:t>
            </a:r>
            <a:endParaRPr lang="en-US" dirty="0">
              <a:solidFill>
                <a:srgbClr val="FF0000"/>
              </a:solidFill>
            </a:endParaRPr>
          </a:p>
        </p:txBody>
      </p:sp>
    </p:spTree>
    <p:extLst>
      <p:ext uri="{BB962C8B-B14F-4D97-AF65-F5344CB8AC3E}">
        <p14:creationId xmlns:p14="http://schemas.microsoft.com/office/powerpoint/2010/main" val="295144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(1)</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0" name="Picture 2" descr="C:\Users\GonzalA1\AppData\Local\Microsoft\Windows\Temporary Internet Files\Content.IE5\QDHZ6E8K\1460057_573588012711115_1036798740_n[1].jp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593683" y="4178374"/>
            <a:ext cx="2718735" cy="2897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1[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 outstanding issues?</a:t>
            </a:r>
          </a:p>
        </p:txBody>
      </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52944">
            <a:off x="6040093" y="886843"/>
            <a:ext cx="2443425" cy="2627140"/>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2: </a:t>
            </a:r>
            <a:r>
              <a:rPr lang="en-CA" dirty="0"/>
              <a:t>The brain </a:t>
            </a:r>
            <a:r>
              <a:rPr lang="en-US" dirty="0"/>
              <a:t> (</a:t>
            </a:r>
            <a:r>
              <a:rPr lang="en-CA" dirty="0"/>
              <a:t>focus, clarity</a:t>
            </a:r>
            <a:r>
              <a:rPr lang="en-US" dirty="0"/>
              <a:t>)</a:t>
            </a:r>
          </a:p>
        </p:txBody>
      </p:sp>
      <p:sp>
        <p:nvSpPr>
          <p:cNvPr id="3" name="Content Placeholder 2"/>
          <p:cNvSpPr>
            <a:spLocks noGrp="1"/>
          </p:cNvSpPr>
          <p:nvPr>
            <p:ph idx="1"/>
          </p:nvPr>
        </p:nvSpPr>
        <p:spPr/>
        <p:txBody>
          <a:bodyPr>
            <a:normAutofit/>
          </a:bodyPr>
          <a:lstStyle/>
          <a:p>
            <a:pPr lvl="0"/>
            <a:r>
              <a:rPr lang="en-US" dirty="0">
                <a:solidFill>
                  <a:schemeClr val="bg1">
                    <a:lumMod val="50000"/>
                  </a:schemeClr>
                </a:solidFill>
              </a:rPr>
              <a:t>Breathing exercise – 2 minutes</a:t>
            </a:r>
          </a:p>
          <a:p>
            <a:pPr lvl="0"/>
            <a:r>
              <a:rPr lang="en-US" dirty="0">
                <a:solidFill>
                  <a:schemeClr val="bg1">
                    <a:lumMod val="50000"/>
                  </a:schemeClr>
                </a:solidFill>
              </a:rPr>
              <a:t>From last week’s Comments</a:t>
            </a:r>
          </a:p>
          <a:p>
            <a:pPr lvl="0"/>
            <a:r>
              <a:rPr lang="en-US" dirty="0">
                <a:solidFill>
                  <a:schemeClr val="bg1">
                    <a:lumMod val="50000"/>
                  </a:schemeClr>
                </a:solidFill>
              </a:rPr>
              <a:t>Debrief from last week</a:t>
            </a:r>
          </a:p>
          <a:p>
            <a:pPr lvl="0"/>
            <a:r>
              <a:rPr lang="en-US" dirty="0"/>
              <a:t>What happens in the brain - neuroplasticity</a:t>
            </a:r>
            <a:endParaRPr lang="en-CA" sz="2800" dirty="0"/>
          </a:p>
          <a:p>
            <a:pPr lvl="0"/>
            <a:r>
              <a:rPr lang="fr-CA" dirty="0"/>
              <a:t>MCL &amp; </a:t>
            </a:r>
            <a:r>
              <a:rPr lang="en-US" dirty="0"/>
              <a:t>The Key Leadership Competencies</a:t>
            </a:r>
          </a:p>
          <a:p>
            <a:pPr lvl="0"/>
            <a:r>
              <a:rPr lang="en-US" dirty="0"/>
              <a:t>Your turn for the week</a:t>
            </a:r>
          </a:p>
          <a:p>
            <a:r>
              <a:rPr lang="en-US" dirty="0"/>
              <a:t>Practice: Breathing exercise</a:t>
            </a:r>
            <a:endParaRPr lang="en-CA"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6314384"/>
            <a:ext cx="6984776" cy="523220"/>
          </a:xfrm>
          <a:prstGeom prst="rect">
            <a:avLst/>
          </a:prstGeom>
        </p:spPr>
        <p:txBody>
          <a:bodyPr wrap="square">
            <a:spAutoFit/>
          </a:bodyPr>
          <a:lstStyle/>
          <a:p>
            <a:r>
              <a:rPr lang="en-US" sz="1400" dirty="0">
                <a:hlinkClick r:id="rId3"/>
              </a:rPr>
              <a:t>https://www.amazon.ca/What-Happened-You-Understanding-Resilience/dp/1250223180/</a:t>
            </a:r>
            <a:endParaRPr lang="en-US" sz="1400" dirty="0"/>
          </a:p>
          <a:p>
            <a:r>
              <a:rPr lang="en-US" sz="1400" dirty="0">
                <a:hlinkClick r:id="rId4"/>
              </a:rPr>
              <a:t>https://www.youtube.com/watch?v=JlS8ApNBtuU&amp;t=7s</a:t>
            </a:r>
            <a:r>
              <a:rPr lang="en-US" sz="1400" dirty="0"/>
              <a:t> </a:t>
            </a:r>
          </a:p>
        </p:txBody>
      </p:sp>
      <p:pic>
        <p:nvPicPr>
          <p:cNvPr id="4" name="Picture 3">
            <a:extLst>
              <a:ext uri="{FF2B5EF4-FFF2-40B4-BE49-F238E27FC236}">
                <a16:creationId xmlns:a16="http://schemas.microsoft.com/office/drawing/2014/main" id="{73F67250-5CFC-C0D7-B8AB-44269ECF8A60}"/>
              </a:ext>
            </a:extLst>
          </p:cNvPr>
          <p:cNvPicPr>
            <a:picLocks noChangeAspect="1"/>
          </p:cNvPicPr>
          <p:nvPr/>
        </p:nvPicPr>
        <p:blipFill>
          <a:blip r:embed="rId5"/>
          <a:stretch>
            <a:fillRect/>
          </a:stretch>
        </p:blipFill>
        <p:spPr>
          <a:xfrm>
            <a:off x="3324348" y="436267"/>
            <a:ext cx="6311566" cy="5441005"/>
          </a:xfrm>
          <a:prstGeom prst="rect">
            <a:avLst/>
          </a:prstGeom>
        </p:spPr>
      </p:pic>
      <p:sp>
        <p:nvSpPr>
          <p:cNvPr id="8" name="Content Placeholder 7">
            <a:extLst>
              <a:ext uri="{FF2B5EF4-FFF2-40B4-BE49-F238E27FC236}">
                <a16:creationId xmlns:a16="http://schemas.microsoft.com/office/drawing/2014/main" id="{FA8AA18B-642D-8280-808F-C13CD2B78F88}"/>
              </a:ext>
            </a:extLst>
          </p:cNvPr>
          <p:cNvSpPr>
            <a:spLocks noGrp="1"/>
          </p:cNvSpPr>
          <p:nvPr>
            <p:ph idx="1"/>
          </p:nvPr>
        </p:nvSpPr>
        <p:spPr>
          <a:xfrm>
            <a:off x="457200" y="1600200"/>
            <a:ext cx="2242592" cy="3810001"/>
          </a:xfrm>
        </p:spPr>
        <p:txBody>
          <a:bodyPr/>
          <a:lstStyle/>
          <a:p>
            <a:pPr marL="0" indent="0">
              <a:buNone/>
            </a:pPr>
            <a:r>
              <a:rPr lang="en-US" sz="3200" dirty="0"/>
              <a:t>“What Happened to You?...”</a:t>
            </a:r>
            <a:endParaRPr lang="en-US" dirty="0"/>
          </a:p>
        </p:txBody>
      </p:sp>
      <p:sp>
        <p:nvSpPr>
          <p:cNvPr id="10" name="Title 9">
            <a:extLst>
              <a:ext uri="{FF2B5EF4-FFF2-40B4-BE49-F238E27FC236}">
                <a16:creationId xmlns:a16="http://schemas.microsoft.com/office/drawing/2014/main" id="{254E1D13-3D67-64B3-76C0-FB6BEB88FAC0}"/>
              </a:ext>
            </a:extLst>
          </p:cNvPr>
          <p:cNvSpPr>
            <a:spLocks noGrp="1"/>
          </p:cNvSpPr>
          <p:nvPr>
            <p:ph type="title"/>
          </p:nvPr>
        </p:nvSpPr>
        <p:spPr/>
        <p:txBody>
          <a:bodyPr/>
          <a:lstStyle/>
          <a:p>
            <a:r>
              <a:rPr lang="fr-CA" dirty="0"/>
              <a:t>The Brain</a:t>
            </a:r>
            <a:endParaRPr lang="en-US" dirty="0"/>
          </a:p>
        </p:txBody>
      </p:sp>
      <p:sp>
        <p:nvSpPr>
          <p:cNvPr id="11" name="TextBox 10">
            <a:extLst>
              <a:ext uri="{FF2B5EF4-FFF2-40B4-BE49-F238E27FC236}">
                <a16:creationId xmlns:a16="http://schemas.microsoft.com/office/drawing/2014/main" id="{CFA0D02A-5DAC-4D48-6252-205ED8FBA73B}"/>
              </a:ext>
            </a:extLst>
          </p:cNvPr>
          <p:cNvSpPr txBox="1"/>
          <p:nvPr/>
        </p:nvSpPr>
        <p:spPr>
          <a:xfrm>
            <a:off x="437697" y="3278322"/>
            <a:ext cx="4854383" cy="2862322"/>
          </a:xfrm>
          <a:prstGeom prst="rect">
            <a:avLst/>
          </a:prstGeom>
          <a:noFill/>
        </p:spPr>
        <p:txBody>
          <a:bodyPr wrap="square" rtlCol="0">
            <a:spAutoFit/>
          </a:bodyPr>
          <a:lstStyle/>
          <a:p>
            <a:r>
              <a:rPr lang="en-CA" dirty="0"/>
              <a:t>Hierarchical organization of the human </a:t>
            </a:r>
            <a:br>
              <a:rPr lang="en-CA" dirty="0"/>
            </a:br>
            <a:r>
              <a:rPr lang="en-CA" dirty="0"/>
              <a:t>brain – The brain can be divided into four interconnected areas: brainstem, diencephalon, limbic, and cortex. The structural and functional complexity increases from the lower, simpler areas of the brainstem up to the cortex. The cortex mediates the most uniquely “human” functions such as speech and language, abstract cognition, and the capacity to reflect on the past and envision the future</a:t>
            </a:r>
          </a:p>
        </p:txBody>
      </p:sp>
    </p:spTree>
    <p:extLst>
      <p:ext uri="{BB962C8B-B14F-4D97-AF65-F5344CB8AC3E}">
        <p14:creationId xmlns:p14="http://schemas.microsoft.com/office/powerpoint/2010/main" val="107406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15185"/>
          <a:stretch/>
        </p:blipFill>
        <p:spPr>
          <a:xfrm>
            <a:off x="1156440" y="1141059"/>
            <a:ext cx="6780952" cy="5024245"/>
          </a:xfrm>
          <a:prstGeom prst="rect">
            <a:avLst/>
          </a:prstGeom>
        </p:spPr>
      </p:pic>
      <p:pic>
        <p:nvPicPr>
          <p:cNvPr id="3" name="Picture 2"/>
          <p:cNvPicPr>
            <a:picLocks noChangeAspect="1"/>
          </p:cNvPicPr>
          <p:nvPr/>
        </p:nvPicPr>
        <p:blipFill rotWithShape="1">
          <a:blip r:embed="rId4">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677314" y="6149723"/>
            <a:ext cx="7727004" cy="584775"/>
          </a:xfrm>
          <a:prstGeom prst="rect">
            <a:avLst/>
          </a:prstGeom>
        </p:spPr>
        <p:txBody>
          <a:bodyPr wrap="square">
            <a:spAutoFit/>
          </a:bodyPr>
          <a:lstStyle/>
          <a:p>
            <a:r>
              <a:rPr lang="en-CA" sz="1600" dirty="0">
                <a:effectLst/>
                <a:latin typeface="Times New Roman" panose="02020603050405020304" pitchFamily="18" charset="0"/>
                <a:ea typeface="Calibri" panose="020F0502020204030204" pitchFamily="34" charset="0"/>
              </a:rPr>
              <a:t>Watch this video at home (15 </a:t>
            </a:r>
            <a:r>
              <a:rPr lang="en-CA" sz="1600" dirty="0" err="1">
                <a:effectLst/>
                <a:latin typeface="Times New Roman" panose="02020603050405020304" pitchFamily="18" charset="0"/>
                <a:ea typeface="Calibri" panose="020F0502020204030204" pitchFamily="34" charset="0"/>
              </a:rPr>
              <a:t>mins</a:t>
            </a:r>
            <a:r>
              <a:rPr lang="en-CA" sz="1600" dirty="0">
                <a:effectLst/>
                <a:latin typeface="Times New Roman" panose="02020603050405020304" pitchFamily="18" charset="0"/>
                <a:ea typeface="Calibri" panose="020F0502020204030204" pitchFamily="34" charset="0"/>
              </a:rPr>
              <a:t>):  </a:t>
            </a:r>
            <a:r>
              <a:rPr lang="en-CA" sz="1600" u="sng" dirty="0">
                <a:solidFill>
                  <a:srgbClr val="0000FF"/>
                </a:solidFill>
                <a:latin typeface="Times New Roman" panose="02020603050405020304" pitchFamily="18" charset="0"/>
                <a:ea typeface="Calibri" panose="020F0502020204030204" pitchFamily="34" charset="0"/>
                <a:hlinkClick r:id="rId8"/>
              </a:rPr>
              <a:t>https://www.youtube.com/watch?v=Awd0kgxcZws</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a:latin typeface="Times New Roman" panose="02020603050405020304" pitchFamily="18" charset="0"/>
                <a:ea typeface="Calibri" panose="020F0502020204030204" pitchFamily="34" charset="0"/>
              </a:rPr>
              <a:t>or this video (2 </a:t>
            </a:r>
            <a:r>
              <a:rPr lang="en-CA" sz="1600" dirty="0" err="1">
                <a:latin typeface="Times New Roman" panose="02020603050405020304" pitchFamily="18" charset="0"/>
                <a:ea typeface="Calibri" panose="020F0502020204030204" pitchFamily="34" charset="0"/>
              </a:rPr>
              <a:t>mins</a:t>
            </a:r>
            <a:r>
              <a:rPr lang="en-CA" sz="1600" dirty="0">
                <a:latin typeface="Times New Roman" panose="02020603050405020304" pitchFamily="18" charset="0"/>
                <a:ea typeface="Calibri" panose="020F0502020204030204" pitchFamily="34" charset="0"/>
              </a:rPr>
              <a:t>) : </a:t>
            </a:r>
            <a:r>
              <a:rPr lang="en-CA" sz="1600" dirty="0">
                <a:latin typeface="Times New Roman" panose="02020603050405020304" pitchFamily="18" charset="0"/>
                <a:ea typeface="Calibri" panose="020F0502020204030204" pitchFamily="34" charset="0"/>
                <a:hlinkClick r:id="rId9"/>
              </a:rPr>
              <a:t>https://www.youtube.com/watch?v=ELpfYCZa87g</a:t>
            </a:r>
            <a:r>
              <a:rPr lang="en-CA" sz="1600" dirty="0">
                <a:latin typeface="Times New Roman" panose="02020603050405020304" pitchFamily="18" charset="0"/>
                <a:ea typeface="Calibri" panose="020F0502020204030204" pitchFamily="34" charset="0"/>
              </a:rPr>
              <a:t> </a:t>
            </a: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10">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11"/>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37474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9" grpId="0"/>
      <p:bldP spid="10" grpId="0"/>
      <p:bldP spid="11" grpId="0"/>
      <p:bldP spid="12" grpId="0"/>
      <p:bldP spid="15"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The Brain and Body Work Under Stress</a:t>
            </a:r>
          </a:p>
        </p:txBody>
      </p:sp>
      <p:pic>
        <p:nvPicPr>
          <p:cNvPr id="6" name="Picture 5">
            <a:extLst>
              <a:ext uri="{FF2B5EF4-FFF2-40B4-BE49-F238E27FC236}">
                <a16:creationId xmlns:a16="http://schemas.microsoft.com/office/drawing/2014/main" id="{B72236E0-5800-FE7F-6AD4-DF973B30CFA3}"/>
              </a:ext>
            </a:extLst>
          </p:cNvPr>
          <p:cNvPicPr>
            <a:picLocks noChangeAspect="1"/>
          </p:cNvPicPr>
          <p:nvPr/>
        </p:nvPicPr>
        <p:blipFill>
          <a:blip r:embed="rId3"/>
          <a:stretch>
            <a:fillRect/>
          </a:stretch>
        </p:blipFill>
        <p:spPr>
          <a:xfrm>
            <a:off x="3203848" y="830734"/>
            <a:ext cx="5105199" cy="5944303"/>
          </a:xfrm>
          <a:prstGeom prst="rect">
            <a:avLst/>
          </a:prstGeom>
        </p:spPr>
      </p:pic>
      <p:sp>
        <p:nvSpPr>
          <p:cNvPr id="15" name="TextBox 14">
            <a:extLst>
              <a:ext uri="{FF2B5EF4-FFF2-40B4-BE49-F238E27FC236}">
                <a16:creationId xmlns:a16="http://schemas.microsoft.com/office/drawing/2014/main" id="{AA6C03A6-20A0-3D88-F35B-717AB5994721}"/>
              </a:ext>
            </a:extLst>
          </p:cNvPr>
          <p:cNvSpPr txBox="1"/>
          <p:nvPr/>
        </p:nvSpPr>
        <p:spPr>
          <a:xfrm>
            <a:off x="285324" y="4077072"/>
            <a:ext cx="2736304" cy="175432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In times of stress, the brain reduces resources that are normally allocated to systems that are not needed during an emergency.</a:t>
            </a:r>
            <a:endParaRPr lang="fr-CA"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953877D8-342F-7FC1-B628-86EBAC6153FA}"/>
              </a:ext>
            </a:extLst>
          </p:cNvPr>
          <p:cNvPicPr>
            <a:picLocks noChangeAspect="1"/>
          </p:cNvPicPr>
          <p:nvPr/>
        </p:nvPicPr>
        <p:blipFill>
          <a:blip r:embed="rId4"/>
          <a:stretch>
            <a:fillRect/>
          </a:stretch>
        </p:blipFill>
        <p:spPr>
          <a:xfrm>
            <a:off x="862606" y="2519374"/>
            <a:ext cx="1581741" cy="896119"/>
          </a:xfrm>
          <a:prstGeom prst="rect">
            <a:avLst/>
          </a:prstGeom>
        </p:spPr>
      </p:pic>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3809</Words>
  <Application>Microsoft Office PowerPoint</Application>
  <PresentationFormat>On-screen Show (4:3)</PresentationFormat>
  <Paragraphs>362</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Bradley Hand ITC</vt:lpstr>
      <vt:lpstr>Calibri</vt:lpstr>
      <vt:lpstr>Helvetica</vt:lpstr>
      <vt:lpstr>Lato</vt:lpstr>
      <vt:lpstr>Merriweather</vt:lpstr>
      <vt:lpstr>Times New Roman</vt:lpstr>
      <vt:lpstr>Trebuchet MS</vt:lpstr>
      <vt:lpstr>Verdana</vt:lpstr>
      <vt:lpstr>Wingdings</vt:lpstr>
      <vt:lpstr>1_Office Theme</vt:lpstr>
      <vt:lpstr>PowerPoint Presentation</vt:lpstr>
      <vt:lpstr>Mindful Change Leadership Development Program</vt:lpstr>
      <vt:lpstr>Mindful Breathing Exercise – Centering</vt:lpstr>
      <vt:lpstr>Mindful Breathing Exercise – Centering</vt:lpstr>
      <vt:lpstr>Debrief from last week (1)</vt:lpstr>
      <vt:lpstr>Agenda – week 2: The brain  (focus, clarity)</vt:lpstr>
      <vt:lpstr>The Brain</vt:lpstr>
      <vt:lpstr>What happens in the brain – the neuroplasticity</vt:lpstr>
      <vt:lpstr>How The Brain and Body Work Under Stress</vt:lpstr>
      <vt:lpstr>PowerPoint Presentation</vt:lpstr>
      <vt:lpstr>Why Mindfulness Matters</vt:lpstr>
      <vt:lpstr>How Mindfulness Practice Benefits CEOs</vt:lpstr>
      <vt:lpstr>PowerPoint Presentation</vt:lpstr>
      <vt:lpstr>Which Mindful Change Leadership skills support the Key Leadership Competencies?</vt:lpstr>
      <vt:lpstr>Reviewing the basics (1/2)</vt:lpstr>
      <vt:lpstr>Mindful Breathing Exercise – Breathing (2/2)</vt:lpstr>
      <vt:lpstr>Debrief – Breakout rooms What got your attention?</vt:lpstr>
      <vt:lpstr>Your turn for week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379</cp:revision>
  <cp:lastPrinted>2016-05-02T17:15:08Z</cp:lastPrinted>
  <dcterms:created xsi:type="dcterms:W3CDTF">2015-04-14T20:39:51Z</dcterms:created>
  <dcterms:modified xsi:type="dcterms:W3CDTF">2023-05-08T19:22:47Z</dcterms:modified>
</cp:coreProperties>
</file>