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5" r:id="rId3"/>
  </p:sldIdLst>
  <p:sldSz cx="12192000" cy="6858000"/>
  <p:notesSz cx="6400800" cy="86868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ana MacMillan" initials="IM" lastIdx="1" clrIdx="0">
    <p:extLst>
      <p:ext uri="{19B8F6BF-5375-455C-9EA6-DF929625EA0E}">
        <p15:presenceInfo xmlns:p15="http://schemas.microsoft.com/office/powerpoint/2012/main" userId="S::ivana.macmillan@hc-sc.gc.ca::da4f5a11-77dd-497a-812d-af924a58a84a" providerId="AD"/>
      </p:ext>
    </p:extLst>
  </p:cmAuthor>
  <p:cmAuthor id="2" name="Steven Bednikoff" initials="SB" lastIdx="2" clrIdx="1">
    <p:extLst>
      <p:ext uri="{19B8F6BF-5375-455C-9EA6-DF929625EA0E}">
        <p15:presenceInfo xmlns:p15="http://schemas.microsoft.com/office/powerpoint/2012/main" userId="S::steven.bednikoff@hc-sc.gc.ca::9d31942b-b7d1-40aa-8094-8eb025971cc1" providerId="AD"/>
      </p:ext>
    </p:extLst>
  </p:cmAuthor>
  <p:cmAuthor id="3" name="Chad MacKinnon" initials="CM" lastIdx="1" clrIdx="2">
    <p:extLst>
      <p:ext uri="{19B8F6BF-5375-455C-9EA6-DF929625EA0E}">
        <p15:presenceInfo xmlns:p15="http://schemas.microsoft.com/office/powerpoint/2012/main" userId="S::chad.mackinnon@hc-sc.gc.ca::b70dce4e-f12f-4834-baab-ca0a912359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1BCE3"/>
    <a:srgbClr val="66A2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99" autoAdjust="0"/>
    <p:restoredTop sz="94660"/>
  </p:normalViewPr>
  <p:slideViewPr>
    <p:cSldViewPr snapToGrid="0">
      <p:cViewPr varScale="1">
        <p:scale>
          <a:sx n="104" d="100"/>
          <a:sy n="104" d="100"/>
        </p:scale>
        <p:origin x="2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363" cy="43497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625850" y="0"/>
            <a:ext cx="2773363" cy="434975"/>
          </a:xfrm>
          <a:prstGeom prst="rect">
            <a:avLst/>
          </a:prstGeom>
        </p:spPr>
        <p:txBody>
          <a:bodyPr vert="horz" lIns="91440" tIns="45720" rIns="91440" bIns="45720" rtlCol="0"/>
          <a:lstStyle>
            <a:lvl1pPr algn="r">
              <a:defRPr sz="1200"/>
            </a:lvl1pPr>
          </a:lstStyle>
          <a:p>
            <a:fld id="{1502441B-BE41-4320-88E6-BCC3E9943D8F}" type="datetimeFigureOut">
              <a:rPr lang="en-CA" smtClean="0"/>
              <a:t>2022-06-07</a:t>
            </a:fld>
            <a:endParaRPr lang="en-CA"/>
          </a:p>
        </p:txBody>
      </p:sp>
      <p:sp>
        <p:nvSpPr>
          <p:cNvPr id="4" name="Slide Image Placeholder 3"/>
          <p:cNvSpPr>
            <a:spLocks noGrp="1" noRot="1" noChangeAspect="1"/>
          </p:cNvSpPr>
          <p:nvPr>
            <p:ph type="sldImg" idx="2"/>
          </p:nvPr>
        </p:nvSpPr>
        <p:spPr>
          <a:xfrm>
            <a:off x="595313" y="1085850"/>
            <a:ext cx="5210175" cy="2932113"/>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39763" y="4179888"/>
            <a:ext cx="5121275" cy="34210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251825"/>
            <a:ext cx="2773363" cy="43497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625850" y="8251825"/>
            <a:ext cx="2773363" cy="434975"/>
          </a:xfrm>
          <a:prstGeom prst="rect">
            <a:avLst/>
          </a:prstGeom>
        </p:spPr>
        <p:txBody>
          <a:bodyPr vert="horz" lIns="91440" tIns="45720" rIns="91440" bIns="45720" rtlCol="0" anchor="b"/>
          <a:lstStyle>
            <a:lvl1pPr algn="r">
              <a:defRPr sz="1200"/>
            </a:lvl1pPr>
          </a:lstStyle>
          <a:p>
            <a:fld id="{E0E437B7-46C2-440C-9968-164DD7B9B0F8}" type="slidenum">
              <a:rPr lang="en-CA" smtClean="0"/>
              <a:t>‹#›</a:t>
            </a:fld>
            <a:endParaRPr lang="en-CA"/>
          </a:p>
        </p:txBody>
      </p:sp>
    </p:spTree>
    <p:extLst>
      <p:ext uri="{BB962C8B-B14F-4D97-AF65-F5344CB8AC3E}">
        <p14:creationId xmlns:p14="http://schemas.microsoft.com/office/powerpoint/2010/main" val="3003504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E437B7-46C2-440C-9968-164DD7B9B0F8}" type="slidenum">
              <a:rPr lang="en-CA" smtClean="0"/>
              <a:t>1</a:t>
            </a:fld>
            <a:endParaRPr lang="en-CA"/>
          </a:p>
        </p:txBody>
      </p:sp>
    </p:spTree>
    <p:extLst>
      <p:ext uri="{BB962C8B-B14F-4D97-AF65-F5344CB8AC3E}">
        <p14:creationId xmlns:p14="http://schemas.microsoft.com/office/powerpoint/2010/main" val="3164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87E23697-6E5A-489B-B32C-C20C0496674B}" type="datetimeFigureOut">
              <a:rPr lang="en-CA" smtClean="0"/>
              <a:t>2022-06-07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3915352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7E23697-6E5A-489B-B32C-C20C0496674B}" type="datetimeFigureOut">
              <a:rPr lang="en-CA" smtClean="0"/>
              <a:t>2022-06-07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485672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7E23697-6E5A-489B-B32C-C20C0496674B}" type="datetimeFigureOut">
              <a:rPr lang="en-CA" smtClean="0"/>
              <a:t>2022-06-07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27277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7E23697-6E5A-489B-B32C-C20C0496674B}" type="datetimeFigureOut">
              <a:rPr lang="en-CA" smtClean="0"/>
              <a:t>2022-06-07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3754391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E23697-6E5A-489B-B32C-C20C0496674B}" type="datetimeFigureOut">
              <a:rPr lang="en-CA" smtClean="0"/>
              <a:t>2022-06-07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31395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87E23697-6E5A-489B-B32C-C20C0496674B}" type="datetimeFigureOut">
              <a:rPr lang="en-CA" smtClean="0"/>
              <a:t>2022-06-07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212298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87E23697-6E5A-489B-B32C-C20C0496674B}" type="datetimeFigureOut">
              <a:rPr lang="en-CA" smtClean="0"/>
              <a:t>2022-06-07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1768225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87E23697-6E5A-489B-B32C-C20C0496674B}" type="datetimeFigureOut">
              <a:rPr lang="en-CA" smtClean="0"/>
              <a:t>2022-06-07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2551849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23697-6E5A-489B-B32C-C20C0496674B}" type="datetimeFigureOut">
              <a:rPr lang="en-CA" smtClean="0"/>
              <a:t>2022-06-07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149366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E23697-6E5A-489B-B32C-C20C0496674B}" type="datetimeFigureOut">
              <a:rPr lang="en-CA" smtClean="0"/>
              <a:t>2022-06-07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1880512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7E23697-6E5A-489B-B32C-C20C0496674B}" type="datetimeFigureOut">
              <a:rPr lang="en-CA" smtClean="0"/>
              <a:t>2022-06-07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1B53E70-DCAB-4B84-84B2-285B626E1098}" type="slidenum">
              <a:rPr lang="en-CA" smtClean="0"/>
              <a:t>‹#›</a:t>
            </a:fld>
            <a:endParaRPr lang="en-CA"/>
          </a:p>
        </p:txBody>
      </p:sp>
    </p:spTree>
    <p:extLst>
      <p:ext uri="{BB962C8B-B14F-4D97-AF65-F5344CB8AC3E}">
        <p14:creationId xmlns:p14="http://schemas.microsoft.com/office/powerpoint/2010/main" val="316832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23697-6E5A-489B-B32C-C20C0496674B}" type="datetimeFigureOut">
              <a:rPr lang="en-CA" smtClean="0"/>
              <a:t>2022-06-07</a:t>
            </a:fld>
            <a:endParaRPr lang="en-CA"/>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53E70-DCAB-4B84-84B2-285B626E1098}" type="slidenum">
              <a:rPr lang="en-CA" smtClean="0"/>
              <a:t>‹#›</a:t>
            </a:fld>
            <a:endParaRPr lang="en-CA"/>
          </a:p>
        </p:txBody>
      </p:sp>
    </p:spTree>
    <p:extLst>
      <p:ext uri="{BB962C8B-B14F-4D97-AF65-F5344CB8AC3E}">
        <p14:creationId xmlns:p14="http://schemas.microsoft.com/office/powerpoint/2010/main" val="2488773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2.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png"/><Relationship Id="rId5" Type="http://schemas.openxmlformats.org/officeDocument/2006/relationships/notesSlide" Target="../notesSlides/notesSlide1.xml"/><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à coins arrondis 13"/>
          <p:cNvSpPr/>
          <p:nvPr/>
        </p:nvSpPr>
        <p:spPr>
          <a:xfrm>
            <a:off x="10668091" y="1149773"/>
            <a:ext cx="1275897" cy="4885269"/>
          </a:xfrm>
          <a:prstGeom prst="roundRect">
            <a:avLst>
              <a:gd name="adj" fmla="val 9990"/>
            </a:avLst>
          </a:prstGeom>
          <a:solidFill>
            <a:srgbClr val="F2F2F2"/>
          </a:solidFill>
          <a:ln w="19050">
            <a:solidFill>
              <a:schemeClr val="bg1">
                <a:lumMod val="65000"/>
              </a:schemeClr>
            </a:solidFill>
          </a:ln>
          <a:effectLst>
            <a:outerShdw blurRad="38100" dist="38100" algn="l"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r>
              <a:rPr lang="en-CA" sz="1200" b="1" cap="small" dirty="0">
                <a:solidFill>
                  <a:schemeClr val="tx1"/>
                </a:solidFill>
              </a:rPr>
              <a:t>OUTPUTS</a:t>
            </a:r>
          </a:p>
          <a:p>
            <a:pPr algn="ctr"/>
            <a:endParaRPr lang="en-CA" sz="1200" b="1" cap="small" dirty="0">
              <a:solidFill>
                <a:schemeClr val="tx1"/>
              </a:solidFill>
            </a:endParaRPr>
          </a:p>
        </p:txBody>
      </p:sp>
      <p:sp>
        <p:nvSpPr>
          <p:cNvPr id="5" name="Rounded Rectangle 4"/>
          <p:cNvSpPr/>
          <p:nvPr/>
        </p:nvSpPr>
        <p:spPr>
          <a:xfrm>
            <a:off x="283550" y="1175372"/>
            <a:ext cx="1915776" cy="3834902"/>
          </a:xfrm>
          <a:prstGeom prst="roundRect">
            <a:avLst>
              <a:gd name="adj" fmla="val 7220"/>
            </a:avLst>
          </a:prstGeom>
        </p:spPr>
        <p:style>
          <a:lnRef idx="2">
            <a:schemeClr val="dk1"/>
          </a:lnRef>
          <a:fillRef idx="1">
            <a:schemeClr val="lt1"/>
          </a:fillRef>
          <a:effectRef idx="0">
            <a:schemeClr val="dk1"/>
          </a:effectRef>
          <a:fontRef idx="minor">
            <a:schemeClr val="dk1"/>
          </a:fontRef>
        </p:style>
        <p:txBody>
          <a:bodyPr lIns="36000" tIns="45720" rIns="36000" bIns="45720" rtlCol="0" anchor="t"/>
          <a:lstStyle/>
          <a:p>
            <a:pPr algn="ctr" defTabSz="914391">
              <a:spcBef>
                <a:spcPct val="20000"/>
              </a:spcBef>
              <a:spcAft>
                <a:spcPct val="20000"/>
              </a:spcAft>
              <a:buSzPct val="90000"/>
              <a:defRPr/>
            </a:pPr>
            <a:r>
              <a:rPr lang="en-CA" altLang="fr-FR" sz="1600" b="1" kern="0" dirty="0"/>
              <a:t>STAKEHOLDERS</a:t>
            </a:r>
          </a:p>
          <a:p>
            <a:pPr algn="ctr" defTabSz="914391">
              <a:spcBef>
                <a:spcPts val="1800"/>
              </a:spcBef>
              <a:spcAft>
                <a:spcPct val="20000"/>
              </a:spcAft>
              <a:buSzPct val="90000"/>
              <a:defRPr/>
            </a:pPr>
            <a:r>
              <a:rPr lang="en-CA" sz="1400" b="1" kern="0" dirty="0">
                <a:solidFill>
                  <a:prstClr val="black"/>
                </a:solidFill>
              </a:rPr>
              <a:t>Internal </a:t>
            </a:r>
            <a:br>
              <a:rPr lang="en-CA" sz="1400" b="1" kern="0" dirty="0">
                <a:solidFill>
                  <a:prstClr val="black"/>
                </a:solidFill>
              </a:rPr>
            </a:br>
            <a:r>
              <a:rPr lang="en-CA" sz="1400" b="1" kern="0" dirty="0">
                <a:solidFill>
                  <a:prstClr val="black"/>
                </a:solidFill>
              </a:rPr>
              <a:t>Stakeholders</a:t>
            </a:r>
          </a:p>
          <a:p>
            <a:pPr marL="180975" indent="-171450" defTabSz="914391">
              <a:spcBef>
                <a:spcPct val="20000"/>
              </a:spcBef>
              <a:spcAft>
                <a:spcPct val="20000"/>
              </a:spcAft>
              <a:buSzPct val="90000"/>
              <a:buFont typeface="Arial" panose="020B0604020202020204" pitchFamily="34" charset="0"/>
              <a:buChar char="•"/>
              <a:defRPr/>
            </a:pPr>
            <a:r>
              <a:rPr lang="en-CA" sz="1000" dirty="0"/>
              <a:t>Stakeholder A</a:t>
            </a:r>
          </a:p>
          <a:p>
            <a:pPr marL="180975" indent="-171450" defTabSz="914391">
              <a:spcBef>
                <a:spcPct val="20000"/>
              </a:spcBef>
              <a:spcAft>
                <a:spcPct val="20000"/>
              </a:spcAft>
              <a:buSzPct val="90000"/>
              <a:buFont typeface="Arial" panose="020B0604020202020204" pitchFamily="34" charset="0"/>
              <a:buChar char="•"/>
              <a:defRPr/>
            </a:pPr>
            <a:r>
              <a:rPr lang="en-CA" sz="1000" dirty="0"/>
              <a:t>Stakeholder B</a:t>
            </a:r>
          </a:p>
          <a:p>
            <a:pPr marL="180975" indent="-171450" defTabSz="914391">
              <a:spcBef>
                <a:spcPct val="20000"/>
              </a:spcBef>
              <a:spcAft>
                <a:spcPct val="20000"/>
              </a:spcAft>
              <a:buSzPct val="90000"/>
              <a:buFont typeface="Arial" panose="020B0604020202020204" pitchFamily="34" charset="0"/>
              <a:buChar char="•"/>
              <a:defRPr/>
            </a:pPr>
            <a:r>
              <a:rPr lang="en-CA" sz="1000" dirty="0"/>
              <a:t>Stakeholder C </a:t>
            </a:r>
          </a:p>
          <a:p>
            <a:pPr marL="9525" defTabSz="914391">
              <a:spcBef>
                <a:spcPct val="20000"/>
              </a:spcBef>
              <a:spcAft>
                <a:spcPct val="20000"/>
              </a:spcAft>
              <a:buSzPct val="90000"/>
              <a:defRPr/>
            </a:pPr>
            <a:endParaRPr lang="en-CA" sz="1000" dirty="0"/>
          </a:p>
          <a:p>
            <a:pPr algn="ctr" defTabSz="914391">
              <a:spcBef>
                <a:spcPts val="1800"/>
              </a:spcBef>
              <a:spcAft>
                <a:spcPct val="20000"/>
              </a:spcAft>
              <a:buSzPct val="90000"/>
              <a:defRPr/>
            </a:pPr>
            <a:r>
              <a:rPr lang="en-CA" sz="1400" b="1" kern="0" dirty="0">
                <a:solidFill>
                  <a:prstClr val="black"/>
                </a:solidFill>
              </a:rPr>
              <a:t>External </a:t>
            </a:r>
            <a:br>
              <a:rPr lang="en-CA" sz="1400" b="1" kern="0" dirty="0">
                <a:solidFill>
                  <a:prstClr val="black"/>
                </a:solidFill>
              </a:rPr>
            </a:br>
            <a:r>
              <a:rPr lang="en-CA" sz="1400" b="1" kern="0" dirty="0">
                <a:solidFill>
                  <a:prstClr val="black"/>
                </a:solidFill>
              </a:rPr>
              <a:t>Stakeholders</a:t>
            </a:r>
          </a:p>
          <a:p>
            <a:pPr marL="180975" indent="-171450" defTabSz="914391">
              <a:spcBef>
                <a:spcPct val="20000"/>
              </a:spcBef>
              <a:spcAft>
                <a:spcPct val="20000"/>
              </a:spcAft>
              <a:buSzPct val="90000"/>
              <a:buFont typeface="Arial" panose="020B0604020202020204" pitchFamily="34" charset="0"/>
              <a:buChar char="•"/>
              <a:defRPr/>
            </a:pPr>
            <a:r>
              <a:rPr lang="en-CA" altLang="fr-FR" sz="1000" i="1" dirty="0"/>
              <a:t>Stakeholder A</a:t>
            </a:r>
          </a:p>
          <a:p>
            <a:pPr marL="180975" indent="-171450" defTabSz="914391">
              <a:spcBef>
                <a:spcPct val="20000"/>
              </a:spcBef>
              <a:spcAft>
                <a:spcPct val="20000"/>
              </a:spcAft>
              <a:buSzPct val="90000"/>
              <a:buFont typeface="Arial" panose="020B0604020202020204" pitchFamily="34" charset="0"/>
              <a:buChar char="•"/>
              <a:defRPr/>
            </a:pPr>
            <a:r>
              <a:rPr lang="en-CA" altLang="fr-FR" sz="1000" i="1" dirty="0"/>
              <a:t>Stakeholder B</a:t>
            </a:r>
          </a:p>
          <a:p>
            <a:pPr marL="180975" indent="-171450" defTabSz="914391">
              <a:spcBef>
                <a:spcPct val="20000"/>
              </a:spcBef>
              <a:spcAft>
                <a:spcPct val="20000"/>
              </a:spcAft>
              <a:buSzPct val="90000"/>
              <a:buFont typeface="Arial" panose="020B0604020202020204" pitchFamily="34" charset="0"/>
              <a:buChar char="•"/>
              <a:defRPr/>
            </a:pPr>
            <a:r>
              <a:rPr lang="en-CA" altLang="fr-FR" sz="1000" i="1" dirty="0"/>
              <a:t>Stakeholder C</a:t>
            </a:r>
          </a:p>
        </p:txBody>
      </p:sp>
      <p:sp>
        <p:nvSpPr>
          <p:cNvPr id="121" name="Rounded Rectangle 120"/>
          <p:cNvSpPr/>
          <p:nvPr>
            <p:custDataLst>
              <p:tags r:id="rId1"/>
            </p:custDataLst>
          </p:nvPr>
        </p:nvSpPr>
        <p:spPr>
          <a:xfrm>
            <a:off x="2801060" y="1333393"/>
            <a:ext cx="7264400" cy="1365765"/>
          </a:xfrm>
          <a:prstGeom prst="roundRect">
            <a:avLst>
              <a:gd name="adj" fmla="val 12509"/>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Rounded Rectangle 2"/>
          <p:cNvSpPr/>
          <p:nvPr>
            <p:custDataLst>
              <p:tags r:id="rId2"/>
            </p:custDataLst>
          </p:nvPr>
        </p:nvSpPr>
        <p:spPr>
          <a:xfrm>
            <a:off x="2548513" y="1141853"/>
            <a:ext cx="7760706" cy="4609635"/>
          </a:xfrm>
          <a:prstGeom prst="roundRect">
            <a:avLst>
              <a:gd name="adj" fmla="val 62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Rounded Rectangle 8"/>
          <p:cNvSpPr/>
          <p:nvPr>
            <p:custDataLst>
              <p:tags r:id="rId3"/>
            </p:custDataLst>
          </p:nvPr>
        </p:nvSpPr>
        <p:spPr>
          <a:xfrm>
            <a:off x="2801060" y="2973966"/>
            <a:ext cx="7264400" cy="1317047"/>
          </a:xfrm>
          <a:prstGeom prst="roundRect">
            <a:avLst/>
          </a:prstGeom>
          <a:solidFill>
            <a:srgbClr val="FDEADA"/>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0" name="Titre 1"/>
          <p:cNvSpPr txBox="1">
            <a:spLocks/>
          </p:cNvSpPr>
          <p:nvPr/>
        </p:nvSpPr>
        <p:spPr>
          <a:xfrm>
            <a:off x="0" y="185363"/>
            <a:ext cx="12191999" cy="5644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2400" dirty="0">
                <a:latin typeface="+mn-lt"/>
              </a:rPr>
              <a:t>Project Title - Conceptual Business Model (Stage 1)</a:t>
            </a:r>
          </a:p>
        </p:txBody>
      </p:sp>
      <p:sp>
        <p:nvSpPr>
          <p:cNvPr id="169" name="Rounded Rectangle 168"/>
          <p:cNvSpPr/>
          <p:nvPr/>
        </p:nvSpPr>
        <p:spPr>
          <a:xfrm>
            <a:off x="10717949" y="1492197"/>
            <a:ext cx="1161310" cy="500770"/>
          </a:xfrm>
          <a:prstGeom prst="round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horz" lIns="0" tIns="36000" rIns="0" bIns="36000" rtlCol="0" anchor="ctr"/>
          <a:lstStyle/>
          <a:p>
            <a:pPr algn="ctr">
              <a:lnSpc>
                <a:spcPct val="90000"/>
              </a:lnSpc>
              <a:defRPr/>
            </a:pPr>
            <a:r>
              <a:rPr lang="en-CA" sz="900" b="1" dirty="0">
                <a:solidFill>
                  <a:prstClr val="black"/>
                </a:solidFill>
              </a:rPr>
              <a:t>Measurable Benefit #1</a:t>
            </a:r>
          </a:p>
        </p:txBody>
      </p:sp>
      <p:sp>
        <p:nvSpPr>
          <p:cNvPr id="166" name="Rounded Rectangle 165"/>
          <p:cNvSpPr/>
          <p:nvPr/>
        </p:nvSpPr>
        <p:spPr>
          <a:xfrm>
            <a:off x="10707808" y="2093453"/>
            <a:ext cx="1185063" cy="519345"/>
          </a:xfrm>
          <a:prstGeom prst="round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horz" lIns="0" tIns="36000" rIns="0" bIns="36000" rtlCol="0" anchor="ctr"/>
          <a:lstStyle/>
          <a:p>
            <a:pPr algn="ctr">
              <a:defRPr/>
            </a:pPr>
            <a:r>
              <a:rPr lang="en-CA" sz="900" b="1" dirty="0">
                <a:solidFill>
                  <a:prstClr val="black"/>
                </a:solidFill>
              </a:rPr>
              <a:t>Measurable Benefit #2</a:t>
            </a:r>
            <a:endParaRPr lang="en-CA" sz="900" b="1" dirty="0">
              <a:solidFill>
                <a:schemeClr val="tx1"/>
              </a:solidFill>
            </a:endParaRPr>
          </a:p>
        </p:txBody>
      </p:sp>
      <p:sp>
        <p:nvSpPr>
          <p:cNvPr id="171" name="TextBox 170"/>
          <p:cNvSpPr txBox="1"/>
          <p:nvPr/>
        </p:nvSpPr>
        <p:spPr>
          <a:xfrm>
            <a:off x="4139556" y="1098572"/>
            <a:ext cx="4822832" cy="276999"/>
          </a:xfrm>
          <a:prstGeom prst="rect">
            <a:avLst/>
          </a:prstGeom>
          <a:noFill/>
        </p:spPr>
        <p:txBody>
          <a:bodyPr wrap="square" rtlCol="0">
            <a:spAutoFit/>
          </a:bodyPr>
          <a:lstStyle/>
          <a:p>
            <a:pPr algn="ctr"/>
            <a:r>
              <a:rPr lang="en-CA" sz="1200" b="1" dirty="0"/>
              <a:t>BUSINESS CAPABILITIES</a:t>
            </a:r>
            <a:endParaRPr lang="en-CA" sz="800" b="1" dirty="0"/>
          </a:p>
        </p:txBody>
      </p:sp>
      <p:sp>
        <p:nvSpPr>
          <p:cNvPr id="172" name="TextBox 171"/>
          <p:cNvSpPr txBox="1"/>
          <p:nvPr/>
        </p:nvSpPr>
        <p:spPr>
          <a:xfrm>
            <a:off x="4135619" y="2719537"/>
            <a:ext cx="4837787" cy="276999"/>
          </a:xfrm>
          <a:prstGeom prst="rect">
            <a:avLst/>
          </a:prstGeom>
          <a:noFill/>
        </p:spPr>
        <p:txBody>
          <a:bodyPr wrap="square" rtlCol="0">
            <a:spAutoFit/>
          </a:bodyPr>
          <a:lstStyle/>
          <a:p>
            <a:pPr algn="ctr"/>
            <a:r>
              <a:rPr lang="en-CA" sz="1200" b="1" dirty="0"/>
              <a:t>BUSINESS FUNCTIONS (Application Needs)</a:t>
            </a:r>
            <a:endParaRPr lang="en-CA" sz="1200" b="1" dirty="0">
              <a:solidFill>
                <a:srgbClr val="FF0000"/>
              </a:solidFill>
            </a:endParaRPr>
          </a:p>
        </p:txBody>
      </p:sp>
      <p:pic>
        <p:nvPicPr>
          <p:cNvPr id="49"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3129" y="2996536"/>
            <a:ext cx="250128" cy="34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3129" y="1774677"/>
            <a:ext cx="250128" cy="34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 name="Rectangle 55"/>
          <p:cNvSpPr/>
          <p:nvPr/>
        </p:nvSpPr>
        <p:spPr>
          <a:xfrm>
            <a:off x="438385" y="3583744"/>
            <a:ext cx="1327906" cy="215444"/>
          </a:xfrm>
          <a:prstGeom prst="rect">
            <a:avLst/>
          </a:prstGeom>
        </p:spPr>
        <p:txBody>
          <a:bodyPr wrap="square">
            <a:spAutoFit/>
          </a:bodyPr>
          <a:lstStyle/>
          <a:p>
            <a:endParaRPr lang="en-CA" sz="800" dirty="0"/>
          </a:p>
        </p:txBody>
      </p:sp>
      <p:sp>
        <p:nvSpPr>
          <p:cNvPr id="59" name="Accolade ouvrante 101"/>
          <p:cNvSpPr/>
          <p:nvPr/>
        </p:nvSpPr>
        <p:spPr>
          <a:xfrm flipH="1">
            <a:off x="2240652" y="1498245"/>
            <a:ext cx="220495" cy="3123353"/>
          </a:xfrm>
          <a:prstGeom prst="leftBrace">
            <a:avLst>
              <a:gd name="adj1" fmla="val 146071"/>
              <a:gd name="adj2" fmla="val 50350"/>
            </a:avLst>
          </a:prstGeom>
          <a:solidFill>
            <a:schemeClr val="bg1"/>
          </a:solid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sz="1351" u="sng" dirty="0"/>
          </a:p>
        </p:txBody>
      </p:sp>
      <p:sp>
        <p:nvSpPr>
          <p:cNvPr id="94" name="Rounded Rectangle 93"/>
          <p:cNvSpPr/>
          <p:nvPr/>
        </p:nvSpPr>
        <p:spPr>
          <a:xfrm>
            <a:off x="371808" y="5764188"/>
            <a:ext cx="10022611" cy="983548"/>
          </a:xfrm>
          <a:prstGeom prst="roundRect">
            <a:avLst/>
          </a:prstGeom>
          <a:ln>
            <a:noFill/>
          </a:ln>
        </p:spPr>
        <p:style>
          <a:lnRef idx="2">
            <a:schemeClr val="dk1"/>
          </a:lnRef>
          <a:fillRef idx="1">
            <a:schemeClr val="lt1"/>
          </a:fillRef>
          <a:effectRef idx="0">
            <a:schemeClr val="dk1"/>
          </a:effectRef>
          <a:fontRef idx="minor">
            <a:schemeClr val="dk1"/>
          </a:fontRef>
        </p:style>
        <p:txBody>
          <a:bodyPr wrap="square" lIns="91440" tIns="0" rIns="91440" bIns="45720" rtlCol="0" anchor="t"/>
          <a:lstStyle/>
          <a:p>
            <a:pPr>
              <a:spcAft>
                <a:spcPts val="600"/>
              </a:spcAft>
            </a:pPr>
            <a:r>
              <a:rPr lang="en-CA" sz="1200" b="1" dirty="0"/>
              <a:t>Notes:</a:t>
            </a:r>
          </a:p>
          <a:p>
            <a:pPr marL="342900" indent="-342900">
              <a:buFont typeface="+mj-lt"/>
              <a:buAutoNum type="arabicPeriod"/>
            </a:pPr>
            <a:r>
              <a:rPr lang="en-CA" sz="1100" dirty="0"/>
              <a:t>A</a:t>
            </a:r>
          </a:p>
          <a:p>
            <a:pPr marL="342900" indent="-342900">
              <a:buFont typeface="+mj-lt"/>
              <a:buAutoNum type="arabicPeriod"/>
            </a:pPr>
            <a:r>
              <a:rPr lang="en-CA" sz="1100" dirty="0"/>
              <a:t>B</a:t>
            </a:r>
          </a:p>
        </p:txBody>
      </p:sp>
      <p:sp>
        <p:nvSpPr>
          <p:cNvPr id="30" name="Rounded Rectangle 29"/>
          <p:cNvSpPr/>
          <p:nvPr/>
        </p:nvSpPr>
        <p:spPr>
          <a:xfrm>
            <a:off x="10707808" y="5027877"/>
            <a:ext cx="1185063" cy="782117"/>
          </a:xfrm>
          <a:prstGeom prst="round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horz" lIns="0" tIns="36000" rIns="0" bIns="36000" rtlCol="0" anchor="ctr"/>
          <a:lstStyle/>
          <a:p>
            <a:pPr algn="ctr">
              <a:defRPr/>
            </a:pPr>
            <a:r>
              <a:rPr lang="en-CA" sz="900" b="1" dirty="0">
                <a:solidFill>
                  <a:schemeClr val="tx1"/>
                </a:solidFill>
              </a:rPr>
              <a:t>Expected Outcome #3</a:t>
            </a:r>
          </a:p>
        </p:txBody>
      </p:sp>
      <p:sp>
        <p:nvSpPr>
          <p:cNvPr id="2" name="Rectangle 1"/>
          <p:cNvSpPr/>
          <p:nvPr/>
        </p:nvSpPr>
        <p:spPr>
          <a:xfrm>
            <a:off x="10760335" y="3676136"/>
            <a:ext cx="1091408" cy="276999"/>
          </a:xfrm>
          <a:prstGeom prst="rect">
            <a:avLst/>
          </a:prstGeom>
        </p:spPr>
        <p:txBody>
          <a:bodyPr wrap="square">
            <a:spAutoFit/>
          </a:bodyPr>
          <a:lstStyle/>
          <a:p>
            <a:pPr algn="ctr"/>
            <a:r>
              <a:rPr lang="en-CA" sz="1200" b="1" cap="small" dirty="0"/>
              <a:t>OUTCOMES</a:t>
            </a:r>
            <a:endParaRPr lang="en-CA" sz="1200" dirty="0"/>
          </a:p>
        </p:txBody>
      </p:sp>
      <p:sp>
        <p:nvSpPr>
          <p:cNvPr id="33" name="Rounded Rectangle 165"/>
          <p:cNvSpPr/>
          <p:nvPr/>
        </p:nvSpPr>
        <p:spPr>
          <a:xfrm>
            <a:off x="10707808" y="2708596"/>
            <a:ext cx="1185063" cy="519345"/>
          </a:xfrm>
          <a:prstGeom prst="round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horz" lIns="0" tIns="36000" rIns="0" bIns="36000" rtlCol="0" anchor="ctr"/>
          <a:lstStyle/>
          <a:p>
            <a:pPr algn="ctr">
              <a:defRPr/>
            </a:pPr>
            <a:r>
              <a:rPr lang="en-CA" sz="900" b="1" dirty="0">
                <a:solidFill>
                  <a:prstClr val="black"/>
                </a:solidFill>
              </a:rPr>
              <a:t>Measurable </a:t>
            </a:r>
            <a:r>
              <a:rPr lang="en-CA" sz="900" b="1" dirty="0">
                <a:solidFill>
                  <a:schemeClr val="tx1"/>
                </a:solidFill>
              </a:rPr>
              <a:t>Benefit #3</a:t>
            </a:r>
          </a:p>
        </p:txBody>
      </p:sp>
      <p:sp>
        <p:nvSpPr>
          <p:cNvPr id="35" name="Accolade ouvrante 101"/>
          <p:cNvSpPr/>
          <p:nvPr/>
        </p:nvSpPr>
        <p:spPr>
          <a:xfrm flipH="1">
            <a:off x="10348622" y="1531146"/>
            <a:ext cx="220495" cy="3123353"/>
          </a:xfrm>
          <a:prstGeom prst="leftBrace">
            <a:avLst>
              <a:gd name="adj1" fmla="val 146071"/>
              <a:gd name="adj2" fmla="val 50350"/>
            </a:avLst>
          </a:prstGeom>
          <a:solidFill>
            <a:schemeClr val="bg1"/>
          </a:solidFill>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sz="1351" u="sng" dirty="0"/>
          </a:p>
        </p:txBody>
      </p:sp>
      <p:sp>
        <p:nvSpPr>
          <p:cNvPr id="36" name="Rectangle 35"/>
          <p:cNvSpPr/>
          <p:nvPr/>
        </p:nvSpPr>
        <p:spPr>
          <a:xfrm>
            <a:off x="3045371" y="1426508"/>
            <a:ext cx="6768873" cy="1182735"/>
          </a:xfrm>
          <a:prstGeom prst="rect">
            <a:avLst/>
          </a:prstGeom>
          <a:solidFill>
            <a:srgbClr val="66A2D8"/>
          </a:solidFill>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88898" indent="-88898" algn="ctr">
              <a:spcAft>
                <a:spcPts val="1000"/>
              </a:spcAft>
            </a:pPr>
            <a:r>
              <a:rPr lang="en-CA" sz="1400" b="1" dirty="0">
                <a:solidFill>
                  <a:schemeClr val="tx1"/>
                </a:solidFill>
              </a:rPr>
              <a:t>7.0 Information &amp; Data Management</a:t>
            </a:r>
          </a:p>
          <a:p>
            <a:pPr marL="88898" indent="-88898" algn="ctr">
              <a:spcAft>
                <a:spcPts val="600"/>
              </a:spcAft>
            </a:pPr>
            <a:r>
              <a:rPr lang="en-CA" sz="1100" b="1" dirty="0">
                <a:solidFill>
                  <a:schemeClr val="tx1"/>
                </a:solidFill>
              </a:rPr>
              <a:t>7.1. Information Life Cycle Management</a:t>
            </a:r>
            <a:r>
              <a:rPr lang="en-CA" sz="1100" dirty="0">
                <a:solidFill>
                  <a:schemeClr val="tx1"/>
                </a:solidFill>
              </a:rPr>
              <a:t>, </a:t>
            </a:r>
            <a:r>
              <a:rPr lang="en-CA" sz="1100" i="1" dirty="0">
                <a:solidFill>
                  <a:schemeClr val="tx1"/>
                </a:solidFill>
              </a:rPr>
              <a:t>especially</a:t>
            </a:r>
            <a:r>
              <a:rPr lang="en-CA" sz="1100" dirty="0">
                <a:solidFill>
                  <a:schemeClr val="tx1"/>
                </a:solidFill>
              </a:rPr>
              <a:t>:</a:t>
            </a:r>
          </a:p>
          <a:p>
            <a:pPr marL="449263" indent="-180975">
              <a:tabLst>
                <a:tab pos="3408363" algn="l"/>
              </a:tabLst>
            </a:pPr>
            <a:r>
              <a:rPr lang="en-CA" sz="950" dirty="0">
                <a:solidFill>
                  <a:schemeClr val="tx1"/>
                </a:solidFill>
              </a:rPr>
              <a:t>7.1.2. Information Collection, Creation, Receipt, and Capture 	7.1.3. Information Organization</a:t>
            </a:r>
          </a:p>
          <a:p>
            <a:pPr marL="449263" indent="-180975">
              <a:tabLst>
                <a:tab pos="3408363" algn="l"/>
              </a:tabLst>
            </a:pPr>
            <a:r>
              <a:rPr lang="en-CA" sz="950" dirty="0">
                <a:solidFill>
                  <a:schemeClr val="tx1"/>
                </a:solidFill>
              </a:rPr>
              <a:t>7.1.4. Information Use and Dissemination  	7.1.5  Information Maintenance, Protection and Preservation </a:t>
            </a:r>
          </a:p>
          <a:p>
            <a:pPr marL="88898" indent="-88898">
              <a:spcBef>
                <a:spcPts val="600"/>
              </a:spcBef>
            </a:pPr>
            <a:endParaRPr lang="en-CA" sz="1100" dirty="0">
              <a:solidFill>
                <a:schemeClr val="tx1"/>
              </a:solidFill>
            </a:endParaRPr>
          </a:p>
        </p:txBody>
      </p:sp>
      <p:sp>
        <p:nvSpPr>
          <p:cNvPr id="39" name="Rectangle 38"/>
          <p:cNvSpPr/>
          <p:nvPr/>
        </p:nvSpPr>
        <p:spPr>
          <a:xfrm>
            <a:off x="6501617" y="3110645"/>
            <a:ext cx="1660482" cy="1074016"/>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lstStyle/>
          <a:p>
            <a:r>
              <a:rPr lang="en-CA" sz="1160" b="1" dirty="0">
                <a:solidFill>
                  <a:schemeClr val="tx1"/>
                </a:solidFill>
              </a:rPr>
              <a:t>Data Storage, Preservation &amp; Protection</a:t>
            </a:r>
          </a:p>
          <a:p>
            <a:pPr marL="171450" indent="-171450">
              <a:spcBef>
                <a:spcPts val="600"/>
              </a:spcBef>
              <a:buFont typeface="Arial" panose="020B0604020202020204" pitchFamily="34" charset="0"/>
              <a:buChar char="•"/>
            </a:pPr>
            <a:r>
              <a:rPr lang="en-CA" sz="1100" dirty="0">
                <a:solidFill>
                  <a:schemeClr val="tx1"/>
                </a:solidFill>
              </a:rPr>
              <a:t>Repository</a:t>
            </a:r>
            <a:br>
              <a:rPr lang="en-CA" sz="1100" dirty="0">
                <a:solidFill>
                  <a:schemeClr val="tx1"/>
                </a:solidFill>
              </a:rPr>
            </a:br>
            <a:r>
              <a:rPr lang="en-CA" sz="1100" dirty="0">
                <a:solidFill>
                  <a:schemeClr val="tx1"/>
                </a:solidFill>
              </a:rPr>
              <a:t>Management</a:t>
            </a:r>
          </a:p>
          <a:p>
            <a:pPr>
              <a:spcAft>
                <a:spcPts val="300"/>
              </a:spcAft>
            </a:pPr>
            <a:r>
              <a:rPr lang="en-CA" sz="1160" b="1" dirty="0">
                <a:solidFill>
                  <a:schemeClr val="tx1"/>
                </a:solidFill>
              </a:rPr>
              <a:t> </a:t>
            </a:r>
          </a:p>
          <a:p>
            <a:pPr>
              <a:spcAft>
                <a:spcPts val="300"/>
              </a:spcAft>
            </a:pPr>
            <a:endParaRPr lang="en-CA" sz="1050" b="1" dirty="0">
              <a:solidFill>
                <a:schemeClr val="tx1"/>
              </a:solidFill>
            </a:endParaRPr>
          </a:p>
        </p:txBody>
      </p:sp>
      <p:sp>
        <p:nvSpPr>
          <p:cNvPr id="40" name="Rectangle 39"/>
          <p:cNvSpPr/>
          <p:nvPr/>
        </p:nvSpPr>
        <p:spPr>
          <a:xfrm>
            <a:off x="2905827" y="3110645"/>
            <a:ext cx="1660482" cy="1074016"/>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en-CA" sz="1200" b="1" dirty="0">
                <a:solidFill>
                  <a:schemeClr val="tx1"/>
                </a:solidFill>
              </a:rPr>
              <a:t>Data Collection and Capture</a:t>
            </a:r>
          </a:p>
          <a:p>
            <a:pPr marL="171450" indent="-171450">
              <a:spcBef>
                <a:spcPts val="600"/>
              </a:spcBef>
              <a:buFont typeface="Arial" panose="020B0604020202020204" pitchFamily="34" charset="0"/>
              <a:buChar char="•"/>
            </a:pPr>
            <a:r>
              <a:rPr lang="en-CA" sz="1100" dirty="0">
                <a:solidFill>
                  <a:schemeClr val="tx1"/>
                </a:solidFill>
              </a:rPr>
              <a:t>Data Harvesting / Ingestion / Scraping</a:t>
            </a:r>
          </a:p>
        </p:txBody>
      </p:sp>
      <p:sp>
        <p:nvSpPr>
          <p:cNvPr id="41" name="Rectangle 40"/>
          <p:cNvSpPr/>
          <p:nvPr/>
        </p:nvSpPr>
        <p:spPr>
          <a:xfrm>
            <a:off x="4703722" y="3110645"/>
            <a:ext cx="1660482" cy="1074016"/>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lang="en-CA" sz="1200" b="1" dirty="0">
                <a:solidFill>
                  <a:schemeClr val="tx1"/>
                </a:solidFill>
              </a:rPr>
              <a:t>Data Integration and Exchange</a:t>
            </a:r>
          </a:p>
          <a:p>
            <a:pPr marL="171450" indent="-171450">
              <a:spcBef>
                <a:spcPts val="600"/>
              </a:spcBef>
              <a:buFont typeface="Arial" panose="020B0604020202020204" pitchFamily="34" charset="0"/>
              <a:buChar char="•"/>
            </a:pPr>
            <a:r>
              <a:rPr lang="en-CA" sz="1100" dirty="0">
                <a:solidFill>
                  <a:schemeClr val="tx1"/>
                </a:solidFill>
              </a:rPr>
              <a:t>Extract, Transformation and Load (ETL)</a:t>
            </a:r>
          </a:p>
          <a:p>
            <a:pPr marL="171450" indent="-171450">
              <a:buFont typeface="Arial" panose="020B0604020202020204" pitchFamily="34" charset="0"/>
              <a:buChar char="•"/>
            </a:pPr>
            <a:r>
              <a:rPr lang="en-CA" sz="1100" dirty="0">
                <a:solidFill>
                  <a:schemeClr val="tx1"/>
                </a:solidFill>
              </a:rPr>
              <a:t>File Transfer</a:t>
            </a:r>
          </a:p>
        </p:txBody>
      </p:sp>
      <p:sp>
        <p:nvSpPr>
          <p:cNvPr id="42" name="Rectangle 41"/>
          <p:cNvSpPr/>
          <p:nvPr/>
        </p:nvSpPr>
        <p:spPr>
          <a:xfrm>
            <a:off x="8299512" y="3110645"/>
            <a:ext cx="1660482" cy="1078562"/>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spcAft>
                <a:spcPts val="300"/>
              </a:spcAft>
            </a:pPr>
            <a:r>
              <a:rPr lang="en-CA" sz="1200" b="1" dirty="0">
                <a:solidFill>
                  <a:schemeClr val="tx1"/>
                </a:solidFill>
              </a:rPr>
              <a:t>Data Analytics</a:t>
            </a:r>
          </a:p>
          <a:p>
            <a:pPr>
              <a:spcAft>
                <a:spcPts val="300"/>
              </a:spcAft>
            </a:pPr>
            <a:r>
              <a:rPr lang="en-CA" sz="1200" b="1" dirty="0">
                <a:solidFill>
                  <a:schemeClr val="tx1"/>
                </a:solidFill>
              </a:rPr>
              <a:t>Reporting, Visualization &amp; Publishing</a:t>
            </a:r>
          </a:p>
          <a:p>
            <a:pPr>
              <a:spcAft>
                <a:spcPts val="300"/>
              </a:spcAft>
            </a:pPr>
            <a:endParaRPr lang="en-CA" sz="1050" b="1" dirty="0">
              <a:solidFill>
                <a:schemeClr val="tx1"/>
              </a:solidFill>
            </a:endParaRPr>
          </a:p>
        </p:txBody>
      </p:sp>
      <p:sp>
        <p:nvSpPr>
          <p:cNvPr id="43" name="Rounded Rectangle 73"/>
          <p:cNvSpPr/>
          <p:nvPr/>
        </p:nvSpPr>
        <p:spPr>
          <a:xfrm>
            <a:off x="2801060" y="4471722"/>
            <a:ext cx="7264400" cy="1200258"/>
          </a:xfrm>
          <a:prstGeom prst="roundRect">
            <a:avLst>
              <a:gd name="adj" fmla="val 1266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CA" sz="1000" dirty="0">
              <a:solidFill>
                <a:schemeClr val="tx1"/>
              </a:solidFill>
            </a:endParaRPr>
          </a:p>
        </p:txBody>
      </p:sp>
      <p:sp>
        <p:nvSpPr>
          <p:cNvPr id="44" name="TextBox 75"/>
          <p:cNvSpPr txBox="1"/>
          <p:nvPr/>
        </p:nvSpPr>
        <p:spPr>
          <a:xfrm>
            <a:off x="3087801" y="4480125"/>
            <a:ext cx="6576751" cy="246221"/>
          </a:xfrm>
          <a:prstGeom prst="rect">
            <a:avLst/>
          </a:prstGeom>
          <a:noFill/>
        </p:spPr>
        <p:txBody>
          <a:bodyPr wrap="square" rtlCol="0">
            <a:spAutoFit/>
          </a:bodyPr>
          <a:lstStyle/>
          <a:p>
            <a:pPr algn="ctr"/>
            <a:r>
              <a:rPr lang="en-CA" sz="1000" b="1" dirty="0"/>
              <a:t>ENTERPRISE OPPORTUNITIES</a:t>
            </a:r>
            <a:endParaRPr lang="en-CA" sz="1000" dirty="0"/>
          </a:p>
        </p:txBody>
      </p:sp>
      <p:sp>
        <p:nvSpPr>
          <p:cNvPr id="45" name="ZoneTexte 44"/>
          <p:cNvSpPr txBox="1"/>
          <p:nvPr/>
        </p:nvSpPr>
        <p:spPr>
          <a:xfrm>
            <a:off x="2837793" y="4550766"/>
            <a:ext cx="7264399" cy="1323439"/>
          </a:xfrm>
          <a:prstGeom prst="rect">
            <a:avLst/>
          </a:prstGeom>
          <a:noFill/>
        </p:spPr>
        <p:txBody>
          <a:bodyPr wrap="square" rtlCol="0">
            <a:spAutoFit/>
          </a:bodyPr>
          <a:lstStyle/>
          <a:p>
            <a:r>
              <a:rPr lang="en-CA" sz="1000" dirty="0"/>
              <a:t>Examples:</a:t>
            </a:r>
          </a:p>
          <a:p>
            <a:r>
              <a:rPr lang="en-CA" sz="1000" dirty="0"/>
              <a:t>- Opportunity to leverage  Microsoft Azure Platform and new technologies (i.e. Azure Cloud technologies (Azure Data Lake Storage, Azure Data Factory, Azure Databricks, Azure SQL) for data storage, processing, and database storage )</a:t>
            </a:r>
          </a:p>
          <a:p>
            <a:r>
              <a:rPr lang="en-CA" sz="1000" dirty="0"/>
              <a:t>- Opportunity to leverage the </a:t>
            </a:r>
            <a:r>
              <a:rPr lang="en-CA" sz="1000" dirty="0" err="1"/>
              <a:t>PowerBI</a:t>
            </a:r>
            <a:r>
              <a:rPr lang="en-CA" sz="1000" dirty="0"/>
              <a:t> platform for data visualization and dissemination; </a:t>
            </a:r>
          </a:p>
          <a:p>
            <a:r>
              <a:rPr lang="en-CA" sz="1000" dirty="0"/>
              <a:t>- Opportunity to leverage access for external parties into consuming the reporting platform (Data Portal), through a secure authentication and authorization mechanism in AAD and Power BI. Could be leveraging </a:t>
            </a:r>
            <a:r>
              <a:rPr lang="en-CA" sz="1000" dirty="0" err="1"/>
              <a:t>PowerApps</a:t>
            </a:r>
            <a:r>
              <a:rPr lang="en-CA" sz="1000" dirty="0"/>
              <a:t> for the Portal and related workflow automation</a:t>
            </a:r>
          </a:p>
          <a:p>
            <a:pPr marL="171450" indent="-171450">
              <a:buFont typeface="Calibri" panose="020F0502020204030204" pitchFamily="34" charset="0"/>
              <a:buChar char="-"/>
            </a:pPr>
            <a:endParaRPr lang="en-CA" sz="1000" dirty="0"/>
          </a:p>
        </p:txBody>
      </p:sp>
      <p:sp>
        <p:nvSpPr>
          <p:cNvPr id="46" name="Rounded Rectangle 86"/>
          <p:cNvSpPr/>
          <p:nvPr/>
        </p:nvSpPr>
        <p:spPr>
          <a:xfrm>
            <a:off x="10730707" y="4011391"/>
            <a:ext cx="1150664" cy="396000"/>
          </a:xfrm>
          <a:prstGeom prst="round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horz" lIns="0" tIns="36000" rIns="0" bIns="36000" rtlCol="0" anchor="ctr"/>
          <a:lstStyle/>
          <a:p>
            <a:pPr algn="ctr">
              <a:defRPr/>
            </a:pPr>
            <a:r>
              <a:rPr lang="en-CA" sz="900" b="1" dirty="0">
                <a:solidFill>
                  <a:schemeClr val="tx1"/>
                </a:solidFill>
              </a:rPr>
              <a:t>Expected Outcome #1</a:t>
            </a:r>
          </a:p>
        </p:txBody>
      </p:sp>
      <p:sp>
        <p:nvSpPr>
          <p:cNvPr id="47" name="Rounded Rectangle 29"/>
          <p:cNvSpPr/>
          <p:nvPr/>
        </p:nvSpPr>
        <p:spPr>
          <a:xfrm>
            <a:off x="10730707" y="4522381"/>
            <a:ext cx="1150664" cy="396000"/>
          </a:xfrm>
          <a:prstGeom prst="round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horz" lIns="0" tIns="36000" rIns="0" bIns="36000" rtlCol="0" anchor="ctr"/>
          <a:lstStyle/>
          <a:p>
            <a:pPr algn="ctr">
              <a:defRPr/>
            </a:pPr>
            <a:r>
              <a:rPr lang="en-CA" sz="900" b="1" dirty="0">
                <a:solidFill>
                  <a:schemeClr val="tx1"/>
                </a:solidFill>
              </a:rPr>
              <a:t>Expected Outcome #2</a:t>
            </a:r>
          </a:p>
        </p:txBody>
      </p:sp>
      <p:sp>
        <p:nvSpPr>
          <p:cNvPr id="34" name="TextBox 33">
            <a:extLst>
              <a:ext uri="{FF2B5EF4-FFF2-40B4-BE49-F238E27FC236}">
                <a16:creationId xmlns:a16="http://schemas.microsoft.com/office/drawing/2014/main" id="{E719942D-9525-4802-91E7-C80E30D115F4}"/>
              </a:ext>
            </a:extLst>
          </p:cNvPr>
          <p:cNvSpPr txBox="1"/>
          <p:nvPr/>
        </p:nvSpPr>
        <p:spPr>
          <a:xfrm>
            <a:off x="1607304" y="580391"/>
            <a:ext cx="8990655" cy="253916"/>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lIns="91440" tIns="45720" rIns="91440" bIns="45720" rtlCol="0" anchor="t">
            <a:spAutoFit/>
          </a:bodyPr>
          <a:lstStyle/>
          <a:p>
            <a:r>
              <a:rPr lang="en-CA" sz="1050" dirty="0">
                <a:solidFill>
                  <a:schemeClr val="tx1"/>
                </a:solidFill>
              </a:rPr>
              <a:t>The intention of this project is to … data … into …. location. Problem/Opportunity statement (1-2 lines max), benefit statement (1 line max).</a:t>
            </a:r>
          </a:p>
        </p:txBody>
      </p:sp>
      <p:sp>
        <p:nvSpPr>
          <p:cNvPr id="37" name="Rectangle 36">
            <a:extLst>
              <a:ext uri="{FF2B5EF4-FFF2-40B4-BE49-F238E27FC236}">
                <a16:creationId xmlns:a16="http://schemas.microsoft.com/office/drawing/2014/main" id="{6C79D6EB-E2E8-4757-A71C-04846E7176CE}"/>
              </a:ext>
            </a:extLst>
          </p:cNvPr>
          <p:cNvSpPr/>
          <p:nvPr/>
        </p:nvSpPr>
        <p:spPr>
          <a:xfrm>
            <a:off x="4201242" y="1943996"/>
            <a:ext cx="432592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accent2"/>
                </a:solidFill>
                <a:effectLst>
                  <a:outerShdw blurRad="12700" dist="38100" dir="2700000" algn="tl" rotWithShape="0">
                    <a:schemeClr val="accent5">
                      <a:lumMod val="60000"/>
                      <a:lumOff val="40000"/>
                    </a:schemeClr>
                  </a:outerShdw>
                </a:effectLst>
              </a:rPr>
              <a:t>Capability Display Example</a:t>
            </a:r>
          </a:p>
        </p:txBody>
      </p:sp>
      <p:sp>
        <p:nvSpPr>
          <p:cNvPr id="48" name="Rectangle 47">
            <a:extLst>
              <a:ext uri="{FF2B5EF4-FFF2-40B4-BE49-F238E27FC236}">
                <a16:creationId xmlns:a16="http://schemas.microsoft.com/office/drawing/2014/main" id="{986C1581-3130-4B38-89DC-9060CEA7D66D}"/>
              </a:ext>
            </a:extLst>
          </p:cNvPr>
          <p:cNvSpPr/>
          <p:nvPr/>
        </p:nvSpPr>
        <p:spPr>
          <a:xfrm>
            <a:off x="3798913" y="3409251"/>
            <a:ext cx="5499326"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Busines</a:t>
            </a:r>
            <a:r>
              <a:rPr lang="en-US" sz="28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s Function Display Example</a:t>
            </a:r>
            <a:endParaRPr lang="en-US" sz="28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endParaRPr>
          </a:p>
        </p:txBody>
      </p:sp>
      <p:sp>
        <p:nvSpPr>
          <p:cNvPr id="51" name="ZoneTexte 51">
            <a:extLst>
              <a:ext uri="{FF2B5EF4-FFF2-40B4-BE49-F238E27FC236}">
                <a16:creationId xmlns:a16="http://schemas.microsoft.com/office/drawing/2014/main" id="{77A7A113-4589-47B2-AD84-12AEA0772AFB}"/>
              </a:ext>
            </a:extLst>
          </p:cNvPr>
          <p:cNvSpPr txBox="1"/>
          <p:nvPr/>
        </p:nvSpPr>
        <p:spPr>
          <a:xfrm>
            <a:off x="8894276" y="6611779"/>
            <a:ext cx="3297724" cy="246221"/>
          </a:xfrm>
          <a:prstGeom prst="rect">
            <a:avLst/>
          </a:prstGeom>
          <a:noFill/>
        </p:spPr>
        <p:txBody>
          <a:bodyPr wrap="square" rtlCol="0">
            <a:spAutoFit/>
          </a:bodyPr>
          <a:lstStyle/>
          <a:p>
            <a:r>
              <a:rPr lang="en-CA" sz="1000" dirty="0">
                <a:solidFill>
                  <a:schemeClr val="bg2">
                    <a:lumMod val="50000"/>
                  </a:schemeClr>
                </a:solidFill>
              </a:rPr>
              <a:t>Document title   version/</a:t>
            </a:r>
            <a:r>
              <a:rPr lang="en-CA" sz="1000" dirty="0" err="1">
                <a:solidFill>
                  <a:schemeClr val="bg2">
                    <a:lumMod val="50000"/>
                  </a:schemeClr>
                </a:solidFill>
              </a:rPr>
              <a:t>Gcdocs</a:t>
            </a:r>
            <a:r>
              <a:rPr lang="en-CA" sz="1000" dirty="0">
                <a:solidFill>
                  <a:schemeClr val="bg2">
                    <a:lumMod val="50000"/>
                  </a:schemeClr>
                </a:solidFill>
              </a:rPr>
              <a:t>#    Last modified Date</a:t>
            </a:r>
          </a:p>
        </p:txBody>
      </p:sp>
      <p:sp>
        <p:nvSpPr>
          <p:cNvPr id="53" name="Rectangle 52">
            <a:extLst>
              <a:ext uri="{FF2B5EF4-FFF2-40B4-BE49-F238E27FC236}">
                <a16:creationId xmlns:a16="http://schemas.microsoft.com/office/drawing/2014/main" id="{F6968446-E44C-4FE8-9EAA-C64C952F6F02}"/>
              </a:ext>
            </a:extLst>
          </p:cNvPr>
          <p:cNvSpPr/>
          <p:nvPr/>
        </p:nvSpPr>
        <p:spPr>
          <a:xfrm>
            <a:off x="179533" y="96054"/>
            <a:ext cx="2237620" cy="1200329"/>
          </a:xfrm>
          <a:prstGeom prst="rect">
            <a:avLst/>
          </a:prstGeom>
          <a:blipFill dpi="0" rotWithShape="1">
            <a:blip r:embed="rId7">
              <a:alphaModFix amt="10000"/>
            </a:blip>
            <a:srcRect/>
            <a:tile tx="0" ty="0" sx="100000" sy="100000" flip="none" algn="tl"/>
          </a:blipFill>
          <a:effectLst>
            <a:outerShdw blurRad="50800" dist="50800" dir="5400000" algn="ctr" rotWithShape="0">
              <a:srgbClr val="000000">
                <a:alpha val="0"/>
              </a:srgbClr>
            </a:outerShdw>
          </a:effectLst>
        </p:spPr>
        <p:txBody>
          <a:bodyPr wrap="square" lIns="91440" tIns="45720" rIns="91440" bIns="45720">
            <a:spAutoFit/>
          </a:bodyPr>
          <a:lstStyle/>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EXAMPLE </a:t>
            </a:r>
          </a:p>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TEMPLATE</a:t>
            </a:r>
            <a:endParaRPr lang="en-US" sz="36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endParaRPr>
          </a:p>
        </p:txBody>
      </p:sp>
      <p:sp>
        <p:nvSpPr>
          <p:cNvPr id="54" name="Rectangle 53">
            <a:extLst>
              <a:ext uri="{FF2B5EF4-FFF2-40B4-BE49-F238E27FC236}">
                <a16:creationId xmlns:a16="http://schemas.microsoft.com/office/drawing/2014/main" id="{166632D8-AC6D-44AA-8C4F-AA59FD0B4559}"/>
              </a:ext>
            </a:extLst>
          </p:cNvPr>
          <p:cNvSpPr/>
          <p:nvPr/>
        </p:nvSpPr>
        <p:spPr>
          <a:xfrm>
            <a:off x="9828336" y="68442"/>
            <a:ext cx="2237620" cy="1200329"/>
          </a:xfrm>
          <a:prstGeom prst="rect">
            <a:avLst/>
          </a:prstGeom>
          <a:blipFill dpi="0" rotWithShape="1">
            <a:blip r:embed="rId7">
              <a:alphaModFix amt="10000"/>
            </a:blip>
            <a:srcRect/>
            <a:tile tx="0" ty="0" sx="100000" sy="100000" flip="none" algn="tl"/>
          </a:blipFill>
          <a:effectLst>
            <a:outerShdw blurRad="50800" dist="50800" dir="5400000" algn="ctr" rotWithShape="0">
              <a:srgbClr val="000000">
                <a:alpha val="0"/>
              </a:srgbClr>
            </a:outerShdw>
          </a:effectLst>
        </p:spPr>
        <p:txBody>
          <a:bodyPr wrap="square" lIns="91440" tIns="45720" rIns="91440" bIns="45720">
            <a:spAutoFit/>
          </a:bodyPr>
          <a:lstStyle/>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EXAMPLE </a:t>
            </a:r>
          </a:p>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TEMPLATE</a:t>
            </a:r>
            <a:endParaRPr lang="en-US" sz="36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5953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itre 1"/>
          <p:cNvSpPr txBox="1">
            <a:spLocks/>
          </p:cNvSpPr>
          <p:nvPr/>
        </p:nvSpPr>
        <p:spPr>
          <a:xfrm>
            <a:off x="0" y="185363"/>
            <a:ext cx="12191999" cy="5644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2400" dirty="0">
                <a:latin typeface="+mn-lt"/>
              </a:rPr>
              <a:t>Project Title - Conceptual Business Model (Stage 2)</a:t>
            </a:r>
          </a:p>
        </p:txBody>
      </p:sp>
      <p:sp>
        <p:nvSpPr>
          <p:cNvPr id="180" name="TextBox 179"/>
          <p:cNvSpPr txBox="1"/>
          <p:nvPr/>
        </p:nvSpPr>
        <p:spPr>
          <a:xfrm>
            <a:off x="1607304" y="580391"/>
            <a:ext cx="8990655" cy="253916"/>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lIns="91440" tIns="45720" rIns="91440" bIns="45720" rtlCol="0" anchor="t">
            <a:spAutoFit/>
          </a:bodyPr>
          <a:lstStyle/>
          <a:p>
            <a:r>
              <a:rPr lang="en-CA" sz="1050" dirty="0">
                <a:solidFill>
                  <a:schemeClr val="tx1"/>
                </a:solidFill>
              </a:rPr>
              <a:t>The intention of this project is to … data … into …. location. Problem/Opportunity statement (1-2 lines max), benefit statement (1 line max).</a:t>
            </a:r>
          </a:p>
        </p:txBody>
      </p:sp>
      <p:pic>
        <p:nvPicPr>
          <p:cNvPr id="5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681" y="1759809"/>
            <a:ext cx="285817" cy="39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Flèche droite rayée 12"/>
          <p:cNvSpPr/>
          <p:nvPr/>
        </p:nvSpPr>
        <p:spPr>
          <a:xfrm>
            <a:off x="2638878" y="2055262"/>
            <a:ext cx="1669462" cy="447827"/>
          </a:xfrm>
          <a:prstGeom prst="stripedRightArrow">
            <a:avLst/>
          </a:prstGeom>
          <a:gradFill>
            <a:gsLst>
              <a:gs pos="0">
                <a:schemeClr val="tx1">
                  <a:lumMod val="50000"/>
                  <a:lumOff val="50000"/>
                </a:schemeClr>
              </a:gs>
              <a:gs pos="35000">
                <a:schemeClr val="bg1">
                  <a:lumMod val="65000"/>
                </a:schemeClr>
              </a:gs>
              <a:gs pos="100000">
                <a:schemeClr val="dk1">
                  <a:tint val="15000"/>
                  <a:satMod val="350000"/>
                </a:schemeClr>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CA" sz="1400" dirty="0"/>
          </a:p>
        </p:txBody>
      </p:sp>
      <p:sp>
        <p:nvSpPr>
          <p:cNvPr id="14" name="Rectangle à coins arrondis 52"/>
          <p:cNvSpPr/>
          <p:nvPr/>
        </p:nvSpPr>
        <p:spPr>
          <a:xfrm>
            <a:off x="2638878" y="2018195"/>
            <a:ext cx="1252637" cy="521964"/>
          </a:xfrm>
          <a:prstGeom prst="roundRect">
            <a:avLst>
              <a:gd name="adj" fmla="val 12840"/>
            </a:avLst>
          </a:prstGeom>
          <a:solidFill>
            <a:schemeClr val="accent1">
              <a:lumMod val="20000"/>
              <a:lumOff val="80000"/>
            </a:schemeClr>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143824" tIns="0" rIns="143824" bIns="0" spcCol="0" rtlCol="0" anchor="ctr"/>
          <a:lstStyle/>
          <a:p>
            <a:pPr algn="ctr">
              <a:lnSpc>
                <a:spcPct val="90000"/>
              </a:lnSpc>
            </a:pPr>
            <a:r>
              <a:rPr lang="en-CA" sz="1400" b="1" dirty="0">
                <a:solidFill>
                  <a:schemeClr val="tx1"/>
                </a:solidFill>
              </a:rPr>
              <a:t>Receive, collect,</a:t>
            </a:r>
            <a:br>
              <a:rPr lang="en-CA" sz="1400" b="1" dirty="0">
                <a:solidFill>
                  <a:schemeClr val="tx1"/>
                </a:solidFill>
              </a:rPr>
            </a:br>
            <a:r>
              <a:rPr lang="en-CA" sz="1400" b="1" dirty="0">
                <a:solidFill>
                  <a:schemeClr val="tx1"/>
                </a:solidFill>
              </a:rPr>
              <a:t>scrape data</a:t>
            </a:r>
          </a:p>
        </p:txBody>
      </p:sp>
      <p:sp>
        <p:nvSpPr>
          <p:cNvPr id="17" name="Flèche droite rayée 16"/>
          <p:cNvSpPr/>
          <p:nvPr/>
        </p:nvSpPr>
        <p:spPr>
          <a:xfrm>
            <a:off x="4308340" y="2055261"/>
            <a:ext cx="1669462" cy="447827"/>
          </a:xfrm>
          <a:prstGeom prst="stripedRightArrow">
            <a:avLst/>
          </a:prstGeom>
          <a:gradFill>
            <a:gsLst>
              <a:gs pos="0">
                <a:schemeClr val="tx1">
                  <a:lumMod val="50000"/>
                  <a:lumOff val="50000"/>
                </a:schemeClr>
              </a:gs>
              <a:gs pos="35000">
                <a:schemeClr val="bg1">
                  <a:lumMod val="65000"/>
                </a:schemeClr>
              </a:gs>
              <a:gs pos="100000">
                <a:schemeClr val="dk1">
                  <a:tint val="15000"/>
                  <a:satMod val="350000"/>
                </a:schemeClr>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CA" sz="1400" dirty="0"/>
          </a:p>
        </p:txBody>
      </p:sp>
      <p:sp>
        <p:nvSpPr>
          <p:cNvPr id="18" name="Rectangle à coins arrondis 52"/>
          <p:cNvSpPr/>
          <p:nvPr/>
        </p:nvSpPr>
        <p:spPr>
          <a:xfrm>
            <a:off x="4308340" y="2022748"/>
            <a:ext cx="1252637" cy="521964"/>
          </a:xfrm>
          <a:prstGeom prst="roundRect">
            <a:avLst>
              <a:gd name="adj" fmla="val 12840"/>
            </a:avLst>
          </a:prstGeom>
          <a:solidFill>
            <a:schemeClr val="accent1">
              <a:lumMod val="20000"/>
              <a:lumOff val="80000"/>
            </a:schemeClr>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143824" tIns="0" rIns="143824" bIns="0" spcCol="0" rtlCol="0" anchor="ctr"/>
          <a:lstStyle/>
          <a:p>
            <a:pPr algn="ctr">
              <a:lnSpc>
                <a:spcPct val="90000"/>
              </a:lnSpc>
            </a:pPr>
            <a:r>
              <a:rPr lang="en-CA" sz="1400" b="1" dirty="0">
                <a:solidFill>
                  <a:schemeClr val="tx1"/>
                </a:solidFill>
              </a:rPr>
              <a:t>Extract, </a:t>
            </a:r>
            <a:br>
              <a:rPr lang="en-CA" sz="1400" b="1" dirty="0">
                <a:solidFill>
                  <a:schemeClr val="tx1"/>
                </a:solidFill>
              </a:rPr>
            </a:br>
            <a:r>
              <a:rPr lang="en-CA" sz="1400" b="1" dirty="0">
                <a:solidFill>
                  <a:schemeClr val="tx1"/>
                </a:solidFill>
              </a:rPr>
              <a:t>Transform, Load</a:t>
            </a:r>
          </a:p>
        </p:txBody>
      </p:sp>
      <p:sp>
        <p:nvSpPr>
          <p:cNvPr id="19" name="Flèche droite rayée 18"/>
          <p:cNvSpPr/>
          <p:nvPr/>
        </p:nvSpPr>
        <p:spPr>
          <a:xfrm>
            <a:off x="5977802" y="2064371"/>
            <a:ext cx="1669462" cy="447827"/>
          </a:xfrm>
          <a:prstGeom prst="stripedRightArrow">
            <a:avLst/>
          </a:prstGeom>
          <a:gradFill>
            <a:gsLst>
              <a:gs pos="0">
                <a:schemeClr val="tx1">
                  <a:lumMod val="50000"/>
                  <a:lumOff val="50000"/>
                </a:schemeClr>
              </a:gs>
              <a:gs pos="35000">
                <a:schemeClr val="bg1">
                  <a:lumMod val="65000"/>
                </a:schemeClr>
              </a:gs>
              <a:gs pos="100000">
                <a:schemeClr val="dk1">
                  <a:tint val="15000"/>
                  <a:satMod val="350000"/>
                </a:schemeClr>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CA" dirty="0"/>
          </a:p>
        </p:txBody>
      </p:sp>
      <p:sp>
        <p:nvSpPr>
          <p:cNvPr id="20" name="Rectangle à coins arrondis 52"/>
          <p:cNvSpPr/>
          <p:nvPr/>
        </p:nvSpPr>
        <p:spPr>
          <a:xfrm>
            <a:off x="5977802" y="2027303"/>
            <a:ext cx="1252637" cy="521964"/>
          </a:xfrm>
          <a:prstGeom prst="roundRect">
            <a:avLst>
              <a:gd name="adj" fmla="val 12840"/>
            </a:avLst>
          </a:prstGeom>
          <a:solidFill>
            <a:schemeClr val="accent1">
              <a:lumMod val="20000"/>
              <a:lumOff val="80000"/>
            </a:schemeClr>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143824" tIns="0" rIns="143824" bIns="0" spcCol="0" rtlCol="0" anchor="ctr"/>
          <a:lstStyle/>
          <a:p>
            <a:pPr algn="ctr">
              <a:lnSpc>
                <a:spcPct val="90000"/>
              </a:lnSpc>
            </a:pPr>
            <a:r>
              <a:rPr lang="en-CA" sz="1400" b="1" dirty="0">
                <a:solidFill>
                  <a:schemeClr val="tx1"/>
                </a:solidFill>
              </a:rPr>
              <a:t>Host and </a:t>
            </a:r>
            <a:br>
              <a:rPr lang="en-CA" sz="1400" b="1" dirty="0">
                <a:solidFill>
                  <a:schemeClr val="tx1"/>
                </a:solidFill>
              </a:rPr>
            </a:br>
            <a:r>
              <a:rPr lang="en-CA" sz="1400" b="1" dirty="0">
                <a:solidFill>
                  <a:schemeClr val="tx1"/>
                </a:solidFill>
              </a:rPr>
              <a:t>access </a:t>
            </a:r>
            <a:r>
              <a:rPr lang="en-CA" sz="1100" dirty="0">
                <a:solidFill>
                  <a:schemeClr val="tx1"/>
                </a:solidFill>
              </a:rPr>
              <a:t>(int. &amp; ext.)</a:t>
            </a:r>
          </a:p>
        </p:txBody>
      </p:sp>
      <p:sp>
        <p:nvSpPr>
          <p:cNvPr id="21" name="Flèche droite rayée 20"/>
          <p:cNvSpPr/>
          <p:nvPr/>
        </p:nvSpPr>
        <p:spPr>
          <a:xfrm>
            <a:off x="7641638" y="2055260"/>
            <a:ext cx="1669462" cy="447827"/>
          </a:xfrm>
          <a:prstGeom prst="stripedRightArrow">
            <a:avLst/>
          </a:prstGeom>
          <a:gradFill>
            <a:gsLst>
              <a:gs pos="0">
                <a:schemeClr val="tx1">
                  <a:lumMod val="50000"/>
                  <a:lumOff val="50000"/>
                </a:schemeClr>
              </a:gs>
              <a:gs pos="35000">
                <a:schemeClr val="bg1">
                  <a:lumMod val="65000"/>
                </a:schemeClr>
              </a:gs>
              <a:gs pos="100000">
                <a:schemeClr val="dk1">
                  <a:tint val="15000"/>
                  <a:satMod val="350000"/>
                </a:schemeClr>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CA" dirty="0"/>
          </a:p>
        </p:txBody>
      </p:sp>
      <p:sp>
        <p:nvSpPr>
          <p:cNvPr id="22" name="Rectangle à coins arrondis 52"/>
          <p:cNvSpPr/>
          <p:nvPr/>
        </p:nvSpPr>
        <p:spPr>
          <a:xfrm>
            <a:off x="7641638" y="2018192"/>
            <a:ext cx="1252637" cy="521964"/>
          </a:xfrm>
          <a:prstGeom prst="roundRect">
            <a:avLst>
              <a:gd name="adj" fmla="val 12840"/>
            </a:avLst>
          </a:prstGeom>
          <a:solidFill>
            <a:schemeClr val="accent1">
              <a:lumMod val="20000"/>
              <a:lumOff val="80000"/>
            </a:schemeClr>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143824" tIns="0" rIns="143824" bIns="0" spcCol="0" rtlCol="0" anchor="ctr"/>
          <a:lstStyle/>
          <a:p>
            <a:pPr algn="ctr">
              <a:lnSpc>
                <a:spcPct val="90000"/>
              </a:lnSpc>
            </a:pPr>
            <a:r>
              <a:rPr lang="en-CA" sz="1400" b="1" dirty="0">
                <a:solidFill>
                  <a:schemeClr val="tx1"/>
                </a:solidFill>
              </a:rPr>
              <a:t>Analyze </a:t>
            </a:r>
            <a:br>
              <a:rPr lang="en-CA" sz="1400" b="1" dirty="0">
                <a:solidFill>
                  <a:schemeClr val="tx1"/>
                </a:solidFill>
              </a:rPr>
            </a:br>
            <a:r>
              <a:rPr lang="en-CA" sz="1400" b="1" dirty="0">
                <a:solidFill>
                  <a:schemeClr val="tx1"/>
                </a:solidFill>
              </a:rPr>
              <a:t>and report </a:t>
            </a:r>
          </a:p>
        </p:txBody>
      </p:sp>
      <p:sp>
        <p:nvSpPr>
          <p:cNvPr id="23" name="Rectangle à coins arrondis 52"/>
          <p:cNvSpPr/>
          <p:nvPr/>
        </p:nvSpPr>
        <p:spPr>
          <a:xfrm>
            <a:off x="9311100" y="2018191"/>
            <a:ext cx="1252637" cy="521964"/>
          </a:xfrm>
          <a:prstGeom prst="roundRect">
            <a:avLst>
              <a:gd name="adj" fmla="val 12840"/>
            </a:avLst>
          </a:prstGeom>
          <a:solidFill>
            <a:schemeClr val="accent1">
              <a:lumMod val="20000"/>
              <a:lumOff val="80000"/>
            </a:schemeClr>
          </a:solidFill>
          <a:ln w="127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143824" tIns="0" rIns="143824" bIns="0" spcCol="0" rtlCol="0" anchor="ctr"/>
          <a:lstStyle/>
          <a:p>
            <a:pPr algn="ctr">
              <a:lnSpc>
                <a:spcPct val="90000"/>
              </a:lnSpc>
            </a:pPr>
            <a:r>
              <a:rPr lang="en-CA" sz="1400" b="1" dirty="0">
                <a:solidFill>
                  <a:schemeClr val="tx1"/>
                </a:solidFill>
              </a:rPr>
              <a:t>Publish</a:t>
            </a:r>
          </a:p>
        </p:txBody>
      </p:sp>
      <p:sp>
        <p:nvSpPr>
          <p:cNvPr id="3" name="Rectangle 2"/>
          <p:cNvSpPr/>
          <p:nvPr/>
        </p:nvSpPr>
        <p:spPr>
          <a:xfrm>
            <a:off x="51116" y="2164146"/>
            <a:ext cx="1277888" cy="553998"/>
          </a:xfrm>
          <a:prstGeom prst="rect">
            <a:avLst/>
          </a:prstGeom>
        </p:spPr>
        <p:txBody>
          <a:bodyPr wrap="square">
            <a:spAutoFit/>
          </a:bodyPr>
          <a:lstStyle/>
          <a:p>
            <a:pPr marL="9525" algn="ctr" defTabSz="914391">
              <a:spcBef>
                <a:spcPct val="20000"/>
              </a:spcBef>
              <a:spcAft>
                <a:spcPct val="20000"/>
              </a:spcAft>
              <a:buSzPct val="90000"/>
              <a:defRPr/>
            </a:pPr>
            <a:r>
              <a:rPr lang="en-CA" sz="1050" dirty="0"/>
              <a:t>Departments/ Organization(s)</a:t>
            </a:r>
            <a:br>
              <a:rPr lang="en-CA" sz="1050" dirty="0"/>
            </a:br>
            <a:endParaRPr lang="en-CA" sz="900" dirty="0"/>
          </a:p>
        </p:txBody>
      </p:sp>
      <p:pic>
        <p:nvPicPr>
          <p:cNvPr id="2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16706" y="1982059"/>
            <a:ext cx="285817" cy="39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Rectangle 26"/>
          <p:cNvSpPr/>
          <p:nvPr/>
        </p:nvSpPr>
        <p:spPr>
          <a:xfrm>
            <a:off x="10681400" y="2409116"/>
            <a:ext cx="984920" cy="415498"/>
          </a:xfrm>
          <a:prstGeom prst="rect">
            <a:avLst/>
          </a:prstGeom>
        </p:spPr>
        <p:txBody>
          <a:bodyPr wrap="square">
            <a:spAutoFit/>
          </a:bodyPr>
          <a:lstStyle/>
          <a:p>
            <a:pPr marL="9525" algn="ctr" defTabSz="914391">
              <a:spcBef>
                <a:spcPct val="20000"/>
              </a:spcBef>
              <a:spcAft>
                <a:spcPct val="20000"/>
              </a:spcAft>
              <a:buSzPct val="90000"/>
              <a:defRPr/>
            </a:pPr>
            <a:r>
              <a:rPr lang="en-CA" sz="1050" dirty="0"/>
              <a:t>Which stakeholders?</a:t>
            </a:r>
          </a:p>
        </p:txBody>
      </p:sp>
      <p:sp>
        <p:nvSpPr>
          <p:cNvPr id="7" name="Rectangle 6"/>
          <p:cNvSpPr/>
          <p:nvPr/>
        </p:nvSpPr>
        <p:spPr>
          <a:xfrm>
            <a:off x="1178913" y="1753271"/>
            <a:ext cx="1356768" cy="1523494"/>
          </a:xfrm>
          <a:prstGeom prst="rect">
            <a:avLst/>
          </a:prstGeom>
        </p:spPr>
        <p:txBody>
          <a:bodyPr wrap="square">
            <a:spAutoFit/>
          </a:bodyPr>
          <a:lstStyle/>
          <a:p>
            <a:pPr marL="171450" indent="-171450" fontAlgn="base">
              <a:spcAft>
                <a:spcPts val="600"/>
              </a:spcAft>
              <a:buFont typeface="Arial" panose="020B0604020202020204" pitchFamily="34" charset="0"/>
              <a:buChar char="•"/>
            </a:pPr>
            <a:r>
              <a:rPr lang="en-CA" sz="1100" dirty="0">
                <a:latin typeface="Calibri" panose="020F0502020204030204" pitchFamily="34" charset="0"/>
              </a:rPr>
              <a:t>Example: via standardized spreadsheets and a secure file drop </a:t>
            </a:r>
          </a:p>
          <a:p>
            <a:pPr marL="171450" indent="-171450" fontAlgn="base">
              <a:spcAft>
                <a:spcPts val="600"/>
              </a:spcAft>
              <a:buFont typeface="Arial" panose="020B0604020202020204" pitchFamily="34" charset="0"/>
              <a:buChar char="•"/>
            </a:pPr>
            <a:r>
              <a:rPr lang="en-CA" sz="1100" dirty="0">
                <a:latin typeface="Calibri" panose="020F0502020204030204" pitchFamily="34" charset="0"/>
              </a:rPr>
              <a:t>Example: Though a secure web form interface </a:t>
            </a:r>
          </a:p>
        </p:txBody>
      </p:sp>
      <p:sp>
        <p:nvSpPr>
          <p:cNvPr id="41" name="Rectangle 40"/>
          <p:cNvSpPr/>
          <p:nvPr/>
        </p:nvSpPr>
        <p:spPr>
          <a:xfrm>
            <a:off x="189980" y="3297996"/>
            <a:ext cx="1008393" cy="900246"/>
          </a:xfrm>
          <a:prstGeom prst="rect">
            <a:avLst/>
          </a:prstGeom>
        </p:spPr>
        <p:txBody>
          <a:bodyPr wrap="square">
            <a:spAutoFit/>
          </a:bodyPr>
          <a:lstStyle/>
          <a:p>
            <a:pPr marL="9525" algn="ctr" defTabSz="914391">
              <a:spcBef>
                <a:spcPct val="20000"/>
              </a:spcBef>
              <a:spcAft>
                <a:spcPct val="20000"/>
              </a:spcAft>
              <a:buSzPct val="90000"/>
              <a:defRPr/>
            </a:pPr>
            <a:r>
              <a:rPr lang="en-CA" sz="1050" dirty="0"/>
              <a:t>Internet and/or other sources of gathering or displaying data</a:t>
            </a:r>
            <a:endParaRPr lang="en-CA" sz="900" dirty="0"/>
          </a:p>
        </p:txBody>
      </p:sp>
      <p:sp>
        <p:nvSpPr>
          <p:cNvPr id="42" name="Right Arrow Callout 14"/>
          <p:cNvSpPr>
            <a:spLocks noChangeArrowheads="1"/>
          </p:cNvSpPr>
          <p:nvPr/>
        </p:nvSpPr>
        <p:spPr bwMode="auto">
          <a:xfrm>
            <a:off x="1198374" y="1694583"/>
            <a:ext cx="1332708" cy="2156981"/>
          </a:xfrm>
          <a:prstGeom prst="rect">
            <a:avLst/>
          </a:prstGeom>
          <a:noFill/>
          <a:ln w="25400" algn="ctr">
            <a:solidFill>
              <a:schemeClr val="accent1">
                <a:lumMod val="75000"/>
              </a:schemeClr>
            </a:solidFill>
            <a:prstDash val="sysDot"/>
            <a:miter lim="800000"/>
            <a:headEnd/>
            <a:tailEnd/>
          </a:ln>
        </p:spPr>
        <p:txBody>
          <a:bodyPr anchor="ctr"/>
          <a:lstStyle/>
          <a:p>
            <a:pPr algn="ctr">
              <a:spcBef>
                <a:spcPct val="20000"/>
              </a:spcBef>
              <a:spcAft>
                <a:spcPct val="20000"/>
              </a:spcAft>
              <a:buSzPct val="90000"/>
              <a:defRPr/>
            </a:pPr>
            <a:endParaRPr lang="en-CA" sz="2000" dirty="0">
              <a:solidFill>
                <a:schemeClr val="lt1"/>
              </a:solidFill>
              <a:latin typeface="+mn-lt"/>
              <a:cs typeface="+mn-cs"/>
            </a:endParaRPr>
          </a:p>
        </p:txBody>
      </p:sp>
      <p:sp>
        <p:nvSpPr>
          <p:cNvPr id="43" name="TextBox 54"/>
          <p:cNvSpPr txBox="1">
            <a:spLocks noChangeArrowheads="1"/>
          </p:cNvSpPr>
          <p:nvPr/>
        </p:nvSpPr>
        <p:spPr bwMode="auto">
          <a:xfrm>
            <a:off x="1461465" y="1413223"/>
            <a:ext cx="8087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o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ts val="600"/>
              </a:spcAft>
              <a:buSzPct val="90000"/>
            </a:pPr>
            <a:r>
              <a:rPr lang="en-CA" altLang="fr-FR" sz="1000" b="1" dirty="0">
                <a:solidFill>
                  <a:schemeClr val="tx2"/>
                </a:solidFill>
              </a:rPr>
              <a:t>CHANNELS</a:t>
            </a:r>
          </a:p>
        </p:txBody>
      </p:sp>
      <p:sp>
        <p:nvSpPr>
          <p:cNvPr id="71" name="Rectangle 70"/>
          <p:cNvSpPr/>
          <p:nvPr/>
        </p:nvSpPr>
        <p:spPr>
          <a:xfrm>
            <a:off x="1178913" y="3310341"/>
            <a:ext cx="1498944" cy="261610"/>
          </a:xfrm>
          <a:prstGeom prst="rect">
            <a:avLst/>
          </a:prstGeom>
        </p:spPr>
        <p:txBody>
          <a:bodyPr wrap="square">
            <a:spAutoFit/>
          </a:bodyPr>
          <a:lstStyle/>
          <a:p>
            <a:pPr marL="171450" indent="-171450" fontAlgn="base">
              <a:spcAft>
                <a:spcPts val="600"/>
              </a:spcAft>
              <a:buFont typeface="Arial" panose="020B0604020202020204" pitchFamily="34" charset="0"/>
              <a:buChar char="•"/>
            </a:pPr>
            <a:r>
              <a:rPr lang="en-CA" sz="1100" dirty="0">
                <a:latin typeface="Calibri" panose="020F0502020204030204" pitchFamily="34" charset="0"/>
              </a:rPr>
              <a:t>Example: Scraping</a:t>
            </a:r>
          </a:p>
        </p:txBody>
      </p:sp>
      <p:sp>
        <p:nvSpPr>
          <p:cNvPr id="45" name="Rectangle 44"/>
          <p:cNvSpPr/>
          <p:nvPr/>
        </p:nvSpPr>
        <p:spPr>
          <a:xfrm>
            <a:off x="2638877" y="2659878"/>
            <a:ext cx="2111881" cy="586734"/>
          </a:xfrm>
          <a:prstGeom prst="rect">
            <a:avLst/>
          </a:prstGeom>
          <a:solidFill>
            <a:srgbClr val="91BCE3"/>
          </a:solidFill>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a:tabLst>
                <a:tab pos="3408363" algn="l"/>
              </a:tabLst>
            </a:pPr>
            <a:r>
              <a:rPr lang="en-CA" sz="1000" dirty="0">
                <a:solidFill>
                  <a:schemeClr val="tx1"/>
                </a:solidFill>
              </a:rPr>
              <a:t>7.1.2. Information Collection, Creation, Receipt, and Capture </a:t>
            </a:r>
            <a:endParaRPr lang="en-CA" sz="1200" dirty="0">
              <a:solidFill>
                <a:schemeClr val="tx1"/>
              </a:solidFill>
            </a:endParaRPr>
          </a:p>
        </p:txBody>
      </p:sp>
      <p:sp>
        <p:nvSpPr>
          <p:cNvPr id="46" name="Rectangle 45"/>
          <p:cNvSpPr/>
          <p:nvPr/>
        </p:nvSpPr>
        <p:spPr>
          <a:xfrm>
            <a:off x="4884132" y="2663998"/>
            <a:ext cx="2111881" cy="246069"/>
          </a:xfrm>
          <a:prstGeom prst="rect">
            <a:avLst/>
          </a:prstGeom>
          <a:solidFill>
            <a:srgbClr val="91BCE3"/>
          </a:solidFill>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a:tabLst>
                <a:tab pos="3408363" algn="l"/>
              </a:tabLst>
            </a:pPr>
            <a:r>
              <a:rPr lang="en-CA" sz="1000" dirty="0">
                <a:solidFill>
                  <a:schemeClr val="tx1"/>
                </a:solidFill>
              </a:rPr>
              <a:t>7.1.3. Information Organization</a:t>
            </a:r>
          </a:p>
        </p:txBody>
      </p:sp>
      <p:sp>
        <p:nvSpPr>
          <p:cNvPr id="47" name="Rectangle 46"/>
          <p:cNvSpPr/>
          <p:nvPr/>
        </p:nvSpPr>
        <p:spPr>
          <a:xfrm>
            <a:off x="7129387" y="2671945"/>
            <a:ext cx="3414888" cy="246069"/>
          </a:xfrm>
          <a:prstGeom prst="rect">
            <a:avLst/>
          </a:prstGeom>
          <a:solidFill>
            <a:srgbClr val="91BCE3"/>
          </a:solidFill>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a:tabLst>
                <a:tab pos="3408363" algn="l"/>
              </a:tabLst>
            </a:pPr>
            <a:r>
              <a:rPr lang="en-CA" sz="1000" dirty="0">
                <a:solidFill>
                  <a:schemeClr val="tx1"/>
                </a:solidFill>
              </a:rPr>
              <a:t>7.1.4. Information Use and Dissemination </a:t>
            </a:r>
          </a:p>
        </p:txBody>
      </p:sp>
      <p:sp>
        <p:nvSpPr>
          <p:cNvPr id="48" name="Rectangle 47"/>
          <p:cNvSpPr/>
          <p:nvPr/>
        </p:nvSpPr>
        <p:spPr>
          <a:xfrm>
            <a:off x="4885520" y="3000543"/>
            <a:ext cx="5658756" cy="241519"/>
          </a:xfrm>
          <a:prstGeom prst="rect">
            <a:avLst/>
          </a:prstGeom>
          <a:solidFill>
            <a:srgbClr val="91BCE3"/>
          </a:solidFill>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a:tabLst>
                <a:tab pos="3408363" algn="l"/>
              </a:tabLst>
            </a:pPr>
            <a:r>
              <a:rPr lang="en-CA" sz="1000" dirty="0">
                <a:solidFill>
                  <a:schemeClr val="tx1"/>
                </a:solidFill>
              </a:rPr>
              <a:t>7.1.5  Information Maintenance, Protection and Preservation </a:t>
            </a:r>
          </a:p>
        </p:txBody>
      </p:sp>
      <p:sp>
        <p:nvSpPr>
          <p:cNvPr id="2" name="Rectangle à coins arrondis 1"/>
          <p:cNvSpPr/>
          <p:nvPr/>
        </p:nvSpPr>
        <p:spPr>
          <a:xfrm>
            <a:off x="3373219" y="3692466"/>
            <a:ext cx="6447957" cy="394373"/>
          </a:xfrm>
          <a:prstGeom prst="roundRect">
            <a:avLst/>
          </a:prstGeom>
          <a:solidFill>
            <a:schemeClr val="bg2"/>
          </a:solidFill>
          <a:ln w="1270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 name="ZoneTexte 7"/>
          <p:cNvSpPr txBox="1"/>
          <p:nvPr/>
        </p:nvSpPr>
        <p:spPr>
          <a:xfrm>
            <a:off x="3365892" y="3730766"/>
            <a:ext cx="3081619" cy="276999"/>
          </a:xfrm>
          <a:prstGeom prst="rect">
            <a:avLst/>
          </a:prstGeom>
          <a:noFill/>
        </p:spPr>
        <p:txBody>
          <a:bodyPr wrap="square" rtlCol="0">
            <a:spAutoFit/>
          </a:bodyPr>
          <a:lstStyle/>
          <a:p>
            <a:r>
              <a:rPr lang="en-CA" sz="1200" b="1" cap="all" dirty="0"/>
              <a:t>Master Business Entities</a:t>
            </a:r>
            <a:r>
              <a:rPr lang="en-CA" sz="1200" b="1" dirty="0"/>
              <a:t> </a:t>
            </a:r>
          </a:p>
        </p:txBody>
      </p:sp>
      <p:sp>
        <p:nvSpPr>
          <p:cNvPr id="11" name="ZoneTexte 10"/>
          <p:cNvSpPr txBox="1"/>
          <p:nvPr/>
        </p:nvSpPr>
        <p:spPr>
          <a:xfrm>
            <a:off x="5397349" y="3730766"/>
            <a:ext cx="2044700" cy="261610"/>
          </a:xfrm>
          <a:prstGeom prst="rect">
            <a:avLst/>
          </a:prstGeom>
          <a:noFill/>
        </p:spPr>
        <p:txBody>
          <a:bodyPr wrap="square" rtlCol="0">
            <a:spAutoFit/>
          </a:bodyPr>
          <a:lstStyle/>
          <a:p>
            <a:pPr marL="177800" indent="-177800">
              <a:buFont typeface="Arial" panose="020B0604020202020204" pitchFamily="34" charset="0"/>
              <a:buChar char="•"/>
            </a:pPr>
            <a:r>
              <a:rPr lang="en-CA" sz="1100" dirty="0"/>
              <a:t> [Organization]</a:t>
            </a:r>
          </a:p>
        </p:txBody>
      </p:sp>
      <p:sp>
        <p:nvSpPr>
          <p:cNvPr id="53" name="ZoneTexte 52"/>
          <p:cNvSpPr txBox="1"/>
          <p:nvPr/>
        </p:nvSpPr>
        <p:spPr>
          <a:xfrm>
            <a:off x="8536069" y="3738460"/>
            <a:ext cx="1285107" cy="261610"/>
          </a:xfrm>
          <a:prstGeom prst="rect">
            <a:avLst/>
          </a:prstGeom>
          <a:noFill/>
        </p:spPr>
        <p:txBody>
          <a:bodyPr wrap="square" rtlCol="0">
            <a:spAutoFit/>
          </a:bodyPr>
          <a:lstStyle/>
          <a:p>
            <a:pPr marL="177800" indent="-177800">
              <a:buFont typeface="Arial" panose="020B0604020202020204" pitchFamily="34" charset="0"/>
              <a:buChar char="•"/>
            </a:pPr>
            <a:r>
              <a:rPr lang="en-CA" sz="1100" dirty="0"/>
              <a:t> [Location]</a:t>
            </a:r>
          </a:p>
        </p:txBody>
      </p:sp>
      <p:sp>
        <p:nvSpPr>
          <p:cNvPr id="56" name="ZoneTexte 55"/>
          <p:cNvSpPr txBox="1"/>
          <p:nvPr/>
        </p:nvSpPr>
        <p:spPr>
          <a:xfrm>
            <a:off x="7129387" y="3738460"/>
            <a:ext cx="1519671" cy="261610"/>
          </a:xfrm>
          <a:prstGeom prst="rect">
            <a:avLst/>
          </a:prstGeom>
          <a:noFill/>
        </p:spPr>
        <p:txBody>
          <a:bodyPr wrap="square" rtlCol="0">
            <a:spAutoFit/>
          </a:bodyPr>
          <a:lstStyle/>
          <a:p>
            <a:pPr marL="177800" indent="-177800">
              <a:buFont typeface="Arial" panose="020B0604020202020204" pitchFamily="34" charset="0"/>
              <a:buChar char="•"/>
            </a:pPr>
            <a:r>
              <a:rPr lang="en-CA" sz="1100" dirty="0"/>
              <a:t> [Organization]</a:t>
            </a:r>
          </a:p>
        </p:txBody>
      </p:sp>
      <p:sp>
        <p:nvSpPr>
          <p:cNvPr id="49" name="Rectangle 48"/>
          <p:cNvSpPr/>
          <p:nvPr/>
        </p:nvSpPr>
        <p:spPr>
          <a:xfrm>
            <a:off x="2366704" y="1065810"/>
            <a:ext cx="7905398" cy="338554"/>
          </a:xfrm>
          <a:prstGeom prst="rect">
            <a:avLst/>
          </a:prstGeom>
        </p:spPr>
        <p:txBody>
          <a:bodyPr wrap="square">
            <a:spAutoFit/>
          </a:bodyPr>
          <a:lstStyle/>
          <a:p>
            <a:pPr algn="ctr"/>
            <a:r>
              <a:rPr lang="en-CA" sz="1600" b="1" cap="all" dirty="0"/>
              <a:t>Core Business PROCESSES and Capabilities</a:t>
            </a:r>
            <a:endParaRPr lang="en-CA" sz="1600" b="1" cap="all" dirty="0">
              <a:solidFill>
                <a:srgbClr val="FF0000"/>
              </a:solidFill>
            </a:endParaRPr>
          </a:p>
        </p:txBody>
      </p:sp>
      <p:sp>
        <p:nvSpPr>
          <p:cNvPr id="50" name="Rectangle 49"/>
          <p:cNvSpPr/>
          <p:nvPr/>
        </p:nvSpPr>
        <p:spPr>
          <a:xfrm>
            <a:off x="457663" y="5664887"/>
            <a:ext cx="10540538" cy="573078"/>
          </a:xfrm>
          <a:prstGeom prst="rect">
            <a:avLst/>
          </a:prstGeom>
          <a:solidFill>
            <a:schemeClr val="bg1">
              <a:lumMod val="95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5" name="Rectangle 54"/>
          <p:cNvSpPr/>
          <p:nvPr/>
        </p:nvSpPr>
        <p:spPr>
          <a:xfrm>
            <a:off x="4142714" y="4848239"/>
            <a:ext cx="1468624" cy="719330"/>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171450" indent="-171450">
              <a:spcBef>
                <a:spcPts val="600"/>
              </a:spcBef>
              <a:buFont typeface="Arial" panose="020B0604020202020204" pitchFamily="34" charset="0"/>
              <a:buChar char="•"/>
            </a:pPr>
            <a:r>
              <a:rPr lang="en-CA" sz="1100" dirty="0">
                <a:solidFill>
                  <a:schemeClr val="tx1"/>
                </a:solidFill>
              </a:rPr>
              <a:t>Extract, Transformation and Load (ETL)</a:t>
            </a:r>
          </a:p>
          <a:p>
            <a:pPr marL="171450" indent="-171450">
              <a:buFont typeface="Arial" panose="020B0604020202020204" pitchFamily="34" charset="0"/>
              <a:buChar char="•"/>
            </a:pPr>
            <a:r>
              <a:rPr lang="en-CA" sz="1100" dirty="0">
                <a:solidFill>
                  <a:schemeClr val="tx1"/>
                </a:solidFill>
              </a:rPr>
              <a:t>File Transfer</a:t>
            </a:r>
          </a:p>
        </p:txBody>
      </p:sp>
      <p:sp>
        <p:nvSpPr>
          <p:cNvPr id="59" name="Rectangle 58"/>
          <p:cNvSpPr/>
          <p:nvPr/>
        </p:nvSpPr>
        <p:spPr>
          <a:xfrm>
            <a:off x="5969591" y="4846838"/>
            <a:ext cx="1469398" cy="707411"/>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171450" indent="-171450">
              <a:spcAft>
                <a:spcPts val="300"/>
              </a:spcAft>
              <a:buFont typeface="Arial" panose="020B0604020202020204" pitchFamily="34" charset="0"/>
              <a:buChar char="•"/>
            </a:pPr>
            <a:r>
              <a:rPr lang="en-CA" sz="1100" dirty="0">
                <a:solidFill>
                  <a:schemeClr val="tx1"/>
                </a:solidFill>
              </a:rPr>
              <a:t>Data Storage, Preservation &amp; Protection </a:t>
            </a:r>
          </a:p>
        </p:txBody>
      </p:sp>
      <p:sp>
        <p:nvSpPr>
          <p:cNvPr id="62" name="Rectangle 61"/>
          <p:cNvSpPr/>
          <p:nvPr/>
        </p:nvSpPr>
        <p:spPr>
          <a:xfrm>
            <a:off x="2315490" y="4848238"/>
            <a:ext cx="1468624" cy="719332"/>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171450" indent="-171450">
              <a:spcBef>
                <a:spcPts val="600"/>
              </a:spcBef>
              <a:buFont typeface="Arial" panose="020B0604020202020204" pitchFamily="34" charset="0"/>
              <a:buChar char="•"/>
            </a:pPr>
            <a:r>
              <a:rPr lang="en-CA" sz="1100" dirty="0">
                <a:solidFill>
                  <a:schemeClr val="tx1"/>
                </a:solidFill>
              </a:rPr>
              <a:t>Data Harvesting / Ingestion / Scraping</a:t>
            </a:r>
          </a:p>
        </p:txBody>
      </p:sp>
      <p:sp>
        <p:nvSpPr>
          <p:cNvPr id="63" name="ZoneTexte 62"/>
          <p:cNvSpPr txBox="1"/>
          <p:nvPr/>
        </p:nvSpPr>
        <p:spPr>
          <a:xfrm>
            <a:off x="457663" y="5649976"/>
            <a:ext cx="1857826" cy="430887"/>
          </a:xfrm>
          <a:prstGeom prst="rect">
            <a:avLst/>
          </a:prstGeom>
          <a:noFill/>
        </p:spPr>
        <p:txBody>
          <a:bodyPr wrap="square" rtlCol="0">
            <a:spAutoFit/>
          </a:bodyPr>
          <a:lstStyle/>
          <a:p>
            <a:r>
              <a:rPr lang="en-CA" sz="1100" b="1" dirty="0"/>
              <a:t>Enterprise solutions and standards in scope:</a:t>
            </a:r>
          </a:p>
        </p:txBody>
      </p:sp>
      <p:sp>
        <p:nvSpPr>
          <p:cNvPr id="64" name="ZoneTexte 63"/>
          <p:cNvSpPr txBox="1"/>
          <p:nvPr/>
        </p:nvSpPr>
        <p:spPr>
          <a:xfrm>
            <a:off x="2315489" y="5649976"/>
            <a:ext cx="2150688" cy="261610"/>
          </a:xfrm>
          <a:prstGeom prst="rect">
            <a:avLst/>
          </a:prstGeom>
          <a:noFill/>
        </p:spPr>
        <p:txBody>
          <a:bodyPr wrap="square" rtlCol="0">
            <a:spAutoFit/>
          </a:bodyPr>
          <a:lstStyle/>
          <a:p>
            <a:pPr marL="172800" indent="-172800">
              <a:buFont typeface="Arial" panose="020B0604020202020204" pitchFamily="34" charset="0"/>
              <a:buChar char="•"/>
            </a:pPr>
            <a:r>
              <a:rPr lang="en-CA" sz="1100" dirty="0"/>
              <a:t>Excel templates</a:t>
            </a:r>
          </a:p>
        </p:txBody>
      </p:sp>
      <p:sp>
        <p:nvSpPr>
          <p:cNvPr id="65" name="ZoneTexte 64"/>
          <p:cNvSpPr txBox="1"/>
          <p:nvPr/>
        </p:nvSpPr>
        <p:spPr>
          <a:xfrm>
            <a:off x="4127859" y="5649976"/>
            <a:ext cx="1710161" cy="261610"/>
          </a:xfrm>
          <a:prstGeom prst="rect">
            <a:avLst/>
          </a:prstGeom>
          <a:noFill/>
        </p:spPr>
        <p:txBody>
          <a:bodyPr wrap="square" rtlCol="0">
            <a:spAutoFit/>
          </a:bodyPr>
          <a:lstStyle/>
          <a:p>
            <a:pPr marL="172800" indent="-172800">
              <a:buFont typeface="Arial" panose="020B0604020202020204" pitchFamily="34" charset="0"/>
              <a:buChar char="•"/>
            </a:pPr>
            <a:r>
              <a:rPr lang="en-CA" sz="1100" dirty="0"/>
              <a:t> </a:t>
            </a:r>
          </a:p>
        </p:txBody>
      </p:sp>
      <p:sp>
        <p:nvSpPr>
          <p:cNvPr id="66" name="ZoneTexte 65"/>
          <p:cNvSpPr txBox="1"/>
          <p:nvPr/>
        </p:nvSpPr>
        <p:spPr>
          <a:xfrm>
            <a:off x="5969591" y="5649976"/>
            <a:ext cx="2685758" cy="430887"/>
          </a:xfrm>
          <a:prstGeom prst="rect">
            <a:avLst/>
          </a:prstGeom>
          <a:noFill/>
        </p:spPr>
        <p:txBody>
          <a:bodyPr wrap="square" rtlCol="0">
            <a:spAutoFit/>
          </a:bodyPr>
          <a:lstStyle/>
          <a:p>
            <a:pPr marL="172800" indent="-172800">
              <a:buFont typeface="Arial" panose="020B0604020202020204" pitchFamily="34" charset="0"/>
              <a:buChar char="•"/>
            </a:pPr>
            <a:r>
              <a:rPr lang="en-CA" sz="1100" dirty="0"/>
              <a:t>SQL Server</a:t>
            </a:r>
          </a:p>
          <a:p>
            <a:pPr marL="172800" indent="-172800">
              <a:buFont typeface="Arial" panose="020B0604020202020204" pitchFamily="34" charset="0"/>
              <a:buChar char="•"/>
            </a:pPr>
            <a:r>
              <a:rPr lang="en-CA" sz="1100" i="1" dirty="0"/>
              <a:t>PostgreSQL?</a:t>
            </a:r>
          </a:p>
        </p:txBody>
      </p:sp>
      <p:sp>
        <p:nvSpPr>
          <p:cNvPr id="67" name="ZoneTexte 66"/>
          <p:cNvSpPr txBox="1"/>
          <p:nvPr/>
        </p:nvSpPr>
        <p:spPr>
          <a:xfrm>
            <a:off x="457663" y="6228789"/>
            <a:ext cx="1857826" cy="430887"/>
          </a:xfrm>
          <a:prstGeom prst="rect">
            <a:avLst/>
          </a:prstGeom>
          <a:noFill/>
        </p:spPr>
        <p:txBody>
          <a:bodyPr wrap="square" rtlCol="0">
            <a:spAutoFit/>
          </a:bodyPr>
          <a:lstStyle/>
          <a:p>
            <a:r>
              <a:rPr lang="en-CA" sz="1100" b="1" dirty="0"/>
              <a:t>Additional proposed solutions:</a:t>
            </a:r>
          </a:p>
        </p:txBody>
      </p:sp>
      <p:sp>
        <p:nvSpPr>
          <p:cNvPr id="68" name="ZoneTexte 67"/>
          <p:cNvSpPr txBox="1"/>
          <p:nvPr/>
        </p:nvSpPr>
        <p:spPr>
          <a:xfrm>
            <a:off x="2315489" y="6228789"/>
            <a:ext cx="2150687" cy="261610"/>
          </a:xfrm>
          <a:prstGeom prst="rect">
            <a:avLst/>
          </a:prstGeom>
          <a:noFill/>
        </p:spPr>
        <p:txBody>
          <a:bodyPr wrap="square" rtlCol="0">
            <a:spAutoFit/>
          </a:bodyPr>
          <a:lstStyle/>
          <a:p>
            <a:pPr marL="172800" indent="-172800">
              <a:buFont typeface="Arial" panose="020B0604020202020204" pitchFamily="34" charset="0"/>
              <a:buChar char="•"/>
            </a:pPr>
            <a:r>
              <a:rPr lang="en-CA" sz="1100" dirty="0"/>
              <a:t> </a:t>
            </a:r>
          </a:p>
        </p:txBody>
      </p:sp>
      <p:sp>
        <p:nvSpPr>
          <p:cNvPr id="69" name="ZoneTexte 68"/>
          <p:cNvSpPr txBox="1"/>
          <p:nvPr/>
        </p:nvSpPr>
        <p:spPr>
          <a:xfrm>
            <a:off x="4089317" y="6215665"/>
            <a:ext cx="1748703" cy="600164"/>
          </a:xfrm>
          <a:prstGeom prst="rect">
            <a:avLst/>
          </a:prstGeom>
          <a:noFill/>
        </p:spPr>
        <p:txBody>
          <a:bodyPr wrap="square" rtlCol="0">
            <a:spAutoFit/>
          </a:bodyPr>
          <a:lstStyle/>
          <a:p>
            <a:pPr marL="172800" indent="-172800">
              <a:buFont typeface="Arial" panose="020B0604020202020204" pitchFamily="34" charset="0"/>
              <a:buChar char="•"/>
            </a:pPr>
            <a:r>
              <a:rPr lang="en-CA" sz="1100" dirty="0"/>
              <a:t>Liquid File</a:t>
            </a:r>
          </a:p>
          <a:p>
            <a:pPr marL="172800" indent="-172800">
              <a:buFont typeface="Arial" panose="020B0604020202020204" pitchFamily="34" charset="0"/>
              <a:buChar char="•"/>
            </a:pPr>
            <a:r>
              <a:rPr lang="en-CA" sz="1100" dirty="0"/>
              <a:t>Azure Data Factory</a:t>
            </a:r>
          </a:p>
          <a:p>
            <a:pPr marL="172800" indent="-172800">
              <a:buFont typeface="Arial" panose="020B0604020202020204" pitchFamily="34" charset="0"/>
              <a:buChar char="•"/>
            </a:pPr>
            <a:r>
              <a:rPr lang="en-CA" sz="1100" dirty="0"/>
              <a:t>Azure </a:t>
            </a:r>
            <a:r>
              <a:rPr lang="en-CA" sz="1100" dirty="0" err="1"/>
              <a:t>Databricks</a:t>
            </a:r>
            <a:endParaRPr lang="en-CA" sz="1100" dirty="0"/>
          </a:p>
        </p:txBody>
      </p:sp>
      <p:sp>
        <p:nvSpPr>
          <p:cNvPr id="70" name="Rectangle 69"/>
          <p:cNvSpPr/>
          <p:nvPr/>
        </p:nvSpPr>
        <p:spPr>
          <a:xfrm>
            <a:off x="2758157" y="4412557"/>
            <a:ext cx="7905398" cy="338554"/>
          </a:xfrm>
          <a:prstGeom prst="rect">
            <a:avLst/>
          </a:prstGeom>
        </p:spPr>
        <p:txBody>
          <a:bodyPr wrap="square">
            <a:spAutoFit/>
          </a:bodyPr>
          <a:lstStyle/>
          <a:p>
            <a:pPr algn="ctr"/>
            <a:r>
              <a:rPr lang="en-CA" sz="1600" b="1" dirty="0"/>
              <a:t>BUSINESS FUNCTIONS (Application Needs)</a:t>
            </a:r>
            <a:endParaRPr lang="en-CA" sz="1600" b="1" dirty="0">
              <a:solidFill>
                <a:srgbClr val="FF0000"/>
              </a:solidFill>
            </a:endParaRPr>
          </a:p>
        </p:txBody>
      </p:sp>
      <p:sp>
        <p:nvSpPr>
          <p:cNvPr id="72" name="Rectangle 71"/>
          <p:cNvSpPr/>
          <p:nvPr/>
        </p:nvSpPr>
        <p:spPr>
          <a:xfrm>
            <a:off x="9624039" y="4841039"/>
            <a:ext cx="1341383" cy="707411"/>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171450" indent="-171450">
              <a:spcAft>
                <a:spcPts val="300"/>
              </a:spcAft>
              <a:buFont typeface="Arial" panose="020B0604020202020204" pitchFamily="34" charset="0"/>
              <a:buChar char="•"/>
            </a:pPr>
            <a:r>
              <a:rPr lang="en-CA" sz="1100" dirty="0">
                <a:solidFill>
                  <a:schemeClr val="tx1"/>
                </a:solidFill>
              </a:rPr>
              <a:t>Authentication </a:t>
            </a:r>
            <a:br>
              <a:rPr lang="en-CA" sz="1100" dirty="0">
                <a:solidFill>
                  <a:schemeClr val="tx1"/>
                </a:solidFill>
              </a:rPr>
            </a:br>
            <a:r>
              <a:rPr lang="en-CA" sz="1100" dirty="0">
                <a:solidFill>
                  <a:schemeClr val="tx1"/>
                </a:solidFill>
              </a:rPr>
              <a:t>&amp; Authorization</a:t>
            </a:r>
          </a:p>
          <a:p>
            <a:pPr marL="171450" indent="-171450">
              <a:spcAft>
                <a:spcPts val="300"/>
              </a:spcAft>
              <a:buFont typeface="Arial" panose="020B0604020202020204" pitchFamily="34" charset="0"/>
              <a:buChar char="•"/>
            </a:pPr>
            <a:endParaRPr lang="en-CA" sz="1050" dirty="0">
              <a:solidFill>
                <a:schemeClr val="tx1"/>
              </a:solidFill>
            </a:endParaRPr>
          </a:p>
        </p:txBody>
      </p:sp>
      <p:sp>
        <p:nvSpPr>
          <p:cNvPr id="75" name="ZoneTexte 74"/>
          <p:cNvSpPr txBox="1"/>
          <p:nvPr/>
        </p:nvSpPr>
        <p:spPr>
          <a:xfrm>
            <a:off x="9624039" y="5649976"/>
            <a:ext cx="1364701" cy="261610"/>
          </a:xfrm>
          <a:prstGeom prst="rect">
            <a:avLst/>
          </a:prstGeom>
          <a:noFill/>
        </p:spPr>
        <p:txBody>
          <a:bodyPr wrap="square" rtlCol="0">
            <a:spAutoFit/>
          </a:bodyPr>
          <a:lstStyle/>
          <a:p>
            <a:pPr marL="172800" indent="-172800">
              <a:buFont typeface="Arial" panose="020B0604020202020204" pitchFamily="34" charset="0"/>
              <a:buChar char="•"/>
            </a:pPr>
            <a:r>
              <a:rPr lang="en-CA" sz="1100" dirty="0"/>
              <a:t>Azure AAD</a:t>
            </a:r>
          </a:p>
        </p:txBody>
      </p:sp>
      <p:sp>
        <p:nvSpPr>
          <p:cNvPr id="76" name="ZoneTexte 75"/>
          <p:cNvSpPr txBox="1"/>
          <p:nvPr/>
        </p:nvSpPr>
        <p:spPr>
          <a:xfrm>
            <a:off x="7796815" y="5649976"/>
            <a:ext cx="1689341" cy="430887"/>
          </a:xfrm>
          <a:prstGeom prst="rect">
            <a:avLst/>
          </a:prstGeom>
          <a:noFill/>
        </p:spPr>
        <p:txBody>
          <a:bodyPr wrap="square" rtlCol="0">
            <a:spAutoFit/>
          </a:bodyPr>
          <a:lstStyle/>
          <a:p>
            <a:pPr marL="172800" indent="-172800">
              <a:buFont typeface="Arial" panose="020B0604020202020204" pitchFamily="34" charset="0"/>
              <a:buChar char="•"/>
            </a:pPr>
            <a:r>
              <a:rPr lang="en-CA" sz="1100" dirty="0" err="1"/>
              <a:t>PowerBI</a:t>
            </a:r>
            <a:endParaRPr lang="en-CA" sz="1100" dirty="0"/>
          </a:p>
          <a:p>
            <a:pPr marL="172800" indent="-172800">
              <a:buFont typeface="Arial" panose="020B0604020202020204" pitchFamily="34" charset="0"/>
              <a:buChar char="•"/>
            </a:pPr>
            <a:r>
              <a:rPr lang="en-CA" sz="1100" i="1" dirty="0" err="1"/>
              <a:t>PowerApps</a:t>
            </a:r>
            <a:r>
              <a:rPr lang="en-CA" sz="1100" i="1" dirty="0"/>
              <a:t>?</a:t>
            </a:r>
          </a:p>
        </p:txBody>
      </p:sp>
      <p:sp>
        <p:nvSpPr>
          <p:cNvPr id="77" name="Rectangle 76"/>
          <p:cNvSpPr/>
          <p:nvPr/>
        </p:nvSpPr>
        <p:spPr>
          <a:xfrm>
            <a:off x="7796815" y="4839383"/>
            <a:ext cx="1469398" cy="707411"/>
          </a:xfrm>
          <a:prstGeom prst="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171450" indent="-171450">
              <a:buFont typeface="Arial" panose="020B0604020202020204" pitchFamily="34" charset="0"/>
              <a:buChar char="•"/>
            </a:pPr>
            <a:r>
              <a:rPr lang="en-CA" sz="1100" dirty="0">
                <a:solidFill>
                  <a:schemeClr val="tx1"/>
                </a:solidFill>
              </a:rPr>
              <a:t>Data Analytics</a:t>
            </a:r>
          </a:p>
          <a:p>
            <a:pPr marL="171450" indent="-171450">
              <a:buFont typeface="Arial" panose="020B0604020202020204" pitchFamily="34" charset="0"/>
              <a:buChar char="•"/>
            </a:pPr>
            <a:r>
              <a:rPr lang="en-CA" sz="1100" dirty="0">
                <a:solidFill>
                  <a:schemeClr val="tx1"/>
                </a:solidFill>
              </a:rPr>
              <a:t>Reporting, Visualization &amp; Publishing</a:t>
            </a:r>
          </a:p>
        </p:txBody>
      </p:sp>
      <p:sp>
        <p:nvSpPr>
          <p:cNvPr id="78" name="ZoneTexte 77"/>
          <p:cNvSpPr txBox="1"/>
          <p:nvPr/>
        </p:nvSpPr>
        <p:spPr>
          <a:xfrm>
            <a:off x="5969591" y="6217745"/>
            <a:ext cx="2685758" cy="430887"/>
          </a:xfrm>
          <a:prstGeom prst="rect">
            <a:avLst/>
          </a:prstGeom>
          <a:noFill/>
        </p:spPr>
        <p:txBody>
          <a:bodyPr wrap="square" rtlCol="0">
            <a:spAutoFit/>
          </a:bodyPr>
          <a:lstStyle/>
          <a:p>
            <a:pPr marL="172800" indent="-172800">
              <a:buFont typeface="Arial" panose="020B0604020202020204" pitchFamily="34" charset="0"/>
              <a:buChar char="•"/>
            </a:pPr>
            <a:r>
              <a:rPr lang="en-CA" sz="1100" dirty="0"/>
              <a:t>Azure Data Lake Storage</a:t>
            </a:r>
          </a:p>
          <a:p>
            <a:pPr marL="172800" indent="-172800">
              <a:buFont typeface="Arial" panose="020B0604020202020204" pitchFamily="34" charset="0"/>
              <a:buChar char="•"/>
            </a:pPr>
            <a:r>
              <a:rPr lang="en-CA" sz="1100" dirty="0"/>
              <a:t>Azure SQL</a:t>
            </a:r>
          </a:p>
        </p:txBody>
      </p:sp>
      <p:sp>
        <p:nvSpPr>
          <p:cNvPr id="52" name="ZoneTexte 51"/>
          <p:cNvSpPr txBox="1"/>
          <p:nvPr/>
        </p:nvSpPr>
        <p:spPr>
          <a:xfrm>
            <a:off x="8894276" y="6611779"/>
            <a:ext cx="3297724" cy="246221"/>
          </a:xfrm>
          <a:prstGeom prst="rect">
            <a:avLst/>
          </a:prstGeom>
          <a:noFill/>
        </p:spPr>
        <p:txBody>
          <a:bodyPr wrap="square" rtlCol="0">
            <a:spAutoFit/>
          </a:bodyPr>
          <a:lstStyle/>
          <a:p>
            <a:r>
              <a:rPr lang="en-CA" sz="1000" dirty="0">
                <a:solidFill>
                  <a:schemeClr val="bg2">
                    <a:lumMod val="50000"/>
                  </a:schemeClr>
                </a:solidFill>
              </a:rPr>
              <a:t>Document title   version/</a:t>
            </a:r>
            <a:r>
              <a:rPr lang="en-CA" sz="1000" dirty="0" err="1">
                <a:solidFill>
                  <a:schemeClr val="bg2">
                    <a:lumMod val="50000"/>
                  </a:schemeClr>
                </a:solidFill>
              </a:rPr>
              <a:t>Gcdocs</a:t>
            </a:r>
            <a:r>
              <a:rPr lang="en-CA" sz="1000" dirty="0">
                <a:solidFill>
                  <a:schemeClr val="bg2">
                    <a:lumMod val="50000"/>
                  </a:schemeClr>
                </a:solidFill>
              </a:rPr>
              <a:t>#    Last modified Date</a:t>
            </a:r>
          </a:p>
        </p:txBody>
      </p:sp>
      <p:pic>
        <p:nvPicPr>
          <p:cNvPr id="6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4094" y="1417971"/>
            <a:ext cx="261833" cy="364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 name="Rectangle 60"/>
          <p:cNvSpPr/>
          <p:nvPr/>
        </p:nvSpPr>
        <p:spPr>
          <a:xfrm>
            <a:off x="6017711" y="1745429"/>
            <a:ext cx="1218603" cy="253916"/>
          </a:xfrm>
          <a:prstGeom prst="rect">
            <a:avLst/>
          </a:prstGeom>
        </p:spPr>
        <p:txBody>
          <a:bodyPr wrap="none">
            <a:spAutoFit/>
          </a:bodyPr>
          <a:lstStyle/>
          <a:p>
            <a:pPr marL="9525" defTabSz="914391">
              <a:spcBef>
                <a:spcPct val="20000"/>
              </a:spcBef>
              <a:spcAft>
                <a:spcPct val="20000"/>
              </a:spcAft>
              <a:buSzPct val="90000"/>
              <a:defRPr/>
            </a:pPr>
            <a:r>
              <a:rPr lang="en-CA" sz="1050" dirty="0"/>
              <a:t>Responsible teams</a:t>
            </a:r>
          </a:p>
        </p:txBody>
      </p:sp>
      <p:sp>
        <p:nvSpPr>
          <p:cNvPr id="4" name="Rectangle 3">
            <a:extLst>
              <a:ext uri="{FF2B5EF4-FFF2-40B4-BE49-F238E27FC236}">
                <a16:creationId xmlns:a16="http://schemas.microsoft.com/office/drawing/2014/main" id="{26444239-A1EE-48EF-9F66-362CFC1BFE4A}"/>
              </a:ext>
            </a:extLst>
          </p:cNvPr>
          <p:cNvSpPr/>
          <p:nvPr/>
        </p:nvSpPr>
        <p:spPr>
          <a:xfrm>
            <a:off x="276592" y="2947725"/>
            <a:ext cx="794525" cy="400110"/>
          </a:xfrm>
          <a:prstGeom prst="rect">
            <a:avLst/>
          </a:prstGeom>
          <a:noFill/>
        </p:spPr>
        <p:txBody>
          <a:bodyPr wrap="square" lIns="91440" tIns="45720" rIns="91440" bIns="45720">
            <a:spAutoFit/>
          </a:bodyPr>
          <a:lstStyle/>
          <a:p>
            <a:pPr algn="ctr"/>
            <a:r>
              <a:rPr lang="en-US" sz="1000" b="1" cap="none" spc="0" dirty="0">
                <a:ln w="9525">
                  <a:solidFill>
                    <a:schemeClr val="bg1"/>
                  </a:solidFill>
                  <a:prstDash val="solid"/>
                </a:ln>
                <a:solidFill>
                  <a:schemeClr val="accent2"/>
                </a:solidFill>
                <a:effectLst>
                  <a:innerShdw blurRad="114300">
                    <a:prstClr val="black"/>
                  </a:innerShdw>
                </a:effectLst>
              </a:rPr>
              <a:t>Insert</a:t>
            </a:r>
            <a:r>
              <a:rPr lang="en-US" sz="1000" b="1" cap="none" spc="0" dirty="0">
                <a:ln w="9525">
                  <a:solidFill>
                    <a:schemeClr val="bg1"/>
                  </a:solidFill>
                  <a:prstDash val="solid"/>
                </a:ln>
                <a:solidFill>
                  <a:schemeClr val="accent5"/>
                </a:solidFill>
                <a:effectLst>
                  <a:innerShdw blurRad="114300">
                    <a:prstClr val="black"/>
                  </a:innerShdw>
                </a:effectLst>
              </a:rPr>
              <a:t> </a:t>
            </a:r>
            <a:r>
              <a:rPr lang="en-US" sz="1000" b="1" cap="none" spc="0" dirty="0">
                <a:ln w="9525">
                  <a:solidFill>
                    <a:schemeClr val="bg1"/>
                  </a:solidFill>
                  <a:prstDash val="solid"/>
                </a:ln>
                <a:solidFill>
                  <a:schemeClr val="accent2"/>
                </a:solidFill>
                <a:effectLst>
                  <a:innerShdw blurRad="114300">
                    <a:prstClr val="black"/>
                  </a:innerShdw>
                </a:effectLst>
              </a:rPr>
              <a:t>Symbol</a:t>
            </a:r>
          </a:p>
        </p:txBody>
      </p:sp>
      <p:sp>
        <p:nvSpPr>
          <p:cNvPr id="5" name="Rectangle 4">
            <a:extLst>
              <a:ext uri="{FF2B5EF4-FFF2-40B4-BE49-F238E27FC236}">
                <a16:creationId xmlns:a16="http://schemas.microsoft.com/office/drawing/2014/main" id="{7D7B866C-A13E-4CA3-AEF2-08AF0CFF62B6}"/>
              </a:ext>
            </a:extLst>
          </p:cNvPr>
          <p:cNvSpPr/>
          <p:nvPr/>
        </p:nvSpPr>
        <p:spPr>
          <a:xfrm>
            <a:off x="4434233" y="2718431"/>
            <a:ext cx="4325928"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accent2"/>
                </a:solidFill>
                <a:effectLst>
                  <a:outerShdw blurRad="12700" dist="38100" dir="2700000" algn="tl" rotWithShape="0">
                    <a:schemeClr val="accent5">
                      <a:lumMod val="60000"/>
                      <a:lumOff val="40000"/>
                    </a:schemeClr>
                  </a:outerShdw>
                </a:effectLst>
              </a:rPr>
              <a:t>Capability Display Example</a:t>
            </a:r>
          </a:p>
        </p:txBody>
      </p:sp>
      <p:sp>
        <p:nvSpPr>
          <p:cNvPr id="58" name="Rectangle 57">
            <a:extLst>
              <a:ext uri="{FF2B5EF4-FFF2-40B4-BE49-F238E27FC236}">
                <a16:creationId xmlns:a16="http://schemas.microsoft.com/office/drawing/2014/main" id="{5BE221BC-01C6-4C6E-A645-273CB679961F}"/>
              </a:ext>
            </a:extLst>
          </p:cNvPr>
          <p:cNvSpPr/>
          <p:nvPr/>
        </p:nvSpPr>
        <p:spPr>
          <a:xfrm>
            <a:off x="3713860" y="4916650"/>
            <a:ext cx="5499326"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Busines</a:t>
            </a:r>
            <a:r>
              <a:rPr lang="en-US" sz="28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s Function Display Example</a:t>
            </a:r>
            <a:endParaRPr lang="en-US" sz="28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endParaRPr>
          </a:p>
        </p:txBody>
      </p:sp>
      <p:sp>
        <p:nvSpPr>
          <p:cNvPr id="73" name="Rectangle 72">
            <a:extLst>
              <a:ext uri="{FF2B5EF4-FFF2-40B4-BE49-F238E27FC236}">
                <a16:creationId xmlns:a16="http://schemas.microsoft.com/office/drawing/2014/main" id="{637FA250-0EBA-4B43-A7B2-CF75E01769B4}"/>
              </a:ext>
            </a:extLst>
          </p:cNvPr>
          <p:cNvSpPr/>
          <p:nvPr/>
        </p:nvSpPr>
        <p:spPr>
          <a:xfrm>
            <a:off x="9772582" y="86160"/>
            <a:ext cx="2237620" cy="1200329"/>
          </a:xfrm>
          <a:prstGeom prst="rect">
            <a:avLst/>
          </a:prstGeom>
          <a:blipFill dpi="0" rotWithShape="1">
            <a:blip r:embed="rId3">
              <a:alphaModFix amt="10000"/>
            </a:blip>
            <a:srcRect/>
            <a:tile tx="0" ty="0" sx="100000" sy="100000" flip="none" algn="tl"/>
          </a:blipFill>
          <a:effectLst>
            <a:outerShdw blurRad="50800" dist="50800" dir="5400000" algn="ctr" rotWithShape="0">
              <a:srgbClr val="000000">
                <a:alpha val="0"/>
              </a:srgbClr>
            </a:outerShdw>
          </a:effectLst>
        </p:spPr>
        <p:txBody>
          <a:bodyPr wrap="square" lIns="91440" tIns="45720" rIns="91440" bIns="45720">
            <a:spAutoFit/>
          </a:bodyPr>
          <a:lstStyle/>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EXAMPLE </a:t>
            </a:r>
          </a:p>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TEMPLATE</a:t>
            </a:r>
            <a:endParaRPr lang="en-US" sz="36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endParaRPr>
          </a:p>
        </p:txBody>
      </p:sp>
      <p:sp>
        <p:nvSpPr>
          <p:cNvPr id="74" name="Rectangle 73">
            <a:extLst>
              <a:ext uri="{FF2B5EF4-FFF2-40B4-BE49-F238E27FC236}">
                <a16:creationId xmlns:a16="http://schemas.microsoft.com/office/drawing/2014/main" id="{06927D3B-FCB9-4693-AF3C-2D5599BC30D4}"/>
              </a:ext>
            </a:extLst>
          </p:cNvPr>
          <p:cNvSpPr/>
          <p:nvPr/>
        </p:nvSpPr>
        <p:spPr>
          <a:xfrm>
            <a:off x="179533" y="96054"/>
            <a:ext cx="2237620" cy="1200329"/>
          </a:xfrm>
          <a:prstGeom prst="rect">
            <a:avLst/>
          </a:prstGeom>
          <a:blipFill dpi="0" rotWithShape="1">
            <a:blip r:embed="rId3">
              <a:alphaModFix amt="10000"/>
            </a:blip>
            <a:srcRect/>
            <a:tile tx="0" ty="0" sx="100000" sy="100000" flip="none" algn="tl"/>
          </a:blipFill>
          <a:effectLst>
            <a:outerShdw blurRad="50800" dist="50800" dir="5400000" algn="ctr" rotWithShape="0">
              <a:srgbClr val="000000">
                <a:alpha val="0"/>
              </a:srgbClr>
            </a:outerShdw>
          </a:effectLst>
        </p:spPr>
        <p:txBody>
          <a:bodyPr wrap="square" lIns="91440" tIns="45720" rIns="91440" bIns="45720">
            <a:spAutoFit/>
          </a:bodyPr>
          <a:lstStyle/>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EXAMPLE </a:t>
            </a:r>
          </a:p>
          <a:p>
            <a:pPr algn="ctr"/>
            <a:r>
              <a:rPr lang="en-US" sz="3600" b="1"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rPr>
              <a:t>TEMPLATE</a:t>
            </a:r>
            <a:endParaRPr lang="en-US" sz="3600" b="1" cap="none" spc="0" dirty="0">
              <a:ln w="9525">
                <a:solidFill>
                  <a:schemeClr val="bg1"/>
                </a:solidFill>
                <a:prstDash val="solid"/>
              </a:ln>
              <a:solidFill>
                <a:schemeClr val="accent1">
                  <a:lumMod val="75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9791493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4710106|-16089410|-6441398|-16756834|-11184811|Santé Canada&quot;,&quot;Id&quot;:&quot;5f91e98341313122e4ac2921&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2.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ags/tag3.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Lst>
</file>

<file path=ppt/tags/tag4.xml><?xml version="1.0" encoding="utf-8"?>
<p:tagLst xmlns:a="http://schemas.openxmlformats.org/drawingml/2006/main" xmlns:r="http://schemas.openxmlformats.org/officeDocument/2006/relationships" xmlns:p="http://schemas.openxmlformats.org/presentationml/2006/main">
  <p:tag name="ENGAGECOLOR" val="{&quot;FillColor&quot;:{&quot;ColorIndex&quot;:3,&quot;ColorModifier&quot;:0,&quot;BrightnessModifier&quot;: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1615</TotalTime>
  <Words>564</Words>
  <Application>Microsoft Office PowerPoint</Application>
  <PresentationFormat>Widescreen</PresentationFormat>
  <Paragraphs>107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Health Canada - Santé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Pollock</dc:creator>
  <cp:lastModifiedBy>Johanne Bottrill</cp:lastModifiedBy>
  <cp:revision>106</cp:revision>
  <cp:lastPrinted>2020-04-23T14:52:48Z</cp:lastPrinted>
  <dcterms:created xsi:type="dcterms:W3CDTF">2020-01-07T14:50:20Z</dcterms:created>
  <dcterms:modified xsi:type="dcterms:W3CDTF">2022-06-07T15:06:49Z</dcterms:modified>
</cp:coreProperties>
</file>