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0.xml" ContentType="application/vnd.openxmlformats-officedocument.presentationml.notesSlide+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8"/>
  </p:notesMasterIdLst>
  <p:handoutMasterIdLst>
    <p:handoutMasterId r:id="rId39"/>
  </p:handoutMasterIdLst>
  <p:sldIdLst>
    <p:sldId id="299" r:id="rId2"/>
    <p:sldId id="325" r:id="rId3"/>
    <p:sldId id="345" r:id="rId4"/>
    <p:sldId id="346" r:id="rId5"/>
    <p:sldId id="278" r:id="rId6"/>
    <p:sldId id="390" r:id="rId7"/>
    <p:sldId id="367" r:id="rId8"/>
    <p:sldId id="391" r:id="rId9"/>
    <p:sldId id="392" r:id="rId10"/>
    <p:sldId id="389" r:id="rId11"/>
    <p:sldId id="338" r:id="rId12"/>
    <p:sldId id="355" r:id="rId13"/>
    <p:sldId id="350" r:id="rId14"/>
    <p:sldId id="356" r:id="rId15"/>
    <p:sldId id="347" r:id="rId16"/>
    <p:sldId id="354" r:id="rId17"/>
    <p:sldId id="357" r:id="rId18"/>
    <p:sldId id="358" r:id="rId19"/>
    <p:sldId id="348" r:id="rId20"/>
    <p:sldId id="340" r:id="rId21"/>
    <p:sldId id="337" r:id="rId22"/>
    <p:sldId id="359" r:id="rId23"/>
    <p:sldId id="360" r:id="rId24"/>
    <p:sldId id="267" r:id="rId25"/>
    <p:sldId id="366" r:id="rId26"/>
    <p:sldId id="378" r:id="rId27"/>
    <p:sldId id="376" r:id="rId28"/>
    <p:sldId id="380" r:id="rId29"/>
    <p:sldId id="368" r:id="rId30"/>
    <p:sldId id="381" r:id="rId31"/>
    <p:sldId id="266" r:id="rId32"/>
    <p:sldId id="384" r:id="rId33"/>
    <p:sldId id="383" r:id="rId34"/>
    <p:sldId id="382" r:id="rId35"/>
    <p:sldId id="372" r:id="rId36"/>
    <p:sldId id="379"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41" autoAdjust="0"/>
    <p:restoredTop sz="68743" autoAdjust="0"/>
  </p:normalViewPr>
  <p:slideViewPr>
    <p:cSldViewPr snapToObjects="1" showGuides="1">
      <p:cViewPr varScale="1">
        <p:scale>
          <a:sx n="85" d="100"/>
          <a:sy n="85" d="100"/>
        </p:scale>
        <p:origin x="58" y="1200"/>
      </p:cViewPr>
      <p:guideLst>
        <p:guide orient="horz" pos="2160"/>
        <p:guide pos="2880"/>
      </p:guideLst>
    </p:cSldViewPr>
  </p:slideViewPr>
  <p:outlineViewPr>
    <p:cViewPr>
      <p:scale>
        <a:sx n="33" d="100"/>
        <a:sy n="33" d="100"/>
      </p:scale>
      <p:origin x="0" y="-797"/>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10/25/2024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10/25/2024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ImPUk6OhJM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tube.com/watch?v=HTlnAbAax_0"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youtube.com/watch?v=UcH0y3wmhVw" TargetMode="External"/><Relationship Id="rId4" Type="http://schemas.openxmlformats.org/officeDocument/2006/relationships/hyperlink" Target="https://www.youtube.com/watch?v=ImPUk6OhJM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HTlnAbAax_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18jn-K34aNA&amp;t=39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youtube.com/watch?v=nQSAcY-7Xic" TargetMode="External"/><Relationship Id="rId13" Type="http://schemas.openxmlformats.org/officeDocument/2006/relationships/hyperlink" Target="https://soundcloud.com/mindfullivingcoach/self-compassion-meditation" TargetMode="External"/><Relationship Id="rId3" Type="http://schemas.openxmlformats.org/officeDocument/2006/relationships/hyperlink" Target="https://youtu.be/opJpg2T6s2s?t=55" TargetMode="External"/><Relationship Id="rId7" Type="http://schemas.openxmlformats.org/officeDocument/2006/relationships/hyperlink" Target="https://vimeo.com/466742570" TargetMode="External"/><Relationship Id="rId12" Type="http://schemas.openxmlformats.org/officeDocument/2006/relationships/hyperlink" Target="https://soundcloud.com/user-640851605/self-compassion-giving-and-receiving-meditation-10-minute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youtube.com/watch?v=Fevw8ahkeeU" TargetMode="External"/><Relationship Id="rId11" Type="http://schemas.openxmlformats.org/officeDocument/2006/relationships/hyperlink" Target="https://soundcloud.com/breathworks-mindfulness/mindfulness-for-women-track-5-self-compassion-meditation" TargetMode="External"/><Relationship Id="rId5" Type="http://schemas.openxmlformats.org/officeDocument/2006/relationships/hyperlink" Target="https://vimeo.com/470384287" TargetMode="External"/><Relationship Id="rId15" Type="http://schemas.openxmlformats.org/officeDocument/2006/relationships/hyperlink" Target="http://self-compassion.org/wp-content/uploads/meditations/LKM.self-compassion.MP3" TargetMode="External"/><Relationship Id="rId10" Type="http://schemas.openxmlformats.org/officeDocument/2006/relationships/hyperlink" Target="https://soundcloud.com/dharma-gus/15-min-body-scan-augusta-mbsr" TargetMode="External"/><Relationship Id="rId4" Type="http://schemas.openxmlformats.org/officeDocument/2006/relationships/hyperlink" Target="https://www.youtube.com/watch?v=rAyJbbLgpA0" TargetMode="External"/><Relationship Id="rId9" Type="http://schemas.openxmlformats.org/officeDocument/2006/relationships/hyperlink" Target="https://www.rightlifeproject.com/meditate" TargetMode="External"/><Relationship Id="rId14" Type="http://schemas.openxmlformats.org/officeDocument/2006/relationships/hyperlink" Target="https://soundcloud.com/awakeningcompassion/awakening-compassion-class-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sdinstitute.org/resources/nothing-is-intractable-right.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hsdinstitute.org/resources/taming-a-wicked-issue.html" TargetMode="External"/><Relationship Id="rId4" Type="http://schemas.openxmlformats.org/officeDocument/2006/relationships/hyperlink" Target="https://www.hsdinstitute.org/resources/tame-your-wicked-problem-blog.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b="0" dirty="0"/>
              <a:t>Préparer le CC</a:t>
            </a:r>
            <a:r>
              <a:rPr lang="fr-CA" b="0" baseline="0" dirty="0"/>
              <a:t> à 100%</a:t>
            </a:r>
            <a:r>
              <a:rPr lang="fr-CA"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3"/>
              </a:rPr>
              <a:t>https://www.youtube.com/watch?v=ImPUk6OhJM0</a:t>
            </a:r>
            <a:r>
              <a:rPr lang="en-US" dirty="0"/>
              <a:t>  </a:t>
            </a:r>
            <a:r>
              <a:rPr lang="fr-FR" sz="1200" dirty="0"/>
              <a:t>- cc English – vidéo en français,</a:t>
            </a:r>
            <a:r>
              <a:rPr lang="fr-FR" sz="1200" baseline="0" dirty="0"/>
              <a:t> </a:t>
            </a:r>
            <a:endParaRPr lang="en-US" dirty="0"/>
          </a:p>
          <a:p>
            <a:pPr marL="171450" lvl="0" indent="-171450" defTabSz="914400">
              <a:buFont typeface="Arial" panose="020B0604020202020204" pitchFamily="34" charset="0"/>
              <a:buChar char="•"/>
              <a:defRPr/>
            </a:pPr>
            <a:r>
              <a:rPr lang="en-US" sz="1200" dirty="0" err="1"/>
              <a:t>Exercice</a:t>
            </a:r>
            <a:r>
              <a:rPr lang="en-US" sz="1200" dirty="0"/>
              <a:t> dans le </a:t>
            </a:r>
            <a:r>
              <a:rPr lang="en-US" sz="1200" dirty="0" err="1"/>
              <a:t>miroir</a:t>
            </a:r>
            <a:r>
              <a:rPr lang="en-US" sz="1200" dirty="0"/>
              <a:t>, Augmenter </a:t>
            </a:r>
            <a:r>
              <a:rPr lang="en-US" sz="1200" dirty="0" err="1"/>
              <a:t>l'amour</a:t>
            </a:r>
            <a:r>
              <a:rPr lang="en-US" sz="1200" dirty="0"/>
              <a:t> de soi, 4 min - </a:t>
            </a:r>
            <a:r>
              <a:rPr lang="fr-FR" sz="1200" dirty="0">
                <a:hlinkClick r:id="rId4"/>
              </a:rPr>
              <a:t>https://www.youtube.com/watch?v=HTlnAbAax_0</a:t>
            </a:r>
            <a:r>
              <a:rPr lang="fr-FR" sz="1200" dirty="0"/>
              <a:t> – vidéo en français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FR" b="0" i="0" u="none" strike="noStrike" kern="1200" baseline="0" dirty="0">
                <a:solidFill>
                  <a:schemeClr val="tx1"/>
                </a:solidFill>
              </a:rPr>
              <a:t>Rabia :</a:t>
            </a:r>
          </a:p>
          <a:p>
            <a:endParaRPr lang="fr-FR" b="0" i="0" u="none" strike="noStrike" kern="1200" baseline="0" dirty="0">
              <a:solidFill>
                <a:schemeClr val="tx1"/>
              </a:solidFill>
            </a:endParaRPr>
          </a:p>
          <a:p>
            <a:r>
              <a:rPr lang="fr-FR" b="0" i="0" u="none" strike="noStrike" kern="1200" baseline="0" dirty="0">
                <a:solidFill>
                  <a:schemeClr val="tx1"/>
                </a:solidFill>
              </a:rPr>
              <a:t>Dans cette diapositive, nous montrons simplement les différents graphiques superposés</a:t>
            </a:r>
          </a:p>
          <a:p>
            <a:endParaRPr lang="fr-FR" b="0" i="0" u="none" strike="noStrike" kern="1200" baseline="0" dirty="0">
              <a:solidFill>
                <a:schemeClr val="tx1"/>
              </a:solidFill>
            </a:endParaRPr>
          </a:p>
          <a:p>
            <a:r>
              <a:rPr lang="fr-FR" b="0" i="0" u="none" strike="noStrike" kern="1200" baseline="0" dirty="0">
                <a:solidFill>
                  <a:schemeClr val="tx1"/>
                </a:solidFill>
              </a:rPr>
              <a:t>Nous avons le Cercle du Chaos, également connu sous le nom de Vallée du Désespoir</a:t>
            </a:r>
          </a:p>
          <a:p>
            <a:r>
              <a:rPr lang="fr-FR" b="0" i="0" u="none" strike="noStrike" kern="1200" baseline="0" dirty="0">
                <a:solidFill>
                  <a:schemeClr val="tx1"/>
                </a:solidFill>
              </a:rPr>
              <a:t>(cliquez)</a:t>
            </a:r>
          </a:p>
          <a:p>
            <a:r>
              <a:rPr lang="fr-FR" b="0" i="0" u="none" strike="noStrike" kern="1200" baseline="0" dirty="0">
                <a:solidFill>
                  <a:schemeClr val="tx1"/>
                </a:solidFill>
              </a:rPr>
              <a:t>Les zones de transition, les Fins, la Zone Neutre et les Nouveaux Commencements</a:t>
            </a:r>
          </a:p>
          <a:p>
            <a:r>
              <a:rPr lang="fr-FR" b="0" i="0" u="none" strike="noStrike" kern="1200" baseline="0" dirty="0">
                <a:solidFill>
                  <a:schemeClr val="tx1"/>
                </a:solidFill>
              </a:rPr>
              <a:t>(cliquez)</a:t>
            </a:r>
          </a:p>
          <a:p>
            <a:r>
              <a:rPr lang="fr-FR" b="0" i="0" u="none" strike="noStrike" kern="1200" baseline="0" dirty="0">
                <a:solidFill>
                  <a:schemeClr val="tx1"/>
                </a:solidFill>
              </a:rPr>
              <a:t>Ensuite, nous avons les différentes réactions</a:t>
            </a:r>
          </a:p>
          <a:p>
            <a:r>
              <a:rPr lang="fr-FR" b="0" i="0" u="none" strike="noStrike" kern="1200" baseline="0" dirty="0">
                <a:solidFill>
                  <a:schemeClr val="tx1"/>
                </a:solidFill>
              </a:rPr>
              <a:t>(cliquez)</a:t>
            </a:r>
          </a:p>
          <a:p>
            <a:r>
              <a:rPr lang="fr-FR" b="0" i="0" u="none" strike="noStrike" kern="1200" baseline="0" dirty="0">
                <a:solidFill>
                  <a:schemeClr val="tx1"/>
                </a:solidFill>
              </a:rPr>
              <a:t>Chaque transition a sa propre Profondeur ou Intensité et Durée, selon chaque personne</a:t>
            </a:r>
          </a:p>
          <a:p>
            <a:r>
              <a:rPr lang="fr-FR" b="0" i="0" u="none" strike="noStrike" kern="1200" baseline="0" dirty="0">
                <a:solidFill>
                  <a:schemeClr val="tx1"/>
                </a:solidFill>
              </a:rPr>
              <a:t>(cliquez)</a:t>
            </a:r>
          </a:p>
          <a:p>
            <a:r>
              <a:rPr lang="fr-FR" b="0" i="0" u="none" strike="noStrike" kern="1200" baseline="0" dirty="0">
                <a:solidFill>
                  <a:schemeClr val="tx1"/>
                </a:solidFill>
              </a:rPr>
              <a:t>En gardant à l'esprit que toutes les émotions sont normales</a:t>
            </a:r>
          </a:p>
          <a:p>
            <a:r>
              <a:rPr lang="fr-FR" b="0" i="0" u="none" strike="noStrike" kern="1200" baseline="0" dirty="0">
                <a:solidFill>
                  <a:schemeClr val="tx1"/>
                </a:solidFill>
              </a:rPr>
              <a:t>(cliquez)</a:t>
            </a:r>
          </a:p>
          <a:p>
            <a:r>
              <a:rPr lang="fr-FR" b="0" i="0" u="none" strike="noStrike" kern="1200" baseline="0" dirty="0">
                <a:solidFill>
                  <a:schemeClr val="tx1"/>
                </a:solidFill>
              </a:rPr>
              <a:t>Et quand nous avons CHANGEMENT + ÊTRES HUMAINS = TRANSITION</a:t>
            </a:r>
          </a:p>
          <a:p>
            <a:endParaRPr lang="fr-FR" b="0" i="0" u="none" strike="noStrike" kern="1200" baseline="0" dirty="0">
              <a:solidFill>
                <a:schemeClr val="tx1"/>
              </a:solidFill>
            </a:endParaRPr>
          </a:p>
          <a:p>
            <a:r>
              <a:rPr lang="fr-FR" b="0" i="0" u="none" strike="noStrike" kern="1200" baseline="0" dirty="0">
                <a:solidFill>
                  <a:schemeClr val="tx1"/>
                </a:solidFill>
              </a:rPr>
              <a:t>Graphique adapté du Cycle de deuil de Kübler-Ross, Modèle de transition de Williams-Bridges</a:t>
            </a:r>
          </a:p>
          <a:p>
            <a:r>
              <a:rPr lang="fr-FR" b="0" i="0" u="none" strike="noStrike" kern="1200" baseline="0" dirty="0">
                <a:solidFill>
                  <a:schemeClr val="tx1"/>
                </a:solidFill>
              </a:rPr>
              <a:t>https://commons.wikimedia.org/wiki/File:Kubler-ross-grief-cycle-1-728.jpg</a:t>
            </a:r>
          </a:p>
          <a:p>
            <a:endParaRPr lang="fr-FR" b="0" i="0" u="none" strike="noStrike" kern="1200" baseline="0" dirty="0">
              <a:solidFill>
                <a:schemeClr val="tx1"/>
              </a:solidFill>
            </a:endParaRPr>
          </a:p>
          <a:p>
            <a:endParaRPr lang="fr-CA" b="0" i="0" u="none" strike="noStrike" kern="1200" baseline="0" dirty="0">
              <a:solidFill>
                <a:schemeClr val="tx1"/>
              </a:solidFill>
            </a:endParaRPr>
          </a:p>
          <a:p>
            <a:r>
              <a:rPr lang="fr-CA" b="0" i="0" u="none" strike="noStrike" kern="1200" baseline="0" dirty="0">
                <a:solidFill>
                  <a:schemeClr val="tx1"/>
                </a:solidFill>
              </a:rPr>
              <a:t>*** original </a:t>
            </a:r>
            <a:r>
              <a:rPr lang="fr-CA" b="0" i="0" u="none" strike="noStrike" kern="1200" baseline="0" dirty="0" err="1">
                <a:solidFill>
                  <a:schemeClr val="tx1"/>
                </a:solidFill>
              </a:rPr>
              <a:t>Engilsh</a:t>
            </a:r>
            <a:r>
              <a:rPr lang="fr-CA" b="0" i="0" u="none" strike="noStrike" kern="1200" baseline="0" dirty="0">
                <a:solidFill>
                  <a:schemeClr val="tx1"/>
                </a:solidFill>
              </a:rPr>
              <a:t> ***</a:t>
            </a: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10</a:t>
            </a:fld>
            <a:endParaRPr lang="en-CA"/>
          </a:p>
        </p:txBody>
      </p:sp>
    </p:spTree>
    <p:extLst>
      <p:ext uri="{BB962C8B-B14F-4D97-AF65-F5344CB8AC3E}">
        <p14:creationId xmlns:p14="http://schemas.microsoft.com/office/powerpoint/2010/main" val="28201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dirty="0"/>
              <a:t>Voici le modèle</a:t>
            </a:r>
            <a:r>
              <a:rPr lang="fr-FR" baseline="0" dirty="0"/>
              <a:t> SCARF. C’</a:t>
            </a:r>
            <a:r>
              <a:rPr lang="fr-FR" dirty="0"/>
              <a:t>est un modèle très intéressant, </a:t>
            </a:r>
          </a:p>
          <a:p>
            <a:endParaRPr lang="fr-FR" dirty="0"/>
          </a:p>
          <a:p>
            <a:r>
              <a:rPr lang="fr-FR" sz="1200" b="0" i="0" kern="1200" dirty="0">
                <a:solidFill>
                  <a:schemeClr val="tx1"/>
                </a:solidFill>
                <a:effectLst/>
                <a:latin typeface="+mn-lt"/>
                <a:ea typeface="+mn-ea"/>
                <a:cs typeface="+mn-cs"/>
              </a:rPr>
              <a:t>Les 5</a:t>
            </a:r>
            <a:r>
              <a:rPr lang="fr-FR" sz="1200" b="0" i="0" kern="1200" baseline="0" dirty="0">
                <a:solidFill>
                  <a:schemeClr val="tx1"/>
                </a:solidFill>
                <a:effectLst/>
                <a:latin typeface="+mn-lt"/>
                <a:ea typeface="+mn-ea"/>
                <a:cs typeface="+mn-cs"/>
              </a:rPr>
              <a:t> lettres correspondent aux 5</a:t>
            </a:r>
            <a:r>
              <a:rPr lang="fr-FR" sz="1200" b="0" i="0" kern="1200" dirty="0">
                <a:solidFill>
                  <a:schemeClr val="tx1"/>
                </a:solidFill>
                <a:effectLst/>
                <a:latin typeface="+mn-lt"/>
                <a:ea typeface="+mn-ea"/>
                <a:cs typeface="+mn-cs"/>
              </a:rPr>
              <a:t> besoins essentiels que toute personne cherche à combler par le travail. </a:t>
            </a:r>
          </a:p>
          <a:p>
            <a:endParaRPr lang="fr-FR" sz="1200" b="0" i="0" kern="1200" dirty="0">
              <a:solidFill>
                <a:schemeClr val="tx1"/>
              </a:solidFill>
              <a:effectLst/>
              <a:latin typeface="+mn-lt"/>
              <a:ea typeface="+mn-ea"/>
              <a:cs typeface="+mn-cs"/>
            </a:endParaRPr>
          </a:p>
          <a:p>
            <a:r>
              <a:rPr lang="fr-FR" dirty="0"/>
              <a:t>(Lisez ce que la diapositive indique pour chaque lettre).</a:t>
            </a:r>
          </a:p>
          <a:p>
            <a:endParaRPr lang="fr-FR" dirty="0"/>
          </a:p>
          <a:p>
            <a:r>
              <a:rPr lang="fr-FR" dirty="0"/>
              <a:t>S- ou comment on se perçoit</a:t>
            </a:r>
            <a:r>
              <a:rPr lang="fr-FR" baseline="0" dirty="0"/>
              <a:t> dans le groupe. </a:t>
            </a:r>
          </a:p>
          <a:p>
            <a:endParaRPr lang="fr-FR" baseline="0" dirty="0"/>
          </a:p>
          <a:p>
            <a:r>
              <a:rPr lang="fr-FR" baseline="0" dirty="0"/>
              <a:t>C – ou le besoin d’avoir tous les détails, de savoir comment se passent les choses et de planifier le futur d’avance</a:t>
            </a:r>
          </a:p>
          <a:p>
            <a:endParaRPr lang="fr-FR" baseline="0" dirty="0"/>
          </a:p>
          <a:p>
            <a:r>
              <a:rPr lang="fr-FR" baseline="0" dirty="0"/>
              <a:t>A – c’est pour le besoin de prendre initiative et de montrer sa créativité</a:t>
            </a:r>
          </a:p>
          <a:p>
            <a:endParaRPr lang="fr-FR" baseline="0" dirty="0"/>
          </a:p>
          <a:p>
            <a:r>
              <a:rPr lang="fr-FR" baseline="0" dirty="0"/>
              <a:t>R – c’est pour le besoin d’appartenance à un groupe pour des relations formelles et informelles</a:t>
            </a:r>
          </a:p>
          <a:p>
            <a:endParaRPr lang="fr-FR" baseline="0" dirty="0"/>
          </a:p>
          <a:p>
            <a:r>
              <a:rPr lang="fr-FR" baseline="0" dirty="0"/>
              <a:t>F – ou le besoin d’échanges équitables et de justice</a:t>
            </a:r>
            <a:endParaRPr lang="fr-FR" dirty="0"/>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Ainsi, les hormones du bonheur sont secrétées lorsque ces 5 besoins du SCARF sont nourris.</a:t>
            </a:r>
            <a:r>
              <a:rPr lang="fr-FR" sz="1200" b="0" i="0" kern="1200" baseline="0" dirty="0">
                <a:solidFill>
                  <a:schemeClr val="tx1"/>
                </a:solidFill>
                <a:effectLst/>
                <a:latin typeface="+mn-lt"/>
                <a:ea typeface="+mn-ea"/>
                <a:cs typeface="+mn-cs"/>
              </a:rPr>
              <a:t> On a de la </a:t>
            </a:r>
            <a:r>
              <a:rPr lang="fr-FR" sz="1200" b="0" i="0" kern="1200" dirty="0">
                <a:solidFill>
                  <a:schemeClr val="tx1"/>
                </a:solidFill>
                <a:effectLst/>
                <a:latin typeface="+mn-lt"/>
                <a:ea typeface="+mn-ea"/>
                <a:cs typeface="+mn-cs"/>
              </a:rPr>
              <a:t>confiance, tandis que les hormones du stress, au contraire, se libèrent lorsqu’un ou plusieurs besoins ne sont pas satisfaits. On a des doutes et on devient méfiant.</a:t>
            </a:r>
            <a:endParaRPr lang="fr-FR" dirty="0"/>
          </a:p>
          <a:p>
            <a:endParaRPr lang="fr-FR" dirty="0"/>
          </a:p>
          <a:p>
            <a:r>
              <a:rPr lang="fr-FR" dirty="0"/>
              <a:t>Sur</a:t>
            </a:r>
            <a:r>
              <a:rPr lang="fr-FR" baseline="0" dirty="0"/>
              <a:t> les prochaines deux diapositives nous allons voir en plus grands détails le modèle. </a:t>
            </a:r>
            <a:r>
              <a:rPr lang="fr-FR" dirty="0"/>
              <a:t>Et nous allons</a:t>
            </a:r>
            <a:r>
              <a:rPr lang="fr-FR" baseline="0" dirty="0"/>
              <a:t> regarder aussi </a:t>
            </a:r>
            <a:r>
              <a:rPr lang="fr-FR" dirty="0"/>
              <a:t>une courte vidéo. </a:t>
            </a:r>
          </a:p>
          <a:p>
            <a:endParaRPr lang="fr-CA" baseline="0" dirty="0"/>
          </a:p>
          <a:p>
            <a:endParaRPr lang="fr-CA" baseline="0" dirty="0"/>
          </a:p>
          <a:p>
            <a:endParaRPr lang="fr-CA" baseline="0" dirty="0"/>
          </a:p>
          <a:p>
            <a:endParaRPr lang="en-CA" baseline="0" dirty="0"/>
          </a:p>
          <a:p>
            <a:r>
              <a:rPr lang="en-CA" baseline="0" dirty="0" err="1"/>
              <a:t>Resourcess</a:t>
            </a:r>
            <a:r>
              <a:rPr lang="en-CA" baseline="0" dirty="0"/>
              <a:t> en </a:t>
            </a:r>
            <a:r>
              <a:rPr lang="en-CA" baseline="0" dirty="0" err="1"/>
              <a:t>Français</a:t>
            </a:r>
            <a:r>
              <a:rPr lang="en-CA" baseline="0" dirty="0"/>
              <a:t> :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 </a:t>
            </a:r>
            <a:r>
              <a:rPr lang="fr-FR" dirty="0" err="1"/>
              <a:t>neuroleadership</a:t>
            </a:r>
            <a:r>
              <a:rPr lang="fr-FR" dirty="0"/>
              <a:t> démystifié? Pour susciter l’engagement - </a:t>
            </a:r>
            <a:r>
              <a:rPr lang="en-CA" sz="1200" dirty="0">
                <a:hlinkClick r:id="rId3"/>
              </a:rPr>
              <a:t>https://optimumtalent.com/publications/le-neuroleadership-demystifie-pour-susciter-lengagement/?lang=fr</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Collaborer</a:t>
            </a:r>
            <a:r>
              <a:rPr lang="en-CA" dirty="0"/>
              <a:t> et influencer</a:t>
            </a:r>
            <a:r>
              <a:rPr lang="en-CA" baseline="0" dirty="0"/>
              <a:t> plus </a:t>
            </a:r>
            <a:r>
              <a:rPr lang="en-CA" baseline="0" dirty="0" err="1"/>
              <a:t>efficacement</a:t>
            </a:r>
            <a:r>
              <a:rPr lang="en-CA" baseline="0" dirty="0"/>
              <a:t> </a:t>
            </a:r>
            <a:r>
              <a:rPr lang="en-CA" dirty="0"/>
              <a:t>https://icfquebec.org/article/379</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baseline="0" dirty="0"/>
              <a:t>Voici maintenant comment on peut utiliser les 5 leviers du SCARF comme des outils pour guider la gestion d’équipe. </a:t>
            </a:r>
          </a:p>
          <a:p>
            <a:endParaRPr lang="fr-FR" baseline="0" dirty="0"/>
          </a:p>
          <a:p>
            <a:r>
              <a:rPr lang="fr-FR" baseline="0" dirty="0"/>
              <a:t>Si le levier moteur pour un employé est par exemple le </a:t>
            </a:r>
            <a:r>
              <a:rPr lang="fr-FR" b="1" baseline="0" dirty="0"/>
              <a:t>Statut</a:t>
            </a:r>
            <a:r>
              <a:rPr lang="fr-FR" baseline="0" dirty="0"/>
              <a:t>, c’est important de reconnaître sa place au sein de l’équipe, pour que cette personne passe d’une réaction de menace ou de doute à une réaction de récompense et plein engagement. </a:t>
            </a:r>
          </a:p>
          <a:p>
            <a:r>
              <a:rPr lang="fr-FR" baseline="0" dirty="0"/>
              <a:t>Cette personne ne réagit bien aux critiques, à l’exclusion de groupe, et même aux succès de ses collègues qui sont perçus comme concurrents. Une telle personne a besoin d’éloges, de reconnaissance et même de nouvelles responsabilités. </a:t>
            </a:r>
          </a:p>
          <a:p>
            <a:endParaRPr lang="fr-FR" baseline="0" dirty="0"/>
          </a:p>
          <a:p>
            <a:r>
              <a:rPr lang="fr-FR" baseline="0" dirty="0"/>
              <a:t>Si le levier moteur est la </a:t>
            </a:r>
            <a:r>
              <a:rPr lang="fr-FR" b="1" baseline="0" dirty="0"/>
              <a:t>Certitude</a:t>
            </a:r>
            <a:r>
              <a:rPr lang="fr-FR" baseline="0" dirty="0"/>
              <a:t>, c’est important de combler ce besoin par une routine bien établie, un travail étape par étape avec des échéanciers bien claires. Des changements trop fréquents et de ne pas connaître les attentes peuvent être perçus comme menace.</a:t>
            </a:r>
          </a:p>
          <a:p>
            <a:endParaRPr lang="fr-FR" baseline="0" dirty="0"/>
          </a:p>
          <a:p>
            <a:r>
              <a:rPr lang="fr-FR" baseline="0" dirty="0"/>
              <a:t>Les gens qui ont l’</a:t>
            </a:r>
            <a:r>
              <a:rPr lang="fr-FR" b="1" baseline="0" dirty="0"/>
              <a:t>Autonomie</a:t>
            </a:r>
            <a:r>
              <a:rPr lang="fr-FR" baseline="0" dirty="0"/>
              <a:t> comme levier moteur, ont besoin de perception du contrôle pour avoir une réaction de récompense. Par contre, être supervisé de très près sera perçu comme menace</a:t>
            </a:r>
          </a:p>
          <a:p>
            <a:endParaRPr lang="fr-FR" baseline="0" dirty="0"/>
          </a:p>
          <a:p>
            <a:r>
              <a:rPr lang="fr-FR" baseline="0" dirty="0"/>
              <a:t>Ensuite, les </a:t>
            </a:r>
            <a:r>
              <a:rPr lang="fr-FR" b="1" baseline="0" dirty="0"/>
              <a:t>Relations</a:t>
            </a:r>
            <a:r>
              <a:rPr lang="fr-FR" baseline="0" dirty="0"/>
              <a:t> peuvent aussi être un levier moteur. Si la gestion peut assurer l’appartenance à un groupe formel ou informel, cela dirige l’employé avec ce type de besoin vers une réaction de récompense. Les changements dans le groupe, or des mises à l’écart d’une réunion peuvent au contraire enclencher la réaction de menace. </a:t>
            </a:r>
          </a:p>
          <a:p>
            <a:endParaRPr lang="fr-FR" baseline="0" dirty="0"/>
          </a:p>
          <a:p>
            <a:r>
              <a:rPr lang="fr-FR" baseline="0" dirty="0"/>
              <a:t>La transparence est importante pour les gens ayant le besoin de </a:t>
            </a:r>
            <a:r>
              <a:rPr lang="fr-FR" b="1" baseline="0" dirty="0"/>
              <a:t>Franc-jeu</a:t>
            </a:r>
            <a:r>
              <a:rPr lang="fr-FR" baseline="0" dirty="0"/>
              <a:t>. Ils ont besoin de partage d’informations. Ainsi, des explications détaillées des décisions controversées peuvent s’avérer une bonne approche. </a:t>
            </a:r>
          </a:p>
          <a:p>
            <a:endParaRPr lang="fr-FR" baseline="0" dirty="0"/>
          </a:p>
          <a:p>
            <a:r>
              <a:rPr lang="fr-FR" baseline="0" dirty="0"/>
              <a:t>Comme on peut voir, Il est donc primordial d’utiliser les 5 leviers du SCARF comme piliers </a:t>
            </a:r>
            <a:r>
              <a:rPr lang="fr-FR" u="sng" baseline="0" dirty="0"/>
              <a:t>pour un leader inspirant. </a:t>
            </a:r>
          </a:p>
          <a:p>
            <a:endParaRPr lang="fr-FR" dirty="0"/>
          </a:p>
          <a:p>
            <a:r>
              <a:rPr lang="fr-FR" dirty="0"/>
              <a:t>On peut aussi utiliser cet outil pour mieux</a:t>
            </a:r>
            <a:r>
              <a:rPr lang="fr-FR" baseline="0" dirty="0"/>
              <a:t> connaitre nos propres besoins et mieux les communiquer a nos gestionnaires au travail.</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((explique ce qui est perçu comme une menace et ce qui est perçu comme une récompense sur la base de la diapositive))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hlinkClick r:id="rId3"/>
              </a:rPr>
              <a:t>https://matheo.uliege.be/bitstream/2268.2/3179/4/TFE%20QUENTIN%20MARLIER.pdf</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83472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Pour résumer, si un leader veut assurer l’engagement des membres de son équipe, ce serait une bonne idée qu’il ou elle reconnaisse les valeurs et le </a:t>
            </a:r>
            <a:r>
              <a:rPr lang="fr-FR" u="sng" baseline="0" dirty="0"/>
              <a:t>statut</a:t>
            </a:r>
            <a:r>
              <a:rPr lang="fr-FR" baseline="0" dirty="0"/>
              <a:t> mis en jeu pour projeter l’équipe dans une </a:t>
            </a:r>
            <a:r>
              <a:rPr lang="fr-FR" u="none" baseline="0" dirty="0"/>
              <a:t>certaine sécurité</a:t>
            </a:r>
            <a:r>
              <a:rPr lang="fr-FR" baseline="0" dirty="0"/>
              <a:t> et </a:t>
            </a:r>
            <a:r>
              <a:rPr lang="fr-FR" u="sng" baseline="0" dirty="0"/>
              <a:t>certitude</a:t>
            </a:r>
            <a:r>
              <a:rPr lang="fr-FR" baseline="0" dirty="0"/>
              <a:t> vers le futur, et également de permettre le développement de la proactivité et </a:t>
            </a:r>
            <a:r>
              <a:rPr lang="fr-FR" u="sng" baseline="0" dirty="0"/>
              <a:t>l’autonomie</a:t>
            </a:r>
            <a:r>
              <a:rPr lang="fr-FR" baseline="0" dirty="0"/>
              <a:t> en fédérant l’esprit d’équipe et </a:t>
            </a:r>
            <a:r>
              <a:rPr lang="fr-FR" u="sng" baseline="0" dirty="0"/>
              <a:t>bonnes relations </a:t>
            </a:r>
            <a:r>
              <a:rPr lang="fr-FR" baseline="0" dirty="0"/>
              <a:t>et en promouvant la transparence pour permettre l’évolution de son équipe dans un système perçu comme </a:t>
            </a:r>
            <a:r>
              <a:rPr lang="fr-FR" u="none" baseline="0" dirty="0"/>
              <a:t>juste, équitable </a:t>
            </a:r>
            <a:r>
              <a:rPr lang="fr-FR" baseline="0" dirty="0"/>
              <a:t>et bienveillant ou tout court </a:t>
            </a:r>
            <a:r>
              <a:rPr lang="fr-FR" u="sng" baseline="0" dirty="0"/>
              <a:t>franc-jeu</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i="1" baseline="0" dirty="0"/>
              <a:t>((paraphraser la diapositive))</a:t>
            </a:r>
            <a:endParaRPr lang="en-CA"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0" dirty="0">
                <a:effectLst/>
                <a:latin typeface="Roboto" panose="02000000000000000000" pitchFamily="2" charset="0"/>
              </a:rPr>
              <a:t>Maintenant on va regarder la vidéo</a:t>
            </a:r>
            <a:r>
              <a:rPr lang="fr-FR" b="0" i="0" baseline="0" dirty="0">
                <a:effectLst/>
                <a:latin typeface="Roboto" panose="02000000000000000000" pitchFamily="2" charset="0"/>
              </a:rPr>
              <a:t> sur l</a:t>
            </a:r>
            <a:r>
              <a:rPr lang="fr-FR" b="0" i="0" dirty="0">
                <a:effectLst/>
                <a:latin typeface="Roboto" panose="02000000000000000000" pitchFamily="2" charset="0"/>
              </a:rPr>
              <a:t>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4"/>
              </a:rPr>
              <a:t>https://www.youtube.com/watch?v=ImPUk6OhJM0</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Les leviers </a:t>
            </a:r>
            <a:r>
              <a:rPr lang="en-CA" dirty="0" err="1"/>
              <a:t>d’engagement</a:t>
            </a:r>
            <a:r>
              <a:rPr lang="en-CA" dirty="0"/>
              <a:t> de </a:t>
            </a:r>
            <a:r>
              <a:rPr lang="en-CA" dirty="0" err="1"/>
              <a:t>vos</a:t>
            </a:r>
            <a:r>
              <a:rPr lang="en-CA" dirty="0"/>
              <a:t> </a:t>
            </a:r>
            <a:r>
              <a:rPr lang="en-CA" dirty="0" err="1"/>
              <a:t>collaborateurs</a:t>
            </a:r>
            <a:r>
              <a:rPr lang="en-CA" dirty="0"/>
              <a:t>: https://www.koherence.fr/scarf-engagement-motivation-collaborateur-dispositif-rh/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Utiliser</a:t>
            </a:r>
            <a:r>
              <a:rPr lang="en-CA" baseline="0" dirty="0"/>
              <a:t> le </a:t>
            </a:r>
            <a:r>
              <a:rPr lang="en-CA" baseline="0" dirty="0" err="1"/>
              <a:t>modèle</a:t>
            </a:r>
            <a:r>
              <a:rPr lang="en-CA" baseline="0" dirty="0"/>
              <a:t> SCARF dans le management des </a:t>
            </a:r>
            <a:r>
              <a:rPr lang="en-CA" baseline="0" dirty="0" err="1"/>
              <a:t>ressources</a:t>
            </a:r>
            <a:r>
              <a:rPr lang="en-CA" baseline="0" dirty="0"/>
              <a:t> </a:t>
            </a:r>
            <a:r>
              <a:rPr lang="en-CA" baseline="0" dirty="0" err="1"/>
              <a:t>humaines</a:t>
            </a:r>
            <a:r>
              <a:rPr lang="en-CA" baseline="0" dirty="0"/>
              <a:t> </a:t>
            </a:r>
            <a:r>
              <a:rPr lang="en-CA" dirty="0"/>
              <a:t>https://matheo.uliege.be/bitstream/2268.2/3179/4/TFE%20QUENTIN%20MARLIER.pdf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SCARF MODEL, les 5 leviers de motivation ! - </a:t>
            </a:r>
            <a:r>
              <a:rPr lang="en-US" sz="1200" dirty="0">
                <a:hlinkClick r:id="rId5"/>
              </a:rPr>
              <a:t>https://www.youtube.com/watch?v=UcH0y3wmhVw</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Resources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a:t>
            </a:r>
            <a:r>
              <a:rPr lang="en-US" b="0" i="0" dirty="0" err="1">
                <a:effectLst/>
                <a:latin typeface="Roboto" panose="02000000000000000000" pitchFamily="2" charset="0"/>
              </a:rPr>
              <a:t>ntroduction</a:t>
            </a:r>
            <a:r>
              <a:rPr lang="en-US" b="0" i="0" dirty="0">
                <a:effectLst/>
                <a:latin typeface="Roboto" panose="02000000000000000000" pitchFamily="2" charset="0"/>
              </a:rPr>
              <a:t> to the SCARF Management Model</a:t>
            </a:r>
            <a:r>
              <a:rPr lang="en-CA" baseline="0" dirty="0"/>
              <a:t> – https://www.youtube.com/watch?v=K-IW7PQcMpE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Take the SCARF Assessment from </a:t>
            </a:r>
            <a:r>
              <a:rPr lang="en-US" b="0" i="0" dirty="0" err="1">
                <a:effectLst/>
                <a:latin typeface="Roboto" panose="02000000000000000000" pitchFamily="2" charset="0"/>
              </a:rPr>
              <a:t>NeuroLeadership</a:t>
            </a:r>
            <a:r>
              <a:rPr lang="en-US" b="0" i="0" dirty="0">
                <a:effectLst/>
                <a:latin typeface="Roboto" panose="02000000000000000000" pitchFamily="2" charset="0"/>
              </a:rPr>
              <a:t> Institute - </a:t>
            </a:r>
            <a:r>
              <a:rPr lang="en-CA" baseline="0" dirty="0"/>
              <a:t>https://www.youtube.com/watch?v=IOU6uCwx6Tk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secret to giving great feedback avec sous-</a:t>
            </a:r>
            <a:r>
              <a:rPr lang="en-CA" baseline="0" dirty="0" err="1"/>
              <a:t>tritres</a:t>
            </a:r>
            <a:r>
              <a:rPr lang="en-CA" baseline="0" dirty="0"/>
              <a:t> en </a:t>
            </a:r>
            <a:r>
              <a:rPr lang="en-CA" baseline="0" dirty="0" err="1"/>
              <a:t>francais</a:t>
            </a:r>
            <a:r>
              <a:rPr lang="en-CA" baseline="0" dirty="0"/>
              <a:t> : https://www.youtube.com/watch?v=wtl5UrrgU8c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Scarf Model adjusted avec sous-titres en </a:t>
            </a:r>
            <a:r>
              <a:rPr lang="en-CA" baseline="0" dirty="0" err="1"/>
              <a:t>francais</a:t>
            </a:r>
            <a:r>
              <a:rPr lang="en-CA" baseline="0" dirty="0"/>
              <a:t>: https://www.youtube.com/watch?v=NDJg-1bX_Qk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https://childcareta.acf.hhs.gov/systemsbuilding/systems-guides/leadership/leading-ourselves/scarf-model</a:t>
            </a:r>
            <a:endParaRPr lang="en-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https://www.mindtools.com/pages/article/SCARF.htm</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94220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Ginette / Alejandro:</a:t>
            </a:r>
          </a:p>
          <a:p>
            <a:endParaRPr lang="en-US" baseline="0" dirty="0"/>
          </a:p>
          <a:p>
            <a:pPr algn="just" fontAlgn="base"/>
            <a:r>
              <a:rPr lang="fr-FR" b="0" i="0" dirty="0">
                <a:solidFill>
                  <a:srgbClr val="07355A"/>
                </a:solidFill>
                <a:effectLst/>
                <a:latin typeface="Montserrat" panose="00000500000000000000" pitchFamily="2" charset="0"/>
              </a:rPr>
              <a:t>La technique suivante, utilisée pour aider à réguler nos réactions et nos émotions, est proposée pour le programme de </a:t>
            </a:r>
            <a:r>
              <a:rPr lang="fr-FR" b="0" i="0" dirty="0" err="1">
                <a:solidFill>
                  <a:srgbClr val="07355A"/>
                </a:solidFill>
                <a:effectLst/>
                <a:latin typeface="Montserrat" panose="00000500000000000000" pitchFamily="2" charset="0"/>
              </a:rPr>
              <a:t>Search</a:t>
            </a:r>
            <a:r>
              <a:rPr lang="fr-FR" b="0" i="0" dirty="0">
                <a:solidFill>
                  <a:srgbClr val="07355A"/>
                </a:solidFill>
                <a:effectLst/>
                <a:latin typeface="Montserrat" panose="00000500000000000000" pitchFamily="2" charset="0"/>
              </a:rPr>
              <a:t> Inside</a:t>
            </a:r>
            <a:r>
              <a:rPr lang="fr-FR" b="0" i="0" baseline="0" dirty="0">
                <a:solidFill>
                  <a:srgbClr val="07355A"/>
                </a:solidFill>
                <a:effectLst/>
                <a:latin typeface="Montserrat" panose="00000500000000000000" pitchFamily="2" charset="0"/>
              </a:rPr>
              <a:t> </a:t>
            </a:r>
            <a:r>
              <a:rPr lang="fr-FR" b="0" i="0" dirty="0" err="1">
                <a:solidFill>
                  <a:srgbClr val="07355A"/>
                </a:solidFill>
                <a:effectLst/>
                <a:latin typeface="Montserrat" panose="00000500000000000000" pitchFamily="2" charset="0"/>
              </a:rPr>
              <a:t>Yourself</a:t>
            </a:r>
            <a:r>
              <a:rPr lang="fr-FR" b="0" i="0" dirty="0">
                <a:solidFill>
                  <a:srgbClr val="07355A"/>
                </a:solidFill>
                <a:effectLst/>
                <a:latin typeface="Montserrat" panose="00000500000000000000" pitchFamily="2" charset="0"/>
              </a:rPr>
              <a:t> Leadership Institute « Stop / </a:t>
            </a:r>
            <a:r>
              <a:rPr lang="fr-FR" b="0" i="0" dirty="0" err="1">
                <a:solidFill>
                  <a:srgbClr val="07355A"/>
                </a:solidFill>
                <a:effectLst/>
                <a:latin typeface="Montserrat" panose="00000500000000000000" pitchFamily="2" charset="0"/>
              </a:rPr>
              <a:t>Breathe</a:t>
            </a:r>
            <a:r>
              <a:rPr lang="fr-FR" b="0" i="0" dirty="0">
                <a:solidFill>
                  <a:srgbClr val="07355A"/>
                </a:solidFill>
                <a:effectLst/>
                <a:latin typeface="Montserrat" panose="00000500000000000000" pitchFamily="2" charset="0"/>
              </a:rPr>
              <a:t> / Notice / </a:t>
            </a:r>
            <a:r>
              <a:rPr lang="fr-FR" b="0" i="0" dirty="0" err="1">
                <a:solidFill>
                  <a:srgbClr val="07355A"/>
                </a:solidFill>
                <a:effectLst/>
                <a:latin typeface="Montserrat" panose="00000500000000000000" pitchFamily="2" charset="0"/>
              </a:rPr>
              <a:t>Reflect</a:t>
            </a:r>
            <a:r>
              <a:rPr lang="fr-FR" b="0" i="0" dirty="0">
                <a:solidFill>
                  <a:srgbClr val="07355A"/>
                </a:solidFill>
                <a:effectLst/>
                <a:latin typeface="Montserrat" panose="00000500000000000000" pitchFamily="2" charset="0"/>
              </a:rPr>
              <a:t> / </a:t>
            </a:r>
            <a:r>
              <a:rPr lang="fr-FR" b="0" i="0" dirty="0" err="1">
                <a:solidFill>
                  <a:srgbClr val="07355A"/>
                </a:solidFill>
                <a:effectLst/>
                <a:latin typeface="Montserrat" panose="00000500000000000000" pitchFamily="2" charset="0"/>
              </a:rPr>
              <a:t>Respond</a:t>
            </a:r>
            <a:r>
              <a:rPr lang="fr-FR" b="0" i="0" dirty="0">
                <a:solidFill>
                  <a:srgbClr val="07355A"/>
                </a:solidFill>
                <a:effectLst/>
                <a:latin typeface="Montserrat" panose="00000500000000000000" pitchFamily="2" charset="0"/>
              </a:rPr>
              <a:t> ». Soit en français : « Arrête / Respire / Constate / Réfléchis / Réponds ». Lorsqu’un événement extérieur déclenche une réaction émotionnelle négative, suivre cette séquence permet de laisser au néocortex le temps de faire son travail de prise de distance, d’analyse et de régulation des émotions, pour une réponse plus efficace.</a:t>
            </a:r>
          </a:p>
          <a:p>
            <a:pPr algn="just" fontAlgn="base"/>
            <a:r>
              <a:rPr lang="fr-FR" b="0" i="0" dirty="0">
                <a:solidFill>
                  <a:srgbClr val="07355A"/>
                </a:solidFill>
                <a:effectLst/>
                <a:latin typeface="Montserrat" panose="00000500000000000000" pitchFamily="2" charset="0"/>
              </a:rPr>
              <a:t>On peut dire tout simplement qu’on se met dans la</a:t>
            </a:r>
            <a:r>
              <a:rPr lang="fr-FR" b="0" i="0" baseline="0" dirty="0">
                <a:solidFill>
                  <a:srgbClr val="07355A"/>
                </a:solidFill>
                <a:effectLst/>
                <a:latin typeface="Montserrat" panose="00000500000000000000" pitchFamily="2" charset="0"/>
              </a:rPr>
              <a:t> position d’observateur. </a:t>
            </a:r>
          </a:p>
          <a:p>
            <a:pPr algn="just" fontAlgn="base"/>
            <a:endParaRPr lang="fr-FR" b="0" i="0" baseline="0" dirty="0">
              <a:solidFill>
                <a:srgbClr val="07355A"/>
              </a:solidFill>
              <a:effectLst/>
              <a:latin typeface="Montserrat" panose="00000500000000000000" pitchFamily="2" charset="0"/>
            </a:endParaRPr>
          </a:p>
          <a:p>
            <a:pPr algn="just" fontAlgn="base"/>
            <a:r>
              <a:rPr lang="fr-FR" b="0" i="0" baseline="0" dirty="0">
                <a:solidFill>
                  <a:srgbClr val="07355A"/>
                </a:solidFill>
                <a:effectLst/>
                <a:latin typeface="Montserrat" panose="00000500000000000000" pitchFamily="2" charset="0"/>
              </a:rPr>
              <a:t>Voici comment mettre en pratique cette technique. </a:t>
            </a:r>
            <a:endParaRPr lang="fr-FR" b="0" i="0" dirty="0">
              <a:solidFill>
                <a:srgbClr val="07355A"/>
              </a:solidFill>
              <a:effectLst/>
              <a:latin typeface="Montserrat" panose="00000500000000000000" pitchFamily="2" charset="0"/>
            </a:endParaRPr>
          </a:p>
          <a:p>
            <a:pPr algn="just" fontAlgn="base"/>
            <a:endParaRPr lang="fr-FR" b="0" i="0" dirty="0">
              <a:solidFill>
                <a:srgbClr val="07355A"/>
              </a:solidFill>
              <a:effectLst/>
              <a:latin typeface="Montserrat" panose="00000500000000000000" pitchFamily="2" charset="0"/>
            </a:endParaRPr>
          </a:p>
          <a:p>
            <a:pPr algn="just" fontAlgn="base"/>
            <a:r>
              <a:rPr lang="fr-FR" b="0" i="0" dirty="0">
                <a:solidFill>
                  <a:srgbClr val="07355A"/>
                </a:solidFill>
                <a:effectLst/>
                <a:latin typeface="Montserrat" panose="00000500000000000000" pitchFamily="2" charset="0"/>
              </a:rPr>
              <a:t>(lire le diapo)</a:t>
            </a:r>
          </a:p>
          <a:p>
            <a:pPr algn="just" fontAlgn="base"/>
            <a:endParaRPr lang="fr-FR" b="0" i="0" dirty="0">
              <a:solidFill>
                <a:srgbClr val="07355A"/>
              </a:solidFill>
              <a:effectLst/>
              <a:latin typeface="Montserrat" panose="00000500000000000000" pitchFamily="2" charset="0"/>
            </a:endParaRPr>
          </a:p>
          <a:p>
            <a:pPr algn="just" fontAlgn="base"/>
            <a:endParaRPr lang="fr-FR" b="0" i="0" dirty="0">
              <a:solidFill>
                <a:srgbClr val="07355A"/>
              </a:solidFill>
              <a:effectLst/>
              <a:latin typeface="Montserrat" panose="00000500000000000000" pitchFamily="2" charset="0"/>
            </a:endParaRPr>
          </a:p>
          <a:p>
            <a:pPr algn="just" fontAlgn="base"/>
            <a:endParaRPr lang="en-CA" dirty="0"/>
          </a:p>
          <a:p>
            <a:pPr>
              <a:buNone/>
            </a:pPr>
            <a:endParaRPr lang="en-CA" dirty="0"/>
          </a:p>
          <a:p>
            <a:pPr>
              <a:buNone/>
            </a:pPr>
            <a:r>
              <a:rPr lang="fr-FR" dirty="0"/>
              <a:t>Réfléchissez-y une minute et trouvez des exemples concrets sur le moment où cette technique aurait pu être utilisée pour de bon.</a:t>
            </a:r>
          </a:p>
          <a:p>
            <a:pPr>
              <a:buNone/>
            </a:pPr>
            <a:r>
              <a:rPr lang="fr-FR" dirty="0"/>
              <a:t>Trouvez des exemples concrets</a:t>
            </a:r>
          </a:p>
          <a:p>
            <a:pPr>
              <a:buNone/>
            </a:pP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a:t>
            </a:r>
            <a:r>
              <a:rPr lang="en-US" dirty="0"/>
              <a:t> en </a:t>
            </a:r>
            <a:r>
              <a:rPr lang="en-US" dirty="0" err="1"/>
              <a:t>français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L’outil</a:t>
            </a:r>
            <a:r>
              <a:rPr lang="en-US" dirty="0"/>
              <a:t> ARC-RR : https://www.aureliendaudet.com/muscler-intelligence-emotionnelle-2-jours-4-semaines/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Technique SBN-RR - https://siyli.org/take-the-railroad-to-avoid-triggers/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aseline="0" dirty="0"/>
              <a:t>Ginette / 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 </a:t>
            </a:r>
            <a:r>
              <a:rPr lang="en-US" baseline="0" dirty="0" err="1"/>
              <a:t>Rocher</a:t>
            </a:r>
            <a:r>
              <a:rPr lang="en-US" baseline="0" dirty="0"/>
              <a:t> </a:t>
            </a:r>
            <a:r>
              <a:rPr lang="en-US" baseline="0" dirty="0" err="1"/>
              <a:t>est</a:t>
            </a:r>
            <a:r>
              <a:rPr lang="en-US" baseline="0" dirty="0"/>
              <a:t> </a:t>
            </a:r>
            <a:r>
              <a:rPr lang="en-US" baseline="0" dirty="0" err="1"/>
              <a:t>symbole</a:t>
            </a:r>
            <a:r>
              <a:rPr lang="en-US" baseline="0" dirty="0"/>
              <a:t> pour </a:t>
            </a:r>
            <a:r>
              <a:rPr lang="en-US" baseline="0" dirty="0" err="1"/>
              <a:t>plusieurs</a:t>
            </a:r>
            <a:r>
              <a:rPr lang="en-US" baseline="0" dirty="0"/>
              <a:t> de force et de </a:t>
            </a:r>
            <a:r>
              <a:rPr lang="en-US" baseline="0" dirty="0" err="1"/>
              <a:t>succès</a:t>
            </a:r>
            <a:r>
              <a:rPr lang="en-US" baseline="0" dirty="0"/>
              <a:t>. </a:t>
            </a:r>
            <a:r>
              <a:rPr lang="en-US" baseline="0" dirty="0" err="1"/>
              <a:t>Connaissez-vous</a:t>
            </a:r>
            <a:r>
              <a:rPr lang="en-US" baseline="0" dirty="0"/>
              <a:t> son histoire? Nous </a:t>
            </a:r>
            <a:r>
              <a:rPr lang="en-US" baseline="0" dirty="0" err="1"/>
              <a:t>avons</a:t>
            </a:r>
            <a:r>
              <a:rPr lang="en-US" baseline="0" dirty="0"/>
              <a:t> </a:t>
            </a:r>
            <a:r>
              <a:rPr lang="en-US" baseline="0" dirty="0" err="1"/>
              <a:t>tous</a:t>
            </a:r>
            <a:r>
              <a:rPr lang="en-US" baseline="0" dirty="0"/>
              <a:t> des </a:t>
            </a:r>
            <a:r>
              <a:rPr lang="en-US" baseline="0" dirty="0" err="1"/>
              <a:t>histoires</a:t>
            </a:r>
            <a:r>
              <a:rPr lang="en-US" baseline="0" dirty="0"/>
              <a:t> </a:t>
            </a:r>
            <a:r>
              <a:rPr lang="en-US" baseline="0" dirty="0" err="1"/>
              <a:t>humaines</a:t>
            </a:r>
            <a:r>
              <a:rPr lang="en-US" baseline="0" dirty="0"/>
              <a:t> à </a:t>
            </a:r>
            <a:r>
              <a:rPr lang="en-US" baseline="0" dirty="0" err="1"/>
              <a:t>partager</a:t>
            </a:r>
            <a:r>
              <a:rPr lang="en-US" baseline="0" dirty="0"/>
              <a:t>. Et nous </a:t>
            </a:r>
            <a:r>
              <a:rPr lang="en-US" baseline="0" dirty="0" err="1"/>
              <a:t>pouvons</a:t>
            </a:r>
            <a:r>
              <a:rPr lang="en-US" baseline="0" dirty="0"/>
              <a:t> </a:t>
            </a:r>
            <a:r>
              <a:rPr lang="en-US" baseline="0" dirty="0" err="1"/>
              <a:t>tous</a:t>
            </a:r>
            <a:r>
              <a:rPr lang="en-US" baseline="0" dirty="0"/>
              <a:t> nous accepter </a:t>
            </a:r>
            <a:r>
              <a:rPr lang="en-US" baseline="0" dirty="0" err="1"/>
              <a:t>tels</a:t>
            </a:r>
            <a:r>
              <a:rPr lang="en-US" baseline="0" dirty="0"/>
              <a:t> que nous </a:t>
            </a:r>
            <a:r>
              <a:rPr lang="en-US" baseline="0" dirty="0" err="1"/>
              <a:t>sommes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Dwayne Johnson Le Rocher est né dans une famille de lutteurs. Son père travaillait comme lutteur professionnel dans la catégorie des poids lourds. Dwayne était un excellent athlète au secondaire et préférait le football américain. Après que des blessures ont mis fin à sa carrière dans la Ligue canadienne de football, il s'est tourné vers la lutte. Le succès peut être particulièrement doux pour un homme dont la famille a été expulsée de son appartement à l'âge de 14 ans, qui a sombré dans une grave dépression lorsque ses rêves de jouer au football professionnel se sont effondrés, et qui a fini par donner à sa compagnie de production le nom de </a:t>
            </a:r>
            <a:r>
              <a:rPr lang="fr-FR" baseline="0" dirty="0" err="1"/>
              <a:t>Seven</a:t>
            </a:r>
            <a:r>
              <a:rPr lang="fr-FR" baseline="0" dirty="0"/>
              <a:t> </a:t>
            </a:r>
            <a:r>
              <a:rPr lang="fr-FR" baseline="0" dirty="0" err="1"/>
              <a:t>Bucks</a:t>
            </a:r>
            <a:r>
              <a:rPr lang="fr-FR" baseline="0" dirty="0"/>
              <a:t> Production parce que c'est la somme d'argent qu'il avait dans ses poches après qu’il a été renvoyé de la Ligue canadienne de football en 1995.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Il déclare aujourd'hui : "</a:t>
            </a:r>
            <a:r>
              <a:rPr lang="fr-FR" u="sng" baseline="0" dirty="0"/>
              <a:t>Tout ce que j'ai accompli est le résultat d'une grande confiance en moi et d'une grande détermination à réussir dans la vie. J'ai dû me relever et travailler très dur pour retrouver ma place dans la vie".</a:t>
            </a:r>
            <a:endParaRPr lang="fr-F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voilà, n'ayez pas honte de qui vous êtes, soyez vous-mêmes. </a:t>
            </a:r>
            <a:r>
              <a:rPr lang="en-US" sz="1200" dirty="0" err="1"/>
              <a:t>Cela</a:t>
            </a:r>
            <a:r>
              <a:rPr lang="en-US" sz="1200" dirty="0"/>
              <a:t> </a:t>
            </a:r>
            <a:r>
              <a:rPr lang="en-US" sz="1200" dirty="0" err="1"/>
              <a:t>semble</a:t>
            </a:r>
            <a:r>
              <a:rPr lang="en-US" sz="1200" baseline="0" dirty="0"/>
              <a:t> simple et </a:t>
            </a:r>
            <a:r>
              <a:rPr lang="en-US" sz="1200" baseline="0" dirty="0" err="1"/>
              <a:t>pourtant</a:t>
            </a:r>
            <a:r>
              <a:rPr lang="en-US" sz="1200" baseline="0" dirty="0"/>
              <a:t> </a:t>
            </a:r>
            <a:r>
              <a:rPr lang="en-US" sz="1200" baseline="0" dirty="0" err="1"/>
              <a:t>parfois</a:t>
            </a:r>
            <a:r>
              <a:rPr lang="en-US" sz="1200" baseline="0" dirty="0"/>
              <a:t> </a:t>
            </a:r>
            <a:r>
              <a:rPr lang="en-US" sz="1200" baseline="0" dirty="0" err="1"/>
              <a:t>ce</a:t>
            </a:r>
            <a:r>
              <a:rPr lang="en-US" sz="1200" baseline="0" dirty="0"/>
              <a:t> </a:t>
            </a:r>
            <a:r>
              <a:rPr lang="en-US" sz="1200" baseline="0" dirty="0" err="1"/>
              <a:t>n’est</a:t>
            </a:r>
            <a:r>
              <a:rPr lang="en-US" sz="1200" baseline="0" dirty="0"/>
              <a:t> pas facile. </a:t>
            </a:r>
            <a:r>
              <a:rPr lang="en-US" sz="1200" baseline="0" dirty="0" err="1"/>
              <a:t>Voici</a:t>
            </a:r>
            <a:r>
              <a:rPr lang="en-US" sz="1200" baseline="0" dirty="0"/>
              <a:t> </a:t>
            </a:r>
            <a:r>
              <a:rPr lang="en-US" sz="1200" baseline="0" dirty="0" err="1"/>
              <a:t>une</a:t>
            </a:r>
            <a:r>
              <a:rPr lang="en-US" sz="1200" baseline="0" dirty="0"/>
              <a:t> </a:t>
            </a:r>
            <a:r>
              <a:rPr lang="en-US" sz="1200" baseline="0" dirty="0" err="1"/>
              <a:t>courte</a:t>
            </a:r>
            <a:r>
              <a:rPr lang="en-US" sz="1200" baseline="0" dirty="0"/>
              <a:t> video sur comment on </a:t>
            </a:r>
            <a:r>
              <a:rPr lang="en-US" sz="1200" baseline="0" dirty="0" err="1"/>
              <a:t>peut</a:t>
            </a:r>
            <a:r>
              <a:rPr lang="en-US" sz="1200" baseline="0" dirty="0"/>
              <a:t> augmenter </a:t>
            </a:r>
            <a:r>
              <a:rPr lang="en-US" sz="1200" baseline="0" dirty="0" err="1"/>
              <a:t>l’amour</a:t>
            </a:r>
            <a:r>
              <a:rPr lang="en-US" sz="1200" baseline="0" dirty="0"/>
              <a:t> de </a:t>
            </a:r>
            <a:r>
              <a:rPr lang="en-US" sz="1200" baseline="0" dirty="0" err="1"/>
              <a:t>soi</a:t>
            </a:r>
            <a:r>
              <a:rPr lang="en-US" sz="1200" baseline="0" dirty="0"/>
              <a:t> </a:t>
            </a:r>
            <a:r>
              <a:rPr lang="en-US" sz="1200" baseline="0" dirty="0" err="1"/>
              <a:t>en</a:t>
            </a:r>
            <a:r>
              <a:rPr lang="en-US" sz="1200" baseline="0" dirty="0"/>
              <a:t> </a:t>
            </a:r>
            <a:r>
              <a:rPr lang="en-US" sz="1200" baseline="0" dirty="0" err="1"/>
              <a:t>faisant</a:t>
            </a:r>
            <a:r>
              <a:rPr lang="en-US" sz="1200" baseline="0" dirty="0"/>
              <a:t> </a:t>
            </a:r>
            <a:r>
              <a:rPr lang="en-US" sz="1200" baseline="0" dirty="0" err="1"/>
              <a:t>chaque</a:t>
            </a:r>
            <a:r>
              <a:rPr lang="en-US" sz="1200" baseline="0" dirty="0"/>
              <a:t> jour </a:t>
            </a:r>
            <a:r>
              <a:rPr lang="en-US" sz="1200" baseline="0" dirty="0" err="1"/>
              <a:t>l’exercice</a:t>
            </a:r>
            <a:r>
              <a:rPr lang="en-US" sz="1200" baseline="0" dirty="0"/>
              <a:t> </a:t>
            </a:r>
            <a:r>
              <a:rPr lang="en-US" sz="1200" baseline="0" dirty="0" err="1"/>
              <a:t>dans</a:t>
            </a:r>
            <a:r>
              <a:rPr lang="en-US" sz="1200" baseline="0" dirty="0"/>
              <a:t> le </a:t>
            </a:r>
            <a:r>
              <a:rPr lang="en-US" sz="1200" baseline="0" dirty="0" err="1"/>
              <a:t>miroir</a:t>
            </a:r>
            <a:r>
              <a:rPr lang="en-US" sz="1200"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lvl="0" indent="-171450" defTabSz="914400">
              <a:buFont typeface="Arial" panose="020B0604020202020204" pitchFamily="34" charset="0"/>
              <a:buChar char="•"/>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3"/>
              </a:rPr>
              <a:t>https://www.youtube.com/watch?v=HTlnAbAax_0</a:t>
            </a:r>
            <a:r>
              <a:rPr lang="fr-FR"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Voila </a:t>
            </a:r>
            <a:r>
              <a:rPr lang="en-US" sz="1200" dirty="0" err="1"/>
              <a:t>ce</a:t>
            </a:r>
            <a:r>
              <a:rPr lang="en-US" sz="1200" dirty="0"/>
              <a:t> </a:t>
            </a:r>
            <a:r>
              <a:rPr lang="en-US" sz="1200" dirty="0" err="1"/>
              <a:t>qu’il</a:t>
            </a:r>
            <a:r>
              <a:rPr lang="en-US" sz="1200" dirty="0"/>
              <a:t> </a:t>
            </a:r>
            <a:r>
              <a:rPr lang="en-US" sz="1200" dirty="0" err="1"/>
              <a:t>faut</a:t>
            </a:r>
            <a:r>
              <a:rPr lang="en-US" sz="1200" dirty="0"/>
              <a:t> faire pour </a:t>
            </a:r>
            <a:r>
              <a:rPr lang="en-US" sz="1200" dirty="0" err="1"/>
              <a:t>réussir</a:t>
            </a:r>
            <a:r>
              <a:rPr lang="en-US" sz="1200" dirty="0"/>
              <a:t> à </a:t>
            </a:r>
            <a:r>
              <a:rPr lang="en-US" sz="1200" dirty="0" err="1"/>
              <a:t>s’aimer</a:t>
            </a:r>
            <a:r>
              <a:rPr lang="en-US" sz="1200" dirty="0"/>
              <a:t> </a:t>
            </a:r>
            <a:r>
              <a:rPr lang="en-US" sz="1200" dirty="0" err="1"/>
              <a:t>soi</a:t>
            </a:r>
            <a:r>
              <a:rPr lang="en-US" sz="1200" dirty="0"/>
              <a:t> </a:t>
            </a:r>
            <a:r>
              <a:rPr lang="en-US" sz="1200" dirty="0" err="1"/>
              <a:t>même</a:t>
            </a:r>
            <a:r>
              <a:rPr lang="en-US" sz="1200" dirty="0"/>
              <a:t>, 6 mins – </a:t>
            </a:r>
            <a:r>
              <a:rPr lang="en-US" sz="1200" dirty="0">
                <a:hlinkClick r:id="rId4"/>
              </a:rPr>
              <a:t>https://www.youtube.com/watch?v=18jn-K34aNA&amp;t=39s</a:t>
            </a:r>
            <a:r>
              <a:rPr lang="en-US" sz="1200" dirty="0"/>
              <a:t> </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l’estime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"they had us in the first half not </a:t>
            </a:r>
            <a:r>
              <a:rPr lang="en-US" dirty="0" err="1">
                <a:highlight>
                  <a:srgbClr val="FFFF00"/>
                </a:highlight>
              </a:rPr>
              <a:t>gonna</a:t>
            </a:r>
            <a:r>
              <a:rPr lang="en-US" dirty="0">
                <a:highlight>
                  <a:srgbClr val="FFFF00"/>
                </a:highlight>
              </a:rPr>
              <a:t> lie" https://www.youtube.com/watch?v=xaqdK6JPpcg</a:t>
            </a: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16</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318855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2824460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Ginette / Alejandro:</a:t>
            </a:r>
          </a:p>
          <a:p>
            <a:endParaRPr lang="en-US" baseline="0" dirty="0"/>
          </a:p>
          <a:p>
            <a:r>
              <a:rPr lang="fr-CA" dirty="0"/>
              <a:t>J’aimerais maintenant donner la parole à deux ou trois personnes qui aimeraient faire des rétroactions en plénière. Bref retour sur le changement et la </a:t>
            </a:r>
            <a:r>
              <a:rPr lang="fr-CA" dirty="0" err="1"/>
              <a:t>transtion</a:t>
            </a:r>
            <a:r>
              <a:rPr lang="fr-CA" dirty="0"/>
              <a:t>, le modèle</a:t>
            </a:r>
            <a:r>
              <a:rPr lang="fr-CA" baseline="0" dirty="0"/>
              <a:t> SCARF, la technique ARC-RR ou l’exercice dans le miroir. </a:t>
            </a:r>
          </a:p>
          <a:p>
            <a:endParaRPr lang="fr-CA" baseline="0" dirty="0"/>
          </a:p>
          <a:p>
            <a:r>
              <a:rPr lang="fr-CA" dirty="0"/>
              <a:t>Si vous êtes le premier, ouvrez simplement votre micro et parlez, si vous êtes le deuxième ou le troisième, veuillez lever la main.</a:t>
            </a:r>
          </a:p>
          <a:p>
            <a:endParaRPr lang="fr-CA" dirty="0"/>
          </a:p>
          <a:p>
            <a:r>
              <a:rPr lang="fr-CA" dirty="0"/>
              <a:t>Vous aurez maintenant l’occasion de faire part d’une rétroaction, en petits groupes. Soyez simplement conscients et partagez le temps disponible entre vous.</a:t>
            </a:r>
          </a:p>
          <a:p>
            <a:endParaRPr lang="fr-CA" baseline="0" dirty="0"/>
          </a:p>
          <a:p>
            <a:r>
              <a:rPr lang="fr-CA" u="none" dirty="0"/>
              <a:t>Parlez de la façon dont l’expérience s’est déroulée pour vous.</a:t>
            </a:r>
          </a:p>
          <a:p>
            <a:pPr lvl="1"/>
            <a:r>
              <a:rPr lang="fr-CA" u="none" noProof="0" dirty="0"/>
              <a:t>Qu’avez-vous appris?</a:t>
            </a:r>
          </a:p>
          <a:p>
            <a:pPr lvl="1"/>
            <a:r>
              <a:rPr lang="fr-CA" u="none" noProof="0" dirty="0"/>
              <a:t>Qu’avez-vous remarqué?</a:t>
            </a:r>
          </a:p>
          <a:p>
            <a:pPr lvl="1"/>
            <a:r>
              <a:rPr lang="fr-CA" u="none" noProof="0" dirty="0"/>
              <a:t>Qu’est-ce qui a été difficile ou bien facile?</a:t>
            </a:r>
          </a:p>
          <a:p>
            <a:endParaRPr lang="fr-CA" dirty="0"/>
          </a:p>
          <a:p>
            <a:r>
              <a:rPr lang="fr-FR" dirty="0"/>
              <a:t>Pour les petits groupes, vous voudrez peut-être partager sur :</a:t>
            </a:r>
          </a:p>
          <a:p>
            <a:pPr marL="171450" indent="-171450">
              <a:buFont typeface="Arial" panose="020B0604020202020204" pitchFamily="34" charset="0"/>
              <a:buChar char="•"/>
            </a:pPr>
            <a:r>
              <a:rPr lang="fr-FR" dirty="0"/>
              <a:t>Le changement et la transition</a:t>
            </a:r>
          </a:p>
          <a:p>
            <a:pPr marL="171450" indent="-171450">
              <a:buFont typeface="Arial" panose="020B0604020202020204" pitchFamily="34" charset="0"/>
              <a:buChar char="•"/>
            </a:pPr>
            <a:r>
              <a:rPr lang="fr-FR" dirty="0" err="1"/>
              <a:t>Cynefin</a:t>
            </a:r>
            <a:r>
              <a:rPr lang="fr-FR" dirty="0"/>
              <a:t>, l'action adaptative, les modèles VUCA</a:t>
            </a:r>
          </a:p>
          <a:p>
            <a:pPr marL="171450" indent="-171450">
              <a:buFont typeface="Arial" panose="020B0604020202020204" pitchFamily="34" charset="0"/>
              <a:buChar char="•"/>
            </a:pPr>
            <a:r>
              <a:rPr lang="fr-FR" dirty="0"/>
              <a:t>À propos du modèle SCARF,</a:t>
            </a:r>
          </a:p>
          <a:p>
            <a:pPr marL="171450" indent="-171450">
              <a:buFont typeface="Arial" panose="020B0604020202020204" pitchFamily="34" charset="0"/>
              <a:buChar char="•"/>
            </a:pPr>
            <a:r>
              <a:rPr lang="fr-FR" dirty="0"/>
              <a:t>La technique SBN-RR</a:t>
            </a:r>
          </a:p>
          <a:p>
            <a:pPr marL="171450" indent="-171450">
              <a:buFont typeface="Arial" panose="020B0604020202020204" pitchFamily="34" charset="0"/>
              <a:buChar char="•"/>
            </a:pPr>
            <a:r>
              <a:rPr lang="fr-FR" dirty="0"/>
              <a:t>Amour de soi</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aurez environ xx minutes au total, soyez conscient de partager le temps, nous vous verrons après cela pour revoir les devoirs et répondre à toutes vos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((ouvrir les petites salles))</a:t>
            </a:r>
          </a:p>
          <a:p>
            <a:r>
              <a:rPr lang="fr-FR" dirty="0"/>
              <a:t>À bientôt</a:t>
            </a:r>
            <a:endParaRPr lang="fr-CA" dirty="0"/>
          </a:p>
          <a:p>
            <a:endParaRPr lang="fr-FR"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aseline="0" dirty="0"/>
              <a:t>Ginette / Alejandro:</a:t>
            </a:r>
          </a:p>
          <a:p>
            <a:endParaRPr lang="en-US" baseline="0" dirty="0"/>
          </a:p>
          <a:p>
            <a:r>
              <a:rPr lang="fr-FR" dirty="0"/>
              <a:t>Veuillez noter : pour la semaine prochaine, nous ferons un exercice d'alimentation consciente, vous aurez besoin d'un petit fruit ou d'un légume pour cela, quelque chose comme un raisin, un bleuet</a:t>
            </a:r>
            <a:r>
              <a:rPr lang="fr-FR" baseline="0" dirty="0"/>
              <a:t>, </a:t>
            </a:r>
            <a:r>
              <a:rPr lang="fr-FR" dirty="0"/>
              <a:t>une tranche d'orange ou de mandarine, un morceau de carotte, un concombre ou n'importe quel légume que vous pouvez grignoter pour l'exercice de pleine conscience la semaine prochaine.</a:t>
            </a:r>
          </a:p>
          <a:p>
            <a:endParaRPr lang="en-US" dirty="0"/>
          </a:p>
          <a:p>
            <a:pPr lvl="0">
              <a:spcBef>
                <a:spcPts val="600"/>
              </a:spcBef>
            </a:pPr>
            <a:r>
              <a:rPr lang="fr-CA" sz="2400" dirty="0"/>
              <a:t>((Connexion - système de </a:t>
            </a:r>
            <a:r>
              <a:rPr lang="fr-CA" sz="2400" b="1" i="1" dirty="0">
                <a:latin typeface="Bradley Hand ITC" panose="03070402050302030203" pitchFamily="66" charset="0"/>
              </a:rPr>
              <a:t>Jumelage </a:t>
            </a:r>
            <a:r>
              <a:rPr lang="fr-CA" sz="2400" dirty="0"/>
              <a:t> – une fois par semaine</a:t>
            </a:r>
          </a:p>
          <a:p>
            <a:pPr>
              <a:spcBef>
                <a:spcPts val="600"/>
              </a:spcBef>
            </a:pPr>
            <a:r>
              <a:rPr lang="fr-CA" sz="2400" dirty="0"/>
              <a:t>Journal de gratitude – quotidiennement</a:t>
            </a:r>
          </a:p>
          <a:p>
            <a:pPr>
              <a:spcBef>
                <a:spcPts val="600"/>
              </a:spcBef>
            </a:pPr>
            <a:r>
              <a:rPr lang="fr-FR" sz="2400" dirty="0"/>
              <a:t>Exercez ce qui est sur la diapositive suivante</a:t>
            </a:r>
          </a:p>
          <a:p>
            <a:pPr>
              <a:spcBef>
                <a:spcPts val="600"/>
              </a:spcBef>
            </a:pPr>
            <a:r>
              <a:rPr lang="fr-FR" sz="2400" dirty="0"/>
              <a:t>faites votre pratique </a:t>
            </a:r>
            <a:r>
              <a:rPr lang="fr-FR" sz="2400" b="1" dirty="0"/>
              <a:t>jusqu'à 15 minutes </a:t>
            </a:r>
            <a:r>
              <a:rPr lang="fr-FR" sz="2400" dirty="0"/>
              <a:t>et </a:t>
            </a:r>
            <a:br>
              <a:rPr lang="fr-FR" sz="2400" dirty="0"/>
            </a:br>
            <a:r>
              <a:rPr lang="fr-FR" sz="2400" dirty="0"/>
              <a:t>continuez à pratiquer tous les jours de la semaine</a:t>
            </a:r>
            <a:endParaRPr lang="fr-CA" sz="2400" dirty="0"/>
          </a:p>
          <a:p>
            <a:pPr marL="742950" marR="0" lvl="1" indent="-285750">
              <a:spcBef>
                <a:spcPts val="600"/>
              </a:spcBef>
              <a:spcAft>
                <a:spcPts val="0"/>
              </a:spcAft>
              <a:buFont typeface="Arial" panose="020B0604020202020204" pitchFamily="34" charset="0"/>
              <a:buChar char="–"/>
              <a:tabLst>
                <a:tab pos="914400" algn="l"/>
              </a:tabLst>
            </a:pPr>
            <a:r>
              <a:rPr lang="fr-CA" sz="2000" dirty="0">
                <a:effectLst/>
                <a:ea typeface="Calibri" panose="020F0502020204030204" pitchFamily="34" charset="0"/>
                <a:cs typeface="Times New Roman" panose="02020603050405020304" pitchFamily="18" charset="0"/>
              </a:rPr>
              <a:t>Scan corporel</a:t>
            </a:r>
            <a:endParaRPr lang="fr-FR" sz="2000" dirty="0"/>
          </a:p>
          <a:p>
            <a:pPr marL="742950" marR="0" lvl="1" indent="-285750">
              <a:spcBef>
                <a:spcPts val="600"/>
              </a:spcBef>
              <a:spcAft>
                <a:spcPts val="0"/>
              </a:spcAft>
              <a:buFont typeface="Arial" panose="020B0604020202020204" pitchFamily="34" charset="0"/>
              <a:buChar char="–"/>
              <a:tabLst>
                <a:tab pos="914400" algn="l"/>
              </a:tabLst>
            </a:pPr>
            <a:r>
              <a:rPr lang="fr-CA" sz="2000" dirty="0">
                <a:effectLst/>
                <a:ea typeface="Calibri" panose="020F0502020204030204" pitchFamily="34" charset="0"/>
                <a:cs typeface="Times New Roman" panose="02020603050405020304" pitchFamily="18" charset="0"/>
              </a:rPr>
              <a:t>Respiration</a:t>
            </a:r>
          </a:p>
          <a:p>
            <a:pPr marL="742950" marR="0" lvl="1" indent="-285750">
              <a:spcBef>
                <a:spcPts val="600"/>
              </a:spcBef>
              <a:spcAft>
                <a:spcPts val="0"/>
              </a:spcAft>
              <a:buFont typeface="Arial" panose="020B0604020202020204" pitchFamily="34" charset="0"/>
              <a:buChar char="–"/>
              <a:tabLst>
                <a:tab pos="914400" algn="l"/>
              </a:tabLst>
            </a:pPr>
            <a:r>
              <a:rPr lang="fr-CA" sz="2000" dirty="0"/>
              <a:t>Autocompassion))</a:t>
            </a:r>
            <a:endParaRPr lang="fr-CA" sz="2000" dirty="0">
              <a:effectLst/>
              <a:ea typeface="Calibri" panose="020F0502020204030204" pitchFamily="34" charset="0"/>
              <a:cs typeface="Times New Roman" panose="02020603050405020304" pitchFamily="18" charset="0"/>
            </a:endParaRPr>
          </a:p>
          <a:p>
            <a:endParaRPr lang="fr-CA" noProof="0" dirty="0"/>
          </a:p>
          <a:p>
            <a:r>
              <a:rPr lang="fr-CA" noProof="0" dirty="0"/>
              <a:t>On continue</a:t>
            </a:r>
            <a:r>
              <a:rPr lang="fr-CA" baseline="0" noProof="0" dirty="0"/>
              <a:t> notre connexion par le système de jumelage une fois par semaine. </a:t>
            </a:r>
          </a:p>
          <a:p>
            <a:r>
              <a:rPr lang="fr-CA" baseline="0" noProof="0" dirty="0"/>
              <a:t>On continue aussi d’exprimer notre gratitude et nos raisons d’être heureux et heureuses dans le journal de gratitude chaque jour d’une façon ou d’une autre, </a:t>
            </a:r>
          </a:p>
          <a:p>
            <a:r>
              <a:rPr lang="fr-CA" baseline="0" noProof="0" dirty="0"/>
              <a:t>On exerce ce qui est sur la diapositive </a:t>
            </a:r>
            <a:r>
              <a:rPr lang="fr-CA" baseline="0" noProof="0" dirty="0" err="1"/>
              <a:t>prescedent</a:t>
            </a:r>
            <a:r>
              <a:rPr lang="fr-CA" baseline="0" noProof="0" dirty="0"/>
              <a:t> </a:t>
            </a:r>
          </a:p>
          <a:p>
            <a:r>
              <a:rPr lang="fr-CA" baseline="0" noProof="0" dirty="0"/>
              <a:t>Et si possible on essaie de faire notre pratique de méditation jusqu’à 15 minutes que ce soit le scan corporel, la respiration consciente ou l’autocompassion ou bien une autre pratique de son choix. </a:t>
            </a:r>
          </a:p>
          <a:p>
            <a:endParaRPr lang="fr-CA" noProof="0" dirty="0"/>
          </a:p>
          <a:p>
            <a:r>
              <a:rPr lang="fr-FR" noProof="0" dirty="0"/>
              <a:t>Comme nous l'avons mentionné la semaine dernière</a:t>
            </a:r>
            <a:r>
              <a:rPr lang="fr-CA" noProof="0" dirty="0"/>
              <a:t>, tentez de vous exercer pendant de plus longues périodes chaque jour si cela vous est possible et si vous vous sentez à l’aise. Si vous croyez que ce n’est pas possible pour vous, tentez de vous exercer chaque fois que vous le pouvez. </a:t>
            </a:r>
            <a:r>
              <a:rPr lang="fr-FR" noProof="0" dirty="0"/>
              <a:t>En fin de compte, ce que l'on fait chaque jour est ce qui compte. Il suffit d'adopter cette nouvelle pratique, et d'en faire une habitude que l'on peut prendre pour le reste de sa vie. Selon la science, 8 semaines sont suffisantes pour que cela se passe si on ne lâche pas prise. </a:t>
            </a:r>
          </a:p>
          <a:p>
            <a:endParaRPr lang="fr-FR" noProof="0" dirty="0"/>
          </a:p>
          <a:p>
            <a:r>
              <a:rPr lang="fr-FR" noProof="0" dirty="0"/>
              <a:t>Vous</a:t>
            </a:r>
            <a:r>
              <a:rPr lang="fr-FR" baseline="0" noProof="0" dirty="0"/>
              <a:t> pouvez toujours ajouter des nouveaux éléments, par exemple un peu d</a:t>
            </a:r>
            <a:r>
              <a:rPr lang="fr-CA" baseline="0" noProof="0" dirty="0"/>
              <a:t>’aspect sensoriel – faites-vous en câlin très fort, cela peut être réconfortant. C’est comme prendre soin de notre enfant intérieur. J’adore l’effet que ça fait pour moi et je le pratique souvent. Je vais vous montrer comment je le fais et si vous voulez, vous pouvez le faire avec moi. </a:t>
            </a:r>
          </a:p>
          <a:p>
            <a:r>
              <a:rPr lang="fr-CA" baseline="0" noProof="0" dirty="0"/>
              <a:t>Je commence par m’étirer vers le haut, puis sur les deux côtés en même temps et je continue par me donner un gros câlin. Maintenant on peut aussi ajouter un beau léger sourire et on répète les mêmes mouvements, mais en mettant nos bras à l’inverse. Si le droit a été en haut, cette fois on va le mettre en bas. Voilà, aucun doute qu’on est aimé </a:t>
            </a:r>
            <a:r>
              <a:rPr lang="fr-CA" baseline="0" noProof="0" dirty="0">
                <a:sym typeface="Wingdings" panose="05000000000000000000" pitchFamily="2" charset="2"/>
              </a:rPr>
              <a:t></a:t>
            </a:r>
            <a:endParaRPr lang="fr-CA" noProof="0" dirty="0"/>
          </a:p>
          <a:p>
            <a:endParaRPr lang="fr-CA" noProof="0" dirty="0"/>
          </a:p>
          <a:p>
            <a:r>
              <a:rPr lang="fr-CA" noProof="0" dirty="0"/>
              <a:t>Ressources en français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Scan corporel ou respiration</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Débutant : https://www.youtube.com/watch?v=PLyuSZhyBV4</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pour débutants 🎧🎙 Cédric Michel : https://www.youtube.com/watch?v=PTsk8VHCZjM</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10 min –</a:t>
            </a:r>
            <a:r>
              <a:rPr lang="fr-CA" sz="1200" dirty="0"/>
              <a:t> </a:t>
            </a:r>
            <a:r>
              <a:rPr lang="fr-FR" sz="1200" dirty="0">
                <a:hlinkClick r:id="rId3"/>
              </a:rPr>
              <a:t>Initiation à la Méditation : Balayage corporel</a:t>
            </a:r>
            <a:r>
              <a:rPr lang="fr-FR" sz="1200" dirty="0"/>
              <a:t> : https://youtu.be/opJpg2T6s2s?t=55</a:t>
            </a:r>
            <a:br>
              <a:rPr lang="fr-FR" sz="1200" dirty="0"/>
            </a:br>
            <a:r>
              <a:rPr lang="fr-FR" sz="1200" dirty="0"/>
              <a:t>10 min - </a:t>
            </a:r>
            <a:r>
              <a:rPr lang="en-US" b="0" i="0" dirty="0" err="1">
                <a:solidFill>
                  <a:srgbClr val="0F0F0F"/>
                </a:solidFill>
                <a:effectLst/>
                <a:latin typeface="YouTube Sans"/>
              </a:rPr>
              <a:t>Méditation</a:t>
            </a:r>
            <a:r>
              <a:rPr lang="en-US" b="0" i="0" dirty="0">
                <a:solidFill>
                  <a:srgbClr val="0F0F0F"/>
                </a:solidFill>
                <a:effectLst/>
                <a:latin typeface="YouTube Sans"/>
              </a:rPr>
              <a:t> </a:t>
            </a:r>
            <a:r>
              <a:rPr lang="en-US" b="0" i="0" dirty="0" err="1">
                <a:solidFill>
                  <a:srgbClr val="0F0F0F"/>
                </a:solidFill>
                <a:effectLst/>
                <a:latin typeface="YouTube Sans"/>
              </a:rPr>
              <a:t>guidée</a:t>
            </a:r>
            <a:r>
              <a:rPr lang="en-US" b="0" i="0" dirty="0">
                <a:solidFill>
                  <a:srgbClr val="0F0F0F"/>
                </a:solidFill>
                <a:effectLst/>
                <a:latin typeface="YouTube Sans"/>
              </a:rPr>
              <a:t>: scan </a:t>
            </a:r>
            <a:r>
              <a:rPr lang="en-US" b="0" i="0" dirty="0" err="1">
                <a:solidFill>
                  <a:srgbClr val="0F0F0F"/>
                </a:solidFill>
                <a:effectLst/>
                <a:latin typeface="YouTube Sans"/>
              </a:rPr>
              <a:t>corporel</a:t>
            </a:r>
            <a:r>
              <a:rPr lang="en-US" b="0" i="0" dirty="0">
                <a:solidFill>
                  <a:srgbClr val="0F0F0F"/>
                </a:solidFill>
                <a:effectLst/>
                <a:latin typeface="YouTube Sans"/>
              </a:rPr>
              <a:t> : https://www.youtube.com/watch?v=tUOFJ2NjKi8</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15 min - </a:t>
            </a:r>
            <a:r>
              <a:rPr lang="fr-FR" sz="1200" dirty="0" err="1">
                <a:effectLst/>
                <a:ea typeface="Calibri" panose="020F0502020204030204" pitchFamily="34" charset="0"/>
                <a:cs typeface="Times New Roman" panose="02020603050405020304" pitchFamily="18" charset="0"/>
                <a:hlinkClick r:id="rId4"/>
              </a:rPr>
              <a:t>Méditation</a:t>
            </a:r>
            <a:r>
              <a:rPr lang="fr-FR" sz="1200" dirty="0">
                <a:effectLst/>
                <a:ea typeface="Calibri" panose="020F0502020204030204" pitchFamily="34" charset="0"/>
                <a:cs typeface="Times New Roman" panose="02020603050405020304" pitchFamily="18" charset="0"/>
                <a:hlinkClick r:id="rId4"/>
              </a:rPr>
              <a:t> guidée sur votre respiration</a:t>
            </a:r>
            <a:r>
              <a:rPr lang="fr-FR" sz="1200" dirty="0">
                <a:effectLst/>
                <a:ea typeface="Calibri" panose="020F0502020204030204" pitchFamily="34" charset="0"/>
                <a:cs typeface="Times New Roman" panose="02020603050405020304" pitchFamily="18" charset="0"/>
              </a:rPr>
              <a:t> : https://www.youtube.com/watch?v=rAyJbbLgpA0</a:t>
            </a:r>
            <a:br>
              <a:rPr lang="fr-FR" sz="1200" dirty="0">
                <a:effectLst/>
                <a:ea typeface="Calibri" panose="020F0502020204030204" pitchFamily="34" charset="0"/>
                <a:cs typeface="Times New Roman" panose="02020603050405020304" pitchFamily="18" charset="0"/>
              </a:rPr>
            </a:br>
            <a:r>
              <a:rPr lang="fr-FR" b="0" i="0" dirty="0">
                <a:solidFill>
                  <a:srgbClr val="333333"/>
                </a:solidFill>
                <a:effectLst/>
                <a:latin typeface="Helvetica" panose="020B0604020202020204" pitchFamily="34" charset="0"/>
              </a:rPr>
              <a:t>15 min - </a:t>
            </a:r>
            <a:r>
              <a:rPr lang="en-US" b="0" i="0" dirty="0">
                <a:effectLst/>
                <a:latin typeface="Roboto" panose="02000000000000000000" pitchFamily="2" charset="0"/>
              </a:rPr>
              <a:t>Le Body Scan - https://www.youtube.com/watch?v=NWNiIG91xew</a:t>
            </a:r>
            <a:br>
              <a:rPr lang="en-US" b="0" i="0" dirty="0">
                <a:effectLst/>
                <a:latin typeface="Roboto" panose="02000000000000000000" pitchFamily="2" charset="0"/>
              </a:rPr>
            </a:br>
            <a:r>
              <a:rPr lang="en-US" b="0" i="0" dirty="0">
                <a:effectLst/>
                <a:latin typeface="Roboto" panose="02000000000000000000" pitchFamily="2" charset="0"/>
              </a:rPr>
              <a:t>15 min - Scan </a:t>
            </a:r>
            <a:r>
              <a:rPr lang="en-US" b="0" i="0" dirty="0" err="1">
                <a:effectLst/>
                <a:latin typeface="Roboto" panose="02000000000000000000" pitchFamily="2" charset="0"/>
              </a:rPr>
              <a:t>Corporel</a:t>
            </a:r>
            <a:r>
              <a:rPr lang="en-US" b="0" i="0" dirty="0">
                <a:solidFill>
                  <a:schemeClr val="tx1"/>
                </a:solidFill>
                <a:effectLst/>
                <a:latin typeface="Roboto" panose="02000000000000000000" pitchFamily="2" charset="0"/>
              </a:rPr>
              <a:t> - https://www.youtube.com/watch?v=RiyIVf8tq4Q</a:t>
            </a:r>
            <a:br>
              <a:rPr lang="fr-FR" b="0" i="0" dirty="0">
                <a:solidFill>
                  <a:srgbClr val="333333"/>
                </a:solidFill>
                <a:effectLst/>
                <a:latin typeface="Helvetica" panose="020B0604020202020204" pitchFamily="34" charset="0"/>
              </a:rPr>
            </a:br>
            <a:r>
              <a:rPr lang="fr-CA" sz="1200" noProof="0" dirty="0">
                <a:effectLst/>
                <a:ea typeface="Calibri" panose="020F0502020204030204" pitchFamily="34" charset="0"/>
                <a:cs typeface="Times New Roman" panose="02020603050405020304" pitchFamily="18" charset="0"/>
              </a:rPr>
              <a:t>20 min – (1) Méditation Guidée Pleine Conscience (Scan Corporel) : https://www.youtube.com/watch?v=UnK47wWTVZk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(1) Méditation </a:t>
            </a:r>
            <a:r>
              <a:rPr lang="fr-CA" sz="1200" noProof="0" dirty="0" err="1">
                <a:effectLst/>
                <a:ea typeface="Calibri" panose="020F0502020204030204" pitchFamily="34" charset="0"/>
                <a:cs typeface="Times New Roman" panose="02020603050405020304" pitchFamily="18" charset="0"/>
              </a:rPr>
              <a:t>bodyscan</a:t>
            </a:r>
            <a:r>
              <a:rPr lang="fr-CA" sz="1200" noProof="0" dirty="0">
                <a:effectLst/>
                <a:ea typeface="Calibri" panose="020F0502020204030204" pitchFamily="34" charset="0"/>
                <a:cs typeface="Times New Roman" panose="02020603050405020304" pitchFamily="18" charset="0"/>
              </a:rPr>
              <a:t> : https://www.youtube.com/watch?v=gN5_D4xeo9c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Autocompassion</a:t>
            </a:r>
            <a:br>
              <a:rPr lang="fr-CA" sz="1200" noProof="0" dirty="0">
                <a:effectLst/>
                <a:ea typeface="Calibri" panose="020F0502020204030204" pitchFamily="34" charset="0"/>
                <a:cs typeface="Times New Roman" panose="02020603050405020304" pitchFamily="18" charset="0"/>
              </a:rPr>
            </a:br>
            <a:r>
              <a:rPr lang="fr-CA" sz="1600" noProof="0" dirty="0"/>
              <a:t>5 min – Une pause d’autocompassion : </a:t>
            </a:r>
            <a:r>
              <a:rPr lang="fr-CA" sz="1600" noProof="0" dirty="0">
                <a:hlinkClick r:id="rId5"/>
              </a:rPr>
              <a:t>https://vimeo.com/470384287</a:t>
            </a:r>
            <a:r>
              <a:rPr lang="fr-CA" sz="1600" noProof="0" dirty="0"/>
              <a:t> </a:t>
            </a:r>
            <a:br>
              <a:rPr lang="fr-CA" sz="2400" u="sng" noProof="0" dirty="0">
                <a:solidFill>
                  <a:srgbClr val="2803C3"/>
                </a:solidFill>
                <a:effectLst/>
                <a:latin typeface="Arial" panose="020B0604020202020204" pitchFamily="34" charset="0"/>
                <a:ea typeface="Calibri" panose="020F0502020204030204" pitchFamily="34" charset="0"/>
              </a:rPr>
            </a:br>
            <a:r>
              <a:rPr lang="fr-CA" sz="1600" noProof="0" dirty="0"/>
              <a:t>8 min – La pause d’autocompassion : </a:t>
            </a:r>
            <a:r>
              <a:rPr lang="fr-CA" sz="1200" noProof="0" dirty="0">
                <a:hlinkClick r:id="rId6"/>
              </a:rPr>
              <a:t>https://www.youtube.com/watch?v=Fevw8ahkeeU</a:t>
            </a:r>
            <a:br>
              <a:rPr lang="fr-CA" sz="1200" noProof="0" dirty="0"/>
            </a:br>
            <a:r>
              <a:rPr lang="fr-CA" sz="1200" noProof="0" dirty="0">
                <a:effectLst/>
                <a:ea typeface="Calibri" panose="020F0502020204030204" pitchFamily="34" charset="0"/>
                <a:cs typeface="Times New Roman" panose="02020603050405020304" pitchFamily="18" charset="0"/>
              </a:rPr>
              <a:t>10 min – Viens méditer avec Mon équilibre UL | Carmen Pedneault – Autocompassion: https://www.youtube.com/watch?v=DQQniKP5GHI </a:t>
            </a:r>
            <a:br>
              <a:rPr lang="fr-CA" sz="1200" noProof="0" dirty="0">
                <a:effectLst/>
                <a:ea typeface="Calibri" panose="020F0502020204030204" pitchFamily="34" charset="0"/>
                <a:cs typeface="Times New Roman" panose="02020603050405020304" pitchFamily="18" charset="0"/>
              </a:rPr>
            </a:br>
            <a:r>
              <a:rPr lang="fr-CA" sz="1200" noProof="0" dirty="0">
                <a:effectLst/>
                <a:latin typeface="Calibri" panose="020F0502020204030204" pitchFamily="34" charset="0"/>
                <a:ea typeface="Calibri" panose="020F0502020204030204" pitchFamily="34" charset="0"/>
              </a:rPr>
              <a:t>15 min – Pratique d’autocompassion : </a:t>
            </a:r>
            <a:r>
              <a:rPr lang="fr-CA" sz="1200" u="sng" noProof="0" dirty="0">
                <a:solidFill>
                  <a:srgbClr val="0000FF"/>
                </a:solidFill>
                <a:effectLst/>
                <a:latin typeface="Calibri" panose="020F0502020204030204" pitchFamily="34" charset="0"/>
                <a:ea typeface="Calibri" panose="020F0502020204030204" pitchFamily="34" charset="0"/>
                <a:hlinkClick r:id="rId7"/>
              </a:rPr>
              <a:t>https://vimeo.com/466742570</a:t>
            </a:r>
            <a:r>
              <a:rPr lang="fr-CA" sz="1200" noProof="0" dirty="0">
                <a:effectLst/>
                <a:latin typeface="Calibri" panose="020F0502020204030204" pitchFamily="34" charset="0"/>
                <a:ea typeface="Calibri" panose="020F0502020204030204" pitchFamily="34" charset="0"/>
              </a:rPr>
              <a:t> </a:t>
            </a:r>
            <a:br>
              <a:rPr lang="fr-CA" sz="1200" noProof="0" dirty="0">
                <a:effectLst/>
                <a:latin typeface="Calibri" panose="020F0502020204030204" pitchFamily="34" charset="0"/>
                <a:ea typeface="Calibri" panose="020F0502020204030204" pitchFamily="34" charset="0"/>
              </a:rPr>
            </a:br>
            <a:r>
              <a:rPr lang="fr-CA" sz="1200" baseline="0" noProof="0" dirty="0"/>
              <a:t>17 min – </a:t>
            </a:r>
            <a:r>
              <a:rPr lang="fr-CA" sz="1200" noProof="0" dirty="0"/>
              <a:t>Méditation guidée :</a:t>
            </a:r>
            <a:r>
              <a:rPr lang="fr-CA" sz="1200" baseline="0" noProof="0" dirty="0"/>
              <a:t> votre moment d’autocompassion : </a:t>
            </a:r>
            <a:r>
              <a:rPr lang="fr-CA" sz="1200" noProof="0" dirty="0">
                <a:hlinkClick r:id="rId8"/>
              </a:rPr>
              <a:t>https://www.youtube.com/watch?v=nQSAcY-7Xic</a:t>
            </a:r>
            <a:r>
              <a:rPr lang="fr-CA" sz="1200" noProof="0" dirty="0"/>
              <a:t> </a:t>
            </a:r>
            <a:br>
              <a:rPr lang="fr-CA" sz="1200" noProof="0" dirty="0"/>
            </a:br>
            <a:r>
              <a:rPr lang="fr-CA" sz="1200" noProof="0" dirty="0">
                <a:effectLst/>
                <a:ea typeface="Calibri" panose="020F0502020204030204" pitchFamily="34" charset="0"/>
                <a:cs typeface="Times New Roman" panose="02020603050405020304" pitchFamily="18" charset="0"/>
              </a:rPr>
              <a:t>18 min – Pleine Conscience pour Bien Démarrer la Journée ☀️ : https://www.youtube.com/watch?v=spFKZfWn07k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Pleine Conscience Paix Intérieure : https://www.youtube.com/watch?v=aH7Yfzf8-kk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30 min – Développer l’autocompassion : https://www.youtube.com/watch?v=umZpaiLuqCM </a:t>
            </a:r>
          </a:p>
          <a:p>
            <a:endParaRPr lang="fr-CA" noProof="0" dirty="0"/>
          </a:p>
          <a:p>
            <a:r>
              <a:rPr lang="fr-CA" noProof="0" dirty="0"/>
              <a:t>Ressources in English:</a:t>
            </a:r>
          </a:p>
          <a:p>
            <a:pPr lvl="1">
              <a:spcBef>
                <a:spcPts val="0"/>
              </a:spcBef>
            </a:pPr>
            <a:r>
              <a:rPr lang="en-CA" sz="2000" dirty="0"/>
              <a:t>- Body scan or Breathing</a:t>
            </a:r>
            <a:br>
              <a:rPr lang="fr-CA" sz="2000" noProof="0" dirty="0">
                <a:effectLst/>
                <a:ea typeface="Calibri" panose="020F0502020204030204" pitchFamily="34" charset="0"/>
                <a:cs typeface="Times New Roman" panose="02020603050405020304" pitchFamily="18" charset="0"/>
              </a:rPr>
            </a:br>
            <a:r>
              <a:rPr lang="en-CA" sz="1200" dirty="0"/>
              <a:t>15 mins – </a:t>
            </a:r>
            <a:r>
              <a:rPr lang="en-CA" sz="1200" dirty="0">
                <a:solidFill>
                  <a:srgbClr val="FF0000"/>
                </a:solidFill>
                <a:hlinkClick r:id="rId9"/>
              </a:rPr>
              <a:t>https://www.rightlifeproject.com/meditate</a:t>
            </a:r>
            <a:r>
              <a:rPr lang="en-CA" sz="1200" dirty="0"/>
              <a:t> (may need to scroll down)</a:t>
            </a:r>
            <a:br>
              <a:rPr lang="en-CA" sz="1200" dirty="0"/>
            </a:br>
            <a:r>
              <a:rPr lang="en-CA" sz="1200" dirty="0"/>
              <a:t>15 mins – </a:t>
            </a:r>
            <a:r>
              <a:rPr lang="en-CA" sz="1200" dirty="0">
                <a:solidFill>
                  <a:srgbClr val="FF0000"/>
                </a:solidFill>
                <a:hlinkClick r:id="rId10"/>
              </a:rPr>
              <a:t>https://soundcloud.com/dharma-gus/15-min-body-scan-augusta-mbsr</a:t>
            </a:r>
            <a:r>
              <a:rPr lang="en-CA" sz="1200" dirty="0">
                <a:solidFill>
                  <a:srgbClr val="FF0000"/>
                </a:solidFill>
              </a:rPr>
              <a:t> </a:t>
            </a:r>
          </a:p>
          <a:p>
            <a:pPr lvl="1">
              <a:spcBef>
                <a:spcPts val="0"/>
              </a:spcBef>
            </a:pPr>
            <a:r>
              <a:rPr lang="en-CA" sz="2000" dirty="0"/>
              <a:t>- Self-compassion</a:t>
            </a:r>
            <a:br>
              <a:rPr lang="en-CA" sz="2000" dirty="0"/>
            </a:br>
            <a:r>
              <a:rPr lang="en-CA" sz="1200" dirty="0"/>
              <a:t>10 mins – </a:t>
            </a:r>
            <a:r>
              <a:rPr lang="en-CA" sz="1200" dirty="0">
                <a:hlinkClick r:id="rId11"/>
              </a:rPr>
              <a:t>https://soundcloud.com/breathworks-mindfulness/mindfulness-for-women-track-5-self-compassion-meditation</a:t>
            </a:r>
            <a:br>
              <a:rPr lang="en-CA" sz="1200" dirty="0"/>
            </a:br>
            <a:r>
              <a:rPr lang="en-CA" sz="1200" dirty="0"/>
              <a:t>10 mins – </a:t>
            </a:r>
            <a:r>
              <a:rPr lang="en-CA" sz="1200" dirty="0">
                <a:hlinkClick r:id="rId12"/>
              </a:rPr>
              <a:t>https://soundcloud.com/user-640851605/self-compassion-giving-and-receiving-meditation-10-minutes</a:t>
            </a:r>
            <a:r>
              <a:rPr lang="en-CA" sz="1200" dirty="0"/>
              <a:t>   </a:t>
            </a:r>
            <a:br>
              <a:rPr lang="en-CA" sz="1200" dirty="0"/>
            </a:br>
            <a:r>
              <a:rPr lang="en-CA" sz="1200" dirty="0"/>
              <a:t>15 mins – </a:t>
            </a:r>
            <a:r>
              <a:rPr lang="en-CA" sz="1200" dirty="0">
                <a:hlinkClick r:id="rId13"/>
              </a:rPr>
              <a:t>https://soundcloud.com/mindfullivingcoach/self-compassion-meditation</a:t>
            </a:r>
            <a:br>
              <a:rPr lang="en-CA" sz="1200" dirty="0"/>
            </a:br>
            <a:r>
              <a:rPr lang="en-CA" sz="1200" dirty="0"/>
              <a:t>15 mins – </a:t>
            </a:r>
            <a:r>
              <a:rPr lang="en-CA" sz="1200" dirty="0">
                <a:hlinkClick r:id="rId14"/>
              </a:rPr>
              <a:t>https://soundcloud.com/awakeningcompassion/awakening-compassion-class-4</a:t>
            </a:r>
            <a:r>
              <a:rPr lang="en-CA" sz="1200" dirty="0"/>
              <a:t>   </a:t>
            </a:r>
            <a:br>
              <a:rPr lang="en-CA" sz="1200" dirty="0"/>
            </a:br>
            <a:r>
              <a:rPr lang="en-CA" sz="1200" dirty="0"/>
              <a:t>20 mins – </a:t>
            </a:r>
            <a:r>
              <a:rPr lang="en-CA" sz="1200" dirty="0">
                <a:hlinkClick r:id="rId15"/>
              </a:rPr>
              <a:t>http://self-compassion.org/wp-content/uploads/meditations/LKM.self-compassion.MP3 </a:t>
            </a:r>
            <a:endParaRPr lang="en-CA" sz="1200" dirty="0"/>
          </a:p>
          <a:p>
            <a:endParaRPr lang="fr-CA" noProof="0" dirty="0"/>
          </a:p>
          <a:p>
            <a:pPr marL="0" marR="0"/>
            <a:endParaRPr lang="fr-CA"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Ginette / Alejandro:</a:t>
            </a:r>
          </a:p>
        </p:txBody>
      </p:sp>
      <p:sp>
        <p:nvSpPr>
          <p:cNvPr id="4" name="Slide Number Placeholder 3"/>
          <p:cNvSpPr>
            <a:spLocks noGrp="1"/>
          </p:cNvSpPr>
          <p:nvPr>
            <p:ph type="sldNum" sz="quarter" idx="10"/>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22</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23</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24</a:t>
            </a:fld>
            <a:endParaRPr lang="en-CA"/>
          </a:p>
        </p:txBody>
      </p:sp>
    </p:spTree>
    <p:extLst>
      <p:ext uri="{BB962C8B-B14F-4D97-AF65-F5344CB8AC3E}">
        <p14:creationId xmlns:p14="http://schemas.microsoft.com/office/powerpoint/2010/main" val="4048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25</a:t>
            </a:fld>
            <a:endParaRPr lang="en-CA"/>
          </a:p>
        </p:txBody>
      </p:sp>
    </p:spTree>
    <p:extLst>
      <p:ext uri="{BB962C8B-B14F-4D97-AF65-F5344CB8AC3E}">
        <p14:creationId xmlns:p14="http://schemas.microsoft.com/office/powerpoint/2010/main" val="4070427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26</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Alejandro:</a:t>
            </a:r>
          </a:p>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28</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b="0" i="0" u="none" strike="noStrike" kern="1200" baseline="0" dirty="0">
                <a:solidFill>
                  <a:schemeClr val="tx1"/>
                </a:solidFill>
              </a:rPr>
              <a:t>Rabia:</a:t>
            </a:r>
          </a:p>
          <a:p>
            <a:endParaRPr lang="en-US" baseline="0" dirty="0"/>
          </a:p>
          <a:p>
            <a:r>
              <a:rPr lang="fr-CA" dirty="0"/>
              <a:t>Pour l’exercice de centrage,</a:t>
            </a:r>
            <a:r>
              <a:rPr lang="fr-CA" baseline="0" dirty="0"/>
              <a:t> nous allons utiliser une légère variation… Comme les exercices précédents, </a:t>
            </a:r>
            <a:r>
              <a:rPr lang="fr-CA" dirty="0"/>
              <a:t>l’astuce consiste à passer du «faire» à l’«être».</a:t>
            </a:r>
          </a:p>
          <a:p>
            <a:r>
              <a:rPr lang="fr-CA" dirty="0"/>
              <a:t>Commençons par ce qui suit…</a:t>
            </a:r>
          </a:p>
          <a:p>
            <a:pPr lvl="1"/>
            <a:r>
              <a:rPr lang="fr-CA" dirty="0"/>
              <a:t>Asseyez-vous en position droite, de la façon la plus confortable possible</a:t>
            </a:r>
          </a:p>
          <a:p>
            <a:pPr lvl="1"/>
            <a:r>
              <a:rPr lang="fr-CA" dirty="0"/>
              <a:t>L’exercice augmente en efficacité si vous maintenez les yeux clos ou </a:t>
            </a:r>
            <a:r>
              <a:rPr lang="fr-CA" dirty="0" err="1"/>
              <a:t>semi-clos</a:t>
            </a:r>
            <a:r>
              <a:rPr lang="fr-CA" dirty="0"/>
              <a:t>.</a:t>
            </a:r>
          </a:p>
          <a:p>
            <a:pPr lvl="1"/>
            <a:r>
              <a:rPr lang="fr-CA" dirty="0"/>
              <a:t>Concentrez-vous</a:t>
            </a:r>
            <a:r>
              <a:rPr lang="fr-CA" baseline="0" dirty="0"/>
              <a:t> sur votre respiration et répétez dans votre esprit les phrases suivantes qui vous semblent justes, en ce moment</a:t>
            </a:r>
            <a:r>
              <a:rPr lang="fr-CA" dirty="0"/>
              <a:t>..</a:t>
            </a:r>
          </a:p>
          <a:p>
            <a:endParaRPr lang="en-US" dirty="0"/>
          </a:p>
          <a:p>
            <a:r>
              <a:rPr lang="fr-CA" dirty="0"/>
              <a:t>Répétez deux ou trois fois :</a:t>
            </a:r>
          </a:p>
          <a:p>
            <a:pPr marL="742950" lvl="1" indent="-285750">
              <a:spcBef>
                <a:spcPts val="600"/>
              </a:spcBef>
              <a:buFont typeface="Arial" panose="020B0604020202020204" pitchFamily="34" charset="0"/>
              <a:buChar char="•"/>
            </a:pPr>
            <a:r>
              <a:rPr lang="fr-CA" sz="2400" dirty="0"/>
              <a:t>Puis-je être en sécurité</a:t>
            </a:r>
          </a:p>
          <a:p>
            <a:pPr marL="742950" lvl="1" indent="-285750">
              <a:spcBef>
                <a:spcPts val="600"/>
              </a:spcBef>
              <a:buFont typeface="Arial" panose="020B0604020202020204" pitchFamily="34" charset="0"/>
              <a:buChar char="•"/>
            </a:pPr>
            <a:r>
              <a:rPr lang="fr-CA" sz="2400" dirty="0"/>
              <a:t>Puis-je être en paix</a:t>
            </a:r>
          </a:p>
          <a:p>
            <a:pPr marL="742950" lvl="1" indent="-285750">
              <a:spcBef>
                <a:spcPts val="600"/>
              </a:spcBef>
              <a:buFont typeface="Arial" panose="020B0604020202020204" pitchFamily="34" charset="0"/>
              <a:buChar char="•"/>
            </a:pPr>
            <a:r>
              <a:rPr lang="fr-CA" sz="2400" dirty="0"/>
              <a:t>Puis-je être indulgent(e) envers moi-même</a:t>
            </a:r>
          </a:p>
          <a:p>
            <a:pPr marL="742950" lvl="1" indent="-285750">
              <a:spcBef>
                <a:spcPts val="600"/>
              </a:spcBef>
              <a:buFont typeface="Arial" panose="020B0604020202020204" pitchFamily="34" charset="0"/>
              <a:buChar char="•"/>
            </a:pPr>
            <a:r>
              <a:rPr lang="fr-CA" sz="2400" dirty="0"/>
              <a:t>Puis-je m’accepter tel que suis</a:t>
            </a:r>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30</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marR="0" lvl="0" indent="-381000" algn="l" defTabSz="914400" rtl="0" eaLnBrk="1" fontAlgn="auto" latinLnBrk="0" hangingPunct="1">
              <a:lnSpc>
                <a:spcPts val="2400"/>
              </a:lnSpc>
              <a:spcBef>
                <a:spcPts val="0"/>
              </a:spcBef>
              <a:spcAft>
                <a:spcPts val="0"/>
              </a:spcAft>
              <a:buClr>
                <a:srgbClr val="1C4587"/>
              </a:buClr>
              <a:buSzPts val="2400"/>
              <a:buFont typeface="Helvetica Neue"/>
              <a:buChar char="➔"/>
              <a:tabLst/>
              <a:defRP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76200" lvl="0" indent="0" algn="l" rtl="0">
              <a:spcBef>
                <a:spcPts val="100"/>
              </a:spcBef>
              <a:spcAft>
                <a:spcPts val="0"/>
              </a:spcAft>
              <a:buClr>
                <a:srgbClr val="1C4587"/>
              </a:buClr>
              <a:buSzPts val="2400"/>
              <a:buFont typeface="Helvetica Neue"/>
              <a:buNone/>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Nothing is Intractable? Right! (hsdinstitute.org)</a:t>
            </a:r>
            <a:r>
              <a:rPr lang="en-CA" dirty="0"/>
              <a:t> - </a:t>
            </a:r>
            <a:r>
              <a:rPr lang="en-US" dirty="0"/>
              <a:t>https://www.hsdinstitute.org/resources/nothing-is-intractable-right.html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4"/>
              </a:rPr>
              <a:t>Tame Your Wicked Problem (hsdinstitute.org)</a:t>
            </a:r>
            <a:r>
              <a:rPr lang="en-CA" dirty="0"/>
              <a:t> - https://www.hsdinstitute.org/resources/tame-your-wicked-problem-blog.html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5"/>
              </a:rPr>
              <a:t>Taming a Wicked Issue: Building a Generative Team to Improve Access and Flow (hsdinstitute.org)</a:t>
            </a:r>
            <a:r>
              <a:rPr lang="en-CA" dirty="0"/>
              <a:t> - https://www.hsdinstitute.org/resources/taming-a-wicked-issue.html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32</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endParaRPr lang="en-CA" sz="1200" b="0" i="0" u="none" strike="noStrike" baseline="0" dirty="0">
              <a:solidFill>
                <a:srgbClr val="000000"/>
              </a:solidFill>
              <a:latin typeface="Arial" panose="020B0604020202020204" pitchFamily="34" charset="0"/>
            </a:endParaRPr>
          </a:p>
          <a:p>
            <a:r>
              <a:rPr lang="en-CA" sz="1200" b="0" i="0" u="none" strike="noStrike" baseline="0" dirty="0">
                <a:solidFill>
                  <a:srgbClr val="000000"/>
                </a:solidFill>
                <a:latin typeface="Arial" panose="020B0604020202020204" pitchFamily="34" charset="0"/>
              </a:rPr>
              <a:t>And we’ll explore (click)</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This is an invitation to…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endParaRPr lang="en-CA" sz="12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34</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and the teams. Also create an environment in which you can easily keep information up to date and always make it available to everyone</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35</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36</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J'aimerais que des personnes partagent leur expérience, des idées, des défis ou des surprises que vous avez vécus ou remarqués lors de la pratique de la semaine dernière, y compris</a:t>
            </a:r>
            <a:r>
              <a:rPr lang="fr-CA"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Le journal de gratitude</a:t>
            </a:r>
          </a:p>
          <a:p>
            <a:pPr marL="171450" indent="-171450">
              <a:buFont typeface="Arial" panose="020B0604020202020204" pitchFamily="34" charset="0"/>
              <a:buChar char="•"/>
            </a:pPr>
            <a:r>
              <a:rPr lang="fr-CA" baseline="0" dirty="0"/>
              <a:t>La respiration ou le scan corporel dans un état de pleine conscience</a:t>
            </a:r>
          </a:p>
          <a:p>
            <a:pPr marL="171450" indent="-171450">
              <a:buFont typeface="Arial" panose="020B0604020202020204" pitchFamily="34" charset="0"/>
              <a:buChar char="•"/>
            </a:pPr>
            <a:r>
              <a:rPr lang="fr-CA" dirty="0"/>
              <a:t>Boire d’eau en pleine conscience</a:t>
            </a:r>
          </a:p>
          <a:p>
            <a:pPr marL="171450" indent="-171450">
              <a:buFont typeface="Arial" panose="020B0604020202020204" pitchFamily="34" charset="0"/>
              <a:buChar char="•"/>
            </a:pPr>
            <a:r>
              <a:rPr lang="fr-CA" baseline="0" dirty="0"/>
              <a:t>L’</a:t>
            </a:r>
            <a:r>
              <a:rPr lang="fr-CA" baseline="0" dirty="0" err="1"/>
              <a:t>auto-compassion</a:t>
            </a:r>
            <a:endParaRPr lang="fr-CA" baseline="0" dirty="0"/>
          </a:p>
          <a:p>
            <a:pPr marL="171450" indent="-171450">
              <a:buFont typeface="Arial" panose="020B0604020202020204" pitchFamily="34" charset="0"/>
              <a:buChar char="•"/>
            </a:pPr>
            <a:r>
              <a:rPr lang="fr-CA" dirty="0"/>
              <a:t>Le nettoyage conscient de son environnement</a:t>
            </a:r>
            <a:endParaRPr lang="fr-CA" baseline="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besoin : </a:t>
            </a:r>
            <a:r>
              <a:rPr lang="fr-FR" baseline="0" dirty="0"/>
              <a:t>Un rappel amical que si vous vous joignez par téléphone, appuyez sur * 6 pour réactiver le son, puis appuyez à nouveau sur * 6 pour désactiver le son. Si vous ne reliez pas votre téléphone à </a:t>
            </a:r>
            <a:r>
              <a:rPr lang="fr-FR" baseline="0" dirty="0" err="1"/>
              <a:t>Webex</a:t>
            </a:r>
            <a:r>
              <a:rPr lang="fr-FR" baseline="0" dirty="0"/>
              <a:t>, les salles de sous-commission ne fonctionneront probablement pas pour vous.)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47500" lnSpcReduction="20000"/>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a:p>
            <a:r>
              <a:rPr lang="en-CA" dirty="0"/>
              <a:t>*** </a:t>
            </a:r>
            <a:r>
              <a:rPr lang="en-CA" dirty="0" err="1"/>
              <a:t>Français</a:t>
            </a:r>
            <a:r>
              <a:rPr lang="en-CA" dirty="0"/>
              <a:t>…</a:t>
            </a:r>
          </a:p>
          <a:p>
            <a:r>
              <a:rPr lang="fr-FR" b="1" dirty="0"/>
              <a:t>Types de changement : Il existe deux types de changements : volontaires et involontaires</a:t>
            </a:r>
            <a:r>
              <a:rPr lang="fr-FR" dirty="0"/>
              <a:t>.</a:t>
            </a:r>
          </a:p>
          <a:p>
            <a:pPr marL="171450" indent="-171450">
              <a:buFont typeface="Arial" panose="020B0604020202020204" pitchFamily="34" charset="0"/>
              <a:buChar char="•"/>
            </a:pPr>
            <a:r>
              <a:rPr lang="fr-FR" b="1" dirty="0"/>
              <a:t>Les changements volontaires </a:t>
            </a:r>
            <a:r>
              <a:rPr lang="fr-FR" dirty="0"/>
              <a:t>sont les changements que vous choisissez d’apporter et auxquels vous êtes préparé. Les exemples incluent quitter un emploi, accepter une promotion, prendre une retraite anticipée ou démarrer votre propre entreprise. Lorsque vous prenez les choses en main et choisissez d’apporter un changement dans votre vie, vous pouvez vous sentir excité, soulagé ou anxieux – autant de réactions typiques.</a:t>
            </a:r>
          </a:p>
          <a:p>
            <a:pPr marL="171450" indent="-171450">
              <a:buFont typeface="Arial" panose="020B0604020202020204" pitchFamily="34" charset="0"/>
              <a:buChar char="•"/>
            </a:pPr>
            <a:r>
              <a:rPr lang="fr-FR" b="1" dirty="0"/>
              <a:t>Les changements involontaires </a:t>
            </a:r>
            <a:r>
              <a:rPr lang="fr-FR" dirty="0"/>
              <a:t>sont ceux qui se produisent et échappent à votre contrôle. Ceux-ci peuvent être un changement dans la santé ; un changement dans une relation en raison d'un décès ou d'un divorce ; un changement dans votre situation de travail, comme une mise à pied, un congédiement ou une retraite forcée ; ou une diminution ou une augmentation de la demande pour vos compétences ou services. Au début, la plupart des gens réagissent aux changements involontaires par la colère, la tristesse ou la peur.</a:t>
            </a:r>
          </a:p>
          <a:p>
            <a:endParaRPr lang="fr-FR" dirty="0"/>
          </a:p>
          <a:p>
            <a:r>
              <a:rPr lang="fr-FR" b="1" dirty="0"/>
              <a:t>Nombre de changements :</a:t>
            </a:r>
          </a:p>
          <a:p>
            <a:r>
              <a:rPr lang="fr-FR" dirty="0"/>
              <a:t>Nombre de changements :</a:t>
            </a:r>
          </a:p>
          <a:p>
            <a:r>
              <a:rPr lang="fr-FR" dirty="0"/>
              <a:t>Le changement peut se produire dans plusieurs domaines de votre vie à la fois : à la maison, en matière de santé, de famille. Parfois, vos domaines de changement individuels peuvent sembler quelque peu gérables. Mais lorsque le changement se produit dans plusieurs domaines, il peut sembler accablant et entraîner de nombreuses conséquences.</a:t>
            </a:r>
          </a:p>
          <a:p>
            <a:pPr marL="171450" indent="-171450">
              <a:buFont typeface="Arial" panose="020B0604020202020204" pitchFamily="34" charset="0"/>
              <a:buChar char="•"/>
            </a:pPr>
            <a:r>
              <a:rPr lang="fr-FR" dirty="0"/>
              <a:t>Les changements sont généralement basées sur un événement externe. Il se passe quelque chose qui entraîne une différence fondamentale dans votre situation, donc involontaire.</a:t>
            </a:r>
          </a:p>
          <a:p>
            <a:pPr marL="0" indent="0">
              <a:buFont typeface="Arial" panose="020B0604020202020204" pitchFamily="34" charset="0"/>
              <a:buNone/>
            </a:pPr>
            <a:r>
              <a:rPr lang="fr-FR" dirty="0"/>
              <a:t>(Cliquez sur)</a:t>
            </a:r>
          </a:p>
          <a:p>
            <a:pPr marL="171450" indent="-171450">
              <a:buFont typeface="Arial" panose="020B0604020202020204" pitchFamily="34" charset="0"/>
              <a:buChar char="•"/>
            </a:pPr>
            <a:r>
              <a:rPr lang="fr-FR" dirty="0"/>
              <a:t>La transition est la façon dont les gens réagissent et s’adaptent au changement.</a:t>
            </a:r>
          </a:p>
          <a:p>
            <a:pPr marL="171450" indent="-171450">
              <a:buFont typeface="Arial" panose="020B0604020202020204" pitchFamily="34" charset="0"/>
              <a:buChar char="•"/>
            </a:pPr>
            <a:r>
              <a:rPr lang="fr-FR" dirty="0"/>
              <a:t>Une transition est le processus par lequel les gens passent lorsqu’ils effectuent un changement et suit un processus similaire à celui du deuil.</a:t>
            </a:r>
          </a:p>
          <a:p>
            <a:pPr marL="171450" indent="-171450">
              <a:buFont typeface="Arial" panose="020B0604020202020204" pitchFamily="34" charset="0"/>
              <a:buChar char="•"/>
            </a:pPr>
            <a:r>
              <a:rPr lang="fr-FR" dirty="0"/>
              <a:t>Chaque personne vit le changement différemment pour chacun des changements qu’elle traverse.</a:t>
            </a:r>
          </a:p>
          <a:p>
            <a:pPr marL="0" indent="0">
              <a:buFont typeface="Arial" panose="020B0604020202020204" pitchFamily="34" charset="0"/>
              <a:buNone/>
            </a:pPr>
            <a:r>
              <a:rPr lang="fr-FR" dirty="0"/>
              <a:t>(Cliquez sur)</a:t>
            </a:r>
          </a:p>
          <a:p>
            <a:pPr marL="171450" indent="-171450">
              <a:buFont typeface="Arial" panose="020B0604020202020204" pitchFamily="34" charset="0"/>
              <a:buChar char="•"/>
            </a:pPr>
            <a:r>
              <a:rPr lang="fr-FR" dirty="0"/>
              <a:t>Pour chaque individu, chaque transition varie selon sa profondeur ou son intensité et sa durée</a:t>
            </a:r>
          </a:p>
          <a:p>
            <a:pPr marL="171450" indent="-171450">
              <a:buFont typeface="Arial" panose="020B0604020202020204" pitchFamily="34" charset="0"/>
              <a:buChar char="•"/>
            </a:pPr>
            <a:r>
              <a:rPr lang="fr-FR" dirty="0"/>
              <a:t>Les gens traversent la transition individuellement, plutôt qu'en groupe et verrouillent les étapes, le tout en même temps, et choisiront de soutenir ou non le changement en tant qu'individus.</a:t>
            </a:r>
          </a:p>
          <a:p>
            <a:r>
              <a:rPr lang="fr-FR" dirty="0"/>
              <a:t>(Cliquez sur)</a:t>
            </a:r>
          </a:p>
          <a:p>
            <a:r>
              <a:rPr lang="fr-FR" b="1" dirty="0"/>
              <a:t>CHANGEMENT + ÊTRES HUMAINS = TRANSITION</a:t>
            </a:r>
            <a:endParaRPr lang="en-CA" b="1"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6</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b="0" i="0" u="none" strike="noStrike" kern="1200" baseline="0" dirty="0">
                <a:solidFill>
                  <a:schemeClr val="tx1"/>
                </a:solidFill>
              </a:rPr>
              <a:t>Rabia:</a:t>
            </a:r>
          </a:p>
          <a:p>
            <a:pPr defTabSz="899141">
              <a:defRPr/>
            </a:pPr>
            <a:endParaRPr lang="fr-FR" b="0" dirty="0"/>
          </a:p>
          <a:p>
            <a:pPr defTabSz="899141">
              <a:defRPr/>
            </a:pPr>
            <a:r>
              <a:rPr lang="fr-FR" b="0" dirty="0"/>
              <a:t>(cliquez)</a:t>
            </a:r>
          </a:p>
          <a:p>
            <a:pPr defTabSz="899141">
              <a:defRPr/>
            </a:pPr>
            <a:r>
              <a:rPr lang="fr-FR" b="1" dirty="0"/>
              <a:t>Fins </a:t>
            </a:r>
            <a:r>
              <a:rPr lang="fr-FR" b="0" dirty="0"/>
              <a:t>: Déni, anxiété, choc, confusion, incertitude, ressentiment, tristesse, colère, peur, blâme - Il s'agit de perte et d'abandon de l'ancienne réalité / Il est important que les gens identifient et parlent de ce qu'ils perdent.</a:t>
            </a:r>
          </a:p>
          <a:p>
            <a:pPr defTabSz="899141">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err="1"/>
              <a:t>Dans</a:t>
            </a:r>
            <a:r>
              <a:rPr lang="en-CA" sz="1200" dirty="0"/>
              <a:t> </a:t>
            </a:r>
            <a:r>
              <a:rPr lang="en-CA" sz="1200" dirty="0" err="1"/>
              <a:t>cette</a:t>
            </a:r>
            <a:r>
              <a:rPr lang="en-CA" sz="1200" dirty="0"/>
              <a:t> phase, les </a:t>
            </a:r>
            <a:r>
              <a:rPr lang="en-CA" sz="1200" dirty="0" err="1"/>
              <a:t>personnes</a:t>
            </a:r>
            <a:r>
              <a:rPr lang="en-CA" sz="1200" dirty="0"/>
              <a:t> </a:t>
            </a:r>
            <a:r>
              <a:rPr lang="en-CA" sz="1200" dirty="0" err="1"/>
              <a:t>découvrent</a:t>
            </a:r>
            <a:r>
              <a:rPr lang="en-CA" sz="1200" dirty="0"/>
              <a:t> </a:t>
            </a:r>
            <a:r>
              <a:rPr lang="en-CA" sz="1200" dirty="0" err="1"/>
              <a:t>qu’elles</a:t>
            </a:r>
            <a:r>
              <a:rPr lang="en-CA" sz="1200" dirty="0"/>
              <a:t> </a:t>
            </a:r>
            <a:r>
              <a:rPr lang="en-CA" sz="1200" dirty="0" err="1"/>
              <a:t>doivent</a:t>
            </a:r>
            <a:r>
              <a:rPr lang="en-CA" sz="1200" dirty="0"/>
              <a:t> </a:t>
            </a:r>
            <a:r>
              <a:rPr lang="en-CA" sz="1200" dirty="0" err="1"/>
              <a:t>oublier</a:t>
            </a:r>
            <a:r>
              <a:rPr lang="en-CA" sz="1200" dirty="0"/>
              <a:t> les </a:t>
            </a:r>
            <a:r>
              <a:rPr lang="en-CA" sz="1200" dirty="0" err="1"/>
              <a:t>environnements</a:t>
            </a:r>
            <a:r>
              <a:rPr lang="en-CA" sz="1200" dirty="0"/>
              <a:t> </a:t>
            </a:r>
            <a:r>
              <a:rPr lang="en-CA" sz="1200" dirty="0" err="1"/>
              <a:t>prévisibles</a:t>
            </a:r>
            <a:r>
              <a:rPr lang="en-CA" sz="1200" dirty="0"/>
              <a:t> et </a:t>
            </a:r>
            <a:r>
              <a:rPr lang="en-CA" sz="1200" dirty="0" err="1"/>
              <a:t>confortables</a:t>
            </a:r>
            <a:r>
              <a:rPr lang="en-CA" sz="1200" dirty="0"/>
              <a:t> </a:t>
            </a:r>
            <a:r>
              <a:rPr lang="en-CA" sz="1200" dirty="0" err="1"/>
              <a:t>auxquels</a:t>
            </a:r>
            <a:r>
              <a:rPr lang="en-CA" sz="1200" dirty="0"/>
              <a:t> </a:t>
            </a:r>
            <a:r>
              <a:rPr lang="en-CA" sz="1200" dirty="0" err="1"/>
              <a:t>elles</a:t>
            </a:r>
            <a:r>
              <a:rPr lang="en-CA" sz="1200" dirty="0"/>
              <a:t> se </a:t>
            </a:r>
            <a:r>
              <a:rPr lang="en-CA" sz="1200" dirty="0" err="1"/>
              <a:t>sont</a:t>
            </a:r>
            <a:r>
              <a:rPr lang="en-CA" sz="1200" dirty="0"/>
              <a:t> habitués.  </a:t>
            </a:r>
            <a:r>
              <a:rPr lang="en-CA" sz="1200" dirty="0" err="1"/>
              <a:t>Elles</a:t>
            </a:r>
            <a:r>
              <a:rPr lang="en-CA" sz="1200" dirty="0"/>
              <a:t> </a:t>
            </a:r>
            <a:r>
              <a:rPr lang="en-CA" sz="1200" dirty="0" err="1"/>
              <a:t>ressentent</a:t>
            </a:r>
            <a:r>
              <a:rPr lang="en-CA" sz="1200" dirty="0"/>
              <a:t> </a:t>
            </a:r>
            <a:r>
              <a:rPr lang="en-CA" sz="1200" dirty="0" err="1"/>
              <a:t>une</a:t>
            </a:r>
            <a:r>
              <a:rPr lang="en-CA" sz="1200" dirty="0"/>
              <a:t> </a:t>
            </a:r>
            <a:r>
              <a:rPr lang="en-CA" sz="1200" dirty="0" err="1"/>
              <a:t>perte</a:t>
            </a:r>
            <a:r>
              <a:rPr lang="en-CA" sz="1200" dirty="0"/>
              <a:t> de </a:t>
            </a:r>
            <a:r>
              <a:rPr lang="en-CA" sz="1200" dirty="0" err="1"/>
              <a:t>contrôle</a:t>
            </a:r>
            <a:r>
              <a:rPr lang="en-CA" sz="1200" dirty="0"/>
              <a:t>. Il y a </a:t>
            </a:r>
            <a:r>
              <a:rPr lang="en-CA" sz="1200" dirty="0" err="1"/>
              <a:t>aussi</a:t>
            </a:r>
            <a:r>
              <a:rPr lang="en-CA" sz="1200" dirty="0"/>
              <a:t> les gens qui </a:t>
            </a:r>
            <a:r>
              <a:rPr lang="en-CA" sz="1200" dirty="0" err="1"/>
              <a:t>peuvent</a:t>
            </a:r>
            <a:r>
              <a:rPr lang="en-CA" sz="1200" dirty="0"/>
              <a:t> </a:t>
            </a:r>
            <a:r>
              <a:rPr lang="en-CA" sz="1200" dirty="0" err="1"/>
              <a:t>être</a:t>
            </a:r>
            <a:r>
              <a:rPr lang="en-CA" sz="1200" dirty="0"/>
              <a:t> </a:t>
            </a:r>
            <a:r>
              <a:rPr lang="en-CA" sz="1200" dirty="0" err="1"/>
              <a:t>réellement</a:t>
            </a:r>
            <a:r>
              <a:rPr lang="en-CA" sz="1200" dirty="0"/>
              <a:t> </a:t>
            </a:r>
            <a:r>
              <a:rPr lang="en-CA" sz="1200" dirty="0" err="1"/>
              <a:t>optimistes</a:t>
            </a:r>
            <a:r>
              <a:rPr lang="en-CA" sz="1200" dirty="0"/>
              <a:t> et </a:t>
            </a:r>
            <a:r>
              <a:rPr lang="en-CA" sz="1200" dirty="0" err="1"/>
              <a:t>ceux</a:t>
            </a:r>
            <a:r>
              <a:rPr lang="en-CA" sz="1200" dirty="0"/>
              <a:t> qui </a:t>
            </a:r>
            <a:r>
              <a:rPr lang="en-CA" sz="1200" dirty="0" err="1"/>
              <a:t>sont</a:t>
            </a:r>
            <a:r>
              <a:rPr lang="en-CA" sz="1200" dirty="0"/>
              <a:t> </a:t>
            </a:r>
            <a:r>
              <a:rPr lang="en-CA" sz="1200" dirty="0" err="1"/>
              <a:t>moins</a:t>
            </a:r>
            <a:r>
              <a:rPr lang="en-CA" sz="1200" dirty="0"/>
              <a:t> à </a:t>
            </a:r>
            <a:r>
              <a:rPr lang="en-CA" sz="1200" dirty="0" err="1"/>
              <a:t>l’aise</a:t>
            </a:r>
            <a:r>
              <a:rPr lang="en-CA" sz="1200" dirty="0"/>
              <a:t> avec le </a:t>
            </a:r>
            <a:r>
              <a:rPr lang="en-CA" sz="1200" dirty="0" err="1"/>
              <a:t>changement</a:t>
            </a:r>
            <a:r>
              <a:rPr lang="en-CA" sz="1200" dirty="0"/>
              <a:t>.. Il </a:t>
            </a:r>
            <a:r>
              <a:rPr lang="en-CA" sz="1200" dirty="0" err="1"/>
              <a:t>est</a:t>
            </a:r>
            <a:r>
              <a:rPr lang="en-CA" sz="1200" dirty="0"/>
              <a:t> </a:t>
            </a:r>
            <a:r>
              <a:rPr lang="en-CA" sz="1200" dirty="0" err="1"/>
              <a:t>donc</a:t>
            </a:r>
            <a:r>
              <a:rPr lang="en-CA" sz="1200" dirty="0"/>
              <a:t> important de </a:t>
            </a:r>
            <a:r>
              <a:rPr lang="en-CA" sz="1200" dirty="0" err="1"/>
              <a:t>s’assurer</a:t>
            </a:r>
            <a:r>
              <a:rPr lang="en-CA" sz="1200" dirty="0"/>
              <a:t> de respecter </a:t>
            </a:r>
            <a:r>
              <a:rPr lang="en-CA" sz="1200" dirty="0" err="1"/>
              <a:t>tous</a:t>
            </a:r>
            <a:r>
              <a:rPr lang="en-CA" sz="1200" dirty="0"/>
              <a:t> les points de </a:t>
            </a:r>
            <a:r>
              <a:rPr lang="en-CA" sz="1200" dirty="0" err="1"/>
              <a:t>vue</a:t>
            </a:r>
            <a:r>
              <a:rPr lang="en-CA" sz="1200" dirty="0"/>
              <a:t> de </a:t>
            </a:r>
            <a:r>
              <a:rPr lang="en-CA" sz="1200" dirty="0" err="1"/>
              <a:t>chaque</a:t>
            </a:r>
            <a:r>
              <a:rPr lang="en-CA" sz="1200" dirty="0"/>
              <a:t> </a:t>
            </a:r>
            <a:r>
              <a:rPr lang="en-CA" sz="1200" dirty="0" err="1"/>
              <a:t>personne</a:t>
            </a:r>
            <a:r>
              <a:rPr lang="en-CA" sz="1200" dirty="0"/>
              <a:t>.</a:t>
            </a:r>
          </a:p>
          <a:p>
            <a:endParaRPr lang="fr-CA" baseline="0" dirty="0"/>
          </a:p>
          <a:p>
            <a:pPr marL="0" marR="0" lvl="0" indent="0" algn="l" defTabSz="899141" rtl="0" eaLnBrk="1" fontAlgn="auto" latinLnBrk="0" hangingPunct="1">
              <a:lnSpc>
                <a:spcPct val="100000"/>
              </a:lnSpc>
              <a:spcBef>
                <a:spcPts val="0"/>
              </a:spcBef>
              <a:spcAft>
                <a:spcPts val="0"/>
              </a:spcAft>
              <a:buClrTx/>
              <a:buSzTx/>
              <a:buFontTx/>
              <a:buNone/>
              <a:tabLst/>
              <a:defRPr/>
            </a:pPr>
            <a:r>
              <a:rPr lang="fr-FR" dirty="0"/>
              <a:t>(Cliquez)</a:t>
            </a:r>
          </a:p>
          <a:p>
            <a:pPr defTabSz="899141">
              <a:defRPr/>
            </a:pPr>
            <a:r>
              <a:rPr lang="fr-FR" b="1" dirty="0"/>
              <a:t>Zone neutre</a:t>
            </a:r>
            <a:r>
              <a:rPr lang="fr-FR" dirty="0"/>
              <a:t> : énergie non dirigée caractérisée par la confusion, la colère, la peur, la frustration, l'anxiété extrême, le scepticisme, l'apathie, l'isolement, la dislocation, la négociation, la dépression, un certain optimisme, la découverte, la créativité - également appelée le no man's land psychologique ou le limbes entre l'ancien et le nouveau / Toujours chargé d'émotion / C'est une période d'exploration</a:t>
            </a:r>
          </a:p>
          <a:p>
            <a:pPr defTabSz="899141">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Au fur et à </a:t>
            </a:r>
            <a:r>
              <a:rPr lang="en-CA" sz="1200" dirty="0" err="1"/>
              <a:t>mesure</a:t>
            </a:r>
            <a:r>
              <a:rPr lang="en-CA" sz="1200" dirty="0"/>
              <a:t> que les </a:t>
            </a:r>
            <a:r>
              <a:rPr lang="en-CA" sz="1200" dirty="0" err="1"/>
              <a:t>personnes</a:t>
            </a:r>
            <a:r>
              <a:rPr lang="en-CA" sz="1200" dirty="0"/>
              <a:t> </a:t>
            </a:r>
            <a:r>
              <a:rPr lang="en-CA" sz="1200" dirty="0" err="1"/>
              <a:t>traversent</a:t>
            </a:r>
            <a:r>
              <a:rPr lang="en-CA" sz="1200" dirty="0"/>
              <a:t> les points de transition, </a:t>
            </a:r>
            <a:r>
              <a:rPr lang="en-CA" sz="1200" dirty="0" err="1"/>
              <a:t>ils</a:t>
            </a:r>
            <a:r>
              <a:rPr lang="en-CA" sz="1200" dirty="0"/>
              <a:t> </a:t>
            </a:r>
            <a:r>
              <a:rPr lang="en-CA" sz="1200" dirty="0" err="1"/>
              <a:t>peuvent</a:t>
            </a:r>
            <a:r>
              <a:rPr lang="en-CA" sz="1200" dirty="0"/>
              <a:t> </a:t>
            </a:r>
            <a:r>
              <a:rPr lang="en-CA" sz="1200" dirty="0" err="1"/>
              <a:t>blâmer</a:t>
            </a:r>
            <a:r>
              <a:rPr lang="en-CA" sz="1200" dirty="0"/>
              <a:t> et </a:t>
            </a:r>
            <a:r>
              <a:rPr lang="en-CA" sz="1200" dirty="0" err="1"/>
              <a:t>développer</a:t>
            </a:r>
            <a:r>
              <a:rPr lang="en-CA" sz="1200" dirty="0"/>
              <a:t> de la </a:t>
            </a:r>
            <a:r>
              <a:rPr lang="en-CA" sz="1200" dirty="0" err="1"/>
              <a:t>colère</a:t>
            </a:r>
            <a:r>
              <a:rPr lang="en-CA" sz="1200" dirty="0"/>
              <a:t>. Les gens </a:t>
            </a:r>
            <a:r>
              <a:rPr lang="en-CA" sz="1200" dirty="0" err="1"/>
              <a:t>peuvent</a:t>
            </a:r>
            <a:r>
              <a:rPr lang="en-CA" sz="1200" dirty="0"/>
              <a:t> </a:t>
            </a:r>
            <a:r>
              <a:rPr lang="en-CA" sz="1200" dirty="0" err="1"/>
              <a:t>aussi</a:t>
            </a:r>
            <a:r>
              <a:rPr lang="en-CA" sz="1200" dirty="0"/>
              <a:t> </a:t>
            </a:r>
            <a:r>
              <a:rPr lang="en-CA" sz="1200" dirty="0" err="1"/>
              <a:t>ressentir</a:t>
            </a:r>
            <a:r>
              <a:rPr lang="en-CA" sz="1200" dirty="0"/>
              <a:t> de </a:t>
            </a:r>
            <a:r>
              <a:rPr lang="en-CA" sz="1200" dirty="0" err="1"/>
              <a:t>l’incertitude</a:t>
            </a:r>
            <a:r>
              <a:rPr lang="en-CA" sz="1200" dirty="0"/>
              <a:t>, de la </a:t>
            </a:r>
            <a:r>
              <a:rPr lang="en-CA" sz="1200" dirty="0" err="1"/>
              <a:t>peur</a:t>
            </a:r>
            <a:r>
              <a:rPr lang="en-CA" sz="1200" dirty="0"/>
              <a:t>, de la confusion, </a:t>
            </a:r>
            <a:r>
              <a:rPr lang="en-CA" sz="1200" dirty="0" err="1"/>
              <a:t>ou</a:t>
            </a:r>
            <a:r>
              <a:rPr lang="en-CA" sz="1200" dirty="0"/>
              <a:t> encore vivre un </a:t>
            </a:r>
            <a:r>
              <a:rPr lang="en-CA" sz="1200" dirty="0" err="1"/>
              <a:t>débordement</a:t>
            </a:r>
            <a:r>
              <a:rPr lang="en-CA" sz="1200" dirty="0"/>
              <a:t>  </a:t>
            </a:r>
            <a:r>
              <a:rPr lang="en-CA" sz="1200" dirty="0" err="1"/>
              <a:t>inhabituel</a:t>
            </a:r>
            <a:r>
              <a:rPr lang="en-CA" sz="1200" dirty="0"/>
              <a:t> de frustration </a:t>
            </a:r>
            <a:r>
              <a:rPr lang="en-CA" sz="1200" dirty="0" err="1"/>
              <a:t>ou</a:t>
            </a:r>
            <a:r>
              <a:rPr lang="en-CA" sz="1200" dirty="0"/>
              <a:t> </a:t>
            </a:r>
            <a:r>
              <a:rPr lang="en-CA" sz="1200" dirty="0" err="1"/>
              <a:t>d’anxiété</a:t>
            </a:r>
            <a:r>
              <a:rPr lang="en-CA" sz="1200" dirty="0"/>
              <a:t> .  </a:t>
            </a:r>
            <a:r>
              <a:rPr lang="en-CA" sz="1200" dirty="0" err="1"/>
              <a:t>Ici</a:t>
            </a:r>
            <a:r>
              <a:rPr lang="en-CA" sz="1200" dirty="0"/>
              <a:t> la patience </a:t>
            </a:r>
            <a:r>
              <a:rPr lang="en-CA" sz="1200" dirty="0" err="1"/>
              <a:t>est</a:t>
            </a:r>
            <a:r>
              <a:rPr lang="en-CA" sz="1200" dirty="0"/>
              <a:t> de </a:t>
            </a:r>
            <a:r>
              <a:rPr lang="en-CA" sz="1200" dirty="0" err="1"/>
              <a:t>mise</a:t>
            </a:r>
            <a:r>
              <a:rPr lang="en-CA" sz="1200" dirty="0"/>
              <a:t>.  Il </a:t>
            </a:r>
            <a:r>
              <a:rPr lang="en-CA" sz="1200" dirty="0" err="1"/>
              <a:t>faut</a:t>
            </a:r>
            <a:r>
              <a:rPr lang="en-CA" sz="1200" dirty="0"/>
              <a:t> se </a:t>
            </a:r>
            <a:r>
              <a:rPr lang="en-CA" sz="1200" dirty="0" err="1"/>
              <a:t>concentrer</a:t>
            </a:r>
            <a:r>
              <a:rPr lang="en-CA" sz="1200" dirty="0"/>
              <a:t> sur </a:t>
            </a:r>
            <a:r>
              <a:rPr lang="en-CA" sz="1200" dirty="0" err="1"/>
              <a:t>l’avenir</a:t>
            </a:r>
            <a:r>
              <a:rPr lang="en-CA" sz="1200" dirty="0"/>
              <a:t> </a:t>
            </a:r>
            <a:r>
              <a:rPr lang="en-CA" sz="1200" dirty="0" err="1"/>
              <a:t>plutôt</a:t>
            </a:r>
            <a:r>
              <a:rPr lang="en-CA" sz="1200" dirty="0"/>
              <a:t> que sur le passé.  Et </a:t>
            </a:r>
            <a:r>
              <a:rPr lang="en-CA" sz="1200" dirty="0" err="1"/>
              <a:t>comme</a:t>
            </a:r>
            <a:r>
              <a:rPr lang="en-CA" sz="1200" dirty="0"/>
              <a:t> </a:t>
            </a:r>
            <a:r>
              <a:rPr lang="en-CA" sz="1200" dirty="0" err="1"/>
              <a:t>dans</a:t>
            </a:r>
            <a:r>
              <a:rPr lang="en-CA" sz="1200" dirty="0"/>
              <a:t> le </a:t>
            </a:r>
            <a:r>
              <a:rPr lang="en-CA" sz="1200" dirty="0" err="1"/>
              <a:t>cas</a:t>
            </a:r>
            <a:r>
              <a:rPr lang="en-CA" sz="1200" dirty="0"/>
              <a:t> de la </a:t>
            </a:r>
            <a:r>
              <a:rPr lang="en-CA" sz="1200" dirty="0" err="1"/>
              <a:t>finalité</a:t>
            </a:r>
            <a:r>
              <a:rPr lang="en-CA" sz="1200" dirty="0"/>
              <a:t>, il </a:t>
            </a:r>
            <a:r>
              <a:rPr lang="en-CA" sz="1200" dirty="0" err="1"/>
              <a:t>faut</a:t>
            </a:r>
            <a:r>
              <a:rPr lang="en-CA" sz="1200" dirty="0"/>
              <a:t> continuer </a:t>
            </a:r>
            <a:r>
              <a:rPr lang="en-CA" sz="1200" dirty="0" err="1"/>
              <a:t>d’encourager</a:t>
            </a:r>
            <a:r>
              <a:rPr lang="en-CA" sz="1200" dirty="0"/>
              <a:t> les </a:t>
            </a:r>
            <a:r>
              <a:rPr lang="en-CA" sz="1200" dirty="0" err="1"/>
              <a:t>optimistes</a:t>
            </a:r>
            <a:r>
              <a:rPr lang="en-CA" sz="1200" dirty="0"/>
              <a:t> et </a:t>
            </a:r>
            <a:r>
              <a:rPr lang="en-CA" sz="1200" dirty="0" err="1"/>
              <a:t>appuyer</a:t>
            </a:r>
            <a:r>
              <a:rPr lang="en-CA" sz="1200" dirty="0"/>
              <a:t> </a:t>
            </a:r>
            <a:r>
              <a:rPr lang="en-CA" sz="1200" dirty="0" err="1"/>
              <a:t>ceux</a:t>
            </a:r>
            <a:r>
              <a:rPr lang="en-CA" sz="1200" dirty="0"/>
              <a:t> qui </a:t>
            </a:r>
            <a:r>
              <a:rPr lang="en-CA" sz="1200" dirty="0" err="1"/>
              <a:t>ont</a:t>
            </a:r>
            <a:r>
              <a:rPr lang="en-CA" sz="1200" dirty="0"/>
              <a:t> le plus de </a:t>
            </a:r>
            <a:r>
              <a:rPr lang="en-CA" sz="1200" dirty="0" err="1"/>
              <a:t>difficultés</a:t>
            </a:r>
            <a:r>
              <a:rPr lang="en-CA" sz="1200" dirty="0"/>
              <a:t> avec le </a:t>
            </a:r>
            <a:r>
              <a:rPr lang="en-CA" sz="1200" dirty="0" err="1"/>
              <a:t>changement</a:t>
            </a:r>
            <a:r>
              <a:rPr lang="en-CA" sz="1200" dirty="0"/>
              <a:t>.</a:t>
            </a:r>
          </a:p>
          <a:p>
            <a:endParaRPr lang="fr-CA" baseline="0" dirty="0"/>
          </a:p>
          <a:p>
            <a:pPr marL="0" marR="0" lvl="0" indent="0" algn="l" defTabSz="899141" rtl="0" eaLnBrk="1" fontAlgn="auto" latinLnBrk="0" hangingPunct="1">
              <a:lnSpc>
                <a:spcPct val="100000"/>
              </a:lnSpc>
              <a:spcBef>
                <a:spcPts val="0"/>
              </a:spcBef>
              <a:spcAft>
                <a:spcPts val="0"/>
              </a:spcAft>
              <a:buClrTx/>
              <a:buSzTx/>
              <a:buFontTx/>
              <a:buNone/>
              <a:tabLst/>
              <a:defRPr/>
            </a:pPr>
            <a:r>
              <a:rPr lang="fr-FR" dirty="0"/>
              <a:t>(Cliquez)</a:t>
            </a:r>
          </a:p>
          <a:p>
            <a:pPr defTabSz="899141">
              <a:defRPr/>
            </a:pPr>
            <a:r>
              <a:rPr lang="fr-FR" b="1" dirty="0"/>
              <a:t>Nouveaux départs</a:t>
            </a:r>
            <a:r>
              <a:rPr lang="fr-FR" dirty="0"/>
              <a:t> : engagement, enthousiasme, confiance, enthousiasme, soulagement/anxiété, espoir/sceptique, impatience, acceptation, prise de conscience de la perte/reconnaissance des possibilités et des nouvelles voies/débuts contre débuts/ambivalence/timing</a:t>
            </a:r>
          </a:p>
          <a:p>
            <a:pPr defTabSz="899141">
              <a:defRPr/>
            </a:pPr>
            <a:endParaRPr lang="en-CA" dirty="0"/>
          </a:p>
          <a:p>
            <a:r>
              <a:rPr lang="fr-CA" sz="1200" dirty="0"/>
              <a:t>Engagement et participation à la construction du nouveau processus dans le nouvel environnement. Maintenant qu’on est plus à l’aise avec la transition, on peut avoir hâte de progresser et avoir espoir d’établir de nouveaux rapports de confiance et de nouvelles relations et d’arriver à de nouvelles réalisations.</a:t>
            </a:r>
          </a:p>
          <a:p>
            <a:endParaRPr lang="fr-CA" dirty="0"/>
          </a:p>
          <a:p>
            <a:r>
              <a:rPr lang="fr-FR" dirty="0"/>
              <a:t>(Cliquez)</a:t>
            </a:r>
          </a:p>
          <a:p>
            <a:r>
              <a:rPr lang="fr-FR" dirty="0"/>
              <a:t>Toutes les émotions sont normales</a:t>
            </a:r>
          </a:p>
          <a:p>
            <a:endParaRPr lang="fr-FR" dirty="0"/>
          </a:p>
          <a:p>
            <a:r>
              <a:rPr lang="fr-FR" dirty="0"/>
              <a:t>Votre attitude envers le changement peut aider : verre à moitié plein ou à moitié vide ?</a:t>
            </a:r>
          </a:p>
          <a:p>
            <a:r>
              <a:rPr lang="fr-FR" dirty="0"/>
              <a:t>Plus vous percevez de contrôle sur une situation, plus vous vous sentez en bonne santé. Quels que soient les changements que vous traversez, vous contrôlez vos réactions à ce changement. Vous pouvez exercer un contrôle en prenant des décisions sur le niveau de risque que vous souhaitez prendre.</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7</a:t>
            </a:fld>
            <a:endParaRPr lang="en-CA"/>
          </a:p>
        </p:txBody>
      </p:sp>
    </p:spTree>
    <p:extLst>
      <p:ext uri="{BB962C8B-B14F-4D97-AF65-F5344CB8AC3E}">
        <p14:creationId xmlns:p14="http://schemas.microsoft.com/office/powerpoint/2010/main" val="19812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8</a:t>
            </a:fld>
            <a:endParaRPr lang="en-CA"/>
          </a:p>
        </p:txBody>
      </p:sp>
    </p:spTree>
    <p:extLst>
      <p:ext uri="{BB962C8B-B14F-4D97-AF65-F5344CB8AC3E}">
        <p14:creationId xmlns:p14="http://schemas.microsoft.com/office/powerpoint/2010/main" val="32543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Rabia:</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Ne pas gérer la dimension humaine peut non seulement affecter la productivité, mais également retarder la mise en œuvre du changement ou réduire son efficacité globale.</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9</a:t>
            </a:fld>
            <a:endParaRPr lang="en-US"/>
          </a:p>
        </p:txBody>
      </p:sp>
    </p:spTree>
    <p:extLst>
      <p:ext uri="{BB962C8B-B14F-4D97-AF65-F5344CB8AC3E}">
        <p14:creationId xmlns:p14="http://schemas.microsoft.com/office/powerpoint/2010/main" val="2959808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4F0666-3269-E7A6-EFF9-160A7ED55F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3044" y="1315144"/>
            <a:ext cx="6777912" cy="12230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E0F1EF3-E3DF-55C7-5819-59D045A0DE3B}"/>
              </a:ext>
            </a:extLst>
          </p:cNvPr>
          <p:cNvSpPr>
            <a:spLocks noGrp="1"/>
          </p:cNvSpPr>
          <p:nvPr>
            <p:ph type="ctrTitle"/>
          </p:nvPr>
        </p:nvSpPr>
        <p:spPr>
          <a:xfrm>
            <a:off x="685800" y="2971800"/>
            <a:ext cx="7772400" cy="1470025"/>
          </a:xfrm>
        </p:spPr>
        <p:txBody>
          <a:bodyPr/>
          <a:lstStyle/>
          <a:p>
            <a:r>
              <a:rPr lang="en-US"/>
              <a:t>Click to edit Master title style</a:t>
            </a:r>
            <a:endParaRPr lang="en-CA"/>
          </a:p>
        </p:txBody>
      </p:sp>
      <p:sp>
        <p:nvSpPr>
          <p:cNvPr id="4" name="Subtitle 2">
            <a:extLst>
              <a:ext uri="{FF2B5EF4-FFF2-40B4-BE49-F238E27FC236}">
                <a16:creationId xmlns:a16="http://schemas.microsoft.com/office/drawing/2014/main" id="{A99B830D-C390-826D-E6D2-6C149E785E78}"/>
              </a:ext>
            </a:extLst>
          </p:cNvPr>
          <p:cNvSpPr>
            <a:spLocks noGrp="1"/>
          </p:cNvSpPr>
          <p:nvPr>
            <p:ph type="subTitle" idx="1"/>
          </p:nvPr>
        </p:nvSpPr>
        <p:spPr>
          <a:xfrm>
            <a:off x="1371600" y="4737033"/>
            <a:ext cx="64008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70DE864E-5439-BF90-778F-CEEFCA27CEEA}"/>
              </a:ext>
            </a:extLst>
          </p:cNvPr>
          <p:cNvSpPr>
            <a:spLocks noGrp="1"/>
          </p:cNvSpPr>
          <p:nvPr>
            <p:ph type="ftr" sz="quarter" idx="11"/>
          </p:nvPr>
        </p:nvSpPr>
        <p:spPr>
          <a:xfrm>
            <a:off x="3124200" y="6356350"/>
            <a:ext cx="2895600" cy="365125"/>
          </a:xfrm>
        </p:spPr>
        <p:txBody>
          <a:bodyPr/>
          <a:lstStyle/>
          <a:p>
            <a:endParaRPr lang="en-CA"/>
          </a:p>
        </p:txBody>
      </p:sp>
      <p:pic>
        <p:nvPicPr>
          <p:cNvPr id="6" name="Picture 5" descr="govt-of-canada-logo – IISD Experimental Lakes Area">
            <a:extLst>
              <a:ext uri="{FF2B5EF4-FFF2-40B4-BE49-F238E27FC236}">
                <a16:creationId xmlns:a16="http://schemas.microsoft.com/office/drawing/2014/main" id="{24365574-2EF9-08DE-5E76-B57EFA94DD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399" y="112494"/>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ederal - Data and Statistics: Canada - Research Guides at University ...">
            <a:extLst>
              <a:ext uri="{FF2B5EF4-FFF2-40B4-BE49-F238E27FC236}">
                <a16:creationId xmlns:a16="http://schemas.microsoft.com/office/drawing/2014/main" id="{01FF427B-8FD2-DE60-7DA7-274F56A2FE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81729" y="71296"/>
            <a:ext cx="1375792" cy="327467"/>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a:extLst>
              <a:ext uri="{FF2B5EF4-FFF2-40B4-BE49-F238E27FC236}">
                <a16:creationId xmlns:a16="http://schemas.microsoft.com/office/drawing/2014/main" id="{717C4BE0-4461-3D11-ACBD-2796F228D358}"/>
              </a:ext>
            </a:extLst>
          </p:cNvPr>
          <p:cNvSpPr>
            <a:spLocks noGrp="1"/>
          </p:cNvSpPr>
          <p:nvPr>
            <p:ph type="dt" sz="half" idx="10"/>
          </p:nvPr>
        </p:nvSpPr>
        <p:spPr>
          <a:xfrm>
            <a:off x="685800" y="6356350"/>
            <a:ext cx="1905000" cy="365125"/>
          </a:xfrm>
        </p:spPr>
        <p:txBody>
          <a:bodyPr/>
          <a:lstStyle/>
          <a:p>
            <a:fld id="{7E62ADF1-26B7-4236-810D-3BE94D1543A2}" type="datetime1">
              <a:rPr lang="en-CA" smtClean="0"/>
              <a:pPr/>
              <a:t>2024-10-25</a:t>
            </a:fld>
            <a:endParaRPr lang="en-CA"/>
          </a:p>
        </p:txBody>
      </p:sp>
      <p:sp>
        <p:nvSpPr>
          <p:cNvPr id="15" name="Rectangle 14">
            <a:extLst>
              <a:ext uri="{FF2B5EF4-FFF2-40B4-BE49-F238E27FC236}">
                <a16:creationId xmlns:a16="http://schemas.microsoft.com/office/drawing/2014/main" id="{61286C34-C174-B506-E350-E4A7478B868F}"/>
              </a:ext>
            </a:extLst>
          </p:cNvPr>
          <p:cNvSpPr/>
          <p:nvPr userDrawn="1"/>
        </p:nvSpPr>
        <p:spPr>
          <a:xfrm>
            <a:off x="8291210" y="6146460"/>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3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21FE31-11E8-4F47-A2E8-B6F31F0A43B3}"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88063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FBC9CEC-BF8A-4951-913D-9E334DCEB460}"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43037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FFD2E5-3B4C-457C-A707-CAECF53851F3}"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dirty="0"/>
          </a:p>
        </p:txBody>
      </p:sp>
    </p:spTree>
    <p:extLst>
      <p:ext uri="{BB962C8B-B14F-4D97-AF65-F5344CB8AC3E}">
        <p14:creationId xmlns:p14="http://schemas.microsoft.com/office/powerpoint/2010/main" val="198959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D4E487-5F17-4CB7-912A-9AE0C105173B}"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428226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F143A4D-778D-4E1D-8883-D0D147E0B0A6}" type="datetime1">
              <a:rPr lang="en-CA" smtClean="0"/>
              <a:pPr/>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93155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C267D0B-A901-438E-8482-72801AF4A095}" type="datetime1">
              <a:rPr lang="en-CA" smtClean="0"/>
              <a:pPr/>
              <a:t>2024-10-25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7447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0E5C0E1-7BC3-43D9-A476-473612BD87C5}" type="datetime1">
              <a:rPr lang="en-CA" smtClean="0"/>
              <a:pPr/>
              <a:t>2024-10-25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92927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C3E6A-3AA7-449B-A4A2-121D55690F32}" type="datetime1">
              <a:rPr lang="en-CA" smtClean="0"/>
              <a:pPr/>
              <a:t>2024-10-25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6741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AA3DD4-242B-4C82-87D1-4C31A6A8B16E}" type="datetime1">
              <a:rPr lang="en-CA" smtClean="0"/>
              <a:pPr/>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985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8C86D-D389-4592-B37B-4CE098C00C2C}" type="datetime1">
              <a:rPr lang="en-CA" smtClean="0"/>
              <a:pPr/>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36620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smtClean="0"/>
              <a:pPr/>
              <a:t>2024-10-25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9" name="Picture 4"/>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8" name="Slide Number Placeholder 3"/>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US" sz="1100" smtClean="0"/>
              <a:pPr/>
              <a:t>‹#›</a:t>
            </a:fld>
            <a:endParaRPr lang="en-US" dirty="0"/>
          </a:p>
        </p:txBody>
      </p:sp>
    </p:spTree>
    <p:extLst>
      <p:ext uri="{BB962C8B-B14F-4D97-AF65-F5344CB8AC3E}">
        <p14:creationId xmlns:p14="http://schemas.microsoft.com/office/powerpoint/2010/main" val="26322193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image" Target="../media/image24.png"/><Relationship Id="rId3" Type="http://schemas.openxmlformats.org/officeDocument/2006/relationships/tags" Target="../tags/tag54.xml"/><Relationship Id="rId21" Type="http://schemas.openxmlformats.org/officeDocument/2006/relationships/image" Target="../media/image27.pn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notesSlide" Target="../notesSlides/notesSlide10.xml"/><Relationship Id="rId2" Type="http://schemas.openxmlformats.org/officeDocument/2006/relationships/tags" Target="../tags/tag53.xml"/><Relationship Id="rId16" Type="http://schemas.openxmlformats.org/officeDocument/2006/relationships/slideLayout" Target="../slideLayouts/slideLayout2.xml"/><Relationship Id="rId20" Type="http://schemas.openxmlformats.org/officeDocument/2006/relationships/image" Target="../media/image26.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24" Type="http://schemas.openxmlformats.org/officeDocument/2006/relationships/image" Target="../media/image30.png"/><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image" Target="../media/image29.png"/><Relationship Id="rId10" Type="http://schemas.openxmlformats.org/officeDocument/2006/relationships/tags" Target="../tags/tag61.xml"/><Relationship Id="rId19" Type="http://schemas.openxmlformats.org/officeDocument/2006/relationships/image" Target="../media/image25.pn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optimumtalent.com/publications/le-neuroleadership-demystifie-pour-susciter-lengagement/?lang=fr" TargetMode="External"/><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koherence.fr/scarf-engagement-motivation-collaborateur-dispositif-rh/" TargetMode="Externa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ImPUk6OhJM0?feature=oembed" TargetMode="Externa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aureliendaudet.com/muscler-intelligence-emotionnelle-2-jours-4-semain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outube.com/watch?v=18jn-K34aNA&amp;t=39s" TargetMode="External"/><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hyperlink" Target="https://www.youtube.com/watch?v=HTlnAbAax_0" TargetMode="Externa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18jn-K34aNA?start=39&amp;feature=oembed" TargetMode="Externa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HTlnAbAax_0?feature=oembed"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0.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tags" Target="../tags/tag69.xml"/><Relationship Id="rId7" Type="http://schemas.openxmlformats.org/officeDocument/2006/relationships/image" Target="../media/image10.png"/><Relationship Id="rId12" Type="http://schemas.openxmlformats.org/officeDocument/2006/relationships/image" Target="../media/image53.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0.jpeg"/><Relationship Id="rId11" Type="http://schemas.openxmlformats.org/officeDocument/2006/relationships/image" Target="../media/image9.jpg"/><Relationship Id="rId5" Type="http://schemas.openxmlformats.org/officeDocument/2006/relationships/notesSlide" Target="../notesSlides/notesSlide20.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52.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22.xml"/><Relationship Id="rId5" Type="http://schemas.openxmlformats.org/officeDocument/2006/relationships/tags" Target="../tags/tag75.xml"/><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9.xml"/></Relationships>
</file>

<file path=ppt/slides/_rels/slide23.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image" Target="../media/image28.png"/><Relationship Id="rId3" Type="http://schemas.openxmlformats.org/officeDocument/2006/relationships/tags" Target="../tags/tag82.xml"/><Relationship Id="rId21" Type="http://schemas.openxmlformats.org/officeDocument/2006/relationships/notesSlide" Target="../notesSlides/notesSlide23.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image" Target="../media/image27.png"/><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26.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24.png"/><Relationship Id="rId27"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58.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2.xml"/></Relationships>
</file>

<file path=ppt/slides/_rels/slide25.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notesSlide" Target="../notesSlides/notesSlide25.xml"/><Relationship Id="rId2" Type="http://schemas.openxmlformats.org/officeDocument/2006/relationships/tags" Target="../tags/tag104.xml"/><Relationship Id="rId16" Type="http://schemas.openxmlformats.org/officeDocument/2006/relationships/slideLayout" Target="../slideLayouts/slideLayout6.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26.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image" Target="../media/image24.png"/><Relationship Id="rId3" Type="http://schemas.openxmlformats.org/officeDocument/2006/relationships/tags" Target="../tags/tag120.xml"/><Relationship Id="rId21" Type="http://schemas.openxmlformats.org/officeDocument/2006/relationships/image" Target="../media/image27.png"/><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notesSlide" Target="../notesSlides/notesSlide26.xml"/><Relationship Id="rId2" Type="http://schemas.openxmlformats.org/officeDocument/2006/relationships/tags" Target="../tags/tag119.xml"/><Relationship Id="rId16" Type="http://schemas.openxmlformats.org/officeDocument/2006/relationships/slideLayout" Target="../slideLayouts/slideLayout2.xml"/><Relationship Id="rId20" Type="http://schemas.openxmlformats.org/officeDocument/2006/relationships/image" Target="../media/image26.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image" Target="../media/image30.png"/><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image" Target="../media/image29.png"/><Relationship Id="rId10" Type="http://schemas.openxmlformats.org/officeDocument/2006/relationships/tags" Target="../tags/tag127.xml"/><Relationship Id="rId19" Type="http://schemas.openxmlformats.org/officeDocument/2006/relationships/image" Target="../media/image25.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slide" Target="slide35.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hyperlink" Target="https://www.hsdinstitute.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hyperlink" Target="https://bit.ly/SimpleRulesHSD"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jpe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tags" Target="../tags/tag3.xml"/><Relationship Id="rId21" Type="http://schemas.openxmlformats.org/officeDocument/2006/relationships/image" Target="../media/image22.png"/><Relationship Id="rId7" Type="http://schemas.openxmlformats.org/officeDocument/2006/relationships/notesSlide" Target="../notesSlides/notesSlide4.xml"/><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tags" Target="../tags/tag2.xml"/><Relationship Id="rId16" Type="http://schemas.openxmlformats.org/officeDocument/2006/relationships/image" Target="../media/image17.jpg"/><Relationship Id="rId20" Type="http://schemas.openxmlformats.org/officeDocument/2006/relationships/image" Target="../media/image21.jpeg"/><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9.jpg"/><Relationship Id="rId5" Type="http://schemas.openxmlformats.org/officeDocument/2006/relationships/tags" Target="../tags/tag5.xml"/><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11.jp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notesSlide" Target="../notesSlides/notesSlide6.xml"/><Relationship Id="rId5" Type="http://schemas.openxmlformats.org/officeDocument/2006/relationships/tags" Target="../tags/tag10.xml"/><Relationship Id="rId10" Type="http://schemas.openxmlformats.org/officeDocument/2006/relationships/slideLayout" Target="../slideLayouts/slideLayout2.xml"/><Relationship Id="rId4" Type="http://schemas.openxmlformats.org/officeDocument/2006/relationships/tags" Target="../tags/tag9.xml"/><Relationship Id="rId9" Type="http://schemas.openxmlformats.org/officeDocument/2006/relationships/tags" Target="../tags/tag14.xml"/></Relationships>
</file>

<file path=ppt/slides/_rels/slide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image" Target="../media/image28.png"/><Relationship Id="rId3" Type="http://schemas.openxmlformats.org/officeDocument/2006/relationships/tags" Target="../tags/tag17.xml"/><Relationship Id="rId21" Type="http://schemas.openxmlformats.org/officeDocument/2006/relationships/notesSlide" Target="../notesSlides/notesSlide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image" Target="../media/image27.png"/><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26.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24.png"/><Relationship Id="rId27"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notesSlide" Target="../notesSlides/notesSlide8.xml"/><Relationship Id="rId2" Type="http://schemas.openxmlformats.org/officeDocument/2006/relationships/tags" Target="../tags/tag35.xml"/><Relationship Id="rId16"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âme: comment communiquer avec elle? | Leçons de 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33" y="620688"/>
            <a:ext cx="8182823" cy="5088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1340768"/>
            <a:ext cx="5472608" cy="1569660"/>
          </a:xfrm>
          <a:prstGeom prst="rect">
            <a:avLst/>
          </a:prstGeom>
          <a:noFill/>
        </p:spPr>
        <p:txBody>
          <a:bodyPr wrap="square" rtlCol="0">
            <a:spAutoFit/>
          </a:bodyPr>
          <a:lstStyle/>
          <a:p>
            <a:pPr algn="ctr"/>
            <a:r>
              <a:rPr lang="fr-CA" sz="3200" dirty="0">
                <a:solidFill>
                  <a:schemeClr val="bg1"/>
                </a:solidFill>
              </a:rPr>
              <a:t>Ton âme te parle dans les moments calmes entre tes pensées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
            </p:custDataLst>
          </p:nvPr>
        </p:nvSpPr>
        <p:spPr>
          <a:xfrm>
            <a:off x="457200" y="274638"/>
            <a:ext cx="8229600" cy="1143000"/>
          </a:xfrm>
        </p:spPr>
        <p:txBody>
          <a:bodyPr>
            <a:normAutofit/>
          </a:bodyPr>
          <a:lstStyle/>
          <a:p>
            <a:r>
              <a:rPr lang="en-CA" dirty="0"/>
              <a:t>Changement, Transition et Chaos</a:t>
            </a:r>
          </a:p>
        </p:txBody>
      </p:sp>
      <p:sp>
        <p:nvSpPr>
          <p:cNvPr id="63" name="Title 3">
            <a:extLst>
              <a:ext uri="{FF2B5EF4-FFF2-40B4-BE49-F238E27FC236}">
                <a16:creationId xmlns:a16="http://schemas.microsoft.com/office/drawing/2014/main" id="{25DA807F-6171-6958-6BB9-7ACE74B890A0}"/>
              </a:ext>
            </a:extLst>
          </p:cNvPr>
          <p:cNvSpPr txBox="1">
            <a:spLocks/>
          </p:cNvSpPr>
          <p:nvPr>
            <p:custDataLst>
              <p:tags r:id="rId2"/>
            </p:custDataLst>
          </p:nvPr>
        </p:nvSpPr>
        <p:spPr>
          <a:xfrm>
            <a:off x="6912505" y="3322750"/>
            <a:ext cx="2031956"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Toutes les émotions sont normales</a:t>
            </a:r>
            <a:endParaRPr lang="en-CA" sz="1800" dirty="0"/>
          </a:p>
        </p:txBody>
      </p:sp>
      <p:cxnSp>
        <p:nvCxnSpPr>
          <p:cNvPr id="18" name="Straight Arrow Connector 17">
            <a:extLst>
              <a:ext uri="{FF2B5EF4-FFF2-40B4-BE49-F238E27FC236}">
                <a16:creationId xmlns:a16="http://schemas.microsoft.com/office/drawing/2014/main" id="{C0A4EE7C-EED6-6384-E377-81643AF7DEB7}"/>
              </a:ext>
            </a:extLst>
          </p:cNvPr>
          <p:cNvCxnSpPr/>
          <p:nvPr>
            <p:custDataLst>
              <p:tags r:id="rId3"/>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C6CF98-E1C5-43B3-D00F-A7E878CEF7AC}"/>
              </a:ext>
            </a:extLst>
          </p:cNvPr>
          <p:cNvSpPr txBox="1"/>
          <p:nvPr>
            <p:custDataLst>
              <p:tags r:id="rId4"/>
            </p:custDataLst>
          </p:nvPr>
        </p:nvSpPr>
        <p:spPr>
          <a:xfrm>
            <a:off x="6956601" y="4582339"/>
            <a:ext cx="671938" cy="300082"/>
          </a:xfrm>
          <a:prstGeom prst="rect">
            <a:avLst/>
          </a:prstGeom>
          <a:noFill/>
        </p:spPr>
        <p:txBody>
          <a:bodyPr wrap="square" rtlCol="0">
            <a:spAutoFit/>
          </a:bodyPr>
          <a:lstStyle/>
          <a:p>
            <a:r>
              <a:rPr lang="fr-CA" sz="1350" dirty="0"/>
              <a:t>Temps</a:t>
            </a:r>
          </a:p>
        </p:txBody>
      </p:sp>
      <p:cxnSp>
        <p:nvCxnSpPr>
          <p:cNvPr id="23" name="Straight Arrow Connector 22">
            <a:extLst>
              <a:ext uri="{FF2B5EF4-FFF2-40B4-BE49-F238E27FC236}">
                <a16:creationId xmlns:a16="http://schemas.microsoft.com/office/drawing/2014/main" id="{32E60DFB-0DD7-2C5D-1642-3308D8306408}"/>
              </a:ext>
            </a:extLst>
          </p:cNvPr>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D0FB8AC-5D22-F369-A8FE-634540461B61}"/>
              </a:ext>
            </a:extLst>
          </p:cNvPr>
          <p:cNvSpPr txBox="1"/>
          <p:nvPr>
            <p:custDataLst>
              <p:tags r:id="rId6"/>
            </p:custDataLst>
          </p:nvPr>
        </p:nvSpPr>
        <p:spPr>
          <a:xfrm rot="16200000">
            <a:off x="1001934" y="2628121"/>
            <a:ext cx="1305793" cy="300082"/>
          </a:xfrm>
          <a:prstGeom prst="rect">
            <a:avLst/>
          </a:prstGeom>
          <a:noFill/>
        </p:spPr>
        <p:txBody>
          <a:bodyPr wrap="square" rtlCol="0">
            <a:spAutoFit/>
          </a:bodyPr>
          <a:lstStyle/>
          <a:p>
            <a:r>
              <a:rPr lang="en-CA" sz="1350" dirty="0"/>
              <a:t>Performance</a:t>
            </a:r>
          </a:p>
        </p:txBody>
      </p:sp>
      <p:sp>
        <p:nvSpPr>
          <p:cNvPr id="25" name="Rectangle 46">
            <a:extLst>
              <a:ext uri="{FF2B5EF4-FFF2-40B4-BE49-F238E27FC236}">
                <a16:creationId xmlns:a16="http://schemas.microsoft.com/office/drawing/2014/main" id="{52A99D39-11C0-EF5A-9210-27CEBE98897B}"/>
              </a:ext>
            </a:extLst>
          </p:cNvPr>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28" name="Rectangle 47">
            <a:extLst>
              <a:ext uri="{FF2B5EF4-FFF2-40B4-BE49-F238E27FC236}">
                <a16:creationId xmlns:a16="http://schemas.microsoft.com/office/drawing/2014/main" id="{723A38AE-F1C2-7595-9D91-04AAA56A25AE}"/>
              </a:ext>
            </a:extLst>
          </p:cNvPr>
          <p:cNvSpPr>
            <a:spLocks noChangeArrowheads="1"/>
          </p:cNvSpPr>
          <p:nvPr>
            <p:custDataLst>
              <p:tags r:id="rId8"/>
            </p:custDataLst>
          </p:nvPr>
        </p:nvSpPr>
        <p:spPr bwMode="auto">
          <a:xfrm>
            <a:off x="3842882" y="4830452"/>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30" name="Rectangle 48">
            <a:extLst>
              <a:ext uri="{FF2B5EF4-FFF2-40B4-BE49-F238E27FC236}">
                <a16:creationId xmlns:a16="http://schemas.microsoft.com/office/drawing/2014/main" id="{28150C5F-41BF-990D-EEB4-C9A80ED79403}"/>
              </a:ext>
            </a:extLst>
          </p:cNvPr>
          <p:cNvSpPr>
            <a:spLocks noChangeArrowheads="1"/>
          </p:cNvSpPr>
          <p:nvPr>
            <p:custDataLst>
              <p:tags r:id="rId9"/>
            </p:custDataLst>
          </p:nvPr>
        </p:nvSpPr>
        <p:spPr bwMode="auto">
          <a:xfrm>
            <a:off x="5565332" y="4803710"/>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31" name="Straight Connector 30">
            <a:extLst>
              <a:ext uri="{FF2B5EF4-FFF2-40B4-BE49-F238E27FC236}">
                <a16:creationId xmlns:a16="http://schemas.microsoft.com/office/drawing/2014/main" id="{2BCCCC5F-8785-9F84-2DD9-02326BE4F091}"/>
              </a:ext>
            </a:extLst>
          </p:cNvPr>
          <p:cNvCxnSpPr/>
          <p:nvPr/>
        </p:nvCxnSpPr>
        <p:spPr>
          <a:xfrm flipV="1">
            <a:off x="3373928"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D29449-930A-5117-3F40-4D2C6C974B49}"/>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8F25B6B-7E89-E659-47EE-1488CBF07A1E}"/>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44" name="Picture 43">
            <a:extLst>
              <a:ext uri="{FF2B5EF4-FFF2-40B4-BE49-F238E27FC236}">
                <a16:creationId xmlns:a16="http://schemas.microsoft.com/office/drawing/2014/main" id="{9037FB97-5672-5299-DC55-009F906D4B92}"/>
              </a:ext>
            </a:extLst>
          </p:cNvPr>
          <p:cNvPicPr>
            <a:picLocks noChangeAspect="1"/>
          </p:cNvPicPr>
          <p:nvPr/>
        </p:nvPicPr>
        <p:blipFill>
          <a:blip r:embed="rId19">
            <a:clrChange>
              <a:clrFrom>
                <a:srgbClr val="000200"/>
              </a:clrFrom>
              <a:clrTo>
                <a:srgbClr val="000200">
                  <a:alpha val="0"/>
                </a:srgbClr>
              </a:clrTo>
            </a:clrChange>
          </a:blip>
          <a:stretch>
            <a:fillRect/>
          </a:stretch>
        </p:blipFill>
        <p:spPr>
          <a:xfrm>
            <a:off x="2755961" y="3013288"/>
            <a:ext cx="803989" cy="669991"/>
          </a:xfrm>
          <a:prstGeom prst="rect">
            <a:avLst/>
          </a:prstGeom>
        </p:spPr>
      </p:pic>
      <p:pic>
        <p:nvPicPr>
          <p:cNvPr id="53" name="Picture 52">
            <a:extLst>
              <a:ext uri="{FF2B5EF4-FFF2-40B4-BE49-F238E27FC236}">
                <a16:creationId xmlns:a16="http://schemas.microsoft.com/office/drawing/2014/main" id="{50F02E74-415C-87B5-97A2-D59374828509}"/>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54" name="TextBox 53">
            <a:extLst>
              <a:ext uri="{FF2B5EF4-FFF2-40B4-BE49-F238E27FC236}">
                <a16:creationId xmlns:a16="http://schemas.microsoft.com/office/drawing/2014/main" id="{9DA0D588-932A-E225-0B11-27ED1DF5E7BE}"/>
              </a:ext>
            </a:extLst>
          </p:cNvPr>
          <p:cNvSpPr txBox="1"/>
          <p:nvPr>
            <p:custDataLst>
              <p:tags r:id="rId10"/>
            </p:custDataLst>
          </p:nvPr>
        </p:nvSpPr>
        <p:spPr>
          <a:xfrm>
            <a:off x="1912042" y="3691442"/>
            <a:ext cx="486054" cy="253916"/>
          </a:xfrm>
          <a:prstGeom prst="rect">
            <a:avLst/>
          </a:prstGeom>
          <a:noFill/>
        </p:spPr>
        <p:txBody>
          <a:bodyPr wrap="square" rtlCol="0">
            <a:spAutoFit/>
          </a:bodyPr>
          <a:lstStyle/>
          <a:p>
            <a:pPr>
              <a:defRPr/>
            </a:pPr>
            <a:r>
              <a:rPr lang="fr-CA" sz="1050" dirty="0"/>
              <a:t>Déni</a:t>
            </a:r>
            <a:endParaRPr lang="en-CA" sz="1050" dirty="0"/>
          </a:p>
        </p:txBody>
      </p:sp>
      <p:sp>
        <p:nvSpPr>
          <p:cNvPr id="55" name="TextBox 54">
            <a:extLst>
              <a:ext uri="{FF2B5EF4-FFF2-40B4-BE49-F238E27FC236}">
                <a16:creationId xmlns:a16="http://schemas.microsoft.com/office/drawing/2014/main" id="{8B0DCFBC-B550-D099-385D-CA71FEE780DC}"/>
              </a:ext>
            </a:extLst>
          </p:cNvPr>
          <p:cNvSpPr txBox="1"/>
          <p:nvPr>
            <p:custDataLst>
              <p:tags r:id="rId11"/>
            </p:custDataLst>
          </p:nvPr>
        </p:nvSpPr>
        <p:spPr>
          <a:xfrm>
            <a:off x="2839181" y="3650201"/>
            <a:ext cx="539974" cy="253916"/>
          </a:xfrm>
          <a:prstGeom prst="rect">
            <a:avLst/>
          </a:prstGeom>
          <a:noFill/>
        </p:spPr>
        <p:txBody>
          <a:bodyPr wrap="square" rtlCol="0">
            <a:spAutoFit/>
          </a:bodyPr>
          <a:lstStyle/>
          <a:p>
            <a:pPr>
              <a:defRPr/>
            </a:pPr>
            <a:r>
              <a:rPr lang="fr-CA" sz="1050" dirty="0"/>
              <a:t>Colère</a:t>
            </a:r>
            <a:endParaRPr lang="en-CA" sz="1050" dirty="0"/>
          </a:p>
        </p:txBody>
      </p:sp>
      <p:sp>
        <p:nvSpPr>
          <p:cNvPr id="56" name="TextBox 55">
            <a:extLst>
              <a:ext uri="{FF2B5EF4-FFF2-40B4-BE49-F238E27FC236}">
                <a16:creationId xmlns:a16="http://schemas.microsoft.com/office/drawing/2014/main" id="{17AB3799-B3DF-BA99-4DC2-024CCD81A4BD}"/>
              </a:ext>
            </a:extLst>
          </p:cNvPr>
          <p:cNvSpPr txBox="1"/>
          <p:nvPr>
            <p:custDataLst>
              <p:tags r:id="rId12"/>
            </p:custDataLst>
          </p:nvPr>
        </p:nvSpPr>
        <p:spPr>
          <a:xfrm>
            <a:off x="3956130" y="4360079"/>
            <a:ext cx="920785" cy="253916"/>
          </a:xfrm>
          <a:prstGeom prst="rect">
            <a:avLst/>
          </a:prstGeom>
          <a:noFill/>
        </p:spPr>
        <p:txBody>
          <a:bodyPr wrap="square" rtlCol="0">
            <a:spAutoFit/>
          </a:bodyPr>
          <a:lstStyle/>
          <a:p>
            <a:r>
              <a:rPr lang="en-CA" sz="1050" dirty="0" err="1">
                <a:solidFill>
                  <a:prstClr val="black"/>
                </a:solidFill>
              </a:rPr>
              <a:t>Accablant</a:t>
            </a:r>
            <a:r>
              <a:rPr lang="en-CA" sz="1050" dirty="0">
                <a:solidFill>
                  <a:prstClr val="black"/>
                </a:solidFill>
              </a:rPr>
              <a:t>/e</a:t>
            </a:r>
          </a:p>
        </p:txBody>
      </p:sp>
      <p:sp>
        <p:nvSpPr>
          <p:cNvPr id="57" name="TextBox 56">
            <a:extLst>
              <a:ext uri="{FF2B5EF4-FFF2-40B4-BE49-F238E27FC236}">
                <a16:creationId xmlns:a16="http://schemas.microsoft.com/office/drawing/2014/main" id="{EA31B2EA-8933-2E35-8D4D-66E7A208902B}"/>
              </a:ext>
            </a:extLst>
          </p:cNvPr>
          <p:cNvSpPr txBox="1"/>
          <p:nvPr>
            <p:custDataLst>
              <p:tags r:id="rId13"/>
            </p:custDataLst>
          </p:nvPr>
        </p:nvSpPr>
        <p:spPr>
          <a:xfrm>
            <a:off x="5326996" y="3642682"/>
            <a:ext cx="797514" cy="415498"/>
          </a:xfrm>
          <a:prstGeom prst="rect">
            <a:avLst/>
          </a:prstGeom>
          <a:noFill/>
        </p:spPr>
        <p:txBody>
          <a:bodyPr wrap="square" rtlCol="0">
            <a:spAutoFit/>
          </a:bodyPr>
          <a:lstStyle/>
          <a:p>
            <a:r>
              <a:rPr lang="en-CA" sz="1050" dirty="0" err="1">
                <a:solidFill>
                  <a:prstClr val="black"/>
                </a:solidFill>
              </a:rPr>
              <a:t>Luttant</a:t>
            </a:r>
            <a:r>
              <a:rPr lang="en-CA" sz="1050" dirty="0">
                <a:solidFill>
                  <a:prstClr val="black"/>
                </a:solidFill>
              </a:rPr>
              <a:t>/e et </a:t>
            </a:r>
            <a:r>
              <a:rPr lang="en-CA" sz="1050" dirty="0" err="1">
                <a:solidFill>
                  <a:prstClr val="black"/>
                </a:solidFill>
              </a:rPr>
              <a:t>curiosité</a:t>
            </a:r>
            <a:endParaRPr lang="en-CA" sz="1050" dirty="0">
              <a:solidFill>
                <a:prstClr val="black"/>
              </a:solidFill>
            </a:endParaRPr>
          </a:p>
        </p:txBody>
      </p:sp>
      <p:sp>
        <p:nvSpPr>
          <p:cNvPr id="58" name="TextBox 57">
            <a:extLst>
              <a:ext uri="{FF2B5EF4-FFF2-40B4-BE49-F238E27FC236}">
                <a16:creationId xmlns:a16="http://schemas.microsoft.com/office/drawing/2014/main" id="{B5D1CA00-304B-B252-FD1A-ABECAF18D1B2}"/>
              </a:ext>
            </a:extLst>
          </p:cNvPr>
          <p:cNvSpPr txBox="1"/>
          <p:nvPr>
            <p:custDataLst>
              <p:tags r:id="rId14"/>
            </p:custDataLst>
          </p:nvPr>
        </p:nvSpPr>
        <p:spPr>
          <a:xfrm>
            <a:off x="6176000" y="3136572"/>
            <a:ext cx="797514" cy="253916"/>
          </a:xfrm>
          <a:prstGeom prst="rect">
            <a:avLst/>
          </a:prstGeom>
          <a:noFill/>
        </p:spPr>
        <p:txBody>
          <a:bodyPr wrap="square" rtlCol="0">
            <a:spAutoFit/>
          </a:bodyPr>
          <a:lstStyle/>
          <a:p>
            <a:r>
              <a:rPr lang="en-CA" sz="1050" dirty="0" err="1">
                <a:solidFill>
                  <a:prstClr val="black"/>
                </a:solidFill>
              </a:rPr>
              <a:t>Confort</a:t>
            </a:r>
            <a:endParaRPr lang="en-CA" sz="1050" dirty="0">
              <a:solidFill>
                <a:prstClr val="black"/>
              </a:solidFill>
            </a:endParaRPr>
          </a:p>
        </p:txBody>
      </p:sp>
      <p:pic>
        <p:nvPicPr>
          <p:cNvPr id="59" name="Picture 58">
            <a:extLst>
              <a:ext uri="{FF2B5EF4-FFF2-40B4-BE49-F238E27FC236}">
                <a16:creationId xmlns:a16="http://schemas.microsoft.com/office/drawing/2014/main" id="{122607FB-2DF2-A8D1-BA6E-1B615A812DE5}"/>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60" name="Picture 59">
            <a:extLst>
              <a:ext uri="{FF2B5EF4-FFF2-40B4-BE49-F238E27FC236}">
                <a16:creationId xmlns:a16="http://schemas.microsoft.com/office/drawing/2014/main" id="{E7F72C98-B51B-53B5-3DFC-63E22AECA82E}"/>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61" name="Picture 60">
            <a:extLst>
              <a:ext uri="{FF2B5EF4-FFF2-40B4-BE49-F238E27FC236}">
                <a16:creationId xmlns:a16="http://schemas.microsoft.com/office/drawing/2014/main" id="{DA45E0F2-CDD0-135F-6091-916B427FA540}"/>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62" name="Picture 61">
            <a:extLst>
              <a:ext uri="{FF2B5EF4-FFF2-40B4-BE49-F238E27FC236}">
                <a16:creationId xmlns:a16="http://schemas.microsoft.com/office/drawing/2014/main" id="{1C0555E4-D4D9-9D9D-7E8B-A7EF10542102}"/>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39387" y="2536169"/>
            <a:ext cx="658863" cy="645306"/>
          </a:xfrm>
          <a:prstGeom prst="rect">
            <a:avLst/>
          </a:prstGeom>
        </p:spPr>
      </p:pic>
      <p:grpSp>
        <p:nvGrpSpPr>
          <p:cNvPr id="64" name="Group 63">
            <a:extLst>
              <a:ext uri="{FF2B5EF4-FFF2-40B4-BE49-F238E27FC236}">
                <a16:creationId xmlns:a16="http://schemas.microsoft.com/office/drawing/2014/main" id="{B2BD6106-B566-1ECF-11A5-731295AC7CEB}"/>
              </a:ext>
            </a:extLst>
          </p:cNvPr>
          <p:cNvGrpSpPr/>
          <p:nvPr/>
        </p:nvGrpSpPr>
        <p:grpSpPr>
          <a:xfrm>
            <a:off x="1789088" y="1769105"/>
            <a:ext cx="5140571" cy="1938667"/>
            <a:chOff x="1789088" y="1769105"/>
            <a:chExt cx="5140571" cy="1938667"/>
          </a:xfrm>
        </p:grpSpPr>
        <p:grpSp>
          <p:nvGrpSpPr>
            <p:cNvPr id="65" name="Group 64">
              <a:extLst>
                <a:ext uri="{FF2B5EF4-FFF2-40B4-BE49-F238E27FC236}">
                  <a16:creationId xmlns:a16="http://schemas.microsoft.com/office/drawing/2014/main" id="{38530BC0-51C8-1691-FC04-4AD3446E0E1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68" name="Freeform: Shape 67">
                <a:extLst>
                  <a:ext uri="{FF2B5EF4-FFF2-40B4-BE49-F238E27FC236}">
                    <a16:creationId xmlns:a16="http://schemas.microsoft.com/office/drawing/2014/main" id="{B6AD864C-9849-51BE-F370-8BFFDDF61B10}"/>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8BC090C9-E758-F363-697F-BC1FB862AEA9}"/>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7CDF4C88-5831-E780-3D55-5D1FD0C685B4}"/>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47B779EE-566C-BAB4-E34C-3C4FC31D01F5}"/>
                  </a:ext>
                </a:extLst>
              </p:cNvPr>
              <p:cNvSpPr txBox="1"/>
              <p:nvPr/>
            </p:nvSpPr>
            <p:spPr>
              <a:xfrm>
                <a:off x="3780837" y="1435971"/>
                <a:ext cx="1188238" cy="707886"/>
              </a:xfrm>
              <a:prstGeom prst="rect">
                <a:avLst/>
              </a:prstGeom>
              <a:noFill/>
            </p:spPr>
            <p:txBody>
              <a:bodyPr wrap="none" rtlCol="0">
                <a:spAutoFit/>
              </a:bodyPr>
              <a:lstStyle/>
              <a:p>
                <a:pPr algn="ctr"/>
                <a:r>
                  <a:rPr lang="fr-CA" sz="2000" b="1" dirty="0"/>
                  <a:t>Cercle do </a:t>
                </a:r>
              </a:p>
              <a:p>
                <a:pPr algn="ctr"/>
                <a:r>
                  <a:rPr lang="fr-CA" sz="2000" b="1" dirty="0"/>
                  <a:t>chaos</a:t>
                </a:r>
                <a:endParaRPr lang="en-US" sz="2000" b="1" dirty="0"/>
              </a:p>
            </p:txBody>
          </p:sp>
          <p:grpSp>
            <p:nvGrpSpPr>
              <p:cNvPr id="72" name="Group 71">
                <a:extLst>
                  <a:ext uri="{FF2B5EF4-FFF2-40B4-BE49-F238E27FC236}">
                    <a16:creationId xmlns:a16="http://schemas.microsoft.com/office/drawing/2014/main" id="{91258916-C7DA-3F55-0958-1CC7FCB5DC0F}"/>
                  </a:ext>
                </a:extLst>
              </p:cNvPr>
              <p:cNvGrpSpPr/>
              <p:nvPr/>
            </p:nvGrpSpPr>
            <p:grpSpPr>
              <a:xfrm>
                <a:off x="3408690" y="2335234"/>
                <a:ext cx="1974972" cy="714646"/>
                <a:chOff x="3423096" y="2562987"/>
                <a:chExt cx="1974972" cy="714646"/>
              </a:xfrm>
            </p:grpSpPr>
            <p:sp>
              <p:nvSpPr>
                <p:cNvPr id="73" name="TextBox 72">
                  <a:extLst>
                    <a:ext uri="{FF2B5EF4-FFF2-40B4-BE49-F238E27FC236}">
                      <a16:creationId xmlns:a16="http://schemas.microsoft.com/office/drawing/2014/main" id="{48BFFC8D-B135-DB4E-FD10-B105BFA41CC4}"/>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VALLÉE DU DÉSESPOIR</a:t>
                  </a:r>
                </a:p>
              </p:txBody>
            </p:sp>
            <p:sp>
              <p:nvSpPr>
                <p:cNvPr id="74" name="TextBox 73">
                  <a:extLst>
                    <a:ext uri="{FF2B5EF4-FFF2-40B4-BE49-F238E27FC236}">
                      <a16:creationId xmlns:a16="http://schemas.microsoft.com/office/drawing/2014/main" id="{4F240C82-F755-BF20-8D99-70E7D2FD0E0C}"/>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VALLÉE DU DÉSESPOIR</a:t>
                  </a:r>
                  <a:endParaRPr lang="en-US" sz="2000" b="1" dirty="0">
                    <a:solidFill>
                      <a:srgbClr val="C00000"/>
                    </a:solidFill>
                  </a:endParaRPr>
                </a:p>
              </p:txBody>
            </p:sp>
          </p:grpSp>
        </p:grpSp>
        <p:sp>
          <p:nvSpPr>
            <p:cNvPr id="66" name="Arrow: Right 65">
              <a:extLst>
                <a:ext uri="{FF2B5EF4-FFF2-40B4-BE49-F238E27FC236}">
                  <a16:creationId xmlns:a16="http://schemas.microsoft.com/office/drawing/2014/main" id="{0B41987B-7B24-93E8-D245-FE8E4B5E54B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A69C4618-32E0-8FF0-79FB-FD4CEFF581B1}"/>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CB6241C9-F549-37F7-4868-3F827DE81F82}"/>
              </a:ext>
            </a:extLst>
          </p:cNvPr>
          <p:cNvSpPr txBox="1"/>
          <p:nvPr/>
        </p:nvSpPr>
        <p:spPr>
          <a:xfrm>
            <a:off x="-27051" y="2826514"/>
            <a:ext cx="1385614" cy="923330"/>
          </a:xfrm>
          <a:prstGeom prst="rect">
            <a:avLst/>
          </a:prstGeom>
          <a:noFill/>
        </p:spPr>
        <p:txBody>
          <a:bodyPr wrap="square" rtlCol="0">
            <a:spAutoFit/>
          </a:bodyPr>
          <a:lstStyle/>
          <a:p>
            <a:pPr algn="ctr"/>
            <a:r>
              <a:rPr lang="en-CA" dirty="0" err="1"/>
              <a:t>Profondeur</a:t>
            </a:r>
            <a:r>
              <a:rPr lang="en-CA" dirty="0"/>
              <a:t> </a:t>
            </a:r>
            <a:br>
              <a:rPr lang="en-CA" dirty="0"/>
            </a:br>
            <a:r>
              <a:rPr lang="en-CA" dirty="0" err="1"/>
              <a:t>ou</a:t>
            </a:r>
            <a:r>
              <a:rPr lang="en-CA" dirty="0"/>
              <a:t> </a:t>
            </a:r>
            <a:br>
              <a:rPr lang="en-CA" dirty="0"/>
            </a:br>
            <a:r>
              <a:rPr lang="en-CA" dirty="0" err="1"/>
              <a:t>intensité</a:t>
            </a:r>
            <a:endParaRPr lang="en-CA" dirty="0"/>
          </a:p>
        </p:txBody>
      </p:sp>
      <p:sp>
        <p:nvSpPr>
          <p:cNvPr id="76" name="TextBox 75">
            <a:extLst>
              <a:ext uri="{FF2B5EF4-FFF2-40B4-BE49-F238E27FC236}">
                <a16:creationId xmlns:a16="http://schemas.microsoft.com/office/drawing/2014/main" id="{3CFEEF30-EFFD-97B3-5720-791B2B14EFE4}"/>
              </a:ext>
            </a:extLst>
          </p:cNvPr>
          <p:cNvSpPr txBox="1"/>
          <p:nvPr/>
        </p:nvSpPr>
        <p:spPr>
          <a:xfrm>
            <a:off x="3294188" y="5437602"/>
            <a:ext cx="2162329" cy="369332"/>
          </a:xfrm>
          <a:prstGeom prst="rect">
            <a:avLst/>
          </a:prstGeom>
          <a:noFill/>
        </p:spPr>
        <p:txBody>
          <a:bodyPr wrap="square" rtlCol="0">
            <a:spAutoFit/>
          </a:bodyPr>
          <a:lstStyle/>
          <a:p>
            <a:pPr algn="ctr"/>
            <a:r>
              <a:rPr lang="en-CA" dirty="0"/>
              <a:t>Durée</a:t>
            </a:r>
          </a:p>
        </p:txBody>
      </p:sp>
      <p:sp>
        <p:nvSpPr>
          <p:cNvPr id="77" name="Text Box 6">
            <a:extLst>
              <a:ext uri="{FF2B5EF4-FFF2-40B4-BE49-F238E27FC236}">
                <a16:creationId xmlns:a16="http://schemas.microsoft.com/office/drawing/2014/main" id="{5CA07702-C463-6A8C-20B6-B8029419E217}"/>
              </a:ext>
            </a:extLst>
          </p:cNvPr>
          <p:cNvSpPr txBox="1">
            <a:spLocks noChangeArrowheads="1"/>
          </p:cNvSpPr>
          <p:nvPr>
            <p:custDataLst>
              <p:tags r:id="rId15"/>
            </p:custDataLst>
          </p:nvPr>
        </p:nvSpPr>
        <p:spPr bwMode="auto">
          <a:xfrm>
            <a:off x="899592" y="6108387"/>
            <a:ext cx="6858000" cy="369332"/>
          </a:xfrm>
          <a:prstGeom prst="rect">
            <a:avLst/>
          </a:prstGeom>
          <a:noFill/>
          <a:ln w="9525">
            <a:noFill/>
            <a:miter lim="800000"/>
            <a:headEnd/>
            <a:tailEnd/>
          </a:ln>
          <a:effectLst/>
        </p:spPr>
        <p:txBody>
          <a:bodyPr>
            <a:spAutoFit/>
          </a:bodyPr>
          <a:lstStyle/>
          <a:p>
            <a:pPr algn="ctr"/>
            <a:r>
              <a:rPr lang="en-CA" b="1" dirty="0">
                <a:solidFill>
                  <a:srgbClr val="00B050"/>
                </a:solidFill>
                <a:effectLst>
                  <a:outerShdw blurRad="38100" dist="38100" dir="2700000" algn="tl">
                    <a:srgbClr val="C0C0C0"/>
                  </a:outerShdw>
                </a:effectLst>
              </a:rPr>
              <a:t>CHANGEMENT</a:t>
            </a:r>
            <a:r>
              <a:rPr lang="en-CA" b="1" dirty="0">
                <a:solidFill>
                  <a:schemeClr val="accent1">
                    <a:lumMod val="75000"/>
                  </a:schemeClr>
                </a:solidFill>
                <a:effectLst>
                  <a:outerShdw blurRad="38100" dist="38100" dir="2700000" algn="tl">
                    <a:srgbClr val="C0C0C0"/>
                  </a:outerShdw>
                </a:effectLst>
              </a:rPr>
              <a:t> +</a:t>
            </a:r>
            <a:r>
              <a:rPr lang="en-CA" b="1" dirty="0">
                <a:solidFill>
                  <a:srgbClr val="1B357D"/>
                </a:solidFill>
                <a:effectLst>
                  <a:outerShdw blurRad="38100" dist="38100" dir="2700000" algn="tl">
                    <a:srgbClr val="C0C0C0"/>
                  </a:outerShdw>
                </a:effectLst>
              </a:rPr>
              <a:t> </a:t>
            </a:r>
            <a:r>
              <a:rPr lang="en-CA" b="1" dirty="0">
                <a:solidFill>
                  <a:schemeClr val="accent6">
                    <a:lumMod val="75000"/>
                  </a:schemeClr>
                </a:solidFill>
                <a:effectLst>
                  <a:outerShdw blurRad="38100" dist="38100" dir="2700000" algn="tl">
                    <a:srgbClr val="C0C0C0"/>
                  </a:outerShdw>
                </a:effectLst>
              </a:rPr>
              <a:t>ÊTRES HUMAINS </a:t>
            </a:r>
            <a:r>
              <a:rPr lang="en-CA" b="1" dirty="0">
                <a:solidFill>
                  <a:schemeClr val="accent1">
                    <a:lumMod val="75000"/>
                  </a:schemeClr>
                </a:solidFill>
                <a:effectLst>
                  <a:outerShdw blurRad="38100" dist="38100" dir="2700000" algn="tl">
                    <a:srgbClr val="C0C0C0"/>
                  </a:outerShdw>
                </a:effectLst>
              </a:rPr>
              <a:t>= </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R</a:t>
            </a:r>
            <a:r>
              <a:rPr lang="en-CA" b="1" dirty="0">
                <a:solidFill>
                  <a:srgbClr val="00B050"/>
                </a:solidFill>
                <a:effectLst>
                  <a:outerShdw blurRad="38100" dist="38100" dir="2700000" algn="tl">
                    <a:srgbClr val="C0C0C0"/>
                  </a:outerShdw>
                </a:effectLst>
              </a:rPr>
              <a:t>A</a:t>
            </a:r>
            <a:r>
              <a:rPr lang="en-CA" b="1" dirty="0">
                <a:solidFill>
                  <a:schemeClr val="accent6">
                    <a:lumMod val="75000"/>
                  </a:schemeClr>
                </a:solidFill>
                <a:effectLst>
                  <a:outerShdw blurRad="38100" dist="38100" dir="2700000" algn="tl">
                    <a:srgbClr val="C0C0C0"/>
                  </a:outerShdw>
                </a:effectLst>
              </a:rPr>
              <a:t>N</a:t>
            </a:r>
            <a:r>
              <a:rPr lang="en-CA" b="1" dirty="0">
                <a:solidFill>
                  <a:srgbClr val="00B050"/>
                </a:solidFill>
                <a:effectLst>
                  <a:outerShdw blurRad="38100" dist="38100" dir="2700000" algn="tl">
                    <a:srgbClr val="C0C0C0"/>
                  </a:outerShdw>
                </a:effectLst>
              </a:rPr>
              <a:t>S</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O</a:t>
            </a:r>
            <a:r>
              <a:rPr lang="en-CA" b="1" dirty="0">
                <a:solidFill>
                  <a:schemeClr val="accent6">
                    <a:lumMod val="75000"/>
                  </a:schemeClr>
                </a:solidFill>
                <a:effectLst>
                  <a:outerShdw blurRad="38100" dist="38100" dir="2700000" algn="tl">
                    <a:srgbClr val="C0C0C0"/>
                  </a:outerShdw>
                </a:effectLst>
              </a:rPr>
              <a:t>N</a:t>
            </a:r>
          </a:p>
        </p:txBody>
      </p:sp>
    </p:spTree>
    <p:extLst>
      <p:ext uri="{BB962C8B-B14F-4D97-AF65-F5344CB8AC3E}">
        <p14:creationId xmlns:p14="http://schemas.microsoft.com/office/powerpoint/2010/main" val="184142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cTn>
                              </p:par>
                              <p:par>
                                <p:cTn id="69" presetID="10"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500"/>
                                        <p:tgtEl>
                                          <p:spTgt spid="6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63" grpId="0"/>
      <p:bldP spid="21" grpId="0"/>
      <p:bldP spid="24" grpId="0"/>
      <p:bldP spid="25" grpId="0"/>
      <p:bldP spid="28" grpId="0"/>
      <p:bldP spid="30" grpId="0"/>
      <p:bldP spid="54" grpId="0"/>
      <p:bldP spid="55" grpId="0"/>
      <p:bldP spid="56" grpId="0"/>
      <p:bldP spid="57" grpId="0"/>
      <p:bldP spid="58" grpId="0"/>
      <p:bldP spid="75" grpId="0"/>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52" y="431678"/>
            <a:ext cx="2386389" cy="1143000"/>
          </a:xfrm>
        </p:spPr>
        <p:txBody>
          <a:bodyPr>
            <a:normAutofit fontScale="90000"/>
          </a:bodyPr>
          <a:lstStyle/>
          <a:p>
            <a:pPr algn="ctr"/>
            <a:r>
              <a:rPr lang="fr-CA" dirty="0"/>
              <a:t>Le modèle </a:t>
            </a:r>
            <a:r>
              <a:rPr lang="fr-CA" b="1" dirty="0"/>
              <a:t>SCARF</a:t>
            </a:r>
            <a:endParaRPr lang="en-CA" b="1" dirty="0"/>
          </a:p>
        </p:txBody>
      </p:sp>
      <p:sp>
        <p:nvSpPr>
          <p:cNvPr id="3" name="Content Placeholder 2"/>
          <p:cNvSpPr>
            <a:spLocks noGrp="1"/>
          </p:cNvSpPr>
          <p:nvPr>
            <p:ph idx="1"/>
          </p:nvPr>
        </p:nvSpPr>
        <p:spPr>
          <a:xfrm>
            <a:off x="2411760" y="2100717"/>
            <a:ext cx="6497814" cy="4179633"/>
          </a:xfrm>
        </p:spPr>
        <p:txBody>
          <a:bodyPr>
            <a:noAutofit/>
          </a:bodyPr>
          <a:lstStyle/>
          <a:p>
            <a:pPr fontAlgn="base">
              <a:spcBef>
                <a:spcPts val="300"/>
              </a:spcBef>
            </a:pPr>
            <a:r>
              <a:rPr lang="en-US" sz="2200" b="1" dirty="0" err="1"/>
              <a:t>Statut</a:t>
            </a:r>
            <a:r>
              <a:rPr lang="en-US" sz="2200" b="1" dirty="0"/>
              <a:t> -</a:t>
            </a:r>
            <a:r>
              <a:rPr lang="en-US" sz="2200" dirty="0"/>
              <a:t> </a:t>
            </a:r>
            <a:r>
              <a:rPr lang="fr-FR" sz="2200" dirty="0"/>
              <a:t>un certain Statut ou de préserver son “rang” par rapport aux autres</a:t>
            </a:r>
            <a:endParaRPr lang="en-US" sz="2200" dirty="0"/>
          </a:p>
          <a:p>
            <a:pPr fontAlgn="base">
              <a:spcBef>
                <a:spcPts val="300"/>
              </a:spcBef>
            </a:pPr>
            <a:r>
              <a:rPr lang="en-US" sz="2200" b="1" dirty="0"/>
              <a:t>Certitude -</a:t>
            </a:r>
            <a:r>
              <a:rPr lang="en-US" sz="2200" dirty="0"/>
              <a:t> </a:t>
            </a:r>
            <a:r>
              <a:rPr lang="fr-FR" sz="2200" dirty="0"/>
              <a:t>sécurité qui permet de prédire le futur et de s’adapter</a:t>
            </a:r>
            <a:endParaRPr lang="en-US" sz="2200" dirty="0"/>
          </a:p>
          <a:p>
            <a:pPr fontAlgn="base">
              <a:spcBef>
                <a:spcPts val="300"/>
              </a:spcBef>
            </a:pPr>
            <a:r>
              <a:rPr lang="en-US" sz="2200" b="1" dirty="0" err="1"/>
              <a:t>Autonomie</a:t>
            </a:r>
            <a:r>
              <a:rPr lang="en-US" sz="2200" b="1" dirty="0"/>
              <a:t> -</a:t>
            </a:r>
            <a:r>
              <a:rPr lang="en-US" sz="2200" dirty="0"/>
              <a:t> l</a:t>
            </a:r>
            <a:r>
              <a:rPr lang="fr-FR" sz="2200" dirty="0"/>
              <a:t>e pouvoir d’exercer du contrôle sur notre environnement et de faire des choix</a:t>
            </a:r>
            <a:endParaRPr lang="en-US" sz="2200" dirty="0"/>
          </a:p>
          <a:p>
            <a:pPr fontAlgn="base">
              <a:spcBef>
                <a:spcPts val="300"/>
              </a:spcBef>
            </a:pPr>
            <a:r>
              <a:rPr lang="en-US" sz="2200" b="1" dirty="0"/>
              <a:t>Relations -</a:t>
            </a:r>
            <a:r>
              <a:rPr lang="en-US" sz="2200" dirty="0"/>
              <a:t> </a:t>
            </a:r>
            <a:r>
              <a:rPr lang="fr-FR" sz="2200" dirty="0"/>
              <a:t>Appartenance à un groupe et pouvoir compter sur son soutien (relations formelles et informelles)</a:t>
            </a:r>
            <a:endParaRPr lang="en-US" sz="2200" dirty="0"/>
          </a:p>
          <a:p>
            <a:pPr fontAlgn="base">
              <a:spcBef>
                <a:spcPts val="300"/>
              </a:spcBef>
            </a:pPr>
            <a:r>
              <a:rPr lang="en-US" sz="2200" b="1" dirty="0"/>
              <a:t>Franc-jeu -</a:t>
            </a:r>
            <a:r>
              <a:rPr lang="en-US" sz="2200" dirty="0"/>
              <a:t> </a:t>
            </a:r>
            <a:r>
              <a:rPr lang="fr-FR" sz="2200" dirty="0"/>
              <a:t>Équité et justice, le sentiment d’échanges équitables avec les gens</a:t>
            </a:r>
            <a:endParaRPr lang="en-US" sz="2200" dirty="0"/>
          </a:p>
        </p:txBody>
      </p:sp>
      <p:sp>
        <p:nvSpPr>
          <p:cNvPr id="5" name="Rectangle 4"/>
          <p:cNvSpPr/>
          <p:nvPr/>
        </p:nvSpPr>
        <p:spPr>
          <a:xfrm>
            <a:off x="1093868" y="6391748"/>
            <a:ext cx="6956263" cy="276999"/>
          </a:xfrm>
          <a:prstGeom prst="rect">
            <a:avLst/>
          </a:prstGeom>
        </p:spPr>
        <p:txBody>
          <a:bodyPr wrap="none">
            <a:spAutoFit/>
          </a:bodyPr>
          <a:lstStyle/>
          <a:p>
            <a:r>
              <a:rPr lang="en-CA" sz="1200" dirty="0">
                <a:hlinkClick r:id="rId3"/>
              </a:rPr>
              <a:t>https://optimumtalent.com/publications/le-neuroleadership-demystifie-pour-susciter-lengagement/?lang=fr</a:t>
            </a:r>
            <a:endParaRPr lang="en-CA" sz="1200" dirty="0"/>
          </a:p>
        </p:txBody>
      </p:sp>
      <p:pic>
        <p:nvPicPr>
          <p:cNvPr id="4" name="Picture 3"/>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381125" y="139171"/>
            <a:ext cx="516804" cy="1608138"/>
          </a:xfrm>
          <a:prstGeom prst="rect">
            <a:avLst/>
          </a:prstGeom>
        </p:spPr>
      </p:pic>
      <p:pic>
        <p:nvPicPr>
          <p:cNvPr id="7" name="Picture 6">
            <a:extLst>
              <a:ext uri="{FF2B5EF4-FFF2-40B4-BE49-F238E27FC236}">
                <a16:creationId xmlns:a16="http://schemas.microsoft.com/office/drawing/2014/main" id="{1AF6C558-06D8-BF44-0F30-2133E346F7F7}"/>
              </a:ext>
            </a:extLst>
          </p:cNvPr>
          <p:cNvPicPr>
            <a:picLocks noChangeAspect="1"/>
          </p:cNvPicPr>
          <p:nvPr/>
        </p:nvPicPr>
        <p:blipFill>
          <a:blip r:embed="rId5"/>
          <a:stretch>
            <a:fillRect/>
          </a:stretch>
        </p:blipFill>
        <p:spPr>
          <a:xfrm>
            <a:off x="107779" y="1964934"/>
            <a:ext cx="1304925" cy="1343025"/>
          </a:xfrm>
          <a:prstGeom prst="rect">
            <a:avLst/>
          </a:prstGeom>
        </p:spPr>
      </p:pic>
      <p:pic>
        <p:nvPicPr>
          <p:cNvPr id="9" name="Picture 8">
            <a:extLst>
              <a:ext uri="{FF2B5EF4-FFF2-40B4-BE49-F238E27FC236}">
                <a16:creationId xmlns:a16="http://schemas.microsoft.com/office/drawing/2014/main" id="{BF0FF6E9-764E-1958-0EDA-965B7B4DE8C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87624" y="2885146"/>
            <a:ext cx="1352550" cy="1352550"/>
          </a:xfrm>
          <a:prstGeom prst="rect">
            <a:avLst/>
          </a:prstGeom>
        </p:spPr>
      </p:pic>
      <p:pic>
        <p:nvPicPr>
          <p:cNvPr id="11" name="Picture 10">
            <a:extLst>
              <a:ext uri="{FF2B5EF4-FFF2-40B4-BE49-F238E27FC236}">
                <a16:creationId xmlns:a16="http://schemas.microsoft.com/office/drawing/2014/main" id="{CB9BEE13-AF15-2AC0-C1EA-85B4D5F282E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9512" y="3356992"/>
            <a:ext cx="1276350" cy="1371600"/>
          </a:xfrm>
          <a:prstGeom prst="rect">
            <a:avLst/>
          </a:prstGeom>
        </p:spPr>
      </p:pic>
      <p:pic>
        <p:nvPicPr>
          <p:cNvPr id="14" name="Picture 13">
            <a:extLst>
              <a:ext uri="{FF2B5EF4-FFF2-40B4-BE49-F238E27FC236}">
                <a16:creationId xmlns:a16="http://schemas.microsoft.com/office/drawing/2014/main" id="{2FBD8B9B-DF81-8A87-C061-98C9DEC6521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331640" y="4177940"/>
            <a:ext cx="1314450" cy="1343025"/>
          </a:xfrm>
          <a:prstGeom prst="rect">
            <a:avLst/>
          </a:prstGeom>
        </p:spPr>
      </p:pic>
      <p:pic>
        <p:nvPicPr>
          <p:cNvPr id="16" name="Picture 15">
            <a:extLst>
              <a:ext uri="{FF2B5EF4-FFF2-40B4-BE49-F238E27FC236}">
                <a16:creationId xmlns:a16="http://schemas.microsoft.com/office/drawing/2014/main" id="{2F3C7E87-6CB4-D7B6-D492-21DAB26B9EA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27083" y="5013176"/>
            <a:ext cx="1228725" cy="1352550"/>
          </a:xfrm>
          <a:prstGeom prst="rect">
            <a:avLst/>
          </a:prstGeom>
        </p:spPr>
      </p:pic>
      <p:grpSp>
        <p:nvGrpSpPr>
          <p:cNvPr id="8" name="Group 7">
            <a:extLst>
              <a:ext uri="{FF2B5EF4-FFF2-40B4-BE49-F238E27FC236}">
                <a16:creationId xmlns:a16="http://schemas.microsoft.com/office/drawing/2014/main" id="{9190E90B-900D-8409-DD7B-99C7A03E53F5}"/>
              </a:ext>
            </a:extLst>
          </p:cNvPr>
          <p:cNvGrpSpPr/>
          <p:nvPr/>
        </p:nvGrpSpPr>
        <p:grpSpPr>
          <a:xfrm>
            <a:off x="3057664" y="188640"/>
            <a:ext cx="5851910" cy="1814217"/>
            <a:chOff x="3057664" y="188640"/>
            <a:chExt cx="5851910" cy="1814217"/>
          </a:xfrm>
        </p:grpSpPr>
        <p:sp>
          <p:nvSpPr>
            <p:cNvPr id="24" name="Arrow: Right 23">
              <a:extLst>
                <a:ext uri="{FF2B5EF4-FFF2-40B4-BE49-F238E27FC236}">
                  <a16:creationId xmlns:a16="http://schemas.microsoft.com/office/drawing/2014/main" id="{0815B709-3C69-FD26-3D3C-CB3845ED9385}"/>
                </a:ext>
              </a:extLst>
            </p:cNvPr>
            <p:cNvSpPr/>
            <p:nvPr/>
          </p:nvSpPr>
          <p:spPr>
            <a:xfrm flipH="1">
              <a:off x="3057664" y="241906"/>
              <a:ext cx="2067686" cy="1707296"/>
            </a:xfrm>
            <a:prstGeom prst="rightArrow">
              <a:avLst>
                <a:gd name="adj1" fmla="val 72429"/>
                <a:gd name="adj2" fmla="val 53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1A5D34A-8543-6150-628E-D943BE49BD81}"/>
                </a:ext>
              </a:extLst>
            </p:cNvPr>
            <p:cNvSpPr/>
            <p:nvPr/>
          </p:nvSpPr>
          <p:spPr>
            <a:xfrm>
              <a:off x="6697614" y="188640"/>
              <a:ext cx="2211960" cy="1788195"/>
            </a:xfrm>
            <a:prstGeom prst="rightArrow">
              <a:avLst>
                <a:gd name="adj1" fmla="val 72429"/>
                <a:gd name="adj2" fmla="val 5336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48986" y="476672"/>
              <a:ext cx="2322258" cy="1200329"/>
            </a:xfrm>
            <a:prstGeom prst="rect">
              <a:avLst/>
            </a:prstGeom>
            <a:noFill/>
          </p:spPr>
          <p:txBody>
            <a:bodyPr wrap="square" rtlCol="0">
              <a:spAutoFit/>
            </a:bodyPr>
            <a:lstStyle/>
            <a:p>
              <a:pPr algn="ctr"/>
              <a:r>
                <a:rPr lang="fr-CA" sz="2400" b="1" dirty="0"/>
                <a:t>Arriver </a:t>
              </a:r>
              <a:r>
                <a:rPr lang="fr-CA" sz="2400" dirty="0"/>
                <a:t>à une réaction de </a:t>
              </a:r>
              <a:r>
                <a:rPr lang="fr-CA" sz="2400" b="1" i="1" dirty="0"/>
                <a:t>récompense</a:t>
              </a:r>
            </a:p>
          </p:txBody>
        </p:sp>
        <p:sp>
          <p:nvSpPr>
            <p:cNvPr id="25" name="TextBox 24">
              <a:extLst>
                <a:ext uri="{FF2B5EF4-FFF2-40B4-BE49-F238E27FC236}">
                  <a16:creationId xmlns:a16="http://schemas.microsoft.com/office/drawing/2014/main" id="{08EC8186-609C-7CCF-55A0-5B39CF338F10}"/>
                </a:ext>
              </a:extLst>
            </p:cNvPr>
            <p:cNvSpPr txBox="1"/>
            <p:nvPr/>
          </p:nvSpPr>
          <p:spPr>
            <a:xfrm>
              <a:off x="3167560" y="529938"/>
              <a:ext cx="1963737"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chemeClr val="bg1"/>
                  </a:solidFill>
                  <a:effectLst/>
                  <a:uLnTx/>
                  <a:uFillTx/>
                  <a:latin typeface="Calibri"/>
                  <a:ea typeface="+mn-ea"/>
                  <a:cs typeface="+mn-cs"/>
                </a:rPr>
                <a:t>   Partir</a:t>
              </a:r>
              <a:r>
                <a:rPr kumimoji="0" lang="fr-CA" sz="2400" b="0" i="0" u="none" strike="noStrike" kern="1200" cap="none" spc="0" normalizeH="0" baseline="0" noProof="0" dirty="0">
                  <a:ln>
                    <a:noFill/>
                  </a:ln>
                  <a:solidFill>
                    <a:schemeClr val="bg1"/>
                  </a:solidFill>
                  <a:effectLst/>
                  <a:uLnTx/>
                  <a:uFillTx/>
                  <a:latin typeface="Calibri"/>
                  <a:ea typeface="+mn-ea"/>
                  <a:cs typeface="+mn-cs"/>
                </a:rPr>
                <a:t> d’une réaction </a:t>
              </a:r>
              <a:br>
                <a:rPr kumimoji="0" lang="fr-CA" sz="2400" b="0" i="0" u="none" strike="noStrike" kern="1200" cap="none" spc="0" normalizeH="0" baseline="0" noProof="0" dirty="0">
                  <a:ln>
                    <a:noFill/>
                  </a:ln>
                  <a:solidFill>
                    <a:schemeClr val="bg1"/>
                  </a:solidFill>
                  <a:effectLst/>
                  <a:uLnTx/>
                  <a:uFillTx/>
                  <a:latin typeface="Calibri"/>
                  <a:ea typeface="+mn-ea"/>
                  <a:cs typeface="+mn-cs"/>
                </a:rPr>
              </a:br>
              <a:r>
                <a:rPr kumimoji="0" lang="fr-CA" sz="2400" b="0" i="0" u="none" strike="noStrike" kern="1200" cap="none" spc="0" normalizeH="0" baseline="0" noProof="0" dirty="0">
                  <a:ln>
                    <a:noFill/>
                  </a:ln>
                  <a:solidFill>
                    <a:schemeClr val="bg1"/>
                  </a:solidFill>
                  <a:effectLst/>
                  <a:uLnTx/>
                  <a:uFillTx/>
                  <a:latin typeface="Calibri"/>
                  <a:ea typeface="+mn-ea"/>
                  <a:cs typeface="+mn-cs"/>
                </a:rPr>
                <a:t>    de  </a:t>
              </a:r>
              <a:r>
                <a:rPr kumimoji="0" lang="fr-CA" sz="2400" b="1" i="1" u="none" strike="noStrike" kern="1200" cap="none" spc="0" normalizeH="0" baseline="0" noProof="0" dirty="0">
                  <a:ln>
                    <a:noFill/>
                  </a:ln>
                  <a:solidFill>
                    <a:schemeClr val="bg1"/>
                  </a:solidFill>
                  <a:effectLst/>
                  <a:uLnTx/>
                  <a:uFillTx/>
                  <a:latin typeface="Calibri"/>
                  <a:ea typeface="+mn-ea"/>
                  <a:cs typeface="+mn-cs"/>
                </a:rPr>
                <a:t>menace</a:t>
              </a:r>
            </a:p>
          </p:txBody>
        </p:sp>
        <p:sp>
          <p:nvSpPr>
            <p:cNvPr id="26" name="Oval 25">
              <a:extLst>
                <a:ext uri="{FF2B5EF4-FFF2-40B4-BE49-F238E27FC236}">
                  <a16:creationId xmlns:a16="http://schemas.microsoft.com/office/drawing/2014/main" id="{96A46846-21D0-A9EC-2922-F8875CFC2947}"/>
                </a:ext>
              </a:extLst>
            </p:cNvPr>
            <p:cNvSpPr/>
            <p:nvPr/>
          </p:nvSpPr>
          <p:spPr>
            <a:xfrm>
              <a:off x="4970264" y="211346"/>
              <a:ext cx="1820488" cy="17915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494A146-D0BF-DB38-20D0-25CF11B87F56}"/>
                </a:ext>
              </a:extLst>
            </p:cNvPr>
            <p:cNvSpPr txBox="1"/>
            <p:nvPr/>
          </p:nvSpPr>
          <p:spPr>
            <a:xfrm>
              <a:off x="5325101" y="275278"/>
              <a:ext cx="1610345" cy="1631216"/>
            </a:xfrm>
            <a:prstGeom prst="rect">
              <a:avLst/>
            </a:prstGeom>
            <a:noFill/>
          </p:spPr>
          <p:txBody>
            <a:bodyPr wrap="square">
              <a:spAutoFit/>
            </a:bodyPr>
            <a:lstStyle/>
            <a:p>
              <a:pPr fontAlgn="base">
                <a:spcBef>
                  <a:spcPts val="0"/>
                </a:spcBef>
              </a:pPr>
              <a:r>
                <a:rPr lang="en-US" sz="2000" b="1" dirty="0" err="1">
                  <a:solidFill>
                    <a:srgbClr val="0000FF"/>
                  </a:solidFill>
                </a:rPr>
                <a:t>S</a:t>
              </a:r>
              <a:r>
                <a:rPr lang="en-US" sz="2000" b="1" dirty="0" err="1"/>
                <a:t>tatut</a:t>
              </a:r>
              <a:r>
                <a:rPr lang="en-US" sz="2000" b="1" dirty="0"/>
                <a:t> </a:t>
              </a:r>
            </a:p>
            <a:p>
              <a:pPr fontAlgn="base">
                <a:spcBef>
                  <a:spcPts val="0"/>
                </a:spcBef>
              </a:pPr>
              <a:r>
                <a:rPr lang="en-US" sz="2000" b="1" dirty="0">
                  <a:solidFill>
                    <a:srgbClr val="0000FF"/>
                  </a:solidFill>
                </a:rPr>
                <a:t>C</a:t>
              </a:r>
              <a:r>
                <a:rPr lang="en-US" sz="2000" b="1" dirty="0"/>
                <a:t>ertitude </a:t>
              </a:r>
            </a:p>
            <a:p>
              <a:pPr fontAlgn="base">
                <a:spcBef>
                  <a:spcPts val="0"/>
                </a:spcBef>
              </a:pPr>
              <a:r>
                <a:rPr lang="en-US" sz="2000" b="1" dirty="0" err="1">
                  <a:solidFill>
                    <a:srgbClr val="0000FF"/>
                  </a:solidFill>
                </a:rPr>
                <a:t>A</a:t>
              </a:r>
              <a:r>
                <a:rPr lang="en-US" sz="2000" b="1" dirty="0" err="1"/>
                <a:t>utonomie</a:t>
              </a:r>
              <a:r>
                <a:rPr lang="en-US" sz="2000" b="1" dirty="0"/>
                <a:t> </a:t>
              </a:r>
            </a:p>
            <a:p>
              <a:pPr fontAlgn="base">
                <a:spcBef>
                  <a:spcPts val="0"/>
                </a:spcBef>
              </a:pPr>
              <a:r>
                <a:rPr lang="en-US" sz="2000" b="1" dirty="0">
                  <a:solidFill>
                    <a:srgbClr val="0000FF"/>
                  </a:solidFill>
                </a:rPr>
                <a:t>R</a:t>
              </a:r>
              <a:r>
                <a:rPr lang="en-US" sz="2000" b="1" dirty="0"/>
                <a:t>elations </a:t>
              </a:r>
            </a:p>
            <a:p>
              <a:pPr fontAlgn="base">
                <a:spcBef>
                  <a:spcPts val="0"/>
                </a:spcBef>
              </a:pPr>
              <a:r>
                <a:rPr lang="en-US" sz="2000" b="1" dirty="0">
                  <a:solidFill>
                    <a:srgbClr val="0000FF"/>
                  </a:solidFill>
                </a:rPr>
                <a:t>F</a:t>
              </a:r>
              <a:r>
                <a:rPr lang="en-US" sz="2000" b="1" dirty="0"/>
                <a:t>ranc-jeu</a:t>
              </a:r>
              <a:endParaRPr lang="en-US" sz="2000" dirty="0"/>
            </a:p>
          </p:txBody>
        </p:sp>
      </p:grpSp>
    </p:spTree>
    <p:extLst>
      <p:ext uri="{BB962C8B-B14F-4D97-AF65-F5344CB8AC3E}">
        <p14:creationId xmlns:p14="http://schemas.microsoft.com/office/powerpoint/2010/main" val="5155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99E66-C253-39FD-C729-27172BEBD43D}"/>
              </a:ext>
            </a:extLst>
          </p:cNvPr>
          <p:cNvSpPr txBox="1"/>
          <p:nvPr/>
        </p:nvSpPr>
        <p:spPr>
          <a:xfrm>
            <a:off x="755576" y="6581001"/>
            <a:ext cx="7137116" cy="276999"/>
          </a:xfrm>
          <a:prstGeom prst="rect">
            <a:avLst/>
          </a:prstGeom>
          <a:noFill/>
        </p:spPr>
        <p:txBody>
          <a:bodyPr wrap="square">
            <a:spAutoFit/>
          </a:bodyPr>
          <a:lstStyle/>
          <a:p>
            <a:r>
              <a:rPr lang="en-CA" sz="1200" dirty="0">
                <a:hlinkClick r:id="rId3"/>
              </a:rPr>
              <a:t>https://matheo.uliege.be/bitstream/2268.2/3179/4/TFE%20QUENTIN%20MARLIER.pdf</a:t>
            </a:r>
          </a:p>
        </p:txBody>
      </p:sp>
      <p:graphicFrame>
        <p:nvGraphicFramePr>
          <p:cNvPr id="9" name="Table 9">
            <a:extLst>
              <a:ext uri="{FF2B5EF4-FFF2-40B4-BE49-F238E27FC236}">
                <a16:creationId xmlns:a16="http://schemas.microsoft.com/office/drawing/2014/main" id="{EB095E88-6610-48E9-58F8-43355DC16A49}"/>
              </a:ext>
            </a:extLst>
          </p:cNvPr>
          <p:cNvGraphicFramePr>
            <a:graphicFrameLocks noGrp="1"/>
          </p:cNvGraphicFramePr>
          <p:nvPr>
            <p:extLst>
              <p:ext uri="{D42A27DB-BD31-4B8C-83A1-F6EECF244321}">
                <p14:modId xmlns:p14="http://schemas.microsoft.com/office/powerpoint/2010/main" val="4128589712"/>
              </p:ext>
            </p:extLst>
          </p:nvPr>
        </p:nvGraphicFramePr>
        <p:xfrm>
          <a:off x="2125832" y="291037"/>
          <a:ext cx="6480720" cy="5976664"/>
        </p:xfrm>
        <a:graphic>
          <a:graphicData uri="http://schemas.openxmlformats.org/drawingml/2006/table">
            <a:tbl>
              <a:tblPr firstRow="1" bandRow="1">
                <a:tableStyleId>{5C22544A-7EE6-4342-B048-85BDC9FD1C3A}</a:tableStyleId>
              </a:tblPr>
              <a:tblGrid>
                <a:gridCol w="1150024">
                  <a:extLst>
                    <a:ext uri="{9D8B030D-6E8A-4147-A177-3AD203B41FA5}">
                      <a16:colId xmlns:a16="http://schemas.microsoft.com/office/drawing/2014/main" val="32637431"/>
                    </a:ext>
                  </a:extLst>
                </a:gridCol>
                <a:gridCol w="2450376">
                  <a:extLst>
                    <a:ext uri="{9D8B030D-6E8A-4147-A177-3AD203B41FA5}">
                      <a16:colId xmlns:a16="http://schemas.microsoft.com/office/drawing/2014/main" val="650792314"/>
                    </a:ext>
                  </a:extLst>
                </a:gridCol>
                <a:gridCol w="2880320">
                  <a:extLst>
                    <a:ext uri="{9D8B030D-6E8A-4147-A177-3AD203B41FA5}">
                      <a16:colId xmlns:a16="http://schemas.microsoft.com/office/drawing/2014/main" val="4099693727"/>
                    </a:ext>
                  </a:extLst>
                </a:gridCol>
              </a:tblGrid>
              <a:tr h="358068">
                <a:tc>
                  <a:txBody>
                    <a:bodyPr/>
                    <a:lstStyle/>
                    <a:p>
                      <a:endParaRPr lang="en-US" sz="1600" dirty="0"/>
                    </a:p>
                  </a:txBody>
                  <a:tcPr/>
                </a:tc>
                <a:tc>
                  <a:txBody>
                    <a:bodyPr/>
                    <a:lstStyle/>
                    <a:p>
                      <a:pPr algn="ctr"/>
                      <a:r>
                        <a:rPr lang="fr-CA" sz="1600" dirty="0"/>
                        <a:t>Menace</a:t>
                      </a:r>
                      <a:endParaRPr lang="en-US" sz="1600" dirty="0"/>
                    </a:p>
                  </a:txBody>
                  <a:tcPr/>
                </a:tc>
                <a:tc>
                  <a:txBody>
                    <a:bodyPr/>
                    <a:lstStyle/>
                    <a:p>
                      <a:pPr algn="ctr"/>
                      <a:r>
                        <a:rPr lang="fr-CA" sz="1600" dirty="0"/>
                        <a:t>Récompense</a:t>
                      </a:r>
                      <a:endParaRPr lang="en-US" sz="1600" dirty="0"/>
                    </a:p>
                  </a:txBody>
                  <a:tcPr/>
                </a:tc>
                <a:extLst>
                  <a:ext uri="{0D108BD9-81ED-4DB2-BD59-A6C34878D82A}">
                    <a16:rowId xmlns:a16="http://schemas.microsoft.com/office/drawing/2014/main" val="1905628553"/>
                  </a:ext>
                </a:extLst>
              </a:tr>
              <a:tr h="1342740">
                <a:tc>
                  <a:txBody>
                    <a:bodyPr/>
                    <a:lstStyle/>
                    <a:p>
                      <a:pPr algn="ctr"/>
                      <a:r>
                        <a:rPr lang="fr-CA" sz="1600" b="1" dirty="0"/>
                        <a:t>Statut</a:t>
                      </a:r>
                      <a:endParaRPr lang="en-US" sz="1600" b="1" dirty="0"/>
                    </a:p>
                  </a:txBody>
                  <a:tcPr/>
                </a:tc>
                <a:tc>
                  <a:txBody>
                    <a:bodyPr/>
                    <a:lstStyle/>
                    <a:p>
                      <a:pPr marL="285750" indent="-285750">
                        <a:buFont typeface="Arial" panose="020B0604020202020204" pitchFamily="34" charset="0"/>
                        <a:buChar char="•"/>
                      </a:pPr>
                      <a:r>
                        <a:rPr lang="fr-FR" sz="1600" dirty="0"/>
                        <a:t>Critique </a:t>
                      </a:r>
                    </a:p>
                    <a:p>
                      <a:pPr marL="285750" indent="-285750">
                        <a:buFont typeface="Arial" panose="020B0604020202020204" pitchFamily="34" charset="0"/>
                        <a:buChar char="•"/>
                      </a:pPr>
                      <a:r>
                        <a:rPr lang="fr-FR" sz="1600" dirty="0"/>
                        <a:t>Échec </a:t>
                      </a:r>
                    </a:p>
                    <a:p>
                      <a:pPr marL="285750" indent="-285750">
                        <a:buFont typeface="Arial" panose="020B0604020202020204" pitchFamily="34" charset="0"/>
                        <a:buChar char="•"/>
                      </a:pPr>
                      <a:r>
                        <a:rPr lang="fr-FR" sz="1600" dirty="0"/>
                        <a:t>Exclusion des réunions </a:t>
                      </a:r>
                    </a:p>
                    <a:p>
                      <a:pPr marL="285750" indent="-285750">
                        <a:buFont typeface="Arial" panose="020B0604020202020204" pitchFamily="34" charset="0"/>
                        <a:buChar char="•"/>
                      </a:pPr>
                      <a:r>
                        <a:rPr lang="fr-FR" sz="1600" dirty="0"/>
                        <a:t>Succès de collègues concurrents</a:t>
                      </a:r>
                      <a:endParaRPr lang="en-US" sz="1600" dirty="0"/>
                    </a:p>
                  </a:txBody>
                  <a:tcPr/>
                </a:tc>
                <a:tc>
                  <a:txBody>
                    <a:bodyPr/>
                    <a:lstStyle/>
                    <a:p>
                      <a:pPr marL="285750" indent="-285750">
                        <a:buFont typeface="Arial" panose="020B0604020202020204" pitchFamily="34" charset="0"/>
                        <a:buChar char="•"/>
                      </a:pPr>
                      <a:r>
                        <a:rPr lang="fr-FR" sz="1600" dirty="0"/>
                        <a:t>Éloges</a:t>
                      </a:r>
                    </a:p>
                    <a:p>
                      <a:pPr marL="285750" indent="-285750">
                        <a:buFont typeface="Arial" panose="020B0604020202020204" pitchFamily="34" charset="0"/>
                        <a:buChar char="•"/>
                      </a:pPr>
                      <a:r>
                        <a:rPr lang="fr-FR" sz="1600" dirty="0"/>
                        <a:t>Promotion </a:t>
                      </a:r>
                    </a:p>
                    <a:p>
                      <a:pPr marL="285750" indent="-285750">
                        <a:buFont typeface="Arial" panose="020B0604020202020204" pitchFamily="34" charset="0"/>
                        <a:buChar char="•"/>
                      </a:pPr>
                      <a:r>
                        <a:rPr lang="fr-FR" sz="1600" dirty="0"/>
                        <a:t>Reconnaissance </a:t>
                      </a:r>
                    </a:p>
                    <a:p>
                      <a:pPr marL="285750" indent="-285750">
                        <a:buFont typeface="Arial" panose="020B0604020202020204" pitchFamily="34" charset="0"/>
                        <a:buChar char="•"/>
                      </a:pPr>
                      <a:r>
                        <a:rPr lang="fr-FR" sz="1600" dirty="0"/>
                        <a:t>Nouvelles responsabilités</a:t>
                      </a:r>
                    </a:p>
                    <a:p>
                      <a:pPr marL="285750" indent="-285750">
                        <a:buFont typeface="Arial" panose="020B0604020202020204" pitchFamily="34" charset="0"/>
                        <a:buChar char="•"/>
                      </a:pPr>
                      <a:r>
                        <a:rPr lang="fr-FR" sz="1600" dirty="0"/>
                        <a:t>Partage d’informations</a:t>
                      </a:r>
                      <a:endParaRPr lang="en-US" sz="1600" dirty="0"/>
                    </a:p>
                  </a:txBody>
                  <a:tcPr/>
                </a:tc>
                <a:extLst>
                  <a:ext uri="{0D108BD9-81ED-4DB2-BD59-A6C34878D82A}">
                    <a16:rowId xmlns:a16="http://schemas.microsoft.com/office/drawing/2014/main" val="2470170752"/>
                  </a:ext>
                </a:extLst>
              </a:tr>
              <a:tr h="1035496">
                <a:tc>
                  <a:txBody>
                    <a:bodyPr/>
                    <a:lstStyle/>
                    <a:p>
                      <a:pPr algn="ctr"/>
                      <a:r>
                        <a:rPr lang="fr-CA" sz="1600" b="1" dirty="0"/>
                        <a:t>Certitude</a:t>
                      </a:r>
                      <a:endParaRPr lang="en-US" sz="1600" b="1" dirty="0"/>
                    </a:p>
                  </a:txBody>
                  <a:tcPr/>
                </a:tc>
                <a:tc>
                  <a:txBody>
                    <a:bodyPr/>
                    <a:lstStyle/>
                    <a:p>
                      <a:pPr marL="285750" indent="-285750">
                        <a:buFont typeface="Arial" panose="020B0604020202020204" pitchFamily="34" charset="0"/>
                        <a:buChar char="•"/>
                      </a:pPr>
                      <a:r>
                        <a:rPr lang="fr-FR" sz="1600" dirty="0"/>
                        <a:t>Changements fréquents d’environnement </a:t>
                      </a:r>
                    </a:p>
                    <a:p>
                      <a:pPr marL="285750" indent="-285750">
                        <a:buFont typeface="Arial" panose="020B0604020202020204" pitchFamily="34" charset="0"/>
                        <a:buChar char="•"/>
                      </a:pPr>
                      <a:r>
                        <a:rPr lang="fr-FR" sz="1600" dirty="0"/>
                        <a:t>Ne pas connaitre les attentes du manager</a:t>
                      </a:r>
                      <a:endParaRPr lang="en-US" sz="1600" dirty="0"/>
                    </a:p>
                  </a:txBody>
                  <a:tcPr/>
                </a:tc>
                <a:tc>
                  <a:txBody>
                    <a:bodyPr/>
                    <a:lstStyle/>
                    <a:p>
                      <a:pPr marL="285750" indent="-285750">
                        <a:buFont typeface="Arial" panose="020B0604020202020204" pitchFamily="34" charset="0"/>
                        <a:buChar char="•"/>
                      </a:pPr>
                      <a:r>
                        <a:rPr lang="fr-FR" sz="1600" dirty="0"/>
                        <a:t>Connaitre les attentes du manager </a:t>
                      </a:r>
                    </a:p>
                    <a:p>
                      <a:pPr marL="285750" indent="-285750">
                        <a:buFont typeface="Arial" panose="020B0604020202020204" pitchFamily="34" charset="0"/>
                        <a:buChar char="•"/>
                      </a:pPr>
                      <a:r>
                        <a:rPr lang="fr-FR" sz="1600" dirty="0"/>
                        <a:t>Routine</a:t>
                      </a:r>
                    </a:p>
                    <a:p>
                      <a:pPr marL="285750" indent="-285750">
                        <a:buFont typeface="Arial" panose="020B0604020202020204" pitchFamily="34" charset="0"/>
                        <a:buChar char="•"/>
                      </a:pPr>
                      <a:r>
                        <a:rPr lang="fr-FR" sz="1600" dirty="0"/>
                        <a:t>Être informé</a:t>
                      </a:r>
                      <a:endParaRPr lang="en-US" sz="1600" dirty="0"/>
                    </a:p>
                  </a:txBody>
                  <a:tcPr/>
                </a:tc>
                <a:extLst>
                  <a:ext uri="{0D108BD9-81ED-4DB2-BD59-A6C34878D82A}">
                    <a16:rowId xmlns:a16="http://schemas.microsoft.com/office/drawing/2014/main" val="1537145460"/>
                  </a:ext>
                </a:extLst>
              </a:tr>
              <a:tr h="862366">
                <a:tc>
                  <a:txBody>
                    <a:bodyPr/>
                    <a:lstStyle/>
                    <a:p>
                      <a:pPr algn="ctr"/>
                      <a:r>
                        <a:rPr lang="fr-CA" sz="1600" b="1" dirty="0"/>
                        <a:t>Autonomie</a:t>
                      </a:r>
                      <a:endParaRPr lang="en-US" sz="1600" b="1" dirty="0"/>
                    </a:p>
                  </a:txBody>
                  <a:tcPr/>
                </a:tc>
                <a:tc>
                  <a:txBody>
                    <a:bodyPr/>
                    <a:lstStyle/>
                    <a:p>
                      <a:pPr marL="285750" indent="-285750">
                        <a:buFont typeface="Arial" panose="020B0604020202020204" pitchFamily="34" charset="0"/>
                        <a:buChar char="•"/>
                      </a:pPr>
                      <a:r>
                        <a:rPr lang="fr-FR" sz="1600" dirty="0"/>
                        <a:t>Travail d’équipe </a:t>
                      </a:r>
                    </a:p>
                    <a:p>
                      <a:pPr marL="285750" indent="-285750">
                        <a:buFont typeface="Arial" panose="020B0604020202020204" pitchFamily="34" charset="0"/>
                        <a:buChar char="•"/>
                      </a:pPr>
                      <a:r>
                        <a:rPr lang="fr-FR" sz="1600" dirty="0"/>
                        <a:t>Référer ses décisions à la hiérarchie </a:t>
                      </a:r>
                    </a:p>
                    <a:p>
                      <a:pPr marL="285750" indent="-285750">
                        <a:buFont typeface="Arial" panose="020B0604020202020204" pitchFamily="34" charset="0"/>
                        <a:buChar char="•"/>
                      </a:pPr>
                      <a:r>
                        <a:rPr lang="fr-FR" sz="1600" dirty="0"/>
                        <a:t>Être ultra supervisé</a:t>
                      </a:r>
                      <a:endParaRPr lang="en-US" sz="1600" dirty="0"/>
                    </a:p>
                  </a:txBody>
                  <a:tcPr/>
                </a:tc>
                <a:tc>
                  <a:txBody>
                    <a:bodyPr/>
                    <a:lstStyle/>
                    <a:p>
                      <a:pPr marL="285750" indent="-285750">
                        <a:buFont typeface="Arial" panose="020B0604020202020204" pitchFamily="34" charset="0"/>
                        <a:buChar char="•"/>
                      </a:pPr>
                      <a:r>
                        <a:rPr lang="fr-FR" sz="1600" dirty="0"/>
                        <a:t>Perception de contrôle </a:t>
                      </a:r>
                    </a:p>
                    <a:p>
                      <a:pPr marL="285750" indent="-285750">
                        <a:buFont typeface="Arial" panose="020B0604020202020204" pitchFamily="34" charset="0"/>
                        <a:buChar char="•"/>
                      </a:pPr>
                      <a:r>
                        <a:rPr lang="fr-FR" sz="1600" dirty="0"/>
                        <a:t>Propres décisions</a:t>
                      </a:r>
                      <a:endParaRPr lang="en-US" sz="1600" dirty="0"/>
                    </a:p>
                  </a:txBody>
                  <a:tcPr/>
                </a:tc>
                <a:extLst>
                  <a:ext uri="{0D108BD9-81ED-4DB2-BD59-A6C34878D82A}">
                    <a16:rowId xmlns:a16="http://schemas.microsoft.com/office/drawing/2014/main" val="704944407"/>
                  </a:ext>
                </a:extLst>
              </a:tr>
              <a:tr h="1296144">
                <a:tc>
                  <a:txBody>
                    <a:bodyPr/>
                    <a:lstStyle/>
                    <a:p>
                      <a:pPr algn="ctr"/>
                      <a:r>
                        <a:rPr lang="fr-CA" sz="1600" b="1" dirty="0"/>
                        <a:t>Relations</a:t>
                      </a:r>
                      <a:endParaRPr lang="en-US" sz="1600" b="1" dirty="0"/>
                    </a:p>
                  </a:txBody>
                  <a:tcPr/>
                </a:tc>
                <a:tc>
                  <a:txBody>
                    <a:bodyPr/>
                    <a:lstStyle/>
                    <a:p>
                      <a:pPr marL="285750" indent="-285750">
                        <a:buFont typeface="Arial" panose="020B0604020202020204" pitchFamily="34" charset="0"/>
                        <a:buChar char="•"/>
                      </a:pPr>
                      <a:r>
                        <a:rPr lang="fr-FR" sz="1600" dirty="0"/>
                        <a:t>Nouvelle rencontre </a:t>
                      </a:r>
                    </a:p>
                    <a:p>
                      <a:pPr marL="285750" indent="-285750">
                        <a:buFont typeface="Arial" panose="020B0604020202020204" pitchFamily="34" charset="0"/>
                        <a:buChar char="•"/>
                      </a:pPr>
                      <a:r>
                        <a:rPr lang="fr-FR" sz="1600" dirty="0"/>
                        <a:t>Mise à l’écart réunion</a:t>
                      </a:r>
                      <a:endParaRPr lang="en-US" sz="1600" dirty="0"/>
                    </a:p>
                  </a:txBody>
                  <a:tcPr/>
                </a:tc>
                <a:tc>
                  <a:txBody>
                    <a:bodyPr/>
                    <a:lstStyle/>
                    <a:p>
                      <a:pPr marL="285750" indent="-285750">
                        <a:buFont typeface="Arial" panose="020B0604020202020204" pitchFamily="34" charset="0"/>
                        <a:buChar char="•"/>
                      </a:pPr>
                      <a:r>
                        <a:rPr lang="fr-FR" sz="1600" dirty="0"/>
                        <a:t>Se sentir en sécurité avec ses collègues </a:t>
                      </a:r>
                    </a:p>
                    <a:p>
                      <a:pPr marL="285750" indent="-285750">
                        <a:buFont typeface="Arial" panose="020B0604020202020204" pitchFamily="34" charset="0"/>
                        <a:buChar char="•"/>
                      </a:pPr>
                      <a:r>
                        <a:rPr lang="fr-FR" sz="1600" dirty="0"/>
                        <a:t>Discussions non formelles </a:t>
                      </a:r>
                    </a:p>
                    <a:p>
                      <a:pPr marL="285750" indent="-285750">
                        <a:buFont typeface="Arial" panose="020B0604020202020204" pitchFamily="34" charset="0"/>
                        <a:buChar char="•"/>
                      </a:pPr>
                      <a:r>
                        <a:rPr lang="fr-FR" sz="1600" dirty="0"/>
                        <a:t>Team building </a:t>
                      </a:r>
                    </a:p>
                    <a:p>
                      <a:pPr marL="285750" indent="-285750">
                        <a:buFont typeface="Arial" panose="020B0604020202020204" pitchFamily="34" charset="0"/>
                        <a:buChar char="•"/>
                      </a:pPr>
                      <a:r>
                        <a:rPr lang="fr-FR" sz="1600" dirty="0"/>
                        <a:t>Avoir de vrais amis au travail</a:t>
                      </a:r>
                      <a:endParaRPr lang="en-US" sz="1600" dirty="0"/>
                    </a:p>
                  </a:txBody>
                  <a:tcPr/>
                </a:tc>
                <a:extLst>
                  <a:ext uri="{0D108BD9-81ED-4DB2-BD59-A6C34878D82A}">
                    <a16:rowId xmlns:a16="http://schemas.microsoft.com/office/drawing/2014/main" val="1704331723"/>
                  </a:ext>
                </a:extLst>
              </a:tr>
              <a:tr h="831616">
                <a:tc>
                  <a:txBody>
                    <a:bodyPr/>
                    <a:lstStyle/>
                    <a:p>
                      <a:pPr algn="ctr"/>
                      <a:r>
                        <a:rPr lang="fr-CA" sz="1600" b="1" dirty="0"/>
                        <a:t>Franc-jeu</a:t>
                      </a:r>
                      <a:endParaRPr lang="en-US" sz="1600" b="1" dirty="0"/>
                    </a:p>
                  </a:txBody>
                  <a:tcPr/>
                </a:tc>
                <a:tc>
                  <a:txBody>
                    <a:bodyPr/>
                    <a:lstStyle/>
                    <a:p>
                      <a:pPr marL="285750" indent="-285750">
                        <a:buFont typeface="Arial" panose="020B0604020202020204" pitchFamily="34" charset="0"/>
                        <a:buChar char="•"/>
                      </a:pPr>
                      <a:r>
                        <a:rPr lang="en-US" sz="1600" dirty="0"/>
                        <a:t>Manque de procedure</a:t>
                      </a:r>
                    </a:p>
                  </a:txBody>
                  <a:tcPr/>
                </a:tc>
                <a:tc>
                  <a:txBody>
                    <a:bodyPr/>
                    <a:lstStyle/>
                    <a:p>
                      <a:pPr marL="285750" indent="-285750">
                        <a:buFont typeface="Arial" panose="020B0604020202020204" pitchFamily="34" charset="0"/>
                        <a:buChar char="•"/>
                      </a:pPr>
                      <a:r>
                        <a:rPr lang="fr-FR" sz="1600" dirty="0"/>
                        <a:t>Explication des décisions litigieuses et controversées </a:t>
                      </a:r>
                    </a:p>
                    <a:p>
                      <a:pPr marL="285750" indent="-285750">
                        <a:buFont typeface="Arial" panose="020B0604020202020204" pitchFamily="34" charset="0"/>
                        <a:buChar char="•"/>
                      </a:pPr>
                      <a:r>
                        <a:rPr lang="fr-FR" sz="1600" dirty="0"/>
                        <a:t>Transparence</a:t>
                      </a:r>
                      <a:endParaRPr lang="en-US" sz="1600" dirty="0"/>
                    </a:p>
                  </a:txBody>
                  <a:tcPr/>
                </a:tc>
                <a:extLst>
                  <a:ext uri="{0D108BD9-81ED-4DB2-BD59-A6C34878D82A}">
                    <a16:rowId xmlns:a16="http://schemas.microsoft.com/office/drawing/2014/main" val="3699250004"/>
                  </a:ext>
                </a:extLst>
              </a:tr>
            </a:tbl>
          </a:graphicData>
        </a:graphic>
      </p:graphicFrame>
      <p:sp>
        <p:nvSpPr>
          <p:cNvPr id="13" name="TextBox 12">
            <a:extLst>
              <a:ext uri="{FF2B5EF4-FFF2-40B4-BE49-F238E27FC236}">
                <a16:creationId xmlns:a16="http://schemas.microsoft.com/office/drawing/2014/main" id="{3EF2B165-586D-D186-0354-839A83D9EF63}"/>
              </a:ext>
            </a:extLst>
          </p:cNvPr>
          <p:cNvSpPr txBox="1"/>
          <p:nvPr/>
        </p:nvSpPr>
        <p:spPr>
          <a:xfrm>
            <a:off x="107504" y="1484784"/>
            <a:ext cx="2139353" cy="2123658"/>
          </a:xfrm>
          <a:prstGeom prst="rect">
            <a:avLst/>
          </a:prstGeom>
          <a:noFill/>
        </p:spPr>
        <p:txBody>
          <a:bodyPr wrap="square">
            <a:spAutoFit/>
          </a:bodyPr>
          <a:lstStyle/>
          <a:p>
            <a:r>
              <a:rPr lang="fr-CA" sz="2400" dirty="0"/>
              <a:t>Modèle SCARF </a:t>
            </a:r>
            <a:r>
              <a:rPr lang="fr-CA" dirty="0"/>
              <a:t>Quelques exemples d'actions pouvant évoquer soit une réponse de </a:t>
            </a:r>
            <a:r>
              <a:rPr lang="fr-CA" b="1" dirty="0"/>
              <a:t>menace</a:t>
            </a:r>
            <a:r>
              <a:rPr lang="fr-CA" dirty="0"/>
              <a:t>, soit une réponse de </a:t>
            </a:r>
            <a:r>
              <a:rPr lang="fr-CA" b="1" dirty="0"/>
              <a:t>récompense</a:t>
            </a:r>
            <a:r>
              <a:rPr lang="fr-CA" dirty="0"/>
              <a:t>.</a:t>
            </a:r>
          </a:p>
        </p:txBody>
      </p:sp>
    </p:spTree>
    <p:extLst>
      <p:ext uri="{BB962C8B-B14F-4D97-AF65-F5344CB8AC3E}">
        <p14:creationId xmlns:p14="http://schemas.microsoft.com/office/powerpoint/2010/main" val="317250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GonzalA1\AppData\Local\Microsoft\Windows\Temporary Internet Files\Content.IE5\3XXIV14Y\Movie-icon-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6190333"/>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1600" y="6411833"/>
            <a:ext cx="5904656" cy="276999"/>
          </a:xfrm>
          <a:prstGeom prst="rect">
            <a:avLst/>
          </a:prstGeom>
        </p:spPr>
        <p:txBody>
          <a:bodyPr wrap="square">
            <a:spAutoFit/>
          </a:bodyPr>
          <a:lstStyle/>
          <a:p>
            <a:pPr defTabSz="914400">
              <a:defRPr/>
            </a:pPr>
            <a:r>
              <a:rPr lang="en-CA" sz="1200" dirty="0">
                <a:hlinkClick r:id="rId4"/>
              </a:rPr>
              <a:t>https://www.koherence.fr/scarf-engagement-motivation-collaborateur-dispositif-rh/</a:t>
            </a:r>
            <a:r>
              <a:rPr lang="en-CA" sz="1200" dirty="0"/>
              <a:t> </a:t>
            </a:r>
            <a:endParaRPr lang="en-US" sz="1200" dirty="0"/>
          </a:p>
        </p:txBody>
      </p:sp>
      <p:pic>
        <p:nvPicPr>
          <p:cNvPr id="8" name="Picture 7">
            <a:extLst>
              <a:ext uri="{FF2B5EF4-FFF2-40B4-BE49-F238E27FC236}">
                <a16:creationId xmlns:a16="http://schemas.microsoft.com/office/drawing/2014/main" id="{AA7CCFE4-2533-F60F-2281-E6106ADB9B95}"/>
              </a:ext>
            </a:extLst>
          </p:cNvPr>
          <p:cNvPicPr>
            <a:picLocks noChangeAspect="1"/>
          </p:cNvPicPr>
          <p:nvPr/>
        </p:nvPicPr>
        <p:blipFill>
          <a:blip r:embed="rId5"/>
          <a:stretch>
            <a:fillRect/>
          </a:stretch>
        </p:blipFill>
        <p:spPr>
          <a:xfrm>
            <a:off x="573460" y="153573"/>
            <a:ext cx="1304925" cy="1343025"/>
          </a:xfrm>
          <a:prstGeom prst="rect">
            <a:avLst/>
          </a:prstGeom>
        </p:spPr>
      </p:pic>
      <p:pic>
        <p:nvPicPr>
          <p:cNvPr id="9" name="Picture 8">
            <a:extLst>
              <a:ext uri="{FF2B5EF4-FFF2-40B4-BE49-F238E27FC236}">
                <a16:creationId xmlns:a16="http://schemas.microsoft.com/office/drawing/2014/main" id="{A73C0A51-B5AF-11C1-2FD8-B4C35360CDB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9647" y="1340947"/>
            <a:ext cx="1352550" cy="1352550"/>
          </a:xfrm>
          <a:prstGeom prst="rect">
            <a:avLst/>
          </a:prstGeom>
        </p:spPr>
      </p:pic>
      <p:pic>
        <p:nvPicPr>
          <p:cNvPr id="10" name="Picture 9">
            <a:extLst>
              <a:ext uri="{FF2B5EF4-FFF2-40B4-BE49-F238E27FC236}">
                <a16:creationId xmlns:a16="http://schemas.microsoft.com/office/drawing/2014/main" id="{C757D54F-4610-5F13-7B28-E1C3AF0315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7747" y="2537846"/>
            <a:ext cx="1276350" cy="1371600"/>
          </a:xfrm>
          <a:prstGeom prst="rect">
            <a:avLst/>
          </a:prstGeom>
        </p:spPr>
      </p:pic>
      <p:pic>
        <p:nvPicPr>
          <p:cNvPr id="11" name="Picture 10">
            <a:extLst>
              <a:ext uri="{FF2B5EF4-FFF2-40B4-BE49-F238E27FC236}">
                <a16:creationId xmlns:a16="http://schemas.microsoft.com/office/drawing/2014/main" id="{768DCE22-1C8E-1DA8-1EF5-6C4338CEC0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8697" y="3753795"/>
            <a:ext cx="1314450" cy="1343025"/>
          </a:xfrm>
          <a:prstGeom prst="rect">
            <a:avLst/>
          </a:prstGeom>
        </p:spPr>
      </p:pic>
      <p:pic>
        <p:nvPicPr>
          <p:cNvPr id="12" name="Picture 11">
            <a:extLst>
              <a:ext uri="{FF2B5EF4-FFF2-40B4-BE49-F238E27FC236}">
                <a16:creationId xmlns:a16="http://schemas.microsoft.com/office/drawing/2014/main" id="{692AA19A-7385-B4B0-969D-FF483117360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1560" y="4941168"/>
            <a:ext cx="1228725" cy="1352550"/>
          </a:xfrm>
          <a:prstGeom prst="rect">
            <a:avLst/>
          </a:prstGeom>
        </p:spPr>
      </p:pic>
      <p:sp>
        <p:nvSpPr>
          <p:cNvPr id="19" name="TextBox 18">
            <a:extLst>
              <a:ext uri="{FF2B5EF4-FFF2-40B4-BE49-F238E27FC236}">
                <a16:creationId xmlns:a16="http://schemas.microsoft.com/office/drawing/2014/main" id="{6C9058D2-0B1A-6B8C-3B04-292DA0B2BE68}"/>
              </a:ext>
            </a:extLst>
          </p:cNvPr>
          <p:cNvSpPr txBox="1"/>
          <p:nvPr/>
        </p:nvSpPr>
        <p:spPr>
          <a:xfrm>
            <a:off x="1935753" y="413226"/>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Statut </a:t>
            </a:r>
            <a:r>
              <a:rPr lang="fr-FR" sz="2000" b="0" i="0" dirty="0">
                <a:solidFill>
                  <a:srgbClr val="000000"/>
                </a:solidFill>
                <a:effectLst/>
                <a:latin typeface="Calibri" panose="020F0502020204030204" pitchFamily="34" charset="0"/>
                <a:cs typeface="Calibri" panose="020F0502020204030204" pitchFamily="34" charset="0"/>
              </a:rPr>
              <a:t>- C’est la place de l’individu au sein d’un groupe, l’importance qu’on lui accorde (en tous cas, l’importance qu’il ressent). Cela influe directement son estime de soi.</a:t>
            </a:r>
            <a:endParaRPr lang="en-US" sz="2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1ADB503-C614-1425-5AB5-0BD6C529B647}"/>
              </a:ext>
            </a:extLst>
          </p:cNvPr>
          <p:cNvSpPr txBox="1"/>
          <p:nvPr/>
        </p:nvSpPr>
        <p:spPr>
          <a:xfrm>
            <a:off x="1935753" y="1655087"/>
            <a:ext cx="6700978" cy="707886"/>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Certitude </a:t>
            </a:r>
            <a:r>
              <a:rPr lang="fr-FR" sz="2000" b="0" i="0" dirty="0">
                <a:solidFill>
                  <a:srgbClr val="000000"/>
                </a:solidFill>
                <a:effectLst/>
                <a:latin typeface="Calibri" panose="020F0502020204030204" pitchFamily="34" charset="0"/>
                <a:cs typeface="Calibri" panose="020F0502020204030204" pitchFamily="34" charset="0"/>
              </a:rPr>
              <a:t>- Cela rassure les salariés d’avoir une idée de ce que l’avenir leur réserve, c’est leur besoin de sécurité.</a:t>
            </a:r>
            <a:endParaRPr lang="en-US" sz="20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8746A9-DF2A-8E63-6068-C3146F448829}"/>
              </a:ext>
            </a:extLst>
          </p:cNvPr>
          <p:cNvSpPr txBox="1"/>
          <p:nvPr/>
        </p:nvSpPr>
        <p:spPr>
          <a:xfrm>
            <a:off x="1935753" y="2822692"/>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Autonomie </a:t>
            </a:r>
            <a:r>
              <a:rPr lang="fr-FR" sz="2000" b="0" i="0" dirty="0">
                <a:solidFill>
                  <a:srgbClr val="000000"/>
                </a:solidFill>
                <a:effectLst/>
                <a:latin typeface="Calibri" panose="020F0502020204030204" pitchFamily="34" charset="0"/>
                <a:cs typeface="Calibri" panose="020F0502020204030204" pitchFamily="34" charset="0"/>
              </a:rPr>
              <a:t>- C’est le sentiment de pouvoir faire des choix et d’exercer un contrôle sur son environnement. C’est aussi la possibilité de se développer.</a:t>
            </a:r>
            <a:endParaRPr lang="en-US" sz="20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940ECE4-A974-B715-77C7-C39E90A64C4F}"/>
              </a:ext>
            </a:extLst>
          </p:cNvPr>
          <p:cNvSpPr txBox="1"/>
          <p:nvPr/>
        </p:nvSpPr>
        <p:spPr>
          <a:xfrm>
            <a:off x="1936571" y="3970355"/>
            <a:ext cx="6700978"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Relations </a:t>
            </a:r>
            <a:r>
              <a:rPr lang="fr-FR" sz="2000" b="0" i="0" dirty="0">
                <a:solidFill>
                  <a:srgbClr val="000000"/>
                </a:solidFill>
                <a:effectLst/>
                <a:latin typeface="Calibri" panose="020F0502020204030204" pitchFamily="34" charset="0"/>
                <a:cs typeface="Calibri" panose="020F0502020204030204" pitchFamily="34" charset="0"/>
              </a:rPr>
              <a:t>- C’est le besoin d’appartenance, c’est de travailler dans un environnement relationnel sain. À défaut, on passe son temps à assurer ses arrières !</a:t>
            </a:r>
            <a:endParaRPr lang="en-US" sz="20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22D7BAA-FCE3-9E6F-EA4A-FC4AA9DCEB37}"/>
              </a:ext>
            </a:extLst>
          </p:cNvPr>
          <p:cNvSpPr txBox="1"/>
          <p:nvPr/>
        </p:nvSpPr>
        <p:spPr>
          <a:xfrm>
            <a:off x="1935754" y="5244228"/>
            <a:ext cx="6700978" cy="707886"/>
          </a:xfrm>
          <a:prstGeom prst="rect">
            <a:avLst/>
          </a:prstGeom>
          <a:noFill/>
        </p:spPr>
        <p:txBody>
          <a:bodyPr wrap="square">
            <a:spAutoFit/>
          </a:bodyPr>
          <a:lstStyle/>
          <a:p>
            <a:r>
              <a:rPr lang="fr-FR" sz="2000" b="1" dirty="0">
                <a:solidFill>
                  <a:srgbClr val="000000"/>
                </a:solidFill>
                <a:latin typeface="Calibri" panose="020F0502020204030204" pitchFamily="34" charset="0"/>
                <a:cs typeface="Calibri" panose="020F0502020204030204" pitchFamily="34" charset="0"/>
              </a:rPr>
              <a:t>Franc-jeu </a:t>
            </a:r>
            <a:r>
              <a:rPr lang="fr-FR" sz="2000" dirty="0">
                <a:solidFill>
                  <a:srgbClr val="000000"/>
                </a:solidFill>
                <a:latin typeface="Calibri" panose="020F0502020204030204" pitchFamily="34" charset="0"/>
                <a:cs typeface="Calibri" panose="020F0502020204030204" pitchFamily="34" charset="0"/>
              </a:rPr>
              <a:t>- </a:t>
            </a:r>
            <a:r>
              <a:rPr lang="fr-FR" sz="2000" b="0" i="0" dirty="0">
                <a:solidFill>
                  <a:srgbClr val="000000"/>
                </a:solidFill>
                <a:effectLst/>
                <a:latin typeface="Calibri" panose="020F0502020204030204" pitchFamily="34" charset="0"/>
                <a:cs typeface="Calibri" panose="020F0502020204030204" pitchFamily="34" charset="0"/>
              </a:rPr>
              <a:t>C’est le besoin d’évoluer dans un système perçu comme juste, équitable et bienveillant.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21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59E8-88E3-8A77-4E68-FF02B50EB9DF}"/>
              </a:ext>
            </a:extLst>
          </p:cNvPr>
          <p:cNvSpPr>
            <a:spLocks noGrp="1"/>
          </p:cNvSpPr>
          <p:nvPr>
            <p:ph type="title"/>
          </p:nvPr>
        </p:nvSpPr>
        <p:spPr/>
        <p:txBody>
          <a:bodyPr/>
          <a:lstStyle/>
          <a:p>
            <a:r>
              <a:rPr lang="fr-CA" dirty="0"/>
              <a:t>SCARF</a:t>
            </a:r>
            <a:endParaRPr lang="en-US" dirty="0"/>
          </a:p>
        </p:txBody>
      </p:sp>
      <p:pic>
        <p:nvPicPr>
          <p:cNvPr id="5" name="Online Media 4" title="Le modèle SCARF: le neuroleadership">
            <a:hlinkClick r:id="" action="ppaction://media"/>
            <a:extLst>
              <a:ext uri="{FF2B5EF4-FFF2-40B4-BE49-F238E27FC236}">
                <a16:creationId xmlns:a16="http://schemas.microsoft.com/office/drawing/2014/main" id="{825F9760-425D-013F-ED30-EEDE008A2A41}"/>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26706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A51E1B6-1050-8B18-A7ED-498B3AC81F94}"/>
              </a:ext>
            </a:extLst>
          </p:cNvPr>
          <p:cNvGrpSpPr/>
          <p:nvPr/>
        </p:nvGrpSpPr>
        <p:grpSpPr>
          <a:xfrm>
            <a:off x="7092280" y="153888"/>
            <a:ext cx="1876771" cy="1752804"/>
            <a:chOff x="6660233" y="980728"/>
            <a:chExt cx="1296144" cy="1224135"/>
          </a:xfrm>
        </p:grpSpPr>
        <p:pic>
          <p:nvPicPr>
            <p:cNvPr id="8" name="Picture 2" descr="Blank stop sign | Free SVG">
              <a:extLst>
                <a:ext uri="{FF2B5EF4-FFF2-40B4-BE49-F238E27FC236}">
                  <a16:creationId xmlns:a16="http://schemas.microsoft.com/office/drawing/2014/main" id="{50C8897C-ADE2-4E47-7C3A-4DA520F3E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DBE6E0-595F-00B8-AFE5-DF3F4C204002}"/>
                </a:ext>
              </a:extLst>
            </p:cNvPr>
            <p:cNvSpPr txBox="1"/>
            <p:nvPr/>
          </p:nvSpPr>
          <p:spPr>
            <a:xfrm>
              <a:off x="6671282" y="1383964"/>
              <a:ext cx="1247908" cy="494378"/>
            </a:xfrm>
            <a:prstGeom prst="rect">
              <a:avLst/>
            </a:prstGeom>
            <a:noFill/>
          </p:spPr>
          <p:txBody>
            <a:bodyPr wrap="square">
              <a:spAutoFit/>
            </a:bodyPr>
            <a:lstStyle/>
            <a:p>
              <a:pPr algn="ctr"/>
              <a:r>
                <a:rPr lang="en-CA" sz="4000" dirty="0">
                  <a:solidFill>
                    <a:schemeClr val="bg1"/>
                  </a:solidFill>
                </a:rPr>
                <a:t>ARC-RR</a:t>
              </a:r>
              <a:endParaRPr lang="en-US" sz="4000" dirty="0">
                <a:solidFill>
                  <a:schemeClr val="bg1"/>
                </a:solidFill>
              </a:endParaRPr>
            </a:p>
          </p:txBody>
        </p:sp>
      </p:grpSp>
      <p:sp>
        <p:nvSpPr>
          <p:cNvPr id="2" name="Title 1"/>
          <p:cNvSpPr>
            <a:spLocks noGrp="1"/>
          </p:cNvSpPr>
          <p:nvPr>
            <p:ph type="title"/>
          </p:nvPr>
        </p:nvSpPr>
        <p:spPr>
          <a:xfrm>
            <a:off x="457200" y="274638"/>
            <a:ext cx="8602960" cy="1143000"/>
          </a:xfrm>
        </p:spPr>
        <p:txBody>
          <a:bodyPr>
            <a:normAutofit/>
          </a:bodyPr>
          <a:lstStyle/>
          <a:p>
            <a:r>
              <a:rPr lang="fr-CA" dirty="0"/>
              <a:t>Technique – ARC-RR</a:t>
            </a:r>
            <a:br>
              <a:rPr lang="fr-CA" dirty="0"/>
            </a:br>
            <a:r>
              <a:rPr lang="fr-CA" sz="2200" dirty="0"/>
              <a:t>(adapté de l'anglais : SBN-RR)</a:t>
            </a:r>
          </a:p>
        </p:txBody>
      </p:sp>
      <p:sp>
        <p:nvSpPr>
          <p:cNvPr id="3" name="Content Placeholder 2"/>
          <p:cNvSpPr>
            <a:spLocks noGrp="1"/>
          </p:cNvSpPr>
          <p:nvPr>
            <p:ph idx="1"/>
          </p:nvPr>
        </p:nvSpPr>
        <p:spPr>
          <a:xfrm>
            <a:off x="457200" y="1600200"/>
            <a:ext cx="8229600" cy="4826913"/>
          </a:xfrm>
        </p:spPr>
        <p:txBody>
          <a:bodyPr>
            <a:normAutofit fontScale="92500"/>
          </a:bodyPr>
          <a:lstStyle/>
          <a:p>
            <a:pPr>
              <a:lnSpc>
                <a:spcPct val="150000"/>
              </a:lnSpc>
            </a:pPr>
            <a:r>
              <a:rPr lang="fr-CA" sz="2400" b="1" dirty="0"/>
              <a:t>Arrêter</a:t>
            </a:r>
            <a:r>
              <a:rPr lang="fr-CA" sz="2400" dirty="0"/>
              <a:t> – </a:t>
            </a:r>
            <a:r>
              <a:rPr lang="fr-FR" sz="2400" dirty="0"/>
              <a:t>chaque fois que vous sentez un déclencheur venir</a:t>
            </a:r>
            <a:endParaRPr lang="fr-CA" sz="2400" dirty="0"/>
          </a:p>
          <a:p>
            <a:pPr>
              <a:lnSpc>
                <a:spcPct val="150000"/>
              </a:lnSpc>
            </a:pPr>
            <a:r>
              <a:rPr lang="fr-CA" sz="2400" b="1" dirty="0"/>
              <a:t>Respirer</a:t>
            </a:r>
            <a:r>
              <a:rPr lang="fr-CA" sz="2400" dirty="0"/>
              <a:t> – </a:t>
            </a:r>
            <a:r>
              <a:rPr lang="fr-FR" sz="2400" dirty="0"/>
              <a:t>concentrez votre esprit sur votre respiration</a:t>
            </a:r>
            <a:endParaRPr lang="fr-CA" sz="2400" dirty="0"/>
          </a:p>
          <a:p>
            <a:pPr>
              <a:lnSpc>
                <a:spcPct val="150000"/>
              </a:lnSpc>
            </a:pPr>
            <a:r>
              <a:rPr lang="fr-CA" sz="2400" b="1" dirty="0"/>
              <a:t>Constater</a:t>
            </a:r>
            <a:r>
              <a:rPr lang="fr-CA" sz="2400" dirty="0"/>
              <a:t> – </a:t>
            </a:r>
            <a:r>
              <a:rPr lang="fr-FR" sz="2400" dirty="0"/>
              <a:t>faites l'expérience de ce que vous ressentez, notez vos émotions</a:t>
            </a:r>
            <a:endParaRPr lang="fr-CA" sz="2400" dirty="0"/>
          </a:p>
          <a:p>
            <a:pPr>
              <a:lnSpc>
                <a:spcPct val="150000"/>
              </a:lnSpc>
            </a:pPr>
            <a:r>
              <a:rPr lang="fr-CA" sz="2400" b="1" dirty="0"/>
              <a:t>Réfléchir</a:t>
            </a:r>
            <a:r>
              <a:rPr lang="fr-CA" sz="2400" dirty="0"/>
              <a:t> – </a:t>
            </a:r>
            <a:r>
              <a:rPr lang="fr-FR" sz="2400" dirty="0"/>
              <a:t>ça vient d'où ? Y a-t-il un jugement ?</a:t>
            </a:r>
            <a:endParaRPr lang="fr-CA" sz="2400" dirty="0"/>
          </a:p>
          <a:p>
            <a:pPr>
              <a:lnSpc>
                <a:spcPct val="150000"/>
              </a:lnSpc>
            </a:pPr>
            <a:r>
              <a:rPr lang="fr-CA" sz="2400" b="1" dirty="0"/>
              <a:t>Répondre</a:t>
            </a:r>
            <a:r>
              <a:rPr lang="fr-CA" sz="2400" dirty="0"/>
              <a:t> – </a:t>
            </a:r>
            <a:r>
              <a:rPr lang="fr-FR" sz="2400" dirty="0"/>
              <a:t>profiter de l'occasion pour répondre avec un résultat positif et compatissant à l'esprit</a:t>
            </a:r>
            <a:endParaRPr lang="fr-CA" sz="2400" dirty="0"/>
          </a:p>
          <a:p>
            <a:pPr marL="400050" lvl="1" indent="0">
              <a:lnSpc>
                <a:spcPct val="150000"/>
              </a:lnSpc>
              <a:buNone/>
            </a:pPr>
            <a:endParaRPr lang="fr-FR" sz="1400" dirty="0"/>
          </a:p>
          <a:p>
            <a:pPr marL="400050" lvl="1" indent="0">
              <a:lnSpc>
                <a:spcPct val="150000"/>
              </a:lnSpc>
              <a:buNone/>
            </a:pPr>
            <a:r>
              <a:rPr lang="fr-FR" sz="2200" dirty="0"/>
              <a:t>C'est une technique qui pourrait être utilisée dans votre travail quotidien.</a:t>
            </a:r>
            <a:endParaRPr lang="fr-CA" sz="2200" dirty="0"/>
          </a:p>
        </p:txBody>
      </p:sp>
      <p:sp>
        <p:nvSpPr>
          <p:cNvPr id="4" name="Rectangle 3"/>
          <p:cNvSpPr/>
          <p:nvPr/>
        </p:nvSpPr>
        <p:spPr>
          <a:xfrm>
            <a:off x="899592" y="6427113"/>
            <a:ext cx="6924600" cy="276999"/>
          </a:xfrm>
          <a:prstGeom prst="rect">
            <a:avLst/>
          </a:prstGeom>
        </p:spPr>
        <p:txBody>
          <a:bodyPr wrap="square">
            <a:spAutoFit/>
          </a:bodyPr>
          <a:lstStyle/>
          <a:p>
            <a:r>
              <a:rPr lang="en-US" sz="1200" dirty="0">
                <a:hlinkClick r:id="rId4"/>
              </a:rPr>
              <a:t>https://www.aureliendaudet.com/muscler-intelligence-emotionnelle-2-jours-4-semaines/</a:t>
            </a:r>
            <a:endParaRPr lang="en-US" sz="1200" dirty="0"/>
          </a:p>
        </p:txBody>
      </p:sp>
    </p:spTree>
    <p:extLst>
      <p:ext uri="{BB962C8B-B14F-4D97-AF65-F5344CB8AC3E}">
        <p14:creationId xmlns:p14="http://schemas.microsoft.com/office/powerpoint/2010/main" val="100865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148" y="6233914"/>
            <a:ext cx="8229600" cy="430887"/>
          </a:xfrm>
          <a:prstGeom prst="rect">
            <a:avLst/>
          </a:prstGeom>
        </p:spPr>
        <p:txBody>
          <a:bodyPr wrap="square">
            <a:spAutoFit/>
          </a:bodyPr>
          <a:lstStyle/>
          <a:p>
            <a:pPr marL="171450" indent="-171450" defTabSz="914400">
              <a:buFont typeface="Arial" panose="020B0604020202020204" pitchFamily="34" charset="0"/>
              <a:buChar char="•"/>
              <a:defRPr/>
            </a:pPr>
            <a:r>
              <a:rPr lang="en-US" sz="1100" dirty="0"/>
              <a:t>Voila </a:t>
            </a:r>
            <a:r>
              <a:rPr lang="en-US" sz="1100" dirty="0" err="1"/>
              <a:t>ce</a:t>
            </a:r>
            <a:r>
              <a:rPr lang="en-US" sz="1100" dirty="0"/>
              <a:t> </a:t>
            </a:r>
            <a:r>
              <a:rPr lang="en-US" sz="1100" dirty="0" err="1"/>
              <a:t>qu’il</a:t>
            </a:r>
            <a:r>
              <a:rPr lang="en-US" sz="1100" dirty="0"/>
              <a:t> faut faire pour </a:t>
            </a:r>
            <a:r>
              <a:rPr lang="en-US" sz="1100" dirty="0" err="1"/>
              <a:t>réussir</a:t>
            </a:r>
            <a:r>
              <a:rPr lang="en-US" sz="1100" dirty="0"/>
              <a:t> à </a:t>
            </a:r>
            <a:r>
              <a:rPr lang="en-US" sz="1100" dirty="0" err="1"/>
              <a:t>s’aimer</a:t>
            </a:r>
            <a:r>
              <a:rPr lang="en-US" sz="1100" dirty="0"/>
              <a:t> soi </a:t>
            </a:r>
            <a:r>
              <a:rPr lang="en-US" sz="1100" dirty="0" err="1"/>
              <a:t>même</a:t>
            </a:r>
            <a:r>
              <a:rPr lang="en-US" sz="1100" dirty="0"/>
              <a:t>, 6 mins – </a:t>
            </a:r>
            <a:r>
              <a:rPr lang="en-US" sz="1100" dirty="0">
                <a:hlinkClick r:id="rId3"/>
              </a:rPr>
              <a:t>https://www.youtube.com/watch?v=18jn-K34aNA&amp;t=39s</a:t>
            </a:r>
            <a:r>
              <a:rPr lang="en-US" sz="1100" dirty="0"/>
              <a:t> </a:t>
            </a:r>
          </a:p>
          <a:p>
            <a:pPr marL="171450" lvl="0" indent="-171450" defTabSz="914400">
              <a:buFont typeface="Arial" panose="020B0604020202020204" pitchFamily="34" charset="0"/>
              <a:buChar char="•"/>
              <a:defRPr/>
            </a:pPr>
            <a:r>
              <a:rPr lang="en-US" sz="1100" dirty="0" err="1"/>
              <a:t>Exercice</a:t>
            </a:r>
            <a:r>
              <a:rPr lang="en-US" sz="1100" dirty="0"/>
              <a:t> dans le </a:t>
            </a:r>
            <a:r>
              <a:rPr lang="en-US" sz="1100" dirty="0" err="1"/>
              <a:t>miroir</a:t>
            </a:r>
            <a:r>
              <a:rPr lang="en-US" sz="1100" dirty="0"/>
              <a:t>, Augmenter </a:t>
            </a:r>
            <a:r>
              <a:rPr lang="en-US" sz="1100" dirty="0" err="1"/>
              <a:t>l'amour</a:t>
            </a:r>
            <a:r>
              <a:rPr lang="en-US" sz="1100" dirty="0"/>
              <a:t> de soi, 4 min - </a:t>
            </a:r>
            <a:r>
              <a:rPr lang="fr-FR" sz="1100" dirty="0">
                <a:hlinkClick r:id="rId4"/>
              </a:rPr>
              <a:t>https://www.youtube.com/watch?v=HTlnAbAax_0</a:t>
            </a:r>
            <a:r>
              <a:rPr lang="fr-FR" sz="1100" dirty="0"/>
              <a:t> </a:t>
            </a:r>
          </a:p>
        </p:txBody>
      </p:sp>
      <p:sp>
        <p:nvSpPr>
          <p:cNvPr id="17" name="Title 16"/>
          <p:cNvSpPr>
            <a:spLocks noGrp="1"/>
          </p:cNvSpPr>
          <p:nvPr>
            <p:ph type="title"/>
          </p:nvPr>
        </p:nvSpPr>
        <p:spPr/>
        <p:txBody>
          <a:bodyPr>
            <a:noAutofit/>
          </a:bodyPr>
          <a:lstStyle/>
          <a:p>
            <a:r>
              <a:rPr lang="fr-FR" sz="3200" dirty="0"/>
              <a:t>Traitez-vous comme si vous étiez digne d'amour… parce que vous l’êtes</a:t>
            </a:r>
            <a:endParaRPr lang="en-CA" sz="3200" dirty="0"/>
          </a:p>
        </p:txBody>
      </p:sp>
      <p:pic>
        <p:nvPicPr>
          <p:cNvPr id="1028" name="Picture 4" descr="love yourself | Dwayne &amp;quot;The Rock&amp;quot; Johnson | Know Your Meme"/>
          <p:cNvPicPr>
            <a:picLocks noChangeAspect="1" noChangeArrowheads="1"/>
          </p:cNvPicPr>
          <p:nvPr/>
        </p:nvPicPr>
        <p:blipFill rotWithShape="1">
          <a:blip r:embed="rId5">
            <a:extLst>
              <a:ext uri="{28A0092B-C50C-407E-A947-70E740481C1C}">
                <a14:useLocalDpi xmlns:a14="http://schemas.microsoft.com/office/drawing/2010/main" val="0"/>
              </a:ext>
            </a:extLst>
          </a:blip>
          <a:srcRect t="16000"/>
          <a:stretch/>
        </p:blipFill>
        <p:spPr bwMode="auto">
          <a:xfrm>
            <a:off x="1181183" y="2576540"/>
            <a:ext cx="3380765" cy="30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4582054" y="1222176"/>
            <a:ext cx="755273" cy="1225403"/>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852734" y="1587528"/>
            <a:ext cx="1071562" cy="1071562"/>
          </a:xfrm>
          <a:prstGeom prst="rect">
            <a:avLst/>
          </a:prstGeom>
        </p:spPr>
      </p:pic>
      <p:pic>
        <p:nvPicPr>
          <p:cNvPr id="8"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204" y="5687479"/>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0300" y="5552354"/>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6ABAC0-963A-9A9B-C89F-52C1DF209260}"/>
              </a:ext>
            </a:extLst>
          </p:cNvPr>
          <p:cNvSpPr txBox="1"/>
          <p:nvPr/>
        </p:nvSpPr>
        <p:spPr>
          <a:xfrm>
            <a:off x="2837161" y="1578665"/>
            <a:ext cx="1327679" cy="707886"/>
          </a:xfrm>
          <a:prstGeom prst="rect">
            <a:avLst/>
          </a:prstGeom>
          <a:noFill/>
        </p:spPr>
        <p:txBody>
          <a:bodyPr wrap="square">
            <a:spAutoFit/>
          </a:bodyPr>
          <a:lstStyle/>
          <a:p>
            <a:pPr algn="ctr"/>
            <a:r>
              <a:rPr lang="fr-CA" sz="2000" b="1" i="1" dirty="0">
                <a:solidFill>
                  <a:srgbClr val="7030A0"/>
                </a:solidFill>
                <a:latin typeface="Ink Free" panose="03080402000500000000" pitchFamily="66" charset="0"/>
              </a:rPr>
              <a:t>Aime toi toi-même</a:t>
            </a:r>
          </a:p>
        </p:txBody>
      </p:sp>
      <p:pic>
        <p:nvPicPr>
          <p:cNvPr id="13" name="Picture 12">
            <a:extLst>
              <a:ext uri="{FF2B5EF4-FFF2-40B4-BE49-F238E27FC236}">
                <a16:creationId xmlns:a16="http://schemas.microsoft.com/office/drawing/2014/main" id="{3B77E28C-45B5-B2BE-29AF-855D10EA9B84}"/>
              </a:ext>
            </a:extLst>
          </p:cNvPr>
          <p:cNvPicPr>
            <a:picLocks noChangeAspect="1"/>
          </p:cNvPicPr>
          <p:nvPr/>
        </p:nvPicPr>
        <p:blipFill>
          <a:blip r:embed="rId9"/>
          <a:stretch>
            <a:fillRect/>
          </a:stretch>
        </p:blipFill>
        <p:spPr>
          <a:xfrm>
            <a:off x="4600776" y="2609779"/>
            <a:ext cx="3643783" cy="2738910"/>
          </a:xfrm>
          <a:prstGeom prst="rect">
            <a:avLst/>
          </a:prstGeom>
        </p:spPr>
      </p:pic>
      <p:pic>
        <p:nvPicPr>
          <p:cNvPr id="15" name="Picture 14">
            <a:extLst>
              <a:ext uri="{FF2B5EF4-FFF2-40B4-BE49-F238E27FC236}">
                <a16:creationId xmlns:a16="http://schemas.microsoft.com/office/drawing/2014/main" id="{AB478CB1-AE87-C228-2A81-A24A6D82E32C}"/>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7237767" y="193847"/>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590A-80B8-E542-C9E2-D796FA771186}"/>
              </a:ext>
            </a:extLst>
          </p:cNvPr>
          <p:cNvSpPr>
            <a:spLocks noGrp="1"/>
          </p:cNvSpPr>
          <p:nvPr>
            <p:ph type="title"/>
          </p:nvPr>
        </p:nvSpPr>
        <p:spPr/>
        <p:txBody>
          <a:bodyPr/>
          <a:lstStyle/>
          <a:p>
            <a:r>
              <a:rPr lang="fr-CA" dirty="0"/>
              <a:t>S’aimer a soi même</a:t>
            </a:r>
            <a:endParaRPr lang="en-US" dirty="0"/>
          </a:p>
        </p:txBody>
      </p:sp>
      <p:pic>
        <p:nvPicPr>
          <p:cNvPr id="5" name="Online Media 4" title="Voila ce qu'il faut faire pour réussir à s'aimer soi même.">
            <a:hlinkClick r:id="" action="ppaction://media"/>
            <a:extLst>
              <a:ext uri="{FF2B5EF4-FFF2-40B4-BE49-F238E27FC236}">
                <a16:creationId xmlns:a16="http://schemas.microsoft.com/office/drawing/2014/main" id="{829B36D5-FE9A-79D7-0EAF-42DD2A14B6FF}"/>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15176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AFB4-4C69-6065-D061-6A381324933D}"/>
              </a:ext>
            </a:extLst>
          </p:cNvPr>
          <p:cNvSpPr>
            <a:spLocks noGrp="1"/>
          </p:cNvSpPr>
          <p:nvPr>
            <p:ph type="title"/>
          </p:nvPr>
        </p:nvSpPr>
        <p:spPr/>
        <p:txBody>
          <a:bodyPr/>
          <a:lstStyle/>
          <a:p>
            <a:r>
              <a:rPr lang="fr-CA" dirty="0"/>
              <a:t>L’amour de soi</a:t>
            </a:r>
            <a:endParaRPr lang="en-US" dirty="0"/>
          </a:p>
        </p:txBody>
      </p:sp>
      <p:pic>
        <p:nvPicPr>
          <p:cNvPr id="5" name="Online Media 4" title="Augmenter l'amour de soi">
            <a:hlinkClick r:id="" action="ppaction://media"/>
            <a:extLst>
              <a:ext uri="{FF2B5EF4-FFF2-40B4-BE49-F238E27FC236}">
                <a16:creationId xmlns:a16="http://schemas.microsoft.com/office/drawing/2014/main" id="{E866DA32-09AB-F74A-4CA0-0BEDD7AF9B3A}"/>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355635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51479" y="1011337"/>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fr-CA" sz="4400" u="none" dirty="0"/>
              <a:t>Retour sur la séance</a:t>
            </a:r>
            <a:r>
              <a:rPr lang="fr-CA" sz="4400" u="none" dirty="0">
                <a:solidFill>
                  <a:schemeClr val="accent3">
                    <a:lumMod val="75000"/>
                  </a:schemeClr>
                </a:solidFill>
              </a:rPr>
              <a:t> </a:t>
            </a:r>
            <a:r>
              <a:rPr lang="fr-CA" sz="4400" dirty="0"/>
              <a:t>– Qu’est-ce qui a le plus retenu votre attention?</a:t>
            </a:r>
            <a:endParaRPr lang="en-US" dirty="0"/>
          </a:p>
        </p:txBody>
      </p:sp>
      <p:grpSp>
        <p:nvGrpSpPr>
          <p:cNvPr id="22" name="Group 21">
            <a:extLst>
              <a:ext uri="{FF2B5EF4-FFF2-40B4-BE49-F238E27FC236}">
                <a16:creationId xmlns:a16="http://schemas.microsoft.com/office/drawing/2014/main" id="{3AA6F5C4-3237-4A15-4378-37356AE2EAE0}"/>
              </a:ext>
            </a:extLst>
          </p:cNvPr>
          <p:cNvGrpSpPr/>
          <p:nvPr/>
        </p:nvGrpSpPr>
        <p:grpSpPr>
          <a:xfrm>
            <a:off x="974894" y="4543169"/>
            <a:ext cx="1429032" cy="1511170"/>
            <a:chOff x="6660233" y="980728"/>
            <a:chExt cx="1296144" cy="1224135"/>
          </a:xfrm>
        </p:grpSpPr>
        <p:pic>
          <p:nvPicPr>
            <p:cNvPr id="23" name="Picture 2" descr="Blank stop sign | Free SVG">
              <a:extLst>
                <a:ext uri="{FF2B5EF4-FFF2-40B4-BE49-F238E27FC236}">
                  <a16:creationId xmlns:a16="http://schemas.microsoft.com/office/drawing/2014/main" id="{13E27C88-FABB-B7EB-3B1D-48CBC37F8410}"/>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BBC0D5-0A3E-D9BF-9D98-02BE15967193}"/>
                </a:ext>
              </a:extLst>
            </p:cNvPr>
            <p:cNvSpPr txBox="1"/>
            <p:nvPr/>
          </p:nvSpPr>
          <p:spPr>
            <a:xfrm>
              <a:off x="6671282" y="1383964"/>
              <a:ext cx="1247909" cy="423838"/>
            </a:xfrm>
            <a:prstGeom prst="rect">
              <a:avLst/>
            </a:prstGeom>
            <a:noFill/>
          </p:spPr>
          <p:txBody>
            <a:bodyPr wrap="square">
              <a:spAutoFit/>
            </a:bodyPr>
            <a:lstStyle/>
            <a:p>
              <a:pPr algn="ctr"/>
              <a:r>
                <a:rPr lang="en-CA" sz="2800" dirty="0">
                  <a:solidFill>
                    <a:schemeClr val="bg1"/>
                  </a:solidFill>
                </a:rPr>
                <a:t>ARC-RR</a:t>
              </a:r>
              <a:endParaRPr lang="en-US" sz="2800" dirty="0">
                <a:solidFill>
                  <a:schemeClr val="bg1"/>
                </a:solidFill>
              </a:endParaRPr>
            </a:p>
          </p:txBody>
        </p:sp>
      </p:grpSp>
      <p:grpSp>
        <p:nvGrpSpPr>
          <p:cNvPr id="13" name="Group 12">
            <a:extLst>
              <a:ext uri="{FF2B5EF4-FFF2-40B4-BE49-F238E27FC236}">
                <a16:creationId xmlns:a16="http://schemas.microsoft.com/office/drawing/2014/main" id="{A7BFA154-56AF-2234-5D8D-B6959C9DA7D6}"/>
              </a:ext>
            </a:extLst>
          </p:cNvPr>
          <p:cNvGrpSpPr/>
          <p:nvPr/>
        </p:nvGrpSpPr>
        <p:grpSpPr>
          <a:xfrm>
            <a:off x="3269616" y="5094089"/>
            <a:ext cx="2830649" cy="1745259"/>
            <a:chOff x="863886" y="4895193"/>
            <a:chExt cx="2430578" cy="1643719"/>
          </a:xfrm>
        </p:grpSpPr>
        <p:grpSp>
          <p:nvGrpSpPr>
            <p:cNvPr id="10" name="Group 9"/>
            <p:cNvGrpSpPr/>
            <p:nvPr/>
          </p:nvGrpSpPr>
          <p:grpSpPr>
            <a:xfrm>
              <a:off x="863886" y="5161265"/>
              <a:ext cx="1058590" cy="1100825"/>
              <a:chOff x="1281162" y="4286773"/>
              <a:chExt cx="1342242" cy="1436914"/>
            </a:xfrm>
          </p:grpSpPr>
          <p:pic>
            <p:nvPicPr>
              <p:cNvPr id="24" name="Picture 23"/>
              <p:cNvPicPr>
                <a:picLocks noChangeAspect="1"/>
              </p:cNvPicPr>
              <p:nvPr/>
            </p:nvPicPr>
            <p:blipFill>
              <a:blip r:embed="rId5">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pic>
          <p:nvPicPr>
            <p:cNvPr id="33" name="Picture 32">
              <a:extLst>
                <a:ext uri="{FF2B5EF4-FFF2-40B4-BE49-F238E27FC236}">
                  <a16:creationId xmlns:a16="http://schemas.microsoft.com/office/drawing/2014/main" id="{661398DA-D920-873C-374E-7809BB41B0A3}"/>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flipH="1">
              <a:off x="2073941" y="4895193"/>
              <a:ext cx="1220523" cy="1643719"/>
            </a:xfrm>
            <a:prstGeom prst="rect">
              <a:avLst/>
            </a:prstGeom>
          </p:spPr>
        </p:pic>
      </p:grpSp>
      <p:grpSp>
        <p:nvGrpSpPr>
          <p:cNvPr id="12" name="Group 11">
            <a:extLst>
              <a:ext uri="{FF2B5EF4-FFF2-40B4-BE49-F238E27FC236}">
                <a16:creationId xmlns:a16="http://schemas.microsoft.com/office/drawing/2014/main" id="{4DC68E32-F96D-3F10-B2F8-DE5BD0B0A1BD}"/>
              </a:ext>
            </a:extLst>
          </p:cNvPr>
          <p:cNvGrpSpPr/>
          <p:nvPr/>
        </p:nvGrpSpPr>
        <p:grpSpPr>
          <a:xfrm>
            <a:off x="3753541" y="3429000"/>
            <a:ext cx="3563354" cy="1361877"/>
            <a:chOff x="517972" y="1457532"/>
            <a:chExt cx="3366827" cy="1410398"/>
          </a:xfrm>
        </p:grpSpPr>
        <p:pic>
          <p:nvPicPr>
            <p:cNvPr id="9" name="Picture 8">
              <a:extLst>
                <a:ext uri="{FF2B5EF4-FFF2-40B4-BE49-F238E27FC236}">
                  <a16:creationId xmlns:a16="http://schemas.microsoft.com/office/drawing/2014/main" id="{03FF6638-9117-F213-427B-6C34933E4718}"/>
                </a:ext>
              </a:extLst>
            </p:cNvPr>
            <p:cNvPicPr>
              <a:picLocks noChangeAspect="1"/>
            </p:cNvPicPr>
            <p:nvPr/>
          </p:nvPicPr>
          <p:blipFill>
            <a:blip r:embed="rId9">
              <a:duotone>
                <a:schemeClr val="accent1">
                  <a:shade val="45000"/>
                  <a:satMod val="135000"/>
                </a:schemeClr>
                <a:prstClr val="white"/>
              </a:duotone>
            </a:blip>
            <a:stretch>
              <a:fillRect/>
            </a:stretch>
          </p:blipFill>
          <p:spPr>
            <a:xfrm>
              <a:off x="940423" y="1649642"/>
              <a:ext cx="2944376" cy="1045507"/>
            </a:xfrm>
            <a:prstGeom prst="rect">
              <a:avLst/>
            </a:prstGeom>
          </p:spPr>
        </p:pic>
        <p:pic>
          <p:nvPicPr>
            <p:cNvPr id="42" name="Picture 41">
              <a:extLst>
                <a:ext uri="{FF2B5EF4-FFF2-40B4-BE49-F238E27FC236}">
                  <a16:creationId xmlns:a16="http://schemas.microsoft.com/office/drawing/2014/main" id="{A2C52770-DDFF-CF87-41FE-C08EAA58D4AC}"/>
                </a:ext>
              </a:extLst>
            </p:cNvPr>
            <p:cNvPicPr>
              <a:picLocks noChangeAspect="1"/>
            </p:cNvPicPr>
            <p:nvPr/>
          </p:nvPicPr>
          <p:blipFill>
            <a:blip r:embed="rId10">
              <a:duotone>
                <a:schemeClr val="accent1">
                  <a:shade val="45000"/>
                  <a:satMod val="135000"/>
                </a:schemeClr>
                <a:prstClr val="white"/>
              </a:duotone>
            </a:blip>
            <a:stretch>
              <a:fillRect/>
            </a:stretch>
          </p:blipFill>
          <p:spPr>
            <a:xfrm>
              <a:off x="517972" y="1457532"/>
              <a:ext cx="365268" cy="1410398"/>
            </a:xfrm>
            <a:prstGeom prst="rect">
              <a:avLst/>
            </a:prstGeom>
          </p:spPr>
        </p:pic>
      </p:grpSp>
      <p:pic>
        <p:nvPicPr>
          <p:cNvPr id="54" name="Picture 53">
            <a:extLst>
              <a:ext uri="{FF2B5EF4-FFF2-40B4-BE49-F238E27FC236}">
                <a16:creationId xmlns:a16="http://schemas.microsoft.com/office/drawing/2014/main" id="{7145E96A-0128-D035-EA4A-63D42FF237B6}"/>
              </a:ext>
            </a:extLst>
          </p:cNvPr>
          <p:cNvPicPr>
            <a:picLocks noChangeAspect="1"/>
          </p:cNvPicPr>
          <p:nvPr/>
        </p:nvPicPr>
        <p:blipFill>
          <a:blip r:embed="rId11">
            <a:duotone>
              <a:schemeClr val="accent1">
                <a:shade val="45000"/>
                <a:satMod val="135000"/>
              </a:schemeClr>
              <a:prstClr val="white"/>
            </a:duotone>
          </a:blip>
          <a:stretch>
            <a:fillRect/>
          </a:stretch>
        </p:blipFill>
        <p:spPr>
          <a:xfrm>
            <a:off x="840165" y="1881715"/>
            <a:ext cx="2664945" cy="1488766"/>
          </a:xfrm>
          <a:prstGeom prst="rect">
            <a:avLst/>
          </a:prstGeom>
        </p:spPr>
      </p:pic>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07504" y="2897361"/>
            <a:ext cx="8928992" cy="1470025"/>
          </a:xfrm>
        </p:spPr>
        <p:txBody>
          <a:bodyPr>
            <a:normAutofit/>
          </a:bodyPr>
          <a:lstStyle/>
          <a:p>
            <a:r>
              <a:rPr lang="fr-FR" sz="3600" dirty="0">
                <a:solidFill>
                  <a:srgbClr val="4F81BD">
                    <a:lumMod val="75000"/>
                  </a:srgbClr>
                </a:solidFill>
                <a:latin typeface="Calibri"/>
              </a:rPr>
              <a:t>Programme de développement du leadership de changement en pleine-conscience (DLCP)</a:t>
            </a:r>
            <a:endParaRPr lang="en-CA" dirty="0">
              <a:solidFill>
                <a:schemeClr val="accent1">
                  <a:lumMod val="75000"/>
                </a:schemeClr>
              </a:solidFill>
            </a:endParaRPr>
          </a:p>
        </p:txBody>
      </p:sp>
      <p:sp>
        <p:nvSpPr>
          <p:cNvPr id="6" name="Subtitle 2"/>
          <p:cNvSpPr>
            <a:spLocks noGrp="1"/>
          </p:cNvSpPr>
          <p:nvPr>
            <p:ph type="subTitle" idx="4294967295"/>
          </p:nvPr>
        </p:nvSpPr>
        <p:spPr>
          <a:xfrm>
            <a:off x="1371600" y="4653136"/>
            <a:ext cx="6400800" cy="17526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CA" sz="3200" b="0" i="0" u="none" strike="noStrike" kern="1200" cap="none" spc="0" normalizeH="0" baseline="0" noProof="0" dirty="0">
                <a:ln>
                  <a:noFill/>
                </a:ln>
                <a:solidFill>
                  <a:prstClr val="black">
                    <a:tint val="75000"/>
                  </a:prstClr>
                </a:solidFill>
                <a:effectLst/>
                <a:uLnTx/>
                <a:uFillTx/>
                <a:latin typeface="Calibri"/>
                <a:ea typeface="+mn-ea"/>
                <a:cs typeface="+mn-cs"/>
              </a:rPr>
              <a:t>Séance 5 de 8</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fr-CA" dirty="0">
                <a:solidFill>
                  <a:prstClr val="black">
                    <a:tint val="75000"/>
                  </a:prstClr>
                </a:solidFill>
                <a:latin typeface="Calibri"/>
              </a:rPr>
              <a:t>31 octobre 2024</a:t>
            </a:r>
            <a:endParaRPr kumimoji="0" lang="fr-CA"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9223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1143000"/>
          </a:xfrm>
        </p:spPr>
        <p:txBody>
          <a:bodyPr>
            <a:normAutofit fontScale="90000"/>
          </a:bodyPr>
          <a:lstStyle/>
          <a:p>
            <a:r>
              <a:rPr lang="fr-CA" sz="3600" dirty="0"/>
              <a:t>Choses à accomplir cette semaine</a:t>
            </a:r>
            <a:endParaRPr lang="en-US" sz="3600" dirty="0"/>
          </a:p>
        </p:txBody>
      </p:sp>
      <p:sp>
        <p:nvSpPr>
          <p:cNvPr id="3" name="Content Placeholder 2"/>
          <p:cNvSpPr>
            <a:spLocks noGrp="1"/>
          </p:cNvSpPr>
          <p:nvPr>
            <p:ph idx="1"/>
          </p:nvPr>
        </p:nvSpPr>
        <p:spPr>
          <a:xfrm>
            <a:off x="457200" y="1417638"/>
            <a:ext cx="8075240" cy="5251722"/>
          </a:xfrm>
        </p:spPr>
        <p:txBody>
          <a:bodyPr>
            <a:noAutofit/>
          </a:bodyPr>
          <a:lstStyle/>
          <a:p>
            <a:pPr lvl="0">
              <a:spcBef>
                <a:spcPts val="600"/>
              </a:spcBef>
            </a:pPr>
            <a:r>
              <a:rPr lang="fr-CA" sz="2400" dirty="0"/>
              <a:t>Connexion - système de </a:t>
            </a:r>
            <a:r>
              <a:rPr lang="fr-CA" sz="2400" b="1" i="1" dirty="0">
                <a:latin typeface="Bradley Hand ITC" panose="03070402050302030203" pitchFamily="66" charset="0"/>
              </a:rPr>
              <a:t>Jumelage</a:t>
            </a:r>
            <a:endParaRPr lang="fr-CA" sz="2400" dirty="0"/>
          </a:p>
          <a:p>
            <a:pPr>
              <a:spcBef>
                <a:spcPts val="600"/>
              </a:spcBef>
            </a:pPr>
            <a:r>
              <a:rPr lang="fr-CA" sz="2400" dirty="0"/>
              <a:t>Journal de gratitude</a:t>
            </a:r>
          </a:p>
          <a:p>
            <a:pPr>
              <a:spcBef>
                <a:spcPts val="600"/>
              </a:spcBef>
            </a:pPr>
            <a:r>
              <a:rPr lang="fr-FR" sz="2800" dirty="0"/>
              <a:t>Pratiquez ce qui est indiqué sur la diapositive précédente</a:t>
            </a:r>
          </a:p>
          <a:p>
            <a:pPr lvl="1">
              <a:spcBef>
                <a:spcPts val="600"/>
              </a:spcBef>
            </a:pPr>
            <a:r>
              <a:rPr lang="fr-FR" sz="2400" dirty="0"/>
              <a:t>Changement et Transition, SCARF, ARC-RR, Amour de soi</a:t>
            </a:r>
            <a:endParaRPr lang="fr-FR" sz="2800" dirty="0"/>
          </a:p>
          <a:p>
            <a:pPr>
              <a:spcBef>
                <a:spcPts val="600"/>
              </a:spcBef>
            </a:pPr>
            <a:r>
              <a:rPr lang="fr-FR" sz="2800" dirty="0"/>
              <a:t>Faites votre pratique </a:t>
            </a:r>
            <a:r>
              <a:rPr lang="fr-FR" sz="2800" b="1" dirty="0"/>
              <a:t>jusqu'à 15 minutes </a:t>
            </a:r>
            <a:r>
              <a:rPr lang="fr-FR" sz="2800" dirty="0"/>
              <a:t>et </a:t>
            </a:r>
            <a:br>
              <a:rPr lang="fr-FR" sz="2800" dirty="0"/>
            </a:br>
            <a:r>
              <a:rPr lang="fr-FR" sz="2800" dirty="0"/>
              <a:t>continuez à pratiquer tous les jours de la semaine</a:t>
            </a:r>
            <a:endParaRPr lang="fr-CA" sz="2800" dirty="0"/>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Scan corporel, </a:t>
            </a:r>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Respiration, </a:t>
            </a:r>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ou </a:t>
            </a:r>
            <a:r>
              <a:rPr lang="fr-CA" sz="2400" dirty="0"/>
              <a:t>Autocompassion</a:t>
            </a:r>
            <a:endParaRPr lang="fr-CA" sz="2400" dirty="0">
              <a:effectLst/>
              <a:ea typeface="Calibri" panose="020F0502020204030204" pitchFamily="34" charset="0"/>
              <a:cs typeface="Times New Roman" panose="02020603050405020304" pitchFamily="18" charset="0"/>
            </a:endParaRPr>
          </a:p>
        </p:txBody>
      </p:sp>
      <p:pic>
        <p:nvPicPr>
          <p:cNvPr id="3078" name="Picture 6" descr="Image result for happy home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9922" y="93780"/>
            <a:ext cx="2177988" cy="1601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16DE6B-B19B-6888-3296-CF4E3BC6C0A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rot="2745437">
            <a:off x="4996006" y="910906"/>
            <a:ext cx="1172680" cy="1209033"/>
          </a:xfrm>
          <a:prstGeom prst="rect">
            <a:avLst/>
          </a:prstGeom>
        </p:spPr>
      </p:pic>
      <p:grpSp>
        <p:nvGrpSpPr>
          <p:cNvPr id="8" name="Group 7">
            <a:extLst>
              <a:ext uri="{FF2B5EF4-FFF2-40B4-BE49-F238E27FC236}">
                <a16:creationId xmlns:a16="http://schemas.microsoft.com/office/drawing/2014/main" id="{F18F76D3-14DE-D9E3-8151-3CAEC2822027}"/>
              </a:ext>
            </a:extLst>
          </p:cNvPr>
          <p:cNvGrpSpPr/>
          <p:nvPr>
            <p:custDataLst>
              <p:tags r:id="rId2"/>
            </p:custDataLst>
          </p:nvPr>
        </p:nvGrpSpPr>
        <p:grpSpPr>
          <a:xfrm>
            <a:off x="8217517" y="3585389"/>
            <a:ext cx="693137" cy="916220"/>
            <a:chOff x="6542261" y="506769"/>
            <a:chExt cx="523699" cy="570787"/>
          </a:xfrm>
        </p:grpSpPr>
        <p:pic>
          <p:nvPicPr>
            <p:cNvPr id="9" name="Picture 8">
              <a:extLst>
                <a:ext uri="{FF2B5EF4-FFF2-40B4-BE49-F238E27FC236}">
                  <a16:creationId xmlns:a16="http://schemas.microsoft.com/office/drawing/2014/main" id="{0C621F60-679A-743B-51F0-9BC8B088190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542261" y="808286"/>
              <a:ext cx="230884" cy="269270"/>
            </a:xfrm>
            <a:prstGeom prst="rect">
              <a:avLst/>
            </a:prstGeom>
          </p:spPr>
        </p:pic>
        <p:pic>
          <p:nvPicPr>
            <p:cNvPr id="10" name="Picture 9">
              <a:extLst>
                <a:ext uri="{FF2B5EF4-FFF2-40B4-BE49-F238E27FC236}">
                  <a16:creationId xmlns:a16="http://schemas.microsoft.com/office/drawing/2014/main" id="{02B6900B-5329-522E-5A7B-53F229C32CD9}"/>
                </a:ext>
              </a:extLst>
            </p:cNvPr>
            <p:cNvPicPr>
              <a:picLocks noChangeAspect="1"/>
            </p:cNvPicPr>
            <p:nvPr/>
          </p:nvPicPr>
          <p:blipFill>
            <a:blip r:embed="rId9">
              <a:clrChange>
                <a:clrFrom>
                  <a:srgbClr val="FFFFFF"/>
                </a:clrFrom>
                <a:clrTo>
                  <a:srgbClr val="FFFFFF">
                    <a:alpha val="0"/>
                  </a:srgbClr>
                </a:clrTo>
              </a:clrChange>
              <a:duotone>
                <a:prstClr val="black"/>
                <a:srgbClr val="FF0000">
                  <a:tint val="45000"/>
                  <a:satMod val="400000"/>
                </a:srgbClr>
              </a:duotone>
            </a:blip>
            <a:stretch>
              <a:fillRect/>
            </a:stretch>
          </p:blipFill>
          <p:spPr>
            <a:xfrm>
              <a:off x="6626827" y="506769"/>
              <a:ext cx="439133" cy="538540"/>
            </a:xfrm>
            <a:prstGeom prst="rect">
              <a:avLst/>
            </a:prstGeom>
          </p:spPr>
        </p:pic>
      </p:grpSp>
      <p:pic>
        <p:nvPicPr>
          <p:cNvPr id="11" name="Picture 10">
            <a:extLst>
              <a:ext uri="{FF2B5EF4-FFF2-40B4-BE49-F238E27FC236}">
                <a16:creationId xmlns:a16="http://schemas.microsoft.com/office/drawing/2014/main" id="{D7C010FC-88A7-A542-E6A0-F2DD17250A7B}"/>
              </a:ext>
            </a:extLst>
          </p:cNvPr>
          <p:cNvPicPr>
            <a:picLocks noChangeAspect="1"/>
          </p:cNvPicPr>
          <p:nvPr>
            <p:custDataLst>
              <p:tags r:id="rId3"/>
            </p:custDataLst>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84168" y="1547445"/>
            <a:ext cx="848462" cy="871292"/>
          </a:xfrm>
          <a:prstGeom prst="rect">
            <a:avLst/>
          </a:prstGeom>
        </p:spPr>
      </p:pic>
      <p:pic>
        <p:nvPicPr>
          <p:cNvPr id="21" name="Picture 20">
            <a:extLst>
              <a:ext uri="{FF2B5EF4-FFF2-40B4-BE49-F238E27FC236}">
                <a16:creationId xmlns:a16="http://schemas.microsoft.com/office/drawing/2014/main" id="{1E09E91E-6399-A84E-083A-C675DF0200B6}"/>
              </a:ext>
            </a:extLst>
          </p:cNvPr>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95260" y="4516357"/>
            <a:ext cx="1488592" cy="1205120"/>
          </a:xfrm>
          <a:prstGeom prst="rect">
            <a:avLst/>
          </a:prstGeom>
        </p:spPr>
      </p:pic>
      <p:pic>
        <p:nvPicPr>
          <p:cNvPr id="22" name="Picture 8" descr="Remember Icons - Free SVG &amp; PNG Remember Images - Noun Project">
            <a:extLst>
              <a:ext uri="{FF2B5EF4-FFF2-40B4-BE49-F238E27FC236}">
                <a16:creationId xmlns:a16="http://schemas.microsoft.com/office/drawing/2014/main" id="{A7FBFA79-BE38-AB53-4A03-16D799F7FFF6}"/>
              </a:ext>
            </a:extLst>
          </p:cNvPr>
          <p:cNvPicPr>
            <a:picLocks noChangeAspect="1" noChangeArrowheads="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6543" y="5885405"/>
            <a:ext cx="887160" cy="88716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C8CEE8E-6B04-EA76-72F7-ABA0DB559C4B}"/>
              </a:ext>
              <a:ext uri="{C183D7F6-B498-43B3-948B-1728B52AA6E4}">
                <adec:decorative xmlns:adec="http://schemas.microsoft.com/office/drawing/2017/decorative" val="1"/>
              </a:ext>
            </a:extLst>
          </p:cNvPr>
          <p:cNvGrpSpPr/>
          <p:nvPr/>
        </p:nvGrpSpPr>
        <p:grpSpPr>
          <a:xfrm>
            <a:off x="5723703" y="5806935"/>
            <a:ext cx="1825035" cy="1053277"/>
            <a:chOff x="1069432" y="4920463"/>
            <a:chExt cx="2735315" cy="1722054"/>
          </a:xfrm>
        </p:grpSpPr>
        <p:pic>
          <p:nvPicPr>
            <p:cNvPr id="24" name="Picture 23">
              <a:extLst>
                <a:ext uri="{FF2B5EF4-FFF2-40B4-BE49-F238E27FC236}">
                  <a16:creationId xmlns:a16="http://schemas.microsoft.com/office/drawing/2014/main" id="{16269020-CA4A-4E00-1BD4-7D1A69BD00FE}"/>
                </a:ext>
              </a:extLst>
            </p:cNvPr>
            <p:cNvPicPr>
              <a:picLocks noChangeAspect="1"/>
            </p:cNvPicPr>
            <p:nvPr/>
          </p:nvPicPr>
          <p:blipFill>
            <a:blip r:embed="rId13">
              <a:duotone>
                <a:schemeClr val="accent1">
                  <a:shade val="45000"/>
                  <a:satMod val="135000"/>
                </a:schemeClr>
                <a:prstClr val="white"/>
              </a:duotone>
            </a:blip>
            <a:stretch>
              <a:fillRect/>
            </a:stretch>
          </p:blipFill>
          <p:spPr>
            <a:xfrm>
              <a:off x="1069432" y="5151125"/>
              <a:ext cx="1440160" cy="1260730"/>
            </a:xfrm>
            <a:prstGeom prst="rect">
              <a:avLst/>
            </a:prstGeom>
          </p:spPr>
        </p:pic>
        <p:pic>
          <p:nvPicPr>
            <p:cNvPr id="25" name="Picture 24">
              <a:extLst>
                <a:ext uri="{FF2B5EF4-FFF2-40B4-BE49-F238E27FC236}">
                  <a16:creationId xmlns:a16="http://schemas.microsoft.com/office/drawing/2014/main" id="{8B13730E-71AA-D295-6429-FDE29A1A625F}"/>
                </a:ext>
              </a:extLst>
            </p:cNvPr>
            <p:cNvPicPr>
              <a:picLocks noChangeAspect="1"/>
            </p:cNvPicPr>
            <p:nvPr/>
          </p:nvPicPr>
          <p:blipFill>
            <a:blip r:embed="rId14">
              <a:clrChange>
                <a:clrFrom>
                  <a:srgbClr val="FDFDFD"/>
                </a:clrFrom>
                <a:clrTo>
                  <a:srgbClr val="FDFDFD">
                    <a:alpha val="0"/>
                  </a:srgbClr>
                </a:clrTo>
              </a:clrChange>
              <a:duotone>
                <a:schemeClr val="accent1">
                  <a:shade val="45000"/>
                  <a:satMod val="135000"/>
                </a:schemeClr>
                <a:prstClr val="white"/>
              </a:duotone>
            </a:blip>
            <a:stretch>
              <a:fillRect/>
            </a:stretch>
          </p:blipFill>
          <p:spPr>
            <a:xfrm>
              <a:off x="2612556" y="4920463"/>
              <a:ext cx="1192191" cy="1722054"/>
            </a:xfrm>
            <a:prstGeom prst="rect">
              <a:avLst/>
            </a:prstGeom>
          </p:spPr>
        </p:pic>
      </p:grpSp>
    </p:spTree>
    <p:extLst>
      <p:ext uri="{BB962C8B-B14F-4D97-AF65-F5344CB8AC3E}">
        <p14:creationId xmlns:p14="http://schemas.microsoft.com/office/powerpoint/2010/main" val="25844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0D5681F-3667-E392-C30C-8F6E1300AB40}"/>
              </a:ext>
            </a:extLst>
          </p:cNvPr>
          <p:cNvSpPr/>
          <p:nvPr>
            <p:custDataLst>
              <p:tags r:id="rId1"/>
            </p:custDataLst>
          </p:nvPr>
        </p:nvSpPr>
        <p:spPr>
          <a:xfrm>
            <a:off x="2017589" y="5157192"/>
            <a:ext cx="5108963" cy="523220"/>
          </a:xfrm>
          <a:prstGeom prst="rect">
            <a:avLst/>
          </a:prstGeom>
        </p:spPr>
        <p:txBody>
          <a:bodyPr wrap="none">
            <a:spAutoFit/>
          </a:bodyPr>
          <a:lstStyle/>
          <a:p>
            <a:pPr algn="ctr"/>
            <a:r>
              <a:rPr lang="fr-CA" sz="2800" dirty="0"/>
              <a:t>Prenez conscience, soyez heureux</a:t>
            </a:r>
          </a:p>
        </p:txBody>
      </p:sp>
    </p:spTree>
    <p:extLst>
      <p:ext uri="{BB962C8B-B14F-4D97-AF65-F5344CB8AC3E}">
        <p14:creationId xmlns:p14="http://schemas.microsoft.com/office/powerpoint/2010/main" val="3602735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1480078" y="3281483"/>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599"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938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2786659" y="3023638"/>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2850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5314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6191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1534181"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3555391"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5767064" y="5330176"/>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620215" y="1700807"/>
            <a:ext cx="7904525" cy="4392489"/>
          </a:xfrm>
          <a:prstGeom prst="rect">
            <a:avLst/>
          </a:prstGeom>
          <a:noFill/>
          <a:ln w="9525">
            <a:noFill/>
            <a:miter lim="800000"/>
            <a:headEnd/>
            <a:tailEnd/>
          </a:ln>
        </p:spPr>
      </p:pic>
      <p:sp>
        <p:nvSpPr>
          <p:cNvPr id="5" name="TextBox 4"/>
          <p:cNvSpPr txBox="1"/>
          <p:nvPr>
            <p:custDataLst>
              <p:tags r:id="rId3"/>
            </p:custDataLst>
          </p:nvPr>
        </p:nvSpPr>
        <p:spPr>
          <a:xfrm>
            <a:off x="2987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1858036" y="4582339"/>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7226104"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938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831689" y="2326600"/>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682060" y="2810378"/>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46448" y="2722318"/>
            <a:ext cx="803302" cy="803302"/>
          </a:xfrm>
          <a:prstGeom prst="rect">
            <a:avLst/>
          </a:prstGeom>
        </p:spPr>
      </p:pic>
      <p:sp>
        <p:nvSpPr>
          <p:cNvPr id="34" name="TextBox 33"/>
          <p:cNvSpPr txBox="1"/>
          <p:nvPr>
            <p:custDataLst>
              <p:tags r:id="rId8"/>
            </p:custDataLst>
          </p:nvPr>
        </p:nvSpPr>
        <p:spPr>
          <a:xfrm>
            <a:off x="1965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2746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5406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6178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27047" y="2134198"/>
            <a:ext cx="658863" cy="645306"/>
          </a:xfrm>
          <a:prstGeom prst="rect">
            <a:avLst/>
          </a:prstGeom>
        </p:spPr>
      </p:pic>
      <p:sp>
        <p:nvSpPr>
          <p:cNvPr id="43" name="Title 3"/>
          <p:cNvSpPr txBox="1">
            <a:spLocks/>
          </p:cNvSpPr>
          <p:nvPr>
            <p:custDataLst>
              <p:tags r:id="rId13"/>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87970" y="3066183"/>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4031729"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1036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457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5004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descr="What?, So What?, Now What? model">
            <a:hlinkClick r:id="rId3" action="ppaction://hlinksldjump"/>
            <a:extLst>
              <a:ext uri="{FF2B5EF4-FFF2-40B4-BE49-F238E27FC236}">
                <a16:creationId xmlns:a16="http://schemas.microsoft.com/office/drawing/2014/main" id="{EDB84DCF-7E6D-6E28-BEE8-732BA4E1B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88755" y="3162549"/>
            <a:ext cx="1660713" cy="1677320"/>
          </a:xfrm>
          <a:prstGeom prst="rect">
            <a:avLst/>
          </a:prstGeom>
          <a:solidFill>
            <a:srgbClr val="FFFFFF"/>
          </a:solidFill>
        </p:spPr>
      </p:pic>
      <p:pic>
        <p:nvPicPr>
          <p:cNvPr id="3074" name="Picture 2" descr="VUCA Leadership: Principles and Best Practices | EPAM SolutionsHub">
            <a:hlinkClick r:id="rId5" action="ppaction://hlinksldjump"/>
            <a:extLst>
              <a:ext uri="{FF2B5EF4-FFF2-40B4-BE49-F238E27FC236}">
                <a16:creationId xmlns:a16="http://schemas.microsoft.com/office/drawing/2014/main" id="{F8EC93B4-19BB-EF72-0299-CCBFD4AA8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292" y="50224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ynefin framework">
            <a:extLst>
              <a:ext uri="{FF2B5EF4-FFF2-40B4-BE49-F238E27FC236}">
                <a16:creationId xmlns:a16="http://schemas.microsoft.com/office/drawing/2014/main" id="{84E13C2C-8A9C-47EC-720A-9298EB44E0DF}"/>
              </a:ext>
            </a:extLst>
          </p:cNvPr>
          <p:cNvPicPr>
            <a:picLocks noChangeAspect="1"/>
          </p:cNvPicPr>
          <p:nvPr/>
        </p:nvPicPr>
        <p:blipFill>
          <a:blip r:embed="rId7"/>
          <a:stretch>
            <a:fillRect/>
          </a:stretch>
        </p:blipFill>
        <p:spPr>
          <a:xfrm>
            <a:off x="2528708"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28</a:t>
            </a:fld>
            <a:endParaRPr lang="en-CA" dirty="0"/>
          </a:p>
        </p:txBody>
      </p:sp>
      <p:pic>
        <p:nvPicPr>
          <p:cNvPr id="4098" name="Picture 2" descr="Cynefind framework">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067" y="1600200"/>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nefin framework">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4400" dirty="0">
                <a:effectLst/>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a:extLst>
              <a:ext uri="{FF2B5EF4-FFF2-40B4-BE49-F238E27FC236}">
                <a16:creationId xmlns:a16="http://schemas.microsoft.com/office/drawing/2014/main" id="{94927D38-3FD2-914F-8D32-4E2C64A9F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6260123"/>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fr-CA" sz="2800" dirty="0"/>
              <a:t>Exercice d’autocompassion en pleine conscience – Centrage</a:t>
            </a:r>
            <a:endParaRPr lang="en-US" sz="2800" dirty="0"/>
          </a:p>
        </p:txBody>
      </p:sp>
      <p:grpSp>
        <p:nvGrpSpPr>
          <p:cNvPr id="5" name="Group 4"/>
          <p:cNvGrpSpPr/>
          <p:nvPr/>
        </p:nvGrpSpPr>
        <p:grpSpPr>
          <a:xfrm>
            <a:off x="7020272" y="854936"/>
            <a:ext cx="1384182" cy="1125404"/>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84701" y="2137600"/>
            <a:ext cx="4174598" cy="3379631"/>
          </a:xfrm>
          <a:prstGeom prst="rect">
            <a:avLst/>
          </a:prstGeom>
        </p:spPr>
      </p:pic>
    </p:spTree>
    <p:extLst>
      <p:ext uri="{BB962C8B-B14F-4D97-AF65-F5344CB8AC3E}">
        <p14:creationId xmlns:p14="http://schemas.microsoft.com/office/powerpoint/2010/main" val="45568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4307476"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descr="Stacey Matrix, simple form">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51" y="1700808"/>
            <a:ext cx="4522897" cy="4733137"/>
          </a:xfrm>
          <a:prstGeom prst="rect">
            <a:avLst/>
          </a:prstGeom>
        </p:spPr>
      </p:pic>
      <p:sp>
        <p:nvSpPr>
          <p:cNvPr id="2" name="Arrow: Striped Right 1">
            <a:hlinkClick r:id="rId5" action="ppaction://hlinksldjump"/>
            <a:extLst>
              <a:ext uri="{FF2B5EF4-FFF2-40B4-BE49-F238E27FC236}">
                <a16:creationId xmlns:a16="http://schemas.microsoft.com/office/drawing/2014/main" id="{B0C07CC9-9486-DFC5-8069-6A426237E2EC}"/>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151638"/>
            <a:ext cx="2862000" cy="2146500"/>
          </a:xfrm>
          <a:prstGeom prst="rect">
            <a:avLst/>
          </a:prstGeom>
        </p:spPr>
      </p:pic>
      <p:sp>
        <p:nvSpPr>
          <p:cNvPr id="183" name="Google Shape;183;p8"/>
          <p:cNvSpPr txBox="1"/>
          <p:nvPr/>
        </p:nvSpPr>
        <p:spPr>
          <a:xfrm flipH="1">
            <a:off x="369245" y="6381328"/>
            <a:ext cx="542689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600" b="0" i="0" u="none" strike="noStrike" cap="none"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pic>
        <p:nvPicPr>
          <p:cNvPr id="185" name="Google Shape;185;p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a:spLocks noGrp="1"/>
          </p:cNvSpPr>
          <p:nvPr>
            <p:ph type="title" idx="4294967295"/>
          </p:nvPr>
        </p:nvSpPr>
        <p:spPr>
          <a:xfrm>
            <a:off x="619475" y="753375"/>
            <a:ext cx="2862000"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Why Inquiry?</a:t>
            </a: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629123" y="4804587"/>
            <a:ext cx="7885754"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a:spLocks noGrp="1"/>
          </p:cNvSpPr>
          <p:nvPr>
            <p:ph type="title" idx="4294967295"/>
          </p:nvPr>
        </p:nvSpPr>
        <p:spPr>
          <a:xfrm>
            <a:off x="619474" y="598627"/>
            <a:ext cx="3952525"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Identifying The Next Wise Action</a:t>
            </a:r>
          </a:p>
        </p:txBody>
      </p:sp>
      <p:sp>
        <p:nvSpPr>
          <p:cNvPr id="5" name="TextBox 4">
            <a:extLst>
              <a:ext uri="{FF2B5EF4-FFF2-40B4-BE49-F238E27FC236}">
                <a16:creationId xmlns:a16="http://schemas.microsoft.com/office/drawing/2014/main" id="{51672236-6B35-4375-88F7-8B44EA0A6391}"/>
              </a:ext>
            </a:extLst>
          </p:cNvPr>
          <p:cNvSpPr txBox="1"/>
          <p:nvPr/>
        </p:nvSpPr>
        <p:spPr>
          <a:xfrm>
            <a:off x="327054" y="2557264"/>
            <a:ext cx="8324577" cy="378994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find something that is doable, no need to be something big or work on the whole pattern at one time.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 uri="{C183D7F6-B498-43B3-948B-1728B52AA6E4}">
                <adec:decorative xmlns:adec="http://schemas.microsoft.com/office/drawing/2017/decorative" val="1"/>
              </a:ext>
            </a:extLst>
          </p:cNvPr>
          <p:cNvPicPr preferRelativeResize="0"/>
          <p:nvPr/>
        </p:nvPicPr>
        <p:blipFill rotWithShape="1">
          <a:blip r:embed="rId5">
            <a:alphaModFix/>
          </a:blip>
          <a:srcRect r="2799" b="5150"/>
          <a:stretch/>
        </p:blipFill>
        <p:spPr>
          <a:xfrm>
            <a:off x="6729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4950920" y="2049875"/>
            <a:ext cx="3917270" cy="4046091"/>
          </a:xfrm>
          <a:prstGeom prst="rect">
            <a:avLst/>
          </a:prstGeom>
        </p:spPr>
      </p:pic>
      <p:sp>
        <p:nvSpPr>
          <p:cNvPr id="192" name="Google Shape;192;g8014ff5e07_0_1"/>
          <p:cNvSpPr txBox="1"/>
          <p:nvPr/>
        </p:nvSpPr>
        <p:spPr>
          <a:xfrm flipH="1">
            <a:off x="369259" y="6381328"/>
            <a:ext cx="3842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a:spLocks noGrp="1"/>
          </p:cNvSpPr>
          <p:nvPr>
            <p:ph type="title" idx="4294967295"/>
          </p:nvPr>
        </p:nvSpPr>
        <p:spPr>
          <a:xfrm>
            <a:off x="619474" y="640830"/>
            <a:ext cx="3592485" cy="18520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Simple Rules: Stand in Inquiry?</a:t>
            </a:r>
          </a:p>
        </p:txBody>
      </p:sp>
      <p:sp>
        <p:nvSpPr>
          <p:cNvPr id="17" name="TextBox 16">
            <a:extLst>
              <a:ext uri="{FF2B5EF4-FFF2-40B4-BE49-F238E27FC236}">
                <a16:creationId xmlns:a16="http://schemas.microsoft.com/office/drawing/2014/main" id="{4DBBB7B7-5C8D-4B1A-87DB-13DBB621D527}"/>
              </a:ext>
            </a:extLst>
          </p:cNvPr>
          <p:cNvSpPr txBox="1"/>
          <p:nvPr/>
        </p:nvSpPr>
        <p:spPr>
          <a:xfrm>
            <a:off x="369258" y="3232750"/>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857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78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3923928" y="1821584"/>
            <a:ext cx="4939952" cy="4525963"/>
          </a:xfrm>
        </p:spPr>
        <p:txBody>
          <a:bodyPr>
            <a:normAutofit/>
          </a:bodyPr>
          <a:lstStyle/>
          <a:p>
            <a:pPr marL="228600" indent="-228600">
              <a:lnSpc>
                <a:spcPct val="150000"/>
              </a:lnSpc>
              <a:buFont typeface="Arial" panose="020B0604020202020204" pitchFamily="34" charset="0"/>
              <a:buChar char="•"/>
            </a:pPr>
            <a:r>
              <a:rPr lang="en-CA" sz="3600" b="0" i="0" u="none" strike="noStrike" baseline="0" dirty="0">
                <a:solidFill>
                  <a:srgbClr val="000000"/>
                </a:solidFill>
              </a:rPr>
              <a:t>Open-ended</a:t>
            </a:r>
          </a:p>
          <a:p>
            <a:pPr marL="228600" indent="-228600">
              <a:lnSpc>
                <a:spcPct val="150000"/>
              </a:lnSpc>
              <a:buFont typeface="Arial" panose="020B0604020202020204" pitchFamily="34" charset="0"/>
              <a:buChar char="•"/>
            </a:pPr>
            <a:r>
              <a:rPr lang="en-CA" sz="3600" b="0" i="0" u="none" strike="noStrike" baseline="0" dirty="0">
                <a:solidFill>
                  <a:srgbClr val="000000"/>
                </a:solidFill>
              </a:rPr>
              <a:t>Not disguised as advice</a:t>
            </a:r>
          </a:p>
          <a:p>
            <a:pPr marL="228600" indent="-228600">
              <a:lnSpc>
                <a:spcPct val="150000"/>
              </a:lnSpc>
              <a:buFont typeface="Arial" panose="020B0604020202020204" pitchFamily="34" charset="0"/>
              <a:buChar char="•"/>
            </a:pPr>
            <a:r>
              <a:rPr lang="en-CA" sz="3600" b="0" i="0" u="none" strike="noStrike" baseline="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1547664" y="6347547"/>
            <a:ext cx="5526360" cy="276999"/>
          </a:xfrm>
          <a:prstGeom prst="rect">
            <a:avLst/>
          </a:prstGeom>
          <a:noFill/>
        </p:spPr>
        <p:txBody>
          <a:bodyPr wrap="square">
            <a:spAutoFit/>
          </a:bodyPr>
          <a:lstStyle/>
          <a:p>
            <a:r>
              <a:rPr lang="en-US" sz="1200" b="0" i="0" u="sng" dirty="0">
                <a:solidFill>
                  <a:srgbClr val="BDADA0"/>
                </a:solidFill>
                <a:effectLst/>
                <a:hlinkClick r:id="rId4"/>
              </a:rPr>
              <a:t>Simple Rules</a:t>
            </a:r>
            <a:r>
              <a:rPr lang="en-US" sz="1200" b="0" i="0" u="sng" dirty="0">
                <a:solidFill>
                  <a:srgbClr val="BDADA0"/>
                </a:solidFill>
                <a:effectLst/>
              </a:rPr>
              <a:t> - </a:t>
            </a:r>
            <a:r>
              <a:rPr lang="en-US" sz="1200" b="0" i="0" u="sng" dirty="0">
                <a:effectLst/>
              </a:rPr>
              <a:t>https://bit.ly/SimpleRulesHSD</a:t>
            </a:r>
            <a:endParaRPr lang="en-US" sz="1200" dirty="0"/>
          </a:p>
        </p:txBody>
      </p:sp>
      <p:sp>
        <p:nvSpPr>
          <p:cNvPr id="3" name="Arrow: Striped Right 2">
            <a:hlinkClick r:id="rId5" action="ppaction://hlinksldjump"/>
            <a:extLst>
              <a:ext uri="{FF2B5EF4-FFF2-40B4-BE49-F238E27FC236}">
                <a16:creationId xmlns:a16="http://schemas.microsoft.com/office/drawing/2014/main" id="{0610D0B5-1AE0-80E0-FC78-D866FB04B750}"/>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67"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138370"/>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descr="VUCA model">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932411" y="2534826"/>
            <a:ext cx="3000375" cy="3095625"/>
          </a:xfrm>
          <a:prstGeom prst="rect">
            <a:avLst/>
          </a:prstGeom>
        </p:spPr>
      </p:pic>
      <p:pic>
        <p:nvPicPr>
          <p:cNvPr id="19" name="Picture 18" descr="Vision">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3932786" y="2534826"/>
            <a:ext cx="4629150" cy="771525"/>
          </a:xfrm>
          <a:prstGeom prst="rect">
            <a:avLst/>
          </a:prstGeom>
        </p:spPr>
      </p:pic>
      <p:pic>
        <p:nvPicPr>
          <p:cNvPr id="21" name="Picture 20" descr="Understanding">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3917991" y="3303250"/>
            <a:ext cx="4648200" cy="819150"/>
          </a:xfrm>
          <a:prstGeom prst="rect">
            <a:avLst/>
          </a:prstGeom>
        </p:spPr>
      </p:pic>
      <p:pic>
        <p:nvPicPr>
          <p:cNvPr id="27" name="Picture 26" descr="Clarity">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3913736" y="4122400"/>
            <a:ext cx="4648200" cy="819150"/>
          </a:xfrm>
          <a:prstGeom prst="rect">
            <a:avLst/>
          </a:prstGeom>
        </p:spPr>
      </p:pic>
      <p:pic>
        <p:nvPicPr>
          <p:cNvPr id="29" name="Picture 28" descr="Agility">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3909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VUCA Proof ">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81703" y="1155772"/>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442628" y="131362"/>
            <a:ext cx="8229600" cy="1143000"/>
          </a:xfrm>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483259"/>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38487" y="1068235"/>
            <a:ext cx="2867025" cy="276225"/>
          </a:xfrm>
          <a:prstGeom prst="rect">
            <a:avLst/>
          </a:prstGeom>
        </p:spPr>
      </p:pic>
      <p:pic>
        <p:nvPicPr>
          <p:cNvPr id="8" name="Picture 7">
            <a:extLst>
              <a:ext uri="{FF2B5EF4-FFF2-40B4-BE49-F238E27FC236}">
                <a16:creationId xmlns:a16="http://schemas.microsoft.com/office/drawing/2014/main" id="{305BAD5B-02CB-BB16-CF6E-C9C3C68AD8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20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4382" y="3429130"/>
            <a:ext cx="1381125" cy="447675"/>
          </a:xfrm>
          <a:prstGeom prst="rect">
            <a:avLst/>
          </a:prstGeom>
        </p:spPr>
      </p:pic>
      <p:pic>
        <p:nvPicPr>
          <p:cNvPr id="12" name="Picture 11">
            <a:extLst>
              <a:ext uri="{FF2B5EF4-FFF2-40B4-BE49-F238E27FC236}">
                <a16:creationId xmlns:a16="http://schemas.microsoft.com/office/drawing/2014/main" id="{DF5D8AD3-816F-18A0-01A1-4AFC4E27AD0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48037" y="5965242"/>
            <a:ext cx="2447925" cy="257175"/>
          </a:xfrm>
          <a:prstGeom prst="rect">
            <a:avLst/>
          </a:prstGeom>
        </p:spPr>
      </p:pic>
      <p:pic>
        <p:nvPicPr>
          <p:cNvPr id="14" name="Picture 13">
            <a:extLst>
              <a:ext uri="{FF2B5EF4-FFF2-40B4-BE49-F238E27FC236}">
                <a16:creationId xmlns:a16="http://schemas.microsoft.com/office/drawing/2014/main" id="{0F436AA8-B1A7-3F16-CD9B-A4211088E2CA}"/>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5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 uri="{C183D7F6-B498-43B3-948B-1728B52AA6E4}">
                <adec:decorative xmlns:adec="http://schemas.microsoft.com/office/drawing/2017/decorative" val="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41238" y="1404209"/>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005512"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34111" y="4736517"/>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654" y="2018428"/>
            <a:ext cx="6692887" cy="2270540"/>
          </a:xfrm>
        </p:spPr>
        <p:txBody>
          <a:bodyPr>
            <a:normAutofit/>
          </a:bodyPr>
          <a:lstStyle/>
          <a:p>
            <a:pPr lvl="0"/>
            <a:r>
              <a:rPr lang="fr-CA" dirty="0"/>
              <a:t>Votre système de </a:t>
            </a:r>
            <a:r>
              <a:rPr lang="fr-CA" b="1" i="1" dirty="0">
                <a:latin typeface="Bradley Hand ITC" panose="03070402050302030203" pitchFamily="66" charset="0"/>
              </a:rPr>
              <a:t>Jumelage</a:t>
            </a:r>
            <a:endParaRPr lang="fr-CA" dirty="0"/>
          </a:p>
          <a:p>
            <a:pPr lvl="0"/>
            <a:endParaRPr lang="fr-CA" dirty="0"/>
          </a:p>
          <a:p>
            <a:pPr lvl="0"/>
            <a:r>
              <a:rPr lang="fr-CA" dirty="0"/>
              <a:t>Votre pratique</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45437">
            <a:off x="5439027" y="1827978"/>
            <a:ext cx="1172680" cy="1209033"/>
          </a:xfrm>
          <a:prstGeom prst="rect">
            <a:avLst/>
          </a:prstGeom>
        </p:spPr>
      </p:pic>
      <p:grpSp>
        <p:nvGrpSpPr>
          <p:cNvPr id="16" name="Group 15"/>
          <p:cNvGrpSpPr/>
          <p:nvPr/>
        </p:nvGrpSpPr>
        <p:grpSpPr>
          <a:xfrm>
            <a:off x="7454923" y="5315343"/>
            <a:ext cx="1027525" cy="1072237"/>
            <a:chOff x="1588297" y="4970908"/>
            <a:chExt cx="1091071" cy="1190315"/>
          </a:xfrm>
        </p:grpSpPr>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74761" y="4053320"/>
            <a:ext cx="1092677" cy="1005263"/>
          </a:xfrm>
          <a:prstGeom prst="rect">
            <a:avLst/>
          </a:prstGeom>
        </p:spPr>
      </p:pic>
      <p:pic>
        <p:nvPicPr>
          <p:cNvPr id="22" name="Picture 21"/>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14461" y="3885014"/>
            <a:ext cx="1488592" cy="1205120"/>
          </a:xfrm>
          <a:prstGeom prst="rect">
            <a:avLst/>
          </a:prstGeom>
        </p:spPr>
      </p:pic>
      <p:pic>
        <p:nvPicPr>
          <p:cNvPr id="20" name="Picture 6" descr="C:\Users\GonzalA1\AppData\Local\Microsoft\Windows\Temporary Internet Files\Content.IE5\H7G048II\촉촉한피부1[1].jpg"/>
          <p:cNvPicPr>
            <a:picLocks noChangeAspect="1" noChangeArrowheads="1"/>
          </p:cNvPicPr>
          <p:nvPr/>
        </p:nvPicPr>
        <p:blipFill>
          <a:blip r:embed="rId12">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9380"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duotone>
              <a:schemeClr val="accent1">
                <a:shade val="45000"/>
                <a:satMod val="135000"/>
              </a:schemeClr>
              <a:prstClr val="white"/>
            </a:duotone>
          </a:blip>
          <a:stretch>
            <a:fillRect/>
          </a:stretch>
        </p:blipFill>
        <p:spPr>
          <a:xfrm>
            <a:off x="6887454" y="4040408"/>
            <a:ext cx="1182018" cy="894331"/>
          </a:xfrm>
          <a:prstGeom prst="rect">
            <a:avLst/>
          </a:prstGeom>
        </p:spPr>
      </p:pic>
      <p:grpSp>
        <p:nvGrpSpPr>
          <p:cNvPr id="28" name="Group 27"/>
          <p:cNvGrpSpPr/>
          <p:nvPr/>
        </p:nvGrpSpPr>
        <p:grpSpPr>
          <a:xfrm>
            <a:off x="5481605" y="3792244"/>
            <a:ext cx="1183043" cy="1390660"/>
            <a:chOff x="1115917" y="2424130"/>
            <a:chExt cx="2481406" cy="2481406"/>
          </a:xfrm>
        </p:grpSpPr>
        <p:pic>
          <p:nvPicPr>
            <p:cNvPr id="29" name="Picture 28"/>
            <p:cNvPicPr>
              <a:picLocks noChangeAspect="1"/>
            </p:cNvPicPr>
            <p:nvPr/>
          </p:nvPicPr>
          <p:blipFill>
            <a:blip r:embed="rId1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0466" y="5376775"/>
            <a:ext cx="1018507" cy="811354"/>
          </a:xfrm>
          <a:prstGeom prst="rect">
            <a:avLst/>
          </a:prstGeom>
        </p:spPr>
      </p:pic>
      <p:pic>
        <p:nvPicPr>
          <p:cNvPr id="25" name="Picture 24"/>
          <p:cNvPicPr>
            <a:picLocks noChangeAspect="1"/>
          </p:cNvPicPr>
          <p:nvPr/>
        </p:nvPicPr>
        <p:blipFill>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1080" y="5300194"/>
            <a:ext cx="1087954" cy="1052597"/>
          </a:xfrm>
          <a:prstGeom prst="ellipse">
            <a:avLst/>
          </a:prstGeom>
          <a:ln>
            <a:noFill/>
          </a:ln>
          <a:effectLst>
            <a:softEdge rad="63500"/>
          </a:effectLst>
        </p:spPr>
      </p:pic>
      <p:pic>
        <p:nvPicPr>
          <p:cNvPr id="4" name="Picture 3">
            <a:extLst>
              <a:ext uri="{FF2B5EF4-FFF2-40B4-BE49-F238E27FC236}">
                <a16:creationId xmlns:a16="http://schemas.microsoft.com/office/drawing/2014/main" id="{7AE9A72D-E5FE-7785-6F6F-023C6197127C}"/>
              </a:ext>
            </a:extLst>
          </p:cNvPr>
          <p:cNvPicPr>
            <a:picLocks noChangeAspect="1"/>
          </p:cNvPicPr>
          <p:nvPr>
            <p:custDataLst>
              <p:tags r:id="rId1"/>
            </p:custDataLst>
          </p:nvPr>
        </p:nvPicPr>
        <p:blipFill>
          <a:blip r:embed="rId18">
            <a:clrChange>
              <a:clrFrom>
                <a:srgbClr val="FFFFFF"/>
              </a:clrFrom>
              <a:clrTo>
                <a:srgbClr val="FFFFFF">
                  <a:alpha val="0"/>
                </a:srgbClr>
              </a:clrTo>
            </a:clrChange>
            <a:duotone>
              <a:schemeClr val="bg2">
                <a:shade val="45000"/>
                <a:satMod val="135000"/>
              </a:schemeClr>
              <a:prstClr val="white"/>
            </a:duotone>
          </a:blip>
          <a:stretch>
            <a:fillRect/>
          </a:stretch>
        </p:blipFill>
        <p:spPr>
          <a:xfrm>
            <a:off x="1099237" y="5397424"/>
            <a:ext cx="1392179" cy="2868735"/>
          </a:xfrm>
          <a:prstGeom prst="rect">
            <a:avLst/>
          </a:prstGeom>
        </p:spPr>
      </p:pic>
      <p:grpSp>
        <p:nvGrpSpPr>
          <p:cNvPr id="5" name="Group 4">
            <a:extLst>
              <a:ext uri="{FF2B5EF4-FFF2-40B4-BE49-F238E27FC236}">
                <a16:creationId xmlns:a16="http://schemas.microsoft.com/office/drawing/2014/main" id="{82C1255E-E41E-597D-0DA6-2C337C934992}"/>
              </a:ext>
            </a:extLst>
          </p:cNvPr>
          <p:cNvGrpSpPr/>
          <p:nvPr/>
        </p:nvGrpSpPr>
        <p:grpSpPr>
          <a:xfrm>
            <a:off x="5702245" y="5455133"/>
            <a:ext cx="1170119" cy="944302"/>
            <a:chOff x="5786974" y="5243827"/>
            <a:chExt cx="1912332" cy="1402658"/>
          </a:xfrm>
        </p:grpSpPr>
        <p:pic>
          <p:nvPicPr>
            <p:cNvPr id="6" name="Picture 2" descr="Hand shake in heart | Free SVG">
              <a:extLst>
                <a:ext uri="{FF2B5EF4-FFF2-40B4-BE49-F238E27FC236}">
                  <a16:creationId xmlns:a16="http://schemas.microsoft.com/office/drawing/2014/main" id="{3FDD5DF8-08A2-4ACD-C7EB-E11A70ECE1CA}"/>
                </a:ext>
              </a:extLst>
            </p:cNvPr>
            <p:cNvPicPr>
              <a:picLocks noChangeAspect="1" noChangeArrowheads="1"/>
            </p:cNvPicPr>
            <p:nvPr>
              <p:custDataLst>
                <p:tags r:id="rId4"/>
              </p:custDataLst>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6974" y="5243827"/>
              <a:ext cx="1067924" cy="10679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C525E7-EC2E-3A59-A60F-EB8EAB61E519}"/>
                </a:ext>
              </a:extLst>
            </p:cNvPr>
            <p:cNvPicPr>
              <a:picLocks noChangeAspect="1"/>
            </p:cNvPicPr>
            <p:nvPr>
              <p:custDataLst>
                <p:tags r:id="rId5"/>
              </p:custDataLst>
            </p:nvPr>
          </p:nvPicPr>
          <p:blipFill>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55444" y="5302623"/>
              <a:ext cx="1343862" cy="1343862"/>
            </a:xfrm>
            <a:prstGeom prst="rect">
              <a:avLst/>
            </a:prstGeom>
          </p:spPr>
        </p:pic>
      </p:grpSp>
      <p:sp>
        <p:nvSpPr>
          <p:cNvPr id="9" name="Title 1">
            <a:extLst>
              <a:ext uri="{FF2B5EF4-FFF2-40B4-BE49-F238E27FC236}">
                <a16:creationId xmlns:a16="http://schemas.microsoft.com/office/drawing/2014/main" id="{CA5AA7F1-503D-00CF-2B38-34BBF946C165}"/>
              </a:ext>
            </a:extLst>
          </p:cNvPr>
          <p:cNvSpPr>
            <a:spLocks noGrp="1"/>
          </p:cNvSpPr>
          <p:nvPr>
            <p:ph type="title"/>
            <p:custDataLst>
              <p:tags r:id="rId2"/>
            </p:custDataLst>
          </p:nvPr>
        </p:nvSpPr>
        <p:spPr>
          <a:xfrm>
            <a:off x="457200" y="274638"/>
            <a:ext cx="8229600" cy="1143000"/>
          </a:xfrm>
        </p:spPr>
        <p:txBody>
          <a:bodyPr>
            <a:normAutofit/>
          </a:bodyPr>
          <a:lstStyle/>
          <a:p>
            <a:pPr lvl="0"/>
            <a:r>
              <a:rPr lang="fr-CA" sz="3600" dirty="0"/>
              <a:t>Compte rendu de la semaine 4</a:t>
            </a:r>
            <a:endParaRPr lang="fr-CA" dirty="0"/>
          </a:p>
        </p:txBody>
      </p:sp>
      <p:pic>
        <p:nvPicPr>
          <p:cNvPr id="11" name="Picture 10">
            <a:extLst>
              <a:ext uri="{FF2B5EF4-FFF2-40B4-BE49-F238E27FC236}">
                <a16:creationId xmlns:a16="http://schemas.microsoft.com/office/drawing/2014/main" id="{3B3370D9-36E9-EE7A-465B-87A20E3057BC}"/>
              </a:ext>
            </a:extLst>
          </p:cNvPr>
          <p:cNvPicPr>
            <a:picLocks noChangeAspect="1"/>
          </p:cNvPicPr>
          <p:nvPr>
            <p:custDataLst>
              <p:tags r:id="rId3"/>
            </p:custDataLst>
          </p:nvPr>
        </p:nvPicPr>
        <p:blipFill>
          <a:blip r:embed="rId21"/>
          <a:stretch>
            <a:fillRect/>
          </a:stretch>
        </p:blipFill>
        <p:spPr>
          <a:xfrm>
            <a:off x="6867526" y="106262"/>
            <a:ext cx="1955476" cy="1843444"/>
          </a:xfrm>
          <a:prstGeom prst="rect">
            <a:avLst/>
          </a:prstGeom>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500"/>
                            </p:stCondLst>
                            <p:childTnLst>
                              <p:par>
                                <p:cTn id="29" presetID="10"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4500"/>
                            </p:stCondLst>
                            <p:childTnLst>
                              <p:par>
                                <p:cTn id="33" presetID="10" presetClass="entr" presetSubtype="0" fill="hold" nodeType="afterEffect">
                                  <p:stCondLst>
                                    <p:cond delay="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500"/>
                            </p:stCondLst>
                            <p:childTnLst>
                              <p:par>
                                <p:cTn id="37" presetID="10" presetClass="entr" presetSubtype="0" fill="hold" nodeType="afterEffect">
                                  <p:stCondLst>
                                    <p:cond delay="50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6500"/>
                            </p:stCondLst>
                            <p:childTnLst>
                              <p:par>
                                <p:cTn id="41" presetID="10" presetClass="entr" presetSubtype="0"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7500"/>
                            </p:stCondLst>
                            <p:childTnLst>
                              <p:par>
                                <p:cTn id="45" presetID="10" presetClass="entr" presetSubtype="0" fill="hold" nodeType="after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70F0FDB-7659-9EFB-C6A2-8EC9C9CA178F}"/>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tretch>
            <a:fillRect/>
          </a:stretch>
        </p:blipFill>
        <p:spPr>
          <a:xfrm rot="20857149">
            <a:off x="5914362" y="1606489"/>
            <a:ext cx="4860032" cy="3645024"/>
          </a:xfrm>
          <a:prstGeom prst="rect">
            <a:avLst/>
          </a:prstGeom>
        </p:spPr>
      </p:pic>
      <p:sp>
        <p:nvSpPr>
          <p:cNvPr id="2" name="Title 1"/>
          <p:cNvSpPr>
            <a:spLocks noGrp="1"/>
          </p:cNvSpPr>
          <p:nvPr>
            <p:ph type="title"/>
          </p:nvPr>
        </p:nvSpPr>
        <p:spPr/>
        <p:txBody>
          <a:bodyPr>
            <a:normAutofit fontScale="90000"/>
          </a:bodyPr>
          <a:lstStyle/>
          <a:p>
            <a:r>
              <a:rPr lang="fr-CA" dirty="0"/>
              <a:t>Programme – semaine </a:t>
            </a:r>
            <a:r>
              <a:rPr lang="en-US" dirty="0"/>
              <a:t>5 </a:t>
            </a:r>
            <a:br>
              <a:rPr lang="en-US" dirty="0"/>
            </a:br>
            <a:r>
              <a:rPr lang="en-US" dirty="0"/>
              <a:t>(Compassion, </a:t>
            </a:r>
            <a:r>
              <a:rPr lang="en-US" dirty="0" err="1"/>
              <a:t>clarté</a:t>
            </a:r>
            <a:r>
              <a:rPr lang="en-US" dirty="0"/>
              <a:t> et </a:t>
            </a:r>
            <a:r>
              <a:rPr lang="en-US" dirty="0" err="1"/>
              <a:t>créativité</a:t>
            </a:r>
            <a:r>
              <a:rPr lang="en-US" dirty="0"/>
              <a:t>)</a:t>
            </a:r>
          </a:p>
        </p:txBody>
      </p:sp>
      <p:sp>
        <p:nvSpPr>
          <p:cNvPr id="3" name="Content Placeholder 2"/>
          <p:cNvSpPr>
            <a:spLocks noGrp="1"/>
          </p:cNvSpPr>
          <p:nvPr>
            <p:ph idx="1"/>
          </p:nvPr>
        </p:nvSpPr>
        <p:spPr>
          <a:xfrm>
            <a:off x="457200" y="1846258"/>
            <a:ext cx="8229600" cy="4525963"/>
          </a:xfrm>
        </p:spPr>
        <p:txBody>
          <a:bodyPr>
            <a:normAutofit lnSpcReduction="10000"/>
          </a:bodyPr>
          <a:lstStyle/>
          <a:p>
            <a:pPr lvl="0">
              <a:spcBef>
                <a:spcPts val="600"/>
              </a:spcBef>
            </a:pPr>
            <a:r>
              <a:rPr lang="fr-CA" dirty="0">
                <a:solidFill>
                  <a:schemeClr val="bg1">
                    <a:lumMod val="50000"/>
                  </a:schemeClr>
                </a:solidFill>
              </a:rPr>
              <a:t>Exercice de respiration pour se recentrer</a:t>
            </a:r>
          </a:p>
          <a:p>
            <a:pPr lvl="0">
              <a:spcBef>
                <a:spcPts val="600"/>
              </a:spcBef>
            </a:pPr>
            <a:r>
              <a:rPr lang="fr-CA" dirty="0">
                <a:solidFill>
                  <a:schemeClr val="bg1">
                    <a:lumMod val="50000"/>
                  </a:schemeClr>
                </a:solidFill>
              </a:rPr>
              <a:t>Bref retour sur la semaine dernière, la semaine 4</a:t>
            </a:r>
          </a:p>
          <a:p>
            <a:r>
              <a:rPr lang="fr-CA" dirty="0"/>
              <a:t>Changement et Transition</a:t>
            </a:r>
          </a:p>
          <a:p>
            <a:r>
              <a:rPr lang="fr-CA" dirty="0"/>
              <a:t>Le modèle SCARF</a:t>
            </a:r>
          </a:p>
          <a:p>
            <a:r>
              <a:rPr lang="fr-CA" dirty="0"/>
              <a:t>Technique – ARC-RR</a:t>
            </a:r>
          </a:p>
          <a:p>
            <a:r>
              <a:rPr lang="fr-CA" dirty="0"/>
              <a:t>Amour de soi</a:t>
            </a:r>
          </a:p>
          <a:p>
            <a:pPr lvl="0">
              <a:spcBef>
                <a:spcPts val="600"/>
              </a:spcBef>
            </a:pPr>
            <a:r>
              <a:rPr lang="fr-CA" sz="3200" dirty="0"/>
              <a:t>Choses à accomplir cette semaine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a:xfrm>
            <a:off x="457200" y="274637"/>
            <a:ext cx="8229600" cy="1477327"/>
          </a:xfrm>
        </p:spPr>
        <p:txBody>
          <a:bodyPr>
            <a:noAutofit/>
          </a:bodyPr>
          <a:lstStyle/>
          <a:p>
            <a:r>
              <a:rPr lang="en-CA" dirty="0"/>
              <a:t>Change and Transition // </a:t>
            </a:r>
            <a:r>
              <a:rPr lang="fr-CA" dirty="0"/>
              <a:t>Changement et transition</a:t>
            </a:r>
            <a:endParaRPr lang="en-CA" dirty="0"/>
          </a:p>
        </p:txBody>
      </p:sp>
      <p:sp>
        <p:nvSpPr>
          <p:cNvPr id="14" name="TextBox 13"/>
          <p:cNvSpPr txBox="1"/>
          <p:nvPr/>
        </p:nvSpPr>
        <p:spPr>
          <a:xfrm>
            <a:off x="1218180" y="2959872"/>
            <a:ext cx="1385614" cy="1477328"/>
          </a:xfrm>
          <a:prstGeom prst="rect">
            <a:avLst/>
          </a:prstGeom>
          <a:noFill/>
        </p:spPr>
        <p:txBody>
          <a:bodyPr wrap="square" rtlCol="0">
            <a:spAutoFit/>
          </a:bodyPr>
          <a:lstStyle/>
          <a:p>
            <a:pPr algn="ctr"/>
            <a:r>
              <a:rPr lang="en-CA" dirty="0"/>
              <a:t>Depth or Intensity</a:t>
            </a:r>
          </a:p>
          <a:p>
            <a:pPr algn="ctr"/>
            <a:r>
              <a:rPr lang="en-CA" dirty="0"/>
              <a:t>/</a:t>
            </a:r>
          </a:p>
          <a:p>
            <a:pPr algn="ctr"/>
            <a:r>
              <a:rPr lang="en-CA" dirty="0" err="1"/>
              <a:t>Profondeur</a:t>
            </a:r>
            <a:r>
              <a:rPr lang="en-CA" dirty="0"/>
              <a:t> </a:t>
            </a:r>
            <a:r>
              <a:rPr lang="en-CA" dirty="0" err="1"/>
              <a:t>ou</a:t>
            </a:r>
            <a:r>
              <a:rPr lang="en-CA" dirty="0"/>
              <a:t> </a:t>
            </a:r>
            <a:r>
              <a:rPr lang="en-CA" dirty="0" err="1"/>
              <a:t>intensité</a:t>
            </a:r>
            <a:endParaRPr lang="en-CA" dirty="0"/>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646331"/>
          </a:xfrm>
          <a:prstGeom prst="rect">
            <a:avLst/>
          </a:prstGeom>
          <a:noFill/>
        </p:spPr>
        <p:txBody>
          <a:bodyPr wrap="square" rtlCol="0">
            <a:spAutoFit/>
          </a:bodyPr>
          <a:lstStyle/>
          <a:p>
            <a:pPr algn="ctr"/>
            <a:r>
              <a:rPr lang="en-CA" dirty="0"/>
              <a:t>Duration / Durée</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923330"/>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br>
              <a:rPr lang="en-CA" b="1" dirty="0">
                <a:solidFill>
                  <a:srgbClr val="00B050"/>
                </a:solidFill>
                <a:effectLst>
                  <a:outerShdw blurRad="38100" dist="38100" dir="2700000" algn="tl">
                    <a:srgbClr val="C0C0C0"/>
                  </a:outerShdw>
                </a:effectLst>
              </a:rPr>
            </a:br>
            <a:r>
              <a:rPr lang="en-CA" b="1" dirty="0">
                <a:solidFill>
                  <a:srgbClr val="00B050"/>
                </a:solidFill>
                <a:effectLst>
                  <a:outerShdw blurRad="38100" dist="38100" dir="2700000" algn="tl">
                    <a:srgbClr val="C0C0C0"/>
                  </a:outerShdw>
                </a:effectLst>
              </a:rPr>
              <a:t>CHANGEMENT</a:t>
            </a:r>
            <a:r>
              <a:rPr lang="en-CA" b="1" dirty="0">
                <a:solidFill>
                  <a:schemeClr val="accent1">
                    <a:lumMod val="75000"/>
                  </a:schemeClr>
                </a:solidFill>
                <a:effectLst>
                  <a:outerShdw blurRad="38100" dist="38100" dir="2700000" algn="tl">
                    <a:srgbClr val="C0C0C0"/>
                  </a:outerShdw>
                </a:effectLst>
              </a:rPr>
              <a:t> +</a:t>
            </a:r>
            <a:r>
              <a:rPr lang="en-CA" b="1" dirty="0">
                <a:solidFill>
                  <a:srgbClr val="1B357D"/>
                </a:solidFill>
                <a:effectLst>
                  <a:outerShdw blurRad="38100" dist="38100" dir="2700000" algn="tl">
                    <a:srgbClr val="C0C0C0"/>
                  </a:outerShdw>
                </a:effectLst>
              </a:rPr>
              <a:t> </a:t>
            </a:r>
            <a:r>
              <a:rPr lang="en-CA" b="1" dirty="0">
                <a:solidFill>
                  <a:schemeClr val="accent6">
                    <a:lumMod val="75000"/>
                  </a:schemeClr>
                </a:solidFill>
                <a:effectLst>
                  <a:outerShdw blurRad="38100" dist="38100" dir="2700000" algn="tl">
                    <a:srgbClr val="C0C0C0"/>
                  </a:outerShdw>
                </a:effectLst>
              </a:rPr>
              <a:t>ÊTRES HUMAINS </a:t>
            </a:r>
            <a:r>
              <a:rPr lang="en-CA" b="1" dirty="0">
                <a:solidFill>
                  <a:schemeClr val="accent1">
                    <a:lumMod val="75000"/>
                  </a:schemeClr>
                </a:solidFill>
                <a:effectLst>
                  <a:outerShdw blurRad="38100" dist="38100" dir="2700000" algn="tl">
                    <a:srgbClr val="C0C0C0"/>
                  </a:outerShdw>
                </a:effectLst>
              </a:rPr>
              <a:t>= </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R</a:t>
            </a:r>
            <a:r>
              <a:rPr lang="en-CA" b="1" dirty="0">
                <a:solidFill>
                  <a:srgbClr val="00B050"/>
                </a:solidFill>
                <a:effectLst>
                  <a:outerShdw blurRad="38100" dist="38100" dir="2700000" algn="tl">
                    <a:srgbClr val="C0C0C0"/>
                  </a:outerShdw>
                </a:effectLst>
              </a:rPr>
              <a:t>A</a:t>
            </a:r>
            <a:r>
              <a:rPr lang="en-CA" b="1" dirty="0">
                <a:solidFill>
                  <a:schemeClr val="accent6">
                    <a:lumMod val="75000"/>
                  </a:schemeClr>
                </a:solidFill>
                <a:effectLst>
                  <a:outerShdw blurRad="38100" dist="38100" dir="2700000" algn="tl">
                    <a:srgbClr val="C0C0C0"/>
                  </a:outerShdw>
                </a:effectLst>
              </a:rPr>
              <a:t>N</a:t>
            </a:r>
            <a:r>
              <a:rPr lang="en-CA" b="1" dirty="0">
                <a:solidFill>
                  <a:srgbClr val="00B050"/>
                </a:solidFill>
                <a:effectLst>
                  <a:outerShdw blurRad="38100" dist="38100" dir="2700000" algn="tl">
                    <a:srgbClr val="C0C0C0"/>
                  </a:outerShdw>
                </a:effectLst>
              </a:rPr>
              <a:t>S</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O</a:t>
            </a:r>
            <a:r>
              <a:rPr lang="en-CA" b="1" dirty="0">
                <a:solidFill>
                  <a:schemeClr val="accent6">
                    <a:lumMod val="75000"/>
                  </a:schemeClr>
                </a:solidFill>
                <a:effectLst>
                  <a:outerShdw blurRad="38100" dist="38100" dir="2700000" algn="tl">
                    <a:srgbClr val="C0C0C0"/>
                  </a:outerShdw>
                </a:effectLst>
              </a:rPr>
              <a:t>N</a:t>
            </a:r>
          </a:p>
          <a:p>
            <a:pPr algn="ctr"/>
            <a:endParaRPr lang="en-CA" b="1" dirty="0">
              <a:solidFill>
                <a:srgbClr val="00B050"/>
              </a:solidFill>
              <a:effectLst>
                <a:outerShdw blurRad="38100" dist="38100" dir="2700000" algn="tl">
                  <a:srgbClr val="C0C0C0"/>
                </a:outerShdw>
              </a:effectLst>
            </a:endParaRP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30944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fontScale="90000"/>
          </a:bodyPr>
          <a:lstStyle/>
          <a:p>
            <a:r>
              <a:rPr lang="fr-FR" dirty="0"/>
              <a:t>Toutes les transitions ont trois phases</a:t>
            </a:r>
            <a:endParaRPr lang="en-CA" dirty="0"/>
          </a:p>
        </p:txBody>
      </p:sp>
      <p:cxnSp>
        <p:nvCxnSpPr>
          <p:cNvPr id="4" name="Straight Arrow Connector 3"/>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601" y="4582339"/>
            <a:ext cx="671938" cy="300082"/>
          </a:xfrm>
          <a:prstGeom prst="rect">
            <a:avLst/>
          </a:prstGeom>
          <a:noFill/>
        </p:spPr>
        <p:txBody>
          <a:bodyPr wrap="square" rtlCol="0">
            <a:spAutoFit/>
          </a:bodyPr>
          <a:lstStyle/>
          <a:p>
            <a:r>
              <a:rPr lang="fr-CA" sz="1350" dirty="0"/>
              <a:t>Temps</a:t>
            </a:r>
          </a:p>
        </p:txBody>
      </p:sp>
      <p:sp>
        <p:nvSpPr>
          <p:cNvPr id="7" name="Freeform 52"/>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1001934" y="2628121"/>
            <a:ext cx="1305793"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42882" y="4830452"/>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565332" y="4803710"/>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19" name="Straight Connector 18"/>
          <p:cNvCxnSpPr/>
          <p:nvPr/>
        </p:nvCxnSpPr>
        <p:spPr>
          <a:xfrm flipV="1">
            <a:off x="3373928"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p:cNvPicPr>
            <a:picLocks noChangeAspect="1"/>
          </p:cNvPicPr>
          <p:nvPr/>
        </p:nvPicPr>
        <p:blipFill>
          <a:blip r:embed="rId23">
            <a:clrChange>
              <a:clrFrom>
                <a:srgbClr val="000200"/>
              </a:clrFrom>
              <a:clrTo>
                <a:srgbClr val="000200">
                  <a:alpha val="0"/>
                </a:srgbClr>
              </a:clrTo>
            </a:clrChange>
          </a:blip>
          <a:stretch>
            <a:fillRect/>
          </a:stretch>
        </p:blipFill>
        <p:spPr>
          <a:xfrm>
            <a:off x="2755961" y="3013288"/>
            <a:ext cx="803989" cy="669991"/>
          </a:xfrm>
          <a:prstGeom prst="rect">
            <a:avLst/>
          </a:prstGeom>
        </p:spPr>
      </p:pic>
      <p:pic>
        <p:nvPicPr>
          <p:cNvPr id="29" name="Picture 28"/>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2"/>
            <a:ext cx="486054" cy="253916"/>
          </a:xfrm>
          <a:prstGeom prst="rect">
            <a:avLst/>
          </a:prstGeom>
          <a:noFill/>
        </p:spPr>
        <p:txBody>
          <a:bodyPr wrap="square" rtlCol="0">
            <a:spAutoFit/>
          </a:bodyPr>
          <a:lstStyle/>
          <a:p>
            <a:pPr>
              <a:defRPr/>
            </a:pPr>
            <a:r>
              <a:rPr lang="fr-CA" sz="1050" dirty="0"/>
              <a:t>Déni</a:t>
            </a:r>
            <a:endParaRPr lang="en-CA" sz="1050" dirty="0"/>
          </a:p>
        </p:txBody>
      </p:sp>
      <p:sp>
        <p:nvSpPr>
          <p:cNvPr id="35" name="TextBox 34"/>
          <p:cNvSpPr txBox="1"/>
          <p:nvPr>
            <p:custDataLst>
              <p:tags r:id="rId11"/>
            </p:custDataLst>
          </p:nvPr>
        </p:nvSpPr>
        <p:spPr>
          <a:xfrm>
            <a:off x="2839181" y="3650201"/>
            <a:ext cx="539974" cy="253916"/>
          </a:xfrm>
          <a:prstGeom prst="rect">
            <a:avLst/>
          </a:prstGeom>
          <a:noFill/>
        </p:spPr>
        <p:txBody>
          <a:bodyPr wrap="square" rtlCol="0">
            <a:spAutoFit/>
          </a:bodyPr>
          <a:lstStyle/>
          <a:p>
            <a:pPr>
              <a:defRPr/>
            </a:pPr>
            <a:r>
              <a:rPr lang="fr-CA" sz="1050" dirty="0"/>
              <a:t>Colère</a:t>
            </a:r>
            <a:endParaRPr lang="en-CA" sz="1050" dirty="0"/>
          </a:p>
        </p:txBody>
      </p:sp>
      <p:sp>
        <p:nvSpPr>
          <p:cNvPr id="36" name="TextBox 35"/>
          <p:cNvSpPr txBox="1"/>
          <p:nvPr>
            <p:custDataLst>
              <p:tags r:id="rId12"/>
            </p:custDataLst>
          </p:nvPr>
        </p:nvSpPr>
        <p:spPr>
          <a:xfrm>
            <a:off x="3956130" y="4360079"/>
            <a:ext cx="920785" cy="253916"/>
          </a:xfrm>
          <a:prstGeom prst="rect">
            <a:avLst/>
          </a:prstGeom>
          <a:noFill/>
        </p:spPr>
        <p:txBody>
          <a:bodyPr wrap="square" rtlCol="0">
            <a:spAutoFit/>
          </a:bodyPr>
          <a:lstStyle/>
          <a:p>
            <a:r>
              <a:rPr lang="en-CA" sz="1050" dirty="0" err="1">
                <a:solidFill>
                  <a:prstClr val="black"/>
                </a:solidFill>
              </a:rPr>
              <a:t>Accablant</a:t>
            </a:r>
            <a:r>
              <a:rPr lang="en-CA" sz="1050" dirty="0">
                <a:solidFill>
                  <a:prstClr val="black"/>
                </a:solidFill>
              </a:rPr>
              <a:t>/e</a:t>
            </a:r>
          </a:p>
        </p:txBody>
      </p:sp>
      <p:sp>
        <p:nvSpPr>
          <p:cNvPr id="37" name="TextBox 36"/>
          <p:cNvSpPr txBox="1"/>
          <p:nvPr>
            <p:custDataLst>
              <p:tags r:id="rId13"/>
            </p:custDataLst>
          </p:nvPr>
        </p:nvSpPr>
        <p:spPr>
          <a:xfrm>
            <a:off x="5326996" y="3642682"/>
            <a:ext cx="797514" cy="415498"/>
          </a:xfrm>
          <a:prstGeom prst="rect">
            <a:avLst/>
          </a:prstGeom>
          <a:noFill/>
        </p:spPr>
        <p:txBody>
          <a:bodyPr wrap="square" rtlCol="0">
            <a:spAutoFit/>
          </a:bodyPr>
          <a:lstStyle/>
          <a:p>
            <a:r>
              <a:rPr lang="en-CA" sz="1050" dirty="0" err="1">
                <a:solidFill>
                  <a:prstClr val="black"/>
                </a:solidFill>
              </a:rPr>
              <a:t>Luttant</a:t>
            </a:r>
            <a:r>
              <a:rPr lang="en-CA" sz="1050" dirty="0">
                <a:solidFill>
                  <a:prstClr val="black"/>
                </a:solidFill>
              </a:rPr>
              <a:t>/e et </a:t>
            </a:r>
            <a:r>
              <a:rPr lang="en-CA" sz="1050" dirty="0" err="1">
                <a:solidFill>
                  <a:prstClr val="black"/>
                </a:solidFill>
              </a:rPr>
              <a:t>curiosité</a:t>
            </a:r>
            <a:endParaRPr lang="en-CA" sz="1050" dirty="0">
              <a:solidFill>
                <a:prstClr val="black"/>
              </a:solidFill>
            </a:endParaRPr>
          </a:p>
        </p:txBody>
      </p:sp>
      <p:sp>
        <p:nvSpPr>
          <p:cNvPr id="38" name="TextBox 37"/>
          <p:cNvSpPr txBox="1"/>
          <p:nvPr>
            <p:custDataLst>
              <p:tags r:id="rId14"/>
            </p:custDataLst>
          </p:nvPr>
        </p:nvSpPr>
        <p:spPr>
          <a:xfrm>
            <a:off x="6176000" y="3136572"/>
            <a:ext cx="797514" cy="253916"/>
          </a:xfrm>
          <a:prstGeom prst="rect">
            <a:avLst/>
          </a:prstGeom>
          <a:noFill/>
        </p:spPr>
        <p:txBody>
          <a:bodyPr wrap="square" rtlCol="0">
            <a:spAutoFit/>
          </a:bodyPr>
          <a:lstStyle/>
          <a:p>
            <a:r>
              <a:rPr lang="en-CA" sz="1050" dirty="0" err="1">
                <a:solidFill>
                  <a:prstClr val="black"/>
                </a:solidFill>
              </a:rPr>
              <a:t>Confort</a:t>
            </a:r>
            <a:endParaRPr lang="en-CA" sz="1050" dirty="0">
              <a:solidFill>
                <a:prstClr val="black"/>
              </a:solidFill>
            </a:endParaRPr>
          </a:p>
        </p:txBody>
      </p:sp>
      <p:pic>
        <p:nvPicPr>
          <p:cNvPr id="39" name="Picture 38"/>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12505" y="3322750"/>
            <a:ext cx="2031956"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Toutes les émotions sont normales</a:t>
            </a:r>
            <a:endParaRPr lang="en-CA" sz="1800" dirty="0"/>
          </a:p>
        </p:txBody>
      </p:sp>
      <p:sp>
        <p:nvSpPr>
          <p:cNvPr id="2" name="TextBox 1">
            <a:extLst>
              <a:ext uri="{FF2B5EF4-FFF2-40B4-BE49-F238E27FC236}">
                <a16:creationId xmlns:a16="http://schemas.microsoft.com/office/drawing/2014/main" id="{CE029546-2AC5-E306-8667-9B7F6D2AACCB}"/>
              </a:ext>
            </a:extLst>
          </p:cNvPr>
          <p:cNvSpPr txBox="1"/>
          <p:nvPr>
            <p:custDataLst>
              <p:tags r:id="rId16"/>
            </p:custDataLst>
          </p:nvPr>
        </p:nvSpPr>
        <p:spPr>
          <a:xfrm>
            <a:off x="1112342" y="5314968"/>
            <a:ext cx="2109468" cy="923330"/>
          </a:xfrm>
          <a:prstGeom prst="rect">
            <a:avLst/>
          </a:prstGeom>
          <a:noFill/>
        </p:spPr>
        <p:txBody>
          <a:bodyPr wrap="square" rtlCol="0">
            <a:spAutoFit/>
          </a:bodyPr>
          <a:lstStyle/>
          <a:p>
            <a:pPr algn="ctr"/>
            <a:r>
              <a:rPr lang="fr-FR" dirty="0"/>
              <a:t>Je dois abandonner qui nous étions dans l'ancien</a:t>
            </a:r>
            <a:endParaRPr lang="en-CA" dirty="0"/>
          </a:p>
        </p:txBody>
      </p:sp>
      <p:sp>
        <p:nvSpPr>
          <p:cNvPr id="6" name="TextBox 5">
            <a:extLst>
              <a:ext uri="{FF2B5EF4-FFF2-40B4-BE49-F238E27FC236}">
                <a16:creationId xmlns:a16="http://schemas.microsoft.com/office/drawing/2014/main" id="{822FFFBF-0532-73CC-5C97-2E8FA24A162F}"/>
              </a:ext>
            </a:extLst>
          </p:cNvPr>
          <p:cNvSpPr txBox="1"/>
          <p:nvPr>
            <p:custDataLst>
              <p:tags r:id="rId17"/>
            </p:custDataLst>
          </p:nvPr>
        </p:nvSpPr>
        <p:spPr>
          <a:xfrm>
            <a:off x="3379155" y="5330176"/>
            <a:ext cx="2073219" cy="923330"/>
          </a:xfrm>
          <a:prstGeom prst="rect">
            <a:avLst/>
          </a:prstGeom>
          <a:noFill/>
        </p:spPr>
        <p:txBody>
          <a:bodyPr wrap="square" rtlCol="0">
            <a:spAutoFit/>
          </a:bodyPr>
          <a:lstStyle/>
          <a:p>
            <a:pPr algn="ctr"/>
            <a:r>
              <a:rPr lang="fr-FR" dirty="0"/>
              <a:t>Pas qui nous étions</a:t>
            </a:r>
          </a:p>
          <a:p>
            <a:pPr algn="ctr"/>
            <a:r>
              <a:rPr lang="fr-FR" dirty="0"/>
              <a:t>Pas encore qui nous serons</a:t>
            </a:r>
            <a:endParaRPr lang="en-CA" dirty="0"/>
          </a:p>
        </p:txBody>
      </p:sp>
      <p:sp>
        <p:nvSpPr>
          <p:cNvPr id="8" name="TextBox 7">
            <a:extLst>
              <a:ext uri="{FF2B5EF4-FFF2-40B4-BE49-F238E27FC236}">
                <a16:creationId xmlns:a16="http://schemas.microsoft.com/office/drawing/2014/main" id="{465F0771-E6F0-DA26-8CB0-CF9722AE5EC9}"/>
              </a:ext>
            </a:extLst>
          </p:cNvPr>
          <p:cNvSpPr txBox="1"/>
          <p:nvPr>
            <p:custDataLst>
              <p:tags r:id="rId18"/>
            </p:custDataLst>
          </p:nvPr>
        </p:nvSpPr>
        <p:spPr>
          <a:xfrm>
            <a:off x="5767064" y="5330176"/>
            <a:ext cx="1861475" cy="923330"/>
          </a:xfrm>
          <a:prstGeom prst="rect">
            <a:avLst/>
          </a:prstGeom>
          <a:noFill/>
        </p:spPr>
        <p:txBody>
          <a:bodyPr wrap="square" rtlCol="0">
            <a:spAutoFit/>
          </a:bodyPr>
          <a:lstStyle/>
          <a:p>
            <a:pPr algn="ctr"/>
            <a:r>
              <a:rPr lang="fr-FR" dirty="0"/>
              <a:t>Commencer à </a:t>
            </a:r>
          </a:p>
          <a:p>
            <a:pPr algn="ctr"/>
            <a:r>
              <a:rPr lang="fr-FR" dirty="0"/>
              <a:t>Identifier avec les </a:t>
            </a:r>
            <a:br>
              <a:rPr lang="fr-FR" dirty="0"/>
            </a:br>
            <a:r>
              <a:rPr lang="fr-FR" dirty="0"/>
              <a:t>nouvelles façons</a:t>
            </a:r>
            <a:endParaRPr lang="en-CA" dirty="0"/>
          </a:p>
        </p:txBody>
      </p:sp>
      <p:sp>
        <p:nvSpPr>
          <p:cNvPr id="10" name="TextBox 6">
            <a:extLst>
              <a:ext uri="{FF2B5EF4-FFF2-40B4-BE49-F238E27FC236}">
                <a16:creationId xmlns:a16="http://schemas.microsoft.com/office/drawing/2014/main" id="{FA90C353-0593-FE4C-DF24-E35C7A3C33D6}"/>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t>
            </a:r>
            <a:r>
              <a:rPr lang="en-CA" sz="1050" dirty="0" err="1">
                <a:latin typeface="Calibri" pitchFamily="34" charset="0"/>
              </a:rPr>
              <a:t>Adapté</a:t>
            </a:r>
            <a:r>
              <a:rPr lang="en-CA" sz="1050" dirty="0">
                <a:latin typeface="Calibri" pitchFamily="34" charset="0"/>
              </a:rPr>
              <a:t> du William-Bridges  model </a:t>
            </a:r>
          </a:p>
        </p:txBody>
      </p:sp>
    </p:spTree>
    <p:extLst>
      <p:ext uri="{BB962C8B-B14F-4D97-AF65-F5344CB8AC3E}">
        <p14:creationId xmlns:p14="http://schemas.microsoft.com/office/powerpoint/2010/main" val="15401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fontScale="90000"/>
          </a:bodyPr>
          <a:lstStyle/>
          <a:p>
            <a:r>
              <a:rPr lang="fr-CA" dirty="0" err="1"/>
              <a:t>Remember</a:t>
            </a:r>
            <a:r>
              <a:rPr lang="fr-CA" dirty="0"/>
              <a:t>, </a:t>
            </a:r>
            <a:r>
              <a:rPr lang="fr-CA" dirty="0" err="1"/>
              <a:t>be</a:t>
            </a:r>
            <a:r>
              <a:rPr lang="fr-CA" dirty="0"/>
              <a:t> </a:t>
            </a:r>
            <a:r>
              <a:rPr lang="fr-CA" dirty="0" err="1"/>
              <a:t>aware</a:t>
            </a:r>
            <a:r>
              <a:rPr lang="fr-CA" dirty="0"/>
              <a:t>! //</a:t>
            </a:r>
            <a:br>
              <a:rPr lang="fr-CA" dirty="0"/>
            </a:br>
            <a:r>
              <a:rPr lang="fr-CA" dirty="0"/>
              <a:t>N'oubliez pas, soyez conscient !</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26569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AB52E1C-0EF7-C8D7-5D45-2327C591276B}"/>
              </a:ext>
            </a:extLst>
          </p:cNvPr>
          <p:cNvPicPr>
            <a:picLocks noGrp="1" noChangeAspect="1" noChangeArrowheads="1"/>
          </p:cNvPicPr>
          <p:nvPr>
            <p:ph idx="1"/>
            <p:custDataLst>
              <p:tags r:id="rId1"/>
            </p:custDataLst>
          </p:nvPr>
        </p:nvPicPr>
        <p:blipFill>
          <a:blip r:embed="rId6" cstate="print"/>
          <a:srcRect/>
          <a:stretch>
            <a:fillRect/>
          </a:stretch>
        </p:blipFill>
        <p:spPr bwMode="auto">
          <a:xfrm>
            <a:off x="747713" y="1815306"/>
            <a:ext cx="7648575" cy="4095750"/>
          </a:xfrm>
          <a:prstGeom prst="rect">
            <a:avLst/>
          </a:prstGeom>
          <a:noFill/>
          <a:ln w="9525">
            <a:noFill/>
            <a:miter lim="800000"/>
            <a:headEnd/>
            <a:tailEnd/>
          </a:ln>
        </p:spPr>
      </p:pic>
      <p:sp>
        <p:nvSpPr>
          <p:cNvPr id="5" name="Title 2">
            <a:extLst>
              <a:ext uri="{FF2B5EF4-FFF2-40B4-BE49-F238E27FC236}">
                <a16:creationId xmlns:a16="http://schemas.microsoft.com/office/drawing/2014/main" id="{14A975B8-04DB-F135-472A-15F83CB714E2}"/>
              </a:ext>
            </a:extLst>
          </p:cNvPr>
          <p:cNvSpPr>
            <a:spLocks noGrp="1"/>
          </p:cNvSpPr>
          <p:nvPr>
            <p:ph type="title"/>
            <p:custDataLst>
              <p:tags r:id="rId2"/>
            </p:custDataLst>
          </p:nvPr>
        </p:nvSpPr>
        <p:spPr/>
        <p:txBody>
          <a:bodyPr>
            <a:noAutofit/>
          </a:bodyPr>
          <a:lstStyle/>
          <a:p>
            <a:r>
              <a:rPr lang="fr-CA" sz="2000" dirty="0">
                <a:solidFill>
                  <a:schemeClr val="tx2"/>
                </a:solidFill>
                <a:latin typeface="Verdana" pitchFamily="34" charset="0"/>
              </a:rPr>
              <a:t>Réponse individuelle au changement (transition/réactions)</a:t>
            </a:r>
          </a:p>
        </p:txBody>
      </p:sp>
      <p:sp>
        <p:nvSpPr>
          <p:cNvPr id="6" name="TextBox 6">
            <a:extLst>
              <a:ext uri="{FF2B5EF4-FFF2-40B4-BE49-F238E27FC236}">
                <a16:creationId xmlns:a16="http://schemas.microsoft.com/office/drawing/2014/main" id="{B4A4E17D-6DD6-6650-0300-F8270DB0FCE0}"/>
              </a:ext>
            </a:extLst>
          </p:cNvPr>
          <p:cNvSpPr txBox="1">
            <a:spLocks noChangeArrowheads="1"/>
          </p:cNvSpPr>
          <p:nvPr>
            <p:custDataLst>
              <p:tags r:id="rId3"/>
            </p:custDataLst>
          </p:nvPr>
        </p:nvSpPr>
        <p:spPr bwMode="auto">
          <a:xfrm>
            <a:off x="715442" y="6452557"/>
            <a:ext cx="3167062" cy="261610"/>
          </a:xfrm>
          <a:prstGeom prst="rect">
            <a:avLst/>
          </a:prstGeom>
          <a:noFill/>
          <a:ln w="9525">
            <a:noFill/>
            <a:miter lim="800000"/>
            <a:headEnd/>
            <a:tailEnd/>
          </a:ln>
        </p:spPr>
        <p:txBody>
          <a:bodyPr>
            <a:spAutoFit/>
          </a:bodyPr>
          <a:lstStyle/>
          <a:p>
            <a:r>
              <a:rPr lang="en-CA" sz="1100" dirty="0">
                <a:solidFill>
                  <a:schemeClr val="tx2"/>
                </a:solidFill>
                <a:latin typeface="Calibri" pitchFamily="34" charset="0"/>
              </a:rPr>
              <a:t>*Adapt</a:t>
            </a:r>
            <a:r>
              <a:rPr lang="fr-CA" sz="1100" dirty="0">
                <a:solidFill>
                  <a:schemeClr val="tx2"/>
                </a:solidFill>
                <a:latin typeface="Calibri" pitchFamily="34" charset="0"/>
              </a:rPr>
              <a:t>é du model </a:t>
            </a:r>
            <a:r>
              <a:rPr lang="en-CA" sz="1100" dirty="0">
                <a:solidFill>
                  <a:schemeClr val="tx2"/>
                </a:solidFill>
                <a:latin typeface="Calibri" pitchFamily="34" charset="0"/>
              </a:rPr>
              <a:t>William-Bridges</a:t>
            </a:r>
          </a:p>
        </p:txBody>
      </p:sp>
      <p:sp>
        <p:nvSpPr>
          <p:cNvPr id="7" name="Rectangle 6">
            <a:extLst>
              <a:ext uri="{FF2B5EF4-FFF2-40B4-BE49-F238E27FC236}">
                <a16:creationId xmlns:a16="http://schemas.microsoft.com/office/drawing/2014/main" id="{8A4CEFAC-2C4F-FD3A-5D4D-CDCFF00986A7}"/>
              </a:ext>
            </a:extLst>
          </p:cNvPr>
          <p:cNvSpPr/>
          <p:nvPr/>
        </p:nvSpPr>
        <p:spPr>
          <a:xfrm>
            <a:off x="2627784" y="2060848"/>
            <a:ext cx="3384376" cy="1200329"/>
          </a:xfrm>
          <a:prstGeom prst="rect">
            <a:avLst/>
          </a:prstGeom>
        </p:spPr>
        <p:txBody>
          <a:bodyPr wrap="square">
            <a:spAutoFit/>
          </a:bodyPr>
          <a:lstStyle/>
          <a:p>
            <a:pPr algn="ctr"/>
            <a:r>
              <a:rPr lang="fr-CA" i="1" dirty="0">
                <a:solidFill>
                  <a:schemeClr val="tx2"/>
                </a:solidFill>
              </a:rPr>
              <a:t>Qui est aussi similaire à d’autres processus dynamiques humains, tel que le deuil et la dynamique d’équipe</a:t>
            </a:r>
          </a:p>
        </p:txBody>
      </p:sp>
    </p:spTree>
    <p:extLst>
      <p:ext uri="{BB962C8B-B14F-4D97-AF65-F5344CB8AC3E}">
        <p14:creationId xmlns:p14="http://schemas.microsoft.com/office/powerpoint/2010/main" val="3205792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0"/>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8"/>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0"/>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9"/>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0"/>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1"/>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7505</TotalTime>
  <Words>9478</Words>
  <Application>Microsoft Office PowerPoint</Application>
  <PresentationFormat>On-screen Show (4:3)</PresentationFormat>
  <Paragraphs>849</Paragraphs>
  <Slides>36</Slides>
  <Notes>36</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Arial</vt:lpstr>
      <vt:lpstr>Arial</vt:lpstr>
      <vt:lpstr>Bradley Hand ITC</vt:lpstr>
      <vt:lpstr>Calibri</vt:lpstr>
      <vt:lpstr>Google Sans</vt:lpstr>
      <vt:lpstr>Helvetica</vt:lpstr>
      <vt:lpstr>Helvetica Neue</vt:lpstr>
      <vt:lpstr>Ink Free</vt:lpstr>
      <vt:lpstr>Montserrat</vt:lpstr>
      <vt:lpstr>open sans</vt:lpstr>
      <vt:lpstr>Roboto</vt:lpstr>
      <vt:lpstr>Segoe UI</vt:lpstr>
      <vt:lpstr>Verdana</vt:lpstr>
      <vt:lpstr>Work Sans</vt:lpstr>
      <vt:lpstr>YouTube Sans</vt:lpstr>
      <vt:lpstr>1_Office Theme</vt:lpstr>
      <vt:lpstr>PowerPoint Presentation</vt:lpstr>
      <vt:lpstr>Programme de développement du leadership de changement en pleine-conscience (DLCP)</vt:lpstr>
      <vt:lpstr>Exercice d’autocompassion en pleine conscience – Centrage</vt:lpstr>
      <vt:lpstr>Compte rendu de la semaine 4</vt:lpstr>
      <vt:lpstr>Programme – semaine 5  (Compassion, clarté et créativité)</vt:lpstr>
      <vt:lpstr>Change and Transition // Changement et transition</vt:lpstr>
      <vt:lpstr>Toutes les transitions ont trois phases</vt:lpstr>
      <vt:lpstr>Remember, be aware! // N'oubliez pas, soyez conscient !</vt:lpstr>
      <vt:lpstr>Réponse individuelle au changement (transition/réactions)</vt:lpstr>
      <vt:lpstr>Changement, Transition et Chaos</vt:lpstr>
      <vt:lpstr>Le modèle SCARF</vt:lpstr>
      <vt:lpstr>PowerPoint Presentation</vt:lpstr>
      <vt:lpstr>PowerPoint Presentation</vt:lpstr>
      <vt:lpstr>SCARF</vt:lpstr>
      <vt:lpstr>Technique – ARC-RR (adapté de l'anglais : SBN-RR)</vt:lpstr>
      <vt:lpstr>Traitez-vous comme si vous étiez digne d'amour… parce que vous l’êtes</vt:lpstr>
      <vt:lpstr>S’aimer a soi même</vt:lpstr>
      <vt:lpstr>L’amour de soi</vt:lpstr>
      <vt:lpstr>Retour sur la séance – Qu’est-ce qui a le plus retenu votre attention?</vt:lpstr>
      <vt:lpstr>Choses à accomplir cette semaine</vt:lpstr>
      <vt:lpstr>PowerPoint Presentation</vt:lpstr>
      <vt:lpstr>Change and Transition</vt:lpstr>
      <vt:lpstr>All Transitions Have Three Phases</vt:lpstr>
      <vt:lpstr>Individual Response to Change (Transition/Reactions)</vt:lpstr>
      <vt:lpstr>Remember, be aware!</vt:lpstr>
      <vt:lpstr>Change, Transition &amp; Chaos</vt:lpstr>
      <vt:lpstr>Change, Chaos &amp; Complexity:</vt:lpstr>
      <vt:lpstr>Cynefin Framework</vt:lpstr>
      <vt:lpstr>Cynefin Framework</vt:lpstr>
      <vt:lpstr>Stacey Matrix</vt:lpstr>
      <vt:lpstr>Why Inquiry?</vt:lpstr>
      <vt:lpstr>Identifying The Next Wise Action</vt:lpstr>
      <vt:lpstr>Simple Rules: Stand in Inquiry?</vt:lpstr>
      <vt:lpstr>► Asking questions that explore the issue</vt:lpstr>
      <vt:lpstr>VUCA</vt:lpstr>
      <vt:lpstr>VUCA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lastModifiedBy>Gonzalez, Alejandro (IRCC/IRCC)</cp:lastModifiedBy>
  <cp:revision>461</cp:revision>
  <cp:lastPrinted>2016-05-02T17:15:08Z</cp:lastPrinted>
  <dcterms:created xsi:type="dcterms:W3CDTF">2015-04-14T20:39:51Z</dcterms:created>
  <dcterms:modified xsi:type="dcterms:W3CDTF">2024-10-25T20:48:49Z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